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75" r:id="rId2"/>
    <p:sldId id="37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gnė Zelenė" initials="AZ" lastIdx="1" clrIdx="0">
    <p:extLst/>
  </p:cmAuthor>
  <p:cmAuthor id="2" name="Rūta Asadauskaitė" initials="RA" lastIdx="6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E3CD"/>
    <a:srgbClr val="68C699"/>
    <a:srgbClr val="92D6B6"/>
    <a:srgbClr val="21A365"/>
    <a:srgbClr val="197D4D"/>
    <a:srgbClr val="0A6438"/>
    <a:srgbClr val="E4FDF0"/>
    <a:srgbClr val="00A255"/>
    <a:srgbClr val="C2CF1B"/>
    <a:srgbClr val="D6E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 stiliaus, be tinklelio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Šviesus stilius 1 – paryškinimas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90" autoAdjust="0"/>
    <p:restoredTop sz="92795" autoAdjust="0"/>
  </p:normalViewPr>
  <p:slideViewPr>
    <p:cSldViewPr snapToGrid="0">
      <p:cViewPr varScale="1">
        <p:scale>
          <a:sx n="110" d="100"/>
          <a:sy n="110" d="100"/>
        </p:scale>
        <p:origin x="-428" y="-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FDF29-E502-46FE-A8E7-4709A3C0AAE3}" type="datetimeFigureOut">
              <a:rPr lang="lt-LT" smtClean="0"/>
              <a:t>2023-07-05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A6954A-A2AB-456A-B959-12278C5002D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27861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b="0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A6954A-A2AB-456A-B959-12278C5002DF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035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i="1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3805A1-4159-4507-8D87-951888617429}" type="slidenum">
              <a:rPr lang="lt-LT" smtClean="0">
                <a:solidFill>
                  <a:prstClr val="black"/>
                </a:solidFill>
              </a:rPr>
              <a:pPr/>
              <a:t>2</a:t>
            </a:fld>
            <a:endParaRPr lang="lt-L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577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="" xmlns:a16="http://schemas.microsoft.com/office/drawing/2014/main" id="{632CD866-5354-48CF-93A1-6D646E126F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Antrinis pavadinimas 2">
            <a:extLst>
              <a:ext uri="{FF2B5EF4-FFF2-40B4-BE49-F238E27FC236}">
                <a16:creationId xmlns="" xmlns:a16="http://schemas.microsoft.com/office/drawing/2014/main" id="{16028FC2-49BB-453F-9117-3FFB98B793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="" xmlns:a16="http://schemas.microsoft.com/office/drawing/2014/main" id="{A73D922B-3269-4357-AC2B-7E01DDA5A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EF331-FC2A-49A3-9047-A2FDB8B8843F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="" xmlns:a16="http://schemas.microsoft.com/office/drawing/2014/main" id="{C23B368A-1642-41DD-826E-46DD97F29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="" xmlns:a16="http://schemas.microsoft.com/office/drawing/2014/main" id="{0F517917-B4B2-443B-8A8C-ED385D505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15CC-A234-4F1B-B29A-7C18E3EC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850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="" xmlns:a16="http://schemas.microsoft.com/office/drawing/2014/main" id="{7CC200C2-B859-4E35-91E3-09D94670A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="" xmlns:a16="http://schemas.microsoft.com/office/drawing/2014/main" id="{35C7F461-EF49-4949-9E00-8E812C548B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="" xmlns:a16="http://schemas.microsoft.com/office/drawing/2014/main" id="{AF2AC1A6-A927-4197-92F1-9EDEAE361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EF331-FC2A-49A3-9047-A2FDB8B8843F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="" xmlns:a16="http://schemas.microsoft.com/office/drawing/2014/main" id="{820E6823-2FA0-474B-93D0-7DF1392AF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="" xmlns:a16="http://schemas.microsoft.com/office/drawing/2014/main" id="{623DD588-2EC2-4746-92C4-06923E99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15CC-A234-4F1B-B29A-7C18E3EC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907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="" xmlns:a16="http://schemas.microsoft.com/office/drawing/2014/main" id="{1BDC920C-3469-4990-9428-3832AABA3F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="" xmlns:a16="http://schemas.microsoft.com/office/drawing/2014/main" id="{18FCC573-8474-460B-A093-EB2A2F9547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="" xmlns:a16="http://schemas.microsoft.com/office/drawing/2014/main" id="{CB2BF844-6789-4AC8-8C80-AABEF1EF0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EF331-FC2A-49A3-9047-A2FDB8B8843F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="" xmlns:a16="http://schemas.microsoft.com/office/drawing/2014/main" id="{C02C81ED-E0C0-4430-A392-F9EA56A38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="" xmlns:a16="http://schemas.microsoft.com/office/drawing/2014/main" id="{93627BFD-1463-488F-8C57-FCF125D90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15CC-A234-4F1B-B29A-7C18E3EC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614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="" xmlns:a16="http://schemas.microsoft.com/office/drawing/2014/main" id="{6400CDDB-CC49-45A8-98E4-845CC92FE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="" xmlns:a16="http://schemas.microsoft.com/office/drawing/2014/main" id="{0406E1EC-CDC4-43F3-B41B-CE4A49111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="" xmlns:a16="http://schemas.microsoft.com/office/drawing/2014/main" id="{43D3E8D6-6B4E-415B-8D71-D48172B3B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EF331-FC2A-49A3-9047-A2FDB8B8843F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="" xmlns:a16="http://schemas.microsoft.com/office/drawing/2014/main" id="{2AFE69C1-208B-4ACF-87B6-499DF3D3A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="" xmlns:a16="http://schemas.microsoft.com/office/drawing/2014/main" id="{A81B9AE5-9CAC-4A9A-A1DE-436E29C4F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15CC-A234-4F1B-B29A-7C18E3EC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939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="" xmlns:a16="http://schemas.microsoft.com/office/drawing/2014/main" id="{FDC4574C-64C1-43D3-A84D-BC35CFCA1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="" xmlns:a16="http://schemas.microsoft.com/office/drawing/2014/main" id="{708C73B1-BDB0-4D53-A15C-666A04385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="" xmlns:a16="http://schemas.microsoft.com/office/drawing/2014/main" id="{EC1CEB8F-02D9-4A1E-AC87-12C325CB6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EF331-FC2A-49A3-9047-A2FDB8B8843F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="" xmlns:a16="http://schemas.microsoft.com/office/drawing/2014/main" id="{41EFE620-28DB-437E-80AC-168D781C6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="" xmlns:a16="http://schemas.microsoft.com/office/drawing/2014/main" id="{0BFF1664-8D79-45D4-98EA-D4A6B77CD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15CC-A234-4F1B-B29A-7C18E3EC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773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="" xmlns:a16="http://schemas.microsoft.com/office/drawing/2014/main" id="{FF663C93-D9B8-43F5-A3CF-BB832DF1D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="" xmlns:a16="http://schemas.microsoft.com/office/drawing/2014/main" id="{BC53D330-3750-41BF-A53F-15D3E6FC70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="" xmlns:a16="http://schemas.microsoft.com/office/drawing/2014/main" id="{0F526E83-2DA4-42F0-A60A-0E0BBDA4F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="" xmlns:a16="http://schemas.microsoft.com/office/drawing/2014/main" id="{96E7195E-14E0-4A9B-821C-C33495408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EF331-FC2A-49A3-9047-A2FDB8B8843F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="" xmlns:a16="http://schemas.microsoft.com/office/drawing/2014/main" id="{3942F519-C1FA-4F80-A195-F141DCC73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="" xmlns:a16="http://schemas.microsoft.com/office/drawing/2014/main" id="{A098CEB9-3757-45C3-BCD4-E6B2FB2ED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15CC-A234-4F1B-B29A-7C18E3EC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30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="" xmlns:a16="http://schemas.microsoft.com/office/drawing/2014/main" id="{ACAAC5C5-6658-43CA-9373-62FC1952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="" xmlns:a16="http://schemas.microsoft.com/office/drawing/2014/main" id="{92FED304-879A-4A37-8BD7-AE94F4DE6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="" xmlns:a16="http://schemas.microsoft.com/office/drawing/2014/main" id="{41059D77-1FE0-4E7E-A3EF-F99F1D6CDF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="" xmlns:a16="http://schemas.microsoft.com/office/drawing/2014/main" id="{55D8D6F5-988A-4DFF-B7D8-0A74FE75DE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="" xmlns:a16="http://schemas.microsoft.com/office/drawing/2014/main" id="{654D4015-8999-4490-ADC1-03221C4F31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="" xmlns:a16="http://schemas.microsoft.com/office/drawing/2014/main" id="{CB1C23F7-13D3-4FAD-8E75-CECEC05D5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EF331-FC2A-49A3-9047-A2FDB8B8843F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="" xmlns:a16="http://schemas.microsoft.com/office/drawing/2014/main" id="{DAC4FB7D-3B4B-46DE-B9EF-20A2337C5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="" xmlns:a16="http://schemas.microsoft.com/office/drawing/2014/main" id="{8396CA5A-6853-4414-9F4C-85942A869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15CC-A234-4F1B-B29A-7C18E3EC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203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="" xmlns:a16="http://schemas.microsoft.com/office/drawing/2014/main" id="{53274C53-7FCC-48B3-AE25-A9911362D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="" xmlns:a16="http://schemas.microsoft.com/office/drawing/2014/main" id="{EF8D7EF3-2370-4233-8333-9895F60A2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EF331-FC2A-49A3-9047-A2FDB8B8843F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="" xmlns:a16="http://schemas.microsoft.com/office/drawing/2014/main" id="{E6DC0BE2-8147-4A60-9031-070582732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="" xmlns:a16="http://schemas.microsoft.com/office/drawing/2014/main" id="{6EA741C4-9FE7-44BE-9B38-1C149D042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15CC-A234-4F1B-B29A-7C18E3EC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106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="" xmlns:a16="http://schemas.microsoft.com/office/drawing/2014/main" id="{97358067-932E-44A3-A106-4758FE94F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EF331-FC2A-49A3-9047-A2FDB8B8843F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="" xmlns:a16="http://schemas.microsoft.com/office/drawing/2014/main" id="{2D3ECB4E-214A-4EF2-844A-63A15D1B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="" xmlns:a16="http://schemas.microsoft.com/office/drawing/2014/main" id="{849F4D5B-5EE4-4D0E-B095-132A3C2D9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15CC-A234-4F1B-B29A-7C18E3EC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776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="" xmlns:a16="http://schemas.microsoft.com/office/drawing/2014/main" id="{47EF2E8E-FF81-4BBF-812F-2B3A64801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="" xmlns:a16="http://schemas.microsoft.com/office/drawing/2014/main" id="{B063FA3A-6168-4D43-81E3-0BAF52110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="" xmlns:a16="http://schemas.microsoft.com/office/drawing/2014/main" id="{0DE78F30-A287-4622-A064-79B21BF65C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="" xmlns:a16="http://schemas.microsoft.com/office/drawing/2014/main" id="{C87A131A-1FEA-4547-98C2-85F398950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EF331-FC2A-49A3-9047-A2FDB8B8843F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="" xmlns:a16="http://schemas.microsoft.com/office/drawing/2014/main" id="{8C83A2ED-CFA2-4E85-8339-FB3A13864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="" xmlns:a16="http://schemas.microsoft.com/office/drawing/2014/main" id="{4521B658-C8AA-4FBF-BBC6-D018350C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15CC-A234-4F1B-B29A-7C18E3EC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46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="" xmlns:a16="http://schemas.microsoft.com/office/drawing/2014/main" id="{3A5F5170-D87F-46AA-AADC-D3053EA1F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="" xmlns:a16="http://schemas.microsoft.com/office/drawing/2014/main" id="{E312C930-9DEE-4AE7-B738-732028577D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="" xmlns:a16="http://schemas.microsoft.com/office/drawing/2014/main" id="{3357F5C4-A9D5-4117-80D4-056E1E4D16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="" xmlns:a16="http://schemas.microsoft.com/office/drawing/2014/main" id="{7D40A2C1-BE2C-4212-837B-C91A49ACD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EF331-FC2A-49A3-9047-A2FDB8B8843F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="" xmlns:a16="http://schemas.microsoft.com/office/drawing/2014/main" id="{1D19CA4A-FE5C-40B7-B2A1-82A09E403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="" xmlns:a16="http://schemas.microsoft.com/office/drawing/2014/main" id="{12DF931A-A836-4E86-BBD6-42F34B474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15CC-A234-4F1B-B29A-7C18E3EC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522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="" xmlns:a16="http://schemas.microsoft.com/office/drawing/2014/main" id="{1194EFBD-5858-4028-89F3-C64D27683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="" xmlns:a16="http://schemas.microsoft.com/office/drawing/2014/main" id="{BBA18B0F-A5F8-46B8-9CB8-FF2928BCBA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="" xmlns:a16="http://schemas.microsoft.com/office/drawing/2014/main" id="{AF0D7EA4-E872-484E-AD46-A2BF4643CB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EF331-FC2A-49A3-9047-A2FDB8B8843F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="" xmlns:a16="http://schemas.microsoft.com/office/drawing/2014/main" id="{C7F102C6-C51B-4BEF-8335-3A70BC7F69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="" xmlns:a16="http://schemas.microsoft.com/office/drawing/2014/main" id="{0E438E22-EA3C-4906-AAFF-81A6DE557F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515CC-A234-4F1B-B29A-7C18E3ECB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782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5E3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uapvalintas stačiakampis 22"/>
          <p:cNvSpPr/>
          <p:nvPr/>
        </p:nvSpPr>
        <p:spPr>
          <a:xfrm>
            <a:off x="195166" y="1104266"/>
            <a:ext cx="7201600" cy="5533266"/>
          </a:xfrm>
          <a:prstGeom prst="roundRect">
            <a:avLst/>
          </a:prstGeom>
          <a:solidFill>
            <a:srgbClr val="E4FDF0"/>
          </a:solidFill>
          <a:ln w="12700">
            <a:solidFill>
              <a:srgbClr val="68C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0" anchor="t" anchorCtr="0"/>
          <a:lstStyle/>
          <a:p>
            <a:pPr>
              <a:defRPr/>
            </a:pPr>
            <a:r>
              <a:rPr lang="lt-LT" sz="1400" b="1" dirty="0">
                <a:solidFill>
                  <a:srgbClr val="0A6438"/>
                </a:solidFill>
                <a:latin typeface="Trebuchet"/>
              </a:rPr>
              <a:t>MAIS</a:t>
            </a:r>
          </a:p>
        </p:txBody>
      </p:sp>
      <p:cxnSp>
        <p:nvCxnSpPr>
          <p:cNvPr id="35" name="Tiesioji jungtis 34"/>
          <p:cNvCxnSpPr/>
          <p:nvPr/>
        </p:nvCxnSpPr>
        <p:spPr>
          <a:xfrm flipH="1">
            <a:off x="9659344" y="1220140"/>
            <a:ext cx="2160" cy="5326570"/>
          </a:xfrm>
          <a:prstGeom prst="line">
            <a:avLst/>
          </a:prstGeom>
          <a:ln w="63500">
            <a:solidFill>
              <a:srgbClr val="68C6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tačiakampis 12">
            <a:extLst>
              <a:ext uri="{FF2B5EF4-FFF2-40B4-BE49-F238E27FC236}">
                <a16:creationId xmlns="" xmlns:a16="http://schemas.microsoft.com/office/drawing/2014/main" id="{AF85E269-0A38-46E6-B5DE-9EF8A6185EE7}"/>
              </a:ext>
            </a:extLst>
          </p:cNvPr>
          <p:cNvSpPr/>
          <p:nvPr/>
        </p:nvSpPr>
        <p:spPr>
          <a:xfrm>
            <a:off x="612387" y="396380"/>
            <a:ext cx="562954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4000" b="1" dirty="0">
                <a:ln w="19050">
                  <a:solidFill>
                    <a:srgbClr val="197D4D"/>
                  </a:solidFill>
                </a:ln>
                <a:noFill/>
                <a:latin typeface="Trebuchet MS" panose="020B0603020202020204" pitchFamily="34" charset="0"/>
              </a:rPr>
              <a:t>Išieškojimo </a:t>
            </a:r>
            <a:r>
              <a:rPr lang="lt-LT" sz="4000" b="1" dirty="0">
                <a:ln w="19050">
                  <a:noFill/>
                </a:ln>
                <a:solidFill>
                  <a:srgbClr val="197D4D"/>
                </a:solidFill>
                <a:latin typeface="Trebuchet MS" panose="020B0603020202020204" pitchFamily="34" charset="0"/>
              </a:rPr>
              <a:t>procesas</a:t>
            </a:r>
            <a:endParaRPr lang="en-US" sz="4000" b="1" dirty="0">
              <a:ln w="19050">
                <a:noFill/>
              </a:ln>
              <a:solidFill>
                <a:srgbClr val="197D4D"/>
              </a:solidFill>
              <a:latin typeface="Trebuchet MS" panose="020B0603020202020204" pitchFamily="34" charset="0"/>
            </a:endParaRPr>
          </a:p>
        </p:txBody>
      </p:sp>
      <p:sp>
        <p:nvSpPr>
          <p:cNvPr id="7" name="Struktūrinė schema: magnetinis diskas 6"/>
          <p:cNvSpPr/>
          <p:nvPr/>
        </p:nvSpPr>
        <p:spPr>
          <a:xfrm>
            <a:off x="10260536" y="2520367"/>
            <a:ext cx="1652844" cy="1130539"/>
          </a:xfrm>
          <a:prstGeom prst="flowChartMagneticDisk">
            <a:avLst/>
          </a:prstGeom>
          <a:solidFill>
            <a:srgbClr val="E4FDF0"/>
          </a:solidFill>
          <a:ln w="12700">
            <a:solidFill>
              <a:srgbClr val="68C69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r>
              <a:rPr lang="lt-LT" sz="1400" b="1" dirty="0">
                <a:ln w="0"/>
                <a:solidFill>
                  <a:srgbClr val="0A6438"/>
                </a:solidFill>
                <a:latin typeface="Trebuchet"/>
              </a:rPr>
              <a:t>PLAIS</a:t>
            </a:r>
          </a:p>
        </p:txBody>
      </p:sp>
      <p:sp>
        <p:nvSpPr>
          <p:cNvPr id="9" name="Struktūrinė schema: magnetinis diskas 8"/>
          <p:cNvSpPr/>
          <p:nvPr/>
        </p:nvSpPr>
        <p:spPr>
          <a:xfrm>
            <a:off x="10395366" y="4920552"/>
            <a:ext cx="1652844" cy="1130539"/>
          </a:xfrm>
          <a:prstGeom prst="flowChartMagneticDisk">
            <a:avLst/>
          </a:prstGeom>
          <a:solidFill>
            <a:srgbClr val="E4FDF0"/>
          </a:solidFill>
          <a:ln w="12700">
            <a:solidFill>
              <a:srgbClr val="68C69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r>
              <a:rPr lang="lt-LT" sz="1400" b="1" dirty="0">
                <a:ln w="0"/>
                <a:solidFill>
                  <a:srgbClr val="0A6438"/>
                </a:solidFill>
                <a:latin typeface="Trebuchet"/>
              </a:rPr>
              <a:t>AIS</a:t>
            </a:r>
          </a:p>
        </p:txBody>
      </p:sp>
      <p:sp>
        <p:nvSpPr>
          <p:cNvPr id="11" name="Suapvalintas stačiakampis 10"/>
          <p:cNvSpPr/>
          <p:nvPr/>
        </p:nvSpPr>
        <p:spPr>
          <a:xfrm>
            <a:off x="474088" y="3198436"/>
            <a:ext cx="1898542" cy="1155764"/>
          </a:xfrm>
          <a:prstGeom prst="roundRect">
            <a:avLst/>
          </a:prstGeom>
          <a:solidFill>
            <a:srgbClr val="B5E3CD"/>
          </a:solidFill>
          <a:ln w="12700">
            <a:solidFill>
              <a:srgbClr val="68C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r>
              <a:rPr lang="lt-LT" sz="1400" b="1" dirty="0">
                <a:ln w="0"/>
                <a:solidFill>
                  <a:srgbClr val="0A6438"/>
                </a:solidFill>
                <a:latin typeface="Trebuchet"/>
              </a:rPr>
              <a:t>Prievolių apskaitos modulis</a:t>
            </a:r>
          </a:p>
        </p:txBody>
      </p:sp>
      <p:sp>
        <p:nvSpPr>
          <p:cNvPr id="14" name="Suapvalintas stačiakampis 13"/>
          <p:cNvSpPr/>
          <p:nvPr/>
        </p:nvSpPr>
        <p:spPr>
          <a:xfrm>
            <a:off x="3378915" y="1312145"/>
            <a:ext cx="3137788" cy="808383"/>
          </a:xfrm>
          <a:prstGeom prst="roundRect">
            <a:avLst/>
          </a:prstGeom>
          <a:solidFill>
            <a:srgbClr val="B5E3CD"/>
          </a:solidFill>
          <a:ln w="12700">
            <a:solidFill>
              <a:srgbClr val="68C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r>
              <a:rPr lang="lt-LT" sz="1400" b="1" dirty="0" smtClean="0">
                <a:ln w="0"/>
                <a:solidFill>
                  <a:srgbClr val="0A6438"/>
                </a:solidFill>
                <a:latin typeface="Trebuchet"/>
              </a:rPr>
              <a:t>Pranešimai </a:t>
            </a:r>
            <a:r>
              <a:rPr lang="lt-LT" sz="1400" b="1" dirty="0">
                <a:ln w="0"/>
                <a:solidFill>
                  <a:srgbClr val="0A6438"/>
                </a:solidFill>
                <a:latin typeface="Trebuchet"/>
              </a:rPr>
              <a:t>apie </a:t>
            </a:r>
            <a:r>
              <a:rPr lang="lt-LT" sz="1400" b="1" dirty="0" smtClean="0">
                <a:ln w="0"/>
                <a:solidFill>
                  <a:srgbClr val="0A6438"/>
                </a:solidFill>
                <a:latin typeface="Trebuchet"/>
              </a:rPr>
              <a:t>skolą </a:t>
            </a:r>
          </a:p>
          <a:p>
            <a:pPr algn="ctr">
              <a:defRPr/>
            </a:pPr>
            <a:r>
              <a:rPr lang="lt-LT" sz="1400" dirty="0" smtClean="0">
                <a:ln w="0"/>
                <a:solidFill>
                  <a:srgbClr val="0A6438"/>
                </a:solidFill>
                <a:latin typeface="Trebuchet"/>
              </a:rPr>
              <a:t>JA </a:t>
            </a:r>
          </a:p>
          <a:p>
            <a:pPr algn="ctr">
              <a:defRPr/>
            </a:pPr>
            <a:r>
              <a:rPr lang="lt-LT" sz="1400" dirty="0" smtClean="0">
                <a:ln w="0"/>
                <a:solidFill>
                  <a:srgbClr val="0A6438"/>
                </a:solidFill>
                <a:latin typeface="Trebuchet"/>
              </a:rPr>
              <a:t>FA</a:t>
            </a:r>
            <a:endParaRPr lang="lt-LT" sz="1400" dirty="0">
              <a:solidFill>
                <a:srgbClr val="0A6438"/>
              </a:solidFill>
              <a:latin typeface="Trebuchet"/>
            </a:endParaRPr>
          </a:p>
        </p:txBody>
      </p:sp>
      <p:sp>
        <p:nvSpPr>
          <p:cNvPr id="15" name="Suapvalintas stačiakampis 14"/>
          <p:cNvSpPr/>
          <p:nvPr/>
        </p:nvSpPr>
        <p:spPr>
          <a:xfrm>
            <a:off x="3339399" y="2213450"/>
            <a:ext cx="3236406" cy="1475482"/>
          </a:xfrm>
          <a:prstGeom prst="roundRect">
            <a:avLst/>
          </a:prstGeom>
          <a:solidFill>
            <a:srgbClr val="B5E3CD"/>
          </a:solidFill>
          <a:ln w="12700">
            <a:solidFill>
              <a:srgbClr val="68C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r>
              <a:rPr lang="lt-LT" sz="1400" b="1" dirty="0" smtClean="0">
                <a:ln w="0"/>
                <a:solidFill>
                  <a:srgbClr val="0A6438"/>
                </a:solidFill>
                <a:latin typeface="Trebuchet"/>
              </a:rPr>
              <a:t>Išieškojimas </a:t>
            </a:r>
            <a:r>
              <a:rPr lang="lt-LT" sz="1400" b="1" dirty="0">
                <a:ln w="0"/>
                <a:solidFill>
                  <a:srgbClr val="0A6438"/>
                </a:solidFill>
                <a:latin typeface="Trebuchet"/>
              </a:rPr>
              <a:t>iš </a:t>
            </a:r>
            <a:r>
              <a:rPr lang="lt-LT" sz="1400" b="1" dirty="0" smtClean="0">
                <a:ln w="0"/>
                <a:solidFill>
                  <a:srgbClr val="0A6438"/>
                </a:solidFill>
                <a:latin typeface="Trebuchet"/>
              </a:rPr>
              <a:t>piniginių lėšų</a:t>
            </a:r>
          </a:p>
          <a:p>
            <a:pPr>
              <a:defRPr/>
            </a:pPr>
            <a:r>
              <a:rPr lang="lt-LT" sz="1400" b="1" dirty="0" smtClean="0">
                <a:ln w="0"/>
                <a:solidFill>
                  <a:srgbClr val="0A6438"/>
                </a:solidFill>
                <a:latin typeface="Trebuchet"/>
              </a:rPr>
              <a:t>-    Vykdo VMI</a:t>
            </a:r>
          </a:p>
          <a:p>
            <a:pPr marL="285750" indent="-285750">
              <a:buFontTx/>
              <a:buChar char="-"/>
              <a:defRPr/>
            </a:pPr>
            <a:r>
              <a:rPr lang="lt-LT" sz="1400" dirty="0" smtClean="0">
                <a:ln w="0"/>
                <a:solidFill>
                  <a:srgbClr val="0A6438"/>
                </a:solidFill>
                <a:latin typeface="Trebuchet"/>
              </a:rPr>
              <a:t>per PLAIS</a:t>
            </a:r>
          </a:p>
          <a:p>
            <a:pPr marL="285750" indent="-285750">
              <a:buFontTx/>
              <a:buChar char="-"/>
              <a:defRPr/>
            </a:pPr>
            <a:r>
              <a:rPr lang="lt-LT" sz="1400" dirty="0" smtClean="0">
                <a:ln w="0"/>
                <a:solidFill>
                  <a:srgbClr val="0A6438"/>
                </a:solidFill>
                <a:latin typeface="Trebuchet"/>
              </a:rPr>
              <a:t>Tikrinama SPIS</a:t>
            </a:r>
          </a:p>
          <a:p>
            <a:pPr>
              <a:defRPr/>
            </a:pPr>
            <a:r>
              <a:rPr lang="lt-LT" sz="1400" dirty="0" smtClean="0">
                <a:ln w="0"/>
                <a:solidFill>
                  <a:srgbClr val="0A6438"/>
                </a:solidFill>
                <a:latin typeface="Trebuchet"/>
              </a:rPr>
              <a:t> </a:t>
            </a:r>
            <a:endParaRPr lang="lt-LT" sz="1400" dirty="0">
              <a:solidFill>
                <a:srgbClr val="0A6438"/>
              </a:solidFill>
              <a:latin typeface="Trebuchet"/>
            </a:endParaRPr>
          </a:p>
        </p:txBody>
      </p:sp>
      <p:sp>
        <p:nvSpPr>
          <p:cNvPr id="18" name="Suapvalintas stačiakampis 17"/>
          <p:cNvSpPr/>
          <p:nvPr/>
        </p:nvSpPr>
        <p:spPr>
          <a:xfrm>
            <a:off x="3378915" y="3738985"/>
            <a:ext cx="3236406" cy="920408"/>
          </a:xfrm>
          <a:prstGeom prst="roundRect">
            <a:avLst/>
          </a:prstGeom>
          <a:solidFill>
            <a:srgbClr val="B5E3CD"/>
          </a:solidFill>
          <a:ln w="12700">
            <a:solidFill>
              <a:srgbClr val="68C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r>
              <a:rPr lang="lt-LT" sz="1400" b="1" dirty="0" smtClean="0">
                <a:ln w="0"/>
                <a:solidFill>
                  <a:srgbClr val="0A6438"/>
                </a:solidFill>
                <a:latin typeface="Trebuchet"/>
              </a:rPr>
              <a:t>Po 6 mėn. nepavykus išieškoti:</a:t>
            </a:r>
          </a:p>
          <a:p>
            <a:pPr algn="ctr">
              <a:defRPr/>
            </a:pPr>
            <a:endParaRPr lang="lt-LT" sz="1400" b="1" dirty="0" smtClean="0">
              <a:ln w="0"/>
              <a:solidFill>
                <a:srgbClr val="0A6438"/>
              </a:solidFill>
              <a:latin typeface="Trebuchet"/>
            </a:endParaRPr>
          </a:p>
          <a:p>
            <a:pPr algn="ctr">
              <a:defRPr/>
            </a:pPr>
            <a:r>
              <a:rPr lang="lt-LT" sz="1400" b="1" dirty="0" smtClean="0">
                <a:ln w="0"/>
                <a:solidFill>
                  <a:srgbClr val="0A6438"/>
                </a:solidFill>
                <a:latin typeface="Trebuchet"/>
              </a:rPr>
              <a:t>Turtinės padėties nustatymas</a:t>
            </a:r>
          </a:p>
          <a:p>
            <a:pPr algn="ctr">
              <a:defRPr/>
            </a:pPr>
            <a:endParaRPr lang="lt-LT" sz="1400" b="1" dirty="0">
              <a:ln w="0"/>
              <a:solidFill>
                <a:srgbClr val="0A6438"/>
              </a:solidFill>
              <a:latin typeface="Trebuchet"/>
            </a:endParaRPr>
          </a:p>
        </p:txBody>
      </p:sp>
      <p:sp>
        <p:nvSpPr>
          <p:cNvPr id="19" name="Suapvalintas stačiakampis 18"/>
          <p:cNvSpPr/>
          <p:nvPr/>
        </p:nvSpPr>
        <p:spPr>
          <a:xfrm>
            <a:off x="5101610" y="4826774"/>
            <a:ext cx="1809816" cy="1643376"/>
          </a:xfrm>
          <a:prstGeom prst="roundRect">
            <a:avLst/>
          </a:prstGeom>
          <a:solidFill>
            <a:srgbClr val="B5E3CD"/>
          </a:solidFill>
          <a:ln w="12700">
            <a:solidFill>
              <a:srgbClr val="68C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>
              <a:defRPr/>
            </a:pPr>
            <a:r>
              <a:rPr lang="lt-LT" sz="1400" b="1" dirty="0" smtClean="0">
                <a:ln w="0"/>
                <a:solidFill>
                  <a:srgbClr val="0A6438"/>
                </a:solidFill>
                <a:latin typeface="Trebuchet"/>
              </a:rPr>
              <a:t>Turto / pajamų yra: </a:t>
            </a:r>
          </a:p>
          <a:p>
            <a:pPr>
              <a:defRPr/>
            </a:pPr>
            <a:endParaRPr lang="lt-LT" sz="1400" b="1" dirty="0">
              <a:ln w="0"/>
              <a:solidFill>
                <a:srgbClr val="0A6438"/>
              </a:solidFill>
              <a:latin typeface="Trebuchet"/>
            </a:endParaRPr>
          </a:p>
          <a:p>
            <a:pPr>
              <a:defRPr/>
            </a:pPr>
            <a:r>
              <a:rPr lang="lt-LT" sz="1400" dirty="0" smtClean="0">
                <a:ln w="0"/>
                <a:solidFill>
                  <a:srgbClr val="0A6438"/>
                </a:solidFill>
                <a:latin typeface="Trebuchet"/>
              </a:rPr>
              <a:t>- Išieškojimą vykdo antstoliai </a:t>
            </a:r>
            <a:endParaRPr lang="lt-LT" sz="1400" dirty="0">
              <a:ln w="0"/>
              <a:solidFill>
                <a:srgbClr val="0A6438"/>
              </a:solidFill>
              <a:latin typeface="Trebuchet"/>
            </a:endParaRPr>
          </a:p>
          <a:p>
            <a:pPr>
              <a:defRPr/>
            </a:pPr>
            <a:endParaRPr lang="lt-LT" sz="1400" dirty="0">
              <a:ln w="0"/>
              <a:solidFill>
                <a:srgbClr val="0A6438"/>
              </a:solidFill>
              <a:latin typeface="Trebuchet"/>
            </a:endParaRPr>
          </a:p>
        </p:txBody>
      </p:sp>
      <p:sp>
        <p:nvSpPr>
          <p:cNvPr id="20" name="Suapvalintas stačiakampis 19"/>
          <p:cNvSpPr/>
          <p:nvPr/>
        </p:nvSpPr>
        <p:spPr>
          <a:xfrm>
            <a:off x="7940317" y="1421001"/>
            <a:ext cx="1979323" cy="691221"/>
          </a:xfrm>
          <a:prstGeom prst="roundRect">
            <a:avLst/>
          </a:prstGeom>
          <a:solidFill>
            <a:srgbClr val="E4FDF0"/>
          </a:solidFill>
          <a:ln w="127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r>
              <a:rPr lang="lt-LT" sz="1400" b="1" dirty="0">
                <a:ln w="0"/>
                <a:solidFill>
                  <a:srgbClr val="0A6438"/>
                </a:solidFill>
                <a:latin typeface="Trebuchet"/>
              </a:rPr>
              <a:t>Mano </a:t>
            </a:r>
            <a:r>
              <a:rPr lang="lt-LT" sz="1400" b="1" dirty="0" smtClean="0">
                <a:ln w="0"/>
                <a:solidFill>
                  <a:srgbClr val="0A6438"/>
                </a:solidFill>
                <a:latin typeface="Trebuchet"/>
              </a:rPr>
              <a:t>VM</a:t>
            </a:r>
          </a:p>
          <a:p>
            <a:pPr marL="285750" indent="-285750" algn="ctr">
              <a:buFontTx/>
              <a:buChar char="-"/>
              <a:defRPr/>
            </a:pPr>
            <a:r>
              <a:rPr lang="lt-LT" sz="1400" dirty="0" smtClean="0">
                <a:ln w="0"/>
                <a:solidFill>
                  <a:srgbClr val="0A6438"/>
                </a:solidFill>
                <a:latin typeface="Trebuchet"/>
              </a:rPr>
              <a:t>Informavimas,</a:t>
            </a:r>
          </a:p>
          <a:p>
            <a:pPr algn="ctr">
              <a:defRPr/>
            </a:pPr>
            <a:r>
              <a:rPr lang="lt-LT" sz="1400" dirty="0" smtClean="0">
                <a:ln w="0"/>
                <a:solidFill>
                  <a:srgbClr val="0A6438"/>
                </a:solidFill>
                <a:latin typeface="Trebuchet"/>
              </a:rPr>
              <a:t>sprendimų teikimas </a:t>
            </a:r>
            <a:endParaRPr lang="lt-LT" sz="1400" dirty="0">
              <a:solidFill>
                <a:srgbClr val="0A6438"/>
              </a:solidFill>
              <a:latin typeface="Trebuchet"/>
            </a:endParaRPr>
          </a:p>
        </p:txBody>
      </p:sp>
      <p:cxnSp>
        <p:nvCxnSpPr>
          <p:cNvPr id="21" name="Tiesioji jungtis 20"/>
          <p:cNvCxnSpPr/>
          <p:nvPr/>
        </p:nvCxnSpPr>
        <p:spPr>
          <a:xfrm>
            <a:off x="2662626" y="1188619"/>
            <a:ext cx="0" cy="5000625"/>
          </a:xfrm>
          <a:prstGeom prst="line">
            <a:avLst/>
          </a:prstGeom>
          <a:ln w="38100">
            <a:solidFill>
              <a:srgbClr val="92D6B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odyklė kairėn-dešinėn 21"/>
          <p:cNvSpPr/>
          <p:nvPr/>
        </p:nvSpPr>
        <p:spPr>
          <a:xfrm>
            <a:off x="2434681" y="3650906"/>
            <a:ext cx="869950" cy="250825"/>
          </a:xfrm>
          <a:prstGeom prst="leftRightArrow">
            <a:avLst>
              <a:gd name="adj1" fmla="val 50000"/>
              <a:gd name="adj2" fmla="val 70481"/>
            </a:avLst>
          </a:prstGeom>
          <a:solidFill>
            <a:srgbClr val="92D6B6"/>
          </a:solidFill>
          <a:ln w="12700">
            <a:solidFill>
              <a:srgbClr val="21A36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endParaRPr lang="lt-LT" sz="1400" b="1">
              <a:solidFill>
                <a:srgbClr val="0A6438"/>
              </a:solidFill>
              <a:latin typeface="Trebuchet"/>
            </a:endParaRPr>
          </a:p>
        </p:txBody>
      </p:sp>
      <p:sp>
        <p:nvSpPr>
          <p:cNvPr id="26" name="Lenkta rodyklė 25"/>
          <p:cNvSpPr/>
          <p:nvPr/>
        </p:nvSpPr>
        <p:spPr>
          <a:xfrm rot="5400000" flipH="1">
            <a:off x="6313672" y="2964330"/>
            <a:ext cx="3876421" cy="2403665"/>
          </a:xfrm>
          <a:prstGeom prst="bentArrow">
            <a:avLst>
              <a:gd name="adj1" fmla="val 5587"/>
              <a:gd name="adj2" fmla="val 6741"/>
              <a:gd name="adj3" fmla="val 11230"/>
              <a:gd name="adj4" fmla="val 0"/>
            </a:avLst>
          </a:prstGeom>
          <a:solidFill>
            <a:srgbClr val="92D6B6"/>
          </a:solidFill>
          <a:ln>
            <a:solidFill>
              <a:srgbClr val="21A36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>
              <a:solidFill>
                <a:schemeClr val="tx1"/>
              </a:solidFill>
            </a:endParaRPr>
          </a:p>
        </p:txBody>
      </p:sp>
      <p:sp>
        <p:nvSpPr>
          <p:cNvPr id="31" name="Lenkta rodyklė 30"/>
          <p:cNvSpPr/>
          <p:nvPr/>
        </p:nvSpPr>
        <p:spPr>
          <a:xfrm rot="5400000" flipH="1">
            <a:off x="6480471" y="2846797"/>
            <a:ext cx="3085698" cy="1955264"/>
          </a:xfrm>
          <a:prstGeom prst="bentArrow">
            <a:avLst>
              <a:gd name="adj1" fmla="val 6752"/>
              <a:gd name="adj2" fmla="val 8081"/>
              <a:gd name="adj3" fmla="val 13333"/>
              <a:gd name="adj4" fmla="val 0"/>
            </a:avLst>
          </a:prstGeom>
          <a:solidFill>
            <a:srgbClr val="92D6B6"/>
          </a:solidFill>
          <a:ln>
            <a:solidFill>
              <a:srgbClr val="21A36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>
              <a:solidFill>
                <a:schemeClr val="tx1"/>
              </a:solidFill>
            </a:endParaRPr>
          </a:p>
        </p:txBody>
      </p:sp>
      <p:sp>
        <p:nvSpPr>
          <p:cNvPr id="32" name="Lenkta rodyklė 31"/>
          <p:cNvSpPr/>
          <p:nvPr/>
        </p:nvSpPr>
        <p:spPr>
          <a:xfrm rot="5400000" flipH="1">
            <a:off x="7350474" y="1737519"/>
            <a:ext cx="692530" cy="1818376"/>
          </a:xfrm>
          <a:prstGeom prst="bentArrow">
            <a:avLst>
              <a:gd name="adj1" fmla="val 19557"/>
              <a:gd name="adj2" fmla="val 27928"/>
              <a:gd name="adj3" fmla="val 34795"/>
              <a:gd name="adj4" fmla="val 0"/>
            </a:avLst>
          </a:prstGeom>
          <a:solidFill>
            <a:srgbClr val="92D6B6"/>
          </a:solidFill>
          <a:ln>
            <a:solidFill>
              <a:srgbClr val="21A36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>
              <a:solidFill>
                <a:schemeClr val="tx1"/>
              </a:solidFill>
            </a:endParaRPr>
          </a:p>
        </p:txBody>
      </p:sp>
      <p:sp>
        <p:nvSpPr>
          <p:cNvPr id="33" name="Rodyklė kairėn-dešinėn 32"/>
          <p:cNvSpPr/>
          <p:nvPr/>
        </p:nvSpPr>
        <p:spPr>
          <a:xfrm>
            <a:off x="6787551" y="2981782"/>
            <a:ext cx="3356055" cy="277769"/>
          </a:xfrm>
          <a:prstGeom prst="leftRightArrow">
            <a:avLst/>
          </a:prstGeom>
          <a:solidFill>
            <a:srgbClr val="68C699"/>
          </a:solidFill>
          <a:ln>
            <a:solidFill>
              <a:srgbClr val="21A36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endParaRPr lang="lt-LT"/>
          </a:p>
        </p:txBody>
      </p:sp>
      <p:sp>
        <p:nvSpPr>
          <p:cNvPr id="34" name="Rodyklė kairėn-dešinėn 33"/>
          <p:cNvSpPr/>
          <p:nvPr/>
        </p:nvSpPr>
        <p:spPr>
          <a:xfrm>
            <a:off x="6725053" y="1719228"/>
            <a:ext cx="1017850" cy="258389"/>
          </a:xfrm>
          <a:prstGeom prst="leftRightArrow">
            <a:avLst>
              <a:gd name="adj1" fmla="val 50000"/>
              <a:gd name="adj2" fmla="val 70481"/>
            </a:avLst>
          </a:prstGeom>
          <a:solidFill>
            <a:srgbClr val="92D6B6"/>
          </a:solidFill>
          <a:ln w="12700">
            <a:solidFill>
              <a:srgbClr val="21A36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endParaRPr lang="lt-LT" sz="1400" b="1">
              <a:solidFill>
                <a:srgbClr val="0A6438"/>
              </a:solidFill>
              <a:latin typeface="Trebuchet"/>
            </a:endParaRPr>
          </a:p>
        </p:txBody>
      </p:sp>
      <p:sp>
        <p:nvSpPr>
          <p:cNvPr id="36" name="Rodyklė kairėn-dešinėn 35"/>
          <p:cNvSpPr/>
          <p:nvPr/>
        </p:nvSpPr>
        <p:spPr>
          <a:xfrm>
            <a:off x="6982481" y="5445745"/>
            <a:ext cx="3207256" cy="277769"/>
          </a:xfrm>
          <a:prstGeom prst="leftRightArrow">
            <a:avLst/>
          </a:prstGeom>
          <a:solidFill>
            <a:srgbClr val="68C699"/>
          </a:solidFill>
          <a:ln>
            <a:solidFill>
              <a:srgbClr val="21A36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endParaRPr lang="lt-LT"/>
          </a:p>
        </p:txBody>
      </p:sp>
      <p:sp>
        <p:nvSpPr>
          <p:cNvPr id="30" name="Suapvalintas stačiakampis 29"/>
          <p:cNvSpPr/>
          <p:nvPr/>
        </p:nvSpPr>
        <p:spPr>
          <a:xfrm>
            <a:off x="2718944" y="4838532"/>
            <a:ext cx="2058199" cy="1643376"/>
          </a:xfrm>
          <a:prstGeom prst="roundRect">
            <a:avLst/>
          </a:prstGeom>
          <a:solidFill>
            <a:srgbClr val="B5E3CD"/>
          </a:solidFill>
          <a:ln w="12700">
            <a:solidFill>
              <a:srgbClr val="68C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just">
              <a:defRPr/>
            </a:pPr>
            <a:r>
              <a:rPr lang="lt-LT" sz="1400" b="1" dirty="0">
                <a:ln w="0"/>
                <a:solidFill>
                  <a:srgbClr val="0A6438"/>
                </a:solidFill>
                <a:latin typeface="Trebuchet"/>
              </a:rPr>
              <a:t> </a:t>
            </a:r>
            <a:endParaRPr lang="lt-LT" sz="1400" b="1" dirty="0" smtClean="0">
              <a:ln w="0"/>
              <a:solidFill>
                <a:srgbClr val="0A6438"/>
              </a:solidFill>
              <a:latin typeface="Trebuchet"/>
            </a:endParaRPr>
          </a:p>
          <a:p>
            <a:pPr algn="just">
              <a:defRPr/>
            </a:pPr>
            <a:r>
              <a:rPr lang="lt-LT" sz="1400" b="1" dirty="0" smtClean="0">
                <a:ln w="0"/>
                <a:solidFill>
                  <a:srgbClr val="0A6438"/>
                </a:solidFill>
                <a:latin typeface="Trebuchet"/>
              </a:rPr>
              <a:t>Turto nėra: </a:t>
            </a:r>
          </a:p>
          <a:p>
            <a:pPr algn="ctr">
              <a:defRPr/>
            </a:pPr>
            <a:endParaRPr lang="lt-LT" sz="1400" b="1" dirty="0" smtClean="0">
              <a:ln w="0"/>
              <a:solidFill>
                <a:srgbClr val="0A6438"/>
              </a:solidFill>
              <a:latin typeface="Trebuchet"/>
            </a:endParaRPr>
          </a:p>
          <a:p>
            <a:pPr marL="285750" indent="-285750">
              <a:buFontTx/>
              <a:buChar char="-"/>
              <a:defRPr/>
            </a:pPr>
            <a:r>
              <a:rPr lang="lt-LT" sz="1400" dirty="0" smtClean="0">
                <a:ln w="0"/>
                <a:solidFill>
                  <a:srgbClr val="0A6438"/>
                </a:solidFill>
                <a:latin typeface="Trebuchet"/>
              </a:rPr>
              <a:t>Tęsiamas išieškojimas iš sąskaitų</a:t>
            </a:r>
            <a:endParaRPr lang="lt-LT" sz="1400" dirty="0">
              <a:ln w="0"/>
              <a:solidFill>
                <a:srgbClr val="0A6438"/>
              </a:solidFill>
              <a:latin typeface="Trebuchet"/>
            </a:endParaRPr>
          </a:p>
          <a:p>
            <a:pPr>
              <a:defRPr/>
            </a:pPr>
            <a:endParaRPr lang="lt-LT" sz="1400" dirty="0">
              <a:ln w="0"/>
              <a:solidFill>
                <a:srgbClr val="0A6438"/>
              </a:solidFill>
              <a:latin typeface="Trebuchet"/>
            </a:endParaRPr>
          </a:p>
        </p:txBody>
      </p:sp>
    </p:spTree>
    <p:extLst>
      <p:ext uri="{BB962C8B-B14F-4D97-AF65-F5344CB8AC3E}">
        <p14:creationId xmlns:p14="http://schemas.microsoft.com/office/powerpoint/2010/main" val="127935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F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uapvalintas stačiakampis 17"/>
          <p:cNvSpPr/>
          <p:nvPr/>
        </p:nvSpPr>
        <p:spPr>
          <a:xfrm>
            <a:off x="256405" y="2097721"/>
            <a:ext cx="11610109" cy="2738016"/>
          </a:xfrm>
          <a:prstGeom prst="roundRect">
            <a:avLst/>
          </a:prstGeom>
          <a:solidFill>
            <a:srgbClr val="92D6B6"/>
          </a:solidFill>
          <a:ln w="12700">
            <a:solidFill>
              <a:srgbClr val="68C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0" anchor="t" anchorCtr="0"/>
          <a:lstStyle/>
          <a:p>
            <a:pPr>
              <a:defRPr/>
            </a:pPr>
            <a:r>
              <a:rPr lang="lt-LT" sz="1400" b="1" dirty="0">
                <a:solidFill>
                  <a:srgbClr val="0A6438"/>
                </a:solidFill>
                <a:latin typeface="Trebuchet"/>
              </a:rPr>
              <a:t>MAIS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3942B96E-D653-4C3D-84E3-E2D66C054F7E}"/>
              </a:ext>
            </a:extLst>
          </p:cNvPr>
          <p:cNvSpPr txBox="1"/>
          <p:nvPr/>
        </p:nvSpPr>
        <p:spPr>
          <a:xfrm>
            <a:off x="875685" y="330143"/>
            <a:ext cx="92011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4000" b="1" dirty="0">
                <a:ln w="19050">
                  <a:solidFill>
                    <a:srgbClr val="0A6438"/>
                  </a:solidFill>
                </a:ln>
                <a:noFill/>
                <a:latin typeface="Trebuchet MS" panose="020B0603020202020204" pitchFamily="34" charset="0"/>
              </a:rPr>
              <a:t>Kiti </a:t>
            </a:r>
            <a:r>
              <a:rPr lang="lt-LT" sz="4000" b="1" dirty="0">
                <a:ln>
                  <a:solidFill>
                    <a:schemeClr val="bg1"/>
                  </a:solidFill>
                </a:ln>
                <a:solidFill>
                  <a:srgbClr val="0A6438"/>
                </a:solidFill>
                <a:latin typeface="Trebuchet MS" panose="020B0603020202020204" pitchFamily="34" charset="0"/>
              </a:rPr>
              <a:t>VMI veiksmai </a:t>
            </a:r>
          </a:p>
        </p:txBody>
      </p:sp>
      <p:sp>
        <p:nvSpPr>
          <p:cNvPr id="4" name="Suapvalintas stačiakampis 3"/>
          <p:cNvSpPr/>
          <p:nvPr/>
        </p:nvSpPr>
        <p:spPr>
          <a:xfrm>
            <a:off x="4789791" y="1080521"/>
            <a:ext cx="2295064" cy="527393"/>
          </a:xfrm>
          <a:prstGeom prst="roundRect">
            <a:avLst/>
          </a:prstGeom>
          <a:solidFill>
            <a:srgbClr val="B5E3CD"/>
          </a:solidFill>
          <a:ln w="127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r>
              <a:rPr lang="lt-LT" sz="1400" b="1" dirty="0">
                <a:ln w="0"/>
                <a:solidFill>
                  <a:srgbClr val="0A6438"/>
                </a:solidFill>
                <a:latin typeface="Trebuchet"/>
              </a:rPr>
              <a:t>Mano VMI</a:t>
            </a:r>
            <a:endParaRPr lang="lt-LT" sz="1400" b="1" dirty="0">
              <a:solidFill>
                <a:srgbClr val="0A6438"/>
              </a:solidFill>
              <a:latin typeface="Trebuchet"/>
            </a:endParaRPr>
          </a:p>
        </p:txBody>
      </p:sp>
      <p:sp>
        <p:nvSpPr>
          <p:cNvPr id="10" name="Suapvalintas stačiakampis 9"/>
          <p:cNvSpPr/>
          <p:nvPr/>
        </p:nvSpPr>
        <p:spPr>
          <a:xfrm>
            <a:off x="483764" y="2812026"/>
            <a:ext cx="3236406" cy="1759975"/>
          </a:xfrm>
          <a:prstGeom prst="roundRect">
            <a:avLst/>
          </a:prstGeom>
          <a:solidFill>
            <a:srgbClr val="B5E3CD"/>
          </a:solidFill>
          <a:ln w="127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r>
              <a:rPr lang="lt-LT" sz="1400" b="1" dirty="0">
                <a:ln w="0"/>
                <a:solidFill>
                  <a:srgbClr val="0A6438"/>
                </a:solidFill>
                <a:latin typeface="Trebuchet"/>
              </a:rPr>
              <a:t>Neapmokėtos skolos pripažinimas </a:t>
            </a:r>
            <a:r>
              <a:rPr lang="lt-LT" sz="1400" b="1" dirty="0" smtClean="0">
                <a:ln w="0"/>
                <a:solidFill>
                  <a:srgbClr val="0A6438"/>
                </a:solidFill>
                <a:latin typeface="Trebuchet"/>
              </a:rPr>
              <a:t>beviltiška</a:t>
            </a:r>
          </a:p>
          <a:p>
            <a:pPr algn="just">
              <a:defRPr/>
            </a:pPr>
            <a:r>
              <a:rPr lang="lt-LT" sz="1400" dirty="0" smtClean="0">
                <a:ln w="0"/>
                <a:solidFill>
                  <a:srgbClr val="0A6438"/>
                </a:solidFill>
                <a:latin typeface="Trebuchet"/>
              </a:rPr>
              <a:t>- Po išieškojimo negalimumo akto;</a:t>
            </a:r>
          </a:p>
          <a:p>
            <a:pPr algn="just">
              <a:defRPr/>
            </a:pPr>
            <a:r>
              <a:rPr lang="lt-LT" sz="1400" dirty="0" smtClean="0">
                <a:ln w="0"/>
                <a:solidFill>
                  <a:srgbClr val="0A6438"/>
                </a:solidFill>
                <a:latin typeface="Trebuchet"/>
              </a:rPr>
              <a:t>-  </a:t>
            </a:r>
            <a:r>
              <a:rPr lang="lt-LT" sz="1400" dirty="0">
                <a:ln w="0"/>
                <a:solidFill>
                  <a:srgbClr val="0A6438"/>
                </a:solidFill>
                <a:latin typeface="Trebuchet"/>
              </a:rPr>
              <a:t>Išskyrus </a:t>
            </a:r>
            <a:r>
              <a:rPr lang="lt-LT" sz="1400" dirty="0" smtClean="0">
                <a:ln w="0"/>
                <a:solidFill>
                  <a:srgbClr val="0A6438"/>
                </a:solidFill>
                <a:latin typeface="Trebuchet"/>
              </a:rPr>
              <a:t>baudas už nusikalstamas veikas ir Konkurencijos tarybos baudas;</a:t>
            </a:r>
            <a:endParaRPr lang="lt-LT" sz="1400" dirty="0">
              <a:ln w="0"/>
              <a:solidFill>
                <a:srgbClr val="0A6438"/>
              </a:solidFill>
              <a:latin typeface="Trebuchet"/>
            </a:endParaRPr>
          </a:p>
          <a:p>
            <a:pPr marL="285750" indent="-285750" algn="just">
              <a:buFontTx/>
              <a:buChar char="-"/>
              <a:defRPr/>
            </a:pPr>
            <a:endParaRPr lang="lt-LT" sz="1400" dirty="0">
              <a:ln w="0"/>
              <a:solidFill>
                <a:srgbClr val="0A6438"/>
              </a:solidFill>
              <a:latin typeface="Trebuchet"/>
            </a:endParaRPr>
          </a:p>
        </p:txBody>
      </p:sp>
      <p:sp>
        <p:nvSpPr>
          <p:cNvPr id="11" name="Suapvalintas stačiakampis 10"/>
          <p:cNvSpPr/>
          <p:nvPr/>
        </p:nvSpPr>
        <p:spPr>
          <a:xfrm>
            <a:off x="4382254" y="2812026"/>
            <a:ext cx="3236406" cy="1736973"/>
          </a:xfrm>
          <a:prstGeom prst="roundRect">
            <a:avLst/>
          </a:prstGeom>
          <a:solidFill>
            <a:srgbClr val="B5E3CD"/>
          </a:solidFill>
          <a:ln w="127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r>
              <a:rPr lang="lt-LT" sz="1400" b="1" dirty="0">
                <a:ln w="0"/>
                <a:solidFill>
                  <a:srgbClr val="0A6438"/>
                </a:solidFill>
                <a:latin typeface="Trebuchet"/>
              </a:rPr>
              <a:t>Atstovavimas bankroto / restruktūrizavimo </a:t>
            </a:r>
            <a:r>
              <a:rPr lang="lt-LT" sz="1400" b="1" dirty="0" smtClean="0">
                <a:ln w="0"/>
                <a:solidFill>
                  <a:srgbClr val="0A6438"/>
                </a:solidFill>
                <a:latin typeface="Trebuchet"/>
              </a:rPr>
              <a:t>procese</a:t>
            </a:r>
          </a:p>
          <a:p>
            <a:pPr algn="ctr">
              <a:defRPr/>
            </a:pPr>
            <a:r>
              <a:rPr lang="lt-LT" sz="1400" dirty="0" smtClean="0">
                <a:ln w="0"/>
                <a:solidFill>
                  <a:srgbClr val="0A6438"/>
                </a:solidFill>
                <a:latin typeface="Trebuchet"/>
              </a:rPr>
              <a:t>- Pagal JANĮ ir FABĮ;</a:t>
            </a:r>
            <a:endParaRPr lang="lt-LT" sz="1400" dirty="0">
              <a:ln w="0"/>
              <a:solidFill>
                <a:srgbClr val="0A6438"/>
              </a:solidFill>
              <a:latin typeface="Trebuchet"/>
            </a:endParaRPr>
          </a:p>
        </p:txBody>
      </p:sp>
      <p:sp>
        <p:nvSpPr>
          <p:cNvPr id="12" name="Suapvalintas stačiakampis 11"/>
          <p:cNvSpPr/>
          <p:nvPr/>
        </p:nvSpPr>
        <p:spPr>
          <a:xfrm>
            <a:off x="8479511" y="2812026"/>
            <a:ext cx="3236406" cy="1915579"/>
          </a:xfrm>
          <a:prstGeom prst="roundRect">
            <a:avLst/>
          </a:prstGeom>
          <a:solidFill>
            <a:srgbClr val="B5E3CD"/>
          </a:solidFill>
          <a:ln w="127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r>
              <a:rPr lang="lt-LT" sz="1400" b="1" dirty="0" smtClean="0">
                <a:ln w="0"/>
                <a:solidFill>
                  <a:srgbClr val="0A6438"/>
                </a:solidFill>
                <a:latin typeface="Trebuchet"/>
              </a:rPr>
              <a:t>Prievolių senatis 5 m. </a:t>
            </a:r>
          </a:p>
          <a:p>
            <a:pPr algn="just">
              <a:defRPr/>
            </a:pPr>
            <a:r>
              <a:rPr lang="lt-LT" sz="1400" dirty="0" smtClean="0">
                <a:ln w="0"/>
                <a:solidFill>
                  <a:srgbClr val="0A6438"/>
                </a:solidFill>
                <a:latin typeface="Trebuchet"/>
              </a:rPr>
              <a:t>- Išskyrus baudas už nusikalstamas veikas ir Konkurencijos tarybos baudas;</a:t>
            </a:r>
          </a:p>
          <a:p>
            <a:pPr algn="just">
              <a:defRPr/>
            </a:pPr>
            <a:r>
              <a:rPr lang="lt-LT" sz="1400" dirty="0" smtClean="0">
                <a:ln w="0"/>
                <a:solidFill>
                  <a:srgbClr val="0A6438"/>
                </a:solidFill>
                <a:latin typeface="Trebuchet"/>
              </a:rPr>
              <a:t>- Ekonominių sankcijų išieškojimas tęsiamas;</a:t>
            </a:r>
          </a:p>
          <a:p>
            <a:pPr algn="just">
              <a:defRPr/>
            </a:pPr>
            <a:r>
              <a:rPr lang="lt-LT" sz="1400" dirty="0" smtClean="0">
                <a:ln w="0"/>
                <a:solidFill>
                  <a:srgbClr val="0A6438"/>
                </a:solidFill>
                <a:latin typeface="Trebuchet"/>
              </a:rPr>
              <a:t>- AN baudų, procesinių baudų, bylinėjimosi išlaidų išieškojimas nutraukiamas</a:t>
            </a:r>
            <a:endParaRPr lang="lt-LT" sz="1400" dirty="0">
              <a:ln w="0"/>
              <a:solidFill>
                <a:srgbClr val="0A6438"/>
              </a:solidFill>
              <a:latin typeface="Trebuchet"/>
            </a:endParaRPr>
          </a:p>
        </p:txBody>
      </p:sp>
      <p:sp>
        <p:nvSpPr>
          <p:cNvPr id="16" name="Struktūrinė schema: magnetinis diskas 15"/>
          <p:cNvSpPr/>
          <p:nvPr/>
        </p:nvSpPr>
        <p:spPr>
          <a:xfrm>
            <a:off x="742632" y="5511506"/>
            <a:ext cx="1922572" cy="1110969"/>
          </a:xfrm>
          <a:prstGeom prst="flowChartMagneticDisk">
            <a:avLst/>
          </a:prstGeom>
          <a:solidFill>
            <a:srgbClr val="B5E3CD"/>
          </a:solidFill>
          <a:ln w="12700">
            <a:solidFill>
              <a:srgbClr val="68C69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r>
              <a:rPr lang="lt-LT" sz="1400" b="1" dirty="0">
                <a:ln w="0"/>
                <a:solidFill>
                  <a:srgbClr val="0A6438"/>
                </a:solidFill>
                <a:latin typeface="Trebuchet"/>
              </a:rPr>
              <a:t>ANR</a:t>
            </a:r>
          </a:p>
        </p:txBody>
      </p:sp>
      <p:sp>
        <p:nvSpPr>
          <p:cNvPr id="17" name="Struktūrinė schema: magnetinis diskas 16"/>
          <p:cNvSpPr/>
          <p:nvPr/>
        </p:nvSpPr>
        <p:spPr>
          <a:xfrm>
            <a:off x="9295750" y="5511507"/>
            <a:ext cx="1922572" cy="1110968"/>
          </a:xfrm>
          <a:prstGeom prst="flowChartMagneticDisk">
            <a:avLst/>
          </a:prstGeom>
          <a:solidFill>
            <a:srgbClr val="B5E3CD"/>
          </a:solidFill>
          <a:ln w="12700">
            <a:solidFill>
              <a:srgbClr val="68C69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r>
              <a:rPr lang="lt-LT" sz="1400" b="1" dirty="0">
                <a:ln w="0"/>
                <a:solidFill>
                  <a:srgbClr val="0A6438"/>
                </a:solidFill>
                <a:latin typeface="Trebuchet"/>
              </a:rPr>
              <a:t>LITEKO</a:t>
            </a:r>
          </a:p>
        </p:txBody>
      </p:sp>
      <p:sp>
        <p:nvSpPr>
          <p:cNvPr id="20" name="Lenkta rodyklė 19"/>
          <p:cNvSpPr/>
          <p:nvPr/>
        </p:nvSpPr>
        <p:spPr>
          <a:xfrm rot="10800000" flipH="1">
            <a:off x="3165822" y="4981268"/>
            <a:ext cx="5973681" cy="1546268"/>
          </a:xfrm>
          <a:prstGeom prst="bentArrow">
            <a:avLst>
              <a:gd name="adj1" fmla="val 6697"/>
              <a:gd name="adj2" fmla="val 7623"/>
              <a:gd name="adj3" fmla="val 11448"/>
              <a:gd name="adj4" fmla="val 0"/>
            </a:avLst>
          </a:prstGeom>
          <a:solidFill>
            <a:srgbClr val="68C699"/>
          </a:solidFill>
          <a:ln>
            <a:solidFill>
              <a:srgbClr val="21A36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>
              <a:solidFill>
                <a:schemeClr val="tx1"/>
              </a:solidFill>
            </a:endParaRPr>
          </a:p>
        </p:txBody>
      </p:sp>
      <p:sp>
        <p:nvSpPr>
          <p:cNvPr id="21" name="Rodyklė kairėn-dešinėn 20"/>
          <p:cNvSpPr/>
          <p:nvPr/>
        </p:nvSpPr>
        <p:spPr>
          <a:xfrm rot="5400000">
            <a:off x="5773460" y="1785661"/>
            <a:ext cx="396000" cy="180000"/>
          </a:xfrm>
          <a:prstGeom prst="leftRightArrow">
            <a:avLst/>
          </a:prstGeom>
          <a:solidFill>
            <a:srgbClr val="68C699"/>
          </a:solidFill>
          <a:ln>
            <a:solidFill>
              <a:srgbClr val="21A36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endParaRPr lang="lt-LT"/>
          </a:p>
        </p:txBody>
      </p:sp>
      <p:sp>
        <p:nvSpPr>
          <p:cNvPr id="22" name="Lenkta rodyklė 21"/>
          <p:cNvSpPr/>
          <p:nvPr/>
        </p:nvSpPr>
        <p:spPr>
          <a:xfrm rot="10800000">
            <a:off x="2780789" y="4981269"/>
            <a:ext cx="3112461" cy="1004438"/>
          </a:xfrm>
          <a:prstGeom prst="bentArrow">
            <a:avLst>
              <a:gd name="adj1" fmla="val 11316"/>
              <a:gd name="adj2" fmla="val 12341"/>
              <a:gd name="adj3" fmla="val 17839"/>
              <a:gd name="adj4" fmla="val 0"/>
            </a:avLst>
          </a:prstGeom>
          <a:solidFill>
            <a:srgbClr val="B5E3CD"/>
          </a:solidFill>
          <a:ln>
            <a:solidFill>
              <a:srgbClr val="21A36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>
              <a:solidFill>
                <a:schemeClr val="tx1"/>
              </a:solidFill>
            </a:endParaRPr>
          </a:p>
        </p:txBody>
      </p:sp>
      <p:sp>
        <p:nvSpPr>
          <p:cNvPr id="23" name="Lenkta rodyklė 22"/>
          <p:cNvSpPr/>
          <p:nvPr/>
        </p:nvSpPr>
        <p:spPr>
          <a:xfrm rot="10800000" flipH="1">
            <a:off x="6027042" y="4981267"/>
            <a:ext cx="3112461" cy="1004439"/>
          </a:xfrm>
          <a:prstGeom prst="bentArrow">
            <a:avLst>
              <a:gd name="adj1" fmla="val 11711"/>
              <a:gd name="adj2" fmla="val 12799"/>
              <a:gd name="adj3" fmla="val 16743"/>
              <a:gd name="adj4" fmla="val 0"/>
            </a:avLst>
          </a:prstGeom>
          <a:solidFill>
            <a:srgbClr val="68C699"/>
          </a:solidFill>
          <a:ln>
            <a:solidFill>
              <a:srgbClr val="21A36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>
              <a:solidFill>
                <a:schemeClr val="tx1"/>
              </a:solidFill>
            </a:endParaRPr>
          </a:p>
        </p:txBody>
      </p:sp>
      <p:sp>
        <p:nvSpPr>
          <p:cNvPr id="26" name="Lenkta rodyklė 25"/>
          <p:cNvSpPr/>
          <p:nvPr/>
        </p:nvSpPr>
        <p:spPr>
          <a:xfrm rot="10800000">
            <a:off x="2780794" y="4969976"/>
            <a:ext cx="6014338" cy="1315189"/>
          </a:xfrm>
          <a:prstGeom prst="bentArrow">
            <a:avLst>
              <a:gd name="adj1" fmla="val 8109"/>
              <a:gd name="adj2" fmla="val 8808"/>
              <a:gd name="adj3" fmla="val 12103"/>
              <a:gd name="adj4" fmla="val 0"/>
            </a:avLst>
          </a:prstGeom>
          <a:solidFill>
            <a:srgbClr val="B5E3CD"/>
          </a:solidFill>
          <a:ln>
            <a:solidFill>
              <a:srgbClr val="21A36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>
              <a:solidFill>
                <a:schemeClr val="tx1"/>
              </a:solidFill>
            </a:endParaRPr>
          </a:p>
        </p:txBody>
      </p:sp>
      <p:sp>
        <p:nvSpPr>
          <p:cNvPr id="19" name="Rodyklė kairėn-dešinėn 18"/>
          <p:cNvSpPr/>
          <p:nvPr/>
        </p:nvSpPr>
        <p:spPr>
          <a:xfrm rot="5400000">
            <a:off x="1602948" y="5089267"/>
            <a:ext cx="396000" cy="180000"/>
          </a:xfrm>
          <a:prstGeom prst="leftRightArrow">
            <a:avLst/>
          </a:prstGeom>
          <a:solidFill>
            <a:srgbClr val="68C699"/>
          </a:solidFill>
          <a:ln>
            <a:solidFill>
              <a:srgbClr val="21A36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endParaRPr lang="lt-LT"/>
          </a:p>
        </p:txBody>
      </p:sp>
      <p:sp>
        <p:nvSpPr>
          <p:cNvPr id="28" name="Rodyklė kairėn-dešinėn 27"/>
          <p:cNvSpPr/>
          <p:nvPr/>
        </p:nvSpPr>
        <p:spPr>
          <a:xfrm rot="5400000">
            <a:off x="10236140" y="5131754"/>
            <a:ext cx="396000" cy="180000"/>
          </a:xfrm>
          <a:prstGeom prst="leftRightArrow">
            <a:avLst/>
          </a:prstGeom>
          <a:solidFill>
            <a:srgbClr val="68C699"/>
          </a:solidFill>
          <a:ln>
            <a:solidFill>
              <a:srgbClr val="21A36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233304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3439</TotalTime>
  <Words>133</Words>
  <Application>Microsoft Office PowerPoint</Application>
  <PresentationFormat>Pasirinktinai</PresentationFormat>
  <Paragraphs>42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2</vt:i4>
      </vt:variant>
    </vt:vector>
  </HeadingPairs>
  <TitlesOfParts>
    <vt:vector size="3" baseType="lpstr">
      <vt:lpstr>„Office“ tema</vt:lpstr>
      <vt:lpstr>PowerPoint pristatymas</vt:lpstr>
      <vt:lpstr>PowerPoint pristatymas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Saule</dc:creator>
  <cp:lastModifiedBy>Olga Mikulskienė</cp:lastModifiedBy>
  <cp:revision>319</cp:revision>
  <dcterms:created xsi:type="dcterms:W3CDTF">2022-01-19T13:06:31Z</dcterms:created>
  <dcterms:modified xsi:type="dcterms:W3CDTF">2023-07-05T12:14:26Z</dcterms:modified>
</cp:coreProperties>
</file>