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50" r:id="rId2"/>
  </p:sldMasterIdLst>
  <p:notesMasterIdLst>
    <p:notesMasterId r:id="rId15"/>
  </p:notesMasterIdLst>
  <p:handoutMasterIdLst>
    <p:handoutMasterId r:id="rId16"/>
  </p:handoutMasterIdLst>
  <p:sldIdLst>
    <p:sldId id="548" r:id="rId3"/>
    <p:sldId id="544" r:id="rId4"/>
    <p:sldId id="513" r:id="rId5"/>
    <p:sldId id="562" r:id="rId6"/>
    <p:sldId id="515" r:id="rId7"/>
    <p:sldId id="556" r:id="rId8"/>
    <p:sldId id="522" r:id="rId9"/>
    <p:sldId id="559" r:id="rId10"/>
    <p:sldId id="526" r:id="rId11"/>
    <p:sldId id="560" r:id="rId12"/>
    <p:sldId id="549" r:id="rId13"/>
    <p:sldId id="514" r:id="rId14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s Savilionis" initials="AS" lastIdx="12" clrIdx="0">
    <p:extLst>
      <p:ext uri="{19B8F6BF-5375-455C-9EA6-DF929625EA0E}">
        <p15:presenceInfo xmlns:p15="http://schemas.microsoft.com/office/powerpoint/2012/main" userId="S-1-5-21-1364275588-3301537273-2128038126-3212" providerId="AD"/>
      </p:ext>
    </p:extLst>
  </p:cmAuthor>
  <p:cmAuthor id="2" name="Virginija Žoštautienė" initials="VŽ" lastIdx="2" clrIdx="1">
    <p:extLst>
      <p:ext uri="{19B8F6BF-5375-455C-9EA6-DF929625EA0E}">
        <p15:presenceInfo xmlns:p15="http://schemas.microsoft.com/office/powerpoint/2012/main" userId="Virginija Žoštautienė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C6600"/>
    <a:srgbClr val="FFFFFF"/>
    <a:srgbClr val="FFCC00"/>
    <a:srgbClr val="CC0000"/>
    <a:srgbClr val="CC3300"/>
    <a:srgbClr val="0033CC"/>
    <a:srgbClr val="00CC00"/>
    <a:srgbClr val="993300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 stiliaus, be tinklelio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2DE63D5-997A-4646-A377-4702673A728D}" styleName="Šviesus stilius 2 – paryškinimas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65" autoAdjust="0"/>
    <p:restoredTop sz="92976" autoAdjust="0"/>
  </p:normalViewPr>
  <p:slideViewPr>
    <p:cSldViewPr>
      <p:cViewPr>
        <p:scale>
          <a:sx n="100" d="100"/>
          <a:sy n="100" d="100"/>
        </p:scale>
        <p:origin x="1590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92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Nerijus\Maisto%20kainos\Eurostat_Table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Rinka\Grandines\2019vasaris\kainos2017-2018su%20sausiu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ad\fs\skyriai\s_rieas\ZUM\2019\Pagal%20%20Vyriausyb&#279;s%20pavedima\Mesa\pataisytos%20lenteles%20proc\galviju%20kain&#371;%20grandin&#279;s%201011119000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vilek\AppData\Local\Packages\Microsoft.MicrosoftEdge_8wekyb3d8bbwe\TempState\Downloads\Geriamasis_pienas_proc.%20(3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2000" b="1" dirty="0"/>
              <a:t>Maisto kainų augimas, metinis,</a:t>
            </a:r>
            <a:r>
              <a:rPr lang="lt-LT" sz="2000" b="1" baseline="0" dirty="0"/>
              <a:t> proc.</a:t>
            </a:r>
            <a:endParaRPr lang="lt-LT" sz="2000" b="1" dirty="0"/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2.8795326540547669E-2"/>
          <c:y val="0.18289137536129293"/>
          <c:w val="0.95691365575792464"/>
          <c:h val="0.69176922348043801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Sheet0!$A$4</c:f>
              <c:strCache>
                <c:ptCount val="1"/>
                <c:pt idx="0">
                  <c:v>Europos Sąjunga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dLbls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B43-43EB-85FD-6E6011720AF2}"/>
                </c:ext>
              </c:extLst>
            </c:dLbl>
            <c:spPr>
              <a:solidFill>
                <a:srgbClr val="FFC000"/>
              </a:solidFill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Sheet0!$B$3:$Q$3</c:f>
              <c:strCache>
                <c:ptCount val="6"/>
                <c:pt idx="0">
                  <c:v>2018M01</c:v>
                </c:pt>
                <c:pt idx="1">
                  <c:v>2018M02</c:v>
                </c:pt>
                <c:pt idx="2">
                  <c:v>2018M03</c:v>
                </c:pt>
                <c:pt idx="3">
                  <c:v>2018M10</c:v>
                </c:pt>
                <c:pt idx="4">
                  <c:v>2018M11</c:v>
                </c:pt>
                <c:pt idx="5">
                  <c:v>2018M12</c:v>
                </c:pt>
              </c:strCache>
            </c:strRef>
          </c:cat>
          <c:val>
            <c:numRef>
              <c:f>Sheet0!$B$4:$Q$4</c:f>
              <c:numCache>
                <c:formatCode>#,##0.0</c:formatCode>
                <c:ptCount val="6"/>
                <c:pt idx="0">
                  <c:v>2.2999999999999998</c:v>
                </c:pt>
                <c:pt idx="1">
                  <c:v>1.2</c:v>
                </c:pt>
                <c:pt idx="2">
                  <c:v>1.9</c:v>
                </c:pt>
                <c:pt idx="3">
                  <c:v>1.7</c:v>
                </c:pt>
                <c:pt idx="4">
                  <c:v>1.3</c:v>
                </c:pt>
                <c:pt idx="5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76-4D38-93A8-955EE63FA101}"/>
            </c:ext>
          </c:extLst>
        </c:ser>
        <c:ser>
          <c:idx val="10"/>
          <c:order val="1"/>
          <c:tx>
            <c:strRef>
              <c:f>Sheet0!$A$5</c:f>
              <c:strCache>
                <c:ptCount val="1"/>
                <c:pt idx="0">
                  <c:v>Estija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B43-43EB-85FD-6E6011720AF2}"/>
                </c:ext>
              </c:extLst>
            </c:dLbl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Sheet0!$B$3:$Q$3</c:f>
              <c:strCache>
                <c:ptCount val="6"/>
                <c:pt idx="0">
                  <c:v>2018M01</c:v>
                </c:pt>
                <c:pt idx="1">
                  <c:v>2018M02</c:v>
                </c:pt>
                <c:pt idx="2">
                  <c:v>2018M03</c:v>
                </c:pt>
                <c:pt idx="3">
                  <c:v>2018M10</c:v>
                </c:pt>
                <c:pt idx="4">
                  <c:v>2018M11</c:v>
                </c:pt>
                <c:pt idx="5">
                  <c:v>2018M12</c:v>
                </c:pt>
              </c:strCache>
            </c:strRef>
          </c:cat>
          <c:val>
            <c:numRef>
              <c:f>Sheet0!$B$5:$Q$5</c:f>
              <c:numCache>
                <c:formatCode>#,##0.0</c:formatCode>
                <c:ptCount val="6"/>
                <c:pt idx="0">
                  <c:v>6.1</c:v>
                </c:pt>
                <c:pt idx="1">
                  <c:v>5.3</c:v>
                </c:pt>
                <c:pt idx="2">
                  <c:v>4.4000000000000004</c:v>
                </c:pt>
                <c:pt idx="3">
                  <c:v>2.6</c:v>
                </c:pt>
                <c:pt idx="4">
                  <c:v>1.5</c:v>
                </c:pt>
                <c:pt idx="5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76-4D38-93A8-955EE63FA101}"/>
            </c:ext>
          </c:extLst>
        </c:ser>
        <c:ser>
          <c:idx val="18"/>
          <c:order val="2"/>
          <c:tx>
            <c:strRef>
              <c:f>Sheet0!$A$6</c:f>
              <c:strCache>
                <c:ptCount val="1"/>
                <c:pt idx="0">
                  <c:v>Latvija</c:v>
                </c:pt>
              </c:strCache>
            </c:strRef>
          </c:tx>
          <c:spPr>
            <a:solidFill>
              <a:schemeClr val="accent1">
                <a:lumMod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B43-43EB-85FD-6E6011720AF2}"/>
                </c:ext>
              </c:extLst>
            </c:dLbl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Sheet0!$B$3:$Q$3</c:f>
              <c:strCache>
                <c:ptCount val="6"/>
                <c:pt idx="0">
                  <c:v>2018M01</c:v>
                </c:pt>
                <c:pt idx="1">
                  <c:v>2018M02</c:v>
                </c:pt>
                <c:pt idx="2">
                  <c:v>2018M03</c:v>
                </c:pt>
                <c:pt idx="3">
                  <c:v>2018M10</c:v>
                </c:pt>
                <c:pt idx="4">
                  <c:v>2018M11</c:v>
                </c:pt>
                <c:pt idx="5">
                  <c:v>2018M12</c:v>
                </c:pt>
              </c:strCache>
            </c:strRef>
          </c:cat>
          <c:val>
            <c:numRef>
              <c:f>Sheet0!$B$6:$Q$6</c:f>
              <c:numCache>
                <c:formatCode>#,##0.0</c:formatCode>
                <c:ptCount val="6"/>
                <c:pt idx="0">
                  <c:v>2.2999999999999998</c:v>
                </c:pt>
                <c:pt idx="1">
                  <c:v>1.5</c:v>
                </c:pt>
                <c:pt idx="2">
                  <c:v>1.8</c:v>
                </c:pt>
                <c:pt idx="3">
                  <c:v>1.1000000000000001</c:v>
                </c:pt>
                <c:pt idx="4">
                  <c:v>0.2</c:v>
                </c:pt>
                <c:pt idx="5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76-4D38-93A8-955EE63FA101}"/>
            </c:ext>
          </c:extLst>
        </c:ser>
        <c:ser>
          <c:idx val="19"/>
          <c:order val="3"/>
          <c:tx>
            <c:strRef>
              <c:f>Sheet0!$A$7</c:f>
              <c:strCache>
                <c:ptCount val="1"/>
                <c:pt idx="0">
                  <c:v>Lietuva</c:v>
                </c:pt>
              </c:strCache>
            </c:strRef>
          </c:tx>
          <c:spPr>
            <a:solidFill>
              <a:srgbClr val="00B050"/>
            </a:solidFill>
            <a:ln w="25400">
              <a:noFill/>
            </a:ln>
          </c:spPr>
          <c:invertIfNegative val="0"/>
          <c:dLbls>
            <c:spPr>
              <a:solidFill>
                <a:srgbClr val="92D050"/>
              </a:solidFill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Sheet0!$B$3:$Q$3</c:f>
              <c:strCache>
                <c:ptCount val="6"/>
                <c:pt idx="0">
                  <c:v>2018M01</c:v>
                </c:pt>
                <c:pt idx="1">
                  <c:v>2018M02</c:v>
                </c:pt>
                <c:pt idx="2">
                  <c:v>2018M03</c:v>
                </c:pt>
                <c:pt idx="3">
                  <c:v>2018M10</c:v>
                </c:pt>
                <c:pt idx="4">
                  <c:v>2018M11</c:v>
                </c:pt>
                <c:pt idx="5">
                  <c:v>2018M12</c:v>
                </c:pt>
              </c:strCache>
            </c:strRef>
          </c:cat>
          <c:val>
            <c:numRef>
              <c:f>Sheet0!$B$7:$Q$7</c:f>
              <c:numCache>
                <c:formatCode>#,##0.0</c:formatCode>
                <c:ptCount val="6"/>
                <c:pt idx="0">
                  <c:v>3.8</c:v>
                </c:pt>
                <c:pt idx="1">
                  <c:v>1.9</c:v>
                </c:pt>
                <c:pt idx="2">
                  <c:v>2.7</c:v>
                </c:pt>
                <c:pt idx="3">
                  <c:v>0.7</c:v>
                </c:pt>
                <c:pt idx="4">
                  <c:v>0.2</c:v>
                </c:pt>
                <c:pt idx="5">
                  <c:v>-0.3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976-4D38-93A8-955EE63FA101}"/>
            </c:ext>
          </c:extLst>
        </c:ser>
        <c:ser>
          <c:idx val="25"/>
          <c:order val="4"/>
          <c:tx>
            <c:strRef>
              <c:f>Sheet0!$A$8</c:f>
              <c:strCache>
                <c:ptCount val="1"/>
                <c:pt idx="0">
                  <c:v>Lenkija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B43-43EB-85FD-6E6011720AF2}"/>
                </c:ext>
              </c:extLst>
            </c:dLbl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Sheet0!$B$3:$Q$3</c:f>
              <c:strCache>
                <c:ptCount val="6"/>
                <c:pt idx="0">
                  <c:v>2018M01</c:v>
                </c:pt>
                <c:pt idx="1">
                  <c:v>2018M02</c:v>
                </c:pt>
                <c:pt idx="2">
                  <c:v>2018M03</c:v>
                </c:pt>
                <c:pt idx="3">
                  <c:v>2018M10</c:v>
                </c:pt>
                <c:pt idx="4">
                  <c:v>2018M11</c:v>
                </c:pt>
                <c:pt idx="5">
                  <c:v>2018M12</c:v>
                </c:pt>
              </c:strCache>
            </c:strRef>
          </c:cat>
          <c:val>
            <c:numRef>
              <c:f>Sheet0!$B$8:$Q$8</c:f>
              <c:numCache>
                <c:formatCode>#,##0.0</c:formatCode>
                <c:ptCount val="6"/>
                <c:pt idx="0">
                  <c:v>4.5</c:v>
                </c:pt>
                <c:pt idx="1">
                  <c:v>2.8</c:v>
                </c:pt>
                <c:pt idx="2">
                  <c:v>3.2</c:v>
                </c:pt>
                <c:pt idx="3">
                  <c:v>1.6</c:v>
                </c:pt>
                <c:pt idx="4">
                  <c:v>0.6</c:v>
                </c:pt>
                <c:pt idx="5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976-4D38-93A8-955EE63FA1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7704120"/>
        <c:axId val="1"/>
      </c:barChart>
      <c:catAx>
        <c:axId val="2277041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2770412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3373301551591766"/>
          <c:y val="0.9383673921029686"/>
          <c:w val="0.57534272501651573"/>
          <c:h val="4.3143409771923547E-2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t-LT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lt-LT" sz="1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Tamsios duonos </a:t>
            </a:r>
            <a:r>
              <a:rPr lang="en-US" sz="12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kainos</a:t>
            </a:r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lt-LT" sz="1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struktūra 2017-2019 m., </a:t>
            </a:r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proc.</a:t>
            </a:r>
          </a:p>
        </c:rich>
      </c:tx>
      <c:overlay val="0"/>
    </c:title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procentai!$A$17</c:f>
              <c:strCache>
                <c:ptCount val="1"/>
                <c:pt idx="0">
                  <c:v>Rugių supirkimo kaina įmonėse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procentai!$B$15:$Z$16</c:f>
              <c:multiLvlStrCache>
                <c:ptCount val="25"/>
                <c:lvl>
                  <c:pt idx="0">
                    <c:v>Sausis</c:v>
                  </c:pt>
                  <c:pt idx="1">
                    <c:v>Vasaris</c:v>
                  </c:pt>
                  <c:pt idx="2">
                    <c:v>Kovas</c:v>
                  </c:pt>
                  <c:pt idx="3">
                    <c:v>Balandis</c:v>
                  </c:pt>
                  <c:pt idx="4">
                    <c:v>Gegužė</c:v>
                  </c:pt>
                  <c:pt idx="5">
                    <c:v>Birželis</c:v>
                  </c:pt>
                  <c:pt idx="6">
                    <c:v>Liepa</c:v>
                  </c:pt>
                  <c:pt idx="7">
                    <c:v>Rugpjūtis</c:v>
                  </c:pt>
                  <c:pt idx="8">
                    <c:v>Rugsėjis</c:v>
                  </c:pt>
                  <c:pt idx="9">
                    <c:v>Spalis</c:v>
                  </c:pt>
                  <c:pt idx="10">
                    <c:v>Lapkritis</c:v>
                  </c:pt>
                  <c:pt idx="11">
                    <c:v>Gruodis</c:v>
                  </c:pt>
                  <c:pt idx="12">
                    <c:v>Sausis</c:v>
                  </c:pt>
                  <c:pt idx="13">
                    <c:v>Vasaris</c:v>
                  </c:pt>
                  <c:pt idx="14">
                    <c:v>Kovas</c:v>
                  </c:pt>
                  <c:pt idx="15">
                    <c:v>Balandis</c:v>
                  </c:pt>
                  <c:pt idx="16">
                    <c:v>Gegužė</c:v>
                  </c:pt>
                  <c:pt idx="17">
                    <c:v>Birželis</c:v>
                  </c:pt>
                  <c:pt idx="18">
                    <c:v>Liepa</c:v>
                  </c:pt>
                  <c:pt idx="19">
                    <c:v>Rugpjūtis</c:v>
                  </c:pt>
                  <c:pt idx="20">
                    <c:v>Rugsėjis</c:v>
                  </c:pt>
                  <c:pt idx="21">
                    <c:v>Spalis</c:v>
                  </c:pt>
                  <c:pt idx="22">
                    <c:v>Lapkritis</c:v>
                  </c:pt>
                  <c:pt idx="23">
                    <c:v>Gruodis</c:v>
                  </c:pt>
                  <c:pt idx="24">
                    <c:v>Sausis</c:v>
                  </c:pt>
                </c:lvl>
                <c:lvl>
                  <c:pt idx="0">
                    <c:v>2017</c:v>
                  </c:pt>
                  <c:pt idx="12">
                    <c:v>2018</c:v>
                  </c:pt>
                  <c:pt idx="24">
                    <c:v>2019</c:v>
                  </c:pt>
                </c:lvl>
              </c:multiLvlStrCache>
            </c:multiLvlStrRef>
          </c:cat>
          <c:val>
            <c:numRef>
              <c:f>procentai!$B$17:$Z$17</c:f>
              <c:numCache>
                <c:formatCode>#,##0.0</c:formatCode>
                <c:ptCount val="25"/>
                <c:pt idx="0">
                  <c:v>6.8443502824858751</c:v>
                </c:pt>
                <c:pt idx="1">
                  <c:v>6.6341242937853107</c:v>
                </c:pt>
                <c:pt idx="2">
                  <c:v>7.7597727272727273</c:v>
                </c:pt>
                <c:pt idx="3">
                  <c:v>7.5387356321839087</c:v>
                </c:pt>
                <c:pt idx="4">
                  <c:v>6.9699999999999989</c:v>
                </c:pt>
                <c:pt idx="5">
                  <c:v>8.0459677419354829</c:v>
                </c:pt>
                <c:pt idx="6">
                  <c:v>5.3688648648648645</c:v>
                </c:pt>
                <c:pt idx="7">
                  <c:v>6.1309523809523814</c:v>
                </c:pt>
                <c:pt idx="8">
                  <c:v>6.4568983957219253</c:v>
                </c:pt>
                <c:pt idx="9">
                  <c:v>6.5894708994708999</c:v>
                </c:pt>
                <c:pt idx="10">
                  <c:v>6.4287234042553196</c:v>
                </c:pt>
                <c:pt idx="11">
                  <c:v>6.9633157894736843</c:v>
                </c:pt>
                <c:pt idx="12">
                  <c:v>6.9351578947368422</c:v>
                </c:pt>
                <c:pt idx="13">
                  <c:v>6.7045128205128197</c:v>
                </c:pt>
                <c:pt idx="14">
                  <c:v>6.2561421319796953</c:v>
                </c:pt>
                <c:pt idx="15">
                  <c:v>6.4662626262626262</c:v>
                </c:pt>
                <c:pt idx="16">
                  <c:v>6.6379695431472072</c:v>
                </c:pt>
                <c:pt idx="17">
                  <c:v>7.0648258706467661</c:v>
                </c:pt>
                <c:pt idx="18">
                  <c:v>6.1305527638190966</c:v>
                </c:pt>
                <c:pt idx="19">
                  <c:v>7.4929887410440141</c:v>
                </c:pt>
                <c:pt idx="20">
                  <c:v>7.7662561576354685</c:v>
                </c:pt>
                <c:pt idx="21">
                  <c:v>7.590148514851486</c:v>
                </c:pt>
                <c:pt idx="22">
                  <c:v>7.9272636815920414</c:v>
                </c:pt>
                <c:pt idx="23">
                  <c:v>8.0259900990098991</c:v>
                </c:pt>
                <c:pt idx="24">
                  <c:v>7.7939698492462304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A5-4B49-8678-2F1E68A121AC}"/>
            </c:ext>
          </c:extLst>
        </c:ser>
        <c:ser>
          <c:idx val="1"/>
          <c:order val="1"/>
          <c:tx>
            <c:strRef>
              <c:f>procentai!$A$18</c:f>
              <c:strCache>
                <c:ptCount val="1"/>
                <c:pt idx="0">
                  <c:v>Didmeninė ruginių miltų kaina  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procentai!$B$15:$Z$16</c:f>
              <c:multiLvlStrCache>
                <c:ptCount val="25"/>
                <c:lvl>
                  <c:pt idx="0">
                    <c:v>Sausis</c:v>
                  </c:pt>
                  <c:pt idx="1">
                    <c:v>Vasaris</c:v>
                  </c:pt>
                  <c:pt idx="2">
                    <c:v>Kovas</c:v>
                  </c:pt>
                  <c:pt idx="3">
                    <c:v>Balandis</c:v>
                  </c:pt>
                  <c:pt idx="4">
                    <c:v>Gegužė</c:v>
                  </c:pt>
                  <c:pt idx="5">
                    <c:v>Birželis</c:v>
                  </c:pt>
                  <c:pt idx="6">
                    <c:v>Liepa</c:v>
                  </c:pt>
                  <c:pt idx="7">
                    <c:v>Rugpjūtis</c:v>
                  </c:pt>
                  <c:pt idx="8">
                    <c:v>Rugsėjis</c:v>
                  </c:pt>
                  <c:pt idx="9">
                    <c:v>Spalis</c:v>
                  </c:pt>
                  <c:pt idx="10">
                    <c:v>Lapkritis</c:v>
                  </c:pt>
                  <c:pt idx="11">
                    <c:v>Gruodis</c:v>
                  </c:pt>
                  <c:pt idx="12">
                    <c:v>Sausis</c:v>
                  </c:pt>
                  <c:pt idx="13">
                    <c:v>Vasaris</c:v>
                  </c:pt>
                  <c:pt idx="14">
                    <c:v>Kovas</c:v>
                  </c:pt>
                  <c:pt idx="15">
                    <c:v>Balandis</c:v>
                  </c:pt>
                  <c:pt idx="16">
                    <c:v>Gegužė</c:v>
                  </c:pt>
                  <c:pt idx="17">
                    <c:v>Birželis</c:v>
                  </c:pt>
                  <c:pt idx="18">
                    <c:v>Liepa</c:v>
                  </c:pt>
                  <c:pt idx="19">
                    <c:v>Rugpjūtis</c:v>
                  </c:pt>
                  <c:pt idx="20">
                    <c:v>Rugsėjis</c:v>
                  </c:pt>
                  <c:pt idx="21">
                    <c:v>Spalis</c:v>
                  </c:pt>
                  <c:pt idx="22">
                    <c:v>Lapkritis</c:v>
                  </c:pt>
                  <c:pt idx="23">
                    <c:v>Gruodis</c:v>
                  </c:pt>
                  <c:pt idx="24">
                    <c:v>Sausis</c:v>
                  </c:pt>
                </c:lvl>
                <c:lvl>
                  <c:pt idx="0">
                    <c:v>2017</c:v>
                  </c:pt>
                  <c:pt idx="12">
                    <c:v>2018</c:v>
                  </c:pt>
                  <c:pt idx="24">
                    <c:v>2019</c:v>
                  </c:pt>
                </c:lvl>
              </c:multiLvlStrCache>
            </c:multiLvlStrRef>
          </c:cat>
          <c:val>
            <c:numRef>
              <c:f>procentai!$B$18:$Z$18</c:f>
              <c:numCache>
                <c:formatCode>#,##0.0</c:formatCode>
                <c:ptCount val="25"/>
                <c:pt idx="0">
                  <c:v>6.3216949152542368</c:v>
                </c:pt>
                <c:pt idx="1">
                  <c:v>6.5428248587570623</c:v>
                </c:pt>
                <c:pt idx="2">
                  <c:v>5.6544318181818172</c:v>
                </c:pt>
                <c:pt idx="3">
                  <c:v>5.8803448275862049</c:v>
                </c:pt>
                <c:pt idx="4">
                  <c:v>5.662541436464088</c:v>
                </c:pt>
                <c:pt idx="5">
                  <c:v>4.4004838709677401</c:v>
                </c:pt>
                <c:pt idx="6">
                  <c:v>6.8166486486486484</c:v>
                </c:pt>
                <c:pt idx="7">
                  <c:v>5.975343915343915</c:v>
                </c:pt>
                <c:pt idx="8">
                  <c:v>5.7988770053475927</c:v>
                </c:pt>
                <c:pt idx="9">
                  <c:v>5.600846560846561</c:v>
                </c:pt>
                <c:pt idx="10">
                  <c:v>5.8897340425531919</c:v>
                </c:pt>
                <c:pt idx="11">
                  <c:v>5.3819473684210521</c:v>
                </c:pt>
                <c:pt idx="12">
                  <c:v>5.1224736842105258</c:v>
                </c:pt>
                <c:pt idx="13">
                  <c:v>5.4950769230769234</c:v>
                </c:pt>
                <c:pt idx="14">
                  <c:v>5.3711675126903549</c:v>
                </c:pt>
                <c:pt idx="15">
                  <c:v>5.4702525252525254</c:v>
                </c:pt>
                <c:pt idx="16">
                  <c:v>5.5591370558375628</c:v>
                </c:pt>
                <c:pt idx="17">
                  <c:v>4.8638308457711448</c:v>
                </c:pt>
                <c:pt idx="18">
                  <c:v>5.991658291457286</c:v>
                </c:pt>
                <c:pt idx="19">
                  <c:v>5.0242067553735943</c:v>
                </c:pt>
                <c:pt idx="20">
                  <c:v>4.696896551724139</c:v>
                </c:pt>
                <c:pt idx="21">
                  <c:v>4.6079702970297038</c:v>
                </c:pt>
                <c:pt idx="22">
                  <c:v>5.2486069651741287</c:v>
                </c:pt>
                <c:pt idx="23">
                  <c:v>4.9556435643564347</c:v>
                </c:pt>
                <c:pt idx="24">
                  <c:v>5.6869346733668351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A5-4B49-8678-2F1E68A121AC}"/>
            </c:ext>
          </c:extLst>
        </c:ser>
        <c:ser>
          <c:idx val="2"/>
          <c:order val="2"/>
          <c:tx>
            <c:strRef>
              <c:f>procentai!$A$19</c:f>
              <c:strCache>
                <c:ptCount val="1"/>
                <c:pt idx="0">
                  <c:v>Didmeninė  tamsios duonos (be priedų) kaina</c:v>
                </c:pt>
              </c:strCache>
            </c:strRef>
          </c:tx>
          <c:spPr>
            <a:solidFill>
              <a:schemeClr val="accent6"/>
            </a:solidFill>
          </c:spPr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procentai!$B$15:$Z$16</c:f>
              <c:multiLvlStrCache>
                <c:ptCount val="25"/>
                <c:lvl>
                  <c:pt idx="0">
                    <c:v>Sausis</c:v>
                  </c:pt>
                  <c:pt idx="1">
                    <c:v>Vasaris</c:v>
                  </c:pt>
                  <c:pt idx="2">
                    <c:v>Kovas</c:v>
                  </c:pt>
                  <c:pt idx="3">
                    <c:v>Balandis</c:v>
                  </c:pt>
                  <c:pt idx="4">
                    <c:v>Gegužė</c:v>
                  </c:pt>
                  <c:pt idx="5">
                    <c:v>Birželis</c:v>
                  </c:pt>
                  <c:pt idx="6">
                    <c:v>Liepa</c:v>
                  </c:pt>
                  <c:pt idx="7">
                    <c:v>Rugpjūtis</c:v>
                  </c:pt>
                  <c:pt idx="8">
                    <c:v>Rugsėjis</c:v>
                  </c:pt>
                  <c:pt idx="9">
                    <c:v>Spalis</c:v>
                  </c:pt>
                  <c:pt idx="10">
                    <c:v>Lapkritis</c:v>
                  </c:pt>
                  <c:pt idx="11">
                    <c:v>Gruodis</c:v>
                  </c:pt>
                  <c:pt idx="12">
                    <c:v>Sausis</c:v>
                  </c:pt>
                  <c:pt idx="13">
                    <c:v>Vasaris</c:v>
                  </c:pt>
                  <c:pt idx="14">
                    <c:v>Kovas</c:v>
                  </c:pt>
                  <c:pt idx="15">
                    <c:v>Balandis</c:v>
                  </c:pt>
                  <c:pt idx="16">
                    <c:v>Gegužė</c:v>
                  </c:pt>
                  <c:pt idx="17">
                    <c:v>Birželis</c:v>
                  </c:pt>
                  <c:pt idx="18">
                    <c:v>Liepa</c:v>
                  </c:pt>
                  <c:pt idx="19">
                    <c:v>Rugpjūtis</c:v>
                  </c:pt>
                  <c:pt idx="20">
                    <c:v>Rugsėjis</c:v>
                  </c:pt>
                  <c:pt idx="21">
                    <c:v>Spalis</c:v>
                  </c:pt>
                  <c:pt idx="22">
                    <c:v>Lapkritis</c:v>
                  </c:pt>
                  <c:pt idx="23">
                    <c:v>Gruodis</c:v>
                  </c:pt>
                  <c:pt idx="24">
                    <c:v>Sausis</c:v>
                  </c:pt>
                </c:lvl>
                <c:lvl>
                  <c:pt idx="0">
                    <c:v>2017</c:v>
                  </c:pt>
                  <c:pt idx="12">
                    <c:v>2018</c:v>
                  </c:pt>
                  <c:pt idx="24">
                    <c:v>2019</c:v>
                  </c:pt>
                </c:lvl>
              </c:multiLvlStrCache>
            </c:multiLvlStrRef>
          </c:cat>
          <c:val>
            <c:numRef>
              <c:f>procentai!$B$19:$Z$19</c:f>
              <c:numCache>
                <c:formatCode>#,##0.0</c:formatCode>
                <c:ptCount val="25"/>
                <c:pt idx="0">
                  <c:v>33.690169491525424</c:v>
                </c:pt>
                <c:pt idx="1">
                  <c:v>33.957627118644076</c:v>
                </c:pt>
                <c:pt idx="2">
                  <c:v>33.751420454545453</c:v>
                </c:pt>
                <c:pt idx="3">
                  <c:v>34.743965517241385</c:v>
                </c:pt>
                <c:pt idx="4">
                  <c:v>33.900662983425413</c:v>
                </c:pt>
                <c:pt idx="5">
                  <c:v>32.685483870967744</c:v>
                </c:pt>
                <c:pt idx="6">
                  <c:v>33.428054054054051</c:v>
                </c:pt>
                <c:pt idx="7">
                  <c:v>32.113597883597883</c:v>
                </c:pt>
                <c:pt idx="8">
                  <c:v>33.157914438502672</c:v>
                </c:pt>
                <c:pt idx="9">
                  <c:v>32.885767195767194</c:v>
                </c:pt>
                <c:pt idx="10">
                  <c:v>32.245053191489362</c:v>
                </c:pt>
                <c:pt idx="11">
                  <c:v>32.228210526315792</c:v>
                </c:pt>
                <c:pt idx="12">
                  <c:v>32.853894736842101</c:v>
                </c:pt>
                <c:pt idx="13">
                  <c:v>30.961487179487179</c:v>
                </c:pt>
                <c:pt idx="14">
                  <c:v>31.544111675126899</c:v>
                </c:pt>
                <c:pt idx="15">
                  <c:v>31.116060606060611</c:v>
                </c:pt>
                <c:pt idx="16">
                  <c:v>31.247918781725886</c:v>
                </c:pt>
                <c:pt idx="17">
                  <c:v>30.031840796019903</c:v>
                </c:pt>
                <c:pt idx="18">
                  <c:v>30.586633165829145</c:v>
                </c:pt>
                <c:pt idx="19">
                  <c:v>31.131115660184236</c:v>
                </c:pt>
                <c:pt idx="20">
                  <c:v>29.639014778325127</c:v>
                </c:pt>
                <c:pt idx="21">
                  <c:v>29.878316831683172</c:v>
                </c:pt>
                <c:pt idx="22">
                  <c:v>29.478855721393035</c:v>
                </c:pt>
                <c:pt idx="23">
                  <c:v>29.228267326732666</c:v>
                </c:pt>
                <c:pt idx="24">
                  <c:v>30.585125628140702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AA5-4B49-8678-2F1E68A121AC}"/>
            </c:ext>
          </c:extLst>
        </c:ser>
        <c:ser>
          <c:idx val="3"/>
          <c:order val="3"/>
          <c:tx>
            <c:strRef>
              <c:f>procentai!$A$20</c:f>
              <c:strCache>
                <c:ptCount val="1"/>
                <c:pt idx="0">
                  <c:v>Mažmeninė tamsios duonos (be priedų) kaina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procentai!$B$15:$Z$16</c:f>
              <c:multiLvlStrCache>
                <c:ptCount val="25"/>
                <c:lvl>
                  <c:pt idx="0">
                    <c:v>Sausis</c:v>
                  </c:pt>
                  <c:pt idx="1">
                    <c:v>Vasaris</c:v>
                  </c:pt>
                  <c:pt idx="2">
                    <c:v>Kovas</c:v>
                  </c:pt>
                  <c:pt idx="3">
                    <c:v>Balandis</c:v>
                  </c:pt>
                  <c:pt idx="4">
                    <c:v>Gegužė</c:v>
                  </c:pt>
                  <c:pt idx="5">
                    <c:v>Birželis</c:v>
                  </c:pt>
                  <c:pt idx="6">
                    <c:v>Liepa</c:v>
                  </c:pt>
                  <c:pt idx="7">
                    <c:v>Rugpjūtis</c:v>
                  </c:pt>
                  <c:pt idx="8">
                    <c:v>Rugsėjis</c:v>
                  </c:pt>
                  <c:pt idx="9">
                    <c:v>Spalis</c:v>
                  </c:pt>
                  <c:pt idx="10">
                    <c:v>Lapkritis</c:v>
                  </c:pt>
                  <c:pt idx="11">
                    <c:v>Gruodis</c:v>
                  </c:pt>
                  <c:pt idx="12">
                    <c:v>Sausis</c:v>
                  </c:pt>
                  <c:pt idx="13">
                    <c:v>Vasaris</c:v>
                  </c:pt>
                  <c:pt idx="14">
                    <c:v>Kovas</c:v>
                  </c:pt>
                  <c:pt idx="15">
                    <c:v>Balandis</c:v>
                  </c:pt>
                  <c:pt idx="16">
                    <c:v>Gegužė</c:v>
                  </c:pt>
                  <c:pt idx="17">
                    <c:v>Birželis</c:v>
                  </c:pt>
                  <c:pt idx="18">
                    <c:v>Liepa</c:v>
                  </c:pt>
                  <c:pt idx="19">
                    <c:v>Rugpjūtis</c:v>
                  </c:pt>
                  <c:pt idx="20">
                    <c:v>Rugsėjis</c:v>
                  </c:pt>
                  <c:pt idx="21">
                    <c:v>Spalis</c:v>
                  </c:pt>
                  <c:pt idx="22">
                    <c:v>Lapkritis</c:v>
                  </c:pt>
                  <c:pt idx="23">
                    <c:v>Gruodis</c:v>
                  </c:pt>
                  <c:pt idx="24">
                    <c:v>Sausis</c:v>
                  </c:pt>
                </c:lvl>
                <c:lvl>
                  <c:pt idx="0">
                    <c:v>2017</c:v>
                  </c:pt>
                  <c:pt idx="12">
                    <c:v>2018</c:v>
                  </c:pt>
                  <c:pt idx="24">
                    <c:v>2019</c:v>
                  </c:pt>
                </c:lvl>
              </c:multiLvlStrCache>
            </c:multiLvlStrRef>
          </c:cat>
          <c:val>
            <c:numRef>
              <c:f>procentai!$B$20:$Z$20</c:f>
              <c:numCache>
                <c:formatCode>#,##0.0</c:formatCode>
                <c:ptCount val="25"/>
                <c:pt idx="0">
                  <c:v>35.788413409908017</c:v>
                </c:pt>
                <c:pt idx="1">
                  <c:v>35.510051827987105</c:v>
                </c:pt>
                <c:pt idx="2">
                  <c:v>35.479003099173553</c:v>
                </c:pt>
                <c:pt idx="3">
                  <c:v>34.481582122162067</c:v>
                </c:pt>
                <c:pt idx="4">
                  <c:v>36.111423679284059</c:v>
                </c:pt>
                <c:pt idx="5">
                  <c:v>37.512692615302598</c:v>
                </c:pt>
                <c:pt idx="6">
                  <c:v>37.031060531605988</c:v>
                </c:pt>
                <c:pt idx="7">
                  <c:v>38.424733919279376</c:v>
                </c:pt>
                <c:pt idx="8">
                  <c:v>37.230938259601373</c:v>
                </c:pt>
                <c:pt idx="9">
                  <c:v>37.568543443088899</c:v>
                </c:pt>
                <c:pt idx="10">
                  <c:v>38.081117460875682</c:v>
                </c:pt>
                <c:pt idx="11">
                  <c:v>38.071154414963026</c:v>
                </c:pt>
                <c:pt idx="12">
                  <c:v>37.733101783384079</c:v>
                </c:pt>
                <c:pt idx="13">
                  <c:v>39.483551176096633</c:v>
                </c:pt>
                <c:pt idx="14">
                  <c:v>39.473206779376611</c:v>
                </c:pt>
                <c:pt idx="15">
                  <c:v>39.592052341597807</c:v>
                </c:pt>
                <c:pt idx="16">
                  <c:v>39.199602718462899</c:v>
                </c:pt>
                <c:pt idx="17">
                  <c:v>40.684130586735741</c:v>
                </c:pt>
                <c:pt idx="18">
                  <c:v>39.935783878068037</c:v>
                </c:pt>
                <c:pt idx="19">
                  <c:v>38.827136537046279</c:v>
                </c:pt>
                <c:pt idx="20">
                  <c:v>40.542460611488828</c:v>
                </c:pt>
                <c:pt idx="21">
                  <c:v>40.568192455609207</c:v>
                </c:pt>
                <c:pt idx="22">
                  <c:v>39.989901731014342</c:v>
                </c:pt>
                <c:pt idx="23">
                  <c:v>40.434727109074537</c:v>
                </c:pt>
                <c:pt idx="24">
                  <c:v>38.578597948419791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AA5-4B49-8678-2F1E68A121AC}"/>
            </c:ext>
          </c:extLst>
        </c:ser>
        <c:ser>
          <c:idx val="4"/>
          <c:order val="4"/>
          <c:tx>
            <c:strRef>
              <c:f>procentai!$A$21</c:f>
              <c:strCache>
                <c:ptCount val="1"/>
                <c:pt idx="0">
                  <c:v>PVM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procentai!$B$15:$Z$16</c:f>
              <c:multiLvlStrCache>
                <c:ptCount val="25"/>
                <c:lvl>
                  <c:pt idx="0">
                    <c:v>Sausis</c:v>
                  </c:pt>
                  <c:pt idx="1">
                    <c:v>Vasaris</c:v>
                  </c:pt>
                  <c:pt idx="2">
                    <c:v>Kovas</c:v>
                  </c:pt>
                  <c:pt idx="3">
                    <c:v>Balandis</c:v>
                  </c:pt>
                  <c:pt idx="4">
                    <c:v>Gegužė</c:v>
                  </c:pt>
                  <c:pt idx="5">
                    <c:v>Birželis</c:v>
                  </c:pt>
                  <c:pt idx="6">
                    <c:v>Liepa</c:v>
                  </c:pt>
                  <c:pt idx="7">
                    <c:v>Rugpjūtis</c:v>
                  </c:pt>
                  <c:pt idx="8">
                    <c:v>Rugsėjis</c:v>
                  </c:pt>
                  <c:pt idx="9">
                    <c:v>Spalis</c:v>
                  </c:pt>
                  <c:pt idx="10">
                    <c:v>Lapkritis</c:v>
                  </c:pt>
                  <c:pt idx="11">
                    <c:v>Gruodis</c:v>
                  </c:pt>
                  <c:pt idx="12">
                    <c:v>Sausis</c:v>
                  </c:pt>
                  <c:pt idx="13">
                    <c:v>Vasaris</c:v>
                  </c:pt>
                  <c:pt idx="14">
                    <c:v>Kovas</c:v>
                  </c:pt>
                  <c:pt idx="15">
                    <c:v>Balandis</c:v>
                  </c:pt>
                  <c:pt idx="16">
                    <c:v>Gegužė</c:v>
                  </c:pt>
                  <c:pt idx="17">
                    <c:v>Birželis</c:v>
                  </c:pt>
                  <c:pt idx="18">
                    <c:v>Liepa</c:v>
                  </c:pt>
                  <c:pt idx="19">
                    <c:v>Rugpjūtis</c:v>
                  </c:pt>
                  <c:pt idx="20">
                    <c:v>Rugsėjis</c:v>
                  </c:pt>
                  <c:pt idx="21">
                    <c:v>Spalis</c:v>
                  </c:pt>
                  <c:pt idx="22">
                    <c:v>Lapkritis</c:v>
                  </c:pt>
                  <c:pt idx="23">
                    <c:v>Gruodis</c:v>
                  </c:pt>
                  <c:pt idx="24">
                    <c:v>Sausis</c:v>
                  </c:pt>
                </c:lvl>
                <c:lvl>
                  <c:pt idx="0">
                    <c:v>2017</c:v>
                  </c:pt>
                  <c:pt idx="12">
                    <c:v>2018</c:v>
                  </c:pt>
                  <c:pt idx="24">
                    <c:v>2019</c:v>
                  </c:pt>
                </c:lvl>
              </c:multiLvlStrCache>
            </c:multiLvlStrRef>
          </c:cat>
          <c:val>
            <c:numRef>
              <c:f>procentai!$B$21:$Z$21</c:f>
              <c:numCache>
                <c:formatCode>#,##0.0</c:formatCode>
                <c:ptCount val="25"/>
                <c:pt idx="0">
                  <c:v>17.355371900826448</c:v>
                </c:pt>
                <c:pt idx="1">
                  <c:v>17.355371900826448</c:v>
                </c:pt>
                <c:pt idx="2">
                  <c:v>17.355371900826444</c:v>
                </c:pt>
                <c:pt idx="3">
                  <c:v>17.355371900826441</c:v>
                </c:pt>
                <c:pt idx="4">
                  <c:v>17.355371900826441</c:v>
                </c:pt>
                <c:pt idx="5">
                  <c:v>17.355371900826437</c:v>
                </c:pt>
                <c:pt idx="6">
                  <c:v>17.355371900826448</c:v>
                </c:pt>
                <c:pt idx="7">
                  <c:v>17.355371900826448</c:v>
                </c:pt>
                <c:pt idx="8">
                  <c:v>17.355371900826441</c:v>
                </c:pt>
                <c:pt idx="9">
                  <c:v>17.355371900826448</c:v>
                </c:pt>
                <c:pt idx="10">
                  <c:v>17.355371900826444</c:v>
                </c:pt>
                <c:pt idx="11">
                  <c:v>17.355371900826448</c:v>
                </c:pt>
                <c:pt idx="12">
                  <c:v>17.355371900826448</c:v>
                </c:pt>
                <c:pt idx="13">
                  <c:v>17.355371900826448</c:v>
                </c:pt>
                <c:pt idx="14">
                  <c:v>17.355371900826437</c:v>
                </c:pt>
                <c:pt idx="15">
                  <c:v>17.355371900826441</c:v>
                </c:pt>
                <c:pt idx="16">
                  <c:v>17.355371900826437</c:v>
                </c:pt>
                <c:pt idx="17">
                  <c:v>17.355371900826448</c:v>
                </c:pt>
                <c:pt idx="18">
                  <c:v>17.355371900826444</c:v>
                </c:pt>
                <c:pt idx="19">
                  <c:v>17.524552306351879</c:v>
                </c:pt>
                <c:pt idx="20">
                  <c:v>17.355371900826441</c:v>
                </c:pt>
                <c:pt idx="21">
                  <c:v>17.35537190082643</c:v>
                </c:pt>
                <c:pt idx="22">
                  <c:v>17.355371900826448</c:v>
                </c:pt>
                <c:pt idx="23">
                  <c:v>17.355371900826444</c:v>
                </c:pt>
                <c:pt idx="24">
                  <c:v>17.355371900826444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AA5-4B49-8678-2F1E68A121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624829040"/>
        <c:axId val="-1624808368"/>
      </c:areaChart>
      <c:catAx>
        <c:axId val="-16248290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-1624808368"/>
        <c:crosses val="autoZero"/>
        <c:auto val="1"/>
        <c:lblAlgn val="ctr"/>
        <c:lblOffset val="100"/>
        <c:noMultiLvlLbl val="0"/>
      </c:catAx>
      <c:valAx>
        <c:axId val="-1624808368"/>
        <c:scaling>
          <c:orientation val="minMax"/>
          <c:max val="1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sz="1000"/>
                </a:pPr>
                <a:r>
                  <a:rPr lang="en-US" sz="1000" b="1" i="0" baseline="0" dirty="0"/>
                  <a:t>proc.</a:t>
                </a:r>
                <a:endParaRPr lang="en-US" sz="1000" dirty="0"/>
              </a:p>
            </c:rich>
          </c:tx>
          <c:layout>
            <c:manualLayout>
              <c:xMode val="edge"/>
              <c:yMode val="edge"/>
              <c:x val="7.7554108569992578E-2"/>
              <c:y val="5.1708035562562864E-2"/>
            </c:manualLayout>
          </c:layout>
          <c:overlay val="0"/>
        </c:title>
        <c:numFmt formatCode="#,##0" sourceLinked="0"/>
        <c:majorTickMark val="none"/>
        <c:minorTickMark val="none"/>
        <c:tickLblPos val="nextTo"/>
        <c:crossAx val="-1624829040"/>
        <c:crosses val="autoZero"/>
        <c:crossBetween val="midCat"/>
      </c:valAx>
    </c:plotArea>
    <c:legend>
      <c:legendPos val="b"/>
      <c:overlay val="0"/>
    </c:legend>
    <c:plotVisOnly val="1"/>
    <c:dispBlanksAs val="zero"/>
    <c:showDLblsOverMax val="0"/>
  </c:chart>
  <c:txPr>
    <a:bodyPr/>
    <a:lstStyle/>
    <a:p>
      <a:pPr>
        <a:defRPr sz="800">
          <a:latin typeface="Times New Roman" pitchFamily="18" charset="0"/>
          <a:cs typeface="Times New Roman" pitchFamily="18" charset="0"/>
        </a:defRPr>
      </a:pPr>
      <a:endParaRPr lang="lt-L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9927531182495977E-2"/>
          <c:y val="0.11244979919678715"/>
          <c:w val="0.90007246881750402"/>
          <c:h val="0.53096012396040859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Sheet1!$A$71</c:f>
              <c:strCache>
                <c:ptCount val="1"/>
                <c:pt idx="0">
                  <c:v>Augintojo dalis 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</c:spPr>
          <c:invertIfNegative val="0"/>
          <c:dLbls>
            <c:spPr>
              <a:noFill/>
              <a:ln w="25400">
                <a:noFill/>
              </a:ln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Sheet1!$N$66:$Y$67</c:f>
              <c:multiLvlStrCache>
                <c:ptCount val="12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</c:lvl>
                <c:lvl>
                  <c:pt idx="0">
                    <c:v>2018</c:v>
                  </c:pt>
                </c:lvl>
              </c:multiLvlStrCache>
            </c:multiLvlStrRef>
          </c:cat>
          <c:val>
            <c:numRef>
              <c:f>Sheet1!$N$71:$Y$71</c:f>
              <c:numCache>
                <c:formatCode>0.0</c:formatCode>
                <c:ptCount val="12"/>
                <c:pt idx="0">
                  <c:v>48.08743169398906</c:v>
                </c:pt>
                <c:pt idx="1">
                  <c:v>48.816029143897985</c:v>
                </c:pt>
                <c:pt idx="2">
                  <c:v>49.180327868852451</c:v>
                </c:pt>
                <c:pt idx="3">
                  <c:v>47.905282331511827</c:v>
                </c:pt>
                <c:pt idx="4">
                  <c:v>47.540983606557361</c:v>
                </c:pt>
                <c:pt idx="5">
                  <c:v>47.723132969034602</c:v>
                </c:pt>
                <c:pt idx="6">
                  <c:v>45.173041894353361</c:v>
                </c:pt>
                <c:pt idx="7">
                  <c:v>44.322344322344314</c:v>
                </c:pt>
                <c:pt idx="8">
                  <c:v>43.875685557586827</c:v>
                </c:pt>
                <c:pt idx="9">
                  <c:v>42.778793418647162</c:v>
                </c:pt>
                <c:pt idx="10">
                  <c:v>42.62295081967212</c:v>
                </c:pt>
                <c:pt idx="11">
                  <c:v>44.08014571948997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03-4898-A9C5-60D9CA1145E1}"/>
            </c:ext>
          </c:extLst>
        </c:ser>
        <c:ser>
          <c:idx val="0"/>
          <c:order val="1"/>
          <c:tx>
            <c:strRef>
              <c:f>Sheet1!$A$70</c:f>
              <c:strCache>
                <c:ptCount val="1"/>
                <c:pt idx="0">
                  <c:v>Perdirbėjo dalis (PGPK kodas 10.11.11.90.00)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Sheet1!$N$66:$Y$67</c:f>
              <c:multiLvlStrCache>
                <c:ptCount val="12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</c:lvl>
                <c:lvl>
                  <c:pt idx="0">
                    <c:v>2018</c:v>
                  </c:pt>
                </c:lvl>
              </c:multiLvlStrCache>
            </c:multiLvlStrRef>
          </c:cat>
          <c:val>
            <c:numRef>
              <c:f>Sheet1!$N$70:$Y$70</c:f>
              <c:numCache>
                <c:formatCode>0.0</c:formatCode>
                <c:ptCount val="12"/>
                <c:pt idx="0">
                  <c:v>27.686703096539155</c:v>
                </c:pt>
                <c:pt idx="1">
                  <c:v>26.775956284153001</c:v>
                </c:pt>
                <c:pt idx="2">
                  <c:v>24.408014571948993</c:v>
                </c:pt>
                <c:pt idx="3">
                  <c:v>24.772313296903462</c:v>
                </c:pt>
                <c:pt idx="4">
                  <c:v>24.954462659380688</c:v>
                </c:pt>
                <c:pt idx="5">
                  <c:v>26.958105646630219</c:v>
                </c:pt>
                <c:pt idx="6">
                  <c:v>28.779599271402539</c:v>
                </c:pt>
                <c:pt idx="7">
                  <c:v>31.318681318681314</c:v>
                </c:pt>
                <c:pt idx="8">
                  <c:v>31.99268738574041</c:v>
                </c:pt>
                <c:pt idx="9">
                  <c:v>35.648994515539307</c:v>
                </c:pt>
                <c:pt idx="10">
                  <c:v>33.697632058287795</c:v>
                </c:pt>
                <c:pt idx="11">
                  <c:v>31.876138433515479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03-4898-A9C5-60D9CA1145E1}"/>
            </c:ext>
          </c:extLst>
        </c:ser>
        <c:ser>
          <c:idx val="2"/>
          <c:order val="2"/>
          <c:tx>
            <c:strRef>
              <c:f>Sheet1!$A$69</c:f>
              <c:strCache>
                <c:ptCount val="1"/>
                <c:pt idx="0">
                  <c:v>Mažmenininko dalis (kumpis su kaulu)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Sheet1!$N$66:$Y$67</c:f>
              <c:multiLvlStrCache>
                <c:ptCount val="12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</c:lvl>
                <c:lvl>
                  <c:pt idx="0">
                    <c:v>2018</c:v>
                  </c:pt>
                </c:lvl>
              </c:multiLvlStrCache>
            </c:multiLvlStrRef>
          </c:cat>
          <c:val>
            <c:numRef>
              <c:f>Sheet1!$N$69:$Y$69</c:f>
              <c:numCache>
                <c:formatCode>0.0</c:formatCode>
                <c:ptCount val="12"/>
                <c:pt idx="0">
                  <c:v>6.8704933086453286</c:v>
                </c:pt>
                <c:pt idx="1">
                  <c:v>7.0526426711225554</c:v>
                </c:pt>
                <c:pt idx="2">
                  <c:v>9.0562856583721061</c:v>
                </c:pt>
                <c:pt idx="3">
                  <c:v>9.9670324707582587</c:v>
                </c:pt>
                <c:pt idx="4">
                  <c:v>10.149181833235495</c:v>
                </c:pt>
                <c:pt idx="5">
                  <c:v>7.9633894835087258</c:v>
                </c:pt>
                <c:pt idx="6">
                  <c:v>8.6919869334176525</c:v>
                </c:pt>
                <c:pt idx="7">
                  <c:v>7.003602458147923</c:v>
                </c:pt>
                <c:pt idx="8">
                  <c:v>6.7762551558463109</c:v>
                </c:pt>
                <c:pt idx="9">
                  <c:v>4.2168401649870857</c:v>
                </c:pt>
                <c:pt idx="10">
                  <c:v>6.3240452212136296</c:v>
                </c:pt>
                <c:pt idx="11">
                  <c:v>6.6883439461681018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03-4898-A9C5-60D9CA1145E1}"/>
            </c:ext>
          </c:extLst>
        </c:ser>
        <c:ser>
          <c:idx val="3"/>
          <c:order val="3"/>
          <c:tx>
            <c:strRef>
              <c:f>Sheet1!$A$68</c:f>
              <c:strCache>
                <c:ptCount val="1"/>
                <c:pt idx="0">
                  <c:v>PVM dalis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  <a:ln w="25400">
              <a:noFill/>
            </a:ln>
          </c:spPr>
          <c:invertIfNegative val="0"/>
          <c:dLbls>
            <c:dLbl>
              <c:idx val="2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503-4898-A9C5-60D9CA1145E1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Sheet1!$N$66:$Y$67</c:f>
              <c:multiLvlStrCache>
                <c:ptCount val="12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</c:lvl>
                <c:lvl>
                  <c:pt idx="0">
                    <c:v>2018</c:v>
                  </c:pt>
                </c:lvl>
              </c:multiLvlStrCache>
            </c:multiLvlStrRef>
          </c:cat>
          <c:val>
            <c:numRef>
              <c:f>Sheet1!$N$68:$Y$68</c:f>
              <c:numCache>
                <c:formatCode>0.0</c:formatCode>
                <c:ptCount val="12"/>
                <c:pt idx="0">
                  <c:v>17.355371900826444</c:v>
                </c:pt>
                <c:pt idx="1">
                  <c:v>17.355371900826444</c:v>
                </c:pt>
                <c:pt idx="2">
                  <c:v>17.355371900826444</c:v>
                </c:pt>
                <c:pt idx="3">
                  <c:v>17.355371900826444</c:v>
                </c:pt>
                <c:pt idx="4">
                  <c:v>17.355371900826444</c:v>
                </c:pt>
                <c:pt idx="5">
                  <c:v>17.355371900826444</c:v>
                </c:pt>
                <c:pt idx="6">
                  <c:v>17.355371900826444</c:v>
                </c:pt>
                <c:pt idx="7">
                  <c:v>17.355371900826448</c:v>
                </c:pt>
                <c:pt idx="8">
                  <c:v>17.355371900826444</c:v>
                </c:pt>
                <c:pt idx="9">
                  <c:v>17.355371900826444</c:v>
                </c:pt>
                <c:pt idx="10">
                  <c:v>17.355371900826444</c:v>
                </c:pt>
                <c:pt idx="11">
                  <c:v>17.355371900826444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503-4898-A9C5-60D9CA1145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"/>
        <c:overlap val="100"/>
        <c:axId val="780148976"/>
        <c:axId val="1"/>
      </c:barChart>
      <c:catAx>
        <c:axId val="78014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100"/>
        </c:scaling>
        <c:delete val="0"/>
        <c:axPos val="l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lt-LT" sz="1000" b="1"/>
                  <a:t>proc.</a:t>
                </a:r>
              </a:p>
            </c:rich>
          </c:tx>
          <c:layout>
            <c:manualLayout>
              <c:xMode val="edge"/>
              <c:yMode val="edge"/>
              <c:x val="0.10733261020943811"/>
              <c:y val="4.163237659808653E-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78014897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6283006180078555"/>
          <c:y val="0.76436070483427165"/>
          <c:w val="0.73406513382004424"/>
          <c:h val="0.11132788234081921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lt-LT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 algn="ctr" rtl="0">
              <a:defRPr/>
            </a:pP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Geriamojo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pieno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</a:rPr>
              <a:t>2,5 proc. riebumo,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</a:rPr>
              <a:t>išfasuot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</a:rPr>
              <a:t> po 0,9–1 l į plėvelės fasuotes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 rtl="0">
              <a:defRPr/>
            </a:pPr>
            <a:r>
              <a:rPr lang="lt-LT" dirty="0">
                <a:solidFill>
                  <a:schemeClr val="accent1">
                    <a:lumMod val="75000"/>
                  </a:schemeClr>
                </a:solidFill>
              </a:rPr>
              <a:t> vidutinės mažmeninės kainos Lietuvos prekybos tinklų parduotuvėse 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algn="ctr" rtl="0">
              <a:defRPr/>
            </a:pPr>
            <a:r>
              <a:rPr lang="lt-LT" dirty="0">
                <a:solidFill>
                  <a:schemeClr val="accent1">
                    <a:lumMod val="75000"/>
                  </a:schemeClr>
                </a:solidFill>
              </a:rPr>
              <a:t>kainos struktūra,</a:t>
            </a:r>
            <a:r>
              <a:rPr lang="en-US" baseline="0" dirty="0">
                <a:solidFill>
                  <a:schemeClr val="accent1">
                    <a:lumMod val="75000"/>
                  </a:schemeClr>
                </a:solidFill>
              </a:rPr>
              <a:t> proc.</a:t>
            </a:r>
            <a:endParaRPr lang="lt-LT" dirty="0">
              <a:solidFill>
                <a:schemeClr val="accent1">
                  <a:lumMod val="75000"/>
                </a:schemeClr>
              </a:solidFill>
            </a:endParaRP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v>Pieno gamintojų dalis, % </c:v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vert="horz"/>
              <a:lstStyle/>
              <a:p>
                <a:pPr>
                  <a:defRPr/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'[Geriamasis_pienas_proc. (3).xlsx]Sheet1 (3)'!$B$48:$Z$49</c:f>
              <c:multiLvlStrCache>
                <c:ptCount val="25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</c:v>
                  </c:pt>
                  <c:pt idx="13">
                    <c:v>2</c:v>
                  </c:pt>
                  <c:pt idx="14">
                    <c:v>3</c:v>
                  </c:pt>
                  <c:pt idx="15">
                    <c:v>4</c:v>
                  </c:pt>
                  <c:pt idx="16">
                    <c:v>5</c:v>
                  </c:pt>
                  <c:pt idx="17">
                    <c:v>6</c:v>
                  </c:pt>
                  <c:pt idx="18">
                    <c:v>7</c:v>
                  </c:pt>
                  <c:pt idx="19">
                    <c:v>8</c:v>
                  </c:pt>
                  <c:pt idx="20">
                    <c:v>9</c:v>
                  </c:pt>
                  <c:pt idx="21">
                    <c:v>10</c:v>
                  </c:pt>
                  <c:pt idx="22">
                    <c:v>11</c:v>
                  </c:pt>
                  <c:pt idx="23">
                    <c:v>12</c:v>
                  </c:pt>
                  <c:pt idx="24">
                    <c:v>1</c:v>
                  </c:pt>
                </c:lvl>
                <c:lvl>
                  <c:pt idx="0">
                    <c:v>2017</c:v>
                  </c:pt>
                  <c:pt idx="12">
                    <c:v>2018</c:v>
                  </c:pt>
                  <c:pt idx="24">
                    <c:v>2019</c:v>
                  </c:pt>
                </c:lvl>
              </c:multiLvlStrCache>
            </c:multiLvlStrRef>
          </c:cat>
          <c:val>
            <c:numRef>
              <c:f>'[Geriamasis_pienas_proc. (3).xlsx]Sheet1 (3)'!$B$53:$Z$53</c:f>
              <c:numCache>
                <c:formatCode>0.0</c:formatCode>
                <c:ptCount val="25"/>
                <c:pt idx="0">
                  <c:v>30.664374207133331</c:v>
                </c:pt>
                <c:pt idx="1">
                  <c:v>28.897551475833328</c:v>
                </c:pt>
                <c:pt idx="2">
                  <c:v>27.804398719166656</c:v>
                </c:pt>
                <c:pt idx="3">
                  <c:v>26.632395075000005</c:v>
                </c:pt>
                <c:pt idx="4">
                  <c:v>25.723043059999988</c:v>
                </c:pt>
                <c:pt idx="5">
                  <c:v>25.572284594999999</c:v>
                </c:pt>
                <c:pt idx="6">
                  <c:v>26.630474585000002</c:v>
                </c:pt>
                <c:pt idx="7">
                  <c:v>26.835480965061727</c:v>
                </c:pt>
                <c:pt idx="8">
                  <c:v>28.440033424523808</c:v>
                </c:pt>
                <c:pt idx="9">
                  <c:v>30.335709833000003</c:v>
                </c:pt>
                <c:pt idx="10">
                  <c:v>29.627986674000002</c:v>
                </c:pt>
                <c:pt idx="11">
                  <c:v>27.471314737640451</c:v>
                </c:pt>
                <c:pt idx="12">
                  <c:v>27.132068609825577</c:v>
                </c:pt>
                <c:pt idx="13">
                  <c:v>26.219670477000001</c:v>
                </c:pt>
                <c:pt idx="14">
                  <c:v>25.938480884642857</c:v>
                </c:pt>
                <c:pt idx="15">
                  <c:v>24.523592932048196</c:v>
                </c:pt>
                <c:pt idx="16">
                  <c:v>24.015961656097559</c:v>
                </c:pt>
                <c:pt idx="17">
                  <c:v>24.040134915789473</c:v>
                </c:pt>
                <c:pt idx="18">
                  <c:v>24.136386383456792</c:v>
                </c:pt>
                <c:pt idx="19">
                  <c:v>24.444203690100245</c:v>
                </c:pt>
                <c:pt idx="20">
                  <c:v>27.004970135000001</c:v>
                </c:pt>
                <c:pt idx="21">
                  <c:v>29.220915581688367</c:v>
                </c:pt>
                <c:pt idx="22">
                  <c:v>29.9919442411875</c:v>
                </c:pt>
                <c:pt idx="23">
                  <c:v>29.386602977654313</c:v>
                </c:pt>
                <c:pt idx="24">
                  <c:v>28.791640802813983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43-4443-9BFC-D0CB5B26A469}"/>
            </c:ext>
          </c:extLst>
        </c:ser>
        <c:ser>
          <c:idx val="1"/>
          <c:order val="1"/>
          <c:tx>
            <c:v>Pieno perdirbėjų dalis, %</c:v>
          </c:tx>
          <c:spPr>
            <a:solidFill>
              <a:srgbClr val="C0504D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vert="horz"/>
              <a:lstStyle/>
              <a:p>
                <a:pPr>
                  <a:defRPr/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'[Geriamasis_pienas_proc. (3).xlsx]Sheet1 (3)'!$B$48:$Z$49</c:f>
              <c:multiLvlStrCache>
                <c:ptCount val="25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</c:v>
                  </c:pt>
                  <c:pt idx="13">
                    <c:v>2</c:v>
                  </c:pt>
                  <c:pt idx="14">
                    <c:v>3</c:v>
                  </c:pt>
                  <c:pt idx="15">
                    <c:v>4</c:v>
                  </c:pt>
                  <c:pt idx="16">
                    <c:v>5</c:v>
                  </c:pt>
                  <c:pt idx="17">
                    <c:v>6</c:v>
                  </c:pt>
                  <c:pt idx="18">
                    <c:v>7</c:v>
                  </c:pt>
                  <c:pt idx="19">
                    <c:v>8</c:v>
                  </c:pt>
                  <c:pt idx="20">
                    <c:v>9</c:v>
                  </c:pt>
                  <c:pt idx="21">
                    <c:v>10</c:v>
                  </c:pt>
                  <c:pt idx="22">
                    <c:v>11</c:v>
                  </c:pt>
                  <c:pt idx="23">
                    <c:v>12</c:v>
                  </c:pt>
                  <c:pt idx="24">
                    <c:v>1</c:v>
                  </c:pt>
                </c:lvl>
                <c:lvl>
                  <c:pt idx="0">
                    <c:v>2017</c:v>
                  </c:pt>
                  <c:pt idx="12">
                    <c:v>2018</c:v>
                  </c:pt>
                  <c:pt idx="24">
                    <c:v>2019</c:v>
                  </c:pt>
                </c:lvl>
              </c:multiLvlStrCache>
            </c:multiLvlStrRef>
          </c:cat>
          <c:val>
            <c:numRef>
              <c:f>'[Geriamasis_pienas_proc. (3).xlsx]Sheet1 (3)'!$B$52:$Z$52</c:f>
              <c:numCache>
                <c:formatCode>0.0</c:formatCode>
                <c:ptCount val="25"/>
                <c:pt idx="0">
                  <c:v>24.002292459533326</c:v>
                </c:pt>
                <c:pt idx="1">
                  <c:v>22.384499806217956</c:v>
                </c:pt>
                <c:pt idx="2">
                  <c:v>26.041755126987177</c:v>
                </c:pt>
                <c:pt idx="3">
                  <c:v>24.000516317405062</c:v>
                </c:pt>
                <c:pt idx="4">
                  <c:v>31.238982256455692</c:v>
                </c:pt>
                <c:pt idx="5">
                  <c:v>27.592272367025313</c:v>
                </c:pt>
                <c:pt idx="6">
                  <c:v>24.002436807405061</c:v>
                </c:pt>
                <c:pt idx="7">
                  <c:v>23.781802985555544</c:v>
                </c:pt>
                <c:pt idx="8">
                  <c:v>21.559966575476185</c:v>
                </c:pt>
                <c:pt idx="9">
                  <c:v>19.076054872882349</c:v>
                </c:pt>
                <c:pt idx="10">
                  <c:v>18.607307443647052</c:v>
                </c:pt>
                <c:pt idx="11">
                  <c:v>18.596100992696631</c:v>
                </c:pt>
                <c:pt idx="12">
                  <c:v>20.542349994825589</c:v>
                </c:pt>
                <c:pt idx="13">
                  <c:v>20.839153052411767</c:v>
                </c:pt>
                <c:pt idx="14">
                  <c:v>21.68056673440476</c:v>
                </c:pt>
                <c:pt idx="15">
                  <c:v>22.464358875180729</c:v>
                </c:pt>
                <c:pt idx="16">
                  <c:v>23.545013953658536</c:v>
                </c:pt>
                <c:pt idx="17">
                  <c:v>24.257078706501542</c:v>
                </c:pt>
                <c:pt idx="18">
                  <c:v>24.011761764691357</c:v>
                </c:pt>
                <c:pt idx="19">
                  <c:v>24.427976761027573</c:v>
                </c:pt>
                <c:pt idx="20">
                  <c:v>23.627941257405066</c:v>
                </c:pt>
                <c:pt idx="21">
                  <c:v>21.59806803863923</c:v>
                </c:pt>
                <c:pt idx="22">
                  <c:v>20.0080557588125</c:v>
                </c:pt>
                <c:pt idx="23">
                  <c:v>18.761545170493832</c:v>
                </c:pt>
                <c:pt idx="24">
                  <c:v>20.028967515001035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43-4443-9BFC-D0CB5B26A469}"/>
            </c:ext>
          </c:extLst>
        </c:ser>
        <c:ser>
          <c:idx val="2"/>
          <c:order val="2"/>
          <c:tx>
            <c:v>Mažmeninės prekybos pardavėjų dalis, %</c:v>
          </c:tx>
          <c:spPr>
            <a:solidFill>
              <a:srgbClr val="9BBB59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vert="horz"/>
              <a:lstStyle/>
              <a:p>
                <a:pPr>
                  <a:defRPr/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'[Geriamasis_pienas_proc. (3).xlsx]Sheet1 (3)'!$B$48:$Z$49</c:f>
              <c:multiLvlStrCache>
                <c:ptCount val="25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</c:v>
                  </c:pt>
                  <c:pt idx="13">
                    <c:v>2</c:v>
                  </c:pt>
                  <c:pt idx="14">
                    <c:v>3</c:v>
                  </c:pt>
                  <c:pt idx="15">
                    <c:v>4</c:v>
                  </c:pt>
                  <c:pt idx="16">
                    <c:v>5</c:v>
                  </c:pt>
                  <c:pt idx="17">
                    <c:v>6</c:v>
                  </c:pt>
                  <c:pt idx="18">
                    <c:v>7</c:v>
                  </c:pt>
                  <c:pt idx="19">
                    <c:v>8</c:v>
                  </c:pt>
                  <c:pt idx="20">
                    <c:v>9</c:v>
                  </c:pt>
                  <c:pt idx="21">
                    <c:v>10</c:v>
                  </c:pt>
                  <c:pt idx="22">
                    <c:v>11</c:v>
                  </c:pt>
                  <c:pt idx="23">
                    <c:v>12</c:v>
                  </c:pt>
                  <c:pt idx="24">
                    <c:v>1</c:v>
                  </c:pt>
                </c:lvl>
                <c:lvl>
                  <c:pt idx="0">
                    <c:v>2017</c:v>
                  </c:pt>
                  <c:pt idx="12">
                    <c:v>2018</c:v>
                  </c:pt>
                  <c:pt idx="24">
                    <c:v>2019</c:v>
                  </c:pt>
                </c:lvl>
              </c:multiLvlStrCache>
            </c:multiLvlStrRef>
          </c:cat>
          <c:val>
            <c:numRef>
              <c:f>'[Geriamasis_pienas_proc. (3).xlsx]Sheet1 (3)'!$B$51:$Z$51</c:f>
              <c:numCache>
                <c:formatCode>0.0</c:formatCode>
                <c:ptCount val="25"/>
                <c:pt idx="0">
                  <c:v>27.977961432506891</c:v>
                </c:pt>
                <c:pt idx="1">
                  <c:v>31.362576817122278</c:v>
                </c:pt>
                <c:pt idx="2">
                  <c:v>28.798474253019712</c:v>
                </c:pt>
                <c:pt idx="3">
                  <c:v>32.011716706768489</c:v>
                </c:pt>
                <c:pt idx="4">
                  <c:v>25.682602782717858</c:v>
                </c:pt>
                <c:pt idx="5">
                  <c:v>29.480071137148244</c:v>
                </c:pt>
                <c:pt idx="6">
                  <c:v>32.011716706768489</c:v>
                </c:pt>
                <c:pt idx="7">
                  <c:v>32.027344148556281</c:v>
                </c:pt>
                <c:pt idx="8">
                  <c:v>32.644628099173559</c:v>
                </c:pt>
                <c:pt idx="9">
                  <c:v>33.232863393291204</c:v>
                </c:pt>
                <c:pt idx="10">
                  <c:v>34.409333981526494</c:v>
                </c:pt>
                <c:pt idx="11">
                  <c:v>36.577212368836484</c:v>
                </c:pt>
                <c:pt idx="12">
                  <c:v>34.9702094945224</c:v>
                </c:pt>
                <c:pt idx="13">
                  <c:v>35.585804569761784</c:v>
                </c:pt>
                <c:pt idx="14">
                  <c:v>35.025580480125932</c:v>
                </c:pt>
                <c:pt idx="15">
                  <c:v>35.656676291944635</c:v>
                </c:pt>
                <c:pt idx="16">
                  <c:v>35.083652489417446</c:v>
                </c:pt>
                <c:pt idx="17">
                  <c:v>34.347414476882534</c:v>
                </c:pt>
                <c:pt idx="18">
                  <c:v>34.496479951025414</c:v>
                </c:pt>
                <c:pt idx="19">
                  <c:v>33.772447648045741</c:v>
                </c:pt>
                <c:pt idx="20">
                  <c:v>32.011716706768489</c:v>
                </c:pt>
                <c:pt idx="21">
                  <c:v>31.761864762704743</c:v>
                </c:pt>
                <c:pt idx="22">
                  <c:v>32.644628099173552</c:v>
                </c:pt>
                <c:pt idx="23">
                  <c:v>34.496479951025414</c:v>
                </c:pt>
                <c:pt idx="24">
                  <c:v>33.798882681564244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43-4443-9BFC-D0CB5B26A469}"/>
            </c:ext>
          </c:extLst>
        </c:ser>
        <c:ser>
          <c:idx val="3"/>
          <c:order val="3"/>
          <c:tx>
            <c:v>PVM dalis, %</c:v>
          </c:tx>
          <c:spPr>
            <a:solidFill>
              <a:srgbClr val="8064A2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vert="horz"/>
              <a:lstStyle/>
              <a:p>
                <a:pPr>
                  <a:defRPr/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'[Geriamasis_pienas_proc. (3).xlsx]Sheet1 (3)'!$B$48:$Z$49</c:f>
              <c:multiLvlStrCache>
                <c:ptCount val="25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</c:v>
                  </c:pt>
                  <c:pt idx="13">
                    <c:v>2</c:v>
                  </c:pt>
                  <c:pt idx="14">
                    <c:v>3</c:v>
                  </c:pt>
                  <c:pt idx="15">
                    <c:v>4</c:v>
                  </c:pt>
                  <c:pt idx="16">
                    <c:v>5</c:v>
                  </c:pt>
                  <c:pt idx="17">
                    <c:v>6</c:v>
                  </c:pt>
                  <c:pt idx="18">
                    <c:v>7</c:v>
                  </c:pt>
                  <c:pt idx="19">
                    <c:v>8</c:v>
                  </c:pt>
                  <c:pt idx="20">
                    <c:v>9</c:v>
                  </c:pt>
                  <c:pt idx="21">
                    <c:v>10</c:v>
                  </c:pt>
                  <c:pt idx="22">
                    <c:v>11</c:v>
                  </c:pt>
                  <c:pt idx="23">
                    <c:v>12</c:v>
                  </c:pt>
                  <c:pt idx="24">
                    <c:v>1</c:v>
                  </c:pt>
                </c:lvl>
                <c:lvl>
                  <c:pt idx="0">
                    <c:v>2017</c:v>
                  </c:pt>
                  <c:pt idx="12">
                    <c:v>2018</c:v>
                  </c:pt>
                  <c:pt idx="24">
                    <c:v>2019</c:v>
                  </c:pt>
                </c:lvl>
              </c:multiLvlStrCache>
            </c:multiLvlStrRef>
          </c:cat>
          <c:val>
            <c:numRef>
              <c:f>'[Geriamasis_pienas_proc. (3).xlsx]Sheet1 (3)'!$B$50:$Z$50</c:f>
              <c:numCache>
                <c:formatCode>0.0</c:formatCode>
                <c:ptCount val="25"/>
                <c:pt idx="0">
                  <c:v>17.355371900826444</c:v>
                </c:pt>
                <c:pt idx="1">
                  <c:v>17.355371900826448</c:v>
                </c:pt>
                <c:pt idx="2">
                  <c:v>17.355371900826444</c:v>
                </c:pt>
                <c:pt idx="3">
                  <c:v>17.355371900826448</c:v>
                </c:pt>
                <c:pt idx="4">
                  <c:v>17.355371900826444</c:v>
                </c:pt>
                <c:pt idx="5">
                  <c:v>17.355371900826448</c:v>
                </c:pt>
                <c:pt idx="6">
                  <c:v>17.355371900826448</c:v>
                </c:pt>
                <c:pt idx="7">
                  <c:v>17.355371900826444</c:v>
                </c:pt>
                <c:pt idx="8">
                  <c:v>17.355371900826444</c:v>
                </c:pt>
                <c:pt idx="9">
                  <c:v>17.355371900826444</c:v>
                </c:pt>
                <c:pt idx="10">
                  <c:v>17.355371900826444</c:v>
                </c:pt>
                <c:pt idx="11">
                  <c:v>17.355371900826448</c:v>
                </c:pt>
                <c:pt idx="12">
                  <c:v>17.355371900826448</c:v>
                </c:pt>
                <c:pt idx="13">
                  <c:v>17.355371900826444</c:v>
                </c:pt>
                <c:pt idx="14">
                  <c:v>17.355371900826444</c:v>
                </c:pt>
                <c:pt idx="15">
                  <c:v>17.355371900826448</c:v>
                </c:pt>
                <c:pt idx="16">
                  <c:v>17.355371900826444</c:v>
                </c:pt>
                <c:pt idx="17">
                  <c:v>17.355371900826444</c:v>
                </c:pt>
                <c:pt idx="18">
                  <c:v>17.355371900826448</c:v>
                </c:pt>
                <c:pt idx="19">
                  <c:v>17.355371900826448</c:v>
                </c:pt>
                <c:pt idx="20">
                  <c:v>17.355371900826448</c:v>
                </c:pt>
                <c:pt idx="21">
                  <c:v>17.419151616967664</c:v>
                </c:pt>
                <c:pt idx="22">
                  <c:v>17.355371900826444</c:v>
                </c:pt>
                <c:pt idx="23">
                  <c:v>17.355371900826448</c:v>
                </c:pt>
                <c:pt idx="24">
                  <c:v>17.38050900062073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943-4443-9BFC-D0CB5B26A4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"/>
        <c:overlap val="100"/>
        <c:axId val="-1624830128"/>
        <c:axId val="-1624803472"/>
      </c:barChart>
      <c:catAx>
        <c:axId val="-1624830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lt-LT"/>
          </a:p>
        </c:txPr>
        <c:crossAx val="-1624803472"/>
        <c:crosses val="autoZero"/>
        <c:auto val="1"/>
        <c:lblAlgn val="ctr"/>
        <c:lblOffset val="100"/>
        <c:noMultiLvlLbl val="0"/>
      </c:catAx>
      <c:valAx>
        <c:axId val="-162480347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%</a:t>
                </a:r>
                <a:endParaRPr lang="lt-LT"/>
              </a:p>
            </c:rich>
          </c:tx>
          <c:overlay val="0"/>
          <c:spPr>
            <a:noFill/>
            <a:ln w="25400">
              <a:noFill/>
            </a:ln>
          </c:spPr>
        </c:title>
        <c:numFmt formatCode="0.0" sourceLinked="1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lt-LT"/>
          </a:p>
        </c:txPr>
        <c:crossAx val="-162483012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7392143409459709"/>
          <c:y val="0.92262329654208075"/>
          <c:w val="0.74427447606393593"/>
          <c:h val="7.7376580495366221E-2"/>
        </c:manualLayout>
      </c:layout>
      <c:overlay val="0"/>
      <c:spPr>
        <a:noFill/>
        <a:ln w="25400">
          <a:noFill/>
        </a:ln>
      </c:sp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9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lt-LT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0.20644</cdr:x>
      <cdr:y>0.08541</cdr:y>
    </cdr:from>
    <cdr:to>
      <cdr:x>0.34364</cdr:x>
      <cdr:y>0.13563</cdr:y>
    </cdr:to>
    <cdr:sp macro="" textlink="">
      <cdr:nvSpPr>
        <cdr:cNvPr id="2" name="TextBox 11">
          <a:extLst xmlns:a="http://schemas.openxmlformats.org/drawingml/2006/main">
            <a:ext uri="{FF2B5EF4-FFF2-40B4-BE49-F238E27FC236}">
              <a16:creationId xmlns:a16="http://schemas.microsoft.com/office/drawing/2014/main" id="{A34ECEA6-5E2A-41C3-B986-159F1FF66AAD}"/>
            </a:ext>
          </a:extLst>
        </cdr:cNvPr>
        <cdr:cNvSpPr txBox="1"/>
      </cdr:nvSpPr>
      <cdr:spPr>
        <a:xfrm xmlns:a="http://schemas.openxmlformats.org/drawingml/2006/main">
          <a:off x="1879796" y="414016"/>
          <a:ext cx="1249315" cy="243436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9525" cmpd="sng">
          <a:solidFill>
            <a:schemeClr val="lt1">
              <a:shade val="50000"/>
            </a:schemeClr>
          </a:solidFill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t-LT" sz="1100" b="1" dirty="0"/>
            <a:t>Metų pradžia</a:t>
          </a:r>
        </a:p>
      </cdr:txBody>
    </cdr:sp>
  </cdr:relSizeAnchor>
  <cdr:relSizeAnchor xmlns:cdr="http://schemas.openxmlformats.org/drawingml/2006/chartDrawing">
    <cdr:from>
      <cdr:x>0.68368</cdr:x>
      <cdr:y>0.08431</cdr:y>
    </cdr:from>
    <cdr:to>
      <cdr:x>0.81812</cdr:x>
      <cdr:y>0.13502</cdr:y>
    </cdr:to>
    <cdr:sp macro="" textlink="">
      <cdr:nvSpPr>
        <cdr:cNvPr id="3" name="TextBox 12">
          <a:extLst xmlns:a="http://schemas.openxmlformats.org/drawingml/2006/main">
            <a:ext uri="{FF2B5EF4-FFF2-40B4-BE49-F238E27FC236}">
              <a16:creationId xmlns:a16="http://schemas.microsoft.com/office/drawing/2014/main" id="{08C24C14-A7A1-4A6B-86A7-5D5DA5238D6E}"/>
            </a:ext>
          </a:extLst>
        </cdr:cNvPr>
        <cdr:cNvSpPr txBox="1"/>
      </cdr:nvSpPr>
      <cdr:spPr>
        <a:xfrm xmlns:a="http://schemas.openxmlformats.org/drawingml/2006/main">
          <a:off x="6225455" y="408667"/>
          <a:ext cx="1224136" cy="245812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9525" cmpd="sng">
          <a:solidFill>
            <a:schemeClr val="lt1">
              <a:shade val="50000"/>
            </a:schemeClr>
          </a:solidFill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t-LT" sz="1100" b="1" dirty="0"/>
            <a:t>Metų pabaiga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0.01793</cdr:x>
      <cdr:y>0.87326</cdr:y>
    </cdr:from>
    <cdr:to>
      <cdr:x>0.11129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71450" y="3448050"/>
          <a:ext cx="914400" cy="5048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lt-LT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09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809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2ED1C2A7-E628-4586-B2D3-398B1287BA8B}" type="datetimeFigureOut">
              <a:rPr lang="en-US"/>
              <a:pPr>
                <a:defRPr/>
              </a:pPr>
              <a:t>2/21/2019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243"/>
            <a:ext cx="2946400" cy="496809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243"/>
            <a:ext cx="2946400" cy="496809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02C91C2-A57F-48B4-B3CD-81C682956495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823755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4B6BD08-81EC-44BB-BCEE-36B144B75523}" type="datetimeFigureOut">
              <a:rPr lang="en-US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1"/>
            <a:ext cx="5438775" cy="446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3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3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EEBF99B-176A-4488-9D69-BC16AB8D0D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53113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1909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mtClean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mtClean="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32D95-8F3D-485B-93C5-CC911E392F4A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BB1B386-E9BF-40A2-B21B-2023BFF479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t-L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5976F-F18F-4779-ADBD-68A925A928E2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E6029-0570-419D-9889-42A6F2246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145C9-3BA4-4968-8A5D-05E4C2AE539A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DEDD8-8D16-4740-A603-48529EDFBE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D7981-8D66-412D-AF17-AC8AFE433002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A722E-B1DC-4DED-ADD6-F5E9D2D74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4238E-A6AC-4C6C-BC3C-CEF81C317074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80549-4A79-4071-B642-6BE4BB3F19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12C87-6EDE-4D7C-A026-B716BE389E01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6AAEEC-A047-4AC8-8EDD-21C4D66407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Pavadinimas ir grafik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Diagramos vietos rezervavimo ženklas 2"/>
          <p:cNvSpPr>
            <a:spLocks noGrp="1"/>
          </p:cNvSpPr>
          <p:nvPr>
            <p:ph type="chart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lvl="0"/>
            <a:endParaRPr lang="lt-LT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33E6C-3C13-471A-B85C-C5DFA3C58267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CAF6A-6610-4379-8CB7-7C7DC6EC7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Pavadinimas ir lentel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Lentelės vietos rezervavimo ženklas 2"/>
          <p:cNvSpPr>
            <a:spLocks noGrp="1"/>
          </p:cNvSpPr>
          <p:nvPr>
            <p:ph type="tbl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lvl="0"/>
            <a:endParaRPr lang="lt-LT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BC976-C6D9-47FB-B021-429852BA5A54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47691-DBAA-47CE-98B8-1629E7CD45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/>
              <a:t>Spustelėkite, jei norite keisite ruoš. pav. stilių</a:t>
            </a:r>
            <a:endParaRPr lang="en-US"/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lt-LT"/>
              <a:t>Spustelėkite ruošinio paantraštės stiliui keisti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E9DA9-2865-4BE6-8232-9A0E150180CD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04422-7BC4-43D5-977B-3789A797CB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Spustelėkite, jei norite keisite ruoš. pav.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2AF3E-9498-44BB-91DB-DCD26CC9FE98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625A7-8D0D-4332-B509-96BC61209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/>
              <a:t>Spustelėkite, jei norite keisite ruoš. pav.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B41FE-6621-47AA-A5BB-06DA0C7E70A5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68807-5CA1-4D78-9A8E-195235EDE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B3809-1D0B-4B27-B75A-053846A02A25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5D824-1DCB-43DA-81F0-310BD59CA6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Spustelėkite, jei norite keisite ruoš. pav.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E67F9-51BE-44CA-B7A1-F6C6A51DDBF4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86882A-D99F-4583-9F3C-B0BB8BEDBD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Spustelėkite, jei norite keisite ruoš. pav.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4B798-0326-4156-9AFC-F125388CB508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518AB-CFDA-41E6-8796-062BFE2014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Spustelėkite, jei norite keisite ruoš. pav. stilių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EC1AC-FB12-4F3C-B882-0EFC6F6870A1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8EBF9-CF90-4166-BC9F-5220C1052D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1E11B-4336-4CA1-A3A6-989D84EC0856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C43F9-2566-483B-BB3A-4C30E1E35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Spustelėkite, jei norite keisite ruoš. pav.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50A73-7326-4952-9876-8939D8E3863A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9B4B7-8A39-4992-B607-2CA1C1FC3C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Spustelėkite, jei norite keisite ruoš. pav. stilių</a:t>
            </a:r>
            <a:endParaRPr lang="en-US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51357-1E5C-41F7-8A9F-4F46CA6EDB16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67151-69E0-450B-A610-9E26F0FBE7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Spustelėkite, jei norite keisite ruoš. pav. stilių</a:t>
            </a:r>
            <a:endParaRPr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582D6-C449-48D2-92E8-E8E134E60D75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1DDA6B-674A-40AF-91A0-6FA3E84A3A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/>
              <a:t>Spustelėkite, jei norite keisite ruoš. pav. stilių</a:t>
            </a:r>
            <a:endParaRPr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D1FA0-0D45-43A0-86B8-3679D2C5A4BE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084DF-A8CC-4D37-8C37-D594CA825B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B95A2-2A8F-46F6-9FFD-0E03FACEE8BE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B90C1-CE52-4040-821E-7A81D95EDC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34F42-A494-4EA8-9F1A-B02465CF78BB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29DBF-777A-4808-AC4D-3B74821082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48427-AF10-4F75-952F-B38D6D0C0EA5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AD3BE-BB42-44AE-A068-F5326F1CB6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32537-44CD-4190-BE8D-36DDCABA10C9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4C2BF-5F9A-4DA5-B9E7-209C8021E9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BDD1B-48C3-4E71-BC7C-EDE770CFEDB1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A1B25-5A18-40E5-A599-C7B123588A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B23E4-B23B-4447-8EB6-CFEDDF0FE9D6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032FC-30BC-41AC-A8FC-47AB2047CC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2CA6B-A66E-4A07-B61C-C6397F6F2140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F2516-F721-4CAF-B50F-8E5DEDDE0C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628775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597650"/>
            <a:ext cx="21336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79CA4473-27F0-4ABE-9042-F83817B6D658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113" y="6597650"/>
            <a:ext cx="28956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8125" y="6597650"/>
            <a:ext cx="21336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87C186C9-7FEE-4D22-A20C-0E79E034A8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25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fld id="{54620CE0-E6A5-43CD-ADB4-035D730BC2C3}" type="datetimeFigureOut">
              <a:rPr lang="en-US"/>
              <a:pPr>
                <a:defRPr/>
              </a:pPr>
              <a:t>2/21/2019</a:t>
            </a:fld>
            <a:r>
              <a:rPr lang="en-US"/>
              <a:t>2009-10-23</a:t>
            </a:r>
          </a:p>
        </p:txBody>
      </p:sp>
      <p:sp>
        <p:nvSpPr>
          <p:cNvPr id="1525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r>
              <a:rPr lang="en-US"/>
              <a:t>K. Starkevičius</a:t>
            </a:r>
          </a:p>
        </p:txBody>
      </p:sp>
      <p:sp>
        <p:nvSpPr>
          <p:cNvPr id="1525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320844CB-D1C1-452B-A23A-4F6800C605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produktukainos.lt/" TargetMode="Externa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duktukainos.l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1D2C864-5AB7-4956-84FC-C51F43644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1556792"/>
            <a:ext cx="7894141" cy="2007096"/>
          </a:xfrm>
        </p:spPr>
        <p:txBody>
          <a:bodyPr/>
          <a:lstStyle/>
          <a:p>
            <a:r>
              <a:rPr lang="lt-LT" sz="3600" dirty="0"/>
              <a:t>Maisto kainų tendencijos </a:t>
            </a:r>
            <a:br>
              <a:rPr lang="lt-LT" sz="3600" dirty="0"/>
            </a:br>
            <a:r>
              <a:rPr lang="lt-LT" sz="3600" dirty="0"/>
              <a:t>per 2018 m. spalio – 2019 m. sausio mėnesius</a:t>
            </a:r>
            <a:endParaRPr lang="lt-LT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17B02D30-3D7B-4E16-87E6-62A0C1F15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5CAF6A-6610-4379-8CB7-7C7DC6EC787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886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FA0418AC-F463-4305-98B9-DE83F5F25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12160" y="3505557"/>
            <a:ext cx="2952328" cy="278621"/>
          </a:xfrm>
        </p:spPr>
        <p:txBody>
          <a:bodyPr/>
          <a:lstStyle/>
          <a:p>
            <a:r>
              <a:rPr lang="en-GB" sz="1200" dirty="0" err="1"/>
              <a:t>Šaltinis</a:t>
            </a:r>
            <a:r>
              <a:rPr lang="en-GB" sz="1200" dirty="0"/>
              <a:t>: ŽŪIKVC (LŽŪMPRIS)</a:t>
            </a:r>
            <a:endParaRPr lang="lt-LT" sz="1200" dirty="0"/>
          </a:p>
        </p:txBody>
      </p:sp>
      <p:sp>
        <p:nvSpPr>
          <p:cNvPr id="6" name="Pavadinimas 1">
            <a:extLst>
              <a:ext uri="{FF2B5EF4-FFF2-40B4-BE49-F238E27FC236}">
                <a16:creationId xmlns:a16="http://schemas.microsoft.com/office/drawing/2014/main" id="{EA43FBF3-33BF-43AB-870B-014E6C6A7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r"/>
            <a:r>
              <a:rPr lang="en-US" sz="1600" b="1" dirty="0" err="1">
                <a:solidFill>
                  <a:schemeClr val="bg1">
                    <a:lumMod val="65000"/>
                  </a:schemeClr>
                </a:solidFill>
              </a:rPr>
              <a:t>Situacija</a:t>
            </a:r>
            <a:r>
              <a:rPr lang="en-US" sz="16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bg1">
                    <a:lumMod val="65000"/>
                  </a:schemeClr>
                </a:solidFill>
              </a:rPr>
              <a:t>Lietuvos</a:t>
            </a:r>
            <a:r>
              <a:rPr lang="en-US" sz="16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bg1">
                    <a:lumMod val="65000"/>
                  </a:schemeClr>
                </a:solidFill>
              </a:rPr>
              <a:t>rinkoje</a:t>
            </a:r>
            <a:endParaRPr lang="lt-LT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Stačiakampis 6">
            <a:extLst>
              <a:ext uri="{FF2B5EF4-FFF2-40B4-BE49-F238E27FC236}">
                <a16:creationId xmlns:a16="http://schemas.microsoft.com/office/drawing/2014/main" id="{2B02CE3B-4155-47DD-B2D5-E5C125C0ACE5}"/>
              </a:ext>
            </a:extLst>
          </p:cNvPr>
          <p:cNvSpPr/>
          <p:nvPr/>
        </p:nvSpPr>
        <p:spPr>
          <a:xfrm>
            <a:off x="611560" y="1196752"/>
            <a:ext cx="6696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b="1" dirty="0">
                <a:solidFill>
                  <a:srgbClr val="1F497D"/>
                </a:solidFill>
                <a:latin typeface="Arial" panose="020B0604020202020204" pitchFamily="34" charset="0"/>
              </a:rPr>
              <a:t>Kai kurių pieno gaminių kainų pokyčiai ir tendencijos</a:t>
            </a:r>
            <a:endParaRPr lang="lt-LT" b="1" dirty="0"/>
          </a:p>
        </p:txBody>
      </p:sp>
      <p:sp>
        <p:nvSpPr>
          <p:cNvPr id="8" name="Stačiakampis 7">
            <a:extLst>
              <a:ext uri="{FF2B5EF4-FFF2-40B4-BE49-F238E27FC236}">
                <a16:creationId xmlns:a16="http://schemas.microsoft.com/office/drawing/2014/main" id="{8C1697EF-0E8E-47F5-94DC-3139F2C97850}"/>
              </a:ext>
            </a:extLst>
          </p:cNvPr>
          <p:cNvSpPr/>
          <p:nvPr/>
        </p:nvSpPr>
        <p:spPr>
          <a:xfrm>
            <a:off x="457200" y="4456442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2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Geriamojo pieno (2,5 proc. riebumo) vidutinė mažmeninė kaina 2019 m. sausio mėn. sudarė 0,60 EUR/l ir, palyginti su 2018 m. spalio mėn., sumažėjo 3,2 proc. Tikėtina, kad tam įtakos turėjo kainų skelbimas viešajame informaciniame portale </a:t>
            </a:r>
            <a:r>
              <a:rPr lang="lt-LT" sz="12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  <a:hlinkClick r:id="rId2"/>
              </a:rPr>
              <a:t>www.produktukainos.lt</a:t>
            </a:r>
            <a:r>
              <a:rPr lang="lt-LT" sz="12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pagal didžiuosius prekybos tinklus, nuolatinis LRV dėmesys, akcijų taikymas ir  privačių prekės ženklų kainų įtaka galutinei kainai bei kiti veiksniai.</a:t>
            </a:r>
          </a:p>
          <a:p>
            <a:r>
              <a:rPr lang="lt-LT" sz="12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Prognozuojama, kad artimiausioje perspektyvoje š</a:t>
            </a:r>
            <a:r>
              <a:rPr lang="lt-LT" sz="12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io gaminio mažmeninė kaina turėtų išlikti stabili su nedidele mažėjimo tendencija.</a:t>
            </a:r>
            <a:endParaRPr lang="lt-LT" sz="12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Diagramos vietos rezervavimo ženklas 2">
            <a:extLst>
              <a:ext uri="{FF2B5EF4-FFF2-40B4-BE49-F238E27FC236}">
                <a16:creationId xmlns:a16="http://schemas.microsoft.com/office/drawing/2014/main" id="{0087214C-25CD-43FF-A374-D2DC726ED7CE}"/>
              </a:ext>
            </a:extLst>
          </p:cNvPr>
          <p:cNvSpPr>
            <a:spLocks noGrp="1"/>
          </p:cNvSpPr>
          <p:nvPr>
            <p:ph type="chart" idx="1"/>
          </p:nvPr>
        </p:nvSpPr>
        <p:spPr>
          <a:xfrm>
            <a:off x="209959" y="1844824"/>
            <a:ext cx="8724081" cy="4427725"/>
          </a:xfrm>
        </p:spPr>
      </p:sp>
      <p:pic>
        <p:nvPicPr>
          <p:cNvPr id="20" name="Paveikslėlis 19">
            <a:extLst>
              <a:ext uri="{FF2B5EF4-FFF2-40B4-BE49-F238E27FC236}">
                <a16:creationId xmlns:a16="http://schemas.microsoft.com/office/drawing/2014/main" id="{A54A714A-8117-4EC7-9047-5AD17C5830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96" y="1602359"/>
            <a:ext cx="8712968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427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2ED1F2A-043D-47EB-9A7D-CB20ED0BD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364902"/>
          </a:xfrm>
        </p:spPr>
        <p:txBody>
          <a:bodyPr/>
          <a:lstStyle/>
          <a:p>
            <a:pPr algn="r"/>
            <a:br>
              <a:rPr lang="lt-LT" dirty="0">
                <a:solidFill>
                  <a:schemeClr val="bg1">
                    <a:lumMod val="65000"/>
                  </a:schemeClr>
                </a:solidFill>
              </a:rPr>
            </a:br>
            <a:endParaRPr lang="lt-LT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B2A45FF4-C24D-4770-B4D7-7F4058A6D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5CAF6A-6610-4379-8CB7-7C7DC6EC787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65513" y="1052736"/>
            <a:ext cx="48562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600" b="1" dirty="0">
                <a:solidFill>
                  <a:srgbClr val="1F497D"/>
                </a:solidFill>
                <a:latin typeface="Arial" panose="020B0604020202020204" pitchFamily="34" charset="0"/>
              </a:rPr>
              <a:t>Modernizuotas portalas www.produktukainos.lt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1421" y="585496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lt-LT" dirty="0"/>
          </a:p>
        </p:txBody>
      </p:sp>
      <p:pic>
        <p:nvPicPr>
          <p:cNvPr id="7" name="Paveikslėlis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174" y="1930256"/>
            <a:ext cx="8234963" cy="346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314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2ED1F2A-043D-47EB-9A7D-CB20ED0BD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Išvados</a:t>
            </a:r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B2A45FF4-C24D-4770-B4D7-7F4058A6D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5CAF6A-6610-4379-8CB7-7C7DC6EC787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1520" y="1529831"/>
            <a:ext cx="847020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t-LT" dirty="0"/>
              <a:t>Nustatyta stipri mažmeninių kainų koreliacija su gyventojų pajamomis ir su perdirbėjų kainomis, tačiau </a:t>
            </a:r>
            <a:r>
              <a:rPr lang="lt-LT" b="1" dirty="0"/>
              <a:t>pasigendama mažmeninės kainos dalies (pajamų) teisingesnio pasidalinimo</a:t>
            </a:r>
            <a:r>
              <a:rPr lang="en-US" b="1" dirty="0"/>
              <a:t>, </a:t>
            </a:r>
            <a:r>
              <a:rPr lang="lt-LT" b="1" dirty="0"/>
              <a:t>- į</a:t>
            </a:r>
            <a:r>
              <a:rPr lang="en-US" b="1" dirty="0"/>
              <a:t>pa</a:t>
            </a:r>
            <a:r>
              <a:rPr lang="lt-LT" b="1" dirty="0"/>
              <a:t>tingai su  žaliavinės produkcijos gamintojais ir tiekėjais (žemdirbiais).</a:t>
            </a:r>
            <a:r>
              <a:rPr lang="lt-LT" dirty="0"/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t-L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t-LT" b="1" dirty="0"/>
              <a:t>Maisto produktų mažmeninių kainų grandinėje mažmenininko  dalis yra santykinai didelė (kai kuriems produktams siekia 40 proc.), todėl konkurencijos didinimas mažmeninės prekybos srityje galimai sudarytų prielaidas kainų mažėjimui.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t-L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t-LT" dirty="0"/>
              <a:t>Yra požymių, kad informacijos sklaida viešajame portale </a:t>
            </a:r>
            <a:r>
              <a:rPr lang="lt-LT" dirty="0">
                <a:hlinkClick r:id="rId3"/>
              </a:rPr>
              <a:t>www.produktukainos.lt</a:t>
            </a:r>
            <a:r>
              <a:rPr lang="lt-LT" dirty="0"/>
              <a:t> ir LRV nuolatinis dėmesys galimai prisideda prie maisto produktų mažmeninių kainų stabilizavimo.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t-L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t-LT" dirty="0"/>
              <a:t>Tikslinga pavesti Žemės ūkio informacijos ir kaimo verslo centrui užtikrinti nuolatinę maisto produktų mažmeninių, didmeninių (gamintojo) ir žaliavų kainų stebėseną, informacijos viešinimą informaciniame portale </a:t>
            </a:r>
            <a:r>
              <a:rPr lang="lt-LT" dirty="0">
                <a:hlinkClick r:id="rId3"/>
              </a:rPr>
              <a:t>www.produktukainos.lt</a:t>
            </a:r>
            <a:r>
              <a:rPr lang="lt-LT" dirty="0"/>
              <a:t> ir šio portalo tobulinimą.</a:t>
            </a:r>
          </a:p>
        </p:txBody>
      </p:sp>
      <p:sp>
        <p:nvSpPr>
          <p:cNvPr id="5" name="Stačiakampis 4">
            <a:extLst>
              <a:ext uri="{FF2B5EF4-FFF2-40B4-BE49-F238E27FC236}">
                <a16:creationId xmlns:a16="http://schemas.microsoft.com/office/drawing/2014/main" id="{C438C25F-B633-4EB6-92A9-19B6F3626A3F}"/>
              </a:ext>
            </a:extLst>
          </p:cNvPr>
          <p:cNvSpPr/>
          <p:nvPr/>
        </p:nvSpPr>
        <p:spPr>
          <a:xfrm>
            <a:off x="3203848" y="1146892"/>
            <a:ext cx="3816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b="1" dirty="0">
                <a:solidFill>
                  <a:schemeClr val="bg1">
                    <a:lumMod val="65000"/>
                  </a:schemeClr>
                </a:solidFill>
              </a:rPr>
              <a:t>Apie s</a:t>
            </a:r>
            <a:r>
              <a:rPr lang="en-US" b="1" dirty="0" err="1">
                <a:solidFill>
                  <a:schemeClr val="bg1">
                    <a:lumMod val="65000"/>
                  </a:schemeClr>
                </a:solidFill>
              </a:rPr>
              <a:t>ituacij</a:t>
            </a:r>
            <a:r>
              <a:rPr lang="lt-LT" b="1" dirty="0">
                <a:solidFill>
                  <a:schemeClr val="bg1">
                    <a:lumMod val="65000"/>
                  </a:schemeClr>
                </a:solidFill>
              </a:rPr>
              <a:t>ą Lietuvoje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101181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2ED1F2A-043D-47EB-9A7D-CB20ED0BD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364902"/>
          </a:xfrm>
        </p:spPr>
        <p:txBody>
          <a:bodyPr/>
          <a:lstStyle/>
          <a:p>
            <a:pPr algn="r"/>
            <a:br>
              <a:rPr lang="lt-LT" dirty="0">
                <a:solidFill>
                  <a:schemeClr val="bg1">
                    <a:lumMod val="65000"/>
                  </a:schemeClr>
                </a:solidFill>
              </a:rPr>
            </a:br>
            <a:endParaRPr lang="lt-LT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B2A45FF4-C24D-4770-B4D7-7F4058A6D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5CAF6A-6610-4379-8CB7-7C7DC6EC787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3969" y="1133695"/>
            <a:ext cx="7611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600" b="1" dirty="0">
                <a:solidFill>
                  <a:srgbClr val="1F497D"/>
                </a:solidFill>
                <a:latin typeface="Arial" panose="020B0604020202020204" pitchFamily="34" charset="0"/>
              </a:rPr>
              <a:t>2018-09-26 d. Lietuvos Respublikos Vyriausybės </a:t>
            </a:r>
            <a:r>
              <a:rPr lang="en-US" sz="1600" b="1" dirty="0" err="1">
                <a:solidFill>
                  <a:srgbClr val="1F497D"/>
                </a:solidFill>
                <a:latin typeface="Arial" panose="020B0604020202020204" pitchFamily="34" charset="0"/>
              </a:rPr>
              <a:t>protokole</a:t>
            </a:r>
            <a:r>
              <a:rPr lang="lt-LT" sz="1600" b="1" dirty="0">
                <a:solidFill>
                  <a:srgbClr val="1F497D"/>
                </a:solidFill>
                <a:latin typeface="Arial" panose="020B0604020202020204" pitchFamily="34" charset="0"/>
              </a:rPr>
              <a:t> Nr.43 nustatytos </a:t>
            </a:r>
          </a:p>
          <a:p>
            <a:r>
              <a:rPr lang="lt-LT" sz="1600" b="1" dirty="0">
                <a:solidFill>
                  <a:srgbClr val="1F497D"/>
                </a:solidFill>
                <a:latin typeface="Arial" panose="020B0604020202020204" pitchFamily="34" charset="0"/>
              </a:rPr>
              <a:t>užduotys ŽŪM: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1421" y="585496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lt-LT" dirty="0"/>
          </a:p>
        </p:txBody>
      </p:sp>
      <p:sp>
        <p:nvSpPr>
          <p:cNvPr id="10" name="TextBox 9"/>
          <p:cNvSpPr txBox="1"/>
          <p:nvPr/>
        </p:nvSpPr>
        <p:spPr>
          <a:xfrm>
            <a:off x="373969" y="1884649"/>
            <a:ext cx="8518511" cy="1524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endParaRPr lang="lt-LT" sz="1600" dirty="0"/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t-LT" sz="1600" dirty="0"/>
              <a:t>pagal priemonę 2.2.3. „iki 2019 m. vasario 15 d. ypač išsamiai išanalizuoti maisto kainų tendencijas ir jų priežastis per 2018 m. spalio – 2019 m. sausio mėnesius ir pateikti Vyriausybei išvadas“.</a:t>
            </a:r>
          </a:p>
        </p:txBody>
      </p:sp>
    </p:spTree>
    <p:extLst>
      <p:ext uri="{BB962C8B-B14F-4D97-AF65-F5344CB8AC3E}">
        <p14:creationId xmlns:p14="http://schemas.microsoft.com/office/powerpoint/2010/main" val="3378716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B2A45FF4-C24D-4770-B4D7-7F4058A6D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5CAF6A-6610-4379-8CB7-7C7DC6EC787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Stačiakampis 5">
            <a:extLst>
              <a:ext uri="{FF2B5EF4-FFF2-40B4-BE49-F238E27FC236}">
                <a16:creationId xmlns:a16="http://schemas.microsoft.com/office/drawing/2014/main" id="{34AEB89A-276C-4EB6-901D-428F1BB14BB4}"/>
              </a:ext>
            </a:extLst>
          </p:cNvPr>
          <p:cNvSpPr/>
          <p:nvPr/>
        </p:nvSpPr>
        <p:spPr>
          <a:xfrm>
            <a:off x="7452320" y="6094952"/>
            <a:ext cx="14991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err="1"/>
              <a:t>Šaltinis</a:t>
            </a:r>
            <a:r>
              <a:rPr lang="en-GB" sz="1200" dirty="0"/>
              <a:t>: </a:t>
            </a:r>
            <a:r>
              <a:rPr lang="lt-LT" sz="1200" dirty="0"/>
              <a:t>Eurostatas</a:t>
            </a:r>
          </a:p>
        </p:txBody>
      </p:sp>
      <p:sp>
        <p:nvSpPr>
          <p:cNvPr id="7" name="Pavadinimas 1">
            <a:extLst>
              <a:ext uri="{FF2B5EF4-FFF2-40B4-BE49-F238E27FC236}">
                <a16:creationId xmlns:a16="http://schemas.microsoft.com/office/drawing/2014/main" id="{87288A5E-0F4D-41E1-B533-174EA4755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4048" y="901942"/>
            <a:ext cx="3717677" cy="364902"/>
          </a:xfrm>
        </p:spPr>
        <p:txBody>
          <a:bodyPr/>
          <a:lstStyle/>
          <a:p>
            <a:pPr algn="r"/>
            <a:r>
              <a:rPr lang="en-US" sz="1600" b="1" dirty="0" err="1">
                <a:solidFill>
                  <a:schemeClr val="bg1">
                    <a:lumMod val="65000"/>
                  </a:schemeClr>
                </a:solidFill>
              </a:rPr>
              <a:t>Situacija</a:t>
            </a:r>
            <a:r>
              <a:rPr lang="en-US" sz="16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lt-LT" sz="1600" b="1" dirty="0">
                <a:solidFill>
                  <a:schemeClr val="bg1">
                    <a:lumMod val="65000"/>
                  </a:schemeClr>
                </a:solidFill>
              </a:rPr>
              <a:t>ES ir kaimyninėse šalyse</a:t>
            </a:r>
            <a:br>
              <a:rPr lang="lt-LT" sz="1300" dirty="0">
                <a:solidFill>
                  <a:schemeClr val="bg1">
                    <a:lumMod val="65000"/>
                  </a:schemeClr>
                </a:solidFill>
              </a:rPr>
            </a:br>
            <a:endParaRPr lang="lt-LT" sz="1300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5" name="Chart 7">
            <a:extLst>
              <a:ext uri="{FF2B5EF4-FFF2-40B4-BE49-F238E27FC236}">
                <a16:creationId xmlns:a16="http://schemas.microsoft.com/office/drawing/2014/main" id="{A62A19D4-980A-412A-A281-9865D78593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1952373"/>
              </p:ext>
            </p:extLst>
          </p:nvPr>
        </p:nvGraphicFramePr>
        <p:xfrm>
          <a:off x="2729" y="1173894"/>
          <a:ext cx="9105775" cy="48473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Straight Connector 9">
            <a:extLst>
              <a:ext uri="{FF2B5EF4-FFF2-40B4-BE49-F238E27FC236}">
                <a16:creationId xmlns:a16="http://schemas.microsoft.com/office/drawing/2014/main" id="{FCA1BB28-56E2-4346-B48A-0599AC7BAA8D}"/>
              </a:ext>
            </a:extLst>
          </p:cNvPr>
          <p:cNvCxnSpPr/>
          <p:nvPr/>
        </p:nvCxnSpPr>
        <p:spPr>
          <a:xfrm>
            <a:off x="4644008" y="1774772"/>
            <a:ext cx="28940" cy="3645637"/>
          </a:xfrm>
          <a:prstGeom prst="line">
            <a:avLst/>
          </a:prstGeom>
          <a:ln w="3810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8505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2ED1F2A-043D-47EB-9A7D-CB20ED0BD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125" y="332656"/>
            <a:ext cx="8229600" cy="1143000"/>
          </a:xfrm>
        </p:spPr>
        <p:txBody>
          <a:bodyPr/>
          <a:lstStyle/>
          <a:p>
            <a:r>
              <a:rPr lang="lt-LT" dirty="0"/>
              <a:t>Išvados</a:t>
            </a:r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B2A45FF4-C24D-4770-B4D7-7F4058A6D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5CAF6A-6610-4379-8CB7-7C7DC6EC787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21794" y="1700808"/>
            <a:ext cx="84894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2018</a:t>
            </a:r>
            <a:r>
              <a:rPr lang="lt-LT" dirty="0"/>
              <a:t> m. pradžioje Lietuvoje ir kaimyninėse šalyse maisto kainos augo gana sparčiai, metų pabaigoje šis augimas sulėtėjo, o gruodžio mėn. Lietuvoje maisto kainos nuosaikiai sumažėjo (Latvijoje, Lenkijoje ir Estijoje šį mėnesį jos didėjo).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t-L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/>
              <a:t>Lietuvoje bendras spalio – gruodžio mėn. mažmeninių maisto produktų metinis kainų pokytis išliko neženkliai teigiamas (+0,2 proc.), bet jis buvo reikšmingai mažesnis nei šalia esančiose rinkose (Latvijoje +0,6 proc., Lenkijoje + 1,0 proc., Estijoje +1,9 proc.). </a:t>
            </a:r>
          </a:p>
          <a:p>
            <a:endParaRPr lang="lt-L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/>
              <a:t>Lyginant su kai kuriomis kitomis šalimis, Lietuvos rinkoje kol kas išlieka didesnės pieno gaminių mažmeninės kainos.</a:t>
            </a:r>
          </a:p>
        </p:txBody>
      </p:sp>
      <p:sp>
        <p:nvSpPr>
          <p:cNvPr id="3" name="Stačiakampis 2">
            <a:extLst>
              <a:ext uri="{FF2B5EF4-FFF2-40B4-BE49-F238E27FC236}">
                <a16:creationId xmlns:a16="http://schemas.microsoft.com/office/drawing/2014/main" id="{02638851-A13F-472D-BC51-F660CB3B4A8E}"/>
              </a:ext>
            </a:extLst>
          </p:cNvPr>
          <p:cNvSpPr/>
          <p:nvPr/>
        </p:nvSpPr>
        <p:spPr>
          <a:xfrm>
            <a:off x="1979712" y="1146892"/>
            <a:ext cx="71642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b="1" dirty="0">
                <a:solidFill>
                  <a:schemeClr val="bg1">
                    <a:lumMod val="65000"/>
                  </a:schemeClr>
                </a:solidFill>
              </a:rPr>
              <a:t>Lyginant s</a:t>
            </a:r>
            <a:r>
              <a:rPr lang="en-US" b="1" dirty="0" err="1">
                <a:solidFill>
                  <a:schemeClr val="bg1">
                    <a:lumMod val="65000"/>
                  </a:schemeClr>
                </a:solidFill>
              </a:rPr>
              <a:t>ituacij</a:t>
            </a:r>
            <a:r>
              <a:rPr lang="lt-LT" b="1" dirty="0">
                <a:solidFill>
                  <a:schemeClr val="bg1">
                    <a:lumMod val="65000"/>
                  </a:schemeClr>
                </a:solidFill>
              </a:rPr>
              <a:t>ą Lietuvoje,</a:t>
            </a:r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lt-LT" b="1" dirty="0">
                <a:solidFill>
                  <a:schemeClr val="bg1">
                    <a:lumMod val="65000"/>
                  </a:schemeClr>
                </a:solidFill>
              </a:rPr>
              <a:t>ES ir kaimyninėse šalyse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02989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2ED1F2A-043D-47EB-9A7D-CB20ED0BD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78" y="1052736"/>
            <a:ext cx="8161021" cy="364902"/>
          </a:xfrm>
        </p:spPr>
        <p:txBody>
          <a:bodyPr/>
          <a:lstStyle/>
          <a:p>
            <a:pPr algn="r"/>
            <a:r>
              <a:rPr lang="en-US" sz="1600" b="1" dirty="0" err="1">
                <a:solidFill>
                  <a:schemeClr val="bg1">
                    <a:lumMod val="65000"/>
                  </a:schemeClr>
                </a:solidFill>
              </a:rPr>
              <a:t>Situacija</a:t>
            </a:r>
            <a:r>
              <a:rPr lang="en-US" sz="16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bg1">
                    <a:lumMod val="65000"/>
                  </a:schemeClr>
                </a:solidFill>
              </a:rPr>
              <a:t>Lietuvos</a:t>
            </a:r>
            <a:r>
              <a:rPr lang="en-US" sz="16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bg1">
                    <a:lumMod val="65000"/>
                  </a:schemeClr>
                </a:solidFill>
              </a:rPr>
              <a:t>rinkoje</a:t>
            </a:r>
            <a:br>
              <a:rPr lang="lt-LT" sz="1300" dirty="0">
                <a:solidFill>
                  <a:schemeClr val="bg1">
                    <a:lumMod val="65000"/>
                  </a:schemeClr>
                </a:solidFill>
              </a:rPr>
            </a:br>
            <a:endParaRPr lang="lt-LT" sz="13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B2A45FF4-C24D-4770-B4D7-7F4058A6D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05905" y="6597650"/>
            <a:ext cx="2115820" cy="260350"/>
          </a:xfrm>
        </p:spPr>
        <p:txBody>
          <a:bodyPr/>
          <a:lstStyle/>
          <a:p>
            <a:pPr>
              <a:defRPr/>
            </a:pPr>
            <a:fld id="{A95CAF6A-6610-4379-8CB7-7C7DC6EC787A}" type="slidenum">
              <a:rPr lang="en-US" sz="1300" smtClean="0"/>
              <a:pPr>
                <a:defRPr/>
              </a:pPr>
              <a:t>5</a:t>
            </a:fld>
            <a:endParaRPr lang="en-US" sz="1300" dirty="0"/>
          </a:p>
        </p:txBody>
      </p:sp>
      <p:sp>
        <p:nvSpPr>
          <p:cNvPr id="6" name="TextBox 5"/>
          <p:cNvSpPr txBox="1"/>
          <p:nvPr/>
        </p:nvSpPr>
        <p:spPr>
          <a:xfrm>
            <a:off x="585323" y="1232113"/>
            <a:ext cx="60530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300" b="1" dirty="0">
                <a:solidFill>
                  <a:srgbClr val="1F497D"/>
                </a:solidFill>
                <a:latin typeface="Arial" panose="020B0604020202020204" pitchFamily="34" charset="0"/>
              </a:rPr>
              <a:t>Duona ir grūdų produktai:</a:t>
            </a:r>
            <a:endParaRPr lang="lt-LT" sz="1300" b="1" dirty="0"/>
          </a:p>
        </p:txBody>
      </p:sp>
      <p:graphicFrame>
        <p:nvGraphicFramePr>
          <p:cNvPr id="7" name="Chart 5"/>
          <p:cNvGraphicFramePr/>
          <p:nvPr>
            <p:extLst>
              <p:ext uri="{D42A27DB-BD31-4B8C-83A1-F6EECF244321}">
                <p14:modId xmlns:p14="http://schemas.microsoft.com/office/powerpoint/2010/main" val="485796555"/>
              </p:ext>
            </p:extLst>
          </p:nvPr>
        </p:nvGraphicFramePr>
        <p:xfrm>
          <a:off x="0" y="1513499"/>
          <a:ext cx="8721725" cy="41620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55215" y="5790331"/>
            <a:ext cx="24070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err="1">
                <a:latin typeface="+mj-lt"/>
              </a:rPr>
              <a:t>Šaltinis</a:t>
            </a:r>
            <a:r>
              <a:rPr lang="en-GB" sz="900" dirty="0">
                <a:latin typeface="+mj-lt"/>
              </a:rPr>
              <a:t>: ŽŪIKVC (LŽŪMPRIS)</a:t>
            </a:r>
            <a:endParaRPr lang="lt-LT" sz="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37659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2ED1F2A-043D-47EB-9A7D-CB20ED0BD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0032" y="982140"/>
            <a:ext cx="4042792" cy="364902"/>
          </a:xfrm>
        </p:spPr>
        <p:txBody>
          <a:bodyPr/>
          <a:lstStyle/>
          <a:p>
            <a:pPr algn="r"/>
            <a:r>
              <a:rPr lang="en-US" sz="1600" b="1" dirty="0" err="1">
                <a:solidFill>
                  <a:schemeClr val="bg1">
                    <a:lumMod val="65000"/>
                  </a:schemeClr>
                </a:solidFill>
              </a:rPr>
              <a:t>Situacija</a:t>
            </a:r>
            <a:r>
              <a:rPr lang="en-US" sz="16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bg1">
                    <a:lumMod val="65000"/>
                  </a:schemeClr>
                </a:solidFill>
              </a:rPr>
              <a:t>Lietuvos</a:t>
            </a:r>
            <a:r>
              <a:rPr lang="en-US" sz="16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bg1">
                    <a:lumMod val="65000"/>
                  </a:schemeClr>
                </a:solidFill>
              </a:rPr>
              <a:t>rinkoje</a:t>
            </a:r>
            <a:endParaRPr lang="lt-LT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B2A45FF4-C24D-4770-B4D7-7F4058A6D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83165" y="4184919"/>
            <a:ext cx="2854474" cy="462291"/>
          </a:xfrm>
        </p:spPr>
        <p:txBody>
          <a:bodyPr/>
          <a:lstStyle/>
          <a:p>
            <a:r>
              <a:rPr lang="lt-LT" dirty="0"/>
              <a:t> </a:t>
            </a:r>
            <a:r>
              <a:rPr lang="en-GB" sz="1200" dirty="0" err="1"/>
              <a:t>Šaltinis</a:t>
            </a:r>
            <a:r>
              <a:rPr lang="en-GB" sz="1200" dirty="0"/>
              <a:t>: ŽŪIKVC (LŽŪMPRIS)</a:t>
            </a:r>
            <a:endParaRPr lang="lt-LT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362993" y="1347042"/>
            <a:ext cx="55691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600" b="1" dirty="0">
                <a:solidFill>
                  <a:srgbClr val="1F497D"/>
                </a:solidFill>
                <a:latin typeface="Arial" panose="020B0604020202020204" pitchFamily="34" charset="0"/>
              </a:rPr>
              <a:t>Kai kurių duonos gaminių kainų pokyčiai ir tendencijos</a:t>
            </a:r>
            <a:endParaRPr lang="lt-LT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51421" y="585496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lt-LT" dirty="0"/>
          </a:p>
        </p:txBody>
      </p:sp>
      <p:sp>
        <p:nvSpPr>
          <p:cNvPr id="21" name="TextBox 20"/>
          <p:cNvSpPr txBox="1"/>
          <p:nvPr/>
        </p:nvSpPr>
        <p:spPr>
          <a:xfrm>
            <a:off x="539551" y="4956960"/>
            <a:ext cx="84710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Tamsios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duonos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ir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batono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mažmeninės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kainos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2018 m.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spalio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–2019 m.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sausio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mėnesio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laikotarpiu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mažėjo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tačiau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artimiausioje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perspektyvoje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ši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tendencija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gali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pasikeisti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nes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Lietuvos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grūdų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ir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miltų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rinka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turi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stiprų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koreliacinį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ryšį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su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pasauline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grūdų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rinka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kurioje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prognozuojamas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grūdų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kainų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didėjimas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.</a:t>
            </a:r>
            <a:endParaRPr lang="lt-LT" sz="1200" b="1" dirty="0">
              <a:solidFill>
                <a:schemeClr val="accent1">
                  <a:lumMod val="75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endParaRPr lang="lt-L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aveikslėlis 8">
            <a:extLst>
              <a:ext uri="{FF2B5EF4-FFF2-40B4-BE49-F238E27FC236}">
                <a16:creationId xmlns:a16="http://schemas.microsoft.com/office/drawing/2014/main" id="{D78ADB9F-D0E8-4412-9580-B9620579B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245" y="1738980"/>
            <a:ext cx="8877300" cy="2392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187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2ED1F2A-043D-47EB-9A7D-CB20ED0BD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277" y="934350"/>
            <a:ext cx="8229600" cy="364902"/>
          </a:xfrm>
        </p:spPr>
        <p:txBody>
          <a:bodyPr/>
          <a:lstStyle/>
          <a:p>
            <a:pPr algn="r"/>
            <a:r>
              <a:rPr lang="en-US" sz="1600" b="1" dirty="0" err="1">
                <a:solidFill>
                  <a:schemeClr val="bg1">
                    <a:lumMod val="65000"/>
                  </a:schemeClr>
                </a:solidFill>
              </a:rPr>
              <a:t>Situacija</a:t>
            </a:r>
            <a:r>
              <a:rPr lang="en-US" sz="16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bg1">
                    <a:lumMod val="65000"/>
                  </a:schemeClr>
                </a:solidFill>
              </a:rPr>
              <a:t>Lietuvos</a:t>
            </a:r>
            <a:r>
              <a:rPr lang="en-US" sz="16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bg1">
                    <a:lumMod val="65000"/>
                  </a:schemeClr>
                </a:solidFill>
              </a:rPr>
              <a:t>rinkoje</a:t>
            </a:r>
            <a:br>
              <a:rPr lang="lt-LT" sz="1600" dirty="0">
                <a:solidFill>
                  <a:schemeClr val="bg1">
                    <a:lumMod val="65000"/>
                  </a:schemeClr>
                </a:solidFill>
              </a:rPr>
            </a:br>
            <a:endParaRPr lang="lt-LT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B2A45FF4-C24D-4770-B4D7-7F4058A6D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5CAF6A-6610-4379-8CB7-7C7DC6EC787A}" type="slidenum">
              <a:rPr lang="en-US" sz="1200" smtClean="0"/>
              <a:pPr>
                <a:defRPr/>
              </a:pPr>
              <a:t>7</a:t>
            </a:fld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721638" y="1240222"/>
            <a:ext cx="57615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b="1" dirty="0">
                <a:solidFill>
                  <a:srgbClr val="1F497D"/>
                </a:solidFill>
                <a:latin typeface="Arial" panose="020B0604020202020204" pitchFamily="34" charset="0"/>
              </a:rPr>
              <a:t>Mėsa: </a:t>
            </a:r>
            <a:r>
              <a:rPr lang="en-GB" sz="1400" b="1" dirty="0" err="1">
                <a:solidFill>
                  <a:schemeClr val="accent1">
                    <a:lumMod val="75000"/>
                  </a:schemeClr>
                </a:solidFill>
              </a:rPr>
              <a:t>Galvijienos</a:t>
            </a: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1400" b="1" dirty="0" err="1">
                <a:solidFill>
                  <a:schemeClr val="accent1">
                    <a:lumMod val="75000"/>
                  </a:schemeClr>
                </a:solidFill>
              </a:rPr>
              <a:t>kumpio</a:t>
            </a: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1400" b="1" dirty="0" err="1">
                <a:solidFill>
                  <a:schemeClr val="accent1">
                    <a:lumMod val="75000"/>
                  </a:schemeClr>
                </a:solidFill>
              </a:rPr>
              <a:t>su</a:t>
            </a: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1400" b="1" dirty="0" err="1">
                <a:solidFill>
                  <a:schemeClr val="accent1">
                    <a:lumMod val="75000"/>
                  </a:schemeClr>
                </a:solidFill>
              </a:rPr>
              <a:t>kaulu</a:t>
            </a: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1400" b="1" dirty="0" err="1">
                <a:solidFill>
                  <a:schemeClr val="accent1">
                    <a:lumMod val="75000"/>
                  </a:schemeClr>
                </a:solidFill>
              </a:rPr>
              <a:t>kainos</a:t>
            </a: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1400" b="1" dirty="0" err="1">
                <a:solidFill>
                  <a:schemeClr val="accent1">
                    <a:lumMod val="75000"/>
                  </a:schemeClr>
                </a:solidFill>
              </a:rPr>
              <a:t>strukt</a:t>
            </a:r>
            <a:r>
              <a:rPr lang="lt-LT" sz="1400" b="1" dirty="0" err="1">
                <a:solidFill>
                  <a:schemeClr val="accent1">
                    <a:lumMod val="75000"/>
                  </a:schemeClr>
                </a:solidFill>
              </a:rPr>
              <a:t>ūra</a:t>
            </a: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</a:rPr>
              <a:t> 2018 m., proc.</a:t>
            </a:r>
            <a:endParaRPr lang="lt-LT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1421" y="5854967"/>
            <a:ext cx="1847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lt-LT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7007610" y="5731856"/>
            <a:ext cx="190629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err="1">
                <a:latin typeface="+mj-lt"/>
              </a:rPr>
              <a:t>Šaltinis</a:t>
            </a:r>
            <a:r>
              <a:rPr lang="en-GB" sz="1000" dirty="0">
                <a:latin typeface="+mj-lt"/>
              </a:rPr>
              <a:t>: ŽŪIKVC (LŽŪMPRIS)</a:t>
            </a:r>
            <a:endParaRPr lang="lt-LT" sz="1000" dirty="0">
              <a:latin typeface="+mj-lt"/>
            </a:endParaRPr>
          </a:p>
        </p:txBody>
      </p:sp>
      <p:graphicFrame>
        <p:nvGraphicFramePr>
          <p:cNvPr id="12" name="Diagrama 11">
            <a:extLst>
              <a:ext uri="{FF2B5EF4-FFF2-40B4-BE49-F238E27FC236}">
                <a16:creationId xmlns:a16="http://schemas.microsoft.com/office/drawing/2014/main" id="{EDB6538B-3ABD-452F-9F54-F5B5FADBE5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1238205"/>
              </p:ext>
            </p:extLst>
          </p:nvPr>
        </p:nvGraphicFramePr>
        <p:xfrm>
          <a:off x="318541" y="1605124"/>
          <a:ext cx="8595360" cy="4106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tačiakampis 4">
            <a:extLst>
              <a:ext uri="{FF2B5EF4-FFF2-40B4-BE49-F238E27FC236}">
                <a16:creationId xmlns:a16="http://schemas.microsoft.com/office/drawing/2014/main" id="{80010A31-D679-4D96-94EA-D6A4E0EBB5D6}"/>
              </a:ext>
            </a:extLst>
          </p:cNvPr>
          <p:cNvSpPr/>
          <p:nvPr/>
        </p:nvSpPr>
        <p:spPr>
          <a:xfrm>
            <a:off x="638670" y="5363754"/>
            <a:ext cx="623758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</a:t>
            </a:r>
            <a:r>
              <a:rPr lang="en-GB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PGPK </a:t>
            </a:r>
            <a:r>
              <a:rPr lang="en-GB" sz="1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kodas</a:t>
            </a:r>
            <a:r>
              <a:rPr lang="en-GB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10.11.11.90.00 –  </a:t>
            </a:r>
            <a:r>
              <a:rPr lang="en-GB" sz="1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šviežia</a:t>
            </a:r>
            <a:r>
              <a:rPr lang="en-GB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arba</a:t>
            </a:r>
            <a:r>
              <a:rPr lang="en-GB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atšaldyti</a:t>
            </a:r>
            <a:r>
              <a:rPr lang="en-GB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jautienos</a:t>
            </a:r>
            <a:r>
              <a:rPr lang="en-GB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ir</a:t>
            </a:r>
            <a:r>
              <a:rPr lang="en-GB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veršienos</a:t>
            </a:r>
            <a:r>
              <a:rPr lang="en-GB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gabalai</a:t>
            </a:r>
            <a:r>
              <a:rPr lang="en-GB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lt-LT" sz="1200" dirty="0"/>
          </a:p>
        </p:txBody>
      </p:sp>
    </p:spTree>
    <p:extLst>
      <p:ext uri="{BB962C8B-B14F-4D97-AF65-F5344CB8AC3E}">
        <p14:creationId xmlns:p14="http://schemas.microsoft.com/office/powerpoint/2010/main" val="1336189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A681E2CE-D09A-413B-B3BF-37EDABE8B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0152" y="5208846"/>
            <a:ext cx="3069605" cy="404664"/>
          </a:xfrm>
        </p:spPr>
        <p:txBody>
          <a:bodyPr/>
          <a:lstStyle/>
          <a:p>
            <a:r>
              <a:rPr lang="en-GB" sz="1200" dirty="0" err="1"/>
              <a:t>Šaltinis</a:t>
            </a:r>
            <a:r>
              <a:rPr lang="en-GB" sz="1200" dirty="0"/>
              <a:t>: ŽŪIKVC (LŽŪMPRIS</a:t>
            </a:r>
            <a:r>
              <a:rPr lang="en-GB" dirty="0"/>
              <a:t>)</a:t>
            </a:r>
            <a:endParaRPr lang="lt-LT" dirty="0"/>
          </a:p>
        </p:txBody>
      </p:sp>
      <p:sp>
        <p:nvSpPr>
          <p:cNvPr id="6" name="Pavadinimas 1">
            <a:extLst>
              <a:ext uri="{FF2B5EF4-FFF2-40B4-BE49-F238E27FC236}">
                <a16:creationId xmlns:a16="http://schemas.microsoft.com/office/drawing/2014/main" id="{1250B0F0-D775-4F19-A68D-7BE41A44C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125" y="260648"/>
            <a:ext cx="8229600" cy="1143000"/>
          </a:xfrm>
        </p:spPr>
        <p:txBody>
          <a:bodyPr/>
          <a:lstStyle/>
          <a:p>
            <a:pPr algn="r"/>
            <a:r>
              <a:rPr lang="en-US" sz="1600" b="1" dirty="0" err="1">
                <a:solidFill>
                  <a:schemeClr val="bg1">
                    <a:lumMod val="65000"/>
                  </a:schemeClr>
                </a:solidFill>
              </a:rPr>
              <a:t>Situacija</a:t>
            </a:r>
            <a:r>
              <a:rPr lang="en-US" sz="16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bg1">
                    <a:lumMod val="65000"/>
                  </a:schemeClr>
                </a:solidFill>
              </a:rPr>
              <a:t>Lietuvos</a:t>
            </a:r>
            <a:r>
              <a:rPr lang="en-US" sz="16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bg1">
                    <a:lumMod val="65000"/>
                  </a:schemeClr>
                </a:solidFill>
              </a:rPr>
              <a:t>rinkoje</a:t>
            </a:r>
            <a:endParaRPr lang="lt-LT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Stačiakampis 7">
            <a:extLst>
              <a:ext uri="{FF2B5EF4-FFF2-40B4-BE49-F238E27FC236}">
                <a16:creationId xmlns:a16="http://schemas.microsoft.com/office/drawing/2014/main" id="{9405682C-A1BE-4022-BA8D-5A532928362D}"/>
              </a:ext>
            </a:extLst>
          </p:cNvPr>
          <p:cNvSpPr/>
          <p:nvPr/>
        </p:nvSpPr>
        <p:spPr>
          <a:xfrm>
            <a:off x="611560" y="1196752"/>
            <a:ext cx="6696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b="1" dirty="0">
                <a:solidFill>
                  <a:srgbClr val="1F497D"/>
                </a:solidFill>
                <a:latin typeface="Arial" panose="020B0604020202020204" pitchFamily="34" charset="0"/>
              </a:rPr>
              <a:t>Kai kurių mėsos gaminių kainų pokyčiai ir tendencijos</a:t>
            </a:r>
            <a:endParaRPr lang="lt-LT" b="1" dirty="0"/>
          </a:p>
        </p:txBody>
      </p:sp>
      <p:sp>
        <p:nvSpPr>
          <p:cNvPr id="9" name="Stačiakampis 8">
            <a:extLst>
              <a:ext uri="{FF2B5EF4-FFF2-40B4-BE49-F238E27FC236}">
                <a16:creationId xmlns:a16="http://schemas.microsoft.com/office/drawing/2014/main" id="{94085CB6-B733-468D-B86E-CE8E50489ED4}"/>
              </a:ext>
            </a:extLst>
          </p:cNvPr>
          <p:cNvSpPr/>
          <p:nvPr/>
        </p:nvSpPr>
        <p:spPr>
          <a:xfrm>
            <a:off x="253939" y="5732860"/>
            <a:ext cx="86361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lt-LT" sz="12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Galvijienos</a:t>
            </a:r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kumpio</a:t>
            </a:r>
            <a:r>
              <a:rPr lang="lt-LT" sz="12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su kaulu vidutinė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mažmeninė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kain</a:t>
            </a:r>
            <a:r>
              <a:rPr lang="lt-LT" sz="12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a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2018 m.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spalio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–2019 m.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sausio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mėnesio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laikotarpiu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lt-LT" sz="12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padidėjo nežymiai. Ši </a:t>
            </a:r>
            <a:r>
              <a:rPr lang="en-GB" sz="1200" b="1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tendencija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lt-LT" sz="12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turėtų</a:t>
            </a:r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lt-LT" sz="12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išlikti dėl didėjančių galvijų supirkimo kainų (gerėjant kokybei). </a:t>
            </a:r>
            <a:endParaRPr lang="lt-LT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Diagramos vietos rezervavimo ženklas 10">
            <a:extLst>
              <a:ext uri="{FF2B5EF4-FFF2-40B4-BE49-F238E27FC236}">
                <a16:creationId xmlns:a16="http://schemas.microsoft.com/office/drawing/2014/main" id="{62A48D00-6F9F-439B-BC07-CEBE7CBEB05A}"/>
              </a:ext>
            </a:extLst>
          </p:cNvPr>
          <p:cNvPicPr>
            <a:picLocks noGrp="1" noChangeAspect="1"/>
          </p:cNvPicPr>
          <p:nvPr>
            <p:ph type="chart" idx="1"/>
          </p:nvPr>
        </p:nvPicPr>
        <p:blipFill>
          <a:blip r:embed="rId2"/>
          <a:stretch>
            <a:fillRect/>
          </a:stretch>
        </p:blipFill>
        <p:spPr>
          <a:xfrm>
            <a:off x="472188" y="1628775"/>
            <a:ext cx="8417872" cy="3517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929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2ED1F2A-043D-47EB-9A7D-CB20ED0BD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364902"/>
          </a:xfrm>
        </p:spPr>
        <p:txBody>
          <a:bodyPr/>
          <a:lstStyle/>
          <a:p>
            <a:pPr algn="r"/>
            <a:r>
              <a:rPr lang="en-US" sz="1600" b="1" dirty="0" err="1">
                <a:solidFill>
                  <a:schemeClr val="bg1">
                    <a:lumMod val="65000"/>
                  </a:schemeClr>
                </a:solidFill>
              </a:rPr>
              <a:t>Situacija</a:t>
            </a:r>
            <a:r>
              <a:rPr lang="en-US" sz="16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bg1">
                    <a:lumMod val="65000"/>
                  </a:schemeClr>
                </a:solidFill>
              </a:rPr>
              <a:t>Lietuvos</a:t>
            </a:r>
            <a:r>
              <a:rPr lang="en-US" sz="16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bg1">
                    <a:lumMod val="65000"/>
                  </a:schemeClr>
                </a:solidFill>
              </a:rPr>
              <a:t>rinkoje</a:t>
            </a:r>
            <a:br>
              <a:rPr lang="lt-LT" sz="1600" dirty="0">
                <a:solidFill>
                  <a:schemeClr val="bg1">
                    <a:lumMod val="65000"/>
                  </a:schemeClr>
                </a:solidFill>
              </a:rPr>
            </a:br>
            <a:endParaRPr lang="lt-LT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B2A45FF4-C24D-4770-B4D7-7F4058A6D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5CAF6A-6610-4379-8CB7-7C7DC6EC787A}" type="slidenum">
              <a:rPr lang="en-US" sz="1200" smtClean="0"/>
              <a:pPr>
                <a:defRPr/>
              </a:pPr>
              <a:t>9</a:t>
            </a:fld>
            <a:endParaRPr lang="en-US" sz="1200"/>
          </a:p>
        </p:txBody>
      </p:sp>
      <p:sp>
        <p:nvSpPr>
          <p:cNvPr id="6" name="TextBox 5"/>
          <p:cNvSpPr txBox="1"/>
          <p:nvPr/>
        </p:nvSpPr>
        <p:spPr>
          <a:xfrm>
            <a:off x="323528" y="1175767"/>
            <a:ext cx="26372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600" b="1" dirty="0">
                <a:solidFill>
                  <a:srgbClr val="1F497D"/>
                </a:solidFill>
                <a:latin typeface="Arial" panose="020B0604020202020204" pitchFamily="34" charset="0"/>
              </a:rPr>
              <a:t>Pienas ir pieno produktai</a:t>
            </a:r>
            <a:endParaRPr lang="lt-LT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51421" y="5854967"/>
            <a:ext cx="1847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lt-LT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7092280" y="5743882"/>
            <a:ext cx="190629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err="1">
                <a:latin typeface="+mj-lt"/>
              </a:rPr>
              <a:t>Šaltinis</a:t>
            </a:r>
            <a:r>
              <a:rPr lang="en-GB" sz="1000" dirty="0">
                <a:latin typeface="+mj-lt"/>
              </a:rPr>
              <a:t>: ŽŪIKVC (LŽŪMPRIS)</a:t>
            </a:r>
            <a:endParaRPr lang="lt-LT" sz="1000" dirty="0">
              <a:latin typeface="+mj-lt"/>
            </a:endParaRPr>
          </a:p>
        </p:txBody>
      </p:sp>
      <p:graphicFrame>
        <p:nvGraphicFramePr>
          <p:cNvPr id="11" name="Diagrama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9233884"/>
              </p:ext>
            </p:extLst>
          </p:nvPr>
        </p:nvGraphicFramePr>
        <p:xfrm>
          <a:off x="323528" y="1567254"/>
          <a:ext cx="8531027" cy="3844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20094" y="5466883"/>
            <a:ext cx="613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 err="1"/>
              <a:t>Pastaba</a:t>
            </a:r>
            <a:r>
              <a:rPr lang="en-GB" sz="1000" i="1" dirty="0"/>
              <a:t>: 2019 m. </a:t>
            </a:r>
            <a:r>
              <a:rPr lang="en-GB" sz="1000" i="1" dirty="0" err="1"/>
              <a:t>sausio</a:t>
            </a:r>
            <a:r>
              <a:rPr lang="en-GB" sz="1000" i="1" dirty="0"/>
              <a:t> </a:t>
            </a:r>
            <a:r>
              <a:rPr lang="en-GB" sz="1000" i="1" dirty="0" err="1"/>
              <a:t>mėn</a:t>
            </a:r>
            <a:r>
              <a:rPr lang="en-GB" sz="1000" i="1" dirty="0"/>
              <a:t>. </a:t>
            </a:r>
            <a:r>
              <a:rPr lang="en-GB" sz="1000" i="1" dirty="0" err="1"/>
              <a:t>duomenys</a:t>
            </a:r>
            <a:r>
              <a:rPr lang="en-GB" sz="1000" i="1" dirty="0"/>
              <a:t> </a:t>
            </a:r>
            <a:r>
              <a:rPr lang="en-GB" sz="1000" i="1" dirty="0" err="1"/>
              <a:t>yra</a:t>
            </a:r>
            <a:r>
              <a:rPr lang="en-GB" sz="1000" i="1" dirty="0"/>
              <a:t> </a:t>
            </a:r>
            <a:r>
              <a:rPr lang="en-GB" sz="1000" i="1" dirty="0" err="1"/>
              <a:t>preliminarūs</a:t>
            </a:r>
            <a:r>
              <a:rPr lang="en-GB" sz="1000" i="1" dirty="0"/>
              <a:t>. Į </a:t>
            </a:r>
            <a:r>
              <a:rPr lang="en-GB" sz="1000" i="1" dirty="0" err="1"/>
              <a:t>mažmeninės</a:t>
            </a:r>
            <a:r>
              <a:rPr lang="en-GB" sz="1000" i="1" dirty="0"/>
              <a:t> </a:t>
            </a:r>
            <a:r>
              <a:rPr lang="en-GB" sz="1000" i="1" dirty="0" err="1"/>
              <a:t>kainos</a:t>
            </a:r>
            <a:r>
              <a:rPr lang="en-GB" sz="1000" i="1" dirty="0"/>
              <a:t> </a:t>
            </a:r>
            <a:r>
              <a:rPr lang="en-GB" sz="1000" i="1" dirty="0" err="1"/>
              <a:t>apskaičiavimą</a:t>
            </a:r>
            <a:r>
              <a:rPr lang="en-GB" sz="1000" i="1" dirty="0"/>
              <a:t> </a:t>
            </a:r>
            <a:r>
              <a:rPr lang="en-GB" sz="1000" i="1" dirty="0" err="1"/>
              <a:t>neįtrauktos</a:t>
            </a:r>
            <a:r>
              <a:rPr lang="en-GB" sz="1000" i="1" dirty="0"/>
              <a:t> </a:t>
            </a:r>
            <a:r>
              <a:rPr lang="en-GB" sz="1000" i="1" dirty="0" err="1"/>
              <a:t>privačių</a:t>
            </a:r>
            <a:r>
              <a:rPr lang="en-GB" sz="1000" i="1" dirty="0"/>
              <a:t> </a:t>
            </a:r>
            <a:r>
              <a:rPr lang="en-GB" sz="1000" i="1" dirty="0" err="1"/>
              <a:t>prekės</a:t>
            </a:r>
            <a:r>
              <a:rPr lang="en-GB" sz="1000" i="1" dirty="0"/>
              <a:t> </a:t>
            </a:r>
            <a:r>
              <a:rPr lang="en-GB" sz="1000" i="1" dirty="0" err="1"/>
              <a:t>ženklų</a:t>
            </a:r>
            <a:r>
              <a:rPr lang="en-GB" sz="1000" i="1" dirty="0"/>
              <a:t> </a:t>
            </a:r>
            <a:r>
              <a:rPr lang="en-GB" sz="1000" i="1" dirty="0" err="1"/>
              <a:t>ir</a:t>
            </a:r>
            <a:r>
              <a:rPr lang="en-GB" sz="1000" i="1" dirty="0"/>
              <a:t> </a:t>
            </a:r>
            <a:r>
              <a:rPr lang="en-GB" sz="1000" i="1" dirty="0" err="1"/>
              <a:t>akcinės</a:t>
            </a:r>
            <a:r>
              <a:rPr lang="en-GB" sz="1000" i="1" dirty="0"/>
              <a:t> </a:t>
            </a:r>
            <a:r>
              <a:rPr lang="en-GB" sz="1000" i="1" dirty="0" err="1"/>
              <a:t>kainos</a:t>
            </a:r>
            <a:r>
              <a:rPr lang="en-GB" sz="1000" i="1" dirty="0"/>
              <a:t>.</a:t>
            </a:r>
            <a:endParaRPr lang="lt-LT" sz="1000" dirty="0"/>
          </a:p>
        </p:txBody>
      </p:sp>
    </p:spTree>
    <p:extLst>
      <p:ext uri="{BB962C8B-B14F-4D97-AF65-F5344CB8AC3E}">
        <p14:creationId xmlns:p14="http://schemas.microsoft.com/office/powerpoint/2010/main" val="64876865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24354</TotalTime>
  <Words>705</Words>
  <Application>Microsoft Office PowerPoint</Application>
  <PresentationFormat>Demonstracija ekrane (4:3)</PresentationFormat>
  <Paragraphs>74</Paragraphs>
  <Slides>12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Default Design</vt:lpstr>
      <vt:lpstr>Custom Design</vt:lpstr>
      <vt:lpstr>Maisto kainų tendencijos  per 2018 m. spalio – 2019 m. sausio mėnesius</vt:lpstr>
      <vt:lpstr> </vt:lpstr>
      <vt:lpstr>Situacija ES ir kaimyninėse šalyse </vt:lpstr>
      <vt:lpstr>Išvados</vt:lpstr>
      <vt:lpstr>Situacija Lietuvos rinkoje </vt:lpstr>
      <vt:lpstr>Situacija Lietuvos rinkoje</vt:lpstr>
      <vt:lpstr>Situacija Lietuvos rinkoje </vt:lpstr>
      <vt:lpstr>Situacija Lietuvos rinkoje</vt:lpstr>
      <vt:lpstr>Situacija Lietuvos rinkoje </vt:lpstr>
      <vt:lpstr>Situacija Lietuvos rinkoje</vt:lpstr>
      <vt:lpstr> </vt:lpstr>
      <vt:lpstr>Išvados</vt:lpstr>
    </vt:vector>
  </TitlesOfParts>
  <Company>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*</dc:creator>
  <cp:lastModifiedBy>Nerijus Bitinas</cp:lastModifiedBy>
  <cp:revision>1782</cp:revision>
  <cp:lastPrinted>2019-02-21T05:42:07Z</cp:lastPrinted>
  <dcterms:created xsi:type="dcterms:W3CDTF">2006-10-27T14:13:43Z</dcterms:created>
  <dcterms:modified xsi:type="dcterms:W3CDTF">2019-02-21T15:10:39Z</dcterms:modified>
</cp:coreProperties>
</file>