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85" r:id="rId3"/>
    <p:sldId id="291" r:id="rId4"/>
    <p:sldId id="292" r:id="rId5"/>
    <p:sldId id="286" r:id="rId6"/>
    <p:sldId id="287" r:id="rId7"/>
    <p:sldId id="288" r:id="rId8"/>
    <p:sldId id="293" r:id="rId9"/>
    <p:sldId id="295" r:id="rId10"/>
    <p:sldId id="294" r:id="rId11"/>
  </p:sldIdLst>
  <p:sldSz cx="12192000" cy="6858000"/>
  <p:notesSz cx="7010400" cy="92964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anas Mečkovskis" initials="AM" lastIdx="1" clrIdx="0">
    <p:extLst>
      <p:ext uri="{19B8F6BF-5375-455C-9EA6-DF929625EA0E}">
        <p15:presenceInfo xmlns:p15="http://schemas.microsoft.com/office/powerpoint/2012/main" userId="S-1-5-21-4209697224-3871758227-447121003-12258" providerId="AD"/>
      </p:ext>
    </p:extLst>
  </p:cmAuthor>
  <p:cmAuthor id="2" name="Irina Malukienė" initials="IM" lastIdx="0" clrIdx="1">
    <p:extLst>
      <p:ext uri="{19B8F6BF-5375-455C-9EA6-DF929625EA0E}">
        <p15:presenceInfo xmlns:p15="http://schemas.microsoft.com/office/powerpoint/2012/main" userId="S-1-5-21-4209697224-3871758227-447121003-16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6AC"/>
    <a:srgbClr val="DAD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 stiliaus, be tinklelio">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Vidutinis stilius 2 – paryškinima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Šviesus stilius 3 – paryškinimas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E3FDE45-AF77-4B5C-9715-49D594BDF05E}" styleName="Šviesus stilius 1 – paryškinimas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Šviesus stilius 1 – paryškinima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Šviesus stilius 2 – paryškinima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Tamsus stilius 2 – paryškinimas 5/paryškinima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Šviesus stilius 2 – paryškinimas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5AB1C69-6EDB-4FF4-983F-18BD219EF322}" styleName="Vidutinis stilius 2 – paryškinima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Vidutinis stilius 1 – paryškinima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Vidutinis stilius 1 – paryškinima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Vidutinis stilius 1 – paryškinima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73763" autoAdjust="0"/>
  </p:normalViewPr>
  <p:slideViewPr>
    <p:cSldViewPr snapToGrid="0">
      <p:cViewPr varScale="1">
        <p:scale>
          <a:sx n="86" d="100"/>
          <a:sy n="86" d="100"/>
        </p:scale>
        <p:origin x="1500"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1AA674-BCD9-4CA5-BF1F-4B6979E01C61}"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lt-LT"/>
        </a:p>
      </dgm:t>
    </dgm:pt>
    <dgm:pt modelId="{481B1A3B-05D2-4E6F-9F3C-60F2EAF0B40B}">
      <dgm:prSet phldrT="[Tekstas]"/>
      <dgm:spPr/>
      <dgm:t>
        <a:bodyPr/>
        <a:lstStyle/>
        <a:p>
          <a:r>
            <a:rPr lang="lt-LT" dirty="0" smtClean="0"/>
            <a:t>Įvertinimas VTD</a:t>
          </a:r>
          <a:endParaRPr lang="lt-LT" dirty="0"/>
        </a:p>
      </dgm:t>
    </dgm:pt>
    <dgm:pt modelId="{25DF6BD5-5077-49F5-9618-1A82E47B86AA}" type="parTrans" cxnId="{D751AF05-CB86-4DA4-9E93-074476D74436}">
      <dgm:prSet/>
      <dgm:spPr/>
      <dgm:t>
        <a:bodyPr/>
        <a:lstStyle/>
        <a:p>
          <a:endParaRPr lang="lt-LT"/>
        </a:p>
      </dgm:t>
    </dgm:pt>
    <dgm:pt modelId="{E3011FEE-34F6-466E-BF19-27B466608134}" type="sibTrans" cxnId="{D751AF05-CB86-4DA4-9E93-074476D74436}">
      <dgm:prSet/>
      <dgm:spPr/>
      <dgm:t>
        <a:bodyPr/>
        <a:lstStyle/>
        <a:p>
          <a:endParaRPr lang="lt-LT"/>
        </a:p>
      </dgm:t>
    </dgm:pt>
    <dgm:pt modelId="{4C6090A3-68C5-4CE1-8E3D-68FA89D6F416}">
      <dgm:prSet phldrT="[Tekstas]"/>
      <dgm:spPr/>
      <dgm:t>
        <a:bodyPr/>
        <a:lstStyle/>
        <a:p>
          <a:r>
            <a:rPr lang="lt-LT" dirty="0" smtClean="0"/>
            <a:t>Vertinamos asmeninės savybės, bendrosios ir vadybinės kompetencijos</a:t>
          </a:r>
          <a:endParaRPr lang="lt-LT" dirty="0"/>
        </a:p>
      </dgm:t>
    </dgm:pt>
    <dgm:pt modelId="{D28122DA-32AE-48F5-A4EC-930AA90B6AC2}" type="parTrans" cxnId="{3566F3C7-A1BC-4721-B6E2-8A01BB60695A}">
      <dgm:prSet/>
      <dgm:spPr/>
      <dgm:t>
        <a:bodyPr/>
        <a:lstStyle/>
        <a:p>
          <a:endParaRPr lang="lt-LT"/>
        </a:p>
      </dgm:t>
    </dgm:pt>
    <dgm:pt modelId="{EC065892-0378-4B35-ACC6-9663AF2E2FA4}" type="sibTrans" cxnId="{3566F3C7-A1BC-4721-B6E2-8A01BB60695A}">
      <dgm:prSet/>
      <dgm:spPr/>
      <dgm:t>
        <a:bodyPr/>
        <a:lstStyle/>
        <a:p>
          <a:endParaRPr lang="lt-LT"/>
        </a:p>
      </dgm:t>
    </dgm:pt>
    <dgm:pt modelId="{B98E8A01-1DB4-474A-9913-A10D3B550B16}">
      <dgm:prSet phldrT="[Tekstas]"/>
      <dgm:spPr/>
      <dgm:t>
        <a:bodyPr/>
        <a:lstStyle/>
        <a:p>
          <a:r>
            <a:rPr lang="lt-LT" dirty="0" smtClean="0"/>
            <a:t>Atrankos komisija</a:t>
          </a:r>
          <a:endParaRPr lang="lt-LT" dirty="0"/>
        </a:p>
      </dgm:t>
    </dgm:pt>
    <dgm:pt modelId="{6968A64D-A0EF-48BB-A7AB-795628E5280A}" type="parTrans" cxnId="{E4BBE925-F60D-4546-B3E3-98A22773DC05}">
      <dgm:prSet/>
      <dgm:spPr/>
      <dgm:t>
        <a:bodyPr/>
        <a:lstStyle/>
        <a:p>
          <a:endParaRPr lang="lt-LT"/>
        </a:p>
      </dgm:t>
    </dgm:pt>
    <dgm:pt modelId="{8086AC63-9521-42BD-92FA-2DAC0389966B}" type="sibTrans" cxnId="{E4BBE925-F60D-4546-B3E3-98A22773DC05}">
      <dgm:prSet/>
      <dgm:spPr/>
      <dgm:t>
        <a:bodyPr/>
        <a:lstStyle/>
        <a:p>
          <a:endParaRPr lang="lt-LT"/>
        </a:p>
      </dgm:t>
    </dgm:pt>
    <dgm:pt modelId="{1634B4D0-CF2A-4E3E-A28D-482FBE02DA3D}">
      <dgm:prSet phldrT="[Tekstas]"/>
      <dgm:spPr/>
      <dgm:t>
        <a:bodyPr/>
        <a:lstStyle/>
        <a:p>
          <a:r>
            <a:rPr lang="lt-LT" dirty="0" smtClean="0"/>
            <a:t>Vertinamas asmenų tinkamumas užimti pareigas</a:t>
          </a:r>
        </a:p>
        <a:p>
          <a:endParaRPr lang="lt-LT" dirty="0"/>
        </a:p>
      </dgm:t>
    </dgm:pt>
    <dgm:pt modelId="{68D9AF1A-23AB-4815-821A-D60CC93D79D7}" type="parTrans" cxnId="{5133D402-E245-4780-9E7B-D04B5E7FDEB0}">
      <dgm:prSet/>
      <dgm:spPr/>
      <dgm:t>
        <a:bodyPr/>
        <a:lstStyle/>
        <a:p>
          <a:endParaRPr lang="lt-LT"/>
        </a:p>
      </dgm:t>
    </dgm:pt>
    <dgm:pt modelId="{1A355FD2-F5EF-4904-9179-E0532B13D33D}" type="sibTrans" cxnId="{5133D402-E245-4780-9E7B-D04B5E7FDEB0}">
      <dgm:prSet/>
      <dgm:spPr/>
      <dgm:t>
        <a:bodyPr/>
        <a:lstStyle/>
        <a:p>
          <a:endParaRPr lang="lt-LT"/>
        </a:p>
      </dgm:t>
    </dgm:pt>
    <dgm:pt modelId="{7D67A824-9BDD-482C-A438-F81788404960}">
      <dgm:prSet phldrT="[Tekstas]"/>
      <dgm:spPr/>
      <dgm:t>
        <a:bodyPr/>
        <a:lstStyle/>
        <a:p>
          <a:r>
            <a:rPr lang="lt-LT" dirty="0" smtClean="0"/>
            <a:t>Į pareigas priimantis asmuo</a:t>
          </a:r>
          <a:endParaRPr lang="lt-LT" dirty="0"/>
        </a:p>
      </dgm:t>
    </dgm:pt>
    <dgm:pt modelId="{FBD13BD0-A8BB-4F58-A49F-B09FA5C096BE}" type="parTrans" cxnId="{6D141F3D-30D5-418A-A8D8-2C8B108F2D67}">
      <dgm:prSet/>
      <dgm:spPr/>
      <dgm:t>
        <a:bodyPr/>
        <a:lstStyle/>
        <a:p>
          <a:endParaRPr lang="lt-LT"/>
        </a:p>
      </dgm:t>
    </dgm:pt>
    <dgm:pt modelId="{4FC7F824-E2F9-4585-B904-D749E0013313}" type="sibTrans" cxnId="{6D141F3D-30D5-418A-A8D8-2C8B108F2D67}">
      <dgm:prSet/>
      <dgm:spPr/>
      <dgm:t>
        <a:bodyPr/>
        <a:lstStyle/>
        <a:p>
          <a:endParaRPr lang="lt-LT"/>
        </a:p>
      </dgm:t>
    </dgm:pt>
    <dgm:pt modelId="{E358EE6D-D4BB-4B90-BED2-E12040F384D3}">
      <dgm:prSet phldrT="[Tekstas]"/>
      <dgm:spPr/>
      <dgm:t>
        <a:bodyPr/>
        <a:lstStyle/>
        <a:p>
          <a:r>
            <a:rPr lang="lt-LT" dirty="0" smtClean="0"/>
            <a:t>Pateikiami geriausi kandidatai, iš kurių pasirenkamas vienas</a:t>
          </a:r>
          <a:endParaRPr lang="lt-LT" dirty="0"/>
        </a:p>
      </dgm:t>
    </dgm:pt>
    <dgm:pt modelId="{635D92C7-EB24-4A2D-A8A9-D01249CC9D79}" type="parTrans" cxnId="{D26554C8-A80F-44D2-A451-33EE465CDB25}">
      <dgm:prSet/>
      <dgm:spPr/>
      <dgm:t>
        <a:bodyPr/>
        <a:lstStyle/>
        <a:p>
          <a:endParaRPr lang="lt-LT"/>
        </a:p>
      </dgm:t>
    </dgm:pt>
    <dgm:pt modelId="{FD3D99D1-7ABD-4A3C-8B2D-DEBA773C68F8}" type="sibTrans" cxnId="{D26554C8-A80F-44D2-A451-33EE465CDB25}">
      <dgm:prSet/>
      <dgm:spPr/>
      <dgm:t>
        <a:bodyPr/>
        <a:lstStyle/>
        <a:p>
          <a:endParaRPr lang="lt-LT"/>
        </a:p>
      </dgm:t>
    </dgm:pt>
    <dgm:pt modelId="{68D2A0DF-8F7E-4B21-B7F3-940D18498825}" type="pres">
      <dgm:prSet presAssocID="{C51AA674-BCD9-4CA5-BF1F-4B6979E01C61}" presName="theList" presStyleCnt="0">
        <dgm:presLayoutVars>
          <dgm:dir/>
          <dgm:animLvl val="lvl"/>
          <dgm:resizeHandles val="exact"/>
        </dgm:presLayoutVars>
      </dgm:prSet>
      <dgm:spPr/>
      <dgm:t>
        <a:bodyPr/>
        <a:lstStyle/>
        <a:p>
          <a:endParaRPr lang="lt-LT"/>
        </a:p>
      </dgm:t>
    </dgm:pt>
    <dgm:pt modelId="{434AF895-2BF4-4868-B473-65531FB10A62}" type="pres">
      <dgm:prSet presAssocID="{481B1A3B-05D2-4E6F-9F3C-60F2EAF0B40B}" presName="compNode" presStyleCnt="0"/>
      <dgm:spPr/>
    </dgm:pt>
    <dgm:pt modelId="{D2714107-9AEA-4908-B88D-D647222A99EA}" type="pres">
      <dgm:prSet presAssocID="{481B1A3B-05D2-4E6F-9F3C-60F2EAF0B40B}" presName="noGeometry" presStyleCnt="0"/>
      <dgm:spPr/>
    </dgm:pt>
    <dgm:pt modelId="{36CD2CFA-D10C-4C2B-98F7-F7FB48ED1DDE}" type="pres">
      <dgm:prSet presAssocID="{481B1A3B-05D2-4E6F-9F3C-60F2EAF0B40B}" presName="childTextVisible" presStyleLbl="bgAccFollowNode1" presStyleIdx="0" presStyleCnt="3">
        <dgm:presLayoutVars>
          <dgm:bulletEnabled val="1"/>
        </dgm:presLayoutVars>
      </dgm:prSet>
      <dgm:spPr/>
      <dgm:t>
        <a:bodyPr/>
        <a:lstStyle/>
        <a:p>
          <a:endParaRPr lang="lt-LT"/>
        </a:p>
      </dgm:t>
    </dgm:pt>
    <dgm:pt modelId="{C0546386-F6BF-47E0-8937-783478EE75B1}" type="pres">
      <dgm:prSet presAssocID="{481B1A3B-05D2-4E6F-9F3C-60F2EAF0B40B}" presName="childTextHidden" presStyleLbl="bgAccFollowNode1" presStyleIdx="0" presStyleCnt="3"/>
      <dgm:spPr/>
      <dgm:t>
        <a:bodyPr/>
        <a:lstStyle/>
        <a:p>
          <a:endParaRPr lang="lt-LT"/>
        </a:p>
      </dgm:t>
    </dgm:pt>
    <dgm:pt modelId="{EDD73D20-78C5-447A-823D-CB384B9966D0}" type="pres">
      <dgm:prSet presAssocID="{481B1A3B-05D2-4E6F-9F3C-60F2EAF0B40B}" presName="parentText" presStyleLbl="node1" presStyleIdx="0" presStyleCnt="3">
        <dgm:presLayoutVars>
          <dgm:chMax val="1"/>
          <dgm:bulletEnabled val="1"/>
        </dgm:presLayoutVars>
      </dgm:prSet>
      <dgm:spPr/>
      <dgm:t>
        <a:bodyPr/>
        <a:lstStyle/>
        <a:p>
          <a:endParaRPr lang="lt-LT"/>
        </a:p>
      </dgm:t>
    </dgm:pt>
    <dgm:pt modelId="{90EDA45E-2FB7-4D32-AD4D-252477FC5300}" type="pres">
      <dgm:prSet presAssocID="{481B1A3B-05D2-4E6F-9F3C-60F2EAF0B40B}" presName="aSpace" presStyleCnt="0"/>
      <dgm:spPr/>
    </dgm:pt>
    <dgm:pt modelId="{05EC2602-0B17-4EFB-A739-E0CAED0CEDA9}" type="pres">
      <dgm:prSet presAssocID="{B98E8A01-1DB4-474A-9913-A10D3B550B16}" presName="compNode" presStyleCnt="0"/>
      <dgm:spPr/>
    </dgm:pt>
    <dgm:pt modelId="{CF76CF52-0F10-4694-8BA5-2954DF450F01}" type="pres">
      <dgm:prSet presAssocID="{B98E8A01-1DB4-474A-9913-A10D3B550B16}" presName="noGeometry" presStyleCnt="0"/>
      <dgm:spPr/>
    </dgm:pt>
    <dgm:pt modelId="{D2D80CB7-955D-47C6-BC79-2758C9463A7C}" type="pres">
      <dgm:prSet presAssocID="{B98E8A01-1DB4-474A-9913-A10D3B550B16}" presName="childTextVisible" presStyleLbl="bgAccFollowNode1" presStyleIdx="1" presStyleCnt="3">
        <dgm:presLayoutVars>
          <dgm:bulletEnabled val="1"/>
        </dgm:presLayoutVars>
      </dgm:prSet>
      <dgm:spPr/>
      <dgm:t>
        <a:bodyPr/>
        <a:lstStyle/>
        <a:p>
          <a:endParaRPr lang="lt-LT"/>
        </a:p>
      </dgm:t>
    </dgm:pt>
    <dgm:pt modelId="{C16CEF3C-C0D3-4B64-8C9B-DEFD9AC00964}" type="pres">
      <dgm:prSet presAssocID="{B98E8A01-1DB4-474A-9913-A10D3B550B16}" presName="childTextHidden" presStyleLbl="bgAccFollowNode1" presStyleIdx="1" presStyleCnt="3"/>
      <dgm:spPr/>
      <dgm:t>
        <a:bodyPr/>
        <a:lstStyle/>
        <a:p>
          <a:endParaRPr lang="lt-LT"/>
        </a:p>
      </dgm:t>
    </dgm:pt>
    <dgm:pt modelId="{DA4297E0-AB72-468F-B238-096BAE593D6F}" type="pres">
      <dgm:prSet presAssocID="{B98E8A01-1DB4-474A-9913-A10D3B550B16}" presName="parentText" presStyleLbl="node1" presStyleIdx="1" presStyleCnt="3">
        <dgm:presLayoutVars>
          <dgm:chMax val="1"/>
          <dgm:bulletEnabled val="1"/>
        </dgm:presLayoutVars>
      </dgm:prSet>
      <dgm:spPr/>
      <dgm:t>
        <a:bodyPr/>
        <a:lstStyle/>
        <a:p>
          <a:endParaRPr lang="lt-LT"/>
        </a:p>
      </dgm:t>
    </dgm:pt>
    <dgm:pt modelId="{C84F9CC5-7F94-438B-A8C3-F44E5510773F}" type="pres">
      <dgm:prSet presAssocID="{B98E8A01-1DB4-474A-9913-A10D3B550B16}" presName="aSpace" presStyleCnt="0"/>
      <dgm:spPr/>
    </dgm:pt>
    <dgm:pt modelId="{CDAEC207-E2D3-4EB1-814F-FF9B308D58C4}" type="pres">
      <dgm:prSet presAssocID="{7D67A824-9BDD-482C-A438-F81788404960}" presName="compNode" presStyleCnt="0"/>
      <dgm:spPr/>
    </dgm:pt>
    <dgm:pt modelId="{3CB387F0-B40A-4CED-ADFD-74FEFE40BDDF}" type="pres">
      <dgm:prSet presAssocID="{7D67A824-9BDD-482C-A438-F81788404960}" presName="noGeometry" presStyleCnt="0"/>
      <dgm:spPr/>
    </dgm:pt>
    <dgm:pt modelId="{B190CB19-AD07-4035-8240-6262BF5CAE8A}" type="pres">
      <dgm:prSet presAssocID="{7D67A824-9BDD-482C-A438-F81788404960}" presName="childTextVisible" presStyleLbl="bgAccFollowNode1" presStyleIdx="2" presStyleCnt="3">
        <dgm:presLayoutVars>
          <dgm:bulletEnabled val="1"/>
        </dgm:presLayoutVars>
      </dgm:prSet>
      <dgm:spPr/>
      <dgm:t>
        <a:bodyPr/>
        <a:lstStyle/>
        <a:p>
          <a:endParaRPr lang="lt-LT"/>
        </a:p>
      </dgm:t>
    </dgm:pt>
    <dgm:pt modelId="{D0CAAE72-AF3D-4422-AADC-BE6EBE32B296}" type="pres">
      <dgm:prSet presAssocID="{7D67A824-9BDD-482C-A438-F81788404960}" presName="childTextHidden" presStyleLbl="bgAccFollowNode1" presStyleIdx="2" presStyleCnt="3"/>
      <dgm:spPr/>
      <dgm:t>
        <a:bodyPr/>
        <a:lstStyle/>
        <a:p>
          <a:endParaRPr lang="lt-LT"/>
        </a:p>
      </dgm:t>
    </dgm:pt>
    <dgm:pt modelId="{FB5A9314-841B-4EF1-A119-D4BD5473B6DB}" type="pres">
      <dgm:prSet presAssocID="{7D67A824-9BDD-482C-A438-F81788404960}" presName="parentText" presStyleLbl="node1" presStyleIdx="2" presStyleCnt="3">
        <dgm:presLayoutVars>
          <dgm:chMax val="1"/>
          <dgm:bulletEnabled val="1"/>
        </dgm:presLayoutVars>
      </dgm:prSet>
      <dgm:spPr/>
      <dgm:t>
        <a:bodyPr/>
        <a:lstStyle/>
        <a:p>
          <a:endParaRPr lang="lt-LT"/>
        </a:p>
      </dgm:t>
    </dgm:pt>
  </dgm:ptLst>
  <dgm:cxnLst>
    <dgm:cxn modelId="{E4BBE925-F60D-4546-B3E3-98A22773DC05}" srcId="{C51AA674-BCD9-4CA5-BF1F-4B6979E01C61}" destId="{B98E8A01-1DB4-474A-9913-A10D3B550B16}" srcOrd="1" destOrd="0" parTransId="{6968A64D-A0EF-48BB-A7AB-795628E5280A}" sibTransId="{8086AC63-9521-42BD-92FA-2DAC0389966B}"/>
    <dgm:cxn modelId="{EACA4E3D-5DCC-46FE-9E76-49C07E7542CD}" type="presOf" srcId="{481B1A3B-05D2-4E6F-9F3C-60F2EAF0B40B}" destId="{EDD73D20-78C5-447A-823D-CB384B9966D0}" srcOrd="0" destOrd="0" presId="urn:microsoft.com/office/officeart/2005/8/layout/hProcess6"/>
    <dgm:cxn modelId="{D26554C8-A80F-44D2-A451-33EE465CDB25}" srcId="{7D67A824-9BDD-482C-A438-F81788404960}" destId="{E358EE6D-D4BB-4B90-BED2-E12040F384D3}" srcOrd="0" destOrd="0" parTransId="{635D92C7-EB24-4A2D-A8A9-D01249CC9D79}" sibTransId="{FD3D99D1-7ABD-4A3C-8B2D-DEBA773C68F8}"/>
    <dgm:cxn modelId="{5B657789-EA32-4C29-BDD5-FAC4D7956B7D}" type="presOf" srcId="{1634B4D0-CF2A-4E3E-A28D-482FBE02DA3D}" destId="{D2D80CB7-955D-47C6-BC79-2758C9463A7C}" srcOrd="0" destOrd="0" presId="urn:microsoft.com/office/officeart/2005/8/layout/hProcess6"/>
    <dgm:cxn modelId="{0A7370C4-0C43-4F7B-A3A6-AE0806FFC37E}" type="presOf" srcId="{C51AA674-BCD9-4CA5-BF1F-4B6979E01C61}" destId="{68D2A0DF-8F7E-4B21-B7F3-940D18498825}" srcOrd="0" destOrd="0" presId="urn:microsoft.com/office/officeart/2005/8/layout/hProcess6"/>
    <dgm:cxn modelId="{72315625-88F6-4B0C-9167-04E088A9279B}" type="presOf" srcId="{4C6090A3-68C5-4CE1-8E3D-68FA89D6F416}" destId="{36CD2CFA-D10C-4C2B-98F7-F7FB48ED1DDE}" srcOrd="0" destOrd="0" presId="urn:microsoft.com/office/officeart/2005/8/layout/hProcess6"/>
    <dgm:cxn modelId="{E35F8A87-6E7E-4C49-B8A4-FE1544AC7F46}" type="presOf" srcId="{E358EE6D-D4BB-4B90-BED2-E12040F384D3}" destId="{B190CB19-AD07-4035-8240-6262BF5CAE8A}" srcOrd="0" destOrd="0" presId="urn:microsoft.com/office/officeart/2005/8/layout/hProcess6"/>
    <dgm:cxn modelId="{41180EFF-F741-4F9D-B27F-298F7F4FF3A6}" type="presOf" srcId="{E358EE6D-D4BB-4B90-BED2-E12040F384D3}" destId="{D0CAAE72-AF3D-4422-AADC-BE6EBE32B296}" srcOrd="1" destOrd="0" presId="urn:microsoft.com/office/officeart/2005/8/layout/hProcess6"/>
    <dgm:cxn modelId="{D751AF05-CB86-4DA4-9E93-074476D74436}" srcId="{C51AA674-BCD9-4CA5-BF1F-4B6979E01C61}" destId="{481B1A3B-05D2-4E6F-9F3C-60F2EAF0B40B}" srcOrd="0" destOrd="0" parTransId="{25DF6BD5-5077-49F5-9618-1A82E47B86AA}" sibTransId="{E3011FEE-34F6-466E-BF19-27B466608134}"/>
    <dgm:cxn modelId="{BC2CAA63-5465-4623-9D70-7A89AE891763}" type="presOf" srcId="{7D67A824-9BDD-482C-A438-F81788404960}" destId="{FB5A9314-841B-4EF1-A119-D4BD5473B6DB}" srcOrd="0" destOrd="0" presId="urn:microsoft.com/office/officeart/2005/8/layout/hProcess6"/>
    <dgm:cxn modelId="{6D141F3D-30D5-418A-A8D8-2C8B108F2D67}" srcId="{C51AA674-BCD9-4CA5-BF1F-4B6979E01C61}" destId="{7D67A824-9BDD-482C-A438-F81788404960}" srcOrd="2" destOrd="0" parTransId="{FBD13BD0-A8BB-4F58-A49F-B09FA5C096BE}" sibTransId="{4FC7F824-E2F9-4585-B904-D749E0013313}"/>
    <dgm:cxn modelId="{EE4271AC-18D8-420C-B627-DFF31AF96009}" type="presOf" srcId="{4C6090A3-68C5-4CE1-8E3D-68FA89D6F416}" destId="{C0546386-F6BF-47E0-8937-783478EE75B1}" srcOrd="1" destOrd="0" presId="urn:microsoft.com/office/officeart/2005/8/layout/hProcess6"/>
    <dgm:cxn modelId="{A5E4066B-B0C0-4F84-AB36-B0369C6D31FB}" type="presOf" srcId="{B98E8A01-1DB4-474A-9913-A10D3B550B16}" destId="{DA4297E0-AB72-468F-B238-096BAE593D6F}" srcOrd="0" destOrd="0" presId="urn:microsoft.com/office/officeart/2005/8/layout/hProcess6"/>
    <dgm:cxn modelId="{BACBFD60-BE08-4D55-B424-175FED2CFEFB}" type="presOf" srcId="{1634B4D0-CF2A-4E3E-A28D-482FBE02DA3D}" destId="{C16CEF3C-C0D3-4B64-8C9B-DEFD9AC00964}" srcOrd="1" destOrd="0" presId="urn:microsoft.com/office/officeart/2005/8/layout/hProcess6"/>
    <dgm:cxn modelId="{5133D402-E245-4780-9E7B-D04B5E7FDEB0}" srcId="{B98E8A01-1DB4-474A-9913-A10D3B550B16}" destId="{1634B4D0-CF2A-4E3E-A28D-482FBE02DA3D}" srcOrd="0" destOrd="0" parTransId="{68D9AF1A-23AB-4815-821A-D60CC93D79D7}" sibTransId="{1A355FD2-F5EF-4904-9179-E0532B13D33D}"/>
    <dgm:cxn modelId="{3566F3C7-A1BC-4721-B6E2-8A01BB60695A}" srcId="{481B1A3B-05D2-4E6F-9F3C-60F2EAF0B40B}" destId="{4C6090A3-68C5-4CE1-8E3D-68FA89D6F416}" srcOrd="0" destOrd="0" parTransId="{D28122DA-32AE-48F5-A4EC-930AA90B6AC2}" sibTransId="{EC065892-0378-4B35-ACC6-9663AF2E2FA4}"/>
    <dgm:cxn modelId="{24030F12-CF28-46DB-8EBA-D7304FFCA289}" type="presParOf" srcId="{68D2A0DF-8F7E-4B21-B7F3-940D18498825}" destId="{434AF895-2BF4-4868-B473-65531FB10A62}" srcOrd="0" destOrd="0" presId="urn:microsoft.com/office/officeart/2005/8/layout/hProcess6"/>
    <dgm:cxn modelId="{B1726A66-10FF-449A-BED7-3A7B461C74FE}" type="presParOf" srcId="{434AF895-2BF4-4868-B473-65531FB10A62}" destId="{D2714107-9AEA-4908-B88D-D647222A99EA}" srcOrd="0" destOrd="0" presId="urn:microsoft.com/office/officeart/2005/8/layout/hProcess6"/>
    <dgm:cxn modelId="{F88EA14F-DE8B-4B8A-A4D1-193DCC3B79E1}" type="presParOf" srcId="{434AF895-2BF4-4868-B473-65531FB10A62}" destId="{36CD2CFA-D10C-4C2B-98F7-F7FB48ED1DDE}" srcOrd="1" destOrd="0" presId="urn:microsoft.com/office/officeart/2005/8/layout/hProcess6"/>
    <dgm:cxn modelId="{06DA2D52-C527-41F4-92E5-958459816949}" type="presParOf" srcId="{434AF895-2BF4-4868-B473-65531FB10A62}" destId="{C0546386-F6BF-47E0-8937-783478EE75B1}" srcOrd="2" destOrd="0" presId="urn:microsoft.com/office/officeart/2005/8/layout/hProcess6"/>
    <dgm:cxn modelId="{46560A1D-5D01-424B-A450-343C61982CB7}" type="presParOf" srcId="{434AF895-2BF4-4868-B473-65531FB10A62}" destId="{EDD73D20-78C5-447A-823D-CB384B9966D0}" srcOrd="3" destOrd="0" presId="urn:microsoft.com/office/officeart/2005/8/layout/hProcess6"/>
    <dgm:cxn modelId="{E4AC5122-8DD1-45FB-B33C-0B185CF5897A}" type="presParOf" srcId="{68D2A0DF-8F7E-4B21-B7F3-940D18498825}" destId="{90EDA45E-2FB7-4D32-AD4D-252477FC5300}" srcOrd="1" destOrd="0" presId="urn:microsoft.com/office/officeart/2005/8/layout/hProcess6"/>
    <dgm:cxn modelId="{C7E070C7-C65B-423D-AADD-17AF702C0375}" type="presParOf" srcId="{68D2A0DF-8F7E-4B21-B7F3-940D18498825}" destId="{05EC2602-0B17-4EFB-A739-E0CAED0CEDA9}" srcOrd="2" destOrd="0" presId="urn:microsoft.com/office/officeart/2005/8/layout/hProcess6"/>
    <dgm:cxn modelId="{16635C4B-D716-4DAA-BF47-53A200F98783}" type="presParOf" srcId="{05EC2602-0B17-4EFB-A739-E0CAED0CEDA9}" destId="{CF76CF52-0F10-4694-8BA5-2954DF450F01}" srcOrd="0" destOrd="0" presId="urn:microsoft.com/office/officeart/2005/8/layout/hProcess6"/>
    <dgm:cxn modelId="{E78AC854-E341-4DEF-83EF-A12A324A0AC6}" type="presParOf" srcId="{05EC2602-0B17-4EFB-A739-E0CAED0CEDA9}" destId="{D2D80CB7-955D-47C6-BC79-2758C9463A7C}" srcOrd="1" destOrd="0" presId="urn:microsoft.com/office/officeart/2005/8/layout/hProcess6"/>
    <dgm:cxn modelId="{EF3C6516-D725-4E40-837A-A6BDB62518D3}" type="presParOf" srcId="{05EC2602-0B17-4EFB-A739-E0CAED0CEDA9}" destId="{C16CEF3C-C0D3-4B64-8C9B-DEFD9AC00964}" srcOrd="2" destOrd="0" presId="urn:microsoft.com/office/officeart/2005/8/layout/hProcess6"/>
    <dgm:cxn modelId="{D2A09C54-FA90-42C4-8B48-CE71765F4E4A}" type="presParOf" srcId="{05EC2602-0B17-4EFB-A739-E0CAED0CEDA9}" destId="{DA4297E0-AB72-468F-B238-096BAE593D6F}" srcOrd="3" destOrd="0" presId="urn:microsoft.com/office/officeart/2005/8/layout/hProcess6"/>
    <dgm:cxn modelId="{7AE5E5F4-4421-4F72-B812-CB6958AA4A60}" type="presParOf" srcId="{68D2A0DF-8F7E-4B21-B7F3-940D18498825}" destId="{C84F9CC5-7F94-438B-A8C3-F44E5510773F}" srcOrd="3" destOrd="0" presId="urn:microsoft.com/office/officeart/2005/8/layout/hProcess6"/>
    <dgm:cxn modelId="{94F64104-F2A0-4E5A-9B9E-850862DB4FE3}" type="presParOf" srcId="{68D2A0DF-8F7E-4B21-B7F3-940D18498825}" destId="{CDAEC207-E2D3-4EB1-814F-FF9B308D58C4}" srcOrd="4" destOrd="0" presId="urn:microsoft.com/office/officeart/2005/8/layout/hProcess6"/>
    <dgm:cxn modelId="{80203074-0208-4B01-804D-411C5F5CA112}" type="presParOf" srcId="{CDAEC207-E2D3-4EB1-814F-FF9B308D58C4}" destId="{3CB387F0-B40A-4CED-ADFD-74FEFE40BDDF}" srcOrd="0" destOrd="0" presId="urn:microsoft.com/office/officeart/2005/8/layout/hProcess6"/>
    <dgm:cxn modelId="{644A89FD-1DB5-41F9-9AC0-7C0007DAAF23}" type="presParOf" srcId="{CDAEC207-E2D3-4EB1-814F-FF9B308D58C4}" destId="{B190CB19-AD07-4035-8240-6262BF5CAE8A}" srcOrd="1" destOrd="0" presId="urn:microsoft.com/office/officeart/2005/8/layout/hProcess6"/>
    <dgm:cxn modelId="{99280C0D-7251-4332-9712-CB568CB74E66}" type="presParOf" srcId="{CDAEC207-E2D3-4EB1-814F-FF9B308D58C4}" destId="{D0CAAE72-AF3D-4422-AADC-BE6EBE32B296}" srcOrd="2" destOrd="0" presId="urn:microsoft.com/office/officeart/2005/8/layout/hProcess6"/>
    <dgm:cxn modelId="{A1662AFD-5BD7-4665-9685-77317B438540}" type="presParOf" srcId="{CDAEC207-E2D3-4EB1-814F-FF9B308D58C4}" destId="{FB5A9314-841B-4EF1-A119-D4BD5473B6DB}"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lt-LT"/>
          </a:p>
        </p:txBody>
      </p:sp>
      <p:sp>
        <p:nvSpPr>
          <p:cNvPr id="3" name="Datos vietos rezervavimo ženklas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79A4E7A-A47C-4DA2-9D52-CD781B226B9D}" type="datetimeFigureOut">
              <a:rPr lang="lt-LT" smtClean="0"/>
              <a:t>2018-09-26</a:t>
            </a:fld>
            <a:endParaRPr lang="lt-LT"/>
          </a:p>
        </p:txBody>
      </p:sp>
      <p:sp>
        <p:nvSpPr>
          <p:cNvPr id="4" name="Poraštės vietos rezervavimo ženklas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lt-LT"/>
          </a:p>
        </p:txBody>
      </p:sp>
      <p:sp>
        <p:nvSpPr>
          <p:cNvPr id="5" name="Skaidrės numerio vietos rezervavimo ženklas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6E69756-1121-4D95-97C1-CD7DE07A1092}" type="slidenum">
              <a:rPr lang="lt-LT" smtClean="0"/>
              <a:t>‹#›</a:t>
            </a:fld>
            <a:endParaRPr lang="lt-LT"/>
          </a:p>
        </p:txBody>
      </p:sp>
    </p:spTree>
    <p:extLst>
      <p:ext uri="{BB962C8B-B14F-4D97-AF65-F5344CB8AC3E}">
        <p14:creationId xmlns:p14="http://schemas.microsoft.com/office/powerpoint/2010/main" val="189304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lt-LT"/>
          </a:p>
        </p:txBody>
      </p:sp>
      <p:sp>
        <p:nvSpPr>
          <p:cNvPr id="3" name="Datos vietos rezervavimo ženklas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DC414F-443A-4BC8-9EBC-9D7DFE12F259}" type="datetimeFigureOut">
              <a:rPr lang="lt-LT" smtClean="0"/>
              <a:t>2018-09-26</a:t>
            </a:fld>
            <a:endParaRPr lang="lt-LT"/>
          </a:p>
        </p:txBody>
      </p:sp>
      <p:sp>
        <p:nvSpPr>
          <p:cNvPr id="4" name="Skaidrės vaizdo vietos rezervavimo ženklas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lt-LT"/>
          </a:p>
        </p:txBody>
      </p:sp>
      <p:sp>
        <p:nvSpPr>
          <p:cNvPr id="5" name="Pastabų vietos rezervavimo ženkl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7207885-3741-419C-B3CC-8FE11AF24679}" type="slidenum">
              <a:rPr lang="lt-LT" smtClean="0"/>
              <a:t>‹#›</a:t>
            </a:fld>
            <a:endParaRPr lang="lt-LT"/>
          </a:p>
        </p:txBody>
      </p:sp>
    </p:spTree>
    <p:extLst>
      <p:ext uri="{BB962C8B-B14F-4D97-AF65-F5344CB8AC3E}">
        <p14:creationId xmlns:p14="http://schemas.microsoft.com/office/powerpoint/2010/main" val="3475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1</a:t>
            </a:fld>
            <a:endParaRPr lang="lt-LT" dirty="0"/>
          </a:p>
        </p:txBody>
      </p:sp>
    </p:spTree>
    <p:extLst>
      <p:ext uri="{BB962C8B-B14F-4D97-AF65-F5344CB8AC3E}">
        <p14:creationId xmlns:p14="http://schemas.microsoft.com/office/powerpoint/2010/main" val="526701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smtClean="0"/>
              <a:t>Įgyvendinant valstybės</a:t>
            </a:r>
            <a:r>
              <a:rPr lang="lt-LT" baseline="0" dirty="0" smtClean="0"/>
              <a:t> tarnybos pertvarką (civilinę ir statutinę valstybės tarnybą) reikės pakeisti 67 LRV nutarimus.</a:t>
            </a:r>
            <a:endParaRPr lang="lt-LT" dirty="0"/>
          </a:p>
        </p:txBody>
      </p:sp>
      <p:sp>
        <p:nvSpPr>
          <p:cNvPr id="4" name="Slide Number Placeholder 3"/>
          <p:cNvSpPr>
            <a:spLocks noGrp="1"/>
          </p:cNvSpPr>
          <p:nvPr>
            <p:ph type="sldNum" sz="quarter" idx="10"/>
          </p:nvPr>
        </p:nvSpPr>
        <p:spPr/>
        <p:txBody>
          <a:bodyPr/>
          <a:lstStyle/>
          <a:p>
            <a:fld id="{C7207885-3741-419C-B3CC-8FE11AF24679}" type="slidenum">
              <a:rPr lang="lt-LT" smtClean="0"/>
              <a:t>2</a:t>
            </a:fld>
            <a:endParaRPr lang="lt-LT" dirty="0"/>
          </a:p>
        </p:txBody>
      </p:sp>
    </p:spTree>
    <p:extLst>
      <p:ext uri="{BB962C8B-B14F-4D97-AF65-F5344CB8AC3E}">
        <p14:creationId xmlns:p14="http://schemas.microsoft.com/office/powerpoint/2010/main" val="1379860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kern="1200" dirty="0" smtClean="0">
                <a:solidFill>
                  <a:schemeClr val="tx1"/>
                </a:solidFill>
                <a:effectLst/>
                <a:latin typeface="+mn-lt"/>
                <a:ea typeface="+mn-ea"/>
                <a:cs typeface="+mn-cs"/>
              </a:rPr>
              <a:t>1. Pagal VTĮ komisijos turi pareigą peržiūrėti  įstaigos valstybės tarnautojų pareigybių sąraše esančias pareigybes ir įvertinti šių pareigybių atitiktį valstybės tarnautojo sąvokai, bet ne atvirkščiai.</a:t>
            </a:r>
            <a:r>
              <a:rPr lang="lt-LT" sz="1100" kern="1200" baseline="0" dirty="0" smtClean="0">
                <a:solidFill>
                  <a:schemeClr val="tx1"/>
                </a:solidFill>
                <a:effectLst/>
                <a:latin typeface="+mn-lt"/>
                <a:ea typeface="+mn-ea"/>
                <a:cs typeface="+mn-cs"/>
              </a:rPr>
              <a:t> VTĮ n</a:t>
            </a:r>
            <a:r>
              <a:rPr lang="lt-LT" sz="1100" kern="1200" dirty="0" smtClean="0">
                <a:solidFill>
                  <a:schemeClr val="tx1"/>
                </a:solidFill>
                <a:effectLst/>
                <a:latin typeface="+mn-lt"/>
                <a:ea typeface="+mn-ea"/>
                <a:cs typeface="+mn-cs"/>
              </a:rPr>
              <a:t>ustatyti terminai nėra taikomi steigiant  valstybės tarnautojo pareigybę vietoj darbuotojo, dirbančio pagal darbo sutartį, pareigybės.</a:t>
            </a:r>
          </a:p>
          <a:p>
            <a:r>
              <a:rPr lang="lt-LT" sz="1100" dirty="0" smtClean="0"/>
              <a:t>2. Baigtinio</a:t>
            </a:r>
            <a:r>
              <a:rPr lang="lt-LT" sz="1100" baseline="0" dirty="0" smtClean="0"/>
              <a:t> ūkinio-techninio funkcijų sąrašo pateikti nėra galimybės, todėl pareigybių įvertinimo komisijos turi pačios nuspręsti dėl ūkinio-techninio pobūdžio funkcijų.</a:t>
            </a:r>
          </a:p>
          <a:p>
            <a:r>
              <a:rPr lang="lt-LT" sz="1100" baseline="0" dirty="0" smtClean="0"/>
              <a:t>3. </a:t>
            </a:r>
            <a:r>
              <a:rPr lang="lt-LT" sz="1100" baseline="0" dirty="0" err="1" smtClean="0"/>
              <a:t>No</a:t>
            </a:r>
            <a:r>
              <a:rPr lang="lt-LT" sz="1100" baseline="0" dirty="0" smtClean="0"/>
              <a:t> </a:t>
            </a:r>
            <a:r>
              <a:rPr lang="lt-LT" sz="1100" baseline="0" dirty="0" err="1" smtClean="0"/>
              <a:t>comment</a:t>
            </a:r>
            <a:endParaRPr lang="lt-LT" sz="1100" baseline="0" dirty="0" smtClean="0"/>
          </a:p>
          <a:p>
            <a:r>
              <a:rPr lang="lt-LT" sz="1100" baseline="0" dirty="0" smtClean="0"/>
              <a:t>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1100" baseline="0" dirty="0" smtClean="0"/>
              <a:t>Papildoma informacija: įstaigoms trūksta apie 32 mln. € valstybės tarnautojų darbo užmokesčiui (metams).</a:t>
            </a:r>
          </a:p>
          <a:p>
            <a:endParaRPr lang="lt-LT" sz="1100" baseline="0" dirty="0" smtClean="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3</a:t>
            </a:fld>
            <a:endParaRPr lang="lt-LT"/>
          </a:p>
        </p:txBody>
      </p:sp>
    </p:spTree>
    <p:extLst>
      <p:ext uri="{BB962C8B-B14F-4D97-AF65-F5344CB8AC3E}">
        <p14:creationId xmlns:p14="http://schemas.microsoft.com/office/powerpoint/2010/main" val="3190787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100" dirty="0" smtClean="0"/>
              <a:t>4. Politinio</a:t>
            </a:r>
            <a:r>
              <a:rPr lang="lt-LT" sz="1100" baseline="0" dirty="0" smtClean="0"/>
              <a:t> (asmeninio) pasitikėjimo VT neturi klasių, nėra vertinami, nėra perkeliami į kitas pareigas, todėl pagal VTĮ įgyvendinimo nuostatas perskaičiavus darbo užmokestį, šis smarkiai mažėja.</a:t>
            </a:r>
          </a:p>
          <a:p>
            <a:pPr marL="0" marR="0" lvl="0" indent="0" algn="l" defTabSz="914400" rtl="0" eaLnBrk="1" fontAlgn="auto" latinLnBrk="0" hangingPunct="1">
              <a:lnSpc>
                <a:spcPct val="100000"/>
              </a:lnSpc>
              <a:spcBef>
                <a:spcPts val="0"/>
              </a:spcBef>
              <a:spcAft>
                <a:spcPts val="0"/>
              </a:spcAft>
              <a:buClrTx/>
              <a:buSzTx/>
              <a:buFontTx/>
              <a:buNone/>
              <a:tabLst/>
              <a:defRPr/>
            </a:pPr>
            <a:r>
              <a:rPr lang="lt-LT" sz="1100" baseline="0" dirty="0" smtClean="0"/>
              <a:t>5. Pagal šiuo metu galiojančią tvarką privalomai sudaromos vertinimo komisijos, tarnautojams gali būti suteikiamos kvalifikacinės klasės, ko nėra naujam VTĮ.</a:t>
            </a:r>
          </a:p>
          <a:p>
            <a:r>
              <a:rPr lang="lt-LT" sz="1100" baseline="0" dirty="0" smtClean="0"/>
              <a:t>6. Įvertinus priemokų skyrimo problematiką, būtų tiekiami VTĮ pakeitimai (2019 m.)</a:t>
            </a:r>
          </a:p>
          <a:p>
            <a:r>
              <a:rPr lang="lt-LT" sz="1100" dirty="0" smtClean="0"/>
              <a:t>7. </a:t>
            </a:r>
            <a:r>
              <a:rPr lang="lt-LT" sz="1100" dirty="0" err="1" smtClean="0"/>
              <a:t>No</a:t>
            </a:r>
            <a:r>
              <a:rPr lang="lt-LT" sz="1100" dirty="0" smtClean="0"/>
              <a:t> </a:t>
            </a:r>
            <a:r>
              <a:rPr lang="lt-LT" sz="1100" dirty="0" err="1" smtClean="0"/>
              <a:t>comment</a:t>
            </a:r>
            <a:endParaRPr lang="lt-LT" sz="1100" dirty="0" smtClean="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4</a:t>
            </a:fld>
            <a:endParaRPr lang="lt-LT"/>
          </a:p>
        </p:txBody>
      </p:sp>
    </p:spTree>
    <p:extLst>
      <p:ext uri="{BB962C8B-B14F-4D97-AF65-F5344CB8AC3E}">
        <p14:creationId xmlns:p14="http://schemas.microsoft.com/office/powerpoint/2010/main" val="2802207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smtClean="0"/>
              <a:t>I</a:t>
            </a:r>
            <a:r>
              <a:rPr lang="lt-LT" baseline="0" dirty="0" smtClean="0"/>
              <a:t> atrankos etapas skirtas iš vėlesnių atrankos etapų eliminuoti netinkamus pretendentus. </a:t>
            </a:r>
          </a:p>
          <a:p>
            <a:endParaRPr lang="lt-LT" baseline="0" dirty="0" smtClean="0"/>
          </a:p>
          <a:p>
            <a:r>
              <a:rPr lang="lt-LT" baseline="0" dirty="0" smtClean="0"/>
              <a:t>Jei pretendentų nėra daug (pvz. iki 10) komisijos sprendimu galima atranką daryti su visais kandidatais nesant I atrankos etapo.</a:t>
            </a:r>
            <a:endParaRPr lang="lt-LT" dirty="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5</a:t>
            </a:fld>
            <a:endParaRPr lang="lt-LT"/>
          </a:p>
        </p:txBody>
      </p:sp>
    </p:spTree>
    <p:extLst>
      <p:ext uri="{BB962C8B-B14F-4D97-AF65-F5344CB8AC3E}">
        <p14:creationId xmlns:p14="http://schemas.microsoft.com/office/powerpoint/2010/main" val="123198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smtClean="0"/>
              <a:t>Iš pradžių VTD įvertinamos</a:t>
            </a:r>
            <a:r>
              <a:rPr lang="lt-LT" baseline="0" dirty="0" smtClean="0"/>
              <a:t> kandidatų asmeninės savybės, bendrosios ir vadovavimo kompetencijos </a:t>
            </a:r>
            <a:r>
              <a:rPr lang="lt-LT" baseline="0" dirty="0" err="1" smtClean="0"/>
              <a:t>įv</a:t>
            </a:r>
            <a:r>
              <a:rPr lang="lt-LT" baseline="0" dirty="0" smtClean="0"/>
              <a:t>. metodais. </a:t>
            </a:r>
          </a:p>
          <a:p>
            <a:endParaRPr lang="lt-LT" baseline="0" dirty="0" smtClean="0"/>
          </a:p>
          <a:p>
            <a:r>
              <a:rPr lang="lt-LT" baseline="0" dirty="0" smtClean="0"/>
              <a:t>Vėliau šių kandidatų išvados teikiamos atrankos komisijai, kuri pasirinkdama atrankos kriterijus ir atrankos metodus, įvertina pretendentų tinkamumą užimti konkrečias įstaigos vadovo pareigas. VTD išvados komisijai apie kandidatus yra rekomendacinio pobūdžio.</a:t>
            </a:r>
          </a:p>
          <a:p>
            <a:endParaRPr lang="lt-LT" baseline="0" dirty="0" smtClean="0"/>
          </a:p>
          <a:p>
            <a:r>
              <a:rPr lang="lt-LT" baseline="0" dirty="0" smtClean="0"/>
              <a:t>Konkurso komisija 2 geriausius kandidatus atrenka ir pasiūlo į pareigas priimančiam asmeniui. Į pareigas priimantis asmuo pasirenka jo manymu geriausią kandidatą ir skiria jį į pareigas. Į pareigas priimančiam asmeniui nepasirinkus kandidato, konkursas skelbiamas iš naujo.</a:t>
            </a:r>
            <a:endParaRPr lang="lt-LT" dirty="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6</a:t>
            </a:fld>
            <a:endParaRPr lang="lt-LT"/>
          </a:p>
        </p:txBody>
      </p:sp>
    </p:spTree>
    <p:extLst>
      <p:ext uri="{BB962C8B-B14F-4D97-AF65-F5344CB8AC3E}">
        <p14:creationId xmlns:p14="http://schemas.microsoft.com/office/powerpoint/2010/main" val="3220494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dirty="0" smtClean="0"/>
              <a:t>Vertinimo</a:t>
            </a:r>
            <a:r>
              <a:rPr lang="lt-LT" baseline="0" dirty="0" smtClean="0"/>
              <a:t> kriterijai – geresnis atitikimas kompetencijoms; klaidos atliekamose praktinėse užduotyse; išsamesnės dalyko žinios;</a:t>
            </a:r>
          </a:p>
          <a:p>
            <a:endParaRPr lang="lt-LT" baseline="0" dirty="0" smtClean="0"/>
          </a:p>
          <a:p>
            <a:r>
              <a:rPr lang="lt-LT" baseline="0" dirty="0" smtClean="0"/>
              <a:t>Atrankos metodai – interviu, praktinės užduotys, testai, rašto darbai ir kt.</a:t>
            </a:r>
            <a:endParaRPr lang="lt-LT" dirty="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7</a:t>
            </a:fld>
            <a:endParaRPr lang="lt-LT"/>
          </a:p>
        </p:txBody>
      </p:sp>
    </p:spTree>
    <p:extLst>
      <p:ext uri="{BB962C8B-B14F-4D97-AF65-F5344CB8AC3E}">
        <p14:creationId xmlns:p14="http://schemas.microsoft.com/office/powerpoint/2010/main" val="1371748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8</a:t>
            </a:fld>
            <a:endParaRPr lang="lt-LT"/>
          </a:p>
        </p:txBody>
      </p:sp>
    </p:spTree>
    <p:extLst>
      <p:ext uri="{BB962C8B-B14F-4D97-AF65-F5344CB8AC3E}">
        <p14:creationId xmlns:p14="http://schemas.microsoft.com/office/powerpoint/2010/main" val="2827371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C7207885-3741-419C-B3CC-8FE11AF24679}" type="slidenum">
              <a:rPr lang="lt-LT" smtClean="0"/>
              <a:t>10</a:t>
            </a:fld>
            <a:endParaRPr lang="lt-LT"/>
          </a:p>
        </p:txBody>
      </p:sp>
    </p:spTree>
    <p:extLst>
      <p:ext uri="{BB962C8B-B14F-4D97-AF65-F5344CB8AC3E}">
        <p14:creationId xmlns:p14="http://schemas.microsoft.com/office/powerpoint/2010/main" val="367705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54395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182593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246031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2028742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2796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A5B3B7F9-3E6C-4076-8202-01FBDF17D8E3}" type="datetimeFigureOut">
              <a:rPr lang="lt-LT" smtClean="0"/>
              <a:t>2018-09-26</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156801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A5B3B7F9-3E6C-4076-8202-01FBDF17D8E3}" type="datetimeFigureOut">
              <a:rPr lang="lt-LT" smtClean="0"/>
              <a:t>2018-09-26</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31389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A5B3B7F9-3E6C-4076-8202-01FBDF17D8E3}" type="datetimeFigureOut">
              <a:rPr lang="lt-LT" smtClean="0"/>
              <a:t>2018-09-26</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86272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A5B3B7F9-3E6C-4076-8202-01FBDF17D8E3}" type="datetimeFigureOut">
              <a:rPr lang="lt-LT" smtClean="0"/>
              <a:t>2018-09-26</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6657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A5B3B7F9-3E6C-4076-8202-01FBDF17D8E3}" type="datetimeFigureOut">
              <a:rPr lang="lt-LT" smtClean="0"/>
              <a:t>2018-09-26</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383504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A5B3B7F9-3E6C-4076-8202-01FBDF17D8E3}" type="datetimeFigureOut">
              <a:rPr lang="lt-LT" smtClean="0"/>
              <a:t>2018-09-26</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B840CC8-E27B-4697-AC66-B55DEDDCAE64}" type="slidenum">
              <a:rPr lang="lt-LT" smtClean="0"/>
              <a:t>‹#›</a:t>
            </a:fld>
            <a:endParaRPr lang="lt-LT"/>
          </a:p>
        </p:txBody>
      </p:sp>
    </p:spTree>
    <p:extLst>
      <p:ext uri="{BB962C8B-B14F-4D97-AF65-F5344CB8AC3E}">
        <p14:creationId xmlns:p14="http://schemas.microsoft.com/office/powerpoint/2010/main" val="223114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3B7F9-3E6C-4076-8202-01FBDF17D8E3}" type="datetimeFigureOut">
              <a:rPr lang="lt-LT" smtClean="0"/>
              <a:t>2018-09-26</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40CC8-E27B-4697-AC66-B55DEDDCAE64}" type="slidenum">
              <a:rPr lang="lt-LT" smtClean="0"/>
              <a:t>‹#›</a:t>
            </a:fld>
            <a:endParaRPr lang="lt-LT"/>
          </a:p>
        </p:txBody>
      </p:sp>
    </p:spTree>
    <p:extLst>
      <p:ext uri="{BB962C8B-B14F-4D97-AF65-F5344CB8AC3E}">
        <p14:creationId xmlns:p14="http://schemas.microsoft.com/office/powerpoint/2010/main" val="133260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vrm.lrv.lt/lt/naudinga-informacija/naujasis-valstybes-tarnybos-istatymas-pokyciu-igyvendinima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noAutofit/>
          </a:bodyPr>
          <a:lstStyle/>
          <a:p>
            <a:r>
              <a:rPr lang="lt-LT" sz="6600" dirty="0" smtClean="0"/>
              <a:t>Valstybės tarnybos pertvarkos įgyvend</a:t>
            </a:r>
            <a:r>
              <a:rPr lang="en-US" sz="6600" dirty="0" err="1" smtClean="0"/>
              <a:t>i</a:t>
            </a:r>
            <a:r>
              <a:rPr lang="lt-LT" sz="6600" dirty="0" smtClean="0"/>
              <a:t>nimas</a:t>
            </a:r>
            <a:endParaRPr lang="lt-LT" sz="6600" dirty="0"/>
          </a:p>
        </p:txBody>
      </p:sp>
      <p:sp>
        <p:nvSpPr>
          <p:cNvPr id="7" name="Subtitle 6"/>
          <p:cNvSpPr>
            <a:spLocks noGrp="1"/>
          </p:cNvSpPr>
          <p:nvPr>
            <p:ph type="subTitle" idx="1"/>
          </p:nvPr>
        </p:nvSpPr>
        <p:spPr>
          <a:xfrm>
            <a:off x="1433384" y="4343444"/>
            <a:ext cx="9144000" cy="1655762"/>
          </a:xfrm>
        </p:spPr>
        <p:txBody>
          <a:bodyPr>
            <a:normAutofit/>
          </a:bodyPr>
          <a:lstStyle/>
          <a:p>
            <a:r>
              <a:rPr lang="lt-LT" sz="3200" dirty="0" smtClean="0"/>
              <a:t>Įgyvendinimo eiga, problemos ir sprendimai</a:t>
            </a:r>
            <a:endParaRPr lang="lt-LT" sz="32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Tree>
    <p:extLst>
      <p:ext uri="{BB962C8B-B14F-4D97-AF65-F5344CB8AC3E}">
        <p14:creationId xmlns:p14="http://schemas.microsoft.com/office/powerpoint/2010/main" val="2014082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
        <p:nvSpPr>
          <p:cNvPr id="6" name="Turinio vietos rezervavimo ženklas 5"/>
          <p:cNvSpPr>
            <a:spLocks noGrp="1"/>
          </p:cNvSpPr>
          <p:nvPr>
            <p:ph idx="1"/>
          </p:nvPr>
        </p:nvSpPr>
        <p:spPr>
          <a:xfrm>
            <a:off x="838200" y="451471"/>
            <a:ext cx="10515600" cy="1682129"/>
          </a:xfrm>
        </p:spPr>
        <p:txBody>
          <a:bodyPr/>
          <a:lstStyle/>
          <a:p>
            <a:pPr marL="0" indent="0" algn="ctr">
              <a:buNone/>
            </a:pPr>
            <a:r>
              <a:rPr lang="lt-LT" b="1" dirty="0" smtClean="0">
                <a:solidFill>
                  <a:schemeClr val="tx2">
                    <a:lumMod val="60000"/>
                    <a:lumOff val="40000"/>
                  </a:schemeClr>
                </a:solidFill>
              </a:rPr>
              <a:t>VRM </a:t>
            </a:r>
            <a:r>
              <a:rPr lang="lt-LT" b="1" dirty="0">
                <a:solidFill>
                  <a:schemeClr val="tx2">
                    <a:lumMod val="60000"/>
                    <a:lumOff val="40000"/>
                  </a:schemeClr>
                </a:solidFill>
              </a:rPr>
              <a:t>konsultacijų rubrika</a:t>
            </a:r>
          </a:p>
          <a:p>
            <a:pPr marL="0" indent="0" algn="ctr">
              <a:buNone/>
            </a:pPr>
            <a:r>
              <a:rPr lang="lt-LT" dirty="0">
                <a:solidFill>
                  <a:schemeClr val="tx2">
                    <a:lumMod val="60000"/>
                    <a:lumOff val="40000"/>
                  </a:schemeClr>
                </a:solidFill>
                <a:hlinkClick r:id="rId4"/>
              </a:rPr>
              <a:t>https://vrm.lrv.lt/lt/naudinga-informacija/naujasis-valstybes-tarnybos-istatymas-pokyciu-igyvendinimas</a:t>
            </a:r>
            <a:r>
              <a:rPr lang="lt-LT" dirty="0">
                <a:solidFill>
                  <a:schemeClr val="tx2">
                    <a:lumMod val="60000"/>
                    <a:lumOff val="40000"/>
                  </a:schemeClr>
                </a:solidFill>
              </a:rPr>
              <a:t> </a:t>
            </a:r>
          </a:p>
          <a:p>
            <a:endParaRPr lang="lt-LT" dirty="0"/>
          </a:p>
        </p:txBody>
      </p:sp>
      <p:pic>
        <p:nvPicPr>
          <p:cNvPr id="8" name="Paveikslėlis 7"/>
          <p:cNvPicPr>
            <a:picLocks noChangeAspect="1"/>
          </p:cNvPicPr>
          <p:nvPr/>
        </p:nvPicPr>
        <p:blipFill>
          <a:blip r:embed="rId5"/>
          <a:stretch>
            <a:fillRect/>
          </a:stretch>
        </p:blipFill>
        <p:spPr>
          <a:xfrm>
            <a:off x="0" y="1952736"/>
            <a:ext cx="12192000" cy="4905264"/>
          </a:xfrm>
          <a:prstGeom prst="rect">
            <a:avLst/>
          </a:prstGeom>
        </p:spPr>
      </p:pic>
    </p:spTree>
    <p:extLst>
      <p:ext uri="{BB962C8B-B14F-4D97-AF65-F5344CB8AC3E}">
        <p14:creationId xmlns:p14="http://schemas.microsoft.com/office/powerpoint/2010/main" val="4052845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600" b="1" dirty="0" smtClean="0"/>
              <a:t>Valstybės tarnybos pertvarkos įgyvendinimo eiga</a:t>
            </a:r>
            <a:endParaRPr lang="lt-LT" sz="3600" b="1"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53190"/>
            <a:ext cx="1462731" cy="920216"/>
          </a:xfrm>
          <a:prstGeom prst="rect">
            <a:avLst/>
          </a:prstGeom>
        </p:spPr>
      </p:pic>
      <p:graphicFrame>
        <p:nvGraphicFramePr>
          <p:cNvPr id="12" name="Turinio vietos rezervavimo ženklas 11"/>
          <p:cNvGraphicFramePr>
            <a:graphicFrameLocks noGrp="1"/>
          </p:cNvGraphicFramePr>
          <p:nvPr>
            <p:ph idx="1"/>
            <p:extLst>
              <p:ext uri="{D42A27DB-BD31-4B8C-83A1-F6EECF244321}">
                <p14:modId xmlns:p14="http://schemas.microsoft.com/office/powerpoint/2010/main" val="4157232648"/>
              </p:ext>
            </p:extLst>
          </p:nvPr>
        </p:nvGraphicFramePr>
        <p:xfrm>
          <a:off x="431801" y="1450110"/>
          <a:ext cx="3742266" cy="3088640"/>
        </p:xfrm>
        <a:graphic>
          <a:graphicData uri="http://schemas.openxmlformats.org/drawingml/2006/table">
            <a:tbl>
              <a:tblPr firstRow="1" bandRow="1">
                <a:tableStyleId>{1FECB4D8-DB02-4DC6-A0A2-4F2EBAE1DC90}</a:tableStyleId>
              </a:tblPr>
              <a:tblGrid>
                <a:gridCol w="3742266"/>
              </a:tblGrid>
              <a:tr h="559723">
                <a:tc>
                  <a:txBody>
                    <a:bodyPr/>
                    <a:lstStyle/>
                    <a:p>
                      <a:r>
                        <a:rPr lang="lt-LT" dirty="0" smtClean="0"/>
                        <a:t>I </a:t>
                      </a:r>
                      <a:r>
                        <a:rPr lang="lt-LT" dirty="0" err="1" smtClean="0"/>
                        <a:t>tarpinstitucinė</a:t>
                      </a:r>
                      <a:r>
                        <a:rPr lang="lt-LT" baseline="0" dirty="0" smtClean="0"/>
                        <a:t> darbo grupė</a:t>
                      </a:r>
                    </a:p>
                    <a:p>
                      <a:r>
                        <a:rPr lang="lt-LT" i="1" baseline="0" dirty="0" smtClean="0"/>
                        <a:t>(8 esminiai LRV nutarimų projektai)</a:t>
                      </a:r>
                      <a:endParaRPr lang="lt-LT" i="1" dirty="0"/>
                    </a:p>
                  </a:txBody>
                  <a:tcPr/>
                </a:tc>
              </a:tr>
              <a:tr h="370840">
                <a:tc>
                  <a:txBody>
                    <a:bodyPr/>
                    <a:lstStyle/>
                    <a:p>
                      <a:r>
                        <a:rPr lang="lt-LT" dirty="0" smtClean="0"/>
                        <a:t>Pareigybių aprašymo ir vertinimo</a:t>
                      </a:r>
                      <a:r>
                        <a:rPr lang="lt-LT" baseline="0" dirty="0" smtClean="0"/>
                        <a:t> metodika (+ kriterijai valstybės tarnautojų poreikiui nustatyti)  </a:t>
                      </a:r>
                      <a:r>
                        <a:rPr lang="lt-LT" sz="1400" baseline="0" dirty="0" smtClean="0"/>
                        <a:t>(parengtas projektas, nuostatos tikslinamos)</a:t>
                      </a:r>
                      <a:endParaRPr lang="lt-LT" sz="1400" i="1" dirty="0"/>
                    </a:p>
                  </a:txBody>
                  <a:tcPr/>
                </a:tc>
              </a:tr>
              <a:tr h="370840">
                <a:tc>
                  <a:txBody>
                    <a:bodyPr/>
                    <a:lstStyle/>
                    <a:p>
                      <a:r>
                        <a:rPr lang="lt-LT" dirty="0" smtClean="0"/>
                        <a:t>Atranka (+ statuso atkūrimas)  </a:t>
                      </a:r>
                      <a:r>
                        <a:rPr lang="lt-LT" sz="1400" dirty="0" smtClean="0"/>
                        <a:t>(parengtas projektas, nuostatos tikslinamos)</a:t>
                      </a:r>
                      <a:endParaRPr lang="lt-LT" sz="1400" i="1" dirty="0"/>
                    </a:p>
                  </a:txBody>
                  <a:tcPr/>
                </a:tc>
              </a:tr>
              <a:tr h="370840">
                <a:tc>
                  <a:txBody>
                    <a:bodyPr/>
                    <a:lstStyle/>
                    <a:p>
                      <a:r>
                        <a:rPr lang="lt-LT" dirty="0" smtClean="0"/>
                        <a:t>Tarnybinės veiklos vertinimas </a:t>
                      </a:r>
                      <a:r>
                        <a:rPr lang="lt-LT" sz="1400" dirty="0" smtClean="0"/>
                        <a:t>(parengta)</a:t>
                      </a:r>
                      <a:endParaRPr lang="lt-LT" sz="1400" b="0" i="1" dirty="0"/>
                    </a:p>
                  </a:txBody>
                  <a:tcPr/>
                </a:tc>
              </a:tr>
              <a:tr h="370840">
                <a:tc>
                  <a:txBody>
                    <a:bodyPr/>
                    <a:lstStyle/>
                    <a:p>
                      <a:r>
                        <a:rPr lang="lt-LT" dirty="0" smtClean="0"/>
                        <a:t>Mokymai (+ </a:t>
                      </a:r>
                      <a:r>
                        <a:rPr lang="lt-LT" dirty="0" err="1" smtClean="0"/>
                        <a:t>mentorystė</a:t>
                      </a:r>
                      <a:r>
                        <a:rPr lang="lt-LT" dirty="0" smtClean="0"/>
                        <a:t>)</a:t>
                      </a:r>
                      <a:r>
                        <a:rPr lang="lt-LT" baseline="0" dirty="0" smtClean="0"/>
                        <a:t> </a:t>
                      </a:r>
                      <a:r>
                        <a:rPr lang="lt-LT" sz="1400" baseline="0" dirty="0" smtClean="0"/>
                        <a:t>(rengiama)</a:t>
                      </a:r>
                      <a:endParaRPr lang="lt-LT" sz="1400" i="1" dirty="0"/>
                    </a:p>
                  </a:txBody>
                  <a:tcPr/>
                </a:tc>
              </a:tr>
            </a:tbl>
          </a:graphicData>
        </a:graphic>
      </p:graphicFrame>
      <p:sp>
        <p:nvSpPr>
          <p:cNvPr id="13" name="TextBox 12"/>
          <p:cNvSpPr txBox="1"/>
          <p:nvPr/>
        </p:nvSpPr>
        <p:spPr>
          <a:xfrm>
            <a:off x="299591" y="4654250"/>
            <a:ext cx="3860800" cy="2031325"/>
          </a:xfrm>
          <a:prstGeom prst="rect">
            <a:avLst/>
          </a:prstGeom>
          <a:noFill/>
        </p:spPr>
        <p:txBody>
          <a:bodyPr wrap="square" rtlCol="0">
            <a:spAutoFit/>
          </a:bodyPr>
          <a:lstStyle/>
          <a:p>
            <a:r>
              <a:rPr lang="lt-LT" dirty="0" smtClean="0"/>
              <a:t>Suplanuoti darbai:</a:t>
            </a:r>
          </a:p>
          <a:p>
            <a:r>
              <a:rPr lang="lt-LT" b="1" dirty="0" smtClean="0"/>
              <a:t>Rugsėjo 28 d.</a:t>
            </a:r>
            <a:r>
              <a:rPr lang="lt-LT" dirty="0" smtClean="0"/>
              <a:t> – LRV pateikti Pareigybių aprašymo ir vertinimo metodiką</a:t>
            </a:r>
          </a:p>
          <a:p>
            <a:r>
              <a:rPr lang="lt-LT" b="1" dirty="0" smtClean="0"/>
              <a:t>Spalio pradžia</a:t>
            </a:r>
            <a:r>
              <a:rPr lang="lt-LT" dirty="0" smtClean="0"/>
              <a:t> – likusių LRV projektų derinimas</a:t>
            </a:r>
          </a:p>
          <a:p>
            <a:r>
              <a:rPr lang="lt-LT" b="1" dirty="0" smtClean="0"/>
              <a:t>Lapkričio 1 d.</a:t>
            </a:r>
            <a:r>
              <a:rPr lang="lt-LT" dirty="0" smtClean="0"/>
              <a:t> – LRV pateikti likusius I darbo grupės parengtus projektus</a:t>
            </a:r>
            <a:endParaRPr lang="lt-LT" dirty="0"/>
          </a:p>
        </p:txBody>
      </p:sp>
      <p:sp>
        <p:nvSpPr>
          <p:cNvPr id="15" name="TextBox 14"/>
          <p:cNvSpPr txBox="1"/>
          <p:nvPr/>
        </p:nvSpPr>
        <p:spPr>
          <a:xfrm>
            <a:off x="4517128" y="4815392"/>
            <a:ext cx="3556002" cy="1477328"/>
          </a:xfrm>
          <a:prstGeom prst="rect">
            <a:avLst/>
          </a:prstGeom>
          <a:noFill/>
        </p:spPr>
        <p:txBody>
          <a:bodyPr wrap="square" rtlCol="0">
            <a:spAutoFit/>
          </a:bodyPr>
          <a:lstStyle/>
          <a:p>
            <a:r>
              <a:rPr lang="lt-LT" dirty="0" smtClean="0"/>
              <a:t>Suplanuoti darbai:</a:t>
            </a:r>
          </a:p>
          <a:p>
            <a:r>
              <a:rPr lang="lt-LT" b="1" dirty="0" smtClean="0"/>
              <a:t>Spalio pradžia</a:t>
            </a:r>
            <a:r>
              <a:rPr lang="lt-LT" dirty="0" smtClean="0"/>
              <a:t> – LRV projektų derinimas (dalimis)</a:t>
            </a:r>
          </a:p>
          <a:p>
            <a:r>
              <a:rPr lang="lt-LT" b="1" dirty="0" smtClean="0"/>
              <a:t>Lapkričio 1 d.</a:t>
            </a:r>
            <a:r>
              <a:rPr lang="lt-LT" dirty="0" smtClean="0"/>
              <a:t> – LRV pateikti II darbo grupės parengtus projektus</a:t>
            </a:r>
            <a:endParaRPr lang="lt-LT" dirty="0"/>
          </a:p>
        </p:txBody>
      </p:sp>
      <p:graphicFrame>
        <p:nvGraphicFramePr>
          <p:cNvPr id="16" name="Lentelė 15"/>
          <p:cNvGraphicFramePr>
            <a:graphicFrameLocks noGrp="1"/>
          </p:cNvGraphicFramePr>
          <p:nvPr>
            <p:extLst>
              <p:ext uri="{D42A27DB-BD31-4B8C-83A1-F6EECF244321}">
                <p14:modId xmlns:p14="http://schemas.microsoft.com/office/powerpoint/2010/main" val="1246799037"/>
              </p:ext>
            </p:extLst>
          </p:nvPr>
        </p:nvGraphicFramePr>
        <p:xfrm>
          <a:off x="8466668" y="1450110"/>
          <a:ext cx="3632200" cy="2410772"/>
        </p:xfrm>
        <a:graphic>
          <a:graphicData uri="http://schemas.openxmlformats.org/drawingml/2006/table">
            <a:tbl>
              <a:tblPr firstRow="1" bandRow="1">
                <a:tableStyleId>{FABFCF23-3B69-468F-B69F-88F6DE6A72F2}</a:tableStyleId>
              </a:tblPr>
              <a:tblGrid>
                <a:gridCol w="3632200"/>
              </a:tblGrid>
              <a:tr h="687672">
                <a:tc>
                  <a:txBody>
                    <a:bodyPr/>
                    <a:lstStyle/>
                    <a:p>
                      <a:r>
                        <a:rPr lang="lt-LT" dirty="0" smtClean="0"/>
                        <a:t>Kitos</a:t>
                      </a:r>
                      <a:r>
                        <a:rPr lang="lt-LT" baseline="0" dirty="0" smtClean="0"/>
                        <a:t> ministerijos (</a:t>
                      </a:r>
                      <a:r>
                        <a:rPr lang="lt-LT" baseline="0" dirty="0" err="1" smtClean="0"/>
                        <a:t>FinMin</a:t>
                      </a:r>
                      <a:r>
                        <a:rPr lang="lt-LT" baseline="0" dirty="0" smtClean="0"/>
                        <a:t>, SADM, TM)</a:t>
                      </a:r>
                    </a:p>
                    <a:p>
                      <a:r>
                        <a:rPr lang="lt-LT" baseline="0" dirty="0" smtClean="0"/>
                        <a:t>(11 LRV nutarimų projektų)</a:t>
                      </a:r>
                      <a:endParaRPr lang="lt-LT" dirty="0"/>
                    </a:p>
                  </a:txBody>
                  <a:tcPr/>
                </a:tc>
              </a:tr>
              <a:tr h="1496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800" baseline="0" dirty="0" smtClean="0"/>
                        <a:t>Įgyvendinant Valstybės tarnybos įstatymą 6 LRV nutarimų projektus rengia </a:t>
                      </a:r>
                      <a:r>
                        <a:rPr lang="lt-LT" sz="1800" baseline="0" dirty="0" err="1" smtClean="0"/>
                        <a:t>FinMin</a:t>
                      </a:r>
                      <a:r>
                        <a:rPr lang="lt-LT" sz="1800" baseline="0" dirty="0" smtClean="0"/>
                        <a:t>; 4 – SADM; 1 – TM.</a:t>
                      </a:r>
                      <a:endParaRPr lang="lt-LT" sz="1800" i="0" dirty="0" smtClean="0"/>
                    </a:p>
                    <a:p>
                      <a:endParaRPr lang="lt-LT" sz="1800" i="0" dirty="0"/>
                    </a:p>
                  </a:txBody>
                  <a:tcPr/>
                </a:tc>
              </a:tr>
            </a:tbl>
          </a:graphicData>
        </a:graphic>
      </p:graphicFrame>
      <p:sp>
        <p:nvSpPr>
          <p:cNvPr id="17" name="TextBox 16"/>
          <p:cNvSpPr txBox="1"/>
          <p:nvPr/>
        </p:nvSpPr>
        <p:spPr>
          <a:xfrm>
            <a:off x="8504767" y="4969502"/>
            <a:ext cx="3556002" cy="1477328"/>
          </a:xfrm>
          <a:prstGeom prst="rect">
            <a:avLst/>
          </a:prstGeom>
          <a:noFill/>
        </p:spPr>
        <p:txBody>
          <a:bodyPr wrap="square" rtlCol="0">
            <a:spAutoFit/>
          </a:bodyPr>
          <a:lstStyle/>
          <a:p>
            <a:r>
              <a:rPr lang="lt-LT" dirty="0" smtClean="0"/>
              <a:t>Suplanuoti darbai:</a:t>
            </a:r>
          </a:p>
          <a:p>
            <a:r>
              <a:rPr lang="lt-LT" b="1" dirty="0" smtClean="0"/>
              <a:t>Spalio pradžia</a:t>
            </a:r>
            <a:r>
              <a:rPr lang="lt-LT" dirty="0" smtClean="0"/>
              <a:t> – LRV projektų derinimas</a:t>
            </a:r>
          </a:p>
          <a:p>
            <a:r>
              <a:rPr lang="lt-LT" b="1" dirty="0" smtClean="0"/>
              <a:t>Lapkričio 1 d.</a:t>
            </a:r>
            <a:r>
              <a:rPr lang="lt-LT" dirty="0" smtClean="0"/>
              <a:t> – LRV pateikti  suderintus projektus</a:t>
            </a:r>
            <a:endParaRPr lang="lt-LT" dirty="0"/>
          </a:p>
        </p:txBody>
      </p:sp>
      <p:sp>
        <p:nvSpPr>
          <p:cNvPr id="20" name="Lankas 19"/>
          <p:cNvSpPr/>
          <p:nvPr/>
        </p:nvSpPr>
        <p:spPr>
          <a:xfrm rot="7969280">
            <a:off x="3493481" y="4742619"/>
            <a:ext cx="2047294" cy="1762232"/>
          </a:xfrm>
          <a:prstGeom prst="arc">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t-LT"/>
          </a:p>
        </p:txBody>
      </p:sp>
      <p:sp>
        <p:nvSpPr>
          <p:cNvPr id="21" name="TextBox 20"/>
          <p:cNvSpPr txBox="1"/>
          <p:nvPr/>
        </p:nvSpPr>
        <p:spPr>
          <a:xfrm>
            <a:off x="4897152" y="6334780"/>
            <a:ext cx="2768599" cy="523220"/>
          </a:xfrm>
          <a:prstGeom prst="rect">
            <a:avLst/>
          </a:prstGeom>
          <a:noFill/>
        </p:spPr>
        <p:txBody>
          <a:bodyPr wrap="square" rtlCol="0">
            <a:spAutoFit/>
          </a:bodyPr>
          <a:lstStyle/>
          <a:p>
            <a:r>
              <a:rPr lang="lt-LT" sz="1400" dirty="0" smtClean="0">
                <a:solidFill>
                  <a:schemeClr val="accent1"/>
                </a:solidFill>
              </a:rPr>
              <a:t>Kodifikuotas LRV nutarimas </a:t>
            </a:r>
          </a:p>
          <a:p>
            <a:r>
              <a:rPr lang="lt-LT" sz="1400" dirty="0" smtClean="0">
                <a:solidFill>
                  <a:schemeClr val="accent1"/>
                </a:solidFill>
              </a:rPr>
              <a:t>„Dėl VTĮ įgyvendinimo“</a:t>
            </a:r>
            <a:endParaRPr lang="lt-LT" sz="1400" dirty="0">
              <a:solidFill>
                <a:schemeClr val="accent1"/>
              </a:solidFill>
            </a:endParaRPr>
          </a:p>
        </p:txBody>
      </p:sp>
      <p:graphicFrame>
        <p:nvGraphicFramePr>
          <p:cNvPr id="18" name="Lentelė 17"/>
          <p:cNvGraphicFramePr>
            <a:graphicFrameLocks noGrp="1"/>
          </p:cNvGraphicFramePr>
          <p:nvPr>
            <p:extLst>
              <p:ext uri="{D42A27DB-BD31-4B8C-83A1-F6EECF244321}">
                <p14:modId xmlns:p14="http://schemas.microsoft.com/office/powerpoint/2010/main" val="992560914"/>
              </p:ext>
            </p:extLst>
          </p:nvPr>
        </p:nvGraphicFramePr>
        <p:xfrm>
          <a:off x="4580466" y="1448235"/>
          <a:ext cx="3556001" cy="2438400"/>
        </p:xfrm>
        <a:graphic>
          <a:graphicData uri="http://schemas.openxmlformats.org/drawingml/2006/table">
            <a:tbl>
              <a:tblPr firstRow="1" bandRow="1">
                <a:tableStyleId>{10A1B5D5-9B99-4C35-A422-299274C87663}</a:tableStyleId>
              </a:tblPr>
              <a:tblGrid>
                <a:gridCol w="3556001"/>
              </a:tblGrid>
              <a:tr h="614194">
                <a:tc>
                  <a:txBody>
                    <a:bodyPr/>
                    <a:lstStyle/>
                    <a:p>
                      <a:r>
                        <a:rPr lang="lt-LT" dirty="0" smtClean="0"/>
                        <a:t>II </a:t>
                      </a:r>
                      <a:r>
                        <a:rPr lang="lt-LT" dirty="0" err="1" smtClean="0"/>
                        <a:t>tarpinstitucinė</a:t>
                      </a:r>
                      <a:r>
                        <a:rPr lang="lt-LT" baseline="0" dirty="0" smtClean="0"/>
                        <a:t> darbo grupė</a:t>
                      </a:r>
                    </a:p>
                    <a:p>
                      <a:r>
                        <a:rPr lang="lt-LT" baseline="0" dirty="0" smtClean="0"/>
                        <a:t>(32 LRV nutarimų projektai)</a:t>
                      </a:r>
                      <a:endParaRPr lang="lt-LT" dirty="0"/>
                    </a:p>
                  </a:txBody>
                  <a:tcPr/>
                </a:tc>
              </a:tr>
              <a:tr h="1734855">
                <a:tc>
                  <a:txBody>
                    <a:bodyPr/>
                    <a:lstStyle/>
                    <a:p>
                      <a:r>
                        <a:rPr lang="lt-LT" sz="1400" baseline="0" dirty="0" smtClean="0"/>
                        <a:t>LRV nutarimai dėstomi nauja redakcija, atliekami techninio pobūdžio pakeitimai, praktinio taikymo metu pastebėtų klaidų taisymas, rengiami nauji LRV nutarimai, tikslinamos atsakomybės tarp įstaigų ir NBFC, dalis LRV nutarimų pripažįstami netekusiais galios (dėl tarnybinių nuobaudų, leidimų dirbti kitą darbą, tarnybos stažo ir kt.)</a:t>
                      </a:r>
                    </a:p>
                  </a:txBody>
                  <a:tcPr/>
                </a:tc>
              </a:tr>
            </a:tbl>
          </a:graphicData>
        </a:graphic>
      </p:graphicFrame>
      <p:sp>
        <p:nvSpPr>
          <p:cNvPr id="14" name="TextBox 13"/>
          <p:cNvSpPr txBox="1"/>
          <p:nvPr/>
        </p:nvSpPr>
        <p:spPr>
          <a:xfrm>
            <a:off x="5784351" y="4034681"/>
            <a:ext cx="5364634" cy="646331"/>
          </a:xfrm>
          <a:prstGeom prst="rect">
            <a:avLst/>
          </a:prstGeom>
          <a:solidFill>
            <a:schemeClr val="accent2">
              <a:lumMod val="60000"/>
              <a:lumOff val="40000"/>
            </a:schemeClr>
          </a:solidFill>
        </p:spPr>
        <p:txBody>
          <a:bodyPr wrap="square" rtlCol="0">
            <a:spAutoFit/>
          </a:bodyPr>
          <a:lstStyle/>
          <a:p>
            <a:pPr algn="ctr"/>
            <a:r>
              <a:rPr lang="lt-LT" dirty="0" smtClean="0"/>
              <a:t>27 LRV nutarimų projektai rengiami įgyvendinant Vidaus tarnybos statutą</a:t>
            </a:r>
            <a:endParaRPr lang="lt-LT" dirty="0"/>
          </a:p>
        </p:txBody>
      </p:sp>
    </p:spTree>
    <p:extLst>
      <p:ext uri="{BB962C8B-B14F-4D97-AF65-F5344CB8AC3E}">
        <p14:creationId xmlns:p14="http://schemas.microsoft.com/office/powerpoint/2010/main" val="2518330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159274"/>
            <a:ext cx="10515600" cy="760942"/>
          </a:xfrm>
        </p:spPr>
        <p:txBody>
          <a:bodyPr>
            <a:normAutofit/>
          </a:bodyPr>
          <a:lstStyle/>
          <a:p>
            <a:r>
              <a:rPr lang="lt-LT" sz="3600" dirty="0" smtClean="0"/>
              <a:t>Įstaigų pasirengimas valstybės tarnybos pertvarkai (I)</a:t>
            </a:r>
            <a:endParaRPr lang="lt-LT" sz="36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graphicFrame>
        <p:nvGraphicFramePr>
          <p:cNvPr id="3" name="Lentelė 2"/>
          <p:cNvGraphicFramePr>
            <a:graphicFrameLocks noGrp="1"/>
          </p:cNvGraphicFramePr>
          <p:nvPr>
            <p:extLst>
              <p:ext uri="{D42A27DB-BD31-4B8C-83A1-F6EECF244321}">
                <p14:modId xmlns:p14="http://schemas.microsoft.com/office/powerpoint/2010/main" val="894793071"/>
              </p:ext>
            </p:extLst>
          </p:nvPr>
        </p:nvGraphicFramePr>
        <p:xfrm>
          <a:off x="482600" y="1046665"/>
          <a:ext cx="11226800" cy="5486400"/>
        </p:xfrm>
        <a:graphic>
          <a:graphicData uri="http://schemas.openxmlformats.org/drawingml/2006/table">
            <a:tbl>
              <a:tblPr firstRow="1" bandRow="1">
                <a:tableStyleId>{5C22544A-7EE6-4342-B048-85BDC9FD1C3A}</a:tableStyleId>
              </a:tblPr>
              <a:tblGrid>
                <a:gridCol w="5249985"/>
                <a:gridCol w="5976815"/>
              </a:tblGrid>
              <a:tr h="370840">
                <a:tc>
                  <a:txBody>
                    <a:bodyPr/>
                    <a:lstStyle/>
                    <a:p>
                      <a:r>
                        <a:rPr lang="lt-LT" sz="2400" dirty="0" smtClean="0"/>
                        <a:t>Probleminiai klausimai</a:t>
                      </a:r>
                      <a:endParaRPr lang="lt-LT" sz="2400" dirty="0"/>
                    </a:p>
                  </a:txBody>
                  <a:tcPr/>
                </a:tc>
                <a:tc>
                  <a:txBody>
                    <a:bodyPr/>
                    <a:lstStyle/>
                    <a:p>
                      <a:r>
                        <a:rPr lang="lt-LT" sz="2400" dirty="0" smtClean="0"/>
                        <a:t>Sprendimo būdai</a:t>
                      </a:r>
                      <a:endParaRPr lang="lt-LT" sz="2400" dirty="0"/>
                    </a:p>
                  </a:txBody>
                  <a:tcPr/>
                </a:tc>
              </a:tr>
              <a:tr h="370840">
                <a:tc>
                  <a:txBody>
                    <a:bodyPr/>
                    <a:lstStyle/>
                    <a:p>
                      <a:pPr algn="just"/>
                      <a:r>
                        <a:rPr lang="lt-LT" sz="2400" dirty="0" smtClean="0"/>
                        <a:t>1. </a:t>
                      </a:r>
                      <a:r>
                        <a:rPr lang="lt-LT" sz="2400" baseline="0" dirty="0" smtClean="0"/>
                        <a:t>Ar darbuotojų, atliekančių viešojo administravimo funkcijas, pareigybes reikia keisti į valstybės tarnautojo pareigybes?</a:t>
                      </a:r>
                      <a:endParaRPr lang="lt-LT" sz="2400" dirty="0"/>
                    </a:p>
                  </a:txBody>
                  <a:tcPr/>
                </a:tc>
                <a:tc>
                  <a:txBody>
                    <a:bodyPr/>
                    <a:lstStyle/>
                    <a:p>
                      <a:pPr algn="just"/>
                      <a:r>
                        <a:rPr lang="lt-LT" sz="2400" dirty="0" smtClean="0"/>
                        <a:t>1. Klausimą</a:t>
                      </a:r>
                      <a:r>
                        <a:rPr lang="lt-LT" sz="2400" baseline="0" dirty="0" smtClean="0"/>
                        <a:t> spręsti kompleksiškai.</a:t>
                      </a:r>
                      <a:endParaRPr lang="lt-LT" sz="2400" dirty="0"/>
                    </a:p>
                  </a:txBody>
                  <a:tcPr/>
                </a:tc>
              </a:tr>
              <a:tr h="370840">
                <a:tc>
                  <a:txBody>
                    <a:bodyPr/>
                    <a:lstStyle/>
                    <a:p>
                      <a:pPr algn="just"/>
                      <a:r>
                        <a:rPr lang="lt-LT" sz="2400" dirty="0" smtClean="0"/>
                        <a:t>2. Neaiški ūkinio-techninio</a:t>
                      </a:r>
                      <a:r>
                        <a:rPr lang="lt-LT" sz="2400" baseline="0" dirty="0" smtClean="0"/>
                        <a:t> pobūdžio funkcijų apibrėžtis</a:t>
                      </a:r>
                      <a:endParaRPr lang="lt-LT" sz="2400" dirty="0"/>
                    </a:p>
                  </a:txBody>
                  <a:tcPr/>
                </a:tc>
                <a:tc>
                  <a:txBody>
                    <a:bodyPr/>
                    <a:lstStyle/>
                    <a:p>
                      <a:pPr algn="just"/>
                      <a:r>
                        <a:rPr lang="lt-LT" sz="2400" dirty="0" smtClean="0"/>
                        <a:t>2. VRM svetainėje pateikiamas pavyzdinis ūkinio-techninio pobūdžio funkcijų sąrašas. Konsultacijos</a:t>
                      </a:r>
                      <a:r>
                        <a:rPr lang="lt-LT" sz="2400" baseline="0" dirty="0" smtClean="0"/>
                        <a:t> su VRM specialistais.</a:t>
                      </a:r>
                      <a:endParaRPr lang="lt-LT" sz="2400" dirty="0"/>
                    </a:p>
                  </a:txBody>
                  <a:tcPr/>
                </a:tc>
              </a:tr>
              <a:tr h="370840">
                <a:tc>
                  <a:txBody>
                    <a:bodyPr/>
                    <a:lstStyle/>
                    <a:p>
                      <a:pPr algn="just"/>
                      <a:r>
                        <a:rPr lang="lt-LT" sz="2400" dirty="0" smtClean="0"/>
                        <a:t>3. </a:t>
                      </a:r>
                      <a:r>
                        <a:rPr lang="lt-LT" sz="2400" kern="1200" dirty="0" smtClean="0">
                          <a:solidFill>
                            <a:schemeClr val="dk1"/>
                          </a:solidFill>
                          <a:effectLst/>
                          <a:latin typeface="+mn-lt"/>
                          <a:ea typeface="+mn-ea"/>
                          <a:cs typeface="+mn-cs"/>
                        </a:rPr>
                        <a:t>Viešojo ir neviešojo administravimo funkcijų santykis pareigybės aprašyme priimant sprendimą dėl valstybės tarnautojo pareigybės statuso keitimo</a:t>
                      </a:r>
                      <a:endParaRPr lang="lt-LT" sz="2400" dirty="0"/>
                    </a:p>
                  </a:txBody>
                  <a:tcPr/>
                </a:tc>
                <a:tc>
                  <a:txBody>
                    <a:bodyPr/>
                    <a:lstStyle/>
                    <a:p>
                      <a:pPr algn="just"/>
                      <a:r>
                        <a:rPr lang="lt-LT" sz="2400" dirty="0" smtClean="0"/>
                        <a:t>3. Valstybės tarnautojas gali atlikti ūkinio-techninio</a:t>
                      </a:r>
                      <a:r>
                        <a:rPr lang="lt-LT" sz="2400" baseline="0" dirty="0" smtClean="0"/>
                        <a:t> pobūdžio funkcijas, tačiau darbuotojai viešojo administravimo funkcijų vykdyti negali. Rekomenduojama, kad valstybės tarnautojų pareigybės aprašymuose dominuotų viešojo administravimo funkcijos.</a:t>
                      </a:r>
                      <a:endParaRPr lang="lt-LT" sz="2400" dirty="0"/>
                    </a:p>
                  </a:txBody>
                  <a:tcPr/>
                </a:tc>
              </a:tr>
            </a:tbl>
          </a:graphicData>
        </a:graphic>
      </p:graphicFrame>
    </p:spTree>
    <p:extLst>
      <p:ext uri="{BB962C8B-B14F-4D97-AF65-F5344CB8AC3E}">
        <p14:creationId xmlns:p14="http://schemas.microsoft.com/office/powerpoint/2010/main" val="771223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159274"/>
            <a:ext cx="10515600" cy="760942"/>
          </a:xfrm>
        </p:spPr>
        <p:txBody>
          <a:bodyPr>
            <a:normAutofit/>
          </a:bodyPr>
          <a:lstStyle/>
          <a:p>
            <a:r>
              <a:rPr lang="lt-LT" sz="3600" dirty="0" smtClean="0"/>
              <a:t>Įstaigų pasirengimas valstybės tarnybos pertvarkai (II)</a:t>
            </a:r>
            <a:endParaRPr lang="lt-LT" sz="36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graphicFrame>
        <p:nvGraphicFramePr>
          <p:cNvPr id="3" name="Lentelė 2"/>
          <p:cNvGraphicFramePr>
            <a:graphicFrameLocks noGrp="1"/>
          </p:cNvGraphicFramePr>
          <p:nvPr>
            <p:extLst>
              <p:ext uri="{D42A27DB-BD31-4B8C-83A1-F6EECF244321}">
                <p14:modId xmlns:p14="http://schemas.microsoft.com/office/powerpoint/2010/main" val="2436951605"/>
              </p:ext>
            </p:extLst>
          </p:nvPr>
        </p:nvGraphicFramePr>
        <p:xfrm>
          <a:off x="516467" y="1079490"/>
          <a:ext cx="11226800" cy="5334000"/>
        </p:xfrm>
        <a:graphic>
          <a:graphicData uri="http://schemas.openxmlformats.org/drawingml/2006/table">
            <a:tbl>
              <a:tblPr firstRow="1" bandRow="1">
                <a:tableStyleId>{5C22544A-7EE6-4342-B048-85BDC9FD1C3A}</a:tableStyleId>
              </a:tblPr>
              <a:tblGrid>
                <a:gridCol w="5216118"/>
                <a:gridCol w="6010682"/>
              </a:tblGrid>
              <a:tr h="394909">
                <a:tc>
                  <a:txBody>
                    <a:bodyPr/>
                    <a:lstStyle/>
                    <a:p>
                      <a:r>
                        <a:rPr lang="lt-LT" sz="2000" dirty="0" smtClean="0"/>
                        <a:t>Probleminiai klausimai</a:t>
                      </a:r>
                      <a:endParaRPr lang="lt-LT" sz="2000" dirty="0"/>
                    </a:p>
                  </a:txBody>
                  <a:tcPr/>
                </a:tc>
                <a:tc>
                  <a:txBody>
                    <a:bodyPr/>
                    <a:lstStyle/>
                    <a:p>
                      <a:r>
                        <a:rPr lang="lt-LT" sz="2000" dirty="0" smtClean="0"/>
                        <a:t>Sprendimo būdai</a:t>
                      </a:r>
                      <a:endParaRPr lang="lt-LT" sz="2000" dirty="0"/>
                    </a:p>
                  </a:txBody>
                  <a:tcPr/>
                </a:tc>
              </a:tr>
              <a:tr h="973748">
                <a:tc>
                  <a:txBody>
                    <a:bodyPr/>
                    <a:lstStyle/>
                    <a:p>
                      <a:pPr algn="just"/>
                      <a:r>
                        <a:rPr lang="lt-LT" sz="2000" dirty="0" smtClean="0"/>
                        <a:t>4. Politinio (asmeninio) pasitikėjimo valstybės</a:t>
                      </a:r>
                      <a:r>
                        <a:rPr lang="lt-LT" sz="2000" baseline="0" dirty="0" smtClean="0"/>
                        <a:t> tarnautojų darbo užmokesčio sumažėjimas nuo 2019-01-01</a:t>
                      </a:r>
                      <a:endParaRPr lang="lt-LT" sz="2000" dirty="0"/>
                    </a:p>
                  </a:txBody>
                  <a:tcPr/>
                </a:tc>
                <a:tc>
                  <a:txBody>
                    <a:bodyPr/>
                    <a:lstStyle/>
                    <a:p>
                      <a:pPr algn="just"/>
                      <a:r>
                        <a:rPr lang="lt-LT" sz="2000" dirty="0" smtClean="0"/>
                        <a:t>4. Į pareigas priimantis asmuo turi teisę politinio (asmeninio) pasitikėjimo valstybės tarnautojui</a:t>
                      </a:r>
                      <a:r>
                        <a:rPr lang="lt-LT" sz="2000" baseline="0" dirty="0" smtClean="0"/>
                        <a:t> padidinti pareiginės algos koeficientą</a:t>
                      </a:r>
                      <a:endParaRPr lang="lt-LT" sz="2000" dirty="0"/>
                    </a:p>
                  </a:txBody>
                  <a:tcPr/>
                </a:tc>
              </a:tr>
              <a:tr h="973748">
                <a:tc>
                  <a:txBody>
                    <a:bodyPr/>
                    <a:lstStyle/>
                    <a:p>
                      <a:r>
                        <a:rPr lang="lt-LT" sz="2000" dirty="0" smtClean="0"/>
                        <a:t>5. Valstybės</a:t>
                      </a:r>
                      <a:r>
                        <a:rPr lang="lt-LT" sz="2000" baseline="0" dirty="0" smtClean="0"/>
                        <a:t> tarnautojų vertinimas 2019 m. bus vykdomas pagal senojo VTĮ nuostatas</a:t>
                      </a:r>
                      <a:endParaRPr lang="lt-LT" sz="2000" dirty="0"/>
                    </a:p>
                  </a:txBody>
                  <a:tcPr/>
                </a:tc>
                <a:tc>
                  <a:txBody>
                    <a:bodyPr/>
                    <a:lstStyle/>
                    <a:p>
                      <a:r>
                        <a:rPr lang="lt-LT" sz="2000" dirty="0" smtClean="0"/>
                        <a:t>5.</a:t>
                      </a:r>
                      <a:r>
                        <a:rPr lang="lt-LT" sz="2000" baseline="0" dirty="0" smtClean="0"/>
                        <a:t> VRM inicijavo VTĮ pakeitimus, kuriais atsisakoma nuostatos, kad 2019 m. tarnybinė veikla vertinama pagal senojo VTĮ tvarką. Valstybės tarnautojai 2019 m. bus vertinami pagal naują tvarką.</a:t>
                      </a:r>
                      <a:endParaRPr lang="lt-LT" sz="2000" dirty="0"/>
                    </a:p>
                  </a:txBody>
                  <a:tcPr/>
                </a:tc>
              </a:tr>
              <a:tr h="1265872">
                <a:tc>
                  <a:txBody>
                    <a:bodyPr/>
                    <a:lstStyle/>
                    <a:p>
                      <a:r>
                        <a:rPr lang="lt-LT" sz="2000" dirty="0" smtClean="0"/>
                        <a:t>6. Priemokų</a:t>
                      </a:r>
                      <a:r>
                        <a:rPr lang="lt-LT" sz="2000" baseline="0" dirty="0" smtClean="0"/>
                        <a:t> mokėjimas valstybės tarnautojams, dirbantiems ES finansuojamuose projektuose (priemokos mokėjimo terminas – </a:t>
                      </a:r>
                      <a:r>
                        <a:rPr lang="lt-LT" sz="2000" baseline="0" dirty="0" err="1" smtClean="0"/>
                        <a:t>max</a:t>
                      </a:r>
                      <a:r>
                        <a:rPr lang="lt-LT" sz="2000" baseline="0" dirty="0" smtClean="0"/>
                        <a:t> 6 mėn.)</a:t>
                      </a:r>
                      <a:endParaRPr lang="lt-LT" sz="2000" dirty="0"/>
                    </a:p>
                  </a:txBody>
                  <a:tcPr/>
                </a:tc>
                <a:tc>
                  <a:txBody>
                    <a:bodyPr/>
                    <a:lstStyle/>
                    <a:p>
                      <a:r>
                        <a:rPr lang="lt-LT" sz="2000" dirty="0" smtClean="0"/>
                        <a:t>6. 2019 m. I pusmetį gali būti mokama maksimali</a:t>
                      </a:r>
                      <a:r>
                        <a:rPr lang="lt-LT" sz="2000" baseline="0" dirty="0" smtClean="0"/>
                        <a:t> 40 proc. priemoka už papildomų užduočių atlikimą, vėliau – galimas valstybės tarnautojo vertinimas ir darbo užmokesčio pakėlimas.</a:t>
                      </a:r>
                    </a:p>
                  </a:txBody>
                  <a:tcPr/>
                </a:tc>
              </a:tr>
              <a:tr h="1265872">
                <a:tc>
                  <a:txBody>
                    <a:bodyPr/>
                    <a:lstStyle/>
                    <a:p>
                      <a:r>
                        <a:rPr lang="lt-LT" sz="2000" dirty="0" smtClean="0"/>
                        <a:t>7. Asmeniui</a:t>
                      </a:r>
                      <a:r>
                        <a:rPr lang="lt-LT" sz="2000" baseline="0" dirty="0" smtClean="0"/>
                        <a:t> pakeitus statusą iš valstybės tarnautojo į darbuotoją, neaiškus stažo skaičiavimas papildomoms atostogų dienoms suteikti</a:t>
                      </a:r>
                      <a:endParaRPr lang="lt-LT" sz="2000" dirty="0"/>
                    </a:p>
                  </a:txBody>
                  <a:tcPr/>
                </a:tc>
                <a:tc>
                  <a:txBody>
                    <a:bodyPr/>
                    <a:lstStyle/>
                    <a:p>
                      <a:r>
                        <a:rPr lang="lt-LT" sz="2000" dirty="0" smtClean="0"/>
                        <a:t>7. Pagal DK nuostatas</a:t>
                      </a:r>
                      <a:r>
                        <a:rPr lang="lt-LT" sz="2000" baseline="0" dirty="0" smtClean="0"/>
                        <a:t> į nepertraukiamą darbo stažą įskaitomas dirbtas laikas įstaigose nepriklausomai nuo asmens turėto statuso (valstybės tarnautojas ar darbuotojas).</a:t>
                      </a:r>
                      <a:endParaRPr lang="lt-LT" sz="2000" dirty="0"/>
                    </a:p>
                  </a:txBody>
                  <a:tcPr/>
                </a:tc>
              </a:tr>
            </a:tbl>
          </a:graphicData>
        </a:graphic>
      </p:graphicFrame>
    </p:spTree>
    <p:extLst>
      <p:ext uri="{BB962C8B-B14F-4D97-AF65-F5344CB8AC3E}">
        <p14:creationId xmlns:p14="http://schemas.microsoft.com/office/powerpoint/2010/main" val="329906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Centralizuota valstybės tarnautojų atranka</a:t>
            </a:r>
            <a:endParaRPr lang="lt-LT" sz="28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
        <p:nvSpPr>
          <p:cNvPr id="3" name="Turinio vietos rezervavimo ženklas 2"/>
          <p:cNvSpPr>
            <a:spLocks noGrp="1"/>
          </p:cNvSpPr>
          <p:nvPr>
            <p:ph idx="1"/>
          </p:nvPr>
        </p:nvSpPr>
        <p:spPr>
          <a:xfrm>
            <a:off x="838200" y="1537301"/>
            <a:ext cx="10515600" cy="4351338"/>
          </a:xfrm>
        </p:spPr>
        <p:txBody>
          <a:bodyPr/>
          <a:lstStyle/>
          <a:p>
            <a:endParaRPr lang="lt-LT" dirty="0" smtClean="0"/>
          </a:p>
          <a:p>
            <a:endParaRPr lang="lt-LT" dirty="0"/>
          </a:p>
        </p:txBody>
      </p:sp>
      <p:sp>
        <p:nvSpPr>
          <p:cNvPr id="6" name="Ovalas 5"/>
          <p:cNvSpPr/>
          <p:nvPr/>
        </p:nvSpPr>
        <p:spPr>
          <a:xfrm>
            <a:off x="5551969" y="1689844"/>
            <a:ext cx="2943446" cy="2988593"/>
          </a:xfrm>
          <a:prstGeom prst="ellipse">
            <a:avLst/>
          </a:prstGeom>
          <a:solidFill>
            <a:srgbClr val="4A66AC"/>
          </a:solidFill>
          <a:ln>
            <a:solidFill>
              <a:srgbClr val="DADA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t>Interviu </a:t>
            </a:r>
          </a:p>
          <a:p>
            <a:pPr algn="ctr"/>
            <a:r>
              <a:rPr lang="lt-LT" b="1" dirty="0" smtClean="0"/>
              <a:t>Ir / ar</a:t>
            </a:r>
          </a:p>
          <a:p>
            <a:pPr algn="ctr"/>
            <a:r>
              <a:rPr lang="lt-LT" b="1" dirty="0"/>
              <a:t>p</a:t>
            </a:r>
            <a:r>
              <a:rPr lang="lt-LT" b="1" dirty="0" smtClean="0"/>
              <a:t>raktinės užduotys**</a:t>
            </a:r>
          </a:p>
        </p:txBody>
      </p:sp>
      <p:sp>
        <p:nvSpPr>
          <p:cNvPr id="7" name="Ovalas 6"/>
          <p:cNvSpPr/>
          <p:nvPr/>
        </p:nvSpPr>
        <p:spPr>
          <a:xfrm>
            <a:off x="901107" y="1690688"/>
            <a:ext cx="2954079" cy="29877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t>Esant dideliam kandidatų skaičiui – kompetencijų / žinių testas, praktinės užduotys</a:t>
            </a:r>
          </a:p>
        </p:txBody>
      </p:sp>
      <p:sp>
        <p:nvSpPr>
          <p:cNvPr id="11" name="TextBox 10"/>
          <p:cNvSpPr txBox="1"/>
          <p:nvPr/>
        </p:nvSpPr>
        <p:spPr>
          <a:xfrm>
            <a:off x="5551969" y="4872976"/>
            <a:ext cx="4885372" cy="2031325"/>
          </a:xfrm>
          <a:prstGeom prst="rect">
            <a:avLst/>
          </a:prstGeom>
          <a:noFill/>
        </p:spPr>
        <p:txBody>
          <a:bodyPr wrap="square" rtlCol="0">
            <a:spAutoFit/>
          </a:bodyPr>
          <a:lstStyle/>
          <a:p>
            <a:r>
              <a:rPr lang="lt-LT" dirty="0" smtClean="0"/>
              <a:t>** Praktinės užduotys pagal poreikį :</a:t>
            </a:r>
          </a:p>
          <a:p>
            <a:r>
              <a:rPr lang="lt-LT" dirty="0" smtClean="0"/>
              <a:t>Temos pristatymas</a:t>
            </a:r>
          </a:p>
          <a:p>
            <a:r>
              <a:rPr lang="lt-LT" dirty="0" err="1" smtClean="0"/>
              <a:t>Įv</a:t>
            </a:r>
            <a:r>
              <a:rPr lang="lt-LT" dirty="0" smtClean="0"/>
              <a:t>. </a:t>
            </a:r>
            <a:r>
              <a:rPr lang="lt-LT" dirty="0"/>
              <a:t>r</a:t>
            </a:r>
            <a:r>
              <a:rPr lang="lt-LT" dirty="0" smtClean="0"/>
              <a:t>ašto / skaičiavimo praktinės užduotys</a:t>
            </a:r>
          </a:p>
          <a:p>
            <a:r>
              <a:rPr lang="lt-LT" dirty="0" smtClean="0"/>
              <a:t>Atvejo analizė</a:t>
            </a:r>
          </a:p>
          <a:p>
            <a:r>
              <a:rPr lang="lt-LT" dirty="0" smtClean="0"/>
              <a:t>Interviu raštu</a:t>
            </a:r>
          </a:p>
          <a:p>
            <a:r>
              <a:rPr lang="lt-LT" dirty="0" smtClean="0"/>
              <a:t>Namų darbų užduotis.</a:t>
            </a:r>
          </a:p>
          <a:p>
            <a:endParaRPr lang="lt-LT" dirty="0"/>
          </a:p>
        </p:txBody>
      </p:sp>
      <p:sp>
        <p:nvSpPr>
          <p:cNvPr id="12" name="Lygu 11"/>
          <p:cNvSpPr/>
          <p:nvPr/>
        </p:nvSpPr>
        <p:spPr>
          <a:xfrm>
            <a:off x="8766103" y="2737995"/>
            <a:ext cx="1137683" cy="89313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13" name="TextBox 12"/>
          <p:cNvSpPr txBox="1"/>
          <p:nvPr/>
        </p:nvSpPr>
        <p:spPr>
          <a:xfrm>
            <a:off x="9978435" y="2122733"/>
            <a:ext cx="2100372" cy="2862322"/>
          </a:xfrm>
          <a:prstGeom prst="rect">
            <a:avLst/>
          </a:prstGeom>
          <a:noFill/>
          <a:ln>
            <a:noFill/>
          </a:ln>
        </p:spPr>
        <p:txBody>
          <a:bodyPr wrap="square" rtlCol="0">
            <a:spAutoFit/>
          </a:bodyPr>
          <a:lstStyle/>
          <a:p>
            <a:r>
              <a:rPr lang="lt-LT" sz="2000" b="1" dirty="0" smtClean="0">
                <a:solidFill>
                  <a:srgbClr val="4A66AC"/>
                </a:solidFill>
              </a:rPr>
              <a:t>Geriausias kandidatas</a:t>
            </a:r>
          </a:p>
          <a:p>
            <a:r>
              <a:rPr lang="lt-LT" sz="2000" b="1" dirty="0" smtClean="0">
                <a:solidFill>
                  <a:srgbClr val="4A66AC"/>
                </a:solidFill>
              </a:rPr>
              <a:t>priimamas į pareigas</a:t>
            </a:r>
          </a:p>
          <a:p>
            <a:r>
              <a:rPr lang="lt-LT" sz="2000" b="1" dirty="0" smtClean="0">
                <a:solidFill>
                  <a:srgbClr val="4A66AC"/>
                </a:solidFill>
              </a:rPr>
              <a:t>(į vadovaujančias pareigas – iš 2 kandidatų pasirenka vadovas)</a:t>
            </a:r>
            <a:endParaRPr lang="lt-LT" sz="2000" b="1" dirty="0">
              <a:solidFill>
                <a:srgbClr val="4A66AC"/>
              </a:solidFill>
            </a:endParaRPr>
          </a:p>
        </p:txBody>
      </p:sp>
      <p:sp>
        <p:nvSpPr>
          <p:cNvPr id="8" name="TextBox 7"/>
          <p:cNvSpPr txBox="1"/>
          <p:nvPr/>
        </p:nvSpPr>
        <p:spPr>
          <a:xfrm>
            <a:off x="3674533" y="4082774"/>
            <a:ext cx="1840111" cy="523220"/>
          </a:xfrm>
          <a:prstGeom prst="rect">
            <a:avLst/>
          </a:prstGeom>
          <a:noFill/>
        </p:spPr>
        <p:txBody>
          <a:bodyPr wrap="square" rtlCol="0">
            <a:spAutoFit/>
          </a:bodyPr>
          <a:lstStyle/>
          <a:p>
            <a:r>
              <a:rPr lang="lt-LT" sz="1400" dirty="0" smtClean="0"/>
              <a:t>I etape geriausiai pasirodę 5 kandidatai</a:t>
            </a:r>
            <a:endParaRPr lang="lt-LT" sz="1400" dirty="0"/>
          </a:p>
        </p:txBody>
      </p:sp>
      <p:sp>
        <p:nvSpPr>
          <p:cNvPr id="14" name="TextBox 13"/>
          <p:cNvSpPr txBox="1"/>
          <p:nvPr/>
        </p:nvSpPr>
        <p:spPr>
          <a:xfrm>
            <a:off x="113193" y="5817433"/>
            <a:ext cx="3021503" cy="646331"/>
          </a:xfrm>
          <a:prstGeom prst="rect">
            <a:avLst/>
          </a:prstGeom>
          <a:noFill/>
        </p:spPr>
        <p:txBody>
          <a:bodyPr wrap="square" rtlCol="0">
            <a:spAutoFit/>
          </a:bodyPr>
          <a:lstStyle/>
          <a:p>
            <a:r>
              <a:rPr lang="lt-LT" dirty="0" smtClean="0">
                <a:solidFill>
                  <a:srgbClr val="4A66AC"/>
                </a:solidFill>
              </a:rPr>
              <a:t>Vienu metu galimos atrankos į kelias vienodas pareigybes!</a:t>
            </a:r>
            <a:endParaRPr lang="lt-LT" dirty="0">
              <a:solidFill>
                <a:srgbClr val="4A66AC"/>
              </a:solidFill>
            </a:endParaRPr>
          </a:p>
        </p:txBody>
      </p:sp>
      <p:sp>
        <p:nvSpPr>
          <p:cNvPr id="15" name="Ševronas 14"/>
          <p:cNvSpPr/>
          <p:nvPr/>
        </p:nvSpPr>
        <p:spPr>
          <a:xfrm>
            <a:off x="4134871" y="2286000"/>
            <a:ext cx="1203335" cy="1596721"/>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16" name="TextBox 15"/>
          <p:cNvSpPr txBox="1"/>
          <p:nvPr/>
        </p:nvSpPr>
        <p:spPr>
          <a:xfrm>
            <a:off x="1901861" y="1942648"/>
            <a:ext cx="957917" cy="369332"/>
          </a:xfrm>
          <a:prstGeom prst="rect">
            <a:avLst/>
          </a:prstGeom>
          <a:noFill/>
        </p:spPr>
        <p:txBody>
          <a:bodyPr wrap="square" rtlCol="0">
            <a:spAutoFit/>
          </a:bodyPr>
          <a:lstStyle/>
          <a:p>
            <a:r>
              <a:rPr lang="lt-LT" b="1" dirty="0" smtClean="0">
                <a:solidFill>
                  <a:schemeClr val="bg1"/>
                </a:solidFill>
              </a:rPr>
              <a:t>I etapas</a:t>
            </a:r>
            <a:endParaRPr lang="lt-LT" b="1" dirty="0">
              <a:solidFill>
                <a:schemeClr val="bg1"/>
              </a:solidFill>
            </a:endParaRPr>
          </a:p>
        </p:txBody>
      </p:sp>
      <p:sp>
        <p:nvSpPr>
          <p:cNvPr id="17" name="TextBox 16"/>
          <p:cNvSpPr txBox="1"/>
          <p:nvPr/>
        </p:nvSpPr>
        <p:spPr>
          <a:xfrm>
            <a:off x="6544733" y="1942648"/>
            <a:ext cx="1028814" cy="369332"/>
          </a:xfrm>
          <a:prstGeom prst="rect">
            <a:avLst/>
          </a:prstGeom>
          <a:noFill/>
        </p:spPr>
        <p:txBody>
          <a:bodyPr wrap="square" rtlCol="0">
            <a:spAutoFit/>
          </a:bodyPr>
          <a:lstStyle/>
          <a:p>
            <a:r>
              <a:rPr lang="lt-LT" b="1" dirty="0" smtClean="0">
                <a:solidFill>
                  <a:schemeClr val="bg1"/>
                </a:solidFill>
              </a:rPr>
              <a:t>II etapas</a:t>
            </a:r>
            <a:endParaRPr lang="lt-LT" b="1" dirty="0">
              <a:solidFill>
                <a:schemeClr val="bg1"/>
              </a:solidFill>
            </a:endParaRPr>
          </a:p>
        </p:txBody>
      </p:sp>
    </p:spTree>
    <p:extLst>
      <p:ext uri="{BB962C8B-B14F-4D97-AF65-F5344CB8AC3E}">
        <p14:creationId xmlns:p14="http://schemas.microsoft.com/office/powerpoint/2010/main" val="1623463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59466" y="375758"/>
            <a:ext cx="10515600" cy="1325563"/>
          </a:xfrm>
        </p:spPr>
        <p:txBody>
          <a:bodyPr>
            <a:normAutofit fontScale="90000"/>
          </a:bodyPr>
          <a:lstStyle/>
          <a:p>
            <a:r>
              <a:rPr lang="lt-LT" dirty="0" smtClean="0"/>
              <a:t>Įstaigų vadovų atranka </a:t>
            </a:r>
            <a:br>
              <a:rPr lang="lt-LT" dirty="0" smtClean="0"/>
            </a:br>
            <a:r>
              <a:rPr lang="lt-LT" sz="3100" dirty="0" smtClean="0"/>
              <a:t>(~100 ministerijoms pavadžių įstaigų vadovai + ministerijų kancleriai)</a:t>
            </a:r>
            <a:endParaRPr lang="lt-LT" sz="31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
        <p:nvSpPr>
          <p:cNvPr id="3" name="Turinio vietos rezervavimo ženklas 2"/>
          <p:cNvSpPr>
            <a:spLocks noGrp="1"/>
          </p:cNvSpPr>
          <p:nvPr>
            <p:ph idx="1"/>
          </p:nvPr>
        </p:nvSpPr>
        <p:spPr>
          <a:xfrm>
            <a:off x="838200" y="1537301"/>
            <a:ext cx="10515600" cy="4351338"/>
          </a:xfrm>
        </p:spPr>
        <p:txBody>
          <a:bodyPr/>
          <a:lstStyle/>
          <a:p>
            <a:endParaRPr lang="lt-LT" dirty="0" smtClean="0"/>
          </a:p>
          <a:p>
            <a:endParaRPr lang="lt-LT" dirty="0"/>
          </a:p>
        </p:txBody>
      </p:sp>
      <p:graphicFrame>
        <p:nvGraphicFramePr>
          <p:cNvPr id="5" name="Diagrama 4"/>
          <p:cNvGraphicFramePr/>
          <p:nvPr>
            <p:extLst>
              <p:ext uri="{D42A27DB-BD31-4B8C-83A1-F6EECF244321}">
                <p14:modId xmlns:p14="http://schemas.microsoft.com/office/powerpoint/2010/main" val="1713525330"/>
              </p:ext>
            </p:extLst>
          </p:nvPr>
        </p:nvGraphicFramePr>
        <p:xfrm>
          <a:off x="329608" y="-102706"/>
          <a:ext cx="11024191" cy="607820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p:cNvSpPr txBox="1"/>
          <p:nvPr/>
        </p:nvSpPr>
        <p:spPr>
          <a:xfrm>
            <a:off x="414670" y="4303455"/>
            <a:ext cx="3391787" cy="2554545"/>
          </a:xfrm>
          <a:prstGeom prst="rect">
            <a:avLst/>
          </a:prstGeom>
          <a:noFill/>
        </p:spPr>
        <p:txBody>
          <a:bodyPr wrap="square" rtlCol="0">
            <a:spAutoFit/>
          </a:bodyPr>
          <a:lstStyle/>
          <a:p>
            <a:r>
              <a:rPr lang="lt-LT" sz="1600" dirty="0"/>
              <a:t>N</a:t>
            </a:r>
            <a:r>
              <a:rPr lang="lt-LT" sz="1600" dirty="0" smtClean="0"/>
              <a:t>audojamas įvertinimo centro metodas, kai viena kompetencija patikrinama keliais skirtingais metodais:</a:t>
            </a:r>
          </a:p>
          <a:p>
            <a:pPr marL="285750" indent="-285750">
              <a:buFontTx/>
              <a:buChar char="-"/>
            </a:pPr>
            <a:r>
              <a:rPr lang="lt-LT" sz="1600" dirty="0" smtClean="0"/>
              <a:t>Asmenybinis testas;</a:t>
            </a:r>
          </a:p>
          <a:p>
            <a:pPr marL="285750" indent="-285750">
              <a:buFontTx/>
              <a:buChar char="-"/>
            </a:pPr>
            <a:r>
              <a:rPr lang="lt-LT" sz="1600" dirty="0" smtClean="0"/>
              <a:t>Pusiau struktūruotas interviu;</a:t>
            </a:r>
          </a:p>
          <a:p>
            <a:pPr marL="285750" indent="-285750">
              <a:buFontTx/>
              <a:buChar char="-"/>
            </a:pPr>
            <a:r>
              <a:rPr lang="lt-LT" sz="1600" dirty="0" smtClean="0"/>
              <a:t>Atvejo pristatymas;</a:t>
            </a:r>
          </a:p>
          <a:p>
            <a:pPr marL="285750" indent="-285750">
              <a:buFontTx/>
              <a:buChar char="-"/>
            </a:pPr>
            <a:r>
              <a:rPr lang="lt-LT" sz="1600" dirty="0" smtClean="0"/>
              <a:t>„Dokumentų krepšelis“;</a:t>
            </a:r>
          </a:p>
          <a:p>
            <a:pPr marL="285750" indent="-285750">
              <a:buFontTx/>
              <a:buChar char="-"/>
            </a:pPr>
            <a:r>
              <a:rPr lang="lt-LT" sz="1600" dirty="0" smtClean="0"/>
              <a:t>Veiklos valdymo praktinė užduotis.</a:t>
            </a:r>
          </a:p>
          <a:p>
            <a:r>
              <a:rPr lang="lt-LT" sz="1600" dirty="0" smtClean="0"/>
              <a:t>Parengiama išvada apie kandidatą.</a:t>
            </a:r>
          </a:p>
        </p:txBody>
      </p:sp>
      <p:sp>
        <p:nvSpPr>
          <p:cNvPr id="14" name="TextBox 13"/>
          <p:cNvSpPr txBox="1"/>
          <p:nvPr/>
        </p:nvSpPr>
        <p:spPr>
          <a:xfrm>
            <a:off x="4214921" y="4272255"/>
            <a:ext cx="3253564" cy="2554545"/>
          </a:xfrm>
          <a:prstGeom prst="rect">
            <a:avLst/>
          </a:prstGeom>
          <a:noFill/>
        </p:spPr>
        <p:txBody>
          <a:bodyPr wrap="square" rtlCol="0">
            <a:spAutoFit/>
          </a:bodyPr>
          <a:lstStyle/>
          <a:p>
            <a:r>
              <a:rPr lang="lt-LT" sz="1600" dirty="0" smtClean="0"/>
              <a:t>Į atrankos komisiją patenka </a:t>
            </a:r>
            <a:r>
              <a:rPr lang="lt-LT" sz="1600" u="sng" dirty="0" smtClean="0"/>
              <a:t>visi kandidatai</a:t>
            </a:r>
            <a:r>
              <a:rPr lang="lt-LT" sz="1600" dirty="0" smtClean="0"/>
              <a:t> su VTD išvadomis.</a:t>
            </a:r>
          </a:p>
          <a:p>
            <a:r>
              <a:rPr lang="lt-LT" sz="1600" dirty="0" smtClean="0"/>
              <a:t>Komisija gali naudoti šiuos metodus:</a:t>
            </a:r>
          </a:p>
          <a:p>
            <a:r>
              <a:rPr lang="lt-LT" sz="1600" dirty="0" smtClean="0"/>
              <a:t>- Namų darbų užduotis (pristatyti įstaigos viziją);</a:t>
            </a:r>
          </a:p>
          <a:p>
            <a:r>
              <a:rPr lang="lt-LT" sz="1600" dirty="0" smtClean="0"/>
              <a:t>- Interviu;</a:t>
            </a:r>
          </a:p>
          <a:p>
            <a:pPr>
              <a:buFontTx/>
              <a:buChar char="-"/>
            </a:pPr>
            <a:r>
              <a:rPr lang="lt-LT" sz="1600" dirty="0" smtClean="0"/>
              <a:t>Grupinis interviu (lyderystei, atstovavimui, deryboms, įtakai ir kt. įvertinti);</a:t>
            </a:r>
          </a:p>
          <a:p>
            <a:pPr>
              <a:buFontTx/>
              <a:buChar char="-"/>
            </a:pPr>
            <a:r>
              <a:rPr lang="lt-LT" sz="1600" dirty="0" smtClean="0"/>
              <a:t>Praktinės užduotys.</a:t>
            </a:r>
          </a:p>
        </p:txBody>
      </p:sp>
      <p:sp>
        <p:nvSpPr>
          <p:cNvPr id="15" name="TextBox 14"/>
          <p:cNvSpPr txBox="1"/>
          <p:nvPr/>
        </p:nvSpPr>
        <p:spPr>
          <a:xfrm>
            <a:off x="8100234" y="4303455"/>
            <a:ext cx="3589257" cy="1323439"/>
          </a:xfrm>
          <a:prstGeom prst="rect">
            <a:avLst/>
          </a:prstGeom>
          <a:noFill/>
        </p:spPr>
        <p:txBody>
          <a:bodyPr wrap="square" rtlCol="0">
            <a:spAutoFit/>
          </a:bodyPr>
          <a:lstStyle/>
          <a:p>
            <a:r>
              <a:rPr lang="lt-LT" sz="1600" dirty="0" smtClean="0"/>
              <a:t>Atrankos komisija į pareigas priimančiam asmeniui pateikia 2 geriausiai atrankoje pasirodžiusius pretendentus, kuris pasirenka (gali po pokalbio) jo manymu geriausią kandidatą.</a:t>
            </a:r>
          </a:p>
        </p:txBody>
      </p:sp>
    </p:spTree>
    <p:extLst>
      <p:ext uri="{BB962C8B-B14F-4D97-AF65-F5344CB8AC3E}">
        <p14:creationId xmlns:p14="http://schemas.microsoft.com/office/powerpoint/2010/main" val="895735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Konkurso komisija</a:t>
            </a:r>
            <a:endParaRPr lang="lt-LT" sz="2800" dirty="0"/>
          </a:p>
        </p:txBody>
      </p:sp>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
        <p:nvSpPr>
          <p:cNvPr id="3" name="Turinio vietos rezervavimo ženklas 2"/>
          <p:cNvSpPr>
            <a:spLocks noGrp="1"/>
          </p:cNvSpPr>
          <p:nvPr>
            <p:ph idx="1"/>
          </p:nvPr>
        </p:nvSpPr>
        <p:spPr>
          <a:xfrm>
            <a:off x="838199" y="1537301"/>
            <a:ext cx="11142133" cy="5201250"/>
          </a:xfrm>
        </p:spPr>
        <p:txBody>
          <a:bodyPr>
            <a:normAutofit fontScale="92500"/>
          </a:bodyPr>
          <a:lstStyle/>
          <a:p>
            <a:r>
              <a:rPr lang="lt-LT" dirty="0" smtClean="0"/>
              <a:t>Konkurso komisiją sudaro VTD iš:</a:t>
            </a:r>
          </a:p>
          <a:p>
            <a:endParaRPr lang="lt-LT" dirty="0"/>
          </a:p>
          <a:p>
            <a:pPr marL="0" indent="0">
              <a:buNone/>
            </a:pPr>
            <a:endParaRPr lang="lt-LT" dirty="0" smtClean="0"/>
          </a:p>
          <a:p>
            <a:pPr marL="0" indent="0">
              <a:buNone/>
            </a:pPr>
            <a:endParaRPr lang="lt-LT" dirty="0"/>
          </a:p>
          <a:p>
            <a:pPr marL="0" indent="0">
              <a:buNone/>
            </a:pPr>
            <a:endParaRPr lang="lt-LT" dirty="0" smtClean="0"/>
          </a:p>
          <a:p>
            <a:pPr marL="0" indent="0">
              <a:buNone/>
            </a:pPr>
            <a:endParaRPr lang="lt-LT" dirty="0" smtClean="0"/>
          </a:p>
          <a:p>
            <a:pPr marL="0" indent="0">
              <a:buNone/>
            </a:pPr>
            <a:r>
              <a:rPr lang="lt-LT" dirty="0" smtClean="0"/>
              <a:t>Komisija:</a:t>
            </a:r>
          </a:p>
          <a:p>
            <a:r>
              <a:rPr lang="lt-LT" dirty="0" smtClean="0"/>
              <a:t>Parenka vertinimo kriterijus iš LRV nustatyto kriterijų sąrašo;</a:t>
            </a:r>
            <a:endParaRPr lang="lt-LT" dirty="0"/>
          </a:p>
          <a:p>
            <a:r>
              <a:rPr lang="lt-LT" dirty="0" smtClean="0"/>
              <a:t>Parenka atrankos metodus iš LRV nustatymo metodų sąrašo;</a:t>
            </a:r>
          </a:p>
          <a:p>
            <a:r>
              <a:rPr lang="lt-LT" dirty="0" smtClean="0"/>
              <a:t>Atrenka geriausią kandidatą į pareigas (į padalinio vadovo ar aukštesnes pareigas – atrenka 2 pretendentus ir teikia į pareigas priimančiam asmeniui).</a:t>
            </a:r>
          </a:p>
          <a:p>
            <a:endParaRPr lang="lt-LT" dirty="0" smtClean="0"/>
          </a:p>
          <a:p>
            <a:pPr marL="0" indent="0">
              <a:buNone/>
            </a:pPr>
            <a:endParaRPr lang="lt-LT" dirty="0" smtClean="0"/>
          </a:p>
        </p:txBody>
      </p:sp>
      <p:graphicFrame>
        <p:nvGraphicFramePr>
          <p:cNvPr id="5" name="Lentelė 4"/>
          <p:cNvGraphicFramePr>
            <a:graphicFrameLocks noGrp="1"/>
          </p:cNvGraphicFramePr>
          <p:nvPr>
            <p:extLst>
              <p:ext uri="{D42A27DB-BD31-4B8C-83A1-F6EECF244321}">
                <p14:modId xmlns:p14="http://schemas.microsoft.com/office/powerpoint/2010/main" val="180207573"/>
              </p:ext>
            </p:extLst>
          </p:nvPr>
        </p:nvGraphicFramePr>
        <p:xfrm>
          <a:off x="838200" y="1975045"/>
          <a:ext cx="10684540" cy="2286000"/>
        </p:xfrm>
        <a:graphic>
          <a:graphicData uri="http://schemas.openxmlformats.org/drawingml/2006/table">
            <a:tbl>
              <a:tblPr firstRow="1" bandRow="1">
                <a:tableStyleId>{5C22544A-7EE6-4342-B048-85BDC9FD1C3A}</a:tableStyleId>
              </a:tblPr>
              <a:tblGrid>
                <a:gridCol w="4837670"/>
                <a:gridCol w="5846870"/>
              </a:tblGrid>
              <a:tr h="370840">
                <a:tc>
                  <a:txBody>
                    <a:bodyPr/>
                    <a:lstStyle/>
                    <a:p>
                      <a:pPr algn="l"/>
                      <a:r>
                        <a:rPr lang="lt-LT" sz="2200" dirty="0" smtClean="0"/>
                        <a:t>Specialistams, padalinių vadovams</a:t>
                      </a:r>
                      <a:endParaRPr lang="lt-LT" sz="2200" dirty="0"/>
                    </a:p>
                  </a:txBody>
                  <a:tcPr/>
                </a:tc>
                <a:tc>
                  <a:txBody>
                    <a:bodyPr/>
                    <a:lstStyle/>
                    <a:p>
                      <a:pPr algn="l"/>
                      <a:r>
                        <a:rPr lang="lt-LT" sz="2200" dirty="0" smtClean="0"/>
                        <a:t>Įstaigų prie</a:t>
                      </a:r>
                      <a:r>
                        <a:rPr lang="lt-LT" sz="2200" baseline="0" dirty="0" smtClean="0"/>
                        <a:t> ministerijų vadovams ir ministerijų kancleriams</a:t>
                      </a:r>
                      <a:endParaRPr lang="lt-LT" sz="2200" dirty="0"/>
                    </a:p>
                  </a:txBody>
                  <a:tcPr/>
                </a:tc>
              </a:tr>
              <a:tr h="370840">
                <a:tc>
                  <a:txBody>
                    <a:bodyPr/>
                    <a:lstStyle/>
                    <a:p>
                      <a:r>
                        <a:rPr lang="lt-LT" sz="2200" dirty="0" smtClean="0"/>
                        <a:t>Min. 3 nariai (bent pusė narių iš VTD*, 1</a:t>
                      </a:r>
                      <a:r>
                        <a:rPr lang="lt-LT" sz="2200" baseline="0" dirty="0" smtClean="0"/>
                        <a:t>–</a:t>
                      </a:r>
                      <a:r>
                        <a:rPr lang="lt-LT" sz="2200" dirty="0" smtClean="0"/>
                        <a:t>2 įstaigos atstovai)</a:t>
                      </a:r>
                      <a:endParaRPr lang="lt-LT" sz="2200" dirty="0"/>
                    </a:p>
                  </a:txBody>
                  <a:tcPr/>
                </a:tc>
                <a:tc>
                  <a:txBody>
                    <a:bodyPr/>
                    <a:lstStyle/>
                    <a:p>
                      <a:r>
                        <a:rPr lang="lt-LT" sz="2200" dirty="0" smtClean="0"/>
                        <a:t>Min. 5 nariai (bent pusė narių iš VTD*, 1</a:t>
                      </a:r>
                      <a:r>
                        <a:rPr lang="lt-LT" sz="2200" baseline="0" dirty="0" smtClean="0"/>
                        <a:t>–</a:t>
                      </a:r>
                      <a:r>
                        <a:rPr lang="lt-LT" sz="2200" dirty="0" smtClean="0"/>
                        <a:t>2 ministro atstovai, 1</a:t>
                      </a:r>
                      <a:r>
                        <a:rPr lang="lt-LT" sz="2200" baseline="0" dirty="0" smtClean="0"/>
                        <a:t>–</a:t>
                      </a:r>
                      <a:r>
                        <a:rPr lang="lt-LT" sz="2200" dirty="0" smtClean="0"/>
                        <a:t>2 to paties lygmens įstaigų vadovai)</a:t>
                      </a:r>
                      <a:endParaRPr lang="lt-LT" sz="2200" dirty="0"/>
                    </a:p>
                  </a:txBody>
                  <a:tcPr/>
                </a:tc>
              </a:tr>
              <a:tr h="370840">
                <a:tc gridSpan="2">
                  <a:txBody>
                    <a:bodyPr/>
                    <a:lstStyle/>
                    <a:p>
                      <a:pPr algn="ctr"/>
                      <a:r>
                        <a:rPr lang="lt-LT" sz="2200" dirty="0" smtClean="0"/>
                        <a:t>*</a:t>
                      </a:r>
                      <a:r>
                        <a:rPr lang="lt-LT" sz="2200" dirty="0" err="1" smtClean="0"/>
                        <a:t>pgl</a:t>
                      </a:r>
                      <a:r>
                        <a:rPr lang="lt-LT" sz="2200" dirty="0" smtClean="0"/>
                        <a:t>. poreikį VTD pasitelkia: ekspertus, mokslininkus, NVO ir / ar</a:t>
                      </a:r>
                      <a:r>
                        <a:rPr lang="lt-LT" sz="2200" baseline="0" dirty="0" smtClean="0"/>
                        <a:t> visuomenės</a:t>
                      </a:r>
                      <a:r>
                        <a:rPr lang="lt-LT" sz="2200" dirty="0" smtClean="0"/>
                        <a:t> atstovus.</a:t>
                      </a:r>
                      <a:endParaRPr lang="lt-LT" sz="2200" dirty="0"/>
                    </a:p>
                  </a:txBody>
                  <a:tcPr/>
                </a:tc>
                <a:tc hMerge="1">
                  <a:txBody>
                    <a:bodyPr/>
                    <a:lstStyle/>
                    <a:p>
                      <a:endParaRPr lang="lt-LT" dirty="0"/>
                    </a:p>
                  </a:txBody>
                  <a:tcPr/>
                </a:tc>
              </a:tr>
            </a:tbl>
          </a:graphicData>
        </a:graphic>
      </p:graphicFrame>
    </p:spTree>
    <p:extLst>
      <p:ext uri="{BB962C8B-B14F-4D97-AF65-F5344CB8AC3E}">
        <p14:creationId xmlns:p14="http://schemas.microsoft.com/office/powerpoint/2010/main" val="1170614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aveikslėlis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pic>
        <p:nvPicPr>
          <p:cNvPr id="6" name="Paveikslėlis 5"/>
          <p:cNvPicPr>
            <a:picLocks noChangeAspect="1"/>
          </p:cNvPicPr>
          <p:nvPr/>
        </p:nvPicPr>
        <p:blipFill>
          <a:blip r:embed="rId4"/>
          <a:stretch>
            <a:fillRect/>
          </a:stretch>
        </p:blipFill>
        <p:spPr>
          <a:xfrm>
            <a:off x="657939" y="363415"/>
            <a:ext cx="10305792" cy="6336612"/>
          </a:xfrm>
          <a:prstGeom prst="rect">
            <a:avLst/>
          </a:prstGeom>
        </p:spPr>
      </p:pic>
      <p:sp>
        <p:nvSpPr>
          <p:cNvPr id="7" name="Pavadinimas 6"/>
          <p:cNvSpPr>
            <a:spLocks noGrp="1"/>
          </p:cNvSpPr>
          <p:nvPr>
            <p:ph type="title"/>
          </p:nvPr>
        </p:nvSpPr>
        <p:spPr>
          <a:xfrm>
            <a:off x="707929" y="1"/>
            <a:ext cx="10515600" cy="920216"/>
          </a:xfrm>
        </p:spPr>
        <p:txBody>
          <a:bodyPr>
            <a:normAutofit/>
          </a:bodyPr>
          <a:lstStyle/>
          <a:p>
            <a:r>
              <a:rPr lang="lt-LT" sz="3600" dirty="0" smtClean="0"/>
              <a:t>Pavyzdinė ministerijos struktūra</a:t>
            </a:r>
            <a:endParaRPr lang="lt-LT" sz="3600" dirty="0"/>
          </a:p>
        </p:txBody>
      </p:sp>
    </p:spTree>
    <p:extLst>
      <p:ext uri="{BB962C8B-B14F-4D97-AF65-F5344CB8AC3E}">
        <p14:creationId xmlns:p14="http://schemas.microsoft.com/office/powerpoint/2010/main" val="3705603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aveikslėli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29269" y="0"/>
            <a:ext cx="1462731" cy="920216"/>
          </a:xfrm>
          <a:prstGeom prst="rect">
            <a:avLst/>
          </a:prstGeom>
        </p:spPr>
      </p:pic>
      <p:sp>
        <p:nvSpPr>
          <p:cNvPr id="6" name="Pavadinimas 6"/>
          <p:cNvSpPr>
            <a:spLocks noGrp="1"/>
          </p:cNvSpPr>
          <p:nvPr>
            <p:ph type="title"/>
          </p:nvPr>
        </p:nvSpPr>
        <p:spPr>
          <a:xfrm>
            <a:off x="707929" y="152400"/>
            <a:ext cx="9666994" cy="767816"/>
          </a:xfrm>
        </p:spPr>
        <p:txBody>
          <a:bodyPr>
            <a:normAutofit fontScale="90000"/>
          </a:bodyPr>
          <a:lstStyle/>
          <a:p>
            <a:r>
              <a:rPr lang="lt-LT" sz="3200" dirty="0" smtClean="0"/>
              <a:t>Pavyzdinė </a:t>
            </a:r>
            <a:r>
              <a:rPr lang="lt-LT" sz="3200" dirty="0"/>
              <a:t>įstaigos prie ministerijos </a:t>
            </a:r>
            <a:r>
              <a:rPr lang="lt-LT" sz="3200" dirty="0" smtClean="0"/>
              <a:t>ar </a:t>
            </a:r>
            <a:r>
              <a:rPr lang="lt-LT" sz="3200" dirty="0"/>
              <a:t>kitos ministerijai pavaldžios biudžetinės įstaigos </a:t>
            </a:r>
            <a:r>
              <a:rPr lang="lt-LT" sz="3200" dirty="0" smtClean="0"/>
              <a:t>struktūra</a:t>
            </a:r>
            <a:endParaRPr lang="lt-LT" sz="3200" dirty="0"/>
          </a:p>
        </p:txBody>
      </p:sp>
      <p:pic>
        <p:nvPicPr>
          <p:cNvPr id="15" name="Paveikslėlis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3903" y="1061174"/>
            <a:ext cx="8365882" cy="5707391"/>
          </a:xfrm>
          <a:prstGeom prst="rect">
            <a:avLst/>
          </a:prstGeom>
        </p:spPr>
      </p:pic>
    </p:spTree>
    <p:extLst>
      <p:ext uri="{BB962C8B-B14F-4D97-AF65-F5344CB8AC3E}">
        <p14:creationId xmlns:p14="http://schemas.microsoft.com/office/powerpoint/2010/main" val="3483228333"/>
      </p:ext>
    </p:extLst>
  </p:cSld>
  <p:clrMapOvr>
    <a:masterClrMapping/>
  </p:clrMapOvr>
</p:sld>
</file>

<file path=ppt/theme/theme1.xml><?xml version="1.0" encoding="utf-8"?>
<a:theme xmlns:a="http://schemas.openxmlformats.org/drawingml/2006/main" name="„Office“ tema">
  <a:themeElements>
    <a:clrScheme name="Mėlynai šilt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3824</TotalTime>
  <Words>1178</Words>
  <Application>Microsoft Office PowerPoint</Application>
  <PresentationFormat>Plačiaekranė</PresentationFormat>
  <Paragraphs>137</Paragraphs>
  <Slides>10</Slides>
  <Notes>9</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10</vt:i4>
      </vt:variant>
    </vt:vector>
  </HeadingPairs>
  <TitlesOfParts>
    <vt:vector size="14" baseType="lpstr">
      <vt:lpstr>Arial</vt:lpstr>
      <vt:lpstr>Calibri</vt:lpstr>
      <vt:lpstr>Calibri Light</vt:lpstr>
      <vt:lpstr>„Office“ tema</vt:lpstr>
      <vt:lpstr>Valstybės tarnybos pertvarkos įgyvendinimas</vt:lpstr>
      <vt:lpstr>Valstybės tarnybos pertvarkos įgyvendinimo eiga</vt:lpstr>
      <vt:lpstr>Įstaigų pasirengimas valstybės tarnybos pertvarkai (I)</vt:lpstr>
      <vt:lpstr>Įstaigų pasirengimas valstybės tarnybos pertvarkai (II)</vt:lpstr>
      <vt:lpstr>Centralizuota valstybės tarnautojų atranka</vt:lpstr>
      <vt:lpstr>Įstaigų vadovų atranka  (~100 ministerijoms pavadžių įstaigų vadovai + ministerijų kancleriai)</vt:lpstr>
      <vt:lpstr>Konkurso komisija</vt:lpstr>
      <vt:lpstr>Pavyzdinė ministerijos struktūra</vt:lpstr>
      <vt:lpstr>Pavyzdinė įstaigos prie ministerijos ar kitos ministerijai pavaldžios biudžetinės įstaigos struktūra</vt:lpstr>
      <vt:lpstr>„PowerPoint“ pateiktis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Centralizuota valstybės tarnautojų atranka</dc:title>
  <dc:creator>Adrianas Mečkovskis</dc:creator>
  <cp:lastModifiedBy>Irina Malukienė</cp:lastModifiedBy>
  <cp:revision>180</cp:revision>
  <cp:lastPrinted>2018-02-28T06:08:26Z</cp:lastPrinted>
  <dcterms:created xsi:type="dcterms:W3CDTF">2018-02-14T07:40:16Z</dcterms:created>
  <dcterms:modified xsi:type="dcterms:W3CDTF">2018-09-26T05:09:40Z</dcterms:modified>
</cp:coreProperties>
</file>