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84" r:id="rId3"/>
    <p:sldId id="290" r:id="rId4"/>
    <p:sldId id="289" r:id="rId5"/>
    <p:sldId id="281" r:id="rId6"/>
    <p:sldId id="285" r:id="rId7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6A4"/>
    <a:srgbClr val="1B208D"/>
    <a:srgbClr val="183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1" autoAdjust="0"/>
  </p:normalViewPr>
  <p:slideViewPr>
    <p:cSldViewPr snapToGrid="0">
      <p:cViewPr varScale="1">
        <p:scale>
          <a:sx n="103" d="100"/>
          <a:sy n="103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80091638105355"/>
          <c:y val="9.3886454238469072E-2"/>
          <c:w val="0.86673984433264539"/>
          <c:h val="0.61931892062282878"/>
        </c:manualLayout>
      </c:layout>
      <c:lineChart>
        <c:grouping val="standard"/>
        <c:varyColors val="0"/>
        <c:ser>
          <c:idx val="0"/>
          <c:order val="0"/>
          <c:tx>
            <c:strRef>
              <c:f>Lapas1!$A$8</c:f>
              <c:strCache>
                <c:ptCount val="1"/>
                <c:pt idx="0">
                  <c:v>planas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Lapas1!$B$7:$G$7</c:f>
              <c:strCache>
                <c:ptCount val="6"/>
                <c:pt idx="0">
                  <c:v>2017 m.</c:v>
                </c:pt>
                <c:pt idx="1">
                  <c:v>2018 m.</c:v>
                </c:pt>
                <c:pt idx="2">
                  <c:v>2019 m.</c:v>
                </c:pt>
                <c:pt idx="3">
                  <c:v>2020 m.</c:v>
                </c:pt>
                <c:pt idx="4">
                  <c:v>2021 m.</c:v>
                </c:pt>
                <c:pt idx="5">
                  <c:v>2022 m.</c:v>
                </c:pt>
              </c:strCache>
            </c:strRef>
          </c:cat>
          <c:val>
            <c:numRef>
              <c:f>Lapas1!$B$8:$G$8</c:f>
              <c:numCache>
                <c:formatCode>General</c:formatCode>
                <c:ptCount val="6"/>
                <c:pt idx="0">
                  <c:v>77</c:v>
                </c:pt>
                <c:pt idx="1">
                  <c:v>78</c:v>
                </c:pt>
                <c:pt idx="2">
                  <c:v>79</c:v>
                </c:pt>
                <c:pt idx="3">
                  <c:v>80</c:v>
                </c:pt>
                <c:pt idx="4">
                  <c:v>81</c:v>
                </c:pt>
                <c:pt idx="5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99-4149-9B35-649F61AD65C8}"/>
            </c:ext>
          </c:extLst>
        </c:ser>
        <c:ser>
          <c:idx val="1"/>
          <c:order val="1"/>
          <c:tx>
            <c:strRef>
              <c:f>Lapas1!$A$9</c:f>
              <c:strCache>
                <c:ptCount val="1"/>
                <c:pt idx="0">
                  <c:v>faktas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Lapas1!$B$7:$G$7</c:f>
              <c:strCache>
                <c:ptCount val="6"/>
                <c:pt idx="0">
                  <c:v>2017 m.</c:v>
                </c:pt>
                <c:pt idx="1">
                  <c:v>2018 m.</c:v>
                </c:pt>
                <c:pt idx="2">
                  <c:v>2019 m.</c:v>
                </c:pt>
                <c:pt idx="3">
                  <c:v>2020 m.</c:v>
                </c:pt>
                <c:pt idx="4">
                  <c:v>2021 m.</c:v>
                </c:pt>
                <c:pt idx="5">
                  <c:v>2022 m.</c:v>
                </c:pt>
              </c:strCache>
            </c:strRef>
          </c:cat>
          <c:val>
            <c:numRef>
              <c:f>Lapas1!$B$9:$G$9</c:f>
              <c:numCache>
                <c:formatCode>General</c:formatCode>
                <c:ptCount val="6"/>
                <c:pt idx="0">
                  <c:v>76</c:v>
                </c:pt>
                <c:pt idx="1">
                  <c:v>82</c:v>
                </c:pt>
                <c:pt idx="2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99-4149-9B35-649F61AD6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0154320"/>
        <c:axId val="460155888"/>
      </c:lineChart>
      <c:catAx>
        <c:axId val="46015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155888"/>
        <c:crosses val="autoZero"/>
        <c:auto val="1"/>
        <c:lblAlgn val="ctr"/>
        <c:lblOffset val="100"/>
        <c:noMultiLvlLbl val="0"/>
      </c:catAx>
      <c:valAx>
        <c:axId val="46015588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154320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3BDEF-82EE-4010-8986-F3CE5DA702A9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C3A83-8B73-45D0-9504-8D9C50DD3AD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896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9C3A83-8B73-45D0-9504-8D9C50DD3ADB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50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192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845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1612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297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8151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699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264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895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899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437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45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24C72-0A22-45B2-8984-AF7B97584C6E}" type="datetimeFigureOut">
              <a:rPr lang="lt-LT" smtClean="0"/>
              <a:t>2020-04-14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EEA29-1893-421B-A7A2-294DC4DC8C2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91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>
          <a:xfrm>
            <a:off x="1174194" y="3407249"/>
            <a:ext cx="10096107" cy="1408811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2026A4"/>
                </a:solidFill>
                <a:latin typeface="+mn-lt"/>
              </a:rPr>
              <a:t>2019 M. VEIKLOS ATASKAITA</a:t>
            </a:r>
            <a:endParaRPr lang="lt-LT" sz="7200" b="1" dirty="0">
              <a:solidFill>
                <a:srgbClr val="2026A4"/>
              </a:solidFill>
              <a:latin typeface="+mn-lt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556" y="1147847"/>
            <a:ext cx="4781381" cy="1967171"/>
          </a:xfrm>
          <a:prstGeom prst="rect">
            <a:avLst/>
          </a:prstGeom>
        </p:spPr>
      </p:pic>
      <p:sp>
        <p:nvSpPr>
          <p:cNvPr id="6" name="Pavadinimas 3">
            <a:extLst>
              <a:ext uri="{FF2B5EF4-FFF2-40B4-BE49-F238E27FC236}">
                <a16:creationId xmlns:a16="http://schemas.microsoft.com/office/drawing/2014/main" id="{A9BF99A4-0B3F-4F08-87C6-5B1E4BBF2151}"/>
              </a:ext>
            </a:extLst>
          </p:cNvPr>
          <p:cNvSpPr txBox="1">
            <a:spLocks/>
          </p:cNvSpPr>
          <p:nvPr/>
        </p:nvSpPr>
        <p:spPr>
          <a:xfrm>
            <a:off x="2787848" y="5929332"/>
            <a:ext cx="6868796" cy="9191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000" b="1" dirty="0">
                <a:solidFill>
                  <a:srgbClr val="2026A4"/>
                </a:solidFill>
                <a:latin typeface="+mn-lt"/>
              </a:rPr>
              <a:t>Raimondas Andrijauskas</a:t>
            </a:r>
          </a:p>
          <a:p>
            <a:pPr algn="ctr"/>
            <a:r>
              <a:rPr lang="lt-LT" sz="2000" b="1" dirty="0">
                <a:solidFill>
                  <a:srgbClr val="2026A4"/>
                </a:solidFill>
                <a:latin typeface="+mn-lt"/>
              </a:rPr>
              <a:t>Valstybinės duomenų apsaugos inspekcijos direktorius</a:t>
            </a:r>
            <a:endParaRPr lang="lt-LT" sz="7200" b="1" dirty="0">
              <a:solidFill>
                <a:srgbClr val="2026A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73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89" y="255062"/>
            <a:ext cx="8285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>
                <a:solidFill>
                  <a:schemeClr val="bg1"/>
                </a:solidFill>
              </a:rPr>
              <a:t>TEIGIAMAS VERTINIMAS VISUOMENĖJE</a:t>
            </a:r>
          </a:p>
          <a:p>
            <a:pPr algn="ctr"/>
            <a:r>
              <a:rPr lang="lt-LT" sz="2000" b="1" dirty="0">
                <a:solidFill>
                  <a:schemeClr val="bg1"/>
                </a:solidFill>
              </a:rPr>
              <a:t>ASMENŲ, PALANKIAI VERTINANČIŲ INSPEKCIJOS VEIKLĄ, DALIS, PROCENTAIS</a:t>
            </a:r>
            <a:endParaRPr lang="lt-LT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52650" y="1817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t-LT" altLang="lt-LT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Diagrama 5">
            <a:extLst>
              <a:ext uri="{FF2B5EF4-FFF2-40B4-BE49-F238E27FC236}">
                <a16:creationId xmlns:a16="http://schemas.microsoft.com/office/drawing/2014/main" id="{C2B41A62-8CBC-4F3F-811D-FEAED149C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1086298"/>
              </p:ext>
            </p:extLst>
          </p:nvPr>
        </p:nvGraphicFramePr>
        <p:xfrm>
          <a:off x="1605148" y="1817688"/>
          <a:ext cx="8981699" cy="408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918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489" y="105772"/>
            <a:ext cx="8285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>
                <a:solidFill>
                  <a:schemeClr val="bg1"/>
                </a:solidFill>
              </a:rPr>
              <a:t>DUOMENŲ ASPAUGOS VALDYMAS</a:t>
            </a:r>
            <a:endParaRPr lang="lt-LT" sz="2000" b="1" dirty="0">
              <a:solidFill>
                <a:schemeClr val="bg1"/>
              </a:solidFill>
            </a:endParaRPr>
          </a:p>
          <a:p>
            <a:pPr algn="ctr"/>
            <a:r>
              <a:rPr lang="lt-LT" sz="2000" b="1" dirty="0">
                <a:solidFill>
                  <a:schemeClr val="bg1"/>
                </a:solidFill>
              </a:rPr>
              <a:t>PROGRAMOS TIKSLAI, UŽDAVINIAI, VERTINIMO KRITERIJAI IR JŲ REIKŠMĖS</a:t>
            </a:r>
            <a:endParaRPr lang="lt-LT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73443"/>
              </p:ext>
            </p:extLst>
          </p:nvPr>
        </p:nvGraphicFramePr>
        <p:xfrm>
          <a:off x="1182903" y="1068279"/>
          <a:ext cx="9826193" cy="5599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4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7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810"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Vertinimo kriterijaus kodas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Tikslų, uždavinių, vertinimo kriterijų pavadinimai ir mato vienetai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</a:rPr>
                        <a:t>Vertinimo kriterijų reikšmės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Susijęs strateginio planavimo dokumentas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52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dirty="0"/>
                        <a:t>planas</a:t>
                      </a: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marL="0" indent="84138" algn="l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2019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19"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 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1 tikslas 01 „Užtikrinti duomenų subjektų teisių apsaugą asmens duomenų apsaugos srityje“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800" dirty="0"/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80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R-01-01-01-01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Asmenų, žinančių apie įstatymų jiems suteiktas teises ir nustatytas pareigas asmens duomenų apsaugos srityje, dalis, proc.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 </a:t>
                      </a:r>
                      <a:endParaRPr lang="lt-LT" sz="1800" dirty="0"/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marL="0" indent="179388" algn="l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68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Vyriausybės programos įgyvendinimo priemonių planas 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219"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 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1 tikslo 1 uždavinys 01-01 „Tinkamai vykdyti asmens duomenų apsaugos sistemos priežiūrą“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lt-LT" sz="1800" dirty="0"/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 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lt-LT" sz="900">
                          <a:effectLst/>
                        </a:rPr>
                        <a:t> </a:t>
                      </a:r>
                      <a:endParaRPr lang="lt-LT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21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P-01-01-01-01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Planinių patikrinimų pagal kontrolinius klausimynus dalis, proc.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75</a:t>
                      </a:r>
                      <a:endParaRPr lang="lt-LT" sz="1800" dirty="0"/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marL="0" indent="179388" algn="l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88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21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P-01-01-01-02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Išnagrinėtų skundų skaičiaus didėjimas, palyginti su praėjusiais metais, proc.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  <a:endParaRPr lang="lt-LT" sz="1800" dirty="0"/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marL="0" indent="179388" algn="l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61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21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P-01-01-01-03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Teisės aktuose nustatytais terminais įvertintų teisės aktų projektų dalis, proc. 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75</a:t>
                      </a:r>
                      <a:endParaRPr lang="lt-LT" sz="1800" dirty="0"/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marL="0" indent="179388" algn="l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94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21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P-01-01-01-04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Europos duomenų apsaugos valdybos posėdžių, kuriuose dalyvavo Inspekcijos atstovai, dalis, proc. 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  <a:endParaRPr lang="lt-LT" sz="1800" dirty="0"/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marL="0" indent="179388" algn="l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100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121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P-01-01-01-05</a:t>
                      </a:r>
                      <a:endParaRPr lang="lt-LT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Inspekcijos darbuotojų, dalyvavusių kvalifikacijos kėlimo kursuose ir mokymuose, dalis, proc.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65</a:t>
                      </a:r>
                      <a:endParaRPr lang="lt-LT" sz="1800" dirty="0"/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marL="0" indent="179388" algn="l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100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tc>
                  <a:txBody>
                    <a:bodyPr/>
                    <a:lstStyle/>
                    <a:p>
                      <a:pPr indent="540385" algn="l">
                        <a:spcAft>
                          <a:spcPts val="0"/>
                        </a:spcAft>
                      </a:pPr>
                      <a:r>
                        <a:rPr lang="lt-LT" sz="900" dirty="0">
                          <a:effectLst/>
                        </a:rPr>
                        <a:t> </a:t>
                      </a:r>
                      <a:endParaRPr lang="lt-LT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52650" y="1817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t-LT" altLang="lt-LT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0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E6B847-D5F1-40AD-BFD1-BA67B3CF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575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44110" y="4134394"/>
            <a:ext cx="26648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b="1" dirty="0">
                <a:solidFill>
                  <a:srgbClr val="FFC000"/>
                </a:solidFill>
              </a:rPr>
              <a:t>Projekto veiklos</a:t>
            </a:r>
            <a:endParaRPr lang="lt-LT" sz="1400" dirty="0">
              <a:solidFill>
                <a:srgbClr val="FFC000"/>
              </a:solidFill>
            </a:endParaRPr>
          </a:p>
          <a:p>
            <a:pPr lvl="0"/>
            <a:r>
              <a:rPr lang="lt-LT" sz="1400" dirty="0">
                <a:solidFill>
                  <a:srgbClr val="FF0000"/>
                </a:solidFill>
              </a:rPr>
              <a:t>33</a:t>
            </a:r>
            <a:r>
              <a:rPr lang="lt-LT" sz="1400" dirty="0">
                <a:solidFill>
                  <a:schemeClr val="bg1"/>
                </a:solidFill>
              </a:rPr>
              <a:t> seminarai </a:t>
            </a:r>
          </a:p>
          <a:p>
            <a:pPr lvl="0"/>
            <a:r>
              <a:rPr lang="lt-LT" sz="1400" dirty="0">
                <a:solidFill>
                  <a:schemeClr val="bg1"/>
                </a:solidFill>
              </a:rPr>
              <a:t>7 gairės</a:t>
            </a:r>
          </a:p>
          <a:p>
            <a:pPr lvl="0"/>
            <a:r>
              <a:rPr lang="lt-LT" sz="1400" dirty="0">
                <a:solidFill>
                  <a:schemeClr val="bg1"/>
                </a:solidFill>
              </a:rPr>
              <a:t>5 skaidrių rinkiniai</a:t>
            </a:r>
          </a:p>
          <a:p>
            <a:pPr lvl="0"/>
            <a:r>
              <a:rPr lang="lt-LT" sz="1400" dirty="0">
                <a:solidFill>
                  <a:schemeClr val="bg1"/>
                </a:solidFill>
              </a:rPr>
              <a:t>7 lankstinukai</a:t>
            </a:r>
          </a:p>
          <a:p>
            <a:pPr lvl="0"/>
            <a:r>
              <a:rPr lang="lt-LT" sz="1400" dirty="0">
                <a:solidFill>
                  <a:schemeClr val="bg1"/>
                </a:solidFill>
              </a:rPr>
              <a:t>1 konkursas jaunimui</a:t>
            </a:r>
          </a:p>
          <a:p>
            <a:pPr lvl="0"/>
            <a:r>
              <a:rPr lang="lt-LT" sz="1400" dirty="0">
                <a:solidFill>
                  <a:schemeClr val="bg1"/>
                </a:solidFill>
              </a:rPr>
              <a:t>1 tarptautinė konferencija</a:t>
            </a:r>
          </a:p>
          <a:p>
            <a:pPr lvl="0"/>
            <a:r>
              <a:rPr lang="lt-LT" sz="1400" dirty="0">
                <a:solidFill>
                  <a:schemeClr val="bg1"/>
                </a:solidFill>
              </a:rPr>
              <a:t>1 programėlės APPS sukūrimas</a:t>
            </a:r>
          </a:p>
          <a:p>
            <a:pPr lvl="0"/>
            <a:r>
              <a:rPr lang="lt-LT" sz="1400" dirty="0">
                <a:solidFill>
                  <a:schemeClr val="bg1"/>
                </a:solidFill>
              </a:rPr>
              <a:t>1 straipsnių rinkinys </a:t>
            </a:r>
          </a:p>
        </p:txBody>
      </p:sp>
      <p:sp>
        <p:nvSpPr>
          <p:cNvPr id="3" name="Ovalas 2"/>
          <p:cNvSpPr/>
          <p:nvPr/>
        </p:nvSpPr>
        <p:spPr>
          <a:xfrm>
            <a:off x="9883382" y="207625"/>
            <a:ext cx="1924594" cy="14107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847" y="558518"/>
            <a:ext cx="1535321" cy="709002"/>
          </a:xfrm>
          <a:prstGeom prst="rect">
            <a:avLst/>
          </a:prstGeom>
        </p:spPr>
      </p:pic>
      <p:sp>
        <p:nvSpPr>
          <p:cNvPr id="9" name="Stačiakampis 8"/>
          <p:cNvSpPr/>
          <p:nvPr/>
        </p:nvSpPr>
        <p:spPr>
          <a:xfrm>
            <a:off x="9445755" y="2802598"/>
            <a:ext cx="27998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400" b="1" dirty="0">
                <a:solidFill>
                  <a:srgbClr val="FFC000"/>
                </a:solidFill>
              </a:rPr>
              <a:t>Tikslinės grupės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chemeClr val="bg1"/>
                </a:solidFill>
              </a:rPr>
              <a:t>Smulkiojo ir vidutinio verslo atstovai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 err="1">
                <a:solidFill>
                  <a:schemeClr val="bg1"/>
                </a:solidFill>
              </a:rPr>
              <a:t>Startuoliai</a:t>
            </a:r>
            <a:endParaRPr lang="lt-LT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chemeClr val="bg1"/>
                </a:solidFill>
              </a:rPr>
              <a:t>Sveikatos priežiūros sektorius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chemeClr val="bg1"/>
                </a:solidFill>
              </a:rPr>
              <a:t>Žiniasklaidos sektorius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chemeClr val="bg1"/>
                </a:solidFill>
              </a:rPr>
              <a:t>Vyresnio amžiaus žmonės</a:t>
            </a:r>
          </a:p>
        </p:txBody>
      </p:sp>
      <p:sp>
        <p:nvSpPr>
          <p:cNvPr id="10" name="Stačiakampis 9"/>
          <p:cNvSpPr/>
          <p:nvPr/>
        </p:nvSpPr>
        <p:spPr>
          <a:xfrm>
            <a:off x="9644110" y="1841173"/>
            <a:ext cx="23600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1400" dirty="0">
                <a:solidFill>
                  <a:schemeClr val="bg1"/>
                </a:solidFill>
              </a:rPr>
              <a:t>2018–2020 m. europinis informuotumo didinimo projektas</a:t>
            </a:r>
          </a:p>
        </p:txBody>
      </p:sp>
    </p:spTree>
    <p:extLst>
      <p:ext uri="{BB962C8B-B14F-4D97-AF65-F5344CB8AC3E}">
        <p14:creationId xmlns:p14="http://schemas.microsoft.com/office/powerpoint/2010/main" val="275650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3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F6CD50B3-F131-481B-918B-0A611FA9D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04" y="-9525"/>
            <a:ext cx="969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9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52650" y="1817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t-LT" altLang="lt-LT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aveikslėlis 4" descr="C:\Users\raminta\AppData\Local\Microsoft\Windows\INetCache\Content.Word\Dėl 175 duomenų saugumo pažeidimų paveiktų vartotojų-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51" y="443060"/>
            <a:ext cx="9879290" cy="5938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697601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255</Words>
  <Application>Microsoft Office PowerPoint</Application>
  <PresentationFormat>Widescreen</PresentationFormat>
  <Paragraphs>71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„Office“ tema</vt:lpstr>
      <vt:lpstr>2019 M. VEIKLOS ATASKAITA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Raminta Sinkevičiūtė - Šečkuvienė</dc:creator>
  <cp:lastModifiedBy>Raimondas Andrijauskas</cp:lastModifiedBy>
  <cp:revision>34</cp:revision>
  <cp:lastPrinted>2020-01-25T13:39:18Z</cp:lastPrinted>
  <dcterms:created xsi:type="dcterms:W3CDTF">2020-01-16T15:08:59Z</dcterms:created>
  <dcterms:modified xsi:type="dcterms:W3CDTF">2020-04-14T08:46:25Z</dcterms:modified>
</cp:coreProperties>
</file>