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74" r:id="rId3"/>
    <p:sldId id="294" r:id="rId4"/>
    <p:sldId id="258" r:id="rId5"/>
    <p:sldId id="302" r:id="rId6"/>
    <p:sldId id="303" r:id="rId7"/>
    <p:sldId id="305" r:id="rId8"/>
    <p:sldId id="304" r:id="rId9"/>
    <p:sldId id="299" r:id="rId10"/>
    <p:sldId id="300" r:id="rId11"/>
    <p:sldId id="266" r:id="rId12"/>
  </p:sldIdLst>
  <p:sldSz cx="9144000" cy="5143500" type="screen16x9"/>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iva Žaromskytė" initials="DŽ" lastIdx="25" clrIdx="0">
    <p:extLst/>
  </p:cmAuthor>
  <p:cmAuthor id="2" name="Aurelija Olendraite" initials="AO" lastIdx="4"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017"/>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Vidutinis stilius 2 – paryškinima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Vidutinis stilius 4 – paryškinima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0251" autoAdjust="0"/>
  </p:normalViewPr>
  <p:slideViewPr>
    <p:cSldViewPr>
      <p:cViewPr varScale="1">
        <p:scale>
          <a:sx n="136" d="100"/>
          <a:sy n="136" d="100"/>
        </p:scale>
        <p:origin x="894" y="12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file:///\\ad.socmin.lt\failai\Skyriu\44brs\NVO%20istatymas\NVO%20grafikai.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urel\OneDrive\Desktop\LRV%20pateiktas%20NVO%20&#303;statymas%2004.10\NVO%20grafikai.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aurel\OneDrive\Desktop\LRV%20pateiktas%20NVO%20&#303;statymas%2004.10\NVO%20grafikai.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1"/>
          <c:order val="0"/>
          <c:tx>
            <c:v>NVO tvarumas</c:v>
          </c:tx>
          <c:spPr>
            <a:ln w="28575" cap="flat" cmpd="sng" algn="ctr">
              <a:solidFill>
                <a:schemeClr val="accent1"/>
              </a:solidFill>
              <a:prstDash val="solid"/>
            </a:ln>
            <a:effectLst/>
          </c:spPr>
          <c:marker>
            <c:symbol val="diamond"/>
            <c:size val="6"/>
            <c:spPr>
              <a:solidFill>
                <a:schemeClr val="bg1"/>
              </a:solidFill>
              <a:ln w="28575" cap="flat" cmpd="sng" algn="ctr">
                <a:solidFill>
                  <a:schemeClr val="accent1"/>
                </a:solidFill>
                <a:prstDash val="solid"/>
              </a:ln>
              <a:effectLst/>
            </c:spPr>
          </c:marker>
          <c:dLbls>
            <c:spPr>
              <a:noFill/>
              <a:ln>
                <a:noFill/>
              </a:ln>
            </c:spPr>
            <c:txPr>
              <a:bodyPr vertOverflow="overflow" horzOverflow="overflow" wrap="square" lIns="38100" tIns="19050" rIns="38100" bIns="19050" anchor="ctr">
                <a:spAutoFit/>
              </a:bodyPr>
              <a:lstStyle/>
              <a:p>
                <a:pPr>
                  <a:defRPr sz="1200"/>
                </a:pPr>
                <a:endParaRPr lang="lt-LT"/>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trendline>
            <c:trendlineType val="linear"/>
            <c:dispRSqr val="0"/>
            <c:dispEq val="0"/>
          </c:trendline>
          <c:trendline>
            <c:trendlineType val="linear"/>
            <c:dispRSqr val="0"/>
            <c:dispEq val="0"/>
          </c:trendline>
          <c:cat>
            <c:numRef>
              <c:f>dabar!$G$19:$V$19</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dabar!$G$20:$V$20</c:f>
              <c:numCache>
                <c:formatCode>General</c:formatCode>
                <c:ptCount val="16"/>
                <c:pt idx="0">
                  <c:v>2.7</c:v>
                </c:pt>
                <c:pt idx="1">
                  <c:v>2.6</c:v>
                </c:pt>
                <c:pt idx="2">
                  <c:v>2.7</c:v>
                </c:pt>
                <c:pt idx="3">
                  <c:v>2.7</c:v>
                </c:pt>
                <c:pt idx="4">
                  <c:v>2.7</c:v>
                </c:pt>
                <c:pt idx="5">
                  <c:v>2.7</c:v>
                </c:pt>
                <c:pt idx="6">
                  <c:v>2.7</c:v>
                </c:pt>
                <c:pt idx="7">
                  <c:v>2.8</c:v>
                </c:pt>
                <c:pt idx="8">
                  <c:v>2.7</c:v>
                </c:pt>
                <c:pt idx="9">
                  <c:v>2.7</c:v>
                </c:pt>
                <c:pt idx="10">
                  <c:v>2.7</c:v>
                </c:pt>
                <c:pt idx="11">
                  <c:v>2.7</c:v>
                </c:pt>
                <c:pt idx="12">
                  <c:v>2.7</c:v>
                </c:pt>
                <c:pt idx="13">
                  <c:v>2.7</c:v>
                </c:pt>
                <c:pt idx="14">
                  <c:v>2.7</c:v>
                </c:pt>
                <c:pt idx="15">
                  <c:v>2.7</c:v>
                </c:pt>
              </c:numCache>
            </c:numRef>
          </c:val>
          <c:smooth val="0"/>
          <c:extLst>
            <c:ext xmlns:c16="http://schemas.microsoft.com/office/drawing/2014/chart" uri="{C3380CC4-5D6E-409C-BE32-E72D297353CC}">
              <c16:uniqueId val="{00000002-610C-42B4-90CE-161910C4EEAE}"/>
            </c:ext>
          </c:extLst>
        </c:ser>
        <c:dLbls>
          <c:showLegendKey val="0"/>
          <c:showVal val="0"/>
          <c:showCatName val="0"/>
          <c:showSerName val="0"/>
          <c:showPercent val="0"/>
          <c:showBubbleSize val="0"/>
        </c:dLbls>
        <c:marker val="1"/>
        <c:smooth val="0"/>
        <c:axId val="42737024"/>
        <c:axId val="42751104"/>
      </c:lineChart>
      <c:lineChart>
        <c:grouping val="standard"/>
        <c:varyColors val="0"/>
        <c:ser>
          <c:idx val="2"/>
          <c:order val="1"/>
          <c:tx>
            <c:v>Pilietinė galia</c:v>
          </c:tx>
          <c:spPr>
            <a:ln w="28575"/>
          </c:spPr>
          <c:marker>
            <c:symbol val="diamond"/>
            <c:size val="6"/>
            <c:spPr>
              <a:solidFill>
                <a:schemeClr val="lt1"/>
              </a:solidFill>
              <a:ln w="28575"/>
            </c:spPr>
          </c:marker>
          <c:dLbls>
            <c:spPr>
              <a:noFill/>
              <a:ln>
                <a:noFill/>
              </a:ln>
              <a:effectLst/>
            </c:spPr>
            <c:txPr>
              <a:bodyPr wrap="square" lIns="38100" tIns="19050" rIns="38100" bIns="19050" anchor="ctr">
                <a:spAutoFit/>
              </a:bodyPr>
              <a:lstStyle/>
              <a:p>
                <a:pPr>
                  <a:defRPr sz="1200"/>
                </a:pPr>
                <a:endParaRPr lang="lt-LT"/>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dabar!$G$21:$V$21</c:f>
              <c:numCache>
                <c:formatCode>General</c:formatCode>
                <c:ptCount val="16"/>
                <c:pt idx="5">
                  <c:v>33.9</c:v>
                </c:pt>
                <c:pt idx="6">
                  <c:v>33.200000000000003</c:v>
                </c:pt>
                <c:pt idx="7">
                  <c:v>35</c:v>
                </c:pt>
                <c:pt idx="8">
                  <c:v>35.5</c:v>
                </c:pt>
                <c:pt idx="10">
                  <c:v>35</c:v>
                </c:pt>
                <c:pt idx="11">
                  <c:v>36</c:v>
                </c:pt>
                <c:pt idx="12">
                  <c:v>34</c:v>
                </c:pt>
                <c:pt idx="13">
                  <c:v>33.4</c:v>
                </c:pt>
                <c:pt idx="14">
                  <c:v>37</c:v>
                </c:pt>
              </c:numCache>
            </c:numRef>
          </c:val>
          <c:smooth val="0"/>
          <c:extLst>
            <c:ext xmlns:c16="http://schemas.microsoft.com/office/drawing/2014/chart" uri="{C3380CC4-5D6E-409C-BE32-E72D297353CC}">
              <c16:uniqueId val="{00000003-610C-42B4-90CE-161910C4EEAE}"/>
            </c:ext>
          </c:extLst>
        </c:ser>
        <c:dLbls>
          <c:showLegendKey val="0"/>
          <c:showVal val="0"/>
          <c:showCatName val="0"/>
          <c:showSerName val="0"/>
          <c:showPercent val="0"/>
          <c:showBubbleSize val="0"/>
        </c:dLbls>
        <c:marker val="1"/>
        <c:smooth val="0"/>
        <c:axId val="42762624"/>
        <c:axId val="42752640"/>
      </c:lineChart>
      <c:catAx>
        <c:axId val="42737024"/>
        <c:scaling>
          <c:orientation val="minMax"/>
        </c:scaling>
        <c:delete val="0"/>
        <c:axPos val="t"/>
        <c:numFmt formatCode="General" sourceLinked="1"/>
        <c:majorTickMark val="out"/>
        <c:minorTickMark val="none"/>
        <c:tickLblPos val="nextTo"/>
        <c:txPr>
          <a:bodyPr/>
          <a:lstStyle/>
          <a:p>
            <a:pPr>
              <a:defRPr sz="1200"/>
            </a:pPr>
            <a:endParaRPr lang="lt-LT"/>
          </a:p>
        </c:txPr>
        <c:crossAx val="42751104"/>
        <c:crosses val="autoZero"/>
        <c:auto val="1"/>
        <c:lblAlgn val="ctr"/>
        <c:lblOffset val="100"/>
        <c:noMultiLvlLbl val="0"/>
      </c:catAx>
      <c:valAx>
        <c:axId val="42751104"/>
        <c:scaling>
          <c:orientation val="maxMin"/>
          <c:max val="4"/>
          <c:min val="1"/>
        </c:scaling>
        <c:delete val="0"/>
        <c:axPos val="l"/>
        <c:majorGridlines/>
        <c:numFmt formatCode="General" sourceLinked="1"/>
        <c:majorTickMark val="out"/>
        <c:minorTickMark val="none"/>
        <c:tickLblPos val="nextTo"/>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002060"/>
            </a:solidFill>
          </a:ln>
        </c:spPr>
        <c:txPr>
          <a:bodyPr/>
          <a:lstStyle/>
          <a:p>
            <a:pPr>
              <a:defRPr sz="1400"/>
            </a:pPr>
            <a:endParaRPr lang="lt-LT"/>
          </a:p>
        </c:txPr>
        <c:crossAx val="42737024"/>
        <c:crosses val="autoZero"/>
        <c:crossBetween val="between"/>
        <c:majorUnit val="1"/>
      </c:valAx>
      <c:valAx>
        <c:axId val="42752640"/>
        <c:scaling>
          <c:orientation val="minMax"/>
          <c:max val="70"/>
          <c:min val="20"/>
        </c:scaling>
        <c:delete val="0"/>
        <c:axPos val="r"/>
        <c:numFmt formatCode="General" sourceLinked="1"/>
        <c:majorTickMark val="out"/>
        <c:minorTickMark val="none"/>
        <c:tickLblPos val="nextTo"/>
        <c:spPr>
          <a:gradFill>
            <a:gsLst>
              <a:gs pos="7000">
                <a:schemeClr val="accent2"/>
              </a:gs>
              <a:gs pos="84000">
                <a:schemeClr val="accent2">
                  <a:alpha val="39000"/>
                  <a:lumMod val="1000"/>
                  <a:lumOff val="99000"/>
                </a:schemeClr>
              </a:gs>
            </a:gsLst>
            <a:lin ang="5400000" scaled="1"/>
          </a:gradFill>
        </c:spPr>
        <c:txPr>
          <a:bodyPr/>
          <a:lstStyle/>
          <a:p>
            <a:pPr>
              <a:defRPr sz="1400"/>
            </a:pPr>
            <a:endParaRPr lang="lt-LT"/>
          </a:p>
        </c:txPr>
        <c:crossAx val="42762624"/>
        <c:crosses val="max"/>
        <c:crossBetween val="between"/>
        <c:majorUnit val="10"/>
      </c:valAx>
      <c:catAx>
        <c:axId val="42762624"/>
        <c:scaling>
          <c:orientation val="minMax"/>
        </c:scaling>
        <c:delete val="1"/>
        <c:axPos val="b"/>
        <c:numFmt formatCode="General" sourceLinked="1"/>
        <c:majorTickMark val="out"/>
        <c:minorTickMark val="none"/>
        <c:tickLblPos val="nextTo"/>
        <c:crossAx val="42752640"/>
        <c:crosses val="autoZero"/>
        <c:auto val="1"/>
        <c:lblAlgn val="ctr"/>
        <c:lblOffset val="100"/>
        <c:noMultiLvlLbl val="0"/>
      </c:catAx>
    </c:plotArea>
    <c:legend>
      <c:legendPos val="b"/>
      <c:legendEntry>
        <c:idx val="2"/>
        <c:delete val="1"/>
      </c:legendEntry>
      <c:legendEntry>
        <c:idx val="3"/>
        <c:delete val="1"/>
      </c:legendEntry>
      <c:overlay val="0"/>
      <c:txPr>
        <a:bodyPr/>
        <a:lstStyle/>
        <a:p>
          <a:pPr>
            <a:defRPr sz="1400"/>
          </a:pPr>
          <a:endParaRPr lang="lt-LT"/>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Faktas</c:v>
          </c:tx>
          <c:marker>
            <c:symbol val="diamond"/>
            <c:size val="6"/>
            <c:spPr>
              <a:solidFill>
                <a:schemeClr val="accent1"/>
              </a:solidFill>
              <a:ln w="15875">
                <a:solidFill>
                  <a:schemeClr val="accent1">
                    <a:alpha val="97000"/>
                  </a:schemeClr>
                </a:solidFill>
              </a:ln>
            </c:spPr>
          </c:marker>
          <c:dLbls>
            <c:spPr>
              <a:noFill/>
              <a:ln>
                <a:noFill/>
              </a:ln>
              <a:effectLst/>
            </c:spPr>
            <c:txPr>
              <a:bodyPr wrap="square" lIns="38100" tIns="19050" rIns="38100" bIns="19050" anchor="ctr">
                <a:spAutoFit/>
              </a:bodyPr>
              <a:lstStyle/>
              <a:p>
                <a:pPr>
                  <a:defRPr sz="1200"/>
                </a:pPr>
                <a:endParaRPr lang="lt-LT"/>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ateityje!$B$1:$O$1</c:f>
              <c:numCache>
                <c:formatCode>General</c:formatCode>
                <c:ptCount val="14"/>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numCache>
            </c:numRef>
          </c:cat>
          <c:val>
            <c:numRef>
              <c:f>ateityje!$B$2:$O$2</c:f>
              <c:numCache>
                <c:formatCode>General</c:formatCode>
                <c:ptCount val="14"/>
                <c:pt idx="0">
                  <c:v>33.9</c:v>
                </c:pt>
                <c:pt idx="1">
                  <c:v>33.200000000000003</c:v>
                </c:pt>
                <c:pt idx="2">
                  <c:v>35</c:v>
                </c:pt>
                <c:pt idx="3">
                  <c:v>35.5</c:v>
                </c:pt>
                <c:pt idx="5">
                  <c:v>35</c:v>
                </c:pt>
                <c:pt idx="6">
                  <c:v>36</c:v>
                </c:pt>
                <c:pt idx="7">
                  <c:v>34</c:v>
                </c:pt>
                <c:pt idx="8">
                  <c:v>33.4</c:v>
                </c:pt>
                <c:pt idx="9">
                  <c:v>37</c:v>
                </c:pt>
              </c:numCache>
            </c:numRef>
          </c:val>
          <c:smooth val="0"/>
          <c:extLst>
            <c:ext xmlns:c16="http://schemas.microsoft.com/office/drawing/2014/chart" uri="{C3380CC4-5D6E-409C-BE32-E72D297353CC}">
              <c16:uniqueId val="{00000000-50E7-4FD2-8299-DB5C7E09F7A5}"/>
            </c:ext>
          </c:extLst>
        </c:ser>
        <c:ser>
          <c:idx val="1"/>
          <c:order val="1"/>
          <c:tx>
            <c:v>LRV planas</c:v>
          </c:tx>
          <c:spPr>
            <a:ln>
              <a:solidFill>
                <a:srgbClr val="FFC000"/>
              </a:solidFill>
            </a:ln>
          </c:spPr>
          <c:marker>
            <c:spPr>
              <a:solidFill>
                <a:srgbClr val="FFC000"/>
              </a:solidFill>
              <a:ln>
                <a:solidFill>
                  <a:srgbClr val="FFC000"/>
                </a:solidFill>
              </a:ln>
            </c:spPr>
          </c:marker>
          <c:dLbls>
            <c:dLbl>
              <c:idx val="13"/>
              <c:layout>
                <c:manualLayout>
                  <c:x val="-2.6531474440220928E-3"/>
                  <c:y val="7.430635637226594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0E7-4FD2-8299-DB5C7E09F7A5}"/>
                </c:ext>
              </c:extLst>
            </c:dLbl>
            <c:spPr>
              <a:noFill/>
              <a:ln>
                <a:noFill/>
              </a:ln>
              <a:effectLst/>
            </c:spPr>
            <c:txPr>
              <a:bodyPr wrap="square" lIns="38100" tIns="19050" rIns="38100" bIns="19050" anchor="ctr">
                <a:spAutoFit/>
              </a:bodyPr>
              <a:lstStyle/>
              <a:p>
                <a:pPr>
                  <a:defRPr sz="1200"/>
                </a:pPr>
                <a:endParaRPr lang="lt-LT"/>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ateityje!$B$1:$O$1</c:f>
              <c:numCache>
                <c:formatCode>General</c:formatCode>
                <c:ptCount val="14"/>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numCache>
            </c:numRef>
          </c:cat>
          <c:val>
            <c:numRef>
              <c:f>ateityje!$B$3:$O$3</c:f>
              <c:numCache>
                <c:formatCode>General</c:formatCode>
                <c:ptCount val="14"/>
                <c:pt idx="13">
                  <c:v>38</c:v>
                </c:pt>
              </c:numCache>
            </c:numRef>
          </c:val>
          <c:smooth val="0"/>
          <c:extLst>
            <c:ext xmlns:c16="http://schemas.microsoft.com/office/drawing/2014/chart" uri="{C3380CC4-5D6E-409C-BE32-E72D297353CC}">
              <c16:uniqueId val="{00000002-50E7-4FD2-8299-DB5C7E09F7A5}"/>
            </c:ext>
          </c:extLst>
        </c:ser>
        <c:ser>
          <c:idx val="2"/>
          <c:order val="2"/>
          <c:tx>
            <c:v>Siekiama</c:v>
          </c:tx>
          <c:dLbls>
            <c:spPr>
              <a:noFill/>
              <a:ln>
                <a:noFill/>
              </a:ln>
              <a:effectLst/>
            </c:spPr>
            <c:txPr>
              <a:bodyPr wrap="square" lIns="38100" tIns="19050" rIns="38100" bIns="19050" anchor="ctr">
                <a:spAutoFit/>
              </a:bodyPr>
              <a:lstStyle/>
              <a:p>
                <a:pPr>
                  <a:defRPr sz="1200"/>
                </a:pPr>
                <a:endParaRPr lang="lt-L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ateityje!$B$1:$O$1</c:f>
              <c:numCache>
                <c:formatCode>General</c:formatCode>
                <c:ptCount val="14"/>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numCache>
            </c:numRef>
          </c:cat>
          <c:val>
            <c:numRef>
              <c:f>ateityje!$B$4:$O$4</c:f>
              <c:numCache>
                <c:formatCode>General</c:formatCode>
                <c:ptCount val="14"/>
                <c:pt idx="11">
                  <c:v>39</c:v>
                </c:pt>
                <c:pt idx="12">
                  <c:v>40</c:v>
                </c:pt>
                <c:pt idx="13">
                  <c:v>41</c:v>
                </c:pt>
              </c:numCache>
            </c:numRef>
          </c:val>
          <c:smooth val="0"/>
          <c:extLst>
            <c:ext xmlns:c16="http://schemas.microsoft.com/office/drawing/2014/chart" uri="{C3380CC4-5D6E-409C-BE32-E72D297353CC}">
              <c16:uniqueId val="{00000003-50E7-4FD2-8299-DB5C7E09F7A5}"/>
            </c:ext>
          </c:extLst>
        </c:ser>
        <c:dLbls>
          <c:showLegendKey val="0"/>
          <c:showVal val="0"/>
          <c:showCatName val="0"/>
          <c:showSerName val="0"/>
          <c:showPercent val="0"/>
          <c:showBubbleSize val="0"/>
        </c:dLbls>
        <c:marker val="1"/>
        <c:smooth val="0"/>
        <c:axId val="42840832"/>
        <c:axId val="42842368"/>
        <c:extLst>
          <c:ext xmlns:c15="http://schemas.microsoft.com/office/drawing/2012/chart" uri="{02D57815-91ED-43cb-92C2-25804820EDAC}">
            <c15:filteredLineSeries>
              <c15:ser>
                <c:idx val="3"/>
                <c:order val="3"/>
                <c:tx>
                  <c:v>Jaunimo pilietinė galia</c:v>
                </c:tx>
                <c:cat>
                  <c:numRef>
                    <c:extLst>
                      <c:ext uri="{02D57815-91ED-43cb-92C2-25804820EDAC}">
                        <c15:formulaRef>
                          <c15:sqref>ateityje!$B$1:$O$1</c15:sqref>
                        </c15:formulaRef>
                      </c:ext>
                    </c:extLst>
                    <c:numCache>
                      <c:formatCode>General</c:formatCode>
                      <c:ptCount val="14"/>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numCache>
                  </c:numRef>
                </c:cat>
                <c:val>
                  <c:numRef>
                    <c:extLst>
                      <c:ext uri="{02D57815-91ED-43cb-92C2-25804820EDAC}">
                        <c15:formulaRef>
                          <c15:sqref>ateityje!#REF!</c15:sqref>
                        </c15:formulaRef>
                      </c:ext>
                    </c:extLst>
                    <c:numCache>
                      <c:formatCode>General</c:formatCode>
                      <c:ptCount val="1"/>
                      <c:pt idx="0">
                        <c:v>1</c:v>
                      </c:pt>
                    </c:numCache>
                  </c:numRef>
                </c:val>
                <c:smooth val="0"/>
                <c:extLst>
                  <c:ext xmlns:c16="http://schemas.microsoft.com/office/drawing/2014/chart" uri="{C3380CC4-5D6E-409C-BE32-E72D297353CC}">
                    <c16:uniqueId val="{00000004-50E7-4FD2-8299-DB5C7E09F7A5}"/>
                  </c:ext>
                </c:extLst>
              </c15:ser>
            </c15:filteredLineSeries>
            <c15:filteredLineSeries>
              <c15:ser>
                <c:idx val="4"/>
                <c:order val="4"/>
                <c:tx>
                  <c:v>LRV jaunimo planas</c:v>
                </c:tx>
                <c:dLbls>
                  <c:dLbl>
                    <c:idx val="13"/>
                    <c:layout>
                      <c:manualLayout>
                        <c:x val="-1.066991473812412E-2"/>
                        <c:y val="-4.5640931054569255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5-50E7-4FD2-8299-DB5C7E09F7A5}"/>
                      </c:ext>
                    </c:extLst>
                  </c:dLbl>
                  <c:spPr>
                    <a:noFill/>
                    <a:ln>
                      <a:noFill/>
                    </a:ln>
                    <a:effectLst/>
                  </c:spPr>
                  <c:dLblPos val="b"/>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numRef>
                    <c:extLst xmlns:c15="http://schemas.microsoft.com/office/drawing/2012/chart">
                      <c:ext xmlns:c15="http://schemas.microsoft.com/office/drawing/2012/chart" uri="{02D57815-91ED-43cb-92C2-25804820EDAC}">
                        <c15:formulaRef>
                          <c15:sqref>ateityje!$B$1:$O$1</c15:sqref>
                        </c15:formulaRef>
                      </c:ext>
                    </c:extLst>
                    <c:numCache>
                      <c:formatCode>General</c:formatCode>
                      <c:ptCount val="14"/>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numCache>
                  </c:numRef>
                </c:cat>
                <c:val>
                  <c:numRef>
                    <c:extLst xmlns:c15="http://schemas.microsoft.com/office/drawing/2012/chart">
                      <c:ext xmlns:c15="http://schemas.microsoft.com/office/drawing/2012/chart" uri="{02D57815-91ED-43cb-92C2-25804820EDAC}">
                        <c15:formulaRef>
                          <c15:sqref>ateityje!#REF!</c15:sqref>
                        </c15:formulaRef>
                      </c:ext>
                    </c:extLst>
                    <c:numCache>
                      <c:formatCode>General</c:formatCode>
                      <c:ptCount val="1"/>
                      <c:pt idx="0">
                        <c:v>1</c:v>
                      </c:pt>
                    </c:numCache>
                  </c:numRef>
                </c:val>
                <c:smooth val="0"/>
                <c:extLst xmlns:c15="http://schemas.microsoft.com/office/drawing/2012/chart">
                  <c:ext xmlns:c16="http://schemas.microsoft.com/office/drawing/2014/chart" uri="{C3380CC4-5D6E-409C-BE32-E72D297353CC}">
                    <c16:uniqueId val="{00000006-50E7-4FD2-8299-DB5C7E09F7A5}"/>
                  </c:ext>
                </c:extLst>
              </c15:ser>
            </c15:filteredLineSeries>
          </c:ext>
        </c:extLst>
      </c:lineChart>
      <c:catAx>
        <c:axId val="42840832"/>
        <c:scaling>
          <c:orientation val="minMax"/>
        </c:scaling>
        <c:delete val="0"/>
        <c:axPos val="b"/>
        <c:numFmt formatCode="General" sourceLinked="1"/>
        <c:majorTickMark val="none"/>
        <c:minorTickMark val="none"/>
        <c:tickLblPos val="nextTo"/>
        <c:txPr>
          <a:bodyPr/>
          <a:lstStyle/>
          <a:p>
            <a:pPr>
              <a:defRPr sz="1400"/>
            </a:pPr>
            <a:endParaRPr lang="lt-LT"/>
          </a:p>
        </c:txPr>
        <c:crossAx val="42842368"/>
        <c:crosses val="autoZero"/>
        <c:auto val="1"/>
        <c:lblAlgn val="ctr"/>
        <c:lblOffset val="100"/>
        <c:noMultiLvlLbl val="0"/>
      </c:catAx>
      <c:valAx>
        <c:axId val="42842368"/>
        <c:scaling>
          <c:orientation val="minMax"/>
          <c:max val="70"/>
          <c:min val="20"/>
        </c:scaling>
        <c:delete val="0"/>
        <c:axPos val="l"/>
        <c:majorGridlines/>
        <c:minorGridlines>
          <c:spPr>
            <a:ln>
              <a:noFill/>
            </a:ln>
          </c:spPr>
        </c:minorGridlines>
        <c:numFmt formatCode="General" sourceLinked="1"/>
        <c:majorTickMark val="none"/>
        <c:minorTickMark val="none"/>
        <c:tickLblPos val="nextTo"/>
        <c:spPr>
          <a:ln w="9525">
            <a:noFill/>
          </a:ln>
        </c:spPr>
        <c:txPr>
          <a:bodyPr/>
          <a:lstStyle/>
          <a:p>
            <a:pPr>
              <a:defRPr sz="1200"/>
            </a:pPr>
            <a:endParaRPr lang="lt-LT"/>
          </a:p>
        </c:txPr>
        <c:crossAx val="42840832"/>
        <c:crosses val="autoZero"/>
        <c:crossBetween val="between"/>
        <c:majorUnit val="20"/>
      </c:valAx>
      <c:spPr>
        <a:noFill/>
      </c:spPr>
    </c:plotArea>
    <c:legend>
      <c:legendPos val="b"/>
      <c:overlay val="0"/>
      <c:txPr>
        <a:bodyPr/>
        <a:lstStyle/>
        <a:p>
          <a:pPr>
            <a:defRPr sz="1400"/>
          </a:pPr>
          <a:endParaRPr lang="lt-LT"/>
        </a:p>
      </c:txPr>
    </c:legend>
    <c:plotVisOnly val="1"/>
    <c:dispBlanksAs val="gap"/>
    <c:showDLblsOverMax val="0"/>
  </c:chart>
  <c:spPr>
    <a:ln cap="rnd"/>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Faktas</c:v>
          </c:tx>
          <c:dLbls>
            <c:spPr>
              <a:noFill/>
              <a:ln>
                <a:noFill/>
              </a:ln>
              <a:effectLst/>
            </c:spPr>
            <c:txPr>
              <a:bodyPr wrap="square" lIns="38100" tIns="19050" rIns="38100" bIns="19050" anchor="ctr">
                <a:spAutoFit/>
              </a:bodyPr>
              <a:lstStyle/>
              <a:p>
                <a:pPr>
                  <a:defRPr sz="1200"/>
                </a:pPr>
                <a:endParaRPr lang="lt-LT"/>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ateityje!$B$23:$Z$23</c:f>
              <c:numCache>
                <c:formatCode>General</c:formatCode>
                <c:ptCount val="25"/>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pt idx="23">
                  <c:v>2020</c:v>
                </c:pt>
                <c:pt idx="24">
                  <c:v>2021</c:v>
                </c:pt>
              </c:numCache>
            </c:numRef>
          </c:cat>
          <c:val>
            <c:numRef>
              <c:f>ateityje!$B$24:$V$24</c:f>
              <c:numCache>
                <c:formatCode>General</c:formatCode>
                <c:ptCount val="21"/>
                <c:pt idx="0">
                  <c:v>4</c:v>
                </c:pt>
                <c:pt idx="1">
                  <c:v>3</c:v>
                </c:pt>
                <c:pt idx="2">
                  <c:v>2.9</c:v>
                </c:pt>
                <c:pt idx="3">
                  <c:v>3.1</c:v>
                </c:pt>
                <c:pt idx="4">
                  <c:v>2.9</c:v>
                </c:pt>
                <c:pt idx="5">
                  <c:v>2.7</c:v>
                </c:pt>
                <c:pt idx="6">
                  <c:v>2.6</c:v>
                </c:pt>
                <c:pt idx="7">
                  <c:v>2.7</c:v>
                </c:pt>
                <c:pt idx="8">
                  <c:v>2.7</c:v>
                </c:pt>
                <c:pt idx="9">
                  <c:v>2.7</c:v>
                </c:pt>
                <c:pt idx="10">
                  <c:v>2.7</c:v>
                </c:pt>
                <c:pt idx="11">
                  <c:v>2.7</c:v>
                </c:pt>
                <c:pt idx="12">
                  <c:v>2.8</c:v>
                </c:pt>
                <c:pt idx="13">
                  <c:v>2.7</c:v>
                </c:pt>
                <c:pt idx="14">
                  <c:v>2.7</c:v>
                </c:pt>
                <c:pt idx="15">
                  <c:v>2.7</c:v>
                </c:pt>
                <c:pt idx="16">
                  <c:v>2.7</c:v>
                </c:pt>
                <c:pt idx="17">
                  <c:v>2.7</c:v>
                </c:pt>
                <c:pt idx="18">
                  <c:v>2.7</c:v>
                </c:pt>
                <c:pt idx="19">
                  <c:v>2.7</c:v>
                </c:pt>
                <c:pt idx="20">
                  <c:v>2.7</c:v>
                </c:pt>
              </c:numCache>
            </c:numRef>
          </c:val>
          <c:smooth val="0"/>
          <c:extLst>
            <c:ext xmlns:c16="http://schemas.microsoft.com/office/drawing/2014/chart" uri="{C3380CC4-5D6E-409C-BE32-E72D297353CC}">
              <c16:uniqueId val="{00000000-1388-48D6-9B01-523C71BCFDEB}"/>
            </c:ext>
          </c:extLst>
        </c:ser>
        <c:ser>
          <c:idx val="1"/>
          <c:order val="1"/>
          <c:tx>
            <c:v>LRV planas</c:v>
          </c:tx>
          <c:spPr>
            <a:ln>
              <a:solidFill>
                <a:srgbClr val="FFC000"/>
              </a:solidFill>
            </a:ln>
          </c:spPr>
          <c:marker>
            <c:spPr>
              <a:solidFill>
                <a:srgbClr val="FFC000"/>
              </a:solidFill>
              <a:ln>
                <a:solidFill>
                  <a:srgbClr val="FFC000"/>
                </a:solidFill>
              </a:ln>
            </c:spPr>
          </c:marker>
          <c:cat>
            <c:numRef>
              <c:f>ateityje!$B$23:$Z$23</c:f>
              <c:numCache>
                <c:formatCode>General</c:formatCode>
                <c:ptCount val="25"/>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pt idx="23">
                  <c:v>2020</c:v>
                </c:pt>
                <c:pt idx="24">
                  <c:v>2021</c:v>
                </c:pt>
              </c:numCache>
            </c:numRef>
          </c:cat>
          <c:val>
            <c:numRef>
              <c:f>ateityje!$B$25:$Y$25</c:f>
              <c:numCache>
                <c:formatCode>General</c:formatCode>
                <c:ptCount val="24"/>
                <c:pt idx="23">
                  <c:v>2.2000000000000002</c:v>
                </c:pt>
              </c:numCache>
            </c:numRef>
          </c:val>
          <c:smooth val="0"/>
          <c:extLst>
            <c:ext xmlns:c16="http://schemas.microsoft.com/office/drawing/2014/chart" uri="{C3380CC4-5D6E-409C-BE32-E72D297353CC}">
              <c16:uniqueId val="{00000001-1388-48D6-9B01-523C71BCFDEB}"/>
            </c:ext>
          </c:extLst>
        </c:ser>
        <c:ser>
          <c:idx val="2"/>
          <c:order val="2"/>
          <c:tx>
            <c:v>Siekiama</c:v>
          </c:tx>
          <c:dLbls>
            <c:spPr>
              <a:noFill/>
              <a:ln>
                <a:noFill/>
              </a:ln>
              <a:effectLst/>
            </c:spPr>
            <c:txPr>
              <a:bodyPr wrap="square" lIns="38100" tIns="19050" rIns="38100" bIns="19050" anchor="ctr">
                <a:spAutoFit/>
              </a:bodyPr>
              <a:lstStyle/>
              <a:p>
                <a:pPr>
                  <a:defRPr sz="1200"/>
                </a:pPr>
                <a:endParaRPr lang="lt-L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ateityje!$B$23:$Z$23</c:f>
              <c:numCache>
                <c:formatCode>General</c:formatCode>
                <c:ptCount val="25"/>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pt idx="23">
                  <c:v>2020</c:v>
                </c:pt>
                <c:pt idx="24">
                  <c:v>2021</c:v>
                </c:pt>
              </c:numCache>
            </c:numRef>
          </c:cat>
          <c:val>
            <c:numRef>
              <c:f>ateityje!$B$26:$Z$26</c:f>
              <c:numCache>
                <c:formatCode>General</c:formatCode>
                <c:ptCount val="25"/>
                <c:pt idx="21">
                  <c:v>2.6</c:v>
                </c:pt>
                <c:pt idx="22">
                  <c:v>2.5</c:v>
                </c:pt>
                <c:pt idx="23">
                  <c:v>2.2000000000000002</c:v>
                </c:pt>
                <c:pt idx="24">
                  <c:v>2.1</c:v>
                </c:pt>
              </c:numCache>
            </c:numRef>
          </c:val>
          <c:smooth val="0"/>
          <c:extLst>
            <c:ext xmlns:c16="http://schemas.microsoft.com/office/drawing/2014/chart" uri="{C3380CC4-5D6E-409C-BE32-E72D297353CC}">
              <c16:uniqueId val="{00000002-1388-48D6-9B01-523C71BCFDEB}"/>
            </c:ext>
          </c:extLst>
        </c:ser>
        <c:dLbls>
          <c:showLegendKey val="0"/>
          <c:showVal val="0"/>
          <c:showCatName val="0"/>
          <c:showSerName val="0"/>
          <c:showPercent val="0"/>
          <c:showBubbleSize val="0"/>
        </c:dLbls>
        <c:marker val="1"/>
        <c:smooth val="0"/>
        <c:axId val="43571072"/>
        <c:axId val="43572608"/>
      </c:lineChart>
      <c:catAx>
        <c:axId val="43571072"/>
        <c:scaling>
          <c:orientation val="minMax"/>
        </c:scaling>
        <c:delete val="0"/>
        <c:axPos val="t"/>
        <c:numFmt formatCode="General" sourceLinked="1"/>
        <c:majorTickMark val="none"/>
        <c:minorTickMark val="none"/>
        <c:tickLblPos val="nextTo"/>
        <c:txPr>
          <a:bodyPr/>
          <a:lstStyle/>
          <a:p>
            <a:pPr>
              <a:defRPr sz="1400"/>
            </a:pPr>
            <a:endParaRPr lang="lt-LT"/>
          </a:p>
        </c:txPr>
        <c:crossAx val="43572608"/>
        <c:crossesAt val="1"/>
        <c:auto val="1"/>
        <c:lblAlgn val="ctr"/>
        <c:lblOffset val="100"/>
        <c:noMultiLvlLbl val="0"/>
      </c:catAx>
      <c:valAx>
        <c:axId val="43572608"/>
        <c:scaling>
          <c:orientation val="maxMin"/>
          <c:max val="4"/>
          <c:min val="1"/>
        </c:scaling>
        <c:delete val="0"/>
        <c:axPos val="l"/>
        <c:majorGridlines/>
        <c:numFmt formatCode="General" sourceLinked="1"/>
        <c:majorTickMark val="none"/>
        <c:minorTickMark val="none"/>
        <c:tickLblPos val="low"/>
        <c:spPr>
          <a:ln w="9525">
            <a:noFill/>
          </a:ln>
        </c:spPr>
        <c:txPr>
          <a:bodyPr/>
          <a:lstStyle/>
          <a:p>
            <a:pPr>
              <a:defRPr sz="1400"/>
            </a:pPr>
            <a:endParaRPr lang="lt-LT"/>
          </a:p>
        </c:txPr>
        <c:crossAx val="43571072"/>
        <c:crosses val="autoZero"/>
        <c:crossBetween val="between"/>
        <c:majorUnit val="1"/>
      </c:valAx>
    </c:plotArea>
    <c:legend>
      <c:legendPos val="b"/>
      <c:overlay val="0"/>
      <c:txPr>
        <a:bodyPr/>
        <a:lstStyle/>
        <a:p>
          <a:pPr>
            <a:defRPr sz="1400"/>
          </a:pPr>
          <a:endParaRPr lang="lt-LT"/>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3E4519-2906-48CE-985C-43E9F2D9EFEA}" type="datetimeFigureOut">
              <a:rPr lang="lt-LT" smtClean="0"/>
              <a:t>2019.05.07</a:t>
            </a:fld>
            <a:endParaRPr lang="lt-LT"/>
          </a:p>
        </p:txBody>
      </p:sp>
      <p:sp>
        <p:nvSpPr>
          <p:cNvPr id="4" name="Skaidrės vaizdo vietos rezervavimo ženkla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6" name="Poraštės vietos rezervavimo ženklas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30A99B-BB7C-4F22-85EF-7D9237BBACF5}" type="slidenum">
              <a:rPr lang="lt-LT" smtClean="0"/>
              <a:t>‹#›</a:t>
            </a:fld>
            <a:endParaRPr lang="lt-LT"/>
          </a:p>
        </p:txBody>
      </p:sp>
    </p:spTree>
    <p:extLst>
      <p:ext uri="{BB962C8B-B14F-4D97-AF65-F5344CB8AC3E}">
        <p14:creationId xmlns:p14="http://schemas.microsoft.com/office/powerpoint/2010/main" val="3973695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civitas.lt/research/pilietines-galios-indeksas/"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usaid.gov/europe-eurasia-civil-society"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dirty="0"/>
              <a:t>Pilietinė galia – vos</a:t>
            </a:r>
            <a:r>
              <a:rPr lang="lt-LT" baseline="0" dirty="0"/>
              <a:t> 37 balai iš 100.</a:t>
            </a:r>
          </a:p>
          <a:p>
            <a:pPr marL="0" marR="0" indent="0" algn="l" defTabSz="914400" rtl="0" eaLnBrk="1" fontAlgn="auto" latinLnBrk="0" hangingPunct="1">
              <a:lnSpc>
                <a:spcPct val="100000"/>
              </a:lnSpc>
              <a:spcBef>
                <a:spcPts val="0"/>
              </a:spcBef>
              <a:spcAft>
                <a:spcPts val="0"/>
              </a:spcAft>
              <a:buClrTx/>
              <a:buSzTx/>
              <a:buFontTx/>
              <a:buNone/>
              <a:tabLst/>
              <a:defRPr/>
            </a:pPr>
            <a:r>
              <a:rPr lang="lt-LT" baseline="0" dirty="0"/>
              <a:t>Metodas: visuomenės apklausa ir ekspertų vertinimai.</a:t>
            </a:r>
          </a:p>
          <a:p>
            <a:pPr marL="0" marR="0" indent="0" algn="l" defTabSz="914400" rtl="0" eaLnBrk="1" fontAlgn="auto" latinLnBrk="0" hangingPunct="1">
              <a:lnSpc>
                <a:spcPct val="100000"/>
              </a:lnSpc>
              <a:spcBef>
                <a:spcPts val="0"/>
              </a:spcBef>
              <a:spcAft>
                <a:spcPts val="0"/>
              </a:spcAft>
              <a:buClrTx/>
              <a:buSzTx/>
              <a:buFontTx/>
              <a:buNone/>
              <a:tabLst/>
              <a:defRPr/>
            </a:pPr>
            <a:r>
              <a:rPr lang="lt-LT" baseline="0" dirty="0"/>
              <a:t>Šaltinis: </a:t>
            </a:r>
            <a:r>
              <a:rPr lang="lt-LT" dirty="0">
                <a:hlinkClick r:id="rId3"/>
              </a:rPr>
              <a:t>http://www.civitas.lt/research/pilietines-galios-indeksas/</a:t>
            </a:r>
            <a:endParaRPr lang="lt-LT" dirty="0"/>
          </a:p>
          <a:p>
            <a:pPr marL="0" marR="0" indent="0" algn="l" defTabSz="914400" rtl="0" eaLnBrk="1" fontAlgn="auto" latinLnBrk="0" hangingPunct="1">
              <a:lnSpc>
                <a:spcPct val="100000"/>
              </a:lnSpc>
              <a:spcBef>
                <a:spcPts val="0"/>
              </a:spcBef>
              <a:spcAft>
                <a:spcPts val="0"/>
              </a:spcAft>
              <a:buClrTx/>
              <a:buSzTx/>
              <a:buFontTx/>
              <a:buNone/>
              <a:tabLst/>
              <a:defRPr/>
            </a:pPr>
            <a:r>
              <a:rPr lang="lt-LT" dirty="0"/>
              <a:t>Dėl ŠMM</a:t>
            </a:r>
            <a:r>
              <a:rPr lang="lt-LT" baseline="0" dirty="0"/>
              <a:t> neskirto finansavimo tyrimo atlikimui, 2011 m. tyrimas nebuvo vykdytas.</a:t>
            </a:r>
          </a:p>
          <a:p>
            <a:pPr marL="0" marR="0" indent="0" algn="l" defTabSz="914400" rtl="0" eaLnBrk="1" fontAlgn="auto" latinLnBrk="0" hangingPunct="1">
              <a:lnSpc>
                <a:spcPct val="100000"/>
              </a:lnSpc>
              <a:spcBef>
                <a:spcPts val="0"/>
              </a:spcBef>
              <a:spcAft>
                <a:spcPts val="0"/>
              </a:spcAft>
              <a:buClrTx/>
              <a:buSzTx/>
              <a:buFontTx/>
              <a:buNone/>
              <a:tabLst/>
              <a:defRPr/>
            </a:pPr>
            <a:endParaRPr lang="lt-LT"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lt-LT" dirty="0"/>
              <a:t>NVO tvarumas tik 2,7,</a:t>
            </a:r>
            <a:r>
              <a:rPr lang="lt-LT" baseline="0" dirty="0"/>
              <a:t> kai labiausiai išvystyta aplinka vertinama 1-etu, prasčiausia aplinka </a:t>
            </a:r>
            <a:r>
              <a:rPr lang="en-US" baseline="0" dirty="0"/>
              <a:t>7-etu.</a:t>
            </a:r>
            <a:endParaRPr lang="lt-LT"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lt-LT" baseline="0" dirty="0"/>
              <a:t>Metodas - </a:t>
            </a:r>
            <a:r>
              <a:rPr lang="lt-LT" dirty="0"/>
              <a:t>Ekspertų</a:t>
            </a:r>
            <a:r>
              <a:rPr lang="lt-LT" baseline="0" dirty="0"/>
              <a:t> vertinimai.</a:t>
            </a:r>
          </a:p>
          <a:p>
            <a:pPr marL="0" marR="0" indent="0" algn="l" defTabSz="914400" rtl="0" eaLnBrk="1" fontAlgn="auto" latinLnBrk="0" hangingPunct="1">
              <a:lnSpc>
                <a:spcPct val="100000"/>
              </a:lnSpc>
              <a:spcBef>
                <a:spcPts val="0"/>
              </a:spcBef>
              <a:spcAft>
                <a:spcPts val="0"/>
              </a:spcAft>
              <a:buClrTx/>
              <a:buSzTx/>
              <a:buFontTx/>
              <a:buNone/>
              <a:tabLst/>
              <a:defRPr/>
            </a:pPr>
            <a:r>
              <a:rPr lang="lt-LT" baseline="0" dirty="0"/>
              <a:t>Šaltinis: </a:t>
            </a:r>
            <a:r>
              <a:rPr lang="lt-LT" dirty="0">
                <a:hlinkClick r:id="rId4"/>
              </a:rPr>
              <a:t>https://www.usaid.gov/europe-eurasia-civil-society</a:t>
            </a:r>
            <a:endParaRPr lang="lt-LT" dirty="0"/>
          </a:p>
          <a:p>
            <a:r>
              <a:rPr lang="lt-LT" dirty="0"/>
              <a:t>Vertinant tarptautinę praktiką, regiono kontekste atsiliekame. Šioje srityje Latvija, Estija ir Lenkija yra labiau pažengusios nei Lietuva.</a:t>
            </a:r>
          </a:p>
        </p:txBody>
      </p:sp>
      <p:sp>
        <p:nvSpPr>
          <p:cNvPr id="4" name="Skaidrės numerio vietos rezervavimo ženklas 3"/>
          <p:cNvSpPr>
            <a:spLocks noGrp="1"/>
          </p:cNvSpPr>
          <p:nvPr>
            <p:ph type="sldNum" sz="quarter" idx="10"/>
          </p:nvPr>
        </p:nvSpPr>
        <p:spPr/>
        <p:txBody>
          <a:bodyPr/>
          <a:lstStyle/>
          <a:p>
            <a:fld id="{AF30A99B-BB7C-4F22-85EF-7D9237BBACF5}" type="slidenum">
              <a:rPr lang="lt-LT" smtClean="0"/>
              <a:t>2</a:t>
            </a:fld>
            <a:endParaRPr lang="lt-LT"/>
          </a:p>
        </p:txBody>
      </p:sp>
    </p:spTree>
    <p:extLst>
      <p:ext uri="{BB962C8B-B14F-4D97-AF65-F5344CB8AC3E}">
        <p14:creationId xmlns:p14="http://schemas.microsoft.com/office/powerpoint/2010/main" val="3523966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200" dirty="0"/>
              <a:t>Kadangi nėra aiškaus NVO apibrėžimo, kyla rimtų iššūkių </a:t>
            </a:r>
            <a:r>
              <a:rPr lang="lt-LT" sz="1200" u="sng" dirty="0"/>
              <a:t>siekiant užtikrinti, kad valstybės skiriamas finansavimas būtų naudojamas efektyviai</a:t>
            </a:r>
            <a:r>
              <a:rPr lang="lt-LT" sz="1200" dirty="0"/>
              <a:t>, </a:t>
            </a:r>
            <a:r>
              <a:rPr lang="lt-LT" sz="1200" dirty="0" err="1"/>
              <a:t>t.y</a:t>
            </a:r>
            <a:r>
              <a:rPr lang="lt-LT" sz="1200" dirty="0"/>
              <a:t>. pasiektų būtent pilietinę galią stiprinančias organizacijas, o ne kitus ne pelno siekiančius juridinius asmenis. </a:t>
            </a:r>
          </a:p>
          <a:p>
            <a:pPr marL="0" marR="0" indent="0" algn="l" defTabSz="914400" rtl="0" eaLnBrk="1" fontAlgn="auto" latinLnBrk="0" hangingPunct="1">
              <a:lnSpc>
                <a:spcPct val="100000"/>
              </a:lnSpc>
              <a:spcBef>
                <a:spcPts val="0"/>
              </a:spcBef>
              <a:spcAft>
                <a:spcPts val="0"/>
              </a:spcAft>
              <a:buClrTx/>
              <a:buSzTx/>
              <a:buFontTx/>
              <a:buNone/>
              <a:tabLst/>
              <a:defRPr/>
            </a:pPr>
            <a:r>
              <a:rPr lang="lt-LT" dirty="0"/>
              <a:t>Duomenys surinkti pačių NVO iš valstybės institucijų (daugiausia ministerijų).</a:t>
            </a:r>
            <a:br>
              <a:rPr lang="en-US" dirty="0"/>
            </a:br>
            <a:r>
              <a:rPr lang="en-US" dirty="0"/>
              <a:t>2017 m. </a:t>
            </a:r>
            <a:r>
              <a:rPr lang="lt-LT" dirty="0"/>
              <a:t>tyrimo duomenimis, ministerijos skiria apie </a:t>
            </a:r>
            <a:r>
              <a:rPr lang="en-US" dirty="0"/>
              <a:t>66</a:t>
            </a:r>
            <a:r>
              <a:rPr lang="lt-LT" dirty="0"/>
              <a:t> </a:t>
            </a:r>
            <a:r>
              <a:rPr lang="lt-LT" dirty="0" err="1"/>
              <a:t>mln</a:t>
            </a:r>
            <a:r>
              <a:rPr lang="lt-LT" dirty="0"/>
              <a:t> </a:t>
            </a:r>
            <a:r>
              <a:rPr lang="lt-LT" dirty="0" err="1"/>
              <a:t>eur</a:t>
            </a:r>
            <a:r>
              <a:rPr lang="lt-LT" dirty="0"/>
              <a:t>. Tačiau nesant apibrėžimo, tai yra daugiau spėjimas nei tikslus skaičius. </a:t>
            </a:r>
          </a:p>
          <a:p>
            <a:endParaRPr lang="lt-LT" dirty="0"/>
          </a:p>
        </p:txBody>
      </p:sp>
      <p:sp>
        <p:nvSpPr>
          <p:cNvPr id="4" name="Skaidrės numerio vietos rezervavimo ženklas 3"/>
          <p:cNvSpPr>
            <a:spLocks noGrp="1"/>
          </p:cNvSpPr>
          <p:nvPr>
            <p:ph type="sldNum" sz="quarter" idx="10"/>
          </p:nvPr>
        </p:nvSpPr>
        <p:spPr/>
        <p:txBody>
          <a:bodyPr/>
          <a:lstStyle/>
          <a:p>
            <a:fld id="{AF30A99B-BB7C-4F22-85EF-7D9237BBACF5}" type="slidenum">
              <a:rPr lang="lt-LT" smtClean="0"/>
              <a:t>3</a:t>
            </a:fld>
            <a:endParaRPr lang="lt-LT"/>
          </a:p>
        </p:txBody>
      </p:sp>
    </p:spTree>
    <p:extLst>
      <p:ext uri="{BB962C8B-B14F-4D97-AF65-F5344CB8AC3E}">
        <p14:creationId xmlns:p14="http://schemas.microsoft.com/office/powerpoint/2010/main" val="3063461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dirty="0"/>
              <a:t>Ko paketu siekiama?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lt-LT" dirty="0"/>
              <a:t>Tikslinti NVO apibrėžimą.</a:t>
            </a:r>
          </a:p>
          <a:p>
            <a:pPr marL="0" marR="0" indent="0" algn="l" defTabSz="914400" rtl="0" eaLnBrk="1" fontAlgn="auto" latinLnBrk="0" hangingPunct="1">
              <a:lnSpc>
                <a:spcPct val="100000"/>
              </a:lnSpc>
              <a:spcBef>
                <a:spcPts val="0"/>
              </a:spcBef>
              <a:spcAft>
                <a:spcPts val="0"/>
              </a:spcAft>
              <a:buClrTx/>
              <a:buSzTx/>
              <a:buFontTx/>
              <a:buNone/>
              <a:tabLst/>
              <a:defRPr/>
            </a:pPr>
            <a:r>
              <a:rPr lang="lt-LT" dirty="0"/>
              <a:t>Šiuo metu išskiriamos</a:t>
            </a:r>
            <a:r>
              <a:rPr lang="lt-LT" baseline="0" dirty="0"/>
              <a:t> dvi grupės: platesnė – NPO (jų priskaičiuojama daugiau nei 35 000) ir siauresnė, NVO (tiksliai nežinoma kiek, nes nėra aiškaus apibrėžimo bei NVO duomenų bazės).</a:t>
            </a:r>
            <a:r>
              <a:rPr lang="lt-LT"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lt-LT" dirty="0"/>
              <a:t>Tik dalis jų ženkliai prisideda skatinant didesnį visuomenės pilietinį aktyvumą ir yra orientuotos į platesnį piliečių įtraukimą į visuomenės gyvenimą.</a:t>
            </a:r>
          </a:p>
          <a:p>
            <a:endParaRPr lang="lt-LT" dirty="0"/>
          </a:p>
          <a:p>
            <a:r>
              <a:rPr lang="lt-LT" dirty="0"/>
              <a:t>2017</a:t>
            </a:r>
            <a:r>
              <a:rPr lang="lt-LT" baseline="0" dirty="0"/>
              <a:t> m. g</a:t>
            </a:r>
            <a:r>
              <a:rPr lang="lt-LT" dirty="0"/>
              <a:t>alimybių studija: Iš</a:t>
            </a:r>
            <a:r>
              <a:rPr lang="lt-LT" baseline="0" dirty="0"/>
              <a:t> &gt;</a:t>
            </a:r>
            <a:r>
              <a:rPr lang="lt-LT" dirty="0"/>
              <a:t> 35 000 NPO faktiškai veiklą vykdo tik apie 12 000 organizacijų, jeigu skaičiuotume, kiek iš jų atitinka nevyriausybinių organizacijų veiklos paskirtį, nuolatinį veiklos pobūdį, viešojo intereso tenkinimą, tokių nevyriausybinių organizacijų būtų tik apie 5 000.</a:t>
            </a:r>
          </a:p>
          <a:p>
            <a:pPr marL="0" marR="0" indent="0" algn="l" defTabSz="914400" rtl="0" eaLnBrk="1" fontAlgn="auto" latinLnBrk="0" hangingPunct="1">
              <a:lnSpc>
                <a:spcPct val="100000"/>
              </a:lnSpc>
              <a:spcBef>
                <a:spcPts val="0"/>
              </a:spcBef>
              <a:spcAft>
                <a:spcPts val="0"/>
              </a:spcAft>
              <a:buClrTx/>
              <a:buSzTx/>
              <a:buFontTx/>
              <a:buNone/>
              <a:tabLst/>
              <a:defRPr/>
            </a:pPr>
            <a:r>
              <a:rPr lang="lt-LT" dirty="0"/>
              <a:t>Teikia</a:t>
            </a:r>
            <a:r>
              <a:rPr lang="lt-LT" baseline="0" dirty="0"/>
              <a:t> ataskaitas JAR: </a:t>
            </a:r>
            <a:r>
              <a:rPr lang="lt-LT" dirty="0">
                <a:effectLst/>
              </a:rPr>
              <a:t>Finansinių ataskaitų rinkinius už 2016 metus iki šiol yra pateikę 39 proc. viešųjų įstaigų, 25 proc. asociacijų ir 22 proc. labdaros ir paramos fondų.</a:t>
            </a:r>
            <a:endParaRPr lang="lt-LT" dirty="0"/>
          </a:p>
        </p:txBody>
      </p:sp>
      <p:sp>
        <p:nvSpPr>
          <p:cNvPr id="4" name="Skaidrės numerio vietos rezervavimo ženklas 3"/>
          <p:cNvSpPr>
            <a:spLocks noGrp="1"/>
          </p:cNvSpPr>
          <p:nvPr>
            <p:ph type="sldNum" sz="quarter" idx="10"/>
          </p:nvPr>
        </p:nvSpPr>
        <p:spPr/>
        <p:txBody>
          <a:bodyPr/>
          <a:lstStyle/>
          <a:p>
            <a:fld id="{AF30A99B-BB7C-4F22-85EF-7D9237BBACF5}" type="slidenum">
              <a:rPr lang="lt-LT" smtClean="0"/>
              <a:t>4</a:t>
            </a:fld>
            <a:endParaRPr lang="lt-LT"/>
          </a:p>
        </p:txBody>
      </p:sp>
    </p:spTree>
    <p:extLst>
      <p:ext uri="{BB962C8B-B14F-4D97-AF65-F5344CB8AC3E}">
        <p14:creationId xmlns:p14="http://schemas.microsoft.com/office/powerpoint/2010/main" val="3523966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Self-governing organizations;• Not profit-distributing; • Private and nongovernmental in basic structure; and• Voluntary to some meaningful extent, and therefore likely to engage people on the basis of some shared interest or concern.</a:t>
            </a:r>
            <a:endParaRPr lang="lt-LT"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lt-LT" sz="1200" kern="1200" dirty="0">
                <a:solidFill>
                  <a:schemeClr val="tx1"/>
                </a:solidFill>
                <a:effectLst/>
                <a:latin typeface="+mn-lt"/>
                <a:ea typeface="+mn-ea"/>
                <a:cs typeface="+mn-cs"/>
              </a:rPr>
              <a:t>Daugiau informacijos: http://kurklt.lt/wp-content/uploads/2017/10/Rekomendacijos-d%C4%97l-NVO-apibr%C4%97%C5%BEimo.pdf</a:t>
            </a:r>
          </a:p>
          <a:p>
            <a:pPr marL="0" marR="0" indent="0" algn="l" defTabSz="914400" rtl="0" eaLnBrk="1" fontAlgn="auto" latinLnBrk="0" hangingPunct="1">
              <a:lnSpc>
                <a:spcPct val="100000"/>
              </a:lnSpc>
              <a:spcBef>
                <a:spcPts val="0"/>
              </a:spcBef>
              <a:spcAft>
                <a:spcPts val="0"/>
              </a:spcAft>
              <a:buClrTx/>
              <a:buSzTx/>
              <a:buFontTx/>
              <a:buNone/>
              <a:tabLst/>
              <a:defRPr/>
            </a:pPr>
            <a:endParaRPr lang="lt-LT" dirty="0"/>
          </a:p>
        </p:txBody>
      </p:sp>
      <p:sp>
        <p:nvSpPr>
          <p:cNvPr id="4" name="Skaidrės numerio vietos rezervavimo ženklas 3"/>
          <p:cNvSpPr>
            <a:spLocks noGrp="1"/>
          </p:cNvSpPr>
          <p:nvPr>
            <p:ph type="sldNum" sz="quarter" idx="10"/>
          </p:nvPr>
        </p:nvSpPr>
        <p:spPr/>
        <p:txBody>
          <a:bodyPr/>
          <a:lstStyle/>
          <a:p>
            <a:fld id="{AF30A99B-BB7C-4F22-85EF-7D9237BBACF5}" type="slidenum">
              <a:rPr lang="lt-LT" smtClean="0"/>
              <a:t>5</a:t>
            </a:fld>
            <a:endParaRPr lang="lt-LT"/>
          </a:p>
        </p:txBody>
      </p:sp>
    </p:spTree>
    <p:extLst>
      <p:ext uri="{BB962C8B-B14F-4D97-AF65-F5344CB8AC3E}">
        <p14:creationId xmlns:p14="http://schemas.microsoft.com/office/powerpoint/2010/main" val="3523966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dirty="0"/>
              <a:t>Duomenų bazės veikimo modelis</a:t>
            </a:r>
            <a:r>
              <a:rPr lang="en-US" dirty="0"/>
              <a: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lt-LT" dirty="0"/>
              <a:t>Registrų centro dvi sistemos – JADIS (juridinių asmenų dalyvių informacinė sistema) ir JAR (juridinių asmenų registras).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lt-LT" dirty="0"/>
              <a:t>Šiuo metu tik Viešosios įstaigos (iš kitų ne pelno siekiančių subjektų) teikia informaciją apie dalininkus JADIS sistemai. Paketu siūloma tokią prievolę numatyti taip pat ir asociacijoms (teikti </a:t>
            </a:r>
            <a:r>
              <a:rPr lang="lt-LT" dirty="0" err="1"/>
              <a:t>info</a:t>
            </a:r>
            <a:r>
              <a:rPr lang="lt-LT" dirty="0"/>
              <a:t> apie narius – juridinius asmenis) bei labdaros ir paramos fondams.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lt-LT" dirty="0"/>
              <a:t>Informacija apie dalininkus būtų perduota juridinių asmenų registrui. Kad šios dvi sistemos „susikalbėtų“ reikalingi </a:t>
            </a:r>
            <a:r>
              <a:rPr lang="en-US" dirty="0"/>
              <a:t>150 000</a:t>
            </a:r>
            <a:r>
              <a:rPr lang="lt-LT" dirty="0"/>
              <a:t> </a:t>
            </a:r>
            <a:r>
              <a:rPr lang="lt-LT" dirty="0" err="1"/>
              <a:t>eur</a:t>
            </a:r>
            <a:r>
              <a:rPr lang="lt-LT" dirty="0"/>
              <a:t>. </a:t>
            </a:r>
            <a:endParaRPr lang="en-US" dirty="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lt-LT" dirty="0"/>
              <a:t>Nuo </a:t>
            </a:r>
            <a:r>
              <a:rPr lang="en-US" dirty="0"/>
              <a:t>2016 m. </a:t>
            </a:r>
            <a:r>
              <a:rPr lang="lt-LT" dirty="0"/>
              <a:t>nurodyti ne pelno siekiantys JA privalo teikti veiklos bei finansines ataskaitas JAR.</a:t>
            </a:r>
          </a:p>
          <a:p>
            <a:pPr marL="0" marR="0" indent="0" algn="l" defTabSz="914400" rtl="0" eaLnBrk="1" fontAlgn="auto" latinLnBrk="0" hangingPunct="1">
              <a:lnSpc>
                <a:spcPct val="100000"/>
              </a:lnSpc>
              <a:spcBef>
                <a:spcPts val="0"/>
              </a:spcBef>
              <a:spcAft>
                <a:spcPts val="0"/>
              </a:spcAft>
              <a:buClrTx/>
              <a:buSzTx/>
              <a:buFontTx/>
              <a:buNone/>
              <a:tabLst/>
              <a:defRPr/>
            </a:pPr>
            <a:r>
              <a:rPr lang="lt-LT" dirty="0"/>
              <a:t>Daugiau informacijos apie modelį galima rasti čia: http://kurklt.lt/wp-content/uploads/2017/10/NVO-duomenų-bazės-veikimo-modelio-analizė.pdf</a:t>
            </a:r>
          </a:p>
        </p:txBody>
      </p:sp>
      <p:sp>
        <p:nvSpPr>
          <p:cNvPr id="4" name="Skaidrės numerio vietos rezervavimo ženklas 3"/>
          <p:cNvSpPr>
            <a:spLocks noGrp="1"/>
          </p:cNvSpPr>
          <p:nvPr>
            <p:ph type="sldNum" sz="quarter" idx="10"/>
          </p:nvPr>
        </p:nvSpPr>
        <p:spPr/>
        <p:txBody>
          <a:bodyPr/>
          <a:lstStyle/>
          <a:p>
            <a:fld id="{AF30A99B-BB7C-4F22-85EF-7D9237BBACF5}" type="slidenum">
              <a:rPr lang="lt-LT" smtClean="0"/>
              <a:t>6</a:t>
            </a:fld>
            <a:endParaRPr lang="lt-LT"/>
          </a:p>
        </p:txBody>
      </p:sp>
    </p:spTree>
    <p:extLst>
      <p:ext uri="{BB962C8B-B14F-4D97-AF65-F5344CB8AC3E}">
        <p14:creationId xmlns:p14="http://schemas.microsoft.com/office/powerpoint/2010/main" val="1061709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dirty="0"/>
              <a:t>NVO</a:t>
            </a:r>
            <a:r>
              <a:rPr lang="lt-LT" baseline="0" dirty="0"/>
              <a:t> fondo lėšomis bus keliama organizacijų darbo kokybė, tiekiant užtikrinti efektyvesnį visų kitų lėšų panaudojimą.</a:t>
            </a:r>
            <a:endParaRPr lang="lt-LT" dirty="0"/>
          </a:p>
        </p:txBody>
      </p:sp>
      <p:sp>
        <p:nvSpPr>
          <p:cNvPr id="4" name="Skaidrės numerio vietos rezervavimo ženklas 3"/>
          <p:cNvSpPr>
            <a:spLocks noGrp="1"/>
          </p:cNvSpPr>
          <p:nvPr>
            <p:ph type="sldNum" sz="quarter" idx="10"/>
          </p:nvPr>
        </p:nvSpPr>
        <p:spPr/>
        <p:txBody>
          <a:bodyPr/>
          <a:lstStyle/>
          <a:p>
            <a:fld id="{AF30A99B-BB7C-4F22-85EF-7D9237BBACF5}" type="slidenum">
              <a:rPr lang="lt-LT" smtClean="0"/>
              <a:t>7</a:t>
            </a:fld>
            <a:endParaRPr lang="lt-LT"/>
          </a:p>
        </p:txBody>
      </p:sp>
    </p:spTree>
    <p:extLst>
      <p:ext uri="{BB962C8B-B14F-4D97-AF65-F5344CB8AC3E}">
        <p14:creationId xmlns:p14="http://schemas.microsoft.com/office/powerpoint/2010/main" val="3523966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sz="1200" b="0" i="0" u="none" strike="noStrike" kern="1200" baseline="0" dirty="0">
                <a:solidFill>
                  <a:schemeClr val="tx1"/>
                </a:solidFill>
                <a:latin typeface="+mn-lt"/>
                <a:ea typeface="+mn-ea"/>
                <a:cs typeface="+mn-cs"/>
              </a:rPr>
              <a:t>Modelis konstruojamas remiantis Visuomenės sveikatos stiprinimo fondo veikimo modeliu bei Estijos NVO fondo modeliu.</a:t>
            </a:r>
          </a:p>
          <a:p>
            <a:r>
              <a:rPr lang="en-US" sz="1200" b="0" i="0" u="none" strike="noStrike" kern="1200" baseline="0" dirty="0">
                <a:solidFill>
                  <a:schemeClr val="tx1"/>
                </a:solidFill>
                <a:latin typeface="+mn-lt"/>
                <a:ea typeface="+mn-ea"/>
                <a:cs typeface="+mn-cs"/>
              </a:rPr>
              <a:t>7</a:t>
            </a:r>
            <a:r>
              <a:rPr lang="lt-LT" sz="1200" b="0" i="0" u="none" strike="noStrike" kern="1200" baseline="0" dirty="0">
                <a:solidFill>
                  <a:schemeClr val="tx1"/>
                </a:solidFill>
                <a:latin typeface="+mn-lt"/>
                <a:ea typeface="+mn-ea"/>
                <a:cs typeface="+mn-cs"/>
              </a:rPr>
              <a:t> asmenų valdyba: </a:t>
            </a:r>
            <a:r>
              <a:rPr lang="en-US" sz="1200" b="0" i="0" u="none" strike="noStrike" kern="1200" baseline="0" dirty="0">
                <a:solidFill>
                  <a:schemeClr val="tx1"/>
                </a:solidFill>
                <a:latin typeface="+mn-lt"/>
                <a:ea typeface="+mn-ea"/>
                <a:cs typeface="+mn-cs"/>
              </a:rPr>
              <a:t>3</a:t>
            </a:r>
            <a:r>
              <a:rPr lang="lt-LT" sz="1200" b="0" i="0" u="none" strike="noStrike" kern="1200" baseline="0" dirty="0">
                <a:solidFill>
                  <a:schemeClr val="tx1"/>
                </a:solidFill>
                <a:latin typeface="+mn-lt"/>
                <a:ea typeface="+mn-ea"/>
                <a:cs typeface="+mn-cs"/>
              </a:rPr>
              <a:t> valdžios institucijų</a:t>
            </a:r>
            <a:r>
              <a:rPr lang="en-US" sz="1200" b="0" i="0" u="none" strike="noStrike" kern="1200" baseline="0" dirty="0">
                <a:solidFill>
                  <a:schemeClr val="tx1"/>
                </a:solidFill>
                <a:latin typeface="+mn-lt"/>
                <a:ea typeface="+mn-ea"/>
                <a:cs typeface="+mn-cs"/>
              </a:rPr>
              <a:t>,</a:t>
            </a:r>
            <a:r>
              <a:rPr lang="pt-BR" sz="1200" b="0" i="0" u="none" strike="noStrike" kern="1200" baseline="0" dirty="0">
                <a:solidFill>
                  <a:schemeClr val="tx1"/>
                </a:solidFill>
                <a:latin typeface="+mn-lt"/>
                <a:ea typeface="+mn-ea"/>
                <a:cs typeface="+mn-cs"/>
              </a:rPr>
              <a:t> 3 NVO sektoriaus atstovai, 1 akademijos atstovas.</a:t>
            </a:r>
          </a:p>
          <a:p>
            <a:r>
              <a:rPr lang="lt-LT" sz="1200" b="0" i="0" u="none" strike="noStrike" kern="1200" baseline="0" dirty="0">
                <a:solidFill>
                  <a:schemeClr val="tx1"/>
                </a:solidFill>
                <a:latin typeface="+mn-lt"/>
                <a:ea typeface="+mn-ea"/>
                <a:cs typeface="+mn-cs"/>
              </a:rPr>
              <a:t>Valdybos kandidatų atranką pagal pateiktus dokumentus vykdo specialus valdžios institucijų ir NVO atstovų komitetas. </a:t>
            </a:r>
            <a:r>
              <a:rPr lang="lt-LT" sz="1200" b="0" i="0" u="none" strike="noStrike" kern="1200" baseline="0" dirty="0" err="1">
                <a:solidFill>
                  <a:schemeClr val="tx1"/>
                </a:solidFill>
                <a:latin typeface="+mn-lt"/>
                <a:ea typeface="+mn-ea"/>
                <a:cs typeface="+mn-cs"/>
              </a:rPr>
              <a:t>Fond</a:t>
            </a:r>
            <a:r>
              <a:rPr lang="en-US" sz="1200" b="0" i="0" u="none" strike="noStrike" kern="1200" baseline="0" dirty="0" err="1">
                <a:solidFill>
                  <a:schemeClr val="tx1"/>
                </a:solidFill>
                <a:latin typeface="+mn-lt"/>
                <a:ea typeface="+mn-ea"/>
                <a:cs typeface="+mn-cs"/>
              </a:rPr>
              <a:t>ui</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pateiktas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parai</a:t>
            </a:r>
            <a:r>
              <a:rPr lang="lt-LT" sz="1200" b="0" i="0" u="none" strike="noStrike" kern="1200" baseline="0" dirty="0" err="1">
                <a:solidFill>
                  <a:schemeClr val="tx1"/>
                </a:solidFill>
                <a:latin typeface="+mn-lt"/>
                <a:ea typeface="+mn-ea"/>
                <a:cs typeface="+mn-cs"/>
              </a:rPr>
              <a:t>škas</a:t>
            </a:r>
            <a:r>
              <a:rPr lang="lt-LT" sz="1200" b="0" i="0" u="none" strike="noStrike" kern="1200" baseline="0" dirty="0">
                <a:solidFill>
                  <a:schemeClr val="tx1"/>
                </a:solidFill>
                <a:latin typeface="+mn-lt"/>
                <a:ea typeface="+mn-ea"/>
                <a:cs typeface="+mn-cs"/>
              </a:rPr>
              <a:t> vertina ekspertų</a:t>
            </a:r>
            <a:r>
              <a:rPr lang="en-US" sz="1200" b="0" i="0" u="none" strike="noStrike" kern="1200" baseline="0" dirty="0">
                <a:solidFill>
                  <a:schemeClr val="tx1"/>
                </a:solidFill>
                <a:latin typeface="+mn-lt"/>
                <a:ea typeface="+mn-ea"/>
                <a:cs typeface="+mn-cs"/>
              </a:rPr>
              <a:t> </a:t>
            </a:r>
            <a:r>
              <a:rPr lang="lt-LT" sz="1200" b="0" i="0" u="none" strike="noStrike" kern="1200" baseline="0" dirty="0">
                <a:solidFill>
                  <a:schemeClr val="tx1"/>
                </a:solidFill>
                <a:latin typeface="+mn-lt"/>
                <a:ea typeface="+mn-ea"/>
                <a:cs typeface="+mn-cs"/>
              </a:rPr>
              <a:t>vertintojų komanda. </a:t>
            </a:r>
            <a:r>
              <a:rPr lang="en-US" sz="1200" b="0" i="0" u="none" strike="noStrike" kern="1200" baseline="0" dirty="0" err="1">
                <a:solidFill>
                  <a:schemeClr val="tx1"/>
                </a:solidFill>
                <a:latin typeface="+mn-lt"/>
                <a:ea typeface="+mn-ea"/>
                <a:cs typeface="+mn-cs"/>
              </a:rPr>
              <a:t>Estijoje</a:t>
            </a:r>
            <a:r>
              <a:rPr lang="en-US" sz="1200" b="0" i="0" u="none" strike="noStrike" kern="1200" baseline="0" dirty="0">
                <a:solidFill>
                  <a:schemeClr val="tx1"/>
                </a:solidFill>
                <a:latin typeface="+mn-lt"/>
                <a:ea typeface="+mn-ea"/>
                <a:cs typeface="+mn-cs"/>
              </a:rPr>
              <a:t> v</a:t>
            </a:r>
            <a:r>
              <a:rPr lang="lt-LT" sz="1200" b="0" i="0" u="none" strike="noStrike" kern="1200" baseline="0" dirty="0" err="1">
                <a:solidFill>
                  <a:schemeClr val="tx1"/>
                </a:solidFill>
                <a:latin typeface="+mn-lt"/>
                <a:ea typeface="+mn-ea"/>
                <a:cs typeface="+mn-cs"/>
              </a:rPr>
              <a:t>ertintojų</a:t>
            </a:r>
            <a:r>
              <a:rPr lang="lt-LT" sz="1200" b="0" i="0" u="none" strike="noStrike" kern="1200" baseline="0" dirty="0">
                <a:solidFill>
                  <a:schemeClr val="tx1"/>
                </a:solidFill>
                <a:latin typeface="+mn-lt"/>
                <a:ea typeface="+mn-ea"/>
                <a:cs typeface="+mn-cs"/>
              </a:rPr>
              <a:t> komandos</a:t>
            </a:r>
            <a:r>
              <a:rPr lang="en-US" sz="1200" b="0" i="0" u="none" strike="noStrike" kern="1200" baseline="0" dirty="0">
                <a:solidFill>
                  <a:schemeClr val="tx1"/>
                </a:solidFill>
                <a:latin typeface="+mn-lt"/>
                <a:ea typeface="+mn-ea"/>
                <a:cs typeface="+mn-cs"/>
              </a:rPr>
              <a:t> </a:t>
            </a:r>
            <a:r>
              <a:rPr lang="lt-LT" sz="1200" b="0" i="0" u="none" strike="noStrike" kern="1200" baseline="0" dirty="0">
                <a:solidFill>
                  <a:schemeClr val="tx1"/>
                </a:solidFill>
                <a:latin typeface="+mn-lt"/>
                <a:ea typeface="+mn-ea"/>
                <a:cs typeface="+mn-cs"/>
              </a:rPr>
              <a:t>nariai yra renkami trejiems</a:t>
            </a:r>
            <a:r>
              <a:rPr lang="en-US" sz="1200" b="0" i="0" u="none" strike="noStrike" kern="1200" baseline="0" dirty="0">
                <a:solidFill>
                  <a:schemeClr val="tx1"/>
                </a:solidFill>
                <a:latin typeface="+mn-lt"/>
                <a:ea typeface="+mn-ea"/>
                <a:cs typeface="+mn-cs"/>
              </a:rPr>
              <a:t> </a:t>
            </a:r>
            <a:r>
              <a:rPr lang="lt-LT" sz="1200" b="0" i="0" u="none" strike="noStrike" kern="1200" baseline="0" dirty="0">
                <a:solidFill>
                  <a:schemeClr val="tx1"/>
                </a:solidFill>
                <a:latin typeface="+mn-lt"/>
                <a:ea typeface="+mn-ea"/>
                <a:cs typeface="+mn-cs"/>
              </a:rPr>
              <a:t>metams, turi turėti patirties NVO ir/ar </a:t>
            </a:r>
            <a:r>
              <a:rPr lang="lt-LT" sz="1200" b="0" i="0" u="none" strike="noStrike" kern="1200" baseline="0" dirty="0" err="1">
                <a:solidFill>
                  <a:schemeClr val="tx1"/>
                </a:solidFill>
                <a:latin typeface="+mn-lt"/>
                <a:ea typeface="+mn-ea"/>
                <a:cs typeface="+mn-cs"/>
              </a:rPr>
              <a:t>grant</a:t>
            </a:r>
            <a:r>
              <a:rPr lang="lt-LT" sz="1200" b="0" i="0" u="none" strike="noStrike" kern="1200" baseline="0" dirty="0">
                <a:solidFill>
                  <a:schemeClr val="tx1"/>
                </a:solidFill>
                <a:latin typeface="+mn-lt"/>
                <a:ea typeface="+mn-ea"/>
                <a:cs typeface="+mn-cs"/>
              </a:rPr>
              <a:t> </a:t>
            </a:r>
            <a:r>
              <a:rPr lang="lt-LT" sz="1200" b="0" i="0" u="none" strike="noStrike" kern="1200" baseline="0" dirty="0" err="1">
                <a:solidFill>
                  <a:schemeClr val="tx1"/>
                </a:solidFill>
                <a:latin typeface="+mn-lt"/>
                <a:ea typeface="+mn-ea"/>
                <a:cs typeface="+mn-cs"/>
              </a:rPr>
              <a:t>making</a:t>
            </a:r>
            <a:r>
              <a:rPr lang="lt-LT" sz="1200" b="0" i="0" u="none" strike="noStrike" kern="1200" baseline="0" dirty="0">
                <a:solidFill>
                  <a:schemeClr val="tx1"/>
                </a:solidFill>
                <a:latin typeface="+mn-lt"/>
                <a:ea typeface="+mn-ea"/>
                <a:cs typeface="+mn-cs"/>
              </a:rPr>
              <a:t> srityje.</a:t>
            </a:r>
          </a:p>
          <a:p>
            <a:endParaRPr lang="lt-LT" sz="1200" b="0" i="0" u="none" strike="noStrike" kern="1200" baseline="0" dirty="0">
              <a:solidFill>
                <a:schemeClr val="tx1"/>
              </a:solidFill>
              <a:latin typeface="+mn-lt"/>
              <a:ea typeface="+mn-ea"/>
              <a:cs typeface="+mn-cs"/>
            </a:endParaRPr>
          </a:p>
          <a:p>
            <a:r>
              <a:rPr lang="lt-LT" sz="1200" b="0" i="0" u="none" strike="noStrike" kern="1200" baseline="0" dirty="0">
                <a:solidFill>
                  <a:schemeClr val="tx1"/>
                </a:solidFill>
                <a:latin typeface="+mn-lt"/>
                <a:ea typeface="+mn-ea"/>
                <a:cs typeface="+mn-cs"/>
              </a:rPr>
              <a:t>Priežiūros komitetas</a:t>
            </a:r>
            <a:r>
              <a:rPr lang="lt-LT" sz="1200" b="1" i="0" u="none" strike="noStrike" kern="1200" baseline="0" dirty="0">
                <a:solidFill>
                  <a:schemeClr val="tx1"/>
                </a:solidFill>
                <a:latin typeface="+mn-lt"/>
                <a:ea typeface="+mn-ea"/>
                <a:cs typeface="+mn-cs"/>
              </a:rPr>
              <a:t> </a:t>
            </a:r>
            <a:r>
              <a:rPr lang="lt-LT" sz="1200" b="0" i="0" u="none" strike="noStrike" kern="1200" baseline="0" dirty="0">
                <a:solidFill>
                  <a:schemeClr val="tx1"/>
                </a:solidFill>
                <a:latin typeface="+mn-lt"/>
                <a:ea typeface="+mn-ea"/>
                <a:cs typeface="+mn-cs"/>
              </a:rPr>
              <a:t>sudarytas iš 5 asmenų: 3 valstybės (</a:t>
            </a:r>
            <a:r>
              <a:rPr lang="lt-LT" sz="1200" b="0" i="0" u="none" strike="noStrike" kern="1200" baseline="0" dirty="0" err="1">
                <a:solidFill>
                  <a:schemeClr val="tx1"/>
                </a:solidFill>
                <a:latin typeface="+mn-lt"/>
                <a:ea typeface="+mn-ea"/>
                <a:cs typeface="+mn-cs"/>
              </a:rPr>
              <a:t>savivladybių</a:t>
            </a:r>
            <a:r>
              <a:rPr lang="lt-LT" sz="1200" b="0" i="0" u="none" strike="noStrike" kern="1200" baseline="0" dirty="0">
                <a:solidFill>
                  <a:schemeClr val="tx1"/>
                </a:solidFill>
                <a:latin typeface="+mn-lt"/>
                <a:ea typeface="+mn-ea"/>
                <a:cs typeface="+mn-cs"/>
              </a:rPr>
              <a:t>) institucijų atstovai ir 2 NVO sektoriaus atstovai. Taip pat svarstytina galimybė į priežiūros komitetą įtraukti asmenų iš išorės, t. y. profesinių sąjungų, akademijos ar verslo asociacijų deleguotų asmenų. Priežiūros komitetas būtų sudaromas 2 metų kadencijai. Veikla priežiūros komitete gali būti atlygintina.</a:t>
            </a:r>
            <a:endParaRPr lang="lt-LT" dirty="0"/>
          </a:p>
        </p:txBody>
      </p:sp>
      <p:sp>
        <p:nvSpPr>
          <p:cNvPr id="4" name="Skaidrės numerio vietos rezervavimo ženklas 3"/>
          <p:cNvSpPr>
            <a:spLocks noGrp="1"/>
          </p:cNvSpPr>
          <p:nvPr>
            <p:ph type="sldNum" sz="quarter" idx="10"/>
          </p:nvPr>
        </p:nvSpPr>
        <p:spPr/>
        <p:txBody>
          <a:bodyPr/>
          <a:lstStyle/>
          <a:p>
            <a:fld id="{AF30A99B-BB7C-4F22-85EF-7D9237BBACF5}" type="slidenum">
              <a:rPr lang="lt-LT" smtClean="0"/>
              <a:t>8</a:t>
            </a:fld>
            <a:endParaRPr lang="lt-LT"/>
          </a:p>
        </p:txBody>
      </p:sp>
    </p:spTree>
    <p:extLst>
      <p:ext uri="{BB962C8B-B14F-4D97-AF65-F5344CB8AC3E}">
        <p14:creationId xmlns:p14="http://schemas.microsoft.com/office/powerpoint/2010/main" val="1896882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a:t>Pilietinės galios indekso </a:t>
            </a:r>
            <a:r>
              <a:rPr lang="en-US" dirty="0" err="1"/>
              <a:t>faktiniai</a:t>
            </a:r>
            <a:r>
              <a:rPr lang="en-US" dirty="0"/>
              <a:t> </a:t>
            </a:r>
            <a:r>
              <a:rPr lang="lt-LT" dirty="0"/>
              <a:t>duomenys</a:t>
            </a:r>
            <a:r>
              <a:rPr lang="en-US" dirty="0"/>
              <a:t> </a:t>
            </a:r>
            <a:r>
              <a:rPr lang="en-US" dirty="0" err="1"/>
              <a:t>lyginami</a:t>
            </a:r>
            <a:r>
              <a:rPr lang="en-US" dirty="0"/>
              <a:t> </a:t>
            </a:r>
            <a:r>
              <a:rPr lang="en-US" dirty="0" err="1"/>
              <a:t>su</a:t>
            </a:r>
            <a:r>
              <a:rPr lang="en-US" dirty="0"/>
              <a:t>:</a:t>
            </a:r>
            <a:endParaRPr lang="lt-LT" dirty="0"/>
          </a:p>
          <a:p>
            <a:r>
              <a:rPr lang="lt-LT" dirty="0"/>
              <a:t>LRV programoje numatyt</a:t>
            </a:r>
            <a:r>
              <a:rPr lang="en-US" dirty="0"/>
              <a:t>u</a:t>
            </a:r>
            <a:r>
              <a:rPr lang="lt-LT" dirty="0"/>
              <a:t> </a:t>
            </a:r>
            <a:r>
              <a:rPr lang="lt-LT" dirty="0" err="1"/>
              <a:t>plan</a:t>
            </a:r>
            <a:r>
              <a:rPr lang="en-US" dirty="0"/>
              <a:t>u</a:t>
            </a:r>
            <a:r>
              <a:rPr lang="lt-LT" dirty="0"/>
              <a:t> </a:t>
            </a:r>
            <a:r>
              <a:rPr lang="en-US" dirty="0"/>
              <a:t>2020 m. </a:t>
            </a:r>
            <a:r>
              <a:rPr lang="en-US" dirty="0" err="1"/>
              <a:t>ir</a:t>
            </a:r>
            <a:endParaRPr lang="lt-LT" dirty="0"/>
          </a:p>
          <a:p>
            <a:r>
              <a:rPr lang="lt-LT" dirty="0"/>
              <a:t>Socialinės apsaugos ir darbo ministerijos </a:t>
            </a:r>
            <a:r>
              <a:rPr lang="lt-LT" u="sng" dirty="0"/>
              <a:t>siekiam</a:t>
            </a:r>
            <a:r>
              <a:rPr lang="en-US" u="sng" dirty="0" err="1"/>
              <a:t>ais</a:t>
            </a:r>
            <a:r>
              <a:rPr lang="lt-LT" dirty="0"/>
              <a:t> rodikliai</a:t>
            </a:r>
            <a:r>
              <a:rPr lang="en-US" dirty="0"/>
              <a:t>s</a:t>
            </a:r>
            <a:r>
              <a:rPr lang="lt-LT" dirty="0"/>
              <a:t>.</a:t>
            </a:r>
          </a:p>
          <a:p>
            <a:endParaRPr lang="lt-LT" dirty="0"/>
          </a:p>
        </p:txBody>
      </p:sp>
      <p:sp>
        <p:nvSpPr>
          <p:cNvPr id="4" name="Skaidrės numerio vietos rezervavimo ženklas 3"/>
          <p:cNvSpPr>
            <a:spLocks noGrp="1"/>
          </p:cNvSpPr>
          <p:nvPr>
            <p:ph type="sldNum" sz="quarter" idx="10"/>
          </p:nvPr>
        </p:nvSpPr>
        <p:spPr/>
        <p:txBody>
          <a:bodyPr/>
          <a:lstStyle/>
          <a:p>
            <a:fld id="{AF30A99B-BB7C-4F22-85EF-7D9237BBACF5}" type="slidenum">
              <a:rPr lang="lt-LT" smtClean="0"/>
              <a:t>9</a:t>
            </a:fld>
            <a:endParaRPr lang="lt-LT"/>
          </a:p>
        </p:txBody>
      </p:sp>
    </p:spTree>
    <p:extLst>
      <p:ext uri="{BB962C8B-B14F-4D97-AF65-F5344CB8AC3E}">
        <p14:creationId xmlns:p14="http://schemas.microsoft.com/office/powerpoint/2010/main" val="3523966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en-US" dirty="0"/>
              <a:t>NVO </a:t>
            </a:r>
            <a:r>
              <a:rPr lang="en-US" dirty="0" err="1"/>
              <a:t>tvarumo</a:t>
            </a:r>
            <a:r>
              <a:rPr lang="en-US" dirty="0"/>
              <a:t> </a:t>
            </a:r>
            <a:r>
              <a:rPr lang="lt-LT" dirty="0"/>
              <a:t>indekso </a:t>
            </a:r>
            <a:r>
              <a:rPr lang="en-US" dirty="0" err="1"/>
              <a:t>faktiniai</a:t>
            </a:r>
            <a:r>
              <a:rPr lang="en-US" dirty="0"/>
              <a:t> </a:t>
            </a:r>
            <a:r>
              <a:rPr lang="lt-LT" dirty="0"/>
              <a:t>duomenys</a:t>
            </a:r>
            <a:r>
              <a:rPr lang="en-US" dirty="0"/>
              <a:t> </a:t>
            </a:r>
            <a:r>
              <a:rPr lang="en-US" dirty="0" err="1"/>
              <a:t>lyginami</a:t>
            </a:r>
            <a:r>
              <a:rPr lang="en-US" dirty="0"/>
              <a:t> </a:t>
            </a:r>
            <a:r>
              <a:rPr lang="en-US" dirty="0" err="1"/>
              <a:t>su</a:t>
            </a:r>
            <a:r>
              <a:rPr lang="en-US" dirty="0"/>
              <a:t>:</a:t>
            </a:r>
            <a:endParaRPr lang="lt-LT" dirty="0"/>
          </a:p>
          <a:p>
            <a:r>
              <a:rPr lang="lt-LT" dirty="0"/>
              <a:t>LRV programoje numatyt</a:t>
            </a:r>
            <a:r>
              <a:rPr lang="en-US" dirty="0"/>
              <a:t>u</a:t>
            </a:r>
            <a:r>
              <a:rPr lang="lt-LT" dirty="0"/>
              <a:t> </a:t>
            </a:r>
            <a:r>
              <a:rPr lang="lt-LT" dirty="0" err="1"/>
              <a:t>plan</a:t>
            </a:r>
            <a:r>
              <a:rPr lang="en-US" dirty="0"/>
              <a:t>u</a:t>
            </a:r>
            <a:r>
              <a:rPr lang="lt-LT" dirty="0"/>
              <a:t> </a:t>
            </a:r>
            <a:r>
              <a:rPr lang="en-US" dirty="0"/>
              <a:t>2020 m. </a:t>
            </a:r>
            <a:r>
              <a:rPr lang="en-US" dirty="0" err="1"/>
              <a:t>ir</a:t>
            </a:r>
            <a:endParaRPr lang="lt-LT" dirty="0"/>
          </a:p>
          <a:p>
            <a:r>
              <a:rPr lang="lt-LT" dirty="0"/>
              <a:t>Socialinės apsaugos ir darbo ministerijos </a:t>
            </a:r>
            <a:r>
              <a:rPr lang="lt-LT" u="sng" dirty="0"/>
              <a:t>siekiam</a:t>
            </a:r>
            <a:r>
              <a:rPr lang="en-US" u="sng" dirty="0" err="1"/>
              <a:t>ais</a:t>
            </a:r>
            <a:r>
              <a:rPr lang="lt-LT" dirty="0"/>
              <a:t> rodikliai</a:t>
            </a:r>
            <a:r>
              <a:rPr lang="en-US" dirty="0"/>
              <a:t>s</a:t>
            </a:r>
            <a:r>
              <a:rPr lang="lt-LT" dirty="0"/>
              <a:t>.</a:t>
            </a:r>
          </a:p>
          <a:p>
            <a:endParaRPr lang="lt-LT" dirty="0"/>
          </a:p>
        </p:txBody>
      </p:sp>
      <p:sp>
        <p:nvSpPr>
          <p:cNvPr id="4" name="Skaidrės numerio vietos rezervavimo ženklas 3"/>
          <p:cNvSpPr>
            <a:spLocks noGrp="1"/>
          </p:cNvSpPr>
          <p:nvPr>
            <p:ph type="sldNum" sz="quarter" idx="10"/>
          </p:nvPr>
        </p:nvSpPr>
        <p:spPr/>
        <p:txBody>
          <a:bodyPr/>
          <a:lstStyle/>
          <a:p>
            <a:fld id="{AF30A99B-BB7C-4F22-85EF-7D9237BBACF5}" type="slidenum">
              <a:rPr lang="lt-LT" smtClean="0"/>
              <a:t>10</a:t>
            </a:fld>
            <a:endParaRPr lang="lt-LT"/>
          </a:p>
        </p:txBody>
      </p:sp>
    </p:spTree>
    <p:extLst>
      <p:ext uri="{BB962C8B-B14F-4D97-AF65-F5344CB8AC3E}">
        <p14:creationId xmlns:p14="http://schemas.microsoft.com/office/powerpoint/2010/main" val="3523966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Antraštė 1"/>
          <p:cNvSpPr>
            <a:spLocks noGrp="1"/>
          </p:cNvSpPr>
          <p:nvPr>
            <p:ph type="ctrTitle"/>
          </p:nvPr>
        </p:nvSpPr>
        <p:spPr>
          <a:xfrm>
            <a:off x="685800" y="1597819"/>
            <a:ext cx="7772400" cy="1102519"/>
          </a:xfrm>
        </p:spPr>
        <p:txBody>
          <a:bodyPr/>
          <a:lstStyle/>
          <a:p>
            <a:r>
              <a:rPr lang="lt-LT"/>
              <a:t>Spustelėję redag. ruoš. pavad. stilių</a:t>
            </a:r>
          </a:p>
        </p:txBody>
      </p:sp>
      <p:sp>
        <p:nvSpPr>
          <p:cNvPr id="3" name="Antrinis pavadinimas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a:t>Spustelėję redag. ruoš. paantrš. stilių</a:t>
            </a:r>
          </a:p>
        </p:txBody>
      </p:sp>
      <p:sp>
        <p:nvSpPr>
          <p:cNvPr id="4" name="Datos vietos rezervavimo ženklas 3"/>
          <p:cNvSpPr>
            <a:spLocks noGrp="1"/>
          </p:cNvSpPr>
          <p:nvPr>
            <p:ph type="dt" sz="half" idx="10"/>
          </p:nvPr>
        </p:nvSpPr>
        <p:spPr/>
        <p:txBody>
          <a:bodyPr/>
          <a:lstStyle/>
          <a:p>
            <a:fld id="{214EF6DB-CA04-4B55-9157-6E35C793C94C}" type="datetimeFigureOut">
              <a:rPr lang="lt-LT" smtClean="0"/>
              <a:t>2019.05.07</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15C73158-E9A6-4F5E-BF37-FF53B06A9FEF}" type="slidenum">
              <a:rPr lang="lt-LT" smtClean="0"/>
              <a:t>‹#›</a:t>
            </a:fld>
            <a:endParaRPr lang="lt-LT"/>
          </a:p>
        </p:txBody>
      </p:sp>
    </p:spTree>
    <p:extLst>
      <p:ext uri="{BB962C8B-B14F-4D97-AF65-F5344CB8AC3E}">
        <p14:creationId xmlns:p14="http://schemas.microsoft.com/office/powerpoint/2010/main" val="291969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Spustelėję redag. ruoš. pavad. stilių</a:t>
            </a:r>
          </a:p>
        </p:txBody>
      </p:sp>
      <p:sp>
        <p:nvSpPr>
          <p:cNvPr id="3" name="Vertikalaus teksto vietos rezervavimo ženklas 2"/>
          <p:cNvSpPr>
            <a:spLocks noGrp="1"/>
          </p:cNvSpPr>
          <p:nvPr>
            <p:ph type="body" orient="vert" idx="1"/>
          </p:nvPr>
        </p:nvSpPr>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fld id="{214EF6DB-CA04-4B55-9157-6E35C793C94C}" type="datetimeFigureOut">
              <a:rPr lang="lt-LT" smtClean="0"/>
              <a:t>2019.05.07</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15C73158-E9A6-4F5E-BF37-FF53B06A9FEF}" type="slidenum">
              <a:rPr lang="lt-LT" smtClean="0"/>
              <a:t>‹#›</a:t>
            </a:fld>
            <a:endParaRPr lang="lt-LT"/>
          </a:p>
        </p:txBody>
      </p:sp>
    </p:spTree>
    <p:extLst>
      <p:ext uri="{BB962C8B-B14F-4D97-AF65-F5344CB8AC3E}">
        <p14:creationId xmlns:p14="http://schemas.microsoft.com/office/powerpoint/2010/main" val="1669334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154781"/>
            <a:ext cx="2057400" cy="3290888"/>
          </a:xfrm>
        </p:spPr>
        <p:txBody>
          <a:bodyPr vert="eaVert"/>
          <a:lstStyle/>
          <a:p>
            <a:r>
              <a:rPr lang="lt-LT"/>
              <a:t>Spustelėję redag. ruoš. pavad. stilių</a:t>
            </a:r>
          </a:p>
        </p:txBody>
      </p:sp>
      <p:sp>
        <p:nvSpPr>
          <p:cNvPr id="3" name="Vertikalaus teksto vietos rezervavimo ženklas 2"/>
          <p:cNvSpPr>
            <a:spLocks noGrp="1"/>
          </p:cNvSpPr>
          <p:nvPr>
            <p:ph type="body" orient="vert" idx="1"/>
          </p:nvPr>
        </p:nvSpPr>
        <p:spPr>
          <a:xfrm>
            <a:off x="457200" y="154781"/>
            <a:ext cx="6019800" cy="3290888"/>
          </a:xfrm>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fld id="{214EF6DB-CA04-4B55-9157-6E35C793C94C}" type="datetimeFigureOut">
              <a:rPr lang="lt-LT" smtClean="0"/>
              <a:t>2019.05.07</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15C73158-E9A6-4F5E-BF37-FF53B06A9FEF}" type="slidenum">
              <a:rPr lang="lt-LT" smtClean="0"/>
              <a:t>‹#›</a:t>
            </a:fld>
            <a:endParaRPr lang="lt-LT"/>
          </a:p>
        </p:txBody>
      </p:sp>
    </p:spTree>
    <p:extLst>
      <p:ext uri="{BB962C8B-B14F-4D97-AF65-F5344CB8AC3E}">
        <p14:creationId xmlns:p14="http://schemas.microsoft.com/office/powerpoint/2010/main" val="31181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Spustelėję redag. ruoš. pavad. stilių</a:t>
            </a:r>
          </a:p>
        </p:txBody>
      </p:sp>
      <p:sp>
        <p:nvSpPr>
          <p:cNvPr id="3" name="Turinio vietos rezervavimo ženklas 2"/>
          <p:cNvSpPr>
            <a:spLocks noGrp="1"/>
          </p:cNvSpPr>
          <p:nvPr>
            <p:ph idx="1"/>
          </p:nvPr>
        </p:nvSpPr>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fld id="{214EF6DB-CA04-4B55-9157-6E35C793C94C}" type="datetimeFigureOut">
              <a:rPr lang="lt-LT" smtClean="0"/>
              <a:t>2019.05.07</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15C73158-E9A6-4F5E-BF37-FF53B06A9FEF}" type="slidenum">
              <a:rPr lang="lt-LT" smtClean="0"/>
              <a:t>‹#›</a:t>
            </a:fld>
            <a:endParaRPr lang="lt-LT"/>
          </a:p>
        </p:txBody>
      </p:sp>
    </p:spTree>
    <p:extLst>
      <p:ext uri="{BB962C8B-B14F-4D97-AF65-F5344CB8AC3E}">
        <p14:creationId xmlns:p14="http://schemas.microsoft.com/office/powerpoint/2010/main" val="2668869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3305176"/>
            <a:ext cx="7772400" cy="1021556"/>
          </a:xfrm>
        </p:spPr>
        <p:txBody>
          <a:bodyPr anchor="t"/>
          <a:lstStyle>
            <a:lvl1pPr algn="l">
              <a:defRPr sz="4000" b="1" cap="all"/>
            </a:lvl1pPr>
          </a:lstStyle>
          <a:p>
            <a:r>
              <a:rPr lang="lt-LT"/>
              <a:t>Spustelėję redag. ruoš. pavad. stilių</a:t>
            </a:r>
          </a:p>
        </p:txBody>
      </p:sp>
      <p:sp>
        <p:nvSpPr>
          <p:cNvPr id="3" name="Teksto vietos rezervavimo ženklas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Spustelėję redag. ruoš. teksto stilių</a:t>
            </a:r>
          </a:p>
        </p:txBody>
      </p:sp>
      <p:sp>
        <p:nvSpPr>
          <p:cNvPr id="4" name="Datos vietos rezervavimo ženklas 3"/>
          <p:cNvSpPr>
            <a:spLocks noGrp="1"/>
          </p:cNvSpPr>
          <p:nvPr>
            <p:ph type="dt" sz="half" idx="10"/>
          </p:nvPr>
        </p:nvSpPr>
        <p:spPr/>
        <p:txBody>
          <a:bodyPr/>
          <a:lstStyle/>
          <a:p>
            <a:fld id="{214EF6DB-CA04-4B55-9157-6E35C793C94C}" type="datetimeFigureOut">
              <a:rPr lang="lt-LT" smtClean="0"/>
              <a:t>2019.05.07</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15C73158-E9A6-4F5E-BF37-FF53B06A9FEF}" type="slidenum">
              <a:rPr lang="lt-LT" smtClean="0"/>
              <a:t>‹#›</a:t>
            </a:fld>
            <a:endParaRPr lang="lt-LT"/>
          </a:p>
        </p:txBody>
      </p:sp>
    </p:spTree>
    <p:extLst>
      <p:ext uri="{BB962C8B-B14F-4D97-AF65-F5344CB8AC3E}">
        <p14:creationId xmlns:p14="http://schemas.microsoft.com/office/powerpoint/2010/main" val="2494298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Spustelėję redag. ruoš. pavad. stilių</a:t>
            </a:r>
          </a:p>
        </p:txBody>
      </p:sp>
      <p:sp>
        <p:nvSpPr>
          <p:cNvPr id="3" name="Turinio vietos rezervavimo ženklas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Turinio vietos rezervavimo ženklas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5" name="Datos vietos rezervavimo ženklas 4"/>
          <p:cNvSpPr>
            <a:spLocks noGrp="1"/>
          </p:cNvSpPr>
          <p:nvPr>
            <p:ph type="dt" sz="half" idx="10"/>
          </p:nvPr>
        </p:nvSpPr>
        <p:spPr/>
        <p:txBody>
          <a:bodyPr/>
          <a:lstStyle/>
          <a:p>
            <a:fld id="{214EF6DB-CA04-4B55-9157-6E35C793C94C}" type="datetimeFigureOut">
              <a:rPr lang="lt-LT" smtClean="0"/>
              <a:t>2019.05.07</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15C73158-E9A6-4F5E-BF37-FF53B06A9FEF}" type="slidenum">
              <a:rPr lang="lt-LT" smtClean="0"/>
              <a:t>‹#›</a:t>
            </a:fld>
            <a:endParaRPr lang="lt-LT"/>
          </a:p>
        </p:txBody>
      </p:sp>
    </p:spTree>
    <p:extLst>
      <p:ext uri="{BB962C8B-B14F-4D97-AF65-F5344CB8AC3E}">
        <p14:creationId xmlns:p14="http://schemas.microsoft.com/office/powerpoint/2010/main" val="1786112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05979"/>
            <a:ext cx="8229600" cy="857250"/>
          </a:xfrm>
        </p:spPr>
        <p:txBody>
          <a:bodyPr/>
          <a:lstStyle>
            <a:lvl1pPr>
              <a:defRPr/>
            </a:lvl1pPr>
          </a:lstStyle>
          <a:p>
            <a:r>
              <a:rPr lang="lt-LT"/>
              <a:t>Spustelėję redag. ruoš. pavad. stilių</a:t>
            </a:r>
          </a:p>
        </p:txBody>
      </p:sp>
      <p:sp>
        <p:nvSpPr>
          <p:cNvPr id="3" name="Teksto vietos rezervavimo ženklas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4" name="Turinio vietos rezervavimo ženklas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5" name="Teksto vietos rezervavimo ženklas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6" name="Turinio vietos rezervavimo ženklas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7" name="Datos vietos rezervavimo ženklas 6"/>
          <p:cNvSpPr>
            <a:spLocks noGrp="1"/>
          </p:cNvSpPr>
          <p:nvPr>
            <p:ph type="dt" sz="half" idx="10"/>
          </p:nvPr>
        </p:nvSpPr>
        <p:spPr/>
        <p:txBody>
          <a:bodyPr/>
          <a:lstStyle/>
          <a:p>
            <a:fld id="{214EF6DB-CA04-4B55-9157-6E35C793C94C}" type="datetimeFigureOut">
              <a:rPr lang="lt-LT" smtClean="0"/>
              <a:t>2019.05.07</a:t>
            </a:fld>
            <a:endParaRPr lang="lt-LT"/>
          </a:p>
        </p:txBody>
      </p:sp>
      <p:sp>
        <p:nvSpPr>
          <p:cNvPr id="8" name="Poraštės vietos rezervavimo ženklas 7"/>
          <p:cNvSpPr>
            <a:spLocks noGrp="1"/>
          </p:cNvSpPr>
          <p:nvPr>
            <p:ph type="ftr" sz="quarter" idx="11"/>
          </p:nvPr>
        </p:nvSpPr>
        <p:spPr/>
        <p:txBody>
          <a:bodyPr/>
          <a:lstStyle/>
          <a:p>
            <a:endParaRPr lang="lt-LT"/>
          </a:p>
        </p:txBody>
      </p:sp>
      <p:sp>
        <p:nvSpPr>
          <p:cNvPr id="9" name="Skaidrės numerio vietos rezervavimo ženklas 8"/>
          <p:cNvSpPr>
            <a:spLocks noGrp="1"/>
          </p:cNvSpPr>
          <p:nvPr>
            <p:ph type="sldNum" sz="quarter" idx="12"/>
          </p:nvPr>
        </p:nvSpPr>
        <p:spPr/>
        <p:txBody>
          <a:bodyPr/>
          <a:lstStyle/>
          <a:p>
            <a:fld id="{15C73158-E9A6-4F5E-BF37-FF53B06A9FEF}" type="slidenum">
              <a:rPr lang="lt-LT" smtClean="0"/>
              <a:t>‹#›</a:t>
            </a:fld>
            <a:endParaRPr lang="lt-LT"/>
          </a:p>
        </p:txBody>
      </p:sp>
    </p:spTree>
    <p:extLst>
      <p:ext uri="{BB962C8B-B14F-4D97-AF65-F5344CB8AC3E}">
        <p14:creationId xmlns:p14="http://schemas.microsoft.com/office/powerpoint/2010/main" val="2474575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Spustelėję redag. ruoš. pavad. stilių</a:t>
            </a:r>
          </a:p>
        </p:txBody>
      </p:sp>
      <p:sp>
        <p:nvSpPr>
          <p:cNvPr id="3" name="Datos vietos rezervavimo ženklas 2"/>
          <p:cNvSpPr>
            <a:spLocks noGrp="1"/>
          </p:cNvSpPr>
          <p:nvPr>
            <p:ph type="dt" sz="half" idx="10"/>
          </p:nvPr>
        </p:nvSpPr>
        <p:spPr/>
        <p:txBody>
          <a:bodyPr/>
          <a:lstStyle/>
          <a:p>
            <a:fld id="{214EF6DB-CA04-4B55-9157-6E35C793C94C}" type="datetimeFigureOut">
              <a:rPr lang="lt-LT" smtClean="0"/>
              <a:t>2019.05.07</a:t>
            </a:fld>
            <a:endParaRPr lang="lt-LT"/>
          </a:p>
        </p:txBody>
      </p:sp>
      <p:sp>
        <p:nvSpPr>
          <p:cNvPr id="4" name="Poraštės vietos rezervavimo ženklas 3"/>
          <p:cNvSpPr>
            <a:spLocks noGrp="1"/>
          </p:cNvSpPr>
          <p:nvPr>
            <p:ph type="ftr" sz="quarter" idx="11"/>
          </p:nvPr>
        </p:nvSpPr>
        <p:spPr/>
        <p:txBody>
          <a:bodyPr/>
          <a:lstStyle/>
          <a:p>
            <a:endParaRPr lang="lt-LT"/>
          </a:p>
        </p:txBody>
      </p:sp>
      <p:sp>
        <p:nvSpPr>
          <p:cNvPr id="5" name="Skaidrės numerio vietos rezervavimo ženklas 4"/>
          <p:cNvSpPr>
            <a:spLocks noGrp="1"/>
          </p:cNvSpPr>
          <p:nvPr>
            <p:ph type="sldNum" sz="quarter" idx="12"/>
          </p:nvPr>
        </p:nvSpPr>
        <p:spPr/>
        <p:txBody>
          <a:bodyPr/>
          <a:lstStyle/>
          <a:p>
            <a:fld id="{15C73158-E9A6-4F5E-BF37-FF53B06A9FEF}" type="slidenum">
              <a:rPr lang="lt-LT" smtClean="0"/>
              <a:t>‹#›</a:t>
            </a:fld>
            <a:endParaRPr lang="lt-LT"/>
          </a:p>
        </p:txBody>
      </p:sp>
    </p:spTree>
    <p:extLst>
      <p:ext uri="{BB962C8B-B14F-4D97-AF65-F5344CB8AC3E}">
        <p14:creationId xmlns:p14="http://schemas.microsoft.com/office/powerpoint/2010/main" val="2407364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214EF6DB-CA04-4B55-9157-6E35C793C94C}" type="datetimeFigureOut">
              <a:rPr lang="lt-LT" smtClean="0"/>
              <a:t>2019.05.07</a:t>
            </a:fld>
            <a:endParaRPr lang="lt-LT"/>
          </a:p>
        </p:txBody>
      </p:sp>
      <p:sp>
        <p:nvSpPr>
          <p:cNvPr id="3" name="Poraštės vietos rezervavimo ženklas 2"/>
          <p:cNvSpPr>
            <a:spLocks noGrp="1"/>
          </p:cNvSpPr>
          <p:nvPr>
            <p:ph type="ftr" sz="quarter" idx="11"/>
          </p:nvPr>
        </p:nvSpPr>
        <p:spPr/>
        <p:txBody>
          <a:bodyPr/>
          <a:lstStyle/>
          <a:p>
            <a:endParaRPr lang="lt-LT"/>
          </a:p>
        </p:txBody>
      </p:sp>
      <p:sp>
        <p:nvSpPr>
          <p:cNvPr id="4" name="Skaidrės numerio vietos rezervavimo ženklas 3"/>
          <p:cNvSpPr>
            <a:spLocks noGrp="1"/>
          </p:cNvSpPr>
          <p:nvPr>
            <p:ph type="sldNum" sz="quarter" idx="12"/>
          </p:nvPr>
        </p:nvSpPr>
        <p:spPr/>
        <p:txBody>
          <a:bodyPr/>
          <a:lstStyle/>
          <a:p>
            <a:fld id="{15C73158-E9A6-4F5E-BF37-FF53B06A9FEF}" type="slidenum">
              <a:rPr lang="lt-LT" smtClean="0"/>
              <a:t>‹#›</a:t>
            </a:fld>
            <a:endParaRPr lang="lt-LT"/>
          </a:p>
        </p:txBody>
      </p:sp>
    </p:spTree>
    <p:extLst>
      <p:ext uri="{BB962C8B-B14F-4D97-AF65-F5344CB8AC3E}">
        <p14:creationId xmlns:p14="http://schemas.microsoft.com/office/powerpoint/2010/main" val="53114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1" y="204787"/>
            <a:ext cx="3008313" cy="871538"/>
          </a:xfrm>
        </p:spPr>
        <p:txBody>
          <a:bodyPr anchor="b"/>
          <a:lstStyle>
            <a:lvl1pPr algn="l">
              <a:defRPr sz="2000" b="1"/>
            </a:lvl1pPr>
          </a:lstStyle>
          <a:p>
            <a:r>
              <a:rPr lang="lt-LT"/>
              <a:t>Spustelėję redag. ruoš. pavad. stilių</a:t>
            </a:r>
          </a:p>
        </p:txBody>
      </p:sp>
      <p:sp>
        <p:nvSpPr>
          <p:cNvPr id="3" name="Turinio vietos rezervavimo ženklas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Teksto vietos rezervavimo ženklas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214EF6DB-CA04-4B55-9157-6E35C793C94C}" type="datetimeFigureOut">
              <a:rPr lang="lt-LT" smtClean="0"/>
              <a:t>2019.05.07</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15C73158-E9A6-4F5E-BF37-FF53B06A9FEF}" type="slidenum">
              <a:rPr lang="lt-LT" smtClean="0"/>
              <a:t>‹#›</a:t>
            </a:fld>
            <a:endParaRPr lang="lt-LT"/>
          </a:p>
        </p:txBody>
      </p:sp>
    </p:spTree>
    <p:extLst>
      <p:ext uri="{BB962C8B-B14F-4D97-AF65-F5344CB8AC3E}">
        <p14:creationId xmlns:p14="http://schemas.microsoft.com/office/powerpoint/2010/main" val="2190346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3600450"/>
            <a:ext cx="5486400" cy="425054"/>
          </a:xfrm>
        </p:spPr>
        <p:txBody>
          <a:bodyPr anchor="b"/>
          <a:lstStyle>
            <a:lvl1pPr algn="l">
              <a:defRPr sz="2000" b="1"/>
            </a:lvl1pPr>
          </a:lstStyle>
          <a:p>
            <a:r>
              <a:rPr lang="lt-LT"/>
              <a:t>Spustelėję redag. ruoš. pavad. stilių</a:t>
            </a:r>
          </a:p>
        </p:txBody>
      </p:sp>
      <p:sp>
        <p:nvSpPr>
          <p:cNvPr id="3" name="Paveikslėlio vietos rezervavimo ženklas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214EF6DB-CA04-4B55-9157-6E35C793C94C}" type="datetimeFigureOut">
              <a:rPr lang="lt-LT" smtClean="0"/>
              <a:t>2019.05.07</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15C73158-E9A6-4F5E-BF37-FF53B06A9FEF}" type="slidenum">
              <a:rPr lang="lt-LT" smtClean="0"/>
              <a:t>‹#›</a:t>
            </a:fld>
            <a:endParaRPr lang="lt-LT"/>
          </a:p>
        </p:txBody>
      </p:sp>
    </p:spTree>
    <p:extLst>
      <p:ext uri="{BB962C8B-B14F-4D97-AF65-F5344CB8AC3E}">
        <p14:creationId xmlns:p14="http://schemas.microsoft.com/office/powerpoint/2010/main" val="673894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lt-LT"/>
              <a:t>Spustelėję redag. ruoš. pavad. stilių</a:t>
            </a:r>
          </a:p>
        </p:txBody>
      </p:sp>
      <p:sp>
        <p:nvSpPr>
          <p:cNvPr id="3" name="Teksto vietos rezervavimo ženklas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14EF6DB-CA04-4B55-9157-6E35C793C94C}" type="datetimeFigureOut">
              <a:rPr lang="lt-LT" smtClean="0"/>
              <a:t>2019.05.07</a:t>
            </a:fld>
            <a:endParaRPr lang="lt-LT"/>
          </a:p>
        </p:txBody>
      </p:sp>
      <p:sp>
        <p:nvSpPr>
          <p:cNvPr id="5" name="Poraštės vietos rezervavimo ženklas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kaidrės numerio vietos rezervavimo ženklas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5C73158-E9A6-4F5E-BF37-FF53B06A9FEF}" type="slidenum">
              <a:rPr lang="lt-LT" smtClean="0"/>
              <a:t>‹#›</a:t>
            </a:fld>
            <a:endParaRPr lang="lt-LT"/>
          </a:p>
        </p:txBody>
      </p:sp>
    </p:spTree>
    <p:extLst>
      <p:ext uri="{BB962C8B-B14F-4D97-AF65-F5344CB8AC3E}">
        <p14:creationId xmlns:p14="http://schemas.microsoft.com/office/powerpoint/2010/main" val="3126139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53"/>
            <a:ext cx="9144000" cy="4048125"/>
          </a:xfrm>
          <a:prstGeom prst="rect">
            <a:avLst/>
          </a:prstGeom>
        </p:spPr>
      </p:pic>
      <p:pic>
        <p:nvPicPr>
          <p:cNvPr id="2" name="Paveikslėlis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4155926"/>
            <a:ext cx="1982604" cy="518400"/>
          </a:xfrm>
          <a:prstGeom prst="rect">
            <a:avLst/>
          </a:prstGeom>
        </p:spPr>
      </p:pic>
      <p:sp>
        <p:nvSpPr>
          <p:cNvPr id="3" name="TextBox 2"/>
          <p:cNvSpPr txBox="1"/>
          <p:nvPr/>
        </p:nvSpPr>
        <p:spPr>
          <a:xfrm>
            <a:off x="278568" y="843558"/>
            <a:ext cx="8066877" cy="2123658"/>
          </a:xfrm>
          <a:prstGeom prst="rect">
            <a:avLst/>
          </a:prstGeom>
          <a:noFill/>
        </p:spPr>
        <p:txBody>
          <a:bodyPr wrap="square" rtlCol="0">
            <a:spAutoFit/>
          </a:bodyPr>
          <a:lstStyle/>
          <a:p>
            <a:r>
              <a:rPr lang="lt-LT" sz="4400" b="1" dirty="0">
                <a:solidFill>
                  <a:schemeClr val="bg1"/>
                </a:solidFill>
              </a:rPr>
              <a:t>Nevyriausybinių organizacijų plėtros įstatymo projekto poveikio analizė</a:t>
            </a:r>
          </a:p>
        </p:txBody>
      </p:sp>
      <p:sp>
        <p:nvSpPr>
          <p:cNvPr id="5" name="TextBox 4"/>
          <p:cNvSpPr txBox="1"/>
          <p:nvPr/>
        </p:nvSpPr>
        <p:spPr>
          <a:xfrm>
            <a:off x="591741" y="3457332"/>
            <a:ext cx="1406540" cy="292388"/>
          </a:xfrm>
          <a:prstGeom prst="rect">
            <a:avLst/>
          </a:prstGeom>
          <a:noFill/>
        </p:spPr>
        <p:txBody>
          <a:bodyPr wrap="square" rtlCol="0">
            <a:spAutoFit/>
          </a:bodyPr>
          <a:lstStyle/>
          <a:p>
            <a:r>
              <a:rPr lang="en-US" sz="1300" b="1" dirty="0">
                <a:solidFill>
                  <a:schemeClr val="accent5"/>
                </a:solidFill>
              </a:rPr>
              <a:t>201</a:t>
            </a:r>
            <a:r>
              <a:rPr lang="lt-LT" sz="1300" b="1" dirty="0">
                <a:solidFill>
                  <a:schemeClr val="accent5"/>
                </a:solidFill>
              </a:rPr>
              <a:t>9</a:t>
            </a:r>
            <a:r>
              <a:rPr lang="en-US" sz="1300" b="1" dirty="0">
                <a:solidFill>
                  <a:schemeClr val="accent5"/>
                </a:solidFill>
              </a:rPr>
              <a:t> 0</a:t>
            </a:r>
            <a:r>
              <a:rPr lang="lt-LT" sz="1300" b="1" dirty="0">
                <a:solidFill>
                  <a:schemeClr val="accent5"/>
                </a:solidFill>
              </a:rPr>
              <a:t>5</a:t>
            </a:r>
            <a:r>
              <a:rPr lang="en-US" sz="1300" b="1" dirty="0">
                <a:solidFill>
                  <a:schemeClr val="accent5"/>
                </a:solidFill>
              </a:rPr>
              <a:t> </a:t>
            </a:r>
            <a:r>
              <a:rPr lang="lt-LT" sz="1300" b="1" dirty="0">
                <a:solidFill>
                  <a:schemeClr val="accent5"/>
                </a:solidFill>
              </a:rPr>
              <a:t>0</a:t>
            </a:r>
            <a:r>
              <a:rPr lang="en-US" sz="1300" b="1" dirty="0">
                <a:solidFill>
                  <a:schemeClr val="accent5"/>
                </a:solidFill>
              </a:rPr>
              <a:t>7</a:t>
            </a:r>
            <a:endParaRPr lang="lt-LT" sz="1300" b="1" dirty="0">
              <a:solidFill>
                <a:schemeClr val="accent5"/>
              </a:solidFill>
            </a:endParaRPr>
          </a:p>
        </p:txBody>
      </p:sp>
      <p:sp>
        <p:nvSpPr>
          <p:cNvPr id="6" name="TextBox 5"/>
          <p:cNvSpPr txBox="1"/>
          <p:nvPr/>
        </p:nvSpPr>
        <p:spPr>
          <a:xfrm>
            <a:off x="4427985" y="4039187"/>
            <a:ext cx="3312368" cy="600164"/>
          </a:xfrm>
          <a:prstGeom prst="rect">
            <a:avLst/>
          </a:prstGeom>
          <a:noFill/>
        </p:spPr>
        <p:txBody>
          <a:bodyPr wrap="square" rtlCol="0">
            <a:spAutoFit/>
          </a:bodyPr>
          <a:lstStyle/>
          <a:p>
            <a:r>
              <a:rPr lang="lt-LT" sz="1100" dirty="0"/>
              <a:t>Vyriausioji patarėja nevyriausybinių organizacijų ir bendruomenių plėtros klausimais</a:t>
            </a:r>
          </a:p>
          <a:p>
            <a:r>
              <a:rPr lang="lt-LT" sz="1100" dirty="0"/>
              <a:t>Aurelija Olendraitė</a:t>
            </a:r>
          </a:p>
        </p:txBody>
      </p:sp>
    </p:spTree>
    <p:extLst>
      <p:ext uri="{BB962C8B-B14F-4D97-AF65-F5344CB8AC3E}">
        <p14:creationId xmlns:p14="http://schemas.microsoft.com/office/powerpoint/2010/main" val="2673814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aveikslėlis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428750"/>
          </a:xfrm>
          <a:prstGeom prst="rect">
            <a:avLst/>
          </a:prstGeom>
        </p:spPr>
      </p:pic>
      <p:sp>
        <p:nvSpPr>
          <p:cNvPr id="2" name="TextBox 1"/>
          <p:cNvSpPr txBox="1"/>
          <p:nvPr/>
        </p:nvSpPr>
        <p:spPr>
          <a:xfrm>
            <a:off x="1241799" y="483267"/>
            <a:ext cx="6660414" cy="584775"/>
          </a:xfrm>
          <a:prstGeom prst="rect">
            <a:avLst/>
          </a:prstGeom>
          <a:noFill/>
        </p:spPr>
        <p:txBody>
          <a:bodyPr wrap="none" rtlCol="0">
            <a:spAutoFit/>
          </a:bodyPr>
          <a:lstStyle/>
          <a:p>
            <a:pPr algn="ctr"/>
            <a:r>
              <a:rPr lang="lt-LT" sz="3200" b="1" dirty="0">
                <a:solidFill>
                  <a:schemeClr val="bg1"/>
                </a:solidFill>
              </a:rPr>
              <a:t>LAUKIAMAS PROJEKTO POVEIKIS II</a:t>
            </a:r>
          </a:p>
        </p:txBody>
      </p:sp>
      <p:sp>
        <p:nvSpPr>
          <p:cNvPr id="6" name="TextBox 5"/>
          <p:cNvSpPr txBox="1"/>
          <p:nvPr/>
        </p:nvSpPr>
        <p:spPr>
          <a:xfrm>
            <a:off x="323528" y="1489119"/>
            <a:ext cx="8820472" cy="461665"/>
          </a:xfrm>
          <a:prstGeom prst="rect">
            <a:avLst/>
          </a:prstGeom>
          <a:noFill/>
        </p:spPr>
        <p:txBody>
          <a:bodyPr wrap="square" rtlCol="0">
            <a:spAutoFit/>
          </a:bodyPr>
          <a:lstStyle/>
          <a:p>
            <a:r>
              <a:rPr lang="lt-LT" sz="2400" dirty="0"/>
              <a:t>Palanki aplinka pilietinės visuomenės organizacijoms</a:t>
            </a:r>
            <a:r>
              <a:rPr lang="en-US" sz="2400" dirty="0"/>
              <a:t> </a:t>
            </a:r>
            <a:r>
              <a:rPr lang="lt-LT" sz="2400" dirty="0"/>
              <a:t>(2020 m.)</a:t>
            </a:r>
          </a:p>
        </p:txBody>
      </p:sp>
      <p:graphicFrame>
        <p:nvGraphicFramePr>
          <p:cNvPr id="10" name="Diagrama 9">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3612393148"/>
              </p:ext>
            </p:extLst>
          </p:nvPr>
        </p:nvGraphicFramePr>
        <p:xfrm>
          <a:off x="0" y="2252422"/>
          <a:ext cx="9144000" cy="2083108"/>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B157C392-030F-4436-86E3-B6429CBF4A74}"/>
              </a:ext>
            </a:extLst>
          </p:cNvPr>
          <p:cNvSpPr txBox="1"/>
          <p:nvPr/>
        </p:nvSpPr>
        <p:spPr>
          <a:xfrm>
            <a:off x="467544" y="4398641"/>
            <a:ext cx="2448272" cy="600164"/>
          </a:xfrm>
          <a:prstGeom prst="rect">
            <a:avLst/>
          </a:prstGeom>
          <a:noFill/>
        </p:spPr>
        <p:txBody>
          <a:bodyPr wrap="square" rtlCol="0">
            <a:spAutoFit/>
          </a:bodyPr>
          <a:lstStyle/>
          <a:p>
            <a:r>
              <a:rPr lang="lt-LT" sz="1100" u="sng" dirty="0">
                <a:solidFill>
                  <a:schemeClr val="tx1">
                    <a:lumMod val="50000"/>
                    <a:lumOff val="50000"/>
                  </a:schemeClr>
                </a:solidFill>
              </a:rPr>
              <a:t>NVO tvarumo indekso duomenys</a:t>
            </a:r>
          </a:p>
          <a:p>
            <a:r>
              <a:rPr lang="lt-LT" sz="1100" dirty="0">
                <a:solidFill>
                  <a:schemeClr val="tx1">
                    <a:lumMod val="50000"/>
                    <a:lumOff val="50000"/>
                  </a:schemeClr>
                </a:solidFill>
              </a:rPr>
              <a:t>Aplinka NVO veiklai išvystyta – 1</a:t>
            </a:r>
          </a:p>
          <a:p>
            <a:r>
              <a:rPr lang="lt-LT" sz="1100" dirty="0">
                <a:solidFill>
                  <a:schemeClr val="tx1">
                    <a:lumMod val="50000"/>
                    <a:lumOff val="50000"/>
                  </a:schemeClr>
                </a:solidFill>
              </a:rPr>
              <a:t>Aplinka NVO veiklai sudėtinga - 7</a:t>
            </a:r>
          </a:p>
        </p:txBody>
      </p:sp>
    </p:spTree>
    <p:extLst>
      <p:ext uri="{BB962C8B-B14F-4D97-AF65-F5344CB8AC3E}">
        <p14:creationId xmlns:p14="http://schemas.microsoft.com/office/powerpoint/2010/main" val="2838840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3207"/>
            <a:ext cx="9144000" cy="3214687"/>
          </a:xfrm>
          <a:prstGeom prst="rect">
            <a:avLst/>
          </a:prstGeom>
        </p:spPr>
      </p:pic>
      <p:pic>
        <p:nvPicPr>
          <p:cNvPr id="5" name="Paveikslėlis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00" y="4155926"/>
            <a:ext cx="1982604" cy="518400"/>
          </a:xfrm>
          <a:prstGeom prst="rect">
            <a:avLst/>
          </a:prstGeom>
        </p:spPr>
      </p:pic>
      <p:sp>
        <p:nvSpPr>
          <p:cNvPr id="6" name="TextBox 5"/>
          <p:cNvSpPr txBox="1"/>
          <p:nvPr/>
        </p:nvSpPr>
        <p:spPr>
          <a:xfrm>
            <a:off x="4283968" y="4115044"/>
            <a:ext cx="3526411" cy="430887"/>
          </a:xfrm>
          <a:prstGeom prst="rect">
            <a:avLst/>
          </a:prstGeom>
          <a:noFill/>
        </p:spPr>
        <p:txBody>
          <a:bodyPr wrap="square" rtlCol="0">
            <a:spAutoFit/>
          </a:bodyPr>
          <a:lstStyle/>
          <a:p>
            <a:r>
              <a:rPr lang="lt-LT" sz="1100" dirty="0" err="1"/>
              <a:t>Aurelija.olendraite</a:t>
            </a:r>
            <a:r>
              <a:rPr lang="en-US" sz="1100" dirty="0"/>
              <a:t>@</a:t>
            </a:r>
            <a:r>
              <a:rPr lang="en-US" sz="1100" dirty="0" err="1"/>
              <a:t>socmin.lt</a:t>
            </a:r>
            <a:endParaRPr lang="en-US" sz="1100" dirty="0"/>
          </a:p>
          <a:p>
            <a:r>
              <a:rPr lang="lt-LT" sz="1100" dirty="0"/>
              <a:t>8 706 68248 </a:t>
            </a:r>
            <a:endParaRPr lang="en-US" sz="1100" dirty="0"/>
          </a:p>
        </p:txBody>
      </p:sp>
    </p:spTree>
    <p:extLst>
      <p:ext uri="{BB962C8B-B14F-4D97-AF65-F5344CB8AC3E}">
        <p14:creationId xmlns:p14="http://schemas.microsoft.com/office/powerpoint/2010/main" val="259356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aveikslėlis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428750"/>
          </a:xfrm>
          <a:prstGeom prst="rect">
            <a:avLst/>
          </a:prstGeom>
        </p:spPr>
      </p:pic>
      <p:sp>
        <p:nvSpPr>
          <p:cNvPr id="2" name="TextBox 1"/>
          <p:cNvSpPr txBox="1"/>
          <p:nvPr/>
        </p:nvSpPr>
        <p:spPr>
          <a:xfrm>
            <a:off x="3454546" y="483267"/>
            <a:ext cx="2234907" cy="584775"/>
          </a:xfrm>
          <a:prstGeom prst="rect">
            <a:avLst/>
          </a:prstGeom>
          <a:noFill/>
        </p:spPr>
        <p:txBody>
          <a:bodyPr wrap="none" rtlCol="0">
            <a:spAutoFit/>
          </a:bodyPr>
          <a:lstStyle/>
          <a:p>
            <a:pPr algn="ctr"/>
            <a:r>
              <a:rPr lang="lt-LT" sz="3200" b="1" dirty="0">
                <a:solidFill>
                  <a:schemeClr val="bg1"/>
                </a:solidFill>
              </a:rPr>
              <a:t>PROBLEMA</a:t>
            </a:r>
          </a:p>
        </p:txBody>
      </p:sp>
      <p:sp>
        <p:nvSpPr>
          <p:cNvPr id="3" name="TextBox 2"/>
          <p:cNvSpPr txBox="1"/>
          <p:nvPr/>
        </p:nvSpPr>
        <p:spPr>
          <a:xfrm>
            <a:off x="467544" y="1275606"/>
            <a:ext cx="7430564" cy="646331"/>
          </a:xfrm>
          <a:prstGeom prst="rect">
            <a:avLst/>
          </a:prstGeom>
          <a:noFill/>
        </p:spPr>
        <p:txBody>
          <a:bodyPr wrap="square" rtlCol="0">
            <a:spAutoFit/>
          </a:bodyPr>
          <a:lstStyle/>
          <a:p>
            <a:r>
              <a:rPr lang="lt-LT" dirty="0"/>
              <a:t>1. Pilietinė galia Lietuvoje labai silpna</a:t>
            </a:r>
          </a:p>
          <a:p>
            <a:r>
              <a:rPr lang="lt-LT" dirty="0"/>
              <a:t>2. Negerėja aplinka pilietinės visuomenės organizacijoms veikti</a:t>
            </a:r>
          </a:p>
        </p:txBody>
      </p:sp>
      <p:sp>
        <p:nvSpPr>
          <p:cNvPr id="10" name="TextBox 9"/>
          <p:cNvSpPr txBox="1"/>
          <p:nvPr/>
        </p:nvSpPr>
        <p:spPr>
          <a:xfrm>
            <a:off x="6354199" y="4634332"/>
            <a:ext cx="2250249" cy="553998"/>
          </a:xfrm>
          <a:prstGeom prst="rect">
            <a:avLst/>
          </a:prstGeom>
          <a:noFill/>
        </p:spPr>
        <p:txBody>
          <a:bodyPr wrap="square" rtlCol="0">
            <a:spAutoFit/>
          </a:bodyPr>
          <a:lstStyle/>
          <a:p>
            <a:r>
              <a:rPr lang="lt-LT" sz="1000" u="sng" dirty="0">
                <a:solidFill>
                  <a:schemeClr val="tx1">
                    <a:lumMod val="50000"/>
                    <a:lumOff val="50000"/>
                  </a:schemeClr>
                </a:solidFill>
              </a:rPr>
              <a:t>Pilietinės galios indekso duomenys</a:t>
            </a:r>
          </a:p>
          <a:p>
            <a:r>
              <a:rPr lang="lt-LT" sz="1000" dirty="0">
                <a:solidFill>
                  <a:schemeClr val="tx1">
                    <a:lumMod val="50000"/>
                    <a:lumOff val="50000"/>
                  </a:schemeClr>
                </a:solidFill>
              </a:rPr>
              <a:t>Didžiausia pilietinė galia – 100</a:t>
            </a:r>
          </a:p>
          <a:p>
            <a:r>
              <a:rPr lang="lt-LT" sz="1000" dirty="0">
                <a:solidFill>
                  <a:schemeClr val="tx1">
                    <a:lumMod val="50000"/>
                    <a:lumOff val="50000"/>
                  </a:schemeClr>
                </a:solidFill>
              </a:rPr>
              <a:t>Mažiausia pilietinė galia - 1</a:t>
            </a:r>
          </a:p>
        </p:txBody>
      </p:sp>
      <p:graphicFrame>
        <p:nvGraphicFramePr>
          <p:cNvPr id="8" name="Diagrama 7"/>
          <p:cNvGraphicFramePr>
            <a:graphicFrameLocks/>
          </p:cNvGraphicFramePr>
          <p:nvPr>
            <p:extLst>
              <p:ext uri="{D42A27DB-BD31-4B8C-83A1-F6EECF244321}">
                <p14:modId xmlns:p14="http://schemas.microsoft.com/office/powerpoint/2010/main" val="3839463449"/>
              </p:ext>
            </p:extLst>
          </p:nvPr>
        </p:nvGraphicFramePr>
        <p:xfrm>
          <a:off x="143506" y="2301974"/>
          <a:ext cx="8856985" cy="228600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737575" y="4634332"/>
            <a:ext cx="2250249" cy="553998"/>
          </a:xfrm>
          <a:prstGeom prst="rect">
            <a:avLst/>
          </a:prstGeom>
          <a:noFill/>
        </p:spPr>
        <p:txBody>
          <a:bodyPr wrap="square" rtlCol="0">
            <a:spAutoFit/>
          </a:bodyPr>
          <a:lstStyle/>
          <a:p>
            <a:r>
              <a:rPr lang="lt-LT" sz="1000" u="sng" dirty="0">
                <a:solidFill>
                  <a:schemeClr val="tx1">
                    <a:lumMod val="50000"/>
                    <a:lumOff val="50000"/>
                  </a:schemeClr>
                </a:solidFill>
              </a:rPr>
              <a:t>NVO tvarumo indekso duomenys</a:t>
            </a:r>
          </a:p>
          <a:p>
            <a:r>
              <a:rPr lang="lt-LT" sz="1000" dirty="0">
                <a:solidFill>
                  <a:schemeClr val="tx1">
                    <a:lumMod val="50000"/>
                    <a:lumOff val="50000"/>
                  </a:schemeClr>
                </a:solidFill>
              </a:rPr>
              <a:t>Aplinka NVO veiklai išvystyta – 1</a:t>
            </a:r>
          </a:p>
          <a:p>
            <a:r>
              <a:rPr lang="lt-LT" sz="1000" dirty="0">
                <a:solidFill>
                  <a:schemeClr val="tx1">
                    <a:lumMod val="50000"/>
                    <a:lumOff val="50000"/>
                  </a:schemeClr>
                </a:solidFill>
              </a:rPr>
              <a:t>Aplinka NVO veiklai sudėtinga - 7</a:t>
            </a:r>
          </a:p>
        </p:txBody>
      </p:sp>
    </p:spTree>
    <p:extLst>
      <p:ext uri="{BB962C8B-B14F-4D97-AF65-F5344CB8AC3E}">
        <p14:creationId xmlns:p14="http://schemas.microsoft.com/office/powerpoint/2010/main" val="3457610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aveikslėlis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428750"/>
          </a:xfrm>
          <a:prstGeom prst="rect">
            <a:avLst/>
          </a:prstGeom>
        </p:spPr>
      </p:pic>
      <p:sp>
        <p:nvSpPr>
          <p:cNvPr id="2" name="TextBox 1"/>
          <p:cNvSpPr txBox="1"/>
          <p:nvPr/>
        </p:nvSpPr>
        <p:spPr>
          <a:xfrm>
            <a:off x="1688039" y="483267"/>
            <a:ext cx="5767926" cy="584775"/>
          </a:xfrm>
          <a:prstGeom prst="rect">
            <a:avLst/>
          </a:prstGeom>
          <a:noFill/>
        </p:spPr>
        <p:txBody>
          <a:bodyPr wrap="none" rtlCol="0">
            <a:spAutoFit/>
          </a:bodyPr>
          <a:lstStyle/>
          <a:p>
            <a:pPr algn="ctr"/>
            <a:r>
              <a:rPr lang="en-US" sz="3200" b="1" dirty="0">
                <a:solidFill>
                  <a:schemeClr val="bg1"/>
                </a:solidFill>
              </a:rPr>
              <a:t>NE</a:t>
            </a:r>
            <a:r>
              <a:rPr lang="lt-LT" sz="3200" b="1" dirty="0">
                <a:solidFill>
                  <a:schemeClr val="bg1"/>
                </a:solidFill>
              </a:rPr>
              <a:t>EFEKTYVUS FINANSAVIMAS</a:t>
            </a:r>
          </a:p>
        </p:txBody>
      </p:sp>
      <p:graphicFrame>
        <p:nvGraphicFramePr>
          <p:cNvPr id="8" name="Lentelė 7">
            <a:extLst>
              <a:ext uri="{FF2B5EF4-FFF2-40B4-BE49-F238E27FC236}">
                <a16:creationId xmlns:a16="http://schemas.microsoft.com/office/drawing/2014/main" id="{C7E4DA08-2C11-42C7-9B34-8C88F1474DE8}"/>
              </a:ext>
            </a:extLst>
          </p:cNvPr>
          <p:cNvGraphicFramePr>
            <a:graphicFrameLocks noGrp="1"/>
          </p:cNvGraphicFramePr>
          <p:nvPr>
            <p:extLst>
              <p:ext uri="{D42A27DB-BD31-4B8C-83A1-F6EECF244321}">
                <p14:modId xmlns:p14="http://schemas.microsoft.com/office/powerpoint/2010/main" val="2877136441"/>
              </p:ext>
            </p:extLst>
          </p:nvPr>
        </p:nvGraphicFramePr>
        <p:xfrm>
          <a:off x="395536" y="1488718"/>
          <a:ext cx="8136904" cy="1478280"/>
        </p:xfrm>
        <a:graphic>
          <a:graphicData uri="http://schemas.openxmlformats.org/drawingml/2006/table">
            <a:tbl>
              <a:tblPr firstRow="1" bandRow="1">
                <a:tableStyleId>{5C22544A-7EE6-4342-B048-85BDC9FD1C3A}</a:tableStyleId>
              </a:tblPr>
              <a:tblGrid>
                <a:gridCol w="2958875">
                  <a:extLst>
                    <a:ext uri="{9D8B030D-6E8A-4147-A177-3AD203B41FA5}">
                      <a16:colId xmlns:a16="http://schemas.microsoft.com/office/drawing/2014/main" val="1439336426"/>
                    </a:ext>
                  </a:extLst>
                </a:gridCol>
                <a:gridCol w="5178029">
                  <a:extLst>
                    <a:ext uri="{9D8B030D-6E8A-4147-A177-3AD203B41FA5}">
                      <a16:colId xmlns:a16="http://schemas.microsoft.com/office/drawing/2014/main" val="2208399950"/>
                    </a:ext>
                  </a:extLst>
                </a:gridCol>
              </a:tblGrid>
              <a:tr h="347265">
                <a:tc>
                  <a:txBody>
                    <a:bodyPr/>
                    <a:lstStyle/>
                    <a:p>
                      <a:r>
                        <a:rPr lang="lt-LT" dirty="0"/>
                        <a:t>Asignavimų valdytojas</a:t>
                      </a:r>
                    </a:p>
                  </a:txBody>
                  <a:tcPr/>
                </a:tc>
                <a:tc>
                  <a:txBody>
                    <a:bodyPr/>
                    <a:lstStyle/>
                    <a:p>
                      <a:r>
                        <a:rPr lang="lt-LT" dirty="0"/>
                        <a:t>„Pilietinei visuomenei“ </a:t>
                      </a:r>
                      <a:r>
                        <a:rPr lang="en-US" dirty="0"/>
                        <a:t>2014-2016 m. </a:t>
                      </a:r>
                      <a:r>
                        <a:rPr lang="en-US" dirty="0" err="1"/>
                        <a:t>skirta</a:t>
                      </a:r>
                      <a:r>
                        <a:rPr lang="en-US" dirty="0"/>
                        <a:t>:</a:t>
                      </a:r>
                      <a:endParaRPr lang="lt-LT" dirty="0"/>
                    </a:p>
                  </a:txBody>
                  <a:tcPr/>
                </a:tc>
                <a:extLst>
                  <a:ext uri="{0D108BD9-81ED-4DB2-BD59-A6C34878D82A}">
                    <a16:rowId xmlns:a16="http://schemas.microsoft.com/office/drawing/2014/main" val="35108903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0" i="0" u="none" strike="noStrike" kern="1200" cap="none" spc="0" normalizeH="0" baseline="0" noProof="0" dirty="0">
                          <a:ln>
                            <a:noFill/>
                          </a:ln>
                          <a:solidFill>
                            <a:srgbClr val="000000"/>
                          </a:solidFill>
                          <a:effectLst/>
                          <a:uLnTx/>
                          <a:uFillTx/>
                          <a:latin typeface="Trebuchet MS"/>
                          <a:ea typeface="+mn-ea"/>
                          <a:cs typeface="+mn-cs"/>
                        </a:rPr>
                        <a:t>SADM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rebuchet MS"/>
                          <a:ea typeface="+mn-ea"/>
                          <a:cs typeface="+mn-cs"/>
                        </a:rPr>
                        <a:t>~ 34 </a:t>
                      </a:r>
                      <a:r>
                        <a:rPr kumimoji="0" lang="en-US" sz="1800" b="0" i="0" u="none" strike="noStrike" kern="1200" cap="none" spc="0" normalizeH="0" baseline="0" noProof="0" dirty="0" err="1">
                          <a:ln>
                            <a:noFill/>
                          </a:ln>
                          <a:solidFill>
                            <a:srgbClr val="000000"/>
                          </a:solidFill>
                          <a:effectLst/>
                          <a:uLnTx/>
                          <a:uFillTx/>
                          <a:latin typeface="Trebuchet MS"/>
                          <a:ea typeface="+mn-ea"/>
                          <a:cs typeface="+mn-cs"/>
                        </a:rPr>
                        <a:t>mln</a:t>
                      </a:r>
                      <a:r>
                        <a:rPr kumimoji="0" lang="en-US" sz="1800" b="0" i="0" u="none" strike="noStrike" kern="1200" cap="none" spc="0" normalizeH="0" baseline="0" noProof="0" dirty="0">
                          <a:ln>
                            <a:noFill/>
                          </a:ln>
                          <a:solidFill>
                            <a:srgbClr val="000000"/>
                          </a:solidFill>
                          <a:effectLst/>
                          <a:uLnTx/>
                          <a:uFillTx/>
                          <a:latin typeface="Trebuchet MS"/>
                          <a:ea typeface="+mn-ea"/>
                          <a:cs typeface="+mn-cs"/>
                        </a:rPr>
                        <a:t>. Eur.</a:t>
                      </a:r>
                    </a:p>
                  </a:txBody>
                  <a:tcPr/>
                </a:tc>
                <a:extLst>
                  <a:ext uri="{0D108BD9-81ED-4DB2-BD59-A6C34878D82A}">
                    <a16:rowId xmlns:a16="http://schemas.microsoft.com/office/drawing/2014/main" val="351178717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rebuchet MS"/>
                          <a:ea typeface="+mn-ea"/>
                          <a:cs typeface="+mn-cs"/>
                        </a:rPr>
                        <a:t>KM</a:t>
                      </a:r>
                      <a:endParaRPr kumimoji="0" lang="lt-LT" sz="1800" b="0" i="0" u="none" strike="noStrike" kern="1200" cap="none" spc="0" normalizeH="0" baseline="0" noProof="0" dirty="0">
                        <a:ln>
                          <a:noFill/>
                        </a:ln>
                        <a:solidFill>
                          <a:srgbClr val="000000"/>
                        </a:solidFill>
                        <a:effectLst/>
                        <a:uLnTx/>
                        <a:uFillTx/>
                        <a:latin typeface="Trebuchet MS"/>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rebuchet MS"/>
                          <a:ea typeface="+mn-ea"/>
                          <a:cs typeface="+mn-cs"/>
                        </a:rPr>
                        <a:t>~ 28 </a:t>
                      </a:r>
                      <a:r>
                        <a:rPr kumimoji="0" lang="en-US" sz="1800" b="0" i="0" u="none" strike="noStrike" kern="1200" cap="none" spc="0" normalizeH="0" baseline="0" noProof="0" dirty="0" err="1">
                          <a:ln>
                            <a:noFill/>
                          </a:ln>
                          <a:solidFill>
                            <a:srgbClr val="000000"/>
                          </a:solidFill>
                          <a:effectLst/>
                          <a:uLnTx/>
                          <a:uFillTx/>
                          <a:latin typeface="Trebuchet MS"/>
                          <a:ea typeface="+mn-ea"/>
                          <a:cs typeface="+mn-cs"/>
                        </a:rPr>
                        <a:t>mln</a:t>
                      </a:r>
                      <a:r>
                        <a:rPr kumimoji="0" lang="en-US" sz="1800" b="0" i="0" u="none" strike="noStrike" kern="1200" cap="none" spc="0" normalizeH="0" baseline="0" noProof="0" dirty="0">
                          <a:ln>
                            <a:noFill/>
                          </a:ln>
                          <a:solidFill>
                            <a:srgbClr val="000000"/>
                          </a:solidFill>
                          <a:effectLst/>
                          <a:uLnTx/>
                          <a:uFillTx/>
                          <a:latin typeface="Trebuchet MS"/>
                          <a:ea typeface="+mn-ea"/>
                          <a:cs typeface="+mn-cs"/>
                        </a:rPr>
                        <a:t>. Eur.</a:t>
                      </a:r>
                    </a:p>
                  </a:txBody>
                  <a:tcPr/>
                </a:tc>
                <a:extLst>
                  <a:ext uri="{0D108BD9-81ED-4DB2-BD59-A6C34878D82A}">
                    <a16:rowId xmlns:a16="http://schemas.microsoft.com/office/drawing/2014/main" val="260497511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0" i="0" u="none" strike="noStrike" kern="1200" cap="none" spc="0" normalizeH="0" baseline="0" noProof="0" dirty="0">
                          <a:ln>
                            <a:noFill/>
                          </a:ln>
                          <a:solidFill>
                            <a:srgbClr val="000000"/>
                          </a:solidFill>
                          <a:effectLst/>
                          <a:uLnTx/>
                          <a:uFillTx/>
                          <a:latin typeface="Trebuchet MS"/>
                          <a:ea typeface="+mn-ea"/>
                          <a:cs typeface="+mn-cs"/>
                        </a:rPr>
                        <a:t>ŽŪM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rebuchet MS"/>
                          <a:ea typeface="+mn-ea"/>
                          <a:cs typeface="+mn-cs"/>
                        </a:rPr>
                        <a:t>~ 2 </a:t>
                      </a:r>
                      <a:r>
                        <a:rPr kumimoji="0" lang="en-US" sz="1800" b="0" i="0" u="none" strike="noStrike" kern="1200" cap="none" spc="0" normalizeH="0" baseline="0" noProof="0" dirty="0" err="1">
                          <a:ln>
                            <a:noFill/>
                          </a:ln>
                          <a:solidFill>
                            <a:srgbClr val="000000"/>
                          </a:solidFill>
                          <a:effectLst/>
                          <a:uLnTx/>
                          <a:uFillTx/>
                          <a:latin typeface="Trebuchet MS"/>
                          <a:ea typeface="+mn-ea"/>
                          <a:cs typeface="+mn-cs"/>
                        </a:rPr>
                        <a:t>mln</a:t>
                      </a:r>
                      <a:r>
                        <a:rPr kumimoji="0" lang="en-US" sz="1800" b="0" i="0" u="none" strike="noStrike" kern="1200" cap="none" spc="0" normalizeH="0" baseline="0" noProof="0" dirty="0">
                          <a:ln>
                            <a:noFill/>
                          </a:ln>
                          <a:solidFill>
                            <a:srgbClr val="000000"/>
                          </a:solidFill>
                          <a:effectLst/>
                          <a:uLnTx/>
                          <a:uFillTx/>
                          <a:latin typeface="Trebuchet MS"/>
                          <a:ea typeface="+mn-ea"/>
                          <a:cs typeface="+mn-cs"/>
                        </a:rPr>
                        <a:t>. Eur</a:t>
                      </a:r>
                      <a:endParaRPr kumimoji="0" lang="lt-LT" sz="1800" b="0" i="0" u="none" strike="noStrike" kern="1200" cap="none" spc="0" normalizeH="0" baseline="0" noProof="0" dirty="0">
                        <a:ln>
                          <a:noFill/>
                        </a:ln>
                        <a:solidFill>
                          <a:srgbClr val="000000"/>
                        </a:solidFill>
                        <a:effectLst/>
                        <a:uLnTx/>
                        <a:uFillTx/>
                        <a:latin typeface="Trebuchet MS"/>
                        <a:ea typeface="+mn-ea"/>
                        <a:cs typeface="+mn-cs"/>
                      </a:endParaRPr>
                    </a:p>
                  </a:txBody>
                  <a:tcPr/>
                </a:tc>
                <a:extLst>
                  <a:ext uri="{0D108BD9-81ED-4DB2-BD59-A6C34878D82A}">
                    <a16:rowId xmlns:a16="http://schemas.microsoft.com/office/drawing/2014/main" val="2443537655"/>
                  </a:ext>
                </a:extLst>
              </a:tr>
            </a:tbl>
          </a:graphicData>
        </a:graphic>
      </p:graphicFrame>
      <p:sp>
        <p:nvSpPr>
          <p:cNvPr id="10" name="TextBox 9">
            <a:extLst>
              <a:ext uri="{FF2B5EF4-FFF2-40B4-BE49-F238E27FC236}">
                <a16:creationId xmlns:a16="http://schemas.microsoft.com/office/drawing/2014/main" id="{486FBE70-6AE4-4226-BFDF-A42632F69AC3}"/>
              </a:ext>
            </a:extLst>
          </p:cNvPr>
          <p:cNvSpPr txBox="1"/>
          <p:nvPr/>
        </p:nvSpPr>
        <p:spPr>
          <a:xfrm>
            <a:off x="395536" y="3291830"/>
            <a:ext cx="8640960" cy="369332"/>
          </a:xfrm>
          <a:prstGeom prst="rect">
            <a:avLst/>
          </a:prstGeom>
          <a:noFill/>
        </p:spPr>
        <p:txBody>
          <a:bodyPr wrap="square" rtlCol="0">
            <a:spAutoFit/>
          </a:bodyPr>
          <a:lstStyle/>
          <a:p>
            <a:r>
              <a:rPr lang="lt-LT" dirty="0"/>
              <a:t>Instituciniams </a:t>
            </a:r>
            <a:r>
              <a:rPr lang="en-US" dirty="0"/>
              <a:t>NVO </a:t>
            </a:r>
            <a:r>
              <a:rPr lang="lt-LT" dirty="0"/>
              <a:t>gebėjimas stiprinti lėšų skiria </a:t>
            </a:r>
            <a:r>
              <a:rPr lang="lt-LT" u="sng" dirty="0"/>
              <a:t>tik SADM – 9</a:t>
            </a:r>
            <a:r>
              <a:rPr lang="en-US" u="sng" dirty="0"/>
              <a:t>00 000 Eur./</a:t>
            </a:r>
            <a:r>
              <a:rPr lang="lt-LT" u="sng" dirty="0"/>
              <a:t>metus</a:t>
            </a:r>
            <a:r>
              <a:rPr lang="en-US" dirty="0"/>
              <a:t>.</a:t>
            </a:r>
            <a:endParaRPr lang="lt-LT" dirty="0"/>
          </a:p>
        </p:txBody>
      </p:sp>
      <p:sp>
        <p:nvSpPr>
          <p:cNvPr id="11" name="TextBox 10">
            <a:extLst>
              <a:ext uri="{FF2B5EF4-FFF2-40B4-BE49-F238E27FC236}">
                <a16:creationId xmlns:a16="http://schemas.microsoft.com/office/drawing/2014/main" id="{AE3F7D4B-31AB-421E-B1FE-93B50FF96DD1}"/>
              </a:ext>
            </a:extLst>
          </p:cNvPr>
          <p:cNvSpPr txBox="1"/>
          <p:nvPr/>
        </p:nvSpPr>
        <p:spPr>
          <a:xfrm>
            <a:off x="611560" y="4155926"/>
            <a:ext cx="7200800" cy="369332"/>
          </a:xfrm>
          <a:prstGeom prst="rect">
            <a:avLst/>
          </a:prstGeom>
          <a:noFill/>
        </p:spPr>
        <p:txBody>
          <a:bodyPr wrap="square" rtlCol="0">
            <a:spAutoFit/>
          </a:bodyPr>
          <a:lstStyle/>
          <a:p>
            <a:r>
              <a:rPr lang="lt-LT" dirty="0"/>
              <a:t>Lėšų skiriama nemažai, tačiau </a:t>
            </a:r>
            <a:r>
              <a:rPr lang="lt-LT" b="1" dirty="0"/>
              <a:t>ar žinome ką finansuoja valstybė?</a:t>
            </a:r>
          </a:p>
        </p:txBody>
      </p:sp>
    </p:spTree>
    <p:extLst>
      <p:ext uri="{BB962C8B-B14F-4D97-AF65-F5344CB8AC3E}">
        <p14:creationId xmlns:p14="http://schemas.microsoft.com/office/powerpoint/2010/main" val="2163482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23527" y="1203598"/>
            <a:ext cx="4027215" cy="3693319"/>
          </a:xfrm>
          <a:prstGeom prst="rect">
            <a:avLst/>
          </a:prstGeom>
          <a:noFill/>
        </p:spPr>
        <p:txBody>
          <a:bodyPr wrap="square" rtlCol="0">
            <a:spAutoFit/>
          </a:bodyPr>
          <a:lstStyle/>
          <a:p>
            <a:r>
              <a:rPr lang="lt-LT" dirty="0"/>
              <a:t>Įvairių ne pelno siekiančių organizacijų </a:t>
            </a:r>
            <a:r>
              <a:rPr lang="en-US" dirty="0"/>
              <a:t>(NPO) </a:t>
            </a:r>
            <a:r>
              <a:rPr lang="lt-LT" dirty="0"/>
              <a:t>yra &gt;35 000</a:t>
            </a:r>
          </a:p>
          <a:p>
            <a:endParaRPr lang="lt-LT" dirty="0"/>
          </a:p>
          <a:p>
            <a:r>
              <a:rPr lang="lt-LT" b="1" dirty="0"/>
              <a:t>Kiek iš jų NVO?</a:t>
            </a:r>
          </a:p>
          <a:p>
            <a:endParaRPr lang="lt-LT" dirty="0"/>
          </a:p>
          <a:p>
            <a:r>
              <a:rPr lang="lt-LT" dirty="0"/>
              <a:t>Juridinių asmenų registrui</a:t>
            </a:r>
            <a:r>
              <a:rPr lang="en-US" dirty="0"/>
              <a:t> </a:t>
            </a:r>
            <a:r>
              <a:rPr lang="lt-LT" dirty="0"/>
              <a:t>ataskaitas už </a:t>
            </a:r>
            <a:r>
              <a:rPr lang="en-US" dirty="0"/>
              <a:t>2016 m.</a:t>
            </a:r>
            <a:r>
              <a:rPr lang="lt-LT" dirty="0"/>
              <a:t> pateikė: 39</a:t>
            </a:r>
            <a:r>
              <a:rPr lang="en-US" dirty="0"/>
              <a:t>%</a:t>
            </a:r>
            <a:r>
              <a:rPr lang="lt-LT" dirty="0"/>
              <a:t> </a:t>
            </a:r>
            <a:r>
              <a:rPr lang="lt-LT" dirty="0" err="1"/>
              <a:t>VšĮ</a:t>
            </a:r>
            <a:r>
              <a:rPr lang="lt-LT" dirty="0"/>
              <a:t>;</a:t>
            </a:r>
          </a:p>
          <a:p>
            <a:r>
              <a:rPr lang="lt-LT" dirty="0"/>
              <a:t>25</a:t>
            </a:r>
            <a:r>
              <a:rPr lang="en-US" dirty="0"/>
              <a:t>% </a:t>
            </a:r>
            <a:r>
              <a:rPr lang="lt-LT" dirty="0"/>
              <a:t>asociacijų ir 22</a:t>
            </a:r>
            <a:r>
              <a:rPr lang="en-US" dirty="0"/>
              <a:t>% </a:t>
            </a:r>
            <a:r>
              <a:rPr lang="lt-LT" dirty="0"/>
              <a:t>labdaros ir paramos fondų.</a:t>
            </a:r>
          </a:p>
          <a:p>
            <a:endParaRPr lang="lt-LT" dirty="0"/>
          </a:p>
          <a:p>
            <a:endParaRPr lang="lt-LT" dirty="0"/>
          </a:p>
          <a:p>
            <a:r>
              <a:rPr lang="lt-LT" dirty="0"/>
              <a:t>Apibrėžimu siekiama išgryninti kokios organizacijos laikytinos NVO.</a:t>
            </a:r>
          </a:p>
        </p:txBody>
      </p:sp>
      <p:pic>
        <p:nvPicPr>
          <p:cNvPr id="8" name="Paveikslėlis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6024"/>
            <a:ext cx="9144000" cy="987574"/>
          </a:xfrm>
          <a:prstGeom prst="rect">
            <a:avLst/>
          </a:prstGeom>
        </p:spPr>
      </p:pic>
      <p:sp>
        <p:nvSpPr>
          <p:cNvPr id="9" name="TextBox 8"/>
          <p:cNvSpPr txBox="1"/>
          <p:nvPr/>
        </p:nvSpPr>
        <p:spPr>
          <a:xfrm>
            <a:off x="1438628" y="514657"/>
            <a:ext cx="6266780" cy="492443"/>
          </a:xfrm>
          <a:prstGeom prst="rect">
            <a:avLst/>
          </a:prstGeom>
          <a:noFill/>
        </p:spPr>
        <p:txBody>
          <a:bodyPr wrap="none" rtlCol="0">
            <a:spAutoFit/>
          </a:bodyPr>
          <a:lstStyle/>
          <a:p>
            <a:pPr algn="ctr"/>
            <a:r>
              <a:rPr lang="en-US" sz="2600" b="1" dirty="0">
                <a:solidFill>
                  <a:schemeClr val="bg1"/>
                </a:solidFill>
              </a:rPr>
              <a:t>1.1. </a:t>
            </a:r>
            <a:r>
              <a:rPr lang="lt-LT" sz="2600" b="1" dirty="0">
                <a:solidFill>
                  <a:schemeClr val="bg1"/>
                </a:solidFill>
              </a:rPr>
              <a:t>Teisinis neaiškumas: </a:t>
            </a:r>
            <a:r>
              <a:rPr lang="en-US" sz="2600" b="1" dirty="0">
                <a:solidFill>
                  <a:schemeClr val="bg1"/>
                </a:solidFill>
              </a:rPr>
              <a:t>N</a:t>
            </a:r>
            <a:r>
              <a:rPr lang="lt-LT" sz="2600" b="1" dirty="0">
                <a:solidFill>
                  <a:schemeClr val="bg1"/>
                </a:solidFill>
              </a:rPr>
              <a:t>PO ar NVO?</a:t>
            </a: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6395" t="27354" r="3867" b="22479"/>
          <a:stretch/>
        </p:blipFill>
        <p:spPr bwMode="auto">
          <a:xfrm>
            <a:off x="4716016" y="1451407"/>
            <a:ext cx="4027215" cy="3177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0619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aveikslėlis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6024"/>
            <a:ext cx="9144000" cy="987574"/>
          </a:xfrm>
          <a:prstGeom prst="rect">
            <a:avLst/>
          </a:prstGeom>
        </p:spPr>
      </p:pic>
      <p:sp>
        <p:nvSpPr>
          <p:cNvPr id="9" name="TextBox 8"/>
          <p:cNvSpPr txBox="1"/>
          <p:nvPr/>
        </p:nvSpPr>
        <p:spPr>
          <a:xfrm>
            <a:off x="2892708" y="514657"/>
            <a:ext cx="3358612" cy="492443"/>
          </a:xfrm>
          <a:prstGeom prst="rect">
            <a:avLst/>
          </a:prstGeom>
          <a:noFill/>
        </p:spPr>
        <p:txBody>
          <a:bodyPr wrap="none" rtlCol="0">
            <a:spAutoFit/>
          </a:bodyPr>
          <a:lstStyle/>
          <a:p>
            <a:pPr algn="ctr"/>
            <a:r>
              <a:rPr lang="en-US" sz="2600" b="1" dirty="0">
                <a:solidFill>
                  <a:schemeClr val="bg1"/>
                </a:solidFill>
              </a:rPr>
              <a:t>1.2. </a:t>
            </a:r>
            <a:r>
              <a:rPr lang="lt-LT" sz="2600" b="1" dirty="0">
                <a:solidFill>
                  <a:schemeClr val="bg1"/>
                </a:solidFill>
              </a:rPr>
              <a:t>NVO KRITERIJAI</a:t>
            </a:r>
          </a:p>
        </p:txBody>
      </p:sp>
      <p:graphicFrame>
        <p:nvGraphicFramePr>
          <p:cNvPr id="2" name="Lentelė 1"/>
          <p:cNvGraphicFramePr>
            <a:graphicFrameLocks noGrp="1"/>
          </p:cNvGraphicFramePr>
          <p:nvPr>
            <p:extLst>
              <p:ext uri="{D42A27DB-BD31-4B8C-83A1-F6EECF244321}">
                <p14:modId xmlns:p14="http://schemas.microsoft.com/office/powerpoint/2010/main" val="2523987769"/>
              </p:ext>
            </p:extLst>
          </p:nvPr>
        </p:nvGraphicFramePr>
        <p:xfrm>
          <a:off x="611560" y="1635646"/>
          <a:ext cx="7848872" cy="2534384"/>
        </p:xfrm>
        <a:graphic>
          <a:graphicData uri="http://schemas.openxmlformats.org/drawingml/2006/table">
            <a:tbl>
              <a:tblPr firstRow="1" bandRow="1">
                <a:tableStyleId>{69CF1AB2-1976-4502-BF36-3FF5EA218861}</a:tableStyleId>
              </a:tblPr>
              <a:tblGrid>
                <a:gridCol w="2986739">
                  <a:extLst>
                    <a:ext uri="{9D8B030D-6E8A-4147-A177-3AD203B41FA5}">
                      <a16:colId xmlns:a16="http://schemas.microsoft.com/office/drawing/2014/main" val="20000"/>
                    </a:ext>
                  </a:extLst>
                </a:gridCol>
                <a:gridCol w="4862133">
                  <a:extLst>
                    <a:ext uri="{9D8B030D-6E8A-4147-A177-3AD203B41FA5}">
                      <a16:colId xmlns:a16="http://schemas.microsoft.com/office/drawing/2014/main" val="20001"/>
                    </a:ext>
                  </a:extLst>
                </a:gridCol>
              </a:tblGrid>
              <a:tr h="370840">
                <a:tc>
                  <a:txBody>
                    <a:bodyPr/>
                    <a:lstStyle/>
                    <a:p>
                      <a:r>
                        <a:rPr lang="lt-LT" dirty="0"/>
                        <a:t>1. Institucinis veikimas</a:t>
                      </a:r>
                    </a:p>
                  </a:txBody>
                  <a:tcPr anchor="ctr"/>
                </a:tc>
                <a:tc>
                  <a:txBody>
                    <a:bodyPr/>
                    <a:lstStyle/>
                    <a:p>
                      <a:r>
                        <a:rPr lang="lt-LT" sz="1400" b="0" dirty="0"/>
                        <a:t>Organizacija veikia pagal aiškią sprendimų priėmimo struktūrą.</a:t>
                      </a:r>
                    </a:p>
                  </a:txBody>
                  <a:tcPr/>
                </a:tc>
                <a:extLst>
                  <a:ext uri="{0D108BD9-81ED-4DB2-BD59-A6C34878D82A}">
                    <a16:rowId xmlns:a16="http://schemas.microsoft.com/office/drawing/2014/main" val="10000"/>
                  </a:ext>
                </a:extLst>
              </a:tr>
              <a:tr h="370840">
                <a:tc>
                  <a:txBody>
                    <a:bodyPr/>
                    <a:lstStyle/>
                    <a:p>
                      <a:r>
                        <a:rPr lang="lt-LT" b="1" dirty="0"/>
                        <a:t>2. Pelno neskirstymas</a:t>
                      </a:r>
                    </a:p>
                  </a:txBody>
                  <a:tcPr anchor="ctr"/>
                </a:tc>
                <a:tc>
                  <a:txBody>
                    <a:bodyPr/>
                    <a:lstStyle/>
                    <a:p>
                      <a:r>
                        <a:rPr lang="lt-LT" sz="1400" dirty="0"/>
                        <a:t>Organizacija gauto pelno negali skirstyti savo dalyviams, bet investuoja jį siekiant organizacijos tikslų.</a:t>
                      </a:r>
                    </a:p>
                  </a:txBody>
                  <a:tcPr/>
                </a:tc>
                <a:extLst>
                  <a:ext uri="{0D108BD9-81ED-4DB2-BD59-A6C34878D82A}">
                    <a16:rowId xmlns:a16="http://schemas.microsoft.com/office/drawing/2014/main" val="10001"/>
                  </a:ext>
                </a:extLst>
              </a:tr>
              <a:tr h="370840">
                <a:tc>
                  <a:txBody>
                    <a:bodyPr/>
                    <a:lstStyle/>
                    <a:p>
                      <a:r>
                        <a:rPr lang="lt-LT" b="1" dirty="0"/>
                        <a:t>3.</a:t>
                      </a:r>
                      <a:r>
                        <a:rPr lang="lt-LT" b="1" baseline="0" dirty="0"/>
                        <a:t> Privatumas</a:t>
                      </a:r>
                      <a:endParaRPr lang="lt-LT"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400" dirty="0"/>
                        <a:t>Organizacijos valdymas nepriklausomas nuo viešojo</a:t>
                      </a:r>
                      <a:r>
                        <a:rPr lang="lt-LT" sz="1400" baseline="0" dirty="0"/>
                        <a:t> sektoriaus subjektų (valstybė/savivalda).</a:t>
                      </a:r>
                      <a:endParaRPr lang="lt-LT" sz="1400" dirty="0"/>
                    </a:p>
                  </a:txBody>
                  <a:tcPr/>
                </a:tc>
                <a:extLst>
                  <a:ext uri="{0D108BD9-81ED-4DB2-BD59-A6C34878D82A}">
                    <a16:rowId xmlns:a16="http://schemas.microsoft.com/office/drawing/2014/main" val="10002"/>
                  </a:ext>
                </a:extLst>
              </a:tr>
              <a:tr h="461744">
                <a:tc>
                  <a:txBody>
                    <a:bodyPr/>
                    <a:lstStyle/>
                    <a:p>
                      <a:r>
                        <a:rPr lang="lt-LT" b="1" dirty="0"/>
                        <a:t>4.</a:t>
                      </a:r>
                      <a:r>
                        <a:rPr lang="lt-LT" b="1" baseline="0" dirty="0"/>
                        <a:t> Savanoriškumas</a:t>
                      </a:r>
                      <a:endParaRPr lang="lt-LT" b="1" dirty="0"/>
                    </a:p>
                  </a:txBody>
                  <a:tcPr anchor="ctr"/>
                </a:tc>
                <a:tc>
                  <a:txBody>
                    <a:bodyPr/>
                    <a:lstStyle/>
                    <a:p>
                      <a:r>
                        <a:rPr lang="lt-LT" sz="1400" dirty="0"/>
                        <a:t>Dalyvavimas tokioje organizacijoje</a:t>
                      </a:r>
                      <a:r>
                        <a:rPr lang="lt-LT" sz="1400" baseline="0" dirty="0"/>
                        <a:t> negali būti privalomas.</a:t>
                      </a:r>
                      <a:endParaRPr lang="lt-LT" sz="1400" dirty="0"/>
                    </a:p>
                  </a:txBody>
                  <a:tcPr/>
                </a:tc>
                <a:extLst>
                  <a:ext uri="{0D108BD9-81ED-4DB2-BD59-A6C34878D82A}">
                    <a16:rowId xmlns:a16="http://schemas.microsoft.com/office/drawing/2014/main" val="10003"/>
                  </a:ext>
                </a:extLst>
              </a:tr>
              <a:tr h="370840">
                <a:tc>
                  <a:txBody>
                    <a:bodyPr/>
                    <a:lstStyle/>
                    <a:p>
                      <a:r>
                        <a:rPr lang="lt-LT" b="1" dirty="0"/>
                        <a:t>5.</a:t>
                      </a:r>
                      <a:r>
                        <a:rPr lang="lt-LT" b="1" baseline="0" dirty="0"/>
                        <a:t> Nešališkumas</a:t>
                      </a:r>
                      <a:endParaRPr lang="lt-LT" b="1" dirty="0"/>
                    </a:p>
                  </a:txBody>
                  <a:tcPr anchor="ctr"/>
                </a:tc>
                <a:tc>
                  <a:txBody>
                    <a:bodyPr/>
                    <a:lstStyle/>
                    <a:p>
                      <a:r>
                        <a:rPr lang="lt-LT" sz="1400" dirty="0"/>
                        <a:t>Organizacija neproteguoja vienos konkrečios religinės ar</a:t>
                      </a:r>
                      <a:r>
                        <a:rPr lang="lt-LT" sz="1400" baseline="0" dirty="0"/>
                        <a:t> politinės pakraipos.</a:t>
                      </a:r>
                      <a:endParaRPr lang="lt-LT" sz="14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21981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aveikslėlis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6024"/>
            <a:ext cx="9144000" cy="987574"/>
          </a:xfrm>
          <a:prstGeom prst="rect">
            <a:avLst/>
          </a:prstGeom>
        </p:spPr>
      </p:pic>
      <p:sp>
        <p:nvSpPr>
          <p:cNvPr id="9" name="TextBox 8"/>
          <p:cNvSpPr txBox="1"/>
          <p:nvPr/>
        </p:nvSpPr>
        <p:spPr>
          <a:xfrm>
            <a:off x="1861981" y="514657"/>
            <a:ext cx="5420075" cy="492443"/>
          </a:xfrm>
          <a:prstGeom prst="rect">
            <a:avLst/>
          </a:prstGeom>
          <a:noFill/>
        </p:spPr>
        <p:txBody>
          <a:bodyPr wrap="none" rtlCol="0">
            <a:spAutoFit/>
          </a:bodyPr>
          <a:lstStyle/>
          <a:p>
            <a:pPr algn="ctr"/>
            <a:r>
              <a:rPr lang="en-US" sz="2600" b="1" dirty="0">
                <a:solidFill>
                  <a:schemeClr val="bg1"/>
                </a:solidFill>
              </a:rPr>
              <a:t>2. </a:t>
            </a:r>
            <a:r>
              <a:rPr lang="lt-LT" sz="2600" b="1" dirty="0">
                <a:solidFill>
                  <a:schemeClr val="bg1"/>
                </a:solidFill>
              </a:rPr>
              <a:t>NVO DUOMENŲ BAZĖS MODELIS</a:t>
            </a:r>
          </a:p>
        </p:txBody>
      </p:sp>
      <p:grpSp>
        <p:nvGrpSpPr>
          <p:cNvPr id="5" name="Grupė 4">
            <a:extLst>
              <a:ext uri="{FF2B5EF4-FFF2-40B4-BE49-F238E27FC236}">
                <a16:creationId xmlns:a16="http://schemas.microsoft.com/office/drawing/2014/main" id="{FBC3721E-15F2-4E75-96C3-651EBE7E8D39}"/>
              </a:ext>
            </a:extLst>
          </p:cNvPr>
          <p:cNvGrpSpPr/>
          <p:nvPr/>
        </p:nvGrpSpPr>
        <p:grpSpPr>
          <a:xfrm>
            <a:off x="1475656" y="1347614"/>
            <a:ext cx="1152128" cy="987574"/>
            <a:chOff x="539552" y="1779662"/>
            <a:chExt cx="1152128" cy="987574"/>
          </a:xfrm>
        </p:grpSpPr>
        <p:sp>
          <p:nvSpPr>
            <p:cNvPr id="3" name="Ovalas 2">
              <a:extLst>
                <a:ext uri="{FF2B5EF4-FFF2-40B4-BE49-F238E27FC236}">
                  <a16:creationId xmlns:a16="http://schemas.microsoft.com/office/drawing/2014/main" id="{EB779B2E-2C98-448E-A2EA-FBFBABB269D2}"/>
                </a:ext>
              </a:extLst>
            </p:cNvPr>
            <p:cNvSpPr/>
            <p:nvPr/>
          </p:nvSpPr>
          <p:spPr>
            <a:xfrm>
              <a:off x="539552" y="1779662"/>
              <a:ext cx="1152128" cy="98757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lt-LT"/>
            </a:p>
          </p:txBody>
        </p:sp>
        <p:sp>
          <p:nvSpPr>
            <p:cNvPr id="4" name="TextBox 3">
              <a:extLst>
                <a:ext uri="{FF2B5EF4-FFF2-40B4-BE49-F238E27FC236}">
                  <a16:creationId xmlns:a16="http://schemas.microsoft.com/office/drawing/2014/main" id="{13DAA1F6-5A4A-465E-948B-C3194ABC42E5}"/>
                </a:ext>
              </a:extLst>
            </p:cNvPr>
            <p:cNvSpPr txBox="1"/>
            <p:nvPr/>
          </p:nvSpPr>
          <p:spPr>
            <a:xfrm>
              <a:off x="665566" y="2073394"/>
              <a:ext cx="900100" cy="400110"/>
            </a:xfrm>
            <a:prstGeom prst="rect">
              <a:avLst/>
            </a:prstGeom>
            <a:noFill/>
          </p:spPr>
          <p:txBody>
            <a:bodyPr wrap="square" rtlCol="0">
              <a:spAutoFit/>
            </a:bodyPr>
            <a:lstStyle/>
            <a:p>
              <a:r>
                <a:rPr lang="lt-LT" sz="2000" b="1" dirty="0">
                  <a:solidFill>
                    <a:schemeClr val="bg1"/>
                  </a:solidFill>
                </a:rPr>
                <a:t>JADIS</a:t>
              </a:r>
            </a:p>
          </p:txBody>
        </p:sp>
      </p:grpSp>
      <p:grpSp>
        <p:nvGrpSpPr>
          <p:cNvPr id="10" name="Grupė 9">
            <a:extLst>
              <a:ext uri="{FF2B5EF4-FFF2-40B4-BE49-F238E27FC236}">
                <a16:creationId xmlns:a16="http://schemas.microsoft.com/office/drawing/2014/main" id="{546B5618-1740-4A37-B300-912942385D6F}"/>
              </a:ext>
            </a:extLst>
          </p:cNvPr>
          <p:cNvGrpSpPr/>
          <p:nvPr/>
        </p:nvGrpSpPr>
        <p:grpSpPr>
          <a:xfrm>
            <a:off x="6516216" y="1347614"/>
            <a:ext cx="1152128" cy="987574"/>
            <a:chOff x="539552" y="1779662"/>
            <a:chExt cx="1152128" cy="987574"/>
          </a:xfrm>
          <a:solidFill>
            <a:schemeClr val="accent1"/>
          </a:solidFill>
        </p:grpSpPr>
        <p:sp>
          <p:nvSpPr>
            <p:cNvPr id="11" name="Ovalas 10">
              <a:extLst>
                <a:ext uri="{FF2B5EF4-FFF2-40B4-BE49-F238E27FC236}">
                  <a16:creationId xmlns:a16="http://schemas.microsoft.com/office/drawing/2014/main" id="{867C5513-D690-4FD3-888E-A2E9CB6B4198}"/>
                </a:ext>
              </a:extLst>
            </p:cNvPr>
            <p:cNvSpPr/>
            <p:nvPr/>
          </p:nvSpPr>
          <p:spPr>
            <a:xfrm>
              <a:off x="539552" y="1779662"/>
              <a:ext cx="1152128" cy="987574"/>
            </a:xfrm>
            <a:prstGeom prst="ellipse">
              <a:avLst/>
            </a:prstGeom>
            <a:grp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lt-LT"/>
            </a:p>
          </p:txBody>
        </p:sp>
        <p:sp>
          <p:nvSpPr>
            <p:cNvPr id="12" name="TextBox 11">
              <a:extLst>
                <a:ext uri="{FF2B5EF4-FFF2-40B4-BE49-F238E27FC236}">
                  <a16:creationId xmlns:a16="http://schemas.microsoft.com/office/drawing/2014/main" id="{59D7B411-EF91-453A-812D-6F7A4F259880}"/>
                </a:ext>
              </a:extLst>
            </p:cNvPr>
            <p:cNvSpPr txBox="1"/>
            <p:nvPr/>
          </p:nvSpPr>
          <p:spPr>
            <a:xfrm>
              <a:off x="782579" y="2073394"/>
              <a:ext cx="666074" cy="400110"/>
            </a:xfrm>
            <a:prstGeom prst="rect">
              <a:avLst/>
            </a:prstGeom>
            <a:grpFill/>
          </p:spPr>
          <p:txBody>
            <a:bodyPr wrap="square" rtlCol="0">
              <a:spAutoFit/>
            </a:bodyPr>
            <a:lstStyle/>
            <a:p>
              <a:r>
                <a:rPr lang="lt-LT" sz="2000" b="1" dirty="0">
                  <a:solidFill>
                    <a:schemeClr val="bg1"/>
                  </a:solidFill>
                </a:rPr>
                <a:t>JAR</a:t>
              </a:r>
            </a:p>
          </p:txBody>
        </p:sp>
      </p:grpSp>
      <p:grpSp>
        <p:nvGrpSpPr>
          <p:cNvPr id="22" name="Grupė 21">
            <a:extLst>
              <a:ext uri="{FF2B5EF4-FFF2-40B4-BE49-F238E27FC236}">
                <a16:creationId xmlns:a16="http://schemas.microsoft.com/office/drawing/2014/main" id="{D38F7B9A-20CA-42BA-A39A-5E189845C0AE}"/>
              </a:ext>
            </a:extLst>
          </p:cNvPr>
          <p:cNvGrpSpPr/>
          <p:nvPr/>
        </p:nvGrpSpPr>
        <p:grpSpPr>
          <a:xfrm>
            <a:off x="135313" y="4100782"/>
            <a:ext cx="864096" cy="432048"/>
            <a:chOff x="107504" y="4083918"/>
            <a:chExt cx="864096" cy="432048"/>
          </a:xfrm>
        </p:grpSpPr>
        <p:sp>
          <p:nvSpPr>
            <p:cNvPr id="6" name="Stačiakampis: suapvalinti kampai 5">
              <a:extLst>
                <a:ext uri="{FF2B5EF4-FFF2-40B4-BE49-F238E27FC236}">
                  <a16:creationId xmlns:a16="http://schemas.microsoft.com/office/drawing/2014/main" id="{42EC93EE-0B91-424A-BFC4-F8283157253A}"/>
                </a:ext>
              </a:extLst>
            </p:cNvPr>
            <p:cNvSpPr/>
            <p:nvPr/>
          </p:nvSpPr>
          <p:spPr>
            <a:xfrm>
              <a:off x="107504" y="4083918"/>
              <a:ext cx="864096"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7" name="TextBox 6">
              <a:extLst>
                <a:ext uri="{FF2B5EF4-FFF2-40B4-BE49-F238E27FC236}">
                  <a16:creationId xmlns:a16="http://schemas.microsoft.com/office/drawing/2014/main" id="{A7C2E1B5-17FB-48EE-A40A-F0760012445A}"/>
                </a:ext>
              </a:extLst>
            </p:cNvPr>
            <p:cNvSpPr txBox="1"/>
            <p:nvPr/>
          </p:nvSpPr>
          <p:spPr>
            <a:xfrm>
              <a:off x="287524" y="4131997"/>
              <a:ext cx="504056" cy="369332"/>
            </a:xfrm>
            <a:prstGeom prst="rect">
              <a:avLst/>
            </a:prstGeom>
            <a:noFill/>
          </p:spPr>
          <p:txBody>
            <a:bodyPr wrap="square" rtlCol="0">
              <a:spAutoFit/>
            </a:bodyPr>
            <a:lstStyle/>
            <a:p>
              <a:r>
                <a:rPr lang="lt-LT" dirty="0"/>
                <a:t>VšĮ</a:t>
              </a:r>
            </a:p>
          </p:txBody>
        </p:sp>
      </p:grpSp>
      <p:grpSp>
        <p:nvGrpSpPr>
          <p:cNvPr id="29" name="Grupė 28">
            <a:extLst>
              <a:ext uri="{FF2B5EF4-FFF2-40B4-BE49-F238E27FC236}">
                <a16:creationId xmlns:a16="http://schemas.microsoft.com/office/drawing/2014/main" id="{44A3218B-6F5F-42E3-A9AC-6F4D2F7ED0BA}"/>
              </a:ext>
            </a:extLst>
          </p:cNvPr>
          <p:cNvGrpSpPr/>
          <p:nvPr/>
        </p:nvGrpSpPr>
        <p:grpSpPr>
          <a:xfrm>
            <a:off x="1187624" y="4100264"/>
            <a:ext cx="1080122" cy="432048"/>
            <a:chOff x="1187623" y="4100264"/>
            <a:chExt cx="864097" cy="432048"/>
          </a:xfrm>
          <a:solidFill>
            <a:schemeClr val="accent6"/>
          </a:solidFill>
        </p:grpSpPr>
        <p:sp>
          <p:nvSpPr>
            <p:cNvPr id="24" name="Stačiakampis: suapvalinti kampai 23">
              <a:extLst>
                <a:ext uri="{FF2B5EF4-FFF2-40B4-BE49-F238E27FC236}">
                  <a16:creationId xmlns:a16="http://schemas.microsoft.com/office/drawing/2014/main" id="{7F62D4AD-D8F6-4496-9AB7-197E966BADE4}"/>
                </a:ext>
              </a:extLst>
            </p:cNvPr>
            <p:cNvSpPr/>
            <p:nvPr/>
          </p:nvSpPr>
          <p:spPr>
            <a:xfrm>
              <a:off x="1187624" y="4100264"/>
              <a:ext cx="864096" cy="432048"/>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sz="3600"/>
            </a:p>
          </p:txBody>
        </p:sp>
        <p:sp>
          <p:nvSpPr>
            <p:cNvPr id="25" name="TextBox 24">
              <a:extLst>
                <a:ext uri="{FF2B5EF4-FFF2-40B4-BE49-F238E27FC236}">
                  <a16:creationId xmlns:a16="http://schemas.microsoft.com/office/drawing/2014/main" id="{C0427F9C-02FD-470C-936A-0178EB1403A4}"/>
                </a:ext>
              </a:extLst>
            </p:cNvPr>
            <p:cNvSpPr txBox="1"/>
            <p:nvPr/>
          </p:nvSpPr>
          <p:spPr>
            <a:xfrm>
              <a:off x="1187623" y="4148343"/>
              <a:ext cx="864096" cy="307777"/>
            </a:xfrm>
            <a:prstGeom prst="rect">
              <a:avLst/>
            </a:prstGeom>
            <a:noFill/>
          </p:spPr>
          <p:txBody>
            <a:bodyPr wrap="square" rtlCol="0">
              <a:spAutoFit/>
            </a:bodyPr>
            <a:lstStyle/>
            <a:p>
              <a:r>
                <a:rPr lang="lt-LT" sz="1400" dirty="0"/>
                <a:t>Asociacijos</a:t>
              </a:r>
            </a:p>
          </p:txBody>
        </p:sp>
      </p:grpSp>
      <p:grpSp>
        <p:nvGrpSpPr>
          <p:cNvPr id="26" name="Grupė 25">
            <a:extLst>
              <a:ext uri="{FF2B5EF4-FFF2-40B4-BE49-F238E27FC236}">
                <a16:creationId xmlns:a16="http://schemas.microsoft.com/office/drawing/2014/main" id="{65D430C7-2DCA-400E-8DB6-98DE7A3338F7}"/>
              </a:ext>
            </a:extLst>
          </p:cNvPr>
          <p:cNvGrpSpPr/>
          <p:nvPr/>
        </p:nvGrpSpPr>
        <p:grpSpPr>
          <a:xfrm>
            <a:off x="2375756" y="4086145"/>
            <a:ext cx="1044116" cy="432048"/>
            <a:chOff x="107504" y="4083918"/>
            <a:chExt cx="864096" cy="432048"/>
          </a:xfrm>
          <a:solidFill>
            <a:schemeClr val="accent6"/>
          </a:solidFill>
        </p:grpSpPr>
        <p:sp>
          <p:nvSpPr>
            <p:cNvPr id="27" name="Stačiakampis: suapvalinti kampai 26">
              <a:extLst>
                <a:ext uri="{FF2B5EF4-FFF2-40B4-BE49-F238E27FC236}">
                  <a16:creationId xmlns:a16="http://schemas.microsoft.com/office/drawing/2014/main" id="{79455C98-070B-40C0-8D60-C51A9C4B8DCB}"/>
                </a:ext>
              </a:extLst>
            </p:cNvPr>
            <p:cNvSpPr/>
            <p:nvPr/>
          </p:nvSpPr>
          <p:spPr>
            <a:xfrm>
              <a:off x="107504" y="4083918"/>
              <a:ext cx="864096" cy="432048"/>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8" name="TextBox 27">
              <a:extLst>
                <a:ext uri="{FF2B5EF4-FFF2-40B4-BE49-F238E27FC236}">
                  <a16:creationId xmlns:a16="http://schemas.microsoft.com/office/drawing/2014/main" id="{586DC7C6-D5CD-4C73-A1C0-EAFE988B12A1}"/>
                </a:ext>
              </a:extLst>
            </p:cNvPr>
            <p:cNvSpPr txBox="1"/>
            <p:nvPr/>
          </p:nvSpPr>
          <p:spPr>
            <a:xfrm>
              <a:off x="143508" y="4131997"/>
              <a:ext cx="828092" cy="369332"/>
            </a:xfrm>
            <a:prstGeom prst="rect">
              <a:avLst/>
            </a:prstGeom>
            <a:noFill/>
          </p:spPr>
          <p:txBody>
            <a:bodyPr wrap="square" rtlCol="0">
              <a:spAutoFit/>
            </a:bodyPr>
            <a:lstStyle/>
            <a:p>
              <a:r>
                <a:rPr lang="lt-LT" sz="900" dirty="0"/>
                <a:t>Labdaros ir paramos fondai</a:t>
              </a:r>
            </a:p>
          </p:txBody>
        </p:sp>
      </p:grpSp>
      <p:cxnSp>
        <p:nvCxnSpPr>
          <p:cNvPr id="31" name="Tiesioji rodyklės jungtis 30">
            <a:extLst>
              <a:ext uri="{FF2B5EF4-FFF2-40B4-BE49-F238E27FC236}">
                <a16:creationId xmlns:a16="http://schemas.microsoft.com/office/drawing/2014/main" id="{B876FC66-199D-4F9C-8877-F680489AD153}"/>
              </a:ext>
            </a:extLst>
          </p:cNvPr>
          <p:cNvCxnSpPr>
            <a:cxnSpLocks/>
          </p:cNvCxnSpPr>
          <p:nvPr/>
        </p:nvCxnSpPr>
        <p:spPr>
          <a:xfrm flipV="1">
            <a:off x="540358" y="2427734"/>
            <a:ext cx="1007306" cy="15841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Tiesioji rodyklės jungtis 32">
            <a:extLst>
              <a:ext uri="{FF2B5EF4-FFF2-40B4-BE49-F238E27FC236}">
                <a16:creationId xmlns:a16="http://schemas.microsoft.com/office/drawing/2014/main" id="{BA41FF1A-5AA6-40DE-A7CF-C3F7273812CC}"/>
              </a:ext>
            </a:extLst>
          </p:cNvPr>
          <p:cNvCxnSpPr/>
          <p:nvPr/>
        </p:nvCxnSpPr>
        <p:spPr>
          <a:xfrm flipV="1">
            <a:off x="1655676" y="2571750"/>
            <a:ext cx="180020" cy="13681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Tiesioji rodyklės jungtis 35">
            <a:extLst>
              <a:ext uri="{FF2B5EF4-FFF2-40B4-BE49-F238E27FC236}">
                <a16:creationId xmlns:a16="http://schemas.microsoft.com/office/drawing/2014/main" id="{2AA447C0-A833-4506-925F-96E8F5D17200}"/>
              </a:ext>
            </a:extLst>
          </p:cNvPr>
          <p:cNvCxnSpPr/>
          <p:nvPr/>
        </p:nvCxnSpPr>
        <p:spPr>
          <a:xfrm flipH="1" flipV="1">
            <a:off x="2195736" y="2479204"/>
            <a:ext cx="432048" cy="14606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Rodyklė: dešinėn 36">
            <a:extLst>
              <a:ext uri="{FF2B5EF4-FFF2-40B4-BE49-F238E27FC236}">
                <a16:creationId xmlns:a16="http://schemas.microsoft.com/office/drawing/2014/main" id="{4B055534-17B2-4703-A0F6-72D808377C49}"/>
              </a:ext>
            </a:extLst>
          </p:cNvPr>
          <p:cNvSpPr/>
          <p:nvPr/>
        </p:nvSpPr>
        <p:spPr>
          <a:xfrm>
            <a:off x="2903955" y="1501899"/>
            <a:ext cx="3402378" cy="555526"/>
          </a:xfrm>
          <a:prstGeom prst="rightArrow">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lt-LT" dirty="0">
                <a:solidFill>
                  <a:schemeClr val="tx1"/>
                </a:solidFill>
              </a:rPr>
              <a:t>Informacija apie dalininkus</a:t>
            </a:r>
          </a:p>
        </p:txBody>
      </p:sp>
      <p:grpSp>
        <p:nvGrpSpPr>
          <p:cNvPr id="47" name="Grupė 46">
            <a:extLst>
              <a:ext uri="{FF2B5EF4-FFF2-40B4-BE49-F238E27FC236}">
                <a16:creationId xmlns:a16="http://schemas.microsoft.com/office/drawing/2014/main" id="{A08506E4-403E-4E26-8CD6-722A8166979B}"/>
              </a:ext>
            </a:extLst>
          </p:cNvPr>
          <p:cNvGrpSpPr/>
          <p:nvPr/>
        </p:nvGrpSpPr>
        <p:grpSpPr>
          <a:xfrm>
            <a:off x="4842145" y="2201644"/>
            <a:ext cx="1674071" cy="936043"/>
            <a:chOff x="4572000" y="2150033"/>
            <a:chExt cx="1962103" cy="853765"/>
          </a:xfrm>
          <a:solidFill>
            <a:srgbClr val="FFC000"/>
          </a:solidFill>
        </p:grpSpPr>
        <p:sp>
          <p:nvSpPr>
            <p:cNvPr id="38" name="Stačiakampis 37">
              <a:extLst>
                <a:ext uri="{FF2B5EF4-FFF2-40B4-BE49-F238E27FC236}">
                  <a16:creationId xmlns:a16="http://schemas.microsoft.com/office/drawing/2014/main" id="{E993737A-E918-4917-A823-20EB9E600FA8}"/>
                </a:ext>
              </a:extLst>
            </p:cNvPr>
            <p:cNvSpPr/>
            <p:nvPr/>
          </p:nvSpPr>
          <p:spPr>
            <a:xfrm>
              <a:off x="4572000" y="2335188"/>
              <a:ext cx="1734333" cy="668610"/>
            </a:xfrm>
            <a:prstGeom prst="rect">
              <a:avLst/>
            </a:prstGeom>
            <a:grpFill/>
            <a:ln w="28575"/>
          </p:spPr>
          <p:style>
            <a:lnRef idx="1">
              <a:schemeClr val="accent1"/>
            </a:lnRef>
            <a:fillRef idx="2">
              <a:schemeClr val="accent1"/>
            </a:fillRef>
            <a:effectRef idx="1">
              <a:schemeClr val="accent1"/>
            </a:effectRef>
            <a:fontRef idx="minor">
              <a:schemeClr val="dk1"/>
            </a:fontRef>
          </p:style>
          <p:txBody>
            <a:bodyPr rtlCol="0" anchor="ctr"/>
            <a:lstStyle/>
            <a:p>
              <a:pPr algn="ctr"/>
              <a:r>
                <a:rPr lang="lt-LT" sz="1600" dirty="0"/>
                <a:t>Periodiškai teikiamos ataskaitos</a:t>
              </a:r>
            </a:p>
          </p:txBody>
        </p:sp>
        <p:cxnSp>
          <p:nvCxnSpPr>
            <p:cNvPr id="40" name="Tiesioji rodyklės jungtis 39">
              <a:extLst>
                <a:ext uri="{FF2B5EF4-FFF2-40B4-BE49-F238E27FC236}">
                  <a16:creationId xmlns:a16="http://schemas.microsoft.com/office/drawing/2014/main" id="{A7825C7A-9A87-4B00-9E54-1FAAF10CED39}"/>
                </a:ext>
              </a:extLst>
            </p:cNvPr>
            <p:cNvCxnSpPr/>
            <p:nvPr/>
          </p:nvCxnSpPr>
          <p:spPr>
            <a:xfrm flipV="1">
              <a:off x="6288446" y="2150033"/>
              <a:ext cx="245657" cy="216024"/>
            </a:xfrm>
            <a:prstGeom prst="straightConnector1">
              <a:avLst/>
            </a:prstGeom>
            <a:grpFill/>
            <a:ln w="28575">
              <a:tailEnd type="triangle"/>
            </a:ln>
          </p:spPr>
          <p:style>
            <a:lnRef idx="1">
              <a:schemeClr val="accent1"/>
            </a:lnRef>
            <a:fillRef idx="2">
              <a:schemeClr val="accent1"/>
            </a:fillRef>
            <a:effectRef idx="1">
              <a:schemeClr val="accent1"/>
            </a:effectRef>
            <a:fontRef idx="minor">
              <a:schemeClr val="dk1"/>
            </a:fontRef>
          </p:style>
        </p:cxnSp>
      </p:grpSp>
      <p:grpSp>
        <p:nvGrpSpPr>
          <p:cNvPr id="50" name="Grupė 49">
            <a:extLst>
              <a:ext uri="{FF2B5EF4-FFF2-40B4-BE49-F238E27FC236}">
                <a16:creationId xmlns:a16="http://schemas.microsoft.com/office/drawing/2014/main" id="{7AD0B60F-4A21-46BE-B109-05AABBE1B318}"/>
              </a:ext>
            </a:extLst>
          </p:cNvPr>
          <p:cNvGrpSpPr/>
          <p:nvPr/>
        </p:nvGrpSpPr>
        <p:grpSpPr>
          <a:xfrm>
            <a:off x="6975267" y="2335188"/>
            <a:ext cx="1844399" cy="2456650"/>
            <a:chOff x="6975267" y="2335188"/>
            <a:chExt cx="1844399" cy="2456650"/>
          </a:xfrm>
        </p:grpSpPr>
        <p:sp>
          <p:nvSpPr>
            <p:cNvPr id="41" name="Slinktis: vertikali 40">
              <a:extLst>
                <a:ext uri="{FF2B5EF4-FFF2-40B4-BE49-F238E27FC236}">
                  <a16:creationId xmlns:a16="http://schemas.microsoft.com/office/drawing/2014/main" id="{F0E88F10-970C-4F16-BD85-F8942A62D3FB}"/>
                </a:ext>
              </a:extLst>
            </p:cNvPr>
            <p:cNvSpPr/>
            <p:nvPr/>
          </p:nvSpPr>
          <p:spPr>
            <a:xfrm>
              <a:off x="6975267" y="3207662"/>
              <a:ext cx="1844399" cy="1584176"/>
            </a:xfrm>
            <a:prstGeom prst="verticalScroll">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t>Suteikiamas NVO statusas</a:t>
              </a:r>
            </a:p>
          </p:txBody>
        </p:sp>
        <p:cxnSp>
          <p:nvCxnSpPr>
            <p:cNvPr id="43" name="Tiesioji rodyklės jungtis 42">
              <a:extLst>
                <a:ext uri="{FF2B5EF4-FFF2-40B4-BE49-F238E27FC236}">
                  <a16:creationId xmlns:a16="http://schemas.microsoft.com/office/drawing/2014/main" id="{70F79285-A2B4-4CFB-B07E-7FD4C9CF8655}"/>
                </a:ext>
              </a:extLst>
            </p:cNvPr>
            <p:cNvCxnSpPr>
              <a:cxnSpLocks/>
            </p:cNvCxnSpPr>
            <p:nvPr/>
          </p:nvCxnSpPr>
          <p:spPr>
            <a:xfrm>
              <a:off x="7488324" y="2335188"/>
              <a:ext cx="567063" cy="740618"/>
            </a:xfrm>
            <a:prstGeom prst="straightConnector1">
              <a:avLst/>
            </a:prstGeom>
            <a:ln w="38100">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251520" y="4703060"/>
            <a:ext cx="4320480" cy="430887"/>
          </a:xfrm>
          <a:prstGeom prst="rect">
            <a:avLst/>
          </a:prstGeom>
          <a:noFill/>
        </p:spPr>
        <p:txBody>
          <a:bodyPr wrap="square" rtlCol="0">
            <a:spAutoFit/>
          </a:bodyPr>
          <a:lstStyle/>
          <a:p>
            <a:r>
              <a:rPr lang="lt-LT" sz="1100" dirty="0">
                <a:solidFill>
                  <a:schemeClr val="tx1">
                    <a:lumMod val="65000"/>
                    <a:lumOff val="35000"/>
                  </a:schemeClr>
                </a:solidFill>
              </a:rPr>
              <a:t>JADIS – juridinių asmenų dalyvių informacinė sistema</a:t>
            </a:r>
          </a:p>
          <a:p>
            <a:r>
              <a:rPr lang="lt-LT" sz="1100" dirty="0">
                <a:solidFill>
                  <a:schemeClr val="tx1">
                    <a:lumMod val="65000"/>
                    <a:lumOff val="35000"/>
                  </a:schemeClr>
                </a:solidFill>
              </a:rPr>
              <a:t>JAR – juridinių asmenų registras</a:t>
            </a:r>
          </a:p>
        </p:txBody>
      </p:sp>
      <p:grpSp>
        <p:nvGrpSpPr>
          <p:cNvPr id="23" name="Grupė 22"/>
          <p:cNvGrpSpPr/>
          <p:nvPr/>
        </p:nvGrpSpPr>
        <p:grpSpPr>
          <a:xfrm>
            <a:off x="567361" y="3075806"/>
            <a:ext cx="4037783" cy="1024976"/>
            <a:chOff x="567361" y="3075806"/>
            <a:chExt cx="4037783" cy="1024976"/>
          </a:xfrm>
        </p:grpSpPr>
        <p:cxnSp>
          <p:nvCxnSpPr>
            <p:cNvPr id="14" name="Tiesioji rodyklės jungtis 13"/>
            <p:cNvCxnSpPr>
              <a:stCxn id="6" idx="0"/>
            </p:cNvCxnSpPr>
            <p:nvPr/>
          </p:nvCxnSpPr>
          <p:spPr>
            <a:xfrm flipV="1">
              <a:off x="567361" y="3075806"/>
              <a:ext cx="4037783" cy="10249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Tiesioji jungtis 15"/>
            <p:cNvCxnSpPr/>
            <p:nvPr/>
          </p:nvCxnSpPr>
          <p:spPr>
            <a:xfrm flipV="1">
              <a:off x="1835696" y="3223623"/>
              <a:ext cx="2164822" cy="8771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Tiesioji jungtis 17"/>
            <p:cNvCxnSpPr/>
            <p:nvPr/>
          </p:nvCxnSpPr>
          <p:spPr>
            <a:xfrm flipV="1">
              <a:off x="3059832" y="3223623"/>
              <a:ext cx="936104" cy="862522"/>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0330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down)">
                                      <p:cBhvr>
                                        <p:cTn id="11" dur="500"/>
                                        <p:tgtEl>
                                          <p:spTgt spid="3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wipe(down)">
                                      <p:cBhvr>
                                        <p:cTn id="24" dur="500"/>
                                        <p:tgtEl>
                                          <p:spTgt spid="3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down)">
                                      <p:cBhvr>
                                        <p:cTn id="29" dur="500"/>
                                        <p:tgtEl>
                                          <p:spTgt spid="3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wipe(left)">
                                      <p:cBhvr>
                                        <p:cTn id="34" dur="500"/>
                                        <p:tgtEl>
                                          <p:spTgt spid="37"/>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aveikslėlis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6024"/>
            <a:ext cx="9144000" cy="987574"/>
          </a:xfrm>
          <a:prstGeom prst="rect">
            <a:avLst/>
          </a:prstGeom>
        </p:spPr>
      </p:pic>
      <p:sp>
        <p:nvSpPr>
          <p:cNvPr id="9" name="TextBox 8"/>
          <p:cNvSpPr txBox="1"/>
          <p:nvPr/>
        </p:nvSpPr>
        <p:spPr>
          <a:xfrm>
            <a:off x="2695895" y="514657"/>
            <a:ext cx="3752246" cy="492443"/>
          </a:xfrm>
          <a:prstGeom prst="rect">
            <a:avLst/>
          </a:prstGeom>
          <a:noFill/>
        </p:spPr>
        <p:txBody>
          <a:bodyPr wrap="none" rtlCol="0">
            <a:spAutoFit/>
          </a:bodyPr>
          <a:lstStyle/>
          <a:p>
            <a:pPr algn="ctr"/>
            <a:r>
              <a:rPr lang="lt-LT" sz="2600" b="1" dirty="0">
                <a:solidFill>
                  <a:schemeClr val="bg1"/>
                </a:solidFill>
              </a:rPr>
              <a:t>FINANSAVIMO POREIKIS</a:t>
            </a:r>
          </a:p>
        </p:txBody>
      </p:sp>
      <p:sp>
        <p:nvSpPr>
          <p:cNvPr id="5" name="TextBox 4">
            <a:extLst>
              <a:ext uri="{FF2B5EF4-FFF2-40B4-BE49-F238E27FC236}">
                <a16:creationId xmlns:a16="http://schemas.microsoft.com/office/drawing/2014/main" id="{5C0502B1-7FE5-4C42-BBAA-319E745E1734}"/>
              </a:ext>
            </a:extLst>
          </p:cNvPr>
          <p:cNvSpPr txBox="1"/>
          <p:nvPr/>
        </p:nvSpPr>
        <p:spPr>
          <a:xfrm>
            <a:off x="539552" y="1347614"/>
            <a:ext cx="7848872" cy="584775"/>
          </a:xfrm>
          <a:prstGeom prst="rect">
            <a:avLst/>
          </a:prstGeom>
          <a:noFill/>
        </p:spPr>
        <p:txBody>
          <a:bodyPr wrap="square" rtlCol="0">
            <a:spAutoFit/>
          </a:bodyPr>
          <a:lstStyle/>
          <a:p>
            <a:r>
              <a:rPr lang="lt-LT" sz="1600" dirty="0"/>
              <a:t>NVO duomenų bazės funkcionalumui užtikrinti Registrų centrui reikalingi papildomi </a:t>
            </a:r>
            <a:r>
              <a:rPr lang="en-US" sz="1600" dirty="0"/>
              <a:t>150 000 Eur.</a:t>
            </a:r>
            <a:r>
              <a:rPr lang="lt-LT" sz="1600" dirty="0"/>
              <a:t>iš valstybės biudžeto.</a:t>
            </a:r>
            <a:r>
              <a:rPr lang="en-US" sz="1600" dirty="0"/>
              <a:t> </a:t>
            </a:r>
            <a:endParaRPr lang="lt-LT" sz="1600" dirty="0"/>
          </a:p>
        </p:txBody>
      </p:sp>
      <p:sp>
        <p:nvSpPr>
          <p:cNvPr id="3" name="TextBox 2"/>
          <p:cNvSpPr txBox="1"/>
          <p:nvPr/>
        </p:nvSpPr>
        <p:spPr>
          <a:xfrm>
            <a:off x="611560" y="2139702"/>
            <a:ext cx="8064896" cy="1077218"/>
          </a:xfrm>
          <a:prstGeom prst="rect">
            <a:avLst/>
          </a:prstGeom>
          <a:noFill/>
        </p:spPr>
        <p:txBody>
          <a:bodyPr wrap="square" rtlCol="0">
            <a:spAutoFit/>
          </a:bodyPr>
          <a:lstStyle/>
          <a:p>
            <a:r>
              <a:rPr lang="lt-LT" sz="1600" dirty="0"/>
              <a:t>NVO fondo finansavimo alternatyvos:</a:t>
            </a:r>
          </a:p>
          <a:p>
            <a:pPr marL="285750" indent="-285750">
              <a:buFontTx/>
              <a:buChar char="-"/>
            </a:pPr>
            <a:r>
              <a:rPr lang="lt-LT" sz="1600" dirty="0"/>
              <a:t>SADM lėšos skirtos NVO gebėjimų stiprinimui (900 000 </a:t>
            </a:r>
            <a:r>
              <a:rPr lang="lt-LT" sz="1600" dirty="0" err="1"/>
              <a:t>Eur</a:t>
            </a:r>
            <a:r>
              <a:rPr lang="lt-LT" sz="1600" dirty="0"/>
              <a:t>.);</a:t>
            </a:r>
          </a:p>
          <a:p>
            <a:pPr marL="285750" indent="-285750">
              <a:buFontTx/>
              <a:buChar char="-"/>
            </a:pPr>
            <a:r>
              <a:rPr lang="lt-LT" sz="1600" dirty="0"/>
              <a:t>Dalis nuo gyventojų nepaskirtos 2 proc. gyventojų pajamų mokesčio paramos ne pelno siekiantiems subjektams (numatyta LR Vyriausybės programoje).</a:t>
            </a:r>
          </a:p>
        </p:txBody>
      </p:sp>
      <p:sp>
        <p:nvSpPr>
          <p:cNvPr id="4" name="TextBox 3"/>
          <p:cNvSpPr txBox="1"/>
          <p:nvPr/>
        </p:nvSpPr>
        <p:spPr>
          <a:xfrm>
            <a:off x="971600" y="3147814"/>
            <a:ext cx="6336703" cy="338554"/>
          </a:xfrm>
          <a:prstGeom prst="rect">
            <a:avLst/>
          </a:prstGeom>
          <a:noFill/>
        </p:spPr>
        <p:txBody>
          <a:bodyPr wrap="square" rtlCol="0">
            <a:spAutoFit/>
          </a:bodyPr>
          <a:lstStyle/>
          <a:p>
            <a:r>
              <a:rPr lang="lt-LT" sz="1600" dirty="0"/>
              <a:t>Gyventojų nepaskirta GPM dalis sudaro ~12 mln. </a:t>
            </a:r>
            <a:r>
              <a:rPr lang="lt-LT" sz="1600" dirty="0" err="1"/>
              <a:t>Eur</a:t>
            </a:r>
            <a:r>
              <a:rPr lang="lt-LT" sz="1600" dirty="0"/>
              <a:t>.</a:t>
            </a:r>
          </a:p>
        </p:txBody>
      </p:sp>
      <p:sp>
        <p:nvSpPr>
          <p:cNvPr id="6" name="TextBox 5"/>
          <p:cNvSpPr txBox="1"/>
          <p:nvPr/>
        </p:nvSpPr>
        <p:spPr>
          <a:xfrm>
            <a:off x="231569" y="4650460"/>
            <a:ext cx="8824877" cy="338554"/>
          </a:xfrm>
          <a:prstGeom prst="rect">
            <a:avLst/>
          </a:prstGeom>
          <a:noFill/>
        </p:spPr>
        <p:txBody>
          <a:bodyPr wrap="square" rtlCol="0">
            <a:spAutoFit/>
          </a:bodyPr>
          <a:lstStyle/>
          <a:p>
            <a:r>
              <a:rPr lang="lt-LT" sz="1600" dirty="0">
                <a:solidFill>
                  <a:schemeClr val="accent1"/>
                </a:solidFill>
              </a:rPr>
              <a:t>NB</a:t>
            </a:r>
            <a:r>
              <a:rPr lang="en-US" sz="1600" dirty="0">
                <a:solidFill>
                  <a:schemeClr val="accent1"/>
                </a:solidFill>
              </a:rPr>
              <a:t>! NVO </a:t>
            </a:r>
            <a:r>
              <a:rPr lang="lt-LT" sz="1600" dirty="0">
                <a:solidFill>
                  <a:schemeClr val="accent1"/>
                </a:solidFill>
              </a:rPr>
              <a:t>fondo lėšomis bus finansuojamas NVO gebėjimų stiprinimas, bet ne turinio veiklos.</a:t>
            </a:r>
          </a:p>
        </p:txBody>
      </p:sp>
      <p:sp>
        <p:nvSpPr>
          <p:cNvPr id="10" name="TextBox 9">
            <a:extLst>
              <a:ext uri="{FF2B5EF4-FFF2-40B4-BE49-F238E27FC236}">
                <a16:creationId xmlns:a16="http://schemas.microsoft.com/office/drawing/2014/main" id="{0E30D9B4-0344-4F7B-99E8-15F55AD11E4B}"/>
              </a:ext>
            </a:extLst>
          </p:cNvPr>
          <p:cNvSpPr txBox="1"/>
          <p:nvPr/>
        </p:nvSpPr>
        <p:spPr>
          <a:xfrm>
            <a:off x="251520" y="3534321"/>
            <a:ext cx="4124375" cy="767518"/>
          </a:xfrm>
          <a:prstGeom prst="rect">
            <a:avLst/>
          </a:prstGeom>
          <a:noFill/>
        </p:spPr>
        <p:txBody>
          <a:bodyPr wrap="square" rtlCol="0">
            <a:spAutoFit/>
          </a:bodyPr>
          <a:lstStyle/>
          <a:p>
            <a:pPr>
              <a:lnSpc>
                <a:spcPct val="107000"/>
              </a:lnSpc>
              <a:spcAft>
                <a:spcPts val="0"/>
              </a:spcAft>
            </a:pPr>
            <a:r>
              <a:rPr lang="lt-LT" sz="1400" dirty="0">
                <a:ea typeface="Calibri" panose="020F0502020204030204" pitchFamily="34" charset="0"/>
                <a:cs typeface="Times New Roman" panose="02020603050405020304" pitchFamily="18" charset="0"/>
              </a:rPr>
              <a:t>Nacionalinio lygmens finansavimo poreikis:</a:t>
            </a:r>
          </a:p>
          <a:p>
            <a:pPr>
              <a:lnSpc>
                <a:spcPct val="107000"/>
              </a:lnSpc>
              <a:spcAft>
                <a:spcPts val="0"/>
              </a:spcAft>
            </a:pPr>
            <a:r>
              <a:rPr lang="lt-LT" sz="1400" dirty="0">
                <a:ea typeface="Calibri" panose="020F0502020204030204" pitchFamily="34" charset="0"/>
                <a:cs typeface="Times New Roman" panose="02020603050405020304" pitchFamily="18" charset="0"/>
              </a:rPr>
              <a:t>2018 m. 2 027 612 Eur.</a:t>
            </a:r>
          </a:p>
          <a:p>
            <a:pPr>
              <a:lnSpc>
                <a:spcPct val="107000"/>
              </a:lnSpc>
              <a:spcAft>
                <a:spcPts val="0"/>
              </a:spcAft>
            </a:pPr>
            <a:r>
              <a:rPr lang="lt-LT" sz="1400" dirty="0">
                <a:ea typeface="Calibri" panose="020F0502020204030204" pitchFamily="34" charset="0"/>
                <a:cs typeface="Times New Roman" panose="02020603050405020304" pitchFamily="18" charset="0"/>
              </a:rPr>
              <a:t>2019 m. 2 239 195 </a:t>
            </a:r>
            <a:r>
              <a:rPr lang="lt-LT" sz="1400" dirty="0" err="1">
                <a:ea typeface="Calibri" panose="020F0502020204030204" pitchFamily="34" charset="0"/>
                <a:cs typeface="Times New Roman" panose="02020603050405020304" pitchFamily="18" charset="0"/>
              </a:rPr>
              <a:t>Eur</a:t>
            </a:r>
            <a:r>
              <a:rPr lang="lt-LT" sz="1400" dirty="0">
                <a:ea typeface="Calibri" panose="020F0502020204030204" pitchFamily="34" charset="0"/>
                <a:cs typeface="Times New Roman" panose="02020603050405020304" pitchFamily="18" charset="0"/>
              </a:rPr>
              <a:t>.</a:t>
            </a:r>
          </a:p>
        </p:txBody>
      </p:sp>
      <p:sp>
        <p:nvSpPr>
          <p:cNvPr id="11" name="TextBox 10">
            <a:extLst>
              <a:ext uri="{FF2B5EF4-FFF2-40B4-BE49-F238E27FC236}">
                <a16:creationId xmlns:a16="http://schemas.microsoft.com/office/drawing/2014/main" id="{720ED4EC-59A6-4A57-95E1-33D01CBDBA51}"/>
              </a:ext>
            </a:extLst>
          </p:cNvPr>
          <p:cNvSpPr txBox="1"/>
          <p:nvPr/>
        </p:nvSpPr>
        <p:spPr>
          <a:xfrm>
            <a:off x="5252179" y="3627189"/>
            <a:ext cx="3635896" cy="707886"/>
          </a:xfrm>
          <a:prstGeom prst="rect">
            <a:avLst/>
          </a:prstGeom>
          <a:noFill/>
        </p:spPr>
        <p:txBody>
          <a:bodyPr wrap="square" rtlCol="0">
            <a:spAutoFit/>
          </a:bodyPr>
          <a:lstStyle/>
          <a:p>
            <a:r>
              <a:rPr lang="lt-LT" sz="2000" dirty="0">
                <a:solidFill>
                  <a:schemeClr val="accent1"/>
                </a:solidFill>
              </a:rPr>
              <a:t>Siekiant stiprinti regionus</a:t>
            </a:r>
          </a:p>
          <a:p>
            <a:r>
              <a:rPr lang="lt-LT" sz="2000" dirty="0">
                <a:solidFill>
                  <a:schemeClr val="accent1"/>
                </a:solidFill>
              </a:rPr>
              <a:t>realus poreikis: </a:t>
            </a:r>
            <a:r>
              <a:rPr lang="en-US" sz="2000" dirty="0">
                <a:solidFill>
                  <a:schemeClr val="accent1"/>
                </a:solidFill>
              </a:rPr>
              <a:t>3-5 </a:t>
            </a:r>
            <a:r>
              <a:rPr lang="en-US" sz="2000" dirty="0" err="1">
                <a:solidFill>
                  <a:schemeClr val="accent1"/>
                </a:solidFill>
              </a:rPr>
              <a:t>mln</a:t>
            </a:r>
            <a:r>
              <a:rPr lang="en-US" sz="2000" dirty="0">
                <a:solidFill>
                  <a:schemeClr val="accent1"/>
                </a:solidFill>
              </a:rPr>
              <a:t>. Eur.</a:t>
            </a:r>
            <a:endParaRPr lang="lt-LT" sz="2000" dirty="0">
              <a:solidFill>
                <a:schemeClr val="accent1"/>
              </a:solidFill>
            </a:endParaRPr>
          </a:p>
        </p:txBody>
      </p:sp>
    </p:spTree>
    <p:extLst>
      <p:ext uri="{BB962C8B-B14F-4D97-AF65-F5344CB8AC3E}">
        <p14:creationId xmlns:p14="http://schemas.microsoft.com/office/powerpoint/2010/main" val="3508147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aveikslėlis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6024"/>
            <a:ext cx="9144000" cy="987574"/>
          </a:xfrm>
          <a:prstGeom prst="rect">
            <a:avLst/>
          </a:prstGeom>
        </p:spPr>
      </p:pic>
      <p:sp>
        <p:nvSpPr>
          <p:cNvPr id="9" name="TextBox 8"/>
          <p:cNvSpPr txBox="1"/>
          <p:nvPr/>
        </p:nvSpPr>
        <p:spPr>
          <a:xfrm>
            <a:off x="2620999" y="514657"/>
            <a:ext cx="3902030" cy="492443"/>
          </a:xfrm>
          <a:prstGeom prst="rect">
            <a:avLst/>
          </a:prstGeom>
          <a:noFill/>
        </p:spPr>
        <p:txBody>
          <a:bodyPr wrap="none" rtlCol="0">
            <a:spAutoFit/>
          </a:bodyPr>
          <a:lstStyle/>
          <a:p>
            <a:pPr algn="ctr"/>
            <a:r>
              <a:rPr lang="en-US" sz="2600" b="1" dirty="0">
                <a:solidFill>
                  <a:schemeClr val="bg1"/>
                </a:solidFill>
              </a:rPr>
              <a:t>3. </a:t>
            </a:r>
            <a:r>
              <a:rPr lang="lt-LT" sz="2600" b="1" dirty="0">
                <a:solidFill>
                  <a:schemeClr val="bg1"/>
                </a:solidFill>
              </a:rPr>
              <a:t>NVO FONDO MODELIS</a:t>
            </a:r>
          </a:p>
        </p:txBody>
      </p:sp>
      <p:sp>
        <p:nvSpPr>
          <p:cNvPr id="3" name="Stačiakampis: suapvalinti kampai 2">
            <a:extLst>
              <a:ext uri="{FF2B5EF4-FFF2-40B4-BE49-F238E27FC236}">
                <a16:creationId xmlns:a16="http://schemas.microsoft.com/office/drawing/2014/main" id="{290427A4-8676-4751-BF54-5472E45CF14E}"/>
              </a:ext>
            </a:extLst>
          </p:cNvPr>
          <p:cNvSpPr/>
          <p:nvPr/>
        </p:nvSpPr>
        <p:spPr>
          <a:xfrm>
            <a:off x="3275856" y="3183102"/>
            <a:ext cx="2520280" cy="576064"/>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dirty="0"/>
              <a:t>SADM</a:t>
            </a:r>
            <a:endParaRPr lang="lt-LT" sz="2800" dirty="0"/>
          </a:p>
        </p:txBody>
      </p:sp>
      <p:sp>
        <p:nvSpPr>
          <p:cNvPr id="7" name="Stačiakampis: suapvalinti kampai 6">
            <a:extLst>
              <a:ext uri="{FF2B5EF4-FFF2-40B4-BE49-F238E27FC236}">
                <a16:creationId xmlns:a16="http://schemas.microsoft.com/office/drawing/2014/main" id="{E239C56E-122C-43F0-9C7A-48CCA3057B1E}"/>
              </a:ext>
            </a:extLst>
          </p:cNvPr>
          <p:cNvSpPr/>
          <p:nvPr/>
        </p:nvSpPr>
        <p:spPr>
          <a:xfrm>
            <a:off x="3291941" y="2049334"/>
            <a:ext cx="2520280" cy="576064"/>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lt-LT" sz="2800" dirty="0"/>
              <a:t>Valdyba (</a:t>
            </a:r>
            <a:r>
              <a:rPr lang="en-US" sz="2800" dirty="0"/>
              <a:t>7)</a:t>
            </a:r>
            <a:endParaRPr lang="lt-LT" sz="2800" dirty="0"/>
          </a:p>
        </p:txBody>
      </p:sp>
      <p:cxnSp>
        <p:nvCxnSpPr>
          <p:cNvPr id="6" name="Tiesioji jungtis 5">
            <a:extLst>
              <a:ext uri="{FF2B5EF4-FFF2-40B4-BE49-F238E27FC236}">
                <a16:creationId xmlns:a16="http://schemas.microsoft.com/office/drawing/2014/main" id="{EBF31637-D080-4A11-B5B3-ACD577A31AD2}"/>
              </a:ext>
            </a:extLst>
          </p:cNvPr>
          <p:cNvCxnSpPr/>
          <p:nvPr/>
        </p:nvCxnSpPr>
        <p:spPr>
          <a:xfrm>
            <a:off x="899592" y="2904250"/>
            <a:ext cx="756084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3A8C4B1-24AF-4286-8D77-639E6A8348D4}"/>
              </a:ext>
            </a:extLst>
          </p:cNvPr>
          <p:cNvSpPr txBox="1"/>
          <p:nvPr/>
        </p:nvSpPr>
        <p:spPr>
          <a:xfrm>
            <a:off x="339613" y="3031401"/>
            <a:ext cx="2232248" cy="307777"/>
          </a:xfrm>
          <a:prstGeom prst="rect">
            <a:avLst/>
          </a:prstGeom>
          <a:noFill/>
        </p:spPr>
        <p:txBody>
          <a:bodyPr wrap="square" rtlCol="0">
            <a:spAutoFit/>
          </a:bodyPr>
          <a:lstStyle/>
          <a:p>
            <a:r>
              <a:rPr lang="lt-LT" sz="1400" dirty="0"/>
              <a:t>Fondo administravimas</a:t>
            </a:r>
          </a:p>
        </p:txBody>
      </p:sp>
      <p:sp>
        <p:nvSpPr>
          <p:cNvPr id="11" name="TextBox 10">
            <a:extLst>
              <a:ext uri="{FF2B5EF4-FFF2-40B4-BE49-F238E27FC236}">
                <a16:creationId xmlns:a16="http://schemas.microsoft.com/office/drawing/2014/main" id="{0ABC87E5-5FED-48B8-A72F-EBB2E84AAF39}"/>
              </a:ext>
            </a:extLst>
          </p:cNvPr>
          <p:cNvSpPr txBox="1"/>
          <p:nvPr/>
        </p:nvSpPr>
        <p:spPr>
          <a:xfrm>
            <a:off x="335602" y="1643459"/>
            <a:ext cx="2077373" cy="307777"/>
          </a:xfrm>
          <a:prstGeom prst="rect">
            <a:avLst/>
          </a:prstGeom>
          <a:noFill/>
        </p:spPr>
        <p:txBody>
          <a:bodyPr wrap="square" rtlCol="0">
            <a:spAutoFit/>
          </a:bodyPr>
          <a:lstStyle/>
          <a:p>
            <a:r>
              <a:rPr lang="lt-LT" sz="1400" dirty="0"/>
              <a:t>Sprendimų priėmėjai</a:t>
            </a:r>
          </a:p>
        </p:txBody>
      </p:sp>
      <p:sp>
        <p:nvSpPr>
          <p:cNvPr id="12" name="Stačiakampis: suapvalinti kampai 11">
            <a:extLst>
              <a:ext uri="{FF2B5EF4-FFF2-40B4-BE49-F238E27FC236}">
                <a16:creationId xmlns:a16="http://schemas.microsoft.com/office/drawing/2014/main" id="{A672353A-3D94-4C3F-A36D-C928A4614777}"/>
              </a:ext>
            </a:extLst>
          </p:cNvPr>
          <p:cNvSpPr/>
          <p:nvPr/>
        </p:nvSpPr>
        <p:spPr>
          <a:xfrm>
            <a:off x="6876255" y="1674256"/>
            <a:ext cx="2016226" cy="861489"/>
          </a:xfrm>
          <a:prstGeom prst="roundRect">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lt-LT" sz="2000" dirty="0">
                <a:solidFill>
                  <a:schemeClr val="tx1"/>
                </a:solidFill>
              </a:rPr>
              <a:t>Nepriklausomi ekspertai</a:t>
            </a:r>
          </a:p>
        </p:txBody>
      </p:sp>
      <p:cxnSp>
        <p:nvCxnSpPr>
          <p:cNvPr id="14" name="Tiesioji rodyklės jungtis 13">
            <a:extLst>
              <a:ext uri="{FF2B5EF4-FFF2-40B4-BE49-F238E27FC236}">
                <a16:creationId xmlns:a16="http://schemas.microsoft.com/office/drawing/2014/main" id="{6CEE0EF5-8279-4A2A-8E40-D4650E3D30BE}"/>
              </a:ext>
            </a:extLst>
          </p:cNvPr>
          <p:cNvCxnSpPr/>
          <p:nvPr/>
        </p:nvCxnSpPr>
        <p:spPr>
          <a:xfrm flipH="1">
            <a:off x="5969980" y="2321676"/>
            <a:ext cx="864096" cy="14271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Tiesioji jungtis 15">
            <a:extLst>
              <a:ext uri="{FF2B5EF4-FFF2-40B4-BE49-F238E27FC236}">
                <a16:creationId xmlns:a16="http://schemas.microsoft.com/office/drawing/2014/main" id="{12D42EC9-A461-4EDC-8A14-D868B7A76E74}"/>
              </a:ext>
            </a:extLst>
          </p:cNvPr>
          <p:cNvCxnSpPr>
            <a:stCxn id="7" idx="2"/>
            <a:endCxn id="3" idx="0"/>
          </p:cNvCxnSpPr>
          <p:nvPr/>
        </p:nvCxnSpPr>
        <p:spPr>
          <a:xfrm flipH="1">
            <a:off x="4535996" y="2625398"/>
            <a:ext cx="16085" cy="557704"/>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17" name="Ovalas 16">
            <a:extLst>
              <a:ext uri="{FF2B5EF4-FFF2-40B4-BE49-F238E27FC236}">
                <a16:creationId xmlns:a16="http://schemas.microsoft.com/office/drawing/2014/main" id="{EBE76B51-8B29-4571-8A69-3F2A2DAD7610}"/>
              </a:ext>
            </a:extLst>
          </p:cNvPr>
          <p:cNvSpPr/>
          <p:nvPr/>
        </p:nvSpPr>
        <p:spPr>
          <a:xfrm>
            <a:off x="4428592" y="1060528"/>
            <a:ext cx="2448272" cy="934800"/>
          </a:xfrm>
          <a:prstGeom prst="ellipse">
            <a:avLst/>
          </a:prstGeom>
          <a:noFill/>
          <a:ln>
            <a:prstDash val="dashDot"/>
          </a:ln>
        </p:spPr>
        <p:style>
          <a:lnRef idx="1">
            <a:schemeClr val="accent1"/>
          </a:lnRef>
          <a:fillRef idx="2">
            <a:schemeClr val="accent1"/>
          </a:fillRef>
          <a:effectRef idx="1">
            <a:schemeClr val="accent1"/>
          </a:effectRef>
          <a:fontRef idx="minor">
            <a:schemeClr val="dk1"/>
          </a:fontRef>
        </p:style>
        <p:txBody>
          <a:bodyPr rtlCol="0" anchor="ctr"/>
          <a:lstStyle/>
          <a:p>
            <a:pPr algn="ctr"/>
            <a:r>
              <a:rPr lang="lt-LT" dirty="0"/>
              <a:t>Priežiūros komitetas</a:t>
            </a:r>
          </a:p>
        </p:txBody>
      </p:sp>
      <p:sp>
        <p:nvSpPr>
          <p:cNvPr id="15" name="TextBox 14"/>
          <p:cNvSpPr txBox="1"/>
          <p:nvPr/>
        </p:nvSpPr>
        <p:spPr>
          <a:xfrm>
            <a:off x="231569" y="4650460"/>
            <a:ext cx="8824877" cy="338554"/>
          </a:xfrm>
          <a:prstGeom prst="rect">
            <a:avLst/>
          </a:prstGeom>
          <a:noFill/>
        </p:spPr>
        <p:txBody>
          <a:bodyPr wrap="square" rtlCol="0">
            <a:spAutoFit/>
          </a:bodyPr>
          <a:lstStyle/>
          <a:p>
            <a:r>
              <a:rPr lang="lt-LT" sz="1600" dirty="0">
                <a:solidFill>
                  <a:schemeClr val="accent1"/>
                </a:solidFill>
              </a:rPr>
              <a:t>NB</a:t>
            </a:r>
            <a:r>
              <a:rPr lang="en-US" sz="1600" dirty="0">
                <a:solidFill>
                  <a:schemeClr val="accent1"/>
                </a:solidFill>
              </a:rPr>
              <a:t>! NVO </a:t>
            </a:r>
            <a:r>
              <a:rPr lang="lt-LT" sz="1600" dirty="0">
                <a:solidFill>
                  <a:schemeClr val="accent1"/>
                </a:solidFill>
              </a:rPr>
              <a:t>fondas neturi juridinio asmens statuso.</a:t>
            </a:r>
          </a:p>
        </p:txBody>
      </p:sp>
      <p:sp>
        <p:nvSpPr>
          <p:cNvPr id="2" name="TextBox 1"/>
          <p:cNvSpPr txBox="1"/>
          <p:nvPr/>
        </p:nvSpPr>
        <p:spPr>
          <a:xfrm>
            <a:off x="231569" y="4155926"/>
            <a:ext cx="5132519" cy="369332"/>
          </a:xfrm>
          <a:prstGeom prst="rect">
            <a:avLst/>
          </a:prstGeom>
          <a:noFill/>
        </p:spPr>
        <p:txBody>
          <a:bodyPr wrap="square" rtlCol="0">
            <a:spAutoFit/>
          </a:bodyPr>
          <a:lstStyle/>
          <a:p>
            <a:r>
              <a:rPr lang="lt-LT" dirty="0">
                <a:solidFill>
                  <a:schemeClr val="accent1"/>
                </a:solidFill>
              </a:rPr>
              <a:t>Fondo administravimui – iki 5</a:t>
            </a:r>
            <a:r>
              <a:rPr lang="en-US" dirty="0">
                <a:solidFill>
                  <a:schemeClr val="accent1"/>
                </a:solidFill>
              </a:rPr>
              <a:t>% </a:t>
            </a:r>
            <a:r>
              <a:rPr lang="lt-LT" dirty="0">
                <a:solidFill>
                  <a:schemeClr val="accent1"/>
                </a:solidFill>
              </a:rPr>
              <a:t>fondo biudžeto.</a:t>
            </a:r>
          </a:p>
        </p:txBody>
      </p:sp>
    </p:spTree>
    <p:extLst>
      <p:ext uri="{BB962C8B-B14F-4D97-AF65-F5344CB8AC3E}">
        <p14:creationId xmlns:p14="http://schemas.microsoft.com/office/powerpoint/2010/main" val="2972396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p:cTn id="16" dur="500" fill="hold"/>
                                        <p:tgtEl>
                                          <p:spTgt spid="17"/>
                                        </p:tgtEl>
                                        <p:attrNameLst>
                                          <p:attrName>ppt_w</p:attrName>
                                        </p:attrNameLst>
                                      </p:cBhvr>
                                      <p:tavLst>
                                        <p:tav tm="0">
                                          <p:val>
                                            <p:fltVal val="0"/>
                                          </p:val>
                                        </p:tav>
                                        <p:tav tm="100000">
                                          <p:val>
                                            <p:strVal val="#ppt_w"/>
                                          </p:val>
                                        </p:tav>
                                      </p:tavLst>
                                    </p:anim>
                                    <p:anim calcmode="lin" valueType="num">
                                      <p:cBhvr>
                                        <p:cTn id="17" dur="500" fill="hold"/>
                                        <p:tgtEl>
                                          <p:spTgt spid="17"/>
                                        </p:tgtEl>
                                        <p:attrNameLst>
                                          <p:attrName>ppt_h</p:attrName>
                                        </p:attrNameLst>
                                      </p:cBhvr>
                                      <p:tavLst>
                                        <p:tav tm="0">
                                          <p:val>
                                            <p:fltVal val="0"/>
                                          </p:val>
                                        </p:tav>
                                        <p:tav tm="100000">
                                          <p:val>
                                            <p:strVal val="#ppt_h"/>
                                          </p:val>
                                        </p:tav>
                                      </p:tavLst>
                                    </p:anim>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15"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aveikslėlis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428750"/>
          </a:xfrm>
          <a:prstGeom prst="rect">
            <a:avLst/>
          </a:prstGeom>
        </p:spPr>
      </p:pic>
      <p:sp>
        <p:nvSpPr>
          <p:cNvPr id="2" name="TextBox 1"/>
          <p:cNvSpPr txBox="1"/>
          <p:nvPr/>
        </p:nvSpPr>
        <p:spPr>
          <a:xfrm>
            <a:off x="1298706" y="483267"/>
            <a:ext cx="6546600" cy="584775"/>
          </a:xfrm>
          <a:prstGeom prst="rect">
            <a:avLst/>
          </a:prstGeom>
          <a:noFill/>
        </p:spPr>
        <p:txBody>
          <a:bodyPr wrap="none" rtlCol="0">
            <a:spAutoFit/>
          </a:bodyPr>
          <a:lstStyle/>
          <a:p>
            <a:pPr algn="ctr"/>
            <a:r>
              <a:rPr lang="lt-LT" sz="3200" b="1" dirty="0">
                <a:solidFill>
                  <a:schemeClr val="bg1"/>
                </a:solidFill>
              </a:rPr>
              <a:t>LAUKIAMAS PROJEKTO POVEIKIS I</a:t>
            </a:r>
          </a:p>
        </p:txBody>
      </p:sp>
      <p:sp>
        <p:nvSpPr>
          <p:cNvPr id="6" name="TextBox 5"/>
          <p:cNvSpPr txBox="1"/>
          <p:nvPr/>
        </p:nvSpPr>
        <p:spPr>
          <a:xfrm>
            <a:off x="628534" y="1449415"/>
            <a:ext cx="7903906" cy="830997"/>
          </a:xfrm>
          <a:prstGeom prst="rect">
            <a:avLst/>
          </a:prstGeom>
          <a:noFill/>
        </p:spPr>
        <p:txBody>
          <a:bodyPr wrap="square" rtlCol="0">
            <a:spAutoFit/>
          </a:bodyPr>
          <a:lstStyle/>
          <a:p>
            <a:r>
              <a:rPr lang="lt-LT" sz="2400" dirty="0"/>
              <a:t>Išaugusi pilietinė galia (2020 m.)</a:t>
            </a:r>
          </a:p>
          <a:p>
            <a:pPr marL="342900" indent="-342900">
              <a:buFont typeface="Arial" panose="020B0604020202020204" pitchFamily="34" charset="0"/>
              <a:buChar char="•"/>
            </a:pPr>
            <a:endParaRPr lang="lt-LT" sz="2400" dirty="0"/>
          </a:p>
        </p:txBody>
      </p:sp>
      <p:graphicFrame>
        <p:nvGraphicFramePr>
          <p:cNvPr id="7" name="Diagrama 6">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3889433204"/>
              </p:ext>
            </p:extLst>
          </p:nvPr>
        </p:nvGraphicFramePr>
        <p:xfrm>
          <a:off x="323528" y="1779662"/>
          <a:ext cx="8352927" cy="2603572"/>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621A86A5-D1E9-422D-9FDE-7EC2A190A514}"/>
              </a:ext>
            </a:extLst>
          </p:cNvPr>
          <p:cNvSpPr txBox="1"/>
          <p:nvPr/>
        </p:nvSpPr>
        <p:spPr>
          <a:xfrm>
            <a:off x="323528" y="4541839"/>
            <a:ext cx="2664296" cy="600164"/>
          </a:xfrm>
          <a:prstGeom prst="rect">
            <a:avLst/>
          </a:prstGeom>
          <a:noFill/>
        </p:spPr>
        <p:txBody>
          <a:bodyPr wrap="square" rtlCol="0">
            <a:spAutoFit/>
          </a:bodyPr>
          <a:lstStyle/>
          <a:p>
            <a:r>
              <a:rPr lang="lt-LT" sz="1100" u="sng" dirty="0">
                <a:solidFill>
                  <a:schemeClr val="tx1">
                    <a:lumMod val="50000"/>
                    <a:lumOff val="50000"/>
                  </a:schemeClr>
                </a:solidFill>
              </a:rPr>
              <a:t>Pilietinės galios indekso duomenys</a:t>
            </a:r>
          </a:p>
          <a:p>
            <a:r>
              <a:rPr lang="lt-LT" sz="1100" dirty="0">
                <a:solidFill>
                  <a:schemeClr val="tx1">
                    <a:lumMod val="50000"/>
                    <a:lumOff val="50000"/>
                  </a:schemeClr>
                </a:solidFill>
              </a:rPr>
              <a:t>Didžiausia pilietinė galia – 100</a:t>
            </a:r>
          </a:p>
          <a:p>
            <a:r>
              <a:rPr lang="lt-LT" sz="1100" dirty="0">
                <a:solidFill>
                  <a:schemeClr val="tx1">
                    <a:lumMod val="50000"/>
                    <a:lumOff val="50000"/>
                  </a:schemeClr>
                </a:solidFill>
              </a:rPr>
              <a:t>Mažiausia pilietinė galia - 1</a:t>
            </a:r>
          </a:p>
        </p:txBody>
      </p:sp>
    </p:spTree>
    <p:extLst>
      <p:ext uri="{BB962C8B-B14F-4D97-AF65-F5344CB8AC3E}">
        <p14:creationId xmlns:p14="http://schemas.microsoft.com/office/powerpoint/2010/main" val="430207603"/>
      </p:ext>
    </p:extLst>
  </p:cSld>
  <p:clrMapOvr>
    <a:masterClrMapping/>
  </p:clrMapOvr>
</p:sld>
</file>

<file path=ppt/theme/theme1.xml><?xml version="1.0" encoding="utf-8"?>
<a:theme xmlns:a="http://schemas.openxmlformats.org/drawingml/2006/main" name="Office tema">
  <a:themeElements>
    <a:clrScheme name="Šablonas 01">
      <a:dk1>
        <a:srgbClr val="000000"/>
      </a:dk1>
      <a:lt1>
        <a:sysClr val="window" lastClr="FFFFFF"/>
      </a:lt1>
      <a:dk2>
        <a:srgbClr val="B5B5B5"/>
      </a:dk2>
      <a:lt2>
        <a:srgbClr val="F2F2F2"/>
      </a:lt2>
      <a:accent1>
        <a:srgbClr val="2052A0"/>
      </a:accent1>
      <a:accent2>
        <a:srgbClr val="229678"/>
      </a:accent2>
      <a:accent3>
        <a:srgbClr val="327374"/>
      </a:accent3>
      <a:accent4>
        <a:srgbClr val="1F3B50"/>
      </a:accent4>
      <a:accent5>
        <a:srgbClr val="6E7283"/>
      </a:accent5>
      <a:accent6>
        <a:srgbClr val="ACB6B5"/>
      </a:accent6>
      <a:hlink>
        <a:srgbClr val="2052A0"/>
      </a:hlink>
      <a:folHlink>
        <a:srgbClr val="3F3F3F"/>
      </a:folHlink>
    </a:clrScheme>
    <a:fontScheme name="Prabangus">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ngas">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12831</TotalTime>
  <Words>1222</Words>
  <Application>Microsoft Office PowerPoint</Application>
  <PresentationFormat>Demonstracija ekrane (16:9)</PresentationFormat>
  <Paragraphs>136</Paragraphs>
  <Slides>11</Slides>
  <Notes>9</Notes>
  <HiddenSlides>0</HiddenSlides>
  <MMClips>0</MMClips>
  <ScaleCrop>false</ScaleCrop>
  <HeadingPairs>
    <vt:vector size="6" baseType="variant">
      <vt:variant>
        <vt:lpstr>Naudojami šriftai</vt:lpstr>
      </vt:variant>
      <vt:variant>
        <vt:i4>4</vt:i4>
      </vt:variant>
      <vt:variant>
        <vt:lpstr>Tema</vt:lpstr>
      </vt:variant>
      <vt:variant>
        <vt:i4>1</vt:i4>
      </vt:variant>
      <vt:variant>
        <vt:lpstr>Skaidrių pavadinimai</vt:lpstr>
      </vt:variant>
      <vt:variant>
        <vt:i4>11</vt:i4>
      </vt:variant>
    </vt:vector>
  </HeadingPairs>
  <TitlesOfParts>
    <vt:vector size="16" baseType="lpstr">
      <vt:lpstr>Arial</vt:lpstr>
      <vt:lpstr>Calibri</vt:lpstr>
      <vt:lpstr>Times New Roman</vt:lpstr>
      <vt:lpstr>Trebuchet MS</vt:lpstr>
      <vt:lpstr>Office tema</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pristatymas</dc:title>
  <dc:creator>Giedrius Jurgelevičius</dc:creator>
  <cp:lastModifiedBy>Eurika Norkienė</cp:lastModifiedBy>
  <cp:revision>236</cp:revision>
  <dcterms:created xsi:type="dcterms:W3CDTF">2018-02-01T08:00:04Z</dcterms:created>
  <dcterms:modified xsi:type="dcterms:W3CDTF">2019-05-07T05:25:27Z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_AdHocReviewCycleID">
    <vt:i4>-372537962</vt:i4>
  </property>
  <property fmtid="{D5CDD505-2E9C-101B-9397-08002B2CF9AE}" pid="4" name="_EmailSubject">
    <vt:lpwstr>NVO įstatymo proveikio analizės pristatymas</vt:lpwstr>
  </property>
  <property fmtid="{D5CDD505-2E9C-101B-9397-08002B2CF9AE}" pid="5" name="_AuthorEmail">
    <vt:lpwstr>Aurelija.Olendraite@socmin.lt</vt:lpwstr>
  </property>
  <property fmtid="{D5CDD505-2E9C-101B-9397-08002B2CF9AE}" pid="6" name="_AuthorEmailDisplayName">
    <vt:lpwstr>Aurelija Olendraitė</vt:lpwstr>
  </property>
  <property fmtid="{D5CDD505-2E9C-101B-9397-08002B2CF9AE}" pid="7" name="_PreviousAdHocReviewCycleID">
    <vt:i4>1220702401</vt:i4>
  </property>
</Properties>
</file>