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8" r:id="rId2"/>
    <p:sldId id="282" r:id="rId3"/>
    <p:sldId id="300" r:id="rId4"/>
    <p:sldId id="296" r:id="rId5"/>
    <p:sldId id="261" r:id="rId6"/>
    <p:sldId id="284" r:id="rId7"/>
    <p:sldId id="287" r:id="rId8"/>
    <p:sldId id="276" r:id="rId9"/>
    <p:sldId id="298" r:id="rId10"/>
    <p:sldId id="264" r:id="rId11"/>
    <p:sldId id="265" r:id="rId12"/>
    <p:sldId id="283" r:id="rId1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ius Zvirblis" initials="P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6E4"/>
    <a:srgbClr val="00A3C9"/>
    <a:srgbClr val="F47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4" autoAdjust="0"/>
    <p:restoredTop sz="83141" autoAdjust="0"/>
  </p:normalViewPr>
  <p:slideViewPr>
    <p:cSldViewPr>
      <p:cViewPr>
        <p:scale>
          <a:sx n="106" d="100"/>
          <a:sy n="106" d="100"/>
        </p:scale>
        <p:origin x="-1140" y="21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3D393-6D12-4E90-B70D-5152764F067F}" type="datetimeFigureOut">
              <a:rPr lang="en-GB" smtClean="0"/>
              <a:t>01/04/2019</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9563-EEEB-419C-83BA-EAD7FF5C67E4}" type="slidenum">
              <a:rPr lang="en-GB" smtClean="0"/>
              <a:t>‹#›</a:t>
            </a:fld>
            <a:endParaRPr lang="en-GB"/>
          </a:p>
        </p:txBody>
      </p:sp>
    </p:spTree>
    <p:extLst>
      <p:ext uri="{BB962C8B-B14F-4D97-AF65-F5344CB8AC3E}">
        <p14:creationId xmlns:p14="http://schemas.microsoft.com/office/powerpoint/2010/main" val="111092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CEE9563-EEEB-419C-83BA-EAD7FF5C67E4}" type="slidenum">
              <a:rPr lang="en-GB" smtClean="0"/>
              <a:t>1</a:t>
            </a:fld>
            <a:endParaRPr lang="en-GB"/>
          </a:p>
        </p:txBody>
      </p:sp>
    </p:spTree>
    <p:extLst>
      <p:ext uri="{BB962C8B-B14F-4D97-AF65-F5344CB8AC3E}">
        <p14:creationId xmlns:p14="http://schemas.microsoft.com/office/powerpoint/2010/main" val="327347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lt-LT" dirty="0" smtClean="0"/>
              <a:t>Oro tarša, ypač didžiuosiuose miestuose, išlieka viena opiausių visuomenės sveikatos ir aplinkos problemų Lietuvoje.</a:t>
            </a:r>
          </a:p>
          <a:p>
            <a:r>
              <a:rPr lang="lt-LT" dirty="0" smtClean="0"/>
              <a:t>PSO duomenimis, smulkiosios kietosios dalelės ore sukelia kvėpavimo takų, širdies ir kraujagyslių ligas, vėžinius susirgimus ir priešlaikines mirtis. </a:t>
            </a:r>
            <a:r>
              <a:rPr lang="lt-LT" b="1" dirty="0" smtClean="0"/>
              <a:t>2013 metais Lietuvoje 3170 ankstyvųjų mirčių yra siejamos su smulkiųjų kietųjų dalelių koncentracija.</a:t>
            </a:r>
            <a:r>
              <a:rPr lang="lt-LT" dirty="0" smtClean="0"/>
              <a:t> Europos Komisijos ataskaitoje nurodoma, kad </a:t>
            </a:r>
            <a:r>
              <a:rPr lang="lt-LT" b="1" dirty="0" smtClean="0"/>
              <a:t>socialiniai ir ekonominiai kaštai dėl oro taršos Lietuvoje viršija 1 mlrd. eurų per metus.</a:t>
            </a:r>
            <a:endParaRPr lang="lt-LT" b="1" dirty="0"/>
          </a:p>
        </p:txBody>
      </p:sp>
      <p:sp>
        <p:nvSpPr>
          <p:cNvPr id="4" name="Slide Number Placeholder 3"/>
          <p:cNvSpPr>
            <a:spLocks noGrp="1"/>
          </p:cNvSpPr>
          <p:nvPr>
            <p:ph type="sldNum" sz="quarter" idx="10"/>
          </p:nvPr>
        </p:nvSpPr>
        <p:spPr/>
        <p:txBody>
          <a:bodyPr lIns="90759" tIns="45380" rIns="90759" bIns="45380"/>
          <a:lstStyle/>
          <a:p>
            <a:fld id="{8621208C-37E5-410E-AD58-61538CA72081}" type="slidenum">
              <a:rPr lang="lt-LT" smtClean="0"/>
              <a:t>2</a:t>
            </a:fld>
            <a:endParaRPr lang="lt-LT"/>
          </a:p>
        </p:txBody>
      </p:sp>
    </p:spTree>
    <p:extLst>
      <p:ext uri="{BB962C8B-B14F-4D97-AF65-F5344CB8AC3E}">
        <p14:creationId xmlns:p14="http://schemas.microsoft.com/office/powerpoint/2010/main" val="100432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u="sng" dirty="0" smtClean="0"/>
              <a:t>Sunkieji</a:t>
            </a:r>
            <a:r>
              <a:rPr lang="lt-LT" b="1" u="sng" baseline="0" dirty="0" smtClean="0"/>
              <a:t> metalai:</a:t>
            </a:r>
            <a:r>
              <a:rPr lang="lt-LT" b="0" u="none" baseline="0" dirty="0" smtClean="0"/>
              <a:t> </a:t>
            </a:r>
          </a:p>
          <a:p>
            <a:r>
              <a:rPr lang="lt-LT" u="none" baseline="0" dirty="0" smtClean="0"/>
              <a:t>kadmis (1990 m. - </a:t>
            </a:r>
            <a:r>
              <a:rPr lang="lt-LT" u="none" baseline="0" dirty="0" smtClean="0">
                <a:solidFill>
                  <a:srgbClr val="0C16E4"/>
                </a:solidFill>
              </a:rPr>
              <a:t>0,355</a:t>
            </a:r>
            <a:r>
              <a:rPr lang="lt-LT" u="none" baseline="0" dirty="0" smtClean="0"/>
              <a:t> t; </a:t>
            </a:r>
            <a:r>
              <a:rPr lang="lt-LT" i="1" u="none" baseline="0" dirty="0" smtClean="0"/>
              <a:t>2015 m.- 0,353 t</a:t>
            </a:r>
            <a:r>
              <a:rPr lang="lt-LT" u="none" baseline="0" dirty="0" smtClean="0"/>
              <a:t>); </a:t>
            </a:r>
          </a:p>
          <a:p>
            <a:r>
              <a:rPr lang="lt-LT" u="none" baseline="0" dirty="0" smtClean="0"/>
              <a:t>švinas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a:t>
            </a:r>
            <a:r>
              <a:rPr lang="lt-LT" u="none" baseline="0" dirty="0" smtClean="0"/>
              <a:t>- 150,352 t;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a:t>
            </a:r>
            <a:r>
              <a:rPr lang="lt-LT" i="1" u="none" baseline="0" dirty="0" smtClean="0"/>
              <a:t>4,090 t</a:t>
            </a:r>
            <a:r>
              <a:rPr lang="lt-LT" u="none" baseline="0" dirty="0" smtClean="0"/>
              <a:t>), </a:t>
            </a:r>
          </a:p>
          <a:p>
            <a:r>
              <a:rPr lang="lt-LT" u="none" baseline="0" dirty="0" smtClean="0"/>
              <a:t>gyvsidabris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 </a:t>
            </a:r>
            <a:r>
              <a:rPr lang="lt-LT" u="none" baseline="0" dirty="0" smtClean="0"/>
              <a:t>0,618 t;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a:t>
            </a:r>
            <a:r>
              <a:rPr lang="lt-LT" i="1" u="none" baseline="0" dirty="0" smtClean="0"/>
              <a:t>0,229 t</a:t>
            </a:r>
            <a:r>
              <a:rPr lang="lt-LT" u="none" baseline="0" dirty="0" smtClean="0"/>
              <a:t>); </a:t>
            </a:r>
          </a:p>
          <a:p>
            <a:r>
              <a:rPr lang="lt-LT" b="1" u="sng" baseline="0" dirty="0" smtClean="0"/>
              <a:t>Patvarūs organiniai teršalai:</a:t>
            </a:r>
            <a:r>
              <a:rPr lang="lt-LT" b="1" u="none" baseline="0" dirty="0" smtClean="0"/>
              <a:t> </a:t>
            </a:r>
          </a:p>
          <a:p>
            <a:r>
              <a:rPr lang="lt-LT" b="0" u="none" baseline="0" dirty="0" smtClean="0"/>
              <a:t>benzo(a)pirenas </a:t>
            </a:r>
            <a:r>
              <a:rPr lang="lt-LT" baseline="0" dirty="0" smtClean="0"/>
              <a:t>(1990 m. – 5,507 t; </a:t>
            </a:r>
            <a:r>
              <a:rPr lang="lt-LT" i="1" baseline="0" dirty="0" smtClean="0"/>
              <a:t>2015 m.- 3,405 t</a:t>
            </a:r>
            <a:r>
              <a:rPr lang="lt-LT" baseline="0" dirty="0" smtClean="0"/>
              <a:t>);</a:t>
            </a:r>
          </a:p>
          <a:p>
            <a:r>
              <a:rPr lang="lt-LT" u="none" baseline="0" dirty="0" smtClean="0"/>
              <a:t>benzo(b)fluorantenas (1990 m. – 7,333 t; </a:t>
            </a:r>
            <a:r>
              <a:rPr lang="lt-LT" i="1" u="none" baseline="0" dirty="0" smtClean="0"/>
              <a:t>2015 m.- 3,937 t</a:t>
            </a:r>
            <a:r>
              <a:rPr lang="lt-LT" u="none" baseline="0" dirty="0" smtClean="0"/>
              <a:t>);</a:t>
            </a:r>
          </a:p>
          <a:p>
            <a:r>
              <a:rPr lang="lt-LT" u="none" baseline="0" dirty="0" smtClean="0"/>
              <a:t>benzo(k)fluorantenas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 2,917 t;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m.- 1,522 t</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a:t>
            </a:r>
            <a:endParaRPr lang="lt-LT" u="none" baseline="0" dirty="0" smtClean="0"/>
          </a:p>
          <a:p>
            <a:r>
              <a:rPr lang="lt-LT" u="none" baseline="0" dirty="0" smtClean="0"/>
              <a:t>indeno(1,2,3-cd)pirenas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 2,741 t;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m.- 1,946 t</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a:t>
            </a:r>
            <a:endParaRPr lang="lt-LT" u="none" baseline="0" dirty="0" smtClean="0"/>
          </a:p>
          <a:p>
            <a:r>
              <a:rPr lang="lt-LT" u="none" baseline="0" dirty="0" smtClean="0"/>
              <a:t>dioksinai/furanai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 28,219 g I-TEQ;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m.- 23,759 g I-TEQ</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a:t>
            </a:r>
            <a:r>
              <a:rPr lang="lt-LT" u="none" baseline="0" dirty="0" smtClean="0"/>
              <a:t>;</a:t>
            </a:r>
          </a:p>
          <a:p>
            <a:r>
              <a:rPr lang="lt-LT" u="none" baseline="0" dirty="0" smtClean="0"/>
              <a:t>heksachlorbenzenas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(1990 m. – 11,131 kg; </a:t>
            </a:r>
            <a:r>
              <a:rPr kumimoji="0" lang="lt-LT" sz="1200" b="0" i="1" u="none" strike="noStrike" kern="1200" cap="none" spc="0" normalizeH="0" baseline="0" noProof="0" dirty="0" smtClean="0">
                <a:ln>
                  <a:noFill/>
                </a:ln>
                <a:solidFill>
                  <a:prstClr val="black"/>
                </a:solidFill>
                <a:effectLst/>
                <a:uLnTx/>
                <a:uFillTx/>
                <a:latin typeface="+mn-lt"/>
                <a:ea typeface="+mn-ea"/>
                <a:cs typeface="+mn-cs"/>
              </a:rPr>
              <a:t>2015 m.- 0,364 kg)</a:t>
            </a:r>
            <a:r>
              <a:rPr lang="lt-LT" u="none" baseline="0" dirty="0" smtClean="0"/>
              <a:t>. </a:t>
            </a:r>
            <a:endParaRPr lang="lt-LT" u="none" dirty="0"/>
          </a:p>
        </p:txBody>
      </p:sp>
      <p:sp>
        <p:nvSpPr>
          <p:cNvPr id="4" name="Slide Number Placeholder 3"/>
          <p:cNvSpPr>
            <a:spLocks noGrp="1"/>
          </p:cNvSpPr>
          <p:nvPr>
            <p:ph type="sldNum" sz="quarter" idx="10"/>
          </p:nvPr>
        </p:nvSpPr>
        <p:spPr/>
        <p:txBody>
          <a:bodyPr/>
          <a:lstStyle/>
          <a:p>
            <a:fld id="{9CEE9563-EEEB-419C-83BA-EAD7FF5C67E4}" type="slidenum">
              <a:rPr lang="en-GB" smtClean="0"/>
              <a:t>5</a:t>
            </a:fld>
            <a:endParaRPr lang="en-GB"/>
          </a:p>
        </p:txBody>
      </p:sp>
    </p:spTree>
    <p:extLst>
      <p:ext uri="{BB962C8B-B14F-4D97-AF65-F5344CB8AC3E}">
        <p14:creationId xmlns:p14="http://schemas.microsoft.com/office/powerpoint/2010/main" val="8250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I etapas – projektas 2018-07-23 pateiktas derinti</a:t>
            </a:r>
            <a:r>
              <a:rPr lang="lt-LT" baseline="0" dirty="0" smtClean="0"/>
              <a:t> visuomenei ir suinteresuotoms institucijoms per TAIS sistemą; </a:t>
            </a:r>
          </a:p>
          <a:p>
            <a:r>
              <a:rPr lang="lt-LT" baseline="0" dirty="0" smtClean="0"/>
              <a:t>II etapas – projektas 2018-11-13 </a:t>
            </a:r>
            <a:r>
              <a:rPr lang="lt-LT" dirty="0" smtClean="0"/>
              <a:t>pateiktas derinti</a:t>
            </a:r>
            <a:r>
              <a:rPr lang="lt-LT" baseline="0" dirty="0" smtClean="0"/>
              <a:t> visuomenei ir suinteresuotoms institucijoms per TAIS sistemą; </a:t>
            </a:r>
          </a:p>
          <a:p>
            <a:r>
              <a:rPr lang="lt-LT" baseline="0" dirty="0" smtClean="0"/>
              <a:t>III etapas </a:t>
            </a:r>
            <a:r>
              <a:rPr lang="lt-LT" baseline="0" noProof="0" dirty="0" smtClean="0"/>
              <a:t>– tarpinstituciniai </a:t>
            </a:r>
            <a:r>
              <a:rPr lang="lt-LT" baseline="0" dirty="0" smtClean="0"/>
              <a:t>derinimai; 2019-02-28 raštu pateiktas projektas LRV.</a:t>
            </a:r>
          </a:p>
        </p:txBody>
      </p:sp>
      <p:sp>
        <p:nvSpPr>
          <p:cNvPr id="4" name="Slide Number Placeholder 3"/>
          <p:cNvSpPr>
            <a:spLocks noGrp="1"/>
          </p:cNvSpPr>
          <p:nvPr>
            <p:ph type="sldNum" sz="quarter" idx="10"/>
          </p:nvPr>
        </p:nvSpPr>
        <p:spPr/>
        <p:txBody>
          <a:bodyPr/>
          <a:lstStyle/>
          <a:p>
            <a:fld id="{9CEE9563-EEEB-419C-83BA-EAD7FF5C67E4}" type="slidenum">
              <a:rPr lang="en-GB" smtClean="0"/>
              <a:t>6</a:t>
            </a:fld>
            <a:endParaRPr lang="en-GB"/>
          </a:p>
        </p:txBody>
      </p:sp>
    </p:spTree>
    <p:extLst>
      <p:ext uri="{BB962C8B-B14F-4D97-AF65-F5344CB8AC3E}">
        <p14:creationId xmlns:p14="http://schemas.microsoft.com/office/powerpoint/2010/main" val="382213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u="sng" dirty="0" smtClean="0"/>
              <a:t>Po I-ojo derinimo atsisakyta 13 priemonių:</a:t>
            </a:r>
          </a:p>
          <a:p>
            <a:r>
              <a:rPr lang="lt-LT" b="1" dirty="0" smtClean="0"/>
              <a:t>(R)</a:t>
            </a:r>
            <a:r>
              <a:rPr lang="lt-LT" dirty="0" smtClean="0"/>
              <a:t>– SO2 taršos kvotos nustatymas naftos perdirbimo pramonei;</a:t>
            </a:r>
          </a:p>
          <a:p>
            <a:r>
              <a:rPr lang="lt-LT" b="1" dirty="0" smtClean="0"/>
              <a:t>(R)</a:t>
            </a:r>
            <a:r>
              <a:rPr lang="lt-LT" dirty="0" smtClean="0"/>
              <a:t>– kelių transporto priemonių įsigijimą ribojantis teisinis reglamentavimas;</a:t>
            </a:r>
          </a:p>
          <a:p>
            <a:r>
              <a:rPr lang="lt-LT" b="1" dirty="0" smtClean="0"/>
              <a:t>(R)</a:t>
            </a:r>
            <a:r>
              <a:rPr lang="lt-LT" dirty="0" smtClean="0"/>
              <a:t>– NOx taršos kvotų nustatymas viešajai energijos ir šilumos energijos gamybai;</a:t>
            </a:r>
          </a:p>
          <a:p>
            <a:r>
              <a:rPr lang="lt-LT" b="1" dirty="0" smtClean="0"/>
              <a:t>(R)</a:t>
            </a:r>
            <a:r>
              <a:rPr lang="lt-LT" dirty="0" smtClean="0"/>
              <a:t>– apribojimų tirpiklių naudojimui nustatymas;</a:t>
            </a:r>
          </a:p>
          <a:p>
            <a:r>
              <a:rPr lang="lt-LT" b="1" dirty="0" smtClean="0"/>
              <a:t>(R)</a:t>
            </a:r>
            <a:r>
              <a:rPr lang="lt-LT" dirty="0" smtClean="0"/>
              <a:t>– kietojo kuro deginimo draudimas CŠT teritorijoje; </a:t>
            </a:r>
          </a:p>
          <a:p>
            <a:r>
              <a:rPr lang="lt-LT" b="1" dirty="0" smtClean="0"/>
              <a:t>(R)</a:t>
            </a:r>
            <a:r>
              <a:rPr lang="lt-LT" dirty="0" smtClean="0"/>
              <a:t>– privalomas namų ūkiuose įrengtų kietojo kuro katilų ir kaminų periodinės priežiūros numatymas; </a:t>
            </a:r>
          </a:p>
          <a:p>
            <a:r>
              <a:rPr lang="lt-LT" b="1" dirty="0" smtClean="0"/>
              <a:t>(R)</a:t>
            </a:r>
            <a:r>
              <a:rPr lang="lt-LT" dirty="0" smtClean="0"/>
              <a:t>– privalomas temperatūros matuoklių įrengimas kaminuose, įrengtuose namų ūkiuose, naudojančiuose kietojo kuro šildymo įrenginius CŠT zonose, ir šių įrenginių metinio eksploatavimo mokesčio įvedimas;</a:t>
            </a:r>
          </a:p>
          <a:p>
            <a:r>
              <a:rPr lang="lt-LT" b="1" dirty="0" smtClean="0"/>
              <a:t>(M)</a:t>
            </a:r>
            <a:r>
              <a:rPr lang="lt-LT" dirty="0" smtClean="0"/>
              <a:t>– taršos mokesčio lengvosioms transporto priemonėms įvedimas;</a:t>
            </a:r>
          </a:p>
          <a:p>
            <a:pPr marL="0" marR="0" indent="0" algn="l" defTabSz="914400" rtl="0" eaLnBrk="1" fontAlgn="auto" latinLnBrk="0" hangingPunct="1">
              <a:lnSpc>
                <a:spcPct val="100000"/>
              </a:lnSpc>
              <a:spcBef>
                <a:spcPts val="0"/>
              </a:spcBef>
              <a:spcAft>
                <a:spcPts val="0"/>
              </a:spcAft>
              <a:buClrTx/>
              <a:buSzTx/>
              <a:buFontTx/>
              <a:buNone/>
              <a:tabLst/>
              <a:defRPr/>
            </a:pPr>
            <a:r>
              <a:rPr lang="lt-LT" b="1" dirty="0" smtClean="0"/>
              <a:t>(M)</a:t>
            </a:r>
            <a:r>
              <a:rPr lang="lt-LT" dirty="0" smtClean="0"/>
              <a:t>– dyzelinio kuro akcizo tarifo didinimas; </a:t>
            </a:r>
          </a:p>
          <a:p>
            <a:r>
              <a:rPr lang="lt-LT" b="1" dirty="0" smtClean="0"/>
              <a:t>(S)</a:t>
            </a:r>
            <a:r>
              <a:rPr lang="lt-LT" dirty="0" smtClean="0"/>
              <a:t>– </a:t>
            </a:r>
            <a:r>
              <a:rPr lang="lt-LT" dirty="0" err="1" smtClean="0"/>
              <a:t>NOx</a:t>
            </a:r>
            <a:r>
              <a:rPr lang="lt-LT" dirty="0" smtClean="0"/>
              <a:t> selektyviosios </a:t>
            </a:r>
            <a:r>
              <a:rPr lang="lt-LT" dirty="0" err="1" smtClean="0"/>
              <a:t>katalitinės</a:t>
            </a:r>
            <a:r>
              <a:rPr lang="lt-LT" dirty="0" smtClean="0"/>
              <a:t> redukcijos technologijos diegimas sunkiosiose transporto priemonėse;</a:t>
            </a:r>
          </a:p>
          <a:p>
            <a:r>
              <a:rPr lang="lt-LT" b="1" dirty="0" smtClean="0"/>
              <a:t>(S)</a:t>
            </a:r>
            <a:r>
              <a:rPr lang="lt-LT" dirty="0" smtClean="0"/>
              <a:t>– verslo subjektų jungimosi prie CŠT rėmimas; </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 nacionalinio namų ūkių (būstų) šildymo įrenginių registro sukūrimas;</a:t>
            </a:r>
          </a:p>
          <a:p>
            <a:r>
              <a:rPr lang="lt-LT" dirty="0" smtClean="0"/>
              <a:t>– mokestinių lengvatų už biokuro naudojimą mažinimas;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sng" strike="noStrike" kern="1200" cap="none" spc="0" normalizeH="0" baseline="0" noProof="0" dirty="0" smtClean="0">
                <a:ln>
                  <a:noFill/>
                </a:ln>
                <a:solidFill>
                  <a:prstClr val="black"/>
                </a:solidFill>
                <a:effectLst/>
                <a:uLnTx/>
                <a:uFillTx/>
                <a:latin typeface="+mn-lt"/>
                <a:ea typeface="+mn-ea"/>
                <a:cs typeface="+mn-cs"/>
              </a:rPr>
              <a:t>Po I-ojo derinimo papildyta 2 naujomis priemonėmis: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none" strike="noStrike" kern="1200" cap="none" spc="0" normalizeH="0" baseline="0" noProof="0" dirty="0" smtClean="0">
                <a:ln>
                  <a:noFill/>
                </a:ln>
                <a:solidFill>
                  <a:prstClr val="black"/>
                </a:solidFill>
                <a:effectLst/>
                <a:uLnTx/>
                <a:uFillTx/>
                <a:latin typeface="+mn-lt"/>
                <a:ea typeface="+mn-ea"/>
                <a:cs typeface="+mn-cs"/>
              </a:rPr>
              <a:t>(R)</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ūkinių gyvūnų laikymo vietų projektavimo techninių ir technologinių sprendimų peržiūra ir atnaujinimas;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none" strike="noStrike" kern="1200" cap="none" spc="0" normalizeH="0" baseline="0" noProof="0" dirty="0" smtClean="0">
                <a:ln>
                  <a:noFill/>
                </a:ln>
                <a:solidFill>
                  <a:prstClr val="black"/>
                </a:solidFill>
                <a:effectLst/>
                <a:uLnTx/>
                <a:uFillTx/>
                <a:latin typeface="+mn-lt"/>
                <a:ea typeface="+mn-ea"/>
                <a:cs typeface="+mn-cs"/>
              </a:rPr>
              <a:t>(R)</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ūkinių gyvūnų laikymo vietų eksploatavimo bendrųjų taisyklių nustatymas.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sng" strike="noStrike" kern="1200" cap="none" spc="0" normalizeH="0" baseline="0" noProof="0" dirty="0" smtClean="0">
                <a:ln>
                  <a:noFill/>
                </a:ln>
                <a:solidFill>
                  <a:prstClr val="black"/>
                </a:solidFill>
                <a:effectLst/>
                <a:uLnTx/>
                <a:uFillTx/>
                <a:latin typeface="+mn-lt"/>
                <a:ea typeface="+mn-ea"/>
                <a:cs typeface="+mn-cs"/>
              </a:rPr>
              <a:t>Po II-ojo derinimo atsisakyta 1 priemonės: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none" strike="noStrike" kern="1200" cap="none" spc="0" normalizeH="0" baseline="0" noProof="0" dirty="0" smtClean="0">
                <a:ln>
                  <a:noFill/>
                </a:ln>
                <a:solidFill>
                  <a:prstClr val="black"/>
                </a:solidFill>
                <a:effectLst/>
                <a:uLnTx/>
                <a:uFillTx/>
                <a:latin typeface="+mn-lt"/>
                <a:ea typeface="+mn-ea"/>
                <a:cs typeface="+mn-cs"/>
              </a:rPr>
              <a:t>(R)–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kietojo kuro (išskyrus biokurą) sudėties ir kokybės reikalavimų nustatymas.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1" i="0" u="sng" strike="noStrike" kern="1200" cap="none" spc="0" normalizeH="0" baseline="0" noProof="0" dirty="0" smtClean="0">
                <a:ln>
                  <a:noFill/>
                </a:ln>
                <a:solidFill>
                  <a:prstClr val="black"/>
                </a:solidFill>
                <a:effectLst/>
                <a:uLnTx/>
                <a:uFillTx/>
                <a:latin typeface="+mn-lt"/>
                <a:ea typeface="+mn-ea"/>
                <a:cs typeface="+mn-cs"/>
              </a:rPr>
              <a:t>Po II-ojo derinimo papildyta 2 naujomis nuorodomis į kituose strateginio planavimo dokumentuose numatytas priemones: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gamtinių dujų degalų infrastruktūros diegimas (numatytas Nacionalinės energetinės nepriklausomybės strategijos (NENS) įgyvendinimo priemonių plane);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daugiabučių renovacija (numatyta NENS įgyvendinimo priemonių plane ir Nacionalinės susisiekimo plėtros programoje).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1" i="0" u="sng" strike="noStrike" kern="1200" cap="none" spc="0" normalizeH="0" baseline="0" noProof="0" dirty="0" smtClean="0">
              <a:ln>
                <a:noFill/>
              </a:ln>
              <a:solidFill>
                <a:prstClr val="black"/>
              </a:solidFill>
              <a:effectLst/>
              <a:uLnTx/>
              <a:uFillTx/>
              <a:latin typeface="+mn-lt"/>
              <a:ea typeface="+mn-ea"/>
              <a:cs typeface="+mn-cs"/>
            </a:endParaRPr>
          </a:p>
          <a:p>
            <a:endParaRPr lang="lt-LT" dirty="0" smtClean="0"/>
          </a:p>
          <a:p>
            <a:endParaRPr lang="lt-LT" dirty="0"/>
          </a:p>
        </p:txBody>
      </p:sp>
      <p:sp>
        <p:nvSpPr>
          <p:cNvPr id="4" name="Slide Number Placeholder 3"/>
          <p:cNvSpPr>
            <a:spLocks noGrp="1"/>
          </p:cNvSpPr>
          <p:nvPr>
            <p:ph type="sldNum" sz="quarter" idx="10"/>
          </p:nvPr>
        </p:nvSpPr>
        <p:spPr/>
        <p:txBody>
          <a:bodyPr/>
          <a:lstStyle/>
          <a:p>
            <a:fld id="{9CEE9563-EEEB-419C-83BA-EAD7FF5C67E4}" type="slidenum">
              <a:rPr lang="en-GB" smtClean="0"/>
              <a:t>7</a:t>
            </a:fld>
            <a:endParaRPr lang="en-GB"/>
          </a:p>
        </p:txBody>
      </p:sp>
    </p:spTree>
    <p:extLst>
      <p:ext uri="{BB962C8B-B14F-4D97-AF65-F5344CB8AC3E}">
        <p14:creationId xmlns:p14="http://schemas.microsoft.com/office/powerpoint/2010/main" val="323754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1" dirty="0" smtClean="0">
                <a:latin typeface="Cambria" panose="02040503050406030204" pitchFamily="18" charset="0"/>
                <a:ea typeface="Cambria" panose="02040503050406030204" pitchFamily="18" charset="0"/>
              </a:rPr>
              <a:t>(P26)</a:t>
            </a:r>
            <a:r>
              <a:rPr lang="lt-LT" sz="1200" b="1" i="1" baseline="0" dirty="0" smtClean="0">
                <a:latin typeface="Cambria" panose="02040503050406030204" pitchFamily="18" charset="0"/>
                <a:ea typeface="Cambria" panose="02040503050406030204" pitchFamily="18" charset="0"/>
              </a:rPr>
              <a:t> </a:t>
            </a:r>
            <a:r>
              <a:rPr lang="lt-LT" sz="1200" b="1" i="1" dirty="0" smtClean="0">
                <a:latin typeface="Cambria" panose="02040503050406030204" pitchFamily="18" charset="0"/>
                <a:ea typeface="Cambria" panose="02040503050406030204" pitchFamily="18" charset="0"/>
              </a:rPr>
              <a:t>Informacinės kampanijos</a:t>
            </a:r>
            <a:r>
              <a:rPr lang="lt-LT" sz="1200" b="1" dirty="0" smtClean="0">
                <a:latin typeface="Cambria" panose="02040503050406030204" pitchFamily="18" charset="0"/>
                <a:ea typeface="Cambria" panose="02040503050406030204" pitchFamily="18" charset="0"/>
              </a:rPr>
              <a:t>  teikiant informacinę medžiagą ir ekspertų konsultacijas gyventojams susipažinti su:</a:t>
            </a:r>
            <a:endParaRPr lang="en-GB" sz="1200" b="1" dirty="0" smtClean="0">
              <a:latin typeface="Cambria" panose="02040503050406030204" pitchFamily="18" charset="0"/>
              <a:ea typeface="Cambria" panose="02040503050406030204" pitchFamily="18" charset="0"/>
            </a:endParaRPr>
          </a:p>
          <a:p>
            <a:r>
              <a:rPr lang="lt-LT" sz="1200" b="1" dirty="0" smtClean="0">
                <a:latin typeface="Cambria" panose="02040503050406030204" pitchFamily="18" charset="0"/>
                <a:ea typeface="Cambria" panose="02040503050406030204" pitchFamily="18" charset="0"/>
              </a:rPr>
              <a:t>- </a:t>
            </a:r>
            <a:r>
              <a:rPr lang="lt-LT" sz="1200" b="0" dirty="0" smtClean="0">
                <a:latin typeface="Cambria" panose="02040503050406030204" pitchFamily="18" charset="0"/>
                <a:ea typeface="Cambria" panose="02040503050406030204" pitchFamily="18" charset="0"/>
              </a:rPr>
              <a:t>kietojo kuro ir atliekų deginimo poveikiu sveikatai; </a:t>
            </a:r>
            <a:endParaRPr lang="en-GB" sz="1200" b="0" dirty="0" smtClean="0">
              <a:latin typeface="Cambria" panose="02040503050406030204" pitchFamily="18" charset="0"/>
              <a:ea typeface="Cambria" panose="02040503050406030204" pitchFamily="18" charset="0"/>
            </a:endParaRPr>
          </a:p>
          <a:p>
            <a:r>
              <a:rPr lang="lt-LT" sz="1200" b="0" dirty="0" smtClean="0">
                <a:latin typeface="Cambria" panose="02040503050406030204" pitchFamily="18" charset="0"/>
                <a:ea typeface="Cambria" panose="02040503050406030204" pitchFamily="18" charset="0"/>
              </a:rPr>
              <a:t>- kietojo kuro ir atliekų deginimo poveikiu aplinkai; </a:t>
            </a:r>
            <a:endParaRPr lang="en-GB" sz="1200" b="0" dirty="0" smtClean="0">
              <a:latin typeface="Cambria" panose="02040503050406030204" pitchFamily="18" charset="0"/>
              <a:ea typeface="Cambria" panose="02040503050406030204" pitchFamily="18" charset="0"/>
            </a:endParaRPr>
          </a:p>
          <a:p>
            <a:r>
              <a:rPr lang="lt-LT" sz="1200" b="0" dirty="0" smtClean="0">
                <a:latin typeface="Cambria" panose="02040503050406030204" pitchFamily="18" charset="0"/>
                <a:ea typeface="Cambria" panose="02040503050406030204" pitchFamily="18" charset="0"/>
              </a:rPr>
              <a:t>- prievolėmis ir galimybėmis tinkamai eksploatuoti ir prižiūrėti šildymo katilus ir kaminus;</a:t>
            </a:r>
            <a:endParaRPr lang="en-GB" sz="1200" b="0" dirty="0" smtClean="0">
              <a:latin typeface="Cambria" panose="02040503050406030204" pitchFamily="18" charset="0"/>
              <a:ea typeface="Cambria" panose="02040503050406030204" pitchFamily="18" charset="0"/>
            </a:endParaRPr>
          </a:p>
          <a:p>
            <a:r>
              <a:rPr lang="lt-LT" sz="1200" b="0" dirty="0" smtClean="0">
                <a:latin typeface="Cambria" panose="02040503050406030204" pitchFamily="18" charset="0"/>
                <a:ea typeface="Cambria" panose="02040503050406030204" pitchFamily="18" charset="0"/>
              </a:rPr>
              <a:t>- galimybėmis įsirengti ekonomiškai naudingas ir </a:t>
            </a:r>
            <a:r>
              <a:rPr lang="lt-LT" sz="1200" b="0" dirty="0" err="1" smtClean="0">
                <a:latin typeface="Cambria" panose="02040503050406030204" pitchFamily="18" charset="0"/>
                <a:ea typeface="Cambria" panose="02040503050406030204" pitchFamily="18" charset="0"/>
              </a:rPr>
              <a:t>energiškai</a:t>
            </a:r>
            <a:r>
              <a:rPr lang="lt-LT" sz="1200" b="0" dirty="0" smtClean="0">
                <a:latin typeface="Cambria" panose="02040503050406030204" pitchFamily="18" charset="0"/>
                <a:ea typeface="Cambria" panose="02040503050406030204" pitchFamily="18" charset="0"/>
              </a:rPr>
              <a:t> efektyvias būsto šildymo sistemas; </a:t>
            </a:r>
            <a:endParaRPr lang="en-GB" sz="1200" b="0" dirty="0" smtClean="0">
              <a:latin typeface="Cambria" panose="02040503050406030204" pitchFamily="18" charset="0"/>
              <a:ea typeface="Cambria" panose="02040503050406030204" pitchFamily="18" charset="0"/>
            </a:endParaRPr>
          </a:p>
          <a:p>
            <a:pPr marL="171450" indent="-171450">
              <a:buFontTx/>
              <a:buChar char="-"/>
            </a:pPr>
            <a:r>
              <a:rPr lang="lt-LT" sz="1200" b="0" dirty="0" smtClean="0">
                <a:latin typeface="Cambria" panose="02040503050406030204" pitchFamily="18" charset="0"/>
                <a:ea typeface="Cambria" panose="02040503050406030204" pitchFamily="18" charset="0"/>
              </a:rPr>
              <a:t>galimybėmis pagerinti pastato energetinį efektyvumą.</a:t>
            </a:r>
            <a:endParaRPr lang="en-GB" dirty="0"/>
          </a:p>
        </p:txBody>
      </p:sp>
      <p:sp>
        <p:nvSpPr>
          <p:cNvPr id="4" name="Slide Number Placeholder 3"/>
          <p:cNvSpPr>
            <a:spLocks noGrp="1"/>
          </p:cNvSpPr>
          <p:nvPr>
            <p:ph type="sldNum" sz="quarter" idx="10"/>
          </p:nvPr>
        </p:nvSpPr>
        <p:spPr/>
        <p:txBody>
          <a:bodyPr/>
          <a:lstStyle/>
          <a:p>
            <a:fld id="{9CEE9563-EEEB-419C-83BA-EAD7FF5C67E4}" type="slidenum">
              <a:rPr lang="en-GB" smtClean="0"/>
              <a:t>10</a:t>
            </a:fld>
            <a:endParaRPr lang="en-GB"/>
          </a:p>
        </p:txBody>
      </p:sp>
    </p:spTree>
    <p:extLst>
      <p:ext uri="{BB962C8B-B14F-4D97-AF65-F5344CB8AC3E}">
        <p14:creationId xmlns:p14="http://schemas.microsoft.com/office/powerpoint/2010/main" val="244492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latin typeface="Cambria" panose="02040503050406030204" pitchFamily="18" charset="0"/>
                <a:ea typeface="Cambria" panose="02040503050406030204" pitchFamily="18" charset="0"/>
              </a:rPr>
              <a:t>(P14) </a:t>
            </a:r>
            <a:r>
              <a:rPr lang="lt-LT" sz="1200" dirty="0" smtClean="0">
                <a:latin typeface="Cambria" panose="02040503050406030204" pitchFamily="18" charset="0"/>
                <a:ea typeface="Cambria" panose="02040503050406030204" pitchFamily="18" charset="0"/>
              </a:rPr>
              <a:t>Siekiant mažinti techniškai netvarkingų transporto priemonių naudojimą, išbandyti</a:t>
            </a:r>
            <a:r>
              <a:rPr lang="lt-LT" sz="1200" baseline="0" dirty="0" smtClean="0">
                <a:latin typeface="Cambria" panose="02040503050406030204" pitchFamily="18" charset="0"/>
                <a:ea typeface="Cambria" panose="02040503050406030204" pitchFamily="18" charset="0"/>
              </a:rPr>
              <a:t> ir </a:t>
            </a:r>
            <a:r>
              <a:rPr lang="lt-LT" sz="1200" dirty="0" smtClean="0">
                <a:latin typeface="Cambria" panose="02040503050406030204" pitchFamily="18" charset="0"/>
                <a:ea typeface="Cambria" panose="02040503050406030204" pitchFamily="18" charset="0"/>
              </a:rPr>
              <a:t>įdiegti kilnojamą transporto priemonių išmetamų teršalų nuotolinės stebėsenos sistemą;</a:t>
            </a:r>
            <a:endParaRPr lang="en-GB" sz="1200" dirty="0" smtClean="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latin typeface="Cambria" panose="02040503050406030204" pitchFamily="18" charset="0"/>
                <a:ea typeface="Cambria" panose="02040503050406030204" pitchFamily="18" charset="0"/>
              </a:rPr>
              <a:t>(P15) </a:t>
            </a:r>
            <a:r>
              <a:rPr lang="lt-LT" sz="1200" dirty="0" smtClean="0">
                <a:latin typeface="Cambria" panose="02040503050406030204" pitchFamily="18" charset="0"/>
                <a:ea typeface="Cambria" panose="02040503050406030204" pitchFamily="18" charset="0"/>
              </a:rPr>
              <a:t>Siekiant mažinti techniškai netvarkingų transporto priemonių naudojimą, sukurti galimybę pranešti apie kelyje pastebėtą vizualiai matomą transporto priemonių </a:t>
            </a:r>
            <a:r>
              <a:rPr lang="lt-LT" sz="1200" dirty="0" err="1" smtClean="0">
                <a:latin typeface="Cambria" panose="02040503050406030204" pitchFamily="18" charset="0"/>
                <a:ea typeface="Cambria" panose="02040503050406030204" pitchFamily="18" charset="0"/>
              </a:rPr>
              <a:t>dūmingumą</a:t>
            </a:r>
            <a:r>
              <a:rPr lang="lt-LT" sz="1200" dirty="0" smtClean="0">
                <a:latin typeface="Cambria" panose="02040503050406030204" pitchFamily="18" charset="0"/>
                <a:ea typeface="Cambria" panose="02040503050406030204" pitchFamily="18" charset="0"/>
              </a:rPr>
              <a:t>;</a:t>
            </a:r>
          </a:p>
          <a:p>
            <a:r>
              <a:rPr lang="lt-LT" sz="1200" b="1" dirty="0" smtClean="0">
                <a:latin typeface="Cambria" panose="02040503050406030204" pitchFamily="18" charset="0"/>
                <a:ea typeface="Cambria" panose="02040503050406030204" pitchFamily="18" charset="0"/>
              </a:rPr>
              <a:t>(P16) </a:t>
            </a:r>
            <a:r>
              <a:rPr lang="lt-LT" sz="1200" dirty="0" smtClean="0">
                <a:latin typeface="Cambria" panose="02040503050406030204" pitchFamily="18" charset="0"/>
                <a:ea typeface="Cambria" panose="02040503050406030204" pitchFamily="18" charset="0"/>
              </a:rPr>
              <a:t>Pakeisti LR kelių priežiūros ir plėtros programos finansavimo įstatymą, nustatant, kad mokesčio dydžiai proporcingi nuvažiuotam atstumui. Kelių naudotojo mokesčio dydžių ir šio mokesčio mokėjimo, administravimo ir priežiūros tvarkos aprašą, suskirstant transporto priemonės ir mokesčio dydį pagal transporto priemonės teršalų išmetimo standartus (EURO emisijos klases);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latin typeface="Cambria" panose="02040503050406030204" pitchFamily="18" charset="0"/>
                <a:ea typeface="Cambria" panose="02040503050406030204" pitchFamily="18" charset="0"/>
              </a:rPr>
              <a:t>(P22) </a:t>
            </a:r>
            <a:r>
              <a:rPr lang="lt-LT" sz="1200" dirty="0" smtClean="0">
                <a:latin typeface="Cambria" panose="02040503050406030204" pitchFamily="18" charset="0"/>
                <a:ea typeface="Cambria" panose="02040503050406030204" pitchFamily="18" charset="0"/>
              </a:rPr>
              <a:t>Pakeisti Mėšlo ir srutų tvarkymo aplinkosaugos reikalavimus, susijusius su mėšlo ir srutų laikymu ir tvarkymu, išskyrus jų laikymą ir tvarkymą mažuose ir labai mažuose ūkiuose; </a:t>
            </a:r>
          </a:p>
          <a:p>
            <a:r>
              <a:rPr lang="lt-LT" sz="1200" b="1" dirty="0" smtClean="0">
                <a:latin typeface="Cambria" panose="02040503050406030204" pitchFamily="18" charset="0"/>
                <a:ea typeface="Cambria" panose="02040503050406030204" pitchFamily="18" charset="0"/>
              </a:rPr>
              <a:t>(P23) </a:t>
            </a:r>
            <a:r>
              <a:rPr lang="lt-LT" sz="1200" dirty="0" smtClean="0">
                <a:latin typeface="Cambria" panose="02040503050406030204" pitchFamily="18" charset="0"/>
                <a:ea typeface="Cambria" panose="02040503050406030204" pitchFamily="18" charset="0"/>
              </a:rPr>
              <a:t>Atnaujinti kiaulidžių, galvijų pastatų, avininkystės ūkių, paukštininkystės ūkių, kailinės žvėrininkystės ir triušininkystės ūkių projektavimo taisykles, papildant jas galimais naujais techniniais ir (ar) technologiniais sprendimais teršalų išmetimui į aplinkos orą valdyti.</a:t>
            </a:r>
            <a:r>
              <a:rPr lang="lt-LT" sz="1200" baseline="0" dirty="0" smtClean="0">
                <a:latin typeface="Cambria" panose="02040503050406030204" pitchFamily="18" charset="0"/>
                <a:ea typeface="Cambria" panose="02040503050406030204" pitchFamily="18" charset="0"/>
              </a:rPr>
              <a:t> </a:t>
            </a:r>
            <a:r>
              <a:rPr lang="lt-LT" sz="1200" dirty="0" smtClean="0">
                <a:latin typeface="Cambria" panose="02040503050406030204" pitchFamily="18" charset="0"/>
                <a:ea typeface="Cambria" panose="02040503050406030204" pitchFamily="18" charset="0"/>
              </a:rPr>
              <a:t>Tokie reikalavimai neturi būti taikomi mažiems ir labai mažiems ūkiams;</a:t>
            </a:r>
          </a:p>
          <a:p>
            <a:r>
              <a:rPr lang="lt-LT" sz="1200" b="1" dirty="0" smtClean="0">
                <a:latin typeface="Cambria" panose="02040503050406030204" pitchFamily="18" charset="0"/>
                <a:ea typeface="Cambria" panose="02040503050406030204" pitchFamily="18" charset="0"/>
              </a:rPr>
              <a:t>(P24) </a:t>
            </a:r>
            <a:r>
              <a:rPr lang="lt-LT" sz="1200" dirty="0" smtClean="0">
                <a:latin typeface="Cambria" panose="02040503050406030204" pitchFamily="18" charset="0"/>
                <a:ea typeface="Cambria" panose="02040503050406030204" pitchFamily="18" charset="0"/>
              </a:rPr>
              <a:t>Nustatyti bendruosius privalomus techninius ir (ar) technologinius eksploatavimo reikalavimus kiaulių, galvijų, paukščių ir kitų gyvūnų laikymo pastatams kontroliuojant ir mažinant teršalų išmetimą į aplinkos orą. Tokie reikalavimai neturi būti taikomi mažiems ir labai mažiems ūkiams;</a:t>
            </a:r>
          </a:p>
          <a:p>
            <a:r>
              <a:rPr lang="lt-LT" sz="1200" b="1" dirty="0" smtClean="0">
                <a:latin typeface="Cambria" panose="02040503050406030204" pitchFamily="18" charset="0"/>
                <a:ea typeface="Cambria" panose="02040503050406030204" pitchFamily="18" charset="0"/>
              </a:rPr>
              <a:t>(P25) </a:t>
            </a:r>
            <a:r>
              <a:rPr lang="lt-LT" sz="1200" dirty="0" smtClean="0">
                <a:latin typeface="Cambria" panose="02040503050406030204" pitchFamily="18" charset="0"/>
                <a:ea typeface="Cambria" panose="02040503050406030204" pitchFamily="18" charset="0"/>
              </a:rPr>
              <a:t>LR tręšiamųjų produktų įstatymo pagrindu parengti Tręšiamųjų produktų naudojimo reikalavimus, kuriuose būtų įtvirtintas draudimas naudoti amonio karbopnato trąšas. Tokį draudimą nustato NEC direktyva;</a:t>
            </a:r>
          </a:p>
          <a:p>
            <a:r>
              <a:rPr lang="lt-LT" sz="1200" b="1" dirty="0" smtClean="0">
                <a:latin typeface="Cambria" panose="02040503050406030204" pitchFamily="18" charset="0"/>
                <a:ea typeface="Cambria" panose="02040503050406030204" pitchFamily="18" charset="0"/>
              </a:rPr>
              <a:t>(P31) </a:t>
            </a:r>
            <a:r>
              <a:rPr lang="lt-LT" sz="1200" dirty="0" smtClean="0">
                <a:latin typeface="Cambria" panose="02040503050406030204" pitchFamily="18" charset="0"/>
                <a:ea typeface="Cambria" panose="02040503050406030204" pitchFamily="18" charset="0"/>
              </a:rPr>
              <a:t>Padidinti akcizo tarifą, taikomą akmens angliai ir lignitui, naudojamiems šilumos energijos gamybai (išskyrus naudojimą cemento gamybos pramonėje). </a:t>
            </a:r>
          </a:p>
          <a:p>
            <a:endParaRPr lang="lt-LT" sz="1200" dirty="0" smtClean="0">
              <a:latin typeface="Cambria" panose="02040503050406030204" pitchFamily="18" charset="0"/>
              <a:ea typeface="Cambria" panose="02040503050406030204" pitchFamily="18" charset="0"/>
            </a:endParaRPr>
          </a:p>
          <a:p>
            <a:endParaRPr lang="lt-LT" sz="1200" dirty="0" smtClean="0">
              <a:latin typeface="Cambria" panose="02040503050406030204" pitchFamily="18" charset="0"/>
              <a:ea typeface="Cambria" panose="02040503050406030204" pitchFamily="18" charset="0"/>
            </a:endParaRPr>
          </a:p>
          <a:p>
            <a:endParaRPr lang="en-GB" dirty="0"/>
          </a:p>
        </p:txBody>
      </p:sp>
      <p:sp>
        <p:nvSpPr>
          <p:cNvPr id="4" name="Slide Number Placeholder 3"/>
          <p:cNvSpPr>
            <a:spLocks noGrp="1"/>
          </p:cNvSpPr>
          <p:nvPr>
            <p:ph type="sldNum" sz="quarter" idx="10"/>
          </p:nvPr>
        </p:nvSpPr>
        <p:spPr/>
        <p:txBody>
          <a:bodyPr/>
          <a:lstStyle/>
          <a:p>
            <a:fld id="{9CEE9563-EEEB-419C-83BA-EAD7FF5C67E4}" type="slidenum">
              <a:rPr lang="en-GB" smtClean="0"/>
              <a:t>11</a:t>
            </a:fld>
            <a:endParaRPr lang="en-GB"/>
          </a:p>
        </p:txBody>
      </p:sp>
    </p:spTree>
    <p:extLst>
      <p:ext uri="{BB962C8B-B14F-4D97-AF65-F5344CB8AC3E}">
        <p14:creationId xmlns:p14="http://schemas.microsoft.com/office/powerpoint/2010/main" val="271801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CEE9563-EEEB-419C-83BA-EAD7FF5C67E4}" type="slidenum">
              <a:rPr lang="en-GB" smtClean="0"/>
              <a:t>12</a:t>
            </a:fld>
            <a:endParaRPr lang="en-GB"/>
          </a:p>
        </p:txBody>
      </p:sp>
    </p:spTree>
    <p:extLst>
      <p:ext uri="{BB962C8B-B14F-4D97-AF65-F5344CB8AC3E}">
        <p14:creationId xmlns:p14="http://schemas.microsoft.com/office/powerpoint/2010/main" val="313048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A9FDEC-4A74-4601-BD71-3655CA532FEC}" type="datetimeFigureOut">
              <a:rPr lang="en-GB" smtClean="0"/>
              <a:t>01/04/2019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278911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9FDEC-4A74-4601-BD71-3655CA532FEC}" type="datetimeFigureOut">
              <a:rPr lang="en-GB" smtClean="0"/>
              <a:t>01/04/2019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317089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979"/>
            <a:ext cx="2057400" cy="365654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71979"/>
            <a:ext cx="6019800" cy="36565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9FDEC-4A74-4601-BD71-3655CA532FEC}" type="datetimeFigureOut">
              <a:rPr lang="en-GB" smtClean="0"/>
              <a:t>01/04/2019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360486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9FDEC-4A74-4601-BD71-3655CA532FEC}" type="datetimeFigureOut">
              <a:rPr lang="en-GB" smtClean="0"/>
              <a:t>01/04/2019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66128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9FDEC-4A74-4601-BD71-3655CA532FEC}" type="datetimeFigureOut">
              <a:rPr lang="en-GB" smtClean="0"/>
              <a:t>01/04/2019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144621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A9FDEC-4A74-4601-BD71-3655CA532FEC}" type="datetimeFigureOut">
              <a:rPr lang="en-GB" smtClean="0"/>
              <a:t>01/04/2019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3733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A9FDEC-4A74-4601-BD71-3655CA532FEC}" type="datetimeFigureOut">
              <a:rPr lang="en-GB" smtClean="0"/>
              <a:t>01/04/2019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146925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A9FDEC-4A74-4601-BD71-3655CA532FEC}" type="datetimeFigureOut">
              <a:rPr lang="en-GB" smtClean="0"/>
              <a:t>01/04/2019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253233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9FDEC-4A74-4601-BD71-3655CA532FEC}" type="datetimeFigureOut">
              <a:rPr lang="en-GB" smtClean="0"/>
              <a:t>01/04/2019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351340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9FDEC-4A74-4601-BD71-3655CA532FEC}" type="datetimeFigureOut">
              <a:rPr lang="en-GB" smtClean="0"/>
              <a:t>01/04/2019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182040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9FDEC-4A74-4601-BD71-3655CA532FEC}" type="datetimeFigureOut">
              <a:rPr lang="en-GB" smtClean="0"/>
              <a:t>01/04/2019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D0AA1-D315-4DFC-BB2A-2816527AEC77}" type="slidenum">
              <a:rPr lang="en-GB" smtClean="0"/>
              <a:t>‹#›</a:t>
            </a:fld>
            <a:endParaRPr lang="en-GB"/>
          </a:p>
        </p:txBody>
      </p:sp>
    </p:spTree>
    <p:extLst>
      <p:ext uri="{BB962C8B-B14F-4D97-AF65-F5344CB8AC3E}">
        <p14:creationId xmlns:p14="http://schemas.microsoft.com/office/powerpoint/2010/main" val="372760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7A9FDEC-4A74-4601-BD71-3655CA532FEC}" type="datetimeFigureOut">
              <a:rPr lang="en-GB" smtClean="0"/>
              <a:t>01/04/2019</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66D0AA1-D315-4DFC-BB2A-2816527AEC77}" type="slidenum">
              <a:rPr lang="en-GB" smtClean="0"/>
              <a:t>‹#›</a:t>
            </a:fld>
            <a:endParaRPr lang="en-GB"/>
          </a:p>
        </p:txBody>
      </p:sp>
    </p:spTree>
    <p:extLst>
      <p:ext uri="{BB962C8B-B14F-4D97-AF65-F5344CB8AC3E}">
        <p14:creationId xmlns:p14="http://schemas.microsoft.com/office/powerpoint/2010/main" val="254419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ustina.vzesniauskai\Downloads\smoke-238259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881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09994" y="841276"/>
            <a:ext cx="5112568" cy="954107"/>
          </a:xfrm>
          <a:prstGeom prst="rect">
            <a:avLst/>
          </a:prstGeom>
          <a:noFill/>
        </p:spPr>
        <p:txBody>
          <a:bodyPr wrap="square" rtlCol="0">
            <a:spAutoFit/>
          </a:bodyPr>
          <a:lstStyle/>
          <a:p>
            <a:pPr algn="ctr"/>
            <a:r>
              <a:rPr lang="lt-LT" sz="2800" dirty="0" smtClean="0">
                <a:solidFill>
                  <a:schemeClr val="bg1">
                    <a:lumMod val="95000"/>
                  </a:schemeClr>
                </a:solidFill>
                <a:latin typeface="Cambria" panose="02040503050406030204" pitchFamily="18" charset="0"/>
                <a:ea typeface="Cambria" panose="02040503050406030204" pitchFamily="18" charset="0"/>
              </a:rPr>
              <a:t>Nacionalinio oro </a:t>
            </a:r>
            <a:r>
              <a:rPr lang="lt-LT" sz="2800" dirty="0">
                <a:solidFill>
                  <a:schemeClr val="bg1">
                    <a:lumMod val="95000"/>
                  </a:schemeClr>
                </a:solidFill>
                <a:latin typeface="Cambria" panose="02040503050406030204" pitchFamily="18" charset="0"/>
                <a:ea typeface="Cambria" panose="02040503050406030204" pitchFamily="18" charset="0"/>
              </a:rPr>
              <a:t>taršos mažinimo plano </a:t>
            </a:r>
            <a:r>
              <a:rPr lang="lt-LT" sz="2800" dirty="0" smtClean="0">
                <a:solidFill>
                  <a:schemeClr val="bg1">
                    <a:lumMod val="95000"/>
                  </a:schemeClr>
                </a:solidFill>
                <a:latin typeface="Cambria" panose="02040503050406030204" pitchFamily="18" charset="0"/>
                <a:ea typeface="Cambria" panose="02040503050406030204" pitchFamily="18" charset="0"/>
              </a:rPr>
              <a:t>projekt</a:t>
            </a:r>
            <a:r>
              <a:rPr lang="en-US" sz="2800" dirty="0" smtClean="0">
                <a:solidFill>
                  <a:schemeClr val="bg1">
                    <a:lumMod val="95000"/>
                  </a:schemeClr>
                </a:solidFill>
                <a:latin typeface="Cambria" panose="02040503050406030204" pitchFamily="18" charset="0"/>
                <a:ea typeface="Cambria" panose="02040503050406030204" pitchFamily="18" charset="0"/>
              </a:rPr>
              <a:t>as</a:t>
            </a:r>
            <a:endParaRPr lang="en-GB" sz="2800" dirty="0">
              <a:solidFill>
                <a:schemeClr val="bg1">
                  <a:lumMod val="95000"/>
                </a:schemeClr>
              </a:solidFill>
              <a:latin typeface="Cambria" panose="02040503050406030204" pitchFamily="18" charset="0"/>
              <a:ea typeface="Cambria" panose="02040503050406030204" pitchFamily="18" charset="0"/>
            </a:endParaRPr>
          </a:p>
        </p:txBody>
      </p:sp>
      <p:sp>
        <p:nvSpPr>
          <p:cNvPr id="3" name="TextBox 2"/>
          <p:cNvSpPr txBox="1"/>
          <p:nvPr/>
        </p:nvSpPr>
        <p:spPr>
          <a:xfrm>
            <a:off x="3563888" y="5253334"/>
            <a:ext cx="5328592" cy="307777"/>
          </a:xfrm>
          <a:prstGeom prst="rect">
            <a:avLst/>
          </a:prstGeom>
          <a:noFill/>
        </p:spPr>
        <p:txBody>
          <a:bodyPr wrap="square" rtlCol="0">
            <a:spAutoFit/>
          </a:bodyPr>
          <a:lstStyle/>
          <a:p>
            <a:pPr algn="r"/>
            <a:r>
              <a:rPr lang="lt-LT" sz="1400" dirty="0" smtClean="0">
                <a:solidFill>
                  <a:schemeClr val="bg1"/>
                </a:solidFill>
                <a:latin typeface="Cambria" panose="02040503050406030204" pitchFamily="18" charset="0"/>
                <a:ea typeface="Cambria" panose="02040503050406030204" pitchFamily="18" charset="0"/>
              </a:rPr>
              <a:t>201</a:t>
            </a:r>
            <a:r>
              <a:rPr lang="en-US" sz="1400" dirty="0" smtClean="0">
                <a:solidFill>
                  <a:schemeClr val="bg1"/>
                </a:solidFill>
                <a:latin typeface="Cambria" panose="02040503050406030204" pitchFamily="18" charset="0"/>
                <a:ea typeface="Cambria" panose="02040503050406030204" pitchFamily="18" charset="0"/>
              </a:rPr>
              <a:t>9-04-02</a:t>
            </a:r>
            <a:endParaRPr lang="en-GB" sz="1400" dirty="0">
              <a:solidFill>
                <a:schemeClr val="bg1"/>
              </a:solidFill>
              <a:latin typeface="Cambria" panose="02040503050406030204" pitchFamily="18" charset="0"/>
              <a:ea typeface="Cambria" panose="02040503050406030204" pitchFamily="18" charset="0"/>
            </a:endParaRPr>
          </a:p>
        </p:txBody>
      </p:sp>
      <p:pic>
        <p:nvPicPr>
          <p:cNvPr id="1032" name="Picture 8" descr="\\amfs.ad.am.lt\user_home$\austina.vzesniauskai\Documents\Logotipai\AM-zenkla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7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5212"/>
            <a:ext cx="7920880" cy="707886"/>
          </a:xfrm>
          <a:prstGeom prst="rect">
            <a:avLst/>
          </a:prstGeom>
        </p:spPr>
        <p:txBody>
          <a:bodyPr wrap="square">
            <a:spAutoFit/>
          </a:bodyPr>
          <a:lstStyle/>
          <a:p>
            <a:pPr algn="ctr"/>
            <a:r>
              <a:rPr lang="lt-LT" sz="2000" b="1" dirty="0" smtClean="0">
                <a:latin typeface="Cambria" panose="02040503050406030204" pitchFamily="18" charset="0"/>
                <a:ea typeface="Cambria" panose="02040503050406030204" pitchFamily="18" charset="0"/>
              </a:rPr>
              <a:t>Švietimo ir visuomenės sveikatos, ekosistemų stebėsenos priemonės </a:t>
            </a:r>
            <a:endParaRPr lang="en-GB" sz="2000" dirty="0">
              <a:latin typeface="Cambria" panose="02040503050406030204" pitchFamily="18" charset="0"/>
              <a:ea typeface="Cambria" panose="02040503050406030204" pitchFamily="18" charset="0"/>
            </a:endParaRPr>
          </a:p>
        </p:txBody>
      </p:sp>
      <p:pic>
        <p:nvPicPr>
          <p:cNvPr id="3" name="Picture 8" descr="\\amfs.ad.am.lt\user_home$\austina.vzesniauskai\Documents\Logotipai\AM-zenkl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137" y="913284"/>
            <a:ext cx="8208912" cy="738664"/>
          </a:xfrm>
          <a:prstGeom prst="rect">
            <a:avLst/>
          </a:prstGeom>
        </p:spPr>
        <p:txBody>
          <a:bodyPr wrap="square">
            <a:spAutoFit/>
          </a:bodyPr>
          <a:lstStyle/>
          <a:p>
            <a:endParaRPr lang="lt-LT" sz="1400" u="sng" dirty="0">
              <a:latin typeface="Cambria" panose="02040503050406030204" pitchFamily="18" charset="0"/>
              <a:ea typeface="Cambria" panose="02040503050406030204" pitchFamily="18" charset="0"/>
            </a:endParaRPr>
          </a:p>
          <a:p>
            <a:pPr marL="171450" indent="-171450">
              <a:buFontTx/>
              <a:buChar char="-"/>
            </a:pPr>
            <a:endParaRPr lang="lt-LT" sz="1400" b="1" u="sng" dirty="0">
              <a:latin typeface="Cambria" panose="02040503050406030204" pitchFamily="18" charset="0"/>
              <a:ea typeface="Cambria" panose="02040503050406030204" pitchFamily="18" charset="0"/>
            </a:endParaRPr>
          </a:p>
          <a:p>
            <a:endParaRPr lang="lt-LT" sz="1400" b="1" dirty="0" smtClean="0">
              <a:latin typeface="Cambria" panose="02040503050406030204" pitchFamily="18" charset="0"/>
              <a:ea typeface="Cambria" panose="02040503050406030204" pitchFamily="18" charset="0"/>
            </a:endParaRPr>
          </a:p>
        </p:txBody>
      </p:sp>
      <p:pic>
        <p:nvPicPr>
          <p:cNvPr id="3074" name="Picture 2" descr="C:\Users\austina.vzesniauskai\Downloads\enterprise.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6016" y="1075109"/>
            <a:ext cx="1496968" cy="14969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512" y="2819649"/>
            <a:ext cx="2160240" cy="2431435"/>
          </a:xfrm>
          <a:prstGeom prst="rect">
            <a:avLst/>
          </a:prstGeom>
          <a:noFill/>
        </p:spPr>
        <p:txBody>
          <a:bodyPr wrap="square" rtlCol="0">
            <a:spAutoFit/>
          </a:bodyPr>
          <a:lstStyle/>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didinti </a:t>
            </a:r>
            <a:r>
              <a:rPr lang="lt-LT" sz="1600" dirty="0">
                <a:latin typeface="Cambria" panose="02040503050406030204" pitchFamily="18" charset="0"/>
                <a:ea typeface="Cambria" panose="02040503050406030204" pitchFamily="18" charset="0"/>
              </a:rPr>
              <a:t>visuomenės informuotumą apie namų ūkių </a:t>
            </a:r>
            <a:r>
              <a:rPr lang="lt-LT" sz="1600" dirty="0" smtClean="0">
                <a:latin typeface="Cambria" panose="02040503050406030204" pitchFamily="18" charset="0"/>
                <a:ea typeface="Cambria" panose="02040503050406030204" pitchFamily="18" charset="0"/>
              </a:rPr>
              <a:t>(būstų) šildymą (P26)</a:t>
            </a:r>
          </a:p>
          <a:p>
            <a:endParaRPr lang="lt-LT"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visuomenės švietimas apie </a:t>
            </a:r>
            <a:r>
              <a:rPr lang="lt-LT" sz="1600" dirty="0">
                <a:latin typeface="Cambria" panose="02040503050406030204" pitchFamily="18" charset="0"/>
                <a:ea typeface="Cambria" panose="02040503050406030204" pitchFamily="18" charset="0"/>
              </a:rPr>
              <a:t>tirpiklių vartojimą namų </a:t>
            </a:r>
            <a:r>
              <a:rPr lang="lt-LT" sz="1600" dirty="0" smtClean="0">
                <a:latin typeface="Cambria" panose="02040503050406030204" pitchFamily="18" charset="0"/>
                <a:ea typeface="Cambria" panose="02040503050406030204" pitchFamily="18" charset="0"/>
              </a:rPr>
              <a:t>ūkiuose (P19)</a:t>
            </a:r>
            <a:endParaRPr lang="lt-LT" sz="1600" dirty="0">
              <a:latin typeface="Cambria" panose="02040503050406030204" pitchFamily="18" charset="0"/>
              <a:ea typeface="Cambria" panose="02040503050406030204" pitchFamily="18" charset="0"/>
            </a:endParaRPr>
          </a:p>
        </p:txBody>
      </p:sp>
      <p:sp>
        <p:nvSpPr>
          <p:cNvPr id="11" name="TextBox 10"/>
          <p:cNvSpPr txBox="1"/>
          <p:nvPr/>
        </p:nvSpPr>
        <p:spPr>
          <a:xfrm>
            <a:off x="4147003" y="2701021"/>
            <a:ext cx="3067042" cy="3046988"/>
          </a:xfrm>
          <a:prstGeom prst="rect">
            <a:avLst/>
          </a:prstGeom>
          <a:noFill/>
        </p:spPr>
        <p:txBody>
          <a:bodyPr wrap="square" rtlCol="0">
            <a:spAutoFit/>
          </a:bodyPr>
          <a:lstStyle/>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stiprinti </a:t>
            </a:r>
            <a:r>
              <a:rPr lang="lt-LT" sz="1600" dirty="0">
                <a:latin typeface="Cambria" panose="02040503050406030204" pitchFamily="18" charset="0"/>
                <a:ea typeface="Cambria" panose="02040503050406030204" pitchFamily="18" charset="0"/>
              </a:rPr>
              <a:t>aplinkos oro taršos poveikio sveikatai </a:t>
            </a:r>
            <a:r>
              <a:rPr lang="lt-LT" sz="1600" dirty="0" smtClean="0">
                <a:latin typeface="Cambria" panose="02040503050406030204" pitchFamily="18" charset="0"/>
                <a:ea typeface="Cambria" panose="02040503050406030204" pitchFamily="18" charset="0"/>
              </a:rPr>
              <a:t>vertinimą ir viešinti vertinimo </a:t>
            </a:r>
            <a:r>
              <a:rPr lang="lt-LT" sz="1600" dirty="0">
                <a:latin typeface="Cambria" panose="02040503050406030204" pitchFamily="18" charset="0"/>
                <a:ea typeface="Cambria" panose="02040503050406030204" pitchFamily="18" charset="0"/>
              </a:rPr>
              <a:t>rezultatus (</a:t>
            </a:r>
            <a:r>
              <a:rPr lang="lt-LT" sz="1600" dirty="0" smtClean="0">
                <a:latin typeface="Cambria" panose="02040503050406030204" pitchFamily="18" charset="0"/>
                <a:ea typeface="Cambria" panose="02040503050406030204" pitchFamily="18" charset="0"/>
              </a:rPr>
              <a:t>P36)</a:t>
            </a:r>
            <a:endParaRPr lang="lt-LT" sz="1600" dirty="0">
              <a:latin typeface="Cambria" panose="02040503050406030204" pitchFamily="18" charset="0"/>
              <a:ea typeface="Cambria" panose="02040503050406030204" pitchFamily="18" charset="0"/>
            </a:endParaRPr>
          </a:p>
          <a:p>
            <a:endParaRPr lang="lt-LT" sz="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stiprinti </a:t>
            </a:r>
            <a:r>
              <a:rPr lang="lt-LT" sz="1600" dirty="0">
                <a:latin typeface="Cambria" panose="02040503050406030204" pitchFamily="18" charset="0"/>
                <a:ea typeface="Cambria" panose="02040503050406030204" pitchFamily="18" charset="0"/>
              </a:rPr>
              <a:t>aplinkos oro taršos poveikio ekosistemoms </a:t>
            </a:r>
            <a:r>
              <a:rPr lang="lt-LT" sz="1600" dirty="0" smtClean="0">
                <a:latin typeface="Cambria" panose="02040503050406030204" pitchFamily="18" charset="0"/>
                <a:ea typeface="Cambria" panose="02040503050406030204" pitchFamily="18" charset="0"/>
              </a:rPr>
              <a:t>monitoringą (P35)</a:t>
            </a:r>
            <a:endParaRPr lang="lt-LT"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lt-LT"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rengti ir viešinti oro </a:t>
            </a:r>
            <a:r>
              <a:rPr lang="lt-LT" sz="1600" dirty="0">
                <a:latin typeface="Cambria" panose="02040503050406030204" pitchFamily="18" charset="0"/>
                <a:ea typeface="Cambria" panose="02040503050406030204" pitchFamily="18" charset="0"/>
              </a:rPr>
              <a:t>taršos </a:t>
            </a:r>
            <a:r>
              <a:rPr lang="lt-LT" sz="1600" dirty="0" smtClean="0">
                <a:latin typeface="Cambria" panose="02040503050406030204" pitchFamily="18" charset="0"/>
                <a:ea typeface="Cambria" panose="02040503050406030204" pitchFamily="18" charset="0"/>
              </a:rPr>
              <a:t>apskaitos ir prognozių vertinimo rezultatus (P32, P33)</a:t>
            </a:r>
            <a:endParaRPr lang="lt-LT" sz="1600" dirty="0">
              <a:latin typeface="Cambria" panose="02040503050406030204" pitchFamily="18" charset="0"/>
              <a:ea typeface="Cambria" panose="02040503050406030204" pitchFamily="18" charset="0"/>
            </a:endParaRPr>
          </a:p>
        </p:txBody>
      </p:sp>
      <p:sp>
        <p:nvSpPr>
          <p:cNvPr id="13" name="Rectangle 12"/>
          <p:cNvSpPr/>
          <p:nvPr/>
        </p:nvSpPr>
        <p:spPr>
          <a:xfrm>
            <a:off x="2411759" y="2819649"/>
            <a:ext cx="1946168" cy="1323439"/>
          </a:xfrm>
          <a:prstGeom prst="rect">
            <a:avLst/>
          </a:prstGeom>
        </p:spPr>
        <p:txBody>
          <a:bodyPr wrap="square">
            <a:spAutoFit/>
          </a:bodyPr>
          <a:lstStyle/>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formuoti </a:t>
            </a:r>
            <a:r>
              <a:rPr lang="lt-LT" sz="1600" dirty="0">
                <a:latin typeface="Cambria" panose="02040503050406030204" pitchFamily="18" charset="0"/>
                <a:ea typeface="Cambria" panose="02040503050406030204" pitchFamily="18" charset="0"/>
              </a:rPr>
              <a:t>ir skatinti ekologinio vairavimo </a:t>
            </a:r>
            <a:r>
              <a:rPr lang="lt-LT" sz="1600" dirty="0" smtClean="0">
                <a:latin typeface="Cambria" panose="02040503050406030204" pitchFamily="18" charset="0"/>
                <a:ea typeface="Cambria" panose="02040503050406030204" pitchFamily="18" charset="0"/>
              </a:rPr>
              <a:t>įgūdžius (P6)</a:t>
            </a:r>
            <a:endParaRPr lang="lt-LT" sz="1600" dirty="0">
              <a:latin typeface="Cambria" panose="02040503050406030204" pitchFamily="18" charset="0"/>
              <a:ea typeface="Cambria" panose="02040503050406030204" pitchFamily="18"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296234"/>
            <a:ext cx="12922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179513"/>
            <a:ext cx="13906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59" y="1404149"/>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197832" y="2708458"/>
            <a:ext cx="1690729" cy="1569660"/>
          </a:xfrm>
          <a:prstGeom prst="rect">
            <a:avLst/>
          </a:prstGeom>
        </p:spPr>
        <p:txBody>
          <a:bodyPr wrap="square">
            <a:spAutoFit/>
          </a:bodyPr>
          <a:lstStyle/>
          <a:p>
            <a:pPr marL="285750" indent="-285750">
              <a:buFont typeface="Arial" panose="020B0604020202020204" pitchFamily="34" charset="0"/>
              <a:buChar char="•"/>
            </a:pPr>
            <a:r>
              <a:rPr lang="lt-LT" sz="1600" dirty="0" smtClean="0">
                <a:latin typeface="Cambria" panose="02040503050406030204" pitchFamily="18" charset="0"/>
                <a:ea typeface="Cambria" panose="02040503050406030204" pitchFamily="18" charset="0"/>
              </a:rPr>
              <a:t>atnaujinti gerosios žemės ūkio praktikos kodeksą (P20)</a:t>
            </a:r>
            <a:endParaRPr lang="lt-LT"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160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5212"/>
            <a:ext cx="7920880" cy="400110"/>
          </a:xfrm>
          <a:prstGeom prst="rect">
            <a:avLst/>
          </a:prstGeom>
        </p:spPr>
        <p:txBody>
          <a:bodyPr wrap="square">
            <a:spAutoFit/>
          </a:bodyPr>
          <a:lstStyle/>
          <a:p>
            <a:pPr algn="ctr"/>
            <a:r>
              <a:rPr lang="lt-LT" sz="2000" b="1" dirty="0" smtClean="0">
                <a:latin typeface="Cambria" panose="02040503050406030204" pitchFamily="18" charset="0"/>
                <a:ea typeface="Cambria" panose="02040503050406030204" pitchFamily="18" charset="0"/>
              </a:rPr>
              <a:t>Reguliavimo priemonės</a:t>
            </a:r>
            <a:endParaRPr lang="en-GB" sz="2000" dirty="0">
              <a:latin typeface="Cambria" panose="02040503050406030204" pitchFamily="18" charset="0"/>
              <a:ea typeface="Cambria" panose="02040503050406030204" pitchFamily="18" charset="0"/>
            </a:endParaRPr>
          </a:p>
        </p:txBody>
      </p:sp>
      <p:pic>
        <p:nvPicPr>
          <p:cNvPr id="3" name="Picture 8" descr="\\amfs.ad.am.lt\user_home$\austina.vzesniauskai\Documents\Logotipai\AM-zenkl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7904" y="1934104"/>
            <a:ext cx="2952328" cy="2954655"/>
          </a:xfrm>
          <a:prstGeom prst="rect">
            <a:avLst/>
          </a:prstGeom>
        </p:spPr>
        <p:txBody>
          <a:bodyPr wrap="square">
            <a:spAutoFit/>
          </a:bodyPr>
          <a:lstStyle/>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pakeisti mėšlo </a:t>
            </a:r>
            <a:r>
              <a:rPr lang="lt-LT" sz="1400" dirty="0">
                <a:latin typeface="Cambria" panose="02040503050406030204" pitchFamily="18" charset="0"/>
                <a:ea typeface="Cambria" panose="02040503050406030204" pitchFamily="18" charset="0"/>
              </a:rPr>
              <a:t>ir srutų laikymo ir tvarkymo </a:t>
            </a:r>
            <a:r>
              <a:rPr lang="lt-LT" sz="1400" dirty="0" smtClean="0">
                <a:latin typeface="Cambria" panose="02040503050406030204" pitchFamily="18" charset="0"/>
                <a:ea typeface="Cambria" panose="02040503050406030204" pitchFamily="18" charset="0"/>
              </a:rPr>
              <a:t>reikalavimus (P22)</a:t>
            </a:r>
            <a:endParaRPr lang="lt-LT"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lt-LT" sz="9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atnaujinti ūkinių </a:t>
            </a:r>
            <a:r>
              <a:rPr lang="lt-LT" sz="1400" dirty="0">
                <a:latin typeface="Cambria" panose="02040503050406030204" pitchFamily="18" charset="0"/>
                <a:ea typeface="Cambria" panose="02040503050406030204" pitchFamily="18" charset="0"/>
              </a:rPr>
              <a:t>gyvūnų laikymo vietų projektavimo </a:t>
            </a:r>
            <a:r>
              <a:rPr lang="lt-LT" sz="1400" dirty="0" smtClean="0">
                <a:latin typeface="Cambria" panose="02040503050406030204" pitchFamily="18" charset="0"/>
                <a:ea typeface="Cambria" panose="02040503050406030204" pitchFamily="18" charset="0"/>
              </a:rPr>
              <a:t>techninius </a:t>
            </a:r>
            <a:r>
              <a:rPr lang="lt-LT" sz="1400" dirty="0">
                <a:latin typeface="Cambria" panose="02040503050406030204" pitchFamily="18" charset="0"/>
                <a:ea typeface="Cambria" panose="02040503050406030204" pitchFamily="18" charset="0"/>
              </a:rPr>
              <a:t>ir </a:t>
            </a:r>
            <a:r>
              <a:rPr lang="lt-LT" sz="1400" dirty="0" smtClean="0">
                <a:latin typeface="Cambria" panose="02040503050406030204" pitchFamily="18" charset="0"/>
                <a:ea typeface="Cambria" panose="02040503050406030204" pitchFamily="18" charset="0"/>
              </a:rPr>
              <a:t>technologinius sprendimus (P23)</a:t>
            </a:r>
          </a:p>
          <a:p>
            <a:pPr marL="285750" indent="-285750">
              <a:buFont typeface="Arial" panose="020B0604020202020204" pitchFamily="34" charset="0"/>
              <a:buChar char="•"/>
            </a:pPr>
            <a:endParaRPr lang="lt-LT" sz="9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nustatyti ūkinių </a:t>
            </a:r>
            <a:r>
              <a:rPr lang="lt-LT" sz="1400" dirty="0">
                <a:latin typeface="Cambria" panose="02040503050406030204" pitchFamily="18" charset="0"/>
                <a:ea typeface="Cambria" panose="02040503050406030204" pitchFamily="18" charset="0"/>
              </a:rPr>
              <a:t>gyvūnų laikymo vietų eksploatavimo </a:t>
            </a:r>
            <a:r>
              <a:rPr lang="lt-LT" sz="1400" dirty="0" smtClean="0">
                <a:latin typeface="Cambria" panose="02040503050406030204" pitchFamily="18" charset="0"/>
                <a:ea typeface="Cambria" panose="02040503050406030204" pitchFamily="18" charset="0"/>
              </a:rPr>
              <a:t>bendrąsias taisykles (P24)</a:t>
            </a:r>
          </a:p>
          <a:p>
            <a:pPr marL="285750" indent="-285750">
              <a:buFont typeface="Arial" panose="020B0604020202020204" pitchFamily="34" charset="0"/>
              <a:buChar char="•"/>
            </a:pPr>
            <a:endParaRPr lang="lt-LT" sz="9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a:latin typeface="Cambria" panose="02040503050406030204" pitchFamily="18" charset="0"/>
                <a:ea typeface="Cambria" panose="02040503050406030204" pitchFamily="18" charset="0"/>
              </a:rPr>
              <a:t>u</a:t>
            </a:r>
            <a:r>
              <a:rPr lang="lt-LT" sz="1400" dirty="0" smtClean="0">
                <a:latin typeface="Cambria" panose="02040503050406030204" pitchFamily="18" charset="0"/>
                <a:ea typeface="Cambria" panose="02040503050406030204" pitchFamily="18" charset="0"/>
              </a:rPr>
              <a:t>ždrausti naudoti amonio karbonato trąšas (P25)</a:t>
            </a:r>
          </a:p>
        </p:txBody>
      </p:sp>
      <p:sp>
        <p:nvSpPr>
          <p:cNvPr id="8" name="TextBox 7"/>
          <p:cNvSpPr txBox="1"/>
          <p:nvPr/>
        </p:nvSpPr>
        <p:spPr>
          <a:xfrm>
            <a:off x="435483" y="2035679"/>
            <a:ext cx="3384376" cy="2739211"/>
          </a:xfrm>
          <a:prstGeom prst="rect">
            <a:avLst/>
          </a:prstGeom>
          <a:noFill/>
        </p:spPr>
        <p:txBody>
          <a:bodyPr wrap="square" rtlCol="0">
            <a:spAutoFit/>
          </a:bodyPr>
          <a:lstStyle/>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išbandyti ir įdiegti kilnojamą transporto </a:t>
            </a:r>
            <a:r>
              <a:rPr lang="lt-LT" sz="1400" dirty="0">
                <a:latin typeface="Cambria" panose="02040503050406030204" pitchFamily="18" charset="0"/>
                <a:ea typeface="Cambria" panose="02040503050406030204" pitchFamily="18" charset="0"/>
              </a:rPr>
              <a:t>priemonių išmetamų teršalų </a:t>
            </a:r>
            <a:r>
              <a:rPr lang="lt-LT" sz="1400" dirty="0" smtClean="0">
                <a:latin typeface="Cambria" panose="02040503050406030204" pitchFamily="18" charset="0"/>
                <a:ea typeface="Cambria" panose="02040503050406030204" pitchFamily="18" charset="0"/>
              </a:rPr>
              <a:t>nuotolinės stebėsenos sistemą (P14)</a:t>
            </a:r>
            <a:endParaRPr lang="lt-LT"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lt-LT" sz="9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a:latin typeface="Cambria" panose="02040503050406030204" pitchFamily="18" charset="0"/>
                <a:ea typeface="Cambria" panose="02040503050406030204" pitchFamily="18" charset="0"/>
              </a:rPr>
              <a:t>i</a:t>
            </a:r>
            <a:r>
              <a:rPr lang="lt-LT" sz="1400" dirty="0" smtClean="0">
                <a:latin typeface="Cambria" panose="02040503050406030204" pitchFamily="18" charset="0"/>
                <a:ea typeface="Cambria" panose="02040503050406030204" pitchFamily="18" charset="0"/>
              </a:rPr>
              <a:t>šbandyti ir sukurti </a:t>
            </a:r>
            <a:r>
              <a:rPr lang="lt-LT" sz="1400" dirty="0">
                <a:latin typeface="Cambria" panose="02040503050406030204" pitchFamily="18" charset="0"/>
                <a:ea typeface="Cambria" panose="02040503050406030204" pitchFamily="18" charset="0"/>
              </a:rPr>
              <a:t>pranešimo apie kelyje eksploatuojamas </a:t>
            </a:r>
            <a:r>
              <a:rPr lang="lt-LT" sz="1400" dirty="0" smtClean="0">
                <a:latin typeface="Cambria" panose="02040503050406030204" pitchFamily="18" charset="0"/>
                <a:ea typeface="Cambria" panose="02040503050406030204" pitchFamily="18" charset="0"/>
              </a:rPr>
              <a:t>vizualiai matomus dūmus išmetančias transporto priemones sistemą (P15)</a:t>
            </a:r>
            <a:endParaRPr lang="lt-LT"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lt-LT" sz="9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nustatyti kelių </a:t>
            </a:r>
            <a:r>
              <a:rPr lang="lt-LT" sz="1400" dirty="0">
                <a:latin typeface="Cambria" panose="02040503050406030204" pitchFamily="18" charset="0"/>
                <a:ea typeface="Cambria" panose="02040503050406030204" pitchFamily="18" charset="0"/>
              </a:rPr>
              <a:t>naudotojo </a:t>
            </a:r>
            <a:r>
              <a:rPr lang="lt-LT" sz="1400" dirty="0" smtClean="0">
                <a:latin typeface="Cambria" panose="02040503050406030204" pitchFamily="18" charset="0"/>
                <a:ea typeface="Cambria" panose="02040503050406030204" pitchFamily="18" charset="0"/>
              </a:rPr>
              <a:t>mokestį atsižvelgiant į transporto priemonės EURO emisijos klases (P16)</a:t>
            </a:r>
            <a:endParaRPr lang="lt-LT" sz="1400" dirty="0">
              <a:latin typeface="Cambria" panose="02040503050406030204" pitchFamily="18" charset="0"/>
              <a:ea typeface="Cambria" panose="020405030504060302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686094"/>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919" y="627207"/>
            <a:ext cx="12922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1722" y="608836"/>
            <a:ext cx="13906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588224" y="2052593"/>
            <a:ext cx="2304256" cy="954107"/>
          </a:xfrm>
          <a:prstGeom prst="rect">
            <a:avLst/>
          </a:prstGeom>
        </p:spPr>
        <p:txBody>
          <a:bodyPr wrap="square">
            <a:spAutoFit/>
          </a:bodyPr>
          <a:lstStyle/>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mažinti </a:t>
            </a:r>
            <a:r>
              <a:rPr lang="lt-LT" sz="1400" dirty="0">
                <a:latin typeface="Cambria" panose="02040503050406030204" pitchFamily="18" charset="0"/>
                <a:ea typeface="Cambria" panose="02040503050406030204" pitchFamily="18" charset="0"/>
              </a:rPr>
              <a:t>akmens anglies, kokso ir lignito naudojimą (padidinti akcizo </a:t>
            </a:r>
            <a:r>
              <a:rPr lang="lt-LT" sz="1400" dirty="0" smtClean="0">
                <a:latin typeface="Cambria" panose="02040503050406030204" pitchFamily="18" charset="0"/>
                <a:ea typeface="Cambria" panose="02040503050406030204" pitchFamily="18" charset="0"/>
              </a:rPr>
              <a:t>tarifą)  (P31)</a:t>
            </a:r>
          </a:p>
        </p:txBody>
      </p:sp>
    </p:spTree>
    <p:extLst>
      <p:ext uri="{BB962C8B-B14F-4D97-AF65-F5344CB8AC3E}">
        <p14:creationId xmlns:p14="http://schemas.microsoft.com/office/powerpoint/2010/main" val="112346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9138271" cy="588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80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healthâ">
            <a:extLst>
              <a:ext uri="{FF2B5EF4-FFF2-40B4-BE49-F238E27FC236}">
                <a16:creationId xmlns="" xmlns:a16="http://schemas.microsoft.com/office/drawing/2014/main" id="{F3B9A26B-98A3-4B40-9E16-080E7BA6DAB6}"/>
              </a:ext>
            </a:extLst>
          </p:cNvPr>
          <p:cNvPicPr>
            <a:picLocks noChangeAspect="1" noChangeArrowheads="1"/>
          </p:cNvPicPr>
          <p:nvPr/>
        </p:nvPicPr>
        <p:blipFill>
          <a:blip r:embed="rId3">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7544" y="1129307"/>
            <a:ext cx="8244408" cy="35037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 xmlns:a16="http://schemas.microsoft.com/office/drawing/2014/main" id="{564ADBA0-1219-4FD5-AB7B-21870502D19B}"/>
              </a:ext>
            </a:extLst>
          </p:cNvPr>
          <p:cNvSpPr>
            <a:spLocks noGrp="1"/>
          </p:cNvSpPr>
          <p:nvPr>
            <p:ph type="title"/>
          </p:nvPr>
        </p:nvSpPr>
        <p:spPr>
          <a:xfrm>
            <a:off x="340152" y="149445"/>
            <a:ext cx="8552328" cy="761013"/>
          </a:xfrm>
        </p:spPr>
        <p:txBody>
          <a:bodyPr>
            <a:normAutofit/>
          </a:bodyPr>
          <a:lstStyle/>
          <a:p>
            <a:r>
              <a:rPr lang="lt-LT" sz="2800" b="1" dirty="0">
                <a:latin typeface="Cambria" panose="02040503050406030204" pitchFamily="18" charset="0"/>
                <a:ea typeface="Cambria" panose="02040503050406030204" pitchFamily="18" charset="0"/>
              </a:rPr>
              <a:t>Oro taršos </a:t>
            </a:r>
            <a:r>
              <a:rPr lang="lt-LT" sz="2800" b="1" dirty="0" smtClean="0">
                <a:latin typeface="Cambria" panose="02040503050406030204" pitchFamily="18" charset="0"/>
                <a:ea typeface="Cambria" panose="02040503050406030204" pitchFamily="18" charset="0"/>
              </a:rPr>
              <a:t>poveikis visuomenės </a:t>
            </a:r>
            <a:r>
              <a:rPr lang="lt-LT" sz="2800" b="1" dirty="0">
                <a:latin typeface="Cambria" panose="02040503050406030204" pitchFamily="18" charset="0"/>
                <a:ea typeface="Cambria" panose="02040503050406030204" pitchFamily="18" charset="0"/>
              </a:rPr>
              <a:t>sveikatai</a:t>
            </a:r>
          </a:p>
        </p:txBody>
      </p:sp>
      <p:sp>
        <p:nvSpPr>
          <p:cNvPr id="2" name="Slide Number Placeholder 1">
            <a:extLst>
              <a:ext uri="{FF2B5EF4-FFF2-40B4-BE49-F238E27FC236}">
                <a16:creationId xmlns="" xmlns:a16="http://schemas.microsoft.com/office/drawing/2014/main" id="{82025482-8AC3-493F-9AAA-9A4CD519E33F}"/>
              </a:ext>
            </a:extLst>
          </p:cNvPr>
          <p:cNvSpPr>
            <a:spLocks noGrp="1"/>
          </p:cNvSpPr>
          <p:nvPr>
            <p:ph type="sldNum" sz="quarter" idx="12"/>
          </p:nvPr>
        </p:nvSpPr>
        <p:spPr/>
        <p:txBody>
          <a:bodyPr/>
          <a:lstStyle/>
          <a:p>
            <a:fld id="{89E346C8-7B6D-429B-A9FC-BA0AE27A3A3B}" type="slidenum">
              <a:rPr lang="lt-LT" smtClean="0"/>
              <a:t>2</a:t>
            </a:fld>
            <a:endParaRPr lang="lt-LT"/>
          </a:p>
        </p:txBody>
      </p:sp>
      <p:sp>
        <p:nvSpPr>
          <p:cNvPr id="9" name="Rectangle 8"/>
          <p:cNvSpPr/>
          <p:nvPr/>
        </p:nvSpPr>
        <p:spPr>
          <a:xfrm>
            <a:off x="3257600" y="1705372"/>
            <a:ext cx="2664296" cy="954107"/>
          </a:xfrm>
          <a:prstGeom prst="rect">
            <a:avLst/>
          </a:prstGeom>
        </p:spPr>
        <p:txBody>
          <a:bodyPr wrap="square">
            <a:spAutoFit/>
          </a:bodyPr>
          <a:lstStyle/>
          <a:p>
            <a:pPr algn="ctr"/>
            <a:r>
              <a:rPr lang="lt-LT" sz="1400" dirty="0">
                <a:solidFill>
                  <a:schemeClr val="bg1">
                    <a:lumMod val="50000"/>
                  </a:schemeClr>
                </a:solidFill>
                <a:latin typeface="Cambria" panose="02040503050406030204" pitchFamily="18" charset="0"/>
                <a:ea typeface="Cambria" panose="02040503050406030204" pitchFamily="18" charset="0"/>
              </a:rPr>
              <a:t>Oro tarša 2016 m. pareikalavo </a:t>
            </a:r>
          </a:p>
          <a:p>
            <a:pPr algn="ctr"/>
            <a:r>
              <a:rPr lang="lt-LT" sz="1400" b="1" dirty="0">
                <a:solidFill>
                  <a:schemeClr val="bg1">
                    <a:lumMod val="50000"/>
                  </a:schemeClr>
                </a:solidFill>
                <a:latin typeface="Cambria" panose="02040503050406030204" pitchFamily="18" charset="0"/>
                <a:ea typeface="Cambria" panose="02040503050406030204" pitchFamily="18" charset="0"/>
              </a:rPr>
              <a:t>4,2 mln.</a:t>
            </a:r>
            <a:r>
              <a:rPr lang="lt-LT" sz="1400" dirty="0">
                <a:solidFill>
                  <a:schemeClr val="bg1">
                    <a:lumMod val="50000"/>
                  </a:schemeClr>
                </a:solidFill>
                <a:latin typeface="Cambria" panose="02040503050406030204" pitchFamily="18" charset="0"/>
                <a:ea typeface="Cambria" panose="02040503050406030204" pitchFamily="18" charset="0"/>
              </a:rPr>
              <a:t> žmonių gyvybių pasaulyje, Europoje – per </a:t>
            </a:r>
          </a:p>
          <a:p>
            <a:pPr algn="ctr"/>
            <a:r>
              <a:rPr lang="lt-LT" sz="1400" dirty="0">
                <a:solidFill>
                  <a:schemeClr val="bg1">
                    <a:lumMod val="50000"/>
                  </a:schemeClr>
                </a:solidFill>
                <a:latin typeface="Cambria" panose="02040503050406030204" pitchFamily="18" charset="0"/>
                <a:ea typeface="Cambria" panose="02040503050406030204" pitchFamily="18" charset="0"/>
              </a:rPr>
              <a:t>400 tūkst.</a:t>
            </a:r>
          </a:p>
        </p:txBody>
      </p:sp>
      <p:sp>
        <p:nvSpPr>
          <p:cNvPr id="14" name="Rectangle 13"/>
          <p:cNvSpPr/>
          <p:nvPr/>
        </p:nvSpPr>
        <p:spPr>
          <a:xfrm>
            <a:off x="5400092" y="3577580"/>
            <a:ext cx="1817948" cy="1169551"/>
          </a:xfrm>
          <a:prstGeom prst="rect">
            <a:avLst/>
          </a:prstGeom>
        </p:spPr>
        <p:txBody>
          <a:bodyPr wrap="square">
            <a:spAutoFit/>
          </a:bodyPr>
          <a:lstStyle/>
          <a:p>
            <a:pPr lvl="0"/>
            <a:r>
              <a:rPr lang="lt-LT" sz="1400" dirty="0">
                <a:solidFill>
                  <a:prstClr val="white">
                    <a:lumMod val="50000"/>
                  </a:prstClr>
                </a:solidFill>
                <a:latin typeface="Cambria" panose="02040503050406030204" pitchFamily="18" charset="0"/>
                <a:ea typeface="Cambria" panose="02040503050406030204" pitchFamily="18" charset="0"/>
              </a:rPr>
              <a:t>Iki 2050 m. miestų oro tarša taps pagrindiniu mirtį sukeliančiu aplinkos veiksniu.</a:t>
            </a:r>
          </a:p>
        </p:txBody>
      </p:sp>
      <p:sp>
        <p:nvSpPr>
          <p:cNvPr id="16" name="Rectangle 15"/>
          <p:cNvSpPr/>
          <p:nvPr/>
        </p:nvSpPr>
        <p:spPr>
          <a:xfrm>
            <a:off x="2141476" y="3577580"/>
            <a:ext cx="2232248" cy="954107"/>
          </a:xfrm>
          <a:prstGeom prst="rect">
            <a:avLst/>
          </a:prstGeom>
        </p:spPr>
        <p:txBody>
          <a:bodyPr wrap="square">
            <a:spAutoFit/>
          </a:bodyPr>
          <a:lstStyle/>
          <a:p>
            <a:pPr lvl="0"/>
            <a:r>
              <a:rPr lang="lt-LT" sz="1400" dirty="0">
                <a:solidFill>
                  <a:prstClr val="white">
                    <a:lumMod val="50000"/>
                  </a:prstClr>
                </a:solidFill>
                <a:latin typeface="Cambria" panose="02040503050406030204" pitchFamily="18" charset="0"/>
                <a:ea typeface="Cambria" panose="02040503050406030204" pitchFamily="18" charset="0"/>
              </a:rPr>
              <a:t>Statistinis vilnietis dėl oro taršos gyvens </a:t>
            </a:r>
            <a:r>
              <a:rPr lang="lt-LT" sz="1400" b="1" dirty="0">
                <a:solidFill>
                  <a:prstClr val="white">
                    <a:lumMod val="50000"/>
                  </a:prstClr>
                </a:solidFill>
                <a:latin typeface="Cambria" panose="02040503050406030204" pitchFamily="18" charset="0"/>
                <a:ea typeface="Cambria" panose="02040503050406030204" pitchFamily="18" charset="0"/>
              </a:rPr>
              <a:t>6 mėn</a:t>
            </a:r>
            <a:r>
              <a:rPr lang="lt-LT" sz="1400" dirty="0">
                <a:solidFill>
                  <a:prstClr val="white">
                    <a:lumMod val="50000"/>
                  </a:prstClr>
                </a:solidFill>
                <a:latin typeface="Cambria" panose="02040503050406030204" pitchFamily="18" charset="0"/>
                <a:ea typeface="Cambria" panose="02040503050406030204" pitchFamily="18" charset="0"/>
              </a:rPr>
              <a:t>., kaunietis – </a:t>
            </a:r>
            <a:r>
              <a:rPr lang="lt-LT" sz="1400" b="1" dirty="0">
                <a:solidFill>
                  <a:prstClr val="white">
                    <a:lumMod val="50000"/>
                  </a:prstClr>
                </a:solidFill>
                <a:latin typeface="Cambria" panose="02040503050406030204" pitchFamily="18" charset="0"/>
                <a:ea typeface="Cambria" panose="02040503050406030204" pitchFamily="18" charset="0"/>
              </a:rPr>
              <a:t>7 mėn</a:t>
            </a:r>
            <a:r>
              <a:rPr lang="lt-LT" sz="1400" dirty="0">
                <a:solidFill>
                  <a:prstClr val="white">
                    <a:lumMod val="50000"/>
                  </a:prstClr>
                </a:solidFill>
                <a:latin typeface="Cambria" panose="02040503050406030204" pitchFamily="18" charset="0"/>
                <a:ea typeface="Cambria" panose="02040503050406030204" pitchFamily="18" charset="0"/>
              </a:rPr>
              <a:t>. trumpiau.</a:t>
            </a:r>
          </a:p>
        </p:txBody>
      </p:sp>
      <p:sp>
        <p:nvSpPr>
          <p:cNvPr id="10" name="Rectangle: Rounded Corners 9">
            <a:extLst>
              <a:ext uri="{FF2B5EF4-FFF2-40B4-BE49-F238E27FC236}">
                <a16:creationId xmlns="" xmlns:a16="http://schemas.microsoft.com/office/drawing/2014/main" id="{2C9F9EC9-D528-4332-8531-473AAD5DEE4F}"/>
              </a:ext>
            </a:extLst>
          </p:cNvPr>
          <p:cNvSpPr/>
          <p:nvPr/>
        </p:nvSpPr>
        <p:spPr>
          <a:xfrm>
            <a:off x="2555776" y="5004133"/>
            <a:ext cx="4392488" cy="58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lt-LT" dirty="0"/>
              <a:t>85% Lietuvos gyventojų oro taršą laiko svarbia problema (</a:t>
            </a:r>
            <a:r>
              <a:rPr lang="lt-LT" sz="1400" dirty="0" err="1"/>
              <a:t>Omnibus</a:t>
            </a:r>
            <a:r>
              <a:rPr lang="lt-LT" sz="1400" dirty="0"/>
              <a:t> 2018 m</a:t>
            </a:r>
            <a:r>
              <a:rPr lang="lt-LT" dirty="0"/>
              <a:t>. </a:t>
            </a:r>
            <a:r>
              <a:rPr lang="lt-LT" sz="1400" dirty="0"/>
              <a:t>rugsėjis</a:t>
            </a:r>
            <a:r>
              <a:rPr lang="lt-LT" dirty="0"/>
              <a:t>)</a:t>
            </a:r>
          </a:p>
        </p:txBody>
      </p:sp>
    </p:spTree>
    <p:extLst>
      <p:ext uri="{BB962C8B-B14F-4D97-AF65-F5344CB8AC3E}">
        <p14:creationId xmlns:p14="http://schemas.microsoft.com/office/powerpoint/2010/main" val="237150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715000"/>
          </a:xfrm>
          <a:prstGeom prst="rect">
            <a:avLst/>
          </a:prstGeom>
          <a:blipFill dpi="0" rotWithShape="1">
            <a:blip r:embed="rId2">
              <a:alphaModFix amt="5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395536" y="985292"/>
            <a:ext cx="5328592" cy="3970318"/>
          </a:xfrm>
          <a:prstGeom prst="rect">
            <a:avLst/>
          </a:prstGeom>
        </p:spPr>
        <p:txBody>
          <a:bodyPr wrap="square">
            <a:spAutoFit/>
          </a:bodyPr>
          <a:lstStyle/>
          <a:p>
            <a:pPr algn="just"/>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2018 m.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Klaipėdoje (Šilutės pl. OKT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stotyje) </a:t>
            </a:r>
            <a:r>
              <a:rPr lang="lt-LT" b="1" dirty="0" smtClean="0">
                <a:solidFill>
                  <a:srgbClr val="FF0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kietųjų dalelių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koncentracija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ore paros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ribinę vertę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viršijo </a:t>
            </a:r>
            <a:r>
              <a:rPr lang="lt-LT" b="1" dirty="0" smtClean="0">
                <a:solidFill>
                  <a:srgbClr val="FF0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61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dieną</a:t>
            </a:r>
            <a:r>
              <a:rPr lang="en-GB"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leistinos </a:t>
            </a:r>
            <a:r>
              <a:rPr lang="en-GB"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35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dienos</a:t>
            </a:r>
            <a:r>
              <a:rPr lang="en-GB"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r>
              <a:rPr lang="en-GB"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per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metus</a:t>
            </a:r>
            <a:r>
              <a:rPr lang="en-GB"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endPar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endParaRPr>
          </a:p>
          <a:p>
            <a:endPar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endParaRPr>
          </a:p>
          <a:p>
            <a:pPr algn="just"/>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Vilniaus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Žirmūnų OKT stotyje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r>
              <a:rPr lang="lt-LT" b="1" dirty="0" smtClean="0">
                <a:solidFill>
                  <a:srgbClr val="FF0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37</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dienas, </a:t>
            </a:r>
          </a:p>
          <a:p>
            <a:endPar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endParaRPr>
          </a:p>
          <a:p>
            <a:pPr algn="just"/>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Šiauliuose – </a:t>
            </a:r>
            <a:r>
              <a:rPr lang="lt-LT" b="1" dirty="0">
                <a:solidFill>
                  <a:srgbClr val="FFC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29</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dienas;</a:t>
            </a:r>
          </a:p>
          <a:p>
            <a:endPar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endParaRPr>
          </a:p>
          <a:p>
            <a:pPr algn="just"/>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Kauno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Petrašiūnų OKT stotyje – </a:t>
            </a:r>
            <a:r>
              <a:rPr lang="en-GB" b="1" dirty="0" smtClean="0">
                <a:solidFill>
                  <a:srgbClr val="FFC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3</a:t>
            </a:r>
            <a:r>
              <a:rPr lang="lt-LT" b="1" dirty="0">
                <a:solidFill>
                  <a:srgbClr val="FFC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2</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dienas. Tačiau </a:t>
            </a:r>
            <a:r>
              <a:rPr lang="lt-LT" b="1" dirty="0" smtClean="0">
                <a:solidFill>
                  <a:srgbClr val="FF0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benzo(a)pireno</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 vidutinė metinė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koncentracija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šioje OKT siekė </a:t>
            </a:r>
            <a:r>
              <a:rPr lang="lt-LT" b="1" dirty="0" smtClean="0">
                <a:solidFill>
                  <a:srgbClr val="FF0000"/>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1,29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ng/m³ ir </a:t>
            </a:r>
            <a:r>
              <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viršijo siektiną vertę </a:t>
            </a:r>
            <a:r>
              <a:rPr lang="lt-LT" b="1" dirty="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rPr>
              <a:t>(1 ng/m³). </a:t>
            </a:r>
            <a:endParaRPr lang="lt-LT" b="1" dirty="0" smtClean="0">
              <a:solidFill>
                <a:prstClr val="white"/>
              </a:solidFill>
              <a:effectLst>
                <a:glow rad="63500">
                  <a:prstClr val="black">
                    <a:alpha val="27000"/>
                  </a:prstClr>
                </a:glow>
                <a:outerShdw blurRad="38100" dist="38100" dir="2700000" algn="tl">
                  <a:srgbClr val="000000">
                    <a:alpha val="23000"/>
                  </a:srgbClr>
                </a:outerShdw>
              </a:effectLst>
              <a:latin typeface="Cambria" panose="02040503050406030204" pitchFamily="18" charset="0"/>
              <a:ea typeface="Cambria" panose="02040503050406030204" pitchFamily="18" charset="0"/>
            </a:endParaRPr>
          </a:p>
          <a:p>
            <a:endParaRPr lang="lt-LT" b="1" dirty="0" smtClean="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619672" y="392751"/>
            <a:ext cx="5544616" cy="461665"/>
          </a:xfrm>
          <a:prstGeom prst="rect">
            <a:avLst/>
          </a:prstGeom>
          <a:noFill/>
        </p:spPr>
        <p:txBody>
          <a:bodyPr wrap="square" rtlCol="0">
            <a:spAutoFit/>
          </a:bodyPr>
          <a:lstStyle/>
          <a:p>
            <a:pPr algn="ctr"/>
            <a:r>
              <a:rPr lang="lt-LT" sz="2400" b="1" dirty="0" smtClean="0">
                <a:solidFill>
                  <a:prstClr val="white"/>
                </a:solidFill>
                <a:effectLst>
                  <a:glow rad="63500">
                    <a:srgbClr val="4F81BD">
                      <a:satMod val="175000"/>
                      <a:alpha val="4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Oro </a:t>
            </a:r>
            <a:r>
              <a:rPr lang="lt-LT" sz="2400" b="1" dirty="0">
                <a:solidFill>
                  <a:prstClr val="white"/>
                </a:solidFill>
                <a:effectLst>
                  <a:glow rad="63500">
                    <a:srgbClr val="4F81BD">
                      <a:satMod val="175000"/>
                      <a:alpha val="4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kokybė </a:t>
            </a:r>
            <a:r>
              <a:rPr lang="lt-LT" sz="2400" b="1" dirty="0" smtClean="0">
                <a:solidFill>
                  <a:prstClr val="white"/>
                </a:solidFill>
                <a:effectLst>
                  <a:glow rad="63500">
                    <a:srgbClr val="4F81BD">
                      <a:satMod val="175000"/>
                      <a:alpha val="4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prastėja</a:t>
            </a:r>
            <a:endParaRPr lang="lt-LT" sz="2400" b="1" dirty="0">
              <a:solidFill>
                <a:prstClr val="white"/>
              </a:solidFill>
              <a:effectLst>
                <a:glow rad="63500">
                  <a:srgbClr val="4F81BD">
                    <a:satMod val="175000"/>
                    <a:alpha val="4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23583"/>
            <a:ext cx="2120900"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79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088" y="296092"/>
            <a:ext cx="2620848" cy="2031325"/>
          </a:xfrm>
          <a:prstGeom prst="rect">
            <a:avLst/>
          </a:prstGeom>
        </p:spPr>
        <p:txBody>
          <a:bodyPr wrap="square">
            <a:spAutoFit/>
          </a:bodyPr>
          <a:lstStyle/>
          <a:p>
            <a:pPr algn="ctr"/>
            <a:r>
              <a:rPr lang="lt-LT" b="1" dirty="0">
                <a:solidFill>
                  <a:prstClr val="black"/>
                </a:solidFill>
                <a:latin typeface="Cambria" panose="02040503050406030204" pitchFamily="18" charset="0"/>
                <a:ea typeface="Cambria" panose="02040503050406030204" pitchFamily="18" charset="0"/>
              </a:rPr>
              <a:t>Vilniaus miesto oro užterštumo kietosiomis </a:t>
            </a:r>
            <a:r>
              <a:rPr lang="lt-LT" b="1" dirty="0" smtClean="0">
                <a:solidFill>
                  <a:prstClr val="black"/>
                </a:solidFill>
                <a:latin typeface="Cambria" panose="02040503050406030204" pitchFamily="18" charset="0"/>
                <a:ea typeface="Cambria" panose="02040503050406030204" pitchFamily="18" charset="0"/>
              </a:rPr>
              <a:t>dalelėmis KD10 </a:t>
            </a:r>
            <a:r>
              <a:rPr lang="lt-LT" b="1" dirty="0">
                <a:solidFill>
                  <a:prstClr val="black"/>
                </a:solidFill>
                <a:latin typeface="Cambria" panose="02040503050406030204" pitchFamily="18" charset="0"/>
                <a:ea typeface="Cambria" panose="02040503050406030204" pitchFamily="18" charset="0"/>
              </a:rPr>
              <a:t>žemėlapis </a:t>
            </a:r>
            <a:endParaRPr lang="en-US" b="1" dirty="0" smtClean="0">
              <a:solidFill>
                <a:prstClr val="black"/>
              </a:solidFill>
              <a:latin typeface="Cambria" panose="02040503050406030204" pitchFamily="18" charset="0"/>
              <a:ea typeface="Cambria" panose="02040503050406030204" pitchFamily="18" charset="0"/>
            </a:endParaRPr>
          </a:p>
          <a:p>
            <a:pPr algn="ctr"/>
            <a:r>
              <a:rPr lang="lt-LT" b="1" dirty="0" smtClean="0">
                <a:solidFill>
                  <a:prstClr val="black"/>
                </a:solidFill>
                <a:latin typeface="Cambria" panose="02040503050406030204" pitchFamily="18" charset="0"/>
                <a:ea typeface="Cambria" panose="02040503050406030204" pitchFamily="18" charset="0"/>
              </a:rPr>
              <a:t>(šaltuoju metu ir tik namų ūkių šildymas kietuoju kuru) </a:t>
            </a:r>
            <a:endParaRPr lang="lt-LT" b="1" dirty="0">
              <a:solidFill>
                <a:prstClr val="black"/>
              </a:solidFill>
              <a:latin typeface="Cambria" panose="02040503050406030204" pitchFamily="18" charset="0"/>
              <a:ea typeface="Cambria" panose="02040503050406030204" pitchFamily="18" charset="0"/>
            </a:endParaRPr>
          </a:p>
        </p:txBody>
      </p:sp>
      <p:pic>
        <p:nvPicPr>
          <p:cNvPr id="3" name="Picture 8" descr="\\amfs.ad.am.lt\user_home$\austina.vzesniauskai\Documents\Logotipai\AM-zenkla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fs.ad.am.lt\user_home$\austina.vzesniauskai\Desktop\40343018_1998756326830825_668775598677137817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
            <a:ext cx="4032448" cy="559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2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328" y="4585692"/>
            <a:ext cx="1657815" cy="276999"/>
          </a:xfrm>
          <a:prstGeom prst="rect">
            <a:avLst/>
          </a:prstGeom>
        </p:spPr>
        <p:txBody>
          <a:bodyPr wrap="square">
            <a:spAutoFit/>
          </a:bodyPr>
          <a:lstStyle/>
          <a:p>
            <a:r>
              <a:rPr lang="lt-LT" sz="1200" b="1" dirty="0">
                <a:solidFill>
                  <a:schemeClr val="bg1">
                    <a:lumMod val="50000"/>
                  </a:schemeClr>
                </a:solidFill>
                <a:latin typeface="Cambria" panose="02040503050406030204" pitchFamily="18" charset="0"/>
                <a:ea typeface="Cambria" panose="02040503050406030204" pitchFamily="18" charset="0"/>
              </a:rPr>
              <a:t>*Lyginant su 2005 m.</a:t>
            </a:r>
            <a:endParaRPr lang="lt-LT" sz="1200" dirty="0">
              <a:solidFill>
                <a:schemeClr val="bg1">
                  <a:lumMod val="50000"/>
                </a:schemeClr>
              </a:solidFill>
              <a:latin typeface="Cambria" panose="02040503050406030204" pitchFamily="18" charset="0"/>
              <a:ea typeface="Cambria" panose="02040503050406030204" pitchFamily="18" charset="0"/>
            </a:endParaRPr>
          </a:p>
        </p:txBody>
      </p:sp>
      <p:sp>
        <p:nvSpPr>
          <p:cNvPr id="3" name="TextBox 2"/>
          <p:cNvSpPr txBox="1"/>
          <p:nvPr/>
        </p:nvSpPr>
        <p:spPr>
          <a:xfrm>
            <a:off x="611560" y="408164"/>
            <a:ext cx="7776864" cy="400110"/>
          </a:xfrm>
          <a:prstGeom prst="rect">
            <a:avLst/>
          </a:prstGeom>
          <a:noFill/>
        </p:spPr>
        <p:txBody>
          <a:bodyPr wrap="square" rtlCol="0">
            <a:spAutoFit/>
          </a:bodyPr>
          <a:lstStyle/>
          <a:p>
            <a:pPr algn="ctr"/>
            <a:r>
              <a:rPr lang="lt-LT" sz="2000" b="1" dirty="0" smtClean="0">
                <a:latin typeface="Cambria" panose="02040503050406030204" pitchFamily="18" charset="0"/>
                <a:ea typeface="Cambria" panose="02040503050406030204" pitchFamily="18" charset="0"/>
              </a:rPr>
              <a:t>Nacionalinio oro taršos mažinimo plano tikslai</a:t>
            </a:r>
            <a:endParaRPr lang="en-GB" sz="2000" b="1" dirty="0">
              <a:latin typeface="Cambria" panose="02040503050406030204" pitchFamily="18" charset="0"/>
              <a:ea typeface="Cambria" panose="02040503050406030204" pitchFamily="18" charset="0"/>
            </a:endParaRPr>
          </a:p>
        </p:txBody>
      </p:sp>
      <p:pic>
        <p:nvPicPr>
          <p:cNvPr id="7" name="Picture 8" descr="\\amfs.ad.am.lt\user_home$\austina.vzesniauskai\Documents\Logotipai\AM-zenkl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16255312"/>
              </p:ext>
            </p:extLst>
          </p:nvPr>
        </p:nvGraphicFramePr>
        <p:xfrm>
          <a:off x="614578" y="981057"/>
          <a:ext cx="8243566" cy="3881633"/>
        </p:xfrm>
        <a:graphic>
          <a:graphicData uri="http://schemas.openxmlformats.org/drawingml/2006/table">
            <a:tbl>
              <a:tblPr firstRow="1" bandRow="1">
                <a:tableStyleId>{69012ECD-51FC-41F1-AA8D-1B2483CD663E}</a:tableStyleId>
              </a:tblPr>
              <a:tblGrid>
                <a:gridCol w="2816414">
                  <a:extLst>
                    <a:ext uri="{9D8B030D-6E8A-4147-A177-3AD203B41FA5}">
                      <a16:colId xmlns:a16="http://schemas.microsoft.com/office/drawing/2014/main" xmlns="" val="20000"/>
                    </a:ext>
                  </a:extLst>
                </a:gridCol>
                <a:gridCol w="1958498">
                  <a:extLst>
                    <a:ext uri="{9D8B030D-6E8A-4147-A177-3AD203B41FA5}">
                      <a16:colId xmlns:a16="http://schemas.microsoft.com/office/drawing/2014/main" xmlns="" val="20003"/>
                    </a:ext>
                  </a:extLst>
                </a:gridCol>
                <a:gridCol w="1665042">
                  <a:extLst>
                    <a:ext uri="{9D8B030D-6E8A-4147-A177-3AD203B41FA5}">
                      <a16:colId xmlns:a16="http://schemas.microsoft.com/office/drawing/2014/main" xmlns="" val="20001"/>
                    </a:ext>
                  </a:extLst>
                </a:gridCol>
                <a:gridCol w="1803612">
                  <a:extLst>
                    <a:ext uri="{9D8B030D-6E8A-4147-A177-3AD203B41FA5}">
                      <a16:colId xmlns:a16="http://schemas.microsoft.com/office/drawing/2014/main" xmlns="" val="20002"/>
                    </a:ext>
                  </a:extLst>
                </a:gridCol>
              </a:tblGrid>
              <a:tr h="533772">
                <a:tc>
                  <a:txBody>
                    <a:bodyPr/>
                    <a:lstStyle/>
                    <a:p>
                      <a:r>
                        <a:rPr lang="lt-LT" sz="1400" baseline="0" dirty="0" smtClean="0">
                          <a:latin typeface="Cambria" panose="02040503050406030204" pitchFamily="18" charset="0"/>
                          <a:ea typeface="Cambria" panose="02040503050406030204" pitchFamily="18" charset="0"/>
                        </a:rPr>
                        <a:t>SUMAŽINTI ŠIŲ </a:t>
                      </a:r>
                      <a:r>
                        <a:rPr lang="lt-LT" sz="1400" dirty="0" smtClean="0">
                          <a:latin typeface="Cambria" panose="02040503050406030204" pitchFamily="18" charset="0"/>
                          <a:ea typeface="Cambria" panose="02040503050406030204" pitchFamily="18" charset="0"/>
                        </a:rPr>
                        <a:t>TERŠALŲ</a:t>
                      </a:r>
                      <a:r>
                        <a:rPr lang="lt-LT" sz="1400" baseline="0" dirty="0" smtClean="0">
                          <a:latin typeface="Cambria" panose="02040503050406030204" pitchFamily="18" charset="0"/>
                          <a:ea typeface="Cambria" panose="02040503050406030204" pitchFamily="18" charset="0"/>
                        </a:rPr>
                        <a:t> KIEKĮ: (lyginant su 2005 m.)</a:t>
                      </a:r>
                      <a:endParaRPr lang="lt-LT" sz="1400" dirty="0">
                        <a:solidFill>
                          <a:srgbClr val="F47920"/>
                        </a:solidFill>
                        <a:latin typeface="Cambria" panose="02040503050406030204" pitchFamily="18" charset="0"/>
                        <a:ea typeface="Cambria" panose="02040503050406030204" pitchFamily="18" charset="0"/>
                      </a:endParaRPr>
                    </a:p>
                  </a:txBody>
                  <a:tcPr>
                    <a:solidFill>
                      <a:srgbClr val="002060"/>
                    </a:solidFill>
                  </a:tcPr>
                </a:tc>
                <a:tc>
                  <a:txBody>
                    <a:bodyPr/>
                    <a:lstStyle/>
                    <a:p>
                      <a:pPr algn="ctr"/>
                      <a:r>
                        <a:rPr lang="en-US" sz="1400" dirty="0" smtClean="0">
                          <a:latin typeface="Cambria" panose="02040503050406030204" pitchFamily="18" charset="0"/>
                          <a:ea typeface="Cambria" panose="02040503050406030204" pitchFamily="18" charset="0"/>
                        </a:rPr>
                        <a:t>2015 </a:t>
                      </a:r>
                      <a:r>
                        <a:rPr lang="en-US" sz="1400" dirty="0">
                          <a:latin typeface="Cambria" panose="02040503050406030204" pitchFamily="18" charset="0"/>
                          <a:ea typeface="Cambria" panose="02040503050406030204" pitchFamily="18" charset="0"/>
                        </a:rPr>
                        <a:t>m. </a:t>
                      </a:r>
                      <a:r>
                        <a:rPr lang="en-US" sz="1400" dirty="0" err="1" smtClean="0">
                          <a:latin typeface="Cambria" panose="02040503050406030204" pitchFamily="18" charset="0"/>
                          <a:ea typeface="Cambria" panose="02040503050406030204" pitchFamily="18" charset="0"/>
                        </a:rPr>
                        <a:t>faktas</a:t>
                      </a:r>
                      <a:endParaRPr lang="lt-LT" sz="1400" dirty="0">
                        <a:latin typeface="Cambria" panose="02040503050406030204" pitchFamily="18" charset="0"/>
                        <a:ea typeface="Cambria" panose="02040503050406030204" pitchFamily="18" charset="0"/>
                      </a:endParaRPr>
                    </a:p>
                  </a:txBody>
                  <a:tcPr>
                    <a:solidFill>
                      <a:srgbClr val="002060"/>
                    </a:solidFill>
                  </a:tcPr>
                </a:tc>
                <a:tc>
                  <a:txBody>
                    <a:bodyPr/>
                    <a:lstStyle/>
                    <a:p>
                      <a:pPr algn="ctr"/>
                      <a:r>
                        <a:rPr lang="lt-LT" sz="1400" dirty="0">
                          <a:latin typeface="Cambria" panose="02040503050406030204" pitchFamily="18" charset="0"/>
                          <a:ea typeface="Cambria" panose="02040503050406030204" pitchFamily="18" charset="0"/>
                        </a:rPr>
                        <a:t>2020 m. </a:t>
                      </a:r>
                      <a:r>
                        <a:rPr lang="lt-LT" sz="1400" dirty="0" smtClean="0">
                          <a:latin typeface="Cambria" panose="02040503050406030204" pitchFamily="18" charset="0"/>
                          <a:ea typeface="Cambria" panose="02040503050406030204" pitchFamily="18" charset="0"/>
                        </a:rPr>
                        <a:t>tikslai</a:t>
                      </a:r>
                      <a:endParaRPr lang="lt-LT" sz="1400" dirty="0">
                        <a:latin typeface="Cambria" panose="02040503050406030204" pitchFamily="18" charset="0"/>
                        <a:ea typeface="Cambria" panose="02040503050406030204" pitchFamily="18" charset="0"/>
                      </a:endParaRPr>
                    </a:p>
                  </a:txBody>
                  <a:tcPr>
                    <a:solidFill>
                      <a:srgbClr val="002060"/>
                    </a:solidFill>
                  </a:tcPr>
                </a:tc>
                <a:tc>
                  <a:txBody>
                    <a:bodyPr/>
                    <a:lstStyle/>
                    <a:p>
                      <a:pPr algn="ctr"/>
                      <a:r>
                        <a:rPr lang="lt-LT" sz="1400" dirty="0">
                          <a:latin typeface="Cambria" panose="02040503050406030204" pitchFamily="18" charset="0"/>
                          <a:ea typeface="Cambria" panose="02040503050406030204" pitchFamily="18" charset="0"/>
                        </a:rPr>
                        <a:t>2030 m. </a:t>
                      </a:r>
                      <a:r>
                        <a:rPr lang="lt-LT" sz="1400" dirty="0" smtClean="0">
                          <a:latin typeface="Cambria" panose="02040503050406030204" pitchFamily="18" charset="0"/>
                          <a:ea typeface="Cambria" panose="02040503050406030204" pitchFamily="18" charset="0"/>
                        </a:rPr>
                        <a:t>tikslai</a:t>
                      </a:r>
                      <a:endParaRPr lang="lt-LT" sz="1400" dirty="0">
                        <a:latin typeface="Cambria" panose="02040503050406030204" pitchFamily="18" charset="0"/>
                        <a:ea typeface="Cambria" panose="02040503050406030204" pitchFamily="18" charset="0"/>
                      </a:endParaRPr>
                    </a:p>
                  </a:txBody>
                  <a:tcPr>
                    <a:solidFill>
                      <a:srgbClr val="002060"/>
                    </a:solidFill>
                  </a:tcPr>
                </a:tc>
                <a:extLst>
                  <a:ext uri="{0D108BD9-81ED-4DB2-BD59-A6C34878D82A}">
                    <a16:rowId xmlns:a16="http://schemas.microsoft.com/office/drawing/2014/main" xmlns="" val="10000"/>
                  </a:ext>
                </a:extLst>
              </a:tr>
              <a:tr h="465296">
                <a:tc>
                  <a:txBody>
                    <a:bodyPr/>
                    <a:lstStyle/>
                    <a:p>
                      <a:r>
                        <a:rPr lang="lt-LT" sz="1400" dirty="0">
                          <a:latin typeface="Cambria" panose="02040503050406030204" pitchFamily="18" charset="0"/>
                          <a:ea typeface="Cambria" panose="02040503050406030204" pitchFamily="18" charset="0"/>
                        </a:rPr>
                        <a:t>Sieros dioksidas (</a:t>
                      </a:r>
                      <a:r>
                        <a:rPr lang="lt-LT" sz="1400" dirty="0">
                          <a:solidFill>
                            <a:srgbClr val="0C16E4"/>
                          </a:solidFill>
                          <a:latin typeface="Cambria" panose="02040503050406030204" pitchFamily="18" charset="0"/>
                          <a:ea typeface="Cambria" panose="02040503050406030204" pitchFamily="18" charset="0"/>
                        </a:rPr>
                        <a:t>SO</a:t>
                      </a:r>
                      <a:r>
                        <a:rPr lang="lt-LT" sz="1400" baseline="-25000" dirty="0">
                          <a:solidFill>
                            <a:srgbClr val="0C16E4"/>
                          </a:solidFill>
                          <a:latin typeface="Cambria" panose="02040503050406030204" pitchFamily="18" charset="0"/>
                          <a:ea typeface="Cambria" panose="02040503050406030204" pitchFamily="18" charset="0"/>
                        </a:rPr>
                        <a:t>2</a:t>
                      </a:r>
                      <a:r>
                        <a:rPr lang="lt-LT" sz="1400" dirty="0">
                          <a:latin typeface="Cambria" panose="02040503050406030204" pitchFamily="18" charset="0"/>
                          <a:ea typeface="Cambria" panose="02040503050406030204" pitchFamily="18" charset="0"/>
                        </a:rPr>
                        <a:t>)</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a:t>
                      </a:r>
                      <a:r>
                        <a:rPr lang="en-US" sz="1400" dirty="0" smtClean="0">
                          <a:latin typeface="Cambria" panose="02040503050406030204" pitchFamily="18" charset="0"/>
                          <a:ea typeface="Cambria" panose="02040503050406030204" pitchFamily="18" charset="0"/>
                        </a:rPr>
                        <a:t>41,</a:t>
                      </a:r>
                      <a:r>
                        <a:rPr lang="lt-LT" sz="1400" dirty="0" smtClean="0">
                          <a:latin typeface="Cambria" panose="02040503050406030204" pitchFamily="18" charset="0"/>
                          <a:ea typeface="Cambria" panose="02040503050406030204" pitchFamily="18" charset="0"/>
                        </a:rPr>
                        <a:t>1</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-55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a:t>
                      </a:r>
                      <a:r>
                        <a:rPr lang="lt-LT" sz="1400" dirty="0" smtClean="0">
                          <a:latin typeface="Cambria" panose="02040503050406030204" pitchFamily="18" charset="0"/>
                          <a:ea typeface="Cambria" panose="02040503050406030204" pitchFamily="18" charset="0"/>
                        </a:rPr>
                        <a:t>60 </a:t>
                      </a:r>
                      <a:r>
                        <a:rPr lang="lt-LT"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1"/>
                  </a:ext>
                </a:extLst>
              </a:tr>
              <a:tr h="465296">
                <a:tc>
                  <a:txBody>
                    <a:bodyPr/>
                    <a:lstStyle/>
                    <a:p>
                      <a:r>
                        <a:rPr lang="lt-LT" sz="1400" dirty="0">
                          <a:latin typeface="Cambria" panose="02040503050406030204" pitchFamily="18" charset="0"/>
                          <a:ea typeface="Cambria" panose="02040503050406030204" pitchFamily="18" charset="0"/>
                        </a:rPr>
                        <a:t>Azoto oksidai (</a:t>
                      </a:r>
                      <a:r>
                        <a:rPr lang="lt-LT" sz="1400" dirty="0" err="1">
                          <a:solidFill>
                            <a:srgbClr val="0C16E4"/>
                          </a:solidFill>
                          <a:latin typeface="Cambria" panose="02040503050406030204" pitchFamily="18" charset="0"/>
                          <a:ea typeface="Cambria" panose="02040503050406030204" pitchFamily="18" charset="0"/>
                        </a:rPr>
                        <a:t>NOx</a:t>
                      </a:r>
                      <a:r>
                        <a:rPr lang="lt-LT" sz="1400" dirty="0">
                          <a:latin typeface="Cambria" panose="02040503050406030204" pitchFamily="18" charset="0"/>
                          <a:ea typeface="Cambria" panose="02040503050406030204" pitchFamily="18" charset="0"/>
                        </a:rPr>
                        <a:t>)</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en-US" sz="1400" dirty="0" smtClean="0">
                          <a:latin typeface="Cambria" panose="02040503050406030204" pitchFamily="18" charset="0"/>
                          <a:ea typeface="Cambria" panose="02040503050406030204" pitchFamily="18" charset="0"/>
                        </a:rPr>
                        <a:t>-</a:t>
                      </a:r>
                      <a:r>
                        <a:rPr lang="lt-LT" sz="1400" dirty="0" smtClean="0">
                          <a:latin typeface="Cambria" panose="02040503050406030204" pitchFamily="18" charset="0"/>
                          <a:ea typeface="Cambria" panose="02040503050406030204" pitchFamily="18" charset="0"/>
                        </a:rPr>
                        <a:t>8,8</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-48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-51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2"/>
                  </a:ext>
                </a:extLst>
              </a:tr>
              <a:tr h="445065">
                <a:tc>
                  <a:txBody>
                    <a:bodyPr/>
                    <a:lstStyle/>
                    <a:p>
                      <a:r>
                        <a:rPr lang="lt-LT" sz="1400" dirty="0">
                          <a:latin typeface="Cambria" panose="02040503050406030204" pitchFamily="18" charset="0"/>
                          <a:ea typeface="Cambria" panose="02040503050406030204" pitchFamily="18" charset="0"/>
                        </a:rPr>
                        <a:t>Kietosios dalelės (</a:t>
                      </a:r>
                      <a:r>
                        <a:rPr lang="lt-LT" sz="1400" dirty="0">
                          <a:solidFill>
                            <a:srgbClr val="0C16E4"/>
                          </a:solidFill>
                          <a:latin typeface="Cambria" panose="02040503050406030204" pitchFamily="18" charset="0"/>
                          <a:ea typeface="Cambria" panose="02040503050406030204" pitchFamily="18" charset="0"/>
                        </a:rPr>
                        <a:t>KD</a:t>
                      </a:r>
                      <a:r>
                        <a:rPr lang="lt-LT" sz="1400" baseline="-25000" dirty="0">
                          <a:solidFill>
                            <a:srgbClr val="0C16E4"/>
                          </a:solidFill>
                          <a:latin typeface="Cambria" panose="02040503050406030204" pitchFamily="18" charset="0"/>
                          <a:ea typeface="Cambria" panose="02040503050406030204" pitchFamily="18" charset="0"/>
                        </a:rPr>
                        <a:t>2,5</a:t>
                      </a:r>
                      <a:r>
                        <a:rPr lang="lt-LT" sz="1400" dirty="0">
                          <a:latin typeface="Cambria" panose="02040503050406030204" pitchFamily="18" charset="0"/>
                          <a:ea typeface="Cambria" panose="02040503050406030204" pitchFamily="18" charset="0"/>
                        </a:rPr>
                        <a:t>)</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a:t>
                      </a:r>
                      <a:r>
                        <a:rPr lang="en-US" sz="1400" dirty="0" smtClean="0">
                          <a:latin typeface="Cambria" panose="02040503050406030204" pitchFamily="18" charset="0"/>
                          <a:ea typeface="Cambria" panose="02040503050406030204" pitchFamily="18" charset="0"/>
                        </a:rPr>
                        <a:t>1</a:t>
                      </a:r>
                      <a:r>
                        <a:rPr lang="lt-LT" sz="1400" dirty="0" smtClean="0">
                          <a:latin typeface="Cambria" panose="02040503050406030204" pitchFamily="18" charset="0"/>
                          <a:ea typeface="Cambria" panose="02040503050406030204" pitchFamily="18" charset="0"/>
                        </a:rPr>
                        <a:t>1,4</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-20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-36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3"/>
                  </a:ext>
                </a:extLst>
              </a:tr>
              <a:tr h="533772">
                <a:tc>
                  <a:txBody>
                    <a:bodyPr/>
                    <a:lstStyle/>
                    <a:p>
                      <a:r>
                        <a:rPr lang="lt-LT" sz="1400" dirty="0">
                          <a:latin typeface="Cambria" panose="02040503050406030204" pitchFamily="18" charset="0"/>
                          <a:ea typeface="Cambria" panose="02040503050406030204" pitchFamily="18" charset="0"/>
                        </a:rPr>
                        <a:t>Nemetaniniai lakieji organiniai junginiai (</a:t>
                      </a:r>
                      <a:r>
                        <a:rPr lang="lt-LT" sz="1400" dirty="0">
                          <a:solidFill>
                            <a:srgbClr val="0C16E4"/>
                          </a:solidFill>
                          <a:latin typeface="Cambria" panose="02040503050406030204" pitchFamily="18" charset="0"/>
                          <a:ea typeface="Cambria" panose="02040503050406030204" pitchFamily="18" charset="0"/>
                        </a:rPr>
                        <a:t>NMLOJ</a:t>
                      </a:r>
                      <a:r>
                        <a:rPr lang="lt-LT" sz="1400" dirty="0">
                          <a:latin typeface="Cambria" panose="02040503050406030204" pitchFamily="18" charset="0"/>
                          <a:ea typeface="Cambria" panose="02040503050406030204" pitchFamily="18" charset="0"/>
                        </a:rPr>
                        <a:t>)</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a:t>
                      </a:r>
                      <a:r>
                        <a:rPr lang="en-US" sz="1400" dirty="0" smtClean="0">
                          <a:latin typeface="Cambria" panose="02040503050406030204" pitchFamily="18" charset="0"/>
                          <a:ea typeface="Cambria" panose="02040503050406030204" pitchFamily="18" charset="0"/>
                        </a:rPr>
                        <a:t>2</a:t>
                      </a:r>
                      <a:r>
                        <a:rPr lang="lt-LT" sz="1400" dirty="0" smtClean="0">
                          <a:latin typeface="Cambria" panose="02040503050406030204" pitchFamily="18" charset="0"/>
                          <a:ea typeface="Cambria" panose="02040503050406030204" pitchFamily="18" charset="0"/>
                        </a:rPr>
                        <a:t>0,9</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-32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-47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4"/>
                  </a:ext>
                </a:extLst>
              </a:tr>
              <a:tr h="370888">
                <a:tc>
                  <a:txBody>
                    <a:bodyPr/>
                    <a:lstStyle/>
                    <a:p>
                      <a:r>
                        <a:rPr lang="lt-LT" sz="1400" dirty="0">
                          <a:latin typeface="Cambria" panose="02040503050406030204" pitchFamily="18" charset="0"/>
                          <a:ea typeface="Cambria" panose="02040503050406030204" pitchFamily="18" charset="0"/>
                        </a:rPr>
                        <a:t>Amoniakas</a:t>
                      </a:r>
                      <a:r>
                        <a:rPr lang="lt-LT" sz="1400" baseline="0" dirty="0">
                          <a:latin typeface="Cambria" panose="02040503050406030204" pitchFamily="18" charset="0"/>
                          <a:ea typeface="Cambria" panose="02040503050406030204" pitchFamily="18" charset="0"/>
                        </a:rPr>
                        <a:t> (</a:t>
                      </a:r>
                      <a:r>
                        <a:rPr lang="lt-LT" sz="1400" baseline="0" dirty="0">
                          <a:solidFill>
                            <a:srgbClr val="0C16E4"/>
                          </a:solidFill>
                          <a:latin typeface="Cambria" panose="02040503050406030204" pitchFamily="18" charset="0"/>
                          <a:ea typeface="Cambria" panose="02040503050406030204" pitchFamily="18" charset="0"/>
                        </a:rPr>
                        <a:t>NH</a:t>
                      </a:r>
                      <a:r>
                        <a:rPr lang="lt-LT" sz="1400" baseline="-25000" dirty="0">
                          <a:solidFill>
                            <a:srgbClr val="0C16E4"/>
                          </a:solidFill>
                          <a:latin typeface="Cambria" panose="02040503050406030204" pitchFamily="18" charset="0"/>
                          <a:ea typeface="Cambria" panose="02040503050406030204" pitchFamily="18" charset="0"/>
                        </a:rPr>
                        <a:t>3</a:t>
                      </a:r>
                      <a:r>
                        <a:rPr lang="lt-LT" sz="1400" baseline="0" dirty="0">
                          <a:latin typeface="Cambria" panose="02040503050406030204" pitchFamily="18" charset="0"/>
                          <a:ea typeface="Cambria" panose="02040503050406030204" pitchFamily="18" charset="0"/>
                        </a:rPr>
                        <a:t>)</a:t>
                      </a:r>
                      <a:endParaRPr lang="lt-LT" sz="1400" b="1" baseline="0"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a:t>
                      </a:r>
                      <a:r>
                        <a:rPr lang="en-US" sz="1400" dirty="0" smtClean="0">
                          <a:latin typeface="Cambria" panose="02040503050406030204" pitchFamily="18" charset="0"/>
                          <a:ea typeface="Cambria" panose="02040503050406030204" pitchFamily="18" charset="0"/>
                        </a:rPr>
                        <a:t>10,</a:t>
                      </a:r>
                      <a:r>
                        <a:rPr lang="lt-LT" sz="1400" dirty="0" smtClean="0">
                          <a:latin typeface="Cambria" panose="02040503050406030204" pitchFamily="18" charset="0"/>
                          <a:ea typeface="Cambria" panose="02040503050406030204" pitchFamily="18" charset="0"/>
                        </a:rPr>
                        <a:t>8</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-10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a:txBody>
                    <a:bodyPr/>
                    <a:lstStyle/>
                    <a:p>
                      <a:pPr algn="ctr"/>
                      <a:r>
                        <a:rPr lang="lt-LT" sz="1400" dirty="0">
                          <a:latin typeface="Cambria" panose="02040503050406030204" pitchFamily="18" charset="0"/>
                          <a:ea typeface="Cambria" panose="02040503050406030204" pitchFamily="18" charset="0"/>
                        </a:rPr>
                        <a:t>-10 proc.</a:t>
                      </a: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5"/>
                  </a:ext>
                </a:extLst>
              </a:tr>
              <a:tr h="533772">
                <a:tc gridSpan="4">
                  <a:txBody>
                    <a:bodyPr/>
                    <a:lstStyle/>
                    <a:p>
                      <a:pPr algn="just"/>
                      <a:r>
                        <a:rPr lang="lt-LT" sz="1400" baseline="0" dirty="0" smtClean="0">
                          <a:solidFill>
                            <a:schemeClr val="bg1"/>
                          </a:solidFill>
                          <a:latin typeface="Cambria" panose="02040503050406030204" pitchFamily="18" charset="0"/>
                          <a:ea typeface="Cambria" panose="02040503050406030204" pitchFamily="18" charset="0"/>
                        </a:rPr>
                        <a:t>Apriboti taršą sunkiaisiais  metalais ir patvariaisiais organiniais teršalais, siekiant neviršyti 1990 m. išmesto kiekvieno jų kiekio</a:t>
                      </a:r>
                      <a:endParaRPr lang="lt-LT" sz="1400" b="1" baseline="0" dirty="0">
                        <a:solidFill>
                          <a:schemeClr val="bg1"/>
                        </a:solidFill>
                        <a:latin typeface="Cambria" panose="02040503050406030204" pitchFamily="18" charset="0"/>
                        <a:ea typeface="Cambria" panose="02040503050406030204" pitchFamily="18" charset="0"/>
                      </a:endParaRPr>
                    </a:p>
                  </a:txBody>
                  <a:tcPr>
                    <a:solidFill>
                      <a:srgbClr val="002060"/>
                    </a:solidFill>
                  </a:tcPr>
                </a:tc>
                <a:tc hMerge="1">
                  <a:txBody>
                    <a:bodyPr/>
                    <a:lstStyle/>
                    <a:p>
                      <a:pPr algn="ct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hMerge="1">
                  <a:txBody>
                    <a:bodyPr/>
                    <a:lstStyle/>
                    <a:p>
                      <a:pPr algn="ct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c hMerge="1">
                  <a:txBody>
                    <a:bodyPr/>
                    <a:lstStyle/>
                    <a:p>
                      <a:pPr algn="ctr"/>
                      <a:endParaRPr lang="lt-LT" sz="1400" b="1" dirty="0">
                        <a:solidFill>
                          <a:schemeClr val="tx1">
                            <a:lumMod val="50000"/>
                            <a:lumOff val="50000"/>
                          </a:schemeClr>
                        </a:solidFill>
                        <a:latin typeface="Cambria" panose="02040503050406030204" pitchFamily="18" charset="0"/>
                        <a:ea typeface="Cambria" panose="02040503050406030204" pitchFamily="18" charset="0"/>
                      </a:endParaRPr>
                    </a:p>
                  </a:txBody>
                  <a:tcPr/>
                </a:tc>
              </a:tr>
              <a:tr h="533772">
                <a:tc gridSpan="4">
                  <a:txBody>
                    <a:bodyPr/>
                    <a:lstStyle/>
                    <a:p>
                      <a:pPr algn="just"/>
                      <a:r>
                        <a:rPr lang="lt-LT" sz="1400" b="0" baseline="0" dirty="0" smtClean="0">
                          <a:solidFill>
                            <a:schemeClr val="bg1"/>
                          </a:solidFill>
                          <a:latin typeface="Cambria" panose="02040503050406030204" pitchFamily="18" charset="0"/>
                          <a:ea typeface="Cambria" panose="02040503050406030204" pitchFamily="18" charset="0"/>
                        </a:rPr>
                        <a:t>Modernizuoti aplinkos oro taršos atskaitomybės ir monitoringo sistemas, didinant jų rezultatų prieinamumą visoms suinteresuotoms šalims</a:t>
                      </a:r>
                      <a:endParaRPr lang="lt-LT" sz="1400" b="0" baseline="0" dirty="0">
                        <a:solidFill>
                          <a:schemeClr val="bg1"/>
                        </a:solidFill>
                        <a:latin typeface="Cambria" panose="02040503050406030204" pitchFamily="18" charset="0"/>
                        <a:ea typeface="Cambria" panose="02040503050406030204" pitchFamily="18" charset="0"/>
                      </a:endParaRPr>
                    </a:p>
                  </a:txBody>
                  <a:tcPr>
                    <a:solidFill>
                      <a:srgbClr val="002060"/>
                    </a:solidFill>
                  </a:tcPr>
                </a:tc>
                <a:tc hMerge="1">
                  <a:txBody>
                    <a:bodyPr/>
                    <a:lstStyle/>
                    <a:p>
                      <a:endParaRPr lang="lt-LT"/>
                    </a:p>
                  </a:txBody>
                  <a:tcPr/>
                </a:tc>
                <a:tc hMerge="1">
                  <a:txBody>
                    <a:bodyPr/>
                    <a:lstStyle/>
                    <a:p>
                      <a:endParaRPr lang="lt-LT"/>
                    </a:p>
                  </a:txBody>
                  <a:tcPr/>
                </a:tc>
                <a:tc hMerge="1">
                  <a:txBody>
                    <a:bodyPr/>
                    <a:lstStyle/>
                    <a:p>
                      <a:endParaRPr lang="lt-LT"/>
                    </a:p>
                  </a:txBody>
                  <a:tcPr/>
                </a:tc>
              </a:tr>
            </a:tbl>
          </a:graphicData>
        </a:graphic>
      </p:graphicFrame>
    </p:spTree>
    <p:extLst>
      <p:ext uri="{BB962C8B-B14F-4D97-AF65-F5344CB8AC3E}">
        <p14:creationId xmlns:p14="http://schemas.microsoft.com/office/powerpoint/2010/main" val="2616226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273324"/>
            <a:ext cx="7578441" cy="2862322"/>
          </a:xfrm>
          <a:prstGeom prst="rect">
            <a:avLst/>
          </a:prstGeom>
          <a:noFill/>
        </p:spPr>
        <p:txBody>
          <a:bodyPr wrap="square" rtlCol="0">
            <a:spAutoFit/>
          </a:bodyPr>
          <a:lstStyle/>
          <a:p>
            <a:pPr algn="just"/>
            <a:endParaRPr lang="lt-LT" b="1" dirty="0" smtClean="0">
              <a:latin typeface="Cambria" panose="02040503050406030204" pitchFamily="18" charset="0"/>
              <a:ea typeface="Cambria" panose="02040503050406030204" pitchFamily="18" charset="0"/>
            </a:endParaRPr>
          </a:p>
          <a:p>
            <a:pPr algn="just"/>
            <a:r>
              <a:rPr lang="lt-LT" b="1" dirty="0" smtClean="0">
                <a:latin typeface="Cambria" panose="02040503050406030204" pitchFamily="18" charset="0"/>
                <a:ea typeface="Cambria" panose="02040503050406030204" pitchFamily="18" charset="0"/>
              </a:rPr>
              <a:t>I</a:t>
            </a:r>
            <a:r>
              <a:rPr lang="lt-LT" dirty="0" smtClean="0">
                <a:latin typeface="Cambria" panose="02040503050406030204" pitchFamily="18" charset="0"/>
                <a:ea typeface="Cambria" panose="02040503050406030204" pitchFamily="18" charset="0"/>
              </a:rPr>
              <a:t> – 2018 m. liepa-rugpjūtis;</a:t>
            </a:r>
          </a:p>
          <a:p>
            <a:pPr marL="285750" indent="-285750" algn="just">
              <a:buFont typeface="Arial" panose="020B0604020202020204" pitchFamily="34" charset="0"/>
              <a:buChar char="•"/>
            </a:pPr>
            <a:endParaRPr lang="lt-LT" dirty="0">
              <a:latin typeface="Cambria" panose="02040503050406030204" pitchFamily="18" charset="0"/>
              <a:ea typeface="Cambria" panose="02040503050406030204" pitchFamily="18" charset="0"/>
            </a:endParaRPr>
          </a:p>
          <a:p>
            <a:pPr algn="just"/>
            <a:r>
              <a:rPr lang="lt-LT" b="1" dirty="0" smtClean="0">
                <a:latin typeface="Cambria" panose="02040503050406030204" pitchFamily="18" charset="0"/>
                <a:ea typeface="Cambria" panose="02040503050406030204" pitchFamily="18" charset="0"/>
              </a:rPr>
              <a:t>II</a:t>
            </a:r>
            <a:r>
              <a:rPr lang="lt-LT" dirty="0" smtClean="0">
                <a:latin typeface="Cambria" panose="02040503050406030204" pitchFamily="18" charset="0"/>
                <a:ea typeface="Cambria" panose="02040503050406030204" pitchFamily="18" charset="0"/>
              </a:rPr>
              <a:t> – 2018 m. lapkritis-gruodis;</a:t>
            </a:r>
          </a:p>
          <a:p>
            <a:pPr algn="just"/>
            <a:endParaRPr lang="lt-LT" dirty="0">
              <a:latin typeface="Cambria" panose="02040503050406030204" pitchFamily="18" charset="0"/>
              <a:ea typeface="Cambria" panose="02040503050406030204" pitchFamily="18" charset="0"/>
            </a:endParaRPr>
          </a:p>
          <a:p>
            <a:pPr algn="just"/>
            <a:r>
              <a:rPr lang="lt-LT" dirty="0" smtClean="0">
                <a:latin typeface="Cambria" panose="02040503050406030204" pitchFamily="18" charset="0"/>
                <a:ea typeface="Cambria" panose="02040503050406030204" pitchFamily="18" charset="0"/>
              </a:rPr>
              <a:t>2018 m. lapkričio 16 d. pristatytas konferencijoje „Nacionalinis oro taršos mažinimo planas: oro kokybės gerinimo galimybės Lietuvoje“;</a:t>
            </a:r>
          </a:p>
          <a:p>
            <a:pPr algn="just"/>
            <a:endParaRPr lang="lt-LT" dirty="0">
              <a:latin typeface="Cambria" panose="02040503050406030204" pitchFamily="18" charset="0"/>
              <a:ea typeface="Cambria" panose="02040503050406030204" pitchFamily="18" charset="0"/>
            </a:endParaRPr>
          </a:p>
          <a:p>
            <a:pPr algn="just"/>
            <a:r>
              <a:rPr lang="lt-LT" b="1" dirty="0" smtClean="0">
                <a:latin typeface="Cambria" panose="02040503050406030204" pitchFamily="18" charset="0"/>
                <a:ea typeface="Cambria" panose="02040503050406030204" pitchFamily="18" charset="0"/>
              </a:rPr>
              <a:t>III</a:t>
            </a:r>
            <a:r>
              <a:rPr lang="lt-LT" dirty="0" smtClean="0">
                <a:latin typeface="Cambria" panose="02040503050406030204" pitchFamily="18" charset="0"/>
                <a:ea typeface="Cambria" panose="02040503050406030204" pitchFamily="18" charset="0"/>
              </a:rPr>
              <a:t> – 2018 m. gruodis – 2019 m. vasaris.</a:t>
            </a:r>
            <a:endParaRPr lang="lt-LT"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
        <p:nvSpPr>
          <p:cNvPr id="3" name="Rectangle 2"/>
          <p:cNvSpPr/>
          <p:nvPr/>
        </p:nvSpPr>
        <p:spPr>
          <a:xfrm>
            <a:off x="1899078" y="743057"/>
            <a:ext cx="5724128" cy="523220"/>
          </a:xfrm>
          <a:prstGeom prst="rect">
            <a:avLst/>
          </a:prstGeom>
        </p:spPr>
        <p:txBody>
          <a:bodyPr wrap="square">
            <a:spAutoFit/>
          </a:bodyPr>
          <a:lstStyle/>
          <a:p>
            <a:pPr lvl="0" algn="ctr"/>
            <a:r>
              <a:rPr lang="lt-LT" sz="2800" b="1" dirty="0" smtClean="0">
                <a:solidFill>
                  <a:prstClr val="black"/>
                </a:solidFill>
                <a:latin typeface="Cambria" panose="02040503050406030204" pitchFamily="18" charset="0"/>
                <a:ea typeface="Cambria" panose="02040503050406030204" pitchFamily="18" charset="0"/>
              </a:rPr>
              <a:t>Plano projekto derinimo  etapai</a:t>
            </a:r>
            <a:endParaRPr lang="en-GB" sz="2800" b="1" dirty="0">
              <a:solidFill>
                <a:prstClr val="black"/>
              </a:solidFill>
              <a:latin typeface="Cambria" panose="02040503050406030204" pitchFamily="18" charset="0"/>
              <a:ea typeface="Cambria" panose="02040503050406030204" pitchFamily="18" charset="0"/>
            </a:endParaRPr>
          </a:p>
        </p:txBody>
      </p:sp>
      <p:pic>
        <p:nvPicPr>
          <p:cNvPr id="4" name="Picture 8" descr="\\amfs.ad.am.lt\user_home$\austina.vzesniauskai\Documents\Logotipai\AM-zenkl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937620"/>
            <a:ext cx="30670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38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mfs.ad.am.lt\user_home$\austina.vzesniauskai\Documents\Logotipai\AM-zenkl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12732" y="1113555"/>
            <a:ext cx="7969713" cy="3829908"/>
            <a:chOff x="556761" y="741450"/>
            <a:chExt cx="7969713" cy="4283564"/>
          </a:xfrm>
        </p:grpSpPr>
        <p:sp>
          <p:nvSpPr>
            <p:cNvPr id="4" name="Rectangle 3"/>
            <p:cNvSpPr/>
            <p:nvPr/>
          </p:nvSpPr>
          <p:spPr>
            <a:xfrm>
              <a:off x="562198" y="741450"/>
              <a:ext cx="3780000" cy="504056"/>
            </a:xfrm>
            <a:prstGeom prst="rect">
              <a:avLst/>
            </a:prstGeom>
            <a:solidFill>
              <a:srgbClr val="020B33"/>
            </a:solidFill>
            <a:ln w="25400" cap="flat" cmpd="sng" algn="ctr">
              <a:solidFill>
                <a:srgbClr val="020B3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smtClean="0">
                  <a:ln>
                    <a:noFill/>
                  </a:ln>
                  <a:solidFill>
                    <a:prstClr val="white"/>
                  </a:solidFill>
                  <a:effectLst/>
                  <a:uLnTx/>
                  <a:uFillTx/>
                  <a:latin typeface="Calibri"/>
                  <a:ea typeface="+mn-ea"/>
                  <a:cs typeface="+mn-cs"/>
                </a:rPr>
                <a:t>Po I-ojo derinimo </a:t>
              </a:r>
            </a:p>
          </p:txBody>
        </p:sp>
        <p:sp>
          <p:nvSpPr>
            <p:cNvPr id="5" name="Rectangle 4"/>
            <p:cNvSpPr/>
            <p:nvPr/>
          </p:nvSpPr>
          <p:spPr>
            <a:xfrm>
              <a:off x="568108" y="2683681"/>
              <a:ext cx="3780000" cy="504056"/>
            </a:xfrm>
            <a:prstGeom prst="rect">
              <a:avLst/>
            </a:prstGeom>
            <a:solidFill>
              <a:srgbClr val="020B33"/>
            </a:solidFill>
            <a:ln w="25400" cap="flat" cmpd="sng" algn="ctr">
              <a:solidFill>
                <a:srgbClr val="020B33">
                  <a:shade val="50000"/>
                </a:srgbClr>
              </a:solidFill>
              <a:prstDash val="solid"/>
            </a:ln>
            <a:effectLst/>
          </p:spPr>
          <p:txBody>
            <a:bodyPr rtlCol="0" anchor="ctr"/>
            <a:lstStyle/>
            <a:p>
              <a:pPr lvl="0" algn="ctr"/>
              <a:r>
                <a:rPr lang="it-IT" sz="1600" kern="0" dirty="0">
                  <a:solidFill>
                    <a:prstClr val="white"/>
                  </a:solidFill>
                </a:rPr>
                <a:t>Po </a:t>
              </a:r>
              <a:r>
                <a:rPr lang="it-IT" sz="1600" kern="0" dirty="0" smtClean="0">
                  <a:solidFill>
                    <a:prstClr val="white"/>
                  </a:solidFill>
                </a:rPr>
                <a:t>I</a:t>
              </a:r>
              <a:r>
                <a:rPr lang="lt-LT" sz="1600" kern="0" dirty="0" smtClean="0">
                  <a:solidFill>
                    <a:prstClr val="white"/>
                  </a:solidFill>
                </a:rPr>
                <a:t>I</a:t>
              </a:r>
              <a:r>
                <a:rPr lang="it-IT" sz="1600" kern="0" dirty="0" smtClean="0">
                  <a:solidFill>
                    <a:prstClr val="white"/>
                  </a:solidFill>
                </a:rPr>
                <a:t>-ojo derinimo</a:t>
              </a:r>
              <a:endParaRPr lang="it-IT" sz="1600" kern="0" dirty="0">
                <a:solidFill>
                  <a:prstClr val="white"/>
                </a:solidFill>
              </a:endParaRPr>
            </a:p>
          </p:txBody>
        </p:sp>
        <p:sp>
          <p:nvSpPr>
            <p:cNvPr id="6" name="Rectangle 5"/>
            <p:cNvSpPr/>
            <p:nvPr/>
          </p:nvSpPr>
          <p:spPr>
            <a:xfrm>
              <a:off x="556761" y="1396112"/>
              <a:ext cx="3780000" cy="520358"/>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lt-LT" sz="1600" kern="0" dirty="0" smtClean="0">
                  <a:solidFill>
                    <a:sysClr val="windowText" lastClr="000000"/>
                  </a:solidFill>
                  <a:latin typeface="Calibri"/>
                </a:rPr>
                <a:t>Atsisakyta priemonių</a:t>
              </a:r>
              <a:endPar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7" name="Rectangle 6"/>
            <p:cNvSpPr/>
            <p:nvPr/>
          </p:nvSpPr>
          <p:spPr>
            <a:xfrm>
              <a:off x="4725858" y="1240734"/>
              <a:ext cx="3780000" cy="657371"/>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smtClean="0">
                  <a:ln>
                    <a:noFill/>
                  </a:ln>
                  <a:solidFill>
                    <a:prstClr val="black"/>
                  </a:solidFill>
                  <a:effectLst/>
                  <a:uLnTx/>
                  <a:uFillTx/>
                  <a:latin typeface="Calibri"/>
                  <a:ea typeface="+mn-ea"/>
                  <a:cs typeface="+mn-cs"/>
                </a:rPr>
                <a:t>13</a:t>
              </a:r>
              <a:r>
                <a:rPr kumimoji="0" lang="lt-LT" sz="1600" b="0" i="0" u="none" strike="noStrike" kern="0" cap="none" spc="0" normalizeH="0" baseline="0" noProof="0" dirty="0" smtClean="0">
                  <a:ln>
                    <a:noFill/>
                  </a:ln>
                  <a:solidFill>
                    <a:prstClr val="black"/>
                  </a:solidFill>
                  <a:effectLst/>
                  <a:uLnTx/>
                  <a:uFillTx/>
                  <a:latin typeface="Calibri"/>
                  <a:ea typeface="+mn-ea"/>
                  <a:cs typeface="+mn-cs"/>
                </a:rPr>
                <a:t> (iš</a:t>
              </a:r>
              <a:r>
                <a:rPr kumimoji="0" lang="lt-LT" sz="1600" b="0" i="0" u="none" strike="noStrike" kern="0" cap="none" spc="0" normalizeH="0" noProof="0" dirty="0" smtClean="0">
                  <a:ln>
                    <a:noFill/>
                  </a:ln>
                  <a:solidFill>
                    <a:prstClr val="black"/>
                  </a:solidFill>
                  <a:effectLst/>
                  <a:uLnTx/>
                  <a:uFillTx/>
                  <a:latin typeface="Calibri"/>
                  <a:ea typeface="+mn-ea"/>
                  <a:cs typeface="+mn-cs"/>
                </a:rPr>
                <a:t> jų 7 reguliavimo, 2 mokestinių,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noProof="0" dirty="0" smtClean="0">
                  <a:ln>
                    <a:noFill/>
                  </a:ln>
                  <a:solidFill>
                    <a:prstClr val="black"/>
                  </a:solidFill>
                  <a:effectLst/>
                  <a:uLnTx/>
                  <a:uFillTx/>
                  <a:latin typeface="Calibri"/>
                  <a:ea typeface="+mn-ea"/>
                  <a:cs typeface="+mn-cs"/>
                </a:rPr>
                <a:t>2 skatinančių</a:t>
              </a:r>
              <a:r>
                <a:rPr kumimoji="0" lang="lt-LT" sz="1600" b="0" i="0" u="none" strike="noStrike" kern="0" cap="none" spc="0" normalizeH="0" baseline="0" noProof="0" dirty="0" smtClean="0">
                  <a:ln>
                    <a:noFill/>
                  </a:ln>
                  <a:solidFill>
                    <a:prstClr val="black"/>
                  </a:solidFill>
                  <a:effectLst/>
                  <a:uLnTx/>
                  <a:uFillTx/>
                  <a:latin typeface="Calibri"/>
                  <a:ea typeface="+mn-ea"/>
                  <a:cs typeface="+mn-cs"/>
                </a:rPr>
                <a:t>)</a:t>
              </a:r>
            </a:p>
          </p:txBody>
        </p:sp>
        <p:sp>
          <p:nvSpPr>
            <p:cNvPr id="9" name="Rectangle 8"/>
            <p:cNvSpPr/>
            <p:nvPr/>
          </p:nvSpPr>
          <p:spPr>
            <a:xfrm>
              <a:off x="4717853" y="2043126"/>
              <a:ext cx="3780000" cy="468207"/>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smtClean="0">
                  <a:ln>
                    <a:noFill/>
                  </a:ln>
                  <a:solidFill>
                    <a:sysClr val="windowText" lastClr="000000"/>
                  </a:solidFill>
                  <a:effectLst/>
                  <a:uLnTx/>
                  <a:uFillTx/>
                  <a:latin typeface="Calibri"/>
                  <a:ea typeface="+mn-ea"/>
                  <a:cs typeface="+mn-cs"/>
                </a:rPr>
                <a:t>2 </a:t>
              </a:r>
              <a:r>
                <a:rPr kumimoji="0" lang="lt-LT" sz="1600" i="0" u="none" strike="noStrike" kern="0" cap="none" spc="0" normalizeH="0" baseline="0" noProof="0" dirty="0" smtClean="0">
                  <a:ln>
                    <a:noFill/>
                  </a:ln>
                  <a:solidFill>
                    <a:sysClr val="windowText" lastClr="000000"/>
                  </a:solidFill>
                  <a:effectLst/>
                  <a:uLnTx/>
                  <a:uFillTx/>
                  <a:latin typeface="Calibri"/>
                  <a:ea typeface="+mn-ea"/>
                  <a:cs typeface="+mn-cs"/>
                </a:rPr>
                <a:t>(reguliavimo)</a:t>
              </a:r>
              <a:r>
                <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rPr>
                <a:t> </a:t>
              </a:r>
            </a:p>
          </p:txBody>
        </p:sp>
        <p:sp>
          <p:nvSpPr>
            <p:cNvPr id="10" name="Rectangle 9"/>
            <p:cNvSpPr/>
            <p:nvPr/>
          </p:nvSpPr>
          <p:spPr>
            <a:xfrm>
              <a:off x="576069" y="4190764"/>
              <a:ext cx="3766129" cy="822411"/>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lt-LT" sz="1600" kern="0" dirty="0" smtClean="0">
                  <a:solidFill>
                    <a:sysClr val="windowText" lastClr="000000"/>
                  </a:solidFill>
                  <a:latin typeface="Calibri"/>
                </a:rPr>
                <a:t>Papildyta nuorodomis į kituose strateginio planavimo dokumentuose numatytas priemones</a:t>
              </a:r>
              <a:endPar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1" name="Rectangle 10"/>
            <p:cNvSpPr/>
            <p:nvPr/>
          </p:nvSpPr>
          <p:spPr>
            <a:xfrm>
              <a:off x="4746474" y="4202604"/>
              <a:ext cx="3780000" cy="822410"/>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smtClean="0">
                  <a:ln>
                    <a:noFill/>
                  </a:ln>
                  <a:solidFill>
                    <a:sysClr val="windowText" lastClr="000000"/>
                  </a:solidFill>
                  <a:effectLst/>
                  <a:uLnTx/>
                  <a:uFillTx/>
                  <a:latin typeface="Calibri"/>
                  <a:ea typeface="+mn-ea"/>
                  <a:cs typeface="+mn-cs"/>
                </a:rPr>
                <a:t>2</a:t>
              </a:r>
            </a:p>
          </p:txBody>
        </p:sp>
        <p:sp>
          <p:nvSpPr>
            <p:cNvPr id="12" name="Right Arrow 11"/>
            <p:cNvSpPr/>
            <p:nvPr/>
          </p:nvSpPr>
          <p:spPr>
            <a:xfrm>
              <a:off x="4374144" y="2053673"/>
              <a:ext cx="350626" cy="423044"/>
            </a:xfrm>
            <a:prstGeom prst="rightArrow">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ight Arrow 12"/>
            <p:cNvSpPr/>
            <p:nvPr/>
          </p:nvSpPr>
          <p:spPr>
            <a:xfrm>
              <a:off x="4423688" y="3466845"/>
              <a:ext cx="350626" cy="423044"/>
            </a:xfrm>
            <a:prstGeom prst="rightArrow">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ight Arrow 13"/>
            <p:cNvSpPr/>
            <p:nvPr/>
          </p:nvSpPr>
          <p:spPr>
            <a:xfrm>
              <a:off x="4387248" y="4390446"/>
              <a:ext cx="350626" cy="423044"/>
            </a:xfrm>
            <a:prstGeom prst="rightArrow">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16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5" name="Antraštė 1"/>
          <p:cNvSpPr txBox="1">
            <a:spLocks/>
          </p:cNvSpPr>
          <p:nvPr/>
        </p:nvSpPr>
        <p:spPr>
          <a:xfrm>
            <a:off x="395539" y="342164"/>
            <a:ext cx="8315875" cy="595123"/>
          </a:xfrm>
          <a:prstGeom prst="rect">
            <a:avLst/>
          </a:prstGeom>
        </p:spPr>
        <p:txBody>
          <a:bodyPr lIns="0">
            <a:normAutofit fontScale="97500" lnSpcReduction="10000"/>
          </a:bodyPr>
          <a:lstStyle>
            <a:lvl1pPr algn="l" defTabSz="914400" rtl="0" eaLnBrk="1" latinLnBrk="0" hangingPunct="1">
              <a:spcBef>
                <a:spcPct val="0"/>
              </a:spcBef>
              <a:buNone/>
              <a:defRPr sz="1800" b="0" kern="1200">
                <a:solidFill>
                  <a:schemeClr val="tx1"/>
                </a:solidFill>
                <a:latin typeface="Cambria" panose="02040503050406030204"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t-LT" sz="1800" b="0" i="0" u="none" strike="noStrike" kern="1200" cap="none" spc="0" normalizeH="0" baseline="0" noProof="0" dirty="0" smtClean="0">
                <a:ln>
                  <a:noFill/>
                </a:ln>
                <a:solidFill>
                  <a:sysClr val="windowText" lastClr="000000"/>
                </a:solidFill>
                <a:effectLst/>
                <a:uLnTx/>
                <a:uFillTx/>
                <a:latin typeface="Cambria" panose="02040503050406030204" pitchFamily="18" charset="0"/>
                <a:ea typeface="+mj-ea"/>
                <a:cs typeface="+mj-cs"/>
              </a:rPr>
              <a:t>Atsižvelgus į gautas pastabas, Plano</a:t>
            </a:r>
            <a:r>
              <a:rPr kumimoji="0" lang="lt-LT" sz="1800" b="0" i="0" u="none" strike="noStrike" kern="1200" cap="none" spc="0" normalizeH="0" noProof="0" dirty="0" smtClean="0">
                <a:ln>
                  <a:noFill/>
                </a:ln>
                <a:solidFill>
                  <a:sysClr val="windowText" lastClr="000000"/>
                </a:solidFill>
                <a:effectLst/>
                <a:uLnTx/>
                <a:uFillTx/>
                <a:latin typeface="Cambria" panose="02040503050406030204" pitchFamily="18" charset="0"/>
                <a:ea typeface="+mj-ea"/>
                <a:cs typeface="+mj-cs"/>
              </a:rPr>
              <a:t> projektas</a:t>
            </a:r>
            <a:r>
              <a:rPr kumimoji="0" lang="lt-LT" sz="1800" b="0" i="0" u="none" strike="noStrike" kern="1200" cap="none" spc="0" normalizeH="0" baseline="0" noProof="0" dirty="0" smtClean="0">
                <a:ln>
                  <a:noFill/>
                </a:ln>
                <a:solidFill>
                  <a:sysClr val="windowText" lastClr="000000"/>
                </a:solidFill>
                <a:effectLst/>
                <a:uLnTx/>
                <a:uFillTx/>
                <a:latin typeface="Cambria" panose="02040503050406030204" pitchFamily="18" charset="0"/>
                <a:ea typeface="+mj-ea"/>
                <a:cs typeface="+mj-cs"/>
              </a:rPr>
              <a:t> pakoreguotas, ypatingą dėmesį skiriant Plano įgyvendinimo priemonėms </a:t>
            </a:r>
            <a:endParaRPr kumimoji="0" lang="lt-LT"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mj-ea"/>
              <a:cs typeface="+mj-cs"/>
            </a:endParaRPr>
          </a:p>
        </p:txBody>
      </p:sp>
      <p:sp>
        <p:nvSpPr>
          <p:cNvPr id="18" name="Rectangle 17"/>
          <p:cNvSpPr/>
          <p:nvPr/>
        </p:nvSpPr>
        <p:spPr>
          <a:xfrm>
            <a:off x="538889" y="2277375"/>
            <a:ext cx="3759280" cy="418621"/>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lt-LT" sz="1600" kern="0" noProof="0" dirty="0" smtClean="0">
                <a:solidFill>
                  <a:sysClr val="windowText" lastClr="000000"/>
                </a:solidFill>
                <a:latin typeface="Calibri"/>
              </a:rPr>
              <a:t>Papildyta naujomis priemonėmis</a:t>
            </a:r>
            <a:endPar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9" name="Right Arrow 18"/>
          <p:cNvSpPr/>
          <p:nvPr/>
        </p:nvSpPr>
        <p:spPr>
          <a:xfrm>
            <a:off x="4323198" y="1779964"/>
            <a:ext cx="350626" cy="352537"/>
          </a:xfrm>
          <a:prstGeom prst="rightArrow">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Rectangle 19"/>
          <p:cNvSpPr/>
          <p:nvPr/>
        </p:nvSpPr>
        <p:spPr>
          <a:xfrm>
            <a:off x="4731995" y="3525896"/>
            <a:ext cx="3780000" cy="488978"/>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smtClean="0">
                <a:ln>
                  <a:noFill/>
                </a:ln>
                <a:solidFill>
                  <a:sysClr val="windowText" lastClr="000000"/>
                </a:solidFill>
                <a:effectLst/>
                <a:uLnTx/>
                <a:uFillTx/>
                <a:latin typeface="Calibri"/>
                <a:ea typeface="+mn-ea"/>
                <a:cs typeface="+mn-cs"/>
              </a:rPr>
              <a:t>1</a:t>
            </a:r>
            <a:r>
              <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rPr>
              <a:t> (reguliavimo)</a:t>
            </a:r>
          </a:p>
        </p:txBody>
      </p:sp>
      <p:sp>
        <p:nvSpPr>
          <p:cNvPr id="21" name="Rectangle 20"/>
          <p:cNvSpPr/>
          <p:nvPr/>
        </p:nvSpPr>
        <p:spPr>
          <a:xfrm>
            <a:off x="543198" y="3525896"/>
            <a:ext cx="3780000" cy="488978"/>
          </a:xfrm>
          <a:prstGeom prst="rect">
            <a:avLst/>
          </a:prstGeom>
          <a:solidFill>
            <a:sysClr val="window" lastClr="FFFFFF"/>
          </a:solidFill>
          <a:ln w="3175" cap="flat" cmpd="sng" algn="ctr">
            <a:solidFill>
              <a:sysClr val="window" lastClr="FFFFFF">
                <a:lumMod val="6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smtClean="0">
                <a:ln>
                  <a:noFill/>
                </a:ln>
                <a:solidFill>
                  <a:sysClr val="windowText" lastClr="000000"/>
                </a:solidFill>
                <a:effectLst/>
                <a:uLnTx/>
                <a:uFillTx/>
                <a:latin typeface="Calibri"/>
                <a:ea typeface="+mn-ea"/>
                <a:cs typeface="+mn-cs"/>
              </a:rPr>
              <a:t>Atsisakyta priemonių</a:t>
            </a:r>
          </a:p>
        </p:txBody>
      </p:sp>
    </p:spTree>
    <p:extLst>
      <p:ext uri="{BB962C8B-B14F-4D97-AF65-F5344CB8AC3E}">
        <p14:creationId xmlns:p14="http://schemas.microsoft.com/office/powerpoint/2010/main" val="266508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amfs.ad.am.lt\user_home$\austina.vzesniauskai\Documents\Logotipai\AM-zenkla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8846" y="172184"/>
            <a:ext cx="5328592" cy="369332"/>
          </a:xfrm>
          <a:prstGeom prst="rect">
            <a:avLst/>
          </a:prstGeom>
          <a:noFill/>
        </p:spPr>
        <p:txBody>
          <a:bodyPr wrap="square" rtlCol="0">
            <a:spAutoFit/>
          </a:bodyPr>
          <a:lstStyle/>
          <a:p>
            <a:pPr algn="ctr"/>
            <a:r>
              <a:rPr lang="lt-LT" b="1" dirty="0" smtClean="0">
                <a:latin typeface="Cambria" panose="02040503050406030204" pitchFamily="18" charset="0"/>
                <a:ea typeface="Cambria" panose="02040503050406030204" pitchFamily="18" charset="0"/>
              </a:rPr>
              <a:t>Kas ir kuo daugiausia teršia?</a:t>
            </a:r>
          </a:p>
        </p:txBody>
      </p:sp>
      <p:pic>
        <p:nvPicPr>
          <p:cNvPr id="1027" name="Picture 3" descr="C:\Users\austina.vzesniauskai\Downloads\house-with-chimney(1).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971" y="708626"/>
            <a:ext cx="1387866" cy="12893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ustina.vzesniauskai\Downloads\factory.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6076" y="71269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ustina.vzesniauskai\Downloads\tractor.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3679" y="742230"/>
            <a:ext cx="1289391" cy="12893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ustina.vzesniauskai\Downloads\car.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042" y="684176"/>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2641476"/>
            <a:ext cx="2160240" cy="1384995"/>
          </a:xfrm>
          <a:prstGeom prst="rect">
            <a:avLst/>
          </a:prstGeom>
          <a:noFill/>
        </p:spPr>
        <p:txBody>
          <a:bodyPr wrap="square" rtlCol="0">
            <a:spAutoFit/>
          </a:bodyPr>
          <a:lstStyle/>
          <a:p>
            <a:r>
              <a:rPr lang="lt-LT" sz="1200" b="1" dirty="0" smtClean="0">
                <a:latin typeface="Cambria" panose="02040503050406030204" pitchFamily="18" charset="0"/>
                <a:ea typeface="Cambria" panose="02040503050406030204" pitchFamily="18" charset="0"/>
              </a:rPr>
              <a:t>Azoto oksidai (</a:t>
            </a:r>
            <a:r>
              <a:rPr lang="lt-LT" sz="1200" b="1" dirty="0" err="1" smtClean="0">
                <a:solidFill>
                  <a:srgbClr val="F47920"/>
                </a:solidFill>
                <a:latin typeface="Cambria" panose="02040503050406030204" pitchFamily="18" charset="0"/>
                <a:ea typeface="Cambria" panose="02040503050406030204" pitchFamily="18" charset="0"/>
              </a:rPr>
              <a:t>NOx</a:t>
            </a:r>
            <a:r>
              <a:rPr lang="lt-LT" sz="1200" b="1" dirty="0" smtClean="0">
                <a:latin typeface="Cambria" panose="02040503050406030204" pitchFamily="18" charset="0"/>
                <a:ea typeface="Cambria" panose="02040503050406030204" pitchFamily="18" charset="0"/>
              </a:rPr>
              <a:t>):</a:t>
            </a:r>
            <a:endParaRPr lang="en-US" sz="1200" b="1"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u="sng" dirty="0" smtClean="0">
                <a:latin typeface="Cambria" panose="02040503050406030204" pitchFamily="18" charset="0"/>
                <a:ea typeface="Cambria" panose="02040503050406030204" pitchFamily="18" charset="0"/>
              </a:rPr>
              <a:t>kelių transportas </a:t>
            </a:r>
            <a:r>
              <a:rPr lang="lt-LT"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59</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kuro deginimas ir cheminiai procesai pramonėje </a:t>
            </a:r>
            <a:r>
              <a:rPr lang="en-US" sz="1200" dirty="0" smtClean="0">
                <a:latin typeface="Cambria" panose="02040503050406030204" pitchFamily="18" charset="0"/>
                <a:ea typeface="Cambria" panose="02040503050406030204" pitchFamily="18" charset="0"/>
              </a:rPr>
              <a:t>(</a:t>
            </a:r>
            <a:r>
              <a:rPr lang="en-US" sz="1200" dirty="0" smtClean="0">
                <a:solidFill>
                  <a:srgbClr val="00A3C9"/>
                </a:solidFill>
                <a:latin typeface="Cambria" panose="02040503050406030204" pitchFamily="18" charset="0"/>
                <a:ea typeface="Cambria" panose="02040503050406030204" pitchFamily="18" charset="0"/>
              </a:rPr>
              <a:t>11%</a:t>
            </a:r>
            <a:r>
              <a:rPr lang="en-US" sz="1200" dirty="0" smtClean="0">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elektros ir šilumos gamyba (</a:t>
            </a:r>
            <a:r>
              <a:rPr lang="lt-LT" sz="1200" dirty="0" smtClean="0">
                <a:solidFill>
                  <a:srgbClr val="00A3C9"/>
                </a:solidFill>
                <a:latin typeface="Cambria" panose="02040503050406030204" pitchFamily="18" charset="0"/>
                <a:ea typeface="Cambria" panose="02040503050406030204" pitchFamily="18" charset="0"/>
              </a:rPr>
              <a:t>8</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GB" sz="1200" dirty="0">
              <a:latin typeface="Cambria" panose="02040503050406030204" pitchFamily="18" charset="0"/>
              <a:ea typeface="Cambria" panose="02040503050406030204" pitchFamily="18" charset="0"/>
            </a:endParaRPr>
          </a:p>
        </p:txBody>
      </p:sp>
      <p:sp>
        <p:nvSpPr>
          <p:cNvPr id="9" name="TextBox 8"/>
          <p:cNvSpPr txBox="1"/>
          <p:nvPr/>
        </p:nvSpPr>
        <p:spPr>
          <a:xfrm>
            <a:off x="2627784" y="2687643"/>
            <a:ext cx="2160240" cy="2677656"/>
          </a:xfrm>
          <a:prstGeom prst="rect">
            <a:avLst/>
          </a:prstGeom>
          <a:noFill/>
        </p:spPr>
        <p:txBody>
          <a:bodyPr wrap="square" rtlCol="0">
            <a:spAutoFit/>
          </a:bodyPr>
          <a:lstStyle/>
          <a:p>
            <a:pPr lvl="0"/>
            <a:r>
              <a:rPr lang="lt-LT" sz="1200" b="1" dirty="0" smtClean="0">
                <a:latin typeface="Cambria" panose="02040503050406030204" pitchFamily="18" charset="0"/>
                <a:ea typeface="Cambria" panose="02040503050406030204" pitchFamily="18" charset="0"/>
              </a:rPr>
              <a:t>Benzo(a)pirenas </a:t>
            </a:r>
            <a:r>
              <a:rPr lang="lt-LT" sz="1200" dirty="0">
                <a:solidFill>
                  <a:srgbClr val="00A3C9"/>
                </a:solidFill>
                <a:latin typeface="Cambria" panose="02040503050406030204" pitchFamily="18" charset="0"/>
                <a:ea typeface="Cambria" panose="02040503050406030204" pitchFamily="18" charset="0"/>
              </a:rPr>
              <a:t>98</a:t>
            </a:r>
            <a:r>
              <a:rPr lang="en-US" sz="1200" dirty="0" smtClean="0">
                <a:solidFill>
                  <a:srgbClr val="00A3C9"/>
                </a:solidFill>
                <a:latin typeface="Cambria" panose="02040503050406030204" pitchFamily="18" charset="0"/>
                <a:ea typeface="Cambria" panose="02040503050406030204" pitchFamily="18" charset="0"/>
              </a:rPr>
              <a:t>%</a:t>
            </a:r>
            <a:endParaRPr lang="lt-LT" sz="1200" b="1" dirty="0" smtClean="0">
              <a:latin typeface="Cambria" panose="02040503050406030204" pitchFamily="18" charset="0"/>
              <a:ea typeface="Cambria" panose="02040503050406030204" pitchFamily="18" charset="0"/>
            </a:endParaRPr>
          </a:p>
          <a:p>
            <a:r>
              <a:rPr lang="lt-LT" sz="1200" b="1" dirty="0" smtClean="0">
                <a:latin typeface="Cambria" panose="02040503050406030204" pitchFamily="18" charset="0"/>
                <a:ea typeface="Cambria" panose="02040503050406030204" pitchFamily="18" charset="0"/>
              </a:rPr>
              <a:t>Kietosios dalelės (</a:t>
            </a:r>
            <a:r>
              <a:rPr lang="lt-LT" sz="1200" b="1" dirty="0">
                <a:solidFill>
                  <a:srgbClr val="F47920"/>
                </a:solidFill>
                <a:latin typeface="Cambria" panose="02040503050406030204" pitchFamily="18" charset="0"/>
                <a:ea typeface="Cambria" panose="02040503050406030204" pitchFamily="18" charset="0"/>
              </a:rPr>
              <a:t>KD</a:t>
            </a:r>
            <a:r>
              <a:rPr lang="lt-LT" sz="1200" b="1" baseline="-25000" dirty="0">
                <a:solidFill>
                  <a:srgbClr val="F47920"/>
                </a:solidFill>
                <a:latin typeface="Cambria" panose="02040503050406030204" pitchFamily="18" charset="0"/>
                <a:ea typeface="Cambria" panose="02040503050406030204" pitchFamily="18" charset="0"/>
              </a:rPr>
              <a:t>2,5</a:t>
            </a:r>
            <a:r>
              <a:rPr lang="lt-LT" sz="1200" b="1" dirty="0" smtClean="0">
                <a:latin typeface="Cambria" panose="02040503050406030204" pitchFamily="18" charset="0"/>
                <a:ea typeface="Cambria" panose="02040503050406030204" pitchFamily="18" charset="0"/>
              </a:rPr>
              <a:t>):</a:t>
            </a:r>
            <a:endParaRPr lang="en-US" sz="1200" b="1"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u="sng" dirty="0" smtClean="0">
                <a:latin typeface="Cambria" panose="02040503050406030204" pitchFamily="18" charset="0"/>
                <a:ea typeface="Cambria" panose="02040503050406030204" pitchFamily="18" charset="0"/>
              </a:rPr>
              <a:t>kuro deginimas namų ūkiuose </a:t>
            </a:r>
            <a:r>
              <a:rPr lang="lt-LT"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52</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kelių transportas</a:t>
            </a:r>
            <a:r>
              <a:rPr lang="en-US" sz="1200" dirty="0" smtClean="0">
                <a:latin typeface="Cambria" panose="02040503050406030204" pitchFamily="18" charset="0"/>
                <a:ea typeface="Cambria" panose="02040503050406030204" pitchFamily="18" charset="0"/>
              </a:rPr>
              <a:t> (</a:t>
            </a:r>
            <a:r>
              <a:rPr lang="lt-LT" sz="1200" dirty="0" smtClean="0">
                <a:solidFill>
                  <a:srgbClr val="00A3C9"/>
                </a:solidFill>
                <a:latin typeface="Cambria" panose="02040503050406030204" pitchFamily="18" charset="0"/>
                <a:ea typeface="Cambria" panose="02040503050406030204" pitchFamily="18" charset="0"/>
              </a:rPr>
              <a:t>25</a:t>
            </a:r>
            <a:r>
              <a:rPr lang="en-US" sz="1200" dirty="0" smtClean="0">
                <a:solidFill>
                  <a:srgbClr val="00A3C9"/>
                </a:solidFill>
                <a:latin typeface="Cambria" panose="02040503050406030204" pitchFamily="18" charset="0"/>
                <a:ea typeface="Cambria" panose="02040503050406030204" pitchFamily="18" charset="0"/>
              </a:rPr>
              <a:t>%</a:t>
            </a:r>
            <a:r>
              <a:rPr lang="en-US" sz="1200" dirty="0" smtClean="0">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veiklos žemės ūkyje (</a:t>
            </a:r>
            <a:r>
              <a:rPr lang="lt-LT" sz="1200" dirty="0" smtClean="0">
                <a:solidFill>
                  <a:srgbClr val="00A3C9"/>
                </a:solidFill>
                <a:latin typeface="Cambria" panose="02040503050406030204" pitchFamily="18" charset="0"/>
                <a:ea typeface="Cambria" panose="02040503050406030204" pitchFamily="18" charset="0"/>
              </a:rPr>
              <a:t>7</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p>
          <a:p>
            <a:r>
              <a:rPr lang="lt-LT" sz="1200" b="1" dirty="0" smtClean="0">
                <a:latin typeface="Cambria" panose="02040503050406030204" pitchFamily="18" charset="0"/>
                <a:ea typeface="Cambria" panose="02040503050406030204" pitchFamily="18" charset="0"/>
              </a:rPr>
              <a:t>Nemetaniniai lakieji organiniai junginiai (</a:t>
            </a:r>
            <a:r>
              <a:rPr lang="lt-LT" sz="1200" b="1" dirty="0" smtClean="0">
                <a:solidFill>
                  <a:srgbClr val="F47920"/>
                </a:solidFill>
                <a:latin typeface="Cambria" panose="02040503050406030204" pitchFamily="18" charset="0"/>
                <a:ea typeface="Cambria" panose="02040503050406030204" pitchFamily="18" charset="0"/>
              </a:rPr>
              <a:t>NMLOJ</a:t>
            </a:r>
            <a:r>
              <a:rPr lang="lt-LT" sz="1200" b="1" dirty="0" smtClean="0">
                <a:latin typeface="Cambria" panose="02040503050406030204" pitchFamily="18" charset="0"/>
                <a:ea typeface="Cambria" panose="02040503050406030204" pitchFamily="18" charset="0"/>
              </a:rPr>
              <a:t>): </a:t>
            </a:r>
          </a:p>
          <a:p>
            <a:pPr marL="171450" indent="-171450">
              <a:buFont typeface="Arial" panose="020B0604020202020204" pitchFamily="34" charset="0"/>
              <a:buChar char="•"/>
            </a:pPr>
            <a:r>
              <a:rPr lang="lt-LT" sz="1200" u="sng" dirty="0" smtClean="0">
                <a:latin typeface="Cambria" panose="02040503050406030204" pitchFamily="18" charset="0"/>
                <a:ea typeface="Cambria" panose="02040503050406030204" pitchFamily="18" charset="0"/>
              </a:rPr>
              <a:t>kuro deginimas namų ūkiuose </a:t>
            </a:r>
            <a:r>
              <a:rPr lang="lt-LT"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26</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kuro deginimas ir cheminiai procesai pramonėje (</a:t>
            </a:r>
            <a:r>
              <a:rPr lang="lt-LT" sz="1200" dirty="0" smtClean="0">
                <a:solidFill>
                  <a:srgbClr val="00A3C9"/>
                </a:solidFill>
                <a:latin typeface="Cambria" panose="02040503050406030204" pitchFamily="18" charset="0"/>
                <a:ea typeface="Cambria" panose="02040503050406030204" pitchFamily="18" charset="0"/>
              </a:rPr>
              <a:t>11</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p>
        </p:txBody>
      </p:sp>
      <p:sp>
        <p:nvSpPr>
          <p:cNvPr id="10" name="TextBox 9"/>
          <p:cNvSpPr txBox="1"/>
          <p:nvPr/>
        </p:nvSpPr>
        <p:spPr>
          <a:xfrm>
            <a:off x="4869849" y="2687643"/>
            <a:ext cx="2016224" cy="1569660"/>
          </a:xfrm>
          <a:prstGeom prst="rect">
            <a:avLst/>
          </a:prstGeom>
          <a:noFill/>
        </p:spPr>
        <p:txBody>
          <a:bodyPr wrap="square" rtlCol="0">
            <a:spAutoFit/>
          </a:bodyPr>
          <a:lstStyle/>
          <a:p>
            <a:r>
              <a:rPr lang="lt-LT" sz="1200" b="1" dirty="0" smtClean="0">
                <a:latin typeface="Cambria" panose="02040503050406030204" pitchFamily="18" charset="0"/>
                <a:ea typeface="Cambria" panose="02040503050406030204" pitchFamily="18" charset="0"/>
              </a:rPr>
              <a:t>Sieros oksidas (</a:t>
            </a:r>
            <a:r>
              <a:rPr lang="lt-LT" sz="1200" b="1" dirty="0">
                <a:solidFill>
                  <a:srgbClr val="F47920"/>
                </a:solidFill>
                <a:latin typeface="Cambria" panose="02040503050406030204" pitchFamily="18" charset="0"/>
                <a:ea typeface="Cambria" panose="02040503050406030204" pitchFamily="18" charset="0"/>
              </a:rPr>
              <a:t>SO</a:t>
            </a:r>
            <a:r>
              <a:rPr lang="lt-LT" sz="1200" b="1" baseline="-25000" dirty="0">
                <a:solidFill>
                  <a:srgbClr val="F47920"/>
                </a:solidFill>
                <a:latin typeface="Cambria" panose="02040503050406030204" pitchFamily="18" charset="0"/>
                <a:ea typeface="Cambria" panose="02040503050406030204" pitchFamily="18" charset="0"/>
              </a:rPr>
              <a:t>2</a:t>
            </a:r>
            <a:r>
              <a:rPr lang="lt-LT" sz="1200" b="1" dirty="0" smtClean="0">
                <a:latin typeface="Cambria" panose="02040503050406030204" pitchFamily="18" charset="0"/>
                <a:ea typeface="Cambria" panose="02040503050406030204" pitchFamily="18" charset="0"/>
              </a:rPr>
              <a:t>):</a:t>
            </a:r>
            <a:endParaRPr lang="en-US" sz="1200" b="1"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u="sng" dirty="0" smtClean="0">
                <a:latin typeface="Cambria" panose="02040503050406030204" pitchFamily="18" charset="0"/>
                <a:ea typeface="Cambria" panose="02040503050406030204" pitchFamily="18" charset="0"/>
              </a:rPr>
              <a:t>naftos perdirbimo sektorius </a:t>
            </a:r>
            <a:r>
              <a:rPr lang="lt-LT"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48</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viešoji elektros ir šilumos gamyba </a:t>
            </a:r>
            <a:r>
              <a:rPr lang="en-US"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22</a:t>
            </a:r>
            <a:r>
              <a:rPr lang="en-US" sz="1200" dirty="0" smtClean="0">
                <a:solidFill>
                  <a:srgbClr val="00A3C9"/>
                </a:solidFill>
                <a:latin typeface="Cambria" panose="02040503050406030204" pitchFamily="18" charset="0"/>
                <a:ea typeface="Cambria" panose="02040503050406030204" pitchFamily="18" charset="0"/>
              </a:rPr>
              <a:t>%</a:t>
            </a:r>
            <a:r>
              <a:rPr lang="en-US" sz="1200" dirty="0" smtClean="0">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kuro deginimas ir cheminiai procesai pramonėje (</a:t>
            </a:r>
            <a:r>
              <a:rPr lang="lt-LT" sz="1200" dirty="0" smtClean="0">
                <a:solidFill>
                  <a:srgbClr val="00A3C9"/>
                </a:solidFill>
                <a:latin typeface="Cambria" panose="02040503050406030204" pitchFamily="18" charset="0"/>
                <a:ea typeface="Cambria" panose="02040503050406030204" pitchFamily="18" charset="0"/>
              </a:rPr>
              <a:t>14</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GB" sz="1200" dirty="0">
              <a:latin typeface="Cambria" panose="02040503050406030204" pitchFamily="18" charset="0"/>
              <a:ea typeface="Cambria" panose="02040503050406030204" pitchFamily="18" charset="0"/>
            </a:endParaRPr>
          </a:p>
        </p:txBody>
      </p:sp>
      <p:sp>
        <p:nvSpPr>
          <p:cNvPr id="11" name="TextBox 10"/>
          <p:cNvSpPr txBox="1"/>
          <p:nvPr/>
        </p:nvSpPr>
        <p:spPr>
          <a:xfrm>
            <a:off x="6898363" y="2687643"/>
            <a:ext cx="2124238" cy="1015663"/>
          </a:xfrm>
          <a:prstGeom prst="rect">
            <a:avLst/>
          </a:prstGeom>
          <a:noFill/>
        </p:spPr>
        <p:txBody>
          <a:bodyPr wrap="square" rtlCol="0">
            <a:spAutoFit/>
          </a:bodyPr>
          <a:lstStyle/>
          <a:p>
            <a:r>
              <a:rPr lang="lt-LT" sz="1200" b="1" dirty="0" smtClean="0">
                <a:latin typeface="Cambria" panose="02040503050406030204" pitchFamily="18" charset="0"/>
                <a:ea typeface="Cambria" panose="02040503050406030204" pitchFamily="18" charset="0"/>
              </a:rPr>
              <a:t>Amoniakas (</a:t>
            </a:r>
            <a:r>
              <a:rPr lang="lt-LT" sz="1200" b="1" dirty="0">
                <a:solidFill>
                  <a:srgbClr val="F47920"/>
                </a:solidFill>
                <a:latin typeface="Cambria" panose="02040503050406030204" pitchFamily="18" charset="0"/>
                <a:ea typeface="Cambria" panose="02040503050406030204" pitchFamily="18" charset="0"/>
              </a:rPr>
              <a:t>NH</a:t>
            </a:r>
            <a:r>
              <a:rPr lang="lt-LT" sz="1200" b="1" baseline="-25000" dirty="0">
                <a:solidFill>
                  <a:srgbClr val="F47920"/>
                </a:solidFill>
                <a:latin typeface="Cambria" panose="02040503050406030204" pitchFamily="18" charset="0"/>
                <a:ea typeface="Cambria" panose="02040503050406030204" pitchFamily="18" charset="0"/>
              </a:rPr>
              <a:t>3</a:t>
            </a:r>
            <a:r>
              <a:rPr lang="lt-LT" sz="1200" b="1" dirty="0" smtClean="0">
                <a:latin typeface="Cambria" panose="02040503050406030204" pitchFamily="18" charset="0"/>
                <a:ea typeface="Cambria" panose="02040503050406030204" pitchFamily="18" charset="0"/>
              </a:rPr>
              <a:t>):</a:t>
            </a:r>
            <a:endParaRPr lang="en-US" sz="1200" b="1"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u="sng" dirty="0" smtClean="0">
                <a:latin typeface="Cambria" panose="02040503050406030204" pitchFamily="18" charset="0"/>
                <a:ea typeface="Cambria" panose="02040503050406030204" pitchFamily="18" charset="0"/>
              </a:rPr>
              <a:t>mėšlo tvarkymas</a:t>
            </a:r>
            <a:r>
              <a:rPr lang="lt-LT" sz="1200" dirty="0" smtClean="0">
                <a:latin typeface="Cambria" panose="02040503050406030204" pitchFamily="18" charset="0"/>
                <a:ea typeface="Cambria" panose="02040503050406030204" pitchFamily="18" charset="0"/>
              </a:rPr>
              <a:t> (</a:t>
            </a:r>
            <a:r>
              <a:rPr lang="lt-LT" sz="1200" dirty="0" smtClean="0">
                <a:solidFill>
                  <a:srgbClr val="00A3C9"/>
                </a:solidFill>
                <a:latin typeface="Cambria" panose="02040503050406030204" pitchFamily="18" charset="0"/>
                <a:ea typeface="Cambria" panose="02040503050406030204" pitchFamily="18" charset="0"/>
              </a:rPr>
              <a:t>65</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neorganinių azoto trąšų naudojimas </a:t>
            </a:r>
            <a:r>
              <a:rPr lang="en-US" sz="1200" dirty="0" smtClean="0">
                <a:latin typeface="Cambria" panose="02040503050406030204" pitchFamily="18" charset="0"/>
                <a:ea typeface="Cambria" panose="02040503050406030204" pitchFamily="18" charset="0"/>
              </a:rPr>
              <a:t>(</a:t>
            </a:r>
            <a:r>
              <a:rPr lang="lt-LT" sz="1200" dirty="0" smtClean="0">
                <a:solidFill>
                  <a:srgbClr val="00A3C9"/>
                </a:solidFill>
                <a:latin typeface="Cambria" panose="02040503050406030204" pitchFamily="18" charset="0"/>
                <a:ea typeface="Cambria" panose="02040503050406030204" pitchFamily="18" charset="0"/>
              </a:rPr>
              <a:t>24</a:t>
            </a:r>
            <a:r>
              <a:rPr lang="en-US" sz="1200" dirty="0" smtClean="0">
                <a:solidFill>
                  <a:srgbClr val="00A3C9"/>
                </a:solidFill>
                <a:latin typeface="Cambria" panose="02040503050406030204" pitchFamily="18" charset="0"/>
                <a:ea typeface="Cambria" panose="02040503050406030204" pitchFamily="18" charset="0"/>
              </a:rPr>
              <a:t>%</a:t>
            </a:r>
            <a:r>
              <a:rPr lang="en-US" sz="1200" dirty="0" smtClean="0">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US" sz="1200"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lt-LT" sz="1200" dirty="0" smtClean="0">
                <a:latin typeface="Cambria" panose="02040503050406030204" pitchFamily="18" charset="0"/>
                <a:ea typeface="Cambria" panose="02040503050406030204" pitchFamily="18" charset="0"/>
              </a:rPr>
              <a:t>medienos deginimas (</a:t>
            </a:r>
            <a:r>
              <a:rPr lang="lt-LT" sz="1200" dirty="0" smtClean="0">
                <a:solidFill>
                  <a:srgbClr val="00A3C9"/>
                </a:solidFill>
                <a:latin typeface="Cambria" panose="02040503050406030204" pitchFamily="18" charset="0"/>
                <a:ea typeface="Cambria" panose="02040503050406030204" pitchFamily="18" charset="0"/>
              </a:rPr>
              <a:t>7</a:t>
            </a:r>
            <a:r>
              <a:rPr lang="en-US" sz="1200" dirty="0" smtClean="0">
                <a:solidFill>
                  <a:srgbClr val="00A3C9"/>
                </a:solidFill>
                <a:latin typeface="Cambria" panose="02040503050406030204" pitchFamily="18" charset="0"/>
                <a:ea typeface="Cambria" panose="02040503050406030204" pitchFamily="18" charset="0"/>
              </a:rPr>
              <a:t>%</a:t>
            </a:r>
            <a:r>
              <a:rPr lang="lt-LT" sz="1200" dirty="0" smtClean="0">
                <a:latin typeface="Cambria" panose="02040503050406030204" pitchFamily="18" charset="0"/>
                <a:ea typeface="Cambria" panose="02040503050406030204" pitchFamily="18" charset="0"/>
              </a:rPr>
              <a:t>).</a:t>
            </a:r>
            <a:endParaRPr lang="en-GB" sz="1200" dirty="0">
              <a:latin typeface="Cambria" panose="02040503050406030204" pitchFamily="18" charset="0"/>
              <a:ea typeface="Cambria" panose="02040503050406030204" pitchFamily="18" charset="0"/>
            </a:endParaRPr>
          </a:p>
        </p:txBody>
      </p:sp>
      <p:sp>
        <p:nvSpPr>
          <p:cNvPr id="5" name="TextBox 4"/>
          <p:cNvSpPr txBox="1"/>
          <p:nvPr/>
        </p:nvSpPr>
        <p:spPr>
          <a:xfrm>
            <a:off x="251520" y="2147700"/>
            <a:ext cx="2058835" cy="369332"/>
          </a:xfrm>
          <a:prstGeom prst="rect">
            <a:avLst/>
          </a:prstGeom>
          <a:noFill/>
        </p:spPr>
        <p:txBody>
          <a:bodyPr wrap="square" rtlCol="0">
            <a:spAutoFit/>
          </a:bodyPr>
          <a:lstStyle/>
          <a:p>
            <a:pPr algn="ctr"/>
            <a:r>
              <a:rPr lang="lt-LT" b="1" dirty="0" smtClean="0">
                <a:latin typeface="Cambria" panose="02040503050406030204" pitchFamily="18" charset="0"/>
                <a:ea typeface="Cambria" panose="02040503050406030204" pitchFamily="18" charset="0"/>
              </a:rPr>
              <a:t>Kelių transportas</a:t>
            </a:r>
            <a:endParaRPr lang="en-GB" b="1" dirty="0">
              <a:latin typeface="Cambria" panose="02040503050406030204" pitchFamily="18" charset="0"/>
              <a:ea typeface="Cambria" panose="02040503050406030204" pitchFamily="18" charset="0"/>
            </a:endParaRPr>
          </a:p>
        </p:txBody>
      </p:sp>
      <p:sp>
        <p:nvSpPr>
          <p:cNvPr id="13" name="TextBox 12"/>
          <p:cNvSpPr txBox="1"/>
          <p:nvPr/>
        </p:nvSpPr>
        <p:spPr>
          <a:xfrm>
            <a:off x="2678486" y="2120908"/>
            <a:ext cx="2058835" cy="369332"/>
          </a:xfrm>
          <a:prstGeom prst="rect">
            <a:avLst/>
          </a:prstGeom>
          <a:noFill/>
        </p:spPr>
        <p:txBody>
          <a:bodyPr wrap="square" rtlCol="0">
            <a:spAutoFit/>
          </a:bodyPr>
          <a:lstStyle/>
          <a:p>
            <a:pPr algn="ctr"/>
            <a:r>
              <a:rPr lang="lt-LT" b="1" dirty="0" smtClean="0">
                <a:latin typeface="Cambria" panose="02040503050406030204" pitchFamily="18" charset="0"/>
                <a:ea typeface="Cambria" panose="02040503050406030204" pitchFamily="18" charset="0"/>
              </a:rPr>
              <a:t>Namų ūkiai</a:t>
            </a:r>
            <a:endParaRPr lang="en-GB" b="1" dirty="0">
              <a:latin typeface="Cambria" panose="02040503050406030204" pitchFamily="18" charset="0"/>
              <a:ea typeface="Cambria" panose="02040503050406030204" pitchFamily="18" charset="0"/>
            </a:endParaRPr>
          </a:p>
        </p:txBody>
      </p:sp>
      <p:sp>
        <p:nvSpPr>
          <p:cNvPr id="14" name="TextBox 13"/>
          <p:cNvSpPr txBox="1"/>
          <p:nvPr/>
        </p:nvSpPr>
        <p:spPr>
          <a:xfrm>
            <a:off x="4839528" y="2159271"/>
            <a:ext cx="2058835" cy="369332"/>
          </a:xfrm>
          <a:prstGeom prst="rect">
            <a:avLst/>
          </a:prstGeom>
          <a:noFill/>
        </p:spPr>
        <p:txBody>
          <a:bodyPr wrap="square" rtlCol="0">
            <a:spAutoFit/>
          </a:bodyPr>
          <a:lstStyle/>
          <a:p>
            <a:pPr algn="ctr"/>
            <a:r>
              <a:rPr lang="lt-LT" b="1" dirty="0" smtClean="0">
                <a:latin typeface="Cambria" panose="02040503050406030204" pitchFamily="18" charset="0"/>
                <a:ea typeface="Cambria" panose="02040503050406030204" pitchFamily="18" charset="0"/>
              </a:rPr>
              <a:t>Pramonė</a:t>
            </a:r>
            <a:endParaRPr lang="en-GB" b="1" dirty="0">
              <a:latin typeface="Cambria" panose="02040503050406030204" pitchFamily="18" charset="0"/>
              <a:ea typeface="Cambria" panose="02040503050406030204" pitchFamily="18" charset="0"/>
            </a:endParaRPr>
          </a:p>
        </p:txBody>
      </p:sp>
      <p:sp>
        <p:nvSpPr>
          <p:cNvPr id="15" name="TextBox 14"/>
          <p:cNvSpPr txBox="1"/>
          <p:nvPr/>
        </p:nvSpPr>
        <p:spPr>
          <a:xfrm>
            <a:off x="6908870" y="2165489"/>
            <a:ext cx="2058835" cy="369332"/>
          </a:xfrm>
          <a:prstGeom prst="rect">
            <a:avLst/>
          </a:prstGeom>
          <a:noFill/>
        </p:spPr>
        <p:txBody>
          <a:bodyPr wrap="square" rtlCol="0">
            <a:spAutoFit/>
          </a:bodyPr>
          <a:lstStyle/>
          <a:p>
            <a:pPr algn="ctr"/>
            <a:r>
              <a:rPr lang="lt-LT" b="1" dirty="0" smtClean="0">
                <a:latin typeface="Cambria" panose="02040503050406030204" pitchFamily="18" charset="0"/>
                <a:ea typeface="Cambria" panose="02040503050406030204" pitchFamily="18" charset="0"/>
              </a:rPr>
              <a:t>Žemės ūkis</a:t>
            </a:r>
            <a:endParaRPr lang="en-GB"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439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amfs.ad.am.lt\user_home$\austina.vzesniauskai\Documents\Logotipai\AM-zenkla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033" y="172184"/>
            <a:ext cx="522461" cy="588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8846" y="172184"/>
            <a:ext cx="5328592" cy="400110"/>
          </a:xfrm>
          <a:prstGeom prst="rect">
            <a:avLst/>
          </a:prstGeom>
          <a:noFill/>
        </p:spPr>
        <p:txBody>
          <a:bodyPr wrap="square" rtlCol="0">
            <a:spAutoFit/>
          </a:bodyPr>
          <a:lstStyle/>
          <a:p>
            <a:pPr lvl="0" algn="ctr"/>
            <a:r>
              <a:rPr lang="lt-LT" sz="2000" b="1" dirty="0" smtClean="0">
                <a:solidFill>
                  <a:prstClr val="black"/>
                </a:solidFill>
                <a:latin typeface="Cambria" panose="02040503050406030204" pitchFamily="18" charset="0"/>
                <a:ea typeface="Cambria" panose="02040503050406030204" pitchFamily="18" charset="0"/>
              </a:rPr>
              <a:t>Siūlomos </a:t>
            </a:r>
            <a:r>
              <a:rPr lang="lt-LT" sz="2000" b="1" dirty="0">
                <a:solidFill>
                  <a:prstClr val="black"/>
                </a:solidFill>
                <a:latin typeface="Cambria" panose="02040503050406030204" pitchFamily="18" charset="0"/>
                <a:ea typeface="Cambria" panose="02040503050406030204" pitchFamily="18" charset="0"/>
              </a:rPr>
              <a:t>finansinės </a:t>
            </a:r>
            <a:r>
              <a:rPr lang="lt-LT" sz="2000" b="1" dirty="0" smtClean="0">
                <a:solidFill>
                  <a:prstClr val="black"/>
                </a:solidFill>
                <a:latin typeface="Cambria" panose="02040503050406030204" pitchFamily="18" charset="0"/>
                <a:ea typeface="Cambria" panose="02040503050406030204" pitchFamily="18" charset="0"/>
              </a:rPr>
              <a:t>paskatos</a:t>
            </a:r>
            <a:endParaRPr lang="en-GB" sz="2000" dirty="0">
              <a:solidFill>
                <a:prstClr val="black"/>
              </a:solidFill>
              <a:latin typeface="Cambria" panose="02040503050406030204" pitchFamily="18" charset="0"/>
              <a:ea typeface="Cambria" panose="02040503050406030204" pitchFamily="18" charset="0"/>
            </a:endParaRPr>
          </a:p>
        </p:txBody>
      </p:sp>
      <p:pic>
        <p:nvPicPr>
          <p:cNvPr id="1027" name="Picture 3" descr="C:\Users\austina.vzesniauskai\Downloads\house-with-chimney(1).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4737" y="738481"/>
            <a:ext cx="1387866" cy="12893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ustina.vzesniauskai\Downloads\factory.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2040" y="742230"/>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ustina.vzesniauskai\Downloads\tractor.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3679" y="742230"/>
            <a:ext cx="1289391" cy="12893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ustina.vzesniauskai\Downloads\car.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042" y="841276"/>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51521" y="2065412"/>
            <a:ext cx="2232247" cy="3139321"/>
          </a:xfrm>
          <a:prstGeom prst="rect">
            <a:avLst/>
          </a:prstGeom>
          <a:noFill/>
        </p:spPr>
        <p:txBody>
          <a:bodyPr wrap="square" rtlCol="0">
            <a:spAutoFit/>
          </a:bodyPr>
          <a:lstStyle/>
          <a:p>
            <a:pPr marL="285750" lvl="0" indent="-285750">
              <a:buFont typeface="Arial" panose="020B0604020202020204" pitchFamily="34" charset="0"/>
              <a:buChar char="•"/>
            </a:pPr>
            <a:r>
              <a:rPr lang="lt-LT" sz="1400" dirty="0" smtClean="0">
                <a:solidFill>
                  <a:prstClr val="black"/>
                </a:solidFill>
                <a:latin typeface="Cambria" panose="02040503050406030204" pitchFamily="18" charset="0"/>
                <a:ea typeface="Cambria" panose="02040503050406030204" pitchFamily="18" charset="0"/>
              </a:rPr>
              <a:t>naudotis </a:t>
            </a:r>
            <a:r>
              <a:rPr lang="lt-LT" sz="1400" dirty="0">
                <a:solidFill>
                  <a:prstClr val="black"/>
                </a:solidFill>
                <a:latin typeface="Cambria" panose="02040503050406030204" pitchFamily="18" charset="0"/>
                <a:ea typeface="Cambria" panose="02040503050406030204" pitchFamily="18" charset="0"/>
              </a:rPr>
              <a:t>viešuoju transportu arba </a:t>
            </a:r>
            <a:r>
              <a:rPr lang="lt-LT" sz="1400" dirty="0" smtClean="0">
                <a:solidFill>
                  <a:prstClr val="black"/>
                </a:solidFill>
                <a:latin typeface="Cambria" panose="02040503050406030204" pitchFamily="18" charset="0"/>
                <a:ea typeface="Cambria" panose="02040503050406030204" pitchFamily="18" charset="0"/>
              </a:rPr>
              <a:t>įsigyti mažataršį automobilį (P7)</a:t>
            </a:r>
            <a:endParaRPr lang="lt-LT" sz="1400" dirty="0">
              <a:solidFill>
                <a:prstClr val="black"/>
              </a:solidFill>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endParaRPr lang="lt-LT" sz="800" dirty="0">
              <a:solidFill>
                <a:prstClr val="black"/>
              </a:solidFill>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lt-LT" sz="1400" dirty="0" smtClean="0">
                <a:solidFill>
                  <a:prstClr val="black"/>
                </a:solidFill>
                <a:latin typeface="Cambria" panose="02040503050406030204" pitchFamily="18" charset="0"/>
                <a:ea typeface="Cambria" panose="02040503050406030204" pitchFamily="18" charset="0"/>
              </a:rPr>
              <a:t>atnaujinti miesto </a:t>
            </a:r>
            <a:r>
              <a:rPr lang="lt-LT" sz="1400" dirty="0">
                <a:solidFill>
                  <a:prstClr val="black"/>
                </a:solidFill>
                <a:latin typeface="Cambria" panose="02040503050406030204" pitchFamily="18" charset="0"/>
                <a:ea typeface="Cambria" panose="02040503050406030204" pitchFamily="18" charset="0"/>
              </a:rPr>
              <a:t>ir </a:t>
            </a:r>
            <a:r>
              <a:rPr lang="lt-LT" sz="1400" dirty="0" smtClean="0">
                <a:solidFill>
                  <a:prstClr val="black"/>
                </a:solidFill>
                <a:latin typeface="Cambria" panose="02040503050406030204" pitchFamily="18" charset="0"/>
                <a:ea typeface="Cambria" panose="02040503050406030204" pitchFamily="18" charset="0"/>
              </a:rPr>
              <a:t>priemiestinio susisiekimo </a:t>
            </a:r>
            <a:r>
              <a:rPr lang="lt-LT" sz="1400" dirty="0">
                <a:solidFill>
                  <a:prstClr val="black"/>
                </a:solidFill>
                <a:latin typeface="Cambria" panose="02040503050406030204" pitchFamily="18" charset="0"/>
                <a:ea typeface="Cambria" panose="02040503050406030204" pitchFamily="18" charset="0"/>
              </a:rPr>
              <a:t>viešojo transporto </a:t>
            </a:r>
            <a:r>
              <a:rPr lang="lt-LT" sz="1400" dirty="0" smtClean="0">
                <a:solidFill>
                  <a:prstClr val="black"/>
                </a:solidFill>
                <a:latin typeface="Cambria" panose="02040503050406030204" pitchFamily="18" charset="0"/>
                <a:ea typeface="Cambria" panose="02040503050406030204" pitchFamily="18" charset="0"/>
              </a:rPr>
              <a:t>parką (P8, P9)</a:t>
            </a:r>
          </a:p>
          <a:p>
            <a:pPr marL="285750" lvl="0" indent="-285750">
              <a:buFont typeface="Arial" panose="020B0604020202020204" pitchFamily="34" charset="0"/>
              <a:buChar char="•"/>
            </a:pPr>
            <a:endParaRPr lang="lt-LT" sz="800" dirty="0">
              <a:solidFill>
                <a:prstClr val="black"/>
              </a:solidFill>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lt-LT" sz="1400" dirty="0">
                <a:solidFill>
                  <a:prstClr val="black"/>
                </a:solidFill>
                <a:latin typeface="Cambria" panose="02040503050406030204" pitchFamily="18" charset="0"/>
                <a:ea typeface="Cambria" panose="02040503050406030204" pitchFamily="18" charset="0"/>
              </a:rPr>
              <a:t>m</a:t>
            </a:r>
            <a:r>
              <a:rPr lang="lt-LT" sz="1400" dirty="0" smtClean="0">
                <a:solidFill>
                  <a:prstClr val="black"/>
                </a:solidFill>
                <a:latin typeface="Cambria" panose="02040503050406030204" pitchFamily="18" charset="0"/>
                <a:ea typeface="Cambria" panose="02040503050406030204" pitchFamily="18" charset="0"/>
              </a:rPr>
              <a:t>ažinti taršių transporto priemonių naudojimo miestuose patrauklumą (P13)</a:t>
            </a:r>
            <a:endParaRPr lang="lt-LT" sz="1400" dirty="0">
              <a:solidFill>
                <a:prstClr val="black"/>
              </a:solidFill>
              <a:latin typeface="Cambria" panose="02040503050406030204" pitchFamily="18" charset="0"/>
              <a:ea typeface="Cambria" panose="02040503050406030204" pitchFamily="18" charset="0"/>
            </a:endParaRPr>
          </a:p>
        </p:txBody>
      </p:sp>
      <p:sp>
        <p:nvSpPr>
          <p:cNvPr id="17" name="Rectangle 16"/>
          <p:cNvSpPr/>
          <p:nvPr/>
        </p:nvSpPr>
        <p:spPr>
          <a:xfrm>
            <a:off x="2519335" y="2065412"/>
            <a:ext cx="2088232" cy="2154436"/>
          </a:xfrm>
          <a:prstGeom prst="rect">
            <a:avLst/>
          </a:prstGeom>
        </p:spPr>
        <p:txBody>
          <a:bodyPr wrap="square">
            <a:spAutoFit/>
          </a:bodyPr>
          <a:lstStyle/>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modernizuoti arba keisti namų ūkiuose naudojamus </a:t>
            </a:r>
            <a:r>
              <a:rPr lang="lt-LT" sz="1400" dirty="0">
                <a:latin typeface="Cambria" panose="02040503050406030204" pitchFamily="18" charset="0"/>
                <a:ea typeface="Cambria" panose="02040503050406030204" pitchFamily="18" charset="0"/>
              </a:rPr>
              <a:t>kietojo kuro </a:t>
            </a:r>
            <a:r>
              <a:rPr lang="lt-LT" sz="1400" dirty="0" smtClean="0">
                <a:latin typeface="Cambria" panose="02040503050406030204" pitchFamily="18" charset="0"/>
                <a:ea typeface="Cambria" panose="02040503050406030204" pitchFamily="18" charset="0"/>
              </a:rPr>
              <a:t>katilus (P27)</a:t>
            </a:r>
          </a:p>
          <a:p>
            <a:pPr marL="285750" indent="-285750">
              <a:buFont typeface="Arial" panose="020B0604020202020204" pitchFamily="34" charset="0"/>
              <a:buChar char="•"/>
            </a:pPr>
            <a:endParaRPr lang="lt-LT"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skatinti namų </a:t>
            </a:r>
            <a:r>
              <a:rPr lang="lt-LT" sz="1400" dirty="0">
                <a:latin typeface="Cambria" panose="02040503050406030204" pitchFamily="18" charset="0"/>
                <a:ea typeface="Cambria" panose="02040503050406030204" pitchFamily="18" charset="0"/>
              </a:rPr>
              <a:t>ūkių </a:t>
            </a:r>
            <a:r>
              <a:rPr lang="lt-LT" sz="1400" dirty="0" smtClean="0">
                <a:latin typeface="Cambria" panose="02040503050406030204" pitchFamily="18" charset="0"/>
                <a:ea typeface="Cambria" panose="02040503050406030204" pitchFamily="18" charset="0"/>
              </a:rPr>
              <a:t>jungimąsi </a:t>
            </a:r>
            <a:r>
              <a:rPr lang="lt-LT" sz="1400" dirty="0">
                <a:latin typeface="Cambria" panose="02040503050406030204" pitchFamily="18" charset="0"/>
                <a:ea typeface="Cambria" panose="02040503050406030204" pitchFamily="18" charset="0"/>
              </a:rPr>
              <a:t>prie centralizuoto šilumos tiekimo </a:t>
            </a:r>
            <a:r>
              <a:rPr lang="lt-LT" sz="1400" dirty="0" smtClean="0">
                <a:latin typeface="Cambria" panose="02040503050406030204" pitchFamily="18" charset="0"/>
                <a:ea typeface="Cambria" panose="02040503050406030204" pitchFamily="18" charset="0"/>
              </a:rPr>
              <a:t>sistemos (P28)</a:t>
            </a:r>
            <a:endParaRPr lang="lt-LT" sz="1400" strike="sngStrike" dirty="0">
              <a:latin typeface="Cambria" panose="02040503050406030204" pitchFamily="18" charset="0"/>
              <a:ea typeface="Cambria" panose="02040503050406030204" pitchFamily="18" charset="0"/>
            </a:endParaRPr>
          </a:p>
        </p:txBody>
      </p:sp>
      <p:sp>
        <p:nvSpPr>
          <p:cNvPr id="18" name="TextBox 17"/>
          <p:cNvSpPr txBox="1"/>
          <p:nvPr/>
        </p:nvSpPr>
        <p:spPr>
          <a:xfrm>
            <a:off x="4583141" y="2052573"/>
            <a:ext cx="2710537" cy="3139321"/>
          </a:xfrm>
          <a:prstGeom prst="rect">
            <a:avLst/>
          </a:prstGeom>
          <a:noFill/>
        </p:spPr>
        <p:txBody>
          <a:bodyPr wrap="square" rtlCol="0">
            <a:spAutoFit/>
          </a:bodyPr>
          <a:lstStyle/>
          <a:p>
            <a:pPr marL="285750" lvl="0" indent="-285750">
              <a:buFont typeface="Arial" panose="020B0604020202020204" pitchFamily="34" charset="0"/>
              <a:buChar char="•"/>
            </a:pPr>
            <a:r>
              <a:rPr lang="lt-LT" sz="1400" dirty="0">
                <a:solidFill>
                  <a:prstClr val="black"/>
                </a:solidFill>
                <a:latin typeface="Cambria" panose="02040503050406030204" pitchFamily="18" charset="0"/>
                <a:ea typeface="Cambria" panose="02040503050406030204" pitchFamily="18" charset="0"/>
              </a:rPr>
              <a:t>į</a:t>
            </a:r>
            <a:r>
              <a:rPr lang="lt-LT" sz="1400" dirty="0" smtClean="0">
                <a:solidFill>
                  <a:prstClr val="black"/>
                </a:solidFill>
                <a:latin typeface="Cambria" panose="02040503050406030204" pitchFamily="18" charset="0"/>
                <a:ea typeface="Cambria" panose="02040503050406030204" pitchFamily="18" charset="0"/>
              </a:rPr>
              <a:t>gyvendinti gamybos modernizavimo priemones  naftos perdirbimo pramonėje (P1)</a:t>
            </a:r>
          </a:p>
          <a:p>
            <a:pPr marL="285750" lvl="0" indent="-285750">
              <a:buFont typeface="Arial" panose="020B0604020202020204" pitchFamily="34" charset="0"/>
              <a:buChar char="•"/>
            </a:pPr>
            <a:endParaRPr lang="lt-LT" sz="800" dirty="0" smtClean="0">
              <a:solidFill>
                <a:prstClr val="black"/>
              </a:solidFill>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lt-LT" sz="1400" dirty="0">
                <a:solidFill>
                  <a:prstClr val="black"/>
                </a:solidFill>
                <a:latin typeface="Cambria" panose="02040503050406030204" pitchFamily="18" charset="0"/>
                <a:ea typeface="Cambria" panose="02040503050406030204" pitchFamily="18" charset="0"/>
              </a:rPr>
              <a:t>m</a:t>
            </a:r>
            <a:r>
              <a:rPr lang="lt-LT" sz="1400" dirty="0" smtClean="0">
                <a:solidFill>
                  <a:prstClr val="black"/>
                </a:solidFill>
                <a:latin typeface="Cambria" panose="02040503050406030204" pitchFamily="18" charset="0"/>
                <a:ea typeface="Cambria" panose="02040503050406030204" pitchFamily="18" charset="0"/>
              </a:rPr>
              <a:t>odernizuoti ar keisti 1-50 MW kietąjį kurą deginančius įrenginius  (P2)</a:t>
            </a:r>
          </a:p>
          <a:p>
            <a:pPr marL="285750" lvl="0" indent="-285750">
              <a:buFont typeface="Arial" panose="020B0604020202020204" pitchFamily="34" charset="0"/>
              <a:buChar char="•"/>
            </a:pPr>
            <a:endParaRPr lang="lt-LT" sz="800" dirty="0" smtClean="0">
              <a:solidFill>
                <a:prstClr val="black"/>
              </a:solidFill>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lt-LT" sz="1400" dirty="0">
                <a:solidFill>
                  <a:prstClr val="black"/>
                </a:solidFill>
                <a:latin typeface="Cambria" panose="02040503050406030204" pitchFamily="18" charset="0"/>
                <a:ea typeface="Cambria" panose="02040503050406030204" pitchFamily="18" charset="0"/>
              </a:rPr>
              <a:t>n</a:t>
            </a:r>
            <a:r>
              <a:rPr lang="lt-LT" sz="1400" dirty="0" smtClean="0">
                <a:solidFill>
                  <a:prstClr val="black"/>
                </a:solidFill>
                <a:latin typeface="Cambria" panose="02040503050406030204" pitchFamily="18" charset="0"/>
                <a:ea typeface="Cambria" panose="02040503050406030204" pitchFamily="18" charset="0"/>
              </a:rPr>
              <a:t>ustatyti NMLOJ išsiskyrimo vietas ir taikyti išsiskyrimo mažinimo priemones  naftos perdirbimo, naftos produktų saugojimo ir paskirstymo veikloje (P17)</a:t>
            </a:r>
            <a:endParaRPr lang="lt-LT" sz="1400" dirty="0">
              <a:solidFill>
                <a:prstClr val="black"/>
              </a:solidFill>
              <a:latin typeface="Cambria" panose="02040503050406030204" pitchFamily="18" charset="0"/>
              <a:ea typeface="Cambria" panose="02040503050406030204" pitchFamily="18" charset="0"/>
            </a:endParaRPr>
          </a:p>
        </p:txBody>
      </p:sp>
      <p:sp>
        <p:nvSpPr>
          <p:cNvPr id="19" name="Rectangle 18"/>
          <p:cNvSpPr/>
          <p:nvPr/>
        </p:nvSpPr>
        <p:spPr>
          <a:xfrm>
            <a:off x="7055768" y="2065412"/>
            <a:ext cx="1944726" cy="3108543"/>
          </a:xfrm>
          <a:prstGeom prst="rect">
            <a:avLst/>
          </a:prstGeom>
        </p:spPr>
        <p:txBody>
          <a:bodyPr wrap="square">
            <a:spAutoFit/>
          </a:bodyPr>
          <a:lstStyle/>
          <a:p>
            <a:pPr marL="285750" indent="-285750">
              <a:buFont typeface="Arial" panose="020B0604020202020204" pitchFamily="34" charset="0"/>
              <a:buChar char="•"/>
            </a:pPr>
            <a:r>
              <a:rPr lang="lt-LT" sz="1400" dirty="0" smtClean="0">
                <a:latin typeface="Cambria" panose="02040503050406030204" pitchFamily="18" charset="0"/>
                <a:ea typeface="Cambria" panose="02040503050406030204" pitchFamily="18" charset="0"/>
              </a:rPr>
              <a:t>neorganines trąšas keisti organinėmis trąšomis</a:t>
            </a:r>
            <a:r>
              <a:rPr lang="lt-LT" sz="1400" dirty="0">
                <a:latin typeface="Cambria" panose="02040503050406030204" pitchFamily="18" charset="0"/>
                <a:ea typeface="Cambria" panose="02040503050406030204" pitchFamily="18" charset="0"/>
              </a:rPr>
              <a:t>, </a:t>
            </a:r>
            <a:r>
              <a:rPr lang="lt-LT" sz="1400" dirty="0" smtClean="0">
                <a:latin typeface="Cambria" panose="02040503050406030204" pitchFamily="18" charset="0"/>
                <a:ea typeface="Cambria" panose="02040503050406030204" pitchFamily="18" charset="0"/>
              </a:rPr>
              <a:t>atnaujinti organinių </a:t>
            </a:r>
            <a:r>
              <a:rPr lang="lt-LT" sz="1400" dirty="0">
                <a:latin typeface="Cambria" panose="02040503050406030204" pitchFamily="18" charset="0"/>
                <a:ea typeface="Cambria" panose="02040503050406030204" pitchFamily="18" charset="0"/>
              </a:rPr>
              <a:t>trąšų naudojimo </a:t>
            </a:r>
            <a:r>
              <a:rPr lang="lt-LT" sz="1400" dirty="0" smtClean="0">
                <a:latin typeface="Cambria" panose="02040503050406030204" pitchFamily="18" charset="0"/>
                <a:ea typeface="Cambria" panose="02040503050406030204" pitchFamily="18" charset="0"/>
              </a:rPr>
              <a:t>technologijas, įgyvendinti gerosios </a:t>
            </a:r>
            <a:r>
              <a:rPr lang="lt-LT" sz="1400" dirty="0">
                <a:latin typeface="Cambria" panose="02040503050406030204" pitchFamily="18" charset="0"/>
                <a:ea typeface="Cambria" panose="02040503050406030204" pitchFamily="18" charset="0"/>
              </a:rPr>
              <a:t>žemės ūkio praktikos kodekso </a:t>
            </a:r>
            <a:r>
              <a:rPr lang="lt-LT" sz="1400" dirty="0" smtClean="0">
                <a:latin typeface="Cambria" panose="02040503050406030204" pitchFamily="18" charset="0"/>
                <a:ea typeface="Cambria" panose="02040503050406030204" pitchFamily="18" charset="0"/>
              </a:rPr>
              <a:t>priemones oro taršai mažinti (P21)</a:t>
            </a:r>
            <a:endParaRPr lang="lt-LT"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2030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1804</Words>
  <Application>Microsoft Office PowerPoint</Application>
  <PresentationFormat>On-screen Show (16:10)</PresentationFormat>
  <Paragraphs>199</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Oro taršos poveikis visuomenės sveikatai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Austina Vžesniauskaitė</dc:creator>
  <cp:lastModifiedBy>Danguolė Sužiedėlytė</cp:lastModifiedBy>
  <cp:revision>332</cp:revision>
  <dcterms:created xsi:type="dcterms:W3CDTF">2018-10-29T10:21:23Z</dcterms:created>
  <dcterms:modified xsi:type="dcterms:W3CDTF">2019-04-01T12:31:43Z</dcterms:modified>
</cp:coreProperties>
</file>