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4352" r:id="rId1"/>
    <p:sldMasterId id="2147484364" r:id="rId2"/>
    <p:sldMasterId id="2147484406" r:id="rId3"/>
  </p:sldMasterIdLst>
  <p:notesMasterIdLst>
    <p:notesMasterId r:id="rId14"/>
  </p:notesMasterIdLst>
  <p:sldIdLst>
    <p:sldId id="256" r:id="rId4"/>
    <p:sldId id="288" r:id="rId5"/>
    <p:sldId id="289" r:id="rId6"/>
    <p:sldId id="291" r:id="rId7"/>
    <p:sldId id="292" r:id="rId8"/>
    <p:sldId id="293" r:id="rId9"/>
    <p:sldId id="294" r:id="rId10"/>
    <p:sldId id="298" r:id="rId11"/>
    <p:sldId id="299" r:id="rId12"/>
    <p:sldId id="295" r:id="rId1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5" autoAdjust="0"/>
    <p:restoredTop sz="85445" autoAdjust="0"/>
  </p:normalViewPr>
  <p:slideViewPr>
    <p:cSldViewPr snapToGrid="0">
      <p:cViewPr varScale="1">
        <p:scale>
          <a:sx n="98" d="100"/>
          <a:sy n="98" d="100"/>
        </p:scale>
        <p:origin x="960"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1723"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10.bin"/><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0403935277051997E-2"/>
          <c:y val="4.0173499459736299E-2"/>
          <c:w val="0.90850978655682202"/>
          <c:h val="0.82176916694118485"/>
        </c:manualLayout>
      </c:layout>
      <c:bar3DChart>
        <c:barDir val="col"/>
        <c:grouping val="clustered"/>
        <c:varyColors val="0"/>
        <c:ser>
          <c:idx val="0"/>
          <c:order val="0"/>
          <c:tx>
            <c:strRef>
              <c:f>'[2017 METU ATASKAITA (PAVEIKSLIUKAI) (006).xlsx]Paveikslai'!$B$1988</c:f>
              <c:strCache>
                <c:ptCount val="1"/>
                <c:pt idx="0">
                  <c:v>Viešojo sektoriaus organizacijų skaičius </c:v>
                </c:pt>
              </c:strCache>
            </c:strRef>
          </c:tx>
          <c:spPr>
            <a:solidFill>
              <a:srgbClr val="00B050"/>
            </a:solidFill>
            <a:ln>
              <a:noFill/>
            </a:ln>
            <a:effectLst/>
            <a:sp3d/>
          </c:spPr>
          <c:invertIfNegative val="0"/>
          <c:dPt>
            <c:idx val="0"/>
            <c:invertIfNegative val="0"/>
            <c:bubble3D val="0"/>
            <c:spPr>
              <a:solidFill>
                <a:schemeClr val="accent1">
                  <a:lumMod val="75000"/>
                </a:schemeClr>
              </a:solidFill>
              <a:ln>
                <a:solidFill>
                  <a:srgbClr val="002060"/>
                </a:solidFill>
              </a:ln>
              <a:effectLst/>
              <a:sp3d>
                <a:contourClr>
                  <a:srgbClr val="002060"/>
                </a:contourClr>
              </a:sp3d>
            </c:spPr>
            <c:extLst>
              <c:ext xmlns:c16="http://schemas.microsoft.com/office/drawing/2014/chart" uri="{C3380CC4-5D6E-409C-BE32-E72D297353CC}">
                <c16:uniqueId val="{00000001-D706-489B-BC6C-CF2DAADFE412}"/>
              </c:ext>
            </c:extLst>
          </c:dPt>
          <c:dPt>
            <c:idx val="1"/>
            <c:invertIfNegative val="0"/>
            <c:bubble3D val="0"/>
            <c:spPr>
              <a:solidFill>
                <a:schemeClr val="accent3"/>
              </a:solidFill>
              <a:ln>
                <a:noFill/>
              </a:ln>
              <a:effectLst/>
              <a:sp3d/>
            </c:spPr>
            <c:extLst>
              <c:ext xmlns:c16="http://schemas.microsoft.com/office/drawing/2014/chart" uri="{C3380CC4-5D6E-409C-BE32-E72D297353CC}">
                <c16:uniqueId val="{00000003-D706-489B-BC6C-CF2DAADFE412}"/>
              </c:ext>
            </c:extLst>
          </c:dPt>
          <c:dLbls>
            <c:dLbl>
              <c:idx val="0"/>
              <c:layout>
                <c:manualLayout>
                  <c:x val="3.5277028429134702E-2"/>
                  <c:y val="-6.8728522336769807E-2"/>
                </c:manualLayout>
              </c:layout>
              <c:tx>
                <c:rich>
                  <a:bodyPr rot="0" spcFirstLastPara="1" vertOverflow="clip" horzOverflow="clip" vert="horz" wrap="square" lIns="36576" tIns="18288" rIns="36576" bIns="18288" anchor="ctr" anchorCtr="1">
                    <a:spAutoFit/>
                  </a:bodyPr>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a:t>4 357</a:t>
                    </a:r>
                  </a:p>
                </c:rich>
              </c:tx>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D706-489B-BC6C-CF2DAADFE412}"/>
                </c:ext>
              </c:extLst>
            </c:dLbl>
            <c:dLbl>
              <c:idx val="1"/>
              <c:layout>
                <c:manualLayout>
                  <c:x val="3.5277028429134702E-2"/>
                  <c:y val="-6.8728522336769807E-2"/>
                </c:manualLayout>
              </c:layout>
              <c:tx>
                <c:rich>
                  <a:bodyPr rot="0" spcFirstLastPara="1" vertOverflow="clip" horzOverflow="clip" vert="horz" wrap="square" lIns="36576" tIns="18288" rIns="36576" bIns="18288" anchor="ctr" anchorCtr="1">
                    <a:spAutoFit/>
                  </a:bodyPr>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a:t>4 244</a:t>
                    </a:r>
                  </a:p>
                </c:rich>
              </c:tx>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3-D706-489B-BC6C-CF2DAADFE412}"/>
                </c:ext>
              </c:extLst>
            </c:dLbl>
            <c:spPr>
              <a:noFill/>
              <a:ln>
                <a:noFill/>
              </a:ln>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'[2017 METU ATASKAITA (PAVEIKSLIUKAI) (006).xlsx]Paveikslai'!$C$1987:$D$1987</c:f>
              <c:numCache>
                <c:formatCode>General</c:formatCode>
                <c:ptCount val="2"/>
                <c:pt idx="0">
                  <c:v>2016</c:v>
                </c:pt>
                <c:pt idx="1">
                  <c:v>2017</c:v>
                </c:pt>
              </c:numCache>
            </c:numRef>
          </c:cat>
          <c:val>
            <c:numRef>
              <c:f>'[2017 METU ATASKAITA (PAVEIKSLIUKAI) (006).xlsx]Paveikslai'!$C$1988:$D$1988</c:f>
              <c:numCache>
                <c:formatCode>General</c:formatCode>
                <c:ptCount val="2"/>
                <c:pt idx="0">
                  <c:v>4357</c:v>
                </c:pt>
                <c:pt idx="1">
                  <c:v>4244</c:v>
                </c:pt>
              </c:numCache>
            </c:numRef>
          </c:val>
          <c:extLst>
            <c:ext xmlns:c16="http://schemas.microsoft.com/office/drawing/2014/chart" uri="{C3380CC4-5D6E-409C-BE32-E72D297353CC}">
              <c16:uniqueId val="{00000004-D706-489B-BC6C-CF2DAADFE412}"/>
            </c:ext>
          </c:extLst>
        </c:ser>
        <c:dLbls>
          <c:showLegendKey val="0"/>
          <c:showVal val="0"/>
          <c:showCatName val="0"/>
          <c:showSerName val="0"/>
          <c:showPercent val="0"/>
          <c:showBubbleSize val="0"/>
        </c:dLbls>
        <c:gapWidth val="150"/>
        <c:shape val="box"/>
        <c:axId val="254685448"/>
        <c:axId val="254685840"/>
        <c:axId val="0"/>
      </c:bar3DChart>
      <c:catAx>
        <c:axId val="2546854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54685840"/>
        <c:crosses val="autoZero"/>
        <c:auto val="1"/>
        <c:lblAlgn val="ctr"/>
        <c:lblOffset val="100"/>
        <c:noMultiLvlLbl val="0"/>
      </c:catAx>
      <c:valAx>
        <c:axId val="254685840"/>
        <c:scaling>
          <c:orientation val="minMax"/>
          <c:min val="3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54685448"/>
        <c:crosses val="autoZero"/>
        <c:crossBetween val="between"/>
        <c:majorUnit val="100"/>
        <c:minorUnit val="50"/>
      </c:valAx>
      <c:spPr>
        <a:noFill/>
        <a:ln>
          <a:noFill/>
        </a:ln>
        <a:effectLst/>
      </c:spPr>
    </c:plotArea>
    <c:plotVisOnly val="1"/>
    <c:dispBlanksAs val="gap"/>
    <c:showDLblsOverMax val="0"/>
  </c:chart>
  <c:spPr>
    <a:solidFill>
      <a:schemeClr val="bg1"/>
    </a:solidFill>
    <a:ln w="9525" cap="flat" cmpd="sng" algn="ctr">
      <a:solidFill>
        <a:schemeClr val="accent1">
          <a:lumMod val="50000"/>
        </a:schemeClr>
      </a:solidFill>
      <a:round/>
    </a:ln>
    <a:effectLst/>
  </c:spPr>
  <c:txPr>
    <a:bodyPr/>
    <a:lstStyle/>
    <a:p>
      <a:pPr>
        <a:defRPr/>
      </a:pPr>
      <a:endParaRPr lang="lt-LT"/>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47564790290402326"/>
          <c:y val="0.15146687745112938"/>
          <c:w val="0.46865589456433099"/>
          <c:h val="0.75740419013459603"/>
        </c:manualLayout>
      </c:layout>
      <c:bar3DChart>
        <c:barDir val="bar"/>
        <c:grouping val="clustered"/>
        <c:varyColors val="0"/>
        <c:ser>
          <c:idx val="0"/>
          <c:order val="0"/>
          <c:tx>
            <c:strRef>
              <c:f>Paveikslai!$C$2190</c:f>
              <c:strCache>
                <c:ptCount val="1"/>
                <c:pt idx="0">
                  <c:v>2016</c:v>
                </c:pt>
              </c:strCache>
            </c:strRef>
          </c:tx>
          <c:spPr>
            <a:solidFill>
              <a:schemeClr val="accent1">
                <a:lumMod val="75000"/>
              </a:schemeClr>
            </a:solidFill>
            <a:ln>
              <a:noFill/>
            </a:ln>
            <a:effectLst/>
            <a:sp3d/>
          </c:spPr>
          <c:invertIfNegative val="0"/>
          <c:dLbls>
            <c:dLbl>
              <c:idx val="0"/>
              <c:layout>
                <c:manualLayout>
                  <c:x val="4.1502386387217297E-3"/>
                  <c:y val="0"/>
                </c:manualLayout>
              </c:layout>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0-9A28-4CEB-BBCE-47BA63AFFC5D}"/>
                </c:ext>
              </c:extLst>
            </c:dLbl>
            <c:dLbl>
              <c:idx val="1"/>
              <c:layout>
                <c:manualLayout>
                  <c:x val="6.2253579580825898E-3"/>
                  <c:y val="0"/>
                </c:manualLayout>
              </c:layout>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9A28-4CEB-BBCE-47BA63AFFC5D}"/>
                </c:ext>
              </c:extLst>
            </c:dLbl>
            <c:spPr>
              <a:noFill/>
              <a:ln>
                <a:noFill/>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noFill/>
                      <a:round/>
                    </a:ln>
                    <a:effectLst/>
                  </c:spPr>
                </c15:leaderLines>
              </c:ext>
            </c:extLst>
          </c:dLbls>
          <c:cat>
            <c:strRef>
              <c:f>Paveikslai!$B$2191:$B$2192</c:f>
              <c:strCache>
                <c:ptCount val="2"/>
                <c:pt idx="0">
                  <c:v>Savivaldybių viešojo sektoriaus darbo užmokesčio mediana, Eur</c:v>
                </c:pt>
                <c:pt idx="1">
                  <c:v>Valstybės viešojo sektoriaus darbo užmokesčio mediana, Eur</c:v>
                </c:pt>
              </c:strCache>
            </c:strRef>
          </c:cat>
          <c:val>
            <c:numRef>
              <c:f>Paveikslai!$C$2191:$C$2192</c:f>
              <c:numCache>
                <c:formatCode>General</c:formatCode>
                <c:ptCount val="2"/>
                <c:pt idx="0">
                  <c:v>534</c:v>
                </c:pt>
                <c:pt idx="1">
                  <c:v>758</c:v>
                </c:pt>
              </c:numCache>
            </c:numRef>
          </c:val>
          <c:extLst>
            <c:ext xmlns:c16="http://schemas.microsoft.com/office/drawing/2014/chart" uri="{C3380CC4-5D6E-409C-BE32-E72D297353CC}">
              <c16:uniqueId val="{00000002-9A28-4CEB-BBCE-47BA63AFFC5D}"/>
            </c:ext>
          </c:extLst>
        </c:ser>
        <c:ser>
          <c:idx val="1"/>
          <c:order val="1"/>
          <c:tx>
            <c:strRef>
              <c:f>Paveikslai!$D$2190</c:f>
              <c:strCache>
                <c:ptCount val="1"/>
                <c:pt idx="0">
                  <c:v>2017</c:v>
                </c:pt>
              </c:strCache>
            </c:strRef>
          </c:tx>
          <c:spPr>
            <a:solidFill>
              <a:schemeClr val="accent3"/>
            </a:solidFill>
            <a:ln>
              <a:noFill/>
            </a:ln>
            <a:effectLst/>
            <a:sp3d/>
          </c:spPr>
          <c:invertIfNegative val="0"/>
          <c:dPt>
            <c:idx val="0"/>
            <c:invertIfNegative val="0"/>
            <c:bubble3D val="0"/>
            <c:spPr>
              <a:solidFill>
                <a:schemeClr val="accent3"/>
              </a:solidFill>
              <a:ln>
                <a:noFill/>
              </a:ln>
              <a:effectLst/>
              <a:sp3d/>
            </c:spPr>
            <c:extLst>
              <c:ext xmlns:c16="http://schemas.microsoft.com/office/drawing/2014/chart" uri="{C3380CC4-5D6E-409C-BE32-E72D297353CC}">
                <c16:uniqueId val="{00000004-9A28-4CEB-BBCE-47BA63AFFC5D}"/>
              </c:ext>
            </c:extLst>
          </c:dPt>
          <c:dPt>
            <c:idx val="1"/>
            <c:invertIfNegative val="0"/>
            <c:bubble3D val="0"/>
            <c:spPr>
              <a:solidFill>
                <a:schemeClr val="accent3"/>
              </a:solidFill>
              <a:ln>
                <a:noFill/>
              </a:ln>
              <a:effectLst/>
              <a:sp3d/>
            </c:spPr>
            <c:extLst>
              <c:ext xmlns:c16="http://schemas.microsoft.com/office/drawing/2014/chart" uri="{C3380CC4-5D6E-409C-BE32-E72D297353CC}">
                <c16:uniqueId val="{00000006-9A28-4CEB-BBCE-47BA63AFFC5D}"/>
              </c:ext>
            </c:extLst>
          </c:dPt>
          <c:dLbls>
            <c:dLbl>
              <c:idx val="0"/>
              <c:layout>
                <c:manualLayout>
                  <c:x val="6.2253579580824397E-3"/>
                  <c:y val="-2.2421524663677101E-2"/>
                </c:manualLayout>
              </c:layout>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4-9A28-4CEB-BBCE-47BA63AFFC5D}"/>
                </c:ext>
              </c:extLst>
            </c:dLbl>
            <c:dLbl>
              <c:idx val="1"/>
              <c:layout>
                <c:manualLayout>
                  <c:x val="4.1502386387215701E-3"/>
                  <c:y val="-2.98953662182362E-2"/>
                </c:manualLayout>
              </c:layout>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6-9A28-4CEB-BBCE-47BA63AFFC5D}"/>
                </c:ext>
              </c:extLst>
            </c:dLbl>
            <c:spPr>
              <a:noFill/>
              <a:ln>
                <a:noFill/>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Paveikslai!$B$2191:$B$2192</c:f>
              <c:strCache>
                <c:ptCount val="2"/>
                <c:pt idx="0">
                  <c:v>Savivaldybių viešojo sektoriaus darbo užmokesčio mediana, Eur</c:v>
                </c:pt>
                <c:pt idx="1">
                  <c:v>Valstybės viešojo sektoriaus darbo užmokesčio mediana, Eur</c:v>
                </c:pt>
              </c:strCache>
            </c:strRef>
          </c:cat>
          <c:val>
            <c:numRef>
              <c:f>Paveikslai!$D$2191:$D$2192</c:f>
              <c:numCache>
                <c:formatCode>General</c:formatCode>
                <c:ptCount val="2"/>
                <c:pt idx="0">
                  <c:v>561</c:v>
                </c:pt>
                <c:pt idx="1">
                  <c:v>798</c:v>
                </c:pt>
              </c:numCache>
            </c:numRef>
          </c:val>
          <c:extLst>
            <c:ext xmlns:c16="http://schemas.microsoft.com/office/drawing/2014/chart" uri="{C3380CC4-5D6E-409C-BE32-E72D297353CC}">
              <c16:uniqueId val="{00000007-9A28-4CEB-BBCE-47BA63AFFC5D}"/>
            </c:ext>
          </c:extLst>
        </c:ser>
        <c:dLbls>
          <c:showLegendKey val="0"/>
          <c:showVal val="0"/>
          <c:showCatName val="0"/>
          <c:showSerName val="0"/>
          <c:showPercent val="0"/>
          <c:showBubbleSize val="0"/>
        </c:dLbls>
        <c:gapWidth val="150"/>
        <c:shape val="box"/>
        <c:axId val="257763048"/>
        <c:axId val="257763440"/>
        <c:axId val="0"/>
      </c:bar3DChart>
      <c:catAx>
        <c:axId val="2577630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t-LT"/>
          </a:p>
        </c:txPr>
        <c:crossAx val="257763440"/>
        <c:crosses val="autoZero"/>
        <c:auto val="1"/>
        <c:lblAlgn val="ctr"/>
        <c:lblOffset val="100"/>
        <c:noMultiLvlLbl val="0"/>
      </c:catAx>
      <c:valAx>
        <c:axId val="2577634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57763048"/>
        <c:crosses val="autoZero"/>
        <c:crossBetween val="between"/>
      </c:valAx>
      <c:spPr>
        <a:noFill/>
        <a:ln>
          <a:noFill/>
        </a:ln>
        <a:effectLst/>
      </c:spPr>
    </c:plotArea>
    <c:legend>
      <c:legendPos val="b"/>
      <c:layout>
        <c:manualLayout>
          <c:xMode val="edge"/>
          <c:yMode val="edge"/>
          <c:x val="4.6063890799705298E-2"/>
          <c:y val="0.82903499170227002"/>
          <c:w val="0.14007807023707"/>
          <c:h val="0.12612195897037501"/>
        </c:manualLayout>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solidFill>
      <a:schemeClr val="bg1"/>
    </a:solidFill>
    <a:ln w="9525" cap="flat" cmpd="sng" algn="ctr">
      <a:solidFill>
        <a:schemeClr val="accent2">
          <a:lumMod val="50000"/>
        </a:schemeClr>
      </a:solidFill>
      <a:round/>
    </a:ln>
    <a:effectLst/>
  </c:spPr>
  <c:txPr>
    <a:bodyPr/>
    <a:lstStyle/>
    <a:p>
      <a:pPr>
        <a:defRPr/>
      </a:pPr>
      <a:endParaRPr lang="lt-LT"/>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solidFill>
            <a:schemeClr val="bg1">
              <a:lumMod val="65000"/>
            </a:schemeClr>
          </a:solidFill>
        </a:ln>
        <a:effectLst/>
        <a:sp3d>
          <a:contourClr>
            <a:schemeClr val="bg1">
              <a:lumMod val="6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1532996486188424E-2"/>
          <c:y val="0.16562807334047444"/>
          <c:w val="0.92846700351381162"/>
          <c:h val="0.77610640257080021"/>
        </c:manualLayout>
      </c:layout>
      <c:bar3DChart>
        <c:barDir val="col"/>
        <c:grouping val="clustered"/>
        <c:varyColors val="0"/>
        <c:ser>
          <c:idx val="0"/>
          <c:order val="0"/>
          <c:tx>
            <c:strRef>
              <c:f>Paveikslai!$B$1825</c:f>
              <c:strCache>
                <c:ptCount val="1"/>
                <c:pt idx="0">
                  <c:v>vidutinis darbo užmokestis 2016 metais (Eur)</c:v>
                </c:pt>
              </c:strCache>
            </c:strRef>
          </c:tx>
          <c:spPr>
            <a:solidFill>
              <a:srgbClr val="92D050"/>
            </a:solidFill>
            <a:ln>
              <a:noFill/>
            </a:ln>
            <a:effectLst/>
            <a:sp3d/>
          </c:spPr>
          <c:invertIfNegative val="0"/>
          <c:dPt>
            <c:idx val="0"/>
            <c:invertIfNegative val="0"/>
            <c:bubble3D val="0"/>
            <c:spPr>
              <a:solidFill>
                <a:schemeClr val="accent3"/>
              </a:solidFill>
              <a:ln>
                <a:noFill/>
              </a:ln>
              <a:effectLst/>
              <a:sp3d/>
            </c:spPr>
            <c:extLst>
              <c:ext xmlns:c16="http://schemas.microsoft.com/office/drawing/2014/chart" uri="{C3380CC4-5D6E-409C-BE32-E72D297353CC}">
                <c16:uniqueId val="{00000001-41A4-4CBF-BFC2-CF699DC25880}"/>
              </c:ext>
            </c:extLst>
          </c:dPt>
          <c:dPt>
            <c:idx val="1"/>
            <c:invertIfNegative val="0"/>
            <c:bubble3D val="0"/>
            <c:spPr>
              <a:solidFill>
                <a:schemeClr val="accent1">
                  <a:lumMod val="75000"/>
                </a:schemeClr>
              </a:solidFill>
              <a:ln>
                <a:noFill/>
              </a:ln>
              <a:effectLst/>
              <a:sp3d/>
            </c:spPr>
            <c:extLst>
              <c:ext xmlns:c16="http://schemas.microsoft.com/office/drawing/2014/chart" uri="{C3380CC4-5D6E-409C-BE32-E72D297353CC}">
                <c16:uniqueId val="{00000003-41A4-4CBF-BFC2-CF699DC25880}"/>
              </c:ext>
            </c:extLst>
          </c:dPt>
          <c:dPt>
            <c:idx val="2"/>
            <c:invertIfNegative val="0"/>
            <c:bubble3D val="0"/>
            <c:spPr>
              <a:solidFill>
                <a:schemeClr val="accent2">
                  <a:lumMod val="50000"/>
                </a:schemeClr>
              </a:solidFill>
              <a:ln>
                <a:noFill/>
              </a:ln>
              <a:effectLst/>
              <a:sp3d/>
            </c:spPr>
            <c:extLst>
              <c:ext xmlns:c16="http://schemas.microsoft.com/office/drawing/2014/chart" uri="{C3380CC4-5D6E-409C-BE32-E72D297353CC}">
                <c16:uniqueId val="{00000005-41A4-4CBF-BFC2-CF699DC25880}"/>
              </c:ext>
            </c:extLst>
          </c:dPt>
          <c:dPt>
            <c:idx val="3"/>
            <c:invertIfNegative val="0"/>
            <c:bubble3D val="0"/>
            <c:spPr>
              <a:solidFill>
                <a:srgbClr val="92D050"/>
              </a:solidFill>
              <a:ln>
                <a:noFill/>
              </a:ln>
              <a:effectLst/>
              <a:sp3d/>
            </c:spPr>
            <c:extLst>
              <c:ext xmlns:c16="http://schemas.microsoft.com/office/drawing/2014/chart" uri="{C3380CC4-5D6E-409C-BE32-E72D297353CC}">
                <c16:uniqueId val="{00000007-41A4-4CBF-BFC2-CF699DC25880}"/>
              </c:ext>
            </c:extLst>
          </c:dPt>
          <c:dLbls>
            <c:dLbl>
              <c:idx val="0"/>
              <c:layout>
                <c:manualLayout>
                  <c:x val="1.0857763300760043E-2"/>
                  <c:y val="-0.13230350979397268"/>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lt-LT"/>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oundRectCallout">
                      <a:avLst>
                        <a:gd name="adj1" fmla="val -9189"/>
                        <a:gd name="adj2" fmla="val 110637"/>
                        <a:gd name="adj3" fmla="val 16667"/>
                      </a:avLst>
                    </a:prstGeom>
                    <a:noFill/>
                    <a:ln>
                      <a:noFill/>
                    </a:ln>
                  </c15:spPr>
                </c:ext>
                <c:ext xmlns:c16="http://schemas.microsoft.com/office/drawing/2014/chart" uri="{C3380CC4-5D6E-409C-BE32-E72D297353CC}">
                  <c16:uniqueId val="{00000001-41A4-4CBF-BFC2-CF699DC25880}"/>
                </c:ext>
              </c:extLst>
            </c:dLbl>
            <c:dLbl>
              <c:idx val="1"/>
              <c:layout>
                <c:manualLayout>
                  <c:x val="1.4477017734346724E-2"/>
                  <c:y val="-9.7288569835691799E-2"/>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lt-LT"/>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oundRectCallout">
                      <a:avLst>
                        <a:gd name="adj1" fmla="val -9900"/>
                        <a:gd name="adj2" fmla="val 74453"/>
                        <a:gd name="adj3" fmla="val 16667"/>
                      </a:avLst>
                    </a:prstGeom>
                    <a:noFill/>
                    <a:ln>
                      <a:noFill/>
                    </a:ln>
                  </c15:spPr>
                </c:ext>
                <c:ext xmlns:c16="http://schemas.microsoft.com/office/drawing/2014/chart" uri="{C3380CC4-5D6E-409C-BE32-E72D297353CC}">
                  <c16:uniqueId val="{00000003-41A4-4CBF-BFC2-CF699DC25880}"/>
                </c:ext>
              </c:extLst>
            </c:dLbl>
            <c:dLbl>
              <c:idx val="2"/>
              <c:layout>
                <c:manualLayout>
                  <c:x val="6.5435537444936603E-2"/>
                  <c:y val="-8.1229951466747094E-2"/>
                </c:manualLayout>
              </c:layout>
              <c:tx>
                <c:rich>
                  <a:bodyPr rot="0" spcFirstLastPara="1" vertOverflow="clip" horzOverflow="clip" vert="horz" wrap="square" lIns="36576" tIns="18288" rIns="36576" bIns="18288" anchor="ctr" anchorCtr="1">
                    <a:spAutoFit/>
                  </a:bodyPr>
                  <a:lstStyle/>
                  <a:p>
                    <a:pPr>
                      <a:defRPr sz="1100" b="1"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fld id="{06D881AD-CB4A-4504-BE8D-9BD6E11886A9}" type="CATEGORYNAME">
                      <a:rPr lang="en-US" smtClean="0">
                        <a:latin typeface="Arial" panose="020B0604020202020204" pitchFamily="34" charset="0"/>
                        <a:cs typeface="Arial" panose="020B0604020202020204" pitchFamily="34" charset="0"/>
                      </a:rPr>
                      <a:pPr>
                        <a:defRPr sz="1100" b="1">
                          <a:latin typeface="Arial" panose="020B0604020202020204" pitchFamily="34" charset="0"/>
                          <a:cs typeface="Arial" panose="020B0604020202020204" pitchFamily="34" charset="0"/>
                        </a:defRPr>
                      </a:pPr>
                      <a:t>[KATEGORIJOS PAVADINIMAS]</a:t>
                    </a:fld>
                    <a:r>
                      <a:rPr lang="en-US" baseline="0" dirty="0">
                        <a:latin typeface="Arial" panose="020B0604020202020204" pitchFamily="34" charset="0"/>
                        <a:cs typeface="Arial" panose="020B0604020202020204" pitchFamily="34" charset="0"/>
                      </a:rPr>
                      <a:t>; </a:t>
                    </a:r>
                    <a:fld id="{5B654EE2-9575-42E1-84C3-286B24C24277}" type="VALUE">
                      <a:rPr lang="en-US" baseline="0" smtClean="0">
                        <a:latin typeface="Arial" panose="020B0604020202020204" pitchFamily="34" charset="0"/>
                        <a:cs typeface="Arial" panose="020B0604020202020204" pitchFamily="34" charset="0"/>
                      </a:rPr>
                      <a:pPr>
                        <a:defRPr sz="1100" b="1">
                          <a:latin typeface="Arial" panose="020B0604020202020204" pitchFamily="34" charset="0"/>
                          <a:cs typeface="Arial" panose="020B0604020202020204" pitchFamily="34" charset="0"/>
                        </a:defRPr>
                      </a:pPr>
                      <a:t>[REIKŠMĖ]</a:t>
                    </a:fld>
                    <a:endParaRPr lang="en-US" baseline="0" dirty="0">
                      <a:latin typeface="Arial" panose="020B0604020202020204" pitchFamily="34" charset="0"/>
                      <a:cs typeface="Arial" panose="020B0604020202020204" pitchFamily="34" charset="0"/>
                    </a:endParaRPr>
                  </a:p>
                </c:rich>
              </c:tx>
              <c:spPr>
                <a:xfrm>
                  <a:off x="3040786" y="0"/>
                  <a:ext cx="1011128" cy="751041"/>
                </a:xfrm>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lt-LT"/>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oundRectCallout">
                      <a:avLst>
                        <a:gd name="adj1" fmla="val -9356"/>
                        <a:gd name="adj2" fmla="val 69807"/>
                        <a:gd name="adj3" fmla="val 16667"/>
                      </a:avLst>
                    </a:prstGeom>
                    <a:noFill/>
                    <a:ln>
                      <a:noFill/>
                    </a:ln>
                  </c15:spPr>
                  <c15:layout>
                    <c:manualLayout>
                      <c:w val="0.19416470286413046"/>
                      <c:h val="0.21241895782370415"/>
                    </c:manualLayout>
                  </c15:layout>
                  <c15:dlblFieldTable/>
                  <c15:showDataLabelsRange val="0"/>
                </c:ext>
                <c:ext xmlns:c16="http://schemas.microsoft.com/office/drawing/2014/chart" uri="{C3380CC4-5D6E-409C-BE32-E72D297353CC}">
                  <c16:uniqueId val="{00000005-41A4-4CBF-BFC2-CF699DC25880}"/>
                </c:ext>
              </c:extLst>
            </c:dLbl>
            <c:dLbl>
              <c:idx val="3"/>
              <c:layout>
                <c:manualLayout>
                  <c:x val="2.1715526601520086E-2"/>
                  <c:y val="-0.1261662250452583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1A4-4CBF-BFC2-CF699DC2588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lt-LT"/>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oundRectCallout">
                    <a:avLst/>
                  </a:prstGeom>
                  <a:noFill/>
                  <a:ln>
                    <a:noFill/>
                  </a:ln>
                </c15:spPr>
                <c15:showLeaderLines val="0"/>
              </c:ext>
            </c:extLst>
          </c:dLbls>
          <c:cat>
            <c:strRef>
              <c:f>Paveikslai!$C$1824:$F$1824</c:f>
              <c:strCache>
                <c:ptCount val="4"/>
                <c:pt idx="0">
                  <c:v>viešasis sektorius</c:v>
                </c:pt>
                <c:pt idx="1">
                  <c:v>valstybės viešasis sektorius</c:v>
                </c:pt>
                <c:pt idx="2">
                  <c:v>privatus sektorius </c:v>
                </c:pt>
                <c:pt idx="3">
                  <c:v>bendras šalies ūkio vidurkis</c:v>
                </c:pt>
              </c:strCache>
            </c:strRef>
          </c:cat>
          <c:val>
            <c:numRef>
              <c:f>Paveikslai!$C$1825:$F$1825</c:f>
              <c:numCache>
                <c:formatCode>General</c:formatCode>
                <c:ptCount val="4"/>
                <c:pt idx="0">
                  <c:v>680</c:v>
                </c:pt>
                <c:pt idx="1">
                  <c:v>798</c:v>
                </c:pt>
                <c:pt idx="2">
                  <c:v>834</c:v>
                </c:pt>
              </c:numCache>
            </c:numRef>
          </c:val>
          <c:extLst>
            <c:ext xmlns:c16="http://schemas.microsoft.com/office/drawing/2014/chart" uri="{C3380CC4-5D6E-409C-BE32-E72D297353CC}">
              <c16:uniqueId val="{00000008-41A4-4CBF-BFC2-CF699DC25880}"/>
            </c:ext>
          </c:extLst>
        </c:ser>
        <c:dLbls>
          <c:showLegendKey val="0"/>
          <c:showVal val="0"/>
          <c:showCatName val="0"/>
          <c:showSerName val="0"/>
          <c:showPercent val="0"/>
          <c:showBubbleSize val="0"/>
        </c:dLbls>
        <c:gapWidth val="80"/>
        <c:gapDepth val="104"/>
        <c:shape val="box"/>
        <c:axId val="258922416"/>
        <c:axId val="258922808"/>
        <c:axId val="0"/>
      </c:bar3DChart>
      <c:catAx>
        <c:axId val="258922416"/>
        <c:scaling>
          <c:orientation val="minMax"/>
        </c:scaling>
        <c:delete val="1"/>
        <c:axPos val="b"/>
        <c:numFmt formatCode="General" sourceLinked="1"/>
        <c:majorTickMark val="none"/>
        <c:minorTickMark val="none"/>
        <c:tickLblPos val="nextTo"/>
        <c:crossAx val="258922808"/>
        <c:crosses val="autoZero"/>
        <c:auto val="1"/>
        <c:lblAlgn val="ctr"/>
        <c:lblOffset val="100"/>
        <c:noMultiLvlLbl val="0"/>
      </c:catAx>
      <c:valAx>
        <c:axId val="258922808"/>
        <c:scaling>
          <c:orientation val="minMax"/>
        </c:scaling>
        <c:delete val="0"/>
        <c:axPos val="l"/>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25892241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accent2">
          <a:lumMod val="50000"/>
        </a:schemeClr>
      </a:solidFill>
      <a:round/>
    </a:ln>
    <a:effectLst/>
  </c:spPr>
  <c:txPr>
    <a:bodyPr/>
    <a:lstStyle/>
    <a:p>
      <a:pPr>
        <a:defRPr/>
      </a:pPr>
      <a:endParaRPr lang="lt-LT"/>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57533023535993E-2"/>
          <c:y val="9.4872776319626706E-2"/>
          <c:w val="0.94638894276146501"/>
          <c:h val="0.78801618547681496"/>
        </c:manualLayout>
      </c:layout>
      <c:bar3DChart>
        <c:barDir val="col"/>
        <c:grouping val="clustered"/>
        <c:varyColors val="0"/>
        <c:ser>
          <c:idx val="0"/>
          <c:order val="0"/>
          <c:tx>
            <c:strRef>
              <c:f>Paveikslai!$C$274</c:f>
              <c:strCache>
                <c:ptCount val="1"/>
                <c:pt idx="0">
                  <c:v>2016</c:v>
                </c:pt>
              </c:strCache>
            </c:strRef>
          </c:tx>
          <c:spPr>
            <a:solidFill>
              <a:schemeClr val="accent3"/>
            </a:solidFill>
            <a:ln>
              <a:noFill/>
            </a:ln>
            <a:effectLst/>
            <a:sp3d/>
          </c:spPr>
          <c:invertIfNegative val="0"/>
          <c:dLbls>
            <c:spPr>
              <a:noFill/>
              <a:ln>
                <a:noFill/>
              </a:ln>
              <a:effectLst/>
            </c:spPr>
            <c:txPr>
              <a:bodyPr rot="-5400000" spcFirstLastPara="1" vertOverflow="overflow" horzOverflow="overflow" wrap="square" lIns="38100" tIns="19050" rIns="38100" bIns="19050" anchor="ctr" anchorCtr="1">
                <a:spAutoFit/>
              </a:bodyPr>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Paveikslai!$B$275:$B$288</c:f>
              <c:strCache>
                <c:ptCount val="14"/>
                <c:pt idx="0">
                  <c:v>AM</c:v>
                </c:pt>
                <c:pt idx="1">
                  <c:v>EM</c:v>
                </c:pt>
                <c:pt idx="2">
                  <c:v>FM</c:v>
                </c:pt>
                <c:pt idx="3">
                  <c:v>KAM</c:v>
                </c:pt>
                <c:pt idx="4">
                  <c:v>KM</c:v>
                </c:pt>
                <c:pt idx="5">
                  <c:v>SADM</c:v>
                </c:pt>
                <c:pt idx="6">
                  <c:v>SM</c:v>
                </c:pt>
                <c:pt idx="7">
                  <c:v>SAM</c:v>
                </c:pt>
                <c:pt idx="8">
                  <c:v>ŠMM</c:v>
                </c:pt>
                <c:pt idx="9">
                  <c:v>TM</c:v>
                </c:pt>
                <c:pt idx="10">
                  <c:v>URM</c:v>
                </c:pt>
                <c:pt idx="11">
                  <c:v>ŪM</c:v>
                </c:pt>
                <c:pt idx="12">
                  <c:v>VRM</c:v>
                </c:pt>
                <c:pt idx="13">
                  <c:v>ŽŪM</c:v>
                </c:pt>
              </c:strCache>
            </c:strRef>
          </c:cat>
          <c:val>
            <c:numRef>
              <c:f>Paveikslai!$C$275:$C$288</c:f>
              <c:numCache>
                <c:formatCode>0</c:formatCode>
                <c:ptCount val="14"/>
                <c:pt idx="0">
                  <c:v>6788</c:v>
                </c:pt>
                <c:pt idx="1">
                  <c:v>3744</c:v>
                </c:pt>
                <c:pt idx="2">
                  <c:v>11834</c:v>
                </c:pt>
                <c:pt idx="3">
                  <c:v>2623</c:v>
                </c:pt>
                <c:pt idx="4">
                  <c:v>7041</c:v>
                </c:pt>
                <c:pt idx="5">
                  <c:v>11328</c:v>
                </c:pt>
                <c:pt idx="6">
                  <c:v>23150</c:v>
                </c:pt>
                <c:pt idx="7">
                  <c:v>29114</c:v>
                </c:pt>
                <c:pt idx="8">
                  <c:v>37022</c:v>
                </c:pt>
                <c:pt idx="9">
                  <c:v>3429</c:v>
                </c:pt>
                <c:pt idx="10">
                  <c:v>1161</c:v>
                </c:pt>
                <c:pt idx="11">
                  <c:v>1325</c:v>
                </c:pt>
                <c:pt idx="12">
                  <c:v>6539</c:v>
                </c:pt>
                <c:pt idx="13">
                  <c:v>6292</c:v>
                </c:pt>
              </c:numCache>
            </c:numRef>
          </c:val>
          <c:extLst>
            <c:ext xmlns:c16="http://schemas.microsoft.com/office/drawing/2014/chart" uri="{C3380CC4-5D6E-409C-BE32-E72D297353CC}">
              <c16:uniqueId val="{00000000-33E4-4A31-AFEA-38DABB7FB939}"/>
            </c:ext>
          </c:extLst>
        </c:ser>
        <c:ser>
          <c:idx val="1"/>
          <c:order val="1"/>
          <c:tx>
            <c:strRef>
              <c:f>Paveikslai!$D$274</c:f>
              <c:strCache>
                <c:ptCount val="1"/>
                <c:pt idx="0">
                  <c:v>2017</c:v>
                </c:pt>
              </c:strCache>
            </c:strRef>
          </c:tx>
          <c:spPr>
            <a:solidFill>
              <a:schemeClr val="accent1">
                <a:lumMod val="75000"/>
              </a:schemeClr>
            </a:solidFill>
            <a:ln>
              <a:noFill/>
            </a:ln>
            <a:effectLst/>
            <a:sp3d/>
          </c:spPr>
          <c:invertIfNegative val="0"/>
          <c:dLbls>
            <c:dLbl>
              <c:idx val="0"/>
              <c:layout>
                <c:manualLayout>
                  <c:x val="6.2253579580825898E-3"/>
                  <c:y val="5.08905852417303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3E4-4A31-AFEA-38DABB7FB939}"/>
                </c:ext>
              </c:extLst>
            </c:dLbl>
            <c:dLbl>
              <c:idx val="1"/>
              <c:layout>
                <c:manualLayout>
                  <c:x val="4.1502386387217297E-3"/>
                  <c:y val="1.017811704834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3E4-4A31-AFEA-38DABB7FB939}"/>
                </c:ext>
              </c:extLst>
            </c:dLbl>
            <c:dLbl>
              <c:idx val="2"/>
              <c:layout>
                <c:manualLayout>
                  <c:x val="6.83060109289617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3E4-4A31-AFEA-38DABB7FB939}"/>
                </c:ext>
              </c:extLst>
            </c:dLbl>
            <c:dLbl>
              <c:idx val="3"/>
              <c:layout>
                <c:manualLayout>
                  <c:x val="2.0751193193609E-3"/>
                  <c:y val="5.08905852417303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3E4-4A31-AFEA-38DABB7FB939}"/>
                </c:ext>
              </c:extLst>
            </c:dLbl>
            <c:dLbl>
              <c:idx val="4"/>
              <c:layout>
                <c:manualLayout>
                  <c:x val="6.22535795808251E-3"/>
                  <c:y val="5.08905852417303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3E4-4A31-AFEA-38DABB7FB939}"/>
                </c:ext>
              </c:extLst>
            </c:dLbl>
            <c:dLbl>
              <c:idx val="5"/>
              <c:layout>
                <c:manualLayout>
                  <c:x val="8.3004772774434507E-3"/>
                  <c:y val="5.08905852417303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3E4-4A31-AFEA-38DABB7FB939}"/>
                </c:ext>
              </c:extLst>
            </c:dLbl>
            <c:dLbl>
              <c:idx val="6"/>
              <c:layout>
                <c:manualLayout>
                  <c:x val="6.22535795808251E-3"/>
                  <c:y val="1.0178117048345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3E4-4A31-AFEA-38DABB7FB939}"/>
                </c:ext>
              </c:extLst>
            </c:dLbl>
            <c:dLbl>
              <c:idx val="7"/>
              <c:layout>
                <c:manualLayout>
                  <c:x val="8.300477277443379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3E4-4A31-AFEA-38DABB7FB939}"/>
                </c:ext>
              </c:extLst>
            </c:dLbl>
            <c:dLbl>
              <c:idx val="8"/>
              <c:layout>
                <c:manualLayout>
                  <c:x val="1.12185525470864E-2"/>
                  <c:y val="1.241409709282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3E4-4A31-AFEA-38DABB7FB939}"/>
                </c:ext>
              </c:extLst>
            </c:dLbl>
            <c:dLbl>
              <c:idx val="9"/>
              <c:layout>
                <c:manualLayout>
                  <c:x val="1.03755965968043E-2"/>
                  <c:y val="8.40896796297400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3E4-4A31-AFEA-38DABB7FB939}"/>
                </c:ext>
              </c:extLst>
            </c:dLbl>
            <c:dLbl>
              <c:idx val="10"/>
              <c:layout>
                <c:manualLayout>
                  <c:x val="6.2253579580825898E-3"/>
                  <c:y val="1.017811704834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3E4-4A31-AFEA-38DABB7FB939}"/>
                </c:ext>
              </c:extLst>
            </c:dLbl>
            <c:dLbl>
              <c:idx val="11"/>
              <c:layout>
                <c:manualLayout>
                  <c:x val="6.2253579580824397E-3"/>
                  <c:y val="5.08905852417293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3E4-4A31-AFEA-38DABB7FB939}"/>
                </c:ext>
              </c:extLst>
            </c:dLbl>
            <c:dLbl>
              <c:idx val="12"/>
              <c:layout>
                <c:manualLayout>
                  <c:x val="8.3004772774434507E-3"/>
                  <c:y val="5.08905852417303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3E4-4A31-AFEA-38DABB7FB939}"/>
                </c:ext>
              </c:extLst>
            </c:dLbl>
            <c:dLbl>
              <c:idx val="13"/>
              <c:layout>
                <c:manualLayout>
                  <c:x val="6.2253579580825898E-3"/>
                  <c:y val="5.08905852417303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3E4-4A31-AFEA-38DABB7FB939}"/>
                </c:ext>
              </c:extLst>
            </c:dLbl>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Paveikslai!$B$275:$B$288</c:f>
              <c:strCache>
                <c:ptCount val="14"/>
                <c:pt idx="0">
                  <c:v>AM</c:v>
                </c:pt>
                <c:pt idx="1">
                  <c:v>EM</c:v>
                </c:pt>
                <c:pt idx="2">
                  <c:v>FM</c:v>
                </c:pt>
                <c:pt idx="3">
                  <c:v>KAM</c:v>
                </c:pt>
                <c:pt idx="4">
                  <c:v>KM</c:v>
                </c:pt>
                <c:pt idx="5">
                  <c:v>SADM</c:v>
                </c:pt>
                <c:pt idx="6">
                  <c:v>SM</c:v>
                </c:pt>
                <c:pt idx="7">
                  <c:v>SAM</c:v>
                </c:pt>
                <c:pt idx="8">
                  <c:v>ŠMM</c:v>
                </c:pt>
                <c:pt idx="9">
                  <c:v>TM</c:v>
                </c:pt>
                <c:pt idx="10">
                  <c:v>URM</c:v>
                </c:pt>
                <c:pt idx="11">
                  <c:v>ŪM</c:v>
                </c:pt>
                <c:pt idx="12">
                  <c:v>VRM</c:v>
                </c:pt>
                <c:pt idx="13">
                  <c:v>ŽŪM</c:v>
                </c:pt>
              </c:strCache>
            </c:strRef>
          </c:cat>
          <c:val>
            <c:numRef>
              <c:f>Paveikslai!$D$275:$D$288</c:f>
              <c:numCache>
                <c:formatCode>0</c:formatCode>
                <c:ptCount val="14"/>
                <c:pt idx="0">
                  <c:v>6178</c:v>
                </c:pt>
                <c:pt idx="1">
                  <c:v>3672</c:v>
                </c:pt>
                <c:pt idx="2">
                  <c:v>11600</c:v>
                </c:pt>
                <c:pt idx="3">
                  <c:v>2610</c:v>
                </c:pt>
                <c:pt idx="4">
                  <c:v>6906</c:v>
                </c:pt>
                <c:pt idx="5">
                  <c:v>11170</c:v>
                </c:pt>
                <c:pt idx="6">
                  <c:v>23183</c:v>
                </c:pt>
                <c:pt idx="7">
                  <c:v>28048</c:v>
                </c:pt>
                <c:pt idx="8">
                  <c:v>32187</c:v>
                </c:pt>
                <c:pt idx="9">
                  <c:v>1671</c:v>
                </c:pt>
                <c:pt idx="10">
                  <c:v>1089</c:v>
                </c:pt>
                <c:pt idx="11">
                  <c:v>1297</c:v>
                </c:pt>
                <c:pt idx="12">
                  <c:v>6294</c:v>
                </c:pt>
                <c:pt idx="13">
                  <c:v>6038</c:v>
                </c:pt>
              </c:numCache>
            </c:numRef>
          </c:val>
          <c:extLst>
            <c:ext xmlns:c16="http://schemas.microsoft.com/office/drawing/2014/chart" uri="{C3380CC4-5D6E-409C-BE32-E72D297353CC}">
              <c16:uniqueId val="{0000000F-33E4-4A31-AFEA-38DABB7FB939}"/>
            </c:ext>
          </c:extLst>
        </c:ser>
        <c:dLbls>
          <c:showLegendKey val="0"/>
          <c:showVal val="0"/>
          <c:showCatName val="0"/>
          <c:showSerName val="0"/>
          <c:showPercent val="0"/>
          <c:showBubbleSize val="0"/>
        </c:dLbls>
        <c:gapWidth val="150"/>
        <c:shape val="box"/>
        <c:axId val="208922152"/>
        <c:axId val="208922536"/>
        <c:axId val="0"/>
      </c:bar3DChart>
      <c:catAx>
        <c:axId val="208922152"/>
        <c:scaling>
          <c:orientation val="minMax"/>
        </c:scaling>
        <c:delete val="0"/>
        <c:axPos val="b"/>
        <c:numFmt formatCode="General" sourceLinked="1"/>
        <c:majorTickMark val="none"/>
        <c:minorTickMark val="none"/>
        <c:tickLblPos val="nextTo"/>
        <c:spPr>
          <a:noFill/>
          <a:ln>
            <a:noFill/>
          </a:ln>
          <a:effectLst/>
        </c:spPr>
        <c:txPr>
          <a:bodyPr rot="0" spcFirstLastPara="1" vertOverflow="ellipsis"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t-LT"/>
          </a:p>
        </c:txPr>
        <c:crossAx val="208922536"/>
        <c:crosses val="autoZero"/>
        <c:auto val="1"/>
        <c:lblAlgn val="ctr"/>
        <c:lblOffset val="100"/>
        <c:noMultiLvlLbl val="0"/>
      </c:catAx>
      <c:valAx>
        <c:axId val="2089225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08922152"/>
        <c:crosses val="autoZero"/>
        <c:crossBetween val="between"/>
      </c:valAx>
      <c:spPr>
        <a:noFill/>
        <a:ln>
          <a:noFill/>
        </a:ln>
        <a:effectLst/>
      </c:spPr>
    </c:plotArea>
    <c:legend>
      <c:legendPos val="b"/>
      <c:layout>
        <c:manualLayout>
          <c:xMode val="edge"/>
          <c:yMode val="edge"/>
          <c:x val="0.434332375973495"/>
          <c:y val="0.95428186060075804"/>
          <c:w val="0.133042898326234"/>
          <c:h val="4.5718139399241797E-2"/>
        </c:manualLayout>
      </c:layout>
      <c:overlay val="0"/>
      <c:spPr>
        <a:noFill/>
        <a:ln>
          <a:noFill/>
        </a:ln>
        <a:effectLst/>
      </c:spPr>
      <c:txPr>
        <a:bodyPr rot="0" spcFirstLastPara="1" vertOverflow="ellipsis" vert="horz" wrap="square" anchor="ctr" anchorCtr="1"/>
        <a:lstStyle/>
        <a:p>
          <a:pPr>
            <a:defRPr sz="8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solidFill>
      <a:schemeClr val="bg1"/>
    </a:solidFill>
    <a:ln w="9525" cap="flat" cmpd="sng" algn="ctr">
      <a:solidFill>
        <a:schemeClr val="accent2">
          <a:lumMod val="50000"/>
        </a:schemeClr>
      </a:solidFill>
      <a:round/>
    </a:ln>
    <a:effectLst/>
  </c:spPr>
  <c:txPr>
    <a:bodyPr/>
    <a:lstStyle/>
    <a:p>
      <a:pPr>
        <a:defRPr/>
      </a:pPr>
      <a:endParaRPr lang="lt-LT"/>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0886228759576602E-2"/>
          <c:y val="3.2407407407407399E-2"/>
          <c:w val="0.94911377124042295"/>
          <c:h val="0.83329141149023001"/>
        </c:manualLayout>
      </c:layout>
      <c:bar3DChart>
        <c:barDir val="col"/>
        <c:grouping val="clustered"/>
        <c:varyColors val="0"/>
        <c:ser>
          <c:idx val="0"/>
          <c:order val="0"/>
          <c:tx>
            <c:strRef>
              <c:f>Paveikslai!$C$358</c:f>
              <c:strCache>
                <c:ptCount val="1"/>
                <c:pt idx="0">
                  <c:v>2016</c:v>
                </c:pt>
              </c:strCache>
            </c:strRef>
          </c:tx>
          <c:spPr>
            <a:solidFill>
              <a:schemeClr val="accent3"/>
            </a:solidFill>
            <a:ln>
              <a:noFill/>
            </a:ln>
            <a:effectLst/>
            <a:sp3d/>
          </c:spPr>
          <c:invertIfNegative val="0"/>
          <c:dLbls>
            <c:dLbl>
              <c:idx val="1"/>
              <c:tx>
                <c:rich>
                  <a:bodyPr/>
                  <a:lstStyle/>
                  <a:p>
                    <a:r>
                      <a:rPr lang="en-US" dirty="0"/>
                      <a:t>1334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4A-4C65-B767-CBEE554101E0}"/>
                </c:ext>
              </c:extLst>
            </c:dLbl>
            <c:dLbl>
              <c:idx val="11"/>
              <c:tx>
                <c:rich>
                  <a:bodyPr/>
                  <a:lstStyle/>
                  <a:p>
                    <a:r>
                      <a:rPr lang="en-US" dirty="0"/>
                      <a:t>1154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4A-4C65-B767-CBEE554101E0}"/>
                </c:ext>
              </c:extLst>
            </c:dLbl>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Paveikslai!$B$359:$B$372</c:f>
              <c:strCache>
                <c:ptCount val="14"/>
                <c:pt idx="0">
                  <c:v>AM</c:v>
                </c:pt>
                <c:pt idx="1">
                  <c:v>EM</c:v>
                </c:pt>
                <c:pt idx="2">
                  <c:v>FM</c:v>
                </c:pt>
                <c:pt idx="3">
                  <c:v>KAM</c:v>
                </c:pt>
                <c:pt idx="4">
                  <c:v>KM</c:v>
                </c:pt>
                <c:pt idx="5">
                  <c:v>SADM</c:v>
                </c:pt>
                <c:pt idx="6">
                  <c:v>SM</c:v>
                </c:pt>
                <c:pt idx="7">
                  <c:v>SAM</c:v>
                </c:pt>
                <c:pt idx="8">
                  <c:v>ŠMM</c:v>
                </c:pt>
                <c:pt idx="9">
                  <c:v>TM</c:v>
                </c:pt>
                <c:pt idx="10">
                  <c:v>URM</c:v>
                </c:pt>
                <c:pt idx="11">
                  <c:v>ŪM</c:v>
                </c:pt>
                <c:pt idx="12">
                  <c:v>VRM</c:v>
                </c:pt>
                <c:pt idx="13">
                  <c:v>ŽŪM</c:v>
                </c:pt>
              </c:strCache>
            </c:strRef>
          </c:cat>
          <c:val>
            <c:numRef>
              <c:f>Paveikslai!$C$359:$C$372</c:f>
              <c:numCache>
                <c:formatCode>#,##0_ ;\-#,##0\ </c:formatCode>
                <c:ptCount val="14"/>
                <c:pt idx="0">
                  <c:v>793</c:v>
                </c:pt>
                <c:pt idx="1">
                  <c:v>1334</c:v>
                </c:pt>
                <c:pt idx="2">
                  <c:v>963</c:v>
                </c:pt>
                <c:pt idx="3">
                  <c:v>863</c:v>
                </c:pt>
                <c:pt idx="4">
                  <c:v>656</c:v>
                </c:pt>
                <c:pt idx="5">
                  <c:v>632</c:v>
                </c:pt>
                <c:pt idx="6">
                  <c:v>975</c:v>
                </c:pt>
                <c:pt idx="7">
                  <c:v>759</c:v>
                </c:pt>
                <c:pt idx="8">
                  <c:v>616</c:v>
                </c:pt>
                <c:pt idx="9">
                  <c:v>769</c:v>
                </c:pt>
                <c:pt idx="10">
                  <c:v>956</c:v>
                </c:pt>
                <c:pt idx="11">
                  <c:v>1154</c:v>
                </c:pt>
                <c:pt idx="12">
                  <c:v>658</c:v>
                </c:pt>
                <c:pt idx="13">
                  <c:v>812</c:v>
                </c:pt>
              </c:numCache>
            </c:numRef>
          </c:val>
          <c:extLst>
            <c:ext xmlns:c16="http://schemas.microsoft.com/office/drawing/2014/chart" uri="{C3380CC4-5D6E-409C-BE32-E72D297353CC}">
              <c16:uniqueId val="{00000002-D54A-4C65-B767-CBEE554101E0}"/>
            </c:ext>
          </c:extLst>
        </c:ser>
        <c:ser>
          <c:idx val="1"/>
          <c:order val="1"/>
          <c:tx>
            <c:strRef>
              <c:f>Paveikslai!$D$358</c:f>
              <c:strCache>
                <c:ptCount val="1"/>
                <c:pt idx="0">
                  <c:v>2017</c:v>
                </c:pt>
              </c:strCache>
            </c:strRef>
          </c:tx>
          <c:spPr>
            <a:solidFill>
              <a:schemeClr val="accent1">
                <a:lumMod val="75000"/>
              </a:schemeClr>
            </a:solidFill>
            <a:ln>
              <a:noFill/>
            </a:ln>
            <a:effectLst/>
            <a:sp3d/>
          </c:spPr>
          <c:invertIfNegative val="0"/>
          <c:dLbls>
            <c:dLbl>
              <c:idx val="0"/>
              <c:layout>
                <c:manualLayout>
                  <c:x val="6.22535795808258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54A-4C65-B767-CBEE554101E0}"/>
                </c:ext>
              </c:extLst>
            </c:dLbl>
            <c:dLbl>
              <c:idx val="1"/>
              <c:layout>
                <c:manualLayout>
                  <c:x val="4.1502386387217297E-3"/>
                  <c:y val="3.5650623885918001E-3"/>
                </c:manualLayout>
              </c:layout>
              <c:tx>
                <c:rich>
                  <a:bodyPr/>
                  <a:lstStyle/>
                  <a:p>
                    <a:r>
                      <a:rPr lang="en-US" dirty="0"/>
                      <a:t>1314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54A-4C65-B767-CBEE554101E0}"/>
                </c:ext>
              </c:extLst>
            </c:dLbl>
            <c:dLbl>
              <c:idx val="2"/>
              <c:layout>
                <c:manualLayout>
                  <c:x val="4.1502386387217297E-3"/>
                  <c:y val="0"/>
                </c:manualLayout>
              </c:layout>
              <c:tx>
                <c:rich>
                  <a:bodyPr/>
                  <a:lstStyle/>
                  <a:p>
                    <a:r>
                      <a:rPr lang="en-US" dirty="0"/>
                      <a:t>1057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54A-4C65-B767-CBEE554101E0}"/>
                </c:ext>
              </c:extLst>
            </c:dLbl>
            <c:dLbl>
              <c:idx val="3"/>
              <c:layout>
                <c:manualLayout>
                  <c:x val="6.2253579580826297E-3"/>
                  <c:y val="-3.267936104732409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54A-4C65-B767-CBEE554101E0}"/>
                </c:ext>
              </c:extLst>
            </c:dLbl>
            <c:dLbl>
              <c:idx val="4"/>
              <c:layout>
                <c:manualLayout>
                  <c:x val="6.2253579580825898E-3"/>
                  <c:y val="3.56506238859172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54A-4C65-B767-CBEE554101E0}"/>
                </c:ext>
              </c:extLst>
            </c:dLbl>
            <c:dLbl>
              <c:idx val="5"/>
              <c:layout>
                <c:manualLayout>
                  <c:x val="6.2253579580825898E-3"/>
                  <c:y val="3.56506238859180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54A-4C65-B767-CBEE554101E0}"/>
                </c:ext>
              </c:extLst>
            </c:dLbl>
            <c:dLbl>
              <c:idx val="6"/>
              <c:layout>
                <c:manualLayout>
                  <c:x val="6.2253579580825898E-3"/>
                  <c:y val="7.1301247771836003E-3"/>
                </c:manualLayout>
              </c:layout>
              <c:tx>
                <c:rich>
                  <a:bodyPr/>
                  <a:lstStyle/>
                  <a:p>
                    <a:r>
                      <a:rPr lang="en-US" dirty="0"/>
                      <a:t>1042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54A-4C65-B767-CBEE554101E0}"/>
                </c:ext>
              </c:extLst>
            </c:dLbl>
            <c:dLbl>
              <c:idx val="7"/>
              <c:layout>
                <c:manualLayout>
                  <c:x val="4.150238638721649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54A-4C65-B767-CBEE554101E0}"/>
                </c:ext>
              </c:extLst>
            </c:dLbl>
            <c:dLbl>
              <c:idx val="8"/>
              <c:layout>
                <c:manualLayout>
                  <c:x val="4.1502386387217297E-3"/>
                  <c:y val="-6.535872209464829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54A-4C65-B767-CBEE554101E0}"/>
                </c:ext>
              </c:extLst>
            </c:dLbl>
            <c:dLbl>
              <c:idx val="9"/>
              <c:layout>
                <c:manualLayout>
                  <c:x val="6.22535795808258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54A-4C65-B767-CBEE554101E0}"/>
                </c:ext>
              </c:extLst>
            </c:dLbl>
            <c:dLbl>
              <c:idx val="10"/>
              <c:layout>
                <c:manualLayout>
                  <c:x val="8.3004772774432998E-3"/>
                  <c:y val="-7.13012477718362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54A-4C65-B767-CBEE554101E0}"/>
                </c:ext>
              </c:extLst>
            </c:dLbl>
            <c:dLbl>
              <c:idx val="11"/>
              <c:layout>
                <c:manualLayout>
                  <c:x val="8.3004772774434507E-3"/>
                  <c:y val="0"/>
                </c:manualLayout>
              </c:layout>
              <c:tx>
                <c:rich>
                  <a:bodyPr/>
                  <a:lstStyle/>
                  <a:p>
                    <a:r>
                      <a:rPr lang="en-US" dirty="0"/>
                      <a:t>1193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54A-4C65-B767-CBEE554101E0}"/>
                </c:ext>
              </c:extLst>
            </c:dLbl>
            <c:dLbl>
              <c:idx val="12"/>
              <c:layout>
                <c:manualLayout>
                  <c:x val="6.2253579580824397E-3"/>
                  <c:y val="-6.535872209464829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54A-4C65-B767-CBEE554101E0}"/>
                </c:ext>
              </c:extLst>
            </c:dLbl>
            <c:dLbl>
              <c:idx val="13"/>
              <c:layout>
                <c:manualLayout>
                  <c:x val="6.2253579580825898E-3"/>
                  <c:y val="-3.267936104732409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54A-4C65-B767-CBEE554101E0}"/>
                </c:ext>
              </c:extLst>
            </c:dLbl>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Paveikslai!$B$359:$B$372</c:f>
              <c:strCache>
                <c:ptCount val="14"/>
                <c:pt idx="0">
                  <c:v>AM</c:v>
                </c:pt>
                <c:pt idx="1">
                  <c:v>EM</c:v>
                </c:pt>
                <c:pt idx="2">
                  <c:v>FM</c:v>
                </c:pt>
                <c:pt idx="3">
                  <c:v>KAM</c:v>
                </c:pt>
                <c:pt idx="4">
                  <c:v>KM</c:v>
                </c:pt>
                <c:pt idx="5">
                  <c:v>SADM</c:v>
                </c:pt>
                <c:pt idx="6">
                  <c:v>SM</c:v>
                </c:pt>
                <c:pt idx="7">
                  <c:v>SAM</c:v>
                </c:pt>
                <c:pt idx="8">
                  <c:v>ŠMM</c:v>
                </c:pt>
                <c:pt idx="9">
                  <c:v>TM</c:v>
                </c:pt>
                <c:pt idx="10">
                  <c:v>URM</c:v>
                </c:pt>
                <c:pt idx="11">
                  <c:v>ŪM</c:v>
                </c:pt>
                <c:pt idx="12">
                  <c:v>VRM</c:v>
                </c:pt>
                <c:pt idx="13">
                  <c:v>ŽŪM</c:v>
                </c:pt>
              </c:strCache>
            </c:strRef>
          </c:cat>
          <c:val>
            <c:numRef>
              <c:f>Paveikslai!$D$359:$D$372</c:f>
              <c:numCache>
                <c:formatCode>#,##0_ ;\-#,##0\ </c:formatCode>
                <c:ptCount val="14"/>
                <c:pt idx="0">
                  <c:v>820</c:v>
                </c:pt>
                <c:pt idx="1">
                  <c:v>1314</c:v>
                </c:pt>
                <c:pt idx="2">
                  <c:v>1057</c:v>
                </c:pt>
                <c:pt idx="3">
                  <c:v>982</c:v>
                </c:pt>
                <c:pt idx="4">
                  <c:v>690</c:v>
                </c:pt>
                <c:pt idx="5">
                  <c:v>653</c:v>
                </c:pt>
                <c:pt idx="6">
                  <c:v>1049</c:v>
                </c:pt>
                <c:pt idx="7">
                  <c:v>792</c:v>
                </c:pt>
                <c:pt idx="8">
                  <c:v>650</c:v>
                </c:pt>
                <c:pt idx="9">
                  <c:v>756</c:v>
                </c:pt>
                <c:pt idx="10">
                  <c:v>865</c:v>
                </c:pt>
                <c:pt idx="11">
                  <c:v>1193</c:v>
                </c:pt>
                <c:pt idx="12">
                  <c:v>709</c:v>
                </c:pt>
                <c:pt idx="13">
                  <c:v>850</c:v>
                </c:pt>
              </c:numCache>
            </c:numRef>
          </c:val>
          <c:extLst>
            <c:ext xmlns:c16="http://schemas.microsoft.com/office/drawing/2014/chart" uri="{C3380CC4-5D6E-409C-BE32-E72D297353CC}">
              <c16:uniqueId val="{00000011-D54A-4C65-B767-CBEE554101E0}"/>
            </c:ext>
          </c:extLst>
        </c:ser>
        <c:dLbls>
          <c:showLegendKey val="0"/>
          <c:showVal val="0"/>
          <c:showCatName val="0"/>
          <c:showSerName val="0"/>
          <c:showPercent val="0"/>
          <c:showBubbleSize val="0"/>
        </c:dLbls>
        <c:gapWidth val="150"/>
        <c:shape val="box"/>
        <c:axId val="258924768"/>
        <c:axId val="258925160"/>
        <c:axId val="0"/>
      </c:bar3DChart>
      <c:catAx>
        <c:axId val="2589247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t-LT"/>
          </a:p>
        </c:txPr>
        <c:crossAx val="258925160"/>
        <c:crosses val="autoZero"/>
        <c:auto val="1"/>
        <c:lblAlgn val="ctr"/>
        <c:lblOffset val="100"/>
        <c:noMultiLvlLbl val="0"/>
      </c:catAx>
      <c:valAx>
        <c:axId val="258925160"/>
        <c:scaling>
          <c:orientation val="minMax"/>
        </c:scaling>
        <c:delete val="0"/>
        <c:axPos val="l"/>
        <c:majorGridlines>
          <c:spPr>
            <a:ln w="9525" cap="flat" cmpd="sng" algn="ctr">
              <a:solidFill>
                <a:schemeClr val="tx1">
                  <a:lumMod val="15000"/>
                  <a:lumOff val="85000"/>
                </a:schemeClr>
              </a:solidFill>
              <a:round/>
            </a:ln>
            <a:effectLst/>
          </c:spPr>
        </c:majorGridlines>
        <c:numFmt formatCode="#,##0_ ;\-#,##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58924768"/>
        <c:crosses val="autoZero"/>
        <c:crossBetween val="between"/>
      </c:valAx>
      <c:spPr>
        <a:noFill/>
        <a:ln>
          <a:noFill/>
        </a:ln>
        <a:effectLst/>
      </c:spPr>
    </c:plotArea>
    <c:legend>
      <c:legendPos val="b"/>
      <c:layout>
        <c:manualLayout>
          <c:xMode val="edge"/>
          <c:yMode val="edge"/>
          <c:x val="0.44814578432172902"/>
          <c:y val="0.95061424613589995"/>
          <c:w val="0.152386632310098"/>
          <c:h val="4.9385753864100303E-2"/>
        </c:manualLayout>
      </c:layout>
      <c:overlay val="0"/>
      <c:spPr>
        <a:noFill/>
        <a:ln>
          <a:noFill/>
        </a:ln>
        <a:effectLst/>
      </c:spPr>
      <c:txPr>
        <a:bodyPr rot="0" spcFirstLastPara="1" vertOverflow="ellipsis" vert="horz" wrap="square" anchor="ctr" anchorCtr="1"/>
        <a:lstStyle/>
        <a:p>
          <a:pPr>
            <a:defRPr sz="8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solidFill>
      <a:schemeClr val="bg1"/>
    </a:solidFill>
    <a:ln w="9525" cap="flat" cmpd="sng" algn="ctr">
      <a:solidFill>
        <a:schemeClr val="accent2">
          <a:lumMod val="50000"/>
        </a:schemeClr>
      </a:solidFill>
      <a:round/>
    </a:ln>
    <a:effectLst/>
  </c:spPr>
  <c:txPr>
    <a:bodyPr/>
    <a:lstStyle/>
    <a:p>
      <a:pPr>
        <a:defRPr/>
      </a:pPr>
      <a:endParaRPr lang="lt-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lt-LT" sz="1200" b="1" dirty="0">
                <a:latin typeface="Arial" panose="020B0604020202020204" pitchFamily="34" charset="0"/>
                <a:cs typeface="Arial" panose="020B0604020202020204" pitchFamily="34" charset="0"/>
              </a:rPr>
              <a:t>Viešojo sektoriaus organizacijų skaičiaus</a:t>
            </a:r>
            <a:r>
              <a:rPr lang="lt-LT" sz="1200" b="1" baseline="0" dirty="0">
                <a:latin typeface="Arial" panose="020B0604020202020204" pitchFamily="34" charset="0"/>
                <a:cs typeface="Arial" panose="020B0604020202020204" pitchFamily="34" charset="0"/>
              </a:rPr>
              <a:t> pokytis</a:t>
            </a:r>
            <a:endParaRPr lang="lt-LT" sz="1200" b="1"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46048270216482301"/>
          <c:y val="0.18736141906873599"/>
          <c:w val="0.50216515008668094"/>
          <c:h val="0.57052656389126499"/>
        </c:manualLayout>
      </c:layout>
      <c:bar3DChart>
        <c:barDir val="bar"/>
        <c:grouping val="clustered"/>
        <c:varyColors val="0"/>
        <c:ser>
          <c:idx val="0"/>
          <c:order val="0"/>
          <c:tx>
            <c:strRef>
              <c:f>'[2017 METU ATASKAITA (PAVEIKSLIUKAI) (006).xlsx]Paveikslai'!$C$2011</c:f>
              <c:strCache>
                <c:ptCount val="1"/>
                <c:pt idx="0">
                  <c:v>2016</c:v>
                </c:pt>
              </c:strCache>
            </c:strRef>
          </c:tx>
          <c:spPr>
            <a:solidFill>
              <a:schemeClr val="accent3"/>
            </a:solidFill>
            <a:ln>
              <a:noFill/>
            </a:ln>
            <a:effectLst/>
            <a:sp3d/>
          </c:spPr>
          <c:invertIfNegative val="0"/>
          <c:dLbls>
            <c:dLbl>
              <c:idx val="0"/>
              <c:layout>
                <c:manualLayout>
                  <c:x val="4.1502386387217297E-3"/>
                  <c:y val="-1.10864745011086E-2"/>
                </c:manualLayout>
              </c:layout>
              <c:tx>
                <c:rich>
                  <a:bodyPr rot="0" spcFirstLastPara="1" vertOverflow="clip" horzOverflow="clip" vert="horz" wrap="square" lIns="36576" tIns="18288" rIns="36576" bIns="18288" anchor="ctr" anchorCtr="1">
                    <a:spAutoFit/>
                  </a:bodyPr>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a:t>3 462</a:t>
                    </a:r>
                  </a:p>
                </c:rich>
              </c:tx>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0-9C84-478E-895C-BE1EABEAE86A}"/>
                </c:ext>
              </c:extLst>
            </c:dLbl>
            <c:dLbl>
              <c:idx val="1"/>
              <c:layout>
                <c:manualLayout>
                  <c:x val="0"/>
                  <c:y val="-1.6629711751663001E-2"/>
                </c:manualLayout>
              </c:layout>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1-9C84-478E-895C-BE1EABEAE86A}"/>
                </c:ext>
              </c:extLst>
            </c:dLbl>
            <c:spPr>
              <a:solidFill>
                <a:sysClr val="window" lastClr="FFFFFF"/>
              </a:solidFill>
              <a:ln>
                <a:noFill/>
              </a:ln>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LeaderLines val="0"/>
              </c:ext>
            </c:extLst>
          </c:dLbls>
          <c:cat>
            <c:strRef>
              <c:f>'[2017 METU ATASKAITA (PAVEIKSLIUKAI) (006).xlsx]Paveikslai'!$B$2012:$B$2013</c:f>
              <c:strCache>
                <c:ptCount val="2"/>
                <c:pt idx="0">
                  <c:v>Savivaldybių viešojo sektoriaus organizacijų skaičius </c:v>
                </c:pt>
                <c:pt idx="1">
                  <c:v>Valstybės viešojo sektoriaus organizacijų skaičius</c:v>
                </c:pt>
              </c:strCache>
            </c:strRef>
          </c:cat>
          <c:val>
            <c:numRef>
              <c:f>'[2017 METU ATASKAITA (PAVEIKSLIUKAI) (006).xlsx]Paveikslai'!$C$2012:$C$2013</c:f>
              <c:numCache>
                <c:formatCode>General</c:formatCode>
                <c:ptCount val="2"/>
                <c:pt idx="0">
                  <c:v>3462</c:v>
                </c:pt>
                <c:pt idx="1">
                  <c:v>895</c:v>
                </c:pt>
              </c:numCache>
            </c:numRef>
          </c:val>
          <c:extLst>
            <c:ext xmlns:c16="http://schemas.microsoft.com/office/drawing/2014/chart" uri="{C3380CC4-5D6E-409C-BE32-E72D297353CC}">
              <c16:uniqueId val="{00000002-9C84-478E-895C-BE1EABEAE86A}"/>
            </c:ext>
          </c:extLst>
        </c:ser>
        <c:ser>
          <c:idx val="1"/>
          <c:order val="1"/>
          <c:tx>
            <c:strRef>
              <c:f>'[2017 METU ATASKAITA (PAVEIKSLIUKAI) (006).xlsx]Paveikslai'!$D$2011</c:f>
              <c:strCache>
                <c:ptCount val="1"/>
                <c:pt idx="0">
                  <c:v>2017</c:v>
                </c:pt>
              </c:strCache>
            </c:strRef>
          </c:tx>
          <c:spPr>
            <a:solidFill>
              <a:schemeClr val="accent1">
                <a:lumMod val="75000"/>
              </a:schemeClr>
            </a:solidFill>
            <a:ln>
              <a:noFill/>
            </a:ln>
            <a:effectLst/>
            <a:sp3d/>
          </c:spPr>
          <c:invertIfNegative val="0"/>
          <c:dLbls>
            <c:dLbl>
              <c:idx val="0"/>
              <c:layout>
                <c:manualLayout>
                  <c:x val="4.1502386387217297E-3"/>
                  <c:y val="-2.21729490022173E-2"/>
                </c:manualLayout>
              </c:layout>
              <c:tx>
                <c:rich>
                  <a:bodyPr rot="0" spcFirstLastPara="1" vertOverflow="clip" horzOverflow="clip" vert="horz" wrap="square" lIns="36576" tIns="18288" rIns="36576" bIns="18288" anchor="ctr" anchorCtr="1">
                    <a:spAutoFit/>
                  </a:bodyPr>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a:t>3</a:t>
                    </a:r>
                    <a:r>
                      <a:rPr lang="en-US" baseline="0" dirty="0"/>
                      <a:t> 382</a:t>
                    </a:r>
                    <a:endParaRPr lang="en-US" dirty="0"/>
                  </a:p>
                </c:rich>
              </c:tx>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3-9C84-478E-895C-BE1EABEAE86A}"/>
                </c:ext>
              </c:extLst>
            </c:dLbl>
            <c:dLbl>
              <c:idx val="1"/>
              <c:layout>
                <c:manualLayout>
                  <c:x val="2.1361439986781885E-2"/>
                  <c:y val="-7.2748332566148106E-3"/>
                </c:manualLayout>
              </c:layout>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7.1366178064240227E-2"/>
                      <c:h val="9.1037403606638131E-2"/>
                    </c:manualLayout>
                  </c15:layout>
                </c:ext>
                <c:ext xmlns:c16="http://schemas.microsoft.com/office/drawing/2014/chart" uri="{C3380CC4-5D6E-409C-BE32-E72D297353CC}">
                  <c16:uniqueId val="{00000004-9C84-478E-895C-BE1EABEAE86A}"/>
                </c:ext>
              </c:extLst>
            </c:dLbl>
            <c:spPr>
              <a:noFill/>
              <a:ln>
                <a:noFill/>
              </a:ln>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'[2017 METU ATASKAITA (PAVEIKSLIUKAI) (006).xlsx]Paveikslai'!$B$2012:$B$2013</c:f>
              <c:strCache>
                <c:ptCount val="2"/>
                <c:pt idx="0">
                  <c:v>Savivaldybių viešojo sektoriaus organizacijų skaičius </c:v>
                </c:pt>
                <c:pt idx="1">
                  <c:v>Valstybės viešojo sektoriaus organizacijų skaičius</c:v>
                </c:pt>
              </c:strCache>
            </c:strRef>
          </c:cat>
          <c:val>
            <c:numRef>
              <c:f>'[2017 METU ATASKAITA (PAVEIKSLIUKAI) (006).xlsx]Paveikslai'!$D$2012:$D$2013</c:f>
              <c:numCache>
                <c:formatCode>General</c:formatCode>
                <c:ptCount val="2"/>
                <c:pt idx="0">
                  <c:v>3382</c:v>
                </c:pt>
                <c:pt idx="1">
                  <c:v>862</c:v>
                </c:pt>
              </c:numCache>
            </c:numRef>
          </c:val>
          <c:extLst>
            <c:ext xmlns:c16="http://schemas.microsoft.com/office/drawing/2014/chart" uri="{C3380CC4-5D6E-409C-BE32-E72D297353CC}">
              <c16:uniqueId val="{00000005-9C84-478E-895C-BE1EABEAE86A}"/>
            </c:ext>
          </c:extLst>
        </c:ser>
        <c:dLbls>
          <c:showLegendKey val="0"/>
          <c:showVal val="0"/>
          <c:showCatName val="0"/>
          <c:showSerName val="0"/>
          <c:showPercent val="0"/>
          <c:showBubbleSize val="0"/>
        </c:dLbls>
        <c:gapWidth val="150"/>
        <c:shape val="box"/>
        <c:axId val="254686624"/>
        <c:axId val="254687016"/>
        <c:axId val="0"/>
      </c:bar3DChart>
      <c:catAx>
        <c:axId val="2546866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t-LT"/>
          </a:p>
        </c:txPr>
        <c:crossAx val="254687016"/>
        <c:crosses val="autoZero"/>
        <c:auto val="1"/>
        <c:lblAlgn val="ctr"/>
        <c:lblOffset val="100"/>
        <c:noMultiLvlLbl val="0"/>
      </c:catAx>
      <c:valAx>
        <c:axId val="2546870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54686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solidFill>
      <a:schemeClr val="bg1"/>
    </a:solidFill>
    <a:ln w="9525" cap="flat" cmpd="sng" algn="ctr">
      <a:solidFill>
        <a:schemeClr val="accent1">
          <a:lumMod val="50000"/>
        </a:schemeClr>
      </a:solidFill>
      <a:round/>
    </a:ln>
    <a:effectLst/>
  </c:spPr>
  <c:txPr>
    <a:bodyPr/>
    <a:lstStyle/>
    <a:p>
      <a:pPr>
        <a:defRPr/>
      </a:pPr>
      <a:endParaRPr lang="lt-L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lt-LT" dirty="0">
                <a:latin typeface="Arial" panose="020B0604020202020204" pitchFamily="34" charset="0"/>
                <a:cs typeface="Arial" panose="020B0604020202020204" pitchFamily="34" charset="0"/>
              </a:rPr>
              <a:t>Viešojo sektoriaus darbuotojų skaičius </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583305930777093"/>
          <c:y val="0.19540034528718767"/>
          <c:w val="0.86588021330257769"/>
          <c:h val="0.63940567666449"/>
        </c:manualLayout>
      </c:layout>
      <c:bar3DChart>
        <c:barDir val="col"/>
        <c:grouping val="clustered"/>
        <c:varyColors val="0"/>
        <c:ser>
          <c:idx val="0"/>
          <c:order val="0"/>
          <c:tx>
            <c:strRef>
              <c:f>'[2017 METU ATASKAITA (PAVEIKSLIUKAI) (006).xlsx]Paveikslai'!$B$2035</c:f>
              <c:strCache>
                <c:ptCount val="1"/>
                <c:pt idx="0">
                  <c:v>Viešojo sektoriaus darbuotojų skaičius </c:v>
                </c:pt>
              </c:strCache>
            </c:strRef>
          </c:tx>
          <c:spPr>
            <a:solidFill>
              <a:srgbClr val="00B050"/>
            </a:solidFill>
            <a:ln>
              <a:noFill/>
            </a:ln>
            <a:effectLst/>
            <a:sp3d/>
          </c:spPr>
          <c:invertIfNegative val="0"/>
          <c:dPt>
            <c:idx val="0"/>
            <c:invertIfNegative val="0"/>
            <c:bubble3D val="0"/>
            <c:spPr>
              <a:solidFill>
                <a:schemeClr val="accent1">
                  <a:lumMod val="75000"/>
                </a:schemeClr>
              </a:solidFill>
              <a:ln>
                <a:noFill/>
              </a:ln>
              <a:effectLst/>
              <a:sp3d/>
            </c:spPr>
            <c:extLst>
              <c:ext xmlns:c16="http://schemas.microsoft.com/office/drawing/2014/chart" uri="{C3380CC4-5D6E-409C-BE32-E72D297353CC}">
                <c16:uniqueId val="{00000002-20AD-441B-82A8-085D0D80B1B8}"/>
              </c:ext>
            </c:extLst>
          </c:dPt>
          <c:dPt>
            <c:idx val="1"/>
            <c:invertIfNegative val="0"/>
            <c:bubble3D val="0"/>
            <c:spPr>
              <a:solidFill>
                <a:schemeClr val="accent3"/>
              </a:solidFill>
              <a:ln>
                <a:noFill/>
              </a:ln>
              <a:effectLst/>
              <a:sp3d/>
            </c:spPr>
            <c:extLst>
              <c:ext xmlns:c16="http://schemas.microsoft.com/office/drawing/2014/chart" uri="{C3380CC4-5D6E-409C-BE32-E72D297353CC}">
                <c16:uniqueId val="{00000001-20AD-441B-82A8-085D0D80B1B8}"/>
              </c:ext>
            </c:extLst>
          </c:dPt>
          <c:dLbls>
            <c:dLbl>
              <c:idx val="0"/>
              <c:layout>
                <c:manualLayout>
                  <c:x val="3.7352147748495497E-2"/>
                  <c:y val="-7.3832305257871697E-2"/>
                </c:manualLayout>
              </c:layout>
              <c:tx>
                <c:rich>
                  <a:bodyPr rot="0" spcFirstLastPara="1" vertOverflow="clip" horzOverflow="clip" vert="horz" wrap="square" lIns="36576" tIns="18288" rIns="36576" bIns="18288" anchor="ctr" anchorCtr="1">
                    <a:spAutoFit/>
                  </a:bodyPr>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a:t>379 724</a:t>
                    </a:r>
                  </a:p>
                </c:rich>
              </c:tx>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2-20AD-441B-82A8-085D0D80B1B8}"/>
                </c:ext>
              </c:extLst>
            </c:dLbl>
            <c:dLbl>
              <c:idx val="1"/>
              <c:layout>
                <c:manualLayout>
                  <c:x val="3.1126789790413001E-2"/>
                  <c:y val="-8.4373442489363903E-2"/>
                </c:manualLayout>
              </c:layout>
              <c:tx>
                <c:rich>
                  <a:bodyPr rot="0" spcFirstLastPara="1" vertOverflow="clip" horzOverflow="clip" vert="horz" wrap="square" lIns="36576" tIns="18288" rIns="36576" bIns="18288" anchor="ctr" anchorCtr="1">
                    <a:spAutoFit/>
                  </a:bodyPr>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a:t>363</a:t>
                    </a:r>
                    <a:r>
                      <a:rPr lang="en-US" baseline="0" dirty="0"/>
                      <a:t> 838</a:t>
                    </a:r>
                    <a:endParaRPr lang="en-US" dirty="0"/>
                  </a:p>
                </c:rich>
              </c:tx>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20AD-441B-82A8-085D0D80B1B8}"/>
                </c:ext>
              </c:extLst>
            </c:dLbl>
            <c:spPr>
              <a:noFill/>
              <a:ln>
                <a:no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'[2017 METU ATASKAITA (PAVEIKSLIUKAI) (006).xlsx]Paveikslai'!$C$2034:$D$2034</c:f>
              <c:numCache>
                <c:formatCode>General</c:formatCode>
                <c:ptCount val="2"/>
                <c:pt idx="0">
                  <c:v>2016</c:v>
                </c:pt>
                <c:pt idx="1">
                  <c:v>2017</c:v>
                </c:pt>
              </c:numCache>
            </c:numRef>
          </c:cat>
          <c:val>
            <c:numRef>
              <c:f>'[2017 METU ATASKAITA (PAVEIKSLIUKAI) (006).xlsx]Paveikslai'!$C$2035:$D$2035</c:f>
              <c:numCache>
                <c:formatCode>General</c:formatCode>
                <c:ptCount val="2"/>
                <c:pt idx="0">
                  <c:v>379384</c:v>
                </c:pt>
                <c:pt idx="1">
                  <c:v>363838</c:v>
                </c:pt>
              </c:numCache>
            </c:numRef>
          </c:val>
          <c:extLst>
            <c:ext xmlns:c16="http://schemas.microsoft.com/office/drawing/2014/chart" uri="{C3380CC4-5D6E-409C-BE32-E72D297353CC}">
              <c16:uniqueId val="{00000003-20AD-441B-82A8-085D0D80B1B8}"/>
            </c:ext>
          </c:extLst>
        </c:ser>
        <c:dLbls>
          <c:showLegendKey val="0"/>
          <c:showVal val="0"/>
          <c:showCatName val="0"/>
          <c:showSerName val="0"/>
          <c:showPercent val="0"/>
          <c:showBubbleSize val="0"/>
        </c:dLbls>
        <c:gapWidth val="150"/>
        <c:shape val="box"/>
        <c:axId val="254687800"/>
        <c:axId val="254688192"/>
        <c:axId val="0"/>
      </c:bar3DChart>
      <c:catAx>
        <c:axId val="2546878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54688192"/>
        <c:crosses val="autoZero"/>
        <c:auto val="1"/>
        <c:lblAlgn val="ctr"/>
        <c:lblOffset val="100"/>
        <c:noMultiLvlLbl val="0"/>
      </c:catAx>
      <c:valAx>
        <c:axId val="254688192"/>
        <c:scaling>
          <c:orientation val="minMax"/>
          <c:max val="380000"/>
          <c:min val="35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54687800"/>
        <c:crosses val="autoZero"/>
        <c:crossBetween val="between"/>
        <c:majorUnit val="5000"/>
      </c:valAx>
      <c:spPr>
        <a:noFill/>
        <a:ln>
          <a:noFill/>
        </a:ln>
        <a:effectLst/>
      </c:spPr>
    </c:plotArea>
    <c:plotVisOnly val="1"/>
    <c:dispBlanksAs val="gap"/>
    <c:showDLblsOverMax val="0"/>
  </c:chart>
  <c:spPr>
    <a:solidFill>
      <a:schemeClr val="bg1"/>
    </a:solidFill>
    <a:ln w="9525" cap="flat" cmpd="sng" algn="ctr">
      <a:solidFill>
        <a:schemeClr val="accent2">
          <a:lumMod val="50000"/>
        </a:schemeClr>
      </a:solidFill>
      <a:round/>
    </a:ln>
    <a:effectLst/>
  </c:spPr>
  <c:txPr>
    <a:bodyPr/>
    <a:lstStyle/>
    <a:p>
      <a:pPr>
        <a:defRPr/>
      </a:pPr>
      <a:endParaRPr lang="lt-L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lt-LT" sz="1200" b="1" dirty="0">
                <a:latin typeface="Arial" panose="020B0604020202020204" pitchFamily="34" charset="0"/>
                <a:cs typeface="Arial" panose="020B0604020202020204" pitchFamily="34" charset="0"/>
              </a:rPr>
              <a:t>Viešojo sektoriaus</a:t>
            </a:r>
            <a:r>
              <a:rPr lang="lt-LT" sz="1200" b="1" baseline="0" dirty="0">
                <a:latin typeface="Arial" panose="020B0604020202020204" pitchFamily="34" charset="0"/>
                <a:cs typeface="Arial" panose="020B0604020202020204" pitchFamily="34" charset="0"/>
              </a:rPr>
              <a:t> darbuotojų skaičiaus pokytis</a:t>
            </a:r>
            <a:endParaRPr lang="lt-LT" sz="1200" b="1"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lt-LT"/>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43405613933037368"/>
          <c:y val="0.13059041565396959"/>
          <c:w val="0.50680296006784165"/>
          <c:h val="0.68467565273282971"/>
        </c:manualLayout>
      </c:layout>
      <c:bar3DChart>
        <c:barDir val="bar"/>
        <c:grouping val="clustered"/>
        <c:varyColors val="0"/>
        <c:ser>
          <c:idx val="0"/>
          <c:order val="0"/>
          <c:tx>
            <c:strRef>
              <c:f>Paveikslai!$C$2056</c:f>
              <c:strCache>
                <c:ptCount val="1"/>
                <c:pt idx="0">
                  <c:v>2016</c:v>
                </c:pt>
              </c:strCache>
            </c:strRef>
          </c:tx>
          <c:spPr>
            <a:solidFill>
              <a:schemeClr val="accent3"/>
            </a:solidFill>
            <a:ln>
              <a:noFill/>
            </a:ln>
            <a:effectLst/>
            <a:sp3d/>
          </c:spPr>
          <c:invertIfNegative val="0"/>
          <c:dLbls>
            <c:dLbl>
              <c:idx val="0"/>
              <c:layout>
                <c:manualLayout>
                  <c:x val="6.2253579580825898E-3"/>
                  <c:y val="-1.0582010582010601E-2"/>
                </c:manualLayout>
              </c:layout>
              <c:tx>
                <c:rich>
                  <a:bodyPr rot="0" spcFirstLastPara="1" vertOverflow="clip" horzOverflow="clip" vert="horz" wrap="square" lIns="36576" tIns="18288" rIns="36576" bIns="18288" anchor="ctr" anchorCtr="1">
                    <a:spAutoFit/>
                  </a:bodyPr>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a:t>190 336</a:t>
                    </a:r>
                  </a:p>
                </c:rich>
              </c:tx>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0-437C-47D5-B721-7D69C5ADC73B}"/>
                </c:ext>
              </c:extLst>
            </c:dLbl>
            <c:dLbl>
              <c:idx val="1"/>
              <c:layout>
                <c:manualLayout>
                  <c:x val="4.1502386387217297E-3"/>
                  <c:y val="-1.6289213848269E-2"/>
                </c:manualLayout>
              </c:layout>
              <c:tx>
                <c:rich>
                  <a:bodyPr rot="0" spcFirstLastPara="1" vertOverflow="clip" horzOverflow="clip" vert="horz" wrap="square" lIns="36576" tIns="18288" rIns="36576" bIns="18288" anchor="ctr" anchorCtr="1">
                    <a:spAutoFit/>
                  </a:bodyPr>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a:t>189 388</a:t>
                    </a:r>
                  </a:p>
                </c:rich>
              </c:tx>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437C-47D5-B721-7D69C5ADC73B}"/>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EllipseCallout">
                    <a:avLst/>
                  </a:prstGeom>
                  <a:noFill/>
                  <a:ln>
                    <a:noFill/>
                  </a:ln>
                </c15:spPr>
                <c15:showLeaderLines val="0"/>
              </c:ext>
            </c:extLst>
          </c:dLbls>
          <c:cat>
            <c:strRef>
              <c:f>Paveikslai!$B$2057:$B$2058</c:f>
              <c:strCache>
                <c:ptCount val="2"/>
                <c:pt idx="0">
                  <c:v>Savivaldybių viešojo sektoriaus darbuotojų skaičius</c:v>
                </c:pt>
                <c:pt idx="1">
                  <c:v>Valstybės viešojo sektoriaus darbuotojų skaičius </c:v>
                </c:pt>
              </c:strCache>
            </c:strRef>
          </c:cat>
          <c:val>
            <c:numRef>
              <c:f>Paveikslai!$C$2057:$C$2058</c:f>
              <c:numCache>
                <c:formatCode>General</c:formatCode>
                <c:ptCount val="2"/>
                <c:pt idx="0">
                  <c:v>190336</c:v>
                </c:pt>
                <c:pt idx="1">
                  <c:v>189388</c:v>
                </c:pt>
              </c:numCache>
            </c:numRef>
          </c:val>
          <c:extLst>
            <c:ext xmlns:c16="http://schemas.microsoft.com/office/drawing/2014/chart" uri="{C3380CC4-5D6E-409C-BE32-E72D297353CC}">
              <c16:uniqueId val="{00000002-437C-47D5-B721-7D69C5ADC73B}"/>
            </c:ext>
          </c:extLst>
        </c:ser>
        <c:ser>
          <c:idx val="1"/>
          <c:order val="1"/>
          <c:tx>
            <c:strRef>
              <c:f>Paveikslai!$D$2056</c:f>
              <c:strCache>
                <c:ptCount val="1"/>
                <c:pt idx="0">
                  <c:v>2017</c:v>
                </c:pt>
              </c:strCache>
            </c:strRef>
          </c:tx>
          <c:spPr>
            <a:solidFill>
              <a:schemeClr val="accent1">
                <a:lumMod val="75000"/>
              </a:schemeClr>
            </a:solidFill>
            <a:ln>
              <a:noFill/>
            </a:ln>
            <a:effectLst/>
            <a:sp3d/>
          </c:spPr>
          <c:invertIfNegative val="0"/>
          <c:dLbls>
            <c:dLbl>
              <c:idx val="0"/>
              <c:layout>
                <c:manualLayout>
                  <c:x val="4.1502386387217297E-3"/>
                  <c:y val="-2.1996000499937499E-2"/>
                </c:manualLayout>
              </c:layout>
              <c:tx>
                <c:rich>
                  <a:bodyPr rot="0" spcFirstLastPara="1" vertOverflow="clip" horzOverflow="clip" vert="horz" wrap="square" lIns="36576" tIns="18288" rIns="36576" bIns="18288" anchor="ctr" anchorCtr="1">
                    <a:spAutoFit/>
                  </a:bodyPr>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a:t>187 738</a:t>
                    </a:r>
                  </a:p>
                </c:rich>
              </c:tx>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3-437C-47D5-B721-7D69C5ADC73B}"/>
                </c:ext>
              </c:extLst>
            </c:dLbl>
            <c:dLbl>
              <c:idx val="1"/>
              <c:layout>
                <c:manualLayout>
                  <c:x val="2.0751193193607898E-3"/>
                  <c:y val="-2.3036287130775299E-2"/>
                </c:manualLayout>
              </c:layout>
              <c:tx>
                <c:rich>
                  <a:bodyPr rot="0" spcFirstLastPara="1" vertOverflow="clip" horzOverflow="clip" vert="horz" wrap="square" lIns="36576" tIns="18288" rIns="36576" bIns="18288" anchor="ctr" anchorCtr="1">
                    <a:spAutoFit/>
                  </a:bodyPr>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a:t>176 100</a:t>
                    </a:r>
                  </a:p>
                </c:rich>
              </c:tx>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4-437C-47D5-B721-7D69C5ADC73B}"/>
                </c:ext>
              </c:extLst>
            </c:dLbl>
            <c:spPr>
              <a:solidFill>
                <a:sysClr val="window" lastClr="FFFFFF"/>
              </a:solidFill>
              <a:ln>
                <a:noFill/>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Paveikslai!$B$2057:$B$2058</c:f>
              <c:strCache>
                <c:ptCount val="2"/>
                <c:pt idx="0">
                  <c:v>Savivaldybių viešojo sektoriaus darbuotojų skaičius</c:v>
                </c:pt>
                <c:pt idx="1">
                  <c:v>Valstybės viešojo sektoriaus darbuotojų skaičius </c:v>
                </c:pt>
              </c:strCache>
            </c:strRef>
          </c:cat>
          <c:val>
            <c:numRef>
              <c:f>Paveikslai!$D$2057:$D$2058</c:f>
              <c:numCache>
                <c:formatCode>General</c:formatCode>
                <c:ptCount val="2"/>
                <c:pt idx="0">
                  <c:v>187738</c:v>
                </c:pt>
                <c:pt idx="1">
                  <c:v>176100</c:v>
                </c:pt>
              </c:numCache>
            </c:numRef>
          </c:val>
          <c:extLst>
            <c:ext xmlns:c16="http://schemas.microsoft.com/office/drawing/2014/chart" uri="{C3380CC4-5D6E-409C-BE32-E72D297353CC}">
              <c16:uniqueId val="{00000005-437C-47D5-B721-7D69C5ADC73B}"/>
            </c:ext>
          </c:extLst>
        </c:ser>
        <c:dLbls>
          <c:showLegendKey val="0"/>
          <c:showVal val="0"/>
          <c:showCatName val="0"/>
          <c:showSerName val="0"/>
          <c:showPercent val="0"/>
          <c:showBubbleSize val="0"/>
        </c:dLbls>
        <c:gapWidth val="150"/>
        <c:shape val="box"/>
        <c:axId val="254688976"/>
        <c:axId val="255920016"/>
        <c:axId val="0"/>
      </c:bar3DChart>
      <c:catAx>
        <c:axId val="25468897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t-LT"/>
          </a:p>
        </c:txPr>
        <c:crossAx val="255920016"/>
        <c:crosses val="autoZero"/>
        <c:auto val="1"/>
        <c:lblAlgn val="ctr"/>
        <c:lblOffset val="100"/>
        <c:noMultiLvlLbl val="0"/>
      </c:catAx>
      <c:valAx>
        <c:axId val="255920016"/>
        <c:scaling>
          <c:orientation val="minMax"/>
          <c:min val="1600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54688976"/>
        <c:crosses val="autoZero"/>
        <c:crossBetween val="between"/>
        <c:majorUnit val="5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solidFill>
      <a:schemeClr val="bg1"/>
    </a:solidFill>
    <a:ln w="9525" cap="flat" cmpd="sng" algn="ctr">
      <a:solidFill>
        <a:schemeClr val="accent2">
          <a:lumMod val="50000"/>
        </a:schemeClr>
      </a:solidFill>
      <a:round/>
    </a:ln>
    <a:effectLst/>
  </c:spPr>
  <c:txPr>
    <a:bodyPr/>
    <a:lstStyle/>
    <a:p>
      <a:pPr>
        <a:defRPr/>
      </a:pPr>
      <a:endParaRPr lang="lt-L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US" sz="1200" b="1" i="0" dirty="0">
                <a:solidFill>
                  <a:schemeClr val="tx1"/>
                </a:solidFill>
                <a:latin typeface="Arial" panose="020B0604020202020204" pitchFamily="34" charset="0"/>
                <a:cs typeface="Arial" panose="020B0604020202020204" pitchFamily="34" charset="0"/>
              </a:rPr>
              <a:t>Viešojo sektoriaus darbuotojai (viso </a:t>
            </a:r>
            <a:r>
              <a:rPr lang="lt-LT" sz="1200" b="1" i="0" dirty="0">
                <a:solidFill>
                  <a:schemeClr val="tx1"/>
                </a:solidFill>
                <a:latin typeface="Arial" panose="020B0604020202020204" pitchFamily="34" charset="0"/>
                <a:cs typeface="Arial" panose="020B0604020202020204" pitchFamily="34" charset="0"/>
              </a:rPr>
              <a:t>–</a:t>
            </a:r>
            <a:r>
              <a:rPr lang="en-US" sz="1200" b="1" i="0" dirty="0">
                <a:solidFill>
                  <a:schemeClr val="tx1"/>
                </a:solidFill>
                <a:latin typeface="Arial" panose="020B0604020202020204" pitchFamily="34" charset="0"/>
                <a:cs typeface="Arial" panose="020B0604020202020204" pitchFamily="34" charset="0"/>
              </a:rPr>
              <a:t> 3</a:t>
            </a:r>
            <a:r>
              <a:rPr lang="lt-LT" sz="1200" b="1" i="0" dirty="0">
                <a:solidFill>
                  <a:schemeClr val="tx1"/>
                </a:solidFill>
                <a:latin typeface="Arial" panose="020B0604020202020204" pitchFamily="34" charset="0"/>
                <a:cs typeface="Arial" panose="020B0604020202020204" pitchFamily="34" charset="0"/>
              </a:rPr>
              <a:t>63</a:t>
            </a:r>
            <a:r>
              <a:rPr lang="en-US" sz="1200" b="1" i="0" dirty="0">
                <a:solidFill>
                  <a:schemeClr val="tx1"/>
                </a:solidFill>
                <a:latin typeface="Arial" panose="020B0604020202020204" pitchFamily="34" charset="0"/>
                <a:cs typeface="Arial" panose="020B0604020202020204" pitchFamily="34" charset="0"/>
              </a:rPr>
              <a:t>.</a:t>
            </a:r>
            <a:r>
              <a:rPr lang="lt-LT" sz="1200" b="1" i="0" dirty="0">
                <a:solidFill>
                  <a:schemeClr val="tx1"/>
                </a:solidFill>
                <a:latin typeface="Arial" panose="020B0604020202020204" pitchFamily="34" charset="0"/>
                <a:cs typeface="Arial" panose="020B0604020202020204" pitchFamily="34" charset="0"/>
              </a:rPr>
              <a:t>838</a:t>
            </a:r>
            <a:r>
              <a:rPr lang="en-US" sz="1200" b="1" i="0" dirty="0">
                <a:solidFill>
                  <a:schemeClr val="tx1"/>
                </a:solidFill>
                <a:latin typeface="Arial" panose="020B0604020202020204" pitchFamily="34" charset="0"/>
                <a:cs typeface="Arial" panose="020B0604020202020204" pitchFamily="34" charset="0"/>
              </a:rPr>
              <a:t> darbuotojai)</a:t>
            </a:r>
          </a:p>
        </c:rich>
      </c:tx>
      <c:overlay val="0"/>
      <c:spPr>
        <a:noFill/>
        <a:ln>
          <a:noFill/>
        </a:ln>
        <a:effectLst/>
      </c:spPr>
    </c:title>
    <c:autoTitleDeleted val="0"/>
    <c:plotArea>
      <c:layout>
        <c:manualLayout>
          <c:layoutTarget val="inner"/>
          <c:xMode val="edge"/>
          <c:yMode val="edge"/>
          <c:x val="1.0134418463130897E-2"/>
          <c:y val="0.25764857163635402"/>
          <c:w val="0.98875969322902946"/>
          <c:h val="0.71014333220941916"/>
        </c:manualLayout>
      </c:layout>
      <c:ofPieChart>
        <c:ofPieType val="pie"/>
        <c:varyColors val="1"/>
        <c:ser>
          <c:idx val="0"/>
          <c:order val="0"/>
          <c:spPr>
            <a:solidFill>
              <a:schemeClr val="accent1">
                <a:lumMod val="75000"/>
              </a:schemeClr>
            </a:solidFill>
          </c:spPr>
          <c:dPt>
            <c:idx val="0"/>
            <c:bubble3D val="0"/>
            <c:spPr>
              <a:solidFill>
                <a:schemeClr val="accent3"/>
              </a:solidFill>
              <a:ln w="19050">
                <a:solidFill>
                  <a:schemeClr val="lt1"/>
                </a:solidFill>
              </a:ln>
              <a:effectLst/>
            </c:spPr>
            <c:extLst>
              <c:ext xmlns:c16="http://schemas.microsoft.com/office/drawing/2014/chart" uri="{C3380CC4-5D6E-409C-BE32-E72D297353CC}">
                <c16:uniqueId val="{00000001-E308-432D-9E43-355086F09B76}"/>
              </c:ext>
            </c:extLst>
          </c:dPt>
          <c:dPt>
            <c:idx val="1"/>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3-E308-432D-9E43-355086F09B76}"/>
              </c:ext>
            </c:extLst>
          </c:dPt>
          <c:dPt>
            <c:idx val="2"/>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5-E308-432D-9E43-355086F09B76}"/>
              </c:ext>
            </c:extLst>
          </c:dPt>
          <c:dLbls>
            <c:dLbl>
              <c:idx val="0"/>
              <c:layout>
                <c:manualLayout>
                  <c:x val="1.2071008716806471E-2"/>
                  <c:y val="-0.18791375995148055"/>
                </c:manualLayout>
              </c:layout>
              <c:tx>
                <c:rich>
                  <a:bodyPr rot="0" spcFirstLastPara="1" vertOverflow="clip" horzOverflow="clip" vert="horz" wrap="square" lIns="36576" tIns="18288" rIns="36576" bIns="18288" anchor="ctr" anchorCtr="1">
                    <a:no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dirty="0">
                        <a:latin typeface="Arial" panose="020B0604020202020204" pitchFamily="34" charset="0"/>
                        <a:cs typeface="Arial" panose="020B0604020202020204" pitchFamily="34" charset="0"/>
                      </a:rPr>
                      <a:t>kiti viešojo sektoriaus darbuotojai  </a:t>
                    </a:r>
                    <a:r>
                      <a:rPr lang="en-US" baseline="0" dirty="0">
                        <a:latin typeface="Arial" panose="020B0604020202020204" pitchFamily="34" charset="0"/>
                        <a:cs typeface="Arial" panose="020B0604020202020204" pitchFamily="34" charset="0"/>
                      </a:rPr>
                      <a:t>314.063; 86%</a:t>
                    </a:r>
                    <a:endParaRPr lang="en-US" dirty="0">
                      <a:latin typeface="Arial" panose="020B0604020202020204" pitchFamily="34" charset="0"/>
                      <a:cs typeface="Arial" panose="020B0604020202020204" pitchFamily="34" charset="0"/>
                    </a:endParaRPr>
                  </a:p>
                </c:rich>
              </c:tx>
              <c:spPr>
                <a:xfrm>
                  <a:off x="185532" y="293756"/>
                  <a:ext cx="1139374" cy="1239580"/>
                </a:xfrm>
                <a:solidFill>
                  <a:sysClr val="window" lastClr="FFFFFF"/>
                </a:solidFill>
                <a:ln w="9525" cap="flat" cmpd="sng" algn="ctr">
                  <a:solidFill>
                    <a:sysClr val="windowText" lastClr="000000">
                      <a:lumMod val="50000"/>
                      <a:lumOff val="50000"/>
                    </a:sysClr>
                  </a:solidFill>
                  <a:prstDash val="solid"/>
                  <a:round/>
                  <a:headEnd type="none" w="med" len="med"/>
                  <a:tailEnd type="none" w="med" len="med"/>
                </a:ln>
                <a:effectLst/>
              </c:spPr>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EllipseCallout">
                      <a:avLst>
                        <a:gd name="adj1" fmla="val 71704"/>
                        <a:gd name="adj2" fmla="val 3213"/>
                      </a:avLst>
                    </a:prstGeom>
                  </c15:spPr>
                  <c15:layout>
                    <c:manualLayout>
                      <c:w val="0.2177848366210918"/>
                      <c:h val="0.49832221487669531"/>
                    </c:manualLayout>
                  </c15:layout>
                </c:ext>
                <c:ext xmlns:c16="http://schemas.microsoft.com/office/drawing/2014/chart" uri="{C3380CC4-5D6E-409C-BE32-E72D297353CC}">
                  <c16:uniqueId val="{00000001-E308-432D-9E43-355086F09B76}"/>
                </c:ext>
              </c:extLst>
            </c:dLbl>
            <c:dLbl>
              <c:idx val="1"/>
              <c:layout>
                <c:manualLayout>
                  <c:x val="0.39884812411547732"/>
                  <c:y val="2.5870284493855533E-2"/>
                </c:manualLayout>
              </c:layout>
              <c:tx>
                <c:rich>
                  <a:bodyPr rot="0" spcFirstLastPara="1" vertOverflow="clip" horzOverflow="clip" vert="horz" wrap="square" lIns="36576" tIns="18288" rIns="36576" bIns="18288" anchor="ctr" anchorCtr="1">
                    <a:no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fld id="{E328AEE1-CBBB-44D7-B239-95133AEABE32}" type="CATEGORYNAME">
                      <a:rPr lang="lt-LT" smtClean="0">
                        <a:latin typeface="Arial" panose="020B0604020202020204" pitchFamily="34" charset="0"/>
                        <a:cs typeface="Arial" panose="020B0604020202020204" pitchFamily="34" charset="0"/>
                      </a:rPr>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t>[KATEGORIJOS PAVADINIMAS]</a:t>
                    </a:fld>
                    <a:r>
                      <a:rPr lang="lt-LT" baseline="0" dirty="0">
                        <a:latin typeface="Arial" panose="020B0604020202020204" pitchFamily="34" charset="0"/>
                        <a:cs typeface="Arial" panose="020B0604020202020204" pitchFamily="34" charset="0"/>
                      </a:rPr>
                      <a:t> 49.775; 14%</a:t>
                    </a:r>
                  </a:p>
                </c:rich>
              </c:tx>
              <c:spPr>
                <a:xfrm>
                  <a:off x="4103233" y="246348"/>
                  <a:ext cx="1071033" cy="1304925"/>
                </a:xfrm>
                <a:solidFill>
                  <a:sysClr val="window" lastClr="FFFFFF"/>
                </a:solidFill>
                <a:ln w="9525" cap="flat" cmpd="sng" algn="ctr">
                  <a:solidFill>
                    <a:sysClr val="windowText" lastClr="000000">
                      <a:lumMod val="50000"/>
                      <a:lumOff val="50000"/>
                    </a:sysClr>
                  </a:solidFill>
                  <a:prstDash val="solid"/>
                  <a:round/>
                  <a:headEnd type="none" w="med" len="med"/>
                  <a:tailEnd type="none" w="med" len="med"/>
                </a:ln>
                <a:effectLst/>
              </c:spPr>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EllipseCallout">
                      <a:avLst>
                        <a:gd name="adj1" fmla="val -82917"/>
                        <a:gd name="adj2" fmla="val 16944"/>
                      </a:avLst>
                    </a:prstGeom>
                  </c15:spPr>
                  <c15:layout>
                    <c:manualLayout>
                      <c:w val="0.20472199577938219"/>
                      <c:h val="0.5373938920426089"/>
                    </c:manualLayout>
                  </c15:layout>
                  <c15:dlblFieldTable/>
                  <c15:showDataLabelsRange val="0"/>
                </c:ext>
                <c:ext xmlns:c16="http://schemas.microsoft.com/office/drawing/2014/chart" uri="{C3380CC4-5D6E-409C-BE32-E72D297353CC}">
                  <c16:uniqueId val="{00000003-E308-432D-9E43-355086F09B76}"/>
                </c:ext>
              </c:extLst>
            </c:dLbl>
            <c:dLbl>
              <c:idx val="2"/>
              <c:delete val="1"/>
              <c:extLst>
                <c:ext xmlns:c15="http://schemas.microsoft.com/office/drawing/2012/chart" uri="{CE6537A1-D6FC-4f65-9D91-7224C49458BB}"/>
                <c:ext xmlns:c16="http://schemas.microsoft.com/office/drawing/2014/chart" uri="{C3380CC4-5D6E-409C-BE32-E72D297353CC}">
                  <c16:uniqueId val="{00000005-E308-432D-9E43-355086F09B7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lt-LT"/>
              </a:p>
            </c:txPr>
            <c:showLegendKey val="0"/>
            <c:showVal val="1"/>
            <c:showCatName val="1"/>
            <c:showSerName val="0"/>
            <c:showPercent val="1"/>
            <c:showBubbleSize val="0"/>
            <c:showLeaderLines val="0"/>
            <c:extLst>
              <c:ext xmlns:c15="http://schemas.microsoft.com/office/drawing/2012/chart" uri="{CE6537A1-D6FC-4f65-9D91-7224C49458BB}"/>
            </c:extLst>
          </c:dLbls>
          <c:cat>
            <c:strRef>
              <c:f>Paveikslai!$B$1885:$B$1886</c:f>
              <c:strCache>
                <c:ptCount val="2"/>
                <c:pt idx="0">
                  <c:v>kiti viešojo sektoriaus darbuotojai</c:v>
                </c:pt>
                <c:pt idx="1">
                  <c:v>valstybės tarnautojai</c:v>
                </c:pt>
              </c:strCache>
            </c:strRef>
          </c:cat>
          <c:val>
            <c:numRef>
              <c:f>Paveikslai!$C$1885:$C$1886</c:f>
              <c:numCache>
                <c:formatCode>#,##0</c:formatCode>
                <c:ptCount val="2"/>
                <c:pt idx="0">
                  <c:v>331610</c:v>
                </c:pt>
                <c:pt idx="1">
                  <c:v>47774</c:v>
                </c:pt>
              </c:numCache>
            </c:numRef>
          </c:val>
          <c:extLst>
            <c:ext xmlns:c16="http://schemas.microsoft.com/office/drawing/2014/chart" uri="{C3380CC4-5D6E-409C-BE32-E72D297353CC}">
              <c16:uniqueId val="{00000006-E308-432D-9E43-355086F09B76}"/>
            </c:ext>
          </c:extLst>
        </c:ser>
        <c:dLbls>
          <c:showLegendKey val="0"/>
          <c:showVal val="0"/>
          <c:showCatName val="0"/>
          <c:showSerName val="0"/>
          <c:showPercent val="0"/>
          <c:showBubbleSize val="0"/>
          <c:showLeaderLines val="0"/>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zero"/>
    <c:showDLblsOverMax val="0"/>
  </c:chart>
  <c:spPr>
    <a:solidFill>
      <a:schemeClr val="bg1"/>
    </a:solidFill>
    <a:ln w="9525" cap="flat" cmpd="sng" algn="ctr">
      <a:solidFill>
        <a:schemeClr val="accent2">
          <a:lumMod val="50000"/>
        </a:schemeClr>
      </a:solidFill>
      <a:round/>
    </a:ln>
    <a:effectLst/>
  </c:spPr>
  <c:txPr>
    <a:bodyPr/>
    <a:lstStyle/>
    <a:p>
      <a:pPr>
        <a:defRPr/>
      </a:pPr>
      <a:endParaRPr lang="lt-L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lt-LT" sz="1200" b="1" dirty="0">
                <a:solidFill>
                  <a:schemeClr val="tx1"/>
                </a:solidFill>
                <a:latin typeface="Arial" panose="020B0604020202020204" pitchFamily="34" charset="0"/>
                <a:cs typeface="Arial" panose="020B0604020202020204" pitchFamily="34" charset="0"/>
              </a:rPr>
              <a:t>Valstybės tarnautojų skaičiaus pokyčiai</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lt-LT"/>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'[2017 METU ATASKAITA (PAVEIKSLIUKAI)_08_20 (003).xlsx]Paveikslai'!$C$2102</c:f>
              <c:strCache>
                <c:ptCount val="1"/>
                <c:pt idx="0">
                  <c:v>2016</c:v>
                </c:pt>
              </c:strCache>
            </c:strRef>
          </c:tx>
          <c:spPr>
            <a:solidFill>
              <a:schemeClr val="accent3"/>
            </a:solidFill>
            <a:ln>
              <a:noFill/>
            </a:ln>
            <a:effectLst/>
            <a:sp3d/>
          </c:spPr>
          <c:invertIfNegative val="0"/>
          <c:dLbls>
            <c:dLbl>
              <c:idx val="0"/>
              <c:layout>
                <c:manualLayout>
                  <c:x val="4.1502386387216499E-3"/>
                  <c:y val="-1.10711320232494E-2"/>
                </c:manualLayout>
              </c:layout>
              <c:tx>
                <c:rich>
                  <a:bodyPr rot="0" spcFirstLastPara="1" vertOverflow="clip" horzOverflow="clip" vert="horz" wrap="square" lIns="36576" tIns="18288" rIns="36576" bIns="18288" anchor="ctr" anchorCtr="1">
                    <a:spAutoFit/>
                  </a:bodyPr>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a:t>6 351</a:t>
                    </a:r>
                  </a:p>
                </c:rich>
              </c:tx>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0-11A8-4875-8EA9-08C46693CF04}"/>
                </c:ext>
              </c:extLst>
            </c:dLbl>
            <c:dLbl>
              <c:idx val="1"/>
              <c:layout>
                <c:manualLayout>
                  <c:x val="2.07511931936071E-3"/>
                  <c:y val="-1.10711320232494E-2"/>
                </c:manualLayout>
              </c:layout>
              <c:tx>
                <c:rich>
                  <a:bodyPr rot="0" spcFirstLastPara="1" vertOverflow="clip" horzOverflow="clip" vert="horz" wrap="square" lIns="36576" tIns="18288" rIns="36576" bIns="18288" anchor="ctr" anchorCtr="1">
                    <a:spAutoFit/>
                  </a:bodyPr>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a:t>44 754</a:t>
                    </a:r>
                  </a:p>
                </c:rich>
              </c:tx>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11A8-4875-8EA9-08C46693CF04}"/>
                </c:ext>
              </c:extLst>
            </c:dLbl>
            <c:spPr>
              <a:noFill/>
              <a:ln>
                <a:noFill/>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'[2017 METU ATASKAITA (PAVEIKSLIUKAI)_08_20 (003).xlsx]Paveikslai'!$B$2103:$B$2104</c:f>
              <c:strCache>
                <c:ptCount val="2"/>
                <c:pt idx="0">
                  <c:v>Savivaldybių viešojo sektoriaus valstybės tarnautojai </c:v>
                </c:pt>
                <c:pt idx="1">
                  <c:v>Valstybės viešojo sektoriaus valstybės tarnautojai</c:v>
                </c:pt>
              </c:strCache>
            </c:strRef>
          </c:cat>
          <c:val>
            <c:numRef>
              <c:f>'[2017 METU ATASKAITA (PAVEIKSLIUKAI)_08_20 (003).xlsx]Paveikslai'!$C$2103:$C$2104</c:f>
              <c:numCache>
                <c:formatCode>General</c:formatCode>
                <c:ptCount val="2"/>
                <c:pt idx="0">
                  <c:v>6777</c:v>
                </c:pt>
                <c:pt idx="1">
                  <c:v>44754</c:v>
                </c:pt>
              </c:numCache>
            </c:numRef>
          </c:val>
          <c:extLst>
            <c:ext xmlns:c16="http://schemas.microsoft.com/office/drawing/2014/chart" uri="{C3380CC4-5D6E-409C-BE32-E72D297353CC}">
              <c16:uniqueId val="{00000002-11A8-4875-8EA9-08C46693CF04}"/>
            </c:ext>
          </c:extLst>
        </c:ser>
        <c:ser>
          <c:idx val="1"/>
          <c:order val="1"/>
          <c:tx>
            <c:strRef>
              <c:f>'[2017 METU ATASKAITA (PAVEIKSLIUKAI)_08_20 (003).xlsx]Paveikslai'!$D$2102</c:f>
              <c:strCache>
                <c:ptCount val="1"/>
                <c:pt idx="0">
                  <c:v>2017</c:v>
                </c:pt>
              </c:strCache>
            </c:strRef>
          </c:tx>
          <c:spPr>
            <a:solidFill>
              <a:schemeClr val="accent1">
                <a:lumMod val="75000"/>
              </a:schemeClr>
            </a:solidFill>
            <a:ln>
              <a:noFill/>
            </a:ln>
            <a:effectLst/>
            <a:sp3d/>
          </c:spPr>
          <c:invertIfNegative val="0"/>
          <c:dLbls>
            <c:dLbl>
              <c:idx val="0"/>
              <c:layout>
                <c:manualLayout>
                  <c:x val="2.0751193193608601E-3"/>
                  <c:y val="-1.66066980348741E-2"/>
                </c:manualLayout>
              </c:layout>
              <c:tx>
                <c:rich>
                  <a:bodyPr rot="0" spcFirstLastPara="1" vertOverflow="clip" horzOverflow="clip" vert="horz" wrap="square" lIns="36576" tIns="18288" rIns="36576" bIns="18288" anchor="ctr" anchorCtr="1">
                    <a:spAutoFit/>
                  </a:bodyPr>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a:t>6564</a:t>
                    </a:r>
                  </a:p>
                </c:rich>
              </c:tx>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3-11A8-4875-8EA9-08C46693CF04}"/>
                </c:ext>
              </c:extLst>
            </c:dLbl>
            <c:dLbl>
              <c:idx val="1"/>
              <c:layout>
                <c:manualLayout>
                  <c:x val="4.1502386387217297E-3"/>
                  <c:y val="-2.76778300581235E-2"/>
                </c:manualLayout>
              </c:layout>
              <c:tx>
                <c:rich>
                  <a:bodyPr rot="0" spcFirstLastPara="1" vertOverflow="clip" horzOverflow="clip" vert="horz" wrap="square" lIns="36576" tIns="18288" rIns="36576" bIns="18288" anchor="ctr" anchorCtr="1">
                    <a:spAutoFit/>
                  </a:bodyPr>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baseline="0" dirty="0"/>
                      <a:t>43 211</a:t>
                    </a:r>
                    <a:endParaRPr lang="en-US" dirty="0"/>
                  </a:p>
                </c:rich>
              </c:tx>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4-11A8-4875-8EA9-08C46693CF04}"/>
                </c:ext>
              </c:extLst>
            </c:dLbl>
            <c:spPr>
              <a:noFill/>
              <a:ln>
                <a:noFill/>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'[2017 METU ATASKAITA (PAVEIKSLIUKAI)_08_20 (003).xlsx]Paveikslai'!$B$2103:$B$2104</c:f>
              <c:strCache>
                <c:ptCount val="2"/>
                <c:pt idx="0">
                  <c:v>Savivaldybių viešojo sektoriaus valstybės tarnautojai </c:v>
                </c:pt>
                <c:pt idx="1">
                  <c:v>Valstybės viešojo sektoriaus valstybės tarnautojai</c:v>
                </c:pt>
              </c:strCache>
            </c:strRef>
          </c:cat>
          <c:val>
            <c:numRef>
              <c:f>'[2017 METU ATASKAITA (PAVEIKSLIUKAI)_08_20 (003).xlsx]Paveikslai'!$D$2103:$D$2104</c:f>
              <c:numCache>
                <c:formatCode>General</c:formatCode>
                <c:ptCount val="2"/>
                <c:pt idx="0">
                  <c:v>6876</c:v>
                </c:pt>
                <c:pt idx="1">
                  <c:v>43211</c:v>
                </c:pt>
              </c:numCache>
            </c:numRef>
          </c:val>
          <c:extLst>
            <c:ext xmlns:c16="http://schemas.microsoft.com/office/drawing/2014/chart" uri="{C3380CC4-5D6E-409C-BE32-E72D297353CC}">
              <c16:uniqueId val="{00000005-11A8-4875-8EA9-08C46693CF04}"/>
            </c:ext>
          </c:extLst>
        </c:ser>
        <c:dLbls>
          <c:showLegendKey val="0"/>
          <c:showVal val="0"/>
          <c:showCatName val="0"/>
          <c:showSerName val="0"/>
          <c:showPercent val="0"/>
          <c:showBubbleSize val="0"/>
        </c:dLbls>
        <c:gapWidth val="150"/>
        <c:shape val="box"/>
        <c:axId val="255921192"/>
        <c:axId val="255921584"/>
        <c:axId val="0"/>
      </c:bar3DChart>
      <c:catAx>
        <c:axId val="2559211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t-LT"/>
          </a:p>
        </c:txPr>
        <c:crossAx val="255921584"/>
        <c:crosses val="autoZero"/>
        <c:auto val="1"/>
        <c:lblAlgn val="ctr"/>
        <c:lblOffset val="100"/>
        <c:noMultiLvlLbl val="0"/>
      </c:catAx>
      <c:valAx>
        <c:axId val="2559215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55921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solidFill>
      <a:schemeClr val="bg1"/>
    </a:solidFill>
    <a:ln w="9525" cap="flat" cmpd="sng" algn="ctr">
      <a:solidFill>
        <a:schemeClr val="accent2">
          <a:lumMod val="50000"/>
        </a:schemeClr>
      </a:solidFill>
      <a:round/>
    </a:ln>
    <a:effectLst/>
  </c:spPr>
  <c:txPr>
    <a:bodyPr/>
    <a:lstStyle/>
    <a:p>
      <a:pPr>
        <a:defRPr/>
      </a:pPr>
      <a:endParaRPr lang="lt-L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dirty="0">
                <a:latin typeface="Arial" panose="020B0604020202020204" pitchFamily="34" charset="0"/>
                <a:cs typeface="Arial" panose="020B0604020202020204" pitchFamily="34" charset="0"/>
              </a:rPr>
              <a:t>Viešojo sektoriaus darbo užmokesčio fondas (mln. Eur) </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83582607729589E-2"/>
          <c:y val="0.17171296296296301"/>
          <c:w val="0.93987807079670604"/>
          <c:h val="0.699058398950131"/>
        </c:manualLayout>
      </c:layout>
      <c:bar3DChart>
        <c:barDir val="col"/>
        <c:grouping val="clustered"/>
        <c:varyColors val="0"/>
        <c:ser>
          <c:idx val="0"/>
          <c:order val="0"/>
          <c:tx>
            <c:strRef>
              <c:f>'[2017 METU ATASKAITA (PAVEIKSLIUKAI)_08_20 (003).xlsx]Paveikslai'!$B$2127</c:f>
              <c:strCache>
                <c:ptCount val="1"/>
                <c:pt idx="0">
                  <c:v>Viešojo sektoriaus darbo užmokesčio fondas (mln. Eur) </c:v>
                </c:pt>
              </c:strCache>
            </c:strRef>
          </c:tx>
          <c:spPr>
            <a:solidFill>
              <a:schemeClr val="accent1"/>
            </a:solidFill>
            <a:ln>
              <a:noFill/>
            </a:ln>
            <a:effectLst/>
            <a:sp3d/>
          </c:spPr>
          <c:invertIfNegative val="0"/>
          <c:dPt>
            <c:idx val="0"/>
            <c:invertIfNegative val="0"/>
            <c:bubble3D val="0"/>
            <c:spPr>
              <a:solidFill>
                <a:schemeClr val="accent1">
                  <a:lumMod val="75000"/>
                </a:schemeClr>
              </a:solidFill>
              <a:ln>
                <a:noFill/>
              </a:ln>
              <a:effectLst/>
              <a:sp3d/>
            </c:spPr>
            <c:extLst>
              <c:ext xmlns:c16="http://schemas.microsoft.com/office/drawing/2014/chart" uri="{C3380CC4-5D6E-409C-BE32-E72D297353CC}">
                <c16:uniqueId val="{00000001-8231-4F6F-BD9E-ED32605ADC4B}"/>
              </c:ext>
            </c:extLst>
          </c:dPt>
          <c:dPt>
            <c:idx val="1"/>
            <c:invertIfNegative val="0"/>
            <c:bubble3D val="0"/>
            <c:spPr>
              <a:solidFill>
                <a:schemeClr val="accent3"/>
              </a:solidFill>
              <a:ln>
                <a:noFill/>
              </a:ln>
              <a:effectLst/>
              <a:sp3d/>
            </c:spPr>
            <c:extLst>
              <c:ext xmlns:c16="http://schemas.microsoft.com/office/drawing/2014/chart" uri="{C3380CC4-5D6E-409C-BE32-E72D297353CC}">
                <c16:uniqueId val="{00000003-8231-4F6F-BD9E-ED32605ADC4B}"/>
              </c:ext>
            </c:extLst>
          </c:dPt>
          <c:dLbls>
            <c:dLbl>
              <c:idx val="0"/>
              <c:layout>
                <c:manualLayout>
                  <c:x val="2.9051670471052001E-2"/>
                  <c:y val="-9.3896713615023497E-2"/>
                </c:manualLayout>
              </c:layout>
              <c:tx>
                <c:rich>
                  <a:bodyPr/>
                  <a:lstStyle/>
                  <a:p>
                    <a:r>
                      <a:rPr lang="en-US" dirty="0"/>
                      <a:t>2 985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31-4F6F-BD9E-ED32605ADC4B}"/>
                </c:ext>
              </c:extLst>
            </c:dLbl>
            <c:dLbl>
              <c:idx val="1"/>
              <c:layout>
                <c:manualLayout>
                  <c:x val="3.11267897904129E-2"/>
                  <c:y val="-7.7326705330019299E-2"/>
                </c:manualLayout>
              </c:layout>
              <c:tx>
                <c:rich>
                  <a:bodyPr/>
                  <a:lstStyle/>
                  <a:p>
                    <a:r>
                      <a:rPr lang="en-US" dirty="0"/>
                      <a:t>3 035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231-4F6F-BD9E-ED32605ADC4B}"/>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'[2017 METU ATASKAITA (PAVEIKSLIUKAI)_08_20 (003).xlsx]Paveikslai'!$C$2126:$D$2126</c:f>
              <c:numCache>
                <c:formatCode>General</c:formatCode>
                <c:ptCount val="2"/>
                <c:pt idx="0">
                  <c:v>2016</c:v>
                </c:pt>
                <c:pt idx="1">
                  <c:v>2017</c:v>
                </c:pt>
              </c:numCache>
            </c:numRef>
          </c:cat>
          <c:val>
            <c:numRef>
              <c:f>'[2017 METU ATASKAITA (PAVEIKSLIUKAI)_08_20 (003).xlsx]Paveikslai'!$C$2127:$D$2127</c:f>
              <c:numCache>
                <c:formatCode>General</c:formatCode>
                <c:ptCount val="2"/>
                <c:pt idx="0">
                  <c:v>2985</c:v>
                </c:pt>
                <c:pt idx="1">
                  <c:v>3035</c:v>
                </c:pt>
              </c:numCache>
            </c:numRef>
          </c:val>
          <c:extLst>
            <c:ext xmlns:c16="http://schemas.microsoft.com/office/drawing/2014/chart" uri="{C3380CC4-5D6E-409C-BE32-E72D297353CC}">
              <c16:uniqueId val="{00000004-8231-4F6F-BD9E-ED32605ADC4B}"/>
            </c:ext>
          </c:extLst>
        </c:ser>
        <c:dLbls>
          <c:showLegendKey val="0"/>
          <c:showVal val="0"/>
          <c:showCatName val="0"/>
          <c:showSerName val="0"/>
          <c:showPercent val="0"/>
          <c:showBubbleSize val="0"/>
        </c:dLbls>
        <c:gapWidth val="150"/>
        <c:shape val="box"/>
        <c:axId val="255922760"/>
        <c:axId val="255923152"/>
        <c:axId val="0"/>
      </c:bar3DChart>
      <c:catAx>
        <c:axId val="2559227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55923152"/>
        <c:crosses val="autoZero"/>
        <c:auto val="1"/>
        <c:lblAlgn val="ctr"/>
        <c:lblOffset val="100"/>
        <c:noMultiLvlLbl val="0"/>
      </c:catAx>
      <c:valAx>
        <c:axId val="255923152"/>
        <c:scaling>
          <c:orientation val="minMax"/>
          <c:min val="2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55922760"/>
        <c:crosses val="autoZero"/>
        <c:crossBetween val="between"/>
        <c:majorUnit val="100"/>
      </c:valAx>
      <c:spPr>
        <a:noFill/>
        <a:ln>
          <a:noFill/>
        </a:ln>
        <a:effectLst/>
      </c:spPr>
    </c:plotArea>
    <c:plotVisOnly val="1"/>
    <c:dispBlanksAs val="gap"/>
    <c:showDLblsOverMax val="0"/>
  </c:chart>
  <c:spPr>
    <a:solidFill>
      <a:schemeClr val="bg1"/>
    </a:solidFill>
    <a:ln w="9525" cap="flat" cmpd="sng" algn="ctr">
      <a:solidFill>
        <a:schemeClr val="accent2">
          <a:lumMod val="50000"/>
        </a:schemeClr>
      </a:solidFill>
      <a:round/>
    </a:ln>
    <a:effectLst/>
  </c:spPr>
  <c:txPr>
    <a:bodyPr/>
    <a:lstStyle/>
    <a:p>
      <a:pPr>
        <a:defRPr/>
      </a:pPr>
      <a:endParaRPr lang="lt-L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46762274657564501"/>
          <c:y val="7.9745765094386606E-2"/>
          <c:w val="0.49900492750245601"/>
          <c:h val="0.70757691746865004"/>
        </c:manualLayout>
      </c:layout>
      <c:bar3DChart>
        <c:barDir val="bar"/>
        <c:grouping val="clustered"/>
        <c:varyColors val="0"/>
        <c:ser>
          <c:idx val="0"/>
          <c:order val="0"/>
          <c:tx>
            <c:strRef>
              <c:f>Paveikslai!$C$2148</c:f>
              <c:strCache>
                <c:ptCount val="1"/>
                <c:pt idx="0">
                  <c:v>2016</c:v>
                </c:pt>
              </c:strCache>
            </c:strRef>
          </c:tx>
          <c:spPr>
            <a:solidFill>
              <a:schemeClr val="accent3"/>
            </a:solidFill>
            <a:ln>
              <a:noFill/>
            </a:ln>
            <a:effectLst/>
            <a:sp3d/>
          </c:spPr>
          <c:invertIfNegative val="0"/>
          <c:dLbls>
            <c:dLbl>
              <c:idx val="0"/>
              <c:layout>
                <c:manualLayout>
                  <c:x val="6.2253579580824397E-3"/>
                  <c:y val="0"/>
                </c:manualLayout>
              </c:layout>
              <c:tx>
                <c:rich>
                  <a:bodyPr rot="0" spcFirstLastPara="1" vertOverflow="clip" horzOverflow="clip" vert="horz" wrap="square" lIns="36576" tIns="18288" rIns="36576" bIns="18288" anchor="ctr" anchorCtr="1">
                    <a:spAutoFit/>
                  </a:bodyPr>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a:t>1 396</a:t>
                    </a:r>
                  </a:p>
                </c:rich>
              </c:tx>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0-DC31-416E-B1E1-11D984903DD6}"/>
                </c:ext>
              </c:extLst>
            </c:dLbl>
            <c:dLbl>
              <c:idx val="1"/>
              <c:layout>
                <c:manualLayout>
                  <c:x val="4.1502386387215701E-3"/>
                  <c:y val="-1.77304964539007E-2"/>
                </c:manualLayout>
              </c:layout>
              <c:tx>
                <c:rich>
                  <a:bodyPr rot="0" spcFirstLastPara="1" vertOverflow="clip" horzOverflow="clip" vert="horz" wrap="square" lIns="36576" tIns="18288" rIns="36576" bIns="18288" anchor="ctr" anchorCtr="1">
                    <a:spAutoFit/>
                  </a:bodyPr>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a:t>1 589</a:t>
                    </a:r>
                  </a:p>
                </c:rich>
              </c:tx>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DC31-416E-B1E1-11D984903DD6}"/>
                </c:ext>
              </c:extLst>
            </c:dLbl>
            <c:spPr>
              <a:no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Paveikslai!$B$2149:$B$2150</c:f>
              <c:strCache>
                <c:ptCount val="2"/>
                <c:pt idx="0">
                  <c:v>Savivaldybių viešojo sektoriaus darbo užmokesčio fondas, mln. Eur</c:v>
                </c:pt>
                <c:pt idx="1">
                  <c:v>Valstybės viešojo sektoriaus darbo užmokesčio fondas, mln. Eur </c:v>
                </c:pt>
              </c:strCache>
            </c:strRef>
          </c:cat>
          <c:val>
            <c:numRef>
              <c:f>Paveikslai!$C$2149:$C$2150</c:f>
              <c:numCache>
                <c:formatCode>General</c:formatCode>
                <c:ptCount val="2"/>
                <c:pt idx="0">
                  <c:v>1396</c:v>
                </c:pt>
                <c:pt idx="1">
                  <c:v>1589</c:v>
                </c:pt>
              </c:numCache>
            </c:numRef>
          </c:val>
          <c:extLst>
            <c:ext xmlns:c16="http://schemas.microsoft.com/office/drawing/2014/chart" uri="{C3380CC4-5D6E-409C-BE32-E72D297353CC}">
              <c16:uniqueId val="{00000002-DC31-416E-B1E1-11D984903DD6}"/>
            </c:ext>
          </c:extLst>
        </c:ser>
        <c:ser>
          <c:idx val="1"/>
          <c:order val="1"/>
          <c:tx>
            <c:strRef>
              <c:f>Paveikslai!$D$2148</c:f>
              <c:strCache>
                <c:ptCount val="1"/>
                <c:pt idx="0">
                  <c:v>2017</c:v>
                </c:pt>
              </c:strCache>
            </c:strRef>
          </c:tx>
          <c:spPr>
            <a:solidFill>
              <a:schemeClr val="accent1">
                <a:lumMod val="75000"/>
              </a:schemeClr>
            </a:solidFill>
            <a:ln>
              <a:noFill/>
            </a:ln>
            <a:effectLst/>
            <a:sp3d/>
          </c:spPr>
          <c:invertIfNegative val="0"/>
          <c:dPt>
            <c:idx val="0"/>
            <c:invertIfNegative val="0"/>
            <c:bubble3D val="0"/>
            <c:spPr>
              <a:solidFill>
                <a:schemeClr val="accent1">
                  <a:lumMod val="75000"/>
                </a:schemeClr>
              </a:solidFill>
              <a:ln>
                <a:noFill/>
              </a:ln>
              <a:effectLst/>
              <a:sp3d/>
            </c:spPr>
            <c:extLst>
              <c:ext xmlns:c16="http://schemas.microsoft.com/office/drawing/2014/chart" uri="{C3380CC4-5D6E-409C-BE32-E72D297353CC}">
                <c16:uniqueId val="{00000004-DC31-416E-B1E1-11D984903DD6}"/>
              </c:ext>
            </c:extLst>
          </c:dPt>
          <c:dPt>
            <c:idx val="1"/>
            <c:invertIfNegative val="0"/>
            <c:bubble3D val="0"/>
            <c:spPr>
              <a:solidFill>
                <a:schemeClr val="accent1">
                  <a:lumMod val="75000"/>
                </a:schemeClr>
              </a:solidFill>
              <a:ln>
                <a:noFill/>
              </a:ln>
              <a:effectLst/>
              <a:sp3d/>
            </c:spPr>
            <c:extLst>
              <c:ext xmlns:c16="http://schemas.microsoft.com/office/drawing/2014/chart" uri="{C3380CC4-5D6E-409C-BE32-E72D297353CC}">
                <c16:uniqueId val="{00000006-DC31-416E-B1E1-11D984903DD6}"/>
              </c:ext>
            </c:extLst>
          </c:dPt>
          <c:dLbls>
            <c:dLbl>
              <c:idx val="0"/>
              <c:layout>
                <c:manualLayout>
                  <c:x val="4.1502386387217297E-3"/>
                  <c:y val="-2.3640661938534299E-2"/>
                </c:manualLayout>
              </c:layout>
              <c:tx>
                <c:rich>
                  <a:bodyPr rot="0" spcFirstLastPara="1" vertOverflow="clip" horzOverflow="clip" vert="horz" wrap="square" lIns="36576" tIns="18288" rIns="36576" bIns="18288" anchor="ctr" anchorCtr="1">
                    <a:spAutoFit/>
                  </a:bodyPr>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a:t>1 460</a:t>
                    </a:r>
                  </a:p>
                </c:rich>
              </c:tx>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4-DC31-416E-B1E1-11D984903DD6}"/>
                </c:ext>
              </c:extLst>
            </c:dLbl>
            <c:dLbl>
              <c:idx val="1"/>
              <c:layout>
                <c:manualLayout>
                  <c:x val="8.3004772774434507E-3"/>
                  <c:y val="-2.9550827423167898E-2"/>
                </c:manualLayout>
              </c:layout>
              <c:tx>
                <c:rich>
                  <a:bodyPr rot="0" spcFirstLastPara="1" vertOverflow="clip" horzOverflow="clip" vert="horz" wrap="square" lIns="36576" tIns="18288" rIns="36576" bIns="18288" anchor="ctr" anchorCtr="1">
                    <a:spAutoFit/>
                  </a:bodyPr>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a:t>1 575</a:t>
                    </a:r>
                  </a:p>
                </c:rich>
              </c:tx>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6-DC31-416E-B1E1-11D984903DD6}"/>
                </c:ext>
              </c:extLst>
            </c:dLbl>
            <c:spPr>
              <a:no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Paveikslai!$B$2149:$B$2150</c:f>
              <c:strCache>
                <c:ptCount val="2"/>
                <c:pt idx="0">
                  <c:v>Savivaldybių viešojo sektoriaus darbo užmokesčio fondas, mln. Eur</c:v>
                </c:pt>
                <c:pt idx="1">
                  <c:v>Valstybės viešojo sektoriaus darbo užmokesčio fondas, mln. Eur </c:v>
                </c:pt>
              </c:strCache>
            </c:strRef>
          </c:cat>
          <c:val>
            <c:numRef>
              <c:f>Paveikslai!$D$2149:$D$2150</c:f>
              <c:numCache>
                <c:formatCode>General</c:formatCode>
                <c:ptCount val="2"/>
                <c:pt idx="0">
                  <c:v>1460</c:v>
                </c:pt>
                <c:pt idx="1">
                  <c:v>1575</c:v>
                </c:pt>
              </c:numCache>
            </c:numRef>
          </c:val>
          <c:extLst>
            <c:ext xmlns:c16="http://schemas.microsoft.com/office/drawing/2014/chart" uri="{C3380CC4-5D6E-409C-BE32-E72D297353CC}">
              <c16:uniqueId val="{00000007-DC31-416E-B1E1-11D984903DD6}"/>
            </c:ext>
          </c:extLst>
        </c:ser>
        <c:dLbls>
          <c:showLegendKey val="0"/>
          <c:showVal val="0"/>
          <c:showCatName val="0"/>
          <c:showSerName val="0"/>
          <c:showPercent val="0"/>
          <c:showBubbleSize val="0"/>
        </c:dLbls>
        <c:gapWidth val="150"/>
        <c:shape val="box"/>
        <c:axId val="257760304"/>
        <c:axId val="257760696"/>
        <c:axId val="0"/>
      </c:bar3DChart>
      <c:catAx>
        <c:axId val="2577603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t-LT"/>
          </a:p>
        </c:txPr>
        <c:crossAx val="257760696"/>
        <c:crosses val="autoZero"/>
        <c:auto val="1"/>
        <c:lblAlgn val="ctr"/>
        <c:lblOffset val="100"/>
        <c:noMultiLvlLbl val="0"/>
      </c:catAx>
      <c:valAx>
        <c:axId val="2577606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57760304"/>
        <c:crosses val="autoZero"/>
        <c:crossBetween val="between"/>
      </c:valAx>
      <c:spPr>
        <a:noFill/>
        <a:ln>
          <a:noFill/>
        </a:ln>
        <a:effectLst/>
      </c:spPr>
    </c:plotArea>
    <c:legend>
      <c:legendPos val="b"/>
      <c:layout>
        <c:manualLayout>
          <c:xMode val="edge"/>
          <c:yMode val="edge"/>
          <c:x val="0.44053592138191999"/>
          <c:y val="0.92187445319335104"/>
          <c:w val="0.25007567761074589"/>
          <c:h val="7.8125546806649196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solidFill>
      <a:schemeClr val="bg1"/>
    </a:solidFill>
    <a:ln w="9525" cap="flat" cmpd="sng" algn="ctr">
      <a:solidFill>
        <a:schemeClr val="accent2">
          <a:lumMod val="50000"/>
        </a:schemeClr>
      </a:solidFill>
      <a:round/>
    </a:ln>
    <a:effectLst/>
  </c:spPr>
  <c:txPr>
    <a:bodyPr/>
    <a:lstStyle/>
    <a:p>
      <a:pPr>
        <a:defRPr/>
      </a:pPr>
      <a:endParaRPr lang="lt-L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dirty="0">
                <a:latin typeface="Arial" panose="020B0604020202020204" pitchFamily="34" charset="0"/>
                <a:cs typeface="Arial" panose="020B0604020202020204" pitchFamily="34" charset="0"/>
              </a:rPr>
              <a:t>Viešojo sektoriaus vidutinio darbo užmokesčio mediana, </a:t>
            </a:r>
            <a:r>
              <a:rPr lang="en-US" dirty="0"/>
              <a:t>Eur</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lt-LT"/>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8885791641680794E-2"/>
          <c:y val="0.17775531079763099"/>
          <c:w val="0.93043095061902903"/>
          <c:h val="0.70963081620528101"/>
        </c:manualLayout>
      </c:layout>
      <c:bar3DChart>
        <c:barDir val="col"/>
        <c:grouping val="clustered"/>
        <c:varyColors val="0"/>
        <c:ser>
          <c:idx val="0"/>
          <c:order val="0"/>
          <c:tx>
            <c:strRef>
              <c:f>'[2017 METU ATASKAITA (PAVEIKSLIUKAI)_08_20 (003).xlsx]Paveikslai'!$B$2171</c:f>
              <c:strCache>
                <c:ptCount val="1"/>
                <c:pt idx="0">
                  <c:v>Viešojo sektoriaus vidutinio darbo užmokesčio mediana, Eur</c:v>
                </c:pt>
              </c:strCache>
            </c:strRef>
          </c:tx>
          <c:spPr>
            <a:solidFill>
              <a:srgbClr val="00B050"/>
            </a:solidFill>
            <a:ln>
              <a:noFill/>
            </a:ln>
            <a:effectLst/>
            <a:sp3d/>
          </c:spPr>
          <c:invertIfNegative val="0"/>
          <c:dPt>
            <c:idx val="0"/>
            <c:invertIfNegative val="0"/>
            <c:bubble3D val="0"/>
            <c:spPr>
              <a:solidFill>
                <a:schemeClr val="accent3"/>
              </a:solidFill>
              <a:ln>
                <a:noFill/>
              </a:ln>
              <a:effectLst/>
              <a:sp3d/>
            </c:spPr>
            <c:extLst>
              <c:ext xmlns:c16="http://schemas.microsoft.com/office/drawing/2014/chart" uri="{C3380CC4-5D6E-409C-BE32-E72D297353CC}">
                <c16:uniqueId val="{00000001-30B1-49C3-87A9-1A0CCA30280C}"/>
              </c:ext>
            </c:extLst>
          </c:dPt>
          <c:dPt>
            <c:idx val="1"/>
            <c:invertIfNegative val="0"/>
            <c:bubble3D val="0"/>
            <c:spPr>
              <a:solidFill>
                <a:schemeClr val="accent1">
                  <a:lumMod val="75000"/>
                </a:schemeClr>
              </a:solidFill>
              <a:ln>
                <a:noFill/>
              </a:ln>
              <a:effectLst/>
              <a:sp3d/>
            </c:spPr>
            <c:extLst>
              <c:ext xmlns:c16="http://schemas.microsoft.com/office/drawing/2014/chart" uri="{C3380CC4-5D6E-409C-BE32-E72D297353CC}">
                <c16:uniqueId val="{00000002-30B1-49C3-87A9-1A0CCA30280C}"/>
              </c:ext>
            </c:extLst>
          </c:dPt>
          <c:dLbls>
            <c:dLbl>
              <c:idx val="0"/>
              <c:layout>
                <c:manualLayout>
                  <c:x val="2.9419799906211099E-2"/>
                  <c:y val="-9.0788115231819594E-2"/>
                </c:manualLayout>
              </c:layout>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30B1-49C3-87A9-1A0CCA30280C}"/>
                </c:ext>
              </c:extLst>
            </c:dLbl>
            <c:dLbl>
              <c:idx val="1"/>
              <c:layout>
                <c:manualLayout>
                  <c:x val="2.8605438119778399E-2"/>
                  <c:y val="-9.2201156124366607E-2"/>
                </c:manualLayout>
              </c:layout>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2-30B1-49C3-87A9-1A0CCA30280C}"/>
                </c:ext>
              </c:extLst>
            </c:dLbl>
            <c:spPr>
              <a:noFill/>
              <a:ln>
                <a:no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'[2017 METU ATASKAITA (PAVEIKSLIUKAI)_08_20 (003).xlsx]Paveikslai'!$C$2170:$D$2170</c:f>
              <c:numCache>
                <c:formatCode>General</c:formatCode>
                <c:ptCount val="2"/>
                <c:pt idx="0">
                  <c:v>2016</c:v>
                </c:pt>
                <c:pt idx="1">
                  <c:v>2017</c:v>
                </c:pt>
              </c:numCache>
            </c:numRef>
          </c:cat>
          <c:val>
            <c:numRef>
              <c:f>'[2017 METU ATASKAITA (PAVEIKSLIUKAI)_08_20 (003).xlsx]Paveikslai'!$C$2171:$D$2171</c:f>
              <c:numCache>
                <c:formatCode>General</c:formatCode>
                <c:ptCount val="2"/>
                <c:pt idx="0">
                  <c:v>646</c:v>
                </c:pt>
                <c:pt idx="1">
                  <c:v>680</c:v>
                </c:pt>
              </c:numCache>
            </c:numRef>
          </c:val>
          <c:extLst>
            <c:ext xmlns:c16="http://schemas.microsoft.com/office/drawing/2014/chart" uri="{C3380CC4-5D6E-409C-BE32-E72D297353CC}">
              <c16:uniqueId val="{00000003-30B1-49C3-87A9-1A0CCA30280C}"/>
            </c:ext>
          </c:extLst>
        </c:ser>
        <c:dLbls>
          <c:showLegendKey val="0"/>
          <c:showVal val="0"/>
          <c:showCatName val="0"/>
          <c:showSerName val="0"/>
          <c:showPercent val="0"/>
          <c:showBubbleSize val="0"/>
        </c:dLbls>
        <c:gapWidth val="150"/>
        <c:shape val="box"/>
        <c:axId val="257761872"/>
        <c:axId val="257762264"/>
        <c:axId val="0"/>
      </c:bar3DChart>
      <c:catAx>
        <c:axId val="2577618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57762264"/>
        <c:crosses val="autoZero"/>
        <c:auto val="1"/>
        <c:lblAlgn val="ctr"/>
        <c:lblOffset val="100"/>
        <c:noMultiLvlLbl val="0"/>
      </c:catAx>
      <c:valAx>
        <c:axId val="257762264"/>
        <c:scaling>
          <c:orientation val="minMax"/>
          <c:min val="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57761872"/>
        <c:crosses val="autoZero"/>
        <c:crossBetween val="between"/>
        <c:majorUnit val="40"/>
      </c:valAx>
      <c:spPr>
        <a:noFill/>
        <a:ln>
          <a:noFill/>
        </a:ln>
        <a:effectLst/>
      </c:spPr>
    </c:plotArea>
    <c:plotVisOnly val="1"/>
    <c:dispBlanksAs val="gap"/>
    <c:showDLblsOverMax val="0"/>
  </c:chart>
  <c:spPr>
    <a:solidFill>
      <a:schemeClr val="bg1"/>
    </a:solidFill>
    <a:ln w="9525" cap="flat" cmpd="sng" algn="ctr">
      <a:solidFill>
        <a:schemeClr val="accent2">
          <a:lumMod val="50000"/>
        </a:schemeClr>
      </a:solidFill>
      <a:round/>
    </a:ln>
    <a:effectLst/>
  </c:spPr>
  <c:txPr>
    <a:bodyPr/>
    <a:lstStyle/>
    <a:p>
      <a:pPr>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0.42857</cdr:x>
      <cdr:y>0.06156</cdr:y>
    </cdr:from>
    <cdr:to>
      <cdr:x>0.61372</cdr:x>
      <cdr:y>0.60236</cdr:y>
    </cdr:to>
    <cdr:sp macro="" textlink="">
      <cdr:nvSpPr>
        <cdr:cNvPr id="2" name="TextBox 1"/>
        <cdr:cNvSpPr txBox="1"/>
      </cdr:nvSpPr>
      <cdr:spPr>
        <a:xfrm xmlns:a="http://schemas.openxmlformats.org/drawingml/2006/main">
          <a:off x="2116567" y="10408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lt-LT"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lt-LT"/>
          </a:p>
        </p:txBody>
      </p:sp>
      <p:sp>
        <p:nvSpPr>
          <p:cNvPr id="3" name="Datos vietos rezervavimo ženklas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F6A2A31-B44B-492D-AD7E-3AC700493340}" type="datetimeFigureOut">
              <a:rPr lang="lt-LT" smtClean="0"/>
              <a:t>2018.12.18</a:t>
            </a:fld>
            <a:endParaRPr lang="lt-LT"/>
          </a:p>
        </p:txBody>
      </p:sp>
      <p:sp>
        <p:nvSpPr>
          <p:cNvPr id="4" name="Skaidrės vaizdo vietos rezervavimo ženklas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lt-LT"/>
          </a:p>
        </p:txBody>
      </p:sp>
      <p:sp>
        <p:nvSpPr>
          <p:cNvPr id="5" name="Pastabų vietos rezervavimo ženkl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6" name="Poraštės vietos rezervavimo ženklas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855B417-B590-4AF6-B38F-B2B7561CA787}" type="slidenum">
              <a:rPr lang="lt-LT" smtClean="0"/>
              <a:t>‹#›</a:t>
            </a:fld>
            <a:endParaRPr lang="lt-LT"/>
          </a:p>
        </p:txBody>
      </p:sp>
    </p:spTree>
    <p:extLst>
      <p:ext uri="{BB962C8B-B14F-4D97-AF65-F5344CB8AC3E}">
        <p14:creationId xmlns:p14="http://schemas.microsoft.com/office/powerpoint/2010/main" val="3269538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latin typeface="Arial" charset="0"/>
              </a:rPr>
              <a:t>Ataskaitos analizės objektas:</a:t>
            </a:r>
          </a:p>
          <a:p>
            <a:pPr marL="349415" indent="-349415" algn="just">
              <a:buFont typeface="Wingdings" panose="05000000000000000000" pitchFamily="2" charset="2"/>
              <a:buChar char=""/>
              <a:tabLst>
                <a:tab pos="458769" algn="l"/>
              </a:tabLst>
            </a:pPr>
            <a:r>
              <a:rPr lang="lt-LT" b="1" i="1" dirty="0">
                <a:ea typeface="Times New Roman" panose="02020603050405020304" pitchFamily="18" charset="0"/>
              </a:rPr>
              <a:t>valstybės viešojo sektoriaus organizacijos:</a:t>
            </a:r>
            <a:endParaRPr lang="lt-LT" i="1" dirty="0">
              <a:ea typeface="Times New Roman" panose="02020603050405020304" pitchFamily="18" charset="0"/>
            </a:endParaRPr>
          </a:p>
          <a:p>
            <a:pPr marL="349415" indent="-349415" algn="just">
              <a:buFont typeface="Calibri" panose="020F0502020204030204" pitchFamily="34" charset="0"/>
              <a:buChar char="•"/>
              <a:tabLst>
                <a:tab pos="458769" algn="l"/>
              </a:tabLst>
            </a:pPr>
            <a:r>
              <a:rPr lang="lt-LT" dirty="0">
                <a:ea typeface="MS Mincho" panose="02020609040205080304" pitchFamily="49" charset="-128"/>
                <a:cs typeface="Times New Roman" panose="02020603050405020304" pitchFamily="18" charset="0"/>
              </a:rPr>
              <a:t>valstybės biudžetinės įstaigos: Lietuvos Respublikos Prezidento kanceliarija, Seimui atskaitingos įstaigos, teismai, prokuratūros, ministerijos, Vyriausybės įstaigos ir Vyriausybei atskaitingos įstaigos, įstaigos prie ministerijų, kitos ministerijoms, teismams, Vyriausybės įstaigoms ir Vyriausybei atskaitingoms įstaigoms, taip pat įstaigoms prie ministerijų pavaldžios biudžetinės įstaigos,</a:t>
            </a:r>
          </a:p>
          <a:p>
            <a:pPr marL="349415" indent="-349415" algn="just">
              <a:buFont typeface="Calibri" panose="020F0502020204030204" pitchFamily="34" charset="0"/>
              <a:buChar char="•"/>
              <a:tabLst>
                <a:tab pos="458769" algn="l"/>
              </a:tabLst>
            </a:pPr>
            <a:r>
              <a:rPr lang="lt-LT" dirty="0">
                <a:ea typeface="MS Mincho" panose="02020609040205080304" pitchFamily="49" charset="-128"/>
                <a:cs typeface="Times New Roman" panose="02020603050405020304" pitchFamily="18" charset="0"/>
              </a:rPr>
              <a:t>viešosios įstaigos, kurių savininkas ar dalininkas yra valstybė,</a:t>
            </a:r>
          </a:p>
          <a:p>
            <a:pPr marL="349415" indent="-349415" algn="just">
              <a:buFont typeface="Calibri" panose="020F0502020204030204" pitchFamily="34" charset="0"/>
              <a:buChar char="•"/>
              <a:tabLst>
                <a:tab pos="458769" algn="l"/>
              </a:tabLst>
            </a:pPr>
            <a:r>
              <a:rPr lang="lt-LT" dirty="0">
                <a:ea typeface="MS Mincho" panose="02020609040205080304" pitchFamily="49" charset="-128"/>
                <a:cs typeface="Times New Roman" panose="02020603050405020304" pitchFamily="18" charset="0"/>
              </a:rPr>
              <a:t>valstybės įmonės, kurių savininko teises ir pareigas įgyvendina valstybės biudžetinės įstaigos,</a:t>
            </a:r>
          </a:p>
          <a:p>
            <a:pPr marL="349415" indent="-349415" algn="just">
              <a:buFont typeface="Calibri" panose="020F0502020204030204" pitchFamily="34" charset="0"/>
              <a:buChar char="•"/>
              <a:tabLst>
                <a:tab pos="458769" algn="l"/>
              </a:tabLst>
            </a:pPr>
            <a:r>
              <a:rPr lang="lt-LT" dirty="0">
                <a:ea typeface="MS Mincho" panose="02020609040205080304" pitchFamily="49" charset="-128"/>
                <a:cs typeface="Times New Roman" panose="02020603050405020304" pitchFamily="18" charset="0"/>
              </a:rPr>
              <a:t>valstybės kontroliuojamos akcinės ir uždarosios akcinės bendrovės;</a:t>
            </a:r>
          </a:p>
          <a:p>
            <a:pPr marL="349415" indent="-349415" algn="just">
              <a:buFont typeface="Wingdings" panose="05000000000000000000" pitchFamily="2" charset="2"/>
              <a:buChar char=""/>
              <a:tabLst>
                <a:tab pos="458769" algn="l"/>
              </a:tabLst>
            </a:pPr>
            <a:r>
              <a:rPr lang="lt-LT" b="1" i="1" dirty="0">
                <a:ea typeface="Times New Roman" panose="02020603050405020304" pitchFamily="18" charset="0"/>
              </a:rPr>
              <a:t>savivaldybių viešojo sektoriaus organizacijos:</a:t>
            </a:r>
            <a:endParaRPr lang="lt-LT" i="1" dirty="0">
              <a:ea typeface="Times New Roman" panose="02020603050405020304" pitchFamily="18" charset="0"/>
            </a:endParaRPr>
          </a:p>
          <a:p>
            <a:pPr marL="349415" indent="-349415" algn="just">
              <a:buFont typeface="Calibri" panose="020F0502020204030204" pitchFamily="34" charset="0"/>
              <a:buChar char="•"/>
            </a:pPr>
            <a:r>
              <a:rPr lang="lt-LT" dirty="0">
                <a:ea typeface="MS Mincho" panose="02020609040205080304" pitchFamily="49" charset="-128"/>
                <a:cs typeface="Times New Roman" panose="02020603050405020304" pitchFamily="18" charset="0"/>
              </a:rPr>
              <a:t>savivaldybių biudžetinės įstaigos,</a:t>
            </a:r>
          </a:p>
          <a:p>
            <a:pPr marL="349415" indent="-349415" algn="just">
              <a:buFont typeface="Calibri" panose="020F0502020204030204" pitchFamily="34" charset="0"/>
              <a:buChar char="•"/>
            </a:pPr>
            <a:r>
              <a:rPr lang="lt-LT" dirty="0">
                <a:ea typeface="MS Mincho" panose="02020609040205080304" pitchFamily="49" charset="-128"/>
                <a:cs typeface="Times New Roman" panose="02020603050405020304" pitchFamily="18" charset="0"/>
              </a:rPr>
              <a:t>viešosios įstaigos, kurių savininkės ir dalininkės yra savivaldybės,</a:t>
            </a:r>
          </a:p>
          <a:p>
            <a:pPr marL="349415" indent="-349415" algn="just">
              <a:buFont typeface="Calibri" panose="020F0502020204030204" pitchFamily="34" charset="0"/>
              <a:buChar char="•"/>
            </a:pPr>
            <a:r>
              <a:rPr lang="lt-LT" dirty="0">
                <a:ea typeface="MS Mincho" panose="02020609040205080304" pitchFamily="49" charset="-128"/>
                <a:cs typeface="Times New Roman" panose="02020603050405020304" pitchFamily="18" charset="0"/>
              </a:rPr>
              <a:t>savivaldybių įmonės,</a:t>
            </a:r>
          </a:p>
          <a:p>
            <a:pPr marL="349415" indent="-349415" algn="just">
              <a:buFont typeface="Calibri" panose="020F0502020204030204" pitchFamily="34" charset="0"/>
              <a:buChar char="•"/>
            </a:pPr>
            <a:r>
              <a:rPr lang="lt-LT" dirty="0">
                <a:ea typeface="MS Mincho" panose="02020609040205080304" pitchFamily="49" charset="-128"/>
                <a:cs typeface="Times New Roman" panose="02020603050405020304" pitchFamily="18" charset="0"/>
              </a:rPr>
              <a:t>savivaldybių kontroliuojamos akcinės bendrovės ir uždarosios akcinės bendrovės.</a:t>
            </a:r>
          </a:p>
          <a:p>
            <a:endParaRPr lang="lt-LT" dirty="0"/>
          </a:p>
          <a:p>
            <a:r>
              <a:rPr lang="lt-LT" dirty="0">
                <a:latin typeface="Arial" charset="0"/>
              </a:rPr>
              <a:t>Ataskaitoje</a:t>
            </a:r>
            <a:r>
              <a:rPr lang="lt-LT" baseline="0" dirty="0">
                <a:latin typeface="Arial" charset="0"/>
              </a:rPr>
              <a:t> </a:t>
            </a:r>
            <a:r>
              <a:rPr lang="lt-LT" b="1" baseline="0" dirty="0">
                <a:latin typeface="Arial" charset="0"/>
              </a:rPr>
              <a:t>analizuojami duomenys</a:t>
            </a:r>
            <a:r>
              <a:rPr lang="lt-LT" baseline="0" dirty="0">
                <a:latin typeface="Arial" charset="0"/>
              </a:rPr>
              <a:t>: </a:t>
            </a:r>
          </a:p>
          <a:p>
            <a:pPr marL="349415" indent="-349415" algn="just">
              <a:buFont typeface="Calibri" panose="020F0502020204030204" pitchFamily="34" charset="0"/>
              <a:buChar char="•"/>
              <a:tabLst>
                <a:tab pos="465887" algn="l"/>
              </a:tabLst>
            </a:pPr>
            <a:r>
              <a:rPr lang="lt-LT" altLang="ja-JP" dirty="0"/>
              <a:t> </a:t>
            </a:r>
            <a:r>
              <a:rPr lang="lt-LT" dirty="0">
                <a:ea typeface="MS Mincho" panose="02020609040205080304" pitchFamily="49" charset="-128"/>
                <a:cs typeface="Times New Roman" panose="02020603050405020304" pitchFamily="18" charset="0"/>
              </a:rPr>
              <a:t>viešojo sektoriaus organizacijų skaičius,</a:t>
            </a:r>
          </a:p>
          <a:p>
            <a:pPr marL="349415" indent="-349415" algn="just">
              <a:buFont typeface="Calibri" panose="020F0502020204030204" pitchFamily="34" charset="0"/>
              <a:buChar char="•"/>
              <a:tabLst>
                <a:tab pos="465887" algn="l"/>
              </a:tabLst>
            </a:pPr>
            <a:r>
              <a:rPr lang="lt-LT" dirty="0">
                <a:ea typeface="MS Mincho" panose="02020609040205080304" pitchFamily="49" charset="-128"/>
                <a:cs typeface="Times New Roman" panose="02020603050405020304" pitchFamily="18" charset="0"/>
              </a:rPr>
              <a:t>viešojo sektoriaus organizacijose dirbančių darbuotojų (valstybės tarnautojų, įskaitant vidaus reikalų sistemos statutinius pareigūnus, profesinės karo tarnybos karius, ir darbuotojų, dirbančių pagal darbo sutartis) skaičius,</a:t>
            </a:r>
          </a:p>
          <a:p>
            <a:pPr marL="349415" indent="-349415" algn="just">
              <a:buFont typeface="Calibri" panose="020F0502020204030204" pitchFamily="34" charset="0"/>
              <a:buChar char="•"/>
              <a:tabLst>
                <a:tab pos="465887" algn="l"/>
              </a:tabLst>
            </a:pPr>
            <a:r>
              <a:rPr lang="lt-LT" dirty="0">
                <a:ea typeface="MS Mincho" panose="02020609040205080304" pitchFamily="49" charset="-128"/>
                <a:cs typeface="Times New Roman" panose="02020603050405020304" pitchFamily="18" charset="0"/>
              </a:rPr>
              <a:t>viešojo sektoriaus organizacijų darbo užmokesčio fondas,</a:t>
            </a:r>
          </a:p>
          <a:p>
            <a:pPr marL="349415" indent="-349415" algn="just">
              <a:buFont typeface="Calibri" panose="020F0502020204030204" pitchFamily="34" charset="0"/>
              <a:buChar char="•"/>
              <a:tabLst>
                <a:tab pos="465887" algn="l"/>
              </a:tabLst>
            </a:pPr>
            <a:r>
              <a:rPr lang="lt-LT" dirty="0">
                <a:ea typeface="MS Mincho" panose="02020609040205080304" pitchFamily="49" charset="-128"/>
                <a:cs typeface="Times New Roman" panose="02020603050405020304" pitchFamily="18" charset="0"/>
              </a:rPr>
              <a:t>viešojo sektoriaus organizacijų darbuotojų vidutinis darbo užmokestis,</a:t>
            </a:r>
          </a:p>
          <a:p>
            <a:pPr marL="349415" indent="-349415" algn="just">
              <a:buFont typeface="Calibri" panose="020F0502020204030204" pitchFamily="34" charset="0"/>
              <a:buChar char="•"/>
              <a:tabLst>
                <a:tab pos="465887" algn="l"/>
              </a:tabLst>
            </a:pPr>
            <a:r>
              <a:rPr lang="lt-LT" dirty="0">
                <a:ea typeface="MS Mincho" panose="02020609040205080304" pitchFamily="49" charset="-128"/>
                <a:cs typeface="Times New Roman" panose="02020603050405020304" pitchFamily="18" charset="0"/>
              </a:rPr>
              <a:t>viešojo sektoriaus organizacijų vadovų vidutinis darbo užmokestis.</a:t>
            </a:r>
            <a:endParaRPr lang="lt-LT" sz="1400" dirty="0">
              <a:latin typeface="Times New Roman" panose="02020603050405020304" pitchFamily="18" charset="0"/>
              <a:ea typeface="MS Mincho" panose="02020609040205080304" pitchFamily="49" charset="-128"/>
              <a:cs typeface="Times New Roman" panose="02020603050405020304" pitchFamily="18" charset="0"/>
            </a:endParaRPr>
          </a:p>
          <a:p>
            <a:endParaRPr lang="lt-LT" dirty="0"/>
          </a:p>
          <a:p>
            <a:endParaRPr lang="lt-LT" dirty="0">
              <a:latin typeface="Arial" charset="0"/>
            </a:endParaRPr>
          </a:p>
          <a:p>
            <a:endParaRPr lang="lt-LT" dirty="0">
              <a:latin typeface="Arial" charset="0"/>
            </a:endParaRPr>
          </a:p>
          <a:p>
            <a:endParaRPr lang="lt-LT" dirty="0"/>
          </a:p>
        </p:txBody>
      </p:sp>
      <p:sp>
        <p:nvSpPr>
          <p:cNvPr id="4" name="Skaidrės numerio vietos rezervavimo ženklas 3"/>
          <p:cNvSpPr>
            <a:spLocks noGrp="1"/>
          </p:cNvSpPr>
          <p:nvPr>
            <p:ph type="sldNum" sz="quarter" idx="10"/>
          </p:nvPr>
        </p:nvSpPr>
        <p:spPr/>
        <p:txBody>
          <a:bodyPr/>
          <a:lstStyle/>
          <a:p>
            <a:fld id="{C855B417-B590-4AF6-B38F-B2B7561CA787}" type="slidenum">
              <a:rPr lang="lt-LT" smtClean="0"/>
              <a:t>1</a:t>
            </a:fld>
            <a:endParaRPr lang="lt-LT" dirty="0"/>
          </a:p>
        </p:txBody>
      </p:sp>
    </p:spTree>
    <p:extLst>
      <p:ext uri="{BB962C8B-B14F-4D97-AF65-F5344CB8AC3E}">
        <p14:creationId xmlns:p14="http://schemas.microsoft.com/office/powerpoint/2010/main" val="364739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Didžiojoje dalyje ministerijų valdymo sričių darbo užmokesčio fondas neženkliai didėjo.</a:t>
            </a:r>
          </a:p>
          <a:p>
            <a:r>
              <a:rPr lang="lt-LT" dirty="0"/>
              <a:t>Didžiausias</a:t>
            </a:r>
            <a:r>
              <a:rPr lang="lt-LT" baseline="0" dirty="0"/>
              <a:t> darbo užmokesčio fondo </a:t>
            </a:r>
            <a:r>
              <a:rPr lang="lt-LT" dirty="0"/>
              <a:t>augimas užfiksuotas </a:t>
            </a:r>
            <a:r>
              <a:rPr lang="lt-LT" b="1" dirty="0"/>
              <a:t>susisiekimo</a:t>
            </a:r>
            <a:r>
              <a:rPr lang="lt-LT" b="1" baseline="0" dirty="0"/>
              <a:t> ministro</a:t>
            </a:r>
            <a:r>
              <a:rPr lang="lt-LT" baseline="0" dirty="0"/>
              <a:t> valdymo srityje – 21,7 mln. </a:t>
            </a:r>
            <a:r>
              <a:rPr lang="lt-LT" baseline="0" dirty="0" err="1"/>
              <a:t>Eur</a:t>
            </a:r>
            <a:r>
              <a:rPr lang="lt-LT" baseline="0" dirty="0"/>
              <a:t>.  </a:t>
            </a:r>
          </a:p>
          <a:p>
            <a:r>
              <a:rPr lang="lt-LT" baseline="0" dirty="0"/>
              <a:t>Darbo užmokesčio fondas mažėjo </a:t>
            </a:r>
            <a:r>
              <a:rPr lang="lt-LT" b="1" baseline="0" dirty="0"/>
              <a:t>švietimo ir mokslo </a:t>
            </a:r>
            <a:r>
              <a:rPr lang="lt-LT" baseline="0" dirty="0"/>
              <a:t>(38 mln. </a:t>
            </a:r>
            <a:r>
              <a:rPr lang="lt-LT" baseline="0" dirty="0" err="1"/>
              <a:t>Eur</a:t>
            </a:r>
            <a:r>
              <a:rPr lang="lt-LT" baseline="0" dirty="0"/>
              <a:t>), </a:t>
            </a:r>
            <a:r>
              <a:rPr lang="lt-LT" b="1" baseline="0" dirty="0"/>
              <a:t>teisingumo</a:t>
            </a:r>
            <a:r>
              <a:rPr lang="lt-LT" baseline="0" dirty="0"/>
              <a:t> (19,5 mln. </a:t>
            </a:r>
            <a:r>
              <a:rPr lang="lt-LT" baseline="0" dirty="0" err="1"/>
              <a:t>Eur</a:t>
            </a:r>
            <a:r>
              <a:rPr lang="lt-LT" baseline="0" dirty="0"/>
              <a:t>) ir </a:t>
            </a:r>
            <a:r>
              <a:rPr lang="lt-LT" b="1" baseline="0" dirty="0"/>
              <a:t>užsienio reikalų </a:t>
            </a:r>
            <a:r>
              <a:rPr lang="lt-LT" baseline="0" dirty="0"/>
              <a:t>(1,5 mln. </a:t>
            </a:r>
            <a:r>
              <a:rPr lang="lt-LT" baseline="0" dirty="0" err="1"/>
              <a:t>Eur</a:t>
            </a:r>
            <a:r>
              <a:rPr lang="lt-LT" baseline="0" dirty="0"/>
              <a:t>) ministrų valdymo srityse. </a:t>
            </a:r>
          </a:p>
          <a:p>
            <a:r>
              <a:rPr lang="lt-LT" baseline="0" dirty="0"/>
              <a:t>Taigi, bendrą valstybės viešojo sektoriaus organizacijų darbo užmokesčio fondo mažėjimą lėmė ženklus darbo užmokesčio fondo mažėjimas švietimo ir mokslo bei teisingumo ministrų valdymo srityse. </a:t>
            </a:r>
            <a:endParaRPr lang="lt-LT" dirty="0"/>
          </a:p>
        </p:txBody>
      </p:sp>
      <p:sp>
        <p:nvSpPr>
          <p:cNvPr id="4" name="Skaidrės numerio vietos rezervavimo ženklas 3"/>
          <p:cNvSpPr>
            <a:spLocks noGrp="1"/>
          </p:cNvSpPr>
          <p:nvPr>
            <p:ph type="sldNum" sz="quarter" idx="10"/>
          </p:nvPr>
        </p:nvSpPr>
        <p:spPr/>
        <p:txBody>
          <a:bodyPr/>
          <a:lstStyle/>
          <a:p>
            <a:fld id="{C855B417-B590-4AF6-B38F-B2B7561CA787}" type="slidenum">
              <a:rPr lang="lt-LT" smtClean="0"/>
              <a:t>5</a:t>
            </a:fld>
            <a:endParaRPr lang="lt-LT"/>
          </a:p>
        </p:txBody>
      </p:sp>
    </p:spTree>
    <p:extLst>
      <p:ext uri="{BB962C8B-B14F-4D97-AF65-F5344CB8AC3E}">
        <p14:creationId xmlns:p14="http://schemas.microsoft.com/office/powerpoint/2010/main" val="3201089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Darbuotojų</a:t>
            </a:r>
            <a:r>
              <a:rPr lang="lt-LT" baseline="0" dirty="0"/>
              <a:t> skaičiaus </a:t>
            </a:r>
            <a:r>
              <a:rPr lang="lt-LT" b="1" baseline="0" dirty="0"/>
              <a:t>teisingumo ministro </a:t>
            </a:r>
            <a:r>
              <a:rPr lang="lt-LT" baseline="0" dirty="0"/>
              <a:t>valdymo srityje mažėjimą įtakojo </a:t>
            </a:r>
            <a:r>
              <a:rPr lang="lt-LT" sz="1200" kern="1200" dirty="0">
                <a:solidFill>
                  <a:schemeClr val="tx1"/>
                </a:solidFill>
                <a:effectLst/>
                <a:latin typeface="+mn-lt"/>
                <a:ea typeface="+mn-ea"/>
                <a:cs typeface="+mn-cs"/>
              </a:rPr>
              <a:t>valstybės įmonės Registrų centro savininko teisių ir pareigų perleidimas Susisiekimo ministerijai. </a:t>
            </a:r>
          </a:p>
          <a:p>
            <a:r>
              <a:rPr lang="lt-LT" sz="1200" b="1" kern="1200" dirty="0">
                <a:solidFill>
                  <a:schemeClr val="tx1"/>
                </a:solidFill>
                <a:effectLst/>
                <a:latin typeface="+mn-lt"/>
                <a:ea typeface="+mn-ea"/>
                <a:cs typeface="+mn-cs"/>
              </a:rPr>
              <a:t>Susisiekimo ministro</a:t>
            </a:r>
            <a:r>
              <a:rPr lang="lt-LT" sz="1200" b="1" kern="1200" baseline="0" dirty="0">
                <a:solidFill>
                  <a:schemeClr val="tx1"/>
                </a:solidFill>
                <a:effectLst/>
                <a:latin typeface="+mn-lt"/>
                <a:ea typeface="+mn-ea"/>
                <a:cs typeface="+mn-cs"/>
              </a:rPr>
              <a:t> </a:t>
            </a:r>
            <a:r>
              <a:rPr lang="lt-LT" sz="1200" kern="1200" baseline="0" dirty="0">
                <a:solidFill>
                  <a:schemeClr val="tx1"/>
                </a:solidFill>
                <a:effectLst/>
                <a:latin typeface="+mn-lt"/>
                <a:ea typeface="+mn-ea"/>
                <a:cs typeface="+mn-cs"/>
              </a:rPr>
              <a:t>valdymo srityje</a:t>
            </a:r>
            <a:r>
              <a:rPr lang="lt-LT" sz="1200" kern="1200" dirty="0">
                <a:solidFill>
                  <a:schemeClr val="tx1"/>
                </a:solidFill>
                <a:effectLst/>
                <a:latin typeface="+mn-lt"/>
                <a:ea typeface="+mn-ea"/>
                <a:cs typeface="+mn-cs"/>
              </a:rPr>
              <a:t> didžiausias</a:t>
            </a:r>
            <a:r>
              <a:rPr lang="lt-LT" sz="1200" kern="1200" baseline="0" dirty="0">
                <a:solidFill>
                  <a:schemeClr val="tx1"/>
                </a:solidFill>
                <a:effectLst/>
                <a:latin typeface="+mn-lt"/>
                <a:ea typeface="+mn-ea"/>
                <a:cs typeface="+mn-cs"/>
              </a:rPr>
              <a:t> darbuotojų skaičiaus mažėjimas užfiksuotas AB „Lietuvos geležinkeliai“ (1032 darbuotojais, 10,28 proc.), AB „Lietuvos paštas“ (379 darbuotojais, 6,58 proc.), UAB „</a:t>
            </a:r>
            <a:r>
              <a:rPr lang="lt-LT" sz="1200" kern="1200" baseline="0" dirty="0" err="1">
                <a:solidFill>
                  <a:schemeClr val="tx1"/>
                </a:solidFill>
                <a:effectLst/>
                <a:latin typeface="+mn-lt"/>
                <a:ea typeface="+mn-ea"/>
                <a:cs typeface="+mn-cs"/>
              </a:rPr>
              <a:t>Gelsauga</a:t>
            </a:r>
            <a:r>
              <a:rPr lang="lt-LT" sz="1200" kern="1200" baseline="0" dirty="0">
                <a:solidFill>
                  <a:schemeClr val="tx1"/>
                </a:solidFill>
                <a:effectLst/>
                <a:latin typeface="+mn-lt"/>
                <a:ea typeface="+mn-ea"/>
                <a:cs typeface="+mn-cs"/>
              </a:rPr>
              <a:t>“ (128 darbuotojais, 12,67 proc.). Taip pat dėl vykusių institucinių pertvarkų (</a:t>
            </a:r>
            <a:r>
              <a:rPr lang="lt-LT" sz="1200" kern="1200" dirty="0">
                <a:solidFill>
                  <a:schemeClr val="tx1"/>
                </a:solidFill>
                <a:effectLst/>
                <a:latin typeface="+mn-lt"/>
                <a:ea typeface="+mn-ea"/>
                <a:cs typeface="+mn-cs"/>
              </a:rPr>
              <a:t>reorganizuotos valstybės įmonės „Alytaus regiono keliai“, „Klaipėdos regiono keliai“, „Marijampolės regiono keliai“, „Panevėžio regiono keliai“, „Šiaulių regiono keliai“, „Tauragės regiono keliai“, „Telšių regiono keliai“, „Utenos regiono keliai“, „Vilniaus regiono keliai“ ir „Automagistralė“ jas prijungiant prie valstybės įmonės „Kauno regiono keliai“;</a:t>
            </a:r>
            <a:r>
              <a:rPr lang="lt-LT" sz="1200" kern="1200" baseline="0" dirty="0">
                <a:solidFill>
                  <a:schemeClr val="tx1"/>
                </a:solidFill>
                <a:effectLst/>
                <a:latin typeface="+mn-lt"/>
                <a:ea typeface="+mn-ea"/>
                <a:cs typeface="+mn-cs"/>
              </a:rPr>
              <a:t> </a:t>
            </a:r>
            <a:r>
              <a:rPr lang="lt-LT" sz="1200" kern="1200" dirty="0">
                <a:solidFill>
                  <a:schemeClr val="tx1"/>
                </a:solidFill>
                <a:effectLst/>
                <a:latin typeface="+mn-lt"/>
                <a:ea typeface="+mn-ea"/>
                <a:cs typeface="+mn-cs"/>
              </a:rPr>
              <a:t>Valstybinė geležinkelio inspekcija prie Susisiekimo ministerijos prijungta prie Lietuvos transporto saugos administracijos;</a:t>
            </a:r>
            <a:r>
              <a:rPr lang="lt-LT" sz="1200" kern="1200" baseline="0" dirty="0">
                <a:solidFill>
                  <a:schemeClr val="tx1"/>
                </a:solidFill>
                <a:effectLst/>
                <a:latin typeface="+mn-lt"/>
                <a:ea typeface="+mn-ea"/>
                <a:cs typeface="+mn-cs"/>
              </a:rPr>
              <a:t> </a:t>
            </a:r>
            <a:r>
              <a:rPr lang="lt-LT" sz="1200" kern="1200" dirty="0">
                <a:solidFill>
                  <a:schemeClr val="tx1"/>
                </a:solidFill>
                <a:effectLst/>
                <a:latin typeface="+mn-lt"/>
                <a:ea typeface="+mn-ea"/>
                <a:cs typeface="+mn-cs"/>
              </a:rPr>
              <a:t>Lietuvos saugios laivybos administracija prijungta prie Lietuvos transporto saugos administracijos)</a:t>
            </a:r>
            <a:r>
              <a:rPr lang="lt-LT" sz="1200" kern="1200" baseline="0" dirty="0">
                <a:solidFill>
                  <a:schemeClr val="tx1"/>
                </a:solidFill>
                <a:effectLst/>
                <a:latin typeface="+mn-lt"/>
                <a:ea typeface="+mn-ea"/>
                <a:cs typeface="+mn-cs"/>
              </a:rPr>
              <a:t>  darbuotojų skaičius mažėjo ir kitose susisiekimo ministro valdymo sričiai priskirtose organizacijose. Tačiau aptartą darbuotojų skaičiaus susisiekimo ministro valdymo srityje sumažėjimą kompensavo su Registrų centro savininko teisių ir pareigų perėmimu susijęs darbuotojų skaičiaus padidėjimas. </a:t>
            </a:r>
          </a:p>
          <a:p>
            <a:r>
              <a:rPr lang="lt-LT" sz="1200" b="1" kern="1200" baseline="0" dirty="0">
                <a:solidFill>
                  <a:schemeClr val="tx1"/>
                </a:solidFill>
                <a:effectLst/>
                <a:latin typeface="+mn-lt"/>
                <a:ea typeface="+mn-ea"/>
                <a:cs typeface="+mn-cs"/>
              </a:rPr>
              <a:t>Švietimo ir mokslo </a:t>
            </a:r>
            <a:r>
              <a:rPr lang="lt-LT" sz="1200" kern="1200" baseline="0" dirty="0">
                <a:solidFill>
                  <a:schemeClr val="tx1"/>
                </a:solidFill>
                <a:effectLst/>
                <a:latin typeface="+mn-lt"/>
                <a:ea typeface="+mn-ea"/>
                <a:cs typeface="+mn-cs"/>
              </a:rPr>
              <a:t>ministro valdymo srityje darbuotojų skaičius mažėjo didžiojoje dalyje organizacijų. Didžiausias mažėjimas užfiksuotas Vilniaus universitete (885 darbuotojais), taip pat Kauno technologijos (443 darbuotojais), Sveikatos mokslų (437 darbuotojais) ir Mykolo Romerio (327 darbuotojais) universitetuose.  </a:t>
            </a:r>
            <a:endParaRPr lang="lt-LT"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55B417-B590-4AF6-B38F-B2B7561CA787}" type="slidenum">
              <a:rPr lang="lt-LT" smtClean="0"/>
              <a:t>8</a:t>
            </a:fld>
            <a:endParaRPr lang="lt-LT" dirty="0"/>
          </a:p>
        </p:txBody>
      </p:sp>
    </p:spTree>
    <p:extLst>
      <p:ext uri="{BB962C8B-B14F-4D97-AF65-F5344CB8AC3E}">
        <p14:creationId xmlns:p14="http://schemas.microsoft.com/office/powerpoint/2010/main" val="2726249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lt-LT"/>
              <a:t>Spustelėję redag. ruoš. pavad. stilių</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lt-LT"/>
              <a:t>Spustelėję redag. ruoš. paantrš. stilių</a:t>
            </a:r>
            <a:endParaRPr lang="en-US" dirty="0"/>
          </a:p>
        </p:txBody>
      </p:sp>
      <p:sp>
        <p:nvSpPr>
          <p:cNvPr id="4" name="Date Placeholder 3"/>
          <p:cNvSpPr>
            <a:spLocks noGrp="1"/>
          </p:cNvSpPr>
          <p:nvPr>
            <p:ph type="dt" sz="half" idx="10"/>
          </p:nvPr>
        </p:nvSpPr>
        <p:spPr/>
        <p:txBody>
          <a:bodyPr/>
          <a:lstStyle/>
          <a:p>
            <a:fld id="{41BA3E0D-D6D5-4C8C-88E3-677C34DF1B22}" type="datetime1">
              <a:rPr lang="en-US" smtClean="0"/>
              <a:t>12/18/2018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1020011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a:p>
        </p:txBody>
      </p:sp>
      <p:sp>
        <p:nvSpPr>
          <p:cNvPr id="3" name="Vertical Text Placeholder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4" name="Date Placeholder 3"/>
          <p:cNvSpPr>
            <a:spLocks noGrp="1"/>
          </p:cNvSpPr>
          <p:nvPr>
            <p:ph type="dt" sz="half" idx="10"/>
          </p:nvPr>
        </p:nvSpPr>
        <p:spPr/>
        <p:txBody>
          <a:bodyPr/>
          <a:lstStyle/>
          <a:p>
            <a:fld id="{41BA3E0D-D6D5-4C8C-88E3-677C34DF1B22}" type="datetime1">
              <a:rPr lang="en-US" smtClean="0"/>
              <a:t>12/18/2018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1471154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lt-LT"/>
              <a:t>Spustelėję redag. ruoš. pavad. stilių</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e Placeholder 3"/>
          <p:cNvSpPr>
            <a:spLocks noGrp="1"/>
          </p:cNvSpPr>
          <p:nvPr>
            <p:ph type="dt" sz="half" idx="10"/>
          </p:nvPr>
        </p:nvSpPr>
        <p:spPr/>
        <p:txBody>
          <a:bodyPr/>
          <a:lstStyle/>
          <a:p>
            <a:fld id="{41BA3E0D-D6D5-4C8C-88E3-677C34DF1B22}" type="datetime1">
              <a:rPr lang="en-US" smtClean="0"/>
              <a:t>12/18/2018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7587412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lt-LT"/>
              <a:t>Spustelėję redag. ruoš. pavad. stilių</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lt-LT"/>
              <a:t>Spustelėję redag. ruoš. paantrš. stilių</a:t>
            </a:r>
            <a:endParaRPr lang="en-US" dirty="0"/>
          </a:p>
        </p:txBody>
      </p:sp>
      <p:sp>
        <p:nvSpPr>
          <p:cNvPr id="4" name="Date Placeholder 3"/>
          <p:cNvSpPr>
            <a:spLocks noGrp="1"/>
          </p:cNvSpPr>
          <p:nvPr>
            <p:ph type="dt" sz="half" idx="10"/>
          </p:nvPr>
        </p:nvSpPr>
        <p:spPr/>
        <p:txBody>
          <a:bodyPr/>
          <a:lstStyle/>
          <a:p>
            <a:fld id="{41BA3E0D-D6D5-4C8C-88E3-677C34DF1B22}" type="datetime1">
              <a:rPr lang="en-US" smtClean="0"/>
              <a:t>12/18/2018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8899481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dirty="0"/>
          </a:p>
        </p:txBody>
      </p:sp>
      <p:sp>
        <p:nvSpPr>
          <p:cNvPr id="3" name="Content Placeholder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4" name="Date Placeholder 3"/>
          <p:cNvSpPr>
            <a:spLocks noGrp="1"/>
          </p:cNvSpPr>
          <p:nvPr>
            <p:ph type="dt" sz="half" idx="10"/>
          </p:nvPr>
        </p:nvSpPr>
        <p:spPr/>
        <p:txBody>
          <a:bodyPr/>
          <a:lstStyle/>
          <a:p>
            <a:fld id="{41BA3E0D-D6D5-4C8C-88E3-677C34DF1B22}" type="datetime1">
              <a:rPr lang="en-US" smtClean="0"/>
              <a:t>12/18/2018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3381158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lt-LT"/>
              <a:t>Spustelėję redag. ruoš. pavad. stilių</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Spustelėję redag. ruoš. teksto stilių</a:t>
            </a:r>
          </a:p>
        </p:txBody>
      </p:sp>
      <p:sp>
        <p:nvSpPr>
          <p:cNvPr id="4" name="Date Placeholder 3"/>
          <p:cNvSpPr>
            <a:spLocks noGrp="1"/>
          </p:cNvSpPr>
          <p:nvPr>
            <p:ph type="dt" sz="half" idx="10"/>
          </p:nvPr>
        </p:nvSpPr>
        <p:spPr/>
        <p:txBody>
          <a:bodyPr/>
          <a:lstStyle/>
          <a:p>
            <a:fld id="{41BA3E0D-D6D5-4C8C-88E3-677C34DF1B22}" type="datetime1">
              <a:rPr lang="en-US" smtClean="0"/>
              <a:t>12/18/2018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569903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5" name="Date Placeholder 4"/>
          <p:cNvSpPr>
            <a:spLocks noGrp="1"/>
          </p:cNvSpPr>
          <p:nvPr>
            <p:ph type="dt" sz="half" idx="10"/>
          </p:nvPr>
        </p:nvSpPr>
        <p:spPr/>
        <p:txBody>
          <a:bodyPr/>
          <a:lstStyle/>
          <a:p>
            <a:fld id="{41BA3E0D-D6D5-4C8C-88E3-677C34DF1B22}" type="datetime1">
              <a:rPr lang="en-US" smtClean="0"/>
              <a:t>12/18/2018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7803614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yginima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Content Placeholder 3"/>
          <p:cNvSpPr>
            <a:spLocks noGrp="1"/>
          </p:cNvSpPr>
          <p:nvPr>
            <p:ph sz="half" idx="2"/>
          </p:nvPr>
        </p:nvSpPr>
        <p:spPr>
          <a:xfrm>
            <a:off x="845127" y="2507550"/>
            <a:ext cx="5156200" cy="3680525"/>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Content Placeholder 5"/>
          <p:cNvSpPr>
            <a:spLocks noGrp="1"/>
          </p:cNvSpPr>
          <p:nvPr>
            <p:ph sz="quarter" idx="4"/>
          </p:nvPr>
        </p:nvSpPr>
        <p:spPr>
          <a:xfrm>
            <a:off x="6172200" y="2507550"/>
            <a:ext cx="5181601" cy="3680525"/>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7" name="Date Placeholder 6"/>
          <p:cNvSpPr>
            <a:spLocks noGrp="1"/>
          </p:cNvSpPr>
          <p:nvPr>
            <p:ph type="dt" sz="half" idx="10"/>
          </p:nvPr>
        </p:nvSpPr>
        <p:spPr/>
        <p:txBody>
          <a:bodyPr/>
          <a:lstStyle/>
          <a:p>
            <a:fld id="{41BA3E0D-D6D5-4C8C-88E3-677C34DF1B22}" type="datetime1">
              <a:rPr lang="en-US" smtClean="0"/>
              <a:t>12/18/2018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
        <p:nvSpPr>
          <p:cNvPr id="10" name="Title 9"/>
          <p:cNvSpPr>
            <a:spLocks noGrp="1"/>
          </p:cNvSpPr>
          <p:nvPr>
            <p:ph type="title"/>
          </p:nvPr>
        </p:nvSpPr>
        <p:spPr/>
        <p:txBody>
          <a:bodyPr/>
          <a:lstStyle/>
          <a:p>
            <a:r>
              <a:rPr lang="lt-LT"/>
              <a:t>Spustelėję redag. ruoš. pavad. stilių</a:t>
            </a:r>
            <a:endParaRPr lang="en-US" dirty="0"/>
          </a:p>
        </p:txBody>
      </p:sp>
    </p:spTree>
    <p:extLst>
      <p:ext uri="{BB962C8B-B14F-4D97-AF65-F5344CB8AC3E}">
        <p14:creationId xmlns:p14="http://schemas.microsoft.com/office/powerpoint/2010/main" val="272498731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k pavadinima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1BA3E0D-D6D5-4C8C-88E3-677C34DF1B22}" type="datetime1">
              <a:rPr lang="en-US" smtClean="0"/>
              <a:t>12/18/2018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
        <p:nvSpPr>
          <p:cNvPr id="6" name="Title 5"/>
          <p:cNvSpPr>
            <a:spLocks noGrp="1"/>
          </p:cNvSpPr>
          <p:nvPr>
            <p:ph type="title"/>
          </p:nvPr>
        </p:nvSpPr>
        <p:spPr/>
        <p:txBody>
          <a:bodyPr/>
          <a:lstStyle/>
          <a:p>
            <a:r>
              <a:rPr lang="lt-LT"/>
              <a:t>Spustelėję redag. ruoš. pavad. stilių</a:t>
            </a:r>
            <a:endParaRPr lang="en-US"/>
          </a:p>
        </p:txBody>
      </p:sp>
    </p:spTree>
    <p:extLst>
      <p:ext uri="{BB962C8B-B14F-4D97-AF65-F5344CB8AC3E}">
        <p14:creationId xmlns:p14="http://schemas.microsoft.com/office/powerpoint/2010/main" val="282352133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BA3E0D-D6D5-4C8C-88E3-677C34DF1B22}" type="datetime1">
              <a:rPr lang="en-US" smtClean="0"/>
              <a:t>12/18/2018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68255953"/>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lt-LT"/>
              <a:t>Spustelėję redag. ruoš. pavad. stilių</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e Placeholder 4"/>
          <p:cNvSpPr>
            <a:spLocks noGrp="1"/>
          </p:cNvSpPr>
          <p:nvPr>
            <p:ph type="dt" sz="half" idx="10"/>
          </p:nvPr>
        </p:nvSpPr>
        <p:spPr/>
        <p:txBody>
          <a:bodyPr/>
          <a:lstStyle/>
          <a:p>
            <a:fld id="{41BA3E0D-D6D5-4C8C-88E3-677C34DF1B22}" type="datetime1">
              <a:rPr lang="en-US" smtClean="0"/>
              <a:t>12/18/2018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1826222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dirty="0"/>
          </a:p>
        </p:txBody>
      </p:sp>
      <p:sp>
        <p:nvSpPr>
          <p:cNvPr id="3" name="Content Placeholder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4" name="Date Placeholder 3"/>
          <p:cNvSpPr>
            <a:spLocks noGrp="1"/>
          </p:cNvSpPr>
          <p:nvPr>
            <p:ph type="dt" sz="half" idx="10"/>
          </p:nvPr>
        </p:nvSpPr>
        <p:spPr/>
        <p:txBody>
          <a:bodyPr/>
          <a:lstStyle/>
          <a:p>
            <a:fld id="{41BA3E0D-D6D5-4C8C-88E3-677C34DF1B22}" type="datetime1">
              <a:rPr lang="en-US" smtClean="0"/>
              <a:t>12/18/2018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39903370"/>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lt-LT"/>
              <a:t>Spustelėję redag. ruoš. pavad. stilių</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dirty="0"/>
              <a:t>Spustelėkite </a:t>
            </a:r>
            <a:r>
              <a:rPr lang="lt-LT" dirty="0" err="1"/>
              <a:t>piktogr</a:t>
            </a:r>
            <a:r>
              <a:rPr lang="lt-LT" dirty="0"/>
              <a:t>. norėdami įtraukti pav.</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e Placeholder 4"/>
          <p:cNvSpPr>
            <a:spLocks noGrp="1"/>
          </p:cNvSpPr>
          <p:nvPr>
            <p:ph type="dt" sz="half" idx="10"/>
          </p:nvPr>
        </p:nvSpPr>
        <p:spPr/>
        <p:txBody>
          <a:bodyPr/>
          <a:lstStyle/>
          <a:p>
            <a:fld id="{41BA3E0D-D6D5-4C8C-88E3-677C34DF1B22}" type="datetime1">
              <a:rPr lang="en-US" smtClean="0"/>
              <a:t>12/18/2018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11780696"/>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a:p>
        </p:txBody>
      </p:sp>
      <p:sp>
        <p:nvSpPr>
          <p:cNvPr id="3" name="Vertical Text Placeholder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4" name="Date Placeholder 3"/>
          <p:cNvSpPr>
            <a:spLocks noGrp="1"/>
          </p:cNvSpPr>
          <p:nvPr>
            <p:ph type="dt" sz="half" idx="10"/>
          </p:nvPr>
        </p:nvSpPr>
        <p:spPr/>
        <p:txBody>
          <a:bodyPr/>
          <a:lstStyle/>
          <a:p>
            <a:fld id="{41BA3E0D-D6D5-4C8C-88E3-677C34DF1B22}" type="datetime1">
              <a:rPr lang="en-US" smtClean="0"/>
              <a:t>12/18/2018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44057354"/>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lt-LT"/>
              <a:t>Spustelėję redag. ruoš. pavad. stilių</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e Placeholder 3"/>
          <p:cNvSpPr>
            <a:spLocks noGrp="1"/>
          </p:cNvSpPr>
          <p:nvPr>
            <p:ph type="dt" sz="half" idx="10"/>
          </p:nvPr>
        </p:nvSpPr>
        <p:spPr/>
        <p:txBody>
          <a:bodyPr/>
          <a:lstStyle/>
          <a:p>
            <a:fld id="{41BA3E0D-D6D5-4C8C-88E3-677C34DF1B22}" type="datetime1">
              <a:rPr lang="en-US" smtClean="0"/>
              <a:t>12/18/2018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7912987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lt-LT"/>
              <a:t>Spustelėję redag. ruoš. pavad. stilių</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lt-LT"/>
              <a:t>Spustelėję redag. ruoš. paantrš. stilių</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41BA3E0D-D6D5-4C8C-88E3-677C34DF1B22}" type="datetime1">
              <a:rPr lang="en-US" smtClean="0"/>
              <a:t>12/18/2018</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smtClean="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3715444"/>
      </p:ext>
    </p:extLst>
  </p:cSld>
  <p:clrMapOvr>
    <a:overrideClrMapping bg1="dk1" tx1="lt1" bg2="dk2" tx2="lt2" accent1="accent1" accent2="accent2" accent3="accent3" accent4="accent4" accent5="accent5" accent6="accent6" hlink="hlink" folHlink="folHlink"/>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dirty="0"/>
          </a:p>
        </p:txBody>
      </p:sp>
      <p:sp>
        <p:nvSpPr>
          <p:cNvPr id="3" name="Content Placeholder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4" name="Date Placeholder 3"/>
          <p:cNvSpPr>
            <a:spLocks noGrp="1"/>
          </p:cNvSpPr>
          <p:nvPr>
            <p:ph type="dt" sz="half" idx="10"/>
          </p:nvPr>
        </p:nvSpPr>
        <p:spPr/>
        <p:txBody>
          <a:bodyPr/>
          <a:lstStyle/>
          <a:p>
            <a:fld id="{41BA3E0D-D6D5-4C8C-88E3-677C34DF1B22}" type="datetime1">
              <a:rPr lang="en-US" smtClean="0"/>
              <a:t>12/18/2018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08758489"/>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lt-LT"/>
              <a:t>Spustelėję redag. ruoš. pavad. stilių</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Spustelėję redag. ruoš. teksto stilių</a:t>
            </a:r>
          </a:p>
        </p:txBody>
      </p:sp>
      <p:sp>
        <p:nvSpPr>
          <p:cNvPr id="4" name="Date Placeholder 3"/>
          <p:cNvSpPr>
            <a:spLocks noGrp="1"/>
          </p:cNvSpPr>
          <p:nvPr>
            <p:ph type="dt" sz="half" idx="10"/>
          </p:nvPr>
        </p:nvSpPr>
        <p:spPr/>
        <p:txBody>
          <a:bodyPr/>
          <a:lstStyle/>
          <a:p>
            <a:fld id="{41BA3E0D-D6D5-4C8C-88E3-677C34DF1B22}" type="datetime1">
              <a:rPr lang="en-US" smtClean="0"/>
              <a:t>12/18/2018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17011831"/>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5" name="Date Placeholder 4"/>
          <p:cNvSpPr>
            <a:spLocks noGrp="1"/>
          </p:cNvSpPr>
          <p:nvPr>
            <p:ph type="dt" sz="half" idx="10"/>
          </p:nvPr>
        </p:nvSpPr>
        <p:spPr/>
        <p:txBody>
          <a:bodyPr/>
          <a:lstStyle/>
          <a:p>
            <a:fld id="{41BA3E0D-D6D5-4C8C-88E3-677C34DF1B22}" type="datetime1">
              <a:rPr lang="en-US" smtClean="0"/>
              <a:t>12/18/2018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33718924"/>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lt-LT"/>
              <a:t>Spustelėję redag. ruoš. pavad. stilių</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lt-LT"/>
              <a:t>Spustelėję redag. ruoš. teksto stilių</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7" name="Date Placeholder 6"/>
          <p:cNvSpPr>
            <a:spLocks noGrp="1"/>
          </p:cNvSpPr>
          <p:nvPr>
            <p:ph type="dt" sz="half" idx="10"/>
          </p:nvPr>
        </p:nvSpPr>
        <p:spPr/>
        <p:txBody>
          <a:bodyPr/>
          <a:lstStyle/>
          <a:p>
            <a:fld id="{41BA3E0D-D6D5-4C8C-88E3-677C34DF1B22}" type="datetime1">
              <a:rPr lang="en-US" smtClean="0"/>
              <a:t>12/18/2018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29675449"/>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lt-LT"/>
              <a:t>Spustelėję redag. ruoš. pavad. stilių</a:t>
            </a:r>
            <a:endParaRPr lang="en-US" dirty="0"/>
          </a:p>
        </p:txBody>
      </p:sp>
      <p:sp>
        <p:nvSpPr>
          <p:cNvPr id="3" name="Date Placeholder 2"/>
          <p:cNvSpPr>
            <a:spLocks noGrp="1"/>
          </p:cNvSpPr>
          <p:nvPr>
            <p:ph type="dt" sz="half" idx="10"/>
          </p:nvPr>
        </p:nvSpPr>
        <p:spPr/>
        <p:txBody>
          <a:bodyPr/>
          <a:lstStyle/>
          <a:p>
            <a:fld id="{41BA3E0D-D6D5-4C8C-88E3-677C34DF1B22}" type="datetime1">
              <a:rPr lang="en-US" smtClean="0"/>
              <a:t>12/18/2018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04926745"/>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BA3E0D-D6D5-4C8C-88E3-677C34DF1B22}" type="datetime1">
              <a:rPr lang="en-US" smtClean="0"/>
              <a:t>12/18/2018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5719333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lt-LT"/>
              <a:t>Spustelėję redag. ruoš. pavad. stilių</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Spustelėję redag. ruoš. teksto stilių</a:t>
            </a:r>
          </a:p>
        </p:txBody>
      </p:sp>
      <p:sp>
        <p:nvSpPr>
          <p:cNvPr id="4" name="Date Placeholder 3"/>
          <p:cNvSpPr>
            <a:spLocks noGrp="1"/>
          </p:cNvSpPr>
          <p:nvPr>
            <p:ph type="dt" sz="half" idx="10"/>
          </p:nvPr>
        </p:nvSpPr>
        <p:spPr/>
        <p:txBody>
          <a:bodyPr/>
          <a:lstStyle/>
          <a:p>
            <a:fld id="{41BA3E0D-D6D5-4C8C-88E3-677C34DF1B22}" type="datetime1">
              <a:rPr lang="en-US" smtClean="0"/>
              <a:t>12/18/2018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62380080"/>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lt-LT"/>
              <a:t>Spustelėję redag. ruoš. pavad. stilių</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e Placeholder 4"/>
          <p:cNvSpPr>
            <a:spLocks noGrp="1"/>
          </p:cNvSpPr>
          <p:nvPr>
            <p:ph type="dt" sz="half" idx="10"/>
          </p:nvPr>
        </p:nvSpPr>
        <p:spPr/>
        <p:txBody>
          <a:bodyPr/>
          <a:lstStyle/>
          <a:p>
            <a:fld id="{41BA3E0D-D6D5-4C8C-88E3-677C34DF1B22}" type="datetime1">
              <a:rPr lang="en-US" smtClean="0"/>
              <a:t>12/18/2018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52979355"/>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lt-LT"/>
              <a:t>Spustelėję redag. ruoš. pavad. stilių</a:t>
            </a:r>
            <a:endParaRPr lang="en-US" dirty="0"/>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dirty="0"/>
              <a:t>Spustelėkite </a:t>
            </a:r>
            <a:r>
              <a:rPr lang="lt-LT" dirty="0" err="1"/>
              <a:t>piktogr</a:t>
            </a:r>
            <a:r>
              <a:rPr lang="lt-LT" dirty="0"/>
              <a:t>. norėdami įtraukti pav.</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e Placeholder 4"/>
          <p:cNvSpPr>
            <a:spLocks noGrp="1"/>
          </p:cNvSpPr>
          <p:nvPr>
            <p:ph type="dt" sz="half" idx="10"/>
          </p:nvPr>
        </p:nvSpPr>
        <p:spPr/>
        <p:txBody>
          <a:bodyPr/>
          <a:lstStyle/>
          <a:p>
            <a:fld id="{41BA3E0D-D6D5-4C8C-88E3-677C34DF1B22}" type="datetime1">
              <a:rPr lang="en-US" smtClean="0"/>
              <a:t>12/18/2018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03118781"/>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dirty="0"/>
          </a:p>
        </p:txBody>
      </p:sp>
      <p:sp>
        <p:nvSpPr>
          <p:cNvPr id="3" name="Vertical Text Placeholder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4" name="Date Placeholder 3"/>
          <p:cNvSpPr>
            <a:spLocks noGrp="1"/>
          </p:cNvSpPr>
          <p:nvPr>
            <p:ph type="dt" sz="half" idx="10"/>
          </p:nvPr>
        </p:nvSpPr>
        <p:spPr/>
        <p:txBody>
          <a:bodyPr/>
          <a:lstStyle/>
          <a:p>
            <a:fld id="{41BA3E0D-D6D5-4C8C-88E3-677C34DF1B22}" type="datetime1">
              <a:rPr lang="en-US" smtClean="0"/>
              <a:t>12/18/2018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78139204"/>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lt-LT"/>
              <a:t>Spustelėję redag. ruoš. pavad. stilių</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4" name="Date Placeholder 3"/>
          <p:cNvSpPr>
            <a:spLocks noGrp="1"/>
          </p:cNvSpPr>
          <p:nvPr>
            <p:ph type="dt" sz="half" idx="10"/>
          </p:nvPr>
        </p:nvSpPr>
        <p:spPr/>
        <p:txBody>
          <a:bodyPr/>
          <a:lstStyle/>
          <a:p>
            <a:fld id="{41BA3E0D-D6D5-4C8C-88E3-677C34DF1B22}" type="datetime1">
              <a:rPr lang="en-US" smtClean="0"/>
              <a:t>12/18/2018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8481521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5" name="Date Placeholder 4"/>
          <p:cNvSpPr>
            <a:spLocks noGrp="1"/>
          </p:cNvSpPr>
          <p:nvPr>
            <p:ph type="dt" sz="half" idx="10"/>
          </p:nvPr>
        </p:nvSpPr>
        <p:spPr/>
        <p:txBody>
          <a:bodyPr/>
          <a:lstStyle/>
          <a:p>
            <a:fld id="{41BA3E0D-D6D5-4C8C-88E3-677C34DF1B22}" type="datetime1">
              <a:rPr lang="en-US" smtClean="0"/>
              <a:t>12/18/2018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1448559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yginima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Content Placeholder 3"/>
          <p:cNvSpPr>
            <a:spLocks noGrp="1"/>
          </p:cNvSpPr>
          <p:nvPr>
            <p:ph sz="half" idx="2"/>
          </p:nvPr>
        </p:nvSpPr>
        <p:spPr>
          <a:xfrm>
            <a:off x="845127" y="2507550"/>
            <a:ext cx="5156200" cy="3680525"/>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Content Placeholder 5"/>
          <p:cNvSpPr>
            <a:spLocks noGrp="1"/>
          </p:cNvSpPr>
          <p:nvPr>
            <p:ph sz="quarter" idx="4"/>
          </p:nvPr>
        </p:nvSpPr>
        <p:spPr>
          <a:xfrm>
            <a:off x="6172200" y="2507550"/>
            <a:ext cx="5181601" cy="3680525"/>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7" name="Date Placeholder 6"/>
          <p:cNvSpPr>
            <a:spLocks noGrp="1"/>
          </p:cNvSpPr>
          <p:nvPr>
            <p:ph type="dt" sz="half" idx="10"/>
          </p:nvPr>
        </p:nvSpPr>
        <p:spPr/>
        <p:txBody>
          <a:bodyPr/>
          <a:lstStyle/>
          <a:p>
            <a:fld id="{41BA3E0D-D6D5-4C8C-88E3-677C34DF1B22}" type="datetime1">
              <a:rPr lang="en-US" smtClean="0"/>
              <a:t>12/18/2018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
        <p:nvSpPr>
          <p:cNvPr id="10" name="Title 9"/>
          <p:cNvSpPr>
            <a:spLocks noGrp="1"/>
          </p:cNvSpPr>
          <p:nvPr>
            <p:ph type="title"/>
          </p:nvPr>
        </p:nvSpPr>
        <p:spPr/>
        <p:txBody>
          <a:bodyPr/>
          <a:lstStyle/>
          <a:p>
            <a:r>
              <a:rPr lang="lt-LT"/>
              <a:t>Spustelėję redag. ruoš. pavad. stilių</a:t>
            </a:r>
            <a:endParaRPr lang="en-US" dirty="0"/>
          </a:p>
        </p:txBody>
      </p:sp>
    </p:spTree>
    <p:extLst>
      <p:ext uri="{BB962C8B-B14F-4D97-AF65-F5344CB8AC3E}">
        <p14:creationId xmlns:p14="http://schemas.microsoft.com/office/powerpoint/2010/main" val="179897348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k pavadinima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1BA3E0D-D6D5-4C8C-88E3-677C34DF1B22}" type="datetime1">
              <a:rPr lang="en-US" smtClean="0"/>
              <a:t>12/18/2018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
        <p:nvSpPr>
          <p:cNvPr id="6" name="Title 5"/>
          <p:cNvSpPr>
            <a:spLocks noGrp="1"/>
          </p:cNvSpPr>
          <p:nvPr>
            <p:ph type="title"/>
          </p:nvPr>
        </p:nvSpPr>
        <p:spPr/>
        <p:txBody>
          <a:bodyPr/>
          <a:lstStyle/>
          <a:p>
            <a:r>
              <a:rPr lang="lt-LT"/>
              <a:t>Spustelėję redag. ruoš. pavad. stilių</a:t>
            </a:r>
            <a:endParaRPr lang="en-US"/>
          </a:p>
        </p:txBody>
      </p:sp>
    </p:spTree>
    <p:extLst>
      <p:ext uri="{BB962C8B-B14F-4D97-AF65-F5344CB8AC3E}">
        <p14:creationId xmlns:p14="http://schemas.microsoft.com/office/powerpoint/2010/main" val="155303324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BA3E0D-D6D5-4C8C-88E3-677C34DF1B22}" type="datetime1">
              <a:rPr lang="en-US" smtClean="0"/>
              <a:t>12/18/2018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6765522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lt-LT"/>
              <a:t>Spustelėję redag. ruoš. pavad. stilių</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e Placeholder 4"/>
          <p:cNvSpPr>
            <a:spLocks noGrp="1"/>
          </p:cNvSpPr>
          <p:nvPr>
            <p:ph type="dt" sz="half" idx="10"/>
          </p:nvPr>
        </p:nvSpPr>
        <p:spPr/>
        <p:txBody>
          <a:bodyPr/>
          <a:lstStyle/>
          <a:p>
            <a:fld id="{41BA3E0D-D6D5-4C8C-88E3-677C34DF1B22}" type="datetime1">
              <a:rPr lang="en-US" smtClean="0"/>
              <a:t>12/18/2018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177080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lt-LT"/>
              <a:t>Spustelėję redag. ruoš. pavad. stilių</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dirty="0"/>
              <a:t>Spustelėkite </a:t>
            </a:r>
            <a:r>
              <a:rPr lang="lt-LT" dirty="0" err="1"/>
              <a:t>piktogr</a:t>
            </a:r>
            <a:r>
              <a:rPr lang="lt-LT" dirty="0"/>
              <a:t>. norėdami įtraukti pav.</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e Placeholder 4"/>
          <p:cNvSpPr>
            <a:spLocks noGrp="1"/>
          </p:cNvSpPr>
          <p:nvPr>
            <p:ph type="dt" sz="half" idx="10"/>
          </p:nvPr>
        </p:nvSpPr>
        <p:spPr/>
        <p:txBody>
          <a:bodyPr/>
          <a:lstStyle/>
          <a:p>
            <a:fld id="{41BA3E0D-D6D5-4C8C-88E3-677C34DF1B22}" type="datetime1">
              <a:rPr lang="en-US" smtClean="0"/>
              <a:t>12/18/2018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2007715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lt-LT"/>
              <a:t>Spustelėję redag. ruoš. pavad. stilių</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41BA3E0D-D6D5-4C8C-88E3-677C34DF1B22}" type="datetime1">
              <a:rPr lang="en-US" smtClean="0"/>
              <a:t>12/18/2018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63663474"/>
      </p:ext>
    </p:extLst>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lt-LT"/>
              <a:t>Spustelėję redag. ruoš. pavad. stilių</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41BA3E0D-D6D5-4C8C-88E3-677C34DF1B22}" type="datetime1">
              <a:rPr lang="en-US" smtClean="0"/>
              <a:t>12/18/2018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22879912"/>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lt-LT"/>
              <a:t>Spustelėję redag. ruoš. pavad. stilių</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41BA3E0D-D6D5-4C8C-88E3-677C34DF1B22}" type="datetime1">
              <a:rPr lang="en-US" smtClean="0"/>
              <a:t>12/18/2018</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04318867"/>
      </p:ext>
    </p:extLst>
  </p:cSld>
  <p:clrMap bg1="lt1" tx1="dk1" bg2="lt2" tx2="dk2" accent1="accent1" accent2="accent2" accent3="accent3" accent4="accent4" accent5="accent5" accent6="accent6" hlink="hlink" folHlink="folHlink"/>
  <p:sldLayoutIdLst>
    <p:sldLayoutId id="2147484407" r:id="rId1"/>
    <p:sldLayoutId id="2147484408" r:id="rId2"/>
    <p:sldLayoutId id="2147484409" r:id="rId3"/>
    <p:sldLayoutId id="2147484410" r:id="rId4"/>
    <p:sldLayoutId id="2147484411" r:id="rId5"/>
    <p:sldLayoutId id="2147484412" r:id="rId6"/>
    <p:sldLayoutId id="2147484413" r:id="rId7"/>
    <p:sldLayoutId id="2147484414" r:id="rId8"/>
    <p:sldLayoutId id="2147484415" r:id="rId9"/>
    <p:sldLayoutId id="2147484416" r:id="rId10"/>
    <p:sldLayoutId id="2147484417" r:id="rId11"/>
  </p:sldLayoutIdLst>
  <p:hf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chart" Target="../charts/chart8.xml"/></Relationships>
</file>

<file path=ppt/slides/_rels/slide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avadinimas 1"/>
          <p:cNvSpPr>
            <a:spLocks noGrp="1"/>
          </p:cNvSpPr>
          <p:nvPr>
            <p:ph type="ctrTitle"/>
          </p:nvPr>
        </p:nvSpPr>
        <p:spPr>
          <a:xfrm>
            <a:off x="1097280" y="758952"/>
            <a:ext cx="10058400" cy="3375726"/>
          </a:xfrm>
        </p:spPr>
        <p:txBody>
          <a:bodyPr>
            <a:normAutofit/>
          </a:bodyPr>
          <a:lstStyle/>
          <a:p>
            <a:pPr algn="ctr"/>
            <a:r>
              <a:rPr lang="lt-LT" sz="4800" b="1" cap="all" dirty="0">
                <a:solidFill>
                  <a:schemeClr val="accent2">
                    <a:lumMod val="50000"/>
                  </a:schemeClr>
                </a:solidFill>
                <a:effectLst>
                  <a:outerShdw blurRad="38100" dist="38100" dir="2700000" algn="tl">
                    <a:srgbClr val="000000">
                      <a:alpha val="43137"/>
                    </a:srgbClr>
                  </a:outerShdw>
                </a:effectLst>
                <a:latin typeface="+mn-lt"/>
              </a:rPr>
              <a:t>2017 metų viešojo sektoriaus ataskaita</a:t>
            </a:r>
            <a:endParaRPr lang="lt-LT" sz="4800" dirty="0">
              <a:solidFill>
                <a:schemeClr val="accent2">
                  <a:lumMod val="50000"/>
                </a:schemeClr>
              </a:solidFill>
              <a:effectLst>
                <a:outerShdw blurRad="38100" dist="38100" dir="2700000" algn="tl">
                  <a:srgbClr val="000000">
                    <a:alpha val="43137"/>
                  </a:srgbClr>
                </a:outerShdw>
              </a:effectLst>
              <a:latin typeface="+mn-lt"/>
            </a:endParaRPr>
          </a:p>
        </p:txBody>
      </p:sp>
      <p:sp>
        <p:nvSpPr>
          <p:cNvPr id="3" name="Antrinis pavadinimas 2"/>
          <p:cNvSpPr>
            <a:spLocks noGrp="1"/>
          </p:cNvSpPr>
          <p:nvPr>
            <p:ph type="subTitle" idx="1"/>
          </p:nvPr>
        </p:nvSpPr>
        <p:spPr>
          <a:xfrm>
            <a:off x="1097280" y="1371601"/>
            <a:ext cx="10058400" cy="366864"/>
          </a:xfrm>
        </p:spPr>
        <p:txBody>
          <a:bodyPr>
            <a:normAutofit fontScale="92500" lnSpcReduction="10000"/>
          </a:bodyPr>
          <a:lstStyle/>
          <a:p>
            <a:pPr algn="ctr"/>
            <a:r>
              <a:rPr lang="lt-LT" b="1" dirty="0">
                <a:effectLst>
                  <a:outerShdw blurRad="38100" dist="38100" dir="2700000" algn="tl">
                    <a:srgbClr val="000000">
                      <a:alpha val="43137"/>
                    </a:srgbClr>
                  </a:outerShdw>
                </a:effectLst>
                <a:latin typeface="+mn-lt"/>
              </a:rPr>
              <a:t>Vidaus reikalų ministerija</a:t>
            </a:r>
          </a:p>
        </p:txBody>
      </p:sp>
      <p:pic>
        <p:nvPicPr>
          <p:cNvPr id="4" name="Paveikslėlis 3"/>
          <p:cNvPicPr>
            <a:picLocks noChangeAspect="1"/>
          </p:cNvPicPr>
          <p:nvPr/>
        </p:nvPicPr>
        <p:blipFill>
          <a:blip r:embed="rId3"/>
          <a:stretch>
            <a:fillRect/>
          </a:stretch>
        </p:blipFill>
        <p:spPr>
          <a:xfrm>
            <a:off x="5538935" y="349977"/>
            <a:ext cx="1175090" cy="1021624"/>
          </a:xfrm>
          <a:prstGeom prst="rect">
            <a:avLst/>
          </a:prstGeom>
        </p:spPr>
      </p:pic>
    </p:spTree>
    <p:extLst>
      <p:ext uri="{BB962C8B-B14F-4D97-AF65-F5344CB8AC3E}">
        <p14:creationId xmlns:p14="http://schemas.microsoft.com/office/powerpoint/2010/main" val="606017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478441" y="341696"/>
            <a:ext cx="9692640" cy="933651"/>
          </a:xfrm>
        </p:spPr>
        <p:txBody>
          <a:bodyPr>
            <a:normAutofit/>
          </a:bodyPr>
          <a:lstStyle/>
          <a:p>
            <a:r>
              <a:rPr lang="lt-LT" sz="2800" b="1" dirty="0">
                <a:solidFill>
                  <a:schemeClr val="accent1">
                    <a:lumMod val="50000"/>
                  </a:schemeClr>
                </a:solidFill>
                <a:latin typeface="Arial" panose="020B0604020202020204" pitchFamily="34" charset="0"/>
                <a:cs typeface="Arial" panose="020B0604020202020204" pitchFamily="34" charset="0"/>
              </a:rPr>
              <a:t>Pasiūlymai</a:t>
            </a:r>
          </a:p>
        </p:txBody>
      </p:sp>
      <p:sp>
        <p:nvSpPr>
          <p:cNvPr id="3" name="Turinio vietos rezervavimo ženklas 2"/>
          <p:cNvSpPr>
            <a:spLocks noGrp="1"/>
          </p:cNvSpPr>
          <p:nvPr>
            <p:ph idx="1"/>
          </p:nvPr>
        </p:nvSpPr>
        <p:spPr>
          <a:xfrm>
            <a:off x="1261872" y="1443790"/>
            <a:ext cx="9692640" cy="4736348"/>
          </a:xfrm>
        </p:spPr>
        <p:txBody>
          <a:bodyPr>
            <a:normAutofit fontScale="92500"/>
          </a:bodyPr>
          <a:lstStyle/>
          <a:p>
            <a:pPr lvl="0">
              <a:lnSpc>
                <a:spcPct val="100000"/>
              </a:lnSpc>
              <a:spcBef>
                <a:spcPts val="0"/>
              </a:spcBef>
              <a:spcAft>
                <a:spcPts val="0"/>
              </a:spcAft>
              <a:buFont typeface="Wingdings" panose="05000000000000000000" pitchFamily="2" charset="2"/>
              <a:buChar char="q"/>
            </a:pPr>
            <a:r>
              <a:rPr lang="lt-LT" dirty="0"/>
              <a:t> </a:t>
            </a:r>
            <a:r>
              <a:rPr lang="lt-LT" sz="1900" b="1"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valstybės viešajam sektoriui</a:t>
            </a:r>
          </a:p>
          <a:p>
            <a:pPr lvl="0" algn="just">
              <a:lnSpc>
                <a:spcPct val="100000"/>
              </a:lnSpc>
              <a:spcBef>
                <a:spcPts val="0"/>
              </a:spcBef>
              <a:spcAft>
                <a:spcPts val="0"/>
              </a:spcAft>
              <a:buFont typeface="Arial" panose="020B0604020202020204" pitchFamily="34" charset="0"/>
              <a:buChar char="•"/>
            </a:pPr>
            <a:r>
              <a:rPr lang="lt-LT" sz="1900" dirty="0">
                <a:latin typeface="Arial" panose="020B0604020202020204" pitchFamily="34" charset="0"/>
                <a:cs typeface="Arial" panose="020B0604020202020204" pitchFamily="34" charset="0"/>
              </a:rPr>
              <a:t> įgyvendinti viešojo sektoriaus optimizavimo iniciatyvas, kuriomis mažinamas organizacijų ir jose dirbančių darbuotojų skaičius </a:t>
            </a:r>
          </a:p>
          <a:p>
            <a:pPr lvl="0" algn="just">
              <a:lnSpc>
                <a:spcPct val="100000"/>
              </a:lnSpc>
              <a:spcBef>
                <a:spcPts val="0"/>
              </a:spcBef>
              <a:spcAft>
                <a:spcPts val="0"/>
              </a:spcAft>
              <a:buFont typeface="Arial" panose="020B0604020202020204" pitchFamily="34" charset="0"/>
              <a:buChar char="•"/>
            </a:pPr>
            <a:r>
              <a:rPr lang="lt-LT" sz="1900" dirty="0">
                <a:latin typeface="Arial" panose="020B0604020202020204" pitchFamily="34" charset="0"/>
                <a:cs typeface="Arial" panose="020B0604020202020204" pitchFamily="34" charset="0"/>
              </a:rPr>
              <a:t> užtikrinti, kad priimami viešojo sektoriaus įstaigų sistemą įtakojantys sprendimai atitiktų  Viešojo sektoriaus įstaigų sistemos tobulinimo gairėse</a:t>
            </a:r>
            <a:r>
              <a:rPr lang="en-US" sz="1900" dirty="0">
                <a:latin typeface="Arial" panose="020B0604020202020204" pitchFamily="34" charset="0"/>
                <a:cs typeface="Arial" panose="020B0604020202020204" pitchFamily="34" charset="0"/>
              </a:rPr>
              <a:t> </a:t>
            </a:r>
            <a:r>
              <a:rPr lang="lt-LT" sz="1900" dirty="0">
                <a:latin typeface="Arial" panose="020B0604020202020204" pitchFamily="34" charset="0"/>
                <a:cs typeface="Arial" panose="020B0604020202020204" pitchFamily="34" charset="0"/>
              </a:rPr>
              <a:t>numatytas tobulinimo kryptis </a:t>
            </a:r>
          </a:p>
          <a:p>
            <a:pPr marL="0" lvl="0" indent="0">
              <a:lnSpc>
                <a:spcPct val="100000"/>
              </a:lnSpc>
              <a:spcBef>
                <a:spcPts val="0"/>
              </a:spcBef>
              <a:spcAft>
                <a:spcPts val="0"/>
              </a:spcAft>
              <a:buNone/>
            </a:pPr>
            <a:r>
              <a:rPr lang="lt-LT" sz="1900" dirty="0">
                <a:latin typeface="Arial" panose="020B0604020202020204" pitchFamily="34" charset="0"/>
                <a:cs typeface="Arial" panose="020B0604020202020204" pitchFamily="34" charset="0"/>
              </a:rPr>
              <a:t> </a:t>
            </a:r>
            <a:endParaRPr lang="lt-LT" sz="1900" b="1" u="sng" dirty="0">
              <a:latin typeface="Arial" panose="020B0604020202020204" pitchFamily="34" charset="0"/>
              <a:cs typeface="Arial" panose="020B0604020202020204" pitchFamily="34" charset="0"/>
            </a:endParaRPr>
          </a:p>
          <a:p>
            <a:pPr lvl="0" fontAlgn="base">
              <a:lnSpc>
                <a:spcPct val="120000"/>
              </a:lnSpc>
              <a:spcBef>
                <a:spcPts val="0"/>
              </a:spcBef>
              <a:spcAft>
                <a:spcPts val="0"/>
              </a:spcAft>
              <a:buFont typeface="Wingdings" panose="05000000000000000000" pitchFamily="2" charset="2"/>
              <a:buChar char="q"/>
            </a:pPr>
            <a:r>
              <a:rPr lang="lt-LT" sz="1900" b="1" i="1" dirty="0">
                <a:solidFill>
                  <a:schemeClr val="accent1">
                    <a:lumMod val="50000"/>
                  </a:schemeClr>
                </a:solidFill>
                <a:latin typeface="Arial" panose="020B0604020202020204" pitchFamily="34" charset="0"/>
                <a:cs typeface="Arial" panose="020B0604020202020204" pitchFamily="34" charset="0"/>
              </a:rPr>
              <a:t> </a:t>
            </a:r>
            <a:r>
              <a:rPr lang="lt-LT" sz="1900" b="1"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savivaldybių viešajam sektoriui </a:t>
            </a:r>
          </a:p>
          <a:p>
            <a:pPr lvl="0" fontAlgn="base">
              <a:lnSpc>
                <a:spcPct val="120000"/>
              </a:lnSpc>
              <a:spcBef>
                <a:spcPts val="0"/>
              </a:spcBef>
              <a:spcAft>
                <a:spcPts val="0"/>
              </a:spcAft>
              <a:buFont typeface="Arial" panose="020B0604020202020204" pitchFamily="34" charset="0"/>
              <a:buChar char="•"/>
            </a:pPr>
            <a:r>
              <a:rPr lang="lt-LT" sz="1900" i="1" dirty="0">
                <a:latin typeface="Arial" panose="020B0604020202020204" pitchFamily="34" charset="0"/>
                <a:cs typeface="Arial" panose="020B0604020202020204" pitchFamily="34" charset="0"/>
              </a:rPr>
              <a:t> </a:t>
            </a:r>
            <a:r>
              <a:rPr lang="lt-LT" sz="1900" dirty="0">
                <a:latin typeface="Arial" panose="020B0604020202020204" pitchFamily="34" charset="0"/>
                <a:cs typeface="Arial" panose="020B0604020202020204" pitchFamily="34" charset="0"/>
              </a:rPr>
              <a:t>mažinti neefektyviai veikiančių organizacijų skaičių </a:t>
            </a:r>
          </a:p>
          <a:p>
            <a:pPr lvl="0" fontAlgn="base">
              <a:lnSpc>
                <a:spcPct val="120000"/>
              </a:lnSpc>
              <a:spcBef>
                <a:spcPts val="0"/>
              </a:spcBef>
              <a:spcAft>
                <a:spcPts val="0"/>
              </a:spcAft>
              <a:buFont typeface="Arial" panose="020B0604020202020204" pitchFamily="34" charset="0"/>
              <a:buChar char="•"/>
            </a:pPr>
            <a:r>
              <a:rPr lang="lt-LT" sz="1900" dirty="0">
                <a:latin typeface="Arial" panose="020B0604020202020204" pitchFamily="34" charset="0"/>
                <a:cs typeface="Arial" panose="020B0604020202020204" pitchFamily="34" charset="0"/>
              </a:rPr>
              <a:t> atlikti tikslinę savivaldybių viešojo sektoriaus organizacijų analizę</a:t>
            </a:r>
          </a:p>
          <a:p>
            <a:pPr marL="0" lvl="0" indent="0" fontAlgn="base">
              <a:lnSpc>
                <a:spcPct val="120000"/>
              </a:lnSpc>
              <a:spcBef>
                <a:spcPts val="0"/>
              </a:spcBef>
              <a:spcAft>
                <a:spcPts val="0"/>
              </a:spcAft>
              <a:buNone/>
            </a:pPr>
            <a:r>
              <a:rPr lang="lt-LT" sz="1900" dirty="0">
                <a:latin typeface="Arial" panose="020B0604020202020204" pitchFamily="34" charset="0"/>
                <a:cs typeface="Arial" panose="020B0604020202020204" pitchFamily="34" charset="0"/>
              </a:rPr>
              <a:t>    įvertinant savivaldybių valdomų juridinių asmenų reikalingumą</a:t>
            </a:r>
          </a:p>
          <a:p>
            <a:pPr fontAlgn="base">
              <a:lnSpc>
                <a:spcPct val="120000"/>
              </a:lnSpc>
              <a:spcBef>
                <a:spcPts val="0"/>
              </a:spcBef>
              <a:spcAft>
                <a:spcPts val="0"/>
              </a:spcAft>
              <a:buFont typeface="Arial" panose="020B0604020202020204" pitchFamily="34" charset="0"/>
              <a:buChar char="•"/>
            </a:pPr>
            <a:r>
              <a:rPr lang="lt-LT" sz="1900" dirty="0">
                <a:latin typeface="Arial" panose="020B0604020202020204" pitchFamily="34" charset="0"/>
                <a:cs typeface="Arial" panose="020B0604020202020204" pitchFamily="34" charset="0"/>
              </a:rPr>
              <a:t> be pagrindo nedidinti savivaldybių administracijų darbuotojų skaičiaus, </a:t>
            </a:r>
          </a:p>
          <a:p>
            <a:pPr marL="0" indent="0" fontAlgn="base">
              <a:lnSpc>
                <a:spcPct val="120000"/>
              </a:lnSpc>
              <a:spcBef>
                <a:spcPts val="0"/>
              </a:spcBef>
              <a:spcAft>
                <a:spcPts val="0"/>
              </a:spcAft>
              <a:buNone/>
            </a:pPr>
            <a:r>
              <a:rPr lang="lt-LT" sz="1900" dirty="0">
                <a:latin typeface="Arial" panose="020B0604020202020204" pitchFamily="34" charset="0"/>
                <a:cs typeface="Arial" panose="020B0604020202020204" pitchFamily="34" charset="0"/>
              </a:rPr>
              <a:t>    objektyviai įvertinti pareigybių poreikį, nuosekliai mažinant vadovaujančiųjų ir</a:t>
            </a:r>
          </a:p>
          <a:p>
            <a:pPr marL="0" indent="0" fontAlgn="base">
              <a:lnSpc>
                <a:spcPct val="120000"/>
              </a:lnSpc>
              <a:spcBef>
                <a:spcPts val="0"/>
              </a:spcBef>
              <a:spcAft>
                <a:spcPts val="0"/>
              </a:spcAft>
              <a:buNone/>
            </a:pPr>
            <a:r>
              <a:rPr lang="lt-LT" sz="1900" dirty="0">
                <a:latin typeface="Arial" panose="020B0604020202020204" pitchFamily="34" charset="0"/>
                <a:cs typeface="Arial" panose="020B0604020202020204" pitchFamily="34" charset="0"/>
              </a:rPr>
              <a:t>    neužimtų savivaldybių administracijų pareigybių skaičių  </a:t>
            </a:r>
          </a:p>
          <a:p>
            <a:pPr fontAlgn="base">
              <a:lnSpc>
                <a:spcPct val="120000"/>
              </a:lnSpc>
              <a:spcBef>
                <a:spcPts val="0"/>
              </a:spcBef>
              <a:spcAft>
                <a:spcPts val="0"/>
              </a:spcAft>
              <a:buFont typeface="Arial" panose="020B0604020202020204" pitchFamily="34" charset="0"/>
              <a:buChar char="•"/>
            </a:pPr>
            <a:r>
              <a:rPr lang="lt-LT" sz="1900" dirty="0">
                <a:latin typeface="Arial" panose="020B0604020202020204" pitchFamily="34" charset="0"/>
                <a:cs typeface="Arial" panose="020B0604020202020204" pitchFamily="34" charset="0"/>
              </a:rPr>
              <a:t> į viešųjų paslaugų teikimą aktyviau įtraukti privataus sektoriaus subjektus</a:t>
            </a:r>
          </a:p>
          <a:p>
            <a:pPr marL="0" indent="0" fontAlgn="base">
              <a:lnSpc>
                <a:spcPct val="120000"/>
              </a:lnSpc>
              <a:spcBef>
                <a:spcPts val="0"/>
              </a:spcBef>
              <a:spcAft>
                <a:spcPts val="0"/>
              </a:spcAft>
              <a:buNone/>
            </a:pPr>
            <a:r>
              <a:rPr lang="lt-LT" sz="1900" dirty="0">
                <a:latin typeface="Arial" panose="020B0604020202020204" pitchFamily="34" charset="0"/>
                <a:cs typeface="Arial" panose="020B0604020202020204" pitchFamily="34" charset="0"/>
              </a:rPr>
              <a:t>    ir nevyriausybines organizacijas</a:t>
            </a:r>
          </a:p>
          <a:p>
            <a:pPr lvl="0" fontAlgn="base">
              <a:lnSpc>
                <a:spcPct val="120000"/>
              </a:lnSpc>
              <a:spcBef>
                <a:spcPts val="0"/>
              </a:spcBef>
              <a:spcAft>
                <a:spcPts val="0"/>
              </a:spcAft>
              <a:buFont typeface="Arial" panose="020B0604020202020204" pitchFamily="34" charset="0"/>
              <a:buChar char="•"/>
            </a:pPr>
            <a:endParaRPr lang="lt-LT" dirty="0"/>
          </a:p>
          <a:p>
            <a:pPr lvl="0" fontAlgn="base">
              <a:lnSpc>
                <a:spcPct val="120000"/>
              </a:lnSpc>
              <a:spcBef>
                <a:spcPts val="0"/>
              </a:spcBef>
              <a:spcAft>
                <a:spcPts val="0"/>
              </a:spcAft>
              <a:buFont typeface="Arial" panose="020B0604020202020204" pitchFamily="34" charset="0"/>
              <a:buChar char="•"/>
            </a:pPr>
            <a:endParaRPr lang="lt-LT" dirty="0"/>
          </a:p>
          <a:p>
            <a:pPr marL="0" lvl="0" indent="0">
              <a:lnSpc>
                <a:spcPct val="100000"/>
              </a:lnSpc>
              <a:spcBef>
                <a:spcPts val="0"/>
              </a:spcBef>
              <a:spcAft>
                <a:spcPts val="0"/>
              </a:spcAft>
              <a:buNone/>
            </a:pPr>
            <a:endParaRPr lang="lt-LT" i="1" dirty="0"/>
          </a:p>
          <a:p>
            <a:pPr marL="0" lvl="0" indent="0">
              <a:lnSpc>
                <a:spcPct val="100000"/>
              </a:lnSpc>
              <a:spcBef>
                <a:spcPts val="0"/>
              </a:spcBef>
              <a:spcAft>
                <a:spcPts val="0"/>
              </a:spcAft>
              <a:buNone/>
            </a:pPr>
            <a:endParaRPr lang="lt-LT" i="1" dirty="0"/>
          </a:p>
          <a:p>
            <a:pPr marL="0" lvl="0" indent="0">
              <a:lnSpc>
                <a:spcPct val="100000"/>
              </a:lnSpc>
              <a:spcBef>
                <a:spcPts val="0"/>
              </a:spcBef>
              <a:spcAft>
                <a:spcPts val="0"/>
              </a:spcAft>
              <a:buNone/>
            </a:pPr>
            <a:endParaRPr lang="lt-LT" i="1" dirty="0"/>
          </a:p>
          <a:p>
            <a:pPr>
              <a:buFont typeface="Arial" panose="020B0604020202020204" pitchFamily="34" charset="0"/>
              <a:buChar char="•"/>
            </a:pPr>
            <a:endParaRPr lang="lt-LT" dirty="0"/>
          </a:p>
        </p:txBody>
      </p:sp>
      <p:sp>
        <p:nvSpPr>
          <p:cNvPr id="4" name="Skaidrės numerio vietos rezervavimo ženklas 3"/>
          <p:cNvSpPr>
            <a:spLocks noGrp="1"/>
          </p:cNvSpPr>
          <p:nvPr>
            <p:ph type="sldNum" sz="quarter" idx="12"/>
          </p:nvPr>
        </p:nvSpPr>
        <p:spPr/>
        <p:txBody>
          <a:bodyPr>
            <a:normAutofit lnSpcReduction="10000"/>
          </a:bodyPr>
          <a:lstStyle/>
          <a:p>
            <a:fld id="{629637A9-119A-49DA-BD12-AAC58B377D80}" type="slidenum">
              <a:rPr lang="en-US" smtClean="0"/>
              <a:t>10</a:t>
            </a:fld>
            <a:endParaRPr lang="en-US" dirty="0"/>
          </a:p>
        </p:txBody>
      </p:sp>
      <p:pic>
        <p:nvPicPr>
          <p:cNvPr id="5" name="Picture 4"/>
          <p:cNvPicPr>
            <a:picLocks noChangeAspect="1"/>
          </p:cNvPicPr>
          <p:nvPr/>
        </p:nvPicPr>
        <p:blipFill>
          <a:blip r:embed="rId2"/>
          <a:stretch>
            <a:fillRect/>
          </a:stretch>
        </p:blipFill>
        <p:spPr>
          <a:xfrm>
            <a:off x="8988589" y="2983833"/>
            <a:ext cx="1756724" cy="1660356"/>
          </a:xfrm>
          <a:prstGeom prst="rect">
            <a:avLst/>
          </a:prstGeom>
        </p:spPr>
      </p:pic>
    </p:spTree>
    <p:extLst>
      <p:ext uri="{BB962C8B-B14F-4D97-AF65-F5344CB8AC3E}">
        <p14:creationId xmlns:p14="http://schemas.microsoft.com/office/powerpoint/2010/main" val="658136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73768" y="286604"/>
            <a:ext cx="10481912" cy="968442"/>
          </a:xfrm>
        </p:spPr>
        <p:txBody>
          <a:bodyPr>
            <a:normAutofit/>
          </a:bodyPr>
          <a:lstStyle/>
          <a:p>
            <a:pPr>
              <a:lnSpc>
                <a:spcPct val="100000"/>
              </a:lnSpc>
            </a:pPr>
            <a:r>
              <a:rPr lang="lt-LT" sz="2800" b="1" dirty="0">
                <a:solidFill>
                  <a:schemeClr val="accent1">
                    <a:lumMod val="50000"/>
                  </a:schemeClr>
                </a:solidFill>
                <a:latin typeface="Arial" panose="020B0604020202020204" pitchFamily="34" charset="0"/>
                <a:cs typeface="Arial" panose="020B0604020202020204" pitchFamily="34" charset="0"/>
              </a:rPr>
              <a:t>2017 m. viešojo sektoriaus organizacijų skaičius sumažėjo </a:t>
            </a:r>
            <a:br>
              <a:rPr lang="lt-LT" sz="2800" b="1" dirty="0">
                <a:solidFill>
                  <a:schemeClr val="accent1">
                    <a:lumMod val="50000"/>
                  </a:schemeClr>
                </a:solidFill>
                <a:latin typeface="Arial" panose="020B0604020202020204" pitchFamily="34" charset="0"/>
                <a:cs typeface="Arial" panose="020B0604020202020204" pitchFamily="34" charset="0"/>
              </a:rPr>
            </a:br>
            <a:r>
              <a:rPr lang="lt-LT" sz="2800" b="1" dirty="0">
                <a:solidFill>
                  <a:schemeClr val="accent1">
                    <a:lumMod val="50000"/>
                  </a:schemeClr>
                </a:solidFill>
                <a:latin typeface="Arial" panose="020B0604020202020204" pitchFamily="34" charset="0"/>
                <a:cs typeface="Arial" panose="020B0604020202020204" pitchFamily="34" charset="0"/>
              </a:rPr>
              <a:t>113 organizacijų</a:t>
            </a:r>
          </a:p>
        </p:txBody>
      </p:sp>
      <p:graphicFrame>
        <p:nvGraphicFramePr>
          <p:cNvPr id="6" name="Turinio vietos rezervavimo ženklas 5"/>
          <p:cNvGraphicFramePr>
            <a:graphicFrameLocks noGrp="1"/>
          </p:cNvGraphicFramePr>
          <p:nvPr>
            <p:ph sz="half" idx="1"/>
            <p:extLst>
              <p:ext uri="{D42A27DB-BD31-4B8C-83A1-F6EECF244321}">
                <p14:modId xmlns:p14="http://schemas.microsoft.com/office/powerpoint/2010/main" val="2216539399"/>
              </p:ext>
            </p:extLst>
          </p:nvPr>
        </p:nvGraphicFramePr>
        <p:xfrm>
          <a:off x="673769" y="1359569"/>
          <a:ext cx="3934326" cy="217700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3"/>
          <p:cNvSpPr>
            <a:spLocks noGrp="1"/>
          </p:cNvSpPr>
          <p:nvPr>
            <p:ph sz="half" idx="2"/>
          </p:nvPr>
        </p:nvSpPr>
        <p:spPr>
          <a:xfrm>
            <a:off x="4704347" y="1359569"/>
            <a:ext cx="6451334" cy="5029199"/>
          </a:xfrm>
        </p:spPr>
        <p:txBody>
          <a:bodyPr>
            <a:normAutofit fontScale="47500" lnSpcReduction="20000"/>
          </a:bodyPr>
          <a:lstStyle/>
          <a:p>
            <a:pPr marL="285750" lvl="0" indent="-285750" algn="just">
              <a:lnSpc>
                <a:spcPct val="120000"/>
              </a:lnSpc>
              <a:spcBef>
                <a:spcPts val="600"/>
              </a:spcBef>
              <a:spcAft>
                <a:spcPts val="600"/>
              </a:spcAft>
              <a:buClr>
                <a:schemeClr val="accent1"/>
              </a:buClr>
              <a:buFont typeface="Arial" panose="020B0604020202020204" pitchFamily="34" charset="0"/>
              <a:buChar char="•"/>
            </a:pPr>
            <a:r>
              <a:rPr lang="lt-LT" sz="3800" dirty="0">
                <a:latin typeface="Arial" panose="020B0604020202020204" pitchFamily="34" charset="0"/>
                <a:cs typeface="Arial" panose="020B0604020202020204" pitchFamily="34" charset="0"/>
              </a:rPr>
              <a:t>2017 m. viešajame sektoriuje veikė</a:t>
            </a:r>
            <a:r>
              <a:rPr lang="lt-LT" sz="3800" b="1" dirty="0">
                <a:latin typeface="Arial" panose="020B0604020202020204" pitchFamily="34" charset="0"/>
                <a:cs typeface="Arial" panose="020B0604020202020204" pitchFamily="34" charset="0"/>
              </a:rPr>
              <a:t> </a:t>
            </a:r>
            <a:r>
              <a:rPr lang="lt-LT" sz="3800" dirty="0">
                <a:latin typeface="Arial" panose="020B0604020202020204" pitchFamily="34" charset="0"/>
                <a:cs typeface="Arial" panose="020B0604020202020204" pitchFamily="34" charset="0"/>
              </a:rPr>
              <a:t>4 244 viešojo sektoriaus organizacijos</a:t>
            </a:r>
          </a:p>
          <a:p>
            <a:pPr marL="285750" lvl="0" indent="-285750" algn="just">
              <a:lnSpc>
                <a:spcPct val="120000"/>
              </a:lnSpc>
              <a:spcBef>
                <a:spcPts val="600"/>
              </a:spcBef>
              <a:spcAft>
                <a:spcPts val="600"/>
              </a:spcAft>
              <a:buClr>
                <a:schemeClr val="accent1"/>
              </a:buClr>
              <a:buFont typeface="Arial" panose="020B0604020202020204" pitchFamily="34" charset="0"/>
              <a:buChar char="•"/>
            </a:pPr>
            <a:r>
              <a:rPr lang="lt-LT" sz="3800" dirty="0">
                <a:latin typeface="Arial" panose="020B0604020202020204" pitchFamily="34" charset="0"/>
                <a:cs typeface="Arial" panose="020B0604020202020204" pitchFamily="34" charset="0"/>
              </a:rPr>
              <a:t>iš jų: 862 </a:t>
            </a:r>
            <a:r>
              <a:rPr lang="lt-LT" sz="3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valstybės</a:t>
            </a:r>
            <a:r>
              <a:rPr lang="lt-LT" sz="3800" dirty="0">
                <a:latin typeface="Arial" panose="020B0604020202020204" pitchFamily="34" charset="0"/>
                <a:cs typeface="Arial" panose="020B0604020202020204" pitchFamily="34" charset="0"/>
              </a:rPr>
              <a:t> viešojo sektoriaus organizacijos ir 3 382 </a:t>
            </a:r>
            <a:r>
              <a:rPr lang="lt-LT" sz="3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savivaldybių</a:t>
            </a:r>
            <a:r>
              <a:rPr lang="lt-LT" sz="3800" dirty="0">
                <a:latin typeface="Arial" panose="020B0604020202020204" pitchFamily="34" charset="0"/>
                <a:cs typeface="Arial" panose="020B0604020202020204" pitchFamily="34" charset="0"/>
              </a:rPr>
              <a:t> viešojo sektoriaus organizacijos.</a:t>
            </a:r>
            <a:endParaRPr lang="lt-LT" sz="3800" b="1" dirty="0">
              <a:latin typeface="Arial" panose="020B0604020202020204" pitchFamily="34" charset="0"/>
              <a:cs typeface="Arial" panose="020B0604020202020204" pitchFamily="34" charset="0"/>
            </a:endParaRPr>
          </a:p>
          <a:p>
            <a:pPr marL="285750" lvl="0" indent="-285750" algn="just">
              <a:lnSpc>
                <a:spcPct val="120000"/>
              </a:lnSpc>
              <a:spcBef>
                <a:spcPts val="600"/>
              </a:spcBef>
              <a:spcAft>
                <a:spcPts val="600"/>
              </a:spcAft>
              <a:buClr>
                <a:schemeClr val="accent1"/>
              </a:buClr>
              <a:buFont typeface="Arial" panose="020B0604020202020204" pitchFamily="34" charset="0"/>
              <a:buChar char="•"/>
            </a:pPr>
            <a:r>
              <a:rPr lang="lt-LT" sz="3800" dirty="0">
                <a:latin typeface="Arial" panose="020B0604020202020204" pitchFamily="34" charset="0"/>
                <a:cs typeface="Arial" panose="020B0604020202020204" pitchFamily="34" charset="0"/>
              </a:rPr>
              <a:t>per metus viešasis </a:t>
            </a:r>
            <a:r>
              <a:rPr lang="lt-LT" sz="3800" i="1" dirty="0">
                <a:latin typeface="Arial" panose="020B0604020202020204" pitchFamily="34" charset="0"/>
                <a:cs typeface="Arial" panose="020B0604020202020204" pitchFamily="34" charset="0"/>
              </a:rPr>
              <a:t>sektorius </a:t>
            </a:r>
            <a:r>
              <a:rPr lang="lt-LT" sz="38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sumažėjo 113 organizacijų</a:t>
            </a:r>
            <a:r>
              <a:rPr lang="lt-LT" sz="3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t-LT" sz="38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33 valstybės</a:t>
            </a:r>
            <a:r>
              <a:rPr lang="lt-LT" sz="3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t-LT" sz="3800" dirty="0">
                <a:latin typeface="Arial" panose="020B0604020202020204" pitchFamily="34" charset="0"/>
                <a:cs typeface="Arial" panose="020B0604020202020204" pitchFamily="34" charset="0"/>
              </a:rPr>
              <a:t>viešojo sektoriaus organizacijomis ir           </a:t>
            </a:r>
            <a:r>
              <a:rPr lang="lt-LT" sz="38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80</a:t>
            </a:r>
            <a:r>
              <a:rPr lang="lt-LT" sz="3800" i="1" dirty="0">
                <a:latin typeface="Arial" panose="020B0604020202020204" pitchFamily="34" charset="0"/>
                <a:cs typeface="Arial" panose="020B0604020202020204" pitchFamily="34" charset="0"/>
              </a:rPr>
              <a:t> </a:t>
            </a:r>
            <a:r>
              <a:rPr lang="lt-LT" sz="38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savivaldybių</a:t>
            </a:r>
            <a:r>
              <a:rPr lang="lt-LT" sz="3800" i="1" dirty="0">
                <a:latin typeface="Arial" panose="020B0604020202020204" pitchFamily="34" charset="0"/>
                <a:cs typeface="Arial" panose="020B0604020202020204" pitchFamily="34" charset="0"/>
              </a:rPr>
              <a:t> </a:t>
            </a:r>
            <a:r>
              <a:rPr lang="lt-LT" sz="3800" dirty="0">
                <a:latin typeface="Arial" panose="020B0604020202020204" pitchFamily="34" charset="0"/>
                <a:cs typeface="Arial" panose="020B0604020202020204" pitchFamily="34" charset="0"/>
              </a:rPr>
              <a:t>viešojo sektoriaus organizacijų  </a:t>
            </a:r>
          </a:p>
          <a:p>
            <a:pPr marL="285750" lvl="0" indent="-285750" algn="just">
              <a:lnSpc>
                <a:spcPct val="120000"/>
              </a:lnSpc>
              <a:spcBef>
                <a:spcPts val="600"/>
              </a:spcBef>
              <a:spcAft>
                <a:spcPts val="600"/>
              </a:spcAft>
              <a:buClr>
                <a:schemeClr val="accent1"/>
              </a:buClr>
              <a:buFont typeface="Arial" panose="020B0604020202020204" pitchFamily="34" charset="0"/>
              <a:buChar char="•"/>
            </a:pPr>
            <a:r>
              <a:rPr lang="lt-LT" sz="3800" dirty="0">
                <a:latin typeface="Arial" panose="020B0604020202020204" pitchFamily="34" charset="0"/>
                <a:cs typeface="Arial" panose="020B0604020202020204" pitchFamily="34" charset="0"/>
              </a:rPr>
              <a:t> iš 862 </a:t>
            </a:r>
            <a:r>
              <a:rPr lang="lt-LT" sz="3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valstybės</a:t>
            </a:r>
            <a:r>
              <a:rPr lang="lt-LT" sz="3800" dirty="0">
                <a:latin typeface="Arial" panose="020B0604020202020204" pitchFamily="34" charset="0"/>
                <a:cs typeface="Arial" panose="020B0604020202020204" pitchFamily="34" charset="0"/>
              </a:rPr>
              <a:t> viešojo sektoriaus organizacijų:           584 valstybės biudžetinės įstaigos, 128 valstybės viešosios įstaigos, 81 akcinė ir uždaroji akcinė bendrovė,      69 valstybės įmonės </a:t>
            </a:r>
          </a:p>
          <a:p>
            <a:pPr marL="285750" lvl="0" indent="-285750" algn="just">
              <a:lnSpc>
                <a:spcPct val="120000"/>
              </a:lnSpc>
              <a:spcBef>
                <a:spcPts val="600"/>
              </a:spcBef>
              <a:spcAft>
                <a:spcPts val="600"/>
              </a:spcAft>
              <a:buClr>
                <a:schemeClr val="accent1"/>
              </a:buClr>
              <a:buFont typeface="Arial" panose="020B0604020202020204" pitchFamily="34" charset="0"/>
              <a:buChar char="•"/>
            </a:pPr>
            <a:r>
              <a:rPr lang="lt-LT" sz="3800" dirty="0">
                <a:latin typeface="Arial" panose="020B0604020202020204" pitchFamily="34" charset="0"/>
                <a:cs typeface="Arial" panose="020B0604020202020204" pitchFamily="34" charset="0"/>
              </a:rPr>
              <a:t>iš 3 382 </a:t>
            </a:r>
            <a:r>
              <a:rPr lang="lt-LT" sz="3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savivaldybių</a:t>
            </a:r>
            <a:r>
              <a:rPr lang="lt-LT" sz="3800" dirty="0">
                <a:latin typeface="Arial" panose="020B0604020202020204" pitchFamily="34" charset="0"/>
                <a:cs typeface="Arial" panose="020B0604020202020204" pitchFamily="34" charset="0"/>
              </a:rPr>
              <a:t> viešojo sektoriaus organizacijų:   2651 savivaldybės biudžetinė įstaiga, 520 savivaldybių viešųjų įstaigų, 173 akcinės ir uždarosios akcinės bendrovės, 38 savivaldybės įmonės  </a:t>
            </a:r>
          </a:p>
          <a:p>
            <a:endParaRPr lang="lt-LT" dirty="0"/>
          </a:p>
        </p:txBody>
      </p:sp>
      <p:sp>
        <p:nvSpPr>
          <p:cNvPr id="5" name="Skaidrės numerio vietos rezervavimo ženklas 4"/>
          <p:cNvSpPr>
            <a:spLocks noGrp="1"/>
          </p:cNvSpPr>
          <p:nvPr>
            <p:ph type="sldNum" sz="quarter" idx="12"/>
          </p:nvPr>
        </p:nvSpPr>
        <p:spPr/>
        <p:txBody>
          <a:bodyPr>
            <a:normAutofit lnSpcReduction="10000"/>
          </a:bodyPr>
          <a:lstStyle/>
          <a:p>
            <a:fld id="{4FAB73BC-B049-4115-A692-8D63A059BFB8}" type="slidenum">
              <a:rPr lang="en-US" smtClean="0"/>
              <a:t>2</a:t>
            </a:fld>
            <a:endParaRPr lang="en-US" dirty="0"/>
          </a:p>
        </p:txBody>
      </p:sp>
      <p:graphicFrame>
        <p:nvGraphicFramePr>
          <p:cNvPr id="7" name="Diagrama 6"/>
          <p:cNvGraphicFramePr/>
          <p:nvPr>
            <p:extLst>
              <p:ext uri="{D42A27DB-BD31-4B8C-83A1-F6EECF244321}">
                <p14:modId xmlns:p14="http://schemas.microsoft.com/office/powerpoint/2010/main" val="4053842516"/>
              </p:ext>
            </p:extLst>
          </p:nvPr>
        </p:nvGraphicFramePr>
        <p:xfrm>
          <a:off x="673768" y="3657600"/>
          <a:ext cx="3934327" cy="27311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9672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234440" y="294373"/>
            <a:ext cx="10058400" cy="1251284"/>
          </a:xfrm>
        </p:spPr>
        <p:txBody>
          <a:bodyPr>
            <a:noAutofit/>
          </a:bodyPr>
          <a:lstStyle/>
          <a:p>
            <a:pPr>
              <a:lnSpc>
                <a:spcPct val="100000"/>
              </a:lnSpc>
            </a:pPr>
            <a:r>
              <a:rPr lang="lt-LT" sz="2800" b="1" dirty="0">
                <a:solidFill>
                  <a:schemeClr val="accent1">
                    <a:lumMod val="50000"/>
                  </a:schemeClr>
                </a:solidFill>
                <a:latin typeface="Arial" panose="020B0604020202020204" pitchFamily="34" charset="0"/>
                <a:cs typeface="Arial" panose="020B0604020202020204" pitchFamily="34" charset="0"/>
              </a:rPr>
              <a:t>2017 m. viešojo sektoriaus darbuotojų skaičius sumažėjo  15 886 darbuotojais (4,4 proc.)</a:t>
            </a:r>
            <a:br>
              <a:rPr lang="lt-LT" sz="2800" b="1" dirty="0">
                <a:solidFill>
                  <a:schemeClr val="tx1">
                    <a:lumMod val="95000"/>
                    <a:lumOff val="5000"/>
                  </a:schemeClr>
                </a:solidFill>
                <a:latin typeface="Arial" panose="020B0604020202020204" pitchFamily="34" charset="0"/>
                <a:cs typeface="Arial" panose="020B0604020202020204" pitchFamily="34" charset="0"/>
              </a:rPr>
            </a:br>
            <a:endParaRPr lang="lt-LT" sz="2800" b="1" dirty="0">
              <a:latin typeface="Arial" panose="020B0604020202020204" pitchFamily="34" charset="0"/>
              <a:cs typeface="Arial" panose="020B0604020202020204" pitchFamily="34" charset="0"/>
            </a:endParaRPr>
          </a:p>
        </p:txBody>
      </p:sp>
      <p:graphicFrame>
        <p:nvGraphicFramePr>
          <p:cNvPr id="6" name="Turinio vietos rezervavimo ženklas 5"/>
          <p:cNvGraphicFramePr>
            <a:graphicFrameLocks noGrp="1"/>
          </p:cNvGraphicFramePr>
          <p:nvPr>
            <p:ph sz="half" idx="1"/>
            <p:extLst>
              <p:ext uri="{D42A27DB-BD31-4B8C-83A1-F6EECF244321}">
                <p14:modId xmlns:p14="http://schemas.microsoft.com/office/powerpoint/2010/main" val="1514571561"/>
              </p:ext>
            </p:extLst>
          </p:nvPr>
        </p:nvGraphicFramePr>
        <p:xfrm>
          <a:off x="1096963" y="1398494"/>
          <a:ext cx="4938712" cy="2259105"/>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3"/>
          <p:cNvSpPr>
            <a:spLocks noGrp="1"/>
          </p:cNvSpPr>
          <p:nvPr>
            <p:ph sz="half" idx="2"/>
          </p:nvPr>
        </p:nvSpPr>
        <p:spPr>
          <a:xfrm>
            <a:off x="6126480" y="1398494"/>
            <a:ext cx="4480560" cy="4781643"/>
          </a:xfrm>
        </p:spPr>
        <p:txBody>
          <a:bodyPr>
            <a:normAutofit/>
          </a:bodyPr>
          <a:lstStyle/>
          <a:p>
            <a:pPr marL="285750" lvl="0" indent="-285750" algn="just">
              <a:lnSpc>
                <a:spcPct val="100000"/>
              </a:lnSpc>
              <a:spcBef>
                <a:spcPts val="600"/>
              </a:spcBef>
              <a:spcAft>
                <a:spcPts val="600"/>
              </a:spcAft>
              <a:buFont typeface="Arial" panose="020B0604020202020204" pitchFamily="34" charset="0"/>
              <a:buChar char="•"/>
            </a:pPr>
            <a:r>
              <a:rPr lang="lt-LT" sz="1800" dirty="0">
                <a:latin typeface="Arial" panose="020B0604020202020204" pitchFamily="34" charset="0"/>
                <a:cs typeface="Arial" panose="020B0604020202020204" pitchFamily="34" charset="0"/>
              </a:rPr>
              <a:t>viešajame sektoriuje 2017 m. vidutiniškai dirbo 363 838 darbuotojai</a:t>
            </a:r>
          </a:p>
          <a:p>
            <a:pPr marL="285750" lvl="0" indent="-285750" algn="just">
              <a:lnSpc>
                <a:spcPct val="100000"/>
              </a:lnSpc>
              <a:spcBef>
                <a:spcPts val="600"/>
              </a:spcBef>
              <a:spcAft>
                <a:spcPts val="600"/>
              </a:spcAft>
              <a:buFont typeface="Arial" panose="020B0604020202020204" pitchFamily="34" charset="0"/>
              <a:buChar char="•"/>
            </a:pPr>
            <a:r>
              <a:rPr lang="lt-LT" sz="1800" dirty="0">
                <a:latin typeface="Arial" panose="020B0604020202020204" pitchFamily="34" charset="0"/>
                <a:cs typeface="Arial" panose="020B0604020202020204" pitchFamily="34" charset="0"/>
              </a:rPr>
              <a:t>iš jų: 176 100 </a:t>
            </a:r>
            <a:r>
              <a:rPr lang="lt-LT" sz="1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valstybės</a:t>
            </a:r>
            <a:r>
              <a:rPr lang="lt-LT" sz="1800" dirty="0">
                <a:latin typeface="Arial" panose="020B0604020202020204" pitchFamily="34" charset="0"/>
                <a:cs typeface="Arial" panose="020B0604020202020204" pitchFamily="34" charset="0"/>
              </a:rPr>
              <a:t> viešojo sektoriaus organizacijose ir 187 738 </a:t>
            </a:r>
            <a:r>
              <a:rPr lang="lt-LT" sz="1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savivaldybių</a:t>
            </a:r>
            <a:r>
              <a:rPr lang="lt-LT" sz="1800" dirty="0">
                <a:latin typeface="Arial" panose="020B0604020202020204" pitchFamily="34" charset="0"/>
                <a:cs typeface="Arial" panose="020B0604020202020204" pitchFamily="34" charset="0"/>
              </a:rPr>
              <a:t> viešojo sektoriaus organizacijose</a:t>
            </a:r>
          </a:p>
          <a:p>
            <a:pPr marL="285750" lvl="0" indent="-285750" algn="just">
              <a:lnSpc>
                <a:spcPct val="100000"/>
              </a:lnSpc>
              <a:spcBef>
                <a:spcPts val="600"/>
              </a:spcBef>
              <a:spcAft>
                <a:spcPts val="600"/>
              </a:spcAft>
              <a:buFont typeface="Arial" panose="020B0604020202020204" pitchFamily="34" charset="0"/>
              <a:buChar char="•"/>
            </a:pPr>
            <a:r>
              <a:rPr lang="lt-LT" sz="1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savivaldybių</a:t>
            </a:r>
            <a:r>
              <a:rPr lang="lt-LT" sz="1800" i="1" dirty="0">
                <a:latin typeface="Arial" panose="020B0604020202020204" pitchFamily="34" charset="0"/>
                <a:cs typeface="Arial" panose="020B0604020202020204" pitchFamily="34" charset="0"/>
              </a:rPr>
              <a:t> </a:t>
            </a:r>
            <a:r>
              <a:rPr lang="lt-LT" sz="1800" dirty="0">
                <a:latin typeface="Arial" panose="020B0604020202020204" pitchFamily="34" charset="0"/>
                <a:cs typeface="Arial" panose="020B0604020202020204" pitchFamily="34" charset="0"/>
              </a:rPr>
              <a:t>viešajame sektoriuje darbuotojų skaičius </a:t>
            </a:r>
            <a:r>
              <a:rPr lang="lt-LT" sz="18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sumažėjo          1,4 proc.</a:t>
            </a:r>
            <a:r>
              <a:rPr lang="lt-LT" sz="1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valstybės</a:t>
            </a:r>
            <a:r>
              <a:rPr lang="lt-LT" sz="1800" dirty="0">
                <a:latin typeface="Arial" panose="020B0604020202020204" pitchFamily="34" charset="0"/>
                <a:cs typeface="Arial" panose="020B0604020202020204" pitchFamily="34" charset="0"/>
              </a:rPr>
              <a:t> viešajame sektoriuje </a:t>
            </a:r>
            <a:r>
              <a:rPr lang="lt-LT" dirty="0">
                <a:latin typeface="Arial" panose="020B0604020202020204" pitchFamily="34" charset="0"/>
                <a:cs typeface="Arial" panose="020B0604020202020204" pitchFamily="34" charset="0"/>
              </a:rPr>
              <a:t>–</a:t>
            </a:r>
            <a:r>
              <a:rPr lang="lt-LT" sz="18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7,5 proc. </a:t>
            </a:r>
          </a:p>
          <a:p>
            <a:pPr marL="0" lvl="0" indent="0">
              <a:lnSpc>
                <a:spcPct val="100000"/>
              </a:lnSpc>
              <a:spcBef>
                <a:spcPts val="600"/>
              </a:spcBef>
              <a:spcAft>
                <a:spcPts val="600"/>
              </a:spcAft>
              <a:buNone/>
            </a:pPr>
            <a:endParaRPr lang="lt-LT" sz="1800" dirty="0">
              <a:latin typeface="Arial" panose="020B0604020202020204" pitchFamily="34" charset="0"/>
              <a:cs typeface="Arial" panose="020B0604020202020204" pitchFamily="34" charset="0"/>
            </a:endParaRPr>
          </a:p>
        </p:txBody>
      </p:sp>
      <p:sp>
        <p:nvSpPr>
          <p:cNvPr id="5" name="Skaidrės numerio vietos rezervavimo ženklas 4"/>
          <p:cNvSpPr>
            <a:spLocks noGrp="1"/>
          </p:cNvSpPr>
          <p:nvPr>
            <p:ph type="sldNum" sz="quarter" idx="12"/>
          </p:nvPr>
        </p:nvSpPr>
        <p:spPr/>
        <p:txBody>
          <a:bodyPr>
            <a:normAutofit lnSpcReduction="10000"/>
          </a:bodyPr>
          <a:lstStyle/>
          <a:p>
            <a:fld id="{4FAB73BC-B049-4115-A692-8D63A059BFB8}" type="slidenum">
              <a:rPr lang="en-US" smtClean="0"/>
              <a:t>3</a:t>
            </a:fld>
            <a:endParaRPr lang="en-US" dirty="0"/>
          </a:p>
        </p:txBody>
      </p:sp>
      <p:graphicFrame>
        <p:nvGraphicFramePr>
          <p:cNvPr id="7" name="Diagrama 6"/>
          <p:cNvGraphicFramePr/>
          <p:nvPr>
            <p:extLst>
              <p:ext uri="{D42A27DB-BD31-4B8C-83A1-F6EECF244321}">
                <p14:modId xmlns:p14="http://schemas.microsoft.com/office/powerpoint/2010/main" val="3152536623"/>
              </p:ext>
            </p:extLst>
          </p:nvPr>
        </p:nvGraphicFramePr>
        <p:xfrm>
          <a:off x="1096962" y="3765884"/>
          <a:ext cx="4938713" cy="23985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1712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096962" y="365760"/>
            <a:ext cx="9857550" cy="1029903"/>
          </a:xfrm>
        </p:spPr>
        <p:txBody>
          <a:bodyPr>
            <a:normAutofit/>
          </a:bodyPr>
          <a:lstStyle/>
          <a:p>
            <a:r>
              <a:rPr lang="lt-LT" sz="2800" b="1" dirty="0">
                <a:solidFill>
                  <a:schemeClr val="accent1">
                    <a:lumMod val="50000"/>
                  </a:schemeClr>
                </a:solidFill>
                <a:latin typeface="Arial" panose="020B0604020202020204" pitchFamily="34" charset="0"/>
                <a:cs typeface="Arial" panose="020B0604020202020204" pitchFamily="34" charset="0"/>
              </a:rPr>
              <a:t>2017 m. valstybės tarnautojų skaičius sumažėjo 1330 tarnautojų (2,7 proc.)</a:t>
            </a:r>
          </a:p>
        </p:txBody>
      </p:sp>
      <p:graphicFrame>
        <p:nvGraphicFramePr>
          <p:cNvPr id="6" name="Turinio vietos rezervavimo ženklas 5"/>
          <p:cNvGraphicFramePr>
            <a:graphicFrameLocks noGrp="1"/>
          </p:cNvGraphicFramePr>
          <p:nvPr>
            <p:ph sz="half" idx="1"/>
            <p:extLst>
              <p:ext uri="{D42A27DB-BD31-4B8C-83A1-F6EECF244321}">
                <p14:modId xmlns:p14="http://schemas.microsoft.com/office/powerpoint/2010/main" val="3330810008"/>
              </p:ext>
            </p:extLst>
          </p:nvPr>
        </p:nvGraphicFramePr>
        <p:xfrm>
          <a:off x="1096962" y="1552074"/>
          <a:ext cx="5219615" cy="2490537"/>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3"/>
          <p:cNvSpPr>
            <a:spLocks noGrp="1"/>
          </p:cNvSpPr>
          <p:nvPr>
            <p:ph sz="half" idx="2"/>
          </p:nvPr>
        </p:nvSpPr>
        <p:spPr>
          <a:xfrm>
            <a:off x="6316578" y="1552074"/>
            <a:ext cx="4637933" cy="4932947"/>
          </a:xfrm>
        </p:spPr>
        <p:txBody>
          <a:bodyPr>
            <a:normAutofit/>
          </a:bodyPr>
          <a:lstStyle/>
          <a:p>
            <a:pPr marL="285750" lvl="0" indent="-285750" algn="just">
              <a:lnSpc>
                <a:spcPct val="100000"/>
              </a:lnSpc>
              <a:spcBef>
                <a:spcPts val="600"/>
              </a:spcBef>
              <a:spcAft>
                <a:spcPts val="600"/>
              </a:spcAft>
              <a:buFont typeface="Arial" panose="020B0604020202020204" pitchFamily="34" charset="0"/>
              <a:buChar char="•"/>
            </a:pPr>
            <a:r>
              <a:rPr lang="lt-LT" sz="1800" dirty="0">
                <a:latin typeface="Arial" panose="020B0604020202020204" pitchFamily="34" charset="0"/>
                <a:cs typeface="Arial" panose="020B0604020202020204" pitchFamily="34" charset="0"/>
              </a:rPr>
              <a:t>valstybės tarnautojai sudaro 14 proc. </a:t>
            </a:r>
            <a:r>
              <a:rPr lang="lt-LT" sz="1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visų</a:t>
            </a:r>
            <a:r>
              <a:rPr lang="lt-LT" sz="1800" dirty="0">
                <a:latin typeface="Arial" panose="020B0604020202020204" pitchFamily="34" charset="0"/>
                <a:cs typeface="Arial" panose="020B0604020202020204" pitchFamily="34" charset="0"/>
              </a:rPr>
              <a:t> viešojo sektoriaus darbuotojų skaičiaus</a:t>
            </a:r>
          </a:p>
          <a:p>
            <a:pPr marL="285750" lvl="0" indent="-285750" algn="just">
              <a:lnSpc>
                <a:spcPct val="100000"/>
              </a:lnSpc>
              <a:spcBef>
                <a:spcPts val="600"/>
              </a:spcBef>
              <a:spcAft>
                <a:spcPts val="600"/>
              </a:spcAft>
              <a:buFont typeface="Arial" panose="020B0604020202020204" pitchFamily="34" charset="0"/>
              <a:buChar char="•"/>
            </a:pPr>
            <a:r>
              <a:rPr lang="lt-LT" sz="1800" dirty="0">
                <a:latin typeface="Arial" panose="020B0604020202020204" pitchFamily="34" charset="0"/>
                <a:cs typeface="Arial" panose="020B0604020202020204" pitchFamily="34" charset="0"/>
              </a:rPr>
              <a:t>2017 m. Lietuvoje dirbo 49 775 tarnautojai</a:t>
            </a:r>
          </a:p>
          <a:p>
            <a:pPr marL="285750" lvl="0" indent="-285750" algn="just">
              <a:lnSpc>
                <a:spcPct val="100000"/>
              </a:lnSpc>
              <a:spcBef>
                <a:spcPts val="600"/>
              </a:spcBef>
              <a:spcAft>
                <a:spcPts val="600"/>
              </a:spcAft>
              <a:buFont typeface="Arial" panose="020B0604020202020204" pitchFamily="34" charset="0"/>
              <a:buChar char="•"/>
            </a:pPr>
            <a:r>
              <a:rPr lang="lt-LT" sz="1800" dirty="0">
                <a:latin typeface="Arial" panose="020B0604020202020204" pitchFamily="34" charset="0"/>
                <a:cs typeface="Arial" panose="020B0604020202020204" pitchFamily="34" charset="0"/>
              </a:rPr>
              <a:t>valstybės tarnautojai sudaro 25 proc. visų </a:t>
            </a:r>
            <a:r>
              <a:rPr lang="lt-LT" sz="1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valstybės</a:t>
            </a:r>
            <a:r>
              <a:rPr lang="lt-LT" sz="1800" dirty="0">
                <a:latin typeface="Arial" panose="020B0604020202020204" pitchFamily="34" charset="0"/>
                <a:cs typeface="Arial" panose="020B0604020202020204" pitchFamily="34" charset="0"/>
              </a:rPr>
              <a:t> viešajame sektoriuje dirbančių darbuotojų, o jų skaičius per metus </a:t>
            </a:r>
            <a:r>
              <a:rPr lang="lt-LT" sz="18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sumažėjo 3,6 proc.</a:t>
            </a:r>
            <a:r>
              <a:rPr lang="lt-LT" sz="1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285750" lvl="0" indent="-285750" algn="just">
              <a:lnSpc>
                <a:spcPct val="100000"/>
              </a:lnSpc>
              <a:spcBef>
                <a:spcPts val="600"/>
              </a:spcBef>
              <a:spcAft>
                <a:spcPts val="600"/>
              </a:spcAft>
              <a:buFont typeface="Arial" panose="020B0604020202020204" pitchFamily="34" charset="0"/>
              <a:buChar char="•"/>
            </a:pPr>
            <a:r>
              <a:rPr lang="lt-LT" sz="1800" dirty="0">
                <a:latin typeface="Arial" panose="020B0604020202020204" pitchFamily="34" charset="0"/>
                <a:cs typeface="Arial" panose="020B0604020202020204" pitchFamily="34" charset="0"/>
              </a:rPr>
              <a:t> valstybės tarnautojai sudaro 3,5 proc. </a:t>
            </a:r>
            <a:r>
              <a:rPr lang="lt-LT" sz="1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savivaldybės</a:t>
            </a:r>
            <a:r>
              <a:rPr lang="lt-LT" sz="1800" i="1" dirty="0">
                <a:latin typeface="Arial" panose="020B0604020202020204" pitchFamily="34" charset="0"/>
                <a:cs typeface="Arial" panose="020B0604020202020204" pitchFamily="34" charset="0"/>
              </a:rPr>
              <a:t> </a:t>
            </a:r>
            <a:r>
              <a:rPr lang="lt-LT" sz="1800" dirty="0">
                <a:latin typeface="Arial" panose="020B0604020202020204" pitchFamily="34" charset="0"/>
                <a:cs typeface="Arial" panose="020B0604020202020204" pitchFamily="34" charset="0"/>
              </a:rPr>
              <a:t>viešajame sektoriuje dirbančių darbuotojų, o jų skaičius per metus </a:t>
            </a:r>
            <a:r>
              <a:rPr lang="lt-LT" sz="18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padidėjo 3,3 proc.</a:t>
            </a:r>
          </a:p>
        </p:txBody>
      </p:sp>
      <p:sp>
        <p:nvSpPr>
          <p:cNvPr id="5" name="Skaidrės numerio vietos rezervavimo ženklas 4"/>
          <p:cNvSpPr>
            <a:spLocks noGrp="1"/>
          </p:cNvSpPr>
          <p:nvPr>
            <p:ph type="sldNum" sz="quarter" idx="12"/>
          </p:nvPr>
        </p:nvSpPr>
        <p:spPr/>
        <p:txBody>
          <a:bodyPr>
            <a:normAutofit lnSpcReduction="10000"/>
          </a:bodyPr>
          <a:lstStyle/>
          <a:p>
            <a:fld id="{4FAB73BC-B049-4115-A692-8D63A059BFB8}" type="slidenum">
              <a:rPr lang="en-US" smtClean="0"/>
              <a:t>4</a:t>
            </a:fld>
            <a:endParaRPr lang="en-US" dirty="0"/>
          </a:p>
        </p:txBody>
      </p:sp>
      <p:graphicFrame>
        <p:nvGraphicFramePr>
          <p:cNvPr id="7" name="Diagrama 6"/>
          <p:cNvGraphicFramePr/>
          <p:nvPr>
            <p:extLst>
              <p:ext uri="{D42A27DB-BD31-4B8C-83A1-F6EECF244321}">
                <p14:modId xmlns:p14="http://schemas.microsoft.com/office/powerpoint/2010/main" val="1754484892"/>
              </p:ext>
            </p:extLst>
          </p:nvPr>
        </p:nvGraphicFramePr>
        <p:xfrm>
          <a:off x="1096962" y="4126832"/>
          <a:ext cx="5219615" cy="23581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4861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17358" y="130193"/>
            <a:ext cx="10775482" cy="692768"/>
          </a:xfrm>
        </p:spPr>
        <p:txBody>
          <a:bodyPr>
            <a:normAutofit/>
          </a:bodyPr>
          <a:lstStyle/>
          <a:p>
            <a:r>
              <a:rPr lang="lt-LT" sz="2800" b="1" dirty="0">
                <a:solidFill>
                  <a:schemeClr val="accent1">
                    <a:lumMod val="50000"/>
                  </a:schemeClr>
                </a:solidFill>
                <a:latin typeface="Arial" panose="020B0604020202020204" pitchFamily="34" charset="0"/>
                <a:cs typeface="Arial" panose="020B0604020202020204" pitchFamily="34" charset="0"/>
              </a:rPr>
              <a:t>2017 m. darbo užmokesčio fondas augo 1,65 proc. (50 mln. Eur)</a:t>
            </a:r>
          </a:p>
        </p:txBody>
      </p:sp>
      <p:graphicFrame>
        <p:nvGraphicFramePr>
          <p:cNvPr id="6" name="Turinio vietos rezervavimo ženklas 5"/>
          <p:cNvGraphicFramePr>
            <a:graphicFrameLocks noGrp="1"/>
          </p:cNvGraphicFramePr>
          <p:nvPr>
            <p:ph sz="half" idx="1"/>
            <p:extLst>
              <p:ext uri="{D42A27DB-BD31-4B8C-83A1-F6EECF244321}">
                <p14:modId xmlns:p14="http://schemas.microsoft.com/office/powerpoint/2010/main" val="695069813"/>
              </p:ext>
            </p:extLst>
          </p:nvPr>
        </p:nvGraphicFramePr>
        <p:xfrm>
          <a:off x="637674" y="1491916"/>
          <a:ext cx="5398318" cy="2384049"/>
        </p:xfrm>
        <a:graphic>
          <a:graphicData uri="http://schemas.openxmlformats.org/drawingml/2006/chart">
            <c:chart xmlns:c="http://schemas.openxmlformats.org/drawingml/2006/chart" xmlns:r="http://schemas.openxmlformats.org/officeDocument/2006/relationships" r:id="rId3"/>
          </a:graphicData>
        </a:graphic>
      </p:graphicFrame>
      <p:sp>
        <p:nvSpPr>
          <p:cNvPr id="4" name="Turinio vietos rezervavimo ženklas 3"/>
          <p:cNvSpPr>
            <a:spLocks noGrp="1"/>
          </p:cNvSpPr>
          <p:nvPr>
            <p:ph sz="half" idx="2"/>
          </p:nvPr>
        </p:nvSpPr>
        <p:spPr>
          <a:xfrm>
            <a:off x="6126480" y="1491916"/>
            <a:ext cx="4480560" cy="4688221"/>
          </a:xfrm>
        </p:spPr>
        <p:txBody>
          <a:bodyPr>
            <a:normAutofit/>
          </a:bodyPr>
          <a:lstStyle/>
          <a:p>
            <a:pPr marL="285750" lvl="0" indent="-285750" algn="just">
              <a:spcAft>
                <a:spcPts val="1200"/>
              </a:spcAft>
              <a:buFont typeface="Arial" panose="020B0604020202020204" pitchFamily="34" charset="0"/>
              <a:buChar char="•"/>
            </a:pPr>
            <a:r>
              <a:rPr lang="lt-LT" sz="1800" dirty="0">
                <a:latin typeface="Arial" panose="020B0604020202020204" pitchFamily="34" charset="0"/>
                <a:cs typeface="Arial" panose="020B0604020202020204" pitchFamily="34" charset="0"/>
              </a:rPr>
              <a:t>2017 m. viešojo sektoriaus darbo užmokesčio fondas </a:t>
            </a:r>
            <a:r>
              <a:rPr lang="lt-LT" sz="18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augo 50 mln. Eur (1,65 proc.)</a:t>
            </a:r>
          </a:p>
          <a:p>
            <a:pPr marL="285750" lvl="0" indent="-285750" algn="just">
              <a:spcAft>
                <a:spcPts val="1200"/>
              </a:spcAft>
              <a:buFont typeface="Arial" panose="020B0604020202020204" pitchFamily="34" charset="0"/>
              <a:buChar char="•"/>
            </a:pPr>
            <a:r>
              <a:rPr lang="lt-LT" sz="1800" dirty="0">
                <a:latin typeface="Arial" panose="020B0604020202020204" pitchFamily="34" charset="0"/>
                <a:cs typeface="Arial" panose="020B0604020202020204" pitchFamily="34" charset="0"/>
              </a:rPr>
              <a:t>2017 m. </a:t>
            </a:r>
            <a:r>
              <a:rPr lang="lt-LT" sz="1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valstybės</a:t>
            </a:r>
            <a:r>
              <a:rPr lang="lt-LT" sz="1800" dirty="0">
                <a:latin typeface="Arial" panose="020B0604020202020204" pitchFamily="34" charset="0"/>
                <a:cs typeface="Arial" panose="020B0604020202020204" pitchFamily="34" charset="0"/>
              </a:rPr>
              <a:t> viešajame sektoriuje darbo užmokesčio fondas </a:t>
            </a:r>
            <a:r>
              <a:rPr lang="lt-LT" sz="18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sumažėjo  14 mln. Eur. (0,9 proc.)</a:t>
            </a:r>
            <a:r>
              <a:rPr lang="lt-LT" sz="1800" dirty="0">
                <a:latin typeface="Arial" panose="020B0604020202020204" pitchFamily="34" charset="0"/>
                <a:cs typeface="Arial" panose="020B0604020202020204" pitchFamily="34" charset="0"/>
              </a:rPr>
              <a:t>, </a:t>
            </a:r>
            <a:r>
              <a:rPr lang="lt-LT" sz="1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savivaldybių</a:t>
            </a:r>
            <a:r>
              <a:rPr lang="lt-LT" sz="1800" dirty="0">
                <a:latin typeface="Arial" panose="020B0604020202020204" pitchFamily="34" charset="0"/>
                <a:cs typeface="Arial" panose="020B0604020202020204" pitchFamily="34" charset="0"/>
              </a:rPr>
              <a:t>  viešajame sektoriuje </a:t>
            </a:r>
            <a:r>
              <a:rPr lang="lt-LT" sz="18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padidėjo 64 mln. Eur (4,6 proc.)</a:t>
            </a:r>
            <a:r>
              <a:rPr lang="lt-LT" sz="1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endParaRPr lang="lt-LT" dirty="0"/>
          </a:p>
        </p:txBody>
      </p:sp>
      <p:sp>
        <p:nvSpPr>
          <p:cNvPr id="5" name="Skaidrės numerio vietos rezervavimo ženklas 4"/>
          <p:cNvSpPr>
            <a:spLocks noGrp="1"/>
          </p:cNvSpPr>
          <p:nvPr>
            <p:ph type="sldNum" sz="quarter" idx="12"/>
          </p:nvPr>
        </p:nvSpPr>
        <p:spPr/>
        <p:txBody>
          <a:bodyPr>
            <a:normAutofit lnSpcReduction="10000"/>
          </a:bodyPr>
          <a:lstStyle/>
          <a:p>
            <a:fld id="{4FAB73BC-B049-4115-A692-8D63A059BFB8}" type="slidenum">
              <a:rPr lang="en-US" smtClean="0"/>
              <a:t>5</a:t>
            </a:fld>
            <a:endParaRPr lang="en-US" dirty="0"/>
          </a:p>
        </p:txBody>
      </p:sp>
      <p:graphicFrame>
        <p:nvGraphicFramePr>
          <p:cNvPr id="7" name="Diagrama 6"/>
          <p:cNvGraphicFramePr/>
          <p:nvPr>
            <p:extLst>
              <p:ext uri="{D42A27DB-BD31-4B8C-83A1-F6EECF244321}">
                <p14:modId xmlns:p14="http://schemas.microsoft.com/office/powerpoint/2010/main" val="2420775455"/>
              </p:ext>
            </p:extLst>
          </p:nvPr>
        </p:nvGraphicFramePr>
        <p:xfrm>
          <a:off x="637675" y="3971499"/>
          <a:ext cx="5398318" cy="21929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29513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096963" y="365760"/>
            <a:ext cx="9857549" cy="1126156"/>
          </a:xfrm>
        </p:spPr>
        <p:txBody>
          <a:bodyPr>
            <a:normAutofit/>
          </a:bodyPr>
          <a:lstStyle/>
          <a:p>
            <a:r>
              <a:rPr lang="lt-LT" sz="2800" b="1" dirty="0">
                <a:solidFill>
                  <a:schemeClr val="accent1">
                    <a:lumMod val="50000"/>
                  </a:schemeClr>
                </a:solidFill>
                <a:latin typeface="Arial" panose="020B0604020202020204" pitchFamily="34" charset="0"/>
                <a:cs typeface="Arial" panose="020B0604020202020204" pitchFamily="34" charset="0"/>
              </a:rPr>
              <a:t>2017 m. viešajame sektoriuje vidutinis darbo užmokestis augo 5 proc. </a:t>
            </a:r>
          </a:p>
        </p:txBody>
      </p:sp>
      <p:graphicFrame>
        <p:nvGraphicFramePr>
          <p:cNvPr id="6" name="Turinio vietos rezervavimo ženklas 5"/>
          <p:cNvGraphicFramePr>
            <a:graphicFrameLocks noGrp="1"/>
          </p:cNvGraphicFramePr>
          <p:nvPr>
            <p:ph sz="half" idx="1"/>
            <p:extLst>
              <p:ext uri="{D42A27DB-BD31-4B8C-83A1-F6EECF244321}">
                <p14:modId xmlns:p14="http://schemas.microsoft.com/office/powerpoint/2010/main" val="3730733912"/>
              </p:ext>
            </p:extLst>
          </p:nvPr>
        </p:nvGraphicFramePr>
        <p:xfrm>
          <a:off x="1096963" y="1846263"/>
          <a:ext cx="4938712" cy="1775241"/>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3"/>
          <p:cNvSpPr>
            <a:spLocks noGrp="1"/>
          </p:cNvSpPr>
          <p:nvPr>
            <p:ph sz="half" idx="2"/>
          </p:nvPr>
        </p:nvSpPr>
        <p:spPr>
          <a:xfrm>
            <a:off x="6126480" y="1828801"/>
            <a:ext cx="4828032" cy="4463716"/>
          </a:xfrm>
        </p:spPr>
        <p:txBody>
          <a:bodyPr>
            <a:normAutofit/>
          </a:bodyPr>
          <a:lstStyle/>
          <a:p>
            <a:pPr marL="285750" lvl="0" indent="-285750" algn="just">
              <a:spcAft>
                <a:spcPts val="1200"/>
              </a:spcAft>
              <a:buFont typeface="Arial" panose="020B0604020202020204" pitchFamily="34" charset="0"/>
              <a:buChar char="•"/>
            </a:pPr>
            <a:r>
              <a:rPr lang="lt-LT"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bendra</a:t>
            </a:r>
            <a:r>
              <a:rPr lang="lt-LT" i="1" dirty="0">
                <a:latin typeface="Arial" panose="020B0604020202020204" pitchFamily="34" charset="0"/>
                <a:cs typeface="Arial" panose="020B0604020202020204" pitchFamily="34" charset="0"/>
              </a:rPr>
              <a:t> </a:t>
            </a:r>
            <a:r>
              <a:rPr lang="lt-LT" dirty="0">
                <a:latin typeface="Arial" panose="020B0604020202020204" pitchFamily="34" charset="0"/>
                <a:cs typeface="Arial" panose="020B0604020202020204" pitchFamily="34" charset="0"/>
              </a:rPr>
              <a:t>viešojo sektoriaus vidutinio darbo užmokesčio mediana </a:t>
            </a:r>
            <a:r>
              <a:rPr lang="lt-LT"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augo 5 proc. </a:t>
            </a:r>
            <a:r>
              <a:rPr lang="lt-LT" dirty="0">
                <a:latin typeface="Arial" panose="020B0604020202020204" pitchFamily="34" charset="0"/>
                <a:cs typeface="Arial" panose="020B0604020202020204" pitchFamily="34" charset="0"/>
              </a:rPr>
              <a:t>(nuo 646 Eur iki 680 Eur)</a:t>
            </a:r>
          </a:p>
          <a:p>
            <a:pPr marL="285750" indent="-285750" algn="just">
              <a:spcAft>
                <a:spcPts val="1200"/>
              </a:spcAft>
              <a:buFont typeface="Arial" panose="020B0604020202020204" pitchFamily="34" charset="0"/>
              <a:buChar char="•"/>
            </a:pPr>
            <a:r>
              <a:rPr lang="lt-LT"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valstybės</a:t>
            </a:r>
            <a:r>
              <a:rPr lang="lt-LT" dirty="0">
                <a:latin typeface="Arial" panose="020B0604020202020204" pitchFamily="34" charset="0"/>
                <a:cs typeface="Arial" panose="020B0604020202020204" pitchFamily="34" charset="0"/>
              </a:rPr>
              <a:t> viešajame sektoriuje vidutinio darbo užmokesčio mediana </a:t>
            </a:r>
            <a:r>
              <a:rPr lang="lt-LT"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augo 5 proc</a:t>
            </a:r>
            <a:r>
              <a:rPr lang="lt-LT" b="1" dirty="0">
                <a:latin typeface="Arial" panose="020B0604020202020204" pitchFamily="34" charset="0"/>
                <a:cs typeface="Arial" panose="020B0604020202020204" pitchFamily="34" charset="0"/>
              </a:rPr>
              <a:t>.</a:t>
            </a:r>
            <a:r>
              <a:rPr lang="lt-LT" dirty="0">
                <a:latin typeface="Arial" panose="020B0604020202020204" pitchFamily="34" charset="0"/>
                <a:cs typeface="Arial" panose="020B0604020202020204" pitchFamily="34" charset="0"/>
              </a:rPr>
              <a:t>,</a:t>
            </a:r>
            <a:r>
              <a:rPr lang="lt-LT" b="1" dirty="0">
                <a:latin typeface="Arial" panose="020B0604020202020204" pitchFamily="34" charset="0"/>
                <a:cs typeface="Arial" panose="020B0604020202020204" pitchFamily="34" charset="0"/>
              </a:rPr>
              <a:t> </a:t>
            </a:r>
            <a:r>
              <a:rPr lang="lt-LT"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savivaldybių</a:t>
            </a:r>
            <a:r>
              <a:rPr lang="lt-LT" dirty="0">
                <a:latin typeface="Arial" panose="020B0604020202020204" pitchFamily="34" charset="0"/>
                <a:cs typeface="Arial" panose="020B0604020202020204" pitchFamily="34" charset="0"/>
              </a:rPr>
              <a:t> viešajame sektoriuje – </a:t>
            </a:r>
            <a:r>
              <a:rPr lang="lt-LT"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4,8 proc. </a:t>
            </a:r>
          </a:p>
          <a:p>
            <a:pPr marL="285750" indent="-285750" algn="just">
              <a:spcAft>
                <a:spcPts val="1200"/>
              </a:spcAft>
              <a:buFont typeface="Arial" panose="020B0604020202020204" pitchFamily="34" charset="0"/>
              <a:buChar char="•"/>
            </a:pPr>
            <a:r>
              <a:rPr lang="lt-LT"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savivaldybių</a:t>
            </a:r>
            <a:r>
              <a:rPr lang="lt-LT" dirty="0">
                <a:latin typeface="Arial" panose="020B0604020202020204" pitchFamily="34" charset="0"/>
                <a:cs typeface="Arial" panose="020B0604020202020204" pitchFamily="34" charset="0"/>
              </a:rPr>
              <a:t> viešojo sektoriaus darbuotojų vidutinio darbo užmokesčio mediana buvo </a:t>
            </a:r>
            <a:r>
              <a:rPr lang="lt-LT"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29,7 proc. (237 Eur) mažesnė</a:t>
            </a:r>
            <a:r>
              <a:rPr lang="lt-LT" dirty="0">
                <a:latin typeface="Arial" panose="020B0604020202020204" pitchFamily="34" charset="0"/>
                <a:cs typeface="Arial" panose="020B0604020202020204" pitchFamily="34" charset="0"/>
              </a:rPr>
              <a:t> nei </a:t>
            </a:r>
            <a:r>
              <a:rPr lang="lt-LT"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valstybės</a:t>
            </a:r>
            <a:r>
              <a:rPr lang="lt-LT" dirty="0">
                <a:latin typeface="Arial" panose="020B0604020202020204" pitchFamily="34" charset="0"/>
                <a:cs typeface="Arial" panose="020B0604020202020204" pitchFamily="34" charset="0"/>
              </a:rPr>
              <a:t> viešojo sektoriaus mediana</a:t>
            </a:r>
          </a:p>
          <a:p>
            <a:pPr marL="285750" lvl="0" indent="-285750">
              <a:spcAft>
                <a:spcPts val="1200"/>
              </a:spcAft>
              <a:buFont typeface="Arial" panose="020B0604020202020204" pitchFamily="34" charset="0"/>
              <a:buChar char="•"/>
            </a:pPr>
            <a:endParaRPr lang="lt-LT" dirty="0"/>
          </a:p>
          <a:p>
            <a:pPr marL="285750" lvl="0" indent="-285750">
              <a:spcAft>
                <a:spcPts val="1200"/>
              </a:spcAft>
              <a:buFont typeface="Arial" panose="020B0604020202020204" pitchFamily="34" charset="0"/>
              <a:buChar char="•"/>
            </a:pPr>
            <a:endParaRPr lang="lt-LT" dirty="0"/>
          </a:p>
          <a:p>
            <a:endParaRPr lang="lt-LT" dirty="0"/>
          </a:p>
        </p:txBody>
      </p:sp>
      <p:sp>
        <p:nvSpPr>
          <p:cNvPr id="5" name="Skaidrės numerio vietos rezervavimo ženklas 4"/>
          <p:cNvSpPr>
            <a:spLocks noGrp="1"/>
          </p:cNvSpPr>
          <p:nvPr>
            <p:ph type="sldNum" sz="quarter" idx="12"/>
          </p:nvPr>
        </p:nvSpPr>
        <p:spPr/>
        <p:txBody>
          <a:bodyPr>
            <a:normAutofit lnSpcReduction="10000"/>
          </a:bodyPr>
          <a:lstStyle/>
          <a:p>
            <a:fld id="{4FAB73BC-B049-4115-A692-8D63A059BFB8}" type="slidenum">
              <a:rPr lang="en-US" smtClean="0"/>
              <a:t>6</a:t>
            </a:fld>
            <a:endParaRPr lang="en-US" dirty="0"/>
          </a:p>
        </p:txBody>
      </p:sp>
      <p:graphicFrame>
        <p:nvGraphicFramePr>
          <p:cNvPr id="8" name="Diagrama 7"/>
          <p:cNvGraphicFramePr/>
          <p:nvPr>
            <p:extLst>
              <p:ext uri="{D42A27DB-BD31-4B8C-83A1-F6EECF244321}">
                <p14:modId xmlns:p14="http://schemas.microsoft.com/office/powerpoint/2010/main" val="2489533963"/>
              </p:ext>
            </p:extLst>
          </p:nvPr>
        </p:nvGraphicFramePr>
        <p:xfrm>
          <a:off x="1096963" y="3753853"/>
          <a:ext cx="4938712" cy="23341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2585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097280" y="286604"/>
            <a:ext cx="10058400" cy="968442"/>
          </a:xfrm>
        </p:spPr>
        <p:txBody>
          <a:bodyPr>
            <a:normAutofit/>
          </a:bodyPr>
          <a:lstStyle/>
          <a:p>
            <a:r>
              <a:rPr lang="lt-LT" sz="2800" b="1" dirty="0">
                <a:solidFill>
                  <a:schemeClr val="accent1">
                    <a:lumMod val="50000"/>
                  </a:schemeClr>
                </a:solidFill>
                <a:latin typeface="Arial" panose="020B0604020202020204" pitchFamily="34" charset="0"/>
                <a:cs typeface="Arial" panose="020B0604020202020204" pitchFamily="34" charset="0"/>
              </a:rPr>
              <a:t>Vidutinio darbo užmokesčio palyginimas </a:t>
            </a:r>
          </a:p>
        </p:txBody>
      </p:sp>
      <p:graphicFrame>
        <p:nvGraphicFramePr>
          <p:cNvPr id="6" name="Turinio vietos rezervavimo ženklas 5"/>
          <p:cNvGraphicFramePr>
            <a:graphicFrameLocks noGrp="1"/>
          </p:cNvGraphicFramePr>
          <p:nvPr>
            <p:ph sz="half" idx="1"/>
            <p:extLst>
              <p:ext uri="{D42A27DB-BD31-4B8C-83A1-F6EECF244321}">
                <p14:modId xmlns:p14="http://schemas.microsoft.com/office/powerpoint/2010/main" val="533310426"/>
              </p:ext>
            </p:extLst>
          </p:nvPr>
        </p:nvGraphicFramePr>
        <p:xfrm>
          <a:off x="1096963" y="1431758"/>
          <a:ext cx="5207584" cy="3535659"/>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3"/>
          <p:cNvSpPr>
            <a:spLocks noGrp="1"/>
          </p:cNvSpPr>
          <p:nvPr>
            <p:ph sz="half" idx="2"/>
          </p:nvPr>
        </p:nvSpPr>
        <p:spPr>
          <a:xfrm>
            <a:off x="6557210" y="1423821"/>
            <a:ext cx="4499810" cy="4748379"/>
          </a:xfrm>
        </p:spPr>
        <p:txBody>
          <a:bodyPr>
            <a:normAutofit/>
          </a:bodyPr>
          <a:lstStyle/>
          <a:p>
            <a:pPr marL="285750" lvl="0" indent="-285750" algn="just">
              <a:lnSpc>
                <a:spcPct val="100000"/>
              </a:lnSpc>
              <a:spcBef>
                <a:spcPts val="600"/>
              </a:spcBef>
              <a:spcAft>
                <a:spcPts val="600"/>
              </a:spcAft>
              <a:buFont typeface="Arial" panose="020B0604020202020204" pitchFamily="34" charset="0"/>
              <a:buChar char="•"/>
            </a:pPr>
            <a:r>
              <a:rPr lang="lt-LT"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viso</a:t>
            </a:r>
            <a:r>
              <a:rPr lang="lt-LT" dirty="0">
                <a:latin typeface="Arial" panose="020B0604020202020204" pitchFamily="34" charset="0"/>
                <a:cs typeface="Arial" panose="020B0604020202020204" pitchFamily="34" charset="0"/>
              </a:rPr>
              <a:t> viešojo sektoriaus vidutinio darbuotojų darbo užmokesčio mediana buvo </a:t>
            </a:r>
            <a:r>
              <a:rPr lang="lt-LT"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14,7 proc. mažesnė</a:t>
            </a:r>
            <a:r>
              <a:rPr lang="lt-LT"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t-LT" dirty="0">
                <a:latin typeface="Arial" panose="020B0604020202020204" pitchFamily="34" charset="0"/>
                <a:cs typeface="Arial" panose="020B0604020202020204" pitchFamily="34" charset="0"/>
              </a:rPr>
              <a:t>nei </a:t>
            </a:r>
            <a:r>
              <a:rPr lang="lt-LT"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valstybės</a:t>
            </a:r>
            <a:r>
              <a:rPr lang="lt-LT" dirty="0">
                <a:latin typeface="Arial" panose="020B0604020202020204" pitchFamily="34" charset="0"/>
                <a:cs typeface="Arial" panose="020B0604020202020204" pitchFamily="34" charset="0"/>
              </a:rPr>
              <a:t> viešojo sektoriaus darbuotojų ir </a:t>
            </a:r>
            <a:r>
              <a:rPr lang="lt-LT"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18,4 proc. mažesnė</a:t>
            </a:r>
            <a:r>
              <a:rPr lang="lt-LT" b="1" dirty="0">
                <a:latin typeface="Arial" panose="020B0604020202020204" pitchFamily="34" charset="0"/>
                <a:cs typeface="Arial" panose="020B0604020202020204" pitchFamily="34" charset="0"/>
              </a:rPr>
              <a:t> </a:t>
            </a:r>
            <a:r>
              <a:rPr lang="lt-LT" dirty="0">
                <a:latin typeface="Arial" panose="020B0604020202020204" pitchFamily="34" charset="0"/>
                <a:cs typeface="Arial" panose="020B0604020202020204" pitchFamily="34" charset="0"/>
              </a:rPr>
              <a:t>nei </a:t>
            </a:r>
            <a:r>
              <a:rPr lang="lt-LT"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privataus</a:t>
            </a:r>
            <a:r>
              <a:rPr lang="lt-LT" dirty="0">
                <a:latin typeface="Arial" panose="020B0604020202020204" pitchFamily="34" charset="0"/>
                <a:cs typeface="Arial" panose="020B0604020202020204" pitchFamily="34" charset="0"/>
              </a:rPr>
              <a:t> sektoriaus darbuotojų</a:t>
            </a:r>
          </a:p>
          <a:p>
            <a:pPr marL="285750" lvl="0" indent="-285750" algn="just">
              <a:lnSpc>
                <a:spcPct val="100000"/>
              </a:lnSpc>
              <a:spcBef>
                <a:spcPts val="600"/>
              </a:spcBef>
              <a:spcAft>
                <a:spcPts val="600"/>
              </a:spcAft>
              <a:buFont typeface="Arial" panose="020B0604020202020204" pitchFamily="34" charset="0"/>
              <a:buChar char="•"/>
            </a:pPr>
            <a:r>
              <a:rPr lang="lt-LT"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valstybės</a:t>
            </a:r>
            <a:r>
              <a:rPr lang="lt-LT" dirty="0">
                <a:latin typeface="Arial" panose="020B0604020202020204" pitchFamily="34" charset="0"/>
                <a:cs typeface="Arial" panose="020B0604020202020204" pitchFamily="34" charset="0"/>
              </a:rPr>
              <a:t> viešojo sektoriaus vidutinio darbo užmokesčio mediana buvo </a:t>
            </a:r>
            <a:r>
              <a:rPr lang="lt-LT"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4,3 proc. mažesnė</a:t>
            </a:r>
            <a:r>
              <a:rPr lang="lt-LT" dirty="0">
                <a:latin typeface="Arial" panose="020B0604020202020204" pitchFamily="34" charset="0"/>
                <a:cs typeface="Arial" panose="020B0604020202020204" pitchFamily="34" charset="0"/>
              </a:rPr>
              <a:t> nei </a:t>
            </a:r>
            <a:r>
              <a:rPr lang="lt-LT"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privačiame</a:t>
            </a:r>
            <a:r>
              <a:rPr lang="lt-LT" i="1" dirty="0">
                <a:latin typeface="Arial" panose="020B0604020202020204" pitchFamily="34" charset="0"/>
                <a:cs typeface="Arial" panose="020B0604020202020204" pitchFamily="34" charset="0"/>
              </a:rPr>
              <a:t> </a:t>
            </a:r>
            <a:r>
              <a:rPr lang="lt-LT" dirty="0">
                <a:latin typeface="Arial" panose="020B0604020202020204" pitchFamily="34" charset="0"/>
                <a:cs typeface="Arial" panose="020B0604020202020204" pitchFamily="34" charset="0"/>
              </a:rPr>
              <a:t>sektoriuje</a:t>
            </a:r>
          </a:p>
          <a:p>
            <a:endParaRPr lang="lt-LT" dirty="0"/>
          </a:p>
        </p:txBody>
      </p:sp>
      <p:sp>
        <p:nvSpPr>
          <p:cNvPr id="5" name="Skaidrės numerio vietos rezervavimo ženklas 4"/>
          <p:cNvSpPr>
            <a:spLocks noGrp="1"/>
          </p:cNvSpPr>
          <p:nvPr>
            <p:ph type="sldNum" sz="quarter" idx="12"/>
          </p:nvPr>
        </p:nvSpPr>
        <p:spPr/>
        <p:txBody>
          <a:bodyPr>
            <a:normAutofit lnSpcReduction="10000"/>
          </a:bodyPr>
          <a:lstStyle/>
          <a:p>
            <a:fld id="{4FAB73BC-B049-4115-A692-8D63A059BFB8}" type="slidenum">
              <a:rPr lang="en-US" smtClean="0"/>
              <a:t>7</a:t>
            </a:fld>
            <a:endParaRPr lang="en-US" dirty="0"/>
          </a:p>
        </p:txBody>
      </p:sp>
    </p:spTree>
    <p:extLst>
      <p:ext uri="{BB962C8B-B14F-4D97-AF65-F5344CB8AC3E}">
        <p14:creationId xmlns:p14="http://schemas.microsoft.com/office/powerpoint/2010/main" val="770950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6603"/>
            <a:ext cx="10698480" cy="968441"/>
          </a:xfrm>
        </p:spPr>
        <p:txBody>
          <a:bodyPr>
            <a:normAutofit/>
          </a:bodyPr>
          <a:lstStyle/>
          <a:p>
            <a:r>
              <a:rPr lang="lt-LT" sz="2800" b="1" dirty="0">
                <a:solidFill>
                  <a:schemeClr val="accent1">
                    <a:lumMod val="50000"/>
                  </a:schemeClr>
                </a:solidFill>
                <a:latin typeface="Arial" panose="020B0604020202020204" pitchFamily="34" charset="0"/>
                <a:cs typeface="Arial" panose="020B0604020202020204" pitchFamily="34" charset="0"/>
              </a:rPr>
              <a:t>Ministrų valdymo sričių palyginimas (pagal darbuotojų skaičiaus pokytį)</a:t>
            </a:r>
          </a:p>
        </p:txBody>
      </p:sp>
      <p:graphicFrame>
        <p:nvGraphicFramePr>
          <p:cNvPr id="6" name="Diagrama 9"/>
          <p:cNvGraphicFramePr>
            <a:graphicFrameLocks noGrp="1"/>
          </p:cNvGraphicFramePr>
          <p:nvPr>
            <p:ph sz="half" idx="1"/>
            <p:extLst>
              <p:ext uri="{D42A27DB-BD31-4B8C-83A1-F6EECF244321}">
                <p14:modId xmlns:p14="http://schemas.microsoft.com/office/powerpoint/2010/main" val="2777882438"/>
              </p:ext>
            </p:extLst>
          </p:nvPr>
        </p:nvGraphicFramePr>
        <p:xfrm>
          <a:off x="457200" y="1359568"/>
          <a:ext cx="6430617" cy="4288197"/>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p:cNvSpPr>
            <a:spLocks noGrp="1"/>
          </p:cNvSpPr>
          <p:nvPr>
            <p:ph sz="half" idx="2"/>
          </p:nvPr>
        </p:nvSpPr>
        <p:spPr>
          <a:xfrm>
            <a:off x="6737684" y="1359568"/>
            <a:ext cx="4417995" cy="4509527"/>
          </a:xfrm>
        </p:spPr>
        <p:txBody>
          <a:bodyPr>
            <a:normAutofit/>
          </a:bodyPr>
          <a:lstStyle/>
          <a:p>
            <a:pPr algn="just">
              <a:lnSpc>
                <a:spcPct val="100000"/>
              </a:lnSpc>
              <a:spcBef>
                <a:spcPts val="600"/>
              </a:spcBef>
              <a:spcAft>
                <a:spcPts val="600"/>
              </a:spcAft>
              <a:buFont typeface="Arial" panose="020B0604020202020204" pitchFamily="34" charset="0"/>
              <a:buChar char="•"/>
            </a:pPr>
            <a:r>
              <a:rPr lang="lt-LT" dirty="0">
                <a:latin typeface="Arial" panose="020B0604020202020204" pitchFamily="34" charset="0"/>
                <a:cs typeface="Arial" panose="020B0604020202020204" pitchFamily="34" charset="0"/>
              </a:rPr>
              <a:t>darbuotojų skaičius sumažėjo visų ministrų valdymo srityse (išskyrus susisiekimo ministro valdymo sritį)</a:t>
            </a:r>
          </a:p>
          <a:p>
            <a:pPr algn="just">
              <a:lnSpc>
                <a:spcPct val="100000"/>
              </a:lnSpc>
              <a:spcBef>
                <a:spcPts val="600"/>
              </a:spcBef>
              <a:spcAft>
                <a:spcPts val="600"/>
              </a:spcAft>
              <a:buFont typeface="Arial" panose="020B0604020202020204" pitchFamily="34" charset="0"/>
              <a:buChar char="•"/>
            </a:pPr>
            <a:r>
              <a:rPr lang="lt-LT" dirty="0">
                <a:latin typeface="Arial" panose="020B0604020202020204" pitchFamily="34" charset="0"/>
                <a:cs typeface="Arial" panose="020B0604020202020204" pitchFamily="34" charset="0"/>
              </a:rPr>
              <a:t>skaitine reikšme darbuotojų skaičius labiausiai sumažėjo </a:t>
            </a:r>
            <a:r>
              <a:rPr lang="lt-LT"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švietimo ir mokslo ministro </a:t>
            </a:r>
            <a:r>
              <a:rPr lang="lt-LT" dirty="0">
                <a:latin typeface="Arial" panose="020B0604020202020204" pitchFamily="34" charset="0"/>
                <a:cs typeface="Arial" panose="020B0604020202020204" pitchFamily="34" charset="0"/>
              </a:rPr>
              <a:t>valdymo srityje (</a:t>
            </a:r>
            <a:r>
              <a:rPr lang="lt-LT"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13 proc</a:t>
            </a:r>
            <a:r>
              <a:rPr lang="lt-LT"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t-LT" dirty="0">
                <a:latin typeface="Arial" panose="020B0604020202020204" pitchFamily="34" charset="0"/>
                <a:cs typeface="Arial" panose="020B0604020202020204" pitchFamily="34" charset="0"/>
              </a:rPr>
              <a:t>4 835 darbuotojais), procentine reikšme – </a:t>
            </a:r>
            <a:r>
              <a:rPr lang="lt-LT"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teisingumo ministro </a:t>
            </a:r>
            <a:r>
              <a:rPr lang="lt-LT" dirty="0">
                <a:latin typeface="Arial" panose="020B0604020202020204" pitchFamily="34" charset="0"/>
                <a:cs typeface="Arial" panose="020B0604020202020204" pitchFamily="34" charset="0"/>
              </a:rPr>
              <a:t>valdymo srityje (</a:t>
            </a:r>
            <a:r>
              <a:rPr lang="lt-LT"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51 proc</a:t>
            </a:r>
            <a:r>
              <a:rPr lang="lt-LT"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t-LT" dirty="0">
                <a:latin typeface="Arial" panose="020B0604020202020204" pitchFamily="34" charset="0"/>
                <a:cs typeface="Arial" panose="020B0604020202020204" pitchFamily="34" charset="0"/>
              </a:rPr>
              <a:t>1758 darbuotojais)</a:t>
            </a:r>
          </a:p>
        </p:txBody>
      </p:sp>
      <p:sp>
        <p:nvSpPr>
          <p:cNvPr id="5" name="Slide Number Placeholder 4"/>
          <p:cNvSpPr>
            <a:spLocks noGrp="1"/>
          </p:cNvSpPr>
          <p:nvPr>
            <p:ph type="sldNum" sz="quarter" idx="12"/>
          </p:nvPr>
        </p:nvSpPr>
        <p:spPr/>
        <p:txBody>
          <a:bodyPr>
            <a:normAutofit lnSpcReduction="10000"/>
          </a:bodyPr>
          <a:lstStyle/>
          <a:p>
            <a:fld id="{4FAB73BC-B049-4115-A692-8D63A059BFB8}" type="slidenum">
              <a:rPr lang="en-US" smtClean="0"/>
              <a:pPr/>
              <a:t>8</a:t>
            </a:fld>
            <a:endParaRPr lang="en-US" dirty="0"/>
          </a:p>
        </p:txBody>
      </p:sp>
    </p:spTree>
    <p:extLst>
      <p:ext uri="{BB962C8B-B14F-4D97-AF65-F5344CB8AC3E}">
        <p14:creationId xmlns:p14="http://schemas.microsoft.com/office/powerpoint/2010/main" val="752076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968441"/>
          </a:xfrm>
        </p:spPr>
        <p:txBody>
          <a:bodyPr>
            <a:normAutofit/>
          </a:bodyPr>
          <a:lstStyle/>
          <a:p>
            <a:r>
              <a:rPr lang="lt-LT" sz="2800" b="1" dirty="0">
                <a:solidFill>
                  <a:schemeClr val="accent1">
                    <a:lumMod val="50000"/>
                  </a:schemeClr>
                </a:solidFill>
                <a:latin typeface="Arial" panose="020B0604020202020204" pitchFamily="34" charset="0"/>
                <a:cs typeface="Arial" panose="020B0604020202020204" pitchFamily="34" charset="0"/>
              </a:rPr>
              <a:t>Ministrų valdymo sričių palyginimas (pagal vidutinį darbo užmokestį)</a:t>
            </a:r>
            <a:endParaRPr lang="lt-LT" sz="2800" dirty="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6" name="Diagrama 11"/>
          <p:cNvGraphicFramePr>
            <a:graphicFrameLocks noGrp="1"/>
          </p:cNvGraphicFramePr>
          <p:nvPr>
            <p:ph sz="half" idx="1"/>
            <p:extLst>
              <p:ext uri="{D42A27DB-BD31-4B8C-83A1-F6EECF244321}">
                <p14:modId xmlns:p14="http://schemas.microsoft.com/office/powerpoint/2010/main" val="3071456295"/>
              </p:ext>
            </p:extLst>
          </p:nvPr>
        </p:nvGraphicFramePr>
        <p:xfrm>
          <a:off x="1096962" y="1359569"/>
          <a:ext cx="5484312" cy="4509420"/>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p:cNvSpPr>
            <a:spLocks noGrp="1"/>
          </p:cNvSpPr>
          <p:nvPr>
            <p:ph sz="half" idx="2"/>
          </p:nvPr>
        </p:nvSpPr>
        <p:spPr>
          <a:xfrm>
            <a:off x="6725653" y="1359569"/>
            <a:ext cx="4430026" cy="4509526"/>
          </a:xfrm>
        </p:spPr>
        <p:txBody>
          <a:bodyPr>
            <a:normAutofit/>
          </a:bodyPr>
          <a:lstStyle/>
          <a:p>
            <a:pPr algn="just">
              <a:lnSpc>
                <a:spcPct val="100000"/>
              </a:lnSpc>
              <a:spcBef>
                <a:spcPts val="600"/>
              </a:spcBef>
              <a:spcAft>
                <a:spcPts val="600"/>
              </a:spcAft>
              <a:buFont typeface="Arial" panose="020B0604020202020204" pitchFamily="34" charset="0"/>
              <a:buChar char="•"/>
            </a:pPr>
            <a:r>
              <a:rPr lang="lt-LT" dirty="0">
                <a:latin typeface="Arial" panose="020B0604020202020204" pitchFamily="34" charset="0"/>
                <a:cs typeface="Arial" panose="020B0604020202020204" pitchFamily="34" charset="0"/>
              </a:rPr>
              <a:t>didžiausias vidutinis darbo užmokestis – </a:t>
            </a:r>
            <a:r>
              <a:rPr lang="lt-LT"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energetikos</a:t>
            </a:r>
            <a:r>
              <a:rPr lang="lt-LT" dirty="0">
                <a:latin typeface="Arial" panose="020B0604020202020204" pitchFamily="34" charset="0"/>
                <a:cs typeface="Arial" panose="020B0604020202020204" pitchFamily="34" charset="0"/>
              </a:rPr>
              <a:t> (1 314 Eur),                </a:t>
            </a:r>
            <a:r>
              <a:rPr lang="lt-LT"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ūkio</a:t>
            </a:r>
            <a:r>
              <a:rPr lang="lt-LT" dirty="0">
                <a:latin typeface="Arial" panose="020B0604020202020204" pitchFamily="34" charset="0"/>
                <a:cs typeface="Arial" panose="020B0604020202020204" pitchFamily="34" charset="0"/>
              </a:rPr>
              <a:t> (1 193 Eur), </a:t>
            </a:r>
            <a:r>
              <a:rPr lang="lt-LT"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finansų</a:t>
            </a:r>
            <a:r>
              <a:rPr lang="lt-LT" dirty="0">
                <a:latin typeface="Arial" panose="020B0604020202020204" pitchFamily="34" charset="0"/>
                <a:cs typeface="Arial" panose="020B0604020202020204" pitchFamily="34" charset="0"/>
              </a:rPr>
              <a:t> (1057 Eur) ir </a:t>
            </a:r>
            <a:r>
              <a:rPr lang="lt-LT"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susisiekimo</a:t>
            </a:r>
            <a:r>
              <a:rPr lang="lt-LT" dirty="0">
                <a:latin typeface="Arial" panose="020B0604020202020204" pitchFamily="34" charset="0"/>
                <a:cs typeface="Arial" panose="020B0604020202020204" pitchFamily="34" charset="0"/>
              </a:rPr>
              <a:t> (1049 Eur) ministrų valdymo srityse</a:t>
            </a:r>
          </a:p>
          <a:p>
            <a:pPr algn="just">
              <a:lnSpc>
                <a:spcPct val="100000"/>
              </a:lnSpc>
              <a:spcBef>
                <a:spcPts val="600"/>
              </a:spcBef>
              <a:spcAft>
                <a:spcPts val="600"/>
              </a:spcAft>
              <a:buFont typeface="Arial" panose="020B0604020202020204" pitchFamily="34" charset="0"/>
              <a:buChar char="•"/>
            </a:pPr>
            <a:r>
              <a:rPr lang="lt-LT" dirty="0">
                <a:latin typeface="Arial" panose="020B0604020202020204" pitchFamily="34" charset="0"/>
                <a:cs typeface="Arial" panose="020B0604020202020204" pitchFamily="34" charset="0"/>
              </a:rPr>
              <a:t> mažiausias vidutinis darbo užmokestis – </a:t>
            </a:r>
            <a:r>
              <a:rPr lang="lt-LT"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švietimo ir mokslo </a:t>
            </a:r>
            <a:r>
              <a:rPr lang="lt-LT" dirty="0">
                <a:latin typeface="Arial" panose="020B0604020202020204" pitchFamily="34" charset="0"/>
                <a:cs typeface="Arial" panose="020B0604020202020204" pitchFamily="34" charset="0"/>
              </a:rPr>
              <a:t>(650 Eur), </a:t>
            </a:r>
            <a:r>
              <a:rPr lang="lt-LT"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socialinės apsaugos ir darbo </a:t>
            </a:r>
            <a:r>
              <a:rPr lang="lt-LT" dirty="0">
                <a:latin typeface="Arial" panose="020B0604020202020204" pitchFamily="34" charset="0"/>
                <a:cs typeface="Arial" panose="020B0604020202020204" pitchFamily="34" charset="0"/>
              </a:rPr>
              <a:t>(653 Eur) ir </a:t>
            </a:r>
            <a:r>
              <a:rPr lang="lt-LT"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vidaus reikalų </a:t>
            </a:r>
            <a:r>
              <a:rPr lang="lt-LT" dirty="0">
                <a:latin typeface="Arial" panose="020B0604020202020204" pitchFamily="34" charset="0"/>
                <a:cs typeface="Arial" panose="020B0604020202020204" pitchFamily="34" charset="0"/>
              </a:rPr>
              <a:t>(709 Eur) ministrų valdymo srityse</a:t>
            </a:r>
          </a:p>
          <a:p>
            <a:pPr>
              <a:lnSpc>
                <a:spcPct val="100000"/>
              </a:lnSpc>
              <a:spcBef>
                <a:spcPts val="600"/>
              </a:spcBef>
              <a:spcAft>
                <a:spcPts val="600"/>
              </a:spcAft>
            </a:pPr>
            <a:endParaRPr lang="lt-LT" dirty="0"/>
          </a:p>
        </p:txBody>
      </p:sp>
      <p:sp>
        <p:nvSpPr>
          <p:cNvPr id="5" name="Slide Number Placeholder 4"/>
          <p:cNvSpPr>
            <a:spLocks noGrp="1"/>
          </p:cNvSpPr>
          <p:nvPr>
            <p:ph type="sldNum" sz="quarter" idx="12"/>
          </p:nvPr>
        </p:nvSpPr>
        <p:spPr/>
        <p:txBody>
          <a:bodyPr>
            <a:normAutofit lnSpcReduction="10000"/>
          </a:bodyPr>
          <a:lstStyle/>
          <a:p>
            <a:fld id="{4FAB73BC-B049-4115-A692-8D63A059BFB8}" type="slidenum">
              <a:rPr lang="en-US" smtClean="0"/>
              <a:pPr/>
              <a:t>9</a:t>
            </a:fld>
            <a:endParaRPr lang="en-US" dirty="0"/>
          </a:p>
        </p:txBody>
      </p:sp>
    </p:spTree>
    <p:extLst>
      <p:ext uri="{BB962C8B-B14F-4D97-AF65-F5344CB8AC3E}">
        <p14:creationId xmlns:p14="http://schemas.microsoft.com/office/powerpoint/2010/main" val="2348544685"/>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View">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4.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TM02900722[[fn=Valdybos posėdis]]</Template>
  <TotalTime>2522</TotalTime>
  <Words>1095</Words>
  <Application>Microsoft Office PowerPoint</Application>
  <PresentationFormat>Plačiaekranė</PresentationFormat>
  <Paragraphs>127</Paragraphs>
  <Slides>10</Slides>
  <Notes>3</Notes>
  <HiddenSlides>0</HiddenSlides>
  <MMClips>0</MMClips>
  <ScaleCrop>false</ScaleCrop>
  <HeadingPairs>
    <vt:vector size="6" baseType="variant">
      <vt:variant>
        <vt:lpstr>Naudojami šriftai</vt:lpstr>
      </vt:variant>
      <vt:variant>
        <vt:i4>9</vt:i4>
      </vt:variant>
      <vt:variant>
        <vt:lpstr>Tema</vt:lpstr>
      </vt:variant>
      <vt:variant>
        <vt:i4>3</vt:i4>
      </vt:variant>
      <vt:variant>
        <vt:lpstr>Skaidrių pavadinimai</vt:lpstr>
      </vt:variant>
      <vt:variant>
        <vt:i4>10</vt:i4>
      </vt:variant>
    </vt:vector>
  </HeadingPairs>
  <TitlesOfParts>
    <vt:vector size="22" baseType="lpstr">
      <vt:lpstr>MS Mincho</vt:lpstr>
      <vt:lpstr>ＭＳ Ｐゴシック</vt:lpstr>
      <vt:lpstr>Arial</vt:lpstr>
      <vt:lpstr>Calibri</vt:lpstr>
      <vt:lpstr>Calibri Light</vt:lpstr>
      <vt:lpstr>Century Schoolbook</vt:lpstr>
      <vt:lpstr>Times New Roman</vt:lpstr>
      <vt:lpstr>Wingdings</vt:lpstr>
      <vt:lpstr>Wingdings 2</vt:lpstr>
      <vt:lpstr>HDOfficeLightV0</vt:lpstr>
      <vt:lpstr>1_HDOfficeLightV0</vt:lpstr>
      <vt:lpstr>View</vt:lpstr>
      <vt:lpstr>2017 metų viešojo sektoriaus ataskaita</vt:lpstr>
      <vt:lpstr>2017 m. viešojo sektoriaus organizacijų skaičius sumažėjo  113 organizacijų</vt:lpstr>
      <vt:lpstr>2017 m. viešojo sektoriaus darbuotojų skaičius sumažėjo  15 886 darbuotojais (4,4 proc.) </vt:lpstr>
      <vt:lpstr>2017 m. valstybės tarnautojų skaičius sumažėjo 1330 tarnautojų (2,7 proc.)</vt:lpstr>
      <vt:lpstr>2017 m. darbo užmokesčio fondas augo 1,65 proc. (50 mln. Eur)</vt:lpstr>
      <vt:lpstr>2017 m. viešajame sektoriuje vidutinis darbo užmokestis augo 5 proc. </vt:lpstr>
      <vt:lpstr>Vidutinio darbo užmokesčio palyginimas </vt:lpstr>
      <vt:lpstr>Ministrų valdymo sričių palyginimas (pagal darbuotojų skaičiaus pokytį)</vt:lpstr>
      <vt:lpstr>Ministrų valdymo sričių palyginimas (pagal vidutinį darbo užmokestį)</vt:lpstr>
      <vt:lpstr>Pasiūlymai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 metų viešojo sektoriaus ataskaita</dc:title>
  <dc:creator>Sandra Šarkutė</dc:creator>
  <cp:lastModifiedBy>Eurika Norkienė</cp:lastModifiedBy>
  <cp:revision>206</cp:revision>
  <cp:lastPrinted>2017-10-25T07:12:10Z</cp:lastPrinted>
  <dcterms:created xsi:type="dcterms:W3CDTF">2017-09-13T05:27:48Z</dcterms:created>
  <dcterms:modified xsi:type="dcterms:W3CDTF">2018-12-18T07:00:29Z</dcterms:modified>
</cp:coreProperties>
</file>