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4" r:id="rId3"/>
    <p:sldId id="265" r:id="rId4"/>
    <p:sldId id="266" r:id="rId5"/>
  </p:sldIdLst>
  <p:sldSz cx="12192000" cy="6858000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04" y="72"/>
      </p:cViewPr>
      <p:guideLst/>
    </p:cSldViewPr>
  </p:notes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82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82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88C33-7F92-4F8C-A80F-54919C0E6C6D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3" y="4777344"/>
            <a:ext cx="5436909" cy="390889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429"/>
            <a:ext cx="2946275" cy="4982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2" y="9428429"/>
            <a:ext cx="2946275" cy="4982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74DC3-D58A-455D-8155-53C88CA0483A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2133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74DC3-D58A-455D-8155-53C88CA0483A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5729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20963" y="912813"/>
            <a:ext cx="4383087" cy="2466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74DC3-D58A-455D-8155-53C88CA0483A}" type="slidenum">
              <a:rPr lang="lt-LT" smtClean="0"/>
              <a:t>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19415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20963" y="912813"/>
            <a:ext cx="4383087" cy="2466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74DC3-D58A-455D-8155-53C88CA0483A}" type="slidenum">
              <a:rPr lang="lt-LT" smtClean="0"/>
              <a:t>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22043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20963" y="912813"/>
            <a:ext cx="4383087" cy="2466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74DC3-D58A-455D-8155-53C88CA0483A}" type="slidenum">
              <a:rPr lang="lt-LT" smtClean="0"/>
              <a:t>4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25993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47648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4940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4597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9529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6124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8261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4871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1359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062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8643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540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5A7E1-C562-4F41-BBEF-9FAA468B99FC}" type="datetimeFigureOut">
              <a:rPr lang="lt-LT" smtClean="0"/>
              <a:t>2018.11.07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E2F7F-71E8-4B6E-AB98-180FF5B892BE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93651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59417" y="202855"/>
            <a:ext cx="11669851" cy="3308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lt-LT" sz="1550" b="1" dirty="0" smtClean="0">
                <a:solidFill>
                  <a:schemeClr val="bg1"/>
                </a:solidFill>
              </a:rPr>
              <a:t>VALSTYBĖS VALDOMŲ ĮMONIŲ (TOLIAU </a:t>
            </a:r>
            <a:r>
              <a:rPr lang="mr-IN" sz="1550" b="1" dirty="0" smtClean="0">
                <a:solidFill>
                  <a:schemeClr val="bg1"/>
                </a:solidFill>
              </a:rPr>
              <a:t>–</a:t>
            </a:r>
            <a:r>
              <a:rPr lang="lt-LT" sz="1550" b="1" dirty="0" smtClean="0">
                <a:solidFill>
                  <a:schemeClr val="bg1"/>
                </a:solidFill>
              </a:rPr>
              <a:t> VVĮ) </a:t>
            </a:r>
            <a:r>
              <a:rPr lang="en-US" sz="1550" b="1" dirty="0" smtClean="0">
                <a:solidFill>
                  <a:schemeClr val="bg1"/>
                </a:solidFill>
              </a:rPr>
              <a:t>PERTVARKOS IR </a:t>
            </a:r>
            <a:r>
              <a:rPr lang="lt-LT" sz="1550" b="1" dirty="0" smtClean="0">
                <a:solidFill>
                  <a:schemeClr val="bg1"/>
                </a:solidFill>
              </a:rPr>
              <a:t>VALDYMO CENTRALIZAVIMO </a:t>
            </a:r>
            <a:r>
              <a:rPr lang="en-US" sz="1550" b="1" dirty="0" smtClean="0">
                <a:solidFill>
                  <a:schemeClr val="bg1"/>
                </a:solidFill>
              </a:rPr>
              <a:t>PRIEMONI</a:t>
            </a:r>
            <a:r>
              <a:rPr lang="lt-LT" sz="1550" b="1" dirty="0" smtClean="0">
                <a:solidFill>
                  <a:schemeClr val="bg1"/>
                </a:solidFill>
              </a:rPr>
              <a:t>Ų PLANA</a:t>
            </a:r>
            <a:r>
              <a:rPr lang="en-US" sz="1550" b="1" dirty="0" smtClean="0">
                <a:solidFill>
                  <a:schemeClr val="bg1"/>
                </a:solidFill>
              </a:rPr>
              <a:t>S</a:t>
            </a:r>
            <a:endParaRPr lang="lt-LT" sz="1550" b="1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3672" y="2407033"/>
            <a:ext cx="32262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rgbClr val="002060"/>
                </a:solidFill>
              </a:rPr>
              <a:t>Šiuo metu:</a:t>
            </a:r>
          </a:p>
          <a:p>
            <a:pPr algn="ctr"/>
            <a:r>
              <a:rPr lang="lt-LT" sz="1200" b="1" dirty="0" smtClean="0">
                <a:solidFill>
                  <a:srgbClr val="002060"/>
                </a:solidFill>
              </a:rPr>
              <a:t>VVĮ skaičius – 60</a:t>
            </a:r>
            <a:r>
              <a:rPr lang="lt-LT" sz="1200" b="1" baseline="30000" dirty="0" smtClean="0">
                <a:solidFill>
                  <a:srgbClr val="002060"/>
                </a:solidFill>
              </a:rPr>
              <a:t>2</a:t>
            </a:r>
          </a:p>
          <a:p>
            <a:pPr algn="ctr"/>
            <a:r>
              <a:rPr lang="lt-LT" sz="1200" b="1" dirty="0" smtClean="0">
                <a:solidFill>
                  <a:srgbClr val="002060"/>
                </a:solidFill>
              </a:rPr>
              <a:t>Valstybę atstovaujančių institucijų skaičius - 14</a:t>
            </a:r>
          </a:p>
          <a:p>
            <a:endParaRPr lang="lt-LT" sz="1200" b="1" dirty="0" smtClean="0">
              <a:solidFill>
                <a:srgbClr val="FF0000"/>
              </a:solidFill>
            </a:endParaRPr>
          </a:p>
          <a:p>
            <a:r>
              <a:rPr lang="lt-LT" sz="1200" dirty="0" smtClean="0">
                <a:solidFill>
                  <a:srgbClr val="002060"/>
                </a:solidFill>
              </a:rPr>
              <a:t>APLINKOS MINISTERIJA		  3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ENERGETIKOS MINISTERIJA	 	  6</a:t>
            </a:r>
          </a:p>
          <a:p>
            <a:r>
              <a:rPr lang="lt-LT" sz="1200" dirty="0">
                <a:solidFill>
                  <a:srgbClr val="002060"/>
                </a:solidFill>
              </a:rPr>
              <a:t>FINANSŲ MINISTERIJA		</a:t>
            </a:r>
            <a:r>
              <a:rPr lang="lt-LT" sz="1200" dirty="0" smtClean="0">
                <a:solidFill>
                  <a:srgbClr val="002060"/>
                </a:solidFill>
              </a:rPr>
              <a:t>  8</a:t>
            </a:r>
          </a:p>
          <a:p>
            <a:r>
              <a:rPr lang="lt-LT" sz="1200" dirty="0">
                <a:solidFill>
                  <a:srgbClr val="002060"/>
                </a:solidFill>
              </a:rPr>
              <a:t>Kalėjimų departamentas		</a:t>
            </a:r>
            <a:r>
              <a:rPr lang="lt-LT" sz="1200" dirty="0" smtClean="0">
                <a:solidFill>
                  <a:srgbClr val="002060"/>
                </a:solidFill>
              </a:rPr>
              <a:t>  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KRAŠTO </a:t>
            </a:r>
            <a:r>
              <a:rPr lang="lt-LT" sz="1200" dirty="0">
                <a:solidFill>
                  <a:srgbClr val="002060"/>
                </a:solidFill>
              </a:rPr>
              <a:t>APSAUGOS </a:t>
            </a:r>
            <a:r>
              <a:rPr lang="lt-LT" sz="1200" dirty="0" smtClean="0">
                <a:solidFill>
                  <a:srgbClr val="002060"/>
                </a:solidFill>
              </a:rPr>
              <a:t>MINISTERIJA</a:t>
            </a:r>
            <a:r>
              <a:rPr lang="lt-LT" sz="1200" dirty="0">
                <a:solidFill>
                  <a:srgbClr val="002060"/>
                </a:solidFill>
              </a:rPr>
              <a:t>	</a:t>
            </a:r>
            <a:r>
              <a:rPr lang="lt-LT" sz="1200" dirty="0" smtClean="0">
                <a:solidFill>
                  <a:srgbClr val="002060"/>
                </a:solidFill>
              </a:rPr>
              <a:t>  1</a:t>
            </a:r>
          </a:p>
          <a:p>
            <a:r>
              <a:rPr lang="lt-LT" sz="1200" dirty="0">
                <a:solidFill>
                  <a:srgbClr val="002060"/>
                </a:solidFill>
              </a:rPr>
              <a:t>KULTŪROS MINISTERIJA	</a:t>
            </a:r>
            <a:r>
              <a:rPr lang="lt-LT" sz="1200" dirty="0" smtClean="0">
                <a:solidFill>
                  <a:srgbClr val="002060"/>
                </a:solidFill>
              </a:rPr>
              <a:t>  	  1</a:t>
            </a:r>
            <a:endParaRPr lang="lt-LT" sz="1200" dirty="0">
              <a:solidFill>
                <a:srgbClr val="002060"/>
              </a:solidFill>
            </a:endParaRPr>
          </a:p>
          <a:p>
            <a:r>
              <a:rPr lang="lt-LT" sz="1200" dirty="0">
                <a:solidFill>
                  <a:srgbClr val="002060"/>
                </a:solidFill>
              </a:rPr>
              <a:t>Kultūros paveldo </a:t>
            </a:r>
            <a:r>
              <a:rPr lang="lt-LT" sz="1200" dirty="0" smtClean="0">
                <a:solidFill>
                  <a:srgbClr val="002060"/>
                </a:solidFill>
              </a:rPr>
              <a:t>departamentas  	  1</a:t>
            </a:r>
            <a:endParaRPr lang="lt-LT" sz="1200" dirty="0">
              <a:solidFill>
                <a:srgbClr val="002060"/>
              </a:solidFill>
            </a:endParaRPr>
          </a:p>
          <a:p>
            <a:r>
              <a:rPr lang="lt-LT" sz="1200" dirty="0" smtClean="0">
                <a:solidFill>
                  <a:srgbClr val="002060"/>
                </a:solidFill>
              </a:rPr>
              <a:t>Kūno kultūros ir sporto departamentas	  1</a:t>
            </a:r>
          </a:p>
          <a:p>
            <a:r>
              <a:rPr lang="lt-LT" sz="1200" dirty="0">
                <a:solidFill>
                  <a:srgbClr val="002060"/>
                </a:solidFill>
              </a:rPr>
              <a:t>Lietuvos bankas	        	  </a:t>
            </a:r>
            <a:r>
              <a:rPr lang="lt-LT" sz="1200" dirty="0" smtClean="0">
                <a:solidFill>
                  <a:srgbClr val="002060"/>
                </a:solidFill>
              </a:rPr>
              <a:t>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SUSISIEKIMO MINISTERIJA		12</a:t>
            </a:r>
          </a:p>
          <a:p>
            <a:r>
              <a:rPr lang="lt-LT" sz="1200" dirty="0">
                <a:solidFill>
                  <a:srgbClr val="002060"/>
                </a:solidFill>
              </a:rPr>
              <a:t>SVEIKATOS APSAUGOS </a:t>
            </a:r>
            <a:r>
              <a:rPr lang="lt-LT" sz="1200" dirty="0" smtClean="0">
                <a:solidFill>
                  <a:srgbClr val="002060"/>
                </a:solidFill>
              </a:rPr>
              <a:t>MINISTERIJA</a:t>
            </a:r>
            <a:r>
              <a:rPr lang="lt-LT" sz="1200" dirty="0">
                <a:solidFill>
                  <a:srgbClr val="002060"/>
                </a:solidFill>
              </a:rPr>
              <a:t>	</a:t>
            </a:r>
            <a:r>
              <a:rPr lang="lt-LT" sz="1200" dirty="0" smtClean="0">
                <a:solidFill>
                  <a:srgbClr val="002060"/>
                </a:solidFill>
              </a:rPr>
              <a:t> </a:t>
            </a:r>
            <a:r>
              <a:rPr lang="lt-LT" sz="1200" dirty="0">
                <a:solidFill>
                  <a:srgbClr val="002060"/>
                </a:solidFill>
              </a:rPr>
              <a:t> </a:t>
            </a:r>
            <a:r>
              <a:rPr lang="lt-LT" sz="1200" dirty="0" smtClean="0">
                <a:solidFill>
                  <a:srgbClr val="002060"/>
                </a:solidFill>
              </a:rPr>
              <a:t>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ŪKIO MINISTERIJA		  5</a:t>
            </a:r>
          </a:p>
          <a:p>
            <a:r>
              <a:rPr lang="lt-LT" sz="1200" dirty="0">
                <a:solidFill>
                  <a:srgbClr val="002060"/>
                </a:solidFill>
              </a:rPr>
              <a:t>VIDAUS REIKALŲ MINISTERIJA	  </a:t>
            </a:r>
            <a:r>
              <a:rPr lang="lt-LT" sz="1200" dirty="0" smtClean="0">
                <a:solidFill>
                  <a:srgbClr val="002060"/>
                </a:solidFill>
              </a:rPr>
              <a:t>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ŽEMĖS ŪKIO MINISTERIJA		18</a:t>
            </a:r>
          </a:p>
        </p:txBody>
      </p:sp>
      <p:sp>
        <p:nvSpPr>
          <p:cNvPr id="72" name="Пятиугольник 71"/>
          <p:cNvSpPr/>
          <p:nvPr/>
        </p:nvSpPr>
        <p:spPr>
          <a:xfrm>
            <a:off x="359417" y="591220"/>
            <a:ext cx="6826388" cy="892273"/>
          </a:xfrm>
          <a:prstGeom prst="homePlat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/>
              <a:t>PEREINAMOJO ETAPO PRADŽIA</a:t>
            </a:r>
            <a:endParaRPr lang="lt-LT" sz="1200" b="1" dirty="0"/>
          </a:p>
          <a:p>
            <a:pPr algn="ctr"/>
            <a:r>
              <a:rPr lang="lt-LT" sz="1200" dirty="0" smtClean="0"/>
              <a:t>Toliau įgyvendinami L</a:t>
            </a:r>
            <a:r>
              <a:rPr lang="en-US" sz="1200" dirty="0" smtClean="0"/>
              <a:t>RV patvirtinti VVĮ veiklos optimizavimo planai</a:t>
            </a:r>
            <a:r>
              <a:rPr lang="lt-LT" sz="1200" baseline="30000" dirty="0" smtClean="0"/>
              <a:t>1</a:t>
            </a:r>
            <a:r>
              <a:rPr lang="lt-LT" sz="1200" dirty="0"/>
              <a:t> </a:t>
            </a:r>
            <a:r>
              <a:rPr lang="lt-LT" sz="1200" dirty="0" smtClean="0"/>
              <a:t>ir pradedamas VVĮ valdymo koncentravimas 8 institucijose, kitos institucijos valdo VVĮ iki tol, kol bus užbaigti įgyvendinti minėti planai</a:t>
            </a:r>
            <a:r>
              <a:rPr lang="lt-LT" sz="1200" baseline="30000" dirty="0" smtClean="0"/>
              <a:t>1</a:t>
            </a:r>
            <a:r>
              <a:rPr lang="lt-LT" sz="1200" dirty="0" smtClean="0"/>
              <a:t> . Šiuos planus, kartu su VVĮ valdymo centralizavimo priemonėmis, siūloma apjungti teikiamame VVĮ pertvarkos ir valdymo centralizavimo priemonių plane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260" y="5780353"/>
            <a:ext cx="9100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i="1" baseline="30000" dirty="0" smtClean="0">
                <a:solidFill>
                  <a:srgbClr val="002060"/>
                </a:solidFill>
              </a:rPr>
              <a:t>1  </a:t>
            </a:r>
            <a:r>
              <a:rPr lang="lt-LT" sz="1000" i="1" dirty="0" smtClean="0">
                <a:solidFill>
                  <a:srgbClr val="002060"/>
                </a:solidFill>
              </a:rPr>
              <a:t>- Vyriausybės patvirtinti Valstybės įmonių pertvarkos priemonių planas ir Valstybės valdomų bendrovių veiklos optimizavimo planas </a:t>
            </a:r>
            <a:endParaRPr lang="lt-LT" sz="1000" i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21171" y="2673262"/>
            <a:ext cx="386463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rgbClr val="002060"/>
                </a:solidFill>
              </a:rPr>
              <a:t>Pereinamuoju etapu – vykdomos numatytos pertvarkos:</a:t>
            </a:r>
          </a:p>
          <a:p>
            <a:pPr algn="ctr"/>
            <a:r>
              <a:rPr lang="lt-LT" sz="1000" i="1" dirty="0" smtClean="0">
                <a:solidFill>
                  <a:srgbClr val="FF0000"/>
                </a:solidFill>
              </a:rPr>
              <a:t>(raudonai pažymėtos institucijos, kurios užbaigus pertvarkas nebevaldys VVĮ)</a:t>
            </a:r>
            <a:endParaRPr lang="lt-LT" sz="1000" b="1" dirty="0" smtClean="0">
              <a:solidFill>
                <a:srgbClr val="FF0000"/>
              </a:solidFill>
            </a:endParaRPr>
          </a:p>
          <a:p>
            <a:r>
              <a:rPr lang="lt-LT" sz="1200" dirty="0" smtClean="0">
                <a:solidFill>
                  <a:srgbClr val="002060"/>
                </a:solidFill>
              </a:rPr>
              <a:t>APLINKOS MINISTERIJA	                          iki 2019-</a:t>
            </a:r>
            <a:r>
              <a:rPr lang="en-US" sz="1200" dirty="0" smtClean="0">
                <a:solidFill>
                  <a:srgbClr val="002060"/>
                </a:solidFill>
              </a:rPr>
              <a:t>05</a:t>
            </a:r>
            <a:r>
              <a:rPr lang="lt-LT" sz="1200" dirty="0" smtClean="0">
                <a:solidFill>
                  <a:srgbClr val="002060"/>
                </a:solidFill>
              </a:rPr>
              <a:t>-31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ENERGETIKOS MINISTERIJA	 </a:t>
            </a:r>
            <a:r>
              <a:rPr lang="lt-LT" sz="1200" dirty="0">
                <a:solidFill>
                  <a:srgbClr val="002060"/>
                </a:solidFill>
              </a:rPr>
              <a:t> </a:t>
            </a:r>
            <a:r>
              <a:rPr lang="lt-LT" sz="1200" dirty="0" smtClean="0">
                <a:solidFill>
                  <a:srgbClr val="002060"/>
                </a:solidFill>
              </a:rPr>
              <a:t>                        iki 2019-07-31</a:t>
            </a:r>
            <a:endParaRPr lang="lt-LT" sz="1200" dirty="0" smtClean="0">
              <a:solidFill>
                <a:srgbClr val="FF0000"/>
              </a:solidFill>
            </a:endParaRPr>
          </a:p>
          <a:p>
            <a:r>
              <a:rPr lang="lt-LT" sz="1200" dirty="0">
                <a:solidFill>
                  <a:srgbClr val="002060"/>
                </a:solidFill>
              </a:rPr>
              <a:t>FINANSŲ MINISTERIJA	 </a:t>
            </a:r>
            <a:r>
              <a:rPr lang="lt-LT" sz="1200" dirty="0" smtClean="0">
                <a:solidFill>
                  <a:srgbClr val="002060"/>
                </a:solidFill>
              </a:rPr>
              <a:t>                         iki 2022-12-31</a:t>
            </a:r>
          </a:p>
          <a:p>
            <a:r>
              <a:rPr lang="lt-LT" sz="1200" dirty="0" smtClean="0">
                <a:solidFill>
                  <a:srgbClr val="FF0000"/>
                </a:solidFill>
              </a:rPr>
              <a:t>Kalėjimų departamentas                                   iki 20</a:t>
            </a:r>
            <a:r>
              <a:rPr lang="en-US" sz="1200" dirty="0" smtClean="0">
                <a:solidFill>
                  <a:srgbClr val="FF0000"/>
                </a:solidFill>
              </a:rPr>
              <a:t>20</a:t>
            </a:r>
            <a:r>
              <a:rPr lang="lt-LT" sz="1200" dirty="0" smtClean="0">
                <a:solidFill>
                  <a:srgbClr val="FF0000"/>
                </a:solidFill>
              </a:rPr>
              <a:t>-</a:t>
            </a:r>
            <a:r>
              <a:rPr lang="en-US" sz="1200" dirty="0" smtClean="0">
                <a:solidFill>
                  <a:srgbClr val="FF0000"/>
                </a:solidFill>
              </a:rPr>
              <a:t>12</a:t>
            </a:r>
            <a:r>
              <a:rPr lang="lt-LT" sz="1200" dirty="0" smtClean="0">
                <a:solidFill>
                  <a:srgbClr val="FF0000"/>
                </a:solidFill>
              </a:rPr>
              <a:t>-31</a:t>
            </a:r>
          </a:p>
          <a:p>
            <a:r>
              <a:rPr lang="lt-LT" sz="1200" dirty="0" smtClean="0">
                <a:solidFill>
                  <a:srgbClr val="FF0000"/>
                </a:solidFill>
              </a:rPr>
              <a:t>KRAŠTO </a:t>
            </a:r>
            <a:r>
              <a:rPr lang="lt-LT" sz="1200" dirty="0">
                <a:solidFill>
                  <a:srgbClr val="FF0000"/>
                </a:solidFill>
              </a:rPr>
              <a:t>APSAUGOS </a:t>
            </a:r>
            <a:r>
              <a:rPr lang="lt-LT" sz="1200" dirty="0" smtClean="0">
                <a:solidFill>
                  <a:srgbClr val="FF0000"/>
                </a:solidFill>
              </a:rPr>
              <a:t>MINISTERIJA</a:t>
            </a:r>
            <a:r>
              <a:rPr lang="lt-LT" sz="1200" dirty="0">
                <a:solidFill>
                  <a:srgbClr val="002060"/>
                </a:solidFill>
              </a:rPr>
              <a:t>	</a:t>
            </a:r>
            <a:r>
              <a:rPr lang="lt-LT" sz="1200" dirty="0" smtClean="0">
                <a:solidFill>
                  <a:srgbClr val="FF0000"/>
                </a:solidFill>
              </a:rPr>
              <a:t>iki 2019-07-31</a:t>
            </a:r>
          </a:p>
          <a:p>
            <a:r>
              <a:rPr lang="lt-LT" sz="1200" dirty="0">
                <a:solidFill>
                  <a:srgbClr val="FF0000"/>
                </a:solidFill>
              </a:rPr>
              <a:t>KULTŪROS MINISTERIJA</a:t>
            </a:r>
            <a:r>
              <a:rPr lang="lt-LT" sz="1200" dirty="0">
                <a:solidFill>
                  <a:srgbClr val="002060"/>
                </a:solidFill>
              </a:rPr>
              <a:t>	</a:t>
            </a:r>
            <a:r>
              <a:rPr lang="lt-LT" sz="1200" dirty="0" smtClean="0">
                <a:solidFill>
                  <a:srgbClr val="002060"/>
                </a:solidFill>
              </a:rPr>
              <a:t>             	</a:t>
            </a:r>
            <a:r>
              <a:rPr lang="lt-LT" sz="1200" dirty="0" smtClean="0">
                <a:solidFill>
                  <a:srgbClr val="FF0000"/>
                </a:solidFill>
              </a:rPr>
              <a:t>iki 2019-</a:t>
            </a:r>
            <a:r>
              <a:rPr lang="en-US" sz="1200" dirty="0" smtClean="0">
                <a:solidFill>
                  <a:srgbClr val="FF0000"/>
                </a:solidFill>
              </a:rPr>
              <a:t>12</a:t>
            </a:r>
            <a:r>
              <a:rPr lang="lt-LT" sz="1200" dirty="0" smtClean="0">
                <a:solidFill>
                  <a:srgbClr val="FF0000"/>
                </a:solidFill>
              </a:rPr>
              <a:t>-31</a:t>
            </a:r>
            <a:endParaRPr lang="lt-LT" sz="1200" dirty="0">
              <a:solidFill>
                <a:srgbClr val="FF0000"/>
              </a:solidFill>
            </a:endParaRPr>
          </a:p>
          <a:p>
            <a:r>
              <a:rPr lang="lt-LT" sz="1200" dirty="0">
                <a:solidFill>
                  <a:srgbClr val="FF0000"/>
                </a:solidFill>
              </a:rPr>
              <a:t>Kultūros paveldo </a:t>
            </a:r>
            <a:r>
              <a:rPr lang="lt-LT" sz="1200" dirty="0" smtClean="0">
                <a:solidFill>
                  <a:srgbClr val="FF0000"/>
                </a:solidFill>
              </a:rPr>
              <a:t>departamentas  </a:t>
            </a:r>
            <a:r>
              <a:rPr lang="lt-LT" sz="1200" dirty="0" smtClean="0">
                <a:solidFill>
                  <a:srgbClr val="002060"/>
                </a:solidFill>
              </a:rPr>
              <a:t>	</a:t>
            </a:r>
            <a:r>
              <a:rPr lang="lt-LT" sz="1200" dirty="0" smtClean="0">
                <a:solidFill>
                  <a:srgbClr val="FF0000"/>
                </a:solidFill>
              </a:rPr>
              <a:t>iki 2019-</a:t>
            </a:r>
            <a:r>
              <a:rPr lang="en-US" sz="1200" dirty="0" smtClean="0">
                <a:solidFill>
                  <a:srgbClr val="FF0000"/>
                </a:solidFill>
              </a:rPr>
              <a:t>12</a:t>
            </a:r>
            <a:r>
              <a:rPr lang="lt-LT" sz="1200" dirty="0" smtClean="0">
                <a:solidFill>
                  <a:srgbClr val="FF0000"/>
                </a:solidFill>
              </a:rPr>
              <a:t>-3</a:t>
            </a:r>
            <a:r>
              <a:rPr lang="en-US" sz="1200" dirty="0" smtClean="0">
                <a:solidFill>
                  <a:srgbClr val="FF0000"/>
                </a:solidFill>
              </a:rPr>
              <a:t>1</a:t>
            </a:r>
            <a:endParaRPr lang="lt-LT" sz="1200" dirty="0">
              <a:solidFill>
                <a:srgbClr val="FF0000"/>
              </a:solidFill>
            </a:endParaRPr>
          </a:p>
          <a:p>
            <a:r>
              <a:rPr lang="lt-LT" sz="1200" dirty="0" smtClean="0">
                <a:solidFill>
                  <a:srgbClr val="FF0000"/>
                </a:solidFill>
              </a:rPr>
              <a:t>Kūno kultūros ir sporto departamentas          	iki 2019-12-31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SUSISIEKIMO MINISTERIJA	</a:t>
            </a:r>
            <a:r>
              <a:rPr lang="lt-LT" sz="1200" dirty="0">
                <a:solidFill>
                  <a:srgbClr val="002060"/>
                </a:solidFill>
              </a:rPr>
              <a:t>  </a:t>
            </a:r>
            <a:r>
              <a:rPr lang="lt-LT" sz="1200" dirty="0" smtClean="0">
                <a:solidFill>
                  <a:srgbClr val="002060"/>
                </a:solidFill>
              </a:rPr>
              <a:t>                        iki 2019-07-31</a:t>
            </a:r>
          </a:p>
          <a:p>
            <a:r>
              <a:rPr lang="lt-LT" sz="1200" dirty="0" smtClean="0">
                <a:solidFill>
                  <a:srgbClr val="FF0000"/>
                </a:solidFill>
              </a:rPr>
              <a:t>SVEIKATOS </a:t>
            </a:r>
            <a:r>
              <a:rPr lang="lt-LT" sz="1200" dirty="0">
                <a:solidFill>
                  <a:srgbClr val="FF0000"/>
                </a:solidFill>
              </a:rPr>
              <a:t>APSAUGOS </a:t>
            </a:r>
            <a:r>
              <a:rPr lang="lt-LT" sz="1200" dirty="0" smtClean="0">
                <a:solidFill>
                  <a:srgbClr val="FF0000"/>
                </a:solidFill>
              </a:rPr>
              <a:t>MINISTERIJA               iki 2019-12-31	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ŪKIO MINISTERIJA</a:t>
            </a:r>
            <a:r>
              <a:rPr lang="lt-LT" sz="1200" dirty="0">
                <a:solidFill>
                  <a:srgbClr val="002060"/>
                </a:solidFill>
              </a:rPr>
              <a:t> </a:t>
            </a:r>
            <a:r>
              <a:rPr lang="lt-LT" sz="1200" dirty="0" smtClean="0">
                <a:solidFill>
                  <a:srgbClr val="002060"/>
                </a:solidFill>
              </a:rPr>
              <a:t>                                             iki 2019-03-31</a:t>
            </a:r>
            <a:endParaRPr lang="lt-LT" sz="1200" dirty="0" smtClean="0">
              <a:solidFill>
                <a:srgbClr val="FF0000"/>
              </a:solidFill>
            </a:endParaRPr>
          </a:p>
          <a:p>
            <a:r>
              <a:rPr lang="lt-LT" sz="1200" dirty="0" smtClean="0">
                <a:solidFill>
                  <a:srgbClr val="002060"/>
                </a:solidFill>
              </a:rPr>
              <a:t>ŽEMĖS ŪKIO MINISTERIJA	</a:t>
            </a:r>
            <a:r>
              <a:rPr lang="lt-LT" sz="1200" dirty="0">
                <a:solidFill>
                  <a:srgbClr val="FF0000"/>
                </a:solidFill>
              </a:rPr>
              <a:t> </a:t>
            </a:r>
            <a:r>
              <a:rPr lang="lt-LT" sz="1200" dirty="0" smtClean="0">
                <a:solidFill>
                  <a:srgbClr val="FF0000"/>
                </a:solidFill>
              </a:rPr>
              <a:t>                         </a:t>
            </a:r>
            <a:r>
              <a:rPr lang="lt-LT" sz="1200" dirty="0" smtClean="0">
                <a:solidFill>
                  <a:srgbClr val="002060"/>
                </a:solidFill>
              </a:rPr>
              <a:t>iki 2020-05-31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0573" y="5963001"/>
            <a:ext cx="92633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baseline="30000" dirty="0" smtClean="0">
                <a:solidFill>
                  <a:srgbClr val="002060"/>
                </a:solidFill>
              </a:rPr>
              <a:t>2 </a:t>
            </a:r>
            <a:r>
              <a:rPr lang="lt-LT" sz="1000" dirty="0" smtClean="0">
                <a:solidFill>
                  <a:srgbClr val="002060"/>
                </a:solidFill>
              </a:rPr>
              <a:t>-</a:t>
            </a:r>
            <a:r>
              <a:rPr lang="lt-LT" sz="1000" i="1" dirty="0" smtClean="0">
                <a:solidFill>
                  <a:srgbClr val="002060"/>
                </a:solidFill>
              </a:rPr>
              <a:t> Dar 6 VVĮ – privatizuojamos, jų akcijas valdo Turto bankas. Toliau VVĮ centralizavimo plane Turto banko valdomos VVĮ nebus minimos</a:t>
            </a:r>
            <a:endParaRPr lang="lt-LT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7539066" y="2743449"/>
            <a:ext cx="224489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 smtClean="0">
                <a:solidFill>
                  <a:srgbClr val="002060"/>
                </a:solidFill>
              </a:rPr>
              <a:t>Pereinamojo etapo pabaigoje:</a:t>
            </a:r>
            <a:endParaRPr lang="lt-LT" sz="1200" b="1" dirty="0">
              <a:solidFill>
                <a:srgbClr val="002060"/>
              </a:solidFill>
            </a:endParaRPr>
          </a:p>
          <a:p>
            <a:pPr algn="ctr"/>
            <a:r>
              <a:rPr lang="lt-LT" sz="1200" b="1" dirty="0">
                <a:solidFill>
                  <a:srgbClr val="002060"/>
                </a:solidFill>
              </a:rPr>
              <a:t>VVĮ skaičius – </a:t>
            </a:r>
            <a:r>
              <a:rPr lang="lt-LT" sz="1200" b="1" dirty="0" smtClean="0">
                <a:solidFill>
                  <a:srgbClr val="002060"/>
                </a:solidFill>
              </a:rPr>
              <a:t>34</a:t>
            </a:r>
            <a:endParaRPr lang="lt-LT" sz="1200" b="1" dirty="0">
              <a:solidFill>
                <a:srgbClr val="002060"/>
              </a:solidFill>
            </a:endParaRPr>
          </a:p>
          <a:p>
            <a:pPr algn="ctr"/>
            <a:r>
              <a:rPr lang="lt-LT" sz="1200" b="1" dirty="0">
                <a:solidFill>
                  <a:srgbClr val="002060"/>
                </a:solidFill>
              </a:rPr>
              <a:t>Valstybę atstovaujančių </a:t>
            </a:r>
            <a:endParaRPr lang="lt-LT" sz="1200" b="1" dirty="0" smtClean="0">
              <a:solidFill>
                <a:srgbClr val="002060"/>
              </a:solidFill>
            </a:endParaRPr>
          </a:p>
          <a:p>
            <a:pPr algn="ctr"/>
            <a:r>
              <a:rPr lang="lt-LT" sz="1200" b="1" dirty="0" smtClean="0">
                <a:solidFill>
                  <a:srgbClr val="002060"/>
                </a:solidFill>
              </a:rPr>
              <a:t>institucijų </a:t>
            </a:r>
            <a:r>
              <a:rPr lang="lt-LT" sz="1200" b="1" dirty="0">
                <a:solidFill>
                  <a:srgbClr val="002060"/>
                </a:solidFill>
              </a:rPr>
              <a:t>skaičius - </a:t>
            </a:r>
            <a:r>
              <a:rPr lang="lt-LT" sz="1200" b="1" dirty="0" smtClean="0">
                <a:solidFill>
                  <a:srgbClr val="002060"/>
                </a:solidFill>
              </a:rPr>
              <a:t>8</a:t>
            </a:r>
            <a:endParaRPr lang="lt-LT" sz="1200" b="1" dirty="0">
              <a:solidFill>
                <a:srgbClr val="002060"/>
              </a:solidFill>
            </a:endParaRPr>
          </a:p>
          <a:p>
            <a:endParaRPr lang="lt-LT" sz="1200" b="1" dirty="0" smtClean="0">
              <a:solidFill>
                <a:srgbClr val="FF0000"/>
              </a:solidFill>
            </a:endParaRPr>
          </a:p>
          <a:p>
            <a:r>
              <a:rPr lang="lt-LT" sz="1200" dirty="0" smtClean="0">
                <a:solidFill>
                  <a:srgbClr val="002060"/>
                </a:solidFill>
              </a:rPr>
              <a:t>APLINKOS MINISTERIJA              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ENERGETIKOS MINISTERIJA 	  </a:t>
            </a:r>
            <a:r>
              <a:rPr lang="en-US" sz="1200" dirty="0" smtClean="0">
                <a:solidFill>
                  <a:srgbClr val="002060"/>
                </a:solidFill>
              </a:rPr>
              <a:t>3</a:t>
            </a:r>
            <a:endParaRPr lang="lt-LT" sz="1200" dirty="0" smtClean="0">
              <a:solidFill>
                <a:srgbClr val="002060"/>
              </a:solidFill>
            </a:endParaRPr>
          </a:p>
          <a:p>
            <a:r>
              <a:rPr lang="lt-LT" sz="1200" dirty="0">
                <a:solidFill>
                  <a:srgbClr val="002060"/>
                </a:solidFill>
              </a:rPr>
              <a:t>FINANSŲ MINISTERIJA	</a:t>
            </a:r>
            <a:r>
              <a:rPr lang="lt-LT" sz="1200" dirty="0" smtClean="0">
                <a:solidFill>
                  <a:srgbClr val="002060"/>
                </a:solidFill>
              </a:rPr>
              <a:t>  </a:t>
            </a:r>
            <a:r>
              <a:rPr lang="en-US" sz="1200" dirty="0" smtClean="0">
                <a:solidFill>
                  <a:srgbClr val="002060"/>
                </a:solidFill>
              </a:rPr>
              <a:t>6</a:t>
            </a:r>
            <a:endParaRPr lang="lt-LT" sz="1200" dirty="0" smtClean="0">
              <a:solidFill>
                <a:srgbClr val="002060"/>
              </a:solidFill>
            </a:endParaRPr>
          </a:p>
          <a:p>
            <a:r>
              <a:rPr lang="lt-LT" sz="1200" dirty="0" smtClean="0">
                <a:solidFill>
                  <a:srgbClr val="002060"/>
                </a:solidFill>
              </a:rPr>
              <a:t>Lietuvos bankas                          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SUSISIEKIMO MINISTERIJA	10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ŪKIO MINISTERIJA	  5</a:t>
            </a:r>
          </a:p>
          <a:p>
            <a:r>
              <a:rPr lang="lt-LT" sz="1200" dirty="0">
                <a:solidFill>
                  <a:srgbClr val="002060"/>
                </a:solidFill>
              </a:rPr>
              <a:t>VIDAUS REIKALŲ </a:t>
            </a:r>
            <a:r>
              <a:rPr lang="lt-LT" sz="1200" dirty="0" smtClean="0">
                <a:solidFill>
                  <a:srgbClr val="002060"/>
                </a:solidFill>
              </a:rPr>
              <a:t>MINISTERIJA  1</a:t>
            </a:r>
          </a:p>
          <a:p>
            <a:r>
              <a:rPr lang="lt-LT" sz="1200" dirty="0" smtClean="0">
                <a:solidFill>
                  <a:srgbClr val="002060"/>
                </a:solidFill>
              </a:rPr>
              <a:t>ŽEMĖS ŪKIO MINISTERIJA	  7</a:t>
            </a:r>
          </a:p>
        </p:txBody>
      </p:sp>
      <p:sp>
        <p:nvSpPr>
          <p:cNvPr id="18" name="Пятиугольник 71"/>
          <p:cNvSpPr/>
          <p:nvPr/>
        </p:nvSpPr>
        <p:spPr>
          <a:xfrm>
            <a:off x="2881223" y="1525750"/>
            <a:ext cx="6902737" cy="959709"/>
          </a:xfrm>
          <a:prstGeom prst="homePlat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/>
              <a:t>PEREINAMOJO ETAPO PABAIGA</a:t>
            </a:r>
            <a:endParaRPr lang="lt-LT" sz="1200" b="1" dirty="0"/>
          </a:p>
          <a:p>
            <a:pPr algn="ctr"/>
            <a:r>
              <a:rPr lang="lt-LT" sz="1200" dirty="0" smtClean="0"/>
              <a:t>Įgyvendinus VVĮ pertvarkos ir valdymo centralizavimo priemonių planą likusių 34 VVĮ valdymas koncentruojamas 8 institucijose, suvienodinama VVĮ valdysenos praktika, auginamos VVĮ valdysenos kompetencijos, steigiama arba veiklai parengiama centralizuota VVĮ valdymo įstaiga</a:t>
            </a:r>
          </a:p>
          <a:p>
            <a:pPr algn="ctr"/>
            <a:r>
              <a:rPr lang="lt-LT" sz="1200" b="1" dirty="0" smtClean="0">
                <a:solidFill>
                  <a:schemeClr val="bg1"/>
                </a:solidFill>
              </a:rPr>
              <a:t>Tikėtina iki 2023 m.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7" name="Flowchart: Document 6"/>
          <p:cNvSpPr/>
          <p:nvPr/>
        </p:nvSpPr>
        <p:spPr>
          <a:xfrm>
            <a:off x="9783960" y="555052"/>
            <a:ext cx="2245307" cy="5903806"/>
          </a:xfrm>
          <a:prstGeom prst="flowChartDocumen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 smtClean="0"/>
              <a:t>GALUTINIS TIKSLAS</a:t>
            </a:r>
            <a:endParaRPr lang="lt-LT" sz="1200" b="1" dirty="0"/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VVĮ valdymas atskiriamas nuo politikos formavimo ir galutinai </a:t>
            </a:r>
            <a:r>
              <a:rPr lang="en-US" sz="1200" dirty="0" smtClean="0">
                <a:solidFill>
                  <a:schemeClr val="bg1"/>
                </a:solidFill>
              </a:rPr>
              <a:t>centralizuojamas</a:t>
            </a:r>
            <a:r>
              <a:rPr lang="lt-LT" sz="1200" dirty="0" smtClean="0">
                <a:solidFill>
                  <a:schemeClr val="bg1"/>
                </a:solidFill>
              </a:rPr>
              <a:t>:</a:t>
            </a:r>
          </a:p>
          <a:p>
            <a:pPr algn="ctr"/>
            <a:endParaRPr lang="lt-LT" sz="1200" dirty="0">
              <a:solidFill>
                <a:schemeClr val="bg1"/>
              </a:solidFill>
            </a:endParaRPr>
          </a:p>
          <a:p>
            <a:pPr algn="ctr"/>
            <a:r>
              <a:rPr lang="lt-LT" sz="1200" dirty="0"/>
              <a:t>Didžiosios dalies VVĮ valdymas (išskyrus atskirus atvejus, tokius kaip III energetikos paketo įgyvendinimas ir pan.) perduodamas su politikos formavimu </a:t>
            </a:r>
            <a:r>
              <a:rPr lang="lt-LT" sz="1200" dirty="0" smtClean="0"/>
              <a:t>nesusijusiai centralizuotai VVĮ valdymo įstaigai</a:t>
            </a:r>
            <a:r>
              <a:rPr lang="lt-LT" sz="1200" dirty="0"/>
              <a:t>, į kurią galėtų būti perkelti </a:t>
            </a:r>
            <a:r>
              <a:rPr lang="lt-LT" sz="1200" dirty="0" smtClean="0"/>
              <a:t>II etape institucijose </a:t>
            </a:r>
            <a:r>
              <a:rPr lang="lt-LT" sz="1200" dirty="0"/>
              <a:t>VVĮ valdymo funkcijas vykdę specialistai. Centralizuotu valdytoju galėtų tapti už VVĮ stebėseną </a:t>
            </a:r>
            <a:r>
              <a:rPr lang="lt-LT" sz="1200" dirty="0" smtClean="0"/>
              <a:t>atsakinga VŠĮ </a:t>
            </a:r>
            <a:r>
              <a:rPr lang="lt-LT" sz="1200" dirty="0"/>
              <a:t>SIPA, pertvarkant ją į BĮ ir užtikrinant jos nepriklausomumą bei profesionalumą</a:t>
            </a:r>
            <a:r>
              <a:rPr lang="lt-LT" sz="1200" dirty="0" smtClean="0"/>
              <a:t>. Svarstytini ir kiti variantai (VVĮ valdymo perdavimas VKEKK, pertvarkytam Turto bankui ar kt.) </a:t>
            </a:r>
            <a:endParaRPr lang="lt-LT" sz="1200" dirty="0"/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lt-LT" sz="1200" b="1" dirty="0">
                <a:solidFill>
                  <a:schemeClr val="bg1"/>
                </a:solidFill>
              </a:rPr>
              <a:t>Tikėtina </a:t>
            </a:r>
            <a:r>
              <a:rPr lang="lt-LT" sz="1200" b="1" dirty="0" smtClean="0">
                <a:solidFill>
                  <a:schemeClr val="bg1"/>
                </a:solidFill>
              </a:rPr>
              <a:t>~2023 – 2025 m.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0573" y="6164485"/>
            <a:ext cx="92633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1000" dirty="0"/>
          </a:p>
        </p:txBody>
      </p:sp>
    </p:spTree>
    <p:extLst>
      <p:ext uri="{BB962C8B-B14F-4D97-AF65-F5344CB8AC3E}">
        <p14:creationId xmlns:p14="http://schemas.microsoft.com/office/powerpoint/2010/main" val="211469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Rectangle 718"/>
          <p:cNvSpPr/>
          <p:nvPr/>
        </p:nvSpPr>
        <p:spPr>
          <a:xfrm>
            <a:off x="159104" y="233734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APLINKOS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59104" y="43113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Valstybinių miškų urėdija,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64408" y="59113"/>
            <a:ext cx="2168440" cy="1578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Valdo šiuo metu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9784263" y="42840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Valstybinių miškų urėdija,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159104" y="66211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Projektų ekspertizė,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7271984" y="672600"/>
            <a:ext cx="2951663" cy="4420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Reorganizuojama  prijungimo būdu. Po reorganizacijos valdymas perduodamas Ūkio ministerijai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4981901" y="65300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Projektų ekspertizė,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981898" y="89535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Valstybinė projektų ir sąmatų ekspertizė,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2367201" y="1178862"/>
            <a:ext cx="3361388" cy="269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Viešojo administravimo funkcijos perduodamos naujai steigiamai VŠĮ, </a:t>
            </a:r>
          </a:p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likusi VĮ likviduojama arba pertvarkoma į AB /UAB ir 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167123" y="122691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Statybos produkcijos sertifikavimo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35" name="Straight Arrow Connector 134"/>
          <p:cNvCxnSpPr/>
          <p:nvPr/>
        </p:nvCxnSpPr>
        <p:spPr>
          <a:xfrm flipV="1">
            <a:off x="7078585" y="787474"/>
            <a:ext cx="193396" cy="1693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V="1">
            <a:off x="4718211" y="997879"/>
            <a:ext cx="254142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7017842" y="756121"/>
            <a:ext cx="310466" cy="3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V="1">
            <a:off x="2252390" y="1332113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167634" y="1530380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ENERGETIKOS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73857" y="176352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EPSO – G, 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173857" y="201374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Klaipėdos nafta,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173857" y="227575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Ignalinos atominė elektrinė,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173857" y="253966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Radioaktyvių atliekų tvarkymo agentūra,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159099" y="281290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Energetikos agentūra,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59099" y="306300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naftos produktų agentūra,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9798642" y="1769251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EPSO – G, 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9798641" y="202983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Klaipėdos nafta,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5019482" y="226267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Ignalinos atominė elektrinė,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9781706" y="226618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Ignalinos atominė elektrinė,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2252390" y="2284912"/>
            <a:ext cx="2659790" cy="296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Reorganizuojama prijungimo būdu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57" name="Straight Arrow Connector 156"/>
          <p:cNvCxnSpPr/>
          <p:nvPr/>
        </p:nvCxnSpPr>
        <p:spPr>
          <a:xfrm flipV="1">
            <a:off x="2231378" y="2361122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 flipV="1">
            <a:off x="4743757" y="2352812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145" idx="3"/>
          </p:cNvCxnSpPr>
          <p:nvPr/>
        </p:nvCxnSpPr>
        <p:spPr>
          <a:xfrm flipV="1">
            <a:off x="2336866" y="2392219"/>
            <a:ext cx="99821" cy="2435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/>
          <p:cNvSpPr/>
          <p:nvPr/>
        </p:nvSpPr>
        <p:spPr>
          <a:xfrm>
            <a:off x="2431743" y="2947937"/>
            <a:ext cx="2643584" cy="456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Viešojo administravimo funkcijos perduodamos naujai steigiamai VŠĮ, likusios VĮ likviduojamos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78" name="Straight Arrow Connector 177"/>
          <p:cNvCxnSpPr/>
          <p:nvPr/>
        </p:nvCxnSpPr>
        <p:spPr>
          <a:xfrm flipV="1">
            <a:off x="2216827" y="3166188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flipV="1">
            <a:off x="2203061" y="2885059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angle 201"/>
          <p:cNvSpPr/>
          <p:nvPr/>
        </p:nvSpPr>
        <p:spPr>
          <a:xfrm>
            <a:off x="161815" y="3493976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FINANSŲ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172865" y="456586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Turto bankas,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165833" y="369070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energija,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172865" y="390507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Viešųjų investicijų plėtros agentūra,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161815" y="5245863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prabavimo rūmai,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72865" y="479731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Indėlių ir investicijų draudimas,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61815" y="502468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Būsto paskolų draudimas,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4959466" y="456249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Turto bankas,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9778798" y="4556363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Turto bankas,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216" name="Straight Arrow Connector 215"/>
          <p:cNvCxnSpPr/>
          <p:nvPr/>
        </p:nvCxnSpPr>
        <p:spPr>
          <a:xfrm flipV="1">
            <a:off x="4719732" y="4674331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Rectangle 217"/>
          <p:cNvSpPr/>
          <p:nvPr/>
        </p:nvSpPr>
        <p:spPr>
          <a:xfrm>
            <a:off x="9781705" y="369052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energija,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9781704" y="390507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Viešųjų investicijų plėtros agentūra,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9781704" y="412465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Giraitės ginkluotės gamykla,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2315231" y="865905"/>
            <a:ext cx="2623244" cy="2431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Reorganizavime dalyvauja Žemės ūkio ministerija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172865" y="413215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Giraitės ginkluotės gamykla,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2363300" y="4964250"/>
            <a:ext cx="2643584" cy="2625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>
                <a:solidFill>
                  <a:schemeClr val="tx1"/>
                </a:solidFill>
              </a:rPr>
              <a:t>L</a:t>
            </a:r>
            <a:r>
              <a:rPr lang="lt-LT" sz="844" dirty="0" smtClean="0">
                <a:solidFill>
                  <a:schemeClr val="tx1"/>
                </a:solidFill>
              </a:rPr>
              <a:t>ikviduojama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245" name="Straight Arrow Connector 244"/>
          <p:cNvCxnSpPr/>
          <p:nvPr/>
        </p:nvCxnSpPr>
        <p:spPr>
          <a:xfrm flipV="1">
            <a:off x="2270797" y="5346383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V="1">
            <a:off x="2292179" y="5098982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159610" y="5576873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KALĖJIMŲ DEPARTAMENTAS PRIE TEISINGUMO MINISTERIJOS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59099" y="583017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Mūsų amatai,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V="1">
            <a:off x="2289813" y="5926926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2428663" y="5845707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viešąją įstaigą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9782015" y="478281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Indėlių ir investicijų draudimas,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14" name="Straight Arrow Connector 113"/>
          <p:cNvCxnSpPr/>
          <p:nvPr/>
        </p:nvCxnSpPr>
        <p:spPr>
          <a:xfrm flipV="1">
            <a:off x="2268273" y="4673594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2459223" y="4593490"/>
            <a:ext cx="2659790" cy="2019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bendrovę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2362172" y="56268"/>
            <a:ext cx="7419534" cy="15331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Pereinamojo etapo veiksmai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9798643" y="56268"/>
            <a:ext cx="2168440" cy="1578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Lieka valdomos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983695" y="41713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Valstybinių miškų urėdija,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467247" y="2609207"/>
            <a:ext cx="2643584" cy="456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Viešojo administravimo funkcijos perduodamos naujai steigiamai VŠĮ, likusios VĮ likviduojamos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72865" y="434862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Geoterma,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435025" y="5125862"/>
            <a:ext cx="2643584" cy="3377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Perduodamas valdymas Ūkio ministerijai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781703" y="433678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Geoterma, UAB</a:t>
            </a:r>
            <a:endParaRPr lang="lt-LT" sz="844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32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/>
          <p:cNvSpPr/>
          <p:nvPr/>
        </p:nvSpPr>
        <p:spPr>
          <a:xfrm>
            <a:off x="142432" y="703306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KULTŪROS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64408" y="92653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kinas,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164408" y="136111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paminklai,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60371" y="177039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Respublikinė mokomoji sportinė bazė,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78" name="Straight Arrow Connector 177"/>
          <p:cNvCxnSpPr/>
          <p:nvPr/>
        </p:nvCxnSpPr>
        <p:spPr>
          <a:xfrm flipV="1">
            <a:off x="2277459" y="1430536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flipV="1">
            <a:off x="2277459" y="1864064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/>
          <p:cNvSpPr/>
          <p:nvPr/>
        </p:nvSpPr>
        <p:spPr>
          <a:xfrm>
            <a:off x="135419" y="484580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Detonas,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2" name="Rectangle 201"/>
          <p:cNvSpPr/>
          <p:nvPr/>
        </p:nvSpPr>
        <p:spPr>
          <a:xfrm>
            <a:off x="142432" y="1580877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KŪNO KULTŪROS IR SPORTO DEPARTAMENTAS PRIE LIETUVOS RESPUBLIKOS VYRIAUSYBĖS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152064" y="285869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geležinkeliai,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152064" y="439115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Oro navigacija,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144683" y="461218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oro uostai,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152064" y="264126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paštas,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160370" y="219054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monetų kalykla,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44684" y="373124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Klaipėdos valstybinio jūrų uosto direkcija,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44683" y="417066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Kelių priežiūra,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151476" y="351527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Registrų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152064" y="329878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radijo ir televizijos centras,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135419" y="507295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Problematika,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235" name="Straight Arrow Connector 234"/>
          <p:cNvCxnSpPr/>
          <p:nvPr/>
        </p:nvCxnSpPr>
        <p:spPr>
          <a:xfrm flipV="1">
            <a:off x="2160668" y="5175498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Rectangle 239"/>
          <p:cNvSpPr/>
          <p:nvPr/>
        </p:nvSpPr>
        <p:spPr>
          <a:xfrm>
            <a:off x="152064" y="308107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Smiltynės perkėla,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144683" y="395279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Vidaus vandens kelių direkcija,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2404530" y="1716963"/>
            <a:ext cx="2643584" cy="2625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>
                <a:solidFill>
                  <a:schemeClr val="tx1"/>
                </a:solidFill>
              </a:rPr>
              <a:t>L</a:t>
            </a:r>
            <a:r>
              <a:rPr lang="lt-LT" sz="844" dirty="0" smtClean="0">
                <a:solidFill>
                  <a:schemeClr val="tx1"/>
                </a:solidFill>
              </a:rPr>
              <a:t>ikviduojama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44339" y="261384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KRAŠTO APSAUGOS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70085" y="47480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Infostruktūra,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V="1">
            <a:off x="2298428" y="562594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2441556" y="476654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BĮ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2281694" y="1014464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2432511" y="917639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Likviduojama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142432" y="1161199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KULTŪROS PAVELDO DEPARTAMENTAS PRIE KULTŪROS MINISTERIJOS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2497407" y="1345000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BĮ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150966" y="2002217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LIETUVOS BANKAS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170085" y="2435369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SUSISIEKIMO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9789939" y="2853723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geležinkeliai,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974865" y="438920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Oro navigacija,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432512" y="4371602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AB / UAB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9774111" y="443008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Oro navigacija,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58" name="Straight Arrow Connector 157"/>
          <p:cNvCxnSpPr/>
          <p:nvPr/>
        </p:nvCxnSpPr>
        <p:spPr>
          <a:xfrm flipV="1">
            <a:off x="2187414" y="4499936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 flipV="1">
            <a:off x="2178370" y="4713999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 flipV="1">
            <a:off x="2202416" y="3845648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V="1">
            <a:off x="2188871" y="4056654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 flipV="1">
            <a:off x="2188871" y="4251629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2414811" y="4558142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AB / UAB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2442143" y="3958821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AB / UAB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2453042" y="3776921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AB / UAB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442142" y="4154522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AB / UAB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4974864" y="460858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oro uostai,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73" name="Straight Arrow Connector 172"/>
          <p:cNvCxnSpPr/>
          <p:nvPr/>
        </p:nvCxnSpPr>
        <p:spPr>
          <a:xfrm flipV="1">
            <a:off x="4714032" y="4434888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 flipV="1">
            <a:off x="4696331" y="4631294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/>
          <p:cNvSpPr/>
          <p:nvPr/>
        </p:nvSpPr>
        <p:spPr>
          <a:xfrm>
            <a:off x="9774111" y="464608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oro uostai,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4981900" y="373562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Klaipėdos valstybinio jūrų uosto direkcija,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80" name="Straight Arrow Connector 179"/>
          <p:cNvCxnSpPr/>
          <p:nvPr/>
        </p:nvCxnSpPr>
        <p:spPr>
          <a:xfrm flipV="1">
            <a:off x="4728338" y="3841404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9796024" y="3755221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Klaipėdos valstybinio jūrų uosto direkcija,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9798643" y="308679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Smiltynės perkėla,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4974865" y="394886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Vidaus vandens kelių direkcija,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85" name="Straight Arrow Connector 184"/>
          <p:cNvCxnSpPr/>
          <p:nvPr/>
        </p:nvCxnSpPr>
        <p:spPr>
          <a:xfrm flipV="1">
            <a:off x="4722329" y="4066791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ctangle 196"/>
          <p:cNvSpPr/>
          <p:nvPr/>
        </p:nvSpPr>
        <p:spPr>
          <a:xfrm>
            <a:off x="9789939" y="398309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Vidaus vandens kelių direkcija,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4978294" y="417066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Kelių priežiūra,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223" name="Straight Arrow Connector 222"/>
          <p:cNvCxnSpPr/>
          <p:nvPr/>
        </p:nvCxnSpPr>
        <p:spPr>
          <a:xfrm flipV="1">
            <a:off x="4717264" y="4247751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9781706" y="420362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Kelių priežiūra, AB /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9789940" y="262980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paštas,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249" name="Straight Arrow Connector 248"/>
          <p:cNvCxnSpPr/>
          <p:nvPr/>
        </p:nvCxnSpPr>
        <p:spPr>
          <a:xfrm flipV="1">
            <a:off x="2160668" y="4959005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/>
          <p:cNvSpPr/>
          <p:nvPr/>
        </p:nvSpPr>
        <p:spPr>
          <a:xfrm>
            <a:off x="2442141" y="4873711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Perduodama valdyti Ūkio ministerijai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9804074" y="3316929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radijo ir televizijos centras,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2347688" y="5062661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259" name="Rectangle 258"/>
          <p:cNvSpPr/>
          <p:nvPr/>
        </p:nvSpPr>
        <p:spPr>
          <a:xfrm>
            <a:off x="9789939" y="595200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Regitra,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128511" y="5304504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SVEIKATOS APSAUGOS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142432" y="5514573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Universiteto vaistinė,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263" name="Straight Arrow Connector 262"/>
          <p:cNvCxnSpPr/>
          <p:nvPr/>
        </p:nvCxnSpPr>
        <p:spPr>
          <a:xfrm flipV="1">
            <a:off x="2214848" y="5624472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Rectangle 263"/>
          <p:cNvSpPr/>
          <p:nvPr/>
        </p:nvSpPr>
        <p:spPr>
          <a:xfrm>
            <a:off x="2432511" y="5507599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32997" y="5747644"/>
            <a:ext cx="11827477" cy="16005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VIDAUS REIKALŲ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35418" y="594257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Regitra,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9789939" y="353910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Registrų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64408" y="59113"/>
            <a:ext cx="2168440" cy="1578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Valdo šiuo metu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362172" y="56268"/>
            <a:ext cx="7419534" cy="15331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Pereinamojo etapo veiksmai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9798643" y="56268"/>
            <a:ext cx="2168440" cy="1578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Lieka valdomos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781706" y="220888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monetų kalykla, UAB</a:t>
            </a:r>
            <a:endParaRPr lang="lt-LT" sz="844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64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/>
          <p:cNvSpPr/>
          <p:nvPr/>
        </p:nvSpPr>
        <p:spPr>
          <a:xfrm>
            <a:off x="183245" y="67152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LPKC LITEXPO,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192178" y="89556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Toksika,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83244" y="1124449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Vilniaus metrologijos centras,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169823" y="450233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žirgynas,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151887" y="2289199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Žemės ūkio paskolų garantijų fondas,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151517" y="251878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Jonavos grūdai,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145867" y="491803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Upytės eksperimentinis ūkis,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183243" y="135606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Visagino energija,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45869" y="273659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Šilutės polderiai,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39900" y="515651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Šeduvos avininkystė,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151790" y="582225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Panevėžio veislininkystė,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149186" y="605915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veislininkystė,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139389" y="560052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Kiaulių veislininkystė,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139897" y="296568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Mašinų bandymo stotis,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139900" y="4064349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Pieno tyrimai,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59099" y="262481"/>
            <a:ext cx="11808609" cy="1585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ŪKIO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74665" y="448663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Investicijų ir verslo garantijos,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91" name="Straight Arrow Connector 190"/>
          <p:cNvCxnSpPr/>
          <p:nvPr/>
        </p:nvCxnSpPr>
        <p:spPr>
          <a:xfrm flipV="1">
            <a:off x="2290120" y="1233140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151887" y="2121387"/>
            <a:ext cx="11823023" cy="1330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ŽEMĖS ŪKIO MINISTERIJA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139898" y="3183981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DTGC Gis –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9811900" y="189631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Projektų ekspertizė,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460655" y="2962839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AB / UAB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58" name="Straight Arrow Connector 157"/>
          <p:cNvCxnSpPr/>
          <p:nvPr/>
        </p:nvCxnSpPr>
        <p:spPr>
          <a:xfrm flipV="1">
            <a:off x="2282621" y="1430613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 flipV="1">
            <a:off x="2269168" y="3091307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V="1">
            <a:off x="2228116" y="4163856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2276307" y="3224413"/>
            <a:ext cx="251939" cy="1806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2400092" y="4061799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UAB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7293939" y="3962416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Reorganizuojama sujungiant dvi bendroves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139391" y="383867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Gyvulių produktyvumo kontrolė,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139897" y="362552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ŽŪ informacijos ir kaimo verslo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145867" y="340104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Valstybės žemės fondas,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4972976" y="3393369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Valstybės žemės fondas ir paslaugų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4955435" y="502676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Nacionalinis genetinių išteklių centras,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249" name="Straight Arrow Connector 248"/>
          <p:cNvCxnSpPr/>
          <p:nvPr/>
        </p:nvCxnSpPr>
        <p:spPr>
          <a:xfrm flipV="1">
            <a:off x="2275122" y="3585364"/>
            <a:ext cx="269140" cy="1448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/>
          <p:cNvSpPr/>
          <p:nvPr/>
        </p:nvSpPr>
        <p:spPr>
          <a:xfrm>
            <a:off x="2406086" y="3391007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Reorganizuojama sujungiant tris valstybės įmones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4946486" y="442737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Likusi Lietuvos žirgyno dalis,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2473325" y="6481893"/>
            <a:ext cx="2859306" cy="2010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Prijungiama prie Aplinkos ministerijos UAB Projektų ekspertizė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254" name="Straight Arrow Connector 253"/>
          <p:cNvCxnSpPr/>
          <p:nvPr/>
        </p:nvCxnSpPr>
        <p:spPr>
          <a:xfrm flipV="1">
            <a:off x="9544501" y="1986416"/>
            <a:ext cx="254142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tangle 254"/>
          <p:cNvSpPr/>
          <p:nvPr/>
        </p:nvSpPr>
        <p:spPr>
          <a:xfrm>
            <a:off x="4946486" y="472681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Nemuno žirgynas,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2463933" y="5578523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2390785" y="1128568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9804699" y="457249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Investicijų ir verslo garantijos,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9804699" y="68578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LPKC LITEXPO,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804699" y="91734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Toksika,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380691" y="1285956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SĮ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9811901" y="228910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Žemės ūkio paskolų garantijų fondas,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955436" y="2959271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Mašinų bandymo stotis, AB /UAB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9804697" y="296568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Mašinų bandymo stotis, AB /UAB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952007" y="4059236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Pieno tyrimai,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946486" y="382810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Gyvulių produktyvumo kontrolė,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9804697" y="396316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 fontScale="85000" lnSpcReduction="10000"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Gyvulių produktyvumo kontrolė ir pieno tyrimai,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9819858" y="3391007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Valstybės žemės fondas ir paslaugų centras,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 flipV="1">
            <a:off x="4705864" y="4155307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4718345" y="3487732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V="1">
            <a:off x="4672956" y="3061758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2239520" y="5183262"/>
            <a:ext cx="290677" cy="624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2252352" y="5005149"/>
            <a:ext cx="281761" cy="9879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2346254" y="5034354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Reorganizuojama sujungiant dvi bendroves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12" name="Straight Arrow Connector 111"/>
          <p:cNvCxnSpPr/>
          <p:nvPr/>
        </p:nvCxnSpPr>
        <p:spPr>
          <a:xfrm flipV="1">
            <a:off x="7097384" y="5124627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7336179" y="5042020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VŠĮ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 flipV="1">
            <a:off x="2235962" y="4609968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2393233" y="4461171"/>
            <a:ext cx="2517961" cy="1895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Reorganizuojama išskaidant į kelias bendroves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4664504" y="4703548"/>
            <a:ext cx="275332" cy="10048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endCxn id="117" idx="3"/>
          </p:cNvCxnSpPr>
          <p:nvPr/>
        </p:nvCxnSpPr>
        <p:spPr>
          <a:xfrm flipV="1">
            <a:off x="4683551" y="4555961"/>
            <a:ext cx="227643" cy="4462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7118444" y="4540915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7308135" y="4473776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34" name="Straight Arrow Connector 133"/>
          <p:cNvCxnSpPr/>
          <p:nvPr/>
        </p:nvCxnSpPr>
        <p:spPr>
          <a:xfrm flipV="1">
            <a:off x="2220617" y="5708576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2233422" y="5935444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2473325" y="5803681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2455720" y="6020877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9819858" y="2515712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Jonavos grūdai,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9819859" y="2736211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Šilutės polderiai,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139389" y="537449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Šilutės veislininkystė,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145867" y="628100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 fontScale="85000" lnSpcReduction="10000"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LŽŪ ir maisto produktų rinkos reguliavimo agentūra,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2401689" y="6183681"/>
            <a:ext cx="2722402" cy="314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lt-LT" sz="844" dirty="0">
                <a:solidFill>
                  <a:schemeClr val="tx1"/>
                </a:solidFill>
              </a:rPr>
              <a:t>Viešojo administravimo funkcijos perduodamos naujai steigiamai VŠĮ, </a:t>
            </a:r>
            <a:r>
              <a:rPr lang="lt-LT" sz="844" dirty="0" smtClean="0">
                <a:solidFill>
                  <a:schemeClr val="tx1"/>
                </a:solidFill>
              </a:rPr>
              <a:t>likusi </a:t>
            </a:r>
            <a:r>
              <a:rPr lang="lt-LT" sz="844" dirty="0">
                <a:solidFill>
                  <a:schemeClr val="tx1"/>
                </a:solidFill>
              </a:rPr>
              <a:t>VĮ </a:t>
            </a:r>
            <a:r>
              <a:rPr lang="lt-LT" sz="844" dirty="0" smtClean="0">
                <a:solidFill>
                  <a:schemeClr val="tx1"/>
                </a:solidFill>
              </a:rPr>
              <a:t>likviduojama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50" name="Straight Arrow Connector 149"/>
          <p:cNvCxnSpPr/>
          <p:nvPr/>
        </p:nvCxnSpPr>
        <p:spPr>
          <a:xfrm flipV="1">
            <a:off x="2219183" y="6141276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flipV="1">
            <a:off x="4692344" y="5127579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 flipV="1">
            <a:off x="2242328" y="3502414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>
            <a:off x="7097384" y="3910729"/>
            <a:ext cx="254142" cy="10338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 flipV="1">
            <a:off x="7125903" y="4043612"/>
            <a:ext cx="206837" cy="1183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 flipV="1">
            <a:off x="9557758" y="4057205"/>
            <a:ext cx="254142" cy="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2238406" y="6347107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2243195" y="5481947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2482258" y="5411646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Privatizuojama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946486" y="1453410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Detonas,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44" name="Straight Arrow Connector 143"/>
          <p:cNvCxnSpPr/>
          <p:nvPr/>
        </p:nvCxnSpPr>
        <p:spPr>
          <a:xfrm flipV="1">
            <a:off x="4673035" y="1555413"/>
            <a:ext cx="254142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2308876" y="1452001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Perimamas valdymas iš Susisiekimo ministerijos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9832760" y="1426678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Detonas, 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164408" y="59113"/>
            <a:ext cx="2168440" cy="1578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Valdo šiuo metu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2362172" y="56268"/>
            <a:ext cx="7419534" cy="15331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Pereinamojo etapo veiksmai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9798643" y="56268"/>
            <a:ext cx="2168440" cy="1578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80" b="1" dirty="0" smtClean="0">
                <a:solidFill>
                  <a:schemeClr val="bg1"/>
                </a:solidFill>
              </a:rPr>
              <a:t>Lieka valdomos</a:t>
            </a:r>
            <a:endParaRPr lang="lt-LT" sz="1180" b="1" dirty="0">
              <a:solidFill>
                <a:schemeClr val="bg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40374" y="6504364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Valstybinė projektų ir sąmatų ekspertizė,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15" name="Straight Arrow Connector 114"/>
          <p:cNvCxnSpPr/>
          <p:nvPr/>
        </p:nvCxnSpPr>
        <p:spPr>
          <a:xfrm flipV="1">
            <a:off x="2228116" y="6579794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7291346" y="1879979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Perimamas valdymas iš Aplinkos ministerijos</a:t>
            </a:r>
            <a:endParaRPr lang="lt-LT" sz="844" dirty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9798643" y="4737265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Nemuno žirgynas, UAB</a:t>
            </a:r>
            <a:endParaRPr lang="lt-LT" sz="844" b="1" dirty="0">
              <a:solidFill>
                <a:schemeClr val="bg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952007" y="1694471"/>
            <a:ext cx="2163009" cy="192143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b="1" dirty="0" smtClean="0">
                <a:solidFill>
                  <a:schemeClr val="bg1"/>
                </a:solidFill>
              </a:rPr>
              <a:t>Lietuvos prabavimo rūmai, VĮ</a:t>
            </a:r>
            <a:endParaRPr lang="lt-LT" sz="844" b="1" dirty="0">
              <a:solidFill>
                <a:schemeClr val="bg1"/>
              </a:solidFill>
            </a:endParaRPr>
          </a:p>
        </p:txBody>
      </p:sp>
      <p:cxnSp>
        <p:nvCxnSpPr>
          <p:cNvPr id="128" name="Straight Arrow Connector 127"/>
          <p:cNvCxnSpPr/>
          <p:nvPr/>
        </p:nvCxnSpPr>
        <p:spPr>
          <a:xfrm flipV="1">
            <a:off x="4683551" y="1783663"/>
            <a:ext cx="254142" cy="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2327455" y="1686866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Perimamas valdymas iš Finansų ministerijos</a:t>
            </a:r>
            <a:endParaRPr lang="lt-LT" sz="844" dirty="0">
              <a:solidFill>
                <a:schemeClr val="tx1"/>
              </a:solidFill>
            </a:endParaRPr>
          </a:p>
        </p:txBody>
      </p:sp>
      <p:cxnSp>
        <p:nvCxnSpPr>
          <p:cNvPr id="155" name="Straight Arrow Connector 154"/>
          <p:cNvCxnSpPr/>
          <p:nvPr/>
        </p:nvCxnSpPr>
        <p:spPr>
          <a:xfrm flipV="1">
            <a:off x="7125903" y="1778591"/>
            <a:ext cx="254142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7280682" y="1686866"/>
            <a:ext cx="2517961" cy="1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lvl="0" algn="ctr"/>
            <a:r>
              <a:rPr lang="lt-LT" sz="844" dirty="0" smtClean="0">
                <a:solidFill>
                  <a:schemeClr val="tx1"/>
                </a:solidFill>
              </a:rPr>
              <a:t>Pertvarkoma į BĮ ir jungiama su BĮ LMI</a:t>
            </a:r>
            <a:endParaRPr lang="lt-LT" sz="844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0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18843</TotalTime>
  <Words>1141</Words>
  <Application>Microsoft Office PowerPoint</Application>
  <PresentationFormat>Widescreen</PresentationFormat>
  <Paragraphs>241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Mangal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 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Rudokas Vaidotas</dc:creator>
  <cp:lastModifiedBy>Čaplikas Arturas</cp:lastModifiedBy>
  <cp:revision>678</cp:revision>
  <cp:lastPrinted>2018-11-07T06:47:52Z</cp:lastPrinted>
  <dcterms:created xsi:type="dcterms:W3CDTF">2018-02-06T13:32:03Z</dcterms:created>
  <dcterms:modified xsi:type="dcterms:W3CDTF">2018-11-07T09:08:38Z</dcterms:modified>
</cp:coreProperties>
</file>