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2" r:id="rId6"/>
    <p:sldId id="263" r:id="rId7"/>
    <p:sldId id="266" r:id="rId8"/>
    <p:sldId id="267" r:id="rId9"/>
    <p:sldId id="268" r:id="rId10"/>
    <p:sldId id="269" r:id="rId11"/>
    <p:sldId id="260" r:id="rId12"/>
    <p:sldId id="261" r:id="rId13"/>
    <p:sldId id="264" r:id="rId14"/>
  </p:sldIdLst>
  <p:sldSz cx="9144000" cy="6858000" type="screen4x3"/>
  <p:notesSz cx="6819900" cy="9918700"/>
  <p:defaultTextStyle>
    <a:defPPr>
      <a:defRPr lang="lt-L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>
      <p:cViewPr varScale="1">
        <p:scale>
          <a:sx n="59" d="100"/>
          <a:sy n="59" d="100"/>
        </p:scale>
        <p:origin x="1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499999999999999E-2"/>
          <c:y val="0"/>
          <c:w val="0.87916666666666665"/>
          <c:h val="0.6109867125984251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solidFill>
                  <a:schemeClr val="accent3">
                    <a:shade val="50000"/>
                  </a:schemeClr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chemeClr val="accent3">
                    <a:shade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903-4F0D-8EA5-96FAEADAEF3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4-F903-4F0D-8EA5-96FAEADAEF3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F903-4F0D-8EA5-96FAEADAEF3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F903-4F0D-8EA5-96FAEADAEF35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4183ADB-193D-47FE-9909-0C0FF348ABFB}" type="PERCENTAG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[PROCENTAI]</a:t>
                    </a:fld>
                    <a:endParaRPr lang="lt-L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903-4F0D-8EA5-96FAEADAEF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7322D12-C4F6-4E59-A733-0D18B800B302}" type="PERCENTAGE">
                      <a:rPr lang="en-US" baseline="0" smtClean="0"/>
                      <a:pPr/>
                      <a:t>[PROCENTAI]</a:t>
                    </a:fld>
                    <a:endParaRPr lang="lt-LT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903-4F0D-8EA5-96FAEADAEF3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2A9E2C0-FFF1-4A99-AF53-26645C9E4EB3}" type="PERCENTAGE">
                      <a:rPr lang="en-US" baseline="0" smtClean="0"/>
                      <a:pPr/>
                      <a:t>[PROCENTAI]</a:t>
                    </a:fld>
                    <a:endParaRPr lang="lt-LT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903-4F0D-8EA5-96FAEADAEF35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4B03430-27F8-435C-BA0A-1CB6EBB0402F}" type="PERCENTAG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[PROCENTAI]</a:t>
                    </a:fld>
                    <a:endParaRPr lang="lt-L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903-4F0D-8EA5-96FAEADAEF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Investicijų pritraukimo, pramonės, verslo bei susisiekimo infrastruktūrų projektai - 13</c:v>
                </c:pt>
                <c:pt idx="1">
                  <c:v>Energetikos projektai - 6</c:v>
                </c:pt>
                <c:pt idx="2">
                  <c:v>Visuomeninių teritorijų, kultūros, renginių ir sporto objektų infrastruktūrų projektai - 11</c:v>
                </c:pt>
                <c:pt idx="3">
                  <c:v>Atliekų tvarkymo infrastruktūrų projektai - 10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</c:v>
                </c:pt>
                <c:pt idx="1">
                  <c:v>6</c:v>
                </c:pt>
                <c:pt idx="2">
                  <c:v>11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03-4F0D-8EA5-96FAEADAEF35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2036171259842521"/>
          <c:w val="1"/>
          <c:h val="0.379638287401574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1999 m.</c:v>
                </c:pt>
                <c:pt idx="1">
                  <c:v>2000 m.</c:v>
                </c:pt>
                <c:pt idx="2">
                  <c:v>2001 m.</c:v>
                </c:pt>
                <c:pt idx="3">
                  <c:v>2002 m.</c:v>
                </c:pt>
                <c:pt idx="4">
                  <c:v>2003 m.</c:v>
                </c:pt>
                <c:pt idx="5">
                  <c:v>2004 m.</c:v>
                </c:pt>
                <c:pt idx="6">
                  <c:v>2005 m.</c:v>
                </c:pt>
                <c:pt idx="7">
                  <c:v>2006 m.</c:v>
                </c:pt>
                <c:pt idx="8">
                  <c:v>2007 m.</c:v>
                </c:pt>
                <c:pt idx="9">
                  <c:v>2008 m.</c:v>
                </c:pt>
                <c:pt idx="10">
                  <c:v>2009 m.</c:v>
                </c:pt>
                <c:pt idx="11">
                  <c:v>2010 m.</c:v>
                </c:pt>
                <c:pt idx="12">
                  <c:v>2011 m.</c:v>
                </c:pt>
                <c:pt idx="13">
                  <c:v>2012 m.</c:v>
                </c:pt>
                <c:pt idx="14">
                  <c:v>2013 m.</c:v>
                </c:pt>
                <c:pt idx="15">
                  <c:v>2014 m.</c:v>
                </c:pt>
                <c:pt idx="16">
                  <c:v>2015 m.</c:v>
                </c:pt>
                <c:pt idx="17">
                  <c:v>2016 m.</c:v>
                </c:pt>
                <c:pt idx="18">
                  <c:v>2017 m.</c:v>
                </c:pt>
                <c:pt idx="19">
                  <c:v>2018 m.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</c:numCache>
            </c:numRef>
          </c:val>
          <c:extLst>
            <c:ext xmlns:c16="http://schemas.microsoft.com/office/drawing/2014/chart" uri="{C3380CC4-5D6E-409C-BE32-E72D297353CC}">
              <c16:uniqueId val="{00000000-EA52-4666-AADE-9AE5FB5A41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52-4666-AADE-9AE5FB5A415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A52-4666-AADE-9AE5FB5A415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A52-4666-AADE-9AE5FB5A415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A52-4666-AADE-9AE5FB5A415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52-4666-AADE-9AE5FB5A415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A52-4666-AADE-9AE5FB5A415D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52-4666-AADE-9AE5FB5A415D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52-4666-AADE-9AE5FB5A415D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A52-4666-AADE-9AE5FB5A41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1999 m.</c:v>
                </c:pt>
                <c:pt idx="1">
                  <c:v>2000 m.</c:v>
                </c:pt>
                <c:pt idx="2">
                  <c:v>2001 m.</c:v>
                </c:pt>
                <c:pt idx="3">
                  <c:v>2002 m.</c:v>
                </c:pt>
                <c:pt idx="4">
                  <c:v>2003 m.</c:v>
                </c:pt>
                <c:pt idx="5">
                  <c:v>2004 m.</c:v>
                </c:pt>
                <c:pt idx="6">
                  <c:v>2005 m.</c:v>
                </c:pt>
                <c:pt idx="7">
                  <c:v>2006 m.</c:v>
                </c:pt>
                <c:pt idx="8">
                  <c:v>2007 m.</c:v>
                </c:pt>
                <c:pt idx="9">
                  <c:v>2008 m.</c:v>
                </c:pt>
                <c:pt idx="10">
                  <c:v>2009 m.</c:v>
                </c:pt>
                <c:pt idx="11">
                  <c:v>2010 m.</c:v>
                </c:pt>
                <c:pt idx="12">
                  <c:v>2011 m.</c:v>
                </c:pt>
                <c:pt idx="13">
                  <c:v>2012 m.</c:v>
                </c:pt>
                <c:pt idx="14">
                  <c:v>2013 m.</c:v>
                </c:pt>
                <c:pt idx="15">
                  <c:v>2014 m.</c:v>
                </c:pt>
                <c:pt idx="16">
                  <c:v>2015 m.</c:v>
                </c:pt>
                <c:pt idx="17">
                  <c:v>2016 m.</c:v>
                </c:pt>
                <c:pt idx="18">
                  <c:v>2017 m.</c:v>
                </c:pt>
                <c:pt idx="19">
                  <c:v>2018 m.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11</c:v>
                </c:pt>
                <c:pt idx="7">
                  <c:v>0</c:v>
                </c:pt>
                <c:pt idx="8">
                  <c:v>0</c:v>
                </c:pt>
                <c:pt idx="9">
                  <c:v>8</c:v>
                </c:pt>
                <c:pt idx="10">
                  <c:v>2</c:v>
                </c:pt>
                <c:pt idx="11">
                  <c:v>3</c:v>
                </c:pt>
                <c:pt idx="12">
                  <c:v>2</c:v>
                </c:pt>
                <c:pt idx="13">
                  <c:v>3</c:v>
                </c:pt>
                <c:pt idx="14">
                  <c:v>0</c:v>
                </c:pt>
                <c:pt idx="15">
                  <c:v>4</c:v>
                </c:pt>
                <c:pt idx="16">
                  <c:v>3</c:v>
                </c:pt>
                <c:pt idx="17">
                  <c:v>0</c:v>
                </c:pt>
                <c:pt idx="18">
                  <c:v>1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52-4666-AADE-9AE5FB5A415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elete val="1"/>
          </c:dLbls>
          <c:cat>
            <c:strRef>
              <c:f>Sheet1!$A$2:$A$21</c:f>
              <c:strCache>
                <c:ptCount val="20"/>
                <c:pt idx="0">
                  <c:v>1999 m.</c:v>
                </c:pt>
                <c:pt idx="1">
                  <c:v>2000 m.</c:v>
                </c:pt>
                <c:pt idx="2">
                  <c:v>2001 m.</c:v>
                </c:pt>
                <c:pt idx="3">
                  <c:v>2002 m.</c:v>
                </c:pt>
                <c:pt idx="4">
                  <c:v>2003 m.</c:v>
                </c:pt>
                <c:pt idx="5">
                  <c:v>2004 m.</c:v>
                </c:pt>
                <c:pt idx="6">
                  <c:v>2005 m.</c:v>
                </c:pt>
                <c:pt idx="7">
                  <c:v>2006 m.</c:v>
                </c:pt>
                <c:pt idx="8">
                  <c:v>2007 m.</c:v>
                </c:pt>
                <c:pt idx="9">
                  <c:v>2008 m.</c:v>
                </c:pt>
                <c:pt idx="10">
                  <c:v>2009 m.</c:v>
                </c:pt>
                <c:pt idx="11">
                  <c:v>2010 m.</c:v>
                </c:pt>
                <c:pt idx="12">
                  <c:v>2011 m.</c:v>
                </c:pt>
                <c:pt idx="13">
                  <c:v>2012 m.</c:v>
                </c:pt>
                <c:pt idx="14">
                  <c:v>2013 m.</c:v>
                </c:pt>
                <c:pt idx="15">
                  <c:v>2014 m.</c:v>
                </c:pt>
                <c:pt idx="16">
                  <c:v>2015 m.</c:v>
                </c:pt>
                <c:pt idx="17">
                  <c:v>2016 m.</c:v>
                </c:pt>
                <c:pt idx="18">
                  <c:v>2017 m.</c:v>
                </c:pt>
                <c:pt idx="19">
                  <c:v>2018 m.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52-4666-AADE-9AE5FB5A41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6393392"/>
        <c:axId val="226393808"/>
        <c:axId val="0"/>
      </c:bar3DChart>
      <c:catAx>
        <c:axId val="22639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6393808"/>
        <c:crosses val="autoZero"/>
        <c:auto val="1"/>
        <c:lblAlgn val="ctr"/>
        <c:lblOffset val="100"/>
        <c:noMultiLvlLbl val="0"/>
      </c:catAx>
      <c:valAx>
        <c:axId val="226393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6393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6190476190476197E-2"/>
          <c:y val="1.6280242366232812E-2"/>
          <c:w val="0.86984126984126986"/>
          <c:h val="0.6378073376462444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662E-4461-8262-1BAC2E68319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662E-4461-8262-1BAC2E68319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4-662E-4461-8262-1BAC2E68319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662E-4461-8262-1BAC2E68319D}"/>
              </c:ext>
            </c:extLst>
          </c:dPt>
          <c:dLbls>
            <c:dLbl>
              <c:idx val="0"/>
              <c:layout>
                <c:manualLayout>
                  <c:x val="-9.3875390576177983E-2"/>
                  <c:y val="3.219599531675967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AB5776B-276F-439F-B159-6FBC700E5F37}" type="PERCENTAG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[PROCENTAI]</a:t>
                    </a:fld>
                    <a:endParaRPr lang="lt-L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62E-4461-8262-1BAC2E68319D}"/>
                </c:ext>
              </c:extLst>
            </c:dLbl>
            <c:dLbl>
              <c:idx val="1"/>
              <c:layout>
                <c:manualLayout>
                  <c:x val="-0.12096262967129121"/>
                  <c:y val="2.184415406835138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D00AE6A-310A-4AC0-8A07-2EB10EC24B26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 sz="2400">
                          <a:solidFill>
                            <a:schemeClr val="tx1"/>
                          </a:solidFill>
                        </a:defRPr>
                      </a:pPr>
                      <a:t>[PROCENTAI]</a:t>
                    </a:fld>
                    <a:endParaRPr lang="lt-L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62E-4461-8262-1BAC2E68319D}"/>
                </c:ext>
              </c:extLst>
            </c:dLbl>
            <c:dLbl>
              <c:idx val="2"/>
              <c:layout>
                <c:manualLayout>
                  <c:x val="-0.11630083739532558"/>
                  <c:y val="-0.1491791510345004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2CE1521-BB0B-4AF1-94CB-E1F321FB126D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 sz="2400">
                          <a:solidFill>
                            <a:schemeClr val="tx1"/>
                          </a:solidFill>
                        </a:defRPr>
                      </a:pPr>
                      <a:t>[PROCENTAI]</a:t>
                    </a:fld>
                    <a:endParaRPr lang="lt-L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62E-4461-8262-1BAC2E68319D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939E538-83CB-4B2E-B6B1-A58C7D85C019}" type="PERCENTAG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[PROCENTAI]</a:t>
                    </a:fld>
                    <a:endParaRPr lang="lt-L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62E-4461-8262-1BAC2E6831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Nurodyti tikslai, investicijų vertė, vykdytojai, priemonės, rodikliai ir terminai - 5</c:v>
                </c:pt>
                <c:pt idx="1">
                  <c:v>Nenurodyta investicijų vertė, kiti duomenys nurodyti - 6</c:v>
                </c:pt>
                <c:pt idx="2">
                  <c:v>Nurodytas vos vienas kitas duomuo, turinys labai neišsamus - 5</c:v>
                </c:pt>
                <c:pt idx="3">
                  <c:v>Nutarime yra tik pavadinimas ir statuso suteikimas - 24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5</c:v>
                </c:pt>
                <c:pt idx="3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2E-4461-8262-1BAC2E68319D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2224471941007368E-2"/>
          <c:y val="0.66205955748506562"/>
          <c:w val="0.96507474065741772"/>
          <c:h val="0.320299881209780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15C31-263E-4C7A-85AA-271456CB482A}" type="datetimeFigureOut">
              <a:rPr lang="lt-LT" smtClean="0"/>
              <a:t>2018.05.23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C272D-E8C6-4103-8FDC-A5F6885084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75513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3644900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lt-LT" altLang="lt-LT" dirty="0">
              <a:latin typeface="Myriad Pro" panose="020B0503030403020204" pitchFamily="34" charset="0"/>
            </a:endParaRPr>
          </a:p>
        </p:txBody>
      </p:sp>
      <p:pic>
        <p:nvPicPr>
          <p:cNvPr id="5" name="Picture 8" descr="fona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23"/>
          <a:stretch>
            <a:fillRect/>
          </a:stretch>
        </p:blipFill>
        <p:spPr bwMode="auto">
          <a:xfrm>
            <a:off x="0" y="5500688"/>
            <a:ext cx="7429500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Documents and Settings\s.lapkovskij\Desktop\UKMIN_logotipas_m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4588" y="5603875"/>
            <a:ext cx="130016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789363"/>
            <a:ext cx="7772400" cy="1295400"/>
          </a:xfrm>
        </p:spPr>
        <p:txBody>
          <a:bodyPr/>
          <a:lstStyle>
            <a:lvl1pPr>
              <a:defRPr sz="4500">
                <a:solidFill>
                  <a:srgbClr val="A5002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157788"/>
            <a:ext cx="5616575" cy="10509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rgbClr val="B2B2B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140200" y="6327775"/>
            <a:ext cx="1905000" cy="530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6363B-6530-4F33-8106-0F246120942C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4213" y="6327775"/>
            <a:ext cx="2535237" cy="530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6632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7865C-DCE3-4FA8-8CEC-322D9FAEF87F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D5C8C-73F4-4601-921E-AA0638836828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4199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115888"/>
            <a:ext cx="2001837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115888"/>
            <a:ext cx="5854700" cy="59039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24DB-E639-4A92-BDD1-2706FAA71967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93207-113C-461F-AC99-67057FE824EE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0642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DCED5-B6C8-4EAE-BB3C-9914AB98EE5C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28C3C-C115-42F6-B66A-650785B0DDA4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97120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C5A4A-E908-4456-BEE8-E3B00ABBC04B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4107E-BD03-4559-9B3F-A7D354A242CF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3429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00213"/>
            <a:ext cx="3924300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00213"/>
            <a:ext cx="3924300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1B4D4-C018-4F10-BD5E-35894EA78407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65A9E-50E7-4C58-B46E-DD95D1AB3051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48628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3EA3A-F7D1-4E8B-9EE3-59CD43D79B16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59AD7-3221-4D99-8987-531D902F320A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13029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2C1C1-C5A1-483A-B8C4-D1EA1B61E1C4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19287-8A0C-4D52-A673-B8C58958D7D5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21241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06EE9-2FEB-41ED-BCD1-BDA5C09AF403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5601A-BB33-46D9-97F1-6DA1013BCDD0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48142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D6F69-5531-4F8E-BA3E-C763488C1E77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AED50-E7E0-4431-B751-31B7F1F728E1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0444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lt-LT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3E939-1DC8-4AAC-A3E1-D4ACAF01B1AE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BB056-1515-490A-8761-FF7482ECB92D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5395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fonas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94"/>
          <a:stretch>
            <a:fillRect/>
          </a:stretch>
        </p:blipFill>
        <p:spPr bwMode="auto">
          <a:xfrm>
            <a:off x="0" y="6300788"/>
            <a:ext cx="7715250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2"/>
          <p:cNvSpPr>
            <a:spLocks noChangeArrowheads="1"/>
          </p:cNvSpPr>
          <p:nvPr/>
        </p:nvSpPr>
        <p:spPr bwMode="auto">
          <a:xfrm>
            <a:off x="0" y="0"/>
            <a:ext cx="9144000" cy="1412875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lt-LT" altLang="lt-LT" dirty="0">
              <a:latin typeface="Myriad Pro" panose="020B0503030403020204" pitchFamily="34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15888"/>
            <a:ext cx="8001000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Spustelėkite, jei norite keisite ruoš. pav. stilių</a:t>
            </a:r>
            <a:endParaRPr lang="en-US" altLang="lt-L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00213"/>
            <a:ext cx="80010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Spustelėkite ruošinio teksto stiliams keisti</a:t>
            </a:r>
          </a:p>
          <a:p>
            <a:pPr lvl="1"/>
            <a:r>
              <a:rPr lang="lt-LT" altLang="lt-LT" smtClean="0"/>
              <a:t>Antras lygmuo</a:t>
            </a:r>
          </a:p>
          <a:p>
            <a:pPr lvl="2"/>
            <a:r>
              <a:rPr lang="lt-LT" altLang="lt-LT" smtClean="0"/>
              <a:t>Trečias lygmuo</a:t>
            </a:r>
          </a:p>
          <a:p>
            <a:pPr lvl="3"/>
            <a:r>
              <a:rPr lang="lt-LT" altLang="lt-LT" smtClean="0"/>
              <a:t>Ketvirtas lygmuo</a:t>
            </a:r>
          </a:p>
          <a:p>
            <a:pPr lvl="4"/>
            <a:r>
              <a:rPr lang="lt-LT" altLang="lt-LT" smtClean="0"/>
              <a:t>Penktas lygmuo</a:t>
            </a:r>
            <a:endParaRPr lang="en-US" altLang="lt-LT" smtClean="0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940425" y="6524625"/>
            <a:ext cx="1117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 smtClean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pPr>
              <a:defRPr/>
            </a:pPr>
            <a:fld id="{A02B8A15-C679-4412-878A-BC49260DE680}" type="slidenum">
              <a:rPr lang="lt-LT" altLang="lt-LT"/>
              <a:pPr>
                <a:defRPr/>
              </a:pPr>
              <a:t>‹#›</a:t>
            </a:fld>
            <a:endParaRPr lang="lt-LT" altLang="lt-LT" dirty="0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95738" y="6524625"/>
            <a:ext cx="1905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50DC32-72DF-4C3D-AB42-B4AAB8D7D96C}" type="datetimeFigureOut">
              <a:rPr lang="lt-LT"/>
              <a:pPr>
                <a:defRPr/>
              </a:pPr>
              <a:t>2018.05.23</a:t>
            </a:fld>
            <a:endParaRPr lang="lt-LT" dirty="0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524625"/>
            <a:ext cx="25352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 dirty="0"/>
          </a:p>
        </p:txBody>
      </p:sp>
      <p:grpSp>
        <p:nvGrpSpPr>
          <p:cNvPr id="1033" name="Group 14"/>
          <p:cNvGrpSpPr>
            <a:grpSpLocks/>
          </p:cNvGrpSpPr>
          <p:nvPr/>
        </p:nvGrpSpPr>
        <p:grpSpPr bwMode="auto">
          <a:xfrm>
            <a:off x="7734300" y="6361113"/>
            <a:ext cx="1144588" cy="211137"/>
            <a:chOff x="7734300" y="6361133"/>
            <a:chExt cx="1144851" cy="211139"/>
          </a:xfrm>
        </p:grpSpPr>
        <p:pic>
          <p:nvPicPr>
            <p:cNvPr id="1034" name="Picture 2" descr="C:\Documents and Settings\s.lapkovskij\Desktop\UKMIN_logotipas_m3.png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120" t="63548" b="6079"/>
            <a:stretch>
              <a:fillRect/>
            </a:stretch>
          </p:blipFill>
          <p:spPr bwMode="auto">
            <a:xfrm>
              <a:off x="8102600" y="6365897"/>
              <a:ext cx="776551" cy="206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" descr="C:\Documents and Settings\s.lapkovskij\Desktop\UKMIN_logotipas_m3.png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28" t="63548" r="73106" b="6079"/>
            <a:stretch>
              <a:fillRect/>
            </a:stretch>
          </p:blipFill>
          <p:spPr bwMode="auto">
            <a:xfrm>
              <a:off x="7734300" y="6361133"/>
              <a:ext cx="315914" cy="206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Myriad Pro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Myriad Pro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Myriad Pro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Myriad Pro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Myriad Pro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Myriad Pro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Myriad Pro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Myriad Pro" pitchFamily="34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ntraštė 1"/>
          <p:cNvSpPr>
            <a:spLocks noGrp="1"/>
          </p:cNvSpPr>
          <p:nvPr>
            <p:ph type="ctrTitle"/>
          </p:nvPr>
        </p:nvSpPr>
        <p:spPr>
          <a:xfrm>
            <a:off x="107504" y="3789363"/>
            <a:ext cx="8856984" cy="1295400"/>
          </a:xfrm>
        </p:spPr>
        <p:txBody>
          <a:bodyPr/>
          <a:lstStyle/>
          <a:p>
            <a:pPr algn="ctr" eaLnBrk="1" hangingPunct="1"/>
            <a:r>
              <a:rPr lang="lt-LT" altLang="lt-LT" dirty="0" smtClean="0"/>
              <a:t>VALSTYBEI SVARBŪS PROJEKTAI</a:t>
            </a:r>
          </a:p>
        </p:txBody>
      </p:sp>
      <p:sp>
        <p:nvSpPr>
          <p:cNvPr id="3075" name="Paantraštė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lt-LT" altLang="lt-LT" dirty="0" smtClean="0"/>
              <a:t>Apžvalga</a:t>
            </a:r>
          </a:p>
          <a:p>
            <a:pPr eaLnBrk="1" hangingPunct="1"/>
            <a:r>
              <a:rPr lang="lt-LT" altLang="lt-LT" dirty="0" smtClean="0"/>
              <a:t>2018 m.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778" y="1707112"/>
            <a:ext cx="2591035" cy="194327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2696860" cy="17071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707111"/>
            <a:ext cx="2664296" cy="19432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440" y="0"/>
            <a:ext cx="2868563" cy="17347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192" y="5749"/>
            <a:ext cx="3168352" cy="170136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t-LT" sz="2400" i="1" dirty="0" smtClean="0"/>
              <a:t>VS projektų sąrašas pagal juos iniciavusias ministerijas</a:t>
            </a:r>
            <a:endParaRPr lang="lt-LT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00213"/>
            <a:ext cx="9036496" cy="4319587"/>
          </a:xfrm>
        </p:spPr>
        <p:txBody>
          <a:bodyPr/>
          <a:lstStyle/>
          <a:p>
            <a:pPr marL="0" indent="0">
              <a:buNone/>
            </a:pPr>
            <a:r>
              <a:rPr lang="lt-LT" sz="1800" b="1" dirty="0" smtClean="0">
                <a:solidFill>
                  <a:schemeClr val="accent2"/>
                </a:solidFill>
              </a:rPr>
              <a:t>VIDAUS REIKALŲ </a:t>
            </a:r>
            <a:r>
              <a:rPr lang="lt-LT" sz="1800" b="1" dirty="0">
                <a:solidFill>
                  <a:schemeClr val="accent2"/>
                </a:solidFill>
              </a:rPr>
              <a:t>MINISTERIJA:</a:t>
            </a:r>
          </a:p>
          <a:p>
            <a:pPr marL="342900" indent="-342900">
              <a:buAutoNum type="arabicPeriod"/>
            </a:pPr>
            <a:r>
              <a:rPr lang="lt-LT" sz="1800" dirty="0"/>
              <a:t>Futbolo aikštynų Vilniuje, Karklų g. 35, </a:t>
            </a:r>
            <a:r>
              <a:rPr lang="lt-LT" sz="1800" dirty="0" smtClean="0"/>
              <a:t>projektas, (nuo 2008 m.)</a:t>
            </a:r>
          </a:p>
          <a:p>
            <a:pPr marL="342900" indent="-342900">
              <a:buAutoNum type="arabicPeriod"/>
            </a:pPr>
            <a:r>
              <a:rPr lang="lt-LT" sz="1800" dirty="0"/>
              <a:t>Klaipėdos daugiafunkcio sveikatingumo centro statyba, </a:t>
            </a:r>
            <a:r>
              <a:rPr lang="lt-LT" sz="1800" dirty="0" smtClean="0"/>
              <a:t>(nuo 2012 m.)</a:t>
            </a:r>
          </a:p>
          <a:p>
            <a:pPr marL="342900" indent="-342900">
              <a:buAutoNum type="arabicPeriod"/>
            </a:pPr>
            <a:r>
              <a:rPr lang="lt-LT" sz="1800" dirty="0"/>
              <a:t>Daugiafunkcio Lazdynų sveikatinimo centro Vilniuje </a:t>
            </a:r>
            <a:r>
              <a:rPr lang="lt-LT" sz="1800" dirty="0" smtClean="0"/>
              <a:t>projektas, (nuo 2014 m.)</a:t>
            </a:r>
          </a:p>
          <a:p>
            <a:pPr marL="0" indent="0">
              <a:buNone/>
            </a:pPr>
            <a:endParaRPr lang="lt-LT" sz="1800" dirty="0"/>
          </a:p>
          <a:p>
            <a:pPr marL="0" indent="0">
              <a:spcBef>
                <a:spcPts val="0"/>
              </a:spcBef>
              <a:buNone/>
            </a:pPr>
            <a:r>
              <a:rPr lang="lt-LT" sz="1800" dirty="0" smtClean="0">
                <a:solidFill>
                  <a:schemeClr val="accent2"/>
                </a:solidFill>
              </a:rPr>
              <a:t>Vilniaus apskrities inicijuotas VS projektas, kuriam statusą suteikęs Vyriausybės nutarimas Lietuvos Respublikos Konstitucinio Teismo 2018 m. balandžio 12 d. nutarimu </a:t>
            </a:r>
          </a:p>
          <a:p>
            <a:pPr marL="0" indent="0">
              <a:spcBef>
                <a:spcPts val="0"/>
              </a:spcBef>
              <a:buNone/>
            </a:pPr>
            <a:r>
              <a:rPr lang="lt-LT" sz="1800" dirty="0" smtClean="0">
                <a:solidFill>
                  <a:schemeClr val="accent2"/>
                </a:solidFill>
              </a:rPr>
              <a:t>Nr. KT6 -N4/2018 buvo pripažintas prieštaraujančiu Lietuvos Respublikos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lt-LT" sz="1800" dirty="0" smtClean="0">
                <a:solidFill>
                  <a:schemeClr val="accent2"/>
                </a:solidFill>
              </a:rPr>
              <a:t>Konstitucijos 5 </a:t>
            </a:r>
            <a:r>
              <a:rPr lang="lt-LT" sz="1800" dirty="0" smtClean="0">
                <a:solidFill>
                  <a:srgbClr val="A50021"/>
                </a:solidFill>
              </a:rPr>
              <a:t>straipsnio</a:t>
            </a:r>
            <a:r>
              <a:rPr lang="lt-LT" sz="1800" dirty="0" smtClean="0">
                <a:solidFill>
                  <a:schemeClr val="accent2"/>
                </a:solidFill>
              </a:rPr>
              <a:t> 2, 3 dalims, 7 straipsnio 2 daliai, konstituciniams teisinės valstybės</a:t>
            </a:r>
          </a:p>
          <a:p>
            <a:pPr marL="0" indent="0">
              <a:spcBef>
                <a:spcPts val="0"/>
              </a:spcBef>
              <a:buNone/>
            </a:pPr>
            <a:r>
              <a:rPr lang="lt-LT" sz="1800" dirty="0" smtClean="0">
                <a:solidFill>
                  <a:schemeClr val="accent2"/>
                </a:solidFill>
              </a:rPr>
              <a:t> ir atsakingo valdymo principams.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Kariotiškių </a:t>
            </a:r>
            <a:r>
              <a:rPr lang="lt-LT" sz="1800" dirty="0"/>
              <a:t>kadastrinės vietovės Trakų rajone, Moluvėnų kaime, ekonominis </a:t>
            </a:r>
            <a:r>
              <a:rPr lang="lt-LT" sz="1800" dirty="0" smtClean="0"/>
              <a:t>projektas, (nuo 2000 m.) </a:t>
            </a: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b="1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0" indent="0">
              <a:buNone/>
            </a:pPr>
            <a:endParaRPr lang="lt-LT" sz="1800" dirty="0"/>
          </a:p>
        </p:txBody>
      </p:sp>
    </p:spTree>
    <p:extLst>
      <p:ext uri="{BB962C8B-B14F-4D97-AF65-F5344CB8AC3E}">
        <p14:creationId xmlns:p14="http://schemas.microsoft.com/office/powerpoint/2010/main" val="3772422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1340769"/>
          </a:xfrm>
        </p:spPr>
        <p:txBody>
          <a:bodyPr/>
          <a:lstStyle/>
          <a:p>
            <a:pPr algn="r"/>
            <a:r>
              <a:rPr lang="lt-LT" altLang="lt-LT" sz="2400" i="1" dirty="0" smtClean="0"/>
              <a:t>Lietuvos Respublikos Konstitucinio Teismo </a:t>
            </a:r>
            <a:br>
              <a:rPr lang="lt-LT" altLang="lt-LT" sz="2400" i="1" dirty="0" smtClean="0"/>
            </a:br>
            <a:r>
              <a:rPr lang="lt-LT" altLang="lt-LT" sz="2400" i="1" dirty="0" smtClean="0"/>
              <a:t>2018 m. balandžio 12 d. nutarimas Nr. KT6-N4/2018</a:t>
            </a:r>
            <a:endParaRPr lang="lt-LT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213"/>
            <a:ext cx="8568952" cy="4609107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lt-LT" sz="1600" dirty="0" smtClean="0"/>
              <a:t>	Lietuvos Respublikos Konstitucinis teismas pripažino, kad </a:t>
            </a:r>
            <a:r>
              <a:rPr lang="lt-LT" altLang="lt-LT" sz="1600" dirty="0"/>
              <a:t>Lietuvos Respublikos Vyriausybės </a:t>
            </a:r>
            <a:r>
              <a:rPr lang="lt-LT" altLang="lt-LT" sz="1600" dirty="0" smtClean="0"/>
              <a:t>2000 </a:t>
            </a:r>
            <a:r>
              <a:rPr lang="lt-LT" altLang="lt-LT" sz="1600" dirty="0"/>
              <a:t>m. liepos 19 d. </a:t>
            </a:r>
            <a:r>
              <a:rPr lang="lt-LT" altLang="lt-LT" sz="1600" dirty="0" smtClean="0"/>
              <a:t>nutarimas </a:t>
            </a:r>
            <a:r>
              <a:rPr lang="lt-LT" altLang="lt-LT" sz="1600" dirty="0"/>
              <a:t>Nr. 865 „Dėl Kariotiškių kadastrinės vietovės </a:t>
            </a:r>
            <a:r>
              <a:rPr lang="lt-LT" altLang="lt-LT" sz="1600" dirty="0" smtClean="0"/>
              <a:t>Trakų </a:t>
            </a:r>
            <a:r>
              <a:rPr lang="lt-LT" altLang="lt-LT" sz="1600" dirty="0"/>
              <a:t>rajone, Moluvėnų kaime, ekonominio projekto pripažinimo valstybinės svarbos projektu</a:t>
            </a:r>
            <a:r>
              <a:rPr lang="lt-LT" altLang="lt-LT" sz="1600" dirty="0" smtClean="0"/>
              <a:t>“ prieštarauja Lietuvos Respublikos Konstitucijos 5 straipsnio 2, 3 dalims, 7 straipsnio 2 daliai, bei konstituciniams teisinės valstybės ir atsakingo valdymo principams ir konstatavo, kad:</a:t>
            </a:r>
          </a:p>
          <a:p>
            <a:pPr>
              <a:spcBef>
                <a:spcPts val="1200"/>
              </a:spcBef>
            </a:pPr>
            <a:r>
              <a:rPr lang="lt-LT" sz="1600" dirty="0"/>
              <a:t>pripažįstant ekonominius, socialinius, kultūrinius ar kitus projektus valstybei svarbiais, Vyriausybės </a:t>
            </a:r>
            <a:r>
              <a:rPr lang="lt-LT" sz="1600" dirty="0" smtClean="0"/>
              <a:t>nutarime turi būti išreikštas </a:t>
            </a:r>
            <a:r>
              <a:rPr lang="lt-LT" sz="1600" dirty="0"/>
              <a:t>ne tik </a:t>
            </a:r>
            <a:r>
              <a:rPr lang="lt-LT" sz="1600" dirty="0" smtClean="0"/>
              <a:t>formalus sprendimas </a:t>
            </a:r>
            <a:r>
              <a:rPr lang="lt-LT" sz="1600" dirty="0"/>
              <a:t>pripažinti tam tikrą projektą valstybei svarbiu, bet ir šiame nutarime (arba jo sudedamosiose dalyse) arba kitame viešai paskelbtame teisės </a:t>
            </a:r>
            <a:r>
              <a:rPr lang="lt-LT" sz="1600" dirty="0" smtClean="0"/>
              <a:t>akte turi būti nustatytos esminės </a:t>
            </a:r>
            <a:r>
              <a:rPr lang="lt-LT" sz="1600" dirty="0"/>
              <a:t>valstybei svarbaus projekto vykdymo </a:t>
            </a:r>
            <a:r>
              <a:rPr lang="lt-LT" sz="1600" dirty="0" smtClean="0"/>
              <a:t>sąlygos</a:t>
            </a:r>
            <a:r>
              <a:rPr lang="lt-LT" sz="1600" dirty="0"/>
              <a:t>: </a:t>
            </a:r>
            <a:r>
              <a:rPr lang="lt-LT" sz="1600" dirty="0" smtClean="0"/>
              <a:t>tikslas, objektas, </a:t>
            </a:r>
            <a:r>
              <a:rPr lang="lt-LT" sz="1600" dirty="0"/>
              <a:t>įgyvendinimo </a:t>
            </a:r>
            <a:r>
              <a:rPr lang="lt-LT" sz="1600" dirty="0" smtClean="0"/>
              <a:t>terminai, </a:t>
            </a:r>
            <a:r>
              <a:rPr lang="lt-LT" sz="1600" dirty="0"/>
              <a:t>finansavimo </a:t>
            </a:r>
            <a:r>
              <a:rPr lang="lt-LT" sz="1600" dirty="0" smtClean="0"/>
              <a:t>šaltiniai, esminiai </a:t>
            </a:r>
            <a:r>
              <a:rPr lang="lt-LT" sz="1600" dirty="0"/>
              <a:t>projektų vykdytojų </a:t>
            </a:r>
            <a:r>
              <a:rPr lang="lt-LT" sz="1600" dirty="0" smtClean="0"/>
              <a:t>įsipareigojimai </a:t>
            </a:r>
            <a:r>
              <a:rPr lang="lt-LT" sz="1600" dirty="0"/>
              <a:t>ir kt</a:t>
            </a:r>
            <a:r>
              <a:rPr lang="lt-LT" sz="16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lt-LT" altLang="lt-LT" sz="1600" dirty="0" smtClean="0"/>
              <a:t>Be to, iš Konstitucijos nuostatų bei </a:t>
            </a:r>
            <a:r>
              <a:rPr lang="lt-LT" sz="1600" dirty="0"/>
              <a:t>konstitucinio atsakingo valdymo principo kyla pareiga vykdyti valstybei svarbių projektų įgyvendinimo kontrolę, </a:t>
            </a:r>
            <a:r>
              <a:rPr lang="lt-LT" sz="1600" i="1" dirty="0"/>
              <a:t>inter alia </a:t>
            </a:r>
            <a:r>
              <a:rPr lang="lt-LT" sz="1600" dirty="0"/>
              <a:t>teisės aktuose nustatyta tvarka ir pagrindais Vyriausybės nutarimus, kuriais tam tikriems projektams suteiktas valstybei svarbaus projekto statusas, pripažinti netekusiais galios, jeigu projektas nebeatitinka pripažinimo valstybei svarbiais projektais kriterijų</a:t>
            </a:r>
            <a:r>
              <a:rPr lang="lt-LT" sz="1600" dirty="0" smtClean="0"/>
              <a:t>.</a:t>
            </a:r>
            <a:r>
              <a:rPr lang="lt-LT" altLang="lt-LT" sz="1600" dirty="0"/>
              <a:t/>
            </a:r>
            <a:br>
              <a:rPr lang="lt-LT" altLang="lt-LT" sz="1600" dirty="0"/>
            </a:br>
            <a:endParaRPr lang="lt-LT" sz="1600" dirty="0"/>
          </a:p>
        </p:txBody>
      </p:sp>
    </p:spTree>
    <p:extLst>
      <p:ext uri="{BB962C8B-B14F-4D97-AF65-F5344CB8AC3E}">
        <p14:creationId xmlns:p14="http://schemas.microsoft.com/office/powerpoint/2010/main" val="4291487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1340769"/>
          </a:xfrm>
        </p:spPr>
        <p:txBody>
          <a:bodyPr/>
          <a:lstStyle/>
          <a:p>
            <a:pPr algn="ctr"/>
            <a:r>
              <a:rPr lang="lt-LT" altLang="lt-LT" sz="2000" i="1" dirty="0" smtClean="0"/>
              <a:t>Nauja Projektų pripažinimo valstybei svarbiais projektais tvarka </a:t>
            </a:r>
            <a:endParaRPr lang="lt-LT" sz="2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5"/>
            <a:ext cx="8856984" cy="4752527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lt-LT" sz="1600" dirty="0" smtClean="0"/>
              <a:t>	Lietuvos Respublikos Vyriausybės 2017 m. birželio 21 d. nutarimas Nr. 500 iš esmės pakeitė Projektų pripažinimo valstybei svarbiais projektais tvarkos aprašo nuostatas</a:t>
            </a:r>
            <a:r>
              <a:rPr lang="lt-LT" altLang="lt-LT" sz="1600" dirty="0" smtClean="0"/>
              <a:t>:</a:t>
            </a:r>
            <a:endParaRPr lang="lt-LT" sz="1600" dirty="0" smtClean="0"/>
          </a:p>
          <a:p>
            <a:pPr>
              <a:spcBef>
                <a:spcPts val="1200"/>
              </a:spcBef>
            </a:pPr>
            <a:r>
              <a:rPr lang="lt-LT" altLang="lt-LT" sz="1600" dirty="0" smtClean="0"/>
              <a:t>Padidino VSP statusui gauti </a:t>
            </a:r>
            <a:r>
              <a:rPr lang="lt-LT" altLang="lt-LT" sz="1600" dirty="0"/>
              <a:t>privalomų investicijų vertę iki 10 mln. Eur (buvo 5,8 mln. Eur);</a:t>
            </a:r>
          </a:p>
          <a:p>
            <a:pPr>
              <a:spcBef>
                <a:spcPts val="1200"/>
              </a:spcBef>
            </a:pPr>
            <a:r>
              <a:rPr lang="lt-LT" sz="1600" dirty="0" smtClean="0"/>
              <a:t>Praplėtė privalomą nutarimo dėl VSP statuso suteikimo turinį;</a:t>
            </a:r>
          </a:p>
          <a:p>
            <a:pPr>
              <a:spcBef>
                <a:spcPts val="1200"/>
              </a:spcBef>
            </a:pPr>
            <a:r>
              <a:rPr lang="lt-LT" altLang="lt-LT" sz="1600" dirty="0" smtClean="0"/>
              <a:t>Nustatė </a:t>
            </a:r>
            <a:r>
              <a:rPr lang="lt-LT" altLang="lt-LT" sz="1600" dirty="0"/>
              <a:t>projekto įgyvendinimo sutarties būtinumą bei esmines sutarties sąlygas;</a:t>
            </a:r>
          </a:p>
          <a:p>
            <a:pPr>
              <a:spcBef>
                <a:spcPts val="1200"/>
              </a:spcBef>
            </a:pPr>
            <a:r>
              <a:rPr lang="lt-LT" altLang="lt-LT" sz="1600" dirty="0"/>
              <a:t>Sugriežtino projekto įgyvendinimo stebėseną;</a:t>
            </a:r>
          </a:p>
          <a:p>
            <a:pPr>
              <a:spcBef>
                <a:spcPts val="1200"/>
              </a:spcBef>
            </a:pPr>
            <a:r>
              <a:rPr lang="lt-LT" sz="1600" dirty="0"/>
              <a:t>N</a:t>
            </a:r>
            <a:r>
              <a:rPr lang="lt-LT" sz="1600" dirty="0" smtClean="0"/>
              <a:t>umatė VSP statuso netekimo tvarką;</a:t>
            </a:r>
          </a:p>
          <a:p>
            <a:pPr>
              <a:spcBef>
                <a:spcPts val="1200"/>
              </a:spcBef>
            </a:pPr>
            <a:r>
              <a:rPr lang="lt-LT" altLang="lt-LT" sz="1600" dirty="0" smtClean="0"/>
              <a:t>Nustatė, kad VSP stebėsenos ir VSP statuso netekimo tvarka </a:t>
            </a:r>
            <a:r>
              <a:rPr lang="lt-LT" altLang="lt-LT" sz="1600" i="1" dirty="0" smtClean="0"/>
              <a:t>mutatis mutandis </a:t>
            </a:r>
            <a:r>
              <a:rPr lang="lt-LT" altLang="lt-LT" sz="1600" dirty="0" smtClean="0"/>
              <a:t>taikoma ir iki nuostatų įsigaliojimo VSP statusą gavusiems projektams.</a:t>
            </a:r>
          </a:p>
          <a:p>
            <a:pPr marL="0" indent="0">
              <a:spcBef>
                <a:spcPts val="1200"/>
              </a:spcBef>
              <a:buNone/>
            </a:pPr>
            <a:endParaRPr lang="lt-LT" altLang="lt-LT" sz="200" dirty="0" smtClean="0"/>
          </a:p>
          <a:p>
            <a:pPr marL="0" indent="0" algn="ctr">
              <a:spcBef>
                <a:spcPts val="1200"/>
              </a:spcBef>
              <a:buNone/>
            </a:pPr>
            <a: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</a:rPr>
              <a:t>Lietuvos Respublikos Konstitucinio Teismo sprendimas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</a:rPr>
              <a:t> suponuoja poreikį peržiūrėti visų galiojančių Vyriausybės nutarimų dėl VSP statuso suteikimo turinį. </a:t>
            </a:r>
            <a:r>
              <a:rPr lang="lt-LT" altLang="lt-LT" sz="1800" dirty="0"/>
              <a:t/>
            </a:r>
            <a:br>
              <a:rPr lang="lt-LT" altLang="lt-LT" sz="1800" dirty="0"/>
            </a:br>
            <a:endParaRPr lang="lt-LT" sz="1800" dirty="0"/>
          </a:p>
          <a:p>
            <a:pPr marL="0" indent="0">
              <a:spcBef>
                <a:spcPts val="1200"/>
              </a:spcBef>
              <a:buNone/>
            </a:pPr>
            <a:endParaRPr lang="lt-LT" sz="1600" dirty="0"/>
          </a:p>
        </p:txBody>
      </p:sp>
    </p:spTree>
    <p:extLst>
      <p:ext uri="{BB962C8B-B14F-4D97-AF65-F5344CB8AC3E}">
        <p14:creationId xmlns:p14="http://schemas.microsoft.com/office/powerpoint/2010/main" val="548759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sz="2400" i="1" dirty="0" smtClean="0"/>
              <a:t>Siūlymai</a:t>
            </a:r>
            <a:endParaRPr lang="lt-LT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5" cy="4896544"/>
          </a:xfrm>
        </p:spPr>
        <p:txBody>
          <a:bodyPr/>
          <a:lstStyle/>
          <a:p>
            <a:pPr marL="0" indent="0">
              <a:buNone/>
            </a:pPr>
            <a:r>
              <a:rPr lang="lt-LT" sz="1400" dirty="0" smtClean="0">
                <a:solidFill>
                  <a:srgbClr val="A50021"/>
                </a:solidFill>
              </a:rPr>
              <a:t>   </a:t>
            </a:r>
            <a:r>
              <a:rPr lang="lt-LT" sz="1500" dirty="0" smtClean="0"/>
              <a:t>1.  </a:t>
            </a:r>
            <a:r>
              <a:rPr lang="lt-LT" sz="1500" dirty="0" smtClean="0">
                <a:latin typeface="+mj-lt"/>
              </a:rPr>
              <a:t>Atsižvelgti </a:t>
            </a:r>
            <a:r>
              <a:rPr lang="lt-LT" sz="1500" dirty="0">
                <a:latin typeface="+mj-lt"/>
              </a:rPr>
              <a:t>į Ūkio ministerijos </a:t>
            </a:r>
            <a:r>
              <a:rPr lang="lt-LT" sz="1500" dirty="0" smtClean="0">
                <a:latin typeface="+mj-lt"/>
              </a:rPr>
              <a:t>pateiktą </a:t>
            </a:r>
            <a:r>
              <a:rPr lang="lt-LT" sz="1500" dirty="0">
                <a:latin typeface="+mj-lt"/>
              </a:rPr>
              <a:t>informaciją apie valstybei svarbių projektų </a:t>
            </a:r>
            <a:r>
              <a:rPr lang="lt-LT" sz="1500" dirty="0" smtClean="0">
                <a:latin typeface="+mj-lt"/>
              </a:rPr>
              <a:t>(VSP) įgyvendinimo </a:t>
            </a:r>
            <a:r>
              <a:rPr lang="lt-LT" sz="1500" dirty="0">
                <a:latin typeface="+mj-lt"/>
              </a:rPr>
              <a:t>eigą, būklę ir </a:t>
            </a:r>
            <a:r>
              <a:rPr lang="lt-LT" sz="1500" dirty="0" smtClean="0">
                <a:latin typeface="+mj-lt"/>
              </a:rPr>
              <a:t>rezultatus.</a:t>
            </a:r>
          </a:p>
          <a:p>
            <a:pPr marL="0" indent="0">
              <a:buNone/>
            </a:pPr>
            <a:r>
              <a:rPr lang="lt-LT" sz="1500" dirty="0" smtClean="0"/>
              <a:t>   2.  </a:t>
            </a:r>
            <a:r>
              <a:rPr lang="lt-LT" sz="1500" b="1" dirty="0" smtClean="0">
                <a:solidFill>
                  <a:srgbClr val="A50021"/>
                </a:solidFill>
              </a:rPr>
              <a:t>Pavesti:</a:t>
            </a:r>
            <a:r>
              <a:rPr lang="lt-LT" sz="1500" b="1" dirty="0" smtClean="0"/>
              <a:t> </a:t>
            </a:r>
          </a:p>
          <a:p>
            <a:pPr marL="0" indent="0" algn="just">
              <a:buNone/>
            </a:pPr>
            <a:r>
              <a:rPr lang="lt-LT" sz="1500" dirty="0" smtClean="0"/>
              <a:t>   2.1. </a:t>
            </a:r>
            <a:r>
              <a:rPr lang="lt-LT" sz="1500" b="1" dirty="0" smtClean="0">
                <a:solidFill>
                  <a:srgbClr val="A50021"/>
                </a:solidFill>
              </a:rPr>
              <a:t>Aplinkos, Energetikos, Finansų, Kultūros, Susisiekimo, Ūkio ir Vidaus reikalų ministerijoms</a:t>
            </a:r>
            <a:r>
              <a:rPr lang="lt-LT" sz="1500" dirty="0" smtClean="0"/>
              <a:t>:</a:t>
            </a:r>
          </a:p>
          <a:p>
            <a:pPr marL="0" indent="0" algn="just">
              <a:buNone/>
            </a:pPr>
            <a:r>
              <a:rPr lang="lt-LT" sz="1500" dirty="0" smtClean="0"/>
              <a:t>   2.1.1. </a:t>
            </a:r>
            <a:r>
              <a:rPr lang="lt-LT" sz="1500" dirty="0"/>
              <a:t>atsižvelgus į Lietuvos Respublikos Konstitucinio Teismo 2018 m. balandžio 12 d. nutarimą Nr. KT6-N4/2018, iš naujo įvertinti </a:t>
            </a:r>
            <a:r>
              <a:rPr lang="lt-LT" sz="1500" dirty="0" smtClean="0"/>
              <a:t>VSP </a:t>
            </a:r>
            <a:r>
              <a:rPr lang="lt-LT" sz="1500" dirty="0"/>
              <a:t>statusą turinčių projektų tęstinumo poreikį ir jiems statusą suteikusių Vyriausybės nutarimų atitiktį Lietuvos Respublikos Konstitucijos 5 straipsnio 2, 3 dalims, 7 straipsnio 2 daliai, konstituciniams teisinės valstybės ir atsakingo valdymo principams bei atitinkamai parengti Vyriausybės nutarimų projektus dėl </a:t>
            </a:r>
            <a:r>
              <a:rPr lang="lt-LT" sz="1500" dirty="0" smtClean="0"/>
              <a:t>VSP </a:t>
            </a:r>
            <a:r>
              <a:rPr lang="lt-LT" sz="1500" dirty="0"/>
              <a:t>statuso panaikinimo arba šį statusą suteikusių Vyriausybės nutarimų atnaujinimo, papildant juos Projektų pripažinimo </a:t>
            </a:r>
            <a:r>
              <a:rPr lang="lt-LT" sz="1500" dirty="0" smtClean="0"/>
              <a:t>VSP </a:t>
            </a:r>
            <a:r>
              <a:rPr lang="lt-LT" sz="1500" dirty="0"/>
              <a:t>tvarkos apraše nurodyta privaloma </a:t>
            </a:r>
            <a:r>
              <a:rPr lang="lt-LT" sz="1500" dirty="0" smtClean="0"/>
              <a:t>informacija;</a:t>
            </a:r>
          </a:p>
          <a:p>
            <a:pPr marL="0" indent="0" algn="just">
              <a:buNone/>
            </a:pPr>
            <a:r>
              <a:rPr lang="lt-LT" sz="1500" dirty="0"/>
              <a:t> </a:t>
            </a:r>
            <a:r>
              <a:rPr lang="lt-LT" sz="1500" dirty="0" smtClean="0"/>
              <a:t>  2.1.2</a:t>
            </a:r>
            <a:r>
              <a:rPr lang="lt-LT" sz="1500" dirty="0"/>
              <a:t>. vadovaujantis Projektų pripažinimo </a:t>
            </a:r>
            <a:r>
              <a:rPr lang="lt-LT" sz="1500" dirty="0" smtClean="0"/>
              <a:t>VSP </a:t>
            </a:r>
            <a:r>
              <a:rPr lang="lt-LT" sz="1500" dirty="0"/>
              <a:t>tvarkos aprašo nuostatomis sudaryti arba atnaujinti tęstinų </a:t>
            </a:r>
            <a:r>
              <a:rPr lang="lt-LT" sz="1500" dirty="0" smtClean="0"/>
              <a:t>VSP </a:t>
            </a:r>
            <a:r>
              <a:rPr lang="lt-LT" sz="1500" dirty="0"/>
              <a:t>įgyvendinimo sutartis ir pateikti jų kopijas Ūkio ministerijai;</a:t>
            </a:r>
          </a:p>
          <a:p>
            <a:pPr marL="0" indent="0" algn="just">
              <a:buNone/>
            </a:pPr>
            <a:r>
              <a:rPr lang="lt-LT" sz="1500" dirty="0" smtClean="0"/>
              <a:t>   2.2</a:t>
            </a:r>
            <a:r>
              <a:rPr lang="lt-LT" sz="1500" dirty="0"/>
              <a:t>. </a:t>
            </a:r>
            <a:r>
              <a:rPr lang="lt-LT" sz="1500" b="1" dirty="0">
                <a:solidFill>
                  <a:srgbClr val="A50021"/>
                </a:solidFill>
              </a:rPr>
              <a:t>Ūkio ministerijai </a:t>
            </a:r>
            <a:r>
              <a:rPr lang="lt-LT" sz="1500" dirty="0"/>
              <a:t>– parengti Vyriausybės nutarimo projektą dėl </a:t>
            </a:r>
            <a:r>
              <a:rPr lang="lt-LT" sz="1500" dirty="0" smtClean="0"/>
              <a:t>VSP </a:t>
            </a:r>
            <a:r>
              <a:rPr lang="lt-LT" sz="1500" dirty="0"/>
              <a:t>statuso panaikinimo Kariotiškių kadastrinės vietovės Trakų rajone, </a:t>
            </a:r>
            <a:r>
              <a:rPr lang="lt-LT" sz="1500" dirty="0" err="1"/>
              <a:t>Moluvėnų</a:t>
            </a:r>
            <a:r>
              <a:rPr lang="lt-LT" sz="1500" dirty="0"/>
              <a:t> kaime, ekonominiam projektui.</a:t>
            </a:r>
          </a:p>
          <a:p>
            <a:pPr marL="0" indent="0" algn="just">
              <a:buNone/>
            </a:pPr>
            <a:r>
              <a:rPr lang="lt-LT" sz="1500" dirty="0" smtClean="0"/>
              <a:t>   2.3</a:t>
            </a:r>
            <a:r>
              <a:rPr lang="lt-LT" sz="1500" dirty="0"/>
              <a:t>. </a:t>
            </a:r>
            <a:r>
              <a:rPr lang="lt-LT" sz="1500" b="1" dirty="0">
                <a:solidFill>
                  <a:srgbClr val="A50021"/>
                </a:solidFill>
              </a:rPr>
              <a:t>Ūkio, Aplinkos ir Žemės ūkio ministerijoms </a:t>
            </a:r>
            <a:r>
              <a:rPr lang="lt-LT" sz="1500" dirty="0"/>
              <a:t>– rengiant </a:t>
            </a:r>
            <a:r>
              <a:rPr lang="lt-LT" sz="1500" dirty="0" smtClean="0"/>
              <a:t>Investicijų </a:t>
            </a:r>
            <a:r>
              <a:rPr lang="lt-LT" sz="1500" dirty="0"/>
              <a:t>įstatymo, </a:t>
            </a:r>
            <a:r>
              <a:rPr lang="lt-LT" sz="1500" dirty="0" smtClean="0"/>
              <a:t>Teritorijų </a:t>
            </a:r>
            <a:r>
              <a:rPr lang="lt-LT" sz="1500" dirty="0"/>
              <a:t>planavimo įstatymo ir </a:t>
            </a:r>
            <a:r>
              <a:rPr lang="lt-LT" sz="1500" dirty="0" smtClean="0"/>
              <a:t>Žemės </a:t>
            </a:r>
            <a:r>
              <a:rPr lang="lt-LT" sz="1500" dirty="0"/>
              <a:t>įstatymo pakeitimų projektus, juose, be kita ko, atlikti pakeitimus, kuriais būtų suderintas minėtuose įstatymuose ir </a:t>
            </a:r>
            <a:r>
              <a:rPr lang="lt-LT" sz="1500" dirty="0" smtClean="0"/>
              <a:t>Lietuvos Respublikos Vyriausybės </a:t>
            </a:r>
            <a:r>
              <a:rPr lang="lt-LT" sz="1500" dirty="0"/>
              <a:t>2008 m. vasario 13 d. nutarime Nr. 136 „Dėl projektų pripažinimo valstybei svarbiais projektais tvarkos aprašo patvirtinimo“ nustatytas </a:t>
            </a:r>
            <a:r>
              <a:rPr lang="lt-LT" sz="1500" dirty="0" smtClean="0"/>
              <a:t>VSP </a:t>
            </a:r>
            <a:r>
              <a:rPr lang="lt-LT" sz="1500" dirty="0"/>
              <a:t>teisinis reguliavimas.</a:t>
            </a:r>
          </a:p>
          <a:p>
            <a:endParaRPr lang="lt-LT" sz="1400" dirty="0"/>
          </a:p>
        </p:txBody>
      </p:sp>
    </p:spTree>
    <p:extLst>
      <p:ext uri="{BB962C8B-B14F-4D97-AF65-F5344CB8AC3E}">
        <p14:creationId xmlns:p14="http://schemas.microsoft.com/office/powerpoint/2010/main" val="928098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ntraštė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001000" cy="1152128"/>
          </a:xfrm>
        </p:spPr>
        <p:txBody>
          <a:bodyPr/>
          <a:lstStyle/>
          <a:p>
            <a:pPr algn="r"/>
            <a:r>
              <a:rPr lang="lt-LT" altLang="lt-LT" sz="2400" i="1" dirty="0" smtClean="0"/>
              <a:t>Iš viso 1999 – 2018 m. laikotarpiu </a:t>
            </a:r>
            <a:br>
              <a:rPr lang="lt-LT" altLang="lt-LT" sz="2400" i="1" dirty="0" smtClean="0"/>
            </a:br>
            <a:r>
              <a:rPr lang="lt-LT" altLang="lt-LT" sz="2400" i="1" dirty="0" smtClean="0"/>
              <a:t>valstybei svarbaus projekto </a:t>
            </a:r>
            <a:r>
              <a:rPr lang="lt-LT" altLang="lt-LT" sz="2400" i="1" dirty="0"/>
              <a:t>statusą Vyriausybė </a:t>
            </a:r>
            <a:r>
              <a:rPr lang="lt-LT" altLang="lt-LT" sz="2400" i="1" dirty="0" smtClean="0"/>
              <a:t>suteikė </a:t>
            </a:r>
            <a:br>
              <a:rPr lang="lt-LT" altLang="lt-LT" sz="2400" i="1" dirty="0" smtClean="0"/>
            </a:br>
            <a:r>
              <a:rPr lang="lt-LT" altLang="lt-LT" sz="2400" i="1" dirty="0" smtClean="0"/>
              <a:t>46 projektams ar projektų grupėms</a:t>
            </a:r>
          </a:p>
        </p:txBody>
      </p:sp>
      <p:sp>
        <p:nvSpPr>
          <p:cNvPr id="4099" name="Turinio vietos rezervavimo ženklas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896544"/>
          </a:xfrm>
        </p:spPr>
        <p:txBody>
          <a:bodyPr/>
          <a:lstStyle/>
          <a:p>
            <a:pPr eaLnBrk="1" hangingPunct="1"/>
            <a:r>
              <a:rPr lang="lt-LT" altLang="lt-LT" sz="2000" dirty="0" smtClean="0"/>
              <a:t>Šiuo metu 40 projektų ar projektų grupių turi Vyriausybės suteiktą valstybei svarbaus projekto statusą (toliau – VS projektas arba VSP)</a:t>
            </a:r>
          </a:p>
          <a:p>
            <a:pPr marL="0" indent="0" eaLnBrk="1" hangingPunct="1">
              <a:buNone/>
            </a:pPr>
            <a:endParaRPr lang="lt-LT" altLang="lt-LT" dirty="0" smtClean="0"/>
          </a:p>
          <a:p>
            <a:pPr marL="0" indent="0" eaLnBrk="1" hangingPunct="1">
              <a:buNone/>
            </a:pPr>
            <a:endParaRPr lang="lt-LT" altLang="lt-LT" dirty="0"/>
          </a:p>
          <a:p>
            <a:pPr marL="0" indent="0" eaLnBrk="1" hangingPunct="1">
              <a:buNone/>
            </a:pPr>
            <a:endParaRPr lang="lt-LT" altLang="lt-LT" dirty="0" smtClean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774120254"/>
              </p:ext>
            </p:extLst>
          </p:nvPr>
        </p:nvGraphicFramePr>
        <p:xfrm>
          <a:off x="683568" y="2492895"/>
          <a:ext cx="8208912" cy="392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t-LT" altLang="lt-LT" sz="2400" i="1" dirty="0" smtClean="0"/>
              <a:t>Daugiausiai projektų </a:t>
            </a:r>
            <a:r>
              <a:rPr lang="lt-LT" altLang="lt-LT" sz="2400" i="1" dirty="0"/>
              <a:t>valstybei svarbiais pripažinta </a:t>
            </a:r>
            <a:r>
              <a:rPr lang="lt-LT" altLang="lt-LT" sz="2400" i="1" dirty="0" smtClean="0"/>
              <a:t>– </a:t>
            </a:r>
            <a:br>
              <a:rPr lang="lt-LT" altLang="lt-LT" sz="2400" i="1" dirty="0" smtClean="0"/>
            </a:br>
            <a:r>
              <a:rPr lang="en-US" altLang="lt-LT" sz="2400" i="1" dirty="0" smtClean="0"/>
              <a:t>2005 ir </a:t>
            </a:r>
            <a:r>
              <a:rPr lang="lt-LT" altLang="lt-LT" sz="2400" i="1" dirty="0" smtClean="0"/>
              <a:t>2008 metais </a:t>
            </a:r>
            <a:endParaRPr lang="lt-LT" altLang="lt-LT" dirty="0" smtClean="0"/>
          </a:p>
        </p:txBody>
      </p:sp>
      <p:sp>
        <p:nvSpPr>
          <p:cNvPr id="5123" name="Turinio vietos rezervavimo ženklas 2"/>
          <p:cNvSpPr>
            <a:spLocks noGrp="1"/>
          </p:cNvSpPr>
          <p:nvPr>
            <p:ph idx="1"/>
          </p:nvPr>
        </p:nvSpPr>
        <p:spPr>
          <a:xfrm>
            <a:off x="566738" y="1700213"/>
            <a:ext cx="8253734" cy="3961035"/>
          </a:xfrm>
        </p:spPr>
        <p:txBody>
          <a:bodyPr/>
          <a:lstStyle/>
          <a:p>
            <a:pPr eaLnBrk="1" hangingPunct="1"/>
            <a:r>
              <a:rPr lang="lt-LT" altLang="lt-LT" sz="2000" dirty="0" smtClean="0"/>
              <a:t>Išskyrus </a:t>
            </a:r>
            <a:r>
              <a:rPr lang="en-US" altLang="lt-LT" sz="2000" dirty="0" smtClean="0"/>
              <a:t>2005 ir </a:t>
            </a:r>
            <a:r>
              <a:rPr lang="lt-LT" altLang="lt-LT" sz="2000" dirty="0" smtClean="0"/>
              <a:t>2008 metus, per metus valstybei svarbaus projekto statusas suteiktas ne daugiau kaip </a:t>
            </a:r>
            <a:r>
              <a:rPr lang="en-US" altLang="lt-LT" sz="2000" dirty="0" smtClean="0"/>
              <a:t>4</a:t>
            </a:r>
            <a:r>
              <a:rPr lang="lt-LT" altLang="lt-LT" sz="2000" dirty="0" smtClean="0"/>
              <a:t> projektams:</a:t>
            </a:r>
          </a:p>
          <a:p>
            <a:pPr marL="0" indent="0">
              <a:buNone/>
            </a:pPr>
            <a:r>
              <a:rPr lang="lt-LT" altLang="lt-LT" sz="2400" dirty="0" smtClean="0"/>
              <a:t> 	     </a:t>
            </a:r>
            <a:r>
              <a:rPr lang="lt-LT" altLang="lt-LT" sz="1400" i="1" dirty="0" smtClean="0"/>
              <a:t>Galiojantys VS projektai                                                    Negaliojantys VS projektai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619672" y="2636912"/>
            <a:ext cx="216024" cy="2160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956515" y="2636912"/>
            <a:ext cx="216024" cy="21602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466895943"/>
              </p:ext>
            </p:extLst>
          </p:nvPr>
        </p:nvGraphicFramePr>
        <p:xfrm>
          <a:off x="683568" y="2996952"/>
          <a:ext cx="770485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ntraštė 1"/>
          <p:cNvSpPr>
            <a:spLocks noGrp="1"/>
          </p:cNvSpPr>
          <p:nvPr>
            <p:ph type="title"/>
          </p:nvPr>
        </p:nvSpPr>
        <p:spPr>
          <a:xfrm>
            <a:off x="107504" y="115888"/>
            <a:ext cx="8928992" cy="1296987"/>
          </a:xfrm>
        </p:spPr>
        <p:txBody>
          <a:bodyPr/>
          <a:lstStyle/>
          <a:p>
            <a:pPr algn="r"/>
            <a:r>
              <a:rPr lang="lt-LT" altLang="lt-LT" sz="2400" i="1" dirty="0" smtClean="0"/>
              <a:t>Iki 2012 m. nebuvo reglamentuotas Vyriausybės nutarimo </a:t>
            </a:r>
            <a:br>
              <a:rPr lang="lt-LT" altLang="lt-LT" sz="2400" i="1" dirty="0" smtClean="0"/>
            </a:br>
            <a:r>
              <a:rPr lang="lt-LT" altLang="lt-LT" sz="2400" i="1" dirty="0" smtClean="0"/>
              <a:t>dėl VS projekto statuso suteikimo turinys; </a:t>
            </a:r>
            <a:br>
              <a:rPr lang="lt-LT" altLang="lt-LT" sz="2400" i="1" dirty="0" smtClean="0"/>
            </a:br>
            <a:r>
              <a:rPr lang="lt-LT" altLang="lt-LT" sz="2400" i="1" dirty="0" smtClean="0"/>
              <a:t>iki 2017 m. vidurio, nebuvo numatytas VSP statuso panaikinimas</a:t>
            </a:r>
            <a:endParaRPr lang="lt-LT" altLang="lt-LT" dirty="0" smtClean="0"/>
          </a:p>
        </p:txBody>
      </p:sp>
      <p:sp>
        <p:nvSpPr>
          <p:cNvPr id="5123" name="Turinio vietos rezervavimo ženklas 2"/>
          <p:cNvSpPr>
            <a:spLocks noGrp="1"/>
          </p:cNvSpPr>
          <p:nvPr>
            <p:ph idx="1"/>
          </p:nvPr>
        </p:nvSpPr>
        <p:spPr>
          <a:xfrm>
            <a:off x="566738" y="1484785"/>
            <a:ext cx="8253734" cy="4176464"/>
          </a:xfrm>
        </p:spPr>
        <p:txBody>
          <a:bodyPr/>
          <a:lstStyle/>
          <a:p>
            <a:pPr eaLnBrk="1" hangingPunct="1"/>
            <a:r>
              <a:rPr lang="lt-LT" altLang="lt-LT" sz="2400" dirty="0" smtClean="0"/>
              <a:t>Teisinis reguliavimas:</a:t>
            </a:r>
          </a:p>
          <a:p>
            <a:pPr marL="0" indent="0" eaLnBrk="1" hangingPunct="1">
              <a:buNone/>
            </a:pPr>
            <a:endParaRPr lang="lt-LT" altLang="lt-LT" sz="2400" dirty="0" smtClean="0"/>
          </a:p>
          <a:p>
            <a:pPr marL="0" indent="0">
              <a:buNone/>
            </a:pPr>
            <a:r>
              <a:rPr lang="lt-LT" altLang="lt-LT" sz="2400" dirty="0" smtClean="0"/>
              <a:t> 	</a:t>
            </a:r>
            <a:endParaRPr lang="lt-LT" altLang="lt-LT" sz="1400" i="1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369737"/>
              </p:ext>
            </p:extLst>
          </p:nvPr>
        </p:nvGraphicFramePr>
        <p:xfrm>
          <a:off x="164114" y="1913999"/>
          <a:ext cx="8684664" cy="37744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335210">
                  <a:extLst>
                    <a:ext uri="{9D8B030D-6E8A-4147-A177-3AD203B41FA5}">
                      <a16:colId xmlns:a16="http://schemas.microsoft.com/office/drawing/2014/main" val="2946941909"/>
                    </a:ext>
                  </a:extLst>
                </a:gridCol>
                <a:gridCol w="1292084">
                  <a:extLst>
                    <a:ext uri="{9D8B030D-6E8A-4147-A177-3AD203B41FA5}">
                      <a16:colId xmlns:a16="http://schemas.microsoft.com/office/drawing/2014/main" val="3178043612"/>
                    </a:ext>
                  </a:extLst>
                </a:gridCol>
                <a:gridCol w="5365595">
                  <a:extLst>
                    <a:ext uri="{9D8B030D-6E8A-4147-A177-3AD203B41FA5}">
                      <a16:colId xmlns:a16="http://schemas.microsoft.com/office/drawing/2014/main" val="721376955"/>
                    </a:ext>
                  </a:extLst>
                </a:gridCol>
                <a:gridCol w="691775">
                  <a:extLst>
                    <a:ext uri="{9D8B030D-6E8A-4147-A177-3AD203B41FA5}">
                      <a16:colId xmlns:a16="http://schemas.microsoft.com/office/drawing/2014/main" val="164987782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lt-LT" dirty="0" smtClean="0"/>
                        <a:t>Laikotarpis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lt-LT" sz="1800" dirty="0" smtClean="0"/>
                        <a:t>Projektų pripažinimo valstybei svarbiais projektais tvarkos </a:t>
                      </a:r>
                      <a:r>
                        <a:rPr lang="lt-LT" baseline="0" dirty="0" smtClean="0"/>
                        <a:t>aprašo nuostatos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r>
                        <a:rPr lang="lt-LT" sz="1200" dirty="0" smtClean="0"/>
                        <a:t>Esamų VSP</a:t>
                      </a:r>
                    </a:p>
                    <a:p>
                      <a:r>
                        <a:rPr lang="lt-LT" sz="1200" dirty="0" smtClean="0"/>
                        <a:t> sk.</a:t>
                      </a:r>
                      <a:endParaRPr lang="lt-LT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5320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>
                          <a:solidFill>
                            <a:schemeClr val="bg1"/>
                          </a:solidFill>
                        </a:rPr>
                        <a:t>nuo</a:t>
                      </a:r>
                      <a:endParaRPr lang="lt-L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solidFill>
                            <a:schemeClr val="bg1"/>
                          </a:solidFill>
                        </a:rPr>
                        <a:t>iki</a:t>
                      </a:r>
                      <a:endParaRPr lang="lt-L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171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200" dirty="0" smtClean="0"/>
                        <a:t>-</a:t>
                      </a:r>
                      <a:endParaRPr lang="lt-LT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2000-07-17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Nėra reglamentavimo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2</a:t>
                      </a:r>
                      <a:endParaRPr lang="lt-L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76541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2000-07-17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2004-11-05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Reglamentuoti tik VSP kriterijai</a:t>
                      </a:r>
                      <a:r>
                        <a:rPr lang="lt-LT" baseline="0" dirty="0" smtClean="0"/>
                        <a:t> ir VSP statuso suteikimo sąlygos*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453922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lt-LT" sz="18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lt-LT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Nėra reglamentavimo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lt-L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9179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2008-02-27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2011-12-21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Reglamentuoti tik VSP kriterijai</a:t>
                      </a:r>
                      <a:r>
                        <a:rPr lang="lt-LT" baseline="0" dirty="0" smtClean="0"/>
                        <a:t> ir VSP statuso suteikimo sąlygos**</a:t>
                      </a:r>
                      <a:endParaRPr lang="lt-LT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12</a:t>
                      </a:r>
                      <a:endParaRPr lang="lt-L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1630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2011-12-21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2017-06-30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Papildomai reglamentuotas nutarimo turinys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1</a:t>
                      </a:r>
                      <a:r>
                        <a:rPr lang="en-US" dirty="0" smtClean="0"/>
                        <a:t>1</a:t>
                      </a:r>
                      <a:endParaRPr lang="lt-L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991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2017-06-30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galiojanti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Papildomai reglamentuota VSP stebėsena ir VSP statuso panaikinimo tvarka </a:t>
                      </a:r>
                      <a:endParaRPr lang="lt-L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309320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4114" y="5688439"/>
            <a:ext cx="8656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*- </a:t>
            </a:r>
            <a:r>
              <a:rPr lang="lt-LT" sz="1400" dirty="0" smtClean="0"/>
              <a:t>LRV 2000 m. liepos 17 d. nutarimas Nr. 848</a:t>
            </a:r>
          </a:p>
          <a:p>
            <a:r>
              <a:rPr lang="lt-LT" dirty="0" smtClean="0"/>
              <a:t>**- </a:t>
            </a:r>
            <a:r>
              <a:rPr lang="lt-LT" sz="1400" dirty="0" smtClean="0"/>
              <a:t>LRV 2008 m. vasario 13 d. nutarimas Nr. 136</a:t>
            </a:r>
            <a:endParaRPr lang="lt-LT" sz="1400" dirty="0"/>
          </a:p>
        </p:txBody>
      </p:sp>
    </p:spTree>
    <p:extLst>
      <p:ext uri="{BB962C8B-B14F-4D97-AF65-F5344CB8AC3E}">
        <p14:creationId xmlns:p14="http://schemas.microsoft.com/office/powerpoint/2010/main" val="1763711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t-LT" sz="2400" i="1" dirty="0" smtClean="0"/>
              <a:t>Galiojančių Vyriausybės nutarimų dėl VSP statuso suteikimo, atitikimas </a:t>
            </a:r>
            <a:r>
              <a:rPr lang="lt-LT" sz="2400" i="1" dirty="0"/>
              <a:t>Projektų pripažinimo valstybei svarbiais projektais tvarkos </a:t>
            </a:r>
            <a:r>
              <a:rPr lang="lt-LT" sz="2400" i="1" dirty="0" smtClean="0"/>
              <a:t>aprašo</a:t>
            </a:r>
            <a:r>
              <a:rPr lang="lt-LT" altLang="lt-LT" sz="2400" i="1" dirty="0" smtClean="0"/>
              <a:t> nuostatoms </a:t>
            </a:r>
            <a:endParaRPr lang="lt-LT" sz="2400" i="1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373338"/>
              </p:ext>
            </p:extLst>
          </p:nvPr>
        </p:nvGraphicFramePr>
        <p:xfrm>
          <a:off x="566738" y="1556793"/>
          <a:ext cx="800100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5758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t-LT" sz="2400" i="1" dirty="0" smtClean="0"/>
              <a:t>VS projektų sąrašas pagal juos iniciavusias ministerijas</a:t>
            </a:r>
            <a:endParaRPr lang="lt-LT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00213"/>
            <a:ext cx="8856984" cy="4319587"/>
          </a:xfrm>
        </p:spPr>
        <p:txBody>
          <a:bodyPr/>
          <a:lstStyle/>
          <a:p>
            <a:pPr marL="0" indent="0">
              <a:buNone/>
            </a:pPr>
            <a:r>
              <a:rPr lang="lt-LT" sz="1800" b="1" dirty="0" smtClean="0">
                <a:solidFill>
                  <a:schemeClr val="accent2"/>
                </a:solidFill>
              </a:rPr>
              <a:t>APLINKOS MINISTERIJA: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Alytaus regiono atliekų tvarkymo sistemos sukūrimo projektas, (nuo 2005 m.)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/>
              <a:t>Kauno regiono atliekų tvarkymo sistemos sukūrimo </a:t>
            </a:r>
            <a:r>
              <a:rPr lang="lt-LT" sz="1800" dirty="0" smtClean="0"/>
              <a:t>projektas, </a:t>
            </a:r>
            <a:r>
              <a:rPr lang="lt-LT" sz="1800" dirty="0"/>
              <a:t>(nuo 2005 m.)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/>
              <a:t>Klaipėdos regiono atliekų tvarkymo sistemos sukūrimo </a:t>
            </a:r>
            <a:r>
              <a:rPr lang="lt-LT" sz="1800" dirty="0" smtClean="0"/>
              <a:t>projektas, </a:t>
            </a:r>
            <a:r>
              <a:rPr lang="lt-LT" sz="1800" dirty="0"/>
              <a:t>(nuo 2005 m.)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/>
              <a:t>Marijampolės regiono atliekų tvarkymo sistemos sukūrimo </a:t>
            </a:r>
            <a:r>
              <a:rPr lang="lt-LT" sz="1800" dirty="0" smtClean="0"/>
              <a:t>projektas, </a:t>
            </a:r>
            <a:r>
              <a:rPr lang="lt-LT" sz="1800" dirty="0"/>
              <a:t>(nuo 2005 m.)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/>
              <a:t>Panevėžio regiono atliekų tvarkymo sistemos sukūrimo </a:t>
            </a:r>
            <a:r>
              <a:rPr lang="lt-LT" sz="1800" dirty="0" smtClean="0"/>
              <a:t>projektas, </a:t>
            </a:r>
            <a:r>
              <a:rPr lang="lt-LT" sz="1800" dirty="0"/>
              <a:t>(nuo 2006 m.)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/>
              <a:t>Šiaulių regiono atliekų tvarkymo sistemos sukūrimo </a:t>
            </a:r>
            <a:r>
              <a:rPr lang="lt-LT" sz="1800" dirty="0" smtClean="0"/>
              <a:t>projektas, </a:t>
            </a:r>
            <a:r>
              <a:rPr lang="lt-LT" sz="1800" dirty="0"/>
              <a:t>(nuo 2005 m.)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 smtClean="0"/>
              <a:t>Tauragės </a:t>
            </a:r>
            <a:r>
              <a:rPr lang="lt-LT" sz="1800" dirty="0"/>
              <a:t>regiono atliekų tvarkymo sistemos sukūrimo </a:t>
            </a:r>
            <a:r>
              <a:rPr lang="lt-LT" sz="1800" dirty="0" smtClean="0"/>
              <a:t>projektas, </a:t>
            </a:r>
            <a:r>
              <a:rPr lang="lt-LT" sz="1800" dirty="0"/>
              <a:t>(nuo </a:t>
            </a:r>
            <a:r>
              <a:rPr lang="lt-LT" sz="1800" dirty="0" smtClean="0"/>
              <a:t>2005 </a:t>
            </a:r>
            <a:r>
              <a:rPr lang="lt-LT" sz="1800" dirty="0"/>
              <a:t>m</a:t>
            </a:r>
            <a:r>
              <a:rPr lang="lt-LT" sz="1800" dirty="0" smtClean="0"/>
              <a:t>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 smtClean="0"/>
              <a:t>Telšių </a:t>
            </a:r>
            <a:r>
              <a:rPr lang="lt-LT" sz="1800" dirty="0"/>
              <a:t>regiono atliekų tvarkymo sistemos sukūrimo </a:t>
            </a:r>
            <a:r>
              <a:rPr lang="lt-LT" sz="1800" dirty="0" smtClean="0"/>
              <a:t>projektas, </a:t>
            </a:r>
            <a:r>
              <a:rPr lang="lt-LT" sz="1800" dirty="0"/>
              <a:t>(nuo 2005 m.)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 smtClean="0"/>
              <a:t>Utenos </a:t>
            </a:r>
            <a:r>
              <a:rPr lang="lt-LT" sz="1800" dirty="0"/>
              <a:t>regiono atliekų tvarkymo sistemos sukūrimo </a:t>
            </a:r>
            <a:r>
              <a:rPr lang="lt-LT" sz="1800" dirty="0" smtClean="0"/>
              <a:t>projektas, </a:t>
            </a:r>
            <a:r>
              <a:rPr lang="lt-LT" sz="1800" dirty="0"/>
              <a:t>(nuo 2005 m.)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 smtClean="0"/>
              <a:t>Vilniaus </a:t>
            </a:r>
            <a:r>
              <a:rPr lang="lt-LT" sz="1800" dirty="0"/>
              <a:t>regiono atliekų tvarkymo sistemos sukūrimo </a:t>
            </a:r>
            <a:r>
              <a:rPr lang="lt-LT" sz="1800" dirty="0" smtClean="0"/>
              <a:t>projektas, </a:t>
            </a:r>
            <a:r>
              <a:rPr lang="lt-LT" sz="1800" dirty="0"/>
              <a:t>(nuo 2005 m</a:t>
            </a:r>
            <a:r>
              <a:rPr lang="lt-LT" sz="1800" dirty="0" smtClean="0"/>
              <a:t>.)</a:t>
            </a: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0" indent="0">
              <a:buNone/>
            </a:pPr>
            <a:endParaRPr lang="lt-LT" sz="1800" dirty="0"/>
          </a:p>
        </p:txBody>
      </p:sp>
    </p:spTree>
    <p:extLst>
      <p:ext uri="{BB962C8B-B14F-4D97-AF65-F5344CB8AC3E}">
        <p14:creationId xmlns:p14="http://schemas.microsoft.com/office/powerpoint/2010/main" val="406440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t-LT" sz="2400" i="1" dirty="0" smtClean="0"/>
              <a:t>VS projektų sąrašas pagal juos iniciavusias ministerijas</a:t>
            </a:r>
            <a:endParaRPr lang="lt-LT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00213"/>
            <a:ext cx="8856984" cy="4465091"/>
          </a:xfrm>
        </p:spPr>
        <p:txBody>
          <a:bodyPr/>
          <a:lstStyle/>
          <a:p>
            <a:pPr marL="0" indent="0">
              <a:buNone/>
            </a:pPr>
            <a:r>
              <a:rPr lang="lt-LT" sz="1800" b="1" dirty="0" smtClean="0">
                <a:solidFill>
                  <a:schemeClr val="accent2"/>
                </a:solidFill>
              </a:rPr>
              <a:t>ENERGETIKOS MINISTERIJA: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Susisiekimo </a:t>
            </a:r>
            <a:r>
              <a:rPr lang="lt-LT" sz="1800" dirty="0"/>
              <a:t>komunikacijų, reikalingų sunkiasvoriams ir didžiagabaričiams kroviniams vežti naujos branduolinės </a:t>
            </a:r>
            <a:r>
              <a:rPr lang="lt-LT" sz="1800" dirty="0" smtClean="0"/>
              <a:t>elektrinės </a:t>
            </a:r>
            <a:r>
              <a:rPr lang="lt-LT" sz="1800" dirty="0"/>
              <a:t>statybai, parengimo </a:t>
            </a:r>
            <a:r>
              <a:rPr lang="lt-LT" sz="1800" dirty="0" smtClean="0"/>
              <a:t>projektas, (nuo 2012 m.)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Dujotiekių jungtis tarp Lenkijos ir Lietuvos (Lietuvos teritorijoje), (nuo 2014 m.)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LITGRID elektros perdavimo sistemos valdymo ir duomenų centro saugos projektas, (nuo 2015 m.)</a:t>
            </a:r>
          </a:p>
          <a:p>
            <a:pPr marL="342900" indent="-342900">
              <a:buAutoNum type="arabicPeriod"/>
            </a:pPr>
            <a:r>
              <a:rPr lang="lt-LT" sz="1800" dirty="0"/>
              <a:t>Šiaurės rytų Lietuvos elektros perdavimo tinklo optimizavimo ir paruošimo </a:t>
            </a:r>
            <a:r>
              <a:rPr lang="lt-LT" sz="1800" dirty="0" smtClean="0"/>
              <a:t>sujungti </a:t>
            </a:r>
            <a:r>
              <a:rPr lang="lt-LT" sz="1800" dirty="0"/>
              <a:t>su kontinentinės Europos tinklais </a:t>
            </a:r>
            <a:r>
              <a:rPr lang="lt-LT" sz="1800" dirty="0" smtClean="0"/>
              <a:t>darbui sinchroniniu režimu projektas, (nuo 2017 m.)</a:t>
            </a:r>
          </a:p>
          <a:p>
            <a:pPr marL="0" indent="0">
              <a:buNone/>
            </a:pPr>
            <a:endParaRPr lang="lt-LT" sz="18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lt-LT" sz="1800" b="1" dirty="0" smtClean="0">
                <a:solidFill>
                  <a:schemeClr val="accent2"/>
                </a:solidFill>
              </a:rPr>
              <a:t>FINANSŲ MINISTERIJA: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Vilniaus m. centralizuoto </a:t>
            </a:r>
            <a:r>
              <a:rPr lang="lt-LT" sz="1800" dirty="0"/>
              <a:t>šilumos tiekimo ūkio </a:t>
            </a:r>
            <a:r>
              <a:rPr lang="lt-LT" sz="1800" dirty="0" smtClean="0"/>
              <a:t>modernizavimo projektas, (nuo 2014 m.)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lt-LT" sz="1800" dirty="0" smtClean="0"/>
              <a:t>Kauno m. </a:t>
            </a:r>
            <a:r>
              <a:rPr lang="lt-LT" sz="1800" dirty="0"/>
              <a:t>centralizuoto šilumos tiekimo ūkio modernizavimo projektas, (nuo 2014 m.)</a:t>
            </a:r>
          </a:p>
          <a:p>
            <a:pPr marL="342900" indent="-342900">
              <a:buAutoNum type="arabicPeriod"/>
            </a:pPr>
            <a:r>
              <a:rPr lang="lt-LT" sz="1800" dirty="0"/>
              <a:t>Vilniaus koncertų ir sporto rūmų rekonstrukcijos ir pritaikymo kongresams, konferencijoms ir kultūriniams renginiams </a:t>
            </a:r>
            <a:r>
              <a:rPr lang="lt-LT" sz="1800" dirty="0" smtClean="0"/>
              <a:t>projektas, (nuo 2015 m.)</a:t>
            </a:r>
          </a:p>
          <a:p>
            <a:pPr marL="342900" indent="-342900">
              <a:buAutoNum type="arabicPeriod"/>
            </a:pPr>
            <a:endParaRPr lang="lt-LT" sz="1800" dirty="0"/>
          </a:p>
          <a:p>
            <a:pPr marL="0" indent="0">
              <a:buNone/>
            </a:pPr>
            <a:endParaRPr lang="lt-LT" sz="1800" b="1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0" indent="0">
              <a:buNone/>
            </a:pPr>
            <a:endParaRPr lang="lt-LT" sz="1800" dirty="0"/>
          </a:p>
        </p:txBody>
      </p:sp>
    </p:spTree>
    <p:extLst>
      <p:ext uri="{BB962C8B-B14F-4D97-AF65-F5344CB8AC3E}">
        <p14:creationId xmlns:p14="http://schemas.microsoft.com/office/powerpoint/2010/main" val="1664278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t-LT" sz="2400" i="1" dirty="0" smtClean="0"/>
              <a:t>VS projektų sąrašas pagal juos iniciavusias ministerijas</a:t>
            </a:r>
            <a:endParaRPr lang="lt-LT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00213"/>
            <a:ext cx="8856984" cy="4319587"/>
          </a:xfrm>
        </p:spPr>
        <p:txBody>
          <a:bodyPr/>
          <a:lstStyle/>
          <a:p>
            <a:pPr marL="0" indent="0">
              <a:buNone/>
            </a:pPr>
            <a:r>
              <a:rPr lang="lt-LT" sz="1800" b="1" dirty="0">
                <a:solidFill>
                  <a:schemeClr val="accent2"/>
                </a:solidFill>
              </a:rPr>
              <a:t>KULTŪROS MINISTERIJA:</a:t>
            </a:r>
          </a:p>
          <a:p>
            <a:pPr marL="342900" indent="-342900">
              <a:buAutoNum type="arabicPeriod"/>
            </a:pPr>
            <a:r>
              <a:rPr lang="lt-LT" sz="1800" dirty="0"/>
              <a:t>VŠĮ </a:t>
            </a:r>
            <a:r>
              <a:rPr lang="lt-LT" sz="1800" dirty="0" smtClean="0"/>
              <a:t>Europos parko </a:t>
            </a:r>
            <a:r>
              <a:rPr lang="lt-LT" sz="1800" dirty="0"/>
              <a:t>vykdoma muziejaus </a:t>
            </a:r>
            <a:r>
              <a:rPr lang="lt-LT" sz="1800" dirty="0" smtClean="0"/>
              <a:t>veikla, </a:t>
            </a:r>
            <a:r>
              <a:rPr lang="lt-LT" sz="1800" dirty="0"/>
              <a:t>(nuo 2008 m.)</a:t>
            </a:r>
          </a:p>
          <a:p>
            <a:pPr marL="342900" indent="-342900">
              <a:buAutoNum type="arabicPeriod"/>
            </a:pPr>
            <a:r>
              <a:rPr lang="lt-LT" sz="1800" dirty="0"/>
              <a:t>Vilniaus koncertų ir sporto rūmų pritaikymo kongresų centrui </a:t>
            </a:r>
            <a:r>
              <a:rPr lang="lt-LT" sz="1800" dirty="0" smtClean="0"/>
              <a:t>projektas, </a:t>
            </a:r>
            <a:r>
              <a:rPr lang="lt-LT" sz="1800" dirty="0"/>
              <a:t>(nuo 2008 m.)</a:t>
            </a:r>
          </a:p>
          <a:p>
            <a:pPr marL="342900" indent="-342900">
              <a:buAutoNum type="arabicPeriod"/>
            </a:pPr>
            <a:r>
              <a:rPr lang="lt-LT" sz="1800" dirty="0"/>
              <a:t>Modernaus meno </a:t>
            </a:r>
            <a:r>
              <a:rPr lang="lt-LT" sz="1800" dirty="0" smtClean="0"/>
              <a:t>centras, </a:t>
            </a:r>
            <a:r>
              <a:rPr lang="lt-LT" sz="1800" dirty="0"/>
              <a:t>(nuo 2011 m</a:t>
            </a:r>
            <a:r>
              <a:rPr lang="lt-LT" sz="1800" dirty="0" smtClean="0"/>
              <a:t>.)</a:t>
            </a:r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r>
              <a:rPr lang="lt-LT" sz="1800" b="1" dirty="0" smtClean="0">
                <a:solidFill>
                  <a:schemeClr val="accent2"/>
                </a:solidFill>
              </a:rPr>
              <a:t>SUSISIEKIMO MINISTERIJA:</a:t>
            </a:r>
            <a:endParaRPr lang="lt-LT" sz="1800" b="1" dirty="0">
              <a:solidFill>
                <a:schemeClr val="accent2"/>
              </a:solidFill>
            </a:endParaRPr>
          </a:p>
          <a:p>
            <a:pPr marL="342900" indent="-342900">
              <a:buAutoNum type="arabicPeriod"/>
            </a:pPr>
            <a:r>
              <a:rPr lang="lt-LT" sz="1800" dirty="0"/>
              <a:t>Vilniaus viešojo logistikos centro </a:t>
            </a:r>
            <a:r>
              <a:rPr lang="lt-LT" sz="1800" dirty="0" smtClean="0"/>
              <a:t>projektas, </a:t>
            </a:r>
            <a:r>
              <a:rPr lang="lt-LT" sz="1800" dirty="0"/>
              <a:t>(nuo 2008 m.)</a:t>
            </a:r>
          </a:p>
          <a:p>
            <a:pPr marL="342900" indent="-342900">
              <a:buAutoNum type="arabicPeriod"/>
            </a:pPr>
            <a:r>
              <a:rPr lang="lt-LT" sz="1800" dirty="0"/>
              <a:t>Klaipėdos viešojo logistikos centro </a:t>
            </a:r>
            <a:r>
              <a:rPr lang="lt-LT" sz="1800" dirty="0" smtClean="0"/>
              <a:t>projektas, (</a:t>
            </a:r>
            <a:r>
              <a:rPr lang="lt-LT" sz="1800" dirty="0"/>
              <a:t>nuo 2008 m.)</a:t>
            </a:r>
          </a:p>
          <a:p>
            <a:pPr marL="342900" indent="-342900">
              <a:buAutoNum type="arabicPeriod"/>
            </a:pPr>
            <a:r>
              <a:rPr lang="lt-LT" sz="1800" dirty="0"/>
              <a:t>Rytų–Vakarų transporto koridoriaus Lietuvos dalies projektas (nuo </a:t>
            </a:r>
            <a:r>
              <a:rPr lang="lt-LT" sz="1800" dirty="0" smtClean="0"/>
              <a:t>2009 </a:t>
            </a:r>
            <a:r>
              <a:rPr lang="lt-LT" sz="1800" dirty="0"/>
              <a:t>m</a:t>
            </a:r>
            <a:r>
              <a:rPr lang="lt-LT" sz="1800" dirty="0" smtClean="0"/>
              <a:t>.)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RAIL BALTICA projektas, (nuo 2010 m.)</a:t>
            </a:r>
          </a:p>
          <a:p>
            <a:pPr marL="342900" indent="-342900">
              <a:buAutoNum type="arabicPeriod"/>
            </a:pPr>
            <a:r>
              <a:rPr lang="lt-LT" sz="1800" dirty="0"/>
              <a:t>Šiaulių viešojo logistikos centro </a:t>
            </a:r>
            <a:r>
              <a:rPr lang="lt-LT" sz="1800" dirty="0" smtClean="0"/>
              <a:t>projektas, (nuo 2010 m.)</a:t>
            </a:r>
          </a:p>
          <a:p>
            <a:pPr marL="342900" indent="-342900">
              <a:buAutoNum type="arabicPeriod"/>
            </a:pPr>
            <a:r>
              <a:rPr lang="lt-LT" sz="1800" dirty="0"/>
              <a:t>Kauno viešojo logistikos centro </a:t>
            </a:r>
            <a:r>
              <a:rPr lang="lt-LT" sz="1800" dirty="0" smtClean="0"/>
              <a:t>projektas, (nuo 2011 m.)</a:t>
            </a:r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b="1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0" indent="0">
              <a:buNone/>
            </a:pPr>
            <a:endParaRPr lang="lt-LT" sz="1800" dirty="0"/>
          </a:p>
        </p:txBody>
      </p:sp>
    </p:spTree>
    <p:extLst>
      <p:ext uri="{BB962C8B-B14F-4D97-AF65-F5344CB8AC3E}">
        <p14:creationId xmlns:p14="http://schemas.microsoft.com/office/powerpoint/2010/main" val="2335435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t-LT" sz="2400" i="1" dirty="0" smtClean="0"/>
              <a:t>VS projektų sąrašas pagal juos iniciavusias ministerijas</a:t>
            </a:r>
            <a:endParaRPr lang="lt-LT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00213"/>
            <a:ext cx="9036496" cy="4319587"/>
          </a:xfrm>
        </p:spPr>
        <p:txBody>
          <a:bodyPr/>
          <a:lstStyle/>
          <a:p>
            <a:pPr marL="0" indent="0">
              <a:buNone/>
            </a:pPr>
            <a:r>
              <a:rPr lang="lt-LT" sz="1800" b="1" dirty="0" smtClean="0">
                <a:solidFill>
                  <a:schemeClr val="accent2"/>
                </a:solidFill>
              </a:rPr>
              <a:t>ŪKIO </a:t>
            </a:r>
            <a:r>
              <a:rPr lang="lt-LT" sz="1800" b="1" dirty="0">
                <a:solidFill>
                  <a:schemeClr val="accent2"/>
                </a:solidFill>
              </a:rPr>
              <a:t>MINISTERIJA: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Klaipėdos laisvosios ekonominės zonos projektas, (nuo 1999 m.)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Kauno laisvosios ekonominės zonos projektas, (nuo 1999 m.)</a:t>
            </a:r>
          </a:p>
          <a:p>
            <a:pPr marL="342900" indent="-342900">
              <a:buAutoNum type="arabicPeriod"/>
            </a:pPr>
            <a:r>
              <a:rPr lang="lt-LT" sz="1800" dirty="0"/>
              <a:t>Paslaugų smulkiam ir vidutiniam verslui parkas </a:t>
            </a:r>
            <a:r>
              <a:rPr lang="lt-LT" sz="1800" dirty="0" smtClean="0"/>
              <a:t>GARIŪNAI, (nuo 2005 m.)</a:t>
            </a:r>
          </a:p>
          <a:p>
            <a:pPr marL="342900" indent="-342900">
              <a:buAutoNum type="arabicPeriod"/>
            </a:pPr>
            <a:r>
              <a:rPr lang="lt-LT" sz="1800" dirty="0"/>
              <a:t>Nacionalinio kongresų centro LITEXPO </a:t>
            </a:r>
            <a:r>
              <a:rPr lang="lt-LT" sz="1800" dirty="0" smtClean="0"/>
              <a:t>įkūrimas, (nuo 2008 m.)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Projektų grupė – JŪROS VARTAI, (nuo 2008 m.)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Projektų grupė – BERNARDINŲ TAKAIS, (nuo 2008 m.)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Projektų grupė – Integruoto mokslo </a:t>
            </a:r>
            <a:r>
              <a:rPr lang="lt-LT" sz="1800" dirty="0"/>
              <a:t>ir verslo centro </a:t>
            </a:r>
            <a:r>
              <a:rPr lang="lt-LT" sz="1800" dirty="0" smtClean="0"/>
              <a:t>SANTARA plėtra, (nuo 2009 m.)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Pramoninio </a:t>
            </a:r>
            <a:r>
              <a:rPr lang="lt-LT" sz="1800" dirty="0"/>
              <a:t>parko Kruonio HAE teritorijoje </a:t>
            </a:r>
            <a:r>
              <a:rPr lang="lt-LT" sz="1800" dirty="0" smtClean="0"/>
              <a:t>sukūrimas, (nuo 2010 m.)</a:t>
            </a:r>
          </a:p>
          <a:p>
            <a:pPr marL="342900" indent="-342900">
              <a:buAutoNum type="arabicPeriod"/>
            </a:pPr>
            <a:r>
              <a:rPr lang="lt-LT" sz="1800" dirty="0"/>
              <a:t>Plastikinių medžiagų gamybos centro </a:t>
            </a:r>
            <a:r>
              <a:rPr lang="lt-LT" sz="1800" dirty="0" smtClean="0"/>
              <a:t>plėtra, (nuo 2012 m.)</a:t>
            </a:r>
          </a:p>
          <a:p>
            <a:pPr marL="342900" indent="-342900">
              <a:buAutoNum type="arabicPeriod"/>
            </a:pPr>
            <a:r>
              <a:rPr lang="lt-LT" sz="1800" dirty="0" smtClean="0"/>
              <a:t>Vismaliukų investicinės inovacijų zonos infrastruktūros projektų grupė, (nuo 2015 m.)</a:t>
            </a:r>
          </a:p>
          <a:p>
            <a:pPr marL="342900" indent="-342900">
              <a:buAutoNum type="arabicPeriod"/>
            </a:pP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b="1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342900" indent="-342900">
              <a:buAutoNum type="arabicPeriod"/>
            </a:pPr>
            <a:endParaRPr lang="lt-LT" sz="1800" dirty="0"/>
          </a:p>
          <a:p>
            <a:pPr marL="342900" indent="-342900">
              <a:buAutoNum type="arabicPeriod"/>
            </a:pPr>
            <a:endParaRPr lang="lt-LT" sz="1800" dirty="0" smtClean="0"/>
          </a:p>
          <a:p>
            <a:pPr marL="0" indent="0">
              <a:buNone/>
            </a:pPr>
            <a:endParaRPr lang="lt-LT" sz="1800" dirty="0"/>
          </a:p>
        </p:txBody>
      </p:sp>
    </p:spTree>
    <p:extLst>
      <p:ext uri="{BB962C8B-B14F-4D97-AF65-F5344CB8AC3E}">
        <p14:creationId xmlns:p14="http://schemas.microsoft.com/office/powerpoint/2010/main" val="3436450859"/>
      </p:ext>
    </p:extLst>
  </p:cSld>
  <p:clrMapOvr>
    <a:masterClrMapping/>
  </p:clrMapOvr>
</p:sld>
</file>

<file path=ppt/theme/theme1.xml><?xml version="1.0" encoding="utf-8"?>
<a:theme xmlns:a="http://schemas.openxmlformats.org/drawingml/2006/main" name="Pagal AR">
  <a:themeElements>
    <a:clrScheme name="A 1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EA0000"/>
      </a:accent1>
      <a:accent2>
        <a:srgbClr val="A50021"/>
      </a:accent2>
      <a:accent3>
        <a:srgbClr val="FFFFFF"/>
      </a:accent3>
      <a:accent4>
        <a:srgbClr val="000000"/>
      </a:accent4>
      <a:accent5>
        <a:srgbClr val="F3AAAA"/>
      </a:accent5>
      <a:accent6>
        <a:srgbClr val="95001D"/>
      </a:accent6>
      <a:hlink>
        <a:srgbClr val="C0C0C0"/>
      </a:hlink>
      <a:folHlink>
        <a:srgbClr val="777777"/>
      </a:folHlink>
    </a:clrScheme>
    <a:fontScheme name="A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 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A0000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F3AAAA"/>
        </a:accent5>
        <a:accent6>
          <a:srgbClr val="95001D"/>
        </a:accent6>
        <a:hlink>
          <a:srgbClr val="C0C0C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M sablonas_myriad_LT_v3.pot [Read-Only] [Compatibility Mode]" id="{78E268AD-67C3-41E6-9AFB-7C220E9A56C4}" vid="{801BC71A-E853-4F83-B191-041860ED9B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 sablonas_myriad_LT_v3</Template>
  <TotalTime>1941</TotalTime>
  <Words>1109</Words>
  <Application>Microsoft Office PowerPoint</Application>
  <PresentationFormat>Demonstracija ekrane (4:3)</PresentationFormat>
  <Paragraphs>179</Paragraphs>
  <Slides>13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13</vt:i4>
      </vt:variant>
    </vt:vector>
  </HeadingPairs>
  <TitlesOfParts>
    <vt:vector size="18" baseType="lpstr">
      <vt:lpstr>Arial</vt:lpstr>
      <vt:lpstr>Myriad Pro</vt:lpstr>
      <vt:lpstr>Verdana</vt:lpstr>
      <vt:lpstr>Wingdings</vt:lpstr>
      <vt:lpstr>Pagal AR</vt:lpstr>
      <vt:lpstr>VALSTYBEI SVARBŪS PROJEKTAI</vt:lpstr>
      <vt:lpstr>Iš viso 1999 – 2018 m. laikotarpiu  valstybei svarbaus projekto statusą Vyriausybė suteikė  46 projektams ar projektų grupėms</vt:lpstr>
      <vt:lpstr>Daugiausiai projektų valstybei svarbiais pripažinta –  2005 ir 2008 metais </vt:lpstr>
      <vt:lpstr>Iki 2012 m. nebuvo reglamentuotas Vyriausybės nutarimo  dėl VS projekto statuso suteikimo turinys;  iki 2017 m. vidurio, nebuvo numatytas VSP statuso panaikinimas</vt:lpstr>
      <vt:lpstr>Galiojančių Vyriausybės nutarimų dėl VSP statuso suteikimo, atitikimas Projektų pripažinimo valstybei svarbiais projektais tvarkos aprašo nuostatoms </vt:lpstr>
      <vt:lpstr>VS projektų sąrašas pagal juos iniciavusias ministerijas</vt:lpstr>
      <vt:lpstr>VS projektų sąrašas pagal juos iniciavusias ministerijas</vt:lpstr>
      <vt:lpstr>VS projektų sąrašas pagal juos iniciavusias ministerijas</vt:lpstr>
      <vt:lpstr>VS projektų sąrašas pagal juos iniciavusias ministerijas</vt:lpstr>
      <vt:lpstr>VS projektų sąrašas pagal juos iniciavusias ministerijas</vt:lpstr>
      <vt:lpstr>Lietuvos Respublikos Konstitucinio Teismo  2018 m. balandžio 12 d. nutarimas Nr. KT6-N4/2018</vt:lpstr>
      <vt:lpstr>Nauja Projektų pripažinimo valstybei svarbiais projektais tvarka </vt:lpstr>
      <vt:lpstr>Siūlymai</vt:lpstr>
    </vt:vector>
  </TitlesOfParts>
  <Company>u 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VALSTYBEI SVARBŪS PROJEKTAI</dc:title>
  <dc:creator>Gumaniukienė Jolita</dc:creator>
  <cp:lastModifiedBy>Pasakarnis Virginijus</cp:lastModifiedBy>
  <cp:revision>218</cp:revision>
  <cp:lastPrinted>2018-05-21T06:21:12Z</cp:lastPrinted>
  <dcterms:created xsi:type="dcterms:W3CDTF">2018-04-30T09:58:07Z</dcterms:created>
  <dcterms:modified xsi:type="dcterms:W3CDTF">2018-05-23T09:45:31Z</dcterms:modified>
</cp:coreProperties>
</file>