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 bookmarkIdSeed="3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330" r:id="rId2"/>
    <p:sldId id="425" r:id="rId3"/>
    <p:sldId id="432" r:id="rId4"/>
    <p:sldId id="433" r:id="rId5"/>
    <p:sldId id="435" r:id="rId6"/>
    <p:sldId id="424" r:id="rId7"/>
    <p:sldId id="418" r:id="rId8"/>
    <p:sldId id="436" r:id="rId9"/>
    <p:sldId id="431" r:id="rId10"/>
    <p:sldId id="415" r:id="rId11"/>
    <p:sldId id="434" r:id="rId12"/>
    <p:sldId id="405" r:id="rId13"/>
  </p:sldIdLst>
  <p:sldSz cx="12192000" cy="6858000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ius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  <a:srgbClr val="3399FF"/>
    <a:srgbClr val="00642D"/>
    <a:srgbClr val="4F6228"/>
    <a:srgbClr val="953735"/>
    <a:srgbClr val="FF5050"/>
    <a:srgbClr val="175563"/>
    <a:srgbClr val="5D90B3"/>
    <a:srgbClr val="4293CA"/>
    <a:srgbClr val="256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Vidutinis stilius 2 – paryškinima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Vidutinis stilius 2 – paryškinima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Vidutinis stilius 2 – paryškinima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Vidutinis stilius 2 – paryškinima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Šviesus stilius 2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Vidutinis stili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Šviesus stilius 3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eminis stilius 1 – paryškinima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eminis stilius 1 – paryškinima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inis stilius 1 – paryškinima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inis stilius 1 – paryškinima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9631B5-78F2-41C9-869B-9F39066F8104}" styleName="Vidutinis stilius 3 – paryškinima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Šviesus stilius 3 – paryškinima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9" autoAdjust="0"/>
    <p:restoredTop sz="95767" autoAdjust="0"/>
  </p:normalViewPr>
  <p:slideViewPr>
    <p:cSldViewPr snapToGrid="0">
      <p:cViewPr varScale="1">
        <p:scale>
          <a:sx n="110" d="100"/>
          <a:sy n="110" d="100"/>
        </p:scale>
        <p:origin x="8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99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lt-LT" sz="1400" dirty="0"/>
              <a:t>Strateginio planavimo dokumentų galiojimo terminas artimiausiu laikotarpiu (2017-2030 m)  </a:t>
            </a:r>
          </a:p>
        </c:rich>
      </c:tx>
      <c:layout>
        <c:manualLayout>
          <c:xMode val="edge"/>
          <c:yMode val="edge"/>
          <c:x val="0.14682749143931989"/>
          <c:y val="2.9451131676072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403085843948375E-2"/>
          <c:y val="0.1556896199453299"/>
          <c:w val="0.93094120788779189"/>
          <c:h val="0.645924243762610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505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E9-45C7-9E12-123273E336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'Suvestinė informacija'!$C$83:$R$83</c:f>
              <c:strCache>
                <c:ptCount val="1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Neterminuotas</c:v>
                </c:pt>
                <c:pt idx="15">
                  <c:v>Kasmet</c:v>
                </c:pt>
              </c:strCache>
            </c:strRef>
          </c:cat>
          <c:val>
            <c:numRef>
              <c:f>'Suvestinė informacija'!$C$84:$R$84</c:f>
              <c:numCache>
                <c:formatCode>General</c:formatCode>
                <c:ptCount val="16"/>
                <c:pt idx="0">
                  <c:v>16</c:v>
                </c:pt>
                <c:pt idx="1">
                  <c:v>16</c:v>
                </c:pt>
                <c:pt idx="2">
                  <c:v>19</c:v>
                </c:pt>
                <c:pt idx="3">
                  <c:v>115</c:v>
                </c:pt>
                <c:pt idx="4">
                  <c:v>11</c:v>
                </c:pt>
                <c:pt idx="5">
                  <c:v>15</c:v>
                </c:pt>
                <c:pt idx="6">
                  <c:v>13</c:v>
                </c:pt>
                <c:pt idx="7">
                  <c:v>4</c:v>
                </c:pt>
                <c:pt idx="8">
                  <c:v>14</c:v>
                </c:pt>
                <c:pt idx="9">
                  <c:v>0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8</c:v>
                </c:pt>
                <c:pt idx="14">
                  <c:v>21</c:v>
                </c:pt>
                <c:pt idx="1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9-45C7-9E12-123273E33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27"/>
        <c:axId val="60929152"/>
        <c:axId val="60930688"/>
      </c:barChart>
      <c:catAx>
        <c:axId val="6092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lt-LT"/>
          </a:p>
        </c:txPr>
        <c:crossAx val="60930688"/>
        <c:crosses val="autoZero"/>
        <c:auto val="1"/>
        <c:lblAlgn val="ctr"/>
        <c:lblOffset val="100"/>
        <c:noMultiLvlLbl val="0"/>
      </c:catAx>
      <c:valAx>
        <c:axId val="60930688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lt-LT"/>
          </a:p>
        </c:txPr>
        <c:crossAx val="6092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lt-LT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7B059-EDEB-424A-B2B7-015A808610B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EF3DBD-E713-4DBB-A385-005AD92AE771}">
      <dgm:prSet phldrT="[Text]" custT="1"/>
      <dgm:spPr/>
      <dgm:t>
        <a:bodyPr/>
        <a:lstStyle/>
        <a:p>
          <a:pPr algn="ctr"/>
          <a:r>
            <a:rPr lang="lt-LT" sz="1800" b="0" u="none" dirty="0">
              <a:effectLst/>
              <a:latin typeface="Trebuchet MS" pitchFamily="34" charset="0"/>
            </a:rPr>
            <a:t>Vykdomos strateginio planavimo sistemos ir Biudžeto sistemos </a:t>
          </a:r>
          <a:r>
            <a:rPr lang="lt-LT" sz="1800" b="1" u="none" dirty="0">
              <a:effectLst/>
              <a:latin typeface="Trebuchet MS" pitchFamily="34" charset="0"/>
            </a:rPr>
            <a:t>pertvarkos </a:t>
          </a:r>
          <a:r>
            <a:rPr lang="lt-LT" sz="1800" b="1" u="sng" dirty="0">
              <a:effectLst/>
              <a:latin typeface="Trebuchet MS" pitchFamily="34" charset="0"/>
            </a:rPr>
            <a:t>laukiami rezultatai</a:t>
          </a:r>
        </a:p>
      </dgm:t>
    </dgm:pt>
    <dgm:pt modelId="{9D831A3D-6022-4FD6-909F-64797C919583}" type="parTrans" cxnId="{8902439E-AA74-4EA3-9373-F6F449AACFB0}">
      <dgm:prSet/>
      <dgm:spPr/>
      <dgm:t>
        <a:bodyPr/>
        <a:lstStyle/>
        <a:p>
          <a:endParaRPr lang="en-US"/>
        </a:p>
      </dgm:t>
    </dgm:pt>
    <dgm:pt modelId="{AF9AA5DD-FC77-42BD-8180-A5CA43AA1836}" type="sibTrans" cxnId="{8902439E-AA74-4EA3-9373-F6F449AACFB0}">
      <dgm:prSet/>
      <dgm:spPr/>
      <dgm:t>
        <a:bodyPr/>
        <a:lstStyle/>
        <a:p>
          <a:endParaRPr lang="en-US"/>
        </a:p>
      </dgm:t>
    </dgm:pt>
    <dgm:pt modelId="{F0D2E330-939A-4877-AAE9-CE9B544319D7}">
      <dgm:prSet phldrT="[Text]" custT="1"/>
      <dgm:spPr/>
      <dgm:t>
        <a:bodyPr/>
        <a:lstStyle/>
        <a:p>
          <a:pPr algn="ctr"/>
          <a:r>
            <a:rPr lang="lt-LT" sz="1800" b="0" dirty="0">
              <a:latin typeface="Trebuchet MS" pitchFamily="34" charset="0"/>
            </a:rPr>
            <a:t>Artimiausio laikotarpio darbai</a:t>
          </a:r>
          <a:endParaRPr lang="lt-LT" sz="1800" b="0" u="none" dirty="0">
            <a:latin typeface="Trebuchet MS" pitchFamily="34" charset="0"/>
          </a:endParaRPr>
        </a:p>
      </dgm:t>
    </dgm:pt>
    <dgm:pt modelId="{82D86229-690F-4999-97D3-C0B1A2640E91}" type="parTrans" cxnId="{BFBB83A2-2DA1-466C-A221-46A4DD16C31B}">
      <dgm:prSet/>
      <dgm:spPr/>
      <dgm:t>
        <a:bodyPr/>
        <a:lstStyle/>
        <a:p>
          <a:endParaRPr lang="en-US"/>
        </a:p>
      </dgm:t>
    </dgm:pt>
    <dgm:pt modelId="{B9146C2F-B008-4AD4-90A6-1ACEB13EFC36}" type="sibTrans" cxnId="{BFBB83A2-2DA1-466C-A221-46A4DD16C31B}">
      <dgm:prSet/>
      <dgm:spPr/>
      <dgm:t>
        <a:bodyPr/>
        <a:lstStyle/>
        <a:p>
          <a:endParaRPr lang="en-US"/>
        </a:p>
      </dgm:t>
    </dgm:pt>
    <dgm:pt modelId="{EB4095EF-32E7-4847-87EB-CA12ABA0D730}">
      <dgm:prSet phldrT="[Text]" custT="1"/>
      <dgm:spPr/>
      <dgm:t>
        <a:bodyPr/>
        <a:lstStyle/>
        <a:p>
          <a:pPr algn="ctr"/>
          <a:r>
            <a:rPr lang="lt-LT" sz="1800" b="0" u="none" dirty="0">
              <a:effectLst/>
              <a:latin typeface="Trebuchet MS" pitchFamily="34" charset="0"/>
            </a:rPr>
            <a:t>Strateginio planavimo ir biudžeto sistemos </a:t>
          </a:r>
          <a:r>
            <a:rPr lang="lt-LT" sz="1800" b="1" u="none" dirty="0">
              <a:effectLst/>
              <a:latin typeface="Trebuchet MS" pitchFamily="34" charset="0"/>
            </a:rPr>
            <a:t>pertvarkos </a:t>
          </a:r>
          <a:r>
            <a:rPr lang="lt-LT" sz="1800" b="1" u="sng" dirty="0">
              <a:effectLst/>
              <a:latin typeface="Trebuchet MS" pitchFamily="34" charset="0"/>
            </a:rPr>
            <a:t>planai/tvarkaraščiai</a:t>
          </a:r>
        </a:p>
      </dgm:t>
    </dgm:pt>
    <dgm:pt modelId="{54C10FBB-6041-409F-B199-25E7BD82D985}" type="parTrans" cxnId="{2296E44B-6A2F-4D16-AC08-69A2DA336939}">
      <dgm:prSet/>
      <dgm:spPr/>
      <dgm:t>
        <a:bodyPr/>
        <a:lstStyle/>
        <a:p>
          <a:endParaRPr lang="lt-LT"/>
        </a:p>
      </dgm:t>
    </dgm:pt>
    <dgm:pt modelId="{D1F880BA-A9CF-4481-9924-AE9D629E6AC7}" type="sibTrans" cxnId="{2296E44B-6A2F-4D16-AC08-69A2DA336939}">
      <dgm:prSet/>
      <dgm:spPr/>
      <dgm:t>
        <a:bodyPr/>
        <a:lstStyle/>
        <a:p>
          <a:endParaRPr lang="lt-LT"/>
        </a:p>
      </dgm:t>
    </dgm:pt>
    <dgm:pt modelId="{7DA50052-E791-45CA-B9A9-04DDCD9E02B1}">
      <dgm:prSet phldrT="[Text]" custT="1"/>
      <dgm:spPr/>
      <dgm:t>
        <a:bodyPr/>
        <a:lstStyle/>
        <a:p>
          <a:pPr algn="ctr"/>
          <a:r>
            <a:rPr lang="lt-LT" sz="1800" b="0" u="none" dirty="0">
              <a:effectLst/>
              <a:latin typeface="Trebuchet MS" pitchFamily="34" charset="0"/>
            </a:rPr>
            <a:t>Naujos strateginio planavimo sistemos </a:t>
          </a:r>
          <a:r>
            <a:rPr lang="lt-LT" sz="1800" b="1" u="sng" dirty="0">
              <a:effectLst/>
              <a:latin typeface="Trebuchet MS" pitchFamily="34" charset="0"/>
            </a:rPr>
            <a:t>modelis</a:t>
          </a:r>
        </a:p>
      </dgm:t>
    </dgm:pt>
    <dgm:pt modelId="{5EA18144-1491-4D5E-B63E-881B7A0F6F5F}" type="parTrans" cxnId="{43470305-B191-4514-BA81-7315565D560E}">
      <dgm:prSet/>
      <dgm:spPr/>
      <dgm:t>
        <a:bodyPr/>
        <a:lstStyle/>
        <a:p>
          <a:endParaRPr lang="lt-LT"/>
        </a:p>
      </dgm:t>
    </dgm:pt>
    <dgm:pt modelId="{23101AAD-FE86-44E0-9DD7-31D69EA7E345}" type="sibTrans" cxnId="{43470305-B191-4514-BA81-7315565D560E}">
      <dgm:prSet/>
      <dgm:spPr/>
      <dgm:t>
        <a:bodyPr/>
        <a:lstStyle/>
        <a:p>
          <a:endParaRPr lang="lt-LT"/>
        </a:p>
      </dgm:t>
    </dgm:pt>
    <dgm:pt modelId="{E478FE0A-A4FE-4D84-91D4-C4FF2ED17F42}">
      <dgm:prSet phldrT="[Text]" custT="1"/>
      <dgm:spPr/>
      <dgm:t>
        <a:bodyPr/>
        <a:lstStyle/>
        <a:p>
          <a:pPr algn="ctr"/>
          <a:r>
            <a:rPr lang="lt-LT" sz="1800" b="0" u="none" dirty="0">
              <a:effectLst/>
              <a:latin typeface="Trebuchet MS" pitchFamily="34" charset="0"/>
            </a:rPr>
            <a:t>Naujos strateginio planavimo sistemos </a:t>
          </a:r>
          <a:r>
            <a:rPr lang="lt-LT" sz="1800" b="1" u="sng" dirty="0">
              <a:effectLst/>
              <a:latin typeface="Trebuchet MS" pitchFamily="34" charset="0"/>
            </a:rPr>
            <a:t>įgyvendinimo planas</a:t>
          </a:r>
        </a:p>
      </dgm:t>
    </dgm:pt>
    <dgm:pt modelId="{ECD8E55B-40A8-48D4-89FD-2AE0C319A641}" type="parTrans" cxnId="{9C6AB6CB-01E2-4ACF-A259-AB6D01071FD3}">
      <dgm:prSet/>
      <dgm:spPr/>
      <dgm:t>
        <a:bodyPr/>
        <a:lstStyle/>
        <a:p>
          <a:endParaRPr lang="lt-LT"/>
        </a:p>
      </dgm:t>
    </dgm:pt>
    <dgm:pt modelId="{4A1A1028-0D6F-4F44-A040-672842D89AD8}" type="sibTrans" cxnId="{9C6AB6CB-01E2-4ACF-A259-AB6D01071FD3}">
      <dgm:prSet/>
      <dgm:spPr/>
      <dgm:t>
        <a:bodyPr/>
        <a:lstStyle/>
        <a:p>
          <a:endParaRPr lang="lt-LT"/>
        </a:p>
      </dgm:t>
    </dgm:pt>
    <dgm:pt modelId="{0D413C3B-F778-4710-9842-9F8FBB26DBC4}" type="pres">
      <dgm:prSet presAssocID="{D097B059-EDEB-424A-B2B7-015A808610BB}" presName="outerComposite" presStyleCnt="0">
        <dgm:presLayoutVars>
          <dgm:chMax val="5"/>
          <dgm:dir/>
          <dgm:resizeHandles val="exact"/>
        </dgm:presLayoutVars>
      </dgm:prSet>
      <dgm:spPr/>
    </dgm:pt>
    <dgm:pt modelId="{E5CFCC63-B730-4533-A954-B237D6E37D0E}" type="pres">
      <dgm:prSet presAssocID="{D097B059-EDEB-424A-B2B7-015A808610BB}" presName="dummyMaxCanvas" presStyleCnt="0">
        <dgm:presLayoutVars/>
      </dgm:prSet>
      <dgm:spPr/>
    </dgm:pt>
    <dgm:pt modelId="{AAC224C3-0595-4F09-A150-E6CE285CBEA4}" type="pres">
      <dgm:prSet presAssocID="{D097B059-EDEB-424A-B2B7-015A808610BB}" presName="FiveNodes_1" presStyleLbl="node1" presStyleIdx="0" presStyleCnt="5">
        <dgm:presLayoutVars>
          <dgm:bulletEnabled val="1"/>
        </dgm:presLayoutVars>
      </dgm:prSet>
      <dgm:spPr/>
    </dgm:pt>
    <dgm:pt modelId="{D9527507-2EF4-42D9-9AE6-82D82D9B9E33}" type="pres">
      <dgm:prSet presAssocID="{D097B059-EDEB-424A-B2B7-015A808610BB}" presName="FiveNodes_2" presStyleLbl="node1" presStyleIdx="1" presStyleCnt="5">
        <dgm:presLayoutVars>
          <dgm:bulletEnabled val="1"/>
        </dgm:presLayoutVars>
      </dgm:prSet>
      <dgm:spPr/>
    </dgm:pt>
    <dgm:pt modelId="{9182BAD9-4290-4204-AA61-007B5B41BE65}" type="pres">
      <dgm:prSet presAssocID="{D097B059-EDEB-424A-B2B7-015A808610BB}" presName="FiveNodes_3" presStyleLbl="node1" presStyleIdx="2" presStyleCnt="5">
        <dgm:presLayoutVars>
          <dgm:bulletEnabled val="1"/>
        </dgm:presLayoutVars>
      </dgm:prSet>
      <dgm:spPr/>
    </dgm:pt>
    <dgm:pt modelId="{9C8E5CB2-4D12-42C6-947E-A9E44744F778}" type="pres">
      <dgm:prSet presAssocID="{D097B059-EDEB-424A-B2B7-015A808610BB}" presName="FiveNodes_4" presStyleLbl="node1" presStyleIdx="3" presStyleCnt="5">
        <dgm:presLayoutVars>
          <dgm:bulletEnabled val="1"/>
        </dgm:presLayoutVars>
      </dgm:prSet>
      <dgm:spPr/>
    </dgm:pt>
    <dgm:pt modelId="{052FA07C-07FF-479C-BAE5-5F5D3FFBBDC9}" type="pres">
      <dgm:prSet presAssocID="{D097B059-EDEB-424A-B2B7-015A808610BB}" presName="FiveNodes_5" presStyleLbl="node1" presStyleIdx="4" presStyleCnt="5">
        <dgm:presLayoutVars>
          <dgm:bulletEnabled val="1"/>
        </dgm:presLayoutVars>
      </dgm:prSet>
      <dgm:spPr/>
    </dgm:pt>
    <dgm:pt modelId="{F9378F9C-9AE5-4D62-9667-3ED11BB30F4D}" type="pres">
      <dgm:prSet presAssocID="{D097B059-EDEB-424A-B2B7-015A808610BB}" presName="FiveConn_1-2" presStyleLbl="fgAccFollowNode1" presStyleIdx="0" presStyleCnt="4">
        <dgm:presLayoutVars>
          <dgm:bulletEnabled val="1"/>
        </dgm:presLayoutVars>
      </dgm:prSet>
      <dgm:spPr/>
    </dgm:pt>
    <dgm:pt modelId="{F74E6D6A-FA47-4ADA-83EA-94E0B3F8A8EB}" type="pres">
      <dgm:prSet presAssocID="{D097B059-EDEB-424A-B2B7-015A808610BB}" presName="FiveConn_2-3" presStyleLbl="fgAccFollowNode1" presStyleIdx="1" presStyleCnt="4">
        <dgm:presLayoutVars>
          <dgm:bulletEnabled val="1"/>
        </dgm:presLayoutVars>
      </dgm:prSet>
      <dgm:spPr/>
    </dgm:pt>
    <dgm:pt modelId="{7F4624F3-D866-4B90-8CC3-215649A03741}" type="pres">
      <dgm:prSet presAssocID="{D097B059-EDEB-424A-B2B7-015A808610BB}" presName="FiveConn_3-4" presStyleLbl="fgAccFollowNode1" presStyleIdx="2" presStyleCnt="4">
        <dgm:presLayoutVars>
          <dgm:bulletEnabled val="1"/>
        </dgm:presLayoutVars>
      </dgm:prSet>
      <dgm:spPr/>
    </dgm:pt>
    <dgm:pt modelId="{6A59A68E-4B0C-48EC-BCF5-323A2FAA39BC}" type="pres">
      <dgm:prSet presAssocID="{D097B059-EDEB-424A-B2B7-015A808610BB}" presName="FiveConn_4-5" presStyleLbl="fgAccFollowNode1" presStyleIdx="3" presStyleCnt="4">
        <dgm:presLayoutVars>
          <dgm:bulletEnabled val="1"/>
        </dgm:presLayoutVars>
      </dgm:prSet>
      <dgm:spPr/>
    </dgm:pt>
    <dgm:pt modelId="{4C2B6403-4A96-43FD-9F14-3385AE714A50}" type="pres">
      <dgm:prSet presAssocID="{D097B059-EDEB-424A-B2B7-015A808610BB}" presName="FiveNodes_1_text" presStyleLbl="node1" presStyleIdx="4" presStyleCnt="5">
        <dgm:presLayoutVars>
          <dgm:bulletEnabled val="1"/>
        </dgm:presLayoutVars>
      </dgm:prSet>
      <dgm:spPr/>
    </dgm:pt>
    <dgm:pt modelId="{A5F36119-7C92-4221-80D6-BE57D72C802A}" type="pres">
      <dgm:prSet presAssocID="{D097B059-EDEB-424A-B2B7-015A808610BB}" presName="FiveNodes_2_text" presStyleLbl="node1" presStyleIdx="4" presStyleCnt="5">
        <dgm:presLayoutVars>
          <dgm:bulletEnabled val="1"/>
        </dgm:presLayoutVars>
      </dgm:prSet>
      <dgm:spPr/>
    </dgm:pt>
    <dgm:pt modelId="{26C0E06F-4B1F-4BD6-A2DC-0C1D178C759C}" type="pres">
      <dgm:prSet presAssocID="{D097B059-EDEB-424A-B2B7-015A808610BB}" presName="FiveNodes_3_text" presStyleLbl="node1" presStyleIdx="4" presStyleCnt="5">
        <dgm:presLayoutVars>
          <dgm:bulletEnabled val="1"/>
        </dgm:presLayoutVars>
      </dgm:prSet>
      <dgm:spPr/>
    </dgm:pt>
    <dgm:pt modelId="{68BC1C40-F797-45F0-95EC-ABD5449F603C}" type="pres">
      <dgm:prSet presAssocID="{D097B059-EDEB-424A-B2B7-015A808610BB}" presName="FiveNodes_4_text" presStyleLbl="node1" presStyleIdx="4" presStyleCnt="5">
        <dgm:presLayoutVars>
          <dgm:bulletEnabled val="1"/>
        </dgm:presLayoutVars>
      </dgm:prSet>
      <dgm:spPr/>
    </dgm:pt>
    <dgm:pt modelId="{22969892-1EE5-4F3E-9ABC-FE65FDD27C07}" type="pres">
      <dgm:prSet presAssocID="{D097B059-EDEB-424A-B2B7-015A808610B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3470305-B191-4514-BA81-7315565D560E}" srcId="{D097B059-EDEB-424A-B2B7-015A808610BB}" destId="{7DA50052-E791-45CA-B9A9-04DDCD9E02B1}" srcOrd="2" destOrd="0" parTransId="{5EA18144-1491-4D5E-B63E-881B7A0F6F5F}" sibTransId="{23101AAD-FE86-44E0-9DD7-31D69EA7E345}"/>
    <dgm:cxn modelId="{98A21B0F-7014-4EE2-A61B-945B72511B00}" type="presOf" srcId="{79EF3DBD-E713-4DBB-A385-005AD92AE771}" destId="{AAC224C3-0595-4F09-A150-E6CE285CBEA4}" srcOrd="0" destOrd="0" presId="urn:microsoft.com/office/officeart/2005/8/layout/vProcess5"/>
    <dgm:cxn modelId="{7340B311-D854-4E29-803D-627861C83820}" type="presOf" srcId="{23101AAD-FE86-44E0-9DD7-31D69EA7E345}" destId="{7F4624F3-D866-4B90-8CC3-215649A03741}" srcOrd="0" destOrd="0" presId="urn:microsoft.com/office/officeart/2005/8/layout/vProcess5"/>
    <dgm:cxn modelId="{E5DB9316-7523-4D4E-9E13-129CD00BB4E1}" type="presOf" srcId="{EB4095EF-32E7-4847-87EB-CA12ABA0D730}" destId="{D9527507-2EF4-42D9-9AE6-82D82D9B9E33}" srcOrd="0" destOrd="0" presId="urn:microsoft.com/office/officeart/2005/8/layout/vProcess5"/>
    <dgm:cxn modelId="{767DFF17-731D-453A-AE7A-D986FC9A4C28}" type="presOf" srcId="{7DA50052-E791-45CA-B9A9-04DDCD9E02B1}" destId="{26C0E06F-4B1F-4BD6-A2DC-0C1D178C759C}" srcOrd="1" destOrd="0" presId="urn:microsoft.com/office/officeart/2005/8/layout/vProcess5"/>
    <dgm:cxn modelId="{3451D61E-32FB-48A0-9BE1-29177B4A308B}" type="presOf" srcId="{AF9AA5DD-FC77-42BD-8180-A5CA43AA1836}" destId="{F9378F9C-9AE5-4D62-9667-3ED11BB30F4D}" srcOrd="0" destOrd="0" presId="urn:microsoft.com/office/officeart/2005/8/layout/vProcess5"/>
    <dgm:cxn modelId="{9238A53F-87BC-487B-9BE7-4977A97C4D8E}" type="presOf" srcId="{D1F880BA-A9CF-4481-9924-AE9D629E6AC7}" destId="{F74E6D6A-FA47-4ADA-83EA-94E0B3F8A8EB}" srcOrd="0" destOrd="0" presId="urn:microsoft.com/office/officeart/2005/8/layout/vProcess5"/>
    <dgm:cxn modelId="{B623D866-F634-4C67-B533-3AA8BA710AED}" type="presOf" srcId="{F0D2E330-939A-4877-AAE9-CE9B544319D7}" destId="{22969892-1EE5-4F3E-9ABC-FE65FDD27C07}" srcOrd="1" destOrd="0" presId="urn:microsoft.com/office/officeart/2005/8/layout/vProcess5"/>
    <dgm:cxn modelId="{2296E44B-6A2F-4D16-AC08-69A2DA336939}" srcId="{D097B059-EDEB-424A-B2B7-015A808610BB}" destId="{EB4095EF-32E7-4847-87EB-CA12ABA0D730}" srcOrd="1" destOrd="0" parTransId="{54C10FBB-6041-409F-B199-25E7BD82D985}" sibTransId="{D1F880BA-A9CF-4481-9924-AE9D629E6AC7}"/>
    <dgm:cxn modelId="{9F336C51-59A5-4B84-9247-D014F187F491}" type="presOf" srcId="{79EF3DBD-E713-4DBB-A385-005AD92AE771}" destId="{4C2B6403-4A96-43FD-9F14-3385AE714A50}" srcOrd="1" destOrd="0" presId="urn:microsoft.com/office/officeart/2005/8/layout/vProcess5"/>
    <dgm:cxn modelId="{2DEED788-3F18-4ADD-AE4B-F1B6FAAF3468}" type="presOf" srcId="{F0D2E330-939A-4877-AAE9-CE9B544319D7}" destId="{052FA07C-07FF-479C-BAE5-5F5D3FFBBDC9}" srcOrd="0" destOrd="0" presId="urn:microsoft.com/office/officeart/2005/8/layout/vProcess5"/>
    <dgm:cxn modelId="{8902439E-AA74-4EA3-9373-F6F449AACFB0}" srcId="{D097B059-EDEB-424A-B2B7-015A808610BB}" destId="{79EF3DBD-E713-4DBB-A385-005AD92AE771}" srcOrd="0" destOrd="0" parTransId="{9D831A3D-6022-4FD6-909F-64797C919583}" sibTransId="{AF9AA5DD-FC77-42BD-8180-A5CA43AA1836}"/>
    <dgm:cxn modelId="{BFBB83A2-2DA1-466C-A221-46A4DD16C31B}" srcId="{D097B059-EDEB-424A-B2B7-015A808610BB}" destId="{F0D2E330-939A-4877-AAE9-CE9B544319D7}" srcOrd="4" destOrd="0" parTransId="{82D86229-690F-4999-97D3-C0B1A2640E91}" sibTransId="{B9146C2F-B008-4AD4-90A6-1ACEB13EFC36}"/>
    <dgm:cxn modelId="{B8E0E4B4-04B7-4F5A-B4C2-3D597D5A012F}" type="presOf" srcId="{E478FE0A-A4FE-4D84-91D4-C4FF2ED17F42}" destId="{9C8E5CB2-4D12-42C6-947E-A9E44744F778}" srcOrd="0" destOrd="0" presId="urn:microsoft.com/office/officeart/2005/8/layout/vProcess5"/>
    <dgm:cxn modelId="{6E1DD9BB-6AEC-4EA5-A528-B7813FC63208}" type="presOf" srcId="{E478FE0A-A4FE-4D84-91D4-C4FF2ED17F42}" destId="{68BC1C40-F797-45F0-95EC-ABD5449F603C}" srcOrd="1" destOrd="0" presId="urn:microsoft.com/office/officeart/2005/8/layout/vProcess5"/>
    <dgm:cxn modelId="{59890CC5-50EA-404A-B24B-9E842E3F0D4E}" type="presOf" srcId="{EB4095EF-32E7-4847-87EB-CA12ABA0D730}" destId="{A5F36119-7C92-4221-80D6-BE57D72C802A}" srcOrd="1" destOrd="0" presId="urn:microsoft.com/office/officeart/2005/8/layout/vProcess5"/>
    <dgm:cxn modelId="{0601DEC6-39E5-42F4-8409-3C1F850FDBE1}" type="presOf" srcId="{7DA50052-E791-45CA-B9A9-04DDCD9E02B1}" destId="{9182BAD9-4290-4204-AA61-007B5B41BE65}" srcOrd="0" destOrd="0" presId="urn:microsoft.com/office/officeart/2005/8/layout/vProcess5"/>
    <dgm:cxn modelId="{9C6AB6CB-01E2-4ACF-A259-AB6D01071FD3}" srcId="{D097B059-EDEB-424A-B2B7-015A808610BB}" destId="{E478FE0A-A4FE-4D84-91D4-C4FF2ED17F42}" srcOrd="3" destOrd="0" parTransId="{ECD8E55B-40A8-48D4-89FD-2AE0C319A641}" sibTransId="{4A1A1028-0D6F-4F44-A040-672842D89AD8}"/>
    <dgm:cxn modelId="{701ADCD0-D290-4683-B7F8-714BE77D6539}" type="presOf" srcId="{D097B059-EDEB-424A-B2B7-015A808610BB}" destId="{0D413C3B-F778-4710-9842-9F8FBB26DBC4}" srcOrd="0" destOrd="0" presId="urn:microsoft.com/office/officeart/2005/8/layout/vProcess5"/>
    <dgm:cxn modelId="{AF0347F1-F083-4032-811D-41883C436D04}" type="presOf" srcId="{4A1A1028-0D6F-4F44-A040-672842D89AD8}" destId="{6A59A68E-4B0C-48EC-BCF5-323A2FAA39BC}" srcOrd="0" destOrd="0" presId="urn:microsoft.com/office/officeart/2005/8/layout/vProcess5"/>
    <dgm:cxn modelId="{D7555B2C-1F1C-4A0D-8F18-C7FCE686C33E}" type="presParOf" srcId="{0D413C3B-F778-4710-9842-9F8FBB26DBC4}" destId="{E5CFCC63-B730-4533-A954-B237D6E37D0E}" srcOrd="0" destOrd="0" presId="urn:microsoft.com/office/officeart/2005/8/layout/vProcess5"/>
    <dgm:cxn modelId="{6364F6FB-DE7E-4508-8872-0339A2A0AB3A}" type="presParOf" srcId="{0D413C3B-F778-4710-9842-9F8FBB26DBC4}" destId="{AAC224C3-0595-4F09-A150-E6CE285CBEA4}" srcOrd="1" destOrd="0" presId="urn:microsoft.com/office/officeart/2005/8/layout/vProcess5"/>
    <dgm:cxn modelId="{87F1923F-CEF6-442E-B0D4-7D7A2333C281}" type="presParOf" srcId="{0D413C3B-F778-4710-9842-9F8FBB26DBC4}" destId="{D9527507-2EF4-42D9-9AE6-82D82D9B9E33}" srcOrd="2" destOrd="0" presId="urn:microsoft.com/office/officeart/2005/8/layout/vProcess5"/>
    <dgm:cxn modelId="{9C0525B9-4893-4C71-B1AE-23356FFE09C3}" type="presParOf" srcId="{0D413C3B-F778-4710-9842-9F8FBB26DBC4}" destId="{9182BAD9-4290-4204-AA61-007B5B41BE65}" srcOrd="3" destOrd="0" presId="urn:microsoft.com/office/officeart/2005/8/layout/vProcess5"/>
    <dgm:cxn modelId="{F9244B17-8A47-4F4B-80D1-8780FD4AF48B}" type="presParOf" srcId="{0D413C3B-F778-4710-9842-9F8FBB26DBC4}" destId="{9C8E5CB2-4D12-42C6-947E-A9E44744F778}" srcOrd="4" destOrd="0" presId="urn:microsoft.com/office/officeart/2005/8/layout/vProcess5"/>
    <dgm:cxn modelId="{4D9D0523-71C2-4CAF-870B-EBF121A0E287}" type="presParOf" srcId="{0D413C3B-F778-4710-9842-9F8FBB26DBC4}" destId="{052FA07C-07FF-479C-BAE5-5F5D3FFBBDC9}" srcOrd="5" destOrd="0" presId="urn:microsoft.com/office/officeart/2005/8/layout/vProcess5"/>
    <dgm:cxn modelId="{866BB016-E848-4DF4-99DC-B8F7BD0FDD44}" type="presParOf" srcId="{0D413C3B-F778-4710-9842-9F8FBB26DBC4}" destId="{F9378F9C-9AE5-4D62-9667-3ED11BB30F4D}" srcOrd="6" destOrd="0" presId="urn:microsoft.com/office/officeart/2005/8/layout/vProcess5"/>
    <dgm:cxn modelId="{E3B6E8C1-FAC8-4EDE-B4B4-22894C5138A8}" type="presParOf" srcId="{0D413C3B-F778-4710-9842-9F8FBB26DBC4}" destId="{F74E6D6A-FA47-4ADA-83EA-94E0B3F8A8EB}" srcOrd="7" destOrd="0" presId="urn:microsoft.com/office/officeart/2005/8/layout/vProcess5"/>
    <dgm:cxn modelId="{0B5F7969-1796-4641-B40D-392D3D891BBA}" type="presParOf" srcId="{0D413C3B-F778-4710-9842-9F8FBB26DBC4}" destId="{7F4624F3-D866-4B90-8CC3-215649A03741}" srcOrd="8" destOrd="0" presId="urn:microsoft.com/office/officeart/2005/8/layout/vProcess5"/>
    <dgm:cxn modelId="{258DCF5D-C5D6-442D-9524-816D1D721810}" type="presParOf" srcId="{0D413C3B-F778-4710-9842-9F8FBB26DBC4}" destId="{6A59A68E-4B0C-48EC-BCF5-323A2FAA39BC}" srcOrd="9" destOrd="0" presId="urn:microsoft.com/office/officeart/2005/8/layout/vProcess5"/>
    <dgm:cxn modelId="{E3DCD1AD-22C5-43E3-8CEF-93DC22FE0B22}" type="presParOf" srcId="{0D413C3B-F778-4710-9842-9F8FBB26DBC4}" destId="{4C2B6403-4A96-43FD-9F14-3385AE714A50}" srcOrd="10" destOrd="0" presId="urn:microsoft.com/office/officeart/2005/8/layout/vProcess5"/>
    <dgm:cxn modelId="{7C268282-BF69-4243-86C5-0A8472676853}" type="presParOf" srcId="{0D413C3B-F778-4710-9842-9F8FBB26DBC4}" destId="{A5F36119-7C92-4221-80D6-BE57D72C802A}" srcOrd="11" destOrd="0" presId="urn:microsoft.com/office/officeart/2005/8/layout/vProcess5"/>
    <dgm:cxn modelId="{76C0AAC1-D469-4647-B609-687FC5598E54}" type="presParOf" srcId="{0D413C3B-F778-4710-9842-9F8FBB26DBC4}" destId="{26C0E06F-4B1F-4BD6-A2DC-0C1D178C759C}" srcOrd="12" destOrd="0" presId="urn:microsoft.com/office/officeart/2005/8/layout/vProcess5"/>
    <dgm:cxn modelId="{07F49B0E-C2E8-4D3A-B81F-C7A9FA153F4A}" type="presParOf" srcId="{0D413C3B-F778-4710-9842-9F8FBB26DBC4}" destId="{68BC1C40-F797-45F0-95EC-ABD5449F603C}" srcOrd="13" destOrd="0" presId="urn:microsoft.com/office/officeart/2005/8/layout/vProcess5"/>
    <dgm:cxn modelId="{21AF7CD6-A1E0-4B34-85E3-1B67F3DEB491}" type="presParOf" srcId="{0D413C3B-F778-4710-9842-9F8FBB26DBC4}" destId="{22969892-1EE5-4F3E-9ABC-FE65FDD27C0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B7FE12-4EBE-484B-B5FF-34EB9067B74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t-LT"/>
        </a:p>
      </dgm:t>
    </dgm:pt>
    <dgm:pt modelId="{2C216F0B-C92C-41F1-BD4D-1AE58734BE0E}">
      <dgm:prSet phldrT="[Tekstas]" custT="1"/>
      <dgm:spPr/>
      <dgm:t>
        <a:bodyPr/>
        <a:lstStyle/>
        <a:p>
          <a:r>
            <a:rPr lang="lt-LT" sz="2000" b="1" dirty="0">
              <a:latin typeface="Calibri" panose="020F0502020204030204" pitchFamily="34" charset="0"/>
              <a:cs typeface="Calibri" panose="020F0502020204030204" pitchFamily="34" charset="0"/>
            </a:rPr>
            <a:t> Strateginio planavimo pertvarka</a:t>
          </a:r>
          <a:endParaRPr lang="lt-LT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0F69F0-8E4D-41A0-B89A-13221F529C87}" type="parTrans" cxnId="{C6B34B52-5EB3-47F8-AA85-21CCC8540909}">
      <dgm:prSet/>
      <dgm:spPr/>
      <dgm:t>
        <a:bodyPr/>
        <a:lstStyle/>
        <a:p>
          <a:endParaRPr lang="lt-LT"/>
        </a:p>
      </dgm:t>
    </dgm:pt>
    <dgm:pt modelId="{36886DD1-4621-4E1C-83E1-487599949E8D}" type="sibTrans" cxnId="{C6B34B52-5EB3-47F8-AA85-21CCC8540909}">
      <dgm:prSet/>
      <dgm:spPr/>
      <dgm:t>
        <a:bodyPr/>
        <a:lstStyle/>
        <a:p>
          <a:endParaRPr lang="lt-LT"/>
        </a:p>
      </dgm:t>
    </dgm:pt>
    <dgm:pt modelId="{367D4F00-C08C-4BFD-A36F-128B40C079FD}">
      <dgm:prSet custT="1"/>
      <dgm:spPr/>
      <dgm:t>
        <a:bodyPr/>
        <a:lstStyle/>
        <a:p>
          <a:r>
            <a:rPr lang="en-US" sz="1600" b="0" dirty="0" err="1">
              <a:latin typeface="Calibri" panose="020F0502020204030204" pitchFamily="34" charset="0"/>
              <a:cs typeface="Calibri" panose="020F0502020204030204" pitchFamily="34" charset="0"/>
            </a:rPr>
            <a:t>Sukurti</a:t>
          </a:r>
          <a:r>
            <a:rPr lang="en-US" sz="1600" b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vieningą </a:t>
          </a:r>
          <a:r>
            <a:rPr lang="en-US" sz="1600" b="1" dirty="0" err="1">
              <a:latin typeface="Calibri" panose="020F0502020204030204" pitchFamily="34" charset="0"/>
              <a:cs typeface="Calibri" panose="020F0502020204030204" pitchFamily="34" charset="0"/>
            </a:rPr>
            <a:t>nacionalin</a:t>
          </a:r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ę strateginio planavimo sistemą</a:t>
          </a:r>
          <a:r>
            <a:rPr lang="lt-LT" sz="1600" b="0" dirty="0">
              <a:latin typeface="Calibri" panose="020F0502020204030204" pitchFamily="34" charset="0"/>
              <a:cs typeface="Calibri" panose="020F0502020204030204" pitchFamily="34" charset="0"/>
            </a:rPr>
            <a:t>, kuri startuos kartu su nauju ES finansavimo periodu – nuo </a:t>
          </a:r>
          <a:r>
            <a:rPr lang="en-US" sz="1600" b="0" dirty="0">
              <a:latin typeface="Calibri" panose="020F0502020204030204" pitchFamily="34" charset="0"/>
              <a:cs typeface="Calibri" panose="020F0502020204030204" pitchFamily="34" charset="0"/>
            </a:rPr>
            <a:t>2021 met</a:t>
          </a:r>
          <a:r>
            <a:rPr lang="lt-LT" sz="1600" b="0" dirty="0">
              <a:latin typeface="Calibri" panose="020F0502020204030204" pitchFamily="34" charset="0"/>
              <a:cs typeface="Calibri" panose="020F0502020204030204" pitchFamily="34" charset="0"/>
            </a:rPr>
            <a:t>ų;</a:t>
          </a:r>
        </a:p>
      </dgm:t>
    </dgm:pt>
    <dgm:pt modelId="{FA37766A-0165-4B0F-B428-386CEE7A9A77}" type="parTrans" cxnId="{497B1276-72CA-4B08-BA4A-606D5C132B5B}">
      <dgm:prSet/>
      <dgm:spPr/>
      <dgm:t>
        <a:bodyPr/>
        <a:lstStyle/>
        <a:p>
          <a:endParaRPr lang="lt-LT"/>
        </a:p>
      </dgm:t>
    </dgm:pt>
    <dgm:pt modelId="{224D4929-BEDC-4564-B5DB-8E25C023D97D}" type="sibTrans" cxnId="{497B1276-72CA-4B08-BA4A-606D5C132B5B}">
      <dgm:prSet/>
      <dgm:spPr/>
      <dgm:t>
        <a:bodyPr/>
        <a:lstStyle/>
        <a:p>
          <a:endParaRPr lang="lt-LT"/>
        </a:p>
      </dgm:t>
    </dgm:pt>
    <dgm:pt modelId="{8B785BF3-7738-49C6-A20A-976B00FAF5D4}">
      <dgm:prSet custT="1"/>
      <dgm:spPr/>
      <dgm:t>
        <a:bodyPr/>
        <a:lstStyle/>
        <a:p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Supaprastinti strateginio tikslų pasiekimo stebėseną, atsiskaitymą už veiklos rezultatus ir </a:t>
          </a:r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naudoti </a:t>
          </a:r>
          <a:r>
            <a:rPr lang="lt-LT" sz="1600" b="0" dirty="0">
              <a:latin typeface="Calibri" panose="020F0502020204030204" pitchFamily="34" charset="0"/>
              <a:cs typeface="Calibri" panose="020F0502020204030204" pitchFamily="34" charset="0"/>
            </a:rPr>
            <a:t>šią</a:t>
          </a:r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 informaciją sprendimų priėmimo procese</a:t>
          </a:r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</a:p>
      </dgm:t>
    </dgm:pt>
    <dgm:pt modelId="{49CC84AB-1F8E-4A67-9E8D-94C7A12CA0CA}" type="parTrans" cxnId="{3E8611B9-9299-4C50-8E5D-5C2917AF2036}">
      <dgm:prSet/>
      <dgm:spPr/>
      <dgm:t>
        <a:bodyPr/>
        <a:lstStyle/>
        <a:p>
          <a:endParaRPr lang="lt-LT"/>
        </a:p>
      </dgm:t>
    </dgm:pt>
    <dgm:pt modelId="{160A1F2F-6C6E-41F9-9534-5EE6B7711C6D}" type="sibTrans" cxnId="{3E8611B9-9299-4C50-8E5D-5C2917AF2036}">
      <dgm:prSet/>
      <dgm:spPr/>
      <dgm:t>
        <a:bodyPr/>
        <a:lstStyle/>
        <a:p>
          <a:endParaRPr lang="lt-LT"/>
        </a:p>
      </dgm:t>
    </dgm:pt>
    <dgm:pt modelId="{615C1FA8-1A64-4F7A-BCBD-1F365CBD7F82}">
      <dgm:prSet custT="1"/>
      <dgm:spPr/>
      <dgm:t>
        <a:bodyPr/>
        <a:lstStyle/>
        <a:p>
          <a:r>
            <a:rPr lang="lt-LT" sz="2400" b="1" dirty="0">
              <a:latin typeface="Calibri" panose="020F0502020204030204" pitchFamily="34" charset="0"/>
              <a:cs typeface="Calibri" panose="020F0502020204030204" pitchFamily="34" charset="0"/>
            </a:rPr>
            <a:t>Biudžeto pertvarka</a:t>
          </a:r>
          <a:endParaRPr lang="lt-LT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F8A7C2-56DB-42E5-A2A1-DF3AC2D9DC37}" type="parTrans" cxnId="{9E8B2039-AB45-4D70-B564-C292D1D903B3}">
      <dgm:prSet/>
      <dgm:spPr/>
      <dgm:t>
        <a:bodyPr/>
        <a:lstStyle/>
        <a:p>
          <a:endParaRPr lang="lt-LT"/>
        </a:p>
      </dgm:t>
    </dgm:pt>
    <dgm:pt modelId="{0C73DDE8-7604-4E14-BA6C-1E938EB7B84C}" type="sibTrans" cxnId="{9E8B2039-AB45-4D70-B564-C292D1D903B3}">
      <dgm:prSet/>
      <dgm:spPr/>
      <dgm:t>
        <a:bodyPr/>
        <a:lstStyle/>
        <a:p>
          <a:endParaRPr lang="lt-LT"/>
        </a:p>
      </dgm:t>
    </dgm:pt>
    <dgm:pt modelId="{7134469E-0473-4168-8831-5D3D73B11DEF}">
      <dgm:prSet custT="1"/>
      <dgm:spPr/>
      <dgm:t>
        <a:bodyPr/>
        <a:lstStyle/>
        <a:p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Įgalinti </a:t>
          </a:r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vidutinės trukmės biudžeto</a:t>
          </a:r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 planavimo ir valdymo procesus;</a:t>
          </a:r>
        </a:p>
      </dgm:t>
    </dgm:pt>
    <dgm:pt modelId="{22E610C2-5D6A-4BF0-A9EE-89408F47052E}" type="parTrans" cxnId="{27D090C9-28CE-4DA2-A9E7-B403019CACCB}">
      <dgm:prSet/>
      <dgm:spPr/>
      <dgm:t>
        <a:bodyPr/>
        <a:lstStyle/>
        <a:p>
          <a:endParaRPr lang="lt-LT"/>
        </a:p>
      </dgm:t>
    </dgm:pt>
    <dgm:pt modelId="{AD307B9A-5117-4712-BAD3-AABDD7E0231F}" type="sibTrans" cxnId="{27D090C9-28CE-4DA2-A9E7-B403019CACCB}">
      <dgm:prSet/>
      <dgm:spPr/>
      <dgm:t>
        <a:bodyPr/>
        <a:lstStyle/>
        <a:p>
          <a:endParaRPr lang="lt-LT"/>
        </a:p>
      </dgm:t>
    </dgm:pt>
    <dgm:pt modelId="{F712E23E-9BFA-4BF6-96F2-693A07F6F34D}">
      <dgm:prSet custT="1"/>
      <dgm:spPr/>
      <dgm:t>
        <a:bodyPr/>
        <a:lstStyle/>
        <a:p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Sumažinti ir suvaldyti</a:t>
          </a:r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 strateginių dokumentų ir vertinimo rodiklių </a:t>
          </a:r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skaičių</a:t>
          </a:r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</a:p>
      </dgm:t>
    </dgm:pt>
    <dgm:pt modelId="{C2621DD8-6909-4929-8776-C331F7C8817F}" type="parTrans" cxnId="{F3F3FD15-8B80-4FC1-B0DD-B7ECDBC7DB27}">
      <dgm:prSet/>
      <dgm:spPr/>
      <dgm:t>
        <a:bodyPr/>
        <a:lstStyle/>
        <a:p>
          <a:endParaRPr lang="lt-LT"/>
        </a:p>
      </dgm:t>
    </dgm:pt>
    <dgm:pt modelId="{3F6BCF54-FC4F-4552-A61E-F352C1080111}" type="sibTrans" cxnId="{F3F3FD15-8B80-4FC1-B0DD-B7ECDBC7DB27}">
      <dgm:prSet/>
      <dgm:spPr/>
      <dgm:t>
        <a:bodyPr/>
        <a:lstStyle/>
        <a:p>
          <a:endParaRPr lang="lt-LT"/>
        </a:p>
      </dgm:t>
    </dgm:pt>
    <dgm:pt modelId="{5C1C11F1-8DBF-439E-A059-910AB0151636}">
      <dgm:prSet custT="1"/>
      <dgm:spPr/>
      <dgm:t>
        <a:bodyPr/>
        <a:lstStyle/>
        <a:p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Suformuoti aiškią strateginio planavimo </a:t>
          </a:r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valdymo ir kontrolės sistemą</a:t>
          </a:r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, mokyti ir konsultuoti jos dalyvius.</a:t>
          </a:r>
        </a:p>
      </dgm:t>
    </dgm:pt>
    <dgm:pt modelId="{307D0163-6EC9-453D-A9EF-333A2AAD0084}" type="parTrans" cxnId="{0683C439-A100-41FC-A213-768CDAF91AA1}">
      <dgm:prSet/>
      <dgm:spPr/>
      <dgm:t>
        <a:bodyPr/>
        <a:lstStyle/>
        <a:p>
          <a:endParaRPr lang="lt-LT"/>
        </a:p>
      </dgm:t>
    </dgm:pt>
    <dgm:pt modelId="{9D77D52E-0DEB-458E-95AA-399FA5E64A28}" type="sibTrans" cxnId="{0683C439-A100-41FC-A213-768CDAF91AA1}">
      <dgm:prSet/>
      <dgm:spPr/>
      <dgm:t>
        <a:bodyPr/>
        <a:lstStyle/>
        <a:p>
          <a:endParaRPr lang="lt-LT"/>
        </a:p>
      </dgm:t>
    </dgm:pt>
    <dgm:pt modelId="{5A20941E-40BE-4546-965B-002B53CD26B5}">
      <dgm:prSet custT="1"/>
      <dgm:spPr/>
      <dgm:t>
        <a:bodyPr/>
        <a:lstStyle/>
        <a:p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Apibrėžti strateginį, programavimo ir veiklos lygį, </a:t>
          </a:r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mažinti</a:t>
          </a:r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„</a:t>
          </a:r>
          <a:r>
            <a:rPr lang="lt-LT" sz="1600" b="1" dirty="0" err="1">
              <a:latin typeface="Calibri" panose="020F0502020204030204" pitchFamily="34" charset="0"/>
              <a:cs typeface="Calibri" panose="020F0502020204030204" pitchFamily="34" charset="0"/>
            </a:rPr>
            <a:t>strategavimą</a:t>
          </a:r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“ kiekvieno lygio dokumente</a:t>
          </a:r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</a:p>
      </dgm:t>
    </dgm:pt>
    <dgm:pt modelId="{2FA10DCF-2E2B-4074-AAB6-C62E9A4AE5BA}" type="parTrans" cxnId="{7BE367A1-5E8A-44C5-8986-0C537ADBD71B}">
      <dgm:prSet/>
      <dgm:spPr/>
      <dgm:t>
        <a:bodyPr/>
        <a:lstStyle/>
        <a:p>
          <a:endParaRPr lang="lt-LT"/>
        </a:p>
      </dgm:t>
    </dgm:pt>
    <dgm:pt modelId="{B75A8D5C-7F88-4FD8-810D-8EE5E7B7965F}" type="sibTrans" cxnId="{7BE367A1-5E8A-44C5-8986-0C537ADBD71B}">
      <dgm:prSet/>
      <dgm:spPr/>
      <dgm:t>
        <a:bodyPr/>
        <a:lstStyle/>
        <a:p>
          <a:endParaRPr lang="lt-LT"/>
        </a:p>
      </dgm:t>
    </dgm:pt>
    <dgm:pt modelId="{576667FA-185F-402F-8380-235026EE25C6}">
      <dgm:prSet custT="1"/>
      <dgm:spPr/>
      <dgm:t>
        <a:bodyPr/>
        <a:lstStyle/>
        <a:p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Siekiami rezultatai ir rodikliai </a:t>
          </a:r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- biudžeto formavimo proceso ir biudžeto dokumentų neatsiejama dalis;</a:t>
          </a:r>
        </a:p>
      </dgm:t>
    </dgm:pt>
    <dgm:pt modelId="{FF90081A-3CAC-41F5-B499-5A578AB5403C}" type="parTrans" cxnId="{7C518A8A-5E81-4175-80F5-23BA4275F549}">
      <dgm:prSet/>
      <dgm:spPr/>
      <dgm:t>
        <a:bodyPr/>
        <a:lstStyle/>
        <a:p>
          <a:endParaRPr lang="lt-LT"/>
        </a:p>
      </dgm:t>
    </dgm:pt>
    <dgm:pt modelId="{9F741BCB-EC2E-4966-9725-B81E69D1AA0A}" type="sibTrans" cxnId="{7C518A8A-5E81-4175-80F5-23BA4275F549}">
      <dgm:prSet/>
      <dgm:spPr/>
      <dgm:t>
        <a:bodyPr/>
        <a:lstStyle/>
        <a:p>
          <a:endParaRPr lang="lt-LT"/>
        </a:p>
      </dgm:t>
    </dgm:pt>
    <dgm:pt modelId="{96202D2D-3EA4-4FCF-94CD-8EC4239971DA}">
      <dgm:prSet custT="1"/>
      <dgm:spPr/>
      <dgm:t>
        <a:bodyPr/>
        <a:lstStyle/>
        <a:p>
          <a:endParaRPr lang="lt-LT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85EEEF-2B88-4CA8-9A32-4F6BA59F2731}" type="parTrans" cxnId="{F678CEC0-A28B-43E1-9EAE-1E3392EFB337}">
      <dgm:prSet/>
      <dgm:spPr/>
      <dgm:t>
        <a:bodyPr/>
        <a:lstStyle/>
        <a:p>
          <a:endParaRPr lang="lt-LT"/>
        </a:p>
      </dgm:t>
    </dgm:pt>
    <dgm:pt modelId="{7F8BE914-D804-475B-8C81-0227317402F7}" type="sibTrans" cxnId="{F678CEC0-A28B-43E1-9EAE-1E3392EFB337}">
      <dgm:prSet/>
      <dgm:spPr/>
      <dgm:t>
        <a:bodyPr/>
        <a:lstStyle/>
        <a:p>
          <a:endParaRPr lang="lt-LT"/>
        </a:p>
      </dgm:t>
    </dgm:pt>
    <dgm:pt modelId="{8484622A-F193-4F40-81EC-A9067B22538B}">
      <dgm:prSet custT="1"/>
      <dgm:spPr/>
      <dgm:t>
        <a:bodyPr/>
        <a:lstStyle/>
        <a:p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Pertvarkyti </a:t>
          </a:r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programinį</a:t>
          </a:r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 biudžetą (programinės-neprograminės-administracinės išlaidos; programų viduje – „pokyčio“ ir bazinės išlaidos)</a:t>
          </a:r>
        </a:p>
      </dgm:t>
    </dgm:pt>
    <dgm:pt modelId="{9FCFD437-EF85-487E-B1D8-F4CCB0B5AAA0}" type="parTrans" cxnId="{A78AF3E1-E10E-443F-B182-97C453736B2B}">
      <dgm:prSet/>
      <dgm:spPr/>
      <dgm:t>
        <a:bodyPr/>
        <a:lstStyle/>
        <a:p>
          <a:endParaRPr lang="lt-LT"/>
        </a:p>
      </dgm:t>
    </dgm:pt>
    <dgm:pt modelId="{746EBE53-31FE-4E78-A7C2-9BF1CAB6277D}" type="sibTrans" cxnId="{A78AF3E1-E10E-443F-B182-97C453736B2B}">
      <dgm:prSet/>
      <dgm:spPr/>
      <dgm:t>
        <a:bodyPr/>
        <a:lstStyle/>
        <a:p>
          <a:endParaRPr lang="lt-LT"/>
        </a:p>
      </dgm:t>
    </dgm:pt>
    <dgm:pt modelId="{66978B33-3D95-4C61-A467-71FA15BCF30E}">
      <dgm:prSet custT="1"/>
      <dgm:spPr/>
      <dgm:t>
        <a:bodyPr/>
        <a:lstStyle/>
        <a:p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Peržiūrėti ir patobulinti </a:t>
          </a:r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atskaitomybės</a:t>
          </a:r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 procesus, pateikti tinkamą informaciją sprendimų priėmėjams;</a:t>
          </a:r>
        </a:p>
      </dgm:t>
    </dgm:pt>
    <dgm:pt modelId="{B1B9AEA4-86A7-4E41-B90F-2A55B25F95F3}" type="parTrans" cxnId="{15FEAF36-A5F6-42E4-A19D-45D2E07DA97A}">
      <dgm:prSet/>
      <dgm:spPr/>
      <dgm:t>
        <a:bodyPr/>
        <a:lstStyle/>
        <a:p>
          <a:endParaRPr lang="lt-LT"/>
        </a:p>
      </dgm:t>
    </dgm:pt>
    <dgm:pt modelId="{04B5E163-811E-4FE6-906C-A2B0F4B9E40D}" type="sibTrans" cxnId="{15FEAF36-A5F6-42E4-A19D-45D2E07DA97A}">
      <dgm:prSet/>
      <dgm:spPr/>
      <dgm:t>
        <a:bodyPr/>
        <a:lstStyle/>
        <a:p>
          <a:endParaRPr lang="lt-LT"/>
        </a:p>
      </dgm:t>
    </dgm:pt>
    <dgm:pt modelId="{32408083-03DE-4B1F-A294-DC8B3A0B8F6A}">
      <dgm:prSet custT="1"/>
      <dgm:spPr/>
      <dgm:t>
        <a:bodyPr/>
        <a:lstStyle/>
        <a:p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Stiprinti naujų </a:t>
          </a:r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išlaidų pagrindimo </a:t>
          </a:r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įrankių taikymą, įdiegti nuolatines </a:t>
          </a:r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išlaidų peržiūras</a:t>
          </a:r>
        </a:p>
      </dgm:t>
    </dgm:pt>
    <dgm:pt modelId="{0E8BC942-964A-44D4-8F7A-F2B5B9E07255}" type="parTrans" cxnId="{73CB5C06-2E90-4FE9-B9D1-31C56847C618}">
      <dgm:prSet/>
      <dgm:spPr/>
      <dgm:t>
        <a:bodyPr/>
        <a:lstStyle/>
        <a:p>
          <a:endParaRPr lang="lt-LT"/>
        </a:p>
      </dgm:t>
    </dgm:pt>
    <dgm:pt modelId="{116C0871-97A8-475E-A533-66ED3ECE9584}" type="sibTrans" cxnId="{73CB5C06-2E90-4FE9-B9D1-31C56847C618}">
      <dgm:prSet/>
      <dgm:spPr/>
      <dgm:t>
        <a:bodyPr/>
        <a:lstStyle/>
        <a:p>
          <a:endParaRPr lang="lt-LT"/>
        </a:p>
      </dgm:t>
    </dgm:pt>
    <dgm:pt modelId="{899396C8-1B71-45BD-93F2-5EED071BB774}">
      <dgm:prSet custT="1"/>
      <dgm:spPr/>
      <dgm:t>
        <a:bodyPr/>
        <a:lstStyle/>
        <a:p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Nustatyti vieningas „pokyčio“ išlaidų ir investicijų planavimo taisykles;</a:t>
          </a:r>
        </a:p>
      </dgm:t>
    </dgm:pt>
    <dgm:pt modelId="{E15BC1ED-A91A-426C-9DC1-CB87F6928218}" type="parTrans" cxnId="{4A1CF3C3-B0CD-46F4-9E5F-E04FBFD5AE1C}">
      <dgm:prSet/>
      <dgm:spPr/>
    </dgm:pt>
    <dgm:pt modelId="{5D854292-53C7-4932-8C3E-214510E4E178}" type="sibTrans" cxnId="{4A1CF3C3-B0CD-46F4-9E5F-E04FBFD5AE1C}">
      <dgm:prSet/>
      <dgm:spPr/>
    </dgm:pt>
    <dgm:pt modelId="{6AAC122A-AC97-438F-828C-743C825406D0}">
      <dgm:prSet custT="1"/>
      <dgm:spPr/>
      <dgm:t>
        <a:bodyPr/>
        <a:lstStyle/>
        <a:p>
          <a:endParaRPr lang="lt-LT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DAFDEE-C5CC-43A9-A560-E406728A3388}" type="parTrans" cxnId="{DD10BDEE-AB35-47DA-AF2A-EF84AF379E35}">
      <dgm:prSet/>
      <dgm:spPr/>
    </dgm:pt>
    <dgm:pt modelId="{7E0B2E05-3D66-4A46-AB39-08442BA4B059}" type="sibTrans" cxnId="{DD10BDEE-AB35-47DA-AF2A-EF84AF379E35}">
      <dgm:prSet/>
      <dgm:spPr/>
    </dgm:pt>
    <dgm:pt modelId="{9D1377C2-7879-4CC6-AA6C-947F24CF76B1}">
      <dgm:prSet custT="1"/>
      <dgm:spPr/>
      <dgm:t>
        <a:bodyPr/>
        <a:lstStyle/>
        <a:p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Glaudžiai </a:t>
          </a:r>
          <a:r>
            <a:rPr lang="lt-LT" sz="1600" b="1" dirty="0">
              <a:latin typeface="Calibri" panose="020F0502020204030204" pitchFamily="34" charset="0"/>
              <a:cs typeface="Calibri" panose="020F0502020204030204" pitchFamily="34" charset="0"/>
            </a:rPr>
            <a:t>susieti</a:t>
          </a:r>
          <a:r>
            <a:rPr lang="lt-LT" sz="1600" dirty="0">
              <a:latin typeface="Calibri" panose="020F0502020204030204" pitchFamily="34" charset="0"/>
              <a:cs typeface="Calibri" panose="020F0502020204030204" pitchFamily="34" charset="0"/>
            </a:rPr>
            <a:t> biudžeto formavimo ir strateginio planavimo procesus; </a:t>
          </a:r>
        </a:p>
      </dgm:t>
    </dgm:pt>
    <dgm:pt modelId="{92A8B9CA-1C9F-4FF9-BE78-0A9117F35C55}" type="parTrans" cxnId="{19E53D92-6E1F-4999-8B5C-CC273C177D65}">
      <dgm:prSet/>
      <dgm:spPr/>
    </dgm:pt>
    <dgm:pt modelId="{C248B0FB-EAC3-4468-9D22-F1ED71E880AF}" type="sibTrans" cxnId="{19E53D92-6E1F-4999-8B5C-CC273C177D65}">
      <dgm:prSet/>
      <dgm:spPr/>
    </dgm:pt>
    <dgm:pt modelId="{896B35C0-82F0-496D-981D-B23D28C8880C}" type="pres">
      <dgm:prSet presAssocID="{E0B7FE12-4EBE-484B-B5FF-34EB9067B743}" presName="Name0" presStyleCnt="0">
        <dgm:presLayoutVars>
          <dgm:dir/>
          <dgm:animLvl val="lvl"/>
          <dgm:resizeHandles val="exact"/>
        </dgm:presLayoutVars>
      </dgm:prSet>
      <dgm:spPr/>
    </dgm:pt>
    <dgm:pt modelId="{62AD0FC1-2900-4768-A112-D0947ECEABFF}" type="pres">
      <dgm:prSet presAssocID="{2C216F0B-C92C-41F1-BD4D-1AE58734BE0E}" presName="linNode" presStyleCnt="0"/>
      <dgm:spPr/>
    </dgm:pt>
    <dgm:pt modelId="{7D811395-3B17-46E2-99F6-AA134E9EE986}" type="pres">
      <dgm:prSet presAssocID="{2C216F0B-C92C-41F1-BD4D-1AE58734BE0E}" presName="parentText" presStyleLbl="node1" presStyleIdx="0" presStyleCnt="2" custScaleX="69762" custScaleY="106168">
        <dgm:presLayoutVars>
          <dgm:chMax val="1"/>
          <dgm:bulletEnabled val="1"/>
        </dgm:presLayoutVars>
      </dgm:prSet>
      <dgm:spPr/>
    </dgm:pt>
    <dgm:pt modelId="{9C21D4F8-BABE-49CF-A431-D8DD7C655CE7}" type="pres">
      <dgm:prSet presAssocID="{2C216F0B-C92C-41F1-BD4D-1AE58734BE0E}" presName="descendantText" presStyleLbl="alignAccFollowNode1" presStyleIdx="0" presStyleCnt="2" custScaleX="203128" custScaleY="118696" custLinFactNeighborX="-3298" custLinFactNeighborY="-63">
        <dgm:presLayoutVars>
          <dgm:bulletEnabled val="1"/>
        </dgm:presLayoutVars>
      </dgm:prSet>
      <dgm:spPr/>
    </dgm:pt>
    <dgm:pt modelId="{0C73242D-7823-4BC8-80A2-D1265C8C1EA8}" type="pres">
      <dgm:prSet presAssocID="{36886DD1-4621-4E1C-83E1-487599949E8D}" presName="sp" presStyleCnt="0"/>
      <dgm:spPr/>
    </dgm:pt>
    <dgm:pt modelId="{7174E7D3-7A07-4434-A804-A6FEA1C7C577}" type="pres">
      <dgm:prSet presAssocID="{615C1FA8-1A64-4F7A-BCBD-1F365CBD7F82}" presName="linNode" presStyleCnt="0"/>
      <dgm:spPr/>
    </dgm:pt>
    <dgm:pt modelId="{03ACF231-9581-401E-A35E-297BF5C0215B}" type="pres">
      <dgm:prSet presAssocID="{615C1FA8-1A64-4F7A-BCBD-1F365CBD7F82}" presName="parentText" presStyleLbl="node1" presStyleIdx="1" presStyleCnt="2" custScaleX="44668" custScaleY="98395" custLinFactNeighborX="156" custLinFactNeighborY="15">
        <dgm:presLayoutVars>
          <dgm:chMax val="1"/>
          <dgm:bulletEnabled val="1"/>
        </dgm:presLayoutVars>
      </dgm:prSet>
      <dgm:spPr/>
    </dgm:pt>
    <dgm:pt modelId="{3C46638B-19EF-449E-BC72-9781F7841B2D}" type="pres">
      <dgm:prSet presAssocID="{615C1FA8-1A64-4F7A-BCBD-1F365CBD7F82}" presName="descendantText" presStyleLbl="alignAccFollowNode1" presStyleIdx="1" presStyleCnt="2" custScaleX="127670" custScaleY="110749" custLinFactNeighborX="-3393" custLinFactNeighborY="2641">
        <dgm:presLayoutVars>
          <dgm:bulletEnabled val="1"/>
        </dgm:presLayoutVars>
      </dgm:prSet>
      <dgm:spPr/>
    </dgm:pt>
  </dgm:ptLst>
  <dgm:cxnLst>
    <dgm:cxn modelId="{DC68AA05-12E5-4411-A0D7-86C275BB374C}" type="presOf" srcId="{5A20941E-40BE-4546-965B-002B53CD26B5}" destId="{9C21D4F8-BABE-49CF-A431-D8DD7C655CE7}" srcOrd="0" destOrd="2" presId="urn:microsoft.com/office/officeart/2005/8/layout/vList5"/>
    <dgm:cxn modelId="{73CB5C06-2E90-4FE9-B9D1-31C56847C618}" srcId="{615C1FA8-1A64-4F7A-BCBD-1F365CBD7F82}" destId="{32408083-03DE-4B1F-A294-DC8B3A0B8F6A}" srcOrd="6" destOrd="0" parTransId="{0E8BC942-964A-44D4-8F7A-F2B5B9E07255}" sibTransId="{116C0871-97A8-475E-A533-66ED3ECE9584}"/>
    <dgm:cxn modelId="{889F500C-4E0A-4725-8654-6E659D7ACFCE}" type="presOf" srcId="{367D4F00-C08C-4BFD-A36F-128B40C079FD}" destId="{9C21D4F8-BABE-49CF-A431-D8DD7C655CE7}" srcOrd="0" destOrd="0" presId="urn:microsoft.com/office/officeart/2005/8/layout/vList5"/>
    <dgm:cxn modelId="{F3F3FD15-8B80-4FC1-B0DD-B7ECDBC7DB27}" srcId="{2C216F0B-C92C-41F1-BD4D-1AE58734BE0E}" destId="{F712E23E-9BFA-4BF6-96F2-693A07F6F34D}" srcOrd="1" destOrd="0" parTransId="{C2621DD8-6909-4929-8776-C331F7C8817F}" sibTransId="{3F6BCF54-FC4F-4552-A61E-F352C1080111}"/>
    <dgm:cxn modelId="{B0EE301E-1B60-4213-B044-95E2C5FC81CF}" type="presOf" srcId="{899396C8-1B71-45BD-93F2-5EED071BB774}" destId="{9C21D4F8-BABE-49CF-A431-D8DD7C655CE7}" srcOrd="0" destOrd="3" presId="urn:microsoft.com/office/officeart/2005/8/layout/vList5"/>
    <dgm:cxn modelId="{15FEAF36-A5F6-42E4-A19D-45D2E07DA97A}" srcId="{615C1FA8-1A64-4F7A-BCBD-1F365CBD7F82}" destId="{66978B33-3D95-4C61-A467-71FA15BCF30E}" srcOrd="5" destOrd="0" parTransId="{B1B9AEA4-86A7-4E41-B90F-2A55B25F95F3}" sibTransId="{04B5E163-811E-4FE6-906C-A2B0F4B9E40D}"/>
    <dgm:cxn modelId="{9E8B2039-AB45-4D70-B564-C292D1D903B3}" srcId="{E0B7FE12-4EBE-484B-B5FF-34EB9067B743}" destId="{615C1FA8-1A64-4F7A-BCBD-1F365CBD7F82}" srcOrd="1" destOrd="0" parTransId="{7CF8A7C2-56DB-42E5-A2A1-DF3AC2D9DC37}" sibTransId="{0C73DDE8-7604-4E14-BA6C-1E938EB7B84C}"/>
    <dgm:cxn modelId="{0683C439-A100-41FC-A213-768CDAF91AA1}" srcId="{2C216F0B-C92C-41F1-BD4D-1AE58734BE0E}" destId="{5C1C11F1-8DBF-439E-A059-910AB0151636}" srcOrd="5" destOrd="0" parTransId="{307D0163-6EC9-453D-A9EF-333A2AAD0084}" sibTransId="{9D77D52E-0DEB-458E-95AA-399FA5E64A28}"/>
    <dgm:cxn modelId="{0018B83A-D039-4666-B275-1FB614BE52CF}" type="presOf" srcId="{32408083-03DE-4B1F-A294-DC8B3A0B8F6A}" destId="{3C46638B-19EF-449E-BC72-9781F7841B2D}" srcOrd="0" destOrd="6" presId="urn:microsoft.com/office/officeart/2005/8/layout/vList5"/>
    <dgm:cxn modelId="{18DD746E-C0FA-4007-9720-0B13FC783373}" type="presOf" srcId="{5C1C11F1-8DBF-439E-A059-910AB0151636}" destId="{9C21D4F8-BABE-49CF-A431-D8DD7C655CE7}" srcOrd="0" destOrd="5" presId="urn:microsoft.com/office/officeart/2005/8/layout/vList5"/>
    <dgm:cxn modelId="{F4399251-D896-40BE-9E6B-B37715394ED1}" type="presOf" srcId="{2C216F0B-C92C-41F1-BD4D-1AE58734BE0E}" destId="{7D811395-3B17-46E2-99F6-AA134E9EE986}" srcOrd="0" destOrd="0" presId="urn:microsoft.com/office/officeart/2005/8/layout/vList5"/>
    <dgm:cxn modelId="{C6B34B52-5EB3-47F8-AA85-21CCC8540909}" srcId="{E0B7FE12-4EBE-484B-B5FF-34EB9067B743}" destId="{2C216F0B-C92C-41F1-BD4D-1AE58734BE0E}" srcOrd="0" destOrd="0" parTransId="{E40F69F0-8E4D-41A0-B89A-13221F529C87}" sibTransId="{36886DD1-4621-4E1C-83E1-487599949E8D}"/>
    <dgm:cxn modelId="{497B1276-72CA-4B08-BA4A-606D5C132B5B}" srcId="{2C216F0B-C92C-41F1-BD4D-1AE58734BE0E}" destId="{367D4F00-C08C-4BFD-A36F-128B40C079FD}" srcOrd="0" destOrd="0" parTransId="{FA37766A-0165-4B0F-B428-386CEE7A9A77}" sibTransId="{224D4929-BEDC-4564-B5DB-8E25C023D97D}"/>
    <dgm:cxn modelId="{48B86C88-B482-43F8-925B-9CF57EEEA468}" type="presOf" srcId="{576667FA-185F-402F-8380-235026EE25C6}" destId="{3C46638B-19EF-449E-BC72-9781F7841B2D}" srcOrd="0" destOrd="4" presId="urn:microsoft.com/office/officeart/2005/8/layout/vList5"/>
    <dgm:cxn modelId="{7C518A8A-5E81-4175-80F5-23BA4275F549}" srcId="{615C1FA8-1A64-4F7A-BCBD-1F365CBD7F82}" destId="{576667FA-185F-402F-8380-235026EE25C6}" srcOrd="4" destOrd="0" parTransId="{FF90081A-3CAC-41F5-B499-5A578AB5403C}" sibTransId="{9F741BCB-EC2E-4966-9725-B81E69D1AA0A}"/>
    <dgm:cxn modelId="{8216758F-D8B0-4362-A56C-8D26E95AC8D2}" type="presOf" srcId="{66978B33-3D95-4C61-A467-71FA15BCF30E}" destId="{3C46638B-19EF-449E-BC72-9781F7841B2D}" srcOrd="0" destOrd="5" presId="urn:microsoft.com/office/officeart/2005/8/layout/vList5"/>
    <dgm:cxn modelId="{425ED290-921F-4710-BC33-C6F09888ECD1}" type="presOf" srcId="{E0B7FE12-4EBE-484B-B5FF-34EB9067B743}" destId="{896B35C0-82F0-496D-981D-B23D28C8880C}" srcOrd="0" destOrd="0" presId="urn:microsoft.com/office/officeart/2005/8/layout/vList5"/>
    <dgm:cxn modelId="{19E53D92-6E1F-4999-8B5C-CC273C177D65}" srcId="{615C1FA8-1A64-4F7A-BCBD-1F365CBD7F82}" destId="{9D1377C2-7879-4CC6-AA6C-947F24CF76B1}" srcOrd="2" destOrd="0" parTransId="{92A8B9CA-1C9F-4FF9-BE78-0A9117F35C55}" sibTransId="{C248B0FB-EAC3-4468-9D22-F1ED71E880AF}"/>
    <dgm:cxn modelId="{DE097499-3A03-4D44-A2AD-55AC242AC4C6}" type="presOf" srcId="{8484622A-F193-4F40-81EC-A9067B22538B}" destId="{3C46638B-19EF-449E-BC72-9781F7841B2D}" srcOrd="0" destOrd="3" presId="urn:microsoft.com/office/officeart/2005/8/layout/vList5"/>
    <dgm:cxn modelId="{7BE367A1-5E8A-44C5-8986-0C537ADBD71B}" srcId="{2C216F0B-C92C-41F1-BD4D-1AE58734BE0E}" destId="{5A20941E-40BE-4546-965B-002B53CD26B5}" srcOrd="2" destOrd="0" parTransId="{2FA10DCF-2E2B-4074-AAB6-C62E9A4AE5BA}" sibTransId="{B75A8D5C-7F88-4FD8-810D-8EE5E7B7965F}"/>
    <dgm:cxn modelId="{324939A3-A32A-4780-AFED-0DDD485C0E96}" type="presOf" srcId="{8B785BF3-7738-49C6-A20A-976B00FAF5D4}" destId="{9C21D4F8-BABE-49CF-A431-D8DD7C655CE7}" srcOrd="0" destOrd="4" presId="urn:microsoft.com/office/officeart/2005/8/layout/vList5"/>
    <dgm:cxn modelId="{07BEE7AB-24C7-4FF1-A0CB-8B45006073E1}" type="presOf" srcId="{9D1377C2-7879-4CC6-AA6C-947F24CF76B1}" destId="{3C46638B-19EF-449E-BC72-9781F7841B2D}" srcOrd="0" destOrd="2" presId="urn:microsoft.com/office/officeart/2005/8/layout/vList5"/>
    <dgm:cxn modelId="{7A32C2AE-1C90-42B4-8200-C7982868FBB5}" type="presOf" srcId="{F712E23E-9BFA-4BF6-96F2-693A07F6F34D}" destId="{9C21D4F8-BABE-49CF-A431-D8DD7C655CE7}" srcOrd="0" destOrd="1" presId="urn:microsoft.com/office/officeart/2005/8/layout/vList5"/>
    <dgm:cxn modelId="{46E8A4B3-44AD-4458-BA5F-AE388EC8E8AB}" type="presOf" srcId="{96202D2D-3EA4-4FCF-94CD-8EC4239971DA}" destId="{3C46638B-19EF-449E-BC72-9781F7841B2D}" srcOrd="0" destOrd="7" presId="urn:microsoft.com/office/officeart/2005/8/layout/vList5"/>
    <dgm:cxn modelId="{3E8611B9-9299-4C50-8E5D-5C2917AF2036}" srcId="{2C216F0B-C92C-41F1-BD4D-1AE58734BE0E}" destId="{8B785BF3-7738-49C6-A20A-976B00FAF5D4}" srcOrd="4" destOrd="0" parTransId="{49CC84AB-1F8E-4A67-9E8D-94C7A12CA0CA}" sibTransId="{160A1F2F-6C6E-41F9-9534-5EE6B7711C6D}"/>
    <dgm:cxn modelId="{F678CEC0-A28B-43E1-9EAE-1E3392EFB337}" srcId="{615C1FA8-1A64-4F7A-BCBD-1F365CBD7F82}" destId="{96202D2D-3EA4-4FCF-94CD-8EC4239971DA}" srcOrd="7" destOrd="0" parTransId="{1985EEEF-2B88-4CA8-9A32-4F6BA59F2731}" sibTransId="{7F8BE914-D804-475B-8C81-0227317402F7}"/>
    <dgm:cxn modelId="{4A1CF3C3-B0CD-46F4-9E5F-E04FBFD5AE1C}" srcId="{2C216F0B-C92C-41F1-BD4D-1AE58734BE0E}" destId="{899396C8-1B71-45BD-93F2-5EED071BB774}" srcOrd="3" destOrd="0" parTransId="{E15BC1ED-A91A-426C-9DC1-CB87F6928218}" sibTransId="{5D854292-53C7-4932-8C3E-214510E4E178}"/>
    <dgm:cxn modelId="{F381CAC7-D2A8-4857-B812-0DD966AC741D}" type="presOf" srcId="{615C1FA8-1A64-4F7A-BCBD-1F365CBD7F82}" destId="{03ACF231-9581-401E-A35E-297BF5C0215B}" srcOrd="0" destOrd="0" presId="urn:microsoft.com/office/officeart/2005/8/layout/vList5"/>
    <dgm:cxn modelId="{27D090C9-28CE-4DA2-A9E7-B403019CACCB}" srcId="{615C1FA8-1A64-4F7A-BCBD-1F365CBD7F82}" destId="{7134469E-0473-4168-8831-5D3D73B11DEF}" srcOrd="1" destOrd="0" parTransId="{22E610C2-5D6A-4BF0-A9EE-89408F47052E}" sibTransId="{AD307B9A-5117-4712-BAD3-AABDD7E0231F}"/>
    <dgm:cxn modelId="{D24134CA-75B8-4E93-9710-CEA8858585B7}" type="presOf" srcId="{6AAC122A-AC97-438F-828C-743C825406D0}" destId="{3C46638B-19EF-449E-BC72-9781F7841B2D}" srcOrd="0" destOrd="0" presId="urn:microsoft.com/office/officeart/2005/8/layout/vList5"/>
    <dgm:cxn modelId="{9056F8CF-B4FB-4F60-BEA8-576C2DE2CCF1}" type="presOf" srcId="{7134469E-0473-4168-8831-5D3D73B11DEF}" destId="{3C46638B-19EF-449E-BC72-9781F7841B2D}" srcOrd="0" destOrd="1" presId="urn:microsoft.com/office/officeart/2005/8/layout/vList5"/>
    <dgm:cxn modelId="{A78AF3E1-E10E-443F-B182-97C453736B2B}" srcId="{615C1FA8-1A64-4F7A-BCBD-1F365CBD7F82}" destId="{8484622A-F193-4F40-81EC-A9067B22538B}" srcOrd="3" destOrd="0" parTransId="{9FCFD437-EF85-487E-B1D8-F4CCB0B5AAA0}" sibTransId="{746EBE53-31FE-4E78-A7C2-9BF1CAB6277D}"/>
    <dgm:cxn modelId="{DD10BDEE-AB35-47DA-AF2A-EF84AF379E35}" srcId="{615C1FA8-1A64-4F7A-BCBD-1F365CBD7F82}" destId="{6AAC122A-AC97-438F-828C-743C825406D0}" srcOrd="0" destOrd="0" parTransId="{00DAFDEE-C5CC-43A9-A560-E406728A3388}" sibTransId="{7E0B2E05-3D66-4A46-AB39-08442BA4B059}"/>
    <dgm:cxn modelId="{55EE3522-6963-4243-BB3E-FD8B2044087F}" type="presParOf" srcId="{896B35C0-82F0-496D-981D-B23D28C8880C}" destId="{62AD0FC1-2900-4768-A112-D0947ECEABFF}" srcOrd="0" destOrd="0" presId="urn:microsoft.com/office/officeart/2005/8/layout/vList5"/>
    <dgm:cxn modelId="{20F50E1C-E8EB-4084-ABC4-19CD519336AA}" type="presParOf" srcId="{62AD0FC1-2900-4768-A112-D0947ECEABFF}" destId="{7D811395-3B17-46E2-99F6-AA134E9EE986}" srcOrd="0" destOrd="0" presId="urn:microsoft.com/office/officeart/2005/8/layout/vList5"/>
    <dgm:cxn modelId="{2CCB5974-1C3B-4FFD-9E10-D8A16BD342C6}" type="presParOf" srcId="{62AD0FC1-2900-4768-A112-D0947ECEABFF}" destId="{9C21D4F8-BABE-49CF-A431-D8DD7C655CE7}" srcOrd="1" destOrd="0" presId="urn:microsoft.com/office/officeart/2005/8/layout/vList5"/>
    <dgm:cxn modelId="{F76130C2-8B54-4511-A18C-E89FF3C868C1}" type="presParOf" srcId="{896B35C0-82F0-496D-981D-B23D28C8880C}" destId="{0C73242D-7823-4BC8-80A2-D1265C8C1EA8}" srcOrd="1" destOrd="0" presId="urn:microsoft.com/office/officeart/2005/8/layout/vList5"/>
    <dgm:cxn modelId="{93A80DFC-D383-42A8-8CD7-011FCA8D6947}" type="presParOf" srcId="{896B35C0-82F0-496D-981D-B23D28C8880C}" destId="{7174E7D3-7A07-4434-A804-A6FEA1C7C577}" srcOrd="2" destOrd="0" presId="urn:microsoft.com/office/officeart/2005/8/layout/vList5"/>
    <dgm:cxn modelId="{5E7385E8-41D7-4CC5-9C5E-0B3EBE60B17F}" type="presParOf" srcId="{7174E7D3-7A07-4434-A804-A6FEA1C7C577}" destId="{03ACF231-9581-401E-A35E-297BF5C0215B}" srcOrd="0" destOrd="0" presId="urn:microsoft.com/office/officeart/2005/8/layout/vList5"/>
    <dgm:cxn modelId="{AB74A79F-26B3-4137-85A4-C8AA4A443B97}" type="presParOf" srcId="{7174E7D3-7A07-4434-A804-A6FEA1C7C577}" destId="{3C46638B-19EF-449E-BC72-9781F7841B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224C3-0595-4F09-A150-E6CE285CBEA4}">
      <dsp:nvSpPr>
        <dsp:cNvPr id="0" name=""/>
        <dsp:cNvSpPr/>
      </dsp:nvSpPr>
      <dsp:spPr>
        <a:xfrm>
          <a:off x="0" y="0"/>
          <a:ext cx="8514436" cy="8877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0" u="none" kern="1200" dirty="0">
              <a:effectLst/>
              <a:latin typeface="Trebuchet MS" pitchFamily="34" charset="0"/>
            </a:rPr>
            <a:t>Vykdomos strateginio planavimo sistemos ir Biudžeto sistemos </a:t>
          </a:r>
          <a:r>
            <a:rPr lang="lt-LT" sz="1800" b="1" u="none" kern="1200" dirty="0">
              <a:effectLst/>
              <a:latin typeface="Trebuchet MS" pitchFamily="34" charset="0"/>
            </a:rPr>
            <a:t>pertvarkos </a:t>
          </a:r>
          <a:r>
            <a:rPr lang="lt-LT" sz="1800" b="1" u="sng" kern="1200" dirty="0">
              <a:effectLst/>
              <a:latin typeface="Trebuchet MS" pitchFamily="34" charset="0"/>
            </a:rPr>
            <a:t>laukiami rezultatai</a:t>
          </a:r>
        </a:p>
      </dsp:txBody>
      <dsp:txXfrm>
        <a:off x="26002" y="26002"/>
        <a:ext cx="7452581" cy="835777"/>
      </dsp:txXfrm>
    </dsp:sp>
    <dsp:sp modelId="{D9527507-2EF4-42D9-9AE6-82D82D9B9E33}">
      <dsp:nvSpPr>
        <dsp:cNvPr id="0" name=""/>
        <dsp:cNvSpPr/>
      </dsp:nvSpPr>
      <dsp:spPr>
        <a:xfrm>
          <a:off x="635818" y="1011084"/>
          <a:ext cx="8514436" cy="887781"/>
        </a:xfrm>
        <a:prstGeom prst="roundRect">
          <a:avLst>
            <a:gd name="adj" fmla="val 10000"/>
          </a:avLst>
        </a:prstGeom>
        <a:solidFill>
          <a:schemeClr val="accent2">
            <a:hueOff val="-21285"/>
            <a:satOff val="-7992"/>
            <a:lumOff val="1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0" u="none" kern="1200" dirty="0">
              <a:effectLst/>
              <a:latin typeface="Trebuchet MS" pitchFamily="34" charset="0"/>
            </a:rPr>
            <a:t>Strateginio planavimo ir biudžeto sistemos </a:t>
          </a:r>
          <a:r>
            <a:rPr lang="lt-LT" sz="1800" b="1" u="none" kern="1200" dirty="0">
              <a:effectLst/>
              <a:latin typeface="Trebuchet MS" pitchFamily="34" charset="0"/>
            </a:rPr>
            <a:t>pertvarkos </a:t>
          </a:r>
          <a:r>
            <a:rPr lang="lt-LT" sz="1800" b="1" u="sng" kern="1200" dirty="0">
              <a:effectLst/>
              <a:latin typeface="Trebuchet MS" pitchFamily="34" charset="0"/>
            </a:rPr>
            <a:t>planai/tvarkaraščiai</a:t>
          </a:r>
        </a:p>
      </dsp:txBody>
      <dsp:txXfrm>
        <a:off x="661820" y="1037086"/>
        <a:ext cx="7249556" cy="835777"/>
      </dsp:txXfrm>
    </dsp:sp>
    <dsp:sp modelId="{9182BAD9-4290-4204-AA61-007B5B41BE65}">
      <dsp:nvSpPr>
        <dsp:cNvPr id="0" name=""/>
        <dsp:cNvSpPr/>
      </dsp:nvSpPr>
      <dsp:spPr>
        <a:xfrm>
          <a:off x="1271636" y="2022168"/>
          <a:ext cx="8514436" cy="887781"/>
        </a:xfrm>
        <a:prstGeom prst="roundRect">
          <a:avLst>
            <a:gd name="adj" fmla="val 10000"/>
          </a:avLst>
        </a:prstGeom>
        <a:solidFill>
          <a:schemeClr val="accent2">
            <a:hueOff val="-42570"/>
            <a:satOff val="-15983"/>
            <a:lumOff val="25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0" u="none" kern="1200" dirty="0">
              <a:effectLst/>
              <a:latin typeface="Trebuchet MS" pitchFamily="34" charset="0"/>
            </a:rPr>
            <a:t>Naujos strateginio planavimo sistemos </a:t>
          </a:r>
          <a:r>
            <a:rPr lang="lt-LT" sz="1800" b="1" u="sng" kern="1200" dirty="0">
              <a:effectLst/>
              <a:latin typeface="Trebuchet MS" pitchFamily="34" charset="0"/>
            </a:rPr>
            <a:t>modelis</a:t>
          </a:r>
        </a:p>
      </dsp:txBody>
      <dsp:txXfrm>
        <a:off x="1297638" y="2048170"/>
        <a:ext cx="7249556" cy="835777"/>
      </dsp:txXfrm>
    </dsp:sp>
    <dsp:sp modelId="{9C8E5CB2-4D12-42C6-947E-A9E44744F778}">
      <dsp:nvSpPr>
        <dsp:cNvPr id="0" name=""/>
        <dsp:cNvSpPr/>
      </dsp:nvSpPr>
      <dsp:spPr>
        <a:xfrm>
          <a:off x="1907454" y="3033253"/>
          <a:ext cx="8514436" cy="887781"/>
        </a:xfrm>
        <a:prstGeom prst="roundRect">
          <a:avLst>
            <a:gd name="adj" fmla="val 10000"/>
          </a:avLst>
        </a:prstGeom>
        <a:solidFill>
          <a:schemeClr val="accent2">
            <a:hueOff val="-63855"/>
            <a:satOff val="-23975"/>
            <a:lumOff val="37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0" u="none" kern="1200" dirty="0">
              <a:effectLst/>
              <a:latin typeface="Trebuchet MS" pitchFamily="34" charset="0"/>
            </a:rPr>
            <a:t>Naujos strateginio planavimo sistemos </a:t>
          </a:r>
          <a:r>
            <a:rPr lang="lt-LT" sz="1800" b="1" u="sng" kern="1200" dirty="0">
              <a:effectLst/>
              <a:latin typeface="Trebuchet MS" pitchFamily="34" charset="0"/>
            </a:rPr>
            <a:t>įgyvendinimo planas</a:t>
          </a:r>
        </a:p>
      </dsp:txBody>
      <dsp:txXfrm>
        <a:off x="1933456" y="3059255"/>
        <a:ext cx="7249556" cy="835777"/>
      </dsp:txXfrm>
    </dsp:sp>
    <dsp:sp modelId="{052FA07C-07FF-479C-BAE5-5F5D3FFBBDC9}">
      <dsp:nvSpPr>
        <dsp:cNvPr id="0" name=""/>
        <dsp:cNvSpPr/>
      </dsp:nvSpPr>
      <dsp:spPr>
        <a:xfrm>
          <a:off x="2543273" y="4044337"/>
          <a:ext cx="8514436" cy="887781"/>
        </a:xfrm>
        <a:prstGeom prst="roundRect">
          <a:avLst>
            <a:gd name="adj" fmla="val 10000"/>
          </a:avLst>
        </a:prstGeom>
        <a:solidFill>
          <a:schemeClr val="accent2">
            <a:hueOff val="-85140"/>
            <a:satOff val="-31967"/>
            <a:lumOff val="5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0" kern="1200" dirty="0">
              <a:latin typeface="Trebuchet MS" pitchFamily="34" charset="0"/>
            </a:rPr>
            <a:t>Artimiausio laikotarpio darbai</a:t>
          </a:r>
          <a:endParaRPr lang="lt-LT" sz="1800" b="0" u="none" kern="1200" dirty="0">
            <a:latin typeface="Trebuchet MS" pitchFamily="34" charset="0"/>
          </a:endParaRPr>
        </a:p>
      </dsp:txBody>
      <dsp:txXfrm>
        <a:off x="2569275" y="4070339"/>
        <a:ext cx="7249556" cy="835777"/>
      </dsp:txXfrm>
    </dsp:sp>
    <dsp:sp modelId="{F9378F9C-9AE5-4D62-9667-3ED11BB30F4D}">
      <dsp:nvSpPr>
        <dsp:cNvPr id="0" name=""/>
        <dsp:cNvSpPr/>
      </dsp:nvSpPr>
      <dsp:spPr>
        <a:xfrm>
          <a:off x="7937378" y="648573"/>
          <a:ext cx="577057" cy="5770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067216" y="648573"/>
        <a:ext cx="317381" cy="434235"/>
      </dsp:txXfrm>
    </dsp:sp>
    <dsp:sp modelId="{F74E6D6A-FA47-4ADA-83EA-94E0B3F8A8EB}">
      <dsp:nvSpPr>
        <dsp:cNvPr id="0" name=""/>
        <dsp:cNvSpPr/>
      </dsp:nvSpPr>
      <dsp:spPr>
        <a:xfrm>
          <a:off x="8573197" y="1659658"/>
          <a:ext cx="577057" cy="5770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9355"/>
            <a:satOff val="-389"/>
            <a:lumOff val="328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39355"/>
              <a:satOff val="-389"/>
              <a:lumOff val="32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700" kern="1200"/>
        </a:p>
      </dsp:txBody>
      <dsp:txXfrm>
        <a:off x="8703035" y="1659658"/>
        <a:ext cx="317381" cy="434235"/>
      </dsp:txXfrm>
    </dsp:sp>
    <dsp:sp modelId="{7F4624F3-D866-4B90-8CC3-215649A03741}">
      <dsp:nvSpPr>
        <dsp:cNvPr id="0" name=""/>
        <dsp:cNvSpPr/>
      </dsp:nvSpPr>
      <dsp:spPr>
        <a:xfrm>
          <a:off x="9209015" y="2655946"/>
          <a:ext cx="577057" cy="5770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78710"/>
            <a:satOff val="-777"/>
            <a:lumOff val="655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78710"/>
              <a:satOff val="-777"/>
              <a:lumOff val="6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700" kern="1200"/>
        </a:p>
      </dsp:txBody>
      <dsp:txXfrm>
        <a:off x="9338853" y="2655946"/>
        <a:ext cx="317381" cy="434235"/>
      </dsp:txXfrm>
    </dsp:sp>
    <dsp:sp modelId="{6A59A68E-4B0C-48EC-BCF5-323A2FAA39BC}">
      <dsp:nvSpPr>
        <dsp:cNvPr id="0" name=""/>
        <dsp:cNvSpPr/>
      </dsp:nvSpPr>
      <dsp:spPr>
        <a:xfrm>
          <a:off x="9844833" y="3676894"/>
          <a:ext cx="577057" cy="5770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18065"/>
            <a:satOff val="-1166"/>
            <a:lumOff val="983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418065"/>
              <a:satOff val="-1166"/>
              <a:lumOff val="98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700" kern="1200"/>
        </a:p>
      </dsp:txBody>
      <dsp:txXfrm>
        <a:off x="9974671" y="3676894"/>
        <a:ext cx="317381" cy="434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1D4F8-BABE-49CF-A431-D8DD7C655CE7}">
      <dsp:nvSpPr>
        <dsp:cNvPr id="0" name=""/>
        <dsp:cNvSpPr/>
      </dsp:nvSpPr>
      <dsp:spPr>
        <a:xfrm rot="5400000">
          <a:off x="5517438" y="-3576451"/>
          <a:ext cx="2355905" cy="978590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Sukurti</a:t>
          </a: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vieningą </a:t>
          </a:r>
          <a:r>
            <a:rPr lang="en-US" sz="16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nacionalin</a:t>
          </a: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ę strateginio planavimo sistemą</a:t>
          </a:r>
          <a:r>
            <a:rPr lang="lt-LT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, kuri startuos kartu su nauju ES finansavimo periodu – nuo </a:t>
          </a: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2021 met</a:t>
          </a:r>
          <a:r>
            <a:rPr lang="lt-LT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ų;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Sumažinti ir suvaldyti</a:t>
          </a: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 strateginių dokumentų ir vertinimo rodiklių </a:t>
          </a: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skaičių</a:t>
          </a: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Apibrėžti strateginį, programavimo ir veiklos lygį, </a:t>
          </a: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mažinti</a:t>
          </a: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„</a:t>
          </a:r>
          <a:r>
            <a:rPr lang="lt-LT" sz="16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strategavimą</a:t>
          </a: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“ kiekvieno lygio dokumente</a:t>
          </a: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Nustatyti vieningas „pokyčio“ išlaidų ir investicijų planavimo taisykles;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Supaprastinti strateginio tikslų pasiekimo stebėseną, atsiskaitymą už veiklos rezultatus ir </a:t>
          </a: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naudoti </a:t>
          </a:r>
          <a:r>
            <a:rPr lang="lt-LT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šią</a:t>
          </a: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 informaciją sprendimų priėmimo procese</a:t>
          </a: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Suformuoti aiškią strateginio planavimo </a:t>
          </a: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valdymo ir kontrolės sistemą</a:t>
          </a: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, mokyti ir konsultuoti jos dalyvius.</a:t>
          </a:r>
        </a:p>
      </dsp:txBody>
      <dsp:txXfrm rot="-5400000">
        <a:off x="1802437" y="253556"/>
        <a:ext cx="9670901" cy="2125893"/>
      </dsp:txXfrm>
    </dsp:sp>
    <dsp:sp modelId="{7D811395-3B17-46E2-99F6-AA134E9EE986}">
      <dsp:nvSpPr>
        <dsp:cNvPr id="0" name=""/>
        <dsp:cNvSpPr/>
      </dsp:nvSpPr>
      <dsp:spPr>
        <a:xfrm>
          <a:off x="1327" y="723"/>
          <a:ext cx="1890482" cy="26340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 Strateginio planavimo pertvarka</a:t>
          </a:r>
          <a:endParaRPr lang="lt-LT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3613" y="93009"/>
        <a:ext cx="1705910" cy="2449486"/>
      </dsp:txXfrm>
    </dsp:sp>
    <dsp:sp modelId="{3C46638B-19EF-449E-BC72-9781F7841B2D}">
      <dsp:nvSpPr>
        <dsp:cNvPr id="0" name=""/>
        <dsp:cNvSpPr/>
      </dsp:nvSpPr>
      <dsp:spPr>
        <a:xfrm rot="5400000">
          <a:off x="5409035" y="-739547"/>
          <a:ext cx="2198171" cy="9542808"/>
        </a:xfrm>
        <a:prstGeom prst="round2SameRect">
          <a:avLst/>
        </a:prstGeom>
        <a:solidFill>
          <a:schemeClr val="accent4">
            <a:tint val="40000"/>
            <a:alpha val="90000"/>
            <a:hueOff val="-1091217"/>
            <a:satOff val="42558"/>
            <a:lumOff val="338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091217"/>
              <a:satOff val="42558"/>
              <a:lumOff val="3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t-LT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Įgalinti </a:t>
          </a: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vidutinės trukmės biudžeto</a:t>
          </a: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 planavimo ir valdymo procesus;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Glaudžiai </a:t>
          </a: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susieti</a:t>
          </a: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 biudžeto formavimo ir strateginio planavimo procesus;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Pertvarkyti </a:t>
          </a: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programinį</a:t>
          </a: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 biudžetą (programinės-neprograminės-administracinės išlaidos; programų viduje – „pokyčio“ ir bazinės išlaidos)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Siekiami rezultatai ir rodikliai </a:t>
          </a: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- biudžeto formavimo proceso ir biudžeto dokumentų neatsiejama dalis;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Peržiūrėti ir patobulinti </a:t>
          </a: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atskaitomybės</a:t>
          </a: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 procesus, pateikti tinkamą informaciją sprendimų priėmėjams;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Stiprinti naujų </a:t>
          </a: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išlaidų pagrindimo </a:t>
          </a:r>
          <a:r>
            <a:rPr lang="lt-LT" sz="1600" kern="1200" dirty="0">
              <a:latin typeface="Calibri" panose="020F0502020204030204" pitchFamily="34" charset="0"/>
              <a:cs typeface="Calibri" panose="020F0502020204030204" pitchFamily="34" charset="0"/>
            </a:rPr>
            <a:t>įrankių taikymą, įdiegti nuolatines </a:t>
          </a:r>
          <a:r>
            <a:rPr lang="lt-L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išlaidų peržiūras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t-LT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736717" y="3040077"/>
        <a:ext cx="9435502" cy="1983559"/>
      </dsp:txXfrm>
    </dsp:sp>
    <dsp:sp modelId="{03ACF231-9581-401E-A35E-297BF5C0215B}">
      <dsp:nvSpPr>
        <dsp:cNvPr id="0" name=""/>
        <dsp:cNvSpPr/>
      </dsp:nvSpPr>
      <dsp:spPr>
        <a:xfrm>
          <a:off x="12988" y="2759205"/>
          <a:ext cx="1878046" cy="2441208"/>
        </a:xfrm>
        <a:prstGeom prst="roundRect">
          <a:avLst/>
        </a:prstGeom>
        <a:solidFill>
          <a:schemeClr val="accent4">
            <a:hueOff val="-1255262"/>
            <a:satOff val="49469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Biudžeto pertvarka</a:t>
          </a:r>
          <a:endParaRPr lang="lt-LT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4667" y="2850884"/>
        <a:ext cx="1694688" cy="2257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0.30089</cdr:x>
      <cdr:y>0.31212</cdr:y>
    </cdr:from>
    <cdr:to>
      <cdr:x>0.46195</cdr:x>
      <cdr:y>0.49394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9251" y="981075"/>
          <a:ext cx="866775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100"/>
        </a:p>
      </cdr:txBody>
    </cdr:sp>
  </cdr:relSizeAnchor>
  <cdr:relSizeAnchor xmlns:cdr="http://schemas.openxmlformats.org/drawingml/2006/chartDrawing">
    <cdr:from>
      <cdr:x>0.27144</cdr:x>
      <cdr:y>0.32827</cdr:y>
    </cdr:from>
    <cdr:to>
      <cdr:x>0.50507</cdr:x>
      <cdr:y>0.68028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47287" y="1557144"/>
          <a:ext cx="2622793" cy="1669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t-LT" sz="1100" dirty="0">
              <a:latin typeface="Trebuchet MS" panose="020B0603020202020204" pitchFamily="34" charset="0"/>
            </a:rPr>
            <a:t>Iš jų:</a:t>
          </a:r>
        </a:p>
        <a:p xmlns:a="http://schemas.openxmlformats.org/drawingml/2006/main">
          <a:r>
            <a:rPr lang="lt-LT" sz="1100" b="1" dirty="0">
              <a:latin typeface="Trebuchet MS" panose="020B0603020202020204" pitchFamily="34" charset="0"/>
            </a:rPr>
            <a:t>Strategijos - 5</a:t>
          </a:r>
        </a:p>
        <a:p xmlns:a="http://schemas.openxmlformats.org/drawingml/2006/main">
          <a:r>
            <a:rPr lang="lt-LT" sz="1100" b="1" dirty="0">
              <a:latin typeface="Trebuchet MS" panose="020B0603020202020204" pitchFamily="34" charset="0"/>
            </a:rPr>
            <a:t>Plėtros  programos  - 16</a:t>
          </a:r>
        </a:p>
        <a:p xmlns:a="http://schemas.openxmlformats.org/drawingml/2006/main">
          <a:r>
            <a:rPr lang="lt-LT" sz="1100" b="1" dirty="0">
              <a:latin typeface="Trebuchet MS" panose="020B0603020202020204" pitchFamily="34" charset="0"/>
            </a:rPr>
            <a:t>Programa</a:t>
          </a:r>
          <a:r>
            <a:rPr lang="lt-LT" sz="1100" b="1" baseline="0" dirty="0">
              <a:latin typeface="Trebuchet MS" panose="020B0603020202020204" pitchFamily="34" charset="0"/>
            </a:rPr>
            <a:t> - 14</a:t>
          </a:r>
        </a:p>
        <a:p xmlns:a="http://schemas.openxmlformats.org/drawingml/2006/main">
          <a:r>
            <a:rPr lang="lt-LT" sz="1100" baseline="0" dirty="0">
              <a:latin typeface="Trebuchet MS" panose="020B0603020202020204" pitchFamily="34" charset="0"/>
            </a:rPr>
            <a:t>TVP - 6</a:t>
          </a:r>
        </a:p>
        <a:p xmlns:a="http://schemas.openxmlformats.org/drawingml/2006/main">
          <a:r>
            <a:rPr lang="lt-LT" sz="1100" baseline="0" dirty="0">
              <a:latin typeface="Trebuchet MS" panose="020B0603020202020204" pitchFamily="34" charset="0"/>
            </a:rPr>
            <a:t>Veiksmų planai - 38</a:t>
          </a:r>
        </a:p>
        <a:p xmlns:a="http://schemas.openxmlformats.org/drawingml/2006/main">
          <a:endParaRPr lang="lt-LT" sz="1100" dirty="0">
            <a:latin typeface="Trebuchet MS" panose="020B0603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48F40E7-5104-4007-A17D-87F6E82EEB5D}" type="datetimeFigureOut">
              <a:rPr lang="lt-LT" smtClean="0"/>
              <a:t>2018.10.23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96A7C7C-BED6-4A13-9DE7-5EEE60E784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1078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70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1564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70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ctr" anchorCtr="0">
            <a:noAutofit/>
          </a:bodyPr>
          <a:lstStyle/>
          <a:p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Dėl</a:t>
            </a:r>
            <a:r>
              <a:rPr lang="lt-LT" baseline="0" dirty="0"/>
              <a:t> ES lėšų planavimo proceso - </a:t>
            </a:r>
            <a:r>
              <a:rPr lang="lt-LT" dirty="0"/>
              <a:t>Partnerystės sutartis su ES ir veiksmų programa dėl 2021-2029</a:t>
            </a:r>
            <a:r>
              <a:rPr lang="lt-LT" baseline="0" dirty="0"/>
              <a:t> m. finansavimo bus rengiama 2019 m. II-IV </a:t>
            </a:r>
            <a:r>
              <a:rPr lang="lt-LT" baseline="0" dirty="0" err="1"/>
              <a:t>ketv</a:t>
            </a:r>
            <a:r>
              <a:rPr lang="lt-LT" baseline="0" dirty="0"/>
              <a:t>. Per 2020 m. bus </a:t>
            </a:r>
            <a:r>
              <a:rPr lang="lt-LT" baseline="0" dirty="0" err="1"/>
              <a:t>derinimos</a:t>
            </a:r>
            <a:r>
              <a:rPr lang="lt-LT" baseline="0" dirty="0"/>
              <a:t> su EK ir </a:t>
            </a:r>
            <a:r>
              <a:rPr lang="lt-LT" baseline="0" dirty="0" err="1"/>
              <a:t>tvirtinimos</a:t>
            </a:r>
            <a:r>
              <a:rPr lang="lt-LT" baseline="0" dirty="0"/>
              <a:t>.</a:t>
            </a:r>
          </a:p>
          <a:p>
            <a:r>
              <a:rPr lang="lt-LT" baseline="0" dirty="0"/>
              <a:t>Plėtros programose bus numatomos priemonės ir projektai finansuojami ir iš ES lėšų, ir iš nacionalinių lėšų.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6722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Strategijų ir stiprinimo programų – apie 25</a:t>
            </a:r>
          </a:p>
          <a:p>
            <a:r>
              <a:rPr lang="lt-LT" dirty="0"/>
              <a:t>Plėtros programų – apie 45</a:t>
            </a:r>
          </a:p>
          <a:p>
            <a:r>
              <a:rPr lang="lt-LT" dirty="0"/>
              <a:t>Tarpinstitucinių planų – apie 15</a:t>
            </a:r>
          </a:p>
          <a:p>
            <a:r>
              <a:rPr lang="lt-LT" dirty="0"/>
              <a:t>Veiksmų planų</a:t>
            </a:r>
            <a:r>
              <a:rPr lang="lt-LT" baseline="0" dirty="0"/>
              <a:t> – apie 85</a:t>
            </a:r>
            <a:endParaRPr lang="lt-LT" dirty="0"/>
          </a:p>
          <a:p>
            <a:r>
              <a:rPr lang="lt-LT" dirty="0"/>
              <a:t>Iš viso</a:t>
            </a:r>
            <a:r>
              <a:rPr lang="lt-LT" baseline="0" dirty="0"/>
              <a:t> SP dokumentų – apie 271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8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Strategijų ir stiprinimo programų – apie 25</a:t>
            </a:r>
          </a:p>
          <a:p>
            <a:r>
              <a:rPr lang="lt-LT" dirty="0"/>
              <a:t>Plėtros programų – apie 45</a:t>
            </a:r>
          </a:p>
          <a:p>
            <a:r>
              <a:rPr lang="lt-LT" dirty="0"/>
              <a:t>Tarpinstitucinių planų – apie 15</a:t>
            </a:r>
          </a:p>
          <a:p>
            <a:r>
              <a:rPr lang="lt-LT" dirty="0"/>
              <a:t>Veiksmų planų</a:t>
            </a:r>
            <a:r>
              <a:rPr lang="lt-LT" baseline="0" dirty="0"/>
              <a:t> – apie 85</a:t>
            </a:r>
            <a:endParaRPr lang="lt-LT" dirty="0"/>
          </a:p>
          <a:p>
            <a:r>
              <a:rPr lang="lt-LT" dirty="0"/>
              <a:t>Iš viso</a:t>
            </a:r>
            <a:r>
              <a:rPr lang="lt-LT" baseline="0" dirty="0"/>
              <a:t> SP dokumentų – apie 271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8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Dėl</a:t>
            </a:r>
            <a:r>
              <a:rPr lang="lt-LT" baseline="0" dirty="0"/>
              <a:t> ES lėšų planavimo proceso - </a:t>
            </a:r>
            <a:r>
              <a:rPr lang="lt-LT" dirty="0"/>
              <a:t>Partnerystės sutartis su ES ir veiksmų programa dėl 2021-2029</a:t>
            </a:r>
            <a:r>
              <a:rPr lang="lt-LT" baseline="0" dirty="0"/>
              <a:t> m. finansavimo bus rengiama 2019 m. II-IV </a:t>
            </a:r>
            <a:r>
              <a:rPr lang="lt-LT" baseline="0" dirty="0" err="1"/>
              <a:t>ketv</a:t>
            </a:r>
            <a:r>
              <a:rPr lang="lt-LT" baseline="0" dirty="0"/>
              <a:t>. Per 2020 m. bus </a:t>
            </a:r>
            <a:r>
              <a:rPr lang="lt-LT" baseline="0" dirty="0" err="1"/>
              <a:t>derinimos</a:t>
            </a:r>
            <a:r>
              <a:rPr lang="lt-LT" baseline="0" dirty="0"/>
              <a:t> su EK ir </a:t>
            </a:r>
            <a:r>
              <a:rPr lang="lt-LT" baseline="0" dirty="0" err="1"/>
              <a:t>tvirtinimos</a:t>
            </a:r>
            <a:r>
              <a:rPr lang="lt-LT" baseline="0" dirty="0"/>
              <a:t>.</a:t>
            </a:r>
          </a:p>
          <a:p>
            <a:r>
              <a:rPr lang="lt-LT" baseline="0" dirty="0"/>
              <a:t>Plėtros programose bus numatomos priemonės ir projektai finansuojami ir iš ES lėšų, ir iš nacionalinių lėšų.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6722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Dėl</a:t>
            </a:r>
            <a:r>
              <a:rPr lang="lt-LT" baseline="0" dirty="0"/>
              <a:t> ES lėšų planavimo proceso - </a:t>
            </a:r>
            <a:r>
              <a:rPr lang="lt-LT" dirty="0"/>
              <a:t>Partnerystės sutartis su ES ir veiksmų programa dėl 2021-2029</a:t>
            </a:r>
            <a:r>
              <a:rPr lang="lt-LT" baseline="0" dirty="0"/>
              <a:t> m. finansavimo bus rengiama 2019 m. II-IV </a:t>
            </a:r>
            <a:r>
              <a:rPr lang="lt-LT" baseline="0" dirty="0" err="1"/>
              <a:t>ketv</a:t>
            </a:r>
            <a:r>
              <a:rPr lang="lt-LT" baseline="0" dirty="0"/>
              <a:t>. Per 2020 m. bus </a:t>
            </a:r>
            <a:r>
              <a:rPr lang="lt-LT" baseline="0" dirty="0" err="1"/>
              <a:t>derinimos</a:t>
            </a:r>
            <a:r>
              <a:rPr lang="lt-LT" baseline="0" dirty="0"/>
              <a:t> su EK ir </a:t>
            </a:r>
            <a:r>
              <a:rPr lang="lt-LT" baseline="0" dirty="0" err="1"/>
              <a:t>tvirtinimos</a:t>
            </a:r>
            <a:r>
              <a:rPr lang="lt-LT" baseline="0" dirty="0"/>
              <a:t>.</a:t>
            </a:r>
          </a:p>
          <a:p>
            <a:r>
              <a:rPr lang="lt-LT" baseline="0" dirty="0"/>
              <a:t>Plėtros programose bus numatomos priemonės ir projektai finansuojami ir iš ES lėšų, ir iš nacionalinių lėšų.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67223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1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13322" y="643908"/>
            <a:ext cx="10917044" cy="903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400" b="1" i="0" u="none" strike="noStrike" cap="none">
                <a:solidFill>
                  <a:schemeClr val="bg1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lt-LT"/>
              <a:t>Spustelėję redag. ruoš. pavad. stilių</a:t>
            </a:r>
            <a:endParaRPr dirty="0"/>
          </a:p>
        </p:txBody>
      </p:sp>
      <p:sp>
        <p:nvSpPr>
          <p:cNvPr id="7" name="Shape 23"/>
          <p:cNvSpPr txBox="1">
            <a:spLocks noGrp="1"/>
          </p:cNvSpPr>
          <p:nvPr>
            <p:ph type="body" idx="1" hasCustomPrompt="1"/>
          </p:nvPr>
        </p:nvSpPr>
        <p:spPr>
          <a:xfrm>
            <a:off x="669078" y="1988841"/>
            <a:ext cx="8091223" cy="4032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78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lt-LT" dirty="0"/>
              <a:t>• </a:t>
            </a:r>
            <a:r>
              <a:rPr lang="lt-LT" dirty="0" err="1"/>
              <a:t>Txt</a:t>
            </a:r>
            <a:endParaRPr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4470" y="6370177"/>
            <a:ext cx="2119948" cy="338584"/>
          </a:xfrm>
          <a:prstGeom prst="rect">
            <a:avLst/>
          </a:prstGeom>
          <a:ln/>
        </p:spPr>
        <p:txBody>
          <a:bodyPr/>
          <a:lstStyle>
            <a:lvl1pPr>
              <a:defRPr lang="lt-LT" altLang="lt-LT" b="1" smtClean="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it-IT" dirty="0"/>
              <a:t>2017 m. spalio 17 d.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31708" y="6370177"/>
            <a:ext cx="5256585" cy="338584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GB" altLang="lt-LT" dirty="0"/>
          </a:p>
        </p:txBody>
      </p:sp>
      <p:sp>
        <p:nvSpPr>
          <p:cNvPr id="11" name="Shape 10"/>
          <p:cNvSpPr txBox="1">
            <a:spLocks noGrp="1"/>
          </p:cNvSpPr>
          <p:nvPr>
            <p:ph type="sldNum" idx="4"/>
          </p:nvPr>
        </p:nvSpPr>
        <p:spPr>
          <a:xfrm>
            <a:off x="9964030" y="6345202"/>
            <a:ext cx="185626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t-LT"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lt-LT" sz="1200" b="0" i="0" u="none" strike="noStrike" cap="none" dirty="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962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0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12191998" cy="6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9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"/>
          <p:cNvSpPr txBox="1">
            <a:spLocks noGrp="1"/>
          </p:cNvSpPr>
          <p:nvPr>
            <p:ph type="dt" idx="2"/>
          </p:nvPr>
        </p:nvSpPr>
        <p:spPr>
          <a:xfrm>
            <a:off x="615175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it-IT" dirty="0"/>
              <a:t>2017 </a:t>
            </a:r>
            <a:r>
              <a:rPr lang="lt-LT" dirty="0" err="1"/>
              <a:t>xxxxx</a:t>
            </a:r>
            <a:r>
              <a:rPr lang="lt-LT" dirty="0"/>
              <a:t> </a:t>
            </a:r>
            <a:r>
              <a:rPr lang="lt-LT" dirty="0" err="1"/>
              <a:t>xx</a:t>
            </a:r>
            <a:r>
              <a:rPr lang="lt-LT" dirty="0"/>
              <a:t> </a:t>
            </a:r>
            <a:r>
              <a:rPr lang="it-IT" dirty="0"/>
              <a:t>d.</a:t>
            </a:r>
          </a:p>
        </p:txBody>
      </p:sp>
      <p:sp>
        <p:nvSpPr>
          <p:cNvPr id="14" name="Shape 9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5" name="Shape 10"/>
          <p:cNvSpPr txBox="1">
            <a:spLocks noGrp="1"/>
          </p:cNvSpPr>
          <p:nvPr>
            <p:ph type="sldNum" idx="4"/>
          </p:nvPr>
        </p:nvSpPr>
        <p:spPr>
          <a:xfrm>
            <a:off x="8822474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12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1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Shape 6"/>
          <p:cNvSpPr txBox="1">
            <a:spLocks noGrp="1"/>
          </p:cNvSpPr>
          <p:nvPr>
            <p:ph type="title"/>
          </p:nvPr>
        </p:nvSpPr>
        <p:spPr>
          <a:xfrm>
            <a:off x="613317" y="342823"/>
            <a:ext cx="10917043" cy="903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4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Shape 7"/>
          <p:cNvSpPr txBox="1">
            <a:spLocks noGrp="1"/>
          </p:cNvSpPr>
          <p:nvPr>
            <p:ph idx="1"/>
          </p:nvPr>
        </p:nvSpPr>
        <p:spPr>
          <a:xfrm>
            <a:off x="613317" y="2386362"/>
            <a:ext cx="10917043" cy="36241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7" name="Shape 23"/>
          <p:cNvSpPr txBox="1">
            <a:spLocks noGrp="1"/>
          </p:cNvSpPr>
          <p:nvPr>
            <p:ph type="body" idx="10"/>
          </p:nvPr>
        </p:nvSpPr>
        <p:spPr>
          <a:xfrm>
            <a:off x="613316" y="1635512"/>
            <a:ext cx="10917045" cy="63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None/>
              <a:defRPr sz="2800" b="1" i="0" u="none" strike="noStrike" cap="none" baseline="0">
                <a:solidFill>
                  <a:schemeClr val="bg1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53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725958"/>
            <a:ext cx="9120336" cy="5132042"/>
          </a:xfrm>
          <a:prstGeom prst="rect">
            <a:avLst/>
          </a:prstGeom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13322" y="643908"/>
            <a:ext cx="10917044" cy="903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3319" y="1825625"/>
            <a:ext cx="8006574" cy="41848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9" name="Stačiakampis 8"/>
          <p:cNvSpPr/>
          <p:nvPr/>
        </p:nvSpPr>
        <p:spPr>
          <a:xfrm flipV="1">
            <a:off x="4" y="1556792"/>
            <a:ext cx="12190473" cy="971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1" name="Shape 10"/>
          <p:cNvSpPr txBox="1">
            <a:spLocks noGrp="1"/>
          </p:cNvSpPr>
          <p:nvPr>
            <p:ph type="sldNum" idx="4"/>
          </p:nvPr>
        </p:nvSpPr>
        <p:spPr>
          <a:xfrm>
            <a:off x="9964030" y="6345202"/>
            <a:ext cx="185626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t-LT"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lt-LT" sz="1200" b="0" i="0" u="none" strike="noStrike" cap="none" dirty="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4470" y="6370177"/>
            <a:ext cx="2119948" cy="338584"/>
          </a:xfrm>
          <a:prstGeom prst="rect">
            <a:avLst/>
          </a:prstGeom>
          <a:ln/>
        </p:spPr>
        <p:txBody>
          <a:bodyPr/>
          <a:lstStyle>
            <a:lvl1pPr>
              <a:defRPr lang="lt-LT" altLang="lt-LT" b="1" smtClean="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it-IT" dirty="0"/>
              <a:t>2017 m. spalio 17 d.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31708" y="6370177"/>
            <a:ext cx="5256585" cy="338584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GB" altLang="lt-LT" dirty="0"/>
          </a:p>
        </p:txBody>
      </p:sp>
      <p:sp>
        <p:nvSpPr>
          <p:cNvPr id="14" name="Stačiakampis 13"/>
          <p:cNvSpPr/>
          <p:nvPr/>
        </p:nvSpPr>
        <p:spPr>
          <a:xfrm rot="16200000" flipV="1">
            <a:off x="2748177" y="6560803"/>
            <a:ext cx="54868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5" name="Stačiakampis 14"/>
          <p:cNvSpPr/>
          <p:nvPr/>
        </p:nvSpPr>
        <p:spPr>
          <a:xfrm>
            <a:off x="-11909" y="6166443"/>
            <a:ext cx="913225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4000" b="1" i="0" u="none" strike="noStrike" cap="none">
          <a:solidFill>
            <a:schemeClr val="bg1">
              <a:lumMod val="50000"/>
            </a:schemeClr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778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Tx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3" Type="http://schemas.openxmlformats.org/officeDocument/2006/relationships/tags" Target="../tags/tag75.xml"/><Relationship Id="rId21" Type="http://schemas.openxmlformats.org/officeDocument/2006/relationships/tags" Target="../tags/tag93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notesSlide" Target="../notesSlides/notesSlide7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tags" Target="../tags/tag95.xml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tags" Target="../tags/tag9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tags" Target="../tags/tag64.xml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34" Type="http://schemas.openxmlformats.org/officeDocument/2006/relationships/tags" Target="../tags/tag72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33" Type="http://schemas.openxmlformats.org/officeDocument/2006/relationships/tags" Target="../tags/tag71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tags" Target="../tags/tag67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tags" Target="../tags/tag70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tags" Target="../tags/tag66.xml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tags" Target="../tags/tag69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30" Type="http://schemas.openxmlformats.org/officeDocument/2006/relationships/tags" Target="../tags/tag68.xml"/><Relationship Id="rId35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8695" y="1471962"/>
            <a:ext cx="5310748" cy="5386038"/>
          </a:xfrm>
          <a:prstGeom prst="rect">
            <a:avLst/>
          </a:prstGeom>
          <a:solidFill>
            <a:srgbClr val="2B3F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Shape 111"/>
          <p:cNvSpPr txBox="1">
            <a:spLocks noGrp="1"/>
          </p:cNvSpPr>
          <p:nvPr>
            <p:ph type="ctrTitle" idx="4294967295"/>
          </p:nvPr>
        </p:nvSpPr>
        <p:spPr>
          <a:xfrm>
            <a:off x="6091502" y="2438399"/>
            <a:ext cx="5961062" cy="4182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1219170"/>
            <a:r>
              <a:rPr lang="lt-LT" sz="2800" b="1" dirty="0"/>
              <a:t>Strateginio planavimo ir</a:t>
            </a:r>
            <a:br>
              <a:rPr lang="lt-LT" sz="2800" b="1" dirty="0"/>
            </a:br>
            <a:r>
              <a:rPr lang="lt-LT" sz="2800" b="1" dirty="0"/>
              <a:t> biudžeto formavimo </a:t>
            </a:r>
            <a:br>
              <a:rPr lang="lt-LT" sz="2800" b="1" dirty="0"/>
            </a:br>
            <a:r>
              <a:rPr lang="lt-LT" sz="2800" b="1" dirty="0"/>
              <a:t>sistemos pertvarka</a:t>
            </a:r>
            <a:br>
              <a:rPr lang="lt-LT" sz="2800" b="1" dirty="0"/>
            </a:br>
            <a:br>
              <a:rPr lang="lt-LT" sz="2800" b="1" dirty="0"/>
            </a:br>
            <a:r>
              <a:rPr lang="lt-LT" sz="2000" b="1" dirty="0">
                <a:solidFill>
                  <a:schemeClr val="bg1">
                    <a:lumMod val="50000"/>
                  </a:schemeClr>
                </a:solidFill>
              </a:rPr>
              <a:t>PERTVARKOS ĮGYVENDINIMO PLAN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AS</a:t>
            </a:r>
            <a:br>
              <a:rPr lang="lt-LT" sz="2000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sz="2000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sz="2000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lt-LT" sz="2000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lt-LT" sz="2000" dirty="0"/>
            </a:br>
            <a:r>
              <a:rPr lang="lt-LT" sz="2000" dirty="0"/>
              <a:t>Finansų viceministras</a:t>
            </a:r>
            <a:br>
              <a:rPr lang="en-US" sz="2000" dirty="0"/>
            </a:br>
            <a:r>
              <a:rPr lang="lt-LT" sz="2000" dirty="0"/>
              <a:t>Darius Sadeckas</a:t>
            </a:r>
            <a:br>
              <a:rPr lang="lt-LT" sz="2000" dirty="0"/>
            </a:br>
            <a:br>
              <a:rPr lang="lt-LT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lt-LT" sz="2000" dirty="0"/>
              <a:t>2018 m. spalio 23 d.</a:t>
            </a:r>
            <a:br>
              <a:rPr lang="en-US" sz="1800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  <a:cs typeface="Calibri" panose="020F0502020204030204" pitchFamily="34" charset="0"/>
              </a:rPr>
            </a:br>
            <a:endParaRPr lang="en-GB" altLang="en-US" sz="1200" b="1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6" y="1828799"/>
            <a:ext cx="4844007" cy="3134357"/>
          </a:xfrm>
          <a:prstGeom prst="rect">
            <a:avLst/>
          </a:prstGeom>
        </p:spPr>
      </p:pic>
      <p:sp>
        <p:nvSpPr>
          <p:cNvPr id="2" name="Stačiakampis 1"/>
          <p:cNvSpPr/>
          <p:nvPr/>
        </p:nvSpPr>
        <p:spPr>
          <a:xfrm>
            <a:off x="6197600" y="5352960"/>
            <a:ext cx="5748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1800" dirty="0">
              <a:solidFill>
                <a:schemeClr val="accent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6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truktūrinė schema: procesas 53"/>
          <p:cNvSpPr/>
          <p:nvPr/>
        </p:nvSpPr>
        <p:spPr>
          <a:xfrm>
            <a:off x="0" y="-8923"/>
            <a:ext cx="12192000" cy="106828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t-LT" sz="2400" b="1" dirty="0">
              <a:solidFill>
                <a:srgbClr val="FFFFFF">
                  <a:lumMod val="50000"/>
                </a:srgbClr>
              </a:solidFill>
              <a:latin typeface="Trebuchet MS"/>
              <a:sym typeface="Trebuchet MS"/>
            </a:endParaRPr>
          </a:p>
        </p:txBody>
      </p:sp>
      <p:sp>
        <p:nvSpPr>
          <p:cNvPr id="56" name="OTLSHAPE_T_06a6a20021ea4acdac20b41f7b37b0dd_Shape"/>
          <p:cNvSpPr/>
          <p:nvPr>
            <p:custDataLst>
              <p:tags r:id="rId1"/>
            </p:custDataLst>
          </p:nvPr>
        </p:nvSpPr>
        <p:spPr>
          <a:xfrm>
            <a:off x="308653" y="1961262"/>
            <a:ext cx="3594481" cy="538098"/>
          </a:xfrm>
          <a:prstGeom prst="roundRect">
            <a:avLst>
              <a:gd name="adj" fmla="val 100000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b="1" dirty="0">
                <a:latin typeface="Trebuchet MS" panose="020B0603020202020204" pitchFamily="34" charset="0"/>
              </a:rPr>
              <a:t>NPP (2021-2030 m.) </a:t>
            </a:r>
            <a:r>
              <a:rPr lang="lt-LT" sz="1200" dirty="0">
                <a:latin typeface="Trebuchet MS" panose="020B0603020202020204" pitchFamily="34" charset="0"/>
              </a:rPr>
              <a:t>(LRV)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sp>
        <p:nvSpPr>
          <p:cNvPr id="59" name="OTLSHAPE_T_e6f5c918bdd649a1ac919cf22468a23b_Shape"/>
          <p:cNvSpPr/>
          <p:nvPr>
            <p:custDataLst>
              <p:tags r:id="rId2"/>
            </p:custDataLst>
          </p:nvPr>
        </p:nvSpPr>
        <p:spPr>
          <a:xfrm>
            <a:off x="323009" y="2588360"/>
            <a:ext cx="3550861" cy="512980"/>
          </a:xfrm>
          <a:prstGeom prst="roundRect">
            <a:avLst>
              <a:gd name="adj" fmla="val 100000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>
                <a:latin typeface="Trebuchet MS" panose="020B0603020202020204" pitchFamily="34" charset="0"/>
              </a:rPr>
              <a:t>Bendrojo plano 2050 m. koncepcinė dalis (Seimas)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sp>
        <p:nvSpPr>
          <p:cNvPr id="75" name="Shape 111"/>
          <p:cNvSpPr txBox="1">
            <a:spLocks/>
          </p:cNvSpPr>
          <p:nvPr/>
        </p:nvSpPr>
        <p:spPr>
          <a:xfrm>
            <a:off x="556854" y="157575"/>
            <a:ext cx="10815836" cy="8916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lt-LT" sz="2400" b="1" dirty="0">
                <a:solidFill>
                  <a:schemeClr val="accent2"/>
                </a:solidFill>
              </a:rPr>
              <a:t>Įgyvendinimo plano tvarkaraštis</a:t>
            </a:r>
          </a:p>
        </p:txBody>
      </p:sp>
      <p:sp>
        <p:nvSpPr>
          <p:cNvPr id="55" name="Struktūrinė schema: procesas 54"/>
          <p:cNvSpPr/>
          <p:nvPr/>
        </p:nvSpPr>
        <p:spPr>
          <a:xfrm>
            <a:off x="0" y="1036506"/>
            <a:ext cx="12192000" cy="45719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1" name="OTLSHAPE_T_e6f5c918bdd649a1ac919cf22468a23b_Shape"/>
          <p:cNvSpPr/>
          <p:nvPr>
            <p:custDataLst>
              <p:tags r:id="rId3"/>
            </p:custDataLst>
          </p:nvPr>
        </p:nvSpPr>
        <p:spPr>
          <a:xfrm>
            <a:off x="4005531" y="3716903"/>
            <a:ext cx="2349549" cy="506130"/>
          </a:xfrm>
          <a:prstGeom prst="roundRect">
            <a:avLst>
              <a:gd name="adj" fmla="val 100000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>
                <a:latin typeface="Trebuchet MS" panose="020B0603020202020204" pitchFamily="34" charset="0"/>
              </a:rPr>
              <a:t>Bendrojo plano sprendiniai                 (2021-2030 m.) (LRV)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sp>
        <p:nvSpPr>
          <p:cNvPr id="65" name="OTLSHAPE_T_e6f5c918bdd649a1ac919cf22468a23b_Shape"/>
          <p:cNvSpPr/>
          <p:nvPr>
            <p:custDataLst>
              <p:tags r:id="rId4"/>
            </p:custDataLst>
          </p:nvPr>
        </p:nvSpPr>
        <p:spPr>
          <a:xfrm>
            <a:off x="3820778" y="3061134"/>
            <a:ext cx="2534302" cy="550746"/>
          </a:xfrm>
          <a:prstGeom prst="roundRect">
            <a:avLst>
              <a:gd name="adj" fmla="val 100000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>
                <a:latin typeface="Trebuchet MS" panose="020B0603020202020204" pitchFamily="34" charset="0"/>
              </a:rPr>
              <a:t>Plėtros programos (2021-2025/2028 m.) (LRV)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sp>
        <p:nvSpPr>
          <p:cNvPr id="69" name="OTLSHAPE_T_e6f5c918bdd649a1ac919cf22468a23b_Shape"/>
          <p:cNvSpPr/>
          <p:nvPr>
            <p:custDataLst>
              <p:tags r:id="rId5"/>
            </p:custDataLst>
          </p:nvPr>
        </p:nvSpPr>
        <p:spPr>
          <a:xfrm>
            <a:off x="5964772" y="4366261"/>
            <a:ext cx="2442083" cy="522808"/>
          </a:xfrm>
          <a:prstGeom prst="roundRect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50" dirty="0">
                <a:latin typeface="Trebuchet MS" panose="020B0603020202020204" pitchFamily="34" charset="0"/>
              </a:rPr>
              <a:t>2021-2023 m. biudžeto formavimas, atsižvelgiant į naują SPS</a:t>
            </a:r>
            <a:endParaRPr lang="en-US" sz="1050" dirty="0">
              <a:latin typeface="Trebuchet MS" panose="020B0603020202020204" pitchFamily="34" charset="0"/>
            </a:endParaRPr>
          </a:p>
        </p:txBody>
      </p:sp>
      <p:sp>
        <p:nvSpPr>
          <p:cNvPr id="51" name="OTLSHAPE_T_e6f5c918bdd649a1ac919cf22468a23b_Shape"/>
          <p:cNvSpPr/>
          <p:nvPr>
            <p:custDataLst>
              <p:tags r:id="rId6"/>
            </p:custDataLst>
          </p:nvPr>
        </p:nvSpPr>
        <p:spPr>
          <a:xfrm>
            <a:off x="1242616" y="3241193"/>
            <a:ext cx="1599644" cy="609328"/>
          </a:xfrm>
          <a:prstGeom prst="roundRect">
            <a:avLst>
              <a:gd name="adj" fmla="val 100000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" dirty="0">
                <a:latin typeface="Trebuchet MS" panose="020B0603020202020204" pitchFamily="34" charset="0"/>
              </a:rPr>
              <a:t>Naujo Strateginio valdymo įstatymo parengimas, priėmimas (Seimas)</a:t>
            </a:r>
            <a:endParaRPr lang="en-US" sz="800" dirty="0">
              <a:latin typeface="Trebuchet MS" panose="020B0603020202020204" pitchFamily="34" charset="0"/>
            </a:endParaRPr>
          </a:p>
        </p:txBody>
      </p:sp>
      <p:sp>
        <p:nvSpPr>
          <p:cNvPr id="32" name="OTLSHAPE_T_06a6a20021ea4acdac20b41f7b37b0dd_Shape"/>
          <p:cNvSpPr/>
          <p:nvPr>
            <p:custDataLst>
              <p:tags r:id="rId7"/>
            </p:custDataLst>
          </p:nvPr>
        </p:nvSpPr>
        <p:spPr>
          <a:xfrm>
            <a:off x="9162253" y="3779520"/>
            <a:ext cx="3194472" cy="486198"/>
          </a:xfrm>
          <a:prstGeom prst="roundRect">
            <a:avLst>
              <a:gd name="adj" fmla="val 100000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100" b="1" dirty="0">
                <a:latin typeface="Trebuchet MS" panose="020B0603020202020204" pitchFamily="34" charset="0"/>
              </a:rPr>
              <a:t>V</a:t>
            </a:r>
            <a:r>
              <a:rPr lang="en-US" sz="1100" b="1" dirty="0" err="1">
                <a:latin typeface="Trebuchet MS" panose="020B0603020202020204" pitchFamily="34" charset="0"/>
              </a:rPr>
              <a:t>alstyb</a:t>
            </a:r>
            <a:r>
              <a:rPr lang="lt-LT" sz="1100" b="1" dirty="0">
                <a:latin typeface="Trebuchet MS" panose="020B0603020202020204" pitchFamily="34" charset="0"/>
              </a:rPr>
              <a:t>ės pažangos strategija </a:t>
            </a:r>
          </a:p>
          <a:p>
            <a:pPr algn="ctr"/>
            <a:r>
              <a:rPr lang="lt-LT" sz="1100" b="1" dirty="0">
                <a:latin typeface="Trebuchet MS" panose="020B0603020202020204" pitchFamily="34" charset="0"/>
              </a:rPr>
              <a:t>„Lietuva 2050“ </a:t>
            </a:r>
            <a:r>
              <a:rPr lang="lt-LT" sz="1100" dirty="0">
                <a:latin typeface="Trebuchet MS" panose="020B0603020202020204" pitchFamily="34" charset="0"/>
              </a:rPr>
              <a:t>(Seimas)</a:t>
            </a:r>
            <a:endParaRPr lang="en-US" sz="1100" dirty="0">
              <a:latin typeface="Trebuchet MS" panose="020B0603020202020204" pitchFamily="34" charset="0"/>
            </a:endParaRPr>
          </a:p>
        </p:txBody>
      </p:sp>
      <p:grpSp>
        <p:nvGrpSpPr>
          <p:cNvPr id="17" name="Grupė 16"/>
          <p:cNvGrpSpPr/>
          <p:nvPr/>
        </p:nvGrpSpPr>
        <p:grpSpPr>
          <a:xfrm>
            <a:off x="288533" y="1281131"/>
            <a:ext cx="11615600" cy="505336"/>
            <a:chOff x="288533" y="1281131"/>
            <a:chExt cx="11615600" cy="505336"/>
          </a:xfrm>
        </p:grpSpPr>
        <p:sp>
          <p:nvSpPr>
            <p:cNvPr id="35" name="OTLSHAPE_T_e6f5c918bdd649a1ac919cf22468a23b_Shape"/>
            <p:cNvSpPr/>
            <p:nvPr>
              <p:custDataLst>
                <p:tags r:id="rId10"/>
              </p:custDataLst>
            </p:nvPr>
          </p:nvSpPr>
          <p:spPr>
            <a:xfrm>
              <a:off x="288533" y="1281131"/>
              <a:ext cx="11615600" cy="505336"/>
            </a:xfrm>
            <a:prstGeom prst="roundRect">
              <a:avLst>
                <a:gd name="adj" fmla="val 100000"/>
              </a:avLst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Trebuchet MS" panose="020B0603020202020204" pitchFamily="34" charset="0"/>
              </a:endParaRPr>
            </a:p>
          </p:txBody>
        </p:sp>
        <p:sp>
          <p:nvSpPr>
            <p:cNvPr id="11" name="OTLSHAPE_TB_00000000000000000000000000000000_TimescaleInterval1"/>
            <p:cNvSpPr txBox="1"/>
            <p:nvPr>
              <p:custDataLst>
                <p:tags r:id="rId11"/>
              </p:custDataLst>
            </p:nvPr>
          </p:nvSpPr>
          <p:spPr>
            <a:xfrm>
              <a:off x="1344064" y="1413218"/>
              <a:ext cx="24567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2019 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OTLSHAPE_TB_00000000000000000000000000000000_TimescaleInterval1"/>
            <p:cNvSpPr txBox="1"/>
            <p:nvPr>
              <p:custDataLst>
                <p:tags r:id="rId12"/>
              </p:custDataLst>
            </p:nvPr>
          </p:nvSpPr>
          <p:spPr>
            <a:xfrm>
              <a:off x="3067739" y="1423851"/>
              <a:ext cx="24567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2019 III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OTLSHAPE_TB_00000000000000000000000000000000_TimescaleInterval1"/>
            <p:cNvSpPr txBox="1"/>
            <p:nvPr>
              <p:custDataLst>
                <p:tags r:id="rId13"/>
              </p:custDataLst>
            </p:nvPr>
          </p:nvSpPr>
          <p:spPr>
            <a:xfrm>
              <a:off x="3997903" y="1409153"/>
              <a:ext cx="24567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2019 IV ketv.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OTLSHAPE_TB_00000000000000000000000000000000_TimescaleInterval1"/>
            <p:cNvSpPr txBox="1"/>
            <p:nvPr>
              <p:custDataLst>
                <p:tags r:id="rId14"/>
              </p:custDataLst>
            </p:nvPr>
          </p:nvSpPr>
          <p:spPr>
            <a:xfrm>
              <a:off x="4916301" y="1409152"/>
              <a:ext cx="24567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2020 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OTLSHAPE_TB_00000000000000000000000000000000_TimescaleInterval1"/>
            <p:cNvSpPr txBox="1"/>
            <p:nvPr>
              <p:custDataLst>
                <p:tags r:id="rId15"/>
              </p:custDataLst>
            </p:nvPr>
          </p:nvSpPr>
          <p:spPr>
            <a:xfrm>
              <a:off x="5727560" y="1409151"/>
              <a:ext cx="24567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2020 II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OTLSHAPE_TB_00000000000000000000000000000000_TimescaleInterval1"/>
            <p:cNvSpPr txBox="1"/>
            <p:nvPr>
              <p:custDataLst>
                <p:tags r:id="rId16"/>
              </p:custDataLst>
            </p:nvPr>
          </p:nvSpPr>
          <p:spPr>
            <a:xfrm>
              <a:off x="6587985" y="1385906"/>
              <a:ext cx="791810" cy="232543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2020 III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OTLSHAPE_TB_00000000000000000000000000000000_TimescaleInterval1"/>
            <p:cNvSpPr txBox="1"/>
            <p:nvPr>
              <p:custDataLst>
                <p:tags r:id="rId17"/>
              </p:custDataLst>
            </p:nvPr>
          </p:nvSpPr>
          <p:spPr>
            <a:xfrm>
              <a:off x="7488181" y="1421727"/>
              <a:ext cx="24567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2020 IV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OTLSHAPE_TB_00000000000000000000000000000000_TimescaleInterval1"/>
            <p:cNvSpPr txBox="1"/>
            <p:nvPr>
              <p:custDataLst>
                <p:tags r:id="rId18"/>
              </p:custDataLst>
            </p:nvPr>
          </p:nvSpPr>
          <p:spPr>
            <a:xfrm>
              <a:off x="8406856" y="1425790"/>
              <a:ext cx="268150" cy="16090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2021 I ketv.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OTLSHAPE_TB_00000000000000000000000000000000_TimescaleInterval1"/>
            <p:cNvSpPr txBox="1"/>
            <p:nvPr>
              <p:custDataLst>
                <p:tags r:id="rId19"/>
              </p:custDataLst>
            </p:nvPr>
          </p:nvSpPr>
          <p:spPr>
            <a:xfrm>
              <a:off x="9211819" y="1432155"/>
              <a:ext cx="268150" cy="16090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2021 II ketv.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OTLSHAPE_TB_00000000000000000000000000000000_TimescaleInterval1"/>
            <p:cNvSpPr txBox="1"/>
            <p:nvPr>
              <p:custDataLst>
                <p:tags r:id="rId20"/>
              </p:custDataLst>
            </p:nvPr>
          </p:nvSpPr>
          <p:spPr>
            <a:xfrm>
              <a:off x="10082600" y="1438364"/>
              <a:ext cx="268150" cy="16090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2021 III ketv.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OTLSHAPE_TB_00000000000000000000000000000000_TimescaleInterval1"/>
            <p:cNvSpPr txBox="1"/>
            <p:nvPr>
              <p:custDataLst>
                <p:tags r:id="rId21"/>
              </p:custDataLst>
            </p:nvPr>
          </p:nvSpPr>
          <p:spPr>
            <a:xfrm>
              <a:off x="10961006" y="1446873"/>
              <a:ext cx="268150" cy="16090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2021 IV ketv.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OTLSHAPE_TB_00000000000000000000000000000000_TimescaleInterval1"/>
            <p:cNvSpPr txBox="1"/>
            <p:nvPr>
              <p:custDataLst>
                <p:tags r:id="rId22"/>
              </p:custDataLst>
            </p:nvPr>
          </p:nvSpPr>
          <p:spPr>
            <a:xfrm>
              <a:off x="422779" y="1421727"/>
              <a:ext cx="268150" cy="16090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2018 IV ketv.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OTLSHAPE_TB_00000000000000000000000000000000_TimescaleInterval1"/>
            <p:cNvSpPr txBox="1"/>
            <p:nvPr>
              <p:custDataLst>
                <p:tags r:id="rId23"/>
              </p:custDataLst>
            </p:nvPr>
          </p:nvSpPr>
          <p:spPr>
            <a:xfrm>
              <a:off x="2186492" y="1436425"/>
              <a:ext cx="268150" cy="16090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2019 II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9" name="Tiesioji jungtis 8"/>
            <p:cNvCxnSpPr/>
            <p:nvPr/>
          </p:nvCxnSpPr>
          <p:spPr>
            <a:xfrm>
              <a:off x="1278467" y="1385906"/>
              <a:ext cx="0" cy="26338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6" name="Tiesioji jungtis 105"/>
            <p:cNvCxnSpPr/>
            <p:nvPr/>
          </p:nvCxnSpPr>
          <p:spPr>
            <a:xfrm>
              <a:off x="2087286" y="1385906"/>
              <a:ext cx="0" cy="26338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8" name="Tiesioji jungtis 107"/>
            <p:cNvCxnSpPr/>
            <p:nvPr/>
          </p:nvCxnSpPr>
          <p:spPr>
            <a:xfrm>
              <a:off x="3903134" y="1376809"/>
              <a:ext cx="0" cy="26338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9" name="Tiesioji jungtis 108"/>
            <p:cNvCxnSpPr/>
            <p:nvPr/>
          </p:nvCxnSpPr>
          <p:spPr>
            <a:xfrm>
              <a:off x="4842934" y="1376809"/>
              <a:ext cx="0" cy="26338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0" name="Tiesioji jungtis 109"/>
            <p:cNvCxnSpPr/>
            <p:nvPr/>
          </p:nvCxnSpPr>
          <p:spPr>
            <a:xfrm>
              <a:off x="2982836" y="1376809"/>
              <a:ext cx="0" cy="26338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1" name="Tiesioji jungtis 110"/>
            <p:cNvCxnSpPr/>
            <p:nvPr/>
          </p:nvCxnSpPr>
          <p:spPr>
            <a:xfrm>
              <a:off x="5664200" y="1376809"/>
              <a:ext cx="0" cy="26338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2" name="Tiesioji jungtis 111"/>
            <p:cNvCxnSpPr/>
            <p:nvPr/>
          </p:nvCxnSpPr>
          <p:spPr>
            <a:xfrm>
              <a:off x="6493934" y="1385906"/>
              <a:ext cx="0" cy="26338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3" name="Tiesioji jungtis 112"/>
            <p:cNvCxnSpPr/>
            <p:nvPr/>
          </p:nvCxnSpPr>
          <p:spPr>
            <a:xfrm>
              <a:off x="7402058" y="1377733"/>
              <a:ext cx="0" cy="26338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4" name="Tiesioji jungtis 113"/>
            <p:cNvCxnSpPr/>
            <p:nvPr/>
          </p:nvCxnSpPr>
          <p:spPr>
            <a:xfrm>
              <a:off x="8322734" y="1370486"/>
              <a:ext cx="0" cy="26338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5" name="Tiesioji jungtis 114"/>
            <p:cNvCxnSpPr/>
            <p:nvPr/>
          </p:nvCxnSpPr>
          <p:spPr>
            <a:xfrm>
              <a:off x="9127068" y="1385906"/>
              <a:ext cx="0" cy="26338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6" name="Tiesioji jungtis 115"/>
            <p:cNvCxnSpPr/>
            <p:nvPr/>
          </p:nvCxnSpPr>
          <p:spPr>
            <a:xfrm>
              <a:off x="10007600" y="1385906"/>
              <a:ext cx="0" cy="26338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7" name="Tiesioji jungtis 116"/>
            <p:cNvCxnSpPr/>
            <p:nvPr/>
          </p:nvCxnSpPr>
          <p:spPr>
            <a:xfrm>
              <a:off x="10888134" y="1385906"/>
              <a:ext cx="0" cy="26338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0" name="OTLSHAPE_T_e6f5c918bdd649a1ac919cf22468a23b_Shape"/>
          <p:cNvSpPr/>
          <p:nvPr>
            <p:custDataLst>
              <p:tags r:id="rId8"/>
            </p:custDataLst>
          </p:nvPr>
        </p:nvSpPr>
        <p:spPr>
          <a:xfrm>
            <a:off x="1245729" y="3895284"/>
            <a:ext cx="1596532" cy="519802"/>
          </a:xfrm>
          <a:prstGeom prst="roundRect">
            <a:avLst>
              <a:gd name="adj" fmla="val 100000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" dirty="0">
                <a:latin typeface="Trebuchet MS" panose="020B0603020202020204" pitchFamily="34" charset="0"/>
              </a:rPr>
              <a:t>Strateginio  planavimo metodikos pakeitimo parengimas, priėmimas</a:t>
            </a:r>
            <a:endParaRPr lang="en-US" sz="800" dirty="0">
              <a:latin typeface="Trebuchet MS" panose="020B0603020202020204" pitchFamily="34" charset="0"/>
            </a:endParaRPr>
          </a:p>
        </p:txBody>
      </p:sp>
      <p:sp>
        <p:nvSpPr>
          <p:cNvPr id="142" name="OTLSHAPE_T_e6f5c918bdd649a1ac919cf22468a23b_Shape"/>
          <p:cNvSpPr/>
          <p:nvPr>
            <p:custDataLst>
              <p:tags r:id="rId9"/>
            </p:custDataLst>
          </p:nvPr>
        </p:nvSpPr>
        <p:spPr>
          <a:xfrm>
            <a:off x="2602416" y="4366262"/>
            <a:ext cx="2436724" cy="522810"/>
          </a:xfrm>
          <a:prstGeom prst="roundRect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50" dirty="0">
                <a:latin typeface="Trebuchet MS" panose="020B0603020202020204" pitchFamily="34" charset="0"/>
              </a:rPr>
              <a:t>2020-2022 m. pilotinio biudžeto formavimas</a:t>
            </a:r>
            <a:endParaRPr lang="en-US" sz="1050" dirty="0">
              <a:latin typeface="Trebuchet MS" panose="020B0603020202020204" pitchFamily="34" charset="0"/>
            </a:endParaRPr>
          </a:p>
        </p:txBody>
      </p:sp>
      <p:sp>
        <p:nvSpPr>
          <p:cNvPr id="143" name="Dešinysis riestinis skliaustas 142"/>
          <p:cNvSpPr/>
          <p:nvPr/>
        </p:nvSpPr>
        <p:spPr>
          <a:xfrm rot="5400000">
            <a:off x="4208606" y="1332679"/>
            <a:ext cx="461822" cy="793467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4" name="TextBox 143"/>
          <p:cNvSpPr txBox="1"/>
          <p:nvPr/>
        </p:nvSpPr>
        <p:spPr>
          <a:xfrm rot="5400000">
            <a:off x="4256322" y="3646604"/>
            <a:ext cx="353943" cy="41407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lt-LT" sz="1100" b="1" dirty="0">
                <a:solidFill>
                  <a:schemeClr val="accent2">
                    <a:lumMod val="75000"/>
                  </a:schemeClr>
                </a:solidFill>
              </a:rPr>
              <a:t>PEREINAMASIS LAIKOTARPIS</a:t>
            </a:r>
            <a:endParaRPr lang="en-US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6" name="Dešinysis riestinis skliaustas 145"/>
          <p:cNvSpPr/>
          <p:nvPr/>
        </p:nvSpPr>
        <p:spPr>
          <a:xfrm rot="5400000">
            <a:off x="10119839" y="3458653"/>
            <a:ext cx="461822" cy="367981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7" name="TextBox 146"/>
          <p:cNvSpPr txBox="1"/>
          <p:nvPr/>
        </p:nvSpPr>
        <p:spPr>
          <a:xfrm rot="5400000">
            <a:off x="10144185" y="4213880"/>
            <a:ext cx="353943" cy="31659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lt-LT" sz="1100" b="1" dirty="0">
                <a:solidFill>
                  <a:schemeClr val="accent5">
                    <a:lumMod val="75000"/>
                  </a:schemeClr>
                </a:solidFill>
              </a:rPr>
              <a:t>NAUJA SISTEMA</a:t>
            </a:r>
            <a:endParaRPr lang="en-US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3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uktūrinė schema: procesas 3"/>
          <p:cNvSpPr/>
          <p:nvPr/>
        </p:nvSpPr>
        <p:spPr>
          <a:xfrm>
            <a:off x="0" y="-8923"/>
            <a:ext cx="12192000" cy="106828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t-LT" sz="2400" b="1" dirty="0">
              <a:solidFill>
                <a:srgbClr val="FFFFFF">
                  <a:lumMod val="50000"/>
                </a:srgbClr>
              </a:solidFill>
              <a:latin typeface="Trebuchet MS"/>
              <a:sym typeface="Trebuchet M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9477E-82DE-4A04-9EC9-6B4B597D29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349" y="230762"/>
            <a:ext cx="10150884" cy="588917"/>
          </a:xfrm>
        </p:spPr>
        <p:txBody>
          <a:bodyPr/>
          <a:lstStyle/>
          <a:p>
            <a:r>
              <a:rPr lang="lt-LT" sz="2800" b="1" dirty="0">
                <a:solidFill>
                  <a:schemeClr val="tx1"/>
                </a:solidFill>
              </a:rPr>
              <a:t>Pereinamojo laikotarpio nuostatos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3A6E171-D0B8-439E-A555-03E2412073E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4424927"/>
              </p:ext>
            </p:extLst>
          </p:nvPr>
        </p:nvGraphicFramePr>
        <p:xfrm>
          <a:off x="0" y="1184865"/>
          <a:ext cx="12192000" cy="56034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634">
                  <a:extLst>
                    <a:ext uri="{9D8B030D-6E8A-4147-A177-3AD203B41FA5}">
                      <a16:colId xmlns:a16="http://schemas.microsoft.com/office/drawing/2014/main" val="2590368431"/>
                    </a:ext>
                  </a:extLst>
                </a:gridCol>
                <a:gridCol w="1924595">
                  <a:extLst>
                    <a:ext uri="{9D8B030D-6E8A-4147-A177-3AD203B41FA5}">
                      <a16:colId xmlns:a16="http://schemas.microsoft.com/office/drawing/2014/main" val="248881492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2977155143"/>
                    </a:ext>
                  </a:extLst>
                </a:gridCol>
                <a:gridCol w="2191904">
                  <a:extLst>
                    <a:ext uri="{9D8B030D-6E8A-4147-A177-3AD203B41FA5}">
                      <a16:colId xmlns:a16="http://schemas.microsoft.com/office/drawing/2014/main" val="2879236610"/>
                    </a:ext>
                  </a:extLst>
                </a:gridCol>
                <a:gridCol w="5785147">
                  <a:extLst>
                    <a:ext uri="{9D8B030D-6E8A-4147-A177-3AD203B41FA5}">
                      <a16:colId xmlns:a16="http://schemas.microsoft.com/office/drawing/2014/main" val="3281574863"/>
                    </a:ext>
                  </a:extLst>
                </a:gridCol>
              </a:tblGrid>
              <a:tr h="459042">
                <a:tc>
                  <a:txBody>
                    <a:bodyPr/>
                    <a:lstStyle/>
                    <a:p>
                      <a:r>
                        <a:rPr lang="lt-LT" sz="1200" dirty="0">
                          <a:latin typeface="Trebuchet MS" panose="020B0603020202020204" pitchFamily="34" charset="0"/>
                        </a:rPr>
                        <a:t>Nr.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lt-LT" sz="1200" dirty="0">
                          <a:latin typeface="Trebuchet MS" panose="020B0603020202020204" pitchFamily="34" charset="0"/>
                        </a:rPr>
                        <a:t>Terminas 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lt-LT" sz="1200" dirty="0">
                          <a:latin typeface="Trebuchet MS" panose="020B0603020202020204" pitchFamily="34" charset="0"/>
                        </a:rPr>
                        <a:t>Planas 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lt-LT" sz="1200" dirty="0">
                          <a:latin typeface="Trebuchet MS" panose="020B0603020202020204" pitchFamily="34" charset="0"/>
                        </a:rPr>
                        <a:t>Tikslai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lt-LT" sz="1200" dirty="0">
                          <a:latin typeface="Trebuchet MS" panose="020B0603020202020204" pitchFamily="34" charset="0"/>
                        </a:rPr>
                        <a:t>Papildomos sąlygos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635803125"/>
                  </a:ext>
                </a:extLst>
              </a:tr>
              <a:tr h="1624631">
                <a:tc>
                  <a:txBody>
                    <a:bodyPr/>
                    <a:lstStyle/>
                    <a:p>
                      <a:r>
                        <a:rPr lang="lt-LT" sz="1200" dirty="0">
                          <a:latin typeface="Trebuchet MS" panose="020B0603020202020204" pitchFamily="34" charset="0"/>
                        </a:rPr>
                        <a:t>1.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1" dirty="0">
                          <a:latin typeface="Trebuchet MS" panose="020B0603020202020204" pitchFamily="34" charset="0"/>
                        </a:rPr>
                        <a:t>Iki 2019 m. rugsėjo 30 d. </a:t>
                      </a:r>
                      <a:endParaRPr lang="lt-LT" sz="1200" b="1" i="0" u="sng" dirty="0">
                        <a:latin typeface="Trebuchet MS" panose="020B0603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1" i="1" dirty="0">
                          <a:latin typeface="Trebuchet MS" panose="020B0603020202020204" pitchFamily="34" charset="0"/>
                        </a:rPr>
                        <a:t>Patvirtinti 2021–2030 m. NPP </a:t>
                      </a:r>
                      <a:r>
                        <a:rPr lang="lt-LT" sz="1200" b="0" i="1" dirty="0">
                          <a:latin typeface="Trebuchet MS" panose="020B0603020202020204" pitchFamily="34" charset="0"/>
                        </a:rPr>
                        <a:t>(LRV nutarimu)</a:t>
                      </a:r>
                      <a:endParaRPr lang="lt-LT" sz="1200" b="0" i="1" u="sng" dirty="0">
                        <a:latin typeface="Trebuchet MS" panose="020B0603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dirty="0">
                          <a:latin typeface="Trebuchet MS" panose="020B0603020202020204" pitchFamily="34" charset="0"/>
                        </a:rPr>
                        <a:t>Į NPP integruoti visus dokumentus, kurie nustato sektorių </a:t>
                      </a:r>
                      <a:r>
                        <a:rPr lang="lt-LT" sz="1200" u="sng" dirty="0">
                          <a:latin typeface="Trebuchet MS" panose="020B0603020202020204" pitchFamily="34" charset="0"/>
                        </a:rPr>
                        <a:t>tikslus ir uždavinius po 2021 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0" i="0" u="sng" dirty="0">
                        <a:latin typeface="Trebuchet MS" panose="020B0603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latin typeface="Trebuchet MS" panose="020B0603020202020204" pitchFamily="34" charset="0"/>
                        </a:rPr>
                        <a:t>Iki šios datos Vyriausybės nutarimu </a:t>
                      </a:r>
                      <a:r>
                        <a:rPr lang="lt-LT" sz="1200" u="sng" dirty="0">
                          <a:latin typeface="Trebuchet MS" panose="020B0603020202020204" pitchFamily="34" charset="0"/>
                        </a:rPr>
                        <a:t>netvirtinti</a:t>
                      </a:r>
                      <a:r>
                        <a:rPr lang="lt-LT" sz="1200" dirty="0">
                          <a:latin typeface="Trebuchet MS" panose="020B0603020202020204" pitchFamily="34" charset="0"/>
                        </a:rPr>
                        <a:t> jokių dokumentų, kurie nustato sektorių tikslus ir uždavinius po 2021 m.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lt-LT" sz="500" dirty="0">
                        <a:latin typeface="Trebuchet MS" panose="020B0603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latin typeface="Trebuchet MS" panose="020B0603020202020204" pitchFamily="34" charset="0"/>
                        </a:rPr>
                        <a:t>Tokius dokumentus </a:t>
                      </a:r>
                      <a:r>
                        <a:rPr lang="lt-LT" sz="1200" u="sng" dirty="0">
                          <a:latin typeface="Trebuchet MS" panose="020B0603020202020204" pitchFamily="34" charset="0"/>
                        </a:rPr>
                        <a:t>galima rengti </a:t>
                      </a:r>
                      <a:r>
                        <a:rPr lang="lt-LT" sz="1200" dirty="0">
                          <a:latin typeface="Trebuchet MS" panose="020B0603020202020204" pitchFamily="34" charset="0"/>
                        </a:rPr>
                        <a:t>tik tuo atveju, jei: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t-LT" sz="1200" dirty="0">
                          <a:latin typeface="Trebuchet MS" panose="020B0603020202020204" pitchFamily="34" charset="0"/>
                        </a:rPr>
                        <a:t>jie orientuoti į 2019-2020 m. laikotarpį;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t-LT" sz="1200" dirty="0">
                          <a:latin typeface="Trebuchet MS" panose="020B0603020202020204" pitchFamily="34" charset="0"/>
                        </a:rPr>
                        <a:t>tai daryti įpareigoja Seimas.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t-LT" sz="1200" dirty="0">
                          <a:latin typeface="Trebuchet MS" panose="020B0603020202020204" pitchFamily="34" charset="0"/>
                        </a:rPr>
                        <a:t>Tačiau jie taip pat bus integruoti į NPP, kai bus patvirtintas Strateginio valdymo įstatymas.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937811077"/>
                  </a:ext>
                </a:extLst>
              </a:tr>
              <a:tr h="1965313">
                <a:tc>
                  <a:txBody>
                    <a:bodyPr/>
                    <a:lstStyle/>
                    <a:p>
                      <a:r>
                        <a:rPr lang="lt-LT" sz="1200" dirty="0">
                          <a:latin typeface="Trebuchet MS" panose="020B0603020202020204" pitchFamily="34" charset="0"/>
                        </a:rPr>
                        <a:t>2. 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1" dirty="0">
                          <a:latin typeface="Trebuchet MS" panose="020B0603020202020204" pitchFamily="34" charset="0"/>
                        </a:rPr>
                        <a:t>Iki 2020 m. gegužės 31 d. 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1" i="1" dirty="0">
                          <a:latin typeface="Trebuchet MS" panose="020B0603020202020204" pitchFamily="34" charset="0"/>
                        </a:rPr>
                        <a:t>Parengti plėtros programų (PP) projektus</a:t>
                      </a:r>
                      <a:r>
                        <a:rPr lang="lt-LT" sz="1200" b="0" i="1" dirty="0">
                          <a:latin typeface="Trebuchet MS" panose="020B0603020202020204" pitchFamily="34" charset="0"/>
                        </a:rPr>
                        <a:t>, kurie bus tvirtinami LRV nutarimu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dirty="0">
                          <a:latin typeface="Trebuchet MS" panose="020B0603020202020204" pitchFamily="34" charset="0"/>
                        </a:rPr>
                        <a:t>PP suplanuoti </a:t>
                      </a:r>
                      <a:r>
                        <a:rPr lang="lt-LT" sz="1200" u="sng" dirty="0">
                          <a:latin typeface="Trebuchet MS" panose="020B0603020202020204" pitchFamily="34" charset="0"/>
                        </a:rPr>
                        <a:t>priemones ir projektus</a:t>
                      </a:r>
                      <a:r>
                        <a:rPr lang="lt-LT" sz="1200" dirty="0">
                          <a:latin typeface="Trebuchet MS" panose="020B0603020202020204" pitchFamily="34" charset="0"/>
                        </a:rPr>
                        <a:t>, skirtus įgyvendinti NPP tikslus ir uždavinius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dirty="0"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dirty="0">
                          <a:latin typeface="Trebuchet MS" panose="020B0603020202020204" pitchFamily="34" charset="0"/>
                        </a:rPr>
                        <a:t>PP bus pagrindas rengiant 2021–2023 m. valstybės biudžeto projektą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lt-LT" sz="1200" dirty="0">
                          <a:latin typeface="Trebuchet MS" panose="020B0603020202020204" pitchFamily="34" charset="0"/>
                        </a:rPr>
                        <a:t>Dokumentus, kuriuose planuojamos priemonės ir projektai (pvz., TVP, VP), Vyriausybės nutarimu </a:t>
                      </a:r>
                      <a:r>
                        <a:rPr lang="lt-LT" sz="1200" u="sng" dirty="0">
                          <a:latin typeface="Trebuchet MS" panose="020B0603020202020204" pitchFamily="34" charset="0"/>
                        </a:rPr>
                        <a:t>leisti tvirtinti </a:t>
                      </a:r>
                      <a:r>
                        <a:rPr lang="lt-LT" sz="1200" dirty="0">
                          <a:latin typeface="Trebuchet MS" panose="020B0603020202020204" pitchFamily="34" charset="0"/>
                        </a:rPr>
                        <a:t>tik iki NPP patvirtinimo (2019-09-30) ir tik jei jie reikalingi 2019-2020</a:t>
                      </a:r>
                      <a:r>
                        <a:rPr lang="lt-LT" sz="1200" baseline="0" dirty="0">
                          <a:latin typeface="Trebuchet MS" panose="020B0603020202020204" pitchFamily="34" charset="0"/>
                        </a:rPr>
                        <a:t> m. arba</a:t>
                      </a:r>
                      <a:r>
                        <a:rPr lang="lt-LT" sz="1200" dirty="0">
                          <a:latin typeface="Trebuchet MS" panose="020B0603020202020204" pitchFamily="34" charset="0"/>
                        </a:rPr>
                        <a:t> jei tai daryti įpareigoja Seimas.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lt-LT" sz="500" dirty="0">
                        <a:latin typeface="Trebuchet MS" panose="020B0603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lt-LT" sz="1200" dirty="0">
                          <a:latin typeface="Trebuchet MS" panose="020B0603020202020204" pitchFamily="34" charset="0"/>
                        </a:rPr>
                        <a:t>Vėliau juos reikės </a:t>
                      </a:r>
                      <a:r>
                        <a:rPr lang="lt-LT" sz="1200" u="sng" dirty="0">
                          <a:latin typeface="Trebuchet MS" panose="020B0603020202020204" pitchFamily="34" charset="0"/>
                        </a:rPr>
                        <a:t>integruoti į PP </a:t>
                      </a:r>
                      <a:r>
                        <a:rPr lang="lt-LT" sz="1200" dirty="0">
                          <a:latin typeface="Trebuchet MS" panose="020B0603020202020204" pitchFamily="34" charset="0"/>
                        </a:rPr>
                        <a:t>– kiek ir kokios jos bus priklausys nuo NPP tikslų ir uždavinių struktūros. Patvirtintos PP galės būti keičiamos ir pildomos naujomis priemonėmis ir projektais.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lt-LT" sz="500" dirty="0">
                        <a:latin typeface="Trebuchet MS" panose="020B0603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t-LT" sz="1200" dirty="0">
                          <a:latin typeface="Trebuchet MS" panose="020B0603020202020204" pitchFamily="34" charset="0"/>
                        </a:rPr>
                        <a:t>Dokumentus, kurie </a:t>
                      </a:r>
                      <a:r>
                        <a:rPr lang="lt-LT" sz="1200" u="sng" dirty="0">
                          <a:latin typeface="Trebuchet MS" panose="020B0603020202020204" pitchFamily="34" charset="0"/>
                        </a:rPr>
                        <a:t>orientuoti į 2019–2020 m. laikotarpį</a:t>
                      </a:r>
                      <a:r>
                        <a:rPr lang="lt-LT" sz="1200" dirty="0">
                          <a:latin typeface="Trebuchet MS" panose="020B0603020202020204" pitchFamily="34" charset="0"/>
                        </a:rPr>
                        <a:t>, galima rengti ir atnaujinti pagal esamos sistemos reikalavimus, tačiau ateityje jie bus integruoti į PP. 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086310975"/>
                  </a:ext>
                </a:extLst>
              </a:tr>
              <a:tr h="1333908">
                <a:tc>
                  <a:txBody>
                    <a:bodyPr/>
                    <a:lstStyle/>
                    <a:p>
                      <a:r>
                        <a:rPr lang="lt-LT" sz="1200" dirty="0">
                          <a:latin typeface="Trebuchet MS" panose="020B0603020202020204" pitchFamily="34" charset="0"/>
                        </a:rPr>
                        <a:t>3. 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lt-LT" sz="1200" b="1" dirty="0">
                          <a:latin typeface="Trebuchet MS" panose="020B0603020202020204" pitchFamily="34" charset="0"/>
                        </a:rPr>
                        <a:t>Iki 2021 m. gruodžio 31 d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lt-LT" sz="1200" b="1" i="1" dirty="0">
                          <a:latin typeface="Trebuchet MS" panose="020B0603020202020204" pitchFamily="34" charset="0"/>
                        </a:rPr>
                        <a:t>Atnaujinti Seimo tvirtinamą valstybės pažangos strategiją „Lietuva 2030“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lt-LT" sz="1200" dirty="0">
                          <a:latin typeface="Trebuchet MS" panose="020B0603020202020204" pitchFamily="34" charset="0"/>
                        </a:rPr>
                        <a:t>Integruoti aspektus, kurių neapima dabartinė strategija (aplinkosauga, globalizacija ir kt.) </a:t>
                      </a:r>
                    </a:p>
                    <a:p>
                      <a:endParaRPr lang="lt-LT" sz="1200" dirty="0">
                        <a:latin typeface="Trebuchet MS" panose="020B0603020202020204" pitchFamily="34" charset="0"/>
                      </a:endParaRPr>
                    </a:p>
                    <a:p>
                      <a:r>
                        <a:rPr lang="lt-LT" sz="1200" dirty="0">
                          <a:latin typeface="Trebuchet MS" panose="020B0603020202020204" pitchFamily="34" charset="0"/>
                        </a:rPr>
                        <a:t>Panaikinti kitus Seimo patvirtintus </a:t>
                      </a:r>
                      <a:r>
                        <a:rPr lang="lt-LT" sz="1200" dirty="0" err="1">
                          <a:latin typeface="Trebuchet MS" panose="020B0603020202020204" pitchFamily="34" charset="0"/>
                        </a:rPr>
                        <a:t>vizijinius</a:t>
                      </a:r>
                      <a:r>
                        <a:rPr lang="lt-LT" sz="1200" dirty="0">
                          <a:latin typeface="Trebuchet MS" panose="020B0603020202020204" pitchFamily="34" charset="0"/>
                        </a:rPr>
                        <a:t> planavimo dokumentus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latin typeface="Trebuchet MS" panose="020B0603020202020204" pitchFamily="34" charset="0"/>
                        </a:rPr>
                        <a:t>Seimo patvirtinti dokumentai </a:t>
                      </a:r>
                      <a:r>
                        <a:rPr lang="lt-LT" sz="1200" u="sng" dirty="0">
                          <a:latin typeface="Trebuchet MS" panose="020B0603020202020204" pitchFamily="34" charset="0"/>
                        </a:rPr>
                        <a:t>galės būti naikinami </a:t>
                      </a:r>
                      <a:r>
                        <a:rPr lang="lt-LT" sz="1200" dirty="0">
                          <a:latin typeface="Trebuchet MS" panose="020B0603020202020204" pitchFamily="34" charset="0"/>
                        </a:rPr>
                        <a:t>tik po to, kai bus patvirtintas Strateginio valdymo įstatymas.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457834732"/>
                  </a:ext>
                </a:extLst>
              </a:tr>
            </a:tbl>
          </a:graphicData>
        </a:graphic>
      </p:graphicFrame>
      <p:sp>
        <p:nvSpPr>
          <p:cNvPr id="6" name="Struktūrinė schema: procesas 5"/>
          <p:cNvSpPr/>
          <p:nvPr/>
        </p:nvSpPr>
        <p:spPr>
          <a:xfrm>
            <a:off x="0" y="1036506"/>
            <a:ext cx="12192000" cy="45719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3687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7016"/>
            <a:ext cx="12188952" cy="5401055"/>
          </a:xfrm>
          <a:prstGeom prst="rect">
            <a:avLst/>
          </a:prstGeom>
        </p:spPr>
      </p:pic>
      <p:sp>
        <p:nvSpPr>
          <p:cNvPr id="12" name="Rectangle 13"/>
          <p:cNvSpPr/>
          <p:nvPr/>
        </p:nvSpPr>
        <p:spPr>
          <a:xfrm>
            <a:off x="-3418" y="4886176"/>
            <a:ext cx="12198836" cy="66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5"/>
          <p:cNvSpPr/>
          <p:nvPr/>
        </p:nvSpPr>
        <p:spPr>
          <a:xfrm>
            <a:off x="3048" y="4952589"/>
            <a:ext cx="12198836" cy="1916832"/>
          </a:xfrm>
          <a:prstGeom prst="rect">
            <a:avLst/>
          </a:prstGeom>
          <a:solidFill>
            <a:srgbClr val="2B3F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5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truktūrinė schema: procesas 53"/>
          <p:cNvSpPr/>
          <p:nvPr/>
        </p:nvSpPr>
        <p:spPr>
          <a:xfrm>
            <a:off x="0" y="-8923"/>
            <a:ext cx="12192000" cy="106828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t-LT" sz="2400" b="1" dirty="0">
              <a:solidFill>
                <a:srgbClr val="FFFFFF">
                  <a:lumMod val="50000"/>
                </a:srgbClr>
              </a:solidFill>
              <a:latin typeface="Trebuchet MS"/>
              <a:sym typeface="Trebuchet MS"/>
            </a:endParaRPr>
          </a:p>
        </p:txBody>
      </p:sp>
      <p:sp>
        <p:nvSpPr>
          <p:cNvPr id="55" name="Struktūrinė schema: procesas 54"/>
          <p:cNvSpPr/>
          <p:nvPr/>
        </p:nvSpPr>
        <p:spPr>
          <a:xfrm>
            <a:off x="0" y="1051931"/>
            <a:ext cx="12192000" cy="45719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3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721494"/>
              </p:ext>
            </p:extLst>
          </p:nvPr>
        </p:nvGraphicFramePr>
        <p:xfrm>
          <a:off x="673825" y="1501140"/>
          <a:ext cx="11057710" cy="493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Antraštė 4"/>
          <p:cNvSpPr txBox="1">
            <a:spLocks/>
          </p:cNvSpPr>
          <p:nvPr/>
        </p:nvSpPr>
        <p:spPr>
          <a:xfrm>
            <a:off x="432922" y="178590"/>
            <a:ext cx="11659013" cy="90363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t-LT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Pristatymo planas</a:t>
            </a:r>
          </a:p>
        </p:txBody>
      </p:sp>
    </p:spTree>
    <p:extLst>
      <p:ext uri="{BB962C8B-B14F-4D97-AF65-F5344CB8AC3E}">
        <p14:creationId xmlns:p14="http://schemas.microsoft.com/office/powerpoint/2010/main" val="398200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0"/>
          <p:cNvSpPr txBox="1">
            <a:spLocks/>
          </p:cNvSpPr>
          <p:nvPr/>
        </p:nvSpPr>
        <p:spPr>
          <a:xfrm>
            <a:off x="9964029" y="6345199"/>
            <a:ext cx="185626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lt-LT" sz="1200" b="1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3</a:t>
            </a:fld>
            <a:endParaRPr lang="lt-LT" sz="1200" b="1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93323247"/>
              </p:ext>
            </p:extLst>
          </p:nvPr>
        </p:nvGraphicFramePr>
        <p:xfrm>
          <a:off x="431178" y="1326995"/>
          <a:ext cx="11679046" cy="5200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truktūrinė schema: procesas 7"/>
          <p:cNvSpPr/>
          <p:nvPr/>
        </p:nvSpPr>
        <p:spPr>
          <a:xfrm>
            <a:off x="-1" y="-10067"/>
            <a:ext cx="12192000" cy="92555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Struktūrinė schema: procesas 9"/>
          <p:cNvSpPr/>
          <p:nvPr/>
        </p:nvSpPr>
        <p:spPr>
          <a:xfrm>
            <a:off x="0" y="931097"/>
            <a:ext cx="12192000" cy="45719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Antraštė 8"/>
          <p:cNvSpPr>
            <a:spLocks noGrp="1"/>
          </p:cNvSpPr>
          <p:nvPr>
            <p:ph type="title" idx="4294967295"/>
          </p:nvPr>
        </p:nvSpPr>
        <p:spPr>
          <a:xfrm>
            <a:off x="617537" y="0"/>
            <a:ext cx="11574462" cy="915484"/>
          </a:xfrm>
        </p:spPr>
        <p:txBody>
          <a:bodyPr/>
          <a:lstStyle/>
          <a:p>
            <a:r>
              <a:rPr lang="lt-LT" sz="2800" dirty="0"/>
              <a:t>Vykdomos strateginio planavimo ir biudžeto formavimo pertvarkos</a:t>
            </a:r>
            <a:br>
              <a:rPr lang="lt-LT" sz="2800" dirty="0"/>
            </a:br>
            <a:r>
              <a:rPr lang="lt-LT" sz="2800" b="1" dirty="0">
                <a:solidFill>
                  <a:schemeClr val="accent2"/>
                </a:solidFill>
              </a:rPr>
              <a:t>LAUKIAMI REZULTATAI</a:t>
            </a:r>
            <a:r>
              <a:rPr lang="lt-LT" sz="2800" dirty="0"/>
              <a:t>:</a:t>
            </a:r>
            <a:endParaRPr lang="lt-LT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4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ė 1"/>
          <p:cNvGrpSpPr/>
          <p:nvPr/>
        </p:nvGrpSpPr>
        <p:grpSpPr>
          <a:xfrm>
            <a:off x="866356" y="2019974"/>
            <a:ext cx="10612314" cy="381000"/>
            <a:chOff x="852694" y="2905799"/>
            <a:chExt cx="10612314" cy="381000"/>
          </a:xfrm>
        </p:grpSpPr>
        <p:sp>
          <p:nvSpPr>
            <p:cNvPr id="10" name="OTLSHAPE_TB_00000000000000000000000000000000_ScaleContainer"/>
            <p:cNvSpPr/>
            <p:nvPr>
              <p:custDataLst>
                <p:tags r:id="rId29"/>
              </p:custDataLst>
            </p:nvPr>
          </p:nvSpPr>
          <p:spPr>
            <a:xfrm>
              <a:off x="852694" y="2905799"/>
              <a:ext cx="10612314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chemeClr val="dk2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2017 IV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OTLSHAPE_TB_00000000000000000000000000000000_TimescaleInterval1"/>
            <p:cNvSpPr txBox="1"/>
            <p:nvPr>
              <p:custDataLst>
                <p:tags r:id="rId30"/>
              </p:custDataLst>
            </p:nvPr>
          </p:nvSpPr>
          <p:spPr>
            <a:xfrm>
              <a:off x="2023653" y="3004985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2018 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OTLSHAPE_TB_00000000000000000000000000000000_TimescaleInterval1"/>
            <p:cNvSpPr txBox="1"/>
            <p:nvPr>
              <p:custDataLst>
                <p:tags r:id="rId31"/>
              </p:custDataLst>
            </p:nvPr>
          </p:nvSpPr>
          <p:spPr>
            <a:xfrm>
              <a:off x="6610485" y="3019147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2019 II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OTLSHAPE_TB_00000000000000000000000000000000_TimescaleInterval1"/>
            <p:cNvSpPr txBox="1"/>
            <p:nvPr>
              <p:custDataLst>
                <p:tags r:id="rId32"/>
              </p:custDataLst>
            </p:nvPr>
          </p:nvSpPr>
          <p:spPr>
            <a:xfrm>
              <a:off x="5742781" y="3013363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2019 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OTLSHAPE_TB_00000000000000000000000000000000_TimescaleInterval1"/>
            <p:cNvSpPr txBox="1"/>
            <p:nvPr>
              <p:custDataLst>
                <p:tags r:id="rId33"/>
              </p:custDataLst>
            </p:nvPr>
          </p:nvSpPr>
          <p:spPr>
            <a:xfrm>
              <a:off x="4805864" y="3009646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2018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IVketv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OTLSHAPE_TB_00000000000000000000000000000000_TimescaleInterval1"/>
            <p:cNvSpPr txBox="1"/>
            <p:nvPr>
              <p:custDataLst>
                <p:tags r:id="rId34"/>
              </p:custDataLst>
            </p:nvPr>
          </p:nvSpPr>
          <p:spPr>
            <a:xfrm>
              <a:off x="2973843" y="2988216"/>
              <a:ext cx="268150" cy="24145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2018 II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OTLSHAPE_TB_00000000000000000000000000000000_TimescaleInterval1"/>
            <p:cNvSpPr txBox="1"/>
            <p:nvPr>
              <p:custDataLst>
                <p:tags r:id="rId35"/>
              </p:custDataLst>
            </p:nvPr>
          </p:nvSpPr>
          <p:spPr>
            <a:xfrm>
              <a:off x="3904375" y="3010574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2018 III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OTLSHAPE_TB_00000000000000000000000000000000_TimescaleInterval1"/>
            <p:cNvSpPr txBox="1"/>
            <p:nvPr>
              <p:custDataLst>
                <p:tags r:id="rId36"/>
              </p:custDataLst>
            </p:nvPr>
          </p:nvSpPr>
          <p:spPr>
            <a:xfrm>
              <a:off x="9494934" y="3013363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2020 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OTLSHAPE_TB_00000000000000000000000000000000_TimescaleInterval1"/>
            <p:cNvSpPr txBox="1"/>
            <p:nvPr>
              <p:custDataLst>
                <p:tags r:id="rId37"/>
              </p:custDataLst>
            </p:nvPr>
          </p:nvSpPr>
          <p:spPr>
            <a:xfrm>
              <a:off x="8532212" y="3012122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2019 IV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OTLSHAPE_TB_00000000000000000000000000000000_TimescaleInterval1"/>
            <p:cNvSpPr txBox="1"/>
            <p:nvPr>
              <p:custDataLst>
                <p:tags r:id="rId38"/>
              </p:custDataLst>
            </p:nvPr>
          </p:nvSpPr>
          <p:spPr>
            <a:xfrm>
              <a:off x="7542469" y="3009645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2019 III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2" name="OTLSHAPE_TB_00000000000000000000000000000000_Separator1"/>
          <p:cNvCxnSpPr/>
          <p:nvPr>
            <p:custDataLst>
              <p:tags r:id="rId1"/>
            </p:custDataLst>
          </p:nvPr>
        </p:nvCxnSpPr>
        <p:spPr>
          <a:xfrm>
            <a:off x="1886197" y="2065377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TLSHAPE_TB_00000000000000000000000000000000_Separator3"/>
          <p:cNvCxnSpPr/>
          <p:nvPr>
            <p:custDataLst>
              <p:tags r:id="rId2"/>
            </p:custDataLst>
          </p:nvPr>
        </p:nvCxnSpPr>
        <p:spPr>
          <a:xfrm>
            <a:off x="2845412" y="2102015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TLSHAPE_TB_00000000000000000000000000000000_Separator4"/>
          <p:cNvCxnSpPr/>
          <p:nvPr>
            <p:custDataLst>
              <p:tags r:id="rId3"/>
            </p:custDataLst>
          </p:nvPr>
        </p:nvCxnSpPr>
        <p:spPr>
          <a:xfrm>
            <a:off x="3828704" y="208347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TB_00000000000000000000000000000000_Separator5"/>
          <p:cNvCxnSpPr/>
          <p:nvPr>
            <p:custDataLst>
              <p:tags r:id="rId4"/>
            </p:custDataLst>
          </p:nvPr>
        </p:nvCxnSpPr>
        <p:spPr>
          <a:xfrm>
            <a:off x="4697971" y="208347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TB_00000000000000000000000000000000_Separator6"/>
          <p:cNvCxnSpPr/>
          <p:nvPr>
            <p:custDataLst>
              <p:tags r:id="rId5"/>
            </p:custDataLst>
          </p:nvPr>
        </p:nvCxnSpPr>
        <p:spPr>
          <a:xfrm>
            <a:off x="5626500" y="2065377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B_00000000000000000000000000000000_Separator7"/>
          <p:cNvCxnSpPr/>
          <p:nvPr>
            <p:custDataLst>
              <p:tags r:id="rId6"/>
            </p:custDataLst>
          </p:nvPr>
        </p:nvCxnSpPr>
        <p:spPr>
          <a:xfrm>
            <a:off x="6518672" y="2102015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TB_00000000000000000000000000000000_Separator8"/>
          <p:cNvCxnSpPr/>
          <p:nvPr>
            <p:custDataLst>
              <p:tags r:id="rId7"/>
            </p:custDataLst>
          </p:nvPr>
        </p:nvCxnSpPr>
        <p:spPr>
          <a:xfrm>
            <a:off x="7416915" y="205563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TLSHAPE_T_06a6a20021ea4acdac20b41f7b37b0dd_Shape"/>
          <p:cNvSpPr/>
          <p:nvPr>
            <p:custDataLst>
              <p:tags r:id="rId8"/>
            </p:custDataLst>
          </p:nvPr>
        </p:nvSpPr>
        <p:spPr>
          <a:xfrm>
            <a:off x="866356" y="2821940"/>
            <a:ext cx="2053220" cy="203200"/>
          </a:xfrm>
          <a:prstGeom prst="roundRect">
            <a:avLst>
              <a:gd name="adj" fmla="val 100000"/>
            </a:avLst>
          </a:prstGeom>
          <a:solidFill>
            <a:srgbClr val="00642D"/>
          </a:solidFill>
          <a:ln w="12700" cap="flat" cmpd="sng" algn="ctr">
            <a:solidFill>
              <a:srgbClr val="00642D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TLSHAPE_T_06a6a20021ea4acdac20b41f7b37b0dd_Title"/>
          <p:cNvSpPr txBox="1"/>
          <p:nvPr>
            <p:custDataLst>
              <p:tags r:id="rId9"/>
            </p:custDataLst>
          </p:nvPr>
        </p:nvSpPr>
        <p:spPr>
          <a:xfrm>
            <a:off x="3023317" y="2792437"/>
            <a:ext cx="6080379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lt-LT" b="1" spc="-8" dirty="0">
                <a:solidFill>
                  <a:srgbClr val="00642D"/>
                </a:solidFill>
                <a:latin typeface="Calibri" panose="020F0502020204030204" pitchFamily="34" charset="0"/>
              </a:rPr>
              <a:t>Esamos strateginio planavimo sistemos inventorizacija ir tobulinimas</a:t>
            </a:r>
            <a:endParaRPr lang="en-US" b="1" spc="-8" dirty="0">
              <a:solidFill>
                <a:srgbClr val="00642D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T_e6f5c918bdd649a1ac919cf22468a23b_Shape"/>
          <p:cNvSpPr/>
          <p:nvPr>
            <p:custDataLst>
              <p:tags r:id="rId10"/>
            </p:custDataLst>
          </p:nvPr>
        </p:nvSpPr>
        <p:spPr>
          <a:xfrm>
            <a:off x="2017432" y="3213810"/>
            <a:ext cx="2592741" cy="198348"/>
          </a:xfrm>
          <a:prstGeom prst="roundRect">
            <a:avLst>
              <a:gd name="adj" fmla="val 100000"/>
            </a:avLst>
          </a:prstGeom>
          <a:solidFill>
            <a:srgbClr val="00642D"/>
          </a:solidFill>
          <a:ln w="12700" cap="flat" cmpd="sng" algn="ctr">
            <a:solidFill>
              <a:srgbClr val="00642D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TLSHAPE_T_e6f5c918bdd649a1ac919cf22468a23b_Title"/>
          <p:cNvSpPr txBox="1"/>
          <p:nvPr>
            <p:custDataLst>
              <p:tags r:id="rId11"/>
            </p:custDataLst>
          </p:nvPr>
        </p:nvSpPr>
        <p:spPr>
          <a:xfrm>
            <a:off x="4666892" y="3196714"/>
            <a:ext cx="4406597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lt-LT" b="1" dirty="0">
                <a:solidFill>
                  <a:srgbClr val="0064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Naujos strateginio planavimo sistemos modelio sukūrimas</a:t>
            </a:r>
            <a:endParaRPr lang="en-US" b="1" spc="-8" dirty="0">
              <a:solidFill>
                <a:srgbClr val="0064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3" name="OTLSHAPE_TB_00000000000000000000000000000000_Separator8"/>
          <p:cNvCxnSpPr/>
          <p:nvPr>
            <p:custDataLst>
              <p:tags r:id="rId12"/>
            </p:custDataLst>
          </p:nvPr>
        </p:nvCxnSpPr>
        <p:spPr>
          <a:xfrm>
            <a:off x="9382088" y="2083473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OTLSHAPE_TB_00000000000000000000000000000000_Separator8"/>
          <p:cNvCxnSpPr/>
          <p:nvPr>
            <p:custDataLst>
              <p:tags r:id="rId13"/>
            </p:custDataLst>
          </p:nvPr>
        </p:nvCxnSpPr>
        <p:spPr>
          <a:xfrm>
            <a:off x="8445619" y="2099349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hape 111"/>
          <p:cNvSpPr txBox="1">
            <a:spLocks/>
          </p:cNvSpPr>
          <p:nvPr/>
        </p:nvSpPr>
        <p:spPr>
          <a:xfrm>
            <a:off x="626593" y="509563"/>
            <a:ext cx="10815836" cy="8916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lt-LT" altLang="en-US" sz="3600" b="1" dirty="0"/>
              <a:t>Strateginio </a:t>
            </a:r>
            <a:r>
              <a:rPr lang="lt-LT" altLang="en-US" sz="3600" b="1" dirty="0">
                <a:solidFill>
                  <a:schemeClr val="accent2"/>
                </a:solidFill>
              </a:rPr>
              <a:t>planavimo </a:t>
            </a:r>
            <a:r>
              <a:rPr lang="lt-LT" altLang="en-US" sz="3600" b="1" dirty="0"/>
              <a:t>sistemos pertvarkos eiga</a:t>
            </a:r>
            <a:endParaRPr lang="en-GB" altLang="en-US" sz="3600" b="1" dirty="0">
              <a:latin typeface="Arial" charset="0"/>
            </a:endParaRPr>
          </a:p>
        </p:txBody>
      </p:sp>
      <p:sp>
        <p:nvSpPr>
          <p:cNvPr id="78" name="OTLSHAPE_T_e6f5c918bdd649a1ac919cf22468a23b_Title"/>
          <p:cNvSpPr txBox="1"/>
          <p:nvPr>
            <p:custDataLst>
              <p:tags r:id="rId14"/>
            </p:custDataLst>
          </p:nvPr>
        </p:nvSpPr>
        <p:spPr>
          <a:xfrm>
            <a:off x="5458236" y="3635601"/>
            <a:ext cx="6328179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lt-LT" b="1" dirty="0">
                <a:solidFill>
                  <a:srgbClr val="4A7E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 sistemos įdiegimo plano parengimas ir suderinimas </a:t>
            </a:r>
            <a:endParaRPr lang="en-US" b="1" spc="-8" dirty="0">
              <a:solidFill>
                <a:srgbClr val="4A7E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OTLSHAPE_T_e6f5c918bdd649a1ac919cf22468a23b_Title"/>
          <p:cNvSpPr txBox="1"/>
          <p:nvPr>
            <p:custDataLst>
              <p:tags r:id="rId15"/>
            </p:custDataLst>
          </p:nvPr>
        </p:nvSpPr>
        <p:spPr>
          <a:xfrm>
            <a:off x="6123441" y="4468796"/>
            <a:ext cx="5990752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lt-LT" b="1" dirty="0">
                <a:solidFill>
                  <a:srgbClr val="4A7E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Strateginio valdymo sistemą reglamentuojančių teisės aktų projektų parengimas</a:t>
            </a:r>
            <a:endParaRPr lang="en-US" b="1" spc="-8" dirty="0">
              <a:solidFill>
                <a:srgbClr val="4A7E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OTLSHAPE_T_e6f5c918bdd649a1ac919cf22468a23b_Title"/>
          <p:cNvSpPr txBox="1"/>
          <p:nvPr>
            <p:custDataLst>
              <p:tags r:id="rId16"/>
            </p:custDataLst>
          </p:nvPr>
        </p:nvSpPr>
        <p:spPr>
          <a:xfrm>
            <a:off x="7416915" y="4846534"/>
            <a:ext cx="444469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lt-LT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Teisės aktų projektų pristatymas ir svarstymas LRV ir LRS</a:t>
            </a:r>
            <a:endParaRPr lang="en-US" b="1" spc="-8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OTLSHAPE_T_e6f5c918bdd649a1ac919cf22468a23b_Title"/>
          <p:cNvSpPr txBox="1"/>
          <p:nvPr>
            <p:custDataLst>
              <p:tags r:id="rId17"/>
            </p:custDataLst>
          </p:nvPr>
        </p:nvSpPr>
        <p:spPr>
          <a:xfrm>
            <a:off x="4819526" y="5664170"/>
            <a:ext cx="2322936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lt-LT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Mokymai ir konsultacijos</a:t>
            </a:r>
            <a:endParaRPr lang="en-US" b="1" spc="-8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OTLSHAPE_T_e6f5c918bdd649a1ac919cf22468a23b_Title"/>
          <p:cNvSpPr txBox="1"/>
          <p:nvPr>
            <p:custDataLst>
              <p:tags r:id="rId18"/>
            </p:custDataLst>
          </p:nvPr>
        </p:nvSpPr>
        <p:spPr>
          <a:xfrm>
            <a:off x="2580304" y="5242662"/>
            <a:ext cx="4235334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lt-LT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Naujų strateginių, programavimo dokumentų rengimas</a:t>
            </a:r>
            <a:endParaRPr lang="en-US" b="1" spc="-8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Tiesioji jungtis 97"/>
          <p:cNvCxnSpPr/>
          <p:nvPr/>
        </p:nvCxnSpPr>
        <p:spPr>
          <a:xfrm flipH="1">
            <a:off x="4901235" y="1305852"/>
            <a:ext cx="18134" cy="3936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TLSHAPE_M_93afb554552a4221a5380f7919409aa7_Shape"/>
          <p:cNvSpPr/>
          <p:nvPr>
            <p:custDataLst>
              <p:tags r:id="rId19"/>
            </p:custDataLst>
          </p:nvPr>
        </p:nvSpPr>
        <p:spPr>
          <a:xfrm>
            <a:off x="4709402" y="2337151"/>
            <a:ext cx="200900" cy="250912"/>
          </a:xfrm>
          <a:prstGeom prst="teardrop">
            <a:avLst/>
          </a:prstGeom>
          <a:solidFill>
            <a:srgbClr val="00642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OTLSHAPE_TB_00000000000000000000000000000000_Separator8"/>
          <p:cNvCxnSpPr/>
          <p:nvPr>
            <p:custDataLst>
              <p:tags r:id="rId20"/>
            </p:custDataLst>
          </p:nvPr>
        </p:nvCxnSpPr>
        <p:spPr>
          <a:xfrm>
            <a:off x="10267876" y="2108238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TLSHAPE_TB_00000000000000000000000000000000_TimescaleInterval1"/>
          <p:cNvSpPr txBox="1"/>
          <p:nvPr>
            <p:custDataLst>
              <p:tags r:id="rId21"/>
            </p:custDataLst>
          </p:nvPr>
        </p:nvSpPr>
        <p:spPr>
          <a:xfrm>
            <a:off x="10398318" y="2117446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lt-LT" sz="1200" spc="-18" dirty="0">
                <a:solidFill>
                  <a:schemeClr val="lt2"/>
                </a:solidFill>
                <a:latin typeface="Calibri" panose="020F0502020204030204" pitchFamily="34" charset="0"/>
              </a:rPr>
              <a:t>2020 II </a:t>
            </a:r>
            <a:r>
              <a:rPr lang="lt-LT" sz="1200" spc="-18" dirty="0" err="1">
                <a:solidFill>
                  <a:schemeClr val="lt2"/>
                </a:solidFill>
                <a:latin typeface="Calibri" panose="020F0502020204030204" pitchFamily="34" charset="0"/>
              </a:rPr>
              <a:t>ketv</a:t>
            </a:r>
            <a:r>
              <a:rPr lang="lt-LT" sz="1200" spc="-18" dirty="0">
                <a:solidFill>
                  <a:schemeClr val="lt2"/>
                </a:solidFill>
                <a:latin typeface="Calibri" panose="020F0502020204030204" pitchFamily="34" charset="0"/>
              </a:rPr>
              <a:t>.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T_e6f5c918bdd649a1ac919cf22468a23b_Shape"/>
          <p:cNvSpPr/>
          <p:nvPr>
            <p:custDataLst>
              <p:tags r:id="rId22"/>
            </p:custDataLst>
          </p:nvPr>
        </p:nvSpPr>
        <p:spPr>
          <a:xfrm>
            <a:off x="4085185" y="3641832"/>
            <a:ext cx="1225572" cy="209213"/>
          </a:xfrm>
          <a:prstGeom prst="roundRect">
            <a:avLst>
              <a:gd name="adj" fmla="val 100000"/>
            </a:avLst>
          </a:prstGeom>
          <a:solidFill>
            <a:srgbClr val="4A7EBB"/>
          </a:solidFill>
          <a:ln w="12700" cap="flat" cmpd="sng" algn="ctr">
            <a:solidFill>
              <a:srgbClr val="4A7EBB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TLSHAPE_T_e6f5c918bdd649a1ac919cf22468a23b_Shape"/>
          <p:cNvSpPr/>
          <p:nvPr>
            <p:custDataLst>
              <p:tags r:id="rId23"/>
            </p:custDataLst>
          </p:nvPr>
        </p:nvSpPr>
        <p:spPr>
          <a:xfrm>
            <a:off x="4427220" y="4063005"/>
            <a:ext cx="1507754" cy="209213"/>
          </a:xfrm>
          <a:prstGeom prst="roundRect">
            <a:avLst>
              <a:gd name="adj" fmla="val 100000"/>
            </a:avLst>
          </a:prstGeom>
          <a:solidFill>
            <a:srgbClr val="4A7EBB"/>
          </a:solidFill>
          <a:ln w="12700" cap="flat" cmpd="sng" algn="ctr">
            <a:solidFill>
              <a:srgbClr val="4A7EBB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TLSHAPE_T_e6f5c918bdd649a1ac919cf22468a23b_Shape"/>
          <p:cNvSpPr/>
          <p:nvPr>
            <p:custDataLst>
              <p:tags r:id="rId24"/>
            </p:custDataLst>
          </p:nvPr>
        </p:nvSpPr>
        <p:spPr>
          <a:xfrm>
            <a:off x="5111978" y="4475027"/>
            <a:ext cx="951527" cy="209213"/>
          </a:xfrm>
          <a:prstGeom prst="roundRect">
            <a:avLst>
              <a:gd name="adj" fmla="val 100000"/>
            </a:avLst>
          </a:prstGeom>
          <a:solidFill>
            <a:srgbClr val="4A7EBB"/>
          </a:solidFill>
          <a:ln w="12700" cap="flat" cmpd="sng" algn="ctr">
            <a:solidFill>
              <a:srgbClr val="4A7EBB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TLSHAPE_T_e6f5c918bdd649a1ac919cf22468a23b_Title"/>
          <p:cNvSpPr txBox="1"/>
          <p:nvPr>
            <p:custDataLst>
              <p:tags r:id="rId25"/>
            </p:custDataLst>
          </p:nvPr>
        </p:nvSpPr>
        <p:spPr>
          <a:xfrm>
            <a:off x="5971616" y="4056774"/>
            <a:ext cx="6328179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lt-LT" b="1" dirty="0">
                <a:solidFill>
                  <a:srgbClr val="4A7E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 sistemos taisyklių ir procesų parengimas</a:t>
            </a:r>
            <a:endParaRPr lang="en-US" b="1" spc="-8" dirty="0">
              <a:solidFill>
                <a:srgbClr val="4A7E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TLSHAPE_T_e6f5c918bdd649a1ac919cf22468a23b_Shape"/>
          <p:cNvSpPr/>
          <p:nvPr>
            <p:custDataLst>
              <p:tags r:id="rId26"/>
            </p:custDataLst>
          </p:nvPr>
        </p:nvSpPr>
        <p:spPr>
          <a:xfrm>
            <a:off x="6870190" y="5656242"/>
            <a:ext cx="4832356" cy="209213"/>
          </a:xfrm>
          <a:prstGeom prst="roundRect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TLSHAPE_T_e6f5c918bdd649a1ac919cf22468a23b_Shape"/>
          <p:cNvSpPr/>
          <p:nvPr>
            <p:custDataLst>
              <p:tags r:id="rId27"/>
            </p:custDataLst>
          </p:nvPr>
        </p:nvSpPr>
        <p:spPr>
          <a:xfrm>
            <a:off x="6870190" y="5242662"/>
            <a:ext cx="4832355" cy="209213"/>
          </a:xfrm>
          <a:prstGeom prst="roundRect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TLSHAPE_T_e6f5c918bdd649a1ac919cf22468a23b_Shape"/>
          <p:cNvSpPr/>
          <p:nvPr>
            <p:custDataLst>
              <p:tags r:id="rId28"/>
            </p:custDataLst>
          </p:nvPr>
        </p:nvSpPr>
        <p:spPr>
          <a:xfrm>
            <a:off x="6123441" y="4856040"/>
            <a:ext cx="1117425" cy="209213"/>
          </a:xfrm>
          <a:prstGeom prst="roundRect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ė 1"/>
          <p:cNvGrpSpPr/>
          <p:nvPr/>
        </p:nvGrpSpPr>
        <p:grpSpPr>
          <a:xfrm>
            <a:off x="866356" y="2019974"/>
            <a:ext cx="10612314" cy="381000"/>
            <a:chOff x="852694" y="2905799"/>
            <a:chExt cx="10612314" cy="381000"/>
          </a:xfrm>
        </p:grpSpPr>
        <p:sp>
          <p:nvSpPr>
            <p:cNvPr id="10" name="OTLSHAPE_TB_00000000000000000000000000000000_ScaleContainer"/>
            <p:cNvSpPr/>
            <p:nvPr>
              <p:custDataLst>
                <p:tags r:id="rId25"/>
              </p:custDataLst>
            </p:nvPr>
          </p:nvSpPr>
          <p:spPr>
            <a:xfrm>
              <a:off x="852694" y="2905799"/>
              <a:ext cx="10612314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chemeClr val="dk2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2017 IV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OTLSHAPE_TB_00000000000000000000000000000000_TimescaleInterval1"/>
            <p:cNvSpPr txBox="1"/>
            <p:nvPr>
              <p:custDataLst>
                <p:tags r:id="rId26"/>
              </p:custDataLst>
            </p:nvPr>
          </p:nvSpPr>
          <p:spPr>
            <a:xfrm>
              <a:off x="2023653" y="3004985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2018 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OTLSHAPE_TB_00000000000000000000000000000000_TimescaleInterval1"/>
            <p:cNvSpPr txBox="1"/>
            <p:nvPr>
              <p:custDataLst>
                <p:tags r:id="rId27"/>
              </p:custDataLst>
            </p:nvPr>
          </p:nvSpPr>
          <p:spPr>
            <a:xfrm>
              <a:off x="6610485" y="3019147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2019 II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OTLSHAPE_TB_00000000000000000000000000000000_TimescaleInterval1"/>
            <p:cNvSpPr txBox="1"/>
            <p:nvPr>
              <p:custDataLst>
                <p:tags r:id="rId28"/>
              </p:custDataLst>
            </p:nvPr>
          </p:nvSpPr>
          <p:spPr>
            <a:xfrm>
              <a:off x="5742781" y="3013363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2019 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OTLSHAPE_TB_00000000000000000000000000000000_TimescaleInterval1"/>
            <p:cNvSpPr txBox="1"/>
            <p:nvPr>
              <p:custDataLst>
                <p:tags r:id="rId29"/>
              </p:custDataLst>
            </p:nvPr>
          </p:nvSpPr>
          <p:spPr>
            <a:xfrm>
              <a:off x="4805864" y="3009646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2018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IVketv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OTLSHAPE_TB_00000000000000000000000000000000_TimescaleInterval1"/>
            <p:cNvSpPr txBox="1"/>
            <p:nvPr>
              <p:custDataLst>
                <p:tags r:id="rId30"/>
              </p:custDataLst>
            </p:nvPr>
          </p:nvSpPr>
          <p:spPr>
            <a:xfrm>
              <a:off x="2973843" y="2988216"/>
              <a:ext cx="268150" cy="24145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2018 II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OTLSHAPE_TB_00000000000000000000000000000000_TimescaleInterval1"/>
            <p:cNvSpPr txBox="1"/>
            <p:nvPr>
              <p:custDataLst>
                <p:tags r:id="rId31"/>
              </p:custDataLst>
            </p:nvPr>
          </p:nvSpPr>
          <p:spPr>
            <a:xfrm>
              <a:off x="3904375" y="3010574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2018 III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OTLSHAPE_TB_00000000000000000000000000000000_TimescaleInterval1"/>
            <p:cNvSpPr txBox="1"/>
            <p:nvPr>
              <p:custDataLst>
                <p:tags r:id="rId32"/>
              </p:custDataLst>
            </p:nvPr>
          </p:nvSpPr>
          <p:spPr>
            <a:xfrm>
              <a:off x="9494934" y="3013363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2020 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OTLSHAPE_TB_00000000000000000000000000000000_TimescaleInterval1"/>
            <p:cNvSpPr txBox="1"/>
            <p:nvPr>
              <p:custDataLst>
                <p:tags r:id="rId33"/>
              </p:custDataLst>
            </p:nvPr>
          </p:nvSpPr>
          <p:spPr>
            <a:xfrm>
              <a:off x="8532212" y="3012122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2019 IV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OTLSHAPE_TB_00000000000000000000000000000000_TimescaleInterval1"/>
            <p:cNvSpPr txBox="1"/>
            <p:nvPr>
              <p:custDataLst>
                <p:tags r:id="rId34"/>
              </p:custDataLst>
            </p:nvPr>
          </p:nvSpPr>
          <p:spPr>
            <a:xfrm>
              <a:off x="7542469" y="3009645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2019 III </a:t>
              </a:r>
              <a:r>
                <a:rPr lang="lt-LT" sz="1200" spc="-18" dirty="0" err="1">
                  <a:solidFill>
                    <a:schemeClr val="lt2"/>
                  </a:solidFill>
                  <a:latin typeface="Calibri" panose="020F0502020204030204" pitchFamily="34" charset="0"/>
                </a:rPr>
                <a:t>ketv</a:t>
              </a:r>
              <a:r>
                <a:rPr lang="lt-LT" sz="1200" spc="-18" dirty="0">
                  <a:solidFill>
                    <a:schemeClr val="lt2"/>
                  </a:solidFill>
                  <a:latin typeface="Calibri" panose="020F0502020204030204" pitchFamily="34" charset="0"/>
                </a:rPr>
                <a:t>.</a:t>
              </a:r>
              <a:endParaRPr lang="en-US" sz="1200" spc="-18" dirty="0">
                <a:solidFill>
                  <a:schemeClr val="lt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2" name="OTLSHAPE_TB_00000000000000000000000000000000_Separator1"/>
          <p:cNvCxnSpPr/>
          <p:nvPr>
            <p:custDataLst>
              <p:tags r:id="rId1"/>
            </p:custDataLst>
          </p:nvPr>
        </p:nvCxnSpPr>
        <p:spPr>
          <a:xfrm>
            <a:off x="1886197" y="2065377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TLSHAPE_TB_00000000000000000000000000000000_Separator3"/>
          <p:cNvCxnSpPr/>
          <p:nvPr>
            <p:custDataLst>
              <p:tags r:id="rId2"/>
            </p:custDataLst>
          </p:nvPr>
        </p:nvCxnSpPr>
        <p:spPr>
          <a:xfrm>
            <a:off x="2845412" y="2102015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TLSHAPE_TB_00000000000000000000000000000000_Separator4"/>
          <p:cNvCxnSpPr/>
          <p:nvPr>
            <p:custDataLst>
              <p:tags r:id="rId3"/>
            </p:custDataLst>
          </p:nvPr>
        </p:nvCxnSpPr>
        <p:spPr>
          <a:xfrm>
            <a:off x="3828704" y="208347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TB_00000000000000000000000000000000_Separator5"/>
          <p:cNvCxnSpPr/>
          <p:nvPr>
            <p:custDataLst>
              <p:tags r:id="rId4"/>
            </p:custDataLst>
          </p:nvPr>
        </p:nvCxnSpPr>
        <p:spPr>
          <a:xfrm>
            <a:off x="4697971" y="208347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TB_00000000000000000000000000000000_Separator6"/>
          <p:cNvCxnSpPr/>
          <p:nvPr>
            <p:custDataLst>
              <p:tags r:id="rId5"/>
            </p:custDataLst>
          </p:nvPr>
        </p:nvCxnSpPr>
        <p:spPr>
          <a:xfrm>
            <a:off x="5626500" y="2065377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B_00000000000000000000000000000000_Separator7"/>
          <p:cNvCxnSpPr/>
          <p:nvPr>
            <p:custDataLst>
              <p:tags r:id="rId6"/>
            </p:custDataLst>
          </p:nvPr>
        </p:nvCxnSpPr>
        <p:spPr>
          <a:xfrm>
            <a:off x="6518672" y="2102015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TB_00000000000000000000000000000000_Separator8"/>
          <p:cNvCxnSpPr/>
          <p:nvPr>
            <p:custDataLst>
              <p:tags r:id="rId7"/>
            </p:custDataLst>
          </p:nvPr>
        </p:nvCxnSpPr>
        <p:spPr>
          <a:xfrm>
            <a:off x="7416915" y="205563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TLSHAPE_T_06a6a20021ea4acdac20b41f7b37b0dd_Shape"/>
          <p:cNvSpPr/>
          <p:nvPr>
            <p:custDataLst>
              <p:tags r:id="rId8"/>
            </p:custDataLst>
          </p:nvPr>
        </p:nvSpPr>
        <p:spPr>
          <a:xfrm>
            <a:off x="866355" y="2821940"/>
            <a:ext cx="3843047" cy="215444"/>
          </a:xfrm>
          <a:prstGeom prst="roundRect">
            <a:avLst>
              <a:gd name="adj" fmla="val 100000"/>
            </a:avLst>
          </a:prstGeom>
          <a:solidFill>
            <a:srgbClr val="00642D"/>
          </a:solidFill>
          <a:ln w="12700" cap="flat" cmpd="sng" algn="ctr">
            <a:solidFill>
              <a:srgbClr val="00642D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TLSHAPE_T_06a6a20021ea4acdac20b41f7b37b0dd_Title"/>
          <p:cNvSpPr txBox="1"/>
          <p:nvPr>
            <p:custDataLst>
              <p:tags r:id="rId9"/>
            </p:custDataLst>
          </p:nvPr>
        </p:nvSpPr>
        <p:spPr>
          <a:xfrm>
            <a:off x="4784091" y="2829634"/>
            <a:ext cx="6080379" cy="200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lt-LT" sz="1300" b="1" spc="-14" dirty="0">
                <a:solidFill>
                  <a:srgbClr val="00642D"/>
                </a:solidFill>
                <a:latin typeface="Calibri" panose="020F0502020204030204" pitchFamily="34" charset="0"/>
              </a:rPr>
              <a:t>Esamos biudžeto sistemos ir biudžeto formavimo proceso tobulinimas</a:t>
            </a:r>
            <a:endParaRPr lang="en-US" sz="1300" b="1" spc="-14" dirty="0">
              <a:solidFill>
                <a:srgbClr val="00642D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T_e6f5c918bdd649a1ac919cf22468a23b_Shape"/>
          <p:cNvSpPr/>
          <p:nvPr>
            <p:custDataLst>
              <p:tags r:id="rId10"/>
            </p:custDataLst>
          </p:nvPr>
        </p:nvSpPr>
        <p:spPr>
          <a:xfrm>
            <a:off x="2845412" y="3325179"/>
            <a:ext cx="3469663" cy="215190"/>
          </a:xfrm>
          <a:prstGeom prst="roundRect">
            <a:avLst>
              <a:gd name="adj" fmla="val 100000"/>
            </a:avLst>
          </a:prstGeom>
          <a:solidFill>
            <a:srgbClr val="4A7EBB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7EBB"/>
              </a:solidFill>
            </a:endParaRPr>
          </a:p>
        </p:txBody>
      </p:sp>
      <p:sp>
        <p:nvSpPr>
          <p:cNvPr id="60" name="OTLSHAPE_T_e6f5c918bdd649a1ac919cf22468a23b_Title"/>
          <p:cNvSpPr txBox="1"/>
          <p:nvPr>
            <p:custDataLst>
              <p:tags r:id="rId11"/>
            </p:custDataLst>
          </p:nvPr>
        </p:nvSpPr>
        <p:spPr>
          <a:xfrm>
            <a:off x="6328872" y="3230671"/>
            <a:ext cx="5534025" cy="400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lt-LT" sz="1300" b="1" spc="-14" dirty="0">
                <a:solidFill>
                  <a:srgbClr val="4A7EBB"/>
                </a:solidFill>
                <a:latin typeface="Calibri" panose="020F0502020204030204" pitchFamily="34" charset="0"/>
              </a:rPr>
              <a:t>Naujo vidutinės trukmės programinio biudžeto modelio, jo veikimo procesų, dokumentų šablonų  parengimas</a:t>
            </a:r>
            <a:endParaRPr lang="en-US" sz="1300" b="1" spc="-14" dirty="0">
              <a:solidFill>
                <a:srgbClr val="4A7EBB"/>
              </a:solidFill>
              <a:latin typeface="Calibri" panose="020F0502020204030204" pitchFamily="34" charset="0"/>
            </a:endParaRPr>
          </a:p>
        </p:txBody>
      </p:sp>
      <p:cxnSp>
        <p:nvCxnSpPr>
          <p:cNvPr id="73" name="OTLSHAPE_TB_00000000000000000000000000000000_Separator8"/>
          <p:cNvCxnSpPr/>
          <p:nvPr>
            <p:custDataLst>
              <p:tags r:id="rId12"/>
            </p:custDataLst>
          </p:nvPr>
        </p:nvCxnSpPr>
        <p:spPr>
          <a:xfrm>
            <a:off x="9382088" y="2083473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OTLSHAPE_TB_00000000000000000000000000000000_Separator8"/>
          <p:cNvCxnSpPr/>
          <p:nvPr>
            <p:custDataLst>
              <p:tags r:id="rId13"/>
            </p:custDataLst>
          </p:nvPr>
        </p:nvCxnSpPr>
        <p:spPr>
          <a:xfrm>
            <a:off x="8445619" y="2099349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hape 111"/>
          <p:cNvSpPr txBox="1">
            <a:spLocks/>
          </p:cNvSpPr>
          <p:nvPr/>
        </p:nvSpPr>
        <p:spPr>
          <a:xfrm>
            <a:off x="866355" y="433363"/>
            <a:ext cx="10815836" cy="8916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lt-LT" altLang="en-US" sz="3600" b="1" dirty="0"/>
              <a:t>Biudžeto sistemos pertvarkos eiga</a:t>
            </a:r>
            <a:endParaRPr lang="en-GB" altLang="en-US" sz="3600" b="1" dirty="0">
              <a:latin typeface="Arial" charset="0"/>
            </a:endParaRPr>
          </a:p>
        </p:txBody>
      </p:sp>
      <p:sp>
        <p:nvSpPr>
          <p:cNvPr id="78" name="OTLSHAPE_T_e6f5c918bdd649a1ac919cf22468a23b_Title"/>
          <p:cNvSpPr txBox="1"/>
          <p:nvPr>
            <p:custDataLst>
              <p:tags r:id="rId14"/>
            </p:custDataLst>
          </p:nvPr>
        </p:nvSpPr>
        <p:spPr>
          <a:xfrm>
            <a:off x="6815639" y="3739151"/>
            <a:ext cx="5231733" cy="400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lt-LT" sz="1300" b="1" spc="-14" dirty="0">
                <a:solidFill>
                  <a:srgbClr val="4A7EBB"/>
                </a:solidFill>
                <a:latin typeface="Calibri" panose="020F0502020204030204" pitchFamily="34" charset="0"/>
              </a:rPr>
              <a:t>Valstybės investicijų ir kitų „pokyčio“ išlaidų planavimo ir valdymo  procesų parengimas</a:t>
            </a:r>
            <a:endParaRPr lang="en-US" sz="1300" b="1" spc="-14" dirty="0">
              <a:solidFill>
                <a:srgbClr val="4A7EBB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OTLSHAPE_T_e6f5c918bdd649a1ac919cf22468a23b_Title"/>
          <p:cNvSpPr txBox="1"/>
          <p:nvPr>
            <p:custDataLst>
              <p:tags r:id="rId15"/>
            </p:custDataLst>
          </p:nvPr>
        </p:nvSpPr>
        <p:spPr>
          <a:xfrm>
            <a:off x="7410921" y="4289444"/>
            <a:ext cx="4536960" cy="200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lt-LT" sz="13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Teisės aktų projektų pristatymas ir svarstymas LRV ir LRS</a:t>
            </a:r>
            <a:endParaRPr lang="en-US" sz="1300" b="1" spc="-8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OTLSHAPE_T_e6f5c918bdd649a1ac919cf22468a23b_Title"/>
          <p:cNvSpPr txBox="1"/>
          <p:nvPr>
            <p:custDataLst>
              <p:tags r:id="rId16"/>
            </p:custDataLst>
          </p:nvPr>
        </p:nvSpPr>
        <p:spPr>
          <a:xfrm>
            <a:off x="5362575" y="5347852"/>
            <a:ext cx="4648925" cy="200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lt-LT" sz="1300" b="1" spc="-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2021-2023 m. pilnos apimties naujo formato biudžeto formavimas</a:t>
            </a:r>
            <a:endParaRPr lang="en-US" sz="1300" b="1" spc="-14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6" name="OTLSHAPE_T_e6f5c918bdd649a1ac919cf22468a23b_Title"/>
          <p:cNvSpPr txBox="1"/>
          <p:nvPr>
            <p:custDataLst>
              <p:tags r:id="rId17"/>
            </p:custDataLst>
          </p:nvPr>
        </p:nvSpPr>
        <p:spPr>
          <a:xfrm>
            <a:off x="3609975" y="4824688"/>
            <a:ext cx="3282322" cy="2077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lt-LT" sz="1300" b="1" spc="-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2020-2022 m. </a:t>
            </a:r>
            <a:r>
              <a:rPr lang="lt-LT" sz="1300" b="1" i="1" spc="-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pilotinio</a:t>
            </a:r>
            <a:r>
              <a:rPr lang="lt-LT" sz="1300" b="1" spc="-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biudžeto formavimas</a:t>
            </a:r>
            <a:endParaRPr lang="en-US" sz="1300" b="1" spc="-14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98" name="Tiesioji jungtis 97"/>
          <p:cNvCxnSpPr/>
          <p:nvPr/>
        </p:nvCxnSpPr>
        <p:spPr>
          <a:xfrm flipH="1">
            <a:off x="4901235" y="1305852"/>
            <a:ext cx="18134" cy="4249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TLSHAPE_M_93afb554552a4221a5380f7919409aa7_Shape"/>
          <p:cNvSpPr/>
          <p:nvPr>
            <p:custDataLst>
              <p:tags r:id="rId18"/>
            </p:custDataLst>
          </p:nvPr>
        </p:nvSpPr>
        <p:spPr>
          <a:xfrm>
            <a:off x="4709402" y="2337151"/>
            <a:ext cx="200900" cy="250912"/>
          </a:xfrm>
          <a:prstGeom prst="teardrop">
            <a:avLst/>
          </a:prstGeom>
          <a:solidFill>
            <a:srgbClr val="00642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OTLSHAPE_TB_00000000000000000000000000000000_Separator8"/>
          <p:cNvCxnSpPr/>
          <p:nvPr>
            <p:custDataLst>
              <p:tags r:id="rId19"/>
            </p:custDataLst>
          </p:nvPr>
        </p:nvCxnSpPr>
        <p:spPr>
          <a:xfrm>
            <a:off x="10267876" y="2108238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TLSHAPE_TB_00000000000000000000000000000000_TimescaleInterval1"/>
          <p:cNvSpPr txBox="1"/>
          <p:nvPr>
            <p:custDataLst>
              <p:tags r:id="rId20"/>
            </p:custDataLst>
          </p:nvPr>
        </p:nvSpPr>
        <p:spPr>
          <a:xfrm>
            <a:off x="10398318" y="2117446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lt-LT" sz="1200" spc="-18" dirty="0">
                <a:solidFill>
                  <a:schemeClr val="lt2"/>
                </a:solidFill>
                <a:latin typeface="Calibri" panose="020F0502020204030204" pitchFamily="34" charset="0"/>
              </a:rPr>
              <a:t>2020 II </a:t>
            </a:r>
            <a:r>
              <a:rPr lang="lt-LT" sz="1200" spc="-18" dirty="0" err="1">
                <a:solidFill>
                  <a:schemeClr val="lt2"/>
                </a:solidFill>
                <a:latin typeface="Calibri" panose="020F0502020204030204" pitchFamily="34" charset="0"/>
              </a:rPr>
              <a:t>ketv</a:t>
            </a:r>
            <a:r>
              <a:rPr lang="lt-LT" sz="1200" spc="-18" dirty="0">
                <a:solidFill>
                  <a:schemeClr val="lt2"/>
                </a:solidFill>
                <a:latin typeface="Calibri" panose="020F0502020204030204" pitchFamily="34" charset="0"/>
              </a:rPr>
              <a:t>.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T_e6f5c918bdd649a1ac919cf22468a23b_Shape"/>
          <p:cNvSpPr/>
          <p:nvPr>
            <p:custDataLst>
              <p:tags r:id="rId21"/>
            </p:custDataLst>
          </p:nvPr>
        </p:nvSpPr>
        <p:spPr>
          <a:xfrm>
            <a:off x="4785360" y="3834600"/>
            <a:ext cx="1972862" cy="209213"/>
          </a:xfrm>
          <a:prstGeom prst="roundRect">
            <a:avLst>
              <a:gd name="adj" fmla="val 100000"/>
            </a:avLst>
          </a:prstGeom>
          <a:solidFill>
            <a:srgbClr val="4A7EBB"/>
          </a:solidFill>
          <a:ln w="12700" cap="flat" cmpd="sng" algn="ctr">
            <a:solidFill>
              <a:srgbClr val="4A7EBB"/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TLSHAPE_T_e6f5c918bdd649a1ac919cf22468a23b_Shape"/>
          <p:cNvSpPr/>
          <p:nvPr>
            <p:custDataLst>
              <p:tags r:id="rId22"/>
            </p:custDataLst>
          </p:nvPr>
        </p:nvSpPr>
        <p:spPr>
          <a:xfrm>
            <a:off x="9960168" y="5340157"/>
            <a:ext cx="2505074" cy="209213"/>
          </a:xfrm>
          <a:prstGeom prst="roundRect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TLSHAPE_T_e6f5c918bdd649a1ac919cf22468a23b_Shape"/>
          <p:cNvSpPr/>
          <p:nvPr>
            <p:custDataLst>
              <p:tags r:id="rId23"/>
            </p:custDataLst>
          </p:nvPr>
        </p:nvSpPr>
        <p:spPr>
          <a:xfrm>
            <a:off x="6815639" y="4823225"/>
            <a:ext cx="2566450" cy="209213"/>
          </a:xfrm>
          <a:prstGeom prst="roundRect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TLSHAPE_T_e6f5c918bdd649a1ac919cf22468a23b_Shape"/>
          <p:cNvSpPr/>
          <p:nvPr>
            <p:custDataLst>
              <p:tags r:id="rId24"/>
            </p:custDataLst>
          </p:nvPr>
        </p:nvSpPr>
        <p:spPr>
          <a:xfrm>
            <a:off x="6199509" y="4312904"/>
            <a:ext cx="1117425" cy="209213"/>
          </a:xfrm>
          <a:prstGeom prst="roundRect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3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truktūrinė schema: procesas 85"/>
          <p:cNvSpPr/>
          <p:nvPr/>
        </p:nvSpPr>
        <p:spPr>
          <a:xfrm>
            <a:off x="0" y="931097"/>
            <a:ext cx="12192000" cy="45719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0" name="Struktūrinė schema: procesas 89"/>
          <p:cNvSpPr/>
          <p:nvPr/>
        </p:nvSpPr>
        <p:spPr>
          <a:xfrm>
            <a:off x="24082" y="0"/>
            <a:ext cx="12192000" cy="92555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1" name="Antraštė 4"/>
          <p:cNvSpPr txBox="1">
            <a:spLocks/>
          </p:cNvSpPr>
          <p:nvPr/>
        </p:nvSpPr>
        <p:spPr>
          <a:xfrm>
            <a:off x="196702" y="154234"/>
            <a:ext cx="11659013" cy="90363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t-LT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Esamos situacijos apibendrinimas</a:t>
            </a:r>
          </a:p>
        </p:txBody>
      </p:sp>
      <p:graphicFrame>
        <p:nvGraphicFramePr>
          <p:cNvPr id="9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071980"/>
              </p:ext>
            </p:extLst>
          </p:nvPr>
        </p:nvGraphicFramePr>
        <p:xfrm>
          <a:off x="592667" y="1125006"/>
          <a:ext cx="10811933" cy="474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4" name="Title 1">
            <a:extLst>
              <a:ext uri="{FF2B5EF4-FFF2-40B4-BE49-F238E27FC236}">
                <a16:creationId xmlns:a16="http://schemas.microsoft.com/office/drawing/2014/main" id="{97B42E56-FA35-4805-BC1D-D367D8A0D317}"/>
              </a:ext>
            </a:extLst>
          </p:cNvPr>
          <p:cNvSpPr>
            <a:spLocks noGrp="1"/>
          </p:cNvSpPr>
          <p:nvPr/>
        </p:nvSpPr>
        <p:spPr>
          <a:xfrm>
            <a:off x="642206" y="5695089"/>
            <a:ext cx="10955751" cy="659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b="1" i="1" dirty="0">
                <a:solidFill>
                  <a:schemeClr val="tx1"/>
                </a:solidFill>
              </a:rPr>
              <a:t>Strateginio planavimo dokumentai – </a:t>
            </a:r>
            <a:r>
              <a:rPr lang="lt-L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290</a:t>
            </a:r>
            <a:r>
              <a:rPr lang="lt-LT" sz="1600" b="1" i="1" dirty="0"/>
              <a:t> </a:t>
            </a:r>
          </a:p>
          <a:p>
            <a:r>
              <a:rPr lang="lt-LT" sz="1600" b="1" i="1" dirty="0">
                <a:solidFill>
                  <a:schemeClr val="tx1"/>
                </a:solidFill>
              </a:rPr>
              <a:t>Teisės aktai, įpareigojantys rengti šiuos dokumentus -</a:t>
            </a:r>
            <a:r>
              <a:rPr lang="lt-LT" sz="1600" b="1" i="1" dirty="0"/>
              <a:t> </a:t>
            </a:r>
            <a:r>
              <a:rPr lang="lt-L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243462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ė 1"/>
          <p:cNvGrpSpPr/>
          <p:nvPr/>
        </p:nvGrpSpPr>
        <p:grpSpPr>
          <a:xfrm>
            <a:off x="126786" y="1923464"/>
            <a:ext cx="5178704" cy="4781550"/>
            <a:chOff x="5788480" y="2022022"/>
            <a:chExt cx="6002140" cy="4890407"/>
          </a:xfrm>
        </p:grpSpPr>
        <p:sp>
          <p:nvSpPr>
            <p:cNvPr id="3" name="Stačiakampis 2"/>
            <p:cNvSpPr/>
            <p:nvPr/>
          </p:nvSpPr>
          <p:spPr>
            <a:xfrm>
              <a:off x="5788481" y="2022022"/>
              <a:ext cx="6000750" cy="14450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tačiakampis 3"/>
            <p:cNvSpPr/>
            <p:nvPr/>
          </p:nvSpPr>
          <p:spPr>
            <a:xfrm>
              <a:off x="5788480" y="3467101"/>
              <a:ext cx="6000749" cy="144507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Stačiakampis 4"/>
            <p:cNvSpPr/>
            <p:nvPr/>
          </p:nvSpPr>
          <p:spPr>
            <a:xfrm>
              <a:off x="5789872" y="4912180"/>
              <a:ext cx="6000748" cy="2000249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Suapvalintas stačiakampis 5"/>
            <p:cNvSpPr/>
            <p:nvPr/>
          </p:nvSpPr>
          <p:spPr>
            <a:xfrm>
              <a:off x="6572250" y="3189563"/>
              <a:ext cx="1216480" cy="48169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900" dirty="0"/>
                <a:t>Vyriausybės programa</a:t>
              </a:r>
              <a:endParaRPr lang="en-US" sz="900" dirty="0"/>
            </a:p>
          </p:txBody>
        </p:sp>
        <p:sp>
          <p:nvSpPr>
            <p:cNvPr id="7" name="Suapvalintas stačiakampis 6"/>
            <p:cNvSpPr/>
            <p:nvPr/>
          </p:nvSpPr>
          <p:spPr>
            <a:xfrm>
              <a:off x="6572250" y="5104048"/>
              <a:ext cx="1543050" cy="530671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800" dirty="0"/>
                <a:t>Vyriausybės programos įgyvendinimo planas</a:t>
              </a:r>
              <a:endParaRPr lang="en-US" sz="800" dirty="0"/>
            </a:p>
          </p:txBody>
        </p:sp>
        <p:sp>
          <p:nvSpPr>
            <p:cNvPr id="8" name="Suapvalintas stačiakampis 7"/>
            <p:cNvSpPr/>
            <p:nvPr/>
          </p:nvSpPr>
          <p:spPr>
            <a:xfrm>
              <a:off x="8935812" y="5883730"/>
              <a:ext cx="1514474" cy="33745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800" dirty="0"/>
                <a:t>Strateginiai veiklos planai</a:t>
              </a:r>
              <a:endParaRPr lang="en-US" sz="800" dirty="0"/>
            </a:p>
          </p:txBody>
        </p:sp>
        <p:sp>
          <p:nvSpPr>
            <p:cNvPr id="9" name="Suapvalintas stačiakampis 8"/>
            <p:cNvSpPr/>
            <p:nvPr/>
          </p:nvSpPr>
          <p:spPr>
            <a:xfrm>
              <a:off x="8956538" y="6469515"/>
              <a:ext cx="1514474" cy="32248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800" dirty="0"/>
                <a:t>Metiniai veiklos planai</a:t>
              </a:r>
              <a:endParaRPr lang="en-US" sz="800" dirty="0"/>
            </a:p>
          </p:txBody>
        </p:sp>
        <p:sp>
          <p:nvSpPr>
            <p:cNvPr id="10" name="Suapvalintas stačiakampis 9"/>
            <p:cNvSpPr/>
            <p:nvPr/>
          </p:nvSpPr>
          <p:spPr>
            <a:xfrm>
              <a:off x="10015225" y="5161191"/>
              <a:ext cx="1175656" cy="47352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800" dirty="0" err="1"/>
                <a:t>Tarpinstituciniai</a:t>
              </a:r>
              <a:r>
                <a:rPr lang="lt-LT" sz="800" dirty="0"/>
                <a:t> planai</a:t>
              </a:r>
              <a:endParaRPr lang="en-US" sz="800" dirty="0"/>
            </a:p>
          </p:txBody>
        </p:sp>
        <p:sp>
          <p:nvSpPr>
            <p:cNvPr id="11" name="Suapvalintas stačiakampis 10"/>
            <p:cNvSpPr/>
            <p:nvPr/>
          </p:nvSpPr>
          <p:spPr>
            <a:xfrm>
              <a:off x="10788791" y="6465771"/>
              <a:ext cx="951137" cy="32248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800" dirty="0"/>
                <a:t>Veiksmų planai</a:t>
              </a:r>
              <a:endParaRPr lang="en-US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88480" y="2022022"/>
              <a:ext cx="428057" cy="144507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lt-LT" sz="1200" dirty="0">
                  <a:solidFill>
                    <a:schemeClr val="bg1"/>
                  </a:solidFill>
                </a:rPr>
                <a:t>Ilgos trukmės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89872" y="3467101"/>
              <a:ext cx="428057" cy="144507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lt-LT" sz="1200" dirty="0">
                  <a:solidFill>
                    <a:schemeClr val="bg1"/>
                  </a:solidFill>
                </a:rPr>
                <a:t>Vidutinės trukmės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89872" y="4912180"/>
              <a:ext cx="428057" cy="144507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lt-LT" sz="1200" dirty="0">
                  <a:solidFill>
                    <a:schemeClr val="bg1"/>
                  </a:solidFill>
                </a:rPr>
                <a:t>Trumpos trukmės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6157" y="2022022"/>
              <a:ext cx="338879" cy="144507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lt-LT" sz="700" dirty="0">
                  <a:solidFill>
                    <a:schemeClr val="bg1"/>
                  </a:solidFill>
                </a:rPr>
                <a:t>Seimas</a:t>
              </a:r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157" y="3467099"/>
              <a:ext cx="356715" cy="144507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lt-LT" sz="800" dirty="0">
                  <a:solidFill>
                    <a:schemeClr val="bg1"/>
                  </a:solidFill>
                </a:rPr>
                <a:t>Vyriausybė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42323" y="4819653"/>
              <a:ext cx="356715" cy="114027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lt-LT" sz="800" dirty="0">
                  <a:solidFill>
                    <a:schemeClr val="bg1"/>
                  </a:solidFill>
                </a:rPr>
                <a:t>Vyriausybė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19239" y="5811611"/>
              <a:ext cx="374550" cy="81914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lt-LT" sz="900" dirty="0">
                  <a:solidFill>
                    <a:schemeClr val="bg1"/>
                  </a:solidFill>
                </a:rPr>
                <a:t>Ministras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Tiesioji jungtis 18"/>
            <p:cNvCxnSpPr/>
            <p:nvPr/>
          </p:nvCxnSpPr>
          <p:spPr>
            <a:xfrm>
              <a:off x="6273128" y="5829296"/>
              <a:ext cx="5466801" cy="0"/>
            </a:xfrm>
            <a:prstGeom prst="line">
              <a:avLst/>
            </a:prstGeom>
            <a:ln>
              <a:solidFill>
                <a:schemeClr val="accent6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Tiesioji rodyklės jungtis 20"/>
            <p:cNvCxnSpPr/>
            <p:nvPr/>
          </p:nvCxnSpPr>
          <p:spPr>
            <a:xfrm>
              <a:off x="7151914" y="3709116"/>
              <a:ext cx="0" cy="1394932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Tiesioji jungtis 21"/>
            <p:cNvCxnSpPr/>
            <p:nvPr/>
          </p:nvCxnSpPr>
          <p:spPr>
            <a:xfrm flipV="1">
              <a:off x="7429500" y="4988379"/>
              <a:ext cx="0" cy="115669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Tiesioji rodyklės jungtis 22"/>
            <p:cNvCxnSpPr/>
            <p:nvPr/>
          </p:nvCxnSpPr>
          <p:spPr>
            <a:xfrm>
              <a:off x="7429500" y="4988379"/>
              <a:ext cx="2250281" cy="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Tiesioji jungtis 23"/>
            <p:cNvCxnSpPr/>
            <p:nvPr/>
          </p:nvCxnSpPr>
          <p:spPr>
            <a:xfrm>
              <a:off x="9693049" y="4988379"/>
              <a:ext cx="1892072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Tiesioji rodyklės jungtis 24"/>
            <p:cNvCxnSpPr>
              <a:endCxn id="10" idx="0"/>
            </p:cNvCxnSpPr>
            <p:nvPr/>
          </p:nvCxnSpPr>
          <p:spPr>
            <a:xfrm>
              <a:off x="10603053" y="4988379"/>
              <a:ext cx="0" cy="172812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Tiesioji jungtis 25"/>
            <p:cNvCxnSpPr/>
            <p:nvPr/>
          </p:nvCxnSpPr>
          <p:spPr>
            <a:xfrm>
              <a:off x="11585121" y="4988379"/>
              <a:ext cx="0" cy="1477392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Tiesioji rodyklės jungtis 26"/>
            <p:cNvCxnSpPr/>
            <p:nvPr/>
          </p:nvCxnSpPr>
          <p:spPr>
            <a:xfrm flipH="1">
              <a:off x="10458766" y="6627012"/>
              <a:ext cx="338506" cy="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Tiesioji rodyklės jungtis 27"/>
            <p:cNvCxnSpPr>
              <a:endCxn id="9" idx="0"/>
            </p:cNvCxnSpPr>
            <p:nvPr/>
          </p:nvCxnSpPr>
          <p:spPr>
            <a:xfrm>
              <a:off x="9704433" y="6221184"/>
              <a:ext cx="9342" cy="24833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Suapvalintas stačiakampis 28"/>
            <p:cNvSpPr/>
            <p:nvPr/>
          </p:nvSpPr>
          <p:spPr>
            <a:xfrm>
              <a:off x="8499020" y="2130879"/>
              <a:ext cx="2334986" cy="53884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200" dirty="0"/>
                <a:t>Valstybės pažangos strategija </a:t>
              </a:r>
              <a:r>
                <a:rPr lang="en-US" sz="1200" dirty="0"/>
                <a:t>„</a:t>
              </a:r>
              <a:r>
                <a:rPr lang="lt-LT" sz="1200" dirty="0"/>
                <a:t>Lietuva</a:t>
              </a:r>
              <a:r>
                <a:rPr lang="en-US" sz="1200" dirty="0"/>
                <a:t> 2030“</a:t>
              </a:r>
            </a:p>
          </p:txBody>
        </p:sp>
        <p:sp>
          <p:nvSpPr>
            <p:cNvPr id="30" name="Suapvalintas stačiakampis 29"/>
            <p:cNvSpPr/>
            <p:nvPr/>
          </p:nvSpPr>
          <p:spPr>
            <a:xfrm>
              <a:off x="7959832" y="2804600"/>
              <a:ext cx="1335726" cy="579664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S</a:t>
              </a:r>
              <a:r>
                <a:rPr lang="lt-LT" sz="900" dirty="0" err="1"/>
                <a:t>trategijos</a:t>
              </a:r>
              <a:r>
                <a:rPr lang="en-US" sz="900" dirty="0"/>
                <a:t>, </a:t>
              </a:r>
              <a:r>
                <a:rPr lang="en-US" sz="900" dirty="0" err="1"/>
                <a:t>koncepcijos</a:t>
              </a:r>
              <a:r>
                <a:rPr lang="en-US" sz="900" dirty="0"/>
                <a:t>, </a:t>
              </a:r>
              <a:r>
                <a:rPr lang="en-US" sz="900" dirty="0" err="1"/>
                <a:t>gair</a:t>
              </a:r>
              <a:r>
                <a:rPr lang="lt-LT" sz="900" dirty="0"/>
                <a:t>ės</a:t>
              </a:r>
              <a:endParaRPr lang="en-US" sz="900" dirty="0"/>
            </a:p>
          </p:txBody>
        </p:sp>
        <p:sp>
          <p:nvSpPr>
            <p:cNvPr id="31" name="Suapvalintas stačiakampis 30"/>
            <p:cNvSpPr/>
            <p:nvPr/>
          </p:nvSpPr>
          <p:spPr>
            <a:xfrm>
              <a:off x="8352063" y="4058834"/>
              <a:ext cx="1167493" cy="48169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900" dirty="0"/>
                <a:t>Nacionalinės pažangos programa</a:t>
              </a:r>
              <a:endParaRPr lang="en-US" sz="900" dirty="0"/>
            </a:p>
          </p:txBody>
        </p:sp>
        <p:sp>
          <p:nvSpPr>
            <p:cNvPr id="32" name="Suapvalintas stačiakampis 31"/>
            <p:cNvSpPr/>
            <p:nvPr/>
          </p:nvSpPr>
          <p:spPr>
            <a:xfrm>
              <a:off x="9805305" y="4058834"/>
              <a:ext cx="1232807" cy="48169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100" dirty="0"/>
                <a:t>Plėtros programos</a:t>
              </a:r>
              <a:endParaRPr lang="en-US" sz="1100" dirty="0"/>
            </a:p>
          </p:txBody>
        </p:sp>
        <p:cxnSp>
          <p:nvCxnSpPr>
            <p:cNvPr id="33" name="Tiesioji rodyklės jungtis 32"/>
            <p:cNvCxnSpPr>
              <a:stCxn id="29" idx="2"/>
            </p:cNvCxnSpPr>
            <p:nvPr/>
          </p:nvCxnSpPr>
          <p:spPr>
            <a:xfrm>
              <a:off x="9666513" y="2669721"/>
              <a:ext cx="26535" cy="3214009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Tiesioji rodyklės jungtis 33"/>
            <p:cNvCxnSpPr>
              <a:stCxn id="30" idx="3"/>
            </p:cNvCxnSpPr>
            <p:nvPr/>
          </p:nvCxnSpPr>
          <p:spPr>
            <a:xfrm>
              <a:off x="9295557" y="3094432"/>
              <a:ext cx="890928" cy="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Tiesioji jungtis 34"/>
            <p:cNvCxnSpPr/>
            <p:nvPr/>
          </p:nvCxnSpPr>
          <p:spPr>
            <a:xfrm>
              <a:off x="7788730" y="3633107"/>
              <a:ext cx="1877783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Tiesioji jungtis 35"/>
            <p:cNvCxnSpPr/>
            <p:nvPr/>
          </p:nvCxnSpPr>
          <p:spPr>
            <a:xfrm>
              <a:off x="8850085" y="3790950"/>
              <a:ext cx="1559376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Tiesioji rodyklės jungtis 36"/>
            <p:cNvCxnSpPr/>
            <p:nvPr/>
          </p:nvCxnSpPr>
          <p:spPr>
            <a:xfrm>
              <a:off x="8850085" y="3790950"/>
              <a:ext cx="0" cy="24220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Tiesioji rodyklės jungtis 37"/>
            <p:cNvCxnSpPr/>
            <p:nvPr/>
          </p:nvCxnSpPr>
          <p:spPr>
            <a:xfrm>
              <a:off x="10409461" y="3790950"/>
              <a:ext cx="0" cy="24220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Tiesioji jungtis 38"/>
            <p:cNvCxnSpPr/>
            <p:nvPr/>
          </p:nvCxnSpPr>
          <p:spPr>
            <a:xfrm>
              <a:off x="8846002" y="4540527"/>
              <a:ext cx="0" cy="246291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Tiesioji jungtis 39"/>
            <p:cNvCxnSpPr/>
            <p:nvPr/>
          </p:nvCxnSpPr>
          <p:spPr>
            <a:xfrm>
              <a:off x="8850084" y="4786818"/>
              <a:ext cx="1571623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Tiesioji jungtis 40"/>
            <p:cNvCxnSpPr>
              <a:endCxn id="32" idx="2"/>
            </p:cNvCxnSpPr>
            <p:nvPr/>
          </p:nvCxnSpPr>
          <p:spPr>
            <a:xfrm flipV="1">
              <a:off x="10421708" y="4540527"/>
              <a:ext cx="1" cy="246291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2" name="Grupė 41"/>
          <p:cNvGrpSpPr/>
          <p:nvPr/>
        </p:nvGrpSpPr>
        <p:grpSpPr>
          <a:xfrm>
            <a:off x="5835775" y="1846607"/>
            <a:ext cx="5632704" cy="4868693"/>
            <a:chOff x="5759872" y="1974770"/>
            <a:chExt cx="6032140" cy="4937659"/>
          </a:xfrm>
        </p:grpSpPr>
        <p:sp>
          <p:nvSpPr>
            <p:cNvPr id="43" name="Stačiakampis 42"/>
            <p:cNvSpPr/>
            <p:nvPr/>
          </p:nvSpPr>
          <p:spPr>
            <a:xfrm>
              <a:off x="5788481" y="2022022"/>
              <a:ext cx="6000750" cy="14450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Stačiakampis 43"/>
            <p:cNvSpPr/>
            <p:nvPr/>
          </p:nvSpPr>
          <p:spPr>
            <a:xfrm>
              <a:off x="5789872" y="3163095"/>
              <a:ext cx="6002140" cy="229922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96157" y="3467099"/>
              <a:ext cx="329603" cy="144507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lt-LT" sz="800" dirty="0">
                  <a:solidFill>
                    <a:schemeClr val="bg1"/>
                  </a:solidFill>
                </a:rPr>
                <a:t>Vyriausybė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5" name="Stačiakampis 44"/>
            <p:cNvSpPr/>
            <p:nvPr/>
          </p:nvSpPr>
          <p:spPr>
            <a:xfrm>
              <a:off x="5759872" y="5438266"/>
              <a:ext cx="6000748" cy="1474163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Suapvalintas stačiakampis 47"/>
            <p:cNvSpPr/>
            <p:nvPr/>
          </p:nvSpPr>
          <p:spPr>
            <a:xfrm>
              <a:off x="9048115" y="5687226"/>
              <a:ext cx="1514475" cy="33745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3 met</a:t>
              </a:r>
              <a:r>
                <a:rPr lang="lt-LT" sz="1000" dirty="0"/>
                <a:t>ų veiklos planai</a:t>
              </a:r>
              <a:endParaRPr lang="en-US" sz="1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88479" y="1974770"/>
              <a:ext cx="395523" cy="128575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lt-LT" sz="1200" dirty="0">
                  <a:solidFill>
                    <a:schemeClr val="bg1"/>
                  </a:solidFill>
                </a:rPr>
                <a:t>Ilgos trukmės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89872" y="3467101"/>
              <a:ext cx="395523" cy="144507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lt-LT" sz="1200" dirty="0">
                  <a:solidFill>
                    <a:schemeClr val="bg1"/>
                  </a:solidFill>
                </a:rPr>
                <a:t>Vidutinės trukmės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88480" y="5393717"/>
              <a:ext cx="395523" cy="144507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lt-LT" sz="1200" dirty="0">
                  <a:solidFill>
                    <a:schemeClr val="bg1"/>
                  </a:solidFill>
                </a:rPr>
                <a:t>Trumpos trukmės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96157" y="2022022"/>
              <a:ext cx="313122" cy="144507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lt-LT" sz="700" dirty="0">
                  <a:solidFill>
                    <a:schemeClr val="bg1"/>
                  </a:solidFill>
                </a:rPr>
                <a:t>Seimas</a:t>
              </a:r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19239" y="5811612"/>
              <a:ext cx="346082" cy="81914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lt-LT" sz="900" dirty="0">
                  <a:solidFill>
                    <a:schemeClr val="bg1"/>
                  </a:solidFill>
                </a:rPr>
                <a:t>Ministras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61" name="Tiesioji rodyklės jungtis 60"/>
            <p:cNvCxnSpPr/>
            <p:nvPr/>
          </p:nvCxnSpPr>
          <p:spPr>
            <a:xfrm>
              <a:off x="7213303" y="4992193"/>
              <a:ext cx="553287" cy="93356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9" name="Suapvalintas stačiakampis 68"/>
            <p:cNvSpPr/>
            <p:nvPr/>
          </p:nvSpPr>
          <p:spPr>
            <a:xfrm>
              <a:off x="7938898" y="2259367"/>
              <a:ext cx="1699915" cy="53884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200" dirty="0"/>
                <a:t>Valstybės pažangos strategija</a:t>
              </a:r>
              <a:endParaRPr lang="en-US" sz="1200" dirty="0"/>
            </a:p>
          </p:txBody>
        </p:sp>
        <p:sp>
          <p:nvSpPr>
            <p:cNvPr id="71" name="Suapvalintas stačiakampis 70"/>
            <p:cNvSpPr/>
            <p:nvPr/>
          </p:nvSpPr>
          <p:spPr>
            <a:xfrm>
              <a:off x="8372791" y="3725622"/>
              <a:ext cx="1167493" cy="48169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900" dirty="0"/>
                <a:t>Nacionalinis pažangos planas</a:t>
              </a:r>
              <a:endParaRPr lang="en-US" sz="900" dirty="0"/>
            </a:p>
          </p:txBody>
        </p:sp>
        <p:sp>
          <p:nvSpPr>
            <p:cNvPr id="72" name="Suapvalintas stačiakampis 71"/>
            <p:cNvSpPr/>
            <p:nvPr/>
          </p:nvSpPr>
          <p:spPr>
            <a:xfrm>
              <a:off x="9833882" y="3720685"/>
              <a:ext cx="1232807" cy="48169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000" dirty="0"/>
                <a:t>LT </a:t>
              </a:r>
              <a:r>
                <a:rPr lang="lt-LT" sz="900" dirty="0"/>
                <a:t>bendrasis</a:t>
              </a:r>
              <a:r>
                <a:rPr lang="lt-LT" sz="1000" dirty="0"/>
                <a:t> teritorijos </a:t>
              </a:r>
              <a:r>
                <a:rPr lang="lt-LT" sz="900" dirty="0"/>
                <a:t>planas</a:t>
              </a:r>
              <a:endParaRPr lang="en-US" sz="1000" dirty="0"/>
            </a:p>
          </p:txBody>
        </p:sp>
        <p:cxnSp>
          <p:nvCxnSpPr>
            <p:cNvPr id="73" name="Tiesioji rodyklės jungtis 72"/>
            <p:cNvCxnSpPr>
              <a:stCxn id="69" idx="2"/>
            </p:cNvCxnSpPr>
            <p:nvPr/>
          </p:nvCxnSpPr>
          <p:spPr>
            <a:xfrm>
              <a:off x="8788856" y="2798209"/>
              <a:ext cx="378829" cy="6357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Tiesioji jungtis 74"/>
            <p:cNvCxnSpPr/>
            <p:nvPr/>
          </p:nvCxnSpPr>
          <p:spPr>
            <a:xfrm flipV="1">
              <a:off x="7654150" y="4033158"/>
              <a:ext cx="718641" cy="288493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Tiesioji jungtis 75"/>
            <p:cNvCxnSpPr/>
            <p:nvPr/>
          </p:nvCxnSpPr>
          <p:spPr>
            <a:xfrm>
              <a:off x="8913360" y="3467099"/>
              <a:ext cx="1559376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" name="Tiesioji rodyklės jungtis 76"/>
            <p:cNvCxnSpPr/>
            <p:nvPr/>
          </p:nvCxnSpPr>
          <p:spPr>
            <a:xfrm>
              <a:off x="8913361" y="3467099"/>
              <a:ext cx="0" cy="24220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Tiesioji rodyklės jungtis 77"/>
            <p:cNvCxnSpPr/>
            <p:nvPr/>
          </p:nvCxnSpPr>
          <p:spPr>
            <a:xfrm>
              <a:off x="10472736" y="3456268"/>
              <a:ext cx="0" cy="24220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6" name="Suapvalintas stačiakampis 45"/>
            <p:cNvSpPr/>
            <p:nvPr/>
          </p:nvSpPr>
          <p:spPr>
            <a:xfrm>
              <a:off x="6507797" y="4231900"/>
              <a:ext cx="1119213" cy="722042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17556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900" dirty="0"/>
                <a:t>Vyriausybės programos įgyvendinimo planas</a:t>
              </a:r>
              <a:endParaRPr lang="en-US" sz="900" dirty="0"/>
            </a:p>
          </p:txBody>
        </p:sp>
      </p:grpSp>
      <p:sp>
        <p:nvSpPr>
          <p:cNvPr id="85" name="Suapvalintas stačiakampis 84"/>
          <p:cNvSpPr/>
          <p:nvPr/>
        </p:nvSpPr>
        <p:spPr>
          <a:xfrm>
            <a:off x="8851562" y="6208534"/>
            <a:ext cx="1451611" cy="3374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" dirty="0"/>
              <a:t>Vidutinės trukmės biudžetas</a:t>
            </a:r>
            <a:endParaRPr lang="en-US" sz="1000" dirty="0"/>
          </a:p>
        </p:txBody>
      </p:sp>
      <p:cxnSp>
        <p:nvCxnSpPr>
          <p:cNvPr id="93" name="Tiesioji jungtis 92"/>
          <p:cNvCxnSpPr/>
          <p:nvPr/>
        </p:nvCxnSpPr>
        <p:spPr>
          <a:xfrm>
            <a:off x="9337111" y="3781711"/>
            <a:ext cx="284155" cy="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2" name="Rodyklė dešinėn 101"/>
          <p:cNvSpPr/>
          <p:nvPr/>
        </p:nvSpPr>
        <p:spPr>
          <a:xfrm>
            <a:off x="5363852" y="3077397"/>
            <a:ext cx="367646" cy="5371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11" name="Tiesioji rodyklės jungtis 110"/>
          <p:cNvCxnSpPr/>
          <p:nvPr/>
        </p:nvCxnSpPr>
        <p:spPr>
          <a:xfrm flipH="1">
            <a:off x="10540342" y="4077724"/>
            <a:ext cx="2238" cy="47303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3" name="Tiesioji rodyklės jungtis 112"/>
          <p:cNvCxnSpPr/>
          <p:nvPr/>
        </p:nvCxnSpPr>
        <p:spPr>
          <a:xfrm flipH="1">
            <a:off x="9129134" y="4077724"/>
            <a:ext cx="4476" cy="511543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4" name="Tiesioji rodyklės jungtis 113"/>
          <p:cNvCxnSpPr/>
          <p:nvPr/>
        </p:nvCxnSpPr>
        <p:spPr>
          <a:xfrm flipH="1">
            <a:off x="8577671" y="4043089"/>
            <a:ext cx="2238" cy="54617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5" name="Tiesioji rodyklės jungtis 114"/>
          <p:cNvCxnSpPr/>
          <p:nvPr/>
        </p:nvCxnSpPr>
        <p:spPr>
          <a:xfrm>
            <a:off x="9572139" y="5839928"/>
            <a:ext cx="0" cy="34301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Tiesioji rodyklės jungtis 115"/>
          <p:cNvCxnSpPr/>
          <p:nvPr/>
        </p:nvCxnSpPr>
        <p:spPr>
          <a:xfrm>
            <a:off x="9610697" y="4920950"/>
            <a:ext cx="0" cy="571301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9" name="Tiesioji rodyklės jungtis 118"/>
          <p:cNvCxnSpPr/>
          <p:nvPr/>
        </p:nvCxnSpPr>
        <p:spPr>
          <a:xfrm>
            <a:off x="8575433" y="4936701"/>
            <a:ext cx="351395" cy="571301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0" name="Tiesioji rodyklės jungtis 119"/>
          <p:cNvCxnSpPr/>
          <p:nvPr/>
        </p:nvCxnSpPr>
        <p:spPr>
          <a:xfrm flipH="1">
            <a:off x="10239718" y="4944825"/>
            <a:ext cx="350594" cy="563177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4" name="Dešinysis riestinis skliaustas 123"/>
          <p:cNvSpPr/>
          <p:nvPr/>
        </p:nvSpPr>
        <p:spPr>
          <a:xfrm>
            <a:off x="11437864" y="2050630"/>
            <a:ext cx="347455" cy="200129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5" name="Dešinysis riestinis skliaustas 124"/>
          <p:cNvSpPr/>
          <p:nvPr/>
        </p:nvSpPr>
        <p:spPr>
          <a:xfrm>
            <a:off x="11437865" y="4077725"/>
            <a:ext cx="347455" cy="1176812"/>
          </a:xfrm>
          <a:prstGeom prst="rightBrac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6" name="Dešinysis riestinis skliaustas 125"/>
          <p:cNvSpPr/>
          <p:nvPr/>
        </p:nvSpPr>
        <p:spPr>
          <a:xfrm>
            <a:off x="11439162" y="5307573"/>
            <a:ext cx="348787" cy="1407727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9" name="Suapvalintas stačiakampis 128"/>
          <p:cNvSpPr/>
          <p:nvPr/>
        </p:nvSpPr>
        <p:spPr>
          <a:xfrm>
            <a:off x="3556635" y="2872319"/>
            <a:ext cx="1570862" cy="451007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50" dirty="0"/>
              <a:t>LT bendrasis teritorijos planas</a:t>
            </a:r>
            <a:endParaRPr lang="en-US" sz="1050" dirty="0"/>
          </a:p>
        </p:txBody>
      </p:sp>
      <p:sp>
        <p:nvSpPr>
          <p:cNvPr id="130" name="TextBox 129"/>
          <p:cNvSpPr txBox="1"/>
          <p:nvPr/>
        </p:nvSpPr>
        <p:spPr>
          <a:xfrm>
            <a:off x="11787949" y="1686949"/>
            <a:ext cx="353943" cy="23907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lt-LT" sz="1100" b="1" dirty="0">
                <a:solidFill>
                  <a:schemeClr val="accent2">
                    <a:lumMod val="75000"/>
                  </a:schemeClr>
                </a:solidFill>
              </a:rPr>
              <a:t>STRATEGINIS PLANAVIMAS</a:t>
            </a:r>
            <a:endParaRPr lang="en-US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1787949" y="4019366"/>
            <a:ext cx="353943" cy="14804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lt-LT" sz="1100" b="1" dirty="0">
                <a:solidFill>
                  <a:schemeClr val="accent5">
                    <a:lumMod val="75000"/>
                  </a:schemeClr>
                </a:solidFill>
              </a:rPr>
              <a:t>PROGRAMAVIMAS</a:t>
            </a:r>
            <a:endParaRPr lang="en-US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1830639" y="5503756"/>
            <a:ext cx="353943" cy="10422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lt-LT" sz="1100" b="1" dirty="0">
                <a:solidFill>
                  <a:schemeClr val="accent3">
                    <a:lumMod val="75000"/>
                  </a:schemeClr>
                </a:solidFill>
              </a:rPr>
              <a:t>VEIKLA</a:t>
            </a:r>
            <a:endParaRPr lang="en-US" sz="11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9" name="Antraštė 4"/>
          <p:cNvSpPr txBox="1">
            <a:spLocks/>
          </p:cNvSpPr>
          <p:nvPr/>
        </p:nvSpPr>
        <p:spPr>
          <a:xfrm>
            <a:off x="307366" y="1126335"/>
            <a:ext cx="4998124" cy="617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/>
            <a:r>
              <a:rPr lang="lt-LT" sz="2000" b="1" dirty="0">
                <a:solidFill>
                  <a:schemeClr val="tx1"/>
                </a:solidFill>
              </a:rPr>
              <a:t>Esama STRATEGINIO PLANAVIMO dokumentų sistema</a:t>
            </a:r>
          </a:p>
        </p:txBody>
      </p:sp>
      <p:sp>
        <p:nvSpPr>
          <p:cNvPr id="140" name="Antraštė 4"/>
          <p:cNvSpPr txBox="1">
            <a:spLocks/>
          </p:cNvSpPr>
          <p:nvPr/>
        </p:nvSpPr>
        <p:spPr>
          <a:xfrm>
            <a:off x="5363852" y="1126335"/>
            <a:ext cx="6332848" cy="617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/>
            <a:r>
              <a:rPr lang="lt-LT" sz="2000" b="1" dirty="0">
                <a:solidFill>
                  <a:schemeClr val="tx1"/>
                </a:solidFill>
              </a:rPr>
              <a:t>Nauja STRATEGINIO PLANAVIMO-PROGRAMAVIMO dokumentų sistema</a:t>
            </a:r>
          </a:p>
        </p:txBody>
      </p:sp>
      <p:sp>
        <p:nvSpPr>
          <p:cNvPr id="86" name="Struktūrinė schema: procesas 85"/>
          <p:cNvSpPr/>
          <p:nvPr/>
        </p:nvSpPr>
        <p:spPr>
          <a:xfrm>
            <a:off x="0" y="931097"/>
            <a:ext cx="12192000" cy="45719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0" name="Struktūrinė schema: procesas 89"/>
          <p:cNvSpPr/>
          <p:nvPr/>
        </p:nvSpPr>
        <p:spPr>
          <a:xfrm>
            <a:off x="24082" y="0"/>
            <a:ext cx="12192000" cy="92555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1" name="Antraštė 4"/>
          <p:cNvSpPr txBox="1">
            <a:spLocks/>
          </p:cNvSpPr>
          <p:nvPr/>
        </p:nvSpPr>
        <p:spPr>
          <a:xfrm>
            <a:off x="196702" y="154234"/>
            <a:ext cx="11659013" cy="90363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t-LT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Esamos ir naujos strateginio planavimo sistemų palyginimas</a:t>
            </a:r>
          </a:p>
        </p:txBody>
      </p:sp>
      <p:sp>
        <p:nvSpPr>
          <p:cNvPr id="87" name="Suapvalintas stačiakampis 86"/>
          <p:cNvSpPr/>
          <p:nvPr/>
        </p:nvSpPr>
        <p:spPr>
          <a:xfrm>
            <a:off x="10262967" y="4598592"/>
            <a:ext cx="1094780" cy="4709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100" dirty="0"/>
              <a:t>Plėtros programa 3</a:t>
            </a:r>
            <a:endParaRPr lang="en-US" sz="1100" dirty="0"/>
          </a:p>
        </p:txBody>
      </p:sp>
      <p:sp>
        <p:nvSpPr>
          <p:cNvPr id="88" name="Suapvalintas stačiakampis 87"/>
          <p:cNvSpPr/>
          <p:nvPr/>
        </p:nvSpPr>
        <p:spPr>
          <a:xfrm>
            <a:off x="8989916" y="4589267"/>
            <a:ext cx="1129328" cy="4709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100" dirty="0"/>
              <a:t>Plėtros programa 2</a:t>
            </a:r>
            <a:endParaRPr lang="en-US" sz="1100" dirty="0"/>
          </a:p>
        </p:txBody>
      </p:sp>
      <p:sp>
        <p:nvSpPr>
          <p:cNvPr id="89" name="Suapvalintas stačiakampis 88"/>
          <p:cNvSpPr/>
          <p:nvPr/>
        </p:nvSpPr>
        <p:spPr>
          <a:xfrm>
            <a:off x="7681598" y="4589267"/>
            <a:ext cx="1129517" cy="4709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100" dirty="0"/>
              <a:t>Plėtros programa 1</a:t>
            </a:r>
            <a:endParaRPr lang="en-US" sz="1100" dirty="0"/>
          </a:p>
        </p:txBody>
      </p:sp>
      <p:cxnSp>
        <p:nvCxnSpPr>
          <p:cNvPr id="97" name="Tiesioji rodyklės jungtis 96"/>
          <p:cNvCxnSpPr/>
          <p:nvPr/>
        </p:nvCxnSpPr>
        <p:spPr>
          <a:xfrm flipH="1">
            <a:off x="9798001" y="4077724"/>
            <a:ext cx="4476" cy="511543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3" name="Suapvalintas stačiakampis 122"/>
          <p:cNvSpPr/>
          <p:nvPr/>
        </p:nvSpPr>
        <p:spPr>
          <a:xfrm>
            <a:off x="6440677" y="2579357"/>
            <a:ext cx="1135927" cy="64569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175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900" dirty="0"/>
              <a:t>Vyriausybės programa</a:t>
            </a:r>
            <a:endParaRPr lang="en-US" sz="900" dirty="0"/>
          </a:p>
        </p:txBody>
      </p:sp>
      <p:cxnSp>
        <p:nvCxnSpPr>
          <p:cNvPr id="127" name="Tiesioji rodyklės jungtis 126"/>
          <p:cNvCxnSpPr>
            <a:endCxn id="46" idx="0"/>
          </p:cNvCxnSpPr>
          <p:nvPr/>
        </p:nvCxnSpPr>
        <p:spPr>
          <a:xfrm>
            <a:off x="7056724" y="3265669"/>
            <a:ext cx="0" cy="806542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8" name="Suapvalintas stačiakampis 127"/>
          <p:cNvSpPr/>
          <p:nvPr/>
        </p:nvSpPr>
        <p:spPr>
          <a:xfrm>
            <a:off x="9572139" y="2108890"/>
            <a:ext cx="1587350" cy="5313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/>
              <a:t>Nacionalinė saugumo strategija</a:t>
            </a:r>
            <a:endParaRPr lang="en-US" sz="1200" dirty="0"/>
          </a:p>
        </p:txBody>
      </p:sp>
      <p:cxnSp>
        <p:nvCxnSpPr>
          <p:cNvPr id="133" name="Tiesioji rodyklės jungtis 132"/>
          <p:cNvCxnSpPr/>
          <p:nvPr/>
        </p:nvCxnSpPr>
        <p:spPr>
          <a:xfrm flipH="1">
            <a:off x="9906000" y="2639228"/>
            <a:ext cx="356211" cy="64623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3" name="Suapvalintas stačiakampis 102"/>
          <p:cNvSpPr/>
          <p:nvPr/>
        </p:nvSpPr>
        <p:spPr>
          <a:xfrm>
            <a:off x="10453037" y="5893230"/>
            <a:ext cx="820650" cy="3153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" dirty="0"/>
              <a:t>Veiksmų planai</a:t>
            </a:r>
            <a:endParaRPr lang="en-US" sz="800" dirty="0"/>
          </a:p>
        </p:txBody>
      </p:sp>
      <p:cxnSp>
        <p:nvCxnSpPr>
          <p:cNvPr id="104" name="Tiesioji rodyklės jungtis 103"/>
          <p:cNvCxnSpPr/>
          <p:nvPr/>
        </p:nvCxnSpPr>
        <p:spPr>
          <a:xfrm>
            <a:off x="10303173" y="5839928"/>
            <a:ext cx="149864" cy="65893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6" name="Tiesioji rodyklės jungtis 105"/>
          <p:cNvCxnSpPr/>
          <p:nvPr/>
        </p:nvCxnSpPr>
        <p:spPr>
          <a:xfrm flipV="1">
            <a:off x="10297916" y="6116299"/>
            <a:ext cx="112954" cy="184469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0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a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478660"/>
              </p:ext>
            </p:extLst>
          </p:nvPr>
        </p:nvGraphicFramePr>
        <p:xfrm>
          <a:off x="-103188" y="1089025"/>
          <a:ext cx="11142663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kumentas" r:id="rId3" imgW="11023834" imgH="6790974" progId="Word.Document.12">
                  <p:embed/>
                </p:oleObj>
              </mc:Choice>
              <mc:Fallback>
                <p:oleObj name="Dokumentas" r:id="rId3" imgW="11023834" imgH="6790974" progId="Word.Document.12">
                  <p:embed/>
                  <p:pic>
                    <p:nvPicPr>
                      <p:cNvPr id="0" name="Objektas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3188" y="1089025"/>
                        <a:ext cx="11142663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truktūrinė schema: procesas 2"/>
          <p:cNvSpPr/>
          <p:nvPr/>
        </p:nvSpPr>
        <p:spPr>
          <a:xfrm>
            <a:off x="0" y="0"/>
            <a:ext cx="12192000" cy="92555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Antraštė 4"/>
          <p:cNvSpPr txBox="1">
            <a:spLocks/>
          </p:cNvSpPr>
          <p:nvPr/>
        </p:nvSpPr>
        <p:spPr>
          <a:xfrm>
            <a:off x="457200" y="241361"/>
            <a:ext cx="11468306" cy="90363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t-LT" sz="2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Programinio biudžeto modelis ir jo sąsaja su strateginio planavimo sistema</a:t>
            </a:r>
          </a:p>
        </p:txBody>
      </p:sp>
      <p:sp>
        <p:nvSpPr>
          <p:cNvPr id="5" name="Struktūrinė schema: procesas 4"/>
          <p:cNvSpPr/>
          <p:nvPr/>
        </p:nvSpPr>
        <p:spPr>
          <a:xfrm>
            <a:off x="0" y="925551"/>
            <a:ext cx="12192000" cy="45719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187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truktūrinė schema: procesas 53"/>
          <p:cNvSpPr/>
          <p:nvPr/>
        </p:nvSpPr>
        <p:spPr>
          <a:xfrm>
            <a:off x="0" y="-8923"/>
            <a:ext cx="12192000" cy="106828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t-LT" sz="2400" b="1" dirty="0">
              <a:solidFill>
                <a:srgbClr val="FFFFFF">
                  <a:lumMod val="50000"/>
                </a:srgbClr>
              </a:solidFill>
              <a:latin typeface="Trebuchet MS"/>
              <a:sym typeface="Trebuchet MS"/>
            </a:endParaRPr>
          </a:p>
        </p:txBody>
      </p:sp>
      <p:sp>
        <p:nvSpPr>
          <p:cNvPr id="55" name="Struktūrinė schema: procesas 54"/>
          <p:cNvSpPr/>
          <p:nvPr/>
        </p:nvSpPr>
        <p:spPr>
          <a:xfrm>
            <a:off x="0" y="1036506"/>
            <a:ext cx="12192000" cy="45719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Shape 111"/>
          <p:cNvSpPr txBox="1">
            <a:spLocks/>
          </p:cNvSpPr>
          <p:nvPr/>
        </p:nvSpPr>
        <p:spPr>
          <a:xfrm>
            <a:off x="556854" y="276225"/>
            <a:ext cx="10815836" cy="7730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lt-LT" sz="2400" b="1" dirty="0">
                <a:solidFill>
                  <a:schemeClr val="accent2"/>
                </a:solidFill>
              </a:rPr>
              <a:t>Strateginio planavimo sistemos įgyvendinimo planas</a:t>
            </a:r>
            <a:endParaRPr lang="lt-LT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2 teksto laukas"/>
          <p:cNvSpPr txBox="1">
            <a:spLocks noChangeArrowheads="1"/>
          </p:cNvSpPr>
          <p:nvPr/>
        </p:nvSpPr>
        <p:spPr bwMode="auto">
          <a:xfrm>
            <a:off x="4562963" y="1183956"/>
            <a:ext cx="1414780" cy="47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rgbClr val="943634"/>
                </a:solidFill>
                <a:effectLst/>
                <a:latin typeface="Calibri"/>
                <a:ea typeface="Calibri"/>
                <a:cs typeface="Times New Roman"/>
              </a:rPr>
              <a:t>IKI PERTVARKOS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2 teksto laukas"/>
          <p:cNvSpPr txBox="1">
            <a:spLocks noChangeArrowheads="1"/>
          </p:cNvSpPr>
          <p:nvPr/>
        </p:nvSpPr>
        <p:spPr bwMode="auto">
          <a:xfrm>
            <a:off x="6837145" y="1191047"/>
            <a:ext cx="1486535" cy="47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t-LT" sz="1400" b="1" dirty="0">
                <a:solidFill>
                  <a:srgbClr val="4F6228"/>
                </a:solidFill>
                <a:effectLst/>
                <a:latin typeface="Calibri"/>
                <a:ea typeface="Calibri"/>
                <a:cs typeface="Times New Roman"/>
              </a:rPr>
              <a:t>PO PERTVARKOS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0" name="Grupė 9"/>
          <p:cNvGrpSpPr/>
          <p:nvPr/>
        </p:nvGrpSpPr>
        <p:grpSpPr>
          <a:xfrm>
            <a:off x="106749" y="2086262"/>
            <a:ext cx="9604517" cy="1017270"/>
            <a:chOff x="-1" y="0"/>
            <a:chExt cx="9604517" cy="1017270"/>
          </a:xfrm>
        </p:grpSpPr>
        <p:sp>
          <p:nvSpPr>
            <p:cNvPr id="11" name="Stačiakampis 10"/>
            <p:cNvSpPr/>
            <p:nvPr/>
          </p:nvSpPr>
          <p:spPr>
            <a:xfrm>
              <a:off x="-1" y="0"/>
              <a:ext cx="9604517" cy="10172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Stačiakampis 11"/>
            <p:cNvSpPr/>
            <p:nvPr/>
          </p:nvSpPr>
          <p:spPr>
            <a:xfrm>
              <a:off x="158108" y="0"/>
              <a:ext cx="1248661" cy="1017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lt-LT" sz="900" b="1" dirty="0">
                  <a:effectLst/>
                  <a:ea typeface="Calibri"/>
                  <a:cs typeface="Times New Roman"/>
                </a:rPr>
                <a:t>TVIRTINA SEIMAS</a:t>
              </a:r>
              <a:endParaRPr lang="en-US" sz="105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3" name="Stačiakampis 12"/>
            <p:cNvSpPr/>
            <p:nvPr/>
          </p:nvSpPr>
          <p:spPr>
            <a:xfrm>
              <a:off x="1608992" y="636105"/>
              <a:ext cx="2676485" cy="28575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lt-LT" sz="1050">
                  <a:effectLst/>
                  <a:ea typeface="Calibri"/>
                  <a:cs typeface="Times New Roman"/>
                </a:rPr>
                <a:t>Vyriausybės programa</a:t>
              </a:r>
              <a:endParaRPr lang="en-US" sz="1050">
                <a:effectLst/>
                <a:ea typeface="Calibri"/>
                <a:cs typeface="Times New Roman"/>
              </a:endParaRPr>
            </a:p>
          </p:txBody>
        </p:sp>
        <p:sp>
          <p:nvSpPr>
            <p:cNvPr id="14" name="Stačiakampis 13"/>
            <p:cNvSpPr/>
            <p:nvPr/>
          </p:nvSpPr>
          <p:spPr>
            <a:xfrm>
              <a:off x="1608992" y="159026"/>
              <a:ext cx="2676485" cy="3098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lt-LT" sz="1050">
                  <a:effectLst/>
                  <a:ea typeface="Calibri"/>
                  <a:cs typeface="Times New Roman"/>
                </a:rPr>
                <a:t>Strategijos*</a:t>
              </a:r>
              <a:endParaRPr lang="en-US" sz="105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5" name="Grupė 14"/>
            <p:cNvGrpSpPr/>
            <p:nvPr/>
          </p:nvGrpSpPr>
          <p:grpSpPr>
            <a:xfrm>
              <a:off x="4826441" y="540689"/>
              <a:ext cx="2766062" cy="389255"/>
              <a:chOff x="0" y="0"/>
              <a:chExt cx="2766062" cy="389255"/>
            </a:xfrm>
          </p:grpSpPr>
          <p:grpSp>
            <p:nvGrpSpPr>
              <p:cNvPr id="24" name="Grupė 23"/>
              <p:cNvGrpSpPr/>
              <p:nvPr/>
            </p:nvGrpSpPr>
            <p:grpSpPr>
              <a:xfrm>
                <a:off x="0" y="0"/>
                <a:ext cx="2766062" cy="389255"/>
                <a:chOff x="0" y="0"/>
                <a:chExt cx="2766062" cy="389255"/>
              </a:xfrm>
            </p:grpSpPr>
            <p:grpSp>
              <p:nvGrpSpPr>
                <p:cNvPr id="26" name="Grupė 25"/>
                <p:cNvGrpSpPr/>
                <p:nvPr/>
              </p:nvGrpSpPr>
              <p:grpSpPr>
                <a:xfrm>
                  <a:off x="0" y="0"/>
                  <a:ext cx="2766062" cy="389255"/>
                  <a:chOff x="0" y="0"/>
                  <a:chExt cx="2766640" cy="389586"/>
                </a:xfrm>
              </p:grpSpPr>
              <p:sp>
                <p:nvSpPr>
                  <p:cNvPr id="28" name="Ovalas 27"/>
                  <p:cNvSpPr/>
                  <p:nvPr/>
                </p:nvSpPr>
                <p:spPr>
                  <a:xfrm>
                    <a:off x="0" y="0"/>
                    <a:ext cx="421005" cy="381635"/>
                  </a:xfrm>
                  <a:prstGeom prst="ellipse">
                    <a:avLst/>
                  </a:prstGeom>
                  <a:solidFill>
                    <a:srgbClr val="953735"/>
                  </a:solidFill>
                  <a:ln>
                    <a:solidFill>
                      <a:srgbClr val="953735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Ovalas 28"/>
                  <p:cNvSpPr/>
                  <p:nvPr/>
                </p:nvSpPr>
                <p:spPr>
                  <a:xfrm>
                    <a:off x="2345635" y="7951"/>
                    <a:ext cx="421005" cy="381635"/>
                  </a:xfrm>
                  <a:prstGeom prst="ellipse">
                    <a:avLst/>
                  </a:prstGeom>
                  <a:solidFill>
                    <a:srgbClr val="4F6228"/>
                  </a:solidFill>
                  <a:ln>
                    <a:solidFill>
                      <a:srgbClr val="4F6228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30" name="Tiesioji rodyklės jungtis 29"/>
                  <p:cNvCxnSpPr/>
                  <p:nvPr/>
                </p:nvCxnSpPr>
                <p:spPr>
                  <a:xfrm>
                    <a:off x="500932" y="190831"/>
                    <a:ext cx="1741805" cy="0"/>
                  </a:xfrm>
                  <a:prstGeom prst="straightConnector1">
                    <a:avLst/>
                  </a:prstGeom>
                  <a:ln w="12700">
                    <a:solidFill>
                      <a:srgbClr val="4A7EBB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2 teksto laukas"/>
                <p:cNvSpPr txBox="1">
                  <a:spLocks noChangeArrowheads="1"/>
                </p:cNvSpPr>
                <p:nvPr/>
              </p:nvSpPr>
              <p:spPr bwMode="auto">
                <a:xfrm>
                  <a:off x="87465" y="7952"/>
                  <a:ext cx="325120" cy="349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1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25" name="2 teksto laukas"/>
              <p:cNvSpPr txBox="1">
                <a:spLocks noChangeArrowheads="1"/>
              </p:cNvSpPr>
              <p:nvPr/>
            </p:nvSpPr>
            <p:spPr bwMode="auto">
              <a:xfrm>
                <a:off x="2425148" y="39757"/>
                <a:ext cx="269875" cy="349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dirty="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Times New Roman"/>
                  </a:rPr>
                  <a:t>1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6" name="Grupė 15"/>
            <p:cNvGrpSpPr/>
            <p:nvPr/>
          </p:nvGrpSpPr>
          <p:grpSpPr>
            <a:xfrm>
              <a:off x="4826441" y="87465"/>
              <a:ext cx="2750182" cy="381635"/>
              <a:chOff x="0" y="0"/>
              <a:chExt cx="2750182" cy="381635"/>
            </a:xfrm>
          </p:grpSpPr>
          <p:grpSp>
            <p:nvGrpSpPr>
              <p:cNvPr id="17" name="Grupė 16"/>
              <p:cNvGrpSpPr/>
              <p:nvPr/>
            </p:nvGrpSpPr>
            <p:grpSpPr>
              <a:xfrm>
                <a:off x="0" y="0"/>
                <a:ext cx="2750182" cy="381635"/>
                <a:chOff x="0" y="0"/>
                <a:chExt cx="2750182" cy="381635"/>
              </a:xfrm>
            </p:grpSpPr>
            <p:grpSp>
              <p:nvGrpSpPr>
                <p:cNvPr id="19" name="Grupė 18"/>
                <p:cNvGrpSpPr/>
                <p:nvPr/>
              </p:nvGrpSpPr>
              <p:grpSpPr>
                <a:xfrm>
                  <a:off x="0" y="0"/>
                  <a:ext cx="2750182" cy="381635"/>
                  <a:chOff x="0" y="0"/>
                  <a:chExt cx="2750737" cy="381856"/>
                </a:xfrm>
              </p:grpSpPr>
              <p:sp>
                <p:nvSpPr>
                  <p:cNvPr id="21" name="Ovalas 20"/>
                  <p:cNvSpPr/>
                  <p:nvPr/>
                </p:nvSpPr>
                <p:spPr>
                  <a:xfrm>
                    <a:off x="0" y="0"/>
                    <a:ext cx="421419" cy="381856"/>
                  </a:xfrm>
                  <a:prstGeom prst="ellipse">
                    <a:avLst/>
                  </a:prstGeom>
                  <a:solidFill>
                    <a:srgbClr val="953735"/>
                  </a:solidFill>
                  <a:ln>
                    <a:solidFill>
                      <a:srgbClr val="953735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Ovalas 21"/>
                  <p:cNvSpPr/>
                  <p:nvPr/>
                </p:nvSpPr>
                <p:spPr>
                  <a:xfrm>
                    <a:off x="2329732" y="0"/>
                    <a:ext cx="421005" cy="373319"/>
                  </a:xfrm>
                  <a:prstGeom prst="ellipse">
                    <a:avLst/>
                  </a:prstGeom>
                  <a:solidFill>
                    <a:srgbClr val="4F6228"/>
                  </a:solidFill>
                  <a:ln>
                    <a:solidFill>
                      <a:srgbClr val="4F6228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23" name="Tiesioji rodyklės jungtis 22"/>
                  <p:cNvCxnSpPr/>
                  <p:nvPr/>
                </p:nvCxnSpPr>
                <p:spPr>
                  <a:xfrm>
                    <a:off x="500932" y="198782"/>
                    <a:ext cx="1741860" cy="0"/>
                  </a:xfrm>
                  <a:prstGeom prst="straightConnector1">
                    <a:avLst/>
                  </a:prstGeom>
                  <a:ln w="12700">
                    <a:solidFill>
                      <a:srgbClr val="4A7EBB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2 teksto laukas"/>
                <p:cNvSpPr txBox="1">
                  <a:spLocks noChangeArrowheads="1"/>
                </p:cNvSpPr>
                <p:nvPr/>
              </p:nvSpPr>
              <p:spPr bwMode="auto">
                <a:xfrm>
                  <a:off x="31806" y="23853"/>
                  <a:ext cx="484505" cy="349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600">
                      <a:solidFill>
                        <a:srgbClr val="FFFFFF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27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18" name="2 teksto laukas"/>
              <p:cNvSpPr txBox="1">
                <a:spLocks noChangeArrowheads="1"/>
              </p:cNvSpPr>
              <p:nvPr/>
            </p:nvSpPr>
            <p:spPr bwMode="auto">
              <a:xfrm>
                <a:off x="2361538" y="23853"/>
                <a:ext cx="341437" cy="349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lt-LT" dirty="0">
                    <a:solidFill>
                      <a:schemeClr val="bg1"/>
                    </a:solidFill>
                    <a:effectLst/>
                    <a:latin typeface="Calibri"/>
                    <a:ea typeface="Calibri"/>
                    <a:cs typeface="Times New Roman"/>
                  </a:rPr>
                  <a:t>2</a:t>
                </a:r>
                <a:endParaRPr lang="en-US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grpSp>
        <p:nvGrpSpPr>
          <p:cNvPr id="31" name="Grupė 30"/>
          <p:cNvGrpSpPr/>
          <p:nvPr/>
        </p:nvGrpSpPr>
        <p:grpSpPr>
          <a:xfrm>
            <a:off x="106749" y="3183527"/>
            <a:ext cx="9604515" cy="2546141"/>
            <a:chOff x="-1" y="-1"/>
            <a:chExt cx="9604515" cy="2278070"/>
          </a:xfrm>
        </p:grpSpPr>
        <p:sp>
          <p:nvSpPr>
            <p:cNvPr id="32" name="Stačiakampis 31"/>
            <p:cNvSpPr/>
            <p:nvPr/>
          </p:nvSpPr>
          <p:spPr>
            <a:xfrm>
              <a:off x="-1" y="-1"/>
              <a:ext cx="9604515" cy="22780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Stačiakampis 32"/>
            <p:cNvSpPr/>
            <p:nvPr/>
          </p:nvSpPr>
          <p:spPr>
            <a:xfrm>
              <a:off x="158108" y="-1"/>
              <a:ext cx="1248661" cy="22780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lt-LT" sz="900" b="1" dirty="0">
                  <a:effectLst/>
                  <a:ea typeface="Calibri"/>
                  <a:cs typeface="Times New Roman"/>
                </a:rPr>
                <a:t>TVIRTINA VYRIAUSYBĖ</a:t>
              </a:r>
              <a:endParaRPr lang="en-US" sz="105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4" name="Stačiakampis 33"/>
            <p:cNvSpPr/>
            <p:nvPr/>
          </p:nvSpPr>
          <p:spPr>
            <a:xfrm>
              <a:off x="1589564" y="445265"/>
              <a:ext cx="2671592" cy="3098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lt-LT" sz="900" dirty="0">
                  <a:effectLst/>
                  <a:ea typeface="Calibri"/>
                  <a:cs typeface="Times New Roman"/>
                </a:rPr>
                <a:t>Nacionalinė pažangos programa</a:t>
              </a:r>
              <a:r>
                <a:rPr lang="lt-LT" sz="900" dirty="0">
                  <a:effectLst/>
                  <a:highlight>
                    <a:srgbClr val="00FF00"/>
                  </a:highlight>
                  <a:ea typeface="Calibri"/>
                  <a:cs typeface="Times New Roman"/>
                </a:rPr>
                <a:t> </a:t>
              </a:r>
              <a:endParaRPr lang="en-US" sz="9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5" name="Stačiakampis 34"/>
            <p:cNvSpPr/>
            <p:nvPr/>
          </p:nvSpPr>
          <p:spPr>
            <a:xfrm>
              <a:off x="1583052" y="55658"/>
              <a:ext cx="2675530" cy="32502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lt-LT" sz="900" dirty="0">
                  <a:effectLst/>
                  <a:ea typeface="Calibri"/>
                  <a:cs typeface="Times New Roman"/>
                </a:rPr>
                <a:t>Vyriausybės programos įgyvendinimo planas</a:t>
              </a:r>
              <a:endParaRPr lang="en-US" sz="105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6" name="Stačiakampis 35"/>
            <p:cNvSpPr/>
            <p:nvPr/>
          </p:nvSpPr>
          <p:spPr>
            <a:xfrm>
              <a:off x="1579670" y="1559265"/>
              <a:ext cx="2681339" cy="3098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lt-LT" sz="900">
                  <a:effectLst/>
                  <a:ea typeface="Calibri"/>
                  <a:cs typeface="Times New Roman"/>
                </a:rPr>
                <a:t>Tarpinstituciniai veiklos planai</a:t>
              </a:r>
              <a:endParaRPr lang="en-US" sz="900">
                <a:effectLst/>
                <a:ea typeface="Calibri"/>
                <a:cs typeface="Times New Roman"/>
              </a:endParaRPr>
            </a:p>
          </p:txBody>
        </p:sp>
        <p:sp>
          <p:nvSpPr>
            <p:cNvPr id="37" name="Stačiakampis 36"/>
            <p:cNvSpPr/>
            <p:nvPr/>
          </p:nvSpPr>
          <p:spPr>
            <a:xfrm>
              <a:off x="1580625" y="1194014"/>
              <a:ext cx="2680384" cy="3098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lt-LT" sz="900">
                  <a:effectLst/>
                  <a:ea typeface="Calibri"/>
                  <a:cs typeface="Times New Roman"/>
                </a:rPr>
                <a:t>Plėtros programos</a:t>
              </a:r>
              <a:endParaRPr lang="en-US" sz="900">
                <a:effectLst/>
                <a:ea typeface="Calibri"/>
                <a:cs typeface="Times New Roman"/>
              </a:endParaRPr>
            </a:p>
          </p:txBody>
        </p:sp>
        <p:sp>
          <p:nvSpPr>
            <p:cNvPr id="38" name="Stačiakampis 37"/>
            <p:cNvSpPr/>
            <p:nvPr/>
          </p:nvSpPr>
          <p:spPr>
            <a:xfrm>
              <a:off x="1579669" y="1912868"/>
              <a:ext cx="2681339" cy="3098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lt-LT" sz="900">
                  <a:effectLst/>
                  <a:ea typeface="Calibri"/>
                  <a:cs typeface="Times New Roman"/>
                </a:rPr>
                <a:t>Nereglamentuoti SP dokumentai**</a:t>
              </a:r>
              <a:endParaRPr lang="en-US" sz="90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73" name="Grupė 72"/>
          <p:cNvGrpSpPr/>
          <p:nvPr/>
        </p:nvGrpSpPr>
        <p:grpSpPr>
          <a:xfrm>
            <a:off x="106750" y="5803892"/>
            <a:ext cx="9604516" cy="911573"/>
            <a:chOff x="0" y="76510"/>
            <a:chExt cx="9604516" cy="911573"/>
          </a:xfrm>
        </p:grpSpPr>
        <p:sp>
          <p:nvSpPr>
            <p:cNvPr id="74" name="Stačiakampis 73"/>
            <p:cNvSpPr/>
            <p:nvPr/>
          </p:nvSpPr>
          <p:spPr>
            <a:xfrm>
              <a:off x="0" y="76510"/>
              <a:ext cx="9604516" cy="911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5" name="Stačiakampis 74"/>
            <p:cNvSpPr/>
            <p:nvPr/>
          </p:nvSpPr>
          <p:spPr>
            <a:xfrm>
              <a:off x="147627" y="76510"/>
              <a:ext cx="1230630" cy="9115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lt-LT" sz="900" b="1" dirty="0">
                  <a:effectLst/>
                  <a:ea typeface="Calibri"/>
                  <a:cs typeface="Times New Roman"/>
                </a:rPr>
                <a:t>TVIRTINA MINISTRAI</a:t>
              </a:r>
              <a:endParaRPr lang="en-US" sz="105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76" name="Stačiakampis 75"/>
            <p:cNvSpPr/>
            <p:nvPr/>
          </p:nvSpPr>
          <p:spPr>
            <a:xfrm>
              <a:off x="1608992" y="79131"/>
              <a:ext cx="2680335" cy="30924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lt-LT" sz="100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Strateginiai veiklos planai</a:t>
              </a:r>
              <a:endParaRPr lang="en-US" sz="1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7" name="Stačiakampis 76"/>
            <p:cNvSpPr/>
            <p:nvPr/>
          </p:nvSpPr>
          <p:spPr>
            <a:xfrm>
              <a:off x="1617882" y="453025"/>
              <a:ext cx="2671445" cy="50289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lt-LT" sz="100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Metiniai veiklos planai, Veiksmų planai,</a:t>
              </a:r>
              <a:r>
                <a:rPr lang="lt-LT" sz="80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 Nereglamentuoti SP dokumentai</a:t>
              </a:r>
              <a:r>
                <a:rPr lang="lt-LT" sz="100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**</a:t>
              </a:r>
              <a:endParaRPr lang="en-US" sz="1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78" name="Grupė 77"/>
            <p:cNvGrpSpPr/>
            <p:nvPr/>
          </p:nvGrpSpPr>
          <p:grpSpPr>
            <a:xfrm>
              <a:off x="4820751" y="534852"/>
              <a:ext cx="3093938" cy="453231"/>
              <a:chOff x="-6226" y="-71817"/>
              <a:chExt cx="3093938" cy="453231"/>
            </a:xfrm>
          </p:grpSpPr>
          <p:grpSp>
            <p:nvGrpSpPr>
              <p:cNvPr id="87" name="Grupė 86"/>
              <p:cNvGrpSpPr/>
              <p:nvPr/>
            </p:nvGrpSpPr>
            <p:grpSpPr>
              <a:xfrm>
                <a:off x="-6226" y="-71817"/>
                <a:ext cx="2763392" cy="453231"/>
                <a:chOff x="-13543" y="-71817"/>
                <a:chExt cx="2763725" cy="453231"/>
              </a:xfrm>
            </p:grpSpPr>
            <p:grpSp>
              <p:nvGrpSpPr>
                <p:cNvPr id="89" name="Grupė 88"/>
                <p:cNvGrpSpPr/>
                <p:nvPr/>
              </p:nvGrpSpPr>
              <p:grpSpPr>
                <a:xfrm>
                  <a:off x="34902" y="-71817"/>
                  <a:ext cx="2715280" cy="453231"/>
                  <a:chOff x="34909" y="-71858"/>
                  <a:chExt cx="2715828" cy="453493"/>
                </a:xfrm>
              </p:grpSpPr>
              <p:sp>
                <p:nvSpPr>
                  <p:cNvPr id="91" name="Ovalas 90"/>
                  <p:cNvSpPr/>
                  <p:nvPr/>
                </p:nvSpPr>
                <p:spPr>
                  <a:xfrm>
                    <a:off x="34909" y="-71858"/>
                    <a:ext cx="421419" cy="381856"/>
                  </a:xfrm>
                  <a:prstGeom prst="ellipse">
                    <a:avLst/>
                  </a:prstGeom>
                  <a:solidFill>
                    <a:srgbClr val="C0504D">
                      <a:lumMod val="75000"/>
                    </a:srgbClr>
                  </a:solidFill>
                  <a:ln w="25400" cap="flat" cmpd="sng" algn="ctr">
                    <a:solidFill>
                      <a:srgbClr val="C0504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Ovalas 91"/>
                  <p:cNvSpPr/>
                  <p:nvPr/>
                </p:nvSpPr>
                <p:spPr>
                  <a:xfrm>
                    <a:off x="2329732" y="0"/>
                    <a:ext cx="421005" cy="381635"/>
                  </a:xfrm>
                  <a:prstGeom prst="ellipse">
                    <a:avLst/>
                  </a:prstGeom>
                  <a:solidFill>
                    <a:srgbClr val="9BBB59">
                      <a:lumMod val="50000"/>
                    </a:srgbClr>
                  </a:solidFill>
                  <a:ln w="25400" cap="flat" cmpd="sng" algn="ctr">
                    <a:solidFill>
                      <a:srgbClr val="9BBB59">
                        <a:lumMod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93" name="Tiesioji rodyklės jungtis 92"/>
                  <p:cNvCxnSpPr/>
                  <p:nvPr/>
                </p:nvCxnSpPr>
                <p:spPr>
                  <a:xfrm>
                    <a:off x="500932" y="198782"/>
                    <a:ext cx="174186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sp>
              <p:nvSpPr>
                <p:cNvPr id="90" name="2 teksto laukas"/>
                <p:cNvSpPr txBox="1">
                  <a:spLocks noChangeArrowheads="1"/>
                </p:cNvSpPr>
                <p:nvPr/>
              </p:nvSpPr>
              <p:spPr bwMode="auto">
                <a:xfrm>
                  <a:off x="-13543" y="-71817"/>
                  <a:ext cx="523627" cy="349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lt-LT" sz="1600" dirty="0">
                      <a:solidFill>
                        <a:srgbClr val="FFFFFF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168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88" name="2 teksto laukas"/>
              <p:cNvSpPr txBox="1">
                <a:spLocks noChangeArrowheads="1"/>
              </p:cNvSpPr>
              <p:nvPr/>
            </p:nvSpPr>
            <p:spPr bwMode="auto">
              <a:xfrm>
                <a:off x="2312377" y="0"/>
                <a:ext cx="775335" cy="349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lt-LT" sz="1800" baseline="-25000" dirty="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Times New Roman"/>
                  </a:rPr>
                  <a:t>~</a:t>
                </a:r>
                <a:r>
                  <a:rPr lang="lt-LT" sz="1600" dirty="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Times New Roman"/>
                  </a:rPr>
                  <a:t>87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79" name="Grupė 78"/>
            <p:cNvGrpSpPr/>
            <p:nvPr/>
          </p:nvGrpSpPr>
          <p:grpSpPr>
            <a:xfrm>
              <a:off x="4869190" y="93151"/>
              <a:ext cx="2789838" cy="393771"/>
              <a:chOff x="42213" y="-12357"/>
              <a:chExt cx="2789838" cy="393771"/>
            </a:xfrm>
          </p:grpSpPr>
          <p:grpSp>
            <p:nvGrpSpPr>
              <p:cNvPr id="80" name="Grupė 79"/>
              <p:cNvGrpSpPr/>
              <p:nvPr/>
            </p:nvGrpSpPr>
            <p:grpSpPr>
              <a:xfrm>
                <a:off x="42213" y="-12357"/>
                <a:ext cx="2707969" cy="393771"/>
                <a:chOff x="42213" y="-12357"/>
                <a:chExt cx="2707969" cy="393771"/>
              </a:xfrm>
            </p:grpSpPr>
            <p:grpSp>
              <p:nvGrpSpPr>
                <p:cNvPr id="82" name="Grupė 81"/>
                <p:cNvGrpSpPr/>
                <p:nvPr/>
              </p:nvGrpSpPr>
              <p:grpSpPr>
                <a:xfrm>
                  <a:off x="42213" y="-12357"/>
                  <a:ext cx="2707969" cy="393771"/>
                  <a:chOff x="42222" y="-12364"/>
                  <a:chExt cx="2708515" cy="393999"/>
                </a:xfrm>
              </p:grpSpPr>
              <p:sp>
                <p:nvSpPr>
                  <p:cNvPr id="84" name="Ovalas 83"/>
                  <p:cNvSpPr/>
                  <p:nvPr/>
                </p:nvSpPr>
                <p:spPr>
                  <a:xfrm>
                    <a:off x="42222" y="-12364"/>
                    <a:ext cx="421419" cy="381856"/>
                  </a:xfrm>
                  <a:prstGeom prst="ellipse">
                    <a:avLst/>
                  </a:prstGeom>
                  <a:solidFill>
                    <a:srgbClr val="C0504D">
                      <a:lumMod val="75000"/>
                    </a:srgbClr>
                  </a:solidFill>
                  <a:ln w="25400" cap="flat" cmpd="sng" algn="ctr">
                    <a:solidFill>
                      <a:srgbClr val="C0504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Ovalas 84"/>
                  <p:cNvSpPr/>
                  <p:nvPr/>
                </p:nvSpPr>
                <p:spPr>
                  <a:xfrm>
                    <a:off x="2329732" y="0"/>
                    <a:ext cx="421005" cy="381635"/>
                  </a:xfrm>
                  <a:prstGeom prst="ellipse">
                    <a:avLst/>
                  </a:prstGeom>
                  <a:solidFill>
                    <a:srgbClr val="9BBB59">
                      <a:lumMod val="50000"/>
                    </a:srgbClr>
                  </a:solidFill>
                  <a:ln w="25400" cap="flat" cmpd="sng" algn="ctr">
                    <a:solidFill>
                      <a:srgbClr val="9BBB59">
                        <a:lumMod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86" name="Tiesioji rodyklės jungtis 85"/>
                  <p:cNvCxnSpPr/>
                  <p:nvPr/>
                </p:nvCxnSpPr>
                <p:spPr>
                  <a:xfrm>
                    <a:off x="500932" y="198782"/>
                    <a:ext cx="174186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sp>
              <p:nvSpPr>
                <p:cNvPr id="83" name="2 teksto laukas"/>
                <p:cNvSpPr txBox="1">
                  <a:spLocks noChangeArrowheads="1"/>
                </p:cNvSpPr>
                <p:nvPr/>
              </p:nvSpPr>
              <p:spPr bwMode="auto">
                <a:xfrm>
                  <a:off x="64986" y="8792"/>
                  <a:ext cx="484505" cy="349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lt-LT" sz="1600" dirty="0">
                      <a:solidFill>
                        <a:srgbClr val="FFFFFF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14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81" name="2 teksto laukas"/>
              <p:cNvSpPr txBox="1">
                <a:spLocks noChangeArrowheads="1"/>
              </p:cNvSpPr>
              <p:nvPr/>
            </p:nvSpPr>
            <p:spPr bwMode="auto">
              <a:xfrm>
                <a:off x="2347546" y="8792"/>
                <a:ext cx="484505" cy="349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lt-LT" sz="160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Times New Roman"/>
                  </a:rPr>
                  <a:t>14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grpSp>
        <p:nvGrpSpPr>
          <p:cNvPr id="94" name="Grupė 93"/>
          <p:cNvGrpSpPr/>
          <p:nvPr/>
        </p:nvGrpSpPr>
        <p:grpSpPr>
          <a:xfrm>
            <a:off x="4843366" y="1489962"/>
            <a:ext cx="2872918" cy="606748"/>
            <a:chOff x="0" y="-1"/>
            <a:chExt cx="2873357" cy="607171"/>
          </a:xfrm>
        </p:grpSpPr>
        <p:grpSp>
          <p:nvGrpSpPr>
            <p:cNvPr id="95" name="Grupė 94"/>
            <p:cNvGrpSpPr/>
            <p:nvPr/>
          </p:nvGrpSpPr>
          <p:grpSpPr>
            <a:xfrm>
              <a:off x="0" y="-1"/>
              <a:ext cx="2873357" cy="540452"/>
              <a:chOff x="0" y="-1"/>
              <a:chExt cx="2873933" cy="540764"/>
            </a:xfrm>
          </p:grpSpPr>
          <p:sp>
            <p:nvSpPr>
              <p:cNvPr id="97" name="Ovalas 96"/>
              <p:cNvSpPr/>
              <p:nvPr/>
            </p:nvSpPr>
            <p:spPr>
              <a:xfrm>
                <a:off x="0" y="-1"/>
                <a:ext cx="523732" cy="519029"/>
              </a:xfrm>
              <a:prstGeom prst="ellipse">
                <a:avLst/>
              </a:prstGeom>
              <a:solidFill>
                <a:srgbClr val="953735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8" name="Ovalas 97"/>
              <p:cNvSpPr/>
              <p:nvPr/>
            </p:nvSpPr>
            <p:spPr>
              <a:xfrm>
                <a:off x="2350206" y="15033"/>
                <a:ext cx="523727" cy="525730"/>
              </a:xfrm>
              <a:prstGeom prst="ellipse">
                <a:avLst/>
              </a:prstGeom>
              <a:solidFill>
                <a:srgbClr val="4F6228"/>
              </a:solidFill>
              <a:ln w="25400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99" name="Tiesioji rodyklės jungtis 98"/>
              <p:cNvCxnSpPr/>
              <p:nvPr/>
            </p:nvCxnSpPr>
            <p:spPr>
              <a:xfrm>
                <a:off x="621991" y="277899"/>
                <a:ext cx="1620551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A7EBB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6" name="2 teksto laukas"/>
            <p:cNvSpPr txBox="1">
              <a:spLocks noChangeArrowheads="1"/>
            </p:cNvSpPr>
            <p:nvPr/>
          </p:nvSpPr>
          <p:spPr bwMode="auto">
            <a:xfrm>
              <a:off x="1" y="87791"/>
              <a:ext cx="647999" cy="519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lt-LT" sz="160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290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00" name="2 teksto laukas"/>
          <p:cNvSpPr txBox="1">
            <a:spLocks noChangeArrowheads="1"/>
          </p:cNvSpPr>
          <p:nvPr/>
        </p:nvSpPr>
        <p:spPr bwMode="auto">
          <a:xfrm>
            <a:off x="7143819" y="1589031"/>
            <a:ext cx="64325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~136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1" name="Stačiakampis 100"/>
          <p:cNvSpPr/>
          <p:nvPr/>
        </p:nvSpPr>
        <p:spPr>
          <a:xfrm>
            <a:off x="1686419" y="4110523"/>
            <a:ext cx="2671445" cy="3460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t-LT" sz="105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Lietuvos teritorijos bendrasis planas</a:t>
            </a:r>
            <a:endParaRPr lang="en-US" sz="105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2" name="Ovalas 101"/>
          <p:cNvSpPr/>
          <p:nvPr/>
        </p:nvSpPr>
        <p:spPr>
          <a:xfrm>
            <a:off x="7270024" y="3665971"/>
            <a:ext cx="420917" cy="381311"/>
          </a:xfrm>
          <a:prstGeom prst="ellipse">
            <a:avLst/>
          </a:prstGeom>
          <a:solidFill>
            <a:srgbClr val="4F6228"/>
          </a:solidFill>
          <a:ln>
            <a:solidFill>
              <a:srgbClr val="4F622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3" name="Ovalas 102"/>
          <p:cNvSpPr/>
          <p:nvPr/>
        </p:nvSpPr>
        <p:spPr>
          <a:xfrm>
            <a:off x="7270024" y="3238979"/>
            <a:ext cx="420917" cy="381311"/>
          </a:xfrm>
          <a:prstGeom prst="ellipse">
            <a:avLst/>
          </a:prstGeom>
          <a:solidFill>
            <a:srgbClr val="4F6228"/>
          </a:solidFill>
          <a:ln>
            <a:solidFill>
              <a:srgbClr val="4F622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4" name="Ovalas 103"/>
          <p:cNvSpPr/>
          <p:nvPr/>
        </p:nvSpPr>
        <p:spPr>
          <a:xfrm>
            <a:off x="7262453" y="4110523"/>
            <a:ext cx="420917" cy="381311"/>
          </a:xfrm>
          <a:prstGeom prst="ellipse">
            <a:avLst/>
          </a:prstGeom>
          <a:solidFill>
            <a:srgbClr val="4F6228"/>
          </a:solidFill>
          <a:ln>
            <a:solidFill>
              <a:srgbClr val="4F622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5" name="Ovalas 104"/>
          <p:cNvSpPr/>
          <p:nvPr/>
        </p:nvSpPr>
        <p:spPr>
          <a:xfrm>
            <a:off x="7262452" y="4548449"/>
            <a:ext cx="420917" cy="381311"/>
          </a:xfrm>
          <a:prstGeom prst="ellipse">
            <a:avLst/>
          </a:prstGeom>
          <a:solidFill>
            <a:srgbClr val="4F6228"/>
          </a:solidFill>
          <a:ln>
            <a:solidFill>
              <a:srgbClr val="4F622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0" name="2 teksto laukas"/>
          <p:cNvSpPr txBox="1">
            <a:spLocks noChangeArrowheads="1"/>
          </p:cNvSpPr>
          <p:nvPr/>
        </p:nvSpPr>
        <p:spPr bwMode="auto">
          <a:xfrm>
            <a:off x="7350016" y="3245684"/>
            <a:ext cx="2698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2 teksto laukas"/>
          <p:cNvSpPr txBox="1">
            <a:spLocks noChangeArrowheads="1"/>
          </p:cNvSpPr>
          <p:nvPr/>
        </p:nvSpPr>
        <p:spPr bwMode="auto">
          <a:xfrm>
            <a:off x="7337972" y="3656891"/>
            <a:ext cx="2698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2" name="2 teksto laukas"/>
          <p:cNvSpPr txBox="1">
            <a:spLocks noChangeArrowheads="1"/>
          </p:cNvSpPr>
          <p:nvPr/>
        </p:nvSpPr>
        <p:spPr bwMode="auto">
          <a:xfrm>
            <a:off x="7350015" y="4127425"/>
            <a:ext cx="2698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4" name="2 teksto laukas"/>
          <p:cNvSpPr txBox="1">
            <a:spLocks noChangeArrowheads="1"/>
          </p:cNvSpPr>
          <p:nvPr/>
        </p:nvSpPr>
        <p:spPr bwMode="auto">
          <a:xfrm>
            <a:off x="7253664" y="4573344"/>
            <a:ext cx="4536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baseline="-140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~</a:t>
            </a:r>
            <a:r>
              <a:rPr lang="lt-LT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28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5" name="Ovalas 114"/>
          <p:cNvSpPr/>
          <p:nvPr/>
        </p:nvSpPr>
        <p:spPr>
          <a:xfrm>
            <a:off x="4948815" y="3196931"/>
            <a:ext cx="420917" cy="381311"/>
          </a:xfrm>
          <a:prstGeom prst="ellipse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6" name="2 teksto laukas"/>
          <p:cNvSpPr txBox="1">
            <a:spLocks noChangeArrowheads="1"/>
          </p:cNvSpPr>
          <p:nvPr/>
        </p:nvSpPr>
        <p:spPr bwMode="auto">
          <a:xfrm>
            <a:off x="5033900" y="3209493"/>
            <a:ext cx="32512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7" name="Ovalas 116"/>
          <p:cNvSpPr/>
          <p:nvPr/>
        </p:nvSpPr>
        <p:spPr>
          <a:xfrm>
            <a:off x="4970351" y="3606543"/>
            <a:ext cx="420917" cy="381311"/>
          </a:xfrm>
          <a:prstGeom prst="ellipse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8" name="2 teksto laukas"/>
          <p:cNvSpPr txBox="1">
            <a:spLocks noChangeArrowheads="1"/>
          </p:cNvSpPr>
          <p:nvPr/>
        </p:nvSpPr>
        <p:spPr bwMode="auto">
          <a:xfrm>
            <a:off x="5044689" y="3612948"/>
            <a:ext cx="32512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9" name="Ovalas 118"/>
          <p:cNvSpPr/>
          <p:nvPr/>
        </p:nvSpPr>
        <p:spPr>
          <a:xfrm>
            <a:off x="4980542" y="4029800"/>
            <a:ext cx="420917" cy="381311"/>
          </a:xfrm>
          <a:prstGeom prst="ellipse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0" name="2 teksto laukas"/>
          <p:cNvSpPr txBox="1">
            <a:spLocks noChangeArrowheads="1"/>
          </p:cNvSpPr>
          <p:nvPr/>
        </p:nvSpPr>
        <p:spPr bwMode="auto">
          <a:xfrm>
            <a:off x="5057759" y="4037085"/>
            <a:ext cx="32512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1" name="Ovalas 120"/>
          <p:cNvSpPr/>
          <p:nvPr/>
        </p:nvSpPr>
        <p:spPr>
          <a:xfrm>
            <a:off x="4985050" y="4440117"/>
            <a:ext cx="420917" cy="381311"/>
          </a:xfrm>
          <a:prstGeom prst="ellipse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2" name="2 teksto laukas"/>
          <p:cNvSpPr txBox="1">
            <a:spLocks noChangeArrowheads="1"/>
          </p:cNvSpPr>
          <p:nvPr/>
        </p:nvSpPr>
        <p:spPr bwMode="auto">
          <a:xfrm>
            <a:off x="5025849" y="4453861"/>
            <a:ext cx="39319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34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3" name="Ovalas 122"/>
          <p:cNvSpPr/>
          <p:nvPr/>
        </p:nvSpPr>
        <p:spPr>
          <a:xfrm>
            <a:off x="4985050" y="4872800"/>
            <a:ext cx="420917" cy="381311"/>
          </a:xfrm>
          <a:prstGeom prst="ellipse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4" name="2 teksto laukas"/>
          <p:cNvSpPr txBox="1">
            <a:spLocks noChangeArrowheads="1"/>
          </p:cNvSpPr>
          <p:nvPr/>
        </p:nvSpPr>
        <p:spPr bwMode="auto">
          <a:xfrm>
            <a:off x="5023756" y="4888830"/>
            <a:ext cx="393126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16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5" name="Ovalas 124"/>
          <p:cNvSpPr/>
          <p:nvPr/>
        </p:nvSpPr>
        <p:spPr>
          <a:xfrm>
            <a:off x="4984307" y="5288791"/>
            <a:ext cx="420917" cy="381311"/>
          </a:xfrm>
          <a:prstGeom prst="ellipse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6" name="2 teksto laukas"/>
          <p:cNvSpPr txBox="1">
            <a:spLocks noChangeArrowheads="1"/>
          </p:cNvSpPr>
          <p:nvPr/>
        </p:nvSpPr>
        <p:spPr bwMode="auto">
          <a:xfrm>
            <a:off x="5020656" y="5288138"/>
            <a:ext cx="440621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16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27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27" name="Tiesioji rodyklės jungtis 126"/>
          <p:cNvCxnSpPr/>
          <p:nvPr/>
        </p:nvCxnSpPr>
        <p:spPr>
          <a:xfrm>
            <a:off x="5461277" y="3384118"/>
            <a:ext cx="1741509" cy="0"/>
          </a:xfrm>
          <a:prstGeom prst="straightConnector1">
            <a:avLst/>
          </a:prstGeom>
          <a:ln w="12700">
            <a:solidFill>
              <a:srgbClr val="4A7EB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Tiesioji rodyklės jungtis 127"/>
          <p:cNvCxnSpPr/>
          <p:nvPr/>
        </p:nvCxnSpPr>
        <p:spPr>
          <a:xfrm>
            <a:off x="5441813" y="3797198"/>
            <a:ext cx="1741509" cy="0"/>
          </a:xfrm>
          <a:prstGeom prst="straightConnector1">
            <a:avLst/>
          </a:prstGeom>
          <a:ln w="12700">
            <a:solidFill>
              <a:srgbClr val="4A7EB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Tiesioji rodyklės jungtis 128"/>
          <p:cNvCxnSpPr/>
          <p:nvPr/>
        </p:nvCxnSpPr>
        <p:spPr>
          <a:xfrm>
            <a:off x="5451232" y="4211710"/>
            <a:ext cx="1741509" cy="0"/>
          </a:xfrm>
          <a:prstGeom prst="straightConnector1">
            <a:avLst/>
          </a:prstGeom>
          <a:ln w="12700">
            <a:solidFill>
              <a:srgbClr val="4A7EB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Tiesioji rodyklės jungtis 129"/>
          <p:cNvCxnSpPr/>
          <p:nvPr/>
        </p:nvCxnSpPr>
        <p:spPr>
          <a:xfrm>
            <a:off x="5434022" y="4630772"/>
            <a:ext cx="1741509" cy="0"/>
          </a:xfrm>
          <a:prstGeom prst="straightConnector1">
            <a:avLst/>
          </a:prstGeom>
          <a:ln w="12700">
            <a:solidFill>
              <a:srgbClr val="4A7EB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Tiesioji rodyklės jungtis 130"/>
          <p:cNvCxnSpPr/>
          <p:nvPr/>
        </p:nvCxnSpPr>
        <p:spPr>
          <a:xfrm flipV="1">
            <a:off x="5441813" y="3902248"/>
            <a:ext cx="1733646" cy="663686"/>
          </a:xfrm>
          <a:prstGeom prst="straightConnector1">
            <a:avLst/>
          </a:prstGeom>
          <a:ln w="12700">
            <a:solidFill>
              <a:srgbClr val="4A7EBB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Tiesioji rodyklės jungtis 132"/>
          <p:cNvCxnSpPr/>
          <p:nvPr/>
        </p:nvCxnSpPr>
        <p:spPr>
          <a:xfrm flipV="1">
            <a:off x="5461277" y="4739105"/>
            <a:ext cx="1741509" cy="357722"/>
          </a:xfrm>
          <a:prstGeom prst="straightConnector1">
            <a:avLst/>
          </a:prstGeom>
          <a:ln w="12700">
            <a:solidFill>
              <a:srgbClr val="4A7EB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Tiesioji rodyklės jungtis 134"/>
          <p:cNvCxnSpPr/>
          <p:nvPr/>
        </p:nvCxnSpPr>
        <p:spPr>
          <a:xfrm flipV="1">
            <a:off x="5445596" y="4888830"/>
            <a:ext cx="1757190" cy="627406"/>
          </a:xfrm>
          <a:prstGeom prst="straightConnector1">
            <a:avLst/>
          </a:prstGeom>
          <a:ln w="12700">
            <a:solidFill>
              <a:srgbClr val="4A7EB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Stačiakampis 139"/>
          <p:cNvSpPr/>
          <p:nvPr/>
        </p:nvSpPr>
        <p:spPr>
          <a:xfrm>
            <a:off x="8212665" y="2096709"/>
            <a:ext cx="1498601" cy="625658"/>
          </a:xfrm>
          <a:prstGeom prst="rect">
            <a:avLst/>
          </a:prstGeom>
          <a:solidFill>
            <a:srgbClr val="4D6C3C"/>
          </a:solidFill>
          <a:ln>
            <a:solidFill>
              <a:srgbClr val="4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50" dirty="0">
                <a:latin typeface="Calibri" panose="020F0502020204030204" pitchFamily="34" charset="0"/>
                <a:cs typeface="Calibri" panose="020F0502020204030204" pitchFamily="34" charset="0"/>
              </a:rPr>
              <a:t>Valstybės pažangos strategija , Nacionalinė saugumo strategija</a:t>
            </a:r>
          </a:p>
        </p:txBody>
      </p:sp>
      <p:sp>
        <p:nvSpPr>
          <p:cNvPr id="141" name="Stačiakampis 140"/>
          <p:cNvSpPr/>
          <p:nvPr/>
        </p:nvSpPr>
        <p:spPr>
          <a:xfrm>
            <a:off x="8212664" y="2809528"/>
            <a:ext cx="1498601" cy="304800"/>
          </a:xfrm>
          <a:prstGeom prst="rect">
            <a:avLst/>
          </a:prstGeom>
          <a:solidFill>
            <a:srgbClr val="4D6C3C"/>
          </a:solidFill>
          <a:ln>
            <a:solidFill>
              <a:srgbClr val="4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50" dirty="0">
                <a:latin typeface="Calibri" panose="020F0502020204030204" pitchFamily="34" charset="0"/>
                <a:cs typeface="Calibri" panose="020F0502020204030204" pitchFamily="34" charset="0"/>
              </a:rPr>
              <a:t>Vyriausybės programa</a:t>
            </a:r>
          </a:p>
        </p:txBody>
      </p:sp>
      <p:sp>
        <p:nvSpPr>
          <p:cNvPr id="142" name="Stačiakampis 141"/>
          <p:cNvSpPr/>
          <p:nvPr/>
        </p:nvSpPr>
        <p:spPr>
          <a:xfrm>
            <a:off x="8212665" y="3253942"/>
            <a:ext cx="1498601" cy="304800"/>
          </a:xfrm>
          <a:prstGeom prst="rect">
            <a:avLst/>
          </a:prstGeom>
          <a:solidFill>
            <a:srgbClr val="4D6C3C"/>
          </a:solidFill>
          <a:ln>
            <a:solidFill>
              <a:srgbClr val="4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50" dirty="0">
                <a:latin typeface="Calibri" panose="020F0502020204030204" pitchFamily="34" charset="0"/>
                <a:cs typeface="Calibri" panose="020F0502020204030204" pitchFamily="34" charset="0"/>
              </a:rPr>
              <a:t>Vyriausybės programos įgyvendinimo planas</a:t>
            </a:r>
          </a:p>
        </p:txBody>
      </p:sp>
      <p:sp>
        <p:nvSpPr>
          <p:cNvPr id="143" name="Stačiakampis 142"/>
          <p:cNvSpPr/>
          <p:nvPr/>
        </p:nvSpPr>
        <p:spPr>
          <a:xfrm>
            <a:off x="8212663" y="3679116"/>
            <a:ext cx="1498601" cy="304800"/>
          </a:xfrm>
          <a:prstGeom prst="rect">
            <a:avLst/>
          </a:prstGeom>
          <a:solidFill>
            <a:srgbClr val="4D6C3C"/>
          </a:solidFill>
          <a:ln>
            <a:solidFill>
              <a:srgbClr val="4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50" dirty="0">
                <a:latin typeface="Calibri" panose="020F0502020204030204" pitchFamily="34" charset="0"/>
                <a:cs typeface="Calibri" panose="020F0502020204030204" pitchFamily="34" charset="0"/>
              </a:rPr>
              <a:t>Nacionalinis pažangos planas (NPP)</a:t>
            </a:r>
          </a:p>
        </p:txBody>
      </p:sp>
      <p:sp>
        <p:nvSpPr>
          <p:cNvPr id="144" name="Stačiakampis 143"/>
          <p:cNvSpPr/>
          <p:nvPr/>
        </p:nvSpPr>
        <p:spPr>
          <a:xfrm>
            <a:off x="8212665" y="4548449"/>
            <a:ext cx="1498601" cy="304800"/>
          </a:xfrm>
          <a:prstGeom prst="rect">
            <a:avLst/>
          </a:prstGeom>
          <a:solidFill>
            <a:srgbClr val="4D6C3C"/>
          </a:solidFill>
          <a:ln>
            <a:solidFill>
              <a:srgbClr val="4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50" dirty="0">
                <a:latin typeface="Calibri" panose="020F0502020204030204" pitchFamily="34" charset="0"/>
                <a:cs typeface="Calibri" panose="020F0502020204030204" pitchFamily="34" charset="0"/>
              </a:rPr>
              <a:t>Plėtros programos</a:t>
            </a:r>
          </a:p>
        </p:txBody>
      </p:sp>
      <p:sp>
        <p:nvSpPr>
          <p:cNvPr id="145" name="Stačiakampis 144"/>
          <p:cNvSpPr/>
          <p:nvPr/>
        </p:nvSpPr>
        <p:spPr>
          <a:xfrm>
            <a:off x="8212665" y="5841682"/>
            <a:ext cx="1498601" cy="304800"/>
          </a:xfrm>
          <a:prstGeom prst="rect">
            <a:avLst/>
          </a:prstGeom>
          <a:solidFill>
            <a:srgbClr val="4D6C3C"/>
          </a:solidFill>
          <a:ln>
            <a:solidFill>
              <a:srgbClr val="4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50" dirty="0">
                <a:latin typeface="Calibri" panose="020F0502020204030204" pitchFamily="34" charset="0"/>
                <a:cs typeface="Calibri" panose="020F0502020204030204" pitchFamily="34" charset="0"/>
              </a:rPr>
              <a:t>Institucijų veiklos planai</a:t>
            </a:r>
          </a:p>
        </p:txBody>
      </p:sp>
      <p:sp>
        <p:nvSpPr>
          <p:cNvPr id="146" name="Stačiakampis 145"/>
          <p:cNvSpPr/>
          <p:nvPr/>
        </p:nvSpPr>
        <p:spPr>
          <a:xfrm>
            <a:off x="8212663" y="6262234"/>
            <a:ext cx="1498601" cy="304800"/>
          </a:xfrm>
          <a:prstGeom prst="rect">
            <a:avLst/>
          </a:prstGeom>
          <a:solidFill>
            <a:srgbClr val="4D6C3C"/>
          </a:solidFill>
          <a:ln>
            <a:solidFill>
              <a:srgbClr val="4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50" dirty="0">
                <a:latin typeface="Calibri" panose="020F0502020204030204" pitchFamily="34" charset="0"/>
                <a:cs typeface="Calibri" panose="020F0502020204030204" pitchFamily="34" charset="0"/>
              </a:rPr>
              <a:t>Detalūs veiksmų planai</a:t>
            </a:r>
          </a:p>
        </p:txBody>
      </p:sp>
      <p:sp>
        <p:nvSpPr>
          <p:cNvPr id="147" name="Stačiakampis 146"/>
          <p:cNvSpPr/>
          <p:nvPr/>
        </p:nvSpPr>
        <p:spPr>
          <a:xfrm>
            <a:off x="8212662" y="4127425"/>
            <a:ext cx="1498601" cy="304800"/>
          </a:xfrm>
          <a:prstGeom prst="rect">
            <a:avLst/>
          </a:prstGeom>
          <a:solidFill>
            <a:srgbClr val="4D6C3C"/>
          </a:solidFill>
          <a:ln>
            <a:solidFill>
              <a:srgbClr val="4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50" dirty="0">
                <a:latin typeface="Calibri" panose="020F0502020204030204" pitchFamily="34" charset="0"/>
                <a:cs typeface="Calibri" panose="020F0502020204030204" pitchFamily="34" charset="0"/>
              </a:rPr>
              <a:t>Bendrasis planas</a:t>
            </a:r>
          </a:p>
        </p:txBody>
      </p:sp>
      <p:sp>
        <p:nvSpPr>
          <p:cNvPr id="148" name="Stačiakampis 147"/>
          <p:cNvSpPr/>
          <p:nvPr/>
        </p:nvSpPr>
        <p:spPr>
          <a:xfrm>
            <a:off x="10092267" y="4369768"/>
            <a:ext cx="189653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100" b="1" i="1" dirty="0">
                <a:latin typeface="Trebuchet MS" panose="020B0603020202020204" pitchFamily="34" charset="0"/>
              </a:rPr>
              <a:t>* Strategijos, Ilgalaikės valstybinės saugumo programos, Strateginiai prioritetai, Bendrasis planas, Koncepcijos, Gairės, Metmenys, ir kt.</a:t>
            </a:r>
          </a:p>
          <a:p>
            <a:endParaRPr lang="lt-LT" sz="1100" dirty="0">
              <a:latin typeface="Trebuchet MS" panose="020B0603020202020204" pitchFamily="34" charset="0"/>
            </a:endParaRPr>
          </a:p>
          <a:p>
            <a:r>
              <a:rPr lang="lt-LT" sz="1100" b="1" i="1" dirty="0">
                <a:latin typeface="Trebuchet MS" panose="020B0603020202020204" pitchFamily="34" charset="0"/>
              </a:rPr>
              <a:t>** Prioritetai, Programos, Planai, Strategijos, Strateginės kryptys, Veiksmai, Krypčių aprašai, Koncepcijos ir kt.</a:t>
            </a:r>
            <a:endParaRPr lang="lt-LT" sz="11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912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FM_prezentacija_grey">
  <a:themeElements>
    <a:clrScheme name="Custom 1">
      <a:dk1>
        <a:srgbClr val="000000"/>
      </a:dk1>
      <a:lt1>
        <a:srgbClr val="FFFFFF"/>
      </a:lt1>
      <a:dk2>
        <a:srgbClr val="273B51"/>
      </a:dk2>
      <a:lt2>
        <a:srgbClr val="E7E6E6"/>
      </a:lt2>
      <a:accent1>
        <a:srgbClr val="1F529F"/>
      </a:accent1>
      <a:accent2>
        <a:srgbClr val="273B51"/>
      </a:accent2>
      <a:accent3>
        <a:srgbClr val="BBBDBF"/>
      </a:accent3>
      <a:accent4>
        <a:srgbClr val="697685"/>
      </a:accent4>
      <a:accent5>
        <a:srgbClr val="48B9D3"/>
      </a:accent5>
      <a:accent6>
        <a:srgbClr val="FFFFFF"/>
      </a:accent6>
      <a:hlink>
        <a:srgbClr val="48B9D3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1414</Words>
  <Application>Microsoft Office PowerPoint</Application>
  <PresentationFormat>Plačiaekranė</PresentationFormat>
  <Paragraphs>237</Paragraphs>
  <Slides>12</Slides>
  <Notes>8</Notes>
  <HiddenSlides>0</HiddenSlides>
  <MMClips>0</MMClips>
  <ScaleCrop>false</ScaleCrop>
  <HeadingPairs>
    <vt:vector size="8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8" baseType="lpstr">
      <vt:lpstr>Calibri</vt:lpstr>
      <vt:lpstr>Trebuchet MS</vt:lpstr>
      <vt:lpstr>Times New Roman</vt:lpstr>
      <vt:lpstr>Arial</vt:lpstr>
      <vt:lpstr>FM_prezentacija_grey</vt:lpstr>
      <vt:lpstr>Dokumentas</vt:lpstr>
      <vt:lpstr>Strateginio planavimo ir  biudžeto formavimo  sistemos pertvarka  PERTVARKOS ĮGYVENDINIMO PLANAS     Finansų viceministras Darius Sadeckas  2018 m. spalio 23 d. </vt:lpstr>
      <vt:lpstr>„PowerPoint“ pateiktis</vt:lpstr>
      <vt:lpstr>Vykdomos strateginio planavimo ir biudžeto formavimo pertvarkos LAUKIAMI REZULTATAI: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Pereinamojo laikotarpio nuostatos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2017-12-08T06:53:07Z</dcterms:created>
  <dcterms:modified xsi:type="dcterms:W3CDTF">2018-10-23T04:31:01Z</dcterms:modified>
</cp:coreProperties>
</file>