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45" r:id="rId2"/>
    <p:sldId id="592" r:id="rId3"/>
    <p:sldId id="547" r:id="rId4"/>
    <p:sldId id="591" r:id="rId5"/>
    <p:sldId id="546" r:id="rId6"/>
    <p:sldId id="587" r:id="rId7"/>
    <p:sldId id="375" r:id="rId8"/>
    <p:sldId id="694" r:id="rId9"/>
    <p:sldId id="550" r:id="rId10"/>
    <p:sldId id="696" r:id="rId11"/>
    <p:sldId id="338" r:id="rId12"/>
    <p:sldId id="588" r:id="rId13"/>
    <p:sldId id="494" r:id="rId14"/>
    <p:sldId id="495" r:id="rId15"/>
    <p:sldId id="580" r:id="rId16"/>
    <p:sldId id="585" r:id="rId17"/>
    <p:sldId id="584" r:id="rId18"/>
  </p:sldIdLst>
  <p:sldSz cx="9144000" cy="6858000" type="screen4x3"/>
  <p:notesSz cx="6808788" cy="9940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iva Krivienė" initials="DK" lastIdx="1" clrIdx="0">
    <p:extLst>
      <p:ext uri="{19B8F6BF-5375-455C-9EA6-DF929625EA0E}">
        <p15:presenceInfo xmlns:p15="http://schemas.microsoft.com/office/powerpoint/2012/main" userId="S::daiva.kriviene@invega.lt::61802ba9-b3b5-4ab0-83cb-6cf499ba8945" providerId="AD"/>
      </p:ext>
    </p:extLst>
  </p:cmAuthor>
  <p:cmAuthor id="2" name="Jūratė Katilienė" initials="JK" lastIdx="2" clrIdx="1">
    <p:extLst>
      <p:ext uri="{19B8F6BF-5375-455C-9EA6-DF929625EA0E}">
        <p15:presenceInfo xmlns:p15="http://schemas.microsoft.com/office/powerpoint/2012/main" userId="S::jurate.katiliene@invega.lt::16e5d242-a84f-4f59-baba-8a0d743f2ec9" providerId="AD"/>
      </p:ext>
    </p:extLst>
  </p:cmAuthor>
  <p:cmAuthor id="3" name="Inga Beiliūnienė" initials="IB" lastIdx="1" clrIdx="2">
    <p:extLst>
      <p:ext uri="{19B8F6BF-5375-455C-9EA6-DF929625EA0E}">
        <p15:presenceInfo xmlns:p15="http://schemas.microsoft.com/office/powerpoint/2012/main" userId="S::inga.beiliuniene@invega.lt::3ef515d9-55d7-479e-8362-11bd5088605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72" autoAdjust="0"/>
    <p:restoredTop sz="89693" autoAdjust="0"/>
  </p:normalViewPr>
  <p:slideViewPr>
    <p:cSldViewPr>
      <p:cViewPr varScale="1">
        <p:scale>
          <a:sx n="99" d="100"/>
          <a:sy n="99" d="100"/>
        </p:scale>
        <p:origin x="1404" y="84"/>
      </p:cViewPr>
      <p:guideLst>
        <p:guide orient="horz" pos="2160"/>
        <p:guide pos="2880"/>
        <p:guide pos="29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3378" y="-90"/>
      </p:cViewPr>
      <p:guideLst>
        <p:guide orient="horz" pos="3132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V:\Ataskaitos\2015%20m%20ataskaitos\IV%20ketvirtis\Tarpine%202015%20m.%2012%20men.%20ataskaita\2015%2009%2030%20garantiju%20exceliukas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vega.local\BYLOS\Skyri&#371;%20bylos\INV\ATASKAITOS\Ataskaitos\2018%20m%20ataskaitos\2018%20M.%20metinis%20pranesimas\Teikimas%20LRV\Prie%20skaidriu%20info_2017%20m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vega.local\BYLOS\Skyri&#371;%20bylos\INV\ATASKAITOS\Ataskaitos\2018%20m%20ataskaitos\2018%20M.%20metinis%20pranesimas\Teikimas%20LRV\Prie%20skaidriu%20info_2017%20m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7258992"/>
        <c:axId val="307260560"/>
      </c:barChart>
      <c:catAx>
        <c:axId val="30725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7260560"/>
        <c:crosses val="autoZero"/>
        <c:auto val="1"/>
        <c:lblAlgn val="ctr"/>
        <c:lblOffset val="100"/>
        <c:noMultiLvlLbl val="0"/>
      </c:catAx>
      <c:valAx>
        <c:axId val="30726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72589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lt-LT" sz="1600" b="0" dirty="0"/>
              <a:t>Individualių garantijų suteikimas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'4 skaidrė'!$B$5</c:f>
              <c:strCache>
                <c:ptCount val="1"/>
                <c:pt idx="0">
                  <c:v>vnt.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2.936857562408223E-3"/>
                  <c:y val="0.234089249697874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580-4A76-BA27-9E1596294ACF}"/>
                </c:ext>
              </c:extLst>
            </c:dLbl>
            <c:dLbl>
              <c:idx val="1"/>
              <c:layout>
                <c:manualLayout>
                  <c:x val="-5.8737151248164461E-3"/>
                  <c:y val="0.34975698738520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80-4A76-BA27-9E1596294ACF}"/>
                </c:ext>
              </c:extLst>
            </c:dLbl>
            <c:dLbl>
              <c:idx val="2"/>
              <c:layout>
                <c:manualLayout>
                  <c:x val="-2.936857562408223E-3"/>
                  <c:y val="0.256121179081203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580-4A76-BA27-9E1596294A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'4 skaidrė'!$C$3:$E$3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'4 skaidrė'!$C$5:$E$5</c:f>
              <c:numCache>
                <c:formatCode>General</c:formatCode>
                <c:ptCount val="3"/>
                <c:pt idx="0">
                  <c:v>409</c:v>
                </c:pt>
                <c:pt idx="1">
                  <c:v>531</c:v>
                </c:pt>
                <c:pt idx="2">
                  <c:v>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80-4A76-BA27-9E1596294A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657929480"/>
        <c:axId val="657932104"/>
      </c:barChart>
      <c:lineChart>
        <c:grouping val="standard"/>
        <c:varyColors val="0"/>
        <c:ser>
          <c:idx val="0"/>
          <c:order val="0"/>
          <c:tx>
            <c:strRef>
              <c:f>'4 skaidrė'!$B$4</c:f>
              <c:strCache>
                <c:ptCount val="1"/>
                <c:pt idx="0">
                  <c:v>suteikimas, mln. EUR</c:v>
                </c:pt>
              </c:strCache>
            </c:strRef>
          </c:tx>
          <c:spPr>
            <a:ln w="31750" cap="rnd">
              <a:solidFill>
                <a:schemeClr val="accent6">
                  <a:lumMod val="75000"/>
                </a:schemeClr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7.929515418502206E-2"/>
                  <c:y val="-4.13098675937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80-4A76-BA27-9E1596294ACF}"/>
                </c:ext>
              </c:extLst>
            </c:dLbl>
            <c:dLbl>
              <c:idx val="1"/>
              <c:layout>
                <c:manualLayout>
                  <c:x val="1.4684287812041116E-2"/>
                  <c:y val="-2.4785920556245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80-4A76-BA27-9E1596294ACF}"/>
                </c:ext>
              </c:extLst>
            </c:dLbl>
            <c:dLbl>
              <c:idx val="2"/>
              <c:layout>
                <c:manualLayout>
                  <c:x val="3.23054331864903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80-4A76-BA27-9E1596294A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'4 skaidrė'!$C$3:$E$3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'4 skaidrė'!$C$4:$E$4</c:f>
              <c:numCache>
                <c:formatCode>General</c:formatCode>
                <c:ptCount val="3"/>
                <c:pt idx="0">
                  <c:v>44.72</c:v>
                </c:pt>
                <c:pt idx="1">
                  <c:v>48.64</c:v>
                </c:pt>
                <c:pt idx="2">
                  <c:v>39.090000000000003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80-4A76-BA27-9E1596294A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7916032"/>
        <c:axId val="657916360"/>
      </c:lineChart>
      <c:catAx>
        <c:axId val="657916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57916360"/>
        <c:crosses val="autoZero"/>
        <c:auto val="1"/>
        <c:lblAlgn val="ctr"/>
        <c:lblOffset val="100"/>
        <c:noMultiLvlLbl val="0"/>
      </c:catAx>
      <c:valAx>
        <c:axId val="657916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57916032"/>
        <c:crosses val="autoZero"/>
        <c:crossBetween val="between"/>
      </c:valAx>
      <c:valAx>
        <c:axId val="657932104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57929480"/>
        <c:crosses val="max"/>
        <c:crossBetween val="between"/>
      </c:valAx>
      <c:catAx>
        <c:axId val="6579294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579321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600" dirty="0">
                <a:solidFill>
                  <a:schemeClr val="accent1">
                    <a:lumMod val="75000"/>
                  </a:schemeClr>
                </a:solidFill>
              </a:rPr>
              <a:t>Įsipareigojimų likutis ir </a:t>
            </a:r>
          </a:p>
          <a:p>
            <a:pPr>
              <a:defRPr sz="1600">
                <a:solidFill>
                  <a:schemeClr val="accent1">
                    <a:lumMod val="75000"/>
                  </a:schemeClr>
                </a:solidFill>
              </a:defRPr>
            </a:pPr>
            <a:r>
              <a:rPr lang="lt-LT" sz="1600" dirty="0">
                <a:solidFill>
                  <a:schemeClr val="accent1">
                    <a:lumMod val="75000"/>
                  </a:schemeClr>
                </a:solidFill>
              </a:rPr>
              <a:t>LRV patvirtintas limitas </a:t>
            </a:r>
          </a:p>
          <a:p>
            <a:pPr>
              <a:defRPr sz="1600">
                <a:solidFill>
                  <a:schemeClr val="accent1">
                    <a:lumMod val="75000"/>
                  </a:schemeClr>
                </a:solidFill>
              </a:defRPr>
            </a:pPr>
            <a:r>
              <a:rPr lang="lt-LT" sz="1600" dirty="0">
                <a:solidFill>
                  <a:schemeClr val="accent1">
                    <a:lumMod val="75000"/>
                  </a:schemeClr>
                </a:solidFill>
              </a:rPr>
              <a:t>2018 m. pabaigai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'4 skaidrė'!$H$5</c:f>
              <c:strCache>
                <c:ptCount val="1"/>
                <c:pt idx="0">
                  <c:v>patvirtinantas limitas, mln. EUR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1007751937984496E-3"/>
                  <c:y val="1.3769955864580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ED-4487-9A67-C97D63A8BC1B}"/>
                </c:ext>
              </c:extLst>
            </c:dLbl>
            <c:dLbl>
              <c:idx val="1"/>
              <c:layout>
                <c:manualLayout>
                  <c:x val="-3.100775193798506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ED-4487-9A67-C97D63A8BC1B}"/>
                </c:ext>
              </c:extLst>
            </c:dLbl>
            <c:dLbl>
              <c:idx val="2"/>
              <c:layout>
                <c:manualLayout>
                  <c:x val="-3.1007751937985632E-3"/>
                  <c:y val="2.75399117291616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CED-4487-9A67-C97D63A8BC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'4 skaidrė'!$I$3:$K$3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'4 skaidrė'!$I$5:$K$5</c:f>
              <c:numCache>
                <c:formatCode>General</c:formatCode>
                <c:ptCount val="3"/>
                <c:pt idx="0">
                  <c:v>104.56</c:v>
                </c:pt>
                <c:pt idx="1">
                  <c:v>135</c:v>
                </c:pt>
                <c:pt idx="2">
                  <c:v>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ED-4487-9A67-C97D63A8BC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37824168"/>
        <c:axId val="537823512"/>
      </c:barChart>
      <c:lineChart>
        <c:grouping val="standard"/>
        <c:varyColors val="0"/>
        <c:ser>
          <c:idx val="0"/>
          <c:order val="0"/>
          <c:tx>
            <c:strRef>
              <c:f>'4 skaidrė'!$H$4</c:f>
              <c:strCache>
                <c:ptCount val="1"/>
                <c:pt idx="0">
                  <c:v>įsipareigojimų likučiai*, mln. EUR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007751937984496E-2"/>
                  <c:y val="2.75399117291615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ED-4487-9A67-C97D63A8BC1B}"/>
                </c:ext>
              </c:extLst>
            </c:dLbl>
            <c:dLbl>
              <c:idx val="1"/>
              <c:layout>
                <c:manualLayout>
                  <c:x val="-4.0310077519379844E-2"/>
                  <c:y val="4.1309867593742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CED-4487-9A67-C97D63A8BC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'4 skaidrė'!$I$3:$K$3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'4 skaidrė'!$I$4:$K$4</c:f>
              <c:numCache>
                <c:formatCode>General</c:formatCode>
                <c:ptCount val="3"/>
                <c:pt idx="0">
                  <c:v>89.34</c:v>
                </c:pt>
                <c:pt idx="1">
                  <c:v>104.71</c:v>
                </c:pt>
                <c:pt idx="2">
                  <c:v>108.04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ED-4487-9A67-C97D63A8BC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7824168"/>
        <c:axId val="537823512"/>
      </c:lineChart>
      <c:catAx>
        <c:axId val="537824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37823512"/>
        <c:crosses val="autoZero"/>
        <c:auto val="1"/>
        <c:lblAlgn val="ctr"/>
        <c:lblOffset val="100"/>
        <c:noMultiLvlLbl val="0"/>
      </c:catAx>
      <c:valAx>
        <c:axId val="537823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37824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508897-2E65-4467-AD29-B8DC7D6A326A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C05D50DC-BB07-4B2E-AEA2-FB5D559A2DCF}">
      <dgm:prSet phldrT="[Text]"/>
      <dgm:spPr/>
      <dgm:t>
        <a:bodyPr/>
        <a:lstStyle/>
        <a:p>
          <a:r>
            <a:rPr lang="en-US" dirty="0" err="1"/>
            <a:t>Verslo</a:t>
          </a:r>
          <a:r>
            <a:rPr lang="en-US" dirty="0"/>
            <a:t> </a:t>
          </a:r>
          <a:r>
            <a:rPr lang="en-US" dirty="0" err="1"/>
            <a:t>finansavimo</a:t>
          </a:r>
          <a:r>
            <a:rPr lang="en-US" dirty="0"/>
            <a:t> </a:t>
          </a:r>
          <a:r>
            <a:rPr lang="en-US" dirty="0" err="1"/>
            <a:t>fondas</a:t>
          </a:r>
          <a:endParaRPr lang="lt-LT" dirty="0"/>
        </a:p>
      </dgm:t>
    </dgm:pt>
    <dgm:pt modelId="{C192769D-9585-4D07-99BE-C30981913468}" type="parTrans" cxnId="{75B3CA87-1BB1-4B91-AE44-DA5F69662BFA}">
      <dgm:prSet/>
      <dgm:spPr/>
      <dgm:t>
        <a:bodyPr/>
        <a:lstStyle/>
        <a:p>
          <a:endParaRPr lang="lt-LT"/>
        </a:p>
      </dgm:t>
    </dgm:pt>
    <dgm:pt modelId="{C34ADECF-AE85-4B7B-8F01-25477D2F7BC1}" type="sibTrans" cxnId="{75B3CA87-1BB1-4B91-AE44-DA5F69662BFA}">
      <dgm:prSet/>
      <dgm:spPr/>
      <dgm:t>
        <a:bodyPr/>
        <a:lstStyle/>
        <a:p>
          <a:endParaRPr lang="lt-LT"/>
        </a:p>
      </dgm:t>
    </dgm:pt>
    <dgm:pt modelId="{58BD1538-901E-4299-995E-A1A1C1DF56C0}">
      <dgm:prSet phldrT="[Text]"/>
      <dgm:spPr/>
      <dgm:t>
        <a:bodyPr/>
        <a:lstStyle/>
        <a:p>
          <a:r>
            <a:rPr lang="en-US" dirty="0"/>
            <a:t>199,1 </a:t>
          </a:r>
          <a:r>
            <a:rPr lang="en-US" dirty="0" err="1"/>
            <a:t>mln</a:t>
          </a:r>
          <a:r>
            <a:rPr lang="en-US" dirty="0"/>
            <a:t>. Eur (ER</a:t>
          </a:r>
          <a:r>
            <a:rPr lang="lt-LT" dirty="0"/>
            <a:t>P</a:t>
          </a:r>
          <a:r>
            <a:rPr lang="en-US" dirty="0"/>
            <a:t>F)</a:t>
          </a:r>
          <a:endParaRPr lang="lt-LT" dirty="0"/>
        </a:p>
      </dgm:t>
    </dgm:pt>
    <dgm:pt modelId="{869DD4B7-05C8-4F1A-9E2C-E8CD6F00101E}" type="parTrans" cxnId="{6CF3F454-BDDB-40B2-BEA4-73CEA8387EEA}">
      <dgm:prSet/>
      <dgm:spPr/>
      <dgm:t>
        <a:bodyPr/>
        <a:lstStyle/>
        <a:p>
          <a:endParaRPr lang="lt-LT"/>
        </a:p>
      </dgm:t>
    </dgm:pt>
    <dgm:pt modelId="{84EAB15A-3085-47F8-91D9-152CA24FE297}" type="sibTrans" cxnId="{6CF3F454-BDDB-40B2-BEA4-73CEA8387EEA}">
      <dgm:prSet/>
      <dgm:spPr/>
      <dgm:t>
        <a:bodyPr/>
        <a:lstStyle/>
        <a:p>
          <a:endParaRPr lang="lt-LT"/>
        </a:p>
      </dgm:t>
    </dgm:pt>
    <dgm:pt modelId="{7D1D6E44-7BDB-481B-9E4D-6A7B42E34466}">
      <dgm:prSet phldrT="[Text]"/>
      <dgm:spPr/>
      <dgm:t>
        <a:bodyPr/>
        <a:lstStyle/>
        <a:p>
          <a:r>
            <a:rPr lang="en-US" dirty="0">
              <a:solidFill>
                <a:schemeClr val="tx1">
                  <a:lumMod val="95000"/>
                  <a:lumOff val="5000"/>
                </a:schemeClr>
              </a:solidFill>
            </a:rPr>
            <a:t>10 </a:t>
          </a:r>
          <a:r>
            <a:rPr lang="en-US" dirty="0" err="1"/>
            <a:t>priemoni</a:t>
          </a:r>
          <a:r>
            <a:rPr lang="lt-LT" dirty="0"/>
            <a:t>ų</a:t>
          </a:r>
        </a:p>
      </dgm:t>
    </dgm:pt>
    <dgm:pt modelId="{4EFF0A1B-B214-42E7-8A6A-949E1A231D38}" type="parTrans" cxnId="{BF3DE706-E1E5-4F6B-B96F-1288C663307A}">
      <dgm:prSet/>
      <dgm:spPr/>
      <dgm:t>
        <a:bodyPr/>
        <a:lstStyle/>
        <a:p>
          <a:endParaRPr lang="lt-LT"/>
        </a:p>
      </dgm:t>
    </dgm:pt>
    <dgm:pt modelId="{3776657F-633A-4D17-9955-DEE701B97273}" type="sibTrans" cxnId="{BF3DE706-E1E5-4F6B-B96F-1288C663307A}">
      <dgm:prSet/>
      <dgm:spPr/>
      <dgm:t>
        <a:bodyPr/>
        <a:lstStyle/>
        <a:p>
          <a:endParaRPr lang="lt-LT"/>
        </a:p>
      </dgm:t>
    </dgm:pt>
    <dgm:pt modelId="{D23368A2-95AD-4536-A3AC-51C84A706CBB}">
      <dgm:prSet phldrT="[Text]"/>
      <dgm:spPr/>
      <dgm:t>
        <a:bodyPr/>
        <a:lstStyle/>
        <a:p>
          <a:r>
            <a:rPr lang="en-US" dirty="0" err="1"/>
            <a:t>Verslumo</a:t>
          </a:r>
          <a:r>
            <a:rPr lang="en-US" dirty="0"/>
            <a:t> </a:t>
          </a:r>
          <a:r>
            <a:rPr lang="en-US" dirty="0" err="1"/>
            <a:t>skatinimo</a:t>
          </a:r>
          <a:r>
            <a:rPr lang="en-US" dirty="0"/>
            <a:t> </a:t>
          </a:r>
          <a:r>
            <a:rPr lang="en-US" dirty="0" err="1"/>
            <a:t>fondas</a:t>
          </a:r>
          <a:r>
            <a:rPr lang="en-US" dirty="0"/>
            <a:t> 2014–2020</a:t>
          </a:r>
          <a:endParaRPr lang="lt-LT" dirty="0"/>
        </a:p>
      </dgm:t>
    </dgm:pt>
    <dgm:pt modelId="{8BBE8976-99D5-448B-8426-FF0B3A7FA990}" type="parTrans" cxnId="{A4FBA724-F469-4C53-B359-B52C40F3C6E0}">
      <dgm:prSet/>
      <dgm:spPr/>
      <dgm:t>
        <a:bodyPr/>
        <a:lstStyle/>
        <a:p>
          <a:endParaRPr lang="lt-LT"/>
        </a:p>
      </dgm:t>
    </dgm:pt>
    <dgm:pt modelId="{5CC65DA6-F0FE-4B6A-85C0-4612C05F2F6E}" type="sibTrans" cxnId="{A4FBA724-F469-4C53-B359-B52C40F3C6E0}">
      <dgm:prSet/>
      <dgm:spPr/>
      <dgm:t>
        <a:bodyPr/>
        <a:lstStyle/>
        <a:p>
          <a:endParaRPr lang="lt-LT"/>
        </a:p>
      </dgm:t>
    </dgm:pt>
    <dgm:pt modelId="{3D1C3083-8895-4348-BF8E-EB925656739B}">
      <dgm:prSet phldrT="[Text]"/>
      <dgm:spPr/>
      <dgm:t>
        <a:bodyPr/>
        <a:lstStyle/>
        <a:p>
          <a:r>
            <a:rPr lang="en-US" dirty="0"/>
            <a:t>24,6 </a:t>
          </a:r>
          <a:r>
            <a:rPr lang="en-US" dirty="0" err="1"/>
            <a:t>mln</a:t>
          </a:r>
          <a:r>
            <a:rPr lang="en-US" dirty="0"/>
            <a:t>. Eur (ESF)</a:t>
          </a:r>
          <a:endParaRPr lang="lt-LT" dirty="0"/>
        </a:p>
      </dgm:t>
    </dgm:pt>
    <dgm:pt modelId="{BA2A5E2F-72D9-47F9-B3F4-8E7A90EED958}" type="parTrans" cxnId="{8C881177-8795-431D-B7EC-241F301D9CDF}">
      <dgm:prSet/>
      <dgm:spPr/>
      <dgm:t>
        <a:bodyPr/>
        <a:lstStyle/>
        <a:p>
          <a:endParaRPr lang="lt-LT"/>
        </a:p>
      </dgm:t>
    </dgm:pt>
    <dgm:pt modelId="{6F3546E8-99C8-4AA6-ABE2-ACE44376234F}" type="sibTrans" cxnId="{8C881177-8795-431D-B7EC-241F301D9CDF}">
      <dgm:prSet/>
      <dgm:spPr/>
      <dgm:t>
        <a:bodyPr/>
        <a:lstStyle/>
        <a:p>
          <a:endParaRPr lang="lt-LT"/>
        </a:p>
      </dgm:t>
    </dgm:pt>
    <dgm:pt modelId="{90F269FF-F518-4AE6-9B5D-F5F824166FE4}">
      <dgm:prSet phldrT="[Text]"/>
      <dgm:spPr/>
      <dgm:t>
        <a:bodyPr/>
        <a:lstStyle/>
        <a:p>
          <a:r>
            <a:rPr lang="en-US" dirty="0"/>
            <a:t>1 </a:t>
          </a:r>
          <a:r>
            <a:rPr lang="en-US" dirty="0" err="1"/>
            <a:t>priemon</a:t>
          </a:r>
          <a:r>
            <a:rPr lang="lt-LT" dirty="0"/>
            <a:t>ė</a:t>
          </a:r>
        </a:p>
      </dgm:t>
    </dgm:pt>
    <dgm:pt modelId="{8E542C3D-9F1D-44D1-B79E-134562143240}" type="parTrans" cxnId="{6DC12BD6-105D-42A0-8A45-C1940FA84215}">
      <dgm:prSet/>
      <dgm:spPr/>
      <dgm:t>
        <a:bodyPr/>
        <a:lstStyle/>
        <a:p>
          <a:endParaRPr lang="lt-LT"/>
        </a:p>
      </dgm:t>
    </dgm:pt>
    <dgm:pt modelId="{90C6EB4E-4865-42CD-8DF7-22CC430B3B88}" type="sibTrans" cxnId="{6DC12BD6-105D-42A0-8A45-C1940FA84215}">
      <dgm:prSet/>
      <dgm:spPr/>
      <dgm:t>
        <a:bodyPr/>
        <a:lstStyle/>
        <a:p>
          <a:endParaRPr lang="lt-LT"/>
        </a:p>
      </dgm:t>
    </dgm:pt>
    <dgm:pt modelId="{EB482AE7-036A-4D91-A897-C0F2029F6C9E}">
      <dgm:prSet phldrT="[Text]"/>
      <dgm:spPr/>
      <dgm:t>
        <a:bodyPr/>
        <a:lstStyle/>
        <a:p>
          <a:r>
            <a:rPr lang="lt-LT" dirty="0"/>
            <a:t>INVEGOS fondas</a:t>
          </a:r>
        </a:p>
      </dgm:t>
    </dgm:pt>
    <dgm:pt modelId="{6FFD914B-D6F4-4E8B-B231-0743BAE1CC91}" type="parTrans" cxnId="{A2C55F36-7ED7-439C-9BC4-C11027407B93}">
      <dgm:prSet/>
      <dgm:spPr/>
      <dgm:t>
        <a:bodyPr/>
        <a:lstStyle/>
        <a:p>
          <a:endParaRPr lang="lt-LT"/>
        </a:p>
      </dgm:t>
    </dgm:pt>
    <dgm:pt modelId="{5B46D49E-1E0F-45BD-8695-FCD97981AE98}" type="sibTrans" cxnId="{A2C55F36-7ED7-439C-9BC4-C11027407B93}">
      <dgm:prSet/>
      <dgm:spPr/>
      <dgm:t>
        <a:bodyPr/>
        <a:lstStyle/>
        <a:p>
          <a:endParaRPr lang="lt-LT"/>
        </a:p>
      </dgm:t>
    </dgm:pt>
    <dgm:pt modelId="{CF9C13E7-B61E-485B-8423-C52E2F12AE48}">
      <dgm:prSet phldrT="[Text]" custT="1"/>
      <dgm:spPr/>
      <dgm:t>
        <a:bodyPr/>
        <a:lstStyle/>
        <a:p>
          <a:r>
            <a:rPr lang="lt-LT" sz="1500" dirty="0">
              <a:solidFill>
                <a:schemeClr val="tx1">
                  <a:lumMod val="95000"/>
                  <a:lumOff val="5000"/>
                </a:schemeClr>
              </a:solidFill>
            </a:rPr>
            <a:t>196,25 </a:t>
          </a:r>
          <a:r>
            <a:rPr lang="en-US" sz="1500" dirty="0" err="1"/>
            <a:t>mln</a:t>
          </a:r>
          <a:r>
            <a:rPr lang="en-US" sz="1500" dirty="0"/>
            <a:t>. Eur (</a:t>
          </a:r>
          <a:r>
            <a:rPr lang="lt-LT" sz="1500" dirty="0"/>
            <a:t>grįžusios lėšos </a:t>
          </a:r>
          <a:r>
            <a:rPr lang="lt-LT" sz="1200" dirty="0"/>
            <a:t>iš 2007–2013</a:t>
          </a:r>
          <a:r>
            <a:rPr lang="en-US" sz="1500" dirty="0"/>
            <a:t>)</a:t>
          </a:r>
          <a:endParaRPr lang="lt-LT" sz="1500" dirty="0"/>
        </a:p>
      </dgm:t>
    </dgm:pt>
    <dgm:pt modelId="{EA4779B4-3DD1-4198-951D-4C2546B7FB6F}" type="parTrans" cxnId="{0B4E7B22-95D8-43D6-BC95-C3603387F62B}">
      <dgm:prSet/>
      <dgm:spPr/>
      <dgm:t>
        <a:bodyPr/>
        <a:lstStyle/>
        <a:p>
          <a:endParaRPr lang="lt-LT"/>
        </a:p>
      </dgm:t>
    </dgm:pt>
    <dgm:pt modelId="{6634C5C5-C57A-47CB-ABB2-CDA1ECB59D39}" type="sibTrans" cxnId="{0B4E7B22-95D8-43D6-BC95-C3603387F62B}">
      <dgm:prSet/>
      <dgm:spPr/>
      <dgm:t>
        <a:bodyPr/>
        <a:lstStyle/>
        <a:p>
          <a:endParaRPr lang="lt-LT"/>
        </a:p>
      </dgm:t>
    </dgm:pt>
    <dgm:pt modelId="{7C1EEA69-DFDA-4825-9F48-DA9560D169EC}">
      <dgm:prSet phldrT="[Text]"/>
      <dgm:spPr/>
      <dgm:t>
        <a:bodyPr/>
        <a:lstStyle/>
        <a:p>
          <a:r>
            <a:rPr lang="lt-LT" dirty="0"/>
            <a:t>1</a:t>
          </a:r>
          <a:r>
            <a:rPr lang="en-US" dirty="0"/>
            <a:t>2 </a:t>
          </a:r>
          <a:r>
            <a:rPr lang="en-US" dirty="0" err="1"/>
            <a:t>priemon</a:t>
          </a:r>
          <a:r>
            <a:rPr lang="lt-LT" dirty="0" err="1"/>
            <a:t>ių</a:t>
          </a:r>
          <a:r>
            <a:rPr lang="en-US" dirty="0"/>
            <a:t>. </a:t>
          </a:r>
          <a:r>
            <a:rPr lang="lt-LT" dirty="0"/>
            <a:t> </a:t>
          </a:r>
          <a:r>
            <a:rPr lang="en-US" dirty="0"/>
            <a:t>J</a:t>
          </a:r>
          <a:r>
            <a:rPr lang="lt-LT" dirty="0"/>
            <a:t>ų vertė</a:t>
          </a:r>
          <a:r>
            <a:rPr lang="en-US" dirty="0"/>
            <a:t> 437</a:t>
          </a:r>
          <a:r>
            <a:rPr lang="lt-LT" dirty="0">
              <a:solidFill>
                <a:schemeClr val="tx1">
                  <a:lumMod val="95000"/>
                  <a:lumOff val="5000"/>
                </a:schemeClr>
              </a:solidFill>
            </a:rPr>
            <a:t>,2</a:t>
          </a:r>
          <a:r>
            <a:rPr lang="en-US" dirty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en-US" dirty="0" err="1"/>
            <a:t>mln</a:t>
          </a:r>
          <a:r>
            <a:rPr lang="en-US" dirty="0"/>
            <a:t>. Eur</a:t>
          </a:r>
          <a:endParaRPr lang="lt-LT" dirty="0"/>
        </a:p>
      </dgm:t>
    </dgm:pt>
    <dgm:pt modelId="{1A801815-9337-47FB-AFC6-A228BDB15825}" type="parTrans" cxnId="{CE8BC897-B435-441A-B2E6-6FFD80690C7F}">
      <dgm:prSet/>
      <dgm:spPr/>
      <dgm:t>
        <a:bodyPr/>
        <a:lstStyle/>
        <a:p>
          <a:endParaRPr lang="lt-LT"/>
        </a:p>
      </dgm:t>
    </dgm:pt>
    <dgm:pt modelId="{9E9EE021-4104-43DB-8778-FBEDFB020ED4}" type="sibTrans" cxnId="{CE8BC897-B435-441A-B2E6-6FFD80690C7F}">
      <dgm:prSet/>
      <dgm:spPr/>
      <dgm:t>
        <a:bodyPr/>
        <a:lstStyle/>
        <a:p>
          <a:endParaRPr lang="lt-LT"/>
        </a:p>
      </dgm:t>
    </dgm:pt>
    <dgm:pt modelId="{DB213F47-5CA3-4D7A-912D-AED03312F4B1}">
      <dgm:prSet phldrT="[Text]"/>
      <dgm:spPr/>
      <dgm:t>
        <a:bodyPr/>
        <a:lstStyle/>
        <a:p>
          <a:r>
            <a:rPr lang="en-US" dirty="0" err="1"/>
            <a:t>Verslumo</a:t>
          </a:r>
          <a:r>
            <a:rPr lang="en-US" dirty="0"/>
            <a:t> </a:t>
          </a:r>
          <a:r>
            <a:rPr lang="en-US" dirty="0" err="1"/>
            <a:t>skatinimo</a:t>
          </a:r>
          <a:r>
            <a:rPr lang="en-US" dirty="0"/>
            <a:t> </a:t>
          </a:r>
          <a:r>
            <a:rPr lang="en-US" dirty="0" err="1"/>
            <a:t>fondas</a:t>
          </a:r>
          <a:endParaRPr lang="lt-LT" dirty="0"/>
        </a:p>
      </dgm:t>
    </dgm:pt>
    <dgm:pt modelId="{EA97F050-DDE2-41B1-870D-0B918DFC1E4B}" type="parTrans" cxnId="{0526095E-B91C-4B7E-9EFD-EA6481311A43}">
      <dgm:prSet/>
      <dgm:spPr/>
      <dgm:t>
        <a:bodyPr/>
        <a:lstStyle/>
        <a:p>
          <a:endParaRPr lang="lt-LT"/>
        </a:p>
      </dgm:t>
    </dgm:pt>
    <dgm:pt modelId="{515E0076-D1F4-4C68-AA0E-74F9E4F34A4B}" type="sibTrans" cxnId="{0526095E-B91C-4B7E-9EFD-EA6481311A43}">
      <dgm:prSet/>
      <dgm:spPr/>
      <dgm:t>
        <a:bodyPr/>
        <a:lstStyle/>
        <a:p>
          <a:endParaRPr lang="lt-LT"/>
        </a:p>
      </dgm:t>
    </dgm:pt>
    <dgm:pt modelId="{0EE66F8A-C436-4654-BC4B-9A33630BD3F8}">
      <dgm:prSet phldrT="[Text]" custT="1"/>
      <dgm:spPr/>
      <dgm:t>
        <a:bodyPr/>
        <a:lstStyle/>
        <a:p>
          <a:r>
            <a:rPr lang="en-US" sz="1600" dirty="0">
              <a:solidFill>
                <a:schemeClr val="tx1">
                  <a:lumMod val="95000"/>
                  <a:lumOff val="5000"/>
                </a:schemeClr>
              </a:solidFill>
            </a:rPr>
            <a:t>14,5 </a:t>
          </a:r>
          <a:r>
            <a:rPr lang="en-US" sz="1600" dirty="0" err="1">
              <a:solidFill>
                <a:schemeClr val="tx1">
                  <a:lumMod val="95000"/>
                  <a:lumOff val="5000"/>
                </a:schemeClr>
              </a:solidFill>
            </a:rPr>
            <a:t>m</a:t>
          </a:r>
          <a:r>
            <a:rPr lang="en-US" sz="1600" dirty="0" err="1"/>
            <a:t>ln</a:t>
          </a:r>
          <a:r>
            <a:rPr lang="en-US" sz="1600" dirty="0"/>
            <a:t>. Eur </a:t>
          </a:r>
          <a:r>
            <a:rPr lang="en-US" sz="1500" dirty="0"/>
            <a:t>(gr</a:t>
          </a:r>
          <a:r>
            <a:rPr lang="lt-LT" sz="1500" dirty="0"/>
            <a:t>įžusios lėšos </a:t>
          </a:r>
          <a:r>
            <a:rPr lang="lt-LT" sz="1200" dirty="0"/>
            <a:t>iš 2007–2013</a:t>
          </a:r>
          <a:r>
            <a:rPr lang="en-US" sz="1600" dirty="0"/>
            <a:t>)</a:t>
          </a:r>
          <a:endParaRPr lang="lt-LT" sz="1600" dirty="0"/>
        </a:p>
      </dgm:t>
    </dgm:pt>
    <dgm:pt modelId="{9D722656-58FB-49E0-A4E3-4A2FBE3E7346}" type="parTrans" cxnId="{CBA1B231-1B35-4F46-8415-30DE4ACF4773}">
      <dgm:prSet/>
      <dgm:spPr/>
      <dgm:t>
        <a:bodyPr/>
        <a:lstStyle/>
        <a:p>
          <a:endParaRPr lang="lt-LT"/>
        </a:p>
      </dgm:t>
    </dgm:pt>
    <dgm:pt modelId="{E531DEA9-60B2-4697-85DC-E3DB5257A8CC}" type="sibTrans" cxnId="{CBA1B231-1B35-4F46-8415-30DE4ACF4773}">
      <dgm:prSet/>
      <dgm:spPr/>
      <dgm:t>
        <a:bodyPr/>
        <a:lstStyle/>
        <a:p>
          <a:endParaRPr lang="lt-LT"/>
        </a:p>
      </dgm:t>
    </dgm:pt>
    <dgm:pt modelId="{0B8018CA-3BA7-4428-85FB-73360663D1F1}">
      <dgm:prSet phldrT="[Text]"/>
      <dgm:spPr/>
      <dgm:t>
        <a:bodyPr/>
        <a:lstStyle/>
        <a:p>
          <a:r>
            <a:rPr lang="lt-LT" dirty="0"/>
            <a:t>2</a:t>
          </a:r>
          <a:r>
            <a:rPr lang="en-US" dirty="0"/>
            <a:t> </a:t>
          </a:r>
          <a:r>
            <a:rPr lang="en-US" dirty="0" err="1"/>
            <a:t>priemon</a:t>
          </a:r>
          <a:r>
            <a:rPr lang="lt-LT" dirty="0"/>
            <a:t>ės.</a:t>
          </a:r>
        </a:p>
        <a:p>
          <a:r>
            <a:rPr lang="lt-LT" dirty="0"/>
            <a:t>Jų vertė 22,8 mln. EUR</a:t>
          </a:r>
        </a:p>
      </dgm:t>
    </dgm:pt>
    <dgm:pt modelId="{2C423853-3D49-4BF0-9C4C-1B5DC12D54EA}" type="parTrans" cxnId="{1DF01A30-F4DB-4875-BC60-F16C994347F8}">
      <dgm:prSet/>
      <dgm:spPr/>
      <dgm:t>
        <a:bodyPr/>
        <a:lstStyle/>
        <a:p>
          <a:endParaRPr lang="lt-LT"/>
        </a:p>
      </dgm:t>
    </dgm:pt>
    <dgm:pt modelId="{8A5A0387-6171-42B2-A50A-59DAF9870D52}" type="sibTrans" cxnId="{1DF01A30-F4DB-4875-BC60-F16C994347F8}">
      <dgm:prSet/>
      <dgm:spPr/>
      <dgm:t>
        <a:bodyPr/>
        <a:lstStyle/>
        <a:p>
          <a:endParaRPr lang="lt-LT"/>
        </a:p>
      </dgm:t>
    </dgm:pt>
    <dgm:pt modelId="{F7C6F190-710F-4D9C-B7C5-EF526F2CD807}" type="pres">
      <dgm:prSet presAssocID="{E2508897-2E65-4467-AD29-B8DC7D6A326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E8BF5BB-DED4-426F-9C62-189526C86B11}" type="pres">
      <dgm:prSet presAssocID="{C05D50DC-BB07-4B2E-AEA2-FB5D559A2DCF}" presName="root" presStyleCnt="0"/>
      <dgm:spPr/>
    </dgm:pt>
    <dgm:pt modelId="{C7361D7B-21AE-4E47-84CB-DF11C3CF4B73}" type="pres">
      <dgm:prSet presAssocID="{C05D50DC-BB07-4B2E-AEA2-FB5D559A2DCF}" presName="rootComposite" presStyleCnt="0"/>
      <dgm:spPr/>
    </dgm:pt>
    <dgm:pt modelId="{7C333870-BEE3-4BC9-9539-EB9B759537E4}" type="pres">
      <dgm:prSet presAssocID="{C05D50DC-BB07-4B2E-AEA2-FB5D559A2DCF}" presName="rootText" presStyleLbl="node1" presStyleIdx="0" presStyleCnt="4"/>
      <dgm:spPr/>
    </dgm:pt>
    <dgm:pt modelId="{D6FBD145-7AF0-425E-9074-0E5FFFD1BC85}" type="pres">
      <dgm:prSet presAssocID="{C05D50DC-BB07-4B2E-AEA2-FB5D559A2DCF}" presName="rootConnector" presStyleLbl="node1" presStyleIdx="0" presStyleCnt="4"/>
      <dgm:spPr/>
    </dgm:pt>
    <dgm:pt modelId="{E8BD5D38-6194-47AA-8F15-AD80561CA793}" type="pres">
      <dgm:prSet presAssocID="{C05D50DC-BB07-4B2E-AEA2-FB5D559A2DCF}" presName="childShape" presStyleCnt="0"/>
      <dgm:spPr/>
    </dgm:pt>
    <dgm:pt modelId="{B444A8F7-9EF7-4DF0-B135-09891C83555F}" type="pres">
      <dgm:prSet presAssocID="{869DD4B7-05C8-4F1A-9E2C-E8CD6F00101E}" presName="Name13" presStyleLbl="parChTrans1D2" presStyleIdx="0" presStyleCnt="8"/>
      <dgm:spPr/>
    </dgm:pt>
    <dgm:pt modelId="{B6B1111D-7D24-4ACE-9097-B7A583729707}" type="pres">
      <dgm:prSet presAssocID="{58BD1538-901E-4299-995E-A1A1C1DF56C0}" presName="childText" presStyleLbl="bgAcc1" presStyleIdx="0" presStyleCnt="8">
        <dgm:presLayoutVars>
          <dgm:bulletEnabled val="1"/>
        </dgm:presLayoutVars>
      </dgm:prSet>
      <dgm:spPr/>
    </dgm:pt>
    <dgm:pt modelId="{D6F9482D-E595-4035-ADE5-B7C25848A135}" type="pres">
      <dgm:prSet presAssocID="{4EFF0A1B-B214-42E7-8A6A-949E1A231D38}" presName="Name13" presStyleLbl="parChTrans1D2" presStyleIdx="1" presStyleCnt="8"/>
      <dgm:spPr/>
    </dgm:pt>
    <dgm:pt modelId="{4599BAD3-D1B4-4A44-BFC2-6A39CDC54E90}" type="pres">
      <dgm:prSet presAssocID="{7D1D6E44-7BDB-481B-9E4D-6A7B42E34466}" presName="childText" presStyleLbl="bgAcc1" presStyleIdx="1" presStyleCnt="8">
        <dgm:presLayoutVars>
          <dgm:bulletEnabled val="1"/>
        </dgm:presLayoutVars>
      </dgm:prSet>
      <dgm:spPr/>
    </dgm:pt>
    <dgm:pt modelId="{7146D654-B737-4429-904C-CCE3790611C8}" type="pres">
      <dgm:prSet presAssocID="{D23368A2-95AD-4536-A3AC-51C84A706CBB}" presName="root" presStyleCnt="0"/>
      <dgm:spPr/>
    </dgm:pt>
    <dgm:pt modelId="{966B734D-0F5D-41A7-83B2-D0C03C38C4D6}" type="pres">
      <dgm:prSet presAssocID="{D23368A2-95AD-4536-A3AC-51C84A706CBB}" presName="rootComposite" presStyleCnt="0"/>
      <dgm:spPr/>
    </dgm:pt>
    <dgm:pt modelId="{769BF076-E5CD-4894-90D0-FE4A6C6E6FFD}" type="pres">
      <dgm:prSet presAssocID="{D23368A2-95AD-4536-A3AC-51C84A706CBB}" presName="rootText" presStyleLbl="node1" presStyleIdx="1" presStyleCnt="4"/>
      <dgm:spPr/>
    </dgm:pt>
    <dgm:pt modelId="{F433F573-BDFA-4FDD-8651-E7D5F95C1F3C}" type="pres">
      <dgm:prSet presAssocID="{D23368A2-95AD-4536-A3AC-51C84A706CBB}" presName="rootConnector" presStyleLbl="node1" presStyleIdx="1" presStyleCnt="4"/>
      <dgm:spPr/>
    </dgm:pt>
    <dgm:pt modelId="{B1FBA5BB-F665-458B-A0DF-62B40721DE8D}" type="pres">
      <dgm:prSet presAssocID="{D23368A2-95AD-4536-A3AC-51C84A706CBB}" presName="childShape" presStyleCnt="0"/>
      <dgm:spPr/>
    </dgm:pt>
    <dgm:pt modelId="{0F1F438C-9BC3-44ED-9AEF-A8BAD9A388E5}" type="pres">
      <dgm:prSet presAssocID="{BA2A5E2F-72D9-47F9-B3F4-8E7A90EED958}" presName="Name13" presStyleLbl="parChTrans1D2" presStyleIdx="2" presStyleCnt="8"/>
      <dgm:spPr/>
    </dgm:pt>
    <dgm:pt modelId="{2A6C5F09-A06C-4EB8-AA11-046EBB50560B}" type="pres">
      <dgm:prSet presAssocID="{3D1C3083-8895-4348-BF8E-EB925656739B}" presName="childText" presStyleLbl="bgAcc1" presStyleIdx="2" presStyleCnt="8">
        <dgm:presLayoutVars>
          <dgm:bulletEnabled val="1"/>
        </dgm:presLayoutVars>
      </dgm:prSet>
      <dgm:spPr/>
    </dgm:pt>
    <dgm:pt modelId="{479B02B1-A7FA-4CAA-BCA2-C01A270AAFEF}" type="pres">
      <dgm:prSet presAssocID="{8E542C3D-9F1D-44D1-B79E-134562143240}" presName="Name13" presStyleLbl="parChTrans1D2" presStyleIdx="3" presStyleCnt="8"/>
      <dgm:spPr/>
    </dgm:pt>
    <dgm:pt modelId="{0544A0A5-BA4C-4903-8BBA-EE8C900EEDD2}" type="pres">
      <dgm:prSet presAssocID="{90F269FF-F518-4AE6-9B5D-F5F824166FE4}" presName="childText" presStyleLbl="bgAcc1" presStyleIdx="3" presStyleCnt="8">
        <dgm:presLayoutVars>
          <dgm:bulletEnabled val="1"/>
        </dgm:presLayoutVars>
      </dgm:prSet>
      <dgm:spPr/>
    </dgm:pt>
    <dgm:pt modelId="{2A291DE1-5D86-4FF0-9EE9-D545CBC65B40}" type="pres">
      <dgm:prSet presAssocID="{EB482AE7-036A-4D91-A897-C0F2029F6C9E}" presName="root" presStyleCnt="0"/>
      <dgm:spPr/>
    </dgm:pt>
    <dgm:pt modelId="{F1B794F7-D831-44F6-A74D-9A392E350023}" type="pres">
      <dgm:prSet presAssocID="{EB482AE7-036A-4D91-A897-C0F2029F6C9E}" presName="rootComposite" presStyleCnt="0"/>
      <dgm:spPr/>
    </dgm:pt>
    <dgm:pt modelId="{8595F68D-48BB-44D7-8F31-9A105F1354E6}" type="pres">
      <dgm:prSet presAssocID="{EB482AE7-036A-4D91-A897-C0F2029F6C9E}" presName="rootText" presStyleLbl="node1" presStyleIdx="2" presStyleCnt="4"/>
      <dgm:spPr/>
    </dgm:pt>
    <dgm:pt modelId="{4E77471F-B7C5-472B-941A-F8C99BE4A1E3}" type="pres">
      <dgm:prSet presAssocID="{EB482AE7-036A-4D91-A897-C0F2029F6C9E}" presName="rootConnector" presStyleLbl="node1" presStyleIdx="2" presStyleCnt="4"/>
      <dgm:spPr/>
    </dgm:pt>
    <dgm:pt modelId="{9DBCD8E7-3176-43E0-8607-D78AEB1CE92F}" type="pres">
      <dgm:prSet presAssocID="{EB482AE7-036A-4D91-A897-C0F2029F6C9E}" presName="childShape" presStyleCnt="0"/>
      <dgm:spPr/>
    </dgm:pt>
    <dgm:pt modelId="{D8403FBD-E577-4EEE-98BC-989863CCE12B}" type="pres">
      <dgm:prSet presAssocID="{EA4779B4-3DD1-4198-951D-4C2546B7FB6F}" presName="Name13" presStyleLbl="parChTrans1D2" presStyleIdx="4" presStyleCnt="8"/>
      <dgm:spPr/>
    </dgm:pt>
    <dgm:pt modelId="{568B7234-07FC-4E18-BD8F-FB112E2D047B}" type="pres">
      <dgm:prSet presAssocID="{CF9C13E7-B61E-485B-8423-C52E2F12AE48}" presName="childText" presStyleLbl="bgAcc1" presStyleIdx="4" presStyleCnt="8">
        <dgm:presLayoutVars>
          <dgm:bulletEnabled val="1"/>
        </dgm:presLayoutVars>
      </dgm:prSet>
      <dgm:spPr/>
    </dgm:pt>
    <dgm:pt modelId="{D9402742-B7FB-42CA-90E8-B8B4CB1A393D}" type="pres">
      <dgm:prSet presAssocID="{1A801815-9337-47FB-AFC6-A228BDB15825}" presName="Name13" presStyleLbl="parChTrans1D2" presStyleIdx="5" presStyleCnt="8"/>
      <dgm:spPr/>
    </dgm:pt>
    <dgm:pt modelId="{5E1B752A-E9DE-48E1-973E-994C42E68B48}" type="pres">
      <dgm:prSet presAssocID="{7C1EEA69-DFDA-4825-9F48-DA9560D169EC}" presName="childText" presStyleLbl="bgAcc1" presStyleIdx="5" presStyleCnt="8">
        <dgm:presLayoutVars>
          <dgm:bulletEnabled val="1"/>
        </dgm:presLayoutVars>
      </dgm:prSet>
      <dgm:spPr/>
    </dgm:pt>
    <dgm:pt modelId="{9C9EFB4F-9F08-4EA2-AE08-46DC237D467B}" type="pres">
      <dgm:prSet presAssocID="{DB213F47-5CA3-4D7A-912D-AED03312F4B1}" presName="root" presStyleCnt="0"/>
      <dgm:spPr/>
    </dgm:pt>
    <dgm:pt modelId="{29DA02F1-A92B-48A7-A2FE-7DB72B0E4BCE}" type="pres">
      <dgm:prSet presAssocID="{DB213F47-5CA3-4D7A-912D-AED03312F4B1}" presName="rootComposite" presStyleCnt="0"/>
      <dgm:spPr/>
    </dgm:pt>
    <dgm:pt modelId="{601395E4-8250-46FE-987C-C017286BF310}" type="pres">
      <dgm:prSet presAssocID="{DB213F47-5CA3-4D7A-912D-AED03312F4B1}" presName="rootText" presStyleLbl="node1" presStyleIdx="3" presStyleCnt="4"/>
      <dgm:spPr/>
    </dgm:pt>
    <dgm:pt modelId="{E4B7ED24-B8E9-4778-ADF4-DB01D40BC34D}" type="pres">
      <dgm:prSet presAssocID="{DB213F47-5CA3-4D7A-912D-AED03312F4B1}" presName="rootConnector" presStyleLbl="node1" presStyleIdx="3" presStyleCnt="4"/>
      <dgm:spPr/>
    </dgm:pt>
    <dgm:pt modelId="{468F71E5-BB06-425C-A1BD-AF2EC0C77B8E}" type="pres">
      <dgm:prSet presAssocID="{DB213F47-5CA3-4D7A-912D-AED03312F4B1}" presName="childShape" presStyleCnt="0"/>
      <dgm:spPr/>
    </dgm:pt>
    <dgm:pt modelId="{B5203B7C-424A-4C56-9441-4AFAFDEE3164}" type="pres">
      <dgm:prSet presAssocID="{9D722656-58FB-49E0-A4E3-4A2FBE3E7346}" presName="Name13" presStyleLbl="parChTrans1D2" presStyleIdx="6" presStyleCnt="8"/>
      <dgm:spPr/>
    </dgm:pt>
    <dgm:pt modelId="{493196DA-663C-4333-8BE0-153F84F0300E}" type="pres">
      <dgm:prSet presAssocID="{0EE66F8A-C436-4654-BC4B-9A33630BD3F8}" presName="childText" presStyleLbl="bgAcc1" presStyleIdx="6" presStyleCnt="8">
        <dgm:presLayoutVars>
          <dgm:bulletEnabled val="1"/>
        </dgm:presLayoutVars>
      </dgm:prSet>
      <dgm:spPr/>
    </dgm:pt>
    <dgm:pt modelId="{51E07143-77D5-4CF1-8208-ED4EC7EA9126}" type="pres">
      <dgm:prSet presAssocID="{2C423853-3D49-4BF0-9C4C-1B5DC12D54EA}" presName="Name13" presStyleLbl="parChTrans1D2" presStyleIdx="7" presStyleCnt="8"/>
      <dgm:spPr/>
    </dgm:pt>
    <dgm:pt modelId="{EA58EACE-BDC1-4CEC-AC78-91A8524DC36F}" type="pres">
      <dgm:prSet presAssocID="{0B8018CA-3BA7-4428-85FB-73360663D1F1}" presName="childText" presStyleLbl="bgAcc1" presStyleIdx="7" presStyleCnt="8">
        <dgm:presLayoutVars>
          <dgm:bulletEnabled val="1"/>
        </dgm:presLayoutVars>
      </dgm:prSet>
      <dgm:spPr/>
    </dgm:pt>
  </dgm:ptLst>
  <dgm:cxnLst>
    <dgm:cxn modelId="{BF3DE706-E1E5-4F6B-B96F-1288C663307A}" srcId="{C05D50DC-BB07-4B2E-AEA2-FB5D559A2DCF}" destId="{7D1D6E44-7BDB-481B-9E4D-6A7B42E34466}" srcOrd="1" destOrd="0" parTransId="{4EFF0A1B-B214-42E7-8A6A-949E1A231D38}" sibTransId="{3776657F-633A-4D17-9955-DEE701B97273}"/>
    <dgm:cxn modelId="{9142D007-BC5C-4928-B1A6-D8F9A497E6D1}" type="presOf" srcId="{D23368A2-95AD-4536-A3AC-51C84A706CBB}" destId="{769BF076-E5CD-4894-90D0-FE4A6C6E6FFD}" srcOrd="0" destOrd="0" presId="urn:microsoft.com/office/officeart/2005/8/layout/hierarchy3"/>
    <dgm:cxn modelId="{5C406D11-2A42-4DF5-922C-233ADF5EDA40}" type="presOf" srcId="{2C423853-3D49-4BF0-9C4C-1B5DC12D54EA}" destId="{51E07143-77D5-4CF1-8208-ED4EC7EA9126}" srcOrd="0" destOrd="0" presId="urn:microsoft.com/office/officeart/2005/8/layout/hierarchy3"/>
    <dgm:cxn modelId="{68E97E12-366E-401A-9FAE-11B40DFA64E1}" type="presOf" srcId="{1A801815-9337-47FB-AFC6-A228BDB15825}" destId="{D9402742-B7FB-42CA-90E8-B8B4CB1A393D}" srcOrd="0" destOrd="0" presId="urn:microsoft.com/office/officeart/2005/8/layout/hierarchy3"/>
    <dgm:cxn modelId="{0B4E7B22-95D8-43D6-BC95-C3603387F62B}" srcId="{EB482AE7-036A-4D91-A897-C0F2029F6C9E}" destId="{CF9C13E7-B61E-485B-8423-C52E2F12AE48}" srcOrd="0" destOrd="0" parTransId="{EA4779B4-3DD1-4198-951D-4C2546B7FB6F}" sibTransId="{6634C5C5-C57A-47CB-ABB2-CDA1ECB59D39}"/>
    <dgm:cxn modelId="{A4FBA724-F469-4C53-B359-B52C40F3C6E0}" srcId="{E2508897-2E65-4467-AD29-B8DC7D6A326A}" destId="{D23368A2-95AD-4536-A3AC-51C84A706CBB}" srcOrd="1" destOrd="0" parTransId="{8BBE8976-99D5-448B-8426-FF0B3A7FA990}" sibTransId="{5CC65DA6-F0FE-4B6A-85C0-4612C05F2F6E}"/>
    <dgm:cxn modelId="{4DF0462C-1371-4881-BB77-B3A1CC55FBE8}" type="presOf" srcId="{90F269FF-F518-4AE6-9B5D-F5F824166FE4}" destId="{0544A0A5-BA4C-4903-8BBA-EE8C900EEDD2}" srcOrd="0" destOrd="0" presId="urn:microsoft.com/office/officeart/2005/8/layout/hierarchy3"/>
    <dgm:cxn modelId="{E492692E-3CAC-4A3F-8FBB-A252945E6C46}" type="presOf" srcId="{C05D50DC-BB07-4B2E-AEA2-FB5D559A2DCF}" destId="{7C333870-BEE3-4BC9-9539-EB9B759537E4}" srcOrd="0" destOrd="0" presId="urn:microsoft.com/office/officeart/2005/8/layout/hierarchy3"/>
    <dgm:cxn modelId="{1DF01A30-F4DB-4875-BC60-F16C994347F8}" srcId="{DB213F47-5CA3-4D7A-912D-AED03312F4B1}" destId="{0B8018CA-3BA7-4428-85FB-73360663D1F1}" srcOrd="1" destOrd="0" parTransId="{2C423853-3D49-4BF0-9C4C-1B5DC12D54EA}" sibTransId="{8A5A0387-6171-42B2-A50A-59DAF9870D52}"/>
    <dgm:cxn modelId="{CBA1B231-1B35-4F46-8415-30DE4ACF4773}" srcId="{DB213F47-5CA3-4D7A-912D-AED03312F4B1}" destId="{0EE66F8A-C436-4654-BC4B-9A33630BD3F8}" srcOrd="0" destOrd="0" parTransId="{9D722656-58FB-49E0-A4E3-4A2FBE3E7346}" sibTransId="{E531DEA9-60B2-4697-85DC-E3DB5257A8CC}"/>
    <dgm:cxn modelId="{A2C55F36-7ED7-439C-9BC4-C11027407B93}" srcId="{E2508897-2E65-4467-AD29-B8DC7D6A326A}" destId="{EB482AE7-036A-4D91-A897-C0F2029F6C9E}" srcOrd="2" destOrd="0" parTransId="{6FFD914B-D6F4-4E8B-B231-0743BAE1CC91}" sibTransId="{5B46D49E-1E0F-45BD-8695-FCD97981AE98}"/>
    <dgm:cxn modelId="{D8538536-8079-4AAC-91A0-B79175A5FA1D}" type="presOf" srcId="{EB482AE7-036A-4D91-A897-C0F2029F6C9E}" destId="{4E77471F-B7C5-472B-941A-F8C99BE4A1E3}" srcOrd="1" destOrd="0" presId="urn:microsoft.com/office/officeart/2005/8/layout/hierarchy3"/>
    <dgm:cxn modelId="{0526095E-B91C-4B7E-9EFD-EA6481311A43}" srcId="{E2508897-2E65-4467-AD29-B8DC7D6A326A}" destId="{DB213F47-5CA3-4D7A-912D-AED03312F4B1}" srcOrd="3" destOrd="0" parTransId="{EA97F050-DDE2-41B1-870D-0B918DFC1E4B}" sibTransId="{515E0076-D1F4-4C68-AA0E-74F9E4F34A4B}"/>
    <dgm:cxn modelId="{34F5F342-03A2-4E6A-8A15-C049181A19F1}" type="presOf" srcId="{0B8018CA-3BA7-4428-85FB-73360663D1F1}" destId="{EA58EACE-BDC1-4CEC-AC78-91A8524DC36F}" srcOrd="0" destOrd="0" presId="urn:microsoft.com/office/officeart/2005/8/layout/hierarchy3"/>
    <dgm:cxn modelId="{2E1F1B44-3BEC-496A-9C50-06797E8E0DC2}" type="presOf" srcId="{DB213F47-5CA3-4D7A-912D-AED03312F4B1}" destId="{E4B7ED24-B8E9-4778-ADF4-DB01D40BC34D}" srcOrd="1" destOrd="0" presId="urn:microsoft.com/office/officeart/2005/8/layout/hierarchy3"/>
    <dgm:cxn modelId="{A367C466-CE2C-4BA5-94D5-ED0DDAA78627}" type="presOf" srcId="{9D722656-58FB-49E0-A4E3-4A2FBE3E7346}" destId="{B5203B7C-424A-4C56-9441-4AFAFDEE3164}" srcOrd="0" destOrd="0" presId="urn:microsoft.com/office/officeart/2005/8/layout/hierarchy3"/>
    <dgm:cxn modelId="{B374BB6B-F422-4E4A-B983-DC15154DCB1E}" type="presOf" srcId="{EA4779B4-3DD1-4198-951D-4C2546B7FB6F}" destId="{D8403FBD-E577-4EEE-98BC-989863CCE12B}" srcOrd="0" destOrd="0" presId="urn:microsoft.com/office/officeart/2005/8/layout/hierarchy3"/>
    <dgm:cxn modelId="{6D71364D-A8A5-4254-ABC8-39022517DFB4}" type="presOf" srcId="{E2508897-2E65-4467-AD29-B8DC7D6A326A}" destId="{F7C6F190-710F-4D9C-B7C5-EF526F2CD807}" srcOrd="0" destOrd="0" presId="urn:microsoft.com/office/officeart/2005/8/layout/hierarchy3"/>
    <dgm:cxn modelId="{6C46BE6D-0B23-4318-B473-D3AE1343CC18}" type="presOf" srcId="{4EFF0A1B-B214-42E7-8A6A-949E1A231D38}" destId="{D6F9482D-E595-4035-ADE5-B7C25848A135}" srcOrd="0" destOrd="0" presId="urn:microsoft.com/office/officeart/2005/8/layout/hierarchy3"/>
    <dgm:cxn modelId="{62AB4C50-A52A-48F0-877F-9DFDE4B4552B}" type="presOf" srcId="{0EE66F8A-C436-4654-BC4B-9A33630BD3F8}" destId="{493196DA-663C-4333-8BE0-153F84F0300E}" srcOrd="0" destOrd="0" presId="urn:microsoft.com/office/officeart/2005/8/layout/hierarchy3"/>
    <dgm:cxn modelId="{6CF3F454-BDDB-40B2-BEA4-73CEA8387EEA}" srcId="{C05D50DC-BB07-4B2E-AEA2-FB5D559A2DCF}" destId="{58BD1538-901E-4299-995E-A1A1C1DF56C0}" srcOrd="0" destOrd="0" parTransId="{869DD4B7-05C8-4F1A-9E2C-E8CD6F00101E}" sibTransId="{84EAB15A-3085-47F8-91D9-152CA24FE297}"/>
    <dgm:cxn modelId="{FFBB2255-50B5-42CD-90E8-0E361E59A77F}" type="presOf" srcId="{BA2A5E2F-72D9-47F9-B3F4-8E7A90EED958}" destId="{0F1F438C-9BC3-44ED-9AEF-A8BAD9A388E5}" srcOrd="0" destOrd="0" presId="urn:microsoft.com/office/officeart/2005/8/layout/hierarchy3"/>
    <dgm:cxn modelId="{8C881177-8795-431D-B7EC-241F301D9CDF}" srcId="{D23368A2-95AD-4536-A3AC-51C84A706CBB}" destId="{3D1C3083-8895-4348-BF8E-EB925656739B}" srcOrd="0" destOrd="0" parTransId="{BA2A5E2F-72D9-47F9-B3F4-8E7A90EED958}" sibTransId="{6F3546E8-99C8-4AA6-ABE2-ACE44376234F}"/>
    <dgm:cxn modelId="{75B3CA87-1BB1-4B91-AE44-DA5F69662BFA}" srcId="{E2508897-2E65-4467-AD29-B8DC7D6A326A}" destId="{C05D50DC-BB07-4B2E-AEA2-FB5D559A2DCF}" srcOrd="0" destOrd="0" parTransId="{C192769D-9585-4D07-99BE-C30981913468}" sibTransId="{C34ADECF-AE85-4B7B-8F01-25477D2F7BC1}"/>
    <dgm:cxn modelId="{C6D2618C-0A90-4B22-8A08-C04750BDA8B9}" type="presOf" srcId="{869DD4B7-05C8-4F1A-9E2C-E8CD6F00101E}" destId="{B444A8F7-9EF7-4DF0-B135-09891C83555F}" srcOrd="0" destOrd="0" presId="urn:microsoft.com/office/officeart/2005/8/layout/hierarchy3"/>
    <dgm:cxn modelId="{CE8BC897-B435-441A-B2E6-6FFD80690C7F}" srcId="{EB482AE7-036A-4D91-A897-C0F2029F6C9E}" destId="{7C1EEA69-DFDA-4825-9F48-DA9560D169EC}" srcOrd="1" destOrd="0" parTransId="{1A801815-9337-47FB-AFC6-A228BDB15825}" sibTransId="{9E9EE021-4104-43DB-8778-FBEDFB020ED4}"/>
    <dgm:cxn modelId="{655D4EA4-53DC-44FD-888A-F541F44B5659}" type="presOf" srcId="{7D1D6E44-7BDB-481B-9E4D-6A7B42E34466}" destId="{4599BAD3-D1B4-4A44-BFC2-6A39CDC54E90}" srcOrd="0" destOrd="0" presId="urn:microsoft.com/office/officeart/2005/8/layout/hierarchy3"/>
    <dgm:cxn modelId="{5EFE30A9-877D-40BE-BB7E-C154F4613449}" type="presOf" srcId="{EB482AE7-036A-4D91-A897-C0F2029F6C9E}" destId="{8595F68D-48BB-44D7-8F31-9A105F1354E6}" srcOrd="0" destOrd="0" presId="urn:microsoft.com/office/officeart/2005/8/layout/hierarchy3"/>
    <dgm:cxn modelId="{F6E00CAA-B16E-4E9A-9A89-E1F1A2EBE2E5}" type="presOf" srcId="{DB213F47-5CA3-4D7A-912D-AED03312F4B1}" destId="{601395E4-8250-46FE-987C-C017286BF310}" srcOrd="0" destOrd="0" presId="urn:microsoft.com/office/officeart/2005/8/layout/hierarchy3"/>
    <dgm:cxn modelId="{D82A11BC-DAFE-4336-B156-D1EEA675156C}" type="presOf" srcId="{58BD1538-901E-4299-995E-A1A1C1DF56C0}" destId="{B6B1111D-7D24-4ACE-9097-B7A583729707}" srcOrd="0" destOrd="0" presId="urn:microsoft.com/office/officeart/2005/8/layout/hierarchy3"/>
    <dgm:cxn modelId="{A4640EBF-5CAE-4BF7-9140-961DE3C0D536}" type="presOf" srcId="{CF9C13E7-B61E-485B-8423-C52E2F12AE48}" destId="{568B7234-07FC-4E18-BD8F-FB112E2D047B}" srcOrd="0" destOrd="0" presId="urn:microsoft.com/office/officeart/2005/8/layout/hierarchy3"/>
    <dgm:cxn modelId="{8B0458C7-C132-4539-8DC7-03938E59EF6E}" type="presOf" srcId="{8E542C3D-9F1D-44D1-B79E-134562143240}" destId="{479B02B1-A7FA-4CAA-BCA2-C01A270AAFEF}" srcOrd="0" destOrd="0" presId="urn:microsoft.com/office/officeart/2005/8/layout/hierarchy3"/>
    <dgm:cxn modelId="{6DC12BD6-105D-42A0-8A45-C1940FA84215}" srcId="{D23368A2-95AD-4536-A3AC-51C84A706CBB}" destId="{90F269FF-F518-4AE6-9B5D-F5F824166FE4}" srcOrd="1" destOrd="0" parTransId="{8E542C3D-9F1D-44D1-B79E-134562143240}" sibTransId="{90C6EB4E-4865-42CD-8DF7-22CC430B3B88}"/>
    <dgm:cxn modelId="{FEF316EA-DEF8-4786-8B1A-419C61BBFCE8}" type="presOf" srcId="{3D1C3083-8895-4348-BF8E-EB925656739B}" destId="{2A6C5F09-A06C-4EB8-AA11-046EBB50560B}" srcOrd="0" destOrd="0" presId="urn:microsoft.com/office/officeart/2005/8/layout/hierarchy3"/>
    <dgm:cxn modelId="{58620BEC-5204-48BD-A1D5-DA7599ED13E0}" type="presOf" srcId="{C05D50DC-BB07-4B2E-AEA2-FB5D559A2DCF}" destId="{D6FBD145-7AF0-425E-9074-0E5FFFD1BC85}" srcOrd="1" destOrd="0" presId="urn:microsoft.com/office/officeart/2005/8/layout/hierarchy3"/>
    <dgm:cxn modelId="{5E8B9DED-C289-4C33-BA06-1C740995C0AE}" type="presOf" srcId="{7C1EEA69-DFDA-4825-9F48-DA9560D169EC}" destId="{5E1B752A-E9DE-48E1-973E-994C42E68B48}" srcOrd="0" destOrd="0" presId="urn:microsoft.com/office/officeart/2005/8/layout/hierarchy3"/>
    <dgm:cxn modelId="{599884FA-8762-42C1-93CB-85C5A8A6D099}" type="presOf" srcId="{D23368A2-95AD-4536-A3AC-51C84A706CBB}" destId="{F433F573-BDFA-4FDD-8651-E7D5F95C1F3C}" srcOrd="1" destOrd="0" presId="urn:microsoft.com/office/officeart/2005/8/layout/hierarchy3"/>
    <dgm:cxn modelId="{5F531881-CDE0-45DA-9D26-359AD5E7FC4A}" type="presParOf" srcId="{F7C6F190-710F-4D9C-B7C5-EF526F2CD807}" destId="{1E8BF5BB-DED4-426F-9C62-189526C86B11}" srcOrd="0" destOrd="0" presId="urn:microsoft.com/office/officeart/2005/8/layout/hierarchy3"/>
    <dgm:cxn modelId="{6093FF52-D347-4849-B079-0BB968A8583B}" type="presParOf" srcId="{1E8BF5BB-DED4-426F-9C62-189526C86B11}" destId="{C7361D7B-21AE-4E47-84CB-DF11C3CF4B73}" srcOrd="0" destOrd="0" presId="urn:microsoft.com/office/officeart/2005/8/layout/hierarchy3"/>
    <dgm:cxn modelId="{F0E90B3C-1CBD-46CB-B504-4EE17728BC8C}" type="presParOf" srcId="{C7361D7B-21AE-4E47-84CB-DF11C3CF4B73}" destId="{7C333870-BEE3-4BC9-9539-EB9B759537E4}" srcOrd="0" destOrd="0" presId="urn:microsoft.com/office/officeart/2005/8/layout/hierarchy3"/>
    <dgm:cxn modelId="{46E35601-02DC-4E78-B785-F889813A87FE}" type="presParOf" srcId="{C7361D7B-21AE-4E47-84CB-DF11C3CF4B73}" destId="{D6FBD145-7AF0-425E-9074-0E5FFFD1BC85}" srcOrd="1" destOrd="0" presId="urn:microsoft.com/office/officeart/2005/8/layout/hierarchy3"/>
    <dgm:cxn modelId="{056DBAEF-AFD2-492E-9D83-6EC5F8D5E934}" type="presParOf" srcId="{1E8BF5BB-DED4-426F-9C62-189526C86B11}" destId="{E8BD5D38-6194-47AA-8F15-AD80561CA793}" srcOrd="1" destOrd="0" presId="urn:microsoft.com/office/officeart/2005/8/layout/hierarchy3"/>
    <dgm:cxn modelId="{D8BC1EAD-7EE8-48B4-9FBA-040FF7288E58}" type="presParOf" srcId="{E8BD5D38-6194-47AA-8F15-AD80561CA793}" destId="{B444A8F7-9EF7-4DF0-B135-09891C83555F}" srcOrd="0" destOrd="0" presId="urn:microsoft.com/office/officeart/2005/8/layout/hierarchy3"/>
    <dgm:cxn modelId="{96CEDB1B-05CC-43D0-8A80-D63E855F31E9}" type="presParOf" srcId="{E8BD5D38-6194-47AA-8F15-AD80561CA793}" destId="{B6B1111D-7D24-4ACE-9097-B7A583729707}" srcOrd="1" destOrd="0" presId="urn:microsoft.com/office/officeart/2005/8/layout/hierarchy3"/>
    <dgm:cxn modelId="{0FB31E00-9FCF-40A7-8BC4-AE29376EC845}" type="presParOf" srcId="{E8BD5D38-6194-47AA-8F15-AD80561CA793}" destId="{D6F9482D-E595-4035-ADE5-B7C25848A135}" srcOrd="2" destOrd="0" presId="urn:microsoft.com/office/officeart/2005/8/layout/hierarchy3"/>
    <dgm:cxn modelId="{4D21ED87-0CDB-4670-BA80-6081332F2184}" type="presParOf" srcId="{E8BD5D38-6194-47AA-8F15-AD80561CA793}" destId="{4599BAD3-D1B4-4A44-BFC2-6A39CDC54E90}" srcOrd="3" destOrd="0" presId="urn:microsoft.com/office/officeart/2005/8/layout/hierarchy3"/>
    <dgm:cxn modelId="{CE188CB3-00AC-4BAC-96CA-9F51E748134D}" type="presParOf" srcId="{F7C6F190-710F-4D9C-B7C5-EF526F2CD807}" destId="{7146D654-B737-4429-904C-CCE3790611C8}" srcOrd="1" destOrd="0" presId="urn:microsoft.com/office/officeart/2005/8/layout/hierarchy3"/>
    <dgm:cxn modelId="{C8DA982D-F071-44A4-B041-2A43395A9435}" type="presParOf" srcId="{7146D654-B737-4429-904C-CCE3790611C8}" destId="{966B734D-0F5D-41A7-83B2-D0C03C38C4D6}" srcOrd="0" destOrd="0" presId="urn:microsoft.com/office/officeart/2005/8/layout/hierarchy3"/>
    <dgm:cxn modelId="{7698A3F5-5534-4E73-994D-0E5A6FA124D3}" type="presParOf" srcId="{966B734D-0F5D-41A7-83B2-D0C03C38C4D6}" destId="{769BF076-E5CD-4894-90D0-FE4A6C6E6FFD}" srcOrd="0" destOrd="0" presId="urn:microsoft.com/office/officeart/2005/8/layout/hierarchy3"/>
    <dgm:cxn modelId="{0EE2EC39-7D30-4E0F-9930-CFBC83C2F8ED}" type="presParOf" srcId="{966B734D-0F5D-41A7-83B2-D0C03C38C4D6}" destId="{F433F573-BDFA-4FDD-8651-E7D5F95C1F3C}" srcOrd="1" destOrd="0" presId="urn:microsoft.com/office/officeart/2005/8/layout/hierarchy3"/>
    <dgm:cxn modelId="{D1FA1050-921A-4DE8-B431-F8D070E67112}" type="presParOf" srcId="{7146D654-B737-4429-904C-CCE3790611C8}" destId="{B1FBA5BB-F665-458B-A0DF-62B40721DE8D}" srcOrd="1" destOrd="0" presId="urn:microsoft.com/office/officeart/2005/8/layout/hierarchy3"/>
    <dgm:cxn modelId="{28A735B8-C60A-436B-9040-9DBCB0649DFB}" type="presParOf" srcId="{B1FBA5BB-F665-458B-A0DF-62B40721DE8D}" destId="{0F1F438C-9BC3-44ED-9AEF-A8BAD9A388E5}" srcOrd="0" destOrd="0" presId="urn:microsoft.com/office/officeart/2005/8/layout/hierarchy3"/>
    <dgm:cxn modelId="{E53473AA-0AE4-4DFD-912B-E022D2214C9C}" type="presParOf" srcId="{B1FBA5BB-F665-458B-A0DF-62B40721DE8D}" destId="{2A6C5F09-A06C-4EB8-AA11-046EBB50560B}" srcOrd="1" destOrd="0" presId="urn:microsoft.com/office/officeart/2005/8/layout/hierarchy3"/>
    <dgm:cxn modelId="{BB2BCD00-8E7D-4A22-AADD-627676CBA424}" type="presParOf" srcId="{B1FBA5BB-F665-458B-A0DF-62B40721DE8D}" destId="{479B02B1-A7FA-4CAA-BCA2-C01A270AAFEF}" srcOrd="2" destOrd="0" presId="urn:microsoft.com/office/officeart/2005/8/layout/hierarchy3"/>
    <dgm:cxn modelId="{2BF269C3-C727-4E9B-832A-0CD394485B18}" type="presParOf" srcId="{B1FBA5BB-F665-458B-A0DF-62B40721DE8D}" destId="{0544A0A5-BA4C-4903-8BBA-EE8C900EEDD2}" srcOrd="3" destOrd="0" presId="urn:microsoft.com/office/officeart/2005/8/layout/hierarchy3"/>
    <dgm:cxn modelId="{D8F118C9-C04B-4E78-A7FD-74FD128DEBFC}" type="presParOf" srcId="{F7C6F190-710F-4D9C-B7C5-EF526F2CD807}" destId="{2A291DE1-5D86-4FF0-9EE9-D545CBC65B40}" srcOrd="2" destOrd="0" presId="urn:microsoft.com/office/officeart/2005/8/layout/hierarchy3"/>
    <dgm:cxn modelId="{313E4D25-F144-4CF9-A6FC-95910C46A93F}" type="presParOf" srcId="{2A291DE1-5D86-4FF0-9EE9-D545CBC65B40}" destId="{F1B794F7-D831-44F6-A74D-9A392E350023}" srcOrd="0" destOrd="0" presId="urn:microsoft.com/office/officeart/2005/8/layout/hierarchy3"/>
    <dgm:cxn modelId="{F0497D3C-4133-4A30-8642-9979F4C5A79B}" type="presParOf" srcId="{F1B794F7-D831-44F6-A74D-9A392E350023}" destId="{8595F68D-48BB-44D7-8F31-9A105F1354E6}" srcOrd="0" destOrd="0" presId="urn:microsoft.com/office/officeart/2005/8/layout/hierarchy3"/>
    <dgm:cxn modelId="{788FD454-92A4-4F2F-BD77-A4DDF2502879}" type="presParOf" srcId="{F1B794F7-D831-44F6-A74D-9A392E350023}" destId="{4E77471F-B7C5-472B-941A-F8C99BE4A1E3}" srcOrd="1" destOrd="0" presId="urn:microsoft.com/office/officeart/2005/8/layout/hierarchy3"/>
    <dgm:cxn modelId="{4C32A5BE-0EFB-4BAD-AEBD-C3A59183E1CC}" type="presParOf" srcId="{2A291DE1-5D86-4FF0-9EE9-D545CBC65B40}" destId="{9DBCD8E7-3176-43E0-8607-D78AEB1CE92F}" srcOrd="1" destOrd="0" presId="urn:microsoft.com/office/officeart/2005/8/layout/hierarchy3"/>
    <dgm:cxn modelId="{2CDB8835-EB7C-46C4-8AF0-318864887F00}" type="presParOf" srcId="{9DBCD8E7-3176-43E0-8607-D78AEB1CE92F}" destId="{D8403FBD-E577-4EEE-98BC-989863CCE12B}" srcOrd="0" destOrd="0" presId="urn:microsoft.com/office/officeart/2005/8/layout/hierarchy3"/>
    <dgm:cxn modelId="{2F6ED317-0226-4D7B-A199-CB472AE18BD8}" type="presParOf" srcId="{9DBCD8E7-3176-43E0-8607-D78AEB1CE92F}" destId="{568B7234-07FC-4E18-BD8F-FB112E2D047B}" srcOrd="1" destOrd="0" presId="urn:microsoft.com/office/officeart/2005/8/layout/hierarchy3"/>
    <dgm:cxn modelId="{7945749A-66C8-4D02-9C1C-85D0007BFDD5}" type="presParOf" srcId="{9DBCD8E7-3176-43E0-8607-D78AEB1CE92F}" destId="{D9402742-B7FB-42CA-90E8-B8B4CB1A393D}" srcOrd="2" destOrd="0" presId="urn:microsoft.com/office/officeart/2005/8/layout/hierarchy3"/>
    <dgm:cxn modelId="{8F0988AF-3EDD-4E7A-80D0-05BA7548DF4D}" type="presParOf" srcId="{9DBCD8E7-3176-43E0-8607-D78AEB1CE92F}" destId="{5E1B752A-E9DE-48E1-973E-994C42E68B48}" srcOrd="3" destOrd="0" presId="urn:microsoft.com/office/officeart/2005/8/layout/hierarchy3"/>
    <dgm:cxn modelId="{51173DBB-DD12-48CF-B1F5-4083F044D3BD}" type="presParOf" srcId="{F7C6F190-710F-4D9C-B7C5-EF526F2CD807}" destId="{9C9EFB4F-9F08-4EA2-AE08-46DC237D467B}" srcOrd="3" destOrd="0" presId="urn:microsoft.com/office/officeart/2005/8/layout/hierarchy3"/>
    <dgm:cxn modelId="{DAB9FE7E-8DF2-4808-A7B6-ABDE16DC3F1F}" type="presParOf" srcId="{9C9EFB4F-9F08-4EA2-AE08-46DC237D467B}" destId="{29DA02F1-A92B-48A7-A2FE-7DB72B0E4BCE}" srcOrd="0" destOrd="0" presId="urn:microsoft.com/office/officeart/2005/8/layout/hierarchy3"/>
    <dgm:cxn modelId="{2B37D2B6-35A7-4196-8132-87E470F6F757}" type="presParOf" srcId="{29DA02F1-A92B-48A7-A2FE-7DB72B0E4BCE}" destId="{601395E4-8250-46FE-987C-C017286BF310}" srcOrd="0" destOrd="0" presId="urn:microsoft.com/office/officeart/2005/8/layout/hierarchy3"/>
    <dgm:cxn modelId="{00BE741A-5187-4ACD-B46C-1D02105895A1}" type="presParOf" srcId="{29DA02F1-A92B-48A7-A2FE-7DB72B0E4BCE}" destId="{E4B7ED24-B8E9-4778-ADF4-DB01D40BC34D}" srcOrd="1" destOrd="0" presId="urn:microsoft.com/office/officeart/2005/8/layout/hierarchy3"/>
    <dgm:cxn modelId="{C8935832-D1A4-421A-A34D-57F89903FD93}" type="presParOf" srcId="{9C9EFB4F-9F08-4EA2-AE08-46DC237D467B}" destId="{468F71E5-BB06-425C-A1BD-AF2EC0C77B8E}" srcOrd="1" destOrd="0" presId="urn:microsoft.com/office/officeart/2005/8/layout/hierarchy3"/>
    <dgm:cxn modelId="{463247B4-BEF9-4290-BE36-EED03FE98E5B}" type="presParOf" srcId="{468F71E5-BB06-425C-A1BD-AF2EC0C77B8E}" destId="{B5203B7C-424A-4C56-9441-4AFAFDEE3164}" srcOrd="0" destOrd="0" presId="urn:microsoft.com/office/officeart/2005/8/layout/hierarchy3"/>
    <dgm:cxn modelId="{1F3CD567-E298-4A2B-961D-55B639D34CB7}" type="presParOf" srcId="{468F71E5-BB06-425C-A1BD-AF2EC0C77B8E}" destId="{493196DA-663C-4333-8BE0-153F84F0300E}" srcOrd="1" destOrd="0" presId="urn:microsoft.com/office/officeart/2005/8/layout/hierarchy3"/>
    <dgm:cxn modelId="{B3358166-3D1C-4EEC-A5D6-885F45283E5F}" type="presParOf" srcId="{468F71E5-BB06-425C-A1BD-AF2EC0C77B8E}" destId="{51E07143-77D5-4CF1-8208-ED4EC7EA9126}" srcOrd="2" destOrd="0" presId="urn:microsoft.com/office/officeart/2005/8/layout/hierarchy3"/>
    <dgm:cxn modelId="{6E86A309-9C9F-4470-8BCD-4A3B06538AFA}" type="presParOf" srcId="{468F71E5-BB06-425C-A1BD-AF2EC0C77B8E}" destId="{EA58EACE-BDC1-4CEC-AC78-91A8524DC36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333870-BEE3-4BC9-9539-EB9B759537E4}">
      <dsp:nvSpPr>
        <dsp:cNvPr id="0" name=""/>
        <dsp:cNvSpPr/>
      </dsp:nvSpPr>
      <dsp:spPr>
        <a:xfrm>
          <a:off x="1491" y="232468"/>
          <a:ext cx="1713825" cy="8569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Verslo</a:t>
          </a:r>
          <a:r>
            <a:rPr lang="en-US" sz="1800" kern="1200" dirty="0"/>
            <a:t> </a:t>
          </a:r>
          <a:r>
            <a:rPr lang="en-US" sz="1800" kern="1200" dirty="0" err="1"/>
            <a:t>finansavimo</a:t>
          </a:r>
          <a:r>
            <a:rPr lang="en-US" sz="1800" kern="1200" dirty="0"/>
            <a:t> </a:t>
          </a:r>
          <a:r>
            <a:rPr lang="en-US" sz="1800" kern="1200" dirty="0" err="1"/>
            <a:t>fondas</a:t>
          </a:r>
          <a:endParaRPr lang="lt-LT" sz="1800" kern="1200" dirty="0"/>
        </a:p>
      </dsp:txBody>
      <dsp:txXfrm>
        <a:off x="26589" y="257566"/>
        <a:ext cx="1663629" cy="806716"/>
      </dsp:txXfrm>
    </dsp:sp>
    <dsp:sp modelId="{B444A8F7-9EF7-4DF0-B135-09891C83555F}">
      <dsp:nvSpPr>
        <dsp:cNvPr id="0" name=""/>
        <dsp:cNvSpPr/>
      </dsp:nvSpPr>
      <dsp:spPr>
        <a:xfrm>
          <a:off x="172873" y="1089381"/>
          <a:ext cx="171382" cy="642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684"/>
              </a:lnTo>
              <a:lnTo>
                <a:pt x="171382" y="642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1111D-7D24-4ACE-9097-B7A583729707}">
      <dsp:nvSpPr>
        <dsp:cNvPr id="0" name=""/>
        <dsp:cNvSpPr/>
      </dsp:nvSpPr>
      <dsp:spPr>
        <a:xfrm>
          <a:off x="344256" y="1303609"/>
          <a:ext cx="1371060" cy="856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199,1 </a:t>
          </a:r>
          <a:r>
            <a:rPr lang="en-US" sz="1600" kern="1200" dirty="0" err="1"/>
            <a:t>mln</a:t>
          </a:r>
          <a:r>
            <a:rPr lang="en-US" sz="1600" kern="1200" dirty="0"/>
            <a:t>. Eur (ER</a:t>
          </a:r>
          <a:r>
            <a:rPr lang="lt-LT" sz="1600" kern="1200" dirty="0"/>
            <a:t>P</a:t>
          </a:r>
          <a:r>
            <a:rPr lang="en-US" sz="1600" kern="1200" dirty="0"/>
            <a:t>F)</a:t>
          </a:r>
          <a:endParaRPr lang="lt-LT" sz="1600" kern="1200" dirty="0"/>
        </a:p>
      </dsp:txBody>
      <dsp:txXfrm>
        <a:off x="369354" y="1328707"/>
        <a:ext cx="1320864" cy="806716"/>
      </dsp:txXfrm>
    </dsp:sp>
    <dsp:sp modelId="{D6F9482D-E595-4035-ADE5-B7C25848A135}">
      <dsp:nvSpPr>
        <dsp:cNvPr id="0" name=""/>
        <dsp:cNvSpPr/>
      </dsp:nvSpPr>
      <dsp:spPr>
        <a:xfrm>
          <a:off x="172873" y="1089381"/>
          <a:ext cx="171382" cy="1713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3825"/>
              </a:lnTo>
              <a:lnTo>
                <a:pt x="171382" y="17138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9BAD3-D1B4-4A44-BFC2-6A39CDC54E90}">
      <dsp:nvSpPr>
        <dsp:cNvPr id="0" name=""/>
        <dsp:cNvSpPr/>
      </dsp:nvSpPr>
      <dsp:spPr>
        <a:xfrm>
          <a:off x="344256" y="2374750"/>
          <a:ext cx="1371060" cy="856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>
                  <a:lumMod val="95000"/>
                  <a:lumOff val="5000"/>
                </a:schemeClr>
              </a:solidFill>
            </a:rPr>
            <a:t>10 </a:t>
          </a:r>
          <a:r>
            <a:rPr lang="en-US" sz="1600" kern="1200" dirty="0" err="1"/>
            <a:t>priemoni</a:t>
          </a:r>
          <a:r>
            <a:rPr lang="lt-LT" sz="1600" kern="1200" dirty="0"/>
            <a:t>ų</a:t>
          </a:r>
        </a:p>
      </dsp:txBody>
      <dsp:txXfrm>
        <a:off x="369354" y="2399848"/>
        <a:ext cx="1320864" cy="806716"/>
      </dsp:txXfrm>
    </dsp:sp>
    <dsp:sp modelId="{769BF076-E5CD-4894-90D0-FE4A6C6E6FFD}">
      <dsp:nvSpPr>
        <dsp:cNvPr id="0" name=""/>
        <dsp:cNvSpPr/>
      </dsp:nvSpPr>
      <dsp:spPr>
        <a:xfrm>
          <a:off x="2143772" y="232468"/>
          <a:ext cx="1713825" cy="8569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Verslumo</a:t>
          </a:r>
          <a:r>
            <a:rPr lang="en-US" sz="1800" kern="1200" dirty="0"/>
            <a:t> </a:t>
          </a:r>
          <a:r>
            <a:rPr lang="en-US" sz="1800" kern="1200" dirty="0" err="1"/>
            <a:t>skatinimo</a:t>
          </a:r>
          <a:r>
            <a:rPr lang="en-US" sz="1800" kern="1200" dirty="0"/>
            <a:t> </a:t>
          </a:r>
          <a:r>
            <a:rPr lang="en-US" sz="1800" kern="1200" dirty="0" err="1"/>
            <a:t>fondas</a:t>
          </a:r>
          <a:r>
            <a:rPr lang="en-US" sz="1800" kern="1200" dirty="0"/>
            <a:t> 2014–2020</a:t>
          </a:r>
          <a:endParaRPr lang="lt-LT" sz="1800" kern="1200" dirty="0"/>
        </a:p>
      </dsp:txBody>
      <dsp:txXfrm>
        <a:off x="2168870" y="257566"/>
        <a:ext cx="1663629" cy="806716"/>
      </dsp:txXfrm>
    </dsp:sp>
    <dsp:sp modelId="{0F1F438C-9BC3-44ED-9AEF-A8BAD9A388E5}">
      <dsp:nvSpPr>
        <dsp:cNvPr id="0" name=""/>
        <dsp:cNvSpPr/>
      </dsp:nvSpPr>
      <dsp:spPr>
        <a:xfrm>
          <a:off x="2315155" y="1089381"/>
          <a:ext cx="171382" cy="642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684"/>
              </a:lnTo>
              <a:lnTo>
                <a:pt x="171382" y="642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6C5F09-A06C-4EB8-AA11-046EBB50560B}">
      <dsp:nvSpPr>
        <dsp:cNvPr id="0" name=""/>
        <dsp:cNvSpPr/>
      </dsp:nvSpPr>
      <dsp:spPr>
        <a:xfrm>
          <a:off x="2486537" y="1303609"/>
          <a:ext cx="1371060" cy="856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24,6 </a:t>
          </a:r>
          <a:r>
            <a:rPr lang="en-US" sz="1600" kern="1200" dirty="0" err="1"/>
            <a:t>mln</a:t>
          </a:r>
          <a:r>
            <a:rPr lang="en-US" sz="1600" kern="1200" dirty="0"/>
            <a:t>. Eur (ESF)</a:t>
          </a:r>
          <a:endParaRPr lang="lt-LT" sz="1600" kern="1200" dirty="0"/>
        </a:p>
      </dsp:txBody>
      <dsp:txXfrm>
        <a:off x="2511635" y="1328707"/>
        <a:ext cx="1320864" cy="806716"/>
      </dsp:txXfrm>
    </dsp:sp>
    <dsp:sp modelId="{479B02B1-A7FA-4CAA-BCA2-C01A270AAFEF}">
      <dsp:nvSpPr>
        <dsp:cNvPr id="0" name=""/>
        <dsp:cNvSpPr/>
      </dsp:nvSpPr>
      <dsp:spPr>
        <a:xfrm>
          <a:off x="2315155" y="1089381"/>
          <a:ext cx="171382" cy="1713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3825"/>
              </a:lnTo>
              <a:lnTo>
                <a:pt x="171382" y="17138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44A0A5-BA4C-4903-8BBA-EE8C900EEDD2}">
      <dsp:nvSpPr>
        <dsp:cNvPr id="0" name=""/>
        <dsp:cNvSpPr/>
      </dsp:nvSpPr>
      <dsp:spPr>
        <a:xfrm>
          <a:off x="2486537" y="2374750"/>
          <a:ext cx="1371060" cy="856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1 </a:t>
          </a:r>
          <a:r>
            <a:rPr lang="en-US" sz="1600" kern="1200" dirty="0" err="1"/>
            <a:t>priemon</a:t>
          </a:r>
          <a:r>
            <a:rPr lang="lt-LT" sz="1600" kern="1200" dirty="0"/>
            <a:t>ė</a:t>
          </a:r>
        </a:p>
      </dsp:txBody>
      <dsp:txXfrm>
        <a:off x="2511635" y="2399848"/>
        <a:ext cx="1320864" cy="806716"/>
      </dsp:txXfrm>
    </dsp:sp>
    <dsp:sp modelId="{8595F68D-48BB-44D7-8F31-9A105F1354E6}">
      <dsp:nvSpPr>
        <dsp:cNvPr id="0" name=""/>
        <dsp:cNvSpPr/>
      </dsp:nvSpPr>
      <dsp:spPr>
        <a:xfrm>
          <a:off x="4286054" y="232468"/>
          <a:ext cx="1713825" cy="8569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kern="1200" dirty="0"/>
            <a:t>INVEGOS fondas</a:t>
          </a:r>
        </a:p>
      </dsp:txBody>
      <dsp:txXfrm>
        <a:off x="4311152" y="257566"/>
        <a:ext cx="1663629" cy="806716"/>
      </dsp:txXfrm>
    </dsp:sp>
    <dsp:sp modelId="{D8403FBD-E577-4EEE-98BC-989863CCE12B}">
      <dsp:nvSpPr>
        <dsp:cNvPr id="0" name=""/>
        <dsp:cNvSpPr/>
      </dsp:nvSpPr>
      <dsp:spPr>
        <a:xfrm>
          <a:off x="4457437" y="1089381"/>
          <a:ext cx="171382" cy="642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684"/>
              </a:lnTo>
              <a:lnTo>
                <a:pt x="171382" y="642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B7234-07FC-4E18-BD8F-FB112E2D047B}">
      <dsp:nvSpPr>
        <dsp:cNvPr id="0" name=""/>
        <dsp:cNvSpPr/>
      </dsp:nvSpPr>
      <dsp:spPr>
        <a:xfrm>
          <a:off x="4628819" y="1303609"/>
          <a:ext cx="1371060" cy="856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kern="1200" dirty="0">
              <a:solidFill>
                <a:schemeClr val="tx1">
                  <a:lumMod val="95000"/>
                  <a:lumOff val="5000"/>
                </a:schemeClr>
              </a:solidFill>
            </a:rPr>
            <a:t>196,25 </a:t>
          </a:r>
          <a:r>
            <a:rPr lang="en-US" sz="1500" kern="1200" dirty="0" err="1"/>
            <a:t>mln</a:t>
          </a:r>
          <a:r>
            <a:rPr lang="en-US" sz="1500" kern="1200" dirty="0"/>
            <a:t>. Eur (</a:t>
          </a:r>
          <a:r>
            <a:rPr lang="lt-LT" sz="1500" kern="1200" dirty="0"/>
            <a:t>grįžusios lėšos </a:t>
          </a:r>
          <a:r>
            <a:rPr lang="lt-LT" sz="1200" kern="1200" dirty="0"/>
            <a:t>iš 2007–2013</a:t>
          </a:r>
          <a:r>
            <a:rPr lang="en-US" sz="1500" kern="1200" dirty="0"/>
            <a:t>)</a:t>
          </a:r>
          <a:endParaRPr lang="lt-LT" sz="1500" kern="1200" dirty="0"/>
        </a:p>
      </dsp:txBody>
      <dsp:txXfrm>
        <a:off x="4653917" y="1328707"/>
        <a:ext cx="1320864" cy="806716"/>
      </dsp:txXfrm>
    </dsp:sp>
    <dsp:sp modelId="{D9402742-B7FB-42CA-90E8-B8B4CB1A393D}">
      <dsp:nvSpPr>
        <dsp:cNvPr id="0" name=""/>
        <dsp:cNvSpPr/>
      </dsp:nvSpPr>
      <dsp:spPr>
        <a:xfrm>
          <a:off x="4457437" y="1089381"/>
          <a:ext cx="171382" cy="1713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3825"/>
              </a:lnTo>
              <a:lnTo>
                <a:pt x="171382" y="17138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1B752A-E9DE-48E1-973E-994C42E68B48}">
      <dsp:nvSpPr>
        <dsp:cNvPr id="0" name=""/>
        <dsp:cNvSpPr/>
      </dsp:nvSpPr>
      <dsp:spPr>
        <a:xfrm>
          <a:off x="4628819" y="2374750"/>
          <a:ext cx="1371060" cy="856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1</a:t>
          </a:r>
          <a:r>
            <a:rPr lang="en-US" sz="1600" kern="1200" dirty="0"/>
            <a:t>2 </a:t>
          </a:r>
          <a:r>
            <a:rPr lang="en-US" sz="1600" kern="1200" dirty="0" err="1"/>
            <a:t>priemon</a:t>
          </a:r>
          <a:r>
            <a:rPr lang="lt-LT" sz="1600" kern="1200" dirty="0" err="1"/>
            <a:t>ių</a:t>
          </a:r>
          <a:r>
            <a:rPr lang="en-US" sz="1600" kern="1200" dirty="0"/>
            <a:t>. </a:t>
          </a:r>
          <a:r>
            <a:rPr lang="lt-LT" sz="1600" kern="1200" dirty="0"/>
            <a:t> </a:t>
          </a:r>
          <a:r>
            <a:rPr lang="en-US" sz="1600" kern="1200" dirty="0"/>
            <a:t>J</a:t>
          </a:r>
          <a:r>
            <a:rPr lang="lt-LT" sz="1600" kern="1200" dirty="0"/>
            <a:t>ų vertė</a:t>
          </a:r>
          <a:r>
            <a:rPr lang="en-US" sz="1600" kern="1200" dirty="0"/>
            <a:t> 437</a:t>
          </a:r>
          <a:r>
            <a:rPr lang="lt-LT" sz="1600" kern="1200" dirty="0">
              <a:solidFill>
                <a:schemeClr val="tx1">
                  <a:lumMod val="95000"/>
                  <a:lumOff val="5000"/>
                </a:schemeClr>
              </a:solidFill>
            </a:rPr>
            <a:t>,2</a:t>
          </a:r>
          <a:r>
            <a:rPr lang="en-US" sz="1600" kern="1200" dirty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en-US" sz="1600" kern="1200" dirty="0" err="1"/>
            <a:t>mln</a:t>
          </a:r>
          <a:r>
            <a:rPr lang="en-US" sz="1600" kern="1200" dirty="0"/>
            <a:t>. Eur</a:t>
          </a:r>
          <a:endParaRPr lang="lt-LT" sz="1600" kern="1200" dirty="0"/>
        </a:p>
      </dsp:txBody>
      <dsp:txXfrm>
        <a:off x="4653917" y="2399848"/>
        <a:ext cx="1320864" cy="806716"/>
      </dsp:txXfrm>
    </dsp:sp>
    <dsp:sp modelId="{601395E4-8250-46FE-987C-C017286BF310}">
      <dsp:nvSpPr>
        <dsp:cNvPr id="0" name=""/>
        <dsp:cNvSpPr/>
      </dsp:nvSpPr>
      <dsp:spPr>
        <a:xfrm>
          <a:off x="6428336" y="232468"/>
          <a:ext cx="1713825" cy="8569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Verslumo</a:t>
          </a:r>
          <a:r>
            <a:rPr lang="en-US" sz="1800" kern="1200" dirty="0"/>
            <a:t> </a:t>
          </a:r>
          <a:r>
            <a:rPr lang="en-US" sz="1800" kern="1200" dirty="0" err="1"/>
            <a:t>skatinimo</a:t>
          </a:r>
          <a:r>
            <a:rPr lang="en-US" sz="1800" kern="1200" dirty="0"/>
            <a:t> </a:t>
          </a:r>
          <a:r>
            <a:rPr lang="en-US" sz="1800" kern="1200" dirty="0" err="1"/>
            <a:t>fondas</a:t>
          </a:r>
          <a:endParaRPr lang="lt-LT" sz="1800" kern="1200" dirty="0"/>
        </a:p>
      </dsp:txBody>
      <dsp:txXfrm>
        <a:off x="6453434" y="257566"/>
        <a:ext cx="1663629" cy="806716"/>
      </dsp:txXfrm>
    </dsp:sp>
    <dsp:sp modelId="{B5203B7C-424A-4C56-9441-4AFAFDEE3164}">
      <dsp:nvSpPr>
        <dsp:cNvPr id="0" name=""/>
        <dsp:cNvSpPr/>
      </dsp:nvSpPr>
      <dsp:spPr>
        <a:xfrm>
          <a:off x="6599718" y="1089381"/>
          <a:ext cx="171382" cy="642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684"/>
              </a:lnTo>
              <a:lnTo>
                <a:pt x="171382" y="642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3196DA-663C-4333-8BE0-153F84F0300E}">
      <dsp:nvSpPr>
        <dsp:cNvPr id="0" name=""/>
        <dsp:cNvSpPr/>
      </dsp:nvSpPr>
      <dsp:spPr>
        <a:xfrm>
          <a:off x="6771101" y="1303609"/>
          <a:ext cx="1371060" cy="856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>
                  <a:lumMod val="95000"/>
                  <a:lumOff val="5000"/>
                </a:schemeClr>
              </a:solidFill>
            </a:rPr>
            <a:t>14,5 </a:t>
          </a:r>
          <a:r>
            <a:rPr lang="en-US" sz="1600" kern="1200" dirty="0" err="1">
              <a:solidFill>
                <a:schemeClr val="tx1">
                  <a:lumMod val="95000"/>
                  <a:lumOff val="5000"/>
                </a:schemeClr>
              </a:solidFill>
            </a:rPr>
            <a:t>m</a:t>
          </a:r>
          <a:r>
            <a:rPr lang="en-US" sz="1600" kern="1200" dirty="0" err="1"/>
            <a:t>ln</a:t>
          </a:r>
          <a:r>
            <a:rPr lang="en-US" sz="1600" kern="1200" dirty="0"/>
            <a:t>. Eur </a:t>
          </a:r>
          <a:r>
            <a:rPr lang="en-US" sz="1500" kern="1200" dirty="0"/>
            <a:t>(gr</a:t>
          </a:r>
          <a:r>
            <a:rPr lang="lt-LT" sz="1500" kern="1200" dirty="0"/>
            <a:t>įžusios lėšos </a:t>
          </a:r>
          <a:r>
            <a:rPr lang="lt-LT" sz="1200" kern="1200" dirty="0"/>
            <a:t>iš 2007–2013</a:t>
          </a:r>
          <a:r>
            <a:rPr lang="en-US" sz="1600" kern="1200" dirty="0"/>
            <a:t>)</a:t>
          </a:r>
          <a:endParaRPr lang="lt-LT" sz="1600" kern="1200" dirty="0"/>
        </a:p>
      </dsp:txBody>
      <dsp:txXfrm>
        <a:off x="6796199" y="1328707"/>
        <a:ext cx="1320864" cy="806716"/>
      </dsp:txXfrm>
    </dsp:sp>
    <dsp:sp modelId="{51E07143-77D5-4CF1-8208-ED4EC7EA9126}">
      <dsp:nvSpPr>
        <dsp:cNvPr id="0" name=""/>
        <dsp:cNvSpPr/>
      </dsp:nvSpPr>
      <dsp:spPr>
        <a:xfrm>
          <a:off x="6599718" y="1089381"/>
          <a:ext cx="171382" cy="1713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3825"/>
              </a:lnTo>
              <a:lnTo>
                <a:pt x="171382" y="17138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8EACE-BDC1-4CEC-AC78-91A8524DC36F}">
      <dsp:nvSpPr>
        <dsp:cNvPr id="0" name=""/>
        <dsp:cNvSpPr/>
      </dsp:nvSpPr>
      <dsp:spPr>
        <a:xfrm>
          <a:off x="6771101" y="2374750"/>
          <a:ext cx="1371060" cy="856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2</a:t>
          </a:r>
          <a:r>
            <a:rPr lang="en-US" sz="1600" kern="1200" dirty="0"/>
            <a:t> </a:t>
          </a:r>
          <a:r>
            <a:rPr lang="en-US" sz="1600" kern="1200" dirty="0" err="1"/>
            <a:t>priemon</a:t>
          </a:r>
          <a:r>
            <a:rPr lang="lt-LT" sz="1600" kern="1200" dirty="0"/>
            <a:t>ės.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Jų vertė 22,8 mln. EUR</a:t>
          </a:r>
        </a:p>
      </dsp:txBody>
      <dsp:txXfrm>
        <a:off x="6796199" y="2399848"/>
        <a:ext cx="1320864" cy="806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0.88889</cdr:x>
      <cdr:y>0.30305</cdr:y>
    </cdr:from>
    <cdr:to>
      <cdr:x>1</cdr:x>
      <cdr:y>0.50509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96200" y="1371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lt-LT" sz="1100" dirty="0"/>
        </a:p>
      </cdr:txBody>
    </cdr:sp>
  </cdr:relSizeAnchor>
  <cdr:relSizeAnchor xmlns:cdr="http://schemas.openxmlformats.org/drawingml/2006/chartDrawing">
    <cdr:from>
      <cdr:x>0.56034</cdr:x>
      <cdr:y>0.90844</cdr:y>
    </cdr:from>
    <cdr:to>
      <cdr:x>0.97414</cdr:x>
      <cdr:y>0.94532</cdr:y>
    </cdr:to>
    <cdr:sp macro="" textlink="">
      <cdr:nvSpPr>
        <cdr:cNvPr id="2" name="Stačiakampis 1">
          <a:extLst xmlns:a="http://schemas.openxmlformats.org/drawingml/2006/main">
            <a:ext uri="{FF2B5EF4-FFF2-40B4-BE49-F238E27FC236}">
              <a16:creationId xmlns:a16="http://schemas.microsoft.com/office/drawing/2014/main" id="{242B7364-EDF7-4141-A6D3-E1B3AFC1F2BB}"/>
            </a:ext>
          </a:extLst>
        </cdr:cNvPr>
        <cdr:cNvSpPr/>
      </cdr:nvSpPr>
      <cdr:spPr>
        <a:xfrm xmlns:a="http://schemas.openxmlformats.org/drawingml/2006/main">
          <a:off x="4953000" y="4536480"/>
          <a:ext cx="3657600" cy="18415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t-LT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2264" tIns="46133" rIns="92264" bIns="46133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6" y="0"/>
            <a:ext cx="2949575" cy="496888"/>
          </a:xfrm>
          <a:prstGeom prst="rect">
            <a:avLst/>
          </a:prstGeom>
        </p:spPr>
        <p:txBody>
          <a:bodyPr vert="horz" lIns="92264" tIns="46133" rIns="92264" bIns="46133" rtlCol="0"/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lt-LT"/>
              <a:t>11-12 August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2450"/>
            <a:ext cx="2949575" cy="496888"/>
          </a:xfrm>
          <a:prstGeom prst="rect">
            <a:avLst/>
          </a:prstGeom>
        </p:spPr>
        <p:txBody>
          <a:bodyPr vert="horz" lIns="92264" tIns="46133" rIns="92264" bIns="46133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6" y="9442450"/>
            <a:ext cx="2949575" cy="496888"/>
          </a:xfrm>
          <a:prstGeom prst="rect">
            <a:avLst/>
          </a:prstGeom>
        </p:spPr>
        <p:txBody>
          <a:bodyPr vert="horz" wrap="square" lIns="92264" tIns="46133" rIns="92264" bIns="4613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47AA5AA-AF39-47D1-918D-840227E80C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76570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2264" tIns="46133" rIns="92264" bIns="4613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26" y="0"/>
            <a:ext cx="2949575" cy="496888"/>
          </a:xfrm>
          <a:prstGeom prst="rect">
            <a:avLst/>
          </a:prstGeom>
        </p:spPr>
        <p:txBody>
          <a:bodyPr vert="horz" wrap="square" lIns="92264" tIns="46133" rIns="92264" bIns="4613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lt-LT"/>
              <a:t>11-12 August 2014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4" tIns="46133" rIns="92264" bIns="46133" rtlCol="0" anchor="ctr"/>
          <a:lstStyle/>
          <a:p>
            <a:pPr lvl="0"/>
            <a:endParaRPr lang="lt-LT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9" y="4722814"/>
            <a:ext cx="5446712" cy="4471987"/>
          </a:xfrm>
          <a:prstGeom prst="rect">
            <a:avLst/>
          </a:prstGeom>
        </p:spPr>
        <p:txBody>
          <a:bodyPr vert="horz" lIns="92264" tIns="46133" rIns="92264" bIns="4613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t-L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2450"/>
            <a:ext cx="2949575" cy="496888"/>
          </a:xfrm>
          <a:prstGeom prst="rect">
            <a:avLst/>
          </a:prstGeom>
        </p:spPr>
        <p:txBody>
          <a:bodyPr vert="horz" lIns="92264" tIns="46133" rIns="92264" bIns="4613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26" y="9442450"/>
            <a:ext cx="2949575" cy="496888"/>
          </a:xfrm>
          <a:prstGeom prst="rect">
            <a:avLst/>
          </a:prstGeom>
        </p:spPr>
        <p:txBody>
          <a:bodyPr vert="horz" wrap="square" lIns="92264" tIns="46133" rIns="92264" bIns="4613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DB9CC09-8B1E-4EDF-83EA-63D73BDF87DC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31894409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lt-LT"/>
              <a:t>11-12 August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B9CC09-8B1E-4EDF-83EA-63D73BDF87DC}" type="slidenum">
              <a:rPr lang="lt-LT" altLang="en-US" smtClean="0"/>
              <a:pPr>
                <a:defRPr/>
              </a:pPr>
              <a:t>1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38635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3E2A3C6-8ABD-4593-A650-D986594782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2151D31-BE03-456D-978D-031E26006B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t-LT" altLang="lt-LT" b="1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216A8F24-44C2-4CFA-9079-B439310F81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10B0DFCF-C59E-445F-B8F3-964F2E0DAFA7}" type="slidenum">
              <a:rPr lang="lt-LT" altLang="lt-LT" smtClean="0"/>
              <a:pPr/>
              <a:t>10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440419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3E2A3C6-8ABD-4593-A650-D986594782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2151D31-BE03-456D-978D-031E26006B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t-LT" altLang="lt-LT" b="1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216A8F24-44C2-4CFA-9079-B439310F81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10B0DFCF-C59E-445F-B8F3-964F2E0DAFA7}" type="slidenum">
              <a:rPr lang="lt-LT" altLang="lt-LT" smtClean="0"/>
              <a:pPr/>
              <a:t>11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9586646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3E2A3C6-8ABD-4593-A650-D986594782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2151D31-BE03-456D-978D-031E26006B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t-LT" altLang="lt-LT" b="1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216A8F24-44C2-4CFA-9079-B439310F81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10B0DFCF-C59E-445F-B8F3-964F2E0DAFA7}" type="slidenum">
              <a:rPr lang="lt-LT" altLang="lt-LT" smtClean="0"/>
              <a:pPr/>
              <a:t>12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862449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Jūratė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9E75A4-1E63-48F5-BED8-C5DCE5238866}" type="slidenum">
              <a:rPr lang="lt-LT" smtClean="0"/>
              <a:t>13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110387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Jūratė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9E75A4-1E63-48F5-BED8-C5DCE5238866}" type="slidenum">
              <a:rPr lang="lt-LT" smtClean="0"/>
              <a:t>14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102601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altLang="en-US">
              <a:ea typeface="MS PGothic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74700" indent="-296863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92213" indent="-238125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70050" indent="-238125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147888" indent="-238125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605088" indent="-238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062288" indent="-238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519488" indent="-238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976688" indent="-238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128F6A2-12D6-6E4B-B4DF-6091738BAEA9}" type="slidenum">
              <a:rPr lang="lt-LT" altLang="en-US">
                <a:latin typeface="Calibri" charset="0"/>
              </a:rPr>
              <a:pPr/>
              <a:t>15</a:t>
            </a:fld>
            <a:endParaRPr lang="lt-LT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0139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887" indent="-2857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2903" indent="-22858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064" indent="-22858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226" indent="-22858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387" indent="-2285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548" indent="-2285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8710" indent="-2285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5871" indent="-22858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418D5EC-F027-4C74-A661-1AE37E513E35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0659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lt-LT"/>
              <a:t>11-12 August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B9CC09-8B1E-4EDF-83EA-63D73BDF87DC}" type="slidenum">
              <a:rPr lang="lt-LT" altLang="en-US" smtClean="0"/>
              <a:pPr>
                <a:defRPr/>
              </a:pPr>
              <a:t>2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511433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VD priemonės</a:t>
            </a:r>
            <a:r>
              <a:rPr lang="lt-LT" b="1" baseline="0" dirty="0"/>
              <a:t> : 1. SVP, 2. KV, 3. VK, 4. </a:t>
            </a:r>
            <a:r>
              <a:rPr lang="lt-LT" b="1" baseline="0" dirty="0" err="1"/>
              <a:t>Eco</a:t>
            </a:r>
            <a:r>
              <a:rPr lang="lt-LT" b="1" baseline="0" dirty="0"/>
              <a:t>, 5. Expo, 6. PD, 7. Jungtinė DPK (3 priemonės viename), iš viso 9 priemonės.</a:t>
            </a:r>
            <a:endParaRPr lang="en-GB" b="1" baseline="0" dirty="0"/>
          </a:p>
          <a:p>
            <a:r>
              <a:rPr lang="lt-LT" b="1" baseline="0" dirty="0"/>
              <a:t>VFF: PGL, PGP, PRP, KO II, PF I, PF II, ASIPF II, VAF</a:t>
            </a:r>
            <a:r>
              <a:rPr lang="en-US" b="1" baseline="0" dirty="0"/>
              <a:t> II, </a:t>
            </a:r>
            <a:r>
              <a:rPr lang="lt-LT" b="1" baseline="0" dirty="0"/>
              <a:t>KO MTEPI</a:t>
            </a:r>
            <a:r>
              <a:rPr lang="en-US" b="1" baseline="0" dirty="0"/>
              <a:t>, </a:t>
            </a:r>
            <a:r>
              <a:rPr lang="en-US" b="1" baseline="0" dirty="0" err="1"/>
              <a:t>Akcel</a:t>
            </a:r>
            <a:r>
              <a:rPr lang="en-US" b="1" baseline="0" dirty="0"/>
              <a:t>. </a:t>
            </a:r>
            <a:r>
              <a:rPr lang="en-US" b="1" baseline="0" dirty="0" err="1"/>
              <a:t>fonda</a:t>
            </a:r>
            <a:r>
              <a:rPr lang="lt-LT" b="1" baseline="0" dirty="0"/>
              <a:t>s.</a:t>
            </a:r>
          </a:p>
          <a:p>
            <a:r>
              <a:rPr lang="lt-LT" b="1" baseline="0" dirty="0"/>
              <a:t>IF</a:t>
            </a:r>
            <a:r>
              <a:rPr lang="en-US" b="1" baseline="0" dirty="0"/>
              <a:t>: FLPG, PGF, GIF, GIF2, EKG, AKF, AKF2, FRSP, </a:t>
            </a:r>
            <a:r>
              <a:rPr lang="en-US" b="1" baseline="0" dirty="0" err="1"/>
              <a:t>Aviet</a:t>
            </a:r>
            <a:r>
              <a:rPr lang="lt-LT" b="1" baseline="0" dirty="0"/>
              <a:t>ė, BIF, Ko-invest, ASIPF I.</a:t>
            </a:r>
            <a:endParaRPr lang="lt-LT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lt-LT"/>
              <a:t>11-12 August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B9CC09-8B1E-4EDF-83EA-63D73BDF87DC}" type="slidenum">
              <a:rPr lang="lt-LT" altLang="en-US" smtClean="0"/>
              <a:pPr>
                <a:defRPr/>
              </a:pPr>
              <a:t>3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1697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lt-LT"/>
              <a:t>11-12 August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B9CC09-8B1E-4EDF-83EA-63D73BDF87DC}" type="slidenum">
              <a:rPr lang="lt-LT" altLang="en-US" smtClean="0"/>
              <a:pPr>
                <a:defRPr/>
              </a:pPr>
              <a:t>4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2955673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lt-LT"/>
              <a:t>11-12 August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B9CC09-8B1E-4EDF-83EA-63D73BDF87DC}" type="slidenum">
              <a:rPr lang="lt-LT" altLang="en-US" smtClean="0"/>
              <a:pPr>
                <a:defRPr/>
              </a:pPr>
              <a:t>5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76724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spcBef>
                <a:spcPct val="0"/>
              </a:spcBef>
            </a:pPr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lt-LT"/>
              <a:t>11-12 August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B9CC09-8B1E-4EDF-83EA-63D73BDF87DC}" type="slidenum">
              <a:rPr lang="lt-LT" altLang="en-US" smtClean="0"/>
              <a:pPr>
                <a:defRPr/>
              </a:pPr>
              <a:t>6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916705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Akcel. fondas čia: galutinės sutartys buvo pasirašytos </a:t>
            </a:r>
            <a:r>
              <a:rPr lang="en-US" b="1" dirty="0"/>
              <a:t>2019 m. I </a:t>
            </a:r>
            <a:r>
              <a:rPr lang="en-US" b="1" dirty="0" err="1"/>
              <a:t>ketv</a:t>
            </a:r>
            <a:r>
              <a:rPr lang="en-US" b="1" dirty="0"/>
              <a:t>.</a:t>
            </a:r>
            <a:endParaRPr lang="lt-LT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lt-LT"/>
              <a:t>11-12 August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B9CC09-8B1E-4EDF-83EA-63D73BDF87DC}" type="slidenum">
              <a:rPr lang="lt-LT" altLang="en-US" smtClean="0"/>
              <a:pPr>
                <a:defRPr/>
              </a:pPr>
              <a:t>7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425691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>
            <a:extLst>
              <a:ext uri="{FF2B5EF4-FFF2-40B4-BE49-F238E27FC236}">
                <a16:creationId xmlns:a16="http://schemas.microsoft.com/office/drawing/2014/main" id="{FF6AD2C2-D1DD-4ADC-8D9F-C0163B15A0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7763" y="1233488"/>
            <a:ext cx="4440237" cy="33289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izenplatzhalter 2">
            <a:extLst>
              <a:ext uri="{FF2B5EF4-FFF2-40B4-BE49-F238E27FC236}">
                <a16:creationId xmlns:a16="http://schemas.microsoft.com/office/drawing/2014/main" id="{1CFB2063-9419-4702-A977-552A323BAE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lt-LT"/>
          </a:p>
        </p:txBody>
      </p:sp>
      <p:sp>
        <p:nvSpPr>
          <p:cNvPr id="16388" name="Foliennummernplatzhalter 3">
            <a:extLst>
              <a:ext uri="{FF2B5EF4-FFF2-40B4-BE49-F238E27FC236}">
                <a16:creationId xmlns:a16="http://schemas.microsoft.com/office/drawing/2014/main" id="{850D6749-CDA3-44F2-AE6B-60D5CF7157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332BA2E4-C3C6-4B92-9D85-D3ED33389D31}" type="slidenum">
              <a:rPr lang="de-DE" altLang="lt-LT" smtClean="0"/>
              <a:pPr/>
              <a:t>8</a:t>
            </a:fld>
            <a:endParaRPr lang="de-DE" altLang="lt-L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lt-LT"/>
              <a:t>11-12 August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B9CC09-8B1E-4EDF-83EA-63D73BDF87DC}" type="slidenum">
              <a:rPr lang="lt-LT" altLang="en-US" smtClean="0"/>
              <a:pPr>
                <a:defRPr/>
              </a:pPr>
              <a:t>9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2206335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lementas A4-02-03-0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393700"/>
            <a:ext cx="9144000" cy="646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6"/>
          <p:cNvGraphicFramePr>
            <a:graphicFrameLocks noChangeAspect="1"/>
          </p:cNvGraphicFramePr>
          <p:nvPr userDrawn="1"/>
        </p:nvGraphicFramePr>
        <p:xfrm>
          <a:off x="7772400" y="152400"/>
          <a:ext cx="12192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61" name="Photo Editor nuotrauka" r:id="rId4" imgW="2142857" imgH="866896" progId="MSPhotoEd.3">
                  <p:embed/>
                </p:oleObj>
              </mc:Choice>
              <mc:Fallback>
                <p:oleObj name="Photo Editor nuotrauka" r:id="rId4" imgW="2142857" imgH="866896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152400"/>
                        <a:ext cx="12192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34B56-AF94-4B6E-BF74-CA8EA734D3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8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lementas A4-02-03-0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393700"/>
            <a:ext cx="9144000" cy="646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6"/>
          <p:cNvGraphicFramePr>
            <a:graphicFrameLocks noChangeAspect="1"/>
          </p:cNvGraphicFramePr>
          <p:nvPr userDrawn="1"/>
        </p:nvGraphicFramePr>
        <p:xfrm>
          <a:off x="7772400" y="152400"/>
          <a:ext cx="12192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28" name="Photo Editor nuotrauka" r:id="rId4" imgW="2142857" imgH="866896" progId="MSPhotoEd.3">
                  <p:embed/>
                </p:oleObj>
              </mc:Choice>
              <mc:Fallback>
                <p:oleObj name="Photo Editor nuotrauka" r:id="rId4" imgW="2142857" imgH="866896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152400"/>
                        <a:ext cx="12192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 userDrawn="1"/>
        </p:nvGraphicFramePr>
        <p:xfrm>
          <a:off x="7772400" y="152400"/>
          <a:ext cx="12192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29" name="Photo Editor nuotrauka" r:id="rId6" imgW="2142857" imgH="866896" progId="MSPhotoEd.3">
                  <p:embed/>
                </p:oleObj>
              </mc:Choice>
              <mc:Fallback>
                <p:oleObj name="Photo Editor nuotrauka" r:id="rId6" imgW="2142857" imgH="866896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152400"/>
                        <a:ext cx="12192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67A5B-5EF2-4BB6-B204-8D3A4AA7E5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40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lementas A4-02-03-03.png">
            <a:extLst>
              <a:ext uri="{FF2B5EF4-FFF2-40B4-BE49-F238E27FC236}">
                <a16:creationId xmlns:a16="http://schemas.microsoft.com/office/drawing/2014/main" id="{59791BC5-8B0D-423B-924C-DC5CBEADC0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3" y="393700"/>
            <a:ext cx="9144001" cy="646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971600" y="1700808"/>
            <a:ext cx="7200800" cy="3888432"/>
          </a:xfrm>
        </p:spPr>
        <p:txBody>
          <a:bodyPr>
            <a:noAutofit/>
          </a:bodyPr>
          <a:lstStyle>
            <a:lvl1pPr marL="342900" marR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lang="en-US" sz="1800" kern="1800">
                <a:solidFill>
                  <a:schemeClr val="tx1"/>
                </a:solidFill>
                <a:latin typeface="Myriad Pro"/>
                <a:cs typeface="Myriad Pro"/>
              </a:defRPr>
            </a:lvl1pPr>
            <a:lvl2pPr>
              <a:buNone/>
              <a:defRPr/>
            </a:lvl2pPr>
            <a:lvl3pPr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71550" y="393700"/>
            <a:ext cx="7200900" cy="803275"/>
          </a:xfrm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29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464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vmlDrawing" Target="../drawings/vmlDrawing1.v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elementas A4-02-03-03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393700"/>
            <a:ext cx="9144000" cy="646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D0946F-BAEE-41A6-BCB3-DB7A8843A1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aphicFrame>
        <p:nvGraphicFramePr>
          <p:cNvPr id="1032" name="Object 6"/>
          <p:cNvGraphicFramePr>
            <a:graphicFrameLocks noChangeAspect="1"/>
          </p:cNvGraphicFramePr>
          <p:nvPr userDrawn="1"/>
        </p:nvGraphicFramePr>
        <p:xfrm>
          <a:off x="7772400" y="152400"/>
          <a:ext cx="12192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" name="Photo Editor nuotrauka" r:id="rId8" imgW="2142857" imgH="866896" progId="MSPhotoEd.3">
                  <p:embed/>
                </p:oleObj>
              </mc:Choice>
              <mc:Fallback>
                <p:oleObj name="Photo Editor nuotrauka" r:id="rId8" imgW="2142857" imgH="866896" progId="MSPhotoEd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152400"/>
                        <a:ext cx="12192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334" r:id="rId1"/>
    <p:sldLayoutId id="2147484335" r:id="rId2"/>
    <p:sldLayoutId id="2147484336" r:id="rId3"/>
    <p:sldLayoutId id="2147484337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hyperlink" Target="http://www.invega.lt/" TargetMode="External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hyperlink" Target="https://www.youtube.com/user/VersloVinis" TargetMode="External"/><Relationship Id="rId4" Type="http://schemas.openxmlformats.org/officeDocument/2006/relationships/image" Target="../media/image15.jpeg"/><Relationship Id="rId9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37221" y="2737971"/>
            <a:ext cx="2587807" cy="830997"/>
          </a:xfrm>
          <a:prstGeom prst="rect">
            <a:avLst/>
          </a:prstGeom>
          <a:noFill/>
        </p:spPr>
        <p:txBody>
          <a:bodyPr wrap="square" lIns="81000" rtlCol="0">
            <a:spAutoFit/>
          </a:bodyPr>
          <a:lstStyle/>
          <a:p>
            <a:pPr algn="ctr"/>
            <a:r>
              <a:rPr lang="lt-LT" sz="2400" b="1" spc="-45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lt-LT" sz="2400" b="1" dirty="0">
                <a:solidFill>
                  <a:schemeClr val="tx2"/>
                </a:solidFill>
                <a:cs typeface="Arial" panose="020B0604020202020204" pitchFamily="34" charset="0"/>
              </a:rPr>
              <a:t>INVEGOS veikla 2018 metais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851480" y="3589762"/>
            <a:ext cx="2152666" cy="1273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51480" y="4166581"/>
            <a:ext cx="20216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70C0"/>
                </a:solidFill>
                <a:cs typeface="Arial" panose="020B0604020202020204" pitchFamily="34" charset="0"/>
              </a:rPr>
              <a:t>K</a:t>
            </a:r>
            <a:r>
              <a:rPr lang="lt-LT" sz="1050" b="1" dirty="0">
                <a:solidFill>
                  <a:srgbClr val="0070C0"/>
                </a:solidFill>
                <a:cs typeface="Arial" panose="020B0604020202020204" pitchFamily="34" charset="0"/>
              </a:rPr>
              <a:t>ęstutis Motiejūnas</a:t>
            </a:r>
          </a:p>
          <a:p>
            <a:pPr algn="ctr"/>
            <a:r>
              <a:rPr lang="lt-LT" sz="1050" dirty="0">
                <a:solidFill>
                  <a:srgbClr val="0070C0"/>
                </a:solidFill>
                <a:cs typeface="Arial" panose="020B0604020202020204" pitchFamily="34" charset="0"/>
              </a:rPr>
              <a:t>Generalinis direktorius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00400" y="1436239"/>
            <a:ext cx="5704713" cy="456451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6337" y="1274186"/>
            <a:ext cx="8499064" cy="472656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1159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Placeholder 2">
            <a:extLst>
              <a:ext uri="{FF2B5EF4-FFF2-40B4-BE49-F238E27FC236}">
                <a16:creationId xmlns:a16="http://schemas.microsoft.com/office/drawing/2014/main" id="{0F7ED1DF-D80B-4FC1-8FB1-FB6607158F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021" y="410717"/>
            <a:ext cx="9144000" cy="1104900"/>
          </a:xfrm>
        </p:spPr>
        <p:txBody>
          <a:bodyPr/>
          <a:lstStyle/>
          <a:p>
            <a:pPr>
              <a:defRPr/>
            </a:pPr>
            <a:r>
              <a:rPr 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Paskolų priemonės (2018 m. pab.)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670CAD2-D43F-42BD-A4C7-9D3FE8B2AB4E}"/>
              </a:ext>
            </a:extLst>
          </p:cNvPr>
          <p:cNvCxnSpPr>
            <a:cxnSpLocks/>
          </p:cNvCxnSpPr>
          <p:nvPr/>
        </p:nvCxnSpPr>
        <p:spPr>
          <a:xfrm>
            <a:off x="1087126" y="12954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BA3398D-15E8-4E65-B5FE-21C5C858BFF9}"/>
              </a:ext>
            </a:extLst>
          </p:cNvPr>
          <p:cNvGrpSpPr/>
          <p:nvPr/>
        </p:nvGrpSpPr>
        <p:grpSpPr>
          <a:xfrm>
            <a:off x="46660" y="1536187"/>
            <a:ext cx="8812974" cy="4981750"/>
            <a:chOff x="-138524" y="1515617"/>
            <a:chExt cx="8998159" cy="4981750"/>
          </a:xfrm>
        </p:grpSpPr>
        <p:sp>
          <p:nvSpPr>
            <p:cNvPr id="13334" name="TextBox 30">
              <a:extLst>
                <a:ext uri="{FF2B5EF4-FFF2-40B4-BE49-F238E27FC236}">
                  <a16:creationId xmlns:a16="http://schemas.microsoft.com/office/drawing/2014/main" id="{B47CEB68-B9FD-40D7-8B1E-24163BE12A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89859" y="6087773"/>
              <a:ext cx="1496941" cy="368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lt-LT" altLang="lt-LT" sz="1800" dirty="0"/>
                <a:t>Augimas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D17966A-927A-4124-A9AD-FD54AE495366}"/>
                </a:ext>
              </a:extLst>
            </p:cNvPr>
            <p:cNvGrpSpPr/>
            <p:nvPr/>
          </p:nvGrpSpPr>
          <p:grpSpPr>
            <a:xfrm>
              <a:off x="-138524" y="1515617"/>
              <a:ext cx="8998159" cy="4981750"/>
              <a:chOff x="-89249" y="1779405"/>
              <a:chExt cx="8998159" cy="4981750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D8F64EBB-00E7-44C4-8B64-339A98B7C13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49288" y="2389865"/>
                <a:ext cx="0" cy="393473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E3A35896-C372-40E5-946F-3B0B3F209612}"/>
                  </a:ext>
                </a:extLst>
              </p:cNvPr>
              <p:cNvSpPr/>
              <p:nvPr/>
            </p:nvSpPr>
            <p:spPr bwMode="auto">
              <a:xfrm>
                <a:off x="4600316" y="2676187"/>
                <a:ext cx="4281322" cy="58477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lt-LT" sz="1600" b="1" dirty="0">
                    <a:solidFill>
                      <a:schemeClr val="tx1"/>
                    </a:solidFill>
                  </a:rPr>
                  <a:t>Pasidalytos rizikos paskolos  </a:t>
                </a:r>
                <a:r>
                  <a:rPr lang="lt-LT" sz="1600" dirty="0">
                    <a:solidFill>
                      <a:schemeClr val="tx1"/>
                    </a:solidFill>
                  </a:rPr>
                  <a:t>79,7 mln. Eur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F4D3A4F-6A9B-48C4-B8B1-C81DD8032D2A}"/>
                  </a:ext>
                </a:extLst>
              </p:cNvPr>
              <p:cNvSpPr/>
              <p:nvPr/>
            </p:nvSpPr>
            <p:spPr bwMode="auto">
              <a:xfrm>
                <a:off x="726030" y="5119567"/>
                <a:ext cx="3381511" cy="53344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lt-LT" sz="1600" b="1" dirty="0">
                    <a:solidFill>
                      <a:schemeClr val="tx1"/>
                    </a:solidFill>
                  </a:rPr>
                  <a:t>Verslumo skatinimo fondas 2   </a:t>
                </a:r>
              </a:p>
              <a:p>
                <a:pPr algn="ctr">
                  <a:defRPr/>
                </a:pPr>
                <a:r>
                  <a:rPr lang="lt-LT" sz="1600" dirty="0">
                    <a:solidFill>
                      <a:schemeClr val="tx1"/>
                    </a:solidFill>
                  </a:rPr>
                  <a:t>24,6 mln. Eur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6CC91438-9EE9-41C0-A526-5B1E16AC126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36416" y="6328765"/>
                <a:ext cx="8272494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32" name="TextBox 28">
                <a:extLst>
                  <a:ext uri="{FF2B5EF4-FFF2-40B4-BE49-F238E27FC236}">
                    <a16:creationId xmlns:a16="http://schemas.microsoft.com/office/drawing/2014/main" id="{55CB2E78-8073-4D6A-A274-BC397D7DCC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364" y="6368903"/>
                <a:ext cx="301401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lt-LT" altLang="lt-LT" sz="1800" dirty="0"/>
                  <a:t>Verslo pradžia</a:t>
                </a:r>
              </a:p>
            </p:txBody>
          </p:sp>
          <p:sp>
            <p:nvSpPr>
              <p:cNvPr id="13333" name="TextBox 29">
                <a:extLst>
                  <a:ext uri="{FF2B5EF4-FFF2-40B4-BE49-F238E27FC236}">
                    <a16:creationId xmlns:a16="http://schemas.microsoft.com/office/drawing/2014/main" id="{00054392-5E74-41DF-8B6C-40DC197611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0316" y="6391261"/>
                <a:ext cx="1496941" cy="3698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800" dirty="0"/>
                  <a:t>Plėtra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75303A17-4143-436C-A37A-60BFC6A98F22}"/>
                  </a:ext>
                </a:extLst>
              </p:cNvPr>
              <p:cNvSpPr/>
              <p:nvPr/>
            </p:nvSpPr>
            <p:spPr bwMode="auto">
              <a:xfrm>
                <a:off x="733285" y="3898898"/>
                <a:ext cx="8175625" cy="58477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lt-LT" sz="1600" b="1" dirty="0">
                    <a:solidFill>
                      <a:schemeClr val="tx1"/>
                    </a:solidFill>
                  </a:rPr>
                  <a:t>Atviras kreditų fondas 2    </a:t>
                </a:r>
                <a:r>
                  <a:rPr lang="lt-LT" sz="1600" dirty="0">
                    <a:solidFill>
                      <a:schemeClr val="tx1"/>
                    </a:solidFill>
                  </a:rPr>
                  <a:t>58 mln. Eur</a:t>
                </a:r>
              </a:p>
            </p:txBody>
          </p:sp>
          <p:sp>
            <p:nvSpPr>
              <p:cNvPr id="13340" name="TextBox 5">
                <a:extLst>
                  <a:ext uri="{FF2B5EF4-FFF2-40B4-BE49-F238E27FC236}">
                    <a16:creationId xmlns:a16="http://schemas.microsoft.com/office/drawing/2014/main" id="{1CF4F841-23A2-4DE1-A8EA-165AC45584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38991" y="4931177"/>
                <a:ext cx="726651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400" dirty="0"/>
                  <a:t>25 000</a:t>
                </a:r>
              </a:p>
            </p:txBody>
          </p:sp>
          <p:sp>
            <p:nvSpPr>
              <p:cNvPr id="13342" name="TextBox 37">
                <a:extLst>
                  <a:ext uri="{FF2B5EF4-FFF2-40B4-BE49-F238E27FC236}">
                    <a16:creationId xmlns:a16="http://schemas.microsoft.com/office/drawing/2014/main" id="{5B99102E-A576-4B8B-9CA0-1160DC1383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89249" y="4369921"/>
                <a:ext cx="90408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400" dirty="0"/>
                  <a:t>500 000</a:t>
                </a:r>
              </a:p>
            </p:txBody>
          </p:sp>
          <p:sp>
            <p:nvSpPr>
              <p:cNvPr id="13319" name="TextBox 38">
                <a:extLst>
                  <a:ext uri="{FF2B5EF4-FFF2-40B4-BE49-F238E27FC236}">
                    <a16:creationId xmlns:a16="http://schemas.microsoft.com/office/drawing/2014/main" id="{FD217D9A-90C0-44F0-91B0-3AF7B6D5F8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260" y="1779405"/>
                <a:ext cx="1334206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lt-LT" altLang="lt-LT" sz="1600" dirty="0"/>
                  <a:t>Finansavimo dydis </a:t>
                </a:r>
                <a:r>
                  <a:rPr lang="en-US" altLang="lt-LT" sz="1600" dirty="0"/>
                  <a:t>EUR</a:t>
                </a:r>
                <a:endParaRPr lang="lt-LT" altLang="lt-LT" sz="1600" dirty="0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A926DF8-DA15-403B-8AC9-5C3D73A74BA9}"/>
                  </a:ext>
                </a:extLst>
              </p:cNvPr>
              <p:cNvSpPr/>
              <p:nvPr/>
            </p:nvSpPr>
            <p:spPr bwMode="auto">
              <a:xfrm>
                <a:off x="725279" y="5709517"/>
                <a:ext cx="4583906" cy="55572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lt-LT" sz="1600" b="1" dirty="0">
                    <a:solidFill>
                      <a:schemeClr val="tx1"/>
                    </a:solidFill>
                  </a:rPr>
                  <a:t>Sutelktinės paskolos „Avietė“    </a:t>
                </a:r>
                <a:r>
                  <a:rPr lang="lt-LT" sz="1600" dirty="0">
                    <a:solidFill>
                      <a:schemeClr val="tx1"/>
                    </a:solidFill>
                  </a:rPr>
                  <a:t>4,6 mln. Eur</a:t>
                </a:r>
              </a:p>
            </p:txBody>
          </p:sp>
          <p:sp>
            <p:nvSpPr>
              <p:cNvPr id="50" name="TextBox 38">
                <a:extLst>
                  <a:ext uri="{FF2B5EF4-FFF2-40B4-BE49-F238E27FC236}">
                    <a16:creationId xmlns:a16="http://schemas.microsoft.com/office/drawing/2014/main" id="{E91F39AD-6F52-4116-805F-6B852D9608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802" y="2551447"/>
                <a:ext cx="62385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400" dirty="0"/>
                  <a:t>4mln.</a:t>
                </a:r>
              </a:p>
            </p:txBody>
          </p:sp>
          <p:sp>
            <p:nvSpPr>
              <p:cNvPr id="53" name="TextBox 36">
                <a:extLst>
                  <a:ext uri="{FF2B5EF4-FFF2-40B4-BE49-F238E27FC236}">
                    <a16:creationId xmlns:a16="http://schemas.microsoft.com/office/drawing/2014/main" id="{FF2E15C7-3BA7-4CEF-8111-C8F18577B1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70" y="3361128"/>
                <a:ext cx="625446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400" dirty="0"/>
                  <a:t>1mln.</a:t>
                </a:r>
              </a:p>
            </p:txBody>
          </p:sp>
        </p:grpSp>
      </p:grpSp>
      <p:sp>
        <p:nvSpPr>
          <p:cNvPr id="54" name="Slide Number Placeholder 2">
            <a:extLst>
              <a:ext uri="{FF2B5EF4-FFF2-40B4-BE49-F238E27FC236}">
                <a16:creationId xmlns:a16="http://schemas.microsoft.com/office/drawing/2014/main" id="{41A3CDA5-EB04-413C-91DE-5C1A89787027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FontTx/>
              <a:buNone/>
            </a:pPr>
            <a:fld id="{0E9C6604-7B80-4B0B-B794-7196F50A990E}" type="slidenum">
              <a:rPr lang="lt-LT" altLang="lt-LT" sz="1200">
                <a:solidFill>
                  <a:srgbClr val="898989"/>
                </a:solidFill>
              </a:rPr>
              <a:pPr algn="r" defTabSz="914400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lt-LT" altLang="lt-LT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75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3">
            <a:extLst>
              <a:ext uri="{FF2B5EF4-FFF2-40B4-BE49-F238E27FC236}">
                <a16:creationId xmlns:a16="http://schemas.microsoft.com/office/drawing/2014/main" id="{36553391-2E15-4923-A67F-A2B34B5BEEB5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marR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en-US" sz="3200" kern="1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Myriad Pro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86F5ACC6-885F-4FB0-8A75-C4A327D1E15E}" type="slidenum">
              <a:rPr lang="lt-LT" altLang="en-US" sz="1200" smtClean="0">
                <a:solidFill>
                  <a:srgbClr val="898989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11</a:t>
            </a:fld>
            <a:endParaRPr lang="lt-LT" altLang="en-US" sz="1200" dirty="0">
              <a:solidFill>
                <a:srgbClr val="898989"/>
              </a:solidFill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918A7FF-89EC-4FEA-8366-9C75B9E402AD}"/>
              </a:ext>
            </a:extLst>
          </p:cNvPr>
          <p:cNvCxnSpPr>
            <a:cxnSpLocks/>
          </p:cNvCxnSpPr>
          <p:nvPr/>
        </p:nvCxnSpPr>
        <p:spPr>
          <a:xfrm>
            <a:off x="1087126" y="12954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07AB784D-D702-4C8B-AD4F-A883D5F161D9}"/>
              </a:ext>
            </a:extLst>
          </p:cNvPr>
          <p:cNvGrpSpPr/>
          <p:nvPr/>
        </p:nvGrpSpPr>
        <p:grpSpPr>
          <a:xfrm>
            <a:off x="-27059" y="1549485"/>
            <a:ext cx="9144000" cy="4987784"/>
            <a:chOff x="-69362" y="1549485"/>
            <a:chExt cx="9186303" cy="4987784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CC91438-9EE9-41C0-A526-5B1E16AC1262}"/>
                </a:ext>
              </a:extLst>
            </p:cNvPr>
            <p:cNvCxnSpPr/>
            <p:nvPr/>
          </p:nvCxnSpPr>
          <p:spPr bwMode="auto">
            <a:xfrm>
              <a:off x="653634" y="6100153"/>
              <a:ext cx="8181975" cy="1111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6B08B4D-46EC-4A3D-A2C6-19DF73E85F19}"/>
                </a:ext>
              </a:extLst>
            </p:cNvPr>
            <p:cNvGrpSpPr/>
            <p:nvPr/>
          </p:nvGrpSpPr>
          <p:grpSpPr>
            <a:xfrm>
              <a:off x="-69362" y="1549485"/>
              <a:ext cx="9186303" cy="4987784"/>
              <a:chOff x="-123483" y="2051745"/>
              <a:chExt cx="9186303" cy="498778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D8F64EBB-00E7-44C4-8B64-339A98B7C13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96900" y="2667000"/>
                <a:ext cx="1588" cy="393541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32" name="TextBox 28">
                <a:extLst>
                  <a:ext uri="{FF2B5EF4-FFF2-40B4-BE49-F238E27FC236}">
                    <a16:creationId xmlns:a16="http://schemas.microsoft.com/office/drawing/2014/main" id="{55CB2E78-8073-4D6A-A274-BC397D7DCC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3758" y="6670197"/>
                <a:ext cx="301401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lt-LT" altLang="lt-LT" sz="1800" dirty="0"/>
                  <a:t>Verslo pradžia</a:t>
                </a:r>
              </a:p>
            </p:txBody>
          </p:sp>
          <p:sp>
            <p:nvSpPr>
              <p:cNvPr id="13333" name="TextBox 29">
                <a:extLst>
                  <a:ext uri="{FF2B5EF4-FFF2-40B4-BE49-F238E27FC236}">
                    <a16:creationId xmlns:a16="http://schemas.microsoft.com/office/drawing/2014/main" id="{00054392-5E74-41DF-8B6C-40DC197611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8542" y="6669635"/>
                <a:ext cx="1496941" cy="3698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800" dirty="0"/>
                  <a:t>Plėtra</a:t>
                </a:r>
              </a:p>
            </p:txBody>
          </p:sp>
          <p:sp>
            <p:nvSpPr>
              <p:cNvPr id="13334" name="TextBox 30">
                <a:extLst>
                  <a:ext uri="{FF2B5EF4-FFF2-40B4-BE49-F238E27FC236}">
                    <a16:creationId xmlns:a16="http://schemas.microsoft.com/office/drawing/2014/main" id="{B47CEB68-B9FD-40D7-8B1E-24163BE12A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65879" y="6627720"/>
                <a:ext cx="1496941" cy="3683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800" dirty="0"/>
                  <a:t>Augimas</a:t>
                </a:r>
              </a:p>
            </p:txBody>
          </p: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BB5E695B-B124-47E3-9A83-885C624FFA5A}"/>
                  </a:ext>
                </a:extLst>
              </p:cNvPr>
              <p:cNvGrpSpPr/>
              <p:nvPr/>
            </p:nvGrpSpPr>
            <p:grpSpPr>
              <a:xfrm>
                <a:off x="-123483" y="2051745"/>
                <a:ext cx="8813508" cy="4491565"/>
                <a:chOff x="-133109" y="2035164"/>
                <a:chExt cx="8813508" cy="4491565"/>
              </a:xfrm>
            </p:grpSpPr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EFB31D55-FB52-488E-B13A-7D2AF00D2A92}"/>
                    </a:ext>
                  </a:extLst>
                </p:cNvPr>
                <p:cNvSpPr/>
                <p:nvPr/>
              </p:nvSpPr>
              <p:spPr bwMode="auto">
                <a:xfrm>
                  <a:off x="659151" y="3944479"/>
                  <a:ext cx="8009441" cy="529573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lt-LT" sz="1600" b="1" dirty="0">
                      <a:solidFill>
                        <a:schemeClr val="tx1"/>
                      </a:solidFill>
                    </a:rPr>
                    <a:t>Portfelinės garantijos</a:t>
                  </a:r>
                  <a:r>
                    <a:rPr lang="lt-LT" sz="1600" dirty="0">
                      <a:solidFill>
                        <a:schemeClr val="tx1"/>
                      </a:solidFill>
                    </a:rPr>
                    <a:t>: </a:t>
                  </a:r>
                  <a:r>
                    <a:rPr lang="lt-LT" sz="1600" b="1" dirty="0">
                      <a:solidFill>
                        <a:schemeClr val="tx1"/>
                      </a:solidFill>
                    </a:rPr>
                    <a:t>paskoloms</a:t>
                  </a:r>
                  <a:r>
                    <a:rPr lang="lt-LT" sz="1600" dirty="0">
                      <a:solidFill>
                        <a:schemeClr val="tx1"/>
                      </a:solidFill>
                    </a:rPr>
                    <a:t> 28</a:t>
                  </a:r>
                  <a:r>
                    <a:rPr lang="en-US" sz="1600" dirty="0">
                      <a:solidFill>
                        <a:schemeClr val="tx1"/>
                      </a:solidFill>
                    </a:rPr>
                    <a:t>,3</a:t>
                  </a:r>
                  <a:r>
                    <a:rPr lang="lt-LT" sz="1600" dirty="0">
                      <a:solidFill>
                        <a:schemeClr val="tx1"/>
                      </a:solidFill>
                    </a:rPr>
                    <a:t> mln. Eur, </a:t>
                  </a:r>
                  <a:r>
                    <a:rPr lang="lt-LT" sz="1600" b="1" dirty="0">
                      <a:solidFill>
                        <a:schemeClr val="tx1"/>
                      </a:solidFill>
                    </a:rPr>
                    <a:t>lizingui</a:t>
                  </a:r>
                  <a:r>
                    <a:rPr lang="lt-LT" sz="1600" dirty="0">
                      <a:solidFill>
                        <a:schemeClr val="tx1"/>
                      </a:solidFill>
                    </a:rPr>
                    <a:t> 4,3 mln. Eur</a:t>
                  </a:r>
                  <a:r>
                    <a:rPr lang="en-GB" sz="1600" dirty="0">
                      <a:solidFill>
                        <a:schemeClr val="tx1"/>
                      </a:solidFill>
                    </a:rPr>
                    <a:t> &amp;</a:t>
                  </a:r>
                  <a:r>
                    <a:rPr lang="lt-LT" sz="1600" dirty="0">
                      <a:solidFill>
                        <a:schemeClr val="tx1"/>
                      </a:solidFill>
                    </a:rPr>
                    <a:t> </a:t>
                  </a:r>
                  <a:r>
                    <a:rPr lang="lt-LT" sz="1600" b="1" dirty="0">
                      <a:solidFill>
                        <a:schemeClr val="tx1"/>
                      </a:solidFill>
                    </a:rPr>
                    <a:t>faktoringui</a:t>
                  </a:r>
                  <a:r>
                    <a:rPr lang="lt-LT" sz="1600" dirty="0">
                      <a:solidFill>
                        <a:schemeClr val="tx1"/>
                      </a:solidFill>
                    </a:rPr>
                    <a:t> 4 mln</a:t>
                  </a:r>
                  <a:r>
                    <a:rPr lang="lt-LT" sz="1400" dirty="0">
                      <a:solidFill>
                        <a:schemeClr val="tx1"/>
                      </a:solidFill>
                    </a:rPr>
                    <a:t>. </a:t>
                  </a:r>
                  <a:r>
                    <a:rPr lang="lt-LT" sz="1600" dirty="0">
                      <a:solidFill>
                        <a:schemeClr val="tx1"/>
                      </a:solidFill>
                    </a:rPr>
                    <a:t>Eur </a:t>
                  </a:r>
                  <a:endParaRPr lang="lt-LT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4347E699-5E25-486E-B036-1555A4899A2A}"/>
                    </a:ext>
                  </a:extLst>
                </p:cNvPr>
                <p:cNvSpPr/>
                <p:nvPr/>
              </p:nvSpPr>
              <p:spPr bwMode="auto">
                <a:xfrm>
                  <a:off x="659152" y="3408464"/>
                  <a:ext cx="8006263" cy="516732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lt-LT" sz="1600" b="1" dirty="0">
                      <a:solidFill>
                        <a:schemeClr val="tx1"/>
                      </a:solidFill>
                    </a:rPr>
                    <a:t>Garantijos SVV „Garantijų fondas 2“  </a:t>
                  </a:r>
                  <a:r>
                    <a:rPr lang="lt-LT" sz="1600" dirty="0">
                      <a:solidFill>
                        <a:schemeClr val="tx1"/>
                      </a:solidFill>
                    </a:rPr>
                    <a:t>23,8 mln. Eur</a:t>
                  </a:r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A809AF8D-2383-43BE-B789-03C3C05E329F}"/>
                    </a:ext>
                  </a:extLst>
                </p:cNvPr>
                <p:cNvSpPr/>
                <p:nvPr/>
              </p:nvSpPr>
              <p:spPr bwMode="auto">
                <a:xfrm>
                  <a:off x="675613" y="5900595"/>
                  <a:ext cx="3213512" cy="626134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lt-LT" sz="1600" b="1" dirty="0">
                      <a:solidFill>
                        <a:schemeClr val="tx1"/>
                      </a:solidFill>
                    </a:rPr>
                    <a:t>Garantijos pradedančiąjam verslui</a:t>
                  </a:r>
                </a:p>
                <a:p>
                  <a:pPr algn="ctr">
                    <a:defRPr/>
                  </a:pPr>
                  <a:r>
                    <a:rPr lang="lt-LT" sz="1500" dirty="0">
                      <a:solidFill>
                        <a:schemeClr val="tx1"/>
                      </a:solidFill>
                    </a:rPr>
                    <a:t>8,3 mln. Eur</a:t>
                  </a:r>
                </a:p>
              </p:txBody>
            </p:sp>
            <p:sp>
              <p:nvSpPr>
                <p:cNvPr id="13340" name="TextBox 5">
                  <a:extLst>
                    <a:ext uri="{FF2B5EF4-FFF2-40B4-BE49-F238E27FC236}">
                      <a16:creationId xmlns:a16="http://schemas.microsoft.com/office/drawing/2014/main" id="{1CF4F841-23A2-4DE1-A8EA-165AC45584B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-63748" y="5688990"/>
                  <a:ext cx="771626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lt-LT" altLang="lt-LT" sz="1400" dirty="0"/>
                    <a:t>25 000</a:t>
                  </a:r>
                </a:p>
              </p:txBody>
            </p:sp>
            <p:sp>
              <p:nvSpPr>
                <p:cNvPr id="13341" name="TextBox 36">
                  <a:extLst>
                    <a:ext uri="{FF2B5EF4-FFF2-40B4-BE49-F238E27FC236}">
                      <a16:creationId xmlns:a16="http://schemas.microsoft.com/office/drawing/2014/main" id="{2C20D509-D578-41F8-92C8-2B444DA19A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-133109" y="4518312"/>
                  <a:ext cx="771626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lt-LT" altLang="lt-LT" sz="1400" dirty="0"/>
                    <a:t>500 000</a:t>
                  </a:r>
                </a:p>
              </p:txBody>
            </p:sp>
            <p:sp>
              <p:nvSpPr>
                <p:cNvPr id="13343" name="TextBox 38">
                  <a:extLst>
                    <a:ext uri="{FF2B5EF4-FFF2-40B4-BE49-F238E27FC236}">
                      <a16:creationId xmlns:a16="http://schemas.microsoft.com/office/drawing/2014/main" id="{483053D0-6C05-4627-BDBA-50A25C47639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-21514" y="2670234"/>
                  <a:ext cx="665647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lt-LT" altLang="lt-LT" sz="1400" dirty="0"/>
                    <a:t>2 mln.</a:t>
                  </a: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4F9B95C4-CCF1-4FCD-A422-2A00981A3D36}"/>
                    </a:ext>
                  </a:extLst>
                </p:cNvPr>
                <p:cNvSpPr/>
                <p:nvPr/>
              </p:nvSpPr>
              <p:spPr bwMode="auto">
                <a:xfrm>
                  <a:off x="4348113" y="4561303"/>
                  <a:ext cx="4332286" cy="529573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lt-LT" sz="1600" b="1" dirty="0">
                      <a:solidFill>
                        <a:schemeClr val="tx1"/>
                      </a:solidFill>
                    </a:rPr>
                    <a:t>Eksporto kreditų garantijos   </a:t>
                  </a:r>
                  <a:r>
                    <a:rPr lang="lt-LT" sz="1600" dirty="0">
                      <a:solidFill>
                        <a:schemeClr val="tx1"/>
                      </a:solidFill>
                    </a:rPr>
                    <a:t>7 mln. Eur  </a:t>
                  </a:r>
                </a:p>
              </p:txBody>
            </p:sp>
            <p:sp>
              <p:nvSpPr>
                <p:cNvPr id="13319" name="TextBox 38">
                  <a:extLst>
                    <a:ext uri="{FF2B5EF4-FFF2-40B4-BE49-F238E27FC236}">
                      <a16:creationId xmlns:a16="http://schemas.microsoft.com/office/drawing/2014/main" id="{FD217D9A-90C0-44F0-91B0-3AF7B6D5F8F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009" y="2035164"/>
                  <a:ext cx="1334206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lt-LT" altLang="lt-LT" sz="1600" dirty="0"/>
                    <a:t>Finansavimo dydis </a:t>
                  </a:r>
                  <a:r>
                    <a:rPr lang="en-US" altLang="lt-LT" sz="1600" dirty="0"/>
                    <a:t>EUR</a:t>
                  </a:r>
                  <a:endParaRPr lang="lt-LT" altLang="lt-LT" sz="1600" dirty="0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F25AB8E8-9F17-494D-9172-555DBEA4B77E}"/>
                    </a:ext>
                  </a:extLst>
                </p:cNvPr>
                <p:cNvSpPr/>
                <p:nvPr/>
              </p:nvSpPr>
              <p:spPr bwMode="auto">
                <a:xfrm>
                  <a:off x="4328367" y="2873561"/>
                  <a:ext cx="4340225" cy="516732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lt-LT" sz="1600" b="1" dirty="0">
                      <a:solidFill>
                        <a:schemeClr val="tx1"/>
                      </a:solidFill>
                    </a:rPr>
                    <a:t>Garantijos didelėms įmonėms</a:t>
                  </a:r>
                </a:p>
              </p:txBody>
            </p:sp>
          </p:grpSp>
        </p:grpSp>
      </p:grpSp>
      <p:sp>
        <p:nvSpPr>
          <p:cNvPr id="56" name="Text Placeholder 2">
            <a:extLst>
              <a:ext uri="{FF2B5EF4-FFF2-40B4-BE49-F238E27FC236}">
                <a16:creationId xmlns:a16="http://schemas.microsoft.com/office/drawing/2014/main" id="{9315C2F5-0B4B-4FB0-924A-B5F5CE47ED4A}"/>
              </a:ext>
            </a:extLst>
          </p:cNvPr>
          <p:cNvSpPr txBox="1">
            <a:spLocks/>
          </p:cNvSpPr>
          <p:nvPr/>
        </p:nvSpPr>
        <p:spPr bwMode="auto">
          <a:xfrm>
            <a:off x="84021" y="410717"/>
            <a:ext cx="914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Garantijų priemonės (2018 m. pab.)</a:t>
            </a:r>
          </a:p>
        </p:txBody>
      </p:sp>
    </p:spTree>
    <p:extLst>
      <p:ext uri="{BB962C8B-B14F-4D97-AF65-F5344CB8AC3E}">
        <p14:creationId xmlns:p14="http://schemas.microsoft.com/office/powerpoint/2010/main" val="4086803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5" name="Group 4">
            <a:extLst>
              <a:ext uri="{FF2B5EF4-FFF2-40B4-BE49-F238E27FC236}">
                <a16:creationId xmlns:a16="http://schemas.microsoft.com/office/drawing/2014/main" id="{E766970F-F689-448C-808E-BD22E8347E9B}"/>
              </a:ext>
            </a:extLst>
          </p:cNvPr>
          <p:cNvGrpSpPr>
            <a:grpSpLocks/>
          </p:cNvGrpSpPr>
          <p:nvPr/>
        </p:nvGrpSpPr>
        <p:grpSpPr bwMode="auto">
          <a:xfrm>
            <a:off x="-8959" y="1873011"/>
            <a:ext cx="8959846" cy="4737591"/>
            <a:chOff x="-212872" y="1758885"/>
            <a:chExt cx="8984727" cy="4949279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8F64EBB-00E7-44C4-8B64-339A98B7C13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3391" y="1758885"/>
              <a:ext cx="6169" cy="430720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22" name="Group 3">
              <a:extLst>
                <a:ext uri="{FF2B5EF4-FFF2-40B4-BE49-F238E27FC236}">
                  <a16:creationId xmlns:a16="http://schemas.microsoft.com/office/drawing/2014/main" id="{14953F0C-94CE-4A7E-95A5-5AD12F7DC0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212872" y="2012126"/>
              <a:ext cx="8984727" cy="4696038"/>
              <a:chOff x="-283212" y="2012126"/>
              <a:chExt cx="8984727" cy="4696038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C4429CD1-0387-4EE1-9734-9E3058C4E15F}"/>
                  </a:ext>
                </a:extLst>
              </p:cNvPr>
              <p:cNvSpPr/>
              <p:nvPr/>
            </p:nvSpPr>
            <p:spPr>
              <a:xfrm>
                <a:off x="2308342" y="4704040"/>
                <a:ext cx="6393173" cy="28415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lt-LT" sz="1500" b="1" dirty="0">
                    <a:solidFill>
                      <a:schemeClr val="tx1"/>
                    </a:solidFill>
                  </a:rPr>
                  <a:t>Expo konsultantas LT     </a:t>
                </a:r>
                <a:r>
                  <a:rPr lang="lt-LT" sz="1500" dirty="0">
                    <a:solidFill>
                      <a:schemeClr val="tx1"/>
                    </a:solidFill>
                  </a:rPr>
                  <a:t>5,8 mln. </a:t>
                </a:r>
                <a:r>
                  <a:rPr lang="lt-LT" sz="1500" dirty="0" err="1">
                    <a:solidFill>
                      <a:schemeClr val="tx1"/>
                    </a:solidFill>
                  </a:rPr>
                  <a:t>Eur</a:t>
                </a:r>
                <a:endParaRPr lang="lt-LT" sz="1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FB31D55-FB52-488E-B13A-7D2AF00D2A92}"/>
                  </a:ext>
                </a:extLst>
              </p:cNvPr>
              <p:cNvSpPr/>
              <p:nvPr/>
            </p:nvSpPr>
            <p:spPr>
              <a:xfrm>
                <a:off x="517084" y="2327576"/>
                <a:ext cx="8176021" cy="30479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lt-LT" sz="1500" b="1" dirty="0">
                    <a:solidFill>
                      <a:schemeClr val="tx1"/>
                    </a:solidFill>
                  </a:rPr>
                  <a:t>Jungtinė priemonė (iš 3 vnt.) Dalinis palūkanų kompensavimas      </a:t>
                </a:r>
                <a:r>
                  <a:rPr lang="lt-LT" sz="1500" dirty="0">
                    <a:solidFill>
                      <a:schemeClr val="tx1"/>
                    </a:solidFill>
                  </a:rPr>
                  <a:t>31,1 mln. </a:t>
                </a:r>
                <a:r>
                  <a:rPr lang="lt-LT" sz="1500" dirty="0" err="1">
                    <a:solidFill>
                      <a:schemeClr val="tx1"/>
                    </a:solidFill>
                  </a:rPr>
                  <a:t>Eur</a:t>
                </a:r>
                <a:r>
                  <a:rPr lang="lt-LT" sz="15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B404532-3CE2-42AF-9908-5E6DAD159AFB}"/>
                  </a:ext>
                </a:extLst>
              </p:cNvPr>
              <p:cNvSpPr/>
              <p:nvPr/>
            </p:nvSpPr>
            <p:spPr>
              <a:xfrm>
                <a:off x="512793" y="3068778"/>
                <a:ext cx="6443974" cy="26828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lt-LT" sz="1500" b="1" dirty="0">
                    <a:solidFill>
                      <a:schemeClr val="tx1"/>
                    </a:solidFill>
                  </a:rPr>
                  <a:t>Subsidijos verslo pradžiai     </a:t>
                </a:r>
                <a:r>
                  <a:rPr lang="lt-LT" sz="1500" dirty="0">
                    <a:solidFill>
                      <a:schemeClr val="tx1"/>
                    </a:solidFill>
                  </a:rPr>
                  <a:t>16 mln. </a:t>
                </a:r>
                <a:r>
                  <a:rPr lang="lt-LT" sz="1500" dirty="0" err="1">
                    <a:solidFill>
                      <a:schemeClr val="tx1"/>
                    </a:solidFill>
                  </a:rPr>
                  <a:t>Eur</a:t>
                </a:r>
                <a:endParaRPr lang="lt-LT" sz="1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023519D-C7E6-4A7E-A1C9-E18EA8F54648}"/>
                  </a:ext>
                </a:extLst>
              </p:cNvPr>
              <p:cNvSpPr/>
              <p:nvPr/>
            </p:nvSpPr>
            <p:spPr>
              <a:xfrm>
                <a:off x="516511" y="2012126"/>
                <a:ext cx="8176021" cy="27463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lt-LT" sz="1500" b="1" dirty="0">
                    <a:solidFill>
                      <a:schemeClr val="tx1"/>
                    </a:solidFill>
                  </a:rPr>
                  <a:t>Parama darbui       </a:t>
                </a:r>
                <a:r>
                  <a:rPr lang="en-US" sz="1500" dirty="0">
                    <a:solidFill>
                      <a:schemeClr val="tx1"/>
                    </a:solidFill>
                  </a:rPr>
                  <a:t>15 </a:t>
                </a:r>
                <a:r>
                  <a:rPr lang="lt-LT" sz="1500" dirty="0">
                    <a:solidFill>
                      <a:schemeClr val="tx1"/>
                    </a:solidFill>
                  </a:rPr>
                  <a:t>mln. </a:t>
                </a:r>
                <a:r>
                  <a:rPr lang="lt-LT" sz="1500" dirty="0" err="1">
                    <a:solidFill>
                      <a:schemeClr val="tx1"/>
                    </a:solidFill>
                  </a:rPr>
                  <a:t>Eur</a:t>
                </a:r>
                <a:endParaRPr lang="lt-LT" sz="15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6CC91438-9EE9-41C0-A526-5B1E16AC1262}"/>
                  </a:ext>
                </a:extLst>
              </p:cNvPr>
              <p:cNvCxnSpPr/>
              <p:nvPr/>
            </p:nvCxnSpPr>
            <p:spPr>
              <a:xfrm flipV="1">
                <a:off x="473102" y="6044575"/>
                <a:ext cx="8228412" cy="2151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32" name="TextBox 28">
                <a:extLst>
                  <a:ext uri="{FF2B5EF4-FFF2-40B4-BE49-F238E27FC236}">
                    <a16:creationId xmlns:a16="http://schemas.microsoft.com/office/drawing/2014/main" id="{55CB2E78-8073-4D6A-A274-BC397D7DCC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1133" y="6097260"/>
                <a:ext cx="3014158" cy="6109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lt-LT" altLang="lt-LT" sz="1600" dirty="0"/>
                  <a:t>Verslo pradžia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lt-LT" altLang="lt-LT" sz="1600" dirty="0"/>
                  <a:t>(nuo 0 iki 1 metų)</a:t>
                </a:r>
              </a:p>
            </p:txBody>
          </p:sp>
          <p:sp>
            <p:nvSpPr>
              <p:cNvPr id="13333" name="TextBox 29">
                <a:extLst>
                  <a:ext uri="{FF2B5EF4-FFF2-40B4-BE49-F238E27FC236}">
                    <a16:creationId xmlns:a16="http://schemas.microsoft.com/office/drawing/2014/main" id="{00054392-5E74-41DF-8B6C-40DC197611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6058" y="6064054"/>
                <a:ext cx="2209907" cy="5847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600" dirty="0"/>
                  <a:t>            Plėtra 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600" dirty="0"/>
                  <a:t>   (nuo 1 iki 3 metų)</a:t>
                </a:r>
              </a:p>
            </p:txBody>
          </p:sp>
          <p:sp>
            <p:nvSpPr>
              <p:cNvPr id="13334" name="TextBox 30">
                <a:extLst>
                  <a:ext uri="{FF2B5EF4-FFF2-40B4-BE49-F238E27FC236}">
                    <a16:creationId xmlns:a16="http://schemas.microsoft.com/office/drawing/2014/main" id="{B47CEB68-B9FD-40D7-8B1E-24163BE12A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0854" y="6044575"/>
                <a:ext cx="2214252" cy="6109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None/>
                </a:pPr>
                <a:r>
                  <a:rPr lang="lt-LT" altLang="lt-LT" sz="1600" dirty="0"/>
                  <a:t>Augimas</a:t>
                </a:r>
              </a:p>
              <a:p>
                <a:pPr algn="ctr">
                  <a:spcBef>
                    <a:spcPct val="0"/>
                  </a:spcBef>
                  <a:buNone/>
                </a:pPr>
                <a:r>
                  <a:rPr lang="lt-LT" altLang="lt-LT" sz="1600" dirty="0"/>
                  <a:t> (3 metai ir daugiau)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99E5541F-1350-44B8-9A66-DEB4DC489524}"/>
                  </a:ext>
                </a:extLst>
              </p:cNvPr>
              <p:cNvSpPr/>
              <p:nvPr/>
            </p:nvSpPr>
            <p:spPr>
              <a:xfrm>
                <a:off x="2308342" y="5007676"/>
                <a:ext cx="6393173" cy="260346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lt-LT" sz="1500" b="1" dirty="0" err="1">
                    <a:solidFill>
                      <a:schemeClr val="tx1"/>
                    </a:solidFill>
                  </a:rPr>
                  <a:t>Eco</a:t>
                </a:r>
                <a:r>
                  <a:rPr lang="lt-LT" sz="1500" b="1" dirty="0">
                    <a:solidFill>
                      <a:schemeClr val="tx1"/>
                    </a:solidFill>
                  </a:rPr>
                  <a:t> konsultantas LT      </a:t>
                </a:r>
                <a:r>
                  <a:rPr lang="lt-LT" sz="1500" dirty="0">
                    <a:solidFill>
                      <a:schemeClr val="tx1"/>
                    </a:solidFill>
                  </a:rPr>
                  <a:t>1,45 mln. </a:t>
                </a:r>
                <a:r>
                  <a:rPr lang="lt-LT" sz="1500" dirty="0" err="1">
                    <a:solidFill>
                      <a:schemeClr val="tx1"/>
                    </a:solidFill>
                  </a:rPr>
                  <a:t>Eur</a:t>
                </a:r>
                <a:endParaRPr lang="lt-LT" sz="1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D5CBB916-D7F3-43F3-84BD-2F6B0D4D1465}"/>
                  </a:ext>
                </a:extLst>
              </p:cNvPr>
              <p:cNvSpPr/>
              <p:nvPr/>
            </p:nvSpPr>
            <p:spPr>
              <a:xfrm>
                <a:off x="512793" y="5621808"/>
                <a:ext cx="5224715" cy="32152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lt-LT" sz="1500" b="1" dirty="0">
                    <a:solidFill>
                      <a:schemeClr val="tx1"/>
                    </a:solidFill>
                  </a:rPr>
                  <a:t>Verslo konsultantas LT     </a:t>
                </a:r>
                <a:r>
                  <a:rPr lang="lt-LT" sz="1500" dirty="0">
                    <a:solidFill>
                      <a:schemeClr val="tx1"/>
                    </a:solidFill>
                  </a:rPr>
                  <a:t>6 mln. </a:t>
                </a:r>
                <a:r>
                  <a:rPr lang="lt-LT" sz="1500" dirty="0" err="1">
                    <a:solidFill>
                      <a:schemeClr val="tx1"/>
                    </a:solidFill>
                  </a:rPr>
                  <a:t>Eur</a:t>
                </a:r>
                <a:endParaRPr lang="lt-LT" sz="1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0" name="TextBox 5">
                <a:extLst>
                  <a:ext uri="{FF2B5EF4-FFF2-40B4-BE49-F238E27FC236}">
                    <a16:creationId xmlns:a16="http://schemas.microsoft.com/office/drawing/2014/main" id="{1CF4F841-23A2-4DE1-A8EA-165AC45584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206694" y="5597107"/>
                <a:ext cx="623888" cy="3077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400" dirty="0"/>
                  <a:t>2 000</a:t>
                </a:r>
              </a:p>
            </p:txBody>
          </p:sp>
          <p:sp>
            <p:nvSpPr>
              <p:cNvPr id="13341" name="TextBox 36">
                <a:extLst>
                  <a:ext uri="{FF2B5EF4-FFF2-40B4-BE49-F238E27FC236}">
                    <a16:creationId xmlns:a16="http://schemas.microsoft.com/office/drawing/2014/main" id="{2C20D509-D578-41F8-92C8-2B444DA19A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283212" y="3049743"/>
                <a:ext cx="764225" cy="321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400" dirty="0"/>
                  <a:t>12 500</a:t>
                </a:r>
              </a:p>
            </p:txBody>
          </p:sp>
          <p:sp>
            <p:nvSpPr>
              <p:cNvPr id="13343" name="TextBox 38">
                <a:extLst>
                  <a:ext uri="{FF2B5EF4-FFF2-40B4-BE49-F238E27FC236}">
                    <a16:creationId xmlns:a16="http://schemas.microsoft.com/office/drawing/2014/main" id="{483053D0-6C05-4627-BDBA-50A25C4763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272538" y="2178984"/>
                <a:ext cx="776926" cy="3077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lt-LT" altLang="lt-LT" sz="1400" dirty="0"/>
                  <a:t>200 000</a:t>
                </a:r>
              </a:p>
            </p:txBody>
          </p:sp>
        </p:grp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4CF669FD-8746-4424-B096-BA3162F6A514}"/>
              </a:ext>
            </a:extLst>
          </p:cNvPr>
          <p:cNvSpPr/>
          <p:nvPr/>
        </p:nvSpPr>
        <p:spPr bwMode="auto">
          <a:xfrm>
            <a:off x="4303803" y="4092643"/>
            <a:ext cx="4630720" cy="2868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lt-LT" sz="1500" b="1" dirty="0">
                <a:solidFill>
                  <a:schemeClr val="tx1"/>
                </a:solidFill>
              </a:rPr>
              <a:t>Kompetencijų vaučeris    </a:t>
            </a:r>
            <a:r>
              <a:rPr lang="lt-LT" sz="1500" dirty="0">
                <a:solidFill>
                  <a:schemeClr val="tx1"/>
                </a:solidFill>
              </a:rPr>
              <a:t>33,8 mln. </a:t>
            </a:r>
            <a:r>
              <a:rPr lang="lt-LT" sz="1500" dirty="0" err="1">
                <a:solidFill>
                  <a:schemeClr val="tx1"/>
                </a:solidFill>
              </a:rPr>
              <a:t>Eur</a:t>
            </a:r>
            <a:endParaRPr lang="lt-LT" sz="1500" dirty="0">
              <a:solidFill>
                <a:schemeClr val="tx1"/>
              </a:solidFill>
            </a:endParaRPr>
          </a:p>
        </p:txBody>
      </p:sp>
      <p:sp>
        <p:nvSpPr>
          <p:cNvPr id="13319" name="TextBox 38">
            <a:extLst>
              <a:ext uri="{FF2B5EF4-FFF2-40B4-BE49-F238E27FC236}">
                <a16:creationId xmlns:a16="http://schemas.microsoft.com/office/drawing/2014/main" id="{FD217D9A-90C0-44F0-91B0-3AF7B6D5F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03" y="1314484"/>
            <a:ext cx="130249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lt-LT" altLang="lt-LT" sz="1600" dirty="0"/>
              <a:t>Finansavimo dydis </a:t>
            </a:r>
            <a:r>
              <a:rPr lang="en-US" altLang="lt-LT" sz="1600" dirty="0"/>
              <a:t>EUR</a:t>
            </a:r>
            <a:endParaRPr lang="lt-LT" altLang="lt-LT" sz="1600" dirty="0"/>
          </a:p>
        </p:txBody>
      </p:sp>
      <p:sp>
        <p:nvSpPr>
          <p:cNvPr id="48" name="TextBox 36">
            <a:extLst>
              <a:ext uri="{FF2B5EF4-FFF2-40B4-BE49-F238E27FC236}">
                <a16:creationId xmlns:a16="http://schemas.microsoft.com/office/drawing/2014/main" id="{2C20D509-D578-41F8-92C8-2B444DA19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81" y="4071685"/>
            <a:ext cx="6254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lt-LT" altLang="lt-LT" sz="1400" dirty="0"/>
              <a:t>4 500</a:t>
            </a:r>
          </a:p>
        </p:txBody>
      </p:sp>
      <p:sp>
        <p:nvSpPr>
          <p:cNvPr id="50" name="TextBox 37">
            <a:extLst>
              <a:ext uri="{FF2B5EF4-FFF2-40B4-BE49-F238E27FC236}">
                <a16:creationId xmlns:a16="http://schemas.microsoft.com/office/drawing/2014/main" id="{5B99102E-A576-4B8B-9CA0-1160DC138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47" y="4799675"/>
            <a:ext cx="7699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lt-LT" altLang="lt-LT" sz="1400" dirty="0"/>
              <a:t>4 000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0BC7C81-9D89-4317-9D88-7994C9C81196}"/>
              </a:ext>
            </a:extLst>
          </p:cNvPr>
          <p:cNvSpPr txBox="1">
            <a:spLocks/>
          </p:cNvSpPr>
          <p:nvPr/>
        </p:nvSpPr>
        <p:spPr bwMode="auto">
          <a:xfrm>
            <a:off x="855696" y="365995"/>
            <a:ext cx="7874036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Visuotinės dotacijos priemonės (2018 m. pab.)</a:t>
            </a:r>
          </a:p>
        </p:txBody>
      </p:sp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3F2E0F95-88C0-4063-8027-D0CBBBE76EDF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marR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en-US" sz="3200" kern="1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Myriad Pro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86F5ACC6-885F-4FB0-8A75-C4A327D1E15E}" type="slidenum">
              <a:rPr lang="lt-LT" altLang="en-US" sz="1200" smtClean="0">
                <a:solidFill>
                  <a:srgbClr val="898989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12</a:t>
            </a:fld>
            <a:endParaRPr lang="lt-LT" altLang="en-US" sz="1200" dirty="0">
              <a:solidFill>
                <a:srgbClr val="898989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AF48023-DBA1-4F4F-B06A-C7E479544B4C}"/>
              </a:ext>
            </a:extLst>
          </p:cNvPr>
          <p:cNvCxnSpPr>
            <a:cxnSpLocks/>
          </p:cNvCxnSpPr>
          <p:nvPr/>
        </p:nvCxnSpPr>
        <p:spPr>
          <a:xfrm>
            <a:off x="1143000" y="1273567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4551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feld 51">
            <a:extLst>
              <a:ext uri="{FF2B5EF4-FFF2-40B4-BE49-F238E27FC236}">
                <a16:creationId xmlns:a16="http://schemas.microsoft.com/office/drawing/2014/main" id="{49FBF36E-A109-4A57-9D7D-D94733ADDC2B}"/>
              </a:ext>
            </a:extLst>
          </p:cNvPr>
          <p:cNvSpPr txBox="1"/>
          <p:nvPr/>
        </p:nvSpPr>
        <p:spPr>
          <a:xfrm>
            <a:off x="1255308" y="760007"/>
            <a:ext cx="68776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3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Grupės finansinės būklės apžvalga</a:t>
            </a:r>
            <a:endParaRPr lang="en-US" sz="23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1" name="Grupė 23">
            <a:extLst>
              <a:ext uri="{FF2B5EF4-FFF2-40B4-BE49-F238E27FC236}">
                <a16:creationId xmlns:a16="http://schemas.microsoft.com/office/drawing/2014/main" id="{DE972FE5-44DC-44E1-8B36-88459A970D81}"/>
              </a:ext>
            </a:extLst>
          </p:cNvPr>
          <p:cNvGrpSpPr/>
          <p:nvPr/>
        </p:nvGrpSpPr>
        <p:grpSpPr>
          <a:xfrm>
            <a:off x="637915" y="2120240"/>
            <a:ext cx="2362267" cy="2652721"/>
            <a:chOff x="1229106" y="1932782"/>
            <a:chExt cx="3149688" cy="3536961"/>
          </a:xfrm>
        </p:grpSpPr>
        <p:grpSp>
          <p:nvGrpSpPr>
            <p:cNvPr id="132" name="Gruppieren 1">
              <a:extLst>
                <a:ext uri="{FF2B5EF4-FFF2-40B4-BE49-F238E27FC236}">
                  <a16:creationId xmlns:a16="http://schemas.microsoft.com/office/drawing/2014/main" id="{12B58013-EE18-4D93-9E45-4223FE0D8F6D}"/>
                </a:ext>
              </a:extLst>
            </p:cNvPr>
            <p:cNvGrpSpPr/>
            <p:nvPr/>
          </p:nvGrpSpPr>
          <p:grpSpPr>
            <a:xfrm>
              <a:off x="1311565" y="1932782"/>
              <a:ext cx="3067229" cy="3014932"/>
              <a:chOff x="2619954" y="3865563"/>
              <a:chExt cx="6134458" cy="6029862"/>
            </a:xfrm>
          </p:grpSpPr>
          <p:sp>
            <p:nvSpPr>
              <p:cNvPr id="134" name="Shape 604">
                <a:extLst>
                  <a:ext uri="{FF2B5EF4-FFF2-40B4-BE49-F238E27FC236}">
                    <a16:creationId xmlns:a16="http://schemas.microsoft.com/office/drawing/2014/main" id="{F2F8AD48-7774-467E-B8E7-2B30B09A49D1}"/>
                  </a:ext>
                </a:extLst>
              </p:cNvPr>
              <p:cNvSpPr/>
              <p:nvPr/>
            </p:nvSpPr>
            <p:spPr>
              <a:xfrm>
                <a:off x="3494610" y="7167746"/>
                <a:ext cx="3310477" cy="8001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68559" tIns="34275" rIns="68559" bIns="34275" anchor="t" anchorCtr="0">
                <a:noAutofit/>
              </a:bodyPr>
              <a:lstStyle/>
              <a:p>
                <a:pPr>
                  <a:lnSpc>
                    <a:spcPct val="130000"/>
                  </a:lnSpc>
                  <a:buSzPct val="25000"/>
                </a:pPr>
                <a:r>
                  <a:rPr lang="lt-LT" sz="1400" b="1" dirty="0">
                    <a:solidFill>
                      <a:srgbClr val="002060"/>
                    </a:solidFill>
                    <a:latin typeface="Myriad Pro"/>
                  </a:rPr>
                  <a:t>Turtas iš viso</a:t>
                </a:r>
                <a:endParaRPr lang="id-ID" sz="1200" dirty="0">
                  <a:latin typeface="Myriad Pr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35" name="Ellipse 8">
                <a:extLst>
                  <a:ext uri="{FF2B5EF4-FFF2-40B4-BE49-F238E27FC236}">
                    <a16:creationId xmlns:a16="http://schemas.microsoft.com/office/drawing/2014/main" id="{47AC65FE-09E2-43AA-968B-8506C6C42F62}"/>
                  </a:ext>
                </a:extLst>
              </p:cNvPr>
              <p:cNvSpPr/>
              <p:nvPr/>
            </p:nvSpPr>
            <p:spPr>
              <a:xfrm>
                <a:off x="2619954" y="8315190"/>
                <a:ext cx="830204" cy="83020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5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36" name="Shape 3810">
                <a:extLst>
                  <a:ext uri="{FF2B5EF4-FFF2-40B4-BE49-F238E27FC236}">
                    <a16:creationId xmlns:a16="http://schemas.microsoft.com/office/drawing/2014/main" id="{C0FEED88-4DF1-4F59-9427-CAAAE237D260}"/>
                  </a:ext>
                </a:extLst>
              </p:cNvPr>
              <p:cNvSpPr/>
              <p:nvPr/>
            </p:nvSpPr>
            <p:spPr>
              <a:xfrm>
                <a:off x="2891903" y="8579024"/>
                <a:ext cx="345303" cy="30253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7009" y="65310"/>
                    </a:moveTo>
                    <a:lnTo>
                      <a:pt x="117009" y="65310"/>
                    </a:lnTo>
                    <a:lnTo>
                      <a:pt x="117009" y="65310"/>
                    </a:lnTo>
                    <a:cubicBezTo>
                      <a:pt x="61993" y="91073"/>
                      <a:pt x="61993" y="91073"/>
                      <a:pt x="61993" y="91073"/>
                    </a:cubicBezTo>
                    <a:lnTo>
                      <a:pt x="61993" y="91073"/>
                    </a:lnTo>
                    <a:lnTo>
                      <a:pt x="61993" y="91073"/>
                    </a:lnTo>
                    <a:lnTo>
                      <a:pt x="61993" y="91073"/>
                    </a:lnTo>
                    <a:cubicBezTo>
                      <a:pt x="61993" y="92655"/>
                      <a:pt x="60598" y="92655"/>
                      <a:pt x="60598" y="92655"/>
                    </a:cubicBezTo>
                    <a:cubicBezTo>
                      <a:pt x="59202" y="92655"/>
                      <a:pt x="59202" y="92655"/>
                      <a:pt x="57807" y="91073"/>
                    </a:cubicBezTo>
                    <a:lnTo>
                      <a:pt x="57807" y="91073"/>
                    </a:lnTo>
                    <a:lnTo>
                      <a:pt x="57807" y="91073"/>
                    </a:lnTo>
                    <a:lnTo>
                      <a:pt x="57807" y="91073"/>
                    </a:lnTo>
                    <a:cubicBezTo>
                      <a:pt x="2990" y="65310"/>
                      <a:pt x="2990" y="65310"/>
                      <a:pt x="2990" y="65310"/>
                    </a:cubicBezTo>
                    <a:lnTo>
                      <a:pt x="2990" y="65310"/>
                    </a:lnTo>
                    <a:cubicBezTo>
                      <a:pt x="1395" y="65310"/>
                      <a:pt x="0" y="62146"/>
                      <a:pt x="0" y="60564"/>
                    </a:cubicBezTo>
                    <a:cubicBezTo>
                      <a:pt x="0" y="55819"/>
                      <a:pt x="2990" y="54237"/>
                      <a:pt x="5780" y="54237"/>
                    </a:cubicBezTo>
                    <a:cubicBezTo>
                      <a:pt x="7176" y="54237"/>
                      <a:pt x="7176" y="54237"/>
                      <a:pt x="8571" y="54237"/>
                    </a:cubicBezTo>
                    <a:lnTo>
                      <a:pt x="8571" y="54237"/>
                    </a:lnTo>
                    <a:lnTo>
                      <a:pt x="8571" y="54237"/>
                    </a:lnTo>
                    <a:lnTo>
                      <a:pt x="8571" y="54237"/>
                    </a:lnTo>
                    <a:cubicBezTo>
                      <a:pt x="60598" y="78192"/>
                      <a:pt x="60598" y="78192"/>
                      <a:pt x="60598" y="78192"/>
                    </a:cubicBezTo>
                    <a:cubicBezTo>
                      <a:pt x="112823" y="54237"/>
                      <a:pt x="112823" y="54237"/>
                      <a:pt x="112823" y="54237"/>
                    </a:cubicBezTo>
                    <a:lnTo>
                      <a:pt x="112823" y="54237"/>
                    </a:lnTo>
                    <a:lnTo>
                      <a:pt x="112823" y="54237"/>
                    </a:lnTo>
                    <a:lnTo>
                      <a:pt x="112823" y="54237"/>
                    </a:lnTo>
                    <a:lnTo>
                      <a:pt x="114219" y="54237"/>
                    </a:lnTo>
                    <a:cubicBezTo>
                      <a:pt x="118405" y="54237"/>
                      <a:pt x="119800" y="55819"/>
                      <a:pt x="119800" y="60564"/>
                    </a:cubicBezTo>
                    <a:cubicBezTo>
                      <a:pt x="119800" y="62146"/>
                      <a:pt x="118405" y="65310"/>
                      <a:pt x="117009" y="65310"/>
                    </a:cubicBezTo>
                    <a:close/>
                    <a:moveTo>
                      <a:pt x="117009" y="38192"/>
                    </a:moveTo>
                    <a:lnTo>
                      <a:pt x="117009" y="38192"/>
                    </a:lnTo>
                    <a:lnTo>
                      <a:pt x="117009" y="38192"/>
                    </a:lnTo>
                    <a:cubicBezTo>
                      <a:pt x="61993" y="63728"/>
                      <a:pt x="61993" y="63728"/>
                      <a:pt x="61993" y="63728"/>
                    </a:cubicBezTo>
                    <a:lnTo>
                      <a:pt x="61993" y="63728"/>
                    </a:lnTo>
                    <a:lnTo>
                      <a:pt x="61993" y="63728"/>
                    </a:lnTo>
                    <a:lnTo>
                      <a:pt x="61993" y="63728"/>
                    </a:lnTo>
                    <a:lnTo>
                      <a:pt x="60598" y="63728"/>
                    </a:lnTo>
                    <a:cubicBezTo>
                      <a:pt x="59202" y="63728"/>
                      <a:pt x="59202" y="63728"/>
                      <a:pt x="57807" y="63728"/>
                    </a:cubicBezTo>
                    <a:lnTo>
                      <a:pt x="57807" y="63728"/>
                    </a:lnTo>
                    <a:lnTo>
                      <a:pt x="57807" y="63728"/>
                    </a:lnTo>
                    <a:lnTo>
                      <a:pt x="57807" y="63728"/>
                    </a:lnTo>
                    <a:cubicBezTo>
                      <a:pt x="2990" y="38192"/>
                      <a:pt x="2990" y="38192"/>
                      <a:pt x="2990" y="38192"/>
                    </a:cubicBezTo>
                    <a:lnTo>
                      <a:pt x="2990" y="38192"/>
                    </a:lnTo>
                    <a:cubicBezTo>
                      <a:pt x="1395" y="36610"/>
                      <a:pt x="0" y="35028"/>
                      <a:pt x="0" y="31864"/>
                    </a:cubicBezTo>
                    <a:cubicBezTo>
                      <a:pt x="0" y="30282"/>
                      <a:pt x="1395" y="27118"/>
                      <a:pt x="2990" y="27118"/>
                    </a:cubicBezTo>
                    <a:lnTo>
                      <a:pt x="2990" y="27118"/>
                    </a:lnTo>
                    <a:cubicBezTo>
                      <a:pt x="57807" y="1581"/>
                      <a:pt x="57807" y="1581"/>
                      <a:pt x="57807" y="1581"/>
                    </a:cubicBezTo>
                    <a:lnTo>
                      <a:pt x="57807" y="1581"/>
                    </a:lnTo>
                    <a:lnTo>
                      <a:pt x="57807" y="1581"/>
                    </a:lnTo>
                    <a:lnTo>
                      <a:pt x="57807" y="1581"/>
                    </a:lnTo>
                    <a:cubicBezTo>
                      <a:pt x="59202" y="0"/>
                      <a:pt x="59202" y="0"/>
                      <a:pt x="60598" y="0"/>
                    </a:cubicBezTo>
                    <a:cubicBezTo>
                      <a:pt x="60598" y="0"/>
                      <a:pt x="61993" y="0"/>
                      <a:pt x="61993" y="1581"/>
                    </a:cubicBezTo>
                    <a:lnTo>
                      <a:pt x="61993" y="1581"/>
                    </a:lnTo>
                    <a:lnTo>
                      <a:pt x="61993" y="1581"/>
                    </a:lnTo>
                    <a:lnTo>
                      <a:pt x="61993" y="1581"/>
                    </a:lnTo>
                    <a:cubicBezTo>
                      <a:pt x="117009" y="27118"/>
                      <a:pt x="117009" y="27118"/>
                      <a:pt x="117009" y="27118"/>
                    </a:cubicBezTo>
                    <a:lnTo>
                      <a:pt x="117009" y="27118"/>
                    </a:lnTo>
                    <a:cubicBezTo>
                      <a:pt x="118405" y="27118"/>
                      <a:pt x="119800" y="30282"/>
                      <a:pt x="119800" y="31864"/>
                    </a:cubicBezTo>
                    <a:cubicBezTo>
                      <a:pt x="119800" y="35028"/>
                      <a:pt x="118405" y="36610"/>
                      <a:pt x="117009" y="38192"/>
                    </a:cubicBezTo>
                    <a:close/>
                    <a:moveTo>
                      <a:pt x="5780" y="81355"/>
                    </a:moveTo>
                    <a:lnTo>
                      <a:pt x="5780" y="81355"/>
                    </a:lnTo>
                    <a:cubicBezTo>
                      <a:pt x="7176" y="81355"/>
                      <a:pt x="7176" y="81355"/>
                      <a:pt x="8571" y="81355"/>
                    </a:cubicBezTo>
                    <a:lnTo>
                      <a:pt x="8571" y="81355"/>
                    </a:lnTo>
                    <a:lnTo>
                      <a:pt x="8571" y="81355"/>
                    </a:lnTo>
                    <a:lnTo>
                      <a:pt x="8571" y="81355"/>
                    </a:lnTo>
                    <a:cubicBezTo>
                      <a:pt x="60598" y="106892"/>
                      <a:pt x="60598" y="106892"/>
                      <a:pt x="60598" y="106892"/>
                    </a:cubicBezTo>
                    <a:cubicBezTo>
                      <a:pt x="112823" y="81355"/>
                      <a:pt x="112823" y="81355"/>
                      <a:pt x="112823" y="81355"/>
                    </a:cubicBezTo>
                    <a:lnTo>
                      <a:pt x="112823" y="81355"/>
                    </a:lnTo>
                    <a:lnTo>
                      <a:pt x="112823" y="81355"/>
                    </a:lnTo>
                    <a:lnTo>
                      <a:pt x="112823" y="81355"/>
                    </a:lnTo>
                    <a:lnTo>
                      <a:pt x="114219" y="81355"/>
                    </a:lnTo>
                    <a:cubicBezTo>
                      <a:pt x="118405" y="81355"/>
                      <a:pt x="119800" y="84519"/>
                      <a:pt x="119800" y="87683"/>
                    </a:cubicBezTo>
                    <a:cubicBezTo>
                      <a:pt x="119800" y="91073"/>
                      <a:pt x="118405" y="92655"/>
                      <a:pt x="117009" y="94237"/>
                    </a:cubicBezTo>
                    <a:lnTo>
                      <a:pt x="117009" y="94237"/>
                    </a:lnTo>
                    <a:cubicBezTo>
                      <a:pt x="61993" y="119774"/>
                      <a:pt x="61993" y="119774"/>
                      <a:pt x="61993" y="119774"/>
                    </a:cubicBezTo>
                    <a:lnTo>
                      <a:pt x="61993" y="119774"/>
                    </a:lnTo>
                    <a:lnTo>
                      <a:pt x="61993" y="119774"/>
                    </a:lnTo>
                    <a:lnTo>
                      <a:pt x="61993" y="119774"/>
                    </a:lnTo>
                    <a:lnTo>
                      <a:pt x="60598" y="119774"/>
                    </a:lnTo>
                    <a:cubicBezTo>
                      <a:pt x="59202" y="119774"/>
                      <a:pt x="59202" y="119774"/>
                      <a:pt x="57807" y="119774"/>
                    </a:cubicBezTo>
                    <a:lnTo>
                      <a:pt x="57807" y="119774"/>
                    </a:lnTo>
                    <a:lnTo>
                      <a:pt x="57807" y="119774"/>
                    </a:lnTo>
                    <a:lnTo>
                      <a:pt x="57807" y="119774"/>
                    </a:lnTo>
                    <a:cubicBezTo>
                      <a:pt x="2990" y="94237"/>
                      <a:pt x="2990" y="94237"/>
                      <a:pt x="2990" y="94237"/>
                    </a:cubicBezTo>
                    <a:lnTo>
                      <a:pt x="2990" y="94237"/>
                    </a:lnTo>
                    <a:cubicBezTo>
                      <a:pt x="1395" y="92655"/>
                      <a:pt x="0" y="91073"/>
                      <a:pt x="0" y="87683"/>
                    </a:cubicBezTo>
                    <a:cubicBezTo>
                      <a:pt x="0" y="84519"/>
                      <a:pt x="2990" y="81355"/>
                      <a:pt x="5780" y="81355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lIns="34285" tIns="17138" rIns="34285" bIns="17138" anchor="ctr" anchorCtr="0">
                <a:noAutofit/>
              </a:bodyPr>
              <a:lstStyle/>
              <a:p>
                <a:endParaRPr sz="675" dirty="0">
                  <a:latin typeface="Century Gothic" panose="020B0502020202020204" pitchFamily="34" charset="0"/>
                  <a:sym typeface="Lato"/>
                </a:endParaRPr>
              </a:p>
            </p:txBody>
          </p:sp>
          <p:sp>
            <p:nvSpPr>
              <p:cNvPr id="137" name="Shape 616">
                <a:extLst>
                  <a:ext uri="{FF2B5EF4-FFF2-40B4-BE49-F238E27FC236}">
                    <a16:creationId xmlns:a16="http://schemas.microsoft.com/office/drawing/2014/main" id="{2A0715F6-F9AD-497C-8467-BA2EDFA7000B}"/>
                  </a:ext>
                </a:extLst>
              </p:cNvPr>
              <p:cNvSpPr/>
              <p:nvPr/>
            </p:nvSpPr>
            <p:spPr>
              <a:xfrm>
                <a:off x="3767086" y="8055464"/>
                <a:ext cx="3663984" cy="12887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68559" tIns="34275" rIns="68559" bIns="34275" anchor="t" anchorCtr="0">
                <a:noAutofit/>
              </a:bodyPr>
              <a:lstStyle/>
              <a:p>
                <a:pPr>
                  <a:lnSpc>
                    <a:spcPct val="130000"/>
                  </a:lnSpc>
                  <a:buSzPct val="25000"/>
                </a:pPr>
                <a:r>
                  <a:rPr lang="lt-LT" sz="2250" dirty="0">
                    <a:solidFill>
                      <a:srgbClr val="002060"/>
                    </a:solidFill>
                    <a:latin typeface="Myriad Pro"/>
                    <a:ea typeface="Roboto"/>
                    <a:cs typeface="Roboto"/>
                    <a:sym typeface="Roboto"/>
                  </a:rPr>
                  <a:t>+5 proc.</a:t>
                </a:r>
                <a:endParaRPr lang="de-DE" sz="2250" dirty="0">
                  <a:solidFill>
                    <a:srgbClr val="002060"/>
                  </a:solidFill>
                  <a:latin typeface="Myriad Pr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38" name="Textfeld 17">
                <a:extLst>
                  <a:ext uri="{FF2B5EF4-FFF2-40B4-BE49-F238E27FC236}">
                    <a16:creationId xmlns:a16="http://schemas.microsoft.com/office/drawing/2014/main" id="{70801F9F-F11D-4DAB-8847-6BA496D38DFF}"/>
                  </a:ext>
                </a:extLst>
              </p:cNvPr>
              <p:cNvSpPr txBox="1"/>
              <p:nvPr/>
            </p:nvSpPr>
            <p:spPr>
              <a:xfrm>
                <a:off x="3885071" y="9285172"/>
                <a:ext cx="4869341" cy="610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endParaRPr lang="de-DE" sz="675" dirty="0">
                  <a:latin typeface="Myriad Pro"/>
                </a:endParaRPr>
              </a:p>
            </p:txBody>
          </p:sp>
          <p:grpSp>
            <p:nvGrpSpPr>
              <p:cNvPr id="139" name="Group 138">
                <a:extLst>
                  <a:ext uri="{FF2B5EF4-FFF2-40B4-BE49-F238E27FC236}">
                    <a16:creationId xmlns:a16="http://schemas.microsoft.com/office/drawing/2014/main" id="{49B75E77-A109-400D-B2ED-3283DACE808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006850" y="3865563"/>
                <a:ext cx="2522538" cy="2532062"/>
                <a:chOff x="2524" y="2435"/>
                <a:chExt cx="1589" cy="1595"/>
              </a:xfrm>
            </p:grpSpPr>
            <p:sp>
              <p:nvSpPr>
                <p:cNvPr id="140" name="AutoShape 3">
                  <a:extLst>
                    <a:ext uri="{FF2B5EF4-FFF2-40B4-BE49-F238E27FC236}">
                      <a16:creationId xmlns:a16="http://schemas.microsoft.com/office/drawing/2014/main" id="{8BB7A872-A3D5-429A-9C21-6FC589302F00}"/>
                    </a:ext>
                  </a:extLst>
                </p:cNvPr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2524" y="2435"/>
                  <a:ext cx="1589" cy="15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41" name="Freeform 5">
                  <a:extLst>
                    <a:ext uri="{FF2B5EF4-FFF2-40B4-BE49-F238E27FC236}">
                      <a16:creationId xmlns:a16="http://schemas.microsoft.com/office/drawing/2014/main" id="{9CC1BBA1-91AF-489F-BD2A-A378B42C7C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4" y="2586"/>
                  <a:ext cx="1442" cy="1442"/>
                </a:xfrm>
                <a:custGeom>
                  <a:avLst/>
                  <a:gdLst>
                    <a:gd name="T0" fmla="*/ 84 w 610"/>
                    <a:gd name="T1" fmla="*/ 0 h 610"/>
                    <a:gd name="T2" fmla="*/ 526 w 610"/>
                    <a:gd name="T3" fmla="*/ 0 h 610"/>
                    <a:gd name="T4" fmla="*/ 610 w 610"/>
                    <a:gd name="T5" fmla="*/ 84 h 610"/>
                    <a:gd name="T6" fmla="*/ 610 w 610"/>
                    <a:gd name="T7" fmla="*/ 526 h 610"/>
                    <a:gd name="T8" fmla="*/ 526 w 610"/>
                    <a:gd name="T9" fmla="*/ 610 h 610"/>
                    <a:gd name="T10" fmla="*/ 84 w 610"/>
                    <a:gd name="T11" fmla="*/ 610 h 610"/>
                    <a:gd name="T12" fmla="*/ 0 w 610"/>
                    <a:gd name="T13" fmla="*/ 526 h 610"/>
                    <a:gd name="T14" fmla="*/ 0 w 610"/>
                    <a:gd name="T15" fmla="*/ 84 h 610"/>
                    <a:gd name="T16" fmla="*/ 84 w 610"/>
                    <a:gd name="T17" fmla="*/ 0 h 6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10" h="610">
                      <a:moveTo>
                        <a:pt x="84" y="0"/>
                      </a:moveTo>
                      <a:cubicBezTo>
                        <a:pt x="526" y="0"/>
                        <a:pt x="526" y="0"/>
                        <a:pt x="526" y="0"/>
                      </a:cubicBezTo>
                      <a:cubicBezTo>
                        <a:pt x="572" y="0"/>
                        <a:pt x="610" y="38"/>
                        <a:pt x="610" y="84"/>
                      </a:cubicBezTo>
                      <a:cubicBezTo>
                        <a:pt x="610" y="526"/>
                        <a:pt x="610" y="526"/>
                        <a:pt x="610" y="526"/>
                      </a:cubicBezTo>
                      <a:cubicBezTo>
                        <a:pt x="610" y="572"/>
                        <a:pt x="572" y="610"/>
                        <a:pt x="526" y="610"/>
                      </a:cubicBezTo>
                      <a:cubicBezTo>
                        <a:pt x="84" y="610"/>
                        <a:pt x="84" y="610"/>
                        <a:pt x="84" y="610"/>
                      </a:cubicBezTo>
                      <a:cubicBezTo>
                        <a:pt x="38" y="610"/>
                        <a:pt x="0" y="572"/>
                        <a:pt x="0" y="526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0" y="38"/>
                        <a:pt x="38" y="0"/>
                        <a:pt x="84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42" name="Freeform 6">
                  <a:extLst>
                    <a:ext uri="{FF2B5EF4-FFF2-40B4-BE49-F238E27FC236}">
                      <a16:creationId xmlns:a16="http://schemas.microsoft.com/office/drawing/2014/main" id="{E4AF7415-38E0-4697-937F-124B6985B9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5" y="3612"/>
                  <a:ext cx="421" cy="184"/>
                </a:xfrm>
                <a:custGeom>
                  <a:avLst/>
                  <a:gdLst>
                    <a:gd name="T0" fmla="*/ 101 w 421"/>
                    <a:gd name="T1" fmla="*/ 0 h 184"/>
                    <a:gd name="T2" fmla="*/ 319 w 421"/>
                    <a:gd name="T3" fmla="*/ 0 h 184"/>
                    <a:gd name="T4" fmla="*/ 421 w 421"/>
                    <a:gd name="T5" fmla="*/ 184 h 184"/>
                    <a:gd name="T6" fmla="*/ 0 w 421"/>
                    <a:gd name="T7" fmla="*/ 184 h 184"/>
                    <a:gd name="T8" fmla="*/ 101 w 421"/>
                    <a:gd name="T9" fmla="*/ 0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1" h="184">
                      <a:moveTo>
                        <a:pt x="101" y="0"/>
                      </a:moveTo>
                      <a:lnTo>
                        <a:pt x="319" y="0"/>
                      </a:lnTo>
                      <a:lnTo>
                        <a:pt x="421" y="184"/>
                      </a:lnTo>
                      <a:lnTo>
                        <a:pt x="0" y="184"/>
                      </a:lnTo>
                      <a:lnTo>
                        <a:pt x="101" y="0"/>
                      </a:lnTo>
                      <a:close/>
                    </a:path>
                  </a:pathLst>
                </a:custGeom>
                <a:solidFill>
                  <a:srgbClr val="4D4D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43" name="Freeform 7">
                  <a:extLst>
                    <a:ext uri="{FF2B5EF4-FFF2-40B4-BE49-F238E27FC236}">
                      <a16:creationId xmlns:a16="http://schemas.microsoft.com/office/drawing/2014/main" id="{D18AFAB7-D9E7-4DEB-B2EF-D33753B5DD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" y="2818"/>
                  <a:ext cx="1126" cy="841"/>
                </a:xfrm>
                <a:custGeom>
                  <a:avLst/>
                  <a:gdLst>
                    <a:gd name="T0" fmla="*/ 22 w 476"/>
                    <a:gd name="T1" fmla="*/ 0 h 356"/>
                    <a:gd name="T2" fmla="*/ 454 w 476"/>
                    <a:gd name="T3" fmla="*/ 0 h 356"/>
                    <a:gd name="T4" fmla="*/ 476 w 476"/>
                    <a:gd name="T5" fmla="*/ 22 h 356"/>
                    <a:gd name="T6" fmla="*/ 476 w 476"/>
                    <a:gd name="T7" fmla="*/ 334 h 356"/>
                    <a:gd name="T8" fmla="*/ 454 w 476"/>
                    <a:gd name="T9" fmla="*/ 356 h 356"/>
                    <a:gd name="T10" fmla="*/ 22 w 476"/>
                    <a:gd name="T11" fmla="*/ 356 h 356"/>
                    <a:gd name="T12" fmla="*/ 0 w 476"/>
                    <a:gd name="T13" fmla="*/ 334 h 356"/>
                    <a:gd name="T14" fmla="*/ 0 w 476"/>
                    <a:gd name="T15" fmla="*/ 22 h 356"/>
                    <a:gd name="T16" fmla="*/ 22 w 476"/>
                    <a:gd name="T17" fmla="*/ 0 h 3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76" h="356">
                      <a:moveTo>
                        <a:pt x="22" y="0"/>
                      </a:moveTo>
                      <a:cubicBezTo>
                        <a:pt x="454" y="0"/>
                        <a:pt x="454" y="0"/>
                        <a:pt x="454" y="0"/>
                      </a:cubicBezTo>
                      <a:cubicBezTo>
                        <a:pt x="466" y="0"/>
                        <a:pt x="476" y="10"/>
                        <a:pt x="476" y="22"/>
                      </a:cubicBezTo>
                      <a:cubicBezTo>
                        <a:pt x="476" y="334"/>
                        <a:pt x="476" y="334"/>
                        <a:pt x="476" y="334"/>
                      </a:cubicBezTo>
                      <a:cubicBezTo>
                        <a:pt x="476" y="346"/>
                        <a:pt x="466" y="356"/>
                        <a:pt x="454" y="356"/>
                      </a:cubicBezTo>
                      <a:cubicBezTo>
                        <a:pt x="22" y="356"/>
                        <a:pt x="22" y="356"/>
                        <a:pt x="22" y="356"/>
                      </a:cubicBezTo>
                      <a:cubicBezTo>
                        <a:pt x="10" y="356"/>
                        <a:pt x="0" y="346"/>
                        <a:pt x="0" y="334"/>
                      </a:cubicBezTo>
                      <a:cubicBezTo>
                        <a:pt x="0" y="22"/>
                        <a:pt x="0" y="22"/>
                        <a:pt x="0" y="22"/>
                      </a:cubicBezTo>
                      <a:cubicBezTo>
                        <a:pt x="0" y="10"/>
                        <a:pt x="10" y="0"/>
                        <a:pt x="22" y="0"/>
                      </a:cubicBezTo>
                      <a:close/>
                    </a:path>
                  </a:pathLst>
                </a:custGeom>
                <a:solidFill>
                  <a:srgbClr val="4D4D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44" name="Oval 8">
                  <a:extLst>
                    <a:ext uri="{FF2B5EF4-FFF2-40B4-BE49-F238E27FC236}">
                      <a16:creationId xmlns:a16="http://schemas.microsoft.com/office/drawing/2014/main" id="{ADA27509-C50D-41D2-A75E-BE1C4A5E39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7" y="3605"/>
                  <a:ext cx="14" cy="14"/>
                </a:xfrm>
                <a:prstGeom prst="ellipse">
                  <a:avLst/>
                </a:pr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45" name="Oval 9">
                  <a:extLst>
                    <a:ext uri="{FF2B5EF4-FFF2-40B4-BE49-F238E27FC236}">
                      <a16:creationId xmlns:a16="http://schemas.microsoft.com/office/drawing/2014/main" id="{5AAAE034-C993-42AF-AA9A-B9D017000C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11" y="3605"/>
                  <a:ext cx="14" cy="14"/>
                </a:xfrm>
                <a:prstGeom prst="ellipse">
                  <a:avLst/>
                </a:pr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46" name="Oval 10">
                  <a:extLst>
                    <a:ext uri="{FF2B5EF4-FFF2-40B4-BE49-F238E27FC236}">
                      <a16:creationId xmlns:a16="http://schemas.microsoft.com/office/drawing/2014/main" id="{ECE145C6-809B-4E10-8396-C4E299928D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85" y="3605"/>
                  <a:ext cx="14" cy="14"/>
                </a:xfrm>
                <a:prstGeom prst="ellipse">
                  <a:avLst/>
                </a:pr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47" name="Freeform 11">
                  <a:extLst>
                    <a:ext uri="{FF2B5EF4-FFF2-40B4-BE49-F238E27FC236}">
                      <a16:creationId xmlns:a16="http://schemas.microsoft.com/office/drawing/2014/main" id="{042088BF-99E1-4E58-A222-099D2D4F56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3" y="3742"/>
                  <a:ext cx="1305" cy="54"/>
                </a:xfrm>
                <a:custGeom>
                  <a:avLst/>
                  <a:gdLst>
                    <a:gd name="T0" fmla="*/ 12 w 552"/>
                    <a:gd name="T1" fmla="*/ 0 h 23"/>
                    <a:gd name="T2" fmla="*/ 540 w 552"/>
                    <a:gd name="T3" fmla="*/ 0 h 23"/>
                    <a:gd name="T4" fmla="*/ 552 w 552"/>
                    <a:gd name="T5" fmla="*/ 11 h 23"/>
                    <a:gd name="T6" fmla="*/ 552 w 552"/>
                    <a:gd name="T7" fmla="*/ 11 h 23"/>
                    <a:gd name="T8" fmla="*/ 540 w 552"/>
                    <a:gd name="T9" fmla="*/ 23 h 23"/>
                    <a:gd name="T10" fmla="*/ 12 w 552"/>
                    <a:gd name="T11" fmla="*/ 23 h 23"/>
                    <a:gd name="T12" fmla="*/ 0 w 552"/>
                    <a:gd name="T13" fmla="*/ 11 h 23"/>
                    <a:gd name="T14" fmla="*/ 0 w 552"/>
                    <a:gd name="T15" fmla="*/ 11 h 23"/>
                    <a:gd name="T16" fmla="*/ 12 w 552"/>
                    <a:gd name="T17" fmla="*/ 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52" h="23">
                      <a:moveTo>
                        <a:pt x="12" y="0"/>
                      </a:moveTo>
                      <a:cubicBezTo>
                        <a:pt x="540" y="0"/>
                        <a:pt x="540" y="0"/>
                        <a:pt x="540" y="0"/>
                      </a:cubicBezTo>
                      <a:cubicBezTo>
                        <a:pt x="546" y="0"/>
                        <a:pt x="552" y="5"/>
                        <a:pt x="552" y="11"/>
                      </a:cubicBezTo>
                      <a:cubicBezTo>
                        <a:pt x="552" y="11"/>
                        <a:pt x="552" y="11"/>
                        <a:pt x="552" y="11"/>
                      </a:cubicBezTo>
                      <a:cubicBezTo>
                        <a:pt x="552" y="18"/>
                        <a:pt x="546" y="23"/>
                        <a:pt x="540" y="23"/>
                      </a:cubicBezTo>
                      <a:cubicBezTo>
                        <a:pt x="12" y="23"/>
                        <a:pt x="12" y="23"/>
                        <a:pt x="12" y="23"/>
                      </a:cubicBezTo>
                      <a:cubicBezTo>
                        <a:pt x="6" y="23"/>
                        <a:pt x="0" y="18"/>
                        <a:pt x="0" y="11"/>
                      </a:cubicBezTo>
                      <a:cubicBezTo>
                        <a:pt x="0" y="11"/>
                        <a:pt x="0" y="11"/>
                        <a:pt x="0" y="11"/>
                      </a:cubicBezTo>
                      <a:cubicBezTo>
                        <a:pt x="0" y="5"/>
                        <a:pt x="6" y="0"/>
                        <a:pt x="1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48" name="Freeform 12">
                  <a:extLst>
                    <a:ext uri="{FF2B5EF4-FFF2-40B4-BE49-F238E27FC236}">
                      <a16:creationId xmlns:a16="http://schemas.microsoft.com/office/drawing/2014/main" id="{4A1EFEBA-3423-46AC-98F2-724C911845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3" y="3768"/>
                  <a:ext cx="1305" cy="28"/>
                </a:xfrm>
                <a:custGeom>
                  <a:avLst/>
                  <a:gdLst>
                    <a:gd name="T0" fmla="*/ 552 w 552"/>
                    <a:gd name="T1" fmla="*/ 0 h 12"/>
                    <a:gd name="T2" fmla="*/ 540 w 552"/>
                    <a:gd name="T3" fmla="*/ 12 h 12"/>
                    <a:gd name="T4" fmla="*/ 12 w 552"/>
                    <a:gd name="T5" fmla="*/ 12 h 12"/>
                    <a:gd name="T6" fmla="*/ 0 w 552"/>
                    <a:gd name="T7" fmla="*/ 0 h 12"/>
                    <a:gd name="T8" fmla="*/ 552 w 552"/>
                    <a:gd name="T9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2" h="12">
                      <a:moveTo>
                        <a:pt x="552" y="0"/>
                      </a:moveTo>
                      <a:cubicBezTo>
                        <a:pt x="552" y="7"/>
                        <a:pt x="546" y="12"/>
                        <a:pt x="540" y="12"/>
                      </a:cubicBezTo>
                      <a:cubicBezTo>
                        <a:pt x="12" y="12"/>
                        <a:pt x="12" y="12"/>
                        <a:pt x="12" y="12"/>
                      </a:cubicBezTo>
                      <a:cubicBezTo>
                        <a:pt x="6" y="12"/>
                        <a:pt x="0" y="7"/>
                        <a:pt x="0" y="0"/>
                      </a:cubicBezTo>
                      <a:lnTo>
                        <a:pt x="552" y="0"/>
                      </a:lnTo>
                      <a:close/>
                    </a:path>
                  </a:pathLst>
                </a:custGeom>
                <a:solidFill>
                  <a:srgbClr val="4D4D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49" name="Rectangle 13">
                  <a:extLst>
                    <a:ext uri="{FF2B5EF4-FFF2-40B4-BE49-F238E27FC236}">
                      <a16:creationId xmlns:a16="http://schemas.microsoft.com/office/drawing/2014/main" id="{0351DF14-9FC8-4C8C-B50F-E587177E97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6" y="2849"/>
                  <a:ext cx="1059" cy="716"/>
                </a:xfrm>
                <a:prstGeom prst="rect">
                  <a:avLst/>
                </a:prstGeom>
                <a:solidFill>
                  <a:srgbClr val="48A7C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0" name="Rectangle 14">
                  <a:extLst>
                    <a:ext uri="{FF2B5EF4-FFF2-40B4-BE49-F238E27FC236}">
                      <a16:creationId xmlns:a16="http://schemas.microsoft.com/office/drawing/2014/main" id="{3F8C1C0E-095E-40A1-8F17-66BFEDE4B5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48" y="2437"/>
                  <a:ext cx="794" cy="1128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1" name="Rectangle 15">
                  <a:extLst>
                    <a:ext uri="{FF2B5EF4-FFF2-40B4-BE49-F238E27FC236}">
                      <a16:creationId xmlns:a16="http://schemas.microsoft.com/office/drawing/2014/main" id="{59047FD7-BE59-4795-BC5E-3906BC034A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48" y="2437"/>
                  <a:ext cx="794" cy="55"/>
                </a:xfrm>
                <a:prstGeom prst="rect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2" name="Rectangle 16">
                  <a:extLst>
                    <a:ext uri="{FF2B5EF4-FFF2-40B4-BE49-F238E27FC236}">
                      <a16:creationId xmlns:a16="http://schemas.microsoft.com/office/drawing/2014/main" id="{BDDF15CB-0A3C-4BFD-B43A-10A71748C2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61" y="2525"/>
                  <a:ext cx="369" cy="83"/>
                </a:xfrm>
                <a:prstGeom prst="rect">
                  <a:avLst/>
                </a:prstGeom>
                <a:solidFill>
                  <a:srgbClr val="7FB4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3" name="Rectangle 17">
                  <a:extLst>
                    <a:ext uri="{FF2B5EF4-FFF2-40B4-BE49-F238E27FC236}">
                      <a16:creationId xmlns:a16="http://schemas.microsoft.com/office/drawing/2014/main" id="{A4CE44D8-9598-4142-8EAD-CC58EEB728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48" y="2707"/>
                  <a:ext cx="794" cy="229"/>
                </a:xfrm>
                <a:prstGeom prst="rect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4" name="Rectangle 18">
                  <a:extLst>
                    <a:ext uri="{FF2B5EF4-FFF2-40B4-BE49-F238E27FC236}">
                      <a16:creationId xmlns:a16="http://schemas.microsoft.com/office/drawing/2014/main" id="{43B4AA4A-B39A-484C-BE5F-F050240B45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2" y="2641"/>
                  <a:ext cx="487" cy="35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5" name="Rectangle 19">
                  <a:extLst>
                    <a:ext uri="{FF2B5EF4-FFF2-40B4-BE49-F238E27FC236}">
                      <a16:creationId xmlns:a16="http://schemas.microsoft.com/office/drawing/2014/main" id="{90C8360E-FD2A-443E-AC4F-4B5146D835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48" y="3465"/>
                  <a:ext cx="794" cy="100"/>
                </a:xfrm>
                <a:prstGeom prst="rect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6" name="Rectangle 20">
                  <a:extLst>
                    <a:ext uri="{FF2B5EF4-FFF2-40B4-BE49-F238E27FC236}">
                      <a16:creationId xmlns:a16="http://schemas.microsoft.com/office/drawing/2014/main" id="{76D49EA7-F2CB-40AE-8409-DE709CED8E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95" y="3194"/>
                  <a:ext cx="201" cy="35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7" name="Rectangle 21">
                  <a:extLst>
                    <a:ext uri="{FF2B5EF4-FFF2-40B4-BE49-F238E27FC236}">
                      <a16:creationId xmlns:a16="http://schemas.microsoft.com/office/drawing/2014/main" id="{8D2FEDCD-04DF-4B40-ABBB-8A7D99BA62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95" y="3255"/>
                  <a:ext cx="201" cy="33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8" name="Rectangle 22">
                  <a:extLst>
                    <a:ext uri="{FF2B5EF4-FFF2-40B4-BE49-F238E27FC236}">
                      <a16:creationId xmlns:a16="http://schemas.microsoft.com/office/drawing/2014/main" id="{4525E4AD-0CE5-4BA1-83D5-010EEFE9E5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95" y="3314"/>
                  <a:ext cx="201" cy="36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59" name="Rectangle 23">
                  <a:extLst>
                    <a:ext uri="{FF2B5EF4-FFF2-40B4-BE49-F238E27FC236}">
                      <a16:creationId xmlns:a16="http://schemas.microsoft.com/office/drawing/2014/main" id="{283AAB34-CA35-479B-8C5D-BBCBA90388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95" y="3376"/>
                  <a:ext cx="128" cy="33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0" name="Rectangle 24">
                  <a:extLst>
                    <a:ext uri="{FF2B5EF4-FFF2-40B4-BE49-F238E27FC236}">
                      <a16:creationId xmlns:a16="http://schemas.microsoft.com/office/drawing/2014/main" id="{ACCEA367-C705-4C4F-98C7-85ABA19E6E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46" y="3194"/>
                  <a:ext cx="199" cy="35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1" name="Rectangle 25">
                  <a:extLst>
                    <a:ext uri="{FF2B5EF4-FFF2-40B4-BE49-F238E27FC236}">
                      <a16:creationId xmlns:a16="http://schemas.microsoft.com/office/drawing/2014/main" id="{A72FE730-3946-4B43-86CB-57F1750C46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46" y="3255"/>
                  <a:ext cx="199" cy="33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2" name="Rectangle 26">
                  <a:extLst>
                    <a:ext uri="{FF2B5EF4-FFF2-40B4-BE49-F238E27FC236}">
                      <a16:creationId xmlns:a16="http://schemas.microsoft.com/office/drawing/2014/main" id="{E8781472-65A9-4061-9FCA-07CB75A929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46" y="3314"/>
                  <a:ext cx="199" cy="36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3" name="Rectangle 27">
                  <a:extLst>
                    <a:ext uri="{FF2B5EF4-FFF2-40B4-BE49-F238E27FC236}">
                      <a16:creationId xmlns:a16="http://schemas.microsoft.com/office/drawing/2014/main" id="{6B320FFE-C2BD-4DE1-A1E9-31D51AEA7F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46" y="3376"/>
                  <a:ext cx="125" cy="33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4" name="Rectangle 28">
                  <a:extLst>
                    <a:ext uri="{FF2B5EF4-FFF2-40B4-BE49-F238E27FC236}">
                      <a16:creationId xmlns:a16="http://schemas.microsoft.com/office/drawing/2014/main" id="{84838BF1-7330-4315-B032-3089D660AF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4" y="3194"/>
                  <a:ext cx="199" cy="35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5" name="Rectangle 29">
                  <a:extLst>
                    <a:ext uri="{FF2B5EF4-FFF2-40B4-BE49-F238E27FC236}">
                      <a16:creationId xmlns:a16="http://schemas.microsoft.com/office/drawing/2014/main" id="{365E0561-043F-4433-8E8B-B1A6DA8B18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4" y="3255"/>
                  <a:ext cx="199" cy="33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6" name="Rectangle 30">
                  <a:extLst>
                    <a:ext uri="{FF2B5EF4-FFF2-40B4-BE49-F238E27FC236}">
                      <a16:creationId xmlns:a16="http://schemas.microsoft.com/office/drawing/2014/main" id="{058937FA-02F4-45D6-9601-67AEC17942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4" y="3314"/>
                  <a:ext cx="199" cy="36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7" name="Rectangle 31">
                  <a:extLst>
                    <a:ext uri="{FF2B5EF4-FFF2-40B4-BE49-F238E27FC236}">
                      <a16:creationId xmlns:a16="http://schemas.microsoft.com/office/drawing/2014/main" id="{A4A20591-7725-4974-B287-72BAA4C3C5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4" y="3376"/>
                  <a:ext cx="126" cy="33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8" name="Oval 32">
                  <a:extLst>
                    <a:ext uri="{FF2B5EF4-FFF2-40B4-BE49-F238E27FC236}">
                      <a16:creationId xmlns:a16="http://schemas.microsoft.com/office/drawing/2014/main" id="{68F9610C-28A1-4CCA-B365-75E98EE797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4" y="2983"/>
                  <a:ext cx="199" cy="185"/>
                </a:xfrm>
                <a:prstGeom prst="ellipse">
                  <a:avLst/>
                </a:prstGeom>
                <a:solidFill>
                  <a:srgbClr val="7FB4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69" name="Oval 33">
                  <a:extLst>
                    <a:ext uri="{FF2B5EF4-FFF2-40B4-BE49-F238E27FC236}">
                      <a16:creationId xmlns:a16="http://schemas.microsoft.com/office/drawing/2014/main" id="{A8F5C515-9A94-4E70-87D5-252E9791CA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95" y="2983"/>
                  <a:ext cx="201" cy="185"/>
                </a:xfrm>
                <a:prstGeom prst="ellipse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0" name="Oval 34">
                  <a:extLst>
                    <a:ext uri="{FF2B5EF4-FFF2-40B4-BE49-F238E27FC236}">
                      <a16:creationId xmlns:a16="http://schemas.microsoft.com/office/drawing/2014/main" id="{D5696067-AC74-4D3F-8F29-95F8EC80AC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46" y="2983"/>
                  <a:ext cx="199" cy="185"/>
                </a:xfrm>
                <a:prstGeom prst="ellipse">
                  <a:avLst/>
                </a:prstGeom>
                <a:solidFill>
                  <a:srgbClr val="ED7B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1" name="Freeform 35">
                  <a:extLst>
                    <a:ext uri="{FF2B5EF4-FFF2-40B4-BE49-F238E27FC236}">
                      <a16:creationId xmlns:a16="http://schemas.microsoft.com/office/drawing/2014/main" id="{00BF37BB-D99B-4A4F-A00E-6A181B595D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3" y="2844"/>
                  <a:ext cx="650" cy="465"/>
                </a:xfrm>
                <a:custGeom>
                  <a:avLst/>
                  <a:gdLst>
                    <a:gd name="T0" fmla="*/ 19 w 275"/>
                    <a:gd name="T1" fmla="*/ 32 h 197"/>
                    <a:gd name="T2" fmla="*/ 0 w 275"/>
                    <a:gd name="T3" fmla="*/ 0 h 197"/>
                    <a:gd name="T4" fmla="*/ 37 w 275"/>
                    <a:gd name="T5" fmla="*/ 7 h 197"/>
                    <a:gd name="T6" fmla="*/ 270 w 275"/>
                    <a:gd name="T7" fmla="*/ 169 h 197"/>
                    <a:gd name="T8" fmla="*/ 272 w 275"/>
                    <a:gd name="T9" fmla="*/ 181 h 197"/>
                    <a:gd name="T10" fmla="*/ 264 w 275"/>
                    <a:gd name="T11" fmla="*/ 193 h 197"/>
                    <a:gd name="T12" fmla="*/ 253 w 275"/>
                    <a:gd name="T13" fmla="*/ 195 h 197"/>
                    <a:gd name="T14" fmla="*/ 19 w 275"/>
                    <a:gd name="T15" fmla="*/ 32 h 1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75" h="197">
                      <a:moveTo>
                        <a:pt x="19" y="3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7" y="7"/>
                        <a:pt x="37" y="7"/>
                        <a:pt x="37" y="7"/>
                      </a:cubicBezTo>
                      <a:cubicBezTo>
                        <a:pt x="270" y="169"/>
                        <a:pt x="270" y="169"/>
                        <a:pt x="270" y="169"/>
                      </a:cubicBezTo>
                      <a:cubicBezTo>
                        <a:pt x="274" y="172"/>
                        <a:pt x="275" y="177"/>
                        <a:pt x="272" y="181"/>
                      </a:cubicBezTo>
                      <a:cubicBezTo>
                        <a:pt x="264" y="193"/>
                        <a:pt x="264" y="193"/>
                        <a:pt x="264" y="193"/>
                      </a:cubicBezTo>
                      <a:cubicBezTo>
                        <a:pt x="262" y="196"/>
                        <a:pt x="256" y="197"/>
                        <a:pt x="253" y="195"/>
                      </a:cubicBezTo>
                      <a:lnTo>
                        <a:pt x="19" y="32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2" name="Freeform 36">
                  <a:extLst>
                    <a:ext uri="{FF2B5EF4-FFF2-40B4-BE49-F238E27FC236}">
                      <a16:creationId xmlns:a16="http://schemas.microsoft.com/office/drawing/2014/main" id="{D74DA2C6-24F8-4547-9E7C-E25CDB27EF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3" y="2844"/>
                  <a:ext cx="633" cy="465"/>
                </a:xfrm>
                <a:custGeom>
                  <a:avLst/>
                  <a:gdLst>
                    <a:gd name="T0" fmla="*/ 19 w 268"/>
                    <a:gd name="T1" fmla="*/ 32 h 197"/>
                    <a:gd name="T2" fmla="*/ 0 w 268"/>
                    <a:gd name="T3" fmla="*/ 0 h 197"/>
                    <a:gd name="T4" fmla="*/ 29 w 268"/>
                    <a:gd name="T5" fmla="*/ 20 h 197"/>
                    <a:gd name="T6" fmla="*/ 268 w 268"/>
                    <a:gd name="T7" fmla="*/ 187 h 197"/>
                    <a:gd name="T8" fmla="*/ 264 w 268"/>
                    <a:gd name="T9" fmla="*/ 193 h 197"/>
                    <a:gd name="T10" fmla="*/ 253 w 268"/>
                    <a:gd name="T11" fmla="*/ 195 h 197"/>
                    <a:gd name="T12" fmla="*/ 19 w 268"/>
                    <a:gd name="T13" fmla="*/ 32 h 1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68" h="197">
                      <a:moveTo>
                        <a:pt x="19" y="3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9" y="20"/>
                        <a:pt x="29" y="20"/>
                        <a:pt x="29" y="20"/>
                      </a:cubicBezTo>
                      <a:cubicBezTo>
                        <a:pt x="268" y="187"/>
                        <a:pt x="268" y="187"/>
                        <a:pt x="268" y="187"/>
                      </a:cubicBezTo>
                      <a:cubicBezTo>
                        <a:pt x="264" y="193"/>
                        <a:pt x="264" y="193"/>
                        <a:pt x="264" y="193"/>
                      </a:cubicBezTo>
                      <a:cubicBezTo>
                        <a:pt x="262" y="196"/>
                        <a:pt x="256" y="197"/>
                        <a:pt x="253" y="195"/>
                      </a:cubicBezTo>
                      <a:lnTo>
                        <a:pt x="19" y="32"/>
                      </a:lnTo>
                      <a:close/>
                    </a:path>
                  </a:pathLst>
                </a:custGeom>
                <a:solidFill>
                  <a:srgbClr val="4D4D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3" name="Freeform 37">
                  <a:extLst>
                    <a:ext uri="{FF2B5EF4-FFF2-40B4-BE49-F238E27FC236}">
                      <a16:creationId xmlns:a16="http://schemas.microsoft.com/office/drawing/2014/main" id="{CF0651ED-4A63-4D5D-B275-FC56C39268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3" y="2844"/>
                  <a:ext cx="615" cy="444"/>
                </a:xfrm>
                <a:custGeom>
                  <a:avLst/>
                  <a:gdLst>
                    <a:gd name="T0" fmla="*/ 19 w 260"/>
                    <a:gd name="T1" fmla="*/ 32 h 188"/>
                    <a:gd name="T2" fmla="*/ 0 w 260"/>
                    <a:gd name="T3" fmla="*/ 0 h 188"/>
                    <a:gd name="T4" fmla="*/ 37 w 260"/>
                    <a:gd name="T5" fmla="*/ 7 h 188"/>
                    <a:gd name="T6" fmla="*/ 260 w 260"/>
                    <a:gd name="T7" fmla="*/ 162 h 188"/>
                    <a:gd name="T8" fmla="*/ 243 w 260"/>
                    <a:gd name="T9" fmla="*/ 188 h 188"/>
                    <a:gd name="T10" fmla="*/ 19 w 260"/>
                    <a:gd name="T11" fmla="*/ 32 h 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60" h="188">
                      <a:moveTo>
                        <a:pt x="19" y="3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7" y="7"/>
                        <a:pt x="37" y="7"/>
                        <a:pt x="37" y="7"/>
                      </a:cubicBezTo>
                      <a:cubicBezTo>
                        <a:pt x="260" y="162"/>
                        <a:pt x="260" y="162"/>
                        <a:pt x="260" y="162"/>
                      </a:cubicBezTo>
                      <a:cubicBezTo>
                        <a:pt x="255" y="172"/>
                        <a:pt x="250" y="181"/>
                        <a:pt x="243" y="188"/>
                      </a:cubicBezTo>
                      <a:lnTo>
                        <a:pt x="19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4" name="Freeform 38">
                  <a:extLst>
                    <a:ext uri="{FF2B5EF4-FFF2-40B4-BE49-F238E27FC236}">
                      <a16:creationId xmlns:a16="http://schemas.microsoft.com/office/drawing/2014/main" id="{909B194D-5925-4AD4-BC1B-8501556DDB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3" y="2844"/>
                  <a:ext cx="596" cy="444"/>
                </a:xfrm>
                <a:custGeom>
                  <a:avLst/>
                  <a:gdLst>
                    <a:gd name="T0" fmla="*/ 19 w 252"/>
                    <a:gd name="T1" fmla="*/ 32 h 188"/>
                    <a:gd name="T2" fmla="*/ 0 w 252"/>
                    <a:gd name="T3" fmla="*/ 0 h 188"/>
                    <a:gd name="T4" fmla="*/ 29 w 252"/>
                    <a:gd name="T5" fmla="*/ 20 h 188"/>
                    <a:gd name="T6" fmla="*/ 252 w 252"/>
                    <a:gd name="T7" fmla="*/ 176 h 188"/>
                    <a:gd name="T8" fmla="*/ 243 w 252"/>
                    <a:gd name="T9" fmla="*/ 188 h 188"/>
                    <a:gd name="T10" fmla="*/ 19 w 252"/>
                    <a:gd name="T11" fmla="*/ 32 h 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52" h="188">
                      <a:moveTo>
                        <a:pt x="19" y="3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9" y="20"/>
                        <a:pt x="29" y="20"/>
                        <a:pt x="29" y="20"/>
                      </a:cubicBezTo>
                      <a:cubicBezTo>
                        <a:pt x="252" y="176"/>
                        <a:pt x="252" y="176"/>
                        <a:pt x="252" y="176"/>
                      </a:cubicBezTo>
                      <a:cubicBezTo>
                        <a:pt x="249" y="180"/>
                        <a:pt x="246" y="184"/>
                        <a:pt x="243" y="188"/>
                      </a:cubicBezTo>
                      <a:lnTo>
                        <a:pt x="19" y="32"/>
                      </a:lnTo>
                      <a:close/>
                    </a:path>
                  </a:pathLst>
                </a:cu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5" name="Freeform 39">
                  <a:extLst>
                    <a:ext uri="{FF2B5EF4-FFF2-40B4-BE49-F238E27FC236}">
                      <a16:creationId xmlns:a16="http://schemas.microsoft.com/office/drawing/2014/main" id="{0B14DD1F-4BD9-4F67-B7B1-632594C820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3" y="2844"/>
                  <a:ext cx="596" cy="430"/>
                </a:xfrm>
                <a:custGeom>
                  <a:avLst/>
                  <a:gdLst>
                    <a:gd name="T0" fmla="*/ 19 w 252"/>
                    <a:gd name="T1" fmla="*/ 32 h 182"/>
                    <a:gd name="T2" fmla="*/ 0 w 252"/>
                    <a:gd name="T3" fmla="*/ 0 h 182"/>
                    <a:gd name="T4" fmla="*/ 37 w 252"/>
                    <a:gd name="T5" fmla="*/ 7 h 182"/>
                    <a:gd name="T6" fmla="*/ 252 w 252"/>
                    <a:gd name="T7" fmla="*/ 157 h 182"/>
                    <a:gd name="T8" fmla="*/ 234 w 252"/>
                    <a:gd name="T9" fmla="*/ 182 h 182"/>
                    <a:gd name="T10" fmla="*/ 19 w 252"/>
                    <a:gd name="T11" fmla="*/ 32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52" h="182">
                      <a:moveTo>
                        <a:pt x="19" y="3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7" y="7"/>
                        <a:pt x="37" y="7"/>
                        <a:pt x="37" y="7"/>
                      </a:cubicBezTo>
                      <a:cubicBezTo>
                        <a:pt x="252" y="157"/>
                        <a:pt x="252" y="157"/>
                        <a:pt x="252" y="157"/>
                      </a:cubicBezTo>
                      <a:cubicBezTo>
                        <a:pt x="247" y="167"/>
                        <a:pt x="242" y="175"/>
                        <a:pt x="234" y="182"/>
                      </a:cubicBezTo>
                      <a:lnTo>
                        <a:pt x="19" y="32"/>
                      </a:lnTo>
                      <a:close/>
                    </a:path>
                  </a:pathLst>
                </a:custGeom>
                <a:solidFill>
                  <a:srgbClr val="FCA5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6" name="Freeform 40">
                  <a:extLst>
                    <a:ext uri="{FF2B5EF4-FFF2-40B4-BE49-F238E27FC236}">
                      <a16:creationId xmlns:a16="http://schemas.microsoft.com/office/drawing/2014/main" id="{01253446-2F5A-4BEC-AF14-768F7A000E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3" y="2844"/>
                  <a:ext cx="577" cy="430"/>
                </a:xfrm>
                <a:custGeom>
                  <a:avLst/>
                  <a:gdLst>
                    <a:gd name="T0" fmla="*/ 19 w 244"/>
                    <a:gd name="T1" fmla="*/ 32 h 182"/>
                    <a:gd name="T2" fmla="*/ 0 w 244"/>
                    <a:gd name="T3" fmla="*/ 0 h 182"/>
                    <a:gd name="T4" fmla="*/ 29 w 244"/>
                    <a:gd name="T5" fmla="*/ 20 h 182"/>
                    <a:gd name="T6" fmla="*/ 244 w 244"/>
                    <a:gd name="T7" fmla="*/ 170 h 182"/>
                    <a:gd name="T8" fmla="*/ 234 w 244"/>
                    <a:gd name="T9" fmla="*/ 182 h 182"/>
                    <a:gd name="T10" fmla="*/ 19 w 244"/>
                    <a:gd name="T11" fmla="*/ 32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44" h="182">
                      <a:moveTo>
                        <a:pt x="19" y="3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9" y="20"/>
                        <a:pt x="29" y="20"/>
                        <a:pt x="29" y="20"/>
                      </a:cubicBezTo>
                      <a:cubicBezTo>
                        <a:pt x="244" y="170"/>
                        <a:pt x="244" y="170"/>
                        <a:pt x="244" y="170"/>
                      </a:cubicBezTo>
                      <a:cubicBezTo>
                        <a:pt x="241" y="175"/>
                        <a:pt x="238" y="178"/>
                        <a:pt x="234" y="182"/>
                      </a:cubicBezTo>
                      <a:lnTo>
                        <a:pt x="19" y="32"/>
                      </a:lnTo>
                      <a:close/>
                    </a:path>
                  </a:pathLst>
                </a:custGeom>
                <a:solidFill>
                  <a:srgbClr val="ED7B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7" name="Freeform 41">
                  <a:extLst>
                    <a:ext uri="{FF2B5EF4-FFF2-40B4-BE49-F238E27FC236}">
                      <a16:creationId xmlns:a16="http://schemas.microsoft.com/office/drawing/2014/main" id="{8B092E5F-2872-49E4-8CFB-9FEF0146F3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3" y="2844"/>
                  <a:ext cx="87" cy="75"/>
                </a:xfrm>
                <a:custGeom>
                  <a:avLst/>
                  <a:gdLst>
                    <a:gd name="T0" fmla="*/ 19 w 37"/>
                    <a:gd name="T1" fmla="*/ 32 h 32"/>
                    <a:gd name="T2" fmla="*/ 0 w 37"/>
                    <a:gd name="T3" fmla="*/ 0 h 32"/>
                    <a:gd name="T4" fmla="*/ 37 w 37"/>
                    <a:gd name="T5" fmla="*/ 7 h 32"/>
                    <a:gd name="T6" fmla="*/ 29 w 37"/>
                    <a:gd name="T7" fmla="*/ 20 h 32"/>
                    <a:gd name="T8" fmla="*/ 19 w 37"/>
                    <a:gd name="T9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7" h="32">
                      <a:moveTo>
                        <a:pt x="19" y="3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7" y="7"/>
                        <a:pt x="37" y="7"/>
                        <a:pt x="37" y="7"/>
                      </a:cubicBezTo>
                      <a:cubicBezTo>
                        <a:pt x="35" y="12"/>
                        <a:pt x="32" y="16"/>
                        <a:pt x="29" y="20"/>
                      </a:cubicBezTo>
                      <a:cubicBezTo>
                        <a:pt x="26" y="25"/>
                        <a:pt x="23" y="29"/>
                        <a:pt x="19" y="3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8" name="Freeform 42">
                  <a:extLst>
                    <a:ext uri="{FF2B5EF4-FFF2-40B4-BE49-F238E27FC236}">
                      <a16:creationId xmlns:a16="http://schemas.microsoft.com/office/drawing/2014/main" id="{73E1E6D1-7734-448D-94B7-2030B22908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3" y="2844"/>
                  <a:ext cx="68" cy="75"/>
                </a:xfrm>
                <a:custGeom>
                  <a:avLst/>
                  <a:gdLst>
                    <a:gd name="T0" fmla="*/ 19 w 29"/>
                    <a:gd name="T1" fmla="*/ 32 h 32"/>
                    <a:gd name="T2" fmla="*/ 0 w 29"/>
                    <a:gd name="T3" fmla="*/ 0 h 32"/>
                    <a:gd name="T4" fmla="*/ 29 w 29"/>
                    <a:gd name="T5" fmla="*/ 20 h 32"/>
                    <a:gd name="T6" fmla="*/ 19 w 29"/>
                    <a:gd name="T7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9" h="32">
                      <a:moveTo>
                        <a:pt x="19" y="3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9" y="20"/>
                        <a:pt x="29" y="20"/>
                        <a:pt x="29" y="20"/>
                      </a:cubicBezTo>
                      <a:cubicBezTo>
                        <a:pt x="26" y="25"/>
                        <a:pt x="23" y="29"/>
                        <a:pt x="19" y="32"/>
                      </a:cubicBezTo>
                      <a:close/>
                    </a:path>
                  </a:pathLst>
                </a:cu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79" name="Freeform 43">
                  <a:extLst>
                    <a:ext uri="{FF2B5EF4-FFF2-40B4-BE49-F238E27FC236}">
                      <a16:creationId xmlns:a16="http://schemas.microsoft.com/office/drawing/2014/main" id="{6BC002EB-2635-4BFD-A4FB-9FA91592B3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3" y="2844"/>
                  <a:ext cx="28" cy="23"/>
                </a:xfrm>
                <a:custGeom>
                  <a:avLst/>
                  <a:gdLst>
                    <a:gd name="T0" fmla="*/ 6 w 12"/>
                    <a:gd name="T1" fmla="*/ 10 h 10"/>
                    <a:gd name="T2" fmla="*/ 0 w 12"/>
                    <a:gd name="T3" fmla="*/ 0 h 10"/>
                    <a:gd name="T4" fmla="*/ 12 w 12"/>
                    <a:gd name="T5" fmla="*/ 2 h 10"/>
                    <a:gd name="T6" fmla="*/ 9 w 12"/>
                    <a:gd name="T7" fmla="*/ 7 h 10"/>
                    <a:gd name="T8" fmla="*/ 6 w 12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" h="10">
                      <a:moveTo>
                        <a:pt x="6" y="1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2" y="2"/>
                        <a:pt x="12" y="2"/>
                        <a:pt x="12" y="2"/>
                      </a:cubicBezTo>
                      <a:cubicBezTo>
                        <a:pt x="11" y="4"/>
                        <a:pt x="10" y="5"/>
                        <a:pt x="9" y="7"/>
                      </a:cubicBezTo>
                      <a:cubicBezTo>
                        <a:pt x="8" y="8"/>
                        <a:pt x="7" y="9"/>
                        <a:pt x="6" y="10"/>
                      </a:cubicBezTo>
                      <a:close/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0" name="Rectangle 44">
                  <a:extLst>
                    <a:ext uri="{FF2B5EF4-FFF2-40B4-BE49-F238E27FC236}">
                      <a16:creationId xmlns:a16="http://schemas.microsoft.com/office/drawing/2014/main" id="{569AD50E-1C03-43A2-A398-C4970906C8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62" y="3858"/>
                  <a:ext cx="764" cy="122"/>
                </a:xfrm>
                <a:prstGeom prst="rect">
                  <a:avLst/>
                </a:prstGeom>
                <a:solidFill>
                  <a:srgbClr val="D9543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1" name="Rectangle 45">
                  <a:extLst>
                    <a:ext uri="{FF2B5EF4-FFF2-40B4-BE49-F238E27FC236}">
                      <a16:creationId xmlns:a16="http://schemas.microsoft.com/office/drawing/2014/main" id="{F491A5FE-6FD8-480A-9AF8-6C2BB09047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5" y="3858"/>
                  <a:ext cx="681" cy="26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2" name="Rectangle 46">
                  <a:extLst>
                    <a:ext uri="{FF2B5EF4-FFF2-40B4-BE49-F238E27FC236}">
                      <a16:creationId xmlns:a16="http://schemas.microsoft.com/office/drawing/2014/main" id="{BE513338-BD48-46DF-92AD-41B1CFCB37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48" y="3858"/>
                  <a:ext cx="14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3" name="Rectangle 47">
                  <a:extLst>
                    <a:ext uri="{FF2B5EF4-FFF2-40B4-BE49-F238E27FC236}">
                      <a16:creationId xmlns:a16="http://schemas.microsoft.com/office/drawing/2014/main" id="{5AF2984E-0E4E-4A56-9DF4-CAFB7DB1F3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01" y="3858"/>
                  <a:ext cx="14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4" name="Rectangle 48">
                  <a:extLst>
                    <a:ext uri="{FF2B5EF4-FFF2-40B4-BE49-F238E27FC236}">
                      <a16:creationId xmlns:a16="http://schemas.microsoft.com/office/drawing/2014/main" id="{0BA90DAE-99FC-4822-AE03-6F75AB9C6C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51" y="3858"/>
                  <a:ext cx="17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5" name="Rectangle 49">
                  <a:extLst>
                    <a:ext uri="{FF2B5EF4-FFF2-40B4-BE49-F238E27FC236}">
                      <a16:creationId xmlns:a16="http://schemas.microsoft.com/office/drawing/2014/main" id="{3D994B7A-E3C2-4EFB-B0B7-06C736DC82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4" y="3858"/>
                  <a:ext cx="14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6" name="Rectangle 50">
                  <a:extLst>
                    <a:ext uri="{FF2B5EF4-FFF2-40B4-BE49-F238E27FC236}">
                      <a16:creationId xmlns:a16="http://schemas.microsoft.com/office/drawing/2014/main" id="{AC9181D1-6D2D-477B-95E7-4F6A205ADA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56" y="3858"/>
                  <a:ext cx="15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7" name="Rectangle 51">
                  <a:extLst>
                    <a:ext uri="{FF2B5EF4-FFF2-40B4-BE49-F238E27FC236}">
                      <a16:creationId xmlns:a16="http://schemas.microsoft.com/office/drawing/2014/main" id="{82256FFC-938A-4CAD-89CB-A3DF77B8AC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09" y="3858"/>
                  <a:ext cx="14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8" name="Rectangle 52">
                  <a:extLst>
                    <a:ext uri="{FF2B5EF4-FFF2-40B4-BE49-F238E27FC236}">
                      <a16:creationId xmlns:a16="http://schemas.microsoft.com/office/drawing/2014/main" id="{7E5B9CE4-D400-4C9B-9975-245B17BD20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2" y="3858"/>
                  <a:ext cx="14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89" name="Rectangle 53">
                  <a:extLst>
                    <a:ext uri="{FF2B5EF4-FFF2-40B4-BE49-F238E27FC236}">
                      <a16:creationId xmlns:a16="http://schemas.microsoft.com/office/drawing/2014/main" id="{4A615A48-663D-442C-9A2A-433AFA8B6B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14" y="3858"/>
                  <a:ext cx="15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90" name="Rectangle 54">
                  <a:extLst>
                    <a:ext uri="{FF2B5EF4-FFF2-40B4-BE49-F238E27FC236}">
                      <a16:creationId xmlns:a16="http://schemas.microsoft.com/office/drawing/2014/main" id="{DA63646B-4C75-429D-AC8F-10793323B0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67" y="3858"/>
                  <a:ext cx="14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91" name="Rectangle 55">
                  <a:extLst>
                    <a:ext uri="{FF2B5EF4-FFF2-40B4-BE49-F238E27FC236}">
                      <a16:creationId xmlns:a16="http://schemas.microsoft.com/office/drawing/2014/main" id="{61E2E24E-FAC3-4C9C-AA9A-0A5217B830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18" y="3858"/>
                  <a:ext cx="16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92" name="Rectangle 56">
                  <a:extLst>
                    <a:ext uri="{FF2B5EF4-FFF2-40B4-BE49-F238E27FC236}">
                      <a16:creationId xmlns:a16="http://schemas.microsoft.com/office/drawing/2014/main" id="{8FAF0AF3-47AA-44BA-87B0-168ED3989D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70" y="3858"/>
                  <a:ext cx="14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93" name="Rectangle 57">
                  <a:extLst>
                    <a:ext uri="{FF2B5EF4-FFF2-40B4-BE49-F238E27FC236}">
                      <a16:creationId xmlns:a16="http://schemas.microsoft.com/office/drawing/2014/main" id="{D738C2B4-E943-4BA5-B56D-72A5D17E38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3" y="3858"/>
                  <a:ext cx="14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94" name="Rectangle 58">
                  <a:extLst>
                    <a:ext uri="{FF2B5EF4-FFF2-40B4-BE49-F238E27FC236}">
                      <a16:creationId xmlns:a16="http://schemas.microsoft.com/office/drawing/2014/main" id="{B7CE746B-3A55-4DEB-B1FB-2A0B5EF4ED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3858"/>
                  <a:ext cx="14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195" name="Rectangle 59">
                  <a:extLst>
                    <a:ext uri="{FF2B5EF4-FFF2-40B4-BE49-F238E27FC236}">
                      <a16:creationId xmlns:a16="http://schemas.microsoft.com/office/drawing/2014/main" id="{89F274F3-31D5-433A-8083-8743FCA9D4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3858"/>
                  <a:ext cx="15" cy="61"/>
                </a:xfrm>
                <a:prstGeom prst="rect">
                  <a:avLst/>
                </a:prstGeom>
                <a:solidFill>
                  <a:srgbClr val="FFD1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</p:grpSp>
        </p:grpSp>
        <p:sp>
          <p:nvSpPr>
            <p:cNvPr id="133" name="Stačiakampis 20">
              <a:extLst>
                <a:ext uri="{FF2B5EF4-FFF2-40B4-BE49-F238E27FC236}">
                  <a16:creationId xmlns:a16="http://schemas.microsoft.com/office/drawing/2014/main" id="{9048968A-43A0-4412-9DD2-A7D246993886}"/>
                </a:ext>
              </a:extLst>
            </p:cNvPr>
            <p:cNvSpPr/>
            <p:nvPr/>
          </p:nvSpPr>
          <p:spPr>
            <a:xfrm>
              <a:off x="1229106" y="4772116"/>
              <a:ext cx="2932939" cy="69762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lt-LT" sz="1400" b="1" dirty="0">
                  <a:solidFill>
                    <a:srgbClr val="0070C0"/>
                  </a:solidFill>
                  <a:latin typeface="Myriad Pro"/>
                </a:rPr>
                <a:t>2018 m. 20,47 </a:t>
              </a:r>
              <a:r>
                <a:rPr lang="en-GB" sz="1400" b="1" dirty="0">
                  <a:solidFill>
                    <a:srgbClr val="0070C0"/>
                  </a:solidFill>
                  <a:latin typeface="Myriad Pro"/>
                </a:rPr>
                <a:t> </a:t>
              </a:r>
              <a:r>
                <a:rPr lang="lt-LT" sz="1400" b="1" dirty="0">
                  <a:solidFill>
                    <a:srgbClr val="0070C0"/>
                  </a:solidFill>
                  <a:latin typeface="Myriad Pro"/>
                </a:rPr>
                <a:t>mln. Eur</a:t>
              </a:r>
              <a:r>
                <a:rPr lang="lt-LT" sz="1400" b="1" dirty="0">
                  <a:solidFill>
                    <a:srgbClr val="002060"/>
                  </a:solidFill>
                  <a:latin typeface="Myriad Pro"/>
                </a:rPr>
                <a:t>,</a:t>
              </a:r>
            </a:p>
            <a:p>
              <a:pPr algn="ctr"/>
              <a:r>
                <a:rPr lang="lt-LT" sz="1400" b="1" dirty="0">
                  <a:solidFill>
                    <a:srgbClr val="002060"/>
                  </a:solidFill>
                  <a:latin typeface="Myriad Pro"/>
                </a:rPr>
                <a:t> 2017 m. 19,42 mln. Eur</a:t>
              </a:r>
            </a:p>
          </p:txBody>
        </p:sp>
      </p:grpSp>
      <p:grpSp>
        <p:nvGrpSpPr>
          <p:cNvPr id="196" name="Grupė 22">
            <a:extLst>
              <a:ext uri="{FF2B5EF4-FFF2-40B4-BE49-F238E27FC236}">
                <a16:creationId xmlns:a16="http://schemas.microsoft.com/office/drawing/2014/main" id="{42C9A79D-2B72-4EA3-8F37-1A3CD38588AB}"/>
              </a:ext>
            </a:extLst>
          </p:cNvPr>
          <p:cNvGrpSpPr/>
          <p:nvPr/>
        </p:nvGrpSpPr>
        <p:grpSpPr>
          <a:xfrm>
            <a:off x="3279148" y="2198523"/>
            <a:ext cx="2515534" cy="2548538"/>
            <a:chOff x="4866951" y="2030076"/>
            <a:chExt cx="3354046" cy="3398052"/>
          </a:xfrm>
        </p:grpSpPr>
        <p:grpSp>
          <p:nvGrpSpPr>
            <p:cNvPr id="197" name="Gruppieren 2">
              <a:extLst>
                <a:ext uri="{FF2B5EF4-FFF2-40B4-BE49-F238E27FC236}">
                  <a16:creationId xmlns:a16="http://schemas.microsoft.com/office/drawing/2014/main" id="{88A802FF-A7B6-4254-98DC-37CA63FFB95B}"/>
                </a:ext>
              </a:extLst>
            </p:cNvPr>
            <p:cNvGrpSpPr/>
            <p:nvPr/>
          </p:nvGrpSpPr>
          <p:grpSpPr>
            <a:xfrm>
              <a:off x="4866951" y="2030076"/>
              <a:ext cx="3354046" cy="2876818"/>
              <a:chOff x="9640865" y="4141788"/>
              <a:chExt cx="6708091" cy="5753636"/>
            </a:xfrm>
          </p:grpSpPr>
          <p:sp>
            <p:nvSpPr>
              <p:cNvPr id="199" name="Shape 600">
                <a:extLst>
                  <a:ext uri="{FF2B5EF4-FFF2-40B4-BE49-F238E27FC236}">
                    <a16:creationId xmlns:a16="http://schemas.microsoft.com/office/drawing/2014/main" id="{6CBC3250-8320-4CAB-BCC5-6288EF3BF84A}"/>
                  </a:ext>
                </a:extLst>
              </p:cNvPr>
              <p:cNvSpPr/>
              <p:nvPr/>
            </p:nvSpPr>
            <p:spPr>
              <a:xfrm>
                <a:off x="10108777" y="7005637"/>
                <a:ext cx="6240179" cy="80018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68559" tIns="34275" rIns="68559" bIns="34275" anchor="t" anchorCtr="0">
                <a:noAutofit/>
              </a:bodyPr>
              <a:lstStyle/>
              <a:p>
                <a:pPr algn="ctr">
                  <a:lnSpc>
                    <a:spcPct val="130000"/>
                  </a:lnSpc>
                  <a:buSzPct val="25000"/>
                </a:pPr>
                <a:r>
                  <a:rPr lang="lt-LT" sz="1400" b="1" dirty="0">
                    <a:solidFill>
                      <a:srgbClr val="002060"/>
                    </a:solidFill>
                    <a:latin typeface="Myriad Pro"/>
                  </a:rPr>
                  <a:t>Pavestas administruoti turtas</a:t>
                </a:r>
                <a:endParaRPr lang="id-ID" sz="1200" dirty="0">
                  <a:latin typeface="Myriad Pr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00" name="Ellipse 10">
                <a:extLst>
                  <a:ext uri="{FF2B5EF4-FFF2-40B4-BE49-F238E27FC236}">
                    <a16:creationId xmlns:a16="http://schemas.microsoft.com/office/drawing/2014/main" id="{BB169FD0-33D2-45A2-B33C-39A54DF2E52C}"/>
                  </a:ext>
                </a:extLst>
              </p:cNvPr>
              <p:cNvSpPr/>
              <p:nvPr/>
            </p:nvSpPr>
            <p:spPr>
              <a:xfrm>
                <a:off x="9640865" y="8315190"/>
                <a:ext cx="830204" cy="83020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5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201" name="Shape 3810">
                <a:extLst>
                  <a:ext uri="{FF2B5EF4-FFF2-40B4-BE49-F238E27FC236}">
                    <a16:creationId xmlns:a16="http://schemas.microsoft.com/office/drawing/2014/main" id="{B5F41FAE-97F8-4C77-8D88-7037580E5DDA}"/>
                  </a:ext>
                </a:extLst>
              </p:cNvPr>
              <p:cNvSpPr/>
              <p:nvPr/>
            </p:nvSpPr>
            <p:spPr>
              <a:xfrm>
                <a:off x="9912817" y="8579024"/>
                <a:ext cx="345303" cy="30253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7009" y="65310"/>
                    </a:moveTo>
                    <a:lnTo>
                      <a:pt x="117009" y="65310"/>
                    </a:lnTo>
                    <a:lnTo>
                      <a:pt x="117009" y="65310"/>
                    </a:lnTo>
                    <a:cubicBezTo>
                      <a:pt x="61993" y="91073"/>
                      <a:pt x="61993" y="91073"/>
                      <a:pt x="61993" y="91073"/>
                    </a:cubicBezTo>
                    <a:lnTo>
                      <a:pt x="61993" y="91073"/>
                    </a:lnTo>
                    <a:lnTo>
                      <a:pt x="61993" y="91073"/>
                    </a:lnTo>
                    <a:lnTo>
                      <a:pt x="61993" y="91073"/>
                    </a:lnTo>
                    <a:cubicBezTo>
                      <a:pt x="61993" y="92655"/>
                      <a:pt x="60598" y="92655"/>
                      <a:pt x="60598" y="92655"/>
                    </a:cubicBezTo>
                    <a:cubicBezTo>
                      <a:pt x="59202" y="92655"/>
                      <a:pt x="59202" y="92655"/>
                      <a:pt x="57807" y="91073"/>
                    </a:cubicBezTo>
                    <a:lnTo>
                      <a:pt x="57807" y="91073"/>
                    </a:lnTo>
                    <a:lnTo>
                      <a:pt x="57807" y="91073"/>
                    </a:lnTo>
                    <a:lnTo>
                      <a:pt x="57807" y="91073"/>
                    </a:lnTo>
                    <a:cubicBezTo>
                      <a:pt x="2990" y="65310"/>
                      <a:pt x="2990" y="65310"/>
                      <a:pt x="2990" y="65310"/>
                    </a:cubicBezTo>
                    <a:lnTo>
                      <a:pt x="2990" y="65310"/>
                    </a:lnTo>
                    <a:cubicBezTo>
                      <a:pt x="1395" y="65310"/>
                      <a:pt x="0" y="62146"/>
                      <a:pt x="0" y="60564"/>
                    </a:cubicBezTo>
                    <a:cubicBezTo>
                      <a:pt x="0" y="55819"/>
                      <a:pt x="2990" y="54237"/>
                      <a:pt x="5780" y="54237"/>
                    </a:cubicBezTo>
                    <a:cubicBezTo>
                      <a:pt x="7176" y="54237"/>
                      <a:pt x="7176" y="54237"/>
                      <a:pt x="8571" y="54237"/>
                    </a:cubicBezTo>
                    <a:lnTo>
                      <a:pt x="8571" y="54237"/>
                    </a:lnTo>
                    <a:lnTo>
                      <a:pt x="8571" y="54237"/>
                    </a:lnTo>
                    <a:lnTo>
                      <a:pt x="8571" y="54237"/>
                    </a:lnTo>
                    <a:cubicBezTo>
                      <a:pt x="60598" y="78192"/>
                      <a:pt x="60598" y="78192"/>
                      <a:pt x="60598" y="78192"/>
                    </a:cubicBezTo>
                    <a:cubicBezTo>
                      <a:pt x="112823" y="54237"/>
                      <a:pt x="112823" y="54237"/>
                      <a:pt x="112823" y="54237"/>
                    </a:cubicBezTo>
                    <a:lnTo>
                      <a:pt x="112823" y="54237"/>
                    </a:lnTo>
                    <a:lnTo>
                      <a:pt x="112823" y="54237"/>
                    </a:lnTo>
                    <a:lnTo>
                      <a:pt x="112823" y="54237"/>
                    </a:lnTo>
                    <a:lnTo>
                      <a:pt x="114219" y="54237"/>
                    </a:lnTo>
                    <a:cubicBezTo>
                      <a:pt x="118405" y="54237"/>
                      <a:pt x="119800" y="55819"/>
                      <a:pt x="119800" y="60564"/>
                    </a:cubicBezTo>
                    <a:cubicBezTo>
                      <a:pt x="119800" y="62146"/>
                      <a:pt x="118405" y="65310"/>
                      <a:pt x="117009" y="65310"/>
                    </a:cubicBezTo>
                    <a:close/>
                    <a:moveTo>
                      <a:pt x="117009" y="38192"/>
                    </a:moveTo>
                    <a:lnTo>
                      <a:pt x="117009" y="38192"/>
                    </a:lnTo>
                    <a:lnTo>
                      <a:pt x="117009" y="38192"/>
                    </a:lnTo>
                    <a:cubicBezTo>
                      <a:pt x="61993" y="63728"/>
                      <a:pt x="61993" y="63728"/>
                      <a:pt x="61993" y="63728"/>
                    </a:cubicBezTo>
                    <a:lnTo>
                      <a:pt x="61993" y="63728"/>
                    </a:lnTo>
                    <a:lnTo>
                      <a:pt x="61993" y="63728"/>
                    </a:lnTo>
                    <a:lnTo>
                      <a:pt x="61993" y="63728"/>
                    </a:lnTo>
                    <a:lnTo>
                      <a:pt x="60598" y="63728"/>
                    </a:lnTo>
                    <a:cubicBezTo>
                      <a:pt x="59202" y="63728"/>
                      <a:pt x="59202" y="63728"/>
                      <a:pt x="57807" y="63728"/>
                    </a:cubicBezTo>
                    <a:lnTo>
                      <a:pt x="57807" y="63728"/>
                    </a:lnTo>
                    <a:lnTo>
                      <a:pt x="57807" y="63728"/>
                    </a:lnTo>
                    <a:lnTo>
                      <a:pt x="57807" y="63728"/>
                    </a:lnTo>
                    <a:cubicBezTo>
                      <a:pt x="2990" y="38192"/>
                      <a:pt x="2990" y="38192"/>
                      <a:pt x="2990" y="38192"/>
                    </a:cubicBezTo>
                    <a:lnTo>
                      <a:pt x="2990" y="38192"/>
                    </a:lnTo>
                    <a:cubicBezTo>
                      <a:pt x="1395" y="36610"/>
                      <a:pt x="0" y="35028"/>
                      <a:pt x="0" y="31864"/>
                    </a:cubicBezTo>
                    <a:cubicBezTo>
                      <a:pt x="0" y="30282"/>
                      <a:pt x="1395" y="27118"/>
                      <a:pt x="2990" y="27118"/>
                    </a:cubicBezTo>
                    <a:lnTo>
                      <a:pt x="2990" y="27118"/>
                    </a:lnTo>
                    <a:cubicBezTo>
                      <a:pt x="57807" y="1581"/>
                      <a:pt x="57807" y="1581"/>
                      <a:pt x="57807" y="1581"/>
                    </a:cubicBezTo>
                    <a:lnTo>
                      <a:pt x="57807" y="1581"/>
                    </a:lnTo>
                    <a:lnTo>
                      <a:pt x="57807" y="1581"/>
                    </a:lnTo>
                    <a:lnTo>
                      <a:pt x="57807" y="1581"/>
                    </a:lnTo>
                    <a:cubicBezTo>
                      <a:pt x="59202" y="0"/>
                      <a:pt x="59202" y="0"/>
                      <a:pt x="60598" y="0"/>
                    </a:cubicBezTo>
                    <a:cubicBezTo>
                      <a:pt x="60598" y="0"/>
                      <a:pt x="61993" y="0"/>
                      <a:pt x="61993" y="1581"/>
                    </a:cubicBezTo>
                    <a:lnTo>
                      <a:pt x="61993" y="1581"/>
                    </a:lnTo>
                    <a:lnTo>
                      <a:pt x="61993" y="1581"/>
                    </a:lnTo>
                    <a:lnTo>
                      <a:pt x="61993" y="1581"/>
                    </a:lnTo>
                    <a:cubicBezTo>
                      <a:pt x="117009" y="27118"/>
                      <a:pt x="117009" y="27118"/>
                      <a:pt x="117009" y="27118"/>
                    </a:cubicBezTo>
                    <a:lnTo>
                      <a:pt x="117009" y="27118"/>
                    </a:lnTo>
                    <a:cubicBezTo>
                      <a:pt x="118405" y="27118"/>
                      <a:pt x="119800" y="30282"/>
                      <a:pt x="119800" y="31864"/>
                    </a:cubicBezTo>
                    <a:cubicBezTo>
                      <a:pt x="119800" y="35028"/>
                      <a:pt x="118405" y="36610"/>
                      <a:pt x="117009" y="38192"/>
                    </a:cubicBezTo>
                    <a:close/>
                    <a:moveTo>
                      <a:pt x="5780" y="81355"/>
                    </a:moveTo>
                    <a:lnTo>
                      <a:pt x="5780" y="81355"/>
                    </a:lnTo>
                    <a:cubicBezTo>
                      <a:pt x="7176" y="81355"/>
                      <a:pt x="7176" y="81355"/>
                      <a:pt x="8571" y="81355"/>
                    </a:cubicBezTo>
                    <a:lnTo>
                      <a:pt x="8571" y="81355"/>
                    </a:lnTo>
                    <a:lnTo>
                      <a:pt x="8571" y="81355"/>
                    </a:lnTo>
                    <a:lnTo>
                      <a:pt x="8571" y="81355"/>
                    </a:lnTo>
                    <a:cubicBezTo>
                      <a:pt x="60598" y="106892"/>
                      <a:pt x="60598" y="106892"/>
                      <a:pt x="60598" y="106892"/>
                    </a:cubicBezTo>
                    <a:cubicBezTo>
                      <a:pt x="112823" y="81355"/>
                      <a:pt x="112823" y="81355"/>
                      <a:pt x="112823" y="81355"/>
                    </a:cubicBezTo>
                    <a:lnTo>
                      <a:pt x="112823" y="81355"/>
                    </a:lnTo>
                    <a:lnTo>
                      <a:pt x="112823" y="81355"/>
                    </a:lnTo>
                    <a:lnTo>
                      <a:pt x="112823" y="81355"/>
                    </a:lnTo>
                    <a:lnTo>
                      <a:pt x="114219" y="81355"/>
                    </a:lnTo>
                    <a:cubicBezTo>
                      <a:pt x="118405" y="81355"/>
                      <a:pt x="119800" y="84519"/>
                      <a:pt x="119800" y="87683"/>
                    </a:cubicBezTo>
                    <a:cubicBezTo>
                      <a:pt x="119800" y="91073"/>
                      <a:pt x="118405" y="92655"/>
                      <a:pt x="117009" y="94237"/>
                    </a:cubicBezTo>
                    <a:lnTo>
                      <a:pt x="117009" y="94237"/>
                    </a:lnTo>
                    <a:cubicBezTo>
                      <a:pt x="61993" y="119774"/>
                      <a:pt x="61993" y="119774"/>
                      <a:pt x="61993" y="119774"/>
                    </a:cubicBezTo>
                    <a:lnTo>
                      <a:pt x="61993" y="119774"/>
                    </a:lnTo>
                    <a:lnTo>
                      <a:pt x="61993" y="119774"/>
                    </a:lnTo>
                    <a:lnTo>
                      <a:pt x="61993" y="119774"/>
                    </a:lnTo>
                    <a:lnTo>
                      <a:pt x="60598" y="119774"/>
                    </a:lnTo>
                    <a:cubicBezTo>
                      <a:pt x="59202" y="119774"/>
                      <a:pt x="59202" y="119774"/>
                      <a:pt x="57807" y="119774"/>
                    </a:cubicBezTo>
                    <a:lnTo>
                      <a:pt x="57807" y="119774"/>
                    </a:lnTo>
                    <a:lnTo>
                      <a:pt x="57807" y="119774"/>
                    </a:lnTo>
                    <a:lnTo>
                      <a:pt x="57807" y="119774"/>
                    </a:lnTo>
                    <a:cubicBezTo>
                      <a:pt x="2990" y="94237"/>
                      <a:pt x="2990" y="94237"/>
                      <a:pt x="2990" y="94237"/>
                    </a:cubicBezTo>
                    <a:lnTo>
                      <a:pt x="2990" y="94237"/>
                    </a:lnTo>
                    <a:cubicBezTo>
                      <a:pt x="1395" y="92655"/>
                      <a:pt x="0" y="91073"/>
                      <a:pt x="0" y="87683"/>
                    </a:cubicBezTo>
                    <a:cubicBezTo>
                      <a:pt x="0" y="84519"/>
                      <a:pt x="2990" y="81355"/>
                      <a:pt x="5780" y="81355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lIns="34285" tIns="17138" rIns="34285" bIns="17138" anchor="ctr" anchorCtr="0">
                <a:noAutofit/>
              </a:bodyPr>
              <a:lstStyle/>
              <a:p>
                <a:endParaRPr sz="675" dirty="0">
                  <a:latin typeface="Century Gothic" panose="020B0502020202020204" pitchFamily="34" charset="0"/>
                  <a:sym typeface="Lato"/>
                </a:endParaRPr>
              </a:p>
            </p:txBody>
          </p:sp>
          <p:sp>
            <p:nvSpPr>
              <p:cNvPr id="202" name="Shape 616">
                <a:extLst>
                  <a:ext uri="{FF2B5EF4-FFF2-40B4-BE49-F238E27FC236}">
                    <a16:creationId xmlns:a16="http://schemas.microsoft.com/office/drawing/2014/main" id="{A9919FA3-E1F3-4BD3-A2DF-51B4894DA033}"/>
                  </a:ext>
                </a:extLst>
              </p:cNvPr>
              <p:cNvSpPr/>
              <p:nvPr/>
            </p:nvSpPr>
            <p:spPr>
              <a:xfrm>
                <a:off x="10763580" y="8160488"/>
                <a:ext cx="4170075" cy="12887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68559" tIns="34275" rIns="68559" bIns="34275" anchor="t" anchorCtr="0">
                <a:noAutofit/>
              </a:bodyPr>
              <a:lstStyle/>
              <a:p>
                <a:pPr>
                  <a:lnSpc>
                    <a:spcPct val="130000"/>
                  </a:lnSpc>
                  <a:buSzPct val="25000"/>
                </a:pPr>
                <a:r>
                  <a:rPr lang="lt-LT" sz="2250" dirty="0">
                    <a:solidFill>
                      <a:srgbClr val="002060"/>
                    </a:solidFill>
                    <a:latin typeface="Myriad Pro"/>
                    <a:ea typeface="Roboto"/>
                    <a:cs typeface="Roboto"/>
                    <a:sym typeface="Roboto"/>
                  </a:rPr>
                  <a:t>+21 proc.</a:t>
                </a:r>
                <a:endParaRPr lang="de-DE" sz="2250" dirty="0">
                  <a:solidFill>
                    <a:srgbClr val="002060"/>
                  </a:solidFill>
                  <a:latin typeface="Myriad Pr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03" name="Textfeld 18">
                <a:extLst>
                  <a:ext uri="{FF2B5EF4-FFF2-40B4-BE49-F238E27FC236}">
                    <a16:creationId xmlns:a16="http://schemas.microsoft.com/office/drawing/2014/main" id="{4BEACE0C-DF91-4449-A665-DD239B197BB4}"/>
                  </a:ext>
                </a:extLst>
              </p:cNvPr>
              <p:cNvSpPr txBox="1"/>
              <p:nvPr/>
            </p:nvSpPr>
            <p:spPr>
              <a:xfrm>
                <a:off x="10933564" y="9285171"/>
                <a:ext cx="4869339" cy="610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endParaRPr lang="de-DE" sz="675" dirty="0">
                  <a:latin typeface="Myriad Pro"/>
                </a:endParaRPr>
              </a:p>
            </p:txBody>
          </p:sp>
          <p:grpSp>
            <p:nvGrpSpPr>
              <p:cNvPr id="204" name="Group 62">
                <a:extLst>
                  <a:ext uri="{FF2B5EF4-FFF2-40B4-BE49-F238E27FC236}">
                    <a16:creationId xmlns:a16="http://schemas.microsoft.com/office/drawing/2014/main" id="{B7F7006D-5A17-401C-A353-012CA1D42C83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0895013" y="4141788"/>
                <a:ext cx="3082925" cy="2297112"/>
                <a:chOff x="6863" y="2609"/>
                <a:chExt cx="1942" cy="1447"/>
              </a:xfrm>
            </p:grpSpPr>
            <p:sp>
              <p:nvSpPr>
                <p:cNvPr id="205" name="AutoShape 61">
                  <a:extLst>
                    <a:ext uri="{FF2B5EF4-FFF2-40B4-BE49-F238E27FC236}">
                      <a16:creationId xmlns:a16="http://schemas.microsoft.com/office/drawing/2014/main" id="{8394C94A-C2D9-42CF-B6F1-E9C1F8A92B0F}"/>
                    </a:ext>
                  </a:extLst>
                </p:cNvPr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6863" y="2609"/>
                  <a:ext cx="1942" cy="14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06" name="Freeform 63">
                  <a:extLst>
                    <a:ext uri="{FF2B5EF4-FFF2-40B4-BE49-F238E27FC236}">
                      <a16:creationId xmlns:a16="http://schemas.microsoft.com/office/drawing/2014/main" id="{73268C38-6316-448C-8901-163F77C758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64" y="2611"/>
                  <a:ext cx="1441" cy="1442"/>
                </a:xfrm>
                <a:custGeom>
                  <a:avLst/>
                  <a:gdLst>
                    <a:gd name="T0" fmla="*/ 84 w 610"/>
                    <a:gd name="T1" fmla="*/ 0 h 610"/>
                    <a:gd name="T2" fmla="*/ 525 w 610"/>
                    <a:gd name="T3" fmla="*/ 0 h 610"/>
                    <a:gd name="T4" fmla="*/ 610 w 610"/>
                    <a:gd name="T5" fmla="*/ 84 h 610"/>
                    <a:gd name="T6" fmla="*/ 610 w 610"/>
                    <a:gd name="T7" fmla="*/ 526 h 610"/>
                    <a:gd name="T8" fmla="*/ 525 w 610"/>
                    <a:gd name="T9" fmla="*/ 610 h 610"/>
                    <a:gd name="T10" fmla="*/ 84 w 610"/>
                    <a:gd name="T11" fmla="*/ 610 h 610"/>
                    <a:gd name="T12" fmla="*/ 0 w 610"/>
                    <a:gd name="T13" fmla="*/ 526 h 610"/>
                    <a:gd name="T14" fmla="*/ 0 w 610"/>
                    <a:gd name="T15" fmla="*/ 84 h 610"/>
                    <a:gd name="T16" fmla="*/ 84 w 610"/>
                    <a:gd name="T17" fmla="*/ 0 h 6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10" h="610">
                      <a:moveTo>
                        <a:pt x="84" y="0"/>
                      </a:moveTo>
                      <a:cubicBezTo>
                        <a:pt x="525" y="0"/>
                        <a:pt x="525" y="0"/>
                        <a:pt x="525" y="0"/>
                      </a:cubicBezTo>
                      <a:cubicBezTo>
                        <a:pt x="572" y="0"/>
                        <a:pt x="610" y="38"/>
                        <a:pt x="610" y="84"/>
                      </a:cubicBezTo>
                      <a:cubicBezTo>
                        <a:pt x="610" y="526"/>
                        <a:pt x="610" y="526"/>
                        <a:pt x="610" y="526"/>
                      </a:cubicBezTo>
                      <a:cubicBezTo>
                        <a:pt x="610" y="572"/>
                        <a:pt x="572" y="610"/>
                        <a:pt x="525" y="610"/>
                      </a:cubicBezTo>
                      <a:cubicBezTo>
                        <a:pt x="84" y="610"/>
                        <a:pt x="84" y="610"/>
                        <a:pt x="84" y="610"/>
                      </a:cubicBezTo>
                      <a:cubicBezTo>
                        <a:pt x="38" y="610"/>
                        <a:pt x="0" y="572"/>
                        <a:pt x="0" y="526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0" y="38"/>
                        <a:pt x="38" y="0"/>
                        <a:pt x="84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07" name="Freeform 64">
                  <a:extLst>
                    <a:ext uri="{FF2B5EF4-FFF2-40B4-BE49-F238E27FC236}">
                      <a16:creationId xmlns:a16="http://schemas.microsoft.com/office/drawing/2014/main" id="{722E56BC-60C0-44AA-A558-E77B5E95F2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03" y="2798"/>
                  <a:ext cx="766" cy="1078"/>
                </a:xfrm>
                <a:custGeom>
                  <a:avLst/>
                  <a:gdLst>
                    <a:gd name="T0" fmla="*/ 67 w 324"/>
                    <a:gd name="T1" fmla="*/ 0 h 456"/>
                    <a:gd name="T2" fmla="*/ 257 w 324"/>
                    <a:gd name="T3" fmla="*/ 0 h 456"/>
                    <a:gd name="T4" fmla="*/ 324 w 324"/>
                    <a:gd name="T5" fmla="*/ 48 h 456"/>
                    <a:gd name="T6" fmla="*/ 324 w 324"/>
                    <a:gd name="T7" fmla="*/ 408 h 456"/>
                    <a:gd name="T8" fmla="*/ 257 w 324"/>
                    <a:gd name="T9" fmla="*/ 456 h 456"/>
                    <a:gd name="T10" fmla="*/ 67 w 324"/>
                    <a:gd name="T11" fmla="*/ 456 h 456"/>
                    <a:gd name="T12" fmla="*/ 0 w 324"/>
                    <a:gd name="T13" fmla="*/ 408 h 456"/>
                    <a:gd name="T14" fmla="*/ 0 w 324"/>
                    <a:gd name="T15" fmla="*/ 48 h 456"/>
                    <a:gd name="T16" fmla="*/ 67 w 324"/>
                    <a:gd name="T17" fmla="*/ 0 h 4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24" h="456">
                      <a:moveTo>
                        <a:pt x="67" y="0"/>
                      </a:moveTo>
                      <a:cubicBezTo>
                        <a:pt x="257" y="0"/>
                        <a:pt x="257" y="0"/>
                        <a:pt x="257" y="0"/>
                      </a:cubicBezTo>
                      <a:cubicBezTo>
                        <a:pt x="294" y="0"/>
                        <a:pt x="324" y="21"/>
                        <a:pt x="324" y="48"/>
                      </a:cubicBezTo>
                      <a:cubicBezTo>
                        <a:pt x="324" y="408"/>
                        <a:pt x="324" y="408"/>
                        <a:pt x="324" y="408"/>
                      </a:cubicBezTo>
                      <a:cubicBezTo>
                        <a:pt x="324" y="435"/>
                        <a:pt x="294" y="456"/>
                        <a:pt x="257" y="456"/>
                      </a:cubicBezTo>
                      <a:cubicBezTo>
                        <a:pt x="67" y="456"/>
                        <a:pt x="67" y="456"/>
                        <a:pt x="67" y="456"/>
                      </a:cubicBezTo>
                      <a:cubicBezTo>
                        <a:pt x="30" y="456"/>
                        <a:pt x="0" y="435"/>
                        <a:pt x="0" y="408"/>
                      </a:cubicBezTo>
                      <a:cubicBezTo>
                        <a:pt x="0" y="48"/>
                        <a:pt x="0" y="48"/>
                        <a:pt x="0" y="48"/>
                      </a:cubicBezTo>
                      <a:cubicBezTo>
                        <a:pt x="0" y="21"/>
                        <a:pt x="30" y="0"/>
                        <a:pt x="67" y="0"/>
                      </a:cubicBezTo>
                      <a:close/>
                    </a:path>
                  </a:pathLst>
                </a:custGeom>
                <a:solidFill>
                  <a:srgbClr val="4D4D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08" name="Freeform 65">
                  <a:extLst>
                    <a:ext uri="{FF2B5EF4-FFF2-40B4-BE49-F238E27FC236}">
                      <a16:creationId xmlns:a16="http://schemas.microsoft.com/office/drawing/2014/main" id="{BB72F755-9FFE-463A-B5D3-07B4EF0FF3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50" y="2909"/>
                  <a:ext cx="671" cy="868"/>
                </a:xfrm>
                <a:custGeom>
                  <a:avLst/>
                  <a:gdLst>
                    <a:gd name="T0" fmla="*/ 1 w 284"/>
                    <a:gd name="T1" fmla="*/ 0 h 367"/>
                    <a:gd name="T2" fmla="*/ 283 w 284"/>
                    <a:gd name="T3" fmla="*/ 0 h 367"/>
                    <a:gd name="T4" fmla="*/ 284 w 284"/>
                    <a:gd name="T5" fmla="*/ 1 h 367"/>
                    <a:gd name="T6" fmla="*/ 284 w 284"/>
                    <a:gd name="T7" fmla="*/ 366 h 367"/>
                    <a:gd name="T8" fmla="*/ 283 w 284"/>
                    <a:gd name="T9" fmla="*/ 367 h 367"/>
                    <a:gd name="T10" fmla="*/ 1 w 284"/>
                    <a:gd name="T11" fmla="*/ 367 h 367"/>
                    <a:gd name="T12" fmla="*/ 0 w 284"/>
                    <a:gd name="T13" fmla="*/ 366 h 367"/>
                    <a:gd name="T14" fmla="*/ 0 w 284"/>
                    <a:gd name="T15" fmla="*/ 1 h 367"/>
                    <a:gd name="T16" fmla="*/ 1 w 284"/>
                    <a:gd name="T17" fmla="*/ 0 h 3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84" h="367">
                      <a:moveTo>
                        <a:pt x="1" y="0"/>
                      </a:moveTo>
                      <a:cubicBezTo>
                        <a:pt x="283" y="0"/>
                        <a:pt x="283" y="0"/>
                        <a:pt x="283" y="0"/>
                      </a:cubicBezTo>
                      <a:cubicBezTo>
                        <a:pt x="283" y="0"/>
                        <a:pt x="284" y="0"/>
                        <a:pt x="284" y="1"/>
                      </a:cubicBezTo>
                      <a:cubicBezTo>
                        <a:pt x="284" y="366"/>
                        <a:pt x="284" y="366"/>
                        <a:pt x="284" y="366"/>
                      </a:cubicBezTo>
                      <a:cubicBezTo>
                        <a:pt x="284" y="367"/>
                        <a:pt x="283" y="367"/>
                        <a:pt x="283" y="367"/>
                      </a:cubicBezTo>
                      <a:cubicBezTo>
                        <a:pt x="1" y="367"/>
                        <a:pt x="1" y="367"/>
                        <a:pt x="1" y="367"/>
                      </a:cubicBezTo>
                      <a:cubicBezTo>
                        <a:pt x="0" y="367"/>
                        <a:pt x="0" y="367"/>
                        <a:pt x="0" y="366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09" name="Freeform 66">
                  <a:extLst>
                    <a:ext uri="{FF2B5EF4-FFF2-40B4-BE49-F238E27FC236}">
                      <a16:creationId xmlns:a16="http://schemas.microsoft.com/office/drawing/2014/main" id="{2548C605-5DE0-4DB7-9D79-CFF73E95C4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4" y="2824"/>
                  <a:ext cx="182" cy="17"/>
                </a:xfrm>
                <a:custGeom>
                  <a:avLst/>
                  <a:gdLst>
                    <a:gd name="T0" fmla="*/ 4 w 77"/>
                    <a:gd name="T1" fmla="*/ 0 h 7"/>
                    <a:gd name="T2" fmla="*/ 74 w 77"/>
                    <a:gd name="T3" fmla="*/ 0 h 7"/>
                    <a:gd name="T4" fmla="*/ 77 w 77"/>
                    <a:gd name="T5" fmla="*/ 4 h 7"/>
                    <a:gd name="T6" fmla="*/ 77 w 77"/>
                    <a:gd name="T7" fmla="*/ 4 h 7"/>
                    <a:gd name="T8" fmla="*/ 74 w 77"/>
                    <a:gd name="T9" fmla="*/ 7 h 7"/>
                    <a:gd name="T10" fmla="*/ 4 w 77"/>
                    <a:gd name="T11" fmla="*/ 7 h 7"/>
                    <a:gd name="T12" fmla="*/ 0 w 77"/>
                    <a:gd name="T13" fmla="*/ 4 h 7"/>
                    <a:gd name="T14" fmla="*/ 0 w 77"/>
                    <a:gd name="T15" fmla="*/ 4 h 7"/>
                    <a:gd name="T16" fmla="*/ 4 w 77"/>
                    <a:gd name="T17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7" h="7">
                      <a:moveTo>
                        <a:pt x="4" y="0"/>
                      </a:moveTo>
                      <a:cubicBezTo>
                        <a:pt x="74" y="0"/>
                        <a:pt x="74" y="0"/>
                        <a:pt x="74" y="0"/>
                      </a:cubicBezTo>
                      <a:cubicBezTo>
                        <a:pt x="76" y="0"/>
                        <a:pt x="77" y="2"/>
                        <a:pt x="77" y="4"/>
                      </a:cubicBezTo>
                      <a:cubicBezTo>
                        <a:pt x="77" y="4"/>
                        <a:pt x="77" y="4"/>
                        <a:pt x="77" y="4"/>
                      </a:cubicBezTo>
                      <a:cubicBezTo>
                        <a:pt x="77" y="5"/>
                        <a:pt x="76" y="7"/>
                        <a:pt x="74" y="7"/>
                      </a:cubicBezTo>
                      <a:cubicBezTo>
                        <a:pt x="4" y="7"/>
                        <a:pt x="4" y="7"/>
                        <a:pt x="4" y="7"/>
                      </a:cubicBezTo>
                      <a:cubicBezTo>
                        <a:pt x="2" y="7"/>
                        <a:pt x="0" y="5"/>
                        <a:pt x="0" y="4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2"/>
                        <a:pt x="2" y="0"/>
                        <a:pt x="4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0" name="Oval 67">
                  <a:extLst>
                    <a:ext uri="{FF2B5EF4-FFF2-40B4-BE49-F238E27FC236}">
                      <a16:creationId xmlns:a16="http://schemas.microsoft.com/office/drawing/2014/main" id="{9E5146FD-A9EA-4824-A908-B6BBBDFFDD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58" y="3798"/>
                  <a:ext cx="56" cy="55"/>
                </a:xfrm>
                <a:prstGeom prst="ellipse">
                  <a:avLst/>
                </a:pr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1" name="Rectangle 68">
                  <a:extLst>
                    <a:ext uri="{FF2B5EF4-FFF2-40B4-BE49-F238E27FC236}">
                      <a16:creationId xmlns:a16="http://schemas.microsoft.com/office/drawing/2014/main" id="{263689DC-637C-4C61-83D9-9640B2149C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50" y="2888"/>
                  <a:ext cx="671" cy="43"/>
                </a:xfrm>
                <a:prstGeom prst="rect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2" name="Rectangle 69">
                  <a:extLst>
                    <a:ext uri="{FF2B5EF4-FFF2-40B4-BE49-F238E27FC236}">
                      <a16:creationId xmlns:a16="http://schemas.microsoft.com/office/drawing/2014/main" id="{CC37EBB5-4A6B-47DF-A2FE-CC2B95CCD2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30" y="2957"/>
                  <a:ext cx="312" cy="66"/>
                </a:xfrm>
                <a:prstGeom prst="rect">
                  <a:avLst/>
                </a:prstGeom>
                <a:solidFill>
                  <a:srgbClr val="7FB4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3" name="Rectangle 70">
                  <a:extLst>
                    <a:ext uri="{FF2B5EF4-FFF2-40B4-BE49-F238E27FC236}">
                      <a16:creationId xmlns:a16="http://schemas.microsoft.com/office/drawing/2014/main" id="{7DAAB7DE-20D0-45AA-AE4C-78261C04AE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50" y="3101"/>
                  <a:ext cx="671" cy="180"/>
                </a:xfrm>
                <a:prstGeom prst="rect">
                  <a:avLst/>
                </a:prstGeom>
                <a:solidFill>
                  <a:srgbClr val="7FB4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4" name="Rectangle 71">
                  <a:extLst>
                    <a:ext uri="{FF2B5EF4-FFF2-40B4-BE49-F238E27FC236}">
                      <a16:creationId xmlns:a16="http://schemas.microsoft.com/office/drawing/2014/main" id="{BD965590-4ECD-4E9E-B7E2-F494B390D3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78" y="3049"/>
                  <a:ext cx="413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5" name="Rectangle 72">
                  <a:extLst>
                    <a:ext uri="{FF2B5EF4-FFF2-40B4-BE49-F238E27FC236}">
                      <a16:creationId xmlns:a16="http://schemas.microsoft.com/office/drawing/2014/main" id="{C497AFC2-E215-4C78-BE6B-4FFFDF0C04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50" y="3699"/>
                  <a:ext cx="671" cy="78"/>
                </a:xfrm>
                <a:prstGeom prst="rect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6" name="Rectangle 73">
                  <a:extLst>
                    <a:ext uri="{FF2B5EF4-FFF2-40B4-BE49-F238E27FC236}">
                      <a16:creationId xmlns:a16="http://schemas.microsoft.com/office/drawing/2014/main" id="{8F513E78-D1A9-487E-A773-19935B6686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484"/>
                  <a:ext cx="167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7" name="Rectangle 74">
                  <a:extLst>
                    <a:ext uri="{FF2B5EF4-FFF2-40B4-BE49-F238E27FC236}">
                      <a16:creationId xmlns:a16="http://schemas.microsoft.com/office/drawing/2014/main" id="{20B9F6C6-03CD-455A-8D98-7CEAA6DC3B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531"/>
                  <a:ext cx="167" cy="29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8" name="Rectangle 75">
                  <a:extLst>
                    <a:ext uri="{FF2B5EF4-FFF2-40B4-BE49-F238E27FC236}">
                      <a16:creationId xmlns:a16="http://schemas.microsoft.com/office/drawing/2014/main" id="{4F90F885-E77B-4361-A0C0-E0597FDCAA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579"/>
                  <a:ext cx="167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19" name="Rectangle 76">
                  <a:extLst>
                    <a:ext uri="{FF2B5EF4-FFF2-40B4-BE49-F238E27FC236}">
                      <a16:creationId xmlns:a16="http://schemas.microsoft.com/office/drawing/2014/main" id="{280EDF00-5659-43FD-9FF2-F5CB7637C1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626"/>
                  <a:ext cx="106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0" name="Rectangle 77">
                  <a:extLst>
                    <a:ext uri="{FF2B5EF4-FFF2-40B4-BE49-F238E27FC236}">
                      <a16:creationId xmlns:a16="http://schemas.microsoft.com/office/drawing/2014/main" id="{4C59411E-1E98-41E2-972C-479FDD3640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484"/>
                  <a:ext cx="168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1" name="Rectangle 78">
                  <a:extLst>
                    <a:ext uri="{FF2B5EF4-FFF2-40B4-BE49-F238E27FC236}">
                      <a16:creationId xmlns:a16="http://schemas.microsoft.com/office/drawing/2014/main" id="{54FF5B58-8476-4A52-B16E-0BC393069B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531"/>
                  <a:ext cx="168" cy="29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2" name="Rectangle 79">
                  <a:extLst>
                    <a:ext uri="{FF2B5EF4-FFF2-40B4-BE49-F238E27FC236}">
                      <a16:creationId xmlns:a16="http://schemas.microsoft.com/office/drawing/2014/main" id="{E6EE7EFB-50CD-4447-941A-1ACFF18710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579"/>
                  <a:ext cx="168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3" name="Rectangle 80">
                  <a:extLst>
                    <a:ext uri="{FF2B5EF4-FFF2-40B4-BE49-F238E27FC236}">
                      <a16:creationId xmlns:a16="http://schemas.microsoft.com/office/drawing/2014/main" id="{37DD46A9-3684-4B64-B110-19DD38E73C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626"/>
                  <a:ext cx="106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4" name="Rectangle 81">
                  <a:extLst>
                    <a:ext uri="{FF2B5EF4-FFF2-40B4-BE49-F238E27FC236}">
                      <a16:creationId xmlns:a16="http://schemas.microsoft.com/office/drawing/2014/main" id="{C3A4021C-8F6E-4BB2-8FD5-DDAB734DCE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484"/>
                  <a:ext cx="170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5" name="Rectangle 82">
                  <a:extLst>
                    <a:ext uri="{FF2B5EF4-FFF2-40B4-BE49-F238E27FC236}">
                      <a16:creationId xmlns:a16="http://schemas.microsoft.com/office/drawing/2014/main" id="{4726DD47-DCF7-4518-97F2-3019823ED1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531"/>
                  <a:ext cx="170" cy="29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6" name="Rectangle 83">
                  <a:extLst>
                    <a:ext uri="{FF2B5EF4-FFF2-40B4-BE49-F238E27FC236}">
                      <a16:creationId xmlns:a16="http://schemas.microsoft.com/office/drawing/2014/main" id="{08704FE3-4155-4213-BB4F-A99CC874D2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579"/>
                  <a:ext cx="170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7" name="Rectangle 84">
                  <a:extLst>
                    <a:ext uri="{FF2B5EF4-FFF2-40B4-BE49-F238E27FC236}">
                      <a16:creationId xmlns:a16="http://schemas.microsoft.com/office/drawing/2014/main" id="{13BEF6B0-9E0D-4614-A339-326F25C647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626"/>
                  <a:ext cx="109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8" name="Oval 85">
                  <a:extLst>
                    <a:ext uri="{FF2B5EF4-FFF2-40B4-BE49-F238E27FC236}">
                      <a16:creationId xmlns:a16="http://schemas.microsoft.com/office/drawing/2014/main" id="{A8401F8C-8AF4-4B70-A648-481019C50C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318"/>
                  <a:ext cx="170" cy="147"/>
                </a:xfrm>
                <a:prstGeom prst="ellipse">
                  <a:avLst/>
                </a:prstGeom>
                <a:solidFill>
                  <a:srgbClr val="7FB4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29" name="Oval 86">
                  <a:extLst>
                    <a:ext uri="{FF2B5EF4-FFF2-40B4-BE49-F238E27FC236}">
                      <a16:creationId xmlns:a16="http://schemas.microsoft.com/office/drawing/2014/main" id="{B871E920-0F7B-4FC4-ACF0-7A54744DE9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318"/>
                  <a:ext cx="167" cy="147"/>
                </a:xfrm>
                <a:prstGeom prst="ellipse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0" name="Oval 87">
                  <a:extLst>
                    <a:ext uri="{FF2B5EF4-FFF2-40B4-BE49-F238E27FC236}">
                      <a16:creationId xmlns:a16="http://schemas.microsoft.com/office/drawing/2014/main" id="{46ED1919-7526-4073-A005-3C2EDB76F9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318"/>
                  <a:ext cx="168" cy="147"/>
                </a:xfrm>
                <a:prstGeom prst="ellipse">
                  <a:avLst/>
                </a:prstGeom>
                <a:solidFill>
                  <a:srgbClr val="ED7B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1" name="Freeform 88">
                  <a:extLst>
                    <a:ext uri="{FF2B5EF4-FFF2-40B4-BE49-F238E27FC236}">
                      <a16:creationId xmlns:a16="http://schemas.microsoft.com/office/drawing/2014/main" id="{D0074F22-372D-4328-AE15-A9A1BFAE70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247" y="3501"/>
                  <a:ext cx="515" cy="406"/>
                </a:xfrm>
                <a:custGeom>
                  <a:avLst/>
                  <a:gdLst>
                    <a:gd name="T0" fmla="*/ 0 w 218"/>
                    <a:gd name="T1" fmla="*/ 80 h 172"/>
                    <a:gd name="T2" fmla="*/ 107 w 218"/>
                    <a:gd name="T3" fmla="*/ 172 h 172"/>
                    <a:gd name="T4" fmla="*/ 209 w 218"/>
                    <a:gd name="T5" fmla="*/ 121 h 172"/>
                    <a:gd name="T6" fmla="*/ 212 w 218"/>
                    <a:gd name="T7" fmla="*/ 118 h 172"/>
                    <a:gd name="T8" fmla="*/ 218 w 218"/>
                    <a:gd name="T9" fmla="*/ 101 h 172"/>
                    <a:gd name="T10" fmla="*/ 105 w 218"/>
                    <a:gd name="T11" fmla="*/ 0 h 172"/>
                    <a:gd name="T12" fmla="*/ 0 w 218"/>
                    <a:gd name="T13" fmla="*/ 80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18" h="172">
                      <a:moveTo>
                        <a:pt x="0" y="80"/>
                      </a:moveTo>
                      <a:cubicBezTo>
                        <a:pt x="107" y="172"/>
                        <a:pt x="107" y="172"/>
                        <a:pt x="107" y="172"/>
                      </a:cubicBezTo>
                      <a:cubicBezTo>
                        <a:pt x="209" y="121"/>
                        <a:pt x="209" y="121"/>
                        <a:pt x="209" y="121"/>
                      </a:cubicBezTo>
                      <a:cubicBezTo>
                        <a:pt x="212" y="118"/>
                        <a:pt x="212" y="118"/>
                        <a:pt x="212" y="118"/>
                      </a:cubicBezTo>
                      <a:cubicBezTo>
                        <a:pt x="214" y="113"/>
                        <a:pt x="216" y="107"/>
                        <a:pt x="218" y="101"/>
                      </a:cubicBezTo>
                      <a:cubicBezTo>
                        <a:pt x="105" y="0"/>
                        <a:pt x="105" y="0"/>
                        <a:pt x="105" y="0"/>
                      </a:cubicBez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rgbClr val="F5C5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2" name="Freeform 89">
                  <a:extLst>
                    <a:ext uri="{FF2B5EF4-FFF2-40B4-BE49-F238E27FC236}">
                      <a16:creationId xmlns:a16="http://schemas.microsoft.com/office/drawing/2014/main" id="{6FE99FDA-A8B7-47C4-959A-4040764727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394" y="3574"/>
                  <a:ext cx="409" cy="421"/>
                </a:xfrm>
                <a:custGeom>
                  <a:avLst/>
                  <a:gdLst>
                    <a:gd name="T0" fmla="*/ 246 w 409"/>
                    <a:gd name="T1" fmla="*/ 0 h 421"/>
                    <a:gd name="T2" fmla="*/ 409 w 409"/>
                    <a:gd name="T3" fmla="*/ 146 h 421"/>
                    <a:gd name="T4" fmla="*/ 163 w 409"/>
                    <a:gd name="T5" fmla="*/ 421 h 421"/>
                    <a:gd name="T6" fmla="*/ 0 w 409"/>
                    <a:gd name="T7" fmla="*/ 274 h 421"/>
                    <a:gd name="T8" fmla="*/ 246 w 409"/>
                    <a:gd name="T9" fmla="*/ 0 h 4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9" h="421">
                      <a:moveTo>
                        <a:pt x="246" y="0"/>
                      </a:moveTo>
                      <a:lnTo>
                        <a:pt x="409" y="146"/>
                      </a:lnTo>
                      <a:lnTo>
                        <a:pt x="163" y="421"/>
                      </a:lnTo>
                      <a:lnTo>
                        <a:pt x="0" y="274"/>
                      </a:lnTo>
                      <a:lnTo>
                        <a:pt x="2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3" name="Freeform 90">
                  <a:extLst>
                    <a:ext uri="{FF2B5EF4-FFF2-40B4-BE49-F238E27FC236}">
                      <a16:creationId xmlns:a16="http://schemas.microsoft.com/office/drawing/2014/main" id="{F773787B-1468-4C4F-9433-98A601576E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98" y="3505"/>
                  <a:ext cx="420" cy="258"/>
                </a:xfrm>
                <a:custGeom>
                  <a:avLst/>
                  <a:gdLst>
                    <a:gd name="T0" fmla="*/ 0 w 178"/>
                    <a:gd name="T1" fmla="*/ 37 h 109"/>
                    <a:gd name="T2" fmla="*/ 96 w 178"/>
                    <a:gd name="T3" fmla="*/ 89 h 109"/>
                    <a:gd name="T4" fmla="*/ 170 w 178"/>
                    <a:gd name="T5" fmla="*/ 97 h 109"/>
                    <a:gd name="T6" fmla="*/ 132 w 178"/>
                    <a:gd name="T7" fmla="*/ 51 h 109"/>
                    <a:gd name="T8" fmla="*/ 62 w 178"/>
                    <a:gd name="T9" fmla="*/ 18 h 109"/>
                    <a:gd name="T10" fmla="*/ 0 w 178"/>
                    <a:gd name="T11" fmla="*/ 37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8" h="109">
                      <a:moveTo>
                        <a:pt x="0" y="37"/>
                      </a:moveTo>
                      <a:cubicBezTo>
                        <a:pt x="96" y="89"/>
                        <a:pt x="96" y="89"/>
                        <a:pt x="96" y="89"/>
                      </a:cubicBezTo>
                      <a:cubicBezTo>
                        <a:pt x="109" y="96"/>
                        <a:pt x="163" y="109"/>
                        <a:pt x="170" y="97"/>
                      </a:cubicBezTo>
                      <a:cubicBezTo>
                        <a:pt x="178" y="85"/>
                        <a:pt x="145" y="57"/>
                        <a:pt x="132" y="51"/>
                      </a:cubicBezTo>
                      <a:cubicBezTo>
                        <a:pt x="62" y="18"/>
                        <a:pt x="62" y="18"/>
                        <a:pt x="62" y="18"/>
                      </a:cubicBezTo>
                      <a:cubicBezTo>
                        <a:pt x="21" y="0"/>
                        <a:pt x="7" y="23"/>
                        <a:pt x="0" y="37"/>
                      </a:cubicBezTo>
                      <a:close/>
                    </a:path>
                  </a:pathLst>
                </a:custGeom>
                <a:solidFill>
                  <a:srgbClr val="F5C5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4" name="Freeform 91">
                  <a:extLst>
                    <a:ext uri="{FF2B5EF4-FFF2-40B4-BE49-F238E27FC236}">
                      <a16:creationId xmlns:a16="http://schemas.microsoft.com/office/drawing/2014/main" id="{706E8D1E-DB4D-4957-926F-0FC58867E5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00" y="3145"/>
                  <a:ext cx="988" cy="624"/>
                </a:xfrm>
                <a:custGeom>
                  <a:avLst/>
                  <a:gdLst>
                    <a:gd name="T0" fmla="*/ 63 w 418"/>
                    <a:gd name="T1" fmla="*/ 21 h 264"/>
                    <a:gd name="T2" fmla="*/ 160 w 418"/>
                    <a:gd name="T3" fmla="*/ 102 h 264"/>
                    <a:gd name="T4" fmla="*/ 201 w 418"/>
                    <a:gd name="T5" fmla="*/ 77 h 264"/>
                    <a:gd name="T6" fmla="*/ 236 w 418"/>
                    <a:gd name="T7" fmla="*/ 46 h 264"/>
                    <a:gd name="T8" fmla="*/ 277 w 418"/>
                    <a:gd name="T9" fmla="*/ 25 h 264"/>
                    <a:gd name="T10" fmla="*/ 360 w 418"/>
                    <a:gd name="T11" fmla="*/ 94 h 264"/>
                    <a:gd name="T12" fmla="*/ 407 w 418"/>
                    <a:gd name="T13" fmla="*/ 170 h 264"/>
                    <a:gd name="T14" fmla="*/ 319 w 418"/>
                    <a:gd name="T15" fmla="*/ 261 h 264"/>
                    <a:gd name="T16" fmla="*/ 263 w 418"/>
                    <a:gd name="T17" fmla="*/ 248 h 264"/>
                    <a:gd name="T18" fmla="*/ 30 w 418"/>
                    <a:gd name="T19" fmla="*/ 59 h 264"/>
                    <a:gd name="T20" fmla="*/ 63 w 418"/>
                    <a:gd name="T21" fmla="*/ 21 h 2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18" h="264">
                      <a:moveTo>
                        <a:pt x="63" y="21"/>
                      </a:moveTo>
                      <a:cubicBezTo>
                        <a:pt x="160" y="102"/>
                        <a:pt x="160" y="102"/>
                        <a:pt x="160" y="102"/>
                      </a:cubicBezTo>
                      <a:cubicBezTo>
                        <a:pt x="154" y="81"/>
                        <a:pt x="182" y="64"/>
                        <a:pt x="201" y="77"/>
                      </a:cubicBezTo>
                      <a:cubicBezTo>
                        <a:pt x="192" y="56"/>
                        <a:pt x="216" y="38"/>
                        <a:pt x="236" y="46"/>
                      </a:cubicBezTo>
                      <a:cubicBezTo>
                        <a:pt x="231" y="26"/>
                        <a:pt x="259" y="10"/>
                        <a:pt x="277" y="25"/>
                      </a:cubicBezTo>
                      <a:cubicBezTo>
                        <a:pt x="360" y="94"/>
                        <a:pt x="360" y="94"/>
                        <a:pt x="360" y="94"/>
                      </a:cubicBezTo>
                      <a:cubicBezTo>
                        <a:pt x="384" y="113"/>
                        <a:pt x="403" y="150"/>
                        <a:pt x="407" y="170"/>
                      </a:cubicBezTo>
                      <a:cubicBezTo>
                        <a:pt x="418" y="229"/>
                        <a:pt x="351" y="264"/>
                        <a:pt x="319" y="261"/>
                      </a:cubicBezTo>
                      <a:cubicBezTo>
                        <a:pt x="294" y="258"/>
                        <a:pt x="276" y="258"/>
                        <a:pt x="263" y="248"/>
                      </a:cubicBezTo>
                      <a:cubicBezTo>
                        <a:pt x="30" y="59"/>
                        <a:pt x="30" y="59"/>
                        <a:pt x="30" y="59"/>
                      </a:cubicBezTo>
                      <a:cubicBezTo>
                        <a:pt x="0" y="35"/>
                        <a:pt x="39" y="0"/>
                        <a:pt x="63" y="21"/>
                      </a:cubicBezTo>
                      <a:close/>
                    </a:path>
                  </a:pathLst>
                </a:custGeom>
                <a:solidFill>
                  <a:srgbClr val="F5C5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5" name="Freeform 92">
                  <a:extLst>
                    <a:ext uri="{FF2B5EF4-FFF2-40B4-BE49-F238E27FC236}">
                      <a16:creationId xmlns:a16="http://schemas.microsoft.com/office/drawing/2014/main" id="{9882CE33-41B2-48BD-BBDA-90DEE6E0B47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978" y="3248"/>
                  <a:ext cx="253" cy="215"/>
                </a:xfrm>
                <a:custGeom>
                  <a:avLst/>
                  <a:gdLst>
                    <a:gd name="T0" fmla="*/ 107 w 107"/>
                    <a:gd name="T1" fmla="*/ 26 h 91"/>
                    <a:gd name="T2" fmla="*/ 77 w 107"/>
                    <a:gd name="T3" fmla="*/ 0 h 91"/>
                    <a:gd name="T4" fmla="*/ 77 w 107"/>
                    <a:gd name="T5" fmla="*/ 3 h 91"/>
                    <a:gd name="T6" fmla="*/ 72 w 107"/>
                    <a:gd name="T7" fmla="*/ 2 h 91"/>
                    <a:gd name="T8" fmla="*/ 107 w 107"/>
                    <a:gd name="T9" fmla="*/ 26 h 91"/>
                    <a:gd name="T10" fmla="*/ 38 w 107"/>
                    <a:gd name="T11" fmla="*/ 87 h 91"/>
                    <a:gd name="T12" fmla="*/ 38 w 107"/>
                    <a:gd name="T13" fmla="*/ 87 h 91"/>
                    <a:gd name="T14" fmla="*/ 44 w 107"/>
                    <a:gd name="T15" fmla="*/ 91 h 91"/>
                    <a:gd name="T16" fmla="*/ 38 w 107"/>
                    <a:gd name="T17" fmla="*/ 87 h 91"/>
                    <a:gd name="T18" fmla="*/ 38 w 107"/>
                    <a:gd name="T19" fmla="*/ 34 h 91"/>
                    <a:gd name="T20" fmla="*/ 38 w 107"/>
                    <a:gd name="T21" fmla="*/ 32 h 91"/>
                    <a:gd name="T22" fmla="*/ 42 w 107"/>
                    <a:gd name="T23" fmla="*/ 34 h 91"/>
                    <a:gd name="T24" fmla="*/ 41 w 107"/>
                    <a:gd name="T25" fmla="*/ 30 h 91"/>
                    <a:gd name="T26" fmla="*/ 77 w 107"/>
                    <a:gd name="T27" fmla="*/ 60 h 91"/>
                    <a:gd name="T28" fmla="*/ 38 w 107"/>
                    <a:gd name="T29" fmla="*/ 34 h 91"/>
                    <a:gd name="T30" fmla="*/ 38 w 107"/>
                    <a:gd name="T31" fmla="*/ 32 h 91"/>
                    <a:gd name="T32" fmla="*/ 38 w 107"/>
                    <a:gd name="T33" fmla="*/ 34 h 91"/>
                    <a:gd name="T34" fmla="*/ 33 w 107"/>
                    <a:gd name="T35" fmla="*/ 30 h 91"/>
                    <a:gd name="T36" fmla="*/ 38 w 107"/>
                    <a:gd name="T37" fmla="*/ 32 h 91"/>
                    <a:gd name="T38" fmla="*/ 38 w 107"/>
                    <a:gd name="T39" fmla="*/ 87 h 91"/>
                    <a:gd name="T40" fmla="*/ 38 w 107"/>
                    <a:gd name="T41" fmla="*/ 87 h 91"/>
                    <a:gd name="T42" fmla="*/ 1 w 107"/>
                    <a:gd name="T43" fmla="*/ 59 h 91"/>
                    <a:gd name="T44" fmla="*/ 1 w 107"/>
                    <a:gd name="T45" fmla="*/ 58 h 91"/>
                    <a:gd name="T46" fmla="*/ 0 w 107"/>
                    <a:gd name="T47" fmla="*/ 53 h 91"/>
                    <a:gd name="T48" fmla="*/ 38 w 107"/>
                    <a:gd name="T49" fmla="*/ 87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07" h="91">
                      <a:moveTo>
                        <a:pt x="107" y="26"/>
                      </a:moveTo>
                      <a:cubicBezTo>
                        <a:pt x="107" y="26"/>
                        <a:pt x="91" y="12"/>
                        <a:pt x="77" y="0"/>
                      </a:cubicBezTo>
                      <a:cubicBezTo>
                        <a:pt x="77" y="1"/>
                        <a:pt x="77" y="2"/>
                        <a:pt x="77" y="3"/>
                      </a:cubicBezTo>
                      <a:cubicBezTo>
                        <a:pt x="75" y="2"/>
                        <a:pt x="74" y="2"/>
                        <a:pt x="72" y="2"/>
                      </a:cubicBezTo>
                      <a:cubicBezTo>
                        <a:pt x="88" y="13"/>
                        <a:pt x="107" y="26"/>
                        <a:pt x="107" y="26"/>
                      </a:cubicBezTo>
                      <a:close/>
                      <a:moveTo>
                        <a:pt x="38" y="87"/>
                      </a:moveTo>
                      <a:cubicBezTo>
                        <a:pt x="38" y="87"/>
                        <a:pt x="38" y="87"/>
                        <a:pt x="38" y="87"/>
                      </a:cubicBezTo>
                      <a:cubicBezTo>
                        <a:pt x="42" y="89"/>
                        <a:pt x="44" y="91"/>
                        <a:pt x="44" y="91"/>
                      </a:cubicBezTo>
                      <a:cubicBezTo>
                        <a:pt x="44" y="91"/>
                        <a:pt x="42" y="90"/>
                        <a:pt x="38" y="87"/>
                      </a:cubicBezTo>
                      <a:close/>
                      <a:moveTo>
                        <a:pt x="38" y="34"/>
                      </a:moveTo>
                      <a:cubicBezTo>
                        <a:pt x="38" y="32"/>
                        <a:pt x="38" y="32"/>
                        <a:pt x="38" y="32"/>
                      </a:cubicBezTo>
                      <a:cubicBezTo>
                        <a:pt x="40" y="32"/>
                        <a:pt x="41" y="33"/>
                        <a:pt x="42" y="34"/>
                      </a:cubicBezTo>
                      <a:cubicBezTo>
                        <a:pt x="41" y="32"/>
                        <a:pt x="41" y="31"/>
                        <a:pt x="41" y="30"/>
                      </a:cubicBezTo>
                      <a:cubicBezTo>
                        <a:pt x="57" y="43"/>
                        <a:pt x="77" y="60"/>
                        <a:pt x="77" y="60"/>
                      </a:cubicBezTo>
                      <a:cubicBezTo>
                        <a:pt x="77" y="60"/>
                        <a:pt x="55" y="45"/>
                        <a:pt x="38" y="34"/>
                      </a:cubicBezTo>
                      <a:close/>
                      <a:moveTo>
                        <a:pt x="38" y="32"/>
                      </a:moveTo>
                      <a:cubicBezTo>
                        <a:pt x="38" y="34"/>
                        <a:pt x="38" y="34"/>
                        <a:pt x="38" y="34"/>
                      </a:cubicBezTo>
                      <a:cubicBezTo>
                        <a:pt x="37" y="32"/>
                        <a:pt x="35" y="31"/>
                        <a:pt x="33" y="30"/>
                      </a:cubicBezTo>
                      <a:cubicBezTo>
                        <a:pt x="35" y="30"/>
                        <a:pt x="37" y="31"/>
                        <a:pt x="38" y="32"/>
                      </a:cubicBezTo>
                      <a:close/>
                      <a:moveTo>
                        <a:pt x="38" y="87"/>
                      </a:moveTo>
                      <a:cubicBezTo>
                        <a:pt x="38" y="87"/>
                        <a:pt x="38" y="87"/>
                        <a:pt x="38" y="87"/>
                      </a:cubicBezTo>
                      <a:cubicBezTo>
                        <a:pt x="29" y="81"/>
                        <a:pt x="10" y="66"/>
                        <a:pt x="1" y="59"/>
                      </a:cubicBezTo>
                      <a:cubicBezTo>
                        <a:pt x="1" y="59"/>
                        <a:pt x="1" y="59"/>
                        <a:pt x="1" y="58"/>
                      </a:cubicBezTo>
                      <a:cubicBezTo>
                        <a:pt x="0" y="57"/>
                        <a:pt x="0" y="55"/>
                        <a:pt x="0" y="53"/>
                      </a:cubicBezTo>
                      <a:cubicBezTo>
                        <a:pt x="12" y="63"/>
                        <a:pt x="30" y="79"/>
                        <a:pt x="38" y="87"/>
                      </a:cubicBezTo>
                      <a:close/>
                    </a:path>
                  </a:pathLst>
                </a:custGeom>
                <a:solidFill>
                  <a:srgbClr val="E3A8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6" name="Freeform 93">
                  <a:extLst>
                    <a:ext uri="{FF2B5EF4-FFF2-40B4-BE49-F238E27FC236}">
                      <a16:creationId xmlns:a16="http://schemas.microsoft.com/office/drawing/2014/main" id="{56FBED4C-65C0-4505-A36C-4429532750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28" y="3167"/>
                  <a:ext cx="130" cy="123"/>
                </a:xfrm>
                <a:custGeom>
                  <a:avLst/>
                  <a:gdLst>
                    <a:gd name="T0" fmla="*/ 46 w 55"/>
                    <a:gd name="T1" fmla="*/ 15 h 52"/>
                    <a:gd name="T2" fmla="*/ 55 w 55"/>
                    <a:gd name="T3" fmla="*/ 23 h 52"/>
                    <a:gd name="T4" fmla="*/ 30 w 55"/>
                    <a:gd name="T5" fmla="*/ 52 h 52"/>
                    <a:gd name="T6" fmla="*/ 22 w 55"/>
                    <a:gd name="T7" fmla="*/ 46 h 52"/>
                    <a:gd name="T8" fmla="*/ 46 w 55"/>
                    <a:gd name="T9" fmla="*/ 15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52">
                      <a:moveTo>
                        <a:pt x="46" y="15"/>
                      </a:moveTo>
                      <a:cubicBezTo>
                        <a:pt x="55" y="23"/>
                        <a:pt x="55" y="23"/>
                        <a:pt x="55" y="23"/>
                      </a:cubicBezTo>
                      <a:cubicBezTo>
                        <a:pt x="54" y="39"/>
                        <a:pt x="45" y="48"/>
                        <a:pt x="30" y="52"/>
                      </a:cubicBezTo>
                      <a:cubicBezTo>
                        <a:pt x="22" y="46"/>
                        <a:pt x="22" y="46"/>
                        <a:pt x="22" y="46"/>
                      </a:cubicBezTo>
                      <a:cubicBezTo>
                        <a:pt x="0" y="28"/>
                        <a:pt x="29" y="0"/>
                        <a:pt x="46" y="15"/>
                      </a:cubicBezTo>
                      <a:close/>
                    </a:path>
                  </a:pathLst>
                </a:custGeom>
                <a:solidFill>
                  <a:srgbClr val="FFD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7" name="Freeform 94">
                  <a:extLst>
                    <a:ext uri="{FF2B5EF4-FFF2-40B4-BE49-F238E27FC236}">
                      <a16:creationId xmlns:a16="http://schemas.microsoft.com/office/drawing/2014/main" id="{3D9A304A-6D1B-4731-A7DA-0478282BA1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98" y="3579"/>
                  <a:ext cx="85" cy="56"/>
                </a:xfrm>
                <a:custGeom>
                  <a:avLst/>
                  <a:gdLst>
                    <a:gd name="T0" fmla="*/ 4 w 36"/>
                    <a:gd name="T1" fmla="*/ 0 h 24"/>
                    <a:gd name="T2" fmla="*/ 0 w 36"/>
                    <a:gd name="T3" fmla="*/ 6 h 24"/>
                    <a:gd name="T4" fmla="*/ 33 w 36"/>
                    <a:gd name="T5" fmla="*/ 24 h 24"/>
                    <a:gd name="T6" fmla="*/ 4 w 36"/>
                    <a:gd name="T7" fmla="*/ 0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24">
                      <a:moveTo>
                        <a:pt x="4" y="0"/>
                      </a:moveTo>
                      <a:cubicBezTo>
                        <a:pt x="2" y="2"/>
                        <a:pt x="1" y="4"/>
                        <a:pt x="0" y="6"/>
                      </a:cubicBezTo>
                      <a:cubicBezTo>
                        <a:pt x="33" y="24"/>
                        <a:pt x="33" y="24"/>
                        <a:pt x="33" y="24"/>
                      </a:cubicBezTo>
                      <a:cubicBezTo>
                        <a:pt x="36" y="11"/>
                        <a:pt x="17" y="4"/>
                        <a:pt x="4" y="0"/>
                      </a:cubicBezTo>
                      <a:close/>
                    </a:path>
                  </a:pathLst>
                </a:custGeom>
                <a:solidFill>
                  <a:srgbClr val="FFD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8" name="Freeform 95">
                  <a:extLst>
                    <a:ext uri="{FF2B5EF4-FFF2-40B4-BE49-F238E27FC236}">
                      <a16:creationId xmlns:a16="http://schemas.microsoft.com/office/drawing/2014/main" id="{7326C483-9E23-4FC6-B9F5-369B77F530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57" y="3531"/>
                  <a:ext cx="156" cy="111"/>
                </a:xfrm>
                <a:custGeom>
                  <a:avLst/>
                  <a:gdLst>
                    <a:gd name="T0" fmla="*/ 21 w 156"/>
                    <a:gd name="T1" fmla="*/ 0 h 111"/>
                    <a:gd name="T2" fmla="*/ 156 w 156"/>
                    <a:gd name="T3" fmla="*/ 111 h 111"/>
                    <a:gd name="T4" fmla="*/ 0 w 156"/>
                    <a:gd name="T5" fmla="*/ 7 h 111"/>
                    <a:gd name="T6" fmla="*/ 21 w 156"/>
                    <a:gd name="T7" fmla="*/ 0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6" h="111">
                      <a:moveTo>
                        <a:pt x="21" y="0"/>
                      </a:moveTo>
                      <a:lnTo>
                        <a:pt x="156" y="111"/>
                      </a:lnTo>
                      <a:lnTo>
                        <a:pt x="0" y="7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E3A8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39" name="Freeform 96">
                  <a:extLst>
                    <a:ext uri="{FF2B5EF4-FFF2-40B4-BE49-F238E27FC236}">
                      <a16:creationId xmlns:a16="http://schemas.microsoft.com/office/drawing/2014/main" id="{ADDAEEE2-6522-4CE5-842C-407B5A43DB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393" y="3710"/>
                  <a:ext cx="286" cy="284"/>
                </a:xfrm>
                <a:custGeom>
                  <a:avLst/>
                  <a:gdLst>
                    <a:gd name="T0" fmla="*/ 123 w 286"/>
                    <a:gd name="T1" fmla="*/ 0 h 284"/>
                    <a:gd name="T2" fmla="*/ 286 w 286"/>
                    <a:gd name="T3" fmla="*/ 147 h 284"/>
                    <a:gd name="T4" fmla="*/ 163 w 286"/>
                    <a:gd name="T5" fmla="*/ 284 h 284"/>
                    <a:gd name="T6" fmla="*/ 0 w 286"/>
                    <a:gd name="T7" fmla="*/ 137 h 284"/>
                    <a:gd name="T8" fmla="*/ 123 w 286"/>
                    <a:gd name="T9" fmla="*/ 0 h 2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6" h="284">
                      <a:moveTo>
                        <a:pt x="123" y="0"/>
                      </a:moveTo>
                      <a:lnTo>
                        <a:pt x="286" y="147"/>
                      </a:lnTo>
                      <a:lnTo>
                        <a:pt x="163" y="284"/>
                      </a:lnTo>
                      <a:lnTo>
                        <a:pt x="0" y="137"/>
                      </a:lnTo>
                      <a:lnTo>
                        <a:pt x="123" y="0"/>
                      </a:lnTo>
                      <a:close/>
                    </a:path>
                  </a:pathLst>
                </a:cu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0" name="Freeform 97">
                  <a:extLst>
                    <a:ext uri="{FF2B5EF4-FFF2-40B4-BE49-F238E27FC236}">
                      <a16:creationId xmlns:a16="http://schemas.microsoft.com/office/drawing/2014/main" id="{ADBD28BF-5EE4-4BF2-B1D7-F768732EDC6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513" y="3193"/>
                  <a:ext cx="146" cy="17"/>
                </a:xfrm>
                <a:custGeom>
                  <a:avLst/>
                  <a:gdLst>
                    <a:gd name="T0" fmla="*/ 54 w 62"/>
                    <a:gd name="T1" fmla="*/ 7 h 7"/>
                    <a:gd name="T2" fmla="*/ 56 w 62"/>
                    <a:gd name="T3" fmla="*/ 7 h 7"/>
                    <a:gd name="T4" fmla="*/ 56 w 62"/>
                    <a:gd name="T5" fmla="*/ 0 h 7"/>
                    <a:gd name="T6" fmla="*/ 54 w 62"/>
                    <a:gd name="T7" fmla="*/ 0 h 7"/>
                    <a:gd name="T8" fmla="*/ 54 w 62"/>
                    <a:gd name="T9" fmla="*/ 1 h 7"/>
                    <a:gd name="T10" fmla="*/ 57 w 62"/>
                    <a:gd name="T11" fmla="*/ 4 h 7"/>
                    <a:gd name="T12" fmla="*/ 54 w 62"/>
                    <a:gd name="T13" fmla="*/ 6 h 7"/>
                    <a:gd name="T14" fmla="*/ 54 w 62"/>
                    <a:gd name="T15" fmla="*/ 7 h 7"/>
                    <a:gd name="T16" fmla="*/ 8 w 62"/>
                    <a:gd name="T17" fmla="*/ 7 h 7"/>
                    <a:gd name="T18" fmla="*/ 54 w 62"/>
                    <a:gd name="T19" fmla="*/ 7 h 7"/>
                    <a:gd name="T20" fmla="*/ 54 w 62"/>
                    <a:gd name="T21" fmla="*/ 6 h 7"/>
                    <a:gd name="T22" fmla="*/ 51 w 62"/>
                    <a:gd name="T23" fmla="*/ 4 h 7"/>
                    <a:gd name="T24" fmla="*/ 54 w 62"/>
                    <a:gd name="T25" fmla="*/ 1 h 7"/>
                    <a:gd name="T26" fmla="*/ 54 w 62"/>
                    <a:gd name="T27" fmla="*/ 0 h 7"/>
                    <a:gd name="T28" fmla="*/ 8 w 62"/>
                    <a:gd name="T29" fmla="*/ 0 h 7"/>
                    <a:gd name="T30" fmla="*/ 8 w 62"/>
                    <a:gd name="T31" fmla="*/ 1 h 7"/>
                    <a:gd name="T32" fmla="*/ 10 w 62"/>
                    <a:gd name="T33" fmla="*/ 4 h 7"/>
                    <a:gd name="T34" fmla="*/ 8 w 62"/>
                    <a:gd name="T35" fmla="*/ 6 h 7"/>
                    <a:gd name="T36" fmla="*/ 8 w 62"/>
                    <a:gd name="T37" fmla="*/ 7 h 7"/>
                    <a:gd name="T38" fmla="*/ 6 w 62"/>
                    <a:gd name="T39" fmla="*/ 7 h 7"/>
                    <a:gd name="T40" fmla="*/ 8 w 62"/>
                    <a:gd name="T41" fmla="*/ 7 h 7"/>
                    <a:gd name="T42" fmla="*/ 8 w 62"/>
                    <a:gd name="T43" fmla="*/ 6 h 7"/>
                    <a:gd name="T44" fmla="*/ 5 w 62"/>
                    <a:gd name="T45" fmla="*/ 4 h 7"/>
                    <a:gd name="T46" fmla="*/ 8 w 62"/>
                    <a:gd name="T47" fmla="*/ 1 h 7"/>
                    <a:gd name="T48" fmla="*/ 8 w 62"/>
                    <a:gd name="T49" fmla="*/ 0 h 7"/>
                    <a:gd name="T50" fmla="*/ 6 w 62"/>
                    <a:gd name="T51" fmla="*/ 0 h 7"/>
                    <a:gd name="T52" fmla="*/ 6 w 62"/>
                    <a:gd name="T53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62" h="7">
                      <a:moveTo>
                        <a:pt x="54" y="7"/>
                      </a:moveTo>
                      <a:cubicBezTo>
                        <a:pt x="56" y="7"/>
                        <a:pt x="56" y="7"/>
                        <a:pt x="56" y="7"/>
                      </a:cubicBezTo>
                      <a:cubicBezTo>
                        <a:pt x="62" y="7"/>
                        <a:pt x="62" y="0"/>
                        <a:pt x="56" y="0"/>
                      </a:cubicBezTo>
                      <a:cubicBezTo>
                        <a:pt x="54" y="0"/>
                        <a:pt x="54" y="0"/>
                        <a:pt x="54" y="0"/>
                      </a:cubicBezTo>
                      <a:cubicBezTo>
                        <a:pt x="54" y="1"/>
                        <a:pt x="54" y="1"/>
                        <a:pt x="54" y="1"/>
                      </a:cubicBezTo>
                      <a:cubicBezTo>
                        <a:pt x="55" y="1"/>
                        <a:pt x="57" y="2"/>
                        <a:pt x="57" y="4"/>
                      </a:cubicBezTo>
                      <a:cubicBezTo>
                        <a:pt x="57" y="5"/>
                        <a:pt x="55" y="6"/>
                        <a:pt x="54" y="6"/>
                      </a:cubicBezTo>
                      <a:lnTo>
                        <a:pt x="54" y="7"/>
                      </a:lnTo>
                      <a:close/>
                      <a:moveTo>
                        <a:pt x="8" y="7"/>
                      </a:moveTo>
                      <a:cubicBezTo>
                        <a:pt x="54" y="7"/>
                        <a:pt x="54" y="7"/>
                        <a:pt x="54" y="7"/>
                      </a:cubicBezTo>
                      <a:cubicBezTo>
                        <a:pt x="54" y="6"/>
                        <a:pt x="54" y="6"/>
                        <a:pt x="54" y="6"/>
                      </a:cubicBezTo>
                      <a:cubicBezTo>
                        <a:pt x="53" y="6"/>
                        <a:pt x="51" y="5"/>
                        <a:pt x="51" y="4"/>
                      </a:cubicBezTo>
                      <a:cubicBezTo>
                        <a:pt x="51" y="2"/>
                        <a:pt x="53" y="1"/>
                        <a:pt x="54" y="1"/>
                      </a:cubicBezTo>
                      <a:cubicBezTo>
                        <a:pt x="54" y="0"/>
                        <a:pt x="54" y="0"/>
                        <a:pt x="54" y="0"/>
                      </a:cubicBezTo>
                      <a:cubicBezTo>
                        <a:pt x="39" y="0"/>
                        <a:pt x="23" y="0"/>
                        <a:pt x="8" y="0"/>
                      </a:cubicBezTo>
                      <a:cubicBezTo>
                        <a:pt x="8" y="1"/>
                        <a:pt x="8" y="1"/>
                        <a:pt x="8" y="1"/>
                      </a:cubicBezTo>
                      <a:cubicBezTo>
                        <a:pt x="9" y="1"/>
                        <a:pt x="10" y="2"/>
                        <a:pt x="10" y="4"/>
                      </a:cubicBezTo>
                      <a:cubicBezTo>
                        <a:pt x="10" y="5"/>
                        <a:pt x="9" y="6"/>
                        <a:pt x="8" y="6"/>
                      </a:cubicBezTo>
                      <a:lnTo>
                        <a:pt x="8" y="7"/>
                      </a:lnTo>
                      <a:close/>
                      <a:moveTo>
                        <a:pt x="6" y="7"/>
                      </a:moveTo>
                      <a:cubicBezTo>
                        <a:pt x="8" y="7"/>
                        <a:pt x="8" y="7"/>
                        <a:pt x="8" y="7"/>
                      </a:cubicBezTo>
                      <a:cubicBezTo>
                        <a:pt x="8" y="6"/>
                        <a:pt x="8" y="6"/>
                        <a:pt x="8" y="6"/>
                      </a:cubicBezTo>
                      <a:cubicBezTo>
                        <a:pt x="6" y="6"/>
                        <a:pt x="5" y="5"/>
                        <a:pt x="5" y="4"/>
                      </a:cubicBezTo>
                      <a:cubicBezTo>
                        <a:pt x="5" y="2"/>
                        <a:pt x="6" y="1"/>
                        <a:pt x="8" y="1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6" y="0"/>
                        <a:pt x="6" y="0"/>
                        <a:pt x="6" y="0"/>
                      </a:cubicBezTo>
                      <a:cubicBezTo>
                        <a:pt x="0" y="0"/>
                        <a:pt x="0" y="7"/>
                        <a:pt x="6" y="7"/>
                      </a:cubicBezTo>
                      <a:close/>
                    </a:path>
                  </a:pathLst>
                </a:cu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1" name="Oval 98">
                  <a:extLst>
                    <a:ext uri="{FF2B5EF4-FFF2-40B4-BE49-F238E27FC236}">
                      <a16:creationId xmlns:a16="http://schemas.microsoft.com/office/drawing/2014/main" id="{21A1B6C2-531D-4364-BD16-BC8DA07535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88" y="3143"/>
                  <a:ext cx="12" cy="12"/>
                </a:xfrm>
                <a:prstGeom prst="ellipse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2" name="Freeform 99">
                  <a:extLst>
                    <a:ext uri="{FF2B5EF4-FFF2-40B4-BE49-F238E27FC236}">
                      <a16:creationId xmlns:a16="http://schemas.microsoft.com/office/drawing/2014/main" id="{AAE421AA-889F-4B3E-B5DB-C13499CA9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95" y="3151"/>
                  <a:ext cx="48" cy="54"/>
                </a:xfrm>
                <a:custGeom>
                  <a:avLst/>
                  <a:gdLst>
                    <a:gd name="T0" fmla="*/ 20 w 20"/>
                    <a:gd name="T1" fmla="*/ 21 h 23"/>
                    <a:gd name="T2" fmla="*/ 2 w 20"/>
                    <a:gd name="T3" fmla="*/ 0 h 23"/>
                    <a:gd name="T4" fmla="*/ 0 w 20"/>
                    <a:gd name="T5" fmla="*/ 0 h 23"/>
                    <a:gd name="T6" fmla="*/ 0 w 20"/>
                    <a:gd name="T7" fmla="*/ 0 h 23"/>
                    <a:gd name="T8" fmla="*/ 0 w 20"/>
                    <a:gd name="T9" fmla="*/ 2 h 23"/>
                    <a:gd name="T10" fmla="*/ 18 w 20"/>
                    <a:gd name="T11" fmla="*/ 22 h 23"/>
                    <a:gd name="T12" fmla="*/ 20 w 20"/>
                    <a:gd name="T13" fmla="*/ 22 h 23"/>
                    <a:gd name="T14" fmla="*/ 20 w 20"/>
                    <a:gd name="T15" fmla="*/ 22 h 23"/>
                    <a:gd name="T16" fmla="*/ 20 w 20"/>
                    <a:gd name="T17" fmla="*/ 2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0" h="23">
                      <a:moveTo>
                        <a:pt x="20" y="21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18" y="22"/>
                        <a:pt x="18" y="22"/>
                        <a:pt x="18" y="22"/>
                      </a:cubicBezTo>
                      <a:cubicBezTo>
                        <a:pt x="19" y="23"/>
                        <a:pt x="19" y="23"/>
                        <a:pt x="20" y="22"/>
                      </a:cubicBezTo>
                      <a:cubicBezTo>
                        <a:pt x="20" y="22"/>
                        <a:pt x="20" y="22"/>
                        <a:pt x="20" y="22"/>
                      </a:cubicBezTo>
                      <a:cubicBezTo>
                        <a:pt x="20" y="22"/>
                        <a:pt x="20" y="21"/>
                        <a:pt x="20" y="21"/>
                      </a:cubicBezTo>
                      <a:close/>
                    </a:path>
                  </a:pathLst>
                </a:cu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3" name="Oval 100">
                  <a:extLst>
                    <a:ext uri="{FF2B5EF4-FFF2-40B4-BE49-F238E27FC236}">
                      <a16:creationId xmlns:a16="http://schemas.microsoft.com/office/drawing/2014/main" id="{D15A3ED3-BFCC-4AB5-9EBD-1CFC93E778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72" y="3143"/>
                  <a:ext cx="12" cy="12"/>
                </a:xfrm>
                <a:prstGeom prst="ellipse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4" name="Freeform 101">
                  <a:extLst>
                    <a:ext uri="{FF2B5EF4-FFF2-40B4-BE49-F238E27FC236}">
                      <a16:creationId xmlns:a16="http://schemas.microsoft.com/office/drawing/2014/main" id="{1D05A7E9-B2FA-4E8F-916D-4EFCFCA2A2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27" y="3146"/>
                  <a:ext cx="54" cy="59"/>
                </a:xfrm>
                <a:custGeom>
                  <a:avLst/>
                  <a:gdLst>
                    <a:gd name="T0" fmla="*/ 1 w 23"/>
                    <a:gd name="T1" fmla="*/ 23 h 25"/>
                    <a:gd name="T2" fmla="*/ 20 w 23"/>
                    <a:gd name="T3" fmla="*/ 1 h 25"/>
                    <a:gd name="T4" fmla="*/ 22 w 23"/>
                    <a:gd name="T5" fmla="*/ 0 h 25"/>
                    <a:gd name="T6" fmla="*/ 22 w 23"/>
                    <a:gd name="T7" fmla="*/ 0 h 25"/>
                    <a:gd name="T8" fmla="*/ 22 w 23"/>
                    <a:gd name="T9" fmla="*/ 2 h 25"/>
                    <a:gd name="T10" fmla="*/ 2 w 23"/>
                    <a:gd name="T11" fmla="*/ 24 h 25"/>
                    <a:gd name="T12" fmla="*/ 1 w 23"/>
                    <a:gd name="T13" fmla="*/ 24 h 25"/>
                    <a:gd name="T14" fmla="*/ 1 w 23"/>
                    <a:gd name="T15" fmla="*/ 24 h 25"/>
                    <a:gd name="T16" fmla="*/ 1 w 23"/>
                    <a:gd name="T17" fmla="*/ 23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" h="25">
                      <a:moveTo>
                        <a:pt x="1" y="23"/>
                      </a:moveTo>
                      <a:cubicBezTo>
                        <a:pt x="20" y="1"/>
                        <a:pt x="20" y="1"/>
                        <a:pt x="20" y="1"/>
                      </a:cubicBezTo>
                      <a:cubicBezTo>
                        <a:pt x="21" y="0"/>
                        <a:pt x="22" y="0"/>
                        <a:pt x="22" y="0"/>
                      </a:cubicBezTo>
                      <a:cubicBezTo>
                        <a:pt x="22" y="0"/>
                        <a:pt x="22" y="0"/>
                        <a:pt x="22" y="0"/>
                      </a:cubicBezTo>
                      <a:cubicBezTo>
                        <a:pt x="23" y="1"/>
                        <a:pt x="23" y="2"/>
                        <a:pt x="22" y="2"/>
                      </a:cubicBezTo>
                      <a:cubicBezTo>
                        <a:pt x="2" y="24"/>
                        <a:pt x="2" y="24"/>
                        <a:pt x="2" y="24"/>
                      </a:cubicBezTo>
                      <a:cubicBezTo>
                        <a:pt x="2" y="25"/>
                        <a:pt x="1" y="25"/>
                        <a:pt x="1" y="24"/>
                      </a:cubicBezTo>
                      <a:cubicBezTo>
                        <a:pt x="1" y="24"/>
                        <a:pt x="1" y="24"/>
                        <a:pt x="1" y="24"/>
                      </a:cubicBezTo>
                      <a:cubicBezTo>
                        <a:pt x="0" y="24"/>
                        <a:pt x="0" y="23"/>
                        <a:pt x="1" y="23"/>
                      </a:cubicBezTo>
                      <a:close/>
                    </a:path>
                  </a:pathLst>
                </a:cu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5" name="Freeform 102">
                  <a:extLst>
                    <a:ext uri="{FF2B5EF4-FFF2-40B4-BE49-F238E27FC236}">
                      <a16:creationId xmlns:a16="http://schemas.microsoft.com/office/drawing/2014/main" id="{55694E44-3557-4DEE-8CFE-77F11C87028B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527" y="3214"/>
                  <a:ext cx="118" cy="45"/>
                </a:xfrm>
                <a:custGeom>
                  <a:avLst/>
                  <a:gdLst>
                    <a:gd name="T0" fmla="*/ 50 w 50"/>
                    <a:gd name="T1" fmla="*/ 0 h 19"/>
                    <a:gd name="T2" fmla="*/ 41 w 50"/>
                    <a:gd name="T3" fmla="*/ 19 h 19"/>
                    <a:gd name="T4" fmla="*/ 40 w 50"/>
                    <a:gd name="T5" fmla="*/ 15 h 19"/>
                    <a:gd name="T6" fmla="*/ 42 w 50"/>
                    <a:gd name="T7" fmla="*/ 8 h 19"/>
                    <a:gd name="T8" fmla="*/ 41 w 50"/>
                    <a:gd name="T9" fmla="*/ 1 h 19"/>
                    <a:gd name="T10" fmla="*/ 40 w 50"/>
                    <a:gd name="T11" fmla="*/ 2 h 19"/>
                    <a:gd name="T12" fmla="*/ 33 w 50"/>
                    <a:gd name="T13" fmla="*/ 0 h 19"/>
                    <a:gd name="T14" fmla="*/ 40 w 50"/>
                    <a:gd name="T15" fmla="*/ 2 h 19"/>
                    <a:gd name="T16" fmla="*/ 38 w 50"/>
                    <a:gd name="T17" fmla="*/ 8 h 19"/>
                    <a:gd name="T18" fmla="*/ 39 w 50"/>
                    <a:gd name="T19" fmla="*/ 15 h 19"/>
                    <a:gd name="T20" fmla="*/ 40 w 50"/>
                    <a:gd name="T21" fmla="*/ 15 h 19"/>
                    <a:gd name="T22" fmla="*/ 33 w 50"/>
                    <a:gd name="T23" fmla="*/ 19 h 19"/>
                    <a:gd name="T24" fmla="*/ 34 w 50"/>
                    <a:gd name="T25" fmla="*/ 13 h 19"/>
                    <a:gd name="T26" fmla="*/ 35 w 50"/>
                    <a:gd name="T27" fmla="*/ 3 h 19"/>
                    <a:gd name="T28" fmla="*/ 33 w 50"/>
                    <a:gd name="T29" fmla="*/ 1 h 19"/>
                    <a:gd name="T30" fmla="*/ 33 w 50"/>
                    <a:gd name="T31" fmla="*/ 0 h 19"/>
                    <a:gd name="T32" fmla="*/ 33 w 50"/>
                    <a:gd name="T33" fmla="*/ 0 h 19"/>
                    <a:gd name="T34" fmla="*/ 31 w 50"/>
                    <a:gd name="T35" fmla="*/ 3 h 19"/>
                    <a:gd name="T36" fmla="*/ 30 w 50"/>
                    <a:gd name="T37" fmla="*/ 13 h 19"/>
                    <a:gd name="T38" fmla="*/ 32 w 50"/>
                    <a:gd name="T39" fmla="*/ 15 h 19"/>
                    <a:gd name="T40" fmla="*/ 33 w 50"/>
                    <a:gd name="T41" fmla="*/ 19 h 19"/>
                    <a:gd name="T42" fmla="*/ 25 w 50"/>
                    <a:gd name="T43" fmla="*/ 15 h 19"/>
                    <a:gd name="T44" fmla="*/ 27 w 50"/>
                    <a:gd name="T45" fmla="*/ 8 h 19"/>
                    <a:gd name="T46" fmla="*/ 25 w 50"/>
                    <a:gd name="T47" fmla="*/ 1 h 19"/>
                    <a:gd name="T48" fmla="*/ 25 w 50"/>
                    <a:gd name="T49" fmla="*/ 1 h 19"/>
                    <a:gd name="T50" fmla="*/ 17 w 50"/>
                    <a:gd name="T51" fmla="*/ 0 h 19"/>
                    <a:gd name="T52" fmla="*/ 25 w 50"/>
                    <a:gd name="T53" fmla="*/ 1 h 19"/>
                    <a:gd name="T54" fmla="*/ 23 w 50"/>
                    <a:gd name="T55" fmla="*/ 8 h 19"/>
                    <a:gd name="T56" fmla="*/ 25 w 50"/>
                    <a:gd name="T57" fmla="*/ 15 h 19"/>
                    <a:gd name="T58" fmla="*/ 25 w 50"/>
                    <a:gd name="T59" fmla="*/ 15 h 19"/>
                    <a:gd name="T60" fmla="*/ 17 w 50"/>
                    <a:gd name="T61" fmla="*/ 19 h 19"/>
                    <a:gd name="T62" fmla="*/ 18 w 50"/>
                    <a:gd name="T63" fmla="*/ 15 h 19"/>
                    <a:gd name="T64" fmla="*/ 19 w 50"/>
                    <a:gd name="T65" fmla="*/ 13 h 19"/>
                    <a:gd name="T66" fmla="*/ 19 w 50"/>
                    <a:gd name="T67" fmla="*/ 3 h 19"/>
                    <a:gd name="T68" fmla="*/ 17 w 50"/>
                    <a:gd name="T69" fmla="*/ 0 h 19"/>
                    <a:gd name="T70" fmla="*/ 17 w 50"/>
                    <a:gd name="T71" fmla="*/ 0 h 19"/>
                    <a:gd name="T72" fmla="*/ 17 w 50"/>
                    <a:gd name="T73" fmla="*/ 1 h 19"/>
                    <a:gd name="T74" fmla="*/ 15 w 50"/>
                    <a:gd name="T75" fmla="*/ 3 h 19"/>
                    <a:gd name="T76" fmla="*/ 15 w 50"/>
                    <a:gd name="T77" fmla="*/ 13 h 19"/>
                    <a:gd name="T78" fmla="*/ 17 w 50"/>
                    <a:gd name="T79" fmla="*/ 19 h 19"/>
                    <a:gd name="T80" fmla="*/ 9 w 50"/>
                    <a:gd name="T81" fmla="*/ 15 h 19"/>
                    <a:gd name="T82" fmla="*/ 10 w 50"/>
                    <a:gd name="T83" fmla="*/ 15 h 19"/>
                    <a:gd name="T84" fmla="*/ 11 w 50"/>
                    <a:gd name="T85" fmla="*/ 8 h 19"/>
                    <a:gd name="T86" fmla="*/ 9 w 50"/>
                    <a:gd name="T87" fmla="*/ 2 h 19"/>
                    <a:gd name="T88" fmla="*/ 9 w 50"/>
                    <a:gd name="T89" fmla="*/ 19 h 19"/>
                    <a:gd name="T90" fmla="*/ 0 w 50"/>
                    <a:gd name="T91" fmla="*/ 0 h 19"/>
                    <a:gd name="T92" fmla="*/ 9 w 50"/>
                    <a:gd name="T93" fmla="*/ 2 h 19"/>
                    <a:gd name="T94" fmla="*/ 9 w 50"/>
                    <a:gd name="T95" fmla="*/ 1 h 19"/>
                    <a:gd name="T96" fmla="*/ 7 w 50"/>
                    <a:gd name="T97" fmla="*/ 8 h 19"/>
                    <a:gd name="T98" fmla="*/ 9 w 50"/>
                    <a:gd name="T99" fmla="*/ 15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0" h="19">
                      <a:moveTo>
                        <a:pt x="40" y="0"/>
                      </a:moveTo>
                      <a:cubicBezTo>
                        <a:pt x="50" y="0"/>
                        <a:pt x="50" y="0"/>
                        <a:pt x="50" y="0"/>
                      </a:cubicBezTo>
                      <a:cubicBezTo>
                        <a:pt x="47" y="14"/>
                        <a:pt x="47" y="14"/>
                        <a:pt x="47" y="14"/>
                      </a:cubicBezTo>
                      <a:cubicBezTo>
                        <a:pt x="47" y="17"/>
                        <a:pt x="45" y="19"/>
                        <a:pt x="41" y="19"/>
                      </a:cubicBezTo>
                      <a:cubicBezTo>
                        <a:pt x="40" y="19"/>
                        <a:pt x="40" y="19"/>
                        <a:pt x="40" y="19"/>
                      </a:cubicBezTo>
                      <a:cubicBezTo>
                        <a:pt x="40" y="15"/>
                        <a:pt x="40" y="15"/>
                        <a:pt x="40" y="15"/>
                      </a:cubicBezTo>
                      <a:cubicBezTo>
                        <a:pt x="41" y="14"/>
                        <a:pt x="41" y="14"/>
                        <a:pt x="42" y="13"/>
                      </a:cubicBezTo>
                      <a:cubicBezTo>
                        <a:pt x="42" y="11"/>
                        <a:pt x="42" y="10"/>
                        <a:pt x="42" y="8"/>
                      </a:cubicBezTo>
                      <a:cubicBezTo>
                        <a:pt x="42" y="7"/>
                        <a:pt x="43" y="5"/>
                        <a:pt x="43" y="3"/>
                      </a:cubicBezTo>
                      <a:cubicBezTo>
                        <a:pt x="43" y="2"/>
                        <a:pt x="42" y="1"/>
                        <a:pt x="41" y="1"/>
                      </a:cubicBezTo>
                      <a:cubicBezTo>
                        <a:pt x="41" y="1"/>
                        <a:pt x="41" y="1"/>
                        <a:pt x="41" y="1"/>
                      </a:cubicBezTo>
                      <a:cubicBezTo>
                        <a:pt x="41" y="1"/>
                        <a:pt x="41" y="2"/>
                        <a:pt x="40" y="2"/>
                      </a:cubicBezTo>
                      <a:lnTo>
                        <a:pt x="40" y="0"/>
                      </a:lnTo>
                      <a:close/>
                      <a:moveTo>
                        <a:pt x="33" y="0"/>
                      </a:move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40" y="2"/>
                        <a:pt x="40" y="2"/>
                        <a:pt x="40" y="2"/>
                      </a:cubicBezTo>
                      <a:cubicBezTo>
                        <a:pt x="39" y="2"/>
                        <a:pt x="39" y="3"/>
                        <a:pt x="39" y="3"/>
                      </a:cubicBezTo>
                      <a:cubicBezTo>
                        <a:pt x="39" y="5"/>
                        <a:pt x="38" y="7"/>
                        <a:pt x="38" y="8"/>
                      </a:cubicBezTo>
                      <a:cubicBezTo>
                        <a:pt x="38" y="10"/>
                        <a:pt x="38" y="11"/>
                        <a:pt x="38" y="13"/>
                      </a:cubicBezTo>
                      <a:cubicBezTo>
                        <a:pt x="38" y="14"/>
                        <a:pt x="38" y="15"/>
                        <a:pt x="39" y="15"/>
                      </a:cubicBezTo>
                      <a:cubicBezTo>
                        <a:pt x="39" y="15"/>
                        <a:pt x="39" y="15"/>
                        <a:pt x="39" y="15"/>
                      </a:cubicBezTo>
                      <a:cubicBezTo>
                        <a:pt x="40" y="15"/>
                        <a:pt x="40" y="15"/>
                        <a:pt x="40" y="15"/>
                      </a:cubicBezTo>
                      <a:cubicBezTo>
                        <a:pt x="40" y="19"/>
                        <a:pt x="40" y="19"/>
                        <a:pt x="40" y="19"/>
                      </a:cubicBezTo>
                      <a:cubicBezTo>
                        <a:pt x="33" y="19"/>
                        <a:pt x="33" y="19"/>
                        <a:pt x="33" y="19"/>
                      </a:cubicBezTo>
                      <a:cubicBezTo>
                        <a:pt x="33" y="15"/>
                        <a:pt x="33" y="15"/>
                        <a:pt x="33" y="15"/>
                      </a:cubicBezTo>
                      <a:cubicBezTo>
                        <a:pt x="33" y="15"/>
                        <a:pt x="34" y="14"/>
                        <a:pt x="34" y="13"/>
                      </a:cubicBezTo>
                      <a:cubicBezTo>
                        <a:pt x="34" y="11"/>
                        <a:pt x="34" y="10"/>
                        <a:pt x="35" y="8"/>
                      </a:cubicBezTo>
                      <a:cubicBezTo>
                        <a:pt x="35" y="7"/>
                        <a:pt x="35" y="5"/>
                        <a:pt x="35" y="3"/>
                      </a:cubicBezTo>
                      <a:cubicBezTo>
                        <a:pt x="35" y="2"/>
                        <a:pt x="34" y="1"/>
                        <a:pt x="33" y="1"/>
                      </a:cubicBezTo>
                      <a:cubicBezTo>
                        <a:pt x="33" y="1"/>
                        <a:pt x="33" y="1"/>
                        <a:pt x="33" y="1"/>
                      </a:cubicBezTo>
                      <a:cubicBezTo>
                        <a:pt x="33" y="1"/>
                        <a:pt x="33" y="1"/>
                        <a:pt x="33" y="1"/>
                      </a:cubicBezTo>
                      <a:lnTo>
                        <a:pt x="33" y="0"/>
                      </a:lnTo>
                      <a:close/>
                      <a:moveTo>
                        <a:pt x="25" y="0"/>
                      </a:move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33" y="1"/>
                        <a:pt x="33" y="1"/>
                        <a:pt x="33" y="1"/>
                      </a:cubicBezTo>
                      <a:cubicBezTo>
                        <a:pt x="32" y="2"/>
                        <a:pt x="31" y="2"/>
                        <a:pt x="31" y="3"/>
                      </a:cubicBezTo>
                      <a:cubicBezTo>
                        <a:pt x="31" y="5"/>
                        <a:pt x="31" y="7"/>
                        <a:pt x="30" y="8"/>
                      </a:cubicBezTo>
                      <a:cubicBezTo>
                        <a:pt x="30" y="10"/>
                        <a:pt x="30" y="11"/>
                        <a:pt x="30" y="13"/>
                      </a:cubicBezTo>
                      <a:cubicBezTo>
                        <a:pt x="30" y="14"/>
                        <a:pt x="31" y="15"/>
                        <a:pt x="32" y="15"/>
                      </a:cubicBezTo>
                      <a:cubicBezTo>
                        <a:pt x="32" y="15"/>
                        <a:pt x="32" y="15"/>
                        <a:pt x="32" y="15"/>
                      </a:cubicBezTo>
                      <a:cubicBezTo>
                        <a:pt x="32" y="15"/>
                        <a:pt x="32" y="15"/>
                        <a:pt x="33" y="15"/>
                      </a:cubicBezTo>
                      <a:cubicBezTo>
                        <a:pt x="33" y="19"/>
                        <a:pt x="33" y="19"/>
                        <a:pt x="33" y="19"/>
                      </a:cubicBezTo>
                      <a:cubicBezTo>
                        <a:pt x="25" y="19"/>
                        <a:pt x="25" y="19"/>
                        <a:pt x="25" y="19"/>
                      </a:cubicBezTo>
                      <a:cubicBezTo>
                        <a:pt x="25" y="15"/>
                        <a:pt x="25" y="15"/>
                        <a:pt x="25" y="15"/>
                      </a:cubicBezTo>
                      <a:cubicBezTo>
                        <a:pt x="26" y="15"/>
                        <a:pt x="27" y="14"/>
                        <a:pt x="27" y="13"/>
                      </a:cubicBezTo>
                      <a:cubicBezTo>
                        <a:pt x="27" y="11"/>
                        <a:pt x="27" y="10"/>
                        <a:pt x="27" y="8"/>
                      </a:cubicBezTo>
                      <a:cubicBezTo>
                        <a:pt x="27" y="7"/>
                        <a:pt x="27" y="5"/>
                        <a:pt x="27" y="3"/>
                      </a:cubicBezTo>
                      <a:cubicBezTo>
                        <a:pt x="27" y="2"/>
                        <a:pt x="26" y="1"/>
                        <a:pt x="25" y="1"/>
                      </a:cubicBezTo>
                      <a:cubicBezTo>
                        <a:pt x="25" y="1"/>
                        <a:pt x="25" y="1"/>
                        <a:pt x="25" y="1"/>
                      </a:cubicBezTo>
                      <a:cubicBezTo>
                        <a:pt x="25" y="1"/>
                        <a:pt x="25" y="1"/>
                        <a:pt x="25" y="1"/>
                      </a:cubicBezTo>
                      <a:lnTo>
                        <a:pt x="25" y="0"/>
                      </a:lnTo>
                      <a:close/>
                      <a:moveTo>
                        <a:pt x="17" y="0"/>
                      </a:moveTo>
                      <a:cubicBezTo>
                        <a:pt x="25" y="0"/>
                        <a:pt x="25" y="0"/>
                        <a:pt x="25" y="0"/>
                      </a:cubicBezTo>
                      <a:cubicBezTo>
                        <a:pt x="25" y="1"/>
                        <a:pt x="25" y="1"/>
                        <a:pt x="25" y="1"/>
                      </a:cubicBezTo>
                      <a:cubicBezTo>
                        <a:pt x="24" y="1"/>
                        <a:pt x="23" y="2"/>
                        <a:pt x="23" y="3"/>
                      </a:cubicBezTo>
                      <a:cubicBezTo>
                        <a:pt x="23" y="5"/>
                        <a:pt x="23" y="7"/>
                        <a:pt x="23" y="8"/>
                      </a:cubicBezTo>
                      <a:cubicBezTo>
                        <a:pt x="23" y="10"/>
                        <a:pt x="23" y="11"/>
                        <a:pt x="23" y="13"/>
                      </a:cubicBezTo>
                      <a:cubicBezTo>
                        <a:pt x="23" y="14"/>
                        <a:pt x="24" y="15"/>
                        <a:pt x="25" y="15"/>
                      </a:cubicBezTo>
                      <a:cubicBezTo>
                        <a:pt x="25" y="15"/>
                        <a:pt x="25" y="15"/>
                        <a:pt x="25" y="15"/>
                      </a:cubicBezTo>
                      <a:cubicBezTo>
                        <a:pt x="25" y="15"/>
                        <a:pt x="25" y="15"/>
                        <a:pt x="25" y="15"/>
                      </a:cubicBezTo>
                      <a:cubicBezTo>
                        <a:pt x="25" y="19"/>
                        <a:pt x="25" y="19"/>
                        <a:pt x="25" y="19"/>
                      </a:cubicBezTo>
                      <a:cubicBezTo>
                        <a:pt x="17" y="19"/>
                        <a:pt x="17" y="19"/>
                        <a:pt x="17" y="19"/>
                      </a:cubicBezTo>
                      <a:cubicBezTo>
                        <a:pt x="17" y="15"/>
                        <a:pt x="17" y="15"/>
                        <a:pt x="17" y="15"/>
                      </a:cubicBezTo>
                      <a:cubicBezTo>
                        <a:pt x="17" y="15"/>
                        <a:pt x="17" y="15"/>
                        <a:pt x="18" y="15"/>
                      </a:cubicBezTo>
                      <a:cubicBezTo>
                        <a:pt x="18" y="15"/>
                        <a:pt x="18" y="15"/>
                        <a:pt x="18" y="15"/>
                      </a:cubicBezTo>
                      <a:cubicBezTo>
                        <a:pt x="19" y="15"/>
                        <a:pt x="19" y="14"/>
                        <a:pt x="19" y="13"/>
                      </a:cubicBezTo>
                      <a:cubicBezTo>
                        <a:pt x="19" y="11"/>
                        <a:pt x="19" y="10"/>
                        <a:pt x="19" y="8"/>
                      </a:cubicBezTo>
                      <a:cubicBezTo>
                        <a:pt x="19" y="7"/>
                        <a:pt x="19" y="5"/>
                        <a:pt x="19" y="3"/>
                      </a:cubicBezTo>
                      <a:cubicBezTo>
                        <a:pt x="19" y="2"/>
                        <a:pt x="18" y="2"/>
                        <a:pt x="17" y="1"/>
                      </a:cubicBezTo>
                      <a:lnTo>
                        <a:pt x="17" y="0"/>
                      </a:lnTo>
                      <a:close/>
                      <a:moveTo>
                        <a:pt x="9" y="0"/>
                      </a:move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17" y="1"/>
                        <a:pt x="17" y="1"/>
                        <a:pt x="17" y="1"/>
                      </a:cubicBezTo>
                      <a:cubicBezTo>
                        <a:pt x="17" y="1"/>
                        <a:pt x="17" y="1"/>
                        <a:pt x="17" y="1"/>
                      </a:cubicBezTo>
                      <a:cubicBezTo>
                        <a:pt x="17" y="1"/>
                        <a:pt x="17" y="1"/>
                        <a:pt x="17" y="1"/>
                      </a:cubicBezTo>
                      <a:cubicBezTo>
                        <a:pt x="16" y="1"/>
                        <a:pt x="15" y="2"/>
                        <a:pt x="15" y="3"/>
                      </a:cubicBezTo>
                      <a:cubicBezTo>
                        <a:pt x="15" y="5"/>
                        <a:pt x="15" y="7"/>
                        <a:pt x="15" y="8"/>
                      </a:cubicBezTo>
                      <a:cubicBezTo>
                        <a:pt x="15" y="10"/>
                        <a:pt x="15" y="11"/>
                        <a:pt x="15" y="13"/>
                      </a:cubicBezTo>
                      <a:cubicBezTo>
                        <a:pt x="16" y="14"/>
                        <a:pt x="16" y="15"/>
                        <a:pt x="17" y="15"/>
                      </a:cubicBezTo>
                      <a:cubicBezTo>
                        <a:pt x="17" y="19"/>
                        <a:pt x="17" y="19"/>
                        <a:pt x="17" y="19"/>
                      </a:cubicBezTo>
                      <a:cubicBezTo>
                        <a:pt x="9" y="19"/>
                        <a:pt x="9" y="19"/>
                        <a:pt x="9" y="19"/>
                      </a:cubicBezTo>
                      <a:cubicBezTo>
                        <a:pt x="9" y="15"/>
                        <a:pt x="9" y="15"/>
                        <a:pt x="9" y="15"/>
                      </a:cubicBezTo>
                      <a:cubicBezTo>
                        <a:pt x="10" y="15"/>
                        <a:pt x="10" y="15"/>
                        <a:pt x="10" y="15"/>
                      </a:cubicBezTo>
                      <a:cubicBezTo>
                        <a:pt x="10" y="15"/>
                        <a:pt x="10" y="15"/>
                        <a:pt x="10" y="15"/>
                      </a:cubicBezTo>
                      <a:cubicBezTo>
                        <a:pt x="11" y="15"/>
                        <a:pt x="12" y="14"/>
                        <a:pt x="12" y="13"/>
                      </a:cubicBezTo>
                      <a:cubicBezTo>
                        <a:pt x="12" y="11"/>
                        <a:pt x="12" y="10"/>
                        <a:pt x="11" y="8"/>
                      </a:cubicBezTo>
                      <a:cubicBezTo>
                        <a:pt x="11" y="7"/>
                        <a:pt x="11" y="5"/>
                        <a:pt x="11" y="3"/>
                      </a:cubicBezTo>
                      <a:cubicBezTo>
                        <a:pt x="11" y="3"/>
                        <a:pt x="10" y="2"/>
                        <a:pt x="9" y="2"/>
                      </a:cubicBezTo>
                      <a:lnTo>
                        <a:pt x="9" y="0"/>
                      </a:lnTo>
                      <a:close/>
                      <a:moveTo>
                        <a:pt x="9" y="19"/>
                      </a:moveTo>
                      <a:cubicBezTo>
                        <a:pt x="4" y="19"/>
                        <a:pt x="3" y="17"/>
                        <a:pt x="2" y="14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9" y="2"/>
                        <a:pt x="9" y="2"/>
                        <a:pt x="9" y="2"/>
                      </a:cubicBezTo>
                      <a:cubicBezTo>
                        <a:pt x="9" y="1"/>
                        <a:pt x="9" y="1"/>
                        <a:pt x="9" y="1"/>
                      </a:cubicBezTo>
                      <a:cubicBezTo>
                        <a:pt x="9" y="1"/>
                        <a:pt x="9" y="1"/>
                        <a:pt x="9" y="1"/>
                      </a:cubicBezTo>
                      <a:cubicBezTo>
                        <a:pt x="7" y="1"/>
                        <a:pt x="7" y="2"/>
                        <a:pt x="7" y="3"/>
                      </a:cubicBezTo>
                      <a:cubicBezTo>
                        <a:pt x="7" y="5"/>
                        <a:pt x="7" y="7"/>
                        <a:pt x="7" y="8"/>
                      </a:cubicBezTo>
                      <a:cubicBezTo>
                        <a:pt x="8" y="10"/>
                        <a:pt x="8" y="11"/>
                        <a:pt x="8" y="13"/>
                      </a:cubicBezTo>
                      <a:cubicBezTo>
                        <a:pt x="8" y="14"/>
                        <a:pt x="9" y="14"/>
                        <a:pt x="9" y="15"/>
                      </a:cubicBezTo>
                      <a:cubicBezTo>
                        <a:pt x="9" y="19"/>
                        <a:pt x="9" y="19"/>
                        <a:pt x="9" y="19"/>
                      </a:cubicBezTo>
                      <a:close/>
                    </a:path>
                  </a:pathLst>
                </a:cu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</p:grpSp>
        </p:grpSp>
        <p:sp>
          <p:nvSpPr>
            <p:cNvPr id="198" name="Stačiakampis 21">
              <a:extLst>
                <a:ext uri="{FF2B5EF4-FFF2-40B4-BE49-F238E27FC236}">
                  <a16:creationId xmlns:a16="http://schemas.microsoft.com/office/drawing/2014/main" id="{C51DBC6E-8CD6-40CD-B8ED-AB2CE8366158}"/>
                </a:ext>
              </a:extLst>
            </p:cNvPr>
            <p:cNvSpPr/>
            <p:nvPr/>
          </p:nvSpPr>
          <p:spPr>
            <a:xfrm>
              <a:off x="5169342" y="4730501"/>
              <a:ext cx="3003471" cy="69762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lt-LT" sz="1400" b="1" dirty="0">
                  <a:solidFill>
                    <a:srgbClr val="0070C0"/>
                  </a:solidFill>
                  <a:latin typeface="Myriad Pro"/>
                </a:rPr>
                <a:t>2018 m. 287,27 mln. Eur</a:t>
              </a:r>
              <a:r>
                <a:rPr lang="lt-LT" sz="1400" b="1" dirty="0">
                  <a:solidFill>
                    <a:srgbClr val="002060"/>
                  </a:solidFill>
                  <a:latin typeface="Myriad Pro"/>
                </a:rPr>
                <a:t>,</a:t>
              </a:r>
            </a:p>
            <a:p>
              <a:pPr algn="ctr"/>
              <a:r>
                <a:rPr lang="lt-LT" sz="1400" b="1" dirty="0">
                  <a:solidFill>
                    <a:srgbClr val="002060"/>
                  </a:solidFill>
                  <a:latin typeface="Myriad Pro"/>
                </a:rPr>
                <a:t>2017 m. 236,93 mln. Eur</a:t>
              </a:r>
            </a:p>
          </p:txBody>
        </p:sp>
      </p:grpSp>
      <p:grpSp>
        <p:nvGrpSpPr>
          <p:cNvPr id="120" name="Grupė 22">
            <a:extLst>
              <a:ext uri="{FF2B5EF4-FFF2-40B4-BE49-F238E27FC236}">
                <a16:creationId xmlns:a16="http://schemas.microsoft.com/office/drawing/2014/main" id="{CAAD1121-9B27-4711-9FDB-AD927C1F17E8}"/>
              </a:ext>
            </a:extLst>
          </p:cNvPr>
          <p:cNvGrpSpPr/>
          <p:nvPr/>
        </p:nvGrpSpPr>
        <p:grpSpPr>
          <a:xfrm>
            <a:off x="6127385" y="2210132"/>
            <a:ext cx="2669882" cy="2502607"/>
            <a:chOff x="4866951" y="2030076"/>
            <a:chExt cx="3559843" cy="3336810"/>
          </a:xfrm>
        </p:grpSpPr>
        <p:grpSp>
          <p:nvGrpSpPr>
            <p:cNvPr id="121" name="Gruppieren 2">
              <a:extLst>
                <a:ext uri="{FF2B5EF4-FFF2-40B4-BE49-F238E27FC236}">
                  <a16:creationId xmlns:a16="http://schemas.microsoft.com/office/drawing/2014/main" id="{0FD81FE4-6642-4FEA-A1AC-BD126A582B21}"/>
                </a:ext>
              </a:extLst>
            </p:cNvPr>
            <p:cNvGrpSpPr/>
            <p:nvPr/>
          </p:nvGrpSpPr>
          <p:grpSpPr>
            <a:xfrm>
              <a:off x="4866951" y="2030076"/>
              <a:ext cx="3559843" cy="2876818"/>
              <a:chOff x="9640865" y="4141788"/>
              <a:chExt cx="7119685" cy="5753636"/>
            </a:xfrm>
          </p:grpSpPr>
          <p:sp>
            <p:nvSpPr>
              <p:cNvPr id="123" name="Shape 600">
                <a:extLst>
                  <a:ext uri="{FF2B5EF4-FFF2-40B4-BE49-F238E27FC236}">
                    <a16:creationId xmlns:a16="http://schemas.microsoft.com/office/drawing/2014/main" id="{75D47764-03C2-4AB0-BF3B-D9DD0960E74A}"/>
                  </a:ext>
                </a:extLst>
              </p:cNvPr>
              <p:cNvSpPr/>
              <p:nvPr/>
            </p:nvSpPr>
            <p:spPr>
              <a:xfrm>
                <a:off x="9975921" y="6915685"/>
                <a:ext cx="6784629" cy="80018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68559" tIns="34275" rIns="68559" bIns="34275" anchor="t" anchorCtr="0">
                <a:noAutofit/>
              </a:bodyPr>
              <a:lstStyle/>
              <a:p>
                <a:pPr algn="ctr">
                  <a:lnSpc>
                    <a:spcPct val="130000"/>
                  </a:lnSpc>
                  <a:buSzPct val="25000"/>
                </a:pPr>
                <a:r>
                  <a:rPr lang="lt-LT" sz="1400" b="1" dirty="0">
                    <a:solidFill>
                      <a:srgbClr val="002060"/>
                    </a:solidFill>
                    <a:latin typeface="Myriad Pro"/>
                    <a:ea typeface="Roboto"/>
                    <a:cs typeface="Roboto"/>
                    <a:sym typeface="Roboto"/>
                  </a:rPr>
                  <a:t>Į</a:t>
                </a:r>
                <a:r>
                  <a:rPr lang="en-US" sz="1400" b="1" dirty="0" err="1">
                    <a:solidFill>
                      <a:srgbClr val="002060"/>
                    </a:solidFill>
                    <a:latin typeface="Myriad Pro"/>
                    <a:ea typeface="Roboto"/>
                    <a:cs typeface="Roboto"/>
                    <a:sym typeface="Roboto"/>
                  </a:rPr>
                  <a:t>gyvendinam</a:t>
                </a:r>
                <a:r>
                  <a:rPr lang="lt-LT" sz="1400" b="1" dirty="0">
                    <a:solidFill>
                      <a:srgbClr val="002060"/>
                    </a:solidFill>
                    <a:latin typeface="Myriad Pro"/>
                    <a:ea typeface="Roboto"/>
                    <a:cs typeface="Roboto"/>
                    <a:sym typeface="Roboto"/>
                  </a:rPr>
                  <a:t>ų priemonių vertė</a:t>
                </a:r>
                <a:endParaRPr lang="id-ID" sz="1200" dirty="0">
                  <a:latin typeface="Myriad Pr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24" name="Ellipse 10">
                <a:extLst>
                  <a:ext uri="{FF2B5EF4-FFF2-40B4-BE49-F238E27FC236}">
                    <a16:creationId xmlns:a16="http://schemas.microsoft.com/office/drawing/2014/main" id="{819576B2-A76E-411A-9402-279AB1945800}"/>
                  </a:ext>
                </a:extLst>
              </p:cNvPr>
              <p:cNvSpPr/>
              <p:nvPr/>
            </p:nvSpPr>
            <p:spPr>
              <a:xfrm>
                <a:off x="9640865" y="8315190"/>
                <a:ext cx="830204" cy="83020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5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25" name="Shape 3810">
                <a:extLst>
                  <a:ext uri="{FF2B5EF4-FFF2-40B4-BE49-F238E27FC236}">
                    <a16:creationId xmlns:a16="http://schemas.microsoft.com/office/drawing/2014/main" id="{B56B9650-59FD-4DAF-9B7F-29C5B75D1511}"/>
                  </a:ext>
                </a:extLst>
              </p:cNvPr>
              <p:cNvSpPr/>
              <p:nvPr/>
            </p:nvSpPr>
            <p:spPr>
              <a:xfrm>
                <a:off x="9912817" y="8579024"/>
                <a:ext cx="345303" cy="302536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117009" y="65310"/>
                    </a:moveTo>
                    <a:lnTo>
                      <a:pt x="117009" y="65310"/>
                    </a:lnTo>
                    <a:lnTo>
                      <a:pt x="117009" y="65310"/>
                    </a:lnTo>
                    <a:cubicBezTo>
                      <a:pt x="61993" y="91073"/>
                      <a:pt x="61993" y="91073"/>
                      <a:pt x="61993" y="91073"/>
                    </a:cubicBezTo>
                    <a:lnTo>
                      <a:pt x="61993" y="91073"/>
                    </a:lnTo>
                    <a:lnTo>
                      <a:pt x="61993" y="91073"/>
                    </a:lnTo>
                    <a:lnTo>
                      <a:pt x="61993" y="91073"/>
                    </a:lnTo>
                    <a:cubicBezTo>
                      <a:pt x="61993" y="92655"/>
                      <a:pt x="60598" y="92655"/>
                      <a:pt x="60598" y="92655"/>
                    </a:cubicBezTo>
                    <a:cubicBezTo>
                      <a:pt x="59202" y="92655"/>
                      <a:pt x="59202" y="92655"/>
                      <a:pt x="57807" y="91073"/>
                    </a:cubicBezTo>
                    <a:lnTo>
                      <a:pt x="57807" y="91073"/>
                    </a:lnTo>
                    <a:lnTo>
                      <a:pt x="57807" y="91073"/>
                    </a:lnTo>
                    <a:lnTo>
                      <a:pt x="57807" y="91073"/>
                    </a:lnTo>
                    <a:cubicBezTo>
                      <a:pt x="2990" y="65310"/>
                      <a:pt x="2990" y="65310"/>
                      <a:pt x="2990" y="65310"/>
                    </a:cubicBezTo>
                    <a:lnTo>
                      <a:pt x="2990" y="65310"/>
                    </a:lnTo>
                    <a:cubicBezTo>
                      <a:pt x="1395" y="65310"/>
                      <a:pt x="0" y="62146"/>
                      <a:pt x="0" y="60564"/>
                    </a:cubicBezTo>
                    <a:cubicBezTo>
                      <a:pt x="0" y="55819"/>
                      <a:pt x="2990" y="54237"/>
                      <a:pt x="5780" y="54237"/>
                    </a:cubicBezTo>
                    <a:cubicBezTo>
                      <a:pt x="7176" y="54237"/>
                      <a:pt x="7176" y="54237"/>
                      <a:pt x="8571" y="54237"/>
                    </a:cubicBezTo>
                    <a:lnTo>
                      <a:pt x="8571" y="54237"/>
                    </a:lnTo>
                    <a:lnTo>
                      <a:pt x="8571" y="54237"/>
                    </a:lnTo>
                    <a:lnTo>
                      <a:pt x="8571" y="54237"/>
                    </a:lnTo>
                    <a:cubicBezTo>
                      <a:pt x="60598" y="78192"/>
                      <a:pt x="60598" y="78192"/>
                      <a:pt x="60598" y="78192"/>
                    </a:cubicBezTo>
                    <a:cubicBezTo>
                      <a:pt x="112823" y="54237"/>
                      <a:pt x="112823" y="54237"/>
                      <a:pt x="112823" y="54237"/>
                    </a:cubicBezTo>
                    <a:lnTo>
                      <a:pt x="112823" y="54237"/>
                    </a:lnTo>
                    <a:lnTo>
                      <a:pt x="112823" y="54237"/>
                    </a:lnTo>
                    <a:lnTo>
                      <a:pt x="112823" y="54237"/>
                    </a:lnTo>
                    <a:lnTo>
                      <a:pt x="114219" y="54237"/>
                    </a:lnTo>
                    <a:cubicBezTo>
                      <a:pt x="118405" y="54237"/>
                      <a:pt x="119800" y="55819"/>
                      <a:pt x="119800" y="60564"/>
                    </a:cubicBezTo>
                    <a:cubicBezTo>
                      <a:pt x="119800" y="62146"/>
                      <a:pt x="118405" y="65310"/>
                      <a:pt x="117009" y="65310"/>
                    </a:cubicBezTo>
                    <a:close/>
                    <a:moveTo>
                      <a:pt x="117009" y="38192"/>
                    </a:moveTo>
                    <a:lnTo>
                      <a:pt x="117009" y="38192"/>
                    </a:lnTo>
                    <a:lnTo>
                      <a:pt x="117009" y="38192"/>
                    </a:lnTo>
                    <a:cubicBezTo>
                      <a:pt x="61993" y="63728"/>
                      <a:pt x="61993" y="63728"/>
                      <a:pt x="61993" y="63728"/>
                    </a:cubicBezTo>
                    <a:lnTo>
                      <a:pt x="61993" y="63728"/>
                    </a:lnTo>
                    <a:lnTo>
                      <a:pt x="61993" y="63728"/>
                    </a:lnTo>
                    <a:lnTo>
                      <a:pt x="61993" y="63728"/>
                    </a:lnTo>
                    <a:lnTo>
                      <a:pt x="60598" y="63728"/>
                    </a:lnTo>
                    <a:cubicBezTo>
                      <a:pt x="59202" y="63728"/>
                      <a:pt x="59202" y="63728"/>
                      <a:pt x="57807" y="63728"/>
                    </a:cubicBezTo>
                    <a:lnTo>
                      <a:pt x="57807" y="63728"/>
                    </a:lnTo>
                    <a:lnTo>
                      <a:pt x="57807" y="63728"/>
                    </a:lnTo>
                    <a:lnTo>
                      <a:pt x="57807" y="63728"/>
                    </a:lnTo>
                    <a:cubicBezTo>
                      <a:pt x="2990" y="38192"/>
                      <a:pt x="2990" y="38192"/>
                      <a:pt x="2990" y="38192"/>
                    </a:cubicBezTo>
                    <a:lnTo>
                      <a:pt x="2990" y="38192"/>
                    </a:lnTo>
                    <a:cubicBezTo>
                      <a:pt x="1395" y="36610"/>
                      <a:pt x="0" y="35028"/>
                      <a:pt x="0" y="31864"/>
                    </a:cubicBezTo>
                    <a:cubicBezTo>
                      <a:pt x="0" y="30282"/>
                      <a:pt x="1395" y="27118"/>
                      <a:pt x="2990" y="27118"/>
                    </a:cubicBezTo>
                    <a:lnTo>
                      <a:pt x="2990" y="27118"/>
                    </a:lnTo>
                    <a:cubicBezTo>
                      <a:pt x="57807" y="1581"/>
                      <a:pt x="57807" y="1581"/>
                      <a:pt x="57807" y="1581"/>
                    </a:cubicBezTo>
                    <a:lnTo>
                      <a:pt x="57807" y="1581"/>
                    </a:lnTo>
                    <a:lnTo>
                      <a:pt x="57807" y="1581"/>
                    </a:lnTo>
                    <a:lnTo>
                      <a:pt x="57807" y="1581"/>
                    </a:lnTo>
                    <a:cubicBezTo>
                      <a:pt x="59202" y="0"/>
                      <a:pt x="59202" y="0"/>
                      <a:pt x="60598" y="0"/>
                    </a:cubicBezTo>
                    <a:cubicBezTo>
                      <a:pt x="60598" y="0"/>
                      <a:pt x="61993" y="0"/>
                      <a:pt x="61993" y="1581"/>
                    </a:cubicBezTo>
                    <a:lnTo>
                      <a:pt x="61993" y="1581"/>
                    </a:lnTo>
                    <a:lnTo>
                      <a:pt x="61993" y="1581"/>
                    </a:lnTo>
                    <a:lnTo>
                      <a:pt x="61993" y="1581"/>
                    </a:lnTo>
                    <a:cubicBezTo>
                      <a:pt x="117009" y="27118"/>
                      <a:pt x="117009" y="27118"/>
                      <a:pt x="117009" y="27118"/>
                    </a:cubicBezTo>
                    <a:lnTo>
                      <a:pt x="117009" y="27118"/>
                    </a:lnTo>
                    <a:cubicBezTo>
                      <a:pt x="118405" y="27118"/>
                      <a:pt x="119800" y="30282"/>
                      <a:pt x="119800" y="31864"/>
                    </a:cubicBezTo>
                    <a:cubicBezTo>
                      <a:pt x="119800" y="35028"/>
                      <a:pt x="118405" y="36610"/>
                      <a:pt x="117009" y="38192"/>
                    </a:cubicBezTo>
                    <a:close/>
                    <a:moveTo>
                      <a:pt x="5780" y="81355"/>
                    </a:moveTo>
                    <a:lnTo>
                      <a:pt x="5780" y="81355"/>
                    </a:lnTo>
                    <a:cubicBezTo>
                      <a:pt x="7176" y="81355"/>
                      <a:pt x="7176" y="81355"/>
                      <a:pt x="8571" y="81355"/>
                    </a:cubicBezTo>
                    <a:lnTo>
                      <a:pt x="8571" y="81355"/>
                    </a:lnTo>
                    <a:lnTo>
                      <a:pt x="8571" y="81355"/>
                    </a:lnTo>
                    <a:lnTo>
                      <a:pt x="8571" y="81355"/>
                    </a:lnTo>
                    <a:cubicBezTo>
                      <a:pt x="60598" y="106892"/>
                      <a:pt x="60598" y="106892"/>
                      <a:pt x="60598" y="106892"/>
                    </a:cubicBezTo>
                    <a:cubicBezTo>
                      <a:pt x="112823" y="81355"/>
                      <a:pt x="112823" y="81355"/>
                      <a:pt x="112823" y="81355"/>
                    </a:cubicBezTo>
                    <a:lnTo>
                      <a:pt x="112823" y="81355"/>
                    </a:lnTo>
                    <a:lnTo>
                      <a:pt x="112823" y="81355"/>
                    </a:lnTo>
                    <a:lnTo>
                      <a:pt x="112823" y="81355"/>
                    </a:lnTo>
                    <a:lnTo>
                      <a:pt x="114219" y="81355"/>
                    </a:lnTo>
                    <a:cubicBezTo>
                      <a:pt x="118405" y="81355"/>
                      <a:pt x="119800" y="84519"/>
                      <a:pt x="119800" y="87683"/>
                    </a:cubicBezTo>
                    <a:cubicBezTo>
                      <a:pt x="119800" y="91073"/>
                      <a:pt x="118405" y="92655"/>
                      <a:pt x="117009" y="94237"/>
                    </a:cubicBezTo>
                    <a:lnTo>
                      <a:pt x="117009" y="94237"/>
                    </a:lnTo>
                    <a:cubicBezTo>
                      <a:pt x="61993" y="119774"/>
                      <a:pt x="61993" y="119774"/>
                      <a:pt x="61993" y="119774"/>
                    </a:cubicBezTo>
                    <a:lnTo>
                      <a:pt x="61993" y="119774"/>
                    </a:lnTo>
                    <a:lnTo>
                      <a:pt x="61993" y="119774"/>
                    </a:lnTo>
                    <a:lnTo>
                      <a:pt x="61993" y="119774"/>
                    </a:lnTo>
                    <a:lnTo>
                      <a:pt x="60598" y="119774"/>
                    </a:lnTo>
                    <a:cubicBezTo>
                      <a:pt x="59202" y="119774"/>
                      <a:pt x="59202" y="119774"/>
                      <a:pt x="57807" y="119774"/>
                    </a:cubicBezTo>
                    <a:lnTo>
                      <a:pt x="57807" y="119774"/>
                    </a:lnTo>
                    <a:lnTo>
                      <a:pt x="57807" y="119774"/>
                    </a:lnTo>
                    <a:lnTo>
                      <a:pt x="57807" y="119774"/>
                    </a:lnTo>
                    <a:cubicBezTo>
                      <a:pt x="2990" y="94237"/>
                      <a:pt x="2990" y="94237"/>
                      <a:pt x="2990" y="94237"/>
                    </a:cubicBezTo>
                    <a:lnTo>
                      <a:pt x="2990" y="94237"/>
                    </a:lnTo>
                    <a:cubicBezTo>
                      <a:pt x="1395" y="92655"/>
                      <a:pt x="0" y="91073"/>
                      <a:pt x="0" y="87683"/>
                    </a:cubicBezTo>
                    <a:cubicBezTo>
                      <a:pt x="0" y="84519"/>
                      <a:pt x="2990" y="81355"/>
                      <a:pt x="5780" y="81355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lIns="34285" tIns="17138" rIns="34285" bIns="17138" anchor="ctr" anchorCtr="0">
                <a:noAutofit/>
              </a:bodyPr>
              <a:lstStyle/>
              <a:p>
                <a:endParaRPr sz="675" dirty="0">
                  <a:latin typeface="Century Gothic" panose="020B0502020202020204" pitchFamily="34" charset="0"/>
                  <a:sym typeface="Lato"/>
                </a:endParaRPr>
              </a:p>
            </p:txBody>
          </p:sp>
          <p:sp>
            <p:nvSpPr>
              <p:cNvPr id="126" name="Shape 616">
                <a:extLst>
                  <a:ext uri="{FF2B5EF4-FFF2-40B4-BE49-F238E27FC236}">
                    <a16:creationId xmlns:a16="http://schemas.microsoft.com/office/drawing/2014/main" id="{3498CC12-5473-4672-904A-D0F327FCEDA2}"/>
                  </a:ext>
                </a:extLst>
              </p:cNvPr>
              <p:cNvSpPr/>
              <p:nvPr/>
            </p:nvSpPr>
            <p:spPr>
              <a:xfrm>
                <a:off x="10763581" y="8055466"/>
                <a:ext cx="4170076" cy="12887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68559" tIns="34275" rIns="68559" bIns="34275" anchor="t" anchorCtr="0">
                <a:noAutofit/>
              </a:bodyPr>
              <a:lstStyle/>
              <a:p>
                <a:pPr>
                  <a:lnSpc>
                    <a:spcPct val="130000"/>
                  </a:lnSpc>
                  <a:buSzPct val="25000"/>
                </a:pPr>
                <a:r>
                  <a:rPr lang="lt-LT" sz="2250" dirty="0">
                    <a:solidFill>
                      <a:srgbClr val="002060"/>
                    </a:solidFill>
                    <a:latin typeface="Myriad Pro"/>
                    <a:ea typeface="Roboto"/>
                    <a:cs typeface="Roboto"/>
                    <a:sym typeface="Roboto"/>
                  </a:rPr>
                  <a:t>-4 proc.</a:t>
                </a:r>
                <a:endParaRPr lang="de-DE" sz="2250" dirty="0">
                  <a:solidFill>
                    <a:srgbClr val="002060"/>
                  </a:solidFill>
                  <a:latin typeface="Myriad Pr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27" name="Textfeld 18">
                <a:extLst>
                  <a:ext uri="{FF2B5EF4-FFF2-40B4-BE49-F238E27FC236}">
                    <a16:creationId xmlns:a16="http://schemas.microsoft.com/office/drawing/2014/main" id="{79084FB7-932F-40D7-914C-5E648CAC131F}"/>
                  </a:ext>
                </a:extLst>
              </p:cNvPr>
              <p:cNvSpPr txBox="1"/>
              <p:nvPr/>
            </p:nvSpPr>
            <p:spPr>
              <a:xfrm>
                <a:off x="10933566" y="9285171"/>
                <a:ext cx="4869341" cy="610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endParaRPr lang="de-DE" sz="675" dirty="0">
                  <a:latin typeface="Myriad Pro"/>
                </a:endParaRPr>
              </a:p>
            </p:txBody>
          </p:sp>
          <p:grpSp>
            <p:nvGrpSpPr>
              <p:cNvPr id="128" name="Group 62">
                <a:extLst>
                  <a:ext uri="{FF2B5EF4-FFF2-40B4-BE49-F238E27FC236}">
                    <a16:creationId xmlns:a16="http://schemas.microsoft.com/office/drawing/2014/main" id="{5D89409D-E6BE-408A-9982-BDF20B7A1AFF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0895013" y="4141788"/>
                <a:ext cx="3082925" cy="2297112"/>
                <a:chOff x="6863" y="2609"/>
                <a:chExt cx="1942" cy="1447"/>
              </a:xfrm>
            </p:grpSpPr>
            <p:sp>
              <p:nvSpPr>
                <p:cNvPr id="129" name="AutoShape 61">
                  <a:extLst>
                    <a:ext uri="{FF2B5EF4-FFF2-40B4-BE49-F238E27FC236}">
                      <a16:creationId xmlns:a16="http://schemas.microsoft.com/office/drawing/2014/main" id="{EE61159D-7951-4AF3-9AAC-F5942E4AC8AC}"/>
                    </a:ext>
                  </a:extLst>
                </p:cNvPr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6863" y="2609"/>
                  <a:ext cx="1942" cy="14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6" name="Freeform 63">
                  <a:extLst>
                    <a:ext uri="{FF2B5EF4-FFF2-40B4-BE49-F238E27FC236}">
                      <a16:creationId xmlns:a16="http://schemas.microsoft.com/office/drawing/2014/main" id="{6FCD26C1-16E3-47D0-9C37-BED2E603B5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65" y="2612"/>
                  <a:ext cx="1441" cy="1442"/>
                </a:xfrm>
                <a:custGeom>
                  <a:avLst/>
                  <a:gdLst>
                    <a:gd name="T0" fmla="*/ 84 w 610"/>
                    <a:gd name="T1" fmla="*/ 0 h 610"/>
                    <a:gd name="T2" fmla="*/ 525 w 610"/>
                    <a:gd name="T3" fmla="*/ 0 h 610"/>
                    <a:gd name="T4" fmla="*/ 610 w 610"/>
                    <a:gd name="T5" fmla="*/ 84 h 610"/>
                    <a:gd name="T6" fmla="*/ 610 w 610"/>
                    <a:gd name="T7" fmla="*/ 526 h 610"/>
                    <a:gd name="T8" fmla="*/ 525 w 610"/>
                    <a:gd name="T9" fmla="*/ 610 h 610"/>
                    <a:gd name="T10" fmla="*/ 84 w 610"/>
                    <a:gd name="T11" fmla="*/ 610 h 610"/>
                    <a:gd name="T12" fmla="*/ 0 w 610"/>
                    <a:gd name="T13" fmla="*/ 526 h 610"/>
                    <a:gd name="T14" fmla="*/ 0 w 610"/>
                    <a:gd name="T15" fmla="*/ 84 h 610"/>
                    <a:gd name="T16" fmla="*/ 84 w 610"/>
                    <a:gd name="T17" fmla="*/ 0 h 6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10" h="610">
                      <a:moveTo>
                        <a:pt x="84" y="0"/>
                      </a:moveTo>
                      <a:cubicBezTo>
                        <a:pt x="525" y="0"/>
                        <a:pt x="525" y="0"/>
                        <a:pt x="525" y="0"/>
                      </a:cubicBezTo>
                      <a:cubicBezTo>
                        <a:pt x="572" y="0"/>
                        <a:pt x="610" y="38"/>
                        <a:pt x="610" y="84"/>
                      </a:cubicBezTo>
                      <a:cubicBezTo>
                        <a:pt x="610" y="526"/>
                        <a:pt x="610" y="526"/>
                        <a:pt x="610" y="526"/>
                      </a:cubicBezTo>
                      <a:cubicBezTo>
                        <a:pt x="610" y="572"/>
                        <a:pt x="572" y="610"/>
                        <a:pt x="525" y="610"/>
                      </a:cubicBezTo>
                      <a:cubicBezTo>
                        <a:pt x="84" y="610"/>
                        <a:pt x="84" y="610"/>
                        <a:pt x="84" y="610"/>
                      </a:cubicBezTo>
                      <a:cubicBezTo>
                        <a:pt x="38" y="610"/>
                        <a:pt x="0" y="572"/>
                        <a:pt x="0" y="526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0" y="38"/>
                        <a:pt x="38" y="0"/>
                        <a:pt x="84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7" name="Freeform 64">
                  <a:extLst>
                    <a:ext uri="{FF2B5EF4-FFF2-40B4-BE49-F238E27FC236}">
                      <a16:creationId xmlns:a16="http://schemas.microsoft.com/office/drawing/2014/main" id="{E546247A-8C04-483A-8A0B-BD02D4FD6B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03" y="2798"/>
                  <a:ext cx="766" cy="1078"/>
                </a:xfrm>
                <a:custGeom>
                  <a:avLst/>
                  <a:gdLst>
                    <a:gd name="T0" fmla="*/ 67 w 324"/>
                    <a:gd name="T1" fmla="*/ 0 h 456"/>
                    <a:gd name="T2" fmla="*/ 257 w 324"/>
                    <a:gd name="T3" fmla="*/ 0 h 456"/>
                    <a:gd name="T4" fmla="*/ 324 w 324"/>
                    <a:gd name="T5" fmla="*/ 48 h 456"/>
                    <a:gd name="T6" fmla="*/ 324 w 324"/>
                    <a:gd name="T7" fmla="*/ 408 h 456"/>
                    <a:gd name="T8" fmla="*/ 257 w 324"/>
                    <a:gd name="T9" fmla="*/ 456 h 456"/>
                    <a:gd name="T10" fmla="*/ 67 w 324"/>
                    <a:gd name="T11" fmla="*/ 456 h 456"/>
                    <a:gd name="T12" fmla="*/ 0 w 324"/>
                    <a:gd name="T13" fmla="*/ 408 h 456"/>
                    <a:gd name="T14" fmla="*/ 0 w 324"/>
                    <a:gd name="T15" fmla="*/ 48 h 456"/>
                    <a:gd name="T16" fmla="*/ 67 w 324"/>
                    <a:gd name="T17" fmla="*/ 0 h 4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24" h="456">
                      <a:moveTo>
                        <a:pt x="67" y="0"/>
                      </a:moveTo>
                      <a:cubicBezTo>
                        <a:pt x="257" y="0"/>
                        <a:pt x="257" y="0"/>
                        <a:pt x="257" y="0"/>
                      </a:cubicBezTo>
                      <a:cubicBezTo>
                        <a:pt x="294" y="0"/>
                        <a:pt x="324" y="21"/>
                        <a:pt x="324" y="48"/>
                      </a:cubicBezTo>
                      <a:cubicBezTo>
                        <a:pt x="324" y="408"/>
                        <a:pt x="324" y="408"/>
                        <a:pt x="324" y="408"/>
                      </a:cubicBezTo>
                      <a:cubicBezTo>
                        <a:pt x="324" y="435"/>
                        <a:pt x="294" y="456"/>
                        <a:pt x="257" y="456"/>
                      </a:cubicBezTo>
                      <a:cubicBezTo>
                        <a:pt x="67" y="456"/>
                        <a:pt x="67" y="456"/>
                        <a:pt x="67" y="456"/>
                      </a:cubicBezTo>
                      <a:cubicBezTo>
                        <a:pt x="30" y="456"/>
                        <a:pt x="0" y="435"/>
                        <a:pt x="0" y="408"/>
                      </a:cubicBezTo>
                      <a:cubicBezTo>
                        <a:pt x="0" y="48"/>
                        <a:pt x="0" y="48"/>
                        <a:pt x="0" y="48"/>
                      </a:cubicBezTo>
                      <a:cubicBezTo>
                        <a:pt x="0" y="21"/>
                        <a:pt x="30" y="0"/>
                        <a:pt x="67" y="0"/>
                      </a:cubicBezTo>
                      <a:close/>
                    </a:path>
                  </a:pathLst>
                </a:custGeom>
                <a:solidFill>
                  <a:srgbClr val="4D4D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8" name="Freeform 65">
                  <a:extLst>
                    <a:ext uri="{FF2B5EF4-FFF2-40B4-BE49-F238E27FC236}">
                      <a16:creationId xmlns:a16="http://schemas.microsoft.com/office/drawing/2014/main" id="{513E8C6E-F638-44AD-9A7E-4FC8DD90CA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50" y="2909"/>
                  <a:ext cx="671" cy="868"/>
                </a:xfrm>
                <a:custGeom>
                  <a:avLst/>
                  <a:gdLst>
                    <a:gd name="T0" fmla="*/ 1 w 284"/>
                    <a:gd name="T1" fmla="*/ 0 h 367"/>
                    <a:gd name="T2" fmla="*/ 283 w 284"/>
                    <a:gd name="T3" fmla="*/ 0 h 367"/>
                    <a:gd name="T4" fmla="*/ 284 w 284"/>
                    <a:gd name="T5" fmla="*/ 1 h 367"/>
                    <a:gd name="T6" fmla="*/ 284 w 284"/>
                    <a:gd name="T7" fmla="*/ 366 h 367"/>
                    <a:gd name="T8" fmla="*/ 283 w 284"/>
                    <a:gd name="T9" fmla="*/ 367 h 367"/>
                    <a:gd name="T10" fmla="*/ 1 w 284"/>
                    <a:gd name="T11" fmla="*/ 367 h 367"/>
                    <a:gd name="T12" fmla="*/ 0 w 284"/>
                    <a:gd name="T13" fmla="*/ 366 h 367"/>
                    <a:gd name="T14" fmla="*/ 0 w 284"/>
                    <a:gd name="T15" fmla="*/ 1 h 367"/>
                    <a:gd name="T16" fmla="*/ 1 w 284"/>
                    <a:gd name="T17" fmla="*/ 0 h 3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84" h="367">
                      <a:moveTo>
                        <a:pt x="1" y="0"/>
                      </a:moveTo>
                      <a:cubicBezTo>
                        <a:pt x="283" y="0"/>
                        <a:pt x="283" y="0"/>
                        <a:pt x="283" y="0"/>
                      </a:cubicBezTo>
                      <a:cubicBezTo>
                        <a:pt x="283" y="0"/>
                        <a:pt x="284" y="0"/>
                        <a:pt x="284" y="1"/>
                      </a:cubicBezTo>
                      <a:cubicBezTo>
                        <a:pt x="284" y="366"/>
                        <a:pt x="284" y="366"/>
                        <a:pt x="284" y="366"/>
                      </a:cubicBezTo>
                      <a:cubicBezTo>
                        <a:pt x="284" y="367"/>
                        <a:pt x="283" y="367"/>
                        <a:pt x="283" y="367"/>
                      </a:cubicBezTo>
                      <a:cubicBezTo>
                        <a:pt x="1" y="367"/>
                        <a:pt x="1" y="367"/>
                        <a:pt x="1" y="367"/>
                      </a:cubicBezTo>
                      <a:cubicBezTo>
                        <a:pt x="0" y="367"/>
                        <a:pt x="0" y="367"/>
                        <a:pt x="0" y="366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49" name="Freeform 66">
                  <a:extLst>
                    <a:ext uri="{FF2B5EF4-FFF2-40B4-BE49-F238E27FC236}">
                      <a16:creationId xmlns:a16="http://schemas.microsoft.com/office/drawing/2014/main" id="{A1B97C2F-3132-4D97-BD28-9FD570DE6A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4" y="2824"/>
                  <a:ext cx="182" cy="17"/>
                </a:xfrm>
                <a:custGeom>
                  <a:avLst/>
                  <a:gdLst>
                    <a:gd name="T0" fmla="*/ 4 w 77"/>
                    <a:gd name="T1" fmla="*/ 0 h 7"/>
                    <a:gd name="T2" fmla="*/ 74 w 77"/>
                    <a:gd name="T3" fmla="*/ 0 h 7"/>
                    <a:gd name="T4" fmla="*/ 77 w 77"/>
                    <a:gd name="T5" fmla="*/ 4 h 7"/>
                    <a:gd name="T6" fmla="*/ 77 w 77"/>
                    <a:gd name="T7" fmla="*/ 4 h 7"/>
                    <a:gd name="T8" fmla="*/ 74 w 77"/>
                    <a:gd name="T9" fmla="*/ 7 h 7"/>
                    <a:gd name="T10" fmla="*/ 4 w 77"/>
                    <a:gd name="T11" fmla="*/ 7 h 7"/>
                    <a:gd name="T12" fmla="*/ 0 w 77"/>
                    <a:gd name="T13" fmla="*/ 4 h 7"/>
                    <a:gd name="T14" fmla="*/ 0 w 77"/>
                    <a:gd name="T15" fmla="*/ 4 h 7"/>
                    <a:gd name="T16" fmla="*/ 4 w 77"/>
                    <a:gd name="T17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7" h="7">
                      <a:moveTo>
                        <a:pt x="4" y="0"/>
                      </a:moveTo>
                      <a:cubicBezTo>
                        <a:pt x="74" y="0"/>
                        <a:pt x="74" y="0"/>
                        <a:pt x="74" y="0"/>
                      </a:cubicBezTo>
                      <a:cubicBezTo>
                        <a:pt x="76" y="0"/>
                        <a:pt x="77" y="2"/>
                        <a:pt x="77" y="4"/>
                      </a:cubicBezTo>
                      <a:cubicBezTo>
                        <a:pt x="77" y="4"/>
                        <a:pt x="77" y="4"/>
                        <a:pt x="77" y="4"/>
                      </a:cubicBezTo>
                      <a:cubicBezTo>
                        <a:pt x="77" y="5"/>
                        <a:pt x="76" y="7"/>
                        <a:pt x="74" y="7"/>
                      </a:cubicBezTo>
                      <a:cubicBezTo>
                        <a:pt x="4" y="7"/>
                        <a:pt x="4" y="7"/>
                        <a:pt x="4" y="7"/>
                      </a:cubicBezTo>
                      <a:cubicBezTo>
                        <a:pt x="2" y="7"/>
                        <a:pt x="0" y="5"/>
                        <a:pt x="0" y="4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2"/>
                        <a:pt x="2" y="0"/>
                        <a:pt x="4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0" name="Oval 67">
                  <a:extLst>
                    <a:ext uri="{FF2B5EF4-FFF2-40B4-BE49-F238E27FC236}">
                      <a16:creationId xmlns:a16="http://schemas.microsoft.com/office/drawing/2014/main" id="{CC3C0BB5-E3C9-41BC-853D-5058C11405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58" y="3798"/>
                  <a:ext cx="56" cy="55"/>
                </a:xfrm>
                <a:prstGeom prst="ellipse">
                  <a:avLst/>
                </a:pr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1" name="Rectangle 68">
                  <a:extLst>
                    <a:ext uri="{FF2B5EF4-FFF2-40B4-BE49-F238E27FC236}">
                      <a16:creationId xmlns:a16="http://schemas.microsoft.com/office/drawing/2014/main" id="{BF110871-3EA5-4C8C-B4B2-B9E5B974E9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50" y="2888"/>
                  <a:ext cx="671" cy="43"/>
                </a:xfrm>
                <a:prstGeom prst="rect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2" name="Rectangle 69">
                  <a:extLst>
                    <a:ext uri="{FF2B5EF4-FFF2-40B4-BE49-F238E27FC236}">
                      <a16:creationId xmlns:a16="http://schemas.microsoft.com/office/drawing/2014/main" id="{58C61801-651C-40AB-9803-9CE1D84920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30" y="2957"/>
                  <a:ext cx="312" cy="66"/>
                </a:xfrm>
                <a:prstGeom prst="rect">
                  <a:avLst/>
                </a:prstGeom>
                <a:solidFill>
                  <a:srgbClr val="7FB4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3" name="Rectangle 70">
                  <a:extLst>
                    <a:ext uri="{FF2B5EF4-FFF2-40B4-BE49-F238E27FC236}">
                      <a16:creationId xmlns:a16="http://schemas.microsoft.com/office/drawing/2014/main" id="{0FA56F24-ABFC-43C8-AF5A-7813100DD2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50" y="3101"/>
                  <a:ext cx="671" cy="180"/>
                </a:xfrm>
                <a:prstGeom prst="rect">
                  <a:avLst/>
                </a:prstGeom>
                <a:solidFill>
                  <a:srgbClr val="7FB4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4" name="Rectangle 71">
                  <a:extLst>
                    <a:ext uri="{FF2B5EF4-FFF2-40B4-BE49-F238E27FC236}">
                      <a16:creationId xmlns:a16="http://schemas.microsoft.com/office/drawing/2014/main" id="{8A15D50E-7D7B-4D81-A66D-446BB9DE84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78" y="3049"/>
                  <a:ext cx="413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5" name="Rectangle 72">
                  <a:extLst>
                    <a:ext uri="{FF2B5EF4-FFF2-40B4-BE49-F238E27FC236}">
                      <a16:creationId xmlns:a16="http://schemas.microsoft.com/office/drawing/2014/main" id="{EE40A0AF-44AE-4544-B2D3-7DC8D7822F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50" y="3699"/>
                  <a:ext cx="671" cy="78"/>
                </a:xfrm>
                <a:prstGeom prst="rect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6" name="Rectangle 73">
                  <a:extLst>
                    <a:ext uri="{FF2B5EF4-FFF2-40B4-BE49-F238E27FC236}">
                      <a16:creationId xmlns:a16="http://schemas.microsoft.com/office/drawing/2014/main" id="{DA658CA0-0296-48B2-AAFF-78793A8E1A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484"/>
                  <a:ext cx="167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7" name="Rectangle 74">
                  <a:extLst>
                    <a:ext uri="{FF2B5EF4-FFF2-40B4-BE49-F238E27FC236}">
                      <a16:creationId xmlns:a16="http://schemas.microsoft.com/office/drawing/2014/main" id="{BAE0CAB5-615F-4214-A8BA-15722A019D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531"/>
                  <a:ext cx="167" cy="29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8" name="Rectangle 75">
                  <a:extLst>
                    <a:ext uri="{FF2B5EF4-FFF2-40B4-BE49-F238E27FC236}">
                      <a16:creationId xmlns:a16="http://schemas.microsoft.com/office/drawing/2014/main" id="{AD01F334-A70D-4468-8A14-A7EBC38B34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579"/>
                  <a:ext cx="167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59" name="Rectangle 76">
                  <a:extLst>
                    <a:ext uri="{FF2B5EF4-FFF2-40B4-BE49-F238E27FC236}">
                      <a16:creationId xmlns:a16="http://schemas.microsoft.com/office/drawing/2014/main" id="{EF2615A9-AED7-4DEA-BA62-674377EFDB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626"/>
                  <a:ext cx="106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0" name="Rectangle 77">
                  <a:extLst>
                    <a:ext uri="{FF2B5EF4-FFF2-40B4-BE49-F238E27FC236}">
                      <a16:creationId xmlns:a16="http://schemas.microsoft.com/office/drawing/2014/main" id="{81D36CB3-C245-4191-B0F2-D754A26BE5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484"/>
                  <a:ext cx="168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1" name="Rectangle 78">
                  <a:extLst>
                    <a:ext uri="{FF2B5EF4-FFF2-40B4-BE49-F238E27FC236}">
                      <a16:creationId xmlns:a16="http://schemas.microsoft.com/office/drawing/2014/main" id="{62D834E8-F077-41A4-AA1C-C78DF56930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531"/>
                  <a:ext cx="168" cy="29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2" name="Rectangle 79">
                  <a:extLst>
                    <a:ext uri="{FF2B5EF4-FFF2-40B4-BE49-F238E27FC236}">
                      <a16:creationId xmlns:a16="http://schemas.microsoft.com/office/drawing/2014/main" id="{09654005-E78F-4C48-9C72-A1CBFC4BBE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579"/>
                  <a:ext cx="168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3" name="Rectangle 80">
                  <a:extLst>
                    <a:ext uri="{FF2B5EF4-FFF2-40B4-BE49-F238E27FC236}">
                      <a16:creationId xmlns:a16="http://schemas.microsoft.com/office/drawing/2014/main" id="{8D16BD1F-E39B-4590-98FE-BCE20D5500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626"/>
                  <a:ext cx="106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4" name="Rectangle 81">
                  <a:extLst>
                    <a:ext uri="{FF2B5EF4-FFF2-40B4-BE49-F238E27FC236}">
                      <a16:creationId xmlns:a16="http://schemas.microsoft.com/office/drawing/2014/main" id="{78416AC4-5435-4B1D-A44B-9D2E7F31A1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484"/>
                  <a:ext cx="170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5" name="Rectangle 82">
                  <a:extLst>
                    <a:ext uri="{FF2B5EF4-FFF2-40B4-BE49-F238E27FC236}">
                      <a16:creationId xmlns:a16="http://schemas.microsoft.com/office/drawing/2014/main" id="{CAB4CDE0-657C-48F3-BCA6-F243ADA2E3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531"/>
                  <a:ext cx="170" cy="29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6" name="Rectangle 83">
                  <a:extLst>
                    <a:ext uri="{FF2B5EF4-FFF2-40B4-BE49-F238E27FC236}">
                      <a16:creationId xmlns:a16="http://schemas.microsoft.com/office/drawing/2014/main" id="{E2F146C8-087C-4F42-B2CC-D7A874F24B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579"/>
                  <a:ext cx="170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7" name="Rectangle 84">
                  <a:extLst>
                    <a:ext uri="{FF2B5EF4-FFF2-40B4-BE49-F238E27FC236}">
                      <a16:creationId xmlns:a16="http://schemas.microsoft.com/office/drawing/2014/main" id="{7D1CF0EA-7F9C-4F34-94C0-8366314C86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626"/>
                  <a:ext cx="109" cy="28"/>
                </a:xfrm>
                <a:prstGeom prst="rect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8" name="Oval 85">
                  <a:extLst>
                    <a:ext uri="{FF2B5EF4-FFF2-40B4-BE49-F238E27FC236}">
                      <a16:creationId xmlns:a16="http://schemas.microsoft.com/office/drawing/2014/main" id="{3BFD0331-F3B4-4090-B810-B978DF64F4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11" y="3318"/>
                  <a:ext cx="170" cy="147"/>
                </a:xfrm>
                <a:prstGeom prst="ellipse">
                  <a:avLst/>
                </a:prstGeom>
                <a:solidFill>
                  <a:srgbClr val="7FB4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69" name="Oval 86">
                  <a:extLst>
                    <a:ext uri="{FF2B5EF4-FFF2-40B4-BE49-F238E27FC236}">
                      <a16:creationId xmlns:a16="http://schemas.microsoft.com/office/drawing/2014/main" id="{D3B168CD-4FE9-49CD-AAE3-0DEC805F8D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1" y="3318"/>
                  <a:ext cx="167" cy="147"/>
                </a:xfrm>
                <a:prstGeom prst="ellipse">
                  <a:avLst/>
                </a:prstGeom>
                <a:solidFill>
                  <a:srgbClr val="FFD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0" name="Oval 87">
                  <a:extLst>
                    <a:ext uri="{FF2B5EF4-FFF2-40B4-BE49-F238E27FC236}">
                      <a16:creationId xmlns:a16="http://schemas.microsoft.com/office/drawing/2014/main" id="{4E1FD7F2-14B4-4818-AF7B-EA44D34722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1" y="3318"/>
                  <a:ext cx="168" cy="147"/>
                </a:xfrm>
                <a:prstGeom prst="ellipse">
                  <a:avLst/>
                </a:prstGeom>
                <a:solidFill>
                  <a:srgbClr val="ED7B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1" name="Freeform 88">
                  <a:extLst>
                    <a:ext uri="{FF2B5EF4-FFF2-40B4-BE49-F238E27FC236}">
                      <a16:creationId xmlns:a16="http://schemas.microsoft.com/office/drawing/2014/main" id="{3D8F4AF2-F4F5-4DD6-B455-5B5BFBE9DF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247" y="3501"/>
                  <a:ext cx="515" cy="406"/>
                </a:xfrm>
                <a:custGeom>
                  <a:avLst/>
                  <a:gdLst>
                    <a:gd name="T0" fmla="*/ 0 w 218"/>
                    <a:gd name="T1" fmla="*/ 80 h 172"/>
                    <a:gd name="T2" fmla="*/ 107 w 218"/>
                    <a:gd name="T3" fmla="*/ 172 h 172"/>
                    <a:gd name="T4" fmla="*/ 209 w 218"/>
                    <a:gd name="T5" fmla="*/ 121 h 172"/>
                    <a:gd name="T6" fmla="*/ 212 w 218"/>
                    <a:gd name="T7" fmla="*/ 118 h 172"/>
                    <a:gd name="T8" fmla="*/ 218 w 218"/>
                    <a:gd name="T9" fmla="*/ 101 h 172"/>
                    <a:gd name="T10" fmla="*/ 105 w 218"/>
                    <a:gd name="T11" fmla="*/ 0 h 172"/>
                    <a:gd name="T12" fmla="*/ 0 w 218"/>
                    <a:gd name="T13" fmla="*/ 80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18" h="172">
                      <a:moveTo>
                        <a:pt x="0" y="80"/>
                      </a:moveTo>
                      <a:cubicBezTo>
                        <a:pt x="107" y="172"/>
                        <a:pt x="107" y="172"/>
                        <a:pt x="107" y="172"/>
                      </a:cubicBezTo>
                      <a:cubicBezTo>
                        <a:pt x="209" y="121"/>
                        <a:pt x="209" y="121"/>
                        <a:pt x="209" y="121"/>
                      </a:cubicBezTo>
                      <a:cubicBezTo>
                        <a:pt x="212" y="118"/>
                        <a:pt x="212" y="118"/>
                        <a:pt x="212" y="118"/>
                      </a:cubicBezTo>
                      <a:cubicBezTo>
                        <a:pt x="214" y="113"/>
                        <a:pt x="216" y="107"/>
                        <a:pt x="218" y="101"/>
                      </a:cubicBezTo>
                      <a:cubicBezTo>
                        <a:pt x="105" y="0"/>
                        <a:pt x="105" y="0"/>
                        <a:pt x="105" y="0"/>
                      </a:cubicBez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rgbClr val="F5C5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2" name="Freeform 89">
                  <a:extLst>
                    <a:ext uri="{FF2B5EF4-FFF2-40B4-BE49-F238E27FC236}">
                      <a16:creationId xmlns:a16="http://schemas.microsoft.com/office/drawing/2014/main" id="{A4711BBE-F4C5-4D7B-B9D4-2FEB9005C1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394" y="3574"/>
                  <a:ext cx="409" cy="421"/>
                </a:xfrm>
                <a:custGeom>
                  <a:avLst/>
                  <a:gdLst>
                    <a:gd name="T0" fmla="*/ 246 w 409"/>
                    <a:gd name="T1" fmla="*/ 0 h 421"/>
                    <a:gd name="T2" fmla="*/ 409 w 409"/>
                    <a:gd name="T3" fmla="*/ 146 h 421"/>
                    <a:gd name="T4" fmla="*/ 163 w 409"/>
                    <a:gd name="T5" fmla="*/ 421 h 421"/>
                    <a:gd name="T6" fmla="*/ 0 w 409"/>
                    <a:gd name="T7" fmla="*/ 274 h 421"/>
                    <a:gd name="T8" fmla="*/ 246 w 409"/>
                    <a:gd name="T9" fmla="*/ 0 h 4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9" h="421">
                      <a:moveTo>
                        <a:pt x="246" y="0"/>
                      </a:moveTo>
                      <a:lnTo>
                        <a:pt x="409" y="146"/>
                      </a:lnTo>
                      <a:lnTo>
                        <a:pt x="163" y="421"/>
                      </a:lnTo>
                      <a:lnTo>
                        <a:pt x="0" y="274"/>
                      </a:lnTo>
                      <a:lnTo>
                        <a:pt x="2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3" name="Freeform 90">
                  <a:extLst>
                    <a:ext uri="{FF2B5EF4-FFF2-40B4-BE49-F238E27FC236}">
                      <a16:creationId xmlns:a16="http://schemas.microsoft.com/office/drawing/2014/main" id="{E29F7DAD-242E-4540-9D47-0A9B0C6D01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98" y="3505"/>
                  <a:ext cx="420" cy="258"/>
                </a:xfrm>
                <a:custGeom>
                  <a:avLst/>
                  <a:gdLst>
                    <a:gd name="T0" fmla="*/ 0 w 178"/>
                    <a:gd name="T1" fmla="*/ 37 h 109"/>
                    <a:gd name="T2" fmla="*/ 96 w 178"/>
                    <a:gd name="T3" fmla="*/ 89 h 109"/>
                    <a:gd name="T4" fmla="*/ 170 w 178"/>
                    <a:gd name="T5" fmla="*/ 97 h 109"/>
                    <a:gd name="T6" fmla="*/ 132 w 178"/>
                    <a:gd name="T7" fmla="*/ 51 h 109"/>
                    <a:gd name="T8" fmla="*/ 62 w 178"/>
                    <a:gd name="T9" fmla="*/ 18 h 109"/>
                    <a:gd name="T10" fmla="*/ 0 w 178"/>
                    <a:gd name="T11" fmla="*/ 37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8" h="109">
                      <a:moveTo>
                        <a:pt x="0" y="37"/>
                      </a:moveTo>
                      <a:cubicBezTo>
                        <a:pt x="96" y="89"/>
                        <a:pt x="96" y="89"/>
                        <a:pt x="96" y="89"/>
                      </a:cubicBezTo>
                      <a:cubicBezTo>
                        <a:pt x="109" y="96"/>
                        <a:pt x="163" y="109"/>
                        <a:pt x="170" y="97"/>
                      </a:cubicBezTo>
                      <a:cubicBezTo>
                        <a:pt x="178" y="85"/>
                        <a:pt x="145" y="57"/>
                        <a:pt x="132" y="51"/>
                      </a:cubicBezTo>
                      <a:cubicBezTo>
                        <a:pt x="62" y="18"/>
                        <a:pt x="62" y="18"/>
                        <a:pt x="62" y="18"/>
                      </a:cubicBezTo>
                      <a:cubicBezTo>
                        <a:pt x="21" y="0"/>
                        <a:pt x="7" y="23"/>
                        <a:pt x="0" y="37"/>
                      </a:cubicBezTo>
                      <a:close/>
                    </a:path>
                  </a:pathLst>
                </a:custGeom>
                <a:solidFill>
                  <a:srgbClr val="F5C5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4" name="Freeform 91">
                  <a:extLst>
                    <a:ext uri="{FF2B5EF4-FFF2-40B4-BE49-F238E27FC236}">
                      <a16:creationId xmlns:a16="http://schemas.microsoft.com/office/drawing/2014/main" id="{7348B6BC-C65B-4310-A4AE-170107A8FA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02" y="3146"/>
                  <a:ext cx="988" cy="624"/>
                </a:xfrm>
                <a:custGeom>
                  <a:avLst/>
                  <a:gdLst>
                    <a:gd name="T0" fmla="*/ 63 w 418"/>
                    <a:gd name="T1" fmla="*/ 21 h 264"/>
                    <a:gd name="T2" fmla="*/ 160 w 418"/>
                    <a:gd name="T3" fmla="*/ 102 h 264"/>
                    <a:gd name="T4" fmla="*/ 201 w 418"/>
                    <a:gd name="T5" fmla="*/ 77 h 264"/>
                    <a:gd name="T6" fmla="*/ 236 w 418"/>
                    <a:gd name="T7" fmla="*/ 46 h 264"/>
                    <a:gd name="T8" fmla="*/ 277 w 418"/>
                    <a:gd name="T9" fmla="*/ 25 h 264"/>
                    <a:gd name="T10" fmla="*/ 360 w 418"/>
                    <a:gd name="T11" fmla="*/ 94 h 264"/>
                    <a:gd name="T12" fmla="*/ 407 w 418"/>
                    <a:gd name="T13" fmla="*/ 170 h 264"/>
                    <a:gd name="T14" fmla="*/ 319 w 418"/>
                    <a:gd name="T15" fmla="*/ 261 h 264"/>
                    <a:gd name="T16" fmla="*/ 263 w 418"/>
                    <a:gd name="T17" fmla="*/ 248 h 264"/>
                    <a:gd name="T18" fmla="*/ 30 w 418"/>
                    <a:gd name="T19" fmla="*/ 59 h 264"/>
                    <a:gd name="T20" fmla="*/ 63 w 418"/>
                    <a:gd name="T21" fmla="*/ 21 h 2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18" h="264">
                      <a:moveTo>
                        <a:pt x="63" y="21"/>
                      </a:moveTo>
                      <a:cubicBezTo>
                        <a:pt x="160" y="102"/>
                        <a:pt x="160" y="102"/>
                        <a:pt x="160" y="102"/>
                      </a:cubicBezTo>
                      <a:cubicBezTo>
                        <a:pt x="154" y="81"/>
                        <a:pt x="182" y="64"/>
                        <a:pt x="201" y="77"/>
                      </a:cubicBezTo>
                      <a:cubicBezTo>
                        <a:pt x="192" y="56"/>
                        <a:pt x="216" y="38"/>
                        <a:pt x="236" y="46"/>
                      </a:cubicBezTo>
                      <a:cubicBezTo>
                        <a:pt x="231" y="26"/>
                        <a:pt x="259" y="10"/>
                        <a:pt x="277" y="25"/>
                      </a:cubicBezTo>
                      <a:cubicBezTo>
                        <a:pt x="360" y="94"/>
                        <a:pt x="360" y="94"/>
                        <a:pt x="360" y="94"/>
                      </a:cubicBezTo>
                      <a:cubicBezTo>
                        <a:pt x="384" y="113"/>
                        <a:pt x="403" y="150"/>
                        <a:pt x="407" y="170"/>
                      </a:cubicBezTo>
                      <a:cubicBezTo>
                        <a:pt x="418" y="229"/>
                        <a:pt x="351" y="264"/>
                        <a:pt x="319" y="261"/>
                      </a:cubicBezTo>
                      <a:cubicBezTo>
                        <a:pt x="294" y="258"/>
                        <a:pt x="276" y="258"/>
                        <a:pt x="263" y="248"/>
                      </a:cubicBezTo>
                      <a:cubicBezTo>
                        <a:pt x="30" y="59"/>
                        <a:pt x="30" y="59"/>
                        <a:pt x="30" y="59"/>
                      </a:cubicBezTo>
                      <a:cubicBezTo>
                        <a:pt x="0" y="35"/>
                        <a:pt x="39" y="0"/>
                        <a:pt x="63" y="21"/>
                      </a:cubicBezTo>
                      <a:close/>
                    </a:path>
                  </a:pathLst>
                </a:custGeom>
                <a:solidFill>
                  <a:srgbClr val="F5C5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5" name="Freeform 92">
                  <a:extLst>
                    <a:ext uri="{FF2B5EF4-FFF2-40B4-BE49-F238E27FC236}">
                      <a16:creationId xmlns:a16="http://schemas.microsoft.com/office/drawing/2014/main" id="{5CCE6329-CFE4-4774-AF60-72DFA29514D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978" y="3248"/>
                  <a:ext cx="253" cy="215"/>
                </a:xfrm>
                <a:custGeom>
                  <a:avLst/>
                  <a:gdLst>
                    <a:gd name="T0" fmla="*/ 107 w 107"/>
                    <a:gd name="T1" fmla="*/ 26 h 91"/>
                    <a:gd name="T2" fmla="*/ 77 w 107"/>
                    <a:gd name="T3" fmla="*/ 0 h 91"/>
                    <a:gd name="T4" fmla="*/ 77 w 107"/>
                    <a:gd name="T5" fmla="*/ 3 h 91"/>
                    <a:gd name="T6" fmla="*/ 72 w 107"/>
                    <a:gd name="T7" fmla="*/ 2 h 91"/>
                    <a:gd name="T8" fmla="*/ 107 w 107"/>
                    <a:gd name="T9" fmla="*/ 26 h 91"/>
                    <a:gd name="T10" fmla="*/ 38 w 107"/>
                    <a:gd name="T11" fmla="*/ 87 h 91"/>
                    <a:gd name="T12" fmla="*/ 38 w 107"/>
                    <a:gd name="T13" fmla="*/ 87 h 91"/>
                    <a:gd name="T14" fmla="*/ 44 w 107"/>
                    <a:gd name="T15" fmla="*/ 91 h 91"/>
                    <a:gd name="T16" fmla="*/ 38 w 107"/>
                    <a:gd name="T17" fmla="*/ 87 h 91"/>
                    <a:gd name="T18" fmla="*/ 38 w 107"/>
                    <a:gd name="T19" fmla="*/ 34 h 91"/>
                    <a:gd name="T20" fmla="*/ 38 w 107"/>
                    <a:gd name="T21" fmla="*/ 32 h 91"/>
                    <a:gd name="T22" fmla="*/ 42 w 107"/>
                    <a:gd name="T23" fmla="*/ 34 h 91"/>
                    <a:gd name="T24" fmla="*/ 41 w 107"/>
                    <a:gd name="T25" fmla="*/ 30 h 91"/>
                    <a:gd name="T26" fmla="*/ 77 w 107"/>
                    <a:gd name="T27" fmla="*/ 60 h 91"/>
                    <a:gd name="T28" fmla="*/ 38 w 107"/>
                    <a:gd name="T29" fmla="*/ 34 h 91"/>
                    <a:gd name="T30" fmla="*/ 38 w 107"/>
                    <a:gd name="T31" fmla="*/ 32 h 91"/>
                    <a:gd name="T32" fmla="*/ 38 w 107"/>
                    <a:gd name="T33" fmla="*/ 34 h 91"/>
                    <a:gd name="T34" fmla="*/ 33 w 107"/>
                    <a:gd name="T35" fmla="*/ 30 h 91"/>
                    <a:gd name="T36" fmla="*/ 38 w 107"/>
                    <a:gd name="T37" fmla="*/ 32 h 91"/>
                    <a:gd name="T38" fmla="*/ 38 w 107"/>
                    <a:gd name="T39" fmla="*/ 87 h 91"/>
                    <a:gd name="T40" fmla="*/ 38 w 107"/>
                    <a:gd name="T41" fmla="*/ 87 h 91"/>
                    <a:gd name="T42" fmla="*/ 1 w 107"/>
                    <a:gd name="T43" fmla="*/ 59 h 91"/>
                    <a:gd name="T44" fmla="*/ 1 w 107"/>
                    <a:gd name="T45" fmla="*/ 58 h 91"/>
                    <a:gd name="T46" fmla="*/ 0 w 107"/>
                    <a:gd name="T47" fmla="*/ 53 h 91"/>
                    <a:gd name="T48" fmla="*/ 38 w 107"/>
                    <a:gd name="T49" fmla="*/ 87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07" h="91">
                      <a:moveTo>
                        <a:pt x="107" y="26"/>
                      </a:moveTo>
                      <a:cubicBezTo>
                        <a:pt x="107" y="26"/>
                        <a:pt x="91" y="12"/>
                        <a:pt x="77" y="0"/>
                      </a:cubicBezTo>
                      <a:cubicBezTo>
                        <a:pt x="77" y="1"/>
                        <a:pt x="77" y="2"/>
                        <a:pt x="77" y="3"/>
                      </a:cubicBezTo>
                      <a:cubicBezTo>
                        <a:pt x="75" y="2"/>
                        <a:pt x="74" y="2"/>
                        <a:pt x="72" y="2"/>
                      </a:cubicBezTo>
                      <a:cubicBezTo>
                        <a:pt x="88" y="13"/>
                        <a:pt x="107" y="26"/>
                        <a:pt x="107" y="26"/>
                      </a:cubicBezTo>
                      <a:close/>
                      <a:moveTo>
                        <a:pt x="38" y="87"/>
                      </a:moveTo>
                      <a:cubicBezTo>
                        <a:pt x="38" y="87"/>
                        <a:pt x="38" y="87"/>
                        <a:pt x="38" y="87"/>
                      </a:cubicBezTo>
                      <a:cubicBezTo>
                        <a:pt x="42" y="89"/>
                        <a:pt x="44" y="91"/>
                        <a:pt x="44" y="91"/>
                      </a:cubicBezTo>
                      <a:cubicBezTo>
                        <a:pt x="44" y="91"/>
                        <a:pt x="42" y="90"/>
                        <a:pt x="38" y="87"/>
                      </a:cubicBezTo>
                      <a:close/>
                      <a:moveTo>
                        <a:pt x="38" y="34"/>
                      </a:moveTo>
                      <a:cubicBezTo>
                        <a:pt x="38" y="32"/>
                        <a:pt x="38" y="32"/>
                        <a:pt x="38" y="32"/>
                      </a:cubicBezTo>
                      <a:cubicBezTo>
                        <a:pt x="40" y="32"/>
                        <a:pt x="41" y="33"/>
                        <a:pt x="42" y="34"/>
                      </a:cubicBezTo>
                      <a:cubicBezTo>
                        <a:pt x="41" y="32"/>
                        <a:pt x="41" y="31"/>
                        <a:pt x="41" y="30"/>
                      </a:cubicBezTo>
                      <a:cubicBezTo>
                        <a:pt x="57" y="43"/>
                        <a:pt x="77" y="60"/>
                        <a:pt x="77" y="60"/>
                      </a:cubicBezTo>
                      <a:cubicBezTo>
                        <a:pt x="77" y="60"/>
                        <a:pt x="55" y="45"/>
                        <a:pt x="38" y="34"/>
                      </a:cubicBezTo>
                      <a:close/>
                      <a:moveTo>
                        <a:pt x="38" y="32"/>
                      </a:moveTo>
                      <a:cubicBezTo>
                        <a:pt x="38" y="34"/>
                        <a:pt x="38" y="34"/>
                        <a:pt x="38" y="34"/>
                      </a:cubicBezTo>
                      <a:cubicBezTo>
                        <a:pt x="37" y="32"/>
                        <a:pt x="35" y="31"/>
                        <a:pt x="33" y="30"/>
                      </a:cubicBezTo>
                      <a:cubicBezTo>
                        <a:pt x="35" y="30"/>
                        <a:pt x="37" y="31"/>
                        <a:pt x="38" y="32"/>
                      </a:cubicBezTo>
                      <a:close/>
                      <a:moveTo>
                        <a:pt x="38" y="87"/>
                      </a:moveTo>
                      <a:cubicBezTo>
                        <a:pt x="38" y="87"/>
                        <a:pt x="38" y="87"/>
                        <a:pt x="38" y="87"/>
                      </a:cubicBezTo>
                      <a:cubicBezTo>
                        <a:pt x="29" y="81"/>
                        <a:pt x="10" y="66"/>
                        <a:pt x="1" y="59"/>
                      </a:cubicBezTo>
                      <a:cubicBezTo>
                        <a:pt x="1" y="59"/>
                        <a:pt x="1" y="59"/>
                        <a:pt x="1" y="58"/>
                      </a:cubicBezTo>
                      <a:cubicBezTo>
                        <a:pt x="0" y="57"/>
                        <a:pt x="0" y="55"/>
                        <a:pt x="0" y="53"/>
                      </a:cubicBezTo>
                      <a:cubicBezTo>
                        <a:pt x="12" y="63"/>
                        <a:pt x="30" y="79"/>
                        <a:pt x="38" y="87"/>
                      </a:cubicBezTo>
                      <a:close/>
                    </a:path>
                  </a:pathLst>
                </a:custGeom>
                <a:solidFill>
                  <a:srgbClr val="E3A8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6" name="Freeform 93">
                  <a:extLst>
                    <a:ext uri="{FF2B5EF4-FFF2-40B4-BE49-F238E27FC236}">
                      <a16:creationId xmlns:a16="http://schemas.microsoft.com/office/drawing/2014/main" id="{AC1516C0-7C3B-47DA-BD73-6F0ED47D0C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28" y="3167"/>
                  <a:ext cx="130" cy="123"/>
                </a:xfrm>
                <a:custGeom>
                  <a:avLst/>
                  <a:gdLst>
                    <a:gd name="T0" fmla="*/ 46 w 55"/>
                    <a:gd name="T1" fmla="*/ 15 h 52"/>
                    <a:gd name="T2" fmla="*/ 55 w 55"/>
                    <a:gd name="T3" fmla="*/ 23 h 52"/>
                    <a:gd name="T4" fmla="*/ 30 w 55"/>
                    <a:gd name="T5" fmla="*/ 52 h 52"/>
                    <a:gd name="T6" fmla="*/ 22 w 55"/>
                    <a:gd name="T7" fmla="*/ 46 h 52"/>
                    <a:gd name="T8" fmla="*/ 46 w 55"/>
                    <a:gd name="T9" fmla="*/ 15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52">
                      <a:moveTo>
                        <a:pt x="46" y="15"/>
                      </a:moveTo>
                      <a:cubicBezTo>
                        <a:pt x="55" y="23"/>
                        <a:pt x="55" y="23"/>
                        <a:pt x="55" y="23"/>
                      </a:cubicBezTo>
                      <a:cubicBezTo>
                        <a:pt x="54" y="39"/>
                        <a:pt x="45" y="48"/>
                        <a:pt x="30" y="52"/>
                      </a:cubicBezTo>
                      <a:cubicBezTo>
                        <a:pt x="22" y="46"/>
                        <a:pt x="22" y="46"/>
                        <a:pt x="22" y="46"/>
                      </a:cubicBezTo>
                      <a:cubicBezTo>
                        <a:pt x="0" y="28"/>
                        <a:pt x="29" y="0"/>
                        <a:pt x="46" y="15"/>
                      </a:cubicBezTo>
                      <a:close/>
                    </a:path>
                  </a:pathLst>
                </a:custGeom>
                <a:solidFill>
                  <a:srgbClr val="FFD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7" name="Freeform 94">
                  <a:extLst>
                    <a:ext uri="{FF2B5EF4-FFF2-40B4-BE49-F238E27FC236}">
                      <a16:creationId xmlns:a16="http://schemas.microsoft.com/office/drawing/2014/main" id="{4DD97E38-AC54-4445-BD27-0D3D8A8EE8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98" y="3579"/>
                  <a:ext cx="85" cy="56"/>
                </a:xfrm>
                <a:custGeom>
                  <a:avLst/>
                  <a:gdLst>
                    <a:gd name="T0" fmla="*/ 4 w 36"/>
                    <a:gd name="T1" fmla="*/ 0 h 24"/>
                    <a:gd name="T2" fmla="*/ 0 w 36"/>
                    <a:gd name="T3" fmla="*/ 6 h 24"/>
                    <a:gd name="T4" fmla="*/ 33 w 36"/>
                    <a:gd name="T5" fmla="*/ 24 h 24"/>
                    <a:gd name="T6" fmla="*/ 4 w 36"/>
                    <a:gd name="T7" fmla="*/ 0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24">
                      <a:moveTo>
                        <a:pt x="4" y="0"/>
                      </a:moveTo>
                      <a:cubicBezTo>
                        <a:pt x="2" y="2"/>
                        <a:pt x="1" y="4"/>
                        <a:pt x="0" y="6"/>
                      </a:cubicBezTo>
                      <a:cubicBezTo>
                        <a:pt x="33" y="24"/>
                        <a:pt x="33" y="24"/>
                        <a:pt x="33" y="24"/>
                      </a:cubicBezTo>
                      <a:cubicBezTo>
                        <a:pt x="36" y="11"/>
                        <a:pt x="17" y="4"/>
                        <a:pt x="4" y="0"/>
                      </a:cubicBezTo>
                      <a:close/>
                    </a:path>
                  </a:pathLst>
                </a:custGeom>
                <a:solidFill>
                  <a:srgbClr val="FFD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8" name="Freeform 95">
                  <a:extLst>
                    <a:ext uri="{FF2B5EF4-FFF2-40B4-BE49-F238E27FC236}">
                      <a16:creationId xmlns:a16="http://schemas.microsoft.com/office/drawing/2014/main" id="{465D9537-38A7-4BCE-A72E-529FEA1E08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57" y="3531"/>
                  <a:ext cx="156" cy="111"/>
                </a:xfrm>
                <a:custGeom>
                  <a:avLst/>
                  <a:gdLst>
                    <a:gd name="T0" fmla="*/ 21 w 156"/>
                    <a:gd name="T1" fmla="*/ 0 h 111"/>
                    <a:gd name="T2" fmla="*/ 156 w 156"/>
                    <a:gd name="T3" fmla="*/ 111 h 111"/>
                    <a:gd name="T4" fmla="*/ 0 w 156"/>
                    <a:gd name="T5" fmla="*/ 7 h 111"/>
                    <a:gd name="T6" fmla="*/ 21 w 156"/>
                    <a:gd name="T7" fmla="*/ 0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6" h="111">
                      <a:moveTo>
                        <a:pt x="21" y="0"/>
                      </a:moveTo>
                      <a:lnTo>
                        <a:pt x="156" y="111"/>
                      </a:lnTo>
                      <a:lnTo>
                        <a:pt x="0" y="7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E3A8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79" name="Freeform 96">
                  <a:extLst>
                    <a:ext uri="{FF2B5EF4-FFF2-40B4-BE49-F238E27FC236}">
                      <a16:creationId xmlns:a16="http://schemas.microsoft.com/office/drawing/2014/main" id="{2B1EFB1B-1F32-4C5B-BD09-ECCBC81F94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394" y="3711"/>
                  <a:ext cx="286" cy="284"/>
                </a:xfrm>
                <a:custGeom>
                  <a:avLst/>
                  <a:gdLst>
                    <a:gd name="T0" fmla="*/ 123 w 286"/>
                    <a:gd name="T1" fmla="*/ 0 h 284"/>
                    <a:gd name="T2" fmla="*/ 286 w 286"/>
                    <a:gd name="T3" fmla="*/ 147 h 284"/>
                    <a:gd name="T4" fmla="*/ 163 w 286"/>
                    <a:gd name="T5" fmla="*/ 284 h 284"/>
                    <a:gd name="T6" fmla="*/ 0 w 286"/>
                    <a:gd name="T7" fmla="*/ 137 h 284"/>
                    <a:gd name="T8" fmla="*/ 123 w 286"/>
                    <a:gd name="T9" fmla="*/ 0 h 2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6" h="284">
                      <a:moveTo>
                        <a:pt x="123" y="0"/>
                      </a:moveTo>
                      <a:lnTo>
                        <a:pt x="286" y="147"/>
                      </a:lnTo>
                      <a:lnTo>
                        <a:pt x="163" y="284"/>
                      </a:lnTo>
                      <a:lnTo>
                        <a:pt x="0" y="137"/>
                      </a:lnTo>
                      <a:lnTo>
                        <a:pt x="123" y="0"/>
                      </a:lnTo>
                      <a:close/>
                    </a:path>
                  </a:pathLst>
                </a:cu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80" name="Freeform 97">
                  <a:extLst>
                    <a:ext uri="{FF2B5EF4-FFF2-40B4-BE49-F238E27FC236}">
                      <a16:creationId xmlns:a16="http://schemas.microsoft.com/office/drawing/2014/main" id="{2B784A63-AE27-4AEB-A26B-44AADE6E328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513" y="3193"/>
                  <a:ext cx="146" cy="17"/>
                </a:xfrm>
                <a:custGeom>
                  <a:avLst/>
                  <a:gdLst>
                    <a:gd name="T0" fmla="*/ 54 w 62"/>
                    <a:gd name="T1" fmla="*/ 7 h 7"/>
                    <a:gd name="T2" fmla="*/ 56 w 62"/>
                    <a:gd name="T3" fmla="*/ 7 h 7"/>
                    <a:gd name="T4" fmla="*/ 56 w 62"/>
                    <a:gd name="T5" fmla="*/ 0 h 7"/>
                    <a:gd name="T6" fmla="*/ 54 w 62"/>
                    <a:gd name="T7" fmla="*/ 0 h 7"/>
                    <a:gd name="T8" fmla="*/ 54 w 62"/>
                    <a:gd name="T9" fmla="*/ 1 h 7"/>
                    <a:gd name="T10" fmla="*/ 57 w 62"/>
                    <a:gd name="T11" fmla="*/ 4 h 7"/>
                    <a:gd name="T12" fmla="*/ 54 w 62"/>
                    <a:gd name="T13" fmla="*/ 6 h 7"/>
                    <a:gd name="T14" fmla="*/ 54 w 62"/>
                    <a:gd name="T15" fmla="*/ 7 h 7"/>
                    <a:gd name="T16" fmla="*/ 8 w 62"/>
                    <a:gd name="T17" fmla="*/ 7 h 7"/>
                    <a:gd name="T18" fmla="*/ 54 w 62"/>
                    <a:gd name="T19" fmla="*/ 7 h 7"/>
                    <a:gd name="T20" fmla="*/ 54 w 62"/>
                    <a:gd name="T21" fmla="*/ 6 h 7"/>
                    <a:gd name="T22" fmla="*/ 51 w 62"/>
                    <a:gd name="T23" fmla="*/ 4 h 7"/>
                    <a:gd name="T24" fmla="*/ 54 w 62"/>
                    <a:gd name="T25" fmla="*/ 1 h 7"/>
                    <a:gd name="T26" fmla="*/ 54 w 62"/>
                    <a:gd name="T27" fmla="*/ 0 h 7"/>
                    <a:gd name="T28" fmla="*/ 8 w 62"/>
                    <a:gd name="T29" fmla="*/ 0 h 7"/>
                    <a:gd name="T30" fmla="*/ 8 w 62"/>
                    <a:gd name="T31" fmla="*/ 1 h 7"/>
                    <a:gd name="T32" fmla="*/ 10 w 62"/>
                    <a:gd name="T33" fmla="*/ 4 h 7"/>
                    <a:gd name="T34" fmla="*/ 8 w 62"/>
                    <a:gd name="T35" fmla="*/ 6 h 7"/>
                    <a:gd name="T36" fmla="*/ 8 w 62"/>
                    <a:gd name="T37" fmla="*/ 7 h 7"/>
                    <a:gd name="T38" fmla="*/ 6 w 62"/>
                    <a:gd name="T39" fmla="*/ 7 h 7"/>
                    <a:gd name="T40" fmla="*/ 8 w 62"/>
                    <a:gd name="T41" fmla="*/ 7 h 7"/>
                    <a:gd name="T42" fmla="*/ 8 w 62"/>
                    <a:gd name="T43" fmla="*/ 6 h 7"/>
                    <a:gd name="T44" fmla="*/ 5 w 62"/>
                    <a:gd name="T45" fmla="*/ 4 h 7"/>
                    <a:gd name="T46" fmla="*/ 8 w 62"/>
                    <a:gd name="T47" fmla="*/ 1 h 7"/>
                    <a:gd name="T48" fmla="*/ 8 w 62"/>
                    <a:gd name="T49" fmla="*/ 0 h 7"/>
                    <a:gd name="T50" fmla="*/ 6 w 62"/>
                    <a:gd name="T51" fmla="*/ 0 h 7"/>
                    <a:gd name="T52" fmla="*/ 6 w 62"/>
                    <a:gd name="T53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62" h="7">
                      <a:moveTo>
                        <a:pt x="54" y="7"/>
                      </a:moveTo>
                      <a:cubicBezTo>
                        <a:pt x="56" y="7"/>
                        <a:pt x="56" y="7"/>
                        <a:pt x="56" y="7"/>
                      </a:cubicBezTo>
                      <a:cubicBezTo>
                        <a:pt x="62" y="7"/>
                        <a:pt x="62" y="0"/>
                        <a:pt x="56" y="0"/>
                      </a:cubicBezTo>
                      <a:cubicBezTo>
                        <a:pt x="54" y="0"/>
                        <a:pt x="54" y="0"/>
                        <a:pt x="54" y="0"/>
                      </a:cubicBezTo>
                      <a:cubicBezTo>
                        <a:pt x="54" y="1"/>
                        <a:pt x="54" y="1"/>
                        <a:pt x="54" y="1"/>
                      </a:cubicBezTo>
                      <a:cubicBezTo>
                        <a:pt x="55" y="1"/>
                        <a:pt x="57" y="2"/>
                        <a:pt x="57" y="4"/>
                      </a:cubicBezTo>
                      <a:cubicBezTo>
                        <a:pt x="57" y="5"/>
                        <a:pt x="55" y="6"/>
                        <a:pt x="54" y="6"/>
                      </a:cubicBezTo>
                      <a:lnTo>
                        <a:pt x="54" y="7"/>
                      </a:lnTo>
                      <a:close/>
                      <a:moveTo>
                        <a:pt x="8" y="7"/>
                      </a:moveTo>
                      <a:cubicBezTo>
                        <a:pt x="54" y="7"/>
                        <a:pt x="54" y="7"/>
                        <a:pt x="54" y="7"/>
                      </a:cubicBezTo>
                      <a:cubicBezTo>
                        <a:pt x="54" y="6"/>
                        <a:pt x="54" y="6"/>
                        <a:pt x="54" y="6"/>
                      </a:cubicBezTo>
                      <a:cubicBezTo>
                        <a:pt x="53" y="6"/>
                        <a:pt x="51" y="5"/>
                        <a:pt x="51" y="4"/>
                      </a:cubicBezTo>
                      <a:cubicBezTo>
                        <a:pt x="51" y="2"/>
                        <a:pt x="53" y="1"/>
                        <a:pt x="54" y="1"/>
                      </a:cubicBezTo>
                      <a:cubicBezTo>
                        <a:pt x="54" y="0"/>
                        <a:pt x="54" y="0"/>
                        <a:pt x="54" y="0"/>
                      </a:cubicBezTo>
                      <a:cubicBezTo>
                        <a:pt x="39" y="0"/>
                        <a:pt x="23" y="0"/>
                        <a:pt x="8" y="0"/>
                      </a:cubicBezTo>
                      <a:cubicBezTo>
                        <a:pt x="8" y="1"/>
                        <a:pt x="8" y="1"/>
                        <a:pt x="8" y="1"/>
                      </a:cubicBezTo>
                      <a:cubicBezTo>
                        <a:pt x="9" y="1"/>
                        <a:pt x="10" y="2"/>
                        <a:pt x="10" y="4"/>
                      </a:cubicBezTo>
                      <a:cubicBezTo>
                        <a:pt x="10" y="5"/>
                        <a:pt x="9" y="6"/>
                        <a:pt x="8" y="6"/>
                      </a:cubicBezTo>
                      <a:lnTo>
                        <a:pt x="8" y="7"/>
                      </a:lnTo>
                      <a:close/>
                      <a:moveTo>
                        <a:pt x="6" y="7"/>
                      </a:moveTo>
                      <a:cubicBezTo>
                        <a:pt x="8" y="7"/>
                        <a:pt x="8" y="7"/>
                        <a:pt x="8" y="7"/>
                      </a:cubicBezTo>
                      <a:cubicBezTo>
                        <a:pt x="8" y="6"/>
                        <a:pt x="8" y="6"/>
                        <a:pt x="8" y="6"/>
                      </a:cubicBezTo>
                      <a:cubicBezTo>
                        <a:pt x="6" y="6"/>
                        <a:pt x="5" y="5"/>
                        <a:pt x="5" y="4"/>
                      </a:cubicBezTo>
                      <a:cubicBezTo>
                        <a:pt x="5" y="2"/>
                        <a:pt x="6" y="1"/>
                        <a:pt x="8" y="1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6" y="0"/>
                        <a:pt x="6" y="0"/>
                        <a:pt x="6" y="0"/>
                      </a:cubicBezTo>
                      <a:cubicBezTo>
                        <a:pt x="0" y="0"/>
                        <a:pt x="0" y="7"/>
                        <a:pt x="6" y="7"/>
                      </a:cubicBezTo>
                      <a:close/>
                    </a:path>
                  </a:pathLst>
                </a:cu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81" name="Oval 98">
                  <a:extLst>
                    <a:ext uri="{FF2B5EF4-FFF2-40B4-BE49-F238E27FC236}">
                      <a16:creationId xmlns:a16="http://schemas.microsoft.com/office/drawing/2014/main" id="{90312A7D-FBD0-4917-ABCD-00563C6CAF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88" y="3143"/>
                  <a:ext cx="12" cy="12"/>
                </a:xfrm>
                <a:prstGeom prst="ellipse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82" name="Freeform 99">
                  <a:extLst>
                    <a:ext uri="{FF2B5EF4-FFF2-40B4-BE49-F238E27FC236}">
                      <a16:creationId xmlns:a16="http://schemas.microsoft.com/office/drawing/2014/main" id="{108C1E21-6220-4D1C-A2D9-44F9C6D4E4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95" y="3151"/>
                  <a:ext cx="48" cy="54"/>
                </a:xfrm>
                <a:custGeom>
                  <a:avLst/>
                  <a:gdLst>
                    <a:gd name="T0" fmla="*/ 20 w 20"/>
                    <a:gd name="T1" fmla="*/ 21 h 23"/>
                    <a:gd name="T2" fmla="*/ 2 w 20"/>
                    <a:gd name="T3" fmla="*/ 0 h 23"/>
                    <a:gd name="T4" fmla="*/ 0 w 20"/>
                    <a:gd name="T5" fmla="*/ 0 h 23"/>
                    <a:gd name="T6" fmla="*/ 0 w 20"/>
                    <a:gd name="T7" fmla="*/ 0 h 23"/>
                    <a:gd name="T8" fmla="*/ 0 w 20"/>
                    <a:gd name="T9" fmla="*/ 2 h 23"/>
                    <a:gd name="T10" fmla="*/ 18 w 20"/>
                    <a:gd name="T11" fmla="*/ 22 h 23"/>
                    <a:gd name="T12" fmla="*/ 20 w 20"/>
                    <a:gd name="T13" fmla="*/ 22 h 23"/>
                    <a:gd name="T14" fmla="*/ 20 w 20"/>
                    <a:gd name="T15" fmla="*/ 22 h 23"/>
                    <a:gd name="T16" fmla="*/ 20 w 20"/>
                    <a:gd name="T17" fmla="*/ 2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0" h="23">
                      <a:moveTo>
                        <a:pt x="20" y="21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18" y="22"/>
                        <a:pt x="18" y="22"/>
                        <a:pt x="18" y="22"/>
                      </a:cubicBezTo>
                      <a:cubicBezTo>
                        <a:pt x="19" y="23"/>
                        <a:pt x="19" y="23"/>
                        <a:pt x="20" y="22"/>
                      </a:cubicBezTo>
                      <a:cubicBezTo>
                        <a:pt x="20" y="22"/>
                        <a:pt x="20" y="22"/>
                        <a:pt x="20" y="22"/>
                      </a:cubicBezTo>
                      <a:cubicBezTo>
                        <a:pt x="20" y="22"/>
                        <a:pt x="20" y="21"/>
                        <a:pt x="20" y="21"/>
                      </a:cubicBezTo>
                      <a:close/>
                    </a:path>
                  </a:pathLst>
                </a:cu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83" name="Oval 100">
                  <a:extLst>
                    <a:ext uri="{FF2B5EF4-FFF2-40B4-BE49-F238E27FC236}">
                      <a16:creationId xmlns:a16="http://schemas.microsoft.com/office/drawing/2014/main" id="{83921BEF-A899-43F3-93FE-315F464111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72" y="3143"/>
                  <a:ext cx="12" cy="12"/>
                </a:xfrm>
                <a:prstGeom prst="ellipse">
                  <a:avLst/>
                </a:pr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84" name="Freeform 101">
                  <a:extLst>
                    <a:ext uri="{FF2B5EF4-FFF2-40B4-BE49-F238E27FC236}">
                      <a16:creationId xmlns:a16="http://schemas.microsoft.com/office/drawing/2014/main" id="{FD395454-F4EB-4904-8CF1-54563DA62B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27" y="3146"/>
                  <a:ext cx="54" cy="59"/>
                </a:xfrm>
                <a:custGeom>
                  <a:avLst/>
                  <a:gdLst>
                    <a:gd name="T0" fmla="*/ 1 w 23"/>
                    <a:gd name="T1" fmla="*/ 23 h 25"/>
                    <a:gd name="T2" fmla="*/ 20 w 23"/>
                    <a:gd name="T3" fmla="*/ 1 h 25"/>
                    <a:gd name="T4" fmla="*/ 22 w 23"/>
                    <a:gd name="T5" fmla="*/ 0 h 25"/>
                    <a:gd name="T6" fmla="*/ 22 w 23"/>
                    <a:gd name="T7" fmla="*/ 0 h 25"/>
                    <a:gd name="T8" fmla="*/ 22 w 23"/>
                    <a:gd name="T9" fmla="*/ 2 h 25"/>
                    <a:gd name="T10" fmla="*/ 2 w 23"/>
                    <a:gd name="T11" fmla="*/ 24 h 25"/>
                    <a:gd name="T12" fmla="*/ 1 w 23"/>
                    <a:gd name="T13" fmla="*/ 24 h 25"/>
                    <a:gd name="T14" fmla="*/ 1 w 23"/>
                    <a:gd name="T15" fmla="*/ 24 h 25"/>
                    <a:gd name="T16" fmla="*/ 1 w 23"/>
                    <a:gd name="T17" fmla="*/ 23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" h="25">
                      <a:moveTo>
                        <a:pt x="1" y="23"/>
                      </a:moveTo>
                      <a:cubicBezTo>
                        <a:pt x="20" y="1"/>
                        <a:pt x="20" y="1"/>
                        <a:pt x="20" y="1"/>
                      </a:cubicBezTo>
                      <a:cubicBezTo>
                        <a:pt x="21" y="0"/>
                        <a:pt x="22" y="0"/>
                        <a:pt x="22" y="0"/>
                      </a:cubicBezTo>
                      <a:cubicBezTo>
                        <a:pt x="22" y="0"/>
                        <a:pt x="22" y="0"/>
                        <a:pt x="22" y="0"/>
                      </a:cubicBezTo>
                      <a:cubicBezTo>
                        <a:pt x="23" y="1"/>
                        <a:pt x="23" y="2"/>
                        <a:pt x="22" y="2"/>
                      </a:cubicBezTo>
                      <a:cubicBezTo>
                        <a:pt x="2" y="24"/>
                        <a:pt x="2" y="24"/>
                        <a:pt x="2" y="24"/>
                      </a:cubicBezTo>
                      <a:cubicBezTo>
                        <a:pt x="2" y="25"/>
                        <a:pt x="1" y="25"/>
                        <a:pt x="1" y="24"/>
                      </a:cubicBezTo>
                      <a:cubicBezTo>
                        <a:pt x="1" y="24"/>
                        <a:pt x="1" y="24"/>
                        <a:pt x="1" y="24"/>
                      </a:cubicBezTo>
                      <a:cubicBezTo>
                        <a:pt x="0" y="24"/>
                        <a:pt x="0" y="23"/>
                        <a:pt x="1" y="23"/>
                      </a:cubicBezTo>
                      <a:close/>
                    </a:path>
                  </a:pathLst>
                </a:cu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  <p:sp>
              <p:nvSpPr>
                <p:cNvPr id="285" name="Freeform 102">
                  <a:extLst>
                    <a:ext uri="{FF2B5EF4-FFF2-40B4-BE49-F238E27FC236}">
                      <a16:creationId xmlns:a16="http://schemas.microsoft.com/office/drawing/2014/main" id="{F6CDCB22-E5BF-4E5A-AAE5-73F1EE67B19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527" y="3214"/>
                  <a:ext cx="118" cy="45"/>
                </a:xfrm>
                <a:custGeom>
                  <a:avLst/>
                  <a:gdLst>
                    <a:gd name="T0" fmla="*/ 50 w 50"/>
                    <a:gd name="T1" fmla="*/ 0 h 19"/>
                    <a:gd name="T2" fmla="*/ 41 w 50"/>
                    <a:gd name="T3" fmla="*/ 19 h 19"/>
                    <a:gd name="T4" fmla="*/ 40 w 50"/>
                    <a:gd name="T5" fmla="*/ 15 h 19"/>
                    <a:gd name="T6" fmla="*/ 42 w 50"/>
                    <a:gd name="T7" fmla="*/ 8 h 19"/>
                    <a:gd name="T8" fmla="*/ 41 w 50"/>
                    <a:gd name="T9" fmla="*/ 1 h 19"/>
                    <a:gd name="T10" fmla="*/ 40 w 50"/>
                    <a:gd name="T11" fmla="*/ 2 h 19"/>
                    <a:gd name="T12" fmla="*/ 33 w 50"/>
                    <a:gd name="T13" fmla="*/ 0 h 19"/>
                    <a:gd name="T14" fmla="*/ 40 w 50"/>
                    <a:gd name="T15" fmla="*/ 2 h 19"/>
                    <a:gd name="T16" fmla="*/ 38 w 50"/>
                    <a:gd name="T17" fmla="*/ 8 h 19"/>
                    <a:gd name="T18" fmla="*/ 39 w 50"/>
                    <a:gd name="T19" fmla="*/ 15 h 19"/>
                    <a:gd name="T20" fmla="*/ 40 w 50"/>
                    <a:gd name="T21" fmla="*/ 15 h 19"/>
                    <a:gd name="T22" fmla="*/ 33 w 50"/>
                    <a:gd name="T23" fmla="*/ 19 h 19"/>
                    <a:gd name="T24" fmla="*/ 34 w 50"/>
                    <a:gd name="T25" fmla="*/ 13 h 19"/>
                    <a:gd name="T26" fmla="*/ 35 w 50"/>
                    <a:gd name="T27" fmla="*/ 3 h 19"/>
                    <a:gd name="T28" fmla="*/ 33 w 50"/>
                    <a:gd name="T29" fmla="*/ 1 h 19"/>
                    <a:gd name="T30" fmla="*/ 33 w 50"/>
                    <a:gd name="T31" fmla="*/ 0 h 19"/>
                    <a:gd name="T32" fmla="*/ 33 w 50"/>
                    <a:gd name="T33" fmla="*/ 0 h 19"/>
                    <a:gd name="T34" fmla="*/ 31 w 50"/>
                    <a:gd name="T35" fmla="*/ 3 h 19"/>
                    <a:gd name="T36" fmla="*/ 30 w 50"/>
                    <a:gd name="T37" fmla="*/ 13 h 19"/>
                    <a:gd name="T38" fmla="*/ 32 w 50"/>
                    <a:gd name="T39" fmla="*/ 15 h 19"/>
                    <a:gd name="T40" fmla="*/ 33 w 50"/>
                    <a:gd name="T41" fmla="*/ 19 h 19"/>
                    <a:gd name="T42" fmla="*/ 25 w 50"/>
                    <a:gd name="T43" fmla="*/ 15 h 19"/>
                    <a:gd name="T44" fmla="*/ 27 w 50"/>
                    <a:gd name="T45" fmla="*/ 8 h 19"/>
                    <a:gd name="T46" fmla="*/ 25 w 50"/>
                    <a:gd name="T47" fmla="*/ 1 h 19"/>
                    <a:gd name="T48" fmla="*/ 25 w 50"/>
                    <a:gd name="T49" fmla="*/ 1 h 19"/>
                    <a:gd name="T50" fmla="*/ 17 w 50"/>
                    <a:gd name="T51" fmla="*/ 0 h 19"/>
                    <a:gd name="T52" fmla="*/ 25 w 50"/>
                    <a:gd name="T53" fmla="*/ 1 h 19"/>
                    <a:gd name="T54" fmla="*/ 23 w 50"/>
                    <a:gd name="T55" fmla="*/ 8 h 19"/>
                    <a:gd name="T56" fmla="*/ 25 w 50"/>
                    <a:gd name="T57" fmla="*/ 15 h 19"/>
                    <a:gd name="T58" fmla="*/ 25 w 50"/>
                    <a:gd name="T59" fmla="*/ 15 h 19"/>
                    <a:gd name="T60" fmla="*/ 17 w 50"/>
                    <a:gd name="T61" fmla="*/ 19 h 19"/>
                    <a:gd name="T62" fmla="*/ 18 w 50"/>
                    <a:gd name="T63" fmla="*/ 15 h 19"/>
                    <a:gd name="T64" fmla="*/ 19 w 50"/>
                    <a:gd name="T65" fmla="*/ 13 h 19"/>
                    <a:gd name="T66" fmla="*/ 19 w 50"/>
                    <a:gd name="T67" fmla="*/ 3 h 19"/>
                    <a:gd name="T68" fmla="*/ 17 w 50"/>
                    <a:gd name="T69" fmla="*/ 0 h 19"/>
                    <a:gd name="T70" fmla="*/ 17 w 50"/>
                    <a:gd name="T71" fmla="*/ 0 h 19"/>
                    <a:gd name="T72" fmla="*/ 17 w 50"/>
                    <a:gd name="T73" fmla="*/ 1 h 19"/>
                    <a:gd name="T74" fmla="*/ 15 w 50"/>
                    <a:gd name="T75" fmla="*/ 3 h 19"/>
                    <a:gd name="T76" fmla="*/ 15 w 50"/>
                    <a:gd name="T77" fmla="*/ 13 h 19"/>
                    <a:gd name="T78" fmla="*/ 17 w 50"/>
                    <a:gd name="T79" fmla="*/ 19 h 19"/>
                    <a:gd name="T80" fmla="*/ 9 w 50"/>
                    <a:gd name="T81" fmla="*/ 15 h 19"/>
                    <a:gd name="T82" fmla="*/ 10 w 50"/>
                    <a:gd name="T83" fmla="*/ 15 h 19"/>
                    <a:gd name="T84" fmla="*/ 11 w 50"/>
                    <a:gd name="T85" fmla="*/ 8 h 19"/>
                    <a:gd name="T86" fmla="*/ 9 w 50"/>
                    <a:gd name="T87" fmla="*/ 2 h 19"/>
                    <a:gd name="T88" fmla="*/ 9 w 50"/>
                    <a:gd name="T89" fmla="*/ 19 h 19"/>
                    <a:gd name="T90" fmla="*/ 0 w 50"/>
                    <a:gd name="T91" fmla="*/ 0 h 19"/>
                    <a:gd name="T92" fmla="*/ 9 w 50"/>
                    <a:gd name="T93" fmla="*/ 2 h 19"/>
                    <a:gd name="T94" fmla="*/ 9 w 50"/>
                    <a:gd name="T95" fmla="*/ 1 h 19"/>
                    <a:gd name="T96" fmla="*/ 7 w 50"/>
                    <a:gd name="T97" fmla="*/ 8 h 19"/>
                    <a:gd name="T98" fmla="*/ 9 w 50"/>
                    <a:gd name="T99" fmla="*/ 15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0" h="19">
                      <a:moveTo>
                        <a:pt x="40" y="0"/>
                      </a:moveTo>
                      <a:cubicBezTo>
                        <a:pt x="50" y="0"/>
                        <a:pt x="50" y="0"/>
                        <a:pt x="50" y="0"/>
                      </a:cubicBezTo>
                      <a:cubicBezTo>
                        <a:pt x="47" y="14"/>
                        <a:pt x="47" y="14"/>
                        <a:pt x="47" y="14"/>
                      </a:cubicBezTo>
                      <a:cubicBezTo>
                        <a:pt x="47" y="17"/>
                        <a:pt x="45" y="19"/>
                        <a:pt x="41" y="19"/>
                      </a:cubicBezTo>
                      <a:cubicBezTo>
                        <a:pt x="40" y="19"/>
                        <a:pt x="40" y="19"/>
                        <a:pt x="40" y="19"/>
                      </a:cubicBezTo>
                      <a:cubicBezTo>
                        <a:pt x="40" y="15"/>
                        <a:pt x="40" y="15"/>
                        <a:pt x="40" y="15"/>
                      </a:cubicBezTo>
                      <a:cubicBezTo>
                        <a:pt x="41" y="14"/>
                        <a:pt x="41" y="14"/>
                        <a:pt x="42" y="13"/>
                      </a:cubicBezTo>
                      <a:cubicBezTo>
                        <a:pt x="42" y="11"/>
                        <a:pt x="42" y="10"/>
                        <a:pt x="42" y="8"/>
                      </a:cubicBezTo>
                      <a:cubicBezTo>
                        <a:pt x="42" y="7"/>
                        <a:pt x="43" y="5"/>
                        <a:pt x="43" y="3"/>
                      </a:cubicBezTo>
                      <a:cubicBezTo>
                        <a:pt x="43" y="2"/>
                        <a:pt x="42" y="1"/>
                        <a:pt x="41" y="1"/>
                      </a:cubicBezTo>
                      <a:cubicBezTo>
                        <a:pt x="41" y="1"/>
                        <a:pt x="41" y="1"/>
                        <a:pt x="41" y="1"/>
                      </a:cubicBezTo>
                      <a:cubicBezTo>
                        <a:pt x="41" y="1"/>
                        <a:pt x="41" y="2"/>
                        <a:pt x="40" y="2"/>
                      </a:cubicBezTo>
                      <a:lnTo>
                        <a:pt x="40" y="0"/>
                      </a:lnTo>
                      <a:close/>
                      <a:moveTo>
                        <a:pt x="33" y="0"/>
                      </a:move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40" y="2"/>
                        <a:pt x="40" y="2"/>
                        <a:pt x="40" y="2"/>
                      </a:cubicBezTo>
                      <a:cubicBezTo>
                        <a:pt x="39" y="2"/>
                        <a:pt x="39" y="3"/>
                        <a:pt x="39" y="3"/>
                      </a:cubicBezTo>
                      <a:cubicBezTo>
                        <a:pt x="39" y="5"/>
                        <a:pt x="38" y="7"/>
                        <a:pt x="38" y="8"/>
                      </a:cubicBezTo>
                      <a:cubicBezTo>
                        <a:pt x="38" y="10"/>
                        <a:pt x="38" y="11"/>
                        <a:pt x="38" y="13"/>
                      </a:cubicBezTo>
                      <a:cubicBezTo>
                        <a:pt x="38" y="14"/>
                        <a:pt x="38" y="15"/>
                        <a:pt x="39" y="15"/>
                      </a:cubicBezTo>
                      <a:cubicBezTo>
                        <a:pt x="39" y="15"/>
                        <a:pt x="39" y="15"/>
                        <a:pt x="39" y="15"/>
                      </a:cubicBezTo>
                      <a:cubicBezTo>
                        <a:pt x="40" y="15"/>
                        <a:pt x="40" y="15"/>
                        <a:pt x="40" y="15"/>
                      </a:cubicBezTo>
                      <a:cubicBezTo>
                        <a:pt x="40" y="19"/>
                        <a:pt x="40" y="19"/>
                        <a:pt x="40" y="19"/>
                      </a:cubicBezTo>
                      <a:cubicBezTo>
                        <a:pt x="33" y="19"/>
                        <a:pt x="33" y="19"/>
                        <a:pt x="33" y="19"/>
                      </a:cubicBezTo>
                      <a:cubicBezTo>
                        <a:pt x="33" y="15"/>
                        <a:pt x="33" y="15"/>
                        <a:pt x="33" y="15"/>
                      </a:cubicBezTo>
                      <a:cubicBezTo>
                        <a:pt x="33" y="15"/>
                        <a:pt x="34" y="14"/>
                        <a:pt x="34" y="13"/>
                      </a:cubicBezTo>
                      <a:cubicBezTo>
                        <a:pt x="34" y="11"/>
                        <a:pt x="34" y="10"/>
                        <a:pt x="35" y="8"/>
                      </a:cubicBezTo>
                      <a:cubicBezTo>
                        <a:pt x="35" y="7"/>
                        <a:pt x="35" y="5"/>
                        <a:pt x="35" y="3"/>
                      </a:cubicBezTo>
                      <a:cubicBezTo>
                        <a:pt x="35" y="2"/>
                        <a:pt x="34" y="1"/>
                        <a:pt x="33" y="1"/>
                      </a:cubicBezTo>
                      <a:cubicBezTo>
                        <a:pt x="33" y="1"/>
                        <a:pt x="33" y="1"/>
                        <a:pt x="33" y="1"/>
                      </a:cubicBezTo>
                      <a:cubicBezTo>
                        <a:pt x="33" y="1"/>
                        <a:pt x="33" y="1"/>
                        <a:pt x="33" y="1"/>
                      </a:cubicBezTo>
                      <a:lnTo>
                        <a:pt x="33" y="0"/>
                      </a:lnTo>
                      <a:close/>
                      <a:moveTo>
                        <a:pt x="25" y="0"/>
                      </a:move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33" y="1"/>
                        <a:pt x="33" y="1"/>
                        <a:pt x="33" y="1"/>
                      </a:cubicBezTo>
                      <a:cubicBezTo>
                        <a:pt x="32" y="2"/>
                        <a:pt x="31" y="2"/>
                        <a:pt x="31" y="3"/>
                      </a:cubicBezTo>
                      <a:cubicBezTo>
                        <a:pt x="31" y="5"/>
                        <a:pt x="31" y="7"/>
                        <a:pt x="30" y="8"/>
                      </a:cubicBezTo>
                      <a:cubicBezTo>
                        <a:pt x="30" y="10"/>
                        <a:pt x="30" y="11"/>
                        <a:pt x="30" y="13"/>
                      </a:cubicBezTo>
                      <a:cubicBezTo>
                        <a:pt x="30" y="14"/>
                        <a:pt x="31" y="15"/>
                        <a:pt x="32" y="15"/>
                      </a:cubicBezTo>
                      <a:cubicBezTo>
                        <a:pt x="32" y="15"/>
                        <a:pt x="32" y="15"/>
                        <a:pt x="32" y="15"/>
                      </a:cubicBezTo>
                      <a:cubicBezTo>
                        <a:pt x="32" y="15"/>
                        <a:pt x="32" y="15"/>
                        <a:pt x="33" y="15"/>
                      </a:cubicBezTo>
                      <a:cubicBezTo>
                        <a:pt x="33" y="19"/>
                        <a:pt x="33" y="19"/>
                        <a:pt x="33" y="19"/>
                      </a:cubicBezTo>
                      <a:cubicBezTo>
                        <a:pt x="25" y="19"/>
                        <a:pt x="25" y="19"/>
                        <a:pt x="25" y="19"/>
                      </a:cubicBezTo>
                      <a:cubicBezTo>
                        <a:pt x="25" y="15"/>
                        <a:pt x="25" y="15"/>
                        <a:pt x="25" y="15"/>
                      </a:cubicBezTo>
                      <a:cubicBezTo>
                        <a:pt x="26" y="15"/>
                        <a:pt x="27" y="14"/>
                        <a:pt x="27" y="13"/>
                      </a:cubicBezTo>
                      <a:cubicBezTo>
                        <a:pt x="27" y="11"/>
                        <a:pt x="27" y="10"/>
                        <a:pt x="27" y="8"/>
                      </a:cubicBezTo>
                      <a:cubicBezTo>
                        <a:pt x="27" y="7"/>
                        <a:pt x="27" y="5"/>
                        <a:pt x="27" y="3"/>
                      </a:cubicBezTo>
                      <a:cubicBezTo>
                        <a:pt x="27" y="2"/>
                        <a:pt x="26" y="1"/>
                        <a:pt x="25" y="1"/>
                      </a:cubicBezTo>
                      <a:cubicBezTo>
                        <a:pt x="25" y="1"/>
                        <a:pt x="25" y="1"/>
                        <a:pt x="25" y="1"/>
                      </a:cubicBezTo>
                      <a:cubicBezTo>
                        <a:pt x="25" y="1"/>
                        <a:pt x="25" y="1"/>
                        <a:pt x="25" y="1"/>
                      </a:cubicBezTo>
                      <a:lnTo>
                        <a:pt x="25" y="0"/>
                      </a:lnTo>
                      <a:close/>
                      <a:moveTo>
                        <a:pt x="17" y="0"/>
                      </a:moveTo>
                      <a:cubicBezTo>
                        <a:pt x="25" y="0"/>
                        <a:pt x="25" y="0"/>
                        <a:pt x="25" y="0"/>
                      </a:cubicBezTo>
                      <a:cubicBezTo>
                        <a:pt x="25" y="1"/>
                        <a:pt x="25" y="1"/>
                        <a:pt x="25" y="1"/>
                      </a:cubicBezTo>
                      <a:cubicBezTo>
                        <a:pt x="24" y="1"/>
                        <a:pt x="23" y="2"/>
                        <a:pt x="23" y="3"/>
                      </a:cubicBezTo>
                      <a:cubicBezTo>
                        <a:pt x="23" y="5"/>
                        <a:pt x="23" y="7"/>
                        <a:pt x="23" y="8"/>
                      </a:cubicBezTo>
                      <a:cubicBezTo>
                        <a:pt x="23" y="10"/>
                        <a:pt x="23" y="11"/>
                        <a:pt x="23" y="13"/>
                      </a:cubicBezTo>
                      <a:cubicBezTo>
                        <a:pt x="23" y="14"/>
                        <a:pt x="24" y="15"/>
                        <a:pt x="25" y="15"/>
                      </a:cubicBezTo>
                      <a:cubicBezTo>
                        <a:pt x="25" y="15"/>
                        <a:pt x="25" y="15"/>
                        <a:pt x="25" y="15"/>
                      </a:cubicBezTo>
                      <a:cubicBezTo>
                        <a:pt x="25" y="15"/>
                        <a:pt x="25" y="15"/>
                        <a:pt x="25" y="15"/>
                      </a:cubicBezTo>
                      <a:cubicBezTo>
                        <a:pt x="25" y="19"/>
                        <a:pt x="25" y="19"/>
                        <a:pt x="25" y="19"/>
                      </a:cubicBezTo>
                      <a:cubicBezTo>
                        <a:pt x="17" y="19"/>
                        <a:pt x="17" y="19"/>
                        <a:pt x="17" y="19"/>
                      </a:cubicBezTo>
                      <a:cubicBezTo>
                        <a:pt x="17" y="15"/>
                        <a:pt x="17" y="15"/>
                        <a:pt x="17" y="15"/>
                      </a:cubicBezTo>
                      <a:cubicBezTo>
                        <a:pt x="17" y="15"/>
                        <a:pt x="17" y="15"/>
                        <a:pt x="18" y="15"/>
                      </a:cubicBezTo>
                      <a:cubicBezTo>
                        <a:pt x="18" y="15"/>
                        <a:pt x="18" y="15"/>
                        <a:pt x="18" y="15"/>
                      </a:cubicBezTo>
                      <a:cubicBezTo>
                        <a:pt x="19" y="15"/>
                        <a:pt x="19" y="14"/>
                        <a:pt x="19" y="13"/>
                      </a:cubicBezTo>
                      <a:cubicBezTo>
                        <a:pt x="19" y="11"/>
                        <a:pt x="19" y="10"/>
                        <a:pt x="19" y="8"/>
                      </a:cubicBezTo>
                      <a:cubicBezTo>
                        <a:pt x="19" y="7"/>
                        <a:pt x="19" y="5"/>
                        <a:pt x="19" y="3"/>
                      </a:cubicBezTo>
                      <a:cubicBezTo>
                        <a:pt x="19" y="2"/>
                        <a:pt x="18" y="2"/>
                        <a:pt x="17" y="1"/>
                      </a:cubicBezTo>
                      <a:lnTo>
                        <a:pt x="17" y="0"/>
                      </a:lnTo>
                      <a:close/>
                      <a:moveTo>
                        <a:pt x="9" y="0"/>
                      </a:move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17" y="1"/>
                        <a:pt x="17" y="1"/>
                        <a:pt x="17" y="1"/>
                      </a:cubicBezTo>
                      <a:cubicBezTo>
                        <a:pt x="17" y="1"/>
                        <a:pt x="17" y="1"/>
                        <a:pt x="17" y="1"/>
                      </a:cubicBezTo>
                      <a:cubicBezTo>
                        <a:pt x="17" y="1"/>
                        <a:pt x="17" y="1"/>
                        <a:pt x="17" y="1"/>
                      </a:cubicBezTo>
                      <a:cubicBezTo>
                        <a:pt x="16" y="1"/>
                        <a:pt x="15" y="2"/>
                        <a:pt x="15" y="3"/>
                      </a:cubicBezTo>
                      <a:cubicBezTo>
                        <a:pt x="15" y="5"/>
                        <a:pt x="15" y="7"/>
                        <a:pt x="15" y="8"/>
                      </a:cubicBezTo>
                      <a:cubicBezTo>
                        <a:pt x="15" y="10"/>
                        <a:pt x="15" y="11"/>
                        <a:pt x="15" y="13"/>
                      </a:cubicBezTo>
                      <a:cubicBezTo>
                        <a:pt x="16" y="14"/>
                        <a:pt x="16" y="15"/>
                        <a:pt x="17" y="15"/>
                      </a:cubicBezTo>
                      <a:cubicBezTo>
                        <a:pt x="17" y="19"/>
                        <a:pt x="17" y="19"/>
                        <a:pt x="17" y="19"/>
                      </a:cubicBezTo>
                      <a:cubicBezTo>
                        <a:pt x="9" y="19"/>
                        <a:pt x="9" y="19"/>
                        <a:pt x="9" y="19"/>
                      </a:cubicBezTo>
                      <a:cubicBezTo>
                        <a:pt x="9" y="15"/>
                        <a:pt x="9" y="15"/>
                        <a:pt x="9" y="15"/>
                      </a:cubicBezTo>
                      <a:cubicBezTo>
                        <a:pt x="10" y="15"/>
                        <a:pt x="10" y="15"/>
                        <a:pt x="10" y="15"/>
                      </a:cubicBezTo>
                      <a:cubicBezTo>
                        <a:pt x="10" y="15"/>
                        <a:pt x="10" y="15"/>
                        <a:pt x="10" y="15"/>
                      </a:cubicBezTo>
                      <a:cubicBezTo>
                        <a:pt x="11" y="15"/>
                        <a:pt x="12" y="14"/>
                        <a:pt x="12" y="13"/>
                      </a:cubicBezTo>
                      <a:cubicBezTo>
                        <a:pt x="12" y="11"/>
                        <a:pt x="12" y="10"/>
                        <a:pt x="11" y="8"/>
                      </a:cubicBezTo>
                      <a:cubicBezTo>
                        <a:pt x="11" y="7"/>
                        <a:pt x="11" y="5"/>
                        <a:pt x="11" y="3"/>
                      </a:cubicBezTo>
                      <a:cubicBezTo>
                        <a:pt x="11" y="3"/>
                        <a:pt x="10" y="2"/>
                        <a:pt x="9" y="2"/>
                      </a:cubicBezTo>
                      <a:lnTo>
                        <a:pt x="9" y="0"/>
                      </a:lnTo>
                      <a:close/>
                      <a:moveTo>
                        <a:pt x="9" y="19"/>
                      </a:moveTo>
                      <a:cubicBezTo>
                        <a:pt x="4" y="19"/>
                        <a:pt x="3" y="17"/>
                        <a:pt x="2" y="14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9" y="2"/>
                        <a:pt x="9" y="2"/>
                        <a:pt x="9" y="2"/>
                      </a:cubicBezTo>
                      <a:cubicBezTo>
                        <a:pt x="9" y="1"/>
                        <a:pt x="9" y="1"/>
                        <a:pt x="9" y="1"/>
                      </a:cubicBezTo>
                      <a:cubicBezTo>
                        <a:pt x="9" y="1"/>
                        <a:pt x="9" y="1"/>
                        <a:pt x="9" y="1"/>
                      </a:cubicBezTo>
                      <a:cubicBezTo>
                        <a:pt x="7" y="1"/>
                        <a:pt x="7" y="2"/>
                        <a:pt x="7" y="3"/>
                      </a:cubicBezTo>
                      <a:cubicBezTo>
                        <a:pt x="7" y="5"/>
                        <a:pt x="7" y="7"/>
                        <a:pt x="7" y="8"/>
                      </a:cubicBezTo>
                      <a:cubicBezTo>
                        <a:pt x="8" y="10"/>
                        <a:pt x="8" y="11"/>
                        <a:pt x="8" y="13"/>
                      </a:cubicBezTo>
                      <a:cubicBezTo>
                        <a:pt x="8" y="14"/>
                        <a:pt x="9" y="14"/>
                        <a:pt x="9" y="15"/>
                      </a:cubicBezTo>
                      <a:cubicBezTo>
                        <a:pt x="9" y="19"/>
                        <a:pt x="9" y="19"/>
                        <a:pt x="9" y="19"/>
                      </a:cubicBezTo>
                      <a:close/>
                    </a:path>
                  </a:pathLst>
                </a:custGeom>
                <a:solidFill>
                  <a:srgbClr val="CAE4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34290" tIns="17145" rIns="34290" bIns="1714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 sz="675" dirty="0"/>
                </a:p>
              </p:txBody>
            </p:sp>
          </p:grpSp>
        </p:grpSp>
        <p:sp>
          <p:nvSpPr>
            <p:cNvPr id="122" name="Stačiakampis 21">
              <a:extLst>
                <a:ext uri="{FF2B5EF4-FFF2-40B4-BE49-F238E27FC236}">
                  <a16:creationId xmlns:a16="http://schemas.microsoft.com/office/drawing/2014/main" id="{D89CA6CF-9E3A-42A7-91EB-6120A5299681}"/>
                </a:ext>
              </a:extLst>
            </p:cNvPr>
            <p:cNvSpPr/>
            <p:nvPr/>
          </p:nvSpPr>
          <p:spPr>
            <a:xfrm>
              <a:off x="5343582" y="4669259"/>
              <a:ext cx="2665774" cy="69762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lt-LT" sz="1400" b="1" dirty="0">
                  <a:solidFill>
                    <a:srgbClr val="0070C0"/>
                  </a:solidFill>
                  <a:latin typeface="Myriad Pro"/>
                </a:rPr>
                <a:t>2018 m. 685 mln. Eur</a:t>
              </a:r>
              <a:r>
                <a:rPr lang="lt-LT" sz="1400" b="1" dirty="0">
                  <a:solidFill>
                    <a:srgbClr val="002060"/>
                  </a:solidFill>
                  <a:latin typeface="Myriad Pro"/>
                </a:rPr>
                <a:t>,</a:t>
              </a:r>
            </a:p>
            <a:p>
              <a:pPr algn="ctr"/>
              <a:r>
                <a:rPr lang="lt-LT" sz="1400" b="1" dirty="0">
                  <a:solidFill>
                    <a:srgbClr val="002060"/>
                  </a:solidFill>
                  <a:latin typeface="Myriad Pro"/>
                </a:rPr>
                <a:t>2017 m. </a:t>
              </a:r>
              <a:r>
                <a:rPr lang="en-US" sz="1400" b="1" dirty="0">
                  <a:solidFill>
                    <a:srgbClr val="002060"/>
                  </a:solidFill>
                  <a:latin typeface="Myriad Pro"/>
                </a:rPr>
                <a:t>715</a:t>
              </a:r>
              <a:r>
                <a:rPr lang="lt-LT" sz="1400" b="1" dirty="0">
                  <a:solidFill>
                    <a:srgbClr val="002060"/>
                  </a:solidFill>
                  <a:latin typeface="Myriad Pro"/>
                </a:rPr>
                <a:t> mln. Eur</a:t>
              </a:r>
            </a:p>
          </p:txBody>
        </p:sp>
      </p:grpSp>
      <p:sp>
        <p:nvSpPr>
          <p:cNvPr id="288" name="AutoShape 3">
            <a:extLst>
              <a:ext uri="{FF2B5EF4-FFF2-40B4-BE49-F238E27FC236}">
                <a16:creationId xmlns:a16="http://schemas.microsoft.com/office/drawing/2014/main" id="{5874D4E9-64D9-47A8-BF30-725585E79048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334146" y="2234541"/>
            <a:ext cx="945952" cy="949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290" tIns="17145" rIns="34290" bIns="17145" numCol="1" anchor="t" anchorCtr="0" compatLnSpc="1">
            <a:prstTxWarp prst="textNoShape">
              <a:avLst/>
            </a:prstTxWarp>
          </a:bodyPr>
          <a:lstStyle/>
          <a:p>
            <a:endParaRPr lang="de-DE" sz="675" dirty="0"/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CA13D571-95CB-4513-8385-486DBCEA9178}"/>
              </a:ext>
            </a:extLst>
          </p:cNvPr>
          <p:cNvCxnSpPr>
            <a:cxnSpLocks/>
          </p:cNvCxnSpPr>
          <p:nvPr/>
        </p:nvCxnSpPr>
        <p:spPr>
          <a:xfrm>
            <a:off x="1087126" y="12954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39504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451B0B6-9CC0-493B-9F5E-D1D483C9745E}"/>
              </a:ext>
            </a:extLst>
          </p:cNvPr>
          <p:cNvGrpSpPr>
            <a:grpSpLocks noChangeAspect="1"/>
          </p:cNvGrpSpPr>
          <p:nvPr/>
        </p:nvGrpSpPr>
        <p:grpSpPr bwMode="auto">
          <a:xfrm rot="1322719">
            <a:off x="2902928" y="2238119"/>
            <a:ext cx="3178484" cy="1688988"/>
            <a:chOff x="8669" y="2857"/>
            <a:chExt cx="4748" cy="2523"/>
          </a:xfrm>
        </p:grpSpPr>
        <p:sp>
          <p:nvSpPr>
            <p:cNvPr id="8" name="AutoShape 3">
              <a:extLst>
                <a:ext uri="{FF2B5EF4-FFF2-40B4-BE49-F238E27FC236}">
                  <a16:creationId xmlns:a16="http://schemas.microsoft.com/office/drawing/2014/main" id="{94A6193B-1465-4862-AEF2-6FE3CA86FDF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671" y="2859"/>
              <a:ext cx="4746" cy="2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grpSp>
          <p:nvGrpSpPr>
            <p:cNvPr id="9" name="Group 205">
              <a:extLst>
                <a:ext uri="{FF2B5EF4-FFF2-40B4-BE49-F238E27FC236}">
                  <a16:creationId xmlns:a16="http://schemas.microsoft.com/office/drawing/2014/main" id="{83B35BD1-A7FA-48FB-ADB3-40C4C90A35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9" y="2857"/>
              <a:ext cx="4366" cy="2523"/>
              <a:chOff x="8669" y="2857"/>
              <a:chExt cx="4366" cy="2523"/>
            </a:xfrm>
          </p:grpSpPr>
          <p:sp>
            <p:nvSpPr>
              <p:cNvPr id="73" name="Freeform 5">
                <a:extLst>
                  <a:ext uri="{FF2B5EF4-FFF2-40B4-BE49-F238E27FC236}">
                    <a16:creationId xmlns:a16="http://schemas.microsoft.com/office/drawing/2014/main" id="{13A7526A-86CD-4970-90C5-D1F162CBAC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09" y="3255"/>
                <a:ext cx="1176" cy="1057"/>
              </a:xfrm>
              <a:custGeom>
                <a:avLst/>
                <a:gdLst>
                  <a:gd name="T0" fmla="*/ 335 w 1176"/>
                  <a:gd name="T1" fmla="*/ 28 h 1057"/>
                  <a:gd name="T2" fmla="*/ 0 w 1176"/>
                  <a:gd name="T3" fmla="*/ 536 h 1057"/>
                  <a:gd name="T4" fmla="*/ 790 w 1176"/>
                  <a:gd name="T5" fmla="*/ 1057 h 1057"/>
                  <a:gd name="T6" fmla="*/ 1176 w 1176"/>
                  <a:gd name="T7" fmla="*/ 469 h 1057"/>
                  <a:gd name="T8" fmla="*/ 467 w 1176"/>
                  <a:gd name="T9" fmla="*/ 0 h 1057"/>
                  <a:gd name="T10" fmla="*/ 335 w 1176"/>
                  <a:gd name="T11" fmla="*/ 28 h 10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76" h="1057">
                    <a:moveTo>
                      <a:pt x="335" y="28"/>
                    </a:moveTo>
                    <a:lnTo>
                      <a:pt x="0" y="536"/>
                    </a:lnTo>
                    <a:lnTo>
                      <a:pt x="790" y="1057"/>
                    </a:lnTo>
                    <a:lnTo>
                      <a:pt x="1176" y="469"/>
                    </a:lnTo>
                    <a:lnTo>
                      <a:pt x="467" y="0"/>
                    </a:lnTo>
                    <a:lnTo>
                      <a:pt x="335" y="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74" name="Freeform 6">
                <a:extLst>
                  <a:ext uri="{FF2B5EF4-FFF2-40B4-BE49-F238E27FC236}">
                    <a16:creationId xmlns:a16="http://schemas.microsoft.com/office/drawing/2014/main" id="{79D853E7-CABA-4762-AB3D-235B7692AB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09" y="3255"/>
                <a:ext cx="1176" cy="1057"/>
              </a:xfrm>
              <a:custGeom>
                <a:avLst/>
                <a:gdLst>
                  <a:gd name="T0" fmla="*/ 335 w 1176"/>
                  <a:gd name="T1" fmla="*/ 28 h 1057"/>
                  <a:gd name="T2" fmla="*/ 0 w 1176"/>
                  <a:gd name="T3" fmla="*/ 536 h 1057"/>
                  <a:gd name="T4" fmla="*/ 790 w 1176"/>
                  <a:gd name="T5" fmla="*/ 1057 h 1057"/>
                  <a:gd name="T6" fmla="*/ 1176 w 1176"/>
                  <a:gd name="T7" fmla="*/ 469 h 1057"/>
                  <a:gd name="T8" fmla="*/ 467 w 1176"/>
                  <a:gd name="T9" fmla="*/ 0 h 1057"/>
                  <a:gd name="T10" fmla="*/ 335 w 1176"/>
                  <a:gd name="T11" fmla="*/ 28 h 10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76" h="1057">
                    <a:moveTo>
                      <a:pt x="335" y="28"/>
                    </a:moveTo>
                    <a:lnTo>
                      <a:pt x="0" y="536"/>
                    </a:lnTo>
                    <a:lnTo>
                      <a:pt x="790" y="1057"/>
                    </a:lnTo>
                    <a:lnTo>
                      <a:pt x="1176" y="469"/>
                    </a:lnTo>
                    <a:lnTo>
                      <a:pt x="467" y="0"/>
                    </a:lnTo>
                    <a:lnTo>
                      <a:pt x="335" y="2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75" name="Freeform 7">
                <a:extLst>
                  <a:ext uri="{FF2B5EF4-FFF2-40B4-BE49-F238E27FC236}">
                    <a16:creationId xmlns:a16="http://schemas.microsoft.com/office/drawing/2014/main" id="{6B7A0B71-3382-4785-8029-EBAC7EB281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3" y="3522"/>
                <a:ext cx="422" cy="419"/>
              </a:xfrm>
              <a:custGeom>
                <a:avLst/>
                <a:gdLst>
                  <a:gd name="T0" fmla="*/ 422 w 422"/>
                  <a:gd name="T1" fmla="*/ 172 h 419"/>
                  <a:gd name="T2" fmla="*/ 257 w 422"/>
                  <a:gd name="T3" fmla="*/ 419 h 419"/>
                  <a:gd name="T4" fmla="*/ 0 w 422"/>
                  <a:gd name="T5" fmla="*/ 250 h 419"/>
                  <a:gd name="T6" fmla="*/ 162 w 422"/>
                  <a:gd name="T7" fmla="*/ 0 h 419"/>
                  <a:gd name="T8" fmla="*/ 422 w 422"/>
                  <a:gd name="T9" fmla="*/ 17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2" h="419">
                    <a:moveTo>
                      <a:pt x="422" y="172"/>
                    </a:moveTo>
                    <a:lnTo>
                      <a:pt x="257" y="419"/>
                    </a:lnTo>
                    <a:lnTo>
                      <a:pt x="0" y="250"/>
                    </a:lnTo>
                    <a:lnTo>
                      <a:pt x="162" y="0"/>
                    </a:lnTo>
                    <a:lnTo>
                      <a:pt x="422" y="172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76" name="Freeform 8">
                <a:extLst>
                  <a:ext uri="{FF2B5EF4-FFF2-40B4-BE49-F238E27FC236}">
                    <a16:creationId xmlns:a16="http://schemas.microsoft.com/office/drawing/2014/main" id="{D2D93B9A-E619-44F4-A81F-3B066B057B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3" y="3522"/>
                <a:ext cx="422" cy="419"/>
              </a:xfrm>
              <a:custGeom>
                <a:avLst/>
                <a:gdLst>
                  <a:gd name="T0" fmla="*/ 422 w 422"/>
                  <a:gd name="T1" fmla="*/ 172 h 419"/>
                  <a:gd name="T2" fmla="*/ 257 w 422"/>
                  <a:gd name="T3" fmla="*/ 419 h 419"/>
                  <a:gd name="T4" fmla="*/ 0 w 422"/>
                  <a:gd name="T5" fmla="*/ 250 h 419"/>
                  <a:gd name="T6" fmla="*/ 162 w 422"/>
                  <a:gd name="T7" fmla="*/ 0 h 419"/>
                  <a:gd name="T8" fmla="*/ 422 w 422"/>
                  <a:gd name="T9" fmla="*/ 17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2" h="419">
                    <a:moveTo>
                      <a:pt x="422" y="172"/>
                    </a:moveTo>
                    <a:lnTo>
                      <a:pt x="257" y="419"/>
                    </a:lnTo>
                    <a:lnTo>
                      <a:pt x="0" y="250"/>
                    </a:lnTo>
                    <a:lnTo>
                      <a:pt x="162" y="0"/>
                    </a:lnTo>
                    <a:lnTo>
                      <a:pt x="422" y="17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77" name="Freeform 9">
                <a:extLst>
                  <a:ext uri="{FF2B5EF4-FFF2-40B4-BE49-F238E27FC236}">
                    <a16:creationId xmlns:a16="http://schemas.microsoft.com/office/drawing/2014/main" id="{85185A27-6FF8-4B64-A604-9077248689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0" y="3465"/>
                <a:ext cx="351" cy="517"/>
              </a:xfrm>
              <a:custGeom>
                <a:avLst/>
                <a:gdLst>
                  <a:gd name="T0" fmla="*/ 351 w 351"/>
                  <a:gd name="T1" fmla="*/ 14 h 517"/>
                  <a:gd name="T2" fmla="*/ 18 w 351"/>
                  <a:gd name="T3" fmla="*/ 517 h 517"/>
                  <a:gd name="T4" fmla="*/ 0 w 351"/>
                  <a:gd name="T5" fmla="*/ 502 h 517"/>
                  <a:gd name="T6" fmla="*/ 330 w 351"/>
                  <a:gd name="T7" fmla="*/ 0 h 517"/>
                  <a:gd name="T8" fmla="*/ 351 w 351"/>
                  <a:gd name="T9" fmla="*/ 14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1" h="517">
                    <a:moveTo>
                      <a:pt x="351" y="14"/>
                    </a:moveTo>
                    <a:lnTo>
                      <a:pt x="18" y="517"/>
                    </a:lnTo>
                    <a:lnTo>
                      <a:pt x="0" y="502"/>
                    </a:lnTo>
                    <a:lnTo>
                      <a:pt x="330" y="0"/>
                    </a:lnTo>
                    <a:lnTo>
                      <a:pt x="351" y="14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78" name="Freeform 10">
                <a:extLst>
                  <a:ext uri="{FF2B5EF4-FFF2-40B4-BE49-F238E27FC236}">
                    <a16:creationId xmlns:a16="http://schemas.microsoft.com/office/drawing/2014/main" id="{D6CCCAE1-61A1-4CB5-BE2F-0A623BA240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0" y="3465"/>
                <a:ext cx="351" cy="517"/>
              </a:xfrm>
              <a:custGeom>
                <a:avLst/>
                <a:gdLst>
                  <a:gd name="T0" fmla="*/ 351 w 351"/>
                  <a:gd name="T1" fmla="*/ 14 h 517"/>
                  <a:gd name="T2" fmla="*/ 18 w 351"/>
                  <a:gd name="T3" fmla="*/ 517 h 517"/>
                  <a:gd name="T4" fmla="*/ 0 w 351"/>
                  <a:gd name="T5" fmla="*/ 502 h 517"/>
                  <a:gd name="T6" fmla="*/ 330 w 351"/>
                  <a:gd name="T7" fmla="*/ 0 h 517"/>
                  <a:gd name="T8" fmla="*/ 351 w 351"/>
                  <a:gd name="T9" fmla="*/ 14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1" h="517">
                    <a:moveTo>
                      <a:pt x="351" y="14"/>
                    </a:moveTo>
                    <a:lnTo>
                      <a:pt x="18" y="517"/>
                    </a:lnTo>
                    <a:lnTo>
                      <a:pt x="0" y="502"/>
                    </a:lnTo>
                    <a:lnTo>
                      <a:pt x="330" y="0"/>
                    </a:lnTo>
                    <a:lnTo>
                      <a:pt x="351" y="1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79" name="Freeform 11">
                <a:extLst>
                  <a:ext uri="{FF2B5EF4-FFF2-40B4-BE49-F238E27FC236}">
                    <a16:creationId xmlns:a16="http://schemas.microsoft.com/office/drawing/2014/main" id="{BC1B85F3-C3B6-46E5-B268-F24BE7B942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12" y="3493"/>
                <a:ext cx="354" cy="517"/>
              </a:xfrm>
              <a:custGeom>
                <a:avLst/>
                <a:gdLst>
                  <a:gd name="T0" fmla="*/ 354 w 354"/>
                  <a:gd name="T1" fmla="*/ 14 h 517"/>
                  <a:gd name="T2" fmla="*/ 21 w 354"/>
                  <a:gd name="T3" fmla="*/ 517 h 517"/>
                  <a:gd name="T4" fmla="*/ 0 w 354"/>
                  <a:gd name="T5" fmla="*/ 503 h 517"/>
                  <a:gd name="T6" fmla="*/ 332 w 354"/>
                  <a:gd name="T7" fmla="*/ 0 h 517"/>
                  <a:gd name="T8" fmla="*/ 354 w 354"/>
                  <a:gd name="T9" fmla="*/ 14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4" h="517">
                    <a:moveTo>
                      <a:pt x="354" y="14"/>
                    </a:moveTo>
                    <a:lnTo>
                      <a:pt x="21" y="517"/>
                    </a:lnTo>
                    <a:lnTo>
                      <a:pt x="0" y="503"/>
                    </a:lnTo>
                    <a:lnTo>
                      <a:pt x="332" y="0"/>
                    </a:lnTo>
                    <a:lnTo>
                      <a:pt x="354" y="14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0" name="Freeform 12">
                <a:extLst>
                  <a:ext uri="{FF2B5EF4-FFF2-40B4-BE49-F238E27FC236}">
                    <a16:creationId xmlns:a16="http://schemas.microsoft.com/office/drawing/2014/main" id="{2164BE00-034D-41DA-9976-4811B37BF8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12" y="3493"/>
                <a:ext cx="354" cy="517"/>
              </a:xfrm>
              <a:custGeom>
                <a:avLst/>
                <a:gdLst>
                  <a:gd name="T0" fmla="*/ 354 w 354"/>
                  <a:gd name="T1" fmla="*/ 14 h 517"/>
                  <a:gd name="T2" fmla="*/ 21 w 354"/>
                  <a:gd name="T3" fmla="*/ 517 h 517"/>
                  <a:gd name="T4" fmla="*/ 0 w 354"/>
                  <a:gd name="T5" fmla="*/ 503 h 517"/>
                  <a:gd name="T6" fmla="*/ 332 w 354"/>
                  <a:gd name="T7" fmla="*/ 0 h 517"/>
                  <a:gd name="T8" fmla="*/ 354 w 354"/>
                  <a:gd name="T9" fmla="*/ 14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4" h="517">
                    <a:moveTo>
                      <a:pt x="354" y="14"/>
                    </a:moveTo>
                    <a:lnTo>
                      <a:pt x="21" y="517"/>
                    </a:lnTo>
                    <a:lnTo>
                      <a:pt x="0" y="503"/>
                    </a:lnTo>
                    <a:lnTo>
                      <a:pt x="332" y="0"/>
                    </a:lnTo>
                    <a:lnTo>
                      <a:pt x="354" y="1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1" name="Freeform 13">
                <a:extLst>
                  <a:ext uri="{FF2B5EF4-FFF2-40B4-BE49-F238E27FC236}">
                    <a16:creationId xmlns:a16="http://schemas.microsoft.com/office/drawing/2014/main" id="{4059321C-4B5E-4DB8-8711-B674CC4989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57" y="3524"/>
                <a:ext cx="351" cy="514"/>
              </a:xfrm>
              <a:custGeom>
                <a:avLst/>
                <a:gdLst>
                  <a:gd name="T0" fmla="*/ 351 w 351"/>
                  <a:gd name="T1" fmla="*/ 12 h 514"/>
                  <a:gd name="T2" fmla="*/ 19 w 351"/>
                  <a:gd name="T3" fmla="*/ 514 h 514"/>
                  <a:gd name="T4" fmla="*/ 0 w 351"/>
                  <a:gd name="T5" fmla="*/ 502 h 514"/>
                  <a:gd name="T6" fmla="*/ 332 w 351"/>
                  <a:gd name="T7" fmla="*/ 0 h 514"/>
                  <a:gd name="T8" fmla="*/ 351 w 351"/>
                  <a:gd name="T9" fmla="*/ 12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1" h="514">
                    <a:moveTo>
                      <a:pt x="351" y="12"/>
                    </a:moveTo>
                    <a:lnTo>
                      <a:pt x="19" y="514"/>
                    </a:lnTo>
                    <a:lnTo>
                      <a:pt x="0" y="502"/>
                    </a:lnTo>
                    <a:lnTo>
                      <a:pt x="332" y="0"/>
                    </a:lnTo>
                    <a:lnTo>
                      <a:pt x="351" y="12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2" name="Freeform 14">
                <a:extLst>
                  <a:ext uri="{FF2B5EF4-FFF2-40B4-BE49-F238E27FC236}">
                    <a16:creationId xmlns:a16="http://schemas.microsoft.com/office/drawing/2014/main" id="{A4ED75A2-A631-4E23-96EA-CB17975873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57" y="3524"/>
                <a:ext cx="351" cy="514"/>
              </a:xfrm>
              <a:custGeom>
                <a:avLst/>
                <a:gdLst>
                  <a:gd name="T0" fmla="*/ 351 w 351"/>
                  <a:gd name="T1" fmla="*/ 12 h 514"/>
                  <a:gd name="T2" fmla="*/ 19 w 351"/>
                  <a:gd name="T3" fmla="*/ 514 h 514"/>
                  <a:gd name="T4" fmla="*/ 0 w 351"/>
                  <a:gd name="T5" fmla="*/ 502 h 514"/>
                  <a:gd name="T6" fmla="*/ 332 w 351"/>
                  <a:gd name="T7" fmla="*/ 0 h 514"/>
                  <a:gd name="T8" fmla="*/ 351 w 351"/>
                  <a:gd name="T9" fmla="*/ 12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1" h="514">
                    <a:moveTo>
                      <a:pt x="351" y="12"/>
                    </a:moveTo>
                    <a:lnTo>
                      <a:pt x="19" y="514"/>
                    </a:lnTo>
                    <a:lnTo>
                      <a:pt x="0" y="502"/>
                    </a:lnTo>
                    <a:lnTo>
                      <a:pt x="332" y="0"/>
                    </a:lnTo>
                    <a:lnTo>
                      <a:pt x="351" y="1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3" name="Freeform 15">
                <a:extLst>
                  <a:ext uri="{FF2B5EF4-FFF2-40B4-BE49-F238E27FC236}">
                    <a16:creationId xmlns:a16="http://schemas.microsoft.com/office/drawing/2014/main" id="{F7431922-E6CA-409A-93A2-3B40A4BAD8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9" y="3552"/>
                <a:ext cx="354" cy="517"/>
              </a:xfrm>
              <a:custGeom>
                <a:avLst/>
                <a:gdLst>
                  <a:gd name="T0" fmla="*/ 354 w 354"/>
                  <a:gd name="T1" fmla="*/ 14 h 517"/>
                  <a:gd name="T2" fmla="*/ 21 w 354"/>
                  <a:gd name="T3" fmla="*/ 517 h 517"/>
                  <a:gd name="T4" fmla="*/ 0 w 354"/>
                  <a:gd name="T5" fmla="*/ 503 h 517"/>
                  <a:gd name="T6" fmla="*/ 333 w 354"/>
                  <a:gd name="T7" fmla="*/ 0 h 517"/>
                  <a:gd name="T8" fmla="*/ 354 w 354"/>
                  <a:gd name="T9" fmla="*/ 14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4" h="517">
                    <a:moveTo>
                      <a:pt x="354" y="14"/>
                    </a:moveTo>
                    <a:lnTo>
                      <a:pt x="21" y="517"/>
                    </a:lnTo>
                    <a:lnTo>
                      <a:pt x="0" y="503"/>
                    </a:lnTo>
                    <a:lnTo>
                      <a:pt x="333" y="0"/>
                    </a:lnTo>
                    <a:lnTo>
                      <a:pt x="354" y="14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4" name="Freeform 16">
                <a:extLst>
                  <a:ext uri="{FF2B5EF4-FFF2-40B4-BE49-F238E27FC236}">
                    <a16:creationId xmlns:a16="http://schemas.microsoft.com/office/drawing/2014/main" id="{31B97BB6-5A03-41B1-A556-7F1FD741EC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9" y="3552"/>
                <a:ext cx="354" cy="517"/>
              </a:xfrm>
              <a:custGeom>
                <a:avLst/>
                <a:gdLst>
                  <a:gd name="T0" fmla="*/ 354 w 354"/>
                  <a:gd name="T1" fmla="*/ 14 h 517"/>
                  <a:gd name="T2" fmla="*/ 21 w 354"/>
                  <a:gd name="T3" fmla="*/ 517 h 517"/>
                  <a:gd name="T4" fmla="*/ 0 w 354"/>
                  <a:gd name="T5" fmla="*/ 503 h 517"/>
                  <a:gd name="T6" fmla="*/ 333 w 354"/>
                  <a:gd name="T7" fmla="*/ 0 h 517"/>
                  <a:gd name="T8" fmla="*/ 354 w 354"/>
                  <a:gd name="T9" fmla="*/ 14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4" h="517">
                    <a:moveTo>
                      <a:pt x="354" y="14"/>
                    </a:moveTo>
                    <a:lnTo>
                      <a:pt x="21" y="517"/>
                    </a:lnTo>
                    <a:lnTo>
                      <a:pt x="0" y="503"/>
                    </a:lnTo>
                    <a:lnTo>
                      <a:pt x="333" y="0"/>
                    </a:lnTo>
                    <a:lnTo>
                      <a:pt x="354" y="1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5" name="Freeform 17">
                <a:extLst>
                  <a:ext uri="{FF2B5EF4-FFF2-40B4-BE49-F238E27FC236}">
                    <a16:creationId xmlns:a16="http://schemas.microsoft.com/office/drawing/2014/main" id="{6956B565-9E30-4350-BC0E-38BE5C5A9E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44" y="3581"/>
                <a:ext cx="351" cy="516"/>
              </a:xfrm>
              <a:custGeom>
                <a:avLst/>
                <a:gdLst>
                  <a:gd name="T0" fmla="*/ 351 w 351"/>
                  <a:gd name="T1" fmla="*/ 14 h 516"/>
                  <a:gd name="T2" fmla="*/ 19 w 351"/>
                  <a:gd name="T3" fmla="*/ 516 h 516"/>
                  <a:gd name="T4" fmla="*/ 0 w 351"/>
                  <a:gd name="T5" fmla="*/ 502 h 516"/>
                  <a:gd name="T6" fmla="*/ 333 w 351"/>
                  <a:gd name="T7" fmla="*/ 0 h 516"/>
                  <a:gd name="T8" fmla="*/ 351 w 351"/>
                  <a:gd name="T9" fmla="*/ 14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1" h="516">
                    <a:moveTo>
                      <a:pt x="351" y="14"/>
                    </a:moveTo>
                    <a:lnTo>
                      <a:pt x="19" y="516"/>
                    </a:lnTo>
                    <a:lnTo>
                      <a:pt x="0" y="502"/>
                    </a:lnTo>
                    <a:lnTo>
                      <a:pt x="333" y="0"/>
                    </a:lnTo>
                    <a:lnTo>
                      <a:pt x="351" y="14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6" name="Freeform 18">
                <a:extLst>
                  <a:ext uri="{FF2B5EF4-FFF2-40B4-BE49-F238E27FC236}">
                    <a16:creationId xmlns:a16="http://schemas.microsoft.com/office/drawing/2014/main" id="{B7E5E9EE-FFCD-408D-BE42-070EDC4DDE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44" y="3581"/>
                <a:ext cx="351" cy="516"/>
              </a:xfrm>
              <a:custGeom>
                <a:avLst/>
                <a:gdLst>
                  <a:gd name="T0" fmla="*/ 351 w 351"/>
                  <a:gd name="T1" fmla="*/ 14 h 516"/>
                  <a:gd name="T2" fmla="*/ 19 w 351"/>
                  <a:gd name="T3" fmla="*/ 516 h 516"/>
                  <a:gd name="T4" fmla="*/ 0 w 351"/>
                  <a:gd name="T5" fmla="*/ 502 h 516"/>
                  <a:gd name="T6" fmla="*/ 333 w 351"/>
                  <a:gd name="T7" fmla="*/ 0 h 516"/>
                  <a:gd name="T8" fmla="*/ 351 w 351"/>
                  <a:gd name="T9" fmla="*/ 14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1" h="516">
                    <a:moveTo>
                      <a:pt x="351" y="14"/>
                    </a:moveTo>
                    <a:lnTo>
                      <a:pt x="19" y="516"/>
                    </a:lnTo>
                    <a:lnTo>
                      <a:pt x="0" y="502"/>
                    </a:lnTo>
                    <a:lnTo>
                      <a:pt x="333" y="0"/>
                    </a:lnTo>
                    <a:lnTo>
                      <a:pt x="351" y="1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7" name="Freeform 19">
                <a:extLst>
                  <a:ext uri="{FF2B5EF4-FFF2-40B4-BE49-F238E27FC236}">
                    <a16:creationId xmlns:a16="http://schemas.microsoft.com/office/drawing/2014/main" id="{2BBA304E-016A-455E-B8B8-970628B46C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87" y="3609"/>
                <a:ext cx="353" cy="516"/>
              </a:xfrm>
              <a:custGeom>
                <a:avLst/>
                <a:gdLst>
                  <a:gd name="T0" fmla="*/ 353 w 353"/>
                  <a:gd name="T1" fmla="*/ 14 h 516"/>
                  <a:gd name="T2" fmla="*/ 21 w 353"/>
                  <a:gd name="T3" fmla="*/ 516 h 516"/>
                  <a:gd name="T4" fmla="*/ 0 w 353"/>
                  <a:gd name="T5" fmla="*/ 502 h 516"/>
                  <a:gd name="T6" fmla="*/ 332 w 353"/>
                  <a:gd name="T7" fmla="*/ 0 h 516"/>
                  <a:gd name="T8" fmla="*/ 353 w 353"/>
                  <a:gd name="T9" fmla="*/ 14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3" h="516">
                    <a:moveTo>
                      <a:pt x="353" y="14"/>
                    </a:moveTo>
                    <a:lnTo>
                      <a:pt x="21" y="516"/>
                    </a:lnTo>
                    <a:lnTo>
                      <a:pt x="0" y="502"/>
                    </a:lnTo>
                    <a:lnTo>
                      <a:pt x="332" y="0"/>
                    </a:lnTo>
                    <a:lnTo>
                      <a:pt x="353" y="14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8" name="Freeform 20">
                <a:extLst>
                  <a:ext uri="{FF2B5EF4-FFF2-40B4-BE49-F238E27FC236}">
                    <a16:creationId xmlns:a16="http://schemas.microsoft.com/office/drawing/2014/main" id="{B5D830B9-C426-493D-B42D-B0391287D1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87" y="3609"/>
                <a:ext cx="353" cy="516"/>
              </a:xfrm>
              <a:custGeom>
                <a:avLst/>
                <a:gdLst>
                  <a:gd name="T0" fmla="*/ 353 w 353"/>
                  <a:gd name="T1" fmla="*/ 14 h 516"/>
                  <a:gd name="T2" fmla="*/ 21 w 353"/>
                  <a:gd name="T3" fmla="*/ 516 h 516"/>
                  <a:gd name="T4" fmla="*/ 0 w 353"/>
                  <a:gd name="T5" fmla="*/ 502 h 516"/>
                  <a:gd name="T6" fmla="*/ 332 w 353"/>
                  <a:gd name="T7" fmla="*/ 0 h 516"/>
                  <a:gd name="T8" fmla="*/ 353 w 353"/>
                  <a:gd name="T9" fmla="*/ 14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3" h="516">
                    <a:moveTo>
                      <a:pt x="353" y="14"/>
                    </a:moveTo>
                    <a:lnTo>
                      <a:pt x="21" y="516"/>
                    </a:lnTo>
                    <a:lnTo>
                      <a:pt x="0" y="502"/>
                    </a:lnTo>
                    <a:lnTo>
                      <a:pt x="332" y="0"/>
                    </a:lnTo>
                    <a:lnTo>
                      <a:pt x="353" y="1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89" name="Freeform 21">
                <a:extLst>
                  <a:ext uri="{FF2B5EF4-FFF2-40B4-BE49-F238E27FC236}">
                    <a16:creationId xmlns:a16="http://schemas.microsoft.com/office/drawing/2014/main" id="{C8C78768-EB87-4228-95E4-E0BF7FD884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31" y="3640"/>
                <a:ext cx="352" cy="514"/>
              </a:xfrm>
              <a:custGeom>
                <a:avLst/>
                <a:gdLst>
                  <a:gd name="T0" fmla="*/ 352 w 352"/>
                  <a:gd name="T1" fmla="*/ 11 h 514"/>
                  <a:gd name="T2" fmla="*/ 19 w 352"/>
                  <a:gd name="T3" fmla="*/ 514 h 514"/>
                  <a:gd name="T4" fmla="*/ 0 w 352"/>
                  <a:gd name="T5" fmla="*/ 502 h 514"/>
                  <a:gd name="T6" fmla="*/ 333 w 352"/>
                  <a:gd name="T7" fmla="*/ 0 h 514"/>
                  <a:gd name="T8" fmla="*/ 352 w 352"/>
                  <a:gd name="T9" fmla="*/ 11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2" h="514">
                    <a:moveTo>
                      <a:pt x="352" y="11"/>
                    </a:moveTo>
                    <a:lnTo>
                      <a:pt x="19" y="514"/>
                    </a:lnTo>
                    <a:lnTo>
                      <a:pt x="0" y="502"/>
                    </a:lnTo>
                    <a:lnTo>
                      <a:pt x="333" y="0"/>
                    </a:lnTo>
                    <a:lnTo>
                      <a:pt x="352" y="11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0" name="Freeform 22">
                <a:extLst>
                  <a:ext uri="{FF2B5EF4-FFF2-40B4-BE49-F238E27FC236}">
                    <a16:creationId xmlns:a16="http://schemas.microsoft.com/office/drawing/2014/main" id="{5699D681-08B6-4103-8F27-D181EB3441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31" y="3640"/>
                <a:ext cx="352" cy="514"/>
              </a:xfrm>
              <a:custGeom>
                <a:avLst/>
                <a:gdLst>
                  <a:gd name="T0" fmla="*/ 352 w 352"/>
                  <a:gd name="T1" fmla="*/ 11 h 514"/>
                  <a:gd name="T2" fmla="*/ 19 w 352"/>
                  <a:gd name="T3" fmla="*/ 514 h 514"/>
                  <a:gd name="T4" fmla="*/ 0 w 352"/>
                  <a:gd name="T5" fmla="*/ 502 h 514"/>
                  <a:gd name="T6" fmla="*/ 333 w 352"/>
                  <a:gd name="T7" fmla="*/ 0 h 514"/>
                  <a:gd name="T8" fmla="*/ 352 w 352"/>
                  <a:gd name="T9" fmla="*/ 11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2" h="514">
                    <a:moveTo>
                      <a:pt x="352" y="11"/>
                    </a:moveTo>
                    <a:lnTo>
                      <a:pt x="19" y="514"/>
                    </a:lnTo>
                    <a:lnTo>
                      <a:pt x="0" y="502"/>
                    </a:lnTo>
                    <a:lnTo>
                      <a:pt x="333" y="0"/>
                    </a:lnTo>
                    <a:lnTo>
                      <a:pt x="352" y="11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1" name="Freeform 23">
                <a:extLst>
                  <a:ext uri="{FF2B5EF4-FFF2-40B4-BE49-F238E27FC236}">
                    <a16:creationId xmlns:a16="http://schemas.microsoft.com/office/drawing/2014/main" id="{F3CE44E3-9DEB-41CF-A377-66559CD871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74" y="3668"/>
                <a:ext cx="353" cy="516"/>
              </a:xfrm>
              <a:custGeom>
                <a:avLst/>
                <a:gdLst>
                  <a:gd name="T0" fmla="*/ 353 w 353"/>
                  <a:gd name="T1" fmla="*/ 14 h 516"/>
                  <a:gd name="T2" fmla="*/ 21 w 353"/>
                  <a:gd name="T3" fmla="*/ 516 h 516"/>
                  <a:gd name="T4" fmla="*/ 0 w 353"/>
                  <a:gd name="T5" fmla="*/ 502 h 516"/>
                  <a:gd name="T6" fmla="*/ 332 w 353"/>
                  <a:gd name="T7" fmla="*/ 0 h 516"/>
                  <a:gd name="T8" fmla="*/ 353 w 353"/>
                  <a:gd name="T9" fmla="*/ 14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3" h="516">
                    <a:moveTo>
                      <a:pt x="353" y="14"/>
                    </a:moveTo>
                    <a:lnTo>
                      <a:pt x="21" y="516"/>
                    </a:lnTo>
                    <a:lnTo>
                      <a:pt x="0" y="502"/>
                    </a:lnTo>
                    <a:lnTo>
                      <a:pt x="332" y="0"/>
                    </a:lnTo>
                    <a:lnTo>
                      <a:pt x="353" y="14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2" name="Freeform 24">
                <a:extLst>
                  <a:ext uri="{FF2B5EF4-FFF2-40B4-BE49-F238E27FC236}">
                    <a16:creationId xmlns:a16="http://schemas.microsoft.com/office/drawing/2014/main" id="{76941AF6-7045-4A74-8C8F-93931E07F5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74" y="3668"/>
                <a:ext cx="353" cy="516"/>
              </a:xfrm>
              <a:custGeom>
                <a:avLst/>
                <a:gdLst>
                  <a:gd name="T0" fmla="*/ 353 w 353"/>
                  <a:gd name="T1" fmla="*/ 14 h 516"/>
                  <a:gd name="T2" fmla="*/ 21 w 353"/>
                  <a:gd name="T3" fmla="*/ 516 h 516"/>
                  <a:gd name="T4" fmla="*/ 0 w 353"/>
                  <a:gd name="T5" fmla="*/ 502 h 516"/>
                  <a:gd name="T6" fmla="*/ 332 w 353"/>
                  <a:gd name="T7" fmla="*/ 0 h 516"/>
                  <a:gd name="T8" fmla="*/ 353 w 353"/>
                  <a:gd name="T9" fmla="*/ 14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3" h="516">
                    <a:moveTo>
                      <a:pt x="353" y="14"/>
                    </a:moveTo>
                    <a:lnTo>
                      <a:pt x="21" y="516"/>
                    </a:lnTo>
                    <a:lnTo>
                      <a:pt x="0" y="502"/>
                    </a:lnTo>
                    <a:lnTo>
                      <a:pt x="332" y="0"/>
                    </a:lnTo>
                    <a:lnTo>
                      <a:pt x="353" y="1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3" name="Freeform 25">
                <a:extLst>
                  <a:ext uri="{FF2B5EF4-FFF2-40B4-BE49-F238E27FC236}">
                    <a16:creationId xmlns:a16="http://schemas.microsoft.com/office/drawing/2014/main" id="{D3340FE0-3620-422B-8DAD-A705A71F4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19" y="3696"/>
                <a:ext cx="351" cy="517"/>
              </a:xfrm>
              <a:custGeom>
                <a:avLst/>
                <a:gdLst>
                  <a:gd name="T0" fmla="*/ 351 w 351"/>
                  <a:gd name="T1" fmla="*/ 14 h 517"/>
                  <a:gd name="T2" fmla="*/ 18 w 351"/>
                  <a:gd name="T3" fmla="*/ 517 h 517"/>
                  <a:gd name="T4" fmla="*/ 0 w 351"/>
                  <a:gd name="T5" fmla="*/ 503 h 517"/>
                  <a:gd name="T6" fmla="*/ 332 w 351"/>
                  <a:gd name="T7" fmla="*/ 0 h 517"/>
                  <a:gd name="T8" fmla="*/ 351 w 351"/>
                  <a:gd name="T9" fmla="*/ 14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1" h="517">
                    <a:moveTo>
                      <a:pt x="351" y="14"/>
                    </a:moveTo>
                    <a:lnTo>
                      <a:pt x="18" y="517"/>
                    </a:lnTo>
                    <a:lnTo>
                      <a:pt x="0" y="503"/>
                    </a:lnTo>
                    <a:lnTo>
                      <a:pt x="332" y="0"/>
                    </a:lnTo>
                    <a:lnTo>
                      <a:pt x="351" y="14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4" name="Freeform 26">
                <a:extLst>
                  <a:ext uri="{FF2B5EF4-FFF2-40B4-BE49-F238E27FC236}">
                    <a16:creationId xmlns:a16="http://schemas.microsoft.com/office/drawing/2014/main" id="{4F8D2CEF-399B-423E-A155-AFA091B6AC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19" y="3696"/>
                <a:ext cx="351" cy="517"/>
              </a:xfrm>
              <a:custGeom>
                <a:avLst/>
                <a:gdLst>
                  <a:gd name="T0" fmla="*/ 351 w 351"/>
                  <a:gd name="T1" fmla="*/ 14 h 517"/>
                  <a:gd name="T2" fmla="*/ 18 w 351"/>
                  <a:gd name="T3" fmla="*/ 517 h 517"/>
                  <a:gd name="T4" fmla="*/ 0 w 351"/>
                  <a:gd name="T5" fmla="*/ 503 h 517"/>
                  <a:gd name="T6" fmla="*/ 332 w 351"/>
                  <a:gd name="T7" fmla="*/ 0 h 517"/>
                  <a:gd name="T8" fmla="*/ 351 w 351"/>
                  <a:gd name="T9" fmla="*/ 14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1" h="517">
                    <a:moveTo>
                      <a:pt x="351" y="14"/>
                    </a:moveTo>
                    <a:lnTo>
                      <a:pt x="18" y="517"/>
                    </a:lnTo>
                    <a:lnTo>
                      <a:pt x="0" y="503"/>
                    </a:lnTo>
                    <a:lnTo>
                      <a:pt x="332" y="0"/>
                    </a:lnTo>
                    <a:lnTo>
                      <a:pt x="351" y="1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5" name="Freeform 27">
                <a:extLst>
                  <a:ext uri="{FF2B5EF4-FFF2-40B4-BE49-F238E27FC236}">
                    <a16:creationId xmlns:a16="http://schemas.microsoft.com/office/drawing/2014/main" id="{25AB721F-07C0-49EE-8B4B-8F577B56F8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61" y="3724"/>
                <a:ext cx="354" cy="517"/>
              </a:xfrm>
              <a:custGeom>
                <a:avLst/>
                <a:gdLst>
                  <a:gd name="T0" fmla="*/ 354 w 354"/>
                  <a:gd name="T1" fmla="*/ 15 h 517"/>
                  <a:gd name="T2" fmla="*/ 21 w 354"/>
                  <a:gd name="T3" fmla="*/ 517 h 517"/>
                  <a:gd name="T4" fmla="*/ 0 w 354"/>
                  <a:gd name="T5" fmla="*/ 503 h 517"/>
                  <a:gd name="T6" fmla="*/ 332 w 354"/>
                  <a:gd name="T7" fmla="*/ 0 h 517"/>
                  <a:gd name="T8" fmla="*/ 354 w 354"/>
                  <a:gd name="T9" fmla="*/ 15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4" h="517">
                    <a:moveTo>
                      <a:pt x="354" y="15"/>
                    </a:moveTo>
                    <a:lnTo>
                      <a:pt x="21" y="517"/>
                    </a:lnTo>
                    <a:lnTo>
                      <a:pt x="0" y="503"/>
                    </a:lnTo>
                    <a:lnTo>
                      <a:pt x="332" y="0"/>
                    </a:lnTo>
                    <a:lnTo>
                      <a:pt x="354" y="15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6" name="Freeform 28">
                <a:extLst>
                  <a:ext uri="{FF2B5EF4-FFF2-40B4-BE49-F238E27FC236}">
                    <a16:creationId xmlns:a16="http://schemas.microsoft.com/office/drawing/2014/main" id="{27725F49-01FD-4ECE-891C-0ED7712E00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9" y="3404"/>
                <a:ext cx="170" cy="144"/>
              </a:xfrm>
              <a:custGeom>
                <a:avLst/>
                <a:gdLst>
                  <a:gd name="T0" fmla="*/ 57 w 72"/>
                  <a:gd name="T1" fmla="*/ 50 h 61"/>
                  <a:gd name="T2" fmla="*/ 47 w 72"/>
                  <a:gd name="T3" fmla="*/ 61 h 61"/>
                  <a:gd name="T4" fmla="*/ 34 w 72"/>
                  <a:gd name="T5" fmla="*/ 52 h 61"/>
                  <a:gd name="T6" fmla="*/ 38 w 72"/>
                  <a:gd name="T7" fmla="*/ 45 h 61"/>
                  <a:gd name="T8" fmla="*/ 44 w 72"/>
                  <a:gd name="T9" fmla="*/ 48 h 61"/>
                  <a:gd name="T10" fmla="*/ 50 w 72"/>
                  <a:gd name="T11" fmla="*/ 42 h 61"/>
                  <a:gd name="T12" fmla="*/ 50 w 72"/>
                  <a:gd name="T13" fmla="*/ 31 h 61"/>
                  <a:gd name="T14" fmla="*/ 37 w 72"/>
                  <a:gd name="T15" fmla="*/ 36 h 61"/>
                  <a:gd name="T16" fmla="*/ 14 w 72"/>
                  <a:gd name="T17" fmla="*/ 39 h 61"/>
                  <a:gd name="T18" fmla="*/ 9 w 72"/>
                  <a:gd name="T19" fmla="*/ 18 h 61"/>
                  <a:gd name="T20" fmla="*/ 0 w 72"/>
                  <a:gd name="T21" fmla="*/ 12 h 61"/>
                  <a:gd name="T22" fmla="*/ 5 w 72"/>
                  <a:gd name="T23" fmla="*/ 4 h 61"/>
                  <a:gd name="T24" fmla="*/ 14 w 72"/>
                  <a:gd name="T25" fmla="*/ 10 h 61"/>
                  <a:gd name="T26" fmla="*/ 24 w 72"/>
                  <a:gd name="T27" fmla="*/ 0 h 61"/>
                  <a:gd name="T28" fmla="*/ 36 w 72"/>
                  <a:gd name="T29" fmla="*/ 8 h 61"/>
                  <a:gd name="T30" fmla="*/ 32 w 72"/>
                  <a:gd name="T31" fmla="*/ 15 h 61"/>
                  <a:gd name="T32" fmla="*/ 25 w 72"/>
                  <a:gd name="T33" fmla="*/ 13 h 61"/>
                  <a:gd name="T34" fmla="*/ 20 w 72"/>
                  <a:gd name="T35" fmla="*/ 18 h 61"/>
                  <a:gd name="T36" fmla="*/ 20 w 72"/>
                  <a:gd name="T37" fmla="*/ 28 h 61"/>
                  <a:gd name="T38" fmla="*/ 33 w 72"/>
                  <a:gd name="T39" fmla="*/ 22 h 61"/>
                  <a:gd name="T40" fmla="*/ 56 w 72"/>
                  <a:gd name="T41" fmla="*/ 19 h 61"/>
                  <a:gd name="T42" fmla="*/ 62 w 72"/>
                  <a:gd name="T43" fmla="*/ 42 h 61"/>
                  <a:gd name="T44" fmla="*/ 72 w 72"/>
                  <a:gd name="T45" fmla="*/ 48 h 61"/>
                  <a:gd name="T46" fmla="*/ 67 w 72"/>
                  <a:gd name="T47" fmla="*/ 56 h 61"/>
                  <a:gd name="T48" fmla="*/ 57 w 72"/>
                  <a:gd name="T49" fmla="*/ 5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2" h="61">
                    <a:moveTo>
                      <a:pt x="57" y="50"/>
                    </a:moveTo>
                    <a:cubicBezTo>
                      <a:pt x="52" y="56"/>
                      <a:pt x="47" y="61"/>
                      <a:pt x="47" y="61"/>
                    </a:cubicBezTo>
                    <a:cubicBezTo>
                      <a:pt x="34" y="52"/>
                      <a:pt x="34" y="52"/>
                      <a:pt x="34" y="52"/>
                    </a:cubicBezTo>
                    <a:cubicBezTo>
                      <a:pt x="38" y="45"/>
                      <a:pt x="38" y="45"/>
                      <a:pt x="38" y="45"/>
                    </a:cubicBezTo>
                    <a:cubicBezTo>
                      <a:pt x="44" y="48"/>
                      <a:pt x="44" y="48"/>
                      <a:pt x="44" y="48"/>
                    </a:cubicBezTo>
                    <a:cubicBezTo>
                      <a:pt x="44" y="48"/>
                      <a:pt x="47" y="46"/>
                      <a:pt x="50" y="42"/>
                    </a:cubicBezTo>
                    <a:cubicBezTo>
                      <a:pt x="53" y="38"/>
                      <a:pt x="54" y="33"/>
                      <a:pt x="50" y="31"/>
                    </a:cubicBezTo>
                    <a:cubicBezTo>
                      <a:pt x="47" y="28"/>
                      <a:pt x="42" y="32"/>
                      <a:pt x="37" y="36"/>
                    </a:cubicBezTo>
                    <a:cubicBezTo>
                      <a:pt x="31" y="41"/>
                      <a:pt x="24" y="45"/>
                      <a:pt x="14" y="39"/>
                    </a:cubicBezTo>
                    <a:cubicBezTo>
                      <a:pt x="7" y="34"/>
                      <a:pt x="6" y="26"/>
                      <a:pt x="9" y="18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4" y="10"/>
                      <a:pt x="14" y="10"/>
                      <a:pt x="14" y="10"/>
                    </a:cubicBezTo>
                    <a:cubicBezTo>
                      <a:pt x="19" y="4"/>
                      <a:pt x="24" y="0"/>
                      <a:pt x="24" y="0"/>
                    </a:cubicBezTo>
                    <a:cubicBezTo>
                      <a:pt x="36" y="8"/>
                      <a:pt x="36" y="8"/>
                      <a:pt x="36" y="8"/>
                    </a:cubicBezTo>
                    <a:cubicBezTo>
                      <a:pt x="32" y="15"/>
                      <a:pt x="32" y="15"/>
                      <a:pt x="32" y="15"/>
                    </a:cubicBezTo>
                    <a:cubicBezTo>
                      <a:pt x="25" y="13"/>
                      <a:pt x="25" y="13"/>
                      <a:pt x="25" y="13"/>
                    </a:cubicBezTo>
                    <a:cubicBezTo>
                      <a:pt x="25" y="13"/>
                      <a:pt x="22" y="15"/>
                      <a:pt x="20" y="18"/>
                    </a:cubicBezTo>
                    <a:cubicBezTo>
                      <a:pt x="17" y="22"/>
                      <a:pt x="18" y="26"/>
                      <a:pt x="20" y="28"/>
                    </a:cubicBezTo>
                    <a:cubicBezTo>
                      <a:pt x="24" y="30"/>
                      <a:pt x="28" y="26"/>
                      <a:pt x="33" y="22"/>
                    </a:cubicBezTo>
                    <a:cubicBezTo>
                      <a:pt x="40" y="18"/>
                      <a:pt x="47" y="13"/>
                      <a:pt x="56" y="19"/>
                    </a:cubicBezTo>
                    <a:cubicBezTo>
                      <a:pt x="64" y="24"/>
                      <a:pt x="65" y="33"/>
                      <a:pt x="62" y="42"/>
                    </a:cubicBezTo>
                    <a:cubicBezTo>
                      <a:pt x="72" y="48"/>
                      <a:pt x="72" y="48"/>
                      <a:pt x="72" y="48"/>
                    </a:cubicBezTo>
                    <a:cubicBezTo>
                      <a:pt x="67" y="56"/>
                      <a:pt x="67" y="56"/>
                      <a:pt x="67" y="56"/>
                    </a:cubicBezTo>
                    <a:cubicBezTo>
                      <a:pt x="57" y="50"/>
                      <a:pt x="57" y="50"/>
                      <a:pt x="57" y="50"/>
                    </a:cubicBezTo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7" name="Freeform 29">
                <a:extLst>
                  <a:ext uri="{FF2B5EF4-FFF2-40B4-BE49-F238E27FC236}">
                    <a16:creationId xmlns:a16="http://schemas.microsoft.com/office/drawing/2014/main" id="{C2FA6741-F110-48CF-9CE4-60F1F462A9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44" y="3255"/>
                <a:ext cx="132" cy="80"/>
              </a:xfrm>
              <a:custGeom>
                <a:avLst/>
                <a:gdLst>
                  <a:gd name="T0" fmla="*/ 0 w 132"/>
                  <a:gd name="T1" fmla="*/ 28 h 80"/>
                  <a:gd name="T2" fmla="*/ 132 w 132"/>
                  <a:gd name="T3" fmla="*/ 0 h 80"/>
                  <a:gd name="T4" fmla="*/ 80 w 132"/>
                  <a:gd name="T5" fmla="*/ 80 h 80"/>
                  <a:gd name="T6" fmla="*/ 0 w 132"/>
                  <a:gd name="T7" fmla="*/ 28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80">
                    <a:moveTo>
                      <a:pt x="0" y="28"/>
                    </a:moveTo>
                    <a:lnTo>
                      <a:pt x="132" y="0"/>
                    </a:lnTo>
                    <a:lnTo>
                      <a:pt x="80" y="8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F2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8" name="Freeform 30">
                <a:extLst>
                  <a:ext uri="{FF2B5EF4-FFF2-40B4-BE49-F238E27FC236}">
                    <a16:creationId xmlns:a16="http://schemas.microsoft.com/office/drawing/2014/main" id="{5E6D1E0E-962A-4EC5-92C1-59C0833394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44" y="3255"/>
                <a:ext cx="132" cy="80"/>
              </a:xfrm>
              <a:custGeom>
                <a:avLst/>
                <a:gdLst>
                  <a:gd name="T0" fmla="*/ 0 w 132"/>
                  <a:gd name="T1" fmla="*/ 28 h 80"/>
                  <a:gd name="T2" fmla="*/ 132 w 132"/>
                  <a:gd name="T3" fmla="*/ 0 h 80"/>
                  <a:gd name="T4" fmla="*/ 80 w 132"/>
                  <a:gd name="T5" fmla="*/ 80 h 80"/>
                  <a:gd name="T6" fmla="*/ 0 w 132"/>
                  <a:gd name="T7" fmla="*/ 28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80">
                    <a:moveTo>
                      <a:pt x="0" y="28"/>
                    </a:moveTo>
                    <a:lnTo>
                      <a:pt x="132" y="0"/>
                    </a:lnTo>
                    <a:lnTo>
                      <a:pt x="80" y="80"/>
                    </a:lnTo>
                    <a:lnTo>
                      <a:pt x="0" y="2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99" name="Freeform 31">
                <a:extLst>
                  <a:ext uri="{FF2B5EF4-FFF2-40B4-BE49-F238E27FC236}">
                    <a16:creationId xmlns:a16="http://schemas.microsoft.com/office/drawing/2014/main" id="{C58DA660-A558-4E71-A973-42C544E499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15" y="3425"/>
                <a:ext cx="1108" cy="920"/>
              </a:xfrm>
              <a:custGeom>
                <a:avLst/>
                <a:gdLst>
                  <a:gd name="T0" fmla="*/ 174 w 1108"/>
                  <a:gd name="T1" fmla="*/ 64 h 920"/>
                  <a:gd name="T2" fmla="*/ 0 w 1108"/>
                  <a:gd name="T3" fmla="*/ 646 h 920"/>
                  <a:gd name="T4" fmla="*/ 905 w 1108"/>
                  <a:gd name="T5" fmla="*/ 920 h 920"/>
                  <a:gd name="T6" fmla="*/ 1108 w 1108"/>
                  <a:gd name="T7" fmla="*/ 245 h 920"/>
                  <a:gd name="T8" fmla="*/ 292 w 1108"/>
                  <a:gd name="T9" fmla="*/ 0 h 920"/>
                  <a:gd name="T10" fmla="*/ 174 w 1108"/>
                  <a:gd name="T11" fmla="*/ 64 h 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08" h="920">
                    <a:moveTo>
                      <a:pt x="174" y="64"/>
                    </a:moveTo>
                    <a:lnTo>
                      <a:pt x="0" y="646"/>
                    </a:lnTo>
                    <a:lnTo>
                      <a:pt x="905" y="920"/>
                    </a:lnTo>
                    <a:lnTo>
                      <a:pt x="1108" y="245"/>
                    </a:lnTo>
                    <a:lnTo>
                      <a:pt x="292" y="0"/>
                    </a:lnTo>
                    <a:lnTo>
                      <a:pt x="174" y="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0" name="Freeform 32">
                <a:extLst>
                  <a:ext uri="{FF2B5EF4-FFF2-40B4-BE49-F238E27FC236}">
                    <a16:creationId xmlns:a16="http://schemas.microsoft.com/office/drawing/2014/main" id="{4413CDA8-60F8-4F44-89C0-CFFF9D121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15" y="3425"/>
                <a:ext cx="1108" cy="920"/>
              </a:xfrm>
              <a:custGeom>
                <a:avLst/>
                <a:gdLst>
                  <a:gd name="T0" fmla="*/ 174 w 1108"/>
                  <a:gd name="T1" fmla="*/ 64 h 920"/>
                  <a:gd name="T2" fmla="*/ 0 w 1108"/>
                  <a:gd name="T3" fmla="*/ 646 h 920"/>
                  <a:gd name="T4" fmla="*/ 905 w 1108"/>
                  <a:gd name="T5" fmla="*/ 920 h 920"/>
                  <a:gd name="T6" fmla="*/ 1108 w 1108"/>
                  <a:gd name="T7" fmla="*/ 245 h 920"/>
                  <a:gd name="T8" fmla="*/ 292 w 1108"/>
                  <a:gd name="T9" fmla="*/ 0 h 920"/>
                  <a:gd name="T10" fmla="*/ 174 w 1108"/>
                  <a:gd name="T11" fmla="*/ 64 h 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08" h="920">
                    <a:moveTo>
                      <a:pt x="174" y="64"/>
                    </a:moveTo>
                    <a:lnTo>
                      <a:pt x="0" y="646"/>
                    </a:lnTo>
                    <a:lnTo>
                      <a:pt x="905" y="920"/>
                    </a:lnTo>
                    <a:lnTo>
                      <a:pt x="1108" y="245"/>
                    </a:lnTo>
                    <a:lnTo>
                      <a:pt x="292" y="0"/>
                    </a:lnTo>
                    <a:lnTo>
                      <a:pt x="174" y="6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1" name="Freeform 33">
                <a:extLst>
                  <a:ext uri="{FF2B5EF4-FFF2-40B4-BE49-F238E27FC236}">
                    <a16:creationId xmlns:a16="http://schemas.microsoft.com/office/drawing/2014/main" id="{08A456F4-2427-4A6A-BB0C-C1BB834F35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9" y="3750"/>
                <a:ext cx="382" cy="375"/>
              </a:xfrm>
              <a:custGeom>
                <a:avLst/>
                <a:gdLst>
                  <a:gd name="T0" fmla="*/ 382 w 382"/>
                  <a:gd name="T1" fmla="*/ 90 h 375"/>
                  <a:gd name="T2" fmla="*/ 297 w 382"/>
                  <a:gd name="T3" fmla="*/ 375 h 375"/>
                  <a:gd name="T4" fmla="*/ 0 w 382"/>
                  <a:gd name="T5" fmla="*/ 286 h 375"/>
                  <a:gd name="T6" fmla="*/ 85 w 382"/>
                  <a:gd name="T7" fmla="*/ 0 h 375"/>
                  <a:gd name="T8" fmla="*/ 382 w 382"/>
                  <a:gd name="T9" fmla="*/ 90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2" h="375">
                    <a:moveTo>
                      <a:pt x="382" y="90"/>
                    </a:moveTo>
                    <a:lnTo>
                      <a:pt x="297" y="375"/>
                    </a:lnTo>
                    <a:lnTo>
                      <a:pt x="0" y="286"/>
                    </a:lnTo>
                    <a:lnTo>
                      <a:pt x="85" y="0"/>
                    </a:lnTo>
                    <a:lnTo>
                      <a:pt x="382" y="90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2" name="Freeform 34">
                <a:extLst>
                  <a:ext uri="{FF2B5EF4-FFF2-40B4-BE49-F238E27FC236}">
                    <a16:creationId xmlns:a16="http://schemas.microsoft.com/office/drawing/2014/main" id="{0B745894-5D5F-4ACA-886F-BCA60529D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1" y="3562"/>
                <a:ext cx="195" cy="582"/>
              </a:xfrm>
              <a:custGeom>
                <a:avLst/>
                <a:gdLst>
                  <a:gd name="T0" fmla="*/ 195 w 195"/>
                  <a:gd name="T1" fmla="*/ 7 h 582"/>
                  <a:gd name="T2" fmla="*/ 21 w 195"/>
                  <a:gd name="T3" fmla="*/ 582 h 582"/>
                  <a:gd name="T4" fmla="*/ 0 w 195"/>
                  <a:gd name="T5" fmla="*/ 575 h 582"/>
                  <a:gd name="T6" fmla="*/ 172 w 195"/>
                  <a:gd name="T7" fmla="*/ 0 h 582"/>
                  <a:gd name="T8" fmla="*/ 195 w 195"/>
                  <a:gd name="T9" fmla="*/ 7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582">
                    <a:moveTo>
                      <a:pt x="195" y="7"/>
                    </a:moveTo>
                    <a:lnTo>
                      <a:pt x="21" y="582"/>
                    </a:lnTo>
                    <a:lnTo>
                      <a:pt x="0" y="575"/>
                    </a:lnTo>
                    <a:lnTo>
                      <a:pt x="172" y="0"/>
                    </a:lnTo>
                    <a:lnTo>
                      <a:pt x="195" y="7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3" name="Freeform 35">
                <a:extLst>
                  <a:ext uri="{FF2B5EF4-FFF2-40B4-BE49-F238E27FC236}">
                    <a16:creationId xmlns:a16="http://schemas.microsoft.com/office/drawing/2014/main" id="{6D1E0A81-3053-48C8-938D-925662F55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11" y="3562"/>
                <a:ext cx="195" cy="582"/>
              </a:xfrm>
              <a:custGeom>
                <a:avLst/>
                <a:gdLst>
                  <a:gd name="T0" fmla="*/ 195 w 195"/>
                  <a:gd name="T1" fmla="*/ 7 h 582"/>
                  <a:gd name="T2" fmla="*/ 21 w 195"/>
                  <a:gd name="T3" fmla="*/ 582 h 582"/>
                  <a:gd name="T4" fmla="*/ 0 w 195"/>
                  <a:gd name="T5" fmla="*/ 575 h 582"/>
                  <a:gd name="T6" fmla="*/ 172 w 195"/>
                  <a:gd name="T7" fmla="*/ 0 h 582"/>
                  <a:gd name="T8" fmla="*/ 195 w 195"/>
                  <a:gd name="T9" fmla="*/ 7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582">
                    <a:moveTo>
                      <a:pt x="195" y="7"/>
                    </a:moveTo>
                    <a:lnTo>
                      <a:pt x="21" y="582"/>
                    </a:lnTo>
                    <a:lnTo>
                      <a:pt x="0" y="575"/>
                    </a:lnTo>
                    <a:lnTo>
                      <a:pt x="172" y="0"/>
                    </a:lnTo>
                    <a:lnTo>
                      <a:pt x="195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4" name="Freeform 36">
                <a:extLst>
                  <a:ext uri="{FF2B5EF4-FFF2-40B4-BE49-F238E27FC236}">
                    <a16:creationId xmlns:a16="http://schemas.microsoft.com/office/drawing/2014/main" id="{E83EBF78-D5EC-45A9-A336-BC6A1B6338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60" y="3576"/>
                <a:ext cx="196" cy="585"/>
              </a:xfrm>
              <a:custGeom>
                <a:avLst/>
                <a:gdLst>
                  <a:gd name="T0" fmla="*/ 196 w 196"/>
                  <a:gd name="T1" fmla="*/ 7 h 585"/>
                  <a:gd name="T2" fmla="*/ 24 w 196"/>
                  <a:gd name="T3" fmla="*/ 585 h 585"/>
                  <a:gd name="T4" fmla="*/ 0 w 196"/>
                  <a:gd name="T5" fmla="*/ 578 h 585"/>
                  <a:gd name="T6" fmla="*/ 172 w 196"/>
                  <a:gd name="T7" fmla="*/ 0 h 585"/>
                  <a:gd name="T8" fmla="*/ 196 w 196"/>
                  <a:gd name="T9" fmla="*/ 7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5">
                    <a:moveTo>
                      <a:pt x="196" y="7"/>
                    </a:moveTo>
                    <a:lnTo>
                      <a:pt x="24" y="585"/>
                    </a:lnTo>
                    <a:lnTo>
                      <a:pt x="0" y="578"/>
                    </a:lnTo>
                    <a:lnTo>
                      <a:pt x="172" y="0"/>
                    </a:lnTo>
                    <a:lnTo>
                      <a:pt x="196" y="7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5" name="Freeform 37">
                <a:extLst>
                  <a:ext uri="{FF2B5EF4-FFF2-40B4-BE49-F238E27FC236}">
                    <a16:creationId xmlns:a16="http://schemas.microsoft.com/office/drawing/2014/main" id="{1060E4E5-A07E-4DED-B7ED-27949231ED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60" y="3576"/>
                <a:ext cx="196" cy="585"/>
              </a:xfrm>
              <a:custGeom>
                <a:avLst/>
                <a:gdLst>
                  <a:gd name="T0" fmla="*/ 196 w 196"/>
                  <a:gd name="T1" fmla="*/ 7 h 585"/>
                  <a:gd name="T2" fmla="*/ 24 w 196"/>
                  <a:gd name="T3" fmla="*/ 585 h 585"/>
                  <a:gd name="T4" fmla="*/ 0 w 196"/>
                  <a:gd name="T5" fmla="*/ 578 h 585"/>
                  <a:gd name="T6" fmla="*/ 172 w 196"/>
                  <a:gd name="T7" fmla="*/ 0 h 585"/>
                  <a:gd name="T8" fmla="*/ 196 w 196"/>
                  <a:gd name="T9" fmla="*/ 7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5">
                    <a:moveTo>
                      <a:pt x="196" y="7"/>
                    </a:moveTo>
                    <a:lnTo>
                      <a:pt x="24" y="585"/>
                    </a:lnTo>
                    <a:lnTo>
                      <a:pt x="0" y="578"/>
                    </a:lnTo>
                    <a:lnTo>
                      <a:pt x="172" y="0"/>
                    </a:lnTo>
                    <a:lnTo>
                      <a:pt x="196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6" name="Freeform 38">
                <a:extLst>
                  <a:ext uri="{FF2B5EF4-FFF2-40B4-BE49-F238E27FC236}">
                    <a16:creationId xmlns:a16="http://schemas.microsoft.com/office/drawing/2014/main" id="{C228376C-7177-4AB0-A3BB-9036A3F430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10" y="3592"/>
                <a:ext cx="195" cy="583"/>
              </a:xfrm>
              <a:custGeom>
                <a:avLst/>
                <a:gdLst>
                  <a:gd name="T0" fmla="*/ 195 w 195"/>
                  <a:gd name="T1" fmla="*/ 7 h 583"/>
                  <a:gd name="T2" fmla="*/ 23 w 195"/>
                  <a:gd name="T3" fmla="*/ 583 h 583"/>
                  <a:gd name="T4" fmla="*/ 0 w 195"/>
                  <a:gd name="T5" fmla="*/ 576 h 583"/>
                  <a:gd name="T6" fmla="*/ 174 w 195"/>
                  <a:gd name="T7" fmla="*/ 0 h 583"/>
                  <a:gd name="T8" fmla="*/ 195 w 195"/>
                  <a:gd name="T9" fmla="*/ 7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583">
                    <a:moveTo>
                      <a:pt x="195" y="7"/>
                    </a:moveTo>
                    <a:lnTo>
                      <a:pt x="23" y="583"/>
                    </a:lnTo>
                    <a:lnTo>
                      <a:pt x="0" y="576"/>
                    </a:lnTo>
                    <a:lnTo>
                      <a:pt x="174" y="0"/>
                    </a:lnTo>
                    <a:lnTo>
                      <a:pt x="195" y="7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7" name="Freeform 39">
                <a:extLst>
                  <a:ext uri="{FF2B5EF4-FFF2-40B4-BE49-F238E27FC236}">
                    <a16:creationId xmlns:a16="http://schemas.microsoft.com/office/drawing/2014/main" id="{49088E6E-4257-45B1-A5EA-5F5DAACB92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10" y="3592"/>
                <a:ext cx="195" cy="583"/>
              </a:xfrm>
              <a:custGeom>
                <a:avLst/>
                <a:gdLst>
                  <a:gd name="T0" fmla="*/ 195 w 195"/>
                  <a:gd name="T1" fmla="*/ 7 h 583"/>
                  <a:gd name="T2" fmla="*/ 23 w 195"/>
                  <a:gd name="T3" fmla="*/ 583 h 583"/>
                  <a:gd name="T4" fmla="*/ 0 w 195"/>
                  <a:gd name="T5" fmla="*/ 576 h 583"/>
                  <a:gd name="T6" fmla="*/ 174 w 195"/>
                  <a:gd name="T7" fmla="*/ 0 h 583"/>
                  <a:gd name="T8" fmla="*/ 195 w 195"/>
                  <a:gd name="T9" fmla="*/ 7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583">
                    <a:moveTo>
                      <a:pt x="195" y="7"/>
                    </a:moveTo>
                    <a:lnTo>
                      <a:pt x="23" y="583"/>
                    </a:lnTo>
                    <a:lnTo>
                      <a:pt x="0" y="576"/>
                    </a:lnTo>
                    <a:lnTo>
                      <a:pt x="174" y="0"/>
                    </a:lnTo>
                    <a:lnTo>
                      <a:pt x="195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8" name="Freeform 40">
                <a:extLst>
                  <a:ext uri="{FF2B5EF4-FFF2-40B4-BE49-F238E27FC236}">
                    <a16:creationId xmlns:a16="http://schemas.microsoft.com/office/drawing/2014/main" id="{E2B16D5A-1A78-4CAC-A6EC-1522E27FB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59" y="3607"/>
                <a:ext cx="198" cy="584"/>
              </a:xfrm>
              <a:custGeom>
                <a:avLst/>
                <a:gdLst>
                  <a:gd name="T0" fmla="*/ 198 w 198"/>
                  <a:gd name="T1" fmla="*/ 7 h 584"/>
                  <a:gd name="T2" fmla="*/ 24 w 198"/>
                  <a:gd name="T3" fmla="*/ 584 h 584"/>
                  <a:gd name="T4" fmla="*/ 0 w 198"/>
                  <a:gd name="T5" fmla="*/ 577 h 584"/>
                  <a:gd name="T6" fmla="*/ 175 w 198"/>
                  <a:gd name="T7" fmla="*/ 0 h 584"/>
                  <a:gd name="T8" fmla="*/ 198 w 198"/>
                  <a:gd name="T9" fmla="*/ 7 h 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8" h="584">
                    <a:moveTo>
                      <a:pt x="198" y="7"/>
                    </a:moveTo>
                    <a:lnTo>
                      <a:pt x="24" y="584"/>
                    </a:lnTo>
                    <a:lnTo>
                      <a:pt x="0" y="577"/>
                    </a:lnTo>
                    <a:lnTo>
                      <a:pt x="175" y="0"/>
                    </a:lnTo>
                    <a:lnTo>
                      <a:pt x="198" y="7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09" name="Freeform 41">
                <a:extLst>
                  <a:ext uri="{FF2B5EF4-FFF2-40B4-BE49-F238E27FC236}">
                    <a16:creationId xmlns:a16="http://schemas.microsoft.com/office/drawing/2014/main" id="{87CA1F19-446A-4649-960E-6CCEACBDB4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59" y="3607"/>
                <a:ext cx="198" cy="584"/>
              </a:xfrm>
              <a:custGeom>
                <a:avLst/>
                <a:gdLst>
                  <a:gd name="T0" fmla="*/ 198 w 198"/>
                  <a:gd name="T1" fmla="*/ 7 h 584"/>
                  <a:gd name="T2" fmla="*/ 24 w 198"/>
                  <a:gd name="T3" fmla="*/ 584 h 584"/>
                  <a:gd name="T4" fmla="*/ 0 w 198"/>
                  <a:gd name="T5" fmla="*/ 577 h 584"/>
                  <a:gd name="T6" fmla="*/ 175 w 198"/>
                  <a:gd name="T7" fmla="*/ 0 h 584"/>
                  <a:gd name="T8" fmla="*/ 198 w 198"/>
                  <a:gd name="T9" fmla="*/ 7 h 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8" h="584">
                    <a:moveTo>
                      <a:pt x="198" y="7"/>
                    </a:moveTo>
                    <a:lnTo>
                      <a:pt x="24" y="584"/>
                    </a:lnTo>
                    <a:lnTo>
                      <a:pt x="0" y="577"/>
                    </a:lnTo>
                    <a:lnTo>
                      <a:pt x="175" y="0"/>
                    </a:lnTo>
                    <a:lnTo>
                      <a:pt x="198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0" name="Freeform 42">
                <a:extLst>
                  <a:ext uri="{FF2B5EF4-FFF2-40B4-BE49-F238E27FC236}">
                    <a16:creationId xmlns:a16="http://schemas.microsoft.com/office/drawing/2014/main" id="{4D014992-756A-422B-AE70-5E94160EC6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11" y="3623"/>
                <a:ext cx="196" cy="583"/>
              </a:xfrm>
              <a:custGeom>
                <a:avLst/>
                <a:gdLst>
                  <a:gd name="T0" fmla="*/ 196 w 196"/>
                  <a:gd name="T1" fmla="*/ 5 h 583"/>
                  <a:gd name="T2" fmla="*/ 21 w 196"/>
                  <a:gd name="T3" fmla="*/ 583 h 583"/>
                  <a:gd name="T4" fmla="*/ 0 w 196"/>
                  <a:gd name="T5" fmla="*/ 576 h 583"/>
                  <a:gd name="T6" fmla="*/ 172 w 196"/>
                  <a:gd name="T7" fmla="*/ 0 h 583"/>
                  <a:gd name="T8" fmla="*/ 196 w 196"/>
                  <a:gd name="T9" fmla="*/ 5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3">
                    <a:moveTo>
                      <a:pt x="196" y="5"/>
                    </a:moveTo>
                    <a:lnTo>
                      <a:pt x="21" y="583"/>
                    </a:lnTo>
                    <a:lnTo>
                      <a:pt x="0" y="576"/>
                    </a:lnTo>
                    <a:lnTo>
                      <a:pt x="172" y="0"/>
                    </a:lnTo>
                    <a:lnTo>
                      <a:pt x="196" y="5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1" name="Freeform 43">
                <a:extLst>
                  <a:ext uri="{FF2B5EF4-FFF2-40B4-BE49-F238E27FC236}">
                    <a16:creationId xmlns:a16="http://schemas.microsoft.com/office/drawing/2014/main" id="{4EB94E7B-3918-4984-8404-C75D9AB49E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11" y="3623"/>
                <a:ext cx="196" cy="583"/>
              </a:xfrm>
              <a:custGeom>
                <a:avLst/>
                <a:gdLst>
                  <a:gd name="T0" fmla="*/ 196 w 196"/>
                  <a:gd name="T1" fmla="*/ 5 h 583"/>
                  <a:gd name="T2" fmla="*/ 21 w 196"/>
                  <a:gd name="T3" fmla="*/ 583 h 583"/>
                  <a:gd name="T4" fmla="*/ 0 w 196"/>
                  <a:gd name="T5" fmla="*/ 576 h 583"/>
                  <a:gd name="T6" fmla="*/ 172 w 196"/>
                  <a:gd name="T7" fmla="*/ 0 h 583"/>
                  <a:gd name="T8" fmla="*/ 196 w 196"/>
                  <a:gd name="T9" fmla="*/ 5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3">
                    <a:moveTo>
                      <a:pt x="196" y="5"/>
                    </a:moveTo>
                    <a:lnTo>
                      <a:pt x="21" y="583"/>
                    </a:lnTo>
                    <a:lnTo>
                      <a:pt x="0" y="576"/>
                    </a:lnTo>
                    <a:lnTo>
                      <a:pt x="172" y="0"/>
                    </a:lnTo>
                    <a:lnTo>
                      <a:pt x="196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2" name="Freeform 44">
                <a:extLst>
                  <a:ext uri="{FF2B5EF4-FFF2-40B4-BE49-F238E27FC236}">
                    <a16:creationId xmlns:a16="http://schemas.microsoft.com/office/drawing/2014/main" id="{9ED43DD5-8FB5-4B0F-A502-308261EB97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61" y="3637"/>
                <a:ext cx="195" cy="583"/>
              </a:xfrm>
              <a:custGeom>
                <a:avLst/>
                <a:gdLst>
                  <a:gd name="T0" fmla="*/ 195 w 195"/>
                  <a:gd name="T1" fmla="*/ 7 h 583"/>
                  <a:gd name="T2" fmla="*/ 23 w 195"/>
                  <a:gd name="T3" fmla="*/ 583 h 583"/>
                  <a:gd name="T4" fmla="*/ 0 w 195"/>
                  <a:gd name="T5" fmla="*/ 576 h 583"/>
                  <a:gd name="T6" fmla="*/ 172 w 195"/>
                  <a:gd name="T7" fmla="*/ 0 h 583"/>
                  <a:gd name="T8" fmla="*/ 195 w 195"/>
                  <a:gd name="T9" fmla="*/ 7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583">
                    <a:moveTo>
                      <a:pt x="195" y="7"/>
                    </a:moveTo>
                    <a:lnTo>
                      <a:pt x="23" y="583"/>
                    </a:lnTo>
                    <a:lnTo>
                      <a:pt x="0" y="576"/>
                    </a:lnTo>
                    <a:lnTo>
                      <a:pt x="172" y="0"/>
                    </a:lnTo>
                    <a:lnTo>
                      <a:pt x="195" y="7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3" name="Freeform 45">
                <a:extLst>
                  <a:ext uri="{FF2B5EF4-FFF2-40B4-BE49-F238E27FC236}">
                    <a16:creationId xmlns:a16="http://schemas.microsoft.com/office/drawing/2014/main" id="{68735758-3BF3-49BC-889E-6F5D84D9A8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61" y="3637"/>
                <a:ext cx="195" cy="583"/>
              </a:xfrm>
              <a:custGeom>
                <a:avLst/>
                <a:gdLst>
                  <a:gd name="T0" fmla="*/ 195 w 195"/>
                  <a:gd name="T1" fmla="*/ 7 h 583"/>
                  <a:gd name="T2" fmla="*/ 23 w 195"/>
                  <a:gd name="T3" fmla="*/ 583 h 583"/>
                  <a:gd name="T4" fmla="*/ 0 w 195"/>
                  <a:gd name="T5" fmla="*/ 576 h 583"/>
                  <a:gd name="T6" fmla="*/ 172 w 195"/>
                  <a:gd name="T7" fmla="*/ 0 h 583"/>
                  <a:gd name="T8" fmla="*/ 195 w 195"/>
                  <a:gd name="T9" fmla="*/ 7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583">
                    <a:moveTo>
                      <a:pt x="195" y="7"/>
                    </a:moveTo>
                    <a:lnTo>
                      <a:pt x="23" y="583"/>
                    </a:lnTo>
                    <a:lnTo>
                      <a:pt x="0" y="576"/>
                    </a:lnTo>
                    <a:lnTo>
                      <a:pt x="172" y="0"/>
                    </a:lnTo>
                    <a:lnTo>
                      <a:pt x="195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4" name="Freeform 46">
                <a:extLst>
                  <a:ext uri="{FF2B5EF4-FFF2-40B4-BE49-F238E27FC236}">
                    <a16:creationId xmlns:a16="http://schemas.microsoft.com/office/drawing/2014/main" id="{0216D934-8E03-4749-9D8C-CA800FC951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10" y="3651"/>
                <a:ext cx="196" cy="585"/>
              </a:xfrm>
              <a:custGeom>
                <a:avLst/>
                <a:gdLst>
                  <a:gd name="T0" fmla="*/ 196 w 196"/>
                  <a:gd name="T1" fmla="*/ 7 h 585"/>
                  <a:gd name="T2" fmla="*/ 24 w 196"/>
                  <a:gd name="T3" fmla="*/ 585 h 585"/>
                  <a:gd name="T4" fmla="*/ 0 w 196"/>
                  <a:gd name="T5" fmla="*/ 578 h 585"/>
                  <a:gd name="T6" fmla="*/ 175 w 196"/>
                  <a:gd name="T7" fmla="*/ 0 h 585"/>
                  <a:gd name="T8" fmla="*/ 196 w 196"/>
                  <a:gd name="T9" fmla="*/ 7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5">
                    <a:moveTo>
                      <a:pt x="196" y="7"/>
                    </a:moveTo>
                    <a:lnTo>
                      <a:pt x="24" y="585"/>
                    </a:lnTo>
                    <a:lnTo>
                      <a:pt x="0" y="578"/>
                    </a:lnTo>
                    <a:lnTo>
                      <a:pt x="175" y="0"/>
                    </a:lnTo>
                    <a:lnTo>
                      <a:pt x="196" y="7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5" name="Freeform 47">
                <a:extLst>
                  <a:ext uri="{FF2B5EF4-FFF2-40B4-BE49-F238E27FC236}">
                    <a16:creationId xmlns:a16="http://schemas.microsoft.com/office/drawing/2014/main" id="{85CEB256-7F5A-4E6B-B760-F4F5F27D91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10" y="3651"/>
                <a:ext cx="196" cy="585"/>
              </a:xfrm>
              <a:custGeom>
                <a:avLst/>
                <a:gdLst>
                  <a:gd name="T0" fmla="*/ 196 w 196"/>
                  <a:gd name="T1" fmla="*/ 7 h 585"/>
                  <a:gd name="T2" fmla="*/ 24 w 196"/>
                  <a:gd name="T3" fmla="*/ 585 h 585"/>
                  <a:gd name="T4" fmla="*/ 0 w 196"/>
                  <a:gd name="T5" fmla="*/ 578 h 585"/>
                  <a:gd name="T6" fmla="*/ 175 w 196"/>
                  <a:gd name="T7" fmla="*/ 0 h 585"/>
                  <a:gd name="T8" fmla="*/ 196 w 196"/>
                  <a:gd name="T9" fmla="*/ 7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5">
                    <a:moveTo>
                      <a:pt x="196" y="7"/>
                    </a:moveTo>
                    <a:lnTo>
                      <a:pt x="24" y="585"/>
                    </a:lnTo>
                    <a:lnTo>
                      <a:pt x="0" y="578"/>
                    </a:lnTo>
                    <a:lnTo>
                      <a:pt x="175" y="0"/>
                    </a:lnTo>
                    <a:lnTo>
                      <a:pt x="196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6" name="Freeform 48">
                <a:extLst>
                  <a:ext uri="{FF2B5EF4-FFF2-40B4-BE49-F238E27FC236}">
                    <a16:creationId xmlns:a16="http://schemas.microsoft.com/office/drawing/2014/main" id="{527563D5-CD65-4DB6-BAB9-492AEF22A1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60" y="3668"/>
                <a:ext cx="198" cy="582"/>
              </a:xfrm>
              <a:custGeom>
                <a:avLst/>
                <a:gdLst>
                  <a:gd name="T0" fmla="*/ 198 w 198"/>
                  <a:gd name="T1" fmla="*/ 7 h 582"/>
                  <a:gd name="T2" fmla="*/ 23 w 198"/>
                  <a:gd name="T3" fmla="*/ 582 h 582"/>
                  <a:gd name="T4" fmla="*/ 0 w 198"/>
                  <a:gd name="T5" fmla="*/ 575 h 582"/>
                  <a:gd name="T6" fmla="*/ 174 w 198"/>
                  <a:gd name="T7" fmla="*/ 0 h 582"/>
                  <a:gd name="T8" fmla="*/ 198 w 198"/>
                  <a:gd name="T9" fmla="*/ 7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8" h="582">
                    <a:moveTo>
                      <a:pt x="198" y="7"/>
                    </a:moveTo>
                    <a:lnTo>
                      <a:pt x="23" y="582"/>
                    </a:lnTo>
                    <a:lnTo>
                      <a:pt x="0" y="575"/>
                    </a:lnTo>
                    <a:lnTo>
                      <a:pt x="174" y="0"/>
                    </a:lnTo>
                    <a:lnTo>
                      <a:pt x="198" y="7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7" name="Freeform 49">
                <a:extLst>
                  <a:ext uri="{FF2B5EF4-FFF2-40B4-BE49-F238E27FC236}">
                    <a16:creationId xmlns:a16="http://schemas.microsoft.com/office/drawing/2014/main" id="{1A913B03-072B-453D-A828-01ED5B41D0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60" y="3668"/>
                <a:ext cx="198" cy="582"/>
              </a:xfrm>
              <a:custGeom>
                <a:avLst/>
                <a:gdLst>
                  <a:gd name="T0" fmla="*/ 198 w 198"/>
                  <a:gd name="T1" fmla="*/ 7 h 582"/>
                  <a:gd name="T2" fmla="*/ 23 w 198"/>
                  <a:gd name="T3" fmla="*/ 582 h 582"/>
                  <a:gd name="T4" fmla="*/ 0 w 198"/>
                  <a:gd name="T5" fmla="*/ 575 h 582"/>
                  <a:gd name="T6" fmla="*/ 174 w 198"/>
                  <a:gd name="T7" fmla="*/ 0 h 582"/>
                  <a:gd name="T8" fmla="*/ 198 w 198"/>
                  <a:gd name="T9" fmla="*/ 7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8" h="582">
                    <a:moveTo>
                      <a:pt x="198" y="7"/>
                    </a:moveTo>
                    <a:lnTo>
                      <a:pt x="23" y="582"/>
                    </a:lnTo>
                    <a:lnTo>
                      <a:pt x="0" y="575"/>
                    </a:lnTo>
                    <a:lnTo>
                      <a:pt x="174" y="0"/>
                    </a:lnTo>
                    <a:lnTo>
                      <a:pt x="198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8" name="Freeform 50">
                <a:extLst>
                  <a:ext uri="{FF2B5EF4-FFF2-40B4-BE49-F238E27FC236}">
                    <a16:creationId xmlns:a16="http://schemas.microsoft.com/office/drawing/2014/main" id="{BF072EB5-1B05-48AF-9A1D-0389D89ECB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11" y="3682"/>
                <a:ext cx="196" cy="583"/>
              </a:xfrm>
              <a:custGeom>
                <a:avLst/>
                <a:gdLst>
                  <a:gd name="T0" fmla="*/ 196 w 196"/>
                  <a:gd name="T1" fmla="*/ 7 h 583"/>
                  <a:gd name="T2" fmla="*/ 22 w 196"/>
                  <a:gd name="T3" fmla="*/ 583 h 583"/>
                  <a:gd name="T4" fmla="*/ 0 w 196"/>
                  <a:gd name="T5" fmla="*/ 578 h 583"/>
                  <a:gd name="T6" fmla="*/ 173 w 196"/>
                  <a:gd name="T7" fmla="*/ 0 h 583"/>
                  <a:gd name="T8" fmla="*/ 196 w 196"/>
                  <a:gd name="T9" fmla="*/ 7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3">
                    <a:moveTo>
                      <a:pt x="196" y="7"/>
                    </a:moveTo>
                    <a:lnTo>
                      <a:pt x="22" y="583"/>
                    </a:lnTo>
                    <a:lnTo>
                      <a:pt x="0" y="578"/>
                    </a:lnTo>
                    <a:lnTo>
                      <a:pt x="173" y="0"/>
                    </a:lnTo>
                    <a:lnTo>
                      <a:pt x="196" y="7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19" name="Freeform 51">
                <a:extLst>
                  <a:ext uri="{FF2B5EF4-FFF2-40B4-BE49-F238E27FC236}">
                    <a16:creationId xmlns:a16="http://schemas.microsoft.com/office/drawing/2014/main" id="{034D982A-F7B7-4505-99C4-5F0AC77E4E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11" y="3682"/>
                <a:ext cx="196" cy="583"/>
              </a:xfrm>
              <a:custGeom>
                <a:avLst/>
                <a:gdLst>
                  <a:gd name="T0" fmla="*/ 196 w 196"/>
                  <a:gd name="T1" fmla="*/ 7 h 583"/>
                  <a:gd name="T2" fmla="*/ 22 w 196"/>
                  <a:gd name="T3" fmla="*/ 583 h 583"/>
                  <a:gd name="T4" fmla="*/ 0 w 196"/>
                  <a:gd name="T5" fmla="*/ 578 h 583"/>
                  <a:gd name="T6" fmla="*/ 173 w 196"/>
                  <a:gd name="T7" fmla="*/ 0 h 583"/>
                  <a:gd name="T8" fmla="*/ 196 w 196"/>
                  <a:gd name="T9" fmla="*/ 7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3">
                    <a:moveTo>
                      <a:pt x="196" y="7"/>
                    </a:moveTo>
                    <a:lnTo>
                      <a:pt x="22" y="583"/>
                    </a:lnTo>
                    <a:lnTo>
                      <a:pt x="0" y="578"/>
                    </a:lnTo>
                    <a:lnTo>
                      <a:pt x="173" y="0"/>
                    </a:lnTo>
                    <a:lnTo>
                      <a:pt x="196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20" name="Freeform 52">
                <a:extLst>
                  <a:ext uri="{FF2B5EF4-FFF2-40B4-BE49-F238E27FC236}">
                    <a16:creationId xmlns:a16="http://schemas.microsoft.com/office/drawing/2014/main" id="{EFA5E9DA-8721-422C-8FF4-D07E4AE76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61" y="3696"/>
                <a:ext cx="196" cy="585"/>
              </a:xfrm>
              <a:custGeom>
                <a:avLst/>
                <a:gdLst>
                  <a:gd name="T0" fmla="*/ 196 w 196"/>
                  <a:gd name="T1" fmla="*/ 7 h 585"/>
                  <a:gd name="T2" fmla="*/ 24 w 196"/>
                  <a:gd name="T3" fmla="*/ 585 h 585"/>
                  <a:gd name="T4" fmla="*/ 0 w 196"/>
                  <a:gd name="T5" fmla="*/ 578 h 585"/>
                  <a:gd name="T6" fmla="*/ 172 w 196"/>
                  <a:gd name="T7" fmla="*/ 0 h 585"/>
                  <a:gd name="T8" fmla="*/ 196 w 196"/>
                  <a:gd name="T9" fmla="*/ 7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5">
                    <a:moveTo>
                      <a:pt x="196" y="7"/>
                    </a:moveTo>
                    <a:lnTo>
                      <a:pt x="24" y="585"/>
                    </a:lnTo>
                    <a:lnTo>
                      <a:pt x="0" y="578"/>
                    </a:lnTo>
                    <a:lnTo>
                      <a:pt x="172" y="0"/>
                    </a:lnTo>
                    <a:lnTo>
                      <a:pt x="196" y="7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21" name="Freeform 53">
                <a:extLst>
                  <a:ext uri="{FF2B5EF4-FFF2-40B4-BE49-F238E27FC236}">
                    <a16:creationId xmlns:a16="http://schemas.microsoft.com/office/drawing/2014/main" id="{CEA1C8AD-6071-4C9A-9A9D-E36BCD060C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61" y="3696"/>
                <a:ext cx="196" cy="585"/>
              </a:xfrm>
              <a:custGeom>
                <a:avLst/>
                <a:gdLst>
                  <a:gd name="T0" fmla="*/ 196 w 196"/>
                  <a:gd name="T1" fmla="*/ 7 h 585"/>
                  <a:gd name="T2" fmla="*/ 24 w 196"/>
                  <a:gd name="T3" fmla="*/ 585 h 585"/>
                  <a:gd name="T4" fmla="*/ 0 w 196"/>
                  <a:gd name="T5" fmla="*/ 578 h 585"/>
                  <a:gd name="T6" fmla="*/ 172 w 196"/>
                  <a:gd name="T7" fmla="*/ 0 h 585"/>
                  <a:gd name="T8" fmla="*/ 196 w 196"/>
                  <a:gd name="T9" fmla="*/ 7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585">
                    <a:moveTo>
                      <a:pt x="196" y="7"/>
                    </a:moveTo>
                    <a:lnTo>
                      <a:pt x="24" y="585"/>
                    </a:lnTo>
                    <a:lnTo>
                      <a:pt x="0" y="578"/>
                    </a:lnTo>
                    <a:lnTo>
                      <a:pt x="172" y="0"/>
                    </a:lnTo>
                    <a:lnTo>
                      <a:pt x="196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22" name="Freeform 54">
                <a:extLst>
                  <a:ext uri="{FF2B5EF4-FFF2-40B4-BE49-F238E27FC236}">
                    <a16:creationId xmlns:a16="http://schemas.microsoft.com/office/drawing/2014/main" id="{85A24EBC-89E2-4D02-A8DC-E0202E7DC5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67" y="3578"/>
                <a:ext cx="186" cy="123"/>
              </a:xfrm>
              <a:custGeom>
                <a:avLst/>
                <a:gdLst>
                  <a:gd name="T0" fmla="*/ 65 w 79"/>
                  <a:gd name="T1" fmla="*/ 38 h 52"/>
                  <a:gd name="T2" fmla="*/ 58 w 79"/>
                  <a:gd name="T3" fmla="*/ 52 h 52"/>
                  <a:gd name="T4" fmla="*/ 43 w 79"/>
                  <a:gd name="T5" fmla="*/ 47 h 52"/>
                  <a:gd name="T6" fmla="*/ 45 w 79"/>
                  <a:gd name="T7" fmla="*/ 40 h 52"/>
                  <a:gd name="T8" fmla="*/ 52 w 79"/>
                  <a:gd name="T9" fmla="*/ 40 h 52"/>
                  <a:gd name="T10" fmla="*/ 56 w 79"/>
                  <a:gd name="T11" fmla="*/ 33 h 52"/>
                  <a:gd name="T12" fmla="*/ 53 w 79"/>
                  <a:gd name="T13" fmla="*/ 22 h 52"/>
                  <a:gd name="T14" fmla="*/ 21 w 79"/>
                  <a:gd name="T15" fmla="*/ 41 h 52"/>
                  <a:gd name="T16" fmla="*/ 10 w 79"/>
                  <a:gd name="T17" fmla="*/ 22 h 52"/>
                  <a:gd name="T18" fmla="*/ 0 w 79"/>
                  <a:gd name="T19" fmla="*/ 19 h 52"/>
                  <a:gd name="T20" fmla="*/ 2 w 79"/>
                  <a:gd name="T21" fmla="*/ 10 h 52"/>
                  <a:gd name="T22" fmla="*/ 12 w 79"/>
                  <a:gd name="T23" fmla="*/ 12 h 52"/>
                  <a:gd name="T24" fmla="*/ 19 w 79"/>
                  <a:gd name="T25" fmla="*/ 0 h 52"/>
                  <a:gd name="T26" fmla="*/ 33 w 79"/>
                  <a:gd name="T27" fmla="*/ 5 h 52"/>
                  <a:gd name="T28" fmla="*/ 30 w 79"/>
                  <a:gd name="T29" fmla="*/ 12 h 52"/>
                  <a:gd name="T30" fmla="*/ 24 w 79"/>
                  <a:gd name="T31" fmla="*/ 12 h 52"/>
                  <a:gd name="T32" fmla="*/ 20 w 79"/>
                  <a:gd name="T33" fmla="*/ 18 h 52"/>
                  <a:gd name="T34" fmla="*/ 23 w 79"/>
                  <a:gd name="T35" fmla="*/ 28 h 52"/>
                  <a:gd name="T36" fmla="*/ 55 w 79"/>
                  <a:gd name="T37" fmla="*/ 9 h 52"/>
                  <a:gd name="T38" fmla="*/ 67 w 79"/>
                  <a:gd name="T39" fmla="*/ 29 h 52"/>
                  <a:gd name="T40" fmla="*/ 79 w 79"/>
                  <a:gd name="T41" fmla="*/ 33 h 52"/>
                  <a:gd name="T42" fmla="*/ 76 w 79"/>
                  <a:gd name="T43" fmla="*/ 42 h 52"/>
                  <a:gd name="T44" fmla="*/ 65 w 79"/>
                  <a:gd name="T45" fmla="*/ 38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79" h="52">
                    <a:moveTo>
                      <a:pt x="65" y="38"/>
                    </a:moveTo>
                    <a:cubicBezTo>
                      <a:pt x="62" y="46"/>
                      <a:pt x="58" y="52"/>
                      <a:pt x="58" y="52"/>
                    </a:cubicBezTo>
                    <a:cubicBezTo>
                      <a:pt x="43" y="47"/>
                      <a:pt x="43" y="47"/>
                      <a:pt x="43" y="47"/>
                    </a:cubicBezTo>
                    <a:cubicBezTo>
                      <a:pt x="45" y="40"/>
                      <a:pt x="45" y="40"/>
                      <a:pt x="45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2" y="40"/>
                      <a:pt x="54" y="38"/>
                      <a:pt x="56" y="33"/>
                    </a:cubicBezTo>
                    <a:cubicBezTo>
                      <a:pt x="57" y="28"/>
                      <a:pt x="57" y="23"/>
                      <a:pt x="53" y="22"/>
                    </a:cubicBezTo>
                    <a:cubicBezTo>
                      <a:pt x="44" y="19"/>
                      <a:pt x="40" y="46"/>
                      <a:pt x="21" y="41"/>
                    </a:cubicBezTo>
                    <a:cubicBezTo>
                      <a:pt x="12" y="38"/>
                      <a:pt x="9" y="30"/>
                      <a:pt x="10" y="22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2" y="10"/>
                      <a:pt x="2" y="10"/>
                      <a:pt x="2" y="10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5" y="5"/>
                      <a:pt x="19" y="0"/>
                      <a:pt x="19" y="0"/>
                    </a:cubicBezTo>
                    <a:cubicBezTo>
                      <a:pt x="33" y="5"/>
                      <a:pt x="33" y="5"/>
                      <a:pt x="33" y="5"/>
                    </a:cubicBezTo>
                    <a:cubicBezTo>
                      <a:pt x="30" y="12"/>
                      <a:pt x="30" y="12"/>
                      <a:pt x="30" y="12"/>
                    </a:cubicBezTo>
                    <a:cubicBezTo>
                      <a:pt x="24" y="12"/>
                      <a:pt x="24" y="12"/>
                      <a:pt x="24" y="12"/>
                    </a:cubicBezTo>
                    <a:cubicBezTo>
                      <a:pt x="24" y="12"/>
                      <a:pt x="21" y="15"/>
                      <a:pt x="20" y="18"/>
                    </a:cubicBezTo>
                    <a:cubicBezTo>
                      <a:pt x="19" y="23"/>
                      <a:pt x="20" y="27"/>
                      <a:pt x="23" y="28"/>
                    </a:cubicBezTo>
                    <a:cubicBezTo>
                      <a:pt x="32" y="31"/>
                      <a:pt x="36" y="4"/>
                      <a:pt x="55" y="9"/>
                    </a:cubicBezTo>
                    <a:cubicBezTo>
                      <a:pt x="64" y="12"/>
                      <a:pt x="68" y="20"/>
                      <a:pt x="67" y="29"/>
                    </a:cubicBezTo>
                    <a:cubicBezTo>
                      <a:pt x="79" y="33"/>
                      <a:pt x="79" y="33"/>
                      <a:pt x="79" y="33"/>
                    </a:cubicBezTo>
                    <a:cubicBezTo>
                      <a:pt x="76" y="42"/>
                      <a:pt x="76" y="42"/>
                      <a:pt x="76" y="42"/>
                    </a:cubicBezTo>
                    <a:lnTo>
                      <a:pt x="65" y="38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23" name="Freeform 55">
                <a:extLst>
                  <a:ext uri="{FF2B5EF4-FFF2-40B4-BE49-F238E27FC236}">
                    <a16:creationId xmlns:a16="http://schemas.microsoft.com/office/drawing/2014/main" id="{BC340EE0-1AC6-45BA-9BB8-1E22414B96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89" y="3425"/>
                <a:ext cx="118" cy="92"/>
              </a:xfrm>
              <a:custGeom>
                <a:avLst/>
                <a:gdLst>
                  <a:gd name="T0" fmla="*/ 0 w 118"/>
                  <a:gd name="T1" fmla="*/ 64 h 92"/>
                  <a:gd name="T2" fmla="*/ 118 w 118"/>
                  <a:gd name="T3" fmla="*/ 0 h 92"/>
                  <a:gd name="T4" fmla="*/ 92 w 118"/>
                  <a:gd name="T5" fmla="*/ 92 h 92"/>
                  <a:gd name="T6" fmla="*/ 0 w 118"/>
                  <a:gd name="T7" fmla="*/ 64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92">
                    <a:moveTo>
                      <a:pt x="0" y="64"/>
                    </a:moveTo>
                    <a:lnTo>
                      <a:pt x="118" y="0"/>
                    </a:lnTo>
                    <a:lnTo>
                      <a:pt x="92" y="92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F2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24" name="Freeform 56">
                <a:extLst>
                  <a:ext uri="{FF2B5EF4-FFF2-40B4-BE49-F238E27FC236}">
                    <a16:creationId xmlns:a16="http://schemas.microsoft.com/office/drawing/2014/main" id="{B0F8F3C7-AE10-45D6-999E-9BB0452D13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69" y="3927"/>
                <a:ext cx="1068" cy="1208"/>
              </a:xfrm>
              <a:custGeom>
                <a:avLst/>
                <a:gdLst>
                  <a:gd name="T0" fmla="*/ 451 w 453"/>
                  <a:gd name="T1" fmla="*/ 380 h 512"/>
                  <a:gd name="T2" fmla="*/ 446 w 453"/>
                  <a:gd name="T3" fmla="*/ 394 h 512"/>
                  <a:gd name="T4" fmla="*/ 174 w 453"/>
                  <a:gd name="T5" fmla="*/ 510 h 512"/>
                  <a:gd name="T6" fmla="*/ 161 w 453"/>
                  <a:gd name="T7" fmla="*/ 504 h 512"/>
                  <a:gd name="T8" fmla="*/ 2 w 453"/>
                  <a:gd name="T9" fmla="*/ 132 h 512"/>
                  <a:gd name="T10" fmla="*/ 8 w 453"/>
                  <a:gd name="T11" fmla="*/ 118 h 512"/>
                  <a:gd name="T12" fmla="*/ 279 w 453"/>
                  <a:gd name="T13" fmla="*/ 3 h 512"/>
                  <a:gd name="T14" fmla="*/ 293 w 453"/>
                  <a:gd name="T15" fmla="*/ 8 h 512"/>
                  <a:gd name="T16" fmla="*/ 451 w 453"/>
                  <a:gd name="T17" fmla="*/ 38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53" h="512">
                    <a:moveTo>
                      <a:pt x="451" y="380"/>
                    </a:moveTo>
                    <a:cubicBezTo>
                      <a:pt x="453" y="386"/>
                      <a:pt x="451" y="392"/>
                      <a:pt x="446" y="394"/>
                    </a:cubicBezTo>
                    <a:cubicBezTo>
                      <a:pt x="174" y="510"/>
                      <a:pt x="174" y="510"/>
                      <a:pt x="174" y="510"/>
                    </a:cubicBezTo>
                    <a:cubicBezTo>
                      <a:pt x="169" y="512"/>
                      <a:pt x="163" y="510"/>
                      <a:pt x="161" y="504"/>
                    </a:cubicBezTo>
                    <a:cubicBezTo>
                      <a:pt x="2" y="132"/>
                      <a:pt x="2" y="132"/>
                      <a:pt x="2" y="132"/>
                    </a:cubicBezTo>
                    <a:cubicBezTo>
                      <a:pt x="0" y="127"/>
                      <a:pt x="2" y="121"/>
                      <a:pt x="8" y="118"/>
                    </a:cubicBezTo>
                    <a:cubicBezTo>
                      <a:pt x="279" y="3"/>
                      <a:pt x="279" y="3"/>
                      <a:pt x="279" y="3"/>
                    </a:cubicBezTo>
                    <a:cubicBezTo>
                      <a:pt x="284" y="0"/>
                      <a:pt x="290" y="3"/>
                      <a:pt x="293" y="8"/>
                    </a:cubicBezTo>
                    <a:lnTo>
                      <a:pt x="451" y="380"/>
                    </a:lnTo>
                    <a:close/>
                  </a:path>
                </a:pathLst>
              </a:custGeom>
              <a:solidFill>
                <a:srgbClr val="4146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25" name="Freeform 57">
                <a:extLst>
                  <a:ext uri="{FF2B5EF4-FFF2-40B4-BE49-F238E27FC236}">
                    <a16:creationId xmlns:a16="http://schemas.microsoft.com/office/drawing/2014/main" id="{AE5B9163-E471-426F-BA1D-64052D7016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25" y="3991"/>
                <a:ext cx="957" cy="1085"/>
              </a:xfrm>
              <a:custGeom>
                <a:avLst/>
                <a:gdLst>
                  <a:gd name="T0" fmla="*/ 162 w 406"/>
                  <a:gd name="T1" fmla="*/ 457 h 460"/>
                  <a:gd name="T2" fmla="*/ 142 w 406"/>
                  <a:gd name="T3" fmla="*/ 449 h 460"/>
                  <a:gd name="T4" fmla="*/ 3 w 406"/>
                  <a:gd name="T5" fmla="*/ 122 h 460"/>
                  <a:gd name="T6" fmla="*/ 11 w 406"/>
                  <a:gd name="T7" fmla="*/ 102 h 460"/>
                  <a:gd name="T8" fmla="*/ 244 w 406"/>
                  <a:gd name="T9" fmla="*/ 3 h 460"/>
                  <a:gd name="T10" fmla="*/ 264 w 406"/>
                  <a:gd name="T11" fmla="*/ 11 h 460"/>
                  <a:gd name="T12" fmla="*/ 403 w 406"/>
                  <a:gd name="T13" fmla="*/ 338 h 460"/>
                  <a:gd name="T14" fmla="*/ 395 w 406"/>
                  <a:gd name="T15" fmla="*/ 358 h 460"/>
                  <a:gd name="T16" fmla="*/ 162 w 406"/>
                  <a:gd name="T17" fmla="*/ 457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6" h="460">
                    <a:moveTo>
                      <a:pt x="162" y="457"/>
                    </a:moveTo>
                    <a:cubicBezTo>
                      <a:pt x="155" y="460"/>
                      <a:pt x="146" y="457"/>
                      <a:pt x="142" y="449"/>
                    </a:cubicBezTo>
                    <a:cubicBezTo>
                      <a:pt x="3" y="122"/>
                      <a:pt x="3" y="122"/>
                      <a:pt x="3" y="122"/>
                    </a:cubicBezTo>
                    <a:cubicBezTo>
                      <a:pt x="0" y="114"/>
                      <a:pt x="4" y="106"/>
                      <a:pt x="11" y="102"/>
                    </a:cubicBezTo>
                    <a:cubicBezTo>
                      <a:pt x="244" y="3"/>
                      <a:pt x="244" y="3"/>
                      <a:pt x="244" y="3"/>
                    </a:cubicBezTo>
                    <a:cubicBezTo>
                      <a:pt x="251" y="0"/>
                      <a:pt x="260" y="4"/>
                      <a:pt x="264" y="11"/>
                    </a:cubicBezTo>
                    <a:cubicBezTo>
                      <a:pt x="403" y="338"/>
                      <a:pt x="403" y="338"/>
                      <a:pt x="403" y="338"/>
                    </a:cubicBezTo>
                    <a:cubicBezTo>
                      <a:pt x="406" y="346"/>
                      <a:pt x="402" y="355"/>
                      <a:pt x="395" y="358"/>
                    </a:cubicBezTo>
                    <a:lnTo>
                      <a:pt x="162" y="457"/>
                    </a:lnTo>
                    <a:close/>
                  </a:path>
                </a:pathLst>
              </a:custGeom>
              <a:solidFill>
                <a:srgbClr val="BCBE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26" name="Freeform 58">
                <a:extLst>
                  <a:ext uri="{FF2B5EF4-FFF2-40B4-BE49-F238E27FC236}">
                    <a16:creationId xmlns:a16="http://schemas.microsoft.com/office/drawing/2014/main" id="{7BD24F2C-107E-4502-8998-B61118D95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23" y="3984"/>
                <a:ext cx="957" cy="1087"/>
              </a:xfrm>
              <a:custGeom>
                <a:avLst/>
                <a:gdLst>
                  <a:gd name="T0" fmla="*/ 162 w 406"/>
                  <a:gd name="T1" fmla="*/ 457 h 461"/>
                  <a:gd name="T2" fmla="*/ 142 w 406"/>
                  <a:gd name="T3" fmla="*/ 449 h 461"/>
                  <a:gd name="T4" fmla="*/ 3 w 406"/>
                  <a:gd name="T5" fmla="*/ 123 h 461"/>
                  <a:gd name="T6" fmla="*/ 11 w 406"/>
                  <a:gd name="T7" fmla="*/ 103 h 461"/>
                  <a:gd name="T8" fmla="*/ 244 w 406"/>
                  <a:gd name="T9" fmla="*/ 4 h 461"/>
                  <a:gd name="T10" fmla="*/ 263 w 406"/>
                  <a:gd name="T11" fmla="*/ 12 h 461"/>
                  <a:gd name="T12" fmla="*/ 403 w 406"/>
                  <a:gd name="T13" fmla="*/ 339 h 461"/>
                  <a:gd name="T14" fmla="*/ 395 w 406"/>
                  <a:gd name="T15" fmla="*/ 358 h 461"/>
                  <a:gd name="T16" fmla="*/ 162 w 406"/>
                  <a:gd name="T17" fmla="*/ 457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6" h="461">
                    <a:moveTo>
                      <a:pt x="162" y="457"/>
                    </a:moveTo>
                    <a:cubicBezTo>
                      <a:pt x="155" y="461"/>
                      <a:pt x="146" y="457"/>
                      <a:pt x="142" y="449"/>
                    </a:cubicBezTo>
                    <a:cubicBezTo>
                      <a:pt x="3" y="123"/>
                      <a:pt x="3" y="123"/>
                      <a:pt x="3" y="123"/>
                    </a:cubicBezTo>
                    <a:cubicBezTo>
                      <a:pt x="0" y="115"/>
                      <a:pt x="4" y="106"/>
                      <a:pt x="11" y="103"/>
                    </a:cubicBezTo>
                    <a:cubicBezTo>
                      <a:pt x="244" y="4"/>
                      <a:pt x="244" y="4"/>
                      <a:pt x="244" y="4"/>
                    </a:cubicBezTo>
                    <a:cubicBezTo>
                      <a:pt x="251" y="0"/>
                      <a:pt x="260" y="4"/>
                      <a:pt x="263" y="12"/>
                    </a:cubicBezTo>
                    <a:cubicBezTo>
                      <a:pt x="403" y="339"/>
                      <a:pt x="403" y="339"/>
                      <a:pt x="403" y="339"/>
                    </a:cubicBezTo>
                    <a:cubicBezTo>
                      <a:pt x="406" y="346"/>
                      <a:pt x="402" y="355"/>
                      <a:pt x="395" y="358"/>
                    </a:cubicBezTo>
                    <a:lnTo>
                      <a:pt x="162" y="457"/>
                    </a:lnTo>
                    <a:close/>
                  </a:path>
                </a:pathLst>
              </a:custGeom>
              <a:solidFill>
                <a:srgbClr val="D1D3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27" name="Freeform 59">
                <a:extLst>
                  <a:ext uri="{FF2B5EF4-FFF2-40B4-BE49-F238E27FC236}">
                    <a16:creationId xmlns:a16="http://schemas.microsoft.com/office/drawing/2014/main" id="{B838E43E-07ED-4B53-BC23-2BEF98BFC5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20" y="3979"/>
                <a:ext cx="628" cy="302"/>
              </a:xfrm>
              <a:custGeom>
                <a:avLst/>
                <a:gdLst>
                  <a:gd name="T0" fmla="*/ 3 w 266"/>
                  <a:gd name="T1" fmla="*/ 122 h 128"/>
                  <a:gd name="T2" fmla="*/ 5 w 266"/>
                  <a:gd name="T3" fmla="*/ 128 h 128"/>
                  <a:gd name="T4" fmla="*/ 13 w 266"/>
                  <a:gd name="T5" fmla="*/ 108 h 128"/>
                  <a:gd name="T6" fmla="*/ 246 w 266"/>
                  <a:gd name="T7" fmla="*/ 9 h 128"/>
                  <a:gd name="T8" fmla="*/ 266 w 266"/>
                  <a:gd name="T9" fmla="*/ 17 h 128"/>
                  <a:gd name="T10" fmla="*/ 263 w 266"/>
                  <a:gd name="T11" fmla="*/ 11 h 128"/>
                  <a:gd name="T12" fmla="*/ 243 w 266"/>
                  <a:gd name="T13" fmla="*/ 3 h 128"/>
                  <a:gd name="T14" fmla="*/ 11 w 266"/>
                  <a:gd name="T15" fmla="*/ 102 h 128"/>
                  <a:gd name="T16" fmla="*/ 3 w 266"/>
                  <a:gd name="T17" fmla="*/ 122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6" h="128">
                    <a:moveTo>
                      <a:pt x="3" y="122"/>
                    </a:moveTo>
                    <a:cubicBezTo>
                      <a:pt x="5" y="128"/>
                      <a:pt x="5" y="128"/>
                      <a:pt x="5" y="128"/>
                    </a:cubicBezTo>
                    <a:cubicBezTo>
                      <a:pt x="2" y="120"/>
                      <a:pt x="6" y="111"/>
                      <a:pt x="13" y="108"/>
                    </a:cubicBezTo>
                    <a:cubicBezTo>
                      <a:pt x="246" y="9"/>
                      <a:pt x="246" y="9"/>
                      <a:pt x="246" y="9"/>
                    </a:cubicBezTo>
                    <a:cubicBezTo>
                      <a:pt x="254" y="6"/>
                      <a:pt x="262" y="9"/>
                      <a:pt x="266" y="17"/>
                    </a:cubicBezTo>
                    <a:cubicBezTo>
                      <a:pt x="263" y="11"/>
                      <a:pt x="263" y="11"/>
                      <a:pt x="263" y="11"/>
                    </a:cubicBezTo>
                    <a:cubicBezTo>
                      <a:pt x="260" y="3"/>
                      <a:pt x="251" y="0"/>
                      <a:pt x="243" y="3"/>
                    </a:cubicBezTo>
                    <a:cubicBezTo>
                      <a:pt x="11" y="102"/>
                      <a:pt x="11" y="102"/>
                      <a:pt x="11" y="102"/>
                    </a:cubicBezTo>
                    <a:cubicBezTo>
                      <a:pt x="3" y="105"/>
                      <a:pt x="0" y="114"/>
                      <a:pt x="3" y="122"/>
                    </a:cubicBezTo>
                    <a:close/>
                  </a:path>
                </a:pathLst>
              </a:custGeom>
              <a:solidFill>
                <a:srgbClr val="F1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28" name="Freeform 60">
                <a:extLst>
                  <a:ext uri="{FF2B5EF4-FFF2-40B4-BE49-F238E27FC236}">
                    <a16:creationId xmlns:a16="http://schemas.microsoft.com/office/drawing/2014/main" id="{CB891990-1172-4ABD-BDC3-08752ADA52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20" y="3979"/>
                <a:ext cx="958" cy="1085"/>
              </a:xfrm>
              <a:custGeom>
                <a:avLst/>
                <a:gdLst>
                  <a:gd name="T0" fmla="*/ 162 w 406"/>
                  <a:gd name="T1" fmla="*/ 457 h 460"/>
                  <a:gd name="T2" fmla="*/ 142 w 406"/>
                  <a:gd name="T3" fmla="*/ 449 h 460"/>
                  <a:gd name="T4" fmla="*/ 3 w 406"/>
                  <a:gd name="T5" fmla="*/ 122 h 460"/>
                  <a:gd name="T6" fmla="*/ 11 w 406"/>
                  <a:gd name="T7" fmla="*/ 102 h 460"/>
                  <a:gd name="T8" fmla="*/ 243 w 406"/>
                  <a:gd name="T9" fmla="*/ 3 h 460"/>
                  <a:gd name="T10" fmla="*/ 263 w 406"/>
                  <a:gd name="T11" fmla="*/ 11 h 460"/>
                  <a:gd name="T12" fmla="*/ 403 w 406"/>
                  <a:gd name="T13" fmla="*/ 338 h 460"/>
                  <a:gd name="T14" fmla="*/ 395 w 406"/>
                  <a:gd name="T15" fmla="*/ 358 h 460"/>
                  <a:gd name="T16" fmla="*/ 162 w 406"/>
                  <a:gd name="T17" fmla="*/ 457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6" h="460">
                    <a:moveTo>
                      <a:pt x="162" y="457"/>
                    </a:moveTo>
                    <a:cubicBezTo>
                      <a:pt x="154" y="460"/>
                      <a:pt x="146" y="456"/>
                      <a:pt x="142" y="449"/>
                    </a:cubicBezTo>
                    <a:cubicBezTo>
                      <a:pt x="3" y="122"/>
                      <a:pt x="3" y="122"/>
                      <a:pt x="3" y="122"/>
                    </a:cubicBezTo>
                    <a:cubicBezTo>
                      <a:pt x="0" y="114"/>
                      <a:pt x="3" y="105"/>
                      <a:pt x="11" y="102"/>
                    </a:cubicBezTo>
                    <a:cubicBezTo>
                      <a:pt x="243" y="3"/>
                      <a:pt x="243" y="3"/>
                      <a:pt x="243" y="3"/>
                    </a:cubicBezTo>
                    <a:cubicBezTo>
                      <a:pt x="251" y="0"/>
                      <a:pt x="260" y="3"/>
                      <a:pt x="263" y="11"/>
                    </a:cubicBezTo>
                    <a:cubicBezTo>
                      <a:pt x="403" y="338"/>
                      <a:pt x="403" y="338"/>
                      <a:pt x="403" y="338"/>
                    </a:cubicBezTo>
                    <a:cubicBezTo>
                      <a:pt x="406" y="346"/>
                      <a:pt x="402" y="355"/>
                      <a:pt x="395" y="358"/>
                    </a:cubicBezTo>
                    <a:lnTo>
                      <a:pt x="162" y="4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30" name="Freeform 61">
                <a:extLst>
                  <a:ext uri="{FF2B5EF4-FFF2-40B4-BE49-F238E27FC236}">
                    <a16:creationId xmlns:a16="http://schemas.microsoft.com/office/drawing/2014/main" id="{084282EB-88A2-4B2E-BD1E-DEA818E902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65" y="4017"/>
                <a:ext cx="26" cy="28"/>
              </a:xfrm>
              <a:custGeom>
                <a:avLst/>
                <a:gdLst>
                  <a:gd name="T0" fmla="*/ 3 w 11"/>
                  <a:gd name="T1" fmla="*/ 2 h 12"/>
                  <a:gd name="T2" fmla="*/ 1 w 11"/>
                  <a:gd name="T3" fmla="*/ 8 h 12"/>
                  <a:gd name="T4" fmla="*/ 7 w 11"/>
                  <a:gd name="T5" fmla="*/ 10 h 12"/>
                  <a:gd name="T6" fmla="*/ 10 w 11"/>
                  <a:gd name="T7" fmla="*/ 4 h 12"/>
                  <a:gd name="T8" fmla="*/ 3 w 11"/>
                  <a:gd name="T9" fmla="*/ 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2">
                    <a:moveTo>
                      <a:pt x="3" y="2"/>
                    </a:moveTo>
                    <a:cubicBezTo>
                      <a:pt x="1" y="3"/>
                      <a:pt x="0" y="5"/>
                      <a:pt x="1" y="8"/>
                    </a:cubicBezTo>
                    <a:cubicBezTo>
                      <a:pt x="2" y="10"/>
                      <a:pt x="5" y="12"/>
                      <a:pt x="7" y="10"/>
                    </a:cubicBezTo>
                    <a:cubicBezTo>
                      <a:pt x="10" y="9"/>
                      <a:pt x="11" y="7"/>
                      <a:pt x="10" y="4"/>
                    </a:cubicBezTo>
                    <a:cubicBezTo>
                      <a:pt x="9" y="2"/>
                      <a:pt x="6" y="0"/>
                      <a:pt x="3" y="2"/>
                    </a:cubicBezTo>
                    <a:close/>
                  </a:path>
                </a:pathLst>
              </a:custGeom>
              <a:solidFill>
                <a:srgbClr val="8082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pic>
            <p:nvPicPr>
              <p:cNvPr id="131" name="Picture 62">
                <a:extLst>
                  <a:ext uri="{FF2B5EF4-FFF2-40B4-BE49-F238E27FC236}">
                    <a16:creationId xmlns:a16="http://schemas.microsoft.com/office/drawing/2014/main" id="{A6E76918-70A7-424F-B636-A25C1ABBA3A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32" y="3949"/>
                <a:ext cx="63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2" name="Freeform 63">
                <a:extLst>
                  <a:ext uri="{FF2B5EF4-FFF2-40B4-BE49-F238E27FC236}">
                    <a16:creationId xmlns:a16="http://schemas.microsoft.com/office/drawing/2014/main" id="{F7FC6B70-4D8F-4D4F-B775-FE4412770B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04" y="4043"/>
                <a:ext cx="26" cy="28"/>
              </a:xfrm>
              <a:custGeom>
                <a:avLst/>
                <a:gdLst>
                  <a:gd name="T0" fmla="*/ 3 w 11"/>
                  <a:gd name="T1" fmla="*/ 2 h 12"/>
                  <a:gd name="T2" fmla="*/ 1 w 11"/>
                  <a:gd name="T3" fmla="*/ 8 h 12"/>
                  <a:gd name="T4" fmla="*/ 7 w 11"/>
                  <a:gd name="T5" fmla="*/ 10 h 12"/>
                  <a:gd name="T6" fmla="*/ 10 w 11"/>
                  <a:gd name="T7" fmla="*/ 4 h 12"/>
                  <a:gd name="T8" fmla="*/ 3 w 11"/>
                  <a:gd name="T9" fmla="*/ 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2">
                    <a:moveTo>
                      <a:pt x="3" y="2"/>
                    </a:moveTo>
                    <a:cubicBezTo>
                      <a:pt x="1" y="3"/>
                      <a:pt x="0" y="5"/>
                      <a:pt x="1" y="8"/>
                    </a:cubicBezTo>
                    <a:cubicBezTo>
                      <a:pt x="2" y="10"/>
                      <a:pt x="5" y="12"/>
                      <a:pt x="7" y="10"/>
                    </a:cubicBezTo>
                    <a:cubicBezTo>
                      <a:pt x="10" y="9"/>
                      <a:pt x="11" y="7"/>
                      <a:pt x="10" y="4"/>
                    </a:cubicBezTo>
                    <a:cubicBezTo>
                      <a:pt x="9" y="2"/>
                      <a:pt x="6" y="0"/>
                      <a:pt x="3" y="2"/>
                    </a:cubicBezTo>
                    <a:close/>
                  </a:path>
                </a:pathLst>
              </a:custGeom>
              <a:solidFill>
                <a:srgbClr val="8082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pic>
            <p:nvPicPr>
              <p:cNvPr id="133" name="Picture 64">
                <a:extLst>
                  <a:ext uri="{FF2B5EF4-FFF2-40B4-BE49-F238E27FC236}">
                    <a16:creationId xmlns:a16="http://schemas.microsoft.com/office/drawing/2014/main" id="{0B36DF7C-8287-4EDD-8BDE-C9DD4FB04B7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71" y="3975"/>
                <a:ext cx="63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4" name="Freeform 65">
                <a:extLst>
                  <a:ext uri="{FF2B5EF4-FFF2-40B4-BE49-F238E27FC236}">
                    <a16:creationId xmlns:a16="http://schemas.microsoft.com/office/drawing/2014/main" id="{B08E9148-7092-4D72-B3AE-28B7858FE7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42" y="4069"/>
                <a:ext cx="26" cy="26"/>
              </a:xfrm>
              <a:custGeom>
                <a:avLst/>
                <a:gdLst>
                  <a:gd name="T0" fmla="*/ 4 w 11"/>
                  <a:gd name="T1" fmla="*/ 2 h 11"/>
                  <a:gd name="T2" fmla="*/ 1 w 11"/>
                  <a:gd name="T3" fmla="*/ 8 h 11"/>
                  <a:gd name="T4" fmla="*/ 7 w 11"/>
                  <a:gd name="T5" fmla="*/ 10 h 11"/>
                  <a:gd name="T6" fmla="*/ 10 w 11"/>
                  <a:gd name="T7" fmla="*/ 4 h 11"/>
                  <a:gd name="T8" fmla="*/ 4 w 11"/>
                  <a:gd name="T9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4" y="2"/>
                    </a:moveTo>
                    <a:cubicBezTo>
                      <a:pt x="1" y="3"/>
                      <a:pt x="0" y="5"/>
                      <a:pt x="1" y="8"/>
                    </a:cubicBezTo>
                    <a:cubicBezTo>
                      <a:pt x="2" y="10"/>
                      <a:pt x="5" y="11"/>
                      <a:pt x="7" y="10"/>
                    </a:cubicBezTo>
                    <a:cubicBezTo>
                      <a:pt x="10" y="9"/>
                      <a:pt x="11" y="7"/>
                      <a:pt x="10" y="4"/>
                    </a:cubicBezTo>
                    <a:cubicBezTo>
                      <a:pt x="9" y="2"/>
                      <a:pt x="6" y="0"/>
                      <a:pt x="4" y="2"/>
                    </a:cubicBezTo>
                    <a:close/>
                  </a:path>
                </a:pathLst>
              </a:custGeom>
              <a:solidFill>
                <a:srgbClr val="8082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pic>
            <p:nvPicPr>
              <p:cNvPr id="135" name="Picture 66">
                <a:extLst>
                  <a:ext uri="{FF2B5EF4-FFF2-40B4-BE49-F238E27FC236}">
                    <a16:creationId xmlns:a16="http://schemas.microsoft.com/office/drawing/2014/main" id="{1936DF92-836F-4348-A5FF-BE62681868B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10" y="4001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6" name="Freeform 67">
                <a:extLst>
                  <a:ext uri="{FF2B5EF4-FFF2-40B4-BE49-F238E27FC236}">
                    <a16:creationId xmlns:a16="http://schemas.microsoft.com/office/drawing/2014/main" id="{A940E163-C038-4B34-97E8-AFD6D18608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81" y="4095"/>
                <a:ext cx="26" cy="26"/>
              </a:xfrm>
              <a:custGeom>
                <a:avLst/>
                <a:gdLst>
                  <a:gd name="T0" fmla="*/ 4 w 11"/>
                  <a:gd name="T1" fmla="*/ 1 h 11"/>
                  <a:gd name="T2" fmla="*/ 1 w 11"/>
                  <a:gd name="T3" fmla="*/ 8 h 11"/>
                  <a:gd name="T4" fmla="*/ 8 w 11"/>
                  <a:gd name="T5" fmla="*/ 10 h 11"/>
                  <a:gd name="T6" fmla="*/ 10 w 11"/>
                  <a:gd name="T7" fmla="*/ 4 h 11"/>
                  <a:gd name="T8" fmla="*/ 4 w 11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4" y="1"/>
                    </a:moveTo>
                    <a:cubicBezTo>
                      <a:pt x="1" y="3"/>
                      <a:pt x="0" y="5"/>
                      <a:pt x="1" y="8"/>
                    </a:cubicBezTo>
                    <a:cubicBezTo>
                      <a:pt x="2" y="10"/>
                      <a:pt x="5" y="11"/>
                      <a:pt x="8" y="10"/>
                    </a:cubicBezTo>
                    <a:cubicBezTo>
                      <a:pt x="10" y="9"/>
                      <a:pt x="11" y="7"/>
                      <a:pt x="10" y="4"/>
                    </a:cubicBezTo>
                    <a:cubicBezTo>
                      <a:pt x="9" y="2"/>
                      <a:pt x="6" y="0"/>
                      <a:pt x="4" y="1"/>
                    </a:cubicBezTo>
                    <a:close/>
                  </a:path>
                </a:pathLst>
              </a:custGeom>
              <a:solidFill>
                <a:srgbClr val="8082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pic>
            <p:nvPicPr>
              <p:cNvPr id="137" name="Picture 68">
                <a:extLst>
                  <a:ext uri="{FF2B5EF4-FFF2-40B4-BE49-F238E27FC236}">
                    <a16:creationId xmlns:a16="http://schemas.microsoft.com/office/drawing/2014/main" id="{FC992419-3BC9-4556-8883-2643F9E9881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49" y="4027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8" name="Freeform 69">
                <a:extLst>
                  <a:ext uri="{FF2B5EF4-FFF2-40B4-BE49-F238E27FC236}">
                    <a16:creationId xmlns:a16="http://schemas.microsoft.com/office/drawing/2014/main" id="{06EE29F9-A4E6-484C-B417-918FE75B59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20" y="4121"/>
                <a:ext cx="26" cy="26"/>
              </a:xfrm>
              <a:custGeom>
                <a:avLst/>
                <a:gdLst>
                  <a:gd name="T0" fmla="*/ 4 w 11"/>
                  <a:gd name="T1" fmla="*/ 1 h 11"/>
                  <a:gd name="T2" fmla="*/ 1 w 11"/>
                  <a:gd name="T3" fmla="*/ 8 h 11"/>
                  <a:gd name="T4" fmla="*/ 8 w 11"/>
                  <a:gd name="T5" fmla="*/ 10 h 11"/>
                  <a:gd name="T6" fmla="*/ 10 w 11"/>
                  <a:gd name="T7" fmla="*/ 4 h 11"/>
                  <a:gd name="T8" fmla="*/ 4 w 11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4" y="1"/>
                    </a:moveTo>
                    <a:cubicBezTo>
                      <a:pt x="2" y="3"/>
                      <a:pt x="0" y="5"/>
                      <a:pt x="1" y="8"/>
                    </a:cubicBezTo>
                    <a:cubicBezTo>
                      <a:pt x="3" y="10"/>
                      <a:pt x="5" y="11"/>
                      <a:pt x="8" y="10"/>
                    </a:cubicBezTo>
                    <a:cubicBezTo>
                      <a:pt x="10" y="9"/>
                      <a:pt x="11" y="7"/>
                      <a:pt x="10" y="4"/>
                    </a:cubicBezTo>
                    <a:cubicBezTo>
                      <a:pt x="9" y="2"/>
                      <a:pt x="7" y="0"/>
                      <a:pt x="4" y="1"/>
                    </a:cubicBezTo>
                    <a:close/>
                  </a:path>
                </a:pathLst>
              </a:custGeom>
              <a:solidFill>
                <a:srgbClr val="8082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pic>
            <p:nvPicPr>
              <p:cNvPr id="139" name="Picture 70">
                <a:extLst>
                  <a:ext uri="{FF2B5EF4-FFF2-40B4-BE49-F238E27FC236}">
                    <a16:creationId xmlns:a16="http://schemas.microsoft.com/office/drawing/2014/main" id="{A9F2404A-E09B-4B27-94EF-42D210A335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88" y="4053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0" name="Freeform 71">
                <a:extLst>
                  <a:ext uri="{FF2B5EF4-FFF2-40B4-BE49-F238E27FC236}">
                    <a16:creationId xmlns:a16="http://schemas.microsoft.com/office/drawing/2014/main" id="{CA4660A3-0C0B-49E4-A843-97870C2DBE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61" y="4147"/>
                <a:ext cx="26" cy="26"/>
              </a:xfrm>
              <a:custGeom>
                <a:avLst/>
                <a:gdLst>
                  <a:gd name="T0" fmla="*/ 3 w 11"/>
                  <a:gd name="T1" fmla="*/ 1 h 11"/>
                  <a:gd name="T2" fmla="*/ 1 w 11"/>
                  <a:gd name="T3" fmla="*/ 8 h 11"/>
                  <a:gd name="T4" fmla="*/ 7 w 11"/>
                  <a:gd name="T5" fmla="*/ 10 h 11"/>
                  <a:gd name="T6" fmla="*/ 10 w 11"/>
                  <a:gd name="T7" fmla="*/ 4 h 11"/>
                  <a:gd name="T8" fmla="*/ 3 w 11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3" y="1"/>
                    </a:moveTo>
                    <a:cubicBezTo>
                      <a:pt x="1" y="3"/>
                      <a:pt x="0" y="5"/>
                      <a:pt x="1" y="8"/>
                    </a:cubicBezTo>
                    <a:cubicBezTo>
                      <a:pt x="2" y="10"/>
                      <a:pt x="5" y="11"/>
                      <a:pt x="7" y="10"/>
                    </a:cubicBezTo>
                    <a:cubicBezTo>
                      <a:pt x="10" y="9"/>
                      <a:pt x="11" y="6"/>
                      <a:pt x="10" y="4"/>
                    </a:cubicBezTo>
                    <a:cubicBezTo>
                      <a:pt x="9" y="2"/>
                      <a:pt x="6" y="0"/>
                      <a:pt x="3" y="1"/>
                    </a:cubicBezTo>
                    <a:close/>
                  </a:path>
                </a:pathLst>
              </a:custGeom>
              <a:solidFill>
                <a:srgbClr val="8082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pic>
            <p:nvPicPr>
              <p:cNvPr id="141" name="Picture 72">
                <a:extLst>
                  <a:ext uri="{FF2B5EF4-FFF2-40B4-BE49-F238E27FC236}">
                    <a16:creationId xmlns:a16="http://schemas.microsoft.com/office/drawing/2014/main" id="{07FDC78B-846A-47A6-B1E3-4984B0C12F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27" y="4078"/>
                <a:ext cx="64" cy="1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2" name="Freeform 73">
                <a:extLst>
                  <a:ext uri="{FF2B5EF4-FFF2-40B4-BE49-F238E27FC236}">
                    <a16:creationId xmlns:a16="http://schemas.microsoft.com/office/drawing/2014/main" id="{F8E7036E-66E0-4FD3-9914-4C5681F68B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00" y="4173"/>
                <a:ext cx="26" cy="26"/>
              </a:xfrm>
              <a:custGeom>
                <a:avLst/>
                <a:gdLst>
                  <a:gd name="T0" fmla="*/ 3 w 11"/>
                  <a:gd name="T1" fmla="*/ 1 h 11"/>
                  <a:gd name="T2" fmla="*/ 1 w 11"/>
                  <a:gd name="T3" fmla="*/ 8 h 11"/>
                  <a:gd name="T4" fmla="*/ 7 w 11"/>
                  <a:gd name="T5" fmla="*/ 10 h 11"/>
                  <a:gd name="T6" fmla="*/ 10 w 11"/>
                  <a:gd name="T7" fmla="*/ 4 h 11"/>
                  <a:gd name="T8" fmla="*/ 3 w 11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3" y="1"/>
                    </a:moveTo>
                    <a:cubicBezTo>
                      <a:pt x="1" y="3"/>
                      <a:pt x="0" y="5"/>
                      <a:pt x="1" y="8"/>
                    </a:cubicBezTo>
                    <a:cubicBezTo>
                      <a:pt x="2" y="10"/>
                      <a:pt x="5" y="11"/>
                      <a:pt x="7" y="10"/>
                    </a:cubicBezTo>
                    <a:cubicBezTo>
                      <a:pt x="10" y="9"/>
                      <a:pt x="11" y="6"/>
                      <a:pt x="10" y="4"/>
                    </a:cubicBezTo>
                    <a:cubicBezTo>
                      <a:pt x="9" y="2"/>
                      <a:pt x="6" y="0"/>
                      <a:pt x="3" y="1"/>
                    </a:cubicBezTo>
                    <a:close/>
                  </a:path>
                </a:pathLst>
              </a:custGeom>
              <a:solidFill>
                <a:srgbClr val="8082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pic>
            <p:nvPicPr>
              <p:cNvPr id="143" name="Picture 74">
                <a:extLst>
                  <a:ext uri="{FF2B5EF4-FFF2-40B4-BE49-F238E27FC236}">
                    <a16:creationId xmlns:a16="http://schemas.microsoft.com/office/drawing/2014/main" id="{A6B60352-2582-42AE-A73F-179C45A9D7D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67" y="4104"/>
                <a:ext cx="63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4" name="Freeform 75">
                <a:extLst>
                  <a:ext uri="{FF2B5EF4-FFF2-40B4-BE49-F238E27FC236}">
                    <a16:creationId xmlns:a16="http://schemas.microsoft.com/office/drawing/2014/main" id="{0479647D-A9EF-4194-B918-D5BE4A652A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38" y="4199"/>
                <a:ext cx="26" cy="26"/>
              </a:xfrm>
              <a:custGeom>
                <a:avLst/>
                <a:gdLst>
                  <a:gd name="T0" fmla="*/ 4 w 11"/>
                  <a:gd name="T1" fmla="*/ 1 h 11"/>
                  <a:gd name="T2" fmla="*/ 1 w 11"/>
                  <a:gd name="T3" fmla="*/ 8 h 11"/>
                  <a:gd name="T4" fmla="*/ 7 w 11"/>
                  <a:gd name="T5" fmla="*/ 10 h 11"/>
                  <a:gd name="T6" fmla="*/ 10 w 11"/>
                  <a:gd name="T7" fmla="*/ 4 h 11"/>
                  <a:gd name="T8" fmla="*/ 4 w 11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4" y="1"/>
                    </a:moveTo>
                    <a:cubicBezTo>
                      <a:pt x="1" y="2"/>
                      <a:pt x="0" y="5"/>
                      <a:pt x="1" y="8"/>
                    </a:cubicBezTo>
                    <a:cubicBezTo>
                      <a:pt x="2" y="10"/>
                      <a:pt x="5" y="11"/>
                      <a:pt x="7" y="10"/>
                    </a:cubicBezTo>
                    <a:cubicBezTo>
                      <a:pt x="10" y="9"/>
                      <a:pt x="11" y="6"/>
                      <a:pt x="10" y="4"/>
                    </a:cubicBezTo>
                    <a:cubicBezTo>
                      <a:pt x="9" y="2"/>
                      <a:pt x="6" y="0"/>
                      <a:pt x="4" y="1"/>
                    </a:cubicBezTo>
                    <a:close/>
                  </a:path>
                </a:pathLst>
              </a:custGeom>
              <a:solidFill>
                <a:srgbClr val="8082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pic>
            <p:nvPicPr>
              <p:cNvPr id="145" name="Picture 76">
                <a:extLst>
                  <a:ext uri="{FF2B5EF4-FFF2-40B4-BE49-F238E27FC236}">
                    <a16:creationId xmlns:a16="http://schemas.microsoft.com/office/drawing/2014/main" id="{8A4EC059-8F1C-43E7-A577-E294BBAF375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06" y="4130"/>
                <a:ext cx="63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6" name="Freeform 77">
                <a:extLst>
                  <a:ext uri="{FF2B5EF4-FFF2-40B4-BE49-F238E27FC236}">
                    <a16:creationId xmlns:a16="http://schemas.microsoft.com/office/drawing/2014/main" id="{5BEB8AE4-D238-46A3-99E4-425C30A02B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77" y="4225"/>
                <a:ext cx="26" cy="25"/>
              </a:xfrm>
              <a:custGeom>
                <a:avLst/>
                <a:gdLst>
                  <a:gd name="T0" fmla="*/ 4 w 11"/>
                  <a:gd name="T1" fmla="*/ 1 h 11"/>
                  <a:gd name="T2" fmla="*/ 1 w 11"/>
                  <a:gd name="T3" fmla="*/ 8 h 11"/>
                  <a:gd name="T4" fmla="*/ 8 w 11"/>
                  <a:gd name="T5" fmla="*/ 10 h 11"/>
                  <a:gd name="T6" fmla="*/ 10 w 11"/>
                  <a:gd name="T7" fmla="*/ 4 h 11"/>
                  <a:gd name="T8" fmla="*/ 4 w 11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1">
                    <a:moveTo>
                      <a:pt x="4" y="1"/>
                    </a:moveTo>
                    <a:cubicBezTo>
                      <a:pt x="1" y="2"/>
                      <a:pt x="0" y="5"/>
                      <a:pt x="1" y="8"/>
                    </a:cubicBezTo>
                    <a:cubicBezTo>
                      <a:pt x="2" y="10"/>
                      <a:pt x="5" y="11"/>
                      <a:pt x="8" y="10"/>
                    </a:cubicBezTo>
                    <a:cubicBezTo>
                      <a:pt x="10" y="9"/>
                      <a:pt x="11" y="6"/>
                      <a:pt x="10" y="4"/>
                    </a:cubicBezTo>
                    <a:cubicBezTo>
                      <a:pt x="9" y="2"/>
                      <a:pt x="6" y="0"/>
                      <a:pt x="4" y="1"/>
                    </a:cubicBezTo>
                    <a:close/>
                  </a:path>
                </a:pathLst>
              </a:custGeom>
              <a:solidFill>
                <a:srgbClr val="8082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pic>
            <p:nvPicPr>
              <p:cNvPr id="147" name="Picture 78">
                <a:extLst>
                  <a:ext uri="{FF2B5EF4-FFF2-40B4-BE49-F238E27FC236}">
                    <a16:creationId xmlns:a16="http://schemas.microsoft.com/office/drawing/2014/main" id="{DB4F9EF1-0FEC-4B7A-B1F7-FEA6B29823F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45" y="4156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" name="Freeform 79">
                <a:extLst>
                  <a:ext uri="{FF2B5EF4-FFF2-40B4-BE49-F238E27FC236}">
                    <a16:creationId xmlns:a16="http://schemas.microsoft.com/office/drawing/2014/main" id="{E30EFD56-A19B-4099-AED7-7F88D77016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98" y="4109"/>
                <a:ext cx="552" cy="250"/>
              </a:xfrm>
              <a:custGeom>
                <a:avLst/>
                <a:gdLst>
                  <a:gd name="T0" fmla="*/ 233 w 234"/>
                  <a:gd name="T1" fmla="*/ 8 h 106"/>
                  <a:gd name="T2" fmla="*/ 4 w 234"/>
                  <a:gd name="T3" fmla="*/ 106 h 106"/>
                  <a:gd name="T4" fmla="*/ 1 w 234"/>
                  <a:gd name="T5" fmla="*/ 104 h 106"/>
                  <a:gd name="T6" fmla="*/ 0 w 234"/>
                  <a:gd name="T7" fmla="*/ 102 h 106"/>
                  <a:gd name="T8" fmla="*/ 1 w 234"/>
                  <a:gd name="T9" fmla="*/ 99 h 106"/>
                  <a:gd name="T10" fmla="*/ 230 w 234"/>
                  <a:gd name="T11" fmla="*/ 1 h 106"/>
                  <a:gd name="T12" fmla="*/ 233 w 234"/>
                  <a:gd name="T13" fmla="*/ 2 h 106"/>
                  <a:gd name="T14" fmla="*/ 234 w 234"/>
                  <a:gd name="T15" fmla="*/ 4 h 106"/>
                  <a:gd name="T16" fmla="*/ 233 w 234"/>
                  <a:gd name="T17" fmla="*/ 8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4" h="106">
                    <a:moveTo>
                      <a:pt x="233" y="8"/>
                    </a:moveTo>
                    <a:cubicBezTo>
                      <a:pt x="4" y="106"/>
                      <a:pt x="4" y="106"/>
                      <a:pt x="4" y="106"/>
                    </a:cubicBezTo>
                    <a:cubicBezTo>
                      <a:pt x="3" y="106"/>
                      <a:pt x="2" y="106"/>
                      <a:pt x="1" y="104"/>
                    </a:cubicBezTo>
                    <a:cubicBezTo>
                      <a:pt x="0" y="102"/>
                      <a:pt x="0" y="102"/>
                      <a:pt x="0" y="102"/>
                    </a:cubicBezTo>
                    <a:cubicBezTo>
                      <a:pt x="0" y="101"/>
                      <a:pt x="0" y="99"/>
                      <a:pt x="1" y="99"/>
                    </a:cubicBezTo>
                    <a:cubicBezTo>
                      <a:pt x="230" y="1"/>
                      <a:pt x="230" y="1"/>
                      <a:pt x="230" y="1"/>
                    </a:cubicBezTo>
                    <a:cubicBezTo>
                      <a:pt x="231" y="0"/>
                      <a:pt x="232" y="1"/>
                      <a:pt x="233" y="2"/>
                    </a:cubicBezTo>
                    <a:cubicBezTo>
                      <a:pt x="234" y="4"/>
                      <a:pt x="234" y="4"/>
                      <a:pt x="234" y="4"/>
                    </a:cubicBezTo>
                    <a:cubicBezTo>
                      <a:pt x="234" y="6"/>
                      <a:pt x="234" y="7"/>
                      <a:pt x="233" y="8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49" name="Freeform 80">
                <a:extLst>
                  <a:ext uri="{FF2B5EF4-FFF2-40B4-BE49-F238E27FC236}">
                    <a16:creationId xmlns:a16="http://schemas.microsoft.com/office/drawing/2014/main" id="{272AC04D-3210-418D-B542-0A575D6EC3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24" y="4170"/>
                <a:ext cx="552" cy="248"/>
              </a:xfrm>
              <a:custGeom>
                <a:avLst/>
                <a:gdLst>
                  <a:gd name="T0" fmla="*/ 231 w 234"/>
                  <a:gd name="T1" fmla="*/ 7 h 105"/>
                  <a:gd name="T2" fmla="*/ 5 w 234"/>
                  <a:gd name="T3" fmla="*/ 104 h 105"/>
                  <a:gd name="T4" fmla="*/ 0 w 234"/>
                  <a:gd name="T5" fmla="*/ 102 h 105"/>
                  <a:gd name="T6" fmla="*/ 2 w 234"/>
                  <a:gd name="T7" fmla="*/ 97 h 105"/>
                  <a:gd name="T8" fmla="*/ 228 w 234"/>
                  <a:gd name="T9" fmla="*/ 0 h 105"/>
                  <a:gd name="T10" fmla="*/ 233 w 234"/>
                  <a:gd name="T11" fmla="*/ 2 h 105"/>
                  <a:gd name="T12" fmla="*/ 231 w 234"/>
                  <a:gd name="T13" fmla="*/ 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105">
                    <a:moveTo>
                      <a:pt x="231" y="7"/>
                    </a:moveTo>
                    <a:cubicBezTo>
                      <a:pt x="5" y="104"/>
                      <a:pt x="5" y="104"/>
                      <a:pt x="5" y="104"/>
                    </a:cubicBezTo>
                    <a:cubicBezTo>
                      <a:pt x="3" y="105"/>
                      <a:pt x="1" y="104"/>
                      <a:pt x="0" y="102"/>
                    </a:cubicBezTo>
                    <a:cubicBezTo>
                      <a:pt x="0" y="100"/>
                      <a:pt x="1" y="98"/>
                      <a:pt x="2" y="97"/>
                    </a:cubicBezTo>
                    <a:cubicBezTo>
                      <a:pt x="228" y="0"/>
                      <a:pt x="228" y="0"/>
                      <a:pt x="228" y="0"/>
                    </a:cubicBezTo>
                    <a:cubicBezTo>
                      <a:pt x="230" y="0"/>
                      <a:pt x="232" y="0"/>
                      <a:pt x="233" y="2"/>
                    </a:cubicBezTo>
                    <a:cubicBezTo>
                      <a:pt x="234" y="4"/>
                      <a:pt x="233" y="6"/>
                      <a:pt x="231" y="7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0" name="Freeform 81">
                <a:extLst>
                  <a:ext uri="{FF2B5EF4-FFF2-40B4-BE49-F238E27FC236}">
                    <a16:creationId xmlns:a16="http://schemas.microsoft.com/office/drawing/2014/main" id="{370E2051-61CC-45C5-AF50-63EDCB4E64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48" y="4229"/>
                <a:ext cx="554" cy="248"/>
              </a:xfrm>
              <a:custGeom>
                <a:avLst/>
                <a:gdLst>
                  <a:gd name="T0" fmla="*/ 232 w 235"/>
                  <a:gd name="T1" fmla="*/ 7 h 105"/>
                  <a:gd name="T2" fmla="*/ 6 w 235"/>
                  <a:gd name="T3" fmla="*/ 104 h 105"/>
                  <a:gd name="T4" fmla="*/ 1 w 235"/>
                  <a:gd name="T5" fmla="*/ 102 h 105"/>
                  <a:gd name="T6" fmla="*/ 3 w 235"/>
                  <a:gd name="T7" fmla="*/ 97 h 105"/>
                  <a:gd name="T8" fmla="*/ 229 w 235"/>
                  <a:gd name="T9" fmla="*/ 0 h 105"/>
                  <a:gd name="T10" fmla="*/ 234 w 235"/>
                  <a:gd name="T11" fmla="*/ 2 h 105"/>
                  <a:gd name="T12" fmla="*/ 232 w 235"/>
                  <a:gd name="T13" fmla="*/ 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5" h="105">
                    <a:moveTo>
                      <a:pt x="232" y="7"/>
                    </a:moveTo>
                    <a:cubicBezTo>
                      <a:pt x="6" y="104"/>
                      <a:pt x="6" y="104"/>
                      <a:pt x="6" y="104"/>
                    </a:cubicBezTo>
                    <a:cubicBezTo>
                      <a:pt x="4" y="105"/>
                      <a:pt x="2" y="104"/>
                      <a:pt x="1" y="102"/>
                    </a:cubicBezTo>
                    <a:cubicBezTo>
                      <a:pt x="0" y="100"/>
                      <a:pt x="1" y="98"/>
                      <a:pt x="3" y="97"/>
                    </a:cubicBezTo>
                    <a:cubicBezTo>
                      <a:pt x="229" y="0"/>
                      <a:pt x="229" y="0"/>
                      <a:pt x="229" y="0"/>
                    </a:cubicBezTo>
                    <a:cubicBezTo>
                      <a:pt x="231" y="0"/>
                      <a:pt x="233" y="0"/>
                      <a:pt x="234" y="2"/>
                    </a:cubicBezTo>
                    <a:cubicBezTo>
                      <a:pt x="235" y="4"/>
                      <a:pt x="234" y="6"/>
                      <a:pt x="232" y="7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1" name="Freeform 82">
                <a:extLst>
                  <a:ext uri="{FF2B5EF4-FFF2-40B4-BE49-F238E27FC236}">
                    <a16:creationId xmlns:a16="http://schemas.microsoft.com/office/drawing/2014/main" id="{DFD253A4-E00E-46DB-9841-6761A1C9EE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74" y="4288"/>
                <a:ext cx="551" cy="248"/>
              </a:xfrm>
              <a:custGeom>
                <a:avLst/>
                <a:gdLst>
                  <a:gd name="T0" fmla="*/ 232 w 234"/>
                  <a:gd name="T1" fmla="*/ 7 h 105"/>
                  <a:gd name="T2" fmla="*/ 6 w 234"/>
                  <a:gd name="T3" fmla="*/ 104 h 105"/>
                  <a:gd name="T4" fmla="*/ 1 w 234"/>
                  <a:gd name="T5" fmla="*/ 102 h 105"/>
                  <a:gd name="T6" fmla="*/ 3 w 234"/>
                  <a:gd name="T7" fmla="*/ 97 h 105"/>
                  <a:gd name="T8" fmla="*/ 229 w 234"/>
                  <a:gd name="T9" fmla="*/ 0 h 105"/>
                  <a:gd name="T10" fmla="*/ 234 w 234"/>
                  <a:gd name="T11" fmla="*/ 2 h 105"/>
                  <a:gd name="T12" fmla="*/ 232 w 234"/>
                  <a:gd name="T13" fmla="*/ 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105">
                    <a:moveTo>
                      <a:pt x="232" y="7"/>
                    </a:moveTo>
                    <a:cubicBezTo>
                      <a:pt x="6" y="104"/>
                      <a:pt x="6" y="104"/>
                      <a:pt x="6" y="104"/>
                    </a:cubicBezTo>
                    <a:cubicBezTo>
                      <a:pt x="4" y="105"/>
                      <a:pt x="2" y="104"/>
                      <a:pt x="1" y="102"/>
                    </a:cubicBezTo>
                    <a:cubicBezTo>
                      <a:pt x="0" y="100"/>
                      <a:pt x="1" y="98"/>
                      <a:pt x="3" y="97"/>
                    </a:cubicBezTo>
                    <a:cubicBezTo>
                      <a:pt x="229" y="0"/>
                      <a:pt x="229" y="0"/>
                      <a:pt x="229" y="0"/>
                    </a:cubicBezTo>
                    <a:cubicBezTo>
                      <a:pt x="231" y="0"/>
                      <a:pt x="233" y="0"/>
                      <a:pt x="234" y="2"/>
                    </a:cubicBezTo>
                    <a:cubicBezTo>
                      <a:pt x="234" y="4"/>
                      <a:pt x="234" y="6"/>
                      <a:pt x="232" y="7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2" name="Freeform 83">
                <a:extLst>
                  <a:ext uri="{FF2B5EF4-FFF2-40B4-BE49-F238E27FC236}">
                    <a16:creationId xmlns:a16="http://schemas.microsoft.com/office/drawing/2014/main" id="{E9CE8897-9C3E-4FFD-86A6-575007B51A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00" y="4347"/>
                <a:ext cx="551" cy="248"/>
              </a:xfrm>
              <a:custGeom>
                <a:avLst/>
                <a:gdLst>
                  <a:gd name="T0" fmla="*/ 231 w 234"/>
                  <a:gd name="T1" fmla="*/ 7 h 105"/>
                  <a:gd name="T2" fmla="*/ 6 w 234"/>
                  <a:gd name="T3" fmla="*/ 104 h 105"/>
                  <a:gd name="T4" fmla="*/ 1 w 234"/>
                  <a:gd name="T5" fmla="*/ 102 h 105"/>
                  <a:gd name="T6" fmla="*/ 3 w 234"/>
                  <a:gd name="T7" fmla="*/ 97 h 105"/>
                  <a:gd name="T8" fmla="*/ 228 w 234"/>
                  <a:gd name="T9" fmla="*/ 0 h 105"/>
                  <a:gd name="T10" fmla="*/ 233 w 234"/>
                  <a:gd name="T11" fmla="*/ 2 h 105"/>
                  <a:gd name="T12" fmla="*/ 231 w 234"/>
                  <a:gd name="T13" fmla="*/ 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105">
                    <a:moveTo>
                      <a:pt x="231" y="7"/>
                    </a:moveTo>
                    <a:cubicBezTo>
                      <a:pt x="6" y="104"/>
                      <a:pt x="6" y="104"/>
                      <a:pt x="6" y="104"/>
                    </a:cubicBezTo>
                    <a:cubicBezTo>
                      <a:pt x="4" y="105"/>
                      <a:pt x="1" y="104"/>
                      <a:pt x="1" y="102"/>
                    </a:cubicBezTo>
                    <a:cubicBezTo>
                      <a:pt x="0" y="100"/>
                      <a:pt x="1" y="98"/>
                      <a:pt x="3" y="97"/>
                    </a:cubicBezTo>
                    <a:cubicBezTo>
                      <a:pt x="228" y="0"/>
                      <a:pt x="228" y="0"/>
                      <a:pt x="228" y="0"/>
                    </a:cubicBezTo>
                    <a:cubicBezTo>
                      <a:pt x="230" y="0"/>
                      <a:pt x="233" y="0"/>
                      <a:pt x="233" y="2"/>
                    </a:cubicBezTo>
                    <a:cubicBezTo>
                      <a:pt x="234" y="4"/>
                      <a:pt x="233" y="6"/>
                      <a:pt x="231" y="7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3" name="Freeform 84">
                <a:extLst>
                  <a:ext uri="{FF2B5EF4-FFF2-40B4-BE49-F238E27FC236}">
                    <a16:creationId xmlns:a16="http://schemas.microsoft.com/office/drawing/2014/main" id="{0D0100F6-C94B-45CF-B8A6-20179623D6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6" y="4406"/>
                <a:ext cx="551" cy="248"/>
              </a:xfrm>
              <a:custGeom>
                <a:avLst/>
                <a:gdLst>
                  <a:gd name="T0" fmla="*/ 231 w 234"/>
                  <a:gd name="T1" fmla="*/ 7 h 105"/>
                  <a:gd name="T2" fmla="*/ 5 w 234"/>
                  <a:gd name="T3" fmla="*/ 104 h 105"/>
                  <a:gd name="T4" fmla="*/ 0 w 234"/>
                  <a:gd name="T5" fmla="*/ 102 h 105"/>
                  <a:gd name="T6" fmla="*/ 2 w 234"/>
                  <a:gd name="T7" fmla="*/ 97 h 105"/>
                  <a:gd name="T8" fmla="*/ 228 w 234"/>
                  <a:gd name="T9" fmla="*/ 0 h 105"/>
                  <a:gd name="T10" fmla="*/ 233 w 234"/>
                  <a:gd name="T11" fmla="*/ 2 h 105"/>
                  <a:gd name="T12" fmla="*/ 231 w 234"/>
                  <a:gd name="T13" fmla="*/ 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105">
                    <a:moveTo>
                      <a:pt x="231" y="7"/>
                    </a:moveTo>
                    <a:cubicBezTo>
                      <a:pt x="5" y="104"/>
                      <a:pt x="5" y="104"/>
                      <a:pt x="5" y="104"/>
                    </a:cubicBezTo>
                    <a:cubicBezTo>
                      <a:pt x="3" y="105"/>
                      <a:pt x="1" y="104"/>
                      <a:pt x="0" y="102"/>
                    </a:cubicBezTo>
                    <a:cubicBezTo>
                      <a:pt x="0" y="100"/>
                      <a:pt x="0" y="98"/>
                      <a:pt x="2" y="97"/>
                    </a:cubicBezTo>
                    <a:cubicBezTo>
                      <a:pt x="228" y="0"/>
                      <a:pt x="228" y="0"/>
                      <a:pt x="228" y="0"/>
                    </a:cubicBezTo>
                    <a:cubicBezTo>
                      <a:pt x="230" y="0"/>
                      <a:pt x="232" y="0"/>
                      <a:pt x="233" y="2"/>
                    </a:cubicBezTo>
                    <a:cubicBezTo>
                      <a:pt x="234" y="4"/>
                      <a:pt x="233" y="6"/>
                      <a:pt x="231" y="7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4" name="Freeform 85">
                <a:extLst>
                  <a:ext uri="{FF2B5EF4-FFF2-40B4-BE49-F238E27FC236}">
                    <a16:creationId xmlns:a16="http://schemas.microsoft.com/office/drawing/2014/main" id="{CAF18D99-FFA0-4957-89C1-CC55E9702C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49" y="4465"/>
                <a:ext cx="554" cy="248"/>
              </a:xfrm>
              <a:custGeom>
                <a:avLst/>
                <a:gdLst>
                  <a:gd name="T0" fmla="*/ 232 w 235"/>
                  <a:gd name="T1" fmla="*/ 7 h 105"/>
                  <a:gd name="T2" fmla="*/ 6 w 235"/>
                  <a:gd name="T3" fmla="*/ 104 h 105"/>
                  <a:gd name="T4" fmla="*/ 1 w 235"/>
                  <a:gd name="T5" fmla="*/ 102 h 105"/>
                  <a:gd name="T6" fmla="*/ 3 w 235"/>
                  <a:gd name="T7" fmla="*/ 97 h 105"/>
                  <a:gd name="T8" fmla="*/ 229 w 235"/>
                  <a:gd name="T9" fmla="*/ 0 h 105"/>
                  <a:gd name="T10" fmla="*/ 234 w 235"/>
                  <a:gd name="T11" fmla="*/ 2 h 105"/>
                  <a:gd name="T12" fmla="*/ 232 w 235"/>
                  <a:gd name="T13" fmla="*/ 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5" h="105">
                    <a:moveTo>
                      <a:pt x="232" y="7"/>
                    </a:moveTo>
                    <a:cubicBezTo>
                      <a:pt x="6" y="104"/>
                      <a:pt x="6" y="104"/>
                      <a:pt x="6" y="104"/>
                    </a:cubicBezTo>
                    <a:cubicBezTo>
                      <a:pt x="4" y="105"/>
                      <a:pt x="2" y="104"/>
                      <a:pt x="1" y="102"/>
                    </a:cubicBezTo>
                    <a:cubicBezTo>
                      <a:pt x="0" y="100"/>
                      <a:pt x="1" y="98"/>
                      <a:pt x="3" y="97"/>
                    </a:cubicBezTo>
                    <a:cubicBezTo>
                      <a:pt x="229" y="0"/>
                      <a:pt x="229" y="0"/>
                      <a:pt x="229" y="0"/>
                    </a:cubicBezTo>
                    <a:cubicBezTo>
                      <a:pt x="231" y="0"/>
                      <a:pt x="233" y="0"/>
                      <a:pt x="234" y="2"/>
                    </a:cubicBezTo>
                    <a:cubicBezTo>
                      <a:pt x="235" y="4"/>
                      <a:pt x="234" y="6"/>
                      <a:pt x="232" y="7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5" name="Freeform 86">
                <a:extLst>
                  <a:ext uri="{FF2B5EF4-FFF2-40B4-BE49-F238E27FC236}">
                    <a16:creationId xmlns:a16="http://schemas.microsoft.com/office/drawing/2014/main" id="{AC1CFEEE-C9F3-4C0C-B8C1-F3C25ECF21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75" y="4524"/>
                <a:ext cx="552" cy="248"/>
              </a:xfrm>
              <a:custGeom>
                <a:avLst/>
                <a:gdLst>
                  <a:gd name="T0" fmla="*/ 232 w 234"/>
                  <a:gd name="T1" fmla="*/ 7 h 105"/>
                  <a:gd name="T2" fmla="*/ 6 w 234"/>
                  <a:gd name="T3" fmla="*/ 104 h 105"/>
                  <a:gd name="T4" fmla="*/ 1 w 234"/>
                  <a:gd name="T5" fmla="*/ 102 h 105"/>
                  <a:gd name="T6" fmla="*/ 3 w 234"/>
                  <a:gd name="T7" fmla="*/ 97 h 105"/>
                  <a:gd name="T8" fmla="*/ 229 w 234"/>
                  <a:gd name="T9" fmla="*/ 0 h 105"/>
                  <a:gd name="T10" fmla="*/ 234 w 234"/>
                  <a:gd name="T11" fmla="*/ 2 h 105"/>
                  <a:gd name="T12" fmla="*/ 232 w 234"/>
                  <a:gd name="T13" fmla="*/ 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105">
                    <a:moveTo>
                      <a:pt x="232" y="7"/>
                    </a:moveTo>
                    <a:cubicBezTo>
                      <a:pt x="6" y="104"/>
                      <a:pt x="6" y="104"/>
                      <a:pt x="6" y="104"/>
                    </a:cubicBezTo>
                    <a:cubicBezTo>
                      <a:pt x="4" y="105"/>
                      <a:pt x="2" y="104"/>
                      <a:pt x="1" y="102"/>
                    </a:cubicBezTo>
                    <a:cubicBezTo>
                      <a:pt x="0" y="100"/>
                      <a:pt x="1" y="98"/>
                      <a:pt x="3" y="97"/>
                    </a:cubicBezTo>
                    <a:cubicBezTo>
                      <a:pt x="229" y="0"/>
                      <a:pt x="229" y="0"/>
                      <a:pt x="229" y="0"/>
                    </a:cubicBezTo>
                    <a:cubicBezTo>
                      <a:pt x="231" y="0"/>
                      <a:pt x="233" y="0"/>
                      <a:pt x="234" y="2"/>
                    </a:cubicBezTo>
                    <a:cubicBezTo>
                      <a:pt x="234" y="4"/>
                      <a:pt x="233" y="6"/>
                      <a:pt x="232" y="7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6" name="Freeform 87">
                <a:extLst>
                  <a:ext uri="{FF2B5EF4-FFF2-40B4-BE49-F238E27FC236}">
                    <a16:creationId xmlns:a16="http://schemas.microsoft.com/office/drawing/2014/main" id="{9DE27066-37B7-470E-8D25-0AF5C45118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1" y="4583"/>
                <a:ext cx="552" cy="248"/>
              </a:xfrm>
              <a:custGeom>
                <a:avLst/>
                <a:gdLst>
                  <a:gd name="T0" fmla="*/ 231 w 234"/>
                  <a:gd name="T1" fmla="*/ 7 h 105"/>
                  <a:gd name="T2" fmla="*/ 5 w 234"/>
                  <a:gd name="T3" fmla="*/ 104 h 105"/>
                  <a:gd name="T4" fmla="*/ 1 w 234"/>
                  <a:gd name="T5" fmla="*/ 102 h 105"/>
                  <a:gd name="T6" fmla="*/ 3 w 234"/>
                  <a:gd name="T7" fmla="*/ 97 h 105"/>
                  <a:gd name="T8" fmla="*/ 228 w 234"/>
                  <a:gd name="T9" fmla="*/ 0 h 105"/>
                  <a:gd name="T10" fmla="*/ 233 w 234"/>
                  <a:gd name="T11" fmla="*/ 2 h 105"/>
                  <a:gd name="T12" fmla="*/ 231 w 234"/>
                  <a:gd name="T13" fmla="*/ 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105">
                    <a:moveTo>
                      <a:pt x="231" y="7"/>
                    </a:moveTo>
                    <a:cubicBezTo>
                      <a:pt x="5" y="104"/>
                      <a:pt x="5" y="104"/>
                      <a:pt x="5" y="104"/>
                    </a:cubicBezTo>
                    <a:cubicBezTo>
                      <a:pt x="4" y="105"/>
                      <a:pt x="1" y="104"/>
                      <a:pt x="1" y="102"/>
                    </a:cubicBezTo>
                    <a:cubicBezTo>
                      <a:pt x="0" y="100"/>
                      <a:pt x="1" y="98"/>
                      <a:pt x="3" y="97"/>
                    </a:cubicBezTo>
                    <a:cubicBezTo>
                      <a:pt x="228" y="0"/>
                      <a:pt x="228" y="0"/>
                      <a:pt x="228" y="0"/>
                    </a:cubicBezTo>
                    <a:cubicBezTo>
                      <a:pt x="230" y="0"/>
                      <a:pt x="232" y="1"/>
                      <a:pt x="233" y="2"/>
                    </a:cubicBezTo>
                    <a:cubicBezTo>
                      <a:pt x="234" y="4"/>
                      <a:pt x="233" y="6"/>
                      <a:pt x="231" y="7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7" name="Freeform 88">
                <a:extLst>
                  <a:ext uri="{FF2B5EF4-FFF2-40B4-BE49-F238E27FC236}">
                    <a16:creationId xmlns:a16="http://schemas.microsoft.com/office/drawing/2014/main" id="{1B99A90F-DF08-4D97-8C9A-80F0F79CA9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27" y="4642"/>
                <a:ext cx="552" cy="248"/>
              </a:xfrm>
              <a:custGeom>
                <a:avLst/>
                <a:gdLst>
                  <a:gd name="T0" fmla="*/ 231 w 234"/>
                  <a:gd name="T1" fmla="*/ 7 h 105"/>
                  <a:gd name="T2" fmla="*/ 5 w 234"/>
                  <a:gd name="T3" fmla="*/ 104 h 105"/>
                  <a:gd name="T4" fmla="*/ 0 w 234"/>
                  <a:gd name="T5" fmla="*/ 102 h 105"/>
                  <a:gd name="T6" fmla="*/ 2 w 234"/>
                  <a:gd name="T7" fmla="*/ 97 h 105"/>
                  <a:gd name="T8" fmla="*/ 228 w 234"/>
                  <a:gd name="T9" fmla="*/ 0 h 105"/>
                  <a:gd name="T10" fmla="*/ 233 w 234"/>
                  <a:gd name="T11" fmla="*/ 2 h 105"/>
                  <a:gd name="T12" fmla="*/ 231 w 234"/>
                  <a:gd name="T13" fmla="*/ 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4" h="105">
                    <a:moveTo>
                      <a:pt x="231" y="7"/>
                    </a:moveTo>
                    <a:cubicBezTo>
                      <a:pt x="5" y="104"/>
                      <a:pt x="5" y="104"/>
                      <a:pt x="5" y="104"/>
                    </a:cubicBezTo>
                    <a:cubicBezTo>
                      <a:pt x="3" y="105"/>
                      <a:pt x="1" y="104"/>
                      <a:pt x="0" y="102"/>
                    </a:cubicBezTo>
                    <a:cubicBezTo>
                      <a:pt x="0" y="100"/>
                      <a:pt x="0" y="98"/>
                      <a:pt x="2" y="97"/>
                    </a:cubicBezTo>
                    <a:cubicBezTo>
                      <a:pt x="228" y="0"/>
                      <a:pt x="228" y="0"/>
                      <a:pt x="228" y="0"/>
                    </a:cubicBezTo>
                    <a:cubicBezTo>
                      <a:pt x="230" y="0"/>
                      <a:pt x="232" y="1"/>
                      <a:pt x="233" y="2"/>
                    </a:cubicBezTo>
                    <a:cubicBezTo>
                      <a:pt x="234" y="4"/>
                      <a:pt x="233" y="6"/>
                      <a:pt x="231" y="7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8" name="Freeform 89">
                <a:extLst>
                  <a:ext uri="{FF2B5EF4-FFF2-40B4-BE49-F238E27FC236}">
                    <a16:creationId xmlns:a16="http://schemas.microsoft.com/office/drawing/2014/main" id="{C5C1CDE8-77E6-485D-9A8F-2CEF10DFD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0" y="4699"/>
                <a:ext cx="555" cy="250"/>
              </a:xfrm>
              <a:custGeom>
                <a:avLst/>
                <a:gdLst>
                  <a:gd name="T0" fmla="*/ 233 w 235"/>
                  <a:gd name="T1" fmla="*/ 8 h 106"/>
                  <a:gd name="T2" fmla="*/ 5 w 235"/>
                  <a:gd name="T3" fmla="*/ 106 h 106"/>
                  <a:gd name="T4" fmla="*/ 2 w 235"/>
                  <a:gd name="T5" fmla="*/ 105 h 106"/>
                  <a:gd name="T6" fmla="*/ 1 w 235"/>
                  <a:gd name="T7" fmla="*/ 102 h 106"/>
                  <a:gd name="T8" fmla="*/ 2 w 235"/>
                  <a:gd name="T9" fmla="*/ 99 h 106"/>
                  <a:gd name="T10" fmla="*/ 230 w 235"/>
                  <a:gd name="T11" fmla="*/ 1 h 106"/>
                  <a:gd name="T12" fmla="*/ 233 w 235"/>
                  <a:gd name="T13" fmla="*/ 2 h 106"/>
                  <a:gd name="T14" fmla="*/ 234 w 235"/>
                  <a:gd name="T15" fmla="*/ 5 h 106"/>
                  <a:gd name="T16" fmla="*/ 233 w 235"/>
                  <a:gd name="T17" fmla="*/ 8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5" h="106">
                    <a:moveTo>
                      <a:pt x="233" y="8"/>
                    </a:moveTo>
                    <a:cubicBezTo>
                      <a:pt x="5" y="106"/>
                      <a:pt x="5" y="106"/>
                      <a:pt x="5" y="106"/>
                    </a:cubicBezTo>
                    <a:cubicBezTo>
                      <a:pt x="4" y="106"/>
                      <a:pt x="2" y="106"/>
                      <a:pt x="2" y="105"/>
                    </a:cubicBezTo>
                    <a:cubicBezTo>
                      <a:pt x="1" y="102"/>
                      <a:pt x="1" y="102"/>
                      <a:pt x="1" y="102"/>
                    </a:cubicBezTo>
                    <a:cubicBezTo>
                      <a:pt x="0" y="101"/>
                      <a:pt x="1" y="99"/>
                      <a:pt x="2" y="99"/>
                    </a:cubicBezTo>
                    <a:cubicBezTo>
                      <a:pt x="230" y="1"/>
                      <a:pt x="230" y="1"/>
                      <a:pt x="230" y="1"/>
                    </a:cubicBezTo>
                    <a:cubicBezTo>
                      <a:pt x="231" y="0"/>
                      <a:pt x="233" y="1"/>
                      <a:pt x="233" y="2"/>
                    </a:cubicBezTo>
                    <a:cubicBezTo>
                      <a:pt x="234" y="5"/>
                      <a:pt x="234" y="5"/>
                      <a:pt x="234" y="5"/>
                    </a:cubicBezTo>
                    <a:cubicBezTo>
                      <a:pt x="235" y="6"/>
                      <a:pt x="234" y="7"/>
                      <a:pt x="233" y="8"/>
                    </a:cubicBezTo>
                    <a:close/>
                  </a:path>
                </a:pathLst>
              </a:cu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59" name="Freeform 90">
                <a:extLst>
                  <a:ext uri="{FF2B5EF4-FFF2-40B4-BE49-F238E27FC236}">
                    <a16:creationId xmlns:a16="http://schemas.microsoft.com/office/drawing/2014/main" id="{9579AF46-F054-4D48-BDE1-CFF5DF4EB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30" y="4085"/>
                <a:ext cx="347" cy="729"/>
              </a:xfrm>
              <a:custGeom>
                <a:avLst/>
                <a:gdLst>
                  <a:gd name="T0" fmla="*/ 14 w 347"/>
                  <a:gd name="T1" fmla="*/ 729 h 729"/>
                  <a:gd name="T2" fmla="*/ 0 w 347"/>
                  <a:gd name="T3" fmla="*/ 722 h 729"/>
                  <a:gd name="T4" fmla="*/ 333 w 347"/>
                  <a:gd name="T5" fmla="*/ 0 h 729"/>
                  <a:gd name="T6" fmla="*/ 347 w 347"/>
                  <a:gd name="T7" fmla="*/ 7 h 729"/>
                  <a:gd name="T8" fmla="*/ 14 w 347"/>
                  <a:gd name="T9" fmla="*/ 729 h 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7" h="729">
                    <a:moveTo>
                      <a:pt x="14" y="729"/>
                    </a:moveTo>
                    <a:lnTo>
                      <a:pt x="0" y="722"/>
                    </a:lnTo>
                    <a:lnTo>
                      <a:pt x="333" y="0"/>
                    </a:lnTo>
                    <a:lnTo>
                      <a:pt x="347" y="7"/>
                    </a:lnTo>
                    <a:lnTo>
                      <a:pt x="14" y="729"/>
                    </a:lnTo>
                    <a:close/>
                  </a:path>
                </a:pathLst>
              </a:custGeom>
              <a:solidFill>
                <a:srgbClr val="FEC8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0" name="Freeform 91">
                <a:extLst>
                  <a:ext uri="{FF2B5EF4-FFF2-40B4-BE49-F238E27FC236}">
                    <a16:creationId xmlns:a16="http://schemas.microsoft.com/office/drawing/2014/main" id="{59F823A3-F1FE-4717-BD77-C2FC7D5939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44" y="4092"/>
                <a:ext cx="349" cy="729"/>
              </a:xfrm>
              <a:custGeom>
                <a:avLst/>
                <a:gdLst>
                  <a:gd name="T0" fmla="*/ 17 w 349"/>
                  <a:gd name="T1" fmla="*/ 729 h 729"/>
                  <a:gd name="T2" fmla="*/ 0 w 349"/>
                  <a:gd name="T3" fmla="*/ 722 h 729"/>
                  <a:gd name="T4" fmla="*/ 333 w 349"/>
                  <a:gd name="T5" fmla="*/ 0 h 729"/>
                  <a:gd name="T6" fmla="*/ 349 w 349"/>
                  <a:gd name="T7" fmla="*/ 7 h 729"/>
                  <a:gd name="T8" fmla="*/ 17 w 349"/>
                  <a:gd name="T9" fmla="*/ 729 h 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9" h="729">
                    <a:moveTo>
                      <a:pt x="17" y="729"/>
                    </a:moveTo>
                    <a:lnTo>
                      <a:pt x="0" y="722"/>
                    </a:lnTo>
                    <a:lnTo>
                      <a:pt x="333" y="0"/>
                    </a:lnTo>
                    <a:lnTo>
                      <a:pt x="349" y="7"/>
                    </a:lnTo>
                    <a:lnTo>
                      <a:pt x="17" y="729"/>
                    </a:lnTo>
                    <a:close/>
                  </a:path>
                </a:pathLst>
              </a:custGeom>
              <a:solidFill>
                <a:srgbClr val="EFB0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1" name="Freeform 92">
                <a:extLst>
                  <a:ext uri="{FF2B5EF4-FFF2-40B4-BE49-F238E27FC236}">
                    <a16:creationId xmlns:a16="http://schemas.microsoft.com/office/drawing/2014/main" id="{C9511AA2-FEE2-424A-98FE-9FFA824BEA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61" y="4099"/>
                <a:ext cx="346" cy="729"/>
              </a:xfrm>
              <a:custGeom>
                <a:avLst/>
                <a:gdLst>
                  <a:gd name="T0" fmla="*/ 14 w 346"/>
                  <a:gd name="T1" fmla="*/ 729 h 729"/>
                  <a:gd name="T2" fmla="*/ 0 w 346"/>
                  <a:gd name="T3" fmla="*/ 722 h 729"/>
                  <a:gd name="T4" fmla="*/ 332 w 346"/>
                  <a:gd name="T5" fmla="*/ 0 h 729"/>
                  <a:gd name="T6" fmla="*/ 346 w 346"/>
                  <a:gd name="T7" fmla="*/ 8 h 729"/>
                  <a:gd name="T8" fmla="*/ 14 w 346"/>
                  <a:gd name="T9" fmla="*/ 729 h 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6" h="729">
                    <a:moveTo>
                      <a:pt x="14" y="729"/>
                    </a:moveTo>
                    <a:lnTo>
                      <a:pt x="0" y="722"/>
                    </a:lnTo>
                    <a:lnTo>
                      <a:pt x="332" y="0"/>
                    </a:lnTo>
                    <a:lnTo>
                      <a:pt x="346" y="8"/>
                    </a:lnTo>
                    <a:lnTo>
                      <a:pt x="14" y="729"/>
                    </a:lnTo>
                    <a:close/>
                  </a:path>
                </a:pathLst>
              </a:custGeom>
              <a:solidFill>
                <a:srgbClr val="E39B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2" name="Freeform 93">
                <a:extLst>
                  <a:ext uri="{FF2B5EF4-FFF2-40B4-BE49-F238E27FC236}">
                    <a16:creationId xmlns:a16="http://schemas.microsoft.com/office/drawing/2014/main" id="{5ED6AE77-5158-410F-A833-64E0301F2A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63" y="3993"/>
                <a:ext cx="70" cy="99"/>
              </a:xfrm>
              <a:custGeom>
                <a:avLst/>
                <a:gdLst>
                  <a:gd name="T0" fmla="*/ 14 w 70"/>
                  <a:gd name="T1" fmla="*/ 99 h 99"/>
                  <a:gd name="T2" fmla="*/ 70 w 70"/>
                  <a:gd name="T3" fmla="*/ 0 h 99"/>
                  <a:gd name="T4" fmla="*/ 0 w 70"/>
                  <a:gd name="T5" fmla="*/ 92 h 99"/>
                  <a:gd name="T6" fmla="*/ 14 w 70"/>
                  <a:gd name="T7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" h="99">
                    <a:moveTo>
                      <a:pt x="14" y="99"/>
                    </a:moveTo>
                    <a:lnTo>
                      <a:pt x="70" y="0"/>
                    </a:lnTo>
                    <a:lnTo>
                      <a:pt x="0" y="92"/>
                    </a:lnTo>
                    <a:lnTo>
                      <a:pt x="14" y="99"/>
                    </a:lnTo>
                    <a:close/>
                  </a:path>
                </a:pathLst>
              </a:custGeom>
              <a:solidFill>
                <a:srgbClr val="EFD5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3" name="Freeform 94">
                <a:extLst>
                  <a:ext uri="{FF2B5EF4-FFF2-40B4-BE49-F238E27FC236}">
                    <a16:creationId xmlns:a16="http://schemas.microsoft.com/office/drawing/2014/main" id="{7BC819B9-7C4D-4985-B145-D1EDB0FD3D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77" y="3993"/>
                <a:ext cx="56" cy="106"/>
              </a:xfrm>
              <a:custGeom>
                <a:avLst/>
                <a:gdLst>
                  <a:gd name="T0" fmla="*/ 56 w 56"/>
                  <a:gd name="T1" fmla="*/ 0 h 106"/>
                  <a:gd name="T2" fmla="*/ 16 w 56"/>
                  <a:gd name="T3" fmla="*/ 106 h 106"/>
                  <a:gd name="T4" fmla="*/ 0 w 56"/>
                  <a:gd name="T5" fmla="*/ 99 h 106"/>
                  <a:gd name="T6" fmla="*/ 56 w 56"/>
                  <a:gd name="T7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" h="106">
                    <a:moveTo>
                      <a:pt x="56" y="0"/>
                    </a:moveTo>
                    <a:lnTo>
                      <a:pt x="16" y="106"/>
                    </a:lnTo>
                    <a:lnTo>
                      <a:pt x="0" y="99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D6B5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4" name="Freeform 95">
                <a:extLst>
                  <a:ext uri="{FF2B5EF4-FFF2-40B4-BE49-F238E27FC236}">
                    <a16:creationId xmlns:a16="http://schemas.microsoft.com/office/drawing/2014/main" id="{22F0F2B8-1E5E-446B-AB15-B22474A955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93" y="3993"/>
                <a:ext cx="40" cy="114"/>
              </a:xfrm>
              <a:custGeom>
                <a:avLst/>
                <a:gdLst>
                  <a:gd name="T0" fmla="*/ 40 w 40"/>
                  <a:gd name="T1" fmla="*/ 0 h 114"/>
                  <a:gd name="T2" fmla="*/ 14 w 40"/>
                  <a:gd name="T3" fmla="*/ 114 h 114"/>
                  <a:gd name="T4" fmla="*/ 0 w 40"/>
                  <a:gd name="T5" fmla="*/ 106 h 114"/>
                  <a:gd name="T6" fmla="*/ 40 w 40"/>
                  <a:gd name="T7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" h="114">
                    <a:moveTo>
                      <a:pt x="40" y="0"/>
                    </a:moveTo>
                    <a:lnTo>
                      <a:pt x="14" y="114"/>
                    </a:lnTo>
                    <a:lnTo>
                      <a:pt x="0" y="106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C3A3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5" name="Freeform 96">
                <a:extLst>
                  <a:ext uri="{FF2B5EF4-FFF2-40B4-BE49-F238E27FC236}">
                    <a16:creationId xmlns:a16="http://schemas.microsoft.com/office/drawing/2014/main" id="{57767DB0-4F97-4E59-90DC-24FDF1FE5D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14" y="3993"/>
                <a:ext cx="19" cy="29"/>
              </a:xfrm>
              <a:custGeom>
                <a:avLst/>
                <a:gdLst>
                  <a:gd name="T0" fmla="*/ 3 w 8"/>
                  <a:gd name="T1" fmla="*/ 12 h 12"/>
                  <a:gd name="T2" fmla="*/ 3 w 8"/>
                  <a:gd name="T3" fmla="*/ 11 h 12"/>
                  <a:gd name="T4" fmla="*/ 2 w 8"/>
                  <a:gd name="T5" fmla="*/ 11 h 12"/>
                  <a:gd name="T6" fmla="*/ 0 w 8"/>
                  <a:gd name="T7" fmla="*/ 10 h 12"/>
                  <a:gd name="T8" fmla="*/ 8 w 8"/>
                  <a:gd name="T9" fmla="*/ 0 h 12"/>
                  <a:gd name="T10" fmla="*/ 5 w 8"/>
                  <a:gd name="T11" fmla="*/ 12 h 12"/>
                  <a:gd name="T12" fmla="*/ 3 w 8"/>
                  <a:gd name="T13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12">
                    <a:moveTo>
                      <a:pt x="3" y="12"/>
                    </a:moveTo>
                    <a:cubicBezTo>
                      <a:pt x="3" y="11"/>
                      <a:pt x="3" y="11"/>
                      <a:pt x="3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1" y="10"/>
                      <a:pt x="1" y="10"/>
                      <a:pt x="0" y="1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4" y="12"/>
                      <a:pt x="4" y="12"/>
                      <a:pt x="3" y="12"/>
                    </a:cubicBezTo>
                    <a:close/>
                  </a:path>
                </a:pathLst>
              </a:custGeom>
              <a:solidFill>
                <a:srgbClr val="5D5F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6" name="Freeform 97">
                <a:extLst>
                  <a:ext uri="{FF2B5EF4-FFF2-40B4-BE49-F238E27FC236}">
                    <a16:creationId xmlns:a16="http://schemas.microsoft.com/office/drawing/2014/main" id="{6321FBF3-D418-4993-BBD1-C9159594F0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9" y="4385"/>
                <a:ext cx="2523" cy="965"/>
              </a:xfrm>
              <a:custGeom>
                <a:avLst/>
                <a:gdLst>
                  <a:gd name="T0" fmla="*/ 2523 w 2523"/>
                  <a:gd name="T1" fmla="*/ 679 h 965"/>
                  <a:gd name="T2" fmla="*/ 78 w 2523"/>
                  <a:gd name="T3" fmla="*/ 965 h 965"/>
                  <a:gd name="T4" fmla="*/ 0 w 2523"/>
                  <a:gd name="T5" fmla="*/ 288 h 965"/>
                  <a:gd name="T6" fmla="*/ 2443 w 2523"/>
                  <a:gd name="T7" fmla="*/ 0 h 965"/>
                  <a:gd name="T8" fmla="*/ 2523 w 2523"/>
                  <a:gd name="T9" fmla="*/ 679 h 9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23" h="965">
                    <a:moveTo>
                      <a:pt x="2523" y="679"/>
                    </a:moveTo>
                    <a:lnTo>
                      <a:pt x="78" y="965"/>
                    </a:lnTo>
                    <a:lnTo>
                      <a:pt x="0" y="288"/>
                    </a:lnTo>
                    <a:lnTo>
                      <a:pt x="2443" y="0"/>
                    </a:lnTo>
                    <a:lnTo>
                      <a:pt x="2523" y="679"/>
                    </a:lnTo>
                    <a:close/>
                  </a:path>
                </a:pathLst>
              </a:cu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7" name="Freeform 98">
                <a:extLst>
                  <a:ext uri="{FF2B5EF4-FFF2-40B4-BE49-F238E27FC236}">
                    <a16:creationId xmlns:a16="http://schemas.microsoft.com/office/drawing/2014/main" id="{E94C233E-E1DA-4329-AF69-11E48CB91E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4" y="5019"/>
                <a:ext cx="660" cy="206"/>
              </a:xfrm>
              <a:custGeom>
                <a:avLst/>
                <a:gdLst>
                  <a:gd name="T0" fmla="*/ 660 w 660"/>
                  <a:gd name="T1" fmla="*/ 130 h 206"/>
                  <a:gd name="T2" fmla="*/ 14 w 660"/>
                  <a:gd name="T3" fmla="*/ 206 h 206"/>
                  <a:gd name="T4" fmla="*/ 0 w 660"/>
                  <a:gd name="T5" fmla="*/ 76 h 206"/>
                  <a:gd name="T6" fmla="*/ 646 w 660"/>
                  <a:gd name="T7" fmla="*/ 0 h 206"/>
                  <a:gd name="T8" fmla="*/ 660 w 660"/>
                  <a:gd name="T9" fmla="*/ 130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0" h="206">
                    <a:moveTo>
                      <a:pt x="660" y="130"/>
                    </a:moveTo>
                    <a:lnTo>
                      <a:pt x="14" y="206"/>
                    </a:lnTo>
                    <a:lnTo>
                      <a:pt x="0" y="76"/>
                    </a:lnTo>
                    <a:lnTo>
                      <a:pt x="646" y="0"/>
                    </a:lnTo>
                    <a:lnTo>
                      <a:pt x="660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8" name="Freeform 99">
                <a:extLst>
                  <a:ext uri="{FF2B5EF4-FFF2-40B4-BE49-F238E27FC236}">
                    <a16:creationId xmlns:a16="http://schemas.microsoft.com/office/drawing/2014/main" id="{10446E2D-691F-42A0-B9F2-029AB0325B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92" y="5100"/>
                <a:ext cx="160" cy="146"/>
              </a:xfrm>
              <a:custGeom>
                <a:avLst/>
                <a:gdLst>
                  <a:gd name="T0" fmla="*/ 160 w 160"/>
                  <a:gd name="T1" fmla="*/ 129 h 146"/>
                  <a:gd name="T2" fmla="*/ 14 w 160"/>
                  <a:gd name="T3" fmla="*/ 146 h 146"/>
                  <a:gd name="T4" fmla="*/ 0 w 160"/>
                  <a:gd name="T5" fmla="*/ 16 h 146"/>
                  <a:gd name="T6" fmla="*/ 146 w 160"/>
                  <a:gd name="T7" fmla="*/ 0 h 146"/>
                  <a:gd name="T8" fmla="*/ 160 w 160"/>
                  <a:gd name="T9" fmla="*/ 129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0" h="146">
                    <a:moveTo>
                      <a:pt x="160" y="129"/>
                    </a:moveTo>
                    <a:lnTo>
                      <a:pt x="14" y="146"/>
                    </a:lnTo>
                    <a:lnTo>
                      <a:pt x="0" y="16"/>
                    </a:lnTo>
                    <a:lnTo>
                      <a:pt x="146" y="0"/>
                    </a:lnTo>
                    <a:lnTo>
                      <a:pt x="160" y="12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69" name="Freeform 100">
                <a:extLst>
                  <a:ext uri="{FF2B5EF4-FFF2-40B4-BE49-F238E27FC236}">
                    <a16:creationId xmlns:a16="http://schemas.microsoft.com/office/drawing/2014/main" id="{8DFA608C-6FEB-42FB-9AC3-D8BFA55F4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53" y="5118"/>
                <a:ext cx="130" cy="144"/>
              </a:xfrm>
              <a:custGeom>
                <a:avLst/>
                <a:gdLst>
                  <a:gd name="T0" fmla="*/ 130 w 130"/>
                  <a:gd name="T1" fmla="*/ 130 h 144"/>
                  <a:gd name="T2" fmla="*/ 14 w 130"/>
                  <a:gd name="T3" fmla="*/ 144 h 144"/>
                  <a:gd name="T4" fmla="*/ 0 w 130"/>
                  <a:gd name="T5" fmla="*/ 15 h 144"/>
                  <a:gd name="T6" fmla="*/ 115 w 130"/>
                  <a:gd name="T7" fmla="*/ 0 h 144"/>
                  <a:gd name="T8" fmla="*/ 130 w 130"/>
                  <a:gd name="T9" fmla="*/ 130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0" h="144">
                    <a:moveTo>
                      <a:pt x="130" y="130"/>
                    </a:moveTo>
                    <a:lnTo>
                      <a:pt x="14" y="144"/>
                    </a:lnTo>
                    <a:lnTo>
                      <a:pt x="0" y="15"/>
                    </a:lnTo>
                    <a:lnTo>
                      <a:pt x="115" y="0"/>
                    </a:lnTo>
                    <a:lnTo>
                      <a:pt x="130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0" name="Freeform 101">
                <a:extLst>
                  <a:ext uri="{FF2B5EF4-FFF2-40B4-BE49-F238E27FC236}">
                    <a16:creationId xmlns:a16="http://schemas.microsoft.com/office/drawing/2014/main" id="{0FC26E48-7B70-4D33-868D-AF45155528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97" y="5135"/>
                <a:ext cx="147" cy="146"/>
              </a:xfrm>
              <a:custGeom>
                <a:avLst/>
                <a:gdLst>
                  <a:gd name="T0" fmla="*/ 147 w 147"/>
                  <a:gd name="T1" fmla="*/ 130 h 146"/>
                  <a:gd name="T2" fmla="*/ 14 w 147"/>
                  <a:gd name="T3" fmla="*/ 146 h 146"/>
                  <a:gd name="T4" fmla="*/ 0 w 147"/>
                  <a:gd name="T5" fmla="*/ 16 h 146"/>
                  <a:gd name="T6" fmla="*/ 132 w 147"/>
                  <a:gd name="T7" fmla="*/ 0 h 146"/>
                  <a:gd name="T8" fmla="*/ 147 w 147"/>
                  <a:gd name="T9" fmla="*/ 13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146">
                    <a:moveTo>
                      <a:pt x="147" y="130"/>
                    </a:moveTo>
                    <a:lnTo>
                      <a:pt x="14" y="146"/>
                    </a:lnTo>
                    <a:lnTo>
                      <a:pt x="0" y="16"/>
                    </a:lnTo>
                    <a:lnTo>
                      <a:pt x="132" y="0"/>
                    </a:lnTo>
                    <a:lnTo>
                      <a:pt x="147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1" name="Freeform 102">
                <a:extLst>
                  <a:ext uri="{FF2B5EF4-FFF2-40B4-BE49-F238E27FC236}">
                    <a16:creationId xmlns:a16="http://schemas.microsoft.com/office/drawing/2014/main" id="{AA356377-A5E5-40A3-8C6A-5E03CFFE4F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33" y="4970"/>
                <a:ext cx="116" cy="141"/>
              </a:xfrm>
              <a:custGeom>
                <a:avLst/>
                <a:gdLst>
                  <a:gd name="T0" fmla="*/ 116 w 116"/>
                  <a:gd name="T1" fmla="*/ 130 h 141"/>
                  <a:gd name="T2" fmla="*/ 14 w 116"/>
                  <a:gd name="T3" fmla="*/ 141 h 141"/>
                  <a:gd name="T4" fmla="*/ 0 w 116"/>
                  <a:gd name="T5" fmla="*/ 12 h 141"/>
                  <a:gd name="T6" fmla="*/ 102 w 116"/>
                  <a:gd name="T7" fmla="*/ 0 h 141"/>
                  <a:gd name="T8" fmla="*/ 116 w 116"/>
                  <a:gd name="T9" fmla="*/ 13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1">
                    <a:moveTo>
                      <a:pt x="116" y="130"/>
                    </a:moveTo>
                    <a:lnTo>
                      <a:pt x="14" y="141"/>
                    </a:lnTo>
                    <a:lnTo>
                      <a:pt x="0" y="12"/>
                    </a:lnTo>
                    <a:lnTo>
                      <a:pt x="102" y="0"/>
                    </a:lnTo>
                    <a:lnTo>
                      <a:pt x="116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2" name="Freeform 103">
                <a:extLst>
                  <a:ext uri="{FF2B5EF4-FFF2-40B4-BE49-F238E27FC236}">
                    <a16:creationId xmlns:a16="http://schemas.microsoft.com/office/drawing/2014/main" id="{BEA721B9-59BC-481A-8386-237708DC9B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56" y="4960"/>
                <a:ext cx="80" cy="137"/>
              </a:xfrm>
              <a:custGeom>
                <a:avLst/>
                <a:gdLst>
                  <a:gd name="T0" fmla="*/ 80 w 80"/>
                  <a:gd name="T1" fmla="*/ 130 h 137"/>
                  <a:gd name="T2" fmla="*/ 14 w 80"/>
                  <a:gd name="T3" fmla="*/ 137 h 137"/>
                  <a:gd name="T4" fmla="*/ 0 w 80"/>
                  <a:gd name="T5" fmla="*/ 7 h 137"/>
                  <a:gd name="T6" fmla="*/ 66 w 80"/>
                  <a:gd name="T7" fmla="*/ 0 h 137"/>
                  <a:gd name="T8" fmla="*/ 80 w 80"/>
                  <a:gd name="T9" fmla="*/ 13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0" h="137">
                    <a:moveTo>
                      <a:pt x="80" y="130"/>
                    </a:moveTo>
                    <a:lnTo>
                      <a:pt x="14" y="137"/>
                    </a:lnTo>
                    <a:lnTo>
                      <a:pt x="0" y="7"/>
                    </a:lnTo>
                    <a:lnTo>
                      <a:pt x="66" y="0"/>
                    </a:lnTo>
                    <a:lnTo>
                      <a:pt x="80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3" name="Freeform 104">
                <a:extLst>
                  <a:ext uri="{FF2B5EF4-FFF2-40B4-BE49-F238E27FC236}">
                    <a16:creationId xmlns:a16="http://schemas.microsoft.com/office/drawing/2014/main" id="{C53EE388-DCAA-4F24-8E67-C99221077D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40" y="4939"/>
                <a:ext cx="80" cy="137"/>
              </a:xfrm>
              <a:custGeom>
                <a:avLst/>
                <a:gdLst>
                  <a:gd name="T0" fmla="*/ 80 w 80"/>
                  <a:gd name="T1" fmla="*/ 130 h 137"/>
                  <a:gd name="T2" fmla="*/ 14 w 80"/>
                  <a:gd name="T3" fmla="*/ 137 h 137"/>
                  <a:gd name="T4" fmla="*/ 0 w 80"/>
                  <a:gd name="T5" fmla="*/ 7 h 137"/>
                  <a:gd name="T6" fmla="*/ 63 w 80"/>
                  <a:gd name="T7" fmla="*/ 0 h 137"/>
                  <a:gd name="T8" fmla="*/ 80 w 80"/>
                  <a:gd name="T9" fmla="*/ 13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0" h="137">
                    <a:moveTo>
                      <a:pt x="80" y="130"/>
                    </a:moveTo>
                    <a:lnTo>
                      <a:pt x="14" y="137"/>
                    </a:lnTo>
                    <a:lnTo>
                      <a:pt x="0" y="7"/>
                    </a:lnTo>
                    <a:lnTo>
                      <a:pt x="63" y="0"/>
                    </a:lnTo>
                    <a:lnTo>
                      <a:pt x="80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4" name="Freeform 105">
                <a:extLst>
                  <a:ext uri="{FF2B5EF4-FFF2-40B4-BE49-F238E27FC236}">
                    <a16:creationId xmlns:a16="http://schemas.microsoft.com/office/drawing/2014/main" id="{6BB1B386-F989-4F83-B8F3-713D7E0D0D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94" y="4986"/>
                <a:ext cx="130" cy="142"/>
              </a:xfrm>
              <a:custGeom>
                <a:avLst/>
                <a:gdLst>
                  <a:gd name="T0" fmla="*/ 130 w 130"/>
                  <a:gd name="T1" fmla="*/ 130 h 142"/>
                  <a:gd name="T2" fmla="*/ 14 w 130"/>
                  <a:gd name="T3" fmla="*/ 142 h 142"/>
                  <a:gd name="T4" fmla="*/ 0 w 130"/>
                  <a:gd name="T5" fmla="*/ 12 h 142"/>
                  <a:gd name="T6" fmla="*/ 116 w 130"/>
                  <a:gd name="T7" fmla="*/ 0 h 142"/>
                  <a:gd name="T8" fmla="*/ 130 w 130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0" h="142">
                    <a:moveTo>
                      <a:pt x="130" y="130"/>
                    </a:moveTo>
                    <a:lnTo>
                      <a:pt x="14" y="142"/>
                    </a:lnTo>
                    <a:lnTo>
                      <a:pt x="0" y="12"/>
                    </a:lnTo>
                    <a:lnTo>
                      <a:pt x="116" y="0"/>
                    </a:lnTo>
                    <a:lnTo>
                      <a:pt x="130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5" name="Freeform 106">
                <a:extLst>
                  <a:ext uri="{FF2B5EF4-FFF2-40B4-BE49-F238E27FC236}">
                    <a16:creationId xmlns:a16="http://schemas.microsoft.com/office/drawing/2014/main" id="{0C27C863-27E5-4415-AD99-15AEB44F03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43" y="4949"/>
                <a:ext cx="80" cy="61"/>
              </a:xfrm>
              <a:custGeom>
                <a:avLst/>
                <a:gdLst>
                  <a:gd name="T0" fmla="*/ 80 w 80"/>
                  <a:gd name="T1" fmla="*/ 51 h 61"/>
                  <a:gd name="T2" fmla="*/ 5 w 80"/>
                  <a:gd name="T3" fmla="*/ 61 h 61"/>
                  <a:gd name="T4" fmla="*/ 0 w 80"/>
                  <a:gd name="T5" fmla="*/ 9 h 61"/>
                  <a:gd name="T6" fmla="*/ 75 w 80"/>
                  <a:gd name="T7" fmla="*/ 0 h 61"/>
                  <a:gd name="T8" fmla="*/ 80 w 80"/>
                  <a:gd name="T9" fmla="*/ 5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0" h="61">
                    <a:moveTo>
                      <a:pt x="80" y="51"/>
                    </a:moveTo>
                    <a:lnTo>
                      <a:pt x="5" y="61"/>
                    </a:lnTo>
                    <a:lnTo>
                      <a:pt x="0" y="9"/>
                    </a:lnTo>
                    <a:lnTo>
                      <a:pt x="75" y="0"/>
                    </a:lnTo>
                    <a:lnTo>
                      <a:pt x="80" y="51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6" name="Freeform 107">
                <a:extLst>
                  <a:ext uri="{FF2B5EF4-FFF2-40B4-BE49-F238E27FC236}">
                    <a16:creationId xmlns:a16="http://schemas.microsoft.com/office/drawing/2014/main" id="{0BD06E0B-D9BF-4E08-BCA9-CECEC4A24C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52" y="5029"/>
                <a:ext cx="81" cy="59"/>
              </a:xfrm>
              <a:custGeom>
                <a:avLst/>
                <a:gdLst>
                  <a:gd name="T0" fmla="*/ 81 w 81"/>
                  <a:gd name="T1" fmla="*/ 49 h 59"/>
                  <a:gd name="T2" fmla="*/ 5 w 81"/>
                  <a:gd name="T3" fmla="*/ 59 h 59"/>
                  <a:gd name="T4" fmla="*/ 0 w 81"/>
                  <a:gd name="T5" fmla="*/ 7 h 59"/>
                  <a:gd name="T6" fmla="*/ 74 w 81"/>
                  <a:gd name="T7" fmla="*/ 0 h 59"/>
                  <a:gd name="T8" fmla="*/ 81 w 81"/>
                  <a:gd name="T9" fmla="*/ 4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59">
                    <a:moveTo>
                      <a:pt x="81" y="49"/>
                    </a:moveTo>
                    <a:lnTo>
                      <a:pt x="5" y="59"/>
                    </a:lnTo>
                    <a:lnTo>
                      <a:pt x="0" y="7"/>
                    </a:lnTo>
                    <a:lnTo>
                      <a:pt x="74" y="0"/>
                    </a:lnTo>
                    <a:lnTo>
                      <a:pt x="81" y="4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7" name="Freeform 108">
                <a:extLst>
                  <a:ext uri="{FF2B5EF4-FFF2-40B4-BE49-F238E27FC236}">
                    <a16:creationId xmlns:a16="http://schemas.microsoft.com/office/drawing/2014/main" id="{2A1B240F-7F52-4F27-ABD5-E8502C442F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38" y="5003"/>
                <a:ext cx="147" cy="144"/>
              </a:xfrm>
              <a:custGeom>
                <a:avLst/>
                <a:gdLst>
                  <a:gd name="T0" fmla="*/ 147 w 147"/>
                  <a:gd name="T1" fmla="*/ 127 h 144"/>
                  <a:gd name="T2" fmla="*/ 15 w 147"/>
                  <a:gd name="T3" fmla="*/ 144 h 144"/>
                  <a:gd name="T4" fmla="*/ 0 w 147"/>
                  <a:gd name="T5" fmla="*/ 14 h 144"/>
                  <a:gd name="T6" fmla="*/ 133 w 147"/>
                  <a:gd name="T7" fmla="*/ 0 h 144"/>
                  <a:gd name="T8" fmla="*/ 147 w 147"/>
                  <a:gd name="T9" fmla="*/ 127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144">
                    <a:moveTo>
                      <a:pt x="147" y="127"/>
                    </a:moveTo>
                    <a:lnTo>
                      <a:pt x="15" y="144"/>
                    </a:lnTo>
                    <a:lnTo>
                      <a:pt x="0" y="14"/>
                    </a:lnTo>
                    <a:lnTo>
                      <a:pt x="133" y="0"/>
                    </a:lnTo>
                    <a:lnTo>
                      <a:pt x="147" y="127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8" name="Freeform 109">
                <a:extLst>
                  <a:ext uri="{FF2B5EF4-FFF2-40B4-BE49-F238E27FC236}">
                    <a16:creationId xmlns:a16="http://schemas.microsoft.com/office/drawing/2014/main" id="{DBA35F27-B448-4151-BACA-80B629B8B4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93" y="4946"/>
                <a:ext cx="116" cy="139"/>
              </a:xfrm>
              <a:custGeom>
                <a:avLst/>
                <a:gdLst>
                  <a:gd name="T0" fmla="*/ 116 w 116"/>
                  <a:gd name="T1" fmla="*/ 128 h 139"/>
                  <a:gd name="T2" fmla="*/ 17 w 116"/>
                  <a:gd name="T3" fmla="*/ 139 h 139"/>
                  <a:gd name="T4" fmla="*/ 0 w 116"/>
                  <a:gd name="T5" fmla="*/ 10 h 139"/>
                  <a:gd name="T6" fmla="*/ 99 w 116"/>
                  <a:gd name="T7" fmla="*/ 0 h 139"/>
                  <a:gd name="T8" fmla="*/ 116 w 116"/>
                  <a:gd name="T9" fmla="*/ 128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39">
                    <a:moveTo>
                      <a:pt x="116" y="128"/>
                    </a:moveTo>
                    <a:lnTo>
                      <a:pt x="17" y="139"/>
                    </a:lnTo>
                    <a:lnTo>
                      <a:pt x="0" y="10"/>
                    </a:lnTo>
                    <a:lnTo>
                      <a:pt x="99" y="0"/>
                    </a:lnTo>
                    <a:lnTo>
                      <a:pt x="116" y="128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79" name="Freeform 110">
                <a:extLst>
                  <a:ext uri="{FF2B5EF4-FFF2-40B4-BE49-F238E27FC236}">
                    <a16:creationId xmlns:a16="http://schemas.microsoft.com/office/drawing/2014/main" id="{6F67B300-C33E-4839-B7F1-78119829C1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76" y="4960"/>
                <a:ext cx="203" cy="151"/>
              </a:xfrm>
              <a:custGeom>
                <a:avLst/>
                <a:gdLst>
                  <a:gd name="T0" fmla="*/ 203 w 203"/>
                  <a:gd name="T1" fmla="*/ 130 h 151"/>
                  <a:gd name="T2" fmla="*/ 17 w 203"/>
                  <a:gd name="T3" fmla="*/ 151 h 151"/>
                  <a:gd name="T4" fmla="*/ 0 w 203"/>
                  <a:gd name="T5" fmla="*/ 22 h 151"/>
                  <a:gd name="T6" fmla="*/ 189 w 203"/>
                  <a:gd name="T7" fmla="*/ 0 h 151"/>
                  <a:gd name="T8" fmla="*/ 203 w 203"/>
                  <a:gd name="T9" fmla="*/ 130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3" h="151">
                    <a:moveTo>
                      <a:pt x="203" y="130"/>
                    </a:moveTo>
                    <a:lnTo>
                      <a:pt x="17" y="151"/>
                    </a:lnTo>
                    <a:lnTo>
                      <a:pt x="0" y="22"/>
                    </a:lnTo>
                    <a:lnTo>
                      <a:pt x="189" y="0"/>
                    </a:lnTo>
                    <a:lnTo>
                      <a:pt x="203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0" name="Freeform 111">
                <a:extLst>
                  <a:ext uri="{FF2B5EF4-FFF2-40B4-BE49-F238E27FC236}">
                    <a16:creationId xmlns:a16="http://schemas.microsoft.com/office/drawing/2014/main" id="{74111DF7-2CF0-4D19-8D7D-731C0AD187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18" y="4930"/>
                <a:ext cx="116" cy="141"/>
              </a:xfrm>
              <a:custGeom>
                <a:avLst/>
                <a:gdLst>
                  <a:gd name="T0" fmla="*/ 116 w 116"/>
                  <a:gd name="T1" fmla="*/ 129 h 141"/>
                  <a:gd name="T2" fmla="*/ 16 w 116"/>
                  <a:gd name="T3" fmla="*/ 141 h 141"/>
                  <a:gd name="T4" fmla="*/ 0 w 116"/>
                  <a:gd name="T5" fmla="*/ 12 h 141"/>
                  <a:gd name="T6" fmla="*/ 99 w 116"/>
                  <a:gd name="T7" fmla="*/ 0 h 141"/>
                  <a:gd name="T8" fmla="*/ 116 w 116"/>
                  <a:gd name="T9" fmla="*/ 129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1">
                    <a:moveTo>
                      <a:pt x="116" y="129"/>
                    </a:moveTo>
                    <a:lnTo>
                      <a:pt x="16" y="141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6" y="12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1" name="Freeform 112">
                <a:extLst>
                  <a:ext uri="{FF2B5EF4-FFF2-40B4-BE49-F238E27FC236}">
                    <a16:creationId xmlns:a16="http://schemas.microsoft.com/office/drawing/2014/main" id="{B7A710C9-B6F3-4F2B-827F-80CF61F58A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43" y="4916"/>
                <a:ext cx="115" cy="141"/>
              </a:xfrm>
              <a:custGeom>
                <a:avLst/>
                <a:gdLst>
                  <a:gd name="T0" fmla="*/ 115 w 115"/>
                  <a:gd name="T1" fmla="*/ 129 h 141"/>
                  <a:gd name="T2" fmla="*/ 16 w 115"/>
                  <a:gd name="T3" fmla="*/ 141 h 141"/>
                  <a:gd name="T4" fmla="*/ 0 w 115"/>
                  <a:gd name="T5" fmla="*/ 11 h 141"/>
                  <a:gd name="T6" fmla="*/ 99 w 115"/>
                  <a:gd name="T7" fmla="*/ 0 h 141"/>
                  <a:gd name="T8" fmla="*/ 115 w 115"/>
                  <a:gd name="T9" fmla="*/ 129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41">
                    <a:moveTo>
                      <a:pt x="115" y="129"/>
                    </a:moveTo>
                    <a:lnTo>
                      <a:pt x="16" y="141"/>
                    </a:lnTo>
                    <a:lnTo>
                      <a:pt x="0" y="11"/>
                    </a:lnTo>
                    <a:lnTo>
                      <a:pt x="99" y="0"/>
                    </a:lnTo>
                    <a:lnTo>
                      <a:pt x="115" y="12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2" name="Freeform 113">
                <a:extLst>
                  <a:ext uri="{FF2B5EF4-FFF2-40B4-BE49-F238E27FC236}">
                    <a16:creationId xmlns:a16="http://schemas.microsoft.com/office/drawing/2014/main" id="{F765F174-6245-428D-B657-592C2738F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68" y="4901"/>
                <a:ext cx="115" cy="142"/>
              </a:xfrm>
              <a:custGeom>
                <a:avLst/>
                <a:gdLst>
                  <a:gd name="T0" fmla="*/ 115 w 115"/>
                  <a:gd name="T1" fmla="*/ 130 h 142"/>
                  <a:gd name="T2" fmla="*/ 16 w 115"/>
                  <a:gd name="T3" fmla="*/ 142 h 142"/>
                  <a:gd name="T4" fmla="*/ 0 w 115"/>
                  <a:gd name="T5" fmla="*/ 12 h 142"/>
                  <a:gd name="T6" fmla="*/ 99 w 115"/>
                  <a:gd name="T7" fmla="*/ 0 h 142"/>
                  <a:gd name="T8" fmla="*/ 115 w 115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42">
                    <a:moveTo>
                      <a:pt x="115" y="130"/>
                    </a:moveTo>
                    <a:lnTo>
                      <a:pt x="16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5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3" name="Freeform 114">
                <a:extLst>
                  <a:ext uri="{FF2B5EF4-FFF2-40B4-BE49-F238E27FC236}">
                    <a16:creationId xmlns:a16="http://schemas.microsoft.com/office/drawing/2014/main" id="{DE359D4D-82FC-4CEA-AEBA-B196F4605E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93" y="4887"/>
                <a:ext cx="115" cy="142"/>
              </a:xfrm>
              <a:custGeom>
                <a:avLst/>
                <a:gdLst>
                  <a:gd name="T0" fmla="*/ 115 w 115"/>
                  <a:gd name="T1" fmla="*/ 130 h 142"/>
                  <a:gd name="T2" fmla="*/ 16 w 115"/>
                  <a:gd name="T3" fmla="*/ 142 h 142"/>
                  <a:gd name="T4" fmla="*/ 0 w 115"/>
                  <a:gd name="T5" fmla="*/ 12 h 142"/>
                  <a:gd name="T6" fmla="*/ 99 w 115"/>
                  <a:gd name="T7" fmla="*/ 0 h 142"/>
                  <a:gd name="T8" fmla="*/ 115 w 115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42">
                    <a:moveTo>
                      <a:pt x="115" y="130"/>
                    </a:moveTo>
                    <a:lnTo>
                      <a:pt x="16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5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4" name="Freeform 115">
                <a:extLst>
                  <a:ext uri="{FF2B5EF4-FFF2-40B4-BE49-F238E27FC236}">
                    <a16:creationId xmlns:a16="http://schemas.microsoft.com/office/drawing/2014/main" id="{0D0F38B3-AA97-4182-8E70-B02BFEAA68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18" y="4873"/>
                <a:ext cx="115" cy="139"/>
              </a:xfrm>
              <a:custGeom>
                <a:avLst/>
                <a:gdLst>
                  <a:gd name="T0" fmla="*/ 115 w 115"/>
                  <a:gd name="T1" fmla="*/ 127 h 139"/>
                  <a:gd name="T2" fmla="*/ 16 w 115"/>
                  <a:gd name="T3" fmla="*/ 139 h 139"/>
                  <a:gd name="T4" fmla="*/ 0 w 115"/>
                  <a:gd name="T5" fmla="*/ 10 h 139"/>
                  <a:gd name="T6" fmla="*/ 99 w 115"/>
                  <a:gd name="T7" fmla="*/ 0 h 139"/>
                  <a:gd name="T8" fmla="*/ 115 w 115"/>
                  <a:gd name="T9" fmla="*/ 127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39">
                    <a:moveTo>
                      <a:pt x="115" y="127"/>
                    </a:moveTo>
                    <a:lnTo>
                      <a:pt x="16" y="139"/>
                    </a:lnTo>
                    <a:lnTo>
                      <a:pt x="0" y="10"/>
                    </a:lnTo>
                    <a:lnTo>
                      <a:pt x="99" y="0"/>
                    </a:lnTo>
                    <a:lnTo>
                      <a:pt x="115" y="127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5" name="Freeform 116">
                <a:extLst>
                  <a:ext uri="{FF2B5EF4-FFF2-40B4-BE49-F238E27FC236}">
                    <a16:creationId xmlns:a16="http://schemas.microsoft.com/office/drawing/2014/main" id="{1A78B370-2537-4506-9C1C-B87171EC58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43" y="4857"/>
                <a:ext cx="115" cy="141"/>
              </a:xfrm>
              <a:custGeom>
                <a:avLst/>
                <a:gdLst>
                  <a:gd name="T0" fmla="*/ 115 w 115"/>
                  <a:gd name="T1" fmla="*/ 129 h 141"/>
                  <a:gd name="T2" fmla="*/ 16 w 115"/>
                  <a:gd name="T3" fmla="*/ 141 h 141"/>
                  <a:gd name="T4" fmla="*/ 0 w 115"/>
                  <a:gd name="T5" fmla="*/ 11 h 141"/>
                  <a:gd name="T6" fmla="*/ 99 w 115"/>
                  <a:gd name="T7" fmla="*/ 0 h 141"/>
                  <a:gd name="T8" fmla="*/ 115 w 115"/>
                  <a:gd name="T9" fmla="*/ 129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41">
                    <a:moveTo>
                      <a:pt x="115" y="129"/>
                    </a:moveTo>
                    <a:lnTo>
                      <a:pt x="16" y="141"/>
                    </a:lnTo>
                    <a:lnTo>
                      <a:pt x="0" y="11"/>
                    </a:lnTo>
                    <a:lnTo>
                      <a:pt x="99" y="0"/>
                    </a:lnTo>
                    <a:lnTo>
                      <a:pt x="115" y="12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6" name="Freeform 117">
                <a:extLst>
                  <a:ext uri="{FF2B5EF4-FFF2-40B4-BE49-F238E27FC236}">
                    <a16:creationId xmlns:a16="http://schemas.microsoft.com/office/drawing/2014/main" id="{A11C8EEB-8B84-4424-B714-AB42E27F80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68" y="4842"/>
                <a:ext cx="115" cy="142"/>
              </a:xfrm>
              <a:custGeom>
                <a:avLst/>
                <a:gdLst>
                  <a:gd name="T0" fmla="*/ 115 w 115"/>
                  <a:gd name="T1" fmla="*/ 130 h 142"/>
                  <a:gd name="T2" fmla="*/ 16 w 115"/>
                  <a:gd name="T3" fmla="*/ 142 h 142"/>
                  <a:gd name="T4" fmla="*/ 0 w 115"/>
                  <a:gd name="T5" fmla="*/ 12 h 142"/>
                  <a:gd name="T6" fmla="*/ 99 w 115"/>
                  <a:gd name="T7" fmla="*/ 0 h 142"/>
                  <a:gd name="T8" fmla="*/ 115 w 115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42">
                    <a:moveTo>
                      <a:pt x="115" y="130"/>
                    </a:moveTo>
                    <a:lnTo>
                      <a:pt x="16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5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7" name="Freeform 118">
                <a:extLst>
                  <a:ext uri="{FF2B5EF4-FFF2-40B4-BE49-F238E27FC236}">
                    <a16:creationId xmlns:a16="http://schemas.microsoft.com/office/drawing/2014/main" id="{93D2B561-9477-4B38-8C06-954D52BBC7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93" y="4828"/>
                <a:ext cx="115" cy="142"/>
              </a:xfrm>
              <a:custGeom>
                <a:avLst/>
                <a:gdLst>
                  <a:gd name="T0" fmla="*/ 115 w 115"/>
                  <a:gd name="T1" fmla="*/ 130 h 142"/>
                  <a:gd name="T2" fmla="*/ 16 w 115"/>
                  <a:gd name="T3" fmla="*/ 142 h 142"/>
                  <a:gd name="T4" fmla="*/ 0 w 115"/>
                  <a:gd name="T5" fmla="*/ 12 h 142"/>
                  <a:gd name="T6" fmla="*/ 99 w 115"/>
                  <a:gd name="T7" fmla="*/ 0 h 142"/>
                  <a:gd name="T8" fmla="*/ 115 w 115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42">
                    <a:moveTo>
                      <a:pt x="115" y="130"/>
                    </a:moveTo>
                    <a:lnTo>
                      <a:pt x="16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5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8" name="Freeform 119">
                <a:extLst>
                  <a:ext uri="{FF2B5EF4-FFF2-40B4-BE49-F238E27FC236}">
                    <a16:creationId xmlns:a16="http://schemas.microsoft.com/office/drawing/2014/main" id="{8D43FC72-E033-4DF7-806C-200BC070FE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18" y="4814"/>
                <a:ext cx="115" cy="142"/>
              </a:xfrm>
              <a:custGeom>
                <a:avLst/>
                <a:gdLst>
                  <a:gd name="T0" fmla="*/ 115 w 115"/>
                  <a:gd name="T1" fmla="*/ 130 h 142"/>
                  <a:gd name="T2" fmla="*/ 16 w 115"/>
                  <a:gd name="T3" fmla="*/ 142 h 142"/>
                  <a:gd name="T4" fmla="*/ 0 w 115"/>
                  <a:gd name="T5" fmla="*/ 12 h 142"/>
                  <a:gd name="T6" fmla="*/ 99 w 115"/>
                  <a:gd name="T7" fmla="*/ 0 h 142"/>
                  <a:gd name="T8" fmla="*/ 115 w 115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42">
                    <a:moveTo>
                      <a:pt x="115" y="130"/>
                    </a:moveTo>
                    <a:lnTo>
                      <a:pt x="16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5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89" name="Freeform 120">
                <a:extLst>
                  <a:ext uri="{FF2B5EF4-FFF2-40B4-BE49-F238E27FC236}">
                    <a16:creationId xmlns:a16="http://schemas.microsoft.com/office/drawing/2014/main" id="{DB86C690-7061-40C0-AD5C-51B9365470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43" y="4800"/>
                <a:ext cx="115" cy="139"/>
              </a:xfrm>
              <a:custGeom>
                <a:avLst/>
                <a:gdLst>
                  <a:gd name="T0" fmla="*/ 115 w 115"/>
                  <a:gd name="T1" fmla="*/ 130 h 139"/>
                  <a:gd name="T2" fmla="*/ 16 w 115"/>
                  <a:gd name="T3" fmla="*/ 139 h 139"/>
                  <a:gd name="T4" fmla="*/ 0 w 115"/>
                  <a:gd name="T5" fmla="*/ 12 h 139"/>
                  <a:gd name="T6" fmla="*/ 99 w 115"/>
                  <a:gd name="T7" fmla="*/ 0 h 139"/>
                  <a:gd name="T8" fmla="*/ 115 w 115"/>
                  <a:gd name="T9" fmla="*/ 13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39">
                    <a:moveTo>
                      <a:pt x="115" y="130"/>
                    </a:moveTo>
                    <a:lnTo>
                      <a:pt x="16" y="139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5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0" name="Freeform 121">
                <a:extLst>
                  <a:ext uri="{FF2B5EF4-FFF2-40B4-BE49-F238E27FC236}">
                    <a16:creationId xmlns:a16="http://schemas.microsoft.com/office/drawing/2014/main" id="{F9D17332-2A5B-472F-91E8-46062B9BFC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68" y="4783"/>
                <a:ext cx="115" cy="142"/>
              </a:xfrm>
              <a:custGeom>
                <a:avLst/>
                <a:gdLst>
                  <a:gd name="T0" fmla="*/ 115 w 115"/>
                  <a:gd name="T1" fmla="*/ 130 h 142"/>
                  <a:gd name="T2" fmla="*/ 16 w 115"/>
                  <a:gd name="T3" fmla="*/ 142 h 142"/>
                  <a:gd name="T4" fmla="*/ 0 w 115"/>
                  <a:gd name="T5" fmla="*/ 12 h 142"/>
                  <a:gd name="T6" fmla="*/ 99 w 115"/>
                  <a:gd name="T7" fmla="*/ 0 h 142"/>
                  <a:gd name="T8" fmla="*/ 115 w 115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42">
                    <a:moveTo>
                      <a:pt x="115" y="130"/>
                    </a:moveTo>
                    <a:lnTo>
                      <a:pt x="16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5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1" name="Freeform 122">
                <a:extLst>
                  <a:ext uri="{FF2B5EF4-FFF2-40B4-BE49-F238E27FC236}">
                    <a16:creationId xmlns:a16="http://schemas.microsoft.com/office/drawing/2014/main" id="{703C73C5-8DBA-4B20-80EA-F31AF28ADC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11" y="4783"/>
                <a:ext cx="115" cy="142"/>
              </a:xfrm>
              <a:custGeom>
                <a:avLst/>
                <a:gdLst>
                  <a:gd name="T0" fmla="*/ 115 w 115"/>
                  <a:gd name="T1" fmla="*/ 130 h 142"/>
                  <a:gd name="T2" fmla="*/ 16 w 115"/>
                  <a:gd name="T3" fmla="*/ 142 h 142"/>
                  <a:gd name="T4" fmla="*/ 0 w 115"/>
                  <a:gd name="T5" fmla="*/ 12 h 142"/>
                  <a:gd name="T6" fmla="*/ 99 w 115"/>
                  <a:gd name="T7" fmla="*/ 0 h 142"/>
                  <a:gd name="T8" fmla="*/ 115 w 115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142">
                    <a:moveTo>
                      <a:pt x="115" y="130"/>
                    </a:moveTo>
                    <a:lnTo>
                      <a:pt x="16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5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2" name="Freeform 123">
                <a:extLst>
                  <a:ext uri="{FF2B5EF4-FFF2-40B4-BE49-F238E27FC236}">
                    <a16:creationId xmlns:a16="http://schemas.microsoft.com/office/drawing/2014/main" id="{1D34B44C-2CB1-4CE6-A30A-02ED2C0A76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57" y="4800"/>
                <a:ext cx="142" cy="144"/>
              </a:xfrm>
              <a:custGeom>
                <a:avLst/>
                <a:gdLst>
                  <a:gd name="T0" fmla="*/ 142 w 142"/>
                  <a:gd name="T1" fmla="*/ 127 h 144"/>
                  <a:gd name="T2" fmla="*/ 14 w 142"/>
                  <a:gd name="T3" fmla="*/ 144 h 144"/>
                  <a:gd name="T4" fmla="*/ 0 w 142"/>
                  <a:gd name="T5" fmla="*/ 14 h 144"/>
                  <a:gd name="T6" fmla="*/ 128 w 142"/>
                  <a:gd name="T7" fmla="*/ 0 h 144"/>
                  <a:gd name="T8" fmla="*/ 142 w 142"/>
                  <a:gd name="T9" fmla="*/ 127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" h="144">
                    <a:moveTo>
                      <a:pt x="142" y="127"/>
                    </a:moveTo>
                    <a:lnTo>
                      <a:pt x="14" y="144"/>
                    </a:lnTo>
                    <a:lnTo>
                      <a:pt x="0" y="14"/>
                    </a:lnTo>
                    <a:lnTo>
                      <a:pt x="128" y="0"/>
                    </a:lnTo>
                    <a:lnTo>
                      <a:pt x="142" y="127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3" name="Freeform 124">
                <a:extLst>
                  <a:ext uri="{FF2B5EF4-FFF2-40B4-BE49-F238E27FC236}">
                    <a16:creationId xmlns:a16="http://schemas.microsoft.com/office/drawing/2014/main" id="{F8C23A5D-4731-4AA2-A6DA-6831713C5C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35" y="4769"/>
                <a:ext cx="116" cy="142"/>
              </a:xfrm>
              <a:custGeom>
                <a:avLst/>
                <a:gdLst>
                  <a:gd name="T0" fmla="*/ 116 w 116"/>
                  <a:gd name="T1" fmla="*/ 130 h 142"/>
                  <a:gd name="T2" fmla="*/ 17 w 116"/>
                  <a:gd name="T3" fmla="*/ 142 h 142"/>
                  <a:gd name="T4" fmla="*/ 0 w 116"/>
                  <a:gd name="T5" fmla="*/ 12 h 142"/>
                  <a:gd name="T6" fmla="*/ 102 w 116"/>
                  <a:gd name="T7" fmla="*/ 0 h 142"/>
                  <a:gd name="T8" fmla="*/ 116 w 116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2">
                    <a:moveTo>
                      <a:pt x="116" y="130"/>
                    </a:moveTo>
                    <a:lnTo>
                      <a:pt x="17" y="142"/>
                    </a:lnTo>
                    <a:lnTo>
                      <a:pt x="0" y="12"/>
                    </a:lnTo>
                    <a:lnTo>
                      <a:pt x="102" y="0"/>
                    </a:lnTo>
                    <a:lnTo>
                      <a:pt x="116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4" name="Freeform 125">
                <a:extLst>
                  <a:ext uri="{FF2B5EF4-FFF2-40B4-BE49-F238E27FC236}">
                    <a16:creationId xmlns:a16="http://schemas.microsoft.com/office/drawing/2014/main" id="{E4032494-0331-4B24-9D7D-99E3B8B98A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60" y="4755"/>
                <a:ext cx="116" cy="142"/>
              </a:xfrm>
              <a:custGeom>
                <a:avLst/>
                <a:gdLst>
                  <a:gd name="T0" fmla="*/ 116 w 116"/>
                  <a:gd name="T1" fmla="*/ 130 h 142"/>
                  <a:gd name="T2" fmla="*/ 17 w 116"/>
                  <a:gd name="T3" fmla="*/ 142 h 142"/>
                  <a:gd name="T4" fmla="*/ 0 w 116"/>
                  <a:gd name="T5" fmla="*/ 12 h 142"/>
                  <a:gd name="T6" fmla="*/ 102 w 116"/>
                  <a:gd name="T7" fmla="*/ 0 h 142"/>
                  <a:gd name="T8" fmla="*/ 116 w 116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2">
                    <a:moveTo>
                      <a:pt x="116" y="130"/>
                    </a:moveTo>
                    <a:lnTo>
                      <a:pt x="17" y="142"/>
                    </a:lnTo>
                    <a:lnTo>
                      <a:pt x="0" y="12"/>
                    </a:lnTo>
                    <a:lnTo>
                      <a:pt x="102" y="0"/>
                    </a:lnTo>
                    <a:lnTo>
                      <a:pt x="116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5" name="Freeform 126">
                <a:extLst>
                  <a:ext uri="{FF2B5EF4-FFF2-40B4-BE49-F238E27FC236}">
                    <a16:creationId xmlns:a16="http://schemas.microsoft.com/office/drawing/2014/main" id="{6CE0F4C3-9929-4277-B228-857E248106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85" y="4741"/>
                <a:ext cx="116" cy="139"/>
              </a:xfrm>
              <a:custGeom>
                <a:avLst/>
                <a:gdLst>
                  <a:gd name="T0" fmla="*/ 116 w 116"/>
                  <a:gd name="T1" fmla="*/ 130 h 139"/>
                  <a:gd name="T2" fmla="*/ 17 w 116"/>
                  <a:gd name="T3" fmla="*/ 139 h 139"/>
                  <a:gd name="T4" fmla="*/ 0 w 116"/>
                  <a:gd name="T5" fmla="*/ 12 h 139"/>
                  <a:gd name="T6" fmla="*/ 102 w 116"/>
                  <a:gd name="T7" fmla="*/ 0 h 139"/>
                  <a:gd name="T8" fmla="*/ 116 w 116"/>
                  <a:gd name="T9" fmla="*/ 13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39">
                    <a:moveTo>
                      <a:pt x="116" y="130"/>
                    </a:moveTo>
                    <a:lnTo>
                      <a:pt x="17" y="139"/>
                    </a:lnTo>
                    <a:lnTo>
                      <a:pt x="0" y="12"/>
                    </a:lnTo>
                    <a:lnTo>
                      <a:pt x="102" y="0"/>
                    </a:lnTo>
                    <a:lnTo>
                      <a:pt x="116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6" name="Freeform 127">
                <a:extLst>
                  <a:ext uri="{FF2B5EF4-FFF2-40B4-BE49-F238E27FC236}">
                    <a16:creationId xmlns:a16="http://schemas.microsoft.com/office/drawing/2014/main" id="{BF55DBBC-E9F2-4DD3-8D29-5B84AF449F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10" y="4725"/>
                <a:ext cx="116" cy="141"/>
              </a:xfrm>
              <a:custGeom>
                <a:avLst/>
                <a:gdLst>
                  <a:gd name="T0" fmla="*/ 116 w 116"/>
                  <a:gd name="T1" fmla="*/ 129 h 141"/>
                  <a:gd name="T2" fmla="*/ 17 w 116"/>
                  <a:gd name="T3" fmla="*/ 141 h 141"/>
                  <a:gd name="T4" fmla="*/ 0 w 116"/>
                  <a:gd name="T5" fmla="*/ 11 h 141"/>
                  <a:gd name="T6" fmla="*/ 102 w 116"/>
                  <a:gd name="T7" fmla="*/ 0 h 141"/>
                  <a:gd name="T8" fmla="*/ 116 w 116"/>
                  <a:gd name="T9" fmla="*/ 129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1">
                    <a:moveTo>
                      <a:pt x="116" y="129"/>
                    </a:moveTo>
                    <a:lnTo>
                      <a:pt x="17" y="141"/>
                    </a:lnTo>
                    <a:lnTo>
                      <a:pt x="0" y="11"/>
                    </a:lnTo>
                    <a:lnTo>
                      <a:pt x="102" y="0"/>
                    </a:lnTo>
                    <a:lnTo>
                      <a:pt x="116" y="12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7" name="Freeform 128">
                <a:extLst>
                  <a:ext uri="{FF2B5EF4-FFF2-40B4-BE49-F238E27FC236}">
                    <a16:creationId xmlns:a16="http://schemas.microsoft.com/office/drawing/2014/main" id="{01CAEF04-6235-4E91-BEDE-C81C58617A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35" y="4710"/>
                <a:ext cx="116" cy="142"/>
              </a:xfrm>
              <a:custGeom>
                <a:avLst/>
                <a:gdLst>
                  <a:gd name="T0" fmla="*/ 116 w 116"/>
                  <a:gd name="T1" fmla="*/ 130 h 142"/>
                  <a:gd name="T2" fmla="*/ 17 w 116"/>
                  <a:gd name="T3" fmla="*/ 142 h 142"/>
                  <a:gd name="T4" fmla="*/ 0 w 116"/>
                  <a:gd name="T5" fmla="*/ 12 h 142"/>
                  <a:gd name="T6" fmla="*/ 102 w 116"/>
                  <a:gd name="T7" fmla="*/ 0 h 142"/>
                  <a:gd name="T8" fmla="*/ 116 w 116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2">
                    <a:moveTo>
                      <a:pt x="116" y="130"/>
                    </a:moveTo>
                    <a:lnTo>
                      <a:pt x="17" y="142"/>
                    </a:lnTo>
                    <a:lnTo>
                      <a:pt x="0" y="12"/>
                    </a:lnTo>
                    <a:lnTo>
                      <a:pt x="102" y="0"/>
                    </a:lnTo>
                    <a:lnTo>
                      <a:pt x="116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8" name="Freeform 129">
                <a:extLst>
                  <a:ext uri="{FF2B5EF4-FFF2-40B4-BE49-F238E27FC236}">
                    <a16:creationId xmlns:a16="http://schemas.microsoft.com/office/drawing/2014/main" id="{28DC8AA5-7F0C-4D50-AAEC-C0BB04C955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60" y="4696"/>
                <a:ext cx="116" cy="142"/>
              </a:xfrm>
              <a:custGeom>
                <a:avLst/>
                <a:gdLst>
                  <a:gd name="T0" fmla="*/ 116 w 116"/>
                  <a:gd name="T1" fmla="*/ 130 h 142"/>
                  <a:gd name="T2" fmla="*/ 17 w 116"/>
                  <a:gd name="T3" fmla="*/ 142 h 142"/>
                  <a:gd name="T4" fmla="*/ 0 w 116"/>
                  <a:gd name="T5" fmla="*/ 12 h 142"/>
                  <a:gd name="T6" fmla="*/ 102 w 116"/>
                  <a:gd name="T7" fmla="*/ 0 h 142"/>
                  <a:gd name="T8" fmla="*/ 116 w 116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2">
                    <a:moveTo>
                      <a:pt x="116" y="130"/>
                    </a:moveTo>
                    <a:lnTo>
                      <a:pt x="17" y="142"/>
                    </a:lnTo>
                    <a:lnTo>
                      <a:pt x="0" y="12"/>
                    </a:lnTo>
                    <a:lnTo>
                      <a:pt x="102" y="0"/>
                    </a:lnTo>
                    <a:lnTo>
                      <a:pt x="116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199" name="Freeform 130">
                <a:extLst>
                  <a:ext uri="{FF2B5EF4-FFF2-40B4-BE49-F238E27FC236}">
                    <a16:creationId xmlns:a16="http://schemas.microsoft.com/office/drawing/2014/main" id="{0EFA4E21-CF39-4293-983E-CE826239C4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85" y="4682"/>
                <a:ext cx="116" cy="142"/>
              </a:xfrm>
              <a:custGeom>
                <a:avLst/>
                <a:gdLst>
                  <a:gd name="T0" fmla="*/ 116 w 116"/>
                  <a:gd name="T1" fmla="*/ 130 h 142"/>
                  <a:gd name="T2" fmla="*/ 17 w 116"/>
                  <a:gd name="T3" fmla="*/ 142 h 142"/>
                  <a:gd name="T4" fmla="*/ 0 w 116"/>
                  <a:gd name="T5" fmla="*/ 12 h 142"/>
                  <a:gd name="T6" fmla="*/ 102 w 116"/>
                  <a:gd name="T7" fmla="*/ 0 h 142"/>
                  <a:gd name="T8" fmla="*/ 116 w 116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2">
                    <a:moveTo>
                      <a:pt x="116" y="130"/>
                    </a:moveTo>
                    <a:lnTo>
                      <a:pt x="17" y="142"/>
                    </a:lnTo>
                    <a:lnTo>
                      <a:pt x="0" y="12"/>
                    </a:lnTo>
                    <a:lnTo>
                      <a:pt x="102" y="0"/>
                    </a:lnTo>
                    <a:lnTo>
                      <a:pt x="116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0" name="Freeform 131">
                <a:extLst>
                  <a:ext uri="{FF2B5EF4-FFF2-40B4-BE49-F238E27FC236}">
                    <a16:creationId xmlns:a16="http://schemas.microsoft.com/office/drawing/2014/main" id="{07221EE7-009C-40A7-96D3-1F1EEE6D41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13" y="4668"/>
                <a:ext cx="113" cy="141"/>
              </a:xfrm>
              <a:custGeom>
                <a:avLst/>
                <a:gdLst>
                  <a:gd name="T0" fmla="*/ 113 w 113"/>
                  <a:gd name="T1" fmla="*/ 130 h 141"/>
                  <a:gd name="T2" fmla="*/ 14 w 113"/>
                  <a:gd name="T3" fmla="*/ 141 h 141"/>
                  <a:gd name="T4" fmla="*/ 0 w 113"/>
                  <a:gd name="T5" fmla="*/ 12 h 141"/>
                  <a:gd name="T6" fmla="*/ 99 w 113"/>
                  <a:gd name="T7" fmla="*/ 0 h 141"/>
                  <a:gd name="T8" fmla="*/ 113 w 113"/>
                  <a:gd name="T9" fmla="*/ 13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3" h="141">
                    <a:moveTo>
                      <a:pt x="113" y="130"/>
                    </a:moveTo>
                    <a:lnTo>
                      <a:pt x="14" y="141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3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1" name="Freeform 132">
                <a:extLst>
                  <a:ext uri="{FF2B5EF4-FFF2-40B4-BE49-F238E27FC236}">
                    <a16:creationId xmlns:a16="http://schemas.microsoft.com/office/drawing/2014/main" id="{21963416-1B28-4EAA-875F-08FA659C13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38" y="4651"/>
                <a:ext cx="113" cy="142"/>
              </a:xfrm>
              <a:custGeom>
                <a:avLst/>
                <a:gdLst>
                  <a:gd name="T0" fmla="*/ 113 w 113"/>
                  <a:gd name="T1" fmla="*/ 130 h 142"/>
                  <a:gd name="T2" fmla="*/ 14 w 113"/>
                  <a:gd name="T3" fmla="*/ 142 h 142"/>
                  <a:gd name="T4" fmla="*/ 0 w 113"/>
                  <a:gd name="T5" fmla="*/ 12 h 142"/>
                  <a:gd name="T6" fmla="*/ 99 w 113"/>
                  <a:gd name="T7" fmla="*/ 0 h 142"/>
                  <a:gd name="T8" fmla="*/ 113 w 113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3" h="142">
                    <a:moveTo>
                      <a:pt x="113" y="130"/>
                    </a:moveTo>
                    <a:lnTo>
                      <a:pt x="14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3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2" name="Freeform 133">
                <a:extLst>
                  <a:ext uri="{FF2B5EF4-FFF2-40B4-BE49-F238E27FC236}">
                    <a16:creationId xmlns:a16="http://schemas.microsoft.com/office/drawing/2014/main" id="{329F7EBF-9DF7-4AC2-883A-D0EEB6D15A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62" y="4637"/>
                <a:ext cx="114" cy="142"/>
              </a:xfrm>
              <a:custGeom>
                <a:avLst/>
                <a:gdLst>
                  <a:gd name="T0" fmla="*/ 114 w 114"/>
                  <a:gd name="T1" fmla="*/ 130 h 142"/>
                  <a:gd name="T2" fmla="*/ 15 w 114"/>
                  <a:gd name="T3" fmla="*/ 142 h 142"/>
                  <a:gd name="T4" fmla="*/ 0 w 114"/>
                  <a:gd name="T5" fmla="*/ 12 h 142"/>
                  <a:gd name="T6" fmla="*/ 100 w 114"/>
                  <a:gd name="T7" fmla="*/ 0 h 142"/>
                  <a:gd name="T8" fmla="*/ 114 w 114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142">
                    <a:moveTo>
                      <a:pt x="114" y="130"/>
                    </a:moveTo>
                    <a:lnTo>
                      <a:pt x="15" y="142"/>
                    </a:lnTo>
                    <a:lnTo>
                      <a:pt x="0" y="12"/>
                    </a:lnTo>
                    <a:lnTo>
                      <a:pt x="100" y="0"/>
                    </a:lnTo>
                    <a:lnTo>
                      <a:pt x="114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3" name="Freeform 134">
                <a:extLst>
                  <a:ext uri="{FF2B5EF4-FFF2-40B4-BE49-F238E27FC236}">
                    <a16:creationId xmlns:a16="http://schemas.microsoft.com/office/drawing/2014/main" id="{DD285C8C-2F97-426A-89B4-CFE4B99E8B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87" y="4623"/>
                <a:ext cx="114" cy="142"/>
              </a:xfrm>
              <a:custGeom>
                <a:avLst/>
                <a:gdLst>
                  <a:gd name="T0" fmla="*/ 114 w 114"/>
                  <a:gd name="T1" fmla="*/ 130 h 142"/>
                  <a:gd name="T2" fmla="*/ 15 w 114"/>
                  <a:gd name="T3" fmla="*/ 142 h 142"/>
                  <a:gd name="T4" fmla="*/ 0 w 114"/>
                  <a:gd name="T5" fmla="*/ 12 h 142"/>
                  <a:gd name="T6" fmla="*/ 99 w 114"/>
                  <a:gd name="T7" fmla="*/ 0 h 142"/>
                  <a:gd name="T8" fmla="*/ 114 w 114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142">
                    <a:moveTo>
                      <a:pt x="114" y="130"/>
                    </a:moveTo>
                    <a:lnTo>
                      <a:pt x="15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4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4" name="Freeform 135">
                <a:extLst>
                  <a:ext uri="{FF2B5EF4-FFF2-40B4-BE49-F238E27FC236}">
                    <a16:creationId xmlns:a16="http://schemas.microsoft.com/office/drawing/2014/main" id="{4A480F9C-B2D2-4490-AFA5-A6A8BFFD72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08" y="4602"/>
                <a:ext cx="193" cy="309"/>
              </a:xfrm>
              <a:custGeom>
                <a:avLst/>
                <a:gdLst>
                  <a:gd name="T0" fmla="*/ 89 w 193"/>
                  <a:gd name="T1" fmla="*/ 9 h 309"/>
                  <a:gd name="T2" fmla="*/ 59 w 193"/>
                  <a:gd name="T3" fmla="*/ 12 h 309"/>
                  <a:gd name="T4" fmla="*/ 0 w 193"/>
                  <a:gd name="T5" fmla="*/ 19 h 309"/>
                  <a:gd name="T6" fmla="*/ 14 w 193"/>
                  <a:gd name="T7" fmla="*/ 148 h 309"/>
                  <a:gd name="T8" fmla="*/ 73 w 193"/>
                  <a:gd name="T9" fmla="*/ 141 h 309"/>
                  <a:gd name="T10" fmla="*/ 92 w 193"/>
                  <a:gd name="T11" fmla="*/ 309 h 309"/>
                  <a:gd name="T12" fmla="*/ 193 w 193"/>
                  <a:gd name="T13" fmla="*/ 299 h 309"/>
                  <a:gd name="T14" fmla="*/ 158 w 193"/>
                  <a:gd name="T15" fmla="*/ 0 h 309"/>
                  <a:gd name="T16" fmla="*/ 89 w 193"/>
                  <a:gd name="T17" fmla="*/ 9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3" h="309">
                    <a:moveTo>
                      <a:pt x="89" y="9"/>
                    </a:moveTo>
                    <a:lnTo>
                      <a:pt x="59" y="12"/>
                    </a:lnTo>
                    <a:lnTo>
                      <a:pt x="0" y="19"/>
                    </a:lnTo>
                    <a:lnTo>
                      <a:pt x="14" y="148"/>
                    </a:lnTo>
                    <a:lnTo>
                      <a:pt x="73" y="141"/>
                    </a:lnTo>
                    <a:lnTo>
                      <a:pt x="92" y="309"/>
                    </a:lnTo>
                    <a:lnTo>
                      <a:pt x="193" y="299"/>
                    </a:lnTo>
                    <a:lnTo>
                      <a:pt x="158" y="0"/>
                    </a:lnTo>
                    <a:lnTo>
                      <a:pt x="89" y="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5" name="Freeform 136">
                <a:extLst>
                  <a:ext uri="{FF2B5EF4-FFF2-40B4-BE49-F238E27FC236}">
                    <a16:creationId xmlns:a16="http://schemas.microsoft.com/office/drawing/2014/main" id="{B0F4C5D2-460D-417B-8E71-A8BDE1167C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06" y="4585"/>
                <a:ext cx="113" cy="142"/>
              </a:xfrm>
              <a:custGeom>
                <a:avLst/>
                <a:gdLst>
                  <a:gd name="T0" fmla="*/ 113 w 113"/>
                  <a:gd name="T1" fmla="*/ 130 h 142"/>
                  <a:gd name="T2" fmla="*/ 14 w 113"/>
                  <a:gd name="T3" fmla="*/ 142 h 142"/>
                  <a:gd name="T4" fmla="*/ 0 w 113"/>
                  <a:gd name="T5" fmla="*/ 12 h 142"/>
                  <a:gd name="T6" fmla="*/ 99 w 113"/>
                  <a:gd name="T7" fmla="*/ 0 h 142"/>
                  <a:gd name="T8" fmla="*/ 113 w 113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3" h="142">
                    <a:moveTo>
                      <a:pt x="113" y="130"/>
                    </a:moveTo>
                    <a:lnTo>
                      <a:pt x="14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3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6" name="Freeform 137">
                <a:extLst>
                  <a:ext uri="{FF2B5EF4-FFF2-40B4-BE49-F238E27FC236}">
                    <a16:creationId xmlns:a16="http://schemas.microsoft.com/office/drawing/2014/main" id="{51D69BB1-7776-4819-BDDD-2F563945B3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31" y="4571"/>
                <a:ext cx="113" cy="142"/>
              </a:xfrm>
              <a:custGeom>
                <a:avLst/>
                <a:gdLst>
                  <a:gd name="T0" fmla="*/ 113 w 113"/>
                  <a:gd name="T1" fmla="*/ 130 h 142"/>
                  <a:gd name="T2" fmla="*/ 14 w 113"/>
                  <a:gd name="T3" fmla="*/ 142 h 142"/>
                  <a:gd name="T4" fmla="*/ 0 w 113"/>
                  <a:gd name="T5" fmla="*/ 12 h 142"/>
                  <a:gd name="T6" fmla="*/ 99 w 113"/>
                  <a:gd name="T7" fmla="*/ 0 h 142"/>
                  <a:gd name="T8" fmla="*/ 113 w 113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3" h="142">
                    <a:moveTo>
                      <a:pt x="113" y="130"/>
                    </a:moveTo>
                    <a:lnTo>
                      <a:pt x="14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3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7" name="Freeform 138">
                <a:extLst>
                  <a:ext uri="{FF2B5EF4-FFF2-40B4-BE49-F238E27FC236}">
                    <a16:creationId xmlns:a16="http://schemas.microsoft.com/office/drawing/2014/main" id="{F800EE85-1470-423B-BEE5-A14B90097C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56" y="4557"/>
                <a:ext cx="113" cy="142"/>
              </a:xfrm>
              <a:custGeom>
                <a:avLst/>
                <a:gdLst>
                  <a:gd name="T0" fmla="*/ 113 w 113"/>
                  <a:gd name="T1" fmla="*/ 130 h 142"/>
                  <a:gd name="T2" fmla="*/ 14 w 113"/>
                  <a:gd name="T3" fmla="*/ 142 h 142"/>
                  <a:gd name="T4" fmla="*/ 0 w 113"/>
                  <a:gd name="T5" fmla="*/ 12 h 142"/>
                  <a:gd name="T6" fmla="*/ 99 w 113"/>
                  <a:gd name="T7" fmla="*/ 0 h 142"/>
                  <a:gd name="T8" fmla="*/ 113 w 113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3" h="142">
                    <a:moveTo>
                      <a:pt x="113" y="130"/>
                    </a:moveTo>
                    <a:lnTo>
                      <a:pt x="14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3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8" name="Freeform 139">
                <a:extLst>
                  <a:ext uri="{FF2B5EF4-FFF2-40B4-BE49-F238E27FC236}">
                    <a16:creationId xmlns:a16="http://schemas.microsoft.com/office/drawing/2014/main" id="{3A3139E8-DDA6-4995-93AC-1474C75267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92" y="4666"/>
                <a:ext cx="111" cy="110"/>
              </a:xfrm>
              <a:custGeom>
                <a:avLst/>
                <a:gdLst>
                  <a:gd name="T0" fmla="*/ 111 w 111"/>
                  <a:gd name="T1" fmla="*/ 99 h 110"/>
                  <a:gd name="T2" fmla="*/ 12 w 111"/>
                  <a:gd name="T3" fmla="*/ 110 h 110"/>
                  <a:gd name="T4" fmla="*/ 0 w 111"/>
                  <a:gd name="T5" fmla="*/ 11 h 110"/>
                  <a:gd name="T6" fmla="*/ 99 w 111"/>
                  <a:gd name="T7" fmla="*/ 0 h 110"/>
                  <a:gd name="T8" fmla="*/ 111 w 111"/>
                  <a:gd name="T9" fmla="*/ 99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1" h="110">
                    <a:moveTo>
                      <a:pt x="111" y="99"/>
                    </a:moveTo>
                    <a:lnTo>
                      <a:pt x="12" y="110"/>
                    </a:lnTo>
                    <a:lnTo>
                      <a:pt x="0" y="11"/>
                    </a:lnTo>
                    <a:lnTo>
                      <a:pt x="99" y="0"/>
                    </a:lnTo>
                    <a:lnTo>
                      <a:pt x="111" y="9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09" name="Freeform 140">
                <a:extLst>
                  <a:ext uri="{FF2B5EF4-FFF2-40B4-BE49-F238E27FC236}">
                    <a16:creationId xmlns:a16="http://schemas.microsoft.com/office/drawing/2014/main" id="{65783F2A-1125-43DF-9AC1-1B4673E839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78" y="4543"/>
                <a:ext cx="111" cy="108"/>
              </a:xfrm>
              <a:custGeom>
                <a:avLst/>
                <a:gdLst>
                  <a:gd name="T0" fmla="*/ 111 w 111"/>
                  <a:gd name="T1" fmla="*/ 97 h 108"/>
                  <a:gd name="T2" fmla="*/ 12 w 111"/>
                  <a:gd name="T3" fmla="*/ 108 h 108"/>
                  <a:gd name="T4" fmla="*/ 0 w 111"/>
                  <a:gd name="T5" fmla="*/ 12 h 108"/>
                  <a:gd name="T6" fmla="*/ 99 w 111"/>
                  <a:gd name="T7" fmla="*/ 0 h 108"/>
                  <a:gd name="T8" fmla="*/ 111 w 111"/>
                  <a:gd name="T9" fmla="*/ 97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1" h="108">
                    <a:moveTo>
                      <a:pt x="111" y="97"/>
                    </a:moveTo>
                    <a:lnTo>
                      <a:pt x="12" y="108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1" y="97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0" name="Freeform 141">
                <a:extLst>
                  <a:ext uri="{FF2B5EF4-FFF2-40B4-BE49-F238E27FC236}">
                    <a16:creationId xmlns:a16="http://schemas.microsoft.com/office/drawing/2014/main" id="{B953C23D-84F8-42C7-9336-51EC6C24FB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07" y="4788"/>
                <a:ext cx="125" cy="231"/>
              </a:xfrm>
              <a:custGeom>
                <a:avLst/>
                <a:gdLst>
                  <a:gd name="T0" fmla="*/ 125 w 125"/>
                  <a:gd name="T1" fmla="*/ 222 h 231"/>
                  <a:gd name="T2" fmla="*/ 25 w 125"/>
                  <a:gd name="T3" fmla="*/ 231 h 231"/>
                  <a:gd name="T4" fmla="*/ 0 w 125"/>
                  <a:gd name="T5" fmla="*/ 10 h 231"/>
                  <a:gd name="T6" fmla="*/ 99 w 125"/>
                  <a:gd name="T7" fmla="*/ 0 h 231"/>
                  <a:gd name="T8" fmla="*/ 125 w 125"/>
                  <a:gd name="T9" fmla="*/ 222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231">
                    <a:moveTo>
                      <a:pt x="125" y="222"/>
                    </a:moveTo>
                    <a:lnTo>
                      <a:pt x="25" y="231"/>
                    </a:lnTo>
                    <a:lnTo>
                      <a:pt x="0" y="10"/>
                    </a:lnTo>
                    <a:lnTo>
                      <a:pt x="99" y="0"/>
                    </a:lnTo>
                    <a:lnTo>
                      <a:pt x="125" y="222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1" name="Freeform 142">
                <a:extLst>
                  <a:ext uri="{FF2B5EF4-FFF2-40B4-BE49-F238E27FC236}">
                    <a16:creationId xmlns:a16="http://schemas.microsoft.com/office/drawing/2014/main" id="{75A67769-ED66-4E32-97F9-8F165B1C15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25" y="4755"/>
                <a:ext cx="113" cy="142"/>
              </a:xfrm>
              <a:custGeom>
                <a:avLst/>
                <a:gdLst>
                  <a:gd name="T0" fmla="*/ 113 w 113"/>
                  <a:gd name="T1" fmla="*/ 130 h 142"/>
                  <a:gd name="T2" fmla="*/ 14 w 113"/>
                  <a:gd name="T3" fmla="*/ 142 h 142"/>
                  <a:gd name="T4" fmla="*/ 0 w 113"/>
                  <a:gd name="T5" fmla="*/ 12 h 142"/>
                  <a:gd name="T6" fmla="*/ 99 w 113"/>
                  <a:gd name="T7" fmla="*/ 0 h 142"/>
                  <a:gd name="T8" fmla="*/ 113 w 113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3" h="142">
                    <a:moveTo>
                      <a:pt x="113" y="130"/>
                    </a:moveTo>
                    <a:lnTo>
                      <a:pt x="14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3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2" name="Freeform 143">
                <a:extLst>
                  <a:ext uri="{FF2B5EF4-FFF2-40B4-BE49-F238E27FC236}">
                    <a16:creationId xmlns:a16="http://schemas.microsoft.com/office/drawing/2014/main" id="{1672C35B-85CE-45B4-82CB-3CB0C80B0E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50" y="4741"/>
                <a:ext cx="113" cy="139"/>
              </a:xfrm>
              <a:custGeom>
                <a:avLst/>
                <a:gdLst>
                  <a:gd name="T0" fmla="*/ 113 w 113"/>
                  <a:gd name="T1" fmla="*/ 127 h 139"/>
                  <a:gd name="T2" fmla="*/ 14 w 113"/>
                  <a:gd name="T3" fmla="*/ 139 h 139"/>
                  <a:gd name="T4" fmla="*/ 0 w 113"/>
                  <a:gd name="T5" fmla="*/ 9 h 139"/>
                  <a:gd name="T6" fmla="*/ 99 w 113"/>
                  <a:gd name="T7" fmla="*/ 0 h 139"/>
                  <a:gd name="T8" fmla="*/ 113 w 113"/>
                  <a:gd name="T9" fmla="*/ 127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3" h="139">
                    <a:moveTo>
                      <a:pt x="113" y="127"/>
                    </a:moveTo>
                    <a:lnTo>
                      <a:pt x="14" y="139"/>
                    </a:lnTo>
                    <a:lnTo>
                      <a:pt x="0" y="9"/>
                    </a:lnTo>
                    <a:lnTo>
                      <a:pt x="99" y="0"/>
                    </a:lnTo>
                    <a:lnTo>
                      <a:pt x="113" y="127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3" name="Freeform 144">
                <a:extLst>
                  <a:ext uri="{FF2B5EF4-FFF2-40B4-BE49-F238E27FC236}">
                    <a16:creationId xmlns:a16="http://schemas.microsoft.com/office/drawing/2014/main" id="{AC17E809-CB30-4C35-A7AB-7F26880A84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75" y="4725"/>
                <a:ext cx="113" cy="141"/>
              </a:xfrm>
              <a:custGeom>
                <a:avLst/>
                <a:gdLst>
                  <a:gd name="T0" fmla="*/ 113 w 113"/>
                  <a:gd name="T1" fmla="*/ 129 h 141"/>
                  <a:gd name="T2" fmla="*/ 14 w 113"/>
                  <a:gd name="T3" fmla="*/ 141 h 141"/>
                  <a:gd name="T4" fmla="*/ 0 w 113"/>
                  <a:gd name="T5" fmla="*/ 11 h 141"/>
                  <a:gd name="T6" fmla="*/ 99 w 113"/>
                  <a:gd name="T7" fmla="*/ 0 h 141"/>
                  <a:gd name="T8" fmla="*/ 113 w 113"/>
                  <a:gd name="T9" fmla="*/ 129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3" h="141">
                    <a:moveTo>
                      <a:pt x="113" y="129"/>
                    </a:moveTo>
                    <a:lnTo>
                      <a:pt x="14" y="141"/>
                    </a:lnTo>
                    <a:lnTo>
                      <a:pt x="0" y="11"/>
                    </a:lnTo>
                    <a:lnTo>
                      <a:pt x="99" y="0"/>
                    </a:lnTo>
                    <a:lnTo>
                      <a:pt x="113" y="12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4" name="Freeform 145">
                <a:extLst>
                  <a:ext uri="{FF2B5EF4-FFF2-40B4-BE49-F238E27FC236}">
                    <a16:creationId xmlns:a16="http://schemas.microsoft.com/office/drawing/2014/main" id="{FB8F7634-09AD-4B1A-96C6-D25D8ACF25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43" y="4923"/>
                <a:ext cx="116" cy="141"/>
              </a:xfrm>
              <a:custGeom>
                <a:avLst/>
                <a:gdLst>
                  <a:gd name="T0" fmla="*/ 116 w 116"/>
                  <a:gd name="T1" fmla="*/ 129 h 141"/>
                  <a:gd name="T2" fmla="*/ 17 w 116"/>
                  <a:gd name="T3" fmla="*/ 141 h 141"/>
                  <a:gd name="T4" fmla="*/ 0 w 116"/>
                  <a:gd name="T5" fmla="*/ 11 h 141"/>
                  <a:gd name="T6" fmla="*/ 99 w 116"/>
                  <a:gd name="T7" fmla="*/ 0 h 141"/>
                  <a:gd name="T8" fmla="*/ 116 w 116"/>
                  <a:gd name="T9" fmla="*/ 129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1">
                    <a:moveTo>
                      <a:pt x="116" y="129"/>
                    </a:moveTo>
                    <a:lnTo>
                      <a:pt x="17" y="141"/>
                    </a:lnTo>
                    <a:lnTo>
                      <a:pt x="0" y="11"/>
                    </a:lnTo>
                    <a:lnTo>
                      <a:pt x="99" y="0"/>
                    </a:lnTo>
                    <a:lnTo>
                      <a:pt x="116" y="12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5" name="Freeform 146">
                <a:extLst>
                  <a:ext uri="{FF2B5EF4-FFF2-40B4-BE49-F238E27FC236}">
                    <a16:creationId xmlns:a16="http://schemas.microsoft.com/office/drawing/2014/main" id="{168355ED-41E3-4DE8-931D-1D7ED65711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68" y="4909"/>
                <a:ext cx="116" cy="141"/>
              </a:xfrm>
              <a:custGeom>
                <a:avLst/>
                <a:gdLst>
                  <a:gd name="T0" fmla="*/ 116 w 116"/>
                  <a:gd name="T1" fmla="*/ 129 h 141"/>
                  <a:gd name="T2" fmla="*/ 17 w 116"/>
                  <a:gd name="T3" fmla="*/ 141 h 141"/>
                  <a:gd name="T4" fmla="*/ 0 w 116"/>
                  <a:gd name="T5" fmla="*/ 11 h 141"/>
                  <a:gd name="T6" fmla="*/ 99 w 116"/>
                  <a:gd name="T7" fmla="*/ 0 h 141"/>
                  <a:gd name="T8" fmla="*/ 116 w 116"/>
                  <a:gd name="T9" fmla="*/ 129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1">
                    <a:moveTo>
                      <a:pt x="116" y="129"/>
                    </a:moveTo>
                    <a:lnTo>
                      <a:pt x="17" y="141"/>
                    </a:lnTo>
                    <a:lnTo>
                      <a:pt x="0" y="11"/>
                    </a:lnTo>
                    <a:lnTo>
                      <a:pt x="99" y="0"/>
                    </a:lnTo>
                    <a:lnTo>
                      <a:pt x="116" y="129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6" name="Freeform 147">
                <a:extLst>
                  <a:ext uri="{FF2B5EF4-FFF2-40B4-BE49-F238E27FC236}">
                    <a16:creationId xmlns:a16="http://schemas.microsoft.com/office/drawing/2014/main" id="{F1F5B2ED-C605-4445-81E8-45BEA8A00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93" y="4894"/>
                <a:ext cx="116" cy="142"/>
              </a:xfrm>
              <a:custGeom>
                <a:avLst/>
                <a:gdLst>
                  <a:gd name="T0" fmla="*/ 116 w 116"/>
                  <a:gd name="T1" fmla="*/ 130 h 142"/>
                  <a:gd name="T2" fmla="*/ 17 w 116"/>
                  <a:gd name="T3" fmla="*/ 142 h 142"/>
                  <a:gd name="T4" fmla="*/ 0 w 116"/>
                  <a:gd name="T5" fmla="*/ 12 h 142"/>
                  <a:gd name="T6" fmla="*/ 99 w 116"/>
                  <a:gd name="T7" fmla="*/ 0 h 142"/>
                  <a:gd name="T8" fmla="*/ 116 w 116"/>
                  <a:gd name="T9" fmla="*/ 13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42">
                    <a:moveTo>
                      <a:pt x="116" y="130"/>
                    </a:moveTo>
                    <a:lnTo>
                      <a:pt x="17" y="142"/>
                    </a:lnTo>
                    <a:lnTo>
                      <a:pt x="0" y="12"/>
                    </a:lnTo>
                    <a:lnTo>
                      <a:pt x="99" y="0"/>
                    </a:lnTo>
                    <a:lnTo>
                      <a:pt x="116" y="130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7" name="Freeform 148">
                <a:extLst>
                  <a:ext uri="{FF2B5EF4-FFF2-40B4-BE49-F238E27FC236}">
                    <a16:creationId xmlns:a16="http://schemas.microsoft.com/office/drawing/2014/main" id="{484AD8C7-22CD-4774-A96C-0AF952D0D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48" y="4710"/>
                <a:ext cx="132" cy="78"/>
              </a:xfrm>
              <a:custGeom>
                <a:avLst/>
                <a:gdLst>
                  <a:gd name="T0" fmla="*/ 132 w 132"/>
                  <a:gd name="T1" fmla="*/ 64 h 78"/>
                  <a:gd name="T2" fmla="*/ 7 w 132"/>
                  <a:gd name="T3" fmla="*/ 78 h 78"/>
                  <a:gd name="T4" fmla="*/ 0 w 132"/>
                  <a:gd name="T5" fmla="*/ 17 h 78"/>
                  <a:gd name="T6" fmla="*/ 125 w 132"/>
                  <a:gd name="T7" fmla="*/ 0 h 78"/>
                  <a:gd name="T8" fmla="*/ 132 w 132"/>
                  <a:gd name="T9" fmla="*/ 6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78">
                    <a:moveTo>
                      <a:pt x="132" y="64"/>
                    </a:moveTo>
                    <a:lnTo>
                      <a:pt x="7" y="78"/>
                    </a:lnTo>
                    <a:lnTo>
                      <a:pt x="0" y="17"/>
                    </a:lnTo>
                    <a:lnTo>
                      <a:pt x="125" y="0"/>
                    </a:lnTo>
                    <a:lnTo>
                      <a:pt x="132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8" name="Freeform 149">
                <a:extLst>
                  <a:ext uri="{FF2B5EF4-FFF2-40B4-BE49-F238E27FC236}">
                    <a16:creationId xmlns:a16="http://schemas.microsoft.com/office/drawing/2014/main" id="{61A78CA7-E005-41A1-93B3-42B6933AB6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94" y="4694"/>
                <a:ext cx="134" cy="78"/>
              </a:xfrm>
              <a:custGeom>
                <a:avLst/>
                <a:gdLst>
                  <a:gd name="T0" fmla="*/ 134 w 134"/>
                  <a:gd name="T1" fmla="*/ 64 h 78"/>
                  <a:gd name="T2" fmla="*/ 7 w 134"/>
                  <a:gd name="T3" fmla="*/ 78 h 78"/>
                  <a:gd name="T4" fmla="*/ 0 w 134"/>
                  <a:gd name="T5" fmla="*/ 14 h 78"/>
                  <a:gd name="T6" fmla="*/ 125 w 134"/>
                  <a:gd name="T7" fmla="*/ 0 h 78"/>
                  <a:gd name="T8" fmla="*/ 134 w 134"/>
                  <a:gd name="T9" fmla="*/ 6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78">
                    <a:moveTo>
                      <a:pt x="134" y="64"/>
                    </a:moveTo>
                    <a:lnTo>
                      <a:pt x="7" y="78"/>
                    </a:lnTo>
                    <a:lnTo>
                      <a:pt x="0" y="14"/>
                    </a:lnTo>
                    <a:lnTo>
                      <a:pt x="125" y="0"/>
                    </a:lnTo>
                    <a:lnTo>
                      <a:pt x="134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19" name="Freeform 150">
                <a:extLst>
                  <a:ext uri="{FF2B5EF4-FFF2-40B4-BE49-F238E27FC236}">
                    <a16:creationId xmlns:a16="http://schemas.microsoft.com/office/drawing/2014/main" id="{9DB42D52-72C8-47D4-9805-2E4EC40AD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40" y="4677"/>
                <a:ext cx="135" cy="78"/>
              </a:xfrm>
              <a:custGeom>
                <a:avLst/>
                <a:gdLst>
                  <a:gd name="T0" fmla="*/ 135 w 135"/>
                  <a:gd name="T1" fmla="*/ 64 h 78"/>
                  <a:gd name="T2" fmla="*/ 7 w 135"/>
                  <a:gd name="T3" fmla="*/ 78 h 78"/>
                  <a:gd name="T4" fmla="*/ 0 w 135"/>
                  <a:gd name="T5" fmla="*/ 15 h 78"/>
                  <a:gd name="T6" fmla="*/ 127 w 135"/>
                  <a:gd name="T7" fmla="*/ 0 h 78"/>
                  <a:gd name="T8" fmla="*/ 135 w 135"/>
                  <a:gd name="T9" fmla="*/ 6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" h="78">
                    <a:moveTo>
                      <a:pt x="135" y="64"/>
                    </a:moveTo>
                    <a:lnTo>
                      <a:pt x="7" y="78"/>
                    </a:lnTo>
                    <a:lnTo>
                      <a:pt x="0" y="15"/>
                    </a:lnTo>
                    <a:lnTo>
                      <a:pt x="127" y="0"/>
                    </a:lnTo>
                    <a:lnTo>
                      <a:pt x="135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0" name="Freeform 151">
                <a:extLst>
                  <a:ext uri="{FF2B5EF4-FFF2-40B4-BE49-F238E27FC236}">
                    <a16:creationId xmlns:a16="http://schemas.microsoft.com/office/drawing/2014/main" id="{186AEA5E-5553-4389-B240-4808E17666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86" y="4661"/>
                <a:ext cx="135" cy="78"/>
              </a:xfrm>
              <a:custGeom>
                <a:avLst/>
                <a:gdLst>
                  <a:gd name="T0" fmla="*/ 135 w 135"/>
                  <a:gd name="T1" fmla="*/ 61 h 78"/>
                  <a:gd name="T2" fmla="*/ 7 w 135"/>
                  <a:gd name="T3" fmla="*/ 78 h 78"/>
                  <a:gd name="T4" fmla="*/ 0 w 135"/>
                  <a:gd name="T5" fmla="*/ 14 h 78"/>
                  <a:gd name="T6" fmla="*/ 128 w 135"/>
                  <a:gd name="T7" fmla="*/ 0 h 78"/>
                  <a:gd name="T8" fmla="*/ 135 w 135"/>
                  <a:gd name="T9" fmla="*/ 61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" h="78">
                    <a:moveTo>
                      <a:pt x="135" y="61"/>
                    </a:moveTo>
                    <a:lnTo>
                      <a:pt x="7" y="78"/>
                    </a:lnTo>
                    <a:lnTo>
                      <a:pt x="0" y="14"/>
                    </a:lnTo>
                    <a:lnTo>
                      <a:pt x="128" y="0"/>
                    </a:lnTo>
                    <a:lnTo>
                      <a:pt x="135" y="61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1" name="Freeform 152">
                <a:extLst>
                  <a:ext uri="{FF2B5EF4-FFF2-40B4-BE49-F238E27FC236}">
                    <a16:creationId xmlns:a16="http://schemas.microsoft.com/office/drawing/2014/main" id="{658071C4-8B36-4947-8C98-88DB8E2C64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33" y="4642"/>
                <a:ext cx="134" cy="78"/>
              </a:xfrm>
              <a:custGeom>
                <a:avLst/>
                <a:gdLst>
                  <a:gd name="T0" fmla="*/ 134 w 134"/>
                  <a:gd name="T1" fmla="*/ 64 h 78"/>
                  <a:gd name="T2" fmla="*/ 7 w 134"/>
                  <a:gd name="T3" fmla="*/ 78 h 78"/>
                  <a:gd name="T4" fmla="*/ 0 w 134"/>
                  <a:gd name="T5" fmla="*/ 16 h 78"/>
                  <a:gd name="T6" fmla="*/ 127 w 134"/>
                  <a:gd name="T7" fmla="*/ 0 h 78"/>
                  <a:gd name="T8" fmla="*/ 134 w 134"/>
                  <a:gd name="T9" fmla="*/ 6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78">
                    <a:moveTo>
                      <a:pt x="134" y="64"/>
                    </a:moveTo>
                    <a:lnTo>
                      <a:pt x="7" y="78"/>
                    </a:lnTo>
                    <a:lnTo>
                      <a:pt x="0" y="16"/>
                    </a:lnTo>
                    <a:lnTo>
                      <a:pt x="127" y="0"/>
                    </a:lnTo>
                    <a:lnTo>
                      <a:pt x="134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2" name="Freeform 153">
                <a:extLst>
                  <a:ext uri="{FF2B5EF4-FFF2-40B4-BE49-F238E27FC236}">
                    <a16:creationId xmlns:a16="http://schemas.microsoft.com/office/drawing/2014/main" id="{B3C44BE2-5CD7-4030-8E64-3B02D3A7E5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79" y="4625"/>
                <a:ext cx="134" cy="78"/>
              </a:xfrm>
              <a:custGeom>
                <a:avLst/>
                <a:gdLst>
                  <a:gd name="T0" fmla="*/ 134 w 134"/>
                  <a:gd name="T1" fmla="*/ 64 h 78"/>
                  <a:gd name="T2" fmla="*/ 7 w 134"/>
                  <a:gd name="T3" fmla="*/ 78 h 78"/>
                  <a:gd name="T4" fmla="*/ 0 w 134"/>
                  <a:gd name="T5" fmla="*/ 15 h 78"/>
                  <a:gd name="T6" fmla="*/ 127 w 134"/>
                  <a:gd name="T7" fmla="*/ 0 h 78"/>
                  <a:gd name="T8" fmla="*/ 134 w 134"/>
                  <a:gd name="T9" fmla="*/ 6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78">
                    <a:moveTo>
                      <a:pt x="134" y="64"/>
                    </a:moveTo>
                    <a:lnTo>
                      <a:pt x="7" y="78"/>
                    </a:lnTo>
                    <a:lnTo>
                      <a:pt x="0" y="15"/>
                    </a:lnTo>
                    <a:lnTo>
                      <a:pt x="127" y="0"/>
                    </a:lnTo>
                    <a:lnTo>
                      <a:pt x="134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3" name="Freeform 154">
                <a:extLst>
                  <a:ext uri="{FF2B5EF4-FFF2-40B4-BE49-F238E27FC236}">
                    <a16:creationId xmlns:a16="http://schemas.microsoft.com/office/drawing/2014/main" id="{14D24663-B43A-4DDE-BA8A-4E5A003248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25" y="4609"/>
                <a:ext cx="134" cy="78"/>
              </a:xfrm>
              <a:custGeom>
                <a:avLst/>
                <a:gdLst>
                  <a:gd name="T0" fmla="*/ 134 w 134"/>
                  <a:gd name="T1" fmla="*/ 64 h 78"/>
                  <a:gd name="T2" fmla="*/ 9 w 134"/>
                  <a:gd name="T3" fmla="*/ 78 h 78"/>
                  <a:gd name="T4" fmla="*/ 0 w 134"/>
                  <a:gd name="T5" fmla="*/ 14 h 78"/>
                  <a:gd name="T6" fmla="*/ 127 w 134"/>
                  <a:gd name="T7" fmla="*/ 0 h 78"/>
                  <a:gd name="T8" fmla="*/ 134 w 134"/>
                  <a:gd name="T9" fmla="*/ 6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78">
                    <a:moveTo>
                      <a:pt x="134" y="64"/>
                    </a:moveTo>
                    <a:lnTo>
                      <a:pt x="9" y="78"/>
                    </a:lnTo>
                    <a:lnTo>
                      <a:pt x="0" y="14"/>
                    </a:lnTo>
                    <a:lnTo>
                      <a:pt x="127" y="0"/>
                    </a:lnTo>
                    <a:lnTo>
                      <a:pt x="134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4" name="Freeform 155">
                <a:extLst>
                  <a:ext uri="{FF2B5EF4-FFF2-40B4-BE49-F238E27FC236}">
                    <a16:creationId xmlns:a16="http://schemas.microsoft.com/office/drawing/2014/main" id="{38ABF42F-DAEE-4CEE-9E1C-6C46F3B9D4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73" y="4590"/>
                <a:ext cx="132" cy="80"/>
              </a:xfrm>
              <a:custGeom>
                <a:avLst/>
                <a:gdLst>
                  <a:gd name="T0" fmla="*/ 132 w 132"/>
                  <a:gd name="T1" fmla="*/ 64 h 80"/>
                  <a:gd name="T2" fmla="*/ 8 w 132"/>
                  <a:gd name="T3" fmla="*/ 80 h 80"/>
                  <a:gd name="T4" fmla="*/ 0 w 132"/>
                  <a:gd name="T5" fmla="*/ 17 h 80"/>
                  <a:gd name="T6" fmla="*/ 125 w 132"/>
                  <a:gd name="T7" fmla="*/ 0 h 80"/>
                  <a:gd name="T8" fmla="*/ 132 w 132"/>
                  <a:gd name="T9" fmla="*/ 64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80">
                    <a:moveTo>
                      <a:pt x="132" y="64"/>
                    </a:moveTo>
                    <a:lnTo>
                      <a:pt x="8" y="80"/>
                    </a:lnTo>
                    <a:lnTo>
                      <a:pt x="0" y="17"/>
                    </a:lnTo>
                    <a:lnTo>
                      <a:pt x="125" y="0"/>
                    </a:lnTo>
                    <a:lnTo>
                      <a:pt x="132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5" name="Freeform 156">
                <a:extLst>
                  <a:ext uri="{FF2B5EF4-FFF2-40B4-BE49-F238E27FC236}">
                    <a16:creationId xmlns:a16="http://schemas.microsoft.com/office/drawing/2014/main" id="{20195FEF-72CF-4790-AFE3-D9EEFE4F1F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20" y="4574"/>
                <a:ext cx="132" cy="77"/>
              </a:xfrm>
              <a:custGeom>
                <a:avLst/>
                <a:gdLst>
                  <a:gd name="T0" fmla="*/ 132 w 132"/>
                  <a:gd name="T1" fmla="*/ 63 h 77"/>
                  <a:gd name="T2" fmla="*/ 7 w 132"/>
                  <a:gd name="T3" fmla="*/ 77 h 77"/>
                  <a:gd name="T4" fmla="*/ 0 w 132"/>
                  <a:gd name="T5" fmla="*/ 14 h 77"/>
                  <a:gd name="T6" fmla="*/ 125 w 132"/>
                  <a:gd name="T7" fmla="*/ 0 h 77"/>
                  <a:gd name="T8" fmla="*/ 132 w 132"/>
                  <a:gd name="T9" fmla="*/ 63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77">
                    <a:moveTo>
                      <a:pt x="132" y="63"/>
                    </a:moveTo>
                    <a:lnTo>
                      <a:pt x="7" y="77"/>
                    </a:lnTo>
                    <a:lnTo>
                      <a:pt x="0" y="14"/>
                    </a:lnTo>
                    <a:lnTo>
                      <a:pt x="125" y="0"/>
                    </a:lnTo>
                    <a:lnTo>
                      <a:pt x="132" y="63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6" name="Freeform 157">
                <a:extLst>
                  <a:ext uri="{FF2B5EF4-FFF2-40B4-BE49-F238E27FC236}">
                    <a16:creationId xmlns:a16="http://schemas.microsoft.com/office/drawing/2014/main" id="{D3C53B4D-FD46-4A8A-B532-082063BC57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66" y="4557"/>
                <a:ext cx="134" cy="78"/>
              </a:xfrm>
              <a:custGeom>
                <a:avLst/>
                <a:gdLst>
                  <a:gd name="T0" fmla="*/ 134 w 134"/>
                  <a:gd name="T1" fmla="*/ 64 h 78"/>
                  <a:gd name="T2" fmla="*/ 7 w 134"/>
                  <a:gd name="T3" fmla="*/ 78 h 78"/>
                  <a:gd name="T4" fmla="*/ 0 w 134"/>
                  <a:gd name="T5" fmla="*/ 14 h 78"/>
                  <a:gd name="T6" fmla="*/ 125 w 134"/>
                  <a:gd name="T7" fmla="*/ 0 h 78"/>
                  <a:gd name="T8" fmla="*/ 134 w 134"/>
                  <a:gd name="T9" fmla="*/ 6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78">
                    <a:moveTo>
                      <a:pt x="134" y="64"/>
                    </a:moveTo>
                    <a:lnTo>
                      <a:pt x="7" y="78"/>
                    </a:lnTo>
                    <a:lnTo>
                      <a:pt x="0" y="14"/>
                    </a:lnTo>
                    <a:lnTo>
                      <a:pt x="125" y="0"/>
                    </a:lnTo>
                    <a:lnTo>
                      <a:pt x="134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7" name="Freeform 158">
                <a:extLst>
                  <a:ext uri="{FF2B5EF4-FFF2-40B4-BE49-F238E27FC236}">
                    <a16:creationId xmlns:a16="http://schemas.microsoft.com/office/drawing/2014/main" id="{6B231E64-E91E-4429-8BDB-1354E1C60F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2" y="4541"/>
                <a:ext cx="134" cy="77"/>
              </a:xfrm>
              <a:custGeom>
                <a:avLst/>
                <a:gdLst>
                  <a:gd name="T0" fmla="*/ 134 w 134"/>
                  <a:gd name="T1" fmla="*/ 63 h 77"/>
                  <a:gd name="T2" fmla="*/ 7 w 134"/>
                  <a:gd name="T3" fmla="*/ 77 h 77"/>
                  <a:gd name="T4" fmla="*/ 0 w 134"/>
                  <a:gd name="T5" fmla="*/ 14 h 77"/>
                  <a:gd name="T6" fmla="*/ 125 w 134"/>
                  <a:gd name="T7" fmla="*/ 0 h 77"/>
                  <a:gd name="T8" fmla="*/ 134 w 134"/>
                  <a:gd name="T9" fmla="*/ 63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77">
                    <a:moveTo>
                      <a:pt x="134" y="63"/>
                    </a:moveTo>
                    <a:lnTo>
                      <a:pt x="7" y="77"/>
                    </a:lnTo>
                    <a:lnTo>
                      <a:pt x="0" y="14"/>
                    </a:lnTo>
                    <a:lnTo>
                      <a:pt x="125" y="0"/>
                    </a:lnTo>
                    <a:lnTo>
                      <a:pt x="134" y="63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8" name="Freeform 159">
                <a:extLst>
                  <a:ext uri="{FF2B5EF4-FFF2-40B4-BE49-F238E27FC236}">
                    <a16:creationId xmlns:a16="http://schemas.microsoft.com/office/drawing/2014/main" id="{DA9956CA-8B26-4A78-8295-4F0170CAAA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58" y="4522"/>
                <a:ext cx="135" cy="80"/>
              </a:xfrm>
              <a:custGeom>
                <a:avLst/>
                <a:gdLst>
                  <a:gd name="T0" fmla="*/ 135 w 135"/>
                  <a:gd name="T1" fmla="*/ 63 h 80"/>
                  <a:gd name="T2" fmla="*/ 7 w 135"/>
                  <a:gd name="T3" fmla="*/ 80 h 80"/>
                  <a:gd name="T4" fmla="*/ 0 w 135"/>
                  <a:gd name="T5" fmla="*/ 16 h 80"/>
                  <a:gd name="T6" fmla="*/ 127 w 135"/>
                  <a:gd name="T7" fmla="*/ 0 h 80"/>
                  <a:gd name="T8" fmla="*/ 135 w 135"/>
                  <a:gd name="T9" fmla="*/ 6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" h="80">
                    <a:moveTo>
                      <a:pt x="135" y="63"/>
                    </a:moveTo>
                    <a:lnTo>
                      <a:pt x="7" y="80"/>
                    </a:lnTo>
                    <a:lnTo>
                      <a:pt x="0" y="16"/>
                    </a:lnTo>
                    <a:lnTo>
                      <a:pt x="127" y="0"/>
                    </a:lnTo>
                    <a:lnTo>
                      <a:pt x="135" y="63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29" name="Freeform 160">
                <a:extLst>
                  <a:ext uri="{FF2B5EF4-FFF2-40B4-BE49-F238E27FC236}">
                    <a16:creationId xmlns:a16="http://schemas.microsoft.com/office/drawing/2014/main" id="{6B6DE065-93F0-44E2-BA0B-E23DE8F751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04" y="4505"/>
                <a:ext cx="135" cy="78"/>
              </a:xfrm>
              <a:custGeom>
                <a:avLst/>
                <a:gdLst>
                  <a:gd name="T0" fmla="*/ 135 w 135"/>
                  <a:gd name="T1" fmla="*/ 64 h 78"/>
                  <a:gd name="T2" fmla="*/ 7 w 135"/>
                  <a:gd name="T3" fmla="*/ 78 h 78"/>
                  <a:gd name="T4" fmla="*/ 0 w 135"/>
                  <a:gd name="T5" fmla="*/ 14 h 78"/>
                  <a:gd name="T6" fmla="*/ 128 w 135"/>
                  <a:gd name="T7" fmla="*/ 0 h 78"/>
                  <a:gd name="T8" fmla="*/ 135 w 135"/>
                  <a:gd name="T9" fmla="*/ 6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" h="78">
                    <a:moveTo>
                      <a:pt x="135" y="64"/>
                    </a:moveTo>
                    <a:lnTo>
                      <a:pt x="7" y="78"/>
                    </a:lnTo>
                    <a:lnTo>
                      <a:pt x="0" y="14"/>
                    </a:lnTo>
                    <a:lnTo>
                      <a:pt x="128" y="0"/>
                    </a:lnTo>
                    <a:lnTo>
                      <a:pt x="135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0" name="Freeform 161">
                <a:extLst>
                  <a:ext uri="{FF2B5EF4-FFF2-40B4-BE49-F238E27FC236}">
                    <a16:creationId xmlns:a16="http://schemas.microsoft.com/office/drawing/2014/main" id="{29F6840F-6E5C-48C9-976B-229D85B068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51" y="4489"/>
                <a:ext cx="134" cy="78"/>
              </a:xfrm>
              <a:custGeom>
                <a:avLst/>
                <a:gdLst>
                  <a:gd name="T0" fmla="*/ 134 w 134"/>
                  <a:gd name="T1" fmla="*/ 63 h 78"/>
                  <a:gd name="T2" fmla="*/ 7 w 134"/>
                  <a:gd name="T3" fmla="*/ 78 h 78"/>
                  <a:gd name="T4" fmla="*/ 0 w 134"/>
                  <a:gd name="T5" fmla="*/ 14 h 78"/>
                  <a:gd name="T6" fmla="*/ 127 w 134"/>
                  <a:gd name="T7" fmla="*/ 0 h 78"/>
                  <a:gd name="T8" fmla="*/ 134 w 134"/>
                  <a:gd name="T9" fmla="*/ 63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78">
                    <a:moveTo>
                      <a:pt x="134" y="63"/>
                    </a:moveTo>
                    <a:lnTo>
                      <a:pt x="7" y="78"/>
                    </a:lnTo>
                    <a:lnTo>
                      <a:pt x="0" y="14"/>
                    </a:lnTo>
                    <a:lnTo>
                      <a:pt x="127" y="0"/>
                    </a:lnTo>
                    <a:lnTo>
                      <a:pt x="134" y="63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1" name="Freeform 162">
                <a:extLst>
                  <a:ext uri="{FF2B5EF4-FFF2-40B4-BE49-F238E27FC236}">
                    <a16:creationId xmlns:a16="http://schemas.microsoft.com/office/drawing/2014/main" id="{310F4734-C2AB-4859-953C-59FBAEEF3D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97" y="4472"/>
                <a:ext cx="134" cy="78"/>
              </a:xfrm>
              <a:custGeom>
                <a:avLst/>
                <a:gdLst>
                  <a:gd name="T0" fmla="*/ 134 w 134"/>
                  <a:gd name="T1" fmla="*/ 64 h 78"/>
                  <a:gd name="T2" fmla="*/ 7 w 134"/>
                  <a:gd name="T3" fmla="*/ 78 h 78"/>
                  <a:gd name="T4" fmla="*/ 0 w 134"/>
                  <a:gd name="T5" fmla="*/ 14 h 78"/>
                  <a:gd name="T6" fmla="*/ 127 w 134"/>
                  <a:gd name="T7" fmla="*/ 0 h 78"/>
                  <a:gd name="T8" fmla="*/ 134 w 134"/>
                  <a:gd name="T9" fmla="*/ 6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78">
                    <a:moveTo>
                      <a:pt x="134" y="64"/>
                    </a:moveTo>
                    <a:lnTo>
                      <a:pt x="7" y="78"/>
                    </a:lnTo>
                    <a:lnTo>
                      <a:pt x="0" y="14"/>
                    </a:lnTo>
                    <a:lnTo>
                      <a:pt x="127" y="0"/>
                    </a:lnTo>
                    <a:lnTo>
                      <a:pt x="134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2" name="Freeform 163">
                <a:extLst>
                  <a:ext uri="{FF2B5EF4-FFF2-40B4-BE49-F238E27FC236}">
                    <a16:creationId xmlns:a16="http://schemas.microsoft.com/office/drawing/2014/main" id="{58731F56-BD28-49E7-BD0B-C991E8C05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43" y="4453"/>
                <a:ext cx="134" cy="80"/>
              </a:xfrm>
              <a:custGeom>
                <a:avLst/>
                <a:gdLst>
                  <a:gd name="T0" fmla="*/ 134 w 134"/>
                  <a:gd name="T1" fmla="*/ 64 h 80"/>
                  <a:gd name="T2" fmla="*/ 9 w 134"/>
                  <a:gd name="T3" fmla="*/ 80 h 80"/>
                  <a:gd name="T4" fmla="*/ 0 w 134"/>
                  <a:gd name="T5" fmla="*/ 17 h 80"/>
                  <a:gd name="T6" fmla="*/ 127 w 134"/>
                  <a:gd name="T7" fmla="*/ 0 h 80"/>
                  <a:gd name="T8" fmla="*/ 134 w 134"/>
                  <a:gd name="T9" fmla="*/ 64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80">
                    <a:moveTo>
                      <a:pt x="134" y="64"/>
                    </a:moveTo>
                    <a:lnTo>
                      <a:pt x="9" y="80"/>
                    </a:lnTo>
                    <a:lnTo>
                      <a:pt x="0" y="17"/>
                    </a:lnTo>
                    <a:lnTo>
                      <a:pt x="127" y="0"/>
                    </a:lnTo>
                    <a:lnTo>
                      <a:pt x="134" y="64"/>
                    </a:lnTo>
                    <a:close/>
                  </a:path>
                </a:pathLst>
              </a:custGeom>
              <a:solidFill>
                <a:srgbClr val="CC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3" name="Freeform 164">
                <a:extLst>
                  <a:ext uri="{FF2B5EF4-FFF2-40B4-BE49-F238E27FC236}">
                    <a16:creationId xmlns:a16="http://schemas.microsoft.com/office/drawing/2014/main" id="{FBD8ABFD-4DE7-4AB0-9C7D-96C302BFA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57" y="5062"/>
                <a:ext cx="2448" cy="318"/>
              </a:xfrm>
              <a:custGeom>
                <a:avLst/>
                <a:gdLst>
                  <a:gd name="T0" fmla="*/ 2443 w 2448"/>
                  <a:gd name="T1" fmla="*/ 0 h 318"/>
                  <a:gd name="T2" fmla="*/ 0 w 2448"/>
                  <a:gd name="T3" fmla="*/ 285 h 318"/>
                  <a:gd name="T4" fmla="*/ 5 w 2448"/>
                  <a:gd name="T5" fmla="*/ 318 h 318"/>
                  <a:gd name="T6" fmla="*/ 2448 w 2448"/>
                  <a:gd name="T7" fmla="*/ 33 h 318"/>
                  <a:gd name="T8" fmla="*/ 2443 w 2448"/>
                  <a:gd name="T9" fmla="*/ 0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48" h="318">
                    <a:moveTo>
                      <a:pt x="2443" y="0"/>
                    </a:moveTo>
                    <a:lnTo>
                      <a:pt x="0" y="285"/>
                    </a:lnTo>
                    <a:lnTo>
                      <a:pt x="5" y="318"/>
                    </a:lnTo>
                    <a:lnTo>
                      <a:pt x="2448" y="33"/>
                    </a:lnTo>
                    <a:lnTo>
                      <a:pt x="2443" y="0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4" name="Freeform 165">
                <a:extLst>
                  <a:ext uri="{FF2B5EF4-FFF2-40B4-BE49-F238E27FC236}">
                    <a16:creationId xmlns:a16="http://schemas.microsoft.com/office/drawing/2014/main" id="{23F2B19A-573C-4E4D-BFE0-7E37F5EE40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5" y="4357"/>
                <a:ext cx="2449" cy="327"/>
              </a:xfrm>
              <a:custGeom>
                <a:avLst/>
                <a:gdLst>
                  <a:gd name="T0" fmla="*/ 2449 w 2449"/>
                  <a:gd name="T1" fmla="*/ 42 h 327"/>
                  <a:gd name="T2" fmla="*/ 4 w 2449"/>
                  <a:gd name="T3" fmla="*/ 327 h 327"/>
                  <a:gd name="T4" fmla="*/ 0 w 2449"/>
                  <a:gd name="T5" fmla="*/ 285 h 327"/>
                  <a:gd name="T6" fmla="*/ 2445 w 2449"/>
                  <a:gd name="T7" fmla="*/ 0 h 327"/>
                  <a:gd name="T8" fmla="*/ 2449 w 2449"/>
                  <a:gd name="T9" fmla="*/ 42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49" h="327">
                    <a:moveTo>
                      <a:pt x="2449" y="42"/>
                    </a:moveTo>
                    <a:lnTo>
                      <a:pt x="4" y="327"/>
                    </a:lnTo>
                    <a:lnTo>
                      <a:pt x="0" y="285"/>
                    </a:lnTo>
                    <a:lnTo>
                      <a:pt x="2445" y="0"/>
                    </a:lnTo>
                    <a:lnTo>
                      <a:pt x="2449" y="42"/>
                    </a:lnTo>
                    <a:close/>
                  </a:path>
                </a:pathLst>
              </a:custGeom>
              <a:solidFill>
                <a:srgbClr val="E7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5" name="Freeform 167">
                <a:extLst>
                  <a:ext uri="{FF2B5EF4-FFF2-40B4-BE49-F238E27FC236}">
                    <a16:creationId xmlns:a16="http://schemas.microsoft.com/office/drawing/2014/main" id="{EDB4434C-F28F-48DA-A9A5-2B715BF9DB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549" y="3321"/>
                <a:ext cx="486" cy="444"/>
              </a:xfrm>
              <a:custGeom>
                <a:avLst/>
                <a:gdLst>
                  <a:gd name="T0" fmla="*/ 0 w 206"/>
                  <a:gd name="T1" fmla="*/ 154 h 188"/>
                  <a:gd name="T2" fmla="*/ 12 w 206"/>
                  <a:gd name="T3" fmla="*/ 172 h 188"/>
                  <a:gd name="T4" fmla="*/ 48 w 206"/>
                  <a:gd name="T5" fmla="*/ 149 h 188"/>
                  <a:gd name="T6" fmla="*/ 156 w 206"/>
                  <a:gd name="T7" fmla="*/ 165 h 188"/>
                  <a:gd name="T8" fmla="*/ 180 w 206"/>
                  <a:gd name="T9" fmla="*/ 49 h 188"/>
                  <a:gd name="T10" fmla="*/ 65 w 206"/>
                  <a:gd name="T11" fmla="*/ 25 h 188"/>
                  <a:gd name="T12" fmla="*/ 35 w 206"/>
                  <a:gd name="T13" fmla="*/ 131 h 188"/>
                  <a:gd name="T14" fmla="*/ 0 w 206"/>
                  <a:gd name="T15" fmla="*/ 154 h 188"/>
                  <a:gd name="T16" fmla="*/ 76 w 206"/>
                  <a:gd name="T17" fmla="*/ 42 h 188"/>
                  <a:gd name="T18" fmla="*/ 164 w 206"/>
                  <a:gd name="T19" fmla="*/ 60 h 188"/>
                  <a:gd name="T20" fmla="*/ 145 w 206"/>
                  <a:gd name="T21" fmla="*/ 148 h 188"/>
                  <a:gd name="T22" fmla="*/ 58 w 206"/>
                  <a:gd name="T23" fmla="*/ 129 h 188"/>
                  <a:gd name="T24" fmla="*/ 76 w 206"/>
                  <a:gd name="T25" fmla="*/ 42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6" h="188">
                    <a:moveTo>
                      <a:pt x="0" y="154"/>
                    </a:moveTo>
                    <a:cubicBezTo>
                      <a:pt x="12" y="172"/>
                      <a:pt x="12" y="172"/>
                      <a:pt x="12" y="172"/>
                    </a:cubicBezTo>
                    <a:cubicBezTo>
                      <a:pt x="48" y="149"/>
                      <a:pt x="48" y="149"/>
                      <a:pt x="48" y="149"/>
                    </a:cubicBezTo>
                    <a:cubicBezTo>
                      <a:pt x="74" y="180"/>
                      <a:pt x="121" y="188"/>
                      <a:pt x="156" y="165"/>
                    </a:cubicBezTo>
                    <a:cubicBezTo>
                      <a:pt x="195" y="140"/>
                      <a:pt x="206" y="88"/>
                      <a:pt x="180" y="49"/>
                    </a:cubicBezTo>
                    <a:cubicBezTo>
                      <a:pt x="155" y="11"/>
                      <a:pt x="104" y="0"/>
                      <a:pt x="65" y="25"/>
                    </a:cubicBezTo>
                    <a:cubicBezTo>
                      <a:pt x="30" y="48"/>
                      <a:pt x="18" y="93"/>
                      <a:pt x="35" y="131"/>
                    </a:cubicBezTo>
                    <a:lnTo>
                      <a:pt x="0" y="154"/>
                    </a:lnTo>
                    <a:close/>
                    <a:moveTo>
                      <a:pt x="76" y="42"/>
                    </a:moveTo>
                    <a:cubicBezTo>
                      <a:pt x="105" y="23"/>
                      <a:pt x="145" y="31"/>
                      <a:pt x="164" y="60"/>
                    </a:cubicBezTo>
                    <a:cubicBezTo>
                      <a:pt x="183" y="90"/>
                      <a:pt x="174" y="129"/>
                      <a:pt x="145" y="148"/>
                    </a:cubicBezTo>
                    <a:cubicBezTo>
                      <a:pt x="116" y="167"/>
                      <a:pt x="77" y="159"/>
                      <a:pt x="58" y="129"/>
                    </a:cubicBezTo>
                    <a:cubicBezTo>
                      <a:pt x="39" y="100"/>
                      <a:pt x="47" y="61"/>
                      <a:pt x="76" y="4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6" name="Freeform 170">
                <a:extLst>
                  <a:ext uri="{FF2B5EF4-FFF2-40B4-BE49-F238E27FC236}">
                    <a16:creationId xmlns:a16="http://schemas.microsoft.com/office/drawing/2014/main" id="{09E08C9F-D29C-4E64-BEF2-B9BFC22A3C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32" y="3661"/>
                <a:ext cx="465" cy="339"/>
              </a:xfrm>
              <a:custGeom>
                <a:avLst/>
                <a:gdLst>
                  <a:gd name="T0" fmla="*/ 176 w 197"/>
                  <a:gd name="T1" fmla="*/ 0 h 144"/>
                  <a:gd name="T2" fmla="*/ 172 w 197"/>
                  <a:gd name="T3" fmla="*/ 3 h 144"/>
                  <a:gd name="T4" fmla="*/ 19 w 197"/>
                  <a:gd name="T5" fmla="*/ 102 h 144"/>
                  <a:gd name="T6" fmla="*/ 6 w 197"/>
                  <a:gd name="T7" fmla="*/ 135 h 144"/>
                  <a:gd name="T8" fmla="*/ 41 w 197"/>
                  <a:gd name="T9" fmla="*/ 135 h 144"/>
                  <a:gd name="T10" fmla="*/ 194 w 197"/>
                  <a:gd name="T11" fmla="*/ 36 h 144"/>
                  <a:gd name="T12" fmla="*/ 197 w 197"/>
                  <a:gd name="T13" fmla="*/ 33 h 144"/>
                  <a:gd name="T14" fmla="*/ 176 w 197"/>
                  <a:gd name="T15" fmla="*/ 0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7" h="144">
                    <a:moveTo>
                      <a:pt x="176" y="0"/>
                    </a:moveTo>
                    <a:cubicBezTo>
                      <a:pt x="175" y="1"/>
                      <a:pt x="173" y="2"/>
                      <a:pt x="172" y="3"/>
                    </a:cubicBezTo>
                    <a:cubicBezTo>
                      <a:pt x="19" y="102"/>
                      <a:pt x="19" y="102"/>
                      <a:pt x="19" y="102"/>
                    </a:cubicBezTo>
                    <a:cubicBezTo>
                      <a:pt x="6" y="111"/>
                      <a:pt x="0" y="126"/>
                      <a:pt x="6" y="135"/>
                    </a:cubicBezTo>
                    <a:cubicBezTo>
                      <a:pt x="12" y="144"/>
                      <a:pt x="27" y="144"/>
                      <a:pt x="41" y="135"/>
                    </a:cubicBezTo>
                    <a:cubicBezTo>
                      <a:pt x="194" y="36"/>
                      <a:pt x="194" y="36"/>
                      <a:pt x="194" y="36"/>
                    </a:cubicBezTo>
                    <a:cubicBezTo>
                      <a:pt x="195" y="35"/>
                      <a:pt x="196" y="34"/>
                      <a:pt x="197" y="33"/>
                    </a:cubicBezTo>
                    <a:lnTo>
                      <a:pt x="176" y="0"/>
                    </a:lnTo>
                    <a:close/>
                  </a:path>
                </a:pathLst>
              </a:custGeom>
              <a:solidFill>
                <a:srgbClr val="2C2E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7" name="Freeform 171">
                <a:extLst>
                  <a:ext uri="{FF2B5EF4-FFF2-40B4-BE49-F238E27FC236}">
                    <a16:creationId xmlns:a16="http://schemas.microsoft.com/office/drawing/2014/main" id="{A280C21C-2F1D-45F9-A2EF-853A3EDAE1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02" y="3691"/>
                <a:ext cx="952" cy="309"/>
              </a:xfrm>
              <a:custGeom>
                <a:avLst/>
                <a:gdLst>
                  <a:gd name="T0" fmla="*/ 404 w 404"/>
                  <a:gd name="T1" fmla="*/ 0 h 131"/>
                  <a:gd name="T2" fmla="*/ 401 w 404"/>
                  <a:gd name="T3" fmla="*/ 0 h 131"/>
                  <a:gd name="T4" fmla="*/ 199 w 404"/>
                  <a:gd name="T5" fmla="*/ 125 h 131"/>
                  <a:gd name="T6" fmla="*/ 197 w 404"/>
                  <a:gd name="T7" fmla="*/ 125 h 131"/>
                  <a:gd name="T8" fmla="*/ 190 w 404"/>
                  <a:gd name="T9" fmla="*/ 125 h 131"/>
                  <a:gd name="T10" fmla="*/ 97 w 404"/>
                  <a:gd name="T11" fmla="*/ 102 h 131"/>
                  <a:gd name="T12" fmla="*/ 3 w 404"/>
                  <a:gd name="T13" fmla="*/ 21 h 131"/>
                  <a:gd name="T14" fmla="*/ 0 w 404"/>
                  <a:gd name="T15" fmla="*/ 15 h 131"/>
                  <a:gd name="T16" fmla="*/ 199 w 404"/>
                  <a:gd name="T17" fmla="*/ 131 h 131"/>
                  <a:gd name="T18" fmla="*/ 200 w 404"/>
                  <a:gd name="T19" fmla="*/ 131 h 131"/>
                  <a:gd name="T20" fmla="*/ 404 w 404"/>
                  <a:gd name="T21" fmla="*/ 0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4" h="131">
                    <a:moveTo>
                      <a:pt x="404" y="0"/>
                    </a:moveTo>
                    <a:cubicBezTo>
                      <a:pt x="401" y="0"/>
                      <a:pt x="401" y="0"/>
                      <a:pt x="401" y="0"/>
                    </a:cubicBezTo>
                    <a:cubicBezTo>
                      <a:pt x="381" y="56"/>
                      <a:pt x="298" y="124"/>
                      <a:pt x="199" y="125"/>
                    </a:cubicBezTo>
                    <a:cubicBezTo>
                      <a:pt x="198" y="125"/>
                      <a:pt x="198" y="125"/>
                      <a:pt x="197" y="125"/>
                    </a:cubicBezTo>
                    <a:cubicBezTo>
                      <a:pt x="195" y="125"/>
                      <a:pt x="192" y="125"/>
                      <a:pt x="190" y="125"/>
                    </a:cubicBezTo>
                    <a:cubicBezTo>
                      <a:pt x="156" y="124"/>
                      <a:pt x="125" y="115"/>
                      <a:pt x="97" y="102"/>
                    </a:cubicBezTo>
                    <a:cubicBezTo>
                      <a:pt x="55" y="82"/>
                      <a:pt x="21" y="51"/>
                      <a:pt x="3" y="21"/>
                    </a:cubicBezTo>
                    <a:cubicBezTo>
                      <a:pt x="2" y="19"/>
                      <a:pt x="1" y="17"/>
                      <a:pt x="0" y="15"/>
                    </a:cubicBezTo>
                    <a:cubicBezTo>
                      <a:pt x="26" y="69"/>
                      <a:pt x="105" y="131"/>
                      <a:pt x="199" y="131"/>
                    </a:cubicBezTo>
                    <a:cubicBezTo>
                      <a:pt x="199" y="131"/>
                      <a:pt x="200" y="131"/>
                      <a:pt x="200" y="131"/>
                    </a:cubicBezTo>
                    <a:cubicBezTo>
                      <a:pt x="301" y="131"/>
                      <a:pt x="385" y="57"/>
                      <a:pt x="404" y="0"/>
                    </a:cubicBezTo>
                  </a:path>
                </a:pathLst>
              </a:custGeom>
              <a:solidFill>
                <a:srgbClr val="BDBE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8" name="Freeform 172">
                <a:extLst>
                  <a:ext uri="{FF2B5EF4-FFF2-40B4-BE49-F238E27FC236}">
                    <a16:creationId xmlns:a16="http://schemas.microsoft.com/office/drawing/2014/main" id="{0A1B4FB4-3FC4-4E3B-968A-74CE0072C0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76" y="3385"/>
                <a:ext cx="983" cy="604"/>
              </a:xfrm>
              <a:custGeom>
                <a:avLst/>
                <a:gdLst>
                  <a:gd name="T0" fmla="*/ 417 w 417"/>
                  <a:gd name="T1" fmla="*/ 105 h 256"/>
                  <a:gd name="T2" fmla="*/ 210 w 417"/>
                  <a:gd name="T3" fmla="*/ 255 h 256"/>
                  <a:gd name="T4" fmla="*/ 1 w 417"/>
                  <a:gd name="T5" fmla="*/ 107 h 256"/>
                  <a:gd name="T6" fmla="*/ 208 w 417"/>
                  <a:gd name="T7" fmla="*/ 1 h 256"/>
                  <a:gd name="T8" fmla="*/ 417 w 417"/>
                  <a:gd name="T9" fmla="*/ 10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7" h="256">
                    <a:moveTo>
                      <a:pt x="417" y="105"/>
                    </a:moveTo>
                    <a:cubicBezTo>
                      <a:pt x="417" y="163"/>
                      <a:pt x="324" y="254"/>
                      <a:pt x="210" y="255"/>
                    </a:cubicBezTo>
                    <a:cubicBezTo>
                      <a:pt x="94" y="256"/>
                      <a:pt x="1" y="166"/>
                      <a:pt x="1" y="107"/>
                    </a:cubicBezTo>
                    <a:cubicBezTo>
                      <a:pt x="0" y="49"/>
                      <a:pt x="93" y="1"/>
                      <a:pt x="208" y="1"/>
                    </a:cubicBezTo>
                    <a:cubicBezTo>
                      <a:pt x="323" y="0"/>
                      <a:pt x="417" y="47"/>
                      <a:pt x="417" y="105"/>
                    </a:cubicBezTo>
                  </a:path>
                </a:pathLst>
              </a:custGeom>
              <a:solidFill>
                <a:srgbClr val="4B72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39" name="Freeform 173">
                <a:extLst>
                  <a:ext uri="{FF2B5EF4-FFF2-40B4-BE49-F238E27FC236}">
                    <a16:creationId xmlns:a16="http://schemas.microsoft.com/office/drawing/2014/main" id="{8355D77A-2644-46CB-A1A7-9C7E07F0E4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71" y="3375"/>
                <a:ext cx="983" cy="614"/>
              </a:xfrm>
              <a:custGeom>
                <a:avLst/>
                <a:gdLst>
                  <a:gd name="T0" fmla="*/ 417 w 417"/>
                  <a:gd name="T1" fmla="*/ 105 h 260"/>
                  <a:gd name="T2" fmla="*/ 210 w 417"/>
                  <a:gd name="T3" fmla="*/ 259 h 260"/>
                  <a:gd name="T4" fmla="*/ 1 w 417"/>
                  <a:gd name="T5" fmla="*/ 108 h 260"/>
                  <a:gd name="T6" fmla="*/ 208 w 417"/>
                  <a:gd name="T7" fmla="*/ 1 h 260"/>
                  <a:gd name="T8" fmla="*/ 417 w 417"/>
                  <a:gd name="T9" fmla="*/ 105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7" h="260">
                    <a:moveTo>
                      <a:pt x="417" y="105"/>
                    </a:moveTo>
                    <a:cubicBezTo>
                      <a:pt x="417" y="163"/>
                      <a:pt x="325" y="258"/>
                      <a:pt x="210" y="259"/>
                    </a:cubicBezTo>
                    <a:cubicBezTo>
                      <a:pt x="94" y="260"/>
                      <a:pt x="1" y="166"/>
                      <a:pt x="1" y="108"/>
                    </a:cubicBezTo>
                    <a:cubicBezTo>
                      <a:pt x="0" y="49"/>
                      <a:pt x="93" y="2"/>
                      <a:pt x="208" y="1"/>
                    </a:cubicBezTo>
                    <a:cubicBezTo>
                      <a:pt x="323" y="0"/>
                      <a:pt x="417" y="47"/>
                      <a:pt x="417" y="105"/>
                    </a:cubicBezTo>
                  </a:path>
                </a:pathLst>
              </a:custGeom>
              <a:solidFill>
                <a:srgbClr val="2C2E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0" name="Freeform 174">
                <a:extLst>
                  <a:ext uri="{FF2B5EF4-FFF2-40B4-BE49-F238E27FC236}">
                    <a16:creationId xmlns:a16="http://schemas.microsoft.com/office/drawing/2014/main" id="{8951411C-E9F5-40C9-90AC-41E44037E9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63" y="2857"/>
                <a:ext cx="3244" cy="150"/>
              </a:xfrm>
              <a:custGeom>
                <a:avLst/>
                <a:gdLst>
                  <a:gd name="T0" fmla="*/ 1376 w 1376"/>
                  <a:gd name="T1" fmla="*/ 42 h 64"/>
                  <a:gd name="T2" fmla="*/ 1358 w 1376"/>
                  <a:gd name="T3" fmla="*/ 56 h 64"/>
                  <a:gd name="T4" fmla="*/ 18 w 1376"/>
                  <a:gd name="T5" fmla="*/ 64 h 64"/>
                  <a:gd name="T6" fmla="*/ 0 w 1376"/>
                  <a:gd name="T7" fmla="*/ 51 h 64"/>
                  <a:gd name="T8" fmla="*/ 0 w 1376"/>
                  <a:gd name="T9" fmla="*/ 22 h 64"/>
                  <a:gd name="T10" fmla="*/ 18 w 1376"/>
                  <a:gd name="T11" fmla="*/ 8 h 64"/>
                  <a:gd name="T12" fmla="*/ 1357 w 1376"/>
                  <a:gd name="T13" fmla="*/ 0 h 64"/>
                  <a:gd name="T14" fmla="*/ 1376 w 1376"/>
                  <a:gd name="T15" fmla="*/ 14 h 64"/>
                  <a:gd name="T16" fmla="*/ 1376 w 1376"/>
                  <a:gd name="T17" fmla="*/ 4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6" h="64">
                    <a:moveTo>
                      <a:pt x="1376" y="42"/>
                    </a:moveTo>
                    <a:cubicBezTo>
                      <a:pt x="1376" y="50"/>
                      <a:pt x="1368" y="56"/>
                      <a:pt x="1358" y="56"/>
                    </a:cubicBezTo>
                    <a:cubicBezTo>
                      <a:pt x="18" y="64"/>
                      <a:pt x="18" y="64"/>
                      <a:pt x="18" y="64"/>
                    </a:cubicBezTo>
                    <a:cubicBezTo>
                      <a:pt x="8" y="64"/>
                      <a:pt x="0" y="58"/>
                      <a:pt x="0" y="51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0" y="14"/>
                      <a:pt x="8" y="8"/>
                      <a:pt x="18" y="8"/>
                    </a:cubicBezTo>
                    <a:cubicBezTo>
                      <a:pt x="1357" y="0"/>
                      <a:pt x="1357" y="0"/>
                      <a:pt x="1357" y="0"/>
                    </a:cubicBezTo>
                    <a:cubicBezTo>
                      <a:pt x="1367" y="0"/>
                      <a:pt x="1376" y="6"/>
                      <a:pt x="1376" y="14"/>
                    </a:cubicBezTo>
                    <a:lnTo>
                      <a:pt x="1376" y="42"/>
                    </a:lnTo>
                    <a:close/>
                  </a:path>
                </a:pathLst>
              </a:custGeom>
              <a:solidFill>
                <a:srgbClr val="2C2E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1" name="Freeform 175">
                <a:extLst>
                  <a:ext uri="{FF2B5EF4-FFF2-40B4-BE49-F238E27FC236}">
                    <a16:creationId xmlns:a16="http://schemas.microsoft.com/office/drawing/2014/main" id="{552328EF-D1B7-422C-9DCB-A853E71D2A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54" y="3663"/>
                <a:ext cx="712" cy="28"/>
              </a:xfrm>
              <a:custGeom>
                <a:avLst/>
                <a:gdLst>
                  <a:gd name="T0" fmla="*/ 302 w 302"/>
                  <a:gd name="T1" fmla="*/ 0 h 12"/>
                  <a:gd name="T2" fmla="*/ 286 w 302"/>
                  <a:gd name="T3" fmla="*/ 6 h 12"/>
                  <a:gd name="T4" fmla="*/ 1 w 302"/>
                  <a:gd name="T5" fmla="*/ 7 h 12"/>
                  <a:gd name="T6" fmla="*/ 0 w 302"/>
                  <a:gd name="T7" fmla="*/ 12 h 12"/>
                  <a:gd name="T8" fmla="*/ 282 w 302"/>
                  <a:gd name="T9" fmla="*/ 10 h 12"/>
                  <a:gd name="T10" fmla="*/ 301 w 302"/>
                  <a:gd name="T11" fmla="*/ 1 h 12"/>
                  <a:gd name="T12" fmla="*/ 302 w 302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2" h="12">
                    <a:moveTo>
                      <a:pt x="302" y="0"/>
                    </a:moveTo>
                    <a:cubicBezTo>
                      <a:pt x="298" y="3"/>
                      <a:pt x="291" y="6"/>
                      <a:pt x="286" y="6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1" y="9"/>
                      <a:pt x="0" y="10"/>
                      <a:pt x="0" y="12"/>
                    </a:cubicBezTo>
                    <a:cubicBezTo>
                      <a:pt x="282" y="10"/>
                      <a:pt x="282" y="10"/>
                      <a:pt x="282" y="10"/>
                    </a:cubicBezTo>
                    <a:cubicBezTo>
                      <a:pt x="289" y="10"/>
                      <a:pt x="298" y="6"/>
                      <a:pt x="301" y="1"/>
                    </a:cubicBezTo>
                    <a:cubicBezTo>
                      <a:pt x="302" y="0"/>
                      <a:pt x="302" y="0"/>
                      <a:pt x="302" y="0"/>
                    </a:cubicBezTo>
                  </a:path>
                </a:pathLst>
              </a:custGeom>
              <a:solidFill>
                <a:srgbClr val="BDBE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2" name="Freeform 176">
                <a:extLst>
                  <a:ext uri="{FF2B5EF4-FFF2-40B4-BE49-F238E27FC236}">
                    <a16:creationId xmlns:a16="http://schemas.microsoft.com/office/drawing/2014/main" id="{30CE105A-38A6-4358-9B93-E074C43901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47" y="3680"/>
                <a:ext cx="10" cy="11"/>
              </a:xfrm>
              <a:custGeom>
                <a:avLst/>
                <a:gdLst>
                  <a:gd name="T0" fmla="*/ 4 w 4"/>
                  <a:gd name="T1" fmla="*/ 0 h 5"/>
                  <a:gd name="T2" fmla="*/ 2 w 4"/>
                  <a:gd name="T3" fmla="*/ 0 h 5"/>
                  <a:gd name="T4" fmla="*/ 0 w 4"/>
                  <a:gd name="T5" fmla="*/ 5 h 5"/>
                  <a:gd name="T6" fmla="*/ 3 w 4"/>
                  <a:gd name="T7" fmla="*/ 5 h 5"/>
                  <a:gd name="T8" fmla="*/ 4 w 4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4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2"/>
                      <a:pt x="1" y="3"/>
                      <a:pt x="0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3"/>
                      <a:pt x="4" y="2"/>
                      <a:pt x="4" y="0"/>
                    </a:cubicBezTo>
                  </a:path>
                </a:pathLst>
              </a:custGeom>
              <a:solidFill>
                <a:srgbClr val="8C8E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3" name="Freeform 177">
                <a:extLst>
                  <a:ext uri="{FF2B5EF4-FFF2-40B4-BE49-F238E27FC236}">
                    <a16:creationId xmlns:a16="http://schemas.microsoft.com/office/drawing/2014/main" id="{81DAE001-2359-4F23-A496-4B2C9006E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40" y="3680"/>
                <a:ext cx="12" cy="11"/>
              </a:xfrm>
              <a:custGeom>
                <a:avLst/>
                <a:gdLst>
                  <a:gd name="T0" fmla="*/ 5 w 5"/>
                  <a:gd name="T1" fmla="*/ 0 h 5"/>
                  <a:gd name="T2" fmla="*/ 2 w 5"/>
                  <a:gd name="T3" fmla="*/ 0 h 5"/>
                  <a:gd name="T4" fmla="*/ 0 w 5"/>
                  <a:gd name="T5" fmla="*/ 5 h 5"/>
                  <a:gd name="T6" fmla="*/ 3 w 5"/>
                  <a:gd name="T7" fmla="*/ 5 h 5"/>
                  <a:gd name="T8" fmla="*/ 5 w 5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5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2"/>
                      <a:pt x="0" y="3"/>
                      <a:pt x="0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4" y="3"/>
                      <a:pt x="4" y="2"/>
                      <a:pt x="5" y="0"/>
                    </a:cubicBezTo>
                  </a:path>
                </a:pathLst>
              </a:custGeom>
              <a:solidFill>
                <a:srgbClr val="3855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4" name="Freeform 178">
                <a:extLst>
                  <a:ext uri="{FF2B5EF4-FFF2-40B4-BE49-F238E27FC236}">
                    <a16:creationId xmlns:a16="http://schemas.microsoft.com/office/drawing/2014/main" id="{2CD2E749-F159-4CF2-831E-6988877425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29" y="3687"/>
                <a:ext cx="59" cy="9"/>
              </a:xfrm>
              <a:custGeom>
                <a:avLst/>
                <a:gdLst>
                  <a:gd name="T0" fmla="*/ 23 w 25"/>
                  <a:gd name="T1" fmla="*/ 0 h 4"/>
                  <a:gd name="T2" fmla="*/ 0 w 25"/>
                  <a:gd name="T3" fmla="*/ 0 h 4"/>
                  <a:gd name="T4" fmla="*/ 6 w 25"/>
                  <a:gd name="T5" fmla="*/ 4 h 4"/>
                  <a:gd name="T6" fmla="*/ 25 w 25"/>
                  <a:gd name="T7" fmla="*/ 4 h 4"/>
                  <a:gd name="T8" fmla="*/ 23 w 25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4">
                    <a:moveTo>
                      <a:pt x="23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25" y="4"/>
                      <a:pt x="25" y="4"/>
                      <a:pt x="25" y="4"/>
                    </a:cubicBezTo>
                    <a:cubicBezTo>
                      <a:pt x="25" y="3"/>
                      <a:pt x="24" y="1"/>
                      <a:pt x="23" y="0"/>
                    </a:cubicBezTo>
                  </a:path>
                </a:pathLst>
              </a:custGeom>
              <a:solidFill>
                <a:srgbClr val="BDBE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5" name="Freeform 179">
                <a:extLst>
                  <a:ext uri="{FF2B5EF4-FFF2-40B4-BE49-F238E27FC236}">
                    <a16:creationId xmlns:a16="http://schemas.microsoft.com/office/drawing/2014/main" id="{53BB90ED-7083-480A-81E3-1F241851B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16" y="3687"/>
                <a:ext cx="127" cy="12"/>
              </a:xfrm>
              <a:custGeom>
                <a:avLst/>
                <a:gdLst>
                  <a:gd name="T0" fmla="*/ 113 w 127"/>
                  <a:gd name="T1" fmla="*/ 0 h 12"/>
                  <a:gd name="T2" fmla="*/ 7 w 127"/>
                  <a:gd name="T3" fmla="*/ 0 h 12"/>
                  <a:gd name="T4" fmla="*/ 0 w 127"/>
                  <a:gd name="T5" fmla="*/ 12 h 12"/>
                  <a:gd name="T6" fmla="*/ 33 w 127"/>
                  <a:gd name="T7" fmla="*/ 12 h 12"/>
                  <a:gd name="T8" fmla="*/ 35 w 127"/>
                  <a:gd name="T9" fmla="*/ 9 h 12"/>
                  <a:gd name="T10" fmla="*/ 37 w 127"/>
                  <a:gd name="T11" fmla="*/ 12 h 12"/>
                  <a:gd name="T12" fmla="*/ 127 w 127"/>
                  <a:gd name="T13" fmla="*/ 9 h 12"/>
                  <a:gd name="T14" fmla="*/ 113 w 127"/>
                  <a:gd name="T1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7" h="12">
                    <a:moveTo>
                      <a:pt x="113" y="0"/>
                    </a:moveTo>
                    <a:lnTo>
                      <a:pt x="7" y="0"/>
                    </a:lnTo>
                    <a:lnTo>
                      <a:pt x="0" y="12"/>
                    </a:lnTo>
                    <a:lnTo>
                      <a:pt x="33" y="12"/>
                    </a:lnTo>
                    <a:lnTo>
                      <a:pt x="35" y="9"/>
                    </a:lnTo>
                    <a:lnTo>
                      <a:pt x="37" y="12"/>
                    </a:lnTo>
                    <a:lnTo>
                      <a:pt x="127" y="9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BDBE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6" name="Freeform 180">
                <a:extLst>
                  <a:ext uri="{FF2B5EF4-FFF2-40B4-BE49-F238E27FC236}">
                    <a16:creationId xmlns:a16="http://schemas.microsoft.com/office/drawing/2014/main" id="{1E1CF7D3-3CE4-4783-8F00-9525853001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16" y="3687"/>
                <a:ext cx="127" cy="12"/>
              </a:xfrm>
              <a:custGeom>
                <a:avLst/>
                <a:gdLst>
                  <a:gd name="T0" fmla="*/ 113 w 127"/>
                  <a:gd name="T1" fmla="*/ 0 h 12"/>
                  <a:gd name="T2" fmla="*/ 7 w 127"/>
                  <a:gd name="T3" fmla="*/ 0 h 12"/>
                  <a:gd name="T4" fmla="*/ 0 w 127"/>
                  <a:gd name="T5" fmla="*/ 12 h 12"/>
                  <a:gd name="T6" fmla="*/ 33 w 127"/>
                  <a:gd name="T7" fmla="*/ 12 h 12"/>
                  <a:gd name="T8" fmla="*/ 35 w 127"/>
                  <a:gd name="T9" fmla="*/ 9 h 12"/>
                  <a:gd name="T10" fmla="*/ 37 w 127"/>
                  <a:gd name="T11" fmla="*/ 12 h 12"/>
                  <a:gd name="T12" fmla="*/ 127 w 127"/>
                  <a:gd name="T13" fmla="*/ 9 h 12"/>
                  <a:gd name="T14" fmla="*/ 113 w 127"/>
                  <a:gd name="T1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7" h="12">
                    <a:moveTo>
                      <a:pt x="113" y="0"/>
                    </a:moveTo>
                    <a:lnTo>
                      <a:pt x="7" y="0"/>
                    </a:lnTo>
                    <a:lnTo>
                      <a:pt x="0" y="12"/>
                    </a:lnTo>
                    <a:lnTo>
                      <a:pt x="33" y="12"/>
                    </a:lnTo>
                    <a:lnTo>
                      <a:pt x="35" y="9"/>
                    </a:lnTo>
                    <a:lnTo>
                      <a:pt x="37" y="12"/>
                    </a:lnTo>
                    <a:lnTo>
                      <a:pt x="127" y="9"/>
                    </a:lnTo>
                    <a:lnTo>
                      <a:pt x="113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7" name="Freeform 181">
                <a:extLst>
                  <a:ext uri="{FF2B5EF4-FFF2-40B4-BE49-F238E27FC236}">
                    <a16:creationId xmlns:a16="http://schemas.microsoft.com/office/drawing/2014/main" id="{B658B7AC-E1BC-4F69-8AFF-8665C6FEA8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16" y="3687"/>
                <a:ext cx="7" cy="12"/>
              </a:xfrm>
              <a:custGeom>
                <a:avLst/>
                <a:gdLst>
                  <a:gd name="T0" fmla="*/ 7 w 7"/>
                  <a:gd name="T1" fmla="*/ 0 h 12"/>
                  <a:gd name="T2" fmla="*/ 2 w 7"/>
                  <a:gd name="T3" fmla="*/ 0 h 12"/>
                  <a:gd name="T4" fmla="*/ 0 w 7"/>
                  <a:gd name="T5" fmla="*/ 12 h 12"/>
                  <a:gd name="T6" fmla="*/ 0 w 7"/>
                  <a:gd name="T7" fmla="*/ 12 h 12"/>
                  <a:gd name="T8" fmla="*/ 7 w 7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2">
                    <a:moveTo>
                      <a:pt x="7" y="0"/>
                    </a:moveTo>
                    <a:lnTo>
                      <a:pt x="2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8" name="Freeform 182">
                <a:extLst>
                  <a:ext uri="{FF2B5EF4-FFF2-40B4-BE49-F238E27FC236}">
                    <a16:creationId xmlns:a16="http://schemas.microsoft.com/office/drawing/2014/main" id="{238D5816-BB4D-41F9-8A12-E11AEE94DA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16" y="3687"/>
                <a:ext cx="7" cy="12"/>
              </a:xfrm>
              <a:custGeom>
                <a:avLst/>
                <a:gdLst>
                  <a:gd name="T0" fmla="*/ 7 w 7"/>
                  <a:gd name="T1" fmla="*/ 0 h 12"/>
                  <a:gd name="T2" fmla="*/ 2 w 7"/>
                  <a:gd name="T3" fmla="*/ 0 h 12"/>
                  <a:gd name="T4" fmla="*/ 0 w 7"/>
                  <a:gd name="T5" fmla="*/ 12 h 12"/>
                  <a:gd name="T6" fmla="*/ 0 w 7"/>
                  <a:gd name="T7" fmla="*/ 12 h 12"/>
                  <a:gd name="T8" fmla="*/ 7 w 7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2">
                    <a:moveTo>
                      <a:pt x="7" y="0"/>
                    </a:moveTo>
                    <a:lnTo>
                      <a:pt x="2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7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49" name="Freeform 183">
                <a:extLst>
                  <a:ext uri="{FF2B5EF4-FFF2-40B4-BE49-F238E27FC236}">
                    <a16:creationId xmlns:a16="http://schemas.microsoft.com/office/drawing/2014/main" id="{6548FF62-411C-425A-A649-76A9DCBBC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49" y="3696"/>
                <a:ext cx="4" cy="3"/>
              </a:xfrm>
              <a:custGeom>
                <a:avLst/>
                <a:gdLst>
                  <a:gd name="T0" fmla="*/ 2 w 4"/>
                  <a:gd name="T1" fmla="*/ 0 h 3"/>
                  <a:gd name="T2" fmla="*/ 0 w 4"/>
                  <a:gd name="T3" fmla="*/ 3 h 3"/>
                  <a:gd name="T4" fmla="*/ 4 w 4"/>
                  <a:gd name="T5" fmla="*/ 3 h 3"/>
                  <a:gd name="T6" fmla="*/ 2 w 4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2" y="0"/>
                    </a:moveTo>
                    <a:lnTo>
                      <a:pt x="0" y="3"/>
                    </a:lnTo>
                    <a:lnTo>
                      <a:pt x="4" y="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0" name="Freeform 184">
                <a:extLst>
                  <a:ext uri="{FF2B5EF4-FFF2-40B4-BE49-F238E27FC236}">
                    <a16:creationId xmlns:a16="http://schemas.microsoft.com/office/drawing/2014/main" id="{AF4F6FAB-4949-44D6-8C40-FCB3A5EB50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49" y="3696"/>
                <a:ext cx="4" cy="3"/>
              </a:xfrm>
              <a:custGeom>
                <a:avLst/>
                <a:gdLst>
                  <a:gd name="T0" fmla="*/ 2 w 4"/>
                  <a:gd name="T1" fmla="*/ 0 h 3"/>
                  <a:gd name="T2" fmla="*/ 0 w 4"/>
                  <a:gd name="T3" fmla="*/ 3 h 3"/>
                  <a:gd name="T4" fmla="*/ 4 w 4"/>
                  <a:gd name="T5" fmla="*/ 3 h 3"/>
                  <a:gd name="T6" fmla="*/ 2 w 4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2" y="0"/>
                    </a:moveTo>
                    <a:lnTo>
                      <a:pt x="0" y="3"/>
                    </a:lnTo>
                    <a:lnTo>
                      <a:pt x="4" y="3"/>
                    </a:lnTo>
                    <a:lnTo>
                      <a:pt x="2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1" name="Freeform 185">
                <a:extLst>
                  <a:ext uri="{FF2B5EF4-FFF2-40B4-BE49-F238E27FC236}">
                    <a16:creationId xmlns:a16="http://schemas.microsoft.com/office/drawing/2014/main" id="{634A140C-FBA6-434F-8B1C-8BBB81F61EC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871" y="3680"/>
                <a:ext cx="547" cy="21"/>
              </a:xfrm>
              <a:custGeom>
                <a:avLst/>
                <a:gdLst>
                  <a:gd name="T0" fmla="*/ 35 w 232"/>
                  <a:gd name="T1" fmla="*/ 4 h 9"/>
                  <a:gd name="T2" fmla="*/ 23 w 232"/>
                  <a:gd name="T3" fmla="*/ 5 h 9"/>
                  <a:gd name="T4" fmla="*/ 21 w 232"/>
                  <a:gd name="T5" fmla="*/ 9 h 9"/>
                  <a:gd name="T6" fmla="*/ 34 w 232"/>
                  <a:gd name="T7" fmla="*/ 9 h 9"/>
                  <a:gd name="T8" fmla="*/ 35 w 232"/>
                  <a:gd name="T9" fmla="*/ 4 h 9"/>
                  <a:gd name="T10" fmla="*/ 58 w 232"/>
                  <a:gd name="T11" fmla="*/ 4 h 9"/>
                  <a:gd name="T12" fmla="*/ 46 w 232"/>
                  <a:gd name="T13" fmla="*/ 4 h 9"/>
                  <a:gd name="T14" fmla="*/ 44 w 232"/>
                  <a:gd name="T15" fmla="*/ 9 h 9"/>
                  <a:gd name="T16" fmla="*/ 57 w 232"/>
                  <a:gd name="T17" fmla="*/ 9 h 9"/>
                  <a:gd name="T18" fmla="*/ 58 w 232"/>
                  <a:gd name="T19" fmla="*/ 4 h 9"/>
                  <a:gd name="T20" fmla="*/ 81 w 232"/>
                  <a:gd name="T21" fmla="*/ 4 h 9"/>
                  <a:gd name="T22" fmla="*/ 69 w 232"/>
                  <a:gd name="T23" fmla="*/ 4 h 9"/>
                  <a:gd name="T24" fmla="*/ 68 w 232"/>
                  <a:gd name="T25" fmla="*/ 9 h 9"/>
                  <a:gd name="T26" fmla="*/ 80 w 232"/>
                  <a:gd name="T27" fmla="*/ 9 h 9"/>
                  <a:gd name="T28" fmla="*/ 81 w 232"/>
                  <a:gd name="T29" fmla="*/ 4 h 9"/>
                  <a:gd name="T30" fmla="*/ 105 w 232"/>
                  <a:gd name="T31" fmla="*/ 4 h 9"/>
                  <a:gd name="T32" fmla="*/ 92 w 232"/>
                  <a:gd name="T33" fmla="*/ 4 h 9"/>
                  <a:gd name="T34" fmla="*/ 91 w 232"/>
                  <a:gd name="T35" fmla="*/ 9 h 9"/>
                  <a:gd name="T36" fmla="*/ 103 w 232"/>
                  <a:gd name="T37" fmla="*/ 9 h 9"/>
                  <a:gd name="T38" fmla="*/ 105 w 232"/>
                  <a:gd name="T39" fmla="*/ 4 h 9"/>
                  <a:gd name="T40" fmla="*/ 128 w 232"/>
                  <a:gd name="T41" fmla="*/ 4 h 9"/>
                  <a:gd name="T42" fmla="*/ 115 w 232"/>
                  <a:gd name="T43" fmla="*/ 4 h 9"/>
                  <a:gd name="T44" fmla="*/ 114 w 232"/>
                  <a:gd name="T45" fmla="*/ 8 h 9"/>
                  <a:gd name="T46" fmla="*/ 127 w 232"/>
                  <a:gd name="T47" fmla="*/ 8 h 9"/>
                  <a:gd name="T48" fmla="*/ 128 w 232"/>
                  <a:gd name="T49" fmla="*/ 4 h 9"/>
                  <a:gd name="T50" fmla="*/ 151 w 232"/>
                  <a:gd name="T51" fmla="*/ 4 h 9"/>
                  <a:gd name="T52" fmla="*/ 139 w 232"/>
                  <a:gd name="T53" fmla="*/ 4 h 9"/>
                  <a:gd name="T54" fmla="*/ 137 w 232"/>
                  <a:gd name="T55" fmla="*/ 8 h 9"/>
                  <a:gd name="T56" fmla="*/ 150 w 232"/>
                  <a:gd name="T57" fmla="*/ 8 h 9"/>
                  <a:gd name="T58" fmla="*/ 151 w 232"/>
                  <a:gd name="T59" fmla="*/ 4 h 9"/>
                  <a:gd name="T60" fmla="*/ 174 w 232"/>
                  <a:gd name="T61" fmla="*/ 4 h 9"/>
                  <a:gd name="T62" fmla="*/ 162 w 232"/>
                  <a:gd name="T63" fmla="*/ 4 h 9"/>
                  <a:gd name="T64" fmla="*/ 160 w 232"/>
                  <a:gd name="T65" fmla="*/ 8 h 9"/>
                  <a:gd name="T66" fmla="*/ 173 w 232"/>
                  <a:gd name="T67" fmla="*/ 8 h 9"/>
                  <a:gd name="T68" fmla="*/ 174 w 232"/>
                  <a:gd name="T69" fmla="*/ 4 h 9"/>
                  <a:gd name="T70" fmla="*/ 232 w 232"/>
                  <a:gd name="T71" fmla="*/ 3 h 9"/>
                  <a:gd name="T72" fmla="*/ 183 w 232"/>
                  <a:gd name="T73" fmla="*/ 4 h 9"/>
                  <a:gd name="T74" fmla="*/ 185 w 232"/>
                  <a:gd name="T75" fmla="*/ 4 h 9"/>
                  <a:gd name="T76" fmla="*/ 184 w 232"/>
                  <a:gd name="T77" fmla="*/ 8 h 9"/>
                  <a:gd name="T78" fmla="*/ 196 w 232"/>
                  <a:gd name="T79" fmla="*/ 8 h 9"/>
                  <a:gd name="T80" fmla="*/ 196 w 232"/>
                  <a:gd name="T81" fmla="*/ 7 h 9"/>
                  <a:gd name="T82" fmla="*/ 198 w 232"/>
                  <a:gd name="T83" fmla="*/ 8 h 9"/>
                  <a:gd name="T84" fmla="*/ 231 w 232"/>
                  <a:gd name="T85" fmla="*/ 8 h 9"/>
                  <a:gd name="T86" fmla="*/ 232 w 232"/>
                  <a:gd name="T87" fmla="*/ 3 h 9"/>
                  <a:gd name="T88" fmla="*/ 1 w 232"/>
                  <a:gd name="T89" fmla="*/ 0 h 9"/>
                  <a:gd name="T90" fmla="*/ 0 w 232"/>
                  <a:gd name="T91" fmla="*/ 1 h 9"/>
                  <a:gd name="T92" fmla="*/ 11 w 232"/>
                  <a:gd name="T93" fmla="*/ 8 h 9"/>
                  <a:gd name="T94" fmla="*/ 12 w 232"/>
                  <a:gd name="T95" fmla="*/ 4 h 9"/>
                  <a:gd name="T96" fmla="*/ 1 w 232"/>
                  <a:gd name="T9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32" h="9">
                    <a:moveTo>
                      <a:pt x="35" y="4"/>
                    </a:moveTo>
                    <a:cubicBezTo>
                      <a:pt x="23" y="5"/>
                      <a:pt x="23" y="5"/>
                      <a:pt x="23" y="5"/>
                    </a:cubicBezTo>
                    <a:cubicBezTo>
                      <a:pt x="21" y="9"/>
                      <a:pt x="21" y="9"/>
                      <a:pt x="21" y="9"/>
                    </a:cubicBezTo>
                    <a:cubicBezTo>
                      <a:pt x="34" y="9"/>
                      <a:pt x="34" y="9"/>
                      <a:pt x="34" y="9"/>
                    </a:cubicBezTo>
                    <a:cubicBezTo>
                      <a:pt x="35" y="4"/>
                      <a:pt x="35" y="4"/>
                      <a:pt x="35" y="4"/>
                    </a:cubicBezTo>
                    <a:moveTo>
                      <a:pt x="58" y="4"/>
                    </a:moveTo>
                    <a:cubicBezTo>
                      <a:pt x="46" y="4"/>
                      <a:pt x="46" y="4"/>
                      <a:pt x="46" y="4"/>
                    </a:cubicBezTo>
                    <a:cubicBezTo>
                      <a:pt x="44" y="9"/>
                      <a:pt x="44" y="9"/>
                      <a:pt x="44" y="9"/>
                    </a:cubicBezTo>
                    <a:cubicBezTo>
                      <a:pt x="57" y="9"/>
                      <a:pt x="57" y="9"/>
                      <a:pt x="57" y="9"/>
                    </a:cubicBezTo>
                    <a:cubicBezTo>
                      <a:pt x="58" y="4"/>
                      <a:pt x="58" y="4"/>
                      <a:pt x="58" y="4"/>
                    </a:cubicBezTo>
                    <a:moveTo>
                      <a:pt x="81" y="4"/>
                    </a:moveTo>
                    <a:cubicBezTo>
                      <a:pt x="69" y="4"/>
                      <a:pt x="69" y="4"/>
                      <a:pt x="69" y="4"/>
                    </a:cubicBezTo>
                    <a:cubicBezTo>
                      <a:pt x="68" y="9"/>
                      <a:pt x="68" y="9"/>
                      <a:pt x="68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1" y="4"/>
                      <a:pt x="81" y="4"/>
                      <a:pt x="81" y="4"/>
                    </a:cubicBezTo>
                    <a:moveTo>
                      <a:pt x="105" y="4"/>
                    </a:moveTo>
                    <a:cubicBezTo>
                      <a:pt x="92" y="4"/>
                      <a:pt x="92" y="4"/>
                      <a:pt x="92" y="4"/>
                    </a:cubicBezTo>
                    <a:cubicBezTo>
                      <a:pt x="91" y="9"/>
                      <a:pt x="91" y="9"/>
                      <a:pt x="91" y="9"/>
                    </a:cubicBezTo>
                    <a:cubicBezTo>
                      <a:pt x="103" y="9"/>
                      <a:pt x="103" y="9"/>
                      <a:pt x="103" y="9"/>
                    </a:cubicBezTo>
                    <a:cubicBezTo>
                      <a:pt x="105" y="4"/>
                      <a:pt x="105" y="4"/>
                      <a:pt x="105" y="4"/>
                    </a:cubicBezTo>
                    <a:moveTo>
                      <a:pt x="128" y="4"/>
                    </a:moveTo>
                    <a:cubicBezTo>
                      <a:pt x="115" y="4"/>
                      <a:pt x="115" y="4"/>
                      <a:pt x="115" y="4"/>
                    </a:cubicBezTo>
                    <a:cubicBezTo>
                      <a:pt x="114" y="8"/>
                      <a:pt x="114" y="8"/>
                      <a:pt x="114" y="8"/>
                    </a:cubicBezTo>
                    <a:cubicBezTo>
                      <a:pt x="127" y="8"/>
                      <a:pt x="127" y="8"/>
                      <a:pt x="127" y="8"/>
                    </a:cubicBezTo>
                    <a:cubicBezTo>
                      <a:pt x="128" y="4"/>
                      <a:pt x="128" y="4"/>
                      <a:pt x="128" y="4"/>
                    </a:cubicBezTo>
                    <a:moveTo>
                      <a:pt x="151" y="4"/>
                    </a:moveTo>
                    <a:cubicBezTo>
                      <a:pt x="139" y="4"/>
                      <a:pt x="139" y="4"/>
                      <a:pt x="139" y="4"/>
                    </a:cubicBezTo>
                    <a:cubicBezTo>
                      <a:pt x="137" y="8"/>
                      <a:pt x="137" y="8"/>
                      <a:pt x="137" y="8"/>
                    </a:cubicBezTo>
                    <a:cubicBezTo>
                      <a:pt x="150" y="8"/>
                      <a:pt x="150" y="8"/>
                      <a:pt x="150" y="8"/>
                    </a:cubicBezTo>
                    <a:cubicBezTo>
                      <a:pt x="151" y="4"/>
                      <a:pt x="151" y="4"/>
                      <a:pt x="151" y="4"/>
                    </a:cubicBezTo>
                    <a:moveTo>
                      <a:pt x="174" y="4"/>
                    </a:moveTo>
                    <a:cubicBezTo>
                      <a:pt x="162" y="4"/>
                      <a:pt x="162" y="4"/>
                      <a:pt x="162" y="4"/>
                    </a:cubicBezTo>
                    <a:cubicBezTo>
                      <a:pt x="160" y="8"/>
                      <a:pt x="160" y="8"/>
                      <a:pt x="160" y="8"/>
                    </a:cubicBezTo>
                    <a:cubicBezTo>
                      <a:pt x="173" y="8"/>
                      <a:pt x="173" y="8"/>
                      <a:pt x="173" y="8"/>
                    </a:cubicBezTo>
                    <a:cubicBezTo>
                      <a:pt x="174" y="4"/>
                      <a:pt x="174" y="4"/>
                      <a:pt x="174" y="4"/>
                    </a:cubicBezTo>
                    <a:moveTo>
                      <a:pt x="232" y="3"/>
                    </a:moveTo>
                    <a:cubicBezTo>
                      <a:pt x="183" y="4"/>
                      <a:pt x="183" y="4"/>
                      <a:pt x="183" y="4"/>
                    </a:cubicBezTo>
                    <a:cubicBezTo>
                      <a:pt x="185" y="4"/>
                      <a:pt x="185" y="4"/>
                      <a:pt x="185" y="4"/>
                    </a:cubicBezTo>
                    <a:cubicBezTo>
                      <a:pt x="184" y="8"/>
                      <a:pt x="184" y="8"/>
                      <a:pt x="184" y="8"/>
                    </a:cubicBezTo>
                    <a:cubicBezTo>
                      <a:pt x="196" y="8"/>
                      <a:pt x="196" y="8"/>
                      <a:pt x="196" y="8"/>
                    </a:cubicBezTo>
                    <a:cubicBezTo>
                      <a:pt x="196" y="7"/>
                      <a:pt x="196" y="7"/>
                      <a:pt x="196" y="7"/>
                    </a:cubicBezTo>
                    <a:cubicBezTo>
                      <a:pt x="198" y="8"/>
                      <a:pt x="198" y="8"/>
                      <a:pt x="198" y="8"/>
                    </a:cubicBezTo>
                    <a:cubicBezTo>
                      <a:pt x="231" y="8"/>
                      <a:pt x="231" y="8"/>
                      <a:pt x="231" y="8"/>
                    </a:cubicBezTo>
                    <a:cubicBezTo>
                      <a:pt x="232" y="3"/>
                      <a:pt x="232" y="3"/>
                      <a:pt x="232" y="3"/>
                    </a:cubicBezTo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4"/>
                      <a:pt x="7" y="6"/>
                      <a:pt x="11" y="8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8" y="4"/>
                      <a:pt x="4" y="2"/>
                      <a:pt x="1" y="0"/>
                    </a:cubicBezTo>
                  </a:path>
                </a:pathLst>
              </a:custGeom>
              <a:solidFill>
                <a:srgbClr val="BDBE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2" name="Freeform 186">
                <a:extLst>
                  <a:ext uri="{FF2B5EF4-FFF2-40B4-BE49-F238E27FC236}">
                    <a16:creationId xmlns:a16="http://schemas.microsoft.com/office/drawing/2014/main" id="{15B6D72A-452C-4329-91D0-0D127DFB00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69" y="3677"/>
                <a:ext cx="4" cy="5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1 h 2"/>
                  <a:gd name="T4" fmla="*/ 1 w 2"/>
                  <a:gd name="T5" fmla="*/ 2 h 2"/>
                  <a:gd name="T6" fmla="*/ 2 w 2"/>
                  <a:gd name="T7" fmla="*/ 1 h 2"/>
                  <a:gd name="T8" fmla="*/ 0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0" y="0"/>
                    </a:cubicBezTo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3" name="Freeform 187">
                <a:extLst>
                  <a:ext uri="{FF2B5EF4-FFF2-40B4-BE49-F238E27FC236}">
                    <a16:creationId xmlns:a16="http://schemas.microsoft.com/office/drawing/2014/main" id="{51ED5C57-4536-4F14-B632-74E59B3D1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7" y="3689"/>
                <a:ext cx="28" cy="12"/>
              </a:xfrm>
              <a:custGeom>
                <a:avLst/>
                <a:gdLst>
                  <a:gd name="T0" fmla="*/ 1 w 12"/>
                  <a:gd name="T1" fmla="*/ 0 h 5"/>
                  <a:gd name="T2" fmla="*/ 0 w 12"/>
                  <a:gd name="T3" fmla="*/ 4 h 5"/>
                  <a:gd name="T4" fmla="*/ 7 w 12"/>
                  <a:gd name="T5" fmla="*/ 5 h 5"/>
                  <a:gd name="T6" fmla="*/ 7 w 12"/>
                  <a:gd name="T7" fmla="*/ 5 h 5"/>
                  <a:gd name="T8" fmla="*/ 10 w 12"/>
                  <a:gd name="T9" fmla="*/ 5 h 5"/>
                  <a:gd name="T10" fmla="*/ 12 w 12"/>
                  <a:gd name="T11" fmla="*/ 1 h 5"/>
                  <a:gd name="T12" fmla="*/ 4 w 12"/>
                  <a:gd name="T13" fmla="*/ 1 h 5"/>
                  <a:gd name="T14" fmla="*/ 4 w 12"/>
                  <a:gd name="T15" fmla="*/ 1 h 5"/>
                  <a:gd name="T16" fmla="*/ 1 w 12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5">
                    <a:moveTo>
                      <a:pt x="1" y="0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2" y="5"/>
                      <a:pt x="5" y="5"/>
                      <a:pt x="7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3" y="1"/>
                      <a:pt x="2" y="1"/>
                      <a:pt x="1" y="0"/>
                    </a:cubicBezTo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4" name="Freeform 188">
                <a:extLst>
                  <a:ext uri="{FF2B5EF4-FFF2-40B4-BE49-F238E27FC236}">
                    <a16:creationId xmlns:a16="http://schemas.microsoft.com/office/drawing/2014/main" id="{939A3804-CBCF-4E64-9E9E-8EB46DCEE7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1" y="3689"/>
                <a:ext cx="28" cy="12"/>
              </a:xfrm>
              <a:custGeom>
                <a:avLst/>
                <a:gdLst>
                  <a:gd name="T0" fmla="*/ 28 w 28"/>
                  <a:gd name="T1" fmla="*/ 0 h 12"/>
                  <a:gd name="T2" fmla="*/ 3 w 28"/>
                  <a:gd name="T3" fmla="*/ 0 h 12"/>
                  <a:gd name="T4" fmla="*/ 0 w 28"/>
                  <a:gd name="T5" fmla="*/ 12 h 12"/>
                  <a:gd name="T6" fmla="*/ 24 w 28"/>
                  <a:gd name="T7" fmla="*/ 12 h 12"/>
                  <a:gd name="T8" fmla="*/ 28 w 28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12">
                    <a:moveTo>
                      <a:pt x="28" y="0"/>
                    </a:moveTo>
                    <a:lnTo>
                      <a:pt x="3" y="0"/>
                    </a:lnTo>
                    <a:lnTo>
                      <a:pt x="0" y="12"/>
                    </a:lnTo>
                    <a:lnTo>
                      <a:pt x="24" y="1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5" name="Freeform 189">
                <a:extLst>
                  <a:ext uri="{FF2B5EF4-FFF2-40B4-BE49-F238E27FC236}">
                    <a16:creationId xmlns:a16="http://schemas.microsoft.com/office/drawing/2014/main" id="{BFCFCECF-2CE8-4217-917C-A2597C9580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51" y="3689"/>
                <a:ext cx="28" cy="12"/>
              </a:xfrm>
              <a:custGeom>
                <a:avLst/>
                <a:gdLst>
                  <a:gd name="T0" fmla="*/ 28 w 28"/>
                  <a:gd name="T1" fmla="*/ 0 h 12"/>
                  <a:gd name="T2" fmla="*/ 3 w 28"/>
                  <a:gd name="T3" fmla="*/ 0 h 12"/>
                  <a:gd name="T4" fmla="*/ 0 w 28"/>
                  <a:gd name="T5" fmla="*/ 12 h 12"/>
                  <a:gd name="T6" fmla="*/ 24 w 28"/>
                  <a:gd name="T7" fmla="*/ 12 h 12"/>
                  <a:gd name="T8" fmla="*/ 28 w 28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12">
                    <a:moveTo>
                      <a:pt x="28" y="0"/>
                    </a:moveTo>
                    <a:lnTo>
                      <a:pt x="3" y="0"/>
                    </a:lnTo>
                    <a:lnTo>
                      <a:pt x="0" y="12"/>
                    </a:lnTo>
                    <a:lnTo>
                      <a:pt x="24" y="12"/>
                    </a:lnTo>
                    <a:lnTo>
                      <a:pt x="28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6" name="Freeform 190">
                <a:extLst>
                  <a:ext uri="{FF2B5EF4-FFF2-40B4-BE49-F238E27FC236}">
                    <a16:creationId xmlns:a16="http://schemas.microsoft.com/office/drawing/2014/main" id="{A368E420-BBFF-46FF-AD91-EA7E4E5D35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05" y="3689"/>
                <a:ext cx="29" cy="12"/>
              </a:xfrm>
              <a:custGeom>
                <a:avLst/>
                <a:gdLst>
                  <a:gd name="T0" fmla="*/ 29 w 29"/>
                  <a:gd name="T1" fmla="*/ 0 h 12"/>
                  <a:gd name="T2" fmla="*/ 3 w 29"/>
                  <a:gd name="T3" fmla="*/ 0 h 12"/>
                  <a:gd name="T4" fmla="*/ 0 w 29"/>
                  <a:gd name="T5" fmla="*/ 12 h 12"/>
                  <a:gd name="T6" fmla="*/ 26 w 29"/>
                  <a:gd name="T7" fmla="*/ 12 h 12"/>
                  <a:gd name="T8" fmla="*/ 29 w 29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2">
                    <a:moveTo>
                      <a:pt x="29" y="0"/>
                    </a:moveTo>
                    <a:lnTo>
                      <a:pt x="3" y="0"/>
                    </a:lnTo>
                    <a:lnTo>
                      <a:pt x="0" y="12"/>
                    </a:lnTo>
                    <a:lnTo>
                      <a:pt x="26" y="1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7" name="Freeform 191">
                <a:extLst>
                  <a:ext uri="{FF2B5EF4-FFF2-40B4-BE49-F238E27FC236}">
                    <a16:creationId xmlns:a16="http://schemas.microsoft.com/office/drawing/2014/main" id="{36881928-B88F-4047-A669-33058BDA25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05" y="3689"/>
                <a:ext cx="29" cy="12"/>
              </a:xfrm>
              <a:custGeom>
                <a:avLst/>
                <a:gdLst>
                  <a:gd name="T0" fmla="*/ 29 w 29"/>
                  <a:gd name="T1" fmla="*/ 0 h 12"/>
                  <a:gd name="T2" fmla="*/ 3 w 29"/>
                  <a:gd name="T3" fmla="*/ 0 h 12"/>
                  <a:gd name="T4" fmla="*/ 0 w 29"/>
                  <a:gd name="T5" fmla="*/ 12 h 12"/>
                  <a:gd name="T6" fmla="*/ 26 w 29"/>
                  <a:gd name="T7" fmla="*/ 12 h 12"/>
                  <a:gd name="T8" fmla="*/ 29 w 29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2">
                    <a:moveTo>
                      <a:pt x="29" y="0"/>
                    </a:moveTo>
                    <a:lnTo>
                      <a:pt x="3" y="0"/>
                    </a:lnTo>
                    <a:lnTo>
                      <a:pt x="0" y="12"/>
                    </a:lnTo>
                    <a:lnTo>
                      <a:pt x="26" y="12"/>
                    </a:lnTo>
                    <a:lnTo>
                      <a:pt x="29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8" name="Freeform 192">
                <a:extLst>
                  <a:ext uri="{FF2B5EF4-FFF2-40B4-BE49-F238E27FC236}">
                    <a16:creationId xmlns:a16="http://schemas.microsoft.com/office/drawing/2014/main" id="{749A36A6-427F-45A9-9E21-635287B34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60" y="3689"/>
                <a:ext cx="28" cy="12"/>
              </a:xfrm>
              <a:custGeom>
                <a:avLst/>
                <a:gdLst>
                  <a:gd name="T0" fmla="*/ 28 w 28"/>
                  <a:gd name="T1" fmla="*/ 0 h 12"/>
                  <a:gd name="T2" fmla="*/ 2 w 28"/>
                  <a:gd name="T3" fmla="*/ 0 h 12"/>
                  <a:gd name="T4" fmla="*/ 0 w 28"/>
                  <a:gd name="T5" fmla="*/ 12 h 12"/>
                  <a:gd name="T6" fmla="*/ 26 w 28"/>
                  <a:gd name="T7" fmla="*/ 12 h 12"/>
                  <a:gd name="T8" fmla="*/ 28 w 28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12">
                    <a:moveTo>
                      <a:pt x="28" y="0"/>
                    </a:moveTo>
                    <a:lnTo>
                      <a:pt x="2" y="0"/>
                    </a:lnTo>
                    <a:lnTo>
                      <a:pt x="0" y="12"/>
                    </a:lnTo>
                    <a:lnTo>
                      <a:pt x="26" y="1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59" name="Freeform 193">
                <a:extLst>
                  <a:ext uri="{FF2B5EF4-FFF2-40B4-BE49-F238E27FC236}">
                    <a16:creationId xmlns:a16="http://schemas.microsoft.com/office/drawing/2014/main" id="{DB34C9A7-DA8B-472E-A5CC-3FBAC76F65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60" y="3689"/>
                <a:ext cx="28" cy="12"/>
              </a:xfrm>
              <a:custGeom>
                <a:avLst/>
                <a:gdLst>
                  <a:gd name="T0" fmla="*/ 28 w 28"/>
                  <a:gd name="T1" fmla="*/ 0 h 12"/>
                  <a:gd name="T2" fmla="*/ 2 w 28"/>
                  <a:gd name="T3" fmla="*/ 0 h 12"/>
                  <a:gd name="T4" fmla="*/ 0 w 28"/>
                  <a:gd name="T5" fmla="*/ 12 h 12"/>
                  <a:gd name="T6" fmla="*/ 26 w 28"/>
                  <a:gd name="T7" fmla="*/ 12 h 12"/>
                  <a:gd name="T8" fmla="*/ 28 w 28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12">
                    <a:moveTo>
                      <a:pt x="28" y="0"/>
                    </a:moveTo>
                    <a:lnTo>
                      <a:pt x="2" y="0"/>
                    </a:lnTo>
                    <a:lnTo>
                      <a:pt x="0" y="12"/>
                    </a:lnTo>
                    <a:lnTo>
                      <a:pt x="26" y="12"/>
                    </a:lnTo>
                    <a:lnTo>
                      <a:pt x="28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0" name="Freeform 194">
                <a:extLst>
                  <a:ext uri="{FF2B5EF4-FFF2-40B4-BE49-F238E27FC236}">
                    <a16:creationId xmlns:a16="http://schemas.microsoft.com/office/drawing/2014/main" id="{B0481256-8819-48C8-A643-1025E8EF03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14" y="3689"/>
                <a:ext cx="28" cy="12"/>
              </a:xfrm>
              <a:custGeom>
                <a:avLst/>
                <a:gdLst>
                  <a:gd name="T0" fmla="*/ 28 w 28"/>
                  <a:gd name="T1" fmla="*/ 0 h 12"/>
                  <a:gd name="T2" fmla="*/ 5 w 28"/>
                  <a:gd name="T3" fmla="*/ 0 h 12"/>
                  <a:gd name="T4" fmla="*/ 0 w 28"/>
                  <a:gd name="T5" fmla="*/ 12 h 12"/>
                  <a:gd name="T6" fmla="*/ 26 w 28"/>
                  <a:gd name="T7" fmla="*/ 10 h 12"/>
                  <a:gd name="T8" fmla="*/ 28 w 28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12">
                    <a:moveTo>
                      <a:pt x="28" y="0"/>
                    </a:moveTo>
                    <a:lnTo>
                      <a:pt x="5" y="0"/>
                    </a:lnTo>
                    <a:lnTo>
                      <a:pt x="0" y="12"/>
                    </a:lnTo>
                    <a:lnTo>
                      <a:pt x="26" y="1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1" name="Freeform 195">
                <a:extLst>
                  <a:ext uri="{FF2B5EF4-FFF2-40B4-BE49-F238E27FC236}">
                    <a16:creationId xmlns:a16="http://schemas.microsoft.com/office/drawing/2014/main" id="{D9CD2CCA-634E-454F-8C79-AE8BF7312A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14" y="3689"/>
                <a:ext cx="28" cy="12"/>
              </a:xfrm>
              <a:custGeom>
                <a:avLst/>
                <a:gdLst>
                  <a:gd name="T0" fmla="*/ 28 w 28"/>
                  <a:gd name="T1" fmla="*/ 0 h 12"/>
                  <a:gd name="T2" fmla="*/ 5 w 28"/>
                  <a:gd name="T3" fmla="*/ 0 h 12"/>
                  <a:gd name="T4" fmla="*/ 0 w 28"/>
                  <a:gd name="T5" fmla="*/ 12 h 12"/>
                  <a:gd name="T6" fmla="*/ 26 w 28"/>
                  <a:gd name="T7" fmla="*/ 10 h 12"/>
                  <a:gd name="T8" fmla="*/ 28 w 28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12">
                    <a:moveTo>
                      <a:pt x="28" y="0"/>
                    </a:moveTo>
                    <a:lnTo>
                      <a:pt x="5" y="0"/>
                    </a:lnTo>
                    <a:lnTo>
                      <a:pt x="0" y="12"/>
                    </a:lnTo>
                    <a:lnTo>
                      <a:pt x="26" y="10"/>
                    </a:lnTo>
                    <a:lnTo>
                      <a:pt x="28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2" name="Freeform 196">
                <a:extLst>
                  <a:ext uri="{FF2B5EF4-FFF2-40B4-BE49-F238E27FC236}">
                    <a16:creationId xmlns:a16="http://schemas.microsoft.com/office/drawing/2014/main" id="{4D495BF3-1AB0-43F9-A182-48E3BD00A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70" y="3689"/>
                <a:ext cx="29" cy="10"/>
              </a:xfrm>
              <a:custGeom>
                <a:avLst/>
                <a:gdLst>
                  <a:gd name="T0" fmla="*/ 29 w 29"/>
                  <a:gd name="T1" fmla="*/ 0 h 10"/>
                  <a:gd name="T2" fmla="*/ 3 w 29"/>
                  <a:gd name="T3" fmla="*/ 0 h 10"/>
                  <a:gd name="T4" fmla="*/ 0 w 29"/>
                  <a:gd name="T5" fmla="*/ 10 h 10"/>
                  <a:gd name="T6" fmla="*/ 24 w 29"/>
                  <a:gd name="T7" fmla="*/ 10 h 10"/>
                  <a:gd name="T8" fmla="*/ 29 w 29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0">
                    <a:moveTo>
                      <a:pt x="29" y="0"/>
                    </a:moveTo>
                    <a:lnTo>
                      <a:pt x="3" y="0"/>
                    </a:lnTo>
                    <a:lnTo>
                      <a:pt x="0" y="10"/>
                    </a:lnTo>
                    <a:lnTo>
                      <a:pt x="24" y="1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3" name="Freeform 197">
                <a:extLst>
                  <a:ext uri="{FF2B5EF4-FFF2-40B4-BE49-F238E27FC236}">
                    <a16:creationId xmlns:a16="http://schemas.microsoft.com/office/drawing/2014/main" id="{81D0B5BB-5241-4C4A-8F9E-302080CD7F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70" y="3689"/>
                <a:ext cx="29" cy="10"/>
              </a:xfrm>
              <a:custGeom>
                <a:avLst/>
                <a:gdLst>
                  <a:gd name="T0" fmla="*/ 29 w 29"/>
                  <a:gd name="T1" fmla="*/ 0 h 10"/>
                  <a:gd name="T2" fmla="*/ 3 w 29"/>
                  <a:gd name="T3" fmla="*/ 0 h 10"/>
                  <a:gd name="T4" fmla="*/ 0 w 29"/>
                  <a:gd name="T5" fmla="*/ 10 h 10"/>
                  <a:gd name="T6" fmla="*/ 24 w 29"/>
                  <a:gd name="T7" fmla="*/ 10 h 10"/>
                  <a:gd name="T8" fmla="*/ 29 w 29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0">
                    <a:moveTo>
                      <a:pt x="29" y="0"/>
                    </a:moveTo>
                    <a:lnTo>
                      <a:pt x="3" y="0"/>
                    </a:lnTo>
                    <a:lnTo>
                      <a:pt x="0" y="10"/>
                    </a:lnTo>
                    <a:lnTo>
                      <a:pt x="24" y="10"/>
                    </a:lnTo>
                    <a:lnTo>
                      <a:pt x="29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4" name="Freeform 198">
                <a:extLst>
                  <a:ext uri="{FF2B5EF4-FFF2-40B4-BE49-F238E27FC236}">
                    <a16:creationId xmlns:a16="http://schemas.microsoft.com/office/drawing/2014/main" id="{BAF72AE0-39E6-4DF2-872E-EAC82BBBB7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25" y="3689"/>
                <a:ext cx="28" cy="10"/>
              </a:xfrm>
              <a:custGeom>
                <a:avLst/>
                <a:gdLst>
                  <a:gd name="T0" fmla="*/ 28 w 28"/>
                  <a:gd name="T1" fmla="*/ 0 h 10"/>
                  <a:gd name="T2" fmla="*/ 2 w 28"/>
                  <a:gd name="T3" fmla="*/ 0 h 10"/>
                  <a:gd name="T4" fmla="*/ 0 w 28"/>
                  <a:gd name="T5" fmla="*/ 10 h 10"/>
                  <a:gd name="T6" fmla="*/ 23 w 28"/>
                  <a:gd name="T7" fmla="*/ 10 h 10"/>
                  <a:gd name="T8" fmla="*/ 28 w 28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10">
                    <a:moveTo>
                      <a:pt x="28" y="0"/>
                    </a:moveTo>
                    <a:lnTo>
                      <a:pt x="2" y="0"/>
                    </a:lnTo>
                    <a:lnTo>
                      <a:pt x="0" y="10"/>
                    </a:lnTo>
                    <a:lnTo>
                      <a:pt x="23" y="1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5" name="Freeform 199">
                <a:extLst>
                  <a:ext uri="{FF2B5EF4-FFF2-40B4-BE49-F238E27FC236}">
                    <a16:creationId xmlns:a16="http://schemas.microsoft.com/office/drawing/2014/main" id="{E7A04139-98FE-46B3-8502-A3930FF42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25" y="3689"/>
                <a:ext cx="28" cy="10"/>
              </a:xfrm>
              <a:custGeom>
                <a:avLst/>
                <a:gdLst>
                  <a:gd name="T0" fmla="*/ 28 w 28"/>
                  <a:gd name="T1" fmla="*/ 0 h 10"/>
                  <a:gd name="T2" fmla="*/ 2 w 28"/>
                  <a:gd name="T3" fmla="*/ 0 h 10"/>
                  <a:gd name="T4" fmla="*/ 0 w 28"/>
                  <a:gd name="T5" fmla="*/ 10 h 10"/>
                  <a:gd name="T6" fmla="*/ 23 w 28"/>
                  <a:gd name="T7" fmla="*/ 10 h 10"/>
                  <a:gd name="T8" fmla="*/ 28 w 28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10">
                    <a:moveTo>
                      <a:pt x="28" y="0"/>
                    </a:moveTo>
                    <a:lnTo>
                      <a:pt x="2" y="0"/>
                    </a:lnTo>
                    <a:lnTo>
                      <a:pt x="0" y="10"/>
                    </a:lnTo>
                    <a:lnTo>
                      <a:pt x="23" y="10"/>
                    </a:lnTo>
                    <a:lnTo>
                      <a:pt x="28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6" name="Freeform 200">
                <a:extLst>
                  <a:ext uri="{FF2B5EF4-FFF2-40B4-BE49-F238E27FC236}">
                    <a16:creationId xmlns:a16="http://schemas.microsoft.com/office/drawing/2014/main" id="{86513FC4-5586-4B87-A1B6-9B8C1C3B41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79" y="3689"/>
                <a:ext cx="28" cy="10"/>
              </a:xfrm>
              <a:custGeom>
                <a:avLst/>
                <a:gdLst>
                  <a:gd name="T0" fmla="*/ 23 w 28"/>
                  <a:gd name="T1" fmla="*/ 0 h 10"/>
                  <a:gd name="T2" fmla="*/ 2 w 28"/>
                  <a:gd name="T3" fmla="*/ 0 h 10"/>
                  <a:gd name="T4" fmla="*/ 0 w 28"/>
                  <a:gd name="T5" fmla="*/ 10 h 10"/>
                  <a:gd name="T6" fmla="*/ 26 w 28"/>
                  <a:gd name="T7" fmla="*/ 10 h 10"/>
                  <a:gd name="T8" fmla="*/ 28 w 28"/>
                  <a:gd name="T9" fmla="*/ 0 h 10"/>
                  <a:gd name="T10" fmla="*/ 23 w 28"/>
                  <a:gd name="T11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" h="10">
                    <a:moveTo>
                      <a:pt x="23" y="0"/>
                    </a:moveTo>
                    <a:lnTo>
                      <a:pt x="2" y="0"/>
                    </a:lnTo>
                    <a:lnTo>
                      <a:pt x="0" y="10"/>
                    </a:lnTo>
                    <a:lnTo>
                      <a:pt x="26" y="10"/>
                    </a:lnTo>
                    <a:lnTo>
                      <a:pt x="28" y="0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7" name="Freeform 201">
                <a:extLst>
                  <a:ext uri="{FF2B5EF4-FFF2-40B4-BE49-F238E27FC236}">
                    <a16:creationId xmlns:a16="http://schemas.microsoft.com/office/drawing/2014/main" id="{C2500225-590F-4FF7-B863-162C3FB2E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79" y="3689"/>
                <a:ext cx="28" cy="10"/>
              </a:xfrm>
              <a:custGeom>
                <a:avLst/>
                <a:gdLst>
                  <a:gd name="T0" fmla="*/ 23 w 28"/>
                  <a:gd name="T1" fmla="*/ 0 h 10"/>
                  <a:gd name="T2" fmla="*/ 2 w 28"/>
                  <a:gd name="T3" fmla="*/ 0 h 10"/>
                  <a:gd name="T4" fmla="*/ 0 w 28"/>
                  <a:gd name="T5" fmla="*/ 10 h 10"/>
                  <a:gd name="T6" fmla="*/ 26 w 28"/>
                  <a:gd name="T7" fmla="*/ 10 h 10"/>
                  <a:gd name="T8" fmla="*/ 28 w 28"/>
                  <a:gd name="T9" fmla="*/ 0 h 10"/>
                  <a:gd name="T10" fmla="*/ 23 w 28"/>
                  <a:gd name="T11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" h="10">
                    <a:moveTo>
                      <a:pt x="23" y="0"/>
                    </a:moveTo>
                    <a:lnTo>
                      <a:pt x="2" y="0"/>
                    </a:lnTo>
                    <a:lnTo>
                      <a:pt x="0" y="10"/>
                    </a:lnTo>
                    <a:lnTo>
                      <a:pt x="26" y="10"/>
                    </a:lnTo>
                    <a:lnTo>
                      <a:pt x="28" y="0"/>
                    </a:lnTo>
                    <a:lnTo>
                      <a:pt x="23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8" name="Freeform 202">
                <a:extLst>
                  <a:ext uri="{FF2B5EF4-FFF2-40B4-BE49-F238E27FC236}">
                    <a16:creationId xmlns:a16="http://schemas.microsoft.com/office/drawing/2014/main" id="{66EBEB98-D6C9-4954-9D8E-FDACC71002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33" y="3696"/>
                <a:ext cx="5" cy="3"/>
              </a:xfrm>
              <a:custGeom>
                <a:avLst/>
                <a:gdLst>
                  <a:gd name="T0" fmla="*/ 0 w 5"/>
                  <a:gd name="T1" fmla="*/ 0 h 3"/>
                  <a:gd name="T2" fmla="*/ 0 w 5"/>
                  <a:gd name="T3" fmla="*/ 3 h 3"/>
                  <a:gd name="T4" fmla="*/ 5 w 5"/>
                  <a:gd name="T5" fmla="*/ 3 h 3"/>
                  <a:gd name="T6" fmla="*/ 0 w 5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" h="3">
                    <a:moveTo>
                      <a:pt x="0" y="0"/>
                    </a:moveTo>
                    <a:lnTo>
                      <a:pt x="0" y="3"/>
                    </a:lnTo>
                    <a:lnTo>
                      <a:pt x="5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BA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69" name="Freeform 203">
                <a:extLst>
                  <a:ext uri="{FF2B5EF4-FFF2-40B4-BE49-F238E27FC236}">
                    <a16:creationId xmlns:a16="http://schemas.microsoft.com/office/drawing/2014/main" id="{68A8FA23-AF98-45C0-8595-D442FDC53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33" y="3696"/>
                <a:ext cx="5" cy="3"/>
              </a:xfrm>
              <a:custGeom>
                <a:avLst/>
                <a:gdLst>
                  <a:gd name="T0" fmla="*/ 0 w 5"/>
                  <a:gd name="T1" fmla="*/ 0 h 3"/>
                  <a:gd name="T2" fmla="*/ 0 w 5"/>
                  <a:gd name="T3" fmla="*/ 3 h 3"/>
                  <a:gd name="T4" fmla="*/ 5 w 5"/>
                  <a:gd name="T5" fmla="*/ 3 h 3"/>
                  <a:gd name="T6" fmla="*/ 0 w 5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" h="3">
                    <a:moveTo>
                      <a:pt x="0" y="0"/>
                    </a:moveTo>
                    <a:lnTo>
                      <a:pt x="0" y="3"/>
                    </a:lnTo>
                    <a:lnTo>
                      <a:pt x="5" y="3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  <p:sp>
            <p:nvSpPr>
              <p:cNvPr id="270" name="Freeform 204">
                <a:extLst>
                  <a:ext uri="{FF2B5EF4-FFF2-40B4-BE49-F238E27FC236}">
                    <a16:creationId xmlns:a16="http://schemas.microsoft.com/office/drawing/2014/main" id="{75392E61-DBCF-4D72-8102-3904EFEC9D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83" y="3680"/>
                <a:ext cx="962" cy="16"/>
              </a:xfrm>
              <a:custGeom>
                <a:avLst/>
                <a:gdLst>
                  <a:gd name="T0" fmla="*/ 408 w 408"/>
                  <a:gd name="T1" fmla="*/ 0 h 7"/>
                  <a:gd name="T2" fmla="*/ 0 w 408"/>
                  <a:gd name="T3" fmla="*/ 3 h 7"/>
                  <a:gd name="T4" fmla="*/ 2 w 408"/>
                  <a:gd name="T5" fmla="*/ 7 h 7"/>
                  <a:gd name="T6" fmla="*/ 406 w 408"/>
                  <a:gd name="T7" fmla="*/ 5 h 7"/>
                  <a:gd name="T8" fmla="*/ 408 w 408"/>
                  <a:gd name="T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8" h="7">
                    <a:moveTo>
                      <a:pt x="408" y="0"/>
                    </a:moveTo>
                    <a:cubicBezTo>
                      <a:pt x="0" y="3"/>
                      <a:pt x="0" y="3"/>
                      <a:pt x="0" y="3"/>
                    </a:cubicBezTo>
                    <a:cubicBezTo>
                      <a:pt x="1" y="4"/>
                      <a:pt x="2" y="6"/>
                      <a:pt x="2" y="7"/>
                    </a:cubicBezTo>
                    <a:cubicBezTo>
                      <a:pt x="406" y="5"/>
                      <a:pt x="406" y="5"/>
                      <a:pt x="406" y="5"/>
                    </a:cubicBezTo>
                    <a:cubicBezTo>
                      <a:pt x="406" y="3"/>
                      <a:pt x="407" y="2"/>
                      <a:pt x="408" y="0"/>
                    </a:cubicBezTo>
                  </a:path>
                </a:pathLst>
              </a:custGeom>
              <a:solidFill>
                <a:srgbClr val="2122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34290" tIns="17145" rIns="34290" bIns="17145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sz="675" dirty="0"/>
              </a:p>
            </p:txBody>
          </p:sp>
        </p:grpSp>
        <p:sp>
          <p:nvSpPr>
            <p:cNvPr id="10" name="Freeform 206">
              <a:extLst>
                <a:ext uri="{FF2B5EF4-FFF2-40B4-BE49-F238E27FC236}">
                  <a16:creationId xmlns:a16="http://schemas.microsoft.com/office/drawing/2014/main" id="{B58CB1DD-2B94-47E9-81CD-E29E6BBC6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" y="2951"/>
              <a:ext cx="3254" cy="740"/>
            </a:xfrm>
            <a:custGeom>
              <a:avLst/>
              <a:gdLst>
                <a:gd name="T0" fmla="*/ 1367 w 1380"/>
                <a:gd name="T1" fmla="*/ 0 h 314"/>
                <a:gd name="T2" fmla="*/ 14 w 1380"/>
                <a:gd name="T3" fmla="*/ 8 h 314"/>
                <a:gd name="T4" fmla="*/ 5 w 1380"/>
                <a:gd name="T5" fmla="*/ 25 h 314"/>
                <a:gd name="T6" fmla="*/ 150 w 1380"/>
                <a:gd name="T7" fmla="*/ 273 h 314"/>
                <a:gd name="T8" fmla="*/ 151 w 1380"/>
                <a:gd name="T9" fmla="*/ 274 h 314"/>
                <a:gd name="T10" fmla="*/ 151 w 1380"/>
                <a:gd name="T11" fmla="*/ 274 h 314"/>
                <a:gd name="T12" fmla="*/ 171 w 1380"/>
                <a:gd name="T13" fmla="*/ 305 h 314"/>
                <a:gd name="T14" fmla="*/ 190 w 1380"/>
                <a:gd name="T15" fmla="*/ 314 h 314"/>
                <a:gd name="T16" fmla="*/ 1175 w 1380"/>
                <a:gd name="T17" fmla="*/ 308 h 314"/>
                <a:gd name="T18" fmla="*/ 1194 w 1380"/>
                <a:gd name="T19" fmla="*/ 298 h 314"/>
                <a:gd name="T20" fmla="*/ 1214 w 1380"/>
                <a:gd name="T21" fmla="*/ 267 h 314"/>
                <a:gd name="T22" fmla="*/ 1214 w 1380"/>
                <a:gd name="T23" fmla="*/ 267 h 314"/>
                <a:gd name="T24" fmla="*/ 1214 w 1380"/>
                <a:gd name="T25" fmla="*/ 267 h 314"/>
                <a:gd name="T26" fmla="*/ 1374 w 1380"/>
                <a:gd name="T27" fmla="*/ 17 h 314"/>
                <a:gd name="T28" fmla="*/ 1367 w 1380"/>
                <a:gd name="T29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80" h="314">
                  <a:moveTo>
                    <a:pt x="1367" y="0"/>
                  </a:moveTo>
                  <a:cubicBezTo>
                    <a:pt x="14" y="8"/>
                    <a:pt x="14" y="8"/>
                    <a:pt x="14" y="8"/>
                  </a:cubicBezTo>
                  <a:cubicBezTo>
                    <a:pt x="3" y="8"/>
                    <a:pt x="0" y="16"/>
                    <a:pt x="5" y="25"/>
                  </a:cubicBezTo>
                  <a:cubicBezTo>
                    <a:pt x="150" y="273"/>
                    <a:pt x="150" y="273"/>
                    <a:pt x="150" y="273"/>
                  </a:cubicBezTo>
                  <a:cubicBezTo>
                    <a:pt x="151" y="274"/>
                    <a:pt x="151" y="274"/>
                    <a:pt x="151" y="274"/>
                  </a:cubicBezTo>
                  <a:cubicBezTo>
                    <a:pt x="151" y="274"/>
                    <a:pt x="151" y="274"/>
                    <a:pt x="151" y="274"/>
                  </a:cubicBezTo>
                  <a:cubicBezTo>
                    <a:pt x="171" y="305"/>
                    <a:pt x="171" y="305"/>
                    <a:pt x="171" y="305"/>
                  </a:cubicBezTo>
                  <a:cubicBezTo>
                    <a:pt x="174" y="310"/>
                    <a:pt x="182" y="314"/>
                    <a:pt x="190" y="314"/>
                  </a:cubicBezTo>
                  <a:cubicBezTo>
                    <a:pt x="1175" y="308"/>
                    <a:pt x="1175" y="308"/>
                    <a:pt x="1175" y="308"/>
                  </a:cubicBezTo>
                  <a:cubicBezTo>
                    <a:pt x="1182" y="308"/>
                    <a:pt x="1191" y="304"/>
                    <a:pt x="1194" y="298"/>
                  </a:cubicBezTo>
                  <a:cubicBezTo>
                    <a:pt x="1214" y="267"/>
                    <a:pt x="1214" y="267"/>
                    <a:pt x="1214" y="267"/>
                  </a:cubicBezTo>
                  <a:cubicBezTo>
                    <a:pt x="1214" y="267"/>
                    <a:pt x="1214" y="267"/>
                    <a:pt x="1214" y="267"/>
                  </a:cubicBezTo>
                  <a:cubicBezTo>
                    <a:pt x="1214" y="267"/>
                    <a:pt x="1214" y="267"/>
                    <a:pt x="1214" y="267"/>
                  </a:cubicBezTo>
                  <a:cubicBezTo>
                    <a:pt x="1374" y="17"/>
                    <a:pt x="1374" y="17"/>
                    <a:pt x="1374" y="17"/>
                  </a:cubicBezTo>
                  <a:cubicBezTo>
                    <a:pt x="1380" y="8"/>
                    <a:pt x="1377" y="0"/>
                    <a:pt x="1367" y="0"/>
                  </a:cubicBezTo>
                </a:path>
              </a:pathLst>
            </a:custGeom>
            <a:solidFill>
              <a:srgbClr val="4146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11" name="Freeform 207">
              <a:extLst>
                <a:ext uri="{FF2B5EF4-FFF2-40B4-BE49-F238E27FC236}">
                  <a16:creationId xmlns:a16="http://schemas.microsoft.com/office/drawing/2014/main" id="{5878950F-1A5B-406D-B4DD-C90E877A0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5" y="2993"/>
              <a:ext cx="3124" cy="642"/>
            </a:xfrm>
            <a:custGeom>
              <a:avLst/>
              <a:gdLst>
                <a:gd name="T0" fmla="*/ 0 w 1325"/>
                <a:gd name="T1" fmla="*/ 8 h 272"/>
                <a:gd name="T2" fmla="*/ 160 w 1325"/>
                <a:gd name="T3" fmla="*/ 272 h 272"/>
                <a:gd name="T4" fmla="*/ 1156 w 1325"/>
                <a:gd name="T5" fmla="*/ 265 h 272"/>
                <a:gd name="T6" fmla="*/ 1324 w 1325"/>
                <a:gd name="T7" fmla="*/ 2 h 272"/>
                <a:gd name="T8" fmla="*/ 0 w 1325"/>
                <a:gd name="T9" fmla="*/ 8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5" h="272">
                  <a:moveTo>
                    <a:pt x="0" y="8"/>
                  </a:moveTo>
                  <a:cubicBezTo>
                    <a:pt x="160" y="272"/>
                    <a:pt x="160" y="272"/>
                    <a:pt x="160" y="272"/>
                  </a:cubicBezTo>
                  <a:cubicBezTo>
                    <a:pt x="1156" y="265"/>
                    <a:pt x="1156" y="265"/>
                    <a:pt x="1156" y="265"/>
                  </a:cubicBezTo>
                  <a:cubicBezTo>
                    <a:pt x="1324" y="2"/>
                    <a:pt x="1324" y="2"/>
                    <a:pt x="1324" y="2"/>
                  </a:cubicBezTo>
                  <a:cubicBezTo>
                    <a:pt x="1325" y="0"/>
                    <a:pt x="0" y="8"/>
                    <a:pt x="0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12" name="Freeform 208">
              <a:extLst>
                <a:ext uri="{FF2B5EF4-FFF2-40B4-BE49-F238E27FC236}">
                  <a16:creationId xmlns:a16="http://schemas.microsoft.com/office/drawing/2014/main" id="{072844B9-746A-4CF7-B44E-B524795148E1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6" y="2996"/>
              <a:ext cx="3131" cy="651"/>
            </a:xfrm>
            <a:custGeom>
              <a:avLst/>
              <a:gdLst>
                <a:gd name="T0" fmla="*/ 0 w 3131"/>
                <a:gd name="T1" fmla="*/ 16 h 651"/>
                <a:gd name="T2" fmla="*/ 374 w 3131"/>
                <a:gd name="T3" fmla="*/ 651 h 651"/>
                <a:gd name="T4" fmla="*/ 2742 w 3131"/>
                <a:gd name="T5" fmla="*/ 625 h 651"/>
                <a:gd name="T6" fmla="*/ 3131 w 3131"/>
                <a:gd name="T7" fmla="*/ 0 h 651"/>
                <a:gd name="T8" fmla="*/ 0 w 3131"/>
                <a:gd name="T9" fmla="*/ 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31" h="651">
                  <a:moveTo>
                    <a:pt x="0" y="16"/>
                  </a:moveTo>
                  <a:lnTo>
                    <a:pt x="374" y="651"/>
                  </a:lnTo>
                  <a:lnTo>
                    <a:pt x="2742" y="625"/>
                  </a:lnTo>
                  <a:lnTo>
                    <a:pt x="3131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13" name="Freeform 209">
              <a:extLst>
                <a:ext uri="{FF2B5EF4-FFF2-40B4-BE49-F238E27FC236}">
                  <a16:creationId xmlns:a16="http://schemas.microsoft.com/office/drawing/2014/main" id="{A5BC9AF1-5C99-4E4F-B879-9F3FC7F4BDE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6" y="2996"/>
              <a:ext cx="3131" cy="651"/>
            </a:xfrm>
            <a:custGeom>
              <a:avLst/>
              <a:gdLst>
                <a:gd name="T0" fmla="*/ 0 w 3131"/>
                <a:gd name="T1" fmla="*/ 16 h 651"/>
                <a:gd name="T2" fmla="*/ 374 w 3131"/>
                <a:gd name="T3" fmla="*/ 651 h 651"/>
                <a:gd name="T4" fmla="*/ 2742 w 3131"/>
                <a:gd name="T5" fmla="*/ 625 h 651"/>
                <a:gd name="T6" fmla="*/ 3131 w 3131"/>
                <a:gd name="T7" fmla="*/ 0 h 651"/>
                <a:gd name="T8" fmla="*/ 0 w 3131"/>
                <a:gd name="T9" fmla="*/ 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31" h="651">
                  <a:moveTo>
                    <a:pt x="0" y="16"/>
                  </a:moveTo>
                  <a:lnTo>
                    <a:pt x="374" y="651"/>
                  </a:lnTo>
                  <a:lnTo>
                    <a:pt x="2742" y="625"/>
                  </a:lnTo>
                  <a:lnTo>
                    <a:pt x="3131" y="0"/>
                  </a:lnTo>
                  <a:lnTo>
                    <a:pt x="0" y="1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14" name="Freeform 211">
              <a:extLst>
                <a:ext uri="{FF2B5EF4-FFF2-40B4-BE49-F238E27FC236}">
                  <a16:creationId xmlns:a16="http://schemas.microsoft.com/office/drawing/2014/main" id="{BDE97E3A-6A0A-42E4-818E-3BA74290FC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506" y="3012"/>
              <a:ext cx="1579" cy="635"/>
            </a:xfrm>
            <a:custGeom>
              <a:avLst/>
              <a:gdLst>
                <a:gd name="T0" fmla="*/ 476 w 1579"/>
                <a:gd name="T1" fmla="*/ 590 h 635"/>
                <a:gd name="T2" fmla="*/ 438 w 1579"/>
                <a:gd name="T3" fmla="*/ 517 h 635"/>
                <a:gd name="T4" fmla="*/ 1242 w 1579"/>
                <a:gd name="T5" fmla="*/ 512 h 635"/>
                <a:gd name="T6" fmla="*/ 1254 w 1579"/>
                <a:gd name="T7" fmla="*/ 587 h 635"/>
                <a:gd name="T8" fmla="*/ 476 w 1579"/>
                <a:gd name="T9" fmla="*/ 590 h 635"/>
                <a:gd name="T10" fmla="*/ 0 w 1579"/>
                <a:gd name="T11" fmla="*/ 0 h 635"/>
                <a:gd name="T12" fmla="*/ 374 w 1579"/>
                <a:gd name="T13" fmla="*/ 635 h 635"/>
                <a:gd name="T14" fmla="*/ 1579 w 1579"/>
                <a:gd name="T15" fmla="*/ 616 h 635"/>
                <a:gd name="T16" fmla="*/ 1218 w 1579"/>
                <a:gd name="T17" fmla="*/ 474 h 635"/>
                <a:gd name="T18" fmla="*/ 417 w 1579"/>
                <a:gd name="T19" fmla="*/ 479 h 635"/>
                <a:gd name="T20" fmla="*/ 407 w 1579"/>
                <a:gd name="T21" fmla="*/ 460 h 635"/>
                <a:gd name="T22" fmla="*/ 1174 w 1579"/>
                <a:gd name="T23" fmla="*/ 458 h 635"/>
                <a:gd name="T24" fmla="*/ 1063 w 1579"/>
                <a:gd name="T25" fmla="*/ 413 h 635"/>
                <a:gd name="T26" fmla="*/ 386 w 1579"/>
                <a:gd name="T27" fmla="*/ 418 h 635"/>
                <a:gd name="T28" fmla="*/ 377 w 1579"/>
                <a:gd name="T29" fmla="*/ 399 h 635"/>
                <a:gd name="T30" fmla="*/ 1016 w 1579"/>
                <a:gd name="T31" fmla="*/ 396 h 635"/>
                <a:gd name="T32" fmla="*/ 898 w 1579"/>
                <a:gd name="T33" fmla="*/ 349 h 635"/>
                <a:gd name="T34" fmla="*/ 351 w 1579"/>
                <a:gd name="T35" fmla="*/ 354 h 635"/>
                <a:gd name="T36" fmla="*/ 341 w 1579"/>
                <a:gd name="T37" fmla="*/ 333 h 635"/>
                <a:gd name="T38" fmla="*/ 848 w 1579"/>
                <a:gd name="T39" fmla="*/ 330 h 635"/>
                <a:gd name="T40" fmla="*/ 726 w 1579"/>
                <a:gd name="T41" fmla="*/ 283 h 635"/>
                <a:gd name="T42" fmla="*/ 315 w 1579"/>
                <a:gd name="T43" fmla="*/ 286 h 635"/>
                <a:gd name="T44" fmla="*/ 306 w 1579"/>
                <a:gd name="T45" fmla="*/ 264 h 635"/>
                <a:gd name="T46" fmla="*/ 674 w 1579"/>
                <a:gd name="T47" fmla="*/ 262 h 635"/>
                <a:gd name="T48" fmla="*/ 542 w 1579"/>
                <a:gd name="T49" fmla="*/ 210 h 635"/>
                <a:gd name="T50" fmla="*/ 278 w 1579"/>
                <a:gd name="T51" fmla="*/ 212 h 635"/>
                <a:gd name="T52" fmla="*/ 266 w 1579"/>
                <a:gd name="T53" fmla="*/ 191 h 635"/>
                <a:gd name="T54" fmla="*/ 485 w 1579"/>
                <a:gd name="T55" fmla="*/ 189 h 635"/>
                <a:gd name="T56" fmla="*/ 346 w 1579"/>
                <a:gd name="T57" fmla="*/ 135 h 635"/>
                <a:gd name="T58" fmla="*/ 238 w 1579"/>
                <a:gd name="T59" fmla="*/ 135 h 635"/>
                <a:gd name="T60" fmla="*/ 226 w 1579"/>
                <a:gd name="T61" fmla="*/ 113 h 635"/>
                <a:gd name="T62" fmla="*/ 287 w 1579"/>
                <a:gd name="T63" fmla="*/ 111 h 635"/>
                <a:gd name="T64" fmla="*/ 0 w 1579"/>
                <a:gd name="T65" fmla="*/ 0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79" h="635">
                  <a:moveTo>
                    <a:pt x="476" y="590"/>
                  </a:moveTo>
                  <a:lnTo>
                    <a:pt x="438" y="517"/>
                  </a:lnTo>
                  <a:lnTo>
                    <a:pt x="1242" y="512"/>
                  </a:lnTo>
                  <a:lnTo>
                    <a:pt x="1254" y="587"/>
                  </a:lnTo>
                  <a:lnTo>
                    <a:pt x="476" y="590"/>
                  </a:lnTo>
                  <a:moveTo>
                    <a:pt x="0" y="0"/>
                  </a:moveTo>
                  <a:lnTo>
                    <a:pt x="374" y="635"/>
                  </a:lnTo>
                  <a:lnTo>
                    <a:pt x="1579" y="616"/>
                  </a:lnTo>
                  <a:lnTo>
                    <a:pt x="1218" y="474"/>
                  </a:lnTo>
                  <a:lnTo>
                    <a:pt x="417" y="479"/>
                  </a:lnTo>
                  <a:lnTo>
                    <a:pt x="407" y="460"/>
                  </a:lnTo>
                  <a:lnTo>
                    <a:pt x="1174" y="458"/>
                  </a:lnTo>
                  <a:lnTo>
                    <a:pt x="1063" y="413"/>
                  </a:lnTo>
                  <a:lnTo>
                    <a:pt x="386" y="418"/>
                  </a:lnTo>
                  <a:lnTo>
                    <a:pt x="377" y="399"/>
                  </a:lnTo>
                  <a:lnTo>
                    <a:pt x="1016" y="396"/>
                  </a:lnTo>
                  <a:lnTo>
                    <a:pt x="898" y="349"/>
                  </a:lnTo>
                  <a:lnTo>
                    <a:pt x="351" y="354"/>
                  </a:lnTo>
                  <a:lnTo>
                    <a:pt x="341" y="333"/>
                  </a:lnTo>
                  <a:lnTo>
                    <a:pt x="848" y="330"/>
                  </a:lnTo>
                  <a:lnTo>
                    <a:pt x="726" y="283"/>
                  </a:lnTo>
                  <a:lnTo>
                    <a:pt x="315" y="286"/>
                  </a:lnTo>
                  <a:lnTo>
                    <a:pt x="306" y="264"/>
                  </a:lnTo>
                  <a:lnTo>
                    <a:pt x="674" y="262"/>
                  </a:lnTo>
                  <a:lnTo>
                    <a:pt x="542" y="210"/>
                  </a:lnTo>
                  <a:lnTo>
                    <a:pt x="278" y="212"/>
                  </a:lnTo>
                  <a:lnTo>
                    <a:pt x="266" y="191"/>
                  </a:lnTo>
                  <a:lnTo>
                    <a:pt x="485" y="189"/>
                  </a:lnTo>
                  <a:lnTo>
                    <a:pt x="346" y="135"/>
                  </a:lnTo>
                  <a:lnTo>
                    <a:pt x="238" y="135"/>
                  </a:lnTo>
                  <a:lnTo>
                    <a:pt x="226" y="113"/>
                  </a:lnTo>
                  <a:lnTo>
                    <a:pt x="287" y="11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15" name="Freeform 212">
              <a:extLst>
                <a:ext uri="{FF2B5EF4-FFF2-40B4-BE49-F238E27FC236}">
                  <a16:creationId xmlns:a16="http://schemas.microsoft.com/office/drawing/2014/main" id="{AB572A1B-9296-4CAF-A419-DA8BA7A02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97" y="3656"/>
              <a:ext cx="620" cy="852"/>
            </a:xfrm>
            <a:custGeom>
              <a:avLst/>
              <a:gdLst>
                <a:gd name="T0" fmla="*/ 163 w 263"/>
                <a:gd name="T1" fmla="*/ 361 h 361"/>
                <a:gd name="T2" fmla="*/ 3 w 263"/>
                <a:gd name="T3" fmla="*/ 311 h 361"/>
                <a:gd name="T4" fmla="*/ 1 w 263"/>
                <a:gd name="T5" fmla="*/ 306 h 361"/>
                <a:gd name="T6" fmla="*/ 94 w 263"/>
                <a:gd name="T7" fmla="*/ 6 h 361"/>
                <a:gd name="T8" fmla="*/ 104 w 263"/>
                <a:gd name="T9" fmla="*/ 1 h 361"/>
                <a:gd name="T10" fmla="*/ 256 w 263"/>
                <a:gd name="T11" fmla="*/ 49 h 361"/>
                <a:gd name="T12" fmla="*/ 262 w 263"/>
                <a:gd name="T13" fmla="*/ 59 h 361"/>
                <a:gd name="T14" fmla="*/ 168 w 263"/>
                <a:gd name="T15" fmla="*/ 358 h 361"/>
                <a:gd name="T16" fmla="*/ 163 w 263"/>
                <a:gd name="T17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3" h="361">
                  <a:moveTo>
                    <a:pt x="163" y="361"/>
                  </a:moveTo>
                  <a:cubicBezTo>
                    <a:pt x="3" y="311"/>
                    <a:pt x="3" y="311"/>
                    <a:pt x="3" y="311"/>
                  </a:cubicBezTo>
                  <a:cubicBezTo>
                    <a:pt x="1" y="310"/>
                    <a:pt x="0" y="308"/>
                    <a:pt x="1" y="306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5" y="2"/>
                    <a:pt x="100" y="0"/>
                    <a:pt x="104" y="1"/>
                  </a:cubicBezTo>
                  <a:cubicBezTo>
                    <a:pt x="256" y="49"/>
                    <a:pt x="256" y="49"/>
                    <a:pt x="256" y="49"/>
                  </a:cubicBezTo>
                  <a:cubicBezTo>
                    <a:pt x="261" y="50"/>
                    <a:pt x="263" y="54"/>
                    <a:pt x="262" y="59"/>
                  </a:cubicBezTo>
                  <a:cubicBezTo>
                    <a:pt x="168" y="358"/>
                    <a:pt x="168" y="358"/>
                    <a:pt x="168" y="358"/>
                  </a:cubicBezTo>
                  <a:cubicBezTo>
                    <a:pt x="168" y="360"/>
                    <a:pt x="166" y="361"/>
                    <a:pt x="163" y="361"/>
                  </a:cubicBezTo>
                </a:path>
              </a:pathLst>
            </a:custGeom>
            <a:solidFill>
              <a:srgbClr val="4146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16" name="Freeform 213">
              <a:extLst>
                <a:ext uri="{FF2B5EF4-FFF2-40B4-BE49-F238E27FC236}">
                  <a16:creationId xmlns:a16="http://schemas.microsoft.com/office/drawing/2014/main" id="{36678C9C-E19F-432B-BAAA-4F58C5B6A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44" y="3734"/>
              <a:ext cx="533" cy="672"/>
            </a:xfrm>
            <a:custGeom>
              <a:avLst/>
              <a:gdLst>
                <a:gd name="T0" fmla="*/ 153 w 226"/>
                <a:gd name="T1" fmla="*/ 285 h 285"/>
                <a:gd name="T2" fmla="*/ 0 w 226"/>
                <a:gd name="T3" fmla="*/ 237 h 285"/>
                <a:gd name="T4" fmla="*/ 73 w 226"/>
                <a:gd name="T5" fmla="*/ 3 h 285"/>
                <a:gd name="T6" fmla="*/ 78 w 226"/>
                <a:gd name="T7" fmla="*/ 1 h 285"/>
                <a:gd name="T8" fmla="*/ 223 w 226"/>
                <a:gd name="T9" fmla="*/ 46 h 285"/>
                <a:gd name="T10" fmla="*/ 225 w 226"/>
                <a:gd name="T11" fmla="*/ 51 h 285"/>
                <a:gd name="T12" fmla="*/ 153 w 226"/>
                <a:gd name="T1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285">
                  <a:moveTo>
                    <a:pt x="153" y="285"/>
                  </a:moveTo>
                  <a:cubicBezTo>
                    <a:pt x="0" y="237"/>
                    <a:pt x="0" y="237"/>
                    <a:pt x="0" y="23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6" y="0"/>
                    <a:pt x="78" y="1"/>
                  </a:cubicBezTo>
                  <a:cubicBezTo>
                    <a:pt x="223" y="46"/>
                    <a:pt x="223" y="46"/>
                    <a:pt x="223" y="46"/>
                  </a:cubicBezTo>
                  <a:cubicBezTo>
                    <a:pt x="225" y="47"/>
                    <a:pt x="226" y="49"/>
                    <a:pt x="225" y="51"/>
                  </a:cubicBezTo>
                  <a:cubicBezTo>
                    <a:pt x="153" y="285"/>
                    <a:pt x="153" y="285"/>
                    <a:pt x="153" y="285"/>
                  </a:cubicBezTo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17" name="Freeform 214">
              <a:extLst>
                <a:ext uri="{FF2B5EF4-FFF2-40B4-BE49-F238E27FC236}">
                  <a16:creationId xmlns:a16="http://schemas.microsoft.com/office/drawing/2014/main" id="{AC300F63-445C-4082-AB7F-AFD0D09CCF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74" y="3741"/>
              <a:ext cx="71" cy="26"/>
            </a:xfrm>
            <a:custGeom>
              <a:avLst/>
              <a:gdLst>
                <a:gd name="T0" fmla="*/ 28 w 30"/>
                <a:gd name="T1" fmla="*/ 11 h 11"/>
                <a:gd name="T2" fmla="*/ 1 w 30"/>
                <a:gd name="T3" fmla="*/ 2 h 11"/>
                <a:gd name="T4" fmla="*/ 0 w 30"/>
                <a:gd name="T5" fmla="*/ 1 h 11"/>
                <a:gd name="T6" fmla="*/ 2 w 30"/>
                <a:gd name="T7" fmla="*/ 1 h 11"/>
                <a:gd name="T8" fmla="*/ 29 w 30"/>
                <a:gd name="T9" fmla="*/ 9 h 11"/>
                <a:gd name="T10" fmla="*/ 29 w 30"/>
                <a:gd name="T11" fmla="*/ 10 h 11"/>
                <a:gd name="T12" fmla="*/ 28 w 30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1">
                  <a:moveTo>
                    <a:pt x="28" y="11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1" y="0"/>
                    <a:pt x="2" y="1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9" y="9"/>
                    <a:pt x="30" y="10"/>
                    <a:pt x="29" y="10"/>
                  </a:cubicBezTo>
                  <a:cubicBezTo>
                    <a:pt x="29" y="11"/>
                    <a:pt x="29" y="11"/>
                    <a:pt x="28" y="11"/>
                  </a:cubicBezTo>
                  <a:close/>
                </a:path>
              </a:pathLst>
            </a:custGeom>
            <a:solidFill>
              <a:srgbClr val="343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18" name="Freeform 215">
              <a:extLst>
                <a:ext uri="{FF2B5EF4-FFF2-40B4-BE49-F238E27FC236}">
                  <a16:creationId xmlns:a16="http://schemas.microsoft.com/office/drawing/2014/main" id="{5FCB9272-BB92-47FE-B6BA-523166DD4F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51" y="3732"/>
              <a:ext cx="11" cy="11"/>
            </a:xfrm>
            <a:custGeom>
              <a:avLst/>
              <a:gdLst>
                <a:gd name="T0" fmla="*/ 5 w 5"/>
                <a:gd name="T1" fmla="*/ 4 h 5"/>
                <a:gd name="T2" fmla="*/ 2 w 5"/>
                <a:gd name="T3" fmla="*/ 5 h 5"/>
                <a:gd name="T4" fmla="*/ 1 w 5"/>
                <a:gd name="T5" fmla="*/ 2 h 5"/>
                <a:gd name="T6" fmla="*/ 4 w 5"/>
                <a:gd name="T7" fmla="*/ 1 h 5"/>
                <a:gd name="T8" fmla="*/ 5 w 5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5" y="4"/>
                  </a:moveTo>
                  <a:cubicBezTo>
                    <a:pt x="5" y="5"/>
                    <a:pt x="3" y="5"/>
                    <a:pt x="2" y="5"/>
                  </a:cubicBezTo>
                  <a:cubicBezTo>
                    <a:pt x="1" y="5"/>
                    <a:pt x="0" y="3"/>
                    <a:pt x="1" y="2"/>
                  </a:cubicBezTo>
                  <a:cubicBezTo>
                    <a:pt x="1" y="1"/>
                    <a:pt x="2" y="0"/>
                    <a:pt x="4" y="1"/>
                  </a:cubicBezTo>
                  <a:cubicBezTo>
                    <a:pt x="5" y="1"/>
                    <a:pt x="5" y="2"/>
                    <a:pt x="5" y="4"/>
                  </a:cubicBezTo>
                  <a:close/>
                </a:path>
              </a:pathLst>
            </a:custGeom>
            <a:solidFill>
              <a:srgbClr val="343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19" name="Freeform 216">
              <a:extLst>
                <a:ext uri="{FF2B5EF4-FFF2-40B4-BE49-F238E27FC236}">
                  <a16:creationId xmlns:a16="http://schemas.microsoft.com/office/drawing/2014/main" id="{6C7A2FD1-2F2E-440D-AA48-20FCC0FDAB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74" y="4364"/>
              <a:ext cx="71" cy="68"/>
            </a:xfrm>
            <a:custGeom>
              <a:avLst/>
              <a:gdLst>
                <a:gd name="T0" fmla="*/ 27 w 30"/>
                <a:gd name="T1" fmla="*/ 19 h 29"/>
                <a:gd name="T2" fmla="*/ 11 w 30"/>
                <a:gd name="T3" fmla="*/ 27 h 29"/>
                <a:gd name="T4" fmla="*/ 2 w 30"/>
                <a:gd name="T5" fmla="*/ 11 h 29"/>
                <a:gd name="T6" fmla="*/ 19 w 30"/>
                <a:gd name="T7" fmla="*/ 2 h 29"/>
                <a:gd name="T8" fmla="*/ 27 w 30"/>
                <a:gd name="T9" fmla="*/ 1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9">
                  <a:moveTo>
                    <a:pt x="27" y="19"/>
                  </a:moveTo>
                  <a:cubicBezTo>
                    <a:pt x="25" y="25"/>
                    <a:pt x="18" y="29"/>
                    <a:pt x="11" y="27"/>
                  </a:cubicBezTo>
                  <a:cubicBezTo>
                    <a:pt x="4" y="25"/>
                    <a:pt x="0" y="18"/>
                    <a:pt x="2" y="11"/>
                  </a:cubicBezTo>
                  <a:cubicBezTo>
                    <a:pt x="5" y="4"/>
                    <a:pt x="12" y="0"/>
                    <a:pt x="19" y="2"/>
                  </a:cubicBezTo>
                  <a:cubicBezTo>
                    <a:pt x="26" y="4"/>
                    <a:pt x="30" y="12"/>
                    <a:pt x="27" y="19"/>
                  </a:cubicBez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0" name="Freeform 217">
              <a:extLst>
                <a:ext uri="{FF2B5EF4-FFF2-40B4-BE49-F238E27FC236}">
                  <a16:creationId xmlns:a16="http://schemas.microsoft.com/office/drawing/2014/main" id="{745A60E3-2FA8-481D-A052-322700A1BE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997" y="4385"/>
              <a:ext cx="24" cy="26"/>
            </a:xfrm>
            <a:custGeom>
              <a:avLst/>
              <a:gdLst>
                <a:gd name="T0" fmla="*/ 6 w 10"/>
                <a:gd name="T1" fmla="*/ 11 h 11"/>
                <a:gd name="T2" fmla="*/ 1 w 10"/>
                <a:gd name="T3" fmla="*/ 9 h 11"/>
                <a:gd name="T4" fmla="*/ 0 w 10"/>
                <a:gd name="T5" fmla="*/ 7 h 11"/>
                <a:gd name="T6" fmla="*/ 2 w 10"/>
                <a:gd name="T7" fmla="*/ 1 h 11"/>
                <a:gd name="T8" fmla="*/ 4 w 10"/>
                <a:gd name="T9" fmla="*/ 0 h 11"/>
                <a:gd name="T10" fmla="*/ 9 w 10"/>
                <a:gd name="T11" fmla="*/ 2 h 11"/>
                <a:gd name="T12" fmla="*/ 10 w 10"/>
                <a:gd name="T13" fmla="*/ 4 h 11"/>
                <a:gd name="T14" fmla="*/ 8 w 10"/>
                <a:gd name="T15" fmla="*/ 10 h 11"/>
                <a:gd name="T16" fmla="*/ 6 w 10"/>
                <a:gd name="T17" fmla="*/ 11 h 11"/>
                <a:gd name="T18" fmla="*/ 3 w 10"/>
                <a:gd name="T19" fmla="*/ 1 h 11"/>
                <a:gd name="T20" fmla="*/ 2 w 10"/>
                <a:gd name="T21" fmla="*/ 1 h 11"/>
                <a:gd name="T22" fmla="*/ 0 w 10"/>
                <a:gd name="T23" fmla="*/ 8 h 11"/>
                <a:gd name="T24" fmla="*/ 1 w 10"/>
                <a:gd name="T25" fmla="*/ 9 h 11"/>
                <a:gd name="T26" fmla="*/ 6 w 10"/>
                <a:gd name="T27" fmla="*/ 11 h 11"/>
                <a:gd name="T28" fmla="*/ 8 w 10"/>
                <a:gd name="T29" fmla="*/ 10 h 11"/>
                <a:gd name="T30" fmla="*/ 10 w 10"/>
                <a:gd name="T31" fmla="*/ 4 h 11"/>
                <a:gd name="T32" fmla="*/ 9 w 10"/>
                <a:gd name="T33" fmla="*/ 2 h 11"/>
                <a:gd name="T34" fmla="*/ 3 w 10"/>
                <a:gd name="T35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" h="11">
                  <a:moveTo>
                    <a:pt x="6" y="11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0" y="9"/>
                    <a:pt x="0" y="8"/>
                    <a:pt x="0" y="7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0" y="2"/>
                    <a:pt x="10" y="3"/>
                    <a:pt x="10" y="4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1"/>
                    <a:pt x="7" y="11"/>
                    <a:pt x="6" y="11"/>
                  </a:cubicBezTo>
                  <a:close/>
                  <a:moveTo>
                    <a:pt x="3" y="1"/>
                  </a:moveTo>
                  <a:cubicBezTo>
                    <a:pt x="3" y="1"/>
                    <a:pt x="2" y="1"/>
                    <a:pt x="2" y="1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9"/>
                    <a:pt x="1" y="9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7" y="11"/>
                    <a:pt x="7" y="10"/>
                    <a:pt x="8" y="10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9" y="3"/>
                    <a:pt x="9" y="2"/>
                  </a:cubicBezTo>
                  <a:lnTo>
                    <a:pt x="3" y="1"/>
                  </a:lnTo>
                  <a:close/>
                </a:path>
              </a:pathLst>
            </a:custGeom>
            <a:solidFill>
              <a:srgbClr val="4146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1" name="Freeform 218">
              <a:extLst>
                <a:ext uri="{FF2B5EF4-FFF2-40B4-BE49-F238E27FC236}">
                  <a16:creationId xmlns:a16="http://schemas.microsoft.com/office/drawing/2014/main" id="{4972050C-3907-4119-A300-488675EF47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938" y="3736"/>
              <a:ext cx="439" cy="250"/>
            </a:xfrm>
            <a:custGeom>
              <a:avLst/>
              <a:gdLst>
                <a:gd name="T0" fmla="*/ 185 w 186"/>
                <a:gd name="T1" fmla="*/ 50 h 106"/>
                <a:gd name="T2" fmla="*/ 183 w 186"/>
                <a:gd name="T3" fmla="*/ 45 h 106"/>
                <a:gd name="T4" fmla="*/ 183 w 186"/>
                <a:gd name="T5" fmla="*/ 45 h 106"/>
                <a:gd name="T6" fmla="*/ 183 w 186"/>
                <a:gd name="T7" fmla="*/ 45 h 106"/>
                <a:gd name="T8" fmla="*/ 183 w 186"/>
                <a:gd name="T9" fmla="*/ 45 h 106"/>
                <a:gd name="T10" fmla="*/ 182 w 186"/>
                <a:gd name="T11" fmla="*/ 45 h 106"/>
                <a:gd name="T12" fmla="*/ 182 w 186"/>
                <a:gd name="T13" fmla="*/ 45 h 106"/>
                <a:gd name="T14" fmla="*/ 182 w 186"/>
                <a:gd name="T15" fmla="*/ 45 h 106"/>
                <a:gd name="T16" fmla="*/ 182 w 186"/>
                <a:gd name="T17" fmla="*/ 45 h 106"/>
                <a:gd name="T18" fmla="*/ 182 w 186"/>
                <a:gd name="T19" fmla="*/ 45 h 106"/>
                <a:gd name="T20" fmla="*/ 182 w 186"/>
                <a:gd name="T21" fmla="*/ 45 h 106"/>
                <a:gd name="T22" fmla="*/ 182 w 186"/>
                <a:gd name="T23" fmla="*/ 45 h 106"/>
                <a:gd name="T24" fmla="*/ 182 w 186"/>
                <a:gd name="T25" fmla="*/ 45 h 106"/>
                <a:gd name="T26" fmla="*/ 182 w 186"/>
                <a:gd name="T27" fmla="*/ 45 h 106"/>
                <a:gd name="T28" fmla="*/ 182 w 186"/>
                <a:gd name="T29" fmla="*/ 45 h 106"/>
                <a:gd name="T30" fmla="*/ 182 w 186"/>
                <a:gd name="T31" fmla="*/ 45 h 106"/>
                <a:gd name="T32" fmla="*/ 182 w 186"/>
                <a:gd name="T33" fmla="*/ 45 h 106"/>
                <a:gd name="T34" fmla="*/ 182 w 186"/>
                <a:gd name="T35" fmla="*/ 45 h 106"/>
                <a:gd name="T36" fmla="*/ 182 w 186"/>
                <a:gd name="T37" fmla="*/ 45 h 106"/>
                <a:gd name="T38" fmla="*/ 182 w 186"/>
                <a:gd name="T39" fmla="*/ 45 h 106"/>
                <a:gd name="T40" fmla="*/ 182 w 186"/>
                <a:gd name="T41" fmla="*/ 45 h 106"/>
                <a:gd name="T42" fmla="*/ 182 w 186"/>
                <a:gd name="T43" fmla="*/ 45 h 106"/>
                <a:gd name="T44" fmla="*/ 182 w 186"/>
                <a:gd name="T45" fmla="*/ 45 h 106"/>
                <a:gd name="T46" fmla="*/ 182 w 186"/>
                <a:gd name="T47" fmla="*/ 45 h 106"/>
                <a:gd name="T48" fmla="*/ 182 w 186"/>
                <a:gd name="T49" fmla="*/ 45 h 106"/>
                <a:gd name="T50" fmla="*/ 181 w 186"/>
                <a:gd name="T51" fmla="*/ 45 h 106"/>
                <a:gd name="T52" fmla="*/ 181 w 186"/>
                <a:gd name="T53" fmla="*/ 44 h 106"/>
                <a:gd name="T54" fmla="*/ 181 w 186"/>
                <a:gd name="T55" fmla="*/ 44 h 106"/>
                <a:gd name="T56" fmla="*/ 181 w 186"/>
                <a:gd name="T57" fmla="*/ 44 h 106"/>
                <a:gd name="T58" fmla="*/ 33 w 186"/>
                <a:gd name="T59" fmla="*/ 2 h 106"/>
                <a:gd name="T60" fmla="*/ 0 w 186"/>
                <a:gd name="T61" fmla="*/ 106 h 106"/>
                <a:gd name="T62" fmla="*/ 33 w 186"/>
                <a:gd name="T63" fmla="*/ 2 h 106"/>
                <a:gd name="T64" fmla="*/ 38 w 186"/>
                <a:gd name="T65" fmla="*/ 0 h 106"/>
                <a:gd name="T66" fmla="*/ 38 w 186"/>
                <a:gd name="T6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86" h="106">
                  <a:moveTo>
                    <a:pt x="185" y="46"/>
                  </a:moveTo>
                  <a:cubicBezTo>
                    <a:pt x="186" y="47"/>
                    <a:pt x="186" y="49"/>
                    <a:pt x="185" y="50"/>
                  </a:cubicBezTo>
                  <a:cubicBezTo>
                    <a:pt x="186" y="48"/>
                    <a:pt x="185" y="47"/>
                    <a:pt x="185" y="46"/>
                  </a:cubicBezTo>
                  <a:moveTo>
                    <a:pt x="183" y="45"/>
                  </a:moveTo>
                  <a:cubicBezTo>
                    <a:pt x="183" y="45"/>
                    <a:pt x="183" y="45"/>
                    <a:pt x="183" y="45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3" y="45"/>
                    <a:pt x="183" y="45"/>
                    <a:pt x="183" y="45"/>
                  </a:cubicBezTo>
                  <a:moveTo>
                    <a:pt x="183" y="45"/>
                  </a:moveTo>
                  <a:cubicBezTo>
                    <a:pt x="183" y="45"/>
                    <a:pt x="183" y="45"/>
                    <a:pt x="183" y="45"/>
                  </a:cubicBezTo>
                  <a:cubicBezTo>
                    <a:pt x="183" y="45"/>
                    <a:pt x="183" y="45"/>
                    <a:pt x="183" y="45"/>
                  </a:cubicBezTo>
                  <a:moveTo>
                    <a:pt x="182" y="45"/>
                  </a:moveTo>
                  <a:cubicBezTo>
                    <a:pt x="183" y="45"/>
                    <a:pt x="183" y="45"/>
                    <a:pt x="183" y="45"/>
                  </a:cubicBezTo>
                  <a:cubicBezTo>
                    <a:pt x="183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2" y="45"/>
                  </a:move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moveTo>
                    <a:pt x="181" y="45"/>
                  </a:moveTo>
                  <a:cubicBezTo>
                    <a:pt x="181" y="45"/>
                    <a:pt x="181" y="45"/>
                    <a:pt x="181" y="45"/>
                  </a:cubicBezTo>
                  <a:cubicBezTo>
                    <a:pt x="181" y="45"/>
                    <a:pt x="181" y="45"/>
                    <a:pt x="181" y="45"/>
                  </a:cubicBezTo>
                  <a:moveTo>
                    <a:pt x="181" y="44"/>
                  </a:moveTo>
                  <a:cubicBezTo>
                    <a:pt x="181" y="44"/>
                    <a:pt x="181" y="44"/>
                    <a:pt x="181" y="44"/>
                  </a:cubicBezTo>
                  <a:cubicBezTo>
                    <a:pt x="181" y="44"/>
                    <a:pt x="181" y="44"/>
                    <a:pt x="181" y="44"/>
                  </a:cubicBezTo>
                  <a:moveTo>
                    <a:pt x="181" y="44"/>
                  </a:moveTo>
                  <a:cubicBezTo>
                    <a:pt x="181" y="44"/>
                    <a:pt x="181" y="44"/>
                    <a:pt x="181" y="44"/>
                  </a:cubicBezTo>
                  <a:cubicBezTo>
                    <a:pt x="181" y="44"/>
                    <a:pt x="181" y="44"/>
                    <a:pt x="181" y="44"/>
                  </a:cubicBezTo>
                  <a:moveTo>
                    <a:pt x="33" y="2"/>
                  </a:moveTo>
                  <a:cubicBezTo>
                    <a:pt x="33" y="2"/>
                    <a:pt x="33" y="2"/>
                    <a:pt x="33" y="2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moveTo>
                    <a:pt x="38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</a:path>
              </a:pathLst>
            </a:custGeom>
            <a:solidFill>
              <a:srgbClr val="5F636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2" name="Freeform 219">
              <a:extLst>
                <a:ext uri="{FF2B5EF4-FFF2-40B4-BE49-F238E27FC236}">
                  <a16:creationId xmlns:a16="http://schemas.microsoft.com/office/drawing/2014/main" id="{F0015630-A1EC-40F2-98A1-D3E51C9FB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38" y="3736"/>
              <a:ext cx="439" cy="250"/>
            </a:xfrm>
            <a:custGeom>
              <a:avLst/>
              <a:gdLst>
                <a:gd name="T0" fmla="*/ 37 w 186"/>
                <a:gd name="T1" fmla="*/ 0 h 106"/>
                <a:gd name="T2" fmla="*/ 33 w 186"/>
                <a:gd name="T3" fmla="*/ 2 h 106"/>
                <a:gd name="T4" fmla="*/ 33 w 186"/>
                <a:gd name="T5" fmla="*/ 2 h 106"/>
                <a:gd name="T6" fmla="*/ 0 w 186"/>
                <a:gd name="T7" fmla="*/ 106 h 106"/>
                <a:gd name="T8" fmla="*/ 185 w 186"/>
                <a:gd name="T9" fmla="*/ 50 h 106"/>
                <a:gd name="T10" fmla="*/ 185 w 186"/>
                <a:gd name="T11" fmla="*/ 50 h 106"/>
                <a:gd name="T12" fmla="*/ 185 w 186"/>
                <a:gd name="T13" fmla="*/ 46 h 106"/>
                <a:gd name="T14" fmla="*/ 183 w 186"/>
                <a:gd name="T15" fmla="*/ 45 h 106"/>
                <a:gd name="T16" fmla="*/ 183 w 186"/>
                <a:gd name="T17" fmla="*/ 45 h 106"/>
                <a:gd name="T18" fmla="*/ 183 w 186"/>
                <a:gd name="T19" fmla="*/ 45 h 106"/>
                <a:gd name="T20" fmla="*/ 183 w 186"/>
                <a:gd name="T21" fmla="*/ 45 h 106"/>
                <a:gd name="T22" fmla="*/ 183 w 186"/>
                <a:gd name="T23" fmla="*/ 45 h 106"/>
                <a:gd name="T24" fmla="*/ 183 w 186"/>
                <a:gd name="T25" fmla="*/ 45 h 106"/>
                <a:gd name="T26" fmla="*/ 182 w 186"/>
                <a:gd name="T27" fmla="*/ 45 h 106"/>
                <a:gd name="T28" fmla="*/ 182 w 186"/>
                <a:gd name="T29" fmla="*/ 45 h 106"/>
                <a:gd name="T30" fmla="*/ 182 w 186"/>
                <a:gd name="T31" fmla="*/ 45 h 106"/>
                <a:gd name="T32" fmla="*/ 182 w 186"/>
                <a:gd name="T33" fmla="*/ 45 h 106"/>
                <a:gd name="T34" fmla="*/ 182 w 186"/>
                <a:gd name="T35" fmla="*/ 45 h 106"/>
                <a:gd name="T36" fmla="*/ 182 w 186"/>
                <a:gd name="T37" fmla="*/ 45 h 106"/>
                <a:gd name="T38" fmla="*/ 182 w 186"/>
                <a:gd name="T39" fmla="*/ 45 h 106"/>
                <a:gd name="T40" fmla="*/ 182 w 186"/>
                <a:gd name="T41" fmla="*/ 45 h 106"/>
                <a:gd name="T42" fmla="*/ 182 w 186"/>
                <a:gd name="T43" fmla="*/ 45 h 106"/>
                <a:gd name="T44" fmla="*/ 182 w 186"/>
                <a:gd name="T45" fmla="*/ 45 h 106"/>
                <a:gd name="T46" fmla="*/ 182 w 186"/>
                <a:gd name="T47" fmla="*/ 45 h 106"/>
                <a:gd name="T48" fmla="*/ 182 w 186"/>
                <a:gd name="T49" fmla="*/ 45 h 106"/>
                <a:gd name="T50" fmla="*/ 182 w 186"/>
                <a:gd name="T51" fmla="*/ 45 h 106"/>
                <a:gd name="T52" fmla="*/ 182 w 186"/>
                <a:gd name="T53" fmla="*/ 45 h 106"/>
                <a:gd name="T54" fmla="*/ 182 w 186"/>
                <a:gd name="T55" fmla="*/ 45 h 106"/>
                <a:gd name="T56" fmla="*/ 182 w 186"/>
                <a:gd name="T57" fmla="*/ 45 h 106"/>
                <a:gd name="T58" fmla="*/ 182 w 186"/>
                <a:gd name="T59" fmla="*/ 45 h 106"/>
                <a:gd name="T60" fmla="*/ 182 w 186"/>
                <a:gd name="T61" fmla="*/ 45 h 106"/>
                <a:gd name="T62" fmla="*/ 182 w 186"/>
                <a:gd name="T63" fmla="*/ 45 h 106"/>
                <a:gd name="T64" fmla="*/ 182 w 186"/>
                <a:gd name="T65" fmla="*/ 45 h 106"/>
                <a:gd name="T66" fmla="*/ 182 w 186"/>
                <a:gd name="T67" fmla="*/ 45 h 106"/>
                <a:gd name="T68" fmla="*/ 182 w 186"/>
                <a:gd name="T69" fmla="*/ 45 h 106"/>
                <a:gd name="T70" fmla="*/ 182 w 186"/>
                <a:gd name="T71" fmla="*/ 45 h 106"/>
                <a:gd name="T72" fmla="*/ 182 w 186"/>
                <a:gd name="T73" fmla="*/ 45 h 106"/>
                <a:gd name="T74" fmla="*/ 182 w 186"/>
                <a:gd name="T75" fmla="*/ 45 h 106"/>
                <a:gd name="T76" fmla="*/ 181 w 186"/>
                <a:gd name="T77" fmla="*/ 45 h 106"/>
                <a:gd name="T78" fmla="*/ 181 w 186"/>
                <a:gd name="T79" fmla="*/ 45 h 106"/>
                <a:gd name="T80" fmla="*/ 181 w 186"/>
                <a:gd name="T81" fmla="*/ 44 h 106"/>
                <a:gd name="T82" fmla="*/ 181 w 186"/>
                <a:gd name="T83" fmla="*/ 44 h 106"/>
                <a:gd name="T84" fmla="*/ 181 w 186"/>
                <a:gd name="T85" fmla="*/ 44 h 106"/>
                <a:gd name="T86" fmla="*/ 181 w 186"/>
                <a:gd name="T87" fmla="*/ 44 h 106"/>
                <a:gd name="T88" fmla="*/ 38 w 186"/>
                <a:gd name="T89" fmla="*/ 0 h 106"/>
                <a:gd name="T90" fmla="*/ 38 w 186"/>
                <a:gd name="T91" fmla="*/ 0 h 106"/>
                <a:gd name="T92" fmla="*/ 38 w 186"/>
                <a:gd name="T93" fmla="*/ 0 h 106"/>
                <a:gd name="T94" fmla="*/ 37 w 186"/>
                <a:gd name="T95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6" h="106">
                  <a:moveTo>
                    <a:pt x="37" y="0"/>
                  </a:moveTo>
                  <a:cubicBezTo>
                    <a:pt x="34" y="0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185" y="50"/>
                    <a:pt x="185" y="50"/>
                    <a:pt x="185" y="50"/>
                  </a:cubicBezTo>
                  <a:cubicBezTo>
                    <a:pt x="185" y="50"/>
                    <a:pt x="185" y="50"/>
                    <a:pt x="185" y="50"/>
                  </a:cubicBezTo>
                  <a:cubicBezTo>
                    <a:pt x="186" y="49"/>
                    <a:pt x="186" y="47"/>
                    <a:pt x="185" y="46"/>
                  </a:cubicBezTo>
                  <a:cubicBezTo>
                    <a:pt x="184" y="45"/>
                    <a:pt x="183" y="45"/>
                    <a:pt x="183" y="45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2" y="45"/>
                  </a:cubicBezTo>
                  <a:cubicBezTo>
                    <a:pt x="182" y="45"/>
                    <a:pt x="182" y="45"/>
                    <a:pt x="181" y="45"/>
                  </a:cubicBezTo>
                  <a:cubicBezTo>
                    <a:pt x="181" y="45"/>
                    <a:pt x="181" y="45"/>
                    <a:pt x="181" y="45"/>
                  </a:cubicBezTo>
                  <a:cubicBezTo>
                    <a:pt x="181" y="45"/>
                    <a:pt x="181" y="45"/>
                    <a:pt x="181" y="44"/>
                  </a:cubicBezTo>
                  <a:cubicBezTo>
                    <a:pt x="181" y="44"/>
                    <a:pt x="181" y="44"/>
                    <a:pt x="181" y="44"/>
                  </a:cubicBezTo>
                  <a:cubicBezTo>
                    <a:pt x="181" y="44"/>
                    <a:pt x="181" y="44"/>
                    <a:pt x="181" y="44"/>
                  </a:cubicBezTo>
                  <a:cubicBezTo>
                    <a:pt x="181" y="44"/>
                    <a:pt x="181" y="44"/>
                    <a:pt x="181" y="44"/>
                  </a:cubicBezTo>
                  <a:cubicBezTo>
                    <a:pt x="164" y="39"/>
                    <a:pt x="41" y="1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7" y="0"/>
                    <a:pt x="37" y="0"/>
                    <a:pt x="37" y="0"/>
                  </a:cubicBezTo>
                </a:path>
              </a:pathLst>
            </a:custGeom>
            <a:solidFill>
              <a:srgbClr val="4D4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3" name="Freeform 220">
              <a:extLst>
                <a:ext uri="{FF2B5EF4-FFF2-40B4-BE49-F238E27FC236}">
                  <a16:creationId xmlns:a16="http://schemas.microsoft.com/office/drawing/2014/main" id="{5A2310EE-4A7D-4AF3-9250-10245F094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92" y="4871"/>
              <a:ext cx="399" cy="309"/>
            </a:xfrm>
            <a:custGeom>
              <a:avLst/>
              <a:gdLst>
                <a:gd name="T0" fmla="*/ 164 w 169"/>
                <a:gd name="T1" fmla="*/ 92 h 131"/>
                <a:gd name="T2" fmla="*/ 31 w 169"/>
                <a:gd name="T3" fmla="*/ 130 h 131"/>
                <a:gd name="T4" fmla="*/ 23 w 169"/>
                <a:gd name="T5" fmla="*/ 125 h 131"/>
                <a:gd name="T6" fmla="*/ 1 w 169"/>
                <a:gd name="T7" fmla="*/ 47 h 131"/>
                <a:gd name="T8" fmla="*/ 5 w 169"/>
                <a:gd name="T9" fmla="*/ 39 h 131"/>
                <a:gd name="T10" fmla="*/ 138 w 169"/>
                <a:gd name="T11" fmla="*/ 1 h 131"/>
                <a:gd name="T12" fmla="*/ 146 w 169"/>
                <a:gd name="T13" fmla="*/ 5 h 131"/>
                <a:gd name="T14" fmla="*/ 168 w 169"/>
                <a:gd name="T15" fmla="*/ 84 h 131"/>
                <a:gd name="T16" fmla="*/ 164 w 169"/>
                <a:gd name="T17" fmla="*/ 9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31">
                  <a:moveTo>
                    <a:pt x="164" y="92"/>
                  </a:moveTo>
                  <a:cubicBezTo>
                    <a:pt x="31" y="130"/>
                    <a:pt x="31" y="130"/>
                    <a:pt x="31" y="130"/>
                  </a:cubicBezTo>
                  <a:cubicBezTo>
                    <a:pt x="28" y="131"/>
                    <a:pt x="24" y="129"/>
                    <a:pt x="23" y="125"/>
                  </a:cubicBezTo>
                  <a:cubicBezTo>
                    <a:pt x="1" y="47"/>
                    <a:pt x="1" y="47"/>
                    <a:pt x="1" y="47"/>
                  </a:cubicBezTo>
                  <a:cubicBezTo>
                    <a:pt x="0" y="43"/>
                    <a:pt x="2" y="40"/>
                    <a:pt x="5" y="39"/>
                  </a:cubicBezTo>
                  <a:cubicBezTo>
                    <a:pt x="138" y="1"/>
                    <a:pt x="138" y="1"/>
                    <a:pt x="138" y="1"/>
                  </a:cubicBezTo>
                  <a:cubicBezTo>
                    <a:pt x="141" y="0"/>
                    <a:pt x="145" y="2"/>
                    <a:pt x="146" y="5"/>
                  </a:cubicBezTo>
                  <a:cubicBezTo>
                    <a:pt x="168" y="84"/>
                    <a:pt x="168" y="84"/>
                    <a:pt x="168" y="84"/>
                  </a:cubicBezTo>
                  <a:cubicBezTo>
                    <a:pt x="169" y="87"/>
                    <a:pt x="167" y="91"/>
                    <a:pt x="164" y="92"/>
                  </a:cubicBezTo>
                  <a:close/>
                </a:path>
              </a:pathLst>
            </a:custGeom>
            <a:solidFill>
              <a:srgbClr val="4146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4" name="Freeform 221">
              <a:extLst>
                <a:ext uri="{FF2B5EF4-FFF2-40B4-BE49-F238E27FC236}">
                  <a16:creationId xmlns:a16="http://schemas.microsoft.com/office/drawing/2014/main" id="{5386DDA4-356C-4C35-A3FB-A1A737C81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99" y="4899"/>
              <a:ext cx="356" cy="149"/>
            </a:xfrm>
            <a:custGeom>
              <a:avLst/>
              <a:gdLst>
                <a:gd name="T0" fmla="*/ 356 w 356"/>
                <a:gd name="T1" fmla="*/ 52 h 149"/>
                <a:gd name="T2" fmla="*/ 14 w 356"/>
                <a:gd name="T3" fmla="*/ 149 h 149"/>
                <a:gd name="T4" fmla="*/ 0 w 356"/>
                <a:gd name="T5" fmla="*/ 99 h 149"/>
                <a:gd name="T6" fmla="*/ 342 w 356"/>
                <a:gd name="T7" fmla="*/ 0 h 149"/>
                <a:gd name="T8" fmla="*/ 356 w 356"/>
                <a:gd name="T9" fmla="*/ 5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6" h="149">
                  <a:moveTo>
                    <a:pt x="356" y="52"/>
                  </a:moveTo>
                  <a:lnTo>
                    <a:pt x="14" y="149"/>
                  </a:lnTo>
                  <a:lnTo>
                    <a:pt x="0" y="99"/>
                  </a:lnTo>
                  <a:lnTo>
                    <a:pt x="342" y="0"/>
                  </a:lnTo>
                  <a:lnTo>
                    <a:pt x="356" y="52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5" name="Freeform 222">
              <a:extLst>
                <a:ext uri="{FF2B5EF4-FFF2-40B4-BE49-F238E27FC236}">
                  <a16:creationId xmlns:a16="http://schemas.microsoft.com/office/drawing/2014/main" id="{A4856964-2E51-490E-A6CC-B8400D915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3" y="4984"/>
              <a:ext cx="358" cy="158"/>
            </a:xfrm>
            <a:custGeom>
              <a:avLst/>
              <a:gdLst>
                <a:gd name="T0" fmla="*/ 358 w 358"/>
                <a:gd name="T1" fmla="*/ 61 h 158"/>
                <a:gd name="T2" fmla="*/ 16 w 358"/>
                <a:gd name="T3" fmla="*/ 158 h 158"/>
                <a:gd name="T4" fmla="*/ 0 w 358"/>
                <a:gd name="T5" fmla="*/ 97 h 158"/>
                <a:gd name="T6" fmla="*/ 342 w 358"/>
                <a:gd name="T7" fmla="*/ 0 h 158"/>
                <a:gd name="T8" fmla="*/ 358 w 358"/>
                <a:gd name="T9" fmla="*/ 61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8" h="158">
                  <a:moveTo>
                    <a:pt x="358" y="61"/>
                  </a:moveTo>
                  <a:lnTo>
                    <a:pt x="16" y="158"/>
                  </a:lnTo>
                  <a:lnTo>
                    <a:pt x="0" y="97"/>
                  </a:lnTo>
                  <a:lnTo>
                    <a:pt x="342" y="0"/>
                  </a:lnTo>
                  <a:lnTo>
                    <a:pt x="358" y="61"/>
                  </a:lnTo>
                  <a:close/>
                </a:path>
              </a:pathLst>
            </a:custGeom>
            <a:solidFill>
              <a:srgbClr val="E9E9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6" name="Freeform 223">
              <a:extLst>
                <a:ext uri="{FF2B5EF4-FFF2-40B4-BE49-F238E27FC236}">
                  <a16:creationId xmlns:a16="http://schemas.microsoft.com/office/drawing/2014/main" id="{1EC6EDEB-688D-4537-A8E1-9C5C867FD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21" y="5036"/>
              <a:ext cx="59" cy="26"/>
            </a:xfrm>
            <a:custGeom>
              <a:avLst/>
              <a:gdLst>
                <a:gd name="T0" fmla="*/ 59 w 59"/>
                <a:gd name="T1" fmla="*/ 12 h 26"/>
                <a:gd name="T2" fmla="*/ 5 w 59"/>
                <a:gd name="T3" fmla="*/ 26 h 26"/>
                <a:gd name="T4" fmla="*/ 0 w 59"/>
                <a:gd name="T5" fmla="*/ 14 h 26"/>
                <a:gd name="T6" fmla="*/ 57 w 59"/>
                <a:gd name="T7" fmla="*/ 0 h 26"/>
                <a:gd name="T8" fmla="*/ 59 w 59"/>
                <a:gd name="T9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26">
                  <a:moveTo>
                    <a:pt x="59" y="12"/>
                  </a:moveTo>
                  <a:lnTo>
                    <a:pt x="5" y="26"/>
                  </a:lnTo>
                  <a:lnTo>
                    <a:pt x="0" y="14"/>
                  </a:lnTo>
                  <a:lnTo>
                    <a:pt x="57" y="0"/>
                  </a:lnTo>
                  <a:lnTo>
                    <a:pt x="59" y="12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7" name="Freeform 224">
              <a:extLst>
                <a:ext uri="{FF2B5EF4-FFF2-40B4-BE49-F238E27FC236}">
                  <a16:creationId xmlns:a16="http://schemas.microsoft.com/office/drawing/2014/main" id="{F0BA36E7-135C-41F6-8DA0-D539FE4A3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96" y="5017"/>
              <a:ext cx="45" cy="24"/>
            </a:xfrm>
            <a:custGeom>
              <a:avLst/>
              <a:gdLst>
                <a:gd name="T0" fmla="*/ 45 w 45"/>
                <a:gd name="T1" fmla="*/ 12 h 24"/>
                <a:gd name="T2" fmla="*/ 5 w 45"/>
                <a:gd name="T3" fmla="*/ 24 h 24"/>
                <a:gd name="T4" fmla="*/ 0 w 45"/>
                <a:gd name="T5" fmla="*/ 12 h 24"/>
                <a:gd name="T6" fmla="*/ 40 w 45"/>
                <a:gd name="T7" fmla="*/ 0 h 24"/>
                <a:gd name="T8" fmla="*/ 45 w 45"/>
                <a:gd name="T9" fmla="*/ 12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24">
                  <a:moveTo>
                    <a:pt x="45" y="12"/>
                  </a:moveTo>
                  <a:lnTo>
                    <a:pt x="5" y="24"/>
                  </a:lnTo>
                  <a:lnTo>
                    <a:pt x="0" y="12"/>
                  </a:lnTo>
                  <a:lnTo>
                    <a:pt x="40" y="0"/>
                  </a:lnTo>
                  <a:lnTo>
                    <a:pt x="45" y="12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8" name="Freeform 225">
              <a:extLst>
                <a:ext uri="{FF2B5EF4-FFF2-40B4-BE49-F238E27FC236}">
                  <a16:creationId xmlns:a16="http://schemas.microsoft.com/office/drawing/2014/main" id="{4A90DB5C-00F6-4885-A6B5-57A98E1FBC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6" y="4892"/>
              <a:ext cx="290" cy="85"/>
            </a:xfrm>
            <a:custGeom>
              <a:avLst/>
              <a:gdLst>
                <a:gd name="T0" fmla="*/ 290 w 290"/>
                <a:gd name="T1" fmla="*/ 2 h 85"/>
                <a:gd name="T2" fmla="*/ 0 w 290"/>
                <a:gd name="T3" fmla="*/ 85 h 85"/>
                <a:gd name="T4" fmla="*/ 0 w 290"/>
                <a:gd name="T5" fmla="*/ 80 h 85"/>
                <a:gd name="T6" fmla="*/ 288 w 290"/>
                <a:gd name="T7" fmla="*/ 0 h 85"/>
                <a:gd name="T8" fmla="*/ 290 w 290"/>
                <a:gd name="T9" fmla="*/ 2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0" h="85">
                  <a:moveTo>
                    <a:pt x="290" y="2"/>
                  </a:moveTo>
                  <a:lnTo>
                    <a:pt x="0" y="85"/>
                  </a:lnTo>
                  <a:lnTo>
                    <a:pt x="0" y="80"/>
                  </a:lnTo>
                  <a:lnTo>
                    <a:pt x="288" y="0"/>
                  </a:lnTo>
                  <a:lnTo>
                    <a:pt x="290" y="2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29" name="Freeform 226">
              <a:extLst>
                <a:ext uri="{FF2B5EF4-FFF2-40B4-BE49-F238E27FC236}">
                  <a16:creationId xmlns:a16="http://schemas.microsoft.com/office/drawing/2014/main" id="{3A2A1D3C-BBDB-4D30-89E6-F1461C8DF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8" y="5076"/>
              <a:ext cx="283" cy="85"/>
            </a:xfrm>
            <a:custGeom>
              <a:avLst/>
              <a:gdLst>
                <a:gd name="T0" fmla="*/ 283 w 283"/>
                <a:gd name="T1" fmla="*/ 5 h 85"/>
                <a:gd name="T2" fmla="*/ 3 w 283"/>
                <a:gd name="T3" fmla="*/ 85 h 85"/>
                <a:gd name="T4" fmla="*/ 0 w 283"/>
                <a:gd name="T5" fmla="*/ 80 h 85"/>
                <a:gd name="T6" fmla="*/ 281 w 283"/>
                <a:gd name="T7" fmla="*/ 0 h 85"/>
                <a:gd name="T8" fmla="*/ 283 w 283"/>
                <a:gd name="T9" fmla="*/ 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" h="85">
                  <a:moveTo>
                    <a:pt x="283" y="5"/>
                  </a:moveTo>
                  <a:lnTo>
                    <a:pt x="3" y="85"/>
                  </a:lnTo>
                  <a:lnTo>
                    <a:pt x="0" y="80"/>
                  </a:lnTo>
                  <a:lnTo>
                    <a:pt x="281" y="0"/>
                  </a:lnTo>
                  <a:lnTo>
                    <a:pt x="283" y="5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0" name="Freeform 227">
              <a:extLst>
                <a:ext uri="{FF2B5EF4-FFF2-40B4-BE49-F238E27FC236}">
                  <a16:creationId xmlns:a16="http://schemas.microsoft.com/office/drawing/2014/main" id="{1228BA97-C405-4A3C-A257-476EB6B83B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64" y="5017"/>
              <a:ext cx="424" cy="359"/>
            </a:xfrm>
            <a:custGeom>
              <a:avLst/>
              <a:gdLst>
                <a:gd name="T0" fmla="*/ 135 w 180"/>
                <a:gd name="T1" fmla="*/ 151 h 152"/>
                <a:gd name="T2" fmla="*/ 4 w 180"/>
                <a:gd name="T3" fmla="*/ 91 h 152"/>
                <a:gd name="T4" fmla="*/ 1 w 180"/>
                <a:gd name="T5" fmla="*/ 82 h 152"/>
                <a:gd name="T6" fmla="*/ 37 w 180"/>
                <a:gd name="T7" fmla="*/ 5 h 152"/>
                <a:gd name="T8" fmla="*/ 45 w 180"/>
                <a:gd name="T9" fmla="*/ 2 h 152"/>
                <a:gd name="T10" fmla="*/ 176 w 180"/>
                <a:gd name="T11" fmla="*/ 61 h 152"/>
                <a:gd name="T12" fmla="*/ 179 w 180"/>
                <a:gd name="T13" fmla="*/ 70 h 152"/>
                <a:gd name="T14" fmla="*/ 143 w 180"/>
                <a:gd name="T15" fmla="*/ 148 h 152"/>
                <a:gd name="T16" fmla="*/ 135 w 180"/>
                <a:gd name="T17" fmla="*/ 151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" h="152">
                  <a:moveTo>
                    <a:pt x="135" y="151"/>
                  </a:moveTo>
                  <a:cubicBezTo>
                    <a:pt x="4" y="91"/>
                    <a:pt x="4" y="91"/>
                    <a:pt x="4" y="91"/>
                  </a:cubicBezTo>
                  <a:cubicBezTo>
                    <a:pt x="1" y="90"/>
                    <a:pt x="0" y="86"/>
                    <a:pt x="1" y="82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8" y="2"/>
                    <a:pt x="42" y="0"/>
                    <a:pt x="45" y="2"/>
                  </a:cubicBezTo>
                  <a:cubicBezTo>
                    <a:pt x="176" y="61"/>
                    <a:pt x="176" y="61"/>
                    <a:pt x="176" y="61"/>
                  </a:cubicBezTo>
                  <a:cubicBezTo>
                    <a:pt x="179" y="63"/>
                    <a:pt x="180" y="67"/>
                    <a:pt x="179" y="70"/>
                  </a:cubicBezTo>
                  <a:cubicBezTo>
                    <a:pt x="143" y="148"/>
                    <a:pt x="143" y="148"/>
                    <a:pt x="143" y="148"/>
                  </a:cubicBezTo>
                  <a:cubicBezTo>
                    <a:pt x="142" y="151"/>
                    <a:pt x="138" y="152"/>
                    <a:pt x="135" y="151"/>
                  </a:cubicBezTo>
                  <a:close/>
                </a:path>
              </a:pathLst>
            </a:custGeom>
            <a:solidFill>
              <a:srgbClr val="4146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1" name="Freeform 228">
              <a:extLst>
                <a:ext uri="{FF2B5EF4-FFF2-40B4-BE49-F238E27FC236}">
                  <a16:creationId xmlns:a16="http://schemas.microsoft.com/office/drawing/2014/main" id="{FDC01C97-6EFD-436B-A1F7-1E24D0C2D9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02" y="5276"/>
              <a:ext cx="66" cy="64"/>
            </a:xfrm>
            <a:custGeom>
              <a:avLst/>
              <a:gdLst>
                <a:gd name="T0" fmla="*/ 25 w 28"/>
                <a:gd name="T1" fmla="*/ 18 h 27"/>
                <a:gd name="T2" fmla="*/ 9 w 28"/>
                <a:gd name="T3" fmla="*/ 24 h 27"/>
                <a:gd name="T4" fmla="*/ 3 w 28"/>
                <a:gd name="T5" fmla="*/ 8 h 27"/>
                <a:gd name="T6" fmla="*/ 19 w 28"/>
                <a:gd name="T7" fmla="*/ 2 h 27"/>
                <a:gd name="T8" fmla="*/ 25 w 28"/>
                <a:gd name="T9" fmla="*/ 18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7">
                  <a:moveTo>
                    <a:pt x="25" y="18"/>
                  </a:moveTo>
                  <a:cubicBezTo>
                    <a:pt x="22" y="24"/>
                    <a:pt x="15" y="27"/>
                    <a:pt x="9" y="24"/>
                  </a:cubicBezTo>
                  <a:cubicBezTo>
                    <a:pt x="3" y="21"/>
                    <a:pt x="0" y="14"/>
                    <a:pt x="3" y="8"/>
                  </a:cubicBezTo>
                  <a:cubicBezTo>
                    <a:pt x="6" y="2"/>
                    <a:pt x="13" y="0"/>
                    <a:pt x="19" y="2"/>
                  </a:cubicBezTo>
                  <a:cubicBezTo>
                    <a:pt x="25" y="5"/>
                    <a:pt x="28" y="12"/>
                    <a:pt x="25" y="18"/>
                  </a:cubicBezTo>
                  <a:close/>
                </a:path>
              </a:pathLst>
            </a:custGeom>
            <a:solidFill>
              <a:srgbClr val="F9D9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2" name="Freeform 229">
              <a:extLst>
                <a:ext uri="{FF2B5EF4-FFF2-40B4-BE49-F238E27FC236}">
                  <a16:creationId xmlns:a16="http://schemas.microsoft.com/office/drawing/2014/main" id="{DECB8522-06F4-4998-95A0-16D8493433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37" y="5293"/>
              <a:ext cx="66" cy="64"/>
            </a:xfrm>
            <a:custGeom>
              <a:avLst/>
              <a:gdLst>
                <a:gd name="T0" fmla="*/ 25 w 28"/>
                <a:gd name="T1" fmla="*/ 18 h 27"/>
                <a:gd name="T2" fmla="*/ 9 w 28"/>
                <a:gd name="T3" fmla="*/ 24 h 27"/>
                <a:gd name="T4" fmla="*/ 3 w 28"/>
                <a:gd name="T5" fmla="*/ 8 h 27"/>
                <a:gd name="T6" fmla="*/ 19 w 28"/>
                <a:gd name="T7" fmla="*/ 2 h 27"/>
                <a:gd name="T8" fmla="*/ 25 w 28"/>
                <a:gd name="T9" fmla="*/ 18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7">
                  <a:moveTo>
                    <a:pt x="25" y="18"/>
                  </a:moveTo>
                  <a:cubicBezTo>
                    <a:pt x="22" y="24"/>
                    <a:pt x="15" y="27"/>
                    <a:pt x="9" y="24"/>
                  </a:cubicBezTo>
                  <a:cubicBezTo>
                    <a:pt x="3" y="21"/>
                    <a:pt x="0" y="14"/>
                    <a:pt x="3" y="8"/>
                  </a:cubicBezTo>
                  <a:cubicBezTo>
                    <a:pt x="6" y="2"/>
                    <a:pt x="13" y="0"/>
                    <a:pt x="19" y="2"/>
                  </a:cubicBezTo>
                  <a:cubicBezTo>
                    <a:pt x="25" y="5"/>
                    <a:pt x="28" y="12"/>
                    <a:pt x="25" y="18"/>
                  </a:cubicBezTo>
                  <a:close/>
                </a:path>
              </a:pathLst>
            </a:custGeom>
            <a:solidFill>
              <a:srgbClr val="E84B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3" name="Freeform 230">
              <a:extLst>
                <a:ext uri="{FF2B5EF4-FFF2-40B4-BE49-F238E27FC236}">
                  <a16:creationId xmlns:a16="http://schemas.microsoft.com/office/drawing/2014/main" id="{1850F636-830C-4803-85E0-B0E54B3B5F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71" y="5177"/>
              <a:ext cx="231" cy="123"/>
            </a:xfrm>
            <a:custGeom>
              <a:avLst/>
              <a:gdLst>
                <a:gd name="T0" fmla="*/ 219 w 231"/>
                <a:gd name="T1" fmla="*/ 123 h 123"/>
                <a:gd name="T2" fmla="*/ 0 w 231"/>
                <a:gd name="T3" fmla="*/ 24 h 123"/>
                <a:gd name="T4" fmla="*/ 12 w 231"/>
                <a:gd name="T5" fmla="*/ 0 h 123"/>
                <a:gd name="T6" fmla="*/ 231 w 231"/>
                <a:gd name="T7" fmla="*/ 102 h 123"/>
                <a:gd name="T8" fmla="*/ 219 w 231"/>
                <a:gd name="T9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23">
                  <a:moveTo>
                    <a:pt x="219" y="123"/>
                  </a:moveTo>
                  <a:lnTo>
                    <a:pt x="0" y="24"/>
                  </a:lnTo>
                  <a:lnTo>
                    <a:pt x="12" y="0"/>
                  </a:lnTo>
                  <a:lnTo>
                    <a:pt x="231" y="102"/>
                  </a:lnTo>
                  <a:lnTo>
                    <a:pt x="219" y="123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4" name="Freeform 231">
              <a:extLst>
                <a:ext uri="{FF2B5EF4-FFF2-40B4-BE49-F238E27FC236}">
                  <a16:creationId xmlns:a16="http://schemas.microsoft.com/office/drawing/2014/main" id="{80A45BB1-4DA3-4CB5-AD27-41BE8FE3FB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8" y="5024"/>
              <a:ext cx="370" cy="229"/>
            </a:xfrm>
            <a:custGeom>
              <a:avLst/>
              <a:gdLst>
                <a:gd name="T0" fmla="*/ 335 w 370"/>
                <a:gd name="T1" fmla="*/ 229 h 229"/>
                <a:gd name="T2" fmla="*/ 0 w 370"/>
                <a:gd name="T3" fmla="*/ 76 h 229"/>
                <a:gd name="T4" fmla="*/ 36 w 370"/>
                <a:gd name="T5" fmla="*/ 0 h 229"/>
                <a:gd name="T6" fmla="*/ 370 w 370"/>
                <a:gd name="T7" fmla="*/ 153 h 229"/>
                <a:gd name="T8" fmla="*/ 335 w 370"/>
                <a:gd name="T9" fmla="*/ 229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0" h="229">
                  <a:moveTo>
                    <a:pt x="335" y="229"/>
                  </a:moveTo>
                  <a:lnTo>
                    <a:pt x="0" y="76"/>
                  </a:lnTo>
                  <a:lnTo>
                    <a:pt x="36" y="0"/>
                  </a:lnTo>
                  <a:lnTo>
                    <a:pt x="370" y="153"/>
                  </a:lnTo>
                  <a:lnTo>
                    <a:pt x="335" y="229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5" name="Freeform 232">
              <a:extLst>
                <a:ext uri="{FF2B5EF4-FFF2-40B4-BE49-F238E27FC236}">
                  <a16:creationId xmlns:a16="http://schemas.microsoft.com/office/drawing/2014/main" id="{E36F5DFA-7920-4FE8-A14F-5B31E22B6D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31" y="5095"/>
              <a:ext cx="29" cy="33"/>
            </a:xfrm>
            <a:custGeom>
              <a:avLst/>
              <a:gdLst>
                <a:gd name="T0" fmla="*/ 22 w 29"/>
                <a:gd name="T1" fmla="*/ 21 h 33"/>
                <a:gd name="T2" fmla="*/ 12 w 29"/>
                <a:gd name="T3" fmla="*/ 19 h 33"/>
                <a:gd name="T4" fmla="*/ 10 w 29"/>
                <a:gd name="T5" fmla="*/ 26 h 33"/>
                <a:gd name="T6" fmla="*/ 17 w 29"/>
                <a:gd name="T7" fmla="*/ 28 h 33"/>
                <a:gd name="T8" fmla="*/ 19 w 29"/>
                <a:gd name="T9" fmla="*/ 26 h 33"/>
                <a:gd name="T10" fmla="*/ 22 w 29"/>
                <a:gd name="T11" fmla="*/ 26 h 33"/>
                <a:gd name="T12" fmla="*/ 19 w 29"/>
                <a:gd name="T13" fmla="*/ 33 h 33"/>
                <a:gd name="T14" fmla="*/ 0 w 29"/>
                <a:gd name="T15" fmla="*/ 26 h 33"/>
                <a:gd name="T16" fmla="*/ 0 w 29"/>
                <a:gd name="T17" fmla="*/ 21 h 33"/>
                <a:gd name="T18" fmla="*/ 5 w 29"/>
                <a:gd name="T19" fmla="*/ 23 h 33"/>
                <a:gd name="T20" fmla="*/ 12 w 29"/>
                <a:gd name="T21" fmla="*/ 5 h 33"/>
                <a:gd name="T22" fmla="*/ 10 w 29"/>
                <a:gd name="T23" fmla="*/ 2 h 33"/>
                <a:gd name="T24" fmla="*/ 12 w 29"/>
                <a:gd name="T25" fmla="*/ 0 h 33"/>
                <a:gd name="T26" fmla="*/ 19 w 29"/>
                <a:gd name="T27" fmla="*/ 5 h 33"/>
                <a:gd name="T28" fmla="*/ 29 w 29"/>
                <a:gd name="T29" fmla="*/ 9 h 33"/>
                <a:gd name="T30" fmla="*/ 26 w 29"/>
                <a:gd name="T31" fmla="*/ 16 h 33"/>
                <a:gd name="T32" fmla="*/ 24 w 29"/>
                <a:gd name="T33" fmla="*/ 14 h 33"/>
                <a:gd name="T34" fmla="*/ 24 w 29"/>
                <a:gd name="T35" fmla="*/ 12 h 33"/>
                <a:gd name="T36" fmla="*/ 17 w 29"/>
                <a:gd name="T37" fmla="*/ 9 h 33"/>
                <a:gd name="T38" fmla="*/ 15 w 29"/>
                <a:gd name="T39" fmla="*/ 14 h 33"/>
                <a:gd name="T40" fmla="*/ 22 w 29"/>
                <a:gd name="T41" fmla="*/ 16 h 33"/>
                <a:gd name="T42" fmla="*/ 22 w 29"/>
                <a:gd name="T43" fmla="*/ 2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9" h="33">
                  <a:moveTo>
                    <a:pt x="22" y="21"/>
                  </a:moveTo>
                  <a:lnTo>
                    <a:pt x="12" y="19"/>
                  </a:lnTo>
                  <a:lnTo>
                    <a:pt x="10" y="26"/>
                  </a:lnTo>
                  <a:lnTo>
                    <a:pt x="17" y="28"/>
                  </a:lnTo>
                  <a:lnTo>
                    <a:pt x="19" y="26"/>
                  </a:lnTo>
                  <a:lnTo>
                    <a:pt x="22" y="26"/>
                  </a:lnTo>
                  <a:lnTo>
                    <a:pt x="19" y="33"/>
                  </a:lnTo>
                  <a:lnTo>
                    <a:pt x="0" y="26"/>
                  </a:lnTo>
                  <a:lnTo>
                    <a:pt x="0" y="21"/>
                  </a:lnTo>
                  <a:lnTo>
                    <a:pt x="5" y="23"/>
                  </a:lnTo>
                  <a:lnTo>
                    <a:pt x="12" y="5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9" y="5"/>
                  </a:lnTo>
                  <a:lnTo>
                    <a:pt x="29" y="9"/>
                  </a:lnTo>
                  <a:lnTo>
                    <a:pt x="26" y="16"/>
                  </a:lnTo>
                  <a:lnTo>
                    <a:pt x="24" y="14"/>
                  </a:lnTo>
                  <a:lnTo>
                    <a:pt x="24" y="12"/>
                  </a:lnTo>
                  <a:lnTo>
                    <a:pt x="17" y="9"/>
                  </a:lnTo>
                  <a:lnTo>
                    <a:pt x="15" y="14"/>
                  </a:lnTo>
                  <a:lnTo>
                    <a:pt x="22" y="16"/>
                  </a:lnTo>
                  <a:lnTo>
                    <a:pt x="22" y="21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6" name="Freeform 233">
              <a:extLst>
                <a:ext uri="{FF2B5EF4-FFF2-40B4-BE49-F238E27FC236}">
                  <a16:creationId xmlns:a16="http://schemas.microsoft.com/office/drawing/2014/main" id="{41EAD841-C87D-4133-88AF-9217F6EFEA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57" y="5118"/>
              <a:ext cx="12" cy="10"/>
            </a:xfrm>
            <a:custGeom>
              <a:avLst/>
              <a:gdLst>
                <a:gd name="T0" fmla="*/ 10 w 12"/>
                <a:gd name="T1" fmla="*/ 10 h 10"/>
                <a:gd name="T2" fmla="*/ 0 w 12"/>
                <a:gd name="T3" fmla="*/ 5 h 10"/>
                <a:gd name="T4" fmla="*/ 3 w 12"/>
                <a:gd name="T5" fmla="*/ 0 h 10"/>
                <a:gd name="T6" fmla="*/ 12 w 12"/>
                <a:gd name="T7" fmla="*/ 5 h 10"/>
                <a:gd name="T8" fmla="*/ 10 w 12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0">
                  <a:moveTo>
                    <a:pt x="10" y="10"/>
                  </a:moveTo>
                  <a:lnTo>
                    <a:pt x="0" y="5"/>
                  </a:lnTo>
                  <a:lnTo>
                    <a:pt x="3" y="0"/>
                  </a:lnTo>
                  <a:lnTo>
                    <a:pt x="12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7" name="Freeform 234">
              <a:extLst>
                <a:ext uri="{FF2B5EF4-FFF2-40B4-BE49-F238E27FC236}">
                  <a16:creationId xmlns:a16="http://schemas.microsoft.com/office/drawing/2014/main" id="{2693DE29-0699-4E71-A871-87802BD4D4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9" y="5114"/>
              <a:ext cx="31" cy="30"/>
            </a:xfrm>
            <a:custGeom>
              <a:avLst/>
              <a:gdLst>
                <a:gd name="T0" fmla="*/ 10 w 13"/>
                <a:gd name="T1" fmla="*/ 4 h 13"/>
                <a:gd name="T2" fmla="*/ 9 w 13"/>
                <a:gd name="T3" fmla="*/ 3 h 13"/>
                <a:gd name="T4" fmla="*/ 4 w 13"/>
                <a:gd name="T5" fmla="*/ 6 h 13"/>
                <a:gd name="T6" fmla="*/ 5 w 13"/>
                <a:gd name="T7" fmla="*/ 10 h 13"/>
                <a:gd name="T8" fmla="*/ 9 w 13"/>
                <a:gd name="T9" fmla="*/ 11 h 13"/>
                <a:gd name="T10" fmla="*/ 9 w 13"/>
                <a:gd name="T11" fmla="*/ 12 h 13"/>
                <a:gd name="T12" fmla="*/ 4 w 13"/>
                <a:gd name="T13" fmla="*/ 12 h 13"/>
                <a:gd name="T14" fmla="*/ 2 w 13"/>
                <a:gd name="T15" fmla="*/ 5 h 13"/>
                <a:gd name="T16" fmla="*/ 9 w 13"/>
                <a:gd name="T17" fmla="*/ 1 h 13"/>
                <a:gd name="T18" fmla="*/ 13 w 13"/>
                <a:gd name="T19" fmla="*/ 4 h 13"/>
                <a:gd name="T20" fmla="*/ 11 w 13"/>
                <a:gd name="T21" fmla="*/ 7 h 13"/>
                <a:gd name="T22" fmla="*/ 10 w 13"/>
                <a:gd name="T23" fmla="*/ 6 h 13"/>
                <a:gd name="T24" fmla="*/ 10 w 13"/>
                <a:gd name="T2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" h="13">
                  <a:moveTo>
                    <a:pt x="10" y="4"/>
                  </a:moveTo>
                  <a:cubicBezTo>
                    <a:pt x="10" y="4"/>
                    <a:pt x="9" y="4"/>
                    <a:pt x="9" y="3"/>
                  </a:cubicBezTo>
                  <a:cubicBezTo>
                    <a:pt x="7" y="2"/>
                    <a:pt x="5" y="3"/>
                    <a:pt x="4" y="6"/>
                  </a:cubicBezTo>
                  <a:cubicBezTo>
                    <a:pt x="3" y="8"/>
                    <a:pt x="4" y="10"/>
                    <a:pt x="5" y="10"/>
                  </a:cubicBezTo>
                  <a:cubicBezTo>
                    <a:pt x="7" y="11"/>
                    <a:pt x="9" y="11"/>
                    <a:pt x="9" y="11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7" y="13"/>
                    <a:pt x="4" y="12"/>
                  </a:cubicBezTo>
                  <a:cubicBezTo>
                    <a:pt x="1" y="11"/>
                    <a:pt x="0" y="8"/>
                    <a:pt x="2" y="5"/>
                  </a:cubicBezTo>
                  <a:cubicBezTo>
                    <a:pt x="3" y="1"/>
                    <a:pt x="6" y="0"/>
                    <a:pt x="9" y="1"/>
                  </a:cubicBezTo>
                  <a:cubicBezTo>
                    <a:pt x="11" y="2"/>
                    <a:pt x="13" y="4"/>
                    <a:pt x="13" y="4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0" y="6"/>
                    <a:pt x="10" y="6"/>
                    <a:pt x="10" y="6"/>
                  </a:cubicBezTo>
                  <a:lnTo>
                    <a:pt x="10" y="4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8" name="Freeform 235">
              <a:extLst>
                <a:ext uri="{FF2B5EF4-FFF2-40B4-BE49-F238E27FC236}">
                  <a16:creationId xmlns:a16="http://schemas.microsoft.com/office/drawing/2014/main" id="{D21E9AF5-79A0-4206-A92D-8CDD45700B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988" y="5125"/>
              <a:ext cx="28" cy="34"/>
            </a:xfrm>
            <a:custGeom>
              <a:avLst/>
              <a:gdLst>
                <a:gd name="T0" fmla="*/ 28 w 28"/>
                <a:gd name="T1" fmla="*/ 34 h 34"/>
                <a:gd name="T2" fmla="*/ 16 w 28"/>
                <a:gd name="T3" fmla="*/ 29 h 34"/>
                <a:gd name="T4" fmla="*/ 16 w 28"/>
                <a:gd name="T5" fmla="*/ 26 h 34"/>
                <a:gd name="T6" fmla="*/ 21 w 28"/>
                <a:gd name="T7" fmla="*/ 26 h 34"/>
                <a:gd name="T8" fmla="*/ 21 w 28"/>
                <a:gd name="T9" fmla="*/ 22 h 34"/>
                <a:gd name="T10" fmla="*/ 12 w 28"/>
                <a:gd name="T11" fmla="*/ 19 h 34"/>
                <a:gd name="T12" fmla="*/ 12 w 28"/>
                <a:gd name="T13" fmla="*/ 22 h 34"/>
                <a:gd name="T14" fmla="*/ 14 w 28"/>
                <a:gd name="T15" fmla="*/ 24 h 34"/>
                <a:gd name="T16" fmla="*/ 12 w 28"/>
                <a:gd name="T17" fmla="*/ 26 h 34"/>
                <a:gd name="T18" fmla="*/ 0 w 28"/>
                <a:gd name="T19" fmla="*/ 22 h 34"/>
                <a:gd name="T20" fmla="*/ 2 w 28"/>
                <a:gd name="T21" fmla="*/ 19 h 34"/>
                <a:gd name="T22" fmla="*/ 5 w 28"/>
                <a:gd name="T23" fmla="*/ 19 h 34"/>
                <a:gd name="T24" fmla="*/ 24 w 28"/>
                <a:gd name="T25" fmla="*/ 0 h 34"/>
                <a:gd name="T26" fmla="*/ 28 w 28"/>
                <a:gd name="T27" fmla="*/ 3 h 34"/>
                <a:gd name="T28" fmla="*/ 26 w 28"/>
                <a:gd name="T29" fmla="*/ 29 h 34"/>
                <a:gd name="T30" fmla="*/ 28 w 28"/>
                <a:gd name="T31" fmla="*/ 31 h 34"/>
                <a:gd name="T32" fmla="*/ 28 w 28"/>
                <a:gd name="T33" fmla="*/ 34 h 34"/>
                <a:gd name="T34" fmla="*/ 21 w 28"/>
                <a:gd name="T35" fmla="*/ 8 h 34"/>
                <a:gd name="T36" fmla="*/ 16 w 28"/>
                <a:gd name="T37" fmla="*/ 15 h 34"/>
                <a:gd name="T38" fmla="*/ 21 w 28"/>
                <a:gd name="T39" fmla="*/ 19 h 34"/>
                <a:gd name="T40" fmla="*/ 21 w 28"/>
                <a:gd name="T41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8" h="34">
                  <a:moveTo>
                    <a:pt x="28" y="34"/>
                  </a:moveTo>
                  <a:lnTo>
                    <a:pt x="16" y="29"/>
                  </a:lnTo>
                  <a:lnTo>
                    <a:pt x="16" y="26"/>
                  </a:lnTo>
                  <a:lnTo>
                    <a:pt x="21" y="26"/>
                  </a:lnTo>
                  <a:lnTo>
                    <a:pt x="21" y="22"/>
                  </a:lnTo>
                  <a:lnTo>
                    <a:pt x="12" y="19"/>
                  </a:lnTo>
                  <a:lnTo>
                    <a:pt x="12" y="22"/>
                  </a:lnTo>
                  <a:lnTo>
                    <a:pt x="14" y="24"/>
                  </a:lnTo>
                  <a:lnTo>
                    <a:pt x="12" y="26"/>
                  </a:lnTo>
                  <a:lnTo>
                    <a:pt x="0" y="22"/>
                  </a:lnTo>
                  <a:lnTo>
                    <a:pt x="2" y="19"/>
                  </a:lnTo>
                  <a:lnTo>
                    <a:pt x="5" y="19"/>
                  </a:lnTo>
                  <a:lnTo>
                    <a:pt x="24" y="0"/>
                  </a:lnTo>
                  <a:lnTo>
                    <a:pt x="28" y="3"/>
                  </a:lnTo>
                  <a:lnTo>
                    <a:pt x="26" y="29"/>
                  </a:lnTo>
                  <a:lnTo>
                    <a:pt x="28" y="31"/>
                  </a:lnTo>
                  <a:lnTo>
                    <a:pt x="28" y="34"/>
                  </a:lnTo>
                  <a:close/>
                  <a:moveTo>
                    <a:pt x="21" y="8"/>
                  </a:moveTo>
                  <a:lnTo>
                    <a:pt x="16" y="15"/>
                  </a:lnTo>
                  <a:lnTo>
                    <a:pt x="21" y="19"/>
                  </a:lnTo>
                  <a:lnTo>
                    <a:pt x="21" y="8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39" name="Freeform 236">
              <a:extLst>
                <a:ext uri="{FF2B5EF4-FFF2-40B4-BE49-F238E27FC236}">
                  <a16:creationId xmlns:a16="http://schemas.microsoft.com/office/drawing/2014/main" id="{84FED759-6853-4D20-929C-68979866723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016" y="5135"/>
              <a:ext cx="31" cy="35"/>
            </a:xfrm>
            <a:custGeom>
              <a:avLst/>
              <a:gdLst>
                <a:gd name="T0" fmla="*/ 1 w 13"/>
                <a:gd name="T1" fmla="*/ 9 h 15"/>
                <a:gd name="T2" fmla="*/ 2 w 13"/>
                <a:gd name="T3" fmla="*/ 9 h 15"/>
                <a:gd name="T4" fmla="*/ 5 w 13"/>
                <a:gd name="T5" fmla="*/ 2 h 15"/>
                <a:gd name="T6" fmla="*/ 4 w 13"/>
                <a:gd name="T7" fmla="*/ 1 h 15"/>
                <a:gd name="T8" fmla="*/ 5 w 13"/>
                <a:gd name="T9" fmla="*/ 0 h 15"/>
                <a:gd name="T10" fmla="*/ 8 w 13"/>
                <a:gd name="T11" fmla="*/ 1 h 15"/>
                <a:gd name="T12" fmla="*/ 10 w 13"/>
                <a:gd name="T13" fmla="*/ 2 h 15"/>
                <a:gd name="T14" fmla="*/ 12 w 13"/>
                <a:gd name="T15" fmla="*/ 7 h 15"/>
                <a:gd name="T16" fmla="*/ 9 w 13"/>
                <a:gd name="T17" fmla="*/ 9 h 15"/>
                <a:gd name="T18" fmla="*/ 9 w 13"/>
                <a:gd name="T19" fmla="*/ 10 h 15"/>
                <a:gd name="T20" fmla="*/ 9 w 13"/>
                <a:gd name="T21" fmla="*/ 13 h 15"/>
                <a:gd name="T22" fmla="*/ 10 w 13"/>
                <a:gd name="T23" fmla="*/ 13 h 15"/>
                <a:gd name="T24" fmla="*/ 10 w 13"/>
                <a:gd name="T25" fmla="*/ 15 h 15"/>
                <a:gd name="T26" fmla="*/ 7 w 13"/>
                <a:gd name="T27" fmla="*/ 13 h 15"/>
                <a:gd name="T28" fmla="*/ 7 w 13"/>
                <a:gd name="T29" fmla="*/ 10 h 15"/>
                <a:gd name="T30" fmla="*/ 6 w 13"/>
                <a:gd name="T31" fmla="*/ 8 h 15"/>
                <a:gd name="T32" fmla="*/ 6 w 13"/>
                <a:gd name="T33" fmla="*/ 8 h 15"/>
                <a:gd name="T34" fmla="*/ 4 w 13"/>
                <a:gd name="T35" fmla="*/ 10 h 15"/>
                <a:gd name="T36" fmla="*/ 5 w 13"/>
                <a:gd name="T37" fmla="*/ 11 h 15"/>
                <a:gd name="T38" fmla="*/ 5 w 13"/>
                <a:gd name="T39" fmla="*/ 12 h 15"/>
                <a:gd name="T40" fmla="*/ 0 w 13"/>
                <a:gd name="T41" fmla="*/ 10 h 15"/>
                <a:gd name="T42" fmla="*/ 1 w 13"/>
                <a:gd name="T43" fmla="*/ 9 h 15"/>
                <a:gd name="T44" fmla="*/ 7 w 13"/>
                <a:gd name="T45" fmla="*/ 7 h 15"/>
                <a:gd name="T46" fmla="*/ 10 w 13"/>
                <a:gd name="T47" fmla="*/ 6 h 15"/>
                <a:gd name="T48" fmla="*/ 9 w 13"/>
                <a:gd name="T49" fmla="*/ 4 h 15"/>
                <a:gd name="T50" fmla="*/ 8 w 13"/>
                <a:gd name="T51" fmla="*/ 3 h 15"/>
                <a:gd name="T52" fmla="*/ 6 w 13"/>
                <a:gd name="T53" fmla="*/ 6 h 15"/>
                <a:gd name="T54" fmla="*/ 7 w 13"/>
                <a:gd name="T55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" h="15">
                  <a:moveTo>
                    <a:pt x="1" y="9"/>
                  </a:moveTo>
                  <a:cubicBezTo>
                    <a:pt x="2" y="9"/>
                    <a:pt x="2" y="9"/>
                    <a:pt x="2" y="9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2" y="3"/>
                    <a:pt x="13" y="5"/>
                    <a:pt x="12" y="7"/>
                  </a:cubicBezTo>
                  <a:cubicBezTo>
                    <a:pt x="11" y="8"/>
                    <a:pt x="10" y="9"/>
                    <a:pt x="9" y="9"/>
                  </a:cubicBezTo>
                  <a:cubicBezTo>
                    <a:pt x="9" y="9"/>
                    <a:pt x="9" y="9"/>
                    <a:pt x="9" y="10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9"/>
                    <a:pt x="7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0" y="10"/>
                    <a:pt x="0" y="10"/>
                    <a:pt x="0" y="10"/>
                  </a:cubicBezTo>
                  <a:lnTo>
                    <a:pt x="1" y="9"/>
                  </a:lnTo>
                  <a:close/>
                  <a:moveTo>
                    <a:pt x="7" y="7"/>
                  </a:moveTo>
                  <a:cubicBezTo>
                    <a:pt x="8" y="7"/>
                    <a:pt x="9" y="7"/>
                    <a:pt x="10" y="6"/>
                  </a:cubicBezTo>
                  <a:cubicBezTo>
                    <a:pt x="10" y="5"/>
                    <a:pt x="10" y="4"/>
                    <a:pt x="9" y="4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6" y="6"/>
                    <a:pt x="6" y="6"/>
                    <a:pt x="6" y="6"/>
                  </a:cubicBezTo>
                  <a:lnTo>
                    <a:pt x="7" y="7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0" name="Freeform 237">
              <a:extLst>
                <a:ext uri="{FF2B5EF4-FFF2-40B4-BE49-F238E27FC236}">
                  <a16:creationId xmlns:a16="http://schemas.microsoft.com/office/drawing/2014/main" id="{E5D1A486-B29A-4B5C-BAB1-8B01FDA073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040" y="5144"/>
              <a:ext cx="33" cy="36"/>
            </a:xfrm>
            <a:custGeom>
              <a:avLst/>
              <a:gdLst>
                <a:gd name="T0" fmla="*/ 6 w 14"/>
                <a:gd name="T1" fmla="*/ 3 h 15"/>
                <a:gd name="T2" fmla="*/ 5 w 14"/>
                <a:gd name="T3" fmla="*/ 2 h 15"/>
                <a:gd name="T4" fmla="*/ 5 w 14"/>
                <a:gd name="T5" fmla="*/ 0 h 15"/>
                <a:gd name="T6" fmla="*/ 9 w 14"/>
                <a:gd name="T7" fmla="*/ 2 h 15"/>
                <a:gd name="T8" fmla="*/ 10 w 14"/>
                <a:gd name="T9" fmla="*/ 3 h 15"/>
                <a:gd name="T10" fmla="*/ 13 w 14"/>
                <a:gd name="T11" fmla="*/ 10 h 15"/>
                <a:gd name="T12" fmla="*/ 5 w 14"/>
                <a:gd name="T13" fmla="*/ 13 h 15"/>
                <a:gd name="T14" fmla="*/ 0 w 14"/>
                <a:gd name="T15" fmla="*/ 11 h 15"/>
                <a:gd name="T16" fmla="*/ 1 w 14"/>
                <a:gd name="T17" fmla="*/ 10 h 15"/>
                <a:gd name="T18" fmla="*/ 2 w 14"/>
                <a:gd name="T19" fmla="*/ 10 h 15"/>
                <a:gd name="T20" fmla="*/ 6 w 14"/>
                <a:gd name="T21" fmla="*/ 3 h 15"/>
                <a:gd name="T22" fmla="*/ 6 w 14"/>
                <a:gd name="T23" fmla="*/ 11 h 15"/>
                <a:gd name="T24" fmla="*/ 10 w 14"/>
                <a:gd name="T25" fmla="*/ 9 h 15"/>
                <a:gd name="T26" fmla="*/ 9 w 14"/>
                <a:gd name="T27" fmla="*/ 4 h 15"/>
                <a:gd name="T28" fmla="*/ 8 w 14"/>
                <a:gd name="T29" fmla="*/ 4 h 15"/>
                <a:gd name="T30" fmla="*/ 5 w 14"/>
                <a:gd name="T31" fmla="*/ 11 h 15"/>
                <a:gd name="T32" fmla="*/ 6 w 14"/>
                <a:gd name="T33" fmla="*/ 1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" h="15">
                  <a:moveTo>
                    <a:pt x="6" y="3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3" y="4"/>
                    <a:pt x="14" y="7"/>
                    <a:pt x="13" y="10"/>
                  </a:cubicBezTo>
                  <a:cubicBezTo>
                    <a:pt x="11" y="13"/>
                    <a:pt x="8" y="15"/>
                    <a:pt x="5" y="1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2" y="10"/>
                    <a:pt x="2" y="10"/>
                    <a:pt x="2" y="10"/>
                  </a:cubicBezTo>
                  <a:lnTo>
                    <a:pt x="6" y="3"/>
                  </a:lnTo>
                  <a:close/>
                  <a:moveTo>
                    <a:pt x="6" y="11"/>
                  </a:moveTo>
                  <a:cubicBezTo>
                    <a:pt x="7" y="12"/>
                    <a:pt x="9" y="12"/>
                    <a:pt x="10" y="9"/>
                  </a:cubicBezTo>
                  <a:cubicBezTo>
                    <a:pt x="11" y="6"/>
                    <a:pt x="11" y="5"/>
                    <a:pt x="9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5" y="11"/>
                    <a:pt x="5" y="11"/>
                    <a:pt x="5" y="11"/>
                  </a:cubicBezTo>
                  <a:lnTo>
                    <a:pt x="6" y="11"/>
                  </a:lnTo>
                  <a:close/>
                </a:path>
              </a:pathLst>
            </a:custGeom>
            <a:solidFill>
              <a:srgbClr val="2C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1" name="Freeform 238">
              <a:extLst>
                <a:ext uri="{FF2B5EF4-FFF2-40B4-BE49-F238E27FC236}">
                  <a16:creationId xmlns:a16="http://schemas.microsoft.com/office/drawing/2014/main" id="{5C458C5B-D561-4D5D-88F0-CC9AB365D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6" y="5135"/>
              <a:ext cx="326" cy="156"/>
            </a:xfrm>
            <a:custGeom>
              <a:avLst/>
              <a:gdLst>
                <a:gd name="T0" fmla="*/ 321 w 326"/>
                <a:gd name="T1" fmla="*/ 156 h 156"/>
                <a:gd name="T2" fmla="*/ 0 w 326"/>
                <a:gd name="T3" fmla="*/ 9 h 156"/>
                <a:gd name="T4" fmla="*/ 5 w 326"/>
                <a:gd name="T5" fmla="*/ 0 h 156"/>
                <a:gd name="T6" fmla="*/ 326 w 326"/>
                <a:gd name="T7" fmla="*/ 146 h 156"/>
                <a:gd name="T8" fmla="*/ 321 w 326"/>
                <a:gd name="T9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6" h="156">
                  <a:moveTo>
                    <a:pt x="321" y="156"/>
                  </a:moveTo>
                  <a:lnTo>
                    <a:pt x="0" y="9"/>
                  </a:lnTo>
                  <a:lnTo>
                    <a:pt x="5" y="0"/>
                  </a:lnTo>
                  <a:lnTo>
                    <a:pt x="326" y="146"/>
                  </a:lnTo>
                  <a:lnTo>
                    <a:pt x="321" y="156"/>
                  </a:lnTo>
                  <a:close/>
                </a:path>
              </a:pathLst>
            </a:custGeom>
            <a:solidFill>
              <a:srgbClr val="D3D2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2" name="Rectangle 239">
              <a:extLst>
                <a:ext uri="{FF2B5EF4-FFF2-40B4-BE49-F238E27FC236}">
                  <a16:creationId xmlns:a16="http://schemas.microsoft.com/office/drawing/2014/main" id="{DD10E0B9-62BB-4733-8FC4-CD0F75C14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4" y="3524"/>
              <a:ext cx="816" cy="7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3" name="Freeform 240">
              <a:extLst>
                <a:ext uri="{FF2B5EF4-FFF2-40B4-BE49-F238E27FC236}">
                  <a16:creationId xmlns:a16="http://schemas.microsoft.com/office/drawing/2014/main" id="{15760D6A-D673-4597-B143-4BF0F7A903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0" y="3463"/>
              <a:ext cx="936" cy="23"/>
            </a:xfrm>
            <a:custGeom>
              <a:avLst/>
              <a:gdLst>
                <a:gd name="T0" fmla="*/ 936 w 936"/>
                <a:gd name="T1" fmla="*/ 0 h 23"/>
                <a:gd name="T2" fmla="*/ 0 w 936"/>
                <a:gd name="T3" fmla="*/ 7 h 23"/>
                <a:gd name="T4" fmla="*/ 44 w 936"/>
                <a:gd name="T5" fmla="*/ 23 h 23"/>
                <a:gd name="T6" fmla="*/ 931 w 936"/>
                <a:gd name="T7" fmla="*/ 19 h 23"/>
                <a:gd name="T8" fmla="*/ 936 w 936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6" h="23">
                  <a:moveTo>
                    <a:pt x="936" y="0"/>
                  </a:moveTo>
                  <a:lnTo>
                    <a:pt x="0" y="7"/>
                  </a:lnTo>
                  <a:lnTo>
                    <a:pt x="44" y="23"/>
                  </a:lnTo>
                  <a:lnTo>
                    <a:pt x="931" y="19"/>
                  </a:lnTo>
                  <a:lnTo>
                    <a:pt x="936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4" name="Freeform 241">
              <a:extLst>
                <a:ext uri="{FF2B5EF4-FFF2-40B4-BE49-F238E27FC236}">
                  <a16:creationId xmlns:a16="http://schemas.microsoft.com/office/drawing/2014/main" id="{8D4A841C-5C19-4F17-972F-3212ED3ABC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0" y="3463"/>
              <a:ext cx="936" cy="23"/>
            </a:xfrm>
            <a:custGeom>
              <a:avLst/>
              <a:gdLst>
                <a:gd name="T0" fmla="*/ 936 w 936"/>
                <a:gd name="T1" fmla="*/ 0 h 23"/>
                <a:gd name="T2" fmla="*/ 0 w 936"/>
                <a:gd name="T3" fmla="*/ 7 h 23"/>
                <a:gd name="T4" fmla="*/ 44 w 936"/>
                <a:gd name="T5" fmla="*/ 23 h 23"/>
                <a:gd name="T6" fmla="*/ 931 w 936"/>
                <a:gd name="T7" fmla="*/ 19 h 23"/>
                <a:gd name="T8" fmla="*/ 936 w 936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6" h="23">
                  <a:moveTo>
                    <a:pt x="936" y="0"/>
                  </a:moveTo>
                  <a:lnTo>
                    <a:pt x="0" y="7"/>
                  </a:lnTo>
                  <a:lnTo>
                    <a:pt x="44" y="23"/>
                  </a:lnTo>
                  <a:lnTo>
                    <a:pt x="931" y="19"/>
                  </a:lnTo>
                  <a:lnTo>
                    <a:pt x="93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5" name="Freeform 242">
              <a:extLst>
                <a:ext uri="{FF2B5EF4-FFF2-40B4-BE49-F238E27FC236}">
                  <a16:creationId xmlns:a16="http://schemas.microsoft.com/office/drawing/2014/main" id="{313AB24A-3629-411D-AEF3-4670B4A4B0BB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3" y="3470"/>
              <a:ext cx="811" cy="21"/>
            </a:xfrm>
            <a:custGeom>
              <a:avLst/>
              <a:gdLst>
                <a:gd name="T0" fmla="*/ 767 w 811"/>
                <a:gd name="T1" fmla="*/ 0 h 21"/>
                <a:gd name="T2" fmla="*/ 0 w 811"/>
                <a:gd name="T3" fmla="*/ 2 h 21"/>
                <a:gd name="T4" fmla="*/ 10 w 811"/>
                <a:gd name="T5" fmla="*/ 21 h 21"/>
                <a:gd name="T6" fmla="*/ 811 w 811"/>
                <a:gd name="T7" fmla="*/ 16 h 21"/>
                <a:gd name="T8" fmla="*/ 767 w 811"/>
                <a:gd name="T9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1" h="21">
                  <a:moveTo>
                    <a:pt x="767" y="0"/>
                  </a:moveTo>
                  <a:lnTo>
                    <a:pt x="0" y="2"/>
                  </a:lnTo>
                  <a:lnTo>
                    <a:pt x="10" y="21"/>
                  </a:lnTo>
                  <a:lnTo>
                    <a:pt x="811" y="16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6" name="Freeform 243">
              <a:extLst>
                <a:ext uri="{FF2B5EF4-FFF2-40B4-BE49-F238E27FC236}">
                  <a16:creationId xmlns:a16="http://schemas.microsoft.com/office/drawing/2014/main" id="{55C524D8-1CD3-4D70-A619-A99EC202529B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3" y="3470"/>
              <a:ext cx="811" cy="21"/>
            </a:xfrm>
            <a:custGeom>
              <a:avLst/>
              <a:gdLst>
                <a:gd name="T0" fmla="*/ 767 w 811"/>
                <a:gd name="T1" fmla="*/ 0 h 21"/>
                <a:gd name="T2" fmla="*/ 0 w 811"/>
                <a:gd name="T3" fmla="*/ 2 h 21"/>
                <a:gd name="T4" fmla="*/ 10 w 811"/>
                <a:gd name="T5" fmla="*/ 21 h 21"/>
                <a:gd name="T6" fmla="*/ 811 w 811"/>
                <a:gd name="T7" fmla="*/ 16 h 21"/>
                <a:gd name="T8" fmla="*/ 767 w 811"/>
                <a:gd name="T9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1" h="21">
                  <a:moveTo>
                    <a:pt x="767" y="0"/>
                  </a:moveTo>
                  <a:lnTo>
                    <a:pt x="0" y="2"/>
                  </a:lnTo>
                  <a:lnTo>
                    <a:pt x="10" y="21"/>
                  </a:lnTo>
                  <a:lnTo>
                    <a:pt x="811" y="16"/>
                  </a:lnTo>
                  <a:lnTo>
                    <a:pt x="76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7" name="Freeform 244">
              <a:extLst>
                <a:ext uri="{FF2B5EF4-FFF2-40B4-BE49-F238E27FC236}">
                  <a16:creationId xmlns:a16="http://schemas.microsoft.com/office/drawing/2014/main" id="{308423F4-12A5-4233-B397-2BE95EDB44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2" y="3401"/>
              <a:ext cx="1108" cy="24"/>
            </a:xfrm>
            <a:custGeom>
              <a:avLst/>
              <a:gdLst>
                <a:gd name="T0" fmla="*/ 1108 w 1108"/>
                <a:gd name="T1" fmla="*/ 0 h 24"/>
                <a:gd name="T2" fmla="*/ 0 w 1108"/>
                <a:gd name="T3" fmla="*/ 7 h 24"/>
                <a:gd name="T4" fmla="*/ 47 w 1108"/>
                <a:gd name="T5" fmla="*/ 24 h 24"/>
                <a:gd name="T6" fmla="*/ 1103 w 1108"/>
                <a:gd name="T7" fmla="*/ 19 h 24"/>
                <a:gd name="T8" fmla="*/ 1108 w 1108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8" h="24">
                  <a:moveTo>
                    <a:pt x="1108" y="0"/>
                  </a:moveTo>
                  <a:lnTo>
                    <a:pt x="0" y="7"/>
                  </a:lnTo>
                  <a:lnTo>
                    <a:pt x="47" y="24"/>
                  </a:lnTo>
                  <a:lnTo>
                    <a:pt x="1103" y="19"/>
                  </a:lnTo>
                  <a:lnTo>
                    <a:pt x="1108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8" name="Freeform 245">
              <a:extLst>
                <a:ext uri="{FF2B5EF4-FFF2-40B4-BE49-F238E27FC236}">
                  <a16:creationId xmlns:a16="http://schemas.microsoft.com/office/drawing/2014/main" id="{6735C7DB-46AA-472A-AF3F-B3136B49E6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2" y="3401"/>
              <a:ext cx="1108" cy="24"/>
            </a:xfrm>
            <a:custGeom>
              <a:avLst/>
              <a:gdLst>
                <a:gd name="T0" fmla="*/ 1108 w 1108"/>
                <a:gd name="T1" fmla="*/ 0 h 24"/>
                <a:gd name="T2" fmla="*/ 0 w 1108"/>
                <a:gd name="T3" fmla="*/ 7 h 24"/>
                <a:gd name="T4" fmla="*/ 47 w 1108"/>
                <a:gd name="T5" fmla="*/ 24 h 24"/>
                <a:gd name="T6" fmla="*/ 1103 w 1108"/>
                <a:gd name="T7" fmla="*/ 19 h 24"/>
                <a:gd name="T8" fmla="*/ 1108 w 1108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8" h="24">
                  <a:moveTo>
                    <a:pt x="1108" y="0"/>
                  </a:moveTo>
                  <a:lnTo>
                    <a:pt x="0" y="7"/>
                  </a:lnTo>
                  <a:lnTo>
                    <a:pt x="47" y="24"/>
                  </a:lnTo>
                  <a:lnTo>
                    <a:pt x="1103" y="19"/>
                  </a:lnTo>
                  <a:lnTo>
                    <a:pt x="110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49" name="Freeform 246">
              <a:extLst>
                <a:ext uri="{FF2B5EF4-FFF2-40B4-BE49-F238E27FC236}">
                  <a16:creationId xmlns:a16="http://schemas.microsoft.com/office/drawing/2014/main" id="{D778105F-0B5C-4C98-B351-002474E5F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3" y="3408"/>
              <a:ext cx="686" cy="22"/>
            </a:xfrm>
            <a:custGeom>
              <a:avLst/>
              <a:gdLst>
                <a:gd name="T0" fmla="*/ 639 w 686"/>
                <a:gd name="T1" fmla="*/ 0 h 22"/>
                <a:gd name="T2" fmla="*/ 0 w 686"/>
                <a:gd name="T3" fmla="*/ 3 h 22"/>
                <a:gd name="T4" fmla="*/ 9 w 686"/>
                <a:gd name="T5" fmla="*/ 22 h 22"/>
                <a:gd name="T6" fmla="*/ 686 w 686"/>
                <a:gd name="T7" fmla="*/ 17 h 22"/>
                <a:gd name="T8" fmla="*/ 639 w 686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6" h="22">
                  <a:moveTo>
                    <a:pt x="639" y="0"/>
                  </a:moveTo>
                  <a:lnTo>
                    <a:pt x="0" y="3"/>
                  </a:lnTo>
                  <a:lnTo>
                    <a:pt x="9" y="22"/>
                  </a:lnTo>
                  <a:lnTo>
                    <a:pt x="686" y="17"/>
                  </a:lnTo>
                  <a:lnTo>
                    <a:pt x="639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0" name="Freeform 247">
              <a:extLst>
                <a:ext uri="{FF2B5EF4-FFF2-40B4-BE49-F238E27FC236}">
                  <a16:creationId xmlns:a16="http://schemas.microsoft.com/office/drawing/2014/main" id="{893F80A0-5450-45EC-87C7-354F893A0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3" y="3408"/>
              <a:ext cx="686" cy="22"/>
            </a:xfrm>
            <a:custGeom>
              <a:avLst/>
              <a:gdLst>
                <a:gd name="T0" fmla="*/ 639 w 686"/>
                <a:gd name="T1" fmla="*/ 0 h 22"/>
                <a:gd name="T2" fmla="*/ 0 w 686"/>
                <a:gd name="T3" fmla="*/ 3 h 22"/>
                <a:gd name="T4" fmla="*/ 9 w 686"/>
                <a:gd name="T5" fmla="*/ 22 h 22"/>
                <a:gd name="T6" fmla="*/ 686 w 686"/>
                <a:gd name="T7" fmla="*/ 17 h 22"/>
                <a:gd name="T8" fmla="*/ 639 w 686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6" h="22">
                  <a:moveTo>
                    <a:pt x="639" y="0"/>
                  </a:moveTo>
                  <a:lnTo>
                    <a:pt x="0" y="3"/>
                  </a:lnTo>
                  <a:lnTo>
                    <a:pt x="9" y="22"/>
                  </a:lnTo>
                  <a:lnTo>
                    <a:pt x="686" y="17"/>
                  </a:lnTo>
                  <a:lnTo>
                    <a:pt x="63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1" name="Freeform 248">
              <a:extLst>
                <a:ext uri="{FF2B5EF4-FFF2-40B4-BE49-F238E27FC236}">
                  <a16:creationId xmlns:a16="http://schemas.microsoft.com/office/drawing/2014/main" id="{DE6888D8-B221-46D7-9710-10B56D09CC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54" y="3335"/>
              <a:ext cx="1292" cy="26"/>
            </a:xfrm>
            <a:custGeom>
              <a:avLst/>
              <a:gdLst>
                <a:gd name="T0" fmla="*/ 1292 w 1292"/>
                <a:gd name="T1" fmla="*/ 0 h 26"/>
                <a:gd name="T2" fmla="*/ 0 w 1292"/>
                <a:gd name="T3" fmla="*/ 7 h 26"/>
                <a:gd name="T4" fmla="*/ 50 w 1292"/>
                <a:gd name="T5" fmla="*/ 26 h 26"/>
                <a:gd name="T6" fmla="*/ 1288 w 1292"/>
                <a:gd name="T7" fmla="*/ 19 h 26"/>
                <a:gd name="T8" fmla="*/ 1292 w 1292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26">
                  <a:moveTo>
                    <a:pt x="1292" y="0"/>
                  </a:moveTo>
                  <a:lnTo>
                    <a:pt x="0" y="7"/>
                  </a:lnTo>
                  <a:lnTo>
                    <a:pt x="50" y="26"/>
                  </a:lnTo>
                  <a:lnTo>
                    <a:pt x="1288" y="19"/>
                  </a:lnTo>
                  <a:lnTo>
                    <a:pt x="12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2" name="Freeform 249">
              <a:extLst>
                <a:ext uri="{FF2B5EF4-FFF2-40B4-BE49-F238E27FC236}">
                  <a16:creationId xmlns:a16="http://schemas.microsoft.com/office/drawing/2014/main" id="{88F1B023-E378-4EDF-9070-B75008F20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54" y="3335"/>
              <a:ext cx="1292" cy="26"/>
            </a:xfrm>
            <a:custGeom>
              <a:avLst/>
              <a:gdLst>
                <a:gd name="T0" fmla="*/ 1292 w 1292"/>
                <a:gd name="T1" fmla="*/ 0 h 26"/>
                <a:gd name="T2" fmla="*/ 0 w 1292"/>
                <a:gd name="T3" fmla="*/ 7 h 26"/>
                <a:gd name="T4" fmla="*/ 50 w 1292"/>
                <a:gd name="T5" fmla="*/ 26 h 26"/>
                <a:gd name="T6" fmla="*/ 1288 w 1292"/>
                <a:gd name="T7" fmla="*/ 19 h 26"/>
                <a:gd name="T8" fmla="*/ 1292 w 1292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26">
                  <a:moveTo>
                    <a:pt x="1292" y="0"/>
                  </a:moveTo>
                  <a:lnTo>
                    <a:pt x="0" y="7"/>
                  </a:lnTo>
                  <a:lnTo>
                    <a:pt x="50" y="26"/>
                  </a:lnTo>
                  <a:lnTo>
                    <a:pt x="1288" y="19"/>
                  </a:lnTo>
                  <a:lnTo>
                    <a:pt x="129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3" name="Freeform 250">
              <a:extLst>
                <a:ext uri="{FF2B5EF4-FFF2-40B4-BE49-F238E27FC236}">
                  <a16:creationId xmlns:a16="http://schemas.microsoft.com/office/drawing/2014/main" id="{7CE56792-EF4A-4E62-8E41-4CB80A646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9847" y="3342"/>
              <a:ext cx="557" cy="24"/>
            </a:xfrm>
            <a:custGeom>
              <a:avLst/>
              <a:gdLst>
                <a:gd name="T0" fmla="*/ 507 w 557"/>
                <a:gd name="T1" fmla="*/ 0 h 24"/>
                <a:gd name="T2" fmla="*/ 0 w 557"/>
                <a:gd name="T3" fmla="*/ 3 h 24"/>
                <a:gd name="T4" fmla="*/ 10 w 557"/>
                <a:gd name="T5" fmla="*/ 24 h 24"/>
                <a:gd name="T6" fmla="*/ 557 w 557"/>
                <a:gd name="T7" fmla="*/ 19 h 24"/>
                <a:gd name="T8" fmla="*/ 507 w 557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7" h="24">
                  <a:moveTo>
                    <a:pt x="507" y="0"/>
                  </a:moveTo>
                  <a:lnTo>
                    <a:pt x="0" y="3"/>
                  </a:lnTo>
                  <a:lnTo>
                    <a:pt x="10" y="24"/>
                  </a:lnTo>
                  <a:lnTo>
                    <a:pt x="557" y="19"/>
                  </a:lnTo>
                  <a:lnTo>
                    <a:pt x="507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4" name="Freeform 251">
              <a:extLst>
                <a:ext uri="{FF2B5EF4-FFF2-40B4-BE49-F238E27FC236}">
                  <a16:creationId xmlns:a16="http://schemas.microsoft.com/office/drawing/2014/main" id="{BFAB9B33-BE66-43AB-8E6B-65080108AA77}"/>
                </a:ext>
              </a:extLst>
            </p:cNvPr>
            <p:cNvSpPr>
              <a:spLocks/>
            </p:cNvSpPr>
            <p:nvPr/>
          </p:nvSpPr>
          <p:spPr bwMode="auto">
            <a:xfrm>
              <a:off x="9847" y="3342"/>
              <a:ext cx="557" cy="24"/>
            </a:xfrm>
            <a:custGeom>
              <a:avLst/>
              <a:gdLst>
                <a:gd name="T0" fmla="*/ 507 w 557"/>
                <a:gd name="T1" fmla="*/ 0 h 24"/>
                <a:gd name="T2" fmla="*/ 0 w 557"/>
                <a:gd name="T3" fmla="*/ 3 h 24"/>
                <a:gd name="T4" fmla="*/ 10 w 557"/>
                <a:gd name="T5" fmla="*/ 24 h 24"/>
                <a:gd name="T6" fmla="*/ 557 w 557"/>
                <a:gd name="T7" fmla="*/ 19 h 24"/>
                <a:gd name="T8" fmla="*/ 507 w 557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7" h="24">
                  <a:moveTo>
                    <a:pt x="507" y="0"/>
                  </a:moveTo>
                  <a:lnTo>
                    <a:pt x="0" y="3"/>
                  </a:lnTo>
                  <a:lnTo>
                    <a:pt x="10" y="24"/>
                  </a:lnTo>
                  <a:lnTo>
                    <a:pt x="557" y="19"/>
                  </a:lnTo>
                  <a:lnTo>
                    <a:pt x="50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5" name="Freeform 252">
              <a:extLst>
                <a:ext uri="{FF2B5EF4-FFF2-40B4-BE49-F238E27FC236}">
                  <a16:creationId xmlns:a16="http://schemas.microsoft.com/office/drawing/2014/main" id="{CA742CDC-4339-483E-813A-0EA35B847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61" y="3305"/>
              <a:ext cx="671" cy="290"/>
            </a:xfrm>
            <a:custGeom>
              <a:avLst/>
              <a:gdLst>
                <a:gd name="T0" fmla="*/ 671 w 671"/>
                <a:gd name="T1" fmla="*/ 0 h 290"/>
                <a:gd name="T2" fmla="*/ 75 w 671"/>
                <a:gd name="T3" fmla="*/ 2 h 290"/>
                <a:gd name="T4" fmla="*/ 0 w 671"/>
                <a:gd name="T5" fmla="*/ 290 h 290"/>
                <a:gd name="T6" fmla="*/ 525 w 671"/>
                <a:gd name="T7" fmla="*/ 285 h 290"/>
                <a:gd name="T8" fmla="*/ 671 w 671"/>
                <a:gd name="T9" fmla="*/ 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1" h="290">
                  <a:moveTo>
                    <a:pt x="671" y="0"/>
                  </a:moveTo>
                  <a:lnTo>
                    <a:pt x="75" y="2"/>
                  </a:lnTo>
                  <a:lnTo>
                    <a:pt x="0" y="290"/>
                  </a:lnTo>
                  <a:lnTo>
                    <a:pt x="525" y="285"/>
                  </a:lnTo>
                  <a:lnTo>
                    <a:pt x="67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6" name="Freeform 253">
              <a:extLst>
                <a:ext uri="{FF2B5EF4-FFF2-40B4-BE49-F238E27FC236}">
                  <a16:creationId xmlns:a16="http://schemas.microsoft.com/office/drawing/2014/main" id="{468E8A8B-B3A0-431B-BAF6-D9BAD2FD6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61" y="3305"/>
              <a:ext cx="671" cy="290"/>
            </a:xfrm>
            <a:custGeom>
              <a:avLst/>
              <a:gdLst>
                <a:gd name="T0" fmla="*/ 671 w 671"/>
                <a:gd name="T1" fmla="*/ 0 h 290"/>
                <a:gd name="T2" fmla="*/ 75 w 671"/>
                <a:gd name="T3" fmla="*/ 2 h 290"/>
                <a:gd name="T4" fmla="*/ 0 w 671"/>
                <a:gd name="T5" fmla="*/ 290 h 290"/>
                <a:gd name="T6" fmla="*/ 525 w 671"/>
                <a:gd name="T7" fmla="*/ 285 h 290"/>
                <a:gd name="T8" fmla="*/ 671 w 671"/>
                <a:gd name="T9" fmla="*/ 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1" h="290">
                  <a:moveTo>
                    <a:pt x="671" y="0"/>
                  </a:moveTo>
                  <a:lnTo>
                    <a:pt x="75" y="2"/>
                  </a:lnTo>
                  <a:lnTo>
                    <a:pt x="0" y="290"/>
                  </a:lnTo>
                  <a:lnTo>
                    <a:pt x="525" y="285"/>
                  </a:lnTo>
                  <a:lnTo>
                    <a:pt x="67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7" name="Freeform 254">
              <a:extLst>
                <a:ext uri="{FF2B5EF4-FFF2-40B4-BE49-F238E27FC236}">
                  <a16:creationId xmlns:a16="http://schemas.microsoft.com/office/drawing/2014/main" id="{A64867C9-5769-4C26-BEB8-B00F337456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80" y="3267"/>
              <a:ext cx="1481" cy="28"/>
            </a:xfrm>
            <a:custGeom>
              <a:avLst/>
              <a:gdLst>
                <a:gd name="T0" fmla="*/ 1481 w 1481"/>
                <a:gd name="T1" fmla="*/ 0 h 28"/>
                <a:gd name="T2" fmla="*/ 0 w 1481"/>
                <a:gd name="T3" fmla="*/ 7 h 28"/>
                <a:gd name="T4" fmla="*/ 52 w 1481"/>
                <a:gd name="T5" fmla="*/ 28 h 28"/>
                <a:gd name="T6" fmla="*/ 1476 w 1481"/>
                <a:gd name="T7" fmla="*/ 19 h 28"/>
                <a:gd name="T8" fmla="*/ 1481 w 1481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1" h="28">
                  <a:moveTo>
                    <a:pt x="1481" y="0"/>
                  </a:moveTo>
                  <a:lnTo>
                    <a:pt x="0" y="7"/>
                  </a:lnTo>
                  <a:lnTo>
                    <a:pt x="52" y="28"/>
                  </a:lnTo>
                  <a:lnTo>
                    <a:pt x="1476" y="19"/>
                  </a:lnTo>
                  <a:lnTo>
                    <a:pt x="148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8" name="Freeform 255">
              <a:extLst>
                <a:ext uri="{FF2B5EF4-FFF2-40B4-BE49-F238E27FC236}">
                  <a16:creationId xmlns:a16="http://schemas.microsoft.com/office/drawing/2014/main" id="{3CBF6AD2-7525-4960-AD1E-1A88649CCD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80" y="3267"/>
              <a:ext cx="1481" cy="28"/>
            </a:xfrm>
            <a:custGeom>
              <a:avLst/>
              <a:gdLst>
                <a:gd name="T0" fmla="*/ 1481 w 1481"/>
                <a:gd name="T1" fmla="*/ 0 h 28"/>
                <a:gd name="T2" fmla="*/ 0 w 1481"/>
                <a:gd name="T3" fmla="*/ 7 h 28"/>
                <a:gd name="T4" fmla="*/ 52 w 1481"/>
                <a:gd name="T5" fmla="*/ 28 h 28"/>
                <a:gd name="T6" fmla="*/ 1476 w 1481"/>
                <a:gd name="T7" fmla="*/ 19 h 28"/>
                <a:gd name="T8" fmla="*/ 1481 w 1481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1" h="28">
                  <a:moveTo>
                    <a:pt x="1481" y="0"/>
                  </a:moveTo>
                  <a:lnTo>
                    <a:pt x="0" y="7"/>
                  </a:lnTo>
                  <a:lnTo>
                    <a:pt x="52" y="28"/>
                  </a:lnTo>
                  <a:lnTo>
                    <a:pt x="1476" y="19"/>
                  </a:lnTo>
                  <a:lnTo>
                    <a:pt x="148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59" name="Freeform 256">
              <a:extLst>
                <a:ext uri="{FF2B5EF4-FFF2-40B4-BE49-F238E27FC236}">
                  <a16:creationId xmlns:a16="http://schemas.microsoft.com/office/drawing/2014/main" id="{99EF9FBB-57DD-42EF-A720-1C3474903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2" y="3274"/>
              <a:ext cx="420" cy="24"/>
            </a:xfrm>
            <a:custGeom>
              <a:avLst/>
              <a:gdLst>
                <a:gd name="T0" fmla="*/ 368 w 420"/>
                <a:gd name="T1" fmla="*/ 0 h 24"/>
                <a:gd name="T2" fmla="*/ 0 w 420"/>
                <a:gd name="T3" fmla="*/ 2 h 24"/>
                <a:gd name="T4" fmla="*/ 9 w 420"/>
                <a:gd name="T5" fmla="*/ 24 h 24"/>
                <a:gd name="T6" fmla="*/ 420 w 420"/>
                <a:gd name="T7" fmla="*/ 21 h 24"/>
                <a:gd name="T8" fmla="*/ 368 w 420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24">
                  <a:moveTo>
                    <a:pt x="368" y="0"/>
                  </a:moveTo>
                  <a:lnTo>
                    <a:pt x="0" y="2"/>
                  </a:lnTo>
                  <a:lnTo>
                    <a:pt x="9" y="24"/>
                  </a:lnTo>
                  <a:lnTo>
                    <a:pt x="420" y="21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0" name="Freeform 257">
              <a:extLst>
                <a:ext uri="{FF2B5EF4-FFF2-40B4-BE49-F238E27FC236}">
                  <a16:creationId xmlns:a16="http://schemas.microsoft.com/office/drawing/2014/main" id="{3708C307-57F9-4367-B892-D7E8703B8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2" y="3274"/>
              <a:ext cx="420" cy="24"/>
            </a:xfrm>
            <a:custGeom>
              <a:avLst/>
              <a:gdLst>
                <a:gd name="T0" fmla="*/ 368 w 420"/>
                <a:gd name="T1" fmla="*/ 0 h 24"/>
                <a:gd name="T2" fmla="*/ 0 w 420"/>
                <a:gd name="T3" fmla="*/ 2 h 24"/>
                <a:gd name="T4" fmla="*/ 9 w 420"/>
                <a:gd name="T5" fmla="*/ 24 h 24"/>
                <a:gd name="T6" fmla="*/ 420 w 420"/>
                <a:gd name="T7" fmla="*/ 21 h 24"/>
                <a:gd name="T8" fmla="*/ 368 w 420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24">
                  <a:moveTo>
                    <a:pt x="368" y="0"/>
                  </a:moveTo>
                  <a:lnTo>
                    <a:pt x="0" y="2"/>
                  </a:lnTo>
                  <a:lnTo>
                    <a:pt x="9" y="24"/>
                  </a:lnTo>
                  <a:lnTo>
                    <a:pt x="420" y="21"/>
                  </a:lnTo>
                  <a:lnTo>
                    <a:pt x="36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1" name="Freeform 258">
              <a:extLst>
                <a:ext uri="{FF2B5EF4-FFF2-40B4-BE49-F238E27FC236}">
                  <a16:creationId xmlns:a16="http://schemas.microsoft.com/office/drawing/2014/main" id="{EE341926-41D4-44D2-81BB-CF9050B07D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7" y="3031"/>
              <a:ext cx="2028" cy="35"/>
            </a:xfrm>
            <a:custGeom>
              <a:avLst/>
              <a:gdLst>
                <a:gd name="T0" fmla="*/ 2028 w 2028"/>
                <a:gd name="T1" fmla="*/ 0 h 35"/>
                <a:gd name="T2" fmla="*/ 0 w 2028"/>
                <a:gd name="T3" fmla="*/ 9 h 35"/>
                <a:gd name="T4" fmla="*/ 14 w 2028"/>
                <a:gd name="T5" fmla="*/ 35 h 35"/>
                <a:gd name="T6" fmla="*/ 2023 w 2028"/>
                <a:gd name="T7" fmla="*/ 24 h 35"/>
                <a:gd name="T8" fmla="*/ 2028 w 2028"/>
                <a:gd name="T9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8" h="35">
                  <a:moveTo>
                    <a:pt x="2028" y="0"/>
                  </a:moveTo>
                  <a:lnTo>
                    <a:pt x="0" y="9"/>
                  </a:lnTo>
                  <a:lnTo>
                    <a:pt x="14" y="35"/>
                  </a:lnTo>
                  <a:lnTo>
                    <a:pt x="2023" y="24"/>
                  </a:lnTo>
                  <a:lnTo>
                    <a:pt x="2028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2" name="Freeform 259">
              <a:extLst>
                <a:ext uri="{FF2B5EF4-FFF2-40B4-BE49-F238E27FC236}">
                  <a16:creationId xmlns:a16="http://schemas.microsoft.com/office/drawing/2014/main" id="{490DE6C7-A55B-4E4B-A6D8-CEBCA6C353C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7" y="3031"/>
              <a:ext cx="2028" cy="35"/>
            </a:xfrm>
            <a:custGeom>
              <a:avLst/>
              <a:gdLst>
                <a:gd name="T0" fmla="*/ 2028 w 2028"/>
                <a:gd name="T1" fmla="*/ 0 h 35"/>
                <a:gd name="T2" fmla="*/ 0 w 2028"/>
                <a:gd name="T3" fmla="*/ 9 h 35"/>
                <a:gd name="T4" fmla="*/ 14 w 2028"/>
                <a:gd name="T5" fmla="*/ 35 h 35"/>
                <a:gd name="T6" fmla="*/ 2023 w 2028"/>
                <a:gd name="T7" fmla="*/ 24 h 35"/>
                <a:gd name="T8" fmla="*/ 2028 w 2028"/>
                <a:gd name="T9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8" h="35">
                  <a:moveTo>
                    <a:pt x="2028" y="0"/>
                  </a:moveTo>
                  <a:lnTo>
                    <a:pt x="0" y="9"/>
                  </a:lnTo>
                  <a:lnTo>
                    <a:pt x="14" y="35"/>
                  </a:lnTo>
                  <a:lnTo>
                    <a:pt x="2023" y="24"/>
                  </a:lnTo>
                  <a:lnTo>
                    <a:pt x="202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3" name="Freeform 260">
              <a:extLst>
                <a:ext uri="{FF2B5EF4-FFF2-40B4-BE49-F238E27FC236}">
                  <a16:creationId xmlns:a16="http://schemas.microsoft.com/office/drawing/2014/main" id="{53767139-FCFE-4343-BBA5-2E4BB06810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43" y="3026"/>
              <a:ext cx="731" cy="250"/>
            </a:xfrm>
            <a:custGeom>
              <a:avLst/>
              <a:gdLst>
                <a:gd name="T0" fmla="*/ 731 w 731"/>
                <a:gd name="T1" fmla="*/ 0 h 250"/>
                <a:gd name="T2" fmla="*/ 66 w 731"/>
                <a:gd name="T3" fmla="*/ 3 h 250"/>
                <a:gd name="T4" fmla="*/ 0 w 731"/>
                <a:gd name="T5" fmla="*/ 250 h 250"/>
                <a:gd name="T6" fmla="*/ 606 w 731"/>
                <a:gd name="T7" fmla="*/ 246 h 250"/>
                <a:gd name="T8" fmla="*/ 731 w 731"/>
                <a:gd name="T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1" h="250">
                  <a:moveTo>
                    <a:pt x="731" y="0"/>
                  </a:moveTo>
                  <a:lnTo>
                    <a:pt x="66" y="3"/>
                  </a:lnTo>
                  <a:lnTo>
                    <a:pt x="0" y="250"/>
                  </a:lnTo>
                  <a:lnTo>
                    <a:pt x="606" y="246"/>
                  </a:lnTo>
                  <a:lnTo>
                    <a:pt x="73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4" name="Freeform 261">
              <a:extLst>
                <a:ext uri="{FF2B5EF4-FFF2-40B4-BE49-F238E27FC236}">
                  <a16:creationId xmlns:a16="http://schemas.microsoft.com/office/drawing/2014/main" id="{065EACE3-C694-44EC-9023-4D026161EF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43" y="3026"/>
              <a:ext cx="731" cy="250"/>
            </a:xfrm>
            <a:custGeom>
              <a:avLst/>
              <a:gdLst>
                <a:gd name="T0" fmla="*/ 731 w 731"/>
                <a:gd name="T1" fmla="*/ 0 h 250"/>
                <a:gd name="T2" fmla="*/ 66 w 731"/>
                <a:gd name="T3" fmla="*/ 3 h 250"/>
                <a:gd name="T4" fmla="*/ 0 w 731"/>
                <a:gd name="T5" fmla="*/ 250 h 250"/>
                <a:gd name="T6" fmla="*/ 606 w 731"/>
                <a:gd name="T7" fmla="*/ 246 h 250"/>
                <a:gd name="T8" fmla="*/ 731 w 731"/>
                <a:gd name="T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1" h="250">
                  <a:moveTo>
                    <a:pt x="731" y="0"/>
                  </a:moveTo>
                  <a:lnTo>
                    <a:pt x="66" y="3"/>
                  </a:lnTo>
                  <a:lnTo>
                    <a:pt x="0" y="250"/>
                  </a:lnTo>
                  <a:lnTo>
                    <a:pt x="606" y="246"/>
                  </a:lnTo>
                  <a:lnTo>
                    <a:pt x="73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5" name="Freeform 262">
              <a:extLst>
                <a:ext uri="{FF2B5EF4-FFF2-40B4-BE49-F238E27FC236}">
                  <a16:creationId xmlns:a16="http://schemas.microsoft.com/office/drawing/2014/main" id="{0D62ABC2-230F-475E-B0AE-BBD70C3AD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9991" y="3191"/>
              <a:ext cx="1688" cy="31"/>
            </a:xfrm>
            <a:custGeom>
              <a:avLst/>
              <a:gdLst>
                <a:gd name="T0" fmla="*/ 1688 w 1688"/>
                <a:gd name="T1" fmla="*/ 0 h 31"/>
                <a:gd name="T2" fmla="*/ 0 w 1688"/>
                <a:gd name="T3" fmla="*/ 10 h 31"/>
                <a:gd name="T4" fmla="*/ 57 w 1688"/>
                <a:gd name="T5" fmla="*/ 31 h 31"/>
                <a:gd name="T6" fmla="*/ 1681 w 1688"/>
                <a:gd name="T7" fmla="*/ 24 h 31"/>
                <a:gd name="T8" fmla="*/ 1688 w 1688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8" h="31">
                  <a:moveTo>
                    <a:pt x="1688" y="0"/>
                  </a:moveTo>
                  <a:lnTo>
                    <a:pt x="0" y="10"/>
                  </a:lnTo>
                  <a:lnTo>
                    <a:pt x="57" y="31"/>
                  </a:lnTo>
                  <a:lnTo>
                    <a:pt x="1681" y="24"/>
                  </a:lnTo>
                  <a:lnTo>
                    <a:pt x="1688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6" name="Freeform 263">
              <a:extLst>
                <a:ext uri="{FF2B5EF4-FFF2-40B4-BE49-F238E27FC236}">
                  <a16:creationId xmlns:a16="http://schemas.microsoft.com/office/drawing/2014/main" id="{99E4A2B7-61FB-404C-8C91-D6C336C978DF}"/>
                </a:ext>
              </a:extLst>
            </p:cNvPr>
            <p:cNvSpPr>
              <a:spLocks/>
            </p:cNvSpPr>
            <p:nvPr/>
          </p:nvSpPr>
          <p:spPr bwMode="auto">
            <a:xfrm>
              <a:off x="9991" y="3191"/>
              <a:ext cx="1688" cy="31"/>
            </a:xfrm>
            <a:custGeom>
              <a:avLst/>
              <a:gdLst>
                <a:gd name="T0" fmla="*/ 1688 w 1688"/>
                <a:gd name="T1" fmla="*/ 0 h 31"/>
                <a:gd name="T2" fmla="*/ 0 w 1688"/>
                <a:gd name="T3" fmla="*/ 10 h 31"/>
                <a:gd name="T4" fmla="*/ 57 w 1688"/>
                <a:gd name="T5" fmla="*/ 31 h 31"/>
                <a:gd name="T6" fmla="*/ 1681 w 1688"/>
                <a:gd name="T7" fmla="*/ 24 h 31"/>
                <a:gd name="T8" fmla="*/ 1688 w 1688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8" h="31">
                  <a:moveTo>
                    <a:pt x="1688" y="0"/>
                  </a:moveTo>
                  <a:lnTo>
                    <a:pt x="0" y="10"/>
                  </a:lnTo>
                  <a:lnTo>
                    <a:pt x="57" y="31"/>
                  </a:lnTo>
                  <a:lnTo>
                    <a:pt x="1681" y="24"/>
                  </a:lnTo>
                  <a:lnTo>
                    <a:pt x="168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7" name="Freeform 264">
              <a:extLst>
                <a:ext uri="{FF2B5EF4-FFF2-40B4-BE49-F238E27FC236}">
                  <a16:creationId xmlns:a16="http://schemas.microsoft.com/office/drawing/2014/main" id="{CCB0EA37-18B0-4C60-B0BE-991C2A6FB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2" y="3201"/>
              <a:ext cx="276" cy="23"/>
            </a:xfrm>
            <a:custGeom>
              <a:avLst/>
              <a:gdLst>
                <a:gd name="T0" fmla="*/ 219 w 276"/>
                <a:gd name="T1" fmla="*/ 0 h 23"/>
                <a:gd name="T2" fmla="*/ 0 w 276"/>
                <a:gd name="T3" fmla="*/ 2 h 23"/>
                <a:gd name="T4" fmla="*/ 12 w 276"/>
                <a:gd name="T5" fmla="*/ 23 h 23"/>
                <a:gd name="T6" fmla="*/ 276 w 276"/>
                <a:gd name="T7" fmla="*/ 21 h 23"/>
                <a:gd name="T8" fmla="*/ 219 w 276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" h="23">
                  <a:moveTo>
                    <a:pt x="219" y="0"/>
                  </a:moveTo>
                  <a:lnTo>
                    <a:pt x="0" y="2"/>
                  </a:lnTo>
                  <a:lnTo>
                    <a:pt x="12" y="23"/>
                  </a:lnTo>
                  <a:lnTo>
                    <a:pt x="276" y="21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8" name="Freeform 265">
              <a:extLst>
                <a:ext uri="{FF2B5EF4-FFF2-40B4-BE49-F238E27FC236}">
                  <a16:creationId xmlns:a16="http://schemas.microsoft.com/office/drawing/2014/main" id="{F9E25C80-E56D-43FD-800D-49759EDED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2" y="3201"/>
              <a:ext cx="276" cy="23"/>
            </a:xfrm>
            <a:custGeom>
              <a:avLst/>
              <a:gdLst>
                <a:gd name="T0" fmla="*/ 219 w 276"/>
                <a:gd name="T1" fmla="*/ 0 h 23"/>
                <a:gd name="T2" fmla="*/ 0 w 276"/>
                <a:gd name="T3" fmla="*/ 2 h 23"/>
                <a:gd name="T4" fmla="*/ 12 w 276"/>
                <a:gd name="T5" fmla="*/ 23 h 23"/>
                <a:gd name="T6" fmla="*/ 276 w 276"/>
                <a:gd name="T7" fmla="*/ 21 h 23"/>
                <a:gd name="T8" fmla="*/ 219 w 276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" h="23">
                  <a:moveTo>
                    <a:pt x="219" y="0"/>
                  </a:moveTo>
                  <a:lnTo>
                    <a:pt x="0" y="2"/>
                  </a:lnTo>
                  <a:lnTo>
                    <a:pt x="12" y="23"/>
                  </a:lnTo>
                  <a:lnTo>
                    <a:pt x="276" y="21"/>
                  </a:lnTo>
                  <a:lnTo>
                    <a:pt x="21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69" name="Freeform 266">
              <a:extLst>
                <a:ext uri="{FF2B5EF4-FFF2-40B4-BE49-F238E27FC236}">
                  <a16:creationId xmlns:a16="http://schemas.microsoft.com/office/drawing/2014/main" id="{D7E2D989-E58B-4931-8D45-D8626645CD8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3" y="3114"/>
              <a:ext cx="1903" cy="33"/>
            </a:xfrm>
            <a:custGeom>
              <a:avLst/>
              <a:gdLst>
                <a:gd name="T0" fmla="*/ 1903 w 1903"/>
                <a:gd name="T1" fmla="*/ 0 h 33"/>
                <a:gd name="T2" fmla="*/ 0 w 1903"/>
                <a:gd name="T3" fmla="*/ 9 h 33"/>
                <a:gd name="T4" fmla="*/ 59 w 1903"/>
                <a:gd name="T5" fmla="*/ 33 h 33"/>
                <a:gd name="T6" fmla="*/ 1898 w 1903"/>
                <a:gd name="T7" fmla="*/ 23 h 33"/>
                <a:gd name="T8" fmla="*/ 1903 w 1903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03" h="33">
                  <a:moveTo>
                    <a:pt x="1903" y="0"/>
                  </a:moveTo>
                  <a:lnTo>
                    <a:pt x="0" y="9"/>
                  </a:lnTo>
                  <a:lnTo>
                    <a:pt x="59" y="33"/>
                  </a:lnTo>
                  <a:lnTo>
                    <a:pt x="1898" y="23"/>
                  </a:lnTo>
                  <a:lnTo>
                    <a:pt x="1903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70" name="Freeform 267">
              <a:extLst>
                <a:ext uri="{FF2B5EF4-FFF2-40B4-BE49-F238E27FC236}">
                  <a16:creationId xmlns:a16="http://schemas.microsoft.com/office/drawing/2014/main" id="{6571CE7E-B441-4869-A875-13C80415FBE6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3" y="3114"/>
              <a:ext cx="1903" cy="33"/>
            </a:xfrm>
            <a:custGeom>
              <a:avLst/>
              <a:gdLst>
                <a:gd name="T0" fmla="*/ 1903 w 1903"/>
                <a:gd name="T1" fmla="*/ 0 h 33"/>
                <a:gd name="T2" fmla="*/ 0 w 1903"/>
                <a:gd name="T3" fmla="*/ 9 h 33"/>
                <a:gd name="T4" fmla="*/ 59 w 1903"/>
                <a:gd name="T5" fmla="*/ 33 h 33"/>
                <a:gd name="T6" fmla="*/ 1898 w 1903"/>
                <a:gd name="T7" fmla="*/ 23 h 33"/>
                <a:gd name="T8" fmla="*/ 1903 w 1903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03" h="33">
                  <a:moveTo>
                    <a:pt x="1903" y="0"/>
                  </a:moveTo>
                  <a:lnTo>
                    <a:pt x="0" y="9"/>
                  </a:lnTo>
                  <a:lnTo>
                    <a:pt x="59" y="33"/>
                  </a:lnTo>
                  <a:lnTo>
                    <a:pt x="1898" y="23"/>
                  </a:lnTo>
                  <a:lnTo>
                    <a:pt x="190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71" name="Freeform 268">
              <a:extLst>
                <a:ext uri="{FF2B5EF4-FFF2-40B4-BE49-F238E27FC236}">
                  <a16:creationId xmlns:a16="http://schemas.microsoft.com/office/drawing/2014/main" id="{696CA5F6-A1D7-4799-A876-6AC7122642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2" y="3123"/>
              <a:ext cx="120" cy="24"/>
            </a:xfrm>
            <a:custGeom>
              <a:avLst/>
              <a:gdLst>
                <a:gd name="T0" fmla="*/ 61 w 120"/>
                <a:gd name="T1" fmla="*/ 0 h 24"/>
                <a:gd name="T2" fmla="*/ 0 w 120"/>
                <a:gd name="T3" fmla="*/ 2 h 24"/>
                <a:gd name="T4" fmla="*/ 12 w 120"/>
                <a:gd name="T5" fmla="*/ 24 h 24"/>
                <a:gd name="T6" fmla="*/ 120 w 120"/>
                <a:gd name="T7" fmla="*/ 24 h 24"/>
                <a:gd name="T8" fmla="*/ 61 w 120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24">
                  <a:moveTo>
                    <a:pt x="61" y="0"/>
                  </a:moveTo>
                  <a:lnTo>
                    <a:pt x="0" y="2"/>
                  </a:lnTo>
                  <a:lnTo>
                    <a:pt x="12" y="24"/>
                  </a:lnTo>
                  <a:lnTo>
                    <a:pt x="120" y="24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  <p:sp>
          <p:nvSpPr>
            <p:cNvPr id="72" name="Freeform 269">
              <a:extLst>
                <a:ext uri="{FF2B5EF4-FFF2-40B4-BE49-F238E27FC236}">
                  <a16:creationId xmlns:a16="http://schemas.microsoft.com/office/drawing/2014/main" id="{3D998F92-DDB0-4FD1-BA1D-0335C84543DC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2" y="3123"/>
              <a:ext cx="120" cy="24"/>
            </a:xfrm>
            <a:custGeom>
              <a:avLst/>
              <a:gdLst>
                <a:gd name="T0" fmla="*/ 61 w 120"/>
                <a:gd name="T1" fmla="*/ 0 h 24"/>
                <a:gd name="T2" fmla="*/ 0 w 120"/>
                <a:gd name="T3" fmla="*/ 2 h 24"/>
                <a:gd name="T4" fmla="*/ 12 w 120"/>
                <a:gd name="T5" fmla="*/ 24 h 24"/>
                <a:gd name="T6" fmla="*/ 120 w 120"/>
                <a:gd name="T7" fmla="*/ 24 h 24"/>
                <a:gd name="T8" fmla="*/ 61 w 120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24">
                  <a:moveTo>
                    <a:pt x="61" y="0"/>
                  </a:moveTo>
                  <a:lnTo>
                    <a:pt x="0" y="2"/>
                  </a:lnTo>
                  <a:lnTo>
                    <a:pt x="12" y="24"/>
                  </a:lnTo>
                  <a:lnTo>
                    <a:pt x="120" y="24"/>
                  </a:lnTo>
                  <a:lnTo>
                    <a:pt x="6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4290" tIns="17145" rIns="34290" bIns="17145" numCol="1" anchor="t" anchorCtr="0" compatLnSpc="1">
              <a:prstTxWarp prst="textNoShape">
                <a:avLst/>
              </a:prstTxWarp>
            </a:bodyPr>
            <a:lstStyle/>
            <a:p>
              <a:endParaRPr lang="de-DE" sz="675" dirty="0"/>
            </a:p>
          </p:txBody>
        </p:sp>
      </p:grpSp>
      <p:grpSp>
        <p:nvGrpSpPr>
          <p:cNvPr id="271" name="Gruppieren 2">
            <a:extLst>
              <a:ext uri="{FF2B5EF4-FFF2-40B4-BE49-F238E27FC236}">
                <a16:creationId xmlns:a16="http://schemas.microsoft.com/office/drawing/2014/main" id="{C87855A0-F1CC-4975-83B1-DD9E66621687}"/>
              </a:ext>
            </a:extLst>
          </p:cNvPr>
          <p:cNvGrpSpPr/>
          <p:nvPr/>
        </p:nvGrpSpPr>
        <p:grpSpPr>
          <a:xfrm>
            <a:off x="4706804" y="2180548"/>
            <a:ext cx="4103363" cy="677825"/>
            <a:chOff x="12579563" y="4185284"/>
            <a:chExt cx="10942302" cy="1807533"/>
          </a:xfrm>
        </p:grpSpPr>
        <p:sp>
          <p:nvSpPr>
            <p:cNvPr id="272" name="Shape 615">
              <a:extLst>
                <a:ext uri="{FF2B5EF4-FFF2-40B4-BE49-F238E27FC236}">
                  <a16:creationId xmlns:a16="http://schemas.microsoft.com/office/drawing/2014/main" id="{C4F29AFE-B3D6-4806-8820-9E536213D9DE}"/>
                </a:ext>
              </a:extLst>
            </p:cNvPr>
            <p:cNvSpPr/>
            <p:nvPr/>
          </p:nvSpPr>
          <p:spPr>
            <a:xfrm>
              <a:off x="17859683" y="4944876"/>
              <a:ext cx="5352868" cy="1047941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chemeClr val="bg1">
                      <a:lumMod val="50000"/>
                    </a:schemeClr>
                  </a:solidFill>
                  <a:latin typeface="Myriad Pro"/>
                  <a:ea typeface="Roboto"/>
                  <a:cs typeface="Roboto"/>
                  <a:sym typeface="Roboto"/>
                </a:rPr>
                <a:t>Pokytis: +16 proc.</a:t>
              </a:r>
            </a:p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rgbClr val="0070C0"/>
                  </a:solidFill>
                  <a:latin typeface="Myriad Pro"/>
                </a:rPr>
                <a:t>2018 m.: 2,34 mln. Eur,</a:t>
              </a:r>
            </a:p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rgbClr val="0070C0"/>
                  </a:solidFill>
                  <a:latin typeface="Myriad Pro"/>
                </a:rPr>
                <a:t> </a:t>
              </a:r>
              <a:r>
                <a:rPr lang="lt-LT" sz="1200" dirty="0">
                  <a:solidFill>
                    <a:srgbClr val="002060"/>
                  </a:solidFill>
                  <a:latin typeface="Myriad Pro"/>
                </a:rPr>
                <a:t>2017 m.: 2,02 mln. Eur</a:t>
              </a:r>
              <a:endParaRPr lang="id-ID" sz="1200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73" name="Shape 616">
              <a:extLst>
                <a:ext uri="{FF2B5EF4-FFF2-40B4-BE49-F238E27FC236}">
                  <a16:creationId xmlns:a16="http://schemas.microsoft.com/office/drawing/2014/main" id="{CA1DF1EF-8412-4F98-97E4-233376DA90DF}"/>
                </a:ext>
              </a:extLst>
            </p:cNvPr>
            <p:cNvSpPr/>
            <p:nvPr/>
          </p:nvSpPr>
          <p:spPr>
            <a:xfrm>
              <a:off x="18661119" y="4185284"/>
              <a:ext cx="4860746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 anchor="t" anchorCtr="0">
              <a:noAutofit/>
            </a:bodyPr>
            <a:lstStyle/>
            <a:p>
              <a:pPr>
                <a:lnSpc>
                  <a:spcPct val="130000"/>
                </a:lnSpc>
                <a:buSzPct val="25000"/>
              </a:pPr>
              <a:r>
                <a:rPr lang="lt-LT" sz="1400" b="1" dirty="0">
                  <a:solidFill>
                    <a:srgbClr val="002060"/>
                  </a:solidFill>
                  <a:latin typeface="Myriad Pro"/>
                  <a:ea typeface="Roboto"/>
                  <a:cs typeface="Roboto"/>
                  <a:sym typeface="Roboto"/>
                </a:rPr>
                <a:t>Veiklos sąnaudos</a:t>
              </a:r>
              <a:endParaRPr lang="id-ID" sz="1400" b="1" dirty="0">
                <a:solidFill>
                  <a:srgbClr val="002060"/>
                </a:solidFill>
                <a:latin typeface="Myriad Pr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74" name="Ellipse 279">
              <a:extLst>
                <a:ext uri="{FF2B5EF4-FFF2-40B4-BE49-F238E27FC236}">
                  <a16:creationId xmlns:a16="http://schemas.microsoft.com/office/drawing/2014/main" id="{0BBC68C7-447D-438C-86B5-A3651210611E}"/>
                </a:ext>
              </a:extLst>
            </p:cNvPr>
            <p:cNvSpPr/>
            <p:nvPr/>
          </p:nvSpPr>
          <p:spPr>
            <a:xfrm>
              <a:off x="17410715" y="4748449"/>
              <a:ext cx="830203" cy="83020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675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75" name="Shape 3858">
              <a:extLst>
                <a:ext uri="{FF2B5EF4-FFF2-40B4-BE49-F238E27FC236}">
                  <a16:creationId xmlns:a16="http://schemas.microsoft.com/office/drawing/2014/main" id="{1168BFE4-2BC0-4274-9B60-5730137E5D28}"/>
                </a:ext>
              </a:extLst>
            </p:cNvPr>
            <p:cNvSpPr/>
            <p:nvPr/>
          </p:nvSpPr>
          <p:spPr>
            <a:xfrm>
              <a:off x="17658697" y="4997492"/>
              <a:ext cx="345304" cy="32774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800" y="63664"/>
                  </a:moveTo>
                  <a:lnTo>
                    <a:pt x="119800" y="63664"/>
                  </a:lnTo>
                  <a:cubicBezTo>
                    <a:pt x="119800" y="66596"/>
                    <a:pt x="118405" y="69528"/>
                    <a:pt x="114219" y="69528"/>
                  </a:cubicBezTo>
                  <a:cubicBezTo>
                    <a:pt x="112823" y="69528"/>
                    <a:pt x="111428" y="68062"/>
                    <a:pt x="111428" y="68062"/>
                  </a:cubicBezTo>
                  <a:lnTo>
                    <a:pt x="111428" y="68062"/>
                  </a:lnTo>
                  <a:cubicBezTo>
                    <a:pt x="60598" y="14869"/>
                    <a:pt x="60598" y="14869"/>
                    <a:pt x="60598" y="14869"/>
                  </a:cubicBezTo>
                  <a:lnTo>
                    <a:pt x="60598" y="14869"/>
                  </a:lnTo>
                  <a:lnTo>
                    <a:pt x="60598" y="14869"/>
                  </a:lnTo>
                  <a:lnTo>
                    <a:pt x="60598" y="14869"/>
                  </a:lnTo>
                  <a:cubicBezTo>
                    <a:pt x="9966" y="68062"/>
                    <a:pt x="9966" y="68062"/>
                    <a:pt x="9966" y="68062"/>
                  </a:cubicBezTo>
                  <a:lnTo>
                    <a:pt x="9966" y="68062"/>
                  </a:lnTo>
                  <a:cubicBezTo>
                    <a:pt x="8571" y="68062"/>
                    <a:pt x="7176" y="69528"/>
                    <a:pt x="5780" y="69528"/>
                  </a:cubicBezTo>
                  <a:cubicBezTo>
                    <a:pt x="2990" y="69528"/>
                    <a:pt x="0" y="66596"/>
                    <a:pt x="0" y="63664"/>
                  </a:cubicBezTo>
                  <a:cubicBezTo>
                    <a:pt x="0" y="62198"/>
                    <a:pt x="0" y="60523"/>
                    <a:pt x="1395" y="59057"/>
                  </a:cubicBezTo>
                  <a:cubicBezTo>
                    <a:pt x="56411" y="1465"/>
                    <a:pt x="56411" y="1465"/>
                    <a:pt x="56411" y="1465"/>
                  </a:cubicBezTo>
                  <a:cubicBezTo>
                    <a:pt x="57807" y="0"/>
                    <a:pt x="59202" y="0"/>
                    <a:pt x="60598" y="0"/>
                  </a:cubicBez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cubicBezTo>
                    <a:pt x="61993" y="0"/>
                    <a:pt x="63388" y="1465"/>
                    <a:pt x="64784" y="1465"/>
                  </a:cubicBezTo>
                  <a:lnTo>
                    <a:pt x="64784" y="1465"/>
                  </a:lnTo>
                  <a:cubicBezTo>
                    <a:pt x="85913" y="25130"/>
                    <a:pt x="85913" y="25130"/>
                    <a:pt x="85913" y="25130"/>
                  </a:cubicBezTo>
                  <a:cubicBezTo>
                    <a:pt x="85913" y="19267"/>
                    <a:pt x="85913" y="19267"/>
                    <a:pt x="85913" y="19267"/>
                  </a:cubicBezTo>
                  <a:cubicBezTo>
                    <a:pt x="85913" y="16335"/>
                    <a:pt x="88903" y="13193"/>
                    <a:pt x="91694" y="13193"/>
                  </a:cubicBezTo>
                  <a:cubicBezTo>
                    <a:pt x="95880" y="13193"/>
                    <a:pt x="97275" y="16335"/>
                    <a:pt x="97275" y="19267"/>
                  </a:cubicBezTo>
                  <a:cubicBezTo>
                    <a:pt x="97275" y="36858"/>
                    <a:pt x="97275" y="36858"/>
                    <a:pt x="97275" y="36858"/>
                  </a:cubicBezTo>
                  <a:cubicBezTo>
                    <a:pt x="118405" y="59057"/>
                    <a:pt x="118405" y="59057"/>
                    <a:pt x="118405" y="59057"/>
                  </a:cubicBezTo>
                  <a:lnTo>
                    <a:pt x="118405" y="59057"/>
                  </a:lnTo>
                  <a:cubicBezTo>
                    <a:pt x="119800" y="60523"/>
                    <a:pt x="119800" y="62198"/>
                    <a:pt x="119800" y="63664"/>
                  </a:cubicBezTo>
                  <a:close/>
                  <a:moveTo>
                    <a:pt x="108438" y="72460"/>
                  </a:moveTo>
                  <a:lnTo>
                    <a:pt x="108438" y="72460"/>
                  </a:lnTo>
                  <a:cubicBezTo>
                    <a:pt x="108438" y="90261"/>
                    <a:pt x="108438" y="90261"/>
                    <a:pt x="108438" y="90261"/>
                  </a:cubicBezTo>
                  <a:cubicBezTo>
                    <a:pt x="108438" y="99057"/>
                    <a:pt x="108438" y="99057"/>
                    <a:pt x="108438" y="99057"/>
                  </a:cubicBezTo>
                  <a:cubicBezTo>
                    <a:pt x="108438" y="113926"/>
                    <a:pt x="108438" y="113926"/>
                    <a:pt x="108438" y="113926"/>
                  </a:cubicBezTo>
                  <a:cubicBezTo>
                    <a:pt x="108438" y="118324"/>
                    <a:pt x="107043" y="119790"/>
                    <a:pt x="102857" y="119790"/>
                  </a:cubicBezTo>
                  <a:cubicBezTo>
                    <a:pt x="91694" y="119790"/>
                    <a:pt x="91694" y="119790"/>
                    <a:pt x="91694" y="119790"/>
                  </a:cubicBezTo>
                  <a:cubicBezTo>
                    <a:pt x="91694" y="72460"/>
                    <a:pt x="91694" y="72460"/>
                    <a:pt x="91694" y="72460"/>
                  </a:cubicBezTo>
                  <a:cubicBezTo>
                    <a:pt x="69169" y="72460"/>
                    <a:pt x="69169" y="72460"/>
                    <a:pt x="69169" y="72460"/>
                  </a:cubicBezTo>
                  <a:cubicBezTo>
                    <a:pt x="69169" y="119790"/>
                    <a:pt x="69169" y="119790"/>
                    <a:pt x="69169" y="119790"/>
                  </a:cubicBezTo>
                  <a:cubicBezTo>
                    <a:pt x="16943" y="119790"/>
                    <a:pt x="16943" y="119790"/>
                    <a:pt x="16943" y="119790"/>
                  </a:cubicBezTo>
                  <a:cubicBezTo>
                    <a:pt x="14152" y="119790"/>
                    <a:pt x="11362" y="118324"/>
                    <a:pt x="11362" y="113926"/>
                  </a:cubicBezTo>
                  <a:cubicBezTo>
                    <a:pt x="11362" y="99057"/>
                    <a:pt x="11362" y="99057"/>
                    <a:pt x="11362" y="99057"/>
                  </a:cubicBezTo>
                  <a:cubicBezTo>
                    <a:pt x="11362" y="90261"/>
                    <a:pt x="11362" y="90261"/>
                    <a:pt x="11362" y="90261"/>
                  </a:cubicBezTo>
                  <a:cubicBezTo>
                    <a:pt x="11362" y="72460"/>
                    <a:pt x="11362" y="72460"/>
                    <a:pt x="11362" y="72460"/>
                  </a:cubicBezTo>
                  <a:cubicBezTo>
                    <a:pt x="60598" y="22198"/>
                    <a:pt x="60598" y="22198"/>
                    <a:pt x="60598" y="22198"/>
                  </a:cubicBezTo>
                  <a:lnTo>
                    <a:pt x="108438" y="72460"/>
                  </a:lnTo>
                  <a:close/>
                  <a:moveTo>
                    <a:pt x="50830" y="72460"/>
                  </a:moveTo>
                  <a:lnTo>
                    <a:pt x="50830" y="72460"/>
                  </a:lnTo>
                  <a:cubicBezTo>
                    <a:pt x="28305" y="72460"/>
                    <a:pt x="28305" y="72460"/>
                    <a:pt x="28305" y="72460"/>
                  </a:cubicBezTo>
                  <a:cubicBezTo>
                    <a:pt x="28305" y="96125"/>
                    <a:pt x="28305" y="96125"/>
                    <a:pt x="28305" y="96125"/>
                  </a:cubicBezTo>
                  <a:cubicBezTo>
                    <a:pt x="50830" y="96125"/>
                    <a:pt x="50830" y="96125"/>
                    <a:pt x="50830" y="96125"/>
                  </a:cubicBezTo>
                  <a:lnTo>
                    <a:pt x="50830" y="7246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lIns="34285" tIns="17138" rIns="34285" bIns="17138" anchor="ctr" anchorCtr="0">
              <a:noAutofit/>
            </a:bodyPr>
            <a:lstStyle/>
            <a:p>
              <a:endParaRPr sz="675" dirty="0">
                <a:latin typeface="Century Gothic" panose="020B0502020202020204" pitchFamily="34" charset="0"/>
                <a:sym typeface="Lato"/>
              </a:endParaRPr>
            </a:p>
          </p:txBody>
        </p:sp>
        <p:sp>
          <p:nvSpPr>
            <p:cNvPr id="276" name="Ellipse 285">
              <a:extLst>
                <a:ext uri="{FF2B5EF4-FFF2-40B4-BE49-F238E27FC236}">
                  <a16:creationId xmlns:a16="http://schemas.microsoft.com/office/drawing/2014/main" id="{9B73AF22-1F2C-4AE1-8AD1-491D52BDF4BD}"/>
                </a:ext>
              </a:extLst>
            </p:cNvPr>
            <p:cNvSpPr/>
            <p:nvPr/>
          </p:nvSpPr>
          <p:spPr>
            <a:xfrm>
              <a:off x="12579563" y="5466007"/>
              <a:ext cx="252954" cy="25295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675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7" name="Gerader Verbinder 549">
              <a:extLst>
                <a:ext uri="{FF2B5EF4-FFF2-40B4-BE49-F238E27FC236}">
                  <a16:creationId xmlns:a16="http://schemas.microsoft.com/office/drawing/2014/main" id="{67A6E005-2714-4A4E-A693-8D8F7DA18A4B}"/>
                </a:ext>
              </a:extLst>
            </p:cNvPr>
            <p:cNvCxnSpPr>
              <a:stCxn id="276" idx="6"/>
              <a:endCxn id="274" idx="2"/>
            </p:cNvCxnSpPr>
            <p:nvPr/>
          </p:nvCxnSpPr>
          <p:spPr>
            <a:xfrm flipV="1">
              <a:off x="12832518" y="5163553"/>
              <a:ext cx="4578198" cy="4289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8" name="Gruppieren 1">
            <a:extLst>
              <a:ext uri="{FF2B5EF4-FFF2-40B4-BE49-F238E27FC236}">
                <a16:creationId xmlns:a16="http://schemas.microsoft.com/office/drawing/2014/main" id="{1B42EA07-BFAB-49EC-A847-8FBAA8C6BFC0}"/>
              </a:ext>
            </a:extLst>
          </p:cNvPr>
          <p:cNvGrpSpPr/>
          <p:nvPr/>
        </p:nvGrpSpPr>
        <p:grpSpPr>
          <a:xfrm>
            <a:off x="765622" y="1927401"/>
            <a:ext cx="2471960" cy="1284886"/>
            <a:chOff x="2069745" y="3510226"/>
            <a:chExt cx="6591892" cy="3055045"/>
          </a:xfrm>
        </p:grpSpPr>
        <p:sp>
          <p:nvSpPr>
            <p:cNvPr id="279" name="Shape 615">
              <a:extLst>
                <a:ext uri="{FF2B5EF4-FFF2-40B4-BE49-F238E27FC236}">
                  <a16:creationId xmlns:a16="http://schemas.microsoft.com/office/drawing/2014/main" id="{D6C052B4-62FC-4A91-85E8-F57D721765DB}"/>
                </a:ext>
              </a:extLst>
            </p:cNvPr>
            <p:cNvSpPr/>
            <p:nvPr/>
          </p:nvSpPr>
          <p:spPr>
            <a:xfrm>
              <a:off x="2195285" y="4944875"/>
              <a:ext cx="4437436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chemeClr val="bg1">
                      <a:lumMod val="50000"/>
                    </a:schemeClr>
                  </a:solidFill>
                  <a:latin typeface="Myriad Pro"/>
                </a:rPr>
                <a:t>Pokytis: -2,5 proc.</a:t>
              </a:r>
            </a:p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rgbClr val="0070C0"/>
                  </a:solidFill>
                  <a:latin typeface="Myriad Pro"/>
                </a:rPr>
                <a:t>2018 m.: 1,37 mln. Eur,</a:t>
              </a:r>
            </a:p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rgbClr val="0070C0"/>
                  </a:solidFill>
                  <a:latin typeface="Myriad Pro"/>
                </a:rPr>
                <a:t> </a:t>
              </a:r>
              <a:r>
                <a:rPr lang="lt-LT" sz="1200" dirty="0">
                  <a:solidFill>
                    <a:srgbClr val="002060"/>
                  </a:solidFill>
                  <a:latin typeface="Myriad Pro"/>
                </a:rPr>
                <a:t>2017 m.: 1,41 mln. Eur</a:t>
              </a:r>
              <a:endParaRPr lang="id-ID" sz="1200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0" name="Shape 616">
              <a:extLst>
                <a:ext uri="{FF2B5EF4-FFF2-40B4-BE49-F238E27FC236}">
                  <a16:creationId xmlns:a16="http://schemas.microsoft.com/office/drawing/2014/main" id="{C1358B56-68CD-45DA-9B55-F54523D3B26F}"/>
                </a:ext>
              </a:extLst>
            </p:cNvPr>
            <p:cNvSpPr/>
            <p:nvPr/>
          </p:nvSpPr>
          <p:spPr>
            <a:xfrm>
              <a:off x="2069745" y="3510226"/>
              <a:ext cx="4506062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lt-LT" sz="1400" b="1" dirty="0">
                  <a:solidFill>
                    <a:srgbClr val="002060"/>
                  </a:solidFill>
                  <a:latin typeface="Myriad Pro"/>
                  <a:ea typeface="Roboto"/>
                  <a:cs typeface="Roboto"/>
                  <a:sym typeface="Roboto"/>
                </a:rPr>
                <a:t>Pajamos iš suteiktų garantijų</a:t>
              </a:r>
              <a:endParaRPr lang="id-ID" sz="1400" b="1" dirty="0">
                <a:solidFill>
                  <a:srgbClr val="002060"/>
                </a:solidFill>
                <a:latin typeface="Myriad Pr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1" name="Ellipse 269">
              <a:extLst>
                <a:ext uri="{FF2B5EF4-FFF2-40B4-BE49-F238E27FC236}">
                  <a16:creationId xmlns:a16="http://schemas.microsoft.com/office/drawing/2014/main" id="{C9FD2043-B677-43AE-805C-376D2011C542}"/>
                </a:ext>
              </a:extLst>
            </p:cNvPr>
            <p:cNvSpPr/>
            <p:nvPr/>
          </p:nvSpPr>
          <p:spPr>
            <a:xfrm>
              <a:off x="6887656" y="4671170"/>
              <a:ext cx="933917" cy="8302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675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82" name="Shape 3858">
              <a:extLst>
                <a:ext uri="{FF2B5EF4-FFF2-40B4-BE49-F238E27FC236}">
                  <a16:creationId xmlns:a16="http://schemas.microsoft.com/office/drawing/2014/main" id="{9F3E9F31-D775-49B1-8DBD-42A1716A16F6}"/>
                </a:ext>
              </a:extLst>
            </p:cNvPr>
            <p:cNvSpPr/>
            <p:nvPr/>
          </p:nvSpPr>
          <p:spPr>
            <a:xfrm>
              <a:off x="7201181" y="4941008"/>
              <a:ext cx="345304" cy="32774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800" y="63664"/>
                  </a:moveTo>
                  <a:lnTo>
                    <a:pt x="119800" y="63664"/>
                  </a:lnTo>
                  <a:cubicBezTo>
                    <a:pt x="119800" y="66596"/>
                    <a:pt x="118405" y="69528"/>
                    <a:pt x="114219" y="69528"/>
                  </a:cubicBezTo>
                  <a:cubicBezTo>
                    <a:pt x="112823" y="69528"/>
                    <a:pt x="111428" y="68062"/>
                    <a:pt x="111428" y="68062"/>
                  </a:cubicBezTo>
                  <a:lnTo>
                    <a:pt x="111428" y="68062"/>
                  </a:lnTo>
                  <a:cubicBezTo>
                    <a:pt x="60598" y="14869"/>
                    <a:pt x="60598" y="14869"/>
                    <a:pt x="60598" y="14869"/>
                  </a:cubicBezTo>
                  <a:lnTo>
                    <a:pt x="60598" y="14869"/>
                  </a:lnTo>
                  <a:lnTo>
                    <a:pt x="60598" y="14869"/>
                  </a:lnTo>
                  <a:lnTo>
                    <a:pt x="60598" y="14869"/>
                  </a:lnTo>
                  <a:cubicBezTo>
                    <a:pt x="9966" y="68062"/>
                    <a:pt x="9966" y="68062"/>
                    <a:pt x="9966" y="68062"/>
                  </a:cubicBezTo>
                  <a:lnTo>
                    <a:pt x="9966" y="68062"/>
                  </a:lnTo>
                  <a:cubicBezTo>
                    <a:pt x="8571" y="68062"/>
                    <a:pt x="7176" y="69528"/>
                    <a:pt x="5780" y="69528"/>
                  </a:cubicBezTo>
                  <a:cubicBezTo>
                    <a:pt x="2990" y="69528"/>
                    <a:pt x="0" y="66596"/>
                    <a:pt x="0" y="63664"/>
                  </a:cubicBezTo>
                  <a:cubicBezTo>
                    <a:pt x="0" y="62198"/>
                    <a:pt x="0" y="60523"/>
                    <a:pt x="1395" y="59057"/>
                  </a:cubicBezTo>
                  <a:cubicBezTo>
                    <a:pt x="56411" y="1465"/>
                    <a:pt x="56411" y="1465"/>
                    <a:pt x="56411" y="1465"/>
                  </a:cubicBezTo>
                  <a:cubicBezTo>
                    <a:pt x="57807" y="0"/>
                    <a:pt x="59202" y="0"/>
                    <a:pt x="60598" y="0"/>
                  </a:cubicBez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lnTo>
                    <a:pt x="60598" y="0"/>
                  </a:lnTo>
                  <a:cubicBezTo>
                    <a:pt x="61993" y="0"/>
                    <a:pt x="63388" y="1465"/>
                    <a:pt x="64784" y="1465"/>
                  </a:cubicBezTo>
                  <a:lnTo>
                    <a:pt x="64784" y="1465"/>
                  </a:lnTo>
                  <a:cubicBezTo>
                    <a:pt x="85913" y="25130"/>
                    <a:pt x="85913" y="25130"/>
                    <a:pt x="85913" y="25130"/>
                  </a:cubicBezTo>
                  <a:cubicBezTo>
                    <a:pt x="85913" y="19267"/>
                    <a:pt x="85913" y="19267"/>
                    <a:pt x="85913" y="19267"/>
                  </a:cubicBezTo>
                  <a:cubicBezTo>
                    <a:pt x="85913" y="16335"/>
                    <a:pt x="88903" y="13193"/>
                    <a:pt x="91694" y="13193"/>
                  </a:cubicBezTo>
                  <a:cubicBezTo>
                    <a:pt x="95880" y="13193"/>
                    <a:pt x="97275" y="16335"/>
                    <a:pt x="97275" y="19267"/>
                  </a:cubicBezTo>
                  <a:cubicBezTo>
                    <a:pt x="97275" y="36858"/>
                    <a:pt x="97275" y="36858"/>
                    <a:pt x="97275" y="36858"/>
                  </a:cubicBezTo>
                  <a:cubicBezTo>
                    <a:pt x="118405" y="59057"/>
                    <a:pt x="118405" y="59057"/>
                    <a:pt x="118405" y="59057"/>
                  </a:cubicBezTo>
                  <a:lnTo>
                    <a:pt x="118405" y="59057"/>
                  </a:lnTo>
                  <a:cubicBezTo>
                    <a:pt x="119800" y="60523"/>
                    <a:pt x="119800" y="62198"/>
                    <a:pt x="119800" y="63664"/>
                  </a:cubicBezTo>
                  <a:close/>
                  <a:moveTo>
                    <a:pt x="108438" y="72460"/>
                  </a:moveTo>
                  <a:lnTo>
                    <a:pt x="108438" y="72460"/>
                  </a:lnTo>
                  <a:cubicBezTo>
                    <a:pt x="108438" y="90261"/>
                    <a:pt x="108438" y="90261"/>
                    <a:pt x="108438" y="90261"/>
                  </a:cubicBezTo>
                  <a:cubicBezTo>
                    <a:pt x="108438" y="99057"/>
                    <a:pt x="108438" y="99057"/>
                    <a:pt x="108438" y="99057"/>
                  </a:cubicBezTo>
                  <a:cubicBezTo>
                    <a:pt x="108438" y="113926"/>
                    <a:pt x="108438" y="113926"/>
                    <a:pt x="108438" y="113926"/>
                  </a:cubicBezTo>
                  <a:cubicBezTo>
                    <a:pt x="108438" y="118324"/>
                    <a:pt x="107043" y="119790"/>
                    <a:pt x="102857" y="119790"/>
                  </a:cubicBezTo>
                  <a:cubicBezTo>
                    <a:pt x="91694" y="119790"/>
                    <a:pt x="91694" y="119790"/>
                    <a:pt x="91694" y="119790"/>
                  </a:cubicBezTo>
                  <a:cubicBezTo>
                    <a:pt x="91694" y="72460"/>
                    <a:pt x="91694" y="72460"/>
                    <a:pt x="91694" y="72460"/>
                  </a:cubicBezTo>
                  <a:cubicBezTo>
                    <a:pt x="69169" y="72460"/>
                    <a:pt x="69169" y="72460"/>
                    <a:pt x="69169" y="72460"/>
                  </a:cubicBezTo>
                  <a:cubicBezTo>
                    <a:pt x="69169" y="119790"/>
                    <a:pt x="69169" y="119790"/>
                    <a:pt x="69169" y="119790"/>
                  </a:cubicBezTo>
                  <a:cubicBezTo>
                    <a:pt x="16943" y="119790"/>
                    <a:pt x="16943" y="119790"/>
                    <a:pt x="16943" y="119790"/>
                  </a:cubicBezTo>
                  <a:cubicBezTo>
                    <a:pt x="14152" y="119790"/>
                    <a:pt x="11362" y="118324"/>
                    <a:pt x="11362" y="113926"/>
                  </a:cubicBezTo>
                  <a:cubicBezTo>
                    <a:pt x="11362" y="99057"/>
                    <a:pt x="11362" y="99057"/>
                    <a:pt x="11362" y="99057"/>
                  </a:cubicBezTo>
                  <a:cubicBezTo>
                    <a:pt x="11362" y="90261"/>
                    <a:pt x="11362" y="90261"/>
                    <a:pt x="11362" y="90261"/>
                  </a:cubicBezTo>
                  <a:cubicBezTo>
                    <a:pt x="11362" y="72460"/>
                    <a:pt x="11362" y="72460"/>
                    <a:pt x="11362" y="72460"/>
                  </a:cubicBezTo>
                  <a:cubicBezTo>
                    <a:pt x="60598" y="22198"/>
                    <a:pt x="60598" y="22198"/>
                    <a:pt x="60598" y="22198"/>
                  </a:cubicBezTo>
                  <a:lnTo>
                    <a:pt x="108438" y="72460"/>
                  </a:lnTo>
                  <a:close/>
                  <a:moveTo>
                    <a:pt x="50830" y="72460"/>
                  </a:moveTo>
                  <a:lnTo>
                    <a:pt x="50830" y="72460"/>
                  </a:lnTo>
                  <a:cubicBezTo>
                    <a:pt x="28305" y="72460"/>
                    <a:pt x="28305" y="72460"/>
                    <a:pt x="28305" y="72460"/>
                  </a:cubicBezTo>
                  <a:cubicBezTo>
                    <a:pt x="28305" y="96125"/>
                    <a:pt x="28305" y="96125"/>
                    <a:pt x="28305" y="96125"/>
                  </a:cubicBezTo>
                  <a:cubicBezTo>
                    <a:pt x="50830" y="96125"/>
                    <a:pt x="50830" y="96125"/>
                    <a:pt x="50830" y="96125"/>
                  </a:cubicBezTo>
                  <a:lnTo>
                    <a:pt x="50830" y="7246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lIns="34285" tIns="17138" rIns="34285" bIns="17138" anchor="ctr" anchorCtr="0">
              <a:noAutofit/>
            </a:bodyPr>
            <a:lstStyle/>
            <a:p>
              <a:endParaRPr sz="675" dirty="0">
                <a:latin typeface="Century Gothic" panose="020B0502020202020204" pitchFamily="34" charset="0"/>
                <a:sym typeface="Lato"/>
              </a:endParaRPr>
            </a:p>
          </p:txBody>
        </p:sp>
        <p:sp>
          <p:nvSpPr>
            <p:cNvPr id="283" name="Ellipse 550">
              <a:extLst>
                <a:ext uri="{FF2B5EF4-FFF2-40B4-BE49-F238E27FC236}">
                  <a16:creationId xmlns:a16="http://schemas.microsoft.com/office/drawing/2014/main" id="{221F2F73-C72B-46A0-BCE3-D619BA25D4DF}"/>
                </a:ext>
              </a:extLst>
            </p:cNvPr>
            <p:cNvSpPr/>
            <p:nvPr/>
          </p:nvSpPr>
          <p:spPr>
            <a:xfrm rot="3282460">
              <a:off x="8408684" y="6312318"/>
              <a:ext cx="252954" cy="25295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675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84" name="Gerader Verbinder 551">
              <a:extLst>
                <a:ext uri="{FF2B5EF4-FFF2-40B4-BE49-F238E27FC236}">
                  <a16:creationId xmlns:a16="http://schemas.microsoft.com/office/drawing/2014/main" id="{F8B9CC85-BC1E-4EC2-AFBB-0954208EADD8}"/>
                </a:ext>
              </a:extLst>
            </p:cNvPr>
            <p:cNvCxnSpPr>
              <a:cxnSpLocks/>
              <a:stCxn id="281" idx="6"/>
              <a:endCxn id="283" idx="2"/>
            </p:cNvCxnSpPr>
            <p:nvPr/>
          </p:nvCxnSpPr>
          <p:spPr>
            <a:xfrm>
              <a:off x="7821573" y="5086272"/>
              <a:ext cx="631635" cy="12492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5" name="Gruppieren 3">
            <a:extLst>
              <a:ext uri="{FF2B5EF4-FFF2-40B4-BE49-F238E27FC236}">
                <a16:creationId xmlns:a16="http://schemas.microsoft.com/office/drawing/2014/main" id="{D1121161-E5DC-4B20-ACFB-BBC54AE8622F}"/>
              </a:ext>
            </a:extLst>
          </p:cNvPr>
          <p:cNvGrpSpPr/>
          <p:nvPr/>
        </p:nvGrpSpPr>
        <p:grpSpPr>
          <a:xfrm>
            <a:off x="289333" y="3576937"/>
            <a:ext cx="4065279" cy="1190731"/>
            <a:chOff x="799641" y="7908991"/>
            <a:chExt cx="10840743" cy="2272710"/>
          </a:xfrm>
        </p:grpSpPr>
        <p:sp>
          <p:nvSpPr>
            <p:cNvPr id="286" name="Shape 609">
              <a:extLst>
                <a:ext uri="{FF2B5EF4-FFF2-40B4-BE49-F238E27FC236}">
                  <a16:creationId xmlns:a16="http://schemas.microsoft.com/office/drawing/2014/main" id="{8A4A7E5E-B5CD-4C56-A9F5-AA539F8ED8E9}"/>
                </a:ext>
              </a:extLst>
            </p:cNvPr>
            <p:cNvSpPr/>
            <p:nvPr/>
          </p:nvSpPr>
          <p:spPr>
            <a:xfrm>
              <a:off x="2225135" y="9133759"/>
              <a:ext cx="4437436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chemeClr val="bg1">
                      <a:lumMod val="50000"/>
                    </a:schemeClr>
                  </a:solidFill>
                  <a:latin typeface="Myriad Pro"/>
                  <a:ea typeface="Roboto"/>
                  <a:cs typeface="Roboto"/>
                  <a:sym typeface="Roboto"/>
                </a:rPr>
                <a:t>Pokytis: +13 proc.</a:t>
              </a:r>
            </a:p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rgbClr val="0070C0"/>
                  </a:solidFill>
                  <a:latin typeface="Myriad Pro"/>
                </a:rPr>
                <a:t>2018 m.: 2,09 mln. Eur,</a:t>
              </a:r>
            </a:p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rgbClr val="0070C0"/>
                  </a:solidFill>
                  <a:latin typeface="Myriad Pro"/>
                </a:rPr>
                <a:t> </a:t>
              </a:r>
              <a:r>
                <a:rPr lang="lt-LT" sz="1200" dirty="0">
                  <a:solidFill>
                    <a:srgbClr val="002060"/>
                  </a:solidFill>
                  <a:latin typeface="Myriad Pro"/>
                </a:rPr>
                <a:t>2017 m.: 1,84 mln. Eur</a:t>
              </a:r>
              <a:endParaRPr lang="id-ID" sz="1200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  <a:p>
              <a:pPr algn="r">
                <a:lnSpc>
                  <a:spcPct val="130000"/>
                </a:lnSpc>
                <a:buSzPct val="25000"/>
              </a:pPr>
              <a:endParaRPr lang="lt-LT" sz="675" b="1" dirty="0">
                <a:solidFill>
                  <a:schemeClr val="bg1">
                    <a:lumMod val="50000"/>
                  </a:schemeClr>
                </a:solidFill>
                <a:latin typeface="Myriad Pro"/>
                <a:ea typeface="Roboto"/>
                <a:cs typeface="Roboto"/>
                <a:sym typeface="Roboto"/>
              </a:endParaRPr>
            </a:p>
            <a:p>
              <a:pPr algn="r">
                <a:lnSpc>
                  <a:spcPct val="130000"/>
                </a:lnSpc>
                <a:buSzPct val="25000"/>
              </a:pPr>
              <a:r>
                <a:rPr lang="lt-LT" sz="675" b="1" dirty="0">
                  <a:solidFill>
                    <a:schemeClr val="bg1">
                      <a:lumMod val="50000"/>
                    </a:schemeClr>
                  </a:solidFill>
                  <a:latin typeface="Myriad Pro"/>
                  <a:ea typeface="Roboto"/>
                  <a:cs typeface="Roboto"/>
                  <a:sym typeface="Roboto"/>
                </a:rPr>
                <a:t> </a:t>
              </a:r>
              <a:endParaRPr lang="id-ID" sz="675" b="1" dirty="0">
                <a:solidFill>
                  <a:schemeClr val="bg1">
                    <a:lumMod val="50000"/>
                  </a:schemeClr>
                </a:solidFill>
                <a:latin typeface="Myriad Pr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7" name="Shape 610">
              <a:extLst>
                <a:ext uri="{FF2B5EF4-FFF2-40B4-BE49-F238E27FC236}">
                  <a16:creationId xmlns:a16="http://schemas.microsoft.com/office/drawing/2014/main" id="{21782AA7-1353-487B-8881-567898E0005B}"/>
                </a:ext>
              </a:extLst>
            </p:cNvPr>
            <p:cNvSpPr/>
            <p:nvPr/>
          </p:nvSpPr>
          <p:spPr>
            <a:xfrm>
              <a:off x="799641" y="7908991"/>
              <a:ext cx="5914605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lt-LT" sz="1400" b="1" dirty="0">
                  <a:solidFill>
                    <a:srgbClr val="002060"/>
                  </a:solidFill>
                  <a:latin typeface="Myriad Pro"/>
                  <a:ea typeface="Roboto"/>
                  <a:cs typeface="Roboto"/>
                  <a:sym typeface="Roboto"/>
                </a:rPr>
                <a:t>Fondų valdymas ir VD pr. administravimas</a:t>
              </a:r>
              <a:endParaRPr lang="id-ID" sz="1400" b="1" dirty="0">
                <a:solidFill>
                  <a:srgbClr val="002060"/>
                </a:solidFill>
                <a:latin typeface="Myriad Pr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8" name="Ellipse 270">
              <a:extLst>
                <a:ext uri="{FF2B5EF4-FFF2-40B4-BE49-F238E27FC236}">
                  <a16:creationId xmlns:a16="http://schemas.microsoft.com/office/drawing/2014/main" id="{35CC5D71-98DB-43C6-9AAB-62B2E7D51B6B}"/>
                </a:ext>
              </a:extLst>
            </p:cNvPr>
            <p:cNvSpPr/>
            <p:nvPr/>
          </p:nvSpPr>
          <p:spPr>
            <a:xfrm>
              <a:off x="7065056" y="8633220"/>
              <a:ext cx="928093" cy="63395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675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89" name="Shape 3850">
              <a:extLst>
                <a:ext uri="{FF2B5EF4-FFF2-40B4-BE49-F238E27FC236}">
                  <a16:creationId xmlns:a16="http://schemas.microsoft.com/office/drawing/2014/main" id="{283C7ED2-1EAC-4DB7-86F4-EF047692FAB9}"/>
                </a:ext>
              </a:extLst>
            </p:cNvPr>
            <p:cNvSpPr/>
            <p:nvPr/>
          </p:nvSpPr>
          <p:spPr>
            <a:xfrm>
              <a:off x="7368827" y="8754235"/>
              <a:ext cx="279773" cy="34287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2868" y="119800"/>
                  </a:moveTo>
                  <a:lnTo>
                    <a:pt x="112868" y="119800"/>
                  </a:lnTo>
                  <a:cubicBezTo>
                    <a:pt x="6885" y="119800"/>
                    <a:pt x="6885" y="119800"/>
                    <a:pt x="6885" y="119800"/>
                  </a:cubicBezTo>
                  <a:cubicBezTo>
                    <a:pt x="1721" y="119800"/>
                    <a:pt x="0" y="117004"/>
                    <a:pt x="0" y="114209"/>
                  </a:cubicBezTo>
                  <a:cubicBezTo>
                    <a:pt x="0" y="64891"/>
                    <a:pt x="0" y="64891"/>
                    <a:pt x="0" y="64891"/>
                  </a:cubicBezTo>
                  <a:cubicBezTo>
                    <a:pt x="0" y="62096"/>
                    <a:pt x="1721" y="59101"/>
                    <a:pt x="6885" y="59101"/>
                  </a:cubicBezTo>
                  <a:cubicBezTo>
                    <a:pt x="17213" y="59101"/>
                    <a:pt x="17213" y="59101"/>
                    <a:pt x="17213" y="59101"/>
                  </a:cubicBezTo>
                  <a:cubicBezTo>
                    <a:pt x="17213" y="33743"/>
                    <a:pt x="17213" y="33743"/>
                    <a:pt x="17213" y="33743"/>
                  </a:cubicBezTo>
                  <a:cubicBezTo>
                    <a:pt x="17213" y="13976"/>
                    <a:pt x="36393" y="0"/>
                    <a:pt x="59016" y="0"/>
                  </a:cubicBezTo>
                  <a:cubicBezTo>
                    <a:pt x="83360" y="0"/>
                    <a:pt x="100573" y="13976"/>
                    <a:pt x="100573" y="33743"/>
                  </a:cubicBezTo>
                  <a:cubicBezTo>
                    <a:pt x="100573" y="36539"/>
                    <a:pt x="98852" y="39534"/>
                    <a:pt x="93688" y="39534"/>
                  </a:cubicBezTo>
                  <a:cubicBezTo>
                    <a:pt x="90245" y="39534"/>
                    <a:pt x="86803" y="36539"/>
                    <a:pt x="86803" y="33743"/>
                  </a:cubicBezTo>
                  <a:cubicBezTo>
                    <a:pt x="86803" y="21164"/>
                    <a:pt x="74754" y="11181"/>
                    <a:pt x="59016" y="11181"/>
                  </a:cubicBezTo>
                  <a:cubicBezTo>
                    <a:pt x="43278" y="11181"/>
                    <a:pt x="31229" y="21164"/>
                    <a:pt x="31229" y="33743"/>
                  </a:cubicBezTo>
                  <a:cubicBezTo>
                    <a:pt x="31229" y="59101"/>
                    <a:pt x="31229" y="59101"/>
                    <a:pt x="31229" y="59101"/>
                  </a:cubicBezTo>
                  <a:cubicBezTo>
                    <a:pt x="86803" y="59101"/>
                    <a:pt x="86803" y="59101"/>
                    <a:pt x="86803" y="59101"/>
                  </a:cubicBezTo>
                  <a:cubicBezTo>
                    <a:pt x="100573" y="59101"/>
                    <a:pt x="100573" y="59101"/>
                    <a:pt x="100573" y="59101"/>
                  </a:cubicBezTo>
                  <a:cubicBezTo>
                    <a:pt x="112868" y="59101"/>
                    <a:pt x="112868" y="59101"/>
                    <a:pt x="112868" y="59101"/>
                  </a:cubicBezTo>
                  <a:cubicBezTo>
                    <a:pt x="116311" y="59101"/>
                    <a:pt x="119754" y="62096"/>
                    <a:pt x="119754" y="64891"/>
                  </a:cubicBezTo>
                  <a:cubicBezTo>
                    <a:pt x="119754" y="114209"/>
                    <a:pt x="119754" y="114209"/>
                    <a:pt x="119754" y="114209"/>
                  </a:cubicBezTo>
                  <a:cubicBezTo>
                    <a:pt x="119754" y="117004"/>
                    <a:pt x="116311" y="119800"/>
                    <a:pt x="112868" y="119800"/>
                  </a:cubicBezTo>
                  <a:close/>
                  <a:moveTo>
                    <a:pt x="59016" y="70482"/>
                  </a:moveTo>
                  <a:lnTo>
                    <a:pt x="59016" y="70482"/>
                  </a:lnTo>
                  <a:cubicBezTo>
                    <a:pt x="52131" y="70482"/>
                    <a:pt x="45000" y="76073"/>
                    <a:pt x="45000" y="81863"/>
                  </a:cubicBezTo>
                  <a:cubicBezTo>
                    <a:pt x="45000" y="86056"/>
                    <a:pt x="48688" y="90249"/>
                    <a:pt x="52131" y="91647"/>
                  </a:cubicBezTo>
                  <a:cubicBezTo>
                    <a:pt x="52131" y="103028"/>
                    <a:pt x="52131" y="103028"/>
                    <a:pt x="52131" y="103028"/>
                  </a:cubicBezTo>
                  <a:cubicBezTo>
                    <a:pt x="52131" y="105823"/>
                    <a:pt x="55573" y="108618"/>
                    <a:pt x="59016" y="108618"/>
                  </a:cubicBezTo>
                  <a:cubicBezTo>
                    <a:pt x="64180" y="108618"/>
                    <a:pt x="65901" y="105823"/>
                    <a:pt x="65901" y="103028"/>
                  </a:cubicBezTo>
                  <a:cubicBezTo>
                    <a:pt x="65901" y="91647"/>
                    <a:pt x="65901" y="91647"/>
                    <a:pt x="65901" y="91647"/>
                  </a:cubicBezTo>
                  <a:cubicBezTo>
                    <a:pt x="71065" y="90249"/>
                    <a:pt x="72786" y="86056"/>
                    <a:pt x="72786" y="81863"/>
                  </a:cubicBezTo>
                  <a:cubicBezTo>
                    <a:pt x="72786" y="76073"/>
                    <a:pt x="67622" y="70482"/>
                    <a:pt x="59016" y="7048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lIns="34285" tIns="17138" rIns="34285" bIns="17138" anchor="ctr" anchorCtr="0">
              <a:noAutofit/>
            </a:bodyPr>
            <a:lstStyle/>
            <a:p>
              <a:endParaRPr dirty="0">
                <a:latin typeface="Century Gothic" panose="020B0502020202020204" pitchFamily="34" charset="0"/>
                <a:ea typeface="Lato"/>
                <a:cs typeface="Lato"/>
                <a:sym typeface="Lato"/>
              </a:endParaRPr>
            </a:p>
          </p:txBody>
        </p:sp>
        <p:sp>
          <p:nvSpPr>
            <p:cNvPr id="290" name="Ellipse 553">
              <a:extLst>
                <a:ext uri="{FF2B5EF4-FFF2-40B4-BE49-F238E27FC236}">
                  <a16:creationId xmlns:a16="http://schemas.microsoft.com/office/drawing/2014/main" id="{6F0A4E81-C116-429E-BEB4-993EA8E9A7AF}"/>
                </a:ext>
              </a:extLst>
            </p:cNvPr>
            <p:cNvSpPr/>
            <p:nvPr/>
          </p:nvSpPr>
          <p:spPr>
            <a:xfrm rot="2617756">
              <a:off x="11387430" y="8470091"/>
              <a:ext cx="252954" cy="25295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675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91" name="Gerader Verbinder 554">
              <a:extLst>
                <a:ext uri="{FF2B5EF4-FFF2-40B4-BE49-F238E27FC236}">
                  <a16:creationId xmlns:a16="http://schemas.microsoft.com/office/drawing/2014/main" id="{5714403B-8E36-46BC-9DCD-A2DB0AC64242}"/>
                </a:ext>
              </a:extLst>
            </p:cNvPr>
            <p:cNvCxnSpPr>
              <a:cxnSpLocks/>
              <a:stCxn id="288" idx="6"/>
              <a:endCxn id="290" idx="3"/>
            </p:cNvCxnSpPr>
            <p:nvPr/>
          </p:nvCxnSpPr>
          <p:spPr>
            <a:xfrm flipV="1">
              <a:off x="7993150" y="8617134"/>
              <a:ext cx="3369810" cy="3330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2" name="Gruppieren 4">
            <a:extLst>
              <a:ext uri="{FF2B5EF4-FFF2-40B4-BE49-F238E27FC236}">
                <a16:creationId xmlns:a16="http://schemas.microsoft.com/office/drawing/2014/main" id="{62140102-680B-4128-9C9B-CFD7BBE8C212}"/>
              </a:ext>
            </a:extLst>
          </p:cNvPr>
          <p:cNvGrpSpPr/>
          <p:nvPr/>
        </p:nvGrpSpPr>
        <p:grpSpPr>
          <a:xfrm>
            <a:off x="5660453" y="3554656"/>
            <a:ext cx="3279758" cy="1414488"/>
            <a:chOff x="15122628" y="7734412"/>
            <a:chExt cx="8746020" cy="2234367"/>
          </a:xfrm>
        </p:grpSpPr>
        <p:sp>
          <p:nvSpPr>
            <p:cNvPr id="293" name="Shape 609">
              <a:extLst>
                <a:ext uri="{FF2B5EF4-FFF2-40B4-BE49-F238E27FC236}">
                  <a16:creationId xmlns:a16="http://schemas.microsoft.com/office/drawing/2014/main" id="{6F0CF7E0-E670-4708-AD8A-DE74400904B2}"/>
                </a:ext>
              </a:extLst>
            </p:cNvPr>
            <p:cNvSpPr/>
            <p:nvPr/>
          </p:nvSpPr>
          <p:spPr>
            <a:xfrm>
              <a:off x="18207606" y="8920837"/>
              <a:ext cx="5162259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chemeClr val="bg1">
                      <a:lumMod val="50000"/>
                    </a:schemeClr>
                  </a:solidFill>
                  <a:latin typeface="Myriad Pro"/>
                  <a:ea typeface="Roboto"/>
                  <a:cs typeface="Roboto"/>
                  <a:sym typeface="Roboto"/>
                </a:rPr>
                <a:t>Pokytis: -4 proc.</a:t>
              </a:r>
            </a:p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rgbClr val="0070C0"/>
                  </a:solidFill>
                  <a:latin typeface="Myriad Pro"/>
                </a:rPr>
                <a:t>2018 m.: 826 tūkst. Eur,</a:t>
              </a:r>
            </a:p>
            <a:p>
              <a:pPr algn="r">
                <a:lnSpc>
                  <a:spcPct val="130000"/>
                </a:lnSpc>
                <a:buSzPct val="25000"/>
              </a:pPr>
              <a:r>
                <a:rPr lang="lt-LT" sz="1200" dirty="0">
                  <a:solidFill>
                    <a:srgbClr val="0070C0"/>
                  </a:solidFill>
                  <a:latin typeface="Myriad Pro"/>
                </a:rPr>
                <a:t> </a:t>
              </a:r>
              <a:r>
                <a:rPr lang="lt-LT" sz="1200" dirty="0">
                  <a:solidFill>
                    <a:srgbClr val="002060"/>
                  </a:solidFill>
                  <a:latin typeface="Myriad Pro"/>
                </a:rPr>
                <a:t>2017 m.: 862 tūkst. Eur</a:t>
              </a:r>
              <a:endParaRPr lang="id-ID" sz="1200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94" name="Shape 610">
              <a:extLst>
                <a:ext uri="{FF2B5EF4-FFF2-40B4-BE49-F238E27FC236}">
                  <a16:creationId xmlns:a16="http://schemas.microsoft.com/office/drawing/2014/main" id="{772E3452-E7BD-4DD4-8AA8-AD2B6D2EB8E4}"/>
                </a:ext>
              </a:extLst>
            </p:cNvPr>
            <p:cNvSpPr/>
            <p:nvPr/>
          </p:nvSpPr>
          <p:spPr>
            <a:xfrm>
              <a:off x="18004001" y="7734412"/>
              <a:ext cx="5864647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 anchor="t" anchorCtr="0">
              <a:noAutofit/>
            </a:bodyPr>
            <a:lstStyle/>
            <a:p>
              <a:pPr>
                <a:lnSpc>
                  <a:spcPct val="130000"/>
                </a:lnSpc>
                <a:buSzPct val="25000"/>
              </a:pPr>
              <a:r>
                <a:rPr lang="lt-LT" sz="1400" b="1" dirty="0">
                  <a:solidFill>
                    <a:srgbClr val="002060"/>
                  </a:solidFill>
                  <a:latin typeface="Myriad Pro"/>
                  <a:ea typeface="Roboto"/>
                  <a:cs typeface="Roboto"/>
                  <a:sym typeface="Roboto"/>
                </a:rPr>
                <a:t>Atidėjinių pasikeitimo ir garantijų išmokų sąnaudos</a:t>
              </a:r>
              <a:endParaRPr lang="id-ID" sz="1400" b="1" dirty="0">
                <a:solidFill>
                  <a:srgbClr val="002060"/>
                </a:solidFill>
                <a:latin typeface="Myriad Pr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95" name="Ellipse 280">
              <a:extLst>
                <a:ext uri="{FF2B5EF4-FFF2-40B4-BE49-F238E27FC236}">
                  <a16:creationId xmlns:a16="http://schemas.microsoft.com/office/drawing/2014/main" id="{5909E5AC-EA97-479D-9E31-803F88C56D20}"/>
                </a:ext>
              </a:extLst>
            </p:cNvPr>
            <p:cNvSpPr/>
            <p:nvPr/>
          </p:nvSpPr>
          <p:spPr>
            <a:xfrm>
              <a:off x="16606169" y="8436974"/>
              <a:ext cx="927768" cy="53014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675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97" name="Ellipse 552">
              <a:extLst>
                <a:ext uri="{FF2B5EF4-FFF2-40B4-BE49-F238E27FC236}">
                  <a16:creationId xmlns:a16="http://schemas.microsoft.com/office/drawing/2014/main" id="{5669B20B-7AF1-4249-97C7-3E545D422EE3}"/>
                </a:ext>
              </a:extLst>
            </p:cNvPr>
            <p:cNvSpPr/>
            <p:nvPr/>
          </p:nvSpPr>
          <p:spPr>
            <a:xfrm rot="2427305">
              <a:off x="15122628" y="8331658"/>
              <a:ext cx="252954" cy="25295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675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98" name="Gerader Verbinder 555">
              <a:extLst>
                <a:ext uri="{FF2B5EF4-FFF2-40B4-BE49-F238E27FC236}">
                  <a16:creationId xmlns:a16="http://schemas.microsoft.com/office/drawing/2014/main" id="{41F16748-FD71-48C9-8390-D2501821B505}"/>
                </a:ext>
              </a:extLst>
            </p:cNvPr>
            <p:cNvCxnSpPr>
              <a:cxnSpLocks/>
              <a:stCxn id="295" idx="2"/>
              <a:endCxn id="297" idx="6"/>
            </p:cNvCxnSpPr>
            <p:nvPr/>
          </p:nvCxnSpPr>
          <p:spPr>
            <a:xfrm flipH="1" flipV="1">
              <a:off x="15345343" y="8506745"/>
              <a:ext cx="1260827" cy="1953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9" name="Text Placeholder 2">
            <a:extLst>
              <a:ext uri="{FF2B5EF4-FFF2-40B4-BE49-F238E27FC236}">
                <a16:creationId xmlns:a16="http://schemas.microsoft.com/office/drawing/2014/main" id="{AB709204-2E5B-4E5D-AA4E-A78855A42431}"/>
              </a:ext>
            </a:extLst>
          </p:cNvPr>
          <p:cNvSpPr txBox="1">
            <a:spLocks/>
          </p:cNvSpPr>
          <p:nvPr/>
        </p:nvSpPr>
        <p:spPr>
          <a:xfrm>
            <a:off x="1114960" y="788956"/>
            <a:ext cx="7200900" cy="6024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lt-LT" sz="23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Grupės finansinių rezultatų apžvalga</a:t>
            </a:r>
            <a:endParaRPr lang="en-US" sz="23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0" name="Textfeld 51">
            <a:extLst>
              <a:ext uri="{FF2B5EF4-FFF2-40B4-BE49-F238E27FC236}">
                <a16:creationId xmlns:a16="http://schemas.microsoft.com/office/drawing/2014/main" id="{0881B2AF-1C5B-4A71-B54F-96B8BA50C927}"/>
              </a:ext>
            </a:extLst>
          </p:cNvPr>
          <p:cNvSpPr txBox="1"/>
          <p:nvPr/>
        </p:nvSpPr>
        <p:spPr>
          <a:xfrm>
            <a:off x="4084672" y="5059418"/>
            <a:ext cx="319685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Myriad Pro"/>
              </a:rPr>
              <a:t>Dividendai valstybei</a:t>
            </a:r>
          </a:p>
          <a:p>
            <a:pPr algn="ctr"/>
            <a:r>
              <a:rPr lang="lt-LT" sz="1200" dirty="0">
                <a:solidFill>
                  <a:schemeClr val="bg1">
                    <a:lumMod val="50000"/>
                  </a:schemeClr>
                </a:solidFill>
                <a:latin typeface="Myriad Pro"/>
              </a:rPr>
              <a:t>Pokytis: -35 proc.</a:t>
            </a:r>
            <a:endParaRPr lang="lt-LT" sz="1200" dirty="0">
              <a:solidFill>
                <a:srgbClr val="002060"/>
              </a:solidFill>
              <a:latin typeface="Myriad Pro"/>
            </a:endParaRPr>
          </a:p>
          <a:p>
            <a:pPr algn="ctr"/>
            <a:r>
              <a:rPr lang="lt-LT" sz="1200" dirty="0">
                <a:solidFill>
                  <a:srgbClr val="0070C0"/>
                </a:solidFill>
                <a:latin typeface="Myriad Pro"/>
              </a:rPr>
              <a:t>2018 m.: 204 tūkst. Eur</a:t>
            </a:r>
            <a:r>
              <a:rPr lang="lt-LT" sz="1200" dirty="0">
                <a:solidFill>
                  <a:srgbClr val="002060"/>
                </a:solidFill>
                <a:latin typeface="Myriad Pro"/>
              </a:rPr>
              <a:t>,</a:t>
            </a:r>
            <a:r>
              <a:rPr lang="lt-LT" sz="1200" dirty="0">
                <a:solidFill>
                  <a:srgbClr val="0070C0"/>
                </a:solidFill>
                <a:latin typeface="Myriad Pro"/>
              </a:rPr>
              <a:t> </a:t>
            </a:r>
          </a:p>
          <a:p>
            <a:pPr algn="ctr"/>
            <a:r>
              <a:rPr lang="lt-LT" sz="1200" dirty="0">
                <a:solidFill>
                  <a:srgbClr val="002060"/>
                </a:solidFill>
                <a:latin typeface="Myriad Pro"/>
              </a:rPr>
              <a:t>2017 m.: 312 tūkst. Eur</a:t>
            </a:r>
          </a:p>
          <a:p>
            <a:pPr algn="ctr"/>
            <a:endParaRPr lang="en-US" b="1" dirty="0">
              <a:solidFill>
                <a:srgbClr val="002060"/>
              </a:solidFill>
              <a:latin typeface="Myriad Pro"/>
            </a:endParaRPr>
          </a:p>
        </p:txBody>
      </p:sp>
      <p:sp>
        <p:nvSpPr>
          <p:cNvPr id="301" name="Textfeld 51">
            <a:extLst>
              <a:ext uri="{FF2B5EF4-FFF2-40B4-BE49-F238E27FC236}">
                <a16:creationId xmlns:a16="http://schemas.microsoft.com/office/drawing/2014/main" id="{C26E6860-B985-44E3-9CA3-C9219D12969C}"/>
              </a:ext>
            </a:extLst>
          </p:cNvPr>
          <p:cNvSpPr txBox="1"/>
          <p:nvPr/>
        </p:nvSpPr>
        <p:spPr>
          <a:xfrm>
            <a:off x="1948657" y="5062486"/>
            <a:ext cx="3134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Myriad Pro"/>
              </a:rPr>
              <a:t>Grynasis pelnas </a:t>
            </a:r>
          </a:p>
          <a:p>
            <a:pPr algn="ctr"/>
            <a:r>
              <a:rPr lang="lt-LT" sz="1200" dirty="0">
                <a:solidFill>
                  <a:schemeClr val="bg1">
                    <a:lumMod val="50000"/>
                  </a:schemeClr>
                </a:solidFill>
                <a:latin typeface="Myriad Pro"/>
              </a:rPr>
              <a:t>Pokytis: -28 proc.</a:t>
            </a:r>
            <a:r>
              <a:rPr lang="lt-LT" sz="1200" dirty="0">
                <a:solidFill>
                  <a:srgbClr val="002060"/>
                </a:solidFill>
                <a:latin typeface="Myriad Pro"/>
              </a:rPr>
              <a:t> </a:t>
            </a:r>
          </a:p>
          <a:p>
            <a:pPr algn="ctr"/>
            <a:r>
              <a:rPr lang="lt-LT" sz="1200" dirty="0">
                <a:solidFill>
                  <a:srgbClr val="0070C0"/>
                </a:solidFill>
                <a:latin typeface="Myriad Pro"/>
              </a:rPr>
              <a:t>2018 m.: 298 </a:t>
            </a:r>
            <a:r>
              <a:rPr lang="en-GB" sz="1200" dirty="0">
                <a:solidFill>
                  <a:srgbClr val="0070C0"/>
                </a:solidFill>
                <a:latin typeface="Myriad Pro"/>
              </a:rPr>
              <a:t> </a:t>
            </a:r>
            <a:r>
              <a:rPr lang="lt-LT" sz="1200" dirty="0">
                <a:solidFill>
                  <a:srgbClr val="0070C0"/>
                </a:solidFill>
                <a:latin typeface="Myriad Pro"/>
              </a:rPr>
              <a:t>tūkst. Eur</a:t>
            </a:r>
            <a:r>
              <a:rPr lang="lt-LT" sz="1200" dirty="0">
                <a:solidFill>
                  <a:srgbClr val="002060"/>
                </a:solidFill>
                <a:latin typeface="Myriad Pro"/>
              </a:rPr>
              <a:t>, </a:t>
            </a:r>
          </a:p>
          <a:p>
            <a:pPr algn="ctr"/>
            <a:r>
              <a:rPr lang="lt-LT" sz="1200" dirty="0">
                <a:solidFill>
                  <a:srgbClr val="002060"/>
                </a:solidFill>
                <a:latin typeface="Myriad Pro"/>
              </a:rPr>
              <a:t>2017 m.: 416 tūkst. Eur.</a:t>
            </a:r>
          </a:p>
          <a:p>
            <a:pPr algn="ctr"/>
            <a:endParaRPr lang="en-US" b="1" dirty="0">
              <a:solidFill>
                <a:srgbClr val="002060"/>
              </a:solidFill>
              <a:latin typeface="Myriad Pro"/>
            </a:endParaRPr>
          </a:p>
        </p:txBody>
      </p:sp>
      <p:sp>
        <p:nvSpPr>
          <p:cNvPr id="309" name="Shape 3850">
            <a:extLst>
              <a:ext uri="{FF2B5EF4-FFF2-40B4-BE49-F238E27FC236}">
                <a16:creationId xmlns:a16="http://schemas.microsoft.com/office/drawing/2014/main" id="{791826DC-9CB5-4B71-85AC-B7D6DF6FDEDA}"/>
              </a:ext>
            </a:extLst>
          </p:cNvPr>
          <p:cNvSpPr/>
          <p:nvPr/>
        </p:nvSpPr>
        <p:spPr>
          <a:xfrm>
            <a:off x="6350773" y="4075781"/>
            <a:ext cx="104915" cy="1796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2868" y="119800"/>
                </a:moveTo>
                <a:lnTo>
                  <a:pt x="112868" y="119800"/>
                </a:lnTo>
                <a:cubicBezTo>
                  <a:pt x="6885" y="119800"/>
                  <a:pt x="6885" y="119800"/>
                  <a:pt x="6885" y="119800"/>
                </a:cubicBezTo>
                <a:cubicBezTo>
                  <a:pt x="1721" y="119800"/>
                  <a:pt x="0" y="117004"/>
                  <a:pt x="0" y="114209"/>
                </a:cubicBezTo>
                <a:cubicBezTo>
                  <a:pt x="0" y="64891"/>
                  <a:pt x="0" y="64891"/>
                  <a:pt x="0" y="64891"/>
                </a:cubicBezTo>
                <a:cubicBezTo>
                  <a:pt x="0" y="62096"/>
                  <a:pt x="1721" y="59101"/>
                  <a:pt x="6885" y="59101"/>
                </a:cubicBezTo>
                <a:cubicBezTo>
                  <a:pt x="17213" y="59101"/>
                  <a:pt x="17213" y="59101"/>
                  <a:pt x="17213" y="59101"/>
                </a:cubicBezTo>
                <a:cubicBezTo>
                  <a:pt x="17213" y="33743"/>
                  <a:pt x="17213" y="33743"/>
                  <a:pt x="17213" y="33743"/>
                </a:cubicBezTo>
                <a:cubicBezTo>
                  <a:pt x="17213" y="13976"/>
                  <a:pt x="36393" y="0"/>
                  <a:pt x="59016" y="0"/>
                </a:cubicBezTo>
                <a:cubicBezTo>
                  <a:pt x="83360" y="0"/>
                  <a:pt x="100573" y="13976"/>
                  <a:pt x="100573" y="33743"/>
                </a:cubicBezTo>
                <a:cubicBezTo>
                  <a:pt x="100573" y="36539"/>
                  <a:pt x="98852" y="39534"/>
                  <a:pt x="93688" y="39534"/>
                </a:cubicBezTo>
                <a:cubicBezTo>
                  <a:pt x="90245" y="39534"/>
                  <a:pt x="86803" y="36539"/>
                  <a:pt x="86803" y="33743"/>
                </a:cubicBezTo>
                <a:cubicBezTo>
                  <a:pt x="86803" y="21164"/>
                  <a:pt x="74754" y="11181"/>
                  <a:pt x="59016" y="11181"/>
                </a:cubicBezTo>
                <a:cubicBezTo>
                  <a:pt x="43278" y="11181"/>
                  <a:pt x="31229" y="21164"/>
                  <a:pt x="31229" y="33743"/>
                </a:cubicBezTo>
                <a:cubicBezTo>
                  <a:pt x="31229" y="59101"/>
                  <a:pt x="31229" y="59101"/>
                  <a:pt x="31229" y="59101"/>
                </a:cubicBezTo>
                <a:cubicBezTo>
                  <a:pt x="86803" y="59101"/>
                  <a:pt x="86803" y="59101"/>
                  <a:pt x="86803" y="59101"/>
                </a:cubicBezTo>
                <a:cubicBezTo>
                  <a:pt x="100573" y="59101"/>
                  <a:pt x="100573" y="59101"/>
                  <a:pt x="100573" y="59101"/>
                </a:cubicBezTo>
                <a:cubicBezTo>
                  <a:pt x="112868" y="59101"/>
                  <a:pt x="112868" y="59101"/>
                  <a:pt x="112868" y="59101"/>
                </a:cubicBezTo>
                <a:cubicBezTo>
                  <a:pt x="116311" y="59101"/>
                  <a:pt x="119754" y="62096"/>
                  <a:pt x="119754" y="64891"/>
                </a:cubicBezTo>
                <a:cubicBezTo>
                  <a:pt x="119754" y="114209"/>
                  <a:pt x="119754" y="114209"/>
                  <a:pt x="119754" y="114209"/>
                </a:cubicBezTo>
                <a:cubicBezTo>
                  <a:pt x="119754" y="117004"/>
                  <a:pt x="116311" y="119800"/>
                  <a:pt x="112868" y="119800"/>
                </a:cubicBezTo>
                <a:close/>
                <a:moveTo>
                  <a:pt x="59016" y="70482"/>
                </a:moveTo>
                <a:lnTo>
                  <a:pt x="59016" y="70482"/>
                </a:lnTo>
                <a:cubicBezTo>
                  <a:pt x="52131" y="70482"/>
                  <a:pt x="45000" y="76073"/>
                  <a:pt x="45000" y="81863"/>
                </a:cubicBezTo>
                <a:cubicBezTo>
                  <a:pt x="45000" y="86056"/>
                  <a:pt x="48688" y="90249"/>
                  <a:pt x="52131" y="91647"/>
                </a:cubicBezTo>
                <a:cubicBezTo>
                  <a:pt x="52131" y="103028"/>
                  <a:pt x="52131" y="103028"/>
                  <a:pt x="52131" y="103028"/>
                </a:cubicBezTo>
                <a:cubicBezTo>
                  <a:pt x="52131" y="105823"/>
                  <a:pt x="55573" y="108618"/>
                  <a:pt x="59016" y="108618"/>
                </a:cubicBezTo>
                <a:cubicBezTo>
                  <a:pt x="64180" y="108618"/>
                  <a:pt x="65901" y="105823"/>
                  <a:pt x="65901" y="103028"/>
                </a:cubicBezTo>
                <a:cubicBezTo>
                  <a:pt x="65901" y="91647"/>
                  <a:pt x="65901" y="91647"/>
                  <a:pt x="65901" y="91647"/>
                </a:cubicBezTo>
                <a:cubicBezTo>
                  <a:pt x="71065" y="90249"/>
                  <a:pt x="72786" y="86056"/>
                  <a:pt x="72786" y="81863"/>
                </a:cubicBezTo>
                <a:cubicBezTo>
                  <a:pt x="72786" y="76073"/>
                  <a:pt x="67622" y="70482"/>
                  <a:pt x="59016" y="7048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34285" tIns="17138" rIns="34285" bIns="17138" anchor="ctr" anchorCtr="0">
            <a:noAutofit/>
          </a:bodyPr>
          <a:lstStyle/>
          <a:p>
            <a:endParaRPr dirty="0">
              <a:latin typeface="Century Gothic" panose="020B0502020202020204" pitchFamily="34" charset="0"/>
              <a:ea typeface="Lato"/>
              <a:cs typeface="Lato"/>
              <a:sym typeface="Lato"/>
            </a:endParaRPr>
          </a:p>
        </p:txBody>
      </p: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CFF078B3-126C-4EBB-8757-424C8AF00CDC}"/>
              </a:ext>
            </a:extLst>
          </p:cNvPr>
          <p:cNvCxnSpPr>
            <a:cxnSpLocks/>
          </p:cNvCxnSpPr>
          <p:nvPr/>
        </p:nvCxnSpPr>
        <p:spPr>
          <a:xfrm>
            <a:off x="1087126" y="12954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8948982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t Placeholder 2"/>
          <p:cNvSpPr>
            <a:spLocks noGrp="1"/>
          </p:cNvSpPr>
          <p:nvPr>
            <p:ph idx="1"/>
          </p:nvPr>
        </p:nvSpPr>
        <p:spPr>
          <a:xfrm>
            <a:off x="-76200" y="3162300"/>
            <a:ext cx="6781800" cy="3429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800" dirty="0">
              <a:ea typeface="MS PGothic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800" dirty="0">
              <a:ea typeface="MS PGothic" charset="-128"/>
            </a:endParaRPr>
          </a:p>
          <a:p>
            <a:pPr algn="ctr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800" dirty="0">
              <a:ea typeface="MS PGothic" charset="-128"/>
            </a:endParaRPr>
          </a:p>
          <a:p>
            <a:pPr algn="ctr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800" dirty="0" err="1">
                <a:ea typeface="MS PGothic" charset="-128"/>
              </a:rPr>
              <a:t>Sekite</a:t>
            </a:r>
            <a:r>
              <a:rPr lang="en-US" altLang="en-US" sz="2800" dirty="0">
                <a:ea typeface="MS PGothic" charset="-128"/>
              </a:rPr>
              <a:t> </a:t>
            </a:r>
            <a:r>
              <a:rPr lang="en-US" altLang="en-US" sz="2800" dirty="0" err="1">
                <a:ea typeface="MS PGothic" charset="-128"/>
              </a:rPr>
              <a:t>mus</a:t>
            </a:r>
            <a:r>
              <a:rPr lang="en-US" altLang="en-US" sz="2800" dirty="0">
                <a:ea typeface="MS PGothic" charset="-128"/>
              </a:rPr>
              <a:t> </a:t>
            </a:r>
            <a:r>
              <a:rPr lang="en-US" altLang="en-US" sz="2800" dirty="0">
                <a:ea typeface="MS PGothic" charset="-128"/>
                <a:hlinkClick r:id="rId3"/>
              </a:rPr>
              <a:t>www.invega.lt</a:t>
            </a:r>
            <a:endParaRPr lang="lt-LT" altLang="en-US" sz="2800" dirty="0">
              <a:ea typeface="MS PGothic" charset="-128"/>
            </a:endParaRPr>
          </a:p>
          <a:p>
            <a:pPr algn="ctr" eaLnBrk="1" hangingPunct="1">
              <a:lnSpc>
                <a:spcPct val="80000"/>
              </a:lnSpc>
              <a:buFont typeface="Wingdings" charset="2"/>
              <a:buNone/>
            </a:pPr>
            <a:endParaRPr lang="lt-LT" altLang="en-US" sz="2800" dirty="0">
              <a:ea typeface="MS PGothic" charset="-128"/>
            </a:endParaRPr>
          </a:p>
          <a:p>
            <a:pPr algn="ctr" eaLnBrk="1" hangingPunct="1">
              <a:lnSpc>
                <a:spcPct val="80000"/>
              </a:lnSpc>
              <a:buFont typeface="Wingdings" charset="2"/>
              <a:buNone/>
            </a:pPr>
            <a:endParaRPr lang="lt-LT" altLang="en-US" sz="2800" dirty="0">
              <a:ea typeface="MS PGothic" charset="-128"/>
            </a:endParaRPr>
          </a:p>
          <a:p>
            <a:pPr algn="ctr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800" dirty="0">
              <a:ea typeface="MS PGothic" charset="-128"/>
            </a:endParaRPr>
          </a:p>
        </p:txBody>
      </p:sp>
      <p:pic>
        <p:nvPicPr>
          <p:cNvPr id="153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960938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Content Placeholder 2"/>
          <p:cNvSpPr txBox="1">
            <a:spLocks/>
          </p:cNvSpPr>
          <p:nvPr/>
        </p:nvSpPr>
        <p:spPr bwMode="auto">
          <a:xfrm>
            <a:off x="3529012" y="2091439"/>
            <a:ext cx="60483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Dėkoju</a:t>
            </a:r>
            <a:r>
              <a:rPr lang="en-US" alt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už</a:t>
            </a:r>
            <a:r>
              <a:rPr lang="en-US" alt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dėmesį</a:t>
            </a:r>
            <a:r>
              <a:rPr lang="en-US" alt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</p:txBody>
      </p:sp>
      <p:pic>
        <p:nvPicPr>
          <p:cNvPr id="45060" name="Picture 5" descr="yt-brand-standard-logo-95x40.png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088" y="4960938"/>
            <a:ext cx="10334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25" y="4800600"/>
            <a:ext cx="8001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3150"/>
            <a:ext cx="4584700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056534-94DA-384D-8BC3-A1B8F9F733AC}" type="slidenum">
              <a:rPr lang="en-US" altLang="en-US" sz="1200">
                <a:solidFill>
                  <a:srgbClr val="898989"/>
                </a:solidFill>
                <a:ea typeface="MS PGothic" charset="-128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  <a:ea typeface="MS PGothic" charset="-12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375" y="4914014"/>
            <a:ext cx="606425" cy="60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88444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36103" y="126122"/>
            <a:ext cx="7696200" cy="11430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lt-LT" alt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INVEGOS g</a:t>
            </a:r>
            <a:r>
              <a:rPr lang="en-GB" altLang="en-US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rup</a:t>
            </a:r>
            <a:r>
              <a:rPr lang="lt-LT" alt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ės pelno (nuostolių) ataskaita, tūkst. EUR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074544"/>
              </p:ext>
            </p:extLst>
          </p:nvPr>
        </p:nvGraphicFramePr>
        <p:xfrm>
          <a:off x="955588" y="1099633"/>
          <a:ext cx="7593498" cy="5535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1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8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33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Straipsniai</a:t>
                      </a:r>
                      <a:endParaRPr lang="en-GB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2018 m.</a:t>
                      </a:r>
                      <a:endParaRPr lang="en-GB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</a:t>
                      </a:r>
                      <a:r>
                        <a:rPr lang="en-GB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m. </a:t>
                      </a:r>
                      <a:endParaRPr lang="en-GB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Pokytis</a:t>
                      </a:r>
                      <a:r>
                        <a:rPr lang="lt-LT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(2018 </a:t>
                      </a:r>
                      <a:r>
                        <a:rPr lang="en-GB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vs</a:t>
                      </a:r>
                      <a:r>
                        <a:rPr lang="lt-LT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2017 m., </a:t>
                      </a:r>
                      <a:r>
                        <a:rPr lang="en-GB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lt-LT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Veiklos (garantijų teikimo) pajamos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1.373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1.407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2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Fondų valdymo ir visuotinių dotacijų priemonių administravimo sąnaudų kompensavimas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2.087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1.845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lt-LT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7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Veiklos sąnaudos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(2.342)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(2.016)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ru-RU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9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Atidėjinių garantijų išmokoms pasikeitimas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(826)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(862)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Veiklos pelnas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293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374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6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Finansinės veiklos pajamos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-51</a:t>
                      </a:r>
                      <a:r>
                        <a:rPr lang="ru-RU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6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Finansinės veiklos sąnaudos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(4) 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(3)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+33</a:t>
                      </a:r>
                      <a:r>
                        <a:rPr lang="ru-RU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Finansinė veikla grynąja verte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124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Pelnas prieš</a:t>
                      </a:r>
                      <a:r>
                        <a:rPr lang="lt-LT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mokesčius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351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498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-30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Pelno mokestis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(53)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(82)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-35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6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Grynasis pelnas</a:t>
                      </a:r>
                      <a:endParaRPr lang="en-GB" sz="140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298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-28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9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t-LT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Pelno dalis, paskirta į rezervus</a:t>
                      </a:r>
                      <a:endParaRPr lang="en-GB" sz="1400" b="1" strike="sngStrike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n-GB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9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t-LT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Pelno dalis, paskirta dividendams išmokėti</a:t>
                      </a:r>
                      <a:endParaRPr lang="en-GB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204</a:t>
                      </a:r>
                      <a:endParaRPr lang="en-GB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lt-LT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F5ACC6-885F-4FB0-8A75-C4A327D1E15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5E28E8F-F6EC-4BD2-9ACB-72C13502D5FE}"/>
              </a:ext>
            </a:extLst>
          </p:cNvPr>
          <p:cNvCxnSpPr>
            <a:cxnSpLocks/>
          </p:cNvCxnSpPr>
          <p:nvPr/>
        </p:nvCxnSpPr>
        <p:spPr>
          <a:xfrm>
            <a:off x="1066800" y="9906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5924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83901" y="290217"/>
            <a:ext cx="7848601" cy="715962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lt-LT" alt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INVEGOS g</a:t>
            </a:r>
            <a:r>
              <a:rPr lang="en-GB" altLang="en-US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rup</a:t>
            </a:r>
            <a:r>
              <a:rPr lang="lt-LT" alt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ė</a:t>
            </a:r>
            <a:r>
              <a:rPr lang="en-GB" alt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 f</a:t>
            </a:r>
            <a:r>
              <a:rPr lang="lt-LT" altLang="en-US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inansinės</a:t>
            </a:r>
            <a:r>
              <a:rPr lang="lt-LT" alt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būklės ataskaita, tūkst. EUR</a:t>
            </a:r>
            <a:endParaRPr lang="en-GB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44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491B468-8CC3-4E1E-8BF5-31F234B61E8C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17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703265"/>
              </p:ext>
            </p:extLst>
          </p:nvPr>
        </p:nvGraphicFramePr>
        <p:xfrm>
          <a:off x="886463" y="1049832"/>
          <a:ext cx="7444805" cy="5608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7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5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0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78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Straipsniai</a:t>
                      </a:r>
                      <a:endParaRPr lang="en-GB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2018 m. gruodžio 31 d.</a:t>
                      </a:r>
                      <a:endParaRPr lang="en-GB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</a:t>
                      </a:r>
                      <a:r>
                        <a:rPr lang="en-GB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m. gruodžio 31 d.</a:t>
                      </a:r>
                      <a:endParaRPr lang="en-GB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Pokytis</a:t>
                      </a:r>
                      <a:r>
                        <a:rPr lang="lt-LT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(2018 </a:t>
                      </a:r>
                      <a:r>
                        <a:rPr lang="en-GB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vs </a:t>
                      </a:r>
                      <a:r>
                        <a:rPr lang="lt-LT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2017 m., </a:t>
                      </a:r>
                      <a:r>
                        <a:rPr lang="en-GB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lt-LT" sz="1400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17">
                <a:tc>
                  <a:txBody>
                    <a:bodyPr/>
                    <a:lstStyle/>
                    <a:p>
                      <a:r>
                        <a:rPr lang="lt-LT" sz="1400" dirty="0"/>
                        <a:t>Ilgalaikis</a:t>
                      </a:r>
                      <a:r>
                        <a:rPr lang="lt-LT" sz="1400" baseline="0" dirty="0"/>
                        <a:t> turtas</a:t>
                      </a:r>
                      <a:endParaRPr lang="en-GB" sz="14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13.213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9.773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1400" dirty="0">
                          <a:solidFill>
                            <a:schemeClr val="tx1"/>
                          </a:solidFill>
                        </a:rPr>
                        <a:t>+35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017">
                <a:tc>
                  <a:txBody>
                    <a:bodyPr/>
                    <a:lstStyle/>
                    <a:p>
                      <a:r>
                        <a:rPr lang="lt-LT" sz="1400" dirty="0"/>
                        <a:t>Trumpalaikis turtas</a:t>
                      </a:r>
                      <a:endParaRPr lang="en-GB" sz="14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7.259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9.647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lt-LT" sz="1400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017">
                <a:tc>
                  <a:txBody>
                    <a:bodyPr/>
                    <a:lstStyle/>
                    <a:p>
                      <a:r>
                        <a:rPr lang="lt-LT" sz="1400" b="1" dirty="0"/>
                        <a:t>Turtas iš viso</a:t>
                      </a:r>
                      <a:endParaRPr lang="en-GB" sz="1400" b="1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20.472</a:t>
                      </a:r>
                      <a:endParaRPr lang="en-GB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19.420</a:t>
                      </a:r>
                      <a:endParaRPr lang="en-GB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dirty="0">
                          <a:solidFill>
                            <a:schemeClr val="tx1"/>
                          </a:solidFill>
                        </a:rPr>
                        <a:t>+5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052">
                <a:tc>
                  <a:txBody>
                    <a:bodyPr/>
                    <a:lstStyle/>
                    <a:p>
                      <a:r>
                        <a:rPr lang="lt-LT" sz="1400" dirty="0"/>
                        <a:t>Pavestas administruoti turtas</a:t>
                      </a:r>
                      <a:endParaRPr lang="en-GB" sz="14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287.273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236.927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dirty="0">
                          <a:solidFill>
                            <a:schemeClr val="tx1"/>
                          </a:solidFill>
                        </a:rPr>
                        <a:t>+2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936">
                <a:tc>
                  <a:txBody>
                    <a:bodyPr/>
                    <a:lstStyle/>
                    <a:p>
                      <a:endParaRPr lang="en-GB" sz="1400" b="1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algn="r"/>
                      <a:endParaRPr lang="en-GB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957">
                <a:tc>
                  <a:txBody>
                    <a:bodyPr/>
                    <a:lstStyle/>
                    <a:p>
                      <a:r>
                        <a:rPr lang="lt-LT" sz="1400" dirty="0"/>
                        <a:t>Nuosavas kapitalas</a:t>
                      </a:r>
                      <a:endParaRPr lang="en-GB" sz="14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11.576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11.633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lt-LT" sz="1400" dirty="0">
                          <a:solidFill>
                            <a:schemeClr val="tx1"/>
                          </a:solidFill>
                        </a:rPr>
                        <a:t>0,5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009">
                <a:tc>
                  <a:txBody>
                    <a:bodyPr/>
                    <a:lstStyle/>
                    <a:p>
                      <a:r>
                        <a:rPr lang="lt-LT" sz="1400" dirty="0"/>
                        <a:t>Subsidijos</a:t>
                      </a:r>
                      <a:endParaRPr lang="en-GB" sz="14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009">
                <a:tc>
                  <a:txBody>
                    <a:bodyPr/>
                    <a:lstStyle/>
                    <a:p>
                      <a:r>
                        <a:rPr lang="lt-LT" sz="1400" dirty="0"/>
                        <a:t>Įsipareigojimai, iš jų</a:t>
                      </a:r>
                      <a:endParaRPr lang="en-GB" sz="14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8.821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7.787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1400" dirty="0">
                          <a:solidFill>
                            <a:schemeClr val="tx1"/>
                          </a:solidFill>
                        </a:rPr>
                        <a:t>+1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2551866349"/>
                  </a:ext>
                </a:extLst>
              </a:tr>
              <a:tr h="354017">
                <a:tc>
                  <a:txBody>
                    <a:bodyPr/>
                    <a:lstStyle/>
                    <a:p>
                      <a:r>
                        <a:rPr lang="lt-LT" sz="1400" i="1" dirty="0"/>
                        <a:t>       Atidėjiniai garantijų portfeliui</a:t>
                      </a:r>
                      <a:endParaRPr lang="en-GB" sz="1400" i="1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6.351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5.250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lt-LT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5855">
                <a:tc>
                  <a:txBody>
                    <a:bodyPr/>
                    <a:lstStyle/>
                    <a:p>
                      <a:r>
                        <a:rPr lang="lt-LT" sz="1400" i="1" dirty="0"/>
                        <a:t>       Atidėtos garantijų atlyginimo pajamos</a:t>
                      </a:r>
                      <a:endParaRPr lang="en-GB" sz="1400" i="1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1.687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1.797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lt-LT" sz="1400" i="1" dirty="0">
                          <a:solidFill>
                            <a:schemeClr val="tx1"/>
                          </a:solidFill>
                        </a:rPr>
                        <a:t>-7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915">
                <a:tc>
                  <a:txBody>
                    <a:bodyPr/>
                    <a:lstStyle/>
                    <a:p>
                      <a:r>
                        <a:rPr lang="lt-LT" sz="1400" b="1" dirty="0"/>
                        <a:t>Nuosavo kapitalo ir įsipareigojimų iš viso</a:t>
                      </a:r>
                      <a:endParaRPr lang="en-GB" sz="1400" b="1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20.472</a:t>
                      </a:r>
                      <a:endParaRPr lang="en-GB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19.420</a:t>
                      </a:r>
                      <a:endParaRPr lang="en-GB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dirty="0">
                          <a:solidFill>
                            <a:schemeClr val="tx1"/>
                          </a:solidFill>
                        </a:rPr>
                        <a:t>+5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9653">
                <a:tc>
                  <a:txBody>
                    <a:bodyPr/>
                    <a:lstStyle/>
                    <a:p>
                      <a:r>
                        <a:rPr lang="lt-LT" sz="1400" b="0" dirty="0"/>
                        <a:t>Įsipareigojimai dėl pavesto administruoti turto</a:t>
                      </a:r>
                      <a:endParaRPr lang="en-GB" sz="1400" b="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287.273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lt-L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236.927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dirty="0">
                          <a:solidFill>
                            <a:schemeClr val="tx1"/>
                          </a:solidFill>
                        </a:rPr>
                        <a:t>+2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FF835D2-3BBC-49C6-A627-DC760CB61AAB}"/>
              </a:ext>
            </a:extLst>
          </p:cNvPr>
          <p:cNvCxnSpPr>
            <a:cxnSpLocks/>
          </p:cNvCxnSpPr>
          <p:nvPr/>
        </p:nvCxnSpPr>
        <p:spPr>
          <a:xfrm>
            <a:off x="886463" y="8382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4175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83256" y="665153"/>
            <a:ext cx="7886700" cy="660727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Esminiai įvykiai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800100" y="1498927"/>
            <a:ext cx="7886700" cy="4991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200"/>
              </a:spcBef>
            </a:pP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2001-11-29 LR Vyriausybė įsteigė garantijų instituciją UAB „Investicijų ir verslo garantijos“ (INVEGA)</a:t>
            </a:r>
          </a:p>
          <a:p>
            <a:pPr algn="just">
              <a:spcBef>
                <a:spcPts val="200"/>
              </a:spcBef>
            </a:pPr>
            <a:endParaRPr lang="en-GB" sz="6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Į</a:t>
            </a:r>
            <a:r>
              <a:rPr lang="en-GB" sz="1500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statinis</a:t>
            </a:r>
            <a:r>
              <a:rPr lang="en-GB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kapitalas – 8,7 mln. E</a:t>
            </a:r>
            <a:r>
              <a:rPr lang="en-US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UR. </a:t>
            </a:r>
            <a:r>
              <a:rPr lang="en-US" sz="1500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Nuosavas</a:t>
            </a:r>
            <a:r>
              <a:rPr lang="en-US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kapitalas</a:t>
            </a:r>
            <a:r>
              <a:rPr lang="en-US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2018 m. </a:t>
            </a:r>
            <a:r>
              <a:rPr lang="en-US" sz="1500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pabaigoje</a:t>
            </a:r>
            <a:r>
              <a:rPr lang="en-US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– </a:t>
            </a:r>
            <a:r>
              <a:rPr lang="en-US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11,6 </a:t>
            </a:r>
            <a:r>
              <a:rPr lang="en-US" sz="1500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mln</a:t>
            </a: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.</a:t>
            </a:r>
            <a:r>
              <a:rPr lang="en-US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EUR</a:t>
            </a:r>
            <a:endParaRPr lang="lt-LT" sz="15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endParaRPr lang="lt-LT" sz="6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2006 m. INVEGA pradėjo administruoti labai mažų paskolų teikimą iš nacionalinių lėšų</a:t>
            </a:r>
          </a:p>
          <a:p>
            <a:pPr algn="just">
              <a:spcBef>
                <a:spcPts val="200"/>
              </a:spcBef>
            </a:pPr>
            <a:endParaRPr lang="lt-LT" sz="6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2009 m. pradėjo valdyti (administruoti) iš 2007–2013 m. ES SF lėšų finansuojamus 2 fondų fondus ir paskolų palūkanų kompensavimą</a:t>
            </a:r>
          </a:p>
          <a:p>
            <a:pPr algn="just">
              <a:spcBef>
                <a:spcPts val="200"/>
              </a:spcBef>
            </a:pPr>
            <a:endParaRPr lang="lt-LT" sz="6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2012 m. pasirašyta sutartis tarp INVEGOS, KredEx, ALTUM ir EIF dėl investavimo į BIF- Baltijos inovacijų fondą </a:t>
            </a:r>
          </a:p>
          <a:p>
            <a:pPr algn="just">
              <a:spcBef>
                <a:spcPts val="200"/>
              </a:spcBef>
            </a:pPr>
            <a:endParaRPr lang="lt-LT" sz="6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2015 m. pradėjo administruoti 2014–2020 m. ES SF lėšas</a:t>
            </a:r>
          </a:p>
          <a:p>
            <a:pPr algn="just">
              <a:spcBef>
                <a:spcPts val="200"/>
              </a:spcBef>
            </a:pPr>
            <a:endParaRPr lang="lt-LT" sz="6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2016 m. pasirašyta bendradarbiavimo sutartis su EBRD, pradėtos teikti garantijos didelėms įmonėms ir įsteigta dukterinė įmonė UAB „Kofinansavimas“</a:t>
            </a:r>
            <a:endParaRPr lang="en-US" sz="15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200"/>
              </a:spcBef>
              <a:buNone/>
            </a:pPr>
            <a:endParaRPr lang="en-US" sz="6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INVEGOS narystė asociacijose ir tinkluose: 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AECM</a:t>
            </a:r>
            <a:r>
              <a:rPr lang="lt-LT" sz="15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EIAH, ELTIA, EVFIN, EIF-NPI </a:t>
            </a:r>
            <a:r>
              <a:rPr lang="lt-LT" sz="15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Equity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lt-LT" sz="15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Platform</a:t>
            </a:r>
            <a:endParaRPr lang="lt-LT" sz="15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endParaRPr lang="lt-LT" sz="6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2018 m.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spalio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17 d. INVEGAI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suteiktas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nacionalin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ės plėtros įstaigos statusas</a:t>
            </a:r>
          </a:p>
          <a:p>
            <a:pPr algn="just">
              <a:spcBef>
                <a:spcPts val="200"/>
              </a:spcBef>
            </a:pPr>
            <a:endParaRPr lang="en-US" sz="6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201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8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m. 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pabaigoje INVEG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A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administravo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3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5</a:t>
            </a:r>
            <a:r>
              <a:rPr lang="en-US" sz="15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1500" b="1" dirty="0" err="1">
                <a:solidFill>
                  <a:schemeClr val="tx2"/>
                </a:solidFill>
                <a:cs typeface="Arial" panose="020B0604020202020204" pitchFamily="34" charset="0"/>
              </a:rPr>
              <a:t>priemon</a:t>
            </a:r>
            <a:r>
              <a:rPr lang="lt-LT" sz="1500" b="1" dirty="0">
                <a:solidFill>
                  <a:schemeClr val="tx2"/>
                </a:solidFill>
                <a:cs typeface="Arial" panose="020B0604020202020204" pitchFamily="34" charset="0"/>
              </a:rPr>
              <a:t>es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, kurioms </a:t>
            </a:r>
            <a:r>
              <a:rPr lang="lt-LT" sz="1500" b="1" dirty="0">
                <a:solidFill>
                  <a:schemeClr val="tx2"/>
                </a:solidFill>
                <a:cs typeface="Arial" panose="020B0604020202020204" pitchFamily="34" charset="0"/>
              </a:rPr>
              <a:t>skirta 685 mln. Eur</a:t>
            </a:r>
          </a:p>
          <a:p>
            <a:pPr algn="just">
              <a:spcBef>
                <a:spcPts val="200"/>
              </a:spcBef>
            </a:pPr>
            <a:endParaRPr lang="en-US" sz="6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</a:pP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2018 m. pabaigoje INVEGOS grupės komandoje dirbo 46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darbuotoja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F5ACC6-885F-4FB0-8A75-C4A327D1E15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6D78EDE-7BA7-4028-90AE-8E7969D39AD8}"/>
              </a:ext>
            </a:extLst>
          </p:cNvPr>
          <p:cNvCxnSpPr>
            <a:cxnSpLocks/>
          </p:cNvCxnSpPr>
          <p:nvPr/>
        </p:nvCxnSpPr>
        <p:spPr>
          <a:xfrm>
            <a:off x="1087126" y="12954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441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86700" cy="83820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INVEGOS valdomi (administruojami) fondų fondai ir priemonės 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 m.</a:t>
            </a:r>
            <a:r>
              <a:rPr 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pabaigoje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F5ACC6-885F-4FB0-8A75-C4A327D1E15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ECCB7253-7F76-47A7-BC1A-433511BBAB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4508960"/>
              </p:ext>
            </p:extLst>
          </p:nvPr>
        </p:nvGraphicFramePr>
        <p:xfrm>
          <a:off x="673395" y="1696934"/>
          <a:ext cx="8143653" cy="3464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EF702A5-9B27-4133-9D3C-49F550DBE97B}"/>
              </a:ext>
            </a:extLst>
          </p:cNvPr>
          <p:cNvSpPr txBox="1"/>
          <p:nvPr/>
        </p:nvSpPr>
        <p:spPr>
          <a:xfrm>
            <a:off x="1828800" y="5161066"/>
            <a:ext cx="6019800" cy="64633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b="1" dirty="0">
                <a:solidFill>
                  <a:schemeClr val="tx2"/>
                </a:solidFill>
              </a:rPr>
              <a:t>Visuotinės dotacijos priemonės</a:t>
            </a:r>
          </a:p>
          <a:p>
            <a:pPr algn="ctr"/>
            <a:r>
              <a:rPr lang="lt-LT" dirty="0">
                <a:solidFill>
                  <a:schemeClr val="tx1"/>
                </a:solidFill>
              </a:rPr>
              <a:t>9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priemon</a:t>
            </a:r>
            <a:r>
              <a:rPr lang="lt-LT" dirty="0">
                <a:solidFill>
                  <a:schemeClr val="tx1"/>
                </a:solidFill>
              </a:rPr>
              <a:t>ės</a:t>
            </a:r>
            <a:r>
              <a:rPr lang="en-US" dirty="0">
                <a:solidFill>
                  <a:schemeClr val="tx1"/>
                </a:solidFill>
              </a:rPr>
              <a:t> u</a:t>
            </a:r>
            <a:r>
              <a:rPr lang="lt-LT" dirty="0">
                <a:solidFill>
                  <a:schemeClr val="tx1"/>
                </a:solidFill>
              </a:rPr>
              <a:t>ž 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lt-LT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9 </a:t>
            </a:r>
            <a:r>
              <a:rPr lang="en-US" dirty="0" err="1">
                <a:solidFill>
                  <a:schemeClr val="tx1"/>
                </a:solidFill>
              </a:rPr>
              <a:t>mln</a:t>
            </a:r>
            <a:r>
              <a:rPr lang="en-US" dirty="0">
                <a:solidFill>
                  <a:schemeClr val="tx1"/>
                </a:solidFill>
              </a:rPr>
              <a:t>. Eur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682BAC-A43A-4095-AE42-D573BCC24A91}"/>
              </a:ext>
            </a:extLst>
          </p:cNvPr>
          <p:cNvSpPr txBox="1"/>
          <p:nvPr/>
        </p:nvSpPr>
        <p:spPr>
          <a:xfrm>
            <a:off x="1828800" y="5905833"/>
            <a:ext cx="6019800" cy="64633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b="1" dirty="0">
                <a:solidFill>
                  <a:schemeClr val="tx2"/>
                </a:solidFill>
              </a:rPr>
              <a:t>Individualios garantijos, finansuojamos biudžeto lėšomis</a:t>
            </a:r>
          </a:p>
          <a:p>
            <a:pPr algn="ctr"/>
            <a:r>
              <a:rPr lang="lt-LT" dirty="0">
                <a:solidFill>
                  <a:schemeClr val="tx1"/>
                </a:solidFill>
              </a:rPr>
              <a:t>įsipareigojimų likutis – 7,79 mln. Eur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E238498-5E4D-43F6-8666-CFF049D0FE1E}"/>
              </a:ext>
            </a:extLst>
          </p:cNvPr>
          <p:cNvCxnSpPr>
            <a:cxnSpLocks/>
          </p:cNvCxnSpPr>
          <p:nvPr/>
        </p:nvCxnSpPr>
        <p:spPr>
          <a:xfrm>
            <a:off x="1087126" y="12954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220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67544" y="572691"/>
            <a:ext cx="8229600" cy="8683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lt-LT" alt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Garantijų apimtys</a:t>
            </a:r>
            <a:endParaRPr lang="en-US" altLang="lt-LT" sz="23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F5ACC6-885F-4FB0-8A75-C4A327D1E15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graphicFrame>
        <p:nvGraphicFramePr>
          <p:cNvPr id="5" name="Diagram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317450"/>
              </p:ext>
            </p:extLst>
          </p:nvPr>
        </p:nvGraphicFramePr>
        <p:xfrm>
          <a:off x="152400" y="1635720"/>
          <a:ext cx="8839200" cy="4993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D1A1FED-6AE4-4D8F-B557-4AA21C141176}"/>
              </a:ext>
            </a:extLst>
          </p:cNvPr>
          <p:cNvSpPr txBox="1">
            <a:spLocks/>
          </p:cNvSpPr>
          <p:nvPr/>
        </p:nvSpPr>
        <p:spPr bwMode="auto">
          <a:xfrm>
            <a:off x="6705600" y="65087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F5ACC6-885F-4FB0-8A75-C4A327D1E15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323BEEE9-3135-4F6D-953F-7707267832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852748"/>
              </p:ext>
            </p:extLst>
          </p:nvPr>
        </p:nvGraphicFramePr>
        <p:xfrm>
          <a:off x="171450" y="1673820"/>
          <a:ext cx="4324350" cy="4611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AC94801F-E5CE-4E2B-A30F-CC64A27D3F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1962224"/>
              </p:ext>
            </p:extLst>
          </p:nvPr>
        </p:nvGraphicFramePr>
        <p:xfrm>
          <a:off x="4914900" y="1683544"/>
          <a:ext cx="4095750" cy="4611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B1416A93-29ED-4D52-A3FB-941F591BAE29}"/>
              </a:ext>
            </a:extLst>
          </p:cNvPr>
          <p:cNvSpPr txBox="1">
            <a:spLocks/>
          </p:cNvSpPr>
          <p:nvPr/>
        </p:nvSpPr>
        <p:spPr bwMode="auto">
          <a:xfrm>
            <a:off x="4938315" y="6214267"/>
            <a:ext cx="2133600" cy="142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lt-LT" alt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*įskaitant portfelines garantijas</a:t>
            </a:r>
            <a:endParaRPr lang="en-US" altLang="en-US" sz="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6A833E6-BAFE-4155-AABF-3BE18A8126B3}"/>
              </a:ext>
            </a:extLst>
          </p:cNvPr>
          <p:cNvCxnSpPr>
            <a:cxnSpLocks/>
          </p:cNvCxnSpPr>
          <p:nvPr/>
        </p:nvCxnSpPr>
        <p:spPr>
          <a:xfrm>
            <a:off x="1087126" y="12954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755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3200" y="800146"/>
            <a:ext cx="41148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lt-LT" sz="23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en-US" sz="23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</a:t>
            </a:r>
            <a:r>
              <a:rPr lang="lt-LT" sz="23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sz="23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t-LT" sz="23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INVEGOS pasiekimai</a:t>
            </a:r>
          </a:p>
        </p:txBody>
      </p:sp>
      <p:sp>
        <p:nvSpPr>
          <p:cNvPr id="31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F5ACC6-885F-4FB0-8A75-C4A327D1E15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58901F2-2B07-4F5E-A7E7-69D8D2912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820992"/>
              </p:ext>
            </p:extLst>
          </p:nvPr>
        </p:nvGraphicFramePr>
        <p:xfrm>
          <a:off x="831270" y="1737360"/>
          <a:ext cx="785553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3570">
                  <a:extLst>
                    <a:ext uri="{9D8B030D-6E8A-4147-A177-3AD203B41FA5}">
                      <a16:colId xmlns:a16="http://schemas.microsoft.com/office/drawing/2014/main" val="1181775537"/>
                    </a:ext>
                  </a:extLst>
                </a:gridCol>
                <a:gridCol w="3241960">
                  <a:extLst>
                    <a:ext uri="{9D8B030D-6E8A-4147-A177-3AD203B41FA5}">
                      <a16:colId xmlns:a16="http://schemas.microsoft.com/office/drawing/2014/main" val="897021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dirty="0"/>
                        <a:t>Mln. Eur, vnt.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336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Invegos administruojamos lėšos, pasiekusios verslą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65 mln.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178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Pritrauktos privačios investicijos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154 mln.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17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Sprendimų skaičius </a:t>
                      </a:r>
                    </a:p>
                    <a:p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(visuotinė dotacija)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4</a:t>
                      </a:r>
                      <a:r>
                        <a:rPr lang="en-GB" sz="2400" dirty="0">
                          <a:solidFill>
                            <a:schemeClr val="tx2"/>
                          </a:solidFill>
                        </a:rPr>
                        <a:t>.4</a:t>
                      </a:r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67 vnt.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391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Sudarytų sutarčių skaičius (finansinės priemonės)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1.</a:t>
                      </a:r>
                      <a:r>
                        <a:rPr lang="lt-LT" sz="2400" dirty="0">
                          <a:solidFill>
                            <a:schemeClr val="tx2"/>
                          </a:solidFill>
                        </a:rPr>
                        <a:t>626 vnt.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002176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6C218F0-EF55-41D9-9E2D-82B3312670F8}"/>
              </a:ext>
            </a:extLst>
          </p:cNvPr>
          <p:cNvCxnSpPr>
            <a:cxnSpLocks/>
          </p:cNvCxnSpPr>
          <p:nvPr/>
        </p:nvCxnSpPr>
        <p:spPr>
          <a:xfrm>
            <a:off x="1087126" y="12954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756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6195" y="720622"/>
            <a:ext cx="7886700" cy="8382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 m.</a:t>
            </a:r>
            <a:r>
              <a:rPr lang="lt-LT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pradėt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lt-LT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įgyvendinti</a:t>
            </a:r>
            <a:r>
              <a:rPr lang="lt-LT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lt-LT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finansin</a:t>
            </a:r>
            <a:r>
              <a:rPr lang="lt-LT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ės priemonės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F5ACC6-885F-4FB0-8A75-C4A327D1E15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AB6F02-92A6-42C1-A9F7-BE1A7893E1C4}"/>
              </a:ext>
            </a:extLst>
          </p:cNvPr>
          <p:cNvSpPr/>
          <p:nvPr/>
        </p:nvSpPr>
        <p:spPr>
          <a:xfrm>
            <a:off x="434163" y="1981200"/>
            <a:ext cx="84582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lt-LT" altLang="lt-LT" sz="2400" b="1" i="1" u="sng" dirty="0">
                <a:solidFill>
                  <a:srgbClr val="1F497D"/>
                </a:solidFill>
                <a:latin typeface="+mn-lt"/>
              </a:rPr>
              <a:t>Finansinės priemonės</a:t>
            </a:r>
            <a:r>
              <a:rPr lang="lt-LT" altLang="lt-LT" sz="2400" dirty="0">
                <a:solidFill>
                  <a:srgbClr val="1F497D"/>
                </a:solidFill>
                <a:latin typeface="+mn-lt"/>
              </a:rPr>
              <a:t>:</a:t>
            </a:r>
          </a:p>
          <a:p>
            <a:pPr lvl="1"/>
            <a:endParaRPr lang="lt-LT" altLang="lt-LT" dirty="0">
              <a:solidFill>
                <a:srgbClr val="1F497D"/>
              </a:solidFill>
            </a:endParaRPr>
          </a:p>
          <a:p>
            <a:pPr lvl="1"/>
            <a:endParaRPr lang="lt-LT" altLang="lt-LT" dirty="0">
              <a:solidFill>
                <a:srgbClr val="1F497D"/>
              </a:solidFill>
            </a:endParaRPr>
          </a:p>
          <a:p>
            <a:pPr marL="742950" lvl="1" indent="-285750">
              <a:buFontTx/>
              <a:buChar char="-"/>
            </a:pPr>
            <a:endParaRPr lang="en-US" altLang="lt-LT" dirty="0">
              <a:solidFill>
                <a:srgbClr val="1F497D"/>
              </a:solidFill>
            </a:endParaRPr>
          </a:p>
          <a:p>
            <a:pPr lvl="1"/>
            <a:endParaRPr lang="lt-LT" altLang="lt-LT" dirty="0">
              <a:solidFill>
                <a:srgbClr val="1F497D"/>
              </a:solidFill>
            </a:endParaRPr>
          </a:p>
          <a:p>
            <a:pPr lvl="1"/>
            <a:endParaRPr lang="lt-LT" altLang="lt-LT" b="1" i="1" dirty="0">
              <a:solidFill>
                <a:srgbClr val="1F497D"/>
              </a:solidFill>
            </a:endParaRPr>
          </a:p>
          <a:p>
            <a:pPr lvl="1"/>
            <a:endParaRPr lang="lt-LT" altLang="lt-LT" b="1" i="1" dirty="0">
              <a:solidFill>
                <a:srgbClr val="1F497D"/>
              </a:solidFill>
            </a:endParaRPr>
          </a:p>
          <a:p>
            <a:pPr lvl="1"/>
            <a:endParaRPr lang="lt-LT" altLang="lt-LT" b="1" i="1" dirty="0">
              <a:solidFill>
                <a:srgbClr val="1F497D"/>
              </a:solidFill>
            </a:endParaRPr>
          </a:p>
          <a:p>
            <a:pPr lvl="1"/>
            <a:endParaRPr lang="lt-LT" altLang="lt-LT" b="1" i="1" u="sng" dirty="0">
              <a:solidFill>
                <a:srgbClr val="1F497D"/>
              </a:solidFill>
            </a:endParaRPr>
          </a:p>
          <a:p>
            <a:pPr lvl="1"/>
            <a:endParaRPr lang="lt-LT" altLang="lt-LT" sz="2400" b="1" i="1" u="sng" dirty="0">
              <a:solidFill>
                <a:srgbClr val="1F497D"/>
              </a:solidFill>
              <a:latin typeface="+mn-lt"/>
            </a:endParaRPr>
          </a:p>
          <a:p>
            <a:pPr lvl="1"/>
            <a:endParaRPr lang="lt-LT" altLang="lt-LT" sz="2000" dirty="0">
              <a:solidFill>
                <a:srgbClr val="1F497D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06C0E57-9E7D-47CD-92B1-3EA0ECA6A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059262"/>
              </p:ext>
            </p:extLst>
          </p:nvPr>
        </p:nvGraphicFramePr>
        <p:xfrm>
          <a:off x="836195" y="2488114"/>
          <a:ext cx="7844614" cy="2340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2307">
                  <a:extLst>
                    <a:ext uri="{9D8B030D-6E8A-4147-A177-3AD203B41FA5}">
                      <a16:colId xmlns:a16="http://schemas.microsoft.com/office/drawing/2014/main" val="1294516347"/>
                    </a:ext>
                  </a:extLst>
                </a:gridCol>
                <a:gridCol w="3922307">
                  <a:extLst>
                    <a:ext uri="{9D8B030D-6E8A-4147-A177-3AD203B41FA5}">
                      <a16:colId xmlns:a16="http://schemas.microsoft.com/office/drawing/2014/main" val="2488957097"/>
                    </a:ext>
                  </a:extLst>
                </a:gridCol>
              </a:tblGrid>
              <a:tr h="411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altLang="lt-LT" sz="2000" dirty="0">
                          <a:solidFill>
                            <a:schemeClr val="bg1"/>
                          </a:solidFill>
                        </a:rPr>
                        <a:t>ES struktūriniai fondai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bg1"/>
                          </a:solidFill>
                        </a:rPr>
                        <a:t>Nacionalinės (grįžusios) lėšos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475947"/>
                  </a:ext>
                </a:extLst>
              </a:tr>
              <a:tr h="1929887"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Plėtros fondas I</a:t>
                      </a:r>
                      <a:endParaRPr lang="lt-LT" altLang="lt-LT" sz="1800" i="0" dirty="0">
                        <a:solidFill>
                          <a:srgbClr val="1F497D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Plėtros fondas II</a:t>
                      </a:r>
                      <a:endParaRPr lang="lt-LT" altLang="lt-LT" sz="1800" i="0" dirty="0">
                        <a:solidFill>
                          <a:srgbClr val="1F497D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Verslo angelų fondas II</a:t>
                      </a:r>
                      <a:endParaRPr lang="lt-LT" altLang="lt-LT" sz="1800" i="0" dirty="0">
                        <a:solidFill>
                          <a:srgbClr val="1F497D"/>
                        </a:solidFill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Ankstyvosios stadijos ir plėtros fondas II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Ko-investicinis fondas MTEPI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t-LT" sz="2000" i="0" dirty="0">
                          <a:solidFill>
                            <a:schemeClr val="tx2"/>
                          </a:solidFill>
                        </a:rPr>
                        <a:t>Eksporto kredito garantijos</a:t>
                      </a:r>
                      <a:endParaRPr lang="lt-LT" sz="1800" i="0" dirty="0">
                        <a:solidFill>
                          <a:schemeClr val="tx2"/>
                        </a:solidFill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t-LT" sz="2000" i="0" dirty="0">
                          <a:solidFill>
                            <a:schemeClr val="tx2"/>
                          </a:solidFill>
                        </a:rPr>
                        <a:t>Portfelinės garantijos faktoringui</a:t>
                      </a:r>
                      <a:endParaRPr lang="lt-LT" sz="1800" i="0" dirty="0">
                        <a:solidFill>
                          <a:schemeClr val="tx2"/>
                        </a:solidFill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t-LT" sz="2000" i="0" dirty="0">
                          <a:solidFill>
                            <a:schemeClr val="tx2"/>
                          </a:solidFill>
                        </a:rPr>
                        <a:t>Sutelktinės paskolos „Avietė“</a:t>
                      </a:r>
                      <a:endParaRPr lang="lt-LT" altLang="lt-LT" sz="2000" i="0" dirty="0">
                        <a:solidFill>
                          <a:srgbClr val="1F497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093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7399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2">
            <a:extLst>
              <a:ext uri="{FF2B5EF4-FFF2-40B4-BE49-F238E27FC236}">
                <a16:creationId xmlns:a16="http://schemas.microsoft.com/office/drawing/2014/main" id="{C3F6F95F-24DA-4CBF-ACA7-6F29E0CB089E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FontTx/>
              <a:buNone/>
            </a:pPr>
            <a:fld id="{B4EE8452-07D6-44C2-A45D-3F5BCD460796}" type="slidenum">
              <a:rPr lang="lt-LT" altLang="lt-LT" sz="1200">
                <a:solidFill>
                  <a:srgbClr val="898989"/>
                </a:solidFill>
              </a:rPr>
              <a:pPr algn="r" defTabSz="914400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lt-LT" altLang="lt-LT" sz="1200">
              <a:solidFill>
                <a:srgbClr val="898989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F7FEB8-CDCB-41E6-8C1B-72D40854A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84009"/>
            <a:ext cx="8351837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0"/>
              </a:spcBef>
              <a:buFont typeface="Arial" panose="020B0604020202020204" pitchFamily="34" charset="0"/>
              <a:buNone/>
            </a:pPr>
            <a:endParaRPr lang="lt-LT" altLang="lt-LT" sz="2400" b="1" i="1" u="sng" dirty="0">
              <a:solidFill>
                <a:srgbClr val="1F497D"/>
              </a:solidFill>
              <a:latin typeface="+mn-lt"/>
            </a:endParaRPr>
          </a:p>
          <a:p>
            <a:pPr lvl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lt-LT" altLang="lt-LT" sz="2400" b="1" i="1" u="sng" dirty="0">
                <a:solidFill>
                  <a:srgbClr val="1F497D"/>
                </a:solidFill>
                <a:latin typeface="+mn-lt"/>
              </a:rPr>
              <a:t>Finansinės priemonės</a:t>
            </a:r>
            <a:r>
              <a:rPr lang="lt-LT" altLang="lt-LT" sz="2400" dirty="0">
                <a:solidFill>
                  <a:srgbClr val="1F497D"/>
                </a:solidFill>
                <a:latin typeface="+mn-lt"/>
              </a:rPr>
              <a:t>: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None/>
            </a:pPr>
            <a:endParaRPr lang="lt-LT" altLang="lt-LT" sz="2400" dirty="0">
              <a:solidFill>
                <a:srgbClr val="1F497D"/>
              </a:solidFill>
              <a:latin typeface="+mn-lt"/>
            </a:endParaRPr>
          </a:p>
          <a:p>
            <a:pPr lvl="1">
              <a:spcBef>
                <a:spcPct val="0"/>
              </a:spcBef>
              <a:buFont typeface="Arial" panose="020B0604020202020204" pitchFamily="34" charset="0"/>
              <a:buNone/>
            </a:pPr>
            <a:endParaRPr lang="lt-LT" altLang="lt-LT" sz="2400" dirty="0">
              <a:solidFill>
                <a:srgbClr val="1F497D"/>
              </a:solidFill>
              <a:latin typeface="+mn-lt"/>
            </a:endParaRPr>
          </a:p>
          <a:p>
            <a:pPr lvl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lt-LT" sz="2400" dirty="0">
              <a:solidFill>
                <a:srgbClr val="1F497D"/>
              </a:solidFill>
              <a:latin typeface="+mn-lt"/>
            </a:endParaRPr>
          </a:p>
          <a:p>
            <a:pPr lvl="1" algn="ctr">
              <a:spcBef>
                <a:spcPct val="0"/>
              </a:spcBef>
              <a:buFont typeface="Arial" panose="020B0604020202020204" pitchFamily="34" charset="0"/>
              <a:buNone/>
            </a:pPr>
            <a:endParaRPr lang="lt-LT" altLang="lt-LT" sz="600" dirty="0">
              <a:solidFill>
                <a:srgbClr val="1F497D"/>
              </a:solidFill>
              <a:latin typeface="+mn-lt"/>
            </a:endParaRPr>
          </a:p>
          <a:p>
            <a:pPr lvl="1" algn="ctr">
              <a:spcBef>
                <a:spcPct val="0"/>
              </a:spcBef>
              <a:buFont typeface="Arial" panose="020B0604020202020204" pitchFamily="34" charset="0"/>
              <a:buNone/>
            </a:pPr>
            <a:endParaRPr lang="lt-LT" altLang="lt-LT" sz="2400" dirty="0">
              <a:solidFill>
                <a:srgbClr val="1F497D"/>
              </a:solidFill>
              <a:latin typeface="+mn-lt"/>
            </a:endParaRPr>
          </a:p>
          <a:p>
            <a:pPr lvl="1" algn="ctr">
              <a:spcBef>
                <a:spcPct val="0"/>
              </a:spcBef>
              <a:buFont typeface="Arial" panose="020B0604020202020204" pitchFamily="34" charset="0"/>
              <a:buNone/>
            </a:pPr>
            <a:endParaRPr lang="lt-LT" altLang="lt-LT" sz="2400" dirty="0">
              <a:solidFill>
                <a:srgbClr val="1F497D"/>
              </a:solidFill>
              <a:latin typeface="+mn-lt"/>
            </a:endParaRPr>
          </a:p>
          <a:p>
            <a:pPr lvl="1" algn="ctr">
              <a:spcBef>
                <a:spcPct val="0"/>
              </a:spcBef>
              <a:buFont typeface="Arial" panose="020B0604020202020204" pitchFamily="34" charset="0"/>
              <a:buNone/>
            </a:pPr>
            <a:endParaRPr lang="lt-LT" altLang="lt-LT" sz="2400" dirty="0">
              <a:solidFill>
                <a:srgbClr val="1F497D"/>
              </a:solidFill>
              <a:latin typeface="+mn-lt"/>
            </a:endParaRPr>
          </a:p>
          <a:p>
            <a:pPr lvl="1" algn="ctr">
              <a:spcBef>
                <a:spcPct val="0"/>
              </a:spcBef>
              <a:buFont typeface="Arial" panose="020B0604020202020204" pitchFamily="34" charset="0"/>
              <a:buNone/>
            </a:pPr>
            <a:endParaRPr lang="lt-LT" altLang="lt-LT" sz="2400" dirty="0">
              <a:solidFill>
                <a:srgbClr val="1F497D"/>
              </a:solidFill>
              <a:latin typeface="+mn-lt"/>
            </a:endParaRPr>
          </a:p>
          <a:p>
            <a:pPr lvl="1" algn="ctr">
              <a:spcBef>
                <a:spcPct val="0"/>
              </a:spcBef>
              <a:buFont typeface="Arial" panose="020B0604020202020204" pitchFamily="34" charset="0"/>
              <a:buNone/>
            </a:pPr>
            <a:endParaRPr lang="lt-LT" altLang="lt-LT" sz="600" dirty="0">
              <a:solidFill>
                <a:srgbClr val="1F497D"/>
              </a:solidFill>
              <a:latin typeface="+mn-lt"/>
            </a:endParaRPr>
          </a:p>
          <a:p>
            <a:pPr lvl="1">
              <a:spcBef>
                <a:spcPct val="0"/>
              </a:spcBef>
              <a:buNone/>
            </a:pPr>
            <a:endParaRPr lang="lt-LT" altLang="lt-LT" sz="600" dirty="0">
              <a:solidFill>
                <a:srgbClr val="1F497D"/>
              </a:solidFill>
              <a:latin typeface="+mn-lt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CE83733-E718-4999-9837-5C031AE66BC5}"/>
              </a:ext>
            </a:extLst>
          </p:cNvPr>
          <p:cNvSpPr txBox="1">
            <a:spLocks/>
          </p:cNvSpPr>
          <p:nvPr/>
        </p:nvSpPr>
        <p:spPr>
          <a:xfrm>
            <a:off x="918387" y="745007"/>
            <a:ext cx="7886700" cy="838200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 m.</a:t>
            </a:r>
            <a:r>
              <a:rPr 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aktyviai rengtasi įgyvendinti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naujas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priemones</a:t>
            </a:r>
            <a:endParaRPr lang="lt-LT" sz="23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FDDF400-5BD7-4E1B-82EC-670EBB8A74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394397"/>
              </p:ext>
            </p:extLst>
          </p:nvPr>
        </p:nvGraphicFramePr>
        <p:xfrm>
          <a:off x="918386" y="2438400"/>
          <a:ext cx="7886701" cy="3853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8414">
                  <a:extLst>
                    <a:ext uri="{9D8B030D-6E8A-4147-A177-3AD203B41FA5}">
                      <a16:colId xmlns:a16="http://schemas.microsoft.com/office/drawing/2014/main" val="1294516347"/>
                    </a:ext>
                  </a:extLst>
                </a:gridCol>
                <a:gridCol w="3928287">
                  <a:extLst>
                    <a:ext uri="{9D8B030D-6E8A-4147-A177-3AD203B41FA5}">
                      <a16:colId xmlns:a16="http://schemas.microsoft.com/office/drawing/2014/main" val="2488957097"/>
                    </a:ext>
                  </a:extLst>
                </a:gridCol>
              </a:tblGrid>
              <a:tr h="4089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altLang="lt-LT" sz="2000" dirty="0">
                          <a:solidFill>
                            <a:schemeClr val="bg1"/>
                          </a:solidFill>
                        </a:rPr>
                        <a:t>ES struktūriniai fondai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bg1"/>
                          </a:solidFill>
                        </a:rPr>
                        <a:t>Nacionalinės (grįžusios) lėšos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475947"/>
                  </a:ext>
                </a:extLst>
              </a:tr>
              <a:tr h="135282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lt-LT" sz="2000" i="0" dirty="0">
                          <a:solidFill>
                            <a:srgbClr val="1F497D"/>
                          </a:solidFill>
                        </a:rPr>
                        <a:t>Ko-</a:t>
                      </a:r>
                      <a:r>
                        <a:rPr lang="en-US" altLang="lt-LT" sz="2000" i="0" dirty="0" err="1">
                          <a:solidFill>
                            <a:srgbClr val="1F497D"/>
                          </a:solidFill>
                        </a:rPr>
                        <a:t>investicinis</a:t>
                      </a:r>
                      <a:r>
                        <a:rPr lang="en-US" altLang="lt-LT" sz="2000" i="0" dirty="0">
                          <a:solidFill>
                            <a:srgbClr val="1F497D"/>
                          </a:solidFill>
                        </a:rPr>
                        <a:t> </a:t>
                      </a:r>
                      <a:r>
                        <a:rPr lang="en-US" altLang="lt-LT" sz="2000" i="0" dirty="0" err="1">
                          <a:solidFill>
                            <a:srgbClr val="1F497D"/>
                          </a:solidFill>
                        </a:rPr>
                        <a:t>fondas</a:t>
                      </a:r>
                      <a:r>
                        <a:rPr lang="en-US" altLang="lt-LT" sz="2000" i="0" dirty="0">
                          <a:solidFill>
                            <a:srgbClr val="1F497D"/>
                          </a:solidFill>
                        </a:rPr>
                        <a:t> </a:t>
                      </a:r>
                      <a:r>
                        <a:rPr lang="en-US" altLang="lt-LT" sz="2000" i="0" dirty="0" err="1">
                          <a:solidFill>
                            <a:srgbClr val="1F497D"/>
                          </a:solidFill>
                        </a:rPr>
                        <a:t>susisiekimui</a:t>
                      </a:r>
                      <a:r>
                        <a:rPr lang="en-US" altLang="lt-LT" sz="2000" i="0" dirty="0">
                          <a:solidFill>
                            <a:srgbClr val="1F497D"/>
                          </a:solidFill>
                        </a:rPr>
                        <a:t> (</a:t>
                      </a:r>
                      <a:r>
                        <a:rPr lang="lt-LT" altLang="lt-LT" sz="2000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201</a:t>
                      </a:r>
                      <a:r>
                        <a:rPr lang="en-US" altLang="lt-LT" sz="2000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</a:t>
                      </a: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)</a:t>
                      </a:r>
                      <a:r>
                        <a:rPr lang="en-US" altLang="lt-LT" sz="2000" i="0" dirty="0">
                          <a:solidFill>
                            <a:srgbClr val="1F497D"/>
                          </a:solidFill>
                        </a:rPr>
                        <a:t>: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lt-LT" altLang="lt-LT" sz="2000" i="1" dirty="0">
                          <a:solidFill>
                            <a:srgbClr val="1F497D"/>
                          </a:solidFill>
                        </a:rPr>
                        <a:t>finansuojamas iš Sanglaudos fondo</a:t>
                      </a:r>
                      <a:r>
                        <a:rPr lang="en-US" altLang="lt-LT" sz="2000" i="1" dirty="0">
                          <a:solidFill>
                            <a:srgbClr val="1F497D"/>
                          </a:solidFill>
                        </a:rPr>
                        <a:t>!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altLang="lt-LT" sz="2000" i="1" dirty="0">
                          <a:solidFill>
                            <a:srgbClr val="1F497D"/>
                          </a:solidFill>
                        </a:rPr>
                        <a:t>1-oji </a:t>
                      </a:r>
                      <a:r>
                        <a:rPr lang="lt-LT" altLang="lt-LT" sz="2000" i="1" dirty="0">
                          <a:solidFill>
                            <a:srgbClr val="1F497D"/>
                          </a:solidFill>
                        </a:rPr>
                        <a:t>Susisiekimo ministerijos finansinė priemonė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lt-LT" altLang="lt-LT" sz="2000" i="1" dirty="0">
                        <a:solidFill>
                          <a:srgbClr val="1F497D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Akceleravimo fondas (2 fondai) (</a:t>
                      </a:r>
                      <a:r>
                        <a:rPr lang="lt-LT" altLang="lt-LT" sz="2000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201</a:t>
                      </a:r>
                      <a:r>
                        <a:rPr lang="en-US" altLang="lt-LT" sz="2000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</a:t>
                      </a: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)</a:t>
                      </a:r>
                      <a:endParaRPr lang="en-US" altLang="lt-LT" sz="2000" i="0" dirty="0">
                        <a:solidFill>
                          <a:srgbClr val="1F497D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lt-LT" sz="2000" i="0" dirty="0">
                        <a:solidFill>
                          <a:schemeClr val="tx2"/>
                        </a:solidFill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endParaRPr lang="lt-LT" altLang="lt-LT" sz="2000" i="0" dirty="0">
                        <a:solidFill>
                          <a:srgbClr val="1F497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i="0" dirty="0" err="1">
                          <a:solidFill>
                            <a:schemeClr val="tx2"/>
                          </a:solidFill>
                        </a:rPr>
                        <a:t>Baltijos</a:t>
                      </a:r>
                      <a:r>
                        <a:rPr lang="en-US" sz="2000" i="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chemeClr val="tx2"/>
                          </a:solidFill>
                        </a:rPr>
                        <a:t>inovacij</a:t>
                      </a:r>
                      <a:r>
                        <a:rPr lang="lt-LT" sz="2000" i="0" dirty="0">
                          <a:solidFill>
                            <a:schemeClr val="tx2"/>
                          </a:solidFill>
                        </a:rPr>
                        <a:t>ų fondas </a:t>
                      </a:r>
                      <a:r>
                        <a:rPr lang="en-US" sz="2000" i="0" dirty="0">
                          <a:solidFill>
                            <a:schemeClr val="tx2"/>
                          </a:solidFill>
                        </a:rPr>
                        <a:t>2 – </a:t>
                      </a:r>
                      <a:r>
                        <a:rPr lang="en-US" sz="2000" i="1" dirty="0" err="1">
                          <a:solidFill>
                            <a:schemeClr val="tx2"/>
                          </a:solidFill>
                        </a:rPr>
                        <a:t>Lietuvos</a:t>
                      </a:r>
                      <a:r>
                        <a:rPr lang="en-US" sz="2000" i="1" dirty="0">
                          <a:solidFill>
                            <a:schemeClr val="tx2"/>
                          </a:solidFill>
                        </a:rPr>
                        <a:t>, </a:t>
                      </a:r>
                      <a:r>
                        <a:rPr lang="en-US" sz="2000" i="1" dirty="0" err="1">
                          <a:solidFill>
                            <a:schemeClr val="tx2"/>
                          </a:solidFill>
                        </a:rPr>
                        <a:t>Latvijos</a:t>
                      </a:r>
                      <a:r>
                        <a:rPr lang="en-US" sz="2000" i="1" dirty="0">
                          <a:solidFill>
                            <a:schemeClr val="tx2"/>
                          </a:solidFill>
                        </a:rPr>
                        <a:t>, </a:t>
                      </a:r>
                      <a:r>
                        <a:rPr lang="en-US" sz="2000" i="1" dirty="0" err="1">
                          <a:solidFill>
                            <a:schemeClr val="tx2"/>
                          </a:solidFill>
                        </a:rPr>
                        <a:t>Estijos</a:t>
                      </a:r>
                      <a:r>
                        <a:rPr lang="en-US" sz="2000" i="1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chemeClr val="tx2"/>
                          </a:solidFill>
                        </a:rPr>
                        <a:t>ir</a:t>
                      </a:r>
                      <a:r>
                        <a:rPr lang="en-US" sz="2000" i="1" dirty="0">
                          <a:solidFill>
                            <a:schemeClr val="tx2"/>
                          </a:solidFill>
                        </a:rPr>
                        <a:t> EIF </a:t>
                      </a:r>
                      <a:r>
                        <a:rPr lang="en-US" sz="2000" i="1" dirty="0" err="1">
                          <a:solidFill>
                            <a:schemeClr val="tx2"/>
                          </a:solidFill>
                        </a:rPr>
                        <a:t>bendradarbiavimas</a:t>
                      </a:r>
                      <a:r>
                        <a:rPr lang="en-US" sz="2000" i="1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chemeClr val="tx2"/>
                          </a:solidFill>
                        </a:rPr>
                        <a:t>nuosavo</a:t>
                      </a:r>
                      <a:r>
                        <a:rPr lang="en-US" sz="2000" i="1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chemeClr val="tx2"/>
                          </a:solidFill>
                        </a:rPr>
                        <a:t>kapitalo</a:t>
                      </a:r>
                      <a:r>
                        <a:rPr lang="en-US" sz="2000" i="1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chemeClr val="tx2"/>
                          </a:solidFill>
                        </a:rPr>
                        <a:t>rinkai</a:t>
                      </a:r>
                      <a:r>
                        <a:rPr lang="en-US" sz="2000" i="1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chemeClr val="tx2"/>
                          </a:solidFill>
                        </a:rPr>
                        <a:t>skatinti</a:t>
                      </a:r>
                      <a:r>
                        <a:rPr lang="lt-LT" sz="2000" i="1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altLang="lt-LT" sz="2000" i="0" dirty="0">
                          <a:solidFill>
                            <a:srgbClr val="1F497D"/>
                          </a:solidFill>
                        </a:rPr>
                        <a:t>(</a:t>
                      </a:r>
                      <a:r>
                        <a:rPr lang="lt-LT" altLang="lt-LT" sz="2000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201</a:t>
                      </a:r>
                      <a:r>
                        <a:rPr lang="en-US" altLang="lt-LT" sz="2000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</a:t>
                      </a: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)</a:t>
                      </a:r>
                      <a:r>
                        <a:rPr lang="en-US" altLang="lt-LT" sz="2000" i="0" dirty="0">
                          <a:solidFill>
                            <a:srgbClr val="1F497D"/>
                          </a:solidFill>
                        </a:rPr>
                        <a:t> </a:t>
                      </a:r>
                      <a:endParaRPr lang="lt-LT" altLang="lt-LT" sz="2000" i="0" dirty="0">
                        <a:solidFill>
                          <a:srgbClr val="1F497D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000" i="0" dirty="0">
                        <a:solidFill>
                          <a:schemeClr val="tx2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lt-LT" sz="2000" i="0" dirty="0" err="1">
                          <a:solidFill>
                            <a:schemeClr val="tx2"/>
                          </a:solidFill>
                        </a:rPr>
                        <a:t>Eksporto</a:t>
                      </a:r>
                      <a:r>
                        <a:rPr lang="en-US" altLang="lt-LT" sz="2000" i="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altLang="lt-LT" sz="2000" i="0" dirty="0" err="1">
                          <a:solidFill>
                            <a:schemeClr val="tx2"/>
                          </a:solidFill>
                        </a:rPr>
                        <a:t>kredito</a:t>
                      </a:r>
                      <a:r>
                        <a:rPr lang="en-US" altLang="lt-LT" sz="2000" i="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altLang="lt-LT" sz="2000" i="0" dirty="0" err="1">
                          <a:solidFill>
                            <a:schemeClr val="tx2"/>
                          </a:solidFill>
                        </a:rPr>
                        <a:t>garantijos</a:t>
                      </a:r>
                      <a:r>
                        <a:rPr lang="en-US" altLang="lt-LT" sz="2000" i="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altLang="lt-LT" sz="2000" i="0" dirty="0" err="1">
                          <a:solidFill>
                            <a:schemeClr val="tx2"/>
                          </a:solidFill>
                        </a:rPr>
                        <a:t>dide</a:t>
                      </a:r>
                      <a:r>
                        <a:rPr lang="lt-LT" altLang="lt-LT" sz="2000" i="0" dirty="0">
                          <a:solidFill>
                            <a:schemeClr val="tx2"/>
                          </a:solidFill>
                        </a:rPr>
                        <a:t>lėms įmonėms </a:t>
                      </a:r>
                      <a:r>
                        <a:rPr lang="en-US" altLang="lt-LT" sz="2000" i="0" dirty="0">
                          <a:solidFill>
                            <a:srgbClr val="1F497D"/>
                          </a:solidFill>
                        </a:rPr>
                        <a:t>(</a:t>
                      </a:r>
                      <a:r>
                        <a:rPr lang="lt-LT" altLang="lt-LT" sz="2000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201</a:t>
                      </a:r>
                      <a:r>
                        <a:rPr lang="en-US" altLang="lt-LT" sz="2000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</a:t>
                      </a:r>
                      <a:r>
                        <a:rPr lang="lt-LT" altLang="lt-LT" sz="2000" i="0" dirty="0">
                          <a:solidFill>
                            <a:srgbClr val="1F497D"/>
                          </a:solidFill>
                        </a:rPr>
                        <a:t>)</a:t>
                      </a:r>
                      <a:r>
                        <a:rPr lang="en-US" altLang="lt-LT" sz="2000" i="0" dirty="0">
                          <a:solidFill>
                            <a:srgbClr val="1F497D"/>
                          </a:solidFill>
                        </a:rPr>
                        <a:t> </a:t>
                      </a:r>
                      <a:endParaRPr lang="lt-LT" altLang="lt-LT" sz="2000" i="0" dirty="0">
                        <a:solidFill>
                          <a:srgbClr val="1F497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093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54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BBD1F1DC-19C7-4BFD-97AB-31C9AE8DCD88}"/>
              </a:ext>
            </a:extLst>
          </p:cNvPr>
          <p:cNvGrpSpPr>
            <a:grpSpLocks/>
          </p:cNvGrpSpPr>
          <p:nvPr/>
        </p:nvGrpSpPr>
        <p:grpSpPr bwMode="auto">
          <a:xfrm>
            <a:off x="9525" y="2749550"/>
            <a:ext cx="2895600" cy="3268663"/>
            <a:chOff x="1" y="5091036"/>
            <a:chExt cx="8510696" cy="8718292"/>
          </a:xfrm>
        </p:grpSpPr>
        <p:sp>
          <p:nvSpPr>
            <p:cNvPr id="25" name="Träne 24">
              <a:extLst>
                <a:ext uri="{FF2B5EF4-FFF2-40B4-BE49-F238E27FC236}">
                  <a16:creationId xmlns:a16="http://schemas.microsoft.com/office/drawing/2014/main" id="{90A17FE5-1D42-43CB-8345-E266159BDCDB}"/>
                </a:ext>
              </a:extLst>
            </p:cNvPr>
            <p:cNvSpPr/>
            <p:nvPr/>
          </p:nvSpPr>
          <p:spPr>
            <a:xfrm rot="8100000">
              <a:off x="3112192" y="8228606"/>
              <a:ext cx="1698406" cy="1545495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4290" tIns="17145" rIns="34290" bIns="17145" anchor="ctr"/>
            <a:lstStyle/>
            <a:p>
              <a:pPr algn="ctr">
                <a:defRPr/>
              </a:pPr>
              <a:endParaRPr lang="de-DE">
                <a:solidFill>
                  <a:schemeClr val="tx1"/>
                </a:solidFill>
              </a:endParaRPr>
            </a:p>
          </p:txBody>
        </p:sp>
        <p:cxnSp>
          <p:nvCxnSpPr>
            <p:cNvPr id="57" name="Gerader Verbinder 56">
              <a:extLst>
                <a:ext uri="{FF2B5EF4-FFF2-40B4-BE49-F238E27FC236}">
                  <a16:creationId xmlns:a16="http://schemas.microsoft.com/office/drawing/2014/main" id="{2E1DFC5F-60D6-4E5E-B67F-D5E208FA58FC}"/>
                </a:ext>
              </a:extLst>
            </p:cNvPr>
            <p:cNvCxnSpPr/>
            <p:nvPr/>
          </p:nvCxnSpPr>
          <p:spPr>
            <a:xfrm flipH="1">
              <a:off x="3961396" y="10019686"/>
              <a:ext cx="13996" cy="1384596"/>
            </a:xfrm>
            <a:prstGeom prst="line">
              <a:avLst/>
            </a:prstGeom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Shape 1699">
              <a:extLst>
                <a:ext uri="{FF2B5EF4-FFF2-40B4-BE49-F238E27FC236}">
                  <a16:creationId xmlns:a16="http://schemas.microsoft.com/office/drawing/2014/main" id="{9E6F7ED3-EE51-401B-8438-96B731AF114B}"/>
                </a:ext>
              </a:extLst>
            </p:cNvPr>
            <p:cNvSpPr/>
            <p:nvPr/>
          </p:nvSpPr>
          <p:spPr>
            <a:xfrm>
              <a:off x="1" y="11908155"/>
              <a:ext cx="8039436" cy="190117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cubicBezTo>
                    <a:pt x="19999" y="93262"/>
                    <a:pt x="50023" y="546"/>
                    <a:pt x="60626" y="2"/>
                  </a:cubicBezTo>
                  <a:cubicBezTo>
                    <a:pt x="71229" y="-542"/>
                    <a:pt x="100000" y="93262"/>
                    <a:pt x="120000" y="12000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>
              <a:noFill/>
            </a:ln>
            <a:effectLst/>
          </p:spPr>
          <p:txBody>
            <a:bodyPr lIns="68551" tIns="34266" rIns="68551" bIns="34266" anchor="ctr"/>
            <a:lstStyle/>
            <a:p>
              <a:pPr algn="ctr">
                <a:defRPr/>
              </a:pPr>
              <a:endParaRPr sz="15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51" name="Shape 4025">
              <a:extLst>
                <a:ext uri="{FF2B5EF4-FFF2-40B4-BE49-F238E27FC236}">
                  <a16:creationId xmlns:a16="http://schemas.microsoft.com/office/drawing/2014/main" id="{BE4638F3-17CE-4C12-9269-05B0559C0DD3}"/>
                </a:ext>
              </a:extLst>
            </p:cNvPr>
            <p:cNvSpPr/>
            <p:nvPr/>
          </p:nvSpPr>
          <p:spPr>
            <a:xfrm>
              <a:off x="7992778" y="5091036"/>
              <a:ext cx="517919" cy="60549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4966" y="41876"/>
                  </a:moveTo>
                  <a:lnTo>
                    <a:pt x="114966" y="41876"/>
                  </a:lnTo>
                  <a:cubicBezTo>
                    <a:pt x="39999" y="67767"/>
                    <a:pt x="70463" y="0"/>
                    <a:pt x="11655" y="36022"/>
                  </a:cubicBezTo>
                  <a:cubicBezTo>
                    <a:pt x="0" y="40075"/>
                    <a:pt x="0" y="40075"/>
                    <a:pt x="0" y="40075"/>
                  </a:cubicBezTo>
                  <a:cubicBezTo>
                    <a:pt x="23311" y="119774"/>
                    <a:pt x="23311" y="119774"/>
                    <a:pt x="23311" y="119774"/>
                  </a:cubicBezTo>
                  <a:cubicBezTo>
                    <a:pt x="37350" y="119774"/>
                    <a:pt x="37350" y="119774"/>
                    <a:pt x="37350" y="119774"/>
                  </a:cubicBezTo>
                  <a:cubicBezTo>
                    <a:pt x="25695" y="79924"/>
                    <a:pt x="25695" y="79924"/>
                    <a:pt x="25695" y="79924"/>
                  </a:cubicBezTo>
                  <a:cubicBezTo>
                    <a:pt x="77615" y="43902"/>
                    <a:pt x="56423" y="119774"/>
                    <a:pt x="117350" y="43902"/>
                  </a:cubicBezTo>
                  <a:cubicBezTo>
                    <a:pt x="119735" y="43902"/>
                    <a:pt x="117350" y="41876"/>
                    <a:pt x="114966" y="4187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lIns="34275" tIns="17138" rIns="34275" bIns="17138" anchor="ctr"/>
            <a:lstStyle/>
            <a:p>
              <a:pPr>
                <a:defRPr/>
              </a:pPr>
              <a:endParaRPr sz="1350"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60" name="Shape 600">
              <a:extLst>
                <a:ext uri="{FF2B5EF4-FFF2-40B4-BE49-F238E27FC236}">
                  <a16:creationId xmlns:a16="http://schemas.microsoft.com/office/drawing/2014/main" id="{B9FBA89F-2BDD-4116-A206-8E10E425DEC7}"/>
                </a:ext>
              </a:extLst>
            </p:cNvPr>
            <p:cNvSpPr/>
            <p:nvPr/>
          </p:nvSpPr>
          <p:spPr>
            <a:xfrm>
              <a:off x="1437114" y="5611848"/>
              <a:ext cx="5053227" cy="1206756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de-DE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2 akceleravimo fondai </a:t>
              </a:r>
              <a:endParaRPr lang="id-ID" sz="1125" b="1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1" name="Shape 616">
              <a:extLst>
                <a:ext uri="{FF2B5EF4-FFF2-40B4-BE49-F238E27FC236}">
                  <a16:creationId xmlns:a16="http://schemas.microsoft.com/office/drawing/2014/main" id="{EDF2467B-397C-4F2E-8D39-BF808BA57BF7}"/>
                </a:ext>
              </a:extLst>
            </p:cNvPr>
            <p:cNvSpPr/>
            <p:nvPr/>
          </p:nvSpPr>
          <p:spPr>
            <a:xfrm>
              <a:off x="2500951" y="6166532"/>
              <a:ext cx="3462136" cy="80027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de-DE" sz="1125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13,47 mln. EUR</a:t>
              </a:r>
            </a:p>
          </p:txBody>
        </p:sp>
        <p:sp>
          <p:nvSpPr>
            <p:cNvPr id="77" name="Ellipse 76">
              <a:extLst>
                <a:ext uri="{FF2B5EF4-FFF2-40B4-BE49-F238E27FC236}">
                  <a16:creationId xmlns:a16="http://schemas.microsoft.com/office/drawing/2014/main" id="{CA9898D9-9BB8-4077-9269-EC4320338967}"/>
                </a:ext>
              </a:extLst>
            </p:cNvPr>
            <p:cNvSpPr/>
            <p:nvPr/>
          </p:nvSpPr>
          <p:spPr>
            <a:xfrm>
              <a:off x="3905404" y="11527074"/>
              <a:ext cx="167974" cy="16513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769A7DE6-1F44-4D27-A2E9-B9DF6E3A5D53}"/>
              </a:ext>
            </a:extLst>
          </p:cNvPr>
          <p:cNvGrpSpPr>
            <a:grpSpLocks/>
          </p:cNvGrpSpPr>
          <p:nvPr/>
        </p:nvGrpSpPr>
        <p:grpSpPr bwMode="auto">
          <a:xfrm>
            <a:off x="2744788" y="2219325"/>
            <a:ext cx="3016250" cy="3805238"/>
            <a:chOff x="6534425" y="3569142"/>
            <a:chExt cx="8041587" cy="10146858"/>
          </a:xfrm>
        </p:grpSpPr>
        <p:sp>
          <p:nvSpPr>
            <p:cNvPr id="21" name="Shape 1701">
              <a:extLst>
                <a:ext uri="{FF2B5EF4-FFF2-40B4-BE49-F238E27FC236}">
                  <a16:creationId xmlns:a16="http://schemas.microsoft.com/office/drawing/2014/main" id="{C63EBB04-9938-429F-B99E-C494EA30BFCD}"/>
                </a:ext>
              </a:extLst>
            </p:cNvPr>
            <p:cNvSpPr/>
            <p:nvPr/>
          </p:nvSpPr>
          <p:spPr>
            <a:xfrm>
              <a:off x="6534425" y="10507274"/>
              <a:ext cx="8041587" cy="320872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cubicBezTo>
                    <a:pt x="19999" y="93262"/>
                    <a:pt x="50023" y="546"/>
                    <a:pt x="60626" y="2"/>
                  </a:cubicBezTo>
                  <a:cubicBezTo>
                    <a:pt x="71229" y="-542"/>
                    <a:pt x="100000" y="93262"/>
                    <a:pt x="120000" y="12000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>
              <a:noFill/>
            </a:ln>
            <a:effectLst/>
          </p:spPr>
          <p:txBody>
            <a:bodyPr lIns="68551" tIns="34266" rIns="68551" bIns="34266" anchor="ctr"/>
            <a:lstStyle/>
            <a:p>
              <a:pPr algn="ctr">
                <a:defRPr/>
              </a:pPr>
              <a:endParaRPr sz="15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27" name="Träne 26">
              <a:extLst>
                <a:ext uri="{FF2B5EF4-FFF2-40B4-BE49-F238E27FC236}">
                  <a16:creationId xmlns:a16="http://schemas.microsoft.com/office/drawing/2014/main" id="{12D7D3EE-125F-4ED2-BDA8-FC71E19A1A14}"/>
                </a:ext>
              </a:extLst>
            </p:cNvPr>
            <p:cNvSpPr/>
            <p:nvPr/>
          </p:nvSpPr>
          <p:spPr>
            <a:xfrm rot="8100000">
              <a:off x="9801849" y="6346087"/>
              <a:ext cx="1544830" cy="1545100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4290" tIns="17145" rIns="34290" bIns="17145" anchor="ctr"/>
            <a:lstStyle/>
            <a:p>
              <a:pPr algn="ctr">
                <a:defRPr/>
              </a:pPr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53" name="Shape 4066">
              <a:extLst>
                <a:ext uri="{FF2B5EF4-FFF2-40B4-BE49-F238E27FC236}">
                  <a16:creationId xmlns:a16="http://schemas.microsoft.com/office/drawing/2014/main" id="{9F5D02B2-AAC5-40F8-88CB-D95B6E1896D3}"/>
                </a:ext>
              </a:extLst>
            </p:cNvPr>
            <p:cNvSpPr/>
            <p:nvPr/>
          </p:nvSpPr>
          <p:spPr>
            <a:xfrm>
              <a:off x="10246251" y="6972593"/>
              <a:ext cx="529053" cy="42331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324" y="2895"/>
                  </a:moveTo>
                  <a:lnTo>
                    <a:pt x="115324" y="2895"/>
                  </a:lnTo>
                  <a:cubicBezTo>
                    <a:pt x="112727" y="2895"/>
                    <a:pt x="4675" y="51474"/>
                    <a:pt x="2337" y="51474"/>
                  </a:cubicBezTo>
                  <a:cubicBezTo>
                    <a:pt x="0" y="51474"/>
                    <a:pt x="0" y="54369"/>
                    <a:pt x="2337" y="54369"/>
                  </a:cubicBezTo>
                  <a:cubicBezTo>
                    <a:pt x="4675" y="56943"/>
                    <a:pt x="25454" y="68525"/>
                    <a:pt x="25454" y="68525"/>
                  </a:cubicBezTo>
                  <a:lnTo>
                    <a:pt x="25454" y="68525"/>
                  </a:lnTo>
                  <a:cubicBezTo>
                    <a:pt x="41558" y="73994"/>
                    <a:pt x="41558" y="73994"/>
                    <a:pt x="41558" y="73994"/>
                  </a:cubicBezTo>
                  <a:cubicBezTo>
                    <a:pt x="41558" y="73994"/>
                    <a:pt x="110389" y="11260"/>
                    <a:pt x="112727" y="11260"/>
                  </a:cubicBezTo>
                  <a:cubicBezTo>
                    <a:pt x="112727" y="8364"/>
                    <a:pt x="112727" y="11260"/>
                    <a:pt x="112727" y="11260"/>
                  </a:cubicBezTo>
                  <a:lnTo>
                    <a:pt x="62337" y="79785"/>
                  </a:lnTo>
                  <a:lnTo>
                    <a:pt x="62337" y="79785"/>
                  </a:lnTo>
                  <a:cubicBezTo>
                    <a:pt x="59999" y="82680"/>
                    <a:pt x="59999" y="82680"/>
                    <a:pt x="59999" y="82680"/>
                  </a:cubicBezTo>
                  <a:cubicBezTo>
                    <a:pt x="62337" y="85576"/>
                    <a:pt x="62337" y="85576"/>
                    <a:pt x="62337" y="85576"/>
                  </a:cubicBezTo>
                  <a:lnTo>
                    <a:pt x="62337" y="85576"/>
                  </a:lnTo>
                  <a:cubicBezTo>
                    <a:pt x="62337" y="85576"/>
                    <a:pt x="94285" y="105522"/>
                    <a:pt x="94285" y="108418"/>
                  </a:cubicBezTo>
                  <a:cubicBezTo>
                    <a:pt x="96623" y="108418"/>
                    <a:pt x="98961" y="108418"/>
                    <a:pt x="101298" y="105522"/>
                  </a:cubicBezTo>
                  <a:cubicBezTo>
                    <a:pt x="101298" y="102627"/>
                    <a:pt x="119740" y="8364"/>
                    <a:pt x="119740" y="5790"/>
                  </a:cubicBezTo>
                  <a:cubicBezTo>
                    <a:pt x="119740" y="2895"/>
                    <a:pt x="117662" y="0"/>
                    <a:pt x="115324" y="2895"/>
                  </a:cubicBezTo>
                  <a:close/>
                  <a:moveTo>
                    <a:pt x="41558" y="116782"/>
                  </a:moveTo>
                  <a:lnTo>
                    <a:pt x="41558" y="116782"/>
                  </a:lnTo>
                  <a:cubicBezTo>
                    <a:pt x="41558" y="119678"/>
                    <a:pt x="41558" y="119678"/>
                    <a:pt x="43896" y="119678"/>
                  </a:cubicBezTo>
                  <a:cubicBezTo>
                    <a:pt x="43896" y="116782"/>
                    <a:pt x="62337" y="99731"/>
                    <a:pt x="62337" y="99731"/>
                  </a:cubicBezTo>
                  <a:cubicBezTo>
                    <a:pt x="41558" y="85576"/>
                    <a:pt x="41558" y="85576"/>
                    <a:pt x="41558" y="85576"/>
                  </a:cubicBezTo>
                  <a:lnTo>
                    <a:pt x="41558" y="11678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lIns="34275" tIns="17138" rIns="34275" bIns="17138" anchor="ctr"/>
            <a:lstStyle/>
            <a:p>
              <a:pPr>
                <a:defRPr/>
              </a:pPr>
              <a:endParaRPr sz="1350">
                <a:latin typeface="Lato"/>
                <a:ea typeface="Lato"/>
                <a:cs typeface="Lato"/>
                <a:sym typeface="Lato"/>
              </a:endParaRPr>
            </a:p>
          </p:txBody>
        </p:sp>
        <p:cxnSp>
          <p:nvCxnSpPr>
            <p:cNvPr id="55" name="Gerader Verbinder 54">
              <a:extLst>
                <a:ext uri="{FF2B5EF4-FFF2-40B4-BE49-F238E27FC236}">
                  <a16:creationId xmlns:a16="http://schemas.microsoft.com/office/drawing/2014/main" id="{9BC64556-5C45-4B79-9B73-8F3C2D2B6EBB}"/>
                </a:ext>
              </a:extLst>
            </p:cNvPr>
            <p:cNvCxnSpPr/>
            <p:nvPr/>
          </p:nvCxnSpPr>
          <p:spPr>
            <a:xfrm>
              <a:off x="10576379" y="8208673"/>
              <a:ext cx="0" cy="1735591"/>
            </a:xfrm>
            <a:prstGeom prst="line">
              <a:avLst/>
            </a:prstGeom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Shape 600">
              <a:extLst>
                <a:ext uri="{FF2B5EF4-FFF2-40B4-BE49-F238E27FC236}">
                  <a16:creationId xmlns:a16="http://schemas.microsoft.com/office/drawing/2014/main" id="{C8042EB0-67F1-49DE-A017-06F88D0A3AA7}"/>
                </a:ext>
              </a:extLst>
            </p:cNvPr>
            <p:cNvSpPr/>
            <p:nvPr/>
          </p:nvSpPr>
          <p:spPr>
            <a:xfrm>
              <a:off x="8925738" y="3569142"/>
              <a:ext cx="3415560" cy="2404428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de-DE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2 ankstyvosios stadijos ir pl</a:t>
              </a:r>
              <a:r>
                <a:rPr lang="lt-LT" sz="1125" b="1" dirty="0" err="1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ėtros</a:t>
              </a:r>
              <a:r>
                <a:rPr lang="lt-LT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 fondai</a:t>
              </a:r>
              <a:r>
                <a:rPr lang="de-DE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 </a:t>
              </a:r>
              <a:endParaRPr lang="id-ID" sz="1125" b="1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5" name="Shape 616">
              <a:extLst>
                <a:ext uri="{FF2B5EF4-FFF2-40B4-BE49-F238E27FC236}">
                  <a16:creationId xmlns:a16="http://schemas.microsoft.com/office/drawing/2014/main" id="{011273DC-BA8A-4D26-9863-AAA1F4222B4B}"/>
                </a:ext>
              </a:extLst>
            </p:cNvPr>
            <p:cNvSpPr/>
            <p:nvPr/>
          </p:nvSpPr>
          <p:spPr>
            <a:xfrm>
              <a:off x="9040014" y="5304733"/>
              <a:ext cx="2983851" cy="804298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en-US" sz="1125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27,6 </a:t>
              </a:r>
              <a:r>
                <a:rPr lang="en-US" sz="1125" dirty="0" err="1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mln</a:t>
              </a:r>
              <a:r>
                <a:rPr lang="en-US" sz="1125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. EUR</a:t>
              </a:r>
              <a:endParaRPr lang="de-DE" sz="1125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2" name="Ellipse 71">
              <a:extLst>
                <a:ext uri="{FF2B5EF4-FFF2-40B4-BE49-F238E27FC236}">
                  <a16:creationId xmlns:a16="http://schemas.microsoft.com/office/drawing/2014/main" id="{61C87EE5-A9AD-4522-8861-766D70F74F72}"/>
                </a:ext>
              </a:extLst>
            </p:cNvPr>
            <p:cNvSpPr/>
            <p:nvPr/>
          </p:nvSpPr>
          <p:spPr>
            <a:xfrm>
              <a:off x="10521359" y="9889234"/>
              <a:ext cx="169297" cy="16932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4C48FB36-D6C9-46FE-B0DD-5ED2B99DA123}"/>
              </a:ext>
            </a:extLst>
          </p:cNvPr>
          <p:cNvGrpSpPr>
            <a:grpSpLocks/>
          </p:cNvGrpSpPr>
          <p:nvPr/>
        </p:nvGrpSpPr>
        <p:grpSpPr bwMode="auto">
          <a:xfrm>
            <a:off x="1271588" y="2135188"/>
            <a:ext cx="6113462" cy="3878262"/>
            <a:chOff x="1539695" y="3143884"/>
            <a:chExt cx="16304797" cy="10341204"/>
          </a:xfrm>
        </p:grpSpPr>
        <p:sp>
          <p:nvSpPr>
            <p:cNvPr id="22" name="Shape 1702">
              <a:extLst>
                <a:ext uri="{FF2B5EF4-FFF2-40B4-BE49-F238E27FC236}">
                  <a16:creationId xmlns:a16="http://schemas.microsoft.com/office/drawing/2014/main" id="{32FE994B-F28F-49DE-95E4-69117F6A0ABD}"/>
                </a:ext>
              </a:extLst>
            </p:cNvPr>
            <p:cNvSpPr/>
            <p:nvPr/>
          </p:nvSpPr>
          <p:spPr>
            <a:xfrm>
              <a:off x="9804293" y="8773767"/>
              <a:ext cx="8040199" cy="471132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cubicBezTo>
                    <a:pt x="19999" y="93262"/>
                    <a:pt x="50023" y="546"/>
                    <a:pt x="60626" y="2"/>
                  </a:cubicBezTo>
                  <a:cubicBezTo>
                    <a:pt x="71229" y="-542"/>
                    <a:pt x="100000" y="93262"/>
                    <a:pt x="120000" y="12000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80000"/>
              </a:schemeClr>
            </a:solidFill>
            <a:ln>
              <a:noFill/>
            </a:ln>
            <a:effectLst/>
          </p:spPr>
          <p:txBody>
            <a:bodyPr lIns="68551" tIns="34266" rIns="68551" bIns="34266" anchor="ctr"/>
            <a:lstStyle/>
            <a:p>
              <a:pPr algn="ctr">
                <a:defRPr/>
              </a:pPr>
              <a:endParaRPr sz="15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28" name="Träne 27">
              <a:extLst>
                <a:ext uri="{FF2B5EF4-FFF2-40B4-BE49-F238E27FC236}">
                  <a16:creationId xmlns:a16="http://schemas.microsoft.com/office/drawing/2014/main" id="{04F1A99C-D217-4440-BA37-893C1E0E1131}"/>
                </a:ext>
              </a:extLst>
            </p:cNvPr>
            <p:cNvSpPr/>
            <p:nvPr/>
          </p:nvSpPr>
          <p:spPr>
            <a:xfrm rot="8100000">
              <a:off x="13110977" y="4777820"/>
              <a:ext cx="1545380" cy="1545042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4290" tIns="17145" rIns="34290" bIns="17145" anchor="ctr"/>
            <a:lstStyle/>
            <a:p>
              <a:pPr algn="ctr">
                <a:defRPr/>
              </a:pPr>
              <a:endParaRPr lang="de-DE">
                <a:solidFill>
                  <a:schemeClr val="tx1"/>
                </a:solidFill>
              </a:endParaRPr>
            </a:p>
          </p:txBody>
        </p:sp>
        <p:cxnSp>
          <p:nvCxnSpPr>
            <p:cNvPr id="54" name="Gerader Verbinder 53">
              <a:extLst>
                <a:ext uri="{FF2B5EF4-FFF2-40B4-BE49-F238E27FC236}">
                  <a16:creationId xmlns:a16="http://schemas.microsoft.com/office/drawing/2014/main" id="{5FAA0459-0B9B-4947-A969-72964D66D619}"/>
                </a:ext>
              </a:extLst>
            </p:cNvPr>
            <p:cNvCxnSpPr/>
            <p:nvPr/>
          </p:nvCxnSpPr>
          <p:spPr>
            <a:xfrm>
              <a:off x="13851914" y="6720763"/>
              <a:ext cx="0" cy="1735528"/>
            </a:xfrm>
            <a:prstGeom prst="line">
              <a:avLst/>
            </a:prstGeom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Shape 600">
              <a:extLst>
                <a:ext uri="{FF2B5EF4-FFF2-40B4-BE49-F238E27FC236}">
                  <a16:creationId xmlns:a16="http://schemas.microsoft.com/office/drawing/2014/main" id="{057ABDC8-B715-4D00-BD50-A04B1F03FA7A}"/>
                </a:ext>
              </a:extLst>
            </p:cNvPr>
            <p:cNvSpPr/>
            <p:nvPr/>
          </p:nvSpPr>
          <p:spPr>
            <a:xfrm>
              <a:off x="11857739" y="3143884"/>
              <a:ext cx="4051856" cy="117677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de-DE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2 pl</a:t>
              </a:r>
              <a:r>
                <a:rPr lang="lt-LT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ė</a:t>
              </a:r>
              <a:r>
                <a:rPr lang="de-DE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tros fondai </a:t>
              </a:r>
              <a:endParaRPr lang="id-ID" sz="1125" b="1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7" name="Shape 616">
              <a:extLst>
                <a:ext uri="{FF2B5EF4-FFF2-40B4-BE49-F238E27FC236}">
                  <a16:creationId xmlns:a16="http://schemas.microsoft.com/office/drawing/2014/main" id="{33C76599-311B-47D3-A7C0-5DA5EE544FCB}"/>
                </a:ext>
              </a:extLst>
            </p:cNvPr>
            <p:cNvSpPr/>
            <p:nvPr/>
          </p:nvSpPr>
          <p:spPr>
            <a:xfrm>
              <a:off x="12302301" y="3804231"/>
              <a:ext cx="2984907" cy="800035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en-US" sz="1125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30,7 </a:t>
              </a:r>
              <a:r>
                <a:rPr lang="en-US" sz="1125" dirty="0" err="1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mln</a:t>
              </a:r>
              <a:r>
                <a:rPr lang="en-US" sz="1125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. EUR</a:t>
              </a:r>
              <a:endParaRPr lang="de-DE" sz="1125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3" name="Ellipse 72">
              <a:extLst>
                <a:ext uri="{FF2B5EF4-FFF2-40B4-BE49-F238E27FC236}">
                  <a16:creationId xmlns:a16="http://schemas.microsoft.com/office/drawing/2014/main" id="{A56C776D-58B0-4CC8-B24E-E986A1B4E756}"/>
                </a:ext>
              </a:extLst>
            </p:cNvPr>
            <p:cNvSpPr/>
            <p:nvPr/>
          </p:nvSpPr>
          <p:spPr>
            <a:xfrm>
              <a:off x="13801107" y="8405495"/>
              <a:ext cx="165121" cy="16508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47" name="Shape 4073">
              <a:extLst>
                <a:ext uri="{FF2B5EF4-FFF2-40B4-BE49-F238E27FC236}">
                  <a16:creationId xmlns:a16="http://schemas.microsoft.com/office/drawing/2014/main" id="{72DB32AC-1F78-4F4F-A048-61DE732ECF1B}"/>
                </a:ext>
              </a:extLst>
            </p:cNvPr>
            <p:cNvSpPr/>
            <p:nvPr/>
          </p:nvSpPr>
          <p:spPr>
            <a:xfrm>
              <a:off x="1539695" y="8397029"/>
              <a:ext cx="465730" cy="49949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5403" y="112293"/>
                  </a:moveTo>
                  <a:lnTo>
                    <a:pt x="75403" y="112293"/>
                  </a:lnTo>
                  <a:cubicBezTo>
                    <a:pt x="75403" y="114770"/>
                    <a:pt x="78044" y="117247"/>
                    <a:pt x="80684" y="117247"/>
                  </a:cubicBezTo>
                  <a:cubicBezTo>
                    <a:pt x="109144" y="119724"/>
                    <a:pt x="109144" y="119724"/>
                    <a:pt x="109144" y="119724"/>
                  </a:cubicBezTo>
                  <a:cubicBezTo>
                    <a:pt x="112078" y="119724"/>
                    <a:pt x="112078" y="117247"/>
                    <a:pt x="114718" y="114770"/>
                  </a:cubicBezTo>
                  <a:cubicBezTo>
                    <a:pt x="114718" y="92752"/>
                    <a:pt x="114718" y="92752"/>
                    <a:pt x="114718" y="92752"/>
                  </a:cubicBezTo>
                  <a:cubicBezTo>
                    <a:pt x="78044" y="90275"/>
                    <a:pt x="78044" y="90275"/>
                    <a:pt x="78044" y="90275"/>
                  </a:cubicBezTo>
                  <a:lnTo>
                    <a:pt x="75403" y="112293"/>
                  </a:lnTo>
                  <a:close/>
                  <a:moveTo>
                    <a:pt x="5281" y="92752"/>
                  </a:moveTo>
                  <a:lnTo>
                    <a:pt x="5281" y="92752"/>
                  </a:lnTo>
                  <a:cubicBezTo>
                    <a:pt x="5281" y="114770"/>
                    <a:pt x="5281" y="114770"/>
                    <a:pt x="5281" y="114770"/>
                  </a:cubicBezTo>
                  <a:cubicBezTo>
                    <a:pt x="5281" y="117247"/>
                    <a:pt x="7921" y="119724"/>
                    <a:pt x="10268" y="119724"/>
                  </a:cubicBezTo>
                  <a:cubicBezTo>
                    <a:pt x="39022" y="117247"/>
                    <a:pt x="39022" y="117247"/>
                    <a:pt x="39022" y="117247"/>
                  </a:cubicBezTo>
                  <a:cubicBezTo>
                    <a:pt x="41662" y="117247"/>
                    <a:pt x="44303" y="114770"/>
                    <a:pt x="44303" y="112293"/>
                  </a:cubicBezTo>
                  <a:cubicBezTo>
                    <a:pt x="41662" y="90275"/>
                    <a:pt x="41662" y="90275"/>
                    <a:pt x="41662" y="90275"/>
                  </a:cubicBezTo>
                  <a:lnTo>
                    <a:pt x="5281" y="92752"/>
                  </a:lnTo>
                  <a:close/>
                  <a:moveTo>
                    <a:pt x="0" y="56422"/>
                  </a:moveTo>
                  <a:lnTo>
                    <a:pt x="0" y="56422"/>
                  </a:lnTo>
                  <a:cubicBezTo>
                    <a:pt x="2640" y="80642"/>
                    <a:pt x="2640" y="80642"/>
                    <a:pt x="2640" y="80642"/>
                  </a:cubicBezTo>
                  <a:cubicBezTo>
                    <a:pt x="39022" y="75688"/>
                    <a:pt x="39022" y="75688"/>
                    <a:pt x="39022" y="75688"/>
                  </a:cubicBezTo>
                  <a:cubicBezTo>
                    <a:pt x="39022" y="53944"/>
                    <a:pt x="39022" y="53944"/>
                    <a:pt x="39022" y="53944"/>
                  </a:cubicBezTo>
                  <a:lnTo>
                    <a:pt x="39022" y="51467"/>
                  </a:lnTo>
                  <a:cubicBezTo>
                    <a:pt x="39022" y="41834"/>
                    <a:pt x="46943" y="31926"/>
                    <a:pt x="59853" y="31926"/>
                  </a:cubicBezTo>
                  <a:cubicBezTo>
                    <a:pt x="72762" y="31926"/>
                    <a:pt x="80684" y="41834"/>
                    <a:pt x="80684" y="51467"/>
                  </a:cubicBezTo>
                  <a:lnTo>
                    <a:pt x="80684" y="53944"/>
                  </a:lnTo>
                  <a:cubicBezTo>
                    <a:pt x="78044" y="75688"/>
                    <a:pt x="78044" y="75688"/>
                    <a:pt x="78044" y="75688"/>
                  </a:cubicBezTo>
                  <a:cubicBezTo>
                    <a:pt x="117066" y="80642"/>
                    <a:pt x="117066" y="80642"/>
                    <a:pt x="117066" y="80642"/>
                  </a:cubicBezTo>
                  <a:cubicBezTo>
                    <a:pt x="119706" y="56422"/>
                    <a:pt x="119706" y="56422"/>
                    <a:pt x="119706" y="56422"/>
                  </a:cubicBezTo>
                  <a:cubicBezTo>
                    <a:pt x="119706" y="53944"/>
                    <a:pt x="119706" y="53944"/>
                    <a:pt x="119706" y="51467"/>
                  </a:cubicBezTo>
                  <a:cubicBezTo>
                    <a:pt x="119706" y="22018"/>
                    <a:pt x="93594" y="0"/>
                    <a:pt x="59853" y="0"/>
                  </a:cubicBezTo>
                  <a:cubicBezTo>
                    <a:pt x="25819" y="0"/>
                    <a:pt x="0" y="22018"/>
                    <a:pt x="0" y="51467"/>
                  </a:cubicBezTo>
                  <a:cubicBezTo>
                    <a:pt x="0" y="53944"/>
                    <a:pt x="0" y="53944"/>
                    <a:pt x="0" y="56422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txBody>
            <a:bodyPr lIns="34275" tIns="17138" rIns="34275" bIns="17138" anchor="ctr"/>
            <a:lstStyle/>
            <a:p>
              <a:pPr>
                <a:defRPr/>
              </a:pPr>
              <a:endParaRPr sz="1350">
                <a:latin typeface="Lato"/>
                <a:ea typeface="Lato"/>
                <a:cs typeface="Lato"/>
                <a:sym typeface="Lato"/>
              </a:endParaRPr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DB61592A-A953-4301-8A66-331101ADC70A}"/>
              </a:ext>
            </a:extLst>
          </p:cNvPr>
          <p:cNvGrpSpPr>
            <a:grpSpLocks/>
          </p:cNvGrpSpPr>
          <p:nvPr/>
        </p:nvGrpSpPr>
        <p:grpSpPr bwMode="auto">
          <a:xfrm>
            <a:off x="6127750" y="2963863"/>
            <a:ext cx="3014663" cy="3060700"/>
            <a:chOff x="16336063" y="5615980"/>
            <a:chExt cx="8041587" cy="8162161"/>
          </a:xfrm>
        </p:grpSpPr>
        <p:sp>
          <p:nvSpPr>
            <p:cNvPr id="24" name="Shape 1704">
              <a:extLst>
                <a:ext uri="{FF2B5EF4-FFF2-40B4-BE49-F238E27FC236}">
                  <a16:creationId xmlns:a16="http://schemas.microsoft.com/office/drawing/2014/main" id="{A58AF96C-720E-41B6-B0D2-6241252DF906}"/>
                </a:ext>
              </a:extLst>
            </p:cNvPr>
            <p:cNvSpPr/>
            <p:nvPr/>
          </p:nvSpPr>
          <p:spPr>
            <a:xfrm>
              <a:off x="16336063" y="11136446"/>
              <a:ext cx="8041587" cy="264169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cubicBezTo>
                    <a:pt x="19999" y="93262"/>
                    <a:pt x="50023" y="546"/>
                    <a:pt x="60626" y="2"/>
                  </a:cubicBezTo>
                  <a:cubicBezTo>
                    <a:pt x="71229" y="-542"/>
                    <a:pt x="100000" y="93262"/>
                    <a:pt x="120000" y="12000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>
              <a:noFill/>
            </a:ln>
            <a:effectLst/>
          </p:spPr>
          <p:txBody>
            <a:bodyPr lIns="68551" tIns="34266" rIns="68551" bIns="34266" anchor="ctr"/>
            <a:lstStyle/>
            <a:p>
              <a:pPr algn="ctr">
                <a:defRPr/>
              </a:pPr>
              <a:endParaRPr sz="15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30" name="Träne 29">
              <a:extLst>
                <a:ext uri="{FF2B5EF4-FFF2-40B4-BE49-F238E27FC236}">
                  <a16:creationId xmlns:a16="http://schemas.microsoft.com/office/drawing/2014/main" id="{252BDC0B-EDAB-448E-BEB6-CE82D7C0CB45}"/>
                </a:ext>
              </a:extLst>
            </p:cNvPr>
            <p:cNvSpPr/>
            <p:nvPr/>
          </p:nvSpPr>
          <p:spPr>
            <a:xfrm rot="8100000">
              <a:off x="19643320" y="6970696"/>
              <a:ext cx="1541410" cy="1545221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4290" tIns="17145" rIns="34290" bIns="17145" anchor="ctr"/>
            <a:lstStyle/>
            <a:p>
              <a:pPr algn="ctr">
                <a:defRPr/>
              </a:pPr>
              <a:endParaRPr lang="de-DE">
                <a:solidFill>
                  <a:schemeClr val="tx1"/>
                </a:solidFill>
              </a:endParaRPr>
            </a:p>
          </p:txBody>
        </p:sp>
        <p:cxnSp>
          <p:nvCxnSpPr>
            <p:cNvPr id="59" name="Gerader Verbinder 58">
              <a:extLst>
                <a:ext uri="{FF2B5EF4-FFF2-40B4-BE49-F238E27FC236}">
                  <a16:creationId xmlns:a16="http://schemas.microsoft.com/office/drawing/2014/main" id="{043BC21C-163D-4524-BB43-0BF75E6F7E4D}"/>
                </a:ext>
              </a:extLst>
            </p:cNvPr>
            <p:cNvCxnSpPr/>
            <p:nvPr/>
          </p:nvCxnSpPr>
          <p:spPr>
            <a:xfrm>
              <a:off x="20405556" y="8799561"/>
              <a:ext cx="0" cy="1731494"/>
            </a:xfrm>
            <a:prstGeom prst="line">
              <a:avLst/>
            </a:prstGeom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Shape 600">
              <a:extLst>
                <a:ext uri="{FF2B5EF4-FFF2-40B4-BE49-F238E27FC236}">
                  <a16:creationId xmlns:a16="http://schemas.microsoft.com/office/drawing/2014/main" id="{BA1C5A31-F2BB-4608-9EC4-4D1B69700ECB}"/>
                </a:ext>
              </a:extLst>
            </p:cNvPr>
            <p:cNvSpPr/>
            <p:nvPr/>
          </p:nvSpPr>
          <p:spPr>
            <a:xfrm>
              <a:off x="17974871" y="5615980"/>
              <a:ext cx="5085804" cy="800128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de-DE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Baltijos inovacij</a:t>
              </a:r>
              <a:r>
                <a:rPr lang="lt-LT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ų fondas</a:t>
              </a:r>
              <a:endParaRPr lang="id-ID" sz="1125" b="1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1" name="Shape 616">
              <a:extLst>
                <a:ext uri="{FF2B5EF4-FFF2-40B4-BE49-F238E27FC236}">
                  <a16:creationId xmlns:a16="http://schemas.microsoft.com/office/drawing/2014/main" id="{6A0117A7-9315-4362-88C2-054399B6B2E7}"/>
                </a:ext>
              </a:extLst>
            </p:cNvPr>
            <p:cNvSpPr/>
            <p:nvPr/>
          </p:nvSpPr>
          <p:spPr>
            <a:xfrm>
              <a:off x="19012357" y="6174800"/>
              <a:ext cx="2981188" cy="800128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de-DE" sz="1125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26 mln. EUR</a:t>
              </a:r>
            </a:p>
          </p:txBody>
        </p:sp>
        <p:sp>
          <p:nvSpPr>
            <p:cNvPr id="75" name="Ellipse 74">
              <a:extLst>
                <a:ext uri="{FF2B5EF4-FFF2-40B4-BE49-F238E27FC236}">
                  <a16:creationId xmlns:a16="http://schemas.microsoft.com/office/drawing/2014/main" id="{78215368-A8AF-4506-9349-C06C74D54CDE}"/>
                </a:ext>
              </a:extLst>
            </p:cNvPr>
            <p:cNvSpPr/>
            <p:nvPr/>
          </p:nvSpPr>
          <p:spPr>
            <a:xfrm>
              <a:off x="20333565" y="10501423"/>
              <a:ext cx="169386" cy="16510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D8DB2ED6-48D7-4ED7-A826-2488E8FB752C}"/>
              </a:ext>
            </a:extLst>
          </p:cNvPr>
          <p:cNvGrpSpPr>
            <a:grpSpLocks/>
          </p:cNvGrpSpPr>
          <p:nvPr/>
        </p:nvGrpSpPr>
        <p:grpSpPr bwMode="auto">
          <a:xfrm>
            <a:off x="1255713" y="1562894"/>
            <a:ext cx="4727575" cy="4452144"/>
            <a:chOff x="3267213" y="3864851"/>
            <a:chExt cx="12609679" cy="9884167"/>
          </a:xfrm>
        </p:grpSpPr>
        <p:sp>
          <p:nvSpPr>
            <p:cNvPr id="26" name="Träne 25">
              <a:extLst>
                <a:ext uri="{FF2B5EF4-FFF2-40B4-BE49-F238E27FC236}">
                  <a16:creationId xmlns:a16="http://schemas.microsoft.com/office/drawing/2014/main" id="{7F249A95-99B2-4042-BD8C-EE8FDF6F8076}"/>
                </a:ext>
              </a:extLst>
            </p:cNvPr>
            <p:cNvSpPr/>
            <p:nvPr/>
          </p:nvSpPr>
          <p:spPr>
            <a:xfrm rot="8100000">
              <a:off x="6527607" y="6210335"/>
              <a:ext cx="1545510" cy="1268782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4290" tIns="17145" rIns="34290" bIns="17145" anchor="ctr"/>
            <a:lstStyle/>
            <a:p>
              <a:pPr algn="ctr">
                <a:defRPr/>
              </a:pPr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0" name="Shape 1700">
              <a:extLst>
                <a:ext uri="{FF2B5EF4-FFF2-40B4-BE49-F238E27FC236}">
                  <a16:creationId xmlns:a16="http://schemas.microsoft.com/office/drawing/2014/main" id="{471D5402-24FC-4FC2-A3C2-5885D0ADFC6A}"/>
                </a:ext>
              </a:extLst>
            </p:cNvPr>
            <p:cNvSpPr/>
            <p:nvPr/>
          </p:nvSpPr>
          <p:spPr>
            <a:xfrm>
              <a:off x="3267213" y="8769046"/>
              <a:ext cx="8040892" cy="497997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cubicBezTo>
                    <a:pt x="19999" y="93262"/>
                    <a:pt x="50023" y="546"/>
                    <a:pt x="60626" y="2"/>
                  </a:cubicBezTo>
                  <a:cubicBezTo>
                    <a:pt x="71229" y="-542"/>
                    <a:pt x="100000" y="93262"/>
                    <a:pt x="120000" y="120000"/>
                  </a:cubicBezTo>
                  <a:lnTo>
                    <a:pt x="0" y="120000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txBody>
            <a:bodyPr lIns="68551" tIns="34266" rIns="68551" bIns="34266" anchor="ctr"/>
            <a:lstStyle/>
            <a:p>
              <a:pPr algn="ctr">
                <a:defRPr/>
              </a:pPr>
              <a:endParaRPr sz="15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49" name="Shape 4077">
              <a:extLst>
                <a:ext uri="{FF2B5EF4-FFF2-40B4-BE49-F238E27FC236}">
                  <a16:creationId xmlns:a16="http://schemas.microsoft.com/office/drawing/2014/main" id="{3268A4D5-0F76-42E2-9388-7B9D78AF0104}"/>
                </a:ext>
              </a:extLst>
            </p:cNvPr>
            <p:cNvSpPr/>
            <p:nvPr/>
          </p:nvSpPr>
          <p:spPr>
            <a:xfrm>
              <a:off x="15360310" y="6784813"/>
              <a:ext cx="516582" cy="52865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008" y="78181"/>
                  </a:moveTo>
                  <a:lnTo>
                    <a:pt x="73008" y="78181"/>
                  </a:lnTo>
                  <a:cubicBezTo>
                    <a:pt x="73008" y="78181"/>
                    <a:pt x="119734" y="43896"/>
                    <a:pt x="115221" y="6753"/>
                  </a:cubicBezTo>
                  <a:lnTo>
                    <a:pt x="115221" y="4675"/>
                  </a:lnTo>
                  <a:cubicBezTo>
                    <a:pt x="112831" y="4675"/>
                    <a:pt x="112831" y="4675"/>
                    <a:pt x="112831" y="4675"/>
                  </a:cubicBezTo>
                  <a:cubicBezTo>
                    <a:pt x="75398" y="0"/>
                    <a:pt x="42212" y="46233"/>
                    <a:pt x="42212" y="46233"/>
                  </a:cubicBezTo>
                  <a:cubicBezTo>
                    <a:pt x="14070" y="41298"/>
                    <a:pt x="16460" y="48311"/>
                    <a:pt x="2389" y="78181"/>
                  </a:cubicBezTo>
                  <a:cubicBezTo>
                    <a:pt x="0" y="85194"/>
                    <a:pt x="4778" y="85194"/>
                    <a:pt x="9292" y="85194"/>
                  </a:cubicBezTo>
                  <a:cubicBezTo>
                    <a:pt x="14070" y="82857"/>
                    <a:pt x="23362" y="80519"/>
                    <a:pt x="23362" y="80519"/>
                  </a:cubicBezTo>
                  <a:cubicBezTo>
                    <a:pt x="40088" y="96623"/>
                    <a:pt x="40088" y="96623"/>
                    <a:pt x="40088" y="96623"/>
                  </a:cubicBezTo>
                  <a:cubicBezTo>
                    <a:pt x="40088" y="96623"/>
                    <a:pt x="37433" y="105714"/>
                    <a:pt x="35309" y="110389"/>
                  </a:cubicBezTo>
                  <a:cubicBezTo>
                    <a:pt x="32920" y="115064"/>
                    <a:pt x="35309" y="119740"/>
                    <a:pt x="40088" y="117402"/>
                  </a:cubicBezTo>
                  <a:cubicBezTo>
                    <a:pt x="70619" y="103376"/>
                    <a:pt x="77522" y="105714"/>
                    <a:pt x="73008" y="78181"/>
                  </a:cubicBezTo>
                  <a:close/>
                  <a:moveTo>
                    <a:pt x="79911" y="38961"/>
                  </a:moveTo>
                  <a:lnTo>
                    <a:pt x="79911" y="38961"/>
                  </a:lnTo>
                  <a:cubicBezTo>
                    <a:pt x="75398" y="34545"/>
                    <a:pt x="75398" y="29870"/>
                    <a:pt x="79911" y="25194"/>
                  </a:cubicBezTo>
                  <a:cubicBezTo>
                    <a:pt x="84690" y="20779"/>
                    <a:pt x="91592" y="20779"/>
                    <a:pt x="93982" y="25194"/>
                  </a:cubicBezTo>
                  <a:cubicBezTo>
                    <a:pt x="98761" y="29870"/>
                    <a:pt x="98761" y="34545"/>
                    <a:pt x="93982" y="38961"/>
                  </a:cubicBezTo>
                  <a:cubicBezTo>
                    <a:pt x="91592" y="43896"/>
                    <a:pt x="84690" y="43896"/>
                    <a:pt x="79911" y="38961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txBody>
            <a:bodyPr lIns="34275" tIns="17138" rIns="34275" bIns="17138" anchor="ctr"/>
            <a:lstStyle/>
            <a:p>
              <a:pPr>
                <a:defRPr/>
              </a:pPr>
              <a:endParaRPr sz="1350"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62" name="Shape 600">
              <a:extLst>
                <a:ext uri="{FF2B5EF4-FFF2-40B4-BE49-F238E27FC236}">
                  <a16:creationId xmlns:a16="http://schemas.microsoft.com/office/drawing/2014/main" id="{83A9EA4F-7BE4-4648-815C-DDA176C70EDE}"/>
                </a:ext>
              </a:extLst>
            </p:cNvPr>
            <p:cNvSpPr/>
            <p:nvPr/>
          </p:nvSpPr>
          <p:spPr>
            <a:xfrm>
              <a:off x="4893176" y="3864851"/>
              <a:ext cx="4606894" cy="2579857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lt-LT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2</a:t>
              </a:r>
              <a:r>
                <a:rPr lang="de-DE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 bendrai su verslo angelais</a:t>
              </a:r>
              <a:r>
                <a:rPr lang="lt-LT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/RKF</a:t>
              </a:r>
              <a:r>
                <a:rPr lang="de-DE" sz="1125" b="1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 investuojantys fondai</a:t>
              </a:r>
              <a:endParaRPr lang="id-ID" sz="1125" b="1" dirty="0">
                <a:latin typeface="Century Gothic" panose="020B0502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3" name="Shape 616">
              <a:extLst>
                <a:ext uri="{FF2B5EF4-FFF2-40B4-BE49-F238E27FC236}">
                  <a16:creationId xmlns:a16="http://schemas.microsoft.com/office/drawing/2014/main" id="{32016030-F26A-4B71-BD31-3A45DF382F0D}"/>
                </a:ext>
              </a:extLst>
            </p:cNvPr>
            <p:cNvSpPr/>
            <p:nvPr/>
          </p:nvSpPr>
          <p:spPr>
            <a:xfrm>
              <a:off x="5740031" y="5409149"/>
              <a:ext cx="2980932" cy="803562"/>
            </a:xfrm>
            <a:prstGeom prst="rect">
              <a:avLst/>
            </a:prstGeom>
            <a:noFill/>
            <a:ln>
              <a:noFill/>
            </a:ln>
          </p:spPr>
          <p:txBody>
            <a:bodyPr lIns="68559" tIns="34275" rIns="68559" bIns="34275"/>
            <a:lstStyle/>
            <a:p>
              <a:pPr algn="ctr">
                <a:lnSpc>
                  <a:spcPct val="130000"/>
                </a:lnSpc>
                <a:buSzPct val="25000"/>
                <a:defRPr/>
              </a:pPr>
              <a:r>
                <a:rPr lang="de-DE" sz="1125" dirty="0">
                  <a:latin typeface="Century Gothic" panose="020B0502020202020204" pitchFamily="34" charset="0"/>
                  <a:ea typeface="Roboto"/>
                  <a:cs typeface="Roboto"/>
                  <a:sym typeface="Roboto"/>
                </a:rPr>
                <a:t>38,5 mln. EUR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5AC8F81-1AE0-4129-AA34-9D44F3CFFF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7613" y="3652838"/>
            <a:ext cx="211137" cy="20955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11F667E-887B-442D-B0D2-09502354E4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8113" y="2798763"/>
            <a:ext cx="203200" cy="1905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</p:pic>
      <p:sp>
        <p:nvSpPr>
          <p:cNvPr id="15369" name="Slide Number Placeholder 2">
            <a:extLst>
              <a:ext uri="{FF2B5EF4-FFF2-40B4-BE49-F238E27FC236}">
                <a16:creationId xmlns:a16="http://schemas.microsoft.com/office/drawing/2014/main" id="{C9298C43-6278-4DC3-BA15-BEE585072C68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FontTx/>
              <a:buNone/>
            </a:pPr>
            <a:fld id="{0E9C6604-7B80-4B0B-B794-7196F50A990E}" type="slidenum">
              <a:rPr lang="lt-LT" altLang="lt-LT" sz="1200">
                <a:solidFill>
                  <a:srgbClr val="898989"/>
                </a:solidFill>
              </a:rPr>
              <a:pPr algn="r" defTabSz="914400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lt-LT" altLang="lt-LT" sz="1200" dirty="0">
              <a:solidFill>
                <a:srgbClr val="898989"/>
              </a:solidFill>
            </a:endParaRPr>
          </a:p>
        </p:txBody>
      </p:sp>
      <p:cxnSp>
        <p:nvCxnSpPr>
          <p:cNvPr id="44" name="Gerader Verbinder 53">
            <a:extLst>
              <a:ext uri="{FF2B5EF4-FFF2-40B4-BE49-F238E27FC236}">
                <a16:creationId xmlns:a16="http://schemas.microsoft.com/office/drawing/2014/main" id="{2B9F6F63-22C9-4C8A-AA24-560D2E670CF0}"/>
              </a:ext>
            </a:extLst>
          </p:cNvPr>
          <p:cNvCxnSpPr>
            <a:cxnSpLocks/>
          </p:cNvCxnSpPr>
          <p:nvPr/>
        </p:nvCxnSpPr>
        <p:spPr bwMode="auto">
          <a:xfrm>
            <a:off x="2744788" y="3311525"/>
            <a:ext cx="0" cy="341313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Ellipse 71">
            <a:extLst>
              <a:ext uri="{FF2B5EF4-FFF2-40B4-BE49-F238E27FC236}">
                <a16:creationId xmlns:a16="http://schemas.microsoft.com/office/drawing/2014/main" id="{614BABE3-DF73-406B-AC5E-A34EAEB541AC}"/>
              </a:ext>
            </a:extLst>
          </p:cNvPr>
          <p:cNvSpPr/>
          <p:nvPr/>
        </p:nvSpPr>
        <p:spPr bwMode="auto">
          <a:xfrm>
            <a:off x="2735263" y="3644900"/>
            <a:ext cx="63500" cy="635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E65173F-8596-48A1-8264-61C4B38D8C2A}"/>
              </a:ext>
            </a:extLst>
          </p:cNvPr>
          <p:cNvSpPr txBox="1"/>
          <p:nvPr/>
        </p:nvSpPr>
        <p:spPr>
          <a:xfrm>
            <a:off x="2318069" y="744625"/>
            <a:ext cx="520953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3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Rizikos kapitalo fondai (2018 m. pab.)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9981C1F-777D-4F64-BEAD-AA791945A95D}"/>
              </a:ext>
            </a:extLst>
          </p:cNvPr>
          <p:cNvCxnSpPr>
            <a:cxnSpLocks/>
          </p:cNvCxnSpPr>
          <p:nvPr/>
        </p:nvCxnSpPr>
        <p:spPr>
          <a:xfrm>
            <a:off x="1087126" y="12954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97833" y="545922"/>
            <a:ext cx="6682978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23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Sutelktinės paskolos „Avietė“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F5ACC6-885F-4FB0-8A75-C4A327D1E15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grpSp>
        <p:nvGrpSpPr>
          <p:cNvPr id="35" name="Group 24">
            <a:extLst>
              <a:ext uri="{FF2B5EF4-FFF2-40B4-BE49-F238E27FC236}">
                <a16:creationId xmlns:a16="http://schemas.microsoft.com/office/drawing/2014/main" id="{F65AD456-A1E9-46DA-A8F3-881ACAEA3B2B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252537"/>
            <a:ext cx="8723313" cy="5286375"/>
            <a:chOff x="284957" y="889548"/>
            <a:chExt cx="8742362" cy="5768427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4CAA1EA-B0CE-4E0D-B853-3255FC001946}"/>
                </a:ext>
              </a:extLst>
            </p:cNvPr>
            <p:cNvSpPr/>
            <p:nvPr/>
          </p:nvSpPr>
          <p:spPr>
            <a:xfrm>
              <a:off x="1772967" y="3061835"/>
              <a:ext cx="5780500" cy="1582587"/>
            </a:xfrm>
            <a:prstGeom prst="ellipse">
              <a:avLst/>
            </a:prstGeom>
            <a:noFill/>
            <a:ln w="825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  <a:p>
              <a:pPr algn="ctr">
                <a:defRPr/>
              </a:pPr>
              <a:endPara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  <a:p>
              <a:pPr algn="ctr">
                <a:defRPr/>
              </a:pPr>
              <a:endPara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  <a:p>
              <a:pPr algn="ctr">
                <a:defRPr/>
              </a:pPr>
              <a:endPara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  <a:p>
              <a:pPr algn="ctr">
                <a:defRPr/>
              </a:pPr>
              <a:endPara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  <a:p>
              <a:pPr algn="ctr">
                <a:defRPr/>
              </a:pPr>
              <a:endPara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  <a:p>
              <a:pPr algn="ctr">
                <a:defRPr/>
              </a:pPr>
              <a:endParaRPr lang="lt-LT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  <a:p>
              <a:pPr algn="ctr">
                <a:defRPr/>
              </a:pPr>
              <a:endParaRPr lang="lt-LT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  <a:p>
              <a:pPr algn="ctr">
                <a:defRPr/>
              </a:pPr>
              <a:endParaRPr lang="lt-LT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38" name="Rounded Rectangle 2">
              <a:extLst>
                <a:ext uri="{FF2B5EF4-FFF2-40B4-BE49-F238E27FC236}">
                  <a16:creationId xmlns:a16="http://schemas.microsoft.com/office/drawing/2014/main" id="{5BEDAF0A-D53C-4904-88AA-98EECD05BF54}"/>
                </a:ext>
              </a:extLst>
            </p:cNvPr>
            <p:cNvSpPr/>
            <p:nvPr/>
          </p:nvSpPr>
          <p:spPr>
            <a:xfrm>
              <a:off x="2507457" y="3722967"/>
              <a:ext cx="446088" cy="269849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P 1</a:t>
              </a:r>
            </a:p>
          </p:txBody>
        </p:sp>
        <p:sp>
          <p:nvSpPr>
            <p:cNvPr id="39" name="Rounded Rectangle 8">
              <a:extLst>
                <a:ext uri="{FF2B5EF4-FFF2-40B4-BE49-F238E27FC236}">
                  <a16:creationId xmlns:a16="http://schemas.microsoft.com/office/drawing/2014/main" id="{D1B4165E-F290-4240-BE57-A27A7CEA6DD7}"/>
                </a:ext>
              </a:extLst>
            </p:cNvPr>
            <p:cNvSpPr/>
            <p:nvPr/>
          </p:nvSpPr>
          <p:spPr>
            <a:xfrm>
              <a:off x="3775870" y="3722967"/>
              <a:ext cx="446087" cy="269849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P 2</a:t>
              </a:r>
            </a:p>
          </p:txBody>
        </p:sp>
        <p:sp>
          <p:nvSpPr>
            <p:cNvPr id="41" name="Rounded Rectangle 9">
              <a:extLst>
                <a:ext uri="{FF2B5EF4-FFF2-40B4-BE49-F238E27FC236}">
                  <a16:creationId xmlns:a16="http://schemas.microsoft.com/office/drawing/2014/main" id="{05FB4B14-F2DA-4050-B726-F824322844EC}"/>
                </a:ext>
              </a:extLst>
            </p:cNvPr>
            <p:cNvSpPr/>
            <p:nvPr/>
          </p:nvSpPr>
          <p:spPr>
            <a:xfrm>
              <a:off x="5110956" y="3742015"/>
              <a:ext cx="447675" cy="269849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P 3</a:t>
              </a:r>
            </a:p>
          </p:txBody>
        </p:sp>
        <p:sp>
          <p:nvSpPr>
            <p:cNvPr id="43" name="Rounded Rectangle 10">
              <a:extLst>
                <a:ext uri="{FF2B5EF4-FFF2-40B4-BE49-F238E27FC236}">
                  <a16:creationId xmlns:a16="http://schemas.microsoft.com/office/drawing/2014/main" id="{4F381AAA-4843-4194-ACA9-415D98C475D6}"/>
                </a:ext>
              </a:extLst>
            </p:cNvPr>
            <p:cNvSpPr/>
            <p:nvPr/>
          </p:nvSpPr>
          <p:spPr>
            <a:xfrm>
              <a:off x="6336506" y="3719792"/>
              <a:ext cx="447675" cy="269849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P 4</a:t>
              </a:r>
            </a:p>
          </p:txBody>
        </p:sp>
        <p:sp>
          <p:nvSpPr>
            <p:cNvPr id="44" name="Rectangular Callout 3">
              <a:extLst>
                <a:ext uri="{FF2B5EF4-FFF2-40B4-BE49-F238E27FC236}">
                  <a16:creationId xmlns:a16="http://schemas.microsoft.com/office/drawing/2014/main" id="{34601635-07EF-499C-91EB-DC3192C495A9}"/>
                </a:ext>
              </a:extLst>
            </p:cNvPr>
            <p:cNvSpPr/>
            <p:nvPr/>
          </p:nvSpPr>
          <p:spPr>
            <a:xfrm>
              <a:off x="607220" y="1470518"/>
              <a:ext cx="563562" cy="300009"/>
            </a:xfrm>
            <a:prstGeom prst="wedgeRectCallout">
              <a:avLst/>
            </a:prstGeom>
            <a:noFill/>
            <a:ln>
              <a:solidFill>
                <a:schemeClr val="accent1">
                  <a:shade val="95000"/>
                  <a:satMod val="10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F 1</a:t>
              </a:r>
            </a:p>
          </p:txBody>
        </p:sp>
        <p:sp>
          <p:nvSpPr>
            <p:cNvPr id="45" name="Rectangular Callout 12">
              <a:extLst>
                <a:ext uri="{FF2B5EF4-FFF2-40B4-BE49-F238E27FC236}">
                  <a16:creationId xmlns:a16="http://schemas.microsoft.com/office/drawing/2014/main" id="{9427756A-F4DF-4FF2-935A-DB3697BFD34F}"/>
                </a:ext>
              </a:extLst>
            </p:cNvPr>
            <p:cNvSpPr/>
            <p:nvPr/>
          </p:nvSpPr>
          <p:spPr>
            <a:xfrm>
              <a:off x="1513682" y="1467343"/>
              <a:ext cx="592138" cy="301596"/>
            </a:xfrm>
            <a:prstGeom prst="wedgeRectCallou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F 52</a:t>
              </a:r>
            </a:p>
          </p:txBody>
        </p:sp>
        <p:sp>
          <p:nvSpPr>
            <p:cNvPr id="46" name="Rectangular Callout 13">
              <a:extLst>
                <a:ext uri="{FF2B5EF4-FFF2-40B4-BE49-F238E27FC236}">
                  <a16:creationId xmlns:a16="http://schemas.microsoft.com/office/drawing/2014/main" id="{E7EC78FE-8257-45FC-A666-DAB4DFF12B14}"/>
                </a:ext>
              </a:extLst>
            </p:cNvPr>
            <p:cNvSpPr/>
            <p:nvPr/>
          </p:nvSpPr>
          <p:spPr>
            <a:xfrm>
              <a:off x="2375695" y="1476867"/>
              <a:ext cx="630237" cy="300009"/>
            </a:xfrm>
            <a:prstGeom prst="wedgeRectCallou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F 36</a:t>
              </a:r>
            </a:p>
          </p:txBody>
        </p:sp>
        <p:sp>
          <p:nvSpPr>
            <p:cNvPr id="48" name="Rectangular Callout 14">
              <a:extLst>
                <a:ext uri="{FF2B5EF4-FFF2-40B4-BE49-F238E27FC236}">
                  <a16:creationId xmlns:a16="http://schemas.microsoft.com/office/drawing/2014/main" id="{4E328B1E-8E38-471A-B70E-CC75BDA9B790}"/>
                </a:ext>
              </a:extLst>
            </p:cNvPr>
            <p:cNvSpPr/>
            <p:nvPr/>
          </p:nvSpPr>
          <p:spPr>
            <a:xfrm>
              <a:off x="3317082" y="1465756"/>
              <a:ext cx="655638" cy="301596"/>
            </a:xfrm>
            <a:prstGeom prst="wedgeRectCallou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F 460</a:t>
              </a:r>
            </a:p>
          </p:txBody>
        </p:sp>
        <p:sp>
          <p:nvSpPr>
            <p:cNvPr id="58" name="Rectangular Callout 15">
              <a:extLst>
                <a:ext uri="{FF2B5EF4-FFF2-40B4-BE49-F238E27FC236}">
                  <a16:creationId xmlns:a16="http://schemas.microsoft.com/office/drawing/2014/main" id="{316FD05A-3D6D-48BF-A4B0-236806D38ECA}"/>
                </a:ext>
              </a:extLst>
            </p:cNvPr>
            <p:cNvSpPr/>
            <p:nvPr/>
          </p:nvSpPr>
          <p:spPr>
            <a:xfrm>
              <a:off x="4236245" y="1465756"/>
              <a:ext cx="642937" cy="301596"/>
            </a:xfrm>
            <a:prstGeom prst="wedgeRectCallou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F 128</a:t>
              </a:r>
            </a:p>
          </p:txBody>
        </p:sp>
        <p:sp>
          <p:nvSpPr>
            <p:cNvPr id="59" name="Rectangular Callout 16">
              <a:extLst>
                <a:ext uri="{FF2B5EF4-FFF2-40B4-BE49-F238E27FC236}">
                  <a16:creationId xmlns:a16="http://schemas.microsoft.com/office/drawing/2014/main" id="{AE431963-E9A9-4472-BDE0-3FC937A0426F}"/>
                </a:ext>
              </a:extLst>
            </p:cNvPr>
            <p:cNvSpPr/>
            <p:nvPr/>
          </p:nvSpPr>
          <p:spPr>
            <a:xfrm>
              <a:off x="5126831" y="1456232"/>
              <a:ext cx="635000" cy="300008"/>
            </a:xfrm>
            <a:prstGeom prst="wedgeRectCallou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F 587</a:t>
              </a:r>
            </a:p>
          </p:txBody>
        </p:sp>
        <p:sp>
          <p:nvSpPr>
            <p:cNvPr id="60" name="Rectangular Callout 17">
              <a:extLst>
                <a:ext uri="{FF2B5EF4-FFF2-40B4-BE49-F238E27FC236}">
                  <a16:creationId xmlns:a16="http://schemas.microsoft.com/office/drawing/2014/main" id="{942D4F75-2841-4A02-A881-6AAB519026BF}"/>
                </a:ext>
              </a:extLst>
            </p:cNvPr>
            <p:cNvSpPr/>
            <p:nvPr/>
          </p:nvSpPr>
          <p:spPr>
            <a:xfrm>
              <a:off x="6057106" y="1446708"/>
              <a:ext cx="654050" cy="301596"/>
            </a:xfrm>
            <a:prstGeom prst="wedgeRectCallou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F 212</a:t>
              </a:r>
            </a:p>
          </p:txBody>
        </p:sp>
        <p:sp>
          <p:nvSpPr>
            <p:cNvPr id="61" name="Rectangular Callout 18">
              <a:extLst>
                <a:ext uri="{FF2B5EF4-FFF2-40B4-BE49-F238E27FC236}">
                  <a16:creationId xmlns:a16="http://schemas.microsoft.com/office/drawing/2014/main" id="{F3DBFCB9-D987-46BC-94C7-90765B858CDF}"/>
                </a:ext>
              </a:extLst>
            </p:cNvPr>
            <p:cNvSpPr/>
            <p:nvPr/>
          </p:nvSpPr>
          <p:spPr>
            <a:xfrm>
              <a:off x="6868319" y="1275274"/>
              <a:ext cx="1271587" cy="741292"/>
            </a:xfrm>
            <a:prstGeom prst="wedgeRectCallou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2200" b="1" i="1" dirty="0">
                  <a:solidFill>
                    <a:schemeClr val="tx2"/>
                  </a:solidFill>
                </a:rPr>
                <a:t>„</a:t>
              </a:r>
              <a:r>
                <a:rPr lang="lt-LT" sz="2200" b="1" i="1" dirty="0" err="1">
                  <a:solidFill>
                    <a:schemeClr val="tx2"/>
                  </a:solidFill>
                </a:rPr>
                <a:t>Invega</a:t>
              </a:r>
              <a:r>
                <a:rPr lang="lt-LT" sz="2200" b="1" i="1" dirty="0">
                  <a:solidFill>
                    <a:schemeClr val="tx2"/>
                  </a:solidFill>
                </a:rPr>
                <a:t>“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9D17BD71-6452-4379-A8A2-F70645A4540D}"/>
                </a:ext>
              </a:extLst>
            </p:cNvPr>
            <p:cNvCxnSpPr>
              <a:stCxn id="44" idx="4"/>
            </p:cNvCxnSpPr>
            <p:nvPr/>
          </p:nvCxnSpPr>
          <p:spPr>
            <a:xfrm>
              <a:off x="772320" y="1807036"/>
              <a:ext cx="1955800" cy="1933391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2A6771D6-4DD0-44BF-B81C-9D104F0C681E}"/>
                </a:ext>
              </a:extLst>
            </p:cNvPr>
            <p:cNvCxnSpPr>
              <a:stCxn id="44" idx="4"/>
              <a:endCxn id="39" idx="0"/>
            </p:cNvCxnSpPr>
            <p:nvPr/>
          </p:nvCxnSpPr>
          <p:spPr>
            <a:xfrm>
              <a:off x="772320" y="1807036"/>
              <a:ext cx="3227387" cy="1915931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9BF4492E-22DE-4261-AAB8-F638137C9A23}"/>
                </a:ext>
              </a:extLst>
            </p:cNvPr>
            <p:cNvCxnSpPr>
              <a:stCxn id="46" idx="4"/>
              <a:endCxn id="38" idx="0"/>
            </p:cNvCxnSpPr>
            <p:nvPr/>
          </p:nvCxnSpPr>
          <p:spPr>
            <a:xfrm>
              <a:off x="2559845" y="1813385"/>
              <a:ext cx="171450" cy="1909582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907D0684-3D31-44EB-A723-5BD68E28B8D6}"/>
                </a:ext>
              </a:extLst>
            </p:cNvPr>
            <p:cNvCxnSpPr>
              <a:stCxn id="45" idx="4"/>
              <a:endCxn id="38" idx="0"/>
            </p:cNvCxnSpPr>
            <p:nvPr/>
          </p:nvCxnSpPr>
          <p:spPr>
            <a:xfrm>
              <a:off x="1686720" y="1805449"/>
              <a:ext cx="1044575" cy="1917518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469076AD-B894-4735-8240-148E394FC1EA}"/>
                </a:ext>
              </a:extLst>
            </p:cNvPr>
            <p:cNvCxnSpPr>
              <a:stCxn id="48" idx="4"/>
              <a:endCxn id="38" idx="0"/>
            </p:cNvCxnSpPr>
            <p:nvPr/>
          </p:nvCxnSpPr>
          <p:spPr>
            <a:xfrm flipH="1">
              <a:off x="2731295" y="1803861"/>
              <a:ext cx="777875" cy="1919106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F913F89A-400E-48F8-AD8E-AC1678AB4DF6}"/>
                </a:ext>
              </a:extLst>
            </p:cNvPr>
            <p:cNvCxnSpPr>
              <a:stCxn id="48" idx="4"/>
              <a:endCxn id="39" idx="0"/>
            </p:cNvCxnSpPr>
            <p:nvPr/>
          </p:nvCxnSpPr>
          <p:spPr>
            <a:xfrm>
              <a:off x="3509170" y="1803861"/>
              <a:ext cx="490537" cy="1919106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1DE7426B-196B-4330-8499-35D0D181FE6F}"/>
                </a:ext>
              </a:extLst>
            </p:cNvPr>
            <p:cNvCxnSpPr>
              <a:stCxn id="58" idx="4"/>
              <a:endCxn id="39" idx="0"/>
            </p:cNvCxnSpPr>
            <p:nvPr/>
          </p:nvCxnSpPr>
          <p:spPr>
            <a:xfrm flipH="1">
              <a:off x="3999707" y="1803861"/>
              <a:ext cx="423863" cy="1919106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FF2E503B-FA72-4FE4-A3F7-6A1D9B1BEF14}"/>
                </a:ext>
              </a:extLst>
            </p:cNvPr>
            <p:cNvCxnSpPr>
              <a:endCxn id="43" idx="0"/>
            </p:cNvCxnSpPr>
            <p:nvPr/>
          </p:nvCxnSpPr>
          <p:spPr>
            <a:xfrm>
              <a:off x="5276056" y="1738780"/>
              <a:ext cx="1284288" cy="1981012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B99B326F-C03D-4005-A3D1-861E03393A52}"/>
                </a:ext>
              </a:extLst>
            </p:cNvPr>
            <p:cNvCxnSpPr>
              <a:endCxn id="43" idx="0"/>
            </p:cNvCxnSpPr>
            <p:nvPr/>
          </p:nvCxnSpPr>
          <p:spPr>
            <a:xfrm>
              <a:off x="6231731" y="1738780"/>
              <a:ext cx="328613" cy="1981012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F61B87D-7903-4712-91F6-7337645EAADA}"/>
                </a:ext>
              </a:extLst>
            </p:cNvPr>
            <p:cNvCxnSpPr>
              <a:stCxn id="59" idx="4"/>
              <a:endCxn id="41" idx="0"/>
            </p:cNvCxnSpPr>
            <p:nvPr/>
          </p:nvCxnSpPr>
          <p:spPr>
            <a:xfrm>
              <a:off x="5310981" y="1792750"/>
              <a:ext cx="23813" cy="1949265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21D648BD-8777-4A5E-9446-39F1079BBF17}"/>
                </a:ext>
              </a:extLst>
            </p:cNvPr>
            <p:cNvCxnSpPr>
              <a:cxnSpLocks/>
            </p:cNvCxnSpPr>
            <p:nvPr/>
          </p:nvCxnSpPr>
          <p:spPr>
            <a:xfrm>
              <a:off x="4412457" y="1848307"/>
              <a:ext cx="914400" cy="1881009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78D448B-8A37-4D4F-B5E0-AC88F98E2C99}"/>
                </a:ext>
              </a:extLst>
            </p:cNvPr>
            <p:cNvCxnSpPr>
              <a:cxnSpLocks/>
              <a:endCxn id="43" idx="0"/>
            </p:cNvCxnSpPr>
            <p:nvPr/>
          </p:nvCxnSpPr>
          <p:spPr>
            <a:xfrm flipH="1">
              <a:off x="6560344" y="2049901"/>
              <a:ext cx="727075" cy="1669891"/>
            </a:xfrm>
            <a:prstGeom prst="straightConnector1">
              <a:avLst/>
            </a:prstGeom>
            <a:ln>
              <a:solidFill>
                <a:schemeClr val="accent2">
                  <a:lumMod val="75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DFD67FED-C28C-4513-AA96-C9B6B5D82BBB}"/>
                </a:ext>
              </a:extLst>
            </p:cNvPr>
            <p:cNvCxnSpPr>
              <a:cxnSpLocks/>
              <a:endCxn id="41" idx="0"/>
            </p:cNvCxnSpPr>
            <p:nvPr/>
          </p:nvCxnSpPr>
          <p:spPr>
            <a:xfrm flipH="1">
              <a:off x="5334794" y="2049901"/>
              <a:ext cx="1984375" cy="1692114"/>
            </a:xfrm>
            <a:prstGeom prst="straightConnector1">
              <a:avLst/>
            </a:prstGeom>
            <a:ln>
              <a:solidFill>
                <a:schemeClr val="accent2">
                  <a:lumMod val="75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Rounded Rectangle 7196">
              <a:extLst>
                <a:ext uri="{FF2B5EF4-FFF2-40B4-BE49-F238E27FC236}">
                  <a16:creationId xmlns:a16="http://schemas.microsoft.com/office/drawing/2014/main" id="{E88E82E4-E524-4FDE-B2A1-182930FCFB2B}"/>
                </a:ext>
              </a:extLst>
            </p:cNvPr>
            <p:cNvSpPr/>
            <p:nvPr/>
          </p:nvSpPr>
          <p:spPr>
            <a:xfrm>
              <a:off x="2262982" y="5630961"/>
              <a:ext cx="776288" cy="430171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UAB  1</a:t>
              </a:r>
            </a:p>
          </p:txBody>
        </p:sp>
        <p:sp>
          <p:nvSpPr>
            <p:cNvPr id="76" name="Rounded Rectangle 68">
              <a:extLst>
                <a:ext uri="{FF2B5EF4-FFF2-40B4-BE49-F238E27FC236}">
                  <a16:creationId xmlns:a16="http://schemas.microsoft.com/office/drawing/2014/main" id="{2444FC47-3316-4C5C-99C4-DCD5CE1FDC1A}"/>
                </a:ext>
              </a:extLst>
            </p:cNvPr>
            <p:cNvSpPr/>
            <p:nvPr/>
          </p:nvSpPr>
          <p:spPr>
            <a:xfrm>
              <a:off x="3653632" y="5642072"/>
              <a:ext cx="776288" cy="430172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UAB  2</a:t>
              </a:r>
            </a:p>
          </p:txBody>
        </p:sp>
        <p:sp>
          <p:nvSpPr>
            <p:cNvPr id="77" name="Rounded Rectangle 69">
              <a:extLst>
                <a:ext uri="{FF2B5EF4-FFF2-40B4-BE49-F238E27FC236}">
                  <a16:creationId xmlns:a16="http://schemas.microsoft.com/office/drawing/2014/main" id="{4E05BAE7-4F2F-4C72-BA67-0FBDBC0F9D4C}"/>
                </a:ext>
              </a:extLst>
            </p:cNvPr>
            <p:cNvSpPr/>
            <p:nvPr/>
          </p:nvSpPr>
          <p:spPr>
            <a:xfrm>
              <a:off x="5126831" y="5662708"/>
              <a:ext cx="774700" cy="430171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UAB  3</a:t>
              </a:r>
            </a:p>
          </p:txBody>
        </p:sp>
        <p:sp>
          <p:nvSpPr>
            <p:cNvPr id="78" name="Rounded Rectangle 70">
              <a:extLst>
                <a:ext uri="{FF2B5EF4-FFF2-40B4-BE49-F238E27FC236}">
                  <a16:creationId xmlns:a16="http://schemas.microsoft.com/office/drawing/2014/main" id="{308D56CE-9F91-4724-A7FA-6C0EF8E5B63D}"/>
                </a:ext>
              </a:extLst>
            </p:cNvPr>
            <p:cNvSpPr/>
            <p:nvPr/>
          </p:nvSpPr>
          <p:spPr>
            <a:xfrm>
              <a:off x="6517481" y="5642072"/>
              <a:ext cx="774700" cy="430172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lt-LT" sz="1400" b="1" i="1" dirty="0">
                  <a:solidFill>
                    <a:schemeClr val="tx2"/>
                  </a:solidFill>
                </a:rPr>
                <a:t>UAB  4</a:t>
              </a: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0085CF0E-5288-4B93-8499-AB32B7CA3FE5}"/>
                </a:ext>
              </a:extLst>
            </p:cNvPr>
            <p:cNvSpPr/>
            <p:nvPr/>
          </p:nvSpPr>
          <p:spPr>
            <a:xfrm>
              <a:off x="772320" y="5281744"/>
              <a:ext cx="7913686" cy="1376231"/>
            </a:xfrm>
            <a:prstGeom prst="ellipse">
              <a:avLst/>
            </a:prstGeom>
            <a:noFill/>
            <a:ln w="635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lt-LT" dirty="0"/>
            </a:p>
            <a:p>
              <a:pPr algn="ctr">
                <a:defRPr/>
              </a:pPr>
              <a:endParaRPr lang="lt-LT" dirty="0"/>
            </a:p>
            <a:p>
              <a:pPr algn="ctr">
                <a:defRPr/>
              </a:pPr>
              <a:endParaRPr lang="lt-LT" sz="22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pPr algn="ctr">
                <a:defRPr/>
              </a:pPr>
              <a:r>
                <a:rPr lang="lt-LT" sz="2200" b="1" dirty="0">
                  <a:solidFill>
                    <a:schemeClr val="tx2"/>
                  </a:solidFill>
                </a:rPr>
                <a:t>V E R S L A S</a:t>
              </a:r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47E974D4-DC39-4CBA-8DE5-E10659A11A3F}"/>
                </a:ext>
              </a:extLst>
            </p:cNvPr>
            <p:cNvCxnSpPr>
              <a:stCxn id="38" idx="2"/>
              <a:endCxn id="75" idx="0"/>
            </p:cNvCxnSpPr>
            <p:nvPr/>
          </p:nvCxnSpPr>
          <p:spPr>
            <a:xfrm flipH="1">
              <a:off x="2651920" y="3992816"/>
              <a:ext cx="79375" cy="1638144"/>
            </a:xfrm>
            <a:prstGeom prst="straightConnector1">
              <a:avLst/>
            </a:prstGeom>
            <a:ln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5FF37C82-07F9-4978-8367-8E718ADBE5AC}"/>
                </a:ext>
              </a:extLst>
            </p:cNvPr>
            <p:cNvCxnSpPr>
              <a:stCxn id="39" idx="2"/>
            </p:cNvCxnSpPr>
            <p:nvPr/>
          </p:nvCxnSpPr>
          <p:spPr>
            <a:xfrm>
              <a:off x="3999707" y="3992816"/>
              <a:ext cx="61913" cy="1641319"/>
            </a:xfrm>
            <a:prstGeom prst="straightConnector1">
              <a:avLst/>
            </a:prstGeom>
            <a:ln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6D60069D-0030-4779-A0B3-FBC8FE0A35CD}"/>
                </a:ext>
              </a:extLst>
            </p:cNvPr>
            <p:cNvCxnSpPr>
              <a:stCxn id="41" idx="2"/>
            </p:cNvCxnSpPr>
            <p:nvPr/>
          </p:nvCxnSpPr>
          <p:spPr>
            <a:xfrm>
              <a:off x="5334794" y="4011864"/>
              <a:ext cx="163512" cy="1646081"/>
            </a:xfrm>
            <a:prstGeom prst="straightConnector1">
              <a:avLst/>
            </a:prstGeom>
            <a:ln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5FC302A6-257F-4D70-BA32-030CB7E3C1AC}"/>
                </a:ext>
              </a:extLst>
            </p:cNvPr>
            <p:cNvCxnSpPr>
              <a:stCxn id="43" idx="2"/>
              <a:endCxn id="78" idx="0"/>
            </p:cNvCxnSpPr>
            <p:nvPr/>
          </p:nvCxnSpPr>
          <p:spPr>
            <a:xfrm>
              <a:off x="6560344" y="3989641"/>
              <a:ext cx="344487" cy="1652430"/>
            </a:xfrm>
            <a:prstGeom prst="straightConnector1">
              <a:avLst/>
            </a:prstGeom>
            <a:ln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A0DCF8A7-3CD9-4291-BE2C-7F62E4BD8DA9}"/>
                </a:ext>
              </a:extLst>
            </p:cNvPr>
            <p:cNvSpPr/>
            <p:nvPr/>
          </p:nvSpPr>
          <p:spPr>
            <a:xfrm>
              <a:off x="284957" y="889548"/>
              <a:ext cx="8742362" cy="1446076"/>
            </a:xfrm>
            <a:prstGeom prst="ellipse">
              <a:avLst/>
            </a:prstGeom>
            <a:noFill/>
            <a:ln w="539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lt-LT" dirty="0"/>
            </a:p>
            <a:p>
              <a:pPr algn="ctr">
                <a:defRPr/>
              </a:pPr>
              <a:r>
                <a:rPr lang="lt-LT" sz="2200" b="1" dirty="0">
                  <a:solidFill>
                    <a:schemeClr val="tx2"/>
                  </a:solidFill>
                </a:rPr>
                <a:t>F I N A N S U O T O J A I</a:t>
              </a:r>
            </a:p>
            <a:p>
              <a:pPr algn="ctr">
                <a:defRPr/>
              </a:pPr>
              <a:endParaRPr lang="lt-LT" sz="2200" b="1" dirty="0">
                <a:solidFill>
                  <a:schemeClr val="tx2"/>
                </a:solidFill>
              </a:endParaRPr>
            </a:p>
            <a:p>
              <a:pPr algn="ctr">
                <a:defRPr/>
              </a:pPr>
              <a:endParaRPr lang="lt-LT" sz="22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pPr algn="ctr">
                <a:defRPr/>
              </a:pPr>
              <a:endParaRPr lang="lt-LT" sz="22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1F569A6D-13F3-40D2-8995-BB3E7DD7424B}"/>
                </a:ext>
              </a:extLst>
            </p:cNvPr>
            <p:cNvCxnSpPr>
              <a:cxnSpLocks/>
              <a:stCxn id="61" idx="4"/>
              <a:endCxn id="39" idx="0"/>
            </p:cNvCxnSpPr>
            <p:nvPr/>
          </p:nvCxnSpPr>
          <p:spPr>
            <a:xfrm flipH="1">
              <a:off x="3999707" y="2108632"/>
              <a:ext cx="3240088" cy="1614335"/>
            </a:xfrm>
            <a:prstGeom prst="straightConnector1">
              <a:avLst/>
            </a:prstGeom>
            <a:ln>
              <a:solidFill>
                <a:schemeClr val="accent2">
                  <a:lumMod val="75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63BB2B1F-1A5A-4F00-8A28-3443BA84A80B}"/>
                </a:ext>
              </a:extLst>
            </p:cNvPr>
            <p:cNvCxnSpPr>
              <a:cxnSpLocks/>
              <a:stCxn id="61" idx="4"/>
              <a:endCxn id="38" idx="0"/>
            </p:cNvCxnSpPr>
            <p:nvPr/>
          </p:nvCxnSpPr>
          <p:spPr>
            <a:xfrm flipH="1">
              <a:off x="2731295" y="2108632"/>
              <a:ext cx="4508499" cy="1614335"/>
            </a:xfrm>
            <a:prstGeom prst="straightConnector1">
              <a:avLst/>
            </a:prstGeom>
            <a:ln>
              <a:solidFill>
                <a:schemeClr val="accent2">
                  <a:lumMod val="75000"/>
                </a:schemeClr>
              </a:solidFill>
              <a:prstDash val="sysDot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A35F199-C1F4-4760-AA3D-A2440D1A091C}"/>
              </a:ext>
            </a:extLst>
          </p:cNvPr>
          <p:cNvCxnSpPr>
            <a:cxnSpLocks/>
          </p:cNvCxnSpPr>
          <p:nvPr/>
        </p:nvCxnSpPr>
        <p:spPr>
          <a:xfrm>
            <a:off x="1116433" y="1066800"/>
            <a:ext cx="7371074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23AF363-3721-45C4-967B-78F65FF5BE1D}"/>
              </a:ext>
            </a:extLst>
          </p:cNvPr>
          <p:cNvSpPr txBox="1"/>
          <p:nvPr/>
        </p:nvSpPr>
        <p:spPr>
          <a:xfrm>
            <a:off x="1453325" y="4144208"/>
            <a:ext cx="66829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lt-LT" sz="2000" b="1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Sutelktinio finansavimo platforma</a:t>
            </a:r>
          </a:p>
        </p:txBody>
      </p:sp>
    </p:spTree>
    <p:extLst>
      <p:ext uri="{BB962C8B-B14F-4D97-AF65-F5344CB8AC3E}">
        <p14:creationId xmlns:p14="http://schemas.microsoft.com/office/powerpoint/2010/main" val="1653756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21275</TotalTime>
  <Words>1573</Words>
  <Application>Microsoft Office PowerPoint</Application>
  <PresentationFormat>Demonstracija ekrane (4:3)</PresentationFormat>
  <Paragraphs>386</Paragraphs>
  <Slides>17</Slides>
  <Notes>16</Notes>
  <HiddenSlides>0</HiddenSlides>
  <MMClips>0</MMClips>
  <ScaleCrop>false</ScaleCrop>
  <HeadingPairs>
    <vt:vector size="8" baseType="variant">
      <vt:variant>
        <vt:lpstr>Naudojami šriftai</vt:lpstr>
      </vt:variant>
      <vt:variant>
        <vt:i4>12</vt:i4>
      </vt:variant>
      <vt:variant>
        <vt:lpstr>Tema</vt:lpstr>
      </vt:variant>
      <vt:variant>
        <vt:i4>1</vt:i4>
      </vt:variant>
      <vt:variant>
        <vt:lpstr>Įdėtosios OLE paslaugos</vt:lpstr>
      </vt:variant>
      <vt:variant>
        <vt:i4>1</vt:i4>
      </vt:variant>
      <vt:variant>
        <vt:lpstr>Skaidrių pavadinimai</vt:lpstr>
      </vt:variant>
      <vt:variant>
        <vt:i4>17</vt:i4>
      </vt:variant>
    </vt:vector>
  </HeadingPairs>
  <TitlesOfParts>
    <vt:vector size="31" baseType="lpstr">
      <vt:lpstr>ＭＳ Ｐゴシック</vt:lpstr>
      <vt:lpstr>ＭＳ Ｐゴシック</vt:lpstr>
      <vt:lpstr>Arial</vt:lpstr>
      <vt:lpstr>Calibri</vt:lpstr>
      <vt:lpstr>Century Gothic</vt:lpstr>
      <vt:lpstr>Courier New</vt:lpstr>
      <vt:lpstr>Lato</vt:lpstr>
      <vt:lpstr>Myriad Pro</vt:lpstr>
      <vt:lpstr>Roboto</vt:lpstr>
      <vt:lpstr>Tahoma</vt:lpstr>
      <vt:lpstr>Times New Roman</vt:lpstr>
      <vt:lpstr>Wingdings</vt:lpstr>
      <vt:lpstr>Office Theme</vt:lpstr>
      <vt:lpstr>Photo Editor nuotrauka</vt:lpstr>
      <vt:lpstr>„PowerPoint“ pateiktis</vt:lpstr>
      <vt:lpstr>Esminiai įvykiai</vt:lpstr>
      <vt:lpstr>INVEGOS valdomi (administruojami) fondų fondai ir priemonės 2018 m. pabaigoje</vt:lpstr>
      <vt:lpstr>Garantijų apimtys</vt:lpstr>
      <vt:lpstr>„PowerPoint“ pateiktis</vt:lpstr>
      <vt:lpstr>2018 m. pradėtos įgyvendinti 8 finansinės priemonės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INVEGOS grupės pelno (nuostolių) ataskaita, tūkst. EUR</vt:lpstr>
      <vt:lpstr>INVEGOS grupės finansinės būklės ataskaita, tūkst. EUR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instruments financed from EU structural funds  and administered by  INVEGA</dc:title>
  <dc:creator>Asta Slapsiene</dc:creator>
  <cp:lastModifiedBy>Eurika Norkienė</cp:lastModifiedBy>
  <cp:revision>702</cp:revision>
  <cp:lastPrinted>2017-02-22T07:02:09Z</cp:lastPrinted>
  <dcterms:created xsi:type="dcterms:W3CDTF">2006-08-16T00:00:00Z</dcterms:created>
  <dcterms:modified xsi:type="dcterms:W3CDTF">2019-05-14T09:19:28Z</dcterms:modified>
</cp:coreProperties>
</file>