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77" r:id="rId2"/>
    <p:sldId id="413" r:id="rId3"/>
    <p:sldId id="415" r:id="rId4"/>
    <p:sldId id="416" r:id="rId5"/>
    <p:sldId id="419" r:id="rId6"/>
    <p:sldId id="421" r:id="rId7"/>
  </p:sldIdLst>
  <p:sldSz cx="9144000" cy="6858000" type="screen4x3"/>
  <p:notesSz cx="6797675" cy="98742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3600" kern="1200">
        <a:solidFill>
          <a:srgbClr val="FFFF00"/>
        </a:solidFill>
        <a:latin typeface="Arial" charset="0"/>
        <a:ea typeface="Arial Unicode MS" pitchFamily="34" charset="-128"/>
        <a:cs typeface="Arial Unicode MS" pitchFamily="34" charset="-128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rgbClr val="FFFF00"/>
        </a:solidFill>
        <a:latin typeface="Arial" charset="0"/>
        <a:ea typeface="Arial Unicode MS" pitchFamily="34" charset="-128"/>
        <a:cs typeface="Arial Unicode MS" pitchFamily="34" charset="-128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rgbClr val="FFFF00"/>
        </a:solidFill>
        <a:latin typeface="Arial" charset="0"/>
        <a:ea typeface="Arial Unicode MS" pitchFamily="34" charset="-128"/>
        <a:cs typeface="Arial Unicode MS" pitchFamily="34" charset="-128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rgbClr val="FFFF00"/>
        </a:solidFill>
        <a:latin typeface="Arial" charset="0"/>
        <a:ea typeface="Arial Unicode MS" pitchFamily="34" charset="-128"/>
        <a:cs typeface="Arial Unicode MS" pitchFamily="34" charset="-128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rgbClr val="FFFF00"/>
        </a:solidFill>
        <a:latin typeface="Arial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sz="3600" kern="1200">
        <a:solidFill>
          <a:srgbClr val="FFFF00"/>
        </a:solidFill>
        <a:latin typeface="Arial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sz="3600" kern="1200">
        <a:solidFill>
          <a:srgbClr val="FFFF00"/>
        </a:solidFill>
        <a:latin typeface="Arial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sz="3600" kern="1200">
        <a:solidFill>
          <a:srgbClr val="FFFF00"/>
        </a:solidFill>
        <a:latin typeface="Arial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sz="3600" kern="1200">
        <a:solidFill>
          <a:srgbClr val="FFFF00"/>
        </a:solidFill>
        <a:latin typeface="Arial" charset="0"/>
        <a:ea typeface="Arial Unicode MS" pitchFamily="34" charset="-128"/>
        <a:cs typeface="Arial Unicode MS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80" autoAdjust="0"/>
    <p:restoredTop sz="94660" autoAdjust="0"/>
  </p:normalViewPr>
  <p:slideViewPr>
    <p:cSldViewPr>
      <p:cViewPr varScale="1">
        <p:scale>
          <a:sx n="114" d="100"/>
          <a:sy n="114" d="100"/>
        </p:scale>
        <p:origin x="165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6" tIns="46008" rIns="92016" bIns="46008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Tx/>
              <a:buFontTx/>
              <a:buNone/>
              <a:defRPr sz="1200">
                <a:solidFill>
                  <a:schemeClr val="bg1"/>
                </a:solidFill>
                <a:latin typeface="Arial Baltic" pitchFamily="3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6" tIns="46008" rIns="92016" bIns="46008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Tx/>
              <a:buFontTx/>
              <a:buNone/>
              <a:defRPr sz="1200">
                <a:solidFill>
                  <a:schemeClr val="bg1"/>
                </a:solidFill>
                <a:latin typeface="Arial Baltic" pitchFamily="3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065"/>
            <a:ext cx="2946400" cy="494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6" tIns="46008" rIns="92016" bIns="46008" numCol="1" anchor="b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Tx/>
              <a:buFontTx/>
              <a:buNone/>
              <a:defRPr sz="1200">
                <a:solidFill>
                  <a:schemeClr val="bg1"/>
                </a:solidFill>
                <a:latin typeface="Arial Baltic" pitchFamily="32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380065"/>
            <a:ext cx="2946400" cy="494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16" tIns="46008" rIns="92016" bIns="46008" numCol="1" anchor="b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Tx/>
              <a:buFontTx/>
              <a:buNone/>
              <a:defRPr sz="1200">
                <a:solidFill>
                  <a:schemeClr val="bg1"/>
                </a:solidFill>
                <a:latin typeface="Arial Baltic" pitchFamily="32" charset="0"/>
              </a:defRPr>
            </a:lvl1pPr>
          </a:lstStyle>
          <a:p>
            <a:pPr>
              <a:defRPr/>
            </a:pPr>
            <a:fld id="{48F352F5-B805-4BB7-92EE-D3B1DEA7BB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549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1"/>
          <p:cNvSpPr>
            <a:spLocks noChangeArrowheads="1"/>
          </p:cNvSpPr>
          <p:nvPr/>
        </p:nvSpPr>
        <p:spPr bwMode="auto">
          <a:xfrm>
            <a:off x="0" y="0"/>
            <a:ext cx="6797675" cy="98742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/>
        </p:spPr>
        <p:txBody>
          <a:bodyPr wrap="none" lIns="92016" tIns="46008" rIns="92016" bIns="46008" anchor="ctr"/>
          <a:lstStyle>
            <a:lvl1pPr eaLnBrk="0" hangingPunct="0"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eaLnBrk="1" hangingPunct="1">
              <a:buClr>
                <a:srgbClr val="FFFF00"/>
              </a:buClr>
              <a:buSzPct val="100000"/>
              <a:buFont typeface="Arial" charset="0"/>
              <a:buNone/>
              <a:defRPr/>
            </a:pPr>
            <a:endParaRPr lang="lt-LT" altLang="lt-LT"/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0" y="0"/>
            <a:ext cx="2946400" cy="494187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2016" tIns="46008" rIns="92016" bIns="46008" anchor="ctr"/>
          <a:lstStyle>
            <a:lvl1pPr eaLnBrk="0" hangingPunct="0"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eaLnBrk="1" hangingPunct="1">
              <a:buClr>
                <a:srgbClr val="FFFF00"/>
              </a:buClr>
              <a:buSzPct val="100000"/>
              <a:buFont typeface="Arial" charset="0"/>
              <a:buNone/>
              <a:defRPr/>
            </a:pPr>
            <a:endParaRPr lang="lt-LT" altLang="lt-LT"/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3851275" y="0"/>
            <a:ext cx="2946400" cy="494187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2016" tIns="46008" rIns="92016" bIns="46008" anchor="ctr"/>
          <a:lstStyle>
            <a:lvl1pPr eaLnBrk="0" hangingPunct="0"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eaLnBrk="1" hangingPunct="1">
              <a:buClr>
                <a:srgbClr val="FFFF00"/>
              </a:buClr>
              <a:buSzPct val="100000"/>
              <a:buFont typeface="Arial" charset="0"/>
              <a:buNone/>
              <a:defRPr/>
            </a:pPr>
            <a:endParaRPr lang="lt-LT" altLang="lt-LT"/>
          </a:p>
        </p:txBody>
      </p:sp>
      <p:sp>
        <p:nvSpPr>
          <p:cNvPr id="16389" name="Rectangle 4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0275" y="739775"/>
            <a:ext cx="4938713" cy="37036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06463" y="4690822"/>
            <a:ext cx="4984750" cy="4442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lt-LT" noProof="0"/>
          </a:p>
        </p:txBody>
      </p:sp>
      <p:sp>
        <p:nvSpPr>
          <p:cNvPr id="19463" name="Text Box 6"/>
          <p:cNvSpPr txBox="1">
            <a:spLocks noChangeArrowheads="1"/>
          </p:cNvSpPr>
          <p:nvPr/>
        </p:nvSpPr>
        <p:spPr bwMode="auto">
          <a:xfrm>
            <a:off x="0" y="9380065"/>
            <a:ext cx="2946400" cy="494186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2016" tIns="46008" rIns="92016" bIns="46008" anchor="ctr"/>
          <a:lstStyle>
            <a:lvl1pPr eaLnBrk="0" hangingPunct="0"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eaLnBrk="1" hangingPunct="1">
              <a:buClr>
                <a:srgbClr val="FFFF00"/>
              </a:buClr>
              <a:buSzPct val="100000"/>
              <a:buFont typeface="Arial" charset="0"/>
              <a:buNone/>
              <a:defRPr/>
            </a:pPr>
            <a:endParaRPr lang="lt-LT" altLang="lt-LT"/>
          </a:p>
        </p:txBody>
      </p:sp>
      <p:sp>
        <p:nvSpPr>
          <p:cNvPr id="19464" name="Text Box 7"/>
          <p:cNvSpPr txBox="1">
            <a:spLocks noChangeArrowheads="1"/>
          </p:cNvSpPr>
          <p:nvPr/>
        </p:nvSpPr>
        <p:spPr bwMode="auto">
          <a:xfrm>
            <a:off x="3851275" y="9588476"/>
            <a:ext cx="2946400" cy="285775"/>
          </a:xfrm>
          <a:prstGeom prst="rect">
            <a:avLst/>
          </a:prstGeom>
          <a:noFill/>
          <a:ln>
            <a:noFill/>
          </a:ln>
          <a:extLst/>
        </p:spPr>
        <p:txBody>
          <a:bodyPr lIns="90567" tIns="47095" rIns="90567" bIns="47095" anchor="b">
            <a:spAutoFit/>
          </a:bodyPr>
          <a:lstStyle>
            <a:lvl1pPr eaLnBrk="0" hangingPunct="0">
              <a:tabLst>
                <a:tab pos="0" algn="l"/>
                <a:tab pos="919163" algn="l"/>
                <a:tab pos="1839913" algn="l"/>
                <a:tab pos="2759075" algn="l"/>
                <a:tab pos="3679825" algn="l"/>
                <a:tab pos="4600575" algn="l"/>
                <a:tab pos="5519738" algn="l"/>
                <a:tab pos="6440488" algn="l"/>
                <a:tab pos="7361238" algn="l"/>
                <a:tab pos="8280400" algn="l"/>
                <a:tab pos="9201150" algn="l"/>
                <a:tab pos="10120313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tabLst>
                <a:tab pos="0" algn="l"/>
                <a:tab pos="919163" algn="l"/>
                <a:tab pos="1839913" algn="l"/>
                <a:tab pos="2759075" algn="l"/>
                <a:tab pos="3679825" algn="l"/>
                <a:tab pos="4600575" algn="l"/>
                <a:tab pos="5519738" algn="l"/>
                <a:tab pos="6440488" algn="l"/>
                <a:tab pos="7361238" algn="l"/>
                <a:tab pos="8280400" algn="l"/>
                <a:tab pos="9201150" algn="l"/>
                <a:tab pos="10120313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tabLst>
                <a:tab pos="0" algn="l"/>
                <a:tab pos="919163" algn="l"/>
                <a:tab pos="1839913" algn="l"/>
                <a:tab pos="2759075" algn="l"/>
                <a:tab pos="3679825" algn="l"/>
                <a:tab pos="4600575" algn="l"/>
                <a:tab pos="5519738" algn="l"/>
                <a:tab pos="6440488" algn="l"/>
                <a:tab pos="7361238" algn="l"/>
                <a:tab pos="8280400" algn="l"/>
                <a:tab pos="9201150" algn="l"/>
                <a:tab pos="10120313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tabLst>
                <a:tab pos="0" algn="l"/>
                <a:tab pos="919163" algn="l"/>
                <a:tab pos="1839913" algn="l"/>
                <a:tab pos="2759075" algn="l"/>
                <a:tab pos="3679825" algn="l"/>
                <a:tab pos="4600575" algn="l"/>
                <a:tab pos="5519738" algn="l"/>
                <a:tab pos="6440488" algn="l"/>
                <a:tab pos="7361238" algn="l"/>
                <a:tab pos="8280400" algn="l"/>
                <a:tab pos="9201150" algn="l"/>
                <a:tab pos="10120313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tabLst>
                <a:tab pos="0" algn="l"/>
                <a:tab pos="919163" algn="l"/>
                <a:tab pos="1839913" algn="l"/>
                <a:tab pos="2759075" algn="l"/>
                <a:tab pos="3679825" algn="l"/>
                <a:tab pos="4600575" algn="l"/>
                <a:tab pos="5519738" algn="l"/>
                <a:tab pos="6440488" algn="l"/>
                <a:tab pos="7361238" algn="l"/>
                <a:tab pos="8280400" algn="l"/>
                <a:tab pos="9201150" algn="l"/>
                <a:tab pos="10120313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9163" algn="l"/>
                <a:tab pos="1839913" algn="l"/>
                <a:tab pos="2759075" algn="l"/>
                <a:tab pos="3679825" algn="l"/>
                <a:tab pos="4600575" algn="l"/>
                <a:tab pos="5519738" algn="l"/>
                <a:tab pos="6440488" algn="l"/>
                <a:tab pos="7361238" algn="l"/>
                <a:tab pos="8280400" algn="l"/>
                <a:tab pos="9201150" algn="l"/>
                <a:tab pos="10120313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9163" algn="l"/>
                <a:tab pos="1839913" algn="l"/>
                <a:tab pos="2759075" algn="l"/>
                <a:tab pos="3679825" algn="l"/>
                <a:tab pos="4600575" algn="l"/>
                <a:tab pos="5519738" algn="l"/>
                <a:tab pos="6440488" algn="l"/>
                <a:tab pos="7361238" algn="l"/>
                <a:tab pos="8280400" algn="l"/>
                <a:tab pos="9201150" algn="l"/>
                <a:tab pos="10120313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9163" algn="l"/>
                <a:tab pos="1839913" algn="l"/>
                <a:tab pos="2759075" algn="l"/>
                <a:tab pos="3679825" algn="l"/>
                <a:tab pos="4600575" algn="l"/>
                <a:tab pos="5519738" algn="l"/>
                <a:tab pos="6440488" algn="l"/>
                <a:tab pos="7361238" algn="l"/>
                <a:tab pos="8280400" algn="l"/>
                <a:tab pos="9201150" algn="l"/>
                <a:tab pos="10120313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9163" algn="l"/>
                <a:tab pos="1839913" algn="l"/>
                <a:tab pos="2759075" algn="l"/>
                <a:tab pos="3679825" algn="l"/>
                <a:tab pos="4600575" algn="l"/>
                <a:tab pos="5519738" algn="l"/>
                <a:tab pos="6440488" algn="l"/>
                <a:tab pos="7361238" algn="l"/>
                <a:tab pos="8280400" algn="l"/>
                <a:tab pos="9201150" algn="l"/>
                <a:tab pos="10120313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r" eaLnBrk="1" hangingPunct="1">
              <a:lnSpc>
                <a:spcPct val="104000"/>
              </a:lnSpc>
              <a:buClr>
                <a:srgbClr val="FFFFFF"/>
              </a:buClr>
              <a:buSzPct val="100000"/>
              <a:buFont typeface="Arial Baltic" pitchFamily="34" charset="0"/>
              <a:buNone/>
              <a:defRPr/>
            </a:pPr>
            <a:fld id="{8FAE10F3-173B-46DB-9ED8-AB162507C0A2}" type="slidenum">
              <a:rPr lang="en-GB" altLang="lt-LT" sz="1200" smtClean="0">
                <a:solidFill>
                  <a:srgbClr val="000000"/>
                </a:solidFill>
                <a:latin typeface="Arial Baltic" pitchFamily="34" charset="0"/>
              </a:rPr>
              <a:pPr algn="r" eaLnBrk="1" hangingPunct="1">
                <a:lnSpc>
                  <a:spcPct val="104000"/>
                </a:lnSpc>
                <a:buClr>
                  <a:srgbClr val="FFFFFF"/>
                </a:buClr>
                <a:buSzPct val="100000"/>
                <a:buFont typeface="Arial Baltic" pitchFamily="34" charset="0"/>
                <a:buNone/>
                <a:defRPr/>
              </a:pPr>
              <a:t>‹#›</a:t>
            </a:fld>
            <a:endParaRPr lang="en-GB" altLang="lt-LT" sz="1200">
              <a:solidFill>
                <a:srgbClr val="000000"/>
              </a:solidFill>
              <a:latin typeface="Arial Balt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361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Arial Baltic" pitchFamily="32" charset="0"/>
      <a:defRPr sz="1200" kern="1200">
        <a:solidFill>
          <a:srgbClr val="000000"/>
        </a:solidFill>
        <a:latin typeface="Arial Baltic" pitchFamily="32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Arial Baltic" pitchFamily="32" charset="0"/>
      <a:defRPr sz="1200" kern="1200">
        <a:solidFill>
          <a:srgbClr val="000000"/>
        </a:solidFill>
        <a:latin typeface="Arial Baltic" pitchFamily="32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Arial Baltic" pitchFamily="32" charset="0"/>
      <a:defRPr sz="1200" kern="1200">
        <a:solidFill>
          <a:srgbClr val="000000"/>
        </a:solidFill>
        <a:latin typeface="Arial Baltic" pitchFamily="32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Arial Baltic" pitchFamily="32" charset="0"/>
      <a:defRPr sz="1200" kern="1200">
        <a:solidFill>
          <a:srgbClr val="000000"/>
        </a:solidFill>
        <a:latin typeface="Arial Baltic" pitchFamily="32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Arial Baltic" pitchFamily="32" charset="0"/>
      <a:defRPr sz="1200" kern="1200">
        <a:solidFill>
          <a:srgbClr val="000000"/>
        </a:solidFill>
        <a:latin typeface="Arial Baltic" pitchFamily="3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1027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lt-LT" altLang="lt-L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813330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683148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87363"/>
            <a:ext cx="1941513" cy="5835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87363"/>
            <a:ext cx="5676900" cy="5835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26183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7363"/>
            <a:ext cx="7770813" cy="13858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0813" cy="4341813"/>
          </a:xfrm>
        </p:spPr>
        <p:txBody>
          <a:bodyPr/>
          <a:lstStyle/>
          <a:p>
            <a:pPr lvl="0"/>
            <a:endParaRPr lang="lt-LT" noProof="0"/>
          </a:p>
        </p:txBody>
      </p:sp>
    </p:spTree>
    <p:extLst>
      <p:ext uri="{BB962C8B-B14F-4D97-AF65-F5344CB8AC3E}">
        <p14:creationId xmlns:p14="http://schemas.microsoft.com/office/powerpoint/2010/main" val="1912011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78808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673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8413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81000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157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62743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09254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9809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6185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t-L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937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1"/>
          <p:cNvSpPr txBox="1">
            <a:spLocks noChangeArrowheads="1"/>
          </p:cNvSpPr>
          <p:nvPr/>
        </p:nvSpPr>
        <p:spPr bwMode="auto">
          <a:xfrm>
            <a:off x="304800" y="6400800"/>
            <a:ext cx="1524000" cy="233363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lnSpc>
                <a:spcPct val="93000"/>
              </a:lnSpc>
              <a:buClr>
                <a:srgbClr val="FFFFFF"/>
              </a:buClr>
              <a:buSzPct val="100000"/>
              <a:buFont typeface="Arial Baltic" pitchFamily="34" charset="0"/>
              <a:buNone/>
              <a:defRPr/>
            </a:pPr>
            <a:r>
              <a:rPr lang="en-GB" altLang="lt-LT" sz="1000">
                <a:solidFill>
                  <a:srgbClr val="FFFFFF"/>
                </a:solidFill>
              </a:rPr>
              <a:t>2007-04-03</a:t>
            </a:r>
          </a:p>
        </p:txBody>
      </p:sp>
      <p:sp>
        <p:nvSpPr>
          <p:cNvPr id="1027" name="Text Box 2"/>
          <p:cNvSpPr txBox="1">
            <a:spLocks noChangeArrowheads="1"/>
          </p:cNvSpPr>
          <p:nvPr/>
        </p:nvSpPr>
        <p:spPr bwMode="auto">
          <a:xfrm>
            <a:off x="1981200" y="6400800"/>
            <a:ext cx="5257800" cy="233363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eaLnBrk="1" hangingPunct="1">
              <a:lnSpc>
                <a:spcPct val="93000"/>
              </a:lnSpc>
              <a:buClr>
                <a:srgbClr val="FFFFFF"/>
              </a:buClr>
              <a:buSzPct val="100000"/>
              <a:buFont typeface="Arial Baltic" pitchFamily="34" charset="0"/>
              <a:buNone/>
              <a:defRPr/>
            </a:pPr>
            <a:r>
              <a:rPr lang="en-GB" altLang="lt-LT" sz="1000">
                <a:solidFill>
                  <a:srgbClr val="FFFFFF"/>
                </a:solidFill>
              </a:rPr>
              <a:t>LR aplinkos ministerija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7315200" y="6400800"/>
            <a:ext cx="1524000" cy="233363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600">
                <a:solidFill>
                  <a:srgbClr val="FFFF00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r" eaLnBrk="1" hangingPunct="1">
              <a:lnSpc>
                <a:spcPct val="93000"/>
              </a:lnSpc>
              <a:buClr>
                <a:srgbClr val="FFFFFF"/>
              </a:buClr>
              <a:buSzPct val="100000"/>
              <a:buFont typeface="Arial Baltic" pitchFamily="34" charset="0"/>
              <a:buNone/>
              <a:defRPr/>
            </a:pPr>
            <a:fld id="{72394AAF-31F5-4ECB-B993-C5EBA1432270}" type="slidenum">
              <a:rPr lang="en-GB" altLang="lt-LT" sz="1000" smtClean="0">
                <a:solidFill>
                  <a:srgbClr val="FFFFFF"/>
                </a:solidFill>
              </a:rPr>
              <a:pPr algn="r" eaLnBrk="1" hangingPunct="1">
                <a:lnSpc>
                  <a:spcPct val="93000"/>
                </a:lnSpc>
                <a:buClr>
                  <a:srgbClr val="FFFFFF"/>
                </a:buClr>
                <a:buSzPct val="100000"/>
                <a:buFont typeface="Arial Baltic" pitchFamily="34" charset="0"/>
                <a:buNone/>
                <a:defRPr/>
              </a:pPr>
              <a:t>‹#›</a:t>
            </a:fld>
            <a:endParaRPr lang="en-GB" altLang="lt-LT" sz="1000">
              <a:solidFill>
                <a:srgbClr val="FFFFFF"/>
              </a:solidFill>
            </a:endParaRP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304800"/>
            <a:ext cx="630238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Line 5"/>
          <p:cNvSpPr>
            <a:spLocks noChangeShapeType="1"/>
          </p:cNvSpPr>
          <p:nvPr/>
        </p:nvSpPr>
        <p:spPr bwMode="auto">
          <a:xfrm flipH="1">
            <a:off x="303213" y="6400800"/>
            <a:ext cx="8537575" cy="1588"/>
          </a:xfrm>
          <a:prstGeom prst="line">
            <a:avLst/>
          </a:prstGeom>
          <a:noFill/>
          <a:ln w="936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lt-LT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87363"/>
            <a:ext cx="7770813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0813" cy="434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FFFF00"/>
        </a:buClr>
        <a:buSzPct val="100000"/>
        <a:buFont typeface="Arial" charset="0"/>
        <a:defRPr sz="4400">
          <a:solidFill>
            <a:srgbClr val="FFFF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FFFF00"/>
        </a:buClr>
        <a:buSzPct val="100000"/>
        <a:buFont typeface="Arial" charset="0"/>
        <a:defRPr sz="4400">
          <a:solidFill>
            <a:srgbClr val="FFFF00"/>
          </a:solidFill>
          <a:latin typeface="Arial" charset="0"/>
          <a:ea typeface="Arial Unicode MS" pitchFamily="34" charset="-128"/>
          <a:cs typeface="Arial Unicode MS" pitchFamily="34" charset="-128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FFFF00"/>
        </a:buClr>
        <a:buSzPct val="100000"/>
        <a:buFont typeface="Arial" charset="0"/>
        <a:defRPr sz="4400">
          <a:solidFill>
            <a:srgbClr val="FFFF00"/>
          </a:solidFill>
          <a:latin typeface="Arial" charset="0"/>
          <a:ea typeface="Arial Unicode MS" pitchFamily="34" charset="-128"/>
          <a:cs typeface="Arial Unicode MS" pitchFamily="34" charset="-128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FFFF00"/>
        </a:buClr>
        <a:buSzPct val="100000"/>
        <a:buFont typeface="Arial" charset="0"/>
        <a:defRPr sz="4400">
          <a:solidFill>
            <a:srgbClr val="FFFF00"/>
          </a:solidFill>
          <a:latin typeface="Arial" charset="0"/>
          <a:ea typeface="Arial Unicode MS" pitchFamily="34" charset="-128"/>
          <a:cs typeface="Arial Unicode MS" pitchFamily="34" charset="-128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FFFF00"/>
        </a:buClr>
        <a:buSzPct val="100000"/>
        <a:buFont typeface="Arial" charset="0"/>
        <a:defRPr sz="4400">
          <a:solidFill>
            <a:srgbClr val="FFFF00"/>
          </a:solidFill>
          <a:latin typeface="Arial" charset="0"/>
          <a:ea typeface="Arial Unicode MS" pitchFamily="34" charset="-128"/>
          <a:cs typeface="Arial Unicode MS" pitchFamily="34" charset="-128"/>
        </a:defRPr>
      </a:lvl5pPr>
      <a:lvl6pPr marL="1536700" indent="-215900" algn="l" defTabSz="449263" rtl="0" fontAlgn="base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pitchFamily="2" charset="0"/>
        <a:defRPr sz="4400">
          <a:solidFill>
            <a:srgbClr val="000000"/>
          </a:solidFill>
          <a:latin typeface="Arial Baltic" pitchFamily="32" charset="0"/>
          <a:ea typeface="Arial Unicode MS" pitchFamily="34" charset="-128"/>
          <a:cs typeface="Arial Unicode MS" pitchFamily="34" charset="-128"/>
        </a:defRPr>
      </a:lvl6pPr>
      <a:lvl7pPr marL="1993900" indent="-215900" algn="l" defTabSz="449263" rtl="0" fontAlgn="base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pitchFamily="2" charset="0"/>
        <a:defRPr sz="4400">
          <a:solidFill>
            <a:srgbClr val="000000"/>
          </a:solidFill>
          <a:latin typeface="Arial Baltic" pitchFamily="32" charset="0"/>
          <a:ea typeface="Arial Unicode MS" pitchFamily="34" charset="-128"/>
          <a:cs typeface="Arial Unicode MS" pitchFamily="34" charset="-128"/>
        </a:defRPr>
      </a:lvl7pPr>
      <a:lvl8pPr marL="2451100" indent="-215900" algn="l" defTabSz="449263" rtl="0" fontAlgn="base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pitchFamily="2" charset="0"/>
        <a:defRPr sz="4400">
          <a:solidFill>
            <a:srgbClr val="000000"/>
          </a:solidFill>
          <a:latin typeface="Arial Baltic" pitchFamily="32" charset="0"/>
          <a:ea typeface="Arial Unicode MS" pitchFamily="34" charset="-128"/>
          <a:cs typeface="Arial Unicode MS" pitchFamily="34" charset="-128"/>
        </a:defRPr>
      </a:lvl8pPr>
      <a:lvl9pPr marL="2908300" indent="-215900" algn="l" defTabSz="449263" rtl="0" fontAlgn="base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pitchFamily="2" charset="0"/>
        <a:defRPr sz="4400">
          <a:solidFill>
            <a:srgbClr val="000000"/>
          </a:solidFill>
          <a:latin typeface="Arial Baltic" pitchFamily="32" charset="0"/>
          <a:ea typeface="Arial Unicode MS" pitchFamily="34" charset="-128"/>
          <a:cs typeface="Arial Unicode MS" pitchFamily="34" charset="-128"/>
        </a:defRPr>
      </a:lvl9pPr>
    </p:titleStyle>
    <p:bodyStyle>
      <a:lvl1pPr marL="341313" indent="-341313" algn="l" defTabSz="449263" rtl="0" eaLnBrk="0" fontAlgn="base" hangingPunct="0">
        <a:spcBef>
          <a:spcPts val="600"/>
        </a:spcBef>
        <a:spcAft>
          <a:spcPct val="0"/>
        </a:spcAft>
        <a:buClr>
          <a:srgbClr val="FFFFFF"/>
        </a:buClr>
        <a:buSzPct val="100000"/>
        <a:buFont typeface="Arial" charset="0"/>
        <a:buChar char="•"/>
        <a:defRPr sz="24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spcBef>
          <a:spcPts val="6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4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FFFFFF"/>
        </a:buClr>
        <a:buSzPct val="100000"/>
        <a:buFont typeface="Arial" charset="0"/>
        <a:buChar char="•"/>
        <a:defRPr sz="24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FFFFFF"/>
        </a:buClr>
        <a:buSzPct val="100000"/>
        <a:buFont typeface="Arial" charset="0"/>
        <a:buChar char="–"/>
        <a:defRPr sz="24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4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5pPr>
      <a:lvl6pPr marL="2514600" indent="-228600" algn="l" defTabSz="449263" rtl="0" fontAlgn="base">
        <a:spcBef>
          <a:spcPts val="6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4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6pPr>
      <a:lvl7pPr marL="2971800" indent="-228600" algn="l" defTabSz="449263" rtl="0" fontAlgn="base">
        <a:spcBef>
          <a:spcPts val="6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4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7pPr>
      <a:lvl8pPr marL="3429000" indent="-228600" algn="l" defTabSz="449263" rtl="0" fontAlgn="base">
        <a:spcBef>
          <a:spcPts val="6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4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8pPr>
      <a:lvl9pPr marL="3886200" indent="-228600" algn="l" defTabSz="449263" rtl="0" fontAlgn="base">
        <a:spcBef>
          <a:spcPts val="600"/>
        </a:spcBef>
        <a:spcAft>
          <a:spcPct val="0"/>
        </a:spcAft>
        <a:buClr>
          <a:srgbClr val="FFFFFF"/>
        </a:buClr>
        <a:buSzPct val="100000"/>
        <a:buFont typeface="Arial" charset="0"/>
        <a:buChar char="»"/>
        <a:defRPr sz="2400">
          <a:solidFill>
            <a:srgbClr val="FFFFFF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1412875"/>
            <a:ext cx="7467600" cy="2879725"/>
          </a:xfrm>
        </p:spPr>
        <p:txBody>
          <a:bodyPr/>
          <a:lstStyle/>
          <a:p>
            <a:pPr eaLnBrk="1" hangingPunct="1"/>
            <a:r>
              <a:rPr lang="lt-LT" altLang="lt-LT" sz="3200" b="1" dirty="0">
                <a:solidFill>
                  <a:schemeClr val="tx1"/>
                </a:solidFill>
                <a:effectLst/>
              </a:rPr>
              <a:t>Miestų nuotekų valymo direktyvos 91/271//EEB pažeidimo ištaisymas</a:t>
            </a:r>
          </a:p>
        </p:txBody>
      </p:sp>
      <p:pic>
        <p:nvPicPr>
          <p:cNvPr id="205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152400"/>
            <a:ext cx="89376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0" y="6324600"/>
            <a:ext cx="914400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ts val="600"/>
              </a:spcBef>
              <a:buClr>
                <a:srgbClr val="FFFFFF"/>
              </a:buClr>
              <a:buSzPct val="100000"/>
              <a:buFont typeface="Arial" charset="0"/>
              <a:buChar char="•"/>
              <a:defRPr sz="2400">
                <a:solidFill>
                  <a:srgbClr val="FFFFFF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spcBef>
                <a:spcPts val="600"/>
              </a:spcBef>
              <a:buClr>
                <a:srgbClr val="FFFFFF"/>
              </a:buClr>
              <a:buSzPct val="100000"/>
              <a:buFont typeface="Arial" charset="0"/>
              <a:buChar char="–"/>
              <a:defRPr sz="2400">
                <a:solidFill>
                  <a:srgbClr val="FFFFFF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FFFFFF"/>
              </a:buClr>
              <a:buSzPct val="100000"/>
              <a:buFont typeface="Arial" charset="0"/>
              <a:buChar char="•"/>
              <a:defRPr sz="2400">
                <a:solidFill>
                  <a:srgbClr val="FFFFFF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spcBef>
                <a:spcPts val="600"/>
              </a:spcBef>
              <a:buClr>
                <a:srgbClr val="FFFFFF"/>
              </a:buClr>
              <a:buSzPct val="100000"/>
              <a:buFont typeface="Arial" charset="0"/>
              <a:buChar char="–"/>
              <a:defRPr sz="2400">
                <a:solidFill>
                  <a:srgbClr val="FFFFFF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spcBef>
                <a:spcPts val="600"/>
              </a:spcBef>
              <a:buClr>
                <a:srgbClr val="FFFFFF"/>
              </a:buClr>
              <a:buSzPct val="100000"/>
              <a:buFont typeface="Arial" charset="0"/>
              <a:buChar char="»"/>
              <a:defRPr sz="2400">
                <a:solidFill>
                  <a:srgbClr val="FFFFFF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Char char="»"/>
              <a:defRPr sz="2400">
                <a:solidFill>
                  <a:srgbClr val="FFFFFF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Char char="»"/>
              <a:defRPr sz="2400">
                <a:solidFill>
                  <a:srgbClr val="FFFFFF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Char char="»"/>
              <a:defRPr sz="2400">
                <a:solidFill>
                  <a:srgbClr val="FFFFFF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Char char="»"/>
              <a:defRPr sz="2400">
                <a:solidFill>
                  <a:srgbClr val="FFFFFF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rgbClr val="FFFF00"/>
              </a:buClr>
              <a:buFont typeface="Arial" charset="0"/>
              <a:buNone/>
            </a:pPr>
            <a:r>
              <a:rPr lang="en-US" altLang="lt-LT" sz="1200">
                <a:solidFill>
                  <a:schemeClr val="tx1"/>
                </a:solidFill>
              </a:rPr>
              <a:t>						</a:t>
            </a:r>
            <a:endParaRPr lang="en-GB" altLang="lt-LT" sz="1200">
              <a:solidFill>
                <a:schemeClr val="tx1"/>
              </a:solidFill>
            </a:endParaRP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381000" y="6324600"/>
            <a:ext cx="8382000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 anchor="ctr"/>
          <a:lstStyle/>
          <a:p>
            <a:endParaRPr lang="lt-LT"/>
          </a:p>
        </p:txBody>
      </p:sp>
      <p:sp>
        <p:nvSpPr>
          <p:cNvPr id="2054" name="Text Box 10"/>
          <p:cNvSpPr txBox="1">
            <a:spLocks noChangeArrowheads="1"/>
          </p:cNvSpPr>
          <p:nvPr/>
        </p:nvSpPr>
        <p:spPr bwMode="auto">
          <a:xfrm>
            <a:off x="900113" y="5334000"/>
            <a:ext cx="7862887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ts val="600"/>
              </a:spcBef>
              <a:buClr>
                <a:srgbClr val="FFFFFF"/>
              </a:buClr>
              <a:buSzPct val="100000"/>
              <a:buFont typeface="Arial" charset="0"/>
              <a:buChar char="•"/>
              <a:defRPr sz="2400">
                <a:solidFill>
                  <a:srgbClr val="FFFFFF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spcBef>
                <a:spcPts val="600"/>
              </a:spcBef>
              <a:buClr>
                <a:srgbClr val="FFFFFF"/>
              </a:buClr>
              <a:buSzPct val="100000"/>
              <a:buFont typeface="Arial" charset="0"/>
              <a:buChar char="–"/>
              <a:defRPr sz="2400">
                <a:solidFill>
                  <a:srgbClr val="FFFFFF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spcBef>
                <a:spcPts val="600"/>
              </a:spcBef>
              <a:buClr>
                <a:srgbClr val="FFFFFF"/>
              </a:buClr>
              <a:buSzPct val="100000"/>
              <a:buFont typeface="Arial" charset="0"/>
              <a:buChar char="•"/>
              <a:defRPr sz="2400">
                <a:solidFill>
                  <a:srgbClr val="FFFFFF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spcBef>
                <a:spcPts val="600"/>
              </a:spcBef>
              <a:buClr>
                <a:srgbClr val="FFFFFF"/>
              </a:buClr>
              <a:buSzPct val="100000"/>
              <a:buFont typeface="Arial" charset="0"/>
              <a:buChar char="–"/>
              <a:defRPr sz="2400">
                <a:solidFill>
                  <a:srgbClr val="FFFFFF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spcBef>
                <a:spcPts val="600"/>
              </a:spcBef>
              <a:buClr>
                <a:srgbClr val="FFFFFF"/>
              </a:buClr>
              <a:buSzPct val="100000"/>
              <a:buFont typeface="Arial" charset="0"/>
              <a:buChar char="»"/>
              <a:defRPr sz="2400">
                <a:solidFill>
                  <a:srgbClr val="FFFFFF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Char char="»"/>
              <a:defRPr sz="2400">
                <a:solidFill>
                  <a:srgbClr val="FFFFFF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Char char="»"/>
              <a:defRPr sz="2400">
                <a:solidFill>
                  <a:srgbClr val="FFFFFF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Char char="»"/>
              <a:defRPr sz="2400">
                <a:solidFill>
                  <a:srgbClr val="FFFFFF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charset="0"/>
              <a:buChar char="»"/>
              <a:defRPr sz="2400">
                <a:solidFill>
                  <a:srgbClr val="FFFFFF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eaLnBrk="1" hangingPunct="1">
              <a:buClr>
                <a:srgbClr val="FFFF00"/>
              </a:buClr>
              <a:buFont typeface="Arial" charset="0"/>
              <a:buNone/>
            </a:pPr>
            <a:r>
              <a:rPr lang="lt-LT" altLang="lt-LT" sz="1800" b="1" dirty="0">
                <a:solidFill>
                  <a:schemeClr val="tx1"/>
                </a:solidFill>
              </a:rPr>
              <a:t>Agnė </a:t>
            </a:r>
            <a:r>
              <a:rPr lang="lt-LT" altLang="lt-LT" sz="1800" b="1" dirty="0" err="1">
                <a:solidFill>
                  <a:schemeClr val="tx1"/>
                </a:solidFill>
              </a:rPr>
              <a:t>Kniežaitė</a:t>
            </a:r>
            <a:r>
              <a:rPr lang="lt-LT" altLang="lt-LT" sz="1800" b="1" dirty="0">
                <a:solidFill>
                  <a:schemeClr val="tx1"/>
                </a:solidFill>
              </a:rPr>
              <a:t> - </a:t>
            </a:r>
            <a:r>
              <a:rPr lang="lt-LT" altLang="lt-LT" sz="1800" b="1" dirty="0" err="1">
                <a:solidFill>
                  <a:schemeClr val="tx1"/>
                </a:solidFill>
              </a:rPr>
              <a:t>Gofmanė</a:t>
            </a:r>
            <a:endParaRPr lang="lt-LT" altLang="lt-LT" sz="1800" b="1" dirty="0">
              <a:solidFill>
                <a:schemeClr val="tx1"/>
              </a:solidFill>
            </a:endParaRPr>
          </a:p>
          <a:p>
            <a:pPr algn="ctr" eaLnBrk="1" hangingPunct="1">
              <a:buClr>
                <a:srgbClr val="FFFF00"/>
              </a:buClr>
              <a:buFont typeface="Arial" charset="0"/>
              <a:buNone/>
            </a:pPr>
            <a:r>
              <a:rPr lang="lt-LT" altLang="lt-LT" sz="1200" b="1" dirty="0">
                <a:solidFill>
                  <a:schemeClr val="tx1"/>
                </a:solidFill>
              </a:rPr>
              <a:t>Aplinkos ministerijos </a:t>
            </a:r>
          </a:p>
          <a:p>
            <a:pPr algn="ctr" eaLnBrk="1" hangingPunct="1">
              <a:buClr>
                <a:srgbClr val="FFFF00"/>
              </a:buClr>
              <a:buFont typeface="Arial" charset="0"/>
              <a:buNone/>
            </a:pPr>
            <a:r>
              <a:rPr lang="lt-LT" altLang="lt-LT" sz="1200" b="1" dirty="0">
                <a:solidFill>
                  <a:schemeClr val="tx1"/>
                </a:solidFill>
              </a:rPr>
              <a:t>Taršos prevencijos politikos grupės vyresnioji patarėja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16633"/>
            <a:ext cx="7270576" cy="924742"/>
          </a:xfrm>
        </p:spPr>
        <p:txBody>
          <a:bodyPr/>
          <a:lstStyle/>
          <a:p>
            <a:pPr>
              <a:defRPr/>
            </a:pPr>
            <a:br>
              <a:rPr lang="lt-LT" sz="3600" dirty="0">
                <a:solidFill>
                  <a:schemeClr val="tx1"/>
                </a:solidFill>
              </a:rPr>
            </a:br>
            <a:r>
              <a:rPr lang="lt-LT" sz="3600" b="1" dirty="0">
                <a:solidFill>
                  <a:schemeClr val="tx1"/>
                </a:solidFill>
                <a:effectLst/>
                <a:latin typeface="+mn-lt"/>
              </a:rPr>
              <a:t>D</a:t>
            </a:r>
            <a:r>
              <a:rPr lang="lt-LT" sz="2800" b="1" dirty="0">
                <a:solidFill>
                  <a:schemeClr val="tx1"/>
                </a:solidFill>
                <a:effectLst/>
                <a:latin typeface="+mn-lt"/>
              </a:rPr>
              <a:t>irektyvos</a:t>
            </a:r>
            <a:r>
              <a:rPr lang="lt-LT" altLang="lt-LT" sz="2800" b="1" dirty="0">
                <a:solidFill>
                  <a:schemeClr val="tx1"/>
                </a:solidFill>
                <a:effectLst/>
                <a:latin typeface="+mn-lt"/>
              </a:rPr>
              <a:t> 91/271//EEB</a:t>
            </a:r>
            <a:r>
              <a:rPr lang="lt-LT" sz="2800" b="1" dirty="0">
                <a:solidFill>
                  <a:schemeClr val="tx1"/>
                </a:solidFill>
                <a:effectLst/>
                <a:latin typeface="+mn-lt"/>
              </a:rPr>
              <a:t> pažeidimas</a:t>
            </a:r>
            <a:br>
              <a:rPr lang="lt-LT" sz="3600" dirty="0">
                <a:solidFill>
                  <a:schemeClr val="tx1"/>
                </a:solidFill>
              </a:rPr>
            </a:br>
            <a:endParaRPr lang="lt-LT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6712"/>
            <a:ext cx="7770813" cy="5486301"/>
          </a:xfrm>
        </p:spPr>
        <p:txBody>
          <a:bodyPr/>
          <a:lstStyle/>
          <a:p>
            <a:pPr marL="0" indent="0" algn="just">
              <a:buClrTx/>
              <a:buNone/>
              <a:defRPr/>
            </a:pPr>
            <a:r>
              <a:rPr lang="lt-LT" sz="1600" dirty="0">
                <a:solidFill>
                  <a:schemeClr val="tx1"/>
                </a:solidFill>
                <a:effectLst/>
              </a:rPr>
              <a:t>	</a:t>
            </a:r>
          </a:p>
          <a:p>
            <a:pPr marL="0" indent="0">
              <a:buClrTx/>
              <a:buNone/>
              <a:defRPr/>
            </a:pPr>
            <a:r>
              <a:rPr lang="lt-LT" sz="1400" dirty="0">
                <a:solidFill>
                  <a:schemeClr val="tx1"/>
                </a:solidFill>
                <a:effectLst/>
              </a:rPr>
              <a:t>	2019-01-24 Europos Komisija pateikė Lietuvai pagrįstąją nuomonę dėl Direktyvos reikalavimų nevykdymo. </a:t>
            </a:r>
            <a:r>
              <a:rPr lang="lt-LT" sz="1400" b="1" u="sng" dirty="0">
                <a:solidFill>
                  <a:schemeClr val="tx1"/>
                </a:solidFill>
                <a:effectLst/>
              </a:rPr>
              <a:t>EK nuomone, Lietuva, pažeidė Direktyvą, nes neužtikrino:</a:t>
            </a:r>
          </a:p>
          <a:p>
            <a:pPr lvl="1" algn="just">
              <a:buClrTx/>
              <a:buFont typeface="Arial" panose="020B0604020202020204" pitchFamily="34" charset="0"/>
              <a:buChar char="•"/>
              <a:defRPr/>
            </a:pPr>
            <a:r>
              <a:rPr lang="lt-LT" sz="1400" dirty="0">
                <a:solidFill>
                  <a:schemeClr val="tx1"/>
                </a:solidFill>
                <a:effectLst/>
              </a:rPr>
              <a:t>Kėdainių miesto nuotekos būtų valomos pagal Direktyvos reikalavimus. </a:t>
            </a:r>
            <a:r>
              <a:rPr lang="lt-LT" sz="1400" i="1" dirty="0">
                <a:solidFill>
                  <a:schemeClr val="tx1"/>
                </a:solidFill>
                <a:effectLst/>
              </a:rPr>
              <a:t>Kėdainių nuotekų valykla neužtikrina azoto išvalymo iki nustatytų reikalavimų;</a:t>
            </a:r>
          </a:p>
          <a:p>
            <a:pPr lvl="1" algn="just">
              <a:buClrTx/>
              <a:buFont typeface="Arial" panose="020B0604020202020204" pitchFamily="34" charset="0"/>
              <a:buChar char="•"/>
              <a:defRPr/>
            </a:pPr>
            <a:r>
              <a:rPr lang="lt-LT" sz="1400" dirty="0">
                <a:solidFill>
                  <a:schemeClr val="tx1"/>
                </a:solidFill>
                <a:effectLst/>
              </a:rPr>
              <a:t>54 aglomeracijose, didesnėse kaip 2000 gyventojų ekvivalento (GE):</a:t>
            </a:r>
          </a:p>
          <a:p>
            <a:pPr lvl="1" algn="just">
              <a:buClrTx/>
              <a:defRPr/>
            </a:pPr>
            <a:r>
              <a:rPr lang="lt-LT" sz="1400" dirty="0">
                <a:solidFill>
                  <a:schemeClr val="tx1"/>
                </a:solidFill>
                <a:effectLst/>
              </a:rPr>
              <a:t> ne mažiau kaip 98 proc. nuotekų būtų surenkama centralizuotomis nuotekų surinkimo sistemomis, </a:t>
            </a:r>
          </a:p>
          <a:p>
            <a:pPr lvl="1" algn="just">
              <a:buClrTx/>
              <a:defRPr/>
            </a:pPr>
            <a:r>
              <a:rPr lang="lt-LT" sz="1400" dirty="0">
                <a:solidFill>
                  <a:schemeClr val="tx1"/>
                </a:solidFill>
                <a:effectLst/>
              </a:rPr>
              <a:t>likusios nuotekos tvarkomos individualiuose sistemose, kurios užtikrina tokį patį aplinkos apsaugos lygį kaip ir surenkant, valant nuotekas aglomeracijos nuotekų valymo įrenginiuose. </a:t>
            </a:r>
          </a:p>
          <a:p>
            <a:pPr marL="457200" lvl="1" indent="0" algn="just">
              <a:buClrTx/>
              <a:buNone/>
              <a:defRPr/>
            </a:pPr>
            <a:r>
              <a:rPr lang="lt-LT" sz="1400" b="1" u="sng" dirty="0">
                <a:solidFill>
                  <a:schemeClr val="tx1"/>
                </a:solidFill>
                <a:effectLst/>
              </a:rPr>
              <a:t>Reikalingi veiksmai pažeidimo ištaisymui:</a:t>
            </a:r>
          </a:p>
          <a:p>
            <a:pPr marL="800100" lvl="1" indent="-342900" algn="just">
              <a:buClrTx/>
              <a:buAutoNum type="arabicPeriod"/>
              <a:defRPr/>
            </a:pPr>
            <a:r>
              <a:rPr lang="lt-LT" sz="1400" dirty="0">
                <a:solidFill>
                  <a:schemeClr val="tx1"/>
                </a:solidFill>
                <a:effectLst/>
              </a:rPr>
              <a:t>Kėdainių nuotekų valyklos rekonstrukcija;</a:t>
            </a:r>
          </a:p>
          <a:p>
            <a:pPr marL="800100" lvl="1" indent="-342900" algn="just">
              <a:buClrTx/>
              <a:buAutoNum type="arabicPeriod"/>
              <a:defRPr/>
            </a:pPr>
            <a:r>
              <a:rPr lang="lt-LT" sz="1400" dirty="0">
                <a:solidFill>
                  <a:schemeClr val="tx1"/>
                </a:solidFill>
                <a:effectLst/>
              </a:rPr>
              <a:t>Aglomeracijose &gt; 2000 GE papildomai prijungti apie 40 tūkst. gyventojų prie centralizuotų nuotekų tvarkymo sistemų, kad ne mažiau kaip 98 proc. nuotekų aglomeracijose būtų surenkama centralizuotomis nuotekų surinkimo sistemomis;</a:t>
            </a:r>
          </a:p>
          <a:p>
            <a:pPr marL="800100" lvl="1" indent="-342900" algn="just">
              <a:buClrTx/>
              <a:buAutoNum type="arabicPeriod"/>
              <a:defRPr/>
            </a:pPr>
            <a:r>
              <a:rPr lang="lt-LT" sz="1400" dirty="0">
                <a:solidFill>
                  <a:schemeClr val="tx1"/>
                </a:solidFill>
                <a:effectLst/>
              </a:rPr>
              <a:t>Aglomeracijose &gt; 2000 GE, ne daugiau kaip 2 proc. ir 2000 GE nuotekų tvarkomos individualiuose sistemose, kurios užtikrina tokį patį aplinkos apsaugos lygį kaip ir surenkant, valant nuotekas aglomeracijos nuotekų valymo įrenginiuose.</a:t>
            </a:r>
          </a:p>
          <a:p>
            <a:pPr marL="800100" lvl="1" indent="-342900" algn="just">
              <a:buClrTx/>
              <a:buAutoNum type="arabicPeriod"/>
              <a:defRPr/>
            </a:pPr>
            <a:endParaRPr lang="lt-LT" sz="1600" dirty="0">
              <a:solidFill>
                <a:schemeClr val="tx1"/>
              </a:solidFill>
              <a:effectLst/>
            </a:endParaRPr>
          </a:p>
          <a:p>
            <a:pPr marL="800100" lvl="1" indent="-342900" algn="just">
              <a:buClrTx/>
              <a:buAutoNum type="arabicPeriod"/>
              <a:defRPr/>
            </a:pPr>
            <a:endParaRPr lang="lt-LT" sz="1600" dirty="0">
              <a:solidFill>
                <a:schemeClr val="tx1"/>
              </a:solidFill>
              <a:effectLst/>
            </a:endParaRPr>
          </a:p>
          <a:p>
            <a:pPr marL="800100" lvl="1" indent="-342900" algn="just">
              <a:buClrTx/>
              <a:buAutoNum type="arabicPeriod"/>
              <a:defRPr/>
            </a:pPr>
            <a:endParaRPr lang="lt-LT" sz="1600" dirty="0">
              <a:solidFill>
                <a:schemeClr val="tx1"/>
              </a:solidFill>
              <a:effectLst/>
            </a:endParaRPr>
          </a:p>
          <a:p>
            <a:pPr marL="800100" lvl="1" indent="-342900" algn="just">
              <a:buClrTx/>
              <a:buAutoNum type="arabicPeriod"/>
              <a:defRPr/>
            </a:pPr>
            <a:endParaRPr lang="lt-LT" sz="1600" dirty="0">
              <a:solidFill>
                <a:schemeClr val="tx1"/>
              </a:solidFill>
              <a:effectLst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260648"/>
            <a:ext cx="82232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116633"/>
            <a:ext cx="7270576" cy="98539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defRPr/>
            </a:pPr>
            <a:r>
              <a:rPr lang="lt-LT" sz="2400" b="1" dirty="0">
                <a:solidFill>
                  <a:schemeClr val="tx1"/>
                </a:solidFill>
                <a:effectLst/>
              </a:rPr>
              <a:t>1. </a:t>
            </a:r>
            <a:r>
              <a:rPr lang="lt-LT" sz="2400" b="1" dirty="0">
                <a:solidFill>
                  <a:schemeClr val="tx1"/>
                </a:solidFill>
                <a:effectLst/>
                <a:latin typeface="+mn-lt"/>
              </a:rPr>
              <a:t>Kėdainių</a:t>
            </a:r>
            <a:r>
              <a:rPr lang="lt-LT" sz="2400" b="1" dirty="0">
                <a:solidFill>
                  <a:schemeClr val="tx1"/>
                </a:solidFill>
                <a:effectLst/>
              </a:rPr>
              <a:t> nuotekų valyklos rekonstrukcija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196752"/>
            <a:ext cx="3808413" cy="5126261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 marL="400050" lvl="1" indent="0" algn="ctr">
              <a:buClrTx/>
              <a:buNone/>
              <a:defRPr/>
            </a:pPr>
            <a:r>
              <a:rPr lang="lt-LT" sz="2000" b="1" u="sng" dirty="0">
                <a:solidFill>
                  <a:schemeClr val="tx1"/>
                </a:solidFill>
                <a:effectLst/>
              </a:rPr>
              <a:t>Kas padaryta:</a:t>
            </a:r>
          </a:p>
          <a:p>
            <a:pPr algn="just">
              <a:buClrTx/>
              <a:defRPr/>
            </a:pPr>
            <a:r>
              <a:rPr lang="lt-LT" sz="1600" dirty="0">
                <a:solidFill>
                  <a:schemeClr val="tx1"/>
                </a:solidFill>
                <a:effectLst/>
              </a:rPr>
              <a:t>2019-02-20 Susitikimas su Kėdainių rajono savivaldybės meru, administracijos  direktoriumi, Kėdainių vandenų direktoriumi;</a:t>
            </a:r>
          </a:p>
          <a:p>
            <a:pPr algn="just">
              <a:buClrTx/>
              <a:defRPr/>
            </a:pPr>
            <a:r>
              <a:rPr lang="lt-LT" sz="1600" dirty="0">
                <a:solidFill>
                  <a:schemeClr val="tx1"/>
                </a:solidFill>
                <a:effectLst/>
              </a:rPr>
              <a:t>2019-03-01 priimtas Kėdainių rajono savivaldybės tarybos sprendimas skirti ne mažiau 20 % finansavimą ir pavedimas parengti  Kėdainių nuotekų valyklos investicijų projektą ir pateikti AM iki 2019-05-31.</a:t>
            </a:r>
          </a:p>
          <a:p>
            <a:pPr algn="just">
              <a:buClrTx/>
              <a:defRPr/>
            </a:pPr>
            <a:r>
              <a:rPr lang="lt-LT" sz="1600" dirty="0">
                <a:solidFill>
                  <a:schemeClr val="tx1"/>
                </a:solidFill>
                <a:effectLst/>
              </a:rPr>
              <a:t>Parengtas Vandenų srities plėtros 2017–2023 metų programos įgyvendinimo veiksmų plano pakeitimo projektas, į modernizuotinų nuotekų valyklų sąrašą įtraukiant Kėdainių nuotekų valyklą ir sudarant sąlygas skirti 80 % finansavimo iš ES Sanglaudos fondo. </a:t>
            </a:r>
          </a:p>
          <a:p>
            <a:pPr algn="just">
              <a:buClrTx/>
              <a:defRPr/>
            </a:pPr>
            <a:endParaRPr lang="lt-LT" sz="1600" dirty="0">
              <a:solidFill>
                <a:schemeClr val="tx1"/>
              </a:solidFill>
              <a:effectLst/>
            </a:endParaRPr>
          </a:p>
          <a:p>
            <a:pPr marL="0" indent="0" algn="just">
              <a:buClrTx/>
              <a:buNone/>
              <a:defRPr/>
            </a:pPr>
            <a:endParaRPr lang="lt-LT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196752"/>
            <a:ext cx="3810000" cy="5126261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lt-LT" sz="2000" b="1" u="sng" dirty="0">
                <a:solidFill>
                  <a:schemeClr val="tx1"/>
                </a:solidFill>
                <a:effectLst/>
              </a:rPr>
              <a:t>Tolesni veiksmai:</a:t>
            </a:r>
          </a:p>
          <a:p>
            <a:pPr algn="just">
              <a:buClrTx/>
            </a:pPr>
            <a:r>
              <a:rPr lang="lt-LT" sz="1600" dirty="0">
                <a:solidFill>
                  <a:schemeClr val="tx1"/>
                </a:solidFill>
                <a:effectLst/>
              </a:rPr>
              <a:t>Iki 2019-05-31 Aplinkos ministerijai pateiktas investicijų projektas.</a:t>
            </a:r>
          </a:p>
          <a:p>
            <a:pPr algn="just">
              <a:buClrTx/>
            </a:pPr>
            <a:r>
              <a:rPr lang="lt-LT" sz="1600" dirty="0">
                <a:solidFill>
                  <a:schemeClr val="tx1"/>
                </a:solidFill>
                <a:effectLst/>
              </a:rPr>
              <a:t>2019-05 -31 pateiktas IP;</a:t>
            </a:r>
          </a:p>
          <a:p>
            <a:pPr algn="just">
              <a:buClrTx/>
            </a:pPr>
            <a:r>
              <a:rPr lang="lt-LT" sz="1600" dirty="0">
                <a:solidFill>
                  <a:schemeClr val="tx1"/>
                </a:solidFill>
                <a:effectLst/>
              </a:rPr>
              <a:t>2019-06-30 įvertintas IP;</a:t>
            </a:r>
          </a:p>
          <a:p>
            <a:pPr algn="just">
              <a:buClrTx/>
            </a:pPr>
            <a:r>
              <a:rPr lang="lt-LT" sz="1600" dirty="0">
                <a:solidFill>
                  <a:schemeClr val="tx1"/>
                </a:solidFill>
                <a:effectLst/>
              </a:rPr>
              <a:t>2019-07-15 projektas įtrauktas į sąrašą;</a:t>
            </a:r>
          </a:p>
          <a:p>
            <a:pPr algn="just">
              <a:buClrTx/>
            </a:pPr>
            <a:r>
              <a:rPr lang="lt-LT" sz="1600" dirty="0">
                <a:solidFill>
                  <a:schemeClr val="tx1"/>
                </a:solidFill>
                <a:effectLst/>
              </a:rPr>
              <a:t>2019-09-15 pateikta paraiška </a:t>
            </a:r>
            <a:r>
              <a:rPr lang="lt-LT" sz="1600" dirty="0" err="1">
                <a:solidFill>
                  <a:schemeClr val="tx1"/>
                </a:solidFill>
                <a:effectLst/>
              </a:rPr>
              <a:t>APVA‘i</a:t>
            </a:r>
            <a:r>
              <a:rPr lang="lt-LT" sz="1600" dirty="0">
                <a:solidFill>
                  <a:schemeClr val="tx1"/>
                </a:solidFill>
                <a:effectLst/>
              </a:rPr>
              <a:t>;</a:t>
            </a:r>
          </a:p>
          <a:p>
            <a:pPr algn="just">
              <a:buClrTx/>
            </a:pPr>
            <a:r>
              <a:rPr lang="lt-LT" sz="1600" dirty="0">
                <a:solidFill>
                  <a:schemeClr val="tx1"/>
                </a:solidFill>
                <a:effectLst/>
              </a:rPr>
              <a:t>2019-10-31 paraiška įvertinta;</a:t>
            </a:r>
          </a:p>
          <a:p>
            <a:pPr algn="just">
              <a:buClrTx/>
            </a:pPr>
            <a:r>
              <a:rPr lang="lt-LT" sz="1600" dirty="0">
                <a:solidFill>
                  <a:schemeClr val="tx1"/>
                </a:solidFill>
                <a:effectLst/>
              </a:rPr>
              <a:t>2019-11-15 skirtas finansavimas;</a:t>
            </a:r>
          </a:p>
          <a:p>
            <a:pPr algn="just">
              <a:buClrTx/>
            </a:pPr>
            <a:r>
              <a:rPr lang="lt-LT" sz="1600" dirty="0">
                <a:solidFill>
                  <a:schemeClr val="tx1"/>
                </a:solidFill>
                <a:effectLst/>
              </a:rPr>
              <a:t>2019-12-15 pasirašyta projekto sutartis.</a:t>
            </a:r>
          </a:p>
          <a:p>
            <a:pPr algn="just">
              <a:buClrTx/>
            </a:pPr>
            <a:r>
              <a:rPr lang="lt-LT" sz="1600" dirty="0">
                <a:solidFill>
                  <a:schemeClr val="tx1"/>
                </a:solidFill>
                <a:effectLst/>
              </a:rPr>
              <a:t>Periodiniai susitikimai su Kėdainių vandenų ir savivaldybės atstovais.</a:t>
            </a:r>
          </a:p>
          <a:p>
            <a:pPr algn="just">
              <a:buClrTx/>
            </a:pPr>
            <a:r>
              <a:rPr lang="lt-LT" sz="1600" dirty="0">
                <a:solidFill>
                  <a:schemeClr val="tx1"/>
                </a:solidFill>
                <a:effectLst/>
              </a:rPr>
              <a:t>Valyklos atitikimas Direktyvos reikalavimams 2023 m.</a:t>
            </a:r>
          </a:p>
          <a:p>
            <a:pPr algn="just">
              <a:buClrTx/>
            </a:pPr>
            <a:endParaRPr lang="lt-LT" sz="1600" dirty="0">
              <a:solidFill>
                <a:schemeClr val="tx1"/>
              </a:solidFill>
              <a:effectLst/>
            </a:endParaRPr>
          </a:p>
          <a:p>
            <a:pPr marL="0" indent="0" algn="just">
              <a:buNone/>
            </a:pPr>
            <a:endParaRPr lang="lt-LT" sz="1800" dirty="0">
              <a:solidFill>
                <a:schemeClr val="tx1"/>
              </a:solidFill>
              <a:effectLst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60648"/>
            <a:ext cx="82232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116633"/>
            <a:ext cx="7270576" cy="489245"/>
          </a:xfrm>
        </p:spPr>
        <p:txBody>
          <a:bodyPr/>
          <a:lstStyle/>
          <a:p>
            <a:pPr>
              <a:defRPr/>
            </a:pPr>
            <a:br>
              <a:rPr lang="lt-LT" sz="1800" b="1" dirty="0">
                <a:solidFill>
                  <a:schemeClr val="tx1"/>
                </a:solidFill>
                <a:effectLst/>
              </a:rPr>
            </a:br>
            <a:r>
              <a:rPr lang="lt-LT" sz="1800" b="1" dirty="0">
                <a:solidFill>
                  <a:schemeClr val="tx1"/>
                </a:solidFill>
                <a:effectLst/>
              </a:rPr>
              <a:t>2. Nuotekų tinklų plėtra ir gyventojų prijungimas prie esamos infrastruktūros</a:t>
            </a:r>
            <a:br>
              <a:rPr lang="lt-LT" sz="1800" b="1" dirty="0">
                <a:solidFill>
                  <a:schemeClr val="tx1"/>
                </a:solidFill>
                <a:effectLst/>
              </a:rPr>
            </a:br>
            <a:endParaRPr lang="lt-LT" sz="18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36766"/>
            <a:ext cx="3808413" cy="5286247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 marL="400050" lvl="1" indent="0" algn="ctr">
              <a:buClrTx/>
              <a:buNone/>
              <a:defRPr/>
            </a:pPr>
            <a:r>
              <a:rPr lang="lt-LT" sz="1800" b="1" u="sng" dirty="0">
                <a:solidFill>
                  <a:schemeClr val="tx1"/>
                </a:solidFill>
                <a:effectLst/>
              </a:rPr>
              <a:t>Kas padaryta:</a:t>
            </a:r>
          </a:p>
          <a:p>
            <a:pPr algn="just">
              <a:buClrTx/>
              <a:defRPr/>
            </a:pPr>
            <a:r>
              <a:rPr lang="lt-LT" sz="1400" dirty="0">
                <a:solidFill>
                  <a:schemeClr val="tx1"/>
                </a:solidFill>
                <a:effectLst/>
              </a:rPr>
              <a:t>10 iš EK nurodytų aglomeracijų jau atitinka keliamus reikalavimus;</a:t>
            </a:r>
          </a:p>
          <a:p>
            <a:pPr algn="just">
              <a:buClrTx/>
              <a:defRPr/>
            </a:pPr>
            <a:r>
              <a:rPr lang="lt-LT" sz="1400" dirty="0">
                <a:solidFill>
                  <a:schemeClr val="tx1"/>
                </a:solidFill>
                <a:effectLst/>
              </a:rPr>
              <a:t>2014-2020 m. ES lėšomis tiesiami nuotekų surinkimo tinklai (2017-2018 m. pasirašytos sutartys, planuojama prijungti </a:t>
            </a:r>
            <a:r>
              <a:rPr lang="lt-LT" sz="1400" dirty="0">
                <a:solidFill>
                  <a:srgbClr val="FF0000"/>
                </a:solidFill>
                <a:effectLst/>
              </a:rPr>
              <a:t>apie</a:t>
            </a:r>
            <a:r>
              <a:rPr lang="lt-LT" sz="1400" dirty="0">
                <a:solidFill>
                  <a:schemeClr val="tx1"/>
                </a:solidFill>
                <a:effectLst/>
              </a:rPr>
              <a:t> </a:t>
            </a:r>
            <a:r>
              <a:rPr lang="lt-LT" sz="1400" dirty="0">
                <a:solidFill>
                  <a:srgbClr val="FF0000"/>
                </a:solidFill>
                <a:effectLst/>
              </a:rPr>
              <a:t>14 tūkst. gyventojų įskaitant aglomeracijas iki 2000 GE </a:t>
            </a:r>
            <a:r>
              <a:rPr lang="lt-LT" sz="1400" dirty="0">
                <a:solidFill>
                  <a:schemeClr val="tx1"/>
                </a:solidFill>
                <a:effectLst/>
              </a:rPr>
              <a:t>);</a:t>
            </a:r>
          </a:p>
          <a:p>
            <a:pPr algn="just">
              <a:buClrTx/>
              <a:defRPr/>
            </a:pPr>
            <a:r>
              <a:rPr lang="lt-LT" sz="1400" dirty="0">
                <a:solidFill>
                  <a:schemeClr val="tx1"/>
                </a:solidFill>
                <a:effectLst/>
              </a:rPr>
              <a:t>2017-2018 m. iš AARP skirta savivaldybėms 2,35 mln. eurų gyventojų prijungimui (planuojama prijungti </a:t>
            </a:r>
            <a:r>
              <a:rPr lang="lt-LT" sz="1400" dirty="0">
                <a:solidFill>
                  <a:srgbClr val="FF0000"/>
                </a:solidFill>
                <a:effectLst/>
              </a:rPr>
              <a:t>apie</a:t>
            </a:r>
            <a:r>
              <a:rPr lang="lt-LT" sz="1400" dirty="0">
                <a:solidFill>
                  <a:schemeClr val="tx1"/>
                </a:solidFill>
                <a:effectLst/>
              </a:rPr>
              <a:t> </a:t>
            </a:r>
            <a:r>
              <a:rPr lang="lt-LT" sz="1400" dirty="0">
                <a:solidFill>
                  <a:srgbClr val="FF0000"/>
                </a:solidFill>
                <a:effectLst/>
              </a:rPr>
              <a:t>2880 gyventojų)</a:t>
            </a:r>
            <a:r>
              <a:rPr lang="lt-LT" sz="1400" dirty="0">
                <a:solidFill>
                  <a:schemeClr val="tx1"/>
                </a:solidFill>
                <a:effectLst/>
              </a:rPr>
              <a:t>.</a:t>
            </a:r>
          </a:p>
          <a:p>
            <a:pPr algn="just">
              <a:buClrTx/>
              <a:defRPr/>
            </a:pPr>
            <a:r>
              <a:rPr lang="lt-LT" sz="1400" dirty="0">
                <a:solidFill>
                  <a:schemeClr val="tx1"/>
                </a:solidFill>
                <a:effectLst/>
              </a:rPr>
              <a:t>2017-2018 m. iš LAAIF skirta 1,68 mln. eurų grupinių komunalinių nuotekų tvarkymo sistemų pajungimui prie centralizuotų nuotekų surinkimo sistemų (planuojama prijungti </a:t>
            </a:r>
            <a:r>
              <a:rPr lang="lt-LT" sz="1400" dirty="0">
                <a:solidFill>
                  <a:srgbClr val="FF0000"/>
                </a:solidFill>
                <a:effectLst/>
              </a:rPr>
              <a:t>apie 1000 gyventojų</a:t>
            </a:r>
            <a:r>
              <a:rPr lang="lt-LT" sz="1400" dirty="0">
                <a:solidFill>
                  <a:schemeClr val="tx1"/>
                </a:solidFill>
                <a:effectLst/>
              </a:rPr>
              <a:t>). </a:t>
            </a:r>
          </a:p>
          <a:p>
            <a:pPr algn="just">
              <a:buClrTx/>
              <a:defRPr/>
            </a:pPr>
            <a:r>
              <a:rPr lang="lt-LT" sz="1400" dirty="0">
                <a:solidFill>
                  <a:schemeClr val="tx1"/>
                </a:solidFill>
                <a:effectLst/>
              </a:rPr>
              <a:t>2018-12-20 priimtas Geriamojo vandens tiekimo ir nuotekų tvarkymo įstatymo pakeitimo įstatymas, kuriame nuostatos dėl aglomeracijų ribų nustatymo, privalomo gyventojų prisijungimo prie esamos nuotekų infrastruktūros, sankcijos delsiantiems prisijungti; </a:t>
            </a:r>
          </a:p>
          <a:p>
            <a:pPr algn="just">
              <a:buClrTx/>
              <a:defRPr/>
            </a:pPr>
            <a:endParaRPr lang="lt-LT" sz="1400" dirty="0">
              <a:solidFill>
                <a:schemeClr val="tx1"/>
              </a:solidFill>
              <a:effectLst/>
            </a:endParaRPr>
          </a:p>
          <a:p>
            <a:pPr marL="0" indent="0" algn="just">
              <a:buClrTx/>
              <a:buNone/>
              <a:defRPr/>
            </a:pPr>
            <a:endParaRPr lang="lt-LT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996850"/>
            <a:ext cx="3810000" cy="5384478"/>
          </a:xfrm>
          <a:solidFill>
            <a:schemeClr val="bg2">
              <a:lumMod val="20000"/>
              <a:lumOff val="8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lt-LT" sz="1800" b="1" u="sng" dirty="0">
                <a:solidFill>
                  <a:schemeClr val="tx1"/>
                </a:solidFill>
                <a:effectLst/>
              </a:rPr>
              <a:t>Tolesni veiksmai:</a:t>
            </a:r>
          </a:p>
          <a:p>
            <a:pPr algn="just">
              <a:buClrTx/>
            </a:pPr>
            <a:r>
              <a:rPr lang="lt-LT" sz="1400" b="1" dirty="0" err="1">
                <a:solidFill>
                  <a:schemeClr val="tx1"/>
                </a:solidFill>
                <a:effectLst/>
              </a:rPr>
              <a:t>Vandentvarkos</a:t>
            </a:r>
            <a:r>
              <a:rPr lang="lt-LT" sz="1400" b="1" dirty="0">
                <a:solidFill>
                  <a:schemeClr val="tx1"/>
                </a:solidFill>
                <a:effectLst/>
              </a:rPr>
              <a:t> fondas kartu su gražinamąja subsidija (60+30 mln. eurų) </a:t>
            </a:r>
            <a:r>
              <a:rPr lang="lt-LT" sz="1400" dirty="0">
                <a:solidFill>
                  <a:schemeClr val="tx1"/>
                </a:solidFill>
                <a:effectLst/>
              </a:rPr>
              <a:t>planuojama prijungti </a:t>
            </a:r>
            <a:r>
              <a:rPr lang="lt-LT" sz="1400" dirty="0">
                <a:solidFill>
                  <a:srgbClr val="FF0000"/>
                </a:solidFill>
                <a:effectLst/>
              </a:rPr>
              <a:t>apie</a:t>
            </a:r>
            <a:r>
              <a:rPr lang="lt-LT" sz="1400" dirty="0">
                <a:solidFill>
                  <a:schemeClr val="tx1"/>
                </a:solidFill>
                <a:effectLst/>
              </a:rPr>
              <a:t> </a:t>
            </a:r>
            <a:r>
              <a:rPr lang="lt-LT" sz="1400" dirty="0">
                <a:solidFill>
                  <a:srgbClr val="FF0000"/>
                </a:solidFill>
                <a:effectLst/>
              </a:rPr>
              <a:t>30 tūkst. gyventojų</a:t>
            </a:r>
            <a:r>
              <a:rPr lang="lt-LT" sz="1400" dirty="0">
                <a:solidFill>
                  <a:schemeClr val="tx1"/>
                </a:solidFill>
                <a:effectLst/>
              </a:rPr>
              <a:t>. Kvietimas teikti paraiškas šių metų balandį; </a:t>
            </a:r>
            <a:r>
              <a:rPr lang="lt-LT" sz="1400" dirty="0">
                <a:solidFill>
                  <a:srgbClr val="FF0000"/>
                </a:solidFill>
                <a:effectLst/>
              </a:rPr>
              <a:t>50/50 subsidijos ir paskolos proporcija ribotą laiką</a:t>
            </a:r>
            <a:r>
              <a:rPr lang="lt-LT" sz="1400" dirty="0">
                <a:solidFill>
                  <a:schemeClr val="tx1"/>
                </a:solidFill>
                <a:effectLst/>
              </a:rPr>
              <a:t>.</a:t>
            </a:r>
          </a:p>
          <a:p>
            <a:pPr algn="just">
              <a:buClrTx/>
            </a:pPr>
            <a:r>
              <a:rPr lang="lt-LT" sz="1400" dirty="0">
                <a:solidFill>
                  <a:schemeClr val="tx1"/>
                </a:solidFill>
                <a:effectLst/>
              </a:rPr>
              <a:t>2019 m. iš LAAIF numatoma skirti 2,5 mln. eurų gyventojų prijungimui prie esamos nuotekų infrastruktūros;</a:t>
            </a:r>
          </a:p>
          <a:p>
            <a:pPr algn="just">
              <a:buClrTx/>
            </a:pPr>
            <a:r>
              <a:rPr lang="lt-LT" sz="1400" dirty="0">
                <a:solidFill>
                  <a:schemeClr val="tx1"/>
                </a:solidFill>
                <a:effectLst/>
              </a:rPr>
              <a:t>Kreiptis į Vyriausybės atstovo apskrityje tarnybą dėl savivaldybių įsipareigojimų išvystyti nuotekų surinkimo infrastruktūrą ir užtikrinti tinkamą surenkamų nuotekų išvalymą nevykdymo.</a:t>
            </a:r>
          </a:p>
          <a:p>
            <a:pPr algn="just">
              <a:buClrTx/>
            </a:pPr>
            <a:r>
              <a:rPr lang="lt-LT" sz="1400" dirty="0">
                <a:solidFill>
                  <a:schemeClr val="tx1"/>
                </a:solidFill>
                <a:effectLst/>
              </a:rPr>
              <a:t>Bendrauti ir bendradarbiauti su savivaldybėmis ir vandens įmonėmis aiškinant pažeidimo ištaisymo svarbą, viešinti </a:t>
            </a:r>
            <a:r>
              <a:rPr lang="lt-LT" sz="1400" dirty="0" err="1">
                <a:solidFill>
                  <a:schemeClr val="tx1"/>
                </a:solidFill>
                <a:effectLst/>
              </a:rPr>
              <a:t>Vandentvarkos</a:t>
            </a:r>
            <a:r>
              <a:rPr lang="lt-LT" sz="1400" dirty="0">
                <a:solidFill>
                  <a:schemeClr val="tx1"/>
                </a:solidFill>
                <a:effectLst/>
              </a:rPr>
              <a:t> fondą.</a:t>
            </a:r>
          </a:p>
          <a:p>
            <a:pPr marL="0" indent="0" algn="ctr">
              <a:buNone/>
            </a:pPr>
            <a:endParaRPr lang="lt-LT" sz="1800" b="1" u="sng" dirty="0">
              <a:solidFill>
                <a:schemeClr val="tx1"/>
              </a:solidFill>
              <a:effectLst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60648"/>
            <a:ext cx="82232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 bwMode="auto">
          <a:xfrm>
            <a:off x="899592" y="681335"/>
            <a:ext cx="4536504" cy="420688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SzPct val="100000"/>
              <a:buFont typeface="Arial" charset="0"/>
              <a:buNone/>
              <a:tabLst/>
            </a:pPr>
            <a:endParaRPr kumimoji="0" lang="lt-LT" sz="3600" b="0" i="0" u="none" strike="noStrike" cap="none" normalizeH="0" baseline="0">
              <a:ln>
                <a:noFill/>
              </a:ln>
              <a:solidFill>
                <a:srgbClr val="FFFF00"/>
              </a:solidFill>
              <a:effectLst/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979712" y="836711"/>
            <a:ext cx="5328592" cy="265311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SzPct val="100000"/>
              <a:buFont typeface="Arial" charset="0"/>
              <a:buNone/>
              <a:tabLst/>
            </a:pPr>
            <a:endParaRPr kumimoji="0" lang="lt-LT" sz="3600" b="0" i="0" u="none" strike="noStrike" cap="none" normalizeH="0" baseline="0">
              <a:ln>
                <a:noFill/>
              </a:ln>
              <a:solidFill>
                <a:srgbClr val="FFFF00"/>
              </a:solidFill>
              <a:effectLst/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654674" y="891679"/>
            <a:ext cx="5472608" cy="21034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SzPct val="100000"/>
              <a:buFont typeface="Arial" charset="0"/>
              <a:buNone/>
              <a:tabLst/>
            </a:pPr>
            <a:endParaRPr kumimoji="0" lang="lt-LT" sz="3600" b="0" i="0" u="none" strike="noStrike" cap="none" normalizeH="0" baseline="0">
              <a:ln>
                <a:noFill/>
              </a:ln>
              <a:solidFill>
                <a:srgbClr val="FFFF00"/>
              </a:solidFill>
              <a:effectLst/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23726" y="636656"/>
            <a:ext cx="4361143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lt-LT" sz="2000" dirty="0">
                <a:solidFill>
                  <a:schemeClr val="tx1"/>
                </a:solidFill>
              </a:rPr>
              <a:t>Tikslas – apie 40 tūkst. gyventojų.</a:t>
            </a:r>
          </a:p>
        </p:txBody>
      </p:sp>
    </p:spTree>
    <p:extLst>
      <p:ext uri="{BB962C8B-B14F-4D97-AF65-F5344CB8AC3E}">
        <p14:creationId xmlns:p14="http://schemas.microsoft.com/office/powerpoint/2010/main" val="1637726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3"/>
            <a:ext cx="7632849" cy="792087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pPr>
              <a:defRPr/>
            </a:pPr>
            <a:r>
              <a:rPr lang="lt-LT" sz="1800" b="1" dirty="0">
                <a:solidFill>
                  <a:schemeClr val="tx1"/>
                </a:solidFill>
                <a:effectLst/>
              </a:rPr>
              <a:t>3. Individualių nuotekų tvarkymo sistemų (INTS) atitikimo reikalavimas užtikrinimas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908720"/>
            <a:ext cx="4104456" cy="5342285"/>
          </a:xfr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20000"/>
                <a:lumOff val="80000"/>
              </a:schemeClr>
            </a:solidFill>
          </a:ln>
        </p:spPr>
        <p:txBody>
          <a:bodyPr/>
          <a:lstStyle/>
          <a:p>
            <a:pPr marL="400050" lvl="1" indent="0" algn="ctr">
              <a:buClrTx/>
              <a:buNone/>
              <a:defRPr/>
            </a:pPr>
            <a:r>
              <a:rPr lang="lt-LT" sz="1800" b="1" u="sng" dirty="0">
                <a:solidFill>
                  <a:schemeClr val="tx1"/>
                </a:solidFill>
                <a:effectLst/>
              </a:rPr>
              <a:t>Kas padaryta:</a:t>
            </a:r>
          </a:p>
          <a:p>
            <a:pPr algn="just">
              <a:buClrTx/>
              <a:defRPr/>
            </a:pPr>
            <a:r>
              <a:rPr lang="lt-LT" sz="1400" dirty="0">
                <a:solidFill>
                  <a:schemeClr val="tx1"/>
                </a:solidFill>
                <a:effectLst/>
              </a:rPr>
              <a:t>Įstatymas (nuo 2014 m.) nustato pareigą gyventojams užtikrinti INTS priežiūrą (eksploataciją) Nuotekų tvarkymo reglamente nustatyta tvarka; </a:t>
            </a:r>
          </a:p>
          <a:p>
            <a:pPr algn="just">
              <a:buClrTx/>
              <a:defRPr/>
            </a:pPr>
            <a:r>
              <a:rPr lang="lt-LT" sz="1400" dirty="0">
                <a:solidFill>
                  <a:schemeClr val="tx1"/>
                </a:solidFill>
                <a:effectLst/>
              </a:rPr>
              <a:t>2017-09-18 įtvirtintas reikalavimas derinti individualių valymo įrenginių statybos projektą. </a:t>
            </a:r>
          </a:p>
          <a:p>
            <a:pPr algn="just">
              <a:buClrTx/>
              <a:defRPr/>
            </a:pPr>
            <a:r>
              <a:rPr lang="lt-LT" sz="1400" dirty="0">
                <a:solidFill>
                  <a:schemeClr val="tx1"/>
                </a:solidFill>
                <a:effectLst/>
              </a:rPr>
              <a:t>Griežtesni reikalavimai nuotekų išvalymui individualiose nuotekų valymo įrenginiuose (Įsigalioja 2019-11-01).</a:t>
            </a:r>
          </a:p>
          <a:p>
            <a:pPr algn="just">
              <a:buClrTx/>
              <a:defRPr/>
            </a:pPr>
            <a:r>
              <a:rPr lang="lt-LT" sz="1400" dirty="0">
                <a:solidFill>
                  <a:schemeClr val="tx1"/>
                </a:solidFill>
                <a:effectLst/>
              </a:rPr>
              <a:t>2018-12-20 Įstatymo pakeitimai, sukuriantys teisines prielaidas INTS apskaitos ir kontrolės sistemos veikimui (pareigos teikti informaciją asmenims, susijusiems su individualių nuotekų tvarkymu).</a:t>
            </a:r>
          </a:p>
          <a:p>
            <a:pPr algn="just">
              <a:buClrTx/>
              <a:defRPr/>
            </a:pPr>
            <a:r>
              <a:rPr lang="lt-LT" sz="1400" dirty="0">
                <a:solidFill>
                  <a:schemeClr val="tx1"/>
                </a:solidFill>
                <a:effectLst/>
              </a:rPr>
              <a:t>Pareiga savivaldybėms atlikti INTS inventorizaciją.  </a:t>
            </a:r>
          </a:p>
          <a:p>
            <a:pPr algn="just">
              <a:buClrTx/>
              <a:defRPr/>
            </a:pPr>
            <a:endParaRPr lang="lt-LT" sz="1400" dirty="0">
              <a:solidFill>
                <a:schemeClr val="tx1"/>
              </a:solidFill>
              <a:effectLst/>
            </a:endParaRPr>
          </a:p>
          <a:p>
            <a:pPr marL="0" indent="0" algn="just">
              <a:buClrTx/>
              <a:buNone/>
              <a:defRPr/>
            </a:pPr>
            <a:endParaRPr lang="lt-LT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908719"/>
            <a:ext cx="3939554" cy="5414125"/>
          </a:xfr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20000"/>
                <a:lumOff val="80000"/>
              </a:schemeClr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lt-LT" sz="1800" b="1" u="sng" dirty="0">
                <a:solidFill>
                  <a:schemeClr val="tx1"/>
                </a:solidFill>
                <a:effectLst/>
              </a:rPr>
              <a:t>Tolesni veiksmai:</a:t>
            </a:r>
          </a:p>
          <a:p>
            <a:pPr algn="just">
              <a:buClrTx/>
            </a:pPr>
            <a:r>
              <a:rPr lang="lt-LT" sz="1400" dirty="0">
                <a:solidFill>
                  <a:schemeClr val="tx1"/>
                </a:solidFill>
                <a:effectLst/>
              </a:rPr>
              <a:t>Patvirtinti Aplinkos ministro įsakymą, kuriame nustatyta informacijos apie INTS naudojimą teikimo tvarka.</a:t>
            </a:r>
          </a:p>
          <a:p>
            <a:pPr algn="just">
              <a:buClrTx/>
            </a:pPr>
            <a:r>
              <a:rPr lang="lt-LT" sz="1400" dirty="0">
                <a:solidFill>
                  <a:schemeClr val="tx1"/>
                </a:solidFill>
                <a:effectLst/>
              </a:rPr>
              <a:t>Iki 2019 12 31 padėti savivaldybėms atlikti INTS inventorizaciją, vykdant AM užsakomąjį darbą.</a:t>
            </a:r>
          </a:p>
          <a:p>
            <a:pPr algn="just">
              <a:buClrTx/>
            </a:pPr>
            <a:r>
              <a:rPr lang="lt-LT" sz="1400" dirty="0">
                <a:solidFill>
                  <a:schemeClr val="tx1"/>
                </a:solidFill>
                <a:effectLst/>
              </a:rPr>
              <a:t>Iki 2022 m. sausio AM užsakomojo darbo metu sukurtas INTS IT apskaitos ir kontrolės įrankis.</a:t>
            </a:r>
          </a:p>
          <a:p>
            <a:pPr algn="just">
              <a:buClrTx/>
            </a:pPr>
            <a:r>
              <a:rPr lang="lt-LT" sz="1400" dirty="0">
                <a:solidFill>
                  <a:schemeClr val="tx1"/>
                </a:solidFill>
                <a:effectLst/>
              </a:rPr>
              <a:t>INTS valstybinė aplinkos apsaugos kontrolė.</a:t>
            </a:r>
          </a:p>
          <a:p>
            <a:pPr algn="just">
              <a:buClrTx/>
            </a:pPr>
            <a:r>
              <a:rPr lang="lt-LT" sz="1400" dirty="0">
                <a:solidFill>
                  <a:schemeClr val="tx1"/>
                </a:solidFill>
                <a:effectLst/>
              </a:rPr>
              <a:t>Nustatyti draudimą individualių nuotekų tvarkymui naudoti </a:t>
            </a:r>
            <a:r>
              <a:rPr lang="lt-LT" sz="1400" dirty="0" err="1">
                <a:solidFill>
                  <a:schemeClr val="tx1"/>
                </a:solidFill>
                <a:effectLst/>
              </a:rPr>
              <a:t>septikus</a:t>
            </a:r>
            <a:r>
              <a:rPr lang="lt-LT" sz="1400" dirty="0">
                <a:solidFill>
                  <a:schemeClr val="tx1"/>
                </a:solidFill>
                <a:effectLst/>
              </a:rPr>
              <a:t>.</a:t>
            </a:r>
          </a:p>
          <a:p>
            <a:pPr algn="just">
              <a:buClrTx/>
            </a:pPr>
            <a:r>
              <a:rPr lang="lt-LT" sz="1400" dirty="0">
                <a:solidFill>
                  <a:schemeClr val="tx1"/>
                </a:solidFill>
                <a:effectLst/>
              </a:rPr>
              <a:t>Pakeisti Įstatymo 12 str. 3 d., atsisakant direktyvos neatitinkančios išimties:  </a:t>
            </a:r>
            <a:r>
              <a:rPr lang="lt-LT" sz="1200" i="1" dirty="0">
                <a:solidFill>
                  <a:schemeClr val="tx1"/>
                </a:solidFill>
                <a:effectLst/>
              </a:rPr>
              <a:t>reikalavimas INTS užtikrinti nuotekų išvalymą &lt;...&gt; netaikomas, jei nustatoma, kad į LR teritorijoje esančius miestų nuotekų valymo įrenginius patenkančiose nuotekose bendras fosforo kiekis ir bendras azoto kiekis sumažinamas bent po 75 procentus; taip pat paankstinti Įstatyme nustatytą terminą griežtesnius reikalavimus INTS taikyti nuo 2030 m. </a:t>
            </a:r>
            <a:r>
              <a:rPr lang="lt-LT" sz="1400" dirty="0">
                <a:solidFill>
                  <a:schemeClr val="tx1"/>
                </a:solidFill>
                <a:effectLst/>
              </a:rPr>
              <a:t>(Planuojama pateikti LRV balandžio mėn.)</a:t>
            </a:r>
          </a:p>
          <a:p>
            <a:pPr algn="just">
              <a:buClrTx/>
            </a:pPr>
            <a:endParaRPr lang="lt-LT" sz="1400" dirty="0">
              <a:solidFill>
                <a:schemeClr val="tx1"/>
              </a:solidFill>
              <a:effectLst/>
            </a:endParaRPr>
          </a:p>
          <a:p>
            <a:pPr marL="0" indent="0" algn="ctr">
              <a:buNone/>
            </a:pPr>
            <a:endParaRPr lang="lt-LT" sz="1800" b="1" u="sng" dirty="0">
              <a:solidFill>
                <a:schemeClr val="tx1"/>
              </a:solidFill>
              <a:effectLst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60648"/>
            <a:ext cx="82232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36037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60849"/>
            <a:ext cx="7772400" cy="1539602"/>
          </a:xfrm>
        </p:spPr>
        <p:txBody>
          <a:bodyPr/>
          <a:lstStyle/>
          <a:p>
            <a:r>
              <a:rPr lang="lt-LT" sz="1800" dirty="0">
                <a:solidFill>
                  <a:schemeClr val="tx1"/>
                </a:solidFill>
                <a:effectLst/>
              </a:rPr>
              <a:t>Prašome pritarti Lietuvos Respublikos aplinkos ministerijos parengtam atsakymo Europos Komisijos Generaliniam sekretoriatui dėl  ES teisės pažeidimo procedūros Nr. 2016/2193 pagrįstos nuomonės dėl Direktyvos 91/271/EEB įgyvendinimo projektui.</a:t>
            </a:r>
            <a:br>
              <a:rPr lang="lt-LT" sz="1800" dirty="0">
                <a:solidFill>
                  <a:schemeClr val="tx1"/>
                </a:solidFill>
                <a:effectLst/>
              </a:rPr>
            </a:br>
            <a:br>
              <a:rPr lang="lt-LT" sz="1800" dirty="0">
                <a:solidFill>
                  <a:schemeClr val="tx1"/>
                </a:solidFill>
              </a:rPr>
            </a:br>
            <a:endParaRPr lang="lt-LT" sz="1800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260648"/>
            <a:ext cx="82232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8619775"/>
      </p:ext>
    </p:extLst>
  </p:cSld>
  <p:clrMapOvr>
    <a:masterClrMapping/>
  </p:clrMapOvr>
</p:sld>
</file>

<file path=ppt/theme/theme1.xml><?xml version="1.0" encoding="utf-8"?>
<a:theme xmlns:a="http://schemas.openxmlformats.org/drawingml/2006/main" name="AM_en">
  <a:themeElements>
    <a:clrScheme name="AM_e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M_en">
      <a:majorFont>
        <a:latin typeface="Arial"/>
        <a:ea typeface="Arial Unicode MS"/>
        <a:cs typeface="Arial Unicode MS"/>
      </a:majorFont>
      <a:minorFont>
        <a:latin typeface="Arial"/>
        <a:ea typeface="Arial Unicode MS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FFFF00"/>
          </a:buClr>
          <a:buSzPct val="100000"/>
          <a:buFont typeface="Arial" charset="0"/>
          <a:buNone/>
          <a:tabLst/>
          <a:defRPr kumimoji="0" lang="en-GB" sz="3600" b="0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Arial" charset="0"/>
            <a:ea typeface="Arial Unicode MS" pitchFamily="34" charset="-128"/>
            <a:cs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FFFF00"/>
          </a:buClr>
          <a:buSzPct val="100000"/>
          <a:buFont typeface="Arial" charset="0"/>
          <a:buNone/>
          <a:tabLst/>
          <a:defRPr kumimoji="0" lang="en-GB" sz="3600" b="0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Arial" charset="0"/>
            <a:ea typeface="Arial Unicode MS" pitchFamily="34" charset="-128"/>
            <a:cs typeface="Arial Unicode MS" pitchFamily="34" charset="-128"/>
          </a:defRPr>
        </a:defPPr>
      </a:lstStyle>
    </a:lnDef>
  </a:objectDefaults>
  <a:extraClrSchemeLst>
    <a:extraClrScheme>
      <a:clrScheme name="AM_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M_e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M_e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M_e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M_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M_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M_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\\amdata\blankai\AM_en.pot</Template>
  <TotalTime>32575</TotalTime>
  <Words>643</Words>
  <Application>Microsoft Office PowerPoint</Application>
  <PresentationFormat>Demonstracija ekrane (4:3)</PresentationFormat>
  <Paragraphs>62</Paragraphs>
  <Slides>6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6</vt:i4>
      </vt:variant>
    </vt:vector>
  </HeadingPairs>
  <TitlesOfParts>
    <vt:vector size="11" baseType="lpstr">
      <vt:lpstr>Arial Unicode MS</vt:lpstr>
      <vt:lpstr>Arial</vt:lpstr>
      <vt:lpstr>Arial Baltic</vt:lpstr>
      <vt:lpstr>StarSymbol</vt:lpstr>
      <vt:lpstr>AM_en</vt:lpstr>
      <vt:lpstr>Miestų nuotekų valymo direktyvos 91/271//EEB pažeidimo ištaisymas</vt:lpstr>
      <vt:lpstr> Direktyvos 91/271//EEB pažeidimas </vt:lpstr>
      <vt:lpstr>1. Kėdainių nuotekų valyklos rekonstrukcija</vt:lpstr>
      <vt:lpstr> 2. Nuotekų tinklų plėtra ir gyventojų prijungimas prie esamos infrastruktūros </vt:lpstr>
      <vt:lpstr>3. Individualių nuotekų tvarkymo sistemų (INTS) atitikimo reikalavimas užtikrinimas</vt:lpstr>
      <vt:lpstr>Prašome pritarti Lietuvos Respublikos aplinkos ministerijos parengtam atsakymo Europos Komisijos Generaliniam sekretoriatui dėl  ES teisės pažeidimo procedūros Nr. 2016/2193 pagrįstos nuomonės dėl Direktyvos 91/271/EEB įgyvendinimo projektui.  </vt:lpstr>
    </vt:vector>
  </TitlesOfParts>
  <Company>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v-slavinskiene</dc:creator>
  <cp:lastModifiedBy>Eurika Norkienė</cp:lastModifiedBy>
  <cp:revision>1003</cp:revision>
  <cp:lastPrinted>2019-03-19T13:03:32Z</cp:lastPrinted>
  <dcterms:created xsi:type="dcterms:W3CDTF">2005-05-20T10:45:17Z</dcterms:created>
  <dcterms:modified xsi:type="dcterms:W3CDTF">2019-03-20T10:04:17Z</dcterms:modified>
</cp:coreProperties>
</file>