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417" r:id="rId3"/>
    <p:sldId id="447" r:id="rId4"/>
    <p:sldId id="450" r:id="rId5"/>
    <p:sldId id="411" r:id="rId6"/>
    <p:sldId id="454" r:id="rId7"/>
    <p:sldId id="386" r:id="rId8"/>
    <p:sldId id="452" r:id="rId9"/>
    <p:sldId id="456" r:id="rId10"/>
    <p:sldId id="404" r:id="rId11"/>
    <p:sldId id="285" r:id="rId12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adeniene\Documents\AM%20finansavimo%20pertvarka%202017\MS&#302;%20projektas%202%20(2018-10-08)\Derinimui%20(issiusta%20visiems)\Teikimas%20LRV\Bazinis%20studij&#371;%20finansavimas%20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adeniene\Documents\AM%20finansavimo%20pertvarka%202017\MS&#302;%20projektas%202%20(2018-10-08)\Derinimui%20(issiusta%20visiems)\Teikimas%20LRV%202%20(patikslintas)\Islaidos%20PP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radeniene\Documents\AM%20finansavimo%20pertvarka%202017\MS&#302;%20projektas%202%20(2018-10-08)\Derinimui%20(issiusta%20visiems)\Teikimas%20LRV\Nubyr&#279;jimas%20(2014%20stojimas)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dirty="0"/>
              <a:t>BAZINIO STUDIJŲ FINANSAVIMO PAVYZDYS</a:t>
            </a:r>
          </a:p>
        </c:rich>
      </c:tx>
      <c:layout>
        <c:manualLayout>
          <c:xMode val="edge"/>
          <c:yMode val="edge"/>
          <c:x val="0.26017335358236238"/>
          <c:y val="1.2318503581386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t-LT"/>
        </a:p>
      </c:txPr>
    </c:title>
    <c:autoTitleDeleted val="0"/>
    <c:plotArea>
      <c:layout>
        <c:manualLayout>
          <c:layoutTarget val="inner"/>
          <c:xMode val="edge"/>
          <c:yMode val="edge"/>
          <c:x val="0.23994431849137426"/>
          <c:y val="8.9786442858049431E-2"/>
          <c:w val="0.6944131969679066"/>
          <c:h val="0.6209614531446092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Studentų, kuriems skiriamas valstybės finansavimas, dalis nuo priėmimo metu užfiksuoto vf studentų skaičiaus, %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55-44D2-9271-F5D2BCCE9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Sheet1!$A$11:$A$13</c:f>
              <c:strCache>
                <c:ptCount val="3"/>
                <c:pt idx="0">
                  <c:v>3. Nubyrėjimas &gt; 30% 
(viršija didžiausią leistiną)</c:v>
                </c:pt>
                <c:pt idx="1">
                  <c:v>2. Nubyrėjimas ≤ 30% 
(neviršija leistino)</c:v>
                </c:pt>
                <c:pt idx="2">
                  <c:v>1. Nubyrėjimas = 0 
(nubyrėjimo nėra)</c:v>
                </c:pt>
              </c:strCache>
            </c:strRef>
          </c:cat>
          <c:val>
            <c:numRef>
              <c:f>Sheet1!$B$11:$B$13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5-44D2-9271-F5D2BCCE9DD1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Faktiškai studijuojančiųjų vf studentų dalis nuo priėmimo metu užfiksuoto vf studentų skaičiaus, %</c:v>
                </c:pt>
              </c:strCache>
            </c:strRef>
          </c:tx>
          <c:spPr>
            <a:solidFill>
              <a:srgbClr val="97DF8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Sheet1!$A$11:$A$13</c:f>
              <c:strCache>
                <c:ptCount val="3"/>
                <c:pt idx="0">
                  <c:v>3. Nubyrėjimas &gt; 30% 
(viršija didžiausią leistiną)</c:v>
                </c:pt>
                <c:pt idx="1">
                  <c:v>2. Nubyrėjimas ≤ 30% 
(neviršija leistino)</c:v>
                </c:pt>
                <c:pt idx="2">
                  <c:v>1. Nubyrėjimas = 0 
(nubyrėjimo nėra)</c:v>
                </c:pt>
              </c:strCache>
            </c:strRef>
          </c:cat>
          <c:val>
            <c:numRef>
              <c:f>Sheet1!$C$11:$C$13</c:f>
              <c:numCache>
                <c:formatCode>0%</c:formatCode>
                <c:ptCount val="3"/>
                <c:pt idx="0">
                  <c:v>0.6</c:v>
                </c:pt>
                <c:pt idx="1">
                  <c:v>0.7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55-44D2-9271-F5D2BCCE9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86538303"/>
        <c:axId val="1786536223"/>
      </c:barChart>
      <c:catAx>
        <c:axId val="17865383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t-LT"/>
          </a:p>
        </c:txPr>
        <c:crossAx val="1786536223"/>
        <c:crosses val="autoZero"/>
        <c:auto val="1"/>
        <c:lblAlgn val="ctr"/>
        <c:lblOffset val="100"/>
        <c:noMultiLvlLbl val="0"/>
      </c:catAx>
      <c:valAx>
        <c:axId val="1786536223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t-LT"/>
          </a:p>
        </c:txPr>
        <c:crossAx val="1786538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330052493438323E-2"/>
          <c:y val="0.79547908291165859"/>
          <c:w val="0.97211745406824146"/>
          <c:h val="0.178742275166458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lt-LT" b="1"/>
              <a:t>Išlaidos, per metus tenkančios vienam studentui, PGS </a:t>
            </a:r>
          </a:p>
          <a:p>
            <a:pPr>
              <a:defRPr b="1"/>
            </a:pPr>
            <a:r>
              <a:rPr lang="lt-LT" b="1"/>
              <a:t>(EUROSTAT 2015, ISCED11 5-8)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PGS!$B$12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00-42C4-B7DC-F632E788462C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0-42C4-B7DC-F632E788462C}"/>
              </c:ext>
            </c:extLst>
          </c:dPt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0-42C4-B7DC-F632E788462C}"/>
                </c:ext>
              </c:extLst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00-42C4-B7DC-F632E7884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PGS!$A$13:$A$43</c:f>
              <c:strCache>
                <c:ptCount val="31"/>
                <c:pt idx="0">
                  <c:v>Luxembourg</c:v>
                </c:pt>
                <c:pt idx="1">
                  <c:v>United Kingdom</c:v>
                </c:pt>
                <c:pt idx="2">
                  <c:v>Sweden</c:v>
                </c:pt>
                <c:pt idx="3">
                  <c:v>Norway</c:v>
                </c:pt>
                <c:pt idx="4">
                  <c:v>Malta</c:v>
                </c:pt>
                <c:pt idx="5">
                  <c:v>Netherlands</c:v>
                </c:pt>
                <c:pt idx="6">
                  <c:v>Finland</c:v>
                </c:pt>
                <c:pt idx="7">
                  <c:v>Austria</c:v>
                </c:pt>
                <c:pt idx="8">
                  <c:v>Belgium</c:v>
                </c:pt>
                <c:pt idx="9">
                  <c:v>Germany</c:v>
                </c:pt>
                <c:pt idx="10">
                  <c:v>France</c:v>
                </c:pt>
                <c:pt idx="11">
                  <c:v>Slovakia</c:v>
                </c:pt>
                <c:pt idx="12">
                  <c:v>EU</c:v>
                </c:pt>
                <c:pt idx="13">
                  <c:v>Ireland</c:v>
                </c:pt>
                <c:pt idx="14">
                  <c:v>Cyprus</c:v>
                </c:pt>
                <c:pt idx="15">
                  <c:v>Estonia</c:v>
                </c:pt>
                <c:pt idx="16">
                  <c:v>Iceland</c:v>
                </c:pt>
                <c:pt idx="17">
                  <c:v>Spain</c:v>
                </c:pt>
                <c:pt idx="18">
                  <c:v>Slovenia</c:v>
                </c:pt>
                <c:pt idx="19">
                  <c:v>Portugal</c:v>
                </c:pt>
                <c:pt idx="20">
                  <c:v>Italy</c:v>
                </c:pt>
                <c:pt idx="21">
                  <c:v>Czechia</c:v>
                </c:pt>
                <c:pt idx="22">
                  <c:v>Poland</c:v>
                </c:pt>
                <c:pt idx="23">
                  <c:v>Latvia</c:v>
                </c:pt>
                <c:pt idx="24">
                  <c:v>Lithuania</c:v>
                </c:pt>
                <c:pt idx="25">
                  <c:v>Hungary</c:v>
                </c:pt>
                <c:pt idx="26">
                  <c:v>Turkey</c:v>
                </c:pt>
                <c:pt idx="27">
                  <c:v>Romania</c:v>
                </c:pt>
                <c:pt idx="28">
                  <c:v>Bulgaria</c:v>
                </c:pt>
                <c:pt idx="29">
                  <c:v>Serbia</c:v>
                </c:pt>
                <c:pt idx="30">
                  <c:v>Greece</c:v>
                </c:pt>
              </c:strCache>
            </c:strRef>
          </c:cat>
          <c:val>
            <c:numRef>
              <c:f>PGS!$B$13:$B$43</c:f>
              <c:numCache>
                <c:formatCode>#,##0</c:formatCode>
                <c:ptCount val="31"/>
                <c:pt idx="0">
                  <c:v>35658.300000000003</c:v>
                </c:pt>
                <c:pt idx="1">
                  <c:v>19874.5</c:v>
                </c:pt>
                <c:pt idx="2">
                  <c:v>18240.400000000001</c:v>
                </c:pt>
                <c:pt idx="3">
                  <c:v>15562.5</c:v>
                </c:pt>
                <c:pt idx="4">
                  <c:v>14913.2</c:v>
                </c:pt>
                <c:pt idx="5">
                  <c:v>14523</c:v>
                </c:pt>
                <c:pt idx="6">
                  <c:v>13283.3</c:v>
                </c:pt>
                <c:pt idx="7">
                  <c:v>13256.1</c:v>
                </c:pt>
                <c:pt idx="8">
                  <c:v>13078.6</c:v>
                </c:pt>
                <c:pt idx="9">
                  <c:v>12863.8</c:v>
                </c:pt>
                <c:pt idx="10">
                  <c:v>12382.2</c:v>
                </c:pt>
                <c:pt idx="11">
                  <c:v>11986.6</c:v>
                </c:pt>
                <c:pt idx="12">
                  <c:v>11409.1</c:v>
                </c:pt>
                <c:pt idx="13">
                  <c:v>10270.9</c:v>
                </c:pt>
                <c:pt idx="14">
                  <c:v>9730.7999999999993</c:v>
                </c:pt>
                <c:pt idx="15">
                  <c:v>9716.2999999999993</c:v>
                </c:pt>
                <c:pt idx="16">
                  <c:v>9567.7999999999993</c:v>
                </c:pt>
                <c:pt idx="17">
                  <c:v>9350.2000000000007</c:v>
                </c:pt>
                <c:pt idx="18">
                  <c:v>8971.4</c:v>
                </c:pt>
                <c:pt idx="19">
                  <c:v>8884.6</c:v>
                </c:pt>
                <c:pt idx="20">
                  <c:v>8582.9</c:v>
                </c:pt>
                <c:pt idx="21">
                  <c:v>8223.7000000000007</c:v>
                </c:pt>
                <c:pt idx="22">
                  <c:v>7657.6</c:v>
                </c:pt>
                <c:pt idx="23">
                  <c:v>7608</c:v>
                </c:pt>
                <c:pt idx="24">
                  <c:v>7432.1</c:v>
                </c:pt>
                <c:pt idx="25">
                  <c:v>6615.9</c:v>
                </c:pt>
                <c:pt idx="26">
                  <c:v>6155.4</c:v>
                </c:pt>
                <c:pt idx="27">
                  <c:v>5053.6000000000004</c:v>
                </c:pt>
                <c:pt idx="28">
                  <c:v>5050</c:v>
                </c:pt>
                <c:pt idx="29">
                  <c:v>4981.8999999999996</c:v>
                </c:pt>
                <c:pt idx="30">
                  <c:v>2675.8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F00-42C4-B7DC-F632E7884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3594552"/>
        <c:axId val="463595208"/>
      </c:barChart>
      <c:lineChart>
        <c:grouping val="standard"/>
        <c:varyColors val="0"/>
        <c:ser>
          <c:idx val="1"/>
          <c:order val="1"/>
          <c:tx>
            <c:strRef>
              <c:f>PGS!$C$12</c:f>
              <c:strCache>
                <c:ptCount val="1"/>
                <c:pt idx="0">
                  <c:v>ES vidurkis (11 409 PGS)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PGS!$A$13:$A$43</c:f>
              <c:strCache>
                <c:ptCount val="31"/>
                <c:pt idx="0">
                  <c:v>Luxembourg</c:v>
                </c:pt>
                <c:pt idx="1">
                  <c:v>United Kingdom</c:v>
                </c:pt>
                <c:pt idx="2">
                  <c:v>Sweden</c:v>
                </c:pt>
                <c:pt idx="3">
                  <c:v>Norway</c:v>
                </c:pt>
                <c:pt idx="4">
                  <c:v>Malta</c:v>
                </c:pt>
                <c:pt idx="5">
                  <c:v>Netherlands</c:v>
                </c:pt>
                <c:pt idx="6">
                  <c:v>Finland</c:v>
                </c:pt>
                <c:pt idx="7">
                  <c:v>Austria</c:v>
                </c:pt>
                <c:pt idx="8">
                  <c:v>Belgium</c:v>
                </c:pt>
                <c:pt idx="9">
                  <c:v>Germany</c:v>
                </c:pt>
                <c:pt idx="10">
                  <c:v>France</c:v>
                </c:pt>
                <c:pt idx="11">
                  <c:v>Slovakia</c:v>
                </c:pt>
                <c:pt idx="12">
                  <c:v>EU</c:v>
                </c:pt>
                <c:pt idx="13">
                  <c:v>Ireland</c:v>
                </c:pt>
                <c:pt idx="14">
                  <c:v>Cyprus</c:v>
                </c:pt>
                <c:pt idx="15">
                  <c:v>Estonia</c:v>
                </c:pt>
                <c:pt idx="16">
                  <c:v>Iceland</c:v>
                </c:pt>
                <c:pt idx="17">
                  <c:v>Spain</c:v>
                </c:pt>
                <c:pt idx="18">
                  <c:v>Slovenia</c:v>
                </c:pt>
                <c:pt idx="19">
                  <c:v>Portugal</c:v>
                </c:pt>
                <c:pt idx="20">
                  <c:v>Italy</c:v>
                </c:pt>
                <c:pt idx="21">
                  <c:v>Czechia</c:v>
                </c:pt>
                <c:pt idx="22">
                  <c:v>Poland</c:v>
                </c:pt>
                <c:pt idx="23">
                  <c:v>Latvia</c:v>
                </c:pt>
                <c:pt idx="24">
                  <c:v>Lithuania</c:v>
                </c:pt>
                <c:pt idx="25">
                  <c:v>Hungary</c:v>
                </c:pt>
                <c:pt idx="26">
                  <c:v>Turkey</c:v>
                </c:pt>
                <c:pt idx="27">
                  <c:v>Romania</c:v>
                </c:pt>
                <c:pt idx="28">
                  <c:v>Bulgaria</c:v>
                </c:pt>
                <c:pt idx="29">
                  <c:v>Serbia</c:v>
                </c:pt>
                <c:pt idx="30">
                  <c:v>Greece</c:v>
                </c:pt>
              </c:strCache>
            </c:strRef>
          </c:cat>
          <c:val>
            <c:numRef>
              <c:f>PGS!$C$13:$C$43</c:f>
              <c:numCache>
                <c:formatCode>#\ ##0.0</c:formatCode>
                <c:ptCount val="31"/>
                <c:pt idx="0">
                  <c:v>11409.1</c:v>
                </c:pt>
                <c:pt idx="1">
                  <c:v>11409.1</c:v>
                </c:pt>
                <c:pt idx="2">
                  <c:v>11409.1</c:v>
                </c:pt>
                <c:pt idx="3">
                  <c:v>11409.1</c:v>
                </c:pt>
                <c:pt idx="4">
                  <c:v>11409.1</c:v>
                </c:pt>
                <c:pt idx="5">
                  <c:v>11409.1</c:v>
                </c:pt>
                <c:pt idx="6">
                  <c:v>11409.1</c:v>
                </c:pt>
                <c:pt idx="7">
                  <c:v>11409.1</c:v>
                </c:pt>
                <c:pt idx="8">
                  <c:v>11409.1</c:v>
                </c:pt>
                <c:pt idx="9">
                  <c:v>11409.1</c:v>
                </c:pt>
                <c:pt idx="10">
                  <c:v>11409.1</c:v>
                </c:pt>
                <c:pt idx="11">
                  <c:v>11409.1</c:v>
                </c:pt>
                <c:pt idx="12">
                  <c:v>11409.1</c:v>
                </c:pt>
                <c:pt idx="13">
                  <c:v>11409.1</c:v>
                </c:pt>
                <c:pt idx="14">
                  <c:v>11409.1</c:v>
                </c:pt>
                <c:pt idx="15">
                  <c:v>11409.1</c:v>
                </c:pt>
                <c:pt idx="16">
                  <c:v>11409.1</c:v>
                </c:pt>
                <c:pt idx="17">
                  <c:v>11409.1</c:v>
                </c:pt>
                <c:pt idx="18">
                  <c:v>11409.1</c:v>
                </c:pt>
                <c:pt idx="19">
                  <c:v>11409.1</c:v>
                </c:pt>
                <c:pt idx="20">
                  <c:v>11409.1</c:v>
                </c:pt>
                <c:pt idx="21">
                  <c:v>11409.1</c:v>
                </c:pt>
                <c:pt idx="22">
                  <c:v>11409.1</c:v>
                </c:pt>
                <c:pt idx="23">
                  <c:v>11409.1</c:v>
                </c:pt>
                <c:pt idx="24">
                  <c:v>11409.1</c:v>
                </c:pt>
                <c:pt idx="25">
                  <c:v>11409.1</c:v>
                </c:pt>
                <c:pt idx="26">
                  <c:v>11409.1</c:v>
                </c:pt>
                <c:pt idx="27">
                  <c:v>11409.1</c:v>
                </c:pt>
                <c:pt idx="28">
                  <c:v>11409.1</c:v>
                </c:pt>
                <c:pt idx="29">
                  <c:v>11409.1</c:v>
                </c:pt>
                <c:pt idx="30">
                  <c:v>11409.1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00-42C4-B7DC-F632E7884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594552"/>
        <c:axId val="463595208"/>
      </c:lineChart>
      <c:catAx>
        <c:axId val="463594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t-LT"/>
          </a:p>
        </c:txPr>
        <c:crossAx val="463595208"/>
        <c:crosses val="autoZero"/>
        <c:auto val="1"/>
        <c:lblAlgn val="ctr"/>
        <c:lblOffset val="100"/>
        <c:noMultiLvlLbl val="0"/>
      </c:catAx>
      <c:valAx>
        <c:axId val="463595208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t-LT"/>
          </a:p>
        </c:txPr>
        <c:crossAx val="463594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 Narrow" panose="020B0606020202030204" pitchFamily="34" charset="0"/>
        </a:defRPr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lt-LT" b="1" dirty="0"/>
              <a:t>Padidėtų studijų lėšos, vidutiniškai tenkančios vienam </a:t>
            </a:r>
            <a:r>
              <a:rPr lang="lt-LT" b="1" dirty="0" err="1"/>
              <a:t>vf</a:t>
            </a:r>
            <a:r>
              <a:rPr lang="lt-LT" b="1" dirty="0"/>
              <a:t> studentui, Eur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 modeliavimas'!$A$175:$A$178</c:f>
              <c:strCache>
                <c:ptCount val="4"/>
                <c:pt idx="0">
                  <c:v>Dabartinė sistema ("studijų krepšeliai")</c:v>
                </c:pt>
                <c:pt idx="1">
                  <c:v>Nauja sistema, jei išlieka dabartinis "nubyrėjimas" (≈10%)</c:v>
                </c:pt>
                <c:pt idx="2">
                  <c:v>Nauja sistema, jei "nubyrėjimas" padidėja ir sudaro 15%</c:v>
                </c:pt>
                <c:pt idx="3">
                  <c:v>Nauja sistema, jei "nubyrėjimas" padidėja ir sudaro 20%</c:v>
                </c:pt>
              </c:strCache>
            </c:strRef>
          </c:cat>
          <c:val>
            <c:numRef>
              <c:f>'U modeliavimas'!$B$175:$B$178</c:f>
              <c:numCache>
                <c:formatCode>General</c:formatCode>
                <c:ptCount val="4"/>
                <c:pt idx="0">
                  <c:v>1885</c:v>
                </c:pt>
                <c:pt idx="1">
                  <c:v>1992</c:v>
                </c:pt>
                <c:pt idx="2">
                  <c:v>2043</c:v>
                </c:pt>
                <c:pt idx="3">
                  <c:v>2106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6-4D67-926B-B67DEE27A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463936"/>
        <c:axId val="504461640"/>
      </c:barChart>
      <c:catAx>
        <c:axId val="5044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t-LT"/>
          </a:p>
        </c:txPr>
        <c:crossAx val="504461640"/>
        <c:crosses val="autoZero"/>
        <c:auto val="1"/>
        <c:lblAlgn val="ctr"/>
        <c:lblOffset val="100"/>
        <c:noMultiLvlLbl val="0"/>
      </c:catAx>
      <c:valAx>
        <c:axId val="504461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lt-LT"/>
          </a:p>
        </c:txPr>
        <c:crossAx val="50446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Arial Narrow" panose="020B0606020202030204" pitchFamily="34" charset="0"/>
        </a:defRPr>
      </a:pPr>
      <a:endParaRPr lang="lt-L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ECDC48-0B46-4163-9563-EA3B2950AC48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lt-LT"/>
        </a:p>
      </dgm:t>
    </dgm:pt>
    <dgm:pt modelId="{2E8531FC-C3B5-4C07-B381-891A7FF2FD09}">
      <dgm:prSet phldrT="[Tekstas]" custT="1"/>
      <dgm:spPr/>
      <dgm:t>
        <a:bodyPr/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t-LT" sz="2000" b="1" noProof="0" dirty="0">
              <a:solidFill>
                <a:srgbClr val="002060"/>
              </a:solidFill>
              <a:latin typeface="Arial Narrow" panose="020B0606020202030204" pitchFamily="34" charset="0"/>
            </a:rPr>
            <a:t>Studijų finansavimas </a:t>
          </a:r>
          <a:r>
            <a:rPr lang="lt-LT" sz="2000" b="0" noProof="0" dirty="0">
              <a:solidFill>
                <a:srgbClr val="002060"/>
              </a:solidFill>
              <a:latin typeface="Arial Narrow" panose="020B0606020202030204" pitchFamily="34" charset="0"/>
            </a:rPr>
            <a:t>priklauso nuo kiekvieno studento ir </a:t>
          </a:r>
          <a:r>
            <a:rPr lang="lt-LT" sz="2000" b="1" noProof="0" dirty="0">
              <a:solidFill>
                <a:srgbClr val="002060"/>
              </a:solidFill>
              <a:latin typeface="Arial Narrow" panose="020B0606020202030204" pitchFamily="34" charset="0"/>
            </a:rPr>
            <a:t>pernelyg jautrus studentų skaičiaus pokyčiui</a:t>
          </a:r>
          <a:r>
            <a:rPr lang="lt-LT" sz="2000" b="0" noProof="0" dirty="0">
              <a:solidFill>
                <a:srgbClr val="002060"/>
              </a:solidFill>
              <a:latin typeface="Arial Narrow" panose="020B0606020202030204" pitchFamily="34" charset="0"/>
            </a:rPr>
            <a:t>, todėl: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noProof="0" dirty="0">
              <a:solidFill>
                <a:srgbClr val="002060"/>
              </a:solidFill>
              <a:latin typeface="Arial Narrow" panose="020B0606020202030204" pitchFamily="34" charset="0"/>
            </a:rPr>
            <a:t>− nukenčia studijų </a:t>
          </a:r>
          <a:r>
            <a:rPr lang="lt-LT" sz="2000" b="1" noProof="0" dirty="0">
              <a:solidFill>
                <a:srgbClr val="002060"/>
              </a:solidFill>
              <a:latin typeface="Arial Narrow" panose="020B0606020202030204" pitchFamily="34" charset="0"/>
            </a:rPr>
            <a:t>kokybė</a:t>
          </a:r>
          <a:endParaRPr lang="lt-LT" sz="2000" b="1" noProof="0" dirty="0">
            <a:solidFill>
              <a:srgbClr val="002060"/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lt-LT" sz="2000" noProof="0" dirty="0">
              <a:solidFill>
                <a:srgbClr val="002060"/>
              </a:solidFill>
              <a:latin typeface="Arial Narrow" panose="020B0606020202030204" pitchFamily="34" charset="0"/>
            </a:rPr>
            <a:t>− studijų laikotarpiu </a:t>
          </a:r>
          <a:r>
            <a:rPr lang="lt-LT" sz="2000" b="1" noProof="0" dirty="0">
              <a:solidFill>
                <a:srgbClr val="002060"/>
              </a:solidFill>
              <a:latin typeface="Arial Narrow" panose="020B0606020202030204" pitchFamily="34" charset="0"/>
            </a:rPr>
            <a:t>mažėja finansavimas</a:t>
          </a:r>
          <a:r>
            <a:rPr lang="lt-LT" sz="2000" noProof="0" dirty="0">
              <a:solidFill>
                <a:srgbClr val="002060"/>
              </a:solidFill>
              <a:latin typeface="Arial Narrow" panose="020B0606020202030204" pitchFamily="34" charset="0"/>
            </a:rPr>
            <a:t> (≈ 5,4%)</a:t>
          </a:r>
        </a:p>
      </dgm:t>
    </dgm:pt>
    <dgm:pt modelId="{CA896468-C899-466F-8EB2-04ABDFC574A3}" type="parTrans" cxnId="{2B0ABC10-9B3C-472B-8B23-C480191CE5E5}">
      <dgm:prSet/>
      <dgm:spPr/>
      <dgm:t>
        <a:bodyPr/>
        <a:lstStyle/>
        <a:p>
          <a:endParaRPr lang="lt-LT"/>
        </a:p>
      </dgm:t>
    </dgm:pt>
    <dgm:pt modelId="{791600D1-6A3A-4C2F-9393-358767939AF0}" type="sibTrans" cxnId="{2B0ABC10-9B3C-472B-8B23-C480191CE5E5}">
      <dgm:prSet/>
      <dgm:spPr/>
      <dgm:t>
        <a:bodyPr/>
        <a:lstStyle/>
        <a:p>
          <a:endParaRPr lang="lt-LT"/>
        </a:p>
      </dgm:t>
    </dgm:pt>
    <dgm:pt modelId="{28EECDF9-D8F0-4674-868F-82AAA664A6AA}">
      <dgm:prSet phldrT="[Tekstas]" custT="1"/>
      <dgm:spPr/>
      <dgm:t>
        <a:bodyPr/>
        <a:lstStyle/>
        <a:p>
          <a:pPr algn="l"/>
          <a:r>
            <a:rPr lang="lt-LT" sz="2000" b="1" dirty="0">
              <a:solidFill>
                <a:srgbClr val="002060"/>
              </a:solidFill>
              <a:latin typeface="Arial Narrow" panose="020B0606020202030204" pitchFamily="34" charset="0"/>
            </a:rPr>
            <a:t>AM veiklos ir nacionalinių tikslų dermės stoka</a:t>
          </a:r>
          <a:r>
            <a:rPr lang="lt-LT" sz="2000" dirty="0">
              <a:solidFill>
                <a:srgbClr val="002060"/>
              </a:solidFill>
              <a:latin typeface="Arial Narrow" panose="020B0606020202030204" pitchFamily="34" charset="0"/>
            </a:rPr>
            <a:t>: finansavimas skiriamas studijų išlaidoms padengti, bet nesiejamas su aukštųjų mokyklų veiklos pažanga ir nacionaliniais prioritetais</a:t>
          </a:r>
        </a:p>
      </dgm:t>
    </dgm:pt>
    <dgm:pt modelId="{0AA5D62C-96BB-41E0-A7B2-8287AB2156AE}" type="parTrans" cxnId="{429C4309-F759-45FA-939C-0B1973231FD6}">
      <dgm:prSet/>
      <dgm:spPr/>
      <dgm:t>
        <a:bodyPr/>
        <a:lstStyle/>
        <a:p>
          <a:endParaRPr lang="lt-LT"/>
        </a:p>
      </dgm:t>
    </dgm:pt>
    <dgm:pt modelId="{3973AE93-3FEF-4E5B-B5D1-728E3B9DE9D4}" type="sibTrans" cxnId="{429C4309-F759-45FA-939C-0B1973231FD6}">
      <dgm:prSet/>
      <dgm:spPr/>
      <dgm:t>
        <a:bodyPr/>
        <a:lstStyle/>
        <a:p>
          <a:endParaRPr lang="lt-LT"/>
        </a:p>
      </dgm:t>
    </dgm:pt>
    <dgm:pt modelId="{DD4CB7ED-3A7E-439D-8CCD-D661F247C2CA}">
      <dgm:prSet phldrT="[Tekstas]" custT="1"/>
      <dgm:spPr/>
      <dgm:t>
        <a:bodyPr/>
        <a:lstStyle/>
        <a:p>
          <a:r>
            <a:rPr lang="en-US" sz="2400" b="1" dirty="0">
              <a:latin typeface="Arial Narrow" panose="020B0606020202030204" pitchFamily="34" charset="0"/>
            </a:rPr>
            <a:t>SPRENDIMAI</a:t>
          </a:r>
        </a:p>
      </dgm:t>
    </dgm:pt>
    <dgm:pt modelId="{57FE4F5C-E221-492C-B689-D728AFD4FC03}" type="parTrans" cxnId="{5C50E997-1CCF-47C4-8824-2ADB297A99D3}">
      <dgm:prSet/>
      <dgm:spPr/>
      <dgm:t>
        <a:bodyPr/>
        <a:lstStyle/>
        <a:p>
          <a:endParaRPr lang="lt-LT"/>
        </a:p>
      </dgm:t>
    </dgm:pt>
    <dgm:pt modelId="{26753C02-EB6F-4656-A0F4-E62EB1A283CF}" type="sibTrans" cxnId="{5C50E997-1CCF-47C4-8824-2ADB297A99D3}">
      <dgm:prSet/>
      <dgm:spPr/>
      <dgm:t>
        <a:bodyPr/>
        <a:lstStyle/>
        <a:p>
          <a:endParaRPr lang="lt-LT"/>
        </a:p>
      </dgm:t>
    </dgm:pt>
    <dgm:pt modelId="{55ECC6C5-C012-4AFC-BACE-EE3733724157}">
      <dgm:prSet phldrT="[Tekstas]" custT="1"/>
      <dgm:spPr/>
      <dgm:t>
        <a:bodyPr/>
        <a:lstStyle/>
        <a:p>
          <a:pPr algn="l"/>
          <a:r>
            <a:rPr lang="lt-LT" sz="2000" dirty="0">
              <a:solidFill>
                <a:srgbClr val="002060"/>
              </a:solidFill>
              <a:latin typeface="Arial Narrow" panose="020B0606020202030204" pitchFamily="34" charset="0"/>
            </a:rPr>
            <a:t>Pertvarkyti </a:t>
          </a:r>
          <a:r>
            <a:rPr lang="lt-LT" sz="2000" b="1" dirty="0">
              <a:solidFill>
                <a:srgbClr val="002060"/>
              </a:solidFill>
              <a:latin typeface="Arial Narrow" panose="020B0606020202030204" pitchFamily="34" charset="0"/>
            </a:rPr>
            <a:t>bazinį studijų finansavimą</a:t>
          </a:r>
        </a:p>
      </dgm:t>
    </dgm:pt>
    <dgm:pt modelId="{17B425DF-A329-4968-B615-C1482C266136}" type="parTrans" cxnId="{E07B6A22-8DC9-443E-8AA7-3CDE110C6C55}">
      <dgm:prSet/>
      <dgm:spPr/>
      <dgm:t>
        <a:bodyPr/>
        <a:lstStyle/>
        <a:p>
          <a:endParaRPr lang="lt-LT"/>
        </a:p>
      </dgm:t>
    </dgm:pt>
    <dgm:pt modelId="{79958694-1981-4BF4-B291-0D5AC9639122}" type="sibTrans" cxnId="{E07B6A22-8DC9-443E-8AA7-3CDE110C6C55}">
      <dgm:prSet/>
      <dgm:spPr/>
      <dgm:t>
        <a:bodyPr/>
        <a:lstStyle/>
        <a:p>
          <a:endParaRPr lang="lt-LT"/>
        </a:p>
      </dgm:t>
    </dgm:pt>
    <dgm:pt modelId="{F7C11A03-69FF-4F7D-9007-B91B10E58886}">
      <dgm:prSet phldrT="[Tekstas]" custT="1"/>
      <dgm:spPr/>
      <dgm:t>
        <a:bodyPr/>
        <a:lstStyle/>
        <a:p>
          <a:pPr algn="l"/>
          <a:r>
            <a:rPr lang="lt-LT" sz="2000" dirty="0">
              <a:solidFill>
                <a:srgbClr val="002060"/>
              </a:solidFill>
              <a:latin typeface="Arial Narrow" panose="020B0606020202030204" pitchFamily="34" charset="0"/>
            </a:rPr>
            <a:t>Įvesti </a:t>
          </a:r>
          <a:r>
            <a:rPr lang="lt-LT" sz="2000" b="1" dirty="0">
              <a:solidFill>
                <a:srgbClr val="002060"/>
              </a:solidFill>
              <a:latin typeface="Arial Narrow" panose="020B0606020202030204" pitchFamily="34" charset="0"/>
            </a:rPr>
            <a:t>finansavimą pagal AM veiklos rezultatus</a:t>
          </a:r>
        </a:p>
      </dgm:t>
    </dgm:pt>
    <dgm:pt modelId="{B3F881BD-9FBE-41F3-9C5B-7736AF7E2704}" type="parTrans" cxnId="{C48DF453-39B5-490C-84E4-23C85F5F7401}">
      <dgm:prSet/>
      <dgm:spPr/>
      <dgm:t>
        <a:bodyPr/>
        <a:lstStyle/>
        <a:p>
          <a:endParaRPr lang="lt-LT"/>
        </a:p>
      </dgm:t>
    </dgm:pt>
    <dgm:pt modelId="{01B8292F-0B1A-4AB1-8311-8FA9F34828A1}" type="sibTrans" cxnId="{C48DF453-39B5-490C-84E4-23C85F5F7401}">
      <dgm:prSet/>
      <dgm:spPr/>
      <dgm:t>
        <a:bodyPr/>
        <a:lstStyle/>
        <a:p>
          <a:endParaRPr lang="lt-LT"/>
        </a:p>
      </dgm:t>
    </dgm:pt>
    <dgm:pt modelId="{682AA6FA-DE43-4139-986A-568A809E17F1}">
      <dgm:prSet phldrT="[Tekstas]" custT="1"/>
      <dgm:spPr/>
      <dgm:t>
        <a:bodyPr/>
        <a:lstStyle/>
        <a:p>
          <a:r>
            <a:rPr lang="en-US" sz="2400" b="1" dirty="0">
              <a:latin typeface="Arial Narrow" panose="020B0606020202030204" pitchFamily="34" charset="0"/>
            </a:rPr>
            <a:t>PROBLEMOS</a:t>
          </a:r>
          <a:endParaRPr lang="lt-LT" sz="2400" b="1" dirty="0">
            <a:latin typeface="Arial Narrow" panose="020B0606020202030204" pitchFamily="34" charset="0"/>
          </a:endParaRPr>
        </a:p>
      </dgm:t>
    </dgm:pt>
    <dgm:pt modelId="{C5DA6E1B-564E-4754-9DF4-7B1E4966B6E5}" type="sibTrans" cxnId="{786B6A07-15B9-424D-97E3-AE675395202B}">
      <dgm:prSet/>
      <dgm:spPr/>
      <dgm:t>
        <a:bodyPr/>
        <a:lstStyle/>
        <a:p>
          <a:endParaRPr lang="lt-LT"/>
        </a:p>
      </dgm:t>
    </dgm:pt>
    <dgm:pt modelId="{11C87B89-36C2-47C2-B187-CEC20433DD23}" type="parTrans" cxnId="{786B6A07-15B9-424D-97E3-AE675395202B}">
      <dgm:prSet/>
      <dgm:spPr/>
      <dgm:t>
        <a:bodyPr/>
        <a:lstStyle/>
        <a:p>
          <a:endParaRPr lang="lt-LT"/>
        </a:p>
      </dgm:t>
    </dgm:pt>
    <dgm:pt modelId="{24B09A3A-082E-4193-86A2-90D16E973089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b="1" dirty="0">
              <a:solidFill>
                <a:srgbClr val="002060"/>
              </a:solidFill>
              <a:latin typeface="Arial Narrow" panose="020B0606020202030204" pitchFamily="34" charset="0"/>
            </a:rPr>
            <a:t>Nelankstus studentų skatinimo už studijų rezultatus finansavimas</a:t>
          </a:r>
          <a:r>
            <a:rPr lang="lt-LT" sz="2000" dirty="0">
              <a:solidFill>
                <a:srgbClr val="002060"/>
              </a:solidFill>
              <a:latin typeface="Arial Narrow" panose="020B0606020202030204" pitchFamily="34" charset="0"/>
            </a:rPr>
            <a:t>, nes jį didinant didėja studijų kaina mokantiems už studijas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t-LT" sz="2000" dirty="0">
            <a:solidFill>
              <a:srgbClr val="002060"/>
            </a:solidFill>
            <a:latin typeface="Arial Narrow" panose="020B0606020202030204" pitchFamily="34" charset="0"/>
          </a:endParaRPr>
        </a:p>
      </dgm:t>
    </dgm:pt>
    <dgm:pt modelId="{7CE66A21-0BBC-49F0-9828-C5349C429D4F}" type="parTrans" cxnId="{EFB66B2B-1A0C-49BA-B181-ECF996618A99}">
      <dgm:prSet/>
      <dgm:spPr/>
      <dgm:t>
        <a:bodyPr/>
        <a:lstStyle/>
        <a:p>
          <a:endParaRPr lang="lt-LT"/>
        </a:p>
      </dgm:t>
    </dgm:pt>
    <dgm:pt modelId="{9E2ECB8E-B9E5-4A64-B7CB-2625EEF0F26F}" type="sibTrans" cxnId="{EFB66B2B-1A0C-49BA-B181-ECF996618A99}">
      <dgm:prSet/>
      <dgm:spPr/>
      <dgm:t>
        <a:bodyPr/>
        <a:lstStyle/>
        <a:p>
          <a:endParaRPr lang="lt-LT"/>
        </a:p>
      </dgm:t>
    </dgm:pt>
    <dgm:pt modelId="{DF6B3A80-80DF-428F-8663-A6A95F207A6D}">
      <dgm:prSet custT="1"/>
      <dgm:spPr/>
      <dgm:t>
        <a:bodyPr/>
        <a:lstStyle/>
        <a:p>
          <a:pPr algn="l"/>
          <a:r>
            <a:rPr lang="lt-LT" sz="2000" dirty="0">
              <a:solidFill>
                <a:srgbClr val="002060"/>
              </a:solidFill>
              <a:latin typeface="Arial Narrow" panose="020B0606020202030204" pitchFamily="34" charset="0"/>
            </a:rPr>
            <a:t>Pakeisti </a:t>
          </a:r>
          <a:r>
            <a:rPr lang="lt-LT" sz="2000" b="1" dirty="0">
              <a:solidFill>
                <a:srgbClr val="002060"/>
              </a:solidFill>
              <a:latin typeface="Arial Narrow" panose="020B0606020202030204" pitchFamily="34" charset="0"/>
            </a:rPr>
            <a:t>studijų kainos struktūrą</a:t>
          </a:r>
          <a:r>
            <a:rPr lang="lt-LT" sz="2000" dirty="0">
              <a:solidFill>
                <a:srgbClr val="002060"/>
              </a:solidFill>
              <a:latin typeface="Arial Narrow" panose="020B0606020202030204" pitchFamily="34" charset="0"/>
            </a:rPr>
            <a:t>, iškeliant iš jos išlaidas studentams skatinti</a:t>
          </a:r>
        </a:p>
      </dgm:t>
    </dgm:pt>
    <dgm:pt modelId="{0657E428-CAB6-4E3C-855A-D1359323886C}" type="parTrans" cxnId="{689FD97E-B5D6-4604-8590-9B36929ABE26}">
      <dgm:prSet/>
      <dgm:spPr/>
      <dgm:t>
        <a:bodyPr/>
        <a:lstStyle/>
        <a:p>
          <a:endParaRPr lang="lt-LT"/>
        </a:p>
      </dgm:t>
    </dgm:pt>
    <dgm:pt modelId="{A0CF34FA-B01A-4B46-9C02-2B5A83AEA9C5}" type="sibTrans" cxnId="{689FD97E-B5D6-4604-8590-9B36929ABE26}">
      <dgm:prSet/>
      <dgm:spPr/>
      <dgm:t>
        <a:bodyPr/>
        <a:lstStyle/>
        <a:p>
          <a:endParaRPr lang="lt-LT"/>
        </a:p>
      </dgm:t>
    </dgm:pt>
    <dgm:pt modelId="{76EC3268-6B5F-4746-8505-C47C758662E2}" type="pres">
      <dgm:prSet presAssocID="{D5ECDC48-0B46-4163-9563-EA3B2950AC48}" presName="Name0" presStyleCnt="0">
        <dgm:presLayoutVars>
          <dgm:dir/>
          <dgm:animLvl val="lvl"/>
          <dgm:resizeHandles val="exact"/>
        </dgm:presLayoutVars>
      </dgm:prSet>
      <dgm:spPr/>
    </dgm:pt>
    <dgm:pt modelId="{D20BD236-1C1B-4C99-B2BB-C3BB58927B60}" type="pres">
      <dgm:prSet presAssocID="{682AA6FA-DE43-4139-986A-568A809E17F1}" presName="vertFlow" presStyleCnt="0"/>
      <dgm:spPr/>
    </dgm:pt>
    <dgm:pt modelId="{D829A4B8-9DA1-4680-B45F-CD0F5966F29B}" type="pres">
      <dgm:prSet presAssocID="{682AA6FA-DE43-4139-986A-568A809E17F1}" presName="header" presStyleLbl="node1" presStyleIdx="0" presStyleCnt="2" custScaleX="177920"/>
      <dgm:spPr/>
    </dgm:pt>
    <dgm:pt modelId="{A65F10B9-7593-4ED7-A5B4-8C5D80D4A91E}" type="pres">
      <dgm:prSet presAssocID="{CA896468-C899-466F-8EB2-04ABDFC574A3}" presName="parTrans" presStyleLbl="sibTrans2D1" presStyleIdx="0" presStyleCnt="6"/>
      <dgm:spPr/>
    </dgm:pt>
    <dgm:pt modelId="{2F79299A-93DA-408D-9D7E-72729D0BA0CB}" type="pres">
      <dgm:prSet presAssocID="{2E8531FC-C3B5-4C07-B381-891A7FF2FD09}" presName="child" presStyleLbl="alignAccFollowNode1" presStyleIdx="0" presStyleCnt="6" custScaleX="177920" custScaleY="149606">
        <dgm:presLayoutVars>
          <dgm:chMax val="0"/>
          <dgm:bulletEnabled val="1"/>
        </dgm:presLayoutVars>
      </dgm:prSet>
      <dgm:spPr/>
    </dgm:pt>
    <dgm:pt modelId="{197E0868-B6E3-43B8-B193-6E06A3D9F3E9}" type="pres">
      <dgm:prSet presAssocID="{791600D1-6A3A-4C2F-9393-358767939AF0}" presName="sibTrans" presStyleLbl="sibTrans2D1" presStyleIdx="1" presStyleCnt="6"/>
      <dgm:spPr/>
    </dgm:pt>
    <dgm:pt modelId="{A9B262F8-99DC-44A9-AB7B-406C4AB86996}" type="pres">
      <dgm:prSet presAssocID="{28EECDF9-D8F0-4674-868F-82AAA664A6AA}" presName="child" presStyleLbl="alignAccFollowNode1" presStyleIdx="1" presStyleCnt="6" custScaleX="177920" custScaleY="149513">
        <dgm:presLayoutVars>
          <dgm:chMax val="0"/>
          <dgm:bulletEnabled val="1"/>
        </dgm:presLayoutVars>
      </dgm:prSet>
      <dgm:spPr/>
    </dgm:pt>
    <dgm:pt modelId="{715309D2-CC22-4278-B1F9-D59A0D79BE42}" type="pres">
      <dgm:prSet presAssocID="{3973AE93-3FEF-4E5B-B5D1-728E3B9DE9D4}" presName="sibTrans" presStyleLbl="sibTrans2D1" presStyleIdx="2" presStyleCnt="6" custScaleX="70017"/>
      <dgm:spPr/>
    </dgm:pt>
    <dgm:pt modelId="{335082AD-2406-4253-9949-63ABC6D44F42}" type="pres">
      <dgm:prSet presAssocID="{24B09A3A-082E-4193-86A2-90D16E973089}" presName="child" presStyleLbl="alignAccFollowNode1" presStyleIdx="2" presStyleCnt="6" custScaleX="175233" custScaleY="149513" custLinFactNeighborX="-3" custLinFactNeighborY="22451">
        <dgm:presLayoutVars>
          <dgm:chMax val="0"/>
          <dgm:bulletEnabled val="1"/>
        </dgm:presLayoutVars>
      </dgm:prSet>
      <dgm:spPr/>
    </dgm:pt>
    <dgm:pt modelId="{4835D64D-49EF-470E-A389-FE01BECF16E2}" type="pres">
      <dgm:prSet presAssocID="{682AA6FA-DE43-4139-986A-568A809E17F1}" presName="hSp" presStyleCnt="0"/>
      <dgm:spPr/>
    </dgm:pt>
    <dgm:pt modelId="{F29ECC96-F592-418D-B959-BAD3A5939C33}" type="pres">
      <dgm:prSet presAssocID="{DD4CB7ED-3A7E-439D-8CCD-D661F247C2CA}" presName="vertFlow" presStyleCnt="0"/>
      <dgm:spPr/>
    </dgm:pt>
    <dgm:pt modelId="{01B46E90-181A-4744-A023-F122EA07CCCB}" type="pres">
      <dgm:prSet presAssocID="{DD4CB7ED-3A7E-439D-8CCD-D661F247C2CA}" presName="header" presStyleLbl="node1" presStyleIdx="1" presStyleCnt="2" custScaleX="177920"/>
      <dgm:spPr/>
    </dgm:pt>
    <dgm:pt modelId="{47E0E1EE-DCE8-4016-B221-EF9B2BF36162}" type="pres">
      <dgm:prSet presAssocID="{17B425DF-A329-4968-B615-C1482C266136}" presName="parTrans" presStyleLbl="sibTrans2D1" presStyleIdx="3" presStyleCnt="6"/>
      <dgm:spPr/>
    </dgm:pt>
    <dgm:pt modelId="{B537ECEA-ADF0-49F2-97D5-5AE3FA56DC6E}" type="pres">
      <dgm:prSet presAssocID="{55ECC6C5-C012-4AFC-BACE-EE3733724157}" presName="child" presStyleLbl="alignAccFollowNode1" presStyleIdx="3" presStyleCnt="6" custScaleX="177919" custScaleY="149513">
        <dgm:presLayoutVars>
          <dgm:chMax val="0"/>
          <dgm:bulletEnabled val="1"/>
        </dgm:presLayoutVars>
      </dgm:prSet>
      <dgm:spPr/>
    </dgm:pt>
    <dgm:pt modelId="{997C3611-1FB0-466B-8A27-7B186432D5EE}" type="pres">
      <dgm:prSet presAssocID="{79958694-1981-4BF4-B291-0D5AC9639122}" presName="sibTrans" presStyleLbl="sibTrans2D1" presStyleIdx="4" presStyleCnt="6"/>
      <dgm:spPr/>
    </dgm:pt>
    <dgm:pt modelId="{B17884F4-9213-450F-B070-6241318360D1}" type="pres">
      <dgm:prSet presAssocID="{F7C11A03-69FF-4F7D-9007-B91B10E58886}" presName="child" presStyleLbl="alignAccFollowNode1" presStyleIdx="4" presStyleCnt="6" custScaleX="177919" custScaleY="149513">
        <dgm:presLayoutVars>
          <dgm:chMax val="0"/>
          <dgm:bulletEnabled val="1"/>
        </dgm:presLayoutVars>
      </dgm:prSet>
      <dgm:spPr/>
    </dgm:pt>
    <dgm:pt modelId="{4ADE2EF0-63FC-464E-9BF1-760DC97619D1}" type="pres">
      <dgm:prSet presAssocID="{01B8292F-0B1A-4AB1-8311-8FA9F34828A1}" presName="sibTrans" presStyleLbl="sibTrans2D1" presStyleIdx="5" presStyleCnt="6"/>
      <dgm:spPr/>
    </dgm:pt>
    <dgm:pt modelId="{62F1A105-B0B1-4A72-8FC7-34085247370B}" type="pres">
      <dgm:prSet presAssocID="{DF6B3A80-80DF-428F-8663-A6A95F207A6D}" presName="child" presStyleLbl="alignAccFollowNode1" presStyleIdx="5" presStyleCnt="6" custScaleX="177919" custScaleY="149513">
        <dgm:presLayoutVars>
          <dgm:chMax val="0"/>
          <dgm:bulletEnabled val="1"/>
        </dgm:presLayoutVars>
      </dgm:prSet>
      <dgm:spPr/>
    </dgm:pt>
  </dgm:ptLst>
  <dgm:cxnLst>
    <dgm:cxn modelId="{786B6A07-15B9-424D-97E3-AE675395202B}" srcId="{D5ECDC48-0B46-4163-9563-EA3B2950AC48}" destId="{682AA6FA-DE43-4139-986A-568A809E17F1}" srcOrd="0" destOrd="0" parTransId="{11C87B89-36C2-47C2-B187-CEC20433DD23}" sibTransId="{C5DA6E1B-564E-4754-9DF4-7B1E4966B6E5}"/>
    <dgm:cxn modelId="{429C4309-F759-45FA-939C-0B1973231FD6}" srcId="{682AA6FA-DE43-4139-986A-568A809E17F1}" destId="{28EECDF9-D8F0-4674-868F-82AAA664A6AA}" srcOrd="1" destOrd="0" parTransId="{0AA5D62C-96BB-41E0-A7B2-8287AB2156AE}" sibTransId="{3973AE93-3FEF-4E5B-B5D1-728E3B9DE9D4}"/>
    <dgm:cxn modelId="{2B0ABC10-9B3C-472B-8B23-C480191CE5E5}" srcId="{682AA6FA-DE43-4139-986A-568A809E17F1}" destId="{2E8531FC-C3B5-4C07-B381-891A7FF2FD09}" srcOrd="0" destOrd="0" parTransId="{CA896468-C899-466F-8EB2-04ABDFC574A3}" sibTransId="{791600D1-6A3A-4C2F-9393-358767939AF0}"/>
    <dgm:cxn modelId="{3939DB1D-693E-4E2D-A35F-5BEDADA1D362}" type="presOf" srcId="{CA896468-C899-466F-8EB2-04ABDFC574A3}" destId="{A65F10B9-7593-4ED7-A5B4-8C5D80D4A91E}" srcOrd="0" destOrd="0" presId="urn:microsoft.com/office/officeart/2005/8/layout/lProcess1"/>
    <dgm:cxn modelId="{E07B6A22-8DC9-443E-8AA7-3CDE110C6C55}" srcId="{DD4CB7ED-3A7E-439D-8CCD-D661F247C2CA}" destId="{55ECC6C5-C012-4AFC-BACE-EE3733724157}" srcOrd="0" destOrd="0" parTransId="{17B425DF-A329-4968-B615-C1482C266136}" sibTransId="{79958694-1981-4BF4-B291-0D5AC9639122}"/>
    <dgm:cxn modelId="{1FA35429-447B-4F25-84DB-8C3568A000DA}" type="presOf" srcId="{3973AE93-3FEF-4E5B-B5D1-728E3B9DE9D4}" destId="{715309D2-CC22-4278-B1F9-D59A0D79BE42}" srcOrd="0" destOrd="0" presId="urn:microsoft.com/office/officeart/2005/8/layout/lProcess1"/>
    <dgm:cxn modelId="{EFB66B2B-1A0C-49BA-B181-ECF996618A99}" srcId="{682AA6FA-DE43-4139-986A-568A809E17F1}" destId="{24B09A3A-082E-4193-86A2-90D16E973089}" srcOrd="2" destOrd="0" parTransId="{7CE66A21-0BBC-49F0-9828-C5349C429D4F}" sibTransId="{9E2ECB8E-B9E5-4A64-B7CB-2625EEF0F26F}"/>
    <dgm:cxn modelId="{CB53863B-7A03-410E-A545-D91FF409847B}" type="presOf" srcId="{24B09A3A-082E-4193-86A2-90D16E973089}" destId="{335082AD-2406-4253-9949-63ABC6D44F42}" srcOrd="0" destOrd="0" presId="urn:microsoft.com/office/officeart/2005/8/layout/lProcess1"/>
    <dgm:cxn modelId="{7738896B-F691-4C7D-9C33-A3017D3EFC48}" type="presOf" srcId="{682AA6FA-DE43-4139-986A-568A809E17F1}" destId="{D829A4B8-9DA1-4680-B45F-CD0F5966F29B}" srcOrd="0" destOrd="0" presId="urn:microsoft.com/office/officeart/2005/8/layout/lProcess1"/>
    <dgm:cxn modelId="{76E6776F-2EB2-4318-BE93-C3285862A96D}" type="presOf" srcId="{D5ECDC48-0B46-4163-9563-EA3B2950AC48}" destId="{76EC3268-6B5F-4746-8505-C47C758662E2}" srcOrd="0" destOrd="0" presId="urn:microsoft.com/office/officeart/2005/8/layout/lProcess1"/>
    <dgm:cxn modelId="{C48DF453-39B5-490C-84E4-23C85F5F7401}" srcId="{DD4CB7ED-3A7E-439D-8CCD-D661F247C2CA}" destId="{F7C11A03-69FF-4F7D-9007-B91B10E58886}" srcOrd="1" destOrd="0" parTransId="{B3F881BD-9FBE-41F3-9C5B-7736AF7E2704}" sibTransId="{01B8292F-0B1A-4AB1-8311-8FA9F34828A1}"/>
    <dgm:cxn modelId="{3E34CF77-EF82-4415-91FB-E1C3DA84D408}" type="presOf" srcId="{2E8531FC-C3B5-4C07-B381-891A7FF2FD09}" destId="{2F79299A-93DA-408D-9D7E-72729D0BA0CB}" srcOrd="0" destOrd="0" presId="urn:microsoft.com/office/officeart/2005/8/layout/lProcess1"/>
    <dgm:cxn modelId="{17929C59-2A89-43BE-BC7C-D19123BE91A6}" type="presOf" srcId="{01B8292F-0B1A-4AB1-8311-8FA9F34828A1}" destId="{4ADE2EF0-63FC-464E-9BF1-760DC97619D1}" srcOrd="0" destOrd="0" presId="urn:microsoft.com/office/officeart/2005/8/layout/lProcess1"/>
    <dgm:cxn modelId="{689FD97E-B5D6-4604-8590-9B36929ABE26}" srcId="{DD4CB7ED-3A7E-439D-8CCD-D661F247C2CA}" destId="{DF6B3A80-80DF-428F-8663-A6A95F207A6D}" srcOrd="2" destOrd="0" parTransId="{0657E428-CAB6-4E3C-855A-D1359323886C}" sibTransId="{A0CF34FA-B01A-4B46-9C02-2B5A83AEA9C5}"/>
    <dgm:cxn modelId="{5C50E997-1CCF-47C4-8824-2ADB297A99D3}" srcId="{D5ECDC48-0B46-4163-9563-EA3B2950AC48}" destId="{DD4CB7ED-3A7E-439D-8CCD-D661F247C2CA}" srcOrd="1" destOrd="0" parTransId="{57FE4F5C-E221-492C-B689-D728AFD4FC03}" sibTransId="{26753C02-EB6F-4656-A0F4-E62EB1A283CF}"/>
    <dgm:cxn modelId="{979154A0-C47C-4360-905B-458B4B7A3C60}" type="presOf" srcId="{55ECC6C5-C012-4AFC-BACE-EE3733724157}" destId="{B537ECEA-ADF0-49F2-97D5-5AE3FA56DC6E}" srcOrd="0" destOrd="0" presId="urn:microsoft.com/office/officeart/2005/8/layout/lProcess1"/>
    <dgm:cxn modelId="{F49EBFA2-AB3E-48C6-849C-F36720EE4B0A}" type="presOf" srcId="{17B425DF-A329-4968-B615-C1482C266136}" destId="{47E0E1EE-DCE8-4016-B221-EF9B2BF36162}" srcOrd="0" destOrd="0" presId="urn:microsoft.com/office/officeart/2005/8/layout/lProcess1"/>
    <dgm:cxn modelId="{1FAF77A8-2568-452F-BEAF-E3CC25F2D404}" type="presOf" srcId="{F7C11A03-69FF-4F7D-9007-B91B10E58886}" destId="{B17884F4-9213-450F-B070-6241318360D1}" srcOrd="0" destOrd="0" presId="urn:microsoft.com/office/officeart/2005/8/layout/lProcess1"/>
    <dgm:cxn modelId="{646F79C7-8105-41EA-A137-240579DADEAC}" type="presOf" srcId="{28EECDF9-D8F0-4674-868F-82AAA664A6AA}" destId="{A9B262F8-99DC-44A9-AB7B-406C4AB86996}" srcOrd="0" destOrd="0" presId="urn:microsoft.com/office/officeart/2005/8/layout/lProcess1"/>
    <dgm:cxn modelId="{4E95C1EA-A07E-4409-A014-86F851EB5DAA}" type="presOf" srcId="{79958694-1981-4BF4-B291-0D5AC9639122}" destId="{997C3611-1FB0-466B-8A27-7B186432D5EE}" srcOrd="0" destOrd="0" presId="urn:microsoft.com/office/officeart/2005/8/layout/lProcess1"/>
    <dgm:cxn modelId="{A170C6F2-B692-47F5-96B4-D4A2A651CB0C}" type="presOf" srcId="{DF6B3A80-80DF-428F-8663-A6A95F207A6D}" destId="{62F1A105-B0B1-4A72-8FC7-34085247370B}" srcOrd="0" destOrd="0" presId="urn:microsoft.com/office/officeart/2005/8/layout/lProcess1"/>
    <dgm:cxn modelId="{A62897FA-2AE1-4869-9F12-BA6AD392281B}" type="presOf" srcId="{791600D1-6A3A-4C2F-9393-358767939AF0}" destId="{197E0868-B6E3-43B8-B193-6E06A3D9F3E9}" srcOrd="0" destOrd="0" presId="urn:microsoft.com/office/officeart/2005/8/layout/lProcess1"/>
    <dgm:cxn modelId="{78E663FF-071D-4FBD-926C-07CB648D4801}" type="presOf" srcId="{DD4CB7ED-3A7E-439D-8CCD-D661F247C2CA}" destId="{01B46E90-181A-4744-A023-F122EA07CCCB}" srcOrd="0" destOrd="0" presId="urn:microsoft.com/office/officeart/2005/8/layout/lProcess1"/>
    <dgm:cxn modelId="{AEC40874-7FF8-45D4-A35B-2B0FCE05114C}" type="presParOf" srcId="{76EC3268-6B5F-4746-8505-C47C758662E2}" destId="{D20BD236-1C1B-4C99-B2BB-C3BB58927B60}" srcOrd="0" destOrd="0" presId="urn:microsoft.com/office/officeart/2005/8/layout/lProcess1"/>
    <dgm:cxn modelId="{6F7FAE2A-F59B-4AE3-A499-6767F634BC26}" type="presParOf" srcId="{D20BD236-1C1B-4C99-B2BB-C3BB58927B60}" destId="{D829A4B8-9DA1-4680-B45F-CD0F5966F29B}" srcOrd="0" destOrd="0" presId="urn:microsoft.com/office/officeart/2005/8/layout/lProcess1"/>
    <dgm:cxn modelId="{82DE6864-2D0C-4C3A-A8FE-A17F00302CB3}" type="presParOf" srcId="{D20BD236-1C1B-4C99-B2BB-C3BB58927B60}" destId="{A65F10B9-7593-4ED7-A5B4-8C5D80D4A91E}" srcOrd="1" destOrd="0" presId="urn:microsoft.com/office/officeart/2005/8/layout/lProcess1"/>
    <dgm:cxn modelId="{6BD9526B-E931-4DD0-A4CD-32BBA2D26044}" type="presParOf" srcId="{D20BD236-1C1B-4C99-B2BB-C3BB58927B60}" destId="{2F79299A-93DA-408D-9D7E-72729D0BA0CB}" srcOrd="2" destOrd="0" presId="urn:microsoft.com/office/officeart/2005/8/layout/lProcess1"/>
    <dgm:cxn modelId="{E5C58A09-BE43-4C0D-9520-F7075D727B7E}" type="presParOf" srcId="{D20BD236-1C1B-4C99-B2BB-C3BB58927B60}" destId="{197E0868-B6E3-43B8-B193-6E06A3D9F3E9}" srcOrd="3" destOrd="0" presId="urn:microsoft.com/office/officeart/2005/8/layout/lProcess1"/>
    <dgm:cxn modelId="{F0B089D9-277F-4B5A-8E30-19888047D0BE}" type="presParOf" srcId="{D20BD236-1C1B-4C99-B2BB-C3BB58927B60}" destId="{A9B262F8-99DC-44A9-AB7B-406C4AB86996}" srcOrd="4" destOrd="0" presId="urn:microsoft.com/office/officeart/2005/8/layout/lProcess1"/>
    <dgm:cxn modelId="{6B4E2A71-5595-4F37-9EE1-213F986EA35F}" type="presParOf" srcId="{D20BD236-1C1B-4C99-B2BB-C3BB58927B60}" destId="{715309D2-CC22-4278-B1F9-D59A0D79BE42}" srcOrd="5" destOrd="0" presId="urn:microsoft.com/office/officeart/2005/8/layout/lProcess1"/>
    <dgm:cxn modelId="{9FA74741-0C78-464B-893C-D9DF7C8C6668}" type="presParOf" srcId="{D20BD236-1C1B-4C99-B2BB-C3BB58927B60}" destId="{335082AD-2406-4253-9949-63ABC6D44F42}" srcOrd="6" destOrd="0" presId="urn:microsoft.com/office/officeart/2005/8/layout/lProcess1"/>
    <dgm:cxn modelId="{BC18ABDD-1C82-451E-ADF0-FC573597D659}" type="presParOf" srcId="{76EC3268-6B5F-4746-8505-C47C758662E2}" destId="{4835D64D-49EF-470E-A389-FE01BECF16E2}" srcOrd="1" destOrd="0" presId="urn:microsoft.com/office/officeart/2005/8/layout/lProcess1"/>
    <dgm:cxn modelId="{1F3D9E33-2699-4CC0-8528-E44E36E4D6A4}" type="presParOf" srcId="{76EC3268-6B5F-4746-8505-C47C758662E2}" destId="{F29ECC96-F592-418D-B959-BAD3A5939C33}" srcOrd="2" destOrd="0" presId="urn:microsoft.com/office/officeart/2005/8/layout/lProcess1"/>
    <dgm:cxn modelId="{55E9DBEC-9264-4D66-8D7A-5B61936B4D44}" type="presParOf" srcId="{F29ECC96-F592-418D-B959-BAD3A5939C33}" destId="{01B46E90-181A-4744-A023-F122EA07CCCB}" srcOrd="0" destOrd="0" presId="urn:microsoft.com/office/officeart/2005/8/layout/lProcess1"/>
    <dgm:cxn modelId="{46D8F4B9-7400-4352-BB82-EC6018C40980}" type="presParOf" srcId="{F29ECC96-F592-418D-B959-BAD3A5939C33}" destId="{47E0E1EE-DCE8-4016-B221-EF9B2BF36162}" srcOrd="1" destOrd="0" presId="urn:microsoft.com/office/officeart/2005/8/layout/lProcess1"/>
    <dgm:cxn modelId="{9C5F97F3-10B1-42FD-818C-DB90550B60CE}" type="presParOf" srcId="{F29ECC96-F592-418D-B959-BAD3A5939C33}" destId="{B537ECEA-ADF0-49F2-97D5-5AE3FA56DC6E}" srcOrd="2" destOrd="0" presId="urn:microsoft.com/office/officeart/2005/8/layout/lProcess1"/>
    <dgm:cxn modelId="{D94DEB4D-0A92-4B73-A28B-1534224EC84C}" type="presParOf" srcId="{F29ECC96-F592-418D-B959-BAD3A5939C33}" destId="{997C3611-1FB0-466B-8A27-7B186432D5EE}" srcOrd="3" destOrd="0" presId="urn:microsoft.com/office/officeart/2005/8/layout/lProcess1"/>
    <dgm:cxn modelId="{8FBF8D43-B453-43B4-BC5B-1783F09FA0C3}" type="presParOf" srcId="{F29ECC96-F592-418D-B959-BAD3A5939C33}" destId="{B17884F4-9213-450F-B070-6241318360D1}" srcOrd="4" destOrd="0" presId="urn:microsoft.com/office/officeart/2005/8/layout/lProcess1"/>
    <dgm:cxn modelId="{D3A5C9B4-DA8F-404E-B258-6DA627439E59}" type="presParOf" srcId="{F29ECC96-F592-418D-B959-BAD3A5939C33}" destId="{4ADE2EF0-63FC-464E-9BF1-760DC97619D1}" srcOrd="5" destOrd="0" presId="urn:microsoft.com/office/officeart/2005/8/layout/lProcess1"/>
    <dgm:cxn modelId="{D86C8B97-9D8B-427E-9249-34E067C2AA34}" type="presParOf" srcId="{F29ECC96-F592-418D-B959-BAD3A5939C33}" destId="{62F1A105-B0B1-4A72-8FC7-34085247370B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9A4B8-9DA1-4680-B45F-CD0F5966F29B}">
      <dsp:nvSpPr>
        <dsp:cNvPr id="0" name=""/>
        <dsp:cNvSpPr/>
      </dsp:nvSpPr>
      <dsp:spPr>
        <a:xfrm>
          <a:off x="7584" y="240446"/>
          <a:ext cx="5480086" cy="77002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Narrow" panose="020B0606020202030204" pitchFamily="34" charset="0"/>
            </a:rPr>
            <a:t>PROBLEMOS</a:t>
          </a:r>
          <a:endParaRPr lang="lt-LT" sz="2400" b="1" kern="1200" dirty="0">
            <a:latin typeface="Arial Narrow" panose="020B0606020202030204" pitchFamily="34" charset="0"/>
          </a:endParaRPr>
        </a:p>
      </dsp:txBody>
      <dsp:txXfrm>
        <a:off x="30137" y="262999"/>
        <a:ext cx="5434980" cy="724915"/>
      </dsp:txXfrm>
    </dsp:sp>
    <dsp:sp modelId="{A65F10B9-7593-4ED7-A5B4-8C5D80D4A91E}">
      <dsp:nvSpPr>
        <dsp:cNvPr id="0" name=""/>
        <dsp:cNvSpPr/>
      </dsp:nvSpPr>
      <dsp:spPr>
        <a:xfrm rot="5400000">
          <a:off x="2680250" y="1077844"/>
          <a:ext cx="134753" cy="1347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9299A-93DA-408D-9D7E-72729D0BA0CB}">
      <dsp:nvSpPr>
        <dsp:cNvPr id="0" name=""/>
        <dsp:cNvSpPr/>
      </dsp:nvSpPr>
      <dsp:spPr>
        <a:xfrm>
          <a:off x="7584" y="1279975"/>
          <a:ext cx="5480086" cy="115199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2000" b="1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Studijų finansavimas </a:t>
          </a:r>
          <a:r>
            <a:rPr lang="lt-LT" sz="2000" b="0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priklauso nuo kiekvieno studento ir </a:t>
          </a:r>
          <a:r>
            <a:rPr lang="lt-LT" sz="2000" b="1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pernelyg jautrus studentų skaičiaus pokyčiui</a:t>
          </a:r>
          <a:r>
            <a:rPr lang="lt-LT" sz="2000" b="0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, todėl: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− nukenčia studijų </a:t>
          </a:r>
          <a:r>
            <a:rPr lang="lt-LT" sz="2000" b="1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kokybė</a:t>
          </a:r>
          <a:endParaRPr lang="lt-LT" sz="2000" b="1" kern="1200" noProof="0" dirty="0">
            <a:solidFill>
              <a:srgbClr val="002060"/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lt-LT" sz="2000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− studijų laikotarpiu </a:t>
          </a:r>
          <a:r>
            <a:rPr lang="lt-LT" sz="2000" b="1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mažėja finansavimas</a:t>
          </a:r>
          <a:r>
            <a:rPr lang="lt-LT" sz="2000" kern="1200" noProof="0" dirty="0">
              <a:solidFill>
                <a:srgbClr val="002060"/>
              </a:solidFill>
              <a:latin typeface="Arial Narrow" panose="020B0606020202030204" pitchFamily="34" charset="0"/>
            </a:rPr>
            <a:t> (≈ 5,4%)</a:t>
          </a:r>
        </a:p>
      </dsp:txBody>
      <dsp:txXfrm>
        <a:off x="41325" y="1313716"/>
        <a:ext cx="5412604" cy="1084515"/>
      </dsp:txXfrm>
    </dsp:sp>
    <dsp:sp modelId="{197E0868-B6E3-43B8-B193-6E06A3D9F3E9}">
      <dsp:nvSpPr>
        <dsp:cNvPr id="0" name=""/>
        <dsp:cNvSpPr/>
      </dsp:nvSpPr>
      <dsp:spPr>
        <a:xfrm rot="5400000">
          <a:off x="2680250" y="2499349"/>
          <a:ext cx="134753" cy="1347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262F8-99DC-44A9-AB7B-406C4AB86996}">
      <dsp:nvSpPr>
        <dsp:cNvPr id="0" name=""/>
        <dsp:cNvSpPr/>
      </dsp:nvSpPr>
      <dsp:spPr>
        <a:xfrm>
          <a:off x="7584" y="2701480"/>
          <a:ext cx="5480086" cy="115128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347952"/>
              <a:satOff val="-4566"/>
              <a:lumOff val="-5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b="1" kern="1200" dirty="0">
              <a:solidFill>
                <a:srgbClr val="002060"/>
              </a:solidFill>
              <a:latin typeface="Arial Narrow" panose="020B0606020202030204" pitchFamily="34" charset="0"/>
            </a:rPr>
            <a:t>AM veiklos ir nacionalinių tikslų dermės stoka</a:t>
          </a:r>
          <a:r>
            <a:rPr lang="lt-LT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: finansavimas skiriamas studijų išlaidoms padengti, bet nesiejamas su aukštųjų mokyklų veiklos pažanga ir nacionaliniais prioritetais</a:t>
          </a:r>
        </a:p>
      </dsp:txBody>
      <dsp:txXfrm>
        <a:off x="41304" y="2735200"/>
        <a:ext cx="5412646" cy="1083841"/>
      </dsp:txXfrm>
    </dsp:sp>
    <dsp:sp modelId="{715309D2-CC22-4278-B1F9-D59A0D79BE42}">
      <dsp:nvSpPr>
        <dsp:cNvPr id="0" name=""/>
        <dsp:cNvSpPr/>
      </dsp:nvSpPr>
      <dsp:spPr>
        <a:xfrm rot="5400214">
          <a:off x="2679223" y="3950392"/>
          <a:ext cx="136715" cy="1347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082AD-2406-4253-9949-63ABC6D44F42}">
      <dsp:nvSpPr>
        <dsp:cNvPr id="0" name=""/>
        <dsp:cNvSpPr/>
      </dsp:nvSpPr>
      <dsp:spPr>
        <a:xfrm>
          <a:off x="48872" y="4182776"/>
          <a:ext cx="5397325" cy="115128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695905"/>
              <a:satOff val="-9133"/>
              <a:lumOff val="-11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000" b="1" kern="1200" dirty="0">
              <a:solidFill>
                <a:srgbClr val="002060"/>
              </a:solidFill>
              <a:latin typeface="Arial Narrow" panose="020B0606020202030204" pitchFamily="34" charset="0"/>
            </a:rPr>
            <a:t>Nelankstus studentų skatinimo už studijų rezultatus finansavimas</a:t>
          </a:r>
          <a:r>
            <a:rPr lang="lt-LT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, nes jį didinant didėja studijų kaina mokantiems už studijas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000" kern="1200" dirty="0">
            <a:solidFill>
              <a:srgbClr val="002060"/>
            </a:solidFill>
            <a:latin typeface="Arial Narrow" panose="020B0606020202030204" pitchFamily="34" charset="0"/>
          </a:endParaRPr>
        </a:p>
      </dsp:txBody>
      <dsp:txXfrm>
        <a:off x="82592" y="4216496"/>
        <a:ext cx="5329885" cy="1083841"/>
      </dsp:txXfrm>
    </dsp:sp>
    <dsp:sp modelId="{01B46E90-181A-4744-A023-F122EA07CCCB}">
      <dsp:nvSpPr>
        <dsp:cNvPr id="0" name=""/>
        <dsp:cNvSpPr/>
      </dsp:nvSpPr>
      <dsp:spPr>
        <a:xfrm>
          <a:off x="5918882" y="240446"/>
          <a:ext cx="5480086" cy="77002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 Narrow" panose="020B0606020202030204" pitchFamily="34" charset="0"/>
            </a:rPr>
            <a:t>SPRENDIMAI</a:t>
          </a:r>
        </a:p>
      </dsp:txBody>
      <dsp:txXfrm>
        <a:off x="5941435" y="262999"/>
        <a:ext cx="5434980" cy="724915"/>
      </dsp:txXfrm>
    </dsp:sp>
    <dsp:sp modelId="{47E0E1EE-DCE8-4016-B221-EF9B2BF36162}">
      <dsp:nvSpPr>
        <dsp:cNvPr id="0" name=""/>
        <dsp:cNvSpPr/>
      </dsp:nvSpPr>
      <dsp:spPr>
        <a:xfrm rot="5400000">
          <a:off x="8591549" y="1077844"/>
          <a:ext cx="134753" cy="1347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7ECEA-ADF0-49F2-97D5-5AE3FA56DC6E}">
      <dsp:nvSpPr>
        <dsp:cNvPr id="0" name=""/>
        <dsp:cNvSpPr/>
      </dsp:nvSpPr>
      <dsp:spPr>
        <a:xfrm>
          <a:off x="5918898" y="1279975"/>
          <a:ext cx="5480056" cy="115128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043857"/>
              <a:satOff val="-13699"/>
              <a:lumOff val="-17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Pertvarkyti </a:t>
          </a:r>
          <a:r>
            <a:rPr lang="lt-LT" sz="2000" b="1" kern="1200" dirty="0">
              <a:solidFill>
                <a:srgbClr val="002060"/>
              </a:solidFill>
              <a:latin typeface="Arial Narrow" panose="020B0606020202030204" pitchFamily="34" charset="0"/>
            </a:rPr>
            <a:t>bazinį studijų finansavimą</a:t>
          </a:r>
        </a:p>
      </dsp:txBody>
      <dsp:txXfrm>
        <a:off x="5952618" y="1313695"/>
        <a:ext cx="5412616" cy="1083841"/>
      </dsp:txXfrm>
    </dsp:sp>
    <dsp:sp modelId="{997C3611-1FB0-466B-8A27-7B186432D5EE}">
      <dsp:nvSpPr>
        <dsp:cNvPr id="0" name=""/>
        <dsp:cNvSpPr/>
      </dsp:nvSpPr>
      <dsp:spPr>
        <a:xfrm rot="5400000">
          <a:off x="8591549" y="2498633"/>
          <a:ext cx="134753" cy="1347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884F4-9213-450F-B070-6241318360D1}">
      <dsp:nvSpPr>
        <dsp:cNvPr id="0" name=""/>
        <dsp:cNvSpPr/>
      </dsp:nvSpPr>
      <dsp:spPr>
        <a:xfrm>
          <a:off x="5918898" y="2700764"/>
          <a:ext cx="5480056" cy="115128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391810"/>
              <a:satOff val="-18266"/>
              <a:lumOff val="-23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Įvesti </a:t>
          </a:r>
          <a:r>
            <a:rPr lang="lt-LT" sz="2000" b="1" kern="1200" dirty="0">
              <a:solidFill>
                <a:srgbClr val="002060"/>
              </a:solidFill>
              <a:latin typeface="Arial Narrow" panose="020B0606020202030204" pitchFamily="34" charset="0"/>
            </a:rPr>
            <a:t>finansavimą pagal AM veiklos rezultatus</a:t>
          </a:r>
        </a:p>
      </dsp:txBody>
      <dsp:txXfrm>
        <a:off x="5952618" y="2734484"/>
        <a:ext cx="5412616" cy="1083841"/>
      </dsp:txXfrm>
    </dsp:sp>
    <dsp:sp modelId="{4ADE2EF0-63FC-464E-9BF1-760DC97619D1}">
      <dsp:nvSpPr>
        <dsp:cNvPr id="0" name=""/>
        <dsp:cNvSpPr/>
      </dsp:nvSpPr>
      <dsp:spPr>
        <a:xfrm rot="5400000">
          <a:off x="8591549" y="3919423"/>
          <a:ext cx="134753" cy="13475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F1A105-B0B1-4A72-8FC7-34085247370B}">
      <dsp:nvSpPr>
        <dsp:cNvPr id="0" name=""/>
        <dsp:cNvSpPr/>
      </dsp:nvSpPr>
      <dsp:spPr>
        <a:xfrm>
          <a:off x="5918898" y="4121553"/>
          <a:ext cx="5480056" cy="115128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Pakeisti </a:t>
          </a:r>
          <a:r>
            <a:rPr lang="lt-LT" sz="2000" b="1" kern="1200" dirty="0">
              <a:solidFill>
                <a:srgbClr val="002060"/>
              </a:solidFill>
              <a:latin typeface="Arial Narrow" panose="020B0606020202030204" pitchFamily="34" charset="0"/>
            </a:rPr>
            <a:t>studijų kainos struktūrą</a:t>
          </a:r>
          <a:r>
            <a:rPr lang="lt-LT" sz="2000" kern="1200" dirty="0">
              <a:solidFill>
                <a:srgbClr val="002060"/>
              </a:solidFill>
              <a:latin typeface="Arial Narrow" panose="020B0606020202030204" pitchFamily="34" charset="0"/>
            </a:rPr>
            <a:t>, iškeliant iš jos išlaidas studentams skatinti</a:t>
          </a:r>
        </a:p>
      </dsp:txBody>
      <dsp:txXfrm>
        <a:off x="5952618" y="4155273"/>
        <a:ext cx="5412616" cy="10838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0.67613</cdr:x>
      <cdr:y>0.2154</cdr:y>
    </cdr:from>
    <cdr:to>
      <cdr:x>0.8337</cdr:x>
      <cdr:y>0.32784</cdr:y>
    </cdr:to>
    <cdr:sp macro="" textlink="">
      <cdr:nvSpPr>
        <cdr:cNvPr id="3" name="Stačiakampis paaiškinimas 2"/>
        <cdr:cNvSpPr/>
      </cdr:nvSpPr>
      <cdr:spPr>
        <a:xfrm xmlns:a="http://schemas.openxmlformats.org/drawingml/2006/main">
          <a:off x="5474892" y="1150927"/>
          <a:ext cx="1275873" cy="600756"/>
        </a:xfrm>
        <a:prstGeom xmlns:a="http://schemas.openxmlformats.org/drawingml/2006/main" prst="wedgeRectCallout">
          <a:avLst>
            <a:gd name="adj1" fmla="val 49622"/>
            <a:gd name="adj2" fmla="val 82302"/>
          </a:avLst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3D8F6C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lt-L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lt-LT" dirty="0">
              <a:solidFill>
                <a:schemeClr val="tx1"/>
              </a:solidFill>
              <a:latin typeface="Arial Narrow" panose="020B0606020202030204" pitchFamily="34" charset="0"/>
            </a:rPr>
            <a:t>+</a:t>
          </a:r>
          <a:r>
            <a:rPr lang="en-US" dirty="0">
              <a:solidFill>
                <a:schemeClr val="tx1"/>
              </a:solidFill>
              <a:latin typeface="Arial Narrow" panose="020B0606020202030204" pitchFamily="34" charset="0"/>
            </a:rPr>
            <a:t>12%</a:t>
          </a:r>
          <a:endParaRPr lang="lt-LT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87165-F5E4-4B86-9917-F6FF46F50164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2926D-FF8E-470C-A548-E38E5AB62B0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4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93515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dirty="0">
                <a:latin typeface="Arial Narrow" panose="020B0606020202030204" pitchFamily="34" charset="0"/>
              </a:rPr>
              <a:t>MSĮ 83</a:t>
            </a:r>
            <a:r>
              <a:rPr lang="lt-LT" sz="1200" b="1" baseline="30000" dirty="0">
                <a:latin typeface="Arial Narrow" panose="020B0606020202030204" pitchFamily="34" charset="0"/>
              </a:rPr>
              <a:t>1</a:t>
            </a:r>
            <a:r>
              <a:rPr lang="lt-LT" sz="1200" b="1" dirty="0">
                <a:latin typeface="Arial Narrow" panose="020B0606020202030204" pitchFamily="34" charset="0"/>
              </a:rPr>
              <a:t> straipsnio 2 dalis: </a:t>
            </a:r>
            <a:r>
              <a:rPr lang="lt-LT" sz="1200" dirty="0">
                <a:latin typeface="Arial Narrow" panose="020B0606020202030204" pitchFamily="34" charset="0"/>
              </a:rPr>
              <a:t>„ Valstybinėms aukštosioms mokykloms valstybės biudžeto lėšos jų veiklos pažangai skatinti sudaro ne daugiau kaip 5 procentus, apskaičiuotus nuo valstybinėms aukštosioms mokykloms patvirtinto valstybės biudžeto bazinio finansavimo“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84689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3162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200" dirty="0" err="1">
                <a:latin typeface="Arial Narrow" panose="020B0606020202030204" pitchFamily="34" charset="0"/>
              </a:rPr>
              <a:t>Dabar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lt-LT" sz="1200" dirty="0">
                <a:latin typeface="Arial Narrow" panose="020B0606020202030204" pitchFamily="34" charset="0"/>
              </a:rPr>
              <a:t>studijų finansavimas </a:t>
            </a:r>
            <a:r>
              <a:rPr lang="lt-LT" sz="1200" b="1" dirty="0">
                <a:latin typeface="Arial Narrow" panose="020B0606020202030204" pitchFamily="34" charset="0"/>
              </a:rPr>
              <a:t>priklauso nuo kiekvieno studento </a:t>
            </a:r>
            <a:r>
              <a:rPr lang="lt-LT" sz="1200" dirty="0">
                <a:latin typeface="Arial Narrow" panose="020B0606020202030204" pitchFamily="34" charset="0"/>
              </a:rPr>
              <a:t>ir yra pernelyg jautrus studentų skaičiaus pokyčiui (atsilaisvinus studijų vietai, prarandamas ir jai skirtas valstybės finansavimas)</a:t>
            </a:r>
            <a:r>
              <a:rPr lang="en-US" sz="1200" dirty="0">
                <a:latin typeface="Arial Narrow" panose="020B0606020202030204" pitchFamily="34" charset="0"/>
              </a:rPr>
              <a:t>, </a:t>
            </a:r>
            <a:r>
              <a:rPr lang="en-US" sz="1200" dirty="0" err="1">
                <a:latin typeface="Arial Narrow" panose="020B0606020202030204" pitchFamily="34" charset="0"/>
              </a:rPr>
              <a:t>tod</a:t>
            </a:r>
            <a:r>
              <a:rPr lang="lt-LT" sz="1200" dirty="0" err="1">
                <a:latin typeface="Arial Narrow" panose="020B0606020202030204" pitchFamily="34" charset="0"/>
              </a:rPr>
              <a:t>ėl</a:t>
            </a:r>
            <a:r>
              <a:rPr lang="lt-LT" sz="1200" dirty="0">
                <a:latin typeface="Arial Narrow" panose="020B0606020202030204" pitchFamily="34" charset="0"/>
              </a:rPr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t-LT" sz="1200" dirty="0">
                <a:latin typeface="Arial Narrow" panose="020B0606020202030204" pitchFamily="34" charset="0"/>
              </a:rPr>
              <a:t>esama finansavimo tvarka skatina dėmesį sutelkti labiau ties studentų </a:t>
            </a:r>
            <a:r>
              <a:rPr lang="lt-LT" sz="1200" b="1" dirty="0">
                <a:latin typeface="Arial Narrow" panose="020B0606020202030204" pitchFamily="34" charset="0"/>
              </a:rPr>
              <a:t>skaičiaus išlaikymu</a:t>
            </a:r>
            <a:r>
              <a:rPr lang="lt-LT" sz="1200" dirty="0">
                <a:latin typeface="Arial Narrow" panose="020B0606020202030204" pitchFamily="34" charset="0"/>
              </a:rPr>
              <a:t>, bet ne ties studijų kokybe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t-LT" sz="1200" dirty="0">
                <a:latin typeface="Arial Narrow" panose="020B0606020202030204" pitchFamily="34" charset="0"/>
              </a:rPr>
              <a:t>iškraipomos </a:t>
            </a:r>
            <a:r>
              <a:rPr lang="lt-LT" sz="1200" b="1" dirty="0">
                <a:latin typeface="Arial Narrow" panose="020B0606020202030204" pitchFamily="34" charset="0"/>
              </a:rPr>
              <a:t>vidinės kokybės užtikrinimo sistemos</a:t>
            </a:r>
            <a:r>
              <a:rPr lang="lt-LT" sz="1200" dirty="0">
                <a:latin typeface="Arial Narrow" panose="020B0606020202030204" pitchFamily="34" charset="0"/>
              </a:rPr>
              <a:t>, nes reikia rinktis: ar išlaikyti aukštus kokybės standartus, ar išsaugoti finansavimą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t-LT" sz="1200" dirty="0">
                <a:latin typeface="Arial Narrow" panose="020B0606020202030204" pitchFamily="34" charset="0"/>
              </a:rPr>
              <a:t>studijų laikotarpiu sunku išlaikyti </a:t>
            </a:r>
            <a:r>
              <a:rPr lang="lt-LT" sz="1200" b="1" dirty="0">
                <a:latin typeface="Arial Narrow" panose="020B0606020202030204" pitchFamily="34" charset="0"/>
              </a:rPr>
              <a:t>veiklos nuoseklumą</a:t>
            </a:r>
            <a:r>
              <a:rPr lang="lt-LT" sz="1200" dirty="0">
                <a:latin typeface="Arial Narrow" panose="020B0606020202030204" pitchFamily="34" charset="0"/>
              </a:rPr>
              <a:t>, nes vykstant studentų „nubyrėjimui“ mažėja finansavimas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1200" dirty="0">
                <a:latin typeface="Arial Narrow" panose="020B0606020202030204" pitchFamily="34" charset="0"/>
              </a:rPr>
              <a:t>Valstybės finansavimas studijoms skiriamas studijų išlaidoms padengti, bet nesiejamas su aukštųjų mokyklų </a:t>
            </a:r>
            <a:r>
              <a:rPr lang="lt-LT" sz="1200" b="1" dirty="0">
                <a:latin typeface="Arial Narrow" panose="020B0606020202030204" pitchFamily="34" charset="0"/>
              </a:rPr>
              <a:t>veiklos pažanga</a:t>
            </a:r>
            <a:r>
              <a:rPr lang="lt-LT" sz="1200" dirty="0">
                <a:latin typeface="Arial Narrow" panose="020B0606020202030204" pitchFamily="34" charset="0"/>
              </a:rPr>
              <a:t> ir </a:t>
            </a:r>
            <a:r>
              <a:rPr lang="lt-LT" sz="1200" b="1" dirty="0">
                <a:latin typeface="Arial Narrow" panose="020B0606020202030204" pitchFamily="34" charset="0"/>
              </a:rPr>
              <a:t>nacionaliniais prioritetais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1200" dirty="0">
                <a:latin typeface="Arial Narrow" panose="020B0606020202030204" pitchFamily="34" charset="0"/>
              </a:rPr>
              <a:t>Nelankstus </a:t>
            </a:r>
            <a:r>
              <a:rPr lang="lt-LT" sz="1200" b="1" dirty="0">
                <a:latin typeface="Arial Narrow" panose="020B0606020202030204" pitchFamily="34" charset="0"/>
              </a:rPr>
              <a:t>studentų</a:t>
            </a:r>
            <a:r>
              <a:rPr lang="lt-LT" sz="1200" dirty="0">
                <a:latin typeface="Arial Narrow" panose="020B0606020202030204" pitchFamily="34" charset="0"/>
              </a:rPr>
              <a:t> </a:t>
            </a:r>
            <a:r>
              <a:rPr lang="lt-LT" sz="1200" b="1" dirty="0">
                <a:latin typeface="Arial Narrow" panose="020B0606020202030204" pitchFamily="34" charset="0"/>
              </a:rPr>
              <a:t>skatinimo</a:t>
            </a:r>
            <a:r>
              <a:rPr lang="lt-LT" sz="1200" dirty="0">
                <a:latin typeface="Arial Narrow" panose="020B0606020202030204" pitchFamily="34" charset="0"/>
              </a:rPr>
              <a:t> už studijų rezultatus finansavimas, nes jį didinant didėja studijų kaina mokantiems už studijas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7981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POVEIKIS: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Studijų 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bazinio finansavimo pertvarkymas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 studijų laikotarpiu 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pastangas sutelkti ne studentų skaičiui išsaugoti, bet studijų kokybei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Neliks paskatų iškreipti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vidines aukštųjų mokyklų studijų kokybės užtikrinimo sistemas.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Stabilesnis studijų finansavimas sudarys </a:t>
            </a: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prielaidas nuosekliau organizuoti veiklą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Padidės lėšos</a:t>
            </a:r>
            <a:r>
              <a:rPr lang="lt-L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tenkančios vienam valstybės finansuojamam studentui.</a:t>
            </a: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5418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b="0" dirty="0">
                <a:latin typeface="Arial Narrow" panose="020B0606020202030204" pitchFamily="34" charset="0"/>
              </a:rPr>
              <a:t>Skaidrėje pateiktos </a:t>
            </a:r>
            <a:r>
              <a:rPr lang="lt-LT" sz="1200" b="1" dirty="0">
                <a:latin typeface="Arial Narrow" panose="020B0606020202030204" pitchFamily="34" charset="0"/>
              </a:rPr>
              <a:t>išlaidos, tenkančios 1 studentui perkamosios galios standartais </a:t>
            </a:r>
            <a:r>
              <a:rPr lang="lt-LT" sz="1200" b="0" dirty="0">
                <a:latin typeface="Arial Narrow" panose="020B0606020202030204" pitchFamily="34" charset="0"/>
              </a:rPr>
              <a:t>(PGS)</a:t>
            </a:r>
            <a:r>
              <a:rPr lang="lt-LT" sz="1200" b="0" baseline="0" dirty="0">
                <a:latin typeface="Arial Narrow" panose="020B0606020202030204" pitchFamily="34" charset="0"/>
              </a:rPr>
              <a:t>. </a:t>
            </a:r>
            <a:r>
              <a:rPr lang="lt-LT" sz="1200" b="0" dirty="0">
                <a:latin typeface="Arial Narrow" panose="020B0606020202030204" pitchFamily="34" charset="0"/>
              </a:rPr>
              <a:t>Jos Lietuvoje </a:t>
            </a:r>
            <a:r>
              <a:rPr lang="lt-LT" sz="1200" dirty="0">
                <a:latin typeface="Arial Narrow" panose="020B0606020202030204" pitchFamily="34" charset="0"/>
              </a:rPr>
              <a:t>yra </a:t>
            </a:r>
            <a:r>
              <a:rPr lang="lt-LT" sz="1200" b="1" dirty="0">
                <a:latin typeface="Arial Narrow" panose="020B0606020202030204" pitchFamily="34" charset="0"/>
              </a:rPr>
              <a:t>35 proc. </a:t>
            </a:r>
            <a:r>
              <a:rPr lang="en-US" sz="1200" b="1" dirty="0">
                <a:latin typeface="Arial Narrow" panose="020B0606020202030204" pitchFamily="34" charset="0"/>
              </a:rPr>
              <a:t>ma</a:t>
            </a:r>
            <a:r>
              <a:rPr lang="lt-LT" sz="1200" b="1" dirty="0" err="1">
                <a:latin typeface="Arial Narrow" panose="020B0606020202030204" pitchFamily="34" charset="0"/>
              </a:rPr>
              <a:t>žesnės</a:t>
            </a:r>
            <a:r>
              <a:rPr lang="lt-LT" sz="1200" b="1" dirty="0">
                <a:latin typeface="Arial Narrow" panose="020B0606020202030204" pitchFamily="34" charset="0"/>
              </a:rPr>
              <a:t> už ES vidurkį</a:t>
            </a:r>
            <a:r>
              <a:rPr lang="lt-LT" sz="1200" dirty="0">
                <a:latin typeface="Arial Narrow" panose="020B0606020202030204" pitchFamily="34" charset="0"/>
              </a:rPr>
              <a:t>.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b="0" dirty="0" err="1">
                <a:latin typeface="Arial Narrow" panose="020B0606020202030204" pitchFamily="34" charset="0"/>
              </a:rPr>
              <a:t>Jeigu</a:t>
            </a:r>
            <a:r>
              <a:rPr lang="en-US" sz="1200" b="0" dirty="0">
                <a:latin typeface="Arial Narrow" panose="020B0606020202030204" pitchFamily="34" charset="0"/>
              </a:rPr>
              <a:t> </a:t>
            </a:r>
            <a:r>
              <a:rPr lang="lt-LT" sz="1200" b="0" dirty="0">
                <a:latin typeface="Arial Narrow" panose="020B0606020202030204" pitchFamily="34" charset="0"/>
              </a:rPr>
              <a:t>žiūrėtume</a:t>
            </a:r>
            <a:r>
              <a:rPr lang="lt-LT" sz="1200" b="0" baseline="0" dirty="0">
                <a:latin typeface="Arial Narrow" panose="020B0606020202030204" pitchFamily="34" charset="0"/>
              </a:rPr>
              <a:t> analogiškas išlaidas, išreikštas </a:t>
            </a:r>
            <a:r>
              <a:rPr lang="lt-LT" sz="1200" b="1" dirty="0">
                <a:latin typeface="Arial Narrow" panose="020B0606020202030204" pitchFamily="34" charset="0"/>
              </a:rPr>
              <a:t>eurais</a:t>
            </a:r>
            <a:r>
              <a:rPr lang="lt-LT" sz="1200" b="0" dirty="0">
                <a:latin typeface="Arial Narrow" panose="020B0606020202030204" pitchFamily="34" charset="0"/>
              </a:rPr>
              <a:t>, jos Lietuvoje </a:t>
            </a:r>
            <a:r>
              <a:rPr lang="lt-LT" sz="1200" dirty="0">
                <a:latin typeface="Arial Narrow" panose="020B0606020202030204" pitchFamily="34" charset="0"/>
              </a:rPr>
              <a:t>būtų </a:t>
            </a:r>
            <a:r>
              <a:rPr lang="en-US" sz="1200" b="1" dirty="0">
                <a:latin typeface="Arial Narrow" panose="020B0606020202030204" pitchFamily="34" charset="0"/>
              </a:rPr>
              <a:t>2,6 </a:t>
            </a:r>
            <a:r>
              <a:rPr lang="en-US" sz="1200" b="1" dirty="0" err="1">
                <a:latin typeface="Arial Narrow" panose="020B0606020202030204" pitchFamily="34" charset="0"/>
              </a:rPr>
              <a:t>karto</a:t>
            </a:r>
            <a:r>
              <a:rPr lang="en-US" sz="1200" b="1" dirty="0">
                <a:latin typeface="Arial Narrow" panose="020B0606020202030204" pitchFamily="34" charset="0"/>
              </a:rPr>
              <a:t> ma</a:t>
            </a:r>
            <a:r>
              <a:rPr lang="lt-LT" sz="1200" b="1" dirty="0" err="1">
                <a:latin typeface="Arial Narrow" panose="020B0606020202030204" pitchFamily="34" charset="0"/>
              </a:rPr>
              <a:t>žesnės</a:t>
            </a:r>
            <a:r>
              <a:rPr lang="lt-LT" sz="1200" b="1" dirty="0">
                <a:latin typeface="Arial Narrow" panose="020B0606020202030204" pitchFamily="34" charset="0"/>
              </a:rPr>
              <a:t> už ES vidurkį</a:t>
            </a:r>
            <a:r>
              <a:rPr lang="lt-LT" sz="1200" b="0" baseline="0" dirty="0">
                <a:latin typeface="Arial Narrow" panose="020B0606020202030204" pitchFamily="34" charset="0"/>
              </a:rPr>
              <a:t> (LT – </a:t>
            </a:r>
            <a:r>
              <a:rPr lang="en-US" sz="1200" b="0" baseline="0" dirty="0">
                <a:latin typeface="Arial Narrow" panose="020B0606020202030204" pitchFamily="34" charset="0"/>
              </a:rPr>
              <a:t>4</a:t>
            </a:r>
            <a:r>
              <a:rPr lang="lt-LT" sz="1200" b="0" baseline="0" dirty="0">
                <a:latin typeface="Arial Narrow" panose="020B0606020202030204" pitchFamily="34" charset="0"/>
              </a:rPr>
              <a:t>,</a:t>
            </a:r>
            <a:r>
              <a:rPr lang="en-US" sz="1200" b="0" baseline="0" dirty="0">
                <a:latin typeface="Arial Narrow" panose="020B0606020202030204" pitchFamily="34" charset="0"/>
              </a:rPr>
              <a:t>4</a:t>
            </a:r>
            <a:r>
              <a:rPr lang="lt-LT" sz="1200" b="0" baseline="0" dirty="0">
                <a:latin typeface="Arial Narrow" panose="020B0606020202030204" pitchFamily="34" charset="0"/>
              </a:rPr>
              <a:t> tūkst.</a:t>
            </a:r>
            <a:r>
              <a:rPr lang="en-US" sz="1200" b="0" baseline="0" dirty="0">
                <a:latin typeface="Arial Narrow" panose="020B0606020202030204" pitchFamily="34" charset="0"/>
              </a:rPr>
              <a:t> Eur, ES </a:t>
            </a:r>
            <a:r>
              <a:rPr lang="en-US" sz="1200" b="0" baseline="0" dirty="0" err="1">
                <a:latin typeface="Arial Narrow" panose="020B0606020202030204" pitchFamily="34" charset="0"/>
              </a:rPr>
              <a:t>vidurkis</a:t>
            </a:r>
            <a:r>
              <a:rPr lang="en-US" sz="1200" b="0" baseline="0" dirty="0">
                <a:latin typeface="Arial Narrow" panose="020B0606020202030204" pitchFamily="34" charset="0"/>
              </a:rPr>
              <a:t> – 11,7 </a:t>
            </a:r>
            <a:r>
              <a:rPr lang="lt-LT" sz="1200" b="0" baseline="0" dirty="0">
                <a:latin typeface="Arial Narrow" panose="020B0606020202030204" pitchFamily="34" charset="0"/>
              </a:rPr>
              <a:t>tūkst. Eur).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0740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899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296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dirty="0">
                <a:latin typeface="Arial Narrow" panose="020B0606020202030204" pitchFamily="34" charset="0"/>
              </a:rPr>
              <a:t>Skaidrėje matyti, </a:t>
            </a:r>
            <a:r>
              <a:rPr lang="lt-LT" sz="1200" b="1" dirty="0">
                <a:latin typeface="Arial Narrow" panose="020B0606020202030204" pitchFamily="34" charset="0"/>
              </a:rPr>
              <a:t>kada atskiros</a:t>
            </a:r>
            <a:r>
              <a:rPr lang="lt-LT" sz="1200" b="1" baseline="0" dirty="0">
                <a:latin typeface="Arial Narrow" panose="020B0606020202030204" pitchFamily="34" charset="0"/>
              </a:rPr>
              <a:t> šalys pradėjo taikyti sutartis</a:t>
            </a:r>
            <a:r>
              <a:rPr lang="lt-LT" sz="1200" baseline="0" dirty="0">
                <a:latin typeface="Arial Narrow" panose="020B0606020202030204" pitchFamily="34" charset="0"/>
              </a:rPr>
              <a:t> su aukštosiomis mokyklomis ir </a:t>
            </a:r>
            <a:r>
              <a:rPr lang="lt-LT" sz="1200" b="1" baseline="0" dirty="0">
                <a:latin typeface="Arial Narrow" panose="020B0606020202030204" pitchFamily="34" charset="0"/>
              </a:rPr>
              <a:t>kokia apimtimi </a:t>
            </a:r>
            <a:r>
              <a:rPr lang="lt-LT" sz="1200" baseline="0" dirty="0">
                <a:latin typeface="Arial Narrow" panose="020B0606020202030204" pitchFamily="34" charset="0"/>
              </a:rPr>
              <a:t>aukštosios mokyklos finansavimas siejamas su sutarties įsipareigojimais.</a:t>
            </a:r>
          </a:p>
          <a:p>
            <a:pPr marL="0" indent="0">
              <a:buNone/>
            </a:pPr>
            <a:r>
              <a:rPr lang="en-US" sz="1200" dirty="0" err="1">
                <a:latin typeface="Arial Narrow" panose="020B0606020202030204" pitchFamily="34" charset="0"/>
              </a:rPr>
              <a:t>Apibendrinus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užsienio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šalių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patirtį</a:t>
            </a:r>
            <a:r>
              <a:rPr lang="en-US" sz="1200" dirty="0">
                <a:latin typeface="Arial Narrow" panose="020B0606020202030204" pitchFamily="34" charset="0"/>
              </a:rPr>
              <a:t>, </a:t>
            </a:r>
            <a:r>
              <a:rPr lang="en-US" sz="1200" dirty="0" err="1">
                <a:latin typeface="Arial Narrow" panose="020B0606020202030204" pitchFamily="34" charset="0"/>
              </a:rPr>
              <a:t>galima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išskirti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tris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lt-LT" sz="1200" dirty="0">
                <a:latin typeface="Arial Narrow" panose="020B0606020202030204" pitchFamily="34" charset="0"/>
              </a:rPr>
              <a:t>kelius</a:t>
            </a:r>
            <a:r>
              <a:rPr lang="en-US" sz="1200" dirty="0">
                <a:latin typeface="Arial Narrow" panose="020B0606020202030204" pitchFamily="34" charset="0"/>
              </a:rPr>
              <a:t>, </a:t>
            </a:r>
            <a:r>
              <a:rPr lang="en-US" sz="1200" b="1" dirty="0" err="1">
                <a:latin typeface="Arial Narrow" panose="020B0606020202030204" pitchFamily="34" charset="0"/>
              </a:rPr>
              <a:t>kaip</a:t>
            </a:r>
            <a:r>
              <a:rPr lang="en-US" sz="1200" b="1" dirty="0">
                <a:latin typeface="Arial Narrow" panose="020B0606020202030204" pitchFamily="34" charset="0"/>
              </a:rPr>
              <a:t> AM </a:t>
            </a:r>
            <a:r>
              <a:rPr lang="en-US" sz="1200" b="1" dirty="0" err="1">
                <a:latin typeface="Arial Narrow" panose="020B0606020202030204" pitchFamily="34" charset="0"/>
              </a:rPr>
              <a:t>finansavimas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yra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siejamas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su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sutartimis</a:t>
            </a:r>
            <a:r>
              <a:rPr lang="en-US" sz="1200" dirty="0">
                <a:latin typeface="Arial Narrow" panose="020B0606020202030204" pitchFamily="34" charset="0"/>
              </a:rPr>
              <a:t>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err="1">
                <a:latin typeface="Arial Narrow" panose="020B0606020202030204" pitchFamily="34" charset="0"/>
              </a:rPr>
              <a:t>Sutarčių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pagrindu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skiriama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didžioji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dalis</a:t>
            </a:r>
            <a:r>
              <a:rPr lang="en-US" sz="1200" b="1" dirty="0">
                <a:latin typeface="Arial Narrow" panose="020B0606020202030204" pitchFamily="34" charset="0"/>
              </a:rPr>
              <a:t> AM </a:t>
            </a:r>
            <a:r>
              <a:rPr lang="en-US" sz="1200" b="1" dirty="0" err="1">
                <a:latin typeface="Arial Narrow" panose="020B0606020202030204" pitchFamily="34" charset="0"/>
              </a:rPr>
              <a:t>finansavimo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dirty="0">
                <a:latin typeface="Arial Narrow" panose="020B0606020202030204" pitchFamily="34" charset="0"/>
              </a:rPr>
              <a:t>– </a:t>
            </a:r>
            <a:r>
              <a:rPr lang="en-US" sz="1200" dirty="0" err="1">
                <a:latin typeface="Arial Narrow" panose="020B0606020202030204" pitchFamily="34" charset="0"/>
              </a:rPr>
              <a:t>sutarties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laikotarpiu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įsipareigojama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skirti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nustatytą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sumą</a:t>
            </a:r>
            <a:r>
              <a:rPr lang="lt-LT" sz="1200" dirty="0">
                <a:latin typeface="Arial Narrow" panose="020B0606020202030204" pitchFamily="34" charset="0"/>
              </a:rPr>
              <a:t>. </a:t>
            </a:r>
            <a:r>
              <a:rPr lang="en-US" sz="1200" dirty="0">
                <a:latin typeface="Arial Narrow" panose="020B0606020202030204" pitchFamily="34" charset="0"/>
              </a:rPr>
              <a:t>Į </a:t>
            </a:r>
            <a:r>
              <a:rPr lang="en-US" sz="1200" dirty="0" err="1">
                <a:latin typeface="Arial Narrow" panose="020B0606020202030204" pitchFamily="34" charset="0"/>
              </a:rPr>
              <a:t>ankstesnių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sutarčių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įgyvendinimą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atsižvelgiama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derantis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dėl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naujų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sutarčių</a:t>
            </a:r>
            <a:r>
              <a:rPr lang="en-US" sz="1200" dirty="0">
                <a:latin typeface="Arial Narrow" panose="020B0606020202030204" pitchFamily="34" charset="0"/>
              </a:rPr>
              <a:t>, </a:t>
            </a:r>
            <a:r>
              <a:rPr lang="en-US" sz="1200" dirty="0" err="1">
                <a:latin typeface="Arial Narrow" panose="020B0606020202030204" pitchFamily="34" charset="0"/>
              </a:rPr>
              <a:t>tačiau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finansinių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lt-LT" sz="1200" dirty="0">
                <a:latin typeface="Arial Narrow" panose="020B0606020202030204" pitchFamily="34" charset="0"/>
              </a:rPr>
              <a:t>sankcijų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dėl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prastos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veiklos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nėra</a:t>
            </a:r>
            <a:r>
              <a:rPr lang="en-US" sz="1200" dirty="0">
                <a:latin typeface="Arial Narrow" panose="020B0606020202030204" pitchFamily="34" charset="0"/>
              </a:rPr>
              <a:t> (</a:t>
            </a:r>
            <a:r>
              <a:rPr lang="en-US" sz="1200" dirty="0" err="1">
                <a:latin typeface="Arial Narrow" panose="020B0606020202030204" pitchFamily="34" charset="0"/>
              </a:rPr>
              <a:t>pvz</a:t>
            </a:r>
            <a:r>
              <a:rPr lang="en-US" sz="1200" dirty="0">
                <a:latin typeface="Arial Narrow" panose="020B0606020202030204" pitchFamily="34" charset="0"/>
              </a:rPr>
              <a:t>., </a:t>
            </a:r>
            <a:r>
              <a:rPr lang="en-US" sz="1200" dirty="0" err="1">
                <a:latin typeface="Arial Narrow" panose="020B0606020202030204" pitchFamily="34" charset="0"/>
              </a:rPr>
              <a:t>Austrijoje</a:t>
            </a:r>
            <a:r>
              <a:rPr lang="lt-LT" sz="1200" dirty="0">
                <a:latin typeface="Arial Narrow" panose="020B0606020202030204" pitchFamily="34" charset="0"/>
              </a:rPr>
              <a:t>)</a:t>
            </a:r>
            <a:endParaRPr lang="en-US" sz="1200" dirty="0">
              <a:latin typeface="Arial Narrow" panose="020B0606020202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1200" dirty="0" err="1">
                <a:latin typeface="Arial Narrow" panose="020B0606020202030204" pitchFamily="34" charset="0"/>
              </a:rPr>
              <a:t>Sutartys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yra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b="1" dirty="0">
                <a:latin typeface="Arial Narrow" panose="020B0606020202030204" pitchFamily="34" charset="0"/>
              </a:rPr>
              <a:t>ne </a:t>
            </a:r>
            <a:r>
              <a:rPr lang="en-US" sz="1200" b="1" dirty="0" err="1">
                <a:latin typeface="Arial Narrow" panose="020B0606020202030204" pitchFamily="34" charset="0"/>
              </a:rPr>
              <a:t>finansavimo</a:t>
            </a:r>
            <a:r>
              <a:rPr lang="en-US" sz="1200" b="1" dirty="0">
                <a:latin typeface="Arial Narrow" panose="020B0606020202030204" pitchFamily="34" charset="0"/>
              </a:rPr>
              <a:t>, bet </a:t>
            </a:r>
            <a:r>
              <a:rPr lang="en-US" sz="1200" b="1" dirty="0" err="1">
                <a:latin typeface="Arial Narrow" panose="020B0606020202030204" pitchFamily="34" charset="0"/>
              </a:rPr>
              <a:t>strateginio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planavimo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įrankis</a:t>
            </a:r>
            <a:r>
              <a:rPr lang="en-US" sz="1200" dirty="0">
                <a:latin typeface="Arial Narrow" panose="020B0606020202030204" pitchFamily="34" charset="0"/>
              </a:rPr>
              <a:t>. AM </a:t>
            </a:r>
            <a:r>
              <a:rPr lang="en-US" sz="1200" dirty="0" err="1">
                <a:latin typeface="Arial Narrow" panose="020B0606020202030204" pitchFamily="34" charset="0"/>
              </a:rPr>
              <a:t>veiklos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tikslai</a:t>
            </a:r>
            <a:r>
              <a:rPr lang="en-US" sz="1200" dirty="0">
                <a:latin typeface="Arial Narrow" panose="020B0606020202030204" pitchFamily="34" charset="0"/>
              </a:rPr>
              <a:t> (</a:t>
            </a:r>
            <a:r>
              <a:rPr lang="en-US" sz="1200" dirty="0" err="1">
                <a:latin typeface="Arial Narrow" panose="020B0606020202030204" pitchFamily="34" charset="0"/>
              </a:rPr>
              <a:t>siektinos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rodiklių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reikšmės</a:t>
            </a:r>
            <a:r>
              <a:rPr lang="en-US" sz="1200" dirty="0">
                <a:latin typeface="Arial Narrow" panose="020B0606020202030204" pitchFamily="34" charset="0"/>
              </a:rPr>
              <a:t>) </a:t>
            </a:r>
            <a:r>
              <a:rPr lang="en-US" sz="1200" dirty="0" err="1">
                <a:latin typeface="Arial Narrow" panose="020B0606020202030204" pitchFamily="34" charset="0"/>
              </a:rPr>
              <a:t>nustatomi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sutartyje</a:t>
            </a:r>
            <a:r>
              <a:rPr lang="en-US" sz="1200" dirty="0">
                <a:latin typeface="Arial Narrow" panose="020B0606020202030204" pitchFamily="34" charset="0"/>
              </a:rPr>
              <a:t>, </a:t>
            </a:r>
            <a:r>
              <a:rPr lang="en-US" sz="1200" dirty="0" err="1">
                <a:latin typeface="Arial Narrow" panose="020B0606020202030204" pitchFamily="34" charset="0"/>
              </a:rPr>
              <a:t>tačiau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finansavimas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skiriamas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automatiškai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pagal</a:t>
            </a:r>
            <a:r>
              <a:rPr lang="en-US" sz="1200" dirty="0">
                <a:latin typeface="Arial Narrow" panose="020B0606020202030204" pitchFamily="34" charset="0"/>
              </a:rPr>
              <a:t> </a:t>
            </a:r>
            <a:r>
              <a:rPr lang="en-US" sz="1200" dirty="0" err="1">
                <a:latin typeface="Arial Narrow" panose="020B0606020202030204" pitchFamily="34" charset="0"/>
              </a:rPr>
              <a:t>formulę</a:t>
            </a:r>
            <a:r>
              <a:rPr lang="lt-LT" sz="1200" dirty="0">
                <a:latin typeface="Arial Narrow" panose="020B0606020202030204" pitchFamily="34" charset="0"/>
              </a:rPr>
              <a:t> ir jo apimtys nėra n</a:t>
            </a:r>
            <a:r>
              <a:rPr lang="en-US" sz="1200" dirty="0" err="1">
                <a:latin typeface="Arial Narrow" panose="020B0606020202030204" pitchFamily="34" charset="0"/>
              </a:rPr>
              <a:t>usatatom</a:t>
            </a:r>
            <a:r>
              <a:rPr lang="lt-LT" sz="1200" dirty="0">
                <a:latin typeface="Arial Narrow" panose="020B0606020202030204" pitchFamily="34" charset="0"/>
              </a:rPr>
              <a:t>o</a:t>
            </a:r>
            <a:r>
              <a:rPr lang="en-US" sz="1200" dirty="0">
                <a:latin typeface="Arial Narrow" panose="020B0606020202030204" pitchFamily="34" charset="0"/>
              </a:rPr>
              <a:t>s </a:t>
            </a:r>
            <a:r>
              <a:rPr lang="en-US" sz="1200" dirty="0" err="1">
                <a:latin typeface="Arial Narrow" panose="020B0606020202030204" pitchFamily="34" charset="0"/>
              </a:rPr>
              <a:t>sutartyje</a:t>
            </a:r>
            <a:r>
              <a:rPr lang="en-US" sz="1200" dirty="0">
                <a:latin typeface="Arial Narrow" panose="020B0606020202030204" pitchFamily="34" charset="0"/>
              </a:rPr>
              <a:t> (</a:t>
            </a:r>
            <a:r>
              <a:rPr lang="en-US" sz="1200" dirty="0" err="1">
                <a:latin typeface="Arial Narrow" panose="020B0606020202030204" pitchFamily="34" charset="0"/>
              </a:rPr>
              <a:t>pvz</a:t>
            </a:r>
            <a:r>
              <a:rPr lang="en-US" sz="1200" dirty="0">
                <a:latin typeface="Arial Narrow" panose="020B0606020202030204" pitchFamily="34" charset="0"/>
              </a:rPr>
              <a:t>., </a:t>
            </a:r>
            <a:r>
              <a:rPr lang="en-US" sz="1200" dirty="0" err="1">
                <a:latin typeface="Arial Narrow" panose="020B0606020202030204" pitchFamily="34" charset="0"/>
              </a:rPr>
              <a:t>Suomiojoje</a:t>
            </a:r>
            <a:r>
              <a:rPr lang="en-US" sz="1200" dirty="0">
                <a:latin typeface="Arial Narrow" panose="020B0606020202030204" pitchFamily="34" charset="0"/>
              </a:rPr>
              <a:t>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1200" b="1" dirty="0" err="1">
                <a:latin typeface="Arial Narrow" panose="020B0606020202030204" pitchFamily="34" charset="0"/>
              </a:rPr>
              <a:t>Finansavimas</a:t>
            </a:r>
            <a:r>
              <a:rPr lang="en-US" sz="1200" b="1" dirty="0">
                <a:latin typeface="Arial Narrow" panose="020B0606020202030204" pitchFamily="34" charset="0"/>
              </a:rPr>
              <a:t>, </a:t>
            </a:r>
            <a:r>
              <a:rPr lang="en-US" sz="1200" b="1" dirty="0" err="1">
                <a:latin typeface="Arial Narrow" panose="020B0606020202030204" pitchFamily="34" charset="0"/>
              </a:rPr>
              <a:t>susijęs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su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sutartimis</a:t>
            </a:r>
            <a:r>
              <a:rPr lang="en-US" sz="1200" b="1" dirty="0">
                <a:latin typeface="Arial Narrow" panose="020B0606020202030204" pitchFamily="34" charset="0"/>
              </a:rPr>
              <a:t>, </a:t>
            </a:r>
            <a:r>
              <a:rPr lang="en-US" sz="1200" b="1" dirty="0" err="1">
                <a:latin typeface="Arial Narrow" panose="020B0606020202030204" pitchFamily="34" charset="0"/>
              </a:rPr>
              <a:t>susideda</a:t>
            </a:r>
            <a:r>
              <a:rPr lang="en-US" sz="1200" b="1" dirty="0">
                <a:latin typeface="Arial Narrow" panose="020B0606020202030204" pitchFamily="34" charset="0"/>
              </a:rPr>
              <a:t> </a:t>
            </a:r>
            <a:r>
              <a:rPr lang="en-US" sz="1200" b="1" dirty="0" err="1">
                <a:latin typeface="Arial Narrow" panose="020B0606020202030204" pitchFamily="34" charset="0"/>
              </a:rPr>
              <a:t>iš</a:t>
            </a:r>
            <a:r>
              <a:rPr lang="en-US" sz="1200" b="1" dirty="0">
                <a:latin typeface="Arial Narrow" panose="020B0606020202030204" pitchFamily="34" charset="0"/>
              </a:rPr>
              <a:t> 2</a:t>
            </a:r>
            <a:r>
              <a:rPr lang="lt-LT" sz="1200" b="1" dirty="0">
                <a:latin typeface="Arial Narrow" panose="020B0606020202030204" pitchFamily="34" charset="0"/>
              </a:rPr>
              <a:t> dalių</a:t>
            </a:r>
            <a:r>
              <a:rPr lang="lt-LT" sz="1200" dirty="0">
                <a:latin typeface="Arial Narrow" panose="020B0606020202030204" pitchFamily="34" charset="0"/>
              </a:rPr>
              <a:t>: </a:t>
            </a:r>
            <a:r>
              <a:rPr lang="en-US" sz="1200" dirty="0" err="1">
                <a:latin typeface="Arial Narrow" panose="020B0606020202030204" pitchFamily="34" charset="0"/>
              </a:rPr>
              <a:t>viena</a:t>
            </a:r>
            <a:r>
              <a:rPr lang="en-US" sz="1200" dirty="0">
                <a:latin typeface="Arial Narrow" panose="020B0606020202030204" pitchFamily="34" charset="0"/>
              </a:rPr>
              <a:t> dal</a:t>
            </a:r>
            <a:r>
              <a:rPr lang="lt-LT" sz="1200" dirty="0" err="1">
                <a:latin typeface="Arial Narrow" panose="020B0606020202030204" pitchFamily="34" charset="0"/>
              </a:rPr>
              <a:t>is</a:t>
            </a:r>
            <a:r>
              <a:rPr lang="lt-LT" sz="1200" dirty="0">
                <a:latin typeface="Arial Narrow" panose="020B0606020202030204" pitchFamily="34" charset="0"/>
              </a:rPr>
              <a:t> siejama su sutarties sudarymu (pvz., Olandijoje </a:t>
            </a:r>
            <a:r>
              <a:rPr lang="en-US" sz="1200" dirty="0">
                <a:latin typeface="Arial Narrow" panose="020B0606020202030204" pitchFamily="34" charset="0"/>
              </a:rPr>
              <a:t>2 proc. </a:t>
            </a:r>
            <a:r>
              <a:rPr lang="lt-LT" sz="1200" dirty="0">
                <a:latin typeface="Arial Narrow" panose="020B0606020202030204" pitchFamily="34" charset="0"/>
              </a:rPr>
              <a:t>finansavimo skiriama, atsižvelgiant į AM parengtus plėtros planus), kita dalis priklauso nuo sutartyse individuliai nustatytų įsipareigojimų vykdymo (pagal nustatytas rodiklių reikšmes) ir ją AM gali prarasti, jei nevykdo įsipareigojimų (pvz., Olandijoje </a:t>
            </a:r>
            <a:r>
              <a:rPr lang="en-US" sz="1200" dirty="0">
                <a:latin typeface="Arial Narrow" panose="020B0606020202030204" pitchFamily="34" charset="0"/>
              </a:rPr>
              <a:t>– 5 proc.</a:t>
            </a:r>
            <a:r>
              <a:rPr lang="lt-LT" sz="1200" dirty="0">
                <a:latin typeface="Arial Narrow" panose="020B0606020202030204" pitchFamily="34" charset="0"/>
              </a:rPr>
              <a:t>)</a:t>
            </a:r>
            <a:endParaRPr lang="en-US" sz="1200" dirty="0">
              <a:latin typeface="Arial Narrow" panose="020B0606020202030204" pitchFamily="34" charset="0"/>
            </a:endParaRPr>
          </a:p>
          <a:p>
            <a:pPr rtl="0" eaLnBrk="1" fontAlgn="ctr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m.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Hagoje vykusiame</a:t>
            </a:r>
            <a:r>
              <a:rPr lang="lt-LT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šalių seminare dėl sutarčių sudarymo ir jų ryšio su AM finansavimu </a:t>
            </a:r>
            <a:r>
              <a:rPr lang="lt-L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buvo suformuluotos rekomendacijos, kurias siūlomas Lietuvos modelis iš esmės atitinka:</a:t>
            </a:r>
            <a:r>
              <a:rPr lang="lt-LT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Sutarčių finansavimas paprastai siejamas su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plėtros planų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parengimu ir (arba) jų įgyvendinimu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MSĮ 9 str. nustatyta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kad sutartyje su valstybine aukštąja mokykla susitariama dėl aukštosios mokyklos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strateginių veiklos prioritetų ir siekiamų rezultatų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Sutarties įgyvendinimas privalo turėti finansines pasekmes: su sutartimis siejama finansavimo dalis turi motyvuoti daryti pažangą, tačiau ji neturi pakenkti veiklos stabilumui, todėl rekomenduojama, kad ji sudarytų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5-7 proc. AM finansavimo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proc. – per mažai; 10 proc. – per daug)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Finansavimas valstybinių AM veiklos pažangai skatinti sudarytų iki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 proc.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apskaičiuotų nuo viso AM bazinio finansavimo (skiriamo studijoms,</a:t>
            </a:r>
            <a:r>
              <a:rPr lang="lt-LT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MTEP ir ūkiui)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Idealiu atveju sutarties finansavimas turi būti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papildomas prie bazinio finansavimo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LT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Finansavimas valstybinių AM veiklos pažangai skatinti būtų skiriamas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papildomai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prie bazinio finansavimo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Turi būti skatinama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 individuali pažanga 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(plėtojamos stipriosios AM veiklos pusės),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 ambicingumas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įvertinant bendrą kontekstą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Individualią pažangą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skatintų pagal sutarčių vykdymo rezultatus skiriamas finansavimas, dėl kurio AM tarpusavyje nekonkuruotų – jis priklausytų tik nuo to, ar AM pasiekė individualiai sutartus rodiklius.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t-LT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 pažangos ambicingumą</a:t>
            </a:r>
            <a:r>
              <a:rPr lang="lt-L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leistų įvertinti finansavimas, skiriamas pagal Vyriausybės nustatytus aukštojo mokslo plėtros rodiklius, kurie būtų vienodi visoms AM ir įvertintų kiekvienos AM indėlį į bendrą rezultatą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895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>
                <a:latin typeface="Arial Narrow" panose="020B0606020202030204" pitchFamily="34" charset="0"/>
              </a:rPr>
              <a:t>Pagal </a:t>
            </a:r>
            <a:r>
              <a:rPr lang="lt-LT" b="1" dirty="0">
                <a:latin typeface="Arial Narrow" panose="020B0606020202030204" pitchFamily="34" charset="0"/>
              </a:rPr>
              <a:t>dabartinę sistemą</a:t>
            </a:r>
            <a:r>
              <a:rPr lang="lt-LT" dirty="0">
                <a:latin typeface="Arial Narrow" panose="020B0606020202030204" pitchFamily="34" charset="0"/>
              </a:rPr>
              <a:t>,</a:t>
            </a:r>
            <a:r>
              <a:rPr lang="lt-LT" baseline="0" dirty="0">
                <a:latin typeface="Arial Narrow" panose="020B0606020202030204" pitchFamily="34" charset="0"/>
              </a:rPr>
              <a:t> padidinus lėšų dalį, skiriamą studentams skatinti, padidėtų ir visa studijų kaina – tai turėtų neigiamą poveikį mokantiesiems už studijas iš savo lėšų.</a:t>
            </a:r>
          </a:p>
          <a:p>
            <a:r>
              <a:rPr lang="lt-LT" baseline="0" dirty="0">
                <a:latin typeface="Arial Narrow" panose="020B0606020202030204" pitchFamily="34" charset="0"/>
              </a:rPr>
              <a:t>Pagal teikiamą </a:t>
            </a:r>
            <a:r>
              <a:rPr lang="lt-LT" b="1" baseline="0" dirty="0">
                <a:latin typeface="Arial Narrow" panose="020B0606020202030204" pitchFamily="34" charset="0"/>
              </a:rPr>
              <a:t>pasiūlymą</a:t>
            </a:r>
            <a:r>
              <a:rPr lang="lt-LT" baseline="0" dirty="0">
                <a:latin typeface="Arial Narrow" panose="020B0606020202030204" pitchFamily="34" charset="0"/>
              </a:rPr>
              <a:t>, išlaidos studentams skatinti būtų iškeltos iš studijų kainos ir įtakos studijų kainos neturėtų. Lėšos šiam tikslui iš valstybės biudžeto būtų skiriamos atskiru srautu.</a:t>
            </a:r>
            <a:endParaRPr lang="lt-LT" dirty="0">
              <a:latin typeface="Arial Narrow" panose="020B0606020202030204" pitchFamily="34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336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6433F-79D1-475E-AFF1-61FB0ED96459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365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AEAB2DD-6B3D-45E5-8679-E362F1D13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E85CE787-0C8A-4AF1-9FF5-E20E4140B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F75FB0B-A42F-44C8-A650-F497951DD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F869DDB-20AF-46D8-BD56-39D0C96A0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30EBA92-52DE-47E0-A8DD-87A43FEE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333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53BA16-F7F6-48DD-A2CF-9FBE90D2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77353F0-D4EC-401A-B390-F1E2D2DF3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8B8430C-1246-414D-B1FD-2B85CB25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BF79DD09-803C-4635-AC70-D6E274BF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7317ED6-51EF-4E8F-946F-F85A5BF9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715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6D77B5C-64E4-45CF-AFF2-504C7AB05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3758F08F-4490-458B-A34E-609221B8B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8E1B455-65BF-44DA-9B72-F4A223BD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EF83BB6-D1BD-45B7-8F3B-3546237F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160ACAA-2ED4-4F97-8EFC-37F75557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6483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403" y="2276872"/>
            <a:ext cx="4012480" cy="2400267"/>
          </a:xfrm>
        </p:spPr>
        <p:txBody>
          <a:bodyPr anchor="t">
            <a:normAutofit/>
          </a:bodyPr>
          <a:lstStyle>
            <a:lvl1pPr>
              <a:defRPr sz="3333" b="1" i="0" cap="none" baseline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‹#›</a:t>
            </a:fld>
            <a:endParaRPr lang="uk-U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246285" y="740834"/>
            <a:ext cx="5321300" cy="5376333"/>
          </a:xfrm>
        </p:spPr>
        <p:txBody>
          <a:bodyPr/>
          <a:lstStyle>
            <a:lvl1pPr>
              <a:defRPr b="0" i="0">
                <a:latin typeface="Segoe UI" charset="0"/>
                <a:ea typeface="Segoe UI" charset="0"/>
                <a:cs typeface="Segoe UI" charset="0"/>
              </a:defRPr>
            </a:lvl1pPr>
            <a:lvl2pPr>
              <a:defRPr b="0" i="0">
                <a:latin typeface="Segoe UI" charset="0"/>
                <a:ea typeface="Segoe UI" charset="0"/>
                <a:cs typeface="Segoe UI" charset="0"/>
              </a:defRPr>
            </a:lvl2pPr>
            <a:lvl3pPr>
              <a:defRPr b="0" i="0">
                <a:latin typeface="Segoe UI" charset="0"/>
                <a:ea typeface="Segoe UI" charset="0"/>
                <a:cs typeface="Segoe UI" charset="0"/>
              </a:defRPr>
            </a:lvl3pPr>
            <a:lvl4pPr>
              <a:defRPr b="0" i="0">
                <a:latin typeface="Segoe UI" charset="0"/>
                <a:ea typeface="Segoe UI" charset="0"/>
                <a:cs typeface="Segoe UI" charset="0"/>
              </a:defRPr>
            </a:lvl4pPr>
            <a:lvl5pPr>
              <a:defRPr b="0" i="0">
                <a:latin typeface="Segoe UI" charset="0"/>
                <a:ea typeface="Segoe UI" charset="0"/>
                <a:cs typeface="Segoe U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9255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2"/>
          <a:stretch/>
        </p:blipFill>
        <p:spPr>
          <a:xfrm>
            <a:off x="0" y="0"/>
            <a:ext cx="5678952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6117593" y="1"/>
            <a:ext cx="3381336" cy="318545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117594" y="3693144"/>
            <a:ext cx="5183717" cy="23281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67" b="0" i="0"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 lvl="0"/>
            <a:r>
              <a:rPr lang="en-US" dirty="0"/>
              <a:t>txt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7594" y="2223253"/>
            <a:ext cx="5183717" cy="146989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>
                <a:solidFill>
                  <a:schemeClr val="bg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0933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E45A570-F2F0-4C72-9681-EC1BBCCB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DCA8E7D-FAE9-4A49-85E4-2100BAD9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20A69F6-DBD8-4226-937D-E15C10B11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FAC014E-FBB0-46DD-9A73-7D5D7EF8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40AC972-3A95-4559-9301-1340A780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6559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FF345E3-7B7D-470F-B3C1-90DD9B952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7BE6EC3-6864-4D32-BD05-6F616C4C4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386B7B8-7AAB-4136-A588-AB8A47635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87522E2-D8DC-4CEE-9D04-FF5E82EFB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2B75D6C-86E5-40DA-8C68-9F3AC81EE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5300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178B3D2-9560-473E-95C0-3963CAA1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01D38CF-C9DA-459C-BF38-1E5DA90D9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F3E7E7D-3B49-4FD7-8AC2-480D2DD30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532DD612-83B3-4527-B4EC-EC7F173D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ACF4471-7FB5-4949-99D3-D1FBA52D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9B3AEE89-56B6-44AB-A778-EAD9E18E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673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CB654FF-179D-4ECA-891D-64D979230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3B41C74-2E4A-4BF3-ACC2-390C8D7D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9CF23CE4-97A8-4855-A279-253EC7131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C672CC1C-C739-4DF3-96E3-E0CF83158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7C804E0B-AD19-4703-AC02-AF721D762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65D747CC-BDB4-41FD-8E22-49E95F431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5B849684-C9BA-43EE-B8CA-DD3E5234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3514B914-1A20-4531-969D-05A19C7F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4704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021BA71-CCC6-429D-8373-D84E46083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5AB65745-9CDA-466A-9EE8-503CFF5B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7669F0F-55C4-4728-B520-AE9447D38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CEA1AB0A-0F83-49A8-ACA6-E669F275A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014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A13E0276-2FB6-4DA2-9376-B4DF23FA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88DDBCDA-39DB-4B53-975F-BF4518EB1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2738BB4A-25D5-493A-AE9B-675B3EE5B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1029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9FDA2D-3261-4A72-A0E1-6B67F2B6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B4FEBE1-7DA8-4E08-BAB6-20F3D9B1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ED60F85-728A-4C10-96C2-9764B138B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B4B8100A-F196-4343-9C18-744587C0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DE92325-D6AA-4A4B-B168-B6C961E6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1B6500B-9DD0-42CE-9987-2DEF27E3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06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2BEFC4-DA7E-4718-A884-C3177D2D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156CA2AC-AFD3-4232-B44E-C1550B55A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E01FD17-C330-485C-A8FD-A9D04EFD1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4FDB0075-538F-41E0-AFCF-5F80F01D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E0AD17E-4A5F-48EB-BA0A-80FD7CD60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0F23A11-9295-4EAF-96E5-E160BB35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62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30858A86-3077-4429-9DDE-8E1E20C3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2EEDAFD-B11D-41DC-890C-7CCA4143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BA2E48C-38D9-4822-996C-7B913BC98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D7A89-617B-4141-9D0E-6AEB36FED4AC}" type="datetimeFigureOut">
              <a:rPr lang="lt-LT" smtClean="0"/>
              <a:t>2019.01.29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8D6955F-E0D9-4C34-9587-EDB80C943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68A54F5-A857-4796-BCEC-DCB401135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8D1A-CC21-4852-9101-76CA1D5E18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35026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787/235c9806-en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" r="746" b="16906"/>
          <a:stretch/>
        </p:blipFill>
        <p:spPr>
          <a:xfrm>
            <a:off x="1328" y="19968"/>
            <a:ext cx="12190672" cy="68602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821" y="19968"/>
            <a:ext cx="5665434" cy="3604008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353" y="468203"/>
            <a:ext cx="5234653" cy="1019939"/>
          </a:xfrm>
        </p:spPr>
        <p:txBody>
          <a:bodyPr anchor="t">
            <a:noAutofit/>
          </a:bodyPr>
          <a:lstStyle/>
          <a:p>
            <a:pPr algn="l">
              <a:lnSpc>
                <a:spcPct val="75000"/>
              </a:lnSpc>
            </a:pPr>
            <a:r>
              <a:rPr lang="lt-LT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STUDIJŲ FINANSAVIMO PERTVARKA</a:t>
            </a:r>
            <a:endParaRPr lang="en-US" sz="4000" spc="-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3" y="2006089"/>
            <a:ext cx="4182026" cy="402595"/>
          </a:xfrm>
        </p:spPr>
        <p:txBody>
          <a:bodyPr>
            <a:normAutofit/>
          </a:bodyPr>
          <a:lstStyle/>
          <a:p>
            <a:pPr algn="l"/>
            <a:endParaRPr lang="en-US" sz="1867" b="1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72353" y="2526208"/>
            <a:ext cx="3368765" cy="400423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Segoe UI Normal" charset="0"/>
              </a:rPr>
              <a:t>201</a:t>
            </a:r>
            <a:r>
              <a:rPr lang="lt-LT" sz="1600" dirty="0">
                <a:solidFill>
                  <a:schemeClr val="bg1"/>
                </a:solidFill>
                <a:latin typeface="Segoe UI Normal" charset="0"/>
              </a:rPr>
              <a:t>9-</a:t>
            </a:r>
            <a:r>
              <a:rPr lang="en-US" sz="1600" dirty="0">
                <a:solidFill>
                  <a:schemeClr val="bg1"/>
                </a:solidFill>
                <a:latin typeface="Segoe UI Normal" charset="0"/>
              </a:rPr>
              <a:t>0</a:t>
            </a:r>
            <a:r>
              <a:rPr lang="lt-LT" sz="1600" dirty="0">
                <a:solidFill>
                  <a:schemeClr val="bg1"/>
                </a:solidFill>
                <a:latin typeface="Segoe UI Normal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Segoe UI Normal" charset="0"/>
              </a:rPr>
              <a:t>-</a:t>
            </a:r>
            <a:r>
              <a:rPr lang="lt-LT" sz="1600" dirty="0">
                <a:solidFill>
                  <a:schemeClr val="bg1"/>
                </a:solidFill>
                <a:latin typeface="Segoe UI Normal" charset="0"/>
              </a:rPr>
              <a:t>29</a:t>
            </a:r>
          </a:p>
        </p:txBody>
      </p:sp>
      <p:pic>
        <p:nvPicPr>
          <p:cNvPr id="8" name="Picture 2" descr="https://www.smm.lt/uploads/documents/intranet_smm/logotipai/el_parasui/%C5%A0MSM_logotipas_spalvotas_LT_parasui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0" y="2030256"/>
            <a:ext cx="2522512" cy="9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90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117594" y="2505076"/>
            <a:ext cx="5645781" cy="3810000"/>
          </a:xfrm>
        </p:spPr>
        <p:txBody>
          <a:bodyPr>
            <a:normAutofit/>
          </a:bodyPr>
          <a:lstStyle/>
          <a:p>
            <a:r>
              <a:rPr lang="lt-LT" sz="2400" b="1" dirty="0">
                <a:latin typeface="Arial Narrow" panose="020B0606020202030204" pitchFamily="34" charset="0"/>
              </a:rPr>
              <a:t>Įgyvendinimo terminai:</a:t>
            </a:r>
            <a:r>
              <a:rPr lang="lt-LT" sz="2400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latin typeface="Arial Narrow" panose="020B0606020202030204" pitchFamily="34" charset="0"/>
              </a:rPr>
              <a:t>2019 metais </a:t>
            </a:r>
            <a:r>
              <a:rPr lang="lt-LT" sz="2000" dirty="0">
                <a:latin typeface="Arial Narrow" panose="020B0606020202030204" pitchFamily="34" charset="0"/>
              </a:rPr>
              <a:t>sudaromos sutartys ir nustatomi aukštojo mokslo plėtros rodikliai 2020–2022 metų laikotarpiui</a:t>
            </a:r>
            <a:endParaRPr lang="en-US" sz="2000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Narrow" panose="020B0606020202030204" pitchFamily="34" charset="0"/>
              </a:rPr>
              <a:t>2020 </a:t>
            </a:r>
            <a:r>
              <a:rPr lang="en-US" sz="2000" b="1" dirty="0" err="1">
                <a:latin typeface="Arial Narrow" panose="020B0606020202030204" pitchFamily="34" charset="0"/>
              </a:rPr>
              <a:t>metai</a:t>
            </a:r>
            <a:r>
              <a:rPr lang="en-US" sz="2000" b="1" dirty="0">
                <a:latin typeface="Arial Narrow" panose="020B0606020202030204" pitchFamily="34" charset="0"/>
              </a:rPr>
              <a:t> </a:t>
            </a:r>
            <a:r>
              <a:rPr lang="en-US" sz="2000" dirty="0">
                <a:latin typeface="Arial Narrow" panose="020B0606020202030204" pitchFamily="34" charset="0"/>
              </a:rPr>
              <a:t>– </a:t>
            </a:r>
            <a:r>
              <a:rPr lang="en-US" sz="2000" dirty="0" err="1">
                <a:latin typeface="Arial Narrow" panose="020B0606020202030204" pitchFamily="34" charset="0"/>
              </a:rPr>
              <a:t>pirmieji</a:t>
            </a:r>
            <a:r>
              <a:rPr lang="en-US" sz="2000" dirty="0">
                <a:latin typeface="Arial Narrow" panose="020B0606020202030204" pitchFamily="34" charset="0"/>
              </a:rPr>
              <a:t> </a:t>
            </a:r>
            <a:r>
              <a:rPr lang="lt-LT" sz="2000" dirty="0">
                <a:latin typeface="Arial Narrow" panose="020B0606020202030204" pitchFamily="34" charset="0"/>
              </a:rPr>
              <a:t>sutarčių ir aukštojo mokslo plėtros rodiklių įgyvendinimo metai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latin typeface="Arial Narrow" panose="020B0606020202030204" pitchFamily="34" charset="0"/>
              </a:rPr>
              <a:t>2021 metais </a:t>
            </a:r>
            <a:r>
              <a:rPr lang="lt-LT" sz="2000" dirty="0">
                <a:latin typeface="Arial Narrow" panose="020B0606020202030204" pitchFamily="34" charset="0"/>
              </a:rPr>
              <a:t>įvertinami veiklos rezultatai</a:t>
            </a:r>
            <a:r>
              <a:rPr lang="en-US" sz="2000" dirty="0">
                <a:latin typeface="Arial Narrow" panose="020B0606020202030204" pitchFamily="34" charset="0"/>
              </a:rPr>
              <a:t> u</a:t>
            </a:r>
            <a:r>
              <a:rPr lang="lt-LT" sz="2000" dirty="0">
                <a:latin typeface="Arial Narrow" panose="020B0606020202030204" pitchFamily="34" charset="0"/>
              </a:rPr>
              <a:t>ž </a:t>
            </a:r>
            <a:r>
              <a:rPr lang="en-US" sz="2000" dirty="0">
                <a:latin typeface="Arial Narrow" panose="020B0606020202030204" pitchFamily="34" charset="0"/>
              </a:rPr>
              <a:t>2020 </a:t>
            </a:r>
            <a:r>
              <a:rPr lang="lt-LT" sz="2000" dirty="0">
                <a:latin typeface="Arial Narrow" panose="020B0606020202030204" pitchFamily="34" charset="0"/>
              </a:rPr>
              <a:t>metus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000" b="1" dirty="0">
                <a:latin typeface="Arial Narrow" panose="020B0606020202030204" pitchFamily="34" charset="0"/>
              </a:rPr>
              <a:t>2022 metų </a:t>
            </a:r>
            <a:r>
              <a:rPr lang="lt-LT" sz="2000" dirty="0">
                <a:latin typeface="Arial Narrow" panose="020B0606020202030204" pitchFamily="34" charset="0"/>
              </a:rPr>
              <a:t>valstybės biudžete pagal vertinimo rezultatus paskirstomos lėšos valstybinėms 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7594" y="375403"/>
            <a:ext cx="5183717" cy="1796297"/>
          </a:xfrm>
        </p:spPr>
        <p:txBody>
          <a:bodyPr/>
          <a:lstStyle/>
          <a:p>
            <a:r>
              <a:rPr lang="lt-LT" dirty="0">
                <a:latin typeface="Arial Narrow" panose="020B0606020202030204" pitchFamily="34" charset="0"/>
              </a:rPr>
              <a:t>PAPILDOMŲ LĖŠŲ POREIKIS – </a:t>
            </a:r>
            <a:r>
              <a:rPr lang="lt-LT" dirty="0">
                <a:solidFill>
                  <a:srgbClr val="2A563F"/>
                </a:solidFill>
                <a:latin typeface="Arial Narrow" panose="020B0606020202030204" pitchFamily="34" charset="0"/>
              </a:rPr>
              <a:t>iki 12 mln. Eur 2022 m. valstybinių AM veiklos pažangai skatinti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093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" y="-28034"/>
            <a:ext cx="12384777" cy="82575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94867" y="1329669"/>
            <a:ext cx="6502400" cy="393700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667" y="2495259"/>
            <a:ext cx="5892800" cy="1415321"/>
          </a:xfrm>
        </p:spPr>
        <p:txBody>
          <a:bodyPr anchor="t">
            <a:noAutofit/>
          </a:bodyPr>
          <a:lstStyle/>
          <a:p>
            <a:pPr algn="l">
              <a:lnSpc>
                <a:spcPct val="75000"/>
              </a:lnSpc>
            </a:pPr>
            <a:r>
              <a:rPr lang="lt-LT" sz="6600" b="1" dirty="0">
                <a:solidFill>
                  <a:schemeClr val="bg1"/>
                </a:solidFill>
                <a:latin typeface="Arial Narrow" panose="020B0606020202030204" pitchFamily="34" charset="0"/>
              </a:rPr>
              <a:t>AČIŪ UŽ DĖMESĮ</a:t>
            </a:r>
            <a:endParaRPr lang="en-US" sz="6400" spc="-200" dirty="0">
              <a:solidFill>
                <a:schemeClr val="bg1"/>
              </a:solidFill>
            </a:endParaRPr>
          </a:p>
        </p:txBody>
      </p:sp>
      <p:pic>
        <p:nvPicPr>
          <p:cNvPr id="11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648" y="203004"/>
            <a:ext cx="2309784" cy="770672"/>
          </a:xfrm>
          <a:prstGeom prst="rect">
            <a:avLst/>
          </a:prstGeom>
        </p:spPr>
      </p:pic>
      <p:pic>
        <p:nvPicPr>
          <p:cNvPr id="10" name="Picture 2" descr="https://www.smm.lt/uploads/documents/intranet_smm/logotipai/el_parasui/%C5%A0MSM_logotipas_spalvotas_LT_parasui.png"/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50" y="3417543"/>
            <a:ext cx="2522512" cy="9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1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7DAA-0D7B-4F8F-81FD-95C7AE0521B6}" type="slidenum">
              <a:rPr lang="lt-LT" smtClean="0"/>
              <a:t>2</a:t>
            </a:fld>
            <a:endParaRPr lang="lt-LT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433754" y="1207477"/>
          <a:ext cx="11406554" cy="551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uapvalintas stačiakampis 3"/>
          <p:cNvSpPr/>
          <p:nvPr/>
        </p:nvSpPr>
        <p:spPr>
          <a:xfrm>
            <a:off x="433754" y="246185"/>
            <a:ext cx="11406554" cy="867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TIKSLAS</a:t>
            </a:r>
            <a:r>
              <a:rPr lang="lt-LT" sz="2400" dirty="0">
                <a:solidFill>
                  <a:srgbClr val="002060"/>
                </a:solidFill>
                <a:latin typeface="Arial Narrow" panose="020B0606020202030204" pitchFamily="34" charset="0"/>
              </a:rPr>
              <a:t> - pertvarkyti studijų finansavimą, kad jis ne tik padengtų būtinąsias studijų išlaidas, bet ir skatintų aukštųjų mokyklų veiklos pažangą, garantuojančią studijų kokybę ir mokslinę kompetenciją</a:t>
            </a:r>
          </a:p>
        </p:txBody>
      </p:sp>
    </p:spTree>
    <p:extLst>
      <p:ext uri="{BB962C8B-B14F-4D97-AF65-F5344CB8AC3E}">
        <p14:creationId xmlns:p14="http://schemas.microsoft.com/office/powerpoint/2010/main" val="2974176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1601085" y="3332986"/>
            <a:ext cx="3360375" cy="19202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3</a:t>
            </a:fld>
            <a:endParaRPr lang="uk-UA" dirty="0"/>
          </a:p>
        </p:txBody>
      </p:sp>
      <p:graphicFrame>
        <p:nvGraphicFramePr>
          <p:cNvPr id="10" name="Chart 3"/>
          <p:cNvGraphicFramePr>
            <a:graphicFrameLocks/>
          </p:cNvGraphicFramePr>
          <p:nvPr>
            <p:extLst/>
          </p:nvPr>
        </p:nvGraphicFramePr>
        <p:xfrm>
          <a:off x="5133860" y="248278"/>
          <a:ext cx="6865478" cy="6213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2"/>
          <p:cNvSpPr txBox="1">
            <a:spLocks/>
          </p:cNvSpPr>
          <p:nvPr/>
        </p:nvSpPr>
        <p:spPr>
          <a:xfrm>
            <a:off x="286440" y="264403"/>
            <a:ext cx="4847420" cy="62135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1200"/>
              </a:spcAft>
            </a:pPr>
            <a:r>
              <a:rPr lang="lt-LT" sz="3600" dirty="0">
                <a:latin typeface="Arial Narrow" panose="020B0606020202030204" pitchFamily="34" charset="0"/>
              </a:rPr>
              <a:t>BAZINIS STUDIJŲ FINANSAVIMAS</a:t>
            </a:r>
            <a:endParaRPr lang="lt-LT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lt-LT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DABAR</a:t>
            </a:r>
            <a:r>
              <a:rPr lang="lt-LT" sz="2000" b="0" dirty="0">
                <a:latin typeface="Arial Narrow" panose="020B0606020202030204" pitchFamily="34" charset="0"/>
              </a:rPr>
              <a:t> studijų finansavimas priklauso nuo kiekvieno studento – atsilaisvinus </a:t>
            </a:r>
            <a:r>
              <a:rPr lang="lt-LT" sz="2000" b="0" dirty="0" err="1">
                <a:latin typeface="Arial Narrow" panose="020B0606020202030204" pitchFamily="34" charset="0"/>
              </a:rPr>
              <a:t>vf</a:t>
            </a:r>
            <a:r>
              <a:rPr lang="lt-LT" sz="2000" b="0" dirty="0">
                <a:latin typeface="Arial Narrow" panose="020B0606020202030204" pitchFamily="34" charset="0"/>
              </a:rPr>
              <a:t> studijų vietai, prarandamas ir jai skirtas finansavimas</a:t>
            </a:r>
          </a:p>
          <a:p>
            <a:pPr lvl="0">
              <a:spcAft>
                <a:spcPts val="600"/>
              </a:spcAft>
            </a:pPr>
            <a:r>
              <a:rPr lang="lt-LT" sz="2000" dirty="0">
                <a:solidFill>
                  <a:srgbClr val="007434"/>
                </a:solidFill>
                <a:latin typeface="Arial Narrow" panose="020B0606020202030204" pitchFamily="34" charset="0"/>
              </a:rPr>
              <a:t>SIŪLOMA</a:t>
            </a:r>
            <a:r>
              <a:rPr lang="lt-LT" sz="2000" b="0" dirty="0">
                <a:latin typeface="Arial Narrow" panose="020B0606020202030204" pitchFamily="34" charset="0"/>
              </a:rPr>
              <a:t> studijų laikotarpiu užtikrinti stabilesnį studijų finansavimą, kuris neturėtų neigiamo poveikio studijų kokybei: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000" b="0" dirty="0">
                <a:latin typeface="Arial Narrow" panose="020B0606020202030204" pitchFamily="34" charset="0"/>
              </a:rPr>
              <a:t>lėšas studijoms skaičiuoti ne pagal kiekvienų metų faktinį užimtų </a:t>
            </a:r>
            <a:r>
              <a:rPr lang="lt-LT" sz="2000" b="0" dirty="0" err="1">
                <a:latin typeface="Arial Narrow" panose="020B0606020202030204" pitchFamily="34" charset="0"/>
              </a:rPr>
              <a:t>vf</a:t>
            </a:r>
            <a:r>
              <a:rPr lang="lt-LT" sz="2000" b="0" dirty="0">
                <a:latin typeface="Arial Narrow" panose="020B0606020202030204" pitchFamily="34" charset="0"/>
              </a:rPr>
              <a:t> studijų vietų skaičių, bet pagal </a:t>
            </a:r>
            <a:r>
              <a:rPr lang="lt-LT" sz="2000" dirty="0">
                <a:latin typeface="Arial Narrow" panose="020B0606020202030204" pitchFamily="34" charset="0"/>
              </a:rPr>
              <a:t>priėmimo metais užfiksuotą </a:t>
            </a:r>
            <a:r>
              <a:rPr lang="lt-LT" sz="2000" b="0" dirty="0" err="1">
                <a:latin typeface="Arial Narrow" panose="020B0606020202030204" pitchFamily="34" charset="0"/>
              </a:rPr>
              <a:t>vf</a:t>
            </a:r>
            <a:r>
              <a:rPr lang="lt-LT" sz="2000" b="0" dirty="0">
                <a:latin typeface="Arial Narrow" panose="020B0606020202030204" pitchFamily="34" charset="0"/>
              </a:rPr>
              <a:t> studijų vietų skaičių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000" b="0" dirty="0">
                <a:latin typeface="Arial Narrow" panose="020B0606020202030204" pitchFamily="34" charset="0"/>
              </a:rPr>
              <a:t>studijų laikotarpiu finansavimas išliktų nepakitęs, jei studentų </a:t>
            </a:r>
            <a:r>
              <a:rPr lang="lt-LT" sz="2000" dirty="0">
                <a:latin typeface="Arial Narrow" panose="020B0606020202030204" pitchFamily="34" charset="0"/>
              </a:rPr>
              <a:t>„nubyrėjimas“ </a:t>
            </a:r>
            <a:r>
              <a:rPr lang="lt-LT" sz="2000" b="0" dirty="0">
                <a:latin typeface="Arial Narrow" panose="020B0606020202030204" pitchFamily="34" charset="0"/>
              </a:rPr>
              <a:t>tam tikroje studijų krypčių grupėje neviršytų Vyriausybės nustatyto dydžio, </a:t>
            </a:r>
            <a:r>
              <a:rPr lang="lt-LT" sz="2000" dirty="0">
                <a:latin typeface="Arial Narrow" panose="020B0606020202030204" pitchFamily="34" charset="0"/>
              </a:rPr>
              <a:t>ne didesnio kaip 30 procentų</a:t>
            </a:r>
            <a:endParaRPr lang="lt-LT" sz="2000" b="0" dirty="0">
              <a:latin typeface="Arial Narrow" panose="020B060602020203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2000" b="0" dirty="0">
                <a:latin typeface="Arial Narrow" panose="020B0606020202030204" pitchFamily="34" charset="0"/>
              </a:rPr>
              <a:t>Jei </a:t>
            </a:r>
            <a:r>
              <a:rPr lang="lt-LT" sz="2000" dirty="0">
                <a:latin typeface="Arial Narrow" panose="020B0606020202030204" pitchFamily="34" charset="0"/>
              </a:rPr>
              <a:t>„nubyrėjimas“ </a:t>
            </a:r>
            <a:r>
              <a:rPr lang="lt-LT" sz="2000" b="0" dirty="0">
                <a:latin typeface="Arial Narrow" panose="020B0606020202030204" pitchFamily="34" charset="0"/>
              </a:rPr>
              <a:t>būtų</a:t>
            </a:r>
            <a:r>
              <a:rPr lang="lt-LT" sz="2000" dirty="0">
                <a:latin typeface="Arial Narrow" panose="020B0606020202030204" pitchFamily="34" charset="0"/>
              </a:rPr>
              <a:t> </a:t>
            </a:r>
            <a:r>
              <a:rPr lang="lt-LT" sz="2000" b="0" dirty="0">
                <a:latin typeface="Arial Narrow" panose="020B0606020202030204" pitchFamily="34" charset="0"/>
              </a:rPr>
              <a:t>didesnis už nustatytąjį, finansavimas atitinkamai mažėtų</a:t>
            </a:r>
          </a:p>
        </p:txBody>
      </p:sp>
    </p:spTree>
    <p:extLst>
      <p:ext uri="{BB962C8B-B14F-4D97-AF65-F5344CB8AC3E}">
        <p14:creationId xmlns:p14="http://schemas.microsoft.com/office/powerpoint/2010/main" val="22094952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7DAA-0D7B-4F8F-81FD-95C7AE0521B6}" type="slidenum">
              <a:rPr lang="lt-LT" smtClean="0"/>
              <a:t>4</a:t>
            </a:fld>
            <a:endParaRPr lang="lt-LT"/>
          </a:p>
        </p:txBody>
      </p:sp>
      <p:graphicFrame>
        <p:nvGraphicFramePr>
          <p:cNvPr id="3" name="Diagrama 2"/>
          <p:cNvGraphicFramePr>
            <a:graphicFrameLocks/>
          </p:cNvGraphicFramePr>
          <p:nvPr>
            <p:extLst/>
          </p:nvPr>
        </p:nvGraphicFramePr>
        <p:xfrm>
          <a:off x="517793" y="264405"/>
          <a:ext cx="11479576" cy="609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610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1601085" y="3332986"/>
            <a:ext cx="3360375" cy="19202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72830" y="2660910"/>
            <a:ext cx="2662041" cy="1536171"/>
          </a:xfrm>
        </p:spPr>
        <p:txBody>
          <a:bodyPr anchor="ctr">
            <a:normAutofit fontScale="90000"/>
          </a:bodyPr>
          <a:lstStyle/>
          <a:p>
            <a:r>
              <a:rPr lang="lt-LT" sz="3600" dirty="0">
                <a:latin typeface="Arial Narrow" panose="020B0606020202030204" pitchFamily="34" charset="0"/>
              </a:rPr>
              <a:t>B</a:t>
            </a:r>
            <a:r>
              <a:rPr lang="en-US" sz="3600" dirty="0" err="1">
                <a:latin typeface="Arial Narrow" panose="020B0606020202030204" pitchFamily="34" charset="0"/>
              </a:rPr>
              <a:t>azinio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lt-LT" sz="3600" dirty="0">
                <a:latin typeface="Arial Narrow" panose="020B0606020202030204" pitchFamily="34" charset="0"/>
              </a:rPr>
              <a:t>studijų </a:t>
            </a:r>
            <a:r>
              <a:rPr lang="en-US" sz="3600" dirty="0" err="1">
                <a:latin typeface="Arial Narrow" panose="020B0606020202030204" pitchFamily="34" charset="0"/>
              </a:rPr>
              <a:t>finansavimo</a:t>
            </a:r>
            <a:r>
              <a:rPr lang="en-US" sz="3600" dirty="0">
                <a:latin typeface="Arial Narrow" panose="020B0606020202030204" pitchFamily="34" charset="0"/>
              </a:rPr>
              <a:t> </a:t>
            </a:r>
            <a:r>
              <a:rPr lang="lt-LT" sz="3600" dirty="0">
                <a:latin typeface="Arial Narrow" panose="020B0606020202030204" pitchFamily="34" charset="0"/>
              </a:rPr>
              <a:t>pertvarkos poveikis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15295" y="308472"/>
            <a:ext cx="7503620" cy="621351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t-LT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5</a:t>
            </a:fld>
            <a:endParaRPr lang="uk-UA" dirty="0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/>
          </p:nvPr>
        </p:nvGraphicFramePr>
        <p:xfrm>
          <a:off x="3459296" y="308471"/>
          <a:ext cx="8097398" cy="534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69465" y="5838940"/>
            <a:ext cx="7127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b="1" dirty="0">
                <a:latin typeface="Arial Narrow" panose="020B0606020202030204" pitchFamily="34" charset="0"/>
              </a:rPr>
              <a:t>Pastabos:</a:t>
            </a:r>
          </a:p>
          <a:p>
            <a:r>
              <a:rPr lang="lt-LT" sz="1400" dirty="0">
                <a:latin typeface="Arial Narrow" panose="020B0606020202030204" pitchFamily="34" charset="0"/>
              </a:rPr>
              <a:t>Nubyrėjimas skaičiuojamas, lyginant VI ir I kurso studentų skaičių</a:t>
            </a:r>
          </a:p>
          <a:p>
            <a:r>
              <a:rPr lang="lt-LT" sz="1400" dirty="0">
                <a:latin typeface="Arial Narrow" panose="020B0606020202030204" pitchFamily="34" charset="0"/>
              </a:rPr>
              <a:t>Modeliavimas atliktas, naudojant universitetinių studijų duomenis (2014 m. priimtųjų į </a:t>
            </a:r>
            <a:r>
              <a:rPr lang="lt-LT" sz="1400" dirty="0" err="1">
                <a:latin typeface="Arial Narrow" panose="020B0606020202030204" pitchFamily="34" charset="0"/>
              </a:rPr>
              <a:t>vf</a:t>
            </a:r>
            <a:r>
              <a:rPr lang="lt-LT" sz="1400" dirty="0">
                <a:latin typeface="Arial Narrow" panose="020B0606020202030204" pitchFamily="34" charset="0"/>
              </a:rPr>
              <a:t> vietas skaičių)</a:t>
            </a:r>
          </a:p>
        </p:txBody>
      </p:sp>
      <p:sp>
        <p:nvSpPr>
          <p:cNvPr id="7" name="Stačiakampis paaiškinimas 6"/>
          <p:cNvSpPr/>
          <p:nvPr/>
        </p:nvSpPr>
        <p:spPr>
          <a:xfrm>
            <a:off x="5244029" y="2060154"/>
            <a:ext cx="1275873" cy="600756"/>
          </a:xfrm>
          <a:prstGeom prst="wedgeRectCallout">
            <a:avLst>
              <a:gd name="adj1" fmla="val 49622"/>
              <a:gd name="adj2" fmla="val 82302"/>
            </a:avLst>
          </a:prstGeom>
          <a:solidFill>
            <a:schemeClr val="bg1"/>
          </a:solidFill>
          <a:ln>
            <a:solidFill>
              <a:srgbClr val="3D8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Arial Narrow" panose="020B0606020202030204" pitchFamily="34" charset="0"/>
              </a:rPr>
              <a:t>+6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%</a:t>
            </a:r>
            <a:endParaRPr lang="lt-L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Stačiakampis paaiškinimas 10"/>
          <p:cNvSpPr/>
          <p:nvPr/>
        </p:nvSpPr>
        <p:spPr>
          <a:xfrm>
            <a:off x="7055599" y="1740523"/>
            <a:ext cx="1275873" cy="600756"/>
          </a:xfrm>
          <a:prstGeom prst="wedgeRectCallout">
            <a:avLst>
              <a:gd name="adj1" fmla="val 49622"/>
              <a:gd name="adj2" fmla="val 82302"/>
            </a:avLst>
          </a:prstGeom>
          <a:solidFill>
            <a:schemeClr val="bg1"/>
          </a:solidFill>
          <a:ln>
            <a:solidFill>
              <a:srgbClr val="3D8F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Arial Narrow" panose="020B0606020202030204" pitchFamily="34" charset="0"/>
              </a:rPr>
              <a:t>+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8%</a:t>
            </a:r>
            <a:endParaRPr lang="lt-LT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0701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-1601085" y="3332986"/>
            <a:ext cx="3360375" cy="19202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6</a:t>
            </a:fld>
            <a:endParaRPr lang="uk-UA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264884" y="421023"/>
            <a:ext cx="4780842" cy="53848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lt-LT" sz="3600" dirty="0">
                <a:latin typeface="Arial Narrow" panose="020B0606020202030204" pitchFamily="34" charset="0"/>
              </a:rPr>
              <a:t>FINANSAVIMAS PAGAL VEIKLOS REZULTATUS</a:t>
            </a:r>
            <a:endParaRPr lang="lt-LT" sz="3600" dirty="0">
              <a:solidFill>
                <a:srgbClr val="007434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endParaRPr lang="lt-LT" sz="1800" dirty="0">
              <a:solidFill>
                <a:srgbClr val="007434"/>
              </a:solidFill>
              <a:latin typeface="Arial Narrow" panose="020B0606020202030204" pitchFamily="34" charset="0"/>
            </a:endParaRPr>
          </a:p>
          <a:p>
            <a:pPr>
              <a:spcAft>
                <a:spcPts val="600"/>
              </a:spcAft>
            </a:pPr>
            <a:r>
              <a:rPr lang="lt-LT" sz="1800" dirty="0">
                <a:solidFill>
                  <a:srgbClr val="007434"/>
                </a:solidFill>
                <a:latin typeface="Arial Narrow" panose="020B0606020202030204" pitchFamily="34" charset="0"/>
              </a:rPr>
              <a:t>SIŪLOMA</a:t>
            </a:r>
            <a:r>
              <a:rPr lang="lt-LT" sz="1800" b="0" dirty="0">
                <a:latin typeface="Arial Narrow" panose="020B0606020202030204" pitchFamily="34" charset="0"/>
              </a:rPr>
              <a:t> VB lėšas valstybinių AM veiklos pažangai skatinti skirti, atsižvelgiant į: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800" dirty="0">
                <a:latin typeface="Arial Narrow" panose="020B0606020202030204" pitchFamily="34" charset="0"/>
              </a:rPr>
              <a:t>sutarčių vykdymo rezultatus </a:t>
            </a:r>
            <a:r>
              <a:rPr lang="lt-LT" sz="1800" b="0" dirty="0">
                <a:latin typeface="Arial Narrow" panose="020B0606020202030204" pitchFamily="34" charset="0"/>
              </a:rPr>
              <a:t>– pagal kiekvienai AM individualiai nustatytas rodiklių reikšmes, kurias pasiekusi AM gauna sutartą dalį lėšų (pvz., 5% jos studijų BF), į kurią kitos AM nepretenduoja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lt-LT" sz="1800" b="0" dirty="0">
                <a:latin typeface="Arial Narrow" panose="020B0606020202030204" pitchFamily="34" charset="0"/>
              </a:rPr>
              <a:t>rezultatus pagal Vyriausybės nustatytus </a:t>
            </a:r>
            <a:r>
              <a:rPr lang="lt-LT" sz="1800" dirty="0">
                <a:latin typeface="Arial Narrow" panose="020B0606020202030204" pitchFamily="34" charset="0"/>
              </a:rPr>
              <a:t>aukštojo mokslo plėtros rodiklius </a:t>
            </a:r>
            <a:r>
              <a:rPr lang="lt-LT" sz="1800" b="0" dirty="0">
                <a:latin typeface="Arial Narrow" panose="020B0606020202030204" pitchFamily="34" charset="0"/>
              </a:rPr>
              <a:t>– pagal finansavimo formulę, apimančią visiems bendrus rodiklius, kur kiekviena AM gauna lėšų dalį, proporcingą jos pasiektiems rezultatams (AM dėl šių lėšų konkuruoja)</a:t>
            </a:r>
          </a:p>
        </p:txBody>
      </p:sp>
      <p:graphicFrame>
        <p:nvGraphicFramePr>
          <p:cNvPr id="7" name="Lentelė 6"/>
          <p:cNvGraphicFramePr>
            <a:graphicFrameLocks noGrp="1"/>
          </p:cNvGraphicFramePr>
          <p:nvPr>
            <p:extLst/>
          </p:nvPr>
        </p:nvGraphicFramePr>
        <p:xfrm>
          <a:off x="5135497" y="421023"/>
          <a:ext cx="6907575" cy="6015945"/>
        </p:xfrm>
        <a:graphic>
          <a:graphicData uri="http://schemas.openxmlformats.org/drawingml/2006/table">
            <a:tbl>
              <a:tblPr/>
              <a:tblGrid>
                <a:gridCol w="2897498">
                  <a:extLst>
                    <a:ext uri="{9D8B030D-6E8A-4147-A177-3AD203B41FA5}">
                      <a16:colId xmlns:a16="http://schemas.microsoft.com/office/drawing/2014/main" val="3418291561"/>
                    </a:ext>
                  </a:extLst>
                </a:gridCol>
                <a:gridCol w="4010077">
                  <a:extLst>
                    <a:ext uri="{9D8B030D-6E8A-4147-A177-3AD203B41FA5}">
                      <a16:colId xmlns:a16="http://schemas.microsoft.com/office/drawing/2014/main" val="1827248775"/>
                    </a:ext>
                  </a:extLst>
                </a:gridCol>
              </a:tblGrid>
              <a:tr h="4080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ĮSIPAREIGOJIMŲ IR RODIKLIŲ PAVYZDŽIAI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fontAlgn="b"/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708629"/>
                  </a:ext>
                </a:extLst>
              </a:tr>
              <a:tr h="797492"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Ko siekiama?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Įsipareigojimų arba rodiklių pavyzdžiai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33996"/>
                  </a:ext>
                </a:extLst>
              </a:tr>
              <a:tr h="40801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Užtikrinti valstybės plėtrai būtinų specialistų rengimą, AM profilio išgryninimą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Į tam tikras studijų kryptis (programas) priimtų studentų skaičius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137824"/>
                  </a:ext>
                </a:extLst>
              </a:tr>
              <a:tr h="40801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Priimtų studentų dalis tam tikrose studijų kryptyse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800753"/>
                  </a:ext>
                </a:extLst>
              </a:tr>
              <a:tr h="40801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Studijų programos, kurių atsisakoma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214866"/>
                  </a:ext>
                </a:extLst>
              </a:tr>
              <a:tr h="81603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Didinti studijų </a:t>
                      </a:r>
                      <a:r>
                        <a:rPr lang="lt-LT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tarptautiškumą</a:t>
                      </a:r>
                      <a:endParaRPr lang="lt-LT" sz="18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F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Studentų, ankstesnį išsilavinimą įgijusių ne Lietuvoje, atvykusių pilnai studijų programai, dalis nuo visų studentų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53859"/>
                  </a:ext>
                </a:extLst>
              </a:tr>
              <a:tr h="67137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t-L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Skatinti absolventų rengimo atitiktį darbo rinkos poreikiams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 pakopos absolventų, dirbančių kvalifikacijos lygį atitinkančiose pareigose dalis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77080"/>
                  </a:ext>
                </a:extLst>
              </a:tr>
              <a:tr h="40801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Dirbančių I pakopos absolventų dalis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39100"/>
                  </a:ext>
                </a:extLst>
              </a:tr>
              <a:tr h="1224058">
                <a:tc>
                  <a:txBody>
                    <a:bodyPr/>
                    <a:lstStyle/>
                    <a:p>
                      <a:pPr algn="l" fontAlgn="ctr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Skatinti vykdyti studijas kokybės standartus atitinkančiose kryptyse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F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lt-L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Studentų dalis studijų programose, akredituotose maksimaliam laikotarpiui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83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367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7DAA-0D7B-4F8F-81FD-95C7AE0521B6}" type="slidenum">
              <a:rPr lang="lt-LT" smtClean="0"/>
              <a:t>7</a:t>
            </a:fld>
            <a:endParaRPr lang="lt-LT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56" y="294805"/>
            <a:ext cx="10895915" cy="58229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7757" y="6213021"/>
            <a:ext cx="1083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/>
              <a:t>Šaltinis: </a:t>
            </a:r>
            <a:r>
              <a:rPr lang="lt-LT" sz="1400" dirty="0" err="1"/>
              <a:t>Borowiecki</a:t>
            </a:r>
            <a:r>
              <a:rPr lang="lt-LT" sz="1400" dirty="0"/>
              <a:t>, M. </a:t>
            </a:r>
            <a:r>
              <a:rPr lang="lt-LT" sz="1400" dirty="0" err="1"/>
              <a:t>and</a:t>
            </a:r>
            <a:r>
              <a:rPr lang="lt-LT" sz="1400" dirty="0"/>
              <a:t> C. </a:t>
            </a:r>
            <a:r>
              <a:rPr lang="lt-LT" sz="1400" dirty="0" err="1"/>
              <a:t>Paunov</a:t>
            </a:r>
            <a:r>
              <a:rPr lang="lt-LT" sz="1400" dirty="0"/>
              <a:t> (2018), "</a:t>
            </a:r>
            <a:r>
              <a:rPr lang="lt-LT" sz="1400" dirty="0" err="1"/>
              <a:t>How</a:t>
            </a:r>
            <a:r>
              <a:rPr lang="lt-LT" sz="1400" dirty="0"/>
              <a:t> </a:t>
            </a:r>
            <a:r>
              <a:rPr lang="lt-LT" sz="1400" dirty="0" err="1"/>
              <a:t>is</a:t>
            </a:r>
            <a:r>
              <a:rPr lang="lt-LT" sz="1400" dirty="0"/>
              <a:t> </a:t>
            </a:r>
            <a:r>
              <a:rPr lang="lt-LT" sz="1400" dirty="0" err="1"/>
              <a:t>research</a:t>
            </a:r>
            <a:r>
              <a:rPr lang="lt-LT" sz="1400" dirty="0"/>
              <a:t> </a:t>
            </a:r>
            <a:r>
              <a:rPr lang="lt-LT" sz="1400" dirty="0" err="1"/>
              <a:t>policy</a:t>
            </a:r>
            <a:r>
              <a:rPr lang="lt-LT" sz="1400" dirty="0"/>
              <a:t> </a:t>
            </a:r>
            <a:r>
              <a:rPr lang="lt-LT" sz="1400" dirty="0" err="1"/>
              <a:t>across</a:t>
            </a:r>
            <a:r>
              <a:rPr lang="lt-LT" sz="1400" dirty="0"/>
              <a:t> </a:t>
            </a:r>
            <a:r>
              <a:rPr lang="lt-LT" sz="1400" dirty="0" err="1"/>
              <a:t>the</a:t>
            </a:r>
            <a:r>
              <a:rPr lang="lt-LT" sz="1400" dirty="0"/>
              <a:t> OECD </a:t>
            </a:r>
            <a:r>
              <a:rPr lang="lt-LT" sz="1400" dirty="0" err="1"/>
              <a:t>organised</a:t>
            </a:r>
            <a:r>
              <a:rPr lang="lt-LT" sz="1400" dirty="0"/>
              <a:t>?: </a:t>
            </a:r>
            <a:r>
              <a:rPr lang="lt-LT" sz="1400" dirty="0" err="1"/>
              <a:t>Insights</a:t>
            </a:r>
            <a:r>
              <a:rPr lang="lt-LT" sz="1400" dirty="0"/>
              <a:t> </a:t>
            </a:r>
            <a:r>
              <a:rPr lang="lt-LT" sz="1400" dirty="0" err="1"/>
              <a:t>from</a:t>
            </a:r>
            <a:r>
              <a:rPr lang="lt-LT" sz="1400" dirty="0"/>
              <a:t> a </a:t>
            </a:r>
            <a:r>
              <a:rPr lang="lt-LT" sz="1400" dirty="0" err="1"/>
              <a:t>new</a:t>
            </a:r>
            <a:r>
              <a:rPr lang="lt-LT" sz="1400" dirty="0"/>
              <a:t> </a:t>
            </a:r>
            <a:r>
              <a:rPr lang="lt-LT" sz="1400" dirty="0" err="1"/>
              <a:t>policy</a:t>
            </a:r>
            <a:r>
              <a:rPr lang="lt-LT" sz="1400" dirty="0"/>
              <a:t> </a:t>
            </a:r>
            <a:r>
              <a:rPr lang="lt-LT" sz="1400" dirty="0" err="1"/>
              <a:t>database</a:t>
            </a:r>
            <a:r>
              <a:rPr lang="lt-LT" sz="1400" dirty="0"/>
              <a:t>", </a:t>
            </a:r>
            <a:r>
              <a:rPr lang="en-US" sz="1400" i="1" dirty="0"/>
              <a:t>OECD Science, Technology and Industry Policy Papers</a:t>
            </a:r>
            <a:r>
              <a:rPr lang="en-US" sz="1400" dirty="0"/>
              <a:t>, No. 55, OECD Publishing, Paris, </a:t>
            </a:r>
            <a:r>
              <a:rPr lang="lt-LT" sz="1400" dirty="0">
                <a:hlinkClick r:id="rId4"/>
              </a:rPr>
              <a:t>https://doi.org/10.1787/235c9806-en</a:t>
            </a:r>
            <a:endParaRPr lang="en-US" sz="1400" dirty="0"/>
          </a:p>
        </p:txBody>
      </p:sp>
      <p:sp>
        <p:nvSpPr>
          <p:cNvPr id="4" name="Stačiakampis 3"/>
          <p:cNvSpPr/>
          <p:nvPr/>
        </p:nvSpPr>
        <p:spPr>
          <a:xfrm>
            <a:off x="1255923" y="294805"/>
            <a:ext cx="9331287" cy="773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Sutarčių su AM taikymo pradžia ir su jų įgyvendinimu siejama AM finansavimo dalis (</a:t>
            </a:r>
            <a:r>
              <a:rPr lang="en-US" sz="2800" b="1" dirty="0">
                <a:solidFill>
                  <a:schemeClr val="tx1"/>
                </a:solidFill>
                <a:latin typeface="Arial Narrow" panose="020B0606020202030204" pitchFamily="34" charset="0"/>
              </a:rPr>
              <a:t>%)</a:t>
            </a:r>
            <a:endParaRPr lang="lt-LT" sz="2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09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247292" y="3372694"/>
            <a:ext cx="8758474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latin typeface="Arial Narrow" panose="020B0606020202030204" pitchFamily="34" charset="0"/>
              </a:rPr>
              <a:t>NAUJA SISTEMA</a:t>
            </a: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7292" y="308472"/>
            <a:ext cx="875847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latin typeface="Arial Narrow" panose="020B0606020202030204" pitchFamily="34" charset="0"/>
              </a:rPr>
              <a:t>DABARTINĖ SISTEMA</a:t>
            </a: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  <a:p>
            <a:pPr algn="ctr"/>
            <a:endParaRPr lang="lt-LT" sz="2400" b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5400000">
            <a:off x="-1601085" y="3332986"/>
            <a:ext cx="3360375" cy="192020"/>
          </a:xfrm>
          <a:prstGeom prst="rect">
            <a:avLst/>
          </a:prstGeom>
          <a:solidFill>
            <a:srgbClr val="3D8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uk-UA" smtClean="0"/>
              <a:t>8</a:t>
            </a:fld>
            <a:endParaRPr lang="uk-UA" dirty="0"/>
          </a:p>
        </p:txBody>
      </p:sp>
      <p:sp>
        <p:nvSpPr>
          <p:cNvPr id="10" name="Lygiašonis trikampis 9"/>
          <p:cNvSpPr/>
          <p:nvPr/>
        </p:nvSpPr>
        <p:spPr>
          <a:xfrm>
            <a:off x="4505903" y="1052113"/>
            <a:ext cx="1674564" cy="1520327"/>
          </a:xfrm>
          <a:prstGeom prst="triangle">
            <a:avLst>
              <a:gd name="adj" fmla="val 506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DU, prekės, paslaugos</a:t>
            </a:r>
          </a:p>
        </p:txBody>
      </p:sp>
      <p:sp>
        <p:nvSpPr>
          <p:cNvPr id="14" name="Trapecija 13"/>
          <p:cNvSpPr/>
          <p:nvPr/>
        </p:nvSpPr>
        <p:spPr>
          <a:xfrm>
            <a:off x="4299498" y="2565512"/>
            <a:ext cx="2088000" cy="374575"/>
          </a:xfrm>
          <a:prstGeom prst="trapezoid">
            <a:avLst>
              <a:gd name="adj" fmla="val 55189"/>
            </a:avLst>
          </a:prstGeom>
          <a:solidFill>
            <a:srgbClr val="97D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Studentų skatinimas</a:t>
            </a:r>
          </a:p>
        </p:txBody>
      </p:sp>
      <p:sp>
        <p:nvSpPr>
          <p:cNvPr id="16" name="Trapecija 15"/>
          <p:cNvSpPr/>
          <p:nvPr/>
        </p:nvSpPr>
        <p:spPr>
          <a:xfrm>
            <a:off x="7617597" y="2395826"/>
            <a:ext cx="2300400" cy="567707"/>
          </a:xfrm>
          <a:prstGeom prst="trapezoid">
            <a:avLst>
              <a:gd name="adj" fmla="val 53248"/>
            </a:avLst>
          </a:prstGeom>
          <a:solidFill>
            <a:srgbClr val="97D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Studentų skatinimas</a:t>
            </a:r>
          </a:p>
        </p:txBody>
      </p:sp>
      <p:sp>
        <p:nvSpPr>
          <p:cNvPr id="5" name="Stačiakampis paaiškinimas 4"/>
          <p:cNvSpPr/>
          <p:nvPr/>
        </p:nvSpPr>
        <p:spPr>
          <a:xfrm>
            <a:off x="9452752" y="769925"/>
            <a:ext cx="2379643" cy="1207017"/>
          </a:xfrm>
          <a:prstGeom prst="wedgeRectCallout">
            <a:avLst>
              <a:gd name="adj1" fmla="val -47222"/>
              <a:gd name="adj2" fmla="val 68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Didinant studentų skatinimo lėšas, studijų </a:t>
            </a:r>
            <a:r>
              <a:rPr lang="lt-LT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kaina atitinkamai padidėja</a:t>
            </a:r>
          </a:p>
        </p:txBody>
      </p:sp>
      <p:sp>
        <p:nvSpPr>
          <p:cNvPr id="22" name="Stačiakampis paaiškinimas 21"/>
          <p:cNvSpPr/>
          <p:nvPr/>
        </p:nvSpPr>
        <p:spPr>
          <a:xfrm>
            <a:off x="9452753" y="3774426"/>
            <a:ext cx="2379643" cy="1070186"/>
          </a:xfrm>
          <a:prstGeom prst="wedgeRectCallout">
            <a:avLst>
              <a:gd name="adj1" fmla="val -47222"/>
              <a:gd name="adj2" fmla="val 686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Didinant studentų skatinimo lėšas, studijų </a:t>
            </a:r>
            <a:r>
              <a:rPr lang="lt-LT" sz="2000" b="1" dirty="0">
                <a:solidFill>
                  <a:srgbClr val="007434"/>
                </a:solidFill>
                <a:latin typeface="Arial Narrow" panose="020B0606020202030204" pitchFamily="34" charset="0"/>
              </a:rPr>
              <a:t>kaina nesikeičia</a:t>
            </a:r>
          </a:p>
        </p:txBody>
      </p:sp>
      <p:sp>
        <p:nvSpPr>
          <p:cNvPr id="9" name="1 linijinis paaiškinimas (be rėmelio) 8"/>
          <p:cNvSpPr/>
          <p:nvPr/>
        </p:nvSpPr>
        <p:spPr>
          <a:xfrm>
            <a:off x="3068706" y="1513927"/>
            <a:ext cx="1543917" cy="528810"/>
          </a:xfrm>
          <a:prstGeom prst="callout1">
            <a:avLst>
              <a:gd name="adj1" fmla="val 66667"/>
              <a:gd name="adj2" fmla="val 90611"/>
              <a:gd name="adj3" fmla="val 89583"/>
              <a:gd name="adj4" fmla="val 1128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Studijų kaina</a:t>
            </a:r>
          </a:p>
        </p:txBody>
      </p:sp>
      <p:sp>
        <p:nvSpPr>
          <p:cNvPr id="26" name="1 linijinis paaiškinimas (be rėmelio) 25"/>
          <p:cNvSpPr/>
          <p:nvPr/>
        </p:nvSpPr>
        <p:spPr>
          <a:xfrm>
            <a:off x="3101790" y="4142933"/>
            <a:ext cx="1543917" cy="528810"/>
          </a:xfrm>
          <a:prstGeom prst="callout1">
            <a:avLst>
              <a:gd name="adj1" fmla="val 66667"/>
              <a:gd name="adj2" fmla="val 90611"/>
              <a:gd name="adj3" fmla="val 89583"/>
              <a:gd name="adj4" fmla="val 1128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Studijų kaina</a:t>
            </a:r>
          </a:p>
        </p:txBody>
      </p:sp>
      <p:sp>
        <p:nvSpPr>
          <p:cNvPr id="28" name="Rodyklė dešinėn 27"/>
          <p:cNvSpPr/>
          <p:nvPr/>
        </p:nvSpPr>
        <p:spPr>
          <a:xfrm>
            <a:off x="6406810" y="2470486"/>
            <a:ext cx="1237279" cy="5646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latin typeface="Arial Narrow" panose="020B0606020202030204" pitchFamily="34" charset="0"/>
              </a:rPr>
              <a:t>jei didinama</a:t>
            </a:r>
          </a:p>
        </p:txBody>
      </p:sp>
      <p:sp>
        <p:nvSpPr>
          <p:cNvPr id="29" name="Lygiašonis trikampis 28"/>
          <p:cNvSpPr/>
          <p:nvPr/>
        </p:nvSpPr>
        <p:spPr>
          <a:xfrm>
            <a:off x="7932282" y="875499"/>
            <a:ext cx="1674564" cy="1520327"/>
          </a:xfrm>
          <a:prstGeom prst="triangle">
            <a:avLst>
              <a:gd name="adj" fmla="val 506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DU, prekės, paslaugos</a:t>
            </a:r>
          </a:p>
        </p:txBody>
      </p:sp>
      <p:sp>
        <p:nvSpPr>
          <p:cNvPr id="30" name="Lygiašonis trikampis 29"/>
          <p:cNvSpPr/>
          <p:nvPr/>
        </p:nvSpPr>
        <p:spPr>
          <a:xfrm>
            <a:off x="4454173" y="3858271"/>
            <a:ext cx="1674564" cy="1520327"/>
          </a:xfrm>
          <a:prstGeom prst="triangle">
            <a:avLst>
              <a:gd name="adj" fmla="val 506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DU, prekės, paslaugos</a:t>
            </a:r>
          </a:p>
        </p:txBody>
      </p:sp>
      <p:sp>
        <p:nvSpPr>
          <p:cNvPr id="31" name="Trapecija 30"/>
          <p:cNvSpPr/>
          <p:nvPr/>
        </p:nvSpPr>
        <p:spPr>
          <a:xfrm>
            <a:off x="4244853" y="5635707"/>
            <a:ext cx="2093204" cy="374575"/>
          </a:xfrm>
          <a:prstGeom prst="trapezoid">
            <a:avLst>
              <a:gd name="adj" fmla="val 55189"/>
            </a:avLst>
          </a:prstGeom>
          <a:solidFill>
            <a:srgbClr val="97D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Studentų skatinimas</a:t>
            </a:r>
          </a:p>
        </p:txBody>
      </p:sp>
      <p:sp>
        <p:nvSpPr>
          <p:cNvPr id="32" name="Lygiašonis trikampis 31"/>
          <p:cNvSpPr/>
          <p:nvPr/>
        </p:nvSpPr>
        <p:spPr>
          <a:xfrm>
            <a:off x="7908836" y="3834359"/>
            <a:ext cx="1674564" cy="1520327"/>
          </a:xfrm>
          <a:prstGeom prst="triangle">
            <a:avLst>
              <a:gd name="adj" fmla="val 5065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36000"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DU, prekės, paslaugos</a:t>
            </a:r>
          </a:p>
        </p:txBody>
      </p:sp>
      <p:sp>
        <p:nvSpPr>
          <p:cNvPr id="33" name="Trapecija 32"/>
          <p:cNvSpPr/>
          <p:nvPr/>
        </p:nvSpPr>
        <p:spPr>
          <a:xfrm>
            <a:off x="7605874" y="5467643"/>
            <a:ext cx="2302525" cy="567707"/>
          </a:xfrm>
          <a:prstGeom prst="trapezoid">
            <a:avLst>
              <a:gd name="adj" fmla="val 53248"/>
            </a:avLst>
          </a:prstGeom>
          <a:solidFill>
            <a:srgbClr val="97D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  <a:latin typeface="Arial Narrow" panose="020B0606020202030204" pitchFamily="34" charset="0"/>
              </a:rPr>
              <a:t>Studentų skatinimas</a:t>
            </a:r>
          </a:p>
        </p:txBody>
      </p:sp>
      <p:sp>
        <p:nvSpPr>
          <p:cNvPr id="35" name="Rodyklė dešinėn 34"/>
          <p:cNvSpPr/>
          <p:nvPr/>
        </p:nvSpPr>
        <p:spPr>
          <a:xfrm>
            <a:off x="6380979" y="5533783"/>
            <a:ext cx="1237279" cy="56462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latin typeface="Arial Narrow" panose="020B0606020202030204" pitchFamily="34" charset="0"/>
              </a:rPr>
              <a:t>jei didinama</a:t>
            </a:r>
          </a:p>
        </p:txBody>
      </p:sp>
      <p:sp>
        <p:nvSpPr>
          <p:cNvPr id="36" name="1 linijinis paaiškinimas (be rėmelio) 35"/>
          <p:cNvSpPr/>
          <p:nvPr/>
        </p:nvSpPr>
        <p:spPr>
          <a:xfrm>
            <a:off x="6523527" y="4122191"/>
            <a:ext cx="1543917" cy="528810"/>
          </a:xfrm>
          <a:prstGeom prst="callout1">
            <a:avLst>
              <a:gd name="adj1" fmla="val 66667"/>
              <a:gd name="adj2" fmla="val 90611"/>
              <a:gd name="adj3" fmla="val 89583"/>
              <a:gd name="adj4" fmla="val 1128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Studijų kaina</a:t>
            </a:r>
          </a:p>
        </p:txBody>
      </p:sp>
      <p:sp>
        <p:nvSpPr>
          <p:cNvPr id="37" name="1 linijinis paaiškinimas (be rėmelio) 36"/>
          <p:cNvSpPr/>
          <p:nvPr/>
        </p:nvSpPr>
        <p:spPr>
          <a:xfrm>
            <a:off x="6413595" y="1536293"/>
            <a:ext cx="1543917" cy="528810"/>
          </a:xfrm>
          <a:prstGeom prst="callout1">
            <a:avLst>
              <a:gd name="adj1" fmla="val 66667"/>
              <a:gd name="adj2" fmla="val 90611"/>
              <a:gd name="adj3" fmla="val 89583"/>
              <a:gd name="adj4" fmla="val 1128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Studijų kaina</a:t>
            </a:r>
          </a:p>
        </p:txBody>
      </p:sp>
      <p:sp>
        <p:nvSpPr>
          <p:cNvPr id="38" name="1 linijinis paaiškinimas (be rėmelio) 37"/>
          <p:cNvSpPr/>
          <p:nvPr/>
        </p:nvSpPr>
        <p:spPr>
          <a:xfrm>
            <a:off x="3064197" y="5281307"/>
            <a:ext cx="1136417" cy="528810"/>
          </a:xfrm>
          <a:prstGeom prst="callout1">
            <a:avLst>
              <a:gd name="adj1" fmla="val 66667"/>
              <a:gd name="adj2" fmla="val 90611"/>
              <a:gd name="adj3" fmla="val 82932"/>
              <a:gd name="adj4" fmla="val 1189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>
                <a:solidFill>
                  <a:schemeClr val="tx1"/>
                </a:solidFill>
                <a:latin typeface="Arial Narrow" panose="020B0606020202030204" pitchFamily="34" charset="0"/>
              </a:rPr>
              <a:t>Atskiras srautas</a:t>
            </a:r>
          </a:p>
        </p:txBody>
      </p:sp>
      <p:cxnSp>
        <p:nvCxnSpPr>
          <p:cNvPr id="40" name="Tiesioji jungtis 39"/>
          <p:cNvCxnSpPr/>
          <p:nvPr/>
        </p:nvCxnSpPr>
        <p:spPr>
          <a:xfrm>
            <a:off x="3247292" y="3334828"/>
            <a:ext cx="8758474" cy="0"/>
          </a:xfrm>
          <a:prstGeom prst="line">
            <a:avLst/>
          </a:prstGeom>
          <a:ln w="76200">
            <a:solidFill>
              <a:srgbClr val="2A563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itle 2"/>
          <p:cNvSpPr txBox="1">
            <a:spLocks/>
          </p:cNvSpPr>
          <p:nvPr/>
        </p:nvSpPr>
        <p:spPr>
          <a:xfrm>
            <a:off x="249215" y="1145754"/>
            <a:ext cx="3079229" cy="5575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1200"/>
              </a:spcAft>
            </a:pPr>
            <a:r>
              <a:rPr lang="lt-LT" sz="3600" dirty="0">
                <a:latin typeface="Arial Narrow" panose="020B0606020202030204" pitchFamily="34" charset="0"/>
              </a:rPr>
              <a:t>LANKSTESNIS STUDENTŲ SKATINIMO FINANSAVIMAS</a:t>
            </a:r>
            <a:endParaRPr lang="lt-LT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>
              <a:spcAft>
                <a:spcPts val="1200"/>
              </a:spcAft>
            </a:pPr>
            <a:endParaRPr lang="lt-LT" sz="18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lvl="0">
              <a:spcAft>
                <a:spcPts val="1200"/>
              </a:spcAft>
            </a:pPr>
            <a:r>
              <a:rPr lang="lt-LT" sz="1800" dirty="0">
                <a:solidFill>
                  <a:srgbClr val="FF0000"/>
                </a:solidFill>
                <a:latin typeface="Arial Narrow" panose="020B0606020202030204" pitchFamily="34" charset="0"/>
              </a:rPr>
              <a:t>DABAR</a:t>
            </a:r>
            <a:r>
              <a:rPr lang="lt-LT" sz="1800" b="0" dirty="0">
                <a:latin typeface="Arial Narrow" panose="020B0606020202030204" pitchFamily="34" charset="0"/>
              </a:rPr>
              <a:t> išlaidos studentams skatinti yra sudedamoji studijų kainos dalis</a:t>
            </a:r>
          </a:p>
          <a:p>
            <a:pPr lvl="0">
              <a:spcAft>
                <a:spcPts val="600"/>
              </a:spcAft>
            </a:pPr>
            <a:r>
              <a:rPr lang="lt-LT" sz="1800" dirty="0">
                <a:solidFill>
                  <a:srgbClr val="007434"/>
                </a:solidFill>
                <a:latin typeface="Arial Narrow" panose="020B0606020202030204" pitchFamily="34" charset="0"/>
              </a:rPr>
              <a:t>SIŪLOMA</a:t>
            </a:r>
            <a:r>
              <a:rPr lang="lt-LT" sz="1800" b="0" dirty="0">
                <a:latin typeface="Arial Narrow" panose="020B0606020202030204" pitchFamily="34" charset="0"/>
              </a:rPr>
              <a:t> išlaidas studentams skatinti iškelti iš studijų kainos ir lėšas šiam tikslui skirti atskiru srautu</a:t>
            </a:r>
          </a:p>
        </p:txBody>
      </p:sp>
    </p:spTree>
    <p:extLst>
      <p:ext uri="{BB962C8B-B14F-4D97-AF65-F5344CB8AC3E}">
        <p14:creationId xmlns:p14="http://schemas.microsoft.com/office/powerpoint/2010/main" val="4024165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7DAA-0D7B-4F8F-81FD-95C7AE0521B6}" type="slidenum">
              <a:rPr lang="lt-LT" smtClean="0"/>
              <a:t>9</a:t>
            </a:fld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755374" y="326003"/>
            <a:ext cx="10845579" cy="524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Arial Narrow" panose="020B0606020202030204" pitchFamily="34" charset="0"/>
              </a:rPr>
              <a:t>AUKŠTŲJŲ MOKYKLŲ FINANSAVIMO SCHEMA</a:t>
            </a:r>
            <a:endParaRPr lang="en-US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375" y="946205"/>
            <a:ext cx="8873656" cy="2043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I.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BAZINIS FINANSAVIMAS</a:t>
            </a: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(b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ū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tinieji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veiklos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ka</a:t>
            </a:r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štai)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373" y="3100691"/>
            <a:ext cx="8873658" cy="12204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II. FINANSAVIMAS PAGAL VEIKLOS REZULTATUS</a:t>
            </a:r>
          </a:p>
          <a:p>
            <a:pPr algn="ctr"/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(veiklos kokybės ir pažangos skatinimas)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374" y="4432133"/>
            <a:ext cx="8873658" cy="2024326"/>
          </a:xfrm>
          <a:prstGeom prst="rect">
            <a:avLst/>
          </a:prstGeom>
          <a:solidFill>
            <a:srgbClr val="EFF9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III. STRATEGINĖS INVESTICIJOS</a:t>
            </a:r>
          </a:p>
          <a:p>
            <a:pPr algn="ctr"/>
            <a:r>
              <a:rPr lang="lt-LT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(plėtra ir inovacijos)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64202" y="935908"/>
            <a:ext cx="1836751" cy="33852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>
                <a:solidFill>
                  <a:schemeClr val="tx1"/>
                </a:solidFill>
                <a:latin typeface="Arial Narrow" panose="020B0606020202030204" pitchFamily="34" charset="0"/>
              </a:rPr>
              <a:t>Stipendijos ir kita parama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lt-LT" b="1" dirty="0">
                <a:solidFill>
                  <a:schemeClr val="tx1"/>
                </a:solidFill>
                <a:latin typeface="Arial Narrow" panose="020B0606020202030204" pitchFamily="34" charset="0"/>
              </a:rPr>
              <a:t>studentams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64202" y="4432133"/>
            <a:ext cx="1836751" cy="202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tx1"/>
                </a:solidFill>
                <a:latin typeface="Arial Narrow" panose="020B0606020202030204" pitchFamily="34" charset="0"/>
              </a:rPr>
              <a:t>Kitos reikmės</a:t>
            </a: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2349" y="1630017"/>
            <a:ext cx="2736000" cy="1224500"/>
          </a:xfrm>
          <a:prstGeom prst="rect">
            <a:avLst/>
          </a:prstGeom>
          <a:solidFill>
            <a:srgbClr val="77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bg1"/>
                </a:solidFill>
                <a:latin typeface="Arial Narrow" panose="020B0606020202030204" pitchFamily="34" charset="0"/>
              </a:rPr>
              <a:t>Administravimas, ūkis ir sudėtingos infrastruktūros priežiūra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32529" y="1630018"/>
            <a:ext cx="2735248" cy="1224500"/>
          </a:xfrm>
          <a:prstGeom prst="rect">
            <a:avLst/>
          </a:prstGeom>
          <a:solidFill>
            <a:srgbClr val="77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bg1"/>
                </a:solidFill>
                <a:latin typeface="Arial Narrow" panose="020B0606020202030204" pitchFamily="34" charset="0"/>
              </a:rPr>
              <a:t>MTEP ir menas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18851" y="1630018"/>
            <a:ext cx="2736000" cy="1224500"/>
          </a:xfrm>
          <a:prstGeom prst="rect">
            <a:avLst/>
          </a:prstGeom>
          <a:solidFill>
            <a:srgbClr val="77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bg1"/>
                </a:solidFill>
                <a:latin typeface="Arial Narrow" panose="020B0606020202030204" pitchFamily="34" charset="0"/>
              </a:rPr>
              <a:t>Studijos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2349" y="5132350"/>
            <a:ext cx="2051437" cy="1224000"/>
          </a:xfrm>
          <a:prstGeom prst="rect">
            <a:avLst/>
          </a:prstGeom>
          <a:solidFill>
            <a:srgbClr val="97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ES struktūrinės paramos projektai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3863" y="5132350"/>
            <a:ext cx="2051437" cy="1224000"/>
          </a:xfrm>
          <a:prstGeom prst="rect">
            <a:avLst/>
          </a:prstGeom>
          <a:solidFill>
            <a:srgbClr val="97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MTEP ir inovacijų plėtros programos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10470" y="5132350"/>
            <a:ext cx="2051437" cy="1224000"/>
          </a:xfrm>
          <a:prstGeom prst="rect">
            <a:avLst/>
          </a:prstGeom>
          <a:solidFill>
            <a:srgbClr val="97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Valstybės investicijų programa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7077" y="5132350"/>
            <a:ext cx="2051437" cy="1224000"/>
          </a:xfrm>
          <a:prstGeom prst="rect">
            <a:avLst/>
          </a:prstGeom>
          <a:solidFill>
            <a:srgbClr val="97D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Kitos tikslinės investicijos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9898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1386</Words>
  <Application>Microsoft Office PowerPoint</Application>
  <PresentationFormat>Plačiaekranė</PresentationFormat>
  <Paragraphs>153</Paragraphs>
  <Slides>11</Slides>
  <Notes>11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Segoe UI</vt:lpstr>
      <vt:lpstr>Segoe UI Normal</vt:lpstr>
      <vt:lpstr>„Office“ tema</vt:lpstr>
      <vt:lpstr>STUDIJŲ FINANSAVIMO PERTVARKA</vt:lpstr>
      <vt:lpstr>„PowerPoint“ pateiktis</vt:lpstr>
      <vt:lpstr>„PowerPoint“ pateiktis</vt:lpstr>
      <vt:lpstr>„PowerPoint“ pateiktis</vt:lpstr>
      <vt:lpstr>Bazinio studijų finansavimo pertvarkos poveikis</vt:lpstr>
      <vt:lpstr>„PowerPoint“ pateiktis</vt:lpstr>
      <vt:lpstr>„PowerPoint“ pateiktis</vt:lpstr>
      <vt:lpstr>„PowerPoint“ pateiktis</vt:lpstr>
      <vt:lpstr>„PowerPoint“ pateiktis</vt:lpstr>
      <vt:lpstr>PAPILDOMŲ LĖŠŲ POREIKIS – iki 12 mln. Eur 2022 m. valstybinių AM veiklos pažangai skatinti</vt:lpstr>
      <vt:lpstr>AČIŪ UŽ DĖMESĮ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Jolanta Bieliauskaitė</dc:creator>
  <cp:lastModifiedBy>Eurika Norkienė</cp:lastModifiedBy>
  <cp:revision>2</cp:revision>
  <dcterms:created xsi:type="dcterms:W3CDTF">2019-01-29T06:35:43Z</dcterms:created>
  <dcterms:modified xsi:type="dcterms:W3CDTF">2019-01-29T07:02:13Z</dcterms:modified>
</cp:coreProperties>
</file>