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60" r:id="rId7"/>
    <p:sldId id="261" r:id="rId8"/>
    <p:sldId id="286" r:id="rId9"/>
    <p:sldId id="287" r:id="rId10"/>
    <p:sldId id="288" r:id="rId11"/>
    <p:sldId id="289" r:id="rId12"/>
    <p:sldId id="262" r:id="rId13"/>
  </p:sldIdLst>
  <p:sldSz cx="12192000" cy="6858000"/>
  <p:notesSz cx="6794500" cy="99314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1"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rcshares\users\Ekonomika\EKONOMIKA__(nuo_20200901)\Prezentacijos\2020-09-01_R&#363;tai\Knyga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rcshares\users\Ekonomika\EKONOMIKA__(nuo_20200901)\Prezentacijos\2020-09-01_R&#363;tai\Kopija%202019%20m.%20kompens_.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rcshares\users\Ekonomika\EKONOMIKA__(nuo_20200901)\Prezentacijos\2020-09-01_R&#363;tai\Kopija%202019%20m.%20kompens_.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800" b="1" i="0" baseline="0" dirty="0">
                <a:effectLst/>
                <a:latin typeface="Times New Roman" panose="02020603050405020304" pitchFamily="18" charset="0"/>
                <a:cs typeface="Times New Roman" panose="02020603050405020304" pitchFamily="18" charset="0"/>
              </a:rPr>
              <a:t>2017-2020 m. suteiktų kompensuojamų paslaugų kiekiai ir sumos</a:t>
            </a:r>
            <a:endParaRPr lang="lt-LT" dirty="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Lapas1!$G$37</c:f>
              <c:strCache>
                <c:ptCount val="1"/>
                <c:pt idx="0">
                  <c:v>mln. vnt.</c:v>
                </c:pt>
              </c:strCache>
            </c:strRef>
          </c:tx>
          <c:spPr>
            <a:solidFill>
              <a:srgbClr val="05D09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Lapas1!$F$38:$F$41</c:f>
              <c:strCache>
                <c:ptCount val="4"/>
                <c:pt idx="0">
                  <c:v>2017 m.</c:v>
                </c:pt>
                <c:pt idx="1">
                  <c:v>2018 m.</c:v>
                </c:pt>
                <c:pt idx="2">
                  <c:v>2019 m.</c:v>
                </c:pt>
                <c:pt idx="3">
                  <c:v>2020 m.*</c:v>
                </c:pt>
              </c:strCache>
            </c:strRef>
          </c:cat>
          <c:val>
            <c:numRef>
              <c:f>Lapas1!$G$38:$G$41</c:f>
              <c:numCache>
                <c:formatCode>#,##0.0</c:formatCode>
                <c:ptCount val="4"/>
                <c:pt idx="0">
                  <c:v>59.844546000000001</c:v>
                </c:pt>
                <c:pt idx="1">
                  <c:v>91.346584000000007</c:v>
                </c:pt>
                <c:pt idx="2">
                  <c:v>97.517583999999999</c:v>
                </c:pt>
                <c:pt idx="3" formatCode="#,##0">
                  <c:v>120</c:v>
                </c:pt>
              </c:numCache>
            </c:numRef>
          </c:val>
          <c:extLst>
            <c:ext xmlns:c16="http://schemas.microsoft.com/office/drawing/2014/chart" uri="{C3380CC4-5D6E-409C-BE32-E72D297353CC}">
              <c16:uniqueId val="{00000000-49AD-4D7F-A313-624C6FF96E37}"/>
            </c:ext>
          </c:extLst>
        </c:ser>
        <c:dLbls>
          <c:showLegendKey val="0"/>
          <c:showVal val="0"/>
          <c:showCatName val="0"/>
          <c:showSerName val="0"/>
          <c:showPercent val="0"/>
          <c:showBubbleSize val="0"/>
        </c:dLbls>
        <c:gapWidth val="219"/>
        <c:overlap val="-27"/>
        <c:axId val="1033675376"/>
        <c:axId val="1033674128"/>
      </c:barChart>
      <c:lineChart>
        <c:grouping val="standard"/>
        <c:varyColors val="0"/>
        <c:ser>
          <c:idx val="1"/>
          <c:order val="1"/>
          <c:tx>
            <c:strRef>
              <c:f>Lapas1!$H$37</c:f>
              <c:strCache>
                <c:ptCount val="1"/>
                <c:pt idx="0">
                  <c:v>mln. eur.</c:v>
                </c:pt>
              </c:strCache>
            </c:strRef>
          </c:tx>
          <c:spPr>
            <a:ln w="28575" cap="rnd">
              <a:solidFill>
                <a:srgbClr val="FA5A46"/>
              </a:solidFill>
              <a:round/>
            </a:ln>
            <a:effectLst/>
          </c:spPr>
          <c:marker>
            <c:symbol val="diamond"/>
            <c:size val="5"/>
            <c:spPr>
              <a:solidFill>
                <a:srgbClr val="FA5A46"/>
              </a:solidFill>
              <a:ln w="9525">
                <a:solidFill>
                  <a:srgbClr val="FA5A46"/>
                </a:solidFill>
              </a:ln>
              <a:effectLst/>
            </c:spPr>
          </c:marker>
          <c:dLbls>
            <c:spPr>
              <a:solidFill>
                <a:schemeClr val="lt1"/>
              </a:solidFill>
              <a:ln>
                <a:solidFill>
                  <a:schemeClr val="dk1">
                    <a:lumMod val="25000"/>
                    <a:lumOff val="75000"/>
                  </a:schemeClr>
                </a:solidFill>
              </a:ln>
              <a:effectLst/>
            </c:spPr>
            <c:txPr>
              <a:bodyPr rot="0" spcFirstLastPara="1" vertOverflow="clip" horzOverflow="clip" vert="horz" wrap="square" lIns="36576" tIns="18288" rIns="36576" bIns="18288" anchor="ctr" anchorCtr="1">
                <a:spAutoFit/>
              </a:bodyPr>
              <a:lstStyle/>
              <a:p>
                <a:pPr>
                  <a:defRPr sz="1600" b="1" i="0" u="none" strike="noStrike" kern="1200" baseline="0">
                    <a:solidFill>
                      <a:schemeClr val="dk1">
                        <a:lumMod val="65000"/>
                        <a:lumOff val="35000"/>
                      </a:schemeClr>
                    </a:solidFill>
                    <a:latin typeface="+mn-lt"/>
                    <a:ea typeface="+mn-ea"/>
                    <a:cs typeface="+mn-cs"/>
                  </a:defRPr>
                </a:pPr>
                <a:endParaRPr lang="lt-LT"/>
              </a:p>
            </c:txPr>
            <c:dLblPos val="t"/>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ound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Lapas1!$F$38:$F$41</c:f>
              <c:strCache>
                <c:ptCount val="4"/>
                <c:pt idx="0">
                  <c:v>2017 m.</c:v>
                </c:pt>
                <c:pt idx="1">
                  <c:v>2018 m.</c:v>
                </c:pt>
                <c:pt idx="2">
                  <c:v>2019 m.</c:v>
                </c:pt>
                <c:pt idx="3">
                  <c:v>2020 m.*</c:v>
                </c:pt>
              </c:strCache>
            </c:strRef>
          </c:cat>
          <c:val>
            <c:numRef>
              <c:f>Lapas1!$H$38:$H$41</c:f>
              <c:numCache>
                <c:formatCode>#,##0.0</c:formatCode>
                <c:ptCount val="4"/>
                <c:pt idx="0">
                  <c:v>5.3860089999999996</c:v>
                </c:pt>
                <c:pt idx="1">
                  <c:v>8.6</c:v>
                </c:pt>
                <c:pt idx="2">
                  <c:v>9.5</c:v>
                </c:pt>
                <c:pt idx="3" formatCode="#,##0">
                  <c:v>13</c:v>
                </c:pt>
              </c:numCache>
            </c:numRef>
          </c:val>
          <c:smooth val="0"/>
          <c:extLst>
            <c:ext xmlns:c16="http://schemas.microsoft.com/office/drawing/2014/chart" uri="{C3380CC4-5D6E-409C-BE32-E72D297353CC}">
              <c16:uniqueId val="{00000001-49AD-4D7F-A313-624C6FF96E37}"/>
            </c:ext>
          </c:extLst>
        </c:ser>
        <c:dLbls>
          <c:showLegendKey val="0"/>
          <c:showVal val="0"/>
          <c:showCatName val="0"/>
          <c:showSerName val="0"/>
          <c:showPercent val="0"/>
          <c:showBubbleSize val="0"/>
        </c:dLbls>
        <c:marker val="1"/>
        <c:smooth val="0"/>
        <c:axId val="1033679536"/>
        <c:axId val="1033682032"/>
      </c:lineChart>
      <c:catAx>
        <c:axId val="103367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lt-LT"/>
          </a:p>
        </c:txPr>
        <c:crossAx val="1033674128"/>
        <c:crosses val="autoZero"/>
        <c:auto val="1"/>
        <c:lblAlgn val="ctr"/>
        <c:lblOffset val="100"/>
        <c:noMultiLvlLbl val="0"/>
      </c:catAx>
      <c:valAx>
        <c:axId val="1033674128"/>
        <c:scaling>
          <c:orientation val="minMax"/>
          <c:max val="14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noFill/>
                <a:latin typeface="+mn-lt"/>
                <a:ea typeface="+mn-ea"/>
                <a:cs typeface="+mn-cs"/>
              </a:defRPr>
            </a:pPr>
            <a:endParaRPr lang="lt-LT"/>
          </a:p>
        </c:txPr>
        <c:crossAx val="1033675376"/>
        <c:crosses val="autoZero"/>
        <c:crossBetween val="between"/>
      </c:valAx>
      <c:valAx>
        <c:axId val="1033682032"/>
        <c:scaling>
          <c:orientation val="minMax"/>
          <c:max val="30"/>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noFill/>
                <a:latin typeface="+mn-lt"/>
                <a:ea typeface="+mn-ea"/>
                <a:cs typeface="+mn-cs"/>
              </a:defRPr>
            </a:pPr>
            <a:endParaRPr lang="lt-LT"/>
          </a:p>
        </c:txPr>
        <c:crossAx val="1033679536"/>
        <c:crosses val="max"/>
        <c:crossBetween val="between"/>
      </c:valAx>
      <c:catAx>
        <c:axId val="1033679536"/>
        <c:scaling>
          <c:orientation val="minMax"/>
        </c:scaling>
        <c:delete val="1"/>
        <c:axPos val="b"/>
        <c:numFmt formatCode="General" sourceLinked="1"/>
        <c:majorTickMark val="out"/>
        <c:minorTickMark val="none"/>
        <c:tickLblPos val="nextTo"/>
        <c:crossAx val="103368203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t>2019 m.</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0.64103067213131104"/>
          <c:y val="9.3460912698412696E-2"/>
          <c:w val="0.33496672452261966"/>
          <c:h val="0.87882083333333338"/>
        </c:manualLayout>
      </c:layout>
      <c:barChart>
        <c:barDir val="bar"/>
        <c:grouping val="clustered"/>
        <c:varyColors val="0"/>
        <c:ser>
          <c:idx val="0"/>
          <c:order val="0"/>
          <c:tx>
            <c:strRef>
              <c:f>'2019 m. 2020 I pusm.'!$C$19</c:f>
              <c:strCache>
                <c:ptCount val="1"/>
                <c:pt idx="0">
                  <c:v>2019 m.</c:v>
                </c:pt>
              </c:strCache>
            </c:strRef>
          </c:tx>
          <c:spPr>
            <a:solidFill>
              <a:srgbClr val="05D09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'2019 m. 2020 I pusm.'!$B$24:$B$33</c:f>
              <c:strCache>
                <c:ptCount val="10"/>
                <c:pt idx="0">
                  <c:v>Valstybinė miškų tarnyba</c:v>
                </c:pt>
                <c:pt idx="1">
                  <c:v>Lietuvos statistikos departamentas</c:v>
                </c:pt>
                <c:pt idx="2">
                  <c:v>Lietuvos Respublikos vidaus reikalų ministerija</c:v>
                </c:pt>
                <c:pt idx="3">
                  <c:v>Nacionalinė žemės tarnyba prie Žemės ūkio ministerijos</c:v>
                </c:pt>
                <c:pt idx="4">
                  <c:v>Lietuvos Respublikos specialiųjų tyrimų tarnyba</c:v>
                </c:pt>
                <c:pt idx="5">
                  <c:v>Valstybės įmonė Žemės ūkio informacijos ir kaimo verslo centras</c:v>
                </c:pt>
                <c:pt idx="6">
                  <c:v>Švietimo informacinių technologijų centras</c:v>
                </c:pt>
                <c:pt idx="7">
                  <c:v>Nacionalinė mokėjimo agentūra prie Žemės ūkio ministerijos</c:v>
                </c:pt>
                <c:pt idx="8">
                  <c:v>Lietuvos Respublikos socialinės apsaugos ir darbo ministerija</c:v>
                </c:pt>
                <c:pt idx="9">
                  <c:v>Lošimų priežiūros tarnyba prie Lietuvos Respublikos finansų ministerijos</c:v>
                </c:pt>
              </c:strCache>
            </c:strRef>
          </c:cat>
          <c:val>
            <c:numRef>
              <c:f>'2019 m. 2020 I pusm.'!$C$24:$C$33</c:f>
              <c:numCache>
                <c:formatCode>#,##0</c:formatCode>
                <c:ptCount val="10"/>
                <c:pt idx="0">
                  <c:v>1946670</c:v>
                </c:pt>
                <c:pt idx="1">
                  <c:v>2160313</c:v>
                </c:pt>
                <c:pt idx="2">
                  <c:v>2223560</c:v>
                </c:pt>
                <c:pt idx="3">
                  <c:v>2465952</c:v>
                </c:pt>
                <c:pt idx="4">
                  <c:v>5110569</c:v>
                </c:pt>
                <c:pt idx="5">
                  <c:v>5531949</c:v>
                </c:pt>
                <c:pt idx="6">
                  <c:v>6062204</c:v>
                </c:pt>
                <c:pt idx="7">
                  <c:v>9529325</c:v>
                </c:pt>
                <c:pt idx="8">
                  <c:v>16019287</c:v>
                </c:pt>
                <c:pt idx="9">
                  <c:v>20561314</c:v>
                </c:pt>
              </c:numCache>
            </c:numRef>
          </c:val>
          <c:extLst>
            <c:ext xmlns:c16="http://schemas.microsoft.com/office/drawing/2014/chart" uri="{C3380CC4-5D6E-409C-BE32-E72D297353CC}">
              <c16:uniqueId val="{00000000-7452-4D61-A89F-E8DE07700E47}"/>
            </c:ext>
          </c:extLst>
        </c:ser>
        <c:dLbls>
          <c:showLegendKey val="0"/>
          <c:showVal val="0"/>
          <c:showCatName val="0"/>
          <c:showSerName val="0"/>
          <c:showPercent val="0"/>
          <c:showBubbleSize val="0"/>
        </c:dLbls>
        <c:gapWidth val="182"/>
        <c:axId val="1474685168"/>
        <c:axId val="1474675600"/>
      </c:barChart>
      <c:catAx>
        <c:axId val="14746851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1474675600"/>
        <c:crosses val="autoZero"/>
        <c:auto val="1"/>
        <c:lblAlgn val="ctr"/>
        <c:lblOffset val="100"/>
        <c:noMultiLvlLbl val="0"/>
      </c:catAx>
      <c:valAx>
        <c:axId val="1474675600"/>
        <c:scaling>
          <c:orientation val="minMax"/>
        </c:scaling>
        <c:delete val="1"/>
        <c:axPos val="b"/>
        <c:numFmt formatCode="#,##0" sourceLinked="1"/>
        <c:majorTickMark val="none"/>
        <c:minorTickMark val="none"/>
        <c:tickLblPos val="nextTo"/>
        <c:crossAx val="1474685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t>2020 m. </a:t>
            </a:r>
            <a:r>
              <a:rPr lang="en-US" b="1" dirty="0">
                <a:solidFill>
                  <a:srgbClr val="FF0000"/>
                </a:solidFill>
              </a:rPr>
              <a:t>I </a:t>
            </a:r>
            <a:r>
              <a:rPr lang="en-US" b="1" dirty="0" err="1">
                <a:solidFill>
                  <a:srgbClr val="FF0000"/>
                </a:solidFill>
              </a:rPr>
              <a:t>pusm</a:t>
            </a:r>
            <a:r>
              <a:rPr lang="en-US" b="1" dirty="0"/>
              <a: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0.65201296296296296"/>
          <c:y val="9.6518452380952385E-2"/>
          <c:w val="0.30063851851851853"/>
          <c:h val="0.87707936507936513"/>
        </c:manualLayout>
      </c:layout>
      <c:barChart>
        <c:barDir val="bar"/>
        <c:grouping val="clustered"/>
        <c:varyColors val="0"/>
        <c:ser>
          <c:idx val="0"/>
          <c:order val="0"/>
          <c:tx>
            <c:strRef>
              <c:f>'2019 m. 2020 I pusm.'!$C$36</c:f>
              <c:strCache>
                <c:ptCount val="1"/>
                <c:pt idx="0">
                  <c:v>2020 m. I pusm.</c:v>
                </c:pt>
              </c:strCache>
            </c:strRef>
          </c:tx>
          <c:spPr>
            <a:solidFill>
              <a:srgbClr val="05D09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'2019 m. 2020 I pusm.'!$B$41:$B$50</c:f>
              <c:strCache>
                <c:ptCount val="10"/>
                <c:pt idx="0">
                  <c:v>Valstybinė miškų tarnyba</c:v>
                </c:pt>
                <c:pt idx="1">
                  <c:v>Nacionalinė žemės tarnyba prie Žemės ūkio ministerijos</c:v>
                </c:pt>
                <c:pt idx="2">
                  <c:v>Lietuvos Respublikos vidaus reikalų ministerija</c:v>
                </c:pt>
                <c:pt idx="3">
                  <c:v>Valstybės įmonė Žemės ūkio informacijos ir kaimo verslo centras</c:v>
                </c:pt>
                <c:pt idx="4">
                  <c:v>Švietimo informacinių technologijų centras</c:v>
                </c:pt>
                <c:pt idx="5">
                  <c:v>Nacionalinė mokėjimo agentūra prie Žemės ūkio ministerijos</c:v>
                </c:pt>
                <c:pt idx="6">
                  <c:v>Lietuvos Respublikos aplinkos ministerija</c:v>
                </c:pt>
                <c:pt idx="7">
                  <c:v>Lietuvos statistikos departamentas</c:v>
                </c:pt>
                <c:pt idx="8">
                  <c:v>Lietuvos Respublikos socialinės apsaugos ir darbo ministerija</c:v>
                </c:pt>
                <c:pt idx="9">
                  <c:v>Valstybinė mokesčių inspekcija prie Lietuvos Respublikos finansų ministerijos</c:v>
                </c:pt>
              </c:strCache>
            </c:strRef>
          </c:cat>
          <c:val>
            <c:numRef>
              <c:f>'2019 m. 2020 I pusm.'!$C$41:$C$50</c:f>
              <c:numCache>
                <c:formatCode>#,##0</c:formatCode>
                <c:ptCount val="10"/>
                <c:pt idx="0">
                  <c:v>971799</c:v>
                </c:pt>
                <c:pt idx="1">
                  <c:v>1098473</c:v>
                </c:pt>
                <c:pt idx="2">
                  <c:v>1136518</c:v>
                </c:pt>
                <c:pt idx="3">
                  <c:v>2684652</c:v>
                </c:pt>
                <c:pt idx="4">
                  <c:v>3112833</c:v>
                </c:pt>
                <c:pt idx="5">
                  <c:v>5699385</c:v>
                </c:pt>
                <c:pt idx="6">
                  <c:v>7359040</c:v>
                </c:pt>
                <c:pt idx="7">
                  <c:v>7829124</c:v>
                </c:pt>
                <c:pt idx="8">
                  <c:v>8140583</c:v>
                </c:pt>
                <c:pt idx="9">
                  <c:v>8449318</c:v>
                </c:pt>
              </c:numCache>
            </c:numRef>
          </c:val>
          <c:extLst>
            <c:ext xmlns:c16="http://schemas.microsoft.com/office/drawing/2014/chart" uri="{C3380CC4-5D6E-409C-BE32-E72D297353CC}">
              <c16:uniqueId val="{00000000-493F-4ED6-AF27-89A5D357243B}"/>
            </c:ext>
          </c:extLst>
        </c:ser>
        <c:dLbls>
          <c:showLegendKey val="0"/>
          <c:showVal val="0"/>
          <c:showCatName val="0"/>
          <c:showSerName val="0"/>
          <c:showPercent val="0"/>
          <c:showBubbleSize val="0"/>
        </c:dLbls>
        <c:gapWidth val="182"/>
        <c:axId val="1472299184"/>
        <c:axId val="1472292944"/>
      </c:barChart>
      <c:catAx>
        <c:axId val="1472299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1472292944"/>
        <c:crosses val="autoZero"/>
        <c:auto val="1"/>
        <c:lblAlgn val="ctr"/>
        <c:lblOffset val="100"/>
        <c:noMultiLvlLbl val="0"/>
      </c:catAx>
      <c:valAx>
        <c:axId val="1472292944"/>
        <c:scaling>
          <c:orientation val="minMax"/>
        </c:scaling>
        <c:delete val="1"/>
        <c:axPos val="b"/>
        <c:numFmt formatCode="#,##0" sourceLinked="1"/>
        <c:majorTickMark val="none"/>
        <c:minorTickMark val="none"/>
        <c:tickLblPos val="nextTo"/>
        <c:crossAx val="14722991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36CA2-D21A-412E-BAC2-BC6BB52CA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612CDB06-FA57-4AC9-98DE-A74E4E038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0F1E48EA-1C1B-4520-8124-DDC9AF9EE5AF}"/>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5" name="Footer Placeholder 4">
            <a:extLst>
              <a:ext uri="{FF2B5EF4-FFF2-40B4-BE49-F238E27FC236}">
                <a16:creationId xmlns:a16="http://schemas.microsoft.com/office/drawing/2014/main" id="{A8AC1435-FA33-4A56-AA2D-66BDC199B0B9}"/>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1CACE114-14CE-447C-93C3-DB38AAE90B7E}"/>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3032283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36C6D-3BFD-43CB-BDE3-4D7DB61009AE}"/>
              </a:ext>
            </a:extLst>
          </p:cNvPr>
          <p:cNvSpPr>
            <a:spLocks noGrp="1"/>
          </p:cNvSpPr>
          <p:nvPr>
            <p:ph type="title"/>
          </p:nvPr>
        </p:nvSpPr>
        <p:spPr/>
        <p:txBody>
          <a:bodyPr/>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0A44007D-A119-46D7-AA22-EE451A5FC2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29D9EC8B-DACC-4AD1-8645-E4365ACC2B28}"/>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5" name="Footer Placeholder 4">
            <a:extLst>
              <a:ext uri="{FF2B5EF4-FFF2-40B4-BE49-F238E27FC236}">
                <a16:creationId xmlns:a16="http://schemas.microsoft.com/office/drawing/2014/main" id="{7AC11F56-44B9-48FE-8A03-04FF832C004F}"/>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3AA111BA-53F9-443F-84F5-2D858AE29F8F}"/>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3929955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5976F4-E8D3-412F-8976-0EABF94ACD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A1C90AF6-93F1-4622-B35F-A28833EFE9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5349ABF8-1553-411F-9504-EFA62FD760AA}"/>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5" name="Footer Placeholder 4">
            <a:extLst>
              <a:ext uri="{FF2B5EF4-FFF2-40B4-BE49-F238E27FC236}">
                <a16:creationId xmlns:a16="http://schemas.microsoft.com/office/drawing/2014/main" id="{B3A5651A-1F48-4F32-BD55-D2F63652B2A8}"/>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09725F0B-1FAB-4929-B868-93176FD0D544}"/>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4189430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11B0F-0EB2-43FE-A641-147221ED3CF1}"/>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28CC7B74-5F55-4D2E-B9FF-F2A8B3E0AB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862194BD-DD5B-495C-A3E8-12BC9BDB8E56}"/>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5" name="Footer Placeholder 4">
            <a:extLst>
              <a:ext uri="{FF2B5EF4-FFF2-40B4-BE49-F238E27FC236}">
                <a16:creationId xmlns:a16="http://schemas.microsoft.com/office/drawing/2014/main" id="{0FB4538C-1C3B-4DBB-B67C-86AA210A5D9E}"/>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12A5AB05-BE4F-40B8-B3F1-E7AF7A8831B9}"/>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381344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43D23-6A6C-4A4C-9B9D-A0A02620E8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a:extLst>
              <a:ext uri="{FF2B5EF4-FFF2-40B4-BE49-F238E27FC236}">
                <a16:creationId xmlns:a16="http://schemas.microsoft.com/office/drawing/2014/main" id="{AACB0363-C7A3-4E7C-BF79-0FC4693189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CF1E08-6D50-4842-BBBE-4B55FE98FCB0}"/>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5" name="Footer Placeholder 4">
            <a:extLst>
              <a:ext uri="{FF2B5EF4-FFF2-40B4-BE49-F238E27FC236}">
                <a16:creationId xmlns:a16="http://schemas.microsoft.com/office/drawing/2014/main" id="{9DCD1532-518A-402A-81F1-FEE2BE2BEFA7}"/>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64904D09-DBAA-46C4-8FB9-AD4822831F10}"/>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3881458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33B14-9A69-4E24-88D5-6CFBBC10A845}"/>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03036AD3-82CA-40AB-82BE-5D7CA8974A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a:extLst>
              <a:ext uri="{FF2B5EF4-FFF2-40B4-BE49-F238E27FC236}">
                <a16:creationId xmlns:a16="http://schemas.microsoft.com/office/drawing/2014/main" id="{D472631A-77C1-48CF-95BE-DBFAE84548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a:extLst>
              <a:ext uri="{FF2B5EF4-FFF2-40B4-BE49-F238E27FC236}">
                <a16:creationId xmlns:a16="http://schemas.microsoft.com/office/drawing/2014/main" id="{E3ADB05F-278A-4C5C-B72B-7A5F19E42A74}"/>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6" name="Footer Placeholder 5">
            <a:extLst>
              <a:ext uri="{FF2B5EF4-FFF2-40B4-BE49-F238E27FC236}">
                <a16:creationId xmlns:a16="http://schemas.microsoft.com/office/drawing/2014/main" id="{93234FD6-49B9-41A6-9E41-E51C1250912E}"/>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1E259E05-C7D3-4E7E-B9A8-B47056CC49AF}"/>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298307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BD1AC-0958-472A-82CF-710FFB735090}"/>
              </a:ext>
            </a:extLst>
          </p:cNvPr>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a:extLst>
              <a:ext uri="{FF2B5EF4-FFF2-40B4-BE49-F238E27FC236}">
                <a16:creationId xmlns:a16="http://schemas.microsoft.com/office/drawing/2014/main" id="{E9932B57-9D8E-4A24-BBA6-478B95AAAA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BC183F-4059-4902-BB56-9AEE617CEF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a:extLst>
              <a:ext uri="{FF2B5EF4-FFF2-40B4-BE49-F238E27FC236}">
                <a16:creationId xmlns:a16="http://schemas.microsoft.com/office/drawing/2014/main" id="{713900D8-433B-45BC-B00C-B9A2596F92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D0765-5C3A-481C-9C19-132C291F85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a:extLst>
              <a:ext uri="{FF2B5EF4-FFF2-40B4-BE49-F238E27FC236}">
                <a16:creationId xmlns:a16="http://schemas.microsoft.com/office/drawing/2014/main" id="{5CF42AC5-0359-4B6F-8357-D1042EC44438}"/>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8" name="Footer Placeholder 7">
            <a:extLst>
              <a:ext uri="{FF2B5EF4-FFF2-40B4-BE49-F238E27FC236}">
                <a16:creationId xmlns:a16="http://schemas.microsoft.com/office/drawing/2014/main" id="{43B51D57-C303-404D-9C3E-3DA8B3523814}"/>
              </a:ext>
            </a:extLst>
          </p:cNvPr>
          <p:cNvSpPr>
            <a:spLocks noGrp="1"/>
          </p:cNvSpPr>
          <p:nvPr>
            <p:ph type="ftr" sz="quarter" idx="11"/>
          </p:nvPr>
        </p:nvSpPr>
        <p:spPr/>
        <p:txBody>
          <a:bodyPr/>
          <a:lstStyle/>
          <a:p>
            <a:endParaRPr lang="lt-LT"/>
          </a:p>
        </p:txBody>
      </p:sp>
      <p:sp>
        <p:nvSpPr>
          <p:cNvPr id="9" name="Slide Number Placeholder 8">
            <a:extLst>
              <a:ext uri="{FF2B5EF4-FFF2-40B4-BE49-F238E27FC236}">
                <a16:creationId xmlns:a16="http://schemas.microsoft.com/office/drawing/2014/main" id="{8631E103-3BCD-49E5-8D4E-EF615858A133}"/>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2624792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E04B3-1248-4603-AC93-B5616BF1B3F8}"/>
              </a:ext>
            </a:extLst>
          </p:cNvPr>
          <p:cNvSpPr>
            <a:spLocks noGrp="1"/>
          </p:cNvSpPr>
          <p:nvPr>
            <p:ph type="title"/>
          </p:nvPr>
        </p:nvSpPr>
        <p:spPr/>
        <p:txBody>
          <a:bodyPr/>
          <a:lstStyle/>
          <a:p>
            <a:r>
              <a:rPr lang="en-US"/>
              <a:t>Click to edit Master title style</a:t>
            </a:r>
            <a:endParaRPr lang="lt-LT"/>
          </a:p>
        </p:txBody>
      </p:sp>
      <p:sp>
        <p:nvSpPr>
          <p:cNvPr id="3" name="Date Placeholder 2">
            <a:extLst>
              <a:ext uri="{FF2B5EF4-FFF2-40B4-BE49-F238E27FC236}">
                <a16:creationId xmlns:a16="http://schemas.microsoft.com/office/drawing/2014/main" id="{4FF36960-CD61-46B6-BE4A-58DDD7ABEB80}"/>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4" name="Footer Placeholder 3">
            <a:extLst>
              <a:ext uri="{FF2B5EF4-FFF2-40B4-BE49-F238E27FC236}">
                <a16:creationId xmlns:a16="http://schemas.microsoft.com/office/drawing/2014/main" id="{2E0C8239-C3A4-498C-B391-F07DC4E30B41}"/>
              </a:ext>
            </a:extLst>
          </p:cNvPr>
          <p:cNvSpPr>
            <a:spLocks noGrp="1"/>
          </p:cNvSpPr>
          <p:nvPr>
            <p:ph type="ftr" sz="quarter" idx="11"/>
          </p:nvPr>
        </p:nvSpPr>
        <p:spPr/>
        <p:txBody>
          <a:bodyPr/>
          <a:lstStyle/>
          <a:p>
            <a:endParaRPr lang="lt-LT"/>
          </a:p>
        </p:txBody>
      </p:sp>
      <p:sp>
        <p:nvSpPr>
          <p:cNvPr id="5" name="Slide Number Placeholder 4">
            <a:extLst>
              <a:ext uri="{FF2B5EF4-FFF2-40B4-BE49-F238E27FC236}">
                <a16:creationId xmlns:a16="http://schemas.microsoft.com/office/drawing/2014/main" id="{ECCCC1FE-3E53-42D3-8841-8571F5745E0A}"/>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3169195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BC8AF1-286B-4795-BEF8-463C0560A023}"/>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3" name="Footer Placeholder 2">
            <a:extLst>
              <a:ext uri="{FF2B5EF4-FFF2-40B4-BE49-F238E27FC236}">
                <a16:creationId xmlns:a16="http://schemas.microsoft.com/office/drawing/2014/main" id="{D69692D2-C6F4-4086-BDA9-1EE69B62CE87}"/>
              </a:ext>
            </a:extLst>
          </p:cNvPr>
          <p:cNvSpPr>
            <a:spLocks noGrp="1"/>
          </p:cNvSpPr>
          <p:nvPr>
            <p:ph type="ftr" sz="quarter" idx="11"/>
          </p:nvPr>
        </p:nvSpPr>
        <p:spPr/>
        <p:txBody>
          <a:bodyPr/>
          <a:lstStyle/>
          <a:p>
            <a:endParaRPr lang="lt-LT"/>
          </a:p>
        </p:txBody>
      </p:sp>
      <p:sp>
        <p:nvSpPr>
          <p:cNvPr id="4" name="Slide Number Placeholder 3">
            <a:extLst>
              <a:ext uri="{FF2B5EF4-FFF2-40B4-BE49-F238E27FC236}">
                <a16:creationId xmlns:a16="http://schemas.microsoft.com/office/drawing/2014/main" id="{9B64F636-93F7-41BC-907E-B70576EF3A95}"/>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667692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D3C95-4145-458C-8436-A3C88A5964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a:extLst>
              <a:ext uri="{FF2B5EF4-FFF2-40B4-BE49-F238E27FC236}">
                <a16:creationId xmlns:a16="http://schemas.microsoft.com/office/drawing/2014/main" id="{74F584E1-87D8-4057-A383-8821968F83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a:extLst>
              <a:ext uri="{FF2B5EF4-FFF2-40B4-BE49-F238E27FC236}">
                <a16:creationId xmlns:a16="http://schemas.microsoft.com/office/drawing/2014/main" id="{65C4CD30-0A05-4ABD-9671-26EAC13E1C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3D191A-2803-463D-8D3A-E01BE5B4EC2C}"/>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6" name="Footer Placeholder 5">
            <a:extLst>
              <a:ext uri="{FF2B5EF4-FFF2-40B4-BE49-F238E27FC236}">
                <a16:creationId xmlns:a16="http://schemas.microsoft.com/office/drawing/2014/main" id="{3D5A9A31-88D6-424D-B349-CD1BE769649B}"/>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093C7C35-94D2-40F3-9E6F-0D77205AE23D}"/>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399511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E8B0B-6F97-49F4-AB18-4654597E5B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a:extLst>
              <a:ext uri="{FF2B5EF4-FFF2-40B4-BE49-F238E27FC236}">
                <a16:creationId xmlns:a16="http://schemas.microsoft.com/office/drawing/2014/main" id="{4FBE45F1-77D4-491A-BC0A-D6A4AFFE65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a:extLst>
              <a:ext uri="{FF2B5EF4-FFF2-40B4-BE49-F238E27FC236}">
                <a16:creationId xmlns:a16="http://schemas.microsoft.com/office/drawing/2014/main" id="{DA35BAE0-3E20-4DC5-AEA5-56903484D3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A69238-F892-45C4-AF2A-6048227576EA}"/>
              </a:ext>
            </a:extLst>
          </p:cNvPr>
          <p:cNvSpPr>
            <a:spLocks noGrp="1"/>
          </p:cNvSpPr>
          <p:nvPr>
            <p:ph type="dt" sz="half" idx="10"/>
          </p:nvPr>
        </p:nvSpPr>
        <p:spPr/>
        <p:txBody>
          <a:bodyPr/>
          <a:lstStyle/>
          <a:p>
            <a:fld id="{D6E79609-638D-4AED-A5BD-29F525BCD361}" type="datetimeFigureOut">
              <a:rPr lang="lt-LT" smtClean="0"/>
              <a:t>2020-09-09</a:t>
            </a:fld>
            <a:endParaRPr lang="lt-LT"/>
          </a:p>
        </p:txBody>
      </p:sp>
      <p:sp>
        <p:nvSpPr>
          <p:cNvPr id="6" name="Footer Placeholder 5">
            <a:extLst>
              <a:ext uri="{FF2B5EF4-FFF2-40B4-BE49-F238E27FC236}">
                <a16:creationId xmlns:a16="http://schemas.microsoft.com/office/drawing/2014/main" id="{ADF4273E-6AA5-43FB-81CD-FFE577281D3E}"/>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DFAC1711-605C-4849-9771-3B5B3EF94FB9}"/>
              </a:ext>
            </a:extLst>
          </p:cNvPr>
          <p:cNvSpPr>
            <a:spLocks noGrp="1"/>
          </p:cNvSpPr>
          <p:nvPr>
            <p:ph type="sldNum" sz="quarter" idx="12"/>
          </p:nvPr>
        </p:nvSpPr>
        <p:spPr/>
        <p:txBody>
          <a:bodyPr/>
          <a:lstStyle/>
          <a:p>
            <a:fld id="{7405A08E-3B41-484C-A55F-EE9B59FA45A6}" type="slidenum">
              <a:rPr lang="lt-LT" smtClean="0"/>
              <a:t>‹#›</a:t>
            </a:fld>
            <a:endParaRPr lang="lt-LT"/>
          </a:p>
        </p:txBody>
      </p:sp>
    </p:spTree>
    <p:extLst>
      <p:ext uri="{BB962C8B-B14F-4D97-AF65-F5344CB8AC3E}">
        <p14:creationId xmlns:p14="http://schemas.microsoft.com/office/powerpoint/2010/main" val="2089949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A9349D-8A5A-4611-B3E1-9BE01C4232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a:extLst>
              <a:ext uri="{FF2B5EF4-FFF2-40B4-BE49-F238E27FC236}">
                <a16:creationId xmlns:a16="http://schemas.microsoft.com/office/drawing/2014/main" id="{406C623E-0887-4172-9DAE-0C473DA16D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BAE7226B-F8A2-4574-B10E-030E15E514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E79609-638D-4AED-A5BD-29F525BCD361}" type="datetimeFigureOut">
              <a:rPr lang="lt-LT" smtClean="0"/>
              <a:t>2020-09-09</a:t>
            </a:fld>
            <a:endParaRPr lang="lt-LT"/>
          </a:p>
        </p:txBody>
      </p:sp>
      <p:sp>
        <p:nvSpPr>
          <p:cNvPr id="5" name="Footer Placeholder 4">
            <a:extLst>
              <a:ext uri="{FF2B5EF4-FFF2-40B4-BE49-F238E27FC236}">
                <a16:creationId xmlns:a16="http://schemas.microsoft.com/office/drawing/2014/main" id="{DE912D46-C140-49EC-81F8-FAB9D47F9D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603B2C34-D63D-4957-B496-187941D66D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5A08E-3B41-484C-A55F-EE9B59FA45A6}" type="slidenum">
              <a:rPr lang="lt-LT" smtClean="0"/>
              <a:t>‹#›</a:t>
            </a:fld>
            <a:endParaRPr lang="lt-LT"/>
          </a:p>
        </p:txBody>
      </p:sp>
    </p:spTree>
    <p:extLst>
      <p:ext uri="{BB962C8B-B14F-4D97-AF65-F5344CB8AC3E}">
        <p14:creationId xmlns:p14="http://schemas.microsoft.com/office/powerpoint/2010/main" val="4186755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C71C-CDF3-4423-A40E-28E3C1E1578A}"/>
              </a:ext>
            </a:extLst>
          </p:cNvPr>
          <p:cNvSpPr>
            <a:spLocks noGrp="1"/>
          </p:cNvSpPr>
          <p:nvPr>
            <p:ph type="ctrTitle"/>
          </p:nvPr>
        </p:nvSpPr>
        <p:spPr>
          <a:xfrm>
            <a:off x="1108953" y="787940"/>
            <a:ext cx="10097312" cy="2928026"/>
          </a:xfrm>
        </p:spPr>
        <p:txBody>
          <a:bodyPr>
            <a:normAutofit/>
          </a:bodyPr>
          <a:lstStyle/>
          <a:p>
            <a:r>
              <a:rPr lang="lt-LT" sz="5400" b="1" dirty="0"/>
              <a:t>Dėl atsiskaitymo su Registrų centru už duomenų teikimą</a:t>
            </a:r>
            <a:endParaRPr lang="lt-LT" sz="5400" dirty="0"/>
          </a:p>
        </p:txBody>
      </p:sp>
      <p:sp>
        <p:nvSpPr>
          <p:cNvPr id="3" name="Subtitle 2">
            <a:extLst>
              <a:ext uri="{FF2B5EF4-FFF2-40B4-BE49-F238E27FC236}">
                <a16:creationId xmlns:a16="http://schemas.microsoft.com/office/drawing/2014/main" id="{82C41414-63A0-4250-9C22-3486089DB6F7}"/>
              </a:ext>
            </a:extLst>
          </p:cNvPr>
          <p:cNvSpPr>
            <a:spLocks noGrp="1"/>
          </p:cNvSpPr>
          <p:nvPr>
            <p:ph type="subTitle" idx="1"/>
          </p:nvPr>
        </p:nvSpPr>
        <p:spPr>
          <a:xfrm>
            <a:off x="1524000" y="4455268"/>
            <a:ext cx="9144000" cy="802532"/>
          </a:xfrm>
        </p:spPr>
        <p:txBody>
          <a:bodyPr/>
          <a:lstStyle/>
          <a:p>
            <a:r>
              <a:rPr lang="lt-LT" dirty="0"/>
              <a:t>Ekonomikos ir inovacijų ministras Rimantas Sinkevičius</a:t>
            </a:r>
          </a:p>
          <a:p>
            <a:endParaRPr lang="lt-LT" dirty="0"/>
          </a:p>
        </p:txBody>
      </p:sp>
    </p:spTree>
    <p:extLst>
      <p:ext uri="{BB962C8B-B14F-4D97-AF65-F5344CB8AC3E}">
        <p14:creationId xmlns:p14="http://schemas.microsoft.com/office/powerpoint/2010/main" val="76087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C4EA175-7220-47B7-A050-A50CC3E13E6B}"/>
              </a:ext>
            </a:extLst>
          </p:cNvPr>
          <p:cNvSpPr/>
          <p:nvPr/>
        </p:nvSpPr>
        <p:spPr>
          <a:xfrm>
            <a:off x="398834" y="464696"/>
            <a:ext cx="11284086" cy="3754874"/>
          </a:xfrm>
          <a:prstGeom prst="rect">
            <a:avLst/>
          </a:prstGeom>
        </p:spPr>
        <p:txBody>
          <a:bodyPr wrap="square">
            <a:spAutoFit/>
          </a:bodyPr>
          <a:lstStyle/>
          <a:p>
            <a:r>
              <a:rPr lang="lt-LT" sz="2400" b="1" dirty="0">
                <a:latin typeface="Times New Roman" panose="02020603050405020304" pitchFamily="18" charset="0"/>
                <a:cs typeface="Times New Roman" panose="02020603050405020304" pitchFamily="18" charset="0"/>
              </a:rPr>
              <a:t>Pagal Valstybės informacinių išteklių valdymo įstatymo 29 straipsnį:</a:t>
            </a:r>
          </a:p>
          <a:p>
            <a:r>
              <a:rPr lang="lt-LT" b="1" dirty="0">
                <a:latin typeface="Times New Roman" panose="02020603050405020304" pitchFamily="18" charset="0"/>
                <a:cs typeface="Times New Roman" panose="02020603050405020304" pitchFamily="18" charset="0"/>
              </a:rPr>
              <a:t> </a:t>
            </a:r>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Registro duomenys, registro informacija, registrui pateikti </a:t>
            </a:r>
            <a:r>
              <a:rPr lang="lt-LT" b="1" dirty="0">
                <a:latin typeface="Times New Roman" panose="02020603050405020304" pitchFamily="18" charset="0"/>
                <a:cs typeface="Times New Roman" panose="02020603050405020304" pitchFamily="18" charset="0"/>
              </a:rPr>
              <a:t>dokumentai ir (arba) jų kopijos neatlygintinai teikiami valstybės ir savivaldybių institucijoms ir</a:t>
            </a:r>
            <a:r>
              <a:rPr lang="lt-LT" b="1" i="1" dirty="0">
                <a:latin typeface="Times New Roman" panose="02020603050405020304" pitchFamily="18" charset="0"/>
                <a:cs typeface="Times New Roman" panose="02020603050405020304" pitchFamily="18" charset="0"/>
              </a:rPr>
              <a:t> </a:t>
            </a:r>
            <a:r>
              <a:rPr lang="lt-LT" b="1" dirty="0">
                <a:latin typeface="Times New Roman" panose="02020603050405020304" pitchFamily="18" charset="0"/>
                <a:cs typeface="Times New Roman" panose="02020603050405020304" pitchFamily="18" charset="0"/>
              </a:rPr>
              <a:t>įstaigoms teisės aktuose nustatytoms funkcijoms atlikti pagal prašymą ir (arba) sutartis.</a:t>
            </a:r>
          </a:p>
          <a:p>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Vyriausybės nustatyta tvarka, </a:t>
            </a:r>
            <a:r>
              <a:rPr lang="lt-LT" b="1" dirty="0">
                <a:latin typeface="Times New Roman" panose="02020603050405020304" pitchFamily="18" charset="0"/>
                <a:cs typeface="Times New Roman" panose="02020603050405020304" pitchFamily="18" charset="0"/>
              </a:rPr>
              <a:t>sąnaudos, kurias Registrų centras (RC) patyrė dėl tokių duomenų teikimo, gali būti kompensuojamos 2 būdais</a:t>
            </a:r>
            <a:r>
              <a:rPr lang="lt-LT" dirty="0">
                <a:latin typeface="Times New Roman" panose="02020603050405020304" pitchFamily="18" charset="0"/>
                <a:cs typeface="Times New Roman" panose="02020603050405020304" pitchFamily="18" charset="0"/>
              </a:rPr>
              <a:t>:</a:t>
            </a:r>
          </a:p>
          <a:p>
            <a:endParaRPr lang="lt-LT" dirty="0">
              <a:solidFill>
                <a:srgbClr val="00B050"/>
              </a:solidFill>
              <a:latin typeface="Times New Roman" panose="02020603050405020304" pitchFamily="18" charset="0"/>
              <a:cs typeface="Times New Roman" panose="02020603050405020304" pitchFamily="18" charset="0"/>
            </a:endParaRPr>
          </a:p>
          <a:p>
            <a:endParaRPr lang="lt-LT" dirty="0">
              <a:solidFill>
                <a:srgbClr val="00B050"/>
              </a:solidFill>
              <a:latin typeface="Times New Roman" panose="02020603050405020304" pitchFamily="18" charset="0"/>
              <a:cs typeface="Times New Roman" panose="02020603050405020304" pitchFamily="18" charset="0"/>
            </a:endParaRPr>
          </a:p>
          <a:p>
            <a:endParaRPr lang="lt-LT" dirty="0">
              <a:solidFill>
                <a:srgbClr val="00B050"/>
              </a:solidFill>
              <a:latin typeface="Times New Roman" panose="02020603050405020304" pitchFamily="18" charset="0"/>
              <a:cs typeface="Times New Roman" panose="02020603050405020304" pitchFamily="18" charset="0"/>
            </a:endParaRPr>
          </a:p>
          <a:p>
            <a:r>
              <a:rPr lang="lt-LT" sz="1600" dirty="0"/>
              <a:t> </a:t>
            </a:r>
          </a:p>
        </p:txBody>
      </p:sp>
      <p:sp>
        <p:nvSpPr>
          <p:cNvPr id="4" name="TextBox 3">
            <a:extLst>
              <a:ext uri="{FF2B5EF4-FFF2-40B4-BE49-F238E27FC236}">
                <a16:creationId xmlns:a16="http://schemas.microsoft.com/office/drawing/2014/main" id="{F8DA1EE7-DE73-4AE6-ADB6-D4A33485474F}"/>
              </a:ext>
            </a:extLst>
          </p:cNvPr>
          <p:cNvSpPr txBox="1"/>
          <p:nvPr/>
        </p:nvSpPr>
        <p:spPr>
          <a:xfrm>
            <a:off x="398833" y="3267456"/>
            <a:ext cx="11394333" cy="923330"/>
          </a:xfrm>
          <a:prstGeom prst="rect">
            <a:avLst/>
          </a:prstGeom>
          <a:noFill/>
        </p:spPr>
        <p:txBody>
          <a:bodyPr wrap="square" rtlCol="0">
            <a:spAutoFit/>
          </a:bodyPr>
          <a:lstStyle/>
          <a:p>
            <a:r>
              <a:rPr lang="lt-LT" dirty="0">
                <a:latin typeface="Times New Roman" panose="02020603050405020304" pitchFamily="18" charset="0"/>
                <a:cs typeface="Times New Roman" panose="02020603050405020304" pitchFamily="18" charset="0"/>
              </a:rPr>
              <a:t>1. RC prašymu </a:t>
            </a:r>
            <a:r>
              <a:rPr lang="lt-LT" b="1" dirty="0">
                <a:latin typeface="Times New Roman" panose="02020603050405020304" pitchFamily="18" charset="0"/>
                <a:cs typeface="Times New Roman" panose="02020603050405020304" pitchFamily="18" charset="0"/>
              </a:rPr>
              <a:t>gali būti išmokamos </a:t>
            </a:r>
            <a:r>
              <a:rPr lang="lt-LT" b="1" u="sng" dirty="0">
                <a:latin typeface="Times New Roman" panose="02020603050405020304" pitchFamily="18" charset="0"/>
                <a:cs typeface="Times New Roman" panose="02020603050405020304" pitchFamily="18" charset="0"/>
              </a:rPr>
              <a:t>vieną kartą, kompensuojant visas per praėjusius kalendorinius metus </a:t>
            </a:r>
            <a:r>
              <a:rPr lang="lt-LT" b="1" dirty="0">
                <a:latin typeface="Times New Roman" panose="02020603050405020304" pitchFamily="18" charset="0"/>
                <a:cs typeface="Times New Roman" panose="02020603050405020304" pitchFamily="18" charset="0"/>
              </a:rPr>
              <a:t>patirtas neatlygintino duomenų teikimo sąnaudas;</a:t>
            </a:r>
            <a:endParaRPr lang="lt-LT" dirty="0">
              <a:latin typeface="Times New Roman" panose="02020603050405020304" pitchFamily="18" charset="0"/>
              <a:cs typeface="Times New Roman" panose="02020603050405020304" pitchFamily="18" charset="0"/>
            </a:endParaRPr>
          </a:p>
          <a:p>
            <a:endParaRPr lang="lt-LT" dirty="0"/>
          </a:p>
        </p:txBody>
      </p:sp>
      <p:sp>
        <p:nvSpPr>
          <p:cNvPr id="5" name="TextBox 4">
            <a:extLst>
              <a:ext uri="{FF2B5EF4-FFF2-40B4-BE49-F238E27FC236}">
                <a16:creationId xmlns:a16="http://schemas.microsoft.com/office/drawing/2014/main" id="{89AE91C9-104C-4292-8362-6322617D78E0}"/>
              </a:ext>
            </a:extLst>
          </p:cNvPr>
          <p:cNvSpPr txBox="1"/>
          <p:nvPr/>
        </p:nvSpPr>
        <p:spPr>
          <a:xfrm>
            <a:off x="398833" y="4190786"/>
            <a:ext cx="11284086" cy="1477328"/>
          </a:xfrm>
          <a:prstGeom prst="rect">
            <a:avLst/>
          </a:prstGeom>
          <a:noFill/>
        </p:spPr>
        <p:txBody>
          <a:bodyPr wrap="square" rtlCol="0">
            <a:spAutoFit/>
          </a:bodyPr>
          <a:lstStyle/>
          <a:p>
            <a:r>
              <a:rPr lang="lt-LT" dirty="0">
                <a:latin typeface="Times New Roman" panose="02020603050405020304" pitchFamily="18" charset="0"/>
                <a:cs typeface="Times New Roman" panose="02020603050405020304" pitchFamily="18" charset="0"/>
              </a:rPr>
              <a:t>2. Gali būti išmokamos </a:t>
            </a:r>
            <a:r>
              <a:rPr lang="lt-LT" b="1" u="sng" dirty="0">
                <a:latin typeface="Times New Roman" panose="02020603050405020304" pitchFamily="18" charset="0"/>
                <a:cs typeface="Times New Roman" panose="02020603050405020304" pitchFamily="18" charset="0"/>
              </a:rPr>
              <a:t>dalimis:</a:t>
            </a:r>
          </a:p>
          <a:p>
            <a:r>
              <a:rPr lang="lt-LT" dirty="0">
                <a:latin typeface="Times New Roman" panose="02020603050405020304" pitchFamily="18" charset="0"/>
                <a:cs typeface="Times New Roman" panose="02020603050405020304" pitchFamily="18" charset="0"/>
              </a:rPr>
              <a:t>2.1. </a:t>
            </a:r>
            <a:r>
              <a:rPr lang="lt-LT" b="1" u="sng" dirty="0">
                <a:latin typeface="Times New Roman" panose="02020603050405020304" pitchFamily="18" charset="0"/>
                <a:cs typeface="Times New Roman" panose="02020603050405020304" pitchFamily="18" charset="0"/>
              </a:rPr>
              <a:t>kompensuojant dalį per einamuosius metus </a:t>
            </a:r>
            <a:r>
              <a:rPr lang="lt-LT" b="1" dirty="0">
                <a:latin typeface="Times New Roman" panose="02020603050405020304" pitchFamily="18" charset="0"/>
                <a:cs typeface="Times New Roman" panose="02020603050405020304" pitchFamily="18" charset="0"/>
              </a:rPr>
              <a:t>patirtų neatlygintino duomenų teikimo sąnaudų</a:t>
            </a:r>
            <a:r>
              <a:rPr lang="lt-LT" dirty="0">
                <a:latin typeface="Times New Roman" panose="02020603050405020304" pitchFamily="18" charset="0"/>
                <a:cs typeface="Times New Roman" panose="02020603050405020304" pitchFamily="18" charset="0"/>
              </a:rPr>
              <a:t>,</a:t>
            </a:r>
          </a:p>
          <a:p>
            <a:r>
              <a:rPr lang="lt-LT" dirty="0">
                <a:latin typeface="Times New Roman" panose="02020603050405020304" pitchFamily="18" charset="0"/>
                <a:cs typeface="Times New Roman" panose="02020603050405020304" pitchFamily="18" charset="0"/>
              </a:rPr>
              <a:t>2.2. </a:t>
            </a:r>
            <a:r>
              <a:rPr lang="lt-LT" b="1" u="sng" dirty="0">
                <a:latin typeface="Times New Roman" panose="02020603050405020304" pitchFamily="18" charset="0"/>
                <a:cs typeface="Times New Roman" panose="02020603050405020304" pitchFamily="18" charset="0"/>
              </a:rPr>
              <a:t>likusią jų dalį </a:t>
            </a:r>
            <a:r>
              <a:rPr lang="lt-LT" b="1" dirty="0">
                <a:latin typeface="Times New Roman" panose="02020603050405020304" pitchFamily="18" charset="0"/>
                <a:cs typeface="Times New Roman" panose="02020603050405020304" pitchFamily="18" charset="0"/>
              </a:rPr>
              <a:t>kompensuojant </a:t>
            </a:r>
            <a:r>
              <a:rPr lang="lt-LT" dirty="0">
                <a:latin typeface="Times New Roman" panose="02020603050405020304" pitchFamily="18" charset="0"/>
                <a:cs typeface="Times New Roman" panose="02020603050405020304" pitchFamily="18" charset="0"/>
              </a:rPr>
              <a:t>tik </a:t>
            </a:r>
            <a:r>
              <a:rPr lang="lt-LT" b="1" dirty="0">
                <a:latin typeface="Times New Roman" panose="02020603050405020304" pitchFamily="18" charset="0"/>
                <a:cs typeface="Times New Roman" panose="02020603050405020304" pitchFamily="18" charset="0"/>
              </a:rPr>
              <a:t>nustatyta tvarka </a:t>
            </a:r>
            <a:r>
              <a:rPr lang="lt-LT" b="1" u="sng" dirty="0">
                <a:latin typeface="Times New Roman" panose="02020603050405020304" pitchFamily="18" charset="0"/>
                <a:cs typeface="Times New Roman" panose="02020603050405020304" pitchFamily="18" charset="0"/>
              </a:rPr>
              <a:t>patikrinus visų per praėjusius kalendorinius metus </a:t>
            </a:r>
            <a:r>
              <a:rPr lang="lt-LT" dirty="0">
                <a:latin typeface="Times New Roman" panose="02020603050405020304" pitchFamily="18" charset="0"/>
                <a:cs typeface="Times New Roman" panose="02020603050405020304" pitchFamily="18" charset="0"/>
              </a:rPr>
              <a:t>RC patirtų neatlygintino duomenų teikimo sąnaudų pagrįstumą. </a:t>
            </a:r>
          </a:p>
          <a:p>
            <a:endParaRPr lang="lt-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5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Right 3">
            <a:extLst>
              <a:ext uri="{FF2B5EF4-FFF2-40B4-BE49-F238E27FC236}">
                <a16:creationId xmlns:a16="http://schemas.microsoft.com/office/drawing/2014/main" id="{3D825694-2353-451A-B489-6AF83B68378F}"/>
              </a:ext>
            </a:extLst>
          </p:cNvPr>
          <p:cNvSpPr/>
          <p:nvPr/>
        </p:nvSpPr>
        <p:spPr>
          <a:xfrm>
            <a:off x="320982" y="1521658"/>
            <a:ext cx="11871017" cy="15425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cxnSp>
        <p:nvCxnSpPr>
          <p:cNvPr id="6" name="Straight Connector 5">
            <a:extLst>
              <a:ext uri="{FF2B5EF4-FFF2-40B4-BE49-F238E27FC236}">
                <a16:creationId xmlns:a16="http://schemas.microsoft.com/office/drawing/2014/main" id="{B12CEC9B-7534-4504-AEC7-D810CDD31C07}"/>
              </a:ext>
            </a:extLst>
          </p:cNvPr>
          <p:cNvCxnSpPr/>
          <p:nvPr/>
        </p:nvCxnSpPr>
        <p:spPr>
          <a:xfrm>
            <a:off x="4533086" y="1063822"/>
            <a:ext cx="0" cy="2733472"/>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6D351C2-8503-4074-82FB-4D6463FF71FF}"/>
              </a:ext>
            </a:extLst>
          </p:cNvPr>
          <p:cNvSpPr txBox="1"/>
          <p:nvPr/>
        </p:nvSpPr>
        <p:spPr>
          <a:xfrm>
            <a:off x="513809" y="1938116"/>
            <a:ext cx="4019277" cy="830997"/>
          </a:xfrm>
          <a:prstGeom prst="rect">
            <a:avLst/>
          </a:prstGeom>
          <a:noFill/>
        </p:spPr>
        <p:txBody>
          <a:bodyPr wrap="square" rtlCol="0">
            <a:spAutoFit/>
          </a:bodyPr>
          <a:lstStyle/>
          <a:p>
            <a:pPr>
              <a:spcAft>
                <a:spcPts val="0"/>
              </a:spcAft>
            </a:pPr>
            <a:r>
              <a:rPr lang="lt-LT" sz="1600" u="sng" dirty="0">
                <a:solidFill>
                  <a:schemeClr val="bg1"/>
                </a:solidFill>
                <a:latin typeface="Times New Roman" panose="02020603050405020304" pitchFamily="18" charset="0"/>
                <a:ea typeface="Times New Roman" panose="02020603050405020304" pitchFamily="18" charset="0"/>
              </a:rPr>
              <a:t>RC teigė, kad 2019 m. dėl duomenų teikimo ir objektų registravimo patyrė 9.893,1 tūkst. Eur sąnaudų</a:t>
            </a:r>
            <a:endParaRPr lang="lt-LT" sz="1600" dirty="0">
              <a:solidFill>
                <a:schemeClr val="bg1"/>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841C174D-DAD9-424C-A6AF-02E96A3AA19B}"/>
              </a:ext>
            </a:extLst>
          </p:cNvPr>
          <p:cNvSpPr txBox="1"/>
          <p:nvPr/>
        </p:nvSpPr>
        <p:spPr>
          <a:xfrm>
            <a:off x="1819413" y="1430760"/>
            <a:ext cx="1084612" cy="378900"/>
          </a:xfrm>
          <a:prstGeom prst="rect">
            <a:avLst/>
          </a:prstGeom>
          <a:noFill/>
        </p:spPr>
        <p:txBody>
          <a:bodyPr wrap="square" rtlCol="0">
            <a:spAutoFit/>
          </a:bodyPr>
          <a:lstStyle/>
          <a:p>
            <a:r>
              <a:rPr lang="lt-LT" dirty="0"/>
              <a:t>2019 M. </a:t>
            </a:r>
          </a:p>
        </p:txBody>
      </p:sp>
      <p:sp>
        <p:nvSpPr>
          <p:cNvPr id="9" name="TextBox 8">
            <a:extLst>
              <a:ext uri="{FF2B5EF4-FFF2-40B4-BE49-F238E27FC236}">
                <a16:creationId xmlns:a16="http://schemas.microsoft.com/office/drawing/2014/main" id="{74748B9C-8134-424C-814D-49968738A50C}"/>
              </a:ext>
            </a:extLst>
          </p:cNvPr>
          <p:cNvSpPr txBox="1"/>
          <p:nvPr/>
        </p:nvSpPr>
        <p:spPr>
          <a:xfrm>
            <a:off x="7495173" y="1448723"/>
            <a:ext cx="1084612" cy="378900"/>
          </a:xfrm>
          <a:prstGeom prst="rect">
            <a:avLst/>
          </a:prstGeom>
          <a:noFill/>
        </p:spPr>
        <p:txBody>
          <a:bodyPr wrap="square" rtlCol="0">
            <a:spAutoFit/>
          </a:bodyPr>
          <a:lstStyle/>
          <a:p>
            <a:r>
              <a:rPr lang="lt-LT" dirty="0"/>
              <a:t>2020 M. </a:t>
            </a:r>
          </a:p>
        </p:txBody>
      </p:sp>
      <p:sp>
        <p:nvSpPr>
          <p:cNvPr id="10" name="TextBox 9">
            <a:extLst>
              <a:ext uri="{FF2B5EF4-FFF2-40B4-BE49-F238E27FC236}">
                <a16:creationId xmlns:a16="http://schemas.microsoft.com/office/drawing/2014/main" id="{30101F25-B032-4FB9-9B09-1B3916758AF7}"/>
              </a:ext>
            </a:extLst>
          </p:cNvPr>
          <p:cNvSpPr txBox="1"/>
          <p:nvPr/>
        </p:nvSpPr>
        <p:spPr>
          <a:xfrm>
            <a:off x="391551" y="2769113"/>
            <a:ext cx="3771887" cy="1323439"/>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2019 m.</a:t>
            </a:r>
            <a:r>
              <a:rPr lang="lt-LT" sz="1600" dirty="0">
                <a:latin typeface="Times New Roman" panose="02020603050405020304" pitchFamily="18" charset="0"/>
                <a:cs typeface="Times New Roman" panose="02020603050405020304" pitchFamily="18" charset="0"/>
              </a:rPr>
              <a:t> pagal RC prašymą (vadovaujantis įstatymu)</a:t>
            </a:r>
            <a:r>
              <a:rPr lang="lt-LT" sz="1600" b="1" dirty="0">
                <a:solidFill>
                  <a:srgbClr val="7030A0"/>
                </a:solidFill>
                <a:latin typeface="Times New Roman" panose="02020603050405020304" pitchFamily="18" charset="0"/>
                <a:cs typeface="Times New Roman" panose="02020603050405020304" pitchFamily="18" charset="0"/>
              </a:rPr>
              <a:t> </a:t>
            </a:r>
            <a:r>
              <a:rPr lang="lt-LT" sz="1600" b="1" dirty="0">
                <a:latin typeface="Times New Roman" panose="02020603050405020304" pitchFamily="18" charset="0"/>
                <a:cs typeface="Times New Roman" panose="02020603050405020304" pitchFamily="18" charset="0"/>
              </a:rPr>
              <a:t>išmokėtas 4.779,1 tūkst. Eur avansas, kompensuojant dalį sąnaudų </a:t>
            </a:r>
            <a:r>
              <a:rPr lang="lt-LT" sz="1600" dirty="0">
                <a:latin typeface="Times New Roman" panose="02020603050405020304" pitchFamily="18" charset="0"/>
                <a:cs typeface="Times New Roman" panose="02020603050405020304" pitchFamily="18" charset="0"/>
              </a:rPr>
              <a:t>patirtų per einamuosius metus (2019 m.)  neatlygintinai teikiant duomenis</a:t>
            </a:r>
          </a:p>
        </p:txBody>
      </p:sp>
      <p:sp>
        <p:nvSpPr>
          <p:cNvPr id="12" name="TextBox 11">
            <a:extLst>
              <a:ext uri="{FF2B5EF4-FFF2-40B4-BE49-F238E27FC236}">
                <a16:creationId xmlns:a16="http://schemas.microsoft.com/office/drawing/2014/main" id="{7E1818C6-812B-4B49-BC9F-5101EF390DFE}"/>
              </a:ext>
            </a:extLst>
          </p:cNvPr>
          <p:cNvSpPr txBox="1"/>
          <p:nvPr/>
        </p:nvSpPr>
        <p:spPr>
          <a:xfrm>
            <a:off x="4824927" y="823850"/>
            <a:ext cx="5909059" cy="584775"/>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2020 m.</a:t>
            </a:r>
            <a:r>
              <a:rPr lang="lt-LT" sz="1600" dirty="0">
                <a:latin typeface="Times New Roman" panose="02020603050405020304" pitchFamily="18" charset="0"/>
                <a:cs typeface="Times New Roman" panose="02020603050405020304" pitchFamily="18" charset="0"/>
              </a:rPr>
              <a:t>  EIM skirta 4.527 tūkst. Eur kompensuoti  likusią dalį patirtų sąnaudų (susidariusių  2019 m. neatlygintinai teikiant duomenis)</a:t>
            </a:r>
          </a:p>
        </p:txBody>
      </p:sp>
      <p:sp>
        <p:nvSpPr>
          <p:cNvPr id="13" name="TextBox 12">
            <a:extLst>
              <a:ext uri="{FF2B5EF4-FFF2-40B4-BE49-F238E27FC236}">
                <a16:creationId xmlns:a16="http://schemas.microsoft.com/office/drawing/2014/main" id="{779F05CC-BA0A-4797-99EB-A0645EAD8661}"/>
              </a:ext>
            </a:extLst>
          </p:cNvPr>
          <p:cNvSpPr txBox="1"/>
          <p:nvPr/>
        </p:nvSpPr>
        <p:spPr>
          <a:xfrm>
            <a:off x="4595545" y="2745515"/>
            <a:ext cx="2014413" cy="2800767"/>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RC turėjo pateikti </a:t>
            </a:r>
            <a:r>
              <a:rPr lang="lt-LT" sz="1600" b="1" dirty="0" err="1">
                <a:latin typeface="Times New Roman" panose="02020603050405020304" pitchFamily="18" charset="0"/>
                <a:cs typeface="Times New Roman" panose="02020603050405020304" pitchFamily="18" charset="0"/>
              </a:rPr>
              <a:t>RRT‘ai</a:t>
            </a:r>
            <a:r>
              <a:rPr lang="lt-LT" sz="1600" b="1" dirty="0">
                <a:latin typeface="Times New Roman" panose="02020603050405020304" pitchFamily="18" charset="0"/>
                <a:cs typeface="Times New Roman" panose="02020603050405020304" pitchFamily="18" charset="0"/>
              </a:rPr>
              <a:t> </a:t>
            </a:r>
            <a:r>
              <a:rPr lang="lt-LT" sz="1600" dirty="0">
                <a:latin typeface="Times New Roman" panose="02020603050405020304" pitchFamily="18" charset="0"/>
                <a:cs typeface="Times New Roman" panose="02020603050405020304" pitchFamily="18" charset="0"/>
              </a:rPr>
              <a:t>auditoriaus arba audito įmonės </a:t>
            </a:r>
            <a:r>
              <a:rPr lang="lt-LT" sz="1600" b="1" dirty="0">
                <a:latin typeface="Times New Roman" panose="02020603050405020304" pitchFamily="18" charset="0"/>
                <a:cs typeface="Times New Roman" panose="02020603050405020304" pitchFamily="18" charset="0"/>
              </a:rPr>
              <a:t>patikrintus duomenis apie</a:t>
            </a:r>
            <a:r>
              <a:rPr lang="lt-LT" sz="1600" dirty="0">
                <a:latin typeface="Times New Roman" panose="02020603050405020304" pitchFamily="18" charset="0"/>
                <a:cs typeface="Times New Roman" panose="02020603050405020304" pitchFamily="18" charset="0"/>
              </a:rPr>
              <a:t> per praėjusius kalendorinius metus (</a:t>
            </a:r>
            <a:r>
              <a:rPr lang="lt-LT" sz="1600" b="1" dirty="0">
                <a:latin typeface="Times New Roman" panose="02020603050405020304" pitchFamily="18" charset="0"/>
                <a:cs typeface="Times New Roman" panose="02020603050405020304" pitchFamily="18" charset="0"/>
              </a:rPr>
              <a:t>2019 m.</a:t>
            </a:r>
            <a:r>
              <a:rPr lang="lt-LT" sz="1600" dirty="0">
                <a:latin typeface="Times New Roman" panose="02020603050405020304" pitchFamily="18" charset="0"/>
                <a:cs typeface="Times New Roman" panose="02020603050405020304" pitchFamily="18" charset="0"/>
              </a:rPr>
              <a:t>)  patirtas neatlygintino duomenų teikimo </a:t>
            </a:r>
            <a:r>
              <a:rPr lang="lt-LT" sz="1600" b="1" dirty="0">
                <a:latin typeface="Times New Roman" panose="02020603050405020304" pitchFamily="18" charset="0"/>
                <a:cs typeface="Times New Roman" panose="02020603050405020304" pitchFamily="18" charset="0"/>
              </a:rPr>
              <a:t>sąnaudas </a:t>
            </a:r>
          </a:p>
        </p:txBody>
      </p:sp>
      <p:sp>
        <p:nvSpPr>
          <p:cNvPr id="14" name="TextBox 13">
            <a:extLst>
              <a:ext uri="{FF2B5EF4-FFF2-40B4-BE49-F238E27FC236}">
                <a16:creationId xmlns:a16="http://schemas.microsoft.com/office/drawing/2014/main" id="{C2347C86-D9D0-425A-BA30-08A1ECD5FC7D}"/>
              </a:ext>
            </a:extLst>
          </p:cNvPr>
          <p:cNvSpPr txBox="1"/>
          <p:nvPr/>
        </p:nvSpPr>
        <p:spPr>
          <a:xfrm>
            <a:off x="6162148" y="2106433"/>
            <a:ext cx="753060" cy="338554"/>
          </a:xfrm>
          <a:prstGeom prst="rect">
            <a:avLst/>
          </a:prstGeom>
          <a:noFill/>
        </p:spPr>
        <p:txBody>
          <a:bodyPr wrap="square" rtlCol="0">
            <a:spAutoFit/>
          </a:bodyPr>
          <a:lstStyle/>
          <a:p>
            <a:r>
              <a:rPr lang="lt-LT" sz="1600" b="1" dirty="0"/>
              <a:t>03.01</a:t>
            </a:r>
            <a:endParaRPr lang="lt-LT" sz="1600" dirty="0"/>
          </a:p>
        </p:txBody>
      </p:sp>
      <p:cxnSp>
        <p:nvCxnSpPr>
          <p:cNvPr id="15" name="Straight Connector 14">
            <a:extLst>
              <a:ext uri="{FF2B5EF4-FFF2-40B4-BE49-F238E27FC236}">
                <a16:creationId xmlns:a16="http://schemas.microsoft.com/office/drawing/2014/main" id="{6D6693B1-05F8-46B0-BCA2-7EA0DF05B745}"/>
              </a:ext>
            </a:extLst>
          </p:cNvPr>
          <p:cNvCxnSpPr>
            <a:cxnSpLocks/>
          </p:cNvCxnSpPr>
          <p:nvPr/>
        </p:nvCxnSpPr>
        <p:spPr>
          <a:xfrm>
            <a:off x="6609958" y="1761175"/>
            <a:ext cx="0" cy="1488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4C1F465-CF89-4603-B2BD-58FB23980735}"/>
              </a:ext>
            </a:extLst>
          </p:cNvPr>
          <p:cNvCxnSpPr>
            <a:cxnSpLocks/>
          </p:cNvCxnSpPr>
          <p:nvPr/>
        </p:nvCxnSpPr>
        <p:spPr>
          <a:xfrm>
            <a:off x="8469866" y="1761175"/>
            <a:ext cx="0" cy="1488332"/>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B5079DFD-EF1D-48B3-8A57-1938960713CA}"/>
              </a:ext>
            </a:extLst>
          </p:cNvPr>
          <p:cNvSpPr txBox="1"/>
          <p:nvPr/>
        </p:nvSpPr>
        <p:spPr>
          <a:xfrm>
            <a:off x="8094030" y="2107690"/>
            <a:ext cx="753060" cy="338554"/>
          </a:xfrm>
          <a:prstGeom prst="rect">
            <a:avLst/>
          </a:prstGeom>
          <a:noFill/>
        </p:spPr>
        <p:txBody>
          <a:bodyPr wrap="square" rtlCol="0">
            <a:spAutoFit/>
          </a:bodyPr>
          <a:lstStyle/>
          <a:p>
            <a:r>
              <a:rPr lang="lt-LT" sz="1600" b="1" dirty="0"/>
              <a:t>04.01</a:t>
            </a:r>
            <a:endParaRPr lang="lt-LT" sz="1600" dirty="0"/>
          </a:p>
        </p:txBody>
      </p:sp>
      <p:sp>
        <p:nvSpPr>
          <p:cNvPr id="20" name="TextBox 19">
            <a:extLst>
              <a:ext uri="{FF2B5EF4-FFF2-40B4-BE49-F238E27FC236}">
                <a16:creationId xmlns:a16="http://schemas.microsoft.com/office/drawing/2014/main" id="{1B6E16EC-BFE8-40D6-B880-5DB67ABCDB40}"/>
              </a:ext>
            </a:extLst>
          </p:cNvPr>
          <p:cNvSpPr txBox="1"/>
          <p:nvPr/>
        </p:nvSpPr>
        <p:spPr>
          <a:xfrm>
            <a:off x="6716278" y="2766409"/>
            <a:ext cx="1683126" cy="2800767"/>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RRT </a:t>
            </a:r>
            <a:r>
              <a:rPr lang="lt-LT" sz="1600" dirty="0">
                <a:latin typeface="Times New Roman" panose="02020603050405020304" pitchFamily="18" charset="0"/>
                <a:cs typeface="Times New Roman" panose="02020603050405020304" pitchFamily="18" charset="0"/>
              </a:rPr>
              <a:t>per 30 </a:t>
            </a:r>
            <a:r>
              <a:rPr lang="en-US" sz="1600" dirty="0">
                <a:latin typeface="Times New Roman" panose="02020603050405020304" pitchFamily="18" charset="0"/>
                <a:cs typeface="Times New Roman" panose="02020603050405020304" pitchFamily="18" charset="0"/>
              </a:rPr>
              <a:t>d. </a:t>
            </a:r>
            <a:r>
              <a:rPr lang="lt-LT" sz="1600" dirty="0">
                <a:latin typeface="Times New Roman" panose="02020603050405020304" pitchFamily="18" charset="0"/>
                <a:cs typeface="Times New Roman" panose="02020603050405020304" pitchFamily="18" charset="0"/>
              </a:rPr>
              <a:t>d. turėjo </a:t>
            </a:r>
            <a:r>
              <a:rPr lang="lt-LT" sz="1600" b="1" dirty="0">
                <a:latin typeface="Times New Roman" panose="02020603050405020304" pitchFamily="18" charset="0"/>
                <a:cs typeface="Times New Roman" panose="02020603050405020304" pitchFamily="18" charset="0"/>
              </a:rPr>
              <a:t>įvertinti</a:t>
            </a:r>
            <a:r>
              <a:rPr lang="lt-LT" sz="1600" dirty="0">
                <a:latin typeface="Times New Roman" panose="02020603050405020304" pitchFamily="18" charset="0"/>
                <a:cs typeface="Times New Roman" panose="02020603050405020304" pitchFamily="18" charset="0"/>
              </a:rPr>
              <a:t> neatlygintino duomenų teikimo </a:t>
            </a:r>
            <a:r>
              <a:rPr lang="lt-LT" sz="1600" b="1" dirty="0">
                <a:latin typeface="Times New Roman" panose="02020603050405020304" pitchFamily="18" charset="0"/>
                <a:cs typeface="Times New Roman" panose="02020603050405020304" pitchFamily="18" charset="0"/>
              </a:rPr>
              <a:t>sąnaudų</a:t>
            </a:r>
            <a:r>
              <a:rPr lang="lt-LT" sz="1600" dirty="0">
                <a:latin typeface="Times New Roman" panose="02020603050405020304" pitchFamily="18" charset="0"/>
                <a:cs typeface="Times New Roman" panose="02020603050405020304" pitchFamily="18" charset="0"/>
              </a:rPr>
              <a:t>, kurias prašoma atlyginti iš valstybės biudžeto lėšų, </a:t>
            </a:r>
            <a:r>
              <a:rPr lang="lt-LT" sz="1600" b="1" dirty="0">
                <a:latin typeface="Times New Roman" panose="02020603050405020304" pitchFamily="18" charset="0"/>
                <a:cs typeface="Times New Roman" panose="02020603050405020304" pitchFamily="18" charset="0"/>
              </a:rPr>
              <a:t>pagrįstumą ir pateikti išvadą RC</a:t>
            </a:r>
          </a:p>
        </p:txBody>
      </p:sp>
      <p:cxnSp>
        <p:nvCxnSpPr>
          <p:cNvPr id="21" name="Straight Connector 20">
            <a:extLst>
              <a:ext uri="{FF2B5EF4-FFF2-40B4-BE49-F238E27FC236}">
                <a16:creationId xmlns:a16="http://schemas.microsoft.com/office/drawing/2014/main" id="{BB144387-271D-4174-9415-F5FDD116F7B8}"/>
              </a:ext>
            </a:extLst>
          </p:cNvPr>
          <p:cNvCxnSpPr>
            <a:cxnSpLocks/>
          </p:cNvCxnSpPr>
          <p:nvPr/>
        </p:nvCxnSpPr>
        <p:spPr>
          <a:xfrm>
            <a:off x="10830566" y="1761175"/>
            <a:ext cx="0" cy="1488332"/>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BF74DE71-05BA-421B-B480-137E8C30F6F7}"/>
              </a:ext>
            </a:extLst>
          </p:cNvPr>
          <p:cNvSpPr/>
          <p:nvPr/>
        </p:nvSpPr>
        <p:spPr>
          <a:xfrm>
            <a:off x="8793151" y="2745515"/>
            <a:ext cx="2037413" cy="1569660"/>
          </a:xfrm>
          <a:prstGeom prst="rect">
            <a:avLst/>
          </a:prstGeom>
        </p:spPr>
        <p:txBody>
          <a:bodyPr wrap="square">
            <a:spAutoFit/>
          </a:bodyPr>
          <a:lstStyle/>
          <a:p>
            <a:r>
              <a:rPr lang="lt-LT" sz="1600" b="1" dirty="0">
                <a:latin typeface="Times New Roman" panose="02020603050405020304" pitchFamily="18" charset="0"/>
                <a:cs typeface="Times New Roman" panose="02020603050405020304" pitchFamily="18" charset="0"/>
              </a:rPr>
              <a:t>1. RC</a:t>
            </a:r>
            <a:r>
              <a:rPr lang="lt-LT" sz="1600" dirty="0">
                <a:latin typeface="Times New Roman" panose="02020603050405020304" pitchFamily="18" charset="0"/>
                <a:cs typeface="Times New Roman" panose="02020603050405020304" pitchFamily="18" charset="0"/>
              </a:rPr>
              <a:t> </a:t>
            </a:r>
            <a:r>
              <a:rPr lang="lt-LT" sz="1600" b="1" dirty="0">
                <a:latin typeface="Times New Roman" panose="02020603050405020304" pitchFamily="18" charset="0"/>
                <a:cs typeface="Times New Roman" panose="02020603050405020304" pitchFamily="18" charset="0"/>
              </a:rPr>
              <a:t>informaciją</a:t>
            </a:r>
            <a:r>
              <a:rPr lang="lt-LT" sz="1600" dirty="0">
                <a:latin typeface="Times New Roman" panose="02020603050405020304" pitchFamily="18" charset="0"/>
                <a:cs typeface="Times New Roman" panose="02020603050405020304" pitchFamily="18" charset="0"/>
              </a:rPr>
              <a:t> apie prašomų kompensuoti sąnaudų dydį </a:t>
            </a:r>
            <a:r>
              <a:rPr lang="lt-LT" sz="1600" b="1" dirty="0">
                <a:latin typeface="Times New Roman" panose="02020603050405020304" pitchFamily="18" charset="0"/>
                <a:cs typeface="Times New Roman" panose="02020603050405020304" pitchFamily="18" charset="0"/>
              </a:rPr>
              <a:t>turėjo</a:t>
            </a:r>
            <a:r>
              <a:rPr lang="lt-LT" sz="1600" dirty="0">
                <a:latin typeface="Times New Roman" panose="02020603050405020304" pitchFamily="18" charset="0"/>
                <a:cs typeface="Times New Roman" panose="02020603050405020304" pitchFamily="18" charset="0"/>
              </a:rPr>
              <a:t> </a:t>
            </a:r>
            <a:r>
              <a:rPr lang="lt-LT" sz="1600" b="1" dirty="0">
                <a:latin typeface="Times New Roman" panose="02020603050405020304" pitchFamily="18" charset="0"/>
                <a:cs typeface="Times New Roman" panose="02020603050405020304" pitchFamily="18" charset="0"/>
              </a:rPr>
              <a:t>pateikti registrų ir IS valdytojui</a:t>
            </a:r>
          </a:p>
        </p:txBody>
      </p:sp>
      <p:sp>
        <p:nvSpPr>
          <p:cNvPr id="23" name="TextBox 22">
            <a:extLst>
              <a:ext uri="{FF2B5EF4-FFF2-40B4-BE49-F238E27FC236}">
                <a16:creationId xmlns:a16="http://schemas.microsoft.com/office/drawing/2014/main" id="{6B4909EE-5153-40CD-9B7A-278D7570222A}"/>
              </a:ext>
            </a:extLst>
          </p:cNvPr>
          <p:cNvSpPr txBox="1"/>
          <p:nvPr/>
        </p:nvSpPr>
        <p:spPr>
          <a:xfrm>
            <a:off x="10486763" y="2136472"/>
            <a:ext cx="753060" cy="338554"/>
          </a:xfrm>
          <a:prstGeom prst="rect">
            <a:avLst/>
          </a:prstGeom>
          <a:noFill/>
        </p:spPr>
        <p:txBody>
          <a:bodyPr wrap="square" rtlCol="0">
            <a:spAutoFit/>
          </a:bodyPr>
          <a:lstStyle/>
          <a:p>
            <a:r>
              <a:rPr lang="lt-LT" sz="1600" b="1" dirty="0"/>
              <a:t>05.01</a:t>
            </a:r>
            <a:endParaRPr lang="lt-LT" sz="1600" dirty="0"/>
          </a:p>
        </p:txBody>
      </p:sp>
      <p:sp>
        <p:nvSpPr>
          <p:cNvPr id="24" name="Rectangle 23">
            <a:extLst>
              <a:ext uri="{FF2B5EF4-FFF2-40B4-BE49-F238E27FC236}">
                <a16:creationId xmlns:a16="http://schemas.microsoft.com/office/drawing/2014/main" id="{1CB8644E-290C-453F-94CF-C6863ADE2C9A}"/>
              </a:ext>
            </a:extLst>
          </p:cNvPr>
          <p:cNvSpPr/>
          <p:nvPr/>
        </p:nvSpPr>
        <p:spPr>
          <a:xfrm>
            <a:off x="8793152" y="4378562"/>
            <a:ext cx="2536698" cy="1569660"/>
          </a:xfrm>
          <a:prstGeom prst="rect">
            <a:avLst/>
          </a:prstGeom>
        </p:spPr>
        <p:txBody>
          <a:bodyPr wrap="square">
            <a:spAutoFit/>
          </a:bodyPr>
          <a:lstStyle/>
          <a:p>
            <a:r>
              <a:rPr lang="lt-LT" sz="1600" b="1" dirty="0">
                <a:latin typeface="Times New Roman" panose="02020603050405020304" pitchFamily="18" charset="0"/>
                <a:cs typeface="Times New Roman" panose="02020603050405020304" pitchFamily="18" charset="0"/>
              </a:rPr>
              <a:t>2. Registrų ir IS valdytojas turėjo informuoti asignavimų valdytoją (jei jų pats nevaldo) apie prašomų kompensuoti sąnaudų dydį</a:t>
            </a:r>
          </a:p>
        </p:txBody>
      </p:sp>
      <p:sp>
        <p:nvSpPr>
          <p:cNvPr id="25" name="Rectangle 24">
            <a:extLst>
              <a:ext uri="{FF2B5EF4-FFF2-40B4-BE49-F238E27FC236}">
                <a16:creationId xmlns:a16="http://schemas.microsoft.com/office/drawing/2014/main" id="{B6587B0E-E218-406B-8836-3DB6BD8C2E11}"/>
              </a:ext>
            </a:extLst>
          </p:cNvPr>
          <p:cNvSpPr/>
          <p:nvPr/>
        </p:nvSpPr>
        <p:spPr>
          <a:xfrm>
            <a:off x="8793152" y="6034150"/>
            <a:ext cx="2461770" cy="584775"/>
          </a:xfrm>
          <a:prstGeom prst="rect">
            <a:avLst/>
          </a:prstGeom>
        </p:spPr>
        <p:txBody>
          <a:bodyPr wrap="square">
            <a:spAutoFit/>
          </a:bodyPr>
          <a:lstStyle/>
          <a:p>
            <a:r>
              <a:rPr lang="lt-LT" sz="1600" b="1" dirty="0">
                <a:latin typeface="Times New Roman" panose="02020603050405020304" pitchFamily="18" charset="0"/>
                <a:cs typeface="Times New Roman" panose="02020603050405020304" pitchFamily="18" charset="0"/>
              </a:rPr>
              <a:t>3. Asignavimų valdytojas turėjo pervesti lėšas RC</a:t>
            </a:r>
          </a:p>
        </p:txBody>
      </p:sp>
      <p:sp>
        <p:nvSpPr>
          <p:cNvPr id="26" name="TextBox 25">
            <a:extLst>
              <a:ext uri="{FF2B5EF4-FFF2-40B4-BE49-F238E27FC236}">
                <a16:creationId xmlns:a16="http://schemas.microsoft.com/office/drawing/2014/main" id="{138B8CBE-38C6-4D64-B9B2-ACE35E454143}"/>
              </a:ext>
            </a:extLst>
          </p:cNvPr>
          <p:cNvSpPr txBox="1"/>
          <p:nvPr/>
        </p:nvSpPr>
        <p:spPr>
          <a:xfrm>
            <a:off x="320981" y="190563"/>
            <a:ext cx="2056459" cy="369332"/>
          </a:xfrm>
          <a:prstGeom prst="rect">
            <a:avLst/>
          </a:prstGeom>
          <a:noFill/>
        </p:spPr>
        <p:txBody>
          <a:bodyPr wrap="square" rtlCol="0">
            <a:spAutoFit/>
          </a:bodyPr>
          <a:lstStyle/>
          <a:p>
            <a:r>
              <a:rPr lang="lt-LT" b="1" dirty="0">
                <a:latin typeface="Times New Roman" panose="02020603050405020304" pitchFamily="18" charset="0"/>
                <a:cs typeface="Times New Roman" panose="02020603050405020304" pitchFamily="18" charset="0"/>
              </a:rPr>
              <a:t>TURĖJO BŪTI</a:t>
            </a:r>
          </a:p>
        </p:txBody>
      </p:sp>
    </p:spTree>
    <p:extLst>
      <p:ext uri="{BB962C8B-B14F-4D97-AF65-F5344CB8AC3E}">
        <p14:creationId xmlns:p14="http://schemas.microsoft.com/office/powerpoint/2010/main" val="322900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Right 3">
            <a:extLst>
              <a:ext uri="{FF2B5EF4-FFF2-40B4-BE49-F238E27FC236}">
                <a16:creationId xmlns:a16="http://schemas.microsoft.com/office/drawing/2014/main" id="{3D825694-2353-451A-B489-6AF83B68378F}"/>
              </a:ext>
            </a:extLst>
          </p:cNvPr>
          <p:cNvSpPr/>
          <p:nvPr/>
        </p:nvSpPr>
        <p:spPr>
          <a:xfrm>
            <a:off x="320982" y="1521658"/>
            <a:ext cx="11871017" cy="15425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cxnSp>
        <p:nvCxnSpPr>
          <p:cNvPr id="6" name="Straight Connector 5">
            <a:extLst>
              <a:ext uri="{FF2B5EF4-FFF2-40B4-BE49-F238E27FC236}">
                <a16:creationId xmlns:a16="http://schemas.microsoft.com/office/drawing/2014/main" id="{B12CEC9B-7534-4504-AEC7-D810CDD31C07}"/>
              </a:ext>
            </a:extLst>
          </p:cNvPr>
          <p:cNvCxnSpPr/>
          <p:nvPr/>
        </p:nvCxnSpPr>
        <p:spPr>
          <a:xfrm>
            <a:off x="4533086" y="1063822"/>
            <a:ext cx="0" cy="2733472"/>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6D351C2-8503-4074-82FB-4D6463FF71FF}"/>
              </a:ext>
            </a:extLst>
          </p:cNvPr>
          <p:cNvSpPr txBox="1"/>
          <p:nvPr/>
        </p:nvSpPr>
        <p:spPr>
          <a:xfrm>
            <a:off x="391550" y="1938116"/>
            <a:ext cx="4141536" cy="830997"/>
          </a:xfrm>
          <a:prstGeom prst="rect">
            <a:avLst/>
          </a:prstGeom>
          <a:noFill/>
        </p:spPr>
        <p:txBody>
          <a:bodyPr wrap="square" rtlCol="0">
            <a:spAutoFit/>
          </a:bodyPr>
          <a:lstStyle/>
          <a:p>
            <a:pPr>
              <a:spcAft>
                <a:spcPts val="0"/>
              </a:spcAft>
            </a:pPr>
            <a:r>
              <a:rPr lang="lt-LT" sz="1600" u="sng" dirty="0">
                <a:solidFill>
                  <a:schemeClr val="bg1"/>
                </a:solidFill>
                <a:latin typeface="Times New Roman" panose="02020603050405020304" pitchFamily="18" charset="0"/>
                <a:ea typeface="Times New Roman" panose="02020603050405020304" pitchFamily="18" charset="0"/>
              </a:rPr>
              <a:t>RC teigė, kad 2019 m. dėl duomenų teikimo ir objektų registravimo patyrė 9.893,1 tūkst. Eur sąnaudų</a:t>
            </a:r>
            <a:endParaRPr lang="lt-LT" sz="1600" dirty="0">
              <a:solidFill>
                <a:schemeClr val="bg1"/>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841C174D-DAD9-424C-A6AF-02E96A3AA19B}"/>
              </a:ext>
            </a:extLst>
          </p:cNvPr>
          <p:cNvSpPr txBox="1"/>
          <p:nvPr/>
        </p:nvSpPr>
        <p:spPr>
          <a:xfrm>
            <a:off x="1819413" y="1559115"/>
            <a:ext cx="1084612" cy="378900"/>
          </a:xfrm>
          <a:prstGeom prst="rect">
            <a:avLst/>
          </a:prstGeom>
          <a:noFill/>
        </p:spPr>
        <p:txBody>
          <a:bodyPr wrap="square" rtlCol="0">
            <a:spAutoFit/>
          </a:bodyPr>
          <a:lstStyle/>
          <a:p>
            <a:r>
              <a:rPr lang="lt-LT" dirty="0"/>
              <a:t>2019 M. </a:t>
            </a:r>
          </a:p>
        </p:txBody>
      </p:sp>
      <p:sp>
        <p:nvSpPr>
          <p:cNvPr id="9" name="TextBox 8">
            <a:extLst>
              <a:ext uri="{FF2B5EF4-FFF2-40B4-BE49-F238E27FC236}">
                <a16:creationId xmlns:a16="http://schemas.microsoft.com/office/drawing/2014/main" id="{74748B9C-8134-424C-814D-49968738A50C}"/>
              </a:ext>
            </a:extLst>
          </p:cNvPr>
          <p:cNvSpPr txBox="1"/>
          <p:nvPr/>
        </p:nvSpPr>
        <p:spPr>
          <a:xfrm>
            <a:off x="7657306" y="1540281"/>
            <a:ext cx="1084612" cy="378900"/>
          </a:xfrm>
          <a:prstGeom prst="rect">
            <a:avLst/>
          </a:prstGeom>
          <a:noFill/>
        </p:spPr>
        <p:txBody>
          <a:bodyPr wrap="square" rtlCol="0">
            <a:spAutoFit/>
          </a:bodyPr>
          <a:lstStyle/>
          <a:p>
            <a:r>
              <a:rPr lang="lt-LT" dirty="0"/>
              <a:t>2020 M. </a:t>
            </a:r>
          </a:p>
        </p:txBody>
      </p:sp>
      <p:sp>
        <p:nvSpPr>
          <p:cNvPr id="10" name="TextBox 9">
            <a:extLst>
              <a:ext uri="{FF2B5EF4-FFF2-40B4-BE49-F238E27FC236}">
                <a16:creationId xmlns:a16="http://schemas.microsoft.com/office/drawing/2014/main" id="{30101F25-B032-4FB9-9B09-1B3916758AF7}"/>
              </a:ext>
            </a:extLst>
          </p:cNvPr>
          <p:cNvSpPr txBox="1"/>
          <p:nvPr/>
        </p:nvSpPr>
        <p:spPr>
          <a:xfrm>
            <a:off x="391551" y="2769113"/>
            <a:ext cx="3771887" cy="1323439"/>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2019 m.</a:t>
            </a:r>
            <a:r>
              <a:rPr lang="lt-LT" sz="1600" dirty="0">
                <a:latin typeface="Times New Roman" panose="02020603050405020304" pitchFamily="18" charset="0"/>
                <a:cs typeface="Times New Roman" panose="02020603050405020304" pitchFamily="18" charset="0"/>
              </a:rPr>
              <a:t> pagal RC prašymą (vadovaujantis įstatymu)</a:t>
            </a:r>
            <a:r>
              <a:rPr lang="lt-LT" sz="1600" b="1" dirty="0">
                <a:solidFill>
                  <a:srgbClr val="7030A0"/>
                </a:solidFill>
                <a:latin typeface="Times New Roman" panose="02020603050405020304" pitchFamily="18" charset="0"/>
                <a:cs typeface="Times New Roman" panose="02020603050405020304" pitchFamily="18" charset="0"/>
              </a:rPr>
              <a:t> </a:t>
            </a:r>
            <a:r>
              <a:rPr lang="lt-LT" sz="1600" b="1" dirty="0">
                <a:latin typeface="Times New Roman" panose="02020603050405020304" pitchFamily="18" charset="0"/>
                <a:cs typeface="Times New Roman" panose="02020603050405020304" pitchFamily="18" charset="0"/>
              </a:rPr>
              <a:t>išmokėtas 4.779,1 tūkst. Eur avansas, kompensuojant dalį sąnaudų </a:t>
            </a:r>
            <a:r>
              <a:rPr lang="lt-LT" sz="1600" dirty="0">
                <a:latin typeface="Times New Roman" panose="02020603050405020304" pitchFamily="18" charset="0"/>
                <a:cs typeface="Times New Roman" panose="02020603050405020304" pitchFamily="18" charset="0"/>
              </a:rPr>
              <a:t>patirtų per einamuosius metus (2019 m.)  neatlygintinai teikiant duomenis</a:t>
            </a:r>
          </a:p>
        </p:txBody>
      </p:sp>
      <p:sp>
        <p:nvSpPr>
          <p:cNvPr id="12" name="TextBox 11">
            <a:extLst>
              <a:ext uri="{FF2B5EF4-FFF2-40B4-BE49-F238E27FC236}">
                <a16:creationId xmlns:a16="http://schemas.microsoft.com/office/drawing/2014/main" id="{7E1818C6-812B-4B49-BC9F-5101EF390DFE}"/>
              </a:ext>
            </a:extLst>
          </p:cNvPr>
          <p:cNvSpPr txBox="1"/>
          <p:nvPr/>
        </p:nvSpPr>
        <p:spPr>
          <a:xfrm>
            <a:off x="5197849" y="964073"/>
            <a:ext cx="5919244" cy="584775"/>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2020 m.</a:t>
            </a:r>
            <a:r>
              <a:rPr lang="lt-LT" sz="1600" dirty="0">
                <a:latin typeface="Times New Roman" panose="02020603050405020304" pitchFamily="18" charset="0"/>
                <a:cs typeface="Times New Roman" panose="02020603050405020304" pitchFamily="18" charset="0"/>
              </a:rPr>
              <a:t>  EIM skirta 4.527 tūkst. Eur kompensuoti  likusią dalį patirtų sąnaudų (susidariusių  2019 m. neatlygintinai teikiant duomenis)</a:t>
            </a:r>
          </a:p>
        </p:txBody>
      </p:sp>
      <p:sp>
        <p:nvSpPr>
          <p:cNvPr id="13" name="TextBox 12">
            <a:extLst>
              <a:ext uri="{FF2B5EF4-FFF2-40B4-BE49-F238E27FC236}">
                <a16:creationId xmlns:a16="http://schemas.microsoft.com/office/drawing/2014/main" id="{779F05CC-BA0A-4797-99EB-A0645EAD8661}"/>
              </a:ext>
            </a:extLst>
          </p:cNvPr>
          <p:cNvSpPr txBox="1"/>
          <p:nvPr/>
        </p:nvSpPr>
        <p:spPr>
          <a:xfrm>
            <a:off x="4595545" y="2745515"/>
            <a:ext cx="2014413" cy="2554545"/>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RC pateikia RRT audito įmonės patikrintus duomenis apie </a:t>
            </a:r>
            <a:r>
              <a:rPr lang="lt-LT" sz="1600" dirty="0">
                <a:latin typeface="Times New Roman" panose="02020603050405020304" pitchFamily="18" charset="0"/>
                <a:cs typeface="Times New Roman" panose="02020603050405020304" pitchFamily="18" charset="0"/>
              </a:rPr>
              <a:t>per praėjusius kalendorinius metus (</a:t>
            </a:r>
            <a:r>
              <a:rPr lang="lt-LT" sz="1600" b="1" dirty="0">
                <a:latin typeface="Times New Roman" panose="02020603050405020304" pitchFamily="18" charset="0"/>
                <a:cs typeface="Times New Roman" panose="02020603050405020304" pitchFamily="18" charset="0"/>
              </a:rPr>
              <a:t>2019 m.</a:t>
            </a:r>
            <a:r>
              <a:rPr lang="lt-LT" sz="1600" dirty="0">
                <a:latin typeface="Times New Roman" panose="02020603050405020304" pitchFamily="18" charset="0"/>
                <a:cs typeface="Times New Roman" panose="02020603050405020304" pitchFamily="18" charset="0"/>
              </a:rPr>
              <a:t>)  patirtas neatlygintino duomenų teikimo </a:t>
            </a:r>
            <a:r>
              <a:rPr lang="lt-LT" sz="1600" b="1" dirty="0">
                <a:latin typeface="Times New Roman" panose="02020603050405020304" pitchFamily="18" charset="0"/>
                <a:cs typeface="Times New Roman" panose="02020603050405020304" pitchFamily="18" charset="0"/>
              </a:rPr>
              <a:t>sąnaudas </a:t>
            </a:r>
          </a:p>
        </p:txBody>
      </p:sp>
      <p:sp>
        <p:nvSpPr>
          <p:cNvPr id="14" name="TextBox 13">
            <a:extLst>
              <a:ext uri="{FF2B5EF4-FFF2-40B4-BE49-F238E27FC236}">
                <a16:creationId xmlns:a16="http://schemas.microsoft.com/office/drawing/2014/main" id="{C2347C86-D9D0-425A-BA30-08A1ECD5FC7D}"/>
              </a:ext>
            </a:extLst>
          </p:cNvPr>
          <p:cNvSpPr txBox="1"/>
          <p:nvPr/>
        </p:nvSpPr>
        <p:spPr>
          <a:xfrm>
            <a:off x="6162148" y="2106433"/>
            <a:ext cx="753060" cy="338554"/>
          </a:xfrm>
          <a:prstGeom prst="rect">
            <a:avLst/>
          </a:prstGeom>
          <a:noFill/>
        </p:spPr>
        <p:txBody>
          <a:bodyPr wrap="square" rtlCol="0">
            <a:spAutoFit/>
          </a:bodyPr>
          <a:lstStyle/>
          <a:p>
            <a:r>
              <a:rPr lang="lt-LT" sz="1600" b="1" dirty="0">
                <a:solidFill>
                  <a:srgbClr val="FF0000"/>
                </a:solidFill>
              </a:rPr>
              <a:t>09.03</a:t>
            </a:r>
            <a:endParaRPr lang="lt-LT" sz="1600" dirty="0">
              <a:solidFill>
                <a:srgbClr val="FF0000"/>
              </a:solidFill>
            </a:endParaRPr>
          </a:p>
        </p:txBody>
      </p:sp>
      <p:cxnSp>
        <p:nvCxnSpPr>
          <p:cNvPr id="15" name="Straight Connector 14">
            <a:extLst>
              <a:ext uri="{FF2B5EF4-FFF2-40B4-BE49-F238E27FC236}">
                <a16:creationId xmlns:a16="http://schemas.microsoft.com/office/drawing/2014/main" id="{6D6693B1-05F8-46B0-BCA2-7EA0DF05B745}"/>
              </a:ext>
            </a:extLst>
          </p:cNvPr>
          <p:cNvCxnSpPr>
            <a:cxnSpLocks/>
          </p:cNvCxnSpPr>
          <p:nvPr/>
        </p:nvCxnSpPr>
        <p:spPr>
          <a:xfrm>
            <a:off x="6609958" y="1761175"/>
            <a:ext cx="0" cy="1488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4C1F465-CF89-4603-B2BD-58FB23980735}"/>
              </a:ext>
            </a:extLst>
          </p:cNvPr>
          <p:cNvCxnSpPr>
            <a:cxnSpLocks/>
          </p:cNvCxnSpPr>
          <p:nvPr/>
        </p:nvCxnSpPr>
        <p:spPr>
          <a:xfrm>
            <a:off x="8469866" y="1761175"/>
            <a:ext cx="0" cy="1488332"/>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B5079DFD-EF1D-48B3-8A57-1938960713CA}"/>
              </a:ext>
            </a:extLst>
          </p:cNvPr>
          <p:cNvSpPr txBox="1"/>
          <p:nvPr/>
        </p:nvSpPr>
        <p:spPr>
          <a:xfrm>
            <a:off x="8062182" y="2066089"/>
            <a:ext cx="753060" cy="338554"/>
          </a:xfrm>
          <a:prstGeom prst="rect">
            <a:avLst/>
          </a:prstGeom>
          <a:noFill/>
        </p:spPr>
        <p:txBody>
          <a:bodyPr wrap="square" rtlCol="0">
            <a:spAutoFit/>
          </a:bodyPr>
          <a:lstStyle/>
          <a:p>
            <a:r>
              <a:rPr lang="lt-LT" sz="1600" b="1" dirty="0">
                <a:solidFill>
                  <a:srgbClr val="FF0000"/>
                </a:solidFill>
              </a:rPr>
              <a:t>10.03</a:t>
            </a:r>
            <a:endParaRPr lang="lt-LT" sz="1600" dirty="0">
              <a:solidFill>
                <a:srgbClr val="FF0000"/>
              </a:solidFill>
            </a:endParaRPr>
          </a:p>
        </p:txBody>
      </p:sp>
      <p:sp>
        <p:nvSpPr>
          <p:cNvPr id="20" name="TextBox 19">
            <a:extLst>
              <a:ext uri="{FF2B5EF4-FFF2-40B4-BE49-F238E27FC236}">
                <a16:creationId xmlns:a16="http://schemas.microsoft.com/office/drawing/2014/main" id="{1B6E16EC-BFE8-40D6-B880-5DB67ABCDB40}"/>
              </a:ext>
            </a:extLst>
          </p:cNvPr>
          <p:cNvSpPr txBox="1"/>
          <p:nvPr/>
        </p:nvSpPr>
        <p:spPr>
          <a:xfrm>
            <a:off x="6716279" y="2745515"/>
            <a:ext cx="1683125" cy="2800767"/>
          </a:xfrm>
          <a:prstGeom prst="rect">
            <a:avLst/>
          </a:prstGeom>
          <a:noFill/>
        </p:spPr>
        <p:txBody>
          <a:bodyPr wrap="square" rtlCol="0">
            <a:spAutoFit/>
          </a:bodyPr>
          <a:lstStyle/>
          <a:p>
            <a:r>
              <a:rPr lang="lt-LT" sz="1600" b="1" dirty="0">
                <a:latin typeface="Times New Roman" panose="02020603050405020304" pitchFamily="18" charset="0"/>
                <a:cs typeface="Times New Roman" panose="02020603050405020304" pitchFamily="18" charset="0"/>
              </a:rPr>
              <a:t>RRT </a:t>
            </a:r>
            <a:r>
              <a:rPr lang="lt-LT" sz="1600" dirty="0">
                <a:latin typeface="Times New Roman" panose="02020603050405020304" pitchFamily="18" charset="0"/>
                <a:cs typeface="Times New Roman" panose="02020603050405020304" pitchFamily="18" charset="0"/>
              </a:rPr>
              <a:t>per 30 d.</a:t>
            </a:r>
            <a:r>
              <a:rPr lang="en-US" sz="1600" dirty="0">
                <a:latin typeface="Times New Roman" panose="02020603050405020304" pitchFamily="18" charset="0"/>
                <a:cs typeface="Times New Roman" panose="02020603050405020304" pitchFamily="18" charset="0"/>
              </a:rPr>
              <a:t>d.</a:t>
            </a:r>
            <a:r>
              <a:rPr lang="lt-LT" sz="1600" dirty="0">
                <a:latin typeface="Times New Roman" panose="02020603050405020304" pitchFamily="18" charset="0"/>
                <a:cs typeface="Times New Roman" panose="02020603050405020304" pitchFamily="18" charset="0"/>
              </a:rPr>
              <a:t> </a:t>
            </a:r>
            <a:r>
              <a:rPr lang="lt-LT" sz="1600" b="1" dirty="0">
                <a:latin typeface="Times New Roman" panose="02020603050405020304" pitchFamily="18" charset="0"/>
                <a:cs typeface="Times New Roman" panose="02020603050405020304" pitchFamily="18" charset="0"/>
              </a:rPr>
              <a:t>turi</a:t>
            </a:r>
            <a:r>
              <a:rPr lang="lt-LT" sz="1600" dirty="0">
                <a:latin typeface="Times New Roman" panose="02020603050405020304" pitchFamily="18" charset="0"/>
                <a:cs typeface="Times New Roman" panose="02020603050405020304" pitchFamily="18" charset="0"/>
              </a:rPr>
              <a:t> </a:t>
            </a:r>
            <a:r>
              <a:rPr lang="lt-LT" sz="1600" b="1" dirty="0">
                <a:latin typeface="Times New Roman" panose="02020603050405020304" pitchFamily="18" charset="0"/>
                <a:cs typeface="Times New Roman" panose="02020603050405020304" pitchFamily="18" charset="0"/>
              </a:rPr>
              <a:t>įvertinti</a:t>
            </a:r>
            <a:r>
              <a:rPr lang="lt-LT" sz="1600" dirty="0">
                <a:latin typeface="Times New Roman" panose="02020603050405020304" pitchFamily="18" charset="0"/>
                <a:cs typeface="Times New Roman" panose="02020603050405020304" pitchFamily="18" charset="0"/>
              </a:rPr>
              <a:t> neatlygintino duomenų teikimo </a:t>
            </a:r>
            <a:r>
              <a:rPr lang="lt-LT" sz="1600" b="1" dirty="0">
                <a:latin typeface="Times New Roman" panose="02020603050405020304" pitchFamily="18" charset="0"/>
                <a:cs typeface="Times New Roman" panose="02020603050405020304" pitchFamily="18" charset="0"/>
              </a:rPr>
              <a:t>sąnaudų</a:t>
            </a:r>
            <a:r>
              <a:rPr lang="lt-LT" sz="1600" dirty="0">
                <a:latin typeface="Times New Roman" panose="02020603050405020304" pitchFamily="18" charset="0"/>
                <a:cs typeface="Times New Roman" panose="02020603050405020304" pitchFamily="18" charset="0"/>
              </a:rPr>
              <a:t>, kurias prašoma atlyginti iš valstybės biudžeto lėšų, </a:t>
            </a:r>
            <a:r>
              <a:rPr lang="lt-LT" sz="1600" b="1" dirty="0">
                <a:latin typeface="Times New Roman" panose="02020603050405020304" pitchFamily="18" charset="0"/>
                <a:cs typeface="Times New Roman" panose="02020603050405020304" pitchFamily="18" charset="0"/>
              </a:rPr>
              <a:t>pagrįstumą ir pateikti išvadą RC</a:t>
            </a:r>
          </a:p>
        </p:txBody>
      </p:sp>
      <p:cxnSp>
        <p:nvCxnSpPr>
          <p:cNvPr id="21" name="Straight Connector 20">
            <a:extLst>
              <a:ext uri="{FF2B5EF4-FFF2-40B4-BE49-F238E27FC236}">
                <a16:creationId xmlns:a16="http://schemas.microsoft.com/office/drawing/2014/main" id="{BB144387-271D-4174-9415-F5FDD116F7B8}"/>
              </a:ext>
            </a:extLst>
          </p:cNvPr>
          <p:cNvCxnSpPr>
            <a:cxnSpLocks/>
          </p:cNvCxnSpPr>
          <p:nvPr/>
        </p:nvCxnSpPr>
        <p:spPr>
          <a:xfrm>
            <a:off x="10830566" y="1761175"/>
            <a:ext cx="0" cy="1488332"/>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BF74DE71-05BA-421B-B480-137E8C30F6F7}"/>
              </a:ext>
            </a:extLst>
          </p:cNvPr>
          <p:cNvSpPr/>
          <p:nvPr/>
        </p:nvSpPr>
        <p:spPr>
          <a:xfrm>
            <a:off x="8793152" y="2745515"/>
            <a:ext cx="1940834" cy="1569660"/>
          </a:xfrm>
          <a:prstGeom prst="rect">
            <a:avLst/>
          </a:prstGeom>
        </p:spPr>
        <p:txBody>
          <a:bodyPr wrap="square">
            <a:spAutoFit/>
          </a:bodyPr>
          <a:lstStyle/>
          <a:p>
            <a:r>
              <a:rPr lang="lt-LT" sz="1600" b="1" dirty="0">
                <a:latin typeface="Times New Roman" panose="02020603050405020304" pitchFamily="18" charset="0"/>
                <a:cs typeface="Times New Roman" panose="02020603050405020304" pitchFamily="18" charset="0"/>
              </a:rPr>
              <a:t>1. RC</a:t>
            </a:r>
            <a:r>
              <a:rPr lang="lt-LT" sz="1600" dirty="0">
                <a:latin typeface="Times New Roman" panose="02020603050405020304" pitchFamily="18" charset="0"/>
                <a:cs typeface="Times New Roman" panose="02020603050405020304" pitchFamily="18" charset="0"/>
              </a:rPr>
              <a:t> </a:t>
            </a:r>
            <a:r>
              <a:rPr lang="lt-LT" sz="1600" b="1" dirty="0">
                <a:latin typeface="Times New Roman" panose="02020603050405020304" pitchFamily="18" charset="0"/>
                <a:cs typeface="Times New Roman" panose="02020603050405020304" pitchFamily="18" charset="0"/>
              </a:rPr>
              <a:t>informaciją</a:t>
            </a:r>
            <a:r>
              <a:rPr lang="lt-LT" sz="1600" dirty="0">
                <a:latin typeface="Times New Roman" panose="02020603050405020304" pitchFamily="18" charset="0"/>
                <a:cs typeface="Times New Roman" panose="02020603050405020304" pitchFamily="18" charset="0"/>
              </a:rPr>
              <a:t> apie prašomų kompensuoti sąnaudų dydį </a:t>
            </a:r>
            <a:r>
              <a:rPr lang="lt-LT" sz="1600" b="1" dirty="0">
                <a:latin typeface="Times New Roman" panose="02020603050405020304" pitchFamily="18" charset="0"/>
                <a:cs typeface="Times New Roman" panose="02020603050405020304" pitchFamily="18" charset="0"/>
              </a:rPr>
              <a:t>turi pateikti registrų ir IS valdytojams</a:t>
            </a:r>
          </a:p>
        </p:txBody>
      </p:sp>
      <p:sp>
        <p:nvSpPr>
          <p:cNvPr id="23" name="TextBox 22">
            <a:extLst>
              <a:ext uri="{FF2B5EF4-FFF2-40B4-BE49-F238E27FC236}">
                <a16:creationId xmlns:a16="http://schemas.microsoft.com/office/drawing/2014/main" id="{6B4909EE-5153-40CD-9B7A-278D7570222A}"/>
              </a:ext>
            </a:extLst>
          </p:cNvPr>
          <p:cNvSpPr txBox="1"/>
          <p:nvPr/>
        </p:nvSpPr>
        <p:spPr>
          <a:xfrm>
            <a:off x="10486763" y="2066089"/>
            <a:ext cx="753060" cy="338554"/>
          </a:xfrm>
          <a:prstGeom prst="rect">
            <a:avLst/>
          </a:prstGeom>
          <a:noFill/>
        </p:spPr>
        <p:txBody>
          <a:bodyPr wrap="square" rtlCol="0">
            <a:spAutoFit/>
          </a:bodyPr>
          <a:lstStyle/>
          <a:p>
            <a:r>
              <a:rPr lang="lt-LT" sz="1600" b="1" dirty="0">
                <a:solidFill>
                  <a:srgbClr val="FF0000"/>
                </a:solidFill>
              </a:rPr>
              <a:t>11.01</a:t>
            </a:r>
            <a:endParaRPr lang="lt-LT" sz="1600" dirty="0">
              <a:solidFill>
                <a:srgbClr val="FF0000"/>
              </a:solidFill>
            </a:endParaRPr>
          </a:p>
        </p:txBody>
      </p:sp>
      <p:sp>
        <p:nvSpPr>
          <p:cNvPr id="24" name="Rectangle 23">
            <a:extLst>
              <a:ext uri="{FF2B5EF4-FFF2-40B4-BE49-F238E27FC236}">
                <a16:creationId xmlns:a16="http://schemas.microsoft.com/office/drawing/2014/main" id="{1CB8644E-290C-453F-94CF-C6863ADE2C9A}"/>
              </a:ext>
            </a:extLst>
          </p:cNvPr>
          <p:cNvSpPr/>
          <p:nvPr/>
        </p:nvSpPr>
        <p:spPr>
          <a:xfrm>
            <a:off x="8793152" y="4392119"/>
            <a:ext cx="2545407" cy="1569660"/>
          </a:xfrm>
          <a:prstGeom prst="rect">
            <a:avLst/>
          </a:prstGeom>
        </p:spPr>
        <p:txBody>
          <a:bodyPr wrap="square">
            <a:spAutoFit/>
          </a:bodyPr>
          <a:lstStyle/>
          <a:p>
            <a:r>
              <a:rPr lang="lt-LT" sz="1600" b="1" dirty="0">
                <a:latin typeface="Times New Roman" panose="02020603050405020304" pitchFamily="18" charset="0"/>
                <a:cs typeface="Times New Roman" panose="02020603050405020304" pitchFamily="18" charset="0"/>
              </a:rPr>
              <a:t>2. Registrų ir IS valdytojai turi informuoti asignavimų valdytoją (jei jų patys nevaldo) apie prašomų kompensuoti sąnaudų dydį</a:t>
            </a:r>
          </a:p>
        </p:txBody>
      </p:sp>
      <p:sp>
        <p:nvSpPr>
          <p:cNvPr id="25" name="Rectangle 24">
            <a:extLst>
              <a:ext uri="{FF2B5EF4-FFF2-40B4-BE49-F238E27FC236}">
                <a16:creationId xmlns:a16="http://schemas.microsoft.com/office/drawing/2014/main" id="{B6587B0E-E218-406B-8836-3DB6BD8C2E11}"/>
              </a:ext>
            </a:extLst>
          </p:cNvPr>
          <p:cNvSpPr/>
          <p:nvPr/>
        </p:nvSpPr>
        <p:spPr>
          <a:xfrm>
            <a:off x="8815242" y="6038723"/>
            <a:ext cx="2461770" cy="584775"/>
          </a:xfrm>
          <a:prstGeom prst="rect">
            <a:avLst/>
          </a:prstGeom>
        </p:spPr>
        <p:txBody>
          <a:bodyPr wrap="square">
            <a:spAutoFit/>
          </a:bodyPr>
          <a:lstStyle/>
          <a:p>
            <a:r>
              <a:rPr lang="lt-LT" sz="1600" b="1" dirty="0">
                <a:latin typeface="Times New Roman" panose="02020603050405020304" pitchFamily="18" charset="0"/>
                <a:cs typeface="Times New Roman" panose="02020603050405020304" pitchFamily="18" charset="0"/>
              </a:rPr>
              <a:t>3. Asignavimų valdytojas turi pervesti lėšas RC</a:t>
            </a:r>
          </a:p>
        </p:txBody>
      </p:sp>
      <p:sp>
        <p:nvSpPr>
          <p:cNvPr id="26" name="TextBox 25">
            <a:extLst>
              <a:ext uri="{FF2B5EF4-FFF2-40B4-BE49-F238E27FC236}">
                <a16:creationId xmlns:a16="http://schemas.microsoft.com/office/drawing/2014/main" id="{138B8CBE-38C6-4D64-B9B2-ACE35E454143}"/>
              </a:ext>
            </a:extLst>
          </p:cNvPr>
          <p:cNvSpPr txBox="1"/>
          <p:nvPr/>
        </p:nvSpPr>
        <p:spPr>
          <a:xfrm>
            <a:off x="320980" y="190563"/>
            <a:ext cx="2583045" cy="646331"/>
          </a:xfrm>
          <a:prstGeom prst="rect">
            <a:avLst/>
          </a:prstGeom>
          <a:noFill/>
        </p:spPr>
        <p:txBody>
          <a:bodyPr wrap="square" rtlCol="0">
            <a:spAutoFit/>
          </a:bodyPr>
          <a:lstStyle/>
          <a:p>
            <a:r>
              <a:rPr lang="lt-LT" b="1" dirty="0">
                <a:latin typeface="Times New Roman" panose="02020603050405020304" pitchFamily="18" charset="0"/>
                <a:cs typeface="Times New Roman" panose="02020603050405020304" pitchFamily="18" charset="0"/>
              </a:rPr>
              <a:t>YRA (JEI SĄNAUDOS BUS PRIPAŽINTOS)</a:t>
            </a:r>
          </a:p>
        </p:txBody>
      </p:sp>
    </p:spTree>
    <p:extLst>
      <p:ext uri="{BB962C8B-B14F-4D97-AF65-F5344CB8AC3E}">
        <p14:creationId xmlns:p14="http://schemas.microsoft.com/office/powerpoint/2010/main" val="2643593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a 4"/>
          <p:cNvGraphicFramePr>
            <a:graphicFrameLocks/>
          </p:cNvGraphicFramePr>
          <p:nvPr>
            <p:extLst>
              <p:ext uri="{D42A27DB-BD31-4B8C-83A1-F6EECF244321}">
                <p14:modId xmlns:p14="http://schemas.microsoft.com/office/powerpoint/2010/main" val="2642267048"/>
              </p:ext>
            </p:extLst>
          </p:nvPr>
        </p:nvGraphicFramePr>
        <p:xfrm>
          <a:off x="758824" y="535672"/>
          <a:ext cx="10800000" cy="4696728"/>
        </p:xfrm>
        <a:graphic>
          <a:graphicData uri="http://schemas.openxmlformats.org/drawingml/2006/chart">
            <c:chart xmlns:c="http://schemas.openxmlformats.org/drawingml/2006/chart" xmlns:r="http://schemas.openxmlformats.org/officeDocument/2006/relationships" r:id="rId2"/>
          </a:graphicData>
        </a:graphic>
      </p:graphicFrame>
      <p:sp>
        <p:nvSpPr>
          <p:cNvPr id="3" name="Stačiakampis 2"/>
          <p:cNvSpPr/>
          <p:nvPr/>
        </p:nvSpPr>
        <p:spPr>
          <a:xfrm>
            <a:off x="322218" y="5635125"/>
            <a:ext cx="11496888" cy="504361"/>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600" dirty="0">
                <a:solidFill>
                  <a:schemeClr val="tx1"/>
                </a:solidFill>
                <a:latin typeface="Times New Roman" panose="02020603050405020304" pitchFamily="18" charset="0"/>
                <a:cs typeface="Times New Roman" panose="02020603050405020304" pitchFamily="18" charset="0"/>
              </a:rPr>
              <a:t>2019 m. Registrų centro iniciatyva atlikti teisės aktų pakeitimai ženkliai sumažino Lošimų priežiūros tarnybos užklausų kiekius. Neįgyvendinus minėtos iniciatyvos kompensuojamų duomenų  kiekiai būtų didesni ~ 15-20 proc.  </a:t>
            </a:r>
          </a:p>
        </p:txBody>
      </p:sp>
      <p:sp>
        <p:nvSpPr>
          <p:cNvPr id="6" name="Stačiakampis 5"/>
          <p:cNvSpPr/>
          <p:nvPr/>
        </p:nvSpPr>
        <p:spPr>
          <a:xfrm>
            <a:off x="322217" y="5131154"/>
            <a:ext cx="11496887" cy="454619"/>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Times New Roman" panose="02020603050405020304" pitchFamily="18" charset="0"/>
                <a:cs typeface="Times New Roman" panose="02020603050405020304" pitchFamily="18" charset="0"/>
              </a:rPr>
              <a:t>2019 m. </a:t>
            </a:r>
            <a:r>
              <a:rPr lang="lt-LT" sz="1600" dirty="0">
                <a:solidFill>
                  <a:schemeClr val="tx1"/>
                </a:solidFill>
                <a:latin typeface="Times New Roman" panose="02020603050405020304" pitchFamily="18" charset="0"/>
                <a:cs typeface="Times New Roman" panose="02020603050405020304" pitchFamily="18" charset="0"/>
              </a:rPr>
              <a:t>sausio 1 d. įsigaliojo Valstybės informacinių išteklių valdymo įstatymo</a:t>
            </a:r>
            <a:r>
              <a:rPr lang="en-US" sz="1600" dirty="0">
                <a:solidFill>
                  <a:schemeClr val="tx1"/>
                </a:solidFill>
                <a:latin typeface="Times New Roman" panose="02020603050405020304" pitchFamily="18" charset="0"/>
                <a:cs typeface="Times New Roman" panose="02020603050405020304" pitchFamily="18" charset="0"/>
              </a:rPr>
              <a:t> </a:t>
            </a:r>
            <a:r>
              <a:rPr lang="lt-LT" sz="1600" dirty="0">
                <a:solidFill>
                  <a:schemeClr val="tx1"/>
                </a:solidFill>
                <a:latin typeface="Times New Roman" panose="02020603050405020304" pitchFamily="18" charset="0"/>
                <a:cs typeface="Times New Roman" panose="02020603050405020304" pitchFamily="18" charset="0"/>
              </a:rPr>
              <a:t>pakeitimai, kurie įtakojo kompensuojamų paslaugų</a:t>
            </a:r>
            <a:r>
              <a:rPr lang="en-US" sz="1600" dirty="0">
                <a:solidFill>
                  <a:schemeClr val="tx1"/>
                </a:solidFill>
                <a:latin typeface="Times New Roman" panose="02020603050405020304" pitchFamily="18" charset="0"/>
                <a:cs typeface="Times New Roman" panose="02020603050405020304" pitchFamily="18" charset="0"/>
              </a:rPr>
              <a:t> </a:t>
            </a:r>
            <a:r>
              <a:rPr lang="lt-LT" sz="1600" dirty="0">
                <a:solidFill>
                  <a:schemeClr val="tx1"/>
                </a:solidFill>
                <a:latin typeface="Times New Roman" panose="02020603050405020304" pitchFamily="18" charset="0"/>
                <a:cs typeface="Times New Roman" panose="02020603050405020304" pitchFamily="18" charset="0"/>
              </a:rPr>
              <a:t>gavėjų rato padidėjimą</a:t>
            </a:r>
          </a:p>
        </p:txBody>
      </p:sp>
      <p:sp>
        <p:nvSpPr>
          <p:cNvPr id="7" name="Stačiakampis 6"/>
          <p:cNvSpPr/>
          <p:nvPr/>
        </p:nvSpPr>
        <p:spPr>
          <a:xfrm>
            <a:off x="322217" y="6188838"/>
            <a:ext cx="11496889" cy="377332"/>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600" dirty="0">
                <a:solidFill>
                  <a:schemeClr val="tx1"/>
                </a:solidFill>
                <a:latin typeface="Times New Roman" panose="02020603050405020304" pitchFamily="18" charset="0"/>
                <a:cs typeface="Times New Roman" panose="02020603050405020304" pitchFamily="18" charset="0"/>
              </a:rPr>
              <a:t>2020 m.* prognozė</a:t>
            </a:r>
            <a:r>
              <a:rPr lang="en-US" sz="1600" dirty="0">
                <a:solidFill>
                  <a:schemeClr val="tx1"/>
                </a:solidFill>
                <a:latin typeface="Times New Roman" panose="02020603050405020304" pitchFamily="18" charset="0"/>
                <a:cs typeface="Times New Roman" panose="02020603050405020304" pitchFamily="18" charset="0"/>
              </a:rPr>
              <a:t> </a:t>
            </a:r>
            <a:r>
              <a:rPr lang="lt-LT" sz="1600" dirty="0">
                <a:solidFill>
                  <a:schemeClr val="tx1"/>
                </a:solidFill>
                <a:latin typeface="Times New Roman" panose="02020603050405020304" pitchFamily="18" charset="0"/>
                <a:cs typeface="Times New Roman" panose="02020603050405020304" pitchFamily="18" charset="0"/>
              </a:rPr>
              <a:t> -  kompensuojamų</a:t>
            </a:r>
            <a:r>
              <a:rPr lang="en-US" sz="1600" dirty="0">
                <a:solidFill>
                  <a:schemeClr val="tx1"/>
                </a:solidFill>
                <a:latin typeface="Times New Roman" panose="02020603050405020304" pitchFamily="18" charset="0"/>
                <a:cs typeface="Times New Roman" panose="02020603050405020304" pitchFamily="18" charset="0"/>
              </a:rPr>
              <a:t> p</a:t>
            </a:r>
            <a:r>
              <a:rPr lang="lt-LT" sz="1600" dirty="0" err="1">
                <a:solidFill>
                  <a:schemeClr val="tx1"/>
                </a:solidFill>
                <a:latin typeface="Times New Roman" panose="02020603050405020304" pitchFamily="18" charset="0"/>
                <a:cs typeface="Times New Roman" panose="02020603050405020304" pitchFamily="18" charset="0"/>
              </a:rPr>
              <a:t>aslaugų</a:t>
            </a:r>
            <a:r>
              <a:rPr lang="lt-LT" sz="1600" dirty="0">
                <a:solidFill>
                  <a:schemeClr val="tx1"/>
                </a:solidFill>
                <a:latin typeface="Times New Roman" panose="02020603050405020304" pitchFamily="18" charset="0"/>
                <a:cs typeface="Times New Roman" panose="02020603050405020304" pitchFamily="18" charset="0"/>
              </a:rPr>
              <a:t> kiekių ir sumų augimas lyginant su praeitais metais </a:t>
            </a:r>
            <a:r>
              <a:rPr lang="en-US" sz="1600" dirty="0">
                <a:solidFill>
                  <a:schemeClr val="tx1"/>
                </a:solidFill>
                <a:latin typeface="Times New Roman" panose="02020603050405020304" pitchFamily="18" charset="0"/>
                <a:cs typeface="Times New Roman" panose="02020603050405020304" pitchFamily="18" charset="0"/>
              </a:rPr>
              <a:t> </a:t>
            </a:r>
            <a:r>
              <a:rPr lang="lt-LT" sz="1600" dirty="0">
                <a:solidFill>
                  <a:schemeClr val="tx1"/>
                </a:solidFill>
                <a:latin typeface="Times New Roman" panose="02020603050405020304" pitchFamily="18" charset="0"/>
                <a:cs typeface="Times New Roman" panose="02020603050405020304" pitchFamily="18" charset="0"/>
              </a:rPr>
              <a:t>~ +20 </a:t>
            </a:r>
            <a:r>
              <a:rPr lang="en-US" sz="1600" dirty="0">
                <a:solidFill>
                  <a:schemeClr val="tx1"/>
                </a:solidFill>
                <a:latin typeface="Times New Roman" panose="02020603050405020304" pitchFamily="18" charset="0"/>
                <a:cs typeface="Times New Roman" panose="02020603050405020304" pitchFamily="18" charset="0"/>
              </a:rPr>
              <a:t>%.</a:t>
            </a:r>
            <a:endParaRPr lang="lt-LT"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4580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a 8"/>
          <p:cNvGraphicFramePr>
            <a:graphicFrameLocks/>
          </p:cNvGraphicFramePr>
          <p:nvPr>
            <p:extLst>
              <p:ext uri="{D42A27DB-BD31-4B8C-83A1-F6EECF244321}">
                <p14:modId xmlns:p14="http://schemas.microsoft.com/office/powerpoint/2010/main" val="3912116367"/>
              </p:ext>
            </p:extLst>
          </p:nvPr>
        </p:nvGraphicFramePr>
        <p:xfrm>
          <a:off x="86536" y="939799"/>
          <a:ext cx="6223064" cy="50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Diagrama 11"/>
          <p:cNvGraphicFramePr>
            <a:graphicFrameLocks/>
          </p:cNvGraphicFramePr>
          <p:nvPr>
            <p:extLst>
              <p:ext uri="{D42A27DB-BD31-4B8C-83A1-F6EECF244321}">
                <p14:modId xmlns:p14="http://schemas.microsoft.com/office/powerpoint/2010/main" val="1938836518"/>
              </p:ext>
            </p:extLst>
          </p:nvPr>
        </p:nvGraphicFramePr>
        <p:xfrm>
          <a:off x="5617623" y="939799"/>
          <a:ext cx="6223064" cy="50400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2641600" y="439260"/>
            <a:ext cx="6874934" cy="369332"/>
          </a:xfrm>
          <a:prstGeom prst="rect">
            <a:avLst/>
          </a:prstGeom>
          <a:noFill/>
        </p:spPr>
        <p:txBody>
          <a:bodyPr wrap="square" rtlCol="0">
            <a:spAutoFit/>
          </a:bodyPr>
          <a:lstStyle/>
          <a:p>
            <a:pPr algn="ctr"/>
            <a:r>
              <a:rPr lang="lt-LT" b="1" dirty="0" err="1">
                <a:solidFill>
                  <a:schemeClr val="tx1">
                    <a:lumMod val="65000"/>
                    <a:lumOff val="35000"/>
                  </a:schemeClr>
                </a:solidFill>
              </a:rPr>
              <a:t>Top</a:t>
            </a:r>
            <a:r>
              <a:rPr lang="lt-LT" b="1" dirty="0">
                <a:solidFill>
                  <a:schemeClr val="tx1">
                    <a:lumMod val="65000"/>
                    <a:lumOff val="35000"/>
                  </a:schemeClr>
                </a:solidFill>
              </a:rPr>
              <a:t> 10 paslaugų gavėjų pagal suteiktų paslaugų kiekį, vnt.</a:t>
            </a:r>
          </a:p>
        </p:txBody>
      </p:sp>
      <p:cxnSp>
        <p:nvCxnSpPr>
          <p:cNvPr id="8" name="Tiesioji jungtis 7"/>
          <p:cNvCxnSpPr/>
          <p:nvPr/>
        </p:nvCxnSpPr>
        <p:spPr>
          <a:xfrm>
            <a:off x="6372738" y="1268073"/>
            <a:ext cx="8467" cy="484293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22532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911D774-DE3A-4066-A583-E073513DDED9}"/>
              </a:ext>
            </a:extLst>
          </p:cNvPr>
          <p:cNvGraphicFramePr>
            <a:graphicFrameLocks noGrp="1"/>
          </p:cNvGraphicFramePr>
          <p:nvPr>
            <p:extLst>
              <p:ext uri="{D42A27DB-BD31-4B8C-83A1-F6EECF244321}">
                <p14:modId xmlns:p14="http://schemas.microsoft.com/office/powerpoint/2010/main" val="2405269560"/>
              </p:ext>
            </p:extLst>
          </p:nvPr>
        </p:nvGraphicFramePr>
        <p:xfrm>
          <a:off x="701041" y="603885"/>
          <a:ext cx="10708641" cy="4593667"/>
        </p:xfrm>
        <a:graphic>
          <a:graphicData uri="http://schemas.openxmlformats.org/drawingml/2006/table">
            <a:tbl>
              <a:tblPr>
                <a:tableStyleId>{5C22544A-7EE6-4342-B048-85BDC9FD1C3A}</a:tableStyleId>
              </a:tblPr>
              <a:tblGrid>
                <a:gridCol w="5612210">
                  <a:extLst>
                    <a:ext uri="{9D8B030D-6E8A-4147-A177-3AD203B41FA5}">
                      <a16:colId xmlns:a16="http://schemas.microsoft.com/office/drawing/2014/main" val="3276141792"/>
                    </a:ext>
                  </a:extLst>
                </a:gridCol>
                <a:gridCol w="1371600">
                  <a:extLst>
                    <a:ext uri="{9D8B030D-6E8A-4147-A177-3AD203B41FA5}">
                      <a16:colId xmlns:a16="http://schemas.microsoft.com/office/drawing/2014/main" val="1257643843"/>
                    </a:ext>
                  </a:extLst>
                </a:gridCol>
                <a:gridCol w="1167319">
                  <a:extLst>
                    <a:ext uri="{9D8B030D-6E8A-4147-A177-3AD203B41FA5}">
                      <a16:colId xmlns:a16="http://schemas.microsoft.com/office/drawing/2014/main" val="1902931820"/>
                    </a:ext>
                  </a:extLst>
                </a:gridCol>
                <a:gridCol w="1196502">
                  <a:extLst>
                    <a:ext uri="{9D8B030D-6E8A-4147-A177-3AD203B41FA5}">
                      <a16:colId xmlns:a16="http://schemas.microsoft.com/office/drawing/2014/main" val="423582030"/>
                    </a:ext>
                  </a:extLst>
                </a:gridCol>
                <a:gridCol w="1361010">
                  <a:extLst>
                    <a:ext uri="{9D8B030D-6E8A-4147-A177-3AD203B41FA5}">
                      <a16:colId xmlns:a16="http://schemas.microsoft.com/office/drawing/2014/main" val="3946770919"/>
                    </a:ext>
                  </a:extLst>
                </a:gridCol>
              </a:tblGrid>
              <a:tr h="0">
                <a:tc rowSpan="3">
                  <a:txBody>
                    <a:bodyPr/>
                    <a:lstStyle/>
                    <a:p>
                      <a:pPr algn="ctr" fontAlgn="ctr"/>
                      <a:r>
                        <a:rPr lang="lt-LT" sz="1600" u="none" strike="noStrike" dirty="0">
                          <a:effectLst/>
                          <a:latin typeface="Times New Roman" panose="02020603050405020304" pitchFamily="18" charset="0"/>
                          <a:cs typeface="Times New Roman" panose="02020603050405020304" pitchFamily="18" charset="0"/>
                        </a:rPr>
                        <a:t>Registras, informacinė sistema</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lt-LT" sz="1600" u="none" strike="noStrike" dirty="0">
                          <a:effectLst/>
                          <a:latin typeface="Times New Roman" panose="02020603050405020304" pitchFamily="18" charset="0"/>
                          <a:cs typeface="Times New Roman" panose="02020603050405020304" pitchFamily="18" charset="0"/>
                        </a:rPr>
                        <a:t>2019 metai</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p>
                      <a:pPr algn="ctr" fontAlgn="b"/>
                      <a:r>
                        <a:rPr lang="lt-LT" sz="1600" u="none" strike="noStrike" dirty="0">
                          <a:effectLst/>
                          <a:latin typeface="Times New Roman" panose="02020603050405020304" pitchFamily="18" charset="0"/>
                          <a:cs typeface="Times New Roman" panose="02020603050405020304" pitchFamily="18" charset="0"/>
                        </a:rPr>
                        <a:t> </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fontAlgn="b"/>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lt-LT" sz="1600" u="none" strike="noStrike" dirty="0">
                          <a:effectLst/>
                          <a:latin typeface="Times New Roman" panose="02020603050405020304" pitchFamily="18" charset="0"/>
                          <a:cs typeface="Times New Roman" panose="02020603050405020304" pitchFamily="18" charset="0"/>
                        </a:rPr>
                        <a:t>2020 metų </a:t>
                      </a:r>
                      <a:r>
                        <a:rPr lang="lt-LT" sz="1600" b="1" u="none" strike="noStrike" dirty="0">
                          <a:effectLst/>
                          <a:latin typeface="Times New Roman" panose="02020603050405020304" pitchFamily="18" charset="0"/>
                          <a:cs typeface="Times New Roman" panose="02020603050405020304" pitchFamily="18" charset="0"/>
                        </a:rPr>
                        <a:t>sausis-rugpjūtis</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p>
                      <a:pPr algn="ctr" fontAlgn="b"/>
                      <a:r>
                        <a:rPr lang="lt-LT" sz="1600" u="none" strike="noStrike" dirty="0">
                          <a:effectLst/>
                          <a:latin typeface="Times New Roman" panose="02020603050405020304" pitchFamily="18" charset="0"/>
                          <a:cs typeface="Times New Roman" panose="02020603050405020304" pitchFamily="18" charset="0"/>
                        </a:rPr>
                        <a:t> </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fontAlgn="b"/>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3395542"/>
                  </a:ext>
                </a:extLst>
              </a:tr>
              <a:tr h="301975">
                <a:tc vMerge="1">
                  <a:txBody>
                    <a:bodyPr/>
                    <a:lstStyle/>
                    <a:p>
                      <a:endParaRPr lang="lt-LT"/>
                    </a:p>
                  </a:txBody>
                  <a:tcPr/>
                </a:tc>
                <a:tc gridSpan="2">
                  <a:txBody>
                    <a:bodyPr/>
                    <a:lstStyle/>
                    <a:p>
                      <a:pPr algn="ctr" fontAlgn="b"/>
                      <a:r>
                        <a:rPr lang="lt-LT" sz="1600" u="none" strike="noStrike" dirty="0">
                          <a:effectLst/>
                          <a:latin typeface="Times New Roman" panose="02020603050405020304" pitchFamily="18" charset="0"/>
                          <a:cs typeface="Times New Roman" panose="02020603050405020304" pitchFamily="18" charset="0"/>
                        </a:rPr>
                        <a:t>viso</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lt-LT"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lt-LT" sz="1600" u="none" strike="noStrike" dirty="0">
                          <a:effectLst/>
                          <a:latin typeface="Times New Roman" panose="02020603050405020304" pitchFamily="18" charset="0"/>
                          <a:cs typeface="Times New Roman" panose="02020603050405020304" pitchFamily="18" charset="0"/>
                        </a:rPr>
                        <a:t>viso</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lt-LT"/>
                    </a:p>
                  </a:txBody>
                  <a:tcPr/>
                </a:tc>
                <a:extLst>
                  <a:ext uri="{0D108BD9-81ED-4DB2-BD59-A6C34878D82A}">
                    <a16:rowId xmlns:a16="http://schemas.microsoft.com/office/drawing/2014/main" val="3450098514"/>
                  </a:ext>
                </a:extLst>
              </a:tr>
              <a:tr h="202792">
                <a:tc vMerge="1">
                  <a:txBody>
                    <a:bodyPr/>
                    <a:lstStyle/>
                    <a:p>
                      <a:endParaRPr lang="lt-LT"/>
                    </a:p>
                  </a:txBody>
                  <a:tcPr/>
                </a:tc>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vnt.</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lt-LT" sz="1600" b="1" u="none" strike="noStrike" dirty="0">
                          <a:effectLst/>
                          <a:latin typeface="Times New Roman" panose="02020603050405020304" pitchFamily="18" charset="0"/>
                          <a:cs typeface="Times New Roman" panose="02020603050405020304" pitchFamily="18" charset="0"/>
                        </a:rPr>
                        <a:t>Suma, Eur</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lt-LT" sz="1600" u="none" strike="noStrike">
                          <a:effectLst/>
                          <a:latin typeface="Times New Roman" panose="02020603050405020304" pitchFamily="18" charset="0"/>
                          <a:cs typeface="Times New Roman" panose="02020603050405020304" pitchFamily="18" charset="0"/>
                        </a:rPr>
                        <a:t>vnt.</a:t>
                      </a:r>
                      <a:endParaRPr lang="lt-LT"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lt-LT" sz="1600" b="1" u="none" strike="noStrike" dirty="0">
                          <a:effectLst/>
                          <a:latin typeface="Times New Roman" panose="02020603050405020304" pitchFamily="18" charset="0"/>
                          <a:cs typeface="Times New Roman" panose="02020603050405020304" pitchFamily="18" charset="0"/>
                        </a:rPr>
                        <a:t>Suma, Eur</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2737829"/>
                  </a:ext>
                </a:extLst>
              </a:tr>
              <a:tr h="202792">
                <a:tc>
                  <a:txBody>
                    <a:bodyPr/>
                    <a:lstStyle/>
                    <a:p>
                      <a:r>
                        <a:rPr lang="pt-BR" sz="1600" b="0" i="0" kern="1200" dirty="0">
                          <a:solidFill>
                            <a:schemeClr val="dk1"/>
                          </a:solidFill>
                          <a:effectLst/>
                          <a:latin typeface="Times New Roman" panose="02020603050405020304" pitchFamily="18" charset="0"/>
                          <a:ea typeface="+mn-ea"/>
                          <a:cs typeface="Times New Roman" panose="02020603050405020304" pitchFamily="18" charset="0"/>
                        </a:rPr>
                        <a:t>Nekilnojamojo turto kadastras ir registras</a:t>
                      </a: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15.757.972</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3.672.013</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39.336.393</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4.382.632</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7909163"/>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Juridinių asmenų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3.400.345</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1.499.919</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4.643.271</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1.372.264</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1252758"/>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Juridinių asmenų dalyvių IS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209.335</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102.337</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175.766</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86.809</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4229075"/>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Antstolių IS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323.322</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272.085</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258.091</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217.114</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0592955"/>
                  </a:ext>
                </a:extLst>
              </a:tr>
              <a:tr h="202792">
                <a:tc>
                  <a:txBody>
                    <a:bodyPr/>
                    <a:lstStyle/>
                    <a:p>
                      <a:r>
                        <a:rPr lang="lt-LT" sz="1600" b="0" i="0" kern="1200" dirty="0">
                          <a:solidFill>
                            <a:schemeClr val="dk1"/>
                          </a:solidFill>
                          <a:effectLst/>
                          <a:latin typeface="Times New Roman" panose="02020603050405020304" pitchFamily="18" charset="0"/>
                          <a:ea typeface="+mn-ea"/>
                          <a:cs typeface="Times New Roman" panose="02020603050405020304" pitchFamily="18" charset="0"/>
                        </a:rPr>
                        <a:t>Adresų registras</a:t>
                      </a: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750.802</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241.649</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3.588.152</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954.767</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6808119"/>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Gyventojų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59.447.658</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1.492.825</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35.032.181</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89.1813</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1408248"/>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Hipotekos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43.204</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195.437</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36.222</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178.190</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1861203"/>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Testamentų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168.303</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379.723</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63.041</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124.431</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80206550"/>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Vedybų sutarčių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66.306</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147.324</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32.755</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solidFill>
                            <a:schemeClr val="tx1"/>
                          </a:solidFill>
                          <a:effectLst/>
                          <a:latin typeface="Times New Roman" panose="02020603050405020304" pitchFamily="18" charset="0"/>
                          <a:cs typeface="Times New Roman" panose="02020603050405020304" pitchFamily="18" charset="0"/>
                        </a:rPr>
                        <a:t>66.132</a:t>
                      </a:r>
                      <a:endParaRPr lang="lt-LT" sz="16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9633895"/>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Sutarčių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24.359</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119.759</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6.013</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27.784</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1473302"/>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Turto areštų akto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228.022</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733.993</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123.088</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391.510</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197317"/>
                  </a:ext>
                </a:extLst>
              </a:tr>
              <a:tr h="202792">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Įgaliojimų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71.336</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268.512</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40.417</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151.859</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768405"/>
                  </a:ext>
                </a:extLst>
              </a:tr>
              <a:tr h="281607">
                <a:tc>
                  <a:txBody>
                    <a:bodyPr/>
                    <a:lstStyle/>
                    <a:p>
                      <a:pPr algn="l" fontAlgn="b"/>
                      <a:r>
                        <a:rPr lang="lt-LT" sz="1600" u="none" strike="noStrike" dirty="0">
                          <a:effectLst/>
                          <a:latin typeface="Times New Roman" panose="02020603050405020304" pitchFamily="18" charset="0"/>
                          <a:cs typeface="Times New Roman" panose="02020603050405020304" pitchFamily="18" charset="0"/>
                        </a:rPr>
                        <a:t>Neveiksnių ir ribotai veiksnių asmenų registras</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17.026.620</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767.493</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30.818</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u="none" strike="noStrike" dirty="0">
                          <a:effectLst/>
                          <a:latin typeface="Times New Roman" panose="02020603050405020304" pitchFamily="18" charset="0"/>
                          <a:cs typeface="Times New Roman" panose="02020603050405020304" pitchFamily="18" charset="0"/>
                        </a:rPr>
                        <a:t>51.601</a:t>
                      </a:r>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6771117"/>
                  </a:ext>
                </a:extLst>
              </a:tr>
              <a:tr h="210035">
                <a:tc>
                  <a:txBody>
                    <a:bodyPr/>
                    <a:lstStyle/>
                    <a:p>
                      <a:pPr algn="l" fontAlgn="b"/>
                      <a:r>
                        <a:rPr lang="lt-LT" sz="1600" b="1" u="none" strike="noStrike" dirty="0">
                          <a:effectLst/>
                          <a:latin typeface="Times New Roman" panose="02020603050405020304" pitchFamily="18" charset="0"/>
                          <a:cs typeface="Times New Roman" panose="02020603050405020304" pitchFamily="18" charset="0"/>
                        </a:rPr>
                        <a:t>IŠ VISO:</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b="1" u="none" strike="noStrike" dirty="0">
                          <a:effectLst/>
                          <a:latin typeface="Times New Roman" panose="02020603050405020304" pitchFamily="18" charset="0"/>
                          <a:cs typeface="Times New Roman" panose="02020603050405020304" pitchFamily="18" charset="0"/>
                        </a:rPr>
                        <a:t>97.517.584</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b="1" u="none" strike="noStrike" dirty="0">
                          <a:effectLst/>
                          <a:latin typeface="Times New Roman" panose="02020603050405020304" pitchFamily="18" charset="0"/>
                          <a:cs typeface="Times New Roman" panose="02020603050405020304" pitchFamily="18" charset="0"/>
                        </a:rPr>
                        <a:t>9.893.067</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b="1" u="none" strike="noStrike" dirty="0">
                          <a:effectLst/>
                          <a:latin typeface="Times New Roman" panose="02020603050405020304" pitchFamily="18" charset="0"/>
                          <a:cs typeface="Times New Roman" panose="02020603050405020304" pitchFamily="18" charset="0"/>
                        </a:rPr>
                        <a:t>83.366.208</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lt-LT" sz="1600" b="1" u="none" strike="noStrike" dirty="0">
                          <a:effectLst/>
                          <a:latin typeface="Times New Roman" panose="02020603050405020304" pitchFamily="18" charset="0"/>
                          <a:cs typeface="Times New Roman" panose="02020603050405020304" pitchFamily="18" charset="0"/>
                        </a:rPr>
                        <a:t>8.896.906</a:t>
                      </a:r>
                      <a:endParaRPr lang="lt-LT"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43" marR="7243" marT="72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181093"/>
                  </a:ext>
                </a:extLst>
              </a:tr>
            </a:tbl>
          </a:graphicData>
        </a:graphic>
      </p:graphicFrame>
    </p:spTree>
    <p:extLst>
      <p:ext uri="{BB962C8B-B14F-4D97-AF65-F5344CB8AC3E}">
        <p14:creationId xmlns:p14="http://schemas.microsoft.com/office/powerpoint/2010/main" val="710827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CF99AC-1977-4D46-B7DE-6B83B5DC85FB}"/>
              </a:ext>
            </a:extLst>
          </p:cNvPr>
          <p:cNvSpPr txBox="1"/>
          <p:nvPr/>
        </p:nvSpPr>
        <p:spPr>
          <a:xfrm>
            <a:off x="612842" y="1137816"/>
            <a:ext cx="10700425" cy="1477328"/>
          </a:xfrm>
          <a:prstGeom prst="rect">
            <a:avLst/>
          </a:prstGeom>
          <a:noFill/>
        </p:spPr>
        <p:txBody>
          <a:bodyPr wrap="square" rtlCol="0">
            <a:spAutoFit/>
          </a:bodyPr>
          <a:lstStyle/>
          <a:p>
            <a:pPr marL="342900" indent="-342900">
              <a:buAutoNum type="arabicPeriod"/>
            </a:pPr>
            <a:r>
              <a:rPr lang="lt-LT" b="1" dirty="0">
                <a:latin typeface="Times New Roman" panose="02020603050405020304" pitchFamily="18" charset="0"/>
                <a:cs typeface="Times New Roman" panose="02020603050405020304" pitchFamily="18" charset="0"/>
              </a:rPr>
              <a:t>Kol RRT nepatikrino sąnaudų, nėra aišku kokią likusią sumą</a:t>
            </a:r>
            <a:r>
              <a:rPr lang="lt-LT" dirty="0">
                <a:latin typeface="Times New Roman" panose="02020603050405020304" pitchFamily="18" charset="0"/>
                <a:cs typeface="Times New Roman" panose="02020603050405020304" pitchFamily="18" charset="0"/>
              </a:rPr>
              <a:t> kompensuojant 2019 m. patirtas sąnaudas (įvertinus jau išmokėtą avansą) </a:t>
            </a:r>
            <a:r>
              <a:rPr lang="lt-LT" b="1" dirty="0">
                <a:latin typeface="Times New Roman" panose="02020603050405020304" pitchFamily="18" charset="0"/>
                <a:cs typeface="Times New Roman" panose="02020603050405020304" pitchFamily="18" charset="0"/>
              </a:rPr>
              <a:t>reikės pervesti RC.</a:t>
            </a:r>
          </a:p>
          <a:p>
            <a:endParaRPr lang="lt-LT" b="1"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RC teigimu,</a:t>
            </a:r>
            <a:r>
              <a:rPr lang="lt-LT" dirty="0">
                <a:latin typeface="Times New Roman" panose="02020603050405020304" pitchFamily="18" charset="0"/>
                <a:cs typeface="Times New Roman" panose="02020603050405020304" pitchFamily="18" charset="0"/>
              </a:rPr>
              <a:t> 2019 m. išmokėto 4.779,1 tūkst. Eur avanso + EIM likusiai kompensavimo daliai skirtų 2020 m. 4.527 tūkst. Eur, </a:t>
            </a:r>
            <a:r>
              <a:rPr lang="lt-LT" dirty="0" err="1">
                <a:latin typeface="Times New Roman" panose="02020603050405020304" pitchFamily="18" charset="0"/>
                <a:cs typeface="Times New Roman" panose="02020603050405020304" pitchFamily="18" charset="0"/>
              </a:rPr>
              <a:t>t.y</a:t>
            </a:r>
            <a:r>
              <a:rPr lang="lt-LT" dirty="0">
                <a:latin typeface="Times New Roman" panose="02020603050405020304" pitchFamily="18" charset="0"/>
                <a:cs typeface="Times New Roman" panose="02020603050405020304" pitchFamily="18" charset="0"/>
              </a:rPr>
              <a:t>.  </a:t>
            </a:r>
            <a:r>
              <a:rPr lang="lt-LT" b="1" dirty="0">
                <a:latin typeface="Times New Roman" panose="02020603050405020304" pitchFamily="18" charset="0"/>
                <a:cs typeface="Times New Roman" panose="02020603050405020304" pitchFamily="18" charset="0"/>
              </a:rPr>
              <a:t>9.306,1 tūkst. Eur nepakaks kompensuoti visas 2019 m. patirtas sąnaudas. </a:t>
            </a:r>
          </a:p>
        </p:txBody>
      </p:sp>
      <p:sp>
        <p:nvSpPr>
          <p:cNvPr id="4" name="TextBox 3">
            <a:extLst>
              <a:ext uri="{FF2B5EF4-FFF2-40B4-BE49-F238E27FC236}">
                <a16:creationId xmlns:a16="http://schemas.microsoft.com/office/drawing/2014/main" id="{96003FFB-508C-4324-AD24-EFEA00D4CF75}"/>
              </a:ext>
            </a:extLst>
          </p:cNvPr>
          <p:cNvSpPr txBox="1"/>
          <p:nvPr/>
        </p:nvSpPr>
        <p:spPr>
          <a:xfrm>
            <a:off x="612841" y="2825418"/>
            <a:ext cx="11169856" cy="1200329"/>
          </a:xfrm>
          <a:prstGeom prst="rect">
            <a:avLst/>
          </a:prstGeom>
          <a:noFill/>
        </p:spPr>
        <p:txBody>
          <a:bodyPr wrap="square" rtlCol="0">
            <a:spAutoFit/>
          </a:bodyPr>
          <a:lstStyle/>
          <a:p>
            <a:r>
              <a:rPr lang="lt-LT" dirty="0">
                <a:latin typeface="Times New Roman" panose="02020603050405020304" pitchFamily="18" charset="0"/>
                <a:cs typeface="Times New Roman" panose="02020603050405020304" pitchFamily="18" charset="0"/>
              </a:rPr>
              <a:t>2. Kadangi  už gaunamus duomenis valstybės ir savivaldybių institucijoms ir</a:t>
            </a:r>
            <a:r>
              <a:rPr lang="lt-LT" i="1" dirty="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įstaigoms pačioms susimokėti nereikia, iš RC </a:t>
            </a:r>
            <a:r>
              <a:rPr lang="lt-LT" b="1" dirty="0">
                <a:latin typeface="Times New Roman" panose="02020603050405020304" pitchFamily="18" charset="0"/>
                <a:cs typeface="Times New Roman" panose="02020603050405020304" pitchFamily="18" charset="0"/>
              </a:rPr>
              <a:t>užprašomų duomenų kiekis nuolat auga. </a:t>
            </a:r>
          </a:p>
          <a:p>
            <a:endParaRPr lang="lt-LT" b="1"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Rizika – 2021 m. EIM planuojamų skirti 7.577 tūkst. Eur padengti RC 2020 m. patirtas sąnaudas gali nepakakti.</a:t>
            </a:r>
          </a:p>
        </p:txBody>
      </p:sp>
      <p:sp>
        <p:nvSpPr>
          <p:cNvPr id="5" name="TextBox 4">
            <a:extLst>
              <a:ext uri="{FF2B5EF4-FFF2-40B4-BE49-F238E27FC236}">
                <a16:creationId xmlns:a16="http://schemas.microsoft.com/office/drawing/2014/main" id="{70A027C6-EB2B-4FD5-86A5-5DEBE47258A7}"/>
              </a:ext>
            </a:extLst>
          </p:cNvPr>
          <p:cNvSpPr txBox="1"/>
          <p:nvPr/>
        </p:nvSpPr>
        <p:spPr>
          <a:xfrm>
            <a:off x="556097" y="4650890"/>
            <a:ext cx="11079805" cy="1200329"/>
          </a:xfrm>
          <a:prstGeom prst="rect">
            <a:avLst/>
          </a:prstGeom>
          <a:noFill/>
        </p:spPr>
        <p:txBody>
          <a:bodyPr wrap="square" rtlCol="0">
            <a:spAutoFit/>
          </a:bodyPr>
          <a:lstStyle/>
          <a:p>
            <a:r>
              <a:rPr lang="lt-LT" dirty="0">
                <a:latin typeface="Times New Roman" panose="02020603050405020304" pitchFamily="18" charset="0"/>
                <a:cs typeface="Times New Roman" panose="02020603050405020304" pitchFamily="18" charset="0"/>
              </a:rPr>
              <a:t>3. Teoriškai EIM iš kitas veiklas vykdant sutaupytų 2020 m. asignavimų (padengus 2019 m. patirtas ir pripažintas RC sąnaudas) gali pervesti RC avansą už 2020 m. patirtas sąnaudas ir  taip dalinai spręsti galimą asignavimų, skirtų kompensavimui, trūkumą 2021 m.</a:t>
            </a:r>
          </a:p>
          <a:p>
            <a:r>
              <a:rPr lang="lt-LT" dirty="0">
                <a:latin typeface="Times New Roman" panose="02020603050405020304" pitchFamily="18" charset="0"/>
                <a:cs typeface="Times New Roman" panose="02020603050405020304" pitchFamily="18" charset="0"/>
              </a:rPr>
              <a:t>Jei tokių sutaupymų nebus – EIM negalės avanso mokėti.</a:t>
            </a:r>
          </a:p>
        </p:txBody>
      </p:sp>
      <p:sp>
        <p:nvSpPr>
          <p:cNvPr id="7" name="TextBox 6">
            <a:extLst>
              <a:ext uri="{FF2B5EF4-FFF2-40B4-BE49-F238E27FC236}">
                <a16:creationId xmlns:a16="http://schemas.microsoft.com/office/drawing/2014/main" id="{B8FE8B56-6158-4EA4-98C4-5B01F9A1D2F6}"/>
              </a:ext>
            </a:extLst>
          </p:cNvPr>
          <p:cNvSpPr txBox="1"/>
          <p:nvPr/>
        </p:nvSpPr>
        <p:spPr>
          <a:xfrm>
            <a:off x="612841" y="667566"/>
            <a:ext cx="4776281" cy="369332"/>
          </a:xfrm>
          <a:prstGeom prst="rect">
            <a:avLst/>
          </a:prstGeom>
          <a:noFill/>
        </p:spPr>
        <p:txBody>
          <a:bodyPr wrap="square" rtlCol="0">
            <a:spAutoFit/>
          </a:bodyPr>
          <a:lstStyle/>
          <a:p>
            <a:r>
              <a:rPr lang="lt-LT" b="1" dirty="0">
                <a:latin typeface="Times New Roman" panose="02020603050405020304" pitchFamily="18" charset="0"/>
                <a:cs typeface="Times New Roman" panose="02020603050405020304" pitchFamily="18" charset="0"/>
              </a:rPr>
              <a:t>Problemos</a:t>
            </a:r>
          </a:p>
        </p:txBody>
      </p:sp>
    </p:spTree>
    <p:extLst>
      <p:ext uri="{BB962C8B-B14F-4D97-AF65-F5344CB8AC3E}">
        <p14:creationId xmlns:p14="http://schemas.microsoft.com/office/powerpoint/2010/main" val="2595709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0CC9E5-77A2-402A-A3CF-C09295C8B1F8}"/>
              </a:ext>
            </a:extLst>
          </p:cNvPr>
          <p:cNvSpPr txBox="1"/>
          <p:nvPr/>
        </p:nvSpPr>
        <p:spPr>
          <a:xfrm>
            <a:off x="612842" y="647344"/>
            <a:ext cx="4776281" cy="369332"/>
          </a:xfrm>
          <a:prstGeom prst="rect">
            <a:avLst/>
          </a:prstGeom>
          <a:noFill/>
        </p:spPr>
        <p:txBody>
          <a:bodyPr wrap="square" rtlCol="0">
            <a:spAutoFit/>
          </a:bodyPr>
          <a:lstStyle/>
          <a:p>
            <a:r>
              <a:rPr lang="lt-LT" b="1" dirty="0">
                <a:latin typeface="Times New Roman" panose="02020603050405020304" pitchFamily="18" charset="0"/>
                <a:cs typeface="Times New Roman" panose="02020603050405020304" pitchFamily="18" charset="0"/>
              </a:rPr>
              <a:t>Siūlymas</a:t>
            </a:r>
          </a:p>
        </p:txBody>
      </p:sp>
      <p:sp>
        <p:nvSpPr>
          <p:cNvPr id="8" name="TextBox 7">
            <a:extLst>
              <a:ext uri="{FF2B5EF4-FFF2-40B4-BE49-F238E27FC236}">
                <a16:creationId xmlns:a16="http://schemas.microsoft.com/office/drawing/2014/main" id="{72825D6D-CA42-42D5-9D0C-F030177CA2D5}"/>
              </a:ext>
            </a:extLst>
          </p:cNvPr>
          <p:cNvSpPr txBox="1"/>
          <p:nvPr/>
        </p:nvSpPr>
        <p:spPr>
          <a:xfrm>
            <a:off x="515566" y="1347942"/>
            <a:ext cx="10700425" cy="2031325"/>
          </a:xfrm>
          <a:prstGeom prst="rect">
            <a:avLst/>
          </a:prstGeom>
          <a:noFill/>
        </p:spPr>
        <p:txBody>
          <a:bodyPr wrap="square" rtlCol="0">
            <a:spAutoFit/>
          </a:bodyPr>
          <a:lstStyle/>
          <a:p>
            <a:r>
              <a:rPr lang="lt-LT" b="1" dirty="0">
                <a:latin typeface="Times New Roman" panose="02020603050405020304" pitchFamily="18" charset="0"/>
                <a:cs typeface="Times New Roman" panose="02020603050405020304" pitchFamily="18" charset="0"/>
              </a:rPr>
              <a:t>1 alternatyva. Patirtas sąnaudas nuo 202</a:t>
            </a:r>
            <a:r>
              <a:rPr lang="en-US" b="1" dirty="0">
                <a:latin typeface="Times New Roman" panose="02020603050405020304" pitchFamily="18" charset="0"/>
                <a:cs typeface="Times New Roman" panose="02020603050405020304" pitchFamily="18" charset="0"/>
              </a:rPr>
              <a:t>1</a:t>
            </a:r>
            <a:r>
              <a:rPr lang="lt-LT" b="1" dirty="0">
                <a:latin typeface="Times New Roman" panose="02020603050405020304" pitchFamily="18" charset="0"/>
                <a:cs typeface="Times New Roman" panose="02020603050405020304" pitchFamily="18" charset="0"/>
              </a:rPr>
              <a:t> m. kompensuoja registrų ir IS valdytojai.</a:t>
            </a:r>
          </a:p>
          <a:p>
            <a:r>
              <a:rPr lang="lt-LT" dirty="0">
                <a:latin typeface="Times New Roman" panose="02020603050405020304" pitchFamily="18" charset="0"/>
                <a:cs typeface="Times New Roman" panose="02020603050405020304" pitchFamily="18" charset="0"/>
              </a:rPr>
              <a:t>Teisės aktų keisti nereikia. Asignavimai planuojami ne centralizuotai EIM, bet decentralizuotai kiekvienam valdytojui. Valdytojai atsakingiau nustatytų atlygio dydį (kainą), trumpėtų kompensavimo procedūrų laikas.</a:t>
            </a:r>
          </a:p>
          <a:p>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2 alternatyva. Duomenys nuo 2021 m. neteikiami nemokamai. </a:t>
            </a:r>
          </a:p>
          <a:p>
            <a:r>
              <a:rPr lang="lt-LT" dirty="0">
                <a:latin typeface="Times New Roman" panose="02020603050405020304" pitchFamily="18" charset="0"/>
                <a:cs typeface="Times New Roman" panose="02020603050405020304" pitchFamily="18" charset="0"/>
              </a:rPr>
              <a:t>Keičiamas įstatymas (nelieka neatlygintinų duomenų teikimo). Institucijos atsakingai vertina duomenų poreikį.</a:t>
            </a:r>
          </a:p>
        </p:txBody>
      </p:sp>
    </p:spTree>
    <p:extLst>
      <p:ext uri="{BB962C8B-B14F-4D97-AF65-F5344CB8AC3E}">
        <p14:creationId xmlns:p14="http://schemas.microsoft.com/office/powerpoint/2010/main" val="3322001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99A65BBE9B60494AB637CE926099546F" ma:contentTypeVersion="7" ma:contentTypeDescription="Kurkite naują dokumentą." ma:contentTypeScope="" ma:versionID="b0b78795310feded318240540aabba68">
  <xsd:schema xmlns:xsd="http://www.w3.org/2001/XMLSchema" xmlns:xs="http://www.w3.org/2001/XMLSchema" xmlns:p="http://schemas.microsoft.com/office/2006/metadata/properties" xmlns:ns3="60b8ec4b-0bb6-4d6c-aa87-417b4efb7a09" targetNamespace="http://schemas.microsoft.com/office/2006/metadata/properties" ma:root="true" ma:fieldsID="059b7ff36f689112f15ef2b0d71c1dcc" ns3:_="">
    <xsd:import namespace="60b8ec4b-0bb6-4d6c-aa87-417b4efb7a0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8ec4b-0bb6-4d6c-aa87-417b4efb7a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A9E4C5-C353-4693-A29F-51664E2008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b8ec4b-0bb6-4d6c-aa87-417b4efb7a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A28C24-6556-469C-A206-2825596E8A70}">
  <ds:schemaRefs>
    <ds:schemaRef ds:uri="http://purl.org/dc/terms/"/>
    <ds:schemaRef ds:uri="http://purl.org/dc/dcmitype/"/>
    <ds:schemaRef ds:uri="60b8ec4b-0bb6-4d6c-aa87-417b4efb7a09"/>
    <ds:schemaRef ds:uri="http://schemas.microsoft.com/office/2006/documentManagement/types"/>
    <ds:schemaRef ds:uri="http://www.w3.org/XML/1998/namespace"/>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A4232D39-7132-4702-A7C5-49B6F68B98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162</TotalTime>
  <Words>979</Words>
  <Application>Microsoft Office PowerPoint</Application>
  <PresentationFormat>Plačiaekranė</PresentationFormat>
  <Paragraphs>148</Paragraphs>
  <Slides>9</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9</vt:i4>
      </vt:variant>
    </vt:vector>
  </HeadingPairs>
  <TitlesOfParts>
    <vt:vector size="14" baseType="lpstr">
      <vt:lpstr>Arial</vt:lpstr>
      <vt:lpstr>Calibri</vt:lpstr>
      <vt:lpstr>Calibri Light</vt:lpstr>
      <vt:lpstr>Times New Roman</vt:lpstr>
      <vt:lpstr>Office Theme</vt:lpstr>
      <vt:lpstr>Dėl atsiskaitymo su Registrų centru už duomenų teikimą</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Steponavičienė Inga</dc:creator>
  <cp:lastModifiedBy>Eurika Norkienė</cp:lastModifiedBy>
  <cp:revision>34</cp:revision>
  <cp:lastPrinted>2020-09-09T04:06:32Z</cp:lastPrinted>
  <dcterms:created xsi:type="dcterms:W3CDTF">2020-09-08T12:03:47Z</dcterms:created>
  <dcterms:modified xsi:type="dcterms:W3CDTF">2020-09-09T05:14:34Z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0x01010099A65BBE9B60494AB637CE926099546F</vt:lpwstr>
  </property>
</Properties>
</file>