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charts/chart23.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24.xml" ContentType="application/vnd.openxmlformats-officedocument.drawingml.chart+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1" r:id="rId3"/>
    <p:sldId id="333" r:id="rId4"/>
    <p:sldId id="287" r:id="rId5"/>
    <p:sldId id="311" r:id="rId6"/>
    <p:sldId id="310" r:id="rId7"/>
    <p:sldId id="268" r:id="rId8"/>
    <p:sldId id="334" r:id="rId9"/>
    <p:sldId id="313" r:id="rId10"/>
    <p:sldId id="305" r:id="rId11"/>
    <p:sldId id="291" r:id="rId12"/>
    <p:sldId id="292" r:id="rId13"/>
    <p:sldId id="318" r:id="rId14"/>
    <p:sldId id="269" r:id="rId15"/>
    <p:sldId id="314" r:id="rId16"/>
    <p:sldId id="297" r:id="rId17"/>
    <p:sldId id="317" r:id="rId18"/>
    <p:sldId id="329" r:id="rId19"/>
    <p:sldId id="336" r:id="rId20"/>
    <p:sldId id="330" r:id="rId21"/>
    <p:sldId id="331" r:id="rId22"/>
    <p:sldId id="338" r:id="rId23"/>
    <p:sldId id="339" r:id="rId24"/>
    <p:sldId id="319" r:id="rId25"/>
    <p:sldId id="320" r:id="rId26"/>
    <p:sldId id="321" r:id="rId27"/>
    <p:sldId id="323" r:id="rId28"/>
    <p:sldId id="325" r:id="rId29"/>
    <p:sldId id="335" r:id="rId30"/>
    <p:sldId id="340" r:id="rId31"/>
    <p:sldId id="265" r:id="rId32"/>
  </p:sldIdLst>
  <p:sldSz cx="9144000" cy="5143500" type="screen16x9"/>
  <p:notesSz cx="6794500" cy="99314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ktorija Trachimovič" initials="V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387" autoAdjust="0"/>
  </p:normalViewPr>
  <p:slideViewPr>
    <p:cSldViewPr>
      <p:cViewPr>
        <p:scale>
          <a:sx n="121" d="100"/>
          <a:sy n="121" d="100"/>
        </p:scale>
        <p:origin x="-1248" y="-27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62" y="-1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oleObject" Target="Microsoft%20PowerPoint%20diagrama"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oleObject" Target="Microsoft%20PowerPoint%20diagrama"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t-LT" dirty="0" smtClean="0"/>
              <a:t>DS </a:t>
            </a:r>
            <a:r>
              <a:rPr lang="lt-LT" dirty="0"/>
              <a:t>rūšių</a:t>
            </a:r>
          </a:p>
          <a:p>
            <a:pPr>
              <a:defRPr/>
            </a:pPr>
            <a:r>
              <a:rPr lang="lt-LT" dirty="0"/>
              <a:t>pasiskirstymas, </a:t>
            </a:r>
            <a:r>
              <a:rPr lang="lt-LT" dirty="0" smtClean="0"/>
              <a:t>%</a:t>
            </a:r>
            <a:endParaRPr lang="en-US" dirty="0"/>
          </a:p>
        </c:rich>
      </c:tx>
      <c:layout>
        <c:manualLayout>
          <c:xMode val="edge"/>
          <c:yMode val="edge"/>
          <c:x val="2.6463243214522057E-2"/>
          <c:y val="1.8770922794560642E-2"/>
        </c:manualLayout>
      </c:layout>
      <c:overlay val="0"/>
    </c:title>
    <c:autoTitleDeleted val="0"/>
    <c:view3D>
      <c:rotX val="40"/>
      <c:rotY val="260"/>
      <c:rAngAx val="0"/>
      <c:perspective val="0"/>
    </c:view3D>
    <c:floor>
      <c:thickness val="0"/>
    </c:floor>
    <c:sideWall>
      <c:thickness val="0"/>
    </c:sideWall>
    <c:backWall>
      <c:thickness val="0"/>
    </c:backWall>
    <c:plotArea>
      <c:layout>
        <c:manualLayout>
          <c:layoutTarget val="inner"/>
          <c:xMode val="edge"/>
          <c:yMode val="edge"/>
          <c:x val="0.50764854956055938"/>
          <c:y val="2.4511404397320215E-2"/>
          <c:w val="0.48994024304628098"/>
          <c:h val="0.9704569862607858"/>
        </c:manualLayout>
      </c:layout>
      <c:pie3DChart>
        <c:varyColors val="1"/>
        <c:ser>
          <c:idx val="0"/>
          <c:order val="0"/>
          <c:tx>
            <c:strRef>
              <c:f>Lapas1!$B$1</c:f>
              <c:strCache>
                <c:ptCount val="1"/>
                <c:pt idx="0">
                  <c:v>1 seka</c:v>
                </c:pt>
              </c:strCache>
            </c:strRef>
          </c:tx>
          <c:explosion val="29"/>
          <c:dPt>
            <c:idx val="0"/>
            <c:bubble3D val="0"/>
            <c:explosion val="0"/>
          </c:dPt>
          <c:dLbls>
            <c:dLbl>
              <c:idx val="0"/>
              <c:layout>
                <c:manualLayout>
                  <c:x val="-0.14795790958161806"/>
                  <c:y val="0.17918029617625308"/>
                </c:manualLayout>
              </c:layout>
              <c:spPr/>
              <c:txPr>
                <a:bodyPr/>
                <a:lstStyle/>
                <a:p>
                  <a:pPr>
                    <a:defRPr sz="1400">
                      <a:solidFill>
                        <a:schemeClr val="bg1"/>
                      </a:solidFill>
                    </a:defRPr>
                  </a:pPr>
                  <a:endParaRPr lang="lt-LT"/>
                </a:p>
              </c:txPr>
              <c:dLblPos val="bestFit"/>
              <c:showLegendKey val="1"/>
              <c:showVal val="0"/>
              <c:showCatName val="1"/>
              <c:showSerName val="0"/>
              <c:showPercent val="1"/>
              <c:showBubbleSize val="0"/>
            </c:dLbl>
            <c:dLbl>
              <c:idx val="1"/>
              <c:layout>
                <c:manualLayout>
                  <c:x val="9.0452537305664729E-2"/>
                  <c:y val="-0.17738086315527396"/>
                </c:manualLayout>
              </c:layout>
              <c:tx>
                <c:rich>
                  <a:bodyPr/>
                  <a:lstStyle/>
                  <a:p>
                    <a:pPr>
                      <a:defRPr sz="1400">
                        <a:solidFill>
                          <a:schemeClr val="bg1"/>
                        </a:solidFill>
                      </a:defRPr>
                    </a:pPr>
                    <a:r>
                      <a:rPr lang="en-US" dirty="0" err="1">
                        <a:solidFill>
                          <a:schemeClr val="bg1"/>
                        </a:solidFill>
                      </a:rPr>
                      <a:t>terminuotos DS
19%</a:t>
                    </a:r>
                    <a:endParaRPr lang="en-US" dirty="0">
                      <a:solidFill>
                        <a:schemeClr val="bg1"/>
                      </a:solidFill>
                    </a:endParaRPr>
                  </a:p>
                </c:rich>
              </c:tx>
              <c:spPr/>
              <c:dLblPos val="bestFit"/>
              <c:showLegendKey val="1"/>
              <c:showVal val="0"/>
              <c:showCatName val="1"/>
              <c:showSerName val="0"/>
              <c:showPercent val="1"/>
              <c:showBubbleSize val="0"/>
            </c:dLbl>
            <c:dLbl>
              <c:idx val="2"/>
              <c:layout>
                <c:manualLayout>
                  <c:x val="3.2832312926191383E-3"/>
                  <c:y val="-0.10868137972829656"/>
                </c:manualLayout>
              </c:layout>
              <c:dLblPos val="bestFit"/>
              <c:showLegendKey val="1"/>
              <c:showVal val="0"/>
              <c:showCatName val="1"/>
              <c:showSerName val="0"/>
              <c:showPercent val="1"/>
              <c:showBubbleSize val="0"/>
            </c:dLbl>
            <c:txPr>
              <a:bodyPr/>
              <a:lstStyle/>
              <a:p>
                <a:pPr>
                  <a:defRPr sz="1400">
                    <a:solidFill>
                      <a:schemeClr val="tx1"/>
                    </a:solidFill>
                  </a:defRPr>
                </a:pPr>
                <a:endParaRPr lang="lt-LT"/>
              </a:p>
            </c:txPr>
            <c:dLblPos val="bestFit"/>
            <c:showLegendKey val="1"/>
            <c:showVal val="0"/>
            <c:showCatName val="1"/>
            <c:showSerName val="0"/>
            <c:showPercent val="1"/>
            <c:showBubbleSize val="0"/>
            <c:showLeaderLines val="1"/>
          </c:dLbls>
          <c:cat>
            <c:strRef>
              <c:f>Lapas1!$A$2:$A$4</c:f>
              <c:strCache>
                <c:ptCount val="3"/>
                <c:pt idx="0">
                  <c:v>neterminuotos DS</c:v>
                </c:pt>
                <c:pt idx="1">
                  <c:v>terminuotos DS</c:v>
                </c:pt>
                <c:pt idx="2">
                  <c:v>kitos</c:v>
                </c:pt>
              </c:strCache>
            </c:strRef>
          </c:cat>
          <c:val>
            <c:numRef>
              <c:f>Lapas1!$B$2:$B$4</c:f>
              <c:numCache>
                <c:formatCode>General</c:formatCode>
                <c:ptCount val="3"/>
                <c:pt idx="0">
                  <c:v>474780</c:v>
                </c:pt>
                <c:pt idx="1">
                  <c:v>118695</c:v>
                </c:pt>
                <c:pt idx="2">
                  <c:v>31235</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lt-L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Lapas1!$B$1</c:f>
              <c:strCache>
                <c:ptCount val="1"/>
                <c:pt idx="0">
                  <c:v>LT faktas</c:v>
                </c:pt>
              </c:strCache>
            </c:strRef>
          </c:tx>
          <c:dLbls>
            <c:dLblPos val="t"/>
            <c:showLegendKey val="0"/>
            <c:showVal val="1"/>
            <c:showCatName val="0"/>
            <c:showSerName val="0"/>
            <c:showPercent val="0"/>
            <c:showBubbleSize val="0"/>
            <c:showLeaderLines val="0"/>
          </c:dLbls>
          <c:trendline>
            <c:spPr>
              <a:ln w="31750" cap="rnd" cmpd="thickThin">
                <a:solidFill>
                  <a:srgbClr val="FF0000">
                    <a:alpha val="64000"/>
                  </a:srgbClr>
                </a:solidFill>
                <a:prstDash val="sysDash"/>
                <a:round/>
                <a:tailEnd type="triangle"/>
              </a:ln>
            </c:spPr>
            <c:trendlineType val="linear"/>
            <c:dispRSqr val="0"/>
            <c:dispEq val="0"/>
          </c:trendline>
          <c:cat>
            <c:strRef>
              <c:f>Lapas1!$A$2:$A$5</c:f>
              <c:strCache>
                <c:ptCount val="4"/>
                <c:pt idx="0">
                  <c:v>2015 m.</c:v>
                </c:pt>
                <c:pt idx="1">
                  <c:v>2016 m.</c:v>
                </c:pt>
                <c:pt idx="2">
                  <c:v>2017 m.</c:v>
                </c:pt>
                <c:pt idx="3">
                  <c:v>2018 m.</c:v>
                </c:pt>
              </c:strCache>
            </c:strRef>
          </c:cat>
          <c:val>
            <c:numRef>
              <c:f>Lapas1!$B$2:$B$5</c:f>
              <c:numCache>
                <c:formatCode>0.0%</c:formatCode>
                <c:ptCount val="4"/>
                <c:pt idx="0">
                  <c:v>5.3999999999999999E-2</c:v>
                </c:pt>
                <c:pt idx="1">
                  <c:v>8.4000000000000005E-2</c:v>
                </c:pt>
                <c:pt idx="2">
                  <c:v>8.5999999999999993E-2</c:v>
                </c:pt>
                <c:pt idx="3">
                  <c:v>9.6000000000000002E-2</c:v>
                </c:pt>
              </c:numCache>
            </c:numRef>
          </c:val>
          <c:smooth val="0"/>
        </c:ser>
        <c:dLbls>
          <c:showLegendKey val="0"/>
          <c:showVal val="0"/>
          <c:showCatName val="0"/>
          <c:showSerName val="0"/>
          <c:showPercent val="0"/>
          <c:showBubbleSize val="0"/>
        </c:dLbls>
        <c:marker val="1"/>
        <c:smooth val="0"/>
        <c:axId val="31471488"/>
        <c:axId val="31473024"/>
      </c:lineChart>
      <c:catAx>
        <c:axId val="31471488"/>
        <c:scaling>
          <c:orientation val="minMax"/>
        </c:scaling>
        <c:delete val="0"/>
        <c:axPos val="b"/>
        <c:majorTickMark val="none"/>
        <c:minorTickMark val="none"/>
        <c:tickLblPos val="nextTo"/>
        <c:txPr>
          <a:bodyPr/>
          <a:lstStyle/>
          <a:p>
            <a:pPr>
              <a:defRPr sz="1200"/>
            </a:pPr>
            <a:endParaRPr lang="lt-LT"/>
          </a:p>
        </c:txPr>
        <c:crossAx val="31473024"/>
        <c:crosses val="autoZero"/>
        <c:auto val="1"/>
        <c:lblAlgn val="ctr"/>
        <c:lblOffset val="100"/>
        <c:noMultiLvlLbl val="0"/>
      </c:catAx>
      <c:valAx>
        <c:axId val="31473024"/>
        <c:scaling>
          <c:orientation val="minMax"/>
        </c:scaling>
        <c:delete val="1"/>
        <c:axPos val="l"/>
        <c:majorGridlines/>
        <c:numFmt formatCode="0.0%" sourceLinked="1"/>
        <c:majorTickMark val="none"/>
        <c:minorTickMark val="none"/>
        <c:tickLblPos val="nextTo"/>
        <c:crossAx val="31471488"/>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Lapas1!$B$1</c:f>
              <c:strCache>
                <c:ptCount val="1"/>
                <c:pt idx="0">
                  <c:v>Šalies ūkis su individualiosiomis įmonėmis</c:v>
                </c:pt>
              </c:strCache>
            </c:strRef>
          </c:tx>
          <c:dLbls>
            <c:dLbl>
              <c:idx val="0"/>
              <c:layout>
                <c:manualLayout>
                  <c:x val="-9.2994717758632869E-2"/>
                  <c:y val="-3.5273858460171093E-3"/>
                </c:manualLayout>
              </c:layout>
              <c:showLegendKey val="0"/>
              <c:showVal val="1"/>
              <c:showCatName val="0"/>
              <c:showSerName val="0"/>
              <c:showPercent val="0"/>
              <c:showBubbleSize val="0"/>
            </c:dLbl>
            <c:dLbl>
              <c:idx val="1"/>
              <c:layout>
                <c:manualLayout>
                  <c:x val="-2.5653715243760793E-2"/>
                  <c:y val="7.4075102766359299E-2"/>
                </c:manualLayout>
              </c:layout>
              <c:showLegendKey val="0"/>
              <c:showVal val="1"/>
              <c:showCatName val="0"/>
              <c:showSerName val="0"/>
              <c:showPercent val="0"/>
              <c:showBubbleSize val="0"/>
            </c:dLbl>
            <c:dLbl>
              <c:idx val="2"/>
              <c:layout>
                <c:manualLayout>
                  <c:x val="-4.8100716082051492E-2"/>
                  <c:y val="5.29107876902566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Lapas1!$A$2:$A$6</c:f>
              <c:strCache>
                <c:ptCount val="5"/>
                <c:pt idx="0">
                  <c:v>2014 m.</c:v>
                </c:pt>
                <c:pt idx="1">
                  <c:v>2015 m.</c:v>
                </c:pt>
                <c:pt idx="2">
                  <c:v>2016 m.</c:v>
                </c:pt>
                <c:pt idx="3">
                  <c:v>2017 m.</c:v>
                </c:pt>
                <c:pt idx="4">
                  <c:v>2018 m.</c:v>
                </c:pt>
              </c:strCache>
            </c:strRef>
          </c:cat>
          <c:val>
            <c:numRef>
              <c:f>Lapas1!$B$2:$B$6</c:f>
              <c:numCache>
                <c:formatCode>General</c:formatCode>
                <c:ptCount val="5"/>
                <c:pt idx="0">
                  <c:v>9.15</c:v>
                </c:pt>
                <c:pt idx="1">
                  <c:v>8.7899999999999991</c:v>
                </c:pt>
                <c:pt idx="2">
                  <c:v>9.83</c:v>
                </c:pt>
                <c:pt idx="3">
                  <c:v>3.27</c:v>
                </c:pt>
                <c:pt idx="4">
                  <c:v>2.5</c:v>
                </c:pt>
              </c:numCache>
            </c:numRef>
          </c:val>
          <c:smooth val="0"/>
        </c:ser>
        <c:ser>
          <c:idx val="1"/>
          <c:order val="1"/>
          <c:tx>
            <c:strRef>
              <c:f>Lapas1!$C$1</c:f>
              <c:strCache>
                <c:ptCount val="1"/>
                <c:pt idx="0">
                  <c:v>Viešasis sektorius</c:v>
                </c:pt>
              </c:strCache>
            </c:strRef>
          </c:tx>
          <c:dLbls>
            <c:dLblPos val="b"/>
            <c:showLegendKey val="0"/>
            <c:showVal val="1"/>
            <c:showCatName val="0"/>
            <c:showSerName val="0"/>
            <c:showPercent val="0"/>
            <c:showBubbleSize val="0"/>
            <c:showLeaderLines val="0"/>
          </c:dLbls>
          <c:cat>
            <c:strRef>
              <c:f>Lapas1!$A$2:$A$6</c:f>
              <c:strCache>
                <c:ptCount val="5"/>
                <c:pt idx="0">
                  <c:v>2014 m.</c:v>
                </c:pt>
                <c:pt idx="1">
                  <c:v>2015 m.</c:v>
                </c:pt>
                <c:pt idx="2">
                  <c:v>2016 m.</c:v>
                </c:pt>
                <c:pt idx="3">
                  <c:v>2017 m.</c:v>
                </c:pt>
                <c:pt idx="4">
                  <c:v>2018 m.</c:v>
                </c:pt>
              </c:strCache>
            </c:strRef>
          </c:cat>
          <c:val>
            <c:numRef>
              <c:f>Lapas1!$C$2:$C$6</c:f>
              <c:numCache>
                <c:formatCode>General</c:formatCode>
                <c:ptCount val="5"/>
                <c:pt idx="0">
                  <c:v>5.72</c:v>
                </c:pt>
                <c:pt idx="1">
                  <c:v>5.93</c:v>
                </c:pt>
                <c:pt idx="2">
                  <c:v>6.78</c:v>
                </c:pt>
                <c:pt idx="3">
                  <c:v>2.98</c:v>
                </c:pt>
                <c:pt idx="4">
                  <c:v>2.7</c:v>
                </c:pt>
              </c:numCache>
            </c:numRef>
          </c:val>
          <c:smooth val="0"/>
        </c:ser>
        <c:ser>
          <c:idx val="2"/>
          <c:order val="2"/>
          <c:tx>
            <c:strRef>
              <c:f>Lapas1!$D$1</c:f>
              <c:strCache>
                <c:ptCount val="1"/>
                <c:pt idx="0">
                  <c:v>Privatusis sektorius su individualiosiomis įmonėmis</c:v>
                </c:pt>
              </c:strCache>
            </c:strRef>
          </c:tx>
          <c:dLbls>
            <c:dLbl>
              <c:idx val="3"/>
              <c:layout>
                <c:manualLayout>
                  <c:x val="-1.3749196949131143E-2"/>
                  <c:y val="-8.6244583935118316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Lapas1!$A$2:$A$6</c:f>
              <c:strCache>
                <c:ptCount val="5"/>
                <c:pt idx="0">
                  <c:v>2014 m.</c:v>
                </c:pt>
                <c:pt idx="1">
                  <c:v>2015 m.</c:v>
                </c:pt>
                <c:pt idx="2">
                  <c:v>2016 m.</c:v>
                </c:pt>
                <c:pt idx="3">
                  <c:v>2017 m.</c:v>
                </c:pt>
                <c:pt idx="4">
                  <c:v>2018 m.</c:v>
                </c:pt>
              </c:strCache>
            </c:strRef>
          </c:cat>
          <c:val>
            <c:numRef>
              <c:f>Lapas1!$D$2:$D$6</c:f>
              <c:numCache>
                <c:formatCode>General</c:formatCode>
                <c:ptCount val="5"/>
                <c:pt idx="0">
                  <c:v>10.93</c:v>
                </c:pt>
                <c:pt idx="1">
                  <c:v>10.23</c:v>
                </c:pt>
                <c:pt idx="2">
                  <c:v>11.34</c:v>
                </c:pt>
                <c:pt idx="3">
                  <c:v>3.41</c:v>
                </c:pt>
                <c:pt idx="4">
                  <c:v>2.2000000000000002</c:v>
                </c:pt>
              </c:numCache>
            </c:numRef>
          </c:val>
          <c:smooth val="0"/>
        </c:ser>
        <c:dLbls>
          <c:showLegendKey val="0"/>
          <c:showVal val="0"/>
          <c:showCatName val="0"/>
          <c:showSerName val="0"/>
          <c:showPercent val="0"/>
          <c:showBubbleSize val="0"/>
        </c:dLbls>
        <c:marker val="1"/>
        <c:smooth val="0"/>
        <c:axId val="32407552"/>
        <c:axId val="32409088"/>
      </c:lineChart>
      <c:catAx>
        <c:axId val="32407552"/>
        <c:scaling>
          <c:orientation val="minMax"/>
        </c:scaling>
        <c:delete val="0"/>
        <c:axPos val="b"/>
        <c:majorTickMark val="out"/>
        <c:minorTickMark val="none"/>
        <c:tickLblPos val="nextTo"/>
        <c:crossAx val="32409088"/>
        <c:crosses val="autoZero"/>
        <c:auto val="1"/>
        <c:lblAlgn val="ctr"/>
        <c:lblOffset val="100"/>
        <c:noMultiLvlLbl val="0"/>
      </c:catAx>
      <c:valAx>
        <c:axId val="32409088"/>
        <c:scaling>
          <c:orientation val="minMax"/>
        </c:scaling>
        <c:delete val="1"/>
        <c:axPos val="l"/>
        <c:numFmt formatCode="General" sourceLinked="1"/>
        <c:majorTickMark val="out"/>
        <c:minorTickMark val="none"/>
        <c:tickLblPos val="nextTo"/>
        <c:crossAx val="32407552"/>
        <c:crosses val="autoZero"/>
        <c:crossBetween val="between"/>
      </c:valAx>
    </c:plotArea>
    <c:legend>
      <c:legendPos val="l"/>
      <c:layout>
        <c:manualLayout>
          <c:xMode val="edge"/>
          <c:yMode val="edge"/>
          <c:x val="9.2018761200446334E-3"/>
          <c:y val="0.17921425397178092"/>
          <c:w val="0.28344205716273069"/>
          <c:h val="0.53927730252194195"/>
        </c:manualLayout>
      </c:layout>
      <c:overlay val="0"/>
      <c:txPr>
        <a:bodyPr/>
        <a:lstStyle/>
        <a:p>
          <a:pPr>
            <a:defRPr sz="11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'[Microsoft PowerPoint diagrama]Lapas1'!$B$1</c:f>
              <c:strCache>
                <c:ptCount val="1"/>
                <c:pt idx="0">
                  <c:v>2017 m.</c:v>
                </c:pt>
              </c:strCache>
            </c:strRef>
          </c:tx>
          <c:invertIfNegative val="0"/>
          <c:dLbls>
            <c:dLbl>
              <c:idx val="0"/>
              <c:layout>
                <c:manualLayout>
                  <c:x val="-4.2175265550204566E-2"/>
                  <c:y val="1.4300212889258463E-2"/>
                </c:manualLayout>
              </c:layout>
              <c:showLegendKey val="0"/>
              <c:showVal val="1"/>
              <c:showCatName val="0"/>
              <c:showSerName val="0"/>
              <c:showPercent val="0"/>
              <c:showBubbleSize val="0"/>
            </c:dLbl>
            <c:dLbl>
              <c:idx val="1"/>
              <c:layout>
                <c:manualLayout>
                  <c:x val="-5.5594668225269657E-2"/>
                  <c:y val="4.7667376297528506E-3"/>
                </c:manualLayout>
              </c:layout>
              <c:showLegendKey val="0"/>
              <c:showVal val="1"/>
              <c:showCatName val="0"/>
              <c:showSerName val="0"/>
              <c:showPercent val="0"/>
              <c:showBubbleSize val="0"/>
            </c:dLbl>
            <c:txPr>
              <a:bodyPr/>
              <a:lstStyle/>
              <a:p>
                <a:pPr>
                  <a:defRPr>
                    <a:solidFill>
                      <a:schemeClr val="bg1"/>
                    </a:solidFill>
                  </a:defRPr>
                </a:pPr>
                <a:endParaRPr lang="lt-LT"/>
              </a:p>
            </c:txPr>
            <c:showLegendKey val="0"/>
            <c:showVal val="1"/>
            <c:showCatName val="0"/>
            <c:showSerName val="0"/>
            <c:showPercent val="0"/>
            <c:showBubbleSize val="0"/>
            <c:showLeaderLines val="0"/>
          </c:dLbls>
          <c:cat>
            <c:strRef>
              <c:f>'[Microsoft PowerPoint diagrama]Lapas1'!$A$2:$A$3</c:f>
              <c:strCache>
                <c:ptCount val="2"/>
                <c:pt idx="0">
                  <c:v>Lietuvos teismuose gauta ieškinių dėl darbo ginčų dėl teisės</c:v>
                </c:pt>
                <c:pt idx="1">
                  <c:v>DGK buvo gauta prašymų išnagrinėti tarp darbo santykių subjektų kilusius ginčus</c:v>
                </c:pt>
              </c:strCache>
            </c:strRef>
          </c:cat>
          <c:val>
            <c:numRef>
              <c:f>'[Microsoft PowerPoint diagrama]Lapas1'!$B$2:$B$3</c:f>
              <c:numCache>
                <c:formatCode>General</c:formatCode>
                <c:ptCount val="2"/>
                <c:pt idx="0">
                  <c:v>753</c:v>
                </c:pt>
                <c:pt idx="1">
                  <c:v>6675</c:v>
                </c:pt>
              </c:numCache>
            </c:numRef>
          </c:val>
        </c:ser>
        <c:ser>
          <c:idx val="1"/>
          <c:order val="1"/>
          <c:tx>
            <c:strRef>
              <c:f>'[Microsoft PowerPoint diagrama]Lapas1'!$C$1</c:f>
              <c:strCache>
                <c:ptCount val="1"/>
                <c:pt idx="0">
                  <c:v>2018 m.</c:v>
                </c:pt>
              </c:strCache>
            </c:strRef>
          </c:tx>
          <c:invertIfNegative val="0"/>
          <c:dLbls>
            <c:dLbl>
              <c:idx val="0"/>
              <c:layout>
                <c:manualLayout>
                  <c:x val="-5.1760553175251058E-2"/>
                  <c:y val="9.5334752595057012E-3"/>
                </c:manualLayout>
              </c:layout>
              <c:showLegendKey val="0"/>
              <c:showVal val="1"/>
              <c:showCatName val="0"/>
              <c:showSerName val="0"/>
              <c:showPercent val="0"/>
              <c:showBubbleSize val="0"/>
            </c:dLbl>
            <c:dLbl>
              <c:idx val="1"/>
              <c:layout>
                <c:manualLayout>
                  <c:x val="-6.1345840800297549E-2"/>
                  <c:y val="-1.9066950519011402E-2"/>
                </c:manualLayout>
              </c:layout>
              <c:showLegendKey val="0"/>
              <c:showVal val="1"/>
              <c:showCatName val="0"/>
              <c:showSerName val="0"/>
              <c:showPercent val="0"/>
              <c:showBubbleSize val="0"/>
            </c:dLbl>
            <c:txPr>
              <a:bodyPr/>
              <a:lstStyle/>
              <a:p>
                <a:pPr>
                  <a:defRPr>
                    <a:solidFill>
                      <a:schemeClr val="bg1"/>
                    </a:solidFill>
                  </a:defRPr>
                </a:pPr>
                <a:endParaRPr lang="lt-LT"/>
              </a:p>
            </c:txPr>
            <c:showLegendKey val="0"/>
            <c:showVal val="1"/>
            <c:showCatName val="0"/>
            <c:showSerName val="0"/>
            <c:showPercent val="0"/>
            <c:showBubbleSize val="0"/>
            <c:showLeaderLines val="0"/>
          </c:dLbls>
          <c:cat>
            <c:strRef>
              <c:f>'[Microsoft PowerPoint diagrama]Lapas1'!$A$2:$A$3</c:f>
              <c:strCache>
                <c:ptCount val="2"/>
                <c:pt idx="0">
                  <c:v>Lietuvos teismuose gauta ieškinių dėl darbo ginčų dėl teisės</c:v>
                </c:pt>
                <c:pt idx="1">
                  <c:v>DGK buvo gauta prašymų išnagrinėti tarp darbo santykių subjektų kilusius ginčus</c:v>
                </c:pt>
              </c:strCache>
            </c:strRef>
          </c:cat>
          <c:val>
            <c:numRef>
              <c:f>'[Microsoft PowerPoint diagrama]Lapas1'!$C$2:$C$3</c:f>
              <c:numCache>
                <c:formatCode>General</c:formatCode>
                <c:ptCount val="2"/>
                <c:pt idx="0">
                  <c:v>919</c:v>
                </c:pt>
                <c:pt idx="1">
                  <c:v>6712</c:v>
                </c:pt>
              </c:numCache>
            </c:numRef>
          </c:val>
        </c:ser>
        <c:dLbls>
          <c:showLegendKey val="0"/>
          <c:showVal val="0"/>
          <c:showCatName val="0"/>
          <c:showSerName val="0"/>
          <c:showPercent val="0"/>
          <c:showBubbleSize val="0"/>
        </c:dLbls>
        <c:gapWidth val="150"/>
        <c:shape val="box"/>
        <c:axId val="72127616"/>
        <c:axId val="72129152"/>
        <c:axId val="0"/>
      </c:bar3DChart>
      <c:catAx>
        <c:axId val="72127616"/>
        <c:scaling>
          <c:orientation val="minMax"/>
        </c:scaling>
        <c:delete val="0"/>
        <c:axPos val="l"/>
        <c:majorTickMark val="out"/>
        <c:minorTickMark val="none"/>
        <c:tickLblPos val="nextTo"/>
        <c:txPr>
          <a:bodyPr/>
          <a:lstStyle/>
          <a:p>
            <a:pPr>
              <a:defRPr sz="1200"/>
            </a:pPr>
            <a:endParaRPr lang="lt-LT"/>
          </a:p>
        </c:txPr>
        <c:crossAx val="72129152"/>
        <c:crosses val="autoZero"/>
        <c:auto val="1"/>
        <c:lblAlgn val="ctr"/>
        <c:lblOffset val="100"/>
        <c:noMultiLvlLbl val="0"/>
      </c:catAx>
      <c:valAx>
        <c:axId val="72129152"/>
        <c:scaling>
          <c:orientation val="minMax"/>
        </c:scaling>
        <c:delete val="1"/>
        <c:axPos val="b"/>
        <c:numFmt formatCode="General" sourceLinked="1"/>
        <c:majorTickMark val="out"/>
        <c:minorTickMark val="none"/>
        <c:tickLblPos val="nextTo"/>
        <c:crossAx val="72127616"/>
        <c:crosses val="autoZero"/>
        <c:crossBetween val="between"/>
      </c:valAx>
    </c:plotArea>
    <c:legend>
      <c:legendPos val="t"/>
      <c:layout>
        <c:manualLayout>
          <c:xMode val="edge"/>
          <c:yMode val="edge"/>
          <c:x val="0.85195357081536394"/>
          <c:y val="5.243421462655911E-2"/>
          <c:w val="0.13878349265540543"/>
          <c:h val="0.16442317220008584"/>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rAngAx val="1"/>
    </c:view3D>
    <c:floor>
      <c:thickness val="0"/>
    </c:floor>
    <c:sideWall>
      <c:thickness val="0"/>
    </c:sideWall>
    <c:backWall>
      <c:thickness val="0"/>
    </c:backWall>
    <c:plotArea>
      <c:layout>
        <c:manualLayout>
          <c:layoutTarget val="inner"/>
          <c:xMode val="edge"/>
          <c:yMode val="edge"/>
          <c:x val="0.10905364005769271"/>
          <c:y val="5.5788940117764696E-2"/>
          <c:w val="0.808224479482614"/>
          <c:h val="0.6896648829142441"/>
        </c:manualLayout>
      </c:layout>
      <c:bar3DChart>
        <c:barDir val="col"/>
        <c:grouping val="clustered"/>
        <c:varyColors val="0"/>
        <c:ser>
          <c:idx val="0"/>
          <c:order val="0"/>
          <c:tx>
            <c:strRef>
              <c:f>Lapas1!$B$1</c:f>
              <c:strCache>
                <c:ptCount val="1"/>
                <c:pt idx="0">
                  <c:v>gauta prašymų</c:v>
                </c:pt>
              </c:strCache>
            </c:strRef>
          </c:tx>
          <c:invertIfNegative val="0"/>
          <c:dLbls>
            <c:dLbl>
              <c:idx val="0"/>
              <c:layout>
                <c:manualLayout>
                  <c:x val="1.4047111776174329E-2"/>
                  <c:y val="-2.4495735041785479E-2"/>
                </c:manualLayout>
              </c:layout>
              <c:showLegendKey val="0"/>
              <c:showVal val="1"/>
              <c:showCatName val="0"/>
              <c:showSerName val="0"/>
              <c:showPercent val="0"/>
              <c:showBubbleSize val="0"/>
            </c:dLbl>
            <c:dLbl>
              <c:idx val="1"/>
              <c:layout>
                <c:manualLayout>
                  <c:x val="9.3647411841162199E-3"/>
                  <c:y val="-2.4495735041785479E-2"/>
                </c:manualLayout>
              </c:layout>
              <c:showLegendKey val="0"/>
              <c:showVal val="1"/>
              <c:showCatName val="0"/>
              <c:showSerName val="0"/>
              <c:showPercent val="0"/>
              <c:showBubbleSize val="0"/>
            </c:dLbl>
            <c:txPr>
              <a:bodyPr/>
              <a:lstStyle/>
              <a:p>
                <a:pPr>
                  <a:defRPr sz="1200"/>
                </a:pPr>
                <a:endParaRPr lang="lt-LT"/>
              </a:p>
            </c:txPr>
            <c:showLegendKey val="0"/>
            <c:showVal val="1"/>
            <c:showCatName val="0"/>
            <c:showSerName val="0"/>
            <c:showPercent val="0"/>
            <c:showBubbleSize val="0"/>
            <c:showLeaderLines val="0"/>
          </c:dLbls>
          <c:cat>
            <c:strRef>
              <c:f>Lapas1!$A$2:$A$3</c:f>
              <c:strCache>
                <c:ptCount val="2"/>
                <c:pt idx="0">
                  <c:v>2017 m.</c:v>
                </c:pt>
                <c:pt idx="1">
                  <c:v>2018 m.</c:v>
                </c:pt>
              </c:strCache>
            </c:strRef>
          </c:cat>
          <c:val>
            <c:numRef>
              <c:f>Lapas1!$B$2:$B$3</c:f>
              <c:numCache>
                <c:formatCode>General</c:formatCode>
                <c:ptCount val="2"/>
                <c:pt idx="0">
                  <c:v>6712</c:v>
                </c:pt>
                <c:pt idx="1">
                  <c:v>6675</c:v>
                </c:pt>
              </c:numCache>
            </c:numRef>
          </c:val>
        </c:ser>
        <c:ser>
          <c:idx val="1"/>
          <c:order val="1"/>
          <c:tx>
            <c:strRef>
              <c:f>Lapas1!$C$1</c:f>
              <c:strCache>
                <c:ptCount val="1"/>
                <c:pt idx="0">
                  <c:v>priimti sprendimai</c:v>
                </c:pt>
              </c:strCache>
            </c:strRef>
          </c:tx>
          <c:invertIfNegative val="0"/>
          <c:dLbls>
            <c:dLbl>
              <c:idx val="0"/>
              <c:layout>
                <c:manualLayout>
                  <c:x val="1.7168692170879737E-2"/>
                  <c:y val="-1.9596588033428383E-2"/>
                </c:manualLayout>
              </c:layout>
              <c:showLegendKey val="0"/>
              <c:showVal val="1"/>
              <c:showCatName val="0"/>
              <c:showSerName val="0"/>
              <c:showPercent val="0"/>
              <c:showBubbleSize val="0"/>
            </c:dLbl>
            <c:dLbl>
              <c:idx val="1"/>
              <c:layout>
                <c:manualLayout>
                  <c:x val="1.0925531381468923E-2"/>
                  <c:y val="-2.4495735041785479E-2"/>
                </c:manualLayout>
              </c:layout>
              <c:showLegendKey val="0"/>
              <c:showVal val="1"/>
              <c:showCatName val="0"/>
              <c:showSerName val="0"/>
              <c:showPercent val="0"/>
              <c:showBubbleSize val="0"/>
            </c:dLbl>
            <c:txPr>
              <a:bodyPr/>
              <a:lstStyle/>
              <a:p>
                <a:pPr>
                  <a:defRPr sz="1200"/>
                </a:pPr>
                <a:endParaRPr lang="lt-LT"/>
              </a:p>
            </c:txPr>
            <c:showLegendKey val="0"/>
            <c:showVal val="1"/>
            <c:showCatName val="0"/>
            <c:showSerName val="0"/>
            <c:showPercent val="0"/>
            <c:showBubbleSize val="0"/>
            <c:showLeaderLines val="0"/>
          </c:dLbls>
          <c:cat>
            <c:strRef>
              <c:f>Lapas1!$A$2:$A$3</c:f>
              <c:strCache>
                <c:ptCount val="2"/>
                <c:pt idx="0">
                  <c:v>2017 m.</c:v>
                </c:pt>
                <c:pt idx="1">
                  <c:v>2018 m.</c:v>
                </c:pt>
              </c:strCache>
            </c:strRef>
          </c:cat>
          <c:val>
            <c:numRef>
              <c:f>Lapas1!$C$2:$C$3</c:f>
              <c:numCache>
                <c:formatCode>General</c:formatCode>
                <c:ptCount val="2"/>
                <c:pt idx="0">
                  <c:v>6831</c:v>
                </c:pt>
                <c:pt idx="1">
                  <c:v>7637</c:v>
                </c:pt>
              </c:numCache>
            </c:numRef>
          </c:val>
        </c:ser>
        <c:ser>
          <c:idx val="2"/>
          <c:order val="2"/>
          <c:tx>
            <c:strRef>
              <c:f>Lapas1!$D$1</c:f>
              <c:strCache>
                <c:ptCount val="1"/>
                <c:pt idx="0">
                  <c:v>taikos sutartys</c:v>
                </c:pt>
              </c:strCache>
            </c:strRef>
          </c:tx>
          <c:spPr>
            <a:solidFill>
              <a:srgbClr val="FFC000"/>
            </a:solidFill>
          </c:spPr>
          <c:invertIfNegative val="0"/>
          <c:dLbls>
            <c:dLbl>
              <c:idx val="0"/>
              <c:layout>
                <c:manualLayout>
                  <c:x val="1.872948236823244E-2"/>
                  <c:y val="-2.4495735041785479E-2"/>
                </c:manualLayout>
              </c:layout>
              <c:showLegendKey val="0"/>
              <c:showVal val="1"/>
              <c:showCatName val="0"/>
              <c:showSerName val="0"/>
              <c:showPercent val="0"/>
              <c:showBubbleSize val="0"/>
            </c:dLbl>
            <c:dLbl>
              <c:idx val="1"/>
              <c:layout>
                <c:manualLayout>
                  <c:x val="1.5607901973527032E-2"/>
                  <c:y val="-2.4495735041785479E-2"/>
                </c:manualLayout>
              </c:layout>
              <c:showLegendKey val="0"/>
              <c:showVal val="1"/>
              <c:showCatName val="0"/>
              <c:showSerName val="0"/>
              <c:showPercent val="0"/>
              <c:showBubbleSize val="0"/>
            </c:dLbl>
            <c:txPr>
              <a:bodyPr/>
              <a:lstStyle/>
              <a:p>
                <a:pPr>
                  <a:defRPr sz="1200"/>
                </a:pPr>
                <a:endParaRPr lang="lt-LT"/>
              </a:p>
            </c:txPr>
            <c:showLegendKey val="0"/>
            <c:showVal val="1"/>
            <c:showCatName val="0"/>
            <c:showSerName val="0"/>
            <c:showPercent val="0"/>
            <c:showBubbleSize val="0"/>
            <c:showLeaderLines val="0"/>
          </c:dLbls>
          <c:cat>
            <c:strRef>
              <c:f>Lapas1!$A$2:$A$3</c:f>
              <c:strCache>
                <c:ptCount val="2"/>
                <c:pt idx="0">
                  <c:v>2017 m.</c:v>
                </c:pt>
                <c:pt idx="1">
                  <c:v>2018 m.</c:v>
                </c:pt>
              </c:strCache>
            </c:strRef>
          </c:cat>
          <c:val>
            <c:numRef>
              <c:f>Lapas1!$D$2:$D$3</c:f>
              <c:numCache>
                <c:formatCode>General</c:formatCode>
                <c:ptCount val="2"/>
                <c:pt idx="0">
                  <c:v>1099</c:v>
                </c:pt>
                <c:pt idx="1">
                  <c:v>1113</c:v>
                </c:pt>
              </c:numCache>
            </c:numRef>
          </c:val>
        </c:ser>
        <c:dLbls>
          <c:showLegendKey val="0"/>
          <c:showVal val="1"/>
          <c:showCatName val="0"/>
          <c:showSerName val="0"/>
          <c:showPercent val="0"/>
          <c:showBubbleSize val="0"/>
        </c:dLbls>
        <c:gapWidth val="75"/>
        <c:shape val="cylinder"/>
        <c:axId val="36205312"/>
        <c:axId val="36206848"/>
        <c:axId val="0"/>
      </c:bar3DChart>
      <c:catAx>
        <c:axId val="36205312"/>
        <c:scaling>
          <c:orientation val="minMax"/>
        </c:scaling>
        <c:delete val="0"/>
        <c:axPos val="b"/>
        <c:numFmt formatCode="General" sourceLinked="1"/>
        <c:majorTickMark val="none"/>
        <c:minorTickMark val="none"/>
        <c:tickLblPos val="nextTo"/>
        <c:txPr>
          <a:bodyPr/>
          <a:lstStyle/>
          <a:p>
            <a:pPr>
              <a:defRPr sz="1100"/>
            </a:pPr>
            <a:endParaRPr lang="lt-LT"/>
          </a:p>
        </c:txPr>
        <c:crossAx val="36206848"/>
        <c:crosses val="autoZero"/>
        <c:auto val="1"/>
        <c:lblAlgn val="ctr"/>
        <c:lblOffset val="100"/>
        <c:noMultiLvlLbl val="0"/>
      </c:catAx>
      <c:valAx>
        <c:axId val="36206848"/>
        <c:scaling>
          <c:orientation val="minMax"/>
        </c:scaling>
        <c:delete val="0"/>
        <c:axPos val="l"/>
        <c:majorGridlines/>
        <c:numFmt formatCode="General" sourceLinked="1"/>
        <c:majorTickMark val="none"/>
        <c:minorTickMark val="none"/>
        <c:tickLblPos val="nextTo"/>
        <c:txPr>
          <a:bodyPr/>
          <a:lstStyle/>
          <a:p>
            <a:pPr>
              <a:defRPr sz="1100"/>
            </a:pPr>
            <a:endParaRPr lang="lt-LT"/>
          </a:p>
        </c:txPr>
        <c:crossAx val="36205312"/>
        <c:crosses val="autoZero"/>
        <c:crossBetween val="between"/>
      </c:valAx>
    </c:plotArea>
    <c:legend>
      <c:legendPos val="b"/>
      <c:layout>
        <c:manualLayout>
          <c:xMode val="edge"/>
          <c:yMode val="edge"/>
          <c:x val="0.15041359711261187"/>
          <c:y val="0.87362360972237652"/>
          <c:w val="0.6242547534049806"/>
          <c:h val="9.6981508227480903E-2"/>
        </c:manualLayout>
      </c:layout>
      <c:overlay val="0"/>
      <c:txPr>
        <a:bodyPr/>
        <a:lstStyle/>
        <a:p>
          <a:pPr>
            <a:defRPr sz="12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1 seka</c:v>
                </c:pt>
              </c:strCache>
            </c:strRef>
          </c:tx>
          <c:invertIfNegative val="0"/>
          <c:dLbls>
            <c:showLegendKey val="0"/>
            <c:showVal val="1"/>
            <c:showCatName val="0"/>
            <c:showSerName val="0"/>
            <c:showPercent val="0"/>
            <c:showBubbleSize val="0"/>
            <c:separator>
</c:separator>
            <c:showLeaderLines val="0"/>
          </c:dLbls>
          <c:cat>
            <c:strRef>
              <c:f>Lapas1!$A$2:$A$7</c:f>
              <c:strCache>
                <c:ptCount val="6"/>
                <c:pt idx="0">
                  <c:v>reikalavimas buvo nutrauktas, ieškovui atsisakius visų reikalavimų posėdžio metu</c:v>
                </c:pt>
                <c:pt idx="1">
                  <c:v>patenkinti iš dalies</c:v>
                </c:pt>
                <c:pt idx="2">
                  <c:v>reikalavimų atmesta</c:v>
                </c:pt>
                <c:pt idx="3">
                  <c:v>sprendimai, kuriais patvirtintos ginčo šalių sudarytos taikos sutartys</c:v>
                </c:pt>
                <c:pt idx="4">
                  <c:v>reikalavimų atsisakyta nagrinėti</c:v>
                </c:pt>
                <c:pt idx="5">
                  <c:v>patenkinti</c:v>
                </c:pt>
              </c:strCache>
            </c:strRef>
          </c:cat>
          <c:val>
            <c:numRef>
              <c:f>Lapas1!$B$2:$B$7</c:f>
              <c:numCache>
                <c:formatCode>#,##0</c:formatCode>
                <c:ptCount val="6"/>
                <c:pt idx="0">
                  <c:v>135</c:v>
                </c:pt>
                <c:pt idx="1">
                  <c:v>820</c:v>
                </c:pt>
                <c:pt idx="2">
                  <c:v>1099</c:v>
                </c:pt>
                <c:pt idx="3">
                  <c:v>1113</c:v>
                </c:pt>
                <c:pt idx="4">
                  <c:v>1799</c:v>
                </c:pt>
                <c:pt idx="5">
                  <c:v>2671</c:v>
                </c:pt>
              </c:numCache>
            </c:numRef>
          </c:val>
        </c:ser>
        <c:dLbls>
          <c:showLegendKey val="0"/>
          <c:showVal val="0"/>
          <c:showCatName val="0"/>
          <c:showSerName val="0"/>
          <c:showPercent val="0"/>
          <c:showBubbleSize val="0"/>
        </c:dLbls>
        <c:gapWidth val="150"/>
        <c:axId val="33972992"/>
        <c:axId val="33974528"/>
      </c:barChart>
      <c:catAx>
        <c:axId val="33972992"/>
        <c:scaling>
          <c:orientation val="minMax"/>
        </c:scaling>
        <c:delete val="0"/>
        <c:axPos val="l"/>
        <c:majorTickMark val="none"/>
        <c:minorTickMark val="none"/>
        <c:tickLblPos val="nextTo"/>
        <c:crossAx val="33974528"/>
        <c:crosses val="autoZero"/>
        <c:auto val="1"/>
        <c:lblAlgn val="ctr"/>
        <c:lblOffset val="100"/>
        <c:noMultiLvlLbl val="0"/>
      </c:catAx>
      <c:valAx>
        <c:axId val="33974528"/>
        <c:scaling>
          <c:orientation val="minMax"/>
        </c:scaling>
        <c:delete val="1"/>
        <c:axPos val="b"/>
        <c:numFmt formatCode="#,##0" sourceLinked="1"/>
        <c:majorTickMark val="none"/>
        <c:minorTickMark val="none"/>
        <c:tickLblPos val="nextTo"/>
        <c:crossAx val="33972992"/>
        <c:crosses val="autoZero"/>
        <c:crossBetween val="between"/>
      </c:valAx>
    </c:plotArea>
    <c:plotVisOnly val="1"/>
    <c:dispBlanksAs val="gap"/>
    <c:showDLblsOverMax val="0"/>
  </c:chart>
  <c:txPr>
    <a:bodyPr/>
    <a:lstStyle/>
    <a:p>
      <a:pPr>
        <a:defRPr sz="1200"/>
      </a:pPr>
      <a:endParaRPr lang="lt-L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0951336043788E-3"/>
          <c:y val="0"/>
          <c:w val="0.98216273065570281"/>
          <c:h val="0.91790392047506619"/>
        </c:manualLayout>
      </c:layout>
      <c:ofPieChart>
        <c:ofPieType val="bar"/>
        <c:varyColors val="1"/>
        <c:ser>
          <c:idx val="0"/>
          <c:order val="0"/>
          <c:tx>
            <c:strRef>
              <c:f>Lapas1!$B$1</c:f>
              <c:strCache>
                <c:ptCount val="1"/>
                <c:pt idx="0">
                  <c:v>Pardavimas</c:v>
                </c:pt>
              </c:strCache>
            </c:strRef>
          </c:tx>
          <c:dPt>
            <c:idx val="2"/>
            <c:bubble3D val="0"/>
            <c:spPr>
              <a:solidFill>
                <a:srgbClr val="FFC000"/>
              </a:solidFill>
            </c:spPr>
          </c:dPt>
          <c:dPt>
            <c:idx val="4"/>
            <c:bubble3D val="0"/>
            <c:spPr>
              <a:solidFill>
                <a:srgbClr val="00B0F0"/>
              </a:solidFill>
            </c:spPr>
          </c:dPt>
          <c:dPt>
            <c:idx val="5"/>
            <c:bubble3D val="0"/>
            <c:spPr>
              <a:solidFill>
                <a:schemeClr val="accent2">
                  <a:lumMod val="60000"/>
                  <a:lumOff val="40000"/>
                </a:schemeClr>
              </a:solidFill>
            </c:spPr>
          </c:dPt>
          <c:dPt>
            <c:idx val="7"/>
            <c:bubble3D val="0"/>
            <c:spPr>
              <a:solidFill>
                <a:srgbClr val="FF0000"/>
              </a:solidFill>
            </c:spPr>
          </c:dPt>
          <c:dPt>
            <c:idx val="9"/>
            <c:bubble3D val="0"/>
            <c:spPr>
              <a:solidFill>
                <a:srgbClr val="FFFF00"/>
              </a:solidFill>
            </c:spPr>
          </c:dPt>
          <c:dPt>
            <c:idx val="12"/>
            <c:bubble3D val="0"/>
            <c:spPr>
              <a:solidFill>
                <a:schemeClr val="accent6"/>
              </a:solidFill>
            </c:spPr>
          </c:dPt>
          <c:dLbls>
            <c:dLbl>
              <c:idx val="0"/>
              <c:layout/>
              <c:spPr>
                <a:ln>
                  <a:solidFill>
                    <a:schemeClr val="tx2"/>
                  </a:solidFill>
                </a:ln>
              </c:spPr>
              <c:txPr>
                <a:bodyPr/>
                <a:lstStyle/>
                <a:p>
                  <a:pPr>
                    <a:defRPr sz="1100">
                      <a:solidFill>
                        <a:schemeClr val="bg1"/>
                      </a:solidFill>
                    </a:defRPr>
                  </a:pPr>
                  <a:endParaRPr lang="lt-LT"/>
                </a:p>
              </c:txPr>
              <c:dLblPos val="bestFit"/>
              <c:showLegendKey val="1"/>
              <c:showVal val="1"/>
              <c:showCatName val="1"/>
              <c:showSerName val="0"/>
              <c:showPercent val="1"/>
              <c:showBubbleSize val="0"/>
            </c:dLbl>
            <c:dLbl>
              <c:idx val="1"/>
              <c:layout>
                <c:manualLayout>
                  <c:x val="1.0676205696368489E-4"/>
                  <c:y val="-3.4376364057687507E-2"/>
                </c:manualLayout>
              </c:layout>
              <c:dLblPos val="bestFit"/>
              <c:showLegendKey val="1"/>
              <c:showVal val="1"/>
              <c:showCatName val="1"/>
              <c:showSerName val="0"/>
              <c:showPercent val="1"/>
              <c:showBubbleSize val="0"/>
              <c:separator>, </c:separator>
            </c:dLbl>
            <c:dLbl>
              <c:idx val="2"/>
              <c:layout>
                <c:manualLayout>
                  <c:x val="1.4021490418188191E-3"/>
                  <c:y val="1.3832617136390352E-2"/>
                </c:manualLayout>
              </c:layout>
              <c:dLblPos val="bestFit"/>
              <c:showLegendKey val="1"/>
              <c:showVal val="1"/>
              <c:showCatName val="1"/>
              <c:showSerName val="0"/>
              <c:showPercent val="1"/>
              <c:showBubbleSize val="0"/>
              <c:separator>, </c:separator>
            </c:dLbl>
            <c:dLbl>
              <c:idx val="3"/>
              <c:layout>
                <c:manualLayout>
                  <c:x val="1.2790469802733088E-3"/>
                  <c:y val="4.4229574772077278E-2"/>
                </c:manualLayout>
              </c:layout>
              <c:dLblPos val="bestFit"/>
              <c:showLegendKey val="1"/>
              <c:showVal val="1"/>
              <c:showCatName val="1"/>
              <c:showSerName val="0"/>
              <c:showPercent val="1"/>
              <c:showBubbleSize val="0"/>
              <c:separator>, </c:separator>
            </c:dLbl>
            <c:dLbl>
              <c:idx val="4"/>
              <c:layout>
                <c:manualLayout>
                  <c:x val="2.0922934245283264E-3"/>
                  <c:y val="1.4795745678515481E-2"/>
                </c:manualLayout>
              </c:layout>
              <c:dLblPos val="bestFit"/>
              <c:showLegendKey val="1"/>
              <c:showVal val="1"/>
              <c:showCatName val="1"/>
              <c:showSerName val="0"/>
              <c:showPercent val="1"/>
              <c:showBubbleSize val="0"/>
              <c:separator>, </c:separator>
            </c:dLbl>
            <c:dLbl>
              <c:idx val="5"/>
              <c:layout>
                <c:manualLayout>
                  <c:x val="0"/>
                  <c:y val="-4.1498668312090682E-2"/>
                </c:manualLayout>
              </c:layout>
              <c:dLblPos val="bestFit"/>
              <c:showLegendKey val="1"/>
              <c:showVal val="1"/>
              <c:showCatName val="1"/>
              <c:showSerName val="0"/>
              <c:showPercent val="1"/>
              <c:showBubbleSize val="0"/>
              <c:separator>, </c:separator>
            </c:dLbl>
            <c:dLbl>
              <c:idx val="6"/>
              <c:layout>
                <c:manualLayout>
                  <c:x val="2.4709840712557715E-3"/>
                  <c:y val="8.1139971686144813E-2"/>
                </c:manualLayout>
              </c:layout>
              <c:dLblPos val="bestFit"/>
              <c:showLegendKey val="1"/>
              <c:showVal val="1"/>
              <c:showCatName val="1"/>
              <c:showSerName val="0"/>
              <c:showPercent val="1"/>
              <c:showBubbleSize val="0"/>
              <c:separator>, </c:separator>
            </c:dLbl>
            <c:dLbl>
              <c:idx val="7"/>
              <c:layout>
                <c:manualLayout>
                  <c:x val="-0.76078597630147304"/>
                  <c:y val="-0.29452917391781469"/>
                </c:manualLayout>
              </c:layout>
              <c:dLblPos val="bestFit"/>
              <c:showLegendKey val="1"/>
              <c:showVal val="1"/>
              <c:showCatName val="1"/>
              <c:showSerName val="0"/>
              <c:showPercent val="1"/>
              <c:showBubbleSize val="0"/>
              <c:separator>, </c:separator>
            </c:dLbl>
            <c:dLbl>
              <c:idx val="8"/>
              <c:layout>
                <c:manualLayout>
                  <c:x val="-0.76078597630147304"/>
                  <c:y val="-1.9216824279008289E-2"/>
                </c:manualLayout>
              </c:layout>
              <c:dLblPos val="bestFit"/>
              <c:showLegendKey val="1"/>
              <c:showVal val="1"/>
              <c:showCatName val="1"/>
              <c:showSerName val="0"/>
              <c:showPercent val="1"/>
              <c:showBubbleSize val="0"/>
              <c:separator>, </c:separator>
            </c:dLbl>
            <c:dLbl>
              <c:idx val="9"/>
              <c:layout>
                <c:manualLayout>
                  <c:x val="-0.76078597630147304"/>
                  <c:y val="0.136511557678656"/>
                </c:manualLayout>
              </c:layout>
              <c:dLblPos val="bestFit"/>
              <c:showLegendKey val="1"/>
              <c:showVal val="1"/>
              <c:showCatName val="1"/>
              <c:showSerName val="0"/>
              <c:showPercent val="1"/>
              <c:showBubbleSize val="0"/>
              <c:separator>, </c:separator>
            </c:dLbl>
            <c:dLbl>
              <c:idx val="10"/>
              <c:layout>
                <c:manualLayout>
                  <c:x val="-0.76078597630147304"/>
                  <c:y val="3.3855179995027782E-2"/>
                </c:manualLayout>
              </c:layout>
              <c:tx>
                <c:rich>
                  <a:bodyPr/>
                  <a:lstStyle/>
                  <a:p>
                    <a:r>
                      <a:rPr lang="lt-LT" sz="1100" dirty="0"/>
                      <a:t>dėl ikisutartinių santykių; 6</a:t>
                    </a:r>
                  </a:p>
                </c:rich>
              </c:tx>
              <c:dLblPos val="bestFit"/>
              <c:showLegendKey val="1"/>
              <c:showVal val="1"/>
              <c:showCatName val="1"/>
              <c:showSerName val="0"/>
              <c:showPercent val="1"/>
              <c:showBubbleSize val="0"/>
              <c:separator>, </c:separator>
            </c:dLbl>
            <c:dLbl>
              <c:idx val="11"/>
              <c:layout>
                <c:manualLayout>
                  <c:x val="-0.76078597630147304"/>
                  <c:y val="-0.14324093162876556"/>
                </c:manualLayout>
              </c:layout>
              <c:dLblPos val="bestFit"/>
              <c:showLegendKey val="1"/>
              <c:showVal val="1"/>
              <c:showCatName val="1"/>
              <c:showSerName val="0"/>
              <c:showPercent val="1"/>
              <c:showBubbleSize val="0"/>
              <c:separator>, </c:separator>
            </c:dLbl>
            <c:dLbl>
              <c:idx val="12"/>
              <c:delete val="1"/>
            </c:dLbl>
            <c:dLbl>
              <c:idx val="13"/>
              <c:layout>
                <c:manualLayout>
                  <c:x val="-0.76078597630147304"/>
                  <c:y val="-0.47723468558904275"/>
                </c:manualLayout>
              </c:layout>
              <c:dLblPos val="bestFit"/>
              <c:showLegendKey val="1"/>
              <c:showVal val="1"/>
              <c:showCatName val="1"/>
              <c:showSerName val="0"/>
              <c:showPercent val="1"/>
              <c:showBubbleSize val="0"/>
              <c:separator>, </c:separator>
            </c:dLbl>
            <c:dLbl>
              <c:idx val="14"/>
              <c:layout/>
              <c:tx>
                <c:rich>
                  <a:bodyPr/>
                  <a:lstStyle/>
                  <a:p>
                    <a:r>
                      <a:rPr lang="en-US" dirty="0"/>
                      <a:t>Kita, 1468</a:t>
                    </a:r>
                    <a:r>
                      <a:rPr lang="en-US" dirty="0">
                        <a:solidFill>
                          <a:schemeClr val="accent6"/>
                        </a:solidFill>
                      </a:rPr>
                      <a:t>, 19%</a:t>
                    </a:r>
                  </a:p>
                </c:rich>
              </c:tx>
              <c:dLblPos val="bestFit"/>
              <c:showLegendKey val="1"/>
              <c:showVal val="1"/>
              <c:showCatName val="1"/>
              <c:showSerName val="0"/>
              <c:showPercent val="1"/>
              <c:showBubbleSize val="0"/>
              <c:separator>, </c:separator>
            </c:dLbl>
            <c:spPr>
              <a:ln>
                <a:solidFill>
                  <a:schemeClr val="tx2"/>
                </a:solidFill>
              </a:ln>
            </c:spPr>
            <c:txPr>
              <a:bodyPr/>
              <a:lstStyle/>
              <a:p>
                <a:pPr>
                  <a:defRPr sz="1100"/>
                </a:pPr>
                <a:endParaRPr lang="lt-LT"/>
              </a:p>
            </c:txPr>
            <c:dLblPos val="bestFit"/>
            <c:showLegendKey val="1"/>
            <c:showVal val="1"/>
            <c:showCatName val="1"/>
            <c:showSerName val="0"/>
            <c:showPercent val="1"/>
            <c:showBubbleSize val="0"/>
            <c:separator>, </c:separator>
            <c:showLeaderLines val="1"/>
          </c:dLbls>
          <c:cat>
            <c:strRef>
              <c:f>Lapas1!$A$2:$A$15</c:f>
              <c:strCache>
                <c:ptCount val="14"/>
                <c:pt idx="0">
                  <c:v>nesumokėto DU</c:v>
                </c:pt>
                <c:pt idx="1">
                  <c:v>DS sąlygų</c:v>
                </c:pt>
                <c:pt idx="2">
                  <c:v>darbo ir poilsio laiko</c:v>
                </c:pt>
                <c:pt idx="3">
                  <c:v>materialinės žalos atlyginimo</c:v>
                </c:pt>
                <c:pt idx="4">
                  <c:v>DS nutraukimo pripažinimo neteisėtu</c:v>
                </c:pt>
                <c:pt idx="5">
                  <c:v>žalos atlyginimo gauta</c:v>
                </c:pt>
                <c:pt idx="6">
                  <c:v>baudų skyrimo darbdaviui nevykdant DGK arba teismo sprendimo ar nutarties</c:v>
                </c:pt>
                <c:pt idx="7">
                  <c:v>nekonkuravimo bei konfidencialumo susitarimų vykdymo</c:v>
                </c:pt>
                <c:pt idx="8">
                  <c:v>diskriminacijos</c:v>
                </c:pt>
                <c:pt idx="9">
                  <c:v>nušalinimo nuo darbo</c:v>
                </c:pt>
                <c:pt idx="10">
                  <c:v>ikisutartinių santykių</c:v>
                </c:pt>
                <c:pt idx="11">
                  <c:v>reikalavimais inicijuotas kolektyvinis ginčas dėl teisės</c:v>
                </c:pt>
                <c:pt idx="12">
                  <c:v>kitaa</c:v>
                </c:pt>
                <c:pt idx="13">
                  <c:v>MMA už kvalifikuotą darbą mokėjimo</c:v>
                </c:pt>
              </c:strCache>
            </c:strRef>
          </c:cat>
          <c:val>
            <c:numRef>
              <c:f>Lapas1!$B$2:$B$15</c:f>
              <c:numCache>
                <c:formatCode>General</c:formatCode>
                <c:ptCount val="14"/>
                <c:pt idx="0">
                  <c:v>5848</c:v>
                </c:pt>
                <c:pt idx="1">
                  <c:v>139</c:v>
                </c:pt>
                <c:pt idx="2">
                  <c:v>60</c:v>
                </c:pt>
                <c:pt idx="3">
                  <c:v>211</c:v>
                </c:pt>
                <c:pt idx="4">
                  <c:v>530</c:v>
                </c:pt>
                <c:pt idx="5">
                  <c:v>381</c:v>
                </c:pt>
                <c:pt idx="6">
                  <c:v>88</c:v>
                </c:pt>
                <c:pt idx="7">
                  <c:v>21</c:v>
                </c:pt>
                <c:pt idx="8">
                  <c:v>13</c:v>
                </c:pt>
                <c:pt idx="9">
                  <c:v>9</c:v>
                </c:pt>
                <c:pt idx="10">
                  <c:v>6</c:v>
                </c:pt>
                <c:pt idx="11">
                  <c:v>8</c:v>
                </c:pt>
                <c:pt idx="12">
                  <c:v>300</c:v>
                </c:pt>
                <c:pt idx="13">
                  <c:v>2</c:v>
                </c:pt>
              </c:numCache>
            </c:numRef>
          </c:val>
        </c:ser>
        <c:ser>
          <c:idx val="1"/>
          <c:order val="1"/>
          <c:tx>
            <c:strRef>
              <c:f>Lapas1!$C$1</c:f>
              <c:strCache>
                <c:ptCount val="1"/>
                <c:pt idx="0">
                  <c:v>Stulpelis1</c:v>
                </c:pt>
              </c:strCache>
            </c:strRef>
          </c:tx>
          <c:dLbls>
            <c:dLblPos val="bestFit"/>
            <c:showLegendKey val="0"/>
            <c:showVal val="1"/>
            <c:showCatName val="1"/>
            <c:showSerName val="0"/>
            <c:showPercent val="0"/>
            <c:showBubbleSize val="0"/>
            <c:showLeaderLines val="1"/>
          </c:dLbls>
          <c:cat>
            <c:strRef>
              <c:f>Lapas1!$A$2:$A$15</c:f>
              <c:strCache>
                <c:ptCount val="14"/>
                <c:pt idx="0">
                  <c:v>nesumokėto DU</c:v>
                </c:pt>
                <c:pt idx="1">
                  <c:v>DS sąlygų</c:v>
                </c:pt>
                <c:pt idx="2">
                  <c:v>darbo ir poilsio laiko</c:v>
                </c:pt>
                <c:pt idx="3">
                  <c:v>materialinės žalos atlyginimo</c:v>
                </c:pt>
                <c:pt idx="4">
                  <c:v>DS nutraukimo pripažinimo neteisėtu</c:v>
                </c:pt>
                <c:pt idx="5">
                  <c:v>žalos atlyginimo gauta</c:v>
                </c:pt>
                <c:pt idx="6">
                  <c:v>baudų skyrimo darbdaviui nevykdant DGK arba teismo sprendimo ar nutarties</c:v>
                </c:pt>
                <c:pt idx="7">
                  <c:v>nekonkuravimo bei konfidencialumo susitarimų vykdymo</c:v>
                </c:pt>
                <c:pt idx="8">
                  <c:v>diskriminacijos</c:v>
                </c:pt>
                <c:pt idx="9">
                  <c:v>nušalinimo nuo darbo</c:v>
                </c:pt>
                <c:pt idx="10">
                  <c:v>ikisutartinių santykių</c:v>
                </c:pt>
                <c:pt idx="11">
                  <c:v>reikalavimais inicijuotas kolektyvinis ginčas dėl teisės</c:v>
                </c:pt>
                <c:pt idx="12">
                  <c:v>kitaa</c:v>
                </c:pt>
                <c:pt idx="13">
                  <c:v>MMA už kvalifikuotą darbą mokėjimo</c:v>
                </c:pt>
              </c:strCache>
            </c:strRef>
          </c:cat>
          <c:val>
            <c:numRef>
              <c:f>Lapas1!$C$2:$C$15</c:f>
              <c:numCache>
                <c:formatCode>General</c:formatCode>
                <c:ptCount val="14"/>
                <c:pt idx="3">
                  <c:v>211</c:v>
                </c:pt>
              </c:numCache>
            </c:numRef>
          </c:val>
        </c:ser>
        <c:dLbls>
          <c:dLblPos val="bestFit"/>
          <c:showLegendKey val="0"/>
          <c:showVal val="1"/>
          <c:showCatName val="1"/>
          <c:showSerName val="0"/>
          <c:showPercent val="0"/>
          <c:showBubbleSize val="0"/>
          <c:showLeaderLines val="1"/>
        </c:dLbls>
        <c:gapWidth val="0"/>
        <c:splitType val="cust"/>
        <c:custSplit>
          <c:secondPiePt val="1"/>
          <c:secondPiePt val="2"/>
          <c:secondPiePt val="3"/>
          <c:secondPiePt val="4"/>
          <c:secondPiePt val="5"/>
          <c:secondPiePt val="6"/>
          <c:secondPiePt val="7"/>
          <c:secondPiePt val="8"/>
          <c:secondPiePt val="9"/>
          <c:secondPiePt val="10"/>
          <c:secondPiePt val="11"/>
          <c:secondPiePt val="13"/>
        </c:custSplit>
        <c:secondPieSize val="75"/>
        <c:serLines/>
      </c:ofPieChart>
    </c:plotArea>
    <c:plotVisOnly val="1"/>
    <c:dispBlanksAs val="gap"/>
    <c:showDLblsOverMax val="0"/>
  </c:chart>
  <c:txPr>
    <a:bodyPr/>
    <a:lstStyle/>
    <a:p>
      <a:pPr>
        <a:defRPr sz="1800"/>
      </a:pPr>
      <a:endParaRPr lang="lt-L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Priimt</a:t>
            </a:r>
            <a:r>
              <a:rPr lang="lt-LT" sz="1800" b="1" i="0" baseline="0">
                <a:effectLst/>
              </a:rPr>
              <a:t>ų sprendimų ir</a:t>
            </a:r>
            <a:endParaRPr lang="lt-LT">
              <a:effectLst/>
            </a:endParaRPr>
          </a:p>
          <a:p>
            <a:pPr>
              <a:defRPr/>
            </a:pPr>
            <a:r>
              <a:rPr lang="lt-LT" sz="1800" b="1" i="0" baseline="0">
                <a:effectLst/>
              </a:rPr>
              <a:t>taikos sutarčių santykis,</a:t>
            </a:r>
            <a:endParaRPr lang="lt-LT">
              <a:effectLst/>
            </a:endParaRPr>
          </a:p>
          <a:p>
            <a:pPr>
              <a:defRPr/>
            </a:pPr>
            <a:r>
              <a:rPr lang="lt-LT" sz="1800" b="1" i="0" baseline="0">
                <a:effectLst/>
              </a:rPr>
              <a:t>proc.</a:t>
            </a:r>
            <a:endParaRPr lang="lt-LT">
              <a:effectLst/>
            </a:endParaRPr>
          </a:p>
        </c:rich>
      </c:tx>
      <c:layout>
        <c:manualLayout>
          <c:xMode val="edge"/>
          <c:yMode val="edge"/>
          <c:x val="2.298402037980548E-2"/>
          <c:y val="0.13559322033898305"/>
        </c:manualLayout>
      </c:layout>
      <c:overlay val="0"/>
    </c:title>
    <c:autoTitleDeleted val="0"/>
    <c:plotArea>
      <c:layout>
        <c:manualLayout>
          <c:layoutTarget val="inner"/>
          <c:xMode val="edge"/>
          <c:yMode val="edge"/>
          <c:x val="0.48682183109464255"/>
          <c:y val="0"/>
          <c:w val="0.36240221344654183"/>
          <c:h val="0.89694547828019111"/>
        </c:manualLayout>
      </c:layout>
      <c:pieChart>
        <c:varyColors val="1"/>
        <c:ser>
          <c:idx val="0"/>
          <c:order val="0"/>
          <c:tx>
            <c:strRef>
              <c:f>'[Microsoft PowerPoint diagrama]Lapas1'!$B$1</c:f>
              <c:strCache>
                <c:ptCount val="1"/>
                <c:pt idx="0">
                  <c:v>1 seka</c:v>
                </c:pt>
              </c:strCache>
            </c:strRef>
          </c:tx>
          <c:explosion val="25"/>
          <c:dPt>
            <c:idx val="1"/>
            <c:bubble3D val="0"/>
            <c:spPr>
              <a:solidFill>
                <a:srgbClr val="FFC000"/>
              </a:solidFill>
            </c:spPr>
          </c:dPt>
          <c:dLbls>
            <c:dLbl>
              <c:idx val="0"/>
              <c:layout/>
              <c:tx>
                <c:rich>
                  <a:bodyPr/>
                  <a:lstStyle/>
                  <a:p>
                    <a:pPr>
                      <a:defRPr sz="1400">
                        <a:solidFill>
                          <a:schemeClr val="bg1"/>
                        </a:solidFill>
                      </a:defRPr>
                    </a:pPr>
                    <a:r>
                      <a:rPr lang="en-US" dirty="0">
                        <a:solidFill>
                          <a:schemeClr val="bg1"/>
                        </a:solidFill>
                      </a:rPr>
                      <a:t>7.637</a:t>
                    </a:r>
                    <a:r>
                      <a:rPr lang="en-US">
                        <a:solidFill>
                          <a:schemeClr val="bg1"/>
                        </a:solidFill>
                      </a:rPr>
                      <a:t>
</a:t>
                    </a:r>
                    <a:endParaRPr lang="en-US" dirty="0">
                      <a:solidFill>
                        <a:schemeClr val="bg1"/>
                      </a:solidFill>
                    </a:endParaRPr>
                  </a:p>
                </c:rich>
              </c:tx>
              <c:spPr/>
              <c:showLegendKey val="0"/>
              <c:showVal val="1"/>
              <c:showCatName val="0"/>
              <c:showSerName val="0"/>
              <c:showPercent val="1"/>
              <c:showBubbleSize val="0"/>
              <c:separator>
</c:separator>
            </c:dLbl>
            <c:dLbl>
              <c:idx val="1"/>
              <c:layout>
                <c:manualLayout>
                  <c:x val="5.0827344320576402E-2"/>
                  <c:y val="2.3148469614487278E-2"/>
                </c:manualLayout>
              </c:layout>
              <c:tx>
                <c:rich>
                  <a:bodyPr/>
                  <a:lstStyle/>
                  <a:p>
                    <a:r>
                      <a:rPr lang="en-US" dirty="0" smtClean="0"/>
                      <a:t>1.113</a:t>
                    </a:r>
                    <a:endParaRPr lang="lt-LT" dirty="0" smtClean="0"/>
                  </a:p>
                  <a:p>
                    <a:r>
                      <a:rPr lang="en-US" dirty="0"/>
                      <a:t>
</a:t>
                    </a:r>
                    <a:r>
                      <a:rPr lang="en-US" dirty="0" smtClean="0"/>
                      <a:t>1</a:t>
                    </a:r>
                    <a:r>
                      <a:rPr lang="lt-LT" dirty="0" smtClean="0"/>
                      <a:t>4,6</a:t>
                    </a:r>
                    <a:r>
                      <a:rPr lang="en-US" dirty="0" smtClean="0"/>
                      <a:t>%</a:t>
                    </a:r>
                    <a:endParaRPr lang="en-US" dirty="0"/>
                  </a:p>
                </c:rich>
              </c:tx>
              <c:showLegendKey val="0"/>
              <c:showVal val="1"/>
              <c:showCatName val="0"/>
              <c:showSerName val="0"/>
              <c:showPercent val="1"/>
              <c:showBubbleSize val="0"/>
              <c:separator>
</c:separator>
            </c:dLbl>
            <c:txPr>
              <a:bodyPr/>
              <a:lstStyle/>
              <a:p>
                <a:pPr>
                  <a:defRPr sz="1400">
                    <a:solidFill>
                      <a:schemeClr val="tx1"/>
                    </a:solidFill>
                  </a:defRPr>
                </a:pPr>
                <a:endParaRPr lang="lt-LT"/>
              </a:p>
            </c:txPr>
            <c:showLegendKey val="0"/>
            <c:showVal val="1"/>
            <c:showCatName val="0"/>
            <c:showSerName val="0"/>
            <c:showPercent val="1"/>
            <c:showBubbleSize val="0"/>
            <c:separator>
</c:separator>
            <c:showLeaderLines val="1"/>
          </c:dLbls>
          <c:cat>
            <c:strRef>
              <c:f>'[Microsoft PowerPoint diagrama]Lapas1'!$A$2:$A$3</c:f>
              <c:strCache>
                <c:ptCount val="2"/>
                <c:pt idx="0">
                  <c:v>priimti DGK sprendimai</c:v>
                </c:pt>
                <c:pt idx="1">
                  <c:v>sudarytos taikos sutartys</c:v>
                </c:pt>
              </c:strCache>
            </c:strRef>
          </c:cat>
          <c:val>
            <c:numRef>
              <c:f>'[Microsoft PowerPoint diagrama]Lapas1'!$B$2:$B$3</c:f>
              <c:numCache>
                <c:formatCode>#,##0</c:formatCode>
                <c:ptCount val="2"/>
                <c:pt idx="0">
                  <c:v>7637</c:v>
                </c:pt>
                <c:pt idx="1">
                  <c:v>1113</c:v>
                </c:pt>
              </c:numCache>
            </c:numRef>
          </c:val>
        </c:ser>
        <c:dLbls>
          <c:showLegendKey val="0"/>
          <c:showVal val="0"/>
          <c:showCatName val="0"/>
          <c:showSerName val="0"/>
          <c:showPercent val="1"/>
          <c:showBubbleSize val="0"/>
          <c:showLeaderLines val="1"/>
        </c:dLbls>
        <c:firstSliceAng val="0"/>
      </c:pieChart>
    </c:plotArea>
    <c:legend>
      <c:legendPos val="l"/>
      <c:layout>
        <c:manualLayout>
          <c:xMode val="edge"/>
          <c:yMode val="edge"/>
          <c:x val="0.21372921223689173"/>
          <c:y val="0.67155177202533056"/>
          <c:w val="0.35691278410142979"/>
          <c:h val="0.30221294856127096"/>
        </c:manualLayout>
      </c:layout>
      <c:overlay val="0"/>
      <c:spPr>
        <a:ln>
          <a:solidFill>
            <a:schemeClr val="tx2"/>
          </a:solidFill>
        </a:ln>
      </c:spPr>
      <c:txPr>
        <a:bodyPr/>
        <a:lstStyle/>
        <a:p>
          <a:pPr>
            <a:defRPr sz="1400"/>
          </a:pPr>
          <a:endParaRPr lang="lt-LT"/>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800"/>
            </a:pPr>
            <a:r>
              <a:rPr lang="lt-LT" sz="1800" b="1" i="0" u="none" strike="noStrike" baseline="0" dirty="0" smtClean="0">
                <a:effectLst/>
              </a:rPr>
              <a:t>Profesinių sąjungų narių skaičius, tūkst. </a:t>
            </a:r>
            <a:r>
              <a:rPr lang="lt-LT" sz="1800" b="1" i="0" u="none" strike="noStrike" baseline="0" dirty="0" err="1" smtClean="0">
                <a:effectLst/>
              </a:rPr>
              <a:t>Eur</a:t>
            </a:r>
            <a:r>
              <a:rPr lang="lt-LT" sz="1800" b="1" i="0" u="none" strike="noStrike" baseline="0" dirty="0" smtClean="0">
                <a:effectLst/>
              </a:rPr>
              <a:t> </a:t>
            </a:r>
            <a:endParaRPr lang="en-US" sz="1800" dirty="0"/>
          </a:p>
        </c:rich>
      </c:tx>
      <c:layout/>
      <c:overlay val="0"/>
    </c:title>
    <c:autoTitleDeleted val="0"/>
    <c:plotArea>
      <c:layout/>
      <c:lineChart>
        <c:grouping val="standard"/>
        <c:varyColors val="0"/>
        <c:ser>
          <c:idx val="0"/>
          <c:order val="0"/>
          <c:tx>
            <c:strRef>
              <c:f>Lapas1!$B$1</c:f>
              <c:strCache>
                <c:ptCount val="1"/>
                <c:pt idx="0">
                  <c:v>1 seka</c:v>
                </c:pt>
              </c:strCache>
            </c:strRef>
          </c:tx>
          <c:marker>
            <c:symbol val="triangle"/>
            <c:size val="10"/>
            <c:spPr>
              <a:ln w="22225"/>
            </c:spPr>
          </c:marker>
          <c:dLbls>
            <c:dLblPos val="b"/>
            <c:showLegendKey val="0"/>
            <c:showVal val="1"/>
            <c:showCatName val="0"/>
            <c:showSerName val="0"/>
            <c:showPercent val="0"/>
            <c:showBubbleSize val="0"/>
            <c:showLeaderLines val="0"/>
          </c:dLbls>
          <c:cat>
            <c:strRef>
              <c:f>Lapas1!$A$2:$A$7</c:f>
              <c:strCache>
                <c:ptCount val="6"/>
                <c:pt idx="0">
                  <c:v>2012 m.</c:v>
                </c:pt>
                <c:pt idx="1">
                  <c:v>2013 m.</c:v>
                </c:pt>
                <c:pt idx="2">
                  <c:v>2014 m.</c:v>
                </c:pt>
                <c:pt idx="3">
                  <c:v>2015 m.</c:v>
                </c:pt>
                <c:pt idx="4">
                  <c:v>2016 m.</c:v>
                </c:pt>
                <c:pt idx="5">
                  <c:v>2017 m.</c:v>
                </c:pt>
              </c:strCache>
            </c:strRef>
          </c:cat>
          <c:val>
            <c:numRef>
              <c:f>Lapas1!$B$2:$B$7</c:f>
              <c:numCache>
                <c:formatCode>General</c:formatCode>
                <c:ptCount val="6"/>
                <c:pt idx="0">
                  <c:v>102.3</c:v>
                </c:pt>
                <c:pt idx="1">
                  <c:v>95.3</c:v>
                </c:pt>
                <c:pt idx="2">
                  <c:v>94.2</c:v>
                </c:pt>
                <c:pt idx="3">
                  <c:v>92</c:v>
                </c:pt>
                <c:pt idx="4">
                  <c:v>91.5</c:v>
                </c:pt>
                <c:pt idx="5">
                  <c:v>92.1</c:v>
                </c:pt>
              </c:numCache>
            </c:numRef>
          </c:val>
          <c:smooth val="0"/>
        </c:ser>
        <c:dLbls>
          <c:showLegendKey val="0"/>
          <c:showVal val="0"/>
          <c:showCatName val="0"/>
          <c:showSerName val="0"/>
          <c:showPercent val="0"/>
          <c:showBubbleSize val="0"/>
        </c:dLbls>
        <c:marker val="1"/>
        <c:smooth val="0"/>
        <c:axId val="36110720"/>
        <c:axId val="36112256"/>
      </c:lineChart>
      <c:catAx>
        <c:axId val="36110720"/>
        <c:scaling>
          <c:orientation val="minMax"/>
        </c:scaling>
        <c:delete val="0"/>
        <c:axPos val="b"/>
        <c:majorTickMark val="out"/>
        <c:minorTickMark val="none"/>
        <c:tickLblPos val="nextTo"/>
        <c:crossAx val="36112256"/>
        <c:crosses val="autoZero"/>
        <c:auto val="1"/>
        <c:lblAlgn val="ctr"/>
        <c:lblOffset val="100"/>
        <c:noMultiLvlLbl val="0"/>
      </c:catAx>
      <c:valAx>
        <c:axId val="36112256"/>
        <c:scaling>
          <c:orientation val="minMax"/>
        </c:scaling>
        <c:delete val="1"/>
        <c:axPos val="l"/>
        <c:majorGridlines/>
        <c:numFmt formatCode="General" sourceLinked="1"/>
        <c:majorTickMark val="out"/>
        <c:minorTickMark val="none"/>
        <c:tickLblPos val="nextTo"/>
        <c:crossAx val="3611072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Lapas1!$B$1</c:f>
              <c:strCache>
                <c:ptCount val="1"/>
                <c:pt idx="0">
                  <c:v>Pardavimas</c:v>
                </c:pt>
              </c:strCache>
            </c:strRef>
          </c:tx>
          <c:dPt>
            <c:idx val="1"/>
            <c:bubble3D val="0"/>
            <c:spPr>
              <a:solidFill>
                <a:schemeClr val="accent2"/>
              </a:solidFill>
            </c:spPr>
          </c:dPt>
          <c:dPt>
            <c:idx val="2"/>
            <c:bubble3D val="0"/>
            <c:spPr>
              <a:solidFill>
                <a:srgbClr val="FFC000"/>
              </a:solidFill>
            </c:spPr>
          </c:dPt>
          <c:dPt>
            <c:idx val="3"/>
            <c:bubble3D val="0"/>
            <c:spPr>
              <a:solidFill>
                <a:srgbClr val="FF0000"/>
              </a:solidFill>
            </c:spPr>
          </c:dPt>
          <c:dLbls>
            <c:dLbl>
              <c:idx val="0"/>
              <c:delete val="1"/>
            </c:dLbl>
            <c:dLbl>
              <c:idx val="1"/>
              <c:layout>
                <c:manualLayout>
                  <c:x val="0.16740166730445588"/>
                  <c:y val="8.3681420221601396E-2"/>
                </c:manualLayout>
              </c:layout>
              <c:spPr>
                <a:effectLst>
                  <a:outerShdw sx="1000" sy="1000" algn="ctr" rotWithShape="0">
                    <a:srgbClr val="000000"/>
                  </a:outerShdw>
                </a:effectLst>
              </c:spPr>
              <c:txPr>
                <a:bodyPr/>
                <a:lstStyle/>
                <a:p>
                  <a:pPr>
                    <a:defRPr/>
                  </a:pPr>
                  <a:endParaRPr lang="lt-LT"/>
                </a:p>
              </c:txPr>
              <c:showLegendKey val="0"/>
              <c:showVal val="0"/>
              <c:showCatName val="0"/>
              <c:showSerName val="0"/>
              <c:showPercent val="1"/>
              <c:showBubbleSize val="0"/>
            </c:dLbl>
            <c:dLbl>
              <c:idx val="2"/>
              <c:layout>
                <c:manualLayout>
                  <c:x val="6.5727991007535113E-3"/>
                  <c:y val="6.9422176444288469E-2"/>
                </c:manualLayout>
              </c:layout>
              <c:showLegendKey val="0"/>
              <c:showVal val="0"/>
              <c:showCatName val="0"/>
              <c:showSerName val="0"/>
              <c:showPercent val="1"/>
              <c:showBubbleSize val="0"/>
            </c:dLbl>
            <c:dLbl>
              <c:idx val="3"/>
              <c:layout>
                <c:manualLayout>
                  <c:x val="-9.5268359538015854E-4"/>
                  <c:y val="-8.2553519318875626E-2"/>
                </c:manualLayout>
              </c:layout>
              <c:showLegendKey val="0"/>
              <c:showVal val="0"/>
              <c:showCatName val="0"/>
              <c:showSerName val="0"/>
              <c:showPercent val="1"/>
              <c:showBubbleSize val="0"/>
            </c:dLbl>
            <c:dLbl>
              <c:idx val="4"/>
              <c:layout>
                <c:manualLayout>
                  <c:x val="2.4514491387044764E-2"/>
                  <c:y val="-3.6602983524751331E-2"/>
                </c:manualLayout>
              </c:layout>
              <c:showLegendKey val="0"/>
              <c:showVal val="0"/>
              <c:showCatName val="0"/>
              <c:showSerName val="0"/>
              <c:showPercent val="1"/>
              <c:showBubbleSize val="0"/>
            </c:dLbl>
            <c:dLbl>
              <c:idx val="5"/>
              <c:layout>
                <c:manualLayout>
                  <c:x val="3.5888986191076812E-2"/>
                  <c:y val="0.14124659269550838"/>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Lapas1!$A$2:$A$3</c:f>
              <c:strCache>
                <c:ptCount val="2"/>
                <c:pt idx="0">
                  <c:v>.</c:v>
                </c:pt>
                <c:pt idx="1">
                  <c:v>Įmonių, kuriose darbuotojus atstovauja paskirti atstovai, dalis</c:v>
                </c:pt>
              </c:strCache>
            </c:strRef>
          </c:cat>
          <c:val>
            <c:numRef>
              <c:f>Lapas1!$B$2:$B$3</c:f>
              <c:numCache>
                <c:formatCode>#,##0</c:formatCode>
                <c:ptCount val="2"/>
                <c:pt idx="0">
                  <c:v>26280</c:v>
                </c:pt>
                <c:pt idx="1">
                  <c:v>16578</c:v>
                </c:pt>
              </c:numCache>
            </c:numRef>
          </c:val>
        </c:ser>
        <c:dLbls>
          <c:showLegendKey val="0"/>
          <c:showVal val="0"/>
          <c:showCatName val="0"/>
          <c:showSerName val="0"/>
          <c:showPercent val="0"/>
          <c:showBubbleSize val="0"/>
          <c:showLeaderLines val="1"/>
        </c:dLbls>
      </c:pie3DChart>
    </c:plotArea>
    <c:legend>
      <c:legendPos val="r"/>
      <c:legendEntry>
        <c:idx val="0"/>
        <c:delete val="1"/>
      </c:legendEntry>
      <c:layout>
        <c:manualLayout>
          <c:xMode val="edge"/>
          <c:yMode val="edge"/>
          <c:x val="0"/>
          <c:y val="2.1031613771309359E-3"/>
          <c:w val="1"/>
          <c:h val="0.19205792852284709"/>
        </c:manualLayout>
      </c:layout>
      <c:overlay val="0"/>
      <c:txPr>
        <a:bodyPr/>
        <a:lstStyle/>
        <a:p>
          <a:pPr>
            <a:defRPr sz="14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lt-LT" sz="1400" dirty="0" smtClean="0"/>
              <a:t>Iš</a:t>
            </a:r>
            <a:r>
              <a:rPr lang="lt-LT" sz="1400" baseline="0" dirty="0" smtClean="0"/>
              <a:t> jų (atvejai):</a:t>
            </a:r>
            <a:endParaRPr lang="en-US" sz="1400"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Lapas1!$B$1</c:f>
              <c:strCache>
                <c:ptCount val="1"/>
                <c:pt idx="0">
                  <c:v>1 seka</c:v>
                </c:pt>
              </c:strCache>
            </c:strRef>
          </c:tx>
          <c:spPr>
            <a:solidFill>
              <a:schemeClr val="accent2"/>
            </a:solidFill>
          </c:spPr>
          <c:invertIfNegative val="0"/>
          <c:dLbls>
            <c:dLbl>
              <c:idx val="0"/>
              <c:layout>
                <c:manualLayout>
                  <c:x val="2.2596312779940737E-2"/>
                  <c:y val="0"/>
                </c:manualLayout>
              </c:layout>
              <c:showLegendKey val="0"/>
              <c:showVal val="1"/>
              <c:showCatName val="0"/>
              <c:showSerName val="0"/>
              <c:showPercent val="0"/>
              <c:showBubbleSize val="0"/>
            </c:dLbl>
            <c:dLbl>
              <c:idx val="1"/>
              <c:layout>
                <c:manualLayout>
                  <c:x val="3.3894469169911186E-2"/>
                  <c:y val="-1.7916757896352543E-2"/>
                </c:manualLayout>
              </c:layout>
              <c:showLegendKey val="0"/>
              <c:showVal val="1"/>
              <c:showCatName val="0"/>
              <c:showSerName val="0"/>
              <c:showPercent val="0"/>
              <c:showBubbleSize val="0"/>
            </c:dLbl>
            <c:dLbl>
              <c:idx val="2"/>
              <c:layout>
                <c:manualLayout>
                  <c:x val="2.0336681501946664E-2"/>
                  <c:y val="-1.0750054737811526E-2"/>
                </c:manualLayout>
              </c:layout>
              <c:showLegendKey val="0"/>
              <c:showVal val="1"/>
              <c:showCatName val="0"/>
              <c:showSerName val="0"/>
              <c:showPercent val="0"/>
              <c:showBubbleSize val="0"/>
            </c:dLbl>
            <c:dLbl>
              <c:idx val="3"/>
              <c:layout>
                <c:manualLayout>
                  <c:x val="2.2596312779940737E-2"/>
                  <c:y val="-7.166703158541017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Lapas1!$A$2:$A$5</c:f>
              <c:strCache>
                <c:ptCount val="4"/>
                <c:pt idx="0">
                  <c:v>darbuotojų patikėtinis</c:v>
                </c:pt>
                <c:pt idx="1">
                  <c:v>darbo taryba</c:v>
                </c:pt>
                <c:pt idx="2">
                  <c:v>įmonės profesinė sąjunga  </c:v>
                </c:pt>
                <c:pt idx="3">
                  <c:v>ekonominės šakos profesinė sąjunga</c:v>
                </c:pt>
              </c:strCache>
            </c:strRef>
          </c:cat>
          <c:val>
            <c:numRef>
              <c:f>Lapas1!$B$2:$B$5</c:f>
              <c:numCache>
                <c:formatCode>#,##0</c:formatCode>
                <c:ptCount val="4"/>
                <c:pt idx="0">
                  <c:v>10769</c:v>
                </c:pt>
                <c:pt idx="1">
                  <c:v>4904</c:v>
                </c:pt>
                <c:pt idx="2">
                  <c:v>1351</c:v>
                </c:pt>
                <c:pt idx="3" formatCode="General">
                  <c:v>138</c:v>
                </c:pt>
              </c:numCache>
            </c:numRef>
          </c:val>
        </c:ser>
        <c:dLbls>
          <c:showLegendKey val="0"/>
          <c:showVal val="0"/>
          <c:showCatName val="0"/>
          <c:showSerName val="0"/>
          <c:showPercent val="0"/>
          <c:showBubbleSize val="0"/>
        </c:dLbls>
        <c:gapWidth val="150"/>
        <c:shape val="cylinder"/>
        <c:axId val="35877632"/>
        <c:axId val="35879168"/>
        <c:axId val="0"/>
      </c:bar3DChart>
      <c:catAx>
        <c:axId val="35877632"/>
        <c:scaling>
          <c:orientation val="minMax"/>
        </c:scaling>
        <c:delete val="0"/>
        <c:axPos val="l"/>
        <c:majorTickMark val="out"/>
        <c:minorTickMark val="none"/>
        <c:tickLblPos val="nextTo"/>
        <c:txPr>
          <a:bodyPr/>
          <a:lstStyle/>
          <a:p>
            <a:pPr>
              <a:defRPr sz="1400"/>
            </a:pPr>
            <a:endParaRPr lang="lt-LT"/>
          </a:p>
        </c:txPr>
        <c:crossAx val="35879168"/>
        <c:crosses val="autoZero"/>
        <c:auto val="1"/>
        <c:lblAlgn val="ctr"/>
        <c:lblOffset val="100"/>
        <c:noMultiLvlLbl val="0"/>
      </c:catAx>
      <c:valAx>
        <c:axId val="35879168"/>
        <c:scaling>
          <c:orientation val="minMax"/>
        </c:scaling>
        <c:delete val="1"/>
        <c:axPos val="b"/>
        <c:majorGridlines/>
        <c:numFmt formatCode="#,##0" sourceLinked="1"/>
        <c:majorTickMark val="out"/>
        <c:minorTickMark val="none"/>
        <c:tickLblPos val="nextTo"/>
        <c:crossAx val="35877632"/>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14946622092494774"/>
          <c:y val="6.9079752001065614E-2"/>
          <c:w val="0.69933984607770849"/>
          <c:h val="0.76115298918637464"/>
        </c:manualLayout>
      </c:layout>
      <c:bar3DChart>
        <c:barDir val="col"/>
        <c:grouping val="clustered"/>
        <c:varyColors val="0"/>
        <c:ser>
          <c:idx val="0"/>
          <c:order val="0"/>
          <c:tx>
            <c:strRef>
              <c:f>Lapas1!$B$1</c:f>
              <c:strCache>
                <c:ptCount val="1"/>
                <c:pt idx="0">
                  <c:v>naujų rūšių darbo sutarčių</c:v>
                </c:pt>
              </c:strCache>
            </c:strRef>
          </c:tx>
          <c:invertIfNegative val="0"/>
          <c:dLbls>
            <c:dLbl>
              <c:idx val="0"/>
              <c:layout>
                <c:manualLayout>
                  <c:x val="0"/>
                  <c:y val="0.17269123722144541"/>
                </c:manualLayout>
              </c:layout>
              <c:spPr/>
              <c:txPr>
                <a:bodyPr/>
                <a:lstStyle/>
                <a:p>
                  <a:pPr>
                    <a:defRPr sz="2000">
                      <a:solidFill>
                        <a:schemeClr val="bg1"/>
                      </a:solidFill>
                      <a:latin typeface="Times New Roman" panose="02020603050405020304" pitchFamily="18" charset="0"/>
                      <a:cs typeface="Times New Roman" panose="02020603050405020304" pitchFamily="18" charset="0"/>
                    </a:defRPr>
                  </a:pPr>
                  <a:endParaRPr lang="lt-LT"/>
                </a:p>
              </c:txPr>
              <c:showLegendKey val="0"/>
              <c:showVal val="1"/>
              <c:showCatName val="0"/>
              <c:showSerName val="0"/>
              <c:showPercent val="0"/>
              <c:showBubbleSize val="0"/>
            </c:dLbl>
            <c:dLbl>
              <c:idx val="1"/>
              <c:layout>
                <c:manualLayout>
                  <c:x val="3.2067144054700992E-3"/>
                  <c:y val="0.19796312559531548"/>
                </c:manualLayout>
              </c:layout>
              <c:spPr/>
              <c:txPr>
                <a:bodyPr/>
                <a:lstStyle/>
                <a:p>
                  <a:pPr>
                    <a:defRPr sz="2000">
                      <a:solidFill>
                        <a:schemeClr val="bg1"/>
                      </a:solidFill>
                      <a:latin typeface="Times New Roman" panose="02020603050405020304" pitchFamily="18" charset="0"/>
                      <a:cs typeface="Times New Roman" panose="02020603050405020304" pitchFamily="18" charset="0"/>
                    </a:defRPr>
                  </a:pPr>
                  <a:endParaRPr lang="lt-LT"/>
                </a:p>
              </c:txPr>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lt-LT"/>
              </a:p>
            </c:txPr>
            <c:showLegendKey val="0"/>
            <c:showVal val="1"/>
            <c:showCatName val="0"/>
            <c:showSerName val="0"/>
            <c:showPercent val="0"/>
            <c:showBubbleSize val="0"/>
            <c:showLeaderLines val="0"/>
          </c:dLbls>
          <c:cat>
            <c:strRef>
              <c:f>Lapas1!$A$2:$A$3</c:f>
              <c:strCache>
                <c:ptCount val="2"/>
                <c:pt idx="0">
                  <c:v>2017 m. II pusm.</c:v>
                </c:pt>
                <c:pt idx="1">
                  <c:v>2018 m. II pusm.</c:v>
                </c:pt>
              </c:strCache>
            </c:strRef>
          </c:cat>
          <c:val>
            <c:numRef>
              <c:f>Lapas1!$B$2:$B$3</c:f>
              <c:numCache>
                <c:formatCode>#,##0</c:formatCode>
                <c:ptCount val="2"/>
                <c:pt idx="0">
                  <c:v>8970</c:v>
                </c:pt>
                <c:pt idx="1">
                  <c:v>14514</c:v>
                </c:pt>
              </c:numCache>
            </c:numRef>
          </c:val>
        </c:ser>
        <c:dLbls>
          <c:showLegendKey val="0"/>
          <c:showVal val="1"/>
          <c:showCatName val="0"/>
          <c:showSerName val="0"/>
          <c:showPercent val="0"/>
          <c:showBubbleSize val="0"/>
        </c:dLbls>
        <c:gapWidth val="75"/>
        <c:shape val="box"/>
        <c:axId val="71515136"/>
        <c:axId val="86901504"/>
        <c:axId val="0"/>
      </c:bar3DChart>
      <c:catAx>
        <c:axId val="71515136"/>
        <c:scaling>
          <c:orientation val="minMax"/>
        </c:scaling>
        <c:delete val="0"/>
        <c:axPos val="b"/>
        <c:majorTickMark val="none"/>
        <c:minorTickMark val="none"/>
        <c:tickLblPos val="nextTo"/>
        <c:txPr>
          <a:bodyPr/>
          <a:lstStyle/>
          <a:p>
            <a:pPr>
              <a:defRPr sz="1800">
                <a:latin typeface="Times New Roman" panose="02020603050405020304" pitchFamily="18" charset="0"/>
                <a:cs typeface="Times New Roman" panose="02020603050405020304" pitchFamily="18" charset="0"/>
              </a:defRPr>
            </a:pPr>
            <a:endParaRPr lang="lt-LT"/>
          </a:p>
        </c:txPr>
        <c:crossAx val="86901504"/>
        <c:crosses val="autoZero"/>
        <c:auto val="1"/>
        <c:lblAlgn val="ctr"/>
        <c:lblOffset val="100"/>
        <c:noMultiLvlLbl val="0"/>
      </c:catAx>
      <c:valAx>
        <c:axId val="86901504"/>
        <c:scaling>
          <c:orientation val="minMax"/>
        </c:scaling>
        <c:delete val="1"/>
        <c:axPos val="l"/>
        <c:numFmt formatCode="#,##0" sourceLinked="1"/>
        <c:majorTickMark val="none"/>
        <c:minorTickMark val="none"/>
        <c:tickLblPos val="nextTo"/>
        <c:crossAx val="71515136"/>
        <c:crosses val="autoZero"/>
        <c:crossBetween val="between"/>
      </c:valAx>
    </c:plotArea>
    <c:plotVisOnly val="1"/>
    <c:dispBlanksAs val="gap"/>
    <c:showDLblsOverMax val="0"/>
  </c:chart>
  <c:txPr>
    <a:bodyPr/>
    <a:lstStyle/>
    <a:p>
      <a:pPr>
        <a:defRPr sz="1800"/>
      </a:pPr>
      <a:endParaRPr lang="lt-LT"/>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tx2"/>
            </a:solidFill>
          </c:spPr>
          <c:invertIfNegative val="0"/>
          <c:dPt>
            <c:idx val="26"/>
            <c:invertIfNegative val="0"/>
            <c:bubble3D val="0"/>
            <c:spPr>
              <a:solidFill>
                <a:srgbClr val="00B050"/>
              </a:solidFill>
            </c:spPr>
          </c:dPt>
          <c:dLbls>
            <c:showLegendKey val="0"/>
            <c:showVal val="1"/>
            <c:showCatName val="0"/>
            <c:showSerName val="0"/>
            <c:showPercent val="0"/>
            <c:showBubbleSize val="0"/>
            <c:showLeaderLines val="0"/>
          </c:dLbls>
          <c:cat>
            <c:strRef>
              <c:f>Lapas1!$A$1:$A$41</c:f>
              <c:strCache>
                <c:ptCount val="41"/>
                <c:pt idx="0">
                  <c:v>PRANCUZIJA</c:v>
                </c:pt>
                <c:pt idx="1">
                  <c:v>LIUKSEMBURGAS</c:v>
                </c:pt>
                <c:pt idx="2">
                  <c:v>MEKSIKA</c:v>
                </c:pt>
                <c:pt idx="3">
                  <c:v>PORTUGALIJA</c:v>
                </c:pt>
                <c:pt idx="4">
                  <c:v>KOREJA</c:v>
                </c:pt>
                <c:pt idx="5">
                  <c:v>TURKIJA</c:v>
                </c:pt>
                <c:pt idx="6">
                  <c:v>GRAIKIJA</c:v>
                </c:pt>
                <c:pt idx="7">
                  <c:v>KROATIJA</c:v>
                </c:pt>
                <c:pt idx="8">
                  <c:v>SLOVEJINA</c:v>
                </c:pt>
                <c:pt idx="9">
                  <c:v>SUOMIJA</c:v>
                </c:pt>
                <c:pt idx="10">
                  <c:v>NYDERLANDAI</c:v>
                </c:pt>
                <c:pt idx="11">
                  <c:v>LENKIJA</c:v>
                </c:pt>
                <c:pt idx="12">
                  <c:v>VEDIJA</c:v>
                </c:pt>
                <c:pt idx="13">
                  <c:v>ESTIJA</c:v>
                </c:pt>
                <c:pt idx="14">
                  <c:v>SLOVAKIJA</c:v>
                </c:pt>
                <c:pt idx="15">
                  <c:v>ISPANIJA</c:v>
                </c:pt>
                <c:pt idx="16">
                  <c:v>ČILE</c:v>
                </c:pt>
                <c:pt idx="17">
                  <c:v>VOKIETIJA</c:v>
                </c:pt>
                <c:pt idx="18">
                  <c:v>RUMUNIJA</c:v>
                </c:pt>
                <c:pt idx="19">
                  <c:v>IZRAELIS</c:v>
                </c:pt>
                <c:pt idx="20">
                  <c:v>BELGIJA</c:v>
                </c:pt>
                <c:pt idx="21">
                  <c:v>LATVIJA</c:v>
                </c:pt>
                <c:pt idx="22">
                  <c:v>ISLANDIJA</c:v>
                </c:pt>
                <c:pt idx="23">
                  <c:v>AUSTRIJA</c:v>
                </c:pt>
                <c:pt idx="24">
                  <c:v>KIPRAS</c:v>
                </c:pt>
                <c:pt idx="25">
                  <c:v>NORVEGIJA</c:v>
                </c:pt>
                <c:pt idx="26">
                  <c:v>LIETUVA</c:v>
                </c:pt>
                <c:pt idx="27">
                  <c:v>AUSTRALIJA</c:v>
                </c:pt>
                <c:pt idx="28">
                  <c:v>VENGRIJA</c:v>
                </c:pt>
                <c:pt idx="29">
                  <c:v>ITALIJA</c:v>
                </c:pt>
                <c:pt idx="30">
                  <c:v>MALTA</c:v>
                </c:pt>
                <c:pt idx="31">
                  <c:v>VEICARIJA</c:v>
                </c:pt>
                <c:pt idx="32">
                  <c:v>BULGARIJA</c:v>
                </c:pt>
                <c:pt idx="33">
                  <c:v>ČEKIJA</c:v>
                </c:pt>
                <c:pt idx="34">
                  <c:v>NAUJOJI ZELANDIJA</c:v>
                </c:pt>
                <c:pt idx="35">
                  <c:v>AIRIJA</c:v>
                </c:pt>
                <c:pt idx="36">
                  <c:v>KANADA</c:v>
                </c:pt>
                <c:pt idx="37">
                  <c:v>JUNGTINE KARALYSTE</c:v>
                </c:pt>
                <c:pt idx="38">
                  <c:v>JAPONIJA</c:v>
                </c:pt>
                <c:pt idx="39">
                  <c:v>JUNGTINES VALSTIJOS</c:v>
                </c:pt>
                <c:pt idx="40">
                  <c:v>DANIJA</c:v>
                </c:pt>
              </c:strCache>
            </c:strRef>
          </c:cat>
          <c:val>
            <c:numRef>
              <c:f>Lapas1!$B$1:$B$41</c:f>
              <c:numCache>
                <c:formatCode>General</c:formatCode>
                <c:ptCount val="41"/>
                <c:pt idx="0">
                  <c:v>38.4</c:v>
                </c:pt>
                <c:pt idx="1">
                  <c:v>43.6</c:v>
                </c:pt>
                <c:pt idx="2">
                  <c:v>45.1</c:v>
                </c:pt>
                <c:pt idx="3">
                  <c:v>45.5</c:v>
                </c:pt>
                <c:pt idx="4">
                  <c:v>46.2</c:v>
                </c:pt>
                <c:pt idx="5">
                  <c:v>48.3</c:v>
                </c:pt>
                <c:pt idx="6">
                  <c:v>50.6</c:v>
                </c:pt>
                <c:pt idx="7">
                  <c:v>51.2</c:v>
                </c:pt>
                <c:pt idx="8">
                  <c:v>52.9</c:v>
                </c:pt>
                <c:pt idx="9">
                  <c:v>55.4</c:v>
                </c:pt>
                <c:pt idx="10">
                  <c:v>56.5</c:v>
                </c:pt>
                <c:pt idx="11">
                  <c:v>57.5</c:v>
                </c:pt>
                <c:pt idx="12">
                  <c:v>57.7</c:v>
                </c:pt>
                <c:pt idx="13">
                  <c:v>59</c:v>
                </c:pt>
                <c:pt idx="14">
                  <c:v>60.7</c:v>
                </c:pt>
                <c:pt idx="15">
                  <c:v>60.8</c:v>
                </c:pt>
                <c:pt idx="16">
                  <c:v>62.4</c:v>
                </c:pt>
                <c:pt idx="17">
                  <c:v>63.5</c:v>
                </c:pt>
                <c:pt idx="18">
                  <c:v>63.9</c:v>
                </c:pt>
                <c:pt idx="19">
                  <c:v>68</c:v>
                </c:pt>
                <c:pt idx="20">
                  <c:v>68.2</c:v>
                </c:pt>
                <c:pt idx="21">
                  <c:v>68.3</c:v>
                </c:pt>
                <c:pt idx="22">
                  <c:v>68.599999999999994</c:v>
                </c:pt>
                <c:pt idx="23">
                  <c:v>69.099999999999994</c:v>
                </c:pt>
                <c:pt idx="24">
                  <c:v>70.2</c:v>
                </c:pt>
                <c:pt idx="25">
                  <c:v>70.2</c:v>
                </c:pt>
                <c:pt idx="26">
                  <c:v>70.3</c:v>
                </c:pt>
                <c:pt idx="27">
                  <c:v>71.599999999999994</c:v>
                </c:pt>
                <c:pt idx="28">
                  <c:v>72.5</c:v>
                </c:pt>
                <c:pt idx="29">
                  <c:v>74.3</c:v>
                </c:pt>
                <c:pt idx="30">
                  <c:v>77.5</c:v>
                </c:pt>
                <c:pt idx="31">
                  <c:v>79</c:v>
                </c:pt>
                <c:pt idx="32">
                  <c:v>79.599999999999994</c:v>
                </c:pt>
                <c:pt idx="33">
                  <c:v>80.3</c:v>
                </c:pt>
                <c:pt idx="34">
                  <c:v>81.099999999999994</c:v>
                </c:pt>
                <c:pt idx="35">
                  <c:v>82.1</c:v>
                </c:pt>
                <c:pt idx="36">
                  <c:v>82.6</c:v>
                </c:pt>
                <c:pt idx="37">
                  <c:v>83.2</c:v>
                </c:pt>
                <c:pt idx="38">
                  <c:v>91</c:v>
                </c:pt>
                <c:pt idx="39">
                  <c:v>92.4</c:v>
                </c:pt>
                <c:pt idx="40">
                  <c:v>96.9</c:v>
                </c:pt>
              </c:numCache>
            </c:numRef>
          </c:val>
        </c:ser>
        <c:dLbls>
          <c:showLegendKey val="0"/>
          <c:showVal val="0"/>
          <c:showCatName val="0"/>
          <c:showSerName val="0"/>
          <c:showPercent val="0"/>
          <c:showBubbleSize val="0"/>
        </c:dLbls>
        <c:gapWidth val="150"/>
        <c:axId val="98474624"/>
        <c:axId val="98480512"/>
      </c:barChart>
      <c:catAx>
        <c:axId val="98474624"/>
        <c:scaling>
          <c:orientation val="minMax"/>
        </c:scaling>
        <c:delete val="0"/>
        <c:axPos val="l"/>
        <c:majorTickMark val="out"/>
        <c:minorTickMark val="none"/>
        <c:tickLblPos val="nextTo"/>
        <c:crossAx val="98480512"/>
        <c:crosses val="autoZero"/>
        <c:auto val="1"/>
        <c:lblAlgn val="ctr"/>
        <c:lblOffset val="100"/>
        <c:noMultiLvlLbl val="0"/>
      </c:catAx>
      <c:valAx>
        <c:axId val="98480512"/>
        <c:scaling>
          <c:orientation val="minMax"/>
        </c:scaling>
        <c:delete val="1"/>
        <c:axPos val="b"/>
        <c:numFmt formatCode="General" sourceLinked="1"/>
        <c:majorTickMark val="out"/>
        <c:minorTickMark val="none"/>
        <c:tickLblPos val="nextTo"/>
        <c:crossAx val="98474624"/>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surašyta reikalavimų</c:v>
                </c:pt>
              </c:strCache>
            </c:strRef>
          </c:tx>
          <c:invertIfNegative val="0"/>
          <c:dLbls>
            <c:txPr>
              <a:bodyPr/>
              <a:lstStyle/>
              <a:p>
                <a:pPr>
                  <a:defRPr>
                    <a:solidFill>
                      <a:schemeClr val="bg1"/>
                    </a:solidFill>
                  </a:defRPr>
                </a:pPr>
                <a:endParaRPr lang="lt-LT"/>
              </a:p>
            </c:txPr>
            <c:dLblPos val="inEnd"/>
            <c:showLegendKey val="0"/>
            <c:showVal val="1"/>
            <c:showCatName val="0"/>
            <c:showSerName val="0"/>
            <c:showPercent val="0"/>
            <c:showBubbleSize val="0"/>
            <c:showLeaderLines val="0"/>
          </c:dLbls>
          <c:cat>
            <c:strRef>
              <c:f>Lapas1!$A$2:$A$3</c:f>
              <c:strCache>
                <c:ptCount val="2"/>
                <c:pt idx="0">
                  <c:v>2018 m.</c:v>
                </c:pt>
                <c:pt idx="1">
                  <c:v>2017 m.</c:v>
                </c:pt>
              </c:strCache>
            </c:strRef>
          </c:cat>
          <c:val>
            <c:numRef>
              <c:f>Lapas1!$B$2:$B$3</c:f>
              <c:numCache>
                <c:formatCode>General</c:formatCode>
                <c:ptCount val="2"/>
                <c:pt idx="0">
                  <c:v>1217</c:v>
                </c:pt>
                <c:pt idx="1">
                  <c:v>1114</c:v>
                </c:pt>
              </c:numCache>
            </c:numRef>
          </c:val>
        </c:ser>
        <c:ser>
          <c:idx val="1"/>
          <c:order val="1"/>
          <c:tx>
            <c:strRef>
              <c:f>Lapas1!$C$1</c:f>
              <c:strCache>
                <c:ptCount val="1"/>
                <c:pt idx="0">
                  <c:v>nustatyta pažeidimų</c:v>
                </c:pt>
              </c:strCache>
            </c:strRef>
          </c:tx>
          <c:invertIfNegative val="0"/>
          <c:dLbls>
            <c:txPr>
              <a:bodyPr/>
              <a:lstStyle/>
              <a:p>
                <a:pPr>
                  <a:defRPr>
                    <a:solidFill>
                      <a:schemeClr val="bg1"/>
                    </a:solidFill>
                  </a:defRPr>
                </a:pPr>
                <a:endParaRPr lang="lt-LT"/>
              </a:p>
            </c:txPr>
            <c:dLblPos val="inEnd"/>
            <c:showLegendKey val="0"/>
            <c:showVal val="1"/>
            <c:showCatName val="0"/>
            <c:showSerName val="0"/>
            <c:showPercent val="0"/>
            <c:showBubbleSize val="0"/>
            <c:showLeaderLines val="0"/>
          </c:dLbls>
          <c:cat>
            <c:strRef>
              <c:f>Lapas1!$A$2:$A$3</c:f>
              <c:strCache>
                <c:ptCount val="2"/>
                <c:pt idx="0">
                  <c:v>2018 m.</c:v>
                </c:pt>
                <c:pt idx="1">
                  <c:v>2017 m.</c:v>
                </c:pt>
              </c:strCache>
            </c:strRef>
          </c:cat>
          <c:val>
            <c:numRef>
              <c:f>Lapas1!$C$2:$C$3</c:f>
              <c:numCache>
                <c:formatCode>General</c:formatCode>
                <c:ptCount val="2"/>
                <c:pt idx="0">
                  <c:v>2849</c:v>
                </c:pt>
                <c:pt idx="1">
                  <c:v>2676</c:v>
                </c:pt>
              </c:numCache>
            </c:numRef>
          </c:val>
        </c:ser>
        <c:dLbls>
          <c:showLegendKey val="0"/>
          <c:showVal val="0"/>
          <c:showCatName val="0"/>
          <c:showSerName val="0"/>
          <c:showPercent val="0"/>
          <c:showBubbleSize val="0"/>
        </c:dLbls>
        <c:gapWidth val="150"/>
        <c:axId val="36347264"/>
        <c:axId val="36451456"/>
      </c:barChart>
      <c:catAx>
        <c:axId val="36347264"/>
        <c:scaling>
          <c:orientation val="minMax"/>
        </c:scaling>
        <c:delete val="0"/>
        <c:axPos val="l"/>
        <c:majorTickMark val="none"/>
        <c:minorTickMark val="none"/>
        <c:tickLblPos val="nextTo"/>
        <c:txPr>
          <a:bodyPr/>
          <a:lstStyle/>
          <a:p>
            <a:pPr>
              <a:defRPr sz="1600"/>
            </a:pPr>
            <a:endParaRPr lang="lt-LT"/>
          </a:p>
        </c:txPr>
        <c:crossAx val="36451456"/>
        <c:crossesAt val="0"/>
        <c:auto val="1"/>
        <c:lblAlgn val="ctr"/>
        <c:lblOffset val="100"/>
        <c:noMultiLvlLbl val="0"/>
      </c:catAx>
      <c:valAx>
        <c:axId val="36451456"/>
        <c:scaling>
          <c:orientation val="minMax"/>
        </c:scaling>
        <c:delete val="0"/>
        <c:axPos val="b"/>
        <c:majorGridlines/>
        <c:numFmt formatCode="General" sourceLinked="1"/>
        <c:majorTickMark val="none"/>
        <c:minorTickMark val="none"/>
        <c:tickLblPos val="nextTo"/>
        <c:crossAx val="36347264"/>
        <c:crosses val="autoZero"/>
        <c:crossBetween val="between"/>
        <c:majorUnit val="1000"/>
        <c:minorUnit val="1000"/>
      </c:valAx>
      <c:spPr>
        <a:noFill/>
        <a:ln w="25400">
          <a:noFill/>
        </a:ln>
      </c:spPr>
    </c:plotArea>
    <c:legend>
      <c:legendPos val="t"/>
      <c:layout/>
      <c:overlay val="0"/>
      <c:txPr>
        <a:bodyPr/>
        <a:lstStyle/>
        <a:p>
          <a:pPr>
            <a:defRPr sz="14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t-LT" sz="2160" b="1" i="0" u="none" strike="noStrike" baseline="0" dirty="0" smtClean="0">
                <a:effectLst/>
              </a:rPr>
              <a:t>IŠAUGO BEVEIK  2x</a:t>
            </a:r>
            <a:endParaRPr lang="lt-LT"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Lapas1!$B$1</c:f>
              <c:strCache>
                <c:ptCount val="1"/>
                <c:pt idx="0">
                  <c:v>Paskirtų baudų bendra suma</c:v>
                </c:pt>
              </c:strCache>
            </c:strRef>
          </c:tx>
          <c:invertIfNegative val="0"/>
          <c:dLbls>
            <c:dLbl>
              <c:idx val="0"/>
              <c:layout>
                <c:manualLayout>
                  <c:x val="-0.15416666666666667"/>
                  <c:y val="-7.3153310907331463E-3"/>
                </c:manualLayout>
              </c:layout>
              <c:numFmt formatCode="#,##0;\-#,##0" sourceLinked="0"/>
              <c:spPr/>
              <c:txPr>
                <a:bodyPr/>
                <a:lstStyle/>
                <a:p>
                  <a:pPr>
                    <a:defRPr>
                      <a:solidFill>
                        <a:schemeClr val="bg1"/>
                      </a:solidFill>
                    </a:defRPr>
                  </a:pPr>
                  <a:endParaRPr lang="lt-LT"/>
                </a:p>
              </c:txPr>
              <c:showLegendKey val="0"/>
              <c:showVal val="1"/>
              <c:showCatName val="0"/>
              <c:showSerName val="0"/>
              <c:showPercent val="0"/>
              <c:showBubbleSize val="0"/>
            </c:dLbl>
            <c:dLbl>
              <c:idx val="1"/>
              <c:layout>
                <c:manualLayout>
                  <c:x val="-0.11874999999999999"/>
                  <c:y val="-1.4630662181466293E-2"/>
                </c:manualLayout>
              </c:layout>
              <c:numFmt formatCode="#,##0;\-#,##0" sourceLinked="0"/>
              <c:spPr/>
              <c:txPr>
                <a:bodyPr/>
                <a:lstStyle/>
                <a:p>
                  <a:pPr>
                    <a:defRPr>
                      <a:solidFill>
                        <a:schemeClr val="bg1"/>
                      </a:solidFill>
                    </a:defRPr>
                  </a:pPr>
                  <a:endParaRPr lang="lt-LT"/>
                </a:p>
              </c:txPr>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Lapas1!$A$2:$A$3</c:f>
              <c:strCache>
                <c:ptCount val="2"/>
                <c:pt idx="0">
                  <c:v>2017 m.</c:v>
                </c:pt>
                <c:pt idx="1">
                  <c:v>2018 m.</c:v>
                </c:pt>
              </c:strCache>
            </c:strRef>
          </c:cat>
          <c:val>
            <c:numRef>
              <c:f>Lapas1!$B$2:$B$3</c:f>
              <c:numCache>
                <c:formatCode>#,##0\ [$€-427]</c:formatCode>
                <c:ptCount val="2"/>
                <c:pt idx="0">
                  <c:v>103792</c:v>
                </c:pt>
                <c:pt idx="1">
                  <c:v>197625</c:v>
                </c:pt>
              </c:numCache>
            </c:numRef>
          </c:val>
        </c:ser>
        <c:dLbls>
          <c:showLegendKey val="0"/>
          <c:showVal val="0"/>
          <c:showCatName val="0"/>
          <c:showSerName val="0"/>
          <c:showPercent val="0"/>
          <c:showBubbleSize val="0"/>
        </c:dLbls>
        <c:gapWidth val="150"/>
        <c:shape val="box"/>
        <c:axId val="35570048"/>
        <c:axId val="35571584"/>
        <c:axId val="0"/>
      </c:bar3DChart>
      <c:catAx>
        <c:axId val="35570048"/>
        <c:scaling>
          <c:orientation val="minMax"/>
        </c:scaling>
        <c:delete val="0"/>
        <c:axPos val="l"/>
        <c:majorTickMark val="out"/>
        <c:minorTickMark val="none"/>
        <c:tickLblPos val="nextTo"/>
        <c:crossAx val="35571584"/>
        <c:crosses val="autoZero"/>
        <c:auto val="1"/>
        <c:lblAlgn val="ctr"/>
        <c:lblOffset val="100"/>
        <c:noMultiLvlLbl val="0"/>
      </c:catAx>
      <c:valAx>
        <c:axId val="35571584"/>
        <c:scaling>
          <c:orientation val="minMax"/>
        </c:scaling>
        <c:delete val="1"/>
        <c:axPos val="b"/>
        <c:majorGridlines/>
        <c:numFmt formatCode="#,##0\ [$€-427]" sourceLinked="1"/>
        <c:majorTickMark val="out"/>
        <c:minorTickMark val="none"/>
        <c:tickLblPos val="nextTo"/>
        <c:crossAx val="35570048"/>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Stulpelis1</c:v>
                </c:pt>
              </c:strCache>
            </c:strRef>
          </c:tx>
          <c:invertIfNegative val="0"/>
          <c:dLbls>
            <c:dLbl>
              <c:idx val="0"/>
              <c:layout>
                <c:manualLayout>
                  <c:x val="-2.0833333333333333E-3"/>
                  <c:y val="0.11310952613772889"/>
                </c:manualLayout>
              </c:layout>
              <c:spPr/>
              <c:txPr>
                <a:bodyPr/>
                <a:lstStyle/>
                <a:p>
                  <a:pPr>
                    <a:defRPr>
                      <a:solidFill>
                        <a:schemeClr val="bg1"/>
                      </a:solidFill>
                    </a:defRPr>
                  </a:pPr>
                  <a:endParaRPr lang="lt-LT"/>
                </a:p>
              </c:txPr>
              <c:showLegendKey val="0"/>
              <c:showVal val="1"/>
              <c:showCatName val="0"/>
              <c:showSerName val="0"/>
              <c:showPercent val="0"/>
              <c:showBubbleSize val="0"/>
            </c:dLbl>
            <c:dLbl>
              <c:idx val="1"/>
              <c:layout>
                <c:manualLayout>
                  <c:x val="0"/>
                  <c:y val="0.109209197650221"/>
                </c:manualLayout>
              </c:layout>
              <c:spPr/>
              <c:txPr>
                <a:bodyPr/>
                <a:lstStyle/>
                <a:p>
                  <a:pPr>
                    <a:defRPr>
                      <a:solidFill>
                        <a:schemeClr val="bg1"/>
                      </a:solidFill>
                    </a:defRPr>
                  </a:pPr>
                  <a:endParaRPr lang="lt-LT"/>
                </a:p>
              </c:txPr>
              <c:showLegendKey val="0"/>
              <c:showVal val="1"/>
              <c:showCatName val="0"/>
              <c:showSerName val="0"/>
              <c:showPercent val="0"/>
              <c:showBubbleSize val="0"/>
            </c:dLbl>
            <c:dLbl>
              <c:idx val="2"/>
              <c:layout>
                <c:manualLayout>
                  <c:x val="4.1666666666666666E-3"/>
                  <c:y val="0.10140854067520522"/>
                </c:manualLayout>
              </c:layout>
              <c:spPr/>
              <c:txPr>
                <a:bodyPr/>
                <a:lstStyle/>
                <a:p>
                  <a:pPr>
                    <a:defRPr>
                      <a:solidFill>
                        <a:schemeClr val="bg1"/>
                      </a:solidFill>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Lapas1!$A$2:$A$4</c:f>
              <c:strCache>
                <c:ptCount val="3"/>
                <c:pt idx="0">
                  <c:v>2017 m. II pusmetis</c:v>
                </c:pt>
                <c:pt idx="1">
                  <c:v>2018 m. I pusmetis</c:v>
                </c:pt>
                <c:pt idx="2">
                  <c:v>2018 m. II pusmetis</c:v>
                </c:pt>
              </c:strCache>
            </c:strRef>
          </c:cat>
          <c:val>
            <c:numRef>
              <c:f>Lapas1!$B$2:$B$4</c:f>
              <c:numCache>
                <c:formatCode>#,##0</c:formatCode>
                <c:ptCount val="3"/>
                <c:pt idx="0">
                  <c:v>6432</c:v>
                </c:pt>
                <c:pt idx="1">
                  <c:v>5053</c:v>
                </c:pt>
                <c:pt idx="2">
                  <c:v>4155</c:v>
                </c:pt>
              </c:numCache>
            </c:numRef>
          </c:val>
        </c:ser>
        <c:dLbls>
          <c:showLegendKey val="0"/>
          <c:showVal val="0"/>
          <c:showCatName val="0"/>
          <c:showSerName val="0"/>
          <c:showPercent val="0"/>
          <c:showBubbleSize val="0"/>
        </c:dLbls>
        <c:gapWidth val="150"/>
        <c:shape val="box"/>
        <c:axId val="99431936"/>
        <c:axId val="99433472"/>
        <c:axId val="0"/>
      </c:bar3DChart>
      <c:catAx>
        <c:axId val="99431936"/>
        <c:scaling>
          <c:orientation val="minMax"/>
        </c:scaling>
        <c:delete val="0"/>
        <c:axPos val="b"/>
        <c:majorTickMark val="out"/>
        <c:minorTickMark val="none"/>
        <c:tickLblPos val="nextTo"/>
        <c:crossAx val="99433472"/>
        <c:crosses val="autoZero"/>
        <c:auto val="1"/>
        <c:lblAlgn val="ctr"/>
        <c:lblOffset val="100"/>
        <c:noMultiLvlLbl val="0"/>
      </c:catAx>
      <c:valAx>
        <c:axId val="99433472"/>
        <c:scaling>
          <c:orientation val="minMax"/>
        </c:scaling>
        <c:delete val="1"/>
        <c:axPos val="l"/>
        <c:majorGridlines/>
        <c:numFmt formatCode="#,##0" sourceLinked="1"/>
        <c:majorTickMark val="out"/>
        <c:minorTickMark val="none"/>
        <c:tickLblPos val="nextTo"/>
        <c:crossAx val="99431936"/>
        <c:crosses val="autoZero"/>
        <c:crossBetween val="between"/>
      </c:valAx>
    </c:plotArea>
    <c:plotVisOnly val="1"/>
    <c:dispBlanksAs val="gap"/>
    <c:showDLblsOverMax val="0"/>
  </c:chart>
  <c:txPr>
    <a:bodyPr/>
    <a:lstStyle/>
    <a:p>
      <a:pPr>
        <a:defRPr sz="1800"/>
      </a:pPr>
      <a:endParaRPr lang="lt-LT"/>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2049772247528E-2"/>
          <c:y val="3.3449348539817417E-2"/>
          <c:w val="0.96895900455504946"/>
          <c:h val="0.95702536882875078"/>
        </c:manualLayout>
      </c:layout>
      <c:barChart>
        <c:barDir val="bar"/>
        <c:grouping val="clustered"/>
        <c:varyColors val="0"/>
        <c:ser>
          <c:idx val="0"/>
          <c:order val="0"/>
          <c:tx>
            <c:strRef>
              <c:f>Lapas1!$B$1</c:f>
              <c:strCache>
                <c:ptCount val="1"/>
                <c:pt idx="0">
                  <c:v>dėl komandiruotės kelionės laiko</c:v>
                </c:pt>
              </c:strCache>
            </c:strRef>
          </c:tx>
          <c:invertIfNegative val="0"/>
          <c:dLbls>
            <c:dLbl>
              <c:idx val="0"/>
              <c:layout>
                <c:manualLayout>
                  <c:x val="-5.7743584046217088E-3"/>
                  <c:y val="1.2118624750506648E-2"/>
                </c:manualLayout>
              </c:layout>
              <c:dLblPos val="outEnd"/>
              <c:showLegendKey val="0"/>
              <c:showVal val="0"/>
              <c:showCatName val="0"/>
              <c:showSerName val="1"/>
              <c:showPercent val="0"/>
              <c:showBubbleSize val="0"/>
            </c:dLbl>
            <c:txPr>
              <a:bodyPr/>
              <a:lstStyle/>
              <a:p>
                <a:pPr>
                  <a:defRPr sz="1100"/>
                </a:pPr>
                <a:endParaRPr lang="lt-LT"/>
              </a:p>
            </c:txPr>
            <c:dLblPos val="inEnd"/>
            <c:showLegendKey val="0"/>
            <c:showVal val="0"/>
            <c:showCatName val="0"/>
            <c:showSerName val="1"/>
            <c:showPercent val="0"/>
            <c:showBubbleSize val="0"/>
            <c:showLeaderLines val="0"/>
          </c:dLbls>
          <c:cat>
            <c:strRef>
              <c:f>Lapas1!$A$2</c:f>
              <c:strCache>
                <c:ptCount val="1"/>
                <c:pt idx="0">
                  <c:v>2018 m.</c:v>
                </c:pt>
              </c:strCache>
            </c:strRef>
          </c:cat>
          <c:val>
            <c:numRef>
              <c:f>Lapas1!$B$2</c:f>
              <c:numCache>
                <c:formatCode>General</c:formatCode>
                <c:ptCount val="1"/>
                <c:pt idx="0">
                  <c:v>1</c:v>
                </c:pt>
              </c:numCache>
            </c:numRef>
          </c:val>
        </c:ser>
        <c:ser>
          <c:idx val="1"/>
          <c:order val="1"/>
          <c:tx>
            <c:strRef>
              <c:f>Lapas1!$C$1</c:f>
              <c:strCache>
                <c:ptCount val="1"/>
                <c:pt idx="0">
                  <c:v>dėl kilnojamojo pobūdžio darbo ar darbo lauko sąlygomis apmokėjimo ir kompensavimo tvarkos </c:v>
                </c:pt>
              </c:strCache>
            </c:strRef>
          </c:tx>
          <c:invertIfNegative val="0"/>
          <c:dLbls>
            <c:dLbl>
              <c:idx val="0"/>
              <c:layout>
                <c:manualLayout>
                  <c:x val="-0.2201324852794134"/>
                  <c:y val="2.8950327358262876E-3"/>
                </c:manualLayout>
              </c:layout>
              <c:spPr/>
              <c:txPr>
                <a:bodyPr/>
                <a:lstStyle/>
                <a:p>
                  <a:pPr>
                    <a:defRPr sz="1000">
                      <a:solidFill>
                        <a:schemeClr val="tx1"/>
                      </a:solidFill>
                    </a:defRPr>
                  </a:pPr>
                  <a:endParaRPr lang="lt-LT"/>
                </a:p>
              </c:txPr>
              <c:dLblPos val="outEnd"/>
              <c:showLegendKey val="0"/>
              <c:showVal val="0"/>
              <c:showCatName val="0"/>
              <c:showSerName val="1"/>
              <c:showPercent val="0"/>
              <c:showBubbleSize val="0"/>
            </c:dLbl>
            <c:txPr>
              <a:bodyPr/>
              <a:lstStyle/>
              <a:p>
                <a:pPr>
                  <a:defRPr sz="1100">
                    <a:solidFill>
                      <a:schemeClr val="bg1"/>
                    </a:solidFill>
                  </a:defRPr>
                </a:pPr>
                <a:endParaRPr lang="lt-LT"/>
              </a:p>
            </c:txPr>
            <c:dLblPos val="inEnd"/>
            <c:showLegendKey val="0"/>
            <c:showVal val="0"/>
            <c:showCatName val="0"/>
            <c:showSerName val="1"/>
            <c:showPercent val="0"/>
            <c:showBubbleSize val="0"/>
            <c:showLeaderLines val="0"/>
          </c:dLbls>
          <c:cat>
            <c:strRef>
              <c:f>Lapas1!$A$2</c:f>
              <c:strCache>
                <c:ptCount val="1"/>
                <c:pt idx="0">
                  <c:v>2018 m.</c:v>
                </c:pt>
              </c:strCache>
            </c:strRef>
          </c:cat>
          <c:val>
            <c:numRef>
              <c:f>Lapas1!$C$2</c:f>
              <c:numCache>
                <c:formatCode>General</c:formatCode>
                <c:ptCount val="1"/>
                <c:pt idx="0">
                  <c:v>2</c:v>
                </c:pt>
              </c:numCache>
            </c:numRef>
          </c:val>
        </c:ser>
        <c:ser>
          <c:idx val="2"/>
          <c:order val="2"/>
          <c:tx>
            <c:strRef>
              <c:f>Lapas1!$D$1</c:f>
              <c:strCache>
                <c:ptCount val="1"/>
                <c:pt idx="0">
                  <c:v>dėl nekonkuravimo ir konfidencialios informacijos apsaugos susitarimų </c:v>
                </c:pt>
              </c:strCache>
            </c:strRef>
          </c:tx>
          <c:invertIfNegative val="0"/>
          <c:dLbls>
            <c:dLbl>
              <c:idx val="0"/>
              <c:layout>
                <c:manualLayout>
                  <c:x val="-0.19982640817686922"/>
                  <c:y val="-6.4025453110573918E-4"/>
                </c:manualLayout>
              </c:layout>
              <c:spPr>
                <a:ln w="9525"/>
              </c:spPr>
              <c:txPr>
                <a:bodyPr/>
                <a:lstStyle/>
                <a:p>
                  <a:pPr>
                    <a:defRPr sz="1050">
                      <a:solidFill>
                        <a:schemeClr val="bg1"/>
                      </a:solidFill>
                    </a:defRPr>
                  </a:pPr>
                  <a:endParaRPr lang="lt-LT"/>
                </a:p>
              </c:txPr>
              <c:showLegendKey val="0"/>
              <c:showVal val="0"/>
              <c:showCatName val="0"/>
              <c:showSerName val="1"/>
              <c:showPercent val="0"/>
              <c:showBubbleSize val="0"/>
            </c:dLbl>
            <c:txPr>
              <a:bodyPr/>
              <a:lstStyle/>
              <a:p>
                <a:pPr>
                  <a:defRPr sz="1050"/>
                </a:pPr>
                <a:endParaRPr lang="lt-LT"/>
              </a:p>
            </c:txPr>
            <c:showLegendKey val="0"/>
            <c:showVal val="0"/>
            <c:showCatName val="0"/>
            <c:showSerName val="1"/>
            <c:showPercent val="0"/>
            <c:showBubbleSize val="0"/>
            <c:showLeaderLines val="0"/>
          </c:dLbls>
          <c:cat>
            <c:strRef>
              <c:f>Lapas1!$A$2</c:f>
              <c:strCache>
                <c:ptCount val="1"/>
                <c:pt idx="0">
                  <c:v>2018 m.</c:v>
                </c:pt>
              </c:strCache>
            </c:strRef>
          </c:cat>
          <c:val>
            <c:numRef>
              <c:f>Lapas1!$D$2</c:f>
              <c:numCache>
                <c:formatCode>General</c:formatCode>
                <c:ptCount val="1"/>
                <c:pt idx="0">
                  <c:v>3</c:v>
                </c:pt>
              </c:numCache>
            </c:numRef>
          </c:val>
        </c:ser>
        <c:ser>
          <c:idx val="3"/>
          <c:order val="3"/>
          <c:tx>
            <c:strRef>
              <c:f>Lapas1!$E$1</c:f>
              <c:strCache>
                <c:ptCount val="1"/>
                <c:pt idx="0">
                  <c:v>dėl atostogų suteikimo, esant papildomiems susitarimams, tvarkos </c:v>
                </c:pt>
              </c:strCache>
            </c:strRef>
          </c:tx>
          <c:invertIfNegative val="0"/>
          <c:dLbls>
            <c:dLbl>
              <c:idx val="0"/>
              <c:layout>
                <c:manualLayout>
                  <c:x val="-0.18285968225752694"/>
                  <c:y val="-3.9978879271334276E-3"/>
                </c:manualLayout>
              </c:layout>
              <c:dLblPos val="outEnd"/>
              <c:showLegendKey val="0"/>
              <c:showVal val="0"/>
              <c:showCatName val="0"/>
              <c:showSerName val="1"/>
              <c:showPercent val="0"/>
              <c:showBubbleSize val="0"/>
            </c:dLbl>
            <c:txPr>
              <a:bodyPr/>
              <a:lstStyle/>
              <a:p>
                <a:pPr>
                  <a:defRPr sz="1100">
                    <a:solidFill>
                      <a:schemeClr val="bg1"/>
                    </a:solidFill>
                  </a:defRPr>
                </a:pPr>
                <a:endParaRPr lang="lt-LT"/>
              </a:p>
            </c:txPr>
            <c:dLblPos val="inEnd"/>
            <c:showLegendKey val="0"/>
            <c:showVal val="0"/>
            <c:showCatName val="0"/>
            <c:showSerName val="1"/>
            <c:showPercent val="0"/>
            <c:showBubbleSize val="0"/>
            <c:showLeaderLines val="0"/>
          </c:dLbls>
          <c:cat>
            <c:strRef>
              <c:f>Lapas1!$A$2</c:f>
              <c:strCache>
                <c:ptCount val="1"/>
                <c:pt idx="0">
                  <c:v>2018 m.</c:v>
                </c:pt>
              </c:strCache>
            </c:strRef>
          </c:cat>
          <c:val>
            <c:numRef>
              <c:f>Lapas1!$E$2</c:f>
              <c:numCache>
                <c:formatCode>General</c:formatCode>
                <c:ptCount val="1"/>
                <c:pt idx="0">
                  <c:v>4</c:v>
                </c:pt>
              </c:numCache>
            </c:numRef>
          </c:val>
        </c:ser>
        <c:ser>
          <c:idx val="4"/>
          <c:order val="4"/>
          <c:tx>
            <c:strRef>
              <c:f>Lapas1!$F$1</c:f>
              <c:strCache>
                <c:ptCount val="1"/>
                <c:pt idx="0">
                  <c:v>dėl maksimaliojo darbo laiko normų </c:v>
                </c:pt>
              </c:strCache>
            </c:strRef>
          </c:tx>
          <c:invertIfNegative val="0"/>
          <c:dLbls>
            <c:txPr>
              <a:bodyPr/>
              <a:lstStyle/>
              <a:p>
                <a:pPr>
                  <a:defRPr lang="lt-LT" sz="1100" noProof="0"/>
                </a:pPr>
                <a:endParaRPr lang="lt-LT"/>
              </a:p>
            </c:txPr>
            <c:dLblPos val="inEnd"/>
            <c:showLegendKey val="0"/>
            <c:showVal val="0"/>
            <c:showCatName val="0"/>
            <c:showSerName val="1"/>
            <c:showPercent val="0"/>
            <c:showBubbleSize val="0"/>
            <c:showLeaderLines val="0"/>
          </c:dLbls>
          <c:cat>
            <c:strRef>
              <c:f>Lapas1!$A$2</c:f>
              <c:strCache>
                <c:ptCount val="1"/>
                <c:pt idx="0">
                  <c:v>2018 m.</c:v>
                </c:pt>
              </c:strCache>
            </c:strRef>
          </c:cat>
          <c:val>
            <c:numRef>
              <c:f>Lapas1!$F$2</c:f>
              <c:numCache>
                <c:formatCode>General</c:formatCode>
                <c:ptCount val="1"/>
                <c:pt idx="0">
                  <c:v>5</c:v>
                </c:pt>
              </c:numCache>
            </c:numRef>
          </c:val>
        </c:ser>
        <c:ser>
          <c:idx val="5"/>
          <c:order val="5"/>
          <c:tx>
            <c:strRef>
              <c:f>Lapas1!$G$1</c:f>
              <c:strCache>
                <c:ptCount val="1"/>
                <c:pt idx="0">
                  <c:v>dėl naktinio darbo </c:v>
                </c:pt>
              </c:strCache>
            </c:strRef>
          </c:tx>
          <c:invertIfNegative val="0"/>
          <c:dLbls>
            <c:txPr>
              <a:bodyPr/>
              <a:lstStyle/>
              <a:p>
                <a:pPr>
                  <a:defRPr sz="1100"/>
                </a:pPr>
                <a:endParaRPr lang="lt-LT"/>
              </a:p>
            </c:txPr>
            <c:dLblPos val="inEnd"/>
            <c:showLegendKey val="0"/>
            <c:showVal val="0"/>
            <c:showCatName val="0"/>
            <c:showSerName val="1"/>
            <c:showPercent val="0"/>
            <c:showBubbleSize val="0"/>
            <c:showLeaderLines val="0"/>
          </c:dLbls>
          <c:cat>
            <c:strRef>
              <c:f>Lapas1!$A$2</c:f>
              <c:strCache>
                <c:ptCount val="1"/>
                <c:pt idx="0">
                  <c:v>2018 m.</c:v>
                </c:pt>
              </c:strCache>
            </c:strRef>
          </c:cat>
          <c:val>
            <c:numRef>
              <c:f>Lapas1!$G$2</c:f>
              <c:numCache>
                <c:formatCode>General</c:formatCode>
                <c:ptCount val="1"/>
                <c:pt idx="0">
                  <c:v>6</c:v>
                </c:pt>
              </c:numCache>
            </c:numRef>
          </c:val>
        </c:ser>
        <c:ser>
          <c:idx val="6"/>
          <c:order val="6"/>
          <c:tx>
            <c:strRef>
              <c:f>Lapas1!$H$1</c:f>
              <c:strCache>
                <c:ptCount val="1"/>
                <c:pt idx="0">
                  <c:v>dėl budėjimo </c:v>
                </c:pt>
              </c:strCache>
            </c:strRef>
          </c:tx>
          <c:invertIfNegative val="0"/>
          <c:dLbls>
            <c:txPr>
              <a:bodyPr/>
              <a:lstStyle/>
              <a:p>
                <a:pPr>
                  <a:defRPr sz="1200"/>
                </a:pPr>
                <a:endParaRPr lang="lt-LT"/>
              </a:p>
            </c:txPr>
            <c:dLblPos val="inEnd"/>
            <c:showLegendKey val="0"/>
            <c:showVal val="0"/>
            <c:showCatName val="0"/>
            <c:showSerName val="1"/>
            <c:showPercent val="0"/>
            <c:showBubbleSize val="0"/>
            <c:showLeaderLines val="0"/>
          </c:dLbls>
          <c:cat>
            <c:strRef>
              <c:f>Lapas1!$A$2</c:f>
              <c:strCache>
                <c:ptCount val="1"/>
                <c:pt idx="0">
                  <c:v>2018 m.</c:v>
                </c:pt>
              </c:strCache>
            </c:strRef>
          </c:cat>
          <c:val>
            <c:numRef>
              <c:f>Lapas1!$H$2</c:f>
              <c:numCache>
                <c:formatCode>General</c:formatCode>
                <c:ptCount val="1"/>
                <c:pt idx="0">
                  <c:v>7</c:v>
                </c:pt>
              </c:numCache>
            </c:numRef>
          </c:val>
        </c:ser>
        <c:dLbls>
          <c:showLegendKey val="0"/>
          <c:showVal val="0"/>
          <c:showCatName val="0"/>
          <c:showSerName val="0"/>
          <c:showPercent val="0"/>
          <c:showBubbleSize val="0"/>
        </c:dLbls>
        <c:gapWidth val="0"/>
        <c:overlap val="-6"/>
        <c:axId val="36553856"/>
        <c:axId val="36555392"/>
      </c:barChart>
      <c:catAx>
        <c:axId val="36553856"/>
        <c:scaling>
          <c:orientation val="minMax"/>
        </c:scaling>
        <c:delete val="1"/>
        <c:axPos val="l"/>
        <c:majorTickMark val="out"/>
        <c:minorTickMark val="none"/>
        <c:tickLblPos val="nextTo"/>
        <c:crossAx val="36555392"/>
        <c:crosses val="autoZero"/>
        <c:auto val="1"/>
        <c:lblAlgn val="ctr"/>
        <c:lblOffset val="100"/>
        <c:noMultiLvlLbl val="0"/>
      </c:catAx>
      <c:valAx>
        <c:axId val="36555392"/>
        <c:scaling>
          <c:orientation val="minMax"/>
        </c:scaling>
        <c:delete val="1"/>
        <c:axPos val="b"/>
        <c:numFmt formatCode="General" sourceLinked="1"/>
        <c:majorTickMark val="out"/>
        <c:minorTickMark val="none"/>
        <c:tickLblPos val="nextTo"/>
        <c:crossAx val="36553856"/>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pPr>
      <a:endParaRPr lang="lt-L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870752159417386"/>
          <c:y val="5.9056435362227044E-2"/>
          <c:w val="0.38258495681165228"/>
          <c:h val="0.79924483160276172"/>
        </c:manualLayout>
      </c:layout>
      <c:doughnutChart>
        <c:varyColors val="1"/>
        <c:ser>
          <c:idx val="0"/>
          <c:order val="0"/>
          <c:tx>
            <c:strRef>
              <c:f>Lapas1!$B$1</c:f>
              <c:strCache>
                <c:ptCount val="1"/>
                <c:pt idx="0">
                  <c:v>2018 m. I pusmetis</c:v>
                </c:pt>
              </c:strCache>
            </c:strRef>
          </c:tx>
          <c:spPr>
            <a:ln>
              <a:gradFill>
                <a:gsLst>
                  <a:gs pos="0">
                    <a:schemeClr val="accent1">
                      <a:tint val="66000"/>
                      <a:satMod val="160000"/>
                    </a:schemeClr>
                  </a:gs>
                  <a:gs pos="94000">
                    <a:schemeClr val="accent1">
                      <a:tint val="44500"/>
                      <a:satMod val="160000"/>
                      <a:lumMod val="81000"/>
                      <a:lumOff val="19000"/>
                    </a:schemeClr>
                  </a:gs>
                  <a:gs pos="100000">
                    <a:schemeClr val="accent1">
                      <a:tint val="23500"/>
                      <a:satMod val="160000"/>
                    </a:schemeClr>
                  </a:gs>
                </a:gsLst>
                <a:lin ang="5400000" scaled="0"/>
              </a:gradFill>
            </a:ln>
          </c:spPr>
          <c:dPt>
            <c:idx val="1"/>
            <c:bubble3D val="0"/>
            <c:spPr>
              <a:solidFill>
                <a:schemeClr val="accent2"/>
              </a:solidFill>
              <a:ln>
                <a:gradFill>
                  <a:gsLst>
                    <a:gs pos="0">
                      <a:schemeClr val="accent1">
                        <a:tint val="66000"/>
                        <a:satMod val="160000"/>
                      </a:schemeClr>
                    </a:gs>
                    <a:gs pos="94000">
                      <a:schemeClr val="accent1">
                        <a:tint val="44500"/>
                        <a:satMod val="160000"/>
                        <a:lumMod val="81000"/>
                        <a:lumOff val="19000"/>
                      </a:schemeClr>
                    </a:gs>
                    <a:gs pos="100000">
                      <a:schemeClr val="accent1">
                        <a:tint val="23500"/>
                        <a:satMod val="160000"/>
                      </a:schemeClr>
                    </a:gs>
                  </a:gsLst>
                  <a:lin ang="5400000" scaled="0"/>
                </a:gradFill>
              </a:ln>
            </c:spPr>
          </c:dPt>
          <c:dLbls>
            <c:dLbl>
              <c:idx val="0"/>
              <c:delete val="1"/>
            </c:dLbl>
            <c:dLbl>
              <c:idx val="1"/>
              <c:layout>
                <c:manualLayout>
                  <c:x val="5.4394267718955419E-2"/>
                  <c:y val="0.10674630116067962"/>
                </c:manualLayout>
              </c:layout>
              <c:tx>
                <c:rich>
                  <a:bodyPr/>
                  <a:lstStyle/>
                  <a:p>
                    <a:pPr>
                      <a:defRPr>
                        <a:solidFill>
                          <a:schemeClr val="tx1"/>
                        </a:solidFill>
                      </a:defRPr>
                    </a:pPr>
                    <a:r>
                      <a:rPr lang="en-US" sz="1200" u="sng" dirty="0">
                        <a:solidFill>
                          <a:schemeClr val="tx1"/>
                        </a:solidFill>
                      </a:rPr>
                      <a:t>2018 m. I pusmetis</a:t>
                    </a:r>
                    <a:r>
                      <a:rPr lang="en-US" dirty="0">
                        <a:solidFill>
                          <a:schemeClr val="tx1"/>
                        </a:solidFill>
                      </a:rPr>
                      <a:t>
</a:t>
                    </a:r>
                    <a:r>
                      <a:rPr lang="en-US" dirty="0" smtClean="0">
                        <a:solidFill>
                          <a:schemeClr val="tx1"/>
                        </a:solidFill>
                      </a:rPr>
                      <a:t>586</a:t>
                    </a:r>
                    <a:r>
                      <a:rPr lang="lt-LT" dirty="0" smtClean="0">
                        <a:solidFill>
                          <a:schemeClr val="tx1"/>
                        </a:solidFill>
                      </a:rPr>
                      <a:t> </a:t>
                    </a:r>
                    <a:r>
                      <a:rPr lang="lt-LT" sz="1800" b="0" i="0" u="none" strike="noStrike" baseline="0" dirty="0" smtClean="0">
                        <a:effectLst/>
                      </a:rPr>
                      <a:t>įmonės</a:t>
                    </a:r>
                    <a:r>
                      <a:rPr lang="en-US" dirty="0">
                        <a:solidFill>
                          <a:schemeClr val="tx1"/>
                        </a:solidFill>
                      </a:rPr>
                      <a:t>
36%</a:t>
                    </a:r>
                  </a:p>
                </c:rich>
              </c:tx>
              <c:spPr/>
              <c:showLegendKey val="0"/>
              <c:showVal val="1"/>
              <c:showCatName val="0"/>
              <c:showSerName val="1"/>
              <c:showPercent val="1"/>
              <c:showBubbleSize val="0"/>
              <c:separator>
</c:separator>
            </c:dLbl>
            <c:txPr>
              <a:bodyPr/>
              <a:lstStyle/>
              <a:p>
                <a:pPr>
                  <a:defRPr>
                    <a:solidFill>
                      <a:schemeClr val="accent3"/>
                    </a:solidFill>
                  </a:defRPr>
                </a:pPr>
                <a:endParaRPr lang="lt-LT"/>
              </a:p>
            </c:txPr>
            <c:showLegendKey val="0"/>
            <c:showVal val="1"/>
            <c:showCatName val="0"/>
            <c:showSerName val="1"/>
            <c:showPercent val="1"/>
            <c:showBubbleSize val="0"/>
            <c:separator>
</c:separator>
            <c:showLeaderLines val="1"/>
          </c:dLbls>
          <c:cat>
            <c:strRef>
              <c:f>Lapas1!$A$2:$A$3</c:f>
              <c:strCache>
                <c:ptCount val="2"/>
                <c:pt idx="0">
                  <c:v>Įmonių, apie kurias sukaupta informacija, skaičius</c:v>
                </c:pt>
                <c:pt idx="1">
                  <c:v>įmonių, taikančių suminę darbo laiko apskaitą, skaičius</c:v>
                </c:pt>
              </c:strCache>
            </c:strRef>
          </c:cat>
          <c:val>
            <c:numRef>
              <c:f>Lapas1!$B$2:$B$3</c:f>
              <c:numCache>
                <c:formatCode>General</c:formatCode>
                <c:ptCount val="2"/>
                <c:pt idx="0">
                  <c:v>1044</c:v>
                </c:pt>
                <c:pt idx="1">
                  <c:v>586</c:v>
                </c:pt>
              </c:numCache>
            </c:numRef>
          </c:val>
        </c:ser>
        <c:ser>
          <c:idx val="1"/>
          <c:order val="1"/>
          <c:tx>
            <c:strRef>
              <c:f>Lapas1!$C$1</c:f>
              <c:strCache>
                <c:ptCount val="1"/>
                <c:pt idx="0">
                  <c:v>2018 m. II pusmetis</c:v>
                </c:pt>
              </c:strCache>
            </c:strRef>
          </c:tx>
          <c:dLbls>
            <c:dLbl>
              <c:idx val="0"/>
              <c:delete val="1"/>
            </c:dLbl>
            <c:dLbl>
              <c:idx val="1"/>
              <c:layout>
                <c:manualLayout>
                  <c:x val="-6.4284264365226287E-2"/>
                  <c:y val="1.3773716278797371E-2"/>
                </c:manualLayout>
              </c:layout>
              <c:tx>
                <c:rich>
                  <a:bodyPr/>
                  <a:lstStyle/>
                  <a:p>
                    <a:r>
                      <a:rPr lang="en-US" sz="1200" u="sng" dirty="0">
                        <a:solidFill>
                          <a:schemeClr val="tx1"/>
                        </a:solidFill>
                      </a:rPr>
                      <a:t>2018 m. II pusmetis</a:t>
                    </a:r>
                    <a:r>
                      <a:rPr lang="en-US" dirty="0">
                        <a:solidFill>
                          <a:schemeClr val="tx1"/>
                        </a:solidFill>
                      </a:rPr>
                      <a:t>
</a:t>
                    </a:r>
                    <a:r>
                      <a:rPr lang="en-US" dirty="0" smtClean="0">
                        <a:solidFill>
                          <a:schemeClr val="tx1"/>
                        </a:solidFill>
                      </a:rPr>
                      <a:t>876</a:t>
                    </a:r>
                    <a:r>
                      <a:rPr lang="lt-LT" dirty="0" smtClean="0">
                        <a:solidFill>
                          <a:schemeClr val="tx1"/>
                        </a:solidFill>
                      </a:rPr>
                      <a:t> įmonės</a:t>
                    </a:r>
                    <a:r>
                      <a:rPr lang="en-US" dirty="0">
                        <a:solidFill>
                          <a:schemeClr val="tx1"/>
                        </a:solidFill>
                      </a:rPr>
                      <a:t>
27%</a:t>
                    </a:r>
                  </a:p>
                </c:rich>
              </c:tx>
              <c:showLegendKey val="0"/>
              <c:showVal val="1"/>
              <c:showCatName val="0"/>
              <c:showSerName val="1"/>
              <c:showPercent val="1"/>
              <c:showBubbleSize val="0"/>
              <c:separator>
</c:separator>
            </c:dLbl>
            <c:txPr>
              <a:bodyPr/>
              <a:lstStyle/>
              <a:p>
                <a:pPr>
                  <a:defRPr>
                    <a:solidFill>
                      <a:schemeClr val="accent3"/>
                    </a:solidFill>
                  </a:defRPr>
                </a:pPr>
                <a:endParaRPr lang="lt-LT"/>
              </a:p>
            </c:txPr>
            <c:showLegendKey val="0"/>
            <c:showVal val="1"/>
            <c:showCatName val="0"/>
            <c:showSerName val="1"/>
            <c:showPercent val="1"/>
            <c:showBubbleSize val="0"/>
            <c:separator>
</c:separator>
            <c:showLeaderLines val="1"/>
          </c:dLbls>
          <c:cat>
            <c:strRef>
              <c:f>Lapas1!$A$2:$A$3</c:f>
              <c:strCache>
                <c:ptCount val="2"/>
                <c:pt idx="0">
                  <c:v>Įmonių, apie kurias sukaupta informacija, skaičius</c:v>
                </c:pt>
                <c:pt idx="1">
                  <c:v>įmonių, taikančių suminę darbo laiko apskaitą, skaičius</c:v>
                </c:pt>
              </c:strCache>
            </c:strRef>
          </c:cat>
          <c:val>
            <c:numRef>
              <c:f>Lapas1!$C$2:$C$3</c:f>
              <c:numCache>
                <c:formatCode>General</c:formatCode>
                <c:ptCount val="2"/>
                <c:pt idx="0">
                  <c:v>2363</c:v>
                </c:pt>
                <c:pt idx="1">
                  <c:v>876</c:v>
                </c:pt>
              </c:numCache>
            </c:numRef>
          </c:val>
        </c:ser>
        <c:dLbls>
          <c:showLegendKey val="0"/>
          <c:showVal val="0"/>
          <c:showCatName val="0"/>
          <c:showSerName val="0"/>
          <c:showPercent val="0"/>
          <c:showBubbleSize val="0"/>
          <c:showLeaderLines val="1"/>
        </c:dLbls>
        <c:firstSliceAng val="0"/>
        <c:holeSize val="47"/>
      </c:doughnutChart>
    </c:plotArea>
    <c:plotVisOnly val="1"/>
    <c:dispBlanksAs val="gap"/>
    <c:showDLblsOverMax val="0"/>
  </c:chart>
  <c:txPr>
    <a:bodyPr/>
    <a:lstStyle/>
    <a:p>
      <a:pPr>
        <a:defRPr sz="1800"/>
      </a:pPr>
      <a:endParaRPr lang="lt-L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094129180841768"/>
          <c:y val="6.2989032964591241E-2"/>
        </c:manualLayout>
      </c:layout>
      <c:overlay val="0"/>
      <c:txPr>
        <a:bodyPr/>
        <a:lstStyle/>
        <a:p>
          <a:pPr algn="ctr">
            <a:defRPr sz="1200"/>
          </a:pPr>
          <a:endParaRPr lang="lt-LT"/>
        </a:p>
      </c:txPr>
    </c:title>
    <c:autoTitleDeleted val="0"/>
    <c:plotArea>
      <c:layout/>
      <c:doughnutChart>
        <c:varyColors val="1"/>
        <c:ser>
          <c:idx val="0"/>
          <c:order val="0"/>
          <c:tx>
            <c:strRef>
              <c:f>Lapas1!$B$1</c:f>
              <c:strCache>
                <c:ptCount val="1"/>
                <c:pt idx="0">
                  <c:v>Darbuotojų skaičius</c:v>
                </c:pt>
              </c:strCache>
            </c:strRef>
          </c:tx>
          <c:dLbls>
            <c:txPr>
              <a:bodyPr/>
              <a:lstStyle/>
              <a:p>
                <a:pPr>
                  <a:defRPr sz="1600">
                    <a:solidFill>
                      <a:schemeClr val="bg1"/>
                    </a:solidFill>
                  </a:defRPr>
                </a:pPr>
                <a:endParaRPr lang="lt-LT"/>
              </a:p>
            </c:txPr>
            <c:showLegendKey val="0"/>
            <c:showVal val="0"/>
            <c:showCatName val="0"/>
            <c:showSerName val="0"/>
            <c:showPercent val="1"/>
            <c:showBubbleSize val="0"/>
            <c:showLeaderLines val="1"/>
          </c:dLbls>
          <c:cat>
            <c:strRef>
              <c:f>Lapas1!$A$2:$A$4</c:f>
              <c:strCache>
                <c:ptCount val="3"/>
                <c:pt idx="0">
                  <c:v>didės</c:v>
                </c:pt>
                <c:pt idx="1">
                  <c:v>iš esmės nekis</c:v>
                </c:pt>
                <c:pt idx="2">
                  <c:v>mažės</c:v>
                </c:pt>
              </c:strCache>
            </c:strRef>
          </c:cat>
          <c:val>
            <c:numRef>
              <c:f>Lapas1!$B$2:$B$4</c:f>
              <c:numCache>
                <c:formatCode>General</c:formatCode>
                <c:ptCount val="3"/>
                <c:pt idx="0">
                  <c:v>24</c:v>
                </c:pt>
                <c:pt idx="1">
                  <c:v>71</c:v>
                </c:pt>
                <c:pt idx="2">
                  <c:v>5</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lt-L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024065702101477"/>
          <c:y val="6.2989032964591241E-2"/>
        </c:manualLayout>
      </c:layout>
      <c:overlay val="0"/>
      <c:txPr>
        <a:bodyPr/>
        <a:lstStyle/>
        <a:p>
          <a:pPr algn="ctr">
            <a:defRPr sz="1200"/>
          </a:pPr>
          <a:endParaRPr lang="lt-LT"/>
        </a:p>
      </c:txPr>
    </c:title>
    <c:autoTitleDeleted val="0"/>
    <c:plotArea>
      <c:layout>
        <c:manualLayout>
          <c:layoutTarget val="inner"/>
          <c:xMode val="edge"/>
          <c:yMode val="edge"/>
          <c:x val="0.28012485792176939"/>
          <c:y val="0.18832993926832794"/>
          <c:w val="0.43975049780793585"/>
          <c:h val="0.62004777799199884"/>
        </c:manualLayout>
      </c:layout>
      <c:doughnutChart>
        <c:varyColors val="1"/>
        <c:ser>
          <c:idx val="0"/>
          <c:order val="0"/>
          <c:tx>
            <c:strRef>
              <c:f>Lapas1!$B$1</c:f>
              <c:strCache>
                <c:ptCount val="1"/>
                <c:pt idx="0">
                  <c:v>Investicijos į įrengimus bei technologijas</c:v>
                </c:pt>
              </c:strCache>
            </c:strRef>
          </c:tx>
          <c:dLbls>
            <c:txPr>
              <a:bodyPr/>
              <a:lstStyle/>
              <a:p>
                <a:pPr>
                  <a:defRPr sz="1600">
                    <a:solidFill>
                      <a:schemeClr val="bg1"/>
                    </a:solidFill>
                  </a:defRPr>
                </a:pPr>
                <a:endParaRPr lang="lt-LT"/>
              </a:p>
            </c:txPr>
            <c:showLegendKey val="0"/>
            <c:showVal val="0"/>
            <c:showCatName val="0"/>
            <c:showSerName val="0"/>
            <c:showPercent val="1"/>
            <c:showBubbleSize val="0"/>
            <c:showLeaderLines val="1"/>
          </c:dLbls>
          <c:cat>
            <c:strRef>
              <c:f>Lapas1!$A$2:$A$4</c:f>
              <c:strCache>
                <c:ptCount val="3"/>
                <c:pt idx="0">
                  <c:v>didės</c:v>
                </c:pt>
                <c:pt idx="1">
                  <c:v>iš esmės nekis</c:v>
                </c:pt>
                <c:pt idx="2">
                  <c:v>mažės</c:v>
                </c:pt>
              </c:strCache>
            </c:strRef>
          </c:cat>
          <c:val>
            <c:numRef>
              <c:f>Lapas1!$B$2:$B$4</c:f>
              <c:numCache>
                <c:formatCode>General</c:formatCode>
                <c:ptCount val="3"/>
                <c:pt idx="0">
                  <c:v>35</c:v>
                </c:pt>
                <c:pt idx="1">
                  <c:v>62</c:v>
                </c:pt>
                <c:pt idx="2">
                  <c:v>3</c:v>
                </c:pt>
              </c:numCache>
            </c:numRef>
          </c:val>
        </c:ser>
        <c:dLbls>
          <c:showLegendKey val="0"/>
          <c:showVal val="0"/>
          <c:showCatName val="0"/>
          <c:showSerName val="0"/>
          <c:showPercent val="1"/>
          <c:showBubbleSize val="0"/>
          <c:showLeaderLines val="1"/>
        </c:dLbls>
        <c:firstSliceAng val="0"/>
        <c:holeSize val="50"/>
      </c:doughnutChart>
    </c:plotArea>
    <c:legend>
      <c:legendPos val="b"/>
      <c:layout>
        <c:manualLayout>
          <c:xMode val="edge"/>
          <c:yMode val="edge"/>
          <c:x val="0.16223881107227403"/>
          <c:y val="0.87070299320383671"/>
          <c:w val="0.67552216420397737"/>
          <c:h val="7.5735046030751429E-2"/>
        </c:manualLayout>
      </c:layout>
      <c:overlay val="0"/>
      <c:txPr>
        <a:bodyPr/>
        <a:lstStyle/>
        <a:p>
          <a:pPr>
            <a:defRPr sz="12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954171758693477"/>
          <c:y val="6.2989032964591241E-2"/>
        </c:manualLayout>
      </c:layout>
      <c:overlay val="0"/>
      <c:txPr>
        <a:bodyPr/>
        <a:lstStyle/>
        <a:p>
          <a:pPr algn="ctr">
            <a:defRPr sz="1200"/>
          </a:pPr>
          <a:endParaRPr lang="lt-LT"/>
        </a:p>
      </c:txPr>
    </c:title>
    <c:autoTitleDeleted val="0"/>
    <c:plotArea>
      <c:layout/>
      <c:doughnutChart>
        <c:varyColors val="1"/>
        <c:ser>
          <c:idx val="0"/>
          <c:order val="0"/>
          <c:tx>
            <c:strRef>
              <c:f>Lapas1!$B$1</c:f>
              <c:strCache>
                <c:ptCount val="1"/>
                <c:pt idx="0">
                  <c:v>Darbo užmokestis</c:v>
                </c:pt>
              </c:strCache>
            </c:strRef>
          </c:tx>
          <c:dLbls>
            <c:txPr>
              <a:bodyPr/>
              <a:lstStyle/>
              <a:p>
                <a:pPr>
                  <a:defRPr sz="1600">
                    <a:solidFill>
                      <a:schemeClr val="bg1"/>
                    </a:solidFill>
                  </a:defRPr>
                </a:pPr>
                <a:endParaRPr lang="lt-LT"/>
              </a:p>
            </c:txPr>
            <c:showLegendKey val="0"/>
            <c:showVal val="0"/>
            <c:showCatName val="0"/>
            <c:showSerName val="0"/>
            <c:showPercent val="1"/>
            <c:showBubbleSize val="0"/>
            <c:showLeaderLines val="1"/>
          </c:dLbls>
          <c:cat>
            <c:strRef>
              <c:f>Lapas1!$A$2:$A$4</c:f>
              <c:strCache>
                <c:ptCount val="3"/>
                <c:pt idx="0">
                  <c:v>didės</c:v>
                </c:pt>
                <c:pt idx="1">
                  <c:v>iš esmės nekiss</c:v>
                </c:pt>
                <c:pt idx="2">
                  <c:v>mažės</c:v>
                </c:pt>
              </c:strCache>
            </c:strRef>
          </c:cat>
          <c:val>
            <c:numRef>
              <c:f>Lapas1!$B$2:$B$4</c:f>
              <c:numCache>
                <c:formatCode>General</c:formatCode>
                <c:ptCount val="3"/>
                <c:pt idx="0">
                  <c:v>42</c:v>
                </c:pt>
                <c:pt idx="1">
                  <c:v>57</c:v>
                </c:pt>
                <c:pt idx="2">
                  <c:v>1</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'[Microsoft PowerPoint diagrama]Lapas1 (2)'!$B$1</c:f>
              <c:strCache>
                <c:ptCount val="1"/>
                <c:pt idx="0">
                  <c:v>Projektinių DS</c:v>
                </c:pt>
              </c:strCache>
            </c:strRef>
          </c:tx>
          <c:invertIfNegative val="0"/>
          <c:dLbls>
            <c:txPr>
              <a:bodyPr/>
              <a:lstStyle/>
              <a:p>
                <a:pPr>
                  <a:defRPr sz="1600">
                    <a:solidFill>
                      <a:schemeClr val="bg1"/>
                    </a:solidFill>
                  </a:defRPr>
                </a:pPr>
                <a:endParaRPr lang="lt-LT"/>
              </a:p>
            </c:txPr>
            <c:showLegendKey val="0"/>
            <c:showVal val="1"/>
            <c:showCatName val="0"/>
            <c:showSerName val="0"/>
            <c:showPercent val="0"/>
            <c:showBubbleSize val="0"/>
            <c:showLeaderLines val="0"/>
          </c:dLbls>
          <c:cat>
            <c:strRef>
              <c:f>'[Microsoft PowerPoint diagrama]Lapas1 (2)'!$A$2:$A$3</c:f>
              <c:strCache>
                <c:ptCount val="2"/>
                <c:pt idx="0">
                  <c:v>2017 m. II pusm.</c:v>
                </c:pt>
                <c:pt idx="1">
                  <c:v>2018 m. II pusm.</c:v>
                </c:pt>
              </c:strCache>
            </c:strRef>
          </c:cat>
          <c:val>
            <c:numRef>
              <c:f>'[Microsoft PowerPoint diagrama]Lapas1 (2)'!$B$2:$B$3</c:f>
              <c:numCache>
                <c:formatCode>General</c:formatCode>
                <c:ptCount val="2"/>
                <c:pt idx="0">
                  <c:v>883</c:v>
                </c:pt>
                <c:pt idx="1">
                  <c:v>1364</c:v>
                </c:pt>
              </c:numCache>
            </c:numRef>
          </c:val>
        </c:ser>
        <c:ser>
          <c:idx val="1"/>
          <c:order val="1"/>
          <c:tx>
            <c:strRef>
              <c:f>'[Microsoft PowerPoint diagrama]Lapas1 (2)'!$C$1</c:f>
              <c:strCache>
                <c:ptCount val="1"/>
                <c:pt idx="0">
                  <c:v>Pameistrystės DS</c:v>
                </c:pt>
              </c:strCache>
            </c:strRef>
          </c:tx>
          <c:invertIfNegative val="0"/>
          <c:dLbls>
            <c:txPr>
              <a:bodyPr/>
              <a:lstStyle/>
              <a:p>
                <a:pPr>
                  <a:defRPr sz="1400">
                    <a:solidFill>
                      <a:schemeClr val="bg1"/>
                    </a:solidFill>
                  </a:defRPr>
                </a:pPr>
                <a:endParaRPr lang="lt-LT"/>
              </a:p>
            </c:txPr>
            <c:showLegendKey val="0"/>
            <c:showVal val="1"/>
            <c:showCatName val="0"/>
            <c:showSerName val="0"/>
            <c:showPercent val="0"/>
            <c:showBubbleSize val="0"/>
            <c:showLeaderLines val="0"/>
          </c:dLbls>
          <c:cat>
            <c:strRef>
              <c:f>'[Microsoft PowerPoint diagrama]Lapas1 (2)'!$A$2:$A$3</c:f>
              <c:strCache>
                <c:ptCount val="2"/>
                <c:pt idx="0">
                  <c:v>2017 m. II pusm.</c:v>
                </c:pt>
                <c:pt idx="1">
                  <c:v>2018 m. II pusm.</c:v>
                </c:pt>
              </c:strCache>
            </c:strRef>
          </c:cat>
          <c:val>
            <c:numRef>
              <c:f>'[Microsoft PowerPoint diagrama]Lapas1 (2)'!$C$2:$C$3</c:f>
              <c:numCache>
                <c:formatCode>General</c:formatCode>
                <c:ptCount val="2"/>
                <c:pt idx="0">
                  <c:v>155</c:v>
                </c:pt>
                <c:pt idx="1">
                  <c:v>352</c:v>
                </c:pt>
              </c:numCache>
            </c:numRef>
          </c:val>
        </c:ser>
        <c:ser>
          <c:idx val="2"/>
          <c:order val="2"/>
          <c:tx>
            <c:strRef>
              <c:f>'[Microsoft PowerPoint diagrama]Lapas1 (2)'!$D$1</c:f>
              <c:strCache>
                <c:ptCount val="1"/>
                <c:pt idx="0">
                  <c:v>Darbo vietos dalijimosi DS</c:v>
                </c:pt>
              </c:strCache>
            </c:strRef>
          </c:tx>
          <c:spPr>
            <a:solidFill>
              <a:srgbClr val="FFC000"/>
            </a:solidFill>
          </c:spPr>
          <c:invertIfNegative val="0"/>
          <c:dLbls>
            <c:dLbl>
              <c:idx val="0"/>
              <c:layout>
                <c:manualLayout>
                  <c:x val="1.9357605252532915E-2"/>
                  <c:y val="-6.972739463057076E-2"/>
                </c:manualLayout>
              </c:layout>
              <c:spPr/>
              <c:txPr>
                <a:bodyPr/>
                <a:lstStyle/>
                <a:p>
                  <a:pPr>
                    <a:defRPr sz="1600">
                      <a:solidFill>
                        <a:schemeClr val="bg1"/>
                      </a:solidFill>
                    </a:defRPr>
                  </a:pPr>
                  <a:endParaRPr lang="lt-LT"/>
                </a:p>
              </c:txPr>
              <c:showLegendKey val="0"/>
              <c:showVal val="1"/>
              <c:showCatName val="0"/>
              <c:showSerName val="0"/>
              <c:showPercent val="0"/>
              <c:showBubbleSize val="0"/>
            </c:dLbl>
            <c:dLbl>
              <c:idx val="1"/>
              <c:layout>
                <c:manualLayout>
                  <c:x val="2.5810140336710554E-2"/>
                  <c:y val="-2.8711280141999727E-2"/>
                </c:manualLayout>
              </c:layout>
              <c:spPr/>
              <c:txPr>
                <a:bodyPr/>
                <a:lstStyle/>
                <a:p>
                  <a:pPr>
                    <a:defRPr sz="1600">
                      <a:solidFill>
                        <a:schemeClr val="bg1"/>
                      </a:solidFill>
                    </a:defRPr>
                  </a:pPr>
                  <a:endParaRPr lang="lt-LT"/>
                </a:p>
              </c:txPr>
              <c:showLegendKey val="0"/>
              <c:showVal val="1"/>
              <c:showCatName val="0"/>
              <c:showSerName val="0"/>
              <c:showPercent val="0"/>
              <c:showBubbleSize val="0"/>
            </c:dLbl>
            <c:txPr>
              <a:bodyPr/>
              <a:lstStyle/>
              <a:p>
                <a:pPr>
                  <a:defRPr sz="1600"/>
                </a:pPr>
                <a:endParaRPr lang="lt-LT"/>
              </a:p>
            </c:txPr>
            <c:showLegendKey val="0"/>
            <c:showVal val="1"/>
            <c:showCatName val="0"/>
            <c:showSerName val="0"/>
            <c:showPercent val="0"/>
            <c:showBubbleSize val="0"/>
            <c:showLeaderLines val="0"/>
          </c:dLbls>
          <c:cat>
            <c:strRef>
              <c:f>'[Microsoft PowerPoint diagrama]Lapas1 (2)'!$A$2:$A$3</c:f>
              <c:strCache>
                <c:ptCount val="2"/>
                <c:pt idx="0">
                  <c:v>2017 m. II pusm.</c:v>
                </c:pt>
                <c:pt idx="1">
                  <c:v>2018 m. II pusm.</c:v>
                </c:pt>
              </c:strCache>
            </c:strRef>
          </c:cat>
          <c:val>
            <c:numRef>
              <c:f>'[Microsoft PowerPoint diagrama]Lapas1 (2)'!$D$2:$D$3</c:f>
              <c:numCache>
                <c:formatCode>General</c:formatCode>
                <c:ptCount val="2"/>
                <c:pt idx="0">
                  <c:v>13</c:v>
                </c:pt>
                <c:pt idx="1">
                  <c:v>1</c:v>
                </c:pt>
              </c:numCache>
            </c:numRef>
          </c:val>
        </c:ser>
        <c:dLbls>
          <c:showLegendKey val="0"/>
          <c:showVal val="1"/>
          <c:showCatName val="0"/>
          <c:showSerName val="0"/>
          <c:showPercent val="0"/>
          <c:showBubbleSize val="0"/>
        </c:dLbls>
        <c:gapWidth val="95"/>
        <c:gapDepth val="95"/>
        <c:shape val="box"/>
        <c:axId val="31223808"/>
        <c:axId val="31225344"/>
        <c:axId val="0"/>
      </c:bar3DChart>
      <c:catAx>
        <c:axId val="31223808"/>
        <c:scaling>
          <c:orientation val="minMax"/>
        </c:scaling>
        <c:delete val="0"/>
        <c:axPos val="b"/>
        <c:majorTickMark val="none"/>
        <c:minorTickMark val="none"/>
        <c:tickLblPos val="nextTo"/>
        <c:txPr>
          <a:bodyPr/>
          <a:lstStyle/>
          <a:p>
            <a:pPr>
              <a:defRPr sz="1400"/>
            </a:pPr>
            <a:endParaRPr lang="lt-LT"/>
          </a:p>
        </c:txPr>
        <c:crossAx val="31225344"/>
        <c:crosses val="autoZero"/>
        <c:auto val="1"/>
        <c:lblAlgn val="ctr"/>
        <c:lblOffset val="100"/>
        <c:noMultiLvlLbl val="0"/>
      </c:catAx>
      <c:valAx>
        <c:axId val="31225344"/>
        <c:scaling>
          <c:orientation val="minMax"/>
        </c:scaling>
        <c:delete val="1"/>
        <c:axPos val="l"/>
        <c:numFmt formatCode="General" sourceLinked="1"/>
        <c:majorTickMark val="none"/>
        <c:minorTickMark val="none"/>
        <c:tickLblPos val="nextTo"/>
        <c:crossAx val="31223808"/>
        <c:crosses val="autoZero"/>
        <c:crossBetween val="between"/>
      </c:valAx>
    </c:plotArea>
    <c:legend>
      <c:legendPos val="t"/>
      <c:layout/>
      <c:overlay val="0"/>
      <c:txPr>
        <a:bodyPr/>
        <a:lstStyle/>
        <a:p>
          <a:pPr>
            <a:defRPr sz="1600"/>
          </a:pPr>
          <a:endParaRPr lang="lt-LT"/>
        </a:p>
      </c:txPr>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bar3DChart>
        <c:barDir val="bar"/>
        <c:grouping val="clustered"/>
        <c:varyColors val="0"/>
        <c:ser>
          <c:idx val="0"/>
          <c:order val="0"/>
          <c:tx>
            <c:strRef>
              <c:f>'[Microsoft PowerPoint diagrama]Lapas1 (3)'!$B$1</c:f>
              <c:strCache>
                <c:ptCount val="1"/>
                <c:pt idx="0">
                  <c:v>darbo sutartys su užsienio šalių piliečiais</c:v>
                </c:pt>
              </c:strCache>
            </c:strRef>
          </c:tx>
          <c:invertIfNegative val="0"/>
          <c:dLbls>
            <c:dLbl>
              <c:idx val="0"/>
              <c:layout>
                <c:manualLayout>
                  <c:x val="1.1068458280464248E-3"/>
                  <c:y val="3.2520325203252036E-2"/>
                </c:manualLayout>
              </c:layout>
              <c:tx>
                <c:rich>
                  <a:bodyPr/>
                  <a:lstStyle/>
                  <a:p>
                    <a:r>
                      <a:rPr lang="lt-LT" dirty="0" smtClean="0"/>
                      <a:t>DS </a:t>
                    </a:r>
                    <a:r>
                      <a:rPr lang="lt-LT" dirty="0"/>
                      <a:t>su užsienio šalių piliečiais; 8.210</a:t>
                    </a:r>
                  </a:p>
                </c:rich>
              </c:tx>
              <c:showLegendKey val="1"/>
              <c:showVal val="1"/>
              <c:showCatName val="0"/>
              <c:showSerName val="1"/>
              <c:showPercent val="0"/>
              <c:showBubbleSize val="0"/>
            </c:dLbl>
            <c:dLbl>
              <c:idx val="1"/>
              <c:layout>
                <c:manualLayout>
                  <c:x val="-2.6180083304584091E-3"/>
                  <c:y val="2.8906955736224028E-2"/>
                </c:manualLayout>
              </c:layout>
              <c:tx>
                <c:rich>
                  <a:bodyPr/>
                  <a:lstStyle/>
                  <a:p>
                    <a:r>
                      <a:rPr lang="lt-LT" dirty="0" smtClean="0"/>
                      <a:t>DS </a:t>
                    </a:r>
                    <a:r>
                      <a:rPr lang="lt-LT" dirty="0"/>
                      <a:t>su užsienio šalių piliečiais; 14.088</a:t>
                    </a:r>
                  </a:p>
                </c:rich>
              </c:tx>
              <c:showLegendKey val="1"/>
              <c:showVal val="1"/>
              <c:showCatName val="0"/>
              <c:showSerName val="1"/>
              <c:showPercent val="0"/>
              <c:showBubbleSize val="0"/>
            </c:dLbl>
            <c:showLegendKey val="1"/>
            <c:showVal val="1"/>
            <c:showCatName val="0"/>
            <c:showSerName val="1"/>
            <c:showPercent val="0"/>
            <c:showBubbleSize val="0"/>
            <c:showLeaderLines val="0"/>
          </c:dLbls>
          <c:cat>
            <c:strRef>
              <c:f>'[Microsoft PowerPoint diagrama]Lapas1 (3)'!$A$2:$A$3</c:f>
              <c:strCache>
                <c:ptCount val="2"/>
                <c:pt idx="0">
                  <c:v>2017 m. II pusm.</c:v>
                </c:pt>
                <c:pt idx="1">
                  <c:v>2018 m. II pusm.</c:v>
                </c:pt>
              </c:strCache>
            </c:strRef>
          </c:cat>
          <c:val>
            <c:numRef>
              <c:f>'[Microsoft PowerPoint diagrama]Lapas1 (3)'!$B$2:$B$3</c:f>
              <c:numCache>
                <c:formatCode>#,##0</c:formatCode>
                <c:ptCount val="2"/>
                <c:pt idx="0">
                  <c:v>8210</c:v>
                </c:pt>
                <c:pt idx="1">
                  <c:v>14088</c:v>
                </c:pt>
              </c:numCache>
            </c:numRef>
          </c:val>
        </c:ser>
        <c:ser>
          <c:idx val="1"/>
          <c:order val="1"/>
          <c:tx>
            <c:strRef>
              <c:f>'[Microsoft PowerPoint diagrama]Lapas1 (3)'!$C$1</c:f>
              <c:strCache>
                <c:ptCount val="1"/>
                <c:pt idx="0">
                  <c:v>darbo sutartys su LR ir ES piliečiais</c:v>
                </c:pt>
              </c:strCache>
            </c:strRef>
          </c:tx>
          <c:invertIfNegative val="0"/>
          <c:dLbls>
            <c:dLbl>
              <c:idx val="0"/>
              <c:layout>
                <c:manualLayout>
                  <c:x val="-0.14388021214017155"/>
                  <c:y val="1.0840108401084011E-2"/>
                </c:manualLayout>
              </c:layout>
              <c:tx>
                <c:rich>
                  <a:bodyPr/>
                  <a:lstStyle/>
                  <a:p>
                    <a:r>
                      <a:rPr lang="lt-LT" dirty="0" smtClean="0"/>
                      <a:t>DS</a:t>
                    </a:r>
                    <a:r>
                      <a:rPr lang="es-ES" dirty="0" smtClean="0"/>
                      <a:t> </a:t>
                    </a:r>
                    <a:r>
                      <a:rPr lang="es-ES" dirty="0"/>
                      <a:t>su LR ir ES piliečiais; 300.242</a:t>
                    </a:r>
                  </a:p>
                </c:rich>
              </c:tx>
              <c:showLegendKey val="1"/>
              <c:showVal val="1"/>
              <c:showCatName val="0"/>
              <c:showSerName val="1"/>
              <c:showPercent val="0"/>
              <c:showBubbleSize val="0"/>
              <c:separator>; </c:separator>
            </c:dLbl>
            <c:dLbl>
              <c:idx val="1"/>
              <c:layout>
                <c:manualLayout>
                  <c:x val="-0.16244540080341938"/>
                  <c:y val="3.6130849497471355E-3"/>
                </c:manualLayout>
              </c:layout>
              <c:tx>
                <c:rich>
                  <a:bodyPr/>
                  <a:lstStyle/>
                  <a:p>
                    <a:r>
                      <a:rPr lang="lt-LT" dirty="0" smtClean="0"/>
                      <a:t>DS </a:t>
                    </a:r>
                    <a:r>
                      <a:rPr lang="es-ES" dirty="0" smtClean="0"/>
                      <a:t>su </a:t>
                    </a:r>
                    <a:r>
                      <a:rPr lang="es-ES" dirty="0"/>
                      <a:t>LR ir ES piliečiais; 295.707</a:t>
                    </a:r>
                  </a:p>
                </c:rich>
              </c:tx>
              <c:showLegendKey val="1"/>
              <c:showVal val="1"/>
              <c:showCatName val="0"/>
              <c:showSerName val="1"/>
              <c:showPercent val="0"/>
              <c:showBubbleSize val="0"/>
              <c:separator>; </c:separator>
            </c:dLbl>
            <c:showLegendKey val="1"/>
            <c:showVal val="1"/>
            <c:showCatName val="0"/>
            <c:showSerName val="1"/>
            <c:showPercent val="0"/>
            <c:showBubbleSize val="0"/>
            <c:separator>; </c:separator>
            <c:showLeaderLines val="0"/>
          </c:dLbls>
          <c:cat>
            <c:strRef>
              <c:f>'[Microsoft PowerPoint diagrama]Lapas1 (3)'!$A$2:$A$3</c:f>
              <c:strCache>
                <c:ptCount val="2"/>
                <c:pt idx="0">
                  <c:v>2017 m. II pusm.</c:v>
                </c:pt>
                <c:pt idx="1">
                  <c:v>2018 m. II pusm.</c:v>
                </c:pt>
              </c:strCache>
            </c:strRef>
          </c:cat>
          <c:val>
            <c:numRef>
              <c:f>'[Microsoft PowerPoint diagrama]Lapas1 (3)'!$C$2:$C$3</c:f>
              <c:numCache>
                <c:formatCode>#,##0</c:formatCode>
                <c:ptCount val="2"/>
                <c:pt idx="0">
                  <c:v>300242</c:v>
                </c:pt>
                <c:pt idx="1">
                  <c:v>295707</c:v>
                </c:pt>
              </c:numCache>
            </c:numRef>
          </c:val>
        </c:ser>
        <c:dLbls>
          <c:showLegendKey val="0"/>
          <c:showVal val="0"/>
          <c:showCatName val="0"/>
          <c:showSerName val="0"/>
          <c:showPercent val="0"/>
          <c:showBubbleSize val="0"/>
        </c:dLbls>
        <c:gapWidth val="150"/>
        <c:shape val="box"/>
        <c:axId val="32179328"/>
        <c:axId val="32180864"/>
        <c:axId val="0"/>
      </c:bar3DChart>
      <c:catAx>
        <c:axId val="32179328"/>
        <c:scaling>
          <c:orientation val="minMax"/>
        </c:scaling>
        <c:delete val="0"/>
        <c:axPos val="l"/>
        <c:majorTickMark val="out"/>
        <c:minorTickMark val="none"/>
        <c:tickLblPos val="nextTo"/>
        <c:txPr>
          <a:bodyPr/>
          <a:lstStyle/>
          <a:p>
            <a:pPr>
              <a:defRPr sz="1400"/>
            </a:pPr>
            <a:endParaRPr lang="lt-LT"/>
          </a:p>
        </c:txPr>
        <c:crossAx val="32180864"/>
        <c:crosses val="autoZero"/>
        <c:auto val="1"/>
        <c:lblAlgn val="ctr"/>
        <c:lblOffset val="100"/>
        <c:noMultiLvlLbl val="0"/>
      </c:catAx>
      <c:valAx>
        <c:axId val="32180864"/>
        <c:scaling>
          <c:orientation val="minMax"/>
        </c:scaling>
        <c:delete val="1"/>
        <c:axPos val="b"/>
        <c:numFmt formatCode="#,##0" sourceLinked="1"/>
        <c:majorTickMark val="out"/>
        <c:minorTickMark val="none"/>
        <c:tickLblPos val="nextTo"/>
        <c:crossAx val="32179328"/>
        <c:crosses val="autoZero"/>
        <c:crossBetween val="between"/>
      </c:valAx>
      <c:spPr>
        <a:noFill/>
        <a:ln>
          <a:noFill/>
        </a:ln>
      </c:spPr>
    </c:plotArea>
    <c:plotVisOnly val="1"/>
    <c:dispBlanksAs val="gap"/>
    <c:showDLblsOverMax val="0"/>
  </c:chart>
  <c:spPr>
    <a:noFill/>
    <a:ln>
      <a:noFill/>
    </a:ln>
  </c:spPr>
  <c:txPr>
    <a:bodyPr/>
    <a:lstStyle/>
    <a:p>
      <a:pPr>
        <a:defRPr sz="1200">
          <a:latin typeface="Times New Roman" panose="02020603050405020304" pitchFamily="18" charset="0"/>
          <a:cs typeface="Times New Roman" panose="02020603050405020304" pitchFamily="18" charset="0"/>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7800045896121"/>
          <c:y val="2.3459285002035601E-2"/>
          <c:w val="0.68164090116416076"/>
          <c:h val="0.7807313565881272"/>
        </c:manualLayout>
      </c:layout>
      <c:pieChart>
        <c:varyColors val="1"/>
        <c:ser>
          <c:idx val="0"/>
          <c:order val="0"/>
          <c:tx>
            <c:strRef>
              <c:f>Lapas1!$B$1</c:f>
              <c:strCache>
                <c:ptCount val="1"/>
                <c:pt idx="0">
                  <c:v>2017 m. II pusm</c:v>
                </c:pt>
              </c:strCache>
            </c:strRef>
          </c:tx>
          <c:explosion val="25"/>
          <c:dLbls>
            <c:dLbl>
              <c:idx val="3"/>
              <c:layout>
                <c:manualLayout>
                  <c:x val="-9.186395624569724E-3"/>
                  <c:y val="0"/>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Lapas1!$A$2:$A$6</c:f>
              <c:strCache>
                <c:ptCount val="5"/>
                <c:pt idx="0">
                  <c:v>darbuotojo iniciatyva</c:v>
                </c:pt>
                <c:pt idx="1">
                  <c:v>darbdavio iniciatyva</c:v>
                </c:pt>
                <c:pt idx="2">
                  <c:v>pasibaigus terminui</c:v>
                </c:pt>
                <c:pt idx="3">
                  <c:v>šalių susitarimu</c:v>
                </c:pt>
                <c:pt idx="4">
                  <c:v>kiti pagrindai</c:v>
                </c:pt>
              </c:strCache>
            </c:strRef>
          </c:cat>
          <c:val>
            <c:numRef>
              <c:f>Lapas1!$B$2:$B$6</c:f>
              <c:numCache>
                <c:formatCode>#,##0</c:formatCode>
                <c:ptCount val="5"/>
                <c:pt idx="0">
                  <c:v>234300</c:v>
                </c:pt>
                <c:pt idx="1">
                  <c:v>16068</c:v>
                </c:pt>
                <c:pt idx="2">
                  <c:v>41804</c:v>
                </c:pt>
                <c:pt idx="3">
                  <c:v>16962</c:v>
                </c:pt>
                <c:pt idx="4">
                  <c:v>8206</c:v>
                </c:pt>
              </c:numCache>
            </c:numRef>
          </c:val>
        </c:ser>
        <c:dLbls>
          <c:showLegendKey val="0"/>
          <c:showVal val="0"/>
          <c:showCatName val="0"/>
          <c:showSerName val="0"/>
          <c:showPercent val="0"/>
          <c:showBubbleSize val="0"/>
          <c:showLeaderLines val="0"/>
        </c:dLbls>
        <c:firstSliceAng val="0"/>
      </c:pieChart>
    </c:plotArea>
    <c:legend>
      <c:legendPos val="b"/>
      <c:layout>
        <c:manualLayout>
          <c:xMode val="edge"/>
          <c:yMode val="edge"/>
          <c:x val="4.6861693311915149E-2"/>
          <c:y val="0.76063616999935102"/>
          <c:w val="0.95313830668808486"/>
          <c:h val="0.21688369925007228"/>
        </c:manualLayout>
      </c:layout>
      <c:overlay val="0"/>
      <c:txPr>
        <a:bodyPr/>
        <a:lstStyle/>
        <a:p>
          <a:pPr>
            <a:defRPr sz="12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6434034112464"/>
          <c:y val="8.8117767661517146E-2"/>
          <c:w val="0.66417898076958759"/>
          <c:h val="0.90573110353990838"/>
        </c:manualLayout>
      </c:layout>
      <c:pieChart>
        <c:varyColors val="1"/>
        <c:ser>
          <c:idx val="0"/>
          <c:order val="0"/>
          <c:tx>
            <c:strRef>
              <c:f>Lapas1!$B$1</c:f>
              <c:strCache>
                <c:ptCount val="1"/>
                <c:pt idx="0">
                  <c:v>2018 m. </c:v>
                </c:pt>
              </c:strCache>
            </c:strRef>
          </c:tx>
          <c:explosion val="25"/>
          <c:dLbls>
            <c:showLegendKey val="0"/>
            <c:showVal val="0"/>
            <c:showCatName val="0"/>
            <c:showSerName val="0"/>
            <c:showPercent val="1"/>
            <c:showBubbleSize val="0"/>
            <c:showLeaderLines val="0"/>
          </c:dLbls>
          <c:cat>
            <c:strRef>
              <c:f>Lapas1!$A$2:$A$6</c:f>
              <c:strCache>
                <c:ptCount val="5"/>
                <c:pt idx="0">
                  <c:v>darbuotojo iniciatyva</c:v>
                </c:pt>
                <c:pt idx="1">
                  <c:v>darbdavio iniciatyva</c:v>
                </c:pt>
                <c:pt idx="2">
                  <c:v>pasibaigus terminui</c:v>
                </c:pt>
                <c:pt idx="3">
                  <c:v>šalių susitarimu</c:v>
                </c:pt>
                <c:pt idx="4">
                  <c:v>kiti pagrindai</c:v>
                </c:pt>
              </c:strCache>
            </c:strRef>
          </c:cat>
          <c:val>
            <c:numRef>
              <c:f>Lapas1!$B$2:$B$6</c:f>
              <c:numCache>
                <c:formatCode>#,##0</c:formatCode>
                <c:ptCount val="5"/>
                <c:pt idx="0">
                  <c:v>438875</c:v>
                </c:pt>
                <c:pt idx="1">
                  <c:v>32738</c:v>
                </c:pt>
                <c:pt idx="2">
                  <c:v>79817</c:v>
                </c:pt>
                <c:pt idx="3">
                  <c:v>32428</c:v>
                </c:pt>
                <c:pt idx="4">
                  <c:v>20046</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lt-L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0"/>
      <c:rAngAx val="0"/>
      <c:perspective val="30"/>
    </c:view3D>
    <c:floor>
      <c:thickness val="0"/>
    </c:floor>
    <c:sideWall>
      <c:thickness val="0"/>
    </c:sideWall>
    <c:backWall>
      <c:thickness val="0"/>
    </c:backWall>
    <c:plotArea>
      <c:layout>
        <c:manualLayout>
          <c:layoutTarget val="inner"/>
          <c:xMode val="edge"/>
          <c:yMode val="edge"/>
          <c:x val="7.1954398234770373E-2"/>
          <c:y val="0.10106442202774624"/>
          <c:w val="0.8056674154135991"/>
          <c:h val="0.7807313565881272"/>
        </c:manualLayout>
      </c:layout>
      <c:pie3DChart>
        <c:varyColors val="1"/>
        <c:ser>
          <c:idx val="0"/>
          <c:order val="0"/>
          <c:tx>
            <c:strRef>
              <c:f>Lapas1!$B$1</c:f>
              <c:strCache>
                <c:ptCount val="1"/>
                <c:pt idx="0">
                  <c:v>Pardavimas</c:v>
                </c:pt>
              </c:strCache>
            </c:strRef>
          </c:tx>
          <c:explosion val="25"/>
          <c:dPt>
            <c:idx val="0"/>
            <c:bubble3D val="0"/>
            <c:explosion val="0"/>
          </c:dPt>
          <c:dLbls>
            <c:dLbl>
              <c:idx val="0"/>
              <c:layout>
                <c:manualLayout>
                  <c:x val="0.24549908135401766"/>
                  <c:y val="-4.2302914238247259E-2"/>
                </c:manualLayout>
              </c:layout>
              <c:spPr/>
              <c:txPr>
                <a:bodyPr/>
                <a:lstStyle/>
                <a:p>
                  <a:pPr>
                    <a:defRPr sz="1200">
                      <a:solidFill>
                        <a:schemeClr val="bg1"/>
                      </a:solidFill>
                    </a:defRPr>
                  </a:pPr>
                  <a:endParaRPr lang="lt-LT"/>
                </a:p>
              </c:txPr>
              <c:showLegendKey val="0"/>
              <c:showVal val="1"/>
              <c:showCatName val="1"/>
              <c:showSerName val="0"/>
              <c:showPercent val="1"/>
              <c:showBubbleSize val="0"/>
              <c:separator>
</c:separator>
            </c:dLbl>
            <c:dLbl>
              <c:idx val="1"/>
              <c:layout>
                <c:manualLayout>
                  <c:x val="-6.9391572867401217E-3"/>
                  <c:y val="-0.14028588375572143"/>
                </c:manualLayout>
              </c:layout>
              <c:showLegendKey val="0"/>
              <c:showVal val="1"/>
              <c:showCatName val="1"/>
              <c:showSerName val="0"/>
              <c:showPercent val="1"/>
              <c:showBubbleSize val="0"/>
              <c:separator>
</c:separator>
            </c:dLbl>
            <c:txPr>
              <a:bodyPr/>
              <a:lstStyle/>
              <a:p>
                <a:pPr>
                  <a:defRPr sz="1200"/>
                </a:pPr>
                <a:endParaRPr lang="lt-LT"/>
              </a:p>
            </c:txPr>
            <c:showLegendKey val="0"/>
            <c:showVal val="1"/>
            <c:showCatName val="1"/>
            <c:showSerName val="0"/>
            <c:showPercent val="1"/>
            <c:showBubbleSize val="0"/>
            <c:showLeaderLines val="1"/>
          </c:dLbls>
          <c:cat>
            <c:strRef>
              <c:f>Lapas1!$A$2:$A$3</c:f>
              <c:strCache>
                <c:ptCount val="2"/>
                <c:pt idx="0">
                  <c:v>be svarbių priežasčių</c:v>
                </c:pt>
                <c:pt idx="1">
                  <c:v>dėl svarbių priežasčių</c:v>
                </c:pt>
              </c:strCache>
            </c:strRef>
          </c:cat>
          <c:val>
            <c:numRef>
              <c:f>Lapas1!$B$2:$B$3</c:f>
              <c:numCache>
                <c:formatCode>#,##0</c:formatCode>
                <c:ptCount val="2"/>
                <c:pt idx="0">
                  <c:v>431817</c:v>
                </c:pt>
                <c:pt idx="1">
                  <c:v>5706</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w="3175">
      <a:noFill/>
    </a:ln>
  </c:spPr>
  <c:txPr>
    <a:bodyPr/>
    <a:lstStyle/>
    <a:p>
      <a:pPr>
        <a:defRPr sz="1800"/>
      </a:pPr>
      <a:endParaRPr lang="lt-L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explosion val="12"/>
          </c:dPt>
          <c:dLbls>
            <c:dLbl>
              <c:idx val="0"/>
              <c:spPr/>
              <c:txPr>
                <a:bodyPr/>
                <a:lstStyle/>
                <a:p>
                  <a:pPr>
                    <a:defRPr>
                      <a:solidFill>
                        <a:schemeClr val="bg1"/>
                      </a:solidFill>
                    </a:defRPr>
                  </a:pPr>
                  <a:endParaRPr lang="lt-LT"/>
                </a:p>
              </c:txPr>
              <c:showLegendKey val="0"/>
              <c:showVal val="1"/>
              <c:showCatName val="1"/>
              <c:showSerName val="0"/>
              <c:showPercent val="1"/>
              <c:showBubbleSize val="0"/>
            </c:dLbl>
            <c:showLegendKey val="0"/>
            <c:showVal val="1"/>
            <c:showCatName val="1"/>
            <c:showSerName val="0"/>
            <c:showPercent val="1"/>
            <c:showBubbleSize val="0"/>
            <c:showLeaderLines val="1"/>
          </c:dLbls>
          <c:cat>
            <c:strRef>
              <c:f>'[Microsoft PowerPoint diagrama]Lapas1'!$A$2:$A$5</c:f>
              <c:strCache>
                <c:ptCount val="4"/>
                <c:pt idx="0">
                  <c:v>dėl darbuotojo kaltės</c:v>
                </c:pt>
                <c:pt idx="1">
                  <c:v>be darbuotojo kaltės</c:v>
                </c:pt>
                <c:pt idx="2">
                  <c:v>darbdavio iniciatyva išbandymo metu</c:v>
                </c:pt>
                <c:pt idx="3">
                  <c:v>darbdavio valia (su ne mažesne kaip šešių mėnesių jo vidutinio užmokesčio dydžio išeitine)</c:v>
                </c:pt>
              </c:strCache>
            </c:strRef>
          </c:cat>
          <c:val>
            <c:numRef>
              <c:f>'[Microsoft PowerPoint diagrama]Lapas1'!$B$2:$B$5</c:f>
              <c:numCache>
                <c:formatCode>#,##0</c:formatCode>
                <c:ptCount val="4"/>
                <c:pt idx="0">
                  <c:v>18452</c:v>
                </c:pt>
                <c:pt idx="1">
                  <c:v>9990</c:v>
                </c:pt>
                <c:pt idx="2">
                  <c:v>3915</c:v>
                </c:pt>
                <c:pt idx="3">
                  <c:v>381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1 seka</c:v>
                </c:pt>
              </c:strCache>
            </c:strRef>
          </c:tx>
          <c:invertIfNegative val="0"/>
          <c:dLbls>
            <c:dLbl>
              <c:idx val="0"/>
              <c:layout>
                <c:manualLayout>
                  <c:x val="0"/>
                  <c:y val="0.11466725053665627"/>
                </c:manualLayout>
              </c:layout>
              <c:spPr/>
              <c:txPr>
                <a:bodyPr/>
                <a:lstStyle/>
                <a:p>
                  <a:pPr>
                    <a:defRPr>
                      <a:solidFill>
                        <a:schemeClr val="bg1"/>
                      </a:solidFill>
                    </a:defRPr>
                  </a:pPr>
                  <a:endParaRPr lang="lt-LT"/>
                </a:p>
              </c:txPr>
              <c:showLegendKey val="0"/>
              <c:showVal val="1"/>
              <c:showCatName val="0"/>
              <c:showSerName val="0"/>
              <c:showPercent val="0"/>
              <c:showBubbleSize val="0"/>
            </c:dLbl>
            <c:dLbl>
              <c:idx val="1"/>
              <c:layout>
                <c:manualLayout>
                  <c:x val="6.6698224321709637E-3"/>
                  <c:y val="0.13258400843300883"/>
                </c:manualLayout>
              </c:layout>
              <c:spPr/>
              <c:txPr>
                <a:bodyPr/>
                <a:lstStyle/>
                <a:p>
                  <a:pPr>
                    <a:defRPr>
                      <a:solidFill>
                        <a:schemeClr val="bg1"/>
                      </a:solidFill>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2017 m. II pusm.</c:v>
                </c:pt>
                <c:pt idx="1">
                  <c:v>2018 m. II pusm.</c:v>
                </c:pt>
              </c:strCache>
            </c:strRef>
          </c:cat>
          <c:val>
            <c:numRef>
              <c:f>Lapas1!$B$2:$B$3</c:f>
              <c:numCache>
                <c:formatCode>General</c:formatCode>
                <c:ptCount val="2"/>
                <c:pt idx="0">
                  <c:v>125</c:v>
                </c:pt>
                <c:pt idx="1">
                  <c:v>234</c:v>
                </c:pt>
              </c:numCache>
            </c:numRef>
          </c:val>
        </c:ser>
        <c:dLbls>
          <c:showLegendKey val="0"/>
          <c:showVal val="0"/>
          <c:showCatName val="0"/>
          <c:showSerName val="0"/>
          <c:showPercent val="0"/>
          <c:showBubbleSize val="0"/>
        </c:dLbls>
        <c:gapWidth val="150"/>
        <c:shape val="box"/>
        <c:axId val="32380800"/>
        <c:axId val="32382336"/>
        <c:axId val="0"/>
      </c:bar3DChart>
      <c:catAx>
        <c:axId val="32380800"/>
        <c:scaling>
          <c:orientation val="minMax"/>
        </c:scaling>
        <c:delete val="0"/>
        <c:axPos val="b"/>
        <c:majorTickMark val="out"/>
        <c:minorTickMark val="none"/>
        <c:tickLblPos val="nextTo"/>
        <c:crossAx val="32382336"/>
        <c:crosses val="autoZero"/>
        <c:auto val="1"/>
        <c:lblAlgn val="ctr"/>
        <c:lblOffset val="100"/>
        <c:noMultiLvlLbl val="0"/>
      </c:catAx>
      <c:valAx>
        <c:axId val="32382336"/>
        <c:scaling>
          <c:orientation val="minMax"/>
        </c:scaling>
        <c:delete val="1"/>
        <c:axPos val="l"/>
        <c:numFmt formatCode="General" sourceLinked="1"/>
        <c:majorTickMark val="out"/>
        <c:minorTickMark val="none"/>
        <c:tickLblPos val="nextTo"/>
        <c:crossAx val="3238080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BA763-AC7E-4893-9A27-D0FCF1348E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413408C-07D3-49FA-A630-DD20B4862238}">
      <dgm:prSet phldrT="[Tekstas]" custT="1"/>
      <dgm:spPr>
        <a:solidFill>
          <a:schemeClr val="accent3"/>
        </a:solidFill>
      </dgm:spPr>
      <dgm:t>
        <a:bodyPr/>
        <a:lstStyle/>
        <a:p>
          <a:pPr algn="ctr"/>
          <a:r>
            <a:rPr lang="lt-LT" sz="1400" b="1" dirty="0" smtClean="0"/>
            <a:t>Darbdaviui:</a:t>
          </a:r>
          <a:endParaRPr lang="lt-LT" sz="1400" dirty="0"/>
        </a:p>
      </dgm:t>
    </dgm:pt>
    <dgm:pt modelId="{9F44A50C-F636-404D-94F2-4AD2844D97C8}" type="parTrans" cxnId="{6A768B21-FF77-4D80-9E5C-194E3E11E979}">
      <dgm:prSet/>
      <dgm:spPr/>
      <dgm:t>
        <a:bodyPr/>
        <a:lstStyle/>
        <a:p>
          <a:endParaRPr lang="lt-LT"/>
        </a:p>
      </dgm:t>
    </dgm:pt>
    <dgm:pt modelId="{6354FE21-A839-431F-A9D2-EB92C1E5AAD9}" type="sibTrans" cxnId="{6A768B21-FF77-4D80-9E5C-194E3E11E979}">
      <dgm:prSet/>
      <dgm:spPr/>
      <dgm:t>
        <a:bodyPr/>
        <a:lstStyle/>
        <a:p>
          <a:endParaRPr lang="lt-LT"/>
        </a:p>
      </dgm:t>
    </dgm:pt>
    <dgm:pt modelId="{48B534D2-E84E-438F-A5F4-FA29AC129204}">
      <dgm:prSet phldrT="[Tekstas]" custT="1"/>
      <dgm:spPr>
        <a:solidFill>
          <a:schemeClr val="accent5">
            <a:lumMod val="20000"/>
            <a:lumOff val="80000"/>
            <a:alpha val="90000"/>
          </a:schemeClr>
        </a:solidFill>
      </dgm:spPr>
      <dgm:t>
        <a:bodyPr/>
        <a:lstStyle/>
        <a:p>
          <a:pPr algn="l"/>
          <a:r>
            <a:rPr lang="lt-LT" sz="1200" dirty="0" smtClean="0"/>
            <a:t>Atleidimo nuostatų lankstesnis reguliavimas (atleidimas darbdavio valia)</a:t>
          </a:r>
          <a:endParaRPr lang="lt-LT" sz="1200" dirty="0"/>
        </a:p>
      </dgm:t>
    </dgm:pt>
    <dgm:pt modelId="{F2ECC517-CD36-417F-AF19-3B604695D619}" type="parTrans" cxnId="{E41DC618-5008-464F-AF3E-B0FFBEB6879D}">
      <dgm:prSet/>
      <dgm:spPr/>
      <dgm:t>
        <a:bodyPr/>
        <a:lstStyle/>
        <a:p>
          <a:endParaRPr lang="lt-LT"/>
        </a:p>
      </dgm:t>
    </dgm:pt>
    <dgm:pt modelId="{C5AFA071-6020-4A17-909C-96FC4D2B2FD6}" type="sibTrans" cxnId="{E41DC618-5008-464F-AF3E-B0FFBEB6879D}">
      <dgm:prSet/>
      <dgm:spPr/>
      <dgm:t>
        <a:bodyPr/>
        <a:lstStyle/>
        <a:p>
          <a:endParaRPr lang="lt-LT"/>
        </a:p>
      </dgm:t>
    </dgm:pt>
    <dgm:pt modelId="{83AC6885-8ED9-4E08-92E4-B3810F625803}">
      <dgm:prSet phldrT="[Tekstas]" custT="1"/>
      <dgm:spPr/>
      <dgm:t>
        <a:bodyPr/>
        <a:lstStyle/>
        <a:p>
          <a:r>
            <a:rPr lang="lt-LT" sz="1400" b="1" dirty="0" smtClean="0"/>
            <a:t>Darbuotojui:</a:t>
          </a:r>
          <a:endParaRPr lang="lt-LT" sz="500" dirty="0"/>
        </a:p>
      </dgm:t>
    </dgm:pt>
    <dgm:pt modelId="{DC5D19B3-7349-4819-812A-4122A4812389}" type="parTrans" cxnId="{6236EB71-A509-48D7-8849-DD260355343E}">
      <dgm:prSet/>
      <dgm:spPr/>
      <dgm:t>
        <a:bodyPr/>
        <a:lstStyle/>
        <a:p>
          <a:endParaRPr lang="lt-LT"/>
        </a:p>
      </dgm:t>
    </dgm:pt>
    <dgm:pt modelId="{B8A00DC9-4473-4F7D-ACA2-B642EFAB8969}" type="sibTrans" cxnId="{6236EB71-A509-48D7-8849-DD260355343E}">
      <dgm:prSet/>
      <dgm:spPr/>
      <dgm:t>
        <a:bodyPr/>
        <a:lstStyle/>
        <a:p>
          <a:endParaRPr lang="lt-LT"/>
        </a:p>
      </dgm:t>
    </dgm:pt>
    <dgm:pt modelId="{2AD3CF51-B351-474F-B8F1-A0F984507ACD}">
      <dgm:prSet phldrT="[Tekstas]" custT="1"/>
      <dgm:spPr>
        <a:solidFill>
          <a:schemeClr val="accent5">
            <a:lumMod val="20000"/>
            <a:lumOff val="80000"/>
            <a:alpha val="90000"/>
          </a:schemeClr>
        </a:solidFill>
      </dgm:spPr>
      <dgm:t>
        <a:bodyPr/>
        <a:lstStyle/>
        <a:p>
          <a:r>
            <a:rPr lang="lt-LT" sz="1200" dirty="0" smtClean="0"/>
            <a:t>MMA tik už nekvalifikuotą darbą</a:t>
          </a:r>
          <a:endParaRPr lang="lt-LT" sz="1200" dirty="0"/>
        </a:p>
      </dgm:t>
    </dgm:pt>
    <dgm:pt modelId="{109D7F5F-C246-4FBC-8F36-D4BECB27B205}" type="parTrans" cxnId="{241A192C-2858-4B38-912F-12F816FF3ADC}">
      <dgm:prSet/>
      <dgm:spPr/>
      <dgm:t>
        <a:bodyPr/>
        <a:lstStyle/>
        <a:p>
          <a:endParaRPr lang="lt-LT"/>
        </a:p>
      </dgm:t>
    </dgm:pt>
    <dgm:pt modelId="{334E752B-7047-43C6-B0F9-6DB053BEAF0C}" type="sibTrans" cxnId="{241A192C-2858-4B38-912F-12F816FF3ADC}">
      <dgm:prSet/>
      <dgm:spPr/>
      <dgm:t>
        <a:bodyPr/>
        <a:lstStyle/>
        <a:p>
          <a:endParaRPr lang="lt-LT"/>
        </a:p>
      </dgm:t>
    </dgm:pt>
    <dgm:pt modelId="{5E9EF6E8-73DD-4C6C-92D4-AADCAC369F06}">
      <dgm:prSet custT="1"/>
      <dgm:spPr>
        <a:solidFill>
          <a:schemeClr val="accent2"/>
        </a:solidFill>
      </dgm:spPr>
      <dgm:t>
        <a:bodyPr/>
        <a:lstStyle/>
        <a:p>
          <a:r>
            <a:rPr lang="lt-LT" sz="1400" b="1" dirty="0" smtClean="0">
              <a:solidFill>
                <a:schemeClr val="bg1"/>
              </a:solidFill>
            </a:rPr>
            <a:t>Valstybei</a:t>
          </a:r>
          <a:r>
            <a:rPr lang="lt-LT" sz="1400" b="1" dirty="0" smtClean="0"/>
            <a:t>:</a:t>
          </a:r>
          <a:endParaRPr lang="lt-LT" sz="1400" dirty="0"/>
        </a:p>
      </dgm:t>
    </dgm:pt>
    <dgm:pt modelId="{43C97060-E99D-4025-9D9E-35AE09790630}" type="parTrans" cxnId="{D29EB2CD-A1D5-4011-AC34-9B64E95B9C06}">
      <dgm:prSet/>
      <dgm:spPr/>
      <dgm:t>
        <a:bodyPr/>
        <a:lstStyle/>
        <a:p>
          <a:endParaRPr lang="lt-LT"/>
        </a:p>
      </dgm:t>
    </dgm:pt>
    <dgm:pt modelId="{A24787C6-F480-45C5-9D9F-04CF6A985044}" type="sibTrans" cxnId="{D29EB2CD-A1D5-4011-AC34-9B64E95B9C06}">
      <dgm:prSet/>
      <dgm:spPr/>
      <dgm:t>
        <a:bodyPr/>
        <a:lstStyle/>
        <a:p>
          <a:endParaRPr lang="lt-LT"/>
        </a:p>
      </dgm:t>
    </dgm:pt>
    <dgm:pt modelId="{03F6E19C-EAD8-491A-AC0C-6CB60751047A}">
      <dgm:prSet phldrT="[Tekstas]" custT="1"/>
      <dgm:spPr>
        <a:solidFill>
          <a:schemeClr val="accent5">
            <a:lumMod val="20000"/>
            <a:lumOff val="80000"/>
            <a:alpha val="90000"/>
          </a:schemeClr>
        </a:solidFill>
        <a:ln>
          <a:solidFill>
            <a:schemeClr val="accent5">
              <a:lumMod val="20000"/>
              <a:lumOff val="80000"/>
              <a:alpha val="90000"/>
            </a:schemeClr>
          </a:solidFill>
        </a:ln>
      </dgm:spPr>
      <dgm:t>
        <a:bodyPr/>
        <a:lstStyle/>
        <a:p>
          <a:r>
            <a:rPr lang="lt-LT" sz="1200" dirty="0" smtClean="0"/>
            <a:t>Sparčiai auga vidutinis darbo užmokestis (VDU)</a:t>
          </a:r>
          <a:endParaRPr lang="lt-LT" sz="1200" dirty="0"/>
        </a:p>
      </dgm:t>
    </dgm:pt>
    <dgm:pt modelId="{0BF2DFBA-5EFA-44D6-B7E1-71E6E6336EC1}" type="parTrans" cxnId="{ABDD6029-269C-40C2-91EA-4C30AB7F488A}">
      <dgm:prSet/>
      <dgm:spPr/>
      <dgm:t>
        <a:bodyPr/>
        <a:lstStyle/>
        <a:p>
          <a:endParaRPr lang="lt-LT"/>
        </a:p>
      </dgm:t>
    </dgm:pt>
    <dgm:pt modelId="{2249D7E1-3FB0-4650-8CA8-59BBB786811F}" type="sibTrans" cxnId="{ABDD6029-269C-40C2-91EA-4C30AB7F488A}">
      <dgm:prSet/>
      <dgm:spPr/>
      <dgm:t>
        <a:bodyPr/>
        <a:lstStyle/>
        <a:p>
          <a:endParaRPr lang="lt-LT"/>
        </a:p>
      </dgm:t>
    </dgm:pt>
    <dgm:pt modelId="{05F610AC-A861-4405-AF0A-89AD3A7FFF3F}">
      <dgm:prSet custT="1"/>
      <dgm:spPr>
        <a:solidFill>
          <a:schemeClr val="accent5">
            <a:lumMod val="20000"/>
            <a:lumOff val="80000"/>
            <a:alpha val="90000"/>
          </a:schemeClr>
        </a:solidFill>
      </dgm:spPr>
      <dgm:t>
        <a:bodyPr/>
        <a:lstStyle/>
        <a:p>
          <a:pPr algn="l"/>
          <a:r>
            <a:rPr lang="lt-LT" sz="1200" dirty="0" smtClean="0"/>
            <a:t>Lankstesnis darbo laiko reguliavimas</a:t>
          </a:r>
          <a:endParaRPr lang="lt-LT" sz="1200" dirty="0"/>
        </a:p>
      </dgm:t>
    </dgm:pt>
    <dgm:pt modelId="{1CA992F5-4E6C-4E57-95CD-04C48971F1D6}" type="parTrans" cxnId="{D6EB83DC-0576-474C-A1F8-9CF61501EFB0}">
      <dgm:prSet/>
      <dgm:spPr/>
      <dgm:t>
        <a:bodyPr/>
        <a:lstStyle/>
        <a:p>
          <a:endParaRPr lang="lt-LT"/>
        </a:p>
      </dgm:t>
    </dgm:pt>
    <dgm:pt modelId="{00593B86-40BA-429D-8F7E-161FDC43EBCB}" type="sibTrans" cxnId="{D6EB83DC-0576-474C-A1F8-9CF61501EFB0}">
      <dgm:prSet/>
      <dgm:spPr/>
      <dgm:t>
        <a:bodyPr/>
        <a:lstStyle/>
        <a:p>
          <a:endParaRPr lang="lt-LT"/>
        </a:p>
      </dgm:t>
    </dgm:pt>
    <dgm:pt modelId="{DB62E3F4-A78A-4FE8-A595-81BF55B4CA57}">
      <dgm:prSet custT="1"/>
      <dgm:spPr>
        <a:solidFill>
          <a:schemeClr val="accent5">
            <a:lumMod val="20000"/>
            <a:lumOff val="80000"/>
            <a:alpha val="90000"/>
          </a:schemeClr>
        </a:solidFill>
      </dgm:spPr>
      <dgm:t>
        <a:bodyPr/>
        <a:lstStyle/>
        <a:p>
          <a:pPr algn="l"/>
          <a:r>
            <a:rPr lang="lt-LT" sz="1200" dirty="0" smtClean="0"/>
            <a:t>Susitarimai dėl nekonkuravimo </a:t>
          </a:r>
          <a:endParaRPr lang="lt-LT" sz="1200" dirty="0"/>
        </a:p>
      </dgm:t>
    </dgm:pt>
    <dgm:pt modelId="{4E210304-CDA4-48FA-A163-656E364052EB}" type="parTrans" cxnId="{A8948B09-7FD1-4AFF-97BE-F188ACB792DF}">
      <dgm:prSet/>
      <dgm:spPr/>
      <dgm:t>
        <a:bodyPr/>
        <a:lstStyle/>
        <a:p>
          <a:endParaRPr lang="lt-LT"/>
        </a:p>
      </dgm:t>
    </dgm:pt>
    <dgm:pt modelId="{82100B7E-1D2C-43EB-9422-B3796C49AD7C}" type="sibTrans" cxnId="{A8948B09-7FD1-4AFF-97BE-F188ACB792DF}">
      <dgm:prSet/>
      <dgm:spPr/>
      <dgm:t>
        <a:bodyPr/>
        <a:lstStyle/>
        <a:p>
          <a:endParaRPr lang="lt-LT"/>
        </a:p>
      </dgm:t>
    </dgm:pt>
    <dgm:pt modelId="{1D177662-8428-4E1A-AC76-188C832ECEAD}">
      <dgm:prSet custT="1"/>
      <dgm:spPr>
        <a:solidFill>
          <a:schemeClr val="accent5">
            <a:lumMod val="20000"/>
            <a:lumOff val="80000"/>
            <a:alpha val="90000"/>
          </a:schemeClr>
        </a:solidFill>
      </dgm:spPr>
      <dgm:t>
        <a:bodyPr/>
        <a:lstStyle/>
        <a:p>
          <a:pPr algn="l"/>
          <a:r>
            <a:rPr lang="lt-LT" sz="1200" dirty="0" smtClean="0"/>
            <a:t>Susitarimai dėl konfidencialios informacijos apsaugos</a:t>
          </a:r>
          <a:endParaRPr lang="lt-LT" sz="1200" dirty="0"/>
        </a:p>
      </dgm:t>
    </dgm:pt>
    <dgm:pt modelId="{E94862B2-1A23-4592-AE51-77902ECFDCB8}" type="parTrans" cxnId="{12BAE8E4-599D-4828-8EFF-BF5096BBA8B5}">
      <dgm:prSet/>
      <dgm:spPr/>
      <dgm:t>
        <a:bodyPr/>
        <a:lstStyle/>
        <a:p>
          <a:endParaRPr lang="lt-LT"/>
        </a:p>
      </dgm:t>
    </dgm:pt>
    <dgm:pt modelId="{89BEBD9D-1A21-44B9-9B2A-8CDC991A9949}" type="sibTrans" cxnId="{12BAE8E4-599D-4828-8EFF-BF5096BBA8B5}">
      <dgm:prSet/>
      <dgm:spPr/>
      <dgm:t>
        <a:bodyPr/>
        <a:lstStyle/>
        <a:p>
          <a:endParaRPr lang="lt-LT"/>
        </a:p>
      </dgm:t>
    </dgm:pt>
    <dgm:pt modelId="{4B5C2CC8-5F68-4D66-B66B-887F0A8B2063}">
      <dgm:prSet custT="1"/>
      <dgm:spPr>
        <a:solidFill>
          <a:schemeClr val="accent5">
            <a:lumMod val="20000"/>
            <a:lumOff val="80000"/>
            <a:alpha val="90000"/>
          </a:schemeClr>
        </a:solidFill>
      </dgm:spPr>
      <dgm:t>
        <a:bodyPr/>
        <a:lstStyle/>
        <a:p>
          <a:pPr algn="l"/>
          <a:r>
            <a:rPr lang="lt-LT" sz="1200" i="0" u="sng" dirty="0" err="1" smtClean="0"/>
            <a:t>Ikisutartiniai</a:t>
          </a:r>
          <a:r>
            <a:rPr lang="lt-LT" sz="1200" i="0" u="sng" dirty="0" smtClean="0"/>
            <a:t> darbo </a:t>
          </a:r>
          <a:r>
            <a:rPr lang="lt-LT" sz="1200" i="0" u="sng" dirty="0" err="1" smtClean="0"/>
            <a:t>sutarties(toliau-DS)</a:t>
          </a:r>
          <a:r>
            <a:rPr lang="lt-LT" sz="1200" i="0" u="sng" dirty="0" smtClean="0"/>
            <a:t> šalių santykiai</a:t>
          </a:r>
          <a:endParaRPr lang="lt-LT" sz="1200" i="0" u="sng" dirty="0"/>
        </a:p>
      </dgm:t>
    </dgm:pt>
    <dgm:pt modelId="{BD535179-2580-4EFC-993C-37DA56A74DBC}" type="parTrans" cxnId="{54406514-16F9-4E37-B900-82D03D6C2180}">
      <dgm:prSet/>
      <dgm:spPr/>
      <dgm:t>
        <a:bodyPr/>
        <a:lstStyle/>
        <a:p>
          <a:endParaRPr lang="lt-LT"/>
        </a:p>
      </dgm:t>
    </dgm:pt>
    <dgm:pt modelId="{263003CA-F95F-4F05-9E58-98AF68741C1A}" type="sibTrans" cxnId="{54406514-16F9-4E37-B900-82D03D6C2180}">
      <dgm:prSet/>
      <dgm:spPr/>
      <dgm:t>
        <a:bodyPr/>
        <a:lstStyle/>
        <a:p>
          <a:endParaRPr lang="lt-LT"/>
        </a:p>
      </dgm:t>
    </dgm:pt>
    <dgm:pt modelId="{A4585F82-095E-482E-9CDA-3C1E9EA5362C}">
      <dgm:prSet custT="1"/>
      <dgm:spPr>
        <a:solidFill>
          <a:schemeClr val="accent5">
            <a:lumMod val="20000"/>
            <a:lumOff val="80000"/>
            <a:alpha val="90000"/>
          </a:schemeClr>
        </a:solidFill>
      </dgm:spPr>
      <dgm:t>
        <a:bodyPr/>
        <a:lstStyle/>
        <a:p>
          <a:pPr algn="l"/>
          <a:r>
            <a:rPr lang="lt-LT" sz="1200" u="sng" dirty="0" smtClean="0"/>
            <a:t>Naujos DS rūšys</a:t>
          </a:r>
          <a:endParaRPr lang="en-US" sz="1200" u="sng" dirty="0"/>
        </a:p>
      </dgm:t>
    </dgm:pt>
    <dgm:pt modelId="{957D7037-AFAE-453D-9B97-94656D7493FD}" type="parTrans" cxnId="{41A20E7E-16DB-4E3E-82F7-8AFD87943BFE}">
      <dgm:prSet/>
      <dgm:spPr/>
      <dgm:t>
        <a:bodyPr/>
        <a:lstStyle/>
        <a:p>
          <a:endParaRPr lang="lt-LT"/>
        </a:p>
      </dgm:t>
    </dgm:pt>
    <dgm:pt modelId="{5F5F885C-C56A-4845-89AE-38DB852A7EDD}" type="sibTrans" cxnId="{41A20E7E-16DB-4E3E-82F7-8AFD87943BFE}">
      <dgm:prSet/>
      <dgm:spPr/>
      <dgm:t>
        <a:bodyPr/>
        <a:lstStyle/>
        <a:p>
          <a:endParaRPr lang="lt-LT"/>
        </a:p>
      </dgm:t>
    </dgm:pt>
    <dgm:pt modelId="{BB75D567-9609-45A8-8B22-FE51B58FDD21}">
      <dgm:prSet custT="1"/>
      <dgm:spPr>
        <a:solidFill>
          <a:schemeClr val="accent5">
            <a:lumMod val="20000"/>
            <a:lumOff val="80000"/>
            <a:alpha val="90000"/>
          </a:schemeClr>
        </a:solidFill>
      </dgm:spPr>
      <dgm:t>
        <a:bodyPr/>
        <a:lstStyle/>
        <a:p>
          <a:r>
            <a:rPr lang="lt-LT" sz="1200" dirty="0" smtClean="0"/>
            <a:t>Pažeistų teisių gynimas Darbo ginčų komisijoje (praplėstos DGK kompetencijos ribos)</a:t>
          </a:r>
          <a:endParaRPr lang="lt-LT" sz="1200" dirty="0"/>
        </a:p>
      </dgm:t>
    </dgm:pt>
    <dgm:pt modelId="{26731174-9254-42C0-9F9A-99797DD86DA7}" type="parTrans" cxnId="{2F64FFA1-53D4-419C-89B9-AE314CC32BFE}">
      <dgm:prSet/>
      <dgm:spPr/>
      <dgm:t>
        <a:bodyPr/>
        <a:lstStyle/>
        <a:p>
          <a:endParaRPr lang="lt-LT"/>
        </a:p>
      </dgm:t>
    </dgm:pt>
    <dgm:pt modelId="{753640DE-BD9B-44C6-ABE1-89C396D922D4}" type="sibTrans" cxnId="{2F64FFA1-53D4-419C-89B9-AE314CC32BFE}">
      <dgm:prSet/>
      <dgm:spPr/>
      <dgm:t>
        <a:bodyPr/>
        <a:lstStyle/>
        <a:p>
          <a:endParaRPr lang="lt-LT"/>
        </a:p>
      </dgm:t>
    </dgm:pt>
    <dgm:pt modelId="{91383C22-4046-40A8-B851-40FA89CDD326}">
      <dgm:prSet custT="1"/>
      <dgm:spPr>
        <a:solidFill>
          <a:schemeClr val="accent5">
            <a:lumMod val="20000"/>
            <a:lumOff val="80000"/>
            <a:alpha val="90000"/>
          </a:schemeClr>
        </a:solidFill>
      </dgm:spPr>
      <dgm:t>
        <a:bodyPr/>
        <a:lstStyle/>
        <a:p>
          <a:r>
            <a:rPr lang="lt-LT" sz="1200" dirty="0" smtClean="0"/>
            <a:t>Darbuotojų interesų atstovavimas </a:t>
          </a:r>
          <a:endParaRPr lang="lt-LT" sz="1200" dirty="0"/>
        </a:p>
      </dgm:t>
    </dgm:pt>
    <dgm:pt modelId="{3E394AAF-927A-4CF6-A49A-79FF7C666C39}" type="parTrans" cxnId="{E99B3DE1-3A20-4AAF-BE88-2B1BCB3D2EEF}">
      <dgm:prSet/>
      <dgm:spPr/>
      <dgm:t>
        <a:bodyPr/>
        <a:lstStyle/>
        <a:p>
          <a:endParaRPr lang="lt-LT"/>
        </a:p>
      </dgm:t>
    </dgm:pt>
    <dgm:pt modelId="{82C3C4D9-DB4A-439F-8DE0-1D331F37B58F}" type="sibTrans" cxnId="{E99B3DE1-3A20-4AAF-BE88-2B1BCB3D2EEF}">
      <dgm:prSet/>
      <dgm:spPr/>
      <dgm:t>
        <a:bodyPr/>
        <a:lstStyle/>
        <a:p>
          <a:endParaRPr lang="lt-LT"/>
        </a:p>
      </dgm:t>
    </dgm:pt>
    <dgm:pt modelId="{BF63F44A-F9C1-4BC6-9DFE-1E01E3C7DAD3}">
      <dgm:prSet custT="1"/>
      <dgm:spPr>
        <a:solidFill>
          <a:schemeClr val="accent5">
            <a:lumMod val="20000"/>
            <a:lumOff val="80000"/>
            <a:alpha val="90000"/>
          </a:schemeClr>
        </a:solidFill>
      </dgm:spPr>
      <dgm:t>
        <a:bodyPr/>
        <a:lstStyle/>
        <a:p>
          <a:r>
            <a:rPr lang="lt-LT" sz="1200" dirty="0" smtClean="0"/>
            <a:t>Lankstesnis darbo ir poilsio režimas</a:t>
          </a:r>
          <a:endParaRPr lang="lt-LT" sz="1200" dirty="0"/>
        </a:p>
      </dgm:t>
    </dgm:pt>
    <dgm:pt modelId="{D5E76661-9659-46C4-89E0-EE2176500A54}" type="parTrans" cxnId="{7E9FD7BA-65F5-4369-A740-912CB3C66AF5}">
      <dgm:prSet/>
      <dgm:spPr/>
      <dgm:t>
        <a:bodyPr/>
        <a:lstStyle/>
        <a:p>
          <a:endParaRPr lang="lt-LT"/>
        </a:p>
      </dgm:t>
    </dgm:pt>
    <dgm:pt modelId="{D312D611-FBF2-4A16-A157-D335A457F7DB}" type="sibTrans" cxnId="{7E9FD7BA-65F5-4369-A740-912CB3C66AF5}">
      <dgm:prSet/>
      <dgm:spPr/>
      <dgm:t>
        <a:bodyPr/>
        <a:lstStyle/>
        <a:p>
          <a:endParaRPr lang="lt-LT"/>
        </a:p>
      </dgm:t>
    </dgm:pt>
    <dgm:pt modelId="{972FA3E7-7DB5-4A06-8B20-566100938C40}">
      <dgm:prSet custT="1"/>
      <dgm:spPr>
        <a:solidFill>
          <a:schemeClr val="accent5">
            <a:lumMod val="20000"/>
            <a:lumOff val="80000"/>
            <a:alpha val="90000"/>
          </a:schemeClr>
        </a:solidFill>
      </dgm:spPr>
      <dgm:t>
        <a:bodyPr/>
        <a:lstStyle/>
        <a:p>
          <a:r>
            <a:rPr lang="lt-LT" sz="1200" u="sng" dirty="0" err="1" smtClean="0"/>
            <a:t>Ikisutartiniai</a:t>
          </a:r>
          <a:r>
            <a:rPr lang="lt-LT" sz="1200" u="sng" dirty="0" smtClean="0"/>
            <a:t> DS šalių santykiai</a:t>
          </a:r>
          <a:endParaRPr lang="lt-LT" sz="1200" u="sng" dirty="0"/>
        </a:p>
      </dgm:t>
    </dgm:pt>
    <dgm:pt modelId="{43683772-AB9E-4A05-810A-74D8FB2A62D1}" type="parTrans" cxnId="{CA682DB0-5D7F-49D3-BBCD-E27FC2152E4B}">
      <dgm:prSet/>
      <dgm:spPr/>
      <dgm:t>
        <a:bodyPr/>
        <a:lstStyle/>
        <a:p>
          <a:endParaRPr lang="lt-LT"/>
        </a:p>
      </dgm:t>
    </dgm:pt>
    <dgm:pt modelId="{6CEF1991-D694-4C77-B38A-12661A621DAD}" type="sibTrans" cxnId="{CA682DB0-5D7F-49D3-BBCD-E27FC2152E4B}">
      <dgm:prSet/>
      <dgm:spPr/>
      <dgm:t>
        <a:bodyPr/>
        <a:lstStyle/>
        <a:p>
          <a:endParaRPr lang="lt-LT"/>
        </a:p>
      </dgm:t>
    </dgm:pt>
    <dgm:pt modelId="{38A1DA1A-A264-4670-B434-003DB907758B}">
      <dgm:prSet custT="1"/>
      <dgm:spPr>
        <a:solidFill>
          <a:schemeClr val="accent5">
            <a:lumMod val="20000"/>
            <a:lumOff val="80000"/>
            <a:alpha val="90000"/>
          </a:schemeClr>
        </a:solidFill>
      </dgm:spPr>
      <dgm:t>
        <a:bodyPr/>
        <a:lstStyle/>
        <a:p>
          <a:r>
            <a:rPr lang="lt-LT" sz="1200" dirty="0" smtClean="0"/>
            <a:t>Ilgalaikio darbo išmokos </a:t>
          </a:r>
          <a:endParaRPr lang="lt-LT" sz="1200" dirty="0"/>
        </a:p>
      </dgm:t>
    </dgm:pt>
    <dgm:pt modelId="{C20C0102-AC01-415D-B68A-681621B149D0}" type="parTrans" cxnId="{468E1DDA-062F-450E-A389-B277165E4A3A}">
      <dgm:prSet/>
      <dgm:spPr/>
      <dgm:t>
        <a:bodyPr/>
        <a:lstStyle/>
        <a:p>
          <a:endParaRPr lang="lt-LT"/>
        </a:p>
      </dgm:t>
    </dgm:pt>
    <dgm:pt modelId="{D16A5D33-6431-4B19-B408-67C8C8A05D04}" type="sibTrans" cxnId="{468E1DDA-062F-450E-A389-B277165E4A3A}">
      <dgm:prSet/>
      <dgm:spPr/>
      <dgm:t>
        <a:bodyPr/>
        <a:lstStyle/>
        <a:p>
          <a:endParaRPr lang="lt-LT"/>
        </a:p>
      </dgm:t>
    </dgm:pt>
    <dgm:pt modelId="{56F53382-B019-4AB9-9391-B0553DF83ADE}">
      <dgm:prSet custT="1"/>
      <dgm:spPr>
        <a:solidFill>
          <a:schemeClr val="accent5">
            <a:lumMod val="20000"/>
            <a:lumOff val="80000"/>
            <a:alpha val="90000"/>
          </a:schemeClr>
        </a:solidFill>
      </dgm:spPr>
      <dgm:t>
        <a:bodyPr/>
        <a:lstStyle/>
        <a:p>
          <a:r>
            <a:rPr lang="lt-LT" sz="1200" dirty="0" smtClean="0"/>
            <a:t>Geresnės galimybės derinti darbo ir šeimos įsipareigojimus</a:t>
          </a:r>
          <a:endParaRPr lang="lt-LT" sz="1200" dirty="0"/>
        </a:p>
      </dgm:t>
    </dgm:pt>
    <dgm:pt modelId="{39EFC2C9-3D80-424D-B7F4-4DAE4D2CFC9C}" type="parTrans" cxnId="{4B26CC64-4BBF-44EC-90CC-ABA1779A3A5C}">
      <dgm:prSet/>
      <dgm:spPr/>
      <dgm:t>
        <a:bodyPr/>
        <a:lstStyle/>
        <a:p>
          <a:endParaRPr lang="lt-LT"/>
        </a:p>
      </dgm:t>
    </dgm:pt>
    <dgm:pt modelId="{299F18B3-2871-4B44-9C05-7F6823B561C6}" type="sibTrans" cxnId="{4B26CC64-4BBF-44EC-90CC-ABA1779A3A5C}">
      <dgm:prSet/>
      <dgm:spPr/>
      <dgm:t>
        <a:bodyPr/>
        <a:lstStyle/>
        <a:p>
          <a:endParaRPr lang="lt-LT"/>
        </a:p>
      </dgm:t>
    </dgm:pt>
    <dgm:pt modelId="{E02A94C8-31B7-4322-A19B-BE0C71E00451}">
      <dgm:prSet custT="1"/>
      <dgm:spPr>
        <a:solidFill>
          <a:schemeClr val="accent5">
            <a:lumMod val="20000"/>
            <a:lumOff val="80000"/>
            <a:alpha val="90000"/>
          </a:schemeClr>
        </a:solidFill>
      </dgm:spPr>
      <dgm:t>
        <a:bodyPr/>
        <a:lstStyle/>
        <a:p>
          <a:r>
            <a:rPr lang="lt-LT" sz="1200" u="sng" dirty="0" smtClean="0"/>
            <a:t>Naujos DS rūšys</a:t>
          </a:r>
          <a:endParaRPr lang="en-US" sz="1200" u="sng" dirty="0" smtClean="0"/>
        </a:p>
      </dgm:t>
    </dgm:pt>
    <dgm:pt modelId="{5A5A136D-DF70-4D6B-B502-97AC2CC3B172}" type="parTrans" cxnId="{112D82DD-404D-445C-BCBC-976E272BC06E}">
      <dgm:prSet/>
      <dgm:spPr/>
      <dgm:t>
        <a:bodyPr/>
        <a:lstStyle/>
        <a:p>
          <a:endParaRPr lang="lt-LT"/>
        </a:p>
      </dgm:t>
    </dgm:pt>
    <dgm:pt modelId="{8B4592E0-9BA2-495F-B73E-0E6E848B4B68}" type="sibTrans" cxnId="{112D82DD-404D-445C-BCBC-976E272BC06E}">
      <dgm:prSet/>
      <dgm:spPr/>
      <dgm:t>
        <a:bodyPr/>
        <a:lstStyle/>
        <a:p>
          <a:endParaRPr lang="lt-LT"/>
        </a:p>
      </dgm:t>
    </dgm:pt>
    <dgm:pt modelId="{B6862F52-433B-42F3-816F-BBE87EBEFA7F}">
      <dgm:prSet custT="1"/>
      <dgm:spPr>
        <a:solidFill>
          <a:schemeClr val="accent5">
            <a:lumMod val="20000"/>
            <a:lumOff val="80000"/>
            <a:alpha val="90000"/>
          </a:schemeClr>
        </a:solidFill>
        <a:ln>
          <a:solidFill>
            <a:schemeClr val="accent5">
              <a:lumMod val="20000"/>
              <a:lumOff val="80000"/>
              <a:alpha val="90000"/>
            </a:schemeClr>
          </a:solidFill>
        </a:ln>
      </dgm:spPr>
      <dgm:t>
        <a:bodyPr/>
        <a:lstStyle/>
        <a:p>
          <a:r>
            <a:rPr lang="lt-LT" sz="1200" dirty="0" smtClean="0"/>
            <a:t>Mažėja darbuotojų, gaunančių MMA, skaičius</a:t>
          </a:r>
          <a:endParaRPr lang="lt-LT" sz="1200" dirty="0"/>
        </a:p>
      </dgm:t>
    </dgm:pt>
    <dgm:pt modelId="{5F7235CC-4B5F-416B-BF27-95F79A74BE54}" type="parTrans" cxnId="{ACB90F7C-34F4-4F49-828E-E26E1C4A85F4}">
      <dgm:prSet/>
      <dgm:spPr/>
      <dgm:t>
        <a:bodyPr/>
        <a:lstStyle/>
        <a:p>
          <a:endParaRPr lang="lt-LT"/>
        </a:p>
      </dgm:t>
    </dgm:pt>
    <dgm:pt modelId="{7C8E953C-51EA-4C88-9326-830C186873D8}" type="sibTrans" cxnId="{ACB90F7C-34F4-4F49-828E-E26E1C4A85F4}">
      <dgm:prSet/>
      <dgm:spPr/>
      <dgm:t>
        <a:bodyPr/>
        <a:lstStyle/>
        <a:p>
          <a:endParaRPr lang="lt-LT"/>
        </a:p>
      </dgm:t>
    </dgm:pt>
    <dgm:pt modelId="{7E769DA3-586E-4C45-A856-385D9E544C2E}">
      <dgm:prSet phldrT="[Tekstas]" custT="1"/>
      <dgm:spPr>
        <a:solidFill>
          <a:schemeClr val="accent5">
            <a:lumMod val="20000"/>
            <a:lumOff val="80000"/>
            <a:alpha val="90000"/>
          </a:schemeClr>
        </a:solidFill>
        <a:ln>
          <a:solidFill>
            <a:schemeClr val="accent5">
              <a:lumMod val="20000"/>
              <a:lumOff val="80000"/>
              <a:alpha val="90000"/>
            </a:schemeClr>
          </a:solidFill>
        </a:ln>
      </dgm:spPr>
      <dgm:t>
        <a:bodyPr/>
        <a:lstStyle/>
        <a:p>
          <a:endParaRPr lang="lt-LT" sz="1200" dirty="0"/>
        </a:p>
      </dgm:t>
    </dgm:pt>
    <dgm:pt modelId="{56111F04-E224-40D5-B212-B10843537C13}" type="parTrans" cxnId="{54306021-2C26-43E7-A5DB-A7A21850580C}">
      <dgm:prSet/>
      <dgm:spPr/>
      <dgm:t>
        <a:bodyPr/>
        <a:lstStyle/>
        <a:p>
          <a:endParaRPr lang="lt-LT"/>
        </a:p>
      </dgm:t>
    </dgm:pt>
    <dgm:pt modelId="{609C6489-F5DB-44A5-A5B7-0DA509D62AB8}" type="sibTrans" cxnId="{54306021-2C26-43E7-A5DB-A7A21850580C}">
      <dgm:prSet/>
      <dgm:spPr/>
      <dgm:t>
        <a:bodyPr/>
        <a:lstStyle/>
        <a:p>
          <a:endParaRPr lang="lt-LT"/>
        </a:p>
      </dgm:t>
    </dgm:pt>
    <dgm:pt modelId="{BE56EC61-4878-4A5C-8187-1739D61B80F4}">
      <dgm:prSet phldrT="[Tekstas]" custT="1"/>
      <dgm:spPr>
        <a:solidFill>
          <a:schemeClr val="accent5">
            <a:lumMod val="20000"/>
            <a:lumOff val="80000"/>
            <a:alpha val="90000"/>
          </a:schemeClr>
        </a:solidFill>
        <a:ln>
          <a:solidFill>
            <a:schemeClr val="accent5">
              <a:lumMod val="20000"/>
              <a:lumOff val="80000"/>
              <a:alpha val="90000"/>
            </a:schemeClr>
          </a:solidFill>
        </a:ln>
      </dgm:spPr>
      <dgm:t>
        <a:bodyPr/>
        <a:lstStyle/>
        <a:p>
          <a:endParaRPr lang="lt-LT" sz="1200" dirty="0"/>
        </a:p>
      </dgm:t>
    </dgm:pt>
    <dgm:pt modelId="{E1922B62-B33E-4C37-B72F-82AD24968573}" type="parTrans" cxnId="{A7758C69-EF2D-4367-A36F-09673C476E22}">
      <dgm:prSet/>
      <dgm:spPr/>
      <dgm:t>
        <a:bodyPr/>
        <a:lstStyle/>
        <a:p>
          <a:endParaRPr lang="lt-LT"/>
        </a:p>
      </dgm:t>
    </dgm:pt>
    <dgm:pt modelId="{68BD62E4-AC04-4A7B-9E11-D94737ADB22F}" type="sibTrans" cxnId="{A7758C69-EF2D-4367-A36F-09673C476E22}">
      <dgm:prSet/>
      <dgm:spPr/>
      <dgm:t>
        <a:bodyPr/>
        <a:lstStyle/>
        <a:p>
          <a:endParaRPr lang="lt-LT"/>
        </a:p>
      </dgm:t>
    </dgm:pt>
    <dgm:pt modelId="{EA3928C3-CDF3-4688-A180-1FC490211542}">
      <dgm:prSet phldrT="[Tekstas]" custT="1"/>
      <dgm:spPr>
        <a:solidFill>
          <a:schemeClr val="accent5">
            <a:lumMod val="20000"/>
            <a:lumOff val="80000"/>
            <a:alpha val="90000"/>
          </a:schemeClr>
        </a:solidFill>
      </dgm:spPr>
      <dgm:t>
        <a:bodyPr/>
        <a:lstStyle/>
        <a:p>
          <a:endParaRPr lang="lt-LT" sz="1000" dirty="0"/>
        </a:p>
      </dgm:t>
    </dgm:pt>
    <dgm:pt modelId="{E5993F5B-A535-44D3-B316-C3C0C603417E}" type="parTrans" cxnId="{77F59D61-4DA0-4EB3-ADDD-89605321981B}">
      <dgm:prSet/>
      <dgm:spPr/>
      <dgm:t>
        <a:bodyPr/>
        <a:lstStyle/>
        <a:p>
          <a:endParaRPr lang="lt-LT"/>
        </a:p>
      </dgm:t>
    </dgm:pt>
    <dgm:pt modelId="{446FD64A-3FC5-40EB-AFAF-0C080A57A96F}" type="sibTrans" cxnId="{77F59D61-4DA0-4EB3-ADDD-89605321981B}">
      <dgm:prSet/>
      <dgm:spPr/>
      <dgm:t>
        <a:bodyPr/>
        <a:lstStyle/>
        <a:p>
          <a:endParaRPr lang="lt-LT"/>
        </a:p>
      </dgm:t>
    </dgm:pt>
    <dgm:pt modelId="{E218F836-CBD9-429B-9643-FDF9E5B4C415}">
      <dgm:prSet custT="1"/>
      <dgm:spPr>
        <a:solidFill>
          <a:schemeClr val="accent5">
            <a:lumMod val="20000"/>
            <a:lumOff val="80000"/>
            <a:alpha val="90000"/>
          </a:schemeClr>
        </a:solidFill>
      </dgm:spPr>
      <dgm:t>
        <a:bodyPr/>
        <a:lstStyle/>
        <a:p>
          <a:endParaRPr lang="lt-LT" sz="1000" dirty="0"/>
        </a:p>
      </dgm:t>
    </dgm:pt>
    <dgm:pt modelId="{AFD2BE05-5643-4D5C-9EB2-1AF183408072}" type="parTrans" cxnId="{32C2C989-B9EB-4181-B6ED-34220BD6E40C}">
      <dgm:prSet/>
      <dgm:spPr/>
      <dgm:t>
        <a:bodyPr/>
        <a:lstStyle/>
        <a:p>
          <a:endParaRPr lang="lt-LT"/>
        </a:p>
      </dgm:t>
    </dgm:pt>
    <dgm:pt modelId="{35276697-CC44-40E3-B5D9-1F809E042E5B}" type="sibTrans" cxnId="{32C2C989-B9EB-4181-B6ED-34220BD6E40C}">
      <dgm:prSet/>
      <dgm:spPr/>
      <dgm:t>
        <a:bodyPr/>
        <a:lstStyle/>
        <a:p>
          <a:endParaRPr lang="lt-LT"/>
        </a:p>
      </dgm:t>
    </dgm:pt>
    <dgm:pt modelId="{BC3737DC-C32E-43AC-A76C-A77F4A5B26BC}">
      <dgm:prSet custT="1"/>
      <dgm:spPr>
        <a:solidFill>
          <a:schemeClr val="accent5">
            <a:lumMod val="20000"/>
            <a:lumOff val="80000"/>
            <a:alpha val="90000"/>
          </a:schemeClr>
        </a:solidFill>
      </dgm:spPr>
      <dgm:t>
        <a:bodyPr/>
        <a:lstStyle/>
        <a:p>
          <a:endParaRPr lang="lt-LT" sz="1000" dirty="0"/>
        </a:p>
      </dgm:t>
    </dgm:pt>
    <dgm:pt modelId="{13E1C344-47E5-4956-B694-6757F1771680}" type="parTrans" cxnId="{0841FE81-9764-4961-9FE2-DB52C8A0C965}">
      <dgm:prSet/>
      <dgm:spPr/>
      <dgm:t>
        <a:bodyPr/>
        <a:lstStyle/>
        <a:p>
          <a:endParaRPr lang="lt-LT"/>
        </a:p>
      </dgm:t>
    </dgm:pt>
    <dgm:pt modelId="{82B08BE8-016F-44E4-924F-F88E807C435F}" type="sibTrans" cxnId="{0841FE81-9764-4961-9FE2-DB52C8A0C965}">
      <dgm:prSet/>
      <dgm:spPr/>
      <dgm:t>
        <a:bodyPr/>
        <a:lstStyle/>
        <a:p>
          <a:endParaRPr lang="lt-LT"/>
        </a:p>
      </dgm:t>
    </dgm:pt>
    <dgm:pt modelId="{5512E77C-262C-4310-B208-2BBC6338AACA}">
      <dgm:prSet custT="1"/>
      <dgm:spPr>
        <a:solidFill>
          <a:schemeClr val="accent5">
            <a:lumMod val="20000"/>
            <a:lumOff val="80000"/>
            <a:alpha val="90000"/>
          </a:schemeClr>
        </a:solidFill>
      </dgm:spPr>
      <dgm:t>
        <a:bodyPr/>
        <a:lstStyle/>
        <a:p>
          <a:endParaRPr lang="lt-LT" sz="1000" dirty="0"/>
        </a:p>
      </dgm:t>
    </dgm:pt>
    <dgm:pt modelId="{30CFA090-08D4-443C-A12C-3A83F8C3F1CE}" type="parTrans" cxnId="{62CE7387-87E2-42D5-AAEC-DA751EABC680}">
      <dgm:prSet/>
      <dgm:spPr/>
      <dgm:t>
        <a:bodyPr/>
        <a:lstStyle/>
        <a:p>
          <a:endParaRPr lang="lt-LT"/>
        </a:p>
      </dgm:t>
    </dgm:pt>
    <dgm:pt modelId="{81C4C88B-6198-431D-99B2-5E69696E210C}" type="sibTrans" cxnId="{62CE7387-87E2-42D5-AAEC-DA751EABC680}">
      <dgm:prSet/>
      <dgm:spPr/>
      <dgm:t>
        <a:bodyPr/>
        <a:lstStyle/>
        <a:p>
          <a:endParaRPr lang="lt-LT"/>
        </a:p>
      </dgm:t>
    </dgm:pt>
    <dgm:pt modelId="{319B0AA8-2F25-4351-9BF9-1E63F4AC8266}">
      <dgm:prSet phldrT="[Tekstas]" custT="1"/>
      <dgm:spPr>
        <a:solidFill>
          <a:schemeClr val="accent5">
            <a:lumMod val="20000"/>
            <a:lumOff val="80000"/>
            <a:alpha val="90000"/>
          </a:schemeClr>
        </a:solidFill>
      </dgm:spPr>
      <dgm:t>
        <a:bodyPr/>
        <a:lstStyle/>
        <a:p>
          <a:pPr algn="l"/>
          <a:endParaRPr lang="lt-LT" sz="1200" dirty="0"/>
        </a:p>
      </dgm:t>
    </dgm:pt>
    <dgm:pt modelId="{66FA06D6-CE0F-48E1-99E3-AB9AE0F0B088}" type="parTrans" cxnId="{6E308A0F-92DC-4162-BB34-F4C711BDC01B}">
      <dgm:prSet/>
      <dgm:spPr/>
      <dgm:t>
        <a:bodyPr/>
        <a:lstStyle/>
        <a:p>
          <a:endParaRPr lang="lt-LT"/>
        </a:p>
      </dgm:t>
    </dgm:pt>
    <dgm:pt modelId="{BDB848EB-A184-42B0-AFD3-D681DEEB2D66}" type="sibTrans" cxnId="{6E308A0F-92DC-4162-BB34-F4C711BDC01B}">
      <dgm:prSet/>
      <dgm:spPr/>
      <dgm:t>
        <a:bodyPr/>
        <a:lstStyle/>
        <a:p>
          <a:endParaRPr lang="lt-LT"/>
        </a:p>
      </dgm:t>
    </dgm:pt>
    <dgm:pt modelId="{AFF62006-B0FD-4963-9853-FA54EC4C6916}">
      <dgm:prSet custT="1"/>
      <dgm:spPr>
        <a:solidFill>
          <a:schemeClr val="accent5">
            <a:lumMod val="20000"/>
            <a:lumOff val="80000"/>
            <a:alpha val="90000"/>
          </a:schemeClr>
        </a:solidFill>
      </dgm:spPr>
      <dgm:t>
        <a:bodyPr/>
        <a:lstStyle/>
        <a:p>
          <a:pPr algn="l"/>
          <a:endParaRPr lang="lt-LT" sz="1200" dirty="0"/>
        </a:p>
      </dgm:t>
    </dgm:pt>
    <dgm:pt modelId="{E01BC71E-18F2-49BD-A7F2-984D29ABDD2E}" type="parTrans" cxnId="{D7732914-2F86-4424-B03E-8C6C0BCC3E16}">
      <dgm:prSet/>
      <dgm:spPr/>
      <dgm:t>
        <a:bodyPr/>
        <a:lstStyle/>
        <a:p>
          <a:endParaRPr lang="lt-LT"/>
        </a:p>
      </dgm:t>
    </dgm:pt>
    <dgm:pt modelId="{4AB44FBE-10C5-4C69-ACCB-BBD0FF8279A4}" type="sibTrans" cxnId="{D7732914-2F86-4424-B03E-8C6C0BCC3E16}">
      <dgm:prSet/>
      <dgm:spPr/>
      <dgm:t>
        <a:bodyPr/>
        <a:lstStyle/>
        <a:p>
          <a:endParaRPr lang="lt-LT"/>
        </a:p>
      </dgm:t>
    </dgm:pt>
    <dgm:pt modelId="{AF407187-940B-44A7-BB2C-1240F768BF0C}">
      <dgm:prSet custT="1"/>
      <dgm:spPr>
        <a:solidFill>
          <a:schemeClr val="accent5">
            <a:lumMod val="20000"/>
            <a:lumOff val="80000"/>
            <a:alpha val="90000"/>
          </a:schemeClr>
        </a:solidFill>
      </dgm:spPr>
      <dgm:t>
        <a:bodyPr/>
        <a:lstStyle/>
        <a:p>
          <a:pPr algn="l"/>
          <a:endParaRPr lang="lt-LT" sz="1200" dirty="0"/>
        </a:p>
      </dgm:t>
    </dgm:pt>
    <dgm:pt modelId="{5FF01436-BF25-4F20-8B35-F9E56ACC9813}" type="parTrans" cxnId="{14D93C05-4D91-4884-8519-9902517731AC}">
      <dgm:prSet/>
      <dgm:spPr/>
      <dgm:t>
        <a:bodyPr/>
        <a:lstStyle/>
        <a:p>
          <a:endParaRPr lang="lt-LT"/>
        </a:p>
      </dgm:t>
    </dgm:pt>
    <dgm:pt modelId="{50A6FF11-E3C8-4C8E-85ED-174E45982609}" type="sibTrans" cxnId="{14D93C05-4D91-4884-8519-9902517731AC}">
      <dgm:prSet/>
      <dgm:spPr/>
      <dgm:t>
        <a:bodyPr/>
        <a:lstStyle/>
        <a:p>
          <a:endParaRPr lang="lt-LT"/>
        </a:p>
      </dgm:t>
    </dgm:pt>
    <dgm:pt modelId="{37A2E18D-84EC-4006-B46B-5CEAEFC1F761}">
      <dgm:prSet custT="1"/>
      <dgm:spPr>
        <a:solidFill>
          <a:schemeClr val="accent5">
            <a:lumMod val="20000"/>
            <a:lumOff val="80000"/>
            <a:alpha val="90000"/>
          </a:schemeClr>
        </a:solidFill>
      </dgm:spPr>
      <dgm:t>
        <a:bodyPr/>
        <a:lstStyle/>
        <a:p>
          <a:pPr algn="l"/>
          <a:endParaRPr lang="lt-LT" sz="1200" dirty="0"/>
        </a:p>
      </dgm:t>
    </dgm:pt>
    <dgm:pt modelId="{81C5F520-F954-4528-9AF8-4E9F2CAC4B1E}" type="parTrans" cxnId="{B3EC642C-9BC6-44D8-AFCA-EC86475545BA}">
      <dgm:prSet/>
      <dgm:spPr/>
      <dgm:t>
        <a:bodyPr/>
        <a:lstStyle/>
        <a:p>
          <a:endParaRPr lang="lt-LT"/>
        </a:p>
      </dgm:t>
    </dgm:pt>
    <dgm:pt modelId="{51D31D6C-BC73-4787-AE03-5268194C84F0}" type="sibTrans" cxnId="{B3EC642C-9BC6-44D8-AFCA-EC86475545BA}">
      <dgm:prSet/>
      <dgm:spPr/>
      <dgm:t>
        <a:bodyPr/>
        <a:lstStyle/>
        <a:p>
          <a:endParaRPr lang="lt-LT"/>
        </a:p>
      </dgm:t>
    </dgm:pt>
    <dgm:pt modelId="{3F32F3EF-A827-4DBD-BEF7-BE91FEB8923D}">
      <dgm:prSet custT="1"/>
      <dgm:spPr>
        <a:solidFill>
          <a:schemeClr val="accent5">
            <a:lumMod val="20000"/>
            <a:lumOff val="80000"/>
            <a:alpha val="90000"/>
          </a:schemeClr>
        </a:solidFill>
      </dgm:spPr>
      <dgm:t>
        <a:bodyPr/>
        <a:lstStyle/>
        <a:p>
          <a:pPr algn="l"/>
          <a:endParaRPr lang="lt-LT" sz="1200" i="0" u="sng" dirty="0"/>
        </a:p>
      </dgm:t>
    </dgm:pt>
    <dgm:pt modelId="{64E697FE-EAA9-42E5-A598-37A05364A2AA}" type="parTrans" cxnId="{6C9D9CD8-39AF-4546-8C7D-EC06000C2B86}">
      <dgm:prSet/>
      <dgm:spPr/>
      <dgm:t>
        <a:bodyPr/>
        <a:lstStyle/>
        <a:p>
          <a:endParaRPr lang="lt-LT"/>
        </a:p>
      </dgm:t>
    </dgm:pt>
    <dgm:pt modelId="{72C305DF-6D4A-40C4-ADC3-3E5812D8FEA5}" type="sibTrans" cxnId="{6C9D9CD8-39AF-4546-8C7D-EC06000C2B86}">
      <dgm:prSet/>
      <dgm:spPr/>
      <dgm:t>
        <a:bodyPr/>
        <a:lstStyle/>
        <a:p>
          <a:endParaRPr lang="lt-LT"/>
        </a:p>
      </dgm:t>
    </dgm:pt>
    <dgm:pt modelId="{117FA063-E2FE-4E16-A296-F00E9953ADDD}">
      <dgm:prSet custT="1"/>
      <dgm:spPr>
        <a:solidFill>
          <a:schemeClr val="accent5">
            <a:lumMod val="20000"/>
            <a:lumOff val="80000"/>
            <a:alpha val="90000"/>
          </a:schemeClr>
        </a:solidFill>
      </dgm:spPr>
      <dgm:t>
        <a:bodyPr/>
        <a:lstStyle/>
        <a:p>
          <a:endParaRPr lang="lt-LT" sz="1000" u="sng" dirty="0"/>
        </a:p>
      </dgm:t>
    </dgm:pt>
    <dgm:pt modelId="{47CD64D8-F9F6-4E3D-80E1-2ADC9517AD36}" type="parTrans" cxnId="{C10C9D40-FB5A-4BAF-B7F2-61348037C92F}">
      <dgm:prSet/>
      <dgm:spPr/>
      <dgm:t>
        <a:bodyPr/>
        <a:lstStyle/>
        <a:p>
          <a:endParaRPr lang="lt-LT"/>
        </a:p>
      </dgm:t>
    </dgm:pt>
    <dgm:pt modelId="{D8A070F3-221E-41F2-A628-2BF25BD1FC5C}" type="sibTrans" cxnId="{C10C9D40-FB5A-4BAF-B7F2-61348037C92F}">
      <dgm:prSet/>
      <dgm:spPr/>
      <dgm:t>
        <a:bodyPr/>
        <a:lstStyle/>
        <a:p>
          <a:endParaRPr lang="lt-LT"/>
        </a:p>
      </dgm:t>
    </dgm:pt>
    <dgm:pt modelId="{3CB18451-2575-402F-8C28-3678F20A0C1C}">
      <dgm:prSet custT="1"/>
      <dgm:spPr>
        <a:solidFill>
          <a:schemeClr val="accent5">
            <a:lumMod val="20000"/>
            <a:lumOff val="80000"/>
            <a:alpha val="90000"/>
          </a:schemeClr>
        </a:solidFill>
      </dgm:spPr>
      <dgm:t>
        <a:bodyPr/>
        <a:lstStyle/>
        <a:p>
          <a:endParaRPr lang="lt-LT" sz="1100" dirty="0"/>
        </a:p>
      </dgm:t>
    </dgm:pt>
    <dgm:pt modelId="{29F55597-4AC4-4497-A61E-002E6B32C8C0}" type="parTrans" cxnId="{2FE53088-20E6-432E-A45C-994A748F6A57}">
      <dgm:prSet/>
      <dgm:spPr/>
      <dgm:t>
        <a:bodyPr/>
        <a:lstStyle/>
        <a:p>
          <a:endParaRPr lang="lt-LT"/>
        </a:p>
      </dgm:t>
    </dgm:pt>
    <dgm:pt modelId="{6D2A446E-D7DE-4F48-8F5B-C57E148A4824}" type="sibTrans" cxnId="{2FE53088-20E6-432E-A45C-994A748F6A57}">
      <dgm:prSet/>
      <dgm:spPr/>
      <dgm:t>
        <a:bodyPr/>
        <a:lstStyle/>
        <a:p>
          <a:endParaRPr lang="lt-LT"/>
        </a:p>
      </dgm:t>
    </dgm:pt>
    <dgm:pt modelId="{946C3E15-EA98-4748-A11B-ED1FCB80AFAF}">
      <dgm:prSet custT="1"/>
      <dgm:spPr>
        <a:solidFill>
          <a:schemeClr val="accent5">
            <a:lumMod val="20000"/>
            <a:lumOff val="80000"/>
            <a:alpha val="90000"/>
          </a:schemeClr>
        </a:solidFill>
      </dgm:spPr>
      <dgm:t>
        <a:bodyPr/>
        <a:lstStyle/>
        <a:p>
          <a:endParaRPr lang="lt-LT" sz="1000" dirty="0"/>
        </a:p>
      </dgm:t>
    </dgm:pt>
    <dgm:pt modelId="{052F45A0-9506-4A4A-B32E-394E9D12DBE4}" type="parTrans" cxnId="{957786C3-6934-414C-A9EA-EA2915083572}">
      <dgm:prSet/>
      <dgm:spPr/>
      <dgm:t>
        <a:bodyPr/>
        <a:lstStyle/>
        <a:p>
          <a:endParaRPr lang="lt-LT"/>
        </a:p>
      </dgm:t>
    </dgm:pt>
    <dgm:pt modelId="{14A52662-4522-4DE5-8FA0-8C917BA032AD}" type="sibTrans" cxnId="{957786C3-6934-414C-A9EA-EA2915083572}">
      <dgm:prSet/>
      <dgm:spPr/>
      <dgm:t>
        <a:bodyPr/>
        <a:lstStyle/>
        <a:p>
          <a:endParaRPr lang="lt-LT"/>
        </a:p>
      </dgm:t>
    </dgm:pt>
    <dgm:pt modelId="{0B90AD78-4811-47C6-AB54-8D295C8BDBA2}" type="pres">
      <dgm:prSet presAssocID="{156BA763-AC7E-4893-9A27-D0FCF1348ED2}" presName="Name0" presStyleCnt="0">
        <dgm:presLayoutVars>
          <dgm:dir/>
          <dgm:animLvl val="lvl"/>
          <dgm:resizeHandles val="exact"/>
        </dgm:presLayoutVars>
      </dgm:prSet>
      <dgm:spPr/>
      <dgm:t>
        <a:bodyPr/>
        <a:lstStyle/>
        <a:p>
          <a:endParaRPr lang="lt-LT"/>
        </a:p>
      </dgm:t>
    </dgm:pt>
    <dgm:pt modelId="{816AE71B-F48F-45BA-9AC4-1EEC6B6D1DDA}" type="pres">
      <dgm:prSet presAssocID="{C413408C-07D3-49FA-A630-DD20B4862238}" presName="composite" presStyleCnt="0"/>
      <dgm:spPr/>
    </dgm:pt>
    <dgm:pt modelId="{70D70AFF-A684-482E-8F41-845B55EDFE2E}" type="pres">
      <dgm:prSet presAssocID="{C413408C-07D3-49FA-A630-DD20B4862238}" presName="parTx" presStyleLbl="alignNode1" presStyleIdx="0" presStyleCnt="3" custScaleX="104266" custScaleY="100000" custLinFactNeighborX="558" custLinFactNeighborY="-21539">
        <dgm:presLayoutVars>
          <dgm:chMax val="0"/>
          <dgm:chPref val="0"/>
          <dgm:bulletEnabled val="1"/>
        </dgm:presLayoutVars>
      </dgm:prSet>
      <dgm:spPr/>
      <dgm:t>
        <a:bodyPr/>
        <a:lstStyle/>
        <a:p>
          <a:endParaRPr lang="lt-LT"/>
        </a:p>
      </dgm:t>
    </dgm:pt>
    <dgm:pt modelId="{B0FA3E97-A5C8-4D46-9356-E147380559AD}" type="pres">
      <dgm:prSet presAssocID="{C413408C-07D3-49FA-A630-DD20B4862238}" presName="desTx" presStyleLbl="alignAccFollowNode1" presStyleIdx="0" presStyleCnt="3" custScaleX="105328" custScaleY="99788" custLinFactNeighborX="-103" custLinFactNeighborY="889">
        <dgm:presLayoutVars>
          <dgm:bulletEnabled val="1"/>
        </dgm:presLayoutVars>
      </dgm:prSet>
      <dgm:spPr/>
      <dgm:t>
        <a:bodyPr/>
        <a:lstStyle/>
        <a:p>
          <a:endParaRPr lang="lt-LT"/>
        </a:p>
      </dgm:t>
    </dgm:pt>
    <dgm:pt modelId="{45F62FAD-24D1-4D90-9A49-417916DF98C4}" type="pres">
      <dgm:prSet presAssocID="{6354FE21-A839-431F-A9D2-EB92C1E5AAD9}" presName="space" presStyleCnt="0"/>
      <dgm:spPr/>
    </dgm:pt>
    <dgm:pt modelId="{B36E3644-D6E1-4E4D-98C0-B879DD3232D9}" type="pres">
      <dgm:prSet presAssocID="{83AC6885-8ED9-4E08-92E4-B3810F625803}" presName="composite" presStyleCnt="0"/>
      <dgm:spPr/>
    </dgm:pt>
    <dgm:pt modelId="{A48B4A8A-F486-4D5F-A19A-1D079BCED2F8}" type="pres">
      <dgm:prSet presAssocID="{83AC6885-8ED9-4E08-92E4-B3810F625803}" presName="parTx" presStyleLbl="alignNode1" presStyleIdx="1" presStyleCnt="3" custScaleX="108435">
        <dgm:presLayoutVars>
          <dgm:chMax val="0"/>
          <dgm:chPref val="0"/>
          <dgm:bulletEnabled val="1"/>
        </dgm:presLayoutVars>
      </dgm:prSet>
      <dgm:spPr/>
      <dgm:t>
        <a:bodyPr/>
        <a:lstStyle/>
        <a:p>
          <a:endParaRPr lang="lt-LT"/>
        </a:p>
      </dgm:t>
    </dgm:pt>
    <dgm:pt modelId="{96402EA1-F1DF-4A7F-989E-1F0DA244A639}" type="pres">
      <dgm:prSet presAssocID="{83AC6885-8ED9-4E08-92E4-B3810F625803}" presName="desTx" presStyleLbl="alignAccFollowNode1" presStyleIdx="1" presStyleCnt="3" custScaleX="108435">
        <dgm:presLayoutVars>
          <dgm:bulletEnabled val="1"/>
        </dgm:presLayoutVars>
      </dgm:prSet>
      <dgm:spPr/>
      <dgm:t>
        <a:bodyPr/>
        <a:lstStyle/>
        <a:p>
          <a:endParaRPr lang="lt-LT"/>
        </a:p>
      </dgm:t>
    </dgm:pt>
    <dgm:pt modelId="{368C097E-FE1B-4783-BBA1-BFADB1D8D21D}" type="pres">
      <dgm:prSet presAssocID="{B8A00DC9-4473-4F7D-ACA2-B642EFAB8969}" presName="space" presStyleCnt="0"/>
      <dgm:spPr/>
    </dgm:pt>
    <dgm:pt modelId="{1810C858-1E04-468E-AC54-BA530AA8F2EA}" type="pres">
      <dgm:prSet presAssocID="{5E9EF6E8-73DD-4C6C-92D4-AADCAC369F06}" presName="composite" presStyleCnt="0"/>
      <dgm:spPr/>
    </dgm:pt>
    <dgm:pt modelId="{146AA6AA-618A-44B0-BFF0-86ABD7C047BA}" type="pres">
      <dgm:prSet presAssocID="{5E9EF6E8-73DD-4C6C-92D4-AADCAC369F06}" presName="parTx" presStyleLbl="alignNode1" presStyleIdx="2" presStyleCnt="3" custScaleX="80323">
        <dgm:presLayoutVars>
          <dgm:chMax val="0"/>
          <dgm:chPref val="0"/>
          <dgm:bulletEnabled val="1"/>
        </dgm:presLayoutVars>
      </dgm:prSet>
      <dgm:spPr/>
      <dgm:t>
        <a:bodyPr/>
        <a:lstStyle/>
        <a:p>
          <a:endParaRPr lang="lt-LT"/>
        </a:p>
      </dgm:t>
    </dgm:pt>
    <dgm:pt modelId="{6044C429-BA77-41ED-8D66-82594C73A132}" type="pres">
      <dgm:prSet presAssocID="{5E9EF6E8-73DD-4C6C-92D4-AADCAC369F06}" presName="desTx" presStyleLbl="alignAccFollowNode1" presStyleIdx="2" presStyleCnt="3" custScaleX="80082">
        <dgm:presLayoutVars>
          <dgm:bulletEnabled val="1"/>
        </dgm:presLayoutVars>
      </dgm:prSet>
      <dgm:spPr/>
      <dgm:t>
        <a:bodyPr/>
        <a:lstStyle/>
        <a:p>
          <a:endParaRPr lang="lt-LT"/>
        </a:p>
      </dgm:t>
    </dgm:pt>
  </dgm:ptLst>
  <dgm:cxnLst>
    <dgm:cxn modelId="{32C2C989-B9EB-4181-B6ED-34220BD6E40C}" srcId="{83AC6885-8ED9-4E08-92E4-B3810F625803}" destId="{E218F836-CBD9-429B-9643-FDF9E5B4C415}" srcOrd="3" destOrd="0" parTransId="{AFD2BE05-5643-4D5C-9EB2-1AF183408072}" sibTransId="{35276697-CC44-40E3-B5D9-1F809E042E5B}"/>
    <dgm:cxn modelId="{2B7EBFE5-B308-4077-A834-7B60F9F68A57}" type="presOf" srcId="{156BA763-AC7E-4893-9A27-D0FCF1348ED2}" destId="{0B90AD78-4811-47C6-AB54-8D295C8BDBA2}" srcOrd="0" destOrd="0" presId="urn:microsoft.com/office/officeart/2005/8/layout/hList1"/>
    <dgm:cxn modelId="{407C801D-7908-4125-BDCD-69786AC4D07F}" type="presOf" srcId="{AFF62006-B0FD-4963-9853-FA54EC4C6916}" destId="{B0FA3E97-A5C8-4D46-9356-E147380559AD}" srcOrd="0" destOrd="3" presId="urn:microsoft.com/office/officeart/2005/8/layout/hList1"/>
    <dgm:cxn modelId="{5B9D0B74-725C-44DF-8407-E0EA3F0D1711}" type="presOf" srcId="{BE56EC61-4878-4A5C-8187-1739D61B80F4}" destId="{6044C429-BA77-41ED-8D66-82594C73A132}" srcOrd="0" destOrd="1" presId="urn:microsoft.com/office/officeart/2005/8/layout/hList1"/>
    <dgm:cxn modelId="{41A20E7E-16DB-4E3E-82F7-8AFD87943BFE}" srcId="{C413408C-07D3-49FA-A630-DD20B4862238}" destId="{A4585F82-095E-482E-9CDA-3C1E9EA5362C}" srcOrd="10" destOrd="0" parTransId="{957D7037-AFAE-453D-9B97-94656D7493FD}" sibTransId="{5F5F885C-C56A-4845-89AE-38DB852A7EDD}"/>
    <dgm:cxn modelId="{716750ED-7BAF-4FE8-86DB-354C7D9518D5}" type="presOf" srcId="{83AC6885-8ED9-4E08-92E4-B3810F625803}" destId="{A48B4A8A-F486-4D5F-A19A-1D079BCED2F8}" srcOrd="0" destOrd="0" presId="urn:microsoft.com/office/officeart/2005/8/layout/hList1"/>
    <dgm:cxn modelId="{E99B3DE1-3A20-4AAF-BE88-2B1BCB3D2EEF}" srcId="{83AC6885-8ED9-4E08-92E4-B3810F625803}" destId="{91383C22-4046-40A8-B851-40FA89CDD326}" srcOrd="4" destOrd="0" parTransId="{3E394AAF-927A-4CF6-A49A-79FF7C666C39}" sibTransId="{82C3C4D9-DB4A-439F-8DE0-1D331F37B58F}"/>
    <dgm:cxn modelId="{7E9FD7BA-65F5-4369-A740-912CB3C66AF5}" srcId="{83AC6885-8ED9-4E08-92E4-B3810F625803}" destId="{BF63F44A-F9C1-4BC6-9DFE-1E01E3C7DAD3}" srcOrd="6" destOrd="0" parTransId="{D5E76661-9659-46C4-89E0-EE2176500A54}" sibTransId="{D312D611-FBF2-4A16-A157-D335A457F7DB}"/>
    <dgm:cxn modelId="{468E1DDA-062F-450E-A389-B277165E4A3A}" srcId="{83AC6885-8ED9-4E08-92E4-B3810F625803}" destId="{38A1DA1A-A264-4670-B434-003DB907758B}" srcOrd="10" destOrd="0" parTransId="{C20C0102-AC01-415D-B68A-681621B149D0}" sibTransId="{D16A5D33-6431-4B19-B408-67C8C8A05D04}"/>
    <dgm:cxn modelId="{C43416BA-E2EC-4886-9A42-129830D7BB76}" type="presOf" srcId="{91383C22-4046-40A8-B851-40FA89CDD326}" destId="{96402EA1-F1DF-4A7F-989E-1F0DA244A639}" srcOrd="0" destOrd="4" presId="urn:microsoft.com/office/officeart/2005/8/layout/hList1"/>
    <dgm:cxn modelId="{7E9F7F22-6A1C-4525-A07A-2DB7437B8158}" type="presOf" srcId="{B6862F52-433B-42F3-816F-BBE87EBEFA7F}" destId="{6044C429-BA77-41ED-8D66-82594C73A132}" srcOrd="0" destOrd="3" presId="urn:microsoft.com/office/officeart/2005/8/layout/hList1"/>
    <dgm:cxn modelId="{14D93C05-4D91-4884-8519-9902517731AC}" srcId="{C413408C-07D3-49FA-A630-DD20B4862238}" destId="{AF407187-940B-44A7-BB2C-1240F768BF0C}" srcOrd="5" destOrd="0" parTransId="{5FF01436-BF25-4F20-8B35-F9E56ACC9813}" sibTransId="{50A6FF11-E3C8-4C8E-85ED-174E45982609}"/>
    <dgm:cxn modelId="{AE231962-1F1F-408F-853F-EA8058F3AB00}" type="presOf" srcId="{EA3928C3-CDF3-4688-A180-1FC490211542}" destId="{96402EA1-F1DF-4A7F-989E-1F0DA244A639}" srcOrd="0" destOrd="1" presId="urn:microsoft.com/office/officeart/2005/8/layout/hList1"/>
    <dgm:cxn modelId="{4B26CC64-4BBF-44EC-90CC-ABA1779A3A5C}" srcId="{83AC6885-8ED9-4E08-92E4-B3810F625803}" destId="{56F53382-B019-4AB9-9391-B0553DF83ADE}" srcOrd="12" destOrd="0" parTransId="{39EFC2C9-3D80-424D-B7F4-4DAE4D2CFC9C}" sibTransId="{299F18B3-2871-4B44-9C05-7F6823B561C6}"/>
    <dgm:cxn modelId="{FA26C5BA-97EA-409C-9AE8-897606F54CB8}" type="presOf" srcId="{BB75D567-9609-45A8-8B22-FE51B58FDD21}" destId="{96402EA1-F1DF-4A7F-989E-1F0DA244A639}" srcOrd="0" destOrd="2" presId="urn:microsoft.com/office/officeart/2005/8/layout/hList1"/>
    <dgm:cxn modelId="{47919943-86E5-450D-80D2-C12CCB6F10AA}" type="presOf" srcId="{AF407187-940B-44A7-BB2C-1240F768BF0C}" destId="{B0FA3E97-A5C8-4D46-9356-E147380559AD}" srcOrd="0" destOrd="5" presId="urn:microsoft.com/office/officeart/2005/8/layout/hList1"/>
    <dgm:cxn modelId="{C10C9D40-FB5A-4BAF-B7F2-61348037C92F}" srcId="{83AC6885-8ED9-4E08-92E4-B3810F625803}" destId="{117FA063-E2FE-4E16-A296-F00E9953ADDD}" srcOrd="9" destOrd="0" parTransId="{47CD64D8-F9F6-4E3D-80E1-2ADC9517AD36}" sibTransId="{D8A070F3-221E-41F2-A628-2BF25BD1FC5C}"/>
    <dgm:cxn modelId="{01B8CA23-CFD7-42D3-92FF-0DA7BAB52B20}" type="presOf" srcId="{E218F836-CBD9-429B-9643-FDF9E5B4C415}" destId="{96402EA1-F1DF-4A7F-989E-1F0DA244A639}" srcOrd="0" destOrd="3" presId="urn:microsoft.com/office/officeart/2005/8/layout/hList1"/>
    <dgm:cxn modelId="{BC63EC2C-8AEB-4B96-B1C5-8E39A09C355C}" type="presOf" srcId="{319B0AA8-2F25-4351-9BF9-1E63F4AC8266}" destId="{B0FA3E97-A5C8-4D46-9356-E147380559AD}" srcOrd="0" destOrd="1" presId="urn:microsoft.com/office/officeart/2005/8/layout/hList1"/>
    <dgm:cxn modelId="{A7758C69-EF2D-4367-A36F-09673C476E22}" srcId="{5E9EF6E8-73DD-4C6C-92D4-AADCAC369F06}" destId="{BE56EC61-4878-4A5C-8187-1739D61B80F4}" srcOrd="1" destOrd="0" parTransId="{E1922B62-B33E-4C37-B72F-82AD24968573}" sibTransId="{68BD62E4-AC04-4A7B-9E11-D94737ADB22F}"/>
    <dgm:cxn modelId="{54406514-16F9-4E37-B900-82D03D6C2180}" srcId="{C413408C-07D3-49FA-A630-DD20B4862238}" destId="{4B5C2CC8-5F68-4D66-B66B-887F0A8B2063}" srcOrd="8" destOrd="0" parTransId="{BD535179-2580-4EFC-993C-37DA56A74DBC}" sibTransId="{263003CA-F95F-4F05-9E58-98AF68741C1A}"/>
    <dgm:cxn modelId="{60A9560C-2942-4A10-8929-766FFD6BD858}" type="presOf" srcId="{7E769DA3-586E-4C45-A856-385D9E544C2E}" destId="{6044C429-BA77-41ED-8D66-82594C73A132}" srcOrd="0" destOrd="2" presId="urn:microsoft.com/office/officeart/2005/8/layout/hList1"/>
    <dgm:cxn modelId="{92D03612-4A72-42F7-B4D8-EDB816FCBFFE}" type="presOf" srcId="{05F610AC-A861-4405-AF0A-89AD3A7FFF3F}" destId="{B0FA3E97-A5C8-4D46-9356-E147380559AD}" srcOrd="0" destOrd="2" presId="urn:microsoft.com/office/officeart/2005/8/layout/hList1"/>
    <dgm:cxn modelId="{44C998EA-6D76-469D-8DC4-6C712F44AF6B}" type="presOf" srcId="{1D177662-8428-4E1A-AC76-188C832ECEAD}" destId="{B0FA3E97-A5C8-4D46-9356-E147380559AD}" srcOrd="0" destOrd="6" presId="urn:microsoft.com/office/officeart/2005/8/layout/hList1"/>
    <dgm:cxn modelId="{2F64FFA1-53D4-419C-89B9-AE314CC32BFE}" srcId="{83AC6885-8ED9-4E08-92E4-B3810F625803}" destId="{BB75D567-9609-45A8-8B22-FE51B58FDD21}" srcOrd="2" destOrd="0" parTransId="{26731174-9254-42C0-9F9A-99797DD86DA7}" sibTransId="{753640DE-BD9B-44C6-ABE1-89C396D922D4}"/>
    <dgm:cxn modelId="{957786C3-6934-414C-A9EA-EA2915083572}" srcId="{83AC6885-8ED9-4E08-92E4-B3810F625803}" destId="{946C3E15-EA98-4748-A11B-ED1FCB80AFAF}" srcOrd="13" destOrd="0" parTransId="{052F45A0-9506-4A4A-B32E-394E9D12DBE4}" sibTransId="{14A52662-4522-4DE5-8FA0-8C917BA032AD}"/>
    <dgm:cxn modelId="{77F59D61-4DA0-4EB3-ADDD-89605321981B}" srcId="{83AC6885-8ED9-4E08-92E4-B3810F625803}" destId="{EA3928C3-CDF3-4688-A180-1FC490211542}" srcOrd="1" destOrd="0" parTransId="{E5993F5B-A535-44D3-B316-C3C0C603417E}" sibTransId="{446FD64A-3FC5-40EB-AFAF-0C080A57A96F}"/>
    <dgm:cxn modelId="{E1383BB0-63C5-47F9-B86C-409612AFE373}" type="presOf" srcId="{117FA063-E2FE-4E16-A296-F00E9953ADDD}" destId="{96402EA1-F1DF-4A7F-989E-1F0DA244A639}" srcOrd="0" destOrd="9" presId="urn:microsoft.com/office/officeart/2005/8/layout/hList1"/>
    <dgm:cxn modelId="{AB824F07-8A94-4899-99BC-65FC2415E624}" type="presOf" srcId="{C413408C-07D3-49FA-A630-DD20B4862238}" destId="{70D70AFF-A684-482E-8F41-845B55EDFE2E}" srcOrd="0" destOrd="0" presId="urn:microsoft.com/office/officeart/2005/8/layout/hList1"/>
    <dgm:cxn modelId="{CC9106C7-B602-4385-9391-1BD948115F8A}" type="presOf" srcId="{BC3737DC-C32E-43AC-A76C-A77F4A5B26BC}" destId="{96402EA1-F1DF-4A7F-989E-1F0DA244A639}" srcOrd="0" destOrd="5" presId="urn:microsoft.com/office/officeart/2005/8/layout/hList1"/>
    <dgm:cxn modelId="{D7732914-2F86-4424-B03E-8C6C0BCC3E16}" srcId="{C413408C-07D3-49FA-A630-DD20B4862238}" destId="{AFF62006-B0FD-4963-9853-FA54EC4C6916}" srcOrd="3" destOrd="0" parTransId="{E01BC71E-18F2-49BD-A7F2-984D29ABDD2E}" sibTransId="{4AB44FBE-10C5-4C69-ACCB-BBD0FF8279A4}"/>
    <dgm:cxn modelId="{6A2DB790-8F2E-411B-B305-75C95D59A5C5}" type="presOf" srcId="{37A2E18D-84EC-4006-B46B-5CEAEFC1F761}" destId="{B0FA3E97-A5C8-4D46-9356-E147380559AD}" srcOrd="0" destOrd="7" presId="urn:microsoft.com/office/officeart/2005/8/layout/hList1"/>
    <dgm:cxn modelId="{A8948B09-7FD1-4AFF-97BE-F188ACB792DF}" srcId="{C413408C-07D3-49FA-A630-DD20B4862238}" destId="{DB62E3F4-A78A-4FE8-A595-81BF55B4CA57}" srcOrd="4" destOrd="0" parTransId="{4E210304-CDA4-48FA-A163-656E364052EB}" sibTransId="{82100B7E-1D2C-43EB-9422-B3796C49AD7C}"/>
    <dgm:cxn modelId="{241A192C-2858-4B38-912F-12F816FF3ADC}" srcId="{83AC6885-8ED9-4E08-92E4-B3810F625803}" destId="{2AD3CF51-B351-474F-B8F1-A0F984507ACD}" srcOrd="0" destOrd="0" parTransId="{109D7F5F-C246-4FBC-8F36-D4BECB27B205}" sibTransId="{334E752B-7047-43C6-B0F9-6DB053BEAF0C}"/>
    <dgm:cxn modelId="{E3CBB970-1A62-475D-A917-E2C621BB33E2}" type="presOf" srcId="{5E9EF6E8-73DD-4C6C-92D4-AADCAC369F06}" destId="{146AA6AA-618A-44B0-BFF0-86ABD7C047BA}" srcOrd="0" destOrd="0" presId="urn:microsoft.com/office/officeart/2005/8/layout/hList1"/>
    <dgm:cxn modelId="{F8A0E430-40F0-4246-9043-2F2351A93EE1}" type="presOf" srcId="{2AD3CF51-B351-474F-B8F1-A0F984507ACD}" destId="{96402EA1-F1DF-4A7F-989E-1F0DA244A639}" srcOrd="0" destOrd="0" presId="urn:microsoft.com/office/officeart/2005/8/layout/hList1"/>
    <dgm:cxn modelId="{4573CD66-FDDE-4F93-8E93-F90B2EE7F63B}" type="presOf" srcId="{03F6E19C-EAD8-491A-AC0C-6CB60751047A}" destId="{6044C429-BA77-41ED-8D66-82594C73A132}" srcOrd="0" destOrd="0" presId="urn:microsoft.com/office/officeart/2005/8/layout/hList1"/>
    <dgm:cxn modelId="{D6EB83DC-0576-474C-A1F8-9CF61501EFB0}" srcId="{C413408C-07D3-49FA-A630-DD20B4862238}" destId="{05F610AC-A861-4405-AF0A-89AD3A7FFF3F}" srcOrd="2" destOrd="0" parTransId="{1CA992F5-4E6C-4E57-95CD-04C48971F1D6}" sibTransId="{00593B86-40BA-429D-8F7E-161FDC43EBCB}"/>
    <dgm:cxn modelId="{ACB90F7C-34F4-4F49-828E-E26E1C4A85F4}" srcId="{5E9EF6E8-73DD-4C6C-92D4-AADCAC369F06}" destId="{B6862F52-433B-42F3-816F-BBE87EBEFA7F}" srcOrd="3" destOrd="0" parTransId="{5F7235CC-4B5F-416B-BF27-95F79A74BE54}" sibTransId="{7C8E953C-51EA-4C88-9326-830C186873D8}"/>
    <dgm:cxn modelId="{98D51C4B-3CE3-4869-BD1A-06B5E5A8947F}" type="presOf" srcId="{4B5C2CC8-5F68-4D66-B66B-887F0A8B2063}" destId="{B0FA3E97-A5C8-4D46-9356-E147380559AD}" srcOrd="0" destOrd="8" presId="urn:microsoft.com/office/officeart/2005/8/layout/hList1"/>
    <dgm:cxn modelId="{65D91247-666C-4EC0-A54B-5E3573D89189}" type="presOf" srcId="{5512E77C-262C-4310-B208-2BBC6338AACA}" destId="{96402EA1-F1DF-4A7F-989E-1F0DA244A639}" srcOrd="0" destOrd="7" presId="urn:microsoft.com/office/officeart/2005/8/layout/hList1"/>
    <dgm:cxn modelId="{2FE53088-20E6-432E-A45C-994A748F6A57}" srcId="{83AC6885-8ED9-4E08-92E4-B3810F625803}" destId="{3CB18451-2575-402F-8C28-3678F20A0C1C}" srcOrd="11" destOrd="0" parTransId="{29F55597-4AC4-4497-A61E-002E6B32C8C0}" sibTransId="{6D2A446E-D7DE-4F48-8F5B-C57E148A4824}"/>
    <dgm:cxn modelId="{2976CD71-06B6-42B0-91C1-059C9B8FA708}" type="presOf" srcId="{A4585F82-095E-482E-9CDA-3C1E9EA5362C}" destId="{B0FA3E97-A5C8-4D46-9356-E147380559AD}" srcOrd="0" destOrd="10" presId="urn:microsoft.com/office/officeart/2005/8/layout/hList1"/>
    <dgm:cxn modelId="{C6670DE8-6E04-4660-A240-35C15B32B503}" type="presOf" srcId="{3CB18451-2575-402F-8C28-3678F20A0C1C}" destId="{96402EA1-F1DF-4A7F-989E-1F0DA244A639}" srcOrd="0" destOrd="11" presId="urn:microsoft.com/office/officeart/2005/8/layout/hList1"/>
    <dgm:cxn modelId="{1BD26063-48E0-4B4C-AFF3-258770BDB808}" type="presOf" srcId="{38A1DA1A-A264-4670-B434-003DB907758B}" destId="{96402EA1-F1DF-4A7F-989E-1F0DA244A639}" srcOrd="0" destOrd="10" presId="urn:microsoft.com/office/officeart/2005/8/layout/hList1"/>
    <dgm:cxn modelId="{ABDD6029-269C-40C2-91EA-4C30AB7F488A}" srcId="{5E9EF6E8-73DD-4C6C-92D4-AADCAC369F06}" destId="{03F6E19C-EAD8-491A-AC0C-6CB60751047A}" srcOrd="0" destOrd="0" parTransId="{0BF2DFBA-5EFA-44D6-B7E1-71E6E6336EC1}" sibTransId="{2249D7E1-3FB0-4650-8CA8-59BBB786811F}"/>
    <dgm:cxn modelId="{0841FE81-9764-4961-9FE2-DB52C8A0C965}" srcId="{83AC6885-8ED9-4E08-92E4-B3810F625803}" destId="{BC3737DC-C32E-43AC-A76C-A77F4A5B26BC}" srcOrd="5" destOrd="0" parTransId="{13E1C344-47E5-4956-B694-6757F1771680}" sibTransId="{82B08BE8-016F-44E4-924F-F88E807C435F}"/>
    <dgm:cxn modelId="{E41DC618-5008-464F-AF3E-B0FFBEB6879D}" srcId="{C413408C-07D3-49FA-A630-DD20B4862238}" destId="{48B534D2-E84E-438F-A5F4-FA29AC129204}" srcOrd="0" destOrd="0" parTransId="{F2ECC517-CD36-417F-AF19-3B604695D619}" sibTransId="{C5AFA071-6020-4A17-909C-96FC4D2B2FD6}"/>
    <dgm:cxn modelId="{6A768B21-FF77-4D80-9E5C-194E3E11E979}" srcId="{156BA763-AC7E-4893-9A27-D0FCF1348ED2}" destId="{C413408C-07D3-49FA-A630-DD20B4862238}" srcOrd="0" destOrd="0" parTransId="{9F44A50C-F636-404D-94F2-4AD2844D97C8}" sibTransId="{6354FE21-A839-431F-A9D2-EB92C1E5AAD9}"/>
    <dgm:cxn modelId="{62CE7387-87E2-42D5-AAEC-DA751EABC680}" srcId="{83AC6885-8ED9-4E08-92E4-B3810F625803}" destId="{5512E77C-262C-4310-B208-2BBC6338AACA}" srcOrd="7" destOrd="0" parTransId="{30CFA090-08D4-443C-A12C-3A83F8C3F1CE}" sibTransId="{81C4C88B-6198-431D-99B2-5E69696E210C}"/>
    <dgm:cxn modelId="{3631BF5B-A5B5-4DA7-A5EF-5784725F6E46}" type="presOf" srcId="{3F32F3EF-A827-4DBD-BEF7-BE91FEB8923D}" destId="{B0FA3E97-A5C8-4D46-9356-E147380559AD}" srcOrd="0" destOrd="9" presId="urn:microsoft.com/office/officeart/2005/8/layout/hList1"/>
    <dgm:cxn modelId="{D02BBA2B-B057-41F6-A7C0-218428F26534}" type="presOf" srcId="{946C3E15-EA98-4748-A11B-ED1FCB80AFAF}" destId="{96402EA1-F1DF-4A7F-989E-1F0DA244A639}" srcOrd="0" destOrd="13" presId="urn:microsoft.com/office/officeart/2005/8/layout/hList1"/>
    <dgm:cxn modelId="{6236EB71-A509-48D7-8849-DD260355343E}" srcId="{156BA763-AC7E-4893-9A27-D0FCF1348ED2}" destId="{83AC6885-8ED9-4E08-92E4-B3810F625803}" srcOrd="1" destOrd="0" parTransId="{DC5D19B3-7349-4819-812A-4122A4812389}" sibTransId="{B8A00DC9-4473-4F7D-ACA2-B642EFAB8969}"/>
    <dgm:cxn modelId="{55BE8F98-F7C8-44DB-8D14-156C50A7D3FD}" type="presOf" srcId="{972FA3E7-7DB5-4A06-8B20-566100938C40}" destId="{96402EA1-F1DF-4A7F-989E-1F0DA244A639}" srcOrd="0" destOrd="8" presId="urn:microsoft.com/office/officeart/2005/8/layout/hList1"/>
    <dgm:cxn modelId="{54306021-2C26-43E7-A5DB-A7A21850580C}" srcId="{5E9EF6E8-73DD-4C6C-92D4-AADCAC369F06}" destId="{7E769DA3-586E-4C45-A856-385D9E544C2E}" srcOrd="2" destOrd="0" parTransId="{56111F04-E224-40D5-B212-B10843537C13}" sibTransId="{609C6489-F5DB-44A5-A5B7-0DA509D62AB8}"/>
    <dgm:cxn modelId="{6E308A0F-92DC-4162-BB34-F4C711BDC01B}" srcId="{C413408C-07D3-49FA-A630-DD20B4862238}" destId="{319B0AA8-2F25-4351-9BF9-1E63F4AC8266}" srcOrd="1" destOrd="0" parTransId="{66FA06D6-CE0F-48E1-99E3-AB9AE0F0B088}" sibTransId="{BDB848EB-A184-42B0-AFD3-D681DEEB2D66}"/>
    <dgm:cxn modelId="{CEA35898-DB92-4084-B68B-5174A951BB90}" type="presOf" srcId="{BF63F44A-F9C1-4BC6-9DFE-1E01E3C7DAD3}" destId="{96402EA1-F1DF-4A7F-989E-1F0DA244A639}" srcOrd="0" destOrd="6" presId="urn:microsoft.com/office/officeart/2005/8/layout/hList1"/>
    <dgm:cxn modelId="{CA682DB0-5D7F-49D3-BBCD-E27FC2152E4B}" srcId="{83AC6885-8ED9-4E08-92E4-B3810F625803}" destId="{972FA3E7-7DB5-4A06-8B20-566100938C40}" srcOrd="8" destOrd="0" parTransId="{43683772-AB9E-4A05-810A-74D8FB2A62D1}" sibTransId="{6CEF1991-D694-4C77-B38A-12661A621DAD}"/>
    <dgm:cxn modelId="{D29EB2CD-A1D5-4011-AC34-9B64E95B9C06}" srcId="{156BA763-AC7E-4893-9A27-D0FCF1348ED2}" destId="{5E9EF6E8-73DD-4C6C-92D4-AADCAC369F06}" srcOrd="2" destOrd="0" parTransId="{43C97060-E99D-4025-9D9E-35AE09790630}" sibTransId="{A24787C6-F480-45C5-9D9F-04CF6A985044}"/>
    <dgm:cxn modelId="{A778DCAA-A9F8-47B9-BDB8-33A3D972ED94}" type="presOf" srcId="{E02A94C8-31B7-4322-A19B-BE0C71E00451}" destId="{96402EA1-F1DF-4A7F-989E-1F0DA244A639}" srcOrd="0" destOrd="14" presId="urn:microsoft.com/office/officeart/2005/8/layout/hList1"/>
    <dgm:cxn modelId="{84B904EA-4F04-4597-BA5F-2246F9AE19C8}" type="presOf" srcId="{56F53382-B019-4AB9-9391-B0553DF83ADE}" destId="{96402EA1-F1DF-4A7F-989E-1F0DA244A639}" srcOrd="0" destOrd="12" presId="urn:microsoft.com/office/officeart/2005/8/layout/hList1"/>
    <dgm:cxn modelId="{3B0DE31C-99D0-4E9C-84B3-27FEFD332ACC}" type="presOf" srcId="{DB62E3F4-A78A-4FE8-A595-81BF55B4CA57}" destId="{B0FA3E97-A5C8-4D46-9356-E147380559AD}" srcOrd="0" destOrd="4" presId="urn:microsoft.com/office/officeart/2005/8/layout/hList1"/>
    <dgm:cxn modelId="{112D82DD-404D-445C-BCBC-976E272BC06E}" srcId="{83AC6885-8ED9-4E08-92E4-B3810F625803}" destId="{E02A94C8-31B7-4322-A19B-BE0C71E00451}" srcOrd="14" destOrd="0" parTransId="{5A5A136D-DF70-4D6B-B502-97AC2CC3B172}" sibTransId="{8B4592E0-9BA2-495F-B73E-0E6E848B4B68}"/>
    <dgm:cxn modelId="{B3EC642C-9BC6-44D8-AFCA-EC86475545BA}" srcId="{C413408C-07D3-49FA-A630-DD20B4862238}" destId="{37A2E18D-84EC-4006-B46B-5CEAEFC1F761}" srcOrd="7" destOrd="0" parTransId="{81C5F520-F954-4528-9AF8-4E9F2CAC4B1E}" sibTransId="{51D31D6C-BC73-4787-AE03-5268194C84F0}"/>
    <dgm:cxn modelId="{6C9D9CD8-39AF-4546-8C7D-EC06000C2B86}" srcId="{C413408C-07D3-49FA-A630-DD20B4862238}" destId="{3F32F3EF-A827-4DBD-BEF7-BE91FEB8923D}" srcOrd="9" destOrd="0" parTransId="{64E697FE-EAA9-42E5-A598-37A05364A2AA}" sibTransId="{72C305DF-6D4A-40C4-ADC3-3E5812D8FEA5}"/>
    <dgm:cxn modelId="{2E61902B-6E6D-4F3E-9A0F-CC077AED08E3}" type="presOf" srcId="{48B534D2-E84E-438F-A5F4-FA29AC129204}" destId="{B0FA3E97-A5C8-4D46-9356-E147380559AD}" srcOrd="0" destOrd="0" presId="urn:microsoft.com/office/officeart/2005/8/layout/hList1"/>
    <dgm:cxn modelId="{12BAE8E4-599D-4828-8EFF-BF5096BBA8B5}" srcId="{C413408C-07D3-49FA-A630-DD20B4862238}" destId="{1D177662-8428-4E1A-AC76-188C832ECEAD}" srcOrd="6" destOrd="0" parTransId="{E94862B2-1A23-4592-AE51-77902ECFDCB8}" sibTransId="{89BEBD9D-1A21-44B9-9B2A-8CDC991A9949}"/>
    <dgm:cxn modelId="{8C31F79A-0F85-44C2-B3F3-D8F90BB76C8C}" type="presParOf" srcId="{0B90AD78-4811-47C6-AB54-8D295C8BDBA2}" destId="{816AE71B-F48F-45BA-9AC4-1EEC6B6D1DDA}" srcOrd="0" destOrd="0" presId="urn:microsoft.com/office/officeart/2005/8/layout/hList1"/>
    <dgm:cxn modelId="{63159080-8C91-46D0-91C5-D582C295200C}" type="presParOf" srcId="{816AE71B-F48F-45BA-9AC4-1EEC6B6D1DDA}" destId="{70D70AFF-A684-482E-8F41-845B55EDFE2E}" srcOrd="0" destOrd="0" presId="urn:microsoft.com/office/officeart/2005/8/layout/hList1"/>
    <dgm:cxn modelId="{5116FADA-CD81-4215-9F34-0FC2DFC42671}" type="presParOf" srcId="{816AE71B-F48F-45BA-9AC4-1EEC6B6D1DDA}" destId="{B0FA3E97-A5C8-4D46-9356-E147380559AD}" srcOrd="1" destOrd="0" presId="urn:microsoft.com/office/officeart/2005/8/layout/hList1"/>
    <dgm:cxn modelId="{2F6510B3-8131-491E-8D5E-A7DA9DD00C56}" type="presParOf" srcId="{0B90AD78-4811-47C6-AB54-8D295C8BDBA2}" destId="{45F62FAD-24D1-4D90-9A49-417916DF98C4}" srcOrd="1" destOrd="0" presId="urn:microsoft.com/office/officeart/2005/8/layout/hList1"/>
    <dgm:cxn modelId="{E18261BC-97EF-4E22-9517-F54005214028}" type="presParOf" srcId="{0B90AD78-4811-47C6-AB54-8D295C8BDBA2}" destId="{B36E3644-D6E1-4E4D-98C0-B879DD3232D9}" srcOrd="2" destOrd="0" presId="urn:microsoft.com/office/officeart/2005/8/layout/hList1"/>
    <dgm:cxn modelId="{B5089123-68BB-4649-90F3-CC94A319EC7C}" type="presParOf" srcId="{B36E3644-D6E1-4E4D-98C0-B879DD3232D9}" destId="{A48B4A8A-F486-4D5F-A19A-1D079BCED2F8}" srcOrd="0" destOrd="0" presId="urn:microsoft.com/office/officeart/2005/8/layout/hList1"/>
    <dgm:cxn modelId="{2FFB2A09-4F6B-403E-8882-60FD2840D784}" type="presParOf" srcId="{B36E3644-D6E1-4E4D-98C0-B879DD3232D9}" destId="{96402EA1-F1DF-4A7F-989E-1F0DA244A639}" srcOrd="1" destOrd="0" presId="urn:microsoft.com/office/officeart/2005/8/layout/hList1"/>
    <dgm:cxn modelId="{EDFDC7C2-3758-4A3D-AA1B-7246ED106C4B}" type="presParOf" srcId="{0B90AD78-4811-47C6-AB54-8D295C8BDBA2}" destId="{368C097E-FE1B-4783-BBA1-BFADB1D8D21D}" srcOrd="3" destOrd="0" presId="urn:microsoft.com/office/officeart/2005/8/layout/hList1"/>
    <dgm:cxn modelId="{103CF226-F7A7-45D2-89A7-C3DB24C0F516}" type="presParOf" srcId="{0B90AD78-4811-47C6-AB54-8D295C8BDBA2}" destId="{1810C858-1E04-468E-AC54-BA530AA8F2EA}" srcOrd="4" destOrd="0" presId="urn:microsoft.com/office/officeart/2005/8/layout/hList1"/>
    <dgm:cxn modelId="{2E7750BA-891A-457F-88F4-D7A59A82DAFF}" type="presParOf" srcId="{1810C858-1E04-468E-AC54-BA530AA8F2EA}" destId="{146AA6AA-618A-44B0-BFF0-86ABD7C047BA}" srcOrd="0" destOrd="0" presId="urn:microsoft.com/office/officeart/2005/8/layout/hList1"/>
    <dgm:cxn modelId="{B640C984-AAD4-4245-825B-8F8A679A922A}" type="presParOf" srcId="{1810C858-1E04-468E-AC54-BA530AA8F2EA}" destId="{6044C429-BA77-41ED-8D66-82594C73A13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A08C2-9679-4A19-B0B1-2F274885D3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lt-LT"/>
        </a:p>
      </dgm:t>
    </dgm:pt>
    <dgm:pt modelId="{EE443297-548C-4883-B455-BB19FDD94628}">
      <dgm:prSet phldrT="[Tekstas]" custT="1"/>
      <dgm:spPr>
        <a:ln>
          <a:noFill/>
        </a:ln>
      </dgm:spPr>
      <dgm:t>
        <a:bodyPr/>
        <a:lstStyle/>
        <a:p>
          <a:r>
            <a:rPr lang="lt-LT" sz="1400" b="1" dirty="0" smtClean="0">
              <a:latin typeface="+mj-lt"/>
              <a:cs typeface="Times New Roman" panose="02020603050405020304" pitchFamily="18" charset="0"/>
            </a:rPr>
            <a:t>Dėl neturtinės žalos atlyginimo</a:t>
          </a:r>
          <a:endParaRPr lang="lt-LT" sz="1400" dirty="0">
            <a:latin typeface="+mj-lt"/>
          </a:endParaRPr>
        </a:p>
      </dgm:t>
    </dgm:pt>
    <dgm:pt modelId="{853B3F8F-03A0-4553-82F5-A6AC730BD721}" type="parTrans" cxnId="{0EF91E35-362A-426A-8C88-13F45B2B6758}">
      <dgm:prSet/>
      <dgm:spPr/>
      <dgm:t>
        <a:bodyPr/>
        <a:lstStyle/>
        <a:p>
          <a:endParaRPr lang="lt-LT"/>
        </a:p>
      </dgm:t>
    </dgm:pt>
    <dgm:pt modelId="{825762E0-2802-4908-874F-81DC2BE0E58D}" type="sibTrans" cxnId="{0EF91E35-362A-426A-8C88-13F45B2B6758}">
      <dgm:prSet/>
      <dgm:spPr/>
      <dgm:t>
        <a:bodyPr/>
        <a:lstStyle/>
        <a:p>
          <a:endParaRPr lang="lt-LT"/>
        </a:p>
      </dgm:t>
    </dgm:pt>
    <dgm:pt modelId="{C69997B4-693F-4B62-BE42-079BBF406EF6}">
      <dgm:prSet phldrT="[Tekstas]" custT="1"/>
      <dgm:spPr>
        <a:ln>
          <a:noFill/>
        </a:ln>
      </dgm:spPr>
      <dgm:t>
        <a:bodyPr/>
        <a:lstStyle/>
        <a:p>
          <a:r>
            <a:rPr lang="lt-LT" sz="1400" b="1" dirty="0" smtClean="0">
              <a:latin typeface="+mj-lt"/>
              <a:cs typeface="Times New Roman" panose="02020603050405020304" pitchFamily="18" charset="0"/>
            </a:rPr>
            <a:t>Dėl nekonkuravimo susitarimų </a:t>
          </a:r>
          <a:endParaRPr lang="lt-LT" sz="1400" b="1" dirty="0">
            <a:latin typeface="+mj-lt"/>
            <a:cs typeface="Times New Roman" panose="02020603050405020304" pitchFamily="18" charset="0"/>
          </a:endParaRPr>
        </a:p>
      </dgm:t>
    </dgm:pt>
    <dgm:pt modelId="{6620DF70-74CB-4489-BF1B-0C9C838A66F2}" type="parTrans" cxnId="{0B684FF5-4AA3-4685-8307-A86BC08AFBAC}">
      <dgm:prSet/>
      <dgm:spPr/>
      <dgm:t>
        <a:bodyPr/>
        <a:lstStyle/>
        <a:p>
          <a:endParaRPr lang="lt-LT"/>
        </a:p>
      </dgm:t>
    </dgm:pt>
    <dgm:pt modelId="{0AD0095C-31F1-4EA9-9A77-FECEA52E75E8}" type="sibTrans" cxnId="{0B684FF5-4AA3-4685-8307-A86BC08AFBAC}">
      <dgm:prSet/>
      <dgm:spPr/>
      <dgm:t>
        <a:bodyPr/>
        <a:lstStyle/>
        <a:p>
          <a:endParaRPr lang="lt-LT"/>
        </a:p>
      </dgm:t>
    </dgm:pt>
    <dgm:pt modelId="{4FACBDB1-60DD-4297-A55A-CCEA28AF68AC}">
      <dgm:prSet phldrT="[Tekstas]" custT="1"/>
      <dgm:spPr>
        <a:ln>
          <a:noFill/>
        </a:ln>
      </dgm:spPr>
      <dgm:t>
        <a:bodyPr/>
        <a:lstStyle/>
        <a:p>
          <a:r>
            <a:rPr lang="lt-LT" sz="1400" b="1" dirty="0" smtClean="0">
              <a:latin typeface="+mj-lt"/>
              <a:cs typeface="Times New Roman" panose="02020603050405020304" pitchFamily="18" charset="0"/>
            </a:rPr>
            <a:t>Dėl DS šalių </a:t>
          </a:r>
          <a:r>
            <a:rPr lang="lt-LT" sz="1400" b="1" dirty="0" err="1" smtClean="0">
              <a:latin typeface="+mj-lt"/>
              <a:cs typeface="Times New Roman" panose="02020603050405020304" pitchFamily="18" charset="0"/>
            </a:rPr>
            <a:t>ikisutartinių</a:t>
          </a:r>
          <a:r>
            <a:rPr lang="lt-LT" sz="1400" b="1" dirty="0" smtClean="0">
              <a:latin typeface="+mj-lt"/>
              <a:cs typeface="Times New Roman" panose="02020603050405020304" pitchFamily="18" charset="0"/>
            </a:rPr>
            <a:t> santykių </a:t>
          </a:r>
          <a:endParaRPr lang="lt-LT" sz="1400" b="1" dirty="0">
            <a:latin typeface="+mj-lt"/>
            <a:cs typeface="Times New Roman" panose="02020603050405020304" pitchFamily="18" charset="0"/>
          </a:endParaRPr>
        </a:p>
      </dgm:t>
    </dgm:pt>
    <dgm:pt modelId="{F0E35E6C-9985-4EC1-BECF-B231D2235E86}" type="parTrans" cxnId="{8EDFEF70-113B-4651-9E6F-42725D85371E}">
      <dgm:prSet/>
      <dgm:spPr/>
      <dgm:t>
        <a:bodyPr/>
        <a:lstStyle/>
        <a:p>
          <a:endParaRPr lang="lt-LT"/>
        </a:p>
      </dgm:t>
    </dgm:pt>
    <dgm:pt modelId="{04FADD8B-EFF7-4AE3-8E95-1F4A4BC3938B}" type="sibTrans" cxnId="{8EDFEF70-113B-4651-9E6F-42725D85371E}">
      <dgm:prSet/>
      <dgm:spPr/>
      <dgm:t>
        <a:bodyPr/>
        <a:lstStyle/>
        <a:p>
          <a:endParaRPr lang="lt-LT"/>
        </a:p>
      </dgm:t>
    </dgm:pt>
    <dgm:pt modelId="{034653A5-62BF-4A3C-93BA-9131F8C4A425}">
      <dgm:prSet phldrT="[Tekstas]" custT="1"/>
      <dgm:spPr>
        <a:ln>
          <a:noFill/>
        </a:ln>
      </dgm:spPr>
      <dgm:t>
        <a:bodyPr/>
        <a:lstStyle/>
        <a:p>
          <a:r>
            <a:rPr lang="lt-LT" sz="1400" b="1" dirty="0" smtClean="0">
              <a:latin typeface="+mj-lt"/>
              <a:cs typeface="Times New Roman" panose="02020603050405020304" pitchFamily="18" charset="0"/>
            </a:rPr>
            <a:t>Dėl atleidimo iš darbo pripažinimo neteisėtu </a:t>
          </a:r>
          <a:endParaRPr lang="lt-LT" sz="1400" b="1" dirty="0">
            <a:latin typeface="+mj-lt"/>
            <a:cs typeface="Times New Roman" panose="02020603050405020304" pitchFamily="18" charset="0"/>
          </a:endParaRPr>
        </a:p>
      </dgm:t>
    </dgm:pt>
    <dgm:pt modelId="{5110E116-AA3E-411D-82F8-4523507F3FEE}" type="parTrans" cxnId="{CFC90429-8E96-45C7-B5FB-C2313EF26C2F}">
      <dgm:prSet/>
      <dgm:spPr/>
      <dgm:t>
        <a:bodyPr/>
        <a:lstStyle/>
        <a:p>
          <a:endParaRPr lang="lt-LT"/>
        </a:p>
      </dgm:t>
    </dgm:pt>
    <dgm:pt modelId="{4AFAFFF3-4E08-492D-AD23-5672FD1506E6}" type="sibTrans" cxnId="{CFC90429-8E96-45C7-B5FB-C2313EF26C2F}">
      <dgm:prSet/>
      <dgm:spPr/>
      <dgm:t>
        <a:bodyPr/>
        <a:lstStyle/>
        <a:p>
          <a:endParaRPr lang="lt-LT"/>
        </a:p>
      </dgm:t>
    </dgm:pt>
    <dgm:pt modelId="{253E0621-AA33-4333-8866-46E8812406E8}">
      <dgm:prSet phldrT="[Tekstas]"/>
      <dgm:spPr>
        <a:ln>
          <a:noFill/>
        </a:ln>
      </dgm:spPr>
      <dgm:t>
        <a:bodyPr/>
        <a:lstStyle/>
        <a:p>
          <a:r>
            <a:rPr lang="lt-LT" b="1" dirty="0" smtClean="0">
              <a:latin typeface="+mj-lt"/>
              <a:cs typeface="Times New Roman" panose="02020603050405020304" pitchFamily="18" charset="0"/>
            </a:rPr>
            <a:t>Dėl baudų skyrimo darbdaviui nevykdant darbo ginčų komisijos arba teismo sprendimo ar nutarties</a:t>
          </a:r>
          <a:endParaRPr lang="lt-LT" dirty="0">
            <a:latin typeface="+mj-lt"/>
          </a:endParaRPr>
        </a:p>
      </dgm:t>
    </dgm:pt>
    <dgm:pt modelId="{DB702E98-9120-47B2-9CCD-85280CEF1407}" type="parTrans" cxnId="{D5559481-65F2-47DA-B950-653DAE54E57F}">
      <dgm:prSet/>
      <dgm:spPr/>
      <dgm:t>
        <a:bodyPr/>
        <a:lstStyle/>
        <a:p>
          <a:endParaRPr lang="lt-LT"/>
        </a:p>
      </dgm:t>
    </dgm:pt>
    <dgm:pt modelId="{548618E0-AF90-42A3-9FFA-930289AE11E8}" type="sibTrans" cxnId="{D5559481-65F2-47DA-B950-653DAE54E57F}">
      <dgm:prSet/>
      <dgm:spPr/>
      <dgm:t>
        <a:bodyPr/>
        <a:lstStyle/>
        <a:p>
          <a:endParaRPr lang="lt-LT"/>
        </a:p>
      </dgm:t>
    </dgm:pt>
    <dgm:pt modelId="{283FCA8B-21BE-47E1-977D-4738E5277870}" type="pres">
      <dgm:prSet presAssocID="{D6CA08C2-9679-4A19-B0B1-2F274885D3CF}" presName="diagram" presStyleCnt="0">
        <dgm:presLayoutVars>
          <dgm:dir/>
          <dgm:resizeHandles val="exact"/>
        </dgm:presLayoutVars>
      </dgm:prSet>
      <dgm:spPr/>
      <dgm:t>
        <a:bodyPr/>
        <a:lstStyle/>
        <a:p>
          <a:endParaRPr lang="lt-LT"/>
        </a:p>
      </dgm:t>
    </dgm:pt>
    <dgm:pt modelId="{8A1A345D-D248-4FE1-B756-2A4E4DF2F936}" type="pres">
      <dgm:prSet presAssocID="{EE443297-548C-4883-B455-BB19FDD94628}" presName="node" presStyleLbl="node1" presStyleIdx="0" presStyleCnt="5" custLinFactNeighborX="55333" custLinFactNeighborY="-1079">
        <dgm:presLayoutVars>
          <dgm:bulletEnabled val="1"/>
        </dgm:presLayoutVars>
      </dgm:prSet>
      <dgm:spPr>
        <a:prstGeom prst="roundRect">
          <a:avLst/>
        </a:prstGeom>
      </dgm:spPr>
      <dgm:t>
        <a:bodyPr/>
        <a:lstStyle/>
        <a:p>
          <a:endParaRPr lang="lt-LT"/>
        </a:p>
      </dgm:t>
    </dgm:pt>
    <dgm:pt modelId="{A724408A-2DDE-4380-A27C-5835915F82CF}" type="pres">
      <dgm:prSet presAssocID="{825762E0-2802-4908-874F-81DC2BE0E58D}" presName="sibTrans" presStyleCnt="0"/>
      <dgm:spPr/>
    </dgm:pt>
    <dgm:pt modelId="{48C898EC-A695-4B84-A347-C00A52978670}" type="pres">
      <dgm:prSet presAssocID="{C69997B4-693F-4B62-BE42-079BBF406EF6}" presName="node" presStyleLbl="node1" presStyleIdx="1" presStyleCnt="5" custLinFactNeighborX="55333" custLinFactNeighborY="-1079">
        <dgm:presLayoutVars>
          <dgm:bulletEnabled val="1"/>
        </dgm:presLayoutVars>
      </dgm:prSet>
      <dgm:spPr>
        <a:prstGeom prst="roundRect">
          <a:avLst/>
        </a:prstGeom>
      </dgm:spPr>
      <dgm:t>
        <a:bodyPr/>
        <a:lstStyle/>
        <a:p>
          <a:endParaRPr lang="lt-LT"/>
        </a:p>
      </dgm:t>
    </dgm:pt>
    <dgm:pt modelId="{42A465E3-7255-4093-BEB9-620E8043FB25}" type="pres">
      <dgm:prSet presAssocID="{0AD0095C-31F1-4EA9-9A77-FECEA52E75E8}" presName="sibTrans" presStyleCnt="0"/>
      <dgm:spPr/>
    </dgm:pt>
    <dgm:pt modelId="{116F5A61-963B-4273-A5E6-C6E7025712EB}" type="pres">
      <dgm:prSet presAssocID="{4FACBDB1-60DD-4297-A55A-CCEA28AF68AC}" presName="node" presStyleLbl="node1" presStyleIdx="2" presStyleCnt="5" custLinFactX="-100000" custLinFactY="16801" custLinFactNeighborX="-119334" custLinFactNeighborY="100000">
        <dgm:presLayoutVars>
          <dgm:bulletEnabled val="1"/>
        </dgm:presLayoutVars>
      </dgm:prSet>
      <dgm:spPr>
        <a:prstGeom prst="roundRect">
          <a:avLst/>
        </a:prstGeom>
      </dgm:spPr>
      <dgm:t>
        <a:bodyPr/>
        <a:lstStyle/>
        <a:p>
          <a:endParaRPr lang="lt-LT"/>
        </a:p>
      </dgm:t>
    </dgm:pt>
    <dgm:pt modelId="{544804EA-E78D-4F65-AB4E-4381CC7D4DF5}" type="pres">
      <dgm:prSet presAssocID="{04FADD8B-EFF7-4AE3-8E95-1F4A4BC3938B}" presName="sibTrans" presStyleCnt="0"/>
      <dgm:spPr/>
    </dgm:pt>
    <dgm:pt modelId="{D0A55A33-1ED8-4909-8ABB-45B5B7CC006A}" type="pres">
      <dgm:prSet presAssocID="{034653A5-62BF-4A3C-93BA-9131F8C4A425}" presName="node" presStyleLbl="node1" presStyleIdx="3" presStyleCnt="5" custLinFactNeighborX="55000">
        <dgm:presLayoutVars>
          <dgm:bulletEnabled val="1"/>
        </dgm:presLayoutVars>
      </dgm:prSet>
      <dgm:spPr>
        <a:prstGeom prst="roundRect">
          <a:avLst/>
        </a:prstGeom>
      </dgm:spPr>
      <dgm:t>
        <a:bodyPr/>
        <a:lstStyle/>
        <a:p>
          <a:endParaRPr lang="lt-LT"/>
        </a:p>
      </dgm:t>
    </dgm:pt>
    <dgm:pt modelId="{EE4BD9A1-021A-4B7C-894B-CF95626E2689}" type="pres">
      <dgm:prSet presAssocID="{4AFAFFF3-4E08-492D-AD23-5672FD1506E6}" presName="sibTrans" presStyleCnt="0"/>
      <dgm:spPr/>
    </dgm:pt>
    <dgm:pt modelId="{E95E83DB-FE5B-4B86-9987-746C4EF058BD}" type="pres">
      <dgm:prSet presAssocID="{253E0621-AA33-4333-8866-46E8812406E8}" presName="node" presStyleLbl="node1" presStyleIdx="4" presStyleCnt="5" custLinFactNeighborX="55479">
        <dgm:presLayoutVars>
          <dgm:bulletEnabled val="1"/>
        </dgm:presLayoutVars>
      </dgm:prSet>
      <dgm:spPr>
        <a:prstGeom prst="roundRect">
          <a:avLst/>
        </a:prstGeom>
      </dgm:spPr>
      <dgm:t>
        <a:bodyPr/>
        <a:lstStyle/>
        <a:p>
          <a:endParaRPr lang="lt-LT"/>
        </a:p>
      </dgm:t>
    </dgm:pt>
  </dgm:ptLst>
  <dgm:cxnLst>
    <dgm:cxn modelId="{D73D4A2C-0FF2-4543-9AFB-2E45C16F15F8}" type="presOf" srcId="{034653A5-62BF-4A3C-93BA-9131F8C4A425}" destId="{D0A55A33-1ED8-4909-8ABB-45B5B7CC006A}" srcOrd="0" destOrd="0" presId="urn:microsoft.com/office/officeart/2005/8/layout/default"/>
    <dgm:cxn modelId="{AB206A82-985F-43DC-A7CC-365B6BD96554}" type="presOf" srcId="{253E0621-AA33-4333-8866-46E8812406E8}" destId="{E95E83DB-FE5B-4B86-9987-746C4EF058BD}" srcOrd="0" destOrd="0" presId="urn:microsoft.com/office/officeart/2005/8/layout/default"/>
    <dgm:cxn modelId="{D5559481-65F2-47DA-B950-653DAE54E57F}" srcId="{D6CA08C2-9679-4A19-B0B1-2F274885D3CF}" destId="{253E0621-AA33-4333-8866-46E8812406E8}" srcOrd="4" destOrd="0" parTransId="{DB702E98-9120-47B2-9CCD-85280CEF1407}" sibTransId="{548618E0-AF90-42A3-9FFA-930289AE11E8}"/>
    <dgm:cxn modelId="{0EF91E35-362A-426A-8C88-13F45B2B6758}" srcId="{D6CA08C2-9679-4A19-B0B1-2F274885D3CF}" destId="{EE443297-548C-4883-B455-BB19FDD94628}" srcOrd="0" destOrd="0" parTransId="{853B3F8F-03A0-4553-82F5-A6AC730BD721}" sibTransId="{825762E0-2802-4908-874F-81DC2BE0E58D}"/>
    <dgm:cxn modelId="{0B684FF5-4AA3-4685-8307-A86BC08AFBAC}" srcId="{D6CA08C2-9679-4A19-B0B1-2F274885D3CF}" destId="{C69997B4-693F-4B62-BE42-079BBF406EF6}" srcOrd="1" destOrd="0" parTransId="{6620DF70-74CB-4489-BF1B-0C9C838A66F2}" sibTransId="{0AD0095C-31F1-4EA9-9A77-FECEA52E75E8}"/>
    <dgm:cxn modelId="{2DFBE4B9-6D56-4084-9B0E-34DF9C4AB588}" type="presOf" srcId="{C69997B4-693F-4B62-BE42-079BBF406EF6}" destId="{48C898EC-A695-4B84-A347-C00A52978670}" srcOrd="0" destOrd="0" presId="urn:microsoft.com/office/officeart/2005/8/layout/default"/>
    <dgm:cxn modelId="{57FAEA18-732F-4050-911B-4D43881ECD58}" type="presOf" srcId="{EE443297-548C-4883-B455-BB19FDD94628}" destId="{8A1A345D-D248-4FE1-B756-2A4E4DF2F936}" srcOrd="0" destOrd="0" presId="urn:microsoft.com/office/officeart/2005/8/layout/default"/>
    <dgm:cxn modelId="{49419EC7-CBE4-4628-A2CC-F446C05D58F6}" type="presOf" srcId="{4FACBDB1-60DD-4297-A55A-CCEA28AF68AC}" destId="{116F5A61-963B-4273-A5E6-C6E7025712EB}" srcOrd="0" destOrd="0" presId="urn:microsoft.com/office/officeart/2005/8/layout/default"/>
    <dgm:cxn modelId="{8EDFEF70-113B-4651-9E6F-42725D85371E}" srcId="{D6CA08C2-9679-4A19-B0B1-2F274885D3CF}" destId="{4FACBDB1-60DD-4297-A55A-CCEA28AF68AC}" srcOrd="2" destOrd="0" parTransId="{F0E35E6C-9985-4EC1-BECF-B231D2235E86}" sibTransId="{04FADD8B-EFF7-4AE3-8E95-1F4A4BC3938B}"/>
    <dgm:cxn modelId="{60C56863-CC29-4D02-A131-80A4C0420EBA}" type="presOf" srcId="{D6CA08C2-9679-4A19-B0B1-2F274885D3CF}" destId="{283FCA8B-21BE-47E1-977D-4738E5277870}" srcOrd="0" destOrd="0" presId="urn:microsoft.com/office/officeart/2005/8/layout/default"/>
    <dgm:cxn modelId="{CFC90429-8E96-45C7-B5FB-C2313EF26C2F}" srcId="{D6CA08C2-9679-4A19-B0B1-2F274885D3CF}" destId="{034653A5-62BF-4A3C-93BA-9131F8C4A425}" srcOrd="3" destOrd="0" parTransId="{5110E116-AA3E-411D-82F8-4523507F3FEE}" sibTransId="{4AFAFFF3-4E08-492D-AD23-5672FD1506E6}"/>
    <dgm:cxn modelId="{8951734C-6EE1-4E5D-9750-4E7AF68D2354}" type="presParOf" srcId="{283FCA8B-21BE-47E1-977D-4738E5277870}" destId="{8A1A345D-D248-4FE1-B756-2A4E4DF2F936}" srcOrd="0" destOrd="0" presId="urn:microsoft.com/office/officeart/2005/8/layout/default"/>
    <dgm:cxn modelId="{4037351B-5AEF-4632-B681-A25AB677C4EF}" type="presParOf" srcId="{283FCA8B-21BE-47E1-977D-4738E5277870}" destId="{A724408A-2DDE-4380-A27C-5835915F82CF}" srcOrd="1" destOrd="0" presId="urn:microsoft.com/office/officeart/2005/8/layout/default"/>
    <dgm:cxn modelId="{F5415EF7-986C-4875-B164-EB59B32FFBD6}" type="presParOf" srcId="{283FCA8B-21BE-47E1-977D-4738E5277870}" destId="{48C898EC-A695-4B84-A347-C00A52978670}" srcOrd="2" destOrd="0" presId="urn:microsoft.com/office/officeart/2005/8/layout/default"/>
    <dgm:cxn modelId="{7457CEF3-3D93-482D-BD97-216EDE696FFB}" type="presParOf" srcId="{283FCA8B-21BE-47E1-977D-4738E5277870}" destId="{42A465E3-7255-4093-BEB9-620E8043FB25}" srcOrd="3" destOrd="0" presId="urn:microsoft.com/office/officeart/2005/8/layout/default"/>
    <dgm:cxn modelId="{FAB2D285-8E38-4E5D-93C7-CD8FDC46E7F1}" type="presParOf" srcId="{283FCA8B-21BE-47E1-977D-4738E5277870}" destId="{116F5A61-963B-4273-A5E6-C6E7025712EB}" srcOrd="4" destOrd="0" presId="urn:microsoft.com/office/officeart/2005/8/layout/default"/>
    <dgm:cxn modelId="{DDEB2A02-2C30-4CC5-825A-09508E3F2355}" type="presParOf" srcId="{283FCA8B-21BE-47E1-977D-4738E5277870}" destId="{544804EA-E78D-4F65-AB4E-4381CC7D4DF5}" srcOrd="5" destOrd="0" presId="urn:microsoft.com/office/officeart/2005/8/layout/default"/>
    <dgm:cxn modelId="{D3CD13CD-BABA-4FAB-8EA1-1D794C6E3BC4}" type="presParOf" srcId="{283FCA8B-21BE-47E1-977D-4738E5277870}" destId="{D0A55A33-1ED8-4909-8ABB-45B5B7CC006A}" srcOrd="6" destOrd="0" presId="urn:microsoft.com/office/officeart/2005/8/layout/default"/>
    <dgm:cxn modelId="{23B76BB6-09D5-49BE-90AC-B8FFDC9456F5}" type="presParOf" srcId="{283FCA8B-21BE-47E1-977D-4738E5277870}" destId="{EE4BD9A1-021A-4B7C-894B-CF95626E2689}" srcOrd="7" destOrd="0" presId="urn:microsoft.com/office/officeart/2005/8/layout/default"/>
    <dgm:cxn modelId="{C8FC12EC-F4BB-49AE-8423-7BADE6C6E884}" type="presParOf" srcId="{283FCA8B-21BE-47E1-977D-4738E5277870}" destId="{E95E83DB-FE5B-4B86-9987-746C4EF058B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5B56E-3668-4BAC-97D2-0276B66830B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lt-LT"/>
        </a:p>
      </dgm:t>
    </dgm:pt>
    <dgm:pt modelId="{9D729265-8206-4242-A2BB-1C690C07C621}">
      <dgm:prSet phldrT="[Tekstas]"/>
      <dgm:spPr/>
      <dgm:t>
        <a:bodyPr/>
        <a:lstStyle/>
        <a:p>
          <a:r>
            <a:rPr lang="lt-LT" dirty="0" smtClean="0"/>
            <a:t>1</a:t>
          </a:r>
          <a:endParaRPr lang="lt-LT" dirty="0"/>
        </a:p>
      </dgm:t>
    </dgm:pt>
    <dgm:pt modelId="{D1995036-863A-4F62-AFDC-888E61161485}" type="parTrans" cxnId="{70BAE1C8-EDB4-4AA5-B464-4BC35F7FDFE8}">
      <dgm:prSet/>
      <dgm:spPr/>
      <dgm:t>
        <a:bodyPr/>
        <a:lstStyle/>
        <a:p>
          <a:endParaRPr lang="lt-LT"/>
        </a:p>
      </dgm:t>
    </dgm:pt>
    <dgm:pt modelId="{E63547FE-0AE7-46D5-A55B-F055A7900031}" type="sibTrans" cxnId="{70BAE1C8-EDB4-4AA5-B464-4BC35F7FDFE8}">
      <dgm:prSet/>
      <dgm:spPr/>
      <dgm:t>
        <a:bodyPr/>
        <a:lstStyle/>
        <a:p>
          <a:endParaRPr lang="lt-LT"/>
        </a:p>
      </dgm:t>
    </dgm:pt>
    <dgm:pt modelId="{AB9EE2CC-8F78-42B1-A364-DCFE323F151C}">
      <dgm:prSet phldrT="[Tekstas]"/>
      <dgm:spPr/>
      <dgm:t>
        <a:bodyPr/>
        <a:lstStyle/>
        <a:p>
          <a:r>
            <a:rPr lang="lt-LT" dirty="0" smtClean="0"/>
            <a:t>Nacionalinio lygmens kolektyvinė sutartis </a:t>
          </a:r>
          <a:endParaRPr lang="lt-LT" dirty="0"/>
        </a:p>
      </dgm:t>
    </dgm:pt>
    <dgm:pt modelId="{E9D0E2F6-876D-497D-B69B-C54C0310F9C3}" type="parTrans" cxnId="{B93EF38B-9387-4447-9E80-29E9A63675B6}">
      <dgm:prSet/>
      <dgm:spPr/>
      <dgm:t>
        <a:bodyPr/>
        <a:lstStyle/>
        <a:p>
          <a:endParaRPr lang="lt-LT"/>
        </a:p>
      </dgm:t>
    </dgm:pt>
    <dgm:pt modelId="{B7D7C588-81B3-41CA-B205-54336AB02E54}" type="sibTrans" cxnId="{B93EF38B-9387-4447-9E80-29E9A63675B6}">
      <dgm:prSet/>
      <dgm:spPr/>
      <dgm:t>
        <a:bodyPr/>
        <a:lstStyle/>
        <a:p>
          <a:endParaRPr lang="lt-LT"/>
        </a:p>
      </dgm:t>
    </dgm:pt>
    <dgm:pt modelId="{10345C47-DCC7-4C56-A986-4120D5FAAD8A}">
      <dgm:prSet phldrT="[Tekstas]"/>
      <dgm:spPr/>
      <dgm:t>
        <a:bodyPr/>
        <a:lstStyle/>
        <a:p>
          <a:r>
            <a:rPr lang="lt-LT" dirty="0" smtClean="0"/>
            <a:t>6</a:t>
          </a:r>
          <a:endParaRPr lang="lt-LT" dirty="0"/>
        </a:p>
      </dgm:t>
    </dgm:pt>
    <dgm:pt modelId="{69A6B147-3AF7-4193-8BE3-A2A6CD61C3F3}" type="parTrans" cxnId="{65283552-68B5-4557-AD0B-922201B645B7}">
      <dgm:prSet/>
      <dgm:spPr/>
      <dgm:t>
        <a:bodyPr/>
        <a:lstStyle/>
        <a:p>
          <a:endParaRPr lang="lt-LT"/>
        </a:p>
      </dgm:t>
    </dgm:pt>
    <dgm:pt modelId="{20B81100-B58A-4EB8-8593-1B5A5412E1A1}" type="sibTrans" cxnId="{65283552-68B5-4557-AD0B-922201B645B7}">
      <dgm:prSet/>
      <dgm:spPr/>
      <dgm:t>
        <a:bodyPr/>
        <a:lstStyle/>
        <a:p>
          <a:endParaRPr lang="lt-LT"/>
        </a:p>
      </dgm:t>
    </dgm:pt>
    <dgm:pt modelId="{841A349F-6EBB-4AB7-9941-7A4D99EE4CB0}">
      <dgm:prSet phldrT="[Tekstas]"/>
      <dgm:spPr/>
      <dgm:t>
        <a:bodyPr/>
        <a:lstStyle/>
        <a:p>
          <a:r>
            <a:rPr lang="lt-LT" dirty="0" smtClean="0"/>
            <a:t>šakos lygmens kolektyvinės sutartys </a:t>
          </a:r>
          <a:endParaRPr lang="lt-LT" dirty="0"/>
        </a:p>
      </dgm:t>
    </dgm:pt>
    <dgm:pt modelId="{BC88A23A-773A-48EA-8927-8F3AF76CE235}" type="parTrans" cxnId="{D1F364CC-8184-4DB8-8096-32283E2547A2}">
      <dgm:prSet/>
      <dgm:spPr/>
      <dgm:t>
        <a:bodyPr/>
        <a:lstStyle/>
        <a:p>
          <a:endParaRPr lang="lt-LT"/>
        </a:p>
      </dgm:t>
    </dgm:pt>
    <dgm:pt modelId="{FE190F61-FFDD-4EFD-9481-269035D67BBF}" type="sibTrans" cxnId="{D1F364CC-8184-4DB8-8096-32283E2547A2}">
      <dgm:prSet/>
      <dgm:spPr/>
      <dgm:t>
        <a:bodyPr/>
        <a:lstStyle/>
        <a:p>
          <a:endParaRPr lang="lt-LT"/>
        </a:p>
      </dgm:t>
    </dgm:pt>
    <dgm:pt modelId="{01B6EC0E-3E35-40F7-A7A7-5AB16D277052}">
      <dgm:prSet phldrT="[Tekstas]"/>
      <dgm:spPr/>
      <dgm:t>
        <a:bodyPr/>
        <a:lstStyle/>
        <a:p>
          <a:r>
            <a:rPr lang="lt-LT" dirty="0" smtClean="0"/>
            <a:t>1. 2017-11-22 švietimo ir mokslo šakos KS. </a:t>
          </a:r>
          <a:endParaRPr lang="lt-LT" dirty="0"/>
        </a:p>
      </dgm:t>
    </dgm:pt>
    <dgm:pt modelId="{94D5A910-0812-475F-8741-DB98550D0C21}" type="parTrans" cxnId="{3FC98084-89C0-4A3B-8EC9-0ECE8AA4D75A}">
      <dgm:prSet/>
      <dgm:spPr/>
      <dgm:t>
        <a:bodyPr/>
        <a:lstStyle/>
        <a:p>
          <a:endParaRPr lang="lt-LT"/>
        </a:p>
      </dgm:t>
    </dgm:pt>
    <dgm:pt modelId="{E08EA921-8323-48C2-A85B-B55D4A3011F3}" type="sibTrans" cxnId="{3FC98084-89C0-4A3B-8EC9-0ECE8AA4D75A}">
      <dgm:prSet/>
      <dgm:spPr/>
      <dgm:t>
        <a:bodyPr/>
        <a:lstStyle/>
        <a:p>
          <a:endParaRPr lang="lt-LT"/>
        </a:p>
      </dgm:t>
    </dgm:pt>
    <dgm:pt modelId="{D6F014F5-6849-4EDE-88EF-ADD52CFC5FBA}">
      <dgm:prSet phldrT="[Tekstas]"/>
      <dgm:spPr/>
      <dgm:t>
        <a:bodyPr/>
        <a:lstStyle/>
        <a:p>
          <a:r>
            <a:rPr lang="lt-LT" dirty="0" smtClean="0"/>
            <a:t>173</a:t>
          </a:r>
          <a:endParaRPr lang="lt-LT" dirty="0"/>
        </a:p>
      </dgm:t>
    </dgm:pt>
    <dgm:pt modelId="{8B209FA9-1B1A-4791-8DD0-E7983E401976}" type="parTrans" cxnId="{AD0AA3EF-7EE4-4763-BD0F-5F2A7D1D23A6}">
      <dgm:prSet/>
      <dgm:spPr/>
      <dgm:t>
        <a:bodyPr/>
        <a:lstStyle/>
        <a:p>
          <a:endParaRPr lang="lt-LT"/>
        </a:p>
      </dgm:t>
    </dgm:pt>
    <dgm:pt modelId="{66FE955F-2358-40AC-BBAF-083796344FB3}" type="sibTrans" cxnId="{AD0AA3EF-7EE4-4763-BD0F-5F2A7D1D23A6}">
      <dgm:prSet/>
      <dgm:spPr/>
      <dgm:t>
        <a:bodyPr/>
        <a:lstStyle/>
        <a:p>
          <a:endParaRPr lang="lt-LT"/>
        </a:p>
      </dgm:t>
    </dgm:pt>
    <dgm:pt modelId="{F537C16F-8E8B-444C-92CB-F2C4280091B6}">
      <dgm:prSet phldrT="[Tekstas]"/>
      <dgm:spPr/>
      <dgm:t>
        <a:bodyPr/>
        <a:lstStyle/>
        <a:p>
          <a:r>
            <a:rPr lang="lt-LT" dirty="0" smtClean="0"/>
            <a:t>darbdavio lygmens kolektyvinės sutartys</a:t>
          </a:r>
          <a:endParaRPr lang="lt-LT" dirty="0"/>
        </a:p>
      </dgm:t>
    </dgm:pt>
    <dgm:pt modelId="{4FC3CB01-C53D-4195-9CE6-DD8F942DF04C}" type="parTrans" cxnId="{18F2B5D9-E90C-4E7A-ADDC-320C6292DADE}">
      <dgm:prSet/>
      <dgm:spPr/>
      <dgm:t>
        <a:bodyPr/>
        <a:lstStyle/>
        <a:p>
          <a:endParaRPr lang="lt-LT"/>
        </a:p>
      </dgm:t>
    </dgm:pt>
    <dgm:pt modelId="{F548C3E7-1622-4CE9-99AF-12A015B3724F}" type="sibTrans" cxnId="{18F2B5D9-E90C-4E7A-ADDC-320C6292DADE}">
      <dgm:prSet/>
      <dgm:spPr/>
      <dgm:t>
        <a:bodyPr/>
        <a:lstStyle/>
        <a:p>
          <a:endParaRPr lang="lt-LT"/>
        </a:p>
      </dgm:t>
    </dgm:pt>
    <dgm:pt modelId="{0E3A4A70-059C-43A2-A6EF-1F2018865AE6}">
      <dgm:prSet/>
      <dgm:spPr/>
      <dgm:t>
        <a:bodyPr/>
        <a:lstStyle/>
        <a:p>
          <a:r>
            <a:rPr lang="lt-LT" dirty="0" smtClean="0"/>
            <a:t>2. 2018-05-23 socialinių paslaugų šakos KS. </a:t>
          </a:r>
          <a:endParaRPr lang="lt-LT" dirty="0"/>
        </a:p>
      </dgm:t>
    </dgm:pt>
    <dgm:pt modelId="{77D9B224-5BE4-4024-B8D9-35A4CA0C3C0D}" type="parTrans" cxnId="{044C14B6-385D-4B65-B4E6-0C6CC8C95959}">
      <dgm:prSet/>
      <dgm:spPr/>
      <dgm:t>
        <a:bodyPr/>
        <a:lstStyle/>
        <a:p>
          <a:endParaRPr lang="lt-LT"/>
        </a:p>
      </dgm:t>
    </dgm:pt>
    <dgm:pt modelId="{FCDB9492-36AA-4FE8-94BC-C3DB76800169}" type="sibTrans" cxnId="{044C14B6-385D-4B65-B4E6-0C6CC8C95959}">
      <dgm:prSet/>
      <dgm:spPr/>
      <dgm:t>
        <a:bodyPr/>
        <a:lstStyle/>
        <a:p>
          <a:endParaRPr lang="lt-LT"/>
        </a:p>
      </dgm:t>
    </dgm:pt>
    <dgm:pt modelId="{C7273602-AF64-4B1F-9F33-D69A5F74B63D}">
      <dgm:prSet/>
      <dgm:spPr/>
      <dgm:t>
        <a:bodyPr/>
        <a:lstStyle/>
        <a:p>
          <a:r>
            <a:rPr lang="lt-LT" dirty="0" smtClean="0"/>
            <a:t>3. 2018-06-11 aplinkos apsaugos valstybinės kontrolės šakos KS. </a:t>
          </a:r>
          <a:endParaRPr lang="lt-LT" dirty="0"/>
        </a:p>
      </dgm:t>
    </dgm:pt>
    <dgm:pt modelId="{690486F7-D05B-407A-B462-C442AEE55F95}" type="parTrans" cxnId="{B3D92BB9-2483-499F-BE78-61CC4FB66D48}">
      <dgm:prSet/>
      <dgm:spPr/>
      <dgm:t>
        <a:bodyPr/>
        <a:lstStyle/>
        <a:p>
          <a:endParaRPr lang="lt-LT"/>
        </a:p>
      </dgm:t>
    </dgm:pt>
    <dgm:pt modelId="{5975C0B9-78D0-4C42-ACC5-709F587CCB96}" type="sibTrans" cxnId="{B3D92BB9-2483-499F-BE78-61CC4FB66D48}">
      <dgm:prSet/>
      <dgm:spPr/>
      <dgm:t>
        <a:bodyPr/>
        <a:lstStyle/>
        <a:p>
          <a:endParaRPr lang="lt-LT"/>
        </a:p>
      </dgm:t>
    </dgm:pt>
    <dgm:pt modelId="{95F101F3-4AE4-49CE-9803-10A1CC7D3297}">
      <dgm:prSet/>
      <dgm:spPr/>
      <dgm:t>
        <a:bodyPr/>
        <a:lstStyle/>
        <a:p>
          <a:r>
            <a:rPr lang="lt-LT" dirty="0" smtClean="0"/>
            <a:t>4. 2018-09-03 Lietuvos nacionalinės sveikatos sistemos šakos KS; </a:t>
          </a:r>
          <a:endParaRPr lang="lt-LT" dirty="0"/>
        </a:p>
      </dgm:t>
    </dgm:pt>
    <dgm:pt modelId="{6A7C7E0B-16AD-45DD-A777-000F54ED63DF}" type="parTrans" cxnId="{39A0D25E-350F-46BC-96EF-F605B760490A}">
      <dgm:prSet/>
      <dgm:spPr/>
      <dgm:t>
        <a:bodyPr/>
        <a:lstStyle/>
        <a:p>
          <a:endParaRPr lang="lt-LT"/>
        </a:p>
      </dgm:t>
    </dgm:pt>
    <dgm:pt modelId="{A7E15629-4B83-4295-B438-E9EDD4736923}" type="sibTrans" cxnId="{39A0D25E-350F-46BC-96EF-F605B760490A}">
      <dgm:prSet/>
      <dgm:spPr/>
      <dgm:t>
        <a:bodyPr/>
        <a:lstStyle/>
        <a:p>
          <a:endParaRPr lang="lt-LT"/>
        </a:p>
      </dgm:t>
    </dgm:pt>
    <dgm:pt modelId="{6980AAAE-619D-4CF3-9341-221C3A265174}">
      <dgm:prSet/>
      <dgm:spPr/>
      <dgm:t>
        <a:bodyPr/>
        <a:lstStyle/>
        <a:p>
          <a:r>
            <a:rPr lang="lt-LT" dirty="0" smtClean="0"/>
            <a:t>5. 2018-10-12 socialinio draudimo fondo administravimo įstaigų šakos KS. </a:t>
          </a:r>
          <a:endParaRPr lang="lt-LT" dirty="0"/>
        </a:p>
      </dgm:t>
    </dgm:pt>
    <dgm:pt modelId="{657ECF3A-17CC-49AE-8EFF-AFD1B2FE7982}" type="parTrans" cxnId="{4621E104-1926-46DB-A58C-1FCE1AC724E9}">
      <dgm:prSet/>
      <dgm:spPr/>
      <dgm:t>
        <a:bodyPr/>
        <a:lstStyle/>
        <a:p>
          <a:endParaRPr lang="lt-LT"/>
        </a:p>
      </dgm:t>
    </dgm:pt>
    <dgm:pt modelId="{9B43D3DE-D1AC-4D6F-B101-5D2F25B06869}" type="sibTrans" cxnId="{4621E104-1926-46DB-A58C-1FCE1AC724E9}">
      <dgm:prSet/>
      <dgm:spPr/>
      <dgm:t>
        <a:bodyPr/>
        <a:lstStyle/>
        <a:p>
          <a:endParaRPr lang="lt-LT"/>
        </a:p>
      </dgm:t>
    </dgm:pt>
    <dgm:pt modelId="{AFF55835-357D-47BB-B58B-AF84606EDEEE}">
      <dgm:prSet/>
      <dgm:spPr/>
      <dgm:t>
        <a:bodyPr/>
        <a:lstStyle/>
        <a:p>
          <a:r>
            <a:rPr lang="lt-LT" dirty="0" smtClean="0"/>
            <a:t>6. 2018- 11-14 Lietuvos geležinkelių įmonių grupės KS. </a:t>
          </a:r>
          <a:endParaRPr lang="lt-LT" dirty="0"/>
        </a:p>
      </dgm:t>
    </dgm:pt>
    <dgm:pt modelId="{C40C3470-EC12-4C56-B1D7-B64DC26CDEFC}" type="parTrans" cxnId="{09819015-F57D-4E62-8ADF-D8EF7B5BA515}">
      <dgm:prSet/>
      <dgm:spPr/>
      <dgm:t>
        <a:bodyPr/>
        <a:lstStyle/>
        <a:p>
          <a:endParaRPr lang="lt-LT"/>
        </a:p>
      </dgm:t>
    </dgm:pt>
    <dgm:pt modelId="{48FF355E-70D3-46CC-A1EB-B1CFCA10F60F}" type="sibTrans" cxnId="{09819015-F57D-4E62-8ADF-D8EF7B5BA515}">
      <dgm:prSet/>
      <dgm:spPr/>
      <dgm:t>
        <a:bodyPr/>
        <a:lstStyle/>
        <a:p>
          <a:endParaRPr lang="lt-LT"/>
        </a:p>
      </dgm:t>
    </dgm:pt>
    <dgm:pt modelId="{0F82A1EA-7E35-4CA6-B4CA-8FCAD3389AAC}" type="pres">
      <dgm:prSet presAssocID="{12D5B56E-3668-4BAC-97D2-0276B66830BC}" presName="Name0" presStyleCnt="0">
        <dgm:presLayoutVars>
          <dgm:chMax/>
          <dgm:chPref val="3"/>
          <dgm:dir/>
          <dgm:animOne val="branch"/>
          <dgm:animLvl val="lvl"/>
        </dgm:presLayoutVars>
      </dgm:prSet>
      <dgm:spPr/>
      <dgm:t>
        <a:bodyPr/>
        <a:lstStyle/>
        <a:p>
          <a:endParaRPr lang="lt-LT"/>
        </a:p>
      </dgm:t>
    </dgm:pt>
    <dgm:pt modelId="{9846FA31-8234-4A60-A21F-D4E8C190DF40}" type="pres">
      <dgm:prSet presAssocID="{9D729265-8206-4242-A2BB-1C690C07C621}" presName="composite" presStyleCnt="0"/>
      <dgm:spPr/>
    </dgm:pt>
    <dgm:pt modelId="{E5C7AF6D-D466-423E-80F0-CEAE4FB9025D}" type="pres">
      <dgm:prSet presAssocID="{9D729265-8206-4242-A2BB-1C690C07C621}" presName="FirstChild" presStyleLbl="revTx" presStyleIdx="0" presStyleCnt="4">
        <dgm:presLayoutVars>
          <dgm:chMax val="0"/>
          <dgm:chPref val="0"/>
          <dgm:bulletEnabled val="1"/>
        </dgm:presLayoutVars>
      </dgm:prSet>
      <dgm:spPr/>
      <dgm:t>
        <a:bodyPr/>
        <a:lstStyle/>
        <a:p>
          <a:endParaRPr lang="lt-LT"/>
        </a:p>
      </dgm:t>
    </dgm:pt>
    <dgm:pt modelId="{6D5B01DB-075F-46F8-9439-22F585FB5221}" type="pres">
      <dgm:prSet presAssocID="{9D729265-8206-4242-A2BB-1C690C07C621}" presName="Parent" presStyleLbl="alignNode1" presStyleIdx="0" presStyleCnt="3" custScaleY="75651">
        <dgm:presLayoutVars>
          <dgm:chMax val="3"/>
          <dgm:chPref val="3"/>
          <dgm:bulletEnabled val="1"/>
        </dgm:presLayoutVars>
      </dgm:prSet>
      <dgm:spPr/>
      <dgm:t>
        <a:bodyPr/>
        <a:lstStyle/>
        <a:p>
          <a:endParaRPr lang="lt-LT"/>
        </a:p>
      </dgm:t>
    </dgm:pt>
    <dgm:pt modelId="{31617692-0D10-486A-B908-0C76BB2970B2}" type="pres">
      <dgm:prSet presAssocID="{9D729265-8206-4242-A2BB-1C690C07C621}" presName="Accent" presStyleLbl="parChTrans1D1" presStyleIdx="0" presStyleCnt="3"/>
      <dgm:spPr/>
    </dgm:pt>
    <dgm:pt modelId="{91A2BDF4-5466-4FE2-83BC-9C4FCF0514A3}" type="pres">
      <dgm:prSet presAssocID="{E63547FE-0AE7-46D5-A55B-F055A7900031}" presName="sibTrans" presStyleCnt="0"/>
      <dgm:spPr/>
    </dgm:pt>
    <dgm:pt modelId="{F7831130-71AE-412D-BF18-36BDA7EE9CDA}" type="pres">
      <dgm:prSet presAssocID="{10345C47-DCC7-4C56-A986-4120D5FAAD8A}" presName="composite" presStyleCnt="0"/>
      <dgm:spPr/>
    </dgm:pt>
    <dgm:pt modelId="{4EE8254F-2069-44F2-916B-D47B396F37FA}" type="pres">
      <dgm:prSet presAssocID="{10345C47-DCC7-4C56-A986-4120D5FAAD8A}" presName="FirstChild" presStyleLbl="revTx" presStyleIdx="1" presStyleCnt="4">
        <dgm:presLayoutVars>
          <dgm:chMax val="0"/>
          <dgm:chPref val="0"/>
          <dgm:bulletEnabled val="1"/>
        </dgm:presLayoutVars>
      </dgm:prSet>
      <dgm:spPr/>
      <dgm:t>
        <a:bodyPr/>
        <a:lstStyle/>
        <a:p>
          <a:endParaRPr lang="lt-LT"/>
        </a:p>
      </dgm:t>
    </dgm:pt>
    <dgm:pt modelId="{960CC0E0-0612-4C36-B29D-6EA765E26B7F}" type="pres">
      <dgm:prSet presAssocID="{10345C47-DCC7-4C56-A986-4120D5FAAD8A}" presName="Parent" presStyleLbl="alignNode1" presStyleIdx="1" presStyleCnt="3" custScaleX="97239" custScaleY="80607">
        <dgm:presLayoutVars>
          <dgm:chMax val="3"/>
          <dgm:chPref val="3"/>
          <dgm:bulletEnabled val="1"/>
        </dgm:presLayoutVars>
      </dgm:prSet>
      <dgm:spPr/>
      <dgm:t>
        <a:bodyPr/>
        <a:lstStyle/>
        <a:p>
          <a:endParaRPr lang="lt-LT"/>
        </a:p>
      </dgm:t>
    </dgm:pt>
    <dgm:pt modelId="{03B11C60-3385-4024-9A1D-BCC9A0CCBDA2}" type="pres">
      <dgm:prSet presAssocID="{10345C47-DCC7-4C56-A986-4120D5FAAD8A}" presName="Accent" presStyleLbl="parChTrans1D1" presStyleIdx="1" presStyleCnt="3"/>
      <dgm:spPr/>
    </dgm:pt>
    <dgm:pt modelId="{110685ED-A262-4FBB-ACB9-C7A4B0ADC1FE}" type="pres">
      <dgm:prSet presAssocID="{10345C47-DCC7-4C56-A986-4120D5FAAD8A}" presName="Child" presStyleLbl="revTx" presStyleIdx="2" presStyleCnt="4" custScaleX="86242" custScaleY="77981" custLinFactNeighborX="-896" custLinFactNeighborY="1482">
        <dgm:presLayoutVars>
          <dgm:chMax val="0"/>
          <dgm:chPref val="0"/>
          <dgm:bulletEnabled val="1"/>
        </dgm:presLayoutVars>
      </dgm:prSet>
      <dgm:spPr/>
      <dgm:t>
        <a:bodyPr/>
        <a:lstStyle/>
        <a:p>
          <a:endParaRPr lang="lt-LT"/>
        </a:p>
      </dgm:t>
    </dgm:pt>
    <dgm:pt modelId="{B2DD5D31-FE3F-4CDA-A001-25AD26EDD93C}" type="pres">
      <dgm:prSet presAssocID="{20B81100-B58A-4EB8-8593-1B5A5412E1A1}" presName="sibTrans" presStyleCnt="0"/>
      <dgm:spPr/>
    </dgm:pt>
    <dgm:pt modelId="{C2E6DC7A-81AD-47AF-AA6C-DF3C6D1FE1B6}" type="pres">
      <dgm:prSet presAssocID="{D6F014F5-6849-4EDE-88EF-ADD52CFC5FBA}" presName="composite" presStyleCnt="0"/>
      <dgm:spPr/>
    </dgm:pt>
    <dgm:pt modelId="{2CDE895C-0F6C-41BC-8DE2-69BF13726912}" type="pres">
      <dgm:prSet presAssocID="{D6F014F5-6849-4EDE-88EF-ADD52CFC5FBA}" presName="FirstChild" presStyleLbl="revTx" presStyleIdx="3" presStyleCnt="4">
        <dgm:presLayoutVars>
          <dgm:chMax val="0"/>
          <dgm:chPref val="0"/>
          <dgm:bulletEnabled val="1"/>
        </dgm:presLayoutVars>
      </dgm:prSet>
      <dgm:spPr/>
      <dgm:t>
        <a:bodyPr/>
        <a:lstStyle/>
        <a:p>
          <a:endParaRPr lang="lt-LT"/>
        </a:p>
      </dgm:t>
    </dgm:pt>
    <dgm:pt modelId="{C3630FB0-3174-46C8-A271-0C7DE138F8DB}" type="pres">
      <dgm:prSet presAssocID="{D6F014F5-6849-4EDE-88EF-ADD52CFC5FBA}" presName="Parent" presStyleLbl="alignNode1" presStyleIdx="2" presStyleCnt="3" custScaleY="66713">
        <dgm:presLayoutVars>
          <dgm:chMax val="3"/>
          <dgm:chPref val="3"/>
          <dgm:bulletEnabled val="1"/>
        </dgm:presLayoutVars>
      </dgm:prSet>
      <dgm:spPr/>
      <dgm:t>
        <a:bodyPr/>
        <a:lstStyle/>
        <a:p>
          <a:endParaRPr lang="lt-LT"/>
        </a:p>
      </dgm:t>
    </dgm:pt>
    <dgm:pt modelId="{8BD7F97D-B310-4CA1-9477-93030A4D9320}" type="pres">
      <dgm:prSet presAssocID="{D6F014F5-6849-4EDE-88EF-ADD52CFC5FBA}" presName="Accent" presStyleLbl="parChTrans1D1" presStyleIdx="2" presStyleCnt="3"/>
      <dgm:spPr/>
    </dgm:pt>
  </dgm:ptLst>
  <dgm:cxnLst>
    <dgm:cxn modelId="{DD4D162A-F607-4AFB-98E2-DF415529DBBB}" type="presOf" srcId="{95F101F3-4AE4-49CE-9803-10A1CC7D3297}" destId="{110685ED-A262-4FBB-ACB9-C7A4B0ADC1FE}" srcOrd="0" destOrd="3" presId="urn:microsoft.com/office/officeart/2011/layout/TabList"/>
    <dgm:cxn modelId="{612A9CEB-B50C-4BC6-A782-553E15C04BA9}" type="presOf" srcId="{AB9EE2CC-8F78-42B1-A364-DCFE323F151C}" destId="{E5C7AF6D-D466-423E-80F0-CEAE4FB9025D}" srcOrd="0" destOrd="0" presId="urn:microsoft.com/office/officeart/2011/layout/TabList"/>
    <dgm:cxn modelId="{3FC98084-89C0-4A3B-8EC9-0ECE8AA4D75A}" srcId="{10345C47-DCC7-4C56-A986-4120D5FAAD8A}" destId="{01B6EC0E-3E35-40F7-A7A7-5AB16D277052}" srcOrd="1" destOrd="0" parTransId="{94D5A910-0812-475F-8741-DB98550D0C21}" sibTransId="{E08EA921-8323-48C2-A85B-B55D4A3011F3}"/>
    <dgm:cxn modelId="{ADE760B7-3B0D-470E-AFD5-7E390DC39C77}" type="presOf" srcId="{9D729265-8206-4242-A2BB-1C690C07C621}" destId="{6D5B01DB-075F-46F8-9439-22F585FB5221}" srcOrd="0" destOrd="0" presId="urn:microsoft.com/office/officeart/2011/layout/TabList"/>
    <dgm:cxn modelId="{09819015-F57D-4E62-8ADF-D8EF7B5BA515}" srcId="{10345C47-DCC7-4C56-A986-4120D5FAAD8A}" destId="{AFF55835-357D-47BB-B58B-AF84606EDEEE}" srcOrd="6" destOrd="0" parTransId="{C40C3470-EC12-4C56-B1D7-B64DC26CDEFC}" sibTransId="{48FF355E-70D3-46CC-A1EB-B1CFCA10F60F}"/>
    <dgm:cxn modelId="{3B1477A3-431D-4564-B9E6-6BD761D16D27}" type="presOf" srcId="{AFF55835-357D-47BB-B58B-AF84606EDEEE}" destId="{110685ED-A262-4FBB-ACB9-C7A4B0ADC1FE}" srcOrd="0" destOrd="5" presId="urn:microsoft.com/office/officeart/2011/layout/TabList"/>
    <dgm:cxn modelId="{B3D92BB9-2483-499F-BE78-61CC4FB66D48}" srcId="{10345C47-DCC7-4C56-A986-4120D5FAAD8A}" destId="{C7273602-AF64-4B1F-9F33-D69A5F74B63D}" srcOrd="3" destOrd="0" parTransId="{690486F7-D05B-407A-B462-C442AEE55F95}" sibTransId="{5975C0B9-78D0-4C42-ACC5-709F587CCB96}"/>
    <dgm:cxn modelId="{FBB36D3B-98C2-4649-AEE1-839984BF3188}" type="presOf" srcId="{6980AAAE-619D-4CF3-9341-221C3A265174}" destId="{110685ED-A262-4FBB-ACB9-C7A4B0ADC1FE}" srcOrd="0" destOrd="4" presId="urn:microsoft.com/office/officeart/2011/layout/TabList"/>
    <dgm:cxn modelId="{B93EF38B-9387-4447-9E80-29E9A63675B6}" srcId="{9D729265-8206-4242-A2BB-1C690C07C621}" destId="{AB9EE2CC-8F78-42B1-A364-DCFE323F151C}" srcOrd="0" destOrd="0" parTransId="{E9D0E2F6-876D-497D-B69B-C54C0310F9C3}" sibTransId="{B7D7C588-81B3-41CA-B205-54336AB02E54}"/>
    <dgm:cxn modelId="{28B4EB55-1662-498A-BADC-D86474321620}" type="presOf" srcId="{10345C47-DCC7-4C56-A986-4120D5FAAD8A}" destId="{960CC0E0-0612-4C36-B29D-6EA765E26B7F}" srcOrd="0" destOrd="0" presId="urn:microsoft.com/office/officeart/2011/layout/TabList"/>
    <dgm:cxn modelId="{65283552-68B5-4557-AD0B-922201B645B7}" srcId="{12D5B56E-3668-4BAC-97D2-0276B66830BC}" destId="{10345C47-DCC7-4C56-A986-4120D5FAAD8A}" srcOrd="1" destOrd="0" parTransId="{69A6B147-3AF7-4193-8BE3-A2A6CD61C3F3}" sibTransId="{20B81100-B58A-4EB8-8593-1B5A5412E1A1}"/>
    <dgm:cxn modelId="{294B73E9-8FE1-4663-A89E-EBF12D818EDC}" type="presOf" srcId="{01B6EC0E-3E35-40F7-A7A7-5AB16D277052}" destId="{110685ED-A262-4FBB-ACB9-C7A4B0ADC1FE}" srcOrd="0" destOrd="0" presId="urn:microsoft.com/office/officeart/2011/layout/TabList"/>
    <dgm:cxn modelId="{28F634EB-BAD0-45F8-A6B7-919FCA1B80B2}" type="presOf" srcId="{C7273602-AF64-4B1F-9F33-D69A5F74B63D}" destId="{110685ED-A262-4FBB-ACB9-C7A4B0ADC1FE}" srcOrd="0" destOrd="2" presId="urn:microsoft.com/office/officeart/2011/layout/TabList"/>
    <dgm:cxn modelId="{C5EBA988-076F-45D6-9246-9EA6C087B646}" type="presOf" srcId="{0E3A4A70-059C-43A2-A6EF-1F2018865AE6}" destId="{110685ED-A262-4FBB-ACB9-C7A4B0ADC1FE}" srcOrd="0" destOrd="1" presId="urn:microsoft.com/office/officeart/2011/layout/TabList"/>
    <dgm:cxn modelId="{D5C09081-0780-4A21-813F-06A3C84E3BA3}" type="presOf" srcId="{12D5B56E-3668-4BAC-97D2-0276B66830BC}" destId="{0F82A1EA-7E35-4CA6-B4CA-8FCAD3389AAC}" srcOrd="0" destOrd="0" presId="urn:microsoft.com/office/officeart/2011/layout/TabList"/>
    <dgm:cxn modelId="{044C14B6-385D-4B65-B4E6-0C6CC8C95959}" srcId="{10345C47-DCC7-4C56-A986-4120D5FAAD8A}" destId="{0E3A4A70-059C-43A2-A6EF-1F2018865AE6}" srcOrd="2" destOrd="0" parTransId="{77D9B224-5BE4-4024-B8D9-35A4CA0C3C0D}" sibTransId="{FCDB9492-36AA-4FE8-94BC-C3DB76800169}"/>
    <dgm:cxn modelId="{70BAE1C8-EDB4-4AA5-B464-4BC35F7FDFE8}" srcId="{12D5B56E-3668-4BAC-97D2-0276B66830BC}" destId="{9D729265-8206-4242-A2BB-1C690C07C621}" srcOrd="0" destOrd="0" parTransId="{D1995036-863A-4F62-AFDC-888E61161485}" sibTransId="{E63547FE-0AE7-46D5-A55B-F055A7900031}"/>
    <dgm:cxn modelId="{18F2B5D9-E90C-4E7A-ADDC-320C6292DADE}" srcId="{D6F014F5-6849-4EDE-88EF-ADD52CFC5FBA}" destId="{F537C16F-8E8B-444C-92CB-F2C4280091B6}" srcOrd="0" destOrd="0" parTransId="{4FC3CB01-C53D-4195-9CE6-DD8F942DF04C}" sibTransId="{F548C3E7-1622-4CE9-99AF-12A015B3724F}"/>
    <dgm:cxn modelId="{4621E104-1926-46DB-A58C-1FCE1AC724E9}" srcId="{10345C47-DCC7-4C56-A986-4120D5FAAD8A}" destId="{6980AAAE-619D-4CF3-9341-221C3A265174}" srcOrd="5" destOrd="0" parTransId="{657ECF3A-17CC-49AE-8EFF-AFD1B2FE7982}" sibTransId="{9B43D3DE-D1AC-4D6F-B101-5D2F25B06869}"/>
    <dgm:cxn modelId="{39A0D25E-350F-46BC-96EF-F605B760490A}" srcId="{10345C47-DCC7-4C56-A986-4120D5FAAD8A}" destId="{95F101F3-4AE4-49CE-9803-10A1CC7D3297}" srcOrd="4" destOrd="0" parTransId="{6A7C7E0B-16AD-45DD-A777-000F54ED63DF}" sibTransId="{A7E15629-4B83-4295-B438-E9EDD4736923}"/>
    <dgm:cxn modelId="{AD0AA3EF-7EE4-4763-BD0F-5F2A7D1D23A6}" srcId="{12D5B56E-3668-4BAC-97D2-0276B66830BC}" destId="{D6F014F5-6849-4EDE-88EF-ADD52CFC5FBA}" srcOrd="2" destOrd="0" parTransId="{8B209FA9-1B1A-4791-8DD0-E7983E401976}" sibTransId="{66FE955F-2358-40AC-BBAF-083796344FB3}"/>
    <dgm:cxn modelId="{B05A4816-60ED-484A-9685-33B3CDDC81C9}" type="presOf" srcId="{D6F014F5-6849-4EDE-88EF-ADD52CFC5FBA}" destId="{C3630FB0-3174-46C8-A271-0C7DE138F8DB}" srcOrd="0" destOrd="0" presId="urn:microsoft.com/office/officeart/2011/layout/TabList"/>
    <dgm:cxn modelId="{D1F364CC-8184-4DB8-8096-32283E2547A2}" srcId="{10345C47-DCC7-4C56-A986-4120D5FAAD8A}" destId="{841A349F-6EBB-4AB7-9941-7A4D99EE4CB0}" srcOrd="0" destOrd="0" parTransId="{BC88A23A-773A-48EA-8927-8F3AF76CE235}" sibTransId="{FE190F61-FFDD-4EFD-9481-269035D67BBF}"/>
    <dgm:cxn modelId="{69C4B36B-8CE4-4242-9523-B2E21F45B69F}" type="presOf" srcId="{841A349F-6EBB-4AB7-9941-7A4D99EE4CB0}" destId="{4EE8254F-2069-44F2-916B-D47B396F37FA}" srcOrd="0" destOrd="0" presId="urn:microsoft.com/office/officeart/2011/layout/TabList"/>
    <dgm:cxn modelId="{563D48C3-A20B-4B37-B416-4AA43B9A6EB2}" type="presOf" srcId="{F537C16F-8E8B-444C-92CB-F2C4280091B6}" destId="{2CDE895C-0F6C-41BC-8DE2-69BF13726912}" srcOrd="0" destOrd="0" presId="urn:microsoft.com/office/officeart/2011/layout/TabList"/>
    <dgm:cxn modelId="{4F3785F9-43AD-4590-BDD3-ACB104781F52}" type="presParOf" srcId="{0F82A1EA-7E35-4CA6-B4CA-8FCAD3389AAC}" destId="{9846FA31-8234-4A60-A21F-D4E8C190DF40}" srcOrd="0" destOrd="0" presId="urn:microsoft.com/office/officeart/2011/layout/TabList"/>
    <dgm:cxn modelId="{50DDFEAB-1703-44A6-9EC9-4A36B5CF2B6B}" type="presParOf" srcId="{9846FA31-8234-4A60-A21F-D4E8C190DF40}" destId="{E5C7AF6D-D466-423E-80F0-CEAE4FB9025D}" srcOrd="0" destOrd="0" presId="urn:microsoft.com/office/officeart/2011/layout/TabList"/>
    <dgm:cxn modelId="{443296D4-AF86-4C09-B358-BC93FBB78BF2}" type="presParOf" srcId="{9846FA31-8234-4A60-A21F-D4E8C190DF40}" destId="{6D5B01DB-075F-46F8-9439-22F585FB5221}" srcOrd="1" destOrd="0" presId="urn:microsoft.com/office/officeart/2011/layout/TabList"/>
    <dgm:cxn modelId="{6E2BF323-AF53-4429-AE2D-5BB40F9E4929}" type="presParOf" srcId="{9846FA31-8234-4A60-A21F-D4E8C190DF40}" destId="{31617692-0D10-486A-B908-0C76BB2970B2}" srcOrd="2" destOrd="0" presId="urn:microsoft.com/office/officeart/2011/layout/TabList"/>
    <dgm:cxn modelId="{DFB3692C-54D2-493A-BB7C-654DD0DF2CDE}" type="presParOf" srcId="{0F82A1EA-7E35-4CA6-B4CA-8FCAD3389AAC}" destId="{91A2BDF4-5466-4FE2-83BC-9C4FCF0514A3}" srcOrd="1" destOrd="0" presId="urn:microsoft.com/office/officeart/2011/layout/TabList"/>
    <dgm:cxn modelId="{1730083E-71CF-4587-A2C4-8846D9C99165}" type="presParOf" srcId="{0F82A1EA-7E35-4CA6-B4CA-8FCAD3389AAC}" destId="{F7831130-71AE-412D-BF18-36BDA7EE9CDA}" srcOrd="2" destOrd="0" presId="urn:microsoft.com/office/officeart/2011/layout/TabList"/>
    <dgm:cxn modelId="{67A30EF8-7F35-4B5A-B89B-A67B893F12E6}" type="presParOf" srcId="{F7831130-71AE-412D-BF18-36BDA7EE9CDA}" destId="{4EE8254F-2069-44F2-916B-D47B396F37FA}" srcOrd="0" destOrd="0" presId="urn:microsoft.com/office/officeart/2011/layout/TabList"/>
    <dgm:cxn modelId="{4070EF96-546E-491E-8898-8B8B0BA70D27}" type="presParOf" srcId="{F7831130-71AE-412D-BF18-36BDA7EE9CDA}" destId="{960CC0E0-0612-4C36-B29D-6EA765E26B7F}" srcOrd="1" destOrd="0" presId="urn:microsoft.com/office/officeart/2011/layout/TabList"/>
    <dgm:cxn modelId="{B242EE7D-0E0B-407D-9071-B267E4EF96B8}" type="presParOf" srcId="{F7831130-71AE-412D-BF18-36BDA7EE9CDA}" destId="{03B11C60-3385-4024-9A1D-BCC9A0CCBDA2}" srcOrd="2" destOrd="0" presId="urn:microsoft.com/office/officeart/2011/layout/TabList"/>
    <dgm:cxn modelId="{A22F9EB1-08E1-4625-A81A-FC2FF8AF57AA}" type="presParOf" srcId="{0F82A1EA-7E35-4CA6-B4CA-8FCAD3389AAC}" destId="{110685ED-A262-4FBB-ACB9-C7A4B0ADC1FE}" srcOrd="3" destOrd="0" presId="urn:microsoft.com/office/officeart/2011/layout/TabList"/>
    <dgm:cxn modelId="{EAD08936-BE5A-4DCE-9A37-A5E7A28A2A41}" type="presParOf" srcId="{0F82A1EA-7E35-4CA6-B4CA-8FCAD3389AAC}" destId="{B2DD5D31-FE3F-4CDA-A001-25AD26EDD93C}" srcOrd="4" destOrd="0" presId="urn:microsoft.com/office/officeart/2011/layout/TabList"/>
    <dgm:cxn modelId="{3EEFD91C-E96B-45E6-8514-24941D9CF85D}" type="presParOf" srcId="{0F82A1EA-7E35-4CA6-B4CA-8FCAD3389AAC}" destId="{C2E6DC7A-81AD-47AF-AA6C-DF3C6D1FE1B6}" srcOrd="5" destOrd="0" presId="urn:microsoft.com/office/officeart/2011/layout/TabList"/>
    <dgm:cxn modelId="{902476C9-DD6F-4577-B80E-C57CBAB286CA}" type="presParOf" srcId="{C2E6DC7A-81AD-47AF-AA6C-DF3C6D1FE1B6}" destId="{2CDE895C-0F6C-41BC-8DE2-69BF13726912}" srcOrd="0" destOrd="0" presId="urn:microsoft.com/office/officeart/2011/layout/TabList"/>
    <dgm:cxn modelId="{3BC1ABE9-D6E6-4452-AAA0-860558CA75F5}" type="presParOf" srcId="{C2E6DC7A-81AD-47AF-AA6C-DF3C6D1FE1B6}" destId="{C3630FB0-3174-46C8-A271-0C7DE138F8DB}" srcOrd="1" destOrd="0" presId="urn:microsoft.com/office/officeart/2011/layout/TabList"/>
    <dgm:cxn modelId="{DDB4FD31-7974-49BF-963B-4AAE54D3FCB0}" type="presParOf" srcId="{C2E6DC7A-81AD-47AF-AA6C-DF3C6D1FE1B6}" destId="{8BD7F97D-B310-4CA1-9477-93030A4D9320}"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70AFF-A684-482E-8F41-845B55EDFE2E}">
      <dsp:nvSpPr>
        <dsp:cNvPr id="0" name=""/>
        <dsp:cNvSpPr/>
      </dsp:nvSpPr>
      <dsp:spPr>
        <a:xfrm>
          <a:off x="36587" y="0"/>
          <a:ext cx="2921369" cy="576000"/>
        </a:xfrm>
        <a:prstGeom prst="rect">
          <a:avLst/>
        </a:prstGeom>
        <a:solidFill>
          <a:schemeClr val="accent3"/>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kern="1200" dirty="0" smtClean="0"/>
            <a:t>Darbdaviui:</a:t>
          </a:r>
          <a:endParaRPr lang="lt-LT" sz="1400" kern="1200" dirty="0"/>
        </a:p>
      </dsp:txBody>
      <dsp:txXfrm>
        <a:off x="36587" y="0"/>
        <a:ext cx="2921369" cy="576000"/>
      </dsp:txXfrm>
    </dsp:sp>
    <dsp:sp modelId="{B0FA3E97-A5C8-4D46-9356-E147380559AD}">
      <dsp:nvSpPr>
        <dsp:cNvPr id="0" name=""/>
        <dsp:cNvSpPr/>
      </dsp:nvSpPr>
      <dsp:spPr>
        <a:xfrm>
          <a:off x="3189" y="611582"/>
          <a:ext cx="2951125" cy="3204841"/>
        </a:xfrm>
        <a:prstGeom prst="rect">
          <a:avLst/>
        </a:prstGeom>
        <a:solidFill>
          <a:schemeClr val="accent5">
            <a:lumMod val="20000"/>
            <a:lumOff val="80000"/>
            <a:alpha val="9000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t-LT" sz="1200" kern="1200" dirty="0" smtClean="0"/>
            <a:t>Atleidimo nuostatų lankstesnis reguliavimas (atleidimas darbdavio valia)</a:t>
          </a:r>
          <a:endParaRPr lang="lt-LT" sz="1200" kern="1200" dirty="0"/>
        </a:p>
        <a:p>
          <a:pPr marL="114300" lvl="1" indent="-114300" algn="l" defTabSz="533400">
            <a:lnSpc>
              <a:spcPct val="90000"/>
            </a:lnSpc>
            <a:spcBef>
              <a:spcPct val="0"/>
            </a:spcBef>
            <a:spcAft>
              <a:spcPct val="15000"/>
            </a:spcAft>
            <a:buChar char="••"/>
          </a:pPr>
          <a:endParaRPr lang="lt-LT" sz="1200" kern="1200" dirty="0"/>
        </a:p>
        <a:p>
          <a:pPr marL="114300" lvl="1" indent="-114300" algn="l" defTabSz="533400">
            <a:lnSpc>
              <a:spcPct val="90000"/>
            </a:lnSpc>
            <a:spcBef>
              <a:spcPct val="0"/>
            </a:spcBef>
            <a:spcAft>
              <a:spcPct val="15000"/>
            </a:spcAft>
            <a:buChar char="••"/>
          </a:pPr>
          <a:r>
            <a:rPr lang="lt-LT" sz="1200" kern="1200" dirty="0" smtClean="0"/>
            <a:t>Lankstesnis darbo laiko reguliavimas</a:t>
          </a:r>
          <a:endParaRPr lang="lt-LT" sz="1200" kern="1200" dirty="0"/>
        </a:p>
        <a:p>
          <a:pPr marL="114300" lvl="1" indent="-114300" algn="l" defTabSz="533400">
            <a:lnSpc>
              <a:spcPct val="90000"/>
            </a:lnSpc>
            <a:spcBef>
              <a:spcPct val="0"/>
            </a:spcBef>
            <a:spcAft>
              <a:spcPct val="15000"/>
            </a:spcAft>
            <a:buChar char="••"/>
          </a:pPr>
          <a:endParaRPr lang="lt-LT" sz="1200" kern="1200" dirty="0"/>
        </a:p>
        <a:p>
          <a:pPr marL="114300" lvl="1" indent="-114300" algn="l" defTabSz="533400">
            <a:lnSpc>
              <a:spcPct val="90000"/>
            </a:lnSpc>
            <a:spcBef>
              <a:spcPct val="0"/>
            </a:spcBef>
            <a:spcAft>
              <a:spcPct val="15000"/>
            </a:spcAft>
            <a:buChar char="••"/>
          </a:pPr>
          <a:r>
            <a:rPr lang="lt-LT" sz="1200" kern="1200" dirty="0" smtClean="0"/>
            <a:t>Susitarimai dėl nekonkuravimo </a:t>
          </a:r>
          <a:endParaRPr lang="lt-LT" sz="1200" kern="1200" dirty="0"/>
        </a:p>
        <a:p>
          <a:pPr marL="114300" lvl="1" indent="-114300" algn="l" defTabSz="533400">
            <a:lnSpc>
              <a:spcPct val="90000"/>
            </a:lnSpc>
            <a:spcBef>
              <a:spcPct val="0"/>
            </a:spcBef>
            <a:spcAft>
              <a:spcPct val="15000"/>
            </a:spcAft>
            <a:buChar char="••"/>
          </a:pPr>
          <a:endParaRPr lang="lt-LT" sz="1200" kern="1200" dirty="0"/>
        </a:p>
        <a:p>
          <a:pPr marL="114300" lvl="1" indent="-114300" algn="l" defTabSz="533400">
            <a:lnSpc>
              <a:spcPct val="90000"/>
            </a:lnSpc>
            <a:spcBef>
              <a:spcPct val="0"/>
            </a:spcBef>
            <a:spcAft>
              <a:spcPct val="15000"/>
            </a:spcAft>
            <a:buChar char="••"/>
          </a:pPr>
          <a:r>
            <a:rPr lang="lt-LT" sz="1200" kern="1200" dirty="0" smtClean="0"/>
            <a:t>Susitarimai dėl konfidencialios informacijos apsaugos</a:t>
          </a:r>
          <a:endParaRPr lang="lt-LT" sz="1200" kern="1200" dirty="0"/>
        </a:p>
        <a:p>
          <a:pPr marL="114300" lvl="1" indent="-114300" algn="l" defTabSz="533400">
            <a:lnSpc>
              <a:spcPct val="90000"/>
            </a:lnSpc>
            <a:spcBef>
              <a:spcPct val="0"/>
            </a:spcBef>
            <a:spcAft>
              <a:spcPct val="15000"/>
            </a:spcAft>
            <a:buChar char="••"/>
          </a:pPr>
          <a:endParaRPr lang="lt-LT" sz="1200" kern="1200" dirty="0"/>
        </a:p>
        <a:p>
          <a:pPr marL="114300" lvl="1" indent="-114300" algn="l" defTabSz="533400">
            <a:lnSpc>
              <a:spcPct val="90000"/>
            </a:lnSpc>
            <a:spcBef>
              <a:spcPct val="0"/>
            </a:spcBef>
            <a:spcAft>
              <a:spcPct val="15000"/>
            </a:spcAft>
            <a:buChar char="••"/>
          </a:pPr>
          <a:r>
            <a:rPr lang="lt-LT" sz="1200" i="0" u="sng" kern="1200" dirty="0" err="1" smtClean="0"/>
            <a:t>Ikisutartiniai</a:t>
          </a:r>
          <a:r>
            <a:rPr lang="lt-LT" sz="1200" i="0" u="sng" kern="1200" dirty="0" smtClean="0"/>
            <a:t> darbo </a:t>
          </a:r>
          <a:r>
            <a:rPr lang="lt-LT" sz="1200" i="0" u="sng" kern="1200" dirty="0" err="1" smtClean="0"/>
            <a:t>sutarties(toliau-DS)</a:t>
          </a:r>
          <a:r>
            <a:rPr lang="lt-LT" sz="1200" i="0" u="sng" kern="1200" dirty="0" smtClean="0"/>
            <a:t> šalių santykiai</a:t>
          </a:r>
          <a:endParaRPr lang="lt-LT" sz="1200" i="0" u="sng" kern="1200" dirty="0"/>
        </a:p>
        <a:p>
          <a:pPr marL="114300" lvl="1" indent="-114300" algn="l" defTabSz="533400">
            <a:lnSpc>
              <a:spcPct val="90000"/>
            </a:lnSpc>
            <a:spcBef>
              <a:spcPct val="0"/>
            </a:spcBef>
            <a:spcAft>
              <a:spcPct val="15000"/>
            </a:spcAft>
            <a:buChar char="••"/>
          </a:pPr>
          <a:endParaRPr lang="lt-LT" sz="1200" i="0" u="sng" kern="1200" dirty="0"/>
        </a:p>
        <a:p>
          <a:pPr marL="114300" lvl="1" indent="-114300" algn="l" defTabSz="533400">
            <a:lnSpc>
              <a:spcPct val="90000"/>
            </a:lnSpc>
            <a:spcBef>
              <a:spcPct val="0"/>
            </a:spcBef>
            <a:spcAft>
              <a:spcPct val="15000"/>
            </a:spcAft>
            <a:buChar char="••"/>
          </a:pPr>
          <a:r>
            <a:rPr lang="lt-LT" sz="1200" u="sng" kern="1200" dirty="0" smtClean="0"/>
            <a:t>Naujos DS rūšys</a:t>
          </a:r>
          <a:endParaRPr lang="en-US" sz="1200" u="sng" kern="1200" dirty="0"/>
        </a:p>
      </dsp:txBody>
      <dsp:txXfrm>
        <a:off x="3189" y="611582"/>
        <a:ext cx="2951125" cy="3204841"/>
      </dsp:txXfrm>
    </dsp:sp>
    <dsp:sp modelId="{A48B4A8A-F486-4D5F-A19A-1D079BCED2F8}">
      <dsp:nvSpPr>
        <dsp:cNvPr id="0" name=""/>
        <dsp:cNvSpPr/>
      </dsp:nvSpPr>
      <dsp:spPr>
        <a:xfrm>
          <a:off x="3349459" y="14387"/>
          <a:ext cx="3038178" cy="576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kern="1200" dirty="0" smtClean="0"/>
            <a:t>Darbuotojui:</a:t>
          </a:r>
          <a:endParaRPr lang="lt-LT" sz="500" kern="1200" dirty="0"/>
        </a:p>
      </dsp:txBody>
      <dsp:txXfrm>
        <a:off x="3349459" y="14387"/>
        <a:ext cx="3038178" cy="576000"/>
      </dsp:txXfrm>
    </dsp:sp>
    <dsp:sp modelId="{96402EA1-F1DF-4A7F-989E-1F0DA244A639}">
      <dsp:nvSpPr>
        <dsp:cNvPr id="0" name=""/>
        <dsp:cNvSpPr/>
      </dsp:nvSpPr>
      <dsp:spPr>
        <a:xfrm>
          <a:off x="3349459" y="590387"/>
          <a:ext cx="3038178" cy="3211649"/>
        </a:xfrm>
        <a:prstGeom prst="rect">
          <a:avLst/>
        </a:prstGeom>
        <a:solidFill>
          <a:schemeClr val="accent5">
            <a:lumMod val="20000"/>
            <a:lumOff val="80000"/>
            <a:alpha val="9000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t-LT" sz="1200" kern="1200" dirty="0" smtClean="0"/>
            <a:t>MMA tik už nekvalifikuotą darbą</a:t>
          </a:r>
          <a:endParaRPr lang="lt-LT" sz="1200" kern="1200" dirty="0"/>
        </a:p>
        <a:p>
          <a:pPr marL="57150" lvl="1" indent="-57150" algn="l" defTabSz="444500">
            <a:lnSpc>
              <a:spcPct val="90000"/>
            </a:lnSpc>
            <a:spcBef>
              <a:spcPct val="0"/>
            </a:spcBef>
            <a:spcAft>
              <a:spcPct val="15000"/>
            </a:spcAft>
            <a:buChar char="••"/>
          </a:pPr>
          <a:endParaRPr lang="lt-LT" sz="1000" kern="1200" dirty="0"/>
        </a:p>
        <a:p>
          <a:pPr marL="114300" lvl="1" indent="-114300" algn="l" defTabSz="533400">
            <a:lnSpc>
              <a:spcPct val="90000"/>
            </a:lnSpc>
            <a:spcBef>
              <a:spcPct val="0"/>
            </a:spcBef>
            <a:spcAft>
              <a:spcPct val="15000"/>
            </a:spcAft>
            <a:buChar char="••"/>
          </a:pPr>
          <a:r>
            <a:rPr lang="lt-LT" sz="1200" kern="1200" dirty="0" smtClean="0"/>
            <a:t>Pažeistų teisių gynimas Darbo ginčų komisijoje (praplėstos DGK kompetencijos ribos)</a:t>
          </a:r>
          <a:endParaRPr lang="lt-LT" sz="1200" kern="1200" dirty="0"/>
        </a:p>
        <a:p>
          <a:pPr marL="57150" lvl="1" indent="-57150" algn="l" defTabSz="444500">
            <a:lnSpc>
              <a:spcPct val="90000"/>
            </a:lnSpc>
            <a:spcBef>
              <a:spcPct val="0"/>
            </a:spcBef>
            <a:spcAft>
              <a:spcPct val="15000"/>
            </a:spcAft>
            <a:buChar char="••"/>
          </a:pPr>
          <a:endParaRPr lang="lt-LT" sz="1000" kern="1200" dirty="0"/>
        </a:p>
        <a:p>
          <a:pPr marL="114300" lvl="1" indent="-114300" algn="l" defTabSz="533400">
            <a:lnSpc>
              <a:spcPct val="90000"/>
            </a:lnSpc>
            <a:spcBef>
              <a:spcPct val="0"/>
            </a:spcBef>
            <a:spcAft>
              <a:spcPct val="15000"/>
            </a:spcAft>
            <a:buChar char="••"/>
          </a:pPr>
          <a:r>
            <a:rPr lang="lt-LT" sz="1200" kern="1200" dirty="0" smtClean="0"/>
            <a:t>Darbuotojų interesų atstovavimas </a:t>
          </a:r>
          <a:endParaRPr lang="lt-LT" sz="1200" kern="1200" dirty="0"/>
        </a:p>
        <a:p>
          <a:pPr marL="57150" lvl="1" indent="-57150" algn="l" defTabSz="444500">
            <a:lnSpc>
              <a:spcPct val="90000"/>
            </a:lnSpc>
            <a:spcBef>
              <a:spcPct val="0"/>
            </a:spcBef>
            <a:spcAft>
              <a:spcPct val="15000"/>
            </a:spcAft>
            <a:buChar char="••"/>
          </a:pPr>
          <a:endParaRPr lang="lt-LT" sz="1000" kern="1200" dirty="0"/>
        </a:p>
        <a:p>
          <a:pPr marL="114300" lvl="1" indent="-114300" algn="l" defTabSz="533400">
            <a:lnSpc>
              <a:spcPct val="90000"/>
            </a:lnSpc>
            <a:spcBef>
              <a:spcPct val="0"/>
            </a:spcBef>
            <a:spcAft>
              <a:spcPct val="15000"/>
            </a:spcAft>
            <a:buChar char="••"/>
          </a:pPr>
          <a:r>
            <a:rPr lang="lt-LT" sz="1200" kern="1200" dirty="0" smtClean="0"/>
            <a:t>Lankstesnis darbo ir poilsio režimas</a:t>
          </a:r>
          <a:endParaRPr lang="lt-LT" sz="1200" kern="1200" dirty="0"/>
        </a:p>
        <a:p>
          <a:pPr marL="57150" lvl="1" indent="-57150" algn="l" defTabSz="444500">
            <a:lnSpc>
              <a:spcPct val="90000"/>
            </a:lnSpc>
            <a:spcBef>
              <a:spcPct val="0"/>
            </a:spcBef>
            <a:spcAft>
              <a:spcPct val="15000"/>
            </a:spcAft>
            <a:buChar char="••"/>
          </a:pPr>
          <a:endParaRPr lang="lt-LT" sz="1000" kern="1200" dirty="0"/>
        </a:p>
        <a:p>
          <a:pPr marL="114300" lvl="1" indent="-114300" algn="l" defTabSz="533400">
            <a:lnSpc>
              <a:spcPct val="90000"/>
            </a:lnSpc>
            <a:spcBef>
              <a:spcPct val="0"/>
            </a:spcBef>
            <a:spcAft>
              <a:spcPct val="15000"/>
            </a:spcAft>
            <a:buChar char="••"/>
          </a:pPr>
          <a:r>
            <a:rPr lang="lt-LT" sz="1200" u="sng" kern="1200" dirty="0" err="1" smtClean="0"/>
            <a:t>Ikisutartiniai</a:t>
          </a:r>
          <a:r>
            <a:rPr lang="lt-LT" sz="1200" u="sng" kern="1200" dirty="0" smtClean="0"/>
            <a:t> DS šalių santykiai</a:t>
          </a:r>
          <a:endParaRPr lang="lt-LT" sz="1200" u="sng" kern="1200" dirty="0"/>
        </a:p>
        <a:p>
          <a:pPr marL="57150" lvl="1" indent="-57150" algn="l" defTabSz="444500">
            <a:lnSpc>
              <a:spcPct val="90000"/>
            </a:lnSpc>
            <a:spcBef>
              <a:spcPct val="0"/>
            </a:spcBef>
            <a:spcAft>
              <a:spcPct val="15000"/>
            </a:spcAft>
            <a:buChar char="••"/>
          </a:pPr>
          <a:endParaRPr lang="lt-LT" sz="1000" u="sng" kern="1200" dirty="0"/>
        </a:p>
        <a:p>
          <a:pPr marL="114300" lvl="1" indent="-114300" algn="l" defTabSz="533400">
            <a:lnSpc>
              <a:spcPct val="90000"/>
            </a:lnSpc>
            <a:spcBef>
              <a:spcPct val="0"/>
            </a:spcBef>
            <a:spcAft>
              <a:spcPct val="15000"/>
            </a:spcAft>
            <a:buChar char="••"/>
          </a:pPr>
          <a:r>
            <a:rPr lang="lt-LT" sz="1200" kern="1200" dirty="0" smtClean="0"/>
            <a:t>Ilgalaikio darbo išmokos </a:t>
          </a:r>
          <a:endParaRPr lang="lt-LT" sz="1200" kern="1200" dirty="0"/>
        </a:p>
        <a:p>
          <a:pPr marL="57150" lvl="1" indent="-57150" algn="l" defTabSz="488950">
            <a:lnSpc>
              <a:spcPct val="90000"/>
            </a:lnSpc>
            <a:spcBef>
              <a:spcPct val="0"/>
            </a:spcBef>
            <a:spcAft>
              <a:spcPct val="15000"/>
            </a:spcAft>
            <a:buChar char="••"/>
          </a:pPr>
          <a:endParaRPr lang="lt-LT" sz="1100" kern="1200" dirty="0"/>
        </a:p>
        <a:p>
          <a:pPr marL="114300" lvl="1" indent="-114300" algn="l" defTabSz="533400">
            <a:lnSpc>
              <a:spcPct val="90000"/>
            </a:lnSpc>
            <a:spcBef>
              <a:spcPct val="0"/>
            </a:spcBef>
            <a:spcAft>
              <a:spcPct val="15000"/>
            </a:spcAft>
            <a:buChar char="••"/>
          </a:pPr>
          <a:r>
            <a:rPr lang="lt-LT" sz="1200" kern="1200" dirty="0" smtClean="0"/>
            <a:t>Geresnės galimybės derinti darbo ir šeimos įsipareigojimus</a:t>
          </a:r>
          <a:endParaRPr lang="lt-LT" sz="1200" kern="1200" dirty="0"/>
        </a:p>
        <a:p>
          <a:pPr marL="57150" lvl="1" indent="-57150" algn="l" defTabSz="444500">
            <a:lnSpc>
              <a:spcPct val="90000"/>
            </a:lnSpc>
            <a:spcBef>
              <a:spcPct val="0"/>
            </a:spcBef>
            <a:spcAft>
              <a:spcPct val="15000"/>
            </a:spcAft>
            <a:buChar char="••"/>
          </a:pPr>
          <a:endParaRPr lang="lt-LT" sz="1000" kern="1200" dirty="0"/>
        </a:p>
        <a:p>
          <a:pPr marL="114300" lvl="1" indent="-114300" algn="l" defTabSz="533400">
            <a:lnSpc>
              <a:spcPct val="90000"/>
            </a:lnSpc>
            <a:spcBef>
              <a:spcPct val="0"/>
            </a:spcBef>
            <a:spcAft>
              <a:spcPct val="15000"/>
            </a:spcAft>
            <a:buChar char="••"/>
          </a:pPr>
          <a:r>
            <a:rPr lang="lt-LT" sz="1200" u="sng" kern="1200" dirty="0" smtClean="0"/>
            <a:t>Naujos DS rūšys</a:t>
          </a:r>
          <a:endParaRPr lang="en-US" sz="1200" u="sng" kern="1200" dirty="0" smtClean="0"/>
        </a:p>
      </dsp:txBody>
      <dsp:txXfrm>
        <a:off x="3349459" y="590387"/>
        <a:ext cx="3038178" cy="3211649"/>
      </dsp:txXfrm>
    </dsp:sp>
    <dsp:sp modelId="{146AA6AA-618A-44B0-BFF0-86ABD7C047BA}">
      <dsp:nvSpPr>
        <dsp:cNvPr id="0" name=""/>
        <dsp:cNvSpPr/>
      </dsp:nvSpPr>
      <dsp:spPr>
        <a:xfrm>
          <a:off x="6779895" y="14387"/>
          <a:ext cx="2250524" cy="576000"/>
        </a:xfrm>
        <a:prstGeom prst="rect">
          <a:avLst/>
        </a:prstGeom>
        <a:solidFill>
          <a:schemeClr val="accent2"/>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solidFill>
            </a:rPr>
            <a:t>Valstybei</a:t>
          </a:r>
          <a:r>
            <a:rPr lang="lt-LT" sz="1400" b="1" kern="1200" dirty="0" smtClean="0"/>
            <a:t>:</a:t>
          </a:r>
          <a:endParaRPr lang="lt-LT" sz="1400" kern="1200" dirty="0"/>
        </a:p>
      </dsp:txBody>
      <dsp:txXfrm>
        <a:off x="6779895" y="14387"/>
        <a:ext cx="2250524" cy="576000"/>
      </dsp:txXfrm>
    </dsp:sp>
    <dsp:sp modelId="{6044C429-BA77-41ED-8D66-82594C73A132}">
      <dsp:nvSpPr>
        <dsp:cNvPr id="0" name=""/>
        <dsp:cNvSpPr/>
      </dsp:nvSpPr>
      <dsp:spPr>
        <a:xfrm>
          <a:off x="6783272" y="590387"/>
          <a:ext cx="2243772" cy="3211649"/>
        </a:xfrm>
        <a:prstGeom prst="rect">
          <a:avLst/>
        </a:prstGeom>
        <a:solidFill>
          <a:schemeClr val="accent5">
            <a:lumMod val="20000"/>
            <a:lumOff val="80000"/>
            <a:alpha val="90000"/>
          </a:schemeClr>
        </a:solidFill>
        <a:ln w="10795"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t-LT" sz="1200" kern="1200" dirty="0" smtClean="0"/>
            <a:t>Sparčiai auga vidutinis darbo užmokestis (VDU)</a:t>
          </a:r>
          <a:endParaRPr lang="lt-LT" sz="1200" kern="1200" dirty="0"/>
        </a:p>
        <a:p>
          <a:pPr marL="114300" lvl="1" indent="-114300" algn="l" defTabSz="533400">
            <a:lnSpc>
              <a:spcPct val="90000"/>
            </a:lnSpc>
            <a:spcBef>
              <a:spcPct val="0"/>
            </a:spcBef>
            <a:spcAft>
              <a:spcPct val="15000"/>
            </a:spcAft>
            <a:buChar char="••"/>
          </a:pPr>
          <a:endParaRPr lang="lt-LT" sz="1200" kern="1200" dirty="0"/>
        </a:p>
        <a:p>
          <a:pPr marL="114300" lvl="1" indent="-114300" algn="l" defTabSz="533400">
            <a:lnSpc>
              <a:spcPct val="90000"/>
            </a:lnSpc>
            <a:spcBef>
              <a:spcPct val="0"/>
            </a:spcBef>
            <a:spcAft>
              <a:spcPct val="15000"/>
            </a:spcAft>
            <a:buChar char="••"/>
          </a:pPr>
          <a:endParaRPr lang="lt-LT" sz="1200" kern="1200" dirty="0"/>
        </a:p>
        <a:p>
          <a:pPr marL="114300" lvl="1" indent="-114300" algn="l" defTabSz="533400">
            <a:lnSpc>
              <a:spcPct val="90000"/>
            </a:lnSpc>
            <a:spcBef>
              <a:spcPct val="0"/>
            </a:spcBef>
            <a:spcAft>
              <a:spcPct val="15000"/>
            </a:spcAft>
            <a:buChar char="••"/>
          </a:pPr>
          <a:r>
            <a:rPr lang="lt-LT" sz="1200" kern="1200" dirty="0" smtClean="0"/>
            <a:t>Mažėja darbuotojų, gaunančių MMA, skaičius</a:t>
          </a:r>
          <a:endParaRPr lang="lt-LT" sz="1200" kern="1200" dirty="0"/>
        </a:p>
      </dsp:txBody>
      <dsp:txXfrm>
        <a:off x="6783272" y="590387"/>
        <a:ext cx="2243772" cy="321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A345D-D248-4FE1-B756-2A4E4DF2F936}">
      <dsp:nvSpPr>
        <dsp:cNvPr id="0" name=""/>
        <dsp:cNvSpPr/>
      </dsp:nvSpPr>
      <dsp:spPr>
        <a:xfrm>
          <a:off x="1153186" y="216028"/>
          <a:ext cx="2084085" cy="1250451"/>
        </a:xfrm>
        <a:prstGeom prst="roundRect">
          <a:avLst/>
        </a:prstGeom>
        <a:solidFill>
          <a:schemeClr val="accent2">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cs typeface="Times New Roman" panose="02020603050405020304" pitchFamily="18" charset="0"/>
            </a:rPr>
            <a:t>Dėl neturtinės žalos atlyginimo</a:t>
          </a:r>
          <a:endParaRPr lang="lt-LT" sz="1400" kern="1200" dirty="0">
            <a:latin typeface="+mj-lt"/>
          </a:endParaRPr>
        </a:p>
      </dsp:txBody>
      <dsp:txXfrm>
        <a:off x="1214228" y="277070"/>
        <a:ext cx="1962001" cy="1128367"/>
      </dsp:txXfrm>
    </dsp:sp>
    <dsp:sp modelId="{48C898EC-A695-4B84-A347-C00A52978670}">
      <dsp:nvSpPr>
        <dsp:cNvPr id="0" name=""/>
        <dsp:cNvSpPr/>
      </dsp:nvSpPr>
      <dsp:spPr>
        <a:xfrm>
          <a:off x="3445680" y="216028"/>
          <a:ext cx="2084085" cy="1250451"/>
        </a:xfrm>
        <a:prstGeom prst="roundRect">
          <a:avLst/>
        </a:prstGeom>
        <a:solidFill>
          <a:schemeClr val="accent3">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cs typeface="Times New Roman" panose="02020603050405020304" pitchFamily="18" charset="0"/>
            </a:rPr>
            <a:t>Dėl nekonkuravimo susitarimų </a:t>
          </a:r>
          <a:endParaRPr lang="lt-LT" sz="1400" b="1" kern="1200" dirty="0">
            <a:latin typeface="+mj-lt"/>
            <a:cs typeface="Times New Roman" panose="02020603050405020304" pitchFamily="18" charset="0"/>
          </a:endParaRPr>
        </a:p>
      </dsp:txBody>
      <dsp:txXfrm>
        <a:off x="3506722" y="277070"/>
        <a:ext cx="1962001" cy="1128367"/>
      </dsp:txXfrm>
    </dsp:sp>
    <dsp:sp modelId="{116F5A61-963B-4273-A5E6-C6E7025712EB}">
      <dsp:nvSpPr>
        <dsp:cNvPr id="0" name=""/>
        <dsp:cNvSpPr/>
      </dsp:nvSpPr>
      <dsp:spPr>
        <a:xfrm>
          <a:off x="13880" y="1690060"/>
          <a:ext cx="2084085" cy="1250451"/>
        </a:xfrm>
        <a:prstGeom prst="roundRect">
          <a:avLst/>
        </a:prstGeom>
        <a:solidFill>
          <a:schemeClr val="accent4">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cs typeface="Times New Roman" panose="02020603050405020304" pitchFamily="18" charset="0"/>
            </a:rPr>
            <a:t>Dėl DS šalių </a:t>
          </a:r>
          <a:r>
            <a:rPr lang="lt-LT" sz="1400" b="1" kern="1200" dirty="0" err="1" smtClean="0">
              <a:latin typeface="+mj-lt"/>
              <a:cs typeface="Times New Roman" panose="02020603050405020304" pitchFamily="18" charset="0"/>
            </a:rPr>
            <a:t>ikisutartinių</a:t>
          </a:r>
          <a:r>
            <a:rPr lang="lt-LT" sz="1400" b="1" kern="1200" dirty="0" smtClean="0">
              <a:latin typeface="+mj-lt"/>
              <a:cs typeface="Times New Roman" panose="02020603050405020304" pitchFamily="18" charset="0"/>
            </a:rPr>
            <a:t> santykių </a:t>
          </a:r>
          <a:endParaRPr lang="lt-LT" sz="1400" b="1" kern="1200" dirty="0">
            <a:latin typeface="+mj-lt"/>
            <a:cs typeface="Times New Roman" panose="02020603050405020304" pitchFamily="18" charset="0"/>
          </a:endParaRPr>
        </a:p>
      </dsp:txBody>
      <dsp:txXfrm>
        <a:off x="74922" y="1751102"/>
        <a:ext cx="1962001" cy="1128367"/>
      </dsp:txXfrm>
    </dsp:sp>
    <dsp:sp modelId="{D0A55A33-1ED8-4909-8ABB-45B5B7CC006A}">
      <dsp:nvSpPr>
        <dsp:cNvPr id="0" name=""/>
        <dsp:cNvSpPr/>
      </dsp:nvSpPr>
      <dsp:spPr>
        <a:xfrm>
          <a:off x="2292493" y="1688380"/>
          <a:ext cx="2084085" cy="1250451"/>
        </a:xfrm>
        <a:prstGeom prst="roundRect">
          <a:avLst/>
        </a:prstGeom>
        <a:solidFill>
          <a:schemeClr val="accent5">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cs typeface="Times New Roman" panose="02020603050405020304" pitchFamily="18" charset="0"/>
            </a:rPr>
            <a:t>Dėl atleidimo iš darbo pripažinimo neteisėtu </a:t>
          </a:r>
          <a:endParaRPr lang="lt-LT" sz="1400" b="1" kern="1200" dirty="0">
            <a:latin typeface="+mj-lt"/>
            <a:cs typeface="Times New Roman" panose="02020603050405020304" pitchFamily="18" charset="0"/>
          </a:endParaRPr>
        </a:p>
      </dsp:txBody>
      <dsp:txXfrm>
        <a:off x="2353535" y="1749422"/>
        <a:ext cx="1962001" cy="1128367"/>
      </dsp:txXfrm>
    </dsp:sp>
    <dsp:sp modelId="{E95E83DB-FE5B-4B86-9987-746C4EF058BD}">
      <dsp:nvSpPr>
        <dsp:cNvPr id="0" name=""/>
        <dsp:cNvSpPr/>
      </dsp:nvSpPr>
      <dsp:spPr>
        <a:xfrm>
          <a:off x="4584987" y="1688380"/>
          <a:ext cx="2084085" cy="1250451"/>
        </a:xfrm>
        <a:prstGeom prst="roundRect">
          <a:avLst/>
        </a:prstGeom>
        <a:solidFill>
          <a:schemeClr val="accent6">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lt-LT" sz="1300" b="1" kern="1200" dirty="0" smtClean="0">
              <a:latin typeface="+mj-lt"/>
              <a:cs typeface="Times New Roman" panose="02020603050405020304" pitchFamily="18" charset="0"/>
            </a:rPr>
            <a:t>Dėl baudų skyrimo darbdaviui nevykdant darbo ginčų komisijos arba teismo sprendimo ar nutarties</a:t>
          </a:r>
          <a:endParaRPr lang="lt-LT" sz="1300" kern="1200" dirty="0">
            <a:latin typeface="+mj-lt"/>
          </a:endParaRPr>
        </a:p>
      </dsp:txBody>
      <dsp:txXfrm>
        <a:off x="4646029" y="1749422"/>
        <a:ext cx="1962001" cy="1128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7F97D-B310-4CA1-9477-93030A4D9320}">
      <dsp:nvSpPr>
        <dsp:cNvPr id="0" name=""/>
        <dsp:cNvSpPr/>
      </dsp:nvSpPr>
      <dsp:spPr>
        <a:xfrm>
          <a:off x="0" y="3435027"/>
          <a:ext cx="8424936"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11C60-3385-4024-9A1D-BCC9A0CCBDA2}">
      <dsp:nvSpPr>
        <dsp:cNvPr id="0" name=""/>
        <dsp:cNvSpPr/>
      </dsp:nvSpPr>
      <dsp:spPr>
        <a:xfrm>
          <a:off x="0" y="1511623"/>
          <a:ext cx="8424936"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17692-0D10-486A-B908-0C76BB2970B2}">
      <dsp:nvSpPr>
        <dsp:cNvPr id="0" name=""/>
        <dsp:cNvSpPr/>
      </dsp:nvSpPr>
      <dsp:spPr>
        <a:xfrm>
          <a:off x="0" y="737796"/>
          <a:ext cx="8424936"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7AF6D-D466-423E-80F0-CEAE4FB9025D}">
      <dsp:nvSpPr>
        <dsp:cNvPr id="0" name=""/>
        <dsp:cNvSpPr/>
      </dsp:nvSpPr>
      <dsp:spPr>
        <a:xfrm>
          <a:off x="2190483" y="818"/>
          <a:ext cx="6234452" cy="73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lt-LT" sz="2600" kern="1200" dirty="0" smtClean="0"/>
            <a:t>Nacionalinio lygmens kolektyvinė sutartis </a:t>
          </a:r>
          <a:endParaRPr lang="lt-LT" sz="2600" kern="1200" dirty="0"/>
        </a:p>
      </dsp:txBody>
      <dsp:txXfrm>
        <a:off x="2190483" y="818"/>
        <a:ext cx="6234452" cy="736977"/>
      </dsp:txXfrm>
    </dsp:sp>
    <dsp:sp modelId="{6D5B01DB-075F-46F8-9439-22F585FB5221}">
      <dsp:nvSpPr>
        <dsp:cNvPr id="0" name=""/>
        <dsp:cNvSpPr/>
      </dsp:nvSpPr>
      <dsp:spPr>
        <a:xfrm>
          <a:off x="0" y="90541"/>
          <a:ext cx="2190483" cy="557531"/>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lt-LT" sz="2700" kern="1200" dirty="0" smtClean="0"/>
            <a:t>1</a:t>
          </a:r>
          <a:endParaRPr lang="lt-LT" sz="2700" kern="1200" dirty="0"/>
        </a:p>
      </dsp:txBody>
      <dsp:txXfrm>
        <a:off x="27221" y="117762"/>
        <a:ext cx="2136041" cy="530310"/>
      </dsp:txXfrm>
    </dsp:sp>
    <dsp:sp modelId="{4EE8254F-2069-44F2-916B-D47B396F37FA}">
      <dsp:nvSpPr>
        <dsp:cNvPr id="0" name=""/>
        <dsp:cNvSpPr/>
      </dsp:nvSpPr>
      <dsp:spPr>
        <a:xfrm>
          <a:off x="2190483" y="774645"/>
          <a:ext cx="6234452" cy="73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lt-LT" sz="2600" kern="1200" dirty="0" smtClean="0"/>
            <a:t>šakos lygmens kolektyvinės sutartys </a:t>
          </a:r>
          <a:endParaRPr lang="lt-LT" sz="2600" kern="1200" dirty="0"/>
        </a:p>
      </dsp:txBody>
      <dsp:txXfrm>
        <a:off x="2190483" y="774645"/>
        <a:ext cx="6234452" cy="736977"/>
      </dsp:txXfrm>
    </dsp:sp>
    <dsp:sp modelId="{960CC0E0-0612-4C36-B29D-6EA765E26B7F}">
      <dsp:nvSpPr>
        <dsp:cNvPr id="0" name=""/>
        <dsp:cNvSpPr/>
      </dsp:nvSpPr>
      <dsp:spPr>
        <a:xfrm>
          <a:off x="30239" y="846106"/>
          <a:ext cx="2130004" cy="594055"/>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lt-LT" sz="2700" kern="1200" dirty="0" smtClean="0"/>
            <a:t>6</a:t>
          </a:r>
          <a:endParaRPr lang="lt-LT" sz="2700" kern="1200" dirty="0"/>
        </a:p>
      </dsp:txBody>
      <dsp:txXfrm>
        <a:off x="59244" y="875111"/>
        <a:ext cx="2071994" cy="565050"/>
      </dsp:txXfrm>
    </dsp:sp>
    <dsp:sp modelId="{110685ED-A262-4FBB-ACB9-C7A4B0ADC1FE}">
      <dsp:nvSpPr>
        <dsp:cNvPr id="0" name=""/>
        <dsp:cNvSpPr/>
      </dsp:nvSpPr>
      <dsp:spPr>
        <a:xfrm>
          <a:off x="504063" y="1512169"/>
          <a:ext cx="7265833" cy="1149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lt-LT" sz="1200" kern="1200" dirty="0" smtClean="0"/>
            <a:t>1. 2017-11-22 švietimo ir mokslo šakos KS. </a:t>
          </a:r>
          <a:endParaRPr lang="lt-LT" sz="1200" kern="1200" dirty="0"/>
        </a:p>
        <a:p>
          <a:pPr marL="114300" lvl="1" indent="-114300" algn="l" defTabSz="533400">
            <a:lnSpc>
              <a:spcPct val="90000"/>
            </a:lnSpc>
            <a:spcBef>
              <a:spcPct val="0"/>
            </a:spcBef>
            <a:spcAft>
              <a:spcPct val="15000"/>
            </a:spcAft>
            <a:buChar char="••"/>
          </a:pPr>
          <a:r>
            <a:rPr lang="lt-LT" sz="1200" kern="1200" dirty="0" smtClean="0"/>
            <a:t>2. 2018-05-23 socialinių paslaugų šakos KS. </a:t>
          </a:r>
          <a:endParaRPr lang="lt-LT" sz="1200" kern="1200" dirty="0"/>
        </a:p>
        <a:p>
          <a:pPr marL="114300" lvl="1" indent="-114300" algn="l" defTabSz="533400">
            <a:lnSpc>
              <a:spcPct val="90000"/>
            </a:lnSpc>
            <a:spcBef>
              <a:spcPct val="0"/>
            </a:spcBef>
            <a:spcAft>
              <a:spcPct val="15000"/>
            </a:spcAft>
            <a:buChar char="••"/>
          </a:pPr>
          <a:r>
            <a:rPr lang="lt-LT" sz="1200" kern="1200" dirty="0" smtClean="0"/>
            <a:t>3. 2018-06-11 aplinkos apsaugos valstybinės kontrolės šakos KS. </a:t>
          </a:r>
          <a:endParaRPr lang="lt-LT" sz="1200" kern="1200" dirty="0"/>
        </a:p>
        <a:p>
          <a:pPr marL="114300" lvl="1" indent="-114300" algn="l" defTabSz="533400">
            <a:lnSpc>
              <a:spcPct val="90000"/>
            </a:lnSpc>
            <a:spcBef>
              <a:spcPct val="0"/>
            </a:spcBef>
            <a:spcAft>
              <a:spcPct val="15000"/>
            </a:spcAft>
            <a:buChar char="••"/>
          </a:pPr>
          <a:r>
            <a:rPr lang="lt-LT" sz="1200" kern="1200" dirty="0" smtClean="0"/>
            <a:t>4. 2018-09-03 Lietuvos nacionalinės sveikatos sistemos šakos KS; </a:t>
          </a:r>
          <a:endParaRPr lang="lt-LT" sz="1200" kern="1200" dirty="0"/>
        </a:p>
        <a:p>
          <a:pPr marL="114300" lvl="1" indent="-114300" algn="l" defTabSz="533400">
            <a:lnSpc>
              <a:spcPct val="90000"/>
            </a:lnSpc>
            <a:spcBef>
              <a:spcPct val="0"/>
            </a:spcBef>
            <a:spcAft>
              <a:spcPct val="15000"/>
            </a:spcAft>
            <a:buChar char="••"/>
          </a:pPr>
          <a:r>
            <a:rPr lang="lt-LT" sz="1200" kern="1200" dirty="0" smtClean="0"/>
            <a:t>5. 2018-10-12 socialinio draudimo fondo administravimo įstaigų šakos KS. </a:t>
          </a:r>
          <a:endParaRPr lang="lt-LT" sz="1200" kern="1200" dirty="0"/>
        </a:p>
        <a:p>
          <a:pPr marL="114300" lvl="1" indent="-114300" algn="l" defTabSz="533400">
            <a:lnSpc>
              <a:spcPct val="90000"/>
            </a:lnSpc>
            <a:spcBef>
              <a:spcPct val="0"/>
            </a:spcBef>
            <a:spcAft>
              <a:spcPct val="15000"/>
            </a:spcAft>
            <a:buChar char="••"/>
          </a:pPr>
          <a:r>
            <a:rPr lang="lt-LT" sz="1200" kern="1200" dirty="0" smtClean="0"/>
            <a:t>6. 2018- 11-14 Lietuvos geležinkelių įmonių grupės KS. </a:t>
          </a:r>
          <a:endParaRPr lang="lt-LT" sz="1200" kern="1200" dirty="0"/>
        </a:p>
      </dsp:txBody>
      <dsp:txXfrm>
        <a:off x="504063" y="1512169"/>
        <a:ext cx="7265833" cy="1149577"/>
      </dsp:txXfrm>
    </dsp:sp>
    <dsp:sp modelId="{2CDE895C-0F6C-41BC-8DE2-69BF13726912}">
      <dsp:nvSpPr>
        <dsp:cNvPr id="0" name=""/>
        <dsp:cNvSpPr/>
      </dsp:nvSpPr>
      <dsp:spPr>
        <a:xfrm>
          <a:off x="2190483" y="2698049"/>
          <a:ext cx="6234452" cy="73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lt-LT" sz="2600" kern="1200" dirty="0" smtClean="0"/>
            <a:t>darbdavio lygmens kolektyvinės sutartys</a:t>
          </a:r>
          <a:endParaRPr lang="lt-LT" sz="2600" kern="1200" dirty="0"/>
        </a:p>
      </dsp:txBody>
      <dsp:txXfrm>
        <a:off x="2190483" y="2698049"/>
        <a:ext cx="6234452" cy="736977"/>
      </dsp:txXfrm>
    </dsp:sp>
    <dsp:sp modelId="{C3630FB0-3174-46C8-A271-0C7DE138F8DB}">
      <dsp:nvSpPr>
        <dsp:cNvPr id="0" name=""/>
        <dsp:cNvSpPr/>
      </dsp:nvSpPr>
      <dsp:spPr>
        <a:xfrm>
          <a:off x="0" y="2820708"/>
          <a:ext cx="2190483" cy="491660"/>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lt-LT" sz="2700" kern="1200" dirty="0" smtClean="0"/>
            <a:t>173</a:t>
          </a:r>
          <a:endParaRPr lang="lt-LT" sz="2700" kern="1200" dirty="0"/>
        </a:p>
      </dsp:txBody>
      <dsp:txXfrm>
        <a:off x="24005" y="2844713"/>
        <a:ext cx="2142473" cy="4676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Skirtukų sąrašas"/>
  <dgm:desc val="Naudojama norint parodyti nenuoseklios ar sugrupuotos informacijos blokus. Tinkamiausia, kai sąrašuose yra nedaug 1 lygmens teksto. Pirmas 2 lygmuo rodomas šalia 1 lygmens teksto, o likęs 2 lygmens tekstas rodomas po 1 lygmens tekstu."/>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0.44125</cdr:x>
      <cdr:y>0.16464</cdr:y>
    </cdr:from>
    <cdr:to>
      <cdr:x>0.55889</cdr:x>
      <cdr:y>0.25241</cdr:y>
    </cdr:to>
    <cdr:sp macro="" textlink="">
      <cdr:nvSpPr>
        <cdr:cNvPr id="2" name="Rodyklė dešinėn 1"/>
        <cdr:cNvSpPr/>
      </cdr:nvSpPr>
      <cdr:spPr>
        <a:xfrm xmlns:a="http://schemas.openxmlformats.org/drawingml/2006/main" rot="20529427">
          <a:off x="3495056" y="496438"/>
          <a:ext cx="931847" cy="264634"/>
        </a:xfrm>
        <a:prstGeom xmlns:a="http://schemas.openxmlformats.org/drawingml/2006/main" prst="rightArrow">
          <a:avLst>
            <a:gd name="adj1" fmla="val 18635"/>
            <a:gd name="adj2" fmla="val 63311"/>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t-LT"/>
        </a:p>
      </cdr:txBody>
    </cdr:sp>
  </cdr:relSizeAnchor>
  <cdr:relSizeAnchor xmlns:cdr="http://schemas.openxmlformats.org/drawingml/2006/chartDrawing">
    <cdr:from>
      <cdr:x>0</cdr:x>
      <cdr:y>0</cdr:y>
    </cdr:from>
    <cdr:to>
      <cdr:x>1</cdr:x>
      <cdr:y>0.11228</cdr:y>
    </cdr:to>
    <cdr:sp macro="" textlink="">
      <cdr:nvSpPr>
        <cdr:cNvPr id="3" name="Stačiakampis 2"/>
        <cdr:cNvSpPr/>
      </cdr:nvSpPr>
      <cdr:spPr>
        <a:xfrm xmlns:a="http://schemas.openxmlformats.org/drawingml/2006/main">
          <a:off x="0" y="0"/>
          <a:ext cx="7920880"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buSzPct val="75000"/>
            <a:defRPr/>
          </a:pPr>
          <a:endParaRPr lang="lt-LT" sz="1600" dirty="0">
            <a:solidFill>
              <a:srgbClr val="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0.22832</cdr:x>
      <cdr:y>0.02492</cdr:y>
    </cdr:from>
    <cdr:to>
      <cdr:x>0.76572</cdr:x>
      <cdr:y>0.26815</cdr:y>
    </cdr:to>
    <cdr:cxnSp macro="">
      <cdr:nvCxnSpPr>
        <cdr:cNvPr id="3" name="Tiesioji rodyklės jungtis 2"/>
        <cdr:cNvCxnSpPr/>
      </cdr:nvCxnSpPr>
      <cdr:spPr>
        <a:xfrm xmlns:a="http://schemas.openxmlformats.org/drawingml/2006/main">
          <a:off x="1391816" y="81136"/>
          <a:ext cx="3276000" cy="792000"/>
        </a:xfrm>
        <a:prstGeom xmlns:a="http://schemas.openxmlformats.org/drawingml/2006/main" prst="straightConnector1">
          <a:avLst/>
        </a:prstGeom>
        <a:ln xmlns:a="http://schemas.openxmlformats.org/drawingml/2006/main" w="50800">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C3E4519-2906-48CE-985C-43E9F2D9EFEA}" type="datetimeFigureOut">
              <a:rPr lang="lt-LT" smtClean="0"/>
              <a:t>2019-03-19</a:t>
            </a:fld>
            <a:endParaRPr lang="lt-LT"/>
          </a:p>
        </p:txBody>
      </p:sp>
      <p:sp>
        <p:nvSpPr>
          <p:cNvPr id="4" name="Skaidrės vaizdo vietos rezervavimo ženklas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defRPr/>
            </a:pPr>
            <a:r>
              <a:rPr lang="lt-LT" sz="1200" b="0" dirty="0" smtClean="0"/>
              <a:t>Pagal Darbo kodekso nuostatas </a:t>
            </a:r>
            <a:r>
              <a:rPr lang="lt-LT" sz="1200" b="1" dirty="0" smtClean="0"/>
              <a:t>Valstybinė darbo inspekcija </a:t>
            </a:r>
            <a:r>
              <a:rPr lang="lt-LT" sz="1200" b="0" dirty="0" smtClean="0"/>
              <a:t>atlieka </a:t>
            </a:r>
            <a:r>
              <a:rPr lang="lt-LT" sz="1200" dirty="0" smtClean="0"/>
              <a:t>Darbo kodekso įgyvendinimo stebėseną ir </a:t>
            </a:r>
            <a:r>
              <a:rPr lang="lt-LT" sz="1200" b="1" dirty="0" smtClean="0">
                <a:solidFill>
                  <a:srgbClr val="408D33"/>
                </a:solidFill>
              </a:rPr>
              <a:t>iki </a:t>
            </a:r>
            <a:r>
              <a:rPr lang="lt-LT" sz="1200" b="1" u="sng" dirty="0" smtClean="0">
                <a:solidFill>
                  <a:srgbClr val="408D33"/>
                </a:solidFill>
              </a:rPr>
              <a:t>2019 metų </a:t>
            </a:r>
            <a:r>
              <a:rPr lang="lt-LT" sz="1200" b="1" dirty="0" smtClean="0">
                <a:solidFill>
                  <a:srgbClr val="408D33"/>
                </a:solidFill>
              </a:rPr>
              <a:t>ir kiekvienų vėlesnių metų gruodžio 31 dienos </a:t>
            </a:r>
            <a:r>
              <a:rPr lang="lt-LT" sz="1200" dirty="0" smtClean="0"/>
              <a:t>pateikia Lietuvos Respublikos </a:t>
            </a:r>
            <a:r>
              <a:rPr lang="lt-LT" sz="1200" b="1" dirty="0" smtClean="0">
                <a:solidFill>
                  <a:srgbClr val="408D33"/>
                </a:solidFill>
              </a:rPr>
              <a:t>Vyriausybei </a:t>
            </a:r>
            <a:r>
              <a:rPr lang="lt-LT" sz="1200" dirty="0" smtClean="0"/>
              <a:t>ir Lietuvos Respublikos </a:t>
            </a:r>
            <a:r>
              <a:rPr lang="lt-LT" sz="1200" b="1" dirty="0" smtClean="0">
                <a:solidFill>
                  <a:srgbClr val="408D33"/>
                </a:solidFill>
              </a:rPr>
              <a:t>Seimui</a:t>
            </a:r>
            <a:r>
              <a:rPr lang="lt-LT" sz="1200" dirty="0" smtClean="0"/>
              <a:t> Darbo kodekso įgyvendinimo </a:t>
            </a:r>
            <a:r>
              <a:rPr lang="lt-LT" sz="1200" u="sng" dirty="0" smtClean="0"/>
              <a:t>stebėsenos ir pasiektų rezultatų įvertinimo pažymą</a:t>
            </a:r>
            <a:r>
              <a:rPr lang="lt-LT" sz="1200" dirty="0" smtClean="0"/>
              <a:t>, kurioje nurodomos </a:t>
            </a:r>
            <a:r>
              <a:rPr lang="lt-LT" sz="1200" u="sng" dirty="0" smtClean="0"/>
              <a:t>teigiamos ir neigiamos </a:t>
            </a:r>
            <a:r>
              <a:rPr lang="lt-LT" sz="1200" dirty="0" smtClean="0"/>
              <a:t>Darbo kodekso ir su jo įgyvendinimu susijusių teisės aktų įgyvendinimo pasekmės ir pasiūlymai dėl Darbo kodekso ir kitų su jo įgyvendinimu susijusių įstatymų tobulinimo.</a:t>
            </a:r>
          </a:p>
          <a:p>
            <a:pPr>
              <a:spcBef>
                <a:spcPts val="0"/>
              </a:spcBef>
              <a:buFont typeface="Wingdings" pitchFamily="2" charset="2"/>
              <a:buChar char="v"/>
              <a:defRPr/>
            </a:pPr>
            <a:endParaRPr lang="lt-LT" sz="1200" dirty="0" smtClean="0">
              <a:latin typeface="Times New Roman" panose="02020603050405020304" pitchFamily="18" charset="0"/>
              <a:cs typeface="Times New Roman" panose="02020603050405020304" pitchFamily="18" charset="0"/>
            </a:endParaRPr>
          </a:p>
          <a:p>
            <a:pPr>
              <a:spcBef>
                <a:spcPts val="0"/>
              </a:spcBef>
              <a:buFont typeface="Wingdings" pitchFamily="2" charset="2"/>
              <a:buNone/>
              <a:defRPr/>
            </a:pPr>
            <a:r>
              <a:rPr lang="lt-LT" sz="1200" dirty="0" smtClean="0"/>
              <a:t>Valstybinė darbo inspekcija atliko monitoringą </a:t>
            </a:r>
            <a:r>
              <a:rPr lang="lt-LT" sz="1200" b="1" u="sng" dirty="0" smtClean="0">
                <a:solidFill>
                  <a:srgbClr val="408D33"/>
                </a:solidFill>
              </a:rPr>
              <a:t>už 2018 m.</a:t>
            </a:r>
            <a:r>
              <a:rPr lang="lt-LT" sz="1200" dirty="0" smtClean="0"/>
              <a:t> Iš pateiktos informacijos matyti:</a:t>
            </a:r>
            <a:endParaRPr lang="lt-LT" sz="1200" dirty="0" smtClean="0">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a:t>
            </a:fld>
            <a:endParaRPr lang="lt-LT"/>
          </a:p>
        </p:txBody>
      </p:sp>
    </p:spTree>
    <p:extLst>
      <p:ext uri="{BB962C8B-B14F-4D97-AF65-F5344CB8AC3E}">
        <p14:creationId xmlns:p14="http://schemas.microsoft.com/office/powerpoint/2010/main" val="263770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Darbdaviai vis dažniau naudojasi galimybe nutraukti DS ,,darbdavio valia“ (su ne mažesne kaip šešių mėnesių jo vidutinio užmokesčio dydžio išeitine):</a:t>
            </a:r>
          </a:p>
          <a:p>
            <a:r>
              <a:rPr lang="lt-LT" sz="1200" kern="1200" dirty="0" smtClean="0">
                <a:solidFill>
                  <a:schemeClr val="tx1"/>
                </a:solidFill>
                <a:effectLst/>
                <a:latin typeface="+mn-lt"/>
                <a:ea typeface="+mn-ea"/>
                <a:cs typeface="+mn-cs"/>
              </a:rPr>
              <a:t>2017 m. II pusmetį darbdavio valia buvo nutrauktos 125 DS</a:t>
            </a:r>
          </a:p>
          <a:p>
            <a:r>
              <a:rPr lang="lt-LT" sz="1200" kern="1200" dirty="0" smtClean="0">
                <a:solidFill>
                  <a:schemeClr val="tx1"/>
                </a:solidFill>
                <a:effectLst/>
                <a:latin typeface="+mn-lt"/>
                <a:ea typeface="+mn-ea"/>
                <a:cs typeface="+mn-cs"/>
              </a:rPr>
              <a:t>2018 m. II pusmetį  darbdavio valia buvo nutrauktos 234 DS.</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10</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smtClean="0">
                <a:solidFill>
                  <a:schemeClr val="tx1"/>
                </a:solidFill>
                <a:effectLst/>
                <a:latin typeface="+mn-lt"/>
                <a:ea typeface="+mn-ea"/>
                <a:cs typeface="+mn-cs"/>
              </a:rPr>
              <a:t>DU AUGIMAS (1)</a:t>
            </a:r>
            <a:endParaRPr lang="lt-LT" sz="1200" kern="1200" dirty="0" smtClean="0">
              <a:solidFill>
                <a:schemeClr val="tx1"/>
              </a:solidFill>
              <a:effectLst/>
              <a:latin typeface="+mn-lt"/>
              <a:ea typeface="+mn-ea"/>
              <a:cs typeface="+mn-cs"/>
            </a:endParaRPr>
          </a:p>
          <a:p>
            <a:r>
              <a:rPr lang="lt-LT" sz="1200" kern="1200" smtClean="0">
                <a:solidFill>
                  <a:schemeClr val="tx1"/>
                </a:solidFill>
                <a:effectLst/>
                <a:latin typeface="+mn-lt"/>
                <a:ea typeface="+mn-ea"/>
                <a:cs typeface="+mn-cs"/>
              </a:rPr>
              <a:t>DU pastaraisiais </a:t>
            </a:r>
            <a:r>
              <a:rPr lang="lt-LT" sz="1200" kern="1200" dirty="0" smtClean="0">
                <a:solidFill>
                  <a:schemeClr val="tx1"/>
                </a:solidFill>
                <a:effectLst/>
                <a:latin typeface="+mn-lt"/>
                <a:ea typeface="+mn-ea"/>
                <a:cs typeface="+mn-cs"/>
              </a:rPr>
              <a:t>metais sparčiai didėja</a:t>
            </a:r>
            <a:r>
              <a:rPr lang="lt-LT" sz="1200" b="1"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2017 m. vidutinis mėnesinis bruto darbo užmokestis (VMBDU) kilo 8,6 proc., 2018 m. pokytis su 2017 m. buvo</a:t>
            </a:r>
            <a:r>
              <a:rPr lang="lt-LT" sz="1200" b="1" kern="1200" dirty="0" smtClean="0">
                <a:solidFill>
                  <a:schemeClr val="tx1"/>
                </a:solidFill>
                <a:effectLst/>
                <a:latin typeface="+mn-lt"/>
                <a:ea typeface="+mn-ea"/>
                <a:cs typeface="+mn-cs"/>
              </a:rPr>
              <a:t> 9,6 proc</a:t>
            </a:r>
            <a:r>
              <a:rPr lang="lt-LT" sz="1200" kern="1200" dirty="0" smtClean="0">
                <a:solidFill>
                  <a:schemeClr val="tx1"/>
                </a:solidFill>
                <a:effectLst/>
                <a:latin typeface="+mn-lt"/>
                <a:ea typeface="+mn-ea"/>
                <a:cs typeface="+mn-cs"/>
              </a:rPr>
              <a:t>. (išankstiniai</a:t>
            </a:r>
            <a:r>
              <a:rPr lang="lt-LT" sz="1200" kern="1200" baseline="0" dirty="0" smtClean="0">
                <a:solidFill>
                  <a:schemeClr val="tx1"/>
                </a:solidFill>
                <a:effectLst/>
                <a:latin typeface="+mn-lt"/>
                <a:ea typeface="+mn-ea"/>
                <a:cs typeface="+mn-cs"/>
              </a:rPr>
              <a:t> Statistikos departamento duomenys)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 </a:t>
            </a:r>
            <a:r>
              <a:rPr lang="lt-LT" sz="1200" b="1"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Statistikos departamento duomenimis VMBDU 2018 m.:</a:t>
            </a:r>
          </a:p>
          <a:p>
            <a:r>
              <a:rPr lang="lt-LT"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I ketv. – 887,8 eur. (+11,4)</a:t>
            </a:r>
          </a:p>
          <a:p>
            <a:r>
              <a:rPr lang="sv-SE" sz="1200" kern="1200" dirty="0" smtClean="0">
                <a:solidFill>
                  <a:schemeClr val="tx1"/>
                </a:solidFill>
                <a:effectLst/>
                <a:latin typeface="+mn-lt"/>
                <a:ea typeface="+mn-ea"/>
                <a:cs typeface="+mn-cs"/>
              </a:rPr>
              <a:t>II ketv. – 918,8 eur. (+31 eur.)</a:t>
            </a:r>
          </a:p>
          <a:p>
            <a:r>
              <a:rPr lang="sv-SE" sz="1200" kern="1200" dirty="0" smtClean="0">
                <a:solidFill>
                  <a:schemeClr val="tx1"/>
                </a:solidFill>
                <a:effectLst/>
                <a:latin typeface="+mn-lt"/>
                <a:ea typeface="+mn-ea"/>
                <a:cs typeface="+mn-cs"/>
              </a:rPr>
              <a:t>III ketv. – 927,8 eur. (+9 eur.)</a:t>
            </a:r>
          </a:p>
          <a:p>
            <a:r>
              <a:rPr lang="sv-SE" sz="1200" kern="1200" dirty="0" smtClean="0">
                <a:solidFill>
                  <a:schemeClr val="tx1"/>
                </a:solidFill>
                <a:effectLst/>
                <a:latin typeface="+mn-lt"/>
                <a:ea typeface="+mn-ea"/>
                <a:cs typeface="+mn-cs"/>
              </a:rPr>
              <a:t>IV ketv. – 961,7 eur. (+33,9 eur.).</a:t>
            </a:r>
          </a:p>
          <a:p>
            <a:endParaRPr lang="lt-LT" sz="1200" kern="1200" dirty="0" smtClean="0">
              <a:solidFill>
                <a:schemeClr val="tx1"/>
              </a:solidFill>
              <a:effectLst/>
              <a:latin typeface="+mn-lt"/>
              <a:ea typeface="+mn-ea"/>
              <a:cs typeface="+mn-cs"/>
            </a:endParaRPr>
          </a:p>
          <a:p>
            <a:r>
              <a:rPr lang="lt-LT" sz="1200" b="1" u="sng" kern="1200" dirty="0" smtClean="0">
                <a:solidFill>
                  <a:schemeClr val="tx1"/>
                </a:solidFill>
                <a:effectLst/>
                <a:latin typeface="+mn-lt"/>
                <a:ea typeface="+mn-ea"/>
                <a:cs typeface="+mn-cs"/>
              </a:rPr>
              <a:t>VMBDU DIDĖJIMĄ 2018 METAMS NULĖMĖ ŠIE VEIKSNIAI:</a:t>
            </a:r>
            <a:endParaRPr lang="lt-L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smtClean="0">
                <a:solidFill>
                  <a:schemeClr val="tx1"/>
                </a:solidFill>
                <a:effectLst/>
                <a:latin typeface="+mn-lt"/>
                <a:ea typeface="+mn-ea"/>
                <a:cs typeface="+mn-cs"/>
              </a:rPr>
              <a:t>Pakelta minimalioji mėnesinė algą (toliau – MMA) iki 400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(buvo 380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MMA pakėlimas turėjo įtakos 2018 m.  VDU kilimui palyginti su 2017 m. </a:t>
            </a:r>
          </a:p>
          <a:p>
            <a:pPr marL="171450" lvl="0" indent="-171450">
              <a:buFont typeface="Arial" panose="020B0604020202020204" pitchFamily="34" charset="0"/>
              <a:buChar char="•"/>
            </a:pPr>
            <a:r>
              <a:rPr lang="lt-LT" sz="1200" kern="1200" dirty="0" smtClean="0">
                <a:solidFill>
                  <a:schemeClr val="tx1"/>
                </a:solidFill>
                <a:effectLst/>
                <a:latin typeface="+mn-lt"/>
                <a:ea typeface="+mn-ea"/>
                <a:cs typeface="+mn-cs"/>
              </a:rPr>
              <a:t>DK nuostata, numatanti, kad MMA mokamas tik už nekvalifikuotą darbą;</a:t>
            </a:r>
          </a:p>
          <a:p>
            <a:pPr marL="171450" lvl="0" indent="-171450">
              <a:buFont typeface="Arial" panose="020B0604020202020204" pitchFamily="34" charset="0"/>
              <a:buChar char="•"/>
            </a:pPr>
            <a:r>
              <a:rPr lang="lt-LT" sz="1200" kern="1200" dirty="0" smtClean="0">
                <a:solidFill>
                  <a:schemeClr val="tx1"/>
                </a:solidFill>
                <a:effectLst/>
                <a:latin typeface="+mn-lt"/>
                <a:ea typeface="+mn-ea"/>
                <a:cs typeface="+mn-cs"/>
              </a:rPr>
              <a:t>Pradėta</a:t>
            </a:r>
            <a:r>
              <a:rPr lang="lt-LT" sz="1200" kern="1200" baseline="0" dirty="0" smtClean="0">
                <a:solidFill>
                  <a:schemeClr val="tx1"/>
                </a:solidFill>
                <a:effectLst/>
                <a:latin typeface="+mn-lt"/>
                <a:ea typeface="+mn-ea"/>
                <a:cs typeface="+mn-cs"/>
              </a:rPr>
              <a:t> taikyti socialinio draudimo įmokų žemutinė riba;</a:t>
            </a:r>
            <a:endParaRPr lang="lt-LT"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lt-LT" sz="1200" kern="1200" dirty="0" smtClean="0">
                <a:solidFill>
                  <a:schemeClr val="tx1"/>
                </a:solidFill>
                <a:effectLst/>
                <a:latin typeface="+mn-lt"/>
                <a:ea typeface="+mn-ea"/>
                <a:cs typeface="+mn-cs"/>
              </a:rPr>
              <a:t>Vis didėjantis darbuotojų trūkumas.</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11</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smtClean="0">
                <a:solidFill>
                  <a:schemeClr val="tx1"/>
                </a:solidFill>
                <a:effectLst/>
                <a:latin typeface="+mn-lt"/>
                <a:ea typeface="+mn-ea"/>
                <a:cs typeface="+mn-cs"/>
              </a:rPr>
              <a:t>DU AUGIMAS (2)</a:t>
            </a:r>
            <a:endParaRPr lang="lt-LT" sz="1200" b="1" kern="1200" dirty="0" smtClean="0">
              <a:solidFill>
                <a:schemeClr val="tx1"/>
              </a:solidFill>
              <a:effectLst/>
              <a:latin typeface="+mn-lt"/>
              <a:ea typeface="+mn-ea"/>
              <a:cs typeface="+mn-cs"/>
            </a:endParaRPr>
          </a:p>
          <a:p>
            <a:endParaRPr lang="lt-LT"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Pastebėtina, jog DK įtvirtino privalomą darbo apmokėjimo sistemų įvedimą darbdaviams, turintiems daugiau nei 20 darbuotojų, taip pat minimalios mėnesinės algos mokėjimą tik už nekvalifikuotą darbą. Taigi daugumai darbuotojų per pastaruosius pusantrų </a:t>
            </a:r>
            <a:r>
              <a:rPr lang="lt-LT" sz="1200" kern="1200" smtClean="0">
                <a:solidFill>
                  <a:schemeClr val="tx1"/>
                </a:solidFill>
                <a:effectLst/>
                <a:latin typeface="+mn-lt"/>
                <a:ea typeface="+mn-ea"/>
                <a:cs typeface="+mn-cs"/>
              </a:rPr>
              <a:t>metų DU pakilo</a:t>
            </a:r>
            <a:r>
              <a:rPr lang="lt-LT" sz="1200" kern="1200" dirty="0" smtClean="0">
                <a:solidFill>
                  <a:schemeClr val="tx1"/>
                </a:solidFill>
                <a:effectLst/>
                <a:latin typeface="+mn-lt"/>
                <a:ea typeface="+mn-ea"/>
                <a:cs typeface="+mn-cs"/>
              </a:rPr>
              <a:t>. 2017 m. minimalią mėnesinę algą gavo 65 313 darbuotojų, o 2018 m. – 48 978 (t. y. 25 proc. mažiau). Taip pat, kilo ir vidutinis mėnesinis </a:t>
            </a:r>
            <a:r>
              <a:rPr lang="lt-LT" sz="1200" kern="1200" smtClean="0">
                <a:solidFill>
                  <a:schemeClr val="tx1"/>
                </a:solidFill>
                <a:effectLst/>
                <a:latin typeface="+mn-lt"/>
                <a:ea typeface="+mn-ea"/>
                <a:cs typeface="+mn-cs"/>
              </a:rPr>
              <a:t>darbo užmokestisVMBDU  </a:t>
            </a:r>
            <a:r>
              <a:rPr lang="lt-LT" sz="1200" kern="1200" dirty="0" smtClean="0">
                <a:solidFill>
                  <a:schemeClr val="tx1"/>
                </a:solidFill>
                <a:effectLst/>
                <a:latin typeface="+mn-lt"/>
                <a:ea typeface="+mn-ea"/>
                <a:cs typeface="+mn-cs"/>
              </a:rPr>
              <a:t>- 2017 m. vidutinis mėnesinis bruto darbo užmokestis šalies ūkyje buvo 840,4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2018 m. </a:t>
            </a:r>
            <a:r>
              <a:rPr lang="sv-SE" sz="1200" kern="1200" dirty="0" smtClean="0">
                <a:solidFill>
                  <a:schemeClr val="tx1"/>
                </a:solidFill>
                <a:effectLst/>
                <a:latin typeface="+mn-lt"/>
                <a:ea typeface="+mn-ea"/>
                <a:cs typeface="+mn-cs"/>
              </a:rPr>
              <a:t>–</a:t>
            </a:r>
            <a:r>
              <a:rPr lang="lt-LT" sz="1200" kern="1200" dirty="0" smtClean="0">
                <a:solidFill>
                  <a:schemeClr val="tx1"/>
                </a:solidFill>
                <a:effectLst/>
                <a:latin typeface="+mn-lt"/>
                <a:ea typeface="+mn-ea"/>
                <a:cs typeface="+mn-cs"/>
              </a:rPr>
              <a:t> 921,4</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Eur</a:t>
            </a:r>
            <a:r>
              <a:rPr lang="lt-LT" sz="1200" kern="1200" baseline="0" dirty="0" smtClean="0">
                <a:solidFill>
                  <a:schemeClr val="tx1"/>
                </a:solidFill>
                <a:effectLst/>
                <a:latin typeface="+mn-lt"/>
                <a:ea typeface="+mn-ea"/>
                <a:cs typeface="+mn-cs"/>
              </a:rPr>
              <a:t>,</a:t>
            </a:r>
            <a:r>
              <a:rPr lang="lt-LT" sz="1200" kern="1200" dirty="0" smtClean="0">
                <a:solidFill>
                  <a:schemeClr val="tx1"/>
                </a:solidFill>
                <a:effectLst/>
                <a:latin typeface="+mn-lt"/>
                <a:ea typeface="+mn-ea"/>
                <a:cs typeface="+mn-cs"/>
              </a:rPr>
              <a:t> taigi išaugo beveik 10 proc. </a:t>
            </a:r>
          </a:p>
          <a:p>
            <a:r>
              <a:rPr lang="lt-LT" sz="1200" kern="1200" smtClean="0">
                <a:solidFill>
                  <a:schemeClr val="tx1"/>
                </a:solidFill>
                <a:effectLst/>
                <a:latin typeface="+mn-lt"/>
                <a:ea typeface="+mn-ea"/>
                <a:cs typeface="+mn-cs"/>
              </a:rPr>
              <a:t>Darbo užmokestis </a:t>
            </a:r>
            <a:r>
              <a:rPr lang="lt-LT" sz="1200" kern="1200" dirty="0" smtClean="0">
                <a:solidFill>
                  <a:schemeClr val="tx1"/>
                </a:solidFill>
                <a:effectLst/>
                <a:latin typeface="+mn-lt"/>
                <a:ea typeface="+mn-ea"/>
                <a:cs typeface="+mn-cs"/>
              </a:rPr>
              <a:t>pastaraisiais metais sparčiai didėja</a:t>
            </a:r>
            <a:r>
              <a:rPr lang="lt-LT" sz="1200" b="1" kern="1200" dirty="0" smtClean="0">
                <a:solidFill>
                  <a:schemeClr val="tx1"/>
                </a:solidFill>
                <a:effectLst/>
                <a:latin typeface="+mn-lt"/>
                <a:ea typeface="+mn-ea"/>
                <a:cs typeface="+mn-cs"/>
              </a:rPr>
              <a:t>!!!! </a:t>
            </a:r>
          </a:p>
          <a:p>
            <a:endParaRPr lang="lt-LT" sz="1200" b="1"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2017 m. vidutinis mėnesinis bruto darbo užmokestis (VMBDU) kilo 8,6 proc., 2018 m. pokytis su 2017 m. buvo</a:t>
            </a:r>
            <a:r>
              <a:rPr lang="lt-LT" sz="1200" b="1" kern="1200" dirty="0" smtClean="0">
                <a:solidFill>
                  <a:schemeClr val="tx1"/>
                </a:solidFill>
                <a:effectLst/>
                <a:latin typeface="+mn-lt"/>
                <a:ea typeface="+mn-ea"/>
                <a:cs typeface="+mn-cs"/>
              </a:rPr>
              <a:t> 9,6 proc</a:t>
            </a:r>
            <a:r>
              <a:rPr lang="lt-LT" sz="1200" kern="1200" dirty="0" smtClean="0">
                <a:solidFill>
                  <a:schemeClr val="tx1"/>
                </a:solidFill>
                <a:effectLst/>
                <a:latin typeface="+mn-lt"/>
                <a:ea typeface="+mn-ea"/>
                <a:cs typeface="+mn-cs"/>
              </a:rPr>
              <a:t>. (išankstiniai</a:t>
            </a:r>
            <a:r>
              <a:rPr lang="lt-LT" sz="1200" kern="1200" baseline="0" dirty="0" smtClean="0">
                <a:solidFill>
                  <a:schemeClr val="tx1"/>
                </a:solidFill>
                <a:effectLst/>
                <a:latin typeface="+mn-lt"/>
                <a:ea typeface="+mn-ea"/>
                <a:cs typeface="+mn-cs"/>
              </a:rPr>
              <a:t> Statistikos departamento duomenys)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 </a:t>
            </a:r>
            <a:r>
              <a:rPr lang="lt-LT" sz="1200" b="1"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Statistikos departamento duomenimis VMBDU 2018 m.:</a:t>
            </a:r>
          </a:p>
          <a:p>
            <a:r>
              <a:rPr lang="sv-SE" sz="1200" kern="1200" dirty="0" smtClean="0">
                <a:solidFill>
                  <a:schemeClr val="tx1"/>
                </a:solidFill>
                <a:effectLst/>
                <a:latin typeface="+mn-lt"/>
                <a:ea typeface="+mn-ea"/>
                <a:cs typeface="+mn-cs"/>
              </a:rPr>
              <a:t>I ketv. – 887,8 eur. (+11,4)</a:t>
            </a:r>
          </a:p>
          <a:p>
            <a:r>
              <a:rPr lang="sv-SE" sz="1200" kern="1200" dirty="0" smtClean="0">
                <a:solidFill>
                  <a:schemeClr val="tx1"/>
                </a:solidFill>
                <a:effectLst/>
                <a:latin typeface="+mn-lt"/>
                <a:ea typeface="+mn-ea"/>
                <a:cs typeface="+mn-cs"/>
              </a:rPr>
              <a:t>II ketv. – 918,8 eur. (+31 eur.)</a:t>
            </a:r>
          </a:p>
          <a:p>
            <a:r>
              <a:rPr lang="sv-SE" sz="1200" kern="1200" dirty="0" smtClean="0">
                <a:solidFill>
                  <a:schemeClr val="tx1"/>
                </a:solidFill>
                <a:effectLst/>
                <a:latin typeface="+mn-lt"/>
                <a:ea typeface="+mn-ea"/>
                <a:cs typeface="+mn-cs"/>
              </a:rPr>
              <a:t>III ketv. – 927,8 eur. (+9 eur.)</a:t>
            </a:r>
          </a:p>
          <a:p>
            <a:r>
              <a:rPr lang="sv-SE" sz="1200" kern="1200" dirty="0" smtClean="0">
                <a:solidFill>
                  <a:schemeClr val="tx1"/>
                </a:solidFill>
                <a:effectLst/>
                <a:latin typeface="+mn-lt"/>
                <a:ea typeface="+mn-ea"/>
                <a:cs typeface="+mn-cs"/>
              </a:rPr>
              <a:t>IV ketv. – 961,7 eur. (+33,9 eur.).</a:t>
            </a:r>
          </a:p>
          <a:p>
            <a:r>
              <a:rPr lang="lt-LT" sz="1200" kern="1200" dirty="0" smtClean="0">
                <a:solidFill>
                  <a:schemeClr val="tx1"/>
                </a:solidFill>
                <a:effectLst/>
                <a:latin typeface="+mn-lt"/>
                <a:ea typeface="+mn-ea"/>
                <a:cs typeface="+mn-cs"/>
              </a:rPr>
              <a:t> </a:t>
            </a:r>
          </a:p>
          <a:p>
            <a:r>
              <a:rPr lang="lt-LT" sz="1200" b="1" u="sng" kern="1200" dirty="0" smtClean="0">
                <a:solidFill>
                  <a:schemeClr val="tx1"/>
                </a:solidFill>
                <a:effectLst/>
                <a:latin typeface="+mn-lt"/>
                <a:ea typeface="+mn-ea"/>
                <a:cs typeface="+mn-cs"/>
              </a:rPr>
              <a:t>VMBDU DIDĖJIMĄ 2018 METAMS NULĖMĖ ŠIE VEIKSNIAI (Lietuvos banko duomenimis):</a:t>
            </a:r>
            <a:endParaRPr lang="lt-L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lt-LT" sz="1200" kern="1200" dirty="0" smtClean="0">
                <a:solidFill>
                  <a:schemeClr val="tx1"/>
                </a:solidFill>
                <a:effectLst/>
                <a:latin typeface="+mn-lt"/>
                <a:ea typeface="+mn-ea"/>
                <a:cs typeface="+mn-cs"/>
              </a:rPr>
              <a:t>Pakelta minimalioji mėnesinė algą (toliau – MMA) iki 400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(buvo 380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MMA pakėlimas turėjo įtakos 2018 m.  VDU kilimui palyginti su 2017 m. </a:t>
            </a:r>
          </a:p>
          <a:p>
            <a:pPr marL="171450" lvl="0" indent="-171450">
              <a:buFont typeface="Arial" panose="020B0604020202020204" pitchFamily="34" charset="0"/>
              <a:buChar char="•"/>
            </a:pPr>
            <a:r>
              <a:rPr lang="lt-LT" sz="1200" kern="1200" dirty="0" smtClean="0">
                <a:solidFill>
                  <a:schemeClr val="tx1"/>
                </a:solidFill>
                <a:effectLst/>
                <a:latin typeface="+mn-lt"/>
                <a:ea typeface="+mn-ea"/>
                <a:cs typeface="+mn-cs"/>
              </a:rPr>
              <a:t>DK nuostata, numatanti, kad MMA mokamas tik už nekvalifikuotą darbą;</a:t>
            </a:r>
          </a:p>
          <a:p>
            <a:pPr marL="171450" lvl="0" indent="-171450">
              <a:buFont typeface="Arial" panose="020B0604020202020204" pitchFamily="34" charset="0"/>
              <a:buChar char="•"/>
            </a:pPr>
            <a:r>
              <a:rPr lang="lt-LT" sz="1200" kern="1200" dirty="0" smtClean="0">
                <a:solidFill>
                  <a:schemeClr val="tx1"/>
                </a:solidFill>
                <a:effectLst/>
                <a:latin typeface="+mn-lt"/>
                <a:ea typeface="+mn-ea"/>
                <a:cs typeface="+mn-cs"/>
              </a:rPr>
              <a:t>Pradėta</a:t>
            </a:r>
            <a:r>
              <a:rPr lang="lt-LT" sz="1200" kern="1200" baseline="0" dirty="0" smtClean="0">
                <a:solidFill>
                  <a:schemeClr val="tx1"/>
                </a:solidFill>
                <a:effectLst/>
                <a:latin typeface="+mn-lt"/>
                <a:ea typeface="+mn-ea"/>
                <a:cs typeface="+mn-cs"/>
              </a:rPr>
              <a:t> taikyti socialinio draudimo įmokų žemutinė riba;</a:t>
            </a:r>
            <a:endParaRPr lang="lt-LT"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lt-LT" sz="1200" kern="1200" dirty="0" smtClean="0">
                <a:solidFill>
                  <a:schemeClr val="tx1"/>
                </a:solidFill>
                <a:effectLst/>
                <a:latin typeface="+mn-lt"/>
                <a:ea typeface="+mn-ea"/>
                <a:cs typeface="+mn-cs"/>
              </a:rPr>
              <a:t>Vis didėjantis darbuotojų trūkumas.</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l"/>
            <a:r>
              <a:rPr lang="en-US" sz="1200" b="1" dirty="0" smtClean="0">
                <a:gradFill flip="none" rotWithShape="1">
                  <a:gsLst>
                    <a:gs pos="0">
                      <a:schemeClr val="accent1"/>
                    </a:gs>
                    <a:gs pos="100000">
                      <a:schemeClr val="accent2"/>
                    </a:gs>
                  </a:gsLst>
                  <a:lin ang="2010000" scaled="0"/>
                  <a:tileRect/>
                </a:gradFill>
              </a:rPr>
              <a:t>IŠPLĖSTOS DARBO GINČŲ KOMISIJŲ</a:t>
            </a:r>
            <a:endParaRPr lang="lt-LT" sz="1200" b="1" dirty="0" smtClean="0">
              <a:gradFill flip="none" rotWithShape="1">
                <a:gsLst>
                  <a:gs pos="0">
                    <a:schemeClr val="accent1"/>
                  </a:gs>
                  <a:gs pos="100000">
                    <a:schemeClr val="accent2"/>
                  </a:gs>
                </a:gsLst>
                <a:lin ang="2010000" scaled="0"/>
                <a:tileRect/>
              </a:gradFill>
            </a:endParaRPr>
          </a:p>
          <a:p>
            <a:pPr algn="l"/>
            <a:r>
              <a:rPr lang="en-US" sz="1200" b="1" dirty="0" smtClean="0">
                <a:gradFill flip="none" rotWithShape="1">
                  <a:gsLst>
                    <a:gs pos="0">
                      <a:schemeClr val="accent1"/>
                    </a:gs>
                    <a:gs pos="100000">
                      <a:schemeClr val="accent2"/>
                    </a:gs>
                  </a:gsLst>
                  <a:lin ang="2010000" scaled="0"/>
                  <a:tileRect/>
                </a:gradFill>
              </a:rPr>
              <a:t>KOMPETENCIJOS RIBOS</a:t>
            </a:r>
            <a:endParaRPr lang="lt-LT" sz="1200" b="1" dirty="0" smtClean="0">
              <a:gradFill flip="none" rotWithShape="1">
                <a:gsLst>
                  <a:gs pos="0">
                    <a:schemeClr val="accent1"/>
                  </a:gs>
                  <a:gs pos="100000">
                    <a:schemeClr val="accent2"/>
                  </a:gs>
                </a:gsLst>
                <a:lin ang="2010000" scaled="0"/>
                <a:tileRect/>
              </a:gradFill>
            </a:endParaRPr>
          </a:p>
          <a:p>
            <a:endParaRPr lang="lt-LT" sz="1200" kern="1200" dirty="0" smtClean="0">
              <a:solidFill>
                <a:schemeClr val="tx1"/>
              </a:solidFill>
              <a:effectLst/>
              <a:latin typeface="+mn-lt"/>
              <a:ea typeface="+mn-ea"/>
              <a:cs typeface="+mn-cs"/>
            </a:endParaRPr>
          </a:p>
          <a:p>
            <a:pPr marL="285750" indent="-285750">
              <a:lnSpc>
                <a:spcPct val="150000"/>
              </a:lnSpc>
              <a:buSzPct val="75000"/>
              <a:buBlip>
                <a:blip r:embed="rId3"/>
              </a:buBlip>
            </a:pPr>
            <a:r>
              <a:rPr lang="lt-LT" sz="1200" dirty="0" smtClean="0"/>
              <a:t>Praplėstos </a:t>
            </a:r>
            <a:r>
              <a:rPr lang="lt-LT" sz="1200" b="1" dirty="0" smtClean="0"/>
              <a:t>DGK</a:t>
            </a:r>
            <a:r>
              <a:rPr lang="lt-LT" sz="1200" dirty="0" smtClean="0"/>
              <a:t> kompetencijų ribos;</a:t>
            </a:r>
          </a:p>
          <a:p>
            <a:pPr marL="285750" indent="-285750">
              <a:lnSpc>
                <a:spcPct val="150000"/>
              </a:lnSpc>
              <a:buSzPct val="75000"/>
              <a:buBlip>
                <a:blip r:embed="rId3"/>
              </a:buBlip>
            </a:pPr>
            <a:r>
              <a:rPr lang="lt-LT" sz="1200" dirty="0" smtClean="0"/>
              <a:t>Darbo ginčų sprendimas </a:t>
            </a:r>
            <a:r>
              <a:rPr lang="lt-LT" sz="1200" b="1" dirty="0" smtClean="0"/>
              <a:t>ekonomiškesnis</a:t>
            </a:r>
            <a:r>
              <a:rPr lang="lt-LT" sz="1200" dirty="0" smtClean="0"/>
              <a:t>;</a:t>
            </a:r>
          </a:p>
          <a:p>
            <a:pPr marL="285750" indent="-285750">
              <a:lnSpc>
                <a:spcPct val="150000"/>
              </a:lnSpc>
              <a:buSzPct val="75000"/>
              <a:buBlip>
                <a:blip r:embed="rId3"/>
              </a:buBlip>
            </a:pPr>
            <a:r>
              <a:rPr lang="lt-LT" sz="1200" dirty="0" smtClean="0"/>
              <a:t>Darbo ginčų sprendimas </a:t>
            </a:r>
            <a:r>
              <a:rPr lang="lt-LT" sz="1200" b="1" dirty="0" smtClean="0"/>
              <a:t>efektyvesnis</a:t>
            </a:r>
            <a:r>
              <a:rPr lang="lt-LT" sz="1200" dirty="0" smtClean="0"/>
              <a:t>;</a:t>
            </a:r>
          </a:p>
          <a:p>
            <a:pPr marL="285750" indent="-285750">
              <a:lnSpc>
                <a:spcPct val="150000"/>
              </a:lnSpc>
              <a:buSzPct val="75000"/>
              <a:buBlip>
                <a:blip r:embed="rId3"/>
              </a:buBlip>
            </a:pPr>
            <a:r>
              <a:rPr lang="lt-LT" sz="1200" dirty="0" smtClean="0"/>
              <a:t>Daugėja </a:t>
            </a:r>
            <a:r>
              <a:rPr lang="lt-LT" sz="1200" b="1" dirty="0" smtClean="0"/>
              <a:t>taikos</a:t>
            </a:r>
            <a:r>
              <a:rPr lang="lt-LT" sz="1200" dirty="0" smtClean="0"/>
              <a:t> sutarčių;</a:t>
            </a:r>
          </a:p>
          <a:p>
            <a:pPr marL="285750" indent="-285750">
              <a:lnSpc>
                <a:spcPct val="150000"/>
              </a:lnSpc>
              <a:buSzPct val="75000"/>
              <a:buBlip>
                <a:blip r:embed="rId3"/>
              </a:buBlip>
            </a:pPr>
            <a:r>
              <a:rPr lang="lt-LT" sz="1200" b="1" dirty="0" smtClean="0"/>
              <a:t>Daugėja</a:t>
            </a:r>
            <a:r>
              <a:rPr lang="lt-LT" sz="1200" dirty="0" smtClean="0"/>
              <a:t> besikreipiančių į </a:t>
            </a:r>
            <a:r>
              <a:rPr lang="lt-LT" sz="1200" b="1" dirty="0" smtClean="0"/>
              <a:t>DGK</a:t>
            </a:r>
            <a:r>
              <a:rPr lang="lt-LT" sz="1200" dirty="0" smtClean="0"/>
              <a:t>;</a:t>
            </a:r>
          </a:p>
          <a:p>
            <a:pPr marL="285750" indent="-285750">
              <a:lnSpc>
                <a:spcPct val="150000"/>
              </a:lnSpc>
              <a:buSzPct val="75000"/>
              <a:buBlip>
                <a:blip r:embed="rId3"/>
              </a:buBlip>
            </a:pPr>
            <a:r>
              <a:rPr lang="lt-LT" sz="1200" b="1" dirty="0" smtClean="0"/>
              <a:t>Mažėja</a:t>
            </a:r>
            <a:r>
              <a:rPr lang="lt-LT" sz="1200" dirty="0" smtClean="0"/>
              <a:t> besikreipiančių į </a:t>
            </a:r>
            <a:r>
              <a:rPr lang="lt-LT" sz="1200" b="1" dirty="0" smtClean="0"/>
              <a:t>teismą</a:t>
            </a:r>
            <a:r>
              <a:rPr lang="lt-LT" sz="1200" dirty="0" smtClean="0"/>
              <a:t>.</a:t>
            </a:r>
          </a:p>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13</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kern="1200" dirty="0" smtClean="0">
                <a:solidFill>
                  <a:schemeClr val="tx1"/>
                </a:solidFill>
                <a:effectLst/>
                <a:latin typeface="+mn-lt"/>
                <a:ea typeface="+mn-ea"/>
                <a:cs typeface="+mn-cs"/>
              </a:rPr>
              <a:t>Pastaba</a:t>
            </a:r>
            <a:r>
              <a:rPr lang="lt-LT" sz="1200" kern="1200" dirty="0" smtClean="0">
                <a:solidFill>
                  <a:schemeClr val="tx1"/>
                </a:solidFill>
                <a:effectLst/>
                <a:latin typeface="+mn-lt"/>
                <a:ea typeface="+mn-ea"/>
                <a:cs typeface="+mn-cs"/>
              </a:rPr>
              <a:t>. DGK jau nuo 2013 m. išlieka privaloma ikiteismine institucija, nagrinėjanti individualius darbo ginčus. Taigi, apie 80 proc. gautų teismuose bylų (apie 700) buvo inicijuojamos darbo ginčo šaliai nesutinkant su DGK sprendimu, pareiškiant ieškinį dėl darbo ginčo dėl teisės išnagrinėjimo teisme. Tai leidžia daryti išvadą, jog darbo santykių dalyviai aktyviai naudojasi nemokama ikiteismine darbo ginčų nagrinėjimo institucija, siekiant apginti galimai pažeistas teises ir tik apytiksliai dėl 10 proc. visų DGK priimtų sprendimų reiškiami ieškiniai teismuose. Vertinant patenkintų ieškinių teismuose statistiką, darytina išvada, kad darbo bylose, perkeltose iš DGK į teismus, ieškiniai pilnai tenkinami tik apie 12 proc. atvejų.</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14</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spcBef>
                <a:spcPts val="0"/>
              </a:spcBef>
              <a:buSzPct val="75000"/>
              <a:buNone/>
              <a:defRPr/>
            </a:pPr>
            <a:r>
              <a:rPr lang="lt-LT" sz="1200" dirty="0" smtClean="0"/>
              <a:t>Išplėtus</a:t>
            </a:r>
            <a:r>
              <a:rPr lang="lt-LT" sz="1200" baseline="0" dirty="0" smtClean="0"/>
              <a:t> DGK kompetencijos ribas, padidėjo jos veiklos apimtys:</a:t>
            </a:r>
            <a:endParaRPr lang="lt-LT" sz="1200" dirty="0" smtClean="0"/>
          </a:p>
          <a:p>
            <a:pPr marL="285750" indent="-285750">
              <a:spcBef>
                <a:spcPts val="0"/>
              </a:spcBef>
              <a:buSzPct val="75000"/>
              <a:buBlip>
                <a:blip r:embed="rId3"/>
              </a:buBlip>
              <a:defRPr/>
            </a:pPr>
            <a:r>
              <a:rPr lang="lt-LT" sz="1200" dirty="0" smtClean="0"/>
              <a:t>2018 m. Darbo ginčų komisijos priėmė </a:t>
            </a:r>
            <a:r>
              <a:rPr lang="lt-LT" sz="1200" b="1" dirty="0" smtClean="0"/>
              <a:t>12 proc. daugiau </a:t>
            </a:r>
            <a:r>
              <a:rPr lang="lt-LT" sz="1200" dirty="0" smtClean="0"/>
              <a:t>sprendimų nei 2017 m.;</a:t>
            </a:r>
          </a:p>
          <a:p>
            <a:endParaRPr lang="lt-LT" sz="1200" b="1" kern="1200" dirty="0" smtClean="0">
              <a:solidFill>
                <a:schemeClr val="tx1"/>
              </a:solidFill>
              <a:effectLst/>
              <a:latin typeface="+mn-lt"/>
              <a:ea typeface="+mn-ea"/>
              <a:cs typeface="+mn-cs"/>
            </a:endParaRPr>
          </a:p>
          <a:p>
            <a:r>
              <a:rPr lang="lt-LT" sz="1200" b="1" kern="1200" dirty="0" smtClean="0">
                <a:solidFill>
                  <a:schemeClr val="tx1"/>
                </a:solidFill>
                <a:effectLst/>
                <a:latin typeface="+mn-lt"/>
                <a:ea typeface="+mn-ea"/>
                <a:cs typeface="+mn-cs"/>
              </a:rPr>
              <a:t>DGK VEIKLOS APIMTYS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Kelti reikalavimai pagal naująją DGK kompetenciją:</a:t>
            </a:r>
          </a:p>
          <a:p>
            <a:r>
              <a:rPr lang="lt-LT" sz="1200" kern="1200" dirty="0" smtClean="0">
                <a:solidFill>
                  <a:schemeClr val="tx1"/>
                </a:solidFill>
                <a:effectLst/>
                <a:latin typeface="+mn-lt"/>
                <a:ea typeface="+mn-ea"/>
                <a:cs typeface="+mn-cs"/>
              </a:rPr>
              <a:t> </a:t>
            </a:r>
          </a:p>
          <a:p>
            <a:pPr lvl="0"/>
            <a:r>
              <a:rPr lang="lt-LT" sz="1200" kern="1200" dirty="0" smtClean="0">
                <a:solidFill>
                  <a:schemeClr val="tx1"/>
                </a:solidFill>
                <a:effectLst/>
                <a:latin typeface="+mn-lt"/>
                <a:ea typeface="+mn-ea"/>
                <a:cs typeface="+mn-cs"/>
              </a:rPr>
              <a:t>dėl </a:t>
            </a:r>
            <a:r>
              <a:rPr lang="lt-LT" sz="1200" kern="1200" smtClean="0">
                <a:solidFill>
                  <a:schemeClr val="tx1"/>
                </a:solidFill>
                <a:effectLst/>
                <a:latin typeface="+mn-lt"/>
                <a:ea typeface="+mn-ea"/>
                <a:cs typeface="+mn-cs"/>
              </a:rPr>
              <a:t>nesumokėto darbo užmokesčio </a:t>
            </a:r>
            <a:r>
              <a:rPr lang="lt-LT" sz="1200" kern="1200" dirty="0" smtClean="0">
                <a:solidFill>
                  <a:schemeClr val="tx1"/>
                </a:solidFill>
                <a:effectLst/>
                <a:latin typeface="+mn-lt"/>
                <a:ea typeface="+mn-ea"/>
                <a:cs typeface="+mn-cs"/>
              </a:rPr>
              <a:t>(5848) 77 proc. </a:t>
            </a:r>
          </a:p>
          <a:p>
            <a:pPr lvl="0"/>
            <a:r>
              <a:rPr lang="lt-LT" sz="1200" kern="1200" dirty="0" smtClean="0">
                <a:solidFill>
                  <a:schemeClr val="tx1"/>
                </a:solidFill>
                <a:effectLst/>
                <a:latin typeface="+mn-lt"/>
                <a:ea typeface="+mn-ea"/>
                <a:cs typeface="+mn-cs"/>
              </a:rPr>
              <a:t>dėl DS sąlygų (139)</a:t>
            </a:r>
          </a:p>
          <a:p>
            <a:pPr lvl="0"/>
            <a:r>
              <a:rPr lang="lt-LT" sz="1200" kern="1200" dirty="0" smtClean="0">
                <a:solidFill>
                  <a:schemeClr val="tx1"/>
                </a:solidFill>
                <a:effectLst/>
                <a:latin typeface="+mn-lt"/>
                <a:ea typeface="+mn-ea"/>
                <a:cs typeface="+mn-cs"/>
              </a:rPr>
              <a:t>dėl darbo ir poilsio laiko (60)</a:t>
            </a:r>
          </a:p>
          <a:p>
            <a:pPr lvl="0"/>
            <a:r>
              <a:rPr lang="lt-LT" sz="1200" kern="1200" dirty="0" smtClean="0">
                <a:solidFill>
                  <a:schemeClr val="tx1"/>
                </a:solidFill>
                <a:effectLst/>
                <a:latin typeface="+mn-lt"/>
                <a:ea typeface="+mn-ea"/>
                <a:cs typeface="+mn-cs"/>
              </a:rPr>
              <a:t>dėl materialinės žalos atlyginimo (211)</a:t>
            </a:r>
          </a:p>
          <a:p>
            <a:pPr lvl="0"/>
            <a:r>
              <a:rPr lang="lt-LT" sz="1200" kern="1200" dirty="0" smtClean="0">
                <a:solidFill>
                  <a:schemeClr val="tx1"/>
                </a:solidFill>
                <a:effectLst/>
                <a:latin typeface="+mn-lt"/>
                <a:ea typeface="+mn-ea"/>
                <a:cs typeface="+mn-cs"/>
              </a:rPr>
              <a:t>dėl DS nutraukimo pripažinimo neteisėtu (530) 7 proc.</a:t>
            </a:r>
          </a:p>
          <a:p>
            <a:pPr lvl="0"/>
            <a:r>
              <a:rPr lang="lt-LT" sz="1200" kern="1200" dirty="0" smtClean="0">
                <a:solidFill>
                  <a:schemeClr val="tx1"/>
                </a:solidFill>
                <a:effectLst/>
                <a:latin typeface="+mn-lt"/>
                <a:ea typeface="+mn-ea"/>
                <a:cs typeface="+mn-cs"/>
              </a:rPr>
              <a:t>dėl žalos atlyginimo gauta (381)</a:t>
            </a:r>
          </a:p>
          <a:p>
            <a:pPr lvl="0"/>
            <a:r>
              <a:rPr lang="lt-LT" sz="1200" kern="1200" dirty="0" smtClean="0">
                <a:solidFill>
                  <a:schemeClr val="tx1"/>
                </a:solidFill>
                <a:effectLst/>
                <a:latin typeface="+mn-lt"/>
                <a:ea typeface="+mn-ea"/>
                <a:cs typeface="+mn-cs"/>
              </a:rPr>
              <a:t>dėl baudų skyrimo darbdaviui nevykdant darbo ginčų komisijos arba teismo sprendimo ar nutarties (88)</a:t>
            </a:r>
          </a:p>
          <a:p>
            <a:pPr lvl="0"/>
            <a:r>
              <a:rPr lang="lt-LT" sz="1200" kern="1200" dirty="0" smtClean="0">
                <a:solidFill>
                  <a:schemeClr val="tx1"/>
                </a:solidFill>
                <a:effectLst/>
                <a:latin typeface="+mn-lt"/>
                <a:ea typeface="+mn-ea"/>
                <a:cs typeface="+mn-cs"/>
              </a:rPr>
              <a:t>dėl nekonkuravimo bei konfidencialumo susitarimų vykdymo (21)</a:t>
            </a:r>
          </a:p>
          <a:p>
            <a:pPr lvl="0"/>
            <a:r>
              <a:rPr lang="lt-LT" sz="1200" kern="1200" dirty="0" smtClean="0">
                <a:solidFill>
                  <a:schemeClr val="tx1"/>
                </a:solidFill>
                <a:effectLst/>
                <a:latin typeface="+mn-lt"/>
                <a:ea typeface="+mn-ea"/>
                <a:cs typeface="+mn-cs"/>
              </a:rPr>
              <a:t>dėl diskriminacijos (13)</a:t>
            </a:r>
          </a:p>
          <a:p>
            <a:pPr lvl="0"/>
            <a:r>
              <a:rPr lang="lt-LT" sz="1200" kern="1200" dirty="0" smtClean="0">
                <a:solidFill>
                  <a:schemeClr val="tx1"/>
                </a:solidFill>
                <a:effectLst/>
                <a:latin typeface="+mn-lt"/>
                <a:ea typeface="+mn-ea"/>
                <a:cs typeface="+mn-cs"/>
              </a:rPr>
              <a:t>dėl nušalinimo nuo darbo (9)</a:t>
            </a:r>
          </a:p>
          <a:p>
            <a:pPr lvl="0"/>
            <a:r>
              <a:rPr lang="lt-LT" sz="1200" kern="1200" dirty="0" smtClean="0">
                <a:solidFill>
                  <a:schemeClr val="tx1"/>
                </a:solidFill>
                <a:effectLst/>
                <a:latin typeface="+mn-lt"/>
                <a:ea typeface="+mn-ea"/>
                <a:cs typeface="+mn-cs"/>
              </a:rPr>
              <a:t>dėl </a:t>
            </a:r>
            <a:r>
              <a:rPr lang="lt-LT" sz="1200" kern="1200" dirty="0" err="1" smtClean="0">
                <a:solidFill>
                  <a:schemeClr val="tx1"/>
                </a:solidFill>
                <a:effectLst/>
                <a:latin typeface="+mn-lt"/>
                <a:ea typeface="+mn-ea"/>
                <a:cs typeface="+mn-cs"/>
              </a:rPr>
              <a:t>ikisutartinių</a:t>
            </a:r>
            <a:r>
              <a:rPr lang="lt-LT" sz="1200" kern="1200" dirty="0" smtClean="0">
                <a:solidFill>
                  <a:schemeClr val="tx1"/>
                </a:solidFill>
                <a:effectLst/>
                <a:latin typeface="+mn-lt"/>
                <a:ea typeface="+mn-ea"/>
                <a:cs typeface="+mn-cs"/>
              </a:rPr>
              <a:t> santykių (6)</a:t>
            </a:r>
          </a:p>
          <a:p>
            <a:pPr lvl="0"/>
            <a:r>
              <a:rPr lang="lt-LT" sz="1200" kern="1200" dirty="0" smtClean="0">
                <a:solidFill>
                  <a:schemeClr val="tx1"/>
                </a:solidFill>
                <a:effectLst/>
                <a:latin typeface="+mn-lt"/>
                <a:ea typeface="+mn-ea"/>
                <a:cs typeface="+mn-cs"/>
              </a:rPr>
              <a:t>reikalavimais inicijuotas kolektyvinis ginčas dėl teisės (8)</a:t>
            </a:r>
          </a:p>
          <a:p>
            <a:pPr lvl="0"/>
            <a:r>
              <a:rPr lang="lt-LT" sz="1200" kern="1200" smtClean="0">
                <a:solidFill>
                  <a:schemeClr val="tx1"/>
                </a:solidFill>
                <a:effectLst/>
                <a:latin typeface="+mn-lt"/>
                <a:ea typeface="+mn-ea"/>
                <a:cs typeface="+mn-cs"/>
              </a:rPr>
              <a:t>dėl minimalaus darbo užmokesčio </a:t>
            </a:r>
            <a:r>
              <a:rPr lang="lt-LT" sz="1200" kern="1200" dirty="0" smtClean="0">
                <a:solidFill>
                  <a:schemeClr val="tx1"/>
                </a:solidFill>
                <a:effectLst/>
                <a:latin typeface="+mn-lt"/>
                <a:ea typeface="+mn-ea"/>
                <a:cs typeface="+mn-cs"/>
              </a:rPr>
              <a:t>už kvalifikuotą darbą mokėjimo (2).</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15</a:t>
            </a:fld>
            <a:endParaRPr lang="lt-LT"/>
          </a:p>
        </p:txBody>
      </p:sp>
    </p:spTree>
    <p:extLst>
      <p:ext uri="{BB962C8B-B14F-4D97-AF65-F5344CB8AC3E}">
        <p14:creationId xmlns:p14="http://schemas.microsoft.com/office/powerpoint/2010/main" val="357174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smtClean="0">
                <a:solidFill>
                  <a:schemeClr val="tx1"/>
                </a:solidFill>
                <a:effectLst/>
                <a:latin typeface="+mn-lt"/>
                <a:ea typeface="+mn-ea"/>
                <a:cs typeface="+mn-cs"/>
              </a:rPr>
              <a:t>Per 2018 metus:</a:t>
            </a:r>
          </a:p>
          <a:p>
            <a:r>
              <a:rPr lang="lt-LT" sz="1200" kern="1200" dirty="0" smtClean="0">
                <a:solidFill>
                  <a:schemeClr val="tx1"/>
                </a:solidFill>
                <a:effectLst/>
                <a:latin typeface="+mn-lt"/>
                <a:ea typeface="+mn-ea"/>
                <a:cs typeface="+mn-cs"/>
              </a:rPr>
              <a:t>	</a:t>
            </a:r>
          </a:p>
          <a:p>
            <a:pPr marL="171450" indent="-171450">
              <a:buFontTx/>
              <a:buChar char="-"/>
            </a:pPr>
            <a:r>
              <a:rPr lang="lt-LT" sz="1200" kern="1200" dirty="0" smtClean="0">
                <a:solidFill>
                  <a:schemeClr val="tx1"/>
                </a:solidFill>
                <a:effectLst/>
                <a:latin typeface="+mn-lt"/>
                <a:ea typeface="+mn-ea"/>
                <a:cs typeface="+mn-cs"/>
              </a:rPr>
              <a:t>Dėl DS</a:t>
            </a:r>
            <a:r>
              <a:rPr lang="lt-LT" sz="1200" kern="1200" baseline="0" dirty="0" smtClean="0">
                <a:solidFill>
                  <a:schemeClr val="tx1"/>
                </a:solidFill>
                <a:effectLst/>
                <a:latin typeface="+mn-lt"/>
                <a:ea typeface="+mn-ea"/>
                <a:cs typeface="+mn-cs"/>
              </a:rPr>
              <a:t> nutraukimo </a:t>
            </a:r>
            <a:r>
              <a:rPr lang="lt-LT" sz="1200" kern="1200" dirty="0" smtClean="0">
                <a:solidFill>
                  <a:schemeClr val="tx1"/>
                </a:solidFill>
                <a:effectLst/>
                <a:latin typeface="+mn-lt"/>
                <a:ea typeface="+mn-ea"/>
                <a:cs typeface="+mn-cs"/>
              </a:rPr>
              <a:t>pripažinimo neteisėtu – 530</a:t>
            </a:r>
            <a:r>
              <a:rPr lang="lt-LT" sz="1200" kern="1200" baseline="0" dirty="0" smtClean="0">
                <a:solidFill>
                  <a:schemeClr val="tx1"/>
                </a:solidFill>
                <a:effectLst/>
                <a:latin typeface="+mn-lt"/>
                <a:ea typeface="+mn-ea"/>
                <a:cs typeface="+mn-cs"/>
              </a:rPr>
              <a:t> atvejai;</a:t>
            </a:r>
            <a:endParaRPr lang="lt-LT" sz="1200" kern="1200" dirty="0" smtClean="0">
              <a:solidFill>
                <a:schemeClr val="tx1"/>
              </a:solidFill>
              <a:effectLst/>
              <a:latin typeface="+mn-lt"/>
              <a:ea typeface="+mn-ea"/>
              <a:cs typeface="+mn-cs"/>
            </a:endParaRPr>
          </a:p>
          <a:p>
            <a:pPr marL="171450" indent="-171450">
              <a:buFontTx/>
              <a:buChar char="-"/>
            </a:pPr>
            <a:r>
              <a:rPr lang="lt-LT" sz="1200" kern="1200" dirty="0" smtClean="0">
                <a:solidFill>
                  <a:schemeClr val="tx1"/>
                </a:solidFill>
                <a:effectLst/>
                <a:latin typeface="+mn-lt"/>
                <a:ea typeface="+mn-ea"/>
                <a:cs typeface="+mn-cs"/>
              </a:rPr>
              <a:t>Dėl MMA mokėjimo už kvalifikuotą darbą  – tik 2 atvejai.</a:t>
            </a:r>
          </a:p>
          <a:p>
            <a:endParaRPr lang="lt-LT" sz="1200" kern="1200" dirty="0" smtClean="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16</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kern="1200" dirty="0" smtClean="0">
                <a:solidFill>
                  <a:schemeClr val="tx1"/>
                </a:solidFill>
                <a:effectLst/>
                <a:latin typeface="+mn-lt"/>
                <a:ea typeface="+mn-ea"/>
                <a:cs typeface="+mn-cs"/>
              </a:rPr>
              <a:t>Pastaba. </a:t>
            </a:r>
            <a:r>
              <a:rPr lang="lt-LT" sz="1200" kern="1200" dirty="0" smtClean="0">
                <a:solidFill>
                  <a:schemeClr val="tx1"/>
                </a:solidFill>
                <a:effectLst/>
                <a:latin typeface="+mn-lt"/>
                <a:ea typeface="+mn-ea"/>
                <a:cs typeface="+mn-cs"/>
              </a:rPr>
              <a:t>Didžiausia dalis reikalavimų – beveik 77 proc. – buvo kelta dėl nesumokėto darbo užmokesčio (5848). Kita, dažniausiai DGK teikiamų reikalavimų kategorija 2018 m. buvo reikalavimai dėl DS nutraukimo pripažinimo neteisėtu (530 reikalavimai, t.y. apie 7 proc. visų reikalavimų). Dėl žalos atlyginimo gauta 381 reikalavimai (211 reikalavimas dėl turtinės žalos ir 170 reikalavimų dėl neturtinės žalos), tokie reikalavimai bendrai sudaro 5 proc. visų reikalavimų. Taigi, dėl DK praplėstos DGK kompetencijos pažymėtina, kad darbuotojai nuo pat DK įsigaliojimo dažniausiai naudojasi galimybe DGK ginčyti atleidimo iš darbo teisėtumą, taip pat kreipiasi dėl neturtinės žalos atlyginimo, baudos už DGK sprendimo ar teismo sprendimo nevykdymą skyrimo.  </a:t>
            </a:r>
          </a:p>
          <a:p>
            <a:endParaRPr lang="lt-LT" sz="1200" kern="1200" dirty="0" smtClean="0">
              <a:solidFill>
                <a:schemeClr val="tx1"/>
              </a:solidFill>
              <a:effectLst/>
              <a:latin typeface="+mn-lt"/>
              <a:ea typeface="+mn-ea"/>
              <a:cs typeface="+mn-cs"/>
            </a:endParaRPr>
          </a:p>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17</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smtClean="0">
                <a:solidFill>
                  <a:schemeClr val="tx1"/>
                </a:solidFill>
                <a:effectLst/>
                <a:latin typeface="+mn-lt"/>
                <a:ea typeface="+mn-ea"/>
                <a:cs typeface="+mn-cs"/>
              </a:rPr>
              <a:t>! TAIKOS SUTARTYS  </a:t>
            </a: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DGK sprendimais patvirtintų taikos sutarčių – per 2018 m. </a:t>
            </a:r>
            <a:r>
              <a:rPr lang="lt-LT" sz="1200" b="1" kern="1200" dirty="0" smtClean="0">
                <a:solidFill>
                  <a:schemeClr val="tx1"/>
                </a:solidFill>
                <a:effectLst/>
                <a:latin typeface="+mn-lt"/>
                <a:ea typeface="+mn-ea"/>
                <a:cs typeface="+mn-cs"/>
              </a:rPr>
              <a:t>beveik tiek pat</a:t>
            </a:r>
            <a:r>
              <a:rPr lang="lt-LT" sz="1200" kern="1200" dirty="0" smtClean="0">
                <a:solidFill>
                  <a:schemeClr val="tx1"/>
                </a:solidFill>
                <a:effectLst/>
                <a:latin typeface="+mn-lt"/>
                <a:ea typeface="+mn-ea"/>
                <a:cs typeface="+mn-cs"/>
              </a:rPr>
              <a:t>, kiek</a:t>
            </a:r>
            <a:r>
              <a:rPr lang="lt-LT" sz="1200" kern="1200" baseline="0" dirty="0" smtClean="0">
                <a:solidFill>
                  <a:schemeClr val="tx1"/>
                </a:solidFill>
                <a:effectLst/>
                <a:latin typeface="+mn-lt"/>
                <a:ea typeface="+mn-ea"/>
                <a:cs typeface="+mn-cs"/>
              </a:rPr>
              <a:t> ir</a:t>
            </a:r>
            <a:r>
              <a:rPr lang="lt-LT" sz="1200" kern="1200" dirty="0" smtClean="0">
                <a:solidFill>
                  <a:schemeClr val="tx1"/>
                </a:solidFill>
                <a:effectLst/>
                <a:latin typeface="+mn-lt"/>
                <a:ea typeface="+mn-ea"/>
                <a:cs typeface="+mn-cs"/>
              </a:rPr>
              <a:t> per 2017 m. </a:t>
            </a:r>
          </a:p>
          <a:p>
            <a:r>
              <a:rPr lang="lt-LT" sz="1200" kern="1200" dirty="0" smtClean="0">
                <a:solidFill>
                  <a:schemeClr val="tx1"/>
                </a:solidFill>
                <a:effectLst/>
                <a:latin typeface="+mn-lt"/>
                <a:ea typeface="+mn-ea"/>
                <a:cs typeface="+mn-cs"/>
              </a:rPr>
              <a:t>Sprendimai, patvirtinantys taikos sutartis, sudaro beveik 15</a:t>
            </a:r>
            <a:r>
              <a:rPr lang="lt-LT" sz="1200" kern="1200" baseline="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proc. visų 2018 m. ataskaitiniu laikotarpiu priimtų sprendimų. </a:t>
            </a:r>
          </a:p>
          <a:p>
            <a:endParaRPr lang="lt-LT"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18</a:t>
            </a:fld>
            <a:endParaRPr lang="lt-LT"/>
          </a:p>
        </p:txBody>
      </p:sp>
    </p:spTree>
    <p:extLst>
      <p:ext uri="{BB962C8B-B14F-4D97-AF65-F5344CB8AC3E}">
        <p14:creationId xmlns:p14="http://schemas.microsoft.com/office/powerpoint/2010/main" val="180589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kern="1200" dirty="0" smtClean="0">
                <a:solidFill>
                  <a:schemeClr val="tx1"/>
                </a:solidFill>
                <a:effectLst/>
                <a:latin typeface="+mn-lt"/>
                <a:ea typeface="+mn-ea"/>
                <a:cs typeface="+mn-cs"/>
              </a:rPr>
              <a:t>KOLEKTYVINIŲ SUTARČIŲ SKAIČIUS LIETUVOJE </a:t>
            </a:r>
          </a:p>
          <a:p>
            <a:pPr marL="0" marR="0" indent="0" algn="l" defTabSz="914400" rtl="0" eaLnBrk="1" fontAlgn="auto" latinLnBrk="0" hangingPunct="1">
              <a:lnSpc>
                <a:spcPct val="100000"/>
              </a:lnSpc>
              <a:spcBef>
                <a:spcPts val="0"/>
              </a:spcBef>
              <a:spcAft>
                <a:spcPts val="0"/>
              </a:spcAft>
              <a:buClrTx/>
              <a:buSzTx/>
              <a:buFontTx/>
              <a:buNone/>
              <a:tabLst/>
              <a:defRPr/>
            </a:pPr>
            <a:r>
              <a:rPr lang="lt-LT" b="0" dirty="0" smtClean="0"/>
              <a:t>(2019-03-07 dienos duomenimis)</a:t>
            </a: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1 Nacionalinio lygmens kolektyvinė sutartis (Nacionalinė kolektyvinė sutartis </a:t>
            </a:r>
            <a:r>
              <a:rPr lang="lt-LT" sz="1200" b="1" kern="1200" dirty="0" smtClean="0">
                <a:solidFill>
                  <a:schemeClr val="tx1"/>
                </a:solidFill>
                <a:effectLst/>
                <a:latin typeface="+mn-lt"/>
                <a:ea typeface="+mn-ea"/>
                <a:cs typeface="+mn-cs"/>
              </a:rPr>
              <a:t>dėl pareiginės algos bazinio dydžio</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6 šakos lygmens kolektyvinės sutartys </a:t>
            </a:r>
          </a:p>
          <a:p>
            <a:r>
              <a:rPr lang="lt-LT" sz="1200" kern="1200" dirty="0" smtClean="0">
                <a:solidFill>
                  <a:schemeClr val="tx1"/>
                </a:solidFill>
                <a:effectLst/>
                <a:latin typeface="+mn-lt"/>
                <a:ea typeface="+mn-ea"/>
                <a:cs typeface="+mn-cs"/>
              </a:rPr>
              <a:t>173 darbdavio lygmens kolektyvinės sutartys</a:t>
            </a:r>
          </a:p>
          <a:p>
            <a:r>
              <a:rPr lang="lt-LT" sz="1200" kern="1200" dirty="0" smtClean="0">
                <a:solidFill>
                  <a:schemeClr val="tx1"/>
                </a:solidFill>
                <a:effectLst/>
                <a:latin typeface="+mn-lt"/>
                <a:ea typeface="+mn-ea"/>
                <a:cs typeface="+mn-cs"/>
              </a:rPr>
              <a:t> </a:t>
            </a: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19</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228600" indent="-228600">
              <a:buAutoNum type="arabicPeriod"/>
            </a:pPr>
            <a:r>
              <a:rPr lang="lt-LT" dirty="0" smtClean="0"/>
              <a:t>Darbdaviams dėl darbuotojų atleidimo</a:t>
            </a:r>
            <a:r>
              <a:rPr lang="lt-LT" baseline="0" dirty="0" smtClean="0"/>
              <a:t> numatyta atleisto darbdavio valia (įspėjus darbuotoją prieš 3 darbo dienas ir sumokant ne mažiau kaip 6 mėn. jo VDU dydžio išeitinę išmoką.</a:t>
            </a:r>
          </a:p>
          <a:p>
            <a:pPr marL="0" indent="0">
              <a:buNone/>
            </a:pPr>
            <a:r>
              <a:rPr lang="lt-LT" baseline="0" dirty="0" smtClean="0"/>
              <a:t>Dėl darbo laiko reguliavimo atsisakyta 8 val. kasdienio darbo trukmės, paliekant 40 val. savaitės darbo laiko normą, nustatyti 5 darbo laiko režimai.</a:t>
            </a:r>
          </a:p>
          <a:p>
            <a:pPr marL="0" indent="0">
              <a:buNone/>
            </a:pPr>
            <a:r>
              <a:rPr lang="lt-LT" baseline="0" dirty="0" smtClean="0"/>
              <a:t>Darbo kodekse pirmą kartą buvo reglamentuoti susitarimai dėl nekonkuravimo ir susitarimai dėl konfidencialios informacijos apsaugos bei </a:t>
            </a:r>
            <a:r>
              <a:rPr lang="lt-LT" baseline="0" dirty="0" err="1" smtClean="0"/>
              <a:t>ikisutartiniai</a:t>
            </a:r>
            <a:r>
              <a:rPr lang="lt-LT" baseline="0" dirty="0" smtClean="0"/>
              <a:t> darbo santykiai. </a:t>
            </a:r>
          </a:p>
          <a:p>
            <a:pPr marL="0" indent="0">
              <a:buNone/>
            </a:pPr>
            <a:r>
              <a:rPr lang="lt-LT" baseline="0" dirty="0" smtClean="0"/>
              <a:t>Atsirado 5 naujos DS rūšys. </a:t>
            </a:r>
          </a:p>
          <a:p>
            <a:pPr marL="0" indent="0">
              <a:buNone/>
            </a:pPr>
            <a:endParaRPr lang="lt-LT" baseline="0" dirty="0" smtClean="0"/>
          </a:p>
          <a:p>
            <a:pPr marL="0" indent="0">
              <a:buNone/>
            </a:pPr>
            <a:r>
              <a:rPr lang="lt-LT" baseline="0" dirty="0" smtClean="0"/>
              <a:t>2. Darbuotojams MMA tik už nekvalifikuotą darbą. Tokių darbuotojų, kurie gauna MMA, sumažėjo (</a:t>
            </a:r>
            <a:r>
              <a:rPr lang="lt-LT" baseline="0" dirty="0" err="1" smtClean="0"/>
              <a:t>vėlesnėj</a:t>
            </a:r>
            <a:r>
              <a:rPr lang="lt-LT" baseline="0" dirty="0" smtClean="0"/>
              <a:t> skaidrėj).</a:t>
            </a:r>
          </a:p>
          <a:p>
            <a:pPr marL="0" indent="0">
              <a:buNone/>
            </a:pPr>
            <a:r>
              <a:rPr lang="lt-LT" baseline="0" dirty="0" smtClean="0"/>
              <a:t>Darbo ginčų komisija dabar jau nagrinėja visus darbo ginčus dėl teisės (išskyrus kolektyvinius). Padaugėjo tiek prašymų, tiek sprendimų priėmimų.</a:t>
            </a:r>
          </a:p>
          <a:p>
            <a:pPr marL="0" indent="0">
              <a:buNone/>
            </a:pPr>
            <a:r>
              <a:rPr lang="lt-LT" baseline="0" dirty="0" smtClean="0"/>
              <a:t>Nustatytas privalomas darbo tarybų steigimas, kai darbuotojų yra 20 ir daugiau.  </a:t>
            </a:r>
          </a:p>
          <a:p>
            <a:pPr marL="0" indent="0">
              <a:buNone/>
            </a:pPr>
            <a:r>
              <a:rPr lang="lt-LT" baseline="0" dirty="0" smtClean="0"/>
              <a:t>Nustatyti 5 darbo laiko režimai. </a:t>
            </a:r>
          </a:p>
          <a:p>
            <a:pPr marL="0" indent="0">
              <a:buNone/>
            </a:pPr>
            <a:r>
              <a:rPr lang="lt-LT" baseline="0" dirty="0" smtClean="0"/>
              <a:t>Reglamentuoti </a:t>
            </a:r>
            <a:r>
              <a:rPr lang="lt-LT" baseline="0" dirty="0" err="1" smtClean="0"/>
              <a:t>ikisutartiniai</a:t>
            </a:r>
            <a:r>
              <a:rPr lang="lt-LT" baseline="0" dirty="0" smtClean="0"/>
              <a:t> darbo santykiai, nustatant žalos atlygimą, tuo atveju, jei jų nesilaikoma.</a:t>
            </a:r>
          </a:p>
          <a:p>
            <a:pPr marL="0" indent="0">
              <a:buNone/>
            </a:pPr>
            <a:r>
              <a:rPr lang="lt-LT" baseline="0" dirty="0" smtClean="0"/>
              <a:t>Ilgalaikio darbo išmokos mokamos kai darbuotojas dirba vienoje įmonėje (įstaigoje) ilgiau kaip 5 m. Mokama iš ilgalaikio darbo išmokų fondo, kurį administruoja ,,Sodra“. Tik biudžetinėse įstaigose moka pats darbdavys.</a:t>
            </a:r>
          </a:p>
          <a:p>
            <a:pPr>
              <a:buFont typeface="Courier New" panose="02070309020205020404" pitchFamily="49" charset="0"/>
              <a:buNone/>
            </a:pPr>
            <a:r>
              <a:rPr lang="lt-LT" sz="1200" b="0" dirty="0" smtClean="0">
                <a:solidFill>
                  <a:schemeClr val="accent1">
                    <a:lumMod val="75000"/>
                  </a:schemeClr>
                </a:solidFill>
                <a:latin typeface="Times New Roman" panose="02020603050405020304" pitchFamily="18" charset="0"/>
                <a:cs typeface="Times New Roman" panose="02020603050405020304" pitchFamily="18" charset="0"/>
              </a:rPr>
              <a:t>Nauja: 5 </a:t>
            </a:r>
            <a:r>
              <a:rPr lang="lt-LT" sz="1200" b="0" dirty="0" err="1" smtClean="0">
                <a:solidFill>
                  <a:schemeClr val="accent1">
                    <a:lumMod val="75000"/>
                  </a:schemeClr>
                </a:solidFill>
                <a:latin typeface="Times New Roman" panose="02020603050405020304" pitchFamily="18" charset="0"/>
                <a:cs typeface="Times New Roman" panose="02020603050405020304" pitchFamily="18" charset="0"/>
              </a:rPr>
              <a:t>d.d</a:t>
            </a:r>
            <a:r>
              <a:rPr lang="lt-LT" sz="1200" b="0" dirty="0" smtClean="0">
                <a:solidFill>
                  <a:schemeClr val="accent1">
                    <a:lumMod val="75000"/>
                  </a:schemeClr>
                </a:solidFill>
                <a:latin typeface="Times New Roman" panose="02020603050405020304" pitchFamily="18" charset="0"/>
                <a:cs typeface="Times New Roman" panose="02020603050405020304" pitchFamily="18" charset="0"/>
              </a:rPr>
              <a:t>. mokymosi atostogų neformaliajam švietimui; </a:t>
            </a:r>
            <a:r>
              <a:rPr lang="lt-LT" sz="1200" dirty="0" smtClean="0">
                <a:latin typeface="Times New Roman" panose="02020603050405020304" pitchFamily="18" charset="0"/>
                <a:cs typeface="Times New Roman" panose="02020603050405020304" pitchFamily="18" charset="0"/>
              </a:rPr>
              <a:t>darbuotojams, pas darbdavį dirbantiems ilgiau kaip 5 m., už mokymosi atostogas formaliajam ar neformaliajam švietimui iki 10 </a:t>
            </a:r>
            <a:r>
              <a:rPr lang="lt-LT" sz="1200" dirty="0" err="1" smtClean="0">
                <a:latin typeface="Times New Roman" panose="02020603050405020304" pitchFamily="18" charset="0"/>
                <a:cs typeface="Times New Roman" panose="02020603050405020304" pitchFamily="18" charset="0"/>
              </a:rPr>
              <a:t>d.d</a:t>
            </a:r>
            <a:r>
              <a:rPr lang="lt-LT" sz="1200" dirty="0" smtClean="0">
                <a:latin typeface="Times New Roman" panose="02020603050405020304" pitchFamily="18" charset="0"/>
                <a:cs typeface="Times New Roman" panose="02020603050405020304" pitchFamily="18" charset="0"/>
              </a:rPr>
              <a:t>. per metus</a:t>
            </a:r>
            <a:r>
              <a:rPr lang="lt-LT" sz="1200" dirty="0" smtClean="0">
                <a:solidFill>
                  <a:srgbClr val="FF0000"/>
                </a:solidFill>
                <a:latin typeface="Times New Roman" panose="02020603050405020304" pitchFamily="18" charset="0"/>
                <a:cs typeface="Times New Roman" panose="02020603050405020304" pitchFamily="18" charset="0"/>
              </a:rPr>
              <a:t> </a:t>
            </a:r>
            <a:r>
              <a:rPr lang="lt-LT" sz="1200" b="1" dirty="0" smtClean="0">
                <a:solidFill>
                  <a:schemeClr val="accent1">
                    <a:lumMod val="75000"/>
                  </a:schemeClr>
                </a:solidFill>
                <a:latin typeface="Times New Roman" panose="02020603050405020304" pitchFamily="18" charset="0"/>
                <a:cs typeface="Times New Roman" panose="02020603050405020304" pitchFamily="18" charset="0"/>
              </a:rPr>
              <a:t>paliekama ne mažiau kaip pusė VDU</a:t>
            </a:r>
            <a:r>
              <a:rPr lang="lt-LT" sz="1200" dirty="0" smtClean="0">
                <a:solidFill>
                  <a:srgbClr val="0070C0"/>
                </a:solidFill>
                <a:latin typeface="Times New Roman" panose="02020603050405020304" pitchFamily="18" charset="0"/>
                <a:cs typeface="Times New Roman" panose="02020603050405020304" pitchFamily="18" charset="0"/>
              </a:rPr>
              <a:t>. </a:t>
            </a:r>
          </a:p>
          <a:p>
            <a:pPr>
              <a:buFont typeface="Courier New" panose="02070309020205020404" pitchFamily="49" charset="0"/>
              <a:buNone/>
            </a:pPr>
            <a:r>
              <a:rPr lang="lt-LT" sz="1200" dirty="0" smtClean="0">
                <a:solidFill>
                  <a:srgbClr val="408D33"/>
                </a:solidFill>
                <a:latin typeface="Times New Roman" panose="02020603050405020304" pitchFamily="18" charset="0"/>
                <a:cs typeface="Times New Roman" panose="02020603050405020304" pitchFamily="18" charset="0"/>
              </a:rPr>
              <a:t>Laisvas laikas numatytas asmeniniams poreikiams tenkinti: nemokamai, arba galima perkelti į kitą dieną. </a:t>
            </a:r>
          </a:p>
          <a:p>
            <a:pPr>
              <a:buFont typeface="Courier New" panose="02070309020205020404" pitchFamily="49" charset="0"/>
              <a:buNone/>
            </a:pPr>
            <a:r>
              <a:rPr lang="lt-LT" sz="1200" dirty="0" smtClean="0">
                <a:solidFill>
                  <a:srgbClr val="408D33"/>
                </a:solidFill>
                <a:latin typeface="Times New Roman" panose="02020603050405020304" pitchFamily="18" charset="0"/>
                <a:cs typeface="Times New Roman" panose="02020603050405020304" pitchFamily="18" charset="0"/>
              </a:rPr>
              <a:t>Darbdavys privalo imtis priemonių padėti darbuotojui vykdyti jo šeiminius įsipareigojimus. Jis privalo nustatyti ne visą darbo laiką (jei darbuotojas dirbo 3 m.), tam tikrais atvejais nustatyti darbą nuotoliniu būdu ne mažiau 1/5 visos darbo laiko normos. </a:t>
            </a:r>
          </a:p>
          <a:p>
            <a:pPr>
              <a:buFont typeface="Courier New" panose="02070309020205020404" pitchFamily="49" charset="0"/>
              <a:buNone/>
            </a:pPr>
            <a:endParaRPr lang="lt-LT" sz="1200" dirty="0" smtClean="0">
              <a:solidFill>
                <a:srgbClr val="408D33"/>
              </a:solidFill>
              <a:latin typeface="Times New Roman" panose="02020603050405020304" pitchFamily="18" charset="0"/>
              <a:cs typeface="Times New Roman" panose="02020603050405020304" pitchFamily="18" charset="0"/>
            </a:endParaRPr>
          </a:p>
          <a:p>
            <a:pPr>
              <a:buFont typeface="Courier New" panose="02070309020205020404" pitchFamily="49" charset="0"/>
              <a:buNone/>
            </a:pPr>
            <a:r>
              <a:rPr lang="lt-LT" sz="1200" dirty="0" smtClean="0">
                <a:solidFill>
                  <a:srgbClr val="408D33"/>
                </a:solidFill>
                <a:latin typeface="Times New Roman" panose="02020603050405020304" pitchFamily="18" charset="0"/>
                <a:cs typeface="Times New Roman" panose="02020603050405020304" pitchFamily="18" charset="0"/>
              </a:rPr>
              <a:t>3. Statistikos departamento duomenimis 2018 metais VDBDU (vidutinis mėnesinis bruto darbo užmokestis) didėjo:</a:t>
            </a:r>
          </a:p>
          <a:p>
            <a:pPr>
              <a:buFont typeface="Courier New" panose="02070309020205020404" pitchFamily="49" charset="0"/>
              <a:buNone/>
            </a:pPr>
            <a:r>
              <a:rPr lang="lt-LT" sz="1200" dirty="0" smtClean="0">
                <a:solidFill>
                  <a:srgbClr val="408D33"/>
                </a:solidFill>
                <a:latin typeface="Times New Roman" panose="02020603050405020304" pitchFamily="18" charset="0"/>
                <a:cs typeface="Times New Roman" panose="02020603050405020304" pitchFamily="18" charset="0"/>
              </a:rPr>
              <a:t>I </a:t>
            </a:r>
            <a:r>
              <a:rPr lang="lt-LT" sz="1200" dirty="0" err="1" smtClean="0">
                <a:solidFill>
                  <a:srgbClr val="408D33"/>
                </a:solidFill>
                <a:latin typeface="Times New Roman" panose="02020603050405020304" pitchFamily="18" charset="0"/>
                <a:cs typeface="Times New Roman" panose="02020603050405020304" pitchFamily="18" charset="0"/>
              </a:rPr>
              <a:t>ketv</a:t>
            </a:r>
            <a:r>
              <a:rPr lang="lt-LT" sz="1200" dirty="0" smtClean="0">
                <a:solidFill>
                  <a:srgbClr val="408D33"/>
                </a:solidFill>
                <a:latin typeface="Times New Roman" panose="02020603050405020304" pitchFamily="18" charset="0"/>
                <a:cs typeface="Times New Roman" panose="02020603050405020304" pitchFamily="18" charset="0"/>
              </a:rPr>
              <a:t>. – 887,8 </a:t>
            </a:r>
            <a:r>
              <a:rPr lang="lt-LT" sz="1200" dirty="0" err="1" smtClean="0">
                <a:solidFill>
                  <a:srgbClr val="408D33"/>
                </a:solidFill>
                <a:latin typeface="Times New Roman" panose="02020603050405020304" pitchFamily="18" charset="0"/>
                <a:cs typeface="Times New Roman" panose="02020603050405020304" pitchFamily="18" charset="0"/>
              </a:rPr>
              <a:t>eur</a:t>
            </a:r>
            <a:r>
              <a:rPr lang="lt-LT" sz="1200" dirty="0" smtClean="0">
                <a:solidFill>
                  <a:srgbClr val="408D33"/>
                </a:solidFill>
                <a:latin typeface="Times New Roman" panose="02020603050405020304" pitchFamily="18" charset="0"/>
                <a:cs typeface="Times New Roman" panose="02020603050405020304" pitchFamily="18" charset="0"/>
              </a:rPr>
              <a:t>. (+11,4)</a:t>
            </a:r>
          </a:p>
          <a:p>
            <a:pPr>
              <a:buFont typeface="Courier New" panose="02070309020205020404" pitchFamily="49" charset="0"/>
              <a:buNone/>
            </a:pPr>
            <a:r>
              <a:rPr lang="lt-LT" sz="1200" dirty="0" smtClean="0">
                <a:solidFill>
                  <a:srgbClr val="408D33"/>
                </a:solidFill>
                <a:latin typeface="Times New Roman" panose="02020603050405020304" pitchFamily="18" charset="0"/>
                <a:cs typeface="Times New Roman" panose="02020603050405020304" pitchFamily="18" charset="0"/>
              </a:rPr>
              <a:t>II </a:t>
            </a:r>
            <a:r>
              <a:rPr lang="lt-LT" sz="1200" dirty="0" err="1" smtClean="0">
                <a:solidFill>
                  <a:srgbClr val="408D33"/>
                </a:solidFill>
                <a:latin typeface="Times New Roman" panose="02020603050405020304" pitchFamily="18" charset="0"/>
                <a:cs typeface="Times New Roman" panose="02020603050405020304" pitchFamily="18" charset="0"/>
              </a:rPr>
              <a:t>ketv</a:t>
            </a:r>
            <a:r>
              <a:rPr lang="lt-LT" sz="1200" dirty="0" smtClean="0">
                <a:solidFill>
                  <a:srgbClr val="408D33"/>
                </a:solidFill>
                <a:latin typeface="Times New Roman" panose="02020603050405020304" pitchFamily="18" charset="0"/>
                <a:cs typeface="Times New Roman" panose="02020603050405020304" pitchFamily="18" charset="0"/>
              </a:rPr>
              <a:t>. – 918,8</a:t>
            </a:r>
            <a:r>
              <a:rPr lang="lt-LT" sz="1200" baseline="0" dirty="0" smtClean="0">
                <a:solidFill>
                  <a:srgbClr val="408D33"/>
                </a:solidFill>
                <a:latin typeface="Times New Roman" panose="02020603050405020304" pitchFamily="18" charset="0"/>
                <a:cs typeface="Times New Roman" panose="02020603050405020304" pitchFamily="18" charset="0"/>
              </a:rPr>
              <a:t> </a:t>
            </a:r>
            <a:r>
              <a:rPr lang="lt-LT" sz="1200" dirty="0" err="1" smtClean="0">
                <a:solidFill>
                  <a:srgbClr val="408D33"/>
                </a:solidFill>
                <a:latin typeface="Times New Roman" panose="02020603050405020304" pitchFamily="18" charset="0"/>
                <a:cs typeface="Times New Roman" panose="02020603050405020304" pitchFamily="18" charset="0"/>
              </a:rPr>
              <a:t>eur</a:t>
            </a:r>
            <a:r>
              <a:rPr lang="lt-LT" sz="1200" dirty="0" smtClean="0">
                <a:solidFill>
                  <a:srgbClr val="408D33"/>
                </a:solidFill>
                <a:latin typeface="Times New Roman" panose="02020603050405020304" pitchFamily="18" charset="0"/>
                <a:cs typeface="Times New Roman" panose="02020603050405020304" pitchFamily="18" charset="0"/>
              </a:rPr>
              <a:t>. (</a:t>
            </a:r>
            <a:r>
              <a:rPr lang="en-US" sz="1200" dirty="0" smtClean="0">
                <a:solidFill>
                  <a:srgbClr val="408D33"/>
                </a:solidFill>
                <a:latin typeface="Times New Roman" panose="02020603050405020304" pitchFamily="18" charset="0"/>
                <a:cs typeface="Times New Roman" panose="02020603050405020304" pitchFamily="18" charset="0"/>
              </a:rPr>
              <a:t>+</a:t>
            </a:r>
            <a:r>
              <a:rPr lang="lt-LT" sz="1200" dirty="0" smtClean="0">
                <a:solidFill>
                  <a:srgbClr val="408D33"/>
                </a:solidFill>
                <a:latin typeface="Times New Roman" panose="02020603050405020304" pitchFamily="18" charset="0"/>
                <a:cs typeface="Times New Roman" panose="02020603050405020304" pitchFamily="18" charset="0"/>
              </a:rPr>
              <a:t>31</a:t>
            </a:r>
            <a:r>
              <a:rPr lang="en-US" sz="1200" baseline="0" dirty="0" smtClean="0">
                <a:solidFill>
                  <a:srgbClr val="408D33"/>
                </a:solidFill>
                <a:latin typeface="Times New Roman" panose="02020603050405020304" pitchFamily="18" charset="0"/>
                <a:cs typeface="Times New Roman" panose="02020603050405020304" pitchFamily="18" charset="0"/>
              </a:rPr>
              <a:t> </a:t>
            </a:r>
            <a:r>
              <a:rPr lang="en-US" sz="1200" baseline="0" dirty="0" err="1" smtClean="0">
                <a:solidFill>
                  <a:srgbClr val="408D33"/>
                </a:solidFill>
                <a:latin typeface="Times New Roman" panose="02020603050405020304" pitchFamily="18" charset="0"/>
                <a:cs typeface="Times New Roman" panose="02020603050405020304" pitchFamily="18" charset="0"/>
              </a:rPr>
              <a:t>eur.</a:t>
            </a:r>
            <a:r>
              <a:rPr lang="en-US" sz="1200" baseline="0" dirty="0" smtClean="0">
                <a:solidFill>
                  <a:srgbClr val="408D33"/>
                </a:solidFill>
                <a:latin typeface="Times New Roman" panose="02020603050405020304" pitchFamily="18" charset="0"/>
                <a:cs typeface="Times New Roman" panose="02020603050405020304" pitchFamily="18" charset="0"/>
              </a:rPr>
              <a:t>)</a:t>
            </a:r>
          </a:p>
          <a:p>
            <a:pPr>
              <a:buFont typeface="Courier New" panose="02070309020205020404" pitchFamily="49" charset="0"/>
              <a:buNone/>
            </a:pPr>
            <a:r>
              <a:rPr lang="en-US" sz="1200" baseline="0" dirty="0" smtClean="0">
                <a:solidFill>
                  <a:srgbClr val="408D33"/>
                </a:solidFill>
                <a:latin typeface="Times New Roman" panose="02020603050405020304" pitchFamily="18" charset="0"/>
                <a:cs typeface="Times New Roman" panose="02020603050405020304" pitchFamily="18" charset="0"/>
              </a:rPr>
              <a:t>III </a:t>
            </a:r>
            <a:r>
              <a:rPr lang="en-US" sz="1200" baseline="0" dirty="0" err="1" smtClean="0">
                <a:solidFill>
                  <a:srgbClr val="408D33"/>
                </a:solidFill>
                <a:latin typeface="Times New Roman" panose="02020603050405020304" pitchFamily="18" charset="0"/>
                <a:cs typeface="Times New Roman" panose="02020603050405020304" pitchFamily="18" charset="0"/>
              </a:rPr>
              <a:t>ketv</a:t>
            </a:r>
            <a:r>
              <a:rPr lang="en-US" sz="1200" baseline="0" dirty="0" smtClean="0">
                <a:solidFill>
                  <a:srgbClr val="408D33"/>
                </a:solidFill>
                <a:latin typeface="Times New Roman" panose="02020603050405020304" pitchFamily="18" charset="0"/>
                <a:cs typeface="Times New Roman" panose="02020603050405020304" pitchFamily="18" charset="0"/>
              </a:rPr>
              <a:t>. – </a:t>
            </a:r>
            <a:r>
              <a:rPr lang="lt-LT" sz="1200" baseline="0" dirty="0" smtClean="0">
                <a:solidFill>
                  <a:srgbClr val="408D33"/>
                </a:solidFill>
                <a:latin typeface="Times New Roman" panose="02020603050405020304" pitchFamily="18" charset="0"/>
                <a:cs typeface="Times New Roman" panose="02020603050405020304" pitchFamily="18" charset="0"/>
              </a:rPr>
              <a:t>927,8 </a:t>
            </a:r>
            <a:r>
              <a:rPr lang="en-US" sz="1200" baseline="0" dirty="0" err="1" smtClean="0">
                <a:solidFill>
                  <a:srgbClr val="408D33"/>
                </a:solidFill>
                <a:latin typeface="Times New Roman" panose="02020603050405020304" pitchFamily="18" charset="0"/>
                <a:cs typeface="Times New Roman" panose="02020603050405020304" pitchFamily="18" charset="0"/>
              </a:rPr>
              <a:t>eur.</a:t>
            </a:r>
            <a:r>
              <a:rPr lang="en-US" sz="1200" baseline="0" dirty="0" smtClean="0">
                <a:solidFill>
                  <a:srgbClr val="408D33"/>
                </a:solidFill>
                <a:latin typeface="Times New Roman" panose="02020603050405020304" pitchFamily="18" charset="0"/>
                <a:cs typeface="Times New Roman" panose="02020603050405020304" pitchFamily="18" charset="0"/>
              </a:rPr>
              <a:t> (+</a:t>
            </a:r>
            <a:r>
              <a:rPr lang="lt-LT" sz="1200" baseline="0" dirty="0" smtClean="0">
                <a:solidFill>
                  <a:srgbClr val="408D33"/>
                </a:solidFill>
                <a:latin typeface="Times New Roman" panose="02020603050405020304" pitchFamily="18" charset="0"/>
                <a:cs typeface="Times New Roman" panose="02020603050405020304" pitchFamily="18" charset="0"/>
              </a:rPr>
              <a:t>9</a:t>
            </a:r>
            <a:r>
              <a:rPr lang="en-US" sz="1200" baseline="0" dirty="0" smtClean="0">
                <a:solidFill>
                  <a:srgbClr val="408D33"/>
                </a:solidFill>
                <a:latin typeface="Times New Roman" panose="02020603050405020304" pitchFamily="18" charset="0"/>
                <a:cs typeface="Times New Roman" panose="02020603050405020304" pitchFamily="18" charset="0"/>
              </a:rPr>
              <a:t> </a:t>
            </a:r>
            <a:r>
              <a:rPr lang="en-US" sz="1200" baseline="0" dirty="0" err="1" smtClean="0">
                <a:solidFill>
                  <a:srgbClr val="408D33"/>
                </a:solidFill>
                <a:latin typeface="Times New Roman" panose="02020603050405020304" pitchFamily="18" charset="0"/>
                <a:cs typeface="Times New Roman" panose="02020603050405020304" pitchFamily="18" charset="0"/>
              </a:rPr>
              <a:t>eur.</a:t>
            </a:r>
            <a:r>
              <a:rPr lang="en-US" sz="1200" baseline="0" dirty="0" smtClean="0">
                <a:solidFill>
                  <a:srgbClr val="408D33"/>
                </a:solidFill>
                <a:latin typeface="Times New Roman" panose="02020603050405020304" pitchFamily="18" charset="0"/>
                <a:cs typeface="Times New Roman" panose="02020603050405020304" pitchFamily="18" charset="0"/>
              </a:rPr>
              <a:t>)</a:t>
            </a:r>
          </a:p>
          <a:p>
            <a:pPr>
              <a:buFont typeface="Courier New" panose="02070309020205020404" pitchFamily="49" charset="0"/>
              <a:buNone/>
            </a:pPr>
            <a:r>
              <a:rPr lang="en-US" sz="1200" baseline="0" dirty="0" smtClean="0">
                <a:solidFill>
                  <a:srgbClr val="408D33"/>
                </a:solidFill>
                <a:latin typeface="Times New Roman" panose="02020603050405020304" pitchFamily="18" charset="0"/>
                <a:cs typeface="Times New Roman" panose="02020603050405020304" pitchFamily="18" charset="0"/>
              </a:rPr>
              <a:t>IV </a:t>
            </a:r>
            <a:r>
              <a:rPr lang="en-US" sz="1200" baseline="0" dirty="0" err="1" smtClean="0">
                <a:solidFill>
                  <a:srgbClr val="408D33"/>
                </a:solidFill>
                <a:latin typeface="Times New Roman" panose="02020603050405020304" pitchFamily="18" charset="0"/>
                <a:cs typeface="Times New Roman" panose="02020603050405020304" pitchFamily="18" charset="0"/>
              </a:rPr>
              <a:t>ketv</a:t>
            </a:r>
            <a:r>
              <a:rPr lang="en-US" sz="1200" baseline="0" dirty="0" smtClean="0">
                <a:solidFill>
                  <a:srgbClr val="408D33"/>
                </a:solidFill>
                <a:latin typeface="Times New Roman" panose="02020603050405020304" pitchFamily="18" charset="0"/>
                <a:cs typeface="Times New Roman" panose="02020603050405020304" pitchFamily="18" charset="0"/>
              </a:rPr>
              <a:t>. – </a:t>
            </a:r>
            <a:r>
              <a:rPr lang="lt-LT" sz="1200" baseline="0" dirty="0" smtClean="0">
                <a:solidFill>
                  <a:srgbClr val="408D33"/>
                </a:solidFill>
                <a:latin typeface="Times New Roman" panose="02020603050405020304" pitchFamily="18" charset="0"/>
                <a:cs typeface="Times New Roman" panose="02020603050405020304" pitchFamily="18" charset="0"/>
              </a:rPr>
              <a:t>961,7</a:t>
            </a:r>
            <a:r>
              <a:rPr lang="en-US" sz="1200" baseline="0" dirty="0" smtClean="0">
                <a:solidFill>
                  <a:srgbClr val="408D33"/>
                </a:solidFill>
                <a:latin typeface="Times New Roman" panose="02020603050405020304" pitchFamily="18" charset="0"/>
                <a:cs typeface="Times New Roman" panose="02020603050405020304" pitchFamily="18" charset="0"/>
              </a:rPr>
              <a:t> </a:t>
            </a:r>
            <a:r>
              <a:rPr lang="en-US" sz="1200" baseline="0" dirty="0" err="1" smtClean="0">
                <a:solidFill>
                  <a:srgbClr val="408D33"/>
                </a:solidFill>
                <a:latin typeface="Times New Roman" panose="02020603050405020304" pitchFamily="18" charset="0"/>
                <a:cs typeface="Times New Roman" panose="02020603050405020304" pitchFamily="18" charset="0"/>
              </a:rPr>
              <a:t>eur.</a:t>
            </a:r>
            <a:r>
              <a:rPr lang="en-US" sz="1200" baseline="0" dirty="0" smtClean="0">
                <a:solidFill>
                  <a:srgbClr val="408D33"/>
                </a:solidFill>
                <a:latin typeface="Times New Roman" panose="02020603050405020304" pitchFamily="18" charset="0"/>
                <a:cs typeface="Times New Roman" panose="02020603050405020304" pitchFamily="18" charset="0"/>
              </a:rPr>
              <a:t> (+3</a:t>
            </a:r>
            <a:r>
              <a:rPr lang="lt-LT" sz="1200" baseline="0" dirty="0" smtClean="0">
                <a:solidFill>
                  <a:srgbClr val="408D33"/>
                </a:solidFill>
                <a:latin typeface="Times New Roman" panose="02020603050405020304" pitchFamily="18" charset="0"/>
                <a:cs typeface="Times New Roman" panose="02020603050405020304" pitchFamily="18" charset="0"/>
              </a:rPr>
              <a:t>3,9</a:t>
            </a:r>
            <a:r>
              <a:rPr lang="en-US" sz="1200" baseline="0" dirty="0" smtClean="0">
                <a:solidFill>
                  <a:srgbClr val="408D33"/>
                </a:solidFill>
                <a:latin typeface="Times New Roman" panose="02020603050405020304" pitchFamily="18" charset="0"/>
                <a:cs typeface="Times New Roman" panose="02020603050405020304" pitchFamily="18" charset="0"/>
              </a:rPr>
              <a:t> </a:t>
            </a:r>
            <a:r>
              <a:rPr lang="en-US" sz="1200" baseline="0" dirty="0" err="1" smtClean="0">
                <a:solidFill>
                  <a:srgbClr val="408D33"/>
                </a:solidFill>
                <a:latin typeface="Times New Roman" panose="02020603050405020304" pitchFamily="18" charset="0"/>
                <a:cs typeface="Times New Roman" panose="02020603050405020304" pitchFamily="18" charset="0"/>
              </a:rPr>
              <a:t>eur.</a:t>
            </a:r>
            <a:r>
              <a:rPr lang="en-US" sz="1200" baseline="0" dirty="0" smtClean="0">
                <a:solidFill>
                  <a:srgbClr val="408D33"/>
                </a:solidFill>
                <a:latin typeface="Times New Roman" panose="02020603050405020304" pitchFamily="18" charset="0"/>
                <a:cs typeface="Times New Roman" panose="02020603050405020304" pitchFamily="18" charset="0"/>
              </a:rPr>
              <a:t>).</a:t>
            </a:r>
            <a:endParaRPr lang="lt-LT" sz="1200" dirty="0" smtClean="0">
              <a:solidFill>
                <a:srgbClr val="408D33"/>
              </a:solidFill>
              <a:latin typeface="Times New Roman" panose="02020603050405020304" pitchFamily="18" charset="0"/>
              <a:cs typeface="Times New Roman" panose="02020603050405020304" pitchFamily="18" charset="0"/>
            </a:endParaRPr>
          </a:p>
          <a:p>
            <a:pPr marL="0" indent="0">
              <a:buNone/>
            </a:pP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(Vitos klausimas: </a:t>
            </a:r>
            <a:r>
              <a:rPr lang="lt-LT" sz="1200" b="0" kern="1200" dirty="0" smtClean="0">
                <a:solidFill>
                  <a:schemeClr val="accent2"/>
                </a:solidFill>
                <a:effectLst/>
                <a:latin typeface="+mn-lt"/>
                <a:ea typeface="+mn-ea"/>
                <a:cs typeface="+mn-cs"/>
              </a:rPr>
              <a:t>Ar reikia rodyti mažėjimą?</a:t>
            </a:r>
            <a:r>
              <a:rPr lang="lt-LT" sz="1200" kern="1200" dirty="0" smtClean="0">
                <a:solidFill>
                  <a:schemeClr val="tx1"/>
                </a:solidFill>
                <a:effectLst/>
                <a:latin typeface="+mn-lt"/>
                <a:ea typeface="+mn-ea"/>
                <a:cs typeface="+mn-cs"/>
              </a:rPr>
              <a:t>)</a:t>
            </a:r>
          </a:p>
          <a:p>
            <a:endParaRPr lang="lt-LT" sz="1200" b="1" kern="1200" dirty="0" smtClean="0">
              <a:solidFill>
                <a:schemeClr val="tx1"/>
              </a:solidFill>
              <a:effectLst/>
              <a:latin typeface="+mn-lt"/>
              <a:ea typeface="+mn-ea"/>
              <a:cs typeface="+mn-cs"/>
            </a:endParaRPr>
          </a:p>
          <a:p>
            <a:endParaRPr lang="lt-LT" sz="1200" b="1" kern="1200" dirty="0" smtClean="0">
              <a:solidFill>
                <a:schemeClr val="tx1"/>
              </a:solidFill>
              <a:effectLst/>
              <a:latin typeface="+mn-lt"/>
              <a:ea typeface="+mn-ea"/>
              <a:cs typeface="+mn-cs"/>
            </a:endParaRPr>
          </a:p>
          <a:p>
            <a:r>
              <a:rPr lang="lt-LT" sz="1200" b="1" kern="1200" dirty="0" smtClean="0">
                <a:solidFill>
                  <a:schemeClr val="tx1"/>
                </a:solidFill>
                <a:effectLst/>
                <a:latin typeface="+mn-lt"/>
                <a:ea typeface="+mn-ea"/>
                <a:cs typeface="+mn-cs"/>
              </a:rPr>
              <a:t>NARYSTĖ PROFESINĖSE SĄJUNGOSE</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Statistikos departamento duomenimis profesinių sąjungų narių buvo: </a:t>
            </a:r>
          </a:p>
          <a:p>
            <a:r>
              <a:rPr lang="lt-LT" sz="1200" kern="1200" dirty="0" smtClean="0">
                <a:solidFill>
                  <a:schemeClr val="tx1"/>
                </a:solidFill>
                <a:effectLst/>
                <a:latin typeface="+mn-lt"/>
                <a:ea typeface="+mn-ea"/>
                <a:cs typeface="+mn-cs"/>
              </a:rPr>
              <a:t>2012 m. – 102,3 tūkst. </a:t>
            </a:r>
          </a:p>
          <a:p>
            <a:r>
              <a:rPr lang="lt-LT" sz="1200" kern="1200" dirty="0" smtClean="0">
                <a:solidFill>
                  <a:schemeClr val="tx1"/>
                </a:solidFill>
                <a:effectLst/>
                <a:latin typeface="+mn-lt"/>
                <a:ea typeface="+mn-ea"/>
                <a:cs typeface="+mn-cs"/>
              </a:rPr>
              <a:t>2013 m. – 95,3 tūkst. </a:t>
            </a:r>
          </a:p>
          <a:p>
            <a:r>
              <a:rPr lang="lt-LT" sz="1200" kern="1200" dirty="0" smtClean="0">
                <a:solidFill>
                  <a:schemeClr val="tx1"/>
                </a:solidFill>
                <a:effectLst/>
                <a:latin typeface="+mn-lt"/>
                <a:ea typeface="+mn-ea"/>
                <a:cs typeface="+mn-cs"/>
              </a:rPr>
              <a:t>2014 m. – 94,2 tūkst. </a:t>
            </a:r>
          </a:p>
          <a:p>
            <a:r>
              <a:rPr lang="lt-LT" sz="1200" kern="1200" dirty="0" smtClean="0">
                <a:solidFill>
                  <a:schemeClr val="tx1"/>
                </a:solidFill>
                <a:effectLst/>
                <a:latin typeface="+mn-lt"/>
                <a:ea typeface="+mn-ea"/>
                <a:cs typeface="+mn-cs"/>
              </a:rPr>
              <a:t>2015 m. – 92,0 tūkst. </a:t>
            </a:r>
          </a:p>
          <a:p>
            <a:r>
              <a:rPr lang="lt-LT" sz="1200" kern="1200" dirty="0" smtClean="0">
                <a:solidFill>
                  <a:schemeClr val="tx1"/>
                </a:solidFill>
                <a:effectLst/>
                <a:latin typeface="+mn-lt"/>
                <a:ea typeface="+mn-ea"/>
                <a:cs typeface="+mn-cs"/>
              </a:rPr>
              <a:t>2016 m – 91,5 tūkst. </a:t>
            </a:r>
          </a:p>
          <a:p>
            <a:r>
              <a:rPr lang="lt-LT" sz="1200" kern="1200" dirty="0" smtClean="0">
                <a:solidFill>
                  <a:schemeClr val="tx1"/>
                </a:solidFill>
                <a:effectLst/>
                <a:latin typeface="+mn-lt"/>
                <a:ea typeface="+mn-ea"/>
                <a:cs typeface="+mn-cs"/>
              </a:rPr>
              <a:t>2017 m. – 92,1 tūkst.</a:t>
            </a:r>
          </a:p>
          <a:p>
            <a:r>
              <a:rPr lang="lt-LT" sz="1200" kern="1200" dirty="0" smtClean="0">
                <a:solidFill>
                  <a:schemeClr val="tx1"/>
                </a:solidFill>
                <a:effectLst/>
                <a:latin typeface="+mn-lt"/>
                <a:ea typeface="+mn-ea"/>
                <a:cs typeface="+mn-cs"/>
              </a:rPr>
              <a:t> </a:t>
            </a: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20</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smtClean="0">
                <a:solidFill>
                  <a:schemeClr val="tx1"/>
                </a:solidFill>
                <a:effectLst/>
                <a:latin typeface="+mn-lt"/>
                <a:ea typeface="+mn-ea"/>
                <a:cs typeface="+mn-cs"/>
              </a:rPr>
              <a:t>DARBO TARYBOS IR DARBUOTOJŲ ATSTOVAI </a:t>
            </a:r>
          </a:p>
          <a:p>
            <a:r>
              <a:rPr lang="lt-LT" sz="1200" b="1"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Iš 108 797 Lietuvos Respublikoje veikiančių ūkio subjektų, Valstybinė darbo inspekcija turi duomenis duomenimis apie 42 585 Lietuvos Respublikoje veikiančius ūkio subjektus. Iš jų 16 578 ūkio subjektuose (39 proc.) darbuotojus atstovauja paskirti atstovai:</a:t>
            </a:r>
          </a:p>
          <a:p>
            <a:pPr lvl="0"/>
            <a:r>
              <a:rPr lang="lt-LT" sz="1200" kern="1200" dirty="0" smtClean="0">
                <a:solidFill>
                  <a:schemeClr val="tx1"/>
                </a:solidFill>
                <a:effectLst/>
                <a:latin typeface="+mn-lt"/>
                <a:ea typeface="+mn-ea"/>
                <a:cs typeface="+mn-cs"/>
              </a:rPr>
              <a:t>10 769 ūkio subjektuose (65 proc.) darbuotojų patikėtinis</a:t>
            </a:r>
          </a:p>
          <a:p>
            <a:pPr lvl="0"/>
            <a:r>
              <a:rPr lang="lt-LT" sz="1200" kern="1200" dirty="0" smtClean="0">
                <a:solidFill>
                  <a:schemeClr val="tx1"/>
                </a:solidFill>
                <a:effectLst/>
                <a:latin typeface="+mn-lt"/>
                <a:ea typeface="+mn-ea"/>
                <a:cs typeface="+mn-cs"/>
              </a:rPr>
              <a:t>4 904 ūkio subjektuose (30 proc.) darbuotojus atstovauja darbo taryba </a:t>
            </a:r>
          </a:p>
          <a:p>
            <a:pPr lvl="0"/>
            <a:r>
              <a:rPr lang="lt-LT" sz="1200" kern="1200" dirty="0" smtClean="0">
                <a:solidFill>
                  <a:schemeClr val="tx1"/>
                </a:solidFill>
                <a:effectLst/>
                <a:latin typeface="+mn-lt"/>
                <a:ea typeface="+mn-ea"/>
                <a:cs typeface="+mn-cs"/>
              </a:rPr>
              <a:t>1 351 ūkio subjektuose (8 proc.) darbuotojams atstovauja įmonės profesinė sąjunga  </a:t>
            </a:r>
          </a:p>
          <a:p>
            <a:pPr lvl="0"/>
            <a:r>
              <a:rPr lang="lt-LT" sz="1200" kern="1200" dirty="0" smtClean="0">
                <a:solidFill>
                  <a:schemeClr val="tx1"/>
                </a:solidFill>
                <a:effectLst/>
                <a:latin typeface="+mn-lt"/>
                <a:ea typeface="+mn-ea"/>
                <a:cs typeface="+mn-cs"/>
              </a:rPr>
              <a:t>138 ūkio subjektuose (1 proc.) darbuotojams atstovauja ekonominės šakos profesinė sąjunga</a:t>
            </a: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 </a:t>
            </a:r>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21</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smtClean="0">
                <a:solidFill>
                  <a:schemeClr val="tx1"/>
                </a:solidFill>
                <a:effectLst/>
                <a:latin typeface="+mn-lt"/>
                <a:ea typeface="+mn-ea"/>
                <a:cs typeface="+mn-cs"/>
              </a:rPr>
              <a:t>DARBO LANKSTUMAS</a:t>
            </a:r>
            <a:endParaRPr lang="lt-LT" sz="1200" kern="1200" dirty="0" smtClean="0">
              <a:solidFill>
                <a:schemeClr val="tx1"/>
              </a:solidFill>
              <a:effectLst/>
              <a:latin typeface="+mn-lt"/>
              <a:ea typeface="+mn-ea"/>
              <a:cs typeface="+mn-cs"/>
            </a:endParaRPr>
          </a:p>
          <a:p>
            <a:r>
              <a:rPr lang="lt-LT" sz="1200" u="sng" kern="1200" dirty="0" smtClean="0">
                <a:solidFill>
                  <a:schemeClr val="tx1"/>
                </a:solidFill>
                <a:effectLst/>
                <a:latin typeface="+mn-lt"/>
                <a:ea typeface="+mn-ea"/>
                <a:cs typeface="+mn-cs"/>
              </a:rPr>
              <a:t>Lietuva:</a:t>
            </a:r>
            <a:r>
              <a:rPr lang="lt-LT" sz="1200" u="none" kern="1200" baseline="0" dirty="0" smtClean="0">
                <a:solidFill>
                  <a:schemeClr val="tx1"/>
                </a:solidFill>
                <a:effectLst/>
                <a:latin typeface="+mn-lt"/>
                <a:ea typeface="+mn-ea"/>
                <a:cs typeface="+mn-cs"/>
              </a:rPr>
              <a:t> </a:t>
            </a:r>
            <a:r>
              <a:rPr lang="lt-LT" sz="1200" b="1" kern="1200" dirty="0" smtClean="0">
                <a:solidFill>
                  <a:schemeClr val="tx1"/>
                </a:solidFill>
                <a:effectLst/>
                <a:latin typeface="+mn-lt"/>
                <a:ea typeface="+mn-ea"/>
                <a:cs typeface="+mn-cs"/>
              </a:rPr>
              <a:t>15 vieta</a:t>
            </a:r>
            <a:endParaRPr lang="lt-LT" dirty="0" smtClean="0"/>
          </a:p>
          <a:p>
            <a:r>
              <a:rPr lang="lt-LT" dirty="0" smtClean="0"/>
              <a:t>Lietuvos Darbo lankstumo indekso rodikliai </a:t>
            </a:r>
            <a:r>
              <a:rPr lang="lt-LT" b="1" dirty="0" smtClean="0"/>
              <a:t>reikšmingai pasikeitė lyginant su 2018 duomenimis</a:t>
            </a:r>
            <a:r>
              <a:rPr lang="lt-LT" dirty="0" smtClean="0"/>
              <a:t>. Lyginant su praėjusiais metais, Lietuvos Darbo lankstumo indeksas </a:t>
            </a:r>
            <a:r>
              <a:rPr lang="lt-LT" b="1" dirty="0" smtClean="0"/>
              <a:t>padidėjo dešimčia punktų</a:t>
            </a:r>
            <a:r>
              <a:rPr lang="lt-LT" dirty="0" smtClean="0"/>
              <a:t>, atitinkamai Lietuva pakilo iš 27-os į 15-ąją vietą tarp visų ES ir ESBO valstybių narių - tai yra </a:t>
            </a:r>
            <a:r>
              <a:rPr lang="lt-LT" b="1" dirty="0" smtClean="0"/>
              <a:t>vienas didžiausių šuolių iš visų ES ir EBPO valstybių narių</a:t>
            </a:r>
            <a:r>
              <a:rPr lang="lt-LT" dirty="0" smtClean="0"/>
              <a:t>. Pagal Pasaulio banko duomenis, Lietuva reikšmingai sumažino atleidimo kaštus ir sutrumpino išankstinio pranešimo apie atleidimo terminą. Todėl reikšmingai sumažėjo Lietuvos Atleidimo kaštų rodiklis ir valstybė pakilo 12-a pozicijų aukštyn. </a:t>
            </a:r>
            <a:r>
              <a:rPr lang="lt-LT" b="1" dirty="0" smtClean="0"/>
              <a:t>Baltijos valstybių kontekste</a:t>
            </a:r>
            <a:r>
              <a:rPr lang="lt-LT" dirty="0" smtClean="0"/>
              <a:t>, </a:t>
            </a:r>
            <a:r>
              <a:rPr lang="lt-LT" b="1" dirty="0" smtClean="0"/>
              <a:t>Lietuva pirmauja </a:t>
            </a:r>
            <a:r>
              <a:rPr lang="lt-LT" dirty="0" smtClean="0"/>
              <a:t>Darbo lankstumo indekse, aplenkdama Estiją (apytikriai 11balų) ir Latviją, kuri turi 68,3 balo.</a:t>
            </a:r>
          </a:p>
          <a:p>
            <a:endParaRPr lang="lt-LT" sz="1200" kern="1200" dirty="0" smtClean="0">
              <a:solidFill>
                <a:schemeClr val="tx1"/>
              </a:solidFill>
              <a:effectLst/>
              <a:latin typeface="+mn-lt"/>
              <a:ea typeface="+mn-ea"/>
              <a:cs typeface="+mn-cs"/>
            </a:endParaRP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Lanksčiausių darbo santykių reguliavimu išsiskiria </a:t>
            </a:r>
            <a:r>
              <a:rPr lang="lt-LT" sz="1200" u="sng" kern="1200" dirty="0" smtClean="0">
                <a:solidFill>
                  <a:schemeClr val="tx1"/>
                </a:solidFill>
                <a:effectLst/>
                <a:latin typeface="+mn-lt"/>
                <a:ea typeface="+mn-ea"/>
                <a:cs typeface="+mn-cs"/>
              </a:rPr>
              <a:t>Danija, Jungtinės Amerikos Valstijos ir Japonija. Toliau rikiuojasi Didžioji Britanija, Kanada, Airija, Naujoji Zelandija ir kt. </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Griežčiausiai darbo santykiai reguliuojami </a:t>
            </a:r>
            <a:r>
              <a:rPr lang="lt-LT" sz="1200" u="sng" kern="1200" dirty="0" smtClean="0">
                <a:solidFill>
                  <a:schemeClr val="tx1"/>
                </a:solidFill>
                <a:effectLst/>
                <a:latin typeface="+mn-lt"/>
                <a:ea typeface="+mn-ea"/>
                <a:cs typeface="+mn-cs"/>
              </a:rPr>
              <a:t>Portugalijoje, Liuksemburge, Meksikoje ir Prancūzijoje</a:t>
            </a:r>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Lankstus reguliavimas yra būtinas užtikrinant darbuotojų gerovę, produktyvumą, investicijų pritraukimą, įmonių steigimąsi bei darbo vietų kūrimą ar bendrai ekonomikos augimą. Šalys, pasižyminčios lankstumu, gali prisitaikyti prie ekonominių sukrėtimų, verslo ciklų ir ilgalaikių struktūrinių ekonomikos pokyčių.</a:t>
            </a: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Pasaulio bankas, skelbdamas </a:t>
            </a:r>
            <a:r>
              <a:rPr lang="lt-LT" sz="1200" kern="1200" dirty="0" err="1" smtClean="0">
                <a:solidFill>
                  <a:schemeClr val="tx1"/>
                </a:solidFill>
                <a:effectLst/>
                <a:latin typeface="+mn-lt"/>
                <a:ea typeface="+mn-ea"/>
                <a:cs typeface="+mn-cs"/>
              </a:rPr>
              <a:t>Doing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Business</a:t>
            </a:r>
            <a:r>
              <a:rPr lang="lt-LT" sz="1200" kern="1200" dirty="0" smtClean="0">
                <a:solidFill>
                  <a:schemeClr val="tx1"/>
                </a:solidFill>
                <a:effectLst/>
                <a:latin typeface="+mn-lt"/>
                <a:ea typeface="+mn-ea"/>
                <a:cs typeface="+mn-cs"/>
              </a:rPr>
              <a:t> 2019,</a:t>
            </a:r>
            <a:r>
              <a:rPr lang="lt-LT" sz="1200" kern="1200" baseline="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naudojo 2018 metų duomenis</a:t>
            </a:r>
          </a:p>
          <a:p>
            <a:endParaRPr lang="lt-LT"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kern="1200" dirty="0" smtClean="0">
                <a:solidFill>
                  <a:schemeClr val="tx1"/>
                </a:solidFill>
                <a:effectLst/>
                <a:latin typeface="+mn-lt"/>
                <a:ea typeface="+mn-ea"/>
                <a:cs typeface="+mn-cs"/>
              </a:rPr>
              <a:t>PAŽEIDIMŲ SKAIČIUS AUGIMAS</a:t>
            </a:r>
          </a:p>
          <a:p>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Apibendrinant, pastebėtina, kad nuo DK įsigaliojimo (2017 m. liepos 1 d.) stebimas VDI inspektorių surašytų reikalavimų pašalinti pažeidimus R1 bei juose nustatytų pažeidimų skaičiaus augimas (nuo 1114 reikalavimų, 2676 nustatytų pažeidimų 2017 m., iki 1217 reikalavimų, 2849 nustatytų pažeidimų per 2018 m.), taip pat, tendencingai auga surašytų administracinių nusižengimų protokolų skaičius (2016 m. surašyti 1521, 2017 m. - 2125, o 2018 m. - 2578 administracinių nusižengimų protokolai). Nors įsigaliojus DK VDI inspektoriai atsižvelgė į tai, jog keitėsi teisinis reglamentavimas, todėl </a:t>
            </a:r>
            <a:r>
              <a:rPr lang="lt-LT" sz="1200" b="1" kern="1200" dirty="0" smtClean="0">
                <a:solidFill>
                  <a:schemeClr val="tx1"/>
                </a:solidFill>
                <a:effectLst/>
                <a:latin typeface="+mn-lt"/>
                <a:ea typeface="+mn-ea"/>
                <a:cs typeface="+mn-cs"/>
              </a:rPr>
              <a:t>pirmiausia</a:t>
            </a:r>
            <a:r>
              <a:rPr lang="lt-LT" sz="1200" kern="1200" dirty="0" smtClean="0">
                <a:solidFill>
                  <a:schemeClr val="tx1"/>
                </a:solidFill>
                <a:effectLst/>
                <a:latin typeface="+mn-lt"/>
                <a:ea typeface="+mn-ea"/>
                <a:cs typeface="+mn-cs"/>
              </a:rPr>
              <a:t> ūkio subjektams dėl nustatytų darbo teisės pažeidimų išaiškinimo ir prevencijos </a:t>
            </a:r>
            <a:r>
              <a:rPr lang="lt-LT" sz="1200" b="1" kern="1200" dirty="0" smtClean="0">
                <a:solidFill>
                  <a:schemeClr val="tx1"/>
                </a:solidFill>
                <a:effectLst/>
                <a:latin typeface="+mn-lt"/>
                <a:ea typeface="+mn-ea"/>
                <a:cs typeface="+mn-cs"/>
              </a:rPr>
              <a:t>buvo teiktos konsultacijos</a:t>
            </a:r>
            <a:r>
              <a:rPr lang="lt-LT" sz="1200" kern="1200" dirty="0" smtClean="0">
                <a:solidFill>
                  <a:schemeClr val="tx1"/>
                </a:solidFill>
                <a:effectLst/>
                <a:latin typeface="+mn-lt"/>
                <a:ea typeface="+mn-ea"/>
                <a:cs typeface="+mn-cs"/>
              </a:rPr>
              <a:t>, surašytos atitinkamos rekomendacijos, tačiau, nuo DK įsigaliojimo praėjus daugiau nei metams, darbdaviams už nustatytus darbo įstatymų pažeidimus </a:t>
            </a:r>
            <a:r>
              <a:rPr lang="lt-LT" sz="1200" b="1" kern="1200" dirty="0" smtClean="0">
                <a:solidFill>
                  <a:schemeClr val="tx1"/>
                </a:solidFill>
                <a:effectLst/>
                <a:latin typeface="+mn-lt"/>
                <a:ea typeface="+mn-ea"/>
                <a:cs typeface="+mn-cs"/>
              </a:rPr>
              <a:t>pradėtos taikyti griežtesnės administracinio poveikio priemonės</a:t>
            </a:r>
            <a:r>
              <a:rPr lang="lt-LT"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23</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kern="1200" dirty="0" smtClean="0">
                <a:solidFill>
                  <a:schemeClr val="tx1"/>
                </a:solidFill>
                <a:effectLst/>
                <a:latin typeface="+mn-lt"/>
                <a:ea typeface="+mn-ea"/>
                <a:cs typeface="+mn-cs"/>
              </a:rPr>
              <a:t>BAUDOS</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Iš viso ataskaitiniu laikotarpiu VDI priėmė nutarimus skirti baudas </a:t>
            </a:r>
            <a:r>
              <a:rPr lang="lt-LT" sz="1200" b="1" kern="1200" dirty="0" smtClean="0">
                <a:solidFill>
                  <a:schemeClr val="tx1"/>
                </a:solidFill>
                <a:effectLst/>
                <a:latin typeface="+mn-lt"/>
                <a:ea typeface="+mn-ea"/>
                <a:cs typeface="+mn-cs"/>
              </a:rPr>
              <a:t>338</a:t>
            </a:r>
            <a:r>
              <a:rPr lang="lt-LT" sz="1200" kern="1200" dirty="0" smtClean="0">
                <a:solidFill>
                  <a:schemeClr val="tx1"/>
                </a:solidFill>
                <a:effectLst/>
                <a:latin typeface="+mn-lt"/>
                <a:ea typeface="+mn-ea"/>
                <a:cs typeface="+mn-cs"/>
              </a:rPr>
              <a:t> atvejais, ir tai yra 64 proc. daugiau, nei 2017 m. (206). </a:t>
            </a: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Minėtuose nutarimuose paskirtų baudų bendra suma sudarė </a:t>
            </a:r>
            <a:r>
              <a:rPr lang="lt-LT" sz="1200" b="1" kern="1200" dirty="0" smtClean="0">
                <a:solidFill>
                  <a:schemeClr val="tx1"/>
                </a:solidFill>
                <a:effectLst/>
                <a:latin typeface="+mn-lt"/>
                <a:ea typeface="+mn-ea"/>
                <a:cs typeface="+mn-cs"/>
              </a:rPr>
              <a:t>197 625 eurų</a:t>
            </a:r>
            <a:r>
              <a:rPr lang="lt-LT" sz="1200" kern="1200" dirty="0" smtClean="0">
                <a:solidFill>
                  <a:schemeClr val="tx1"/>
                </a:solidFill>
                <a:effectLst/>
                <a:latin typeface="+mn-lt"/>
                <a:ea typeface="+mn-ea"/>
                <a:cs typeface="+mn-cs"/>
              </a:rPr>
              <a:t>,  o palyginus su </a:t>
            </a:r>
            <a:r>
              <a:rPr lang="lt-LT" sz="1200" b="1" kern="1200" dirty="0" smtClean="0">
                <a:solidFill>
                  <a:schemeClr val="tx1"/>
                </a:solidFill>
                <a:effectLst/>
                <a:latin typeface="+mn-lt"/>
                <a:ea typeface="+mn-ea"/>
                <a:cs typeface="+mn-cs"/>
              </a:rPr>
              <a:t>2017 m</a:t>
            </a:r>
            <a:r>
              <a:rPr lang="lt-LT" sz="1200" kern="1200" dirty="0" smtClean="0">
                <a:solidFill>
                  <a:schemeClr val="tx1"/>
                </a:solidFill>
                <a:effectLst/>
                <a:latin typeface="+mn-lt"/>
                <a:ea typeface="+mn-ea"/>
                <a:cs typeface="+mn-cs"/>
              </a:rPr>
              <a:t>., </a:t>
            </a:r>
            <a:r>
              <a:rPr lang="lt-LT" sz="1200" b="1" kern="1200" dirty="0" smtClean="0">
                <a:solidFill>
                  <a:schemeClr val="tx1"/>
                </a:solidFill>
                <a:effectLst/>
                <a:latin typeface="+mn-lt"/>
                <a:ea typeface="+mn-ea"/>
                <a:cs typeface="+mn-cs"/>
              </a:rPr>
              <a:t>paskirtų baudų suma išaugo beveik dvigubai </a:t>
            </a:r>
            <a:r>
              <a:rPr lang="lt-LT" sz="1200" kern="1200" dirty="0" smtClean="0">
                <a:solidFill>
                  <a:schemeClr val="tx1"/>
                </a:solidFill>
                <a:effectLst/>
                <a:latin typeface="+mn-lt"/>
                <a:ea typeface="+mn-ea"/>
                <a:cs typeface="+mn-cs"/>
              </a:rPr>
              <a:t>(2017 m. paskirta baudų suma buvo </a:t>
            </a:r>
            <a:r>
              <a:rPr lang="lt-LT" sz="1200" b="1" kern="1200" dirty="0" smtClean="0">
                <a:solidFill>
                  <a:schemeClr val="tx1"/>
                </a:solidFill>
                <a:effectLst/>
                <a:latin typeface="+mn-lt"/>
                <a:ea typeface="+mn-ea"/>
                <a:cs typeface="+mn-cs"/>
              </a:rPr>
              <a:t>103 792 eurų</a:t>
            </a:r>
            <a:r>
              <a:rPr lang="lt-LT" sz="1200" kern="1200" dirty="0" smtClean="0">
                <a:solidFill>
                  <a:schemeClr val="tx1"/>
                </a:solidFill>
                <a:effectLst/>
                <a:latin typeface="+mn-lt"/>
                <a:ea typeface="+mn-ea"/>
                <a:cs typeface="+mn-cs"/>
              </a:rPr>
              <a:t>). 2018 m. sumokėtos </a:t>
            </a:r>
            <a:r>
              <a:rPr lang="lt-LT" sz="1200" b="1" kern="1200" dirty="0" smtClean="0">
                <a:solidFill>
                  <a:schemeClr val="tx1"/>
                </a:solidFill>
                <a:effectLst/>
                <a:latin typeface="+mn-lt"/>
                <a:ea typeface="+mn-ea"/>
                <a:cs typeface="+mn-cs"/>
              </a:rPr>
              <a:t>1847</a:t>
            </a:r>
            <a:r>
              <a:rPr lang="lt-LT" sz="1200" kern="1200" dirty="0" smtClean="0">
                <a:solidFill>
                  <a:schemeClr val="tx1"/>
                </a:solidFill>
                <a:effectLst/>
                <a:latin typeface="+mn-lt"/>
                <a:ea typeface="+mn-ea"/>
                <a:cs typeface="+mn-cs"/>
              </a:rPr>
              <a:t> VDI skirtos baudos (iš jų 1759 administraciniai nurodymai), kurių suma sudarė 184 855 eurus. Pastebėtina, jog 2018 m. sumokėta VDI skirtų baudų suma yra perpus didesnė, nei 2017 m. (2017 m. – 164 180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o 2018 m. – 234 151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a:t>
            </a:r>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24</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solidFill>
                  <a:schemeClr val="bg1"/>
                </a:solidFill>
              </a:rPr>
              <a:t>KONSULTACIJŲ SKAIČIUS</a:t>
            </a: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25</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solidFill>
                  <a:schemeClr val="bg1"/>
                </a:solidFill>
              </a:rPr>
              <a:t>KONSULTACIJŲ KLAUSIMAI</a:t>
            </a: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Palyginimui, teikiant konsultacijas iš karto po naujo DK įsigaliojimo, t. y. nuo 2017 m. liepos mėn., pareiškėjai daugiausiai kreipėsi dėl naujų DK normų, pvz., dėl budėjimo (DK 118 straipsnis), naktinio darbo (117 straipsnis), maksimaliojo darbo laiko normų (DK 114 straipsnis), atostogų suteikimo, esant papildomiems susitarimams, tvarkos (DK 35 straipsnio 7 dalis), nekonkuravimo ir konfidencialios informacijos apsaugos susitarimų (DK 38 - 39 straipsniai), dėl kilnojamojo pobūdžio darbo ar darbo lauko sąlygomis apmokėjimo ir kompensavimo tvarkos (DK 144 straipsnio 8 dalis), komandiruotės kelionės laiko (DK 107 straipsnio 4 dalis) ir pan.</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26</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solidFill>
                  <a:schemeClr val="bg1"/>
                </a:solidFill>
              </a:rPr>
              <a:t>SUMINĖ DARBO LAIKO APSKAITA</a:t>
            </a:r>
            <a:endParaRPr lang="en-US" sz="120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2018 m. sausio – gegužės mėn., VDI vykdytų patikrinimų metu buvo užpildyta viso 1 630 teminių ataskaitų „Konsultavimas naujojo darbo kodekso klausimais“, kurių metu darbdaviams buvo suteiktos naujojo DK taikymo konsultacijos. 586 atvejais darbdaviai buvo konsultuojami darbo laiko režimo taikant suminę darbo laiko apskaitą klausimais (36 proc. visų darbdavių). 2018 m. gruodžio 31 d. VDI buvo sukaupta informacijos apie 3239 įmones, iš kurių suminę darbo laiko apskaitą taiko 876, t. y. apie 27 proc. darbdavių. Taigi, pagal VDI turimus duomenis darytina išvada, jog suminę darbo laiko apskaitą taiko apie 30 proc. darbdavių. </a:t>
            </a:r>
          </a:p>
          <a:p>
            <a:r>
              <a:rPr lang="lt-LT" sz="1200" kern="1200" dirty="0" smtClean="0">
                <a:solidFill>
                  <a:schemeClr val="tx1"/>
                </a:solidFill>
                <a:effectLst/>
                <a:latin typeface="+mn-lt"/>
                <a:ea typeface="+mn-ea"/>
                <a:cs typeface="+mn-cs"/>
              </a:rPr>
              <a:t>Nuo 2018 m. birželio mėn. nebeprivaloma pildyti</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27</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smtClean="0">
                <a:solidFill>
                  <a:schemeClr val="tx1"/>
                </a:solidFill>
                <a:effectLst/>
                <a:latin typeface="+mn-lt"/>
                <a:ea typeface="+mn-ea"/>
                <a:cs typeface="+mn-cs"/>
              </a:rPr>
              <a:t>LIETUVOS DARBO BIRŽOS DARBO RINKOS PROGNOZĖ 201 M.</a:t>
            </a:r>
            <a:endParaRPr lang="lt-LT" sz="1200" kern="1200" dirty="0" smtClean="0">
              <a:solidFill>
                <a:schemeClr val="tx1"/>
              </a:solidFill>
              <a:effectLst/>
              <a:latin typeface="+mn-lt"/>
              <a:ea typeface="+mn-ea"/>
              <a:cs typeface="+mn-cs"/>
            </a:endParaRPr>
          </a:p>
          <a:p>
            <a:r>
              <a:rPr lang="lt-LT" sz="1200" b="1" kern="1200" dirty="0" smtClean="0">
                <a:solidFill>
                  <a:schemeClr val="tx1"/>
                </a:solidFill>
                <a:effectLst/>
                <a:latin typeface="+mn-lt"/>
                <a:ea typeface="+mn-ea"/>
                <a:cs typeface="+mn-cs"/>
              </a:rPr>
              <a:t>Darbo rinkos prognozei rengti buvo apklausta </a:t>
            </a:r>
            <a:r>
              <a:rPr lang="lt-LT" sz="1200" b="1" u="sng" kern="1200" dirty="0" smtClean="0">
                <a:solidFill>
                  <a:schemeClr val="tx1"/>
                </a:solidFill>
                <a:effectLst/>
                <a:latin typeface="+mn-lt"/>
                <a:ea typeface="+mn-ea"/>
                <a:cs typeface="+mn-cs"/>
              </a:rPr>
              <a:t>4,5 tūkst. darbdavių</a:t>
            </a:r>
            <a:r>
              <a:rPr lang="lt-LT" sz="1200" b="1" kern="1200" dirty="0" smtClean="0">
                <a:solidFill>
                  <a:schemeClr val="tx1"/>
                </a:solidFill>
                <a:effectLst/>
                <a:latin typeface="+mn-lt"/>
                <a:ea typeface="+mn-ea"/>
                <a:cs typeface="+mn-cs"/>
              </a:rPr>
              <a:t>, kurių įmonėse dirba </a:t>
            </a:r>
            <a:r>
              <a:rPr lang="lt-LT" sz="1200" b="1" u="sng" kern="1200" dirty="0" smtClean="0">
                <a:solidFill>
                  <a:schemeClr val="tx1"/>
                </a:solidFill>
                <a:effectLst/>
                <a:latin typeface="+mn-lt"/>
                <a:ea typeface="+mn-ea"/>
                <a:cs typeface="+mn-cs"/>
              </a:rPr>
              <a:t>238 tūkst.  šalies dirbančiųjų.</a:t>
            </a:r>
            <a:endParaRPr lang="lt-LT" sz="1200" kern="1200" dirty="0" smtClean="0">
              <a:solidFill>
                <a:schemeClr val="tx1"/>
              </a:solidFill>
              <a:effectLst/>
              <a:latin typeface="+mn-lt"/>
              <a:ea typeface="+mn-ea"/>
              <a:cs typeface="+mn-cs"/>
            </a:endParaRPr>
          </a:p>
          <a:p>
            <a:r>
              <a:rPr lang="lt-LT" sz="1200" u="sng" kern="1200" dirty="0" smtClean="0">
                <a:solidFill>
                  <a:schemeClr val="tx1"/>
                </a:solidFill>
                <a:effectLst/>
                <a:latin typeface="+mn-lt"/>
                <a:ea typeface="+mn-ea"/>
                <a:cs typeface="+mn-cs"/>
              </a:rPr>
              <a:t>Planuojama, kad darbuotojų skaičius: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1) nesikeis – 71 proc.;</a:t>
            </a:r>
          </a:p>
          <a:p>
            <a:r>
              <a:rPr lang="lt-LT" sz="1200" b="1" kern="1200" dirty="0" smtClean="0">
                <a:solidFill>
                  <a:schemeClr val="tx1"/>
                </a:solidFill>
                <a:effectLst/>
                <a:latin typeface="+mn-lt"/>
                <a:ea typeface="+mn-ea"/>
                <a:cs typeface="+mn-cs"/>
              </a:rPr>
              <a:t>2) didės – 24 proc.;</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3) mažės – 5 proc. </a:t>
            </a:r>
          </a:p>
          <a:p>
            <a:r>
              <a:rPr lang="lt-LT" sz="1200" kern="1200" dirty="0" smtClean="0">
                <a:solidFill>
                  <a:schemeClr val="tx1"/>
                </a:solidFill>
                <a:effectLst/>
                <a:latin typeface="+mn-lt"/>
                <a:ea typeface="+mn-ea"/>
                <a:cs typeface="+mn-cs"/>
              </a:rPr>
              <a:t> </a:t>
            </a:r>
          </a:p>
          <a:p>
            <a:r>
              <a:rPr lang="lt-LT" sz="1200" u="sng" kern="1200" dirty="0" smtClean="0">
                <a:solidFill>
                  <a:schemeClr val="tx1"/>
                </a:solidFill>
                <a:effectLst/>
                <a:latin typeface="+mn-lt"/>
                <a:ea typeface="+mn-ea"/>
                <a:cs typeface="+mn-cs"/>
              </a:rPr>
              <a:t>Planuojama, kad darbuotojų darbo užmokestis: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1) nesikeis – 57 proc.;</a:t>
            </a:r>
          </a:p>
          <a:p>
            <a:r>
              <a:rPr lang="lt-LT" sz="1200" b="1" kern="1200" dirty="0" smtClean="0">
                <a:solidFill>
                  <a:schemeClr val="tx1"/>
                </a:solidFill>
                <a:effectLst/>
                <a:latin typeface="+mn-lt"/>
                <a:ea typeface="+mn-ea"/>
                <a:cs typeface="+mn-cs"/>
              </a:rPr>
              <a:t>2) didės – 42 proc.; </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3) mažės – 1 proc. </a:t>
            </a:r>
          </a:p>
          <a:p>
            <a:r>
              <a:rPr lang="lt-LT" sz="1200" kern="1200" dirty="0" smtClean="0">
                <a:solidFill>
                  <a:schemeClr val="tx1"/>
                </a:solidFill>
                <a:effectLst/>
                <a:latin typeface="+mn-lt"/>
                <a:ea typeface="+mn-ea"/>
                <a:cs typeface="+mn-cs"/>
              </a:rPr>
              <a:t> </a:t>
            </a:r>
          </a:p>
          <a:p>
            <a:r>
              <a:rPr lang="lt-LT" sz="1200" u="sng" kern="1200" dirty="0" smtClean="0">
                <a:solidFill>
                  <a:schemeClr val="tx1"/>
                </a:solidFill>
                <a:effectLst/>
                <a:latin typeface="+mn-lt"/>
                <a:ea typeface="+mn-ea"/>
                <a:cs typeface="+mn-cs"/>
              </a:rPr>
              <a:t>Planuojama, kad bus investuojama į įrengimus bei technologijas: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1) iš esmės nedidės – 62 proc.;</a:t>
            </a:r>
          </a:p>
          <a:p>
            <a:r>
              <a:rPr lang="lt-LT" sz="1200" b="1" kern="1200" dirty="0" smtClean="0">
                <a:solidFill>
                  <a:schemeClr val="tx1"/>
                </a:solidFill>
                <a:effectLst/>
                <a:latin typeface="+mn-lt"/>
                <a:ea typeface="+mn-ea"/>
                <a:cs typeface="+mn-cs"/>
              </a:rPr>
              <a:t>2) taip – 35 proc.;</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3) mažės – 3 proc. </a:t>
            </a:r>
          </a:p>
          <a:p>
            <a:endParaRPr lang="lt-LT" sz="1200" kern="1200" dirty="0" smtClean="0">
              <a:solidFill>
                <a:schemeClr val="tx1"/>
              </a:solidFill>
              <a:effectLst/>
              <a:latin typeface="+mn-lt"/>
              <a:ea typeface="+mn-ea"/>
              <a:cs typeface="+mn-cs"/>
            </a:endParaRPr>
          </a:p>
          <a:p>
            <a:r>
              <a:rPr lang="lt-LT" sz="1200" b="1" kern="1200" dirty="0" smtClean="0">
                <a:solidFill>
                  <a:schemeClr val="tx1"/>
                </a:solidFill>
                <a:effectLst/>
                <a:latin typeface="+mn-lt"/>
                <a:ea typeface="+mn-ea"/>
                <a:cs typeface="+mn-cs"/>
              </a:rPr>
              <a:t>Užimtumo tarnybos duomenimis</a:t>
            </a:r>
            <a:r>
              <a:rPr lang="lt-LT" sz="1200" kern="1200" dirty="0" smtClean="0">
                <a:solidFill>
                  <a:schemeClr val="tx1"/>
                </a:solidFill>
                <a:effectLst/>
                <a:latin typeface="+mn-lt"/>
                <a:ea typeface="+mn-ea"/>
                <a:cs typeface="+mn-cs"/>
              </a:rPr>
              <a:t>, šalies darbdaviai 2019 metais planuoja įsteigti 32, 6 tūkst. naujų darbo vietų, iš jų 51 proc. įsteigs paslaugų sektorius. Taigi, darbuotojų ir sudaromų DS skaičius 2019 m. turėtų augti apie 5 proc.</a:t>
            </a:r>
          </a:p>
          <a:p>
            <a:r>
              <a:rPr lang="lt-LT" sz="1200" kern="1200" dirty="0" smtClean="0">
                <a:solidFill>
                  <a:schemeClr val="tx1"/>
                </a:solidFill>
                <a:effectLst/>
                <a:latin typeface="+mn-lt"/>
                <a:ea typeface="+mn-ea"/>
                <a:cs typeface="+mn-cs"/>
              </a:rPr>
              <a:t> </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28</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smtClean="0">
                <a:solidFill>
                  <a:schemeClr val="bg1"/>
                </a:solidFill>
              </a:rPr>
              <a:t>DK PAKEITIMAI </a:t>
            </a:r>
          </a:p>
          <a:p>
            <a:r>
              <a:rPr lang="lt-LT" dirty="0" smtClean="0"/>
              <a:t>2019-03-19 buvo numatytas DK pakeitimų nagrinėjimas Darbo santykių komisijoje.</a:t>
            </a:r>
          </a:p>
          <a:p>
            <a:r>
              <a:rPr lang="lt-LT" dirty="0" smtClean="0"/>
              <a:t>Tačiau posėdžio</a:t>
            </a:r>
            <a:r>
              <a:rPr lang="lt-LT" baseline="0" dirty="0" smtClean="0"/>
              <a:t> metu pirmininkas </a:t>
            </a:r>
            <a:r>
              <a:rPr lang="lt-LT" baseline="0" dirty="0" err="1" smtClean="0"/>
              <a:t>A.Ramanovskis</a:t>
            </a:r>
            <a:r>
              <a:rPr lang="lt-LT" baseline="0" dirty="0" smtClean="0"/>
              <a:t> informavo</a:t>
            </a:r>
            <a:r>
              <a:rPr lang="lt-LT" dirty="0" smtClean="0"/>
              <a:t>:</a:t>
            </a:r>
          </a:p>
          <a:p>
            <a:r>
              <a:rPr lang="lt-LT" dirty="0" smtClean="0"/>
              <a:t>1) Darbdaviai su Profesinėmis sąjungomis derasi tarpusavyje, jiems reikalingas ilgesnis terminas (t.y. ilgiau nei balandžio mėn.).</a:t>
            </a:r>
          </a:p>
          <a:p>
            <a:r>
              <a:rPr lang="lt-LT" dirty="0" smtClean="0"/>
              <a:t>2) Ministerijos siūlymams jie iš esmės pritartų.</a:t>
            </a:r>
            <a:r>
              <a:rPr lang="lt-LT" baseline="0" dirty="0" smtClean="0"/>
              <a:t> </a:t>
            </a:r>
          </a:p>
          <a:p>
            <a:r>
              <a:rPr lang="lt-LT" baseline="0" smtClean="0"/>
              <a:t>Pagal lentelę nebuvo pradėta nagrinėti. </a:t>
            </a: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29</a:t>
            </a:fld>
            <a:endParaRPr lang="lt-LT"/>
          </a:p>
        </p:txBody>
      </p:sp>
    </p:spTree>
    <p:extLst>
      <p:ext uri="{BB962C8B-B14F-4D97-AF65-F5344CB8AC3E}">
        <p14:creationId xmlns:p14="http://schemas.microsoft.com/office/powerpoint/2010/main" val="31278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1" dirty="0" smtClean="0"/>
              <a:t>SUDARYTOS DS 2018 m.</a:t>
            </a:r>
          </a:p>
          <a:p>
            <a:endParaRPr lang="lt-LT" b="1" dirty="0" smtClean="0"/>
          </a:p>
          <a:p>
            <a:r>
              <a:rPr lang="lt-LT" dirty="0" smtClean="0">
                <a:solidFill>
                  <a:srgbClr val="0070C0"/>
                </a:solidFill>
                <a:latin typeface="Times New Roman" panose="02020603050405020304" pitchFamily="18" charset="0"/>
                <a:cs typeface="Times New Roman" panose="02020603050405020304" pitchFamily="18" charset="0"/>
              </a:rPr>
              <a:t>2018 m. buvo sudaryta 624 711 DS (vidutiniškai 52 000 sutarčių per mėnesį)</a:t>
            </a:r>
          </a:p>
          <a:p>
            <a:r>
              <a:rPr lang="lt-LT" dirty="0" smtClean="0">
                <a:solidFill>
                  <a:srgbClr val="0070C0"/>
                </a:solidFill>
                <a:latin typeface="Times New Roman" panose="02020603050405020304" pitchFamily="18" charset="0"/>
                <a:cs typeface="Times New Roman" panose="02020603050405020304" pitchFamily="18" charset="0"/>
              </a:rPr>
              <a:t>DS rūšių pasiskirstymas, proc.</a:t>
            </a:r>
          </a:p>
          <a:p>
            <a:r>
              <a:rPr lang="lt-LT" dirty="0" smtClean="0">
                <a:solidFill>
                  <a:srgbClr val="0070C0"/>
                </a:solidFill>
                <a:latin typeface="Times New Roman" panose="02020603050405020304" pitchFamily="18" charset="0"/>
                <a:cs typeface="Times New Roman" panose="02020603050405020304" pitchFamily="18" charset="0"/>
              </a:rPr>
              <a:t>-	neterminuotos DS 76 proc. </a:t>
            </a:r>
          </a:p>
          <a:p>
            <a:r>
              <a:rPr lang="lt-LT" dirty="0" smtClean="0">
                <a:solidFill>
                  <a:srgbClr val="0070C0"/>
                </a:solidFill>
                <a:latin typeface="Times New Roman" panose="02020603050405020304" pitchFamily="18" charset="0"/>
                <a:cs typeface="Times New Roman" panose="02020603050405020304" pitchFamily="18" charset="0"/>
              </a:rPr>
              <a:t>-	terminuotos DS 19 proc.</a:t>
            </a:r>
          </a:p>
          <a:p>
            <a:r>
              <a:rPr lang="lt-LT" dirty="0" smtClean="0">
                <a:solidFill>
                  <a:srgbClr val="0070C0"/>
                </a:solidFill>
                <a:latin typeface="Times New Roman" panose="02020603050405020304" pitchFamily="18" charset="0"/>
                <a:cs typeface="Times New Roman" panose="02020603050405020304" pitchFamily="18" charset="0"/>
              </a:rPr>
              <a:t>-	kitos DS (laikinosios, sezoninio ir kt.) 5 proc.</a:t>
            </a:r>
          </a:p>
          <a:p>
            <a:endParaRPr lang="lt-LT" dirty="0" smtClean="0"/>
          </a:p>
          <a:p>
            <a:r>
              <a:rPr lang="lt-LT" sz="1200" b="1" u="sng" kern="1200" dirty="0" smtClean="0">
                <a:solidFill>
                  <a:schemeClr val="tx1"/>
                </a:solidFill>
                <a:effectLst/>
                <a:latin typeface="+mn-lt"/>
                <a:ea typeface="+mn-ea"/>
                <a:cs typeface="+mn-cs"/>
              </a:rPr>
              <a:t> Pastaba.  </a:t>
            </a:r>
            <a:r>
              <a:rPr lang="lt-LT" sz="1200" kern="1200" dirty="0" smtClean="0">
                <a:solidFill>
                  <a:schemeClr val="tx1"/>
                </a:solidFill>
                <a:effectLst/>
                <a:latin typeface="+mn-lt"/>
                <a:ea typeface="+mn-ea"/>
                <a:cs typeface="+mn-cs"/>
              </a:rPr>
              <a:t>Lyginant su 2017 metų II pusmečiu tendencijos lieka tos pačios. </a:t>
            </a:r>
            <a:r>
              <a:rPr lang="lt-LT" sz="1200" kern="1200" dirty="0" err="1" smtClean="0">
                <a:solidFill>
                  <a:schemeClr val="tx1"/>
                </a:solidFill>
                <a:effectLst/>
                <a:latin typeface="+mn-lt"/>
                <a:ea typeface="+mn-ea"/>
                <a:cs typeface="+mn-cs"/>
              </a:rPr>
              <a:t>Procentali</a:t>
            </a:r>
            <a:r>
              <a:rPr lang="lt-LT" sz="1200" kern="1200" dirty="0" smtClean="0">
                <a:solidFill>
                  <a:schemeClr val="tx1"/>
                </a:solidFill>
                <a:effectLst/>
                <a:latin typeface="+mn-lt"/>
                <a:ea typeface="+mn-ea"/>
                <a:cs typeface="+mn-cs"/>
              </a:rPr>
              <a:t> išraiška nesikeičia.</a:t>
            </a:r>
            <a:endParaRPr lang="lt-LT" dirty="0">
              <a:solidFill>
                <a:srgbClr val="0070C0"/>
              </a:solidFill>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3</a:t>
            </a:fld>
            <a:endParaRPr lang="lt-LT"/>
          </a:p>
        </p:txBody>
      </p:sp>
    </p:spTree>
    <p:extLst>
      <p:ext uri="{BB962C8B-B14F-4D97-AF65-F5344CB8AC3E}">
        <p14:creationId xmlns:p14="http://schemas.microsoft.com/office/powerpoint/2010/main" val="10662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smtClean="0">
                <a:solidFill>
                  <a:schemeClr val="tx1"/>
                </a:solidFill>
                <a:effectLst/>
                <a:latin typeface="+mn-lt"/>
                <a:ea typeface="+mn-ea"/>
                <a:cs typeface="+mn-cs"/>
              </a:rPr>
              <a:t>2017 m. II pusmetį sudaryta 8 970 naujų rūšių DS, </a:t>
            </a:r>
          </a:p>
          <a:p>
            <a:r>
              <a:rPr lang="lt-LT" sz="1200" kern="1200" dirty="0" smtClean="0">
                <a:solidFill>
                  <a:schemeClr val="tx1"/>
                </a:solidFill>
                <a:effectLst/>
                <a:latin typeface="+mn-lt"/>
                <a:ea typeface="+mn-ea"/>
                <a:cs typeface="+mn-cs"/>
              </a:rPr>
              <a:t>2018 m. II pusmetį sudaryta 14 514 naujų rūšių DS</a:t>
            </a:r>
          </a:p>
          <a:p>
            <a:endParaRPr lang="lt-LT" dirty="0" smtClean="0"/>
          </a:p>
          <a:p>
            <a:r>
              <a:rPr lang="lt-LT" dirty="0" smtClean="0"/>
              <a:t>2018 m. buvo sudarytos 28 830 naujų rūšių DS, kurias sudarant nustatomas terminas. </a:t>
            </a: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kern="1200" dirty="0" smtClean="0">
                <a:solidFill>
                  <a:schemeClr val="tx1"/>
                </a:solidFill>
                <a:effectLst/>
                <a:latin typeface="+mn-lt"/>
                <a:ea typeface="+mn-ea"/>
                <a:cs typeface="+mn-cs"/>
              </a:rPr>
              <a:t>Pastaba. </a:t>
            </a:r>
            <a:r>
              <a:rPr lang="lt-LT" sz="1200" kern="1200" dirty="0" smtClean="0">
                <a:solidFill>
                  <a:schemeClr val="tx1"/>
                </a:solidFill>
                <a:effectLst/>
                <a:latin typeface="+mn-lt"/>
                <a:ea typeface="+mn-ea"/>
                <a:cs typeface="+mn-cs"/>
              </a:rPr>
              <a:t>Palyginus 2018 m. II pusmetį su 2017 m. II pusmečiu išaugo naujų rūšių DS skaičius.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Pavyzdžiui, perpus išaugo projektinių DS skaičius,  daugiau kaip dvigubai išaugo pameistrystės DS skaičius.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Šių naujų DS rūšių skaičius auga, išskyrus darbo vietos dalijimosi DS, kurių skaičius 2018m. II pusmetį sumažėjo.</a:t>
            </a:r>
          </a:p>
          <a:p>
            <a:pPr marL="0" indent="0">
              <a:buNone/>
            </a:pPr>
            <a:endParaRPr lang="lt-LT" b="1"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5</a:t>
            </a:fld>
            <a:endParaRPr lang="lt-LT">
              <a:solidFill>
                <a:prstClr val="black"/>
              </a:solidFill>
            </a:endParaRPr>
          </a:p>
        </p:txBody>
      </p:sp>
    </p:spTree>
    <p:extLst>
      <p:ext uri="{BB962C8B-B14F-4D97-AF65-F5344CB8AC3E}">
        <p14:creationId xmlns:p14="http://schemas.microsoft.com/office/powerpoint/2010/main" val="352396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1" dirty="0" smtClean="0"/>
              <a:t>Stebimas DS, sudaromų su užsieniečiais, skaičiaus didėjimas</a:t>
            </a:r>
            <a:r>
              <a:rPr lang="lt-LT" dirty="0" smtClean="0"/>
              <a:t>. 2017 m. II pusmetį su užsieniečiais sudarytos 8 210 DS, 2018 m. I pusmetį – 11 453 DS, o 2018 m. II pusmetį – net 14 088 DS. Daugiausiai užsieniečiai įdarbinami neterminuotai – tokių sutarčių 2018 m. II pusmetį buvo 10 232 (73 proc. su užsieniečiais sudaromų sutarčių). Pastebėtina, jog šios rūšies sutarčių su užsieniečiais sudaroma vis daugiau – nuo 4 443 neterminuotų DS 2017 m. II pusmetį, iki 10 232 DS 2018 m. II pusmetį.  Tokia tendencija susiklostė galimai dėl VDI išaiškinimo, paneigiančio nusistovėjusią nuostatą, jog su trečiųjų šalių piliečiais galima sudaryti tik terminuotas DS (vizos ar leidimo laikinai gyventi laikotarpiui), taip pat ir dėl didesnių socialinio draudimo įmokų sudarant terminuotą DS. </a:t>
            </a:r>
          </a:p>
          <a:p>
            <a:endParaRPr lang="lt-LT" dirty="0" smtClean="0"/>
          </a:p>
          <a:p>
            <a:endParaRPr lang="lt-LT" dirty="0" smtClean="0"/>
          </a:p>
          <a:p>
            <a:r>
              <a:rPr lang="lt-LT" dirty="0" smtClean="0"/>
              <a:t>2017 m. II pusmetį buvo sudarytos 308 452 DS, iš jų:</a:t>
            </a:r>
          </a:p>
          <a:p>
            <a:r>
              <a:rPr lang="lt-LT" dirty="0" smtClean="0"/>
              <a:t>	8 210 DS (beveik 3 proc.) su užsienio šalių piliečiais</a:t>
            </a:r>
          </a:p>
          <a:p>
            <a:r>
              <a:rPr lang="lt-LT" dirty="0" smtClean="0"/>
              <a:t>	300 242 DS su LR ir ES piliečiais.</a:t>
            </a:r>
          </a:p>
          <a:p>
            <a:endParaRPr lang="lt-LT" dirty="0" smtClean="0"/>
          </a:p>
          <a:p>
            <a:r>
              <a:rPr lang="lt-LT" dirty="0" smtClean="0"/>
              <a:t>2018 m. II pusmetį buvo sudarytos 309 795 DS, iš jų: </a:t>
            </a:r>
          </a:p>
          <a:p>
            <a:pPr marL="914400" lvl="2" indent="0">
              <a:buFontTx/>
              <a:buNone/>
            </a:pPr>
            <a:r>
              <a:rPr lang="lt-LT" dirty="0" smtClean="0"/>
              <a:t>14 088 DS (apie 5 proc.) su užsienio šalies piliečiais.</a:t>
            </a:r>
          </a:p>
          <a:p>
            <a:pPr marL="0" indent="0">
              <a:buFontTx/>
              <a:buNone/>
            </a:pPr>
            <a:r>
              <a:rPr lang="lt-LT" dirty="0" smtClean="0"/>
              <a:t>-</a:t>
            </a:r>
            <a:r>
              <a:rPr lang="lt-LT" baseline="0" dirty="0" smtClean="0"/>
              <a:t>	</a:t>
            </a:r>
            <a:r>
              <a:rPr lang="lt-LT" dirty="0" smtClean="0"/>
              <a:t>295 707 su LR ir ES piliečiais. </a:t>
            </a:r>
          </a:p>
          <a:p>
            <a:pPr marL="171450" indent="-171450">
              <a:buFontTx/>
              <a:buChar char="-"/>
            </a:pPr>
            <a:endParaRPr lang="lt-LT" dirty="0" smtClean="0"/>
          </a:p>
          <a:p>
            <a:r>
              <a:rPr lang="lt-LT" b="1" u="sng" dirty="0" smtClean="0"/>
              <a:t>Pastaba.</a:t>
            </a:r>
            <a:r>
              <a:rPr lang="lt-LT" dirty="0" smtClean="0"/>
              <a:t> Nors nuo DK įsigaliojimo (2017 m. liepos 1 d.) sudaromų DS skaičius išlieka panašus, tačiau su užsieniečiais sudaromų DS skaičius išaugo perpus – 2018 m. II </a:t>
            </a:r>
            <a:r>
              <a:rPr lang="lt-LT" dirty="0" err="1" smtClean="0"/>
              <a:t>pusm</a:t>
            </a:r>
            <a:r>
              <a:rPr lang="lt-LT" dirty="0" smtClean="0"/>
              <a:t>. jų įdarbinta beveik 70 proc. daugiau, nei 2017 m. II </a:t>
            </a:r>
            <a:r>
              <a:rPr lang="lt-LT" dirty="0" err="1" smtClean="0"/>
              <a:t>pusm</a:t>
            </a:r>
            <a:r>
              <a:rPr lang="lt-LT" dirty="0" smtClean="0"/>
              <a:t>.</a:t>
            </a:r>
          </a:p>
          <a:p>
            <a:endParaRPr lang="lt-LT" dirty="0" smtClean="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6</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Taigi, </a:t>
            </a:r>
            <a:r>
              <a:rPr lang="lt-LT" sz="1200" b="1" kern="1200" dirty="0" smtClean="0">
                <a:solidFill>
                  <a:schemeClr val="tx1"/>
                </a:solidFill>
                <a:effectLst/>
                <a:latin typeface="+mn-lt"/>
                <a:ea typeface="+mn-ea"/>
                <a:cs typeface="+mn-cs"/>
              </a:rPr>
              <a:t>DS nutraukimo pagrindų pasiskirstymo tendencija išlieka panaši ir 2018 m.: </a:t>
            </a:r>
            <a:r>
              <a:rPr lang="lt-LT" sz="1200" kern="1200" dirty="0" smtClean="0">
                <a:solidFill>
                  <a:schemeClr val="tx1"/>
                </a:solidFill>
                <a:effectLst/>
                <a:latin typeface="+mn-lt"/>
                <a:ea typeface="+mn-ea"/>
                <a:cs typeface="+mn-cs"/>
              </a:rPr>
              <a:t>didžioji dalis DS, apie 73 proc., nutraukiama darbuotojo iniciatyva be svarbių priežasčių, darbdavio iniciatyva – 5 proc., šalių susitarimu – apie 5 proc. DS. </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7</a:t>
            </a:fld>
            <a:endParaRPr lang="lt-LT"/>
          </a:p>
        </p:txBody>
      </p:sp>
    </p:spTree>
    <p:extLst>
      <p:ext uri="{BB962C8B-B14F-4D97-AF65-F5344CB8AC3E}">
        <p14:creationId xmlns:p14="http://schemas.microsoft.com/office/powerpoint/2010/main" val="178145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8</a:t>
            </a:fld>
            <a:endParaRPr lang="lt-LT"/>
          </a:p>
        </p:txBody>
      </p:sp>
    </p:spTree>
    <p:extLst>
      <p:ext uri="{BB962C8B-B14F-4D97-AF65-F5344CB8AC3E}">
        <p14:creationId xmlns:p14="http://schemas.microsoft.com/office/powerpoint/2010/main" val="367507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smtClean="0">
                <a:solidFill>
                  <a:schemeClr val="tx1"/>
                </a:solidFill>
                <a:effectLst/>
                <a:latin typeface="+mn-lt"/>
                <a:ea typeface="+mn-ea"/>
                <a:cs typeface="+mn-cs"/>
              </a:rPr>
              <a:t>ILGALAIKIO DARBO IŠMOKOS</a:t>
            </a:r>
          </a:p>
          <a:p>
            <a:endParaRPr lang="lt-LT" sz="1200" b="1"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2018 m.:</a:t>
            </a:r>
          </a:p>
          <a:p>
            <a:r>
              <a:rPr lang="lt-LT" sz="1200" kern="1200" dirty="0" smtClean="0">
                <a:solidFill>
                  <a:schemeClr val="tx1"/>
                </a:solidFill>
                <a:effectLst/>
                <a:latin typeface="+mn-lt"/>
                <a:ea typeface="+mn-ea"/>
                <a:cs typeface="+mn-cs"/>
              </a:rPr>
              <a:t>Nebiudžetiniame sektoriuje atleista asmenų pagal DK 57 straipsnį (vienoje darbovietėje išdirbus 5 ir daugiau metų) – 3 986 žmonės</a:t>
            </a:r>
          </a:p>
          <a:p>
            <a:r>
              <a:rPr lang="lt-LT" sz="1200" kern="1200" dirty="0" smtClean="0">
                <a:solidFill>
                  <a:schemeClr val="tx1"/>
                </a:solidFill>
                <a:effectLst/>
                <a:latin typeface="+mn-lt"/>
                <a:ea typeface="+mn-ea"/>
                <a:cs typeface="+mn-cs"/>
              </a:rPr>
              <a:t>Vidutinis mėnesinis ilgalaikio darbo išmokų skaičius – 948 (tas pats asmuo galėjo gauti išmoką kelis mėnesius)</a:t>
            </a:r>
          </a:p>
          <a:p>
            <a:r>
              <a:rPr lang="lt-LT" sz="1200" kern="1200" dirty="0" smtClean="0">
                <a:solidFill>
                  <a:schemeClr val="tx1"/>
                </a:solidFill>
                <a:effectLst/>
                <a:latin typeface="+mn-lt"/>
                <a:ea typeface="+mn-ea"/>
                <a:cs typeface="+mn-cs"/>
              </a:rPr>
              <a:t>Skaičiuojama, kad ilgalaikio darbo išmokas per 2018 m. gavo 4,4 tūkst. asmenų. </a:t>
            </a:r>
          </a:p>
          <a:p>
            <a:r>
              <a:rPr lang="lt-LT" sz="1200" kern="1200" dirty="0" smtClean="0">
                <a:solidFill>
                  <a:schemeClr val="tx1"/>
                </a:solidFill>
                <a:effectLst/>
                <a:latin typeface="+mn-lt"/>
                <a:ea typeface="+mn-ea"/>
                <a:cs typeface="+mn-cs"/>
              </a:rPr>
              <a:t>Statistikos apie pateiktų prašymų skaičių 2018 m. nerinkome.</a:t>
            </a:r>
          </a:p>
          <a:p>
            <a:r>
              <a:rPr lang="lt-LT" sz="1200" kern="1200" dirty="0" smtClean="0">
                <a:solidFill>
                  <a:schemeClr val="tx1"/>
                </a:solidFill>
                <a:effectLst/>
                <a:latin typeface="+mn-lt"/>
                <a:ea typeface="+mn-ea"/>
                <a:cs typeface="+mn-cs"/>
              </a:rPr>
              <a:t>Vidutinis išmokos dydis – 572,6 </a:t>
            </a:r>
            <a:r>
              <a:rPr lang="lt-LT" sz="1200" kern="1200" dirty="0" err="1" smtClean="0">
                <a:solidFill>
                  <a:schemeClr val="tx1"/>
                </a:solidFill>
                <a:effectLst/>
                <a:latin typeface="+mn-lt"/>
                <a:ea typeface="+mn-ea"/>
                <a:cs typeface="+mn-cs"/>
              </a:rPr>
              <a:t>Eur</a:t>
            </a:r>
            <a:endParaRPr lang="lt-LT" sz="1200" kern="1200" dirty="0" smtClean="0">
              <a:solidFill>
                <a:schemeClr val="tx1"/>
              </a:solidFill>
              <a:effectLst/>
              <a:latin typeface="+mn-lt"/>
              <a:ea typeface="+mn-ea"/>
              <a:cs typeface="+mn-cs"/>
            </a:endParaRP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Kadangi finansinių ataskaitų už 2018 metus dar neturime, pateikiu įmokų ir išmokų sumą remiantis preliminariais duomenimis (skaičiai gali koreguotis).</a:t>
            </a:r>
          </a:p>
          <a:p>
            <a:r>
              <a:rPr lang="lt-LT" sz="1200" kern="1200" dirty="0" smtClean="0">
                <a:solidFill>
                  <a:schemeClr val="tx1"/>
                </a:solidFill>
                <a:effectLst/>
                <a:latin typeface="+mn-lt"/>
                <a:ea typeface="+mn-ea"/>
                <a:cs typeface="+mn-cs"/>
              </a:rPr>
              <a:t>Į Ilgalaikio darbo išmokų fondą preliminariais duomenimis surinkta – 52 352 tūkst.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o išmokėta – 6 512 tūkst. </a:t>
            </a:r>
            <a:r>
              <a:rPr lang="lt-LT" sz="1200" kern="1200" dirty="0" err="1" smtClean="0">
                <a:solidFill>
                  <a:schemeClr val="tx1"/>
                </a:solidFill>
                <a:effectLst/>
                <a:latin typeface="+mn-lt"/>
                <a:ea typeface="+mn-ea"/>
                <a:cs typeface="+mn-cs"/>
              </a:rPr>
              <a:t>Eur</a:t>
            </a:r>
            <a:endParaRPr lang="lt-LT" sz="1200" kern="1200" dirty="0" smtClean="0">
              <a:solidFill>
                <a:schemeClr val="tx1"/>
              </a:solidFill>
              <a:effectLst/>
              <a:latin typeface="+mn-lt"/>
              <a:ea typeface="+mn-ea"/>
              <a:cs typeface="+mn-cs"/>
            </a:endParaRPr>
          </a:p>
          <a:p>
            <a:endParaRPr lang="lt-LT" sz="1200" kern="1200" dirty="0" smtClean="0">
              <a:solidFill>
                <a:schemeClr val="tx1"/>
              </a:solidFill>
              <a:effectLst/>
              <a:latin typeface="+mn-lt"/>
              <a:ea typeface="+mn-ea"/>
              <a:cs typeface="+mn-cs"/>
            </a:endParaRPr>
          </a:p>
          <a:p>
            <a:r>
              <a:rPr lang="lt-LT" sz="1200" i="1" u="sng" kern="1200" dirty="0" smtClean="0">
                <a:solidFill>
                  <a:schemeClr val="tx1"/>
                </a:solidFill>
                <a:effectLst/>
                <a:latin typeface="+mn-lt"/>
                <a:ea typeface="+mn-ea"/>
                <a:cs typeface="+mn-cs"/>
              </a:rPr>
              <a:t>Ilgalaikio darbo išmoką iš ilgalaikio</a:t>
            </a:r>
            <a:r>
              <a:rPr lang="lt-LT" sz="1200" i="1" u="sng" kern="1200" baseline="0" dirty="0" smtClean="0">
                <a:solidFill>
                  <a:schemeClr val="tx1"/>
                </a:solidFill>
                <a:effectLst/>
                <a:latin typeface="+mn-lt"/>
                <a:ea typeface="+mn-ea"/>
                <a:cs typeface="+mn-cs"/>
              </a:rPr>
              <a:t> darbo išmokų fondo </a:t>
            </a:r>
            <a:r>
              <a:rPr lang="lt-LT" sz="1200" i="1" u="sng" kern="1200" dirty="0" smtClean="0">
                <a:solidFill>
                  <a:schemeClr val="tx1"/>
                </a:solidFill>
                <a:effectLst/>
                <a:latin typeface="+mn-lt"/>
                <a:ea typeface="+mn-ea"/>
                <a:cs typeface="+mn-cs"/>
              </a:rPr>
              <a:t>gali gauti asmuo, kuris: </a:t>
            </a:r>
            <a:endParaRPr lang="lt-LT" sz="1200" kern="1200" dirty="0" smtClean="0">
              <a:solidFill>
                <a:schemeClr val="tx1"/>
              </a:solidFill>
              <a:effectLst/>
              <a:latin typeface="+mn-lt"/>
              <a:ea typeface="+mn-ea"/>
              <a:cs typeface="+mn-cs"/>
            </a:endParaRPr>
          </a:p>
          <a:p>
            <a:pPr lvl="0"/>
            <a:r>
              <a:rPr lang="lt-LT" sz="1200" kern="1200" dirty="0" smtClean="0">
                <a:solidFill>
                  <a:schemeClr val="tx1"/>
                </a:solidFill>
                <a:effectLst/>
                <a:latin typeface="+mn-lt"/>
                <a:ea typeface="+mn-ea"/>
                <a:cs typeface="+mn-cs"/>
              </a:rPr>
              <a:t>iki atleidimo pas darbdavį yra išdirbęs nepertraukiamai </a:t>
            </a:r>
            <a:r>
              <a:rPr lang="lt-LT" sz="1200" u="sng" kern="1200" dirty="0" smtClean="0">
                <a:solidFill>
                  <a:schemeClr val="tx1"/>
                </a:solidFill>
                <a:effectLst/>
                <a:latin typeface="+mn-lt"/>
                <a:ea typeface="+mn-ea"/>
                <a:cs typeface="+mn-cs"/>
              </a:rPr>
              <a:t>daugiau nei 5 metus </a:t>
            </a:r>
            <a:r>
              <a:rPr lang="lt-LT" sz="1200" kern="1200" dirty="0" smtClean="0">
                <a:solidFill>
                  <a:schemeClr val="tx1"/>
                </a:solidFill>
                <a:effectLst/>
                <a:latin typeface="+mn-lt"/>
                <a:ea typeface="+mn-ea"/>
                <a:cs typeface="+mn-cs"/>
              </a:rPr>
              <a:t>(bent 5 metai ir 1 diena);</a:t>
            </a:r>
          </a:p>
          <a:p>
            <a:pPr lvl="0"/>
            <a:r>
              <a:rPr lang="lt-LT" sz="1200" kern="1200" dirty="0" smtClean="0">
                <a:solidFill>
                  <a:schemeClr val="tx1"/>
                </a:solidFill>
                <a:effectLst/>
                <a:latin typeface="+mn-lt"/>
                <a:ea typeface="+mn-ea"/>
                <a:cs typeface="+mn-cs"/>
              </a:rPr>
              <a:t>buvo atleisti pagal Darbo kodekso 57 str., t. y. </a:t>
            </a:r>
            <a:r>
              <a:rPr lang="lt-LT" sz="1200" u="sng" kern="1200" dirty="0" smtClean="0">
                <a:solidFill>
                  <a:schemeClr val="tx1"/>
                </a:solidFill>
                <a:effectLst/>
                <a:latin typeface="+mn-lt"/>
                <a:ea typeface="+mn-ea"/>
                <a:cs typeface="+mn-cs"/>
              </a:rPr>
              <a:t>darbdavio iniciatyva be darbuotojo kaltės</a:t>
            </a:r>
            <a:r>
              <a:rPr lang="lt-LT" sz="1200" kern="1200" dirty="0" smtClean="0">
                <a:solidFill>
                  <a:schemeClr val="tx1"/>
                </a:solidFill>
                <a:effectLst/>
                <a:latin typeface="+mn-lt"/>
                <a:ea typeface="+mn-ea"/>
                <a:cs typeface="+mn-cs"/>
              </a:rPr>
              <a:t>;</a:t>
            </a:r>
          </a:p>
          <a:p>
            <a:pPr lvl="0"/>
            <a:r>
              <a:rPr lang="lt-LT" sz="1200" u="sng" kern="1200" dirty="0" smtClean="0">
                <a:solidFill>
                  <a:schemeClr val="tx1"/>
                </a:solidFill>
                <a:effectLst/>
                <a:latin typeface="+mn-lt"/>
                <a:ea typeface="+mn-ea"/>
                <a:cs typeface="+mn-cs"/>
              </a:rPr>
              <a:t>per 3 mėnesius po atleidimo neįsidarbina </a:t>
            </a:r>
            <a:r>
              <a:rPr lang="lt-LT" sz="1200" kern="1200" dirty="0" smtClean="0">
                <a:solidFill>
                  <a:schemeClr val="tx1"/>
                </a:solidFill>
                <a:effectLst/>
                <a:latin typeface="+mn-lt"/>
                <a:ea typeface="+mn-ea"/>
                <a:cs typeface="+mn-cs"/>
              </a:rPr>
              <a:t>pas tą patį darbdavį;</a:t>
            </a:r>
          </a:p>
          <a:p>
            <a:pPr lvl="0"/>
            <a:r>
              <a:rPr lang="lt-LT" sz="1200" kern="1200" dirty="0" smtClean="0">
                <a:solidFill>
                  <a:schemeClr val="tx1"/>
                </a:solidFill>
                <a:effectLst/>
                <a:latin typeface="+mn-lt"/>
                <a:ea typeface="+mn-ea"/>
                <a:cs typeface="+mn-cs"/>
              </a:rPr>
              <a:t>nėra biudžetinių įstaigų ar Lietuvos banko darbuotojas;</a:t>
            </a:r>
          </a:p>
          <a:p>
            <a:pPr lvl="0"/>
            <a:r>
              <a:rPr lang="lt-LT" sz="1200" u="sng" kern="1200" dirty="0" smtClean="0">
                <a:solidFill>
                  <a:schemeClr val="tx1"/>
                </a:solidFill>
                <a:effectLst/>
                <a:latin typeface="+mn-lt"/>
                <a:ea typeface="+mn-ea"/>
                <a:cs typeface="+mn-cs"/>
              </a:rPr>
              <a:t>kreipėsi dėl išmokos skyrimo ne vėliau kaip per 6 mėnesius</a:t>
            </a:r>
            <a:r>
              <a:rPr lang="lt-LT" sz="1200" kern="1200" dirty="0" smtClean="0">
                <a:solidFill>
                  <a:schemeClr val="tx1"/>
                </a:solidFill>
                <a:effectLst/>
                <a:latin typeface="+mn-lt"/>
                <a:ea typeface="+mn-ea"/>
                <a:cs typeface="+mn-cs"/>
              </a:rPr>
              <a:t>;</a:t>
            </a:r>
          </a:p>
          <a:p>
            <a:pPr lvl="0"/>
            <a:r>
              <a:rPr lang="lt-LT" sz="1200" kern="1200" dirty="0" smtClean="0">
                <a:solidFill>
                  <a:schemeClr val="tx1"/>
                </a:solidFill>
                <a:effectLst/>
                <a:latin typeface="+mn-lt"/>
                <a:ea typeface="+mn-ea"/>
                <a:cs typeface="+mn-cs"/>
              </a:rPr>
              <a:t>atleistas iš darbo ne anksčiau kaip 2017 m. liepos 1 d.</a:t>
            </a:r>
          </a:p>
          <a:p>
            <a:r>
              <a:rPr lang="lt-LT" sz="1200" i="1" u="sng" kern="1200" dirty="0" smtClean="0">
                <a:solidFill>
                  <a:schemeClr val="tx1"/>
                </a:solidFill>
                <a:effectLst/>
                <a:latin typeface="+mn-lt"/>
                <a:ea typeface="+mn-ea"/>
                <a:cs typeface="+mn-cs"/>
              </a:rPr>
              <a:t>Išmokos dydis:</a:t>
            </a:r>
            <a:endParaRPr lang="lt-LT" sz="1200" kern="1200" dirty="0" smtClean="0">
              <a:solidFill>
                <a:schemeClr val="tx1"/>
              </a:solidFill>
              <a:effectLst/>
              <a:latin typeface="+mn-lt"/>
              <a:ea typeface="+mn-ea"/>
              <a:cs typeface="+mn-cs"/>
            </a:endParaRPr>
          </a:p>
          <a:p>
            <a:pPr lvl="0"/>
            <a:r>
              <a:rPr lang="lt-LT" sz="1200" kern="1200" dirty="0" smtClean="0">
                <a:solidFill>
                  <a:schemeClr val="tx1"/>
                </a:solidFill>
                <a:effectLst/>
                <a:latin typeface="+mn-lt"/>
                <a:ea typeface="+mn-ea"/>
                <a:cs typeface="+mn-cs"/>
              </a:rPr>
              <a:t>1 VMBDU dydžio išmoka, kai asmuo iki atleidimo dirbo nuo 5 iki 10 metų;</a:t>
            </a:r>
          </a:p>
          <a:p>
            <a:pPr lvl="0"/>
            <a:r>
              <a:rPr lang="lt-LT" sz="1200" kern="1200" dirty="0" smtClean="0">
                <a:solidFill>
                  <a:schemeClr val="tx1"/>
                </a:solidFill>
                <a:effectLst/>
                <a:latin typeface="+mn-lt"/>
                <a:ea typeface="+mn-ea"/>
                <a:cs typeface="+mn-cs"/>
              </a:rPr>
              <a:t>2 VMBDU dydžio išmoka, kai asmuo dirbo nuo 10 iki 20 metų;</a:t>
            </a:r>
          </a:p>
          <a:p>
            <a:pPr lvl="0"/>
            <a:r>
              <a:rPr lang="lt-LT" sz="1200" kern="1200" dirty="0" smtClean="0">
                <a:solidFill>
                  <a:schemeClr val="tx1"/>
                </a:solidFill>
                <a:effectLst/>
                <a:latin typeface="+mn-lt"/>
                <a:ea typeface="+mn-ea"/>
                <a:cs typeface="+mn-cs"/>
              </a:rPr>
              <a:t>3 VMBDU dydžio išmoka, kai asmuo iki atleidimo dirbo 20 ir daugiau metų.</a:t>
            </a:r>
          </a:p>
          <a:p>
            <a:r>
              <a:rPr lang="lt-LT" sz="1200" i="1" u="sng" kern="1200" dirty="0" smtClean="0">
                <a:solidFill>
                  <a:schemeClr val="tx1"/>
                </a:solidFill>
                <a:effectLst/>
                <a:latin typeface="+mn-lt"/>
                <a:ea typeface="+mn-ea"/>
                <a:cs typeface="+mn-cs"/>
              </a:rPr>
              <a:t>Kas administruoja ir iš ko sudaromas ilgalaikio darbo išmokų Fondas?  </a:t>
            </a:r>
            <a:r>
              <a:rPr lang="lt-LT" sz="1200" kern="1200" dirty="0" smtClean="0">
                <a:solidFill>
                  <a:schemeClr val="tx1"/>
                </a:solidFill>
                <a:effectLst/>
                <a:latin typeface="+mn-lt"/>
                <a:ea typeface="+mn-ea"/>
                <a:cs typeface="+mn-cs"/>
              </a:rPr>
              <a:t>Ilgalaikio darbo išmokų fondą administruoja „Sodra“;</a:t>
            </a:r>
          </a:p>
          <a:p>
            <a:r>
              <a:rPr lang="lt-LT" sz="1200" kern="1200" dirty="0" smtClean="0">
                <a:solidFill>
                  <a:schemeClr val="tx1"/>
                </a:solidFill>
                <a:effectLst/>
                <a:latin typeface="+mn-lt"/>
                <a:ea typeface="+mn-ea"/>
                <a:cs typeface="+mn-cs"/>
              </a:rPr>
              <a:t>Fondas sudaromas iš darbdavių/draudėjų mokamų įmokų. Darbdaviai/draudėjai moka 0,5 proc. įmoką nuo darbuotojams apskaičiuotų darbo pajamų, nuo kurių mokamos įmokos „Sodrai“ (biudžetinės įstaigos ir Lietuvos bankas šių įmokų nemoka).</a:t>
            </a:r>
          </a:p>
          <a:p>
            <a:r>
              <a:rPr lang="lt-LT" sz="1200" kern="1200" dirty="0" smtClean="0">
                <a:solidFill>
                  <a:schemeClr val="tx1"/>
                </a:solidFill>
                <a:effectLst/>
                <a:latin typeface="+mn-lt"/>
                <a:ea typeface="+mn-ea"/>
                <a:cs typeface="+mn-cs"/>
              </a:rPr>
              <a:t>Pavyzdžiui, jei asmeniui priskaičiuotas 600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 darbo užmokestis „ant popieriaus“, įmoką į ilgalaikio darbo išmokų fondą sudaro -  3 </a:t>
            </a:r>
            <a:r>
              <a:rPr lang="lt-LT" sz="1200" kern="1200" dirty="0" err="1" smtClean="0">
                <a:solidFill>
                  <a:schemeClr val="tx1"/>
                </a:solidFill>
                <a:effectLst/>
                <a:latin typeface="+mn-lt"/>
                <a:ea typeface="+mn-ea"/>
                <a:cs typeface="+mn-cs"/>
              </a:rPr>
              <a:t>Eur</a:t>
            </a:r>
            <a:r>
              <a:rPr lang="lt-LT" sz="1200" kern="1200" dirty="0" smtClean="0">
                <a:solidFill>
                  <a:schemeClr val="tx1"/>
                </a:solidFill>
                <a:effectLst/>
                <a:latin typeface="+mn-lt"/>
                <a:ea typeface="+mn-ea"/>
                <a:cs typeface="+mn-cs"/>
              </a:rPr>
              <a:t>.</a:t>
            </a:r>
          </a:p>
          <a:p>
            <a:endParaRPr lang="lt-LT" sz="1200" kern="1200" dirty="0" smtClean="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9</a:t>
            </a:fld>
            <a:endParaRPr lang="lt-LT"/>
          </a:p>
        </p:txBody>
      </p:sp>
    </p:spTree>
    <p:extLst>
      <p:ext uri="{BB962C8B-B14F-4D97-AF65-F5344CB8AC3E}">
        <p14:creationId xmlns:p14="http://schemas.microsoft.com/office/powerpoint/2010/main" val="352396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2019-03-19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2019-03-19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2019-03-19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36858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889923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94115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62915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endParaRPr lang="lt-LT">
              <a:solidFill>
                <a:srgbClr val="000000">
                  <a:tint val="75000"/>
                </a:srgbClr>
              </a:solidFill>
            </a:endParaRPr>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760394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endParaRPr lang="lt-LT">
              <a:solidFill>
                <a:srgbClr val="000000">
                  <a:tint val="75000"/>
                </a:srgbClr>
              </a:solidFill>
            </a:endParaRPr>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777314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endParaRPr lang="lt-LT">
              <a:solidFill>
                <a:srgbClr val="000000">
                  <a:tint val="75000"/>
                </a:srgbClr>
              </a:solidFill>
            </a:endParaRPr>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63287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02646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2019-03-19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14867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26252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87493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2019-03-19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2019-03-19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2019-03-19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2019-03-19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2019-03-19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2019-03-19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2019-03-19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2019-03-19</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solidFill>
                  <a:srgbClr val="000000">
                    <a:tint val="75000"/>
                  </a:srgbClr>
                </a:solidFill>
              </a:rPr>
              <a:pPr/>
              <a:t>2019-03-19</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000000">
                  <a:tint val="75000"/>
                </a:srgbClr>
              </a:solidFill>
            </a:endParaRPr>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724423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19.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sp>
        <p:nvSpPr>
          <p:cNvPr id="3" name="TextBox 2"/>
          <p:cNvSpPr txBox="1"/>
          <p:nvPr/>
        </p:nvSpPr>
        <p:spPr>
          <a:xfrm>
            <a:off x="770428" y="720750"/>
            <a:ext cx="6825908" cy="1938992"/>
          </a:xfrm>
          <a:prstGeom prst="rect">
            <a:avLst/>
          </a:prstGeom>
          <a:noFill/>
        </p:spPr>
        <p:txBody>
          <a:bodyPr wrap="none" rtlCol="0">
            <a:spAutoFit/>
          </a:bodyPr>
          <a:lstStyle/>
          <a:p>
            <a:pPr>
              <a:lnSpc>
                <a:spcPts val="7200"/>
              </a:lnSpc>
            </a:pPr>
            <a:r>
              <a:rPr lang="lt-LT" sz="6600" b="1" dirty="0">
                <a:solidFill>
                  <a:schemeClr val="bg1"/>
                </a:solidFill>
              </a:rPr>
              <a:t>DARBO KODEKSO</a:t>
            </a:r>
            <a:br>
              <a:rPr lang="lt-LT" sz="6600" b="1" dirty="0">
                <a:solidFill>
                  <a:schemeClr val="bg1"/>
                </a:solidFill>
              </a:rPr>
            </a:br>
            <a:r>
              <a:rPr lang="lt-LT" sz="6600" b="1" dirty="0">
                <a:solidFill>
                  <a:schemeClr val="bg1"/>
                </a:solidFill>
              </a:rPr>
              <a:t>MONITORINGAS</a:t>
            </a:r>
          </a:p>
        </p:txBody>
      </p:sp>
      <p:sp>
        <p:nvSpPr>
          <p:cNvPr id="8" name="TextBox 7"/>
          <p:cNvSpPr txBox="1"/>
          <p:nvPr/>
        </p:nvSpPr>
        <p:spPr>
          <a:xfrm>
            <a:off x="805852" y="2675508"/>
            <a:ext cx="1018227" cy="369332"/>
          </a:xfrm>
          <a:prstGeom prst="rect">
            <a:avLst/>
          </a:prstGeom>
          <a:noFill/>
        </p:spPr>
        <p:txBody>
          <a:bodyPr wrap="none" rtlCol="0">
            <a:spAutoFit/>
          </a:bodyPr>
          <a:lstStyle/>
          <a:p>
            <a:r>
              <a:rPr lang="en-US" dirty="0" smtClean="0">
                <a:solidFill>
                  <a:schemeClr val="bg1"/>
                </a:solidFill>
              </a:rPr>
              <a:t>201</a:t>
            </a:r>
            <a:r>
              <a:rPr lang="lt-LT" dirty="0" smtClean="0">
                <a:solidFill>
                  <a:schemeClr val="bg1"/>
                </a:solidFill>
              </a:rPr>
              <a:t>9</a:t>
            </a:r>
            <a:r>
              <a:rPr lang="en-US" dirty="0" smtClean="0">
                <a:solidFill>
                  <a:schemeClr val="bg1"/>
                </a:solidFill>
              </a:rPr>
              <a:t> m.</a:t>
            </a:r>
            <a:endParaRPr lang="lt-LT" dirty="0">
              <a:solidFill>
                <a:schemeClr val="bg1"/>
              </a:solidFill>
            </a:endParaRPr>
          </a:p>
        </p:txBody>
      </p:sp>
      <p:pic>
        <p:nvPicPr>
          <p:cNvPr id="9" name="Paveikslėlis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48" y="4155926"/>
            <a:ext cx="1982604" cy="518400"/>
          </a:xfrm>
          <a:prstGeom prst="rect">
            <a:avLst/>
          </a:prstGeom>
        </p:spPr>
      </p:pic>
    </p:spTree>
    <p:extLst>
      <p:ext uri="{BB962C8B-B14F-4D97-AF65-F5344CB8AC3E}">
        <p14:creationId xmlns:p14="http://schemas.microsoft.com/office/powerpoint/2010/main" val="395313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0"/>
            <a:ext cx="8784976" cy="1491629"/>
            <a:chOff x="-218492"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92" y="-1"/>
              <a:ext cx="10692539" cy="2088386"/>
            </a:xfrm>
            <a:prstGeom prst="rect">
              <a:avLst/>
            </a:prstGeom>
          </p:spPr>
        </p:pic>
        <p:sp>
          <p:nvSpPr>
            <p:cNvPr id="10" name="TextBox 9"/>
            <p:cNvSpPr txBox="1"/>
            <p:nvPr/>
          </p:nvSpPr>
          <p:spPr>
            <a:xfrm>
              <a:off x="1316537" y="514657"/>
              <a:ext cx="6510950" cy="892552"/>
            </a:xfrm>
            <a:prstGeom prst="rect">
              <a:avLst/>
            </a:prstGeom>
            <a:noFill/>
          </p:spPr>
          <p:txBody>
            <a:bodyPr wrap="none" rtlCol="0">
              <a:spAutoFit/>
            </a:bodyPr>
            <a:lstStyle/>
            <a:p>
              <a:pPr algn="ctr"/>
              <a:r>
                <a:rPr lang="pt-BR" sz="2600" b="1" dirty="0">
                  <a:solidFill>
                    <a:schemeClr val="bg1"/>
                  </a:solidFill>
                </a:rPr>
                <a:t>DS NUTRAUKIMAS </a:t>
              </a:r>
              <a:endParaRPr lang="lt-LT" sz="2600" b="1" dirty="0" smtClean="0">
                <a:solidFill>
                  <a:schemeClr val="bg1"/>
                </a:solidFill>
              </a:endParaRPr>
            </a:p>
            <a:p>
              <a:pPr algn="ctr"/>
              <a:r>
                <a:rPr lang="lt-LT" sz="2600" b="1" dirty="0" smtClean="0">
                  <a:solidFill>
                    <a:schemeClr val="bg1"/>
                  </a:solidFill>
                </a:rPr>
                <a:t>darbdavio valia su ≥ 6 mėn. VDU išeitine</a:t>
              </a:r>
              <a:endParaRPr lang="pt-BR" sz="2600" b="1" dirty="0" smtClean="0">
                <a:solidFill>
                  <a:schemeClr val="bg1"/>
                </a:solidFill>
              </a:endParaRPr>
            </a:p>
          </p:txBody>
        </p:sp>
      </p:grpSp>
      <p:graphicFrame>
        <p:nvGraphicFramePr>
          <p:cNvPr id="5" name="Diagrama 4"/>
          <p:cNvGraphicFramePr/>
          <p:nvPr>
            <p:extLst>
              <p:ext uri="{D42A27DB-BD31-4B8C-83A1-F6EECF244321}">
                <p14:modId xmlns:p14="http://schemas.microsoft.com/office/powerpoint/2010/main" val="3607063545"/>
              </p:ext>
            </p:extLst>
          </p:nvPr>
        </p:nvGraphicFramePr>
        <p:xfrm>
          <a:off x="1296499" y="1491630"/>
          <a:ext cx="5712296" cy="3544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2209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graphicFrame>
        <p:nvGraphicFramePr>
          <p:cNvPr id="3" name="Diagrama 2"/>
          <p:cNvGraphicFramePr/>
          <p:nvPr>
            <p:extLst>
              <p:ext uri="{D42A27DB-BD31-4B8C-83A1-F6EECF244321}">
                <p14:modId xmlns:p14="http://schemas.microsoft.com/office/powerpoint/2010/main" val="1252743874"/>
              </p:ext>
            </p:extLst>
          </p:nvPr>
        </p:nvGraphicFramePr>
        <p:xfrm>
          <a:off x="1475656" y="2139702"/>
          <a:ext cx="6192688"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907704" y="527717"/>
            <a:ext cx="5688632" cy="492443"/>
          </a:xfrm>
          <a:prstGeom prst="rect">
            <a:avLst/>
          </a:prstGeom>
          <a:noFill/>
        </p:spPr>
        <p:txBody>
          <a:bodyPr wrap="square" rtlCol="0">
            <a:spAutoFit/>
          </a:bodyPr>
          <a:lstStyle/>
          <a:p>
            <a:pPr algn="ctr"/>
            <a:r>
              <a:rPr lang="en-US" sz="2600" b="1" dirty="0">
                <a:solidFill>
                  <a:schemeClr val="bg1"/>
                </a:solidFill>
              </a:rPr>
              <a:t>DARBO </a:t>
            </a:r>
            <a:r>
              <a:rPr lang="en-US" sz="2600" b="1" dirty="0" smtClean="0">
                <a:solidFill>
                  <a:schemeClr val="bg1"/>
                </a:solidFill>
              </a:rPr>
              <a:t>UŽMOKESČIO</a:t>
            </a:r>
            <a:r>
              <a:rPr lang="lt-LT" sz="2600" b="1" dirty="0" smtClean="0">
                <a:solidFill>
                  <a:schemeClr val="bg1"/>
                </a:solidFill>
              </a:rPr>
              <a:t> (DU)</a:t>
            </a:r>
            <a:r>
              <a:rPr lang="en-US" sz="2600" b="1" dirty="0" smtClean="0">
                <a:solidFill>
                  <a:schemeClr val="bg1"/>
                </a:solidFill>
              </a:rPr>
              <a:t> </a:t>
            </a:r>
            <a:r>
              <a:rPr lang="en-US" sz="2600" b="1" dirty="0">
                <a:solidFill>
                  <a:schemeClr val="bg1"/>
                </a:solidFill>
              </a:rPr>
              <a:t>AUGIMAS</a:t>
            </a:r>
            <a:endParaRPr lang="lt-LT" sz="2600" b="1" dirty="0">
              <a:solidFill>
                <a:schemeClr val="bg1"/>
              </a:solidFill>
            </a:endParaRPr>
          </a:p>
        </p:txBody>
      </p:sp>
    </p:spTree>
    <p:extLst>
      <p:ext uri="{BB962C8B-B14F-4D97-AF65-F5344CB8AC3E}">
        <p14:creationId xmlns:p14="http://schemas.microsoft.com/office/powerpoint/2010/main" val="208535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7" name="TextBox 6"/>
          <p:cNvSpPr txBox="1"/>
          <p:nvPr/>
        </p:nvSpPr>
        <p:spPr>
          <a:xfrm>
            <a:off x="-2866" y="527716"/>
            <a:ext cx="8280920" cy="584775"/>
          </a:xfrm>
          <a:prstGeom prst="rect">
            <a:avLst/>
          </a:prstGeom>
          <a:noFill/>
        </p:spPr>
        <p:txBody>
          <a:bodyPr wrap="square" rtlCol="0">
            <a:spAutoFit/>
          </a:bodyPr>
          <a:lstStyle/>
          <a:p>
            <a:pPr algn="ctr"/>
            <a:r>
              <a:rPr lang="lt-LT" sz="1600" b="1" dirty="0" smtClean="0">
                <a:solidFill>
                  <a:schemeClr val="bg1"/>
                </a:solidFill>
              </a:rPr>
              <a:t>MMA GAVUSIŲ VISĄ DARBO LAIKĄ DIRBUSIŲ DARBUOTOJŲ SKAIČIUS, PALYGINTI SU VISU VISĄ DARBO LAIKĄ DIRBUSIŲ DARBUOTOJŲ SKAIČIUMI (%)</a:t>
            </a:r>
            <a:endParaRPr lang="lt-LT" sz="1600" b="1" dirty="0">
              <a:solidFill>
                <a:schemeClr val="bg1"/>
              </a:solidFill>
            </a:endParaRPr>
          </a:p>
        </p:txBody>
      </p:sp>
      <p:graphicFrame>
        <p:nvGraphicFramePr>
          <p:cNvPr id="5" name="Diagrama 4"/>
          <p:cNvGraphicFramePr/>
          <p:nvPr>
            <p:extLst>
              <p:ext uri="{D42A27DB-BD31-4B8C-83A1-F6EECF244321}">
                <p14:modId xmlns:p14="http://schemas.microsoft.com/office/powerpoint/2010/main" val="2201414645"/>
              </p:ext>
            </p:extLst>
          </p:nvPr>
        </p:nvGraphicFramePr>
        <p:xfrm>
          <a:off x="323528" y="1275606"/>
          <a:ext cx="828092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0969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793362" y="411510"/>
            <a:ext cx="5557291" cy="892552"/>
          </a:xfrm>
          <a:prstGeom prst="rect">
            <a:avLst/>
          </a:prstGeom>
          <a:noFill/>
        </p:spPr>
        <p:txBody>
          <a:bodyPr wrap="none" rtlCol="0">
            <a:spAutoFit/>
          </a:bodyPr>
          <a:lstStyle/>
          <a:p>
            <a:pPr algn="ctr"/>
            <a:r>
              <a:rPr lang="en-US" sz="2600" b="1" dirty="0">
                <a:gradFill flip="none" rotWithShape="1">
                  <a:gsLst>
                    <a:gs pos="0">
                      <a:schemeClr val="accent1"/>
                    </a:gs>
                    <a:gs pos="100000">
                      <a:schemeClr val="accent2"/>
                    </a:gs>
                  </a:gsLst>
                  <a:lin ang="2010000" scaled="0"/>
                  <a:tileRect/>
                </a:gradFill>
              </a:rPr>
              <a:t>IŠPLĖSTOS DARBO GINČŲ </a:t>
            </a:r>
            <a:r>
              <a:rPr lang="en-US" sz="2600" b="1" dirty="0" smtClean="0">
                <a:gradFill flip="none" rotWithShape="1">
                  <a:gsLst>
                    <a:gs pos="0">
                      <a:schemeClr val="accent1"/>
                    </a:gs>
                    <a:gs pos="100000">
                      <a:schemeClr val="accent2"/>
                    </a:gs>
                  </a:gsLst>
                  <a:lin ang="2010000" scaled="0"/>
                  <a:tileRect/>
                </a:gradFill>
              </a:rPr>
              <a:t>KOMISIJŲ</a:t>
            </a:r>
            <a:endParaRPr lang="lt-LT" sz="2600" b="1" dirty="0" smtClean="0">
              <a:gradFill flip="none" rotWithShape="1">
                <a:gsLst>
                  <a:gs pos="0">
                    <a:schemeClr val="accent1"/>
                  </a:gs>
                  <a:gs pos="100000">
                    <a:schemeClr val="accent2"/>
                  </a:gs>
                </a:gsLst>
                <a:lin ang="2010000" scaled="0"/>
                <a:tileRect/>
              </a:gradFill>
            </a:endParaRPr>
          </a:p>
          <a:p>
            <a:pPr algn="ctr"/>
            <a:r>
              <a:rPr lang="en-US" sz="2600" b="1" dirty="0" smtClean="0">
                <a:gradFill flip="none" rotWithShape="1">
                  <a:gsLst>
                    <a:gs pos="0">
                      <a:schemeClr val="accent1"/>
                    </a:gs>
                    <a:gs pos="100000">
                      <a:schemeClr val="accent2"/>
                    </a:gs>
                  </a:gsLst>
                  <a:lin ang="2010000" scaled="0"/>
                  <a:tileRect/>
                </a:gradFill>
              </a:rPr>
              <a:t>KOMPETENCIJOS </a:t>
            </a:r>
            <a:r>
              <a:rPr lang="en-US" sz="2600" b="1" dirty="0">
                <a:gradFill flip="none" rotWithShape="1">
                  <a:gsLst>
                    <a:gs pos="0">
                      <a:schemeClr val="accent1"/>
                    </a:gs>
                    <a:gs pos="100000">
                      <a:schemeClr val="accent2"/>
                    </a:gs>
                  </a:gsLst>
                  <a:lin ang="2010000" scaled="0"/>
                  <a:tileRect/>
                </a:gradFill>
              </a:rPr>
              <a:t>RIBOS</a:t>
            </a:r>
            <a:endParaRPr lang="lt-LT" sz="2600" b="1" dirty="0" smtClean="0">
              <a:gradFill flip="none" rotWithShape="1">
                <a:gsLst>
                  <a:gs pos="0">
                    <a:schemeClr val="accent1"/>
                  </a:gs>
                  <a:gs pos="100000">
                    <a:schemeClr val="accent2"/>
                  </a:gs>
                </a:gsLst>
                <a:lin ang="2010000" scaled="0"/>
                <a:tileRect/>
              </a:gradFill>
            </a:endParaRPr>
          </a:p>
        </p:txBody>
      </p:sp>
      <p:graphicFrame>
        <p:nvGraphicFramePr>
          <p:cNvPr id="2" name="Diagrama 1"/>
          <p:cNvGraphicFramePr/>
          <p:nvPr>
            <p:extLst>
              <p:ext uri="{D42A27DB-BD31-4B8C-83A1-F6EECF244321}">
                <p14:modId xmlns:p14="http://schemas.microsoft.com/office/powerpoint/2010/main" val="979134976"/>
              </p:ext>
            </p:extLst>
          </p:nvPr>
        </p:nvGraphicFramePr>
        <p:xfrm>
          <a:off x="1237464" y="1531888"/>
          <a:ext cx="6669073"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Tiesioji rodyklės jungtis 14"/>
          <p:cNvCxnSpPr/>
          <p:nvPr/>
        </p:nvCxnSpPr>
        <p:spPr>
          <a:xfrm>
            <a:off x="4572007" y="141962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Tiesioji rodyklės jungtis 15"/>
          <p:cNvCxnSpPr/>
          <p:nvPr/>
        </p:nvCxnSpPr>
        <p:spPr>
          <a:xfrm>
            <a:off x="2273307" y="141962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Tiesioji rodyklės jungtis 16"/>
          <p:cNvCxnSpPr/>
          <p:nvPr/>
        </p:nvCxnSpPr>
        <p:spPr>
          <a:xfrm>
            <a:off x="6883407" y="141962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Tiesioji rodyklės jungtis 17"/>
          <p:cNvCxnSpPr/>
          <p:nvPr/>
        </p:nvCxnSpPr>
        <p:spPr>
          <a:xfrm>
            <a:off x="3435357" y="141962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Tiesioji rodyklės jungtis 20"/>
          <p:cNvCxnSpPr/>
          <p:nvPr/>
        </p:nvCxnSpPr>
        <p:spPr>
          <a:xfrm>
            <a:off x="5715007" y="141962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74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0"/>
            <a:ext cx="8784976" cy="1491629"/>
            <a:chOff x="-218492"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92" y="-1"/>
              <a:ext cx="10692539" cy="2088386"/>
            </a:xfrm>
            <a:prstGeom prst="rect">
              <a:avLst/>
            </a:prstGeom>
          </p:spPr>
        </p:pic>
        <p:sp>
          <p:nvSpPr>
            <p:cNvPr id="10" name="TextBox 9"/>
            <p:cNvSpPr txBox="1"/>
            <p:nvPr/>
          </p:nvSpPr>
          <p:spPr>
            <a:xfrm>
              <a:off x="1657883" y="514657"/>
              <a:ext cx="5828259" cy="1249636"/>
            </a:xfrm>
            <a:prstGeom prst="rect">
              <a:avLst/>
            </a:prstGeom>
            <a:noFill/>
          </p:spPr>
          <p:txBody>
            <a:bodyPr wrap="none" rtlCol="0">
              <a:spAutoFit/>
            </a:bodyPr>
            <a:lstStyle/>
            <a:p>
              <a:pPr algn="ctr"/>
              <a:r>
                <a:rPr lang="pt-BR" sz="2600" b="1" dirty="0">
                  <a:solidFill>
                    <a:schemeClr val="bg1"/>
                  </a:solidFill>
                </a:rPr>
                <a:t>DARBO GINČŲ NAGRINĖJIMAS </a:t>
              </a:r>
              <a:endParaRPr lang="lt-LT" sz="2600" b="1" dirty="0" smtClean="0">
                <a:solidFill>
                  <a:schemeClr val="bg1"/>
                </a:solidFill>
              </a:endParaRPr>
            </a:p>
            <a:p>
              <a:pPr algn="ctr"/>
              <a:r>
                <a:rPr lang="pt-BR" sz="2600" b="1" dirty="0" smtClean="0">
                  <a:solidFill>
                    <a:schemeClr val="bg1"/>
                  </a:solidFill>
                </a:rPr>
                <a:t>DGK </a:t>
              </a:r>
              <a:r>
                <a:rPr lang="pt-BR" sz="2600" b="1" dirty="0">
                  <a:solidFill>
                    <a:schemeClr val="bg1"/>
                  </a:solidFill>
                </a:rPr>
                <a:t>IR </a:t>
              </a:r>
              <a:r>
                <a:rPr lang="pt-BR" sz="2600" b="1" dirty="0" smtClean="0">
                  <a:solidFill>
                    <a:schemeClr val="bg1"/>
                  </a:solidFill>
                </a:rPr>
                <a:t>TEISMUOSE</a:t>
              </a:r>
              <a:r>
                <a:rPr lang="lt-LT" sz="2600" b="1" dirty="0" smtClean="0">
                  <a:solidFill>
                    <a:schemeClr val="bg1"/>
                  </a:solidFill>
                </a:rPr>
                <a:t> 2018 m.</a:t>
              </a:r>
              <a:r>
                <a:rPr lang="pt-BR" sz="2600" b="1" dirty="0" smtClean="0">
                  <a:solidFill>
                    <a:schemeClr val="bg1"/>
                  </a:solidFill>
                </a:rPr>
                <a:t> </a:t>
              </a:r>
              <a:endParaRPr lang="lt-LT" sz="2600" b="1" dirty="0" smtClean="0">
                <a:solidFill>
                  <a:schemeClr val="bg1"/>
                </a:solidFill>
              </a:endParaRPr>
            </a:p>
          </p:txBody>
        </p:sp>
      </p:grpSp>
      <p:graphicFrame>
        <p:nvGraphicFramePr>
          <p:cNvPr id="7" name="Diagrama 6"/>
          <p:cNvGraphicFramePr>
            <a:graphicFrameLocks/>
          </p:cNvGraphicFramePr>
          <p:nvPr>
            <p:extLst>
              <p:ext uri="{D42A27DB-BD31-4B8C-83A1-F6EECF244321}">
                <p14:modId xmlns:p14="http://schemas.microsoft.com/office/powerpoint/2010/main" val="1712837542"/>
              </p:ext>
            </p:extLst>
          </p:nvPr>
        </p:nvGraphicFramePr>
        <p:xfrm>
          <a:off x="755576" y="1635646"/>
          <a:ext cx="792088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790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58800" y="1347614"/>
            <a:ext cx="7327900" cy="276999"/>
          </a:xfrm>
          <a:prstGeom prst="rect">
            <a:avLst/>
          </a:prstGeom>
        </p:spPr>
        <p:txBody>
          <a:bodyPr wrap="square">
            <a:spAutoFit/>
          </a:bodyPr>
          <a:lstStyle/>
          <a:p>
            <a:pPr marL="285750" indent="-285750">
              <a:spcBef>
                <a:spcPts val="0"/>
              </a:spcBef>
              <a:buSzPct val="75000"/>
              <a:buBlip>
                <a:blip r:embed="rId3"/>
              </a:buBlip>
              <a:defRPr/>
            </a:pPr>
            <a:r>
              <a:rPr lang="lt-LT" sz="1200" dirty="0"/>
              <a:t>2018 m. Darbo ginčų komisijos priėmė </a:t>
            </a:r>
            <a:r>
              <a:rPr lang="lt-LT" sz="1200" b="1" dirty="0"/>
              <a:t>12 proc. daugiau </a:t>
            </a:r>
            <a:r>
              <a:rPr lang="lt-LT" sz="1200" dirty="0"/>
              <a:t>sprendimų nei 2017 m</a:t>
            </a:r>
            <a:r>
              <a:rPr lang="lt-LT" sz="1200" dirty="0" smtClean="0"/>
              <a:t>.</a:t>
            </a:r>
            <a:endParaRPr lang="lt-LT" sz="1200" dirty="0"/>
          </a:p>
        </p:txBody>
      </p:sp>
      <p:graphicFrame>
        <p:nvGraphicFramePr>
          <p:cNvPr id="4" name="Diagrama 3"/>
          <p:cNvGraphicFramePr/>
          <p:nvPr>
            <p:extLst>
              <p:ext uri="{D42A27DB-BD31-4B8C-83A1-F6EECF244321}">
                <p14:modId xmlns:p14="http://schemas.microsoft.com/office/powerpoint/2010/main" val="2849459477"/>
              </p:ext>
            </p:extLst>
          </p:nvPr>
        </p:nvGraphicFramePr>
        <p:xfrm>
          <a:off x="467544" y="2211710"/>
          <a:ext cx="8136904" cy="2592288"/>
        </p:xfrm>
        <a:graphic>
          <a:graphicData uri="http://schemas.openxmlformats.org/drawingml/2006/chart">
            <c:chart xmlns:c="http://schemas.openxmlformats.org/drawingml/2006/chart" xmlns:r="http://schemas.openxmlformats.org/officeDocument/2006/relationships" r:id="rId4"/>
          </a:graphicData>
        </a:graphic>
      </p:graphicFrame>
      <p:pic>
        <p:nvPicPr>
          <p:cNvPr id="6" name="Paveikslėlis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7" name="TextBox 6"/>
          <p:cNvSpPr txBox="1"/>
          <p:nvPr/>
        </p:nvSpPr>
        <p:spPr>
          <a:xfrm>
            <a:off x="2760830" y="527717"/>
            <a:ext cx="3622338" cy="492443"/>
          </a:xfrm>
          <a:prstGeom prst="rect">
            <a:avLst/>
          </a:prstGeom>
          <a:noFill/>
        </p:spPr>
        <p:txBody>
          <a:bodyPr wrap="none" rtlCol="0">
            <a:spAutoFit/>
          </a:bodyPr>
          <a:lstStyle/>
          <a:p>
            <a:pPr algn="ctr"/>
            <a:r>
              <a:rPr lang="en-US" sz="2600" b="1" dirty="0">
                <a:solidFill>
                  <a:schemeClr val="bg1"/>
                </a:solidFill>
              </a:rPr>
              <a:t>DGK </a:t>
            </a:r>
            <a:r>
              <a:rPr lang="en-US" sz="2600" b="1">
                <a:solidFill>
                  <a:schemeClr val="bg1"/>
                </a:solidFill>
              </a:rPr>
              <a:t>VEIKLOS </a:t>
            </a:r>
            <a:r>
              <a:rPr lang="en-US" sz="2600" b="1" smtClean="0">
                <a:solidFill>
                  <a:schemeClr val="bg1"/>
                </a:solidFill>
              </a:rPr>
              <a:t>APIMTYS</a:t>
            </a:r>
            <a:endParaRPr lang="lt-LT" sz="2600" b="1" dirty="0">
              <a:solidFill>
                <a:schemeClr val="bg1"/>
              </a:solidFill>
            </a:endParaRPr>
          </a:p>
        </p:txBody>
      </p:sp>
    </p:spTree>
    <p:extLst>
      <p:ext uri="{BB962C8B-B14F-4D97-AF65-F5344CB8AC3E}">
        <p14:creationId xmlns:p14="http://schemas.microsoft.com/office/powerpoint/2010/main" val="825549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97306"/>
            <a:ext cx="9063970" cy="1491629"/>
            <a:chOff x="-444561"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61" y="-1"/>
              <a:ext cx="10692539" cy="2088386"/>
            </a:xfrm>
            <a:prstGeom prst="rect">
              <a:avLst/>
            </a:prstGeom>
          </p:spPr>
        </p:pic>
        <p:sp>
          <p:nvSpPr>
            <p:cNvPr id="10" name="TextBox 9"/>
            <p:cNvSpPr txBox="1"/>
            <p:nvPr/>
          </p:nvSpPr>
          <p:spPr>
            <a:xfrm>
              <a:off x="-330977" y="699463"/>
              <a:ext cx="10485372" cy="689455"/>
            </a:xfrm>
            <a:prstGeom prst="rect">
              <a:avLst/>
            </a:prstGeom>
            <a:noFill/>
          </p:spPr>
          <p:txBody>
            <a:bodyPr wrap="square" rtlCol="0">
              <a:spAutoFit/>
            </a:bodyPr>
            <a:lstStyle/>
            <a:p>
              <a:pPr algn="ctr"/>
              <a:r>
                <a:rPr lang="lt-LT" sz="2600" b="1" dirty="0" smtClean="0">
                  <a:solidFill>
                    <a:schemeClr val="bg1"/>
                  </a:solidFill>
                </a:rPr>
                <a:t>REZULTATAI</a:t>
              </a:r>
              <a:endParaRPr lang="lt-LT" sz="2600" b="1" dirty="0">
                <a:solidFill>
                  <a:schemeClr val="bg1"/>
                </a:solidFill>
              </a:endParaRPr>
            </a:p>
          </p:txBody>
        </p:sp>
      </p:grpSp>
      <p:graphicFrame>
        <p:nvGraphicFramePr>
          <p:cNvPr id="5" name="Diagrama 4"/>
          <p:cNvGraphicFramePr/>
          <p:nvPr>
            <p:extLst>
              <p:ext uri="{D42A27DB-BD31-4B8C-83A1-F6EECF244321}">
                <p14:modId xmlns:p14="http://schemas.microsoft.com/office/powerpoint/2010/main" val="1435719282"/>
              </p:ext>
            </p:extLst>
          </p:nvPr>
        </p:nvGraphicFramePr>
        <p:xfrm>
          <a:off x="179512" y="1491630"/>
          <a:ext cx="8280920" cy="3312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01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97306"/>
            <a:ext cx="9063970" cy="1491629"/>
            <a:chOff x="-444561"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61" y="-1"/>
              <a:ext cx="10692539" cy="2088386"/>
            </a:xfrm>
            <a:prstGeom prst="rect">
              <a:avLst/>
            </a:prstGeom>
          </p:spPr>
        </p:pic>
        <p:sp>
          <p:nvSpPr>
            <p:cNvPr id="10" name="TextBox 9"/>
            <p:cNvSpPr txBox="1"/>
            <p:nvPr/>
          </p:nvSpPr>
          <p:spPr>
            <a:xfrm>
              <a:off x="-360013" y="699462"/>
              <a:ext cx="10485372" cy="689455"/>
            </a:xfrm>
            <a:prstGeom prst="rect">
              <a:avLst/>
            </a:prstGeom>
            <a:noFill/>
          </p:spPr>
          <p:txBody>
            <a:bodyPr wrap="square" rtlCol="0">
              <a:spAutoFit/>
            </a:bodyPr>
            <a:lstStyle/>
            <a:p>
              <a:pPr algn="ctr"/>
              <a:r>
                <a:rPr lang="lt-LT" sz="2600" b="1" dirty="0" smtClean="0">
                  <a:solidFill>
                    <a:schemeClr val="bg1"/>
                  </a:solidFill>
                </a:rPr>
                <a:t>REIKALAVIMAI BUVO KELIAMI DĖL</a:t>
              </a:r>
              <a:endParaRPr lang="lt-LT" sz="2600" b="1" dirty="0">
                <a:solidFill>
                  <a:schemeClr val="bg1"/>
                </a:solidFill>
              </a:endParaRPr>
            </a:p>
          </p:txBody>
        </p:sp>
      </p:grpSp>
      <p:graphicFrame>
        <p:nvGraphicFramePr>
          <p:cNvPr id="3" name="Diagrama 2"/>
          <p:cNvGraphicFramePr/>
          <p:nvPr>
            <p:extLst>
              <p:ext uri="{D42A27DB-BD31-4B8C-83A1-F6EECF244321}">
                <p14:modId xmlns:p14="http://schemas.microsoft.com/office/powerpoint/2010/main" val="3184885003"/>
              </p:ext>
            </p:extLst>
          </p:nvPr>
        </p:nvGraphicFramePr>
        <p:xfrm>
          <a:off x="6444" y="1347614"/>
          <a:ext cx="9057525" cy="36724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610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07504" y="1275606"/>
            <a:ext cx="8280920" cy="646331"/>
          </a:xfrm>
          <a:prstGeom prst="rect">
            <a:avLst/>
          </a:prstGeom>
          <a:solidFill>
            <a:schemeClr val="tx2">
              <a:lumMod val="60000"/>
              <a:lumOff val="40000"/>
            </a:schemeClr>
          </a:solidFill>
        </p:spPr>
        <p:txBody>
          <a:bodyPr wrap="square">
            <a:spAutoFit/>
          </a:bodyPr>
          <a:lstStyle/>
          <a:p>
            <a:pPr marL="285750" indent="-285750">
              <a:spcBef>
                <a:spcPts val="0"/>
              </a:spcBef>
              <a:buSzPct val="75000"/>
              <a:buBlip>
                <a:blip r:embed="rId3"/>
              </a:buBlip>
              <a:defRPr/>
            </a:pPr>
            <a:r>
              <a:rPr lang="lt-LT" sz="1200" dirty="0"/>
              <a:t>Daugėja taikos sutarčių - </a:t>
            </a:r>
            <a:r>
              <a:rPr lang="lt-LT" sz="1200" dirty="0" smtClean="0"/>
              <a:t>2018 </a:t>
            </a:r>
            <a:r>
              <a:rPr lang="lt-LT" sz="1200" dirty="0"/>
              <a:t>m. </a:t>
            </a:r>
            <a:r>
              <a:rPr lang="lt-LT" sz="1200" dirty="0" smtClean="0"/>
              <a:t>priimta 7 637 </a:t>
            </a:r>
            <a:r>
              <a:rPr lang="lt-LT" sz="1200" dirty="0"/>
              <a:t>DGK sprendimų, kuriuose </a:t>
            </a:r>
            <a:r>
              <a:rPr lang="lt-LT" sz="1200" b="1" dirty="0">
                <a:solidFill>
                  <a:srgbClr val="FF0000"/>
                </a:solidFill>
              </a:rPr>
              <a:t>net </a:t>
            </a:r>
            <a:r>
              <a:rPr lang="lt-LT" sz="1200" b="1" dirty="0" smtClean="0">
                <a:solidFill>
                  <a:srgbClr val="FF0000"/>
                </a:solidFill>
              </a:rPr>
              <a:t>14,6 </a:t>
            </a:r>
            <a:r>
              <a:rPr lang="lt-LT" sz="1200" b="1" dirty="0">
                <a:solidFill>
                  <a:srgbClr val="FF0000"/>
                </a:solidFill>
              </a:rPr>
              <a:t>proc. sprendimų</a:t>
            </a:r>
            <a:r>
              <a:rPr lang="lt-LT" sz="1200" dirty="0"/>
              <a:t> priimta </a:t>
            </a:r>
            <a:r>
              <a:rPr lang="lt-LT" sz="1200" b="1" dirty="0">
                <a:solidFill>
                  <a:srgbClr val="FF0000"/>
                </a:solidFill>
              </a:rPr>
              <a:t>TAIKOS</a:t>
            </a:r>
            <a:r>
              <a:rPr lang="lt-LT" sz="1200" dirty="0"/>
              <a:t> sutartis;</a:t>
            </a:r>
          </a:p>
          <a:p>
            <a:pPr marL="285750" indent="-285750">
              <a:spcBef>
                <a:spcPts val="0"/>
              </a:spcBef>
              <a:buSzPct val="75000"/>
              <a:buBlip>
                <a:blip r:embed="rId3"/>
              </a:buBlip>
              <a:defRPr/>
            </a:pPr>
            <a:r>
              <a:rPr lang="lt-LT" sz="1200" dirty="0"/>
              <a:t>Mažėja besikreipiančiųjų į </a:t>
            </a:r>
            <a:r>
              <a:rPr lang="lt-LT" sz="1200" dirty="0" smtClean="0"/>
              <a:t>teismą</a:t>
            </a:r>
            <a:endParaRPr lang="lt-LT" sz="1200" dirty="0"/>
          </a:p>
        </p:txBody>
      </p:sp>
      <p:pic>
        <p:nvPicPr>
          <p:cNvPr id="7" name="Paveikslėlis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8" name="TextBox 7"/>
          <p:cNvSpPr txBox="1"/>
          <p:nvPr/>
        </p:nvSpPr>
        <p:spPr>
          <a:xfrm>
            <a:off x="3112215" y="527717"/>
            <a:ext cx="2919581" cy="492443"/>
          </a:xfrm>
          <a:prstGeom prst="rect">
            <a:avLst/>
          </a:prstGeom>
          <a:noFill/>
        </p:spPr>
        <p:txBody>
          <a:bodyPr wrap="none" rtlCol="0">
            <a:spAutoFit/>
          </a:bodyPr>
          <a:lstStyle/>
          <a:p>
            <a:pPr algn="ctr"/>
            <a:r>
              <a:rPr lang="en-US" sz="2600" b="1" dirty="0">
                <a:solidFill>
                  <a:schemeClr val="bg1"/>
                </a:solidFill>
              </a:rPr>
              <a:t>TAIKOS </a:t>
            </a:r>
            <a:r>
              <a:rPr lang="en-US" sz="2600" b="1" dirty="0" smtClean="0">
                <a:solidFill>
                  <a:schemeClr val="bg1"/>
                </a:solidFill>
              </a:rPr>
              <a:t>SUTARTYS</a:t>
            </a:r>
            <a:endParaRPr lang="lt-LT" sz="2600" b="1" dirty="0">
              <a:solidFill>
                <a:schemeClr val="bg1"/>
              </a:solidFill>
            </a:endParaRPr>
          </a:p>
        </p:txBody>
      </p:sp>
      <p:graphicFrame>
        <p:nvGraphicFramePr>
          <p:cNvPr id="9" name="Diagrama 8"/>
          <p:cNvGraphicFramePr>
            <a:graphicFrameLocks/>
          </p:cNvGraphicFramePr>
          <p:nvPr>
            <p:extLst>
              <p:ext uri="{D42A27DB-BD31-4B8C-83A1-F6EECF244321}">
                <p14:modId xmlns:p14="http://schemas.microsoft.com/office/powerpoint/2010/main" val="3045329407"/>
              </p:ext>
            </p:extLst>
          </p:nvPr>
        </p:nvGraphicFramePr>
        <p:xfrm>
          <a:off x="23334" y="2067694"/>
          <a:ext cx="8784976" cy="2880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0042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0"/>
            <a:ext cx="8784976" cy="1491629"/>
            <a:chOff x="-218492"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92" y="-1"/>
              <a:ext cx="10692539" cy="2088386"/>
            </a:xfrm>
            <a:prstGeom prst="rect">
              <a:avLst/>
            </a:prstGeom>
          </p:spPr>
        </p:pic>
        <p:sp>
          <p:nvSpPr>
            <p:cNvPr id="10" name="TextBox 9"/>
            <p:cNvSpPr txBox="1"/>
            <p:nvPr/>
          </p:nvSpPr>
          <p:spPr>
            <a:xfrm>
              <a:off x="4459591" y="514657"/>
              <a:ext cx="224842" cy="689455"/>
            </a:xfrm>
            <a:prstGeom prst="rect">
              <a:avLst/>
            </a:prstGeom>
            <a:noFill/>
          </p:spPr>
          <p:txBody>
            <a:bodyPr wrap="none" rtlCol="0">
              <a:spAutoFit/>
            </a:bodyPr>
            <a:lstStyle/>
            <a:p>
              <a:pPr algn="ctr"/>
              <a:endParaRPr lang="lt-LT" sz="2600" b="1" dirty="0" smtClean="0">
                <a:solidFill>
                  <a:schemeClr val="bg1"/>
                </a:solidFill>
              </a:endParaRPr>
            </a:p>
          </p:txBody>
        </p:sp>
      </p:grpSp>
      <p:sp>
        <p:nvSpPr>
          <p:cNvPr id="2" name="Stačiakampis 1"/>
          <p:cNvSpPr/>
          <p:nvPr/>
        </p:nvSpPr>
        <p:spPr>
          <a:xfrm>
            <a:off x="611560" y="499592"/>
            <a:ext cx="7344816" cy="492443"/>
          </a:xfrm>
          <a:prstGeom prst="rect">
            <a:avLst/>
          </a:prstGeom>
        </p:spPr>
        <p:txBody>
          <a:bodyPr wrap="square">
            <a:spAutoFit/>
          </a:bodyPr>
          <a:lstStyle/>
          <a:p>
            <a:r>
              <a:rPr lang="lt-LT" sz="2600" b="1" dirty="0">
                <a:solidFill>
                  <a:schemeClr val="bg1"/>
                </a:solidFill>
              </a:rPr>
              <a:t>KOLEKTYVINIŲ SUTARČIŲ SKAIČIUS </a:t>
            </a:r>
            <a:r>
              <a:rPr lang="lt-LT" sz="2600" b="1" dirty="0" smtClean="0">
                <a:solidFill>
                  <a:schemeClr val="bg1"/>
                </a:solidFill>
              </a:rPr>
              <a:t>LIETUVOJE</a:t>
            </a:r>
          </a:p>
        </p:txBody>
      </p:sp>
      <p:graphicFrame>
        <p:nvGraphicFramePr>
          <p:cNvPr id="4" name="Diagrama 3"/>
          <p:cNvGraphicFramePr/>
          <p:nvPr>
            <p:extLst>
              <p:ext uri="{D42A27DB-BD31-4B8C-83A1-F6EECF244321}">
                <p14:modId xmlns:p14="http://schemas.microsoft.com/office/powerpoint/2010/main" val="1660785735"/>
              </p:ext>
            </p:extLst>
          </p:nvPr>
        </p:nvGraphicFramePr>
        <p:xfrm>
          <a:off x="395536" y="1419622"/>
          <a:ext cx="8424936" cy="3435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341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03598"/>
          </a:xfrm>
          <a:prstGeom prst="rect">
            <a:avLst/>
          </a:prstGeom>
        </p:spPr>
      </p:pic>
      <p:sp>
        <p:nvSpPr>
          <p:cNvPr id="5" name="TextBox 4"/>
          <p:cNvSpPr txBox="1"/>
          <p:nvPr/>
        </p:nvSpPr>
        <p:spPr>
          <a:xfrm>
            <a:off x="1516486" y="355577"/>
            <a:ext cx="6111032" cy="492443"/>
          </a:xfrm>
          <a:prstGeom prst="rect">
            <a:avLst/>
          </a:prstGeom>
          <a:noFill/>
        </p:spPr>
        <p:txBody>
          <a:bodyPr wrap="none" rtlCol="0">
            <a:spAutoFit/>
          </a:bodyPr>
          <a:lstStyle/>
          <a:p>
            <a:pPr algn="ctr"/>
            <a:r>
              <a:rPr lang="en-US" sz="2600" b="1" dirty="0">
                <a:solidFill>
                  <a:schemeClr val="bg1"/>
                </a:solidFill>
              </a:rPr>
              <a:t>DARBO </a:t>
            </a:r>
            <a:r>
              <a:rPr lang="en-US" sz="2600" b="1" dirty="0" smtClean="0">
                <a:solidFill>
                  <a:schemeClr val="bg1"/>
                </a:solidFill>
              </a:rPr>
              <a:t>KODEKSO</a:t>
            </a:r>
            <a:r>
              <a:rPr lang="lt-LT" sz="2600" b="1" dirty="0" smtClean="0">
                <a:solidFill>
                  <a:schemeClr val="bg1"/>
                </a:solidFill>
              </a:rPr>
              <a:t> (DK)</a:t>
            </a:r>
            <a:r>
              <a:rPr lang="en-US" sz="2600" b="1" dirty="0" smtClean="0">
                <a:solidFill>
                  <a:schemeClr val="bg1"/>
                </a:solidFill>
              </a:rPr>
              <a:t> </a:t>
            </a:r>
            <a:r>
              <a:rPr lang="en-US" sz="2600" b="1" dirty="0">
                <a:solidFill>
                  <a:schemeClr val="bg1"/>
                </a:solidFill>
              </a:rPr>
              <a:t>TEIGIAMA ĮTAKA</a:t>
            </a:r>
          </a:p>
        </p:txBody>
      </p:sp>
      <p:graphicFrame>
        <p:nvGraphicFramePr>
          <p:cNvPr id="2" name="Diagrama 1"/>
          <p:cNvGraphicFramePr/>
          <p:nvPr>
            <p:extLst>
              <p:ext uri="{D42A27DB-BD31-4B8C-83A1-F6EECF244321}">
                <p14:modId xmlns:p14="http://schemas.microsoft.com/office/powerpoint/2010/main" val="3137225372"/>
              </p:ext>
            </p:extLst>
          </p:nvPr>
        </p:nvGraphicFramePr>
        <p:xfrm>
          <a:off x="53752" y="1131590"/>
          <a:ext cx="9036496"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4218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0"/>
            <a:ext cx="8784976" cy="1491629"/>
            <a:chOff x="-218492"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92" y="-1"/>
              <a:ext cx="10692539" cy="2088386"/>
            </a:xfrm>
            <a:prstGeom prst="rect">
              <a:avLst/>
            </a:prstGeom>
          </p:spPr>
        </p:pic>
        <p:sp>
          <p:nvSpPr>
            <p:cNvPr id="10" name="TextBox 9"/>
            <p:cNvSpPr txBox="1"/>
            <p:nvPr/>
          </p:nvSpPr>
          <p:spPr>
            <a:xfrm>
              <a:off x="4459591" y="514657"/>
              <a:ext cx="224842" cy="689455"/>
            </a:xfrm>
            <a:prstGeom prst="rect">
              <a:avLst/>
            </a:prstGeom>
            <a:noFill/>
          </p:spPr>
          <p:txBody>
            <a:bodyPr wrap="none" rtlCol="0">
              <a:spAutoFit/>
            </a:bodyPr>
            <a:lstStyle/>
            <a:p>
              <a:pPr algn="ctr"/>
              <a:endParaRPr lang="lt-LT" sz="2600" b="1" dirty="0" smtClean="0">
                <a:solidFill>
                  <a:schemeClr val="bg1"/>
                </a:solidFill>
              </a:endParaRPr>
            </a:p>
          </p:txBody>
        </p:sp>
      </p:grpSp>
      <p:sp>
        <p:nvSpPr>
          <p:cNvPr id="2" name="Stačiakampis 1"/>
          <p:cNvSpPr/>
          <p:nvPr/>
        </p:nvSpPr>
        <p:spPr>
          <a:xfrm>
            <a:off x="611560" y="499592"/>
            <a:ext cx="7344816" cy="492443"/>
          </a:xfrm>
          <a:prstGeom prst="rect">
            <a:avLst/>
          </a:prstGeom>
        </p:spPr>
        <p:txBody>
          <a:bodyPr wrap="square">
            <a:spAutoFit/>
          </a:bodyPr>
          <a:lstStyle/>
          <a:p>
            <a:r>
              <a:rPr lang="lt-LT" sz="2600" b="1" dirty="0">
                <a:solidFill>
                  <a:schemeClr val="bg1"/>
                </a:solidFill>
              </a:rPr>
              <a:t>NARYSTĖ PROFESINĖSE </a:t>
            </a:r>
            <a:r>
              <a:rPr lang="lt-LT" sz="2600" b="1" dirty="0" smtClean="0">
                <a:solidFill>
                  <a:schemeClr val="bg1"/>
                </a:solidFill>
              </a:rPr>
              <a:t>SĄJUNGOSE</a:t>
            </a:r>
          </a:p>
        </p:txBody>
      </p:sp>
      <p:graphicFrame>
        <p:nvGraphicFramePr>
          <p:cNvPr id="3" name="Diagrama 2"/>
          <p:cNvGraphicFramePr/>
          <p:nvPr>
            <p:extLst>
              <p:ext uri="{D42A27DB-BD31-4B8C-83A1-F6EECF244321}">
                <p14:modId xmlns:p14="http://schemas.microsoft.com/office/powerpoint/2010/main" val="9584569"/>
              </p:ext>
            </p:extLst>
          </p:nvPr>
        </p:nvGraphicFramePr>
        <p:xfrm>
          <a:off x="611560" y="1275606"/>
          <a:ext cx="8064896" cy="352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177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0" y="0"/>
            <a:ext cx="8784976" cy="1491629"/>
            <a:chOff x="-218492" y="-1"/>
            <a:chExt cx="10692539" cy="2088386"/>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92" y="-1"/>
              <a:ext cx="10692539" cy="2088386"/>
            </a:xfrm>
            <a:prstGeom prst="rect">
              <a:avLst/>
            </a:prstGeom>
          </p:spPr>
        </p:pic>
        <p:sp>
          <p:nvSpPr>
            <p:cNvPr id="10" name="TextBox 9"/>
            <p:cNvSpPr txBox="1"/>
            <p:nvPr/>
          </p:nvSpPr>
          <p:spPr>
            <a:xfrm>
              <a:off x="4459591" y="514657"/>
              <a:ext cx="224842" cy="689455"/>
            </a:xfrm>
            <a:prstGeom prst="rect">
              <a:avLst/>
            </a:prstGeom>
            <a:noFill/>
          </p:spPr>
          <p:txBody>
            <a:bodyPr wrap="none" rtlCol="0">
              <a:spAutoFit/>
            </a:bodyPr>
            <a:lstStyle/>
            <a:p>
              <a:pPr algn="ctr"/>
              <a:endParaRPr lang="lt-LT" sz="2600" b="1" dirty="0" smtClean="0">
                <a:solidFill>
                  <a:schemeClr val="bg1"/>
                </a:solidFill>
              </a:endParaRPr>
            </a:p>
          </p:txBody>
        </p:sp>
      </p:grpSp>
      <p:sp>
        <p:nvSpPr>
          <p:cNvPr id="2" name="Stačiakampis 1"/>
          <p:cNvSpPr/>
          <p:nvPr/>
        </p:nvSpPr>
        <p:spPr>
          <a:xfrm>
            <a:off x="611560" y="499592"/>
            <a:ext cx="7344816" cy="492443"/>
          </a:xfrm>
          <a:prstGeom prst="rect">
            <a:avLst/>
          </a:prstGeom>
        </p:spPr>
        <p:txBody>
          <a:bodyPr wrap="square">
            <a:spAutoFit/>
          </a:bodyPr>
          <a:lstStyle/>
          <a:p>
            <a:r>
              <a:rPr lang="lt-LT" sz="2600" b="1" dirty="0">
                <a:solidFill>
                  <a:schemeClr val="bg1"/>
                </a:solidFill>
              </a:rPr>
              <a:t>DARBO TARYBOS IR DARBUOTOJŲ ATSTOVAI </a:t>
            </a:r>
          </a:p>
        </p:txBody>
      </p:sp>
      <p:graphicFrame>
        <p:nvGraphicFramePr>
          <p:cNvPr id="3" name="Diagrama 2"/>
          <p:cNvGraphicFramePr/>
          <p:nvPr>
            <p:extLst>
              <p:ext uri="{D42A27DB-BD31-4B8C-83A1-F6EECF244321}">
                <p14:modId xmlns:p14="http://schemas.microsoft.com/office/powerpoint/2010/main" val="4085117397"/>
              </p:ext>
            </p:extLst>
          </p:nvPr>
        </p:nvGraphicFramePr>
        <p:xfrm>
          <a:off x="35496" y="1275606"/>
          <a:ext cx="4104456" cy="3240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a 3"/>
          <p:cNvGraphicFramePr/>
          <p:nvPr>
            <p:extLst>
              <p:ext uri="{D42A27DB-BD31-4B8C-83A1-F6EECF244321}">
                <p14:modId xmlns:p14="http://schemas.microsoft.com/office/powerpoint/2010/main" val="2345352043"/>
              </p:ext>
            </p:extLst>
          </p:nvPr>
        </p:nvGraphicFramePr>
        <p:xfrm>
          <a:off x="2771800" y="1203598"/>
          <a:ext cx="6268458" cy="316835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09240" y="4721295"/>
            <a:ext cx="7776864" cy="340519"/>
          </a:xfrm>
          <a:prstGeom prst="roundRect">
            <a:avLst/>
          </a:prstGeom>
          <a:solidFill>
            <a:schemeClr val="bg2">
              <a:lumMod val="90000"/>
            </a:schemeClr>
          </a:solidFill>
        </p:spPr>
        <p:txBody>
          <a:bodyPr wrap="square" rtlCol="0">
            <a:spAutoFit/>
          </a:bodyPr>
          <a:lstStyle>
            <a:defPPr>
              <a:defRPr lang="lt-LT"/>
            </a:defPPr>
            <a:lvl1pPr algn="ctr" fontAlgn="ctr">
              <a:defRPr>
                <a:latin typeface="Times New Roman" panose="02020603050405020304" pitchFamily="18" charset="0"/>
                <a:cs typeface="Times New Roman" panose="02020603050405020304" pitchFamily="18" charset="0"/>
              </a:defRPr>
            </a:lvl1pPr>
          </a:lstStyle>
          <a:p>
            <a:endParaRPr lang="lt-LT" sz="1400" b="1" dirty="0">
              <a:solidFill>
                <a:schemeClr val="accent1"/>
              </a:solidFill>
              <a:latin typeface="+mn-lt"/>
              <a:cs typeface="+mn-cs"/>
            </a:endParaRPr>
          </a:p>
        </p:txBody>
      </p:sp>
      <p:pic>
        <p:nvPicPr>
          <p:cNvPr id="11" name="Paveikslėlis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717" y="4715379"/>
            <a:ext cx="167100" cy="329536"/>
          </a:xfrm>
          <a:prstGeom prst="rect">
            <a:avLst/>
          </a:prstGeom>
        </p:spPr>
      </p:pic>
      <p:sp>
        <p:nvSpPr>
          <p:cNvPr id="5" name="TextBox 4"/>
          <p:cNvSpPr txBox="1"/>
          <p:nvPr/>
        </p:nvSpPr>
        <p:spPr>
          <a:xfrm>
            <a:off x="1229389" y="4709463"/>
            <a:ext cx="6912768" cy="307777"/>
          </a:xfrm>
          <a:prstGeom prst="rect">
            <a:avLst/>
          </a:prstGeom>
          <a:noFill/>
        </p:spPr>
        <p:txBody>
          <a:bodyPr wrap="square" rtlCol="0">
            <a:spAutoFit/>
          </a:bodyPr>
          <a:lstStyle/>
          <a:p>
            <a:r>
              <a:rPr lang="lt-LT" sz="1400" i="1" dirty="0" smtClean="0"/>
              <a:t>Kai kurios įmonės turi kelis skirtingus atstovavimo būdus</a:t>
            </a:r>
            <a:endParaRPr lang="lt-LT" sz="1400" i="1" dirty="0"/>
          </a:p>
        </p:txBody>
      </p:sp>
    </p:spTree>
    <p:extLst>
      <p:ext uri="{BB962C8B-B14F-4D97-AF65-F5344CB8AC3E}">
        <p14:creationId xmlns:p14="http://schemas.microsoft.com/office/powerpoint/2010/main" val="1803369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8" y="761302"/>
            <a:ext cx="4638184" cy="2386512"/>
          </a:xfrm>
          <a:prstGeom prst="rect">
            <a:avLst/>
          </a:prstGeom>
        </p:spPr>
      </p:pic>
      <p:sp>
        <p:nvSpPr>
          <p:cNvPr id="5" name="TextBox 4"/>
          <p:cNvSpPr txBox="1"/>
          <p:nvPr/>
        </p:nvSpPr>
        <p:spPr>
          <a:xfrm>
            <a:off x="84747" y="1851670"/>
            <a:ext cx="4034029" cy="430887"/>
          </a:xfrm>
          <a:prstGeom prst="rect">
            <a:avLst/>
          </a:prstGeom>
          <a:noFill/>
        </p:spPr>
        <p:txBody>
          <a:bodyPr wrap="square" rtlCol="0">
            <a:spAutoFit/>
          </a:bodyPr>
          <a:lstStyle/>
          <a:p>
            <a:r>
              <a:rPr lang="lt-LT" sz="2200" b="1" dirty="0" smtClean="0">
                <a:solidFill>
                  <a:schemeClr val="bg1"/>
                </a:solidFill>
              </a:rPr>
              <a:t>DOING BUSINESS</a:t>
            </a:r>
            <a:r>
              <a:rPr lang="en-US" sz="2200" b="1" dirty="0" smtClean="0">
                <a:solidFill>
                  <a:schemeClr val="bg1"/>
                </a:solidFill>
              </a:rPr>
              <a:t> </a:t>
            </a:r>
            <a:r>
              <a:rPr lang="en-US" sz="2200" b="1" dirty="0">
                <a:solidFill>
                  <a:schemeClr val="bg1"/>
                </a:solidFill>
              </a:rPr>
              <a:t>DUOMENIMIS</a:t>
            </a:r>
            <a:endParaRPr lang="lt-LT" sz="2200" b="1" dirty="0">
              <a:solidFill>
                <a:schemeClr val="bg1"/>
              </a:solidFill>
            </a:endParaRPr>
          </a:p>
        </p:txBody>
      </p:sp>
      <p:sp>
        <p:nvSpPr>
          <p:cNvPr id="6" name="Stačiakampis 5"/>
          <p:cNvSpPr/>
          <p:nvPr/>
        </p:nvSpPr>
        <p:spPr>
          <a:xfrm>
            <a:off x="105752" y="3363838"/>
            <a:ext cx="3563888" cy="492443"/>
          </a:xfrm>
          <a:prstGeom prst="rect">
            <a:avLst/>
          </a:prstGeom>
        </p:spPr>
        <p:txBody>
          <a:bodyPr wrap="square">
            <a:spAutoFit/>
          </a:bodyPr>
          <a:lstStyle/>
          <a:p>
            <a:pPr algn="ctr">
              <a:spcBef>
                <a:spcPts val="600"/>
              </a:spcBef>
              <a:buSzPct val="75000"/>
              <a:defRPr/>
            </a:pPr>
            <a:r>
              <a:rPr lang="lt-LT" sz="1400" b="1" dirty="0"/>
              <a:t>Lietuva Darbo lankstumo indekse</a:t>
            </a:r>
            <a:r>
              <a:rPr lang="lt-LT" sz="1400" b="1" dirty="0" smtClean="0"/>
              <a:t>:</a:t>
            </a:r>
            <a:r>
              <a:rPr lang="lt-LT" sz="1400" b="1" dirty="0"/>
              <a:t/>
            </a:r>
            <a:br>
              <a:rPr lang="lt-LT" sz="1400" b="1" dirty="0"/>
            </a:br>
            <a:r>
              <a:rPr lang="lt-LT" sz="1200" dirty="0" smtClean="0">
                <a:solidFill>
                  <a:srgbClr val="FF0000"/>
                </a:solidFill>
              </a:rPr>
              <a:t>DK 15 </a:t>
            </a:r>
            <a:r>
              <a:rPr lang="lt-LT" sz="1200" dirty="0">
                <a:solidFill>
                  <a:srgbClr val="FF0000"/>
                </a:solidFill>
              </a:rPr>
              <a:t>vietoje</a:t>
            </a:r>
            <a:r>
              <a:rPr lang="lt-LT" sz="1200" dirty="0"/>
              <a:t>  tarp 41 ES ir EBPO </a:t>
            </a:r>
            <a:r>
              <a:rPr lang="lt-LT" sz="1200" dirty="0" smtClean="0"/>
              <a:t>šalies</a:t>
            </a:r>
            <a:endParaRPr lang="lt-LT" sz="1200" dirty="0"/>
          </a:p>
        </p:txBody>
      </p:sp>
      <p:graphicFrame>
        <p:nvGraphicFramePr>
          <p:cNvPr id="8" name="Diagrama 7"/>
          <p:cNvGraphicFramePr>
            <a:graphicFrameLocks/>
          </p:cNvGraphicFramePr>
          <p:nvPr>
            <p:extLst>
              <p:ext uri="{D42A27DB-BD31-4B8C-83A1-F6EECF244321}">
                <p14:modId xmlns:p14="http://schemas.microsoft.com/office/powerpoint/2010/main" val="577582250"/>
              </p:ext>
            </p:extLst>
          </p:nvPr>
        </p:nvGraphicFramePr>
        <p:xfrm>
          <a:off x="4139952" y="181074"/>
          <a:ext cx="4966493" cy="4838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1627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2087124" y="527717"/>
            <a:ext cx="4969758" cy="492443"/>
          </a:xfrm>
          <a:prstGeom prst="rect">
            <a:avLst/>
          </a:prstGeom>
          <a:noFill/>
        </p:spPr>
        <p:txBody>
          <a:bodyPr wrap="none" rtlCol="0">
            <a:spAutoFit/>
          </a:bodyPr>
          <a:lstStyle/>
          <a:p>
            <a:pPr algn="ctr"/>
            <a:r>
              <a:rPr lang="lt-LT" sz="2600" b="1" dirty="0" smtClean="0">
                <a:solidFill>
                  <a:schemeClr val="bg1"/>
                </a:solidFill>
              </a:rPr>
              <a:t>PAŽEIDIMŲ </a:t>
            </a:r>
            <a:r>
              <a:rPr lang="en-US" sz="2600" b="1" dirty="0" smtClean="0">
                <a:solidFill>
                  <a:schemeClr val="bg1"/>
                </a:solidFill>
              </a:rPr>
              <a:t>SKAIČI</a:t>
            </a:r>
            <a:r>
              <a:rPr lang="lt-LT" sz="2600" b="1" dirty="0" smtClean="0">
                <a:solidFill>
                  <a:schemeClr val="bg1"/>
                </a:solidFill>
              </a:rPr>
              <a:t>A</a:t>
            </a:r>
            <a:r>
              <a:rPr lang="en-US" sz="2600" b="1" dirty="0" smtClean="0">
                <a:solidFill>
                  <a:schemeClr val="bg1"/>
                </a:solidFill>
              </a:rPr>
              <a:t>US</a:t>
            </a:r>
            <a:r>
              <a:rPr lang="lt-LT" sz="2600" b="1" dirty="0" smtClean="0">
                <a:solidFill>
                  <a:schemeClr val="bg1"/>
                </a:solidFill>
              </a:rPr>
              <a:t> AUGIMAS</a:t>
            </a:r>
            <a:endParaRPr lang="en-US" sz="2600" b="1" dirty="0">
              <a:solidFill>
                <a:schemeClr val="bg1"/>
              </a:solidFill>
            </a:endParaRPr>
          </a:p>
        </p:txBody>
      </p:sp>
      <p:graphicFrame>
        <p:nvGraphicFramePr>
          <p:cNvPr id="6" name="Diagrama 5"/>
          <p:cNvGraphicFramePr/>
          <p:nvPr>
            <p:extLst>
              <p:ext uri="{D42A27DB-BD31-4B8C-83A1-F6EECF244321}">
                <p14:modId xmlns:p14="http://schemas.microsoft.com/office/powerpoint/2010/main" val="2949204904"/>
              </p:ext>
            </p:extLst>
          </p:nvPr>
        </p:nvGraphicFramePr>
        <p:xfrm>
          <a:off x="749300" y="1275606"/>
          <a:ext cx="7645400"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143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2256212" y="527717"/>
            <a:ext cx="4631589" cy="492443"/>
          </a:xfrm>
          <a:prstGeom prst="rect">
            <a:avLst/>
          </a:prstGeom>
          <a:noFill/>
        </p:spPr>
        <p:txBody>
          <a:bodyPr wrap="none" rtlCol="0">
            <a:spAutoFit/>
          </a:bodyPr>
          <a:lstStyle/>
          <a:p>
            <a:pPr algn="ctr"/>
            <a:r>
              <a:rPr lang="lt-LT" sz="2600" b="1" dirty="0" smtClean="0">
                <a:solidFill>
                  <a:schemeClr val="bg1"/>
                </a:solidFill>
              </a:rPr>
              <a:t>PASKIRTŲ BAUDŲ SUMA, EUR</a:t>
            </a:r>
            <a:endParaRPr lang="en-US" sz="2600" b="1" dirty="0">
              <a:solidFill>
                <a:schemeClr val="bg1"/>
              </a:solidFill>
            </a:endParaRPr>
          </a:p>
        </p:txBody>
      </p:sp>
      <p:graphicFrame>
        <p:nvGraphicFramePr>
          <p:cNvPr id="3" name="Diagrama 2"/>
          <p:cNvGraphicFramePr/>
          <p:nvPr>
            <p:extLst>
              <p:ext uri="{D42A27DB-BD31-4B8C-83A1-F6EECF244321}">
                <p14:modId xmlns:p14="http://schemas.microsoft.com/office/powerpoint/2010/main" val="3855423719"/>
              </p:ext>
            </p:extLst>
          </p:nvPr>
        </p:nvGraphicFramePr>
        <p:xfrm>
          <a:off x="1524000" y="1131590"/>
          <a:ext cx="6096000" cy="3472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6202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929430" y="527717"/>
            <a:ext cx="5285166" cy="492443"/>
          </a:xfrm>
          <a:prstGeom prst="rect">
            <a:avLst/>
          </a:prstGeom>
          <a:noFill/>
        </p:spPr>
        <p:txBody>
          <a:bodyPr wrap="none" rtlCol="0">
            <a:spAutoFit/>
          </a:bodyPr>
          <a:lstStyle/>
          <a:p>
            <a:pPr algn="ctr"/>
            <a:r>
              <a:rPr lang="lt-LT" sz="2600" b="1" dirty="0" smtClean="0">
                <a:solidFill>
                  <a:schemeClr val="bg1"/>
                </a:solidFill>
              </a:rPr>
              <a:t>KONSULTACIJŲ SKAIČIUS MAŽĖJA</a:t>
            </a:r>
            <a:endParaRPr lang="en-US" sz="2600" b="1" dirty="0">
              <a:solidFill>
                <a:schemeClr val="bg1"/>
              </a:solidFill>
            </a:endParaRPr>
          </a:p>
        </p:txBody>
      </p:sp>
      <p:graphicFrame>
        <p:nvGraphicFramePr>
          <p:cNvPr id="3" name="Diagrama 2"/>
          <p:cNvGraphicFramePr/>
          <p:nvPr>
            <p:extLst>
              <p:ext uri="{D42A27DB-BD31-4B8C-83A1-F6EECF244321}">
                <p14:modId xmlns:p14="http://schemas.microsoft.com/office/powerpoint/2010/main" val="4213300971"/>
              </p:ext>
            </p:extLst>
          </p:nvPr>
        </p:nvGraphicFramePr>
        <p:xfrm>
          <a:off x="1524000" y="1347614"/>
          <a:ext cx="6096000" cy="3256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2501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7" y="-136136"/>
            <a:ext cx="9144000" cy="1275606"/>
          </a:xfrm>
          <a:prstGeom prst="rect">
            <a:avLst/>
          </a:prstGeom>
        </p:spPr>
      </p:pic>
      <p:sp>
        <p:nvSpPr>
          <p:cNvPr id="2" name="TextBox 1"/>
          <p:cNvSpPr txBox="1"/>
          <p:nvPr/>
        </p:nvSpPr>
        <p:spPr>
          <a:xfrm>
            <a:off x="2444818" y="255445"/>
            <a:ext cx="4230389" cy="492443"/>
          </a:xfrm>
          <a:prstGeom prst="rect">
            <a:avLst/>
          </a:prstGeom>
          <a:noFill/>
        </p:spPr>
        <p:txBody>
          <a:bodyPr wrap="none" rtlCol="0">
            <a:spAutoFit/>
          </a:bodyPr>
          <a:lstStyle/>
          <a:p>
            <a:pPr algn="ctr"/>
            <a:r>
              <a:rPr lang="lt-LT" sz="2600" b="1" dirty="0" smtClean="0">
                <a:solidFill>
                  <a:schemeClr val="bg1"/>
                </a:solidFill>
              </a:rPr>
              <a:t>KONSULTACIJŲ KLAUSIMAI</a:t>
            </a:r>
            <a:endParaRPr lang="en-US" sz="2600" b="1" dirty="0">
              <a:solidFill>
                <a:schemeClr val="bg1"/>
              </a:solidFill>
            </a:endParaRPr>
          </a:p>
        </p:txBody>
      </p:sp>
      <p:graphicFrame>
        <p:nvGraphicFramePr>
          <p:cNvPr id="5" name="Diagrama 4"/>
          <p:cNvGraphicFramePr/>
          <p:nvPr>
            <p:extLst>
              <p:ext uri="{D42A27DB-BD31-4B8C-83A1-F6EECF244321}">
                <p14:modId xmlns:p14="http://schemas.microsoft.com/office/powerpoint/2010/main" val="139458230"/>
              </p:ext>
            </p:extLst>
          </p:nvPr>
        </p:nvGraphicFramePr>
        <p:xfrm>
          <a:off x="35496" y="843558"/>
          <a:ext cx="8640960"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5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7" y="-136136"/>
            <a:ext cx="9144000" cy="1275606"/>
          </a:xfrm>
          <a:prstGeom prst="rect">
            <a:avLst/>
          </a:prstGeom>
        </p:spPr>
      </p:pic>
      <p:sp>
        <p:nvSpPr>
          <p:cNvPr id="2" name="TextBox 1"/>
          <p:cNvSpPr txBox="1"/>
          <p:nvPr/>
        </p:nvSpPr>
        <p:spPr>
          <a:xfrm>
            <a:off x="0" y="270834"/>
            <a:ext cx="8577540" cy="461665"/>
          </a:xfrm>
          <a:prstGeom prst="rect">
            <a:avLst/>
          </a:prstGeom>
          <a:noFill/>
        </p:spPr>
        <p:txBody>
          <a:bodyPr wrap="none" rtlCol="0">
            <a:spAutoFit/>
          </a:bodyPr>
          <a:lstStyle/>
          <a:p>
            <a:pPr algn="ctr"/>
            <a:r>
              <a:rPr lang="lt-LT" sz="2400" b="1" dirty="0" smtClean="0">
                <a:solidFill>
                  <a:schemeClr val="bg1"/>
                </a:solidFill>
              </a:rPr>
              <a:t>ĮMONIŲ, TAIKANČIŲ </a:t>
            </a:r>
            <a:r>
              <a:rPr lang="lt-LT" sz="2400" b="1" u="sng" dirty="0" smtClean="0">
                <a:solidFill>
                  <a:schemeClr val="bg1"/>
                </a:solidFill>
              </a:rPr>
              <a:t>SUMINĘ DARBO LAIKO APSKAITĄ</a:t>
            </a:r>
            <a:r>
              <a:rPr lang="lt-LT" sz="2400" b="1" dirty="0" smtClean="0">
                <a:solidFill>
                  <a:schemeClr val="bg1"/>
                </a:solidFill>
              </a:rPr>
              <a:t>, DALIS</a:t>
            </a:r>
            <a:endParaRPr lang="en-US" sz="2400" b="1" dirty="0">
              <a:solidFill>
                <a:schemeClr val="bg1"/>
              </a:solidFill>
            </a:endParaRPr>
          </a:p>
        </p:txBody>
      </p:sp>
      <p:graphicFrame>
        <p:nvGraphicFramePr>
          <p:cNvPr id="5" name="Diagrama 4"/>
          <p:cNvGraphicFramePr/>
          <p:nvPr>
            <p:extLst>
              <p:ext uri="{D42A27DB-BD31-4B8C-83A1-F6EECF244321}">
                <p14:modId xmlns:p14="http://schemas.microsoft.com/office/powerpoint/2010/main" val="396167214"/>
              </p:ext>
            </p:extLst>
          </p:nvPr>
        </p:nvGraphicFramePr>
        <p:xfrm>
          <a:off x="707589" y="1139470"/>
          <a:ext cx="7704856" cy="3688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4189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3" name="TextBox 2"/>
          <p:cNvSpPr txBox="1"/>
          <p:nvPr/>
        </p:nvSpPr>
        <p:spPr>
          <a:xfrm>
            <a:off x="1760975" y="527717"/>
            <a:ext cx="5622052" cy="492443"/>
          </a:xfrm>
          <a:prstGeom prst="rect">
            <a:avLst/>
          </a:prstGeom>
          <a:noFill/>
        </p:spPr>
        <p:txBody>
          <a:bodyPr wrap="none" rtlCol="0">
            <a:spAutoFit/>
          </a:bodyPr>
          <a:lstStyle/>
          <a:p>
            <a:pPr algn="ctr"/>
            <a:r>
              <a:rPr lang="sv-SE" sz="2600" b="1" dirty="0">
                <a:solidFill>
                  <a:schemeClr val="bg1"/>
                </a:solidFill>
              </a:rPr>
              <a:t>DARBO RINKOS PROGNOZĖ </a:t>
            </a:r>
            <a:r>
              <a:rPr lang="sv-SE" sz="2600" b="1" dirty="0" smtClean="0">
                <a:solidFill>
                  <a:schemeClr val="bg1"/>
                </a:solidFill>
              </a:rPr>
              <a:t>201</a:t>
            </a:r>
            <a:r>
              <a:rPr lang="lt-LT" sz="2600" b="1" dirty="0" smtClean="0">
                <a:solidFill>
                  <a:schemeClr val="bg1"/>
                </a:solidFill>
              </a:rPr>
              <a:t>9</a:t>
            </a:r>
            <a:r>
              <a:rPr lang="sv-SE" sz="2600" b="1" dirty="0" smtClean="0">
                <a:solidFill>
                  <a:schemeClr val="bg1"/>
                </a:solidFill>
              </a:rPr>
              <a:t> </a:t>
            </a:r>
            <a:r>
              <a:rPr lang="sv-SE" sz="2600" b="1" dirty="0">
                <a:solidFill>
                  <a:schemeClr val="bg1"/>
                </a:solidFill>
              </a:rPr>
              <a:t>M</a:t>
            </a:r>
            <a:r>
              <a:rPr lang="sv-SE" sz="2600" b="1" dirty="0" smtClean="0">
                <a:solidFill>
                  <a:schemeClr val="bg1"/>
                </a:solidFill>
              </a:rPr>
              <a:t>.</a:t>
            </a:r>
            <a:endParaRPr lang="lt-LT" sz="2600" b="1" dirty="0">
              <a:solidFill>
                <a:schemeClr val="bg1"/>
              </a:solidFill>
            </a:endParaRPr>
          </a:p>
        </p:txBody>
      </p:sp>
      <p:sp>
        <p:nvSpPr>
          <p:cNvPr id="5" name="Stačiakampis 4"/>
          <p:cNvSpPr/>
          <p:nvPr/>
        </p:nvSpPr>
        <p:spPr>
          <a:xfrm>
            <a:off x="2171700" y="1275606"/>
            <a:ext cx="4800600" cy="461665"/>
          </a:xfrm>
          <a:prstGeom prst="rect">
            <a:avLst/>
          </a:prstGeom>
        </p:spPr>
        <p:txBody>
          <a:bodyPr wrap="square">
            <a:spAutoFit/>
          </a:bodyPr>
          <a:lstStyle/>
          <a:p>
            <a:pPr algn="ctr">
              <a:spcBef>
                <a:spcPts val="600"/>
              </a:spcBef>
              <a:buSzPct val="75000"/>
              <a:defRPr/>
            </a:pPr>
            <a:r>
              <a:rPr lang="lt-LT" sz="1200" dirty="0"/>
              <a:t>Darbo rinkos prognozei rengti buvo apklausta </a:t>
            </a:r>
            <a:r>
              <a:rPr lang="lt-LT" sz="1200" dirty="0" smtClean="0"/>
              <a:t>4,5 </a:t>
            </a:r>
            <a:r>
              <a:rPr lang="lt-LT" sz="1200" dirty="0"/>
              <a:t>tūkst. darbdavių, kurių įmonėse dirba </a:t>
            </a:r>
            <a:r>
              <a:rPr lang="lt-LT" sz="1200" dirty="0" smtClean="0"/>
              <a:t>238 tūkst</a:t>
            </a:r>
            <a:r>
              <a:rPr lang="lt-LT" sz="1200" dirty="0"/>
              <a:t>. </a:t>
            </a:r>
            <a:r>
              <a:rPr lang="lt-LT" sz="1200" dirty="0" smtClean="0"/>
              <a:t>šalies </a:t>
            </a:r>
            <a:r>
              <a:rPr lang="lt-LT" sz="1200" dirty="0"/>
              <a:t>dirbančiųjų.</a:t>
            </a:r>
            <a:endParaRPr lang="en-US" sz="1200" dirty="0" smtClean="0"/>
          </a:p>
        </p:txBody>
      </p:sp>
      <p:graphicFrame>
        <p:nvGraphicFramePr>
          <p:cNvPr id="2" name="Diagrama 1"/>
          <p:cNvGraphicFramePr/>
          <p:nvPr>
            <p:extLst>
              <p:ext uri="{D42A27DB-BD31-4B8C-83A1-F6EECF244321}">
                <p14:modId xmlns:p14="http://schemas.microsoft.com/office/powerpoint/2010/main" val="1531515118"/>
              </p:ext>
            </p:extLst>
          </p:nvPr>
        </p:nvGraphicFramePr>
        <p:xfrm>
          <a:off x="467544" y="1779531"/>
          <a:ext cx="2664296"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a 8"/>
          <p:cNvGraphicFramePr/>
          <p:nvPr>
            <p:extLst>
              <p:ext uri="{D42A27DB-BD31-4B8C-83A1-F6EECF244321}">
                <p14:modId xmlns:p14="http://schemas.microsoft.com/office/powerpoint/2010/main" val="3821539244"/>
              </p:ext>
            </p:extLst>
          </p:nvPr>
        </p:nvGraphicFramePr>
        <p:xfrm>
          <a:off x="2231740" y="1779531"/>
          <a:ext cx="4680520" cy="3319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a 9"/>
          <p:cNvGraphicFramePr/>
          <p:nvPr>
            <p:extLst>
              <p:ext uri="{D42A27DB-BD31-4B8C-83A1-F6EECF244321}">
                <p14:modId xmlns:p14="http://schemas.microsoft.com/office/powerpoint/2010/main" val="526009862"/>
              </p:ext>
            </p:extLst>
          </p:nvPr>
        </p:nvGraphicFramePr>
        <p:xfrm>
          <a:off x="6006124" y="1779531"/>
          <a:ext cx="2664296" cy="30243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04443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ė 5"/>
          <p:cNvGrpSpPr/>
          <p:nvPr/>
        </p:nvGrpSpPr>
        <p:grpSpPr>
          <a:xfrm>
            <a:off x="-1609" y="33646"/>
            <a:ext cx="9110112" cy="4050271"/>
            <a:chOff x="-187584" y="-157753"/>
            <a:chExt cx="11339671" cy="2738938"/>
          </a:xfrm>
        </p:grpSpPr>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84" y="-157753"/>
              <a:ext cx="10683997" cy="732156"/>
            </a:xfrm>
            <a:prstGeom prst="rect">
              <a:avLst/>
            </a:prstGeom>
          </p:spPr>
        </p:pic>
        <p:sp>
          <p:nvSpPr>
            <p:cNvPr id="10" name="TextBox 9"/>
            <p:cNvSpPr txBox="1"/>
            <p:nvPr/>
          </p:nvSpPr>
          <p:spPr>
            <a:xfrm>
              <a:off x="-51767" y="998861"/>
              <a:ext cx="11203854" cy="1582324"/>
            </a:xfrm>
            <a:prstGeom prst="rect">
              <a:avLst/>
            </a:prstGeom>
            <a:noFill/>
          </p:spPr>
          <p:txBody>
            <a:bodyPr wrap="square" rtlCol="0">
              <a:spAutoFit/>
            </a:bodyPr>
            <a:lstStyle/>
            <a:p>
              <a:r>
                <a:rPr lang="lt-LT" dirty="0" smtClean="0"/>
                <a:t>Siūlomi pakeitimai yra labiau tikslinamojo pobūdžio, nustatyti pvz.</a:t>
              </a:r>
            </a:p>
            <a:p>
              <a:r>
                <a:rPr lang="lt-LT" dirty="0" smtClean="0"/>
                <a:t> </a:t>
              </a:r>
            </a:p>
            <a:p>
              <a:r>
                <a:rPr lang="lt-LT" dirty="0" smtClean="0"/>
                <a:t>galimybę nutraukti trumpą terminuotą darbo sutartį (iki 1 mėn.) darbuotojo įspėjimu prieš 3 </a:t>
              </a:r>
              <a:r>
                <a:rPr lang="lt-LT" dirty="0" err="1" smtClean="0"/>
                <a:t>d.d</a:t>
              </a:r>
              <a:r>
                <a:rPr lang="lt-LT" dirty="0" smtClean="0"/>
                <a:t>., papildyti globėjo ir globotinio sąvokomis, galimybę atleisti darbuotojus su garantijomis likvidavimo atveju, galimybę kreiptis į DGK darbo drausmės pažeidimo atveju, komandiruočių apmokėjimas, </a:t>
              </a:r>
            </a:p>
            <a:p>
              <a:r>
                <a:rPr lang="lt-LT" dirty="0" smtClean="0"/>
                <a:t>Direktyvų nuostatos ir pan.    </a:t>
              </a:r>
            </a:p>
          </p:txBody>
        </p:sp>
      </p:grpSp>
      <p:sp>
        <p:nvSpPr>
          <p:cNvPr id="2" name="Stačiakampis 1"/>
          <p:cNvSpPr/>
          <p:nvPr/>
        </p:nvSpPr>
        <p:spPr>
          <a:xfrm>
            <a:off x="2707933" y="411510"/>
            <a:ext cx="2700355" cy="523220"/>
          </a:xfrm>
          <a:prstGeom prst="rect">
            <a:avLst/>
          </a:prstGeom>
        </p:spPr>
        <p:txBody>
          <a:bodyPr wrap="none">
            <a:spAutoFit/>
          </a:bodyPr>
          <a:lstStyle/>
          <a:p>
            <a:pPr algn="ctr"/>
            <a:r>
              <a:rPr lang="lt-LT" sz="2800" b="1" dirty="0">
                <a:solidFill>
                  <a:schemeClr val="bg1"/>
                </a:solidFill>
              </a:rPr>
              <a:t>DK PAKEITIMAI </a:t>
            </a:r>
          </a:p>
        </p:txBody>
      </p:sp>
    </p:spTree>
    <p:extLst>
      <p:ext uri="{BB962C8B-B14F-4D97-AF65-F5344CB8AC3E}">
        <p14:creationId xmlns:p14="http://schemas.microsoft.com/office/powerpoint/2010/main" val="424093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24065464"/>
              </p:ext>
            </p:extLst>
          </p:nvPr>
        </p:nvGraphicFramePr>
        <p:xfrm>
          <a:off x="683568" y="1642735"/>
          <a:ext cx="7992888" cy="287323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 y="-143202"/>
            <a:ext cx="9144000" cy="1785937"/>
          </a:xfrm>
          <a:prstGeom prst="rect">
            <a:avLst/>
          </a:prstGeom>
        </p:spPr>
      </p:pic>
      <p:sp>
        <p:nvSpPr>
          <p:cNvPr id="10" name="TextBox 9"/>
          <p:cNvSpPr txBox="1"/>
          <p:nvPr/>
        </p:nvSpPr>
        <p:spPr>
          <a:xfrm>
            <a:off x="107504" y="514657"/>
            <a:ext cx="8568952" cy="892552"/>
          </a:xfrm>
          <a:prstGeom prst="rect">
            <a:avLst/>
          </a:prstGeom>
          <a:noFill/>
        </p:spPr>
        <p:txBody>
          <a:bodyPr wrap="square" rtlCol="0">
            <a:spAutoFit/>
          </a:bodyPr>
          <a:lstStyle/>
          <a:p>
            <a:pPr algn="ctr"/>
            <a:r>
              <a:rPr lang="en-US" sz="2600" b="1" dirty="0">
                <a:solidFill>
                  <a:schemeClr val="bg1"/>
                </a:solidFill>
              </a:rPr>
              <a:t>SUDARYTOS </a:t>
            </a:r>
            <a:r>
              <a:rPr lang="lt-LT" sz="2600" b="1" dirty="0" smtClean="0">
                <a:solidFill>
                  <a:schemeClr val="bg1"/>
                </a:solidFill>
              </a:rPr>
              <a:t>DS- virš </a:t>
            </a:r>
            <a:r>
              <a:rPr lang="lt-LT" sz="2600" b="1" dirty="0" smtClean="0">
                <a:solidFill>
                  <a:srgbClr val="FF0000"/>
                </a:solidFill>
              </a:rPr>
              <a:t>600 tūkst.</a:t>
            </a:r>
            <a:endParaRPr lang="en-US" sz="2600" b="1" dirty="0" smtClean="0">
              <a:solidFill>
                <a:srgbClr val="FF0000"/>
              </a:solidFill>
            </a:endParaRPr>
          </a:p>
          <a:p>
            <a:pPr algn="ctr"/>
            <a:r>
              <a:rPr lang="en-US" sz="2600" b="1" dirty="0" smtClean="0">
                <a:solidFill>
                  <a:schemeClr val="bg1"/>
                </a:solidFill>
              </a:rPr>
              <a:t>201</a:t>
            </a:r>
            <a:r>
              <a:rPr lang="lt-LT" sz="2600" b="1" dirty="0" smtClean="0">
                <a:solidFill>
                  <a:schemeClr val="bg1"/>
                </a:solidFill>
              </a:rPr>
              <a:t>8</a:t>
            </a:r>
            <a:r>
              <a:rPr lang="en-US" sz="2600" b="1" dirty="0" smtClean="0">
                <a:solidFill>
                  <a:schemeClr val="bg1"/>
                </a:solidFill>
              </a:rPr>
              <a:t> </a:t>
            </a:r>
            <a:r>
              <a:rPr lang="en-US" sz="2600" b="1" dirty="0">
                <a:solidFill>
                  <a:schemeClr val="bg1"/>
                </a:solidFill>
              </a:rPr>
              <a:t>m. </a:t>
            </a:r>
            <a:endParaRPr lang="lt-LT" sz="2600" b="1" dirty="0">
              <a:solidFill>
                <a:schemeClr val="bg1"/>
              </a:solidFill>
            </a:endParaRPr>
          </a:p>
        </p:txBody>
      </p:sp>
      <p:sp>
        <p:nvSpPr>
          <p:cNvPr id="7" name="TextBox 6"/>
          <p:cNvSpPr txBox="1"/>
          <p:nvPr/>
        </p:nvSpPr>
        <p:spPr>
          <a:xfrm>
            <a:off x="1475656" y="3876153"/>
            <a:ext cx="4320480" cy="544830"/>
          </a:xfrm>
          <a:prstGeom prst="roundRect">
            <a:avLst/>
          </a:prstGeom>
          <a:solidFill>
            <a:schemeClr val="bg2">
              <a:lumMod val="90000"/>
            </a:schemeClr>
          </a:solidFill>
        </p:spPr>
        <p:txBody>
          <a:bodyPr wrap="square" rtlCol="0">
            <a:spAutoFit/>
          </a:bodyPr>
          <a:lstStyle>
            <a:defPPr>
              <a:defRPr lang="lt-LT"/>
            </a:defPPr>
            <a:lvl1pPr algn="ctr" fontAlgn="ctr">
              <a:defRPr>
                <a:latin typeface="Times New Roman" panose="02020603050405020304" pitchFamily="18" charset="0"/>
                <a:cs typeface="Times New Roman" panose="02020603050405020304" pitchFamily="18" charset="0"/>
              </a:defRPr>
            </a:lvl1pPr>
          </a:lstStyle>
          <a:p>
            <a:r>
              <a:rPr lang="lt-LT" sz="1400" b="1" dirty="0"/>
              <a:t>Galiojančių terminuotų </a:t>
            </a:r>
            <a:r>
              <a:rPr lang="lt-LT" sz="1400" b="1" dirty="0" smtClean="0"/>
              <a:t>DS </a:t>
            </a:r>
            <a:r>
              <a:rPr lang="lt-LT" sz="1400" b="1" dirty="0"/>
              <a:t>- </a:t>
            </a:r>
            <a:r>
              <a:rPr lang="lt-LT" sz="1400" b="1" dirty="0">
                <a:solidFill>
                  <a:srgbClr val="FF0000"/>
                </a:solidFill>
              </a:rPr>
              <a:t>5,2 %</a:t>
            </a:r>
            <a:r>
              <a:rPr lang="lt-LT" sz="1400" b="1" dirty="0"/>
              <a:t>  </a:t>
            </a:r>
          </a:p>
          <a:p>
            <a:r>
              <a:rPr lang="lt-LT" sz="1200" dirty="0"/>
              <a:t>2018 m. gruodžio mėn.  </a:t>
            </a:r>
            <a:r>
              <a:rPr lang="lt-LT" sz="1200" dirty="0" smtClean="0"/>
              <a:t>„</a:t>
            </a:r>
            <a:r>
              <a:rPr lang="lt-LT" sz="1200" dirty="0" err="1" smtClean="0"/>
              <a:t>SoDra</a:t>
            </a:r>
            <a:r>
              <a:rPr lang="lt-LT" sz="1200" dirty="0" smtClean="0"/>
              <a:t>“ </a:t>
            </a:r>
            <a:r>
              <a:rPr lang="lt-LT" sz="1200" dirty="0"/>
              <a:t>duomenimis. </a:t>
            </a:r>
          </a:p>
        </p:txBody>
      </p:sp>
      <p:pic>
        <p:nvPicPr>
          <p:cNvPr id="8" name="Paveikslėlis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3876153"/>
            <a:ext cx="268808" cy="530114"/>
          </a:xfrm>
          <a:prstGeom prst="rect">
            <a:avLst/>
          </a:prstGeom>
        </p:spPr>
      </p:pic>
    </p:spTree>
    <p:extLst>
      <p:ext uri="{BB962C8B-B14F-4D97-AF65-F5344CB8AC3E}">
        <p14:creationId xmlns:p14="http://schemas.microsoft.com/office/powerpoint/2010/main" val="2046337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518"/>
            <a:ext cx="9144000" cy="3214687"/>
          </a:xfrm>
          <a:prstGeom prst="rect">
            <a:avLst/>
          </a:prstGeom>
        </p:spPr>
      </p:pic>
      <p:pic>
        <p:nvPicPr>
          <p:cNvPr id="2" name="Paveikslėlis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088" y="4227934"/>
            <a:ext cx="460381" cy="519310"/>
          </a:xfrm>
          <a:prstGeom prst="rect">
            <a:avLst/>
          </a:prstGeom>
        </p:spPr>
      </p:pic>
      <p:pic>
        <p:nvPicPr>
          <p:cNvPr id="3" name="Paveikslėlis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6077"/>
            <a:ext cx="9144000" cy="123825"/>
          </a:xfrm>
          <a:prstGeom prst="rect">
            <a:avLst/>
          </a:prstGeom>
        </p:spPr>
      </p:pic>
    </p:spTree>
    <p:extLst>
      <p:ext uri="{BB962C8B-B14F-4D97-AF65-F5344CB8AC3E}">
        <p14:creationId xmlns:p14="http://schemas.microsoft.com/office/powerpoint/2010/main" val="1773784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 y="-104671"/>
            <a:ext cx="9144000" cy="1428750"/>
          </a:xfrm>
          <a:prstGeom prst="rect">
            <a:avLst/>
          </a:prstGeom>
        </p:spPr>
      </p:pic>
      <p:sp>
        <p:nvSpPr>
          <p:cNvPr id="2" name="TextBox 1"/>
          <p:cNvSpPr txBox="1"/>
          <p:nvPr/>
        </p:nvSpPr>
        <p:spPr>
          <a:xfrm>
            <a:off x="1200789" y="363482"/>
            <a:ext cx="6408712" cy="492443"/>
          </a:xfrm>
          <a:prstGeom prst="rect">
            <a:avLst/>
          </a:prstGeom>
          <a:noFill/>
        </p:spPr>
        <p:txBody>
          <a:bodyPr wrap="square" rtlCol="0">
            <a:spAutoFit/>
          </a:bodyPr>
          <a:lstStyle/>
          <a:p>
            <a:pPr algn="ctr"/>
            <a:r>
              <a:rPr lang="en-US" sz="2600" b="1" dirty="0">
                <a:solidFill>
                  <a:schemeClr val="bg1"/>
                </a:solidFill>
              </a:rPr>
              <a:t>NAUJOS </a:t>
            </a:r>
            <a:r>
              <a:rPr lang="lt-LT" sz="2600" b="1" dirty="0" smtClean="0">
                <a:solidFill>
                  <a:schemeClr val="bg1"/>
                </a:solidFill>
              </a:rPr>
              <a:t>DS</a:t>
            </a:r>
            <a:r>
              <a:rPr lang="en-US" sz="2600" b="1" dirty="0" smtClean="0">
                <a:solidFill>
                  <a:schemeClr val="bg1"/>
                </a:solidFill>
              </a:rPr>
              <a:t> RŪŠYS</a:t>
            </a:r>
            <a:r>
              <a:rPr lang="lt-LT" sz="2600" b="1" dirty="0" smtClean="0">
                <a:solidFill>
                  <a:schemeClr val="bg1"/>
                </a:solidFill>
              </a:rPr>
              <a:t> (1) </a:t>
            </a:r>
            <a:endParaRPr lang="lt-LT" sz="2600" b="1" dirty="0">
              <a:solidFill>
                <a:schemeClr val="bg1"/>
              </a:solidFill>
            </a:endParaRPr>
          </a:p>
        </p:txBody>
      </p:sp>
      <p:graphicFrame>
        <p:nvGraphicFramePr>
          <p:cNvPr id="6" name="Diagrama 5"/>
          <p:cNvGraphicFramePr/>
          <p:nvPr>
            <p:extLst>
              <p:ext uri="{D42A27DB-BD31-4B8C-83A1-F6EECF244321}">
                <p14:modId xmlns:p14="http://schemas.microsoft.com/office/powerpoint/2010/main" val="354220010"/>
              </p:ext>
            </p:extLst>
          </p:nvPr>
        </p:nvGraphicFramePr>
        <p:xfrm>
          <a:off x="611559" y="1779662"/>
          <a:ext cx="7920880" cy="3015208"/>
        </p:xfrm>
        <a:graphic>
          <a:graphicData uri="http://schemas.openxmlformats.org/drawingml/2006/chart">
            <c:chart xmlns:c="http://schemas.openxmlformats.org/drawingml/2006/chart" xmlns:r="http://schemas.openxmlformats.org/officeDocument/2006/relationships" r:id="rId4"/>
          </a:graphicData>
        </a:graphic>
      </p:graphicFrame>
      <p:sp>
        <p:nvSpPr>
          <p:cNvPr id="7" name="Stačiakampis 6"/>
          <p:cNvSpPr/>
          <p:nvPr/>
        </p:nvSpPr>
        <p:spPr>
          <a:xfrm>
            <a:off x="539" y="1324079"/>
            <a:ext cx="8784976" cy="338554"/>
          </a:xfrm>
          <a:prstGeom prst="rect">
            <a:avLst/>
          </a:prstGeom>
        </p:spPr>
        <p:txBody>
          <a:bodyPr wrap="square">
            <a:spAutoFit/>
          </a:bodyPr>
          <a:lstStyle/>
          <a:p>
            <a:pPr>
              <a:buSzPct val="75000"/>
              <a:defRPr/>
            </a:pPr>
            <a:r>
              <a:rPr lang="lt-LT" sz="1600" b="1" dirty="0">
                <a:solidFill>
                  <a:srgbClr val="000000"/>
                </a:solidFill>
                <a:latin typeface="Times New Roman" panose="02020603050405020304" pitchFamily="18" charset="0"/>
                <a:cs typeface="Times New Roman" panose="02020603050405020304" pitchFamily="18" charset="0"/>
              </a:rPr>
              <a:t>2018 m.</a:t>
            </a:r>
            <a:r>
              <a:rPr lang="lt-LT" sz="1600" dirty="0">
                <a:solidFill>
                  <a:srgbClr val="000000"/>
                </a:solidFill>
                <a:latin typeface="Times New Roman" panose="02020603050405020304" pitchFamily="18" charset="0"/>
                <a:cs typeface="Times New Roman" panose="02020603050405020304" pitchFamily="18" charset="0"/>
              </a:rPr>
              <a:t> </a:t>
            </a:r>
            <a:r>
              <a:rPr lang="lt-LT" sz="1600" dirty="0" smtClean="0">
                <a:solidFill>
                  <a:srgbClr val="000000"/>
                </a:solidFill>
                <a:latin typeface="Times New Roman" panose="02020603050405020304" pitchFamily="18" charset="0"/>
                <a:cs typeface="Times New Roman" panose="02020603050405020304" pitchFamily="18" charset="0"/>
              </a:rPr>
              <a:t>sudarytos beveik </a:t>
            </a:r>
            <a:r>
              <a:rPr lang="lt-LT" sz="1600" dirty="0" smtClean="0">
                <a:solidFill>
                  <a:srgbClr val="FF0000"/>
                </a:solidFill>
                <a:latin typeface="Times New Roman" panose="02020603050405020304" pitchFamily="18" charset="0"/>
                <a:cs typeface="Times New Roman" panose="02020603050405020304" pitchFamily="18" charset="0"/>
              </a:rPr>
              <a:t>29 tūkst. </a:t>
            </a:r>
            <a:r>
              <a:rPr lang="lt-LT" sz="1600" dirty="0">
                <a:solidFill>
                  <a:srgbClr val="000000"/>
                </a:solidFill>
                <a:latin typeface="Times New Roman" panose="02020603050405020304" pitchFamily="18" charset="0"/>
                <a:cs typeface="Times New Roman" panose="02020603050405020304" pitchFamily="18" charset="0"/>
              </a:rPr>
              <a:t>naujų rūšių </a:t>
            </a:r>
            <a:r>
              <a:rPr lang="lt-LT" sz="1600" dirty="0" smtClean="0">
                <a:solidFill>
                  <a:srgbClr val="000000"/>
                </a:solidFill>
                <a:latin typeface="Times New Roman" panose="02020603050405020304" pitchFamily="18" charset="0"/>
                <a:cs typeface="Times New Roman" panose="02020603050405020304" pitchFamily="18" charset="0"/>
              </a:rPr>
              <a:t>DS, </a:t>
            </a:r>
            <a:r>
              <a:rPr lang="lt-LT" sz="1600" dirty="0">
                <a:solidFill>
                  <a:srgbClr val="000000"/>
                </a:solidFill>
                <a:latin typeface="Times New Roman" panose="02020603050405020304" pitchFamily="18" charset="0"/>
                <a:cs typeface="Times New Roman" panose="02020603050405020304" pitchFamily="18" charset="0"/>
              </a:rPr>
              <a:t>kurias sudarant nustatomas terminas. </a:t>
            </a:r>
          </a:p>
        </p:txBody>
      </p:sp>
    </p:spTree>
    <p:extLst>
      <p:ext uri="{BB962C8B-B14F-4D97-AF65-F5344CB8AC3E}">
        <p14:creationId xmlns:p14="http://schemas.microsoft.com/office/powerpoint/2010/main" val="19439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755577" y="527717"/>
            <a:ext cx="6840760" cy="492443"/>
          </a:xfrm>
          <a:prstGeom prst="rect">
            <a:avLst/>
          </a:prstGeom>
          <a:noFill/>
        </p:spPr>
        <p:txBody>
          <a:bodyPr wrap="square" rtlCol="0">
            <a:spAutoFit/>
          </a:bodyPr>
          <a:lstStyle/>
          <a:p>
            <a:pPr algn="ctr"/>
            <a:r>
              <a:rPr lang="en-US" sz="2600" b="1" dirty="0">
                <a:solidFill>
                  <a:prstClr val="white"/>
                </a:solidFill>
              </a:rPr>
              <a:t>NAUJOS </a:t>
            </a:r>
            <a:r>
              <a:rPr lang="lt-LT" sz="2600" b="1" dirty="0" smtClean="0">
                <a:solidFill>
                  <a:prstClr val="white"/>
                </a:solidFill>
              </a:rPr>
              <a:t>DS </a:t>
            </a:r>
            <a:r>
              <a:rPr lang="en-US" sz="2600" b="1" dirty="0" smtClean="0">
                <a:solidFill>
                  <a:prstClr val="white"/>
                </a:solidFill>
              </a:rPr>
              <a:t>RŪŠYS</a:t>
            </a:r>
            <a:r>
              <a:rPr lang="lt-LT" sz="2600" b="1" dirty="0" smtClean="0">
                <a:solidFill>
                  <a:prstClr val="white"/>
                </a:solidFill>
              </a:rPr>
              <a:t> (2)</a:t>
            </a:r>
            <a:endParaRPr lang="lt-LT" sz="2600" b="1" dirty="0">
              <a:solidFill>
                <a:prstClr val="white"/>
              </a:solidFill>
            </a:endParaRPr>
          </a:p>
        </p:txBody>
      </p:sp>
      <p:graphicFrame>
        <p:nvGraphicFramePr>
          <p:cNvPr id="13" name="Diagrama 12"/>
          <p:cNvGraphicFramePr>
            <a:graphicFrameLocks/>
          </p:cNvGraphicFramePr>
          <p:nvPr>
            <p:extLst>
              <p:ext uri="{D42A27DB-BD31-4B8C-83A1-F6EECF244321}">
                <p14:modId xmlns:p14="http://schemas.microsoft.com/office/powerpoint/2010/main" val="1194444551"/>
              </p:ext>
            </p:extLst>
          </p:nvPr>
        </p:nvGraphicFramePr>
        <p:xfrm>
          <a:off x="899592" y="1451620"/>
          <a:ext cx="7416824" cy="3352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744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899592" y="527717"/>
            <a:ext cx="6990657" cy="492443"/>
          </a:xfrm>
          <a:prstGeom prst="rect">
            <a:avLst/>
          </a:prstGeom>
          <a:noFill/>
        </p:spPr>
        <p:txBody>
          <a:bodyPr wrap="square" rtlCol="0">
            <a:spAutoFit/>
          </a:bodyPr>
          <a:lstStyle/>
          <a:p>
            <a:pPr algn="ctr"/>
            <a:r>
              <a:rPr lang="lt-LT" sz="2600" b="1" dirty="0" smtClean="0">
                <a:solidFill>
                  <a:schemeClr val="bg1"/>
                </a:solidFill>
              </a:rPr>
              <a:t>DS </a:t>
            </a:r>
            <a:r>
              <a:rPr lang="en-US" sz="2600" b="1" dirty="0" smtClean="0">
                <a:solidFill>
                  <a:schemeClr val="bg1"/>
                </a:solidFill>
              </a:rPr>
              <a:t>SU </a:t>
            </a:r>
            <a:r>
              <a:rPr lang="en-US" sz="2600" b="1" dirty="0">
                <a:solidFill>
                  <a:schemeClr val="bg1"/>
                </a:solidFill>
              </a:rPr>
              <a:t>UŽSIENIO PILIEČIAIS </a:t>
            </a:r>
            <a:endParaRPr lang="lt-LT" sz="2600" b="1" dirty="0">
              <a:solidFill>
                <a:schemeClr val="bg1"/>
              </a:solidFill>
            </a:endParaRPr>
          </a:p>
        </p:txBody>
      </p:sp>
      <p:graphicFrame>
        <p:nvGraphicFramePr>
          <p:cNvPr id="8" name="Diagrama 7"/>
          <p:cNvGraphicFramePr>
            <a:graphicFrameLocks/>
          </p:cNvGraphicFramePr>
          <p:nvPr>
            <p:extLst>
              <p:ext uri="{D42A27DB-BD31-4B8C-83A1-F6EECF244321}">
                <p14:modId xmlns:p14="http://schemas.microsoft.com/office/powerpoint/2010/main" val="410310523"/>
              </p:ext>
            </p:extLst>
          </p:nvPr>
        </p:nvGraphicFramePr>
        <p:xfrm>
          <a:off x="539552" y="1275606"/>
          <a:ext cx="8208912" cy="3514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130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solidFill>
            <a:schemeClr val="accent2"/>
          </a:solidFill>
        </p:spPr>
        <p:txBody>
          <a:bodyPr/>
          <a:lstStyle/>
          <a:p>
            <a:r>
              <a:rPr lang="lt-LT" dirty="0" smtClean="0"/>
              <a:t>2017 m. II pusmetis</a:t>
            </a:r>
            <a:endParaRPr lang="lt-LT" dirty="0"/>
          </a:p>
        </p:txBody>
      </p:sp>
      <p:graphicFrame>
        <p:nvGraphicFramePr>
          <p:cNvPr id="7" name="Turinio vietos rezervavimo ženklas 6"/>
          <p:cNvGraphicFramePr>
            <a:graphicFrameLocks noGrp="1"/>
          </p:cNvGraphicFramePr>
          <p:nvPr>
            <p:ph sz="half" idx="2"/>
            <p:extLst>
              <p:ext uri="{D42A27DB-BD31-4B8C-83A1-F6EECF244321}">
                <p14:modId xmlns:p14="http://schemas.microsoft.com/office/powerpoint/2010/main" val="3266729830"/>
              </p:ext>
            </p:extLst>
          </p:nvPr>
        </p:nvGraphicFramePr>
        <p:xfrm>
          <a:off x="25152" y="1635646"/>
          <a:ext cx="6275040" cy="33896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o vietos rezervavimo ženklas 4"/>
          <p:cNvSpPr>
            <a:spLocks noGrp="1"/>
          </p:cNvSpPr>
          <p:nvPr>
            <p:ph type="body" sz="quarter" idx="3"/>
          </p:nvPr>
        </p:nvSpPr>
        <p:spPr>
          <a:solidFill>
            <a:schemeClr val="tx2"/>
          </a:solidFill>
        </p:spPr>
        <p:txBody>
          <a:bodyPr/>
          <a:lstStyle/>
          <a:p>
            <a:r>
              <a:rPr lang="lt-LT" dirty="0" smtClean="0"/>
              <a:t>2018 m.</a:t>
            </a:r>
            <a:endParaRPr lang="lt-LT" dirty="0"/>
          </a:p>
        </p:txBody>
      </p:sp>
      <p:graphicFrame>
        <p:nvGraphicFramePr>
          <p:cNvPr id="10" name="Turinio vietos rezervavimo ženklas 9"/>
          <p:cNvGraphicFramePr>
            <a:graphicFrameLocks noGrp="1"/>
          </p:cNvGraphicFramePr>
          <p:nvPr>
            <p:ph sz="quarter" idx="4"/>
            <p:extLst>
              <p:ext uri="{D42A27DB-BD31-4B8C-83A1-F6EECF244321}">
                <p14:modId xmlns:p14="http://schemas.microsoft.com/office/powerpoint/2010/main" val="3522707455"/>
              </p:ext>
            </p:extLst>
          </p:nvPr>
        </p:nvGraphicFramePr>
        <p:xfrm>
          <a:off x="4743261" y="1491630"/>
          <a:ext cx="4114801" cy="3317651"/>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aveikslėlis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2546"/>
            <a:ext cx="9144000" cy="1428750"/>
          </a:xfrm>
          <a:prstGeom prst="rect">
            <a:avLst/>
          </a:prstGeom>
        </p:spPr>
      </p:pic>
      <p:sp>
        <p:nvSpPr>
          <p:cNvPr id="15" name="TextBox 14"/>
          <p:cNvSpPr txBox="1"/>
          <p:nvPr/>
        </p:nvSpPr>
        <p:spPr>
          <a:xfrm>
            <a:off x="1475656" y="435171"/>
            <a:ext cx="6480719" cy="492443"/>
          </a:xfrm>
          <a:prstGeom prst="rect">
            <a:avLst/>
          </a:prstGeom>
          <a:noFill/>
        </p:spPr>
        <p:txBody>
          <a:bodyPr wrap="square" rtlCol="0">
            <a:spAutoFit/>
          </a:bodyPr>
          <a:lstStyle/>
          <a:p>
            <a:pPr algn="ctr"/>
            <a:r>
              <a:rPr lang="lt-LT" sz="2600" b="1" dirty="0" smtClean="0">
                <a:solidFill>
                  <a:schemeClr val="bg1"/>
                </a:solidFill>
              </a:rPr>
              <a:t>DS NUTRAUKIMAS</a:t>
            </a:r>
            <a:endParaRPr lang="lt-LT" sz="2600" b="1" dirty="0">
              <a:solidFill>
                <a:schemeClr val="bg1"/>
              </a:solidFill>
            </a:endParaRPr>
          </a:p>
        </p:txBody>
      </p:sp>
    </p:spTree>
    <p:extLst>
      <p:ext uri="{BB962C8B-B14F-4D97-AF65-F5344CB8AC3E}">
        <p14:creationId xmlns:p14="http://schemas.microsoft.com/office/powerpoint/2010/main" val="97831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2" y="44149"/>
            <a:ext cx="8229600" cy="857250"/>
          </a:xfrm>
        </p:spPr>
        <p:txBody>
          <a:bodyPr/>
          <a:lstStyle/>
          <a:p>
            <a:endParaRPr lang="lt-LT" dirty="0"/>
          </a:p>
        </p:txBody>
      </p:sp>
      <p:sp>
        <p:nvSpPr>
          <p:cNvPr id="3" name="Teksto vietos rezervavimo ženklas 2"/>
          <p:cNvSpPr>
            <a:spLocks noGrp="1"/>
          </p:cNvSpPr>
          <p:nvPr>
            <p:ph type="body" idx="1"/>
          </p:nvPr>
        </p:nvSpPr>
        <p:spPr>
          <a:xfrm>
            <a:off x="457200" y="1151334"/>
            <a:ext cx="4040188" cy="700335"/>
          </a:xfrm>
          <a:ln>
            <a:solidFill>
              <a:schemeClr val="bg1">
                <a:lumMod val="65000"/>
              </a:schemeClr>
            </a:solidFill>
          </a:ln>
        </p:spPr>
        <p:txBody>
          <a:bodyPr>
            <a:normAutofit fontScale="92500" lnSpcReduction="20000"/>
          </a:bodyPr>
          <a:lstStyle/>
          <a:p>
            <a:r>
              <a:rPr lang="lt-LT" dirty="0"/>
              <a:t>DARBUOTOJO </a:t>
            </a:r>
            <a:r>
              <a:rPr lang="lt-LT" dirty="0" smtClean="0"/>
              <a:t>INICIATYVA</a:t>
            </a:r>
          </a:p>
          <a:p>
            <a:r>
              <a:rPr lang="lt-LT" dirty="0" smtClean="0"/>
              <a:t>438 tūkst.</a:t>
            </a:r>
            <a:endParaRPr lang="lt-LT" dirty="0"/>
          </a:p>
        </p:txBody>
      </p:sp>
      <p:graphicFrame>
        <p:nvGraphicFramePr>
          <p:cNvPr id="9" name="Turinio vietos rezervavimo ženklas 8"/>
          <p:cNvGraphicFramePr>
            <a:graphicFrameLocks noGrp="1"/>
          </p:cNvGraphicFramePr>
          <p:nvPr>
            <p:ph sz="half" idx="2"/>
            <p:extLst>
              <p:ext uri="{D42A27DB-BD31-4B8C-83A1-F6EECF244321}">
                <p14:modId xmlns:p14="http://schemas.microsoft.com/office/powerpoint/2010/main" val="2449067463"/>
              </p:ext>
            </p:extLst>
          </p:nvPr>
        </p:nvGraphicFramePr>
        <p:xfrm>
          <a:off x="395536" y="1851670"/>
          <a:ext cx="4029844" cy="296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o vietos rezervavimo ženklas 4"/>
          <p:cNvSpPr>
            <a:spLocks noGrp="1"/>
          </p:cNvSpPr>
          <p:nvPr>
            <p:ph type="body" sz="quarter" idx="3"/>
          </p:nvPr>
        </p:nvSpPr>
        <p:spPr>
          <a:xfrm>
            <a:off x="4645026" y="1151334"/>
            <a:ext cx="4041775" cy="700335"/>
          </a:xfrm>
          <a:ln>
            <a:solidFill>
              <a:schemeClr val="bg1">
                <a:lumMod val="65000"/>
              </a:schemeClr>
            </a:solidFill>
          </a:ln>
        </p:spPr>
        <p:txBody>
          <a:bodyPr vert="horz" lIns="91440" tIns="45720" rIns="91440" bIns="45720" rtlCol="0" anchor="b">
            <a:normAutofit fontScale="92500" lnSpcReduction="20000"/>
          </a:bodyPr>
          <a:lstStyle/>
          <a:p>
            <a:r>
              <a:rPr lang="lt-LT" dirty="0"/>
              <a:t>DARBDAVIO </a:t>
            </a:r>
            <a:r>
              <a:rPr lang="lt-LT" dirty="0" smtClean="0"/>
              <a:t>INICIATYVA</a:t>
            </a:r>
          </a:p>
          <a:p>
            <a:r>
              <a:rPr lang="lt-LT" dirty="0" smtClean="0"/>
              <a:t>32 tūkst.</a:t>
            </a:r>
            <a:endParaRPr lang="lt-LT" dirty="0"/>
          </a:p>
        </p:txBody>
      </p:sp>
      <p:pic>
        <p:nvPicPr>
          <p:cNvPr id="7" name="Paveikslėlis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1007100"/>
          </a:xfrm>
          <a:prstGeom prst="rect">
            <a:avLst/>
          </a:prstGeom>
        </p:spPr>
      </p:pic>
      <p:sp>
        <p:nvSpPr>
          <p:cNvPr id="8" name="TextBox 7"/>
          <p:cNvSpPr txBox="1"/>
          <p:nvPr/>
        </p:nvSpPr>
        <p:spPr>
          <a:xfrm>
            <a:off x="2411760" y="268435"/>
            <a:ext cx="4752528" cy="492443"/>
          </a:xfrm>
          <a:prstGeom prst="rect">
            <a:avLst/>
          </a:prstGeom>
          <a:noFill/>
        </p:spPr>
        <p:txBody>
          <a:bodyPr wrap="square" rtlCol="0">
            <a:spAutoFit/>
          </a:bodyPr>
          <a:lstStyle/>
          <a:p>
            <a:pPr algn="ctr"/>
            <a:r>
              <a:rPr lang="pt-BR" sz="2600" b="1" dirty="0">
                <a:solidFill>
                  <a:schemeClr val="bg1"/>
                </a:solidFill>
              </a:rPr>
              <a:t>DS </a:t>
            </a:r>
            <a:r>
              <a:rPr lang="pt-BR" sz="2600" b="1" dirty="0" smtClean="0">
                <a:solidFill>
                  <a:schemeClr val="bg1"/>
                </a:solidFill>
              </a:rPr>
              <a:t>NUTRAUKIMAS</a:t>
            </a:r>
            <a:r>
              <a:rPr lang="lt-LT" sz="2600" b="1" dirty="0" smtClean="0">
                <a:solidFill>
                  <a:schemeClr val="bg1"/>
                </a:solidFill>
              </a:rPr>
              <a:t>, 2018 m</a:t>
            </a:r>
            <a:endParaRPr lang="pt-BR" sz="2600" b="1" dirty="0" smtClean="0">
              <a:solidFill>
                <a:schemeClr val="bg1"/>
              </a:solidFill>
            </a:endParaRPr>
          </a:p>
        </p:txBody>
      </p:sp>
      <p:graphicFrame>
        <p:nvGraphicFramePr>
          <p:cNvPr id="13" name="Diagrama 12"/>
          <p:cNvGraphicFramePr>
            <a:graphicFrameLocks/>
          </p:cNvGraphicFramePr>
          <p:nvPr>
            <p:extLst>
              <p:ext uri="{D42A27DB-BD31-4B8C-83A1-F6EECF244321}">
                <p14:modId xmlns:p14="http://schemas.microsoft.com/office/powerpoint/2010/main" val="4003394483"/>
              </p:ext>
            </p:extLst>
          </p:nvPr>
        </p:nvGraphicFramePr>
        <p:xfrm>
          <a:off x="4355976" y="2067694"/>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2285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51520" y="1347614"/>
            <a:ext cx="8712968" cy="2877711"/>
          </a:xfrm>
          <a:prstGeom prst="rect">
            <a:avLst/>
          </a:prstGeom>
          <a:noFill/>
        </p:spPr>
        <p:txBody>
          <a:bodyPr wrap="square" rtlCol="0">
            <a:spAutoFit/>
          </a:bodyPr>
          <a:lstStyle/>
          <a:p>
            <a:pPr>
              <a:spcBef>
                <a:spcPts val="1200"/>
              </a:spcBef>
              <a:buSzPct val="75000"/>
            </a:pPr>
            <a:r>
              <a:rPr lang="lt-LT" sz="1400" dirty="0"/>
              <a:t>Teisę gauti ilgalaikio darbo išmoką iš Ilgalaikio darbo išmokų fondo turi asmenys, kurių darbo santykiai pagal nutraukiamą </a:t>
            </a:r>
            <a:r>
              <a:rPr lang="lt-LT" sz="1400" dirty="0" smtClean="0"/>
              <a:t>DS </a:t>
            </a:r>
            <a:r>
              <a:rPr lang="lt-LT" sz="1400" dirty="0"/>
              <a:t>atleidimo iš darbo dieną nepertraukiamai tęsėsi </a:t>
            </a:r>
            <a:r>
              <a:rPr lang="lt-LT" sz="1400" i="1" dirty="0"/>
              <a:t>daugiau negu penkerius metus</a:t>
            </a:r>
            <a:r>
              <a:rPr lang="lt-LT" sz="1400" dirty="0"/>
              <a:t>; jei jie buvo </a:t>
            </a:r>
            <a:r>
              <a:rPr lang="lt-LT" sz="1400" b="1" dirty="0"/>
              <a:t>atleisti pagal DK 57 straipsnį</a:t>
            </a:r>
            <a:r>
              <a:rPr lang="lt-LT" sz="1400" dirty="0"/>
              <a:t> iš nebiudžetinio sektoriaus ir jei po atleidimo per tris mėnesius nesudarė naujos sutarties su tuo pačiu darbdaviu</a:t>
            </a:r>
            <a:r>
              <a:rPr lang="lt-LT" sz="1400" dirty="0" smtClean="0"/>
              <a:t>.</a:t>
            </a:r>
            <a:endParaRPr lang="en-US" sz="1400" dirty="0" smtClean="0"/>
          </a:p>
          <a:p>
            <a:pPr>
              <a:spcBef>
                <a:spcPts val="1200"/>
              </a:spcBef>
              <a:buSzPct val="75000"/>
            </a:pPr>
            <a:r>
              <a:rPr lang="lt-LT" sz="1400" dirty="0"/>
              <a:t>Nebiudžetiniame sektoriuje atleista asmenų pagal DK 57 </a:t>
            </a:r>
            <a:r>
              <a:rPr lang="lt-LT" sz="1400" dirty="0" smtClean="0"/>
              <a:t>straipsnį (vienoje darbovietėje išdirbus 5 ir daugiau metų) – </a:t>
            </a:r>
            <a:r>
              <a:rPr lang="lt-LT" sz="1400" dirty="0" smtClean="0">
                <a:solidFill>
                  <a:srgbClr val="FF0000"/>
                </a:solidFill>
              </a:rPr>
              <a:t>3 986 žmonės</a:t>
            </a:r>
            <a:r>
              <a:rPr lang="lt-LT" sz="1400" dirty="0" smtClean="0"/>
              <a:t>.</a:t>
            </a:r>
            <a:endParaRPr lang="en-US" sz="1400" dirty="0"/>
          </a:p>
          <a:p>
            <a:pPr>
              <a:spcBef>
                <a:spcPts val="1200"/>
              </a:spcBef>
              <a:buSzPct val="75000"/>
            </a:pPr>
            <a:r>
              <a:rPr lang="lt-LT" sz="1400" u="sng" dirty="0"/>
              <a:t>Vidutinis </a:t>
            </a:r>
            <a:r>
              <a:rPr lang="lt-LT" sz="1400" u="sng" dirty="0" smtClean="0"/>
              <a:t>mėnesinis ilgalaikio </a:t>
            </a:r>
            <a:r>
              <a:rPr lang="lt-LT" sz="1400" u="sng" dirty="0"/>
              <a:t>darbo išmokų </a:t>
            </a:r>
            <a:r>
              <a:rPr lang="lt-LT" sz="1400" u="sng" dirty="0" smtClean="0"/>
              <a:t>skaičius: </a:t>
            </a:r>
            <a:r>
              <a:rPr lang="lt-LT" sz="1400" dirty="0" smtClean="0"/>
              <a:t> </a:t>
            </a:r>
            <a:r>
              <a:rPr lang="lt-LT" sz="1400" b="1" dirty="0" smtClean="0"/>
              <a:t>948 išmokos</a:t>
            </a:r>
            <a:r>
              <a:rPr lang="lt-LT" sz="1100" dirty="0" smtClean="0"/>
              <a:t>;</a:t>
            </a:r>
          </a:p>
          <a:p>
            <a:pPr fontAlgn="b"/>
            <a:endParaRPr lang="lt-LT" sz="1100" dirty="0"/>
          </a:p>
          <a:p>
            <a:pPr fontAlgn="b"/>
            <a:r>
              <a:rPr lang="lt-LT" sz="1400" u="sng" dirty="0"/>
              <a:t>ilgalaikio darbo </a:t>
            </a:r>
            <a:r>
              <a:rPr lang="lt-LT" sz="1400" u="sng" dirty="0" smtClean="0"/>
              <a:t>išmoką per 2018 m.</a:t>
            </a:r>
            <a:r>
              <a:rPr lang="lt-LT" sz="1400" dirty="0" smtClean="0"/>
              <a:t> </a:t>
            </a:r>
            <a:r>
              <a:rPr lang="lt-LT" sz="1400" b="1" dirty="0" smtClean="0">
                <a:solidFill>
                  <a:srgbClr val="FF0000"/>
                </a:solidFill>
              </a:rPr>
              <a:t>gavo 4,4 tūkst. gavėjų</a:t>
            </a:r>
            <a:r>
              <a:rPr lang="lt-LT" sz="1400" dirty="0" smtClean="0"/>
              <a:t>;</a:t>
            </a:r>
            <a:endParaRPr lang="lt-LT" sz="1400" dirty="0"/>
          </a:p>
          <a:p>
            <a:pPr fontAlgn="ctr"/>
            <a:r>
              <a:rPr lang="fr-FR" sz="1400" dirty="0"/>
              <a:t>vidutinis išmokos </a:t>
            </a:r>
            <a:r>
              <a:rPr lang="fr-FR" sz="1400" dirty="0" smtClean="0"/>
              <a:t>dydis</a:t>
            </a:r>
            <a:r>
              <a:rPr lang="lt-LT" sz="1400" dirty="0" smtClean="0"/>
              <a:t> per mėn.</a:t>
            </a:r>
            <a:r>
              <a:rPr lang="fr-FR" sz="1400" dirty="0" smtClean="0"/>
              <a:t> </a:t>
            </a:r>
            <a:r>
              <a:rPr lang="fr-FR" sz="1400" dirty="0"/>
              <a:t>– </a:t>
            </a:r>
            <a:r>
              <a:rPr lang="lt-LT" sz="1400" b="1" u="sng" dirty="0" smtClean="0">
                <a:solidFill>
                  <a:srgbClr val="FF0000"/>
                </a:solidFill>
              </a:rPr>
              <a:t>572,6</a:t>
            </a:r>
            <a:r>
              <a:rPr lang="fr-FR" sz="1400" b="1" u="sng" dirty="0" smtClean="0">
                <a:solidFill>
                  <a:srgbClr val="FF0000"/>
                </a:solidFill>
              </a:rPr>
              <a:t> </a:t>
            </a:r>
            <a:r>
              <a:rPr lang="fr-FR" sz="1400" b="1" u="sng" dirty="0">
                <a:solidFill>
                  <a:srgbClr val="FF0000"/>
                </a:solidFill>
              </a:rPr>
              <a:t>Eur</a:t>
            </a:r>
            <a:r>
              <a:rPr lang="fr-FR" sz="1400" dirty="0"/>
              <a:t>.</a:t>
            </a:r>
            <a:endParaRPr lang="lt-LT" sz="1400" dirty="0"/>
          </a:p>
          <a:p>
            <a:pPr>
              <a:spcBef>
                <a:spcPts val="1200"/>
              </a:spcBef>
              <a:buSzPct val="75000"/>
            </a:pPr>
            <a:endParaRPr lang="lt-LT" sz="1400" dirty="0"/>
          </a:p>
        </p:txBody>
      </p:sp>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7" name="TextBox 6"/>
          <p:cNvSpPr txBox="1"/>
          <p:nvPr/>
        </p:nvSpPr>
        <p:spPr>
          <a:xfrm>
            <a:off x="2252296" y="527717"/>
            <a:ext cx="4639412" cy="492443"/>
          </a:xfrm>
          <a:prstGeom prst="rect">
            <a:avLst/>
          </a:prstGeom>
          <a:noFill/>
        </p:spPr>
        <p:txBody>
          <a:bodyPr wrap="none" rtlCol="0">
            <a:spAutoFit/>
          </a:bodyPr>
          <a:lstStyle/>
          <a:p>
            <a:pPr algn="ctr"/>
            <a:r>
              <a:rPr lang="en-US" sz="2600" b="1" dirty="0">
                <a:solidFill>
                  <a:schemeClr val="bg1"/>
                </a:solidFill>
              </a:rPr>
              <a:t>ILGALAIKIO DARBO IŠMOKOS </a:t>
            </a:r>
            <a:endParaRPr lang="lt-LT" sz="2600" b="1" dirty="0">
              <a:solidFill>
                <a:schemeClr val="bg1"/>
              </a:solidFill>
            </a:endParaRPr>
          </a:p>
        </p:txBody>
      </p:sp>
      <p:sp>
        <p:nvSpPr>
          <p:cNvPr id="2" name="TextBox 1"/>
          <p:cNvSpPr txBox="1"/>
          <p:nvPr/>
        </p:nvSpPr>
        <p:spPr>
          <a:xfrm>
            <a:off x="683568" y="4083918"/>
            <a:ext cx="7776864" cy="817245"/>
          </a:xfrm>
          <a:prstGeom prst="roundRect">
            <a:avLst/>
          </a:prstGeom>
          <a:solidFill>
            <a:schemeClr val="bg2">
              <a:lumMod val="90000"/>
            </a:schemeClr>
          </a:solidFill>
        </p:spPr>
        <p:txBody>
          <a:bodyPr wrap="square" rtlCol="0">
            <a:spAutoFit/>
          </a:bodyPr>
          <a:lstStyle>
            <a:defPPr>
              <a:defRPr lang="lt-LT"/>
            </a:defPPr>
            <a:lvl1pPr algn="ctr" fontAlgn="ctr">
              <a:defRPr>
                <a:latin typeface="Times New Roman" panose="02020603050405020304" pitchFamily="18" charset="0"/>
                <a:cs typeface="Times New Roman" panose="02020603050405020304" pitchFamily="18" charset="0"/>
              </a:defRPr>
            </a:lvl1pPr>
          </a:lstStyle>
          <a:p>
            <a:r>
              <a:rPr lang="lt-LT" sz="1400" dirty="0">
                <a:latin typeface="+mn-lt"/>
                <a:cs typeface="+mn-cs"/>
              </a:rPr>
              <a:t>Į Ilgalaikio darbo išmokų fondą </a:t>
            </a:r>
          </a:p>
          <a:p>
            <a:r>
              <a:rPr lang="lt-LT" sz="1400" dirty="0">
                <a:latin typeface="+mn-lt"/>
                <a:cs typeface="+mn-cs"/>
              </a:rPr>
              <a:t>surinkta: </a:t>
            </a:r>
            <a:r>
              <a:rPr lang="lt-LT" sz="1400" b="1" dirty="0" smtClean="0">
                <a:solidFill>
                  <a:schemeClr val="accent1"/>
                </a:solidFill>
                <a:latin typeface="+mn-lt"/>
                <a:cs typeface="+mn-cs"/>
              </a:rPr>
              <a:t>52 352 tūkst</a:t>
            </a:r>
            <a:r>
              <a:rPr lang="lt-LT" sz="1400" b="1" dirty="0">
                <a:solidFill>
                  <a:schemeClr val="accent1"/>
                </a:solidFill>
                <a:latin typeface="+mn-lt"/>
                <a:cs typeface="+mn-cs"/>
              </a:rPr>
              <a:t>. </a:t>
            </a:r>
            <a:r>
              <a:rPr lang="lt-LT" sz="1400" b="1" dirty="0" err="1">
                <a:solidFill>
                  <a:schemeClr val="accent1"/>
                </a:solidFill>
                <a:latin typeface="+mn-lt"/>
                <a:cs typeface="+mn-cs"/>
              </a:rPr>
              <a:t>Eur</a:t>
            </a:r>
            <a:r>
              <a:rPr lang="lt-LT" sz="1400" b="1" dirty="0">
                <a:solidFill>
                  <a:schemeClr val="accent1"/>
                </a:solidFill>
                <a:latin typeface="+mn-lt"/>
                <a:cs typeface="+mn-cs"/>
              </a:rPr>
              <a:t>.</a:t>
            </a:r>
            <a:r>
              <a:rPr lang="lt-LT" sz="1400" dirty="0">
                <a:latin typeface="+mn-lt"/>
                <a:cs typeface="+mn-cs"/>
              </a:rPr>
              <a:t> </a:t>
            </a:r>
          </a:p>
          <a:p>
            <a:r>
              <a:rPr lang="lt-LT" sz="1400" dirty="0">
                <a:latin typeface="+mn-lt"/>
                <a:cs typeface="+mn-cs"/>
              </a:rPr>
              <a:t>Išmokėta: </a:t>
            </a:r>
            <a:r>
              <a:rPr lang="lt-LT" sz="1400" b="1" dirty="0" smtClean="0">
                <a:solidFill>
                  <a:schemeClr val="accent1"/>
                </a:solidFill>
                <a:latin typeface="+mn-lt"/>
                <a:cs typeface="+mn-cs"/>
              </a:rPr>
              <a:t>6 512 </a:t>
            </a:r>
            <a:r>
              <a:rPr lang="lt-LT" sz="1400" b="1" dirty="0">
                <a:solidFill>
                  <a:schemeClr val="accent1"/>
                </a:solidFill>
                <a:latin typeface="+mn-lt"/>
                <a:cs typeface="+mn-cs"/>
              </a:rPr>
              <a:t>tūkst. </a:t>
            </a:r>
            <a:r>
              <a:rPr lang="lt-LT" sz="1400" b="1" dirty="0" err="1" smtClean="0">
                <a:solidFill>
                  <a:schemeClr val="accent1"/>
                </a:solidFill>
                <a:latin typeface="+mn-lt"/>
                <a:cs typeface="+mn-cs"/>
              </a:rPr>
              <a:t>Eur</a:t>
            </a:r>
            <a:r>
              <a:rPr lang="lt-LT" sz="1400" b="1" dirty="0" smtClean="0">
                <a:solidFill>
                  <a:schemeClr val="accent1"/>
                </a:solidFill>
                <a:latin typeface="+mn-lt"/>
                <a:cs typeface="+mn-cs"/>
              </a:rPr>
              <a:t>.</a:t>
            </a:r>
            <a:endParaRPr lang="lt-LT" sz="1400" b="1" dirty="0">
              <a:solidFill>
                <a:schemeClr val="accent1"/>
              </a:solidFill>
              <a:latin typeface="+mn-lt"/>
              <a:cs typeface="+mn-cs"/>
            </a:endParaRPr>
          </a:p>
        </p:txBody>
      </p:sp>
      <p:pic>
        <p:nvPicPr>
          <p:cNvPr id="8" name="Paveikslėlis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27483"/>
            <a:ext cx="268808" cy="530114"/>
          </a:xfrm>
          <a:prstGeom prst="rect">
            <a:avLst/>
          </a:prstGeom>
        </p:spPr>
      </p:pic>
    </p:spTree>
    <p:extLst>
      <p:ext uri="{BB962C8B-B14F-4D97-AF65-F5344CB8AC3E}">
        <p14:creationId xmlns:p14="http://schemas.microsoft.com/office/powerpoint/2010/main" val="2429716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10832</TotalTime>
  <Words>3107</Words>
  <Application>Microsoft Office PowerPoint</Application>
  <PresentationFormat>Demonstracija ekrane (16:9)</PresentationFormat>
  <Paragraphs>437</Paragraphs>
  <Slides>30</Slides>
  <Notes>29</Notes>
  <HiddenSlides>0</HiddenSlides>
  <MMClips>0</MMClips>
  <ScaleCrop>false</ScaleCrop>
  <HeadingPairs>
    <vt:vector size="4" baseType="variant">
      <vt:variant>
        <vt:lpstr>Tema</vt:lpstr>
      </vt:variant>
      <vt:variant>
        <vt:i4>2</vt:i4>
      </vt:variant>
      <vt:variant>
        <vt:lpstr>Skaidrių pavadinimai</vt:lpstr>
      </vt:variant>
      <vt:variant>
        <vt:i4>30</vt:i4>
      </vt:variant>
    </vt:vector>
  </HeadingPairs>
  <TitlesOfParts>
    <vt:vector size="32" baseType="lpstr">
      <vt:lpstr>Office tema</vt:lpstr>
      <vt:lpstr>1_Office tema</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Viktorija Trachimovič</cp:lastModifiedBy>
  <cp:revision>511</cp:revision>
  <cp:lastPrinted>2019-03-08T12:44:59Z</cp:lastPrinted>
  <dcterms:created xsi:type="dcterms:W3CDTF">2018-02-01T08:00:04Z</dcterms:created>
  <dcterms:modified xsi:type="dcterms:W3CDTF">2019-03-19T11:35:18Z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