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3" r:id="rId2"/>
    <p:sldId id="271" r:id="rId3"/>
    <p:sldId id="270" r:id="rId4"/>
    <p:sldId id="272" r:id="rId5"/>
    <p:sldId id="269" r:id="rId6"/>
  </p:sldIdLst>
  <p:sldSz cx="12192000" cy="6858000"/>
  <p:notesSz cx="6797675" cy="9926638"/>
  <p:defaultTextStyle>
    <a:defPPr>
      <a:defRPr lang="lt-L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04" y="72"/>
      </p:cViewPr>
      <p:guideLst/>
    </p:cSldViewPr>
  </p:notes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57A1B8-CC7A-4D2D-885C-DA42358DBD0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354116A6-4C7F-48B9-98A7-99D6B14F9BCC}">
      <dgm:prSet phldrT="[Tekstas]" custT="1"/>
      <dgm:spPr/>
      <dgm:t>
        <a:bodyPr/>
        <a:lstStyle/>
        <a:p>
          <a:r>
            <a:rPr lang="lt-LT" sz="1800" dirty="0" smtClean="0">
              <a:solidFill>
                <a:schemeClr val="tx1"/>
              </a:solidFill>
            </a:rPr>
            <a:t>Teisingumo ministro 2018-11-21 įsakymu Nr. 1R-248 sudaryta institucinė darbo grupė teisės funkcijų efektyvumui didinti</a:t>
          </a:r>
          <a:endParaRPr lang="lt-LT" sz="1800" dirty="0">
            <a:solidFill>
              <a:schemeClr val="tx1"/>
            </a:solidFill>
          </a:endParaRPr>
        </a:p>
      </dgm:t>
    </dgm:pt>
    <dgm:pt modelId="{96D5E84F-DC25-4396-A8F8-63EB079712F5}" type="parTrans" cxnId="{215A2184-4F9B-442A-B193-6ABC360D76EC}">
      <dgm:prSet/>
      <dgm:spPr/>
      <dgm:t>
        <a:bodyPr/>
        <a:lstStyle/>
        <a:p>
          <a:endParaRPr lang="lt-LT"/>
        </a:p>
      </dgm:t>
    </dgm:pt>
    <dgm:pt modelId="{B5C00AC0-1DC1-4AE7-B718-FFE32D45F169}" type="sibTrans" cxnId="{215A2184-4F9B-442A-B193-6ABC360D76EC}">
      <dgm:prSet/>
      <dgm:spPr/>
      <dgm:t>
        <a:bodyPr/>
        <a:lstStyle/>
        <a:p>
          <a:endParaRPr lang="lt-LT"/>
        </a:p>
      </dgm:t>
    </dgm:pt>
    <dgm:pt modelId="{60768DDC-6837-4CE1-9243-630497976F6A}">
      <dgm:prSet phldrT="[Tekstas]" custT="1"/>
      <dgm:spPr/>
      <dgm:t>
        <a:bodyPr/>
        <a:lstStyle/>
        <a:p>
          <a:pPr algn="ctr"/>
          <a:r>
            <a:rPr lang="lt-LT" sz="1800" b="1" dirty="0" smtClean="0">
              <a:solidFill>
                <a:schemeClr val="tx1"/>
              </a:solidFill>
            </a:rPr>
            <a:t>Nuspręsta:</a:t>
          </a:r>
        </a:p>
        <a:p>
          <a:pPr algn="ctr"/>
          <a:r>
            <a:rPr lang="lt-LT" sz="1800" dirty="0" smtClean="0">
              <a:solidFill>
                <a:schemeClr val="tx1"/>
              </a:solidFill>
            </a:rPr>
            <a:t>projektų rengimo ir vertinimo funkcijas                        </a:t>
          </a:r>
          <a:r>
            <a:rPr lang="lt-LT" sz="1800" u="sng" dirty="0" smtClean="0">
              <a:solidFill>
                <a:schemeClr val="tx1"/>
              </a:solidFill>
            </a:rPr>
            <a:t>perkelti </a:t>
          </a:r>
          <a:r>
            <a:rPr lang="lt-LT" sz="1800" b="0" u="sng" dirty="0" smtClean="0">
              <a:solidFill>
                <a:schemeClr val="tx1"/>
              </a:solidFill>
            </a:rPr>
            <a:t>į ministerijas</a:t>
          </a:r>
          <a:r>
            <a:rPr lang="lt-LT" sz="1800" b="0" dirty="0" smtClean="0">
              <a:solidFill>
                <a:schemeClr val="tx1"/>
              </a:solidFill>
            </a:rPr>
            <a:t>:                                                                             </a:t>
          </a:r>
          <a:r>
            <a:rPr lang="lt-LT" sz="1800" dirty="0" smtClean="0">
              <a:solidFill>
                <a:schemeClr val="tx1"/>
              </a:solidFill>
            </a:rPr>
            <a:t>1) įstatymų                                                                                                      2) LRV nutarimų                                                                                        3) norminių ministrų įsakymų </a:t>
          </a:r>
          <a:endParaRPr lang="lt-LT" sz="1800" dirty="0">
            <a:solidFill>
              <a:schemeClr val="tx1"/>
            </a:solidFill>
          </a:endParaRPr>
        </a:p>
      </dgm:t>
    </dgm:pt>
    <dgm:pt modelId="{31A889F4-9282-45B1-8D20-FB94332FD02F}" type="parTrans" cxnId="{36F04DA0-0698-4508-96FA-1E4F5CA387AB}">
      <dgm:prSet/>
      <dgm:spPr/>
      <dgm:t>
        <a:bodyPr/>
        <a:lstStyle/>
        <a:p>
          <a:endParaRPr lang="lt-LT"/>
        </a:p>
      </dgm:t>
    </dgm:pt>
    <dgm:pt modelId="{5B4CE580-C06E-4C20-91B3-FF948CF2B297}" type="sibTrans" cxnId="{36F04DA0-0698-4508-96FA-1E4F5CA387AB}">
      <dgm:prSet/>
      <dgm:spPr/>
      <dgm:t>
        <a:bodyPr/>
        <a:lstStyle/>
        <a:p>
          <a:endParaRPr lang="lt-LT"/>
        </a:p>
      </dgm:t>
    </dgm:pt>
    <dgm:pt modelId="{556A093A-82E6-461B-A514-1050D0FAB52B}">
      <dgm:prSet phldrT="[Tekstas]" custT="1"/>
      <dgm:spPr/>
      <dgm:t>
        <a:bodyPr/>
        <a:lstStyle/>
        <a:p>
          <a:r>
            <a:rPr lang="lt-LT" sz="2800" dirty="0" smtClean="0">
              <a:solidFill>
                <a:schemeClr val="tx1"/>
              </a:solidFill>
            </a:rPr>
            <a:t>Terminas</a:t>
          </a:r>
        </a:p>
        <a:p>
          <a:r>
            <a:rPr lang="lt-LT" sz="2800" b="1" dirty="0" smtClean="0">
              <a:solidFill>
                <a:schemeClr val="tx1"/>
              </a:solidFill>
            </a:rPr>
            <a:t>2019-07-01</a:t>
          </a:r>
          <a:endParaRPr lang="lt-LT" sz="2800" b="1" dirty="0">
            <a:solidFill>
              <a:schemeClr val="tx1"/>
            </a:solidFill>
          </a:endParaRPr>
        </a:p>
      </dgm:t>
    </dgm:pt>
    <dgm:pt modelId="{A9C8F646-B0A5-4A7C-B582-1BAED85792C8}" type="parTrans" cxnId="{8215D9E0-AE8A-4C2F-9AB2-D615F6D630B3}">
      <dgm:prSet/>
      <dgm:spPr/>
      <dgm:t>
        <a:bodyPr/>
        <a:lstStyle/>
        <a:p>
          <a:endParaRPr lang="lt-LT"/>
        </a:p>
      </dgm:t>
    </dgm:pt>
    <dgm:pt modelId="{8665C80F-CF59-4077-8A00-AD79E6E213C8}" type="sibTrans" cxnId="{8215D9E0-AE8A-4C2F-9AB2-D615F6D630B3}">
      <dgm:prSet/>
      <dgm:spPr/>
      <dgm:t>
        <a:bodyPr/>
        <a:lstStyle/>
        <a:p>
          <a:endParaRPr lang="lt-LT"/>
        </a:p>
      </dgm:t>
    </dgm:pt>
    <dgm:pt modelId="{037517B0-2229-49FD-9BF7-5ED9C15F7A2B}" type="pres">
      <dgm:prSet presAssocID="{2857A1B8-CC7A-4D2D-885C-DA42358DBD09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43A6F8F9-7DED-4C90-89B4-EA43968732DF}" type="pres">
      <dgm:prSet presAssocID="{354116A6-4C7F-48B9-98A7-99D6B14F9BCC}" presName="node" presStyleLbl="node1" presStyleIdx="0" presStyleCnt="3" custScaleX="95001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7B341DD6-55BB-46ED-9244-43A36FDA01F6}" type="pres">
      <dgm:prSet presAssocID="{B5C00AC0-1DC1-4AE7-B718-FFE32D45F169}" presName="sibTrans" presStyleLbl="sibTrans2D1" presStyleIdx="0" presStyleCnt="2"/>
      <dgm:spPr/>
      <dgm:t>
        <a:bodyPr/>
        <a:lstStyle/>
        <a:p>
          <a:endParaRPr lang="lt-LT"/>
        </a:p>
      </dgm:t>
    </dgm:pt>
    <dgm:pt modelId="{9A8DEDFF-32C6-4198-BF37-AC9799ACE854}" type="pres">
      <dgm:prSet presAssocID="{B5C00AC0-1DC1-4AE7-B718-FFE32D45F169}" presName="connectorText" presStyleLbl="sibTrans2D1" presStyleIdx="0" presStyleCnt="2"/>
      <dgm:spPr/>
      <dgm:t>
        <a:bodyPr/>
        <a:lstStyle/>
        <a:p>
          <a:endParaRPr lang="lt-LT"/>
        </a:p>
      </dgm:t>
    </dgm:pt>
    <dgm:pt modelId="{C93384C3-125C-49AC-9330-DD10E1BF2EF9}" type="pres">
      <dgm:prSet presAssocID="{60768DDC-6837-4CE1-9243-630497976F6A}" presName="node" presStyleLbl="node1" presStyleIdx="1" presStyleCnt="3" custScaleX="93909" custScaleY="112569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EBEEF9A4-8B7A-45BB-93CB-933E2F37471F}" type="pres">
      <dgm:prSet presAssocID="{5B4CE580-C06E-4C20-91B3-FF948CF2B297}" presName="sibTrans" presStyleLbl="sibTrans2D1" presStyleIdx="1" presStyleCnt="2"/>
      <dgm:spPr/>
      <dgm:t>
        <a:bodyPr/>
        <a:lstStyle/>
        <a:p>
          <a:endParaRPr lang="lt-LT"/>
        </a:p>
      </dgm:t>
    </dgm:pt>
    <dgm:pt modelId="{0B958FDA-A3F2-464E-9999-5D5C95BE9C41}" type="pres">
      <dgm:prSet presAssocID="{5B4CE580-C06E-4C20-91B3-FF948CF2B297}" presName="connectorText" presStyleLbl="sibTrans2D1" presStyleIdx="1" presStyleCnt="2"/>
      <dgm:spPr/>
      <dgm:t>
        <a:bodyPr/>
        <a:lstStyle/>
        <a:p>
          <a:endParaRPr lang="lt-LT"/>
        </a:p>
      </dgm:t>
    </dgm:pt>
    <dgm:pt modelId="{A6FDDF0B-8012-4CCE-819F-40B906904634}" type="pres">
      <dgm:prSet presAssocID="{556A093A-82E6-461B-A514-1050D0FAB52B}" presName="node" presStyleLbl="node1" presStyleIdx="2" presStyleCnt="3" custScaleX="95001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E946B6F2-889F-43C6-BF53-3DD36A0F4535}" type="presOf" srcId="{354116A6-4C7F-48B9-98A7-99D6B14F9BCC}" destId="{43A6F8F9-7DED-4C90-89B4-EA43968732DF}" srcOrd="0" destOrd="0" presId="urn:microsoft.com/office/officeart/2005/8/layout/process2"/>
    <dgm:cxn modelId="{01AA88B5-0E96-45EB-A2FB-B423FC4DC6AF}" type="presOf" srcId="{B5C00AC0-1DC1-4AE7-B718-FFE32D45F169}" destId="{7B341DD6-55BB-46ED-9244-43A36FDA01F6}" srcOrd="0" destOrd="0" presId="urn:microsoft.com/office/officeart/2005/8/layout/process2"/>
    <dgm:cxn modelId="{8215D9E0-AE8A-4C2F-9AB2-D615F6D630B3}" srcId="{2857A1B8-CC7A-4D2D-885C-DA42358DBD09}" destId="{556A093A-82E6-461B-A514-1050D0FAB52B}" srcOrd="2" destOrd="0" parTransId="{A9C8F646-B0A5-4A7C-B582-1BAED85792C8}" sibTransId="{8665C80F-CF59-4077-8A00-AD79E6E213C8}"/>
    <dgm:cxn modelId="{26352757-0A35-4784-A501-746EB8337B30}" type="presOf" srcId="{5B4CE580-C06E-4C20-91B3-FF948CF2B297}" destId="{0B958FDA-A3F2-464E-9999-5D5C95BE9C41}" srcOrd="1" destOrd="0" presId="urn:microsoft.com/office/officeart/2005/8/layout/process2"/>
    <dgm:cxn modelId="{215A2184-4F9B-442A-B193-6ABC360D76EC}" srcId="{2857A1B8-CC7A-4D2D-885C-DA42358DBD09}" destId="{354116A6-4C7F-48B9-98A7-99D6B14F9BCC}" srcOrd="0" destOrd="0" parTransId="{96D5E84F-DC25-4396-A8F8-63EB079712F5}" sibTransId="{B5C00AC0-1DC1-4AE7-B718-FFE32D45F169}"/>
    <dgm:cxn modelId="{C9C947DC-E00D-43D8-9A02-E1609A566987}" type="presOf" srcId="{556A093A-82E6-461B-A514-1050D0FAB52B}" destId="{A6FDDF0B-8012-4CCE-819F-40B906904634}" srcOrd="0" destOrd="0" presId="urn:microsoft.com/office/officeart/2005/8/layout/process2"/>
    <dgm:cxn modelId="{F2766625-B85F-43D3-9005-258EB86FC6C4}" type="presOf" srcId="{5B4CE580-C06E-4C20-91B3-FF948CF2B297}" destId="{EBEEF9A4-8B7A-45BB-93CB-933E2F37471F}" srcOrd="0" destOrd="0" presId="urn:microsoft.com/office/officeart/2005/8/layout/process2"/>
    <dgm:cxn modelId="{36F04DA0-0698-4508-96FA-1E4F5CA387AB}" srcId="{2857A1B8-CC7A-4D2D-885C-DA42358DBD09}" destId="{60768DDC-6837-4CE1-9243-630497976F6A}" srcOrd="1" destOrd="0" parTransId="{31A889F4-9282-45B1-8D20-FB94332FD02F}" sibTransId="{5B4CE580-C06E-4C20-91B3-FF948CF2B297}"/>
    <dgm:cxn modelId="{4B0088B2-F712-4A40-BCEA-9EC580160AF2}" type="presOf" srcId="{2857A1B8-CC7A-4D2D-885C-DA42358DBD09}" destId="{037517B0-2229-49FD-9BF7-5ED9C15F7A2B}" srcOrd="0" destOrd="0" presId="urn:microsoft.com/office/officeart/2005/8/layout/process2"/>
    <dgm:cxn modelId="{69938789-69B5-47DB-94B8-FE1010EA7076}" type="presOf" srcId="{60768DDC-6837-4CE1-9243-630497976F6A}" destId="{C93384C3-125C-49AC-9330-DD10E1BF2EF9}" srcOrd="0" destOrd="0" presId="urn:microsoft.com/office/officeart/2005/8/layout/process2"/>
    <dgm:cxn modelId="{36AA5821-76B7-4899-827D-DFE1C935FC36}" type="presOf" srcId="{B5C00AC0-1DC1-4AE7-B718-FFE32D45F169}" destId="{9A8DEDFF-32C6-4198-BF37-AC9799ACE854}" srcOrd="1" destOrd="0" presId="urn:microsoft.com/office/officeart/2005/8/layout/process2"/>
    <dgm:cxn modelId="{B4F9A4F5-C85B-49F2-97C8-D45BECBCD50A}" type="presParOf" srcId="{037517B0-2229-49FD-9BF7-5ED9C15F7A2B}" destId="{43A6F8F9-7DED-4C90-89B4-EA43968732DF}" srcOrd="0" destOrd="0" presId="urn:microsoft.com/office/officeart/2005/8/layout/process2"/>
    <dgm:cxn modelId="{5BF930C5-EF50-4F2D-9574-CA1185F89095}" type="presParOf" srcId="{037517B0-2229-49FD-9BF7-5ED9C15F7A2B}" destId="{7B341DD6-55BB-46ED-9244-43A36FDA01F6}" srcOrd="1" destOrd="0" presId="urn:microsoft.com/office/officeart/2005/8/layout/process2"/>
    <dgm:cxn modelId="{7A38A012-ED16-4F66-8C80-A1B420B8D82C}" type="presParOf" srcId="{7B341DD6-55BB-46ED-9244-43A36FDA01F6}" destId="{9A8DEDFF-32C6-4198-BF37-AC9799ACE854}" srcOrd="0" destOrd="0" presId="urn:microsoft.com/office/officeart/2005/8/layout/process2"/>
    <dgm:cxn modelId="{940CE911-1728-4A20-9383-2B6597C9FAE6}" type="presParOf" srcId="{037517B0-2229-49FD-9BF7-5ED9C15F7A2B}" destId="{C93384C3-125C-49AC-9330-DD10E1BF2EF9}" srcOrd="2" destOrd="0" presId="urn:microsoft.com/office/officeart/2005/8/layout/process2"/>
    <dgm:cxn modelId="{127F0352-868A-400B-B420-2A35A0AF96AA}" type="presParOf" srcId="{037517B0-2229-49FD-9BF7-5ED9C15F7A2B}" destId="{EBEEF9A4-8B7A-45BB-93CB-933E2F37471F}" srcOrd="3" destOrd="0" presId="urn:microsoft.com/office/officeart/2005/8/layout/process2"/>
    <dgm:cxn modelId="{6572525A-E9F5-4E87-B93C-48EFE5DDD29B}" type="presParOf" srcId="{EBEEF9A4-8B7A-45BB-93CB-933E2F37471F}" destId="{0B958FDA-A3F2-464E-9999-5D5C95BE9C41}" srcOrd="0" destOrd="0" presId="urn:microsoft.com/office/officeart/2005/8/layout/process2"/>
    <dgm:cxn modelId="{9BE91C31-E6D8-4BDE-AB79-04FC0C28AE08}" type="presParOf" srcId="{037517B0-2229-49FD-9BF7-5ED9C15F7A2B}" destId="{A6FDDF0B-8012-4CCE-819F-40B90690463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963400-8578-4433-AA29-9B79309E08E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A368096F-611C-4DDC-A823-83B884EBA8AC}">
      <dgm:prSet phldrT="[Tekstas]"/>
      <dgm:spPr/>
      <dgm:t>
        <a:bodyPr/>
        <a:lstStyle/>
        <a:p>
          <a:pPr algn="ctr"/>
          <a:r>
            <a:rPr lang="lt-LT" dirty="0" smtClean="0"/>
            <a:t>Etapas Nr. 1</a:t>
          </a:r>
        </a:p>
        <a:p>
          <a:pPr algn="ctr"/>
          <a:r>
            <a:rPr lang="lt-LT" dirty="0" smtClean="0"/>
            <a:t>iki 2019-04-01</a:t>
          </a:r>
          <a:endParaRPr lang="lt-LT" dirty="0"/>
        </a:p>
      </dgm:t>
    </dgm:pt>
    <dgm:pt modelId="{D6002AB1-DB5F-433A-9CD8-DAE8AD2F7D3B}" type="parTrans" cxnId="{D21B6C87-B57C-417D-AA66-930EC518B26B}">
      <dgm:prSet/>
      <dgm:spPr/>
      <dgm:t>
        <a:bodyPr/>
        <a:lstStyle/>
        <a:p>
          <a:endParaRPr lang="lt-LT"/>
        </a:p>
      </dgm:t>
    </dgm:pt>
    <dgm:pt modelId="{B5D84D1E-3643-48E0-9A2F-048ABA2CCA64}" type="sibTrans" cxnId="{D21B6C87-B57C-417D-AA66-930EC518B26B}">
      <dgm:prSet/>
      <dgm:spPr/>
      <dgm:t>
        <a:bodyPr/>
        <a:lstStyle/>
        <a:p>
          <a:endParaRPr lang="lt-LT"/>
        </a:p>
      </dgm:t>
    </dgm:pt>
    <dgm:pt modelId="{2E55C03B-1923-4289-B739-946EB9A79649}">
      <dgm:prSet phldrT="[Tekstas]" custT="1"/>
      <dgm:spPr/>
      <dgm:t>
        <a:bodyPr/>
        <a:lstStyle/>
        <a:p>
          <a:pPr algn="just"/>
          <a:r>
            <a:rPr lang="lt-LT" sz="1600" dirty="0" smtClean="0"/>
            <a:t>Teisėkūros funkcijas vykdančių specialistų pareigybių skaičiaus įvertinimas</a:t>
          </a:r>
          <a:endParaRPr lang="lt-LT" sz="1600" dirty="0"/>
        </a:p>
      </dgm:t>
    </dgm:pt>
    <dgm:pt modelId="{7DD37BA8-F363-4828-A715-DB32A6690B35}" type="parTrans" cxnId="{8BCA414F-8FFD-43BA-8C35-898173636BAF}">
      <dgm:prSet/>
      <dgm:spPr/>
      <dgm:t>
        <a:bodyPr/>
        <a:lstStyle/>
        <a:p>
          <a:endParaRPr lang="lt-LT"/>
        </a:p>
      </dgm:t>
    </dgm:pt>
    <dgm:pt modelId="{C4FD9B5C-7498-436A-8991-AC5DC3B00587}" type="sibTrans" cxnId="{8BCA414F-8FFD-43BA-8C35-898173636BAF}">
      <dgm:prSet/>
      <dgm:spPr/>
      <dgm:t>
        <a:bodyPr/>
        <a:lstStyle/>
        <a:p>
          <a:endParaRPr lang="lt-LT"/>
        </a:p>
      </dgm:t>
    </dgm:pt>
    <dgm:pt modelId="{04822C7D-6B3C-4FCD-880B-3DD0181E7B03}">
      <dgm:prSet phldrT="[Tekstas]"/>
      <dgm:spPr/>
      <dgm:t>
        <a:bodyPr/>
        <a:lstStyle/>
        <a:p>
          <a:pPr algn="ctr"/>
          <a:r>
            <a:rPr lang="lt-LT" dirty="0" smtClean="0"/>
            <a:t>Etapas Nr. 2</a:t>
          </a:r>
        </a:p>
        <a:p>
          <a:pPr algn="ctr"/>
          <a:r>
            <a:rPr lang="lt-LT" dirty="0" smtClean="0"/>
            <a:t>iki 2019-07-01</a:t>
          </a:r>
          <a:endParaRPr lang="lt-LT" dirty="0"/>
        </a:p>
      </dgm:t>
    </dgm:pt>
    <dgm:pt modelId="{AAE410B3-0126-48A6-A56B-6657982EA837}" type="parTrans" cxnId="{CDC311AA-8EDB-4F5F-AAFC-B8B1C686278E}">
      <dgm:prSet/>
      <dgm:spPr/>
      <dgm:t>
        <a:bodyPr/>
        <a:lstStyle/>
        <a:p>
          <a:endParaRPr lang="lt-LT"/>
        </a:p>
      </dgm:t>
    </dgm:pt>
    <dgm:pt modelId="{22F886B9-0CF2-485C-9427-362D7FCD667B}" type="sibTrans" cxnId="{CDC311AA-8EDB-4F5F-AAFC-B8B1C686278E}">
      <dgm:prSet/>
      <dgm:spPr/>
      <dgm:t>
        <a:bodyPr/>
        <a:lstStyle/>
        <a:p>
          <a:endParaRPr lang="lt-LT"/>
        </a:p>
      </dgm:t>
    </dgm:pt>
    <dgm:pt modelId="{A2CB9A7F-43DE-43FE-8B0B-BF4705CC5A2B}">
      <dgm:prSet phldrT="[Tekstas]" custT="1"/>
      <dgm:spPr/>
      <dgm:t>
        <a:bodyPr/>
        <a:lstStyle/>
        <a:p>
          <a:pPr algn="l"/>
          <a:r>
            <a:rPr lang="lt-LT" sz="1600" dirty="0" smtClean="0"/>
            <a:t>Teisėkūros funkcijas pavaldžiose įstaigose vykdančių specialistų faktinis perkėlimas į ministeriją</a:t>
          </a:r>
          <a:endParaRPr lang="lt-LT" sz="1600" dirty="0"/>
        </a:p>
      </dgm:t>
    </dgm:pt>
    <dgm:pt modelId="{D608AB54-AE34-46B8-AD84-87BFC2549D28}" type="parTrans" cxnId="{D5F21A0F-6888-4BCF-9E69-720BD3B1EC93}">
      <dgm:prSet/>
      <dgm:spPr/>
      <dgm:t>
        <a:bodyPr/>
        <a:lstStyle/>
        <a:p>
          <a:endParaRPr lang="lt-LT"/>
        </a:p>
      </dgm:t>
    </dgm:pt>
    <dgm:pt modelId="{8D1E41F2-3FBD-4C6D-BB9F-10C22CF89B1F}" type="sibTrans" cxnId="{D5F21A0F-6888-4BCF-9E69-720BD3B1EC93}">
      <dgm:prSet/>
      <dgm:spPr/>
      <dgm:t>
        <a:bodyPr/>
        <a:lstStyle/>
        <a:p>
          <a:endParaRPr lang="lt-LT"/>
        </a:p>
      </dgm:t>
    </dgm:pt>
    <dgm:pt modelId="{EC594B29-9317-4B72-A194-6989D32744BE}">
      <dgm:prSet phldrT="[Tekstas]" custT="1"/>
      <dgm:spPr/>
      <dgm:t>
        <a:bodyPr/>
        <a:lstStyle/>
        <a:p>
          <a:pPr algn="just"/>
          <a:r>
            <a:rPr lang="lt-LT" sz="1600" dirty="0" smtClean="0"/>
            <a:t>Šių specialistų perkėlimo iš pavaldžių įstaigų į ministeriją plano parengimas</a:t>
          </a:r>
          <a:endParaRPr lang="lt-LT" sz="1600" dirty="0"/>
        </a:p>
      </dgm:t>
    </dgm:pt>
    <dgm:pt modelId="{3881E202-E80D-4AAE-9817-9AF10909C1EE}" type="parTrans" cxnId="{02E23A91-7B2F-44E0-BAA2-29DA303BACF0}">
      <dgm:prSet/>
      <dgm:spPr/>
      <dgm:t>
        <a:bodyPr/>
        <a:lstStyle/>
        <a:p>
          <a:endParaRPr lang="lt-LT"/>
        </a:p>
      </dgm:t>
    </dgm:pt>
    <dgm:pt modelId="{16F66DED-1C00-4A24-8DC4-CFA1D4FFF021}" type="sibTrans" cxnId="{02E23A91-7B2F-44E0-BAA2-29DA303BACF0}">
      <dgm:prSet/>
      <dgm:spPr/>
      <dgm:t>
        <a:bodyPr/>
        <a:lstStyle/>
        <a:p>
          <a:endParaRPr lang="lt-LT"/>
        </a:p>
      </dgm:t>
    </dgm:pt>
    <dgm:pt modelId="{93B899B2-9DF6-4C9B-9EF9-715C4FDB09AC}">
      <dgm:prSet phldrT="[Tekstas]" custT="1"/>
      <dgm:spPr/>
      <dgm:t>
        <a:bodyPr/>
        <a:lstStyle/>
        <a:p>
          <a:pPr algn="l"/>
          <a:r>
            <a:rPr lang="lt-LT" sz="1600" dirty="0" smtClean="0"/>
            <a:t>Šių specialistų adaptacijos programos parengimas</a:t>
          </a:r>
          <a:endParaRPr lang="lt-LT" sz="1600" dirty="0"/>
        </a:p>
      </dgm:t>
    </dgm:pt>
    <dgm:pt modelId="{562E4B27-285F-404B-AF50-BFB4A9114064}" type="parTrans" cxnId="{DE85AD86-2165-4343-AFB1-E2594FC3DF89}">
      <dgm:prSet/>
      <dgm:spPr/>
      <dgm:t>
        <a:bodyPr/>
        <a:lstStyle/>
        <a:p>
          <a:endParaRPr lang="lt-LT"/>
        </a:p>
      </dgm:t>
    </dgm:pt>
    <dgm:pt modelId="{B0E871F8-1AE1-4F36-AC02-878538FA999D}" type="sibTrans" cxnId="{DE85AD86-2165-4343-AFB1-E2594FC3DF89}">
      <dgm:prSet/>
      <dgm:spPr/>
      <dgm:t>
        <a:bodyPr/>
        <a:lstStyle/>
        <a:p>
          <a:endParaRPr lang="lt-LT"/>
        </a:p>
      </dgm:t>
    </dgm:pt>
    <dgm:pt modelId="{6CF964EF-04A3-4FCB-9160-F788DBFC86D7}" type="pres">
      <dgm:prSet presAssocID="{2E963400-8578-4433-AA29-9B79309E08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C42CC078-D8EA-4AF2-9EC2-430C487EB807}" type="pres">
      <dgm:prSet presAssocID="{A368096F-611C-4DDC-A823-83B884EBA8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84670B36-0144-489A-A0BA-D7AE1F1816F1}" type="pres">
      <dgm:prSet presAssocID="{A368096F-611C-4DDC-A823-83B884EBA8AC}" presName="childText" presStyleLbl="revTx" presStyleIdx="0" presStyleCnt="2" custScaleY="215555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240A3314-AC8A-4C7C-89BF-F9F44C12A3A0}" type="pres">
      <dgm:prSet presAssocID="{04822C7D-6B3C-4FCD-880B-3DD0181E7B0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3105962-0283-46B4-8F33-4EFB185A62EB}" type="pres">
      <dgm:prSet presAssocID="{04822C7D-6B3C-4FCD-880B-3DD0181E7B03}" presName="childText" presStyleLbl="revTx" presStyleIdx="1" presStyleCnt="2" custScaleY="142109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D21B6C87-B57C-417D-AA66-930EC518B26B}" srcId="{2E963400-8578-4433-AA29-9B79309E08EC}" destId="{A368096F-611C-4DDC-A823-83B884EBA8AC}" srcOrd="0" destOrd="0" parTransId="{D6002AB1-DB5F-433A-9CD8-DAE8AD2F7D3B}" sibTransId="{B5D84D1E-3643-48E0-9A2F-048ABA2CCA64}"/>
    <dgm:cxn modelId="{02E23A91-7B2F-44E0-BAA2-29DA303BACF0}" srcId="{A368096F-611C-4DDC-A823-83B884EBA8AC}" destId="{EC594B29-9317-4B72-A194-6989D32744BE}" srcOrd="1" destOrd="0" parTransId="{3881E202-E80D-4AAE-9817-9AF10909C1EE}" sibTransId="{16F66DED-1C00-4A24-8DC4-CFA1D4FFF021}"/>
    <dgm:cxn modelId="{66DEC274-04B6-4431-B500-932025DE3741}" type="presOf" srcId="{A2CB9A7F-43DE-43FE-8B0B-BF4705CC5A2B}" destId="{B3105962-0283-46B4-8F33-4EFB185A62EB}" srcOrd="0" destOrd="0" presId="urn:microsoft.com/office/officeart/2005/8/layout/vList2"/>
    <dgm:cxn modelId="{CDC311AA-8EDB-4F5F-AAFC-B8B1C686278E}" srcId="{2E963400-8578-4433-AA29-9B79309E08EC}" destId="{04822C7D-6B3C-4FCD-880B-3DD0181E7B03}" srcOrd="1" destOrd="0" parTransId="{AAE410B3-0126-48A6-A56B-6657982EA837}" sibTransId="{22F886B9-0CF2-485C-9427-362D7FCD667B}"/>
    <dgm:cxn modelId="{293A3B9A-F197-4A27-AE13-8DF0A2D6F4A3}" type="presOf" srcId="{EC594B29-9317-4B72-A194-6989D32744BE}" destId="{84670B36-0144-489A-A0BA-D7AE1F1816F1}" srcOrd="0" destOrd="1" presId="urn:microsoft.com/office/officeart/2005/8/layout/vList2"/>
    <dgm:cxn modelId="{8BCA414F-8FFD-43BA-8C35-898173636BAF}" srcId="{A368096F-611C-4DDC-A823-83B884EBA8AC}" destId="{2E55C03B-1923-4289-B739-946EB9A79649}" srcOrd="0" destOrd="0" parTransId="{7DD37BA8-F363-4828-A715-DB32A6690B35}" sibTransId="{C4FD9B5C-7498-436A-8991-AC5DC3B00587}"/>
    <dgm:cxn modelId="{14C95608-5A81-4C30-98DE-F6EBB91E9079}" type="presOf" srcId="{A368096F-611C-4DDC-A823-83B884EBA8AC}" destId="{C42CC078-D8EA-4AF2-9EC2-430C487EB807}" srcOrd="0" destOrd="0" presId="urn:microsoft.com/office/officeart/2005/8/layout/vList2"/>
    <dgm:cxn modelId="{D5F21A0F-6888-4BCF-9E69-720BD3B1EC93}" srcId="{04822C7D-6B3C-4FCD-880B-3DD0181E7B03}" destId="{A2CB9A7F-43DE-43FE-8B0B-BF4705CC5A2B}" srcOrd="0" destOrd="0" parTransId="{D608AB54-AE34-46B8-AD84-87BFC2549D28}" sibTransId="{8D1E41F2-3FBD-4C6D-BB9F-10C22CF89B1F}"/>
    <dgm:cxn modelId="{DE85AD86-2165-4343-AFB1-E2594FC3DF89}" srcId="{04822C7D-6B3C-4FCD-880B-3DD0181E7B03}" destId="{93B899B2-9DF6-4C9B-9EF9-715C4FDB09AC}" srcOrd="1" destOrd="0" parTransId="{562E4B27-285F-404B-AF50-BFB4A9114064}" sibTransId="{B0E871F8-1AE1-4F36-AC02-878538FA999D}"/>
    <dgm:cxn modelId="{1E0345D2-7138-4313-B749-6428AA5E956F}" type="presOf" srcId="{93B899B2-9DF6-4C9B-9EF9-715C4FDB09AC}" destId="{B3105962-0283-46B4-8F33-4EFB185A62EB}" srcOrd="0" destOrd="1" presId="urn:microsoft.com/office/officeart/2005/8/layout/vList2"/>
    <dgm:cxn modelId="{88936C18-F1E8-4D0A-A26C-EF4998D2730F}" type="presOf" srcId="{2E963400-8578-4433-AA29-9B79309E08EC}" destId="{6CF964EF-04A3-4FCB-9160-F788DBFC86D7}" srcOrd="0" destOrd="0" presId="urn:microsoft.com/office/officeart/2005/8/layout/vList2"/>
    <dgm:cxn modelId="{0CB5AC20-3954-4E02-B7A9-0409C7761F97}" type="presOf" srcId="{04822C7D-6B3C-4FCD-880B-3DD0181E7B03}" destId="{240A3314-AC8A-4C7C-89BF-F9F44C12A3A0}" srcOrd="0" destOrd="0" presId="urn:microsoft.com/office/officeart/2005/8/layout/vList2"/>
    <dgm:cxn modelId="{D22C2D37-B5A9-4FB3-966E-BAFC8A6A564E}" type="presOf" srcId="{2E55C03B-1923-4289-B739-946EB9A79649}" destId="{84670B36-0144-489A-A0BA-D7AE1F1816F1}" srcOrd="0" destOrd="0" presId="urn:microsoft.com/office/officeart/2005/8/layout/vList2"/>
    <dgm:cxn modelId="{2548E83B-5ACE-474A-A48C-319B06C481B8}" type="presParOf" srcId="{6CF964EF-04A3-4FCB-9160-F788DBFC86D7}" destId="{C42CC078-D8EA-4AF2-9EC2-430C487EB807}" srcOrd="0" destOrd="0" presId="urn:microsoft.com/office/officeart/2005/8/layout/vList2"/>
    <dgm:cxn modelId="{D9C0E30E-4D0D-45BD-8A7D-BC3CA60077BC}" type="presParOf" srcId="{6CF964EF-04A3-4FCB-9160-F788DBFC86D7}" destId="{84670B36-0144-489A-A0BA-D7AE1F1816F1}" srcOrd="1" destOrd="0" presId="urn:microsoft.com/office/officeart/2005/8/layout/vList2"/>
    <dgm:cxn modelId="{E790B86F-A658-4B10-950D-B52BE899B47D}" type="presParOf" srcId="{6CF964EF-04A3-4FCB-9160-F788DBFC86D7}" destId="{240A3314-AC8A-4C7C-89BF-F9F44C12A3A0}" srcOrd="2" destOrd="0" presId="urn:microsoft.com/office/officeart/2005/8/layout/vList2"/>
    <dgm:cxn modelId="{454CAFD8-5631-4DE7-A3F1-37E85C2ECA4B}" type="presParOf" srcId="{6CF964EF-04A3-4FCB-9160-F788DBFC86D7}" destId="{B3105962-0283-46B4-8F33-4EFB185A62E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A6F8F9-7DED-4C90-89B4-EA43968732DF}">
      <dsp:nvSpPr>
        <dsp:cNvPr id="0" name=""/>
        <dsp:cNvSpPr/>
      </dsp:nvSpPr>
      <dsp:spPr>
        <a:xfrm>
          <a:off x="1197217" y="5566"/>
          <a:ext cx="5733564" cy="15088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kern="1200" dirty="0" smtClean="0">
              <a:solidFill>
                <a:schemeClr val="tx1"/>
              </a:solidFill>
            </a:rPr>
            <a:t>Teisingumo ministro 2018-11-21 įsakymu Nr. 1R-248 sudaryta institucinė darbo grupė teisės funkcijų efektyvumui didinti</a:t>
          </a:r>
          <a:endParaRPr lang="lt-LT" sz="1800" kern="1200" dirty="0">
            <a:solidFill>
              <a:schemeClr val="tx1"/>
            </a:solidFill>
          </a:endParaRPr>
        </a:p>
      </dsp:txBody>
      <dsp:txXfrm>
        <a:off x="1241409" y="49758"/>
        <a:ext cx="5645180" cy="1420433"/>
      </dsp:txXfrm>
    </dsp:sp>
    <dsp:sp modelId="{7B341DD6-55BB-46ED-9244-43A36FDA01F6}">
      <dsp:nvSpPr>
        <dsp:cNvPr id="0" name=""/>
        <dsp:cNvSpPr/>
      </dsp:nvSpPr>
      <dsp:spPr>
        <a:xfrm rot="5400000">
          <a:off x="3781096" y="1552103"/>
          <a:ext cx="565806" cy="6789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2800" kern="1200"/>
        </a:p>
      </dsp:txBody>
      <dsp:txXfrm rot="-5400000">
        <a:off x="3860309" y="1608683"/>
        <a:ext cx="407381" cy="396064"/>
      </dsp:txXfrm>
    </dsp:sp>
    <dsp:sp modelId="{C93384C3-125C-49AC-9330-DD10E1BF2EF9}">
      <dsp:nvSpPr>
        <dsp:cNvPr id="0" name=""/>
        <dsp:cNvSpPr/>
      </dsp:nvSpPr>
      <dsp:spPr>
        <a:xfrm>
          <a:off x="1230170" y="2268791"/>
          <a:ext cx="5667659" cy="16984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>
              <a:solidFill>
                <a:schemeClr val="tx1"/>
              </a:solidFill>
            </a:rPr>
            <a:t>Nuspręsta: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kern="1200" dirty="0" smtClean="0">
              <a:solidFill>
                <a:schemeClr val="tx1"/>
              </a:solidFill>
            </a:rPr>
            <a:t>projektų rengimo ir vertinimo funkcijas                        </a:t>
          </a:r>
          <a:r>
            <a:rPr lang="lt-LT" sz="1800" u="sng" kern="1200" dirty="0" smtClean="0">
              <a:solidFill>
                <a:schemeClr val="tx1"/>
              </a:solidFill>
            </a:rPr>
            <a:t>perkelti </a:t>
          </a:r>
          <a:r>
            <a:rPr lang="lt-LT" sz="1800" b="0" u="sng" kern="1200" dirty="0" smtClean="0">
              <a:solidFill>
                <a:schemeClr val="tx1"/>
              </a:solidFill>
            </a:rPr>
            <a:t>į ministerijas</a:t>
          </a:r>
          <a:r>
            <a:rPr lang="lt-LT" sz="1800" b="0" kern="1200" dirty="0" smtClean="0">
              <a:solidFill>
                <a:schemeClr val="tx1"/>
              </a:solidFill>
            </a:rPr>
            <a:t>:                                                                             </a:t>
          </a:r>
          <a:r>
            <a:rPr lang="lt-LT" sz="1800" kern="1200" dirty="0" smtClean="0">
              <a:solidFill>
                <a:schemeClr val="tx1"/>
              </a:solidFill>
            </a:rPr>
            <a:t>1) įstatymų                                                                                                      2) LRV nutarimų                                                                                        3) norminių ministrų įsakymų </a:t>
          </a:r>
          <a:endParaRPr lang="lt-LT" sz="1800" kern="1200" dirty="0">
            <a:solidFill>
              <a:schemeClr val="tx1"/>
            </a:solidFill>
          </a:endParaRPr>
        </a:p>
      </dsp:txBody>
      <dsp:txXfrm>
        <a:off x="1279916" y="2318537"/>
        <a:ext cx="5568167" cy="1598968"/>
      </dsp:txXfrm>
    </dsp:sp>
    <dsp:sp modelId="{EBEEF9A4-8B7A-45BB-93CB-933E2F37471F}">
      <dsp:nvSpPr>
        <dsp:cNvPr id="0" name=""/>
        <dsp:cNvSpPr/>
      </dsp:nvSpPr>
      <dsp:spPr>
        <a:xfrm rot="5400000">
          <a:off x="3781096" y="4004972"/>
          <a:ext cx="565806" cy="6789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2800" kern="1200"/>
        </a:p>
      </dsp:txBody>
      <dsp:txXfrm rot="-5400000">
        <a:off x="3860309" y="4061552"/>
        <a:ext cx="407381" cy="396064"/>
      </dsp:txXfrm>
    </dsp:sp>
    <dsp:sp modelId="{A6FDDF0B-8012-4CCE-819F-40B906904634}">
      <dsp:nvSpPr>
        <dsp:cNvPr id="0" name=""/>
        <dsp:cNvSpPr/>
      </dsp:nvSpPr>
      <dsp:spPr>
        <a:xfrm>
          <a:off x="1197217" y="4721660"/>
          <a:ext cx="5733564" cy="15088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800" kern="1200" dirty="0" smtClean="0">
              <a:solidFill>
                <a:schemeClr val="tx1"/>
              </a:solidFill>
            </a:rPr>
            <a:t>Terminas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800" b="1" kern="1200" dirty="0" smtClean="0">
              <a:solidFill>
                <a:schemeClr val="tx1"/>
              </a:solidFill>
            </a:rPr>
            <a:t>2019-07-01</a:t>
          </a:r>
          <a:endParaRPr lang="lt-LT" sz="2800" b="1" kern="1200" dirty="0">
            <a:solidFill>
              <a:schemeClr val="tx1"/>
            </a:solidFill>
          </a:endParaRPr>
        </a:p>
      </dsp:txBody>
      <dsp:txXfrm>
        <a:off x="1241409" y="4765852"/>
        <a:ext cx="5645180" cy="1420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2CC078-D8EA-4AF2-9EC2-430C487EB807}">
      <dsp:nvSpPr>
        <dsp:cNvPr id="0" name=""/>
        <dsp:cNvSpPr/>
      </dsp:nvSpPr>
      <dsp:spPr>
        <a:xfrm>
          <a:off x="0" y="32736"/>
          <a:ext cx="6995984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200" kern="1200" dirty="0" smtClean="0"/>
            <a:t>Etapas Nr. 1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200" kern="1200" dirty="0" smtClean="0"/>
            <a:t>iki 2019-04-01</a:t>
          </a:r>
          <a:endParaRPr lang="lt-LT" sz="2200" kern="1200" dirty="0"/>
        </a:p>
      </dsp:txBody>
      <dsp:txXfrm>
        <a:off x="49004" y="81740"/>
        <a:ext cx="6897976" cy="905852"/>
      </dsp:txXfrm>
    </dsp:sp>
    <dsp:sp modelId="{84670B36-0144-489A-A0BA-D7AE1F1816F1}">
      <dsp:nvSpPr>
        <dsp:cNvPr id="0" name=""/>
        <dsp:cNvSpPr/>
      </dsp:nvSpPr>
      <dsp:spPr>
        <a:xfrm>
          <a:off x="0" y="1036596"/>
          <a:ext cx="6995984" cy="1177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122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t-LT" sz="1600" kern="1200" dirty="0" smtClean="0"/>
            <a:t>Teisėkūros funkcijas vykdančių specialistų pareigybių skaičiaus įvertinimas</a:t>
          </a:r>
          <a:endParaRPr lang="lt-LT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t-LT" sz="1600" kern="1200" dirty="0" smtClean="0"/>
            <a:t>Šių specialistų perkėlimo iš pavaldžių įstaigų į ministeriją plano parengimas</a:t>
          </a:r>
          <a:endParaRPr lang="lt-LT" sz="1600" kern="1200" dirty="0"/>
        </a:p>
      </dsp:txBody>
      <dsp:txXfrm>
        <a:off x="0" y="1036596"/>
        <a:ext cx="6995984" cy="1177964"/>
      </dsp:txXfrm>
    </dsp:sp>
    <dsp:sp modelId="{240A3314-AC8A-4C7C-89BF-F9F44C12A3A0}">
      <dsp:nvSpPr>
        <dsp:cNvPr id="0" name=""/>
        <dsp:cNvSpPr/>
      </dsp:nvSpPr>
      <dsp:spPr>
        <a:xfrm>
          <a:off x="0" y="2214561"/>
          <a:ext cx="6995984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200" kern="1200" dirty="0" smtClean="0"/>
            <a:t>Etapas Nr. 2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200" kern="1200" dirty="0" smtClean="0"/>
            <a:t>iki 2019-07-01</a:t>
          </a:r>
          <a:endParaRPr lang="lt-LT" sz="2200" kern="1200" dirty="0"/>
        </a:p>
      </dsp:txBody>
      <dsp:txXfrm>
        <a:off x="49004" y="2263565"/>
        <a:ext cx="6897976" cy="905852"/>
      </dsp:txXfrm>
    </dsp:sp>
    <dsp:sp modelId="{B3105962-0283-46B4-8F33-4EFB185A62EB}">
      <dsp:nvSpPr>
        <dsp:cNvPr id="0" name=""/>
        <dsp:cNvSpPr/>
      </dsp:nvSpPr>
      <dsp:spPr>
        <a:xfrm>
          <a:off x="0" y="3218421"/>
          <a:ext cx="6995984" cy="1100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122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t-LT" sz="1600" kern="1200" dirty="0" smtClean="0"/>
            <a:t>Teisėkūros funkcijas pavaldžiose įstaigose vykdančių specialistų faktinis perkėlimas į ministeriją</a:t>
          </a:r>
          <a:endParaRPr lang="lt-L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t-LT" sz="1600" kern="1200" dirty="0" smtClean="0"/>
            <a:t>Šių specialistų adaptacijos programos parengimas</a:t>
          </a:r>
          <a:endParaRPr lang="lt-LT" sz="1600" kern="1200" dirty="0"/>
        </a:p>
      </dsp:txBody>
      <dsp:txXfrm>
        <a:off x="0" y="3218421"/>
        <a:ext cx="6995984" cy="1100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8534025-78B4-4867-A121-986CCE3DFAFE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t-LT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76788"/>
            <a:ext cx="5435600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t-L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D7E44B5-E640-4B48-8BBC-DAFE73FE5CBC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855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05063-02E0-4BA0-BD1A-499C1037E0F5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21DA8-4CDE-4080-BD52-E1DCED2543A7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E7EF0-D6AD-4199-9916-443C412038FA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A71F3-F51A-4DC0-88A4-2C0D596801A2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E070F-D5D6-4E90-8390-2557F99BA7FC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0A7CE-8A95-48A8-8C2A-671391E58F8D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21AAF-42E0-447E-A2EE-22F4E6E6E937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B5614-691F-4FB4-B293-80A9B1F5A6F9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04A10-0D85-441F-8A34-F402CFB4316C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F5152-76B2-4053-82D1-1C8D3DBD32FB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F77BB-B53F-4020-9E67-50D5B7D659F1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98AD9-567C-4442-83F2-141FE9A51148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12862-910C-49C9-8740-E91B6653B040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3DCB9-A8FE-44C8-B2C4-8367E163836A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D132D-513D-4974-B8F8-83B26DE79F12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139CE-C9A4-4D2D-A7A6-BEF93AE6DC5D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13883-06E1-41AD-9679-BB0A198785E9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89642-B930-4E78-9360-DBB29318A5FE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87979-7FF3-43BB-8411-96049EFAC1B1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C6993-8649-4E7E-8704-FA9FCD3609D8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D113D-6921-4349-B214-B20B45E34D11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A6E8F-A5C2-4698-BBAC-858F15E54490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581236-CBAF-4645-BC90-48FDDA2945D5}" type="datetimeFigureOut">
              <a:rPr lang="lt-LT"/>
              <a:pPr>
                <a:defRPr/>
              </a:pPr>
              <a:t>2019-02-12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7F7B12-E1AD-40A8-9FEA-D5C11506C735}" type="slidenum">
              <a:rPr lang="lt-LT"/>
              <a:pPr>
                <a:defRPr/>
              </a:pPr>
              <a:t>‹#›</a:t>
            </a:fld>
            <a:endParaRPr lang="lt-L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b="1" dirty="0" smtClean="0"/>
              <a:t>TEISĖKŪROS FUNKCIJŲ KONSOLIDAVIMAS</a:t>
            </a:r>
            <a:endParaRPr lang="lt-LT" b="1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41731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/>
          <p:cNvSpPr/>
          <p:nvPr/>
        </p:nvSpPr>
        <p:spPr>
          <a:xfrm>
            <a:off x="3048000" y="3144307"/>
            <a:ext cx="6096000" cy="56938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550" b="1" dirty="0">
                <a:solidFill>
                  <a:prstClr val="white"/>
                </a:solidFill>
                <a:latin typeface="Calibri"/>
              </a:rPr>
              <a:t>DABARTINĖ TEISĖKŪROS FUNKCIJOS VYKDYMO MINISTRŲ VALDYMO SRIČIŲ LYGIU SITUACIJA</a:t>
            </a: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70582"/>
              </p:ext>
            </p:extLst>
          </p:nvPr>
        </p:nvGraphicFramePr>
        <p:xfrm>
          <a:off x="1464961" y="1774109"/>
          <a:ext cx="9262077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5575"/>
                <a:gridCol w="2234164"/>
                <a:gridCol w="2309260"/>
                <a:gridCol w="92307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lt-LT" sz="1200" dirty="0" smtClean="0">
                        <a:latin typeface="+mn-lt"/>
                      </a:endParaRPr>
                    </a:p>
                    <a:p>
                      <a:pPr algn="ctr"/>
                      <a:endParaRPr lang="lt-LT" sz="1200" dirty="0" smtClean="0">
                        <a:latin typeface="+mn-lt"/>
                      </a:endParaRPr>
                    </a:p>
                    <a:p>
                      <a:pPr algn="ctr"/>
                      <a:r>
                        <a:rPr lang="lt-LT" sz="1600" dirty="0" smtClean="0">
                          <a:latin typeface="+mn-lt"/>
                        </a:rPr>
                        <a:t>MINISTERIJOS</a:t>
                      </a:r>
                      <a:endParaRPr lang="lt-LT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dirty="0" smtClean="0">
                          <a:latin typeface="+mn-lt"/>
                        </a:rPr>
                        <a:t>Ministerijose</a:t>
                      </a:r>
                      <a:r>
                        <a:rPr lang="lt-LT" sz="1200" baseline="0" dirty="0" smtClean="0">
                          <a:latin typeface="+mn-lt"/>
                        </a:rPr>
                        <a:t> parengtų įstatymų, Vyriausybės nutarimų, norminių ministrų įsakymų projektų skaičius</a:t>
                      </a:r>
                    </a:p>
                    <a:p>
                      <a:pPr algn="ctr"/>
                      <a:r>
                        <a:rPr lang="lt-LT" sz="1100" u="sng" baseline="0" dirty="0" smtClean="0">
                          <a:latin typeface="+mn-lt"/>
                        </a:rPr>
                        <a:t>nuo 2017-01-01 iki 2018-11-01</a:t>
                      </a:r>
                      <a:endParaRPr lang="lt-LT" sz="1100" u="sng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t-LT" sz="1200" dirty="0" smtClean="0"/>
                    </a:p>
                    <a:p>
                      <a:pPr algn="ctr"/>
                      <a:r>
                        <a:rPr lang="lt-LT" sz="1200" dirty="0" smtClean="0"/>
                        <a:t>Iš</a:t>
                      </a:r>
                      <a:r>
                        <a:rPr lang="lt-LT" sz="1200" baseline="0" dirty="0" smtClean="0"/>
                        <a:t> jų pavaldžiose įstaigose parengtų projektų</a:t>
                      </a:r>
                    </a:p>
                    <a:p>
                      <a:pPr algn="ctr"/>
                      <a:r>
                        <a:rPr lang="lt-LT" sz="1200" baseline="0" dirty="0" smtClean="0"/>
                        <a:t>skaičius</a:t>
                      </a:r>
                    </a:p>
                    <a:p>
                      <a:pPr algn="ctr"/>
                      <a:r>
                        <a:rPr lang="lt-LT" sz="1200" baseline="0" dirty="0" smtClean="0"/>
                        <a:t> </a:t>
                      </a:r>
                      <a:r>
                        <a:rPr kumimoji="0" lang="lt-LT" sz="11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nuo 2017-01-01 iki 2018-11-01</a:t>
                      </a:r>
                    </a:p>
                    <a:p>
                      <a:pPr algn="ctr"/>
                      <a:endParaRPr lang="lt-L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dirty="0" smtClean="0"/>
                        <a:t>Dalis procentais pavaldžiose</a:t>
                      </a:r>
                      <a:r>
                        <a:rPr lang="lt-LT" sz="1200" baseline="0" dirty="0" smtClean="0"/>
                        <a:t> įstaigose parengtų projektų</a:t>
                      </a:r>
                      <a:endParaRPr lang="lt-LT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2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SVEIKATOS APSAUGOS MINISTERIJA</a:t>
                      </a:r>
                    </a:p>
                    <a:p>
                      <a:r>
                        <a:rPr lang="lt-LT" sz="12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VIDAUS REIKALŲ MINISTERIJA</a:t>
                      </a:r>
                    </a:p>
                    <a:p>
                      <a:r>
                        <a:rPr lang="lt-LT" sz="12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KRAŠTO</a:t>
                      </a:r>
                      <a:r>
                        <a:rPr lang="lt-LT" sz="12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APSAUGOS MINISTERIJA</a:t>
                      </a:r>
                    </a:p>
                    <a:p>
                      <a:r>
                        <a:rPr lang="lt-LT" sz="12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KULTŪROS MINISTERIJA</a:t>
                      </a:r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                                  </a:t>
                      </a:r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	  </a:t>
                      </a:r>
                    </a:p>
                    <a:p>
                      <a:r>
                        <a:rPr lang="lt-LT" sz="120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TEISINGUMO MINISTERIJA</a:t>
                      </a:r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                                            </a:t>
                      </a:r>
                      <a:r>
                        <a:rPr lang="lt-LT" sz="120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SOCIALINĖS APSAUGOS IR DARBO MINISTERIJA </a:t>
                      </a:r>
                    </a:p>
                    <a:p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APLINKOS MINISTERIJA                                               FINANSŲ MINISTERIJA                                                     SUSISIEKIMO MINISTERIJA		                ŠVIETIMO IR MOKSLO MINISTERIJA                               UŽSIENIO REIKALŲ MINISTERIJA                                   </a:t>
                      </a:r>
                    </a:p>
                    <a:p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ŪKIO MINISTERIJA		                 ŽEMĖS ŪKIO MINISTERIJA		                 	 	</a:t>
                      </a:r>
                      <a:endParaRPr lang="lt-LT" sz="1200" dirty="0" smtClean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lt-LT" sz="1200" i="1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raudonai pažymėtos ministerijos, kurių pavaldžios įstaigos rengė dalį nurodytų projektų</a:t>
                      </a:r>
                      <a:endParaRPr lang="lt-LT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752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572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411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331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414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1</a:t>
                      </a:r>
                      <a:r>
                        <a:rPr lang="lt-LT" sz="12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 128</a:t>
                      </a:r>
                    </a:p>
                    <a:p>
                      <a:pPr algn="ctr"/>
                      <a:r>
                        <a:rPr lang="lt-LT" sz="12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1 199</a:t>
                      </a:r>
                    </a:p>
                    <a:p>
                      <a:pPr algn="ctr"/>
                      <a:r>
                        <a:rPr lang="lt-LT" sz="12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852</a:t>
                      </a:r>
                    </a:p>
                    <a:p>
                      <a:pPr algn="ctr"/>
                      <a:r>
                        <a:rPr lang="lt-LT" sz="12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603</a:t>
                      </a:r>
                    </a:p>
                    <a:p>
                      <a:pPr algn="ctr"/>
                      <a:r>
                        <a:rPr lang="lt-LT" sz="12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931</a:t>
                      </a:r>
                    </a:p>
                    <a:p>
                      <a:pPr algn="ctr"/>
                      <a:r>
                        <a:rPr lang="lt-LT" sz="12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100</a:t>
                      </a:r>
                    </a:p>
                    <a:p>
                      <a:pPr algn="ctr"/>
                      <a:r>
                        <a:rPr lang="lt-LT" sz="12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275</a:t>
                      </a:r>
                    </a:p>
                    <a:p>
                      <a:pPr algn="ctr"/>
                      <a:r>
                        <a:rPr lang="lt-LT" sz="12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934</a:t>
                      </a:r>
                      <a:endParaRPr lang="lt-LT" sz="12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165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155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60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20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lt-LT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22</a:t>
                      </a:r>
                      <a:r>
                        <a:rPr lang="lt-LT" sz="1200" baseline="0" dirty="0" smtClean="0">
                          <a:solidFill>
                            <a:srgbClr val="002060"/>
                          </a:solidFill>
                        </a:rPr>
                        <a:t> %</a:t>
                      </a:r>
                      <a:endParaRPr lang="lt-LT" sz="12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27 %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15 %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6 %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2 %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0,5 %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0 %</a:t>
                      </a:r>
                    </a:p>
                    <a:p>
                      <a:pPr algn="ctr"/>
                      <a:r>
                        <a:rPr lang="lt-LT" sz="1200" dirty="0" smtClean="0">
                          <a:solidFill>
                            <a:srgbClr val="002060"/>
                          </a:solidFill>
                        </a:rPr>
                        <a:t>0 %</a:t>
                      </a:r>
                      <a:endParaRPr lang="lt-LT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tačiakampis 5"/>
          <p:cNvSpPr/>
          <p:nvPr/>
        </p:nvSpPr>
        <p:spPr>
          <a:xfrm>
            <a:off x="1079156" y="420452"/>
            <a:ext cx="9885405" cy="9144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dirty="0" smtClean="0"/>
              <a:t>DABARTINĖ TEISĖKŪROS FUNKCIJŲ VYKDYMO MINISTRŲ VALDYMO SRIČIŲ LYGIU SITUACIJA</a:t>
            </a:r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500780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/>
          <p:cNvSpPr/>
          <p:nvPr/>
        </p:nvSpPr>
        <p:spPr>
          <a:xfrm>
            <a:off x="3048000" y="269033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lt-LT" b="1" dirty="0">
                <a:solidFill>
                  <a:srgbClr val="FFFFFF"/>
                </a:solidFill>
              </a:rPr>
              <a:t>GALUTINIS TIKSLAS </a:t>
            </a:r>
          </a:p>
          <a:p>
            <a:pPr algn="ctr"/>
            <a:r>
              <a:rPr lang="lt-LT" dirty="0">
                <a:solidFill>
                  <a:srgbClr val="FFFFFF"/>
                </a:solidFill>
              </a:rPr>
              <a:t>Įstatymų, Vyriausybės nutarimų ir norminių ministrų įsakymų projektų rengimo ir vertinimo funkcijos (toliau – teisėkūros funkcijos) vykdomos tik ministerijos lygmeniu</a:t>
            </a:r>
          </a:p>
          <a:p>
            <a:pPr algn="ctr"/>
            <a:r>
              <a:rPr lang="lt-LT" b="1" dirty="0">
                <a:solidFill>
                  <a:srgbClr val="FFFFFF"/>
                </a:solidFill>
              </a:rPr>
              <a:t>nuo 2019-07-01</a:t>
            </a:r>
            <a:endParaRPr lang="ru-RU" b="1" dirty="0">
              <a:solidFill>
                <a:srgbClr val="FFFFFF"/>
              </a:solidFill>
            </a:endParaRPr>
          </a:p>
        </p:txBody>
      </p:sp>
      <p:sp>
        <p:nvSpPr>
          <p:cNvPr id="3" name="Stačiakampis 2"/>
          <p:cNvSpPr/>
          <p:nvPr/>
        </p:nvSpPr>
        <p:spPr>
          <a:xfrm>
            <a:off x="3048000" y="301350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lt-LT" sz="1200" b="1" dirty="0">
                <a:solidFill>
                  <a:srgbClr val="FFFFFF"/>
                </a:solidFill>
                <a:latin typeface="Calibri"/>
              </a:rPr>
              <a:t>GALUTINIS TIKSLAS </a:t>
            </a:r>
          </a:p>
          <a:p>
            <a:pPr lvl="0" algn="ctr"/>
            <a:r>
              <a:rPr lang="lt-LT" sz="1200" dirty="0">
                <a:solidFill>
                  <a:srgbClr val="FFFFFF"/>
                </a:solidFill>
                <a:latin typeface="Calibri"/>
              </a:rPr>
              <a:t>Įstatymų, Vyriausybės nutarimų ir norminių ministrų įsakymų projektų rengimo ir vertinimo funkcijos (toliau – teisėkūros funkcijos) vykdomos tik ministerijos lygmeniu</a:t>
            </a:r>
          </a:p>
          <a:p>
            <a:pPr lvl="0" algn="ctr"/>
            <a:r>
              <a:rPr lang="lt-LT" sz="1200" b="1" dirty="0">
                <a:solidFill>
                  <a:srgbClr val="FFFFFF"/>
                </a:solidFill>
                <a:latin typeface="Calibri"/>
              </a:rPr>
              <a:t>nuo 2019-07-01</a:t>
            </a:r>
            <a:endParaRPr lang="ru-RU" sz="1200" b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Stačiakampis 3"/>
          <p:cNvSpPr/>
          <p:nvPr/>
        </p:nvSpPr>
        <p:spPr>
          <a:xfrm>
            <a:off x="3048000" y="301350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lt-LT" sz="1200" b="1" dirty="0">
                <a:solidFill>
                  <a:srgbClr val="FFFFFF"/>
                </a:solidFill>
                <a:latin typeface="Calibri"/>
              </a:rPr>
              <a:t>GALUTINIS TIKSLAS </a:t>
            </a:r>
          </a:p>
          <a:p>
            <a:pPr lvl="0" algn="ctr"/>
            <a:r>
              <a:rPr lang="lt-LT" sz="1200" dirty="0">
                <a:solidFill>
                  <a:srgbClr val="FFFFFF"/>
                </a:solidFill>
                <a:latin typeface="Calibri"/>
              </a:rPr>
              <a:t>Įstatymų, Vyriausybės nutarimų ir norminių ministrų įsakymų projektų rengimo ir vertinimo funkcijos (toliau – teisėkūros funkcijos) vykdomos tik ministerijos lygmeniu</a:t>
            </a:r>
          </a:p>
          <a:p>
            <a:pPr lvl="0" algn="ctr"/>
            <a:r>
              <a:rPr lang="lt-LT" sz="1200" b="1" dirty="0">
                <a:solidFill>
                  <a:srgbClr val="FFFFFF"/>
                </a:solidFill>
                <a:latin typeface="Calibri"/>
              </a:rPr>
              <a:t>nuo 2019-07-01</a:t>
            </a:r>
            <a:endParaRPr lang="ru-RU" sz="1200" b="1" dirty="0">
              <a:solidFill>
                <a:srgbClr val="FFFFFF"/>
              </a:solidFill>
              <a:latin typeface="Calibri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847637028"/>
              </p:ext>
            </p:extLst>
          </p:nvPr>
        </p:nvGraphicFramePr>
        <p:xfrm>
          <a:off x="2032000" y="395415"/>
          <a:ext cx="8128000" cy="6236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9652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sz="2000" dirty="0">
                <a:latin typeface="+mn-lt"/>
              </a:rPr>
              <a:t>ĮSTAIGŲ PASIRENGIMO ATLIKTI TEISĖS FUNKCIJAS MINISTRŲ VALDYMO SRIČIŲ LYGIU </a:t>
            </a:r>
            <a:r>
              <a:rPr lang="lt-LT" sz="2000" dirty="0" smtClean="0">
                <a:latin typeface="+mn-lt"/>
              </a:rPr>
              <a:t/>
            </a:r>
            <a:br>
              <a:rPr lang="lt-LT" sz="2000" dirty="0" smtClean="0">
                <a:latin typeface="+mn-lt"/>
              </a:rPr>
            </a:br>
            <a:r>
              <a:rPr lang="lt-LT" sz="2000" dirty="0" smtClean="0">
                <a:latin typeface="+mn-lt"/>
              </a:rPr>
              <a:t>PRIEMONIŲ </a:t>
            </a:r>
            <a:r>
              <a:rPr lang="lt-LT" sz="2000" dirty="0">
                <a:latin typeface="+mn-lt"/>
              </a:rPr>
              <a:t>PLANAS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229136"/>
              </p:ext>
            </p:extLst>
          </p:nvPr>
        </p:nvGraphicFramePr>
        <p:xfrm>
          <a:off x="2531856" y="2021862"/>
          <a:ext cx="7128288" cy="33496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0897"/>
                <a:gridCol w="2941140"/>
                <a:gridCol w="2097643"/>
                <a:gridCol w="156860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Eil. Nr.</a:t>
                      </a:r>
                      <a:endParaRPr lang="lt-L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Priemonė</a:t>
                      </a:r>
                      <a:endParaRPr lang="lt-L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 smtClean="0">
                          <a:effectLst/>
                        </a:rPr>
                        <a:t>Įgyvendinimo terminas</a:t>
                      </a:r>
                      <a:endParaRPr lang="lt-L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Vykdytojai</a:t>
                      </a:r>
                      <a:endParaRPr lang="lt-L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27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1.</a:t>
                      </a:r>
                      <a:endParaRPr lang="lt-L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1.1. Teisėkūros funkcijas vykdančių specialistų pareigybių skaičiaus įvertinimas.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1.2. Šių specialistų perkėlimo iš pavaldžių įstaigų į ministeriją plano parengimas.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 smtClean="0">
                          <a:effectLst/>
                        </a:rPr>
                        <a:t>2019-04-01 </a:t>
                      </a:r>
                      <a:endParaRPr lang="lt-L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Ministerijos</a:t>
                      </a:r>
                      <a:endParaRPr lang="lt-L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>
                          <a:effectLst/>
                        </a:rPr>
                        <a:t>2. </a:t>
                      </a:r>
                      <a:endParaRPr lang="lt-L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2.1. </a:t>
                      </a:r>
                      <a:r>
                        <a:rPr lang="lt-LT" sz="1400" dirty="0" smtClean="0">
                          <a:effectLst/>
                        </a:rPr>
                        <a:t>Teisėkūros </a:t>
                      </a:r>
                      <a:r>
                        <a:rPr lang="lt-LT" sz="1400" dirty="0">
                          <a:effectLst/>
                        </a:rPr>
                        <a:t>funkcijas pavaldžiose įstaigose vykdančių </a:t>
                      </a:r>
                      <a:r>
                        <a:rPr lang="lt-LT" sz="1400">
                          <a:effectLst/>
                        </a:rPr>
                        <a:t>specialistų </a:t>
                      </a:r>
                      <a:r>
                        <a:rPr lang="lt-LT" sz="1400" smtClean="0">
                          <a:effectLst/>
                        </a:rPr>
                        <a:t>faktinis</a:t>
                      </a:r>
                      <a:r>
                        <a:rPr lang="lt-LT" sz="1400" baseline="0" smtClean="0">
                          <a:effectLst/>
                        </a:rPr>
                        <a:t> </a:t>
                      </a:r>
                      <a:r>
                        <a:rPr lang="lt-LT" sz="1400" smtClean="0">
                          <a:effectLst/>
                        </a:rPr>
                        <a:t>perkėlimas </a:t>
                      </a:r>
                      <a:r>
                        <a:rPr lang="lt-LT" sz="1400" dirty="0">
                          <a:effectLst/>
                        </a:rPr>
                        <a:t>į ministeriją.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2.2. Šių specialistų adaptacijos plano parengimas.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 smtClean="0">
                          <a:effectLst/>
                        </a:rPr>
                        <a:t>2019-07-01</a:t>
                      </a:r>
                      <a:endParaRPr lang="lt-L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Ministerijos</a:t>
                      </a:r>
                      <a:endParaRPr lang="lt-L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589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76005" cy="1325563"/>
          </a:xfrm>
        </p:spPr>
        <p:txBody>
          <a:bodyPr/>
          <a:lstStyle/>
          <a:p>
            <a:pPr algn="ctr"/>
            <a:r>
              <a:rPr lang="lt-LT" sz="3200" dirty="0">
                <a:latin typeface="+mn-lt"/>
              </a:rPr>
              <a:t>Teisėkūros funkcijų konsolidavimo įgyvendinimo etapai ir apimtis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932786"/>
              </p:ext>
            </p:extLst>
          </p:nvPr>
        </p:nvGraphicFramePr>
        <p:xfrm>
          <a:off x="2598008" y="1784436"/>
          <a:ext cx="6995984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7015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20152</TotalTime>
  <Words>362</Words>
  <Application>Microsoft Office PowerPoint</Application>
  <PresentationFormat>Plačiaekranė</PresentationFormat>
  <Paragraphs>100</Paragraphs>
  <Slides>5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TEISĖKŪROS FUNKCIJŲ KONSOLIDAVIMAS</vt:lpstr>
      <vt:lpstr>„PowerPoint“ pateiktis</vt:lpstr>
      <vt:lpstr>„PowerPoint“ pateiktis</vt:lpstr>
      <vt:lpstr>ĮSTAIGŲ PASIRENGIMO ATLIKTI TEISĖS FUNKCIJAS MINISTRŲ VALDYMO SRIČIŲ LYGIU  PRIEMONIŲ PLANAS</vt:lpstr>
      <vt:lpstr>Teisėkūros funkcijų konsolidavimo įgyvendinimo etapai ir apimtis</vt:lpstr>
    </vt:vector>
  </TitlesOfParts>
  <Company>u 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Rudokas Vaidotas</dc:creator>
  <cp:lastModifiedBy>Reda Gabrilavičiūtė</cp:lastModifiedBy>
  <cp:revision>751</cp:revision>
  <cp:lastPrinted>2018-12-31T07:52:49Z</cp:lastPrinted>
  <dcterms:created xsi:type="dcterms:W3CDTF">2018-02-06T13:32:03Z</dcterms:created>
  <dcterms:modified xsi:type="dcterms:W3CDTF">2019-02-12T11:59:08Z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729595696</vt:i4>
  </property>
  <property fmtid="{D5CDD505-2E9C-101B-9397-08002B2CF9AE}" pid="3" name="_NewReviewCycle">
    <vt:lpwstr/>
  </property>
  <property fmtid="{D5CDD505-2E9C-101B-9397-08002B2CF9AE}" pid="4" name="_EmailSubject">
    <vt:lpwstr>teisinių paslaugų konsolidavimas</vt:lpwstr>
  </property>
  <property fmtid="{D5CDD505-2E9C-101B-9397-08002B2CF9AE}" pid="5" name="_AuthorEmail">
    <vt:lpwstr>Milda.Bareisaite@socmin.lt</vt:lpwstr>
  </property>
  <property fmtid="{D5CDD505-2E9C-101B-9397-08002B2CF9AE}" pid="6" name="_AuthorEmailDisplayName">
    <vt:lpwstr>Milda Bareišaitė</vt:lpwstr>
  </property>
</Properties>
</file>