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charts/chart2.xml" ContentType="application/vnd.openxmlformats-officedocument.drawingml.chart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6.xml" ContentType="application/vnd.openxmlformats-officedocument.drawingml.chart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  <p:sldMasterId id="2147483698" r:id="rId2"/>
  </p:sldMasterIdLst>
  <p:notesMasterIdLst>
    <p:notesMasterId r:id="rId25"/>
  </p:notesMasterIdLst>
  <p:handoutMasterIdLst>
    <p:handoutMasterId r:id="rId26"/>
  </p:handoutMasterIdLst>
  <p:sldIdLst>
    <p:sldId id="256" r:id="rId3"/>
    <p:sldId id="469" r:id="rId4"/>
    <p:sldId id="440" r:id="rId5"/>
    <p:sldId id="444" r:id="rId6"/>
    <p:sldId id="470" r:id="rId7"/>
    <p:sldId id="471" r:id="rId8"/>
    <p:sldId id="466" r:id="rId9"/>
    <p:sldId id="456" r:id="rId10"/>
    <p:sldId id="451" r:id="rId11"/>
    <p:sldId id="468" r:id="rId12"/>
    <p:sldId id="465" r:id="rId13"/>
    <p:sldId id="472" r:id="rId14"/>
    <p:sldId id="441" r:id="rId15"/>
    <p:sldId id="442" r:id="rId16"/>
    <p:sldId id="443" r:id="rId17"/>
    <p:sldId id="445" r:id="rId18"/>
    <p:sldId id="446" r:id="rId19"/>
    <p:sldId id="447" r:id="rId20"/>
    <p:sldId id="448" r:id="rId21"/>
    <p:sldId id="474" r:id="rId22"/>
    <p:sldId id="473" r:id="rId23"/>
    <p:sldId id="437" r:id="rId24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3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3700"/>
    <a:srgbClr val="7ABC32"/>
    <a:srgbClr val="BCD631"/>
    <a:srgbClr val="FF5050"/>
    <a:srgbClr val="08B297"/>
    <a:srgbClr val="F36B21"/>
    <a:srgbClr val="633F17"/>
    <a:srgbClr val="FFF6DD"/>
    <a:srgbClr val="55533D"/>
    <a:srgbClr val="848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67" autoAdjust="0"/>
    <p:restoredTop sz="73763" autoAdjust="0"/>
  </p:normalViewPr>
  <p:slideViewPr>
    <p:cSldViewPr snapToGrid="0">
      <p:cViewPr varScale="1">
        <p:scale>
          <a:sx n="84" d="100"/>
          <a:sy n="84" d="100"/>
        </p:scale>
        <p:origin x="2136" y="78"/>
      </p:cViewPr>
      <p:guideLst>
        <p:guide orient="horz" pos="363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amfs.ad.am.lt\user_home$\emilija.saulyte\Documents\EMILIJOS\ENERGETIKOS%20IR%20KLIMATO%20PLANAI\PaMs\Copy%20of%20grafikai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amfs.ad.am.lt\user_home$\dovile.vaitkute\Desktop\Klimato%20ir%20energetikos%20planas\Priemon&#279;s\_Dekarbonizacijos%20priemon&#279;s%2025092018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amfs.ad.am.lt\user_home$\dovile.vaitkute\Desktop\Klimato%20ir%20energetikos%20planas\Priemon&#279;s\_Dekarbonizacijos%20priemon&#279;s%2025092018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866554621205668E-2"/>
          <c:y val="0.11188994204238585"/>
          <c:w val="0.84283625730994149"/>
          <c:h val="0.823258820021741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2.9505398593026307E-2"/>
                  <c:y val="1.657170834246994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2B-472C-A4FC-3D9FC7E67B08}"/>
                </c:ext>
              </c:extLst>
            </c:dLbl>
            <c:dLbl>
              <c:idx val="1"/>
              <c:layout>
                <c:manualLayout>
                  <c:x val="-5.3242174925723737E-2"/>
                  <c:y val="-1.18226894314598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2B-472C-A4FC-3D9FC7E67B08}"/>
                </c:ext>
              </c:extLst>
            </c:dLbl>
            <c:dLbl>
              <c:idx val="2"/>
              <c:layout>
                <c:manualLayout>
                  <c:x val="-5.1749337722603369E-3"/>
                  <c:y val="8.307718455933688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7402341377949"/>
                      <c:h val="0.144224334787638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22B-472C-A4FC-3D9FC7E67B08}"/>
                </c:ext>
              </c:extLst>
            </c:dLbl>
            <c:dLbl>
              <c:idx val="3"/>
              <c:layout>
                <c:manualLayout>
                  <c:x val="-2.648341331122149E-2"/>
                  <c:y val="2.6319507981036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22B-472C-A4FC-3D9FC7E67B08}"/>
                </c:ext>
              </c:extLst>
            </c:dLbl>
            <c:dLbl>
              <c:idx val="4"/>
              <c:layout>
                <c:manualLayout>
                  <c:x val="4.8708170094873923E-2"/>
                  <c:y val="-1.045738784583859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2B-472C-A4FC-3D9FC7E67B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[1]Kvotos!$A$54:$A$58</c:f>
              <c:strCache>
                <c:ptCount val="5"/>
                <c:pt idx="0">
                  <c:v>Transportas</c:v>
                </c:pt>
                <c:pt idx="1">
                  <c:v>Žemės ūkis</c:v>
                </c:pt>
                <c:pt idx="2">
                  <c:v>Pramonė</c:v>
                </c:pt>
                <c:pt idx="3">
                  <c:v>Atliekos </c:v>
                </c:pt>
                <c:pt idx="4">
                  <c:v>Kiti sektoriai</c:v>
                </c:pt>
              </c:strCache>
            </c:strRef>
          </c:cat>
          <c:val>
            <c:numRef>
              <c:f>[1]Kvotos!$B$54:$B$58</c:f>
              <c:numCache>
                <c:formatCode>General</c:formatCode>
                <c:ptCount val="5"/>
                <c:pt idx="0">
                  <c:v>5495.5577047141414</c:v>
                </c:pt>
                <c:pt idx="1">
                  <c:v>4442.618093198731</c:v>
                </c:pt>
                <c:pt idx="2">
                  <c:v>1298</c:v>
                </c:pt>
                <c:pt idx="3">
                  <c:v>997.6757779532237</c:v>
                </c:pt>
                <c:pt idx="4">
                  <c:v>1689.4687759866156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2B-472C-A4FC-3D9FC7E67B0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rgbClr val="70AD47">
        <a:lumMod val="20000"/>
        <a:lumOff val="80000"/>
      </a:srgbClr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'Bndri grafikai'!$A$18</c:f>
              <c:strCache>
                <c:ptCount val="1"/>
                <c:pt idx="0">
                  <c:v>ŠESD prognozės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numRef>
              <c:f>'Bndri grafikai'!$B$11:$K$11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'Bndri grafikai'!$B$18:$K$18</c:f>
              <c:numCache>
                <c:formatCode>0</c:formatCode>
                <c:ptCount val="10"/>
                <c:pt idx="0">
                  <c:v>13503.039036649465</c:v>
                </c:pt>
                <c:pt idx="1">
                  <c:v>13544.163160971833</c:v>
                </c:pt>
                <c:pt idx="2">
                  <c:v>13590.642914389116</c:v>
                </c:pt>
                <c:pt idx="3">
                  <c:v>13590.880506296349</c:v>
                </c:pt>
                <c:pt idx="4">
                  <c:v>13662.651287548573</c:v>
                </c:pt>
                <c:pt idx="5">
                  <c:v>13723.037368154226</c:v>
                </c:pt>
                <c:pt idx="6">
                  <c:v>13767.130466449365</c:v>
                </c:pt>
                <c:pt idx="7">
                  <c:v>13842.89590144919</c:v>
                </c:pt>
                <c:pt idx="8">
                  <c:v>13920.280271461817</c:v>
                </c:pt>
                <c:pt idx="9">
                  <c:v>13996.494355556464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C1-4F66-A194-10DBA3DE2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7655984"/>
        <c:axId val="317654024"/>
      </c:barChart>
      <c:lineChart>
        <c:grouping val="standard"/>
        <c:varyColors val="0"/>
        <c:ser>
          <c:idx val="1"/>
          <c:order val="1"/>
          <c:tx>
            <c:strRef>
              <c:f>'Bndri grafikai'!$A$20</c:f>
              <c:strCache>
                <c:ptCount val="1"/>
                <c:pt idx="0">
                  <c:v>ŠESD kvotos</c:v>
                </c:pt>
              </c:strCache>
            </c:strRef>
          </c:tx>
          <c:marker>
            <c:symbol val="none"/>
          </c:marker>
          <c:cat>
            <c:numRef>
              <c:f>'Bndri grafikai'!$B$11:$K$11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'Bndri grafikai'!$B$20:$K$20</c:f>
              <c:numCache>
                <c:formatCode>0</c:formatCode>
                <c:ptCount val="10"/>
                <c:pt idx="0">
                  <c:v>13365.037532743412</c:v>
                </c:pt>
                <c:pt idx="1">
                  <c:v>13172.144473549699</c:v>
                </c:pt>
                <c:pt idx="2">
                  <c:v>12979.251414355986</c:v>
                </c:pt>
                <c:pt idx="3">
                  <c:v>12786.358355162272</c:v>
                </c:pt>
                <c:pt idx="4">
                  <c:v>12593.465295968559</c:v>
                </c:pt>
                <c:pt idx="5">
                  <c:v>12400.572236774846</c:v>
                </c:pt>
                <c:pt idx="6">
                  <c:v>12207.679177581133</c:v>
                </c:pt>
                <c:pt idx="7">
                  <c:v>12014.786118387419</c:v>
                </c:pt>
                <c:pt idx="8">
                  <c:v>11821.893059193706</c:v>
                </c:pt>
                <c:pt idx="9">
                  <c:v>11629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C1-4F66-A194-10DBA3DE2B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7655984"/>
        <c:axId val="317654024"/>
      </c:lineChart>
      <c:catAx>
        <c:axId val="31765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7654024"/>
        <c:crosses val="autoZero"/>
        <c:auto val="1"/>
        <c:lblAlgn val="ctr"/>
        <c:lblOffset val="100"/>
        <c:noMultiLvlLbl val="0"/>
      </c:catAx>
      <c:valAx>
        <c:axId val="317654024"/>
        <c:scaling>
          <c:orientation val="minMax"/>
          <c:max val="15000"/>
          <c:min val="1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lt-LT"/>
                  <a:t>ktCO2ekv.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4111111111111111E-2"/>
              <c:y val="0.32165069444444444"/>
            </c:manualLayout>
          </c:layout>
          <c:overlay val="0"/>
        </c:title>
        <c:numFmt formatCode="0" sourceLinked="1"/>
        <c:majorTickMark val="out"/>
        <c:minorTickMark val="none"/>
        <c:tickLblPos val="nextTo"/>
        <c:crossAx val="317655984"/>
        <c:crosses val="autoZero"/>
        <c:crossBetween val="between"/>
        <c:majorUnit val="1000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 err="1"/>
              <a:t>Suminis</a:t>
            </a:r>
            <a:r>
              <a:rPr lang="en-US" sz="1400"/>
              <a:t> </a:t>
            </a:r>
            <a:r>
              <a:rPr lang="lt-LT" sz="1400"/>
              <a:t>papildomų priemonių ŠESD mažinimo efektas transporto sektoriuje 2021 - 2030 m., ktCO</a:t>
            </a:r>
            <a:r>
              <a:rPr lang="lt-LT" sz="1400" baseline="-25000"/>
              <a:t>2</a:t>
            </a:r>
            <a:r>
              <a:rPr lang="lt-LT" sz="1400"/>
              <a:t>ekv.</a:t>
            </a:r>
            <a:endParaRPr lang="en-US" sz="1400"/>
          </a:p>
        </c:rich>
      </c:tx>
      <c:layout>
        <c:manualLayout>
          <c:xMode val="edge"/>
          <c:yMode val="edge"/>
          <c:x val="0.14980200648653588"/>
          <c:y val="1.0572919735219607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8050910471037424"/>
          <c:y val="0.17016224157003929"/>
          <c:w val="0.71312070049598131"/>
          <c:h val="0.7975642990783360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Transportas!$A$18</c:f>
              <c:strCache>
                <c:ptCount val="1"/>
                <c:pt idx="0">
                  <c:v>T7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Transportas!$S$18</c:f>
              <c:numCache>
                <c:formatCode>0</c:formatCode>
                <c:ptCount val="1"/>
                <c:pt idx="0">
                  <c:v>204.41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46-4DC6-8140-C14E1C7078CF}"/>
            </c:ext>
          </c:extLst>
        </c:ser>
        <c:ser>
          <c:idx val="5"/>
          <c:order val="1"/>
          <c:tx>
            <c:strRef>
              <c:f>Transportas!$A$19</c:f>
              <c:strCache>
                <c:ptCount val="1"/>
                <c:pt idx="0">
                  <c:v>T8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Transportas!$S$19</c:f>
              <c:numCache>
                <c:formatCode>0</c:formatCode>
                <c:ptCount val="1"/>
                <c:pt idx="0">
                  <c:v>134.74530495038934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46-4DC6-8140-C14E1C7078CF}"/>
            </c:ext>
          </c:extLst>
        </c:ser>
        <c:ser>
          <c:idx val="6"/>
          <c:order val="2"/>
          <c:tx>
            <c:strRef>
              <c:f>Transportas!$A$20</c:f>
              <c:strCache>
                <c:ptCount val="1"/>
                <c:pt idx="0">
                  <c:v>T9</c:v>
                </c:pt>
              </c:strCache>
            </c:strRef>
          </c:tx>
          <c:invertIfNegative val="0"/>
          <c:dLbls>
            <c:delete val="1"/>
          </c:dLbls>
          <c:val>
            <c:numRef>
              <c:f>Transportas!$S$40</c:f>
              <c:numCache>
                <c:formatCode>0.0</c:formatCode>
                <c:ptCount val="1"/>
                <c:pt idx="0">
                  <c:v>2.2761372951310328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46-4DC6-8140-C14E1C7078CF}"/>
            </c:ext>
          </c:extLst>
        </c:ser>
        <c:ser>
          <c:idx val="7"/>
          <c:order val="3"/>
          <c:tx>
            <c:strRef>
              <c:f>Transportas!$A$21</c:f>
              <c:strCache>
                <c:ptCount val="1"/>
                <c:pt idx="0">
                  <c:v>T10</c:v>
                </c:pt>
              </c:strCache>
            </c:strRef>
          </c:tx>
          <c:invertIfNegative val="0"/>
          <c:dLbls>
            <c:delete val="1"/>
          </c:dLbls>
          <c:val>
            <c:numRef>
              <c:f>Transportas!$S$21</c:f>
              <c:numCache>
                <c:formatCode>0</c:formatCode>
                <c:ptCount val="1"/>
                <c:pt idx="0">
                  <c:v>18.485263772543856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46-4DC6-8140-C14E1C7078CF}"/>
            </c:ext>
          </c:extLst>
        </c:ser>
        <c:ser>
          <c:idx val="12"/>
          <c:order val="4"/>
          <c:tx>
            <c:strRef>
              <c:f>Transportas!$A$22</c:f>
              <c:strCache>
                <c:ptCount val="1"/>
                <c:pt idx="0">
                  <c:v>T11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0430608531470151E-3"/>
                  <c:y val="-2.390530187596386E-3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46-4DC6-8140-C14E1C7078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Transportas!$S$22</c:f>
              <c:numCache>
                <c:formatCode>0</c:formatCode>
                <c:ptCount val="1"/>
                <c:pt idx="0">
                  <c:v>2011.5668617589206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46-4DC6-8140-C14E1C7078C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16135736"/>
        <c:axId val="316141224"/>
      </c:barChart>
      <c:catAx>
        <c:axId val="316135736"/>
        <c:scaling>
          <c:orientation val="minMax"/>
        </c:scaling>
        <c:delete val="1"/>
        <c:axPos val="b"/>
        <c:majorTickMark val="out"/>
        <c:minorTickMark val="none"/>
        <c:tickLblPos val="nextTo"/>
        <c:crossAx val="316141224"/>
        <c:crosses val="autoZero"/>
        <c:auto val="1"/>
        <c:lblAlgn val="ctr"/>
        <c:lblOffset val="100"/>
        <c:noMultiLvlLbl val="0"/>
      </c:catAx>
      <c:valAx>
        <c:axId val="316141224"/>
        <c:scaling>
          <c:orientation val="minMax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316135736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noFill/>
    </a:ln>
  </c:spPr>
  <c:txPr>
    <a:bodyPr/>
    <a:lstStyle/>
    <a:p>
      <a:pPr>
        <a:defRPr sz="1400">
          <a:latin typeface="+mn-lt"/>
          <a:cs typeface="Times New Roman" panose="02020603050405020304" pitchFamily="18" charset="0"/>
        </a:defRPr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sz="1400"/>
              <a:t>Suminis papildomų priemonių ŠESD mažinimo efektas 2021-2030 m., ktCO</a:t>
            </a:r>
            <a:r>
              <a:rPr lang="lt-LT" sz="1400" baseline="-25000"/>
              <a:t>2</a:t>
            </a:r>
            <a:r>
              <a:rPr lang="lt-LT" sz="1400" b="1" baseline="0"/>
              <a:t>ekv.</a:t>
            </a:r>
            <a:endParaRPr lang="en-US" sz="1400" b="1" baseline="0"/>
          </a:p>
        </c:rich>
      </c:tx>
      <c:layout>
        <c:manualLayout>
          <c:xMode val="edge"/>
          <c:yMode val="edge"/>
          <c:x val="0.11369913222604516"/>
          <c:y val="2.2802867415689988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992987182756654"/>
          <c:y val="0.10001676144628126"/>
          <c:w val="0.75643821119065358"/>
          <c:h val="0.86013669549850125"/>
        </c:manualLayout>
      </c:layout>
      <c:barChart>
        <c:barDir val="col"/>
        <c:grouping val="stacked"/>
        <c:varyColors val="0"/>
        <c:ser>
          <c:idx val="3"/>
          <c:order val="0"/>
          <c:tx>
            <c:strRef>
              <c:f>'Žemės ūkis'!$A$19</c:f>
              <c:strCache>
                <c:ptCount val="1"/>
                <c:pt idx="0">
                  <c:v>A6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ūkis'!$T$19</c:f>
              <c:numCache>
                <c:formatCode>0</c:formatCode>
                <c:ptCount val="1"/>
                <c:pt idx="0">
                  <c:v>47.248541097891419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6A-4569-949C-7A59B1431365}"/>
            </c:ext>
          </c:extLst>
        </c:ser>
        <c:ser>
          <c:idx val="4"/>
          <c:order val="1"/>
          <c:tx>
            <c:strRef>
              <c:f>'Žemės ūkis'!$A$20</c:f>
              <c:strCache>
                <c:ptCount val="1"/>
                <c:pt idx="0">
                  <c:v>A8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ūkis'!$T$20</c:f>
              <c:numCache>
                <c:formatCode>0</c:formatCode>
                <c:ptCount val="1"/>
                <c:pt idx="0">
                  <c:v>419.90985041332732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6A-4569-949C-7A59B1431365}"/>
            </c:ext>
          </c:extLst>
        </c:ser>
        <c:ser>
          <c:idx val="5"/>
          <c:order val="2"/>
          <c:tx>
            <c:strRef>
              <c:f>'Žemės ūkis'!$A$21</c:f>
              <c:strCache>
                <c:ptCount val="1"/>
                <c:pt idx="0">
                  <c:v>A9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ūkis'!$T$21</c:f>
              <c:numCache>
                <c:formatCode>0</c:formatCode>
                <c:ptCount val="1"/>
                <c:pt idx="0">
                  <c:v>399.17554332298596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6A-4569-949C-7A59B1431365}"/>
            </c:ext>
          </c:extLst>
        </c:ser>
        <c:ser>
          <c:idx val="6"/>
          <c:order val="3"/>
          <c:tx>
            <c:strRef>
              <c:f>'Žemės ūkis'!$A$22</c:f>
              <c:strCache>
                <c:ptCount val="1"/>
                <c:pt idx="0">
                  <c:v>A10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ūkis'!$T$22</c:f>
              <c:numCache>
                <c:formatCode>0</c:formatCode>
                <c:ptCount val="1"/>
                <c:pt idx="0">
                  <c:v>436.15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6A-4569-949C-7A59B1431365}"/>
            </c:ext>
          </c:extLst>
        </c:ser>
        <c:ser>
          <c:idx val="7"/>
          <c:order val="4"/>
          <c:tx>
            <c:strRef>
              <c:f>'Žemės ūkis'!$A$23</c:f>
              <c:strCache>
                <c:ptCount val="1"/>
                <c:pt idx="0">
                  <c:v>A11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ūkis'!$T$23</c:f>
              <c:numCache>
                <c:formatCode>0</c:formatCode>
                <c:ptCount val="1"/>
                <c:pt idx="0">
                  <c:v>316.70849546871045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6A-4569-949C-7A59B1431365}"/>
            </c:ext>
          </c:extLst>
        </c:ser>
        <c:ser>
          <c:idx val="8"/>
          <c:order val="5"/>
          <c:tx>
            <c:strRef>
              <c:f>'Žemės ūkis'!$A$24</c:f>
              <c:strCache>
                <c:ptCount val="1"/>
                <c:pt idx="0">
                  <c:v>A13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lt-LT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'Žemės ūkis'!$T$24</c:f>
              <c:numCache>
                <c:formatCode>0</c:formatCode>
                <c:ptCount val="1"/>
                <c:pt idx="0">
                  <c:v>111.32748024669729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6A-4569-949C-7A59B143136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16139656"/>
        <c:axId val="316140048"/>
      </c:barChart>
      <c:catAx>
        <c:axId val="316139656"/>
        <c:scaling>
          <c:orientation val="minMax"/>
        </c:scaling>
        <c:delete val="1"/>
        <c:axPos val="b"/>
        <c:majorTickMark val="out"/>
        <c:minorTickMark val="none"/>
        <c:tickLblPos val="nextTo"/>
        <c:crossAx val="316140048"/>
        <c:crosses val="autoZero"/>
        <c:auto val="1"/>
        <c:lblAlgn val="ctr"/>
        <c:lblOffset val="100"/>
        <c:noMultiLvlLbl val="0"/>
      </c:catAx>
      <c:valAx>
        <c:axId val="31614004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316139656"/>
        <c:crosses val="autoZero"/>
        <c:crossBetween val="between"/>
      </c:valAx>
    </c:plotArea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>
      <a:noFill/>
    </a:ln>
  </c:spPr>
  <c:txPr>
    <a:bodyPr/>
    <a:lstStyle/>
    <a:p>
      <a:pPr>
        <a:defRPr sz="1400"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Sum</a:t>
            </a:r>
            <a:r>
              <a:rPr lang="lt-LT"/>
              <a:t>inis ŠESD mažinimo priemonių</a:t>
            </a:r>
            <a:r>
              <a:rPr lang="lt-LT" baseline="0"/>
              <a:t> efektas ne ATLPS sektoriuose 2021-2030 m., ktCO</a:t>
            </a:r>
            <a:r>
              <a:rPr lang="lt-LT" baseline="-25000"/>
              <a:t>2</a:t>
            </a:r>
            <a:r>
              <a:rPr lang="lt-LT" baseline="0"/>
              <a:t>ekv.</a:t>
            </a:r>
            <a:endParaRPr lang="en-US"/>
          </a:p>
        </c:rich>
      </c:tx>
      <c:layout>
        <c:manualLayout>
          <c:xMode val="edge"/>
          <c:yMode val="edge"/>
          <c:x val="8.1812554680664923E-2"/>
          <c:y val="7.8277886497064575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4725706016345214"/>
          <c:y val="0.14835482743395392"/>
          <c:w val="0.59370060202834529"/>
          <c:h val="0.830251950106703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'Bndri grafikai'!$A$12</c:f>
              <c:strCache>
                <c:ptCount val="1"/>
                <c:pt idx="0">
                  <c:v>Žemės ūkis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'Bndri grafikai'!$L$12</c:f>
              <c:numCache>
                <c:formatCode>0.0</c:formatCode>
                <c:ptCount val="1"/>
                <c:pt idx="0">
                  <c:v>1730.5199105496129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52-40A4-B2F3-1327A65E6F7D}"/>
            </c:ext>
          </c:extLst>
        </c:ser>
        <c:ser>
          <c:idx val="1"/>
          <c:order val="1"/>
          <c:tx>
            <c:strRef>
              <c:f>'Bndri grafikai'!$A$13</c:f>
              <c:strCache>
                <c:ptCount val="1"/>
                <c:pt idx="0">
                  <c:v>Transportas</c:v>
                </c:pt>
              </c:strCache>
            </c:strRef>
          </c:tx>
          <c:invertIfNegative val="0"/>
          <c:dLbls>
            <c:dLbl>
              <c:idx val="0"/>
              <c:numFmt formatCode="#,##0" sourceLinked="0"/>
              <c:spPr/>
              <c:txPr>
                <a:bodyPr/>
                <a:lstStyle/>
                <a:p>
                  <a:pPr>
                    <a:defRPr/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5432-4CA0-A8A4-DABFD929CAD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'Bndri grafikai'!$L$13</c:f>
              <c:numCache>
                <c:formatCode>0.0</c:formatCode>
                <c:ptCount val="1"/>
                <c:pt idx="0">
                  <c:v>2373.1774304818541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52-40A4-B2F3-1327A65E6F7D}"/>
            </c:ext>
          </c:extLst>
        </c:ser>
        <c:ser>
          <c:idx val="2"/>
          <c:order val="2"/>
          <c:tx>
            <c:strRef>
              <c:f>'Bndri grafikai'!$A$14</c:f>
              <c:strCache>
                <c:ptCount val="1"/>
                <c:pt idx="0">
                  <c:v>Atliekos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'Bndri grafikai'!$L$14</c:f>
              <c:numCache>
                <c:formatCode>0.0</c:formatCode>
                <c:ptCount val="1"/>
                <c:pt idx="0">
                  <c:v>918.30000000000018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52-40A4-B2F3-1327A65E6F7D}"/>
            </c:ext>
          </c:extLst>
        </c:ser>
        <c:ser>
          <c:idx val="4"/>
          <c:order val="3"/>
          <c:tx>
            <c:strRef>
              <c:f>'Bndri grafikai'!$A$16</c:f>
              <c:strCache>
                <c:ptCount val="1"/>
                <c:pt idx="0">
                  <c:v>Pramonė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992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52-40A4-B2F3-1327A65E6F7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'Bndri grafikai'!$L$16</c:f>
              <c:numCache>
                <c:formatCode>0.0</c:formatCode>
                <c:ptCount val="1"/>
                <c:pt idx="0">
                  <c:v>992.00000000000023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352-40A4-B2F3-1327A65E6F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17656768"/>
        <c:axId val="317657552"/>
      </c:barChart>
      <c:catAx>
        <c:axId val="317656768"/>
        <c:scaling>
          <c:orientation val="minMax"/>
        </c:scaling>
        <c:delete val="1"/>
        <c:axPos val="b"/>
        <c:majorTickMark val="out"/>
        <c:minorTickMark val="none"/>
        <c:tickLblPos val="nextTo"/>
        <c:crossAx val="317657552"/>
        <c:crosses val="autoZero"/>
        <c:auto val="1"/>
        <c:lblAlgn val="ctr"/>
        <c:lblOffset val="100"/>
        <c:noMultiLvlLbl val="0"/>
      </c:catAx>
      <c:valAx>
        <c:axId val="317657552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317656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732020997375338"/>
          <c:y val="0.11678875756968735"/>
          <c:w val="0.21767979002624674"/>
          <c:h val="0.8830877647143422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lt-LT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61187673024855"/>
          <c:y val="4.0018641042990195E-2"/>
          <c:w val="0.838102713203562"/>
          <c:h val="0.707183783427863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'Bndri grafikai'!$A$18</c:f>
              <c:strCache>
                <c:ptCount val="1"/>
                <c:pt idx="0">
                  <c:v>ŠESD prognozės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cat>
            <c:numRef>
              <c:f>'Bndri grafikai'!$B$11:$K$11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'Bndri grafikai'!$B$19:$K$19</c:f>
              <c:numCache>
                <c:formatCode>0.0</c:formatCode>
                <c:ptCount val="10"/>
                <c:pt idx="0">
                  <c:v>13087.927880059966</c:v>
                </c:pt>
                <c:pt idx="1">
                  <c:v>13073.90457572063</c:v>
                </c:pt>
                <c:pt idx="2">
                  <c:v>13068.668209540185</c:v>
                </c:pt>
                <c:pt idx="3">
                  <c:v>13025.476931662712</c:v>
                </c:pt>
                <c:pt idx="4">
                  <c:v>13053.318627321569</c:v>
                </c:pt>
                <c:pt idx="5">
                  <c:v>13069.805831258805</c:v>
                </c:pt>
                <c:pt idx="6">
                  <c:v>13070.035923576659</c:v>
                </c:pt>
                <c:pt idx="7">
                  <c:v>13151.528895092166</c:v>
                </c:pt>
                <c:pt idx="8">
                  <c:v>13226.41903700838</c:v>
                </c:pt>
                <c:pt idx="9">
                  <c:v>13300.132016653863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41-4400-AEA2-66B429DBA560}"/>
            </c:ext>
          </c:extLst>
        </c:ser>
        <c:ser>
          <c:idx val="1"/>
          <c:order val="2"/>
          <c:tx>
            <c:strRef>
              <c:f>'Bndri grafikai'!$L$17</c:f>
              <c:strCache>
                <c:ptCount val="1"/>
                <c:pt idx="0">
                  <c:v>Papildomos ŠESD mažinimo priemonės</c:v>
                </c:pt>
              </c:strCache>
            </c:strRef>
          </c:tx>
          <c:spPr>
            <a:noFill/>
            <a:ln w="19050">
              <a:solidFill>
                <a:schemeClr val="bg2">
                  <a:lumMod val="90000"/>
                </a:schemeClr>
              </a:solidFill>
              <a:prstDash val="dash"/>
            </a:ln>
          </c:spPr>
          <c:invertIfNegative val="0"/>
          <c:val>
            <c:numRef>
              <c:f>'Bndri grafikai'!$B$17:$K$17</c:f>
              <c:numCache>
                <c:formatCode>0.0</c:formatCode>
                <c:ptCount val="10"/>
                <c:pt idx="0">
                  <c:v>415.11115658949848</c:v>
                </c:pt>
                <c:pt idx="1">
                  <c:v>470.25858525120435</c:v>
                </c:pt>
                <c:pt idx="2">
                  <c:v>521.97470484893233</c:v>
                </c:pt>
                <c:pt idx="3">
                  <c:v>565.40357463363694</c:v>
                </c:pt>
                <c:pt idx="4">
                  <c:v>609.33266022700423</c:v>
                </c:pt>
                <c:pt idx="5">
                  <c:v>653.23153689541994</c:v>
                </c:pt>
                <c:pt idx="6">
                  <c:v>697.09454287270682</c:v>
                </c:pt>
                <c:pt idx="7">
                  <c:v>691.36700635702459</c:v>
                </c:pt>
                <c:pt idx="8">
                  <c:v>693.86123445343787</c:v>
                </c:pt>
                <c:pt idx="9">
                  <c:v>696.3623389026011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41-4400-AEA2-66B429DBA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5788928"/>
        <c:axId val="145790464"/>
      </c:barChart>
      <c:lineChart>
        <c:grouping val="standard"/>
        <c:varyColors val="0"/>
        <c:ser>
          <c:idx val="2"/>
          <c:order val="1"/>
          <c:tx>
            <c:strRef>
              <c:f>'Bndri grafikai'!$A$20</c:f>
              <c:strCache>
                <c:ptCount val="1"/>
                <c:pt idx="0">
                  <c:v>ŠESD kvotos</c:v>
                </c:pt>
              </c:strCache>
            </c:strRef>
          </c:tx>
          <c:marker>
            <c:symbol val="none"/>
          </c:marker>
          <c:val>
            <c:numRef>
              <c:f>'Bndri grafikai'!$B$20:$K$20</c:f>
              <c:numCache>
                <c:formatCode>0</c:formatCode>
                <c:ptCount val="10"/>
                <c:pt idx="0">
                  <c:v>13365.037532743412</c:v>
                </c:pt>
                <c:pt idx="1">
                  <c:v>13172.144473549699</c:v>
                </c:pt>
                <c:pt idx="2">
                  <c:v>12979.251414355986</c:v>
                </c:pt>
                <c:pt idx="3">
                  <c:v>12786.358355162272</c:v>
                </c:pt>
                <c:pt idx="4">
                  <c:v>12593.465295968559</c:v>
                </c:pt>
                <c:pt idx="5">
                  <c:v>12400.572236774846</c:v>
                </c:pt>
                <c:pt idx="6">
                  <c:v>12207.679177581133</c:v>
                </c:pt>
                <c:pt idx="7">
                  <c:v>12014.786118387419</c:v>
                </c:pt>
                <c:pt idx="8">
                  <c:v>11821.893059193706</c:v>
                </c:pt>
                <c:pt idx="9">
                  <c:v>11629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941-4400-AEA2-66B429DBA5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788928"/>
        <c:axId val="145790464"/>
      </c:lineChart>
      <c:catAx>
        <c:axId val="14578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790464"/>
        <c:crosses val="autoZero"/>
        <c:auto val="1"/>
        <c:lblAlgn val="ctr"/>
        <c:lblOffset val="100"/>
        <c:noMultiLvlLbl val="0"/>
      </c:catAx>
      <c:valAx>
        <c:axId val="145790464"/>
        <c:scaling>
          <c:orientation val="minMax"/>
          <c:max val="15000"/>
          <c:min val="10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lt-LT"/>
                  <a:t>ktCO</a:t>
                </a:r>
                <a:r>
                  <a:rPr lang="lt-LT" baseline="-25000"/>
                  <a:t>2</a:t>
                </a:r>
                <a:r>
                  <a:rPr lang="lt-LT" baseline="0"/>
                  <a:t> ekv.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1.0804970286331712E-2"/>
              <c:y val="0.31197580884913656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45788928"/>
        <c:crosses val="autoZero"/>
        <c:crossBetween val="between"/>
        <c:majorUnit val="1000"/>
      </c:valAx>
    </c:plotArea>
    <c:legend>
      <c:legendPos val="b"/>
      <c:layout>
        <c:manualLayout>
          <c:xMode val="edge"/>
          <c:yMode val="edge"/>
          <c:x val="0.26194535348135783"/>
          <c:y val="0.8361296789926117"/>
          <c:w val="0.68805451613884583"/>
          <c:h val="0.1374121305281704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83A311-A5F6-445B-A119-C5022152608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t-LT"/>
        </a:p>
      </dgm:t>
    </dgm:pt>
    <dgm:pt modelId="{39F32A99-CF8F-43FB-AD90-4FABFE600C84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75000"/>
          </a:schemeClr>
        </a:solidFill>
        <a:ln w="57150"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lt-LT" noProof="0" dirty="0"/>
            <a:t>Integruotas</a:t>
          </a:r>
          <a:r>
            <a:rPr lang="en-US" dirty="0"/>
            <a:t> </a:t>
          </a:r>
          <a:r>
            <a:rPr lang="lt-LT" noProof="0" dirty="0"/>
            <a:t>planas</a:t>
          </a:r>
        </a:p>
      </dgm:t>
    </dgm:pt>
    <dgm:pt modelId="{C7787B0C-F803-49B6-8A7B-4301C85A020B}" type="parTrans" cxnId="{E05825A6-44B7-429F-9DB2-4E1639490378}">
      <dgm:prSet/>
      <dgm:spPr/>
      <dgm:t>
        <a:bodyPr/>
        <a:lstStyle/>
        <a:p>
          <a:endParaRPr lang="lt-LT"/>
        </a:p>
      </dgm:t>
    </dgm:pt>
    <dgm:pt modelId="{970044D2-21A6-4B57-AD18-2C7BB263F521}" type="sibTrans" cxnId="{E05825A6-44B7-429F-9DB2-4E1639490378}">
      <dgm:prSet/>
      <dgm:spPr/>
      <dgm:t>
        <a:bodyPr/>
        <a:lstStyle/>
        <a:p>
          <a:endParaRPr lang="lt-LT"/>
        </a:p>
      </dgm:t>
    </dgm:pt>
    <dgm:pt modelId="{DC8CCB61-2C4F-4226-BD9B-B772B6A1B50E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t-LT" dirty="0"/>
            <a:t>Nacionalinė energetinės nepriklausomybės strategija</a:t>
          </a:r>
        </a:p>
        <a:p>
          <a:r>
            <a:rPr lang="lt-LT" b="1" dirty="0"/>
            <a:t>2018 m. birželis</a:t>
          </a:r>
        </a:p>
      </dgm:t>
    </dgm:pt>
    <dgm:pt modelId="{35640CBD-CB69-41AE-8183-E551B954C221}" type="parTrans" cxnId="{C0A03FB6-320C-4816-B5A7-61D48C4F230D}">
      <dgm:prSet/>
      <dgm:spPr/>
      <dgm:t>
        <a:bodyPr/>
        <a:lstStyle/>
        <a:p>
          <a:endParaRPr lang="lt-LT"/>
        </a:p>
      </dgm:t>
    </dgm:pt>
    <dgm:pt modelId="{70E0C7B8-D2DA-46C2-8D6B-A64A83BFED05}" type="sibTrans" cxnId="{C0A03FB6-320C-4816-B5A7-61D48C4F230D}">
      <dgm:prSet/>
      <dgm:spPr/>
      <dgm:t>
        <a:bodyPr/>
        <a:lstStyle/>
        <a:p>
          <a:endParaRPr lang="lt-LT"/>
        </a:p>
      </dgm:t>
    </dgm:pt>
    <dgm:pt modelId="{15C11A30-F664-40DC-B6B6-3680FD676612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 w="28575">
          <a:prstDash val="dashDot"/>
        </a:ln>
      </dgm:spPr>
      <dgm:t>
        <a:bodyPr/>
        <a:lstStyle/>
        <a:p>
          <a:r>
            <a:rPr lang="lt-LT" dirty="0"/>
            <a:t>Nacionalinė klimato kaitos valdymo politikos strategija</a:t>
          </a:r>
        </a:p>
        <a:p>
          <a:r>
            <a:rPr lang="lt-LT" b="1" dirty="0"/>
            <a:t>2019 m. gruodis</a:t>
          </a:r>
        </a:p>
      </dgm:t>
    </dgm:pt>
    <dgm:pt modelId="{5E1F8094-22F3-4165-A462-09D08D228412}" type="parTrans" cxnId="{E1CF4C2E-AF2F-45DE-B92F-F8DB94E3B20D}">
      <dgm:prSet/>
      <dgm:spPr/>
      <dgm:t>
        <a:bodyPr/>
        <a:lstStyle/>
        <a:p>
          <a:endParaRPr lang="lt-LT"/>
        </a:p>
      </dgm:t>
    </dgm:pt>
    <dgm:pt modelId="{7CB5C04F-9726-40B0-A268-9E057073C388}" type="sibTrans" cxnId="{E1CF4C2E-AF2F-45DE-B92F-F8DB94E3B20D}">
      <dgm:prSet/>
      <dgm:spPr/>
      <dgm:t>
        <a:bodyPr/>
        <a:lstStyle/>
        <a:p>
          <a:endParaRPr lang="lt-LT"/>
        </a:p>
      </dgm:t>
    </dgm:pt>
    <dgm:pt modelId="{9152C1E6-FF97-416A-B27A-571EF31630E0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 w="28575">
          <a:prstDash val="dash"/>
        </a:ln>
      </dgm:spPr>
      <dgm:t>
        <a:bodyPr/>
        <a:lstStyle/>
        <a:p>
          <a:r>
            <a:rPr lang="lt-LT" dirty="0"/>
            <a:t>Nacionalinis oro taršos mažinimo planas</a:t>
          </a:r>
        </a:p>
        <a:p>
          <a:r>
            <a:rPr lang="lt-LT" b="1" dirty="0"/>
            <a:t>2018 m. gruodis</a:t>
          </a:r>
        </a:p>
      </dgm:t>
    </dgm:pt>
    <dgm:pt modelId="{39EE8EB3-E1B0-4E19-A26C-7C073A4088CE}" type="parTrans" cxnId="{FAD0716D-FA1E-440A-BFF9-5F0F969D62A1}">
      <dgm:prSet/>
      <dgm:spPr/>
      <dgm:t>
        <a:bodyPr/>
        <a:lstStyle/>
        <a:p>
          <a:endParaRPr lang="lt-LT"/>
        </a:p>
      </dgm:t>
    </dgm:pt>
    <dgm:pt modelId="{AF8FF825-04F4-460D-B070-BC07D2920761}" type="sibTrans" cxnId="{FAD0716D-FA1E-440A-BFF9-5F0F969D62A1}">
      <dgm:prSet/>
      <dgm:spPr/>
      <dgm:t>
        <a:bodyPr/>
        <a:lstStyle/>
        <a:p>
          <a:endParaRPr lang="lt-LT"/>
        </a:p>
      </dgm:t>
    </dgm:pt>
    <dgm:pt modelId="{00228EE3-E85A-4661-8175-B788039099F2}">
      <dgm:prSet/>
      <dgm:spPr/>
      <dgm:t>
        <a:bodyPr/>
        <a:lstStyle/>
        <a:p>
          <a:endParaRPr lang="lt-LT"/>
        </a:p>
      </dgm:t>
    </dgm:pt>
    <dgm:pt modelId="{39C02ABD-52B8-4D6B-B7D5-9C16A5523669}" type="parTrans" cxnId="{7FA720F1-0045-4E19-93CD-B7F8679B0C86}">
      <dgm:prSet/>
      <dgm:spPr/>
      <dgm:t>
        <a:bodyPr/>
        <a:lstStyle/>
        <a:p>
          <a:endParaRPr lang="lt-LT"/>
        </a:p>
      </dgm:t>
    </dgm:pt>
    <dgm:pt modelId="{7A8ED8DF-337B-4DDF-8F1D-B2046BB06C6A}" type="sibTrans" cxnId="{7FA720F1-0045-4E19-93CD-B7F8679B0C86}">
      <dgm:prSet/>
      <dgm:spPr/>
      <dgm:t>
        <a:bodyPr/>
        <a:lstStyle/>
        <a:p>
          <a:endParaRPr lang="lt-LT"/>
        </a:p>
      </dgm:t>
    </dgm:pt>
    <dgm:pt modelId="{0C906A46-4E6E-4E3C-A022-C41E012DDBB1}" type="pres">
      <dgm:prSet presAssocID="{7383A311-A5F6-445B-A119-C50221526082}" presName="composite" presStyleCnt="0">
        <dgm:presLayoutVars>
          <dgm:chMax val="1"/>
          <dgm:dir/>
          <dgm:resizeHandles val="exact"/>
        </dgm:presLayoutVars>
      </dgm:prSet>
      <dgm:spPr/>
    </dgm:pt>
    <dgm:pt modelId="{76C1B92C-7110-4324-A635-EB28D5A65C0D}" type="pres">
      <dgm:prSet presAssocID="{7383A311-A5F6-445B-A119-C50221526082}" presName="radial" presStyleCnt="0">
        <dgm:presLayoutVars>
          <dgm:animLvl val="ctr"/>
        </dgm:presLayoutVars>
      </dgm:prSet>
      <dgm:spPr/>
    </dgm:pt>
    <dgm:pt modelId="{794F0772-85A0-42FB-BB13-2F0715457198}" type="pres">
      <dgm:prSet presAssocID="{39F32A99-CF8F-43FB-AD90-4FABFE600C84}" presName="centerShape" presStyleLbl="vennNode1" presStyleIdx="0" presStyleCnt="4" custScaleX="73455" custScaleY="70006" custLinFactNeighborX="-1083"/>
      <dgm:spPr/>
    </dgm:pt>
    <dgm:pt modelId="{FDB42A83-167F-4DE9-90C1-5C6811BD0F7C}" type="pres">
      <dgm:prSet presAssocID="{DC8CCB61-2C4F-4226-BD9B-B772B6A1B50E}" presName="node" presStyleLbl="vennNode1" presStyleIdx="1" presStyleCnt="4" custScaleX="156481" custScaleY="159373" custRadScaleRad="89958" custRadScaleInc="-17307">
        <dgm:presLayoutVars>
          <dgm:bulletEnabled val="1"/>
        </dgm:presLayoutVars>
      </dgm:prSet>
      <dgm:spPr/>
    </dgm:pt>
    <dgm:pt modelId="{837DFF2A-CC66-4A5D-AC80-1CE94201B2F0}" type="pres">
      <dgm:prSet presAssocID="{15C11A30-F664-40DC-B6B6-3680FD676612}" presName="node" presStyleLbl="vennNode1" presStyleIdx="2" presStyleCnt="4" custScaleX="140760" custScaleY="132248" custRadScaleRad="88775" custRadScaleInc="-2923">
        <dgm:presLayoutVars>
          <dgm:bulletEnabled val="1"/>
        </dgm:presLayoutVars>
      </dgm:prSet>
      <dgm:spPr/>
    </dgm:pt>
    <dgm:pt modelId="{40156B74-DB60-4320-8EA8-EC18F0974282}" type="pres">
      <dgm:prSet presAssocID="{9152C1E6-FF97-416A-B27A-571EF31630E0}" presName="node" presStyleLbl="vennNode1" presStyleIdx="3" presStyleCnt="4" custScaleX="135636" custScaleY="131402" custRadScaleRad="92869" custRadScaleInc="3967">
        <dgm:presLayoutVars>
          <dgm:bulletEnabled val="1"/>
        </dgm:presLayoutVars>
      </dgm:prSet>
      <dgm:spPr/>
    </dgm:pt>
  </dgm:ptLst>
  <dgm:cxnLst>
    <dgm:cxn modelId="{1AD38008-D5BB-45F3-8662-E6040B27E308}" type="presOf" srcId="{DC8CCB61-2C4F-4226-BD9B-B772B6A1B50E}" destId="{FDB42A83-167F-4DE9-90C1-5C6811BD0F7C}" srcOrd="0" destOrd="0" presId="urn:microsoft.com/office/officeart/2005/8/layout/radial3"/>
    <dgm:cxn modelId="{E1CF4C2E-AF2F-45DE-B92F-F8DB94E3B20D}" srcId="{39F32A99-CF8F-43FB-AD90-4FABFE600C84}" destId="{15C11A30-F664-40DC-B6B6-3680FD676612}" srcOrd="1" destOrd="0" parTransId="{5E1F8094-22F3-4165-A462-09D08D228412}" sibTransId="{7CB5C04F-9726-40B0-A268-9E057073C388}"/>
    <dgm:cxn modelId="{F2C2D834-6FDC-4B81-BDA2-35F2CAD29BD0}" type="presOf" srcId="{7383A311-A5F6-445B-A119-C50221526082}" destId="{0C906A46-4E6E-4E3C-A022-C41E012DDBB1}" srcOrd="0" destOrd="0" presId="urn:microsoft.com/office/officeart/2005/8/layout/radial3"/>
    <dgm:cxn modelId="{7BD3913C-E00B-434E-AFB4-668B267A619E}" type="presOf" srcId="{15C11A30-F664-40DC-B6B6-3680FD676612}" destId="{837DFF2A-CC66-4A5D-AC80-1CE94201B2F0}" srcOrd="0" destOrd="0" presId="urn:microsoft.com/office/officeart/2005/8/layout/radial3"/>
    <dgm:cxn modelId="{FAD0716D-FA1E-440A-BFF9-5F0F969D62A1}" srcId="{39F32A99-CF8F-43FB-AD90-4FABFE600C84}" destId="{9152C1E6-FF97-416A-B27A-571EF31630E0}" srcOrd="2" destOrd="0" parTransId="{39EE8EB3-E1B0-4E19-A26C-7C073A4088CE}" sibTransId="{AF8FF825-04F4-460D-B070-BC07D2920761}"/>
    <dgm:cxn modelId="{E05825A6-44B7-429F-9DB2-4E1639490378}" srcId="{7383A311-A5F6-445B-A119-C50221526082}" destId="{39F32A99-CF8F-43FB-AD90-4FABFE600C84}" srcOrd="0" destOrd="0" parTransId="{C7787B0C-F803-49B6-8A7B-4301C85A020B}" sibTransId="{970044D2-21A6-4B57-AD18-2C7BB263F521}"/>
    <dgm:cxn modelId="{C0A03FB6-320C-4816-B5A7-61D48C4F230D}" srcId="{39F32A99-CF8F-43FB-AD90-4FABFE600C84}" destId="{DC8CCB61-2C4F-4226-BD9B-B772B6A1B50E}" srcOrd="0" destOrd="0" parTransId="{35640CBD-CB69-41AE-8183-E551B954C221}" sibTransId="{70E0C7B8-D2DA-46C2-8D6B-A64A83BFED05}"/>
    <dgm:cxn modelId="{8A8CDCB9-359E-46FE-A989-1436C03739C9}" type="presOf" srcId="{9152C1E6-FF97-416A-B27A-571EF31630E0}" destId="{40156B74-DB60-4320-8EA8-EC18F0974282}" srcOrd="0" destOrd="0" presId="urn:microsoft.com/office/officeart/2005/8/layout/radial3"/>
    <dgm:cxn modelId="{7FA720F1-0045-4E19-93CD-B7F8679B0C86}" srcId="{7383A311-A5F6-445B-A119-C50221526082}" destId="{00228EE3-E85A-4661-8175-B788039099F2}" srcOrd="1" destOrd="0" parTransId="{39C02ABD-52B8-4D6B-B7D5-9C16A5523669}" sibTransId="{7A8ED8DF-337B-4DDF-8F1D-B2046BB06C6A}"/>
    <dgm:cxn modelId="{C24E30F3-9C92-420A-9BE2-187BDA1A3FF6}" type="presOf" srcId="{39F32A99-CF8F-43FB-AD90-4FABFE600C84}" destId="{794F0772-85A0-42FB-BB13-2F0715457198}" srcOrd="0" destOrd="0" presId="urn:microsoft.com/office/officeart/2005/8/layout/radial3"/>
    <dgm:cxn modelId="{D4C5AC1D-C6B1-4F2C-A882-0C9DFE997DFC}" type="presParOf" srcId="{0C906A46-4E6E-4E3C-A022-C41E012DDBB1}" destId="{76C1B92C-7110-4324-A635-EB28D5A65C0D}" srcOrd="0" destOrd="0" presId="urn:microsoft.com/office/officeart/2005/8/layout/radial3"/>
    <dgm:cxn modelId="{BBA7B949-156B-4C87-88FF-A1E8B9E5DD0C}" type="presParOf" srcId="{76C1B92C-7110-4324-A635-EB28D5A65C0D}" destId="{794F0772-85A0-42FB-BB13-2F0715457198}" srcOrd="0" destOrd="0" presId="urn:microsoft.com/office/officeart/2005/8/layout/radial3"/>
    <dgm:cxn modelId="{C4C3DEDF-D10A-479A-9147-255F608BB132}" type="presParOf" srcId="{76C1B92C-7110-4324-A635-EB28D5A65C0D}" destId="{FDB42A83-167F-4DE9-90C1-5C6811BD0F7C}" srcOrd="1" destOrd="0" presId="urn:microsoft.com/office/officeart/2005/8/layout/radial3"/>
    <dgm:cxn modelId="{2A535AA0-67DE-4038-8DA3-5F1D8873A214}" type="presParOf" srcId="{76C1B92C-7110-4324-A635-EB28D5A65C0D}" destId="{837DFF2A-CC66-4A5D-AC80-1CE94201B2F0}" srcOrd="2" destOrd="0" presId="urn:microsoft.com/office/officeart/2005/8/layout/radial3"/>
    <dgm:cxn modelId="{7526B359-1194-44A8-B959-2B91E6E8ED61}" type="presParOf" srcId="{76C1B92C-7110-4324-A635-EB28D5A65C0D}" destId="{40156B74-DB60-4320-8EA8-EC18F0974282}" srcOrd="3" destOrd="0" presId="urn:microsoft.com/office/officeart/2005/8/layout/radial3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F0772-85A0-42FB-BB13-2F0715457198}">
      <dsp:nvSpPr>
        <dsp:cNvPr id="0" name=""/>
        <dsp:cNvSpPr/>
      </dsp:nvSpPr>
      <dsp:spPr>
        <a:xfrm>
          <a:off x="2891461" y="1840759"/>
          <a:ext cx="2047083" cy="1950964"/>
        </a:xfrm>
        <a:prstGeom prst="ellipse">
          <a:avLst/>
        </a:prstGeom>
        <a:solidFill>
          <a:schemeClr val="accent6">
            <a:lumMod val="75000"/>
          </a:schemeClr>
        </a:solidFill>
        <a:ln w="57150" cap="flat" cmpd="sng" algn="ctr">
          <a:solidFill>
            <a:schemeClr val="accent6">
              <a:lumMod val="50000"/>
            </a:schemeClr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300" kern="1200" noProof="0" dirty="0"/>
            <a:t>Integruotas</a:t>
          </a:r>
          <a:r>
            <a:rPr lang="en-US" sz="2300" kern="1200" dirty="0"/>
            <a:t> </a:t>
          </a:r>
          <a:r>
            <a:rPr lang="lt-LT" sz="2300" kern="1200" noProof="0" dirty="0"/>
            <a:t>planas</a:t>
          </a:r>
        </a:p>
      </dsp:txBody>
      <dsp:txXfrm>
        <a:off x="3191249" y="2126471"/>
        <a:ext cx="1447507" cy="1379540"/>
      </dsp:txXfrm>
    </dsp:sp>
    <dsp:sp modelId="{FDB42A83-167F-4DE9-90C1-5C6811BD0F7C}">
      <dsp:nvSpPr>
        <dsp:cNvPr id="0" name=""/>
        <dsp:cNvSpPr/>
      </dsp:nvSpPr>
      <dsp:spPr>
        <a:xfrm>
          <a:off x="2285699" y="180814"/>
          <a:ext cx="2180448" cy="2220746"/>
        </a:xfrm>
        <a:prstGeom prst="ellipse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/>
            <a:t>Nacionalinė energetinės nepriklausomybės strategija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/>
            <a:t>2018 m. birželis</a:t>
          </a:r>
        </a:p>
      </dsp:txBody>
      <dsp:txXfrm>
        <a:off x="2605018" y="506035"/>
        <a:ext cx="1541810" cy="1570304"/>
      </dsp:txXfrm>
    </dsp:sp>
    <dsp:sp modelId="{837DFF2A-CC66-4A5D-AC80-1CE94201B2F0}">
      <dsp:nvSpPr>
        <dsp:cNvPr id="0" name=""/>
        <dsp:cNvSpPr/>
      </dsp:nvSpPr>
      <dsp:spPr>
        <a:xfrm>
          <a:off x="4414151" y="2612855"/>
          <a:ext cx="1961387" cy="1842779"/>
        </a:xfrm>
        <a:prstGeom prst="ellipse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28575" cap="flat" cmpd="sng" algn="ctr">
          <a:solidFill>
            <a:schemeClr val="accent6"/>
          </a:solidFill>
          <a:prstDash val="dashDot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/>
            <a:t>Nacionalinė klimato kaitos valdymo politikos strategija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/>
            <a:t>2019 m. gruodis</a:t>
          </a:r>
        </a:p>
      </dsp:txBody>
      <dsp:txXfrm>
        <a:off x="4701389" y="2882724"/>
        <a:ext cx="1386911" cy="1303041"/>
      </dsp:txXfrm>
    </dsp:sp>
    <dsp:sp modelId="{40156B74-DB60-4320-8EA8-EC18F0974282}">
      <dsp:nvSpPr>
        <dsp:cNvPr id="0" name=""/>
        <dsp:cNvSpPr/>
      </dsp:nvSpPr>
      <dsp:spPr>
        <a:xfrm>
          <a:off x="1486214" y="2618732"/>
          <a:ext cx="1889988" cy="1830990"/>
        </a:xfrm>
        <a:prstGeom prst="ellipse">
          <a:avLst/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28575" cap="flat" cmpd="sng" algn="ctr">
          <a:solidFill>
            <a:schemeClr val="accent6"/>
          </a:solidFill>
          <a:prstDash val="dash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kern="1200" dirty="0"/>
            <a:t>Nacionalinis oro taršos mažinimo planas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400" b="1" kern="1200" dirty="0"/>
            <a:t>2018 m. gruodis</a:t>
          </a:r>
        </a:p>
      </dsp:txBody>
      <dsp:txXfrm>
        <a:off x="1762996" y="2886874"/>
        <a:ext cx="1336424" cy="1294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604" cy="4632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62" y="3"/>
            <a:ext cx="3038604" cy="4632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97C8C-C60D-480E-B939-06A82F5F2DFB}" type="datetimeFigureOut">
              <a:rPr lang="lt-LT" smtClean="0"/>
              <a:t>2018-11-26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772787"/>
            <a:ext cx="3038604" cy="4632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62" y="8772787"/>
            <a:ext cx="3038604" cy="4632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1CD87-4A45-4157-8ADA-8C7C0E3B566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4513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3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F21E74-4261-4AFD-BCE3-C5659583ED6D}" type="datetimeFigureOut">
              <a:rPr lang="lt-LT" smtClean="0"/>
              <a:t>2018-11-26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2" y="4444862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2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772672"/>
            <a:ext cx="3037840" cy="463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3CDF6-717D-44DF-89E3-86F4F60C3709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0820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03576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  <a:defRPr/>
            </a:pPr>
            <a:endParaRPr lang="lt-LT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80215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47142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51526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9132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19351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23504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9597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19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09714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20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276150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21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69474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850777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22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10574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5531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84292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Energetikos Sąjungos</a:t>
            </a:r>
            <a:r>
              <a:rPr lang="lt-LT" sz="1200" baseline="0" dirty="0">
                <a:solidFill>
                  <a:schemeClr val="accent6">
                    <a:lumMod val="75000"/>
                  </a:schemeClr>
                </a:solidFill>
              </a:rPr>
              <a:t> ir Integruoto plano sąsaja su NENS ir NENS priemonių planu: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Dekarbonizacija		|	Klimato kaitos mažinimas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Energijos efektyvumas		|	--//--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Energetinis saugumas		|	Patikimumas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Energijos vidaus rinka		|	Konkurencingumas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Inovacijos tyrimai ir konkurencingumas	|	Inovacijos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24981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Dabar AEI – 26 proc. galutiniame suvartojime.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95677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dirty="0">
                <a:solidFill>
                  <a:schemeClr val="accent6">
                    <a:lumMod val="75000"/>
                  </a:schemeClr>
                </a:solidFill>
              </a:rPr>
              <a:t>Kiek esame sutaupę</a:t>
            </a:r>
            <a:r>
              <a:rPr lang="lt-LT" sz="1200" baseline="0" dirty="0">
                <a:solidFill>
                  <a:schemeClr val="accent6">
                    <a:lumMod val="75000"/>
                  </a:schemeClr>
                </a:solidFill>
              </a:rPr>
              <a:t> dabar (iki 2020 tikslo)?</a:t>
            </a: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84905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73CDF6-717D-44DF-89E3-86F4F60C3709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97568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Sujungiamumo</a:t>
            </a:r>
            <a:r>
              <a:rPr lang="lt-LT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tikslas: 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Baltijos valstybių sujungiamumo lygis elektros srityje LitPol Link ir NordBalt jungčių dėka pakilo nuo 10% iki 23% (ES tikslas – 10% 2020 m. ir 15% 2030 m.).</a:t>
            </a:r>
            <a:endParaRPr lang="lt-LT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Priemonė</a:t>
            </a:r>
            <a:r>
              <a:rPr lang="lt-LT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„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Išmaniųjų elektros energijos apskaitos prietaisų elektros vartotojams diegimas </a:t>
            </a:r>
            <a:r>
              <a:rPr lang="lt-LT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(esant teigiamiems kaštų ir naudos analizės rezultatams)</a:t>
            </a:r>
            <a:r>
              <a:rPr lang="lt-LT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“: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Įdiegtų elektros skaitiklių proc. nuo visų vartotojų 2022 m. – 64 proc. (atsispiriant nuo 13 proc.)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Įdiegtų elektros skaitiklių proc. nuo visų vartotojų 2023 m. – 100 proc.</a:t>
            </a:r>
          </a:p>
          <a:p>
            <a:endParaRPr lang="lt-L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Priemonė</a:t>
            </a:r>
            <a:r>
              <a:rPr lang="lt-LT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„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Išmaniųjų apskaitos prietaisų gamtinių dujų vartotojams diegimas </a:t>
            </a:r>
            <a:r>
              <a:rPr lang="lt-LT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(esant teigiamiems kaštų ir naudos analizės rezultatams)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 m. vartotojų skaičius su išmaniąja apskaita – </a:t>
            </a:r>
            <a:r>
              <a:rPr lang="lt-LT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125 678 vnt.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Tolesnė išmaniosios apskaitos plėtra gamtinių dujų vartotojams – įvertinus kaštus ir naudą bei efektą.</a:t>
            </a:r>
            <a:endParaRPr lang="lt-LT" dirty="0"/>
          </a:p>
          <a:p>
            <a:pPr marL="0" indent="0">
              <a:buFont typeface="Arial" panose="020B0604020202020204" pitchFamily="34" charset="0"/>
              <a:buNone/>
            </a:pPr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CDF059-A229-4831-A11D-39518A9E6AE7}" type="slidenum">
              <a:rPr kumimoji="0" lang="lt-L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lt-L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44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39134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8141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396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>
            <a:lvl1pPr marL="461963" indent="0" algn="l">
              <a:defRPr sz="240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58880" y="6411000"/>
            <a:ext cx="2133600" cy="447000"/>
          </a:xfrm>
          <a:ln/>
        </p:spPr>
        <p:txBody>
          <a:bodyPr anchor="ctr"/>
          <a:lstStyle>
            <a:lvl1pPr>
              <a:defRPr sz="1000"/>
            </a:lvl1pPr>
          </a:lstStyle>
          <a:p>
            <a:pPr>
              <a:defRPr/>
            </a:pPr>
            <a:fld id="{946226C6-D803-43B3-B5EA-F2434415298E}" type="slidenum">
              <a:rPr lang="lt-LT" altLang="lt-LT" smtClean="0"/>
              <a:pPr>
                <a:defRPr/>
              </a:pPr>
              <a:t>‹#›</a:t>
            </a:fld>
            <a:endParaRPr lang="lt-LT" altLang="lt-LT" dirty="0"/>
          </a:p>
        </p:txBody>
      </p:sp>
      <p:pic>
        <p:nvPicPr>
          <p:cNvPr id="7" name="Picture 6" descr="Lietuvos Respublikos energetikos ministerija - Google Chrome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383" y="6476679"/>
            <a:ext cx="2794001" cy="3048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373" y="6337097"/>
            <a:ext cx="3027337" cy="739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 8"/>
          <p:cNvSpPr/>
          <p:nvPr userDrawn="1"/>
        </p:nvSpPr>
        <p:spPr>
          <a:xfrm>
            <a:off x="3025964" y="6337097"/>
            <a:ext cx="6118036" cy="7390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158383" y="1052736"/>
            <a:ext cx="8734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 userDrawn="1"/>
        </p:nvSpPr>
        <p:spPr>
          <a:xfrm>
            <a:off x="0" y="0"/>
            <a:ext cx="158383" cy="1052736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444689" y="6504480"/>
            <a:ext cx="3286125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lt-LT" sz="1200" dirty="0"/>
              <a:t>Lietuvos Respublikos</a:t>
            </a:r>
            <a:r>
              <a:rPr lang="lt-LT" sz="1200" baseline="0" dirty="0"/>
              <a:t> energetikos ministerija</a:t>
            </a:r>
            <a:endParaRPr lang="lt-LT" sz="1200" dirty="0"/>
          </a:p>
        </p:txBody>
      </p:sp>
    </p:spTree>
    <p:extLst>
      <p:ext uri="{BB962C8B-B14F-4D97-AF65-F5344CB8AC3E}">
        <p14:creationId xmlns:p14="http://schemas.microsoft.com/office/powerpoint/2010/main" val="1796216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3105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7988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14179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31090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86079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0202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0557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61864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62631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86185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404731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2343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6700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3094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3705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7070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1878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5883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3209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5234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09806-934D-4F9D-BE61-64715C043F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6145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Relationship Id="rId4" Type="http://schemas.openxmlformats.org/officeDocument/2006/relationships/chart" Target="../charts/char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ound Single Corner Rectangle 177"/>
          <p:cNvSpPr/>
          <p:nvPr/>
        </p:nvSpPr>
        <p:spPr>
          <a:xfrm rot="10800000">
            <a:off x="658971" y="-29068"/>
            <a:ext cx="8485027" cy="3247278"/>
          </a:xfrm>
          <a:prstGeom prst="round1Rect">
            <a:avLst>
              <a:gd name="adj" fmla="val 36148"/>
            </a:avLst>
          </a:prstGeom>
          <a:gradFill>
            <a:gsLst>
              <a:gs pos="100000">
                <a:srgbClr val="08B297"/>
              </a:gs>
              <a:gs pos="9000">
                <a:srgbClr val="2B87C8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-2214496" y="3218210"/>
            <a:ext cx="9144001" cy="3723380"/>
            <a:chOff x="-1296" y="2156"/>
            <a:chExt cx="5760" cy="2752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-1296" y="2156"/>
              <a:ext cx="5760" cy="2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>
              <a:off x="1118" y="3418"/>
              <a:ext cx="1482" cy="858"/>
            </a:xfrm>
            <a:custGeom>
              <a:avLst/>
              <a:gdLst>
                <a:gd name="T0" fmla="*/ 1482 w 1482"/>
                <a:gd name="T1" fmla="*/ 0 h 858"/>
                <a:gd name="T2" fmla="*/ 741 w 1482"/>
                <a:gd name="T3" fmla="*/ 0 h 858"/>
                <a:gd name="T4" fmla="*/ 0 w 1482"/>
                <a:gd name="T5" fmla="*/ 858 h 858"/>
                <a:gd name="T6" fmla="*/ 743 w 1482"/>
                <a:gd name="T7" fmla="*/ 858 h 858"/>
                <a:gd name="T8" fmla="*/ 1482 w 1482"/>
                <a:gd name="T9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2" h="858">
                  <a:moveTo>
                    <a:pt x="1482" y="0"/>
                  </a:moveTo>
                  <a:lnTo>
                    <a:pt x="741" y="0"/>
                  </a:lnTo>
                  <a:lnTo>
                    <a:pt x="0" y="858"/>
                  </a:lnTo>
                  <a:lnTo>
                    <a:pt x="743" y="858"/>
                  </a:lnTo>
                  <a:lnTo>
                    <a:pt x="1482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" name="Freeform 6"/>
            <p:cNvSpPr>
              <a:spLocks/>
            </p:cNvSpPr>
            <p:nvPr/>
          </p:nvSpPr>
          <p:spPr bwMode="auto">
            <a:xfrm>
              <a:off x="1859" y="3418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1859" y="3418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>
              <a:off x="1825" y="3459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1825" y="3459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1790" y="3499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1790" y="3499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0" name="Freeform 12"/>
            <p:cNvSpPr>
              <a:spLocks/>
            </p:cNvSpPr>
            <p:nvPr/>
          </p:nvSpPr>
          <p:spPr bwMode="auto">
            <a:xfrm>
              <a:off x="1754" y="3540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1754" y="3540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2" name="Freeform 14"/>
            <p:cNvSpPr>
              <a:spLocks/>
            </p:cNvSpPr>
            <p:nvPr/>
          </p:nvSpPr>
          <p:spPr bwMode="auto">
            <a:xfrm>
              <a:off x="1719" y="358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3" name="Line 15"/>
            <p:cNvSpPr>
              <a:spLocks noChangeShapeType="1"/>
            </p:cNvSpPr>
            <p:nvPr/>
          </p:nvSpPr>
          <p:spPr bwMode="auto">
            <a:xfrm>
              <a:off x="1719" y="358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4" name="Freeform 16"/>
            <p:cNvSpPr>
              <a:spLocks/>
            </p:cNvSpPr>
            <p:nvPr/>
          </p:nvSpPr>
          <p:spPr bwMode="auto">
            <a:xfrm>
              <a:off x="1684" y="362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5" name="Line 17"/>
            <p:cNvSpPr>
              <a:spLocks noChangeShapeType="1"/>
            </p:cNvSpPr>
            <p:nvPr/>
          </p:nvSpPr>
          <p:spPr bwMode="auto">
            <a:xfrm>
              <a:off x="1684" y="362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auto">
            <a:xfrm>
              <a:off x="1648" y="366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1648" y="366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8" name="Freeform 20"/>
            <p:cNvSpPr>
              <a:spLocks/>
            </p:cNvSpPr>
            <p:nvPr/>
          </p:nvSpPr>
          <p:spPr bwMode="auto">
            <a:xfrm>
              <a:off x="1613" y="370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29" name="Line 21"/>
            <p:cNvSpPr>
              <a:spLocks noChangeShapeType="1"/>
            </p:cNvSpPr>
            <p:nvPr/>
          </p:nvSpPr>
          <p:spPr bwMode="auto">
            <a:xfrm>
              <a:off x="1613" y="370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0" name="Freeform 22"/>
            <p:cNvSpPr>
              <a:spLocks/>
            </p:cNvSpPr>
            <p:nvPr/>
          </p:nvSpPr>
          <p:spPr bwMode="auto">
            <a:xfrm>
              <a:off x="1577" y="374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1" name="Line 23"/>
            <p:cNvSpPr>
              <a:spLocks noChangeShapeType="1"/>
            </p:cNvSpPr>
            <p:nvPr/>
          </p:nvSpPr>
          <p:spPr bwMode="auto">
            <a:xfrm>
              <a:off x="1577" y="374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2" name="Freeform 24"/>
            <p:cNvSpPr>
              <a:spLocks/>
            </p:cNvSpPr>
            <p:nvPr/>
          </p:nvSpPr>
          <p:spPr bwMode="auto">
            <a:xfrm>
              <a:off x="1542" y="3785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3" name="Line 25"/>
            <p:cNvSpPr>
              <a:spLocks noChangeShapeType="1"/>
            </p:cNvSpPr>
            <p:nvPr/>
          </p:nvSpPr>
          <p:spPr bwMode="auto">
            <a:xfrm>
              <a:off x="1542" y="3785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4" name="Freeform 26"/>
            <p:cNvSpPr>
              <a:spLocks/>
            </p:cNvSpPr>
            <p:nvPr/>
          </p:nvSpPr>
          <p:spPr bwMode="auto">
            <a:xfrm>
              <a:off x="1507" y="3827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5" name="Line 27"/>
            <p:cNvSpPr>
              <a:spLocks noChangeShapeType="1"/>
            </p:cNvSpPr>
            <p:nvPr/>
          </p:nvSpPr>
          <p:spPr bwMode="auto">
            <a:xfrm>
              <a:off x="1507" y="3827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6" name="Freeform 28"/>
            <p:cNvSpPr>
              <a:spLocks/>
            </p:cNvSpPr>
            <p:nvPr/>
          </p:nvSpPr>
          <p:spPr bwMode="auto">
            <a:xfrm>
              <a:off x="1471" y="3867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7" name="Line 29"/>
            <p:cNvSpPr>
              <a:spLocks noChangeShapeType="1"/>
            </p:cNvSpPr>
            <p:nvPr/>
          </p:nvSpPr>
          <p:spPr bwMode="auto">
            <a:xfrm>
              <a:off x="1471" y="3867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8" name="Freeform 30"/>
            <p:cNvSpPr>
              <a:spLocks/>
            </p:cNvSpPr>
            <p:nvPr/>
          </p:nvSpPr>
          <p:spPr bwMode="auto">
            <a:xfrm>
              <a:off x="1437" y="3908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39" name="Line 31"/>
            <p:cNvSpPr>
              <a:spLocks noChangeShapeType="1"/>
            </p:cNvSpPr>
            <p:nvPr/>
          </p:nvSpPr>
          <p:spPr bwMode="auto">
            <a:xfrm>
              <a:off x="1437" y="3908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0" name="Freeform 32"/>
            <p:cNvSpPr>
              <a:spLocks/>
            </p:cNvSpPr>
            <p:nvPr/>
          </p:nvSpPr>
          <p:spPr bwMode="auto">
            <a:xfrm>
              <a:off x="1402" y="3948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1" name="Line 33"/>
            <p:cNvSpPr>
              <a:spLocks noChangeShapeType="1"/>
            </p:cNvSpPr>
            <p:nvPr/>
          </p:nvSpPr>
          <p:spPr bwMode="auto">
            <a:xfrm>
              <a:off x="1402" y="3948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2" name="Freeform 34"/>
            <p:cNvSpPr>
              <a:spLocks/>
            </p:cNvSpPr>
            <p:nvPr/>
          </p:nvSpPr>
          <p:spPr bwMode="auto">
            <a:xfrm>
              <a:off x="1366" y="3989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3" name="Line 35"/>
            <p:cNvSpPr>
              <a:spLocks noChangeShapeType="1"/>
            </p:cNvSpPr>
            <p:nvPr/>
          </p:nvSpPr>
          <p:spPr bwMode="auto">
            <a:xfrm>
              <a:off x="1366" y="3989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4" name="Freeform 36"/>
            <p:cNvSpPr>
              <a:spLocks/>
            </p:cNvSpPr>
            <p:nvPr/>
          </p:nvSpPr>
          <p:spPr bwMode="auto">
            <a:xfrm>
              <a:off x="1331" y="403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5" name="Line 37"/>
            <p:cNvSpPr>
              <a:spLocks noChangeShapeType="1"/>
            </p:cNvSpPr>
            <p:nvPr/>
          </p:nvSpPr>
          <p:spPr bwMode="auto">
            <a:xfrm>
              <a:off x="1331" y="403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6" name="Freeform 38"/>
            <p:cNvSpPr>
              <a:spLocks/>
            </p:cNvSpPr>
            <p:nvPr/>
          </p:nvSpPr>
          <p:spPr bwMode="auto">
            <a:xfrm>
              <a:off x="1296" y="4070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7" name="Line 39"/>
            <p:cNvSpPr>
              <a:spLocks noChangeShapeType="1"/>
            </p:cNvSpPr>
            <p:nvPr/>
          </p:nvSpPr>
          <p:spPr bwMode="auto">
            <a:xfrm>
              <a:off x="1296" y="4070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8" name="Freeform 40"/>
            <p:cNvSpPr>
              <a:spLocks/>
            </p:cNvSpPr>
            <p:nvPr/>
          </p:nvSpPr>
          <p:spPr bwMode="auto">
            <a:xfrm>
              <a:off x="1260" y="4112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49" name="Line 41"/>
            <p:cNvSpPr>
              <a:spLocks noChangeShapeType="1"/>
            </p:cNvSpPr>
            <p:nvPr/>
          </p:nvSpPr>
          <p:spPr bwMode="auto">
            <a:xfrm>
              <a:off x="1260" y="4112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0" name="Freeform 42"/>
            <p:cNvSpPr>
              <a:spLocks/>
            </p:cNvSpPr>
            <p:nvPr/>
          </p:nvSpPr>
          <p:spPr bwMode="auto">
            <a:xfrm>
              <a:off x="1225" y="415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1" name="Line 43"/>
            <p:cNvSpPr>
              <a:spLocks noChangeShapeType="1"/>
            </p:cNvSpPr>
            <p:nvPr/>
          </p:nvSpPr>
          <p:spPr bwMode="auto">
            <a:xfrm>
              <a:off x="1225" y="415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2" name="Freeform 44"/>
            <p:cNvSpPr>
              <a:spLocks/>
            </p:cNvSpPr>
            <p:nvPr/>
          </p:nvSpPr>
          <p:spPr bwMode="auto">
            <a:xfrm>
              <a:off x="1189" y="419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3" name="Line 45"/>
            <p:cNvSpPr>
              <a:spLocks noChangeShapeType="1"/>
            </p:cNvSpPr>
            <p:nvPr/>
          </p:nvSpPr>
          <p:spPr bwMode="auto">
            <a:xfrm>
              <a:off x="1189" y="419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4" name="Freeform 46"/>
            <p:cNvSpPr>
              <a:spLocks/>
            </p:cNvSpPr>
            <p:nvPr/>
          </p:nvSpPr>
          <p:spPr bwMode="auto">
            <a:xfrm>
              <a:off x="1154" y="423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5" name="Line 47"/>
            <p:cNvSpPr>
              <a:spLocks noChangeShapeType="1"/>
            </p:cNvSpPr>
            <p:nvPr/>
          </p:nvSpPr>
          <p:spPr bwMode="auto">
            <a:xfrm>
              <a:off x="1154" y="423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6" name="Freeform 48"/>
            <p:cNvSpPr>
              <a:spLocks/>
            </p:cNvSpPr>
            <p:nvPr/>
          </p:nvSpPr>
          <p:spPr bwMode="auto">
            <a:xfrm>
              <a:off x="1118" y="4276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7" name="Line 49"/>
            <p:cNvSpPr>
              <a:spLocks noChangeShapeType="1"/>
            </p:cNvSpPr>
            <p:nvPr/>
          </p:nvSpPr>
          <p:spPr bwMode="auto">
            <a:xfrm>
              <a:off x="1118" y="4276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8" name="Freeform 50"/>
            <p:cNvSpPr>
              <a:spLocks noEditPoints="1"/>
            </p:cNvSpPr>
            <p:nvPr/>
          </p:nvSpPr>
          <p:spPr bwMode="auto">
            <a:xfrm>
              <a:off x="1267" y="3418"/>
              <a:ext cx="1184" cy="858"/>
            </a:xfrm>
            <a:custGeom>
              <a:avLst/>
              <a:gdLst>
                <a:gd name="T0" fmla="*/ 734 w 1184"/>
                <a:gd name="T1" fmla="*/ 0 h 858"/>
                <a:gd name="T2" fmla="*/ 0 w 1184"/>
                <a:gd name="T3" fmla="*/ 858 h 858"/>
                <a:gd name="T4" fmla="*/ 734 w 1184"/>
                <a:gd name="T5" fmla="*/ 0 h 858"/>
                <a:gd name="T6" fmla="*/ 884 w 1184"/>
                <a:gd name="T7" fmla="*/ 0 h 858"/>
                <a:gd name="T8" fmla="*/ 151 w 1184"/>
                <a:gd name="T9" fmla="*/ 858 h 858"/>
                <a:gd name="T10" fmla="*/ 884 w 1184"/>
                <a:gd name="T11" fmla="*/ 0 h 858"/>
                <a:gd name="T12" fmla="*/ 302 w 1184"/>
                <a:gd name="T13" fmla="*/ 858 h 858"/>
                <a:gd name="T14" fmla="*/ 1034 w 1184"/>
                <a:gd name="T15" fmla="*/ 0 h 858"/>
                <a:gd name="T16" fmla="*/ 302 w 1184"/>
                <a:gd name="T17" fmla="*/ 858 h 858"/>
                <a:gd name="T18" fmla="*/ 1184 w 1184"/>
                <a:gd name="T19" fmla="*/ 0 h 858"/>
                <a:gd name="T20" fmla="*/ 452 w 1184"/>
                <a:gd name="T21" fmla="*/ 858 h 858"/>
                <a:gd name="T22" fmla="*/ 1184 w 1184"/>
                <a:gd name="T23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84" h="858">
                  <a:moveTo>
                    <a:pt x="734" y="0"/>
                  </a:moveTo>
                  <a:lnTo>
                    <a:pt x="0" y="858"/>
                  </a:lnTo>
                  <a:lnTo>
                    <a:pt x="734" y="0"/>
                  </a:lnTo>
                  <a:close/>
                  <a:moveTo>
                    <a:pt x="884" y="0"/>
                  </a:moveTo>
                  <a:lnTo>
                    <a:pt x="151" y="858"/>
                  </a:lnTo>
                  <a:lnTo>
                    <a:pt x="884" y="0"/>
                  </a:lnTo>
                  <a:close/>
                  <a:moveTo>
                    <a:pt x="302" y="858"/>
                  </a:moveTo>
                  <a:lnTo>
                    <a:pt x="1034" y="0"/>
                  </a:lnTo>
                  <a:lnTo>
                    <a:pt x="302" y="858"/>
                  </a:lnTo>
                  <a:close/>
                  <a:moveTo>
                    <a:pt x="1184" y="0"/>
                  </a:moveTo>
                  <a:lnTo>
                    <a:pt x="452" y="858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59" name="Freeform 51"/>
            <p:cNvSpPr>
              <a:spLocks noEditPoints="1"/>
            </p:cNvSpPr>
            <p:nvPr/>
          </p:nvSpPr>
          <p:spPr bwMode="auto">
            <a:xfrm>
              <a:off x="1267" y="3418"/>
              <a:ext cx="1184" cy="858"/>
            </a:xfrm>
            <a:custGeom>
              <a:avLst/>
              <a:gdLst>
                <a:gd name="T0" fmla="*/ 734 w 1184"/>
                <a:gd name="T1" fmla="*/ 0 h 858"/>
                <a:gd name="T2" fmla="*/ 0 w 1184"/>
                <a:gd name="T3" fmla="*/ 858 h 858"/>
                <a:gd name="T4" fmla="*/ 884 w 1184"/>
                <a:gd name="T5" fmla="*/ 0 h 858"/>
                <a:gd name="T6" fmla="*/ 151 w 1184"/>
                <a:gd name="T7" fmla="*/ 858 h 858"/>
                <a:gd name="T8" fmla="*/ 302 w 1184"/>
                <a:gd name="T9" fmla="*/ 858 h 858"/>
                <a:gd name="T10" fmla="*/ 1034 w 1184"/>
                <a:gd name="T11" fmla="*/ 0 h 858"/>
                <a:gd name="T12" fmla="*/ 1184 w 1184"/>
                <a:gd name="T13" fmla="*/ 0 h 858"/>
                <a:gd name="T14" fmla="*/ 452 w 1184"/>
                <a:gd name="T15" fmla="*/ 858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4" h="858">
                  <a:moveTo>
                    <a:pt x="734" y="0"/>
                  </a:moveTo>
                  <a:lnTo>
                    <a:pt x="0" y="858"/>
                  </a:lnTo>
                  <a:moveTo>
                    <a:pt x="884" y="0"/>
                  </a:moveTo>
                  <a:lnTo>
                    <a:pt x="151" y="858"/>
                  </a:lnTo>
                  <a:moveTo>
                    <a:pt x="302" y="858"/>
                  </a:moveTo>
                  <a:lnTo>
                    <a:pt x="1034" y="0"/>
                  </a:lnTo>
                  <a:moveTo>
                    <a:pt x="1184" y="0"/>
                  </a:moveTo>
                  <a:lnTo>
                    <a:pt x="452" y="858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0" name="Freeform 52"/>
            <p:cNvSpPr>
              <a:spLocks/>
            </p:cNvSpPr>
            <p:nvPr/>
          </p:nvSpPr>
          <p:spPr bwMode="auto">
            <a:xfrm>
              <a:off x="209" y="3418"/>
              <a:ext cx="1482" cy="858"/>
            </a:xfrm>
            <a:custGeom>
              <a:avLst/>
              <a:gdLst>
                <a:gd name="T0" fmla="*/ 1482 w 1482"/>
                <a:gd name="T1" fmla="*/ 0 h 858"/>
                <a:gd name="T2" fmla="*/ 740 w 1482"/>
                <a:gd name="T3" fmla="*/ 0 h 858"/>
                <a:gd name="T4" fmla="*/ 0 w 1482"/>
                <a:gd name="T5" fmla="*/ 858 h 858"/>
                <a:gd name="T6" fmla="*/ 743 w 1482"/>
                <a:gd name="T7" fmla="*/ 858 h 858"/>
                <a:gd name="T8" fmla="*/ 1482 w 1482"/>
                <a:gd name="T9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2" h="858">
                  <a:moveTo>
                    <a:pt x="1482" y="0"/>
                  </a:moveTo>
                  <a:lnTo>
                    <a:pt x="740" y="0"/>
                  </a:lnTo>
                  <a:lnTo>
                    <a:pt x="0" y="858"/>
                  </a:lnTo>
                  <a:lnTo>
                    <a:pt x="743" y="858"/>
                  </a:lnTo>
                  <a:lnTo>
                    <a:pt x="1482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1" name="Freeform 53"/>
            <p:cNvSpPr>
              <a:spLocks/>
            </p:cNvSpPr>
            <p:nvPr/>
          </p:nvSpPr>
          <p:spPr bwMode="auto">
            <a:xfrm>
              <a:off x="950" y="3418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2" name="Line 54"/>
            <p:cNvSpPr>
              <a:spLocks noChangeShapeType="1"/>
            </p:cNvSpPr>
            <p:nvPr/>
          </p:nvSpPr>
          <p:spPr bwMode="auto">
            <a:xfrm>
              <a:off x="950" y="3418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3" name="Freeform 55"/>
            <p:cNvSpPr>
              <a:spLocks/>
            </p:cNvSpPr>
            <p:nvPr/>
          </p:nvSpPr>
          <p:spPr bwMode="auto">
            <a:xfrm>
              <a:off x="915" y="3459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4" name="Line 56"/>
            <p:cNvSpPr>
              <a:spLocks noChangeShapeType="1"/>
            </p:cNvSpPr>
            <p:nvPr/>
          </p:nvSpPr>
          <p:spPr bwMode="auto">
            <a:xfrm>
              <a:off x="915" y="3459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5" name="Freeform 57"/>
            <p:cNvSpPr>
              <a:spLocks/>
            </p:cNvSpPr>
            <p:nvPr/>
          </p:nvSpPr>
          <p:spPr bwMode="auto">
            <a:xfrm>
              <a:off x="879" y="3499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6" name="Line 58"/>
            <p:cNvSpPr>
              <a:spLocks noChangeShapeType="1"/>
            </p:cNvSpPr>
            <p:nvPr/>
          </p:nvSpPr>
          <p:spPr bwMode="auto">
            <a:xfrm>
              <a:off x="879" y="3499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7" name="Freeform 59"/>
            <p:cNvSpPr>
              <a:spLocks/>
            </p:cNvSpPr>
            <p:nvPr/>
          </p:nvSpPr>
          <p:spPr bwMode="auto">
            <a:xfrm>
              <a:off x="844" y="3540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8" name="Line 60"/>
            <p:cNvSpPr>
              <a:spLocks noChangeShapeType="1"/>
            </p:cNvSpPr>
            <p:nvPr/>
          </p:nvSpPr>
          <p:spPr bwMode="auto">
            <a:xfrm>
              <a:off x="844" y="3540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69" name="Freeform 61"/>
            <p:cNvSpPr>
              <a:spLocks/>
            </p:cNvSpPr>
            <p:nvPr/>
          </p:nvSpPr>
          <p:spPr bwMode="auto">
            <a:xfrm>
              <a:off x="809" y="3581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0" name="Line 62"/>
            <p:cNvSpPr>
              <a:spLocks noChangeShapeType="1"/>
            </p:cNvSpPr>
            <p:nvPr/>
          </p:nvSpPr>
          <p:spPr bwMode="auto">
            <a:xfrm>
              <a:off x="809" y="3581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1" name="Freeform 63"/>
            <p:cNvSpPr>
              <a:spLocks/>
            </p:cNvSpPr>
            <p:nvPr/>
          </p:nvSpPr>
          <p:spPr bwMode="auto">
            <a:xfrm>
              <a:off x="773" y="362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2" name="Line 64"/>
            <p:cNvSpPr>
              <a:spLocks noChangeShapeType="1"/>
            </p:cNvSpPr>
            <p:nvPr/>
          </p:nvSpPr>
          <p:spPr bwMode="auto">
            <a:xfrm>
              <a:off x="773" y="362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3" name="Freeform 65"/>
            <p:cNvSpPr>
              <a:spLocks/>
            </p:cNvSpPr>
            <p:nvPr/>
          </p:nvSpPr>
          <p:spPr bwMode="auto">
            <a:xfrm>
              <a:off x="739" y="3663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4" name="Line 66"/>
            <p:cNvSpPr>
              <a:spLocks noChangeShapeType="1"/>
            </p:cNvSpPr>
            <p:nvPr/>
          </p:nvSpPr>
          <p:spPr bwMode="auto">
            <a:xfrm>
              <a:off x="739" y="3663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5" name="Freeform 67"/>
            <p:cNvSpPr>
              <a:spLocks/>
            </p:cNvSpPr>
            <p:nvPr/>
          </p:nvSpPr>
          <p:spPr bwMode="auto">
            <a:xfrm>
              <a:off x="704" y="3704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6" name="Line 68"/>
            <p:cNvSpPr>
              <a:spLocks noChangeShapeType="1"/>
            </p:cNvSpPr>
            <p:nvPr/>
          </p:nvSpPr>
          <p:spPr bwMode="auto">
            <a:xfrm>
              <a:off x="704" y="3704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7" name="Freeform 69"/>
            <p:cNvSpPr>
              <a:spLocks/>
            </p:cNvSpPr>
            <p:nvPr/>
          </p:nvSpPr>
          <p:spPr bwMode="auto">
            <a:xfrm>
              <a:off x="668" y="374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8" name="Line 70"/>
            <p:cNvSpPr>
              <a:spLocks noChangeShapeType="1"/>
            </p:cNvSpPr>
            <p:nvPr/>
          </p:nvSpPr>
          <p:spPr bwMode="auto">
            <a:xfrm>
              <a:off x="668" y="374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79" name="Freeform 71"/>
            <p:cNvSpPr>
              <a:spLocks/>
            </p:cNvSpPr>
            <p:nvPr/>
          </p:nvSpPr>
          <p:spPr bwMode="auto">
            <a:xfrm>
              <a:off x="633" y="3785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0" name="Line 72"/>
            <p:cNvSpPr>
              <a:spLocks noChangeShapeType="1"/>
            </p:cNvSpPr>
            <p:nvPr/>
          </p:nvSpPr>
          <p:spPr bwMode="auto">
            <a:xfrm>
              <a:off x="633" y="3785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1" name="Freeform 73"/>
            <p:cNvSpPr>
              <a:spLocks/>
            </p:cNvSpPr>
            <p:nvPr/>
          </p:nvSpPr>
          <p:spPr bwMode="auto">
            <a:xfrm>
              <a:off x="597" y="3827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2" name="Line 74"/>
            <p:cNvSpPr>
              <a:spLocks noChangeShapeType="1"/>
            </p:cNvSpPr>
            <p:nvPr/>
          </p:nvSpPr>
          <p:spPr bwMode="auto">
            <a:xfrm>
              <a:off x="597" y="3827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3" name="Freeform 75"/>
            <p:cNvSpPr>
              <a:spLocks/>
            </p:cNvSpPr>
            <p:nvPr/>
          </p:nvSpPr>
          <p:spPr bwMode="auto">
            <a:xfrm>
              <a:off x="562" y="3867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4" name="Line 76"/>
            <p:cNvSpPr>
              <a:spLocks noChangeShapeType="1"/>
            </p:cNvSpPr>
            <p:nvPr/>
          </p:nvSpPr>
          <p:spPr bwMode="auto">
            <a:xfrm>
              <a:off x="562" y="3867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5" name="Freeform 77"/>
            <p:cNvSpPr>
              <a:spLocks/>
            </p:cNvSpPr>
            <p:nvPr/>
          </p:nvSpPr>
          <p:spPr bwMode="auto">
            <a:xfrm>
              <a:off x="527" y="3908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6" name="Line 78"/>
            <p:cNvSpPr>
              <a:spLocks noChangeShapeType="1"/>
            </p:cNvSpPr>
            <p:nvPr/>
          </p:nvSpPr>
          <p:spPr bwMode="auto">
            <a:xfrm>
              <a:off x="527" y="3908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7" name="Freeform 79"/>
            <p:cNvSpPr>
              <a:spLocks/>
            </p:cNvSpPr>
            <p:nvPr/>
          </p:nvSpPr>
          <p:spPr bwMode="auto">
            <a:xfrm>
              <a:off x="491" y="3948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8" name="Line 80"/>
            <p:cNvSpPr>
              <a:spLocks noChangeShapeType="1"/>
            </p:cNvSpPr>
            <p:nvPr/>
          </p:nvSpPr>
          <p:spPr bwMode="auto">
            <a:xfrm>
              <a:off x="491" y="3948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89" name="Freeform 81"/>
            <p:cNvSpPr>
              <a:spLocks/>
            </p:cNvSpPr>
            <p:nvPr/>
          </p:nvSpPr>
          <p:spPr bwMode="auto">
            <a:xfrm>
              <a:off x="456" y="3989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0" name="Line 82"/>
            <p:cNvSpPr>
              <a:spLocks noChangeShapeType="1"/>
            </p:cNvSpPr>
            <p:nvPr/>
          </p:nvSpPr>
          <p:spPr bwMode="auto">
            <a:xfrm>
              <a:off x="456" y="3989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1" name="Freeform 83"/>
            <p:cNvSpPr>
              <a:spLocks/>
            </p:cNvSpPr>
            <p:nvPr/>
          </p:nvSpPr>
          <p:spPr bwMode="auto">
            <a:xfrm>
              <a:off x="420" y="403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2" name="Line 84"/>
            <p:cNvSpPr>
              <a:spLocks noChangeShapeType="1"/>
            </p:cNvSpPr>
            <p:nvPr/>
          </p:nvSpPr>
          <p:spPr bwMode="auto">
            <a:xfrm>
              <a:off x="420" y="403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3" name="Freeform 85"/>
            <p:cNvSpPr>
              <a:spLocks/>
            </p:cNvSpPr>
            <p:nvPr/>
          </p:nvSpPr>
          <p:spPr bwMode="auto">
            <a:xfrm>
              <a:off x="386" y="4070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4" name="Line 86"/>
            <p:cNvSpPr>
              <a:spLocks noChangeShapeType="1"/>
            </p:cNvSpPr>
            <p:nvPr/>
          </p:nvSpPr>
          <p:spPr bwMode="auto">
            <a:xfrm>
              <a:off x="386" y="4070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5" name="Freeform 87"/>
            <p:cNvSpPr>
              <a:spLocks/>
            </p:cNvSpPr>
            <p:nvPr/>
          </p:nvSpPr>
          <p:spPr bwMode="auto">
            <a:xfrm>
              <a:off x="351" y="4112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6" name="Line 88"/>
            <p:cNvSpPr>
              <a:spLocks noChangeShapeType="1"/>
            </p:cNvSpPr>
            <p:nvPr/>
          </p:nvSpPr>
          <p:spPr bwMode="auto">
            <a:xfrm>
              <a:off x="351" y="4112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7" name="Freeform 89"/>
            <p:cNvSpPr>
              <a:spLocks/>
            </p:cNvSpPr>
            <p:nvPr/>
          </p:nvSpPr>
          <p:spPr bwMode="auto">
            <a:xfrm>
              <a:off x="316" y="4153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8" name="Line 90"/>
            <p:cNvSpPr>
              <a:spLocks noChangeShapeType="1"/>
            </p:cNvSpPr>
            <p:nvPr/>
          </p:nvSpPr>
          <p:spPr bwMode="auto">
            <a:xfrm>
              <a:off x="316" y="4153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99" name="Freeform 91"/>
            <p:cNvSpPr>
              <a:spLocks/>
            </p:cNvSpPr>
            <p:nvPr/>
          </p:nvSpPr>
          <p:spPr bwMode="auto">
            <a:xfrm>
              <a:off x="280" y="419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0" name="Line 92"/>
            <p:cNvSpPr>
              <a:spLocks noChangeShapeType="1"/>
            </p:cNvSpPr>
            <p:nvPr/>
          </p:nvSpPr>
          <p:spPr bwMode="auto">
            <a:xfrm>
              <a:off x="280" y="419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1" name="Freeform 93"/>
            <p:cNvSpPr>
              <a:spLocks/>
            </p:cNvSpPr>
            <p:nvPr/>
          </p:nvSpPr>
          <p:spPr bwMode="auto">
            <a:xfrm>
              <a:off x="245" y="423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2" name="Line 94"/>
            <p:cNvSpPr>
              <a:spLocks noChangeShapeType="1"/>
            </p:cNvSpPr>
            <p:nvPr/>
          </p:nvSpPr>
          <p:spPr bwMode="auto">
            <a:xfrm>
              <a:off x="245" y="423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3" name="Freeform 95"/>
            <p:cNvSpPr>
              <a:spLocks/>
            </p:cNvSpPr>
            <p:nvPr/>
          </p:nvSpPr>
          <p:spPr bwMode="auto">
            <a:xfrm>
              <a:off x="209" y="4276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4" name="Line 96"/>
            <p:cNvSpPr>
              <a:spLocks noChangeShapeType="1"/>
            </p:cNvSpPr>
            <p:nvPr/>
          </p:nvSpPr>
          <p:spPr bwMode="auto">
            <a:xfrm>
              <a:off x="209" y="4276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5" name="Freeform 97"/>
            <p:cNvSpPr>
              <a:spLocks noEditPoints="1"/>
            </p:cNvSpPr>
            <p:nvPr/>
          </p:nvSpPr>
          <p:spPr bwMode="auto">
            <a:xfrm>
              <a:off x="358" y="3418"/>
              <a:ext cx="1184" cy="858"/>
            </a:xfrm>
            <a:custGeom>
              <a:avLst/>
              <a:gdLst>
                <a:gd name="T0" fmla="*/ 732 w 1184"/>
                <a:gd name="T1" fmla="*/ 0 h 858"/>
                <a:gd name="T2" fmla="*/ 0 w 1184"/>
                <a:gd name="T3" fmla="*/ 858 h 858"/>
                <a:gd name="T4" fmla="*/ 732 w 1184"/>
                <a:gd name="T5" fmla="*/ 0 h 858"/>
                <a:gd name="T6" fmla="*/ 883 w 1184"/>
                <a:gd name="T7" fmla="*/ 0 h 858"/>
                <a:gd name="T8" fmla="*/ 151 w 1184"/>
                <a:gd name="T9" fmla="*/ 858 h 858"/>
                <a:gd name="T10" fmla="*/ 883 w 1184"/>
                <a:gd name="T11" fmla="*/ 0 h 858"/>
                <a:gd name="T12" fmla="*/ 301 w 1184"/>
                <a:gd name="T13" fmla="*/ 858 h 858"/>
                <a:gd name="T14" fmla="*/ 1033 w 1184"/>
                <a:gd name="T15" fmla="*/ 0 h 858"/>
                <a:gd name="T16" fmla="*/ 301 w 1184"/>
                <a:gd name="T17" fmla="*/ 858 h 858"/>
                <a:gd name="T18" fmla="*/ 1184 w 1184"/>
                <a:gd name="T19" fmla="*/ 0 h 858"/>
                <a:gd name="T20" fmla="*/ 452 w 1184"/>
                <a:gd name="T21" fmla="*/ 858 h 858"/>
                <a:gd name="T22" fmla="*/ 1184 w 1184"/>
                <a:gd name="T23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84" h="858">
                  <a:moveTo>
                    <a:pt x="732" y="0"/>
                  </a:moveTo>
                  <a:lnTo>
                    <a:pt x="0" y="858"/>
                  </a:lnTo>
                  <a:lnTo>
                    <a:pt x="732" y="0"/>
                  </a:lnTo>
                  <a:close/>
                  <a:moveTo>
                    <a:pt x="883" y="0"/>
                  </a:moveTo>
                  <a:lnTo>
                    <a:pt x="151" y="858"/>
                  </a:lnTo>
                  <a:lnTo>
                    <a:pt x="883" y="0"/>
                  </a:lnTo>
                  <a:close/>
                  <a:moveTo>
                    <a:pt x="301" y="858"/>
                  </a:moveTo>
                  <a:lnTo>
                    <a:pt x="1033" y="0"/>
                  </a:lnTo>
                  <a:lnTo>
                    <a:pt x="301" y="858"/>
                  </a:lnTo>
                  <a:close/>
                  <a:moveTo>
                    <a:pt x="1184" y="0"/>
                  </a:moveTo>
                  <a:lnTo>
                    <a:pt x="452" y="858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6" name="Freeform 98"/>
            <p:cNvSpPr>
              <a:spLocks noEditPoints="1"/>
            </p:cNvSpPr>
            <p:nvPr/>
          </p:nvSpPr>
          <p:spPr bwMode="auto">
            <a:xfrm>
              <a:off x="358" y="3418"/>
              <a:ext cx="1184" cy="858"/>
            </a:xfrm>
            <a:custGeom>
              <a:avLst/>
              <a:gdLst>
                <a:gd name="T0" fmla="*/ 732 w 1184"/>
                <a:gd name="T1" fmla="*/ 0 h 858"/>
                <a:gd name="T2" fmla="*/ 0 w 1184"/>
                <a:gd name="T3" fmla="*/ 858 h 858"/>
                <a:gd name="T4" fmla="*/ 883 w 1184"/>
                <a:gd name="T5" fmla="*/ 0 h 858"/>
                <a:gd name="T6" fmla="*/ 151 w 1184"/>
                <a:gd name="T7" fmla="*/ 858 h 858"/>
                <a:gd name="T8" fmla="*/ 301 w 1184"/>
                <a:gd name="T9" fmla="*/ 858 h 858"/>
                <a:gd name="T10" fmla="*/ 1033 w 1184"/>
                <a:gd name="T11" fmla="*/ 0 h 858"/>
                <a:gd name="T12" fmla="*/ 1184 w 1184"/>
                <a:gd name="T13" fmla="*/ 0 h 858"/>
                <a:gd name="T14" fmla="*/ 452 w 1184"/>
                <a:gd name="T15" fmla="*/ 858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4" h="858">
                  <a:moveTo>
                    <a:pt x="732" y="0"/>
                  </a:moveTo>
                  <a:lnTo>
                    <a:pt x="0" y="858"/>
                  </a:lnTo>
                  <a:moveTo>
                    <a:pt x="883" y="0"/>
                  </a:moveTo>
                  <a:lnTo>
                    <a:pt x="151" y="858"/>
                  </a:lnTo>
                  <a:moveTo>
                    <a:pt x="301" y="858"/>
                  </a:moveTo>
                  <a:lnTo>
                    <a:pt x="1033" y="0"/>
                  </a:lnTo>
                  <a:moveTo>
                    <a:pt x="1184" y="0"/>
                  </a:moveTo>
                  <a:lnTo>
                    <a:pt x="452" y="858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7" name="Freeform 99"/>
            <p:cNvSpPr>
              <a:spLocks/>
            </p:cNvSpPr>
            <p:nvPr/>
          </p:nvSpPr>
          <p:spPr bwMode="auto">
            <a:xfrm>
              <a:off x="146" y="3282"/>
              <a:ext cx="1482" cy="858"/>
            </a:xfrm>
            <a:custGeom>
              <a:avLst/>
              <a:gdLst>
                <a:gd name="T0" fmla="*/ 1482 w 1482"/>
                <a:gd name="T1" fmla="*/ 0 h 858"/>
                <a:gd name="T2" fmla="*/ 739 w 1482"/>
                <a:gd name="T3" fmla="*/ 0 h 858"/>
                <a:gd name="T4" fmla="*/ 0 w 1482"/>
                <a:gd name="T5" fmla="*/ 858 h 858"/>
                <a:gd name="T6" fmla="*/ 742 w 1482"/>
                <a:gd name="T7" fmla="*/ 858 h 858"/>
                <a:gd name="T8" fmla="*/ 1482 w 1482"/>
                <a:gd name="T9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2" h="858">
                  <a:moveTo>
                    <a:pt x="1482" y="0"/>
                  </a:moveTo>
                  <a:lnTo>
                    <a:pt x="739" y="0"/>
                  </a:lnTo>
                  <a:lnTo>
                    <a:pt x="0" y="858"/>
                  </a:lnTo>
                  <a:lnTo>
                    <a:pt x="742" y="858"/>
                  </a:lnTo>
                  <a:lnTo>
                    <a:pt x="1482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8" name="Freeform 100"/>
            <p:cNvSpPr>
              <a:spLocks/>
            </p:cNvSpPr>
            <p:nvPr/>
          </p:nvSpPr>
          <p:spPr bwMode="auto">
            <a:xfrm>
              <a:off x="887" y="3282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09" name="Line 101"/>
            <p:cNvSpPr>
              <a:spLocks noChangeShapeType="1"/>
            </p:cNvSpPr>
            <p:nvPr/>
          </p:nvSpPr>
          <p:spPr bwMode="auto">
            <a:xfrm>
              <a:off x="887" y="3282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0" name="Freeform 102"/>
            <p:cNvSpPr>
              <a:spLocks/>
            </p:cNvSpPr>
            <p:nvPr/>
          </p:nvSpPr>
          <p:spPr bwMode="auto">
            <a:xfrm>
              <a:off x="851" y="3321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1" name="Line 103"/>
            <p:cNvSpPr>
              <a:spLocks noChangeShapeType="1"/>
            </p:cNvSpPr>
            <p:nvPr/>
          </p:nvSpPr>
          <p:spPr bwMode="auto">
            <a:xfrm>
              <a:off x="851" y="3321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2" name="Freeform 104"/>
            <p:cNvSpPr>
              <a:spLocks/>
            </p:cNvSpPr>
            <p:nvPr/>
          </p:nvSpPr>
          <p:spPr bwMode="auto">
            <a:xfrm>
              <a:off x="816" y="336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3" name="Line 105"/>
            <p:cNvSpPr>
              <a:spLocks noChangeShapeType="1"/>
            </p:cNvSpPr>
            <p:nvPr/>
          </p:nvSpPr>
          <p:spPr bwMode="auto">
            <a:xfrm>
              <a:off x="816" y="336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4" name="Freeform 106"/>
            <p:cNvSpPr>
              <a:spLocks/>
            </p:cNvSpPr>
            <p:nvPr/>
          </p:nvSpPr>
          <p:spPr bwMode="auto">
            <a:xfrm>
              <a:off x="780" y="340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5" name="Line 107"/>
            <p:cNvSpPr>
              <a:spLocks noChangeShapeType="1"/>
            </p:cNvSpPr>
            <p:nvPr/>
          </p:nvSpPr>
          <p:spPr bwMode="auto">
            <a:xfrm>
              <a:off x="780" y="340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6" name="Freeform 108"/>
            <p:cNvSpPr>
              <a:spLocks/>
            </p:cNvSpPr>
            <p:nvPr/>
          </p:nvSpPr>
          <p:spPr bwMode="auto">
            <a:xfrm>
              <a:off x="745" y="3444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7" name="Line 109"/>
            <p:cNvSpPr>
              <a:spLocks noChangeShapeType="1"/>
            </p:cNvSpPr>
            <p:nvPr/>
          </p:nvSpPr>
          <p:spPr bwMode="auto">
            <a:xfrm>
              <a:off x="745" y="3444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8" name="Freeform 110"/>
            <p:cNvSpPr>
              <a:spLocks/>
            </p:cNvSpPr>
            <p:nvPr/>
          </p:nvSpPr>
          <p:spPr bwMode="auto">
            <a:xfrm>
              <a:off x="710" y="3485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19" name="Line 111"/>
            <p:cNvSpPr>
              <a:spLocks noChangeShapeType="1"/>
            </p:cNvSpPr>
            <p:nvPr/>
          </p:nvSpPr>
          <p:spPr bwMode="auto">
            <a:xfrm>
              <a:off x="710" y="3485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0" name="Freeform 112"/>
            <p:cNvSpPr>
              <a:spLocks/>
            </p:cNvSpPr>
            <p:nvPr/>
          </p:nvSpPr>
          <p:spPr bwMode="auto">
            <a:xfrm>
              <a:off x="674" y="3527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1" name="Line 113"/>
            <p:cNvSpPr>
              <a:spLocks noChangeShapeType="1"/>
            </p:cNvSpPr>
            <p:nvPr/>
          </p:nvSpPr>
          <p:spPr bwMode="auto">
            <a:xfrm>
              <a:off x="674" y="3527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2" name="Freeform 114"/>
            <p:cNvSpPr>
              <a:spLocks/>
            </p:cNvSpPr>
            <p:nvPr/>
          </p:nvSpPr>
          <p:spPr bwMode="auto">
            <a:xfrm>
              <a:off x="639" y="3567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3" name="Line 115"/>
            <p:cNvSpPr>
              <a:spLocks noChangeShapeType="1"/>
            </p:cNvSpPr>
            <p:nvPr/>
          </p:nvSpPr>
          <p:spPr bwMode="auto">
            <a:xfrm>
              <a:off x="639" y="3567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4" name="Freeform 116"/>
            <p:cNvSpPr>
              <a:spLocks/>
            </p:cNvSpPr>
            <p:nvPr/>
          </p:nvSpPr>
          <p:spPr bwMode="auto">
            <a:xfrm>
              <a:off x="605" y="3608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5" name="Line 117"/>
            <p:cNvSpPr>
              <a:spLocks noChangeShapeType="1"/>
            </p:cNvSpPr>
            <p:nvPr/>
          </p:nvSpPr>
          <p:spPr bwMode="auto">
            <a:xfrm>
              <a:off x="605" y="3608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6" name="Freeform 118"/>
            <p:cNvSpPr>
              <a:spLocks/>
            </p:cNvSpPr>
            <p:nvPr/>
          </p:nvSpPr>
          <p:spPr bwMode="auto">
            <a:xfrm>
              <a:off x="569" y="3649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7" name="Line 119"/>
            <p:cNvSpPr>
              <a:spLocks noChangeShapeType="1"/>
            </p:cNvSpPr>
            <p:nvPr/>
          </p:nvSpPr>
          <p:spPr bwMode="auto">
            <a:xfrm>
              <a:off x="569" y="3649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8" name="Freeform 120"/>
            <p:cNvSpPr>
              <a:spLocks/>
            </p:cNvSpPr>
            <p:nvPr/>
          </p:nvSpPr>
          <p:spPr bwMode="auto">
            <a:xfrm>
              <a:off x="534" y="3689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29" name="Line 121"/>
            <p:cNvSpPr>
              <a:spLocks noChangeShapeType="1"/>
            </p:cNvSpPr>
            <p:nvPr/>
          </p:nvSpPr>
          <p:spPr bwMode="auto">
            <a:xfrm>
              <a:off x="534" y="3689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0" name="Freeform 122"/>
            <p:cNvSpPr>
              <a:spLocks/>
            </p:cNvSpPr>
            <p:nvPr/>
          </p:nvSpPr>
          <p:spPr bwMode="auto">
            <a:xfrm>
              <a:off x="499" y="3731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1" name="Line 123"/>
            <p:cNvSpPr>
              <a:spLocks noChangeShapeType="1"/>
            </p:cNvSpPr>
            <p:nvPr/>
          </p:nvSpPr>
          <p:spPr bwMode="auto">
            <a:xfrm>
              <a:off x="499" y="3731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2" name="Freeform 124"/>
            <p:cNvSpPr>
              <a:spLocks/>
            </p:cNvSpPr>
            <p:nvPr/>
          </p:nvSpPr>
          <p:spPr bwMode="auto">
            <a:xfrm>
              <a:off x="463" y="3772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3" name="Line 125"/>
            <p:cNvSpPr>
              <a:spLocks noChangeShapeType="1"/>
            </p:cNvSpPr>
            <p:nvPr/>
          </p:nvSpPr>
          <p:spPr bwMode="auto">
            <a:xfrm>
              <a:off x="463" y="3772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4" name="Freeform 126"/>
            <p:cNvSpPr>
              <a:spLocks/>
            </p:cNvSpPr>
            <p:nvPr/>
          </p:nvSpPr>
          <p:spPr bwMode="auto">
            <a:xfrm>
              <a:off x="428" y="3812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5" name="Line 127"/>
            <p:cNvSpPr>
              <a:spLocks noChangeShapeType="1"/>
            </p:cNvSpPr>
            <p:nvPr/>
          </p:nvSpPr>
          <p:spPr bwMode="auto">
            <a:xfrm>
              <a:off x="428" y="3812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6" name="Freeform 128"/>
            <p:cNvSpPr>
              <a:spLocks/>
            </p:cNvSpPr>
            <p:nvPr/>
          </p:nvSpPr>
          <p:spPr bwMode="auto">
            <a:xfrm>
              <a:off x="392" y="3853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7" name="Line 129"/>
            <p:cNvSpPr>
              <a:spLocks noChangeShapeType="1"/>
            </p:cNvSpPr>
            <p:nvPr/>
          </p:nvSpPr>
          <p:spPr bwMode="auto">
            <a:xfrm>
              <a:off x="392" y="3853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8" name="Freeform 130"/>
            <p:cNvSpPr>
              <a:spLocks/>
            </p:cNvSpPr>
            <p:nvPr/>
          </p:nvSpPr>
          <p:spPr bwMode="auto">
            <a:xfrm>
              <a:off x="357" y="3895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39" name="Line 131"/>
            <p:cNvSpPr>
              <a:spLocks noChangeShapeType="1"/>
            </p:cNvSpPr>
            <p:nvPr/>
          </p:nvSpPr>
          <p:spPr bwMode="auto">
            <a:xfrm>
              <a:off x="357" y="3895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0" name="Freeform 132"/>
            <p:cNvSpPr>
              <a:spLocks/>
            </p:cNvSpPr>
            <p:nvPr/>
          </p:nvSpPr>
          <p:spPr bwMode="auto">
            <a:xfrm>
              <a:off x="321" y="3935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1" name="Line 133"/>
            <p:cNvSpPr>
              <a:spLocks noChangeShapeType="1"/>
            </p:cNvSpPr>
            <p:nvPr/>
          </p:nvSpPr>
          <p:spPr bwMode="auto">
            <a:xfrm>
              <a:off x="321" y="3935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2" name="Freeform 134"/>
            <p:cNvSpPr>
              <a:spLocks/>
            </p:cNvSpPr>
            <p:nvPr/>
          </p:nvSpPr>
          <p:spPr bwMode="auto">
            <a:xfrm>
              <a:off x="286" y="3976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3" name="Line 135"/>
            <p:cNvSpPr>
              <a:spLocks noChangeShapeType="1"/>
            </p:cNvSpPr>
            <p:nvPr/>
          </p:nvSpPr>
          <p:spPr bwMode="auto">
            <a:xfrm>
              <a:off x="286" y="3976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4" name="Freeform 136"/>
            <p:cNvSpPr>
              <a:spLocks/>
            </p:cNvSpPr>
            <p:nvPr/>
          </p:nvSpPr>
          <p:spPr bwMode="auto">
            <a:xfrm>
              <a:off x="252" y="4017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5" name="Line 137"/>
            <p:cNvSpPr>
              <a:spLocks noChangeShapeType="1"/>
            </p:cNvSpPr>
            <p:nvPr/>
          </p:nvSpPr>
          <p:spPr bwMode="auto">
            <a:xfrm>
              <a:off x="252" y="4017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6" name="Freeform 138"/>
            <p:cNvSpPr>
              <a:spLocks/>
            </p:cNvSpPr>
            <p:nvPr/>
          </p:nvSpPr>
          <p:spPr bwMode="auto">
            <a:xfrm>
              <a:off x="217" y="4057"/>
              <a:ext cx="736" cy="0"/>
            </a:xfrm>
            <a:custGeom>
              <a:avLst/>
              <a:gdLst>
                <a:gd name="T0" fmla="*/ 0 w 736"/>
                <a:gd name="T1" fmla="*/ 736 w 736"/>
                <a:gd name="T2" fmla="*/ 0 w 73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6">
                  <a:moveTo>
                    <a:pt x="0" y="0"/>
                  </a:moveTo>
                  <a:lnTo>
                    <a:pt x="7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7" name="Line 139"/>
            <p:cNvSpPr>
              <a:spLocks noChangeShapeType="1"/>
            </p:cNvSpPr>
            <p:nvPr/>
          </p:nvSpPr>
          <p:spPr bwMode="auto">
            <a:xfrm>
              <a:off x="217" y="4057"/>
              <a:ext cx="736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8" name="Freeform 140"/>
            <p:cNvSpPr>
              <a:spLocks/>
            </p:cNvSpPr>
            <p:nvPr/>
          </p:nvSpPr>
          <p:spPr bwMode="auto">
            <a:xfrm>
              <a:off x="181" y="4098"/>
              <a:ext cx="737" cy="0"/>
            </a:xfrm>
            <a:custGeom>
              <a:avLst/>
              <a:gdLst>
                <a:gd name="T0" fmla="*/ 0 w 737"/>
                <a:gd name="T1" fmla="*/ 737 w 737"/>
                <a:gd name="T2" fmla="*/ 0 w 73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7">
                  <a:moveTo>
                    <a:pt x="0" y="0"/>
                  </a:moveTo>
                  <a:lnTo>
                    <a:pt x="7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49" name="Line 141"/>
            <p:cNvSpPr>
              <a:spLocks noChangeShapeType="1"/>
            </p:cNvSpPr>
            <p:nvPr/>
          </p:nvSpPr>
          <p:spPr bwMode="auto">
            <a:xfrm>
              <a:off x="181" y="4098"/>
              <a:ext cx="737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0" name="Freeform 142"/>
            <p:cNvSpPr>
              <a:spLocks/>
            </p:cNvSpPr>
            <p:nvPr/>
          </p:nvSpPr>
          <p:spPr bwMode="auto">
            <a:xfrm>
              <a:off x="146" y="4140"/>
              <a:ext cx="738" cy="0"/>
            </a:xfrm>
            <a:custGeom>
              <a:avLst/>
              <a:gdLst>
                <a:gd name="T0" fmla="*/ 0 w 738"/>
                <a:gd name="T1" fmla="*/ 738 w 738"/>
                <a:gd name="T2" fmla="*/ 0 w 73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738">
                  <a:moveTo>
                    <a:pt x="0" y="0"/>
                  </a:moveTo>
                  <a:lnTo>
                    <a:pt x="7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1" name="Line 143"/>
            <p:cNvSpPr>
              <a:spLocks noChangeShapeType="1"/>
            </p:cNvSpPr>
            <p:nvPr/>
          </p:nvSpPr>
          <p:spPr bwMode="auto">
            <a:xfrm>
              <a:off x="146" y="4140"/>
              <a:ext cx="738" cy="0"/>
            </a:xfrm>
            <a:prstGeom prst="line">
              <a:avLst/>
            </a:pr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2" name="Freeform 144"/>
            <p:cNvSpPr>
              <a:spLocks noEditPoints="1"/>
            </p:cNvSpPr>
            <p:nvPr/>
          </p:nvSpPr>
          <p:spPr bwMode="auto">
            <a:xfrm>
              <a:off x="295" y="3282"/>
              <a:ext cx="1184" cy="858"/>
            </a:xfrm>
            <a:custGeom>
              <a:avLst/>
              <a:gdLst>
                <a:gd name="T0" fmla="*/ 732 w 1184"/>
                <a:gd name="T1" fmla="*/ 0 h 858"/>
                <a:gd name="T2" fmla="*/ 0 w 1184"/>
                <a:gd name="T3" fmla="*/ 858 h 858"/>
                <a:gd name="T4" fmla="*/ 732 w 1184"/>
                <a:gd name="T5" fmla="*/ 0 h 858"/>
                <a:gd name="T6" fmla="*/ 882 w 1184"/>
                <a:gd name="T7" fmla="*/ 0 h 858"/>
                <a:gd name="T8" fmla="*/ 150 w 1184"/>
                <a:gd name="T9" fmla="*/ 858 h 858"/>
                <a:gd name="T10" fmla="*/ 882 w 1184"/>
                <a:gd name="T11" fmla="*/ 0 h 858"/>
                <a:gd name="T12" fmla="*/ 301 w 1184"/>
                <a:gd name="T13" fmla="*/ 858 h 858"/>
                <a:gd name="T14" fmla="*/ 1033 w 1184"/>
                <a:gd name="T15" fmla="*/ 0 h 858"/>
                <a:gd name="T16" fmla="*/ 301 w 1184"/>
                <a:gd name="T17" fmla="*/ 858 h 858"/>
                <a:gd name="T18" fmla="*/ 1184 w 1184"/>
                <a:gd name="T19" fmla="*/ 0 h 858"/>
                <a:gd name="T20" fmla="*/ 452 w 1184"/>
                <a:gd name="T21" fmla="*/ 858 h 858"/>
                <a:gd name="T22" fmla="*/ 1184 w 1184"/>
                <a:gd name="T23" fmla="*/ 0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84" h="858">
                  <a:moveTo>
                    <a:pt x="732" y="0"/>
                  </a:moveTo>
                  <a:lnTo>
                    <a:pt x="0" y="858"/>
                  </a:lnTo>
                  <a:lnTo>
                    <a:pt x="732" y="0"/>
                  </a:lnTo>
                  <a:close/>
                  <a:moveTo>
                    <a:pt x="882" y="0"/>
                  </a:moveTo>
                  <a:lnTo>
                    <a:pt x="150" y="858"/>
                  </a:lnTo>
                  <a:lnTo>
                    <a:pt x="882" y="0"/>
                  </a:lnTo>
                  <a:close/>
                  <a:moveTo>
                    <a:pt x="301" y="858"/>
                  </a:moveTo>
                  <a:lnTo>
                    <a:pt x="1033" y="0"/>
                  </a:lnTo>
                  <a:lnTo>
                    <a:pt x="301" y="858"/>
                  </a:lnTo>
                  <a:close/>
                  <a:moveTo>
                    <a:pt x="1184" y="0"/>
                  </a:moveTo>
                  <a:lnTo>
                    <a:pt x="452" y="858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A7D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3" name="Freeform 145"/>
            <p:cNvSpPr>
              <a:spLocks noEditPoints="1"/>
            </p:cNvSpPr>
            <p:nvPr/>
          </p:nvSpPr>
          <p:spPr bwMode="auto">
            <a:xfrm>
              <a:off x="295" y="3282"/>
              <a:ext cx="1184" cy="858"/>
            </a:xfrm>
            <a:custGeom>
              <a:avLst/>
              <a:gdLst>
                <a:gd name="T0" fmla="*/ 732 w 1184"/>
                <a:gd name="T1" fmla="*/ 0 h 858"/>
                <a:gd name="T2" fmla="*/ 0 w 1184"/>
                <a:gd name="T3" fmla="*/ 858 h 858"/>
                <a:gd name="T4" fmla="*/ 882 w 1184"/>
                <a:gd name="T5" fmla="*/ 0 h 858"/>
                <a:gd name="T6" fmla="*/ 150 w 1184"/>
                <a:gd name="T7" fmla="*/ 858 h 858"/>
                <a:gd name="T8" fmla="*/ 301 w 1184"/>
                <a:gd name="T9" fmla="*/ 858 h 858"/>
                <a:gd name="T10" fmla="*/ 1033 w 1184"/>
                <a:gd name="T11" fmla="*/ 0 h 858"/>
                <a:gd name="T12" fmla="*/ 1184 w 1184"/>
                <a:gd name="T13" fmla="*/ 0 h 858"/>
                <a:gd name="T14" fmla="*/ 452 w 1184"/>
                <a:gd name="T15" fmla="*/ 858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4" h="858">
                  <a:moveTo>
                    <a:pt x="732" y="0"/>
                  </a:moveTo>
                  <a:lnTo>
                    <a:pt x="0" y="858"/>
                  </a:lnTo>
                  <a:moveTo>
                    <a:pt x="882" y="0"/>
                  </a:moveTo>
                  <a:lnTo>
                    <a:pt x="150" y="858"/>
                  </a:lnTo>
                  <a:moveTo>
                    <a:pt x="301" y="858"/>
                  </a:moveTo>
                  <a:lnTo>
                    <a:pt x="1033" y="0"/>
                  </a:lnTo>
                  <a:moveTo>
                    <a:pt x="1184" y="0"/>
                  </a:moveTo>
                  <a:lnTo>
                    <a:pt x="452" y="858"/>
                  </a:lnTo>
                </a:path>
              </a:pathLst>
            </a:custGeom>
            <a:noFill/>
            <a:ln w="317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5" name="Freeform 147"/>
            <p:cNvSpPr>
              <a:spLocks noEditPoints="1"/>
            </p:cNvSpPr>
            <p:nvPr/>
          </p:nvSpPr>
          <p:spPr bwMode="auto">
            <a:xfrm>
              <a:off x="3270" y="3793"/>
              <a:ext cx="1190" cy="59"/>
            </a:xfrm>
            <a:custGeom>
              <a:avLst/>
              <a:gdLst>
                <a:gd name="T0" fmla="*/ 806 w 806"/>
                <a:gd name="T1" fmla="*/ 0 h 40"/>
                <a:gd name="T2" fmla="*/ 765 w 806"/>
                <a:gd name="T3" fmla="*/ 40 h 40"/>
                <a:gd name="T4" fmla="*/ 725 w 806"/>
                <a:gd name="T5" fmla="*/ 0 h 40"/>
                <a:gd name="T6" fmla="*/ 645 w 806"/>
                <a:gd name="T7" fmla="*/ 0 h 40"/>
                <a:gd name="T8" fmla="*/ 685 w 806"/>
                <a:gd name="T9" fmla="*/ 40 h 40"/>
                <a:gd name="T10" fmla="*/ 725 w 806"/>
                <a:gd name="T11" fmla="*/ 0 h 40"/>
                <a:gd name="T12" fmla="*/ 564 w 806"/>
                <a:gd name="T13" fmla="*/ 0 h 40"/>
                <a:gd name="T14" fmla="*/ 604 w 806"/>
                <a:gd name="T15" fmla="*/ 40 h 40"/>
                <a:gd name="T16" fmla="*/ 645 w 806"/>
                <a:gd name="T17" fmla="*/ 0 h 40"/>
                <a:gd name="T18" fmla="*/ 483 w 806"/>
                <a:gd name="T19" fmla="*/ 0 h 40"/>
                <a:gd name="T20" fmla="*/ 524 w 806"/>
                <a:gd name="T21" fmla="*/ 40 h 40"/>
                <a:gd name="T22" fmla="*/ 564 w 806"/>
                <a:gd name="T23" fmla="*/ 0 h 40"/>
                <a:gd name="T24" fmla="*/ 403 w 806"/>
                <a:gd name="T25" fmla="*/ 0 h 40"/>
                <a:gd name="T26" fmla="*/ 443 w 806"/>
                <a:gd name="T27" fmla="*/ 40 h 40"/>
                <a:gd name="T28" fmla="*/ 483 w 806"/>
                <a:gd name="T29" fmla="*/ 0 h 40"/>
                <a:gd name="T30" fmla="*/ 322 w 806"/>
                <a:gd name="T31" fmla="*/ 0 h 40"/>
                <a:gd name="T32" fmla="*/ 363 w 806"/>
                <a:gd name="T33" fmla="*/ 40 h 40"/>
                <a:gd name="T34" fmla="*/ 403 w 806"/>
                <a:gd name="T35" fmla="*/ 0 h 40"/>
                <a:gd name="T36" fmla="*/ 242 w 806"/>
                <a:gd name="T37" fmla="*/ 0 h 40"/>
                <a:gd name="T38" fmla="*/ 282 w 806"/>
                <a:gd name="T39" fmla="*/ 40 h 40"/>
                <a:gd name="T40" fmla="*/ 322 w 806"/>
                <a:gd name="T41" fmla="*/ 0 h 40"/>
                <a:gd name="T42" fmla="*/ 161 w 806"/>
                <a:gd name="T43" fmla="*/ 0 h 40"/>
                <a:gd name="T44" fmla="*/ 202 w 806"/>
                <a:gd name="T45" fmla="*/ 40 h 40"/>
                <a:gd name="T46" fmla="*/ 242 w 806"/>
                <a:gd name="T47" fmla="*/ 0 h 40"/>
                <a:gd name="T48" fmla="*/ 81 w 806"/>
                <a:gd name="T49" fmla="*/ 0 h 40"/>
                <a:gd name="T50" fmla="*/ 121 w 806"/>
                <a:gd name="T51" fmla="*/ 40 h 40"/>
                <a:gd name="T52" fmla="*/ 161 w 806"/>
                <a:gd name="T53" fmla="*/ 0 h 40"/>
                <a:gd name="T54" fmla="*/ 0 w 806"/>
                <a:gd name="T55" fmla="*/ 0 h 40"/>
                <a:gd name="T56" fmla="*/ 40 w 806"/>
                <a:gd name="T57" fmla="*/ 40 h 40"/>
                <a:gd name="T58" fmla="*/ 81 w 806"/>
                <a:gd name="T5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6" h="40">
                  <a:moveTo>
                    <a:pt x="806" y="0"/>
                  </a:moveTo>
                  <a:cubicBezTo>
                    <a:pt x="806" y="22"/>
                    <a:pt x="788" y="40"/>
                    <a:pt x="765" y="40"/>
                  </a:cubicBezTo>
                  <a:cubicBezTo>
                    <a:pt x="743" y="40"/>
                    <a:pt x="725" y="22"/>
                    <a:pt x="725" y="0"/>
                  </a:cubicBezTo>
                  <a:moveTo>
                    <a:pt x="645" y="0"/>
                  </a:moveTo>
                  <a:cubicBezTo>
                    <a:pt x="645" y="22"/>
                    <a:pt x="663" y="40"/>
                    <a:pt x="685" y="40"/>
                  </a:cubicBezTo>
                  <a:cubicBezTo>
                    <a:pt x="707" y="40"/>
                    <a:pt x="725" y="22"/>
                    <a:pt x="725" y="0"/>
                  </a:cubicBezTo>
                  <a:moveTo>
                    <a:pt x="564" y="0"/>
                  </a:moveTo>
                  <a:cubicBezTo>
                    <a:pt x="564" y="22"/>
                    <a:pt x="582" y="40"/>
                    <a:pt x="604" y="40"/>
                  </a:cubicBezTo>
                  <a:cubicBezTo>
                    <a:pt x="627" y="40"/>
                    <a:pt x="645" y="22"/>
                    <a:pt x="645" y="0"/>
                  </a:cubicBezTo>
                  <a:moveTo>
                    <a:pt x="483" y="0"/>
                  </a:moveTo>
                  <a:cubicBezTo>
                    <a:pt x="483" y="22"/>
                    <a:pt x="502" y="40"/>
                    <a:pt x="524" y="40"/>
                  </a:cubicBezTo>
                  <a:cubicBezTo>
                    <a:pt x="546" y="40"/>
                    <a:pt x="564" y="22"/>
                    <a:pt x="564" y="0"/>
                  </a:cubicBezTo>
                  <a:moveTo>
                    <a:pt x="403" y="0"/>
                  </a:moveTo>
                  <a:cubicBezTo>
                    <a:pt x="403" y="22"/>
                    <a:pt x="421" y="40"/>
                    <a:pt x="443" y="40"/>
                  </a:cubicBezTo>
                  <a:cubicBezTo>
                    <a:pt x="465" y="40"/>
                    <a:pt x="483" y="22"/>
                    <a:pt x="483" y="0"/>
                  </a:cubicBezTo>
                  <a:moveTo>
                    <a:pt x="322" y="0"/>
                  </a:moveTo>
                  <a:cubicBezTo>
                    <a:pt x="322" y="22"/>
                    <a:pt x="340" y="40"/>
                    <a:pt x="363" y="40"/>
                  </a:cubicBezTo>
                  <a:cubicBezTo>
                    <a:pt x="385" y="40"/>
                    <a:pt x="403" y="22"/>
                    <a:pt x="403" y="0"/>
                  </a:cubicBezTo>
                  <a:moveTo>
                    <a:pt x="242" y="0"/>
                  </a:moveTo>
                  <a:cubicBezTo>
                    <a:pt x="242" y="22"/>
                    <a:pt x="260" y="40"/>
                    <a:pt x="282" y="40"/>
                  </a:cubicBezTo>
                  <a:cubicBezTo>
                    <a:pt x="304" y="40"/>
                    <a:pt x="322" y="22"/>
                    <a:pt x="322" y="0"/>
                  </a:cubicBezTo>
                  <a:moveTo>
                    <a:pt x="161" y="0"/>
                  </a:moveTo>
                  <a:cubicBezTo>
                    <a:pt x="161" y="22"/>
                    <a:pt x="179" y="40"/>
                    <a:pt x="202" y="40"/>
                  </a:cubicBezTo>
                  <a:cubicBezTo>
                    <a:pt x="224" y="40"/>
                    <a:pt x="242" y="22"/>
                    <a:pt x="242" y="0"/>
                  </a:cubicBezTo>
                  <a:moveTo>
                    <a:pt x="81" y="0"/>
                  </a:moveTo>
                  <a:cubicBezTo>
                    <a:pt x="81" y="22"/>
                    <a:pt x="99" y="40"/>
                    <a:pt x="121" y="40"/>
                  </a:cubicBezTo>
                  <a:cubicBezTo>
                    <a:pt x="143" y="40"/>
                    <a:pt x="161" y="22"/>
                    <a:pt x="161" y="0"/>
                  </a:cubicBezTo>
                  <a:moveTo>
                    <a:pt x="0" y="0"/>
                  </a:moveTo>
                  <a:cubicBezTo>
                    <a:pt x="0" y="22"/>
                    <a:pt x="18" y="40"/>
                    <a:pt x="40" y="40"/>
                  </a:cubicBezTo>
                  <a:cubicBezTo>
                    <a:pt x="63" y="40"/>
                    <a:pt x="81" y="22"/>
                    <a:pt x="81" y="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6" name="Freeform 148"/>
            <p:cNvSpPr>
              <a:spLocks/>
            </p:cNvSpPr>
            <p:nvPr/>
          </p:nvSpPr>
          <p:spPr bwMode="auto">
            <a:xfrm>
              <a:off x="-1296" y="4494"/>
              <a:ext cx="4953" cy="0"/>
            </a:xfrm>
            <a:custGeom>
              <a:avLst/>
              <a:gdLst>
                <a:gd name="T0" fmla="*/ 0 w 4953"/>
                <a:gd name="T1" fmla="*/ 4953 w 4953"/>
                <a:gd name="T2" fmla="*/ 0 w 495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953">
                  <a:moveTo>
                    <a:pt x="0" y="0"/>
                  </a:moveTo>
                  <a:lnTo>
                    <a:pt x="49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039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7" name="Line 149"/>
            <p:cNvSpPr>
              <a:spLocks noChangeShapeType="1"/>
            </p:cNvSpPr>
            <p:nvPr/>
          </p:nvSpPr>
          <p:spPr bwMode="auto">
            <a:xfrm>
              <a:off x="-1296" y="4494"/>
              <a:ext cx="4953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8" name="Freeform 150"/>
            <p:cNvSpPr>
              <a:spLocks/>
            </p:cNvSpPr>
            <p:nvPr/>
          </p:nvSpPr>
          <p:spPr bwMode="auto">
            <a:xfrm>
              <a:off x="2205" y="3004"/>
              <a:ext cx="81" cy="38"/>
            </a:xfrm>
            <a:custGeom>
              <a:avLst/>
              <a:gdLst>
                <a:gd name="T0" fmla="*/ 46 w 55"/>
                <a:gd name="T1" fmla="*/ 26 h 26"/>
                <a:gd name="T2" fmla="*/ 8 w 55"/>
                <a:gd name="T3" fmla="*/ 26 h 26"/>
                <a:gd name="T4" fmla="*/ 0 w 55"/>
                <a:gd name="T5" fmla="*/ 17 h 26"/>
                <a:gd name="T6" fmla="*/ 0 w 55"/>
                <a:gd name="T7" fmla="*/ 8 h 26"/>
                <a:gd name="T8" fmla="*/ 8 w 55"/>
                <a:gd name="T9" fmla="*/ 0 h 26"/>
                <a:gd name="T10" fmla="*/ 46 w 55"/>
                <a:gd name="T11" fmla="*/ 0 h 26"/>
                <a:gd name="T12" fmla="*/ 55 w 55"/>
                <a:gd name="T13" fmla="*/ 8 h 26"/>
                <a:gd name="T14" fmla="*/ 55 w 55"/>
                <a:gd name="T15" fmla="*/ 17 h 26"/>
                <a:gd name="T16" fmla="*/ 46 w 55"/>
                <a:gd name="T17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5" h="26">
                  <a:moveTo>
                    <a:pt x="46" y="26"/>
                  </a:moveTo>
                  <a:cubicBezTo>
                    <a:pt x="8" y="26"/>
                    <a:pt x="8" y="26"/>
                    <a:pt x="8" y="26"/>
                  </a:cubicBezTo>
                  <a:cubicBezTo>
                    <a:pt x="3" y="26"/>
                    <a:pt x="0" y="22"/>
                    <a:pt x="0" y="1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1" y="0"/>
                    <a:pt x="55" y="4"/>
                    <a:pt x="55" y="8"/>
                  </a:cubicBezTo>
                  <a:cubicBezTo>
                    <a:pt x="55" y="17"/>
                    <a:pt x="55" y="17"/>
                    <a:pt x="55" y="17"/>
                  </a:cubicBezTo>
                  <a:cubicBezTo>
                    <a:pt x="55" y="22"/>
                    <a:pt x="51" y="26"/>
                    <a:pt x="46" y="26"/>
                  </a:cubicBezTo>
                  <a:close/>
                </a:path>
              </a:pathLst>
            </a:custGeom>
            <a:solidFill>
              <a:srgbClr val="D2E2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59" name="Freeform 151"/>
            <p:cNvSpPr>
              <a:spLocks/>
            </p:cNvSpPr>
            <p:nvPr/>
          </p:nvSpPr>
          <p:spPr bwMode="auto">
            <a:xfrm>
              <a:off x="2196" y="2490"/>
              <a:ext cx="38" cy="526"/>
            </a:xfrm>
            <a:custGeom>
              <a:avLst/>
              <a:gdLst>
                <a:gd name="T0" fmla="*/ 16 w 38"/>
                <a:gd name="T1" fmla="*/ 18 h 526"/>
                <a:gd name="T2" fmla="*/ 0 w 38"/>
                <a:gd name="T3" fmla="*/ 421 h 526"/>
                <a:gd name="T4" fmla="*/ 16 w 38"/>
                <a:gd name="T5" fmla="*/ 526 h 526"/>
                <a:gd name="T6" fmla="*/ 38 w 38"/>
                <a:gd name="T7" fmla="*/ 526 h 526"/>
                <a:gd name="T8" fmla="*/ 31 w 38"/>
                <a:gd name="T9" fmla="*/ 0 h 526"/>
                <a:gd name="T10" fmla="*/ 16 w 38"/>
                <a:gd name="T11" fmla="*/ 18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526">
                  <a:moveTo>
                    <a:pt x="16" y="18"/>
                  </a:moveTo>
                  <a:lnTo>
                    <a:pt x="0" y="421"/>
                  </a:lnTo>
                  <a:lnTo>
                    <a:pt x="16" y="526"/>
                  </a:lnTo>
                  <a:lnTo>
                    <a:pt x="38" y="526"/>
                  </a:lnTo>
                  <a:lnTo>
                    <a:pt x="31" y="0"/>
                  </a:lnTo>
                  <a:lnTo>
                    <a:pt x="16" y="18"/>
                  </a:lnTo>
                  <a:close/>
                </a:path>
              </a:pathLst>
            </a:custGeom>
            <a:solidFill>
              <a:srgbClr val="CDDE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0" name="Freeform 152"/>
            <p:cNvSpPr>
              <a:spLocks/>
            </p:cNvSpPr>
            <p:nvPr/>
          </p:nvSpPr>
          <p:spPr bwMode="auto">
            <a:xfrm>
              <a:off x="1760" y="3016"/>
              <a:ext cx="464" cy="273"/>
            </a:xfrm>
            <a:custGeom>
              <a:avLst/>
              <a:gdLst>
                <a:gd name="T0" fmla="*/ 24 w 464"/>
                <a:gd name="T1" fmla="*/ 273 h 273"/>
                <a:gd name="T2" fmla="*/ 380 w 464"/>
                <a:gd name="T3" fmla="*/ 85 h 273"/>
                <a:gd name="T4" fmla="*/ 464 w 464"/>
                <a:gd name="T5" fmla="*/ 19 h 273"/>
                <a:gd name="T6" fmla="*/ 452 w 464"/>
                <a:gd name="T7" fmla="*/ 0 h 273"/>
                <a:gd name="T8" fmla="*/ 0 w 464"/>
                <a:gd name="T9" fmla="*/ 269 h 273"/>
                <a:gd name="T10" fmla="*/ 24 w 464"/>
                <a:gd name="T11" fmla="*/ 273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4" h="273">
                  <a:moveTo>
                    <a:pt x="24" y="273"/>
                  </a:moveTo>
                  <a:lnTo>
                    <a:pt x="380" y="85"/>
                  </a:lnTo>
                  <a:lnTo>
                    <a:pt x="464" y="19"/>
                  </a:lnTo>
                  <a:lnTo>
                    <a:pt x="452" y="0"/>
                  </a:lnTo>
                  <a:lnTo>
                    <a:pt x="0" y="269"/>
                  </a:lnTo>
                  <a:lnTo>
                    <a:pt x="24" y="273"/>
                  </a:lnTo>
                  <a:close/>
                </a:path>
              </a:pathLst>
            </a:custGeom>
            <a:solidFill>
              <a:srgbClr val="CDDE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1" name="Freeform 153"/>
            <p:cNvSpPr>
              <a:spLocks/>
            </p:cNvSpPr>
            <p:nvPr/>
          </p:nvSpPr>
          <p:spPr bwMode="auto">
            <a:xfrm>
              <a:off x="2224" y="3016"/>
              <a:ext cx="457" cy="276"/>
            </a:xfrm>
            <a:custGeom>
              <a:avLst/>
              <a:gdLst>
                <a:gd name="T0" fmla="*/ 450 w 457"/>
                <a:gd name="T1" fmla="*/ 252 h 276"/>
                <a:gd name="T2" fmla="*/ 109 w 457"/>
                <a:gd name="T3" fmla="*/ 38 h 276"/>
                <a:gd name="T4" fmla="*/ 10 w 457"/>
                <a:gd name="T5" fmla="*/ 0 h 276"/>
                <a:gd name="T6" fmla="*/ 0 w 457"/>
                <a:gd name="T7" fmla="*/ 19 h 276"/>
                <a:gd name="T8" fmla="*/ 457 w 457"/>
                <a:gd name="T9" fmla="*/ 276 h 276"/>
                <a:gd name="T10" fmla="*/ 450 w 457"/>
                <a:gd name="T11" fmla="*/ 25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7" h="276">
                  <a:moveTo>
                    <a:pt x="450" y="252"/>
                  </a:moveTo>
                  <a:lnTo>
                    <a:pt x="109" y="38"/>
                  </a:lnTo>
                  <a:lnTo>
                    <a:pt x="10" y="0"/>
                  </a:lnTo>
                  <a:lnTo>
                    <a:pt x="0" y="19"/>
                  </a:lnTo>
                  <a:lnTo>
                    <a:pt x="457" y="276"/>
                  </a:lnTo>
                  <a:lnTo>
                    <a:pt x="450" y="252"/>
                  </a:lnTo>
                  <a:close/>
                </a:path>
              </a:pathLst>
            </a:custGeom>
            <a:solidFill>
              <a:srgbClr val="CDDE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2" name="Freeform 154"/>
            <p:cNvSpPr>
              <a:spLocks/>
            </p:cNvSpPr>
            <p:nvPr/>
          </p:nvSpPr>
          <p:spPr bwMode="auto">
            <a:xfrm>
              <a:off x="2231" y="3042"/>
              <a:ext cx="28" cy="1216"/>
            </a:xfrm>
            <a:custGeom>
              <a:avLst/>
              <a:gdLst>
                <a:gd name="T0" fmla="*/ 0 w 28"/>
                <a:gd name="T1" fmla="*/ 1216 h 1216"/>
                <a:gd name="T2" fmla="*/ 13 w 28"/>
                <a:gd name="T3" fmla="*/ 0 h 1216"/>
                <a:gd name="T4" fmla="*/ 28 w 28"/>
                <a:gd name="T5" fmla="*/ 1216 h 1216"/>
                <a:gd name="T6" fmla="*/ 0 w 28"/>
                <a:gd name="T7" fmla="*/ 1216 h 1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216">
                  <a:moveTo>
                    <a:pt x="0" y="1216"/>
                  </a:moveTo>
                  <a:lnTo>
                    <a:pt x="13" y="0"/>
                  </a:lnTo>
                  <a:lnTo>
                    <a:pt x="28" y="1216"/>
                  </a:lnTo>
                  <a:lnTo>
                    <a:pt x="0" y="1216"/>
                  </a:lnTo>
                  <a:close/>
                </a:path>
              </a:pathLst>
            </a:custGeom>
            <a:solidFill>
              <a:srgbClr val="D2E2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3" name="Freeform 155"/>
            <p:cNvSpPr>
              <a:spLocks/>
            </p:cNvSpPr>
            <p:nvPr/>
          </p:nvSpPr>
          <p:spPr bwMode="auto">
            <a:xfrm>
              <a:off x="1520" y="2828"/>
              <a:ext cx="106" cy="49"/>
            </a:xfrm>
            <a:custGeom>
              <a:avLst/>
              <a:gdLst>
                <a:gd name="T0" fmla="*/ 63 w 72"/>
                <a:gd name="T1" fmla="*/ 33 h 33"/>
                <a:gd name="T2" fmla="*/ 8 w 72"/>
                <a:gd name="T3" fmla="*/ 33 h 33"/>
                <a:gd name="T4" fmla="*/ 0 w 72"/>
                <a:gd name="T5" fmla="*/ 25 h 33"/>
                <a:gd name="T6" fmla="*/ 0 w 72"/>
                <a:gd name="T7" fmla="*/ 8 h 33"/>
                <a:gd name="T8" fmla="*/ 8 w 72"/>
                <a:gd name="T9" fmla="*/ 0 h 33"/>
                <a:gd name="T10" fmla="*/ 63 w 72"/>
                <a:gd name="T11" fmla="*/ 0 h 33"/>
                <a:gd name="T12" fmla="*/ 72 w 72"/>
                <a:gd name="T13" fmla="*/ 8 h 33"/>
                <a:gd name="T14" fmla="*/ 72 w 72"/>
                <a:gd name="T15" fmla="*/ 25 h 33"/>
                <a:gd name="T16" fmla="*/ 63 w 72"/>
                <a:gd name="T17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2" h="33">
                  <a:moveTo>
                    <a:pt x="63" y="33"/>
                  </a:moveTo>
                  <a:cubicBezTo>
                    <a:pt x="8" y="33"/>
                    <a:pt x="8" y="33"/>
                    <a:pt x="8" y="33"/>
                  </a:cubicBezTo>
                  <a:cubicBezTo>
                    <a:pt x="3" y="33"/>
                    <a:pt x="0" y="30"/>
                    <a:pt x="0" y="2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8" y="0"/>
                    <a:pt x="72" y="4"/>
                    <a:pt x="72" y="8"/>
                  </a:cubicBezTo>
                  <a:cubicBezTo>
                    <a:pt x="72" y="25"/>
                    <a:pt x="72" y="25"/>
                    <a:pt x="72" y="25"/>
                  </a:cubicBezTo>
                  <a:cubicBezTo>
                    <a:pt x="72" y="30"/>
                    <a:pt x="68" y="33"/>
                    <a:pt x="63" y="33"/>
                  </a:cubicBezTo>
                  <a:close/>
                </a:path>
              </a:pathLst>
            </a:custGeom>
            <a:solidFill>
              <a:srgbClr val="FFF8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4" name="Freeform 156"/>
            <p:cNvSpPr>
              <a:spLocks/>
            </p:cNvSpPr>
            <p:nvPr/>
          </p:nvSpPr>
          <p:spPr bwMode="auto">
            <a:xfrm>
              <a:off x="1510" y="2158"/>
              <a:ext cx="50" cy="685"/>
            </a:xfrm>
            <a:custGeom>
              <a:avLst/>
              <a:gdLst>
                <a:gd name="T0" fmla="*/ 20 w 50"/>
                <a:gd name="T1" fmla="*/ 23 h 685"/>
                <a:gd name="T2" fmla="*/ 0 w 50"/>
                <a:gd name="T3" fmla="*/ 548 h 685"/>
                <a:gd name="T4" fmla="*/ 20 w 50"/>
                <a:gd name="T5" fmla="*/ 685 h 685"/>
                <a:gd name="T6" fmla="*/ 50 w 50"/>
                <a:gd name="T7" fmla="*/ 685 h 685"/>
                <a:gd name="T8" fmla="*/ 39 w 50"/>
                <a:gd name="T9" fmla="*/ 0 h 685"/>
                <a:gd name="T10" fmla="*/ 20 w 50"/>
                <a:gd name="T11" fmla="*/ 23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685">
                  <a:moveTo>
                    <a:pt x="20" y="23"/>
                  </a:moveTo>
                  <a:lnTo>
                    <a:pt x="0" y="548"/>
                  </a:lnTo>
                  <a:lnTo>
                    <a:pt x="20" y="685"/>
                  </a:lnTo>
                  <a:lnTo>
                    <a:pt x="50" y="685"/>
                  </a:lnTo>
                  <a:lnTo>
                    <a:pt x="39" y="0"/>
                  </a:lnTo>
                  <a:lnTo>
                    <a:pt x="20" y="23"/>
                  </a:lnTo>
                  <a:close/>
                </a:path>
              </a:pathLst>
            </a:custGeom>
            <a:solidFill>
              <a:srgbClr val="FFF8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5" name="Freeform 157"/>
            <p:cNvSpPr>
              <a:spLocks/>
            </p:cNvSpPr>
            <p:nvPr/>
          </p:nvSpPr>
          <p:spPr bwMode="auto">
            <a:xfrm>
              <a:off x="941" y="2843"/>
              <a:ext cx="604" cy="357"/>
            </a:xfrm>
            <a:custGeom>
              <a:avLst/>
              <a:gdLst>
                <a:gd name="T0" fmla="*/ 31 w 604"/>
                <a:gd name="T1" fmla="*/ 357 h 357"/>
                <a:gd name="T2" fmla="*/ 495 w 604"/>
                <a:gd name="T3" fmla="*/ 112 h 357"/>
                <a:gd name="T4" fmla="*/ 604 w 604"/>
                <a:gd name="T5" fmla="*/ 26 h 357"/>
                <a:gd name="T6" fmla="*/ 589 w 604"/>
                <a:gd name="T7" fmla="*/ 0 h 357"/>
                <a:gd name="T8" fmla="*/ 0 w 604"/>
                <a:gd name="T9" fmla="*/ 351 h 357"/>
                <a:gd name="T10" fmla="*/ 31 w 604"/>
                <a:gd name="T11" fmla="*/ 357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4" h="357">
                  <a:moveTo>
                    <a:pt x="31" y="357"/>
                  </a:moveTo>
                  <a:lnTo>
                    <a:pt x="495" y="112"/>
                  </a:lnTo>
                  <a:lnTo>
                    <a:pt x="604" y="26"/>
                  </a:lnTo>
                  <a:lnTo>
                    <a:pt x="589" y="0"/>
                  </a:lnTo>
                  <a:lnTo>
                    <a:pt x="0" y="351"/>
                  </a:lnTo>
                  <a:lnTo>
                    <a:pt x="31" y="357"/>
                  </a:lnTo>
                  <a:close/>
                </a:path>
              </a:pathLst>
            </a:custGeom>
            <a:solidFill>
              <a:srgbClr val="FFF8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6" name="Freeform 158"/>
            <p:cNvSpPr>
              <a:spLocks/>
            </p:cNvSpPr>
            <p:nvPr/>
          </p:nvSpPr>
          <p:spPr bwMode="auto">
            <a:xfrm>
              <a:off x="1545" y="2843"/>
              <a:ext cx="598" cy="360"/>
            </a:xfrm>
            <a:custGeom>
              <a:avLst/>
              <a:gdLst>
                <a:gd name="T0" fmla="*/ 587 w 598"/>
                <a:gd name="T1" fmla="*/ 331 h 360"/>
                <a:gd name="T2" fmla="*/ 143 w 598"/>
                <a:gd name="T3" fmla="*/ 50 h 360"/>
                <a:gd name="T4" fmla="*/ 15 w 598"/>
                <a:gd name="T5" fmla="*/ 0 h 360"/>
                <a:gd name="T6" fmla="*/ 0 w 598"/>
                <a:gd name="T7" fmla="*/ 26 h 360"/>
                <a:gd name="T8" fmla="*/ 598 w 598"/>
                <a:gd name="T9" fmla="*/ 360 h 360"/>
                <a:gd name="T10" fmla="*/ 587 w 598"/>
                <a:gd name="T11" fmla="*/ 331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8" h="360">
                  <a:moveTo>
                    <a:pt x="587" y="331"/>
                  </a:moveTo>
                  <a:lnTo>
                    <a:pt x="143" y="50"/>
                  </a:lnTo>
                  <a:lnTo>
                    <a:pt x="15" y="0"/>
                  </a:lnTo>
                  <a:lnTo>
                    <a:pt x="0" y="26"/>
                  </a:lnTo>
                  <a:lnTo>
                    <a:pt x="598" y="360"/>
                  </a:lnTo>
                  <a:lnTo>
                    <a:pt x="587" y="331"/>
                  </a:lnTo>
                  <a:close/>
                </a:path>
              </a:pathLst>
            </a:custGeom>
            <a:solidFill>
              <a:srgbClr val="FFF8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7" name="Freeform 159"/>
            <p:cNvSpPr>
              <a:spLocks/>
            </p:cNvSpPr>
            <p:nvPr/>
          </p:nvSpPr>
          <p:spPr bwMode="auto">
            <a:xfrm>
              <a:off x="1554" y="2877"/>
              <a:ext cx="37" cy="1588"/>
            </a:xfrm>
            <a:custGeom>
              <a:avLst/>
              <a:gdLst>
                <a:gd name="T0" fmla="*/ 0 w 37"/>
                <a:gd name="T1" fmla="*/ 1588 h 1588"/>
                <a:gd name="T2" fmla="*/ 19 w 37"/>
                <a:gd name="T3" fmla="*/ 0 h 1588"/>
                <a:gd name="T4" fmla="*/ 37 w 37"/>
                <a:gd name="T5" fmla="*/ 1588 h 1588"/>
                <a:gd name="T6" fmla="*/ 0 w 37"/>
                <a:gd name="T7" fmla="*/ 1588 h 1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1588">
                  <a:moveTo>
                    <a:pt x="0" y="1588"/>
                  </a:moveTo>
                  <a:lnTo>
                    <a:pt x="19" y="0"/>
                  </a:lnTo>
                  <a:lnTo>
                    <a:pt x="37" y="1588"/>
                  </a:lnTo>
                  <a:lnTo>
                    <a:pt x="0" y="1588"/>
                  </a:lnTo>
                  <a:close/>
                </a:path>
              </a:pathLst>
            </a:custGeom>
            <a:solidFill>
              <a:srgbClr val="FFF8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8" name="Freeform 160"/>
            <p:cNvSpPr>
              <a:spLocks noEditPoints="1"/>
            </p:cNvSpPr>
            <p:nvPr/>
          </p:nvSpPr>
          <p:spPr bwMode="auto">
            <a:xfrm>
              <a:off x="2603" y="3358"/>
              <a:ext cx="1396" cy="305"/>
            </a:xfrm>
            <a:custGeom>
              <a:avLst/>
              <a:gdLst>
                <a:gd name="T0" fmla="*/ 870 w 946"/>
                <a:gd name="T1" fmla="*/ 17 h 206"/>
                <a:gd name="T2" fmla="*/ 870 w 946"/>
                <a:gd name="T3" fmla="*/ 17 h 206"/>
                <a:gd name="T4" fmla="*/ 870 w 946"/>
                <a:gd name="T5" fmla="*/ 0 h 206"/>
                <a:gd name="T6" fmla="*/ 95 w 946"/>
                <a:gd name="T7" fmla="*/ 0 h 206"/>
                <a:gd name="T8" fmla="*/ 95 w 946"/>
                <a:gd name="T9" fmla="*/ 15 h 206"/>
                <a:gd name="T10" fmla="*/ 0 w 946"/>
                <a:gd name="T11" fmla="*/ 110 h 206"/>
                <a:gd name="T12" fmla="*/ 95 w 946"/>
                <a:gd name="T13" fmla="*/ 206 h 206"/>
                <a:gd name="T14" fmla="*/ 190 w 946"/>
                <a:gd name="T15" fmla="*/ 123 h 206"/>
                <a:gd name="T16" fmla="*/ 284 w 946"/>
                <a:gd name="T17" fmla="*/ 206 h 206"/>
                <a:gd name="T18" fmla="*/ 379 w 946"/>
                <a:gd name="T19" fmla="*/ 123 h 206"/>
                <a:gd name="T20" fmla="*/ 473 w 946"/>
                <a:gd name="T21" fmla="*/ 206 h 206"/>
                <a:gd name="T22" fmla="*/ 567 w 946"/>
                <a:gd name="T23" fmla="*/ 123 h 206"/>
                <a:gd name="T24" fmla="*/ 662 w 946"/>
                <a:gd name="T25" fmla="*/ 206 h 206"/>
                <a:gd name="T26" fmla="*/ 756 w 946"/>
                <a:gd name="T27" fmla="*/ 123 h 206"/>
                <a:gd name="T28" fmla="*/ 851 w 946"/>
                <a:gd name="T29" fmla="*/ 206 h 206"/>
                <a:gd name="T30" fmla="*/ 946 w 946"/>
                <a:gd name="T31" fmla="*/ 110 h 206"/>
                <a:gd name="T32" fmla="*/ 870 w 946"/>
                <a:gd name="T33" fmla="*/ 17 h 206"/>
                <a:gd name="T34" fmla="*/ 190 w 946"/>
                <a:gd name="T35" fmla="*/ 98 h 206"/>
                <a:gd name="T36" fmla="*/ 114 w 946"/>
                <a:gd name="T37" fmla="*/ 17 h 206"/>
                <a:gd name="T38" fmla="*/ 265 w 946"/>
                <a:gd name="T39" fmla="*/ 17 h 206"/>
                <a:gd name="T40" fmla="*/ 190 w 946"/>
                <a:gd name="T41" fmla="*/ 98 h 206"/>
                <a:gd name="T42" fmla="*/ 379 w 946"/>
                <a:gd name="T43" fmla="*/ 98 h 206"/>
                <a:gd name="T44" fmla="*/ 303 w 946"/>
                <a:gd name="T45" fmla="*/ 17 h 206"/>
                <a:gd name="T46" fmla="*/ 454 w 946"/>
                <a:gd name="T47" fmla="*/ 17 h 206"/>
                <a:gd name="T48" fmla="*/ 379 w 946"/>
                <a:gd name="T49" fmla="*/ 98 h 206"/>
                <a:gd name="T50" fmla="*/ 567 w 946"/>
                <a:gd name="T51" fmla="*/ 98 h 206"/>
                <a:gd name="T52" fmla="*/ 492 w 946"/>
                <a:gd name="T53" fmla="*/ 17 h 206"/>
                <a:gd name="T54" fmla="*/ 643 w 946"/>
                <a:gd name="T55" fmla="*/ 17 h 206"/>
                <a:gd name="T56" fmla="*/ 567 w 946"/>
                <a:gd name="T57" fmla="*/ 98 h 206"/>
                <a:gd name="T58" fmla="*/ 756 w 946"/>
                <a:gd name="T59" fmla="*/ 98 h 206"/>
                <a:gd name="T60" fmla="*/ 681 w 946"/>
                <a:gd name="T61" fmla="*/ 17 h 206"/>
                <a:gd name="T62" fmla="*/ 831 w 946"/>
                <a:gd name="T63" fmla="*/ 17 h 206"/>
                <a:gd name="T64" fmla="*/ 756 w 946"/>
                <a:gd name="T65" fmla="*/ 98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46" h="206">
                  <a:moveTo>
                    <a:pt x="870" y="17"/>
                  </a:moveTo>
                  <a:cubicBezTo>
                    <a:pt x="870" y="17"/>
                    <a:pt x="870" y="17"/>
                    <a:pt x="870" y="17"/>
                  </a:cubicBezTo>
                  <a:cubicBezTo>
                    <a:pt x="870" y="0"/>
                    <a:pt x="870" y="0"/>
                    <a:pt x="87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15"/>
                    <a:pt x="95" y="15"/>
                    <a:pt x="95" y="15"/>
                  </a:cubicBezTo>
                  <a:cubicBezTo>
                    <a:pt x="42" y="15"/>
                    <a:pt x="0" y="58"/>
                    <a:pt x="0" y="110"/>
                  </a:cubicBezTo>
                  <a:cubicBezTo>
                    <a:pt x="0" y="163"/>
                    <a:pt x="42" y="206"/>
                    <a:pt x="95" y="206"/>
                  </a:cubicBezTo>
                  <a:cubicBezTo>
                    <a:pt x="144" y="206"/>
                    <a:pt x="183" y="170"/>
                    <a:pt x="190" y="123"/>
                  </a:cubicBezTo>
                  <a:cubicBezTo>
                    <a:pt x="196" y="170"/>
                    <a:pt x="236" y="206"/>
                    <a:pt x="284" y="206"/>
                  </a:cubicBezTo>
                  <a:cubicBezTo>
                    <a:pt x="332" y="206"/>
                    <a:pt x="372" y="170"/>
                    <a:pt x="379" y="123"/>
                  </a:cubicBezTo>
                  <a:cubicBezTo>
                    <a:pt x="385" y="170"/>
                    <a:pt x="425" y="206"/>
                    <a:pt x="473" y="206"/>
                  </a:cubicBezTo>
                  <a:cubicBezTo>
                    <a:pt x="521" y="206"/>
                    <a:pt x="561" y="170"/>
                    <a:pt x="567" y="123"/>
                  </a:cubicBezTo>
                  <a:cubicBezTo>
                    <a:pt x="574" y="170"/>
                    <a:pt x="613" y="206"/>
                    <a:pt x="662" y="206"/>
                  </a:cubicBezTo>
                  <a:cubicBezTo>
                    <a:pt x="710" y="206"/>
                    <a:pt x="750" y="170"/>
                    <a:pt x="756" y="123"/>
                  </a:cubicBezTo>
                  <a:cubicBezTo>
                    <a:pt x="763" y="170"/>
                    <a:pt x="802" y="206"/>
                    <a:pt x="851" y="206"/>
                  </a:cubicBezTo>
                  <a:cubicBezTo>
                    <a:pt x="903" y="206"/>
                    <a:pt x="946" y="163"/>
                    <a:pt x="946" y="110"/>
                  </a:cubicBezTo>
                  <a:cubicBezTo>
                    <a:pt x="946" y="64"/>
                    <a:pt x="914" y="26"/>
                    <a:pt x="870" y="17"/>
                  </a:cubicBezTo>
                  <a:close/>
                  <a:moveTo>
                    <a:pt x="190" y="98"/>
                  </a:moveTo>
                  <a:cubicBezTo>
                    <a:pt x="184" y="57"/>
                    <a:pt x="154" y="25"/>
                    <a:pt x="114" y="17"/>
                  </a:cubicBezTo>
                  <a:cubicBezTo>
                    <a:pt x="265" y="17"/>
                    <a:pt x="265" y="17"/>
                    <a:pt x="265" y="17"/>
                  </a:cubicBezTo>
                  <a:cubicBezTo>
                    <a:pt x="225" y="25"/>
                    <a:pt x="195" y="57"/>
                    <a:pt x="190" y="98"/>
                  </a:cubicBezTo>
                  <a:close/>
                  <a:moveTo>
                    <a:pt x="379" y="98"/>
                  </a:moveTo>
                  <a:cubicBezTo>
                    <a:pt x="373" y="57"/>
                    <a:pt x="343" y="25"/>
                    <a:pt x="303" y="17"/>
                  </a:cubicBezTo>
                  <a:cubicBezTo>
                    <a:pt x="454" y="17"/>
                    <a:pt x="454" y="17"/>
                    <a:pt x="454" y="17"/>
                  </a:cubicBezTo>
                  <a:cubicBezTo>
                    <a:pt x="414" y="25"/>
                    <a:pt x="384" y="57"/>
                    <a:pt x="379" y="98"/>
                  </a:cubicBezTo>
                  <a:close/>
                  <a:moveTo>
                    <a:pt x="567" y="98"/>
                  </a:moveTo>
                  <a:cubicBezTo>
                    <a:pt x="562" y="57"/>
                    <a:pt x="532" y="25"/>
                    <a:pt x="492" y="17"/>
                  </a:cubicBezTo>
                  <a:cubicBezTo>
                    <a:pt x="643" y="17"/>
                    <a:pt x="643" y="17"/>
                    <a:pt x="643" y="17"/>
                  </a:cubicBezTo>
                  <a:cubicBezTo>
                    <a:pt x="603" y="25"/>
                    <a:pt x="573" y="57"/>
                    <a:pt x="567" y="98"/>
                  </a:cubicBezTo>
                  <a:close/>
                  <a:moveTo>
                    <a:pt x="756" y="98"/>
                  </a:moveTo>
                  <a:cubicBezTo>
                    <a:pt x="751" y="57"/>
                    <a:pt x="721" y="25"/>
                    <a:pt x="681" y="17"/>
                  </a:cubicBezTo>
                  <a:cubicBezTo>
                    <a:pt x="831" y="17"/>
                    <a:pt x="831" y="17"/>
                    <a:pt x="831" y="17"/>
                  </a:cubicBezTo>
                  <a:cubicBezTo>
                    <a:pt x="792" y="25"/>
                    <a:pt x="762" y="57"/>
                    <a:pt x="756" y="98"/>
                  </a:cubicBezTo>
                  <a:close/>
                </a:path>
              </a:pathLst>
            </a:custGeom>
            <a:solidFill>
              <a:srgbClr val="F36B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69" name="Freeform 161"/>
            <p:cNvSpPr>
              <a:spLocks/>
            </p:cNvSpPr>
            <p:nvPr/>
          </p:nvSpPr>
          <p:spPr bwMode="auto">
            <a:xfrm>
              <a:off x="2404" y="3570"/>
              <a:ext cx="1732" cy="140"/>
            </a:xfrm>
            <a:custGeom>
              <a:avLst/>
              <a:gdLst>
                <a:gd name="T0" fmla="*/ 1174 w 1174"/>
                <a:gd name="T1" fmla="*/ 0 h 95"/>
                <a:gd name="T2" fmla="*/ 0 w 1174"/>
                <a:gd name="T3" fmla="*/ 0 h 95"/>
                <a:gd name="T4" fmla="*/ 30 w 1174"/>
                <a:gd name="T5" fmla="*/ 50 h 95"/>
                <a:gd name="T6" fmla="*/ 120 w 1174"/>
                <a:gd name="T7" fmla="*/ 95 h 95"/>
                <a:gd name="T8" fmla="*/ 126 w 1174"/>
                <a:gd name="T9" fmla="*/ 95 h 95"/>
                <a:gd name="T10" fmla="*/ 1174 w 1174"/>
                <a:gd name="T11" fmla="*/ 95 h 95"/>
                <a:gd name="T12" fmla="*/ 1174 w 1174"/>
                <a:gd name="T13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74" h="95">
                  <a:moveTo>
                    <a:pt x="11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30" y="50"/>
                    <a:pt x="30" y="50"/>
                    <a:pt x="30" y="50"/>
                  </a:cubicBezTo>
                  <a:cubicBezTo>
                    <a:pt x="46" y="76"/>
                    <a:pt x="81" y="94"/>
                    <a:pt x="120" y="95"/>
                  </a:cubicBezTo>
                  <a:cubicBezTo>
                    <a:pt x="122" y="95"/>
                    <a:pt x="124" y="95"/>
                    <a:pt x="126" y="95"/>
                  </a:cubicBezTo>
                  <a:cubicBezTo>
                    <a:pt x="1174" y="95"/>
                    <a:pt x="1174" y="95"/>
                    <a:pt x="1174" y="95"/>
                  </a:cubicBezTo>
                  <a:lnTo>
                    <a:pt x="1174" y="0"/>
                  </a:lnTo>
                  <a:close/>
                </a:path>
              </a:pathLst>
            </a:custGeom>
            <a:solidFill>
              <a:srgbClr val="42BD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0" name="Freeform 162"/>
            <p:cNvSpPr>
              <a:spLocks/>
            </p:cNvSpPr>
            <p:nvPr/>
          </p:nvSpPr>
          <p:spPr bwMode="auto">
            <a:xfrm>
              <a:off x="2839" y="3298"/>
              <a:ext cx="64" cy="29"/>
            </a:xfrm>
            <a:custGeom>
              <a:avLst/>
              <a:gdLst>
                <a:gd name="T0" fmla="*/ 34 w 43"/>
                <a:gd name="T1" fmla="*/ 20 h 20"/>
                <a:gd name="T2" fmla="*/ 9 w 43"/>
                <a:gd name="T3" fmla="*/ 20 h 20"/>
                <a:gd name="T4" fmla="*/ 0 w 43"/>
                <a:gd name="T5" fmla="*/ 12 h 20"/>
                <a:gd name="T6" fmla="*/ 0 w 43"/>
                <a:gd name="T7" fmla="*/ 9 h 20"/>
                <a:gd name="T8" fmla="*/ 9 w 43"/>
                <a:gd name="T9" fmla="*/ 0 h 20"/>
                <a:gd name="T10" fmla="*/ 34 w 43"/>
                <a:gd name="T11" fmla="*/ 0 h 20"/>
                <a:gd name="T12" fmla="*/ 43 w 43"/>
                <a:gd name="T13" fmla="*/ 9 h 20"/>
                <a:gd name="T14" fmla="*/ 43 w 43"/>
                <a:gd name="T15" fmla="*/ 12 h 20"/>
                <a:gd name="T16" fmla="*/ 34 w 43"/>
                <a:gd name="T17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" h="20">
                  <a:moveTo>
                    <a:pt x="34" y="20"/>
                  </a:moveTo>
                  <a:cubicBezTo>
                    <a:pt x="9" y="20"/>
                    <a:pt x="9" y="20"/>
                    <a:pt x="9" y="20"/>
                  </a:cubicBezTo>
                  <a:cubicBezTo>
                    <a:pt x="4" y="20"/>
                    <a:pt x="0" y="16"/>
                    <a:pt x="0" y="1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4"/>
                    <a:pt x="4" y="0"/>
                    <a:pt x="9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9" y="0"/>
                    <a:pt x="43" y="4"/>
                    <a:pt x="43" y="9"/>
                  </a:cubicBezTo>
                  <a:cubicBezTo>
                    <a:pt x="43" y="12"/>
                    <a:pt x="43" y="12"/>
                    <a:pt x="43" y="12"/>
                  </a:cubicBezTo>
                  <a:cubicBezTo>
                    <a:pt x="43" y="16"/>
                    <a:pt x="39" y="20"/>
                    <a:pt x="34" y="20"/>
                  </a:cubicBezTo>
                  <a:close/>
                </a:path>
              </a:pathLst>
            </a:custGeom>
            <a:solidFill>
              <a:srgbClr val="F4F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1" name="Freeform 163"/>
            <p:cNvSpPr>
              <a:spLocks/>
            </p:cNvSpPr>
            <p:nvPr/>
          </p:nvSpPr>
          <p:spPr bwMode="auto">
            <a:xfrm>
              <a:off x="2833" y="2905"/>
              <a:ext cx="30" cy="402"/>
            </a:xfrm>
            <a:custGeom>
              <a:avLst/>
              <a:gdLst>
                <a:gd name="T0" fmla="*/ 14 w 30"/>
                <a:gd name="T1" fmla="*/ 15 h 402"/>
                <a:gd name="T2" fmla="*/ 0 w 30"/>
                <a:gd name="T3" fmla="*/ 322 h 402"/>
                <a:gd name="T4" fmla="*/ 14 w 30"/>
                <a:gd name="T5" fmla="*/ 402 h 402"/>
                <a:gd name="T6" fmla="*/ 30 w 30"/>
                <a:gd name="T7" fmla="*/ 402 h 402"/>
                <a:gd name="T8" fmla="*/ 24 w 30"/>
                <a:gd name="T9" fmla="*/ 0 h 402"/>
                <a:gd name="T10" fmla="*/ 14 w 30"/>
                <a:gd name="T11" fmla="*/ 15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402">
                  <a:moveTo>
                    <a:pt x="14" y="15"/>
                  </a:moveTo>
                  <a:lnTo>
                    <a:pt x="0" y="322"/>
                  </a:lnTo>
                  <a:lnTo>
                    <a:pt x="14" y="402"/>
                  </a:lnTo>
                  <a:lnTo>
                    <a:pt x="30" y="402"/>
                  </a:lnTo>
                  <a:lnTo>
                    <a:pt x="24" y="0"/>
                  </a:lnTo>
                  <a:lnTo>
                    <a:pt x="14" y="15"/>
                  </a:lnTo>
                  <a:close/>
                </a:path>
              </a:pathLst>
            </a:custGeom>
            <a:solidFill>
              <a:srgbClr val="F4F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2" name="Freeform 164"/>
            <p:cNvSpPr>
              <a:spLocks/>
            </p:cNvSpPr>
            <p:nvPr/>
          </p:nvSpPr>
          <p:spPr bwMode="auto">
            <a:xfrm>
              <a:off x="2501" y="3307"/>
              <a:ext cx="353" cy="209"/>
            </a:xfrm>
            <a:custGeom>
              <a:avLst/>
              <a:gdLst>
                <a:gd name="T0" fmla="*/ 18 w 353"/>
                <a:gd name="T1" fmla="*/ 209 h 209"/>
                <a:gd name="T2" fmla="*/ 290 w 353"/>
                <a:gd name="T3" fmla="*/ 66 h 209"/>
                <a:gd name="T4" fmla="*/ 353 w 353"/>
                <a:gd name="T5" fmla="*/ 16 h 209"/>
                <a:gd name="T6" fmla="*/ 346 w 353"/>
                <a:gd name="T7" fmla="*/ 0 h 209"/>
                <a:gd name="T8" fmla="*/ 0 w 353"/>
                <a:gd name="T9" fmla="*/ 207 h 209"/>
                <a:gd name="T10" fmla="*/ 18 w 353"/>
                <a:gd name="T11" fmla="*/ 209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3" h="209">
                  <a:moveTo>
                    <a:pt x="18" y="209"/>
                  </a:moveTo>
                  <a:lnTo>
                    <a:pt x="290" y="66"/>
                  </a:lnTo>
                  <a:lnTo>
                    <a:pt x="353" y="16"/>
                  </a:lnTo>
                  <a:lnTo>
                    <a:pt x="346" y="0"/>
                  </a:lnTo>
                  <a:lnTo>
                    <a:pt x="0" y="207"/>
                  </a:lnTo>
                  <a:lnTo>
                    <a:pt x="18" y="209"/>
                  </a:lnTo>
                  <a:close/>
                </a:path>
              </a:pathLst>
            </a:custGeom>
            <a:solidFill>
              <a:srgbClr val="F4F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3" name="Freeform 165"/>
            <p:cNvSpPr>
              <a:spLocks/>
            </p:cNvSpPr>
            <p:nvPr/>
          </p:nvSpPr>
          <p:spPr bwMode="auto">
            <a:xfrm>
              <a:off x="2854" y="3307"/>
              <a:ext cx="351" cy="211"/>
            </a:xfrm>
            <a:custGeom>
              <a:avLst/>
              <a:gdLst>
                <a:gd name="T0" fmla="*/ 345 w 351"/>
                <a:gd name="T1" fmla="*/ 195 h 211"/>
                <a:gd name="T2" fmla="*/ 86 w 351"/>
                <a:gd name="T3" fmla="*/ 29 h 211"/>
                <a:gd name="T4" fmla="*/ 9 w 351"/>
                <a:gd name="T5" fmla="*/ 0 h 211"/>
                <a:gd name="T6" fmla="*/ 0 w 351"/>
                <a:gd name="T7" fmla="*/ 16 h 211"/>
                <a:gd name="T8" fmla="*/ 351 w 351"/>
                <a:gd name="T9" fmla="*/ 211 h 211"/>
                <a:gd name="T10" fmla="*/ 345 w 351"/>
                <a:gd name="T11" fmla="*/ 195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1" h="211">
                  <a:moveTo>
                    <a:pt x="345" y="195"/>
                  </a:moveTo>
                  <a:lnTo>
                    <a:pt x="86" y="29"/>
                  </a:lnTo>
                  <a:lnTo>
                    <a:pt x="9" y="0"/>
                  </a:lnTo>
                  <a:lnTo>
                    <a:pt x="0" y="16"/>
                  </a:lnTo>
                  <a:lnTo>
                    <a:pt x="351" y="211"/>
                  </a:lnTo>
                  <a:lnTo>
                    <a:pt x="345" y="195"/>
                  </a:lnTo>
                  <a:close/>
                </a:path>
              </a:pathLst>
            </a:custGeom>
            <a:solidFill>
              <a:srgbClr val="F4F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4" name="Freeform 166"/>
            <p:cNvSpPr>
              <a:spLocks/>
            </p:cNvSpPr>
            <p:nvPr/>
          </p:nvSpPr>
          <p:spPr bwMode="auto">
            <a:xfrm>
              <a:off x="2860" y="3327"/>
              <a:ext cx="22" cy="931"/>
            </a:xfrm>
            <a:custGeom>
              <a:avLst/>
              <a:gdLst>
                <a:gd name="T0" fmla="*/ 0 w 22"/>
                <a:gd name="T1" fmla="*/ 931 h 931"/>
                <a:gd name="T2" fmla="*/ 10 w 22"/>
                <a:gd name="T3" fmla="*/ 0 h 931"/>
                <a:gd name="T4" fmla="*/ 22 w 22"/>
                <a:gd name="T5" fmla="*/ 931 h 931"/>
                <a:gd name="T6" fmla="*/ 0 w 22"/>
                <a:gd name="T7" fmla="*/ 931 h 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931">
                  <a:moveTo>
                    <a:pt x="0" y="931"/>
                  </a:moveTo>
                  <a:lnTo>
                    <a:pt x="10" y="0"/>
                  </a:lnTo>
                  <a:lnTo>
                    <a:pt x="22" y="931"/>
                  </a:lnTo>
                  <a:lnTo>
                    <a:pt x="0" y="931"/>
                  </a:lnTo>
                  <a:close/>
                </a:path>
              </a:pathLst>
            </a:custGeom>
            <a:solidFill>
              <a:srgbClr val="F4F8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5" name="Freeform 167"/>
            <p:cNvSpPr>
              <a:spLocks noEditPoints="1"/>
            </p:cNvSpPr>
            <p:nvPr/>
          </p:nvSpPr>
          <p:spPr bwMode="auto">
            <a:xfrm>
              <a:off x="2435" y="4062"/>
              <a:ext cx="1189" cy="59"/>
            </a:xfrm>
            <a:custGeom>
              <a:avLst/>
              <a:gdLst>
                <a:gd name="T0" fmla="*/ 806 w 806"/>
                <a:gd name="T1" fmla="*/ 0 h 40"/>
                <a:gd name="T2" fmla="*/ 766 w 806"/>
                <a:gd name="T3" fmla="*/ 40 h 40"/>
                <a:gd name="T4" fmla="*/ 725 w 806"/>
                <a:gd name="T5" fmla="*/ 0 h 40"/>
                <a:gd name="T6" fmla="*/ 645 w 806"/>
                <a:gd name="T7" fmla="*/ 0 h 40"/>
                <a:gd name="T8" fmla="*/ 685 w 806"/>
                <a:gd name="T9" fmla="*/ 40 h 40"/>
                <a:gd name="T10" fmla="*/ 725 w 806"/>
                <a:gd name="T11" fmla="*/ 0 h 40"/>
                <a:gd name="T12" fmla="*/ 564 w 806"/>
                <a:gd name="T13" fmla="*/ 0 h 40"/>
                <a:gd name="T14" fmla="*/ 605 w 806"/>
                <a:gd name="T15" fmla="*/ 40 h 40"/>
                <a:gd name="T16" fmla="*/ 645 w 806"/>
                <a:gd name="T17" fmla="*/ 0 h 40"/>
                <a:gd name="T18" fmla="*/ 484 w 806"/>
                <a:gd name="T19" fmla="*/ 0 h 40"/>
                <a:gd name="T20" fmla="*/ 524 w 806"/>
                <a:gd name="T21" fmla="*/ 40 h 40"/>
                <a:gd name="T22" fmla="*/ 564 w 806"/>
                <a:gd name="T23" fmla="*/ 0 h 40"/>
                <a:gd name="T24" fmla="*/ 403 w 806"/>
                <a:gd name="T25" fmla="*/ 0 h 40"/>
                <a:gd name="T26" fmla="*/ 444 w 806"/>
                <a:gd name="T27" fmla="*/ 40 h 40"/>
                <a:gd name="T28" fmla="*/ 484 w 806"/>
                <a:gd name="T29" fmla="*/ 0 h 40"/>
                <a:gd name="T30" fmla="*/ 323 w 806"/>
                <a:gd name="T31" fmla="*/ 0 h 40"/>
                <a:gd name="T32" fmla="*/ 363 w 806"/>
                <a:gd name="T33" fmla="*/ 40 h 40"/>
                <a:gd name="T34" fmla="*/ 403 w 806"/>
                <a:gd name="T35" fmla="*/ 0 h 40"/>
                <a:gd name="T36" fmla="*/ 242 w 806"/>
                <a:gd name="T37" fmla="*/ 0 h 40"/>
                <a:gd name="T38" fmla="*/ 282 w 806"/>
                <a:gd name="T39" fmla="*/ 40 h 40"/>
                <a:gd name="T40" fmla="*/ 323 w 806"/>
                <a:gd name="T41" fmla="*/ 0 h 40"/>
                <a:gd name="T42" fmla="*/ 162 w 806"/>
                <a:gd name="T43" fmla="*/ 0 h 40"/>
                <a:gd name="T44" fmla="*/ 202 w 806"/>
                <a:gd name="T45" fmla="*/ 40 h 40"/>
                <a:gd name="T46" fmla="*/ 242 w 806"/>
                <a:gd name="T47" fmla="*/ 0 h 40"/>
                <a:gd name="T48" fmla="*/ 81 w 806"/>
                <a:gd name="T49" fmla="*/ 0 h 40"/>
                <a:gd name="T50" fmla="*/ 121 w 806"/>
                <a:gd name="T51" fmla="*/ 40 h 40"/>
                <a:gd name="T52" fmla="*/ 162 w 806"/>
                <a:gd name="T53" fmla="*/ 0 h 40"/>
                <a:gd name="T54" fmla="*/ 0 w 806"/>
                <a:gd name="T55" fmla="*/ 0 h 40"/>
                <a:gd name="T56" fmla="*/ 41 w 806"/>
                <a:gd name="T57" fmla="*/ 40 h 40"/>
                <a:gd name="T58" fmla="*/ 81 w 806"/>
                <a:gd name="T5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6" h="40">
                  <a:moveTo>
                    <a:pt x="806" y="0"/>
                  </a:moveTo>
                  <a:cubicBezTo>
                    <a:pt x="806" y="22"/>
                    <a:pt x="788" y="40"/>
                    <a:pt x="766" y="40"/>
                  </a:cubicBezTo>
                  <a:cubicBezTo>
                    <a:pt x="744" y="40"/>
                    <a:pt x="725" y="22"/>
                    <a:pt x="725" y="0"/>
                  </a:cubicBezTo>
                  <a:moveTo>
                    <a:pt x="645" y="0"/>
                  </a:moveTo>
                  <a:cubicBezTo>
                    <a:pt x="645" y="22"/>
                    <a:pt x="663" y="40"/>
                    <a:pt x="685" y="40"/>
                  </a:cubicBezTo>
                  <a:cubicBezTo>
                    <a:pt x="707" y="40"/>
                    <a:pt x="725" y="22"/>
                    <a:pt x="725" y="0"/>
                  </a:cubicBezTo>
                  <a:moveTo>
                    <a:pt x="564" y="0"/>
                  </a:moveTo>
                  <a:cubicBezTo>
                    <a:pt x="564" y="22"/>
                    <a:pt x="582" y="40"/>
                    <a:pt x="605" y="40"/>
                  </a:cubicBezTo>
                  <a:cubicBezTo>
                    <a:pt x="627" y="40"/>
                    <a:pt x="645" y="22"/>
                    <a:pt x="645" y="0"/>
                  </a:cubicBezTo>
                  <a:moveTo>
                    <a:pt x="484" y="0"/>
                  </a:moveTo>
                  <a:cubicBezTo>
                    <a:pt x="484" y="22"/>
                    <a:pt x="502" y="40"/>
                    <a:pt x="524" y="40"/>
                  </a:cubicBezTo>
                  <a:cubicBezTo>
                    <a:pt x="546" y="40"/>
                    <a:pt x="564" y="22"/>
                    <a:pt x="564" y="0"/>
                  </a:cubicBezTo>
                  <a:moveTo>
                    <a:pt x="403" y="0"/>
                  </a:moveTo>
                  <a:cubicBezTo>
                    <a:pt x="403" y="22"/>
                    <a:pt x="421" y="40"/>
                    <a:pt x="444" y="40"/>
                  </a:cubicBezTo>
                  <a:cubicBezTo>
                    <a:pt x="466" y="40"/>
                    <a:pt x="484" y="22"/>
                    <a:pt x="484" y="0"/>
                  </a:cubicBezTo>
                  <a:moveTo>
                    <a:pt x="323" y="0"/>
                  </a:moveTo>
                  <a:cubicBezTo>
                    <a:pt x="323" y="22"/>
                    <a:pt x="341" y="40"/>
                    <a:pt x="363" y="40"/>
                  </a:cubicBezTo>
                  <a:cubicBezTo>
                    <a:pt x="385" y="40"/>
                    <a:pt x="403" y="22"/>
                    <a:pt x="403" y="0"/>
                  </a:cubicBezTo>
                  <a:moveTo>
                    <a:pt x="242" y="0"/>
                  </a:moveTo>
                  <a:cubicBezTo>
                    <a:pt x="242" y="22"/>
                    <a:pt x="260" y="40"/>
                    <a:pt x="282" y="40"/>
                  </a:cubicBezTo>
                  <a:cubicBezTo>
                    <a:pt x="305" y="40"/>
                    <a:pt x="323" y="22"/>
                    <a:pt x="323" y="0"/>
                  </a:cubicBezTo>
                  <a:moveTo>
                    <a:pt x="162" y="0"/>
                  </a:moveTo>
                  <a:cubicBezTo>
                    <a:pt x="162" y="22"/>
                    <a:pt x="180" y="40"/>
                    <a:pt x="202" y="40"/>
                  </a:cubicBezTo>
                  <a:cubicBezTo>
                    <a:pt x="224" y="40"/>
                    <a:pt x="242" y="22"/>
                    <a:pt x="242" y="0"/>
                  </a:cubicBezTo>
                  <a:moveTo>
                    <a:pt x="81" y="0"/>
                  </a:moveTo>
                  <a:cubicBezTo>
                    <a:pt x="81" y="22"/>
                    <a:pt x="99" y="40"/>
                    <a:pt x="121" y="40"/>
                  </a:cubicBezTo>
                  <a:cubicBezTo>
                    <a:pt x="144" y="40"/>
                    <a:pt x="162" y="22"/>
                    <a:pt x="162" y="0"/>
                  </a:cubicBezTo>
                  <a:moveTo>
                    <a:pt x="0" y="0"/>
                  </a:moveTo>
                  <a:cubicBezTo>
                    <a:pt x="0" y="22"/>
                    <a:pt x="19" y="40"/>
                    <a:pt x="41" y="40"/>
                  </a:cubicBezTo>
                  <a:cubicBezTo>
                    <a:pt x="63" y="40"/>
                    <a:pt x="81" y="22"/>
                    <a:pt x="81" y="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  <p:sp>
          <p:nvSpPr>
            <p:cNvPr id="176" name="Freeform 168"/>
            <p:cNvSpPr>
              <a:spLocks noEditPoints="1"/>
            </p:cNvSpPr>
            <p:nvPr/>
          </p:nvSpPr>
          <p:spPr bwMode="auto">
            <a:xfrm>
              <a:off x="2380" y="3933"/>
              <a:ext cx="1190" cy="59"/>
            </a:xfrm>
            <a:custGeom>
              <a:avLst/>
              <a:gdLst>
                <a:gd name="T0" fmla="*/ 806 w 806"/>
                <a:gd name="T1" fmla="*/ 0 h 40"/>
                <a:gd name="T2" fmla="*/ 765 w 806"/>
                <a:gd name="T3" fmla="*/ 40 h 40"/>
                <a:gd name="T4" fmla="*/ 725 w 806"/>
                <a:gd name="T5" fmla="*/ 0 h 40"/>
                <a:gd name="T6" fmla="*/ 645 w 806"/>
                <a:gd name="T7" fmla="*/ 0 h 40"/>
                <a:gd name="T8" fmla="*/ 685 w 806"/>
                <a:gd name="T9" fmla="*/ 40 h 40"/>
                <a:gd name="T10" fmla="*/ 725 w 806"/>
                <a:gd name="T11" fmla="*/ 0 h 40"/>
                <a:gd name="T12" fmla="*/ 564 w 806"/>
                <a:gd name="T13" fmla="*/ 0 h 40"/>
                <a:gd name="T14" fmla="*/ 604 w 806"/>
                <a:gd name="T15" fmla="*/ 40 h 40"/>
                <a:gd name="T16" fmla="*/ 645 w 806"/>
                <a:gd name="T17" fmla="*/ 0 h 40"/>
                <a:gd name="T18" fmla="*/ 483 w 806"/>
                <a:gd name="T19" fmla="*/ 0 h 40"/>
                <a:gd name="T20" fmla="*/ 524 w 806"/>
                <a:gd name="T21" fmla="*/ 40 h 40"/>
                <a:gd name="T22" fmla="*/ 564 w 806"/>
                <a:gd name="T23" fmla="*/ 0 h 40"/>
                <a:gd name="T24" fmla="*/ 403 w 806"/>
                <a:gd name="T25" fmla="*/ 0 h 40"/>
                <a:gd name="T26" fmla="*/ 443 w 806"/>
                <a:gd name="T27" fmla="*/ 40 h 40"/>
                <a:gd name="T28" fmla="*/ 483 w 806"/>
                <a:gd name="T29" fmla="*/ 0 h 40"/>
                <a:gd name="T30" fmla="*/ 322 w 806"/>
                <a:gd name="T31" fmla="*/ 0 h 40"/>
                <a:gd name="T32" fmla="*/ 363 w 806"/>
                <a:gd name="T33" fmla="*/ 40 h 40"/>
                <a:gd name="T34" fmla="*/ 403 w 806"/>
                <a:gd name="T35" fmla="*/ 0 h 40"/>
                <a:gd name="T36" fmla="*/ 242 w 806"/>
                <a:gd name="T37" fmla="*/ 0 h 40"/>
                <a:gd name="T38" fmla="*/ 282 w 806"/>
                <a:gd name="T39" fmla="*/ 40 h 40"/>
                <a:gd name="T40" fmla="*/ 322 w 806"/>
                <a:gd name="T41" fmla="*/ 0 h 40"/>
                <a:gd name="T42" fmla="*/ 161 w 806"/>
                <a:gd name="T43" fmla="*/ 0 h 40"/>
                <a:gd name="T44" fmla="*/ 202 w 806"/>
                <a:gd name="T45" fmla="*/ 40 h 40"/>
                <a:gd name="T46" fmla="*/ 242 w 806"/>
                <a:gd name="T47" fmla="*/ 0 h 40"/>
                <a:gd name="T48" fmla="*/ 81 w 806"/>
                <a:gd name="T49" fmla="*/ 0 h 40"/>
                <a:gd name="T50" fmla="*/ 121 w 806"/>
                <a:gd name="T51" fmla="*/ 40 h 40"/>
                <a:gd name="T52" fmla="*/ 161 w 806"/>
                <a:gd name="T53" fmla="*/ 0 h 40"/>
                <a:gd name="T54" fmla="*/ 0 w 806"/>
                <a:gd name="T55" fmla="*/ 0 h 40"/>
                <a:gd name="T56" fmla="*/ 40 w 806"/>
                <a:gd name="T57" fmla="*/ 40 h 40"/>
                <a:gd name="T58" fmla="*/ 81 w 806"/>
                <a:gd name="T5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6" h="40">
                  <a:moveTo>
                    <a:pt x="806" y="0"/>
                  </a:moveTo>
                  <a:cubicBezTo>
                    <a:pt x="806" y="22"/>
                    <a:pt x="788" y="40"/>
                    <a:pt x="765" y="40"/>
                  </a:cubicBezTo>
                  <a:cubicBezTo>
                    <a:pt x="743" y="40"/>
                    <a:pt x="725" y="22"/>
                    <a:pt x="725" y="0"/>
                  </a:cubicBezTo>
                  <a:moveTo>
                    <a:pt x="645" y="0"/>
                  </a:moveTo>
                  <a:cubicBezTo>
                    <a:pt x="645" y="22"/>
                    <a:pt x="663" y="40"/>
                    <a:pt x="685" y="40"/>
                  </a:cubicBezTo>
                  <a:cubicBezTo>
                    <a:pt x="707" y="40"/>
                    <a:pt x="725" y="22"/>
                    <a:pt x="725" y="0"/>
                  </a:cubicBezTo>
                  <a:moveTo>
                    <a:pt x="564" y="0"/>
                  </a:moveTo>
                  <a:cubicBezTo>
                    <a:pt x="564" y="22"/>
                    <a:pt x="582" y="40"/>
                    <a:pt x="604" y="40"/>
                  </a:cubicBezTo>
                  <a:cubicBezTo>
                    <a:pt x="627" y="40"/>
                    <a:pt x="645" y="22"/>
                    <a:pt x="645" y="0"/>
                  </a:cubicBezTo>
                  <a:moveTo>
                    <a:pt x="483" y="0"/>
                  </a:moveTo>
                  <a:cubicBezTo>
                    <a:pt x="483" y="22"/>
                    <a:pt x="502" y="40"/>
                    <a:pt x="524" y="40"/>
                  </a:cubicBezTo>
                  <a:cubicBezTo>
                    <a:pt x="546" y="40"/>
                    <a:pt x="564" y="22"/>
                    <a:pt x="564" y="0"/>
                  </a:cubicBezTo>
                  <a:moveTo>
                    <a:pt x="403" y="0"/>
                  </a:moveTo>
                  <a:cubicBezTo>
                    <a:pt x="403" y="22"/>
                    <a:pt x="421" y="40"/>
                    <a:pt x="443" y="40"/>
                  </a:cubicBezTo>
                  <a:cubicBezTo>
                    <a:pt x="465" y="40"/>
                    <a:pt x="483" y="22"/>
                    <a:pt x="483" y="0"/>
                  </a:cubicBezTo>
                  <a:moveTo>
                    <a:pt x="322" y="0"/>
                  </a:moveTo>
                  <a:cubicBezTo>
                    <a:pt x="322" y="22"/>
                    <a:pt x="340" y="40"/>
                    <a:pt x="363" y="40"/>
                  </a:cubicBezTo>
                  <a:cubicBezTo>
                    <a:pt x="385" y="40"/>
                    <a:pt x="403" y="22"/>
                    <a:pt x="403" y="0"/>
                  </a:cubicBezTo>
                  <a:moveTo>
                    <a:pt x="242" y="0"/>
                  </a:moveTo>
                  <a:cubicBezTo>
                    <a:pt x="242" y="22"/>
                    <a:pt x="260" y="40"/>
                    <a:pt x="282" y="40"/>
                  </a:cubicBezTo>
                  <a:cubicBezTo>
                    <a:pt x="304" y="40"/>
                    <a:pt x="322" y="22"/>
                    <a:pt x="322" y="0"/>
                  </a:cubicBezTo>
                  <a:moveTo>
                    <a:pt x="161" y="0"/>
                  </a:moveTo>
                  <a:cubicBezTo>
                    <a:pt x="161" y="22"/>
                    <a:pt x="179" y="40"/>
                    <a:pt x="202" y="40"/>
                  </a:cubicBezTo>
                  <a:cubicBezTo>
                    <a:pt x="224" y="40"/>
                    <a:pt x="242" y="22"/>
                    <a:pt x="242" y="0"/>
                  </a:cubicBezTo>
                  <a:moveTo>
                    <a:pt x="81" y="0"/>
                  </a:moveTo>
                  <a:cubicBezTo>
                    <a:pt x="81" y="22"/>
                    <a:pt x="99" y="40"/>
                    <a:pt x="121" y="40"/>
                  </a:cubicBezTo>
                  <a:cubicBezTo>
                    <a:pt x="143" y="40"/>
                    <a:pt x="161" y="22"/>
                    <a:pt x="161" y="0"/>
                  </a:cubicBezTo>
                  <a:moveTo>
                    <a:pt x="0" y="0"/>
                  </a:moveTo>
                  <a:cubicBezTo>
                    <a:pt x="0" y="22"/>
                    <a:pt x="18" y="40"/>
                    <a:pt x="40" y="40"/>
                  </a:cubicBezTo>
                  <a:cubicBezTo>
                    <a:pt x="63" y="40"/>
                    <a:pt x="81" y="22"/>
                    <a:pt x="81" y="0"/>
                  </a:cubicBez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lt-LT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295334B-67C4-4909-8401-FDD065F7DED1}"/>
              </a:ext>
            </a:extLst>
          </p:cNvPr>
          <p:cNvSpPr txBox="1"/>
          <p:nvPr/>
        </p:nvSpPr>
        <p:spPr>
          <a:xfrm>
            <a:off x="352774" y="225974"/>
            <a:ext cx="872751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4000" b="1" dirty="0">
                <a:solidFill>
                  <a:schemeClr val="bg1"/>
                </a:solidFill>
                <a:cs typeface="Arial" panose="020B0604020202020204" pitchFamily="34" charset="0"/>
              </a:rPr>
              <a:t>ENERGETIKOS SĄJUNGA</a:t>
            </a:r>
          </a:p>
          <a:p>
            <a:pPr algn="r"/>
            <a:endParaRPr lang="lt-LT" sz="40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r"/>
            <a:r>
              <a:rPr lang="lt-LT" sz="4000" b="1" dirty="0">
                <a:solidFill>
                  <a:schemeClr val="bg1"/>
                </a:solidFill>
                <a:cs typeface="Arial" panose="020B0604020202020204" pitchFamily="34" charset="0"/>
              </a:rPr>
              <a:t>Lietuvos integruotas nacionalinis energetikos ir klimato planas </a:t>
            </a:r>
          </a:p>
          <a:p>
            <a:pPr algn="r"/>
            <a:endParaRPr lang="lt-LT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lt-LT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lt-LT" sz="2400" dirty="0">
                <a:latin typeface="Arial" panose="020B0604020202020204" pitchFamily="34" charset="0"/>
                <a:cs typeface="Arial" panose="020B0604020202020204" pitchFamily="34" charset="0"/>
              </a:rPr>
              <a:t>Energetikos ministerija</a:t>
            </a:r>
          </a:p>
          <a:p>
            <a:pPr algn="r"/>
            <a:r>
              <a:rPr lang="lt-LT" sz="2400" dirty="0">
                <a:latin typeface="Arial" panose="020B0604020202020204" pitchFamily="34" charset="0"/>
                <a:cs typeface="Arial" panose="020B0604020202020204" pitchFamily="34" charset="0"/>
              </a:rPr>
              <a:t>Aplinkos ministerija</a:t>
            </a:r>
          </a:p>
        </p:txBody>
      </p:sp>
      <p:sp>
        <p:nvSpPr>
          <p:cNvPr id="182" name="Round Single Corner Rectangle 5">
            <a:extLst>
              <a:ext uri="{FF2B5EF4-FFF2-40B4-BE49-F238E27FC236}">
                <a16:creationId xmlns:a16="http://schemas.microsoft.com/office/drawing/2014/main" id="{C5D30D8A-3AAE-46CA-8066-EF84A9538111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03F323-AED3-49A4-B548-0788AAE493AA}"/>
              </a:ext>
            </a:extLst>
          </p:cNvPr>
          <p:cNvSpPr txBox="1"/>
          <p:nvPr/>
        </p:nvSpPr>
        <p:spPr>
          <a:xfrm>
            <a:off x="4812030" y="5675832"/>
            <a:ext cx="4256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2400" b="1" i="1" dirty="0">
                <a:cs typeface="Arial" panose="020B0604020202020204" pitchFamily="34" charset="0"/>
              </a:rPr>
              <a:t>Lietuvos Respublikos Vyriausybė</a:t>
            </a:r>
          </a:p>
          <a:p>
            <a:pPr algn="r"/>
            <a:r>
              <a:rPr lang="lt-LT" sz="2400" b="1" i="1" dirty="0">
                <a:cs typeface="Arial" panose="020B0604020202020204" pitchFamily="34" charset="0"/>
              </a:rPr>
              <a:t>2018 m. gruodžio 5 d.</a:t>
            </a:r>
          </a:p>
          <a:p>
            <a:pPr algn="r"/>
            <a:r>
              <a:rPr lang="lt-LT" sz="2400" b="1" i="1" dirty="0">
                <a:cs typeface="Arial" panose="020B0604020202020204" pitchFamily="34" charset="0"/>
              </a:rPr>
              <a:t>Vilnius </a:t>
            </a:r>
          </a:p>
        </p:txBody>
      </p:sp>
      <p:pic>
        <p:nvPicPr>
          <p:cNvPr id="177" name="Picture 176">
            <a:extLst>
              <a:ext uri="{FF2B5EF4-FFF2-40B4-BE49-F238E27FC236}">
                <a16:creationId xmlns:a16="http://schemas.microsoft.com/office/drawing/2014/main" id="{5CE0025E-B396-4085-AB67-F19A7E84EA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93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935B03-A59E-4B16-A57A-2A15FDE806A4}"/>
              </a:ext>
            </a:extLst>
          </p:cNvPr>
          <p:cNvSpPr txBox="1"/>
          <p:nvPr/>
        </p:nvSpPr>
        <p:spPr>
          <a:xfrm>
            <a:off x="5212081" y="3429000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AC652040-61AD-4076-B883-2E140665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</p:spPr>
        <p:txBody>
          <a:bodyPr>
            <a:normAutofit/>
          </a:bodyPr>
          <a:lstStyle/>
          <a:p>
            <a:r>
              <a:rPr lang="lt-LT" sz="4000" b="1" dirty="0"/>
              <a:t>4. Energijos vidaus rinka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89B7CBA-B616-4669-9A9B-643235C6FB88}"/>
              </a:ext>
            </a:extLst>
          </p:cNvPr>
          <p:cNvGrpSpPr/>
          <p:nvPr/>
        </p:nvGrpSpPr>
        <p:grpSpPr>
          <a:xfrm>
            <a:off x="5469193" y="4572000"/>
            <a:ext cx="1388807" cy="961292"/>
            <a:chOff x="16645" y="1745079"/>
            <a:chExt cx="1524096" cy="120731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C311A26-523C-438F-AA25-5B6087CD4040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4DED924-111F-437D-BE9A-F5A95F19202E}"/>
                </a:ext>
              </a:extLst>
            </p:cNvPr>
            <p:cNvSpPr txBox="1"/>
            <p:nvPr/>
          </p:nvSpPr>
          <p:spPr>
            <a:xfrm>
              <a:off x="16645" y="1745079"/>
              <a:ext cx="1524096" cy="120731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2022 m. numatyta įdiegti išmaniuosius apskaitos prietaisus gamtinių dujų vartotojams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D16C1DD-2BF4-4967-A3A2-0D24815D532C}"/>
              </a:ext>
            </a:extLst>
          </p:cNvPr>
          <p:cNvGrpSpPr/>
          <p:nvPr/>
        </p:nvGrpSpPr>
        <p:grpSpPr>
          <a:xfrm>
            <a:off x="7237927" y="4360412"/>
            <a:ext cx="1645920" cy="1127760"/>
            <a:chOff x="16645" y="1745080"/>
            <a:chExt cx="1524096" cy="104634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26381F6-6000-47A5-92DD-AC2AC296BC43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4AD19DB-559E-460E-ADA7-53AA5DCC3EF6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Po 2022 m. išmaniais gamtinių dujų skaitikliais naudosis </a:t>
              </a:r>
              <a:r>
                <a:rPr lang="lt-LT" sz="1200" dirty="0">
                  <a:solidFill>
                    <a:schemeClr val="tx1"/>
                  </a:solidFill>
                </a:rPr>
                <a:t>apie penktadalis vartotojų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0C67679-D9DC-4FBB-807C-0E79F8F08F7F}"/>
              </a:ext>
            </a:extLst>
          </p:cNvPr>
          <p:cNvGrpSpPr/>
          <p:nvPr/>
        </p:nvGrpSpPr>
        <p:grpSpPr>
          <a:xfrm>
            <a:off x="5489513" y="1574799"/>
            <a:ext cx="1388807" cy="1076961"/>
            <a:chOff x="16645" y="1492212"/>
            <a:chExt cx="1524096" cy="129921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AE39425-A20A-4428-A934-163A3D45ACB3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6B6008A-25B5-47DB-BB42-342516184D14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>
                  <a:solidFill>
                    <a:schemeClr val="tx1"/>
                  </a:solidFill>
                </a:rPr>
                <a:t>Vartotojams bus įdiegti išmanieji elektros energijos apskaitos prietaisai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DE153DF7-9D9D-45B5-AB2B-F641139FB204}"/>
              </a:ext>
            </a:extLst>
          </p:cNvPr>
          <p:cNvSpPr txBox="1"/>
          <p:nvPr/>
        </p:nvSpPr>
        <p:spPr>
          <a:xfrm>
            <a:off x="7237927" y="1465611"/>
            <a:ext cx="1615440" cy="12191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1200" dirty="0"/>
              <a:t>Iki 2022 m. – išmanūs elektros skaitikliai pas beveik du trečdalius  elektros energijos vartotojų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A9D1463-73F0-400E-9B05-E8AAC432905F}"/>
              </a:ext>
            </a:extLst>
          </p:cNvPr>
          <p:cNvGrpSpPr/>
          <p:nvPr/>
        </p:nvGrpSpPr>
        <p:grpSpPr>
          <a:xfrm>
            <a:off x="2708031" y="2946399"/>
            <a:ext cx="2227384" cy="1107442"/>
            <a:chOff x="16645" y="1492212"/>
            <a:chExt cx="1524096" cy="129921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49BD0A5-3E08-4CD4-8824-403175C29878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8AA38F1-EE63-4633-9BD6-834130486700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b="1" dirty="0"/>
                <a:t>Ypatingas dėmesys konkurencingumui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b="1" kern="1200" noProof="0" dirty="0">
                  <a:solidFill>
                    <a:schemeClr val="bg1"/>
                  </a:solidFill>
                </a:rPr>
                <a:t>(interconnectivity target)</a:t>
              </a:r>
              <a:endParaRPr lang="en-US" sz="1400" kern="1200" noProof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307A7A4-AC2F-40F5-9ECA-97D1C3409487}"/>
              </a:ext>
            </a:extLst>
          </p:cNvPr>
          <p:cNvGrpSpPr/>
          <p:nvPr/>
        </p:nvGrpSpPr>
        <p:grpSpPr>
          <a:xfrm>
            <a:off x="643193" y="1757679"/>
            <a:ext cx="1388807" cy="772161"/>
            <a:chOff x="16645" y="1492212"/>
            <a:chExt cx="1524096" cy="1299211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A645498-DD7E-48C0-8DCC-5054450725B8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0563C5F-584A-451C-9CF2-EF3BC8758EB9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Bendra Baltijos šalių ir Suomijos gamtinių dujų rinka</a:t>
              </a:r>
              <a:endParaRPr lang="en-US" sz="1200" kern="1200" noProof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6A5D05E-9BA4-4B27-A4D4-2F30935C74F2}"/>
              </a:ext>
            </a:extLst>
          </p:cNvPr>
          <p:cNvGrpSpPr/>
          <p:nvPr/>
        </p:nvGrpSpPr>
        <p:grpSpPr>
          <a:xfrm>
            <a:off x="633033" y="2946399"/>
            <a:ext cx="1388807" cy="589281"/>
            <a:chOff x="16645" y="1492212"/>
            <a:chExt cx="1524096" cy="1299211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2D3C61B-8191-4E40-8FE9-96C7E3D124C8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F1943C-EEFB-4362-B589-020D9E8378B7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Lietuvos – Lenkijos dujotiekis GIPL</a:t>
              </a:r>
              <a:endParaRPr lang="en-US" sz="1200" kern="1200" noProof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08E8AE3-8300-4784-A811-9F515BADB6C3}"/>
              </a:ext>
            </a:extLst>
          </p:cNvPr>
          <p:cNvGrpSpPr/>
          <p:nvPr/>
        </p:nvGrpSpPr>
        <p:grpSpPr>
          <a:xfrm>
            <a:off x="622873" y="3962399"/>
            <a:ext cx="1388807" cy="589281"/>
            <a:chOff x="16645" y="1492212"/>
            <a:chExt cx="1524096" cy="129921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195062C-8419-4DFF-AF2B-482158EB963B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3C15DA7-7540-4AD6-8F0F-247B92964D85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Diversifikuotas dujų tiekimas (SGD)</a:t>
              </a:r>
              <a:endParaRPr lang="en-US" sz="1200" kern="1200" noProof="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152691FD-A3D7-4EC1-8531-B91010D6B59C}"/>
              </a:ext>
            </a:extLst>
          </p:cNvPr>
          <p:cNvGrpSpPr/>
          <p:nvPr/>
        </p:nvGrpSpPr>
        <p:grpSpPr>
          <a:xfrm>
            <a:off x="602553" y="4978399"/>
            <a:ext cx="1388807" cy="853441"/>
            <a:chOff x="16645" y="1492212"/>
            <a:chExt cx="1524096" cy="1299211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E6CF04C-1603-438A-BB03-7BCE6D5040BC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AF3BFFC-B0B6-4B2E-8B71-0BDA7250BD92}"/>
                </a:ext>
              </a:extLst>
            </p:cNvPr>
            <p:cNvSpPr txBox="1"/>
            <p:nvPr/>
          </p:nvSpPr>
          <p:spPr>
            <a:xfrm>
              <a:off x="16645" y="1492212"/>
              <a:ext cx="1524096" cy="12992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200" dirty="0"/>
                <a:t>Alternatyvus kuras laivyboje ir transporte – mažos apimties SGD plėtra</a:t>
              </a:r>
              <a:endParaRPr lang="en-US" sz="1200" kern="1200" noProof="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9870EC0-755B-4B95-BB7F-462047E85ADC}"/>
              </a:ext>
            </a:extLst>
          </p:cNvPr>
          <p:cNvCxnSpPr>
            <a:cxnSpLocks/>
            <a:stCxn id="28" idx="3"/>
            <a:endCxn id="36" idx="1"/>
          </p:cNvCxnSpPr>
          <p:nvPr/>
        </p:nvCxnSpPr>
        <p:spPr>
          <a:xfrm flipV="1">
            <a:off x="4935415" y="2113279"/>
            <a:ext cx="554098" cy="13868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A3BD90B-184E-407A-BAAD-864830B36375}"/>
              </a:ext>
            </a:extLst>
          </p:cNvPr>
          <p:cNvCxnSpPr>
            <a:stCxn id="36" idx="3"/>
            <a:endCxn id="39" idx="1"/>
          </p:cNvCxnSpPr>
          <p:nvPr/>
        </p:nvCxnSpPr>
        <p:spPr>
          <a:xfrm flipV="1">
            <a:off x="6878320" y="2075211"/>
            <a:ext cx="359607" cy="380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D67CAD6-6227-4426-9C8C-3F61B0F3E0E9}"/>
              </a:ext>
            </a:extLst>
          </p:cNvPr>
          <p:cNvCxnSpPr>
            <a:stCxn id="22" idx="3"/>
            <a:endCxn id="25" idx="1"/>
          </p:cNvCxnSpPr>
          <p:nvPr/>
        </p:nvCxnSpPr>
        <p:spPr>
          <a:xfrm flipV="1">
            <a:off x="6858000" y="4924292"/>
            <a:ext cx="379927" cy="1283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0A2370-B748-4831-8C1A-0A5D867E9275}"/>
              </a:ext>
            </a:extLst>
          </p:cNvPr>
          <p:cNvCxnSpPr>
            <a:stCxn id="28" idx="3"/>
            <a:endCxn id="22" idx="1"/>
          </p:cNvCxnSpPr>
          <p:nvPr/>
        </p:nvCxnSpPr>
        <p:spPr>
          <a:xfrm>
            <a:off x="4935415" y="3500120"/>
            <a:ext cx="533778" cy="15525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E5F7725-A1DB-496E-B628-56F6A1A50204}"/>
              </a:ext>
            </a:extLst>
          </p:cNvPr>
          <p:cNvCxnSpPr>
            <a:stCxn id="28" idx="1"/>
            <a:endCxn id="54" idx="3"/>
          </p:cNvCxnSpPr>
          <p:nvPr/>
        </p:nvCxnSpPr>
        <p:spPr>
          <a:xfrm flipH="1">
            <a:off x="1991360" y="3500120"/>
            <a:ext cx="716671" cy="19049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A1274171-67E7-43E5-BDA6-3714F72413CB}"/>
              </a:ext>
            </a:extLst>
          </p:cNvPr>
          <p:cNvCxnSpPr>
            <a:stCxn id="28" idx="1"/>
            <a:endCxn id="51" idx="3"/>
          </p:cNvCxnSpPr>
          <p:nvPr/>
        </p:nvCxnSpPr>
        <p:spPr>
          <a:xfrm flipH="1">
            <a:off x="2011680" y="3500120"/>
            <a:ext cx="696351" cy="756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AFCE595-4A5B-4A1A-A060-DB4445EC9F68}"/>
              </a:ext>
            </a:extLst>
          </p:cNvPr>
          <p:cNvCxnSpPr>
            <a:stCxn id="28" idx="1"/>
            <a:endCxn id="48" idx="3"/>
          </p:cNvCxnSpPr>
          <p:nvPr/>
        </p:nvCxnSpPr>
        <p:spPr>
          <a:xfrm flipH="1" flipV="1">
            <a:off x="2021840" y="3241040"/>
            <a:ext cx="686191" cy="2590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C9B0C9C6-670A-4956-95E6-244E97A95A4F}"/>
              </a:ext>
            </a:extLst>
          </p:cNvPr>
          <p:cNvCxnSpPr>
            <a:stCxn id="28" idx="1"/>
            <a:endCxn id="44" idx="3"/>
          </p:cNvCxnSpPr>
          <p:nvPr/>
        </p:nvCxnSpPr>
        <p:spPr>
          <a:xfrm flipH="1" flipV="1">
            <a:off x="2032000" y="2143759"/>
            <a:ext cx="676031" cy="13563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5" name="Slide Number Placeholder 3">
            <a:extLst>
              <a:ext uri="{FF2B5EF4-FFF2-40B4-BE49-F238E27FC236}">
                <a16:creationId xmlns:a16="http://schemas.microsoft.com/office/drawing/2014/main" id="{489F4016-8AC6-4B0F-9806-C97AEAE5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</p:spPr>
        <p:txBody>
          <a:bodyPr/>
          <a:lstStyle/>
          <a:p>
            <a:fld id="{C4209806-934D-4F9D-BE61-64715C043FFE}" type="slidenum">
              <a:rPr lang="lt-LT" smtClean="0"/>
              <a:t>10</a:t>
            </a:fld>
            <a:endParaRPr lang="lt-LT"/>
          </a:p>
        </p:txBody>
      </p:sp>
      <p:sp>
        <p:nvSpPr>
          <p:cNvPr id="66" name="Round Single Corner Rectangle 5">
            <a:extLst>
              <a:ext uri="{FF2B5EF4-FFF2-40B4-BE49-F238E27FC236}">
                <a16:creationId xmlns:a16="http://schemas.microsoft.com/office/drawing/2014/main" id="{0BAD27DD-18C5-4169-BAF1-126E76277FD5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784BEE7D-DA90-4487-A987-8E2868C07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921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AC652040-61AD-4076-B883-2E1406654182}"/>
              </a:ext>
            </a:extLst>
          </p:cNvPr>
          <p:cNvSpPr txBox="1">
            <a:spLocks/>
          </p:cNvSpPr>
          <p:nvPr/>
        </p:nvSpPr>
        <p:spPr>
          <a:xfrm>
            <a:off x="390082" y="313891"/>
            <a:ext cx="8681605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5. Inovacijos, tyrimai ir konkurencingumas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6C8428D-6AAC-40B6-97CB-839EBDB86728}"/>
              </a:ext>
            </a:extLst>
          </p:cNvPr>
          <p:cNvGrpSpPr/>
          <p:nvPr/>
        </p:nvGrpSpPr>
        <p:grpSpPr>
          <a:xfrm>
            <a:off x="390083" y="2336869"/>
            <a:ext cx="1825580" cy="1518886"/>
            <a:chOff x="-173305" y="1745080"/>
            <a:chExt cx="1714047" cy="1046343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8901CADB-0CBB-4A34-9D20-3B761E9B6D3B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940FD1F-6614-4755-AC6C-B389F72CBD12}"/>
                </a:ext>
              </a:extLst>
            </p:cNvPr>
            <p:cNvSpPr txBox="1"/>
            <p:nvPr/>
          </p:nvSpPr>
          <p:spPr>
            <a:xfrm>
              <a:off x="-173305" y="1745080"/>
              <a:ext cx="1714047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600" dirty="0"/>
                <a:t>Lietuva – energetikos technologijas kurianti ir eksportuojanti šalis</a:t>
              </a:r>
              <a:endParaRPr lang="en-US" sz="1600" kern="1200" noProof="0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ECFF466-7A23-4EF2-8835-0B4DAF4929A5}"/>
              </a:ext>
            </a:extLst>
          </p:cNvPr>
          <p:cNvGrpSpPr/>
          <p:nvPr/>
        </p:nvGrpSpPr>
        <p:grpSpPr>
          <a:xfrm>
            <a:off x="3355913" y="1442789"/>
            <a:ext cx="1866327" cy="751771"/>
            <a:chOff x="16645" y="1745080"/>
            <a:chExt cx="1524096" cy="1046343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16A38F77-4419-4BA9-836A-AFEE360FB244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22E6B3C-735C-423D-AAD0-E1A21BB2E151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Sukurta palanki ir draugiška teisinė aplinka energetikos inovacijoms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60680FCA-26F5-4DF9-8B1D-F94BC1C344AC}"/>
              </a:ext>
            </a:extLst>
          </p:cNvPr>
          <p:cNvGrpSpPr/>
          <p:nvPr/>
        </p:nvGrpSpPr>
        <p:grpSpPr>
          <a:xfrm>
            <a:off x="3376233" y="2346961"/>
            <a:ext cx="1866327" cy="1290320"/>
            <a:chOff x="16645" y="1745080"/>
            <a:chExt cx="1524096" cy="1046343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617BD99-C92C-46A2-A9D6-3DCA4A060E14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B28B85-FB3E-467C-B098-1D5F219EC528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Skatinamas švarių technologijų kūrimas ir taikymas Sumanios specializacijos ir kitų mokslo ir tiriamųjų programų apimtyje</a:t>
              </a:r>
              <a:endParaRPr lang="lt-LT" sz="1400" b="1" dirty="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01872C37-895B-4E5E-8B5B-B9FA856B068D}"/>
              </a:ext>
            </a:extLst>
          </p:cNvPr>
          <p:cNvGrpSpPr/>
          <p:nvPr/>
        </p:nvGrpSpPr>
        <p:grpSpPr>
          <a:xfrm>
            <a:off x="3406713" y="3789749"/>
            <a:ext cx="1866327" cy="975291"/>
            <a:chOff x="16645" y="1745080"/>
            <a:chExt cx="1524096" cy="1046343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0C5C746-7EA8-4854-A7A7-D5EB536C11AB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D3B5FEB-47A0-4E21-BAF9-CE1DD17B2E79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Kompetencijų ir analitikos centras - Lietuvos energetikos agentūra</a:t>
              </a:r>
              <a:endParaRPr lang="lt-LT" sz="1400" b="1" dirty="0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C48D22A-BDD8-45D2-B0FE-54FCFE8B54FD}"/>
              </a:ext>
            </a:extLst>
          </p:cNvPr>
          <p:cNvGrpSpPr/>
          <p:nvPr/>
        </p:nvGrpSpPr>
        <p:grpSpPr>
          <a:xfrm>
            <a:off x="6739193" y="1676469"/>
            <a:ext cx="1866327" cy="700971"/>
            <a:chOff x="16645" y="1745080"/>
            <a:chExt cx="1524096" cy="1046343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C80F54A-19AA-424F-9346-C89672E6BF33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8141DEC7-3B39-4029-A5F1-ECA5925A8C45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Biomasės ir biokuro technologijos ir kompetencijos</a:t>
              </a:r>
              <a:endParaRPr lang="lt-LT" sz="1400" b="1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F09D6E6-3D52-4BD4-862F-A4AF80087B0A}"/>
              </a:ext>
            </a:extLst>
          </p:cNvPr>
          <p:cNvGrpSpPr/>
          <p:nvPr/>
        </p:nvGrpSpPr>
        <p:grpSpPr>
          <a:xfrm>
            <a:off x="6759513" y="2570549"/>
            <a:ext cx="1866327" cy="741611"/>
            <a:chOff x="16645" y="1745080"/>
            <a:chExt cx="1524096" cy="1046343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F940213-20A5-4198-A2E6-54CA57E56FB2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42D250AB-7AFE-4256-B79E-163647A98A39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Energetikos rinkos, elektros sistemos valdymo sprendimai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0229BD2-EB3C-4614-9ACA-381F48731E6D}"/>
              </a:ext>
            </a:extLst>
          </p:cNvPr>
          <p:cNvGrpSpPr/>
          <p:nvPr/>
        </p:nvGrpSpPr>
        <p:grpSpPr>
          <a:xfrm>
            <a:off x="6759513" y="3556069"/>
            <a:ext cx="1866327" cy="599371"/>
            <a:chOff x="16645" y="1745080"/>
            <a:chExt cx="1524096" cy="1046343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ABDC19F-5F43-449A-BA5B-3047F016087F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C4A19D3F-14FF-443F-AB64-F5AB3891B082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Saulės ir vėjo energetikos technologijos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C057A76F-A6DE-43F0-9D90-3B788D88F45B}"/>
              </a:ext>
            </a:extLst>
          </p:cNvPr>
          <p:cNvGrpSpPr/>
          <p:nvPr/>
        </p:nvGrpSpPr>
        <p:grpSpPr>
          <a:xfrm>
            <a:off x="6749353" y="4379029"/>
            <a:ext cx="1866327" cy="894011"/>
            <a:chOff x="16645" y="1745080"/>
            <a:chExt cx="1524096" cy="1046343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87909B8-6285-47C4-821C-D65B6E6B4BDB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7BE9BF2-ADAC-42B0-BD30-03E02A2194A7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400" dirty="0"/>
                <a:t>SGD inovacijos, technologijos, kompetencijos ir jų eksportas</a:t>
              </a:r>
              <a:endParaRPr lang="lt-LT" sz="1400" b="1" dirty="0"/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A8E6204-8D84-4B92-8663-32576F363971}"/>
              </a:ext>
            </a:extLst>
          </p:cNvPr>
          <p:cNvCxnSpPr>
            <a:stCxn id="45" idx="3"/>
            <a:endCxn id="48" idx="1"/>
          </p:cNvCxnSpPr>
          <p:nvPr/>
        </p:nvCxnSpPr>
        <p:spPr>
          <a:xfrm flipV="1">
            <a:off x="2215663" y="1818675"/>
            <a:ext cx="1140250" cy="12776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7962065-FFC0-4E0B-9CF6-47C71954886D}"/>
              </a:ext>
            </a:extLst>
          </p:cNvPr>
          <p:cNvCxnSpPr>
            <a:stCxn id="45" idx="3"/>
            <a:endCxn id="51" idx="1"/>
          </p:cNvCxnSpPr>
          <p:nvPr/>
        </p:nvCxnSpPr>
        <p:spPr>
          <a:xfrm flipV="1">
            <a:off x="2215663" y="2992121"/>
            <a:ext cx="1160570" cy="1041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F596F5F-64B1-489E-B0CD-B9F4AF219B6A}"/>
              </a:ext>
            </a:extLst>
          </p:cNvPr>
          <p:cNvCxnSpPr>
            <a:stCxn id="45" idx="3"/>
            <a:endCxn id="54" idx="1"/>
          </p:cNvCxnSpPr>
          <p:nvPr/>
        </p:nvCxnSpPr>
        <p:spPr>
          <a:xfrm>
            <a:off x="2215663" y="3096312"/>
            <a:ext cx="1191050" cy="11810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489ECA-B834-46BB-9E00-400E75FD4F17}"/>
              </a:ext>
            </a:extLst>
          </p:cNvPr>
          <p:cNvCxnSpPr>
            <a:stCxn id="51" idx="3"/>
            <a:endCxn id="57" idx="1"/>
          </p:cNvCxnSpPr>
          <p:nvPr/>
        </p:nvCxnSpPr>
        <p:spPr>
          <a:xfrm flipV="1">
            <a:off x="5242560" y="2026955"/>
            <a:ext cx="1496633" cy="9651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E74CFB1-25AE-400B-9679-EE037449C2DA}"/>
              </a:ext>
            </a:extLst>
          </p:cNvPr>
          <p:cNvCxnSpPr>
            <a:stCxn id="51" idx="3"/>
            <a:endCxn id="59" idx="1"/>
          </p:cNvCxnSpPr>
          <p:nvPr/>
        </p:nvCxnSpPr>
        <p:spPr>
          <a:xfrm flipV="1">
            <a:off x="5242560" y="2941355"/>
            <a:ext cx="1516953" cy="507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B768A1C-E0F1-4F07-868A-BEDF8C68DC55}"/>
              </a:ext>
            </a:extLst>
          </p:cNvPr>
          <p:cNvCxnSpPr>
            <a:stCxn id="51" idx="3"/>
            <a:endCxn id="64" idx="1"/>
          </p:cNvCxnSpPr>
          <p:nvPr/>
        </p:nvCxnSpPr>
        <p:spPr>
          <a:xfrm>
            <a:off x="5242560" y="2992121"/>
            <a:ext cx="1516953" cy="8636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1BB51FE-4975-48B0-A9E5-C51381D58DB7}"/>
              </a:ext>
            </a:extLst>
          </p:cNvPr>
          <p:cNvCxnSpPr>
            <a:stCxn id="51" idx="3"/>
            <a:endCxn id="68" idx="1"/>
          </p:cNvCxnSpPr>
          <p:nvPr/>
        </p:nvCxnSpPr>
        <p:spPr>
          <a:xfrm>
            <a:off x="5242560" y="2992121"/>
            <a:ext cx="1506793" cy="18339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9" name="Slide Number Placeholder 3">
            <a:extLst>
              <a:ext uri="{FF2B5EF4-FFF2-40B4-BE49-F238E27FC236}">
                <a16:creationId xmlns:a16="http://schemas.microsoft.com/office/drawing/2014/main" id="{52F936E0-8810-41CE-BB67-EB0142BCF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</p:spPr>
        <p:txBody>
          <a:bodyPr/>
          <a:lstStyle/>
          <a:p>
            <a:fld id="{C4209806-934D-4F9D-BE61-64715C043FFE}" type="slidenum">
              <a:rPr lang="lt-LT" smtClean="0"/>
              <a:t>11</a:t>
            </a:fld>
            <a:endParaRPr lang="lt-LT"/>
          </a:p>
        </p:txBody>
      </p:sp>
      <p:sp>
        <p:nvSpPr>
          <p:cNvPr id="70" name="Round Single Corner Rectangle 5">
            <a:extLst>
              <a:ext uri="{FF2B5EF4-FFF2-40B4-BE49-F238E27FC236}">
                <a16:creationId xmlns:a16="http://schemas.microsoft.com/office/drawing/2014/main" id="{8D762E86-A594-4052-B950-4D279C4B9F6A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E50C5626-B984-454A-AF33-20F42F393C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615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4C630-01FF-4841-AEDA-430001910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12</a:t>
            </a:fld>
            <a:endParaRPr lang="lt-L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77907-52E6-49C7-A659-5CAA8272A8D8}"/>
              </a:ext>
            </a:extLst>
          </p:cNvPr>
          <p:cNvSpPr txBox="1"/>
          <p:nvPr/>
        </p:nvSpPr>
        <p:spPr>
          <a:xfrm>
            <a:off x="782320" y="1249680"/>
            <a:ext cx="77012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lt-LT" sz="3600" b="1" dirty="0">
                <a:solidFill>
                  <a:schemeClr val="bg1">
                    <a:lumMod val="50000"/>
                  </a:schemeClr>
                </a:solidFill>
              </a:rPr>
              <a:t>Integruoto plano tikslas, parengimo grafikas ir turinys</a:t>
            </a:r>
          </a:p>
          <a:p>
            <a:pPr marL="342900" lvl="0" indent="-342900">
              <a:buFont typeface="+mj-lt"/>
              <a:buAutoNum type="arabicPeriod"/>
            </a:pPr>
            <a:endParaRPr lang="lt-LT" sz="3600" dirty="0"/>
          </a:p>
          <a:p>
            <a:pPr marL="342900" lvl="0" indent="-342900">
              <a:buFont typeface="+mj-lt"/>
              <a:buAutoNum type="arabicPeriod"/>
            </a:pPr>
            <a:r>
              <a:rPr lang="lt-LT" sz="3600" b="1" dirty="0"/>
              <a:t>Nacionaliniai tikslai ir priemonės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b="1" dirty="0">
                <a:solidFill>
                  <a:schemeClr val="bg1">
                    <a:lumMod val="50000"/>
                  </a:schemeClr>
                </a:solidFill>
              </a:rPr>
              <a:t>Energetika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sz="3600" b="1" dirty="0"/>
              <a:t>Klimato kaita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1E6366B-3DF4-40DF-91B7-A2B60C6D4DA6}"/>
              </a:ext>
            </a:extLst>
          </p:cNvPr>
          <p:cNvSpPr txBox="1">
            <a:spLocks/>
          </p:cNvSpPr>
          <p:nvPr/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209806-934D-4F9D-BE61-64715C043FFE}" type="slidenum">
              <a:rPr lang="lt-LT" smtClean="0"/>
              <a:pPr/>
              <a:t>12</a:t>
            </a:fld>
            <a:endParaRPr lang="lt-LT"/>
          </a:p>
        </p:txBody>
      </p:sp>
      <p:sp>
        <p:nvSpPr>
          <p:cNvPr id="7" name="Round Single Corner Rectangle 5">
            <a:extLst>
              <a:ext uri="{FF2B5EF4-FFF2-40B4-BE49-F238E27FC236}">
                <a16:creationId xmlns:a16="http://schemas.microsoft.com/office/drawing/2014/main" id="{8398D78C-C04E-424E-9626-62A73352F4E6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C02038-36E0-4015-95E7-0F232B1EA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720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13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37355" y="1"/>
            <a:ext cx="7886700" cy="86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>
                <a:solidFill>
                  <a:schemeClr val="accent6">
                    <a:lumMod val="50000"/>
                  </a:schemeClr>
                </a:solidFill>
              </a:rPr>
              <a:t>ES klimato kaitos politika iki 2030 m. </a:t>
            </a:r>
            <a:endParaRPr lang="lt-LT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E720BC-5972-4320-9573-4CB185CCE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pic>
        <p:nvPicPr>
          <p:cNvPr id="10" name="Picture 5">
            <a:extLst>
              <a:ext uri="{FF2B5EF4-FFF2-40B4-BE49-F238E27FC236}">
                <a16:creationId xmlns:a16="http://schemas.microsoft.com/office/drawing/2014/main" id="{D54AAB2D-D75F-47FB-A6F3-97BFED21F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32" y="881792"/>
            <a:ext cx="7416800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194E6B59-D235-497C-8664-C3020167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627" y="5490641"/>
            <a:ext cx="360363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9E2A09D-2886-4918-BBEE-915A2D0E0F54}"/>
              </a:ext>
            </a:extLst>
          </p:cNvPr>
          <p:cNvSpPr/>
          <p:nvPr/>
        </p:nvSpPr>
        <p:spPr>
          <a:xfrm>
            <a:off x="1082472" y="3762112"/>
            <a:ext cx="2591890" cy="198844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  <a:p>
            <a:pPr algn="ctr"/>
            <a:r>
              <a:rPr lang="lt-LT" dirty="0"/>
              <a:t>Europos Vadovų Tarybos 2014 m. spalio 23-24 d. išvados ir</a:t>
            </a:r>
          </a:p>
          <a:p>
            <a:pPr algn="ctr"/>
            <a:r>
              <a:rPr lang="lt-LT" dirty="0"/>
              <a:t>Pastangų pasidalijimo reglamentas (EU) 2018/842</a:t>
            </a:r>
          </a:p>
        </p:txBody>
      </p:sp>
    </p:spTree>
    <p:extLst>
      <p:ext uri="{BB962C8B-B14F-4D97-AF65-F5344CB8AC3E}">
        <p14:creationId xmlns:p14="http://schemas.microsoft.com/office/powerpoint/2010/main" val="375943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14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690463" y="139193"/>
            <a:ext cx="7886700" cy="1130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4000" b="1" dirty="0"/>
              <a:t>Nuo 2020 m. - naujas laikotarpis </a:t>
            </a:r>
            <a:br>
              <a:rPr lang="fi-FI" sz="4000" b="1" dirty="0"/>
            </a:br>
            <a:r>
              <a:rPr lang="fi-FI" sz="4000" b="1" dirty="0"/>
              <a:t>Lietuvos klimato kaitos politikoje</a:t>
            </a:r>
            <a:endParaRPr lang="lt-LT" sz="40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EC15AF-2684-4D29-B385-B729F23A6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id="{7DE08086-1626-4F43-B2D9-41C9E4C070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315864"/>
            <a:ext cx="8249919" cy="4658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0235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15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25632" y="26814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Svarbiausi sektoriai siekiant -9% ŠESD sumažinimo tikslo pagal Pastangų pasidalijimo reglamentą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CBE6FD84-80CF-469D-B6F0-5DD4C35C78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220576"/>
              </p:ext>
            </p:extLst>
          </p:nvPr>
        </p:nvGraphicFramePr>
        <p:xfrm>
          <a:off x="879231" y="1641231"/>
          <a:ext cx="7303477" cy="423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40C78936-F968-495B-A96E-9932781141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16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25632" y="26814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ŠESD išmetimų prognozės </a:t>
            </a:r>
            <a:br>
              <a:rPr lang="lt-LT" sz="4000" b="1" dirty="0"/>
            </a:br>
            <a:r>
              <a:rPr lang="lt-LT" sz="4000" b="1" dirty="0"/>
              <a:t>nesiimant papildomų priemonių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D2A0D-D34E-4BC0-8A94-B14A05FB2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aphicFrame>
        <p:nvGraphicFramePr>
          <p:cNvPr id="10" name="Diagrama 5">
            <a:extLst>
              <a:ext uri="{FF2B5EF4-FFF2-40B4-BE49-F238E27FC236}">
                <a16:creationId xmlns:a16="http://schemas.microsoft.com/office/drawing/2014/main" id="{B951BC2B-348E-4BB2-A287-FB96712B93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4672580"/>
              </p:ext>
            </p:extLst>
          </p:nvPr>
        </p:nvGraphicFramePr>
        <p:xfrm>
          <a:off x="378429" y="1717967"/>
          <a:ext cx="6065779" cy="3820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03CA0EC-20D9-4E0B-B2AD-8AA8040EEB02}"/>
              </a:ext>
            </a:extLst>
          </p:cNvPr>
          <p:cNvSpPr txBox="1"/>
          <p:nvPr/>
        </p:nvSpPr>
        <p:spPr>
          <a:xfrm>
            <a:off x="6688048" y="2422097"/>
            <a:ext cx="2120672" cy="1760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b="1" dirty="0">
                <a:solidFill>
                  <a:schemeClr val="tx1"/>
                </a:solidFill>
              </a:rPr>
              <a:t>12,2 </a:t>
            </a:r>
            <a:r>
              <a:rPr lang="en-US" sz="1600" b="1" dirty="0" err="1">
                <a:solidFill>
                  <a:schemeClr val="tx1"/>
                </a:solidFill>
              </a:rPr>
              <a:t>mln</a:t>
            </a:r>
            <a:r>
              <a:rPr lang="en-US" sz="1600" b="1" dirty="0">
                <a:solidFill>
                  <a:schemeClr val="tx1"/>
                </a:solidFill>
              </a:rPr>
              <a:t>. t CO</a:t>
            </a:r>
            <a:r>
              <a:rPr lang="en-US" sz="1600" b="1" baseline="-25000" dirty="0">
                <a:solidFill>
                  <a:schemeClr val="tx1"/>
                </a:solidFill>
              </a:rPr>
              <a:t>2</a:t>
            </a:r>
            <a:r>
              <a:rPr lang="en-US" sz="1600" b="1" dirty="0">
                <a:solidFill>
                  <a:schemeClr val="tx1"/>
                </a:solidFill>
              </a:rPr>
              <a:t> e</a:t>
            </a:r>
            <a:r>
              <a:rPr lang="lt-LT" sz="1600" b="1" dirty="0">
                <a:solidFill>
                  <a:schemeClr val="tx1"/>
                </a:solidFill>
              </a:rPr>
              <a:t>k</a:t>
            </a:r>
            <a:r>
              <a:rPr lang="en-US" sz="1600" b="1" dirty="0">
                <a:solidFill>
                  <a:schemeClr val="tx1"/>
                </a:solidFill>
              </a:rPr>
              <a:t>v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lt-LT" sz="1600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r</a:t>
            </a:r>
            <a:r>
              <a:rPr lang="lt-LT" sz="1600" dirty="0">
                <a:solidFill>
                  <a:schemeClr val="tx1"/>
                </a:solidFill>
              </a:rPr>
              <a:t>ū</a:t>
            </a:r>
            <a:r>
              <a:rPr lang="en-US" sz="1600" dirty="0" err="1">
                <a:solidFill>
                  <a:schemeClr val="tx1"/>
                </a:solidFill>
              </a:rPr>
              <a:t>kumas</a:t>
            </a:r>
            <a:r>
              <a:rPr lang="lt-LT" sz="16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114000"/>
              </a:lnSpc>
            </a:pPr>
            <a:endParaRPr lang="lt-LT" sz="1600" dirty="0">
              <a:solidFill>
                <a:schemeClr val="tx1"/>
              </a:solidFill>
            </a:endParaRPr>
          </a:p>
          <a:p>
            <a:pPr>
              <a:lnSpc>
                <a:spcPct val="114000"/>
              </a:lnSpc>
            </a:pPr>
            <a:r>
              <a:rPr lang="en-US" sz="1600" b="1" dirty="0">
                <a:solidFill>
                  <a:schemeClr val="tx1"/>
                </a:solidFill>
              </a:rPr>
              <a:t>304 </a:t>
            </a:r>
            <a:r>
              <a:rPr lang="en-US" sz="1600" b="1" dirty="0" err="1">
                <a:solidFill>
                  <a:schemeClr val="tx1"/>
                </a:solidFill>
              </a:rPr>
              <a:t>mln</a:t>
            </a:r>
            <a:r>
              <a:rPr lang="en-US" sz="1600" b="1" dirty="0">
                <a:solidFill>
                  <a:schemeClr val="tx1"/>
                </a:solidFill>
              </a:rPr>
              <a:t>. EUR</a:t>
            </a:r>
            <a:r>
              <a:rPr lang="lt-LT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poreikis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padengti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tr</a:t>
            </a:r>
            <a:r>
              <a:rPr lang="lt-LT" sz="1600" dirty="0">
                <a:solidFill>
                  <a:schemeClr val="tx1"/>
                </a:solidFill>
              </a:rPr>
              <a:t>ū</a:t>
            </a:r>
            <a:r>
              <a:rPr lang="en-US" sz="1600" dirty="0" err="1">
                <a:solidFill>
                  <a:schemeClr val="tx1"/>
                </a:solidFill>
              </a:rPr>
              <a:t>kumui</a:t>
            </a:r>
            <a:endParaRPr lang="lt-LT" sz="1600" dirty="0">
              <a:solidFill>
                <a:schemeClr val="tx1"/>
              </a:solidFill>
            </a:endParaRPr>
          </a:p>
          <a:p>
            <a:pPr>
              <a:lnSpc>
                <a:spcPct val="114000"/>
              </a:lnSpc>
            </a:pPr>
            <a:r>
              <a:rPr lang="lt-LT" sz="1600" dirty="0">
                <a:solidFill>
                  <a:schemeClr val="tx1"/>
                </a:solidFill>
              </a:rPr>
              <a:t>(kai ATL</a:t>
            </a:r>
            <a:r>
              <a:rPr lang="en-US" sz="1600" dirty="0">
                <a:solidFill>
                  <a:schemeClr val="tx1"/>
                </a:solidFill>
              </a:rPr>
              <a:t>=25 EUR/</a:t>
            </a:r>
            <a:r>
              <a:rPr lang="en-US" sz="1600" dirty="0" err="1">
                <a:solidFill>
                  <a:schemeClr val="tx1"/>
                </a:solidFill>
              </a:rPr>
              <a:t>vnt</a:t>
            </a:r>
            <a:r>
              <a:rPr lang="en-US" sz="1600" dirty="0">
                <a:solidFill>
                  <a:schemeClr val="tx1"/>
                </a:solidFill>
              </a:rPr>
              <a:t>.)</a:t>
            </a:r>
            <a:endParaRPr lang="lt-LT" sz="1600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6A885F5-CE39-4221-88BE-74CDA23F106D}"/>
              </a:ext>
            </a:extLst>
          </p:cNvPr>
          <p:cNvCxnSpPr>
            <a:cxnSpLocks/>
          </p:cNvCxnSpPr>
          <p:nvPr/>
        </p:nvCxnSpPr>
        <p:spPr>
          <a:xfrm flipH="1">
            <a:off x="1547664" y="2391617"/>
            <a:ext cx="4536504" cy="389311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>
            <a:extLst>
              <a:ext uri="{FF2B5EF4-FFF2-40B4-BE49-F238E27FC236}">
                <a16:creationId xmlns:a16="http://schemas.microsoft.com/office/drawing/2014/main" id="{C7D4D7B2-9560-454A-AF1A-C390FE6FA5B2}"/>
              </a:ext>
            </a:extLst>
          </p:cNvPr>
          <p:cNvSpPr/>
          <p:nvPr/>
        </p:nvSpPr>
        <p:spPr>
          <a:xfrm>
            <a:off x="6084168" y="2391617"/>
            <a:ext cx="360040" cy="1512168"/>
          </a:xfrm>
          <a:prstGeom prst="rightBrac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7376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17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0" y="6116564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667017" y="12746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Numatytos ŠESD mažinimo priemonės transporto sektoriuje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C1EFA53-4921-4F21-B5DD-B6003DAAA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aphicFrame>
        <p:nvGraphicFramePr>
          <p:cNvPr id="10" name="Lentelė 5">
            <a:extLst>
              <a:ext uri="{FF2B5EF4-FFF2-40B4-BE49-F238E27FC236}">
                <a16:creationId xmlns:a16="http://schemas.microsoft.com/office/drawing/2014/main" id="{3FA0CD2F-1F66-4787-AF90-4BF2D553FA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515381"/>
              </p:ext>
            </p:extLst>
          </p:nvPr>
        </p:nvGraphicFramePr>
        <p:xfrm>
          <a:off x="341007" y="2204864"/>
          <a:ext cx="4220834" cy="3753505"/>
        </p:xfrm>
        <a:graphic>
          <a:graphicData uri="http://schemas.openxmlformats.org/drawingml/2006/table">
            <a:tbl>
              <a:tblPr>
                <a:tableStyleId>{EB344D84-9AFB-497E-A393-DC336BA19D2E}</a:tableStyleId>
              </a:tblPr>
              <a:tblGrid>
                <a:gridCol w="422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064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</a:rPr>
                        <a:t>T1</a:t>
                      </a:r>
                      <a:r>
                        <a:rPr lang="lt-LT" sz="1600" b="1" u="none" strike="noStrike" dirty="0">
                          <a:effectLst/>
                        </a:rPr>
                        <a:t>1 Paskatų naudoti kombinuotą transportą  krovinių vežimui sistemos įdiegimas.</a:t>
                      </a:r>
                      <a:endParaRPr lang="en-US" sz="1600" b="1" u="none" strike="noStrike" dirty="0">
                        <a:effectLst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483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</a:rPr>
                        <a:t>T1</a:t>
                      </a:r>
                      <a:r>
                        <a:rPr lang="lt-LT" sz="1600" u="none" strike="noStrike" dirty="0">
                          <a:effectLst/>
                        </a:rPr>
                        <a:t>0 </a:t>
                      </a:r>
                      <a:r>
                        <a:rPr lang="pt-BR" sz="1600" u="none" strike="noStrike" dirty="0">
                          <a:effectLst/>
                        </a:rPr>
                        <a:t>Kelių rinkliavos sistemos įdiegimas (E tollingas).</a:t>
                      </a:r>
                    </a:p>
                    <a:p>
                      <a:pPr algn="l" fontAlgn="b"/>
                      <a:endParaRPr lang="en-US" sz="1600" b="1" i="0" u="none" strike="noStrike" dirty="0">
                        <a:solidFill>
                          <a:srgbClr val="2F2B2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T9</a:t>
                      </a:r>
                      <a:r>
                        <a:rPr lang="lt-LT" sz="1600" u="none" strike="noStrike" dirty="0">
                          <a:effectLst/>
                        </a:rPr>
                        <a:t> Vietinio susisiekimo viešojo transporto priemonių parko atnaujinimas.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7698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effectLst/>
                        </a:rPr>
                        <a:t>T</a:t>
                      </a:r>
                      <a:r>
                        <a:rPr lang="lt-LT" sz="1600" b="1" u="none" strike="noStrike" dirty="0">
                          <a:effectLst/>
                        </a:rPr>
                        <a:t>8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r>
                        <a:rPr lang="lt-LT" sz="1600" b="1" u="none" strike="noStrike" dirty="0" err="1">
                          <a:effectLst/>
                        </a:rPr>
                        <a:t>Mažataršių</a:t>
                      </a:r>
                      <a:r>
                        <a:rPr lang="lt-LT" sz="1600" b="1" u="none" strike="noStrike" dirty="0">
                          <a:effectLst/>
                        </a:rPr>
                        <a:t> automobilių įsigijimo skatinimas.</a:t>
                      </a:r>
                      <a:endParaRPr lang="en-US" sz="1600" b="1" i="0" u="none" strike="noStrike" dirty="0">
                        <a:solidFill>
                          <a:srgbClr val="2F2B2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936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</a:t>
                      </a:r>
                      <a:r>
                        <a:rPr kumimoji="0" lang="lt-LT" sz="16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7</a:t>
                      </a:r>
                      <a:r>
                        <a:rPr kumimoji="0" lang="en-US" sz="16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</a:t>
                      </a:r>
                      <a:r>
                        <a:rPr kumimoji="0" lang="lt-LT" sz="16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Ekologinio vairavimo įgūdžių formavimas ir skatinimas.</a:t>
                      </a:r>
                      <a:endParaRPr kumimoji="0" lang="en-US" sz="1600" b="1" u="none" strike="noStrike" kern="120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algn="l" fontAlgn="b"/>
                      <a:endParaRPr lang="en-US" sz="1600" b="1" i="0" u="none" strike="noStrike" dirty="0">
                        <a:solidFill>
                          <a:srgbClr val="2F2B2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82417B3-B7EC-42AB-8813-AE9C723846D6}"/>
              </a:ext>
            </a:extLst>
          </p:cNvPr>
          <p:cNvSpPr/>
          <p:nvPr/>
        </p:nvSpPr>
        <p:spPr>
          <a:xfrm>
            <a:off x="312001" y="1359959"/>
            <a:ext cx="4188879" cy="73462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 </a:t>
            </a:r>
            <a:r>
              <a:rPr lang="lt-LT" dirty="0">
                <a:solidFill>
                  <a:schemeClr val="tx1"/>
                </a:solidFill>
              </a:rPr>
              <a:t>papildomomis priemonėmis</a:t>
            </a:r>
            <a:r>
              <a:rPr lang="en-US" dirty="0">
                <a:solidFill>
                  <a:schemeClr val="tx1"/>
                </a:solidFill>
              </a:rPr>
              <a:t> transport</a:t>
            </a:r>
            <a:r>
              <a:rPr lang="lt-LT" dirty="0">
                <a:solidFill>
                  <a:schemeClr val="tx1"/>
                </a:solidFill>
              </a:rPr>
              <a:t>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sektoriaus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t-LT" dirty="0">
                <a:solidFill>
                  <a:schemeClr val="tx1"/>
                </a:solidFill>
              </a:rPr>
              <a:t>ŠESD turėtų mažėti </a:t>
            </a:r>
            <a:r>
              <a:rPr lang="en-US" b="1" dirty="0">
                <a:solidFill>
                  <a:schemeClr val="tx1"/>
                </a:solidFill>
              </a:rPr>
              <a:t>4% </a:t>
            </a:r>
            <a:endParaRPr lang="lt-LT" b="1" dirty="0">
              <a:solidFill>
                <a:schemeClr val="tx1"/>
              </a:solidFill>
            </a:endParaRPr>
          </a:p>
        </p:txBody>
      </p:sp>
      <p:graphicFrame>
        <p:nvGraphicFramePr>
          <p:cNvPr id="14" name="Diagrama 6">
            <a:extLst>
              <a:ext uri="{FF2B5EF4-FFF2-40B4-BE49-F238E27FC236}">
                <a16:creationId xmlns:a16="http://schemas.microsoft.com/office/drawing/2014/main" id="{16D4572B-0E14-4DC6-9616-02BA417D0E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7223692"/>
              </p:ext>
            </p:extLst>
          </p:nvPr>
        </p:nvGraphicFramePr>
        <p:xfrm>
          <a:off x="4940832" y="1371599"/>
          <a:ext cx="3867888" cy="457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05566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18</a:t>
            </a:fld>
            <a:endParaRPr lang="lt-LT" dirty="0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13909" y="12747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Numatytos ŠESD mažinimo priemonės žemės ūkio sektoriuje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8ACF6B7-B232-4DAD-AAA0-5DF9704C87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aphicFrame>
        <p:nvGraphicFramePr>
          <p:cNvPr id="11" name="Lentelė 5">
            <a:extLst>
              <a:ext uri="{FF2B5EF4-FFF2-40B4-BE49-F238E27FC236}">
                <a16:creationId xmlns:a16="http://schemas.microsoft.com/office/drawing/2014/main" id="{B5F3F87A-56ED-4497-A204-DBB081585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481032"/>
              </p:ext>
            </p:extLst>
          </p:nvPr>
        </p:nvGraphicFramePr>
        <p:xfrm>
          <a:off x="142241" y="2027533"/>
          <a:ext cx="4378960" cy="3903239"/>
        </p:xfrm>
        <a:graphic>
          <a:graphicData uri="http://schemas.openxmlformats.org/drawingml/2006/table">
            <a:tbl>
              <a:tblPr>
                <a:tableStyleId>{74C1A8A3-306A-4EB7-A6B1-4F7E0EB9C5D6}</a:tableStyleId>
              </a:tblPr>
              <a:tblGrid>
                <a:gridCol w="4378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9698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>
                          <a:effectLst/>
                        </a:rPr>
                        <a:t>A13. </a:t>
                      </a:r>
                      <a:r>
                        <a:rPr lang="lt-LT" sz="1500" u="none" strike="noStrike">
                          <a:effectLst/>
                        </a:rPr>
                        <a:t>Mineralinių azoto trąšų naudojimo privalomųjų reikalavimų pakeitimas.</a:t>
                      </a:r>
                      <a:endParaRPr lang="en-GB" sz="1500" b="1" i="0" u="none" strike="noStrike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614">
                <a:tc>
                  <a:txBody>
                    <a:bodyPr/>
                    <a:lstStyle/>
                    <a:p>
                      <a:pPr algn="l" fontAlgn="b"/>
                      <a:r>
                        <a:rPr lang="lt-LT" sz="1500" u="none" strike="noStrike">
                          <a:effectLst/>
                        </a:rPr>
                        <a:t>A11. Mėšlo ir srutų privalomųjų reikalavimų pakeitimas. </a:t>
                      </a:r>
                      <a:endParaRPr lang="en-GB" sz="1500" b="1" i="0" u="none" strike="noStrike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4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500" b="1" u="none" strike="noStrike" dirty="0">
                          <a:effectLst/>
                        </a:rPr>
                        <a:t>A</a:t>
                      </a:r>
                      <a:r>
                        <a:rPr lang="en-US" sz="1500" b="1" u="none" strike="noStrike" dirty="0">
                          <a:effectLst/>
                        </a:rPr>
                        <a:t>10. </a:t>
                      </a:r>
                      <a:r>
                        <a:rPr lang="lt-LT" sz="1500" b="1" u="none" strike="noStrike" dirty="0">
                          <a:effectLst/>
                        </a:rPr>
                        <a:t>Ekologinio ūkininkavimo plėtra.</a:t>
                      </a:r>
                      <a:endParaRPr lang="en-US" sz="1500" b="1" i="0" u="none" strike="noStrike" dirty="0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4277">
                <a:tc>
                  <a:txBody>
                    <a:bodyPr/>
                    <a:lstStyle/>
                    <a:p>
                      <a:pPr algn="l" fontAlgn="b"/>
                      <a:endParaRPr lang="lt-LT" sz="1500" u="none" strike="noStrike">
                        <a:effectLst/>
                      </a:endParaRPr>
                    </a:p>
                    <a:p>
                      <a:pPr algn="l" fontAlgn="b"/>
                      <a:r>
                        <a:rPr lang="lt-LT" sz="1500" b="1" u="none" strike="noStrike">
                          <a:effectLst/>
                        </a:rPr>
                        <a:t>A9. Teikti kompensacinę paramą ūkiams metinių įsipareigojimų pagrindu už aplinkai ir klimatui palankias veiklas (</a:t>
                      </a:r>
                      <a:r>
                        <a:rPr lang="lt-LT" sz="1500" b="1" u="none" strike="noStrike" err="1">
                          <a:effectLst/>
                        </a:rPr>
                        <a:t>Eko-schemos).</a:t>
                      </a:r>
                      <a:r>
                        <a:rPr lang="lt-LT" sz="1500" b="1" u="none" strike="noStrike">
                          <a:effectLst/>
                        </a:rPr>
                        <a:t> </a:t>
                      </a:r>
                    </a:p>
                    <a:p>
                      <a:pPr algn="l" fontAlgn="b"/>
                      <a:endParaRPr lang="en-US" sz="1500" b="1" i="0" u="none" strike="noStrike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05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b="1" u="none" strike="noStrike">
                          <a:effectLst/>
                        </a:rPr>
                        <a:t>A8. </a:t>
                      </a:r>
                      <a:r>
                        <a:rPr lang="lt-LT" sz="1500" b="1" u="none" strike="noStrike" noProof="0">
                          <a:effectLst/>
                        </a:rPr>
                        <a:t>Teikti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lt-LT" sz="1500" b="1" u="none" strike="noStrike" noProof="0">
                          <a:effectLst/>
                        </a:rPr>
                        <a:t>investicinę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paramą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žemdirbiams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investuojantiems</a:t>
                      </a:r>
                      <a:r>
                        <a:rPr lang="en-GB" sz="1500" b="1" u="none" strike="noStrike">
                          <a:effectLst/>
                        </a:rPr>
                        <a:t> į </a:t>
                      </a:r>
                      <a:r>
                        <a:rPr lang="en-GB" sz="1500" b="1" u="none" strike="noStrike" err="1">
                          <a:effectLst/>
                        </a:rPr>
                        <a:t>aplinkai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ir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klimatui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palankią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lt-LT" sz="1500" b="1" u="none" strike="noStrike">
                          <a:effectLst/>
                        </a:rPr>
                        <a:t>į</a:t>
                      </a:r>
                      <a:r>
                        <a:rPr lang="en-GB" sz="1500" b="1" u="none" strike="noStrike" err="1">
                          <a:effectLst/>
                        </a:rPr>
                        <a:t>rangą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bei</a:t>
                      </a:r>
                      <a:r>
                        <a:rPr lang="en-GB" sz="1500" b="1" u="none" strike="noStrike">
                          <a:effectLst/>
                        </a:rPr>
                        <a:t> </a:t>
                      </a:r>
                      <a:r>
                        <a:rPr lang="en-GB" sz="1500" b="1" u="none" strike="noStrike" err="1">
                          <a:effectLst/>
                        </a:rPr>
                        <a:t>technologijas</a:t>
                      </a:r>
                      <a:r>
                        <a:rPr lang="lt-LT" sz="1500" b="1" u="none" strike="noStrike">
                          <a:effectLst/>
                        </a:rPr>
                        <a:t>.</a:t>
                      </a:r>
                      <a:endParaRPr lang="en-GB" sz="1500" b="1" u="none" strike="noStrike">
                        <a:effectLst/>
                      </a:endParaRPr>
                    </a:p>
                    <a:p>
                      <a:pPr algn="l" fontAlgn="b"/>
                      <a:endParaRPr lang="en-GB" sz="1500" b="1" i="0" u="none" strike="noStrike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83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u="none" strike="noStrike" dirty="0">
                          <a:effectLst/>
                        </a:rPr>
                        <a:t>A6. </a:t>
                      </a:r>
                      <a:r>
                        <a:rPr lang="lt-LT" sz="1500" u="none" strike="noStrike" dirty="0">
                          <a:effectLst/>
                        </a:rPr>
                        <a:t>Teikti finansinę paramą ūkiams už aplinkai palankias </a:t>
                      </a:r>
                      <a:r>
                        <a:rPr lang="lt-LT" sz="1500" u="none" strike="noStrike" dirty="0" err="1">
                          <a:effectLst/>
                        </a:rPr>
                        <a:t>agrotechnologijas</a:t>
                      </a:r>
                      <a:r>
                        <a:rPr lang="lt-LT" sz="1500" u="none" strike="noStrike" dirty="0">
                          <a:effectLst/>
                        </a:rPr>
                        <a:t>.</a:t>
                      </a:r>
                      <a:endParaRPr lang="en-GB" sz="1500" u="none" strike="noStrike" dirty="0">
                        <a:effectLst/>
                      </a:endParaRPr>
                    </a:p>
                    <a:p>
                      <a:pPr algn="l" fontAlgn="b"/>
                      <a:endParaRPr lang="en-GB" sz="1500" b="1" i="0" u="none" strike="noStrike" dirty="0">
                        <a:solidFill>
                          <a:srgbClr val="2F2B20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0A5D68-DE77-45BA-8255-3FE770BECFFC}"/>
              </a:ext>
            </a:extLst>
          </p:cNvPr>
          <p:cNvSpPr/>
          <p:nvPr/>
        </p:nvSpPr>
        <p:spPr>
          <a:xfrm>
            <a:off x="129601" y="1419385"/>
            <a:ext cx="4381439" cy="53133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 </a:t>
            </a:r>
            <a:r>
              <a:rPr lang="lt-LT" dirty="0">
                <a:solidFill>
                  <a:schemeClr val="tx1"/>
                </a:solidFill>
              </a:rPr>
              <a:t>papildomomis priemonėmis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t-LT" dirty="0">
                <a:solidFill>
                  <a:schemeClr val="tx1"/>
                </a:solidFill>
              </a:rPr>
              <a:t>žemės ūkio </a:t>
            </a:r>
            <a:r>
              <a:rPr lang="en-US" dirty="0" err="1">
                <a:solidFill>
                  <a:schemeClr val="tx1"/>
                </a:solidFill>
              </a:rPr>
              <a:t>sektoriaus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t-LT" dirty="0">
                <a:solidFill>
                  <a:schemeClr val="tx1"/>
                </a:solidFill>
              </a:rPr>
              <a:t>ŠESD turėtų mažėti </a:t>
            </a:r>
            <a:r>
              <a:rPr lang="en-US" b="1" dirty="0">
                <a:solidFill>
                  <a:schemeClr val="tx1"/>
                </a:solidFill>
              </a:rPr>
              <a:t>3,4%</a:t>
            </a:r>
            <a:r>
              <a:rPr lang="lt-LT" b="1" dirty="0">
                <a:solidFill>
                  <a:schemeClr val="tx1"/>
                </a:solidFill>
              </a:rPr>
              <a:t>.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lt-LT" b="1" dirty="0"/>
          </a:p>
        </p:txBody>
      </p:sp>
      <p:graphicFrame>
        <p:nvGraphicFramePr>
          <p:cNvPr id="14" name="Diagrama 8">
            <a:extLst>
              <a:ext uri="{FF2B5EF4-FFF2-40B4-BE49-F238E27FC236}">
                <a16:creationId xmlns:a16="http://schemas.microsoft.com/office/drawing/2014/main" id="{C256AAC7-9AF2-45C5-B642-7E1CB377E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182721"/>
              </p:ext>
            </p:extLst>
          </p:nvPr>
        </p:nvGraphicFramePr>
        <p:xfrm>
          <a:off x="4736336" y="1463040"/>
          <a:ext cx="4088051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568592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19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25632" y="26814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Numatytos ŠESD mažinimo priemonės pramonės sektoriuje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980CCC8-EFDC-40F9-98F7-012BD0144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F2AF6512-3C39-4BCC-BCCE-B29BA452C040}"/>
              </a:ext>
            </a:extLst>
          </p:cNvPr>
          <p:cNvSpPr/>
          <p:nvPr/>
        </p:nvSpPr>
        <p:spPr>
          <a:xfrm>
            <a:off x="522192" y="1653005"/>
            <a:ext cx="3329728" cy="385266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lt-LT" dirty="0">
                <a:solidFill>
                  <a:schemeClr val="tx1"/>
                </a:solidFill>
              </a:rPr>
              <a:t>Įgyvendinus numatytas ŠESD mažinimo priemones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t-LT" dirty="0">
                <a:solidFill>
                  <a:schemeClr val="tx1"/>
                </a:solidFill>
              </a:rPr>
              <a:t>ne ATLPS </a:t>
            </a:r>
            <a:r>
              <a:rPr lang="en-US" dirty="0" err="1">
                <a:solidFill>
                  <a:schemeClr val="tx1"/>
                </a:solidFill>
              </a:rPr>
              <a:t>sektori</a:t>
            </a:r>
            <a:r>
              <a:rPr lang="lt-LT" dirty="0" err="1">
                <a:solidFill>
                  <a:schemeClr val="tx1"/>
                </a:solidFill>
              </a:rPr>
              <a:t>uje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lt-LT" dirty="0">
                <a:solidFill>
                  <a:schemeClr val="tx1"/>
                </a:solidFill>
              </a:rPr>
              <a:t>ŠESD išmetimai 2021-2030 m. laikotarpiu turėtų sumažėti</a:t>
            </a:r>
          </a:p>
          <a:p>
            <a:pPr algn="ctr">
              <a:lnSpc>
                <a:spcPct val="150000"/>
              </a:lnSpc>
            </a:pPr>
            <a:r>
              <a:rPr lang="lt-LT" b="1" dirty="0">
                <a:solidFill>
                  <a:schemeClr val="tx1"/>
                </a:solidFill>
              </a:rPr>
              <a:t>4,4</a:t>
            </a:r>
            <a:r>
              <a:rPr lang="en-US" b="1" dirty="0">
                <a:solidFill>
                  <a:schemeClr val="tx1"/>
                </a:solidFill>
              </a:rPr>
              <a:t>%</a:t>
            </a:r>
            <a:r>
              <a:rPr lang="lt-LT" b="1" dirty="0">
                <a:solidFill>
                  <a:schemeClr val="tx1"/>
                </a:solidFill>
              </a:rPr>
              <a:t>.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endParaRPr lang="lt-LT" b="1" dirty="0"/>
          </a:p>
        </p:txBody>
      </p:sp>
      <p:graphicFrame>
        <p:nvGraphicFramePr>
          <p:cNvPr id="11" name="Diagrama 7">
            <a:extLst>
              <a:ext uri="{FF2B5EF4-FFF2-40B4-BE49-F238E27FC236}">
                <a16:creationId xmlns:a16="http://schemas.microsoft.com/office/drawing/2014/main" id="{D41F0619-C0F9-4BB2-97A1-998139E69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6851849"/>
              </p:ext>
            </p:extLst>
          </p:nvPr>
        </p:nvGraphicFramePr>
        <p:xfrm>
          <a:off x="4470400" y="1564641"/>
          <a:ext cx="4595963" cy="434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346F368-8EB3-445B-AD5E-9DE84A391894}"/>
              </a:ext>
            </a:extLst>
          </p:cNvPr>
          <p:cNvSpPr txBox="1"/>
          <p:nvPr/>
        </p:nvSpPr>
        <p:spPr>
          <a:xfrm>
            <a:off x="5303955" y="2237407"/>
            <a:ext cx="897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6014</a:t>
            </a:r>
            <a:endParaRPr lang="en-US" dirty="0"/>
          </a:p>
        </p:txBody>
      </p:sp>
      <p:cxnSp>
        <p:nvCxnSpPr>
          <p:cNvPr id="14" name="Tiesioji jungtis 4">
            <a:extLst>
              <a:ext uri="{FF2B5EF4-FFF2-40B4-BE49-F238E27FC236}">
                <a16:creationId xmlns:a16="http://schemas.microsoft.com/office/drawing/2014/main" id="{69E9AAB7-2820-4FC4-8C07-9F71B8678C2F}"/>
              </a:ext>
            </a:extLst>
          </p:cNvPr>
          <p:cNvCxnSpPr>
            <a:cxnSpLocks/>
          </p:cNvCxnSpPr>
          <p:nvPr/>
        </p:nvCxnSpPr>
        <p:spPr>
          <a:xfrm flipH="1" flipV="1">
            <a:off x="5730240" y="2509520"/>
            <a:ext cx="822960" cy="2032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52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2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293615" y="268147"/>
            <a:ext cx="8674215" cy="10628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4000" b="1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767040D-DAC3-4D6A-86D9-18B172166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331051A-6A07-41DF-B34C-28609F960EBD}"/>
              </a:ext>
            </a:extLst>
          </p:cNvPr>
          <p:cNvSpPr txBox="1"/>
          <p:nvPr/>
        </p:nvSpPr>
        <p:spPr>
          <a:xfrm>
            <a:off x="782320" y="1249680"/>
            <a:ext cx="77012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lt-LT" sz="3600" b="1" dirty="0"/>
              <a:t> Integruotas planas: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/>
              <a:t>Tikslas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/>
              <a:t>Parengimo grafikas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/>
              <a:t>Turinys</a:t>
            </a:r>
          </a:p>
          <a:p>
            <a:pPr marL="342900" lvl="0" indent="-342900">
              <a:buFont typeface="+mj-lt"/>
              <a:buAutoNum type="arabicPeriod"/>
            </a:pPr>
            <a:endParaRPr lang="lt-LT" sz="3600" dirty="0"/>
          </a:p>
          <a:p>
            <a:pPr lvl="0"/>
            <a:r>
              <a:rPr lang="lt-LT" sz="3600" b="1" dirty="0">
                <a:solidFill>
                  <a:schemeClr val="bg1">
                    <a:lumMod val="50000"/>
                  </a:schemeClr>
                </a:solidFill>
              </a:rPr>
              <a:t>2. Nacionaliniai tikslai ir priemonės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>
                <a:solidFill>
                  <a:schemeClr val="bg1">
                    <a:lumMod val="50000"/>
                  </a:schemeClr>
                </a:solidFill>
              </a:rPr>
              <a:t>Energetika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sz="3600" dirty="0">
                <a:solidFill>
                  <a:schemeClr val="bg1">
                    <a:lumMod val="50000"/>
                  </a:schemeClr>
                </a:solidFill>
              </a:rPr>
              <a:t>Klimato kaita</a:t>
            </a:r>
          </a:p>
        </p:txBody>
      </p:sp>
    </p:spTree>
    <p:extLst>
      <p:ext uri="{BB962C8B-B14F-4D97-AF65-F5344CB8AC3E}">
        <p14:creationId xmlns:p14="http://schemas.microsoft.com/office/powerpoint/2010/main" val="3627973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20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679912" y="15384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Svarstomos priemonės LULUCF sektoriuje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D2A0D-D34E-4BC0-8A94-B14A05FB2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pSp>
        <p:nvGrpSpPr>
          <p:cNvPr id="10" name="Grupė 4">
            <a:extLst>
              <a:ext uri="{FF2B5EF4-FFF2-40B4-BE49-F238E27FC236}">
                <a16:creationId xmlns:a16="http://schemas.microsoft.com/office/drawing/2014/main" id="{C81F8755-9D26-4CC8-B7CF-FD2731A85D74}"/>
              </a:ext>
            </a:extLst>
          </p:cNvPr>
          <p:cNvGrpSpPr/>
          <p:nvPr/>
        </p:nvGrpSpPr>
        <p:grpSpPr>
          <a:xfrm>
            <a:off x="832206" y="1516909"/>
            <a:ext cx="7099442" cy="4460981"/>
            <a:chOff x="404260" y="259880"/>
            <a:chExt cx="7935387" cy="5337465"/>
          </a:xfrm>
        </p:grpSpPr>
        <p:grpSp>
          <p:nvGrpSpPr>
            <p:cNvPr id="11" name="Grupė 5">
              <a:extLst>
                <a:ext uri="{FF2B5EF4-FFF2-40B4-BE49-F238E27FC236}">
                  <a16:creationId xmlns:a16="http://schemas.microsoft.com/office/drawing/2014/main" id="{7E356FB1-B3C6-4ACA-8582-D2200C72B2C3}"/>
                </a:ext>
              </a:extLst>
            </p:cNvPr>
            <p:cNvGrpSpPr/>
            <p:nvPr/>
          </p:nvGrpSpPr>
          <p:grpSpPr>
            <a:xfrm>
              <a:off x="404260" y="259880"/>
              <a:ext cx="7935387" cy="5337465"/>
              <a:chOff x="404260" y="259881"/>
              <a:chExt cx="7935387" cy="3293165"/>
            </a:xfrm>
          </p:grpSpPr>
          <p:sp>
            <p:nvSpPr>
              <p:cNvPr id="19" name="Ovalas 8">
                <a:extLst>
                  <a:ext uri="{FF2B5EF4-FFF2-40B4-BE49-F238E27FC236}">
                    <a16:creationId xmlns:a16="http://schemas.microsoft.com/office/drawing/2014/main" id="{C9BD6A76-8B42-4288-8200-817100825AF8}"/>
                  </a:ext>
                </a:extLst>
              </p:cNvPr>
              <p:cNvSpPr/>
              <p:nvPr/>
            </p:nvSpPr>
            <p:spPr>
              <a:xfrm>
                <a:off x="2791326" y="2403835"/>
                <a:ext cx="3029552" cy="558266"/>
              </a:xfrm>
              <a:prstGeom prst="ellipse">
                <a:avLst/>
              </a:prstGeom>
              <a:solidFill>
                <a:srgbClr val="C1D2B8"/>
              </a:solidFill>
              <a:ln w="12700" cap="flat" cmpd="sng" algn="ctr">
                <a:solidFill>
                  <a:srgbClr val="BBE0E3">
                    <a:shade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914400" eaLnBrk="0" hangingPunct="0">
                  <a:defRPr/>
                </a:pPr>
                <a:endParaRPr lang="lt-LT" kern="0">
                  <a:solidFill>
                    <a:srgbClr val="FFFFFF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0" name="Stačiakampis 9">
                <a:extLst>
                  <a:ext uri="{FF2B5EF4-FFF2-40B4-BE49-F238E27FC236}">
                    <a16:creationId xmlns:a16="http://schemas.microsoft.com/office/drawing/2014/main" id="{23C6ED78-D724-4A6C-83F0-F00951B5367E}"/>
                  </a:ext>
                </a:extLst>
              </p:cNvPr>
              <p:cNvSpPr/>
              <p:nvPr/>
            </p:nvSpPr>
            <p:spPr>
              <a:xfrm>
                <a:off x="404261" y="3116800"/>
                <a:ext cx="2897202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1 860.5 kt CO</a:t>
                </a:r>
                <a:r>
                  <a:rPr lang="lt-LT" kern="0" baseline="-25000">
                    <a:solidFill>
                      <a:srgbClr val="000000"/>
                    </a:solidFill>
                    <a:latin typeface="Arial"/>
                    <a:cs typeface="Arial"/>
                  </a:rPr>
                  <a:t>2</a:t>
                </a: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 ekv. 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6F47324-B55B-447B-9C80-B4E2027AA129}"/>
                  </a:ext>
                </a:extLst>
              </p:cNvPr>
              <p:cNvSpPr txBox="1"/>
              <p:nvPr/>
            </p:nvSpPr>
            <p:spPr>
              <a:xfrm>
                <a:off x="1953928" y="259881"/>
                <a:ext cx="4827068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b="1" kern="0">
                    <a:solidFill>
                      <a:srgbClr val="000000"/>
                    </a:solidFill>
                    <a:latin typeface="Arial"/>
                    <a:cs typeface="Arial"/>
                  </a:rPr>
                  <a:t>Įveistų miškų plotas 2021-2030 m. 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5840A3A-4581-4E04-AFCF-5C56ED6FCF66}"/>
                  </a:ext>
                </a:extLst>
              </p:cNvPr>
              <p:cNvSpPr txBox="1"/>
              <p:nvPr/>
            </p:nvSpPr>
            <p:spPr>
              <a:xfrm>
                <a:off x="404260" y="1147191"/>
                <a:ext cx="2897203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Kasmet po 8 tūkst. ha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5C15F3-98F5-49F3-9284-24939F6B035B}"/>
                  </a:ext>
                </a:extLst>
              </p:cNvPr>
              <p:cNvSpPr txBox="1"/>
              <p:nvPr/>
            </p:nvSpPr>
            <p:spPr>
              <a:xfrm>
                <a:off x="5244561" y="1147191"/>
                <a:ext cx="3095086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Kasmet po 3,3 tūkst. ha</a:t>
                </a:r>
              </a:p>
            </p:txBody>
          </p:sp>
          <p:cxnSp>
            <p:nvCxnSpPr>
              <p:cNvPr id="24" name="Tiesioji rodyklės jungtis 13">
                <a:extLst>
                  <a:ext uri="{FF2B5EF4-FFF2-40B4-BE49-F238E27FC236}">
                    <a16:creationId xmlns:a16="http://schemas.microsoft.com/office/drawing/2014/main" id="{FD48870F-B35D-4691-84BD-D09EDD3B1D85}"/>
                  </a:ext>
                </a:extLst>
              </p:cNvPr>
              <p:cNvCxnSpPr>
                <a:stCxn id="21" idx="2"/>
                <a:endCxn id="23" idx="0"/>
              </p:cNvCxnSpPr>
              <p:nvPr/>
            </p:nvCxnSpPr>
            <p:spPr>
              <a:xfrm>
                <a:off x="4367462" y="532528"/>
                <a:ext cx="2424642" cy="614663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CC6600"/>
                </a:solidFill>
                <a:prstDash val="solid"/>
                <a:miter lim="800000"/>
                <a:tailEnd type="arrow"/>
              </a:ln>
              <a:effectLst/>
            </p:spPr>
          </p:cxnSp>
          <p:cxnSp>
            <p:nvCxnSpPr>
              <p:cNvPr id="25" name="Tiesioji rodyklės jungtis 14">
                <a:extLst>
                  <a:ext uri="{FF2B5EF4-FFF2-40B4-BE49-F238E27FC236}">
                    <a16:creationId xmlns:a16="http://schemas.microsoft.com/office/drawing/2014/main" id="{ECD25898-5E0C-4B23-8E5E-C371641456A5}"/>
                  </a:ext>
                </a:extLst>
              </p:cNvPr>
              <p:cNvCxnSpPr>
                <a:stCxn id="21" idx="2"/>
                <a:endCxn id="22" idx="0"/>
              </p:cNvCxnSpPr>
              <p:nvPr/>
            </p:nvCxnSpPr>
            <p:spPr>
              <a:xfrm flipH="1">
                <a:off x="1852861" y="532528"/>
                <a:ext cx="2514601" cy="614663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8000"/>
                </a:solidFill>
                <a:prstDash val="solid"/>
                <a:miter lim="800000"/>
                <a:tailEnd type="arrow"/>
              </a:ln>
              <a:effectLst/>
            </p:spPr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B1696FD-A24B-42A6-8E55-D30F3783269D}"/>
                  </a:ext>
                </a:extLst>
              </p:cNvPr>
              <p:cNvSpPr txBox="1"/>
              <p:nvPr/>
            </p:nvSpPr>
            <p:spPr>
              <a:xfrm>
                <a:off x="3005918" y="2498301"/>
                <a:ext cx="2906830" cy="47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ŠESD absorbcija padidėtų 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5223556-E219-43D5-8CB8-637625DDAC22}"/>
                  </a:ext>
                </a:extLst>
              </p:cNvPr>
              <p:cNvSpPr txBox="1"/>
              <p:nvPr/>
            </p:nvSpPr>
            <p:spPr>
              <a:xfrm>
                <a:off x="5351646" y="3116800"/>
                <a:ext cx="2858703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741,46 kt CO</a:t>
                </a:r>
                <a:r>
                  <a:rPr lang="lt-LT" kern="0" baseline="-25000">
                    <a:solidFill>
                      <a:srgbClr val="000000"/>
                    </a:solidFill>
                    <a:latin typeface="Arial"/>
                    <a:cs typeface="Arial"/>
                  </a:rPr>
                  <a:t>2</a:t>
                </a: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 ekv. </a:t>
                </a:r>
              </a:p>
            </p:txBody>
          </p:sp>
          <p:cxnSp>
            <p:nvCxnSpPr>
              <p:cNvPr id="28" name="Tiesioji rodyklės jungtis 17">
                <a:extLst>
                  <a:ext uri="{FF2B5EF4-FFF2-40B4-BE49-F238E27FC236}">
                    <a16:creationId xmlns:a16="http://schemas.microsoft.com/office/drawing/2014/main" id="{7DA923C5-30D1-4FC7-B60F-0CA198CB929F}"/>
                  </a:ext>
                </a:extLst>
              </p:cNvPr>
              <p:cNvCxnSpPr>
                <a:stCxn id="22" idx="2"/>
                <a:endCxn id="20" idx="0"/>
              </p:cNvCxnSpPr>
              <p:nvPr/>
            </p:nvCxnSpPr>
            <p:spPr>
              <a:xfrm>
                <a:off x="1852861" y="1419838"/>
                <a:ext cx="1" cy="1696962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008000"/>
                </a:solidFill>
                <a:prstDash val="solid"/>
                <a:miter lim="800000"/>
                <a:tailEnd type="arrow"/>
              </a:ln>
              <a:effectLst/>
            </p:spPr>
          </p:cxnSp>
          <p:cxnSp>
            <p:nvCxnSpPr>
              <p:cNvPr id="29" name="Tiesioji rodyklės jungtis 18">
                <a:extLst>
                  <a:ext uri="{FF2B5EF4-FFF2-40B4-BE49-F238E27FC236}">
                    <a16:creationId xmlns:a16="http://schemas.microsoft.com/office/drawing/2014/main" id="{5ABC8593-AACC-479D-8714-D0B896519D9A}"/>
                  </a:ext>
                </a:extLst>
              </p:cNvPr>
              <p:cNvCxnSpPr>
                <a:stCxn id="23" idx="2"/>
                <a:endCxn id="27" idx="0"/>
              </p:cNvCxnSpPr>
              <p:nvPr/>
            </p:nvCxnSpPr>
            <p:spPr>
              <a:xfrm flipH="1">
                <a:off x="6780998" y="1419838"/>
                <a:ext cx="11107" cy="1696962"/>
              </a:xfrm>
              <a:prstGeom prst="straightConnector1">
                <a:avLst/>
              </a:prstGeom>
              <a:noFill/>
              <a:ln w="6350" cap="flat" cmpd="sng" algn="ctr">
                <a:solidFill>
                  <a:srgbClr val="CC6600"/>
                </a:solidFill>
                <a:prstDash val="solid"/>
                <a:miter lim="800000"/>
                <a:tailEnd type="arrow"/>
              </a:ln>
              <a:effectLst/>
            </p:spPr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6AB66514-88C7-4374-84D0-57915F5B1CD2}"/>
                  </a:ext>
                </a:extLst>
              </p:cNvPr>
              <p:cNvSpPr txBox="1"/>
              <p:nvPr/>
            </p:nvSpPr>
            <p:spPr>
              <a:xfrm>
                <a:off x="404261" y="1849836"/>
                <a:ext cx="2906830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80 tūkst. ha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C292D94-21F3-4FC6-BDA2-F27544D646BF}"/>
                  </a:ext>
                </a:extLst>
              </p:cNvPr>
              <p:cNvSpPr txBox="1"/>
              <p:nvPr/>
            </p:nvSpPr>
            <p:spPr>
              <a:xfrm>
                <a:off x="5351646" y="1849837"/>
                <a:ext cx="2858703" cy="272647"/>
              </a:xfrm>
              <a:prstGeom prst="rect">
                <a:avLst/>
              </a:prstGeom>
              <a:solidFill>
                <a:srgbClr val="FFFFFF"/>
              </a:solidFill>
              <a:ln w="12700" cap="flat" cmpd="sng" algn="ctr">
                <a:solidFill>
                  <a:srgbClr val="333399"/>
                </a:solidFill>
                <a:prstDash val="solid"/>
                <a:miter lim="800000"/>
              </a:ln>
              <a:effectLst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kern="0">
                    <a:solidFill>
                      <a:srgbClr val="000000"/>
                    </a:solidFill>
                    <a:latin typeface="Arial"/>
                    <a:cs typeface="Arial"/>
                  </a:rPr>
                  <a:t>33 tūkst. ha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D022677-E7A2-4C37-BE79-61E01532017D}"/>
                  </a:ext>
                </a:extLst>
              </p:cNvPr>
              <p:cNvSpPr txBox="1"/>
              <p:nvPr/>
            </p:nvSpPr>
            <p:spPr>
              <a:xfrm>
                <a:off x="3388234" y="3109682"/>
                <a:ext cx="1911622" cy="443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400" eaLnBrk="0" hangingPunct="0">
                  <a:defRPr/>
                </a:pPr>
                <a:r>
                  <a:rPr lang="lt-LT" sz="1600" b="1" i="1" kern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-1119 kt CO</a:t>
                </a:r>
                <a:r>
                  <a:rPr lang="lt-LT" sz="1600" b="1" i="1" kern="0" baseline="-2500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2</a:t>
                </a:r>
                <a:r>
                  <a:rPr lang="lt-LT" sz="1600" b="1" i="1" kern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 ekv.</a:t>
                </a: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E71F311-E6B1-4040-9DB4-66436E9591F0}"/>
                </a:ext>
              </a:extLst>
            </p:cNvPr>
            <p:cNvSpPr txBox="1"/>
            <p:nvPr/>
          </p:nvSpPr>
          <p:spPr>
            <a:xfrm rot="20231867">
              <a:off x="2021305" y="847352"/>
              <a:ext cx="1540042" cy="441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0" hangingPunct="0">
                <a:defRPr/>
              </a:pPr>
              <a:r>
                <a:rPr lang="lt-LT" kern="0">
                  <a:solidFill>
                    <a:srgbClr val="000000"/>
                  </a:solidFill>
                  <a:latin typeface="Arial" charset="0"/>
                  <a:cs typeface="Arial" charset="0"/>
                </a:rPr>
                <a:t>Potencialus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061B4B0-8D8A-4249-BE9B-8C4AEBA966AB}"/>
                </a:ext>
              </a:extLst>
            </p:cNvPr>
            <p:cNvSpPr txBox="1"/>
            <p:nvPr/>
          </p:nvSpPr>
          <p:spPr>
            <a:xfrm rot="1037025">
              <a:off x="5161948" y="934841"/>
              <a:ext cx="1766012" cy="4418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 eaLnBrk="0" hangingPunct="0">
                <a:defRPr/>
              </a:pPr>
              <a:r>
                <a:rPr lang="lt-LT" kern="0">
                  <a:solidFill>
                    <a:srgbClr val="000000"/>
                  </a:solidFill>
                  <a:latin typeface="Arial" charset="0"/>
                  <a:cs typeface="Arial" charset="0"/>
                </a:rPr>
                <a:t>Planuojamas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7502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21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725632" y="26814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ŠESD išmetimų prognozės </a:t>
            </a:r>
            <a:br>
              <a:rPr lang="lt-LT" sz="4000" b="1" dirty="0"/>
            </a:br>
            <a:r>
              <a:rPr lang="lt-LT" sz="4000" b="1" dirty="0"/>
              <a:t>su papildomomis priemonėmis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8D2A0D-D34E-4BC0-8A94-B14A05FB2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aphicFrame>
        <p:nvGraphicFramePr>
          <p:cNvPr id="15" name="Diagrama 4">
            <a:extLst>
              <a:ext uri="{FF2B5EF4-FFF2-40B4-BE49-F238E27FC236}">
                <a16:creationId xmlns:a16="http://schemas.microsoft.com/office/drawing/2014/main" id="{B83286F0-D21D-4189-B53E-816547A7C1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3235269"/>
              </p:ext>
            </p:extLst>
          </p:nvPr>
        </p:nvGraphicFramePr>
        <p:xfrm>
          <a:off x="547767" y="1685925"/>
          <a:ext cx="5752425" cy="4152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5C7C576F-53F1-4327-99ED-833FC512190E}"/>
              </a:ext>
            </a:extLst>
          </p:cNvPr>
          <p:cNvSpPr txBox="1"/>
          <p:nvPr/>
        </p:nvSpPr>
        <p:spPr>
          <a:xfrm>
            <a:off x="6608065" y="2206284"/>
            <a:ext cx="2247455" cy="2548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lt-LT" sz="1400" dirty="0">
                <a:solidFill>
                  <a:schemeClr val="tx1"/>
                </a:solidFill>
              </a:rPr>
              <a:t>Papildomų priemonių efektas  </a:t>
            </a:r>
            <a:r>
              <a:rPr lang="lt-LT" sz="1400" b="1" dirty="0">
                <a:solidFill>
                  <a:schemeClr val="tx1"/>
                </a:solidFill>
              </a:rPr>
              <a:t>4,4 % </a:t>
            </a:r>
          </a:p>
          <a:p>
            <a:pPr>
              <a:lnSpc>
                <a:spcPct val="114000"/>
              </a:lnSpc>
            </a:pPr>
            <a:r>
              <a:rPr lang="lt-LT" sz="1400" b="1" dirty="0">
                <a:solidFill>
                  <a:schemeClr val="tx1"/>
                </a:solidFill>
              </a:rPr>
              <a:t>(tikslas – 9%)</a:t>
            </a:r>
          </a:p>
          <a:p>
            <a:pPr>
              <a:lnSpc>
                <a:spcPct val="114000"/>
              </a:lnSpc>
            </a:pPr>
            <a:endParaRPr lang="lt-LT" sz="1400" b="1" dirty="0">
              <a:solidFill>
                <a:schemeClr val="tx1"/>
              </a:solidFill>
            </a:endParaRPr>
          </a:p>
          <a:p>
            <a:pPr>
              <a:lnSpc>
                <a:spcPct val="114000"/>
              </a:lnSpc>
            </a:pPr>
            <a:r>
              <a:rPr lang="lt-LT" sz="1400" b="1" dirty="0">
                <a:solidFill>
                  <a:schemeClr val="tx1"/>
                </a:solidFill>
              </a:rPr>
              <a:t>6,2 mln. t CO</a:t>
            </a:r>
            <a:r>
              <a:rPr lang="lt-LT" sz="1400" b="1" baseline="-25000" dirty="0">
                <a:solidFill>
                  <a:schemeClr val="tx1"/>
                </a:solidFill>
              </a:rPr>
              <a:t>2</a:t>
            </a:r>
            <a:r>
              <a:rPr lang="lt-LT" sz="1400" b="1" dirty="0">
                <a:solidFill>
                  <a:schemeClr val="tx1"/>
                </a:solidFill>
              </a:rPr>
              <a:t> </a:t>
            </a:r>
            <a:r>
              <a:rPr lang="lt-LT" sz="1400" b="1" dirty="0" err="1">
                <a:solidFill>
                  <a:schemeClr val="tx1"/>
                </a:solidFill>
              </a:rPr>
              <a:t>ekv</a:t>
            </a:r>
            <a:r>
              <a:rPr lang="lt-LT" sz="1400" b="1" dirty="0">
                <a:solidFill>
                  <a:schemeClr val="tx1"/>
                </a:solidFill>
              </a:rPr>
              <a:t>. </a:t>
            </a:r>
            <a:r>
              <a:rPr lang="lt-LT" sz="1400" dirty="0">
                <a:solidFill>
                  <a:schemeClr val="tx1"/>
                </a:solidFill>
              </a:rPr>
              <a:t>trūkumas išlieka</a:t>
            </a:r>
          </a:p>
          <a:p>
            <a:pPr>
              <a:lnSpc>
                <a:spcPct val="114000"/>
              </a:lnSpc>
            </a:pPr>
            <a:endParaRPr lang="lt-LT" sz="1400" dirty="0">
              <a:solidFill>
                <a:schemeClr val="tx1"/>
              </a:solidFill>
            </a:endParaRPr>
          </a:p>
          <a:p>
            <a:pPr>
              <a:lnSpc>
                <a:spcPct val="114000"/>
              </a:lnSpc>
            </a:pPr>
            <a:r>
              <a:rPr lang="lt-LT" sz="1400" b="1" dirty="0">
                <a:solidFill>
                  <a:schemeClr val="tx1"/>
                </a:solidFill>
                <a:latin typeface="Georgia"/>
              </a:rPr>
              <a:t>~</a:t>
            </a:r>
            <a:r>
              <a:rPr lang="lt-LT" sz="1400" b="1" dirty="0">
                <a:solidFill>
                  <a:schemeClr val="tx1"/>
                </a:solidFill>
              </a:rPr>
              <a:t>153 mln. EUR </a:t>
            </a:r>
            <a:r>
              <a:rPr lang="lt-LT" sz="1400" dirty="0">
                <a:solidFill>
                  <a:schemeClr val="tx1"/>
                </a:solidFill>
              </a:rPr>
              <a:t>poreikis padengti trūkumą išlieka</a:t>
            </a:r>
          </a:p>
          <a:p>
            <a:pPr>
              <a:lnSpc>
                <a:spcPct val="114000"/>
              </a:lnSpc>
            </a:pPr>
            <a:r>
              <a:rPr lang="lt-LT" sz="1400" dirty="0">
                <a:solidFill>
                  <a:schemeClr val="tx1"/>
                </a:solidFill>
              </a:rPr>
              <a:t>(kai ATL=25 EUR/vnt.) 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C077331-44E9-493C-95A4-ED2DBC87B467}"/>
              </a:ext>
            </a:extLst>
          </p:cNvPr>
          <p:cNvCxnSpPr/>
          <p:nvPr/>
        </p:nvCxnSpPr>
        <p:spPr>
          <a:xfrm flipH="1">
            <a:off x="2085975" y="2876550"/>
            <a:ext cx="3838577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>
            <a:extLst>
              <a:ext uri="{FF2B5EF4-FFF2-40B4-BE49-F238E27FC236}">
                <a16:creationId xmlns:a16="http://schemas.microsoft.com/office/drawing/2014/main" id="{3AAB57F6-E98E-44D6-8F14-C7786791F4B4}"/>
              </a:ext>
            </a:extLst>
          </p:cNvPr>
          <p:cNvSpPr/>
          <p:nvPr/>
        </p:nvSpPr>
        <p:spPr>
          <a:xfrm>
            <a:off x="5924550" y="2876549"/>
            <a:ext cx="488849" cy="962025"/>
          </a:xfrm>
          <a:prstGeom prst="rightBrac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0554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990729-2E0C-4E1D-9EF8-AC3F46655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649894"/>
            <a:ext cx="7886700" cy="1183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sz="4400" dirty="0"/>
              <a:t>Ačiū</a:t>
            </a:r>
            <a:r>
              <a:rPr lang="en-US" sz="4400" dirty="0"/>
              <a:t>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22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36551A-79D0-4DEC-BF9C-41D3F6E676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239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3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695151" y="264161"/>
            <a:ext cx="8189075" cy="96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Plano tikslas - skirtingų politikų integravimas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BB6CB48B-75AB-41B1-ABB3-C3037536D2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4171628"/>
              </p:ext>
            </p:extLst>
          </p:nvPr>
        </p:nvGraphicFramePr>
        <p:xfrm>
          <a:off x="773723" y="1418378"/>
          <a:ext cx="7944250" cy="4536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E64414A-D87E-4B09-9924-5765E004AF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7D3AC61F-068A-44DE-B0FB-F0C0D8F5AECA}"/>
              </a:ext>
            </a:extLst>
          </p:cNvPr>
          <p:cNvSpPr/>
          <p:nvPr/>
        </p:nvSpPr>
        <p:spPr>
          <a:xfrm>
            <a:off x="872455" y="2726421"/>
            <a:ext cx="1711354" cy="163585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solidFill>
                  <a:schemeClr val="tx1"/>
                </a:solidFill>
              </a:rPr>
              <a:t>Sumanioji specializacija 2050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C384008-695F-464D-B18A-177B25CB141A}"/>
              </a:ext>
            </a:extLst>
          </p:cNvPr>
          <p:cNvSpPr/>
          <p:nvPr/>
        </p:nvSpPr>
        <p:spPr>
          <a:xfrm>
            <a:off x="1486250" y="1469470"/>
            <a:ext cx="1711354" cy="163585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solidFill>
                  <a:schemeClr val="tx1"/>
                </a:solidFill>
              </a:rPr>
              <a:t>Ilgalaikė (iki 2025 metų) Lietuvos transporto sistemos strategija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6A7BBE8-29A3-4CC8-9203-7F8B9E25543B}"/>
              </a:ext>
            </a:extLst>
          </p:cNvPr>
          <p:cNvSpPr/>
          <p:nvPr/>
        </p:nvSpPr>
        <p:spPr>
          <a:xfrm>
            <a:off x="6803996" y="3062816"/>
            <a:ext cx="1711354" cy="163585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dirty="0">
                <a:solidFill>
                  <a:schemeClr val="tx1"/>
                </a:solidFill>
              </a:rPr>
              <a:t>Kitos ilgalaikės Lietuvos strategijos ir nacionaliniai planai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6A7BBE8-29A3-4CC8-9203-7F8B9E25543B}"/>
              </a:ext>
            </a:extLst>
          </p:cNvPr>
          <p:cNvSpPr/>
          <p:nvPr/>
        </p:nvSpPr>
        <p:spPr>
          <a:xfrm>
            <a:off x="4666213" y="2296230"/>
            <a:ext cx="1932013" cy="163585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dirty="0">
                <a:solidFill>
                  <a:schemeClr val="tx1"/>
                </a:solidFill>
              </a:rPr>
              <a:t>Nacionalinės energetinės nepriklausomybės įgyvendinimo priemonių planas </a:t>
            </a:r>
            <a:r>
              <a:rPr lang="lt-LT" sz="1200" b="1" dirty="0">
                <a:solidFill>
                  <a:schemeClr val="tx1"/>
                </a:solidFill>
              </a:rPr>
              <a:t>2018-2020 m.</a:t>
            </a:r>
          </a:p>
        </p:txBody>
      </p:sp>
    </p:spTree>
    <p:extLst>
      <p:ext uri="{BB962C8B-B14F-4D97-AF65-F5344CB8AC3E}">
        <p14:creationId xmlns:p14="http://schemas.microsoft.com/office/powerpoint/2010/main" val="2233936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4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293615" y="268147"/>
            <a:ext cx="8674215" cy="10628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4000" b="1" dirty="0"/>
              <a:t>Integruoto plano parengimo grafikas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EBAF21-D96E-4E8E-9AB0-7F38D633F346}"/>
              </a:ext>
            </a:extLst>
          </p:cNvPr>
          <p:cNvSpPr/>
          <p:nvPr/>
        </p:nvSpPr>
        <p:spPr>
          <a:xfrm>
            <a:off x="533252" y="2491241"/>
            <a:ext cx="7758545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400" b="1" dirty="0">
                <a:solidFill>
                  <a:schemeClr val="tx1"/>
                </a:solidFill>
              </a:rPr>
              <a:t>2. 2018 </a:t>
            </a:r>
            <a:r>
              <a:rPr lang="lt-LT" sz="1400" b="1" dirty="0">
                <a:solidFill>
                  <a:srgbClr val="483700"/>
                </a:solidFill>
              </a:rPr>
              <a:t>m. gruodis</a:t>
            </a:r>
          </a:p>
          <a:p>
            <a:pPr algn="just"/>
            <a:r>
              <a:rPr lang="lt-LT" sz="1400" dirty="0">
                <a:solidFill>
                  <a:srgbClr val="483700"/>
                </a:solidFill>
              </a:rPr>
              <a:t>Integruoto plano </a:t>
            </a:r>
            <a:r>
              <a:rPr lang="lt-LT" sz="1400" b="1" dirty="0">
                <a:solidFill>
                  <a:srgbClr val="FF0000"/>
                </a:solidFill>
              </a:rPr>
              <a:t>projekto</a:t>
            </a:r>
            <a:r>
              <a:rPr lang="lt-LT" sz="1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t-LT" sz="1400" dirty="0">
                <a:solidFill>
                  <a:srgbClr val="483700"/>
                </a:solidFill>
              </a:rPr>
              <a:t>pateikimas COM vertinimui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153574-9FA0-4878-8963-4640DE736FF5}"/>
              </a:ext>
            </a:extLst>
          </p:cNvPr>
          <p:cNvSpPr/>
          <p:nvPr/>
        </p:nvSpPr>
        <p:spPr>
          <a:xfrm>
            <a:off x="533252" y="1681302"/>
            <a:ext cx="7746273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400" b="1" dirty="0">
                <a:solidFill>
                  <a:schemeClr val="tx1"/>
                </a:solidFill>
              </a:rPr>
              <a:t>1. 2018 </a:t>
            </a:r>
            <a:r>
              <a:rPr lang="lt-LT" sz="1400" b="1" dirty="0">
                <a:solidFill>
                  <a:srgbClr val="483700"/>
                </a:solidFill>
              </a:rPr>
              <a:t>m. gruodis – 2019 m. kovas</a:t>
            </a:r>
          </a:p>
          <a:p>
            <a:pPr algn="just"/>
            <a:r>
              <a:rPr lang="lt-LT" sz="1400" dirty="0">
                <a:solidFill>
                  <a:srgbClr val="483700"/>
                </a:solidFill>
              </a:rPr>
              <a:t>Konsultacijos su suinteresuotosiomis šalimis Lietuvoje ir regione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3138615-3E47-41F1-BDD8-82F39074A285}"/>
              </a:ext>
            </a:extLst>
          </p:cNvPr>
          <p:cNvSpPr/>
          <p:nvPr/>
        </p:nvSpPr>
        <p:spPr>
          <a:xfrm>
            <a:off x="533252" y="3315660"/>
            <a:ext cx="7758545" cy="7386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400" b="1" dirty="0">
                <a:solidFill>
                  <a:schemeClr val="tx1"/>
                </a:solidFill>
              </a:rPr>
              <a:t>3. 2019 </a:t>
            </a:r>
            <a:r>
              <a:rPr lang="lt-LT" sz="1400" b="1" dirty="0">
                <a:solidFill>
                  <a:srgbClr val="483700"/>
                </a:solidFill>
              </a:rPr>
              <a:t>m. birželis – 2019 m. rugpjūtis </a:t>
            </a:r>
          </a:p>
          <a:p>
            <a:pPr algn="just"/>
            <a:r>
              <a:rPr lang="lt-LT" sz="1400" dirty="0">
                <a:solidFill>
                  <a:srgbClr val="483700"/>
                </a:solidFill>
              </a:rPr>
              <a:t>Integruoto plano projekto tobulinimas pagal COM pastabas, papildomų pasiūlytų politikų ir priemonių įtraukimas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F5AF86-B3FB-4C5C-A99A-A254F8DD3786}"/>
              </a:ext>
            </a:extLst>
          </p:cNvPr>
          <p:cNvSpPr/>
          <p:nvPr/>
        </p:nvSpPr>
        <p:spPr>
          <a:xfrm>
            <a:off x="533252" y="4388575"/>
            <a:ext cx="7758545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400" b="1" dirty="0">
                <a:solidFill>
                  <a:schemeClr val="tx1"/>
                </a:solidFill>
              </a:rPr>
              <a:t>4. 2019 </a:t>
            </a:r>
            <a:r>
              <a:rPr lang="lt-LT" sz="1400" b="1" dirty="0">
                <a:solidFill>
                  <a:srgbClr val="483700"/>
                </a:solidFill>
              </a:rPr>
              <a:t>m. rugsėjis</a:t>
            </a:r>
          </a:p>
          <a:p>
            <a:pPr algn="just"/>
            <a:r>
              <a:rPr lang="lt-LT" sz="1400" dirty="0">
                <a:solidFill>
                  <a:srgbClr val="483700"/>
                </a:solidFill>
              </a:rPr>
              <a:t>Pakartotinės</a:t>
            </a:r>
            <a:r>
              <a:rPr lang="lt-LT" sz="1400" b="1" dirty="0">
                <a:solidFill>
                  <a:srgbClr val="483700"/>
                </a:solidFill>
              </a:rPr>
              <a:t> </a:t>
            </a:r>
            <a:r>
              <a:rPr lang="lt-LT" sz="1400" dirty="0">
                <a:solidFill>
                  <a:srgbClr val="483700"/>
                </a:solidFill>
              </a:rPr>
              <a:t>konsultacijos dėl su suinteresuotosiomis šalimis Lietuvoje ir regione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4C93C0-06FB-4598-8642-8EEF44C70BBD}"/>
              </a:ext>
            </a:extLst>
          </p:cNvPr>
          <p:cNvSpPr/>
          <p:nvPr/>
        </p:nvSpPr>
        <p:spPr>
          <a:xfrm>
            <a:off x="533252" y="5221182"/>
            <a:ext cx="7758545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lt-LT" sz="1400" b="1" dirty="0">
                <a:solidFill>
                  <a:schemeClr val="tx1"/>
                </a:solidFill>
              </a:rPr>
              <a:t>5. 2019 </a:t>
            </a:r>
            <a:r>
              <a:rPr lang="lt-LT" sz="1400" b="1" dirty="0">
                <a:solidFill>
                  <a:srgbClr val="483700"/>
                </a:solidFill>
              </a:rPr>
              <a:t>m. lapkritis</a:t>
            </a:r>
          </a:p>
          <a:p>
            <a:pPr algn="just"/>
            <a:r>
              <a:rPr lang="lt-LT" sz="1400" dirty="0">
                <a:solidFill>
                  <a:srgbClr val="483700"/>
                </a:solidFill>
              </a:rPr>
              <a:t>Integruoto plano tvirtinimas ir </a:t>
            </a:r>
            <a:r>
              <a:rPr lang="lt-LT" sz="1400" b="1" dirty="0">
                <a:solidFill>
                  <a:srgbClr val="FF0000"/>
                </a:solidFill>
              </a:rPr>
              <a:t>galutinės versijos</a:t>
            </a:r>
            <a:r>
              <a:rPr lang="lt-LT" sz="1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lt-LT" sz="1400" dirty="0">
                <a:solidFill>
                  <a:srgbClr val="483700"/>
                </a:solidFill>
              </a:rPr>
              <a:t>pateikimas COM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767040D-DAC3-4D6A-86D9-18B172166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85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0E46BB-14D5-4CF9-A94D-28D4282E9F8C}"/>
              </a:ext>
            </a:extLst>
          </p:cNvPr>
          <p:cNvSpPr txBox="1"/>
          <p:nvPr/>
        </p:nvSpPr>
        <p:spPr>
          <a:xfrm>
            <a:off x="83126" y="1381990"/>
            <a:ext cx="8967355" cy="4801314"/>
          </a:xfrm>
          <a:prstGeom prst="rect">
            <a:avLst/>
          </a:prstGeom>
          <a:solidFill>
            <a:schemeClr val="accent6">
              <a:lumMod val="40000"/>
              <a:lumOff val="60000"/>
              <a:alpha val="34000"/>
            </a:schemeClr>
          </a:solidFill>
          <a:ln w="38100">
            <a:solidFill>
              <a:schemeClr val="accent6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lt-LT" b="1" dirty="0"/>
              <a:t>Integruoti nacionaliniai energetikos ir klimato planai</a:t>
            </a:r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F612AF-FDB2-426E-902A-B42EBBEBA88F}"/>
              </a:ext>
            </a:extLst>
          </p:cNvPr>
          <p:cNvSpPr txBox="1"/>
          <p:nvPr/>
        </p:nvSpPr>
        <p:spPr>
          <a:xfrm>
            <a:off x="162097" y="5766493"/>
            <a:ext cx="6995160" cy="30777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sz="1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14F904B-6FF0-454B-8B81-FF53C1C0DEFB}"/>
              </a:ext>
            </a:extLst>
          </p:cNvPr>
          <p:cNvSpPr txBox="1"/>
          <p:nvPr/>
        </p:nvSpPr>
        <p:spPr>
          <a:xfrm>
            <a:off x="142008" y="5216007"/>
            <a:ext cx="6995160" cy="30777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0953E5-282C-4CB3-8569-8F7B00226DC8}"/>
              </a:ext>
            </a:extLst>
          </p:cNvPr>
          <p:cNvSpPr txBox="1"/>
          <p:nvPr/>
        </p:nvSpPr>
        <p:spPr>
          <a:xfrm>
            <a:off x="141546" y="4779357"/>
            <a:ext cx="6995160" cy="30777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0E2AAE-268B-4A1B-8E45-8F50A783EB0B}"/>
              </a:ext>
            </a:extLst>
          </p:cNvPr>
          <p:cNvSpPr txBox="1"/>
          <p:nvPr/>
        </p:nvSpPr>
        <p:spPr>
          <a:xfrm>
            <a:off x="142008" y="4290984"/>
            <a:ext cx="6995160" cy="3077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A52D14-CCCB-4763-851A-336E090D12B9}"/>
              </a:ext>
            </a:extLst>
          </p:cNvPr>
          <p:cNvSpPr txBox="1"/>
          <p:nvPr/>
        </p:nvSpPr>
        <p:spPr>
          <a:xfrm>
            <a:off x="155862" y="3858030"/>
            <a:ext cx="6995160" cy="30777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5</a:t>
            </a:fld>
            <a:endParaRPr lang="lt-LT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D80FA3-2E64-45F9-941D-BE24B8056E1F}"/>
              </a:ext>
            </a:extLst>
          </p:cNvPr>
          <p:cNvSpPr txBox="1">
            <a:spLocks/>
          </p:cNvSpPr>
          <p:nvPr/>
        </p:nvSpPr>
        <p:spPr>
          <a:xfrm>
            <a:off x="293615" y="268147"/>
            <a:ext cx="8674215" cy="10628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b="1" dirty="0"/>
              <a:t>Nacionaliniai integruoti energetikos ir klimato planai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767040D-DAC3-4D6A-86D9-18B1721660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5BD832-E388-4C02-A15A-396D44C20DF9}"/>
              </a:ext>
            </a:extLst>
          </p:cNvPr>
          <p:cNvSpPr txBox="1"/>
          <p:nvPr/>
        </p:nvSpPr>
        <p:spPr>
          <a:xfrm>
            <a:off x="1963881" y="1816793"/>
            <a:ext cx="3455323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dirty="0"/>
              <a:t>A DALIS</a:t>
            </a:r>
          </a:p>
          <a:p>
            <a:pPr algn="ctr"/>
            <a:r>
              <a:rPr lang="lt-LT" b="1" dirty="0"/>
              <a:t>NACIONALINIŲ</a:t>
            </a:r>
            <a:r>
              <a:rPr lang="lt-LT" dirty="0"/>
              <a:t> PLANŲ APŽVALGA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49044F-BE83-45E3-8141-334B782AAAD3}"/>
              </a:ext>
            </a:extLst>
          </p:cNvPr>
          <p:cNvSpPr txBox="1"/>
          <p:nvPr/>
        </p:nvSpPr>
        <p:spPr>
          <a:xfrm>
            <a:off x="5504871" y="1826953"/>
            <a:ext cx="343131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b="1" dirty="0"/>
              <a:t>B DALIS</a:t>
            </a:r>
          </a:p>
          <a:p>
            <a:pPr algn="ctr"/>
            <a:r>
              <a:rPr lang="lt-LT" b="1" dirty="0"/>
              <a:t>ANALITINĖ DALIS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B9BB42-1CF8-4935-BC10-0DF32BE89873}"/>
              </a:ext>
            </a:extLst>
          </p:cNvPr>
          <p:cNvSpPr txBox="1"/>
          <p:nvPr/>
        </p:nvSpPr>
        <p:spPr>
          <a:xfrm>
            <a:off x="2060631" y="2588953"/>
            <a:ext cx="3368875" cy="646331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lt-LT" dirty="0"/>
              <a:t>1. </a:t>
            </a:r>
            <a:r>
              <a:rPr lang="lt-LT" b="1" dirty="0"/>
              <a:t>Plano sudarymo apžvalga ir procesas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16C36B-70DF-49D2-B329-DA352D16CA5B}"/>
              </a:ext>
            </a:extLst>
          </p:cNvPr>
          <p:cNvSpPr txBox="1"/>
          <p:nvPr/>
        </p:nvSpPr>
        <p:spPr>
          <a:xfrm>
            <a:off x="141084" y="3338946"/>
            <a:ext cx="1763222" cy="2831544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solidFill>
              <a:schemeClr val="accent6">
                <a:lumMod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lt-LT" sz="1200" b="1" u="sng" dirty="0"/>
              <a:t>ENERGETIKOS SĄJUNGA</a:t>
            </a:r>
          </a:p>
          <a:p>
            <a:pPr algn="ctr"/>
            <a:r>
              <a:rPr lang="lt-LT" sz="1200" b="1" dirty="0"/>
              <a:t>Dimensijos</a:t>
            </a:r>
          </a:p>
          <a:p>
            <a:pPr algn="ctr"/>
            <a:endParaRPr lang="lt-LT" sz="1000" b="1" dirty="0"/>
          </a:p>
          <a:p>
            <a:pPr algn="ctr"/>
            <a:r>
              <a:rPr lang="lt-LT" sz="1200" b="1" dirty="0"/>
              <a:t>Dekarbonizacija</a:t>
            </a:r>
          </a:p>
          <a:p>
            <a:pPr algn="ctr"/>
            <a:endParaRPr lang="lt-LT" b="1" dirty="0"/>
          </a:p>
          <a:p>
            <a:pPr algn="ctr"/>
            <a:r>
              <a:rPr lang="lt-LT" sz="1200" b="1" dirty="0"/>
              <a:t>Energijos efektyvumas</a:t>
            </a:r>
          </a:p>
          <a:p>
            <a:pPr algn="ctr"/>
            <a:endParaRPr lang="lt-LT" b="1" dirty="0"/>
          </a:p>
          <a:p>
            <a:pPr algn="ctr"/>
            <a:r>
              <a:rPr lang="lt-LT" sz="1200" b="1" dirty="0"/>
              <a:t>Energetinis saugumas</a:t>
            </a:r>
          </a:p>
          <a:p>
            <a:pPr algn="ctr"/>
            <a:endParaRPr lang="lt-LT" b="1" dirty="0"/>
          </a:p>
          <a:p>
            <a:pPr algn="ctr"/>
            <a:r>
              <a:rPr lang="lt-LT" sz="1200" b="1" dirty="0"/>
              <a:t>Energijos vidaus rinka</a:t>
            </a:r>
          </a:p>
          <a:p>
            <a:pPr algn="ctr"/>
            <a:endParaRPr lang="lt-LT" b="1" dirty="0"/>
          </a:p>
          <a:p>
            <a:pPr algn="ctr"/>
            <a:r>
              <a:rPr lang="lt-LT" sz="1200" b="1" dirty="0"/>
              <a:t>Inovacijos, tyrimai ir konkurencingumas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C5EB60-530A-450C-AEC1-6B94D6FC7C4C}"/>
              </a:ext>
            </a:extLst>
          </p:cNvPr>
          <p:cNvSpPr txBox="1"/>
          <p:nvPr/>
        </p:nvSpPr>
        <p:spPr>
          <a:xfrm>
            <a:off x="1929244" y="3338946"/>
            <a:ext cx="1666240" cy="283154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r>
              <a:rPr lang="lt-LT" b="1" dirty="0">
                <a:solidFill>
                  <a:schemeClr val="tx1"/>
                </a:solidFill>
              </a:rPr>
              <a:t>2. Nacionaliniai tikslai ir uždaviniai</a:t>
            </a: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sz="1600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8BC9247-350B-4A48-A0D7-00E41F4742C0}"/>
              </a:ext>
            </a:extLst>
          </p:cNvPr>
          <p:cNvSpPr txBox="1"/>
          <p:nvPr/>
        </p:nvSpPr>
        <p:spPr>
          <a:xfrm>
            <a:off x="3717404" y="3338946"/>
            <a:ext cx="1666240" cy="2831544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r>
              <a:rPr lang="lt-LT" b="1" dirty="0">
                <a:solidFill>
                  <a:schemeClr val="tx1"/>
                </a:solidFill>
              </a:rPr>
              <a:t>3. Politikos ir priemonės</a:t>
            </a: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sz="1600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82A6D37-F4E2-452C-A1DF-212F96F7B787}"/>
              </a:ext>
            </a:extLst>
          </p:cNvPr>
          <p:cNvSpPr txBox="1"/>
          <p:nvPr/>
        </p:nvSpPr>
        <p:spPr>
          <a:xfrm>
            <a:off x="5495404" y="3338946"/>
            <a:ext cx="1666240" cy="2831544"/>
          </a:xfrm>
          <a:prstGeom prst="rect">
            <a:avLst/>
          </a:prstGeom>
          <a:solidFill>
            <a:schemeClr val="accent6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r>
              <a:rPr lang="lt-LT" b="1" dirty="0">
                <a:solidFill>
                  <a:schemeClr val="tx1"/>
                </a:solidFill>
              </a:rPr>
              <a:t>4. Dabartinė situacija ir planuojamos projekcijos</a:t>
            </a:r>
          </a:p>
          <a:p>
            <a:pPr algn="ctr"/>
            <a:endParaRPr lang="lt-LT" sz="1600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  <a:p>
            <a:pPr algn="ctr"/>
            <a:endParaRPr lang="lt-LT" b="1" dirty="0">
              <a:solidFill>
                <a:schemeClr val="tx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EFE0B5-09D9-4E1E-A662-F73576F75AB5}"/>
              </a:ext>
            </a:extLst>
          </p:cNvPr>
          <p:cNvSpPr txBox="1"/>
          <p:nvPr/>
        </p:nvSpPr>
        <p:spPr>
          <a:xfrm>
            <a:off x="7253084" y="3338946"/>
            <a:ext cx="1666240" cy="2831544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  <a:p>
            <a:pPr algn="ctr"/>
            <a:r>
              <a:rPr lang="lt-LT" b="1" dirty="0"/>
              <a:t>5. Politikų ir priemonių poveikio vertinimas</a:t>
            </a:r>
          </a:p>
          <a:p>
            <a:pPr algn="ctr"/>
            <a:endParaRPr lang="lt-LT" sz="1600" b="1" dirty="0"/>
          </a:p>
          <a:p>
            <a:pPr algn="ctr"/>
            <a:endParaRPr lang="lt-LT" b="1" dirty="0"/>
          </a:p>
          <a:p>
            <a:pPr algn="ctr"/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407732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B4C630-01FF-4841-AEDA-430001910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6</a:t>
            </a:fld>
            <a:endParaRPr lang="lt-LT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177907-52E6-49C7-A659-5CAA8272A8D8}"/>
              </a:ext>
            </a:extLst>
          </p:cNvPr>
          <p:cNvSpPr txBox="1"/>
          <p:nvPr/>
        </p:nvSpPr>
        <p:spPr>
          <a:xfrm>
            <a:off x="782320" y="1249680"/>
            <a:ext cx="77012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lt-LT" sz="3600" b="1" dirty="0">
                <a:solidFill>
                  <a:schemeClr val="bg1">
                    <a:lumMod val="75000"/>
                  </a:schemeClr>
                </a:solidFill>
              </a:rPr>
              <a:t> Integruotas planas: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>
                <a:solidFill>
                  <a:schemeClr val="bg1">
                    <a:lumMod val="75000"/>
                  </a:schemeClr>
                </a:solidFill>
              </a:rPr>
              <a:t>Tikslas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>
                <a:solidFill>
                  <a:schemeClr val="bg1">
                    <a:lumMod val="75000"/>
                  </a:schemeClr>
                </a:solidFill>
              </a:rPr>
              <a:t>Parengimo grafikas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dirty="0">
                <a:solidFill>
                  <a:schemeClr val="bg1">
                    <a:lumMod val="75000"/>
                  </a:schemeClr>
                </a:solidFill>
              </a:rPr>
              <a:t>Turinys</a:t>
            </a:r>
          </a:p>
          <a:p>
            <a:pPr lvl="0"/>
            <a:endParaRPr lang="lt-LT" sz="3600" dirty="0"/>
          </a:p>
          <a:p>
            <a:pPr lvl="0"/>
            <a:r>
              <a:rPr lang="lt-LT" sz="3600" b="1" dirty="0"/>
              <a:t>2. Nacionaliniai tikslai ir priemonės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lt-LT" sz="3600" b="1" dirty="0"/>
              <a:t>Energetika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lt-LT" sz="3600" b="1" dirty="0">
                <a:solidFill>
                  <a:schemeClr val="bg1">
                    <a:lumMod val="50000"/>
                  </a:schemeClr>
                </a:solidFill>
              </a:rPr>
              <a:t>Klimato kaita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6A430EC-9E88-47A3-8956-305C01D4FD48}"/>
              </a:ext>
            </a:extLst>
          </p:cNvPr>
          <p:cNvSpPr txBox="1">
            <a:spLocks/>
          </p:cNvSpPr>
          <p:nvPr/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209806-934D-4F9D-BE61-64715C043FFE}" type="slidenum">
              <a:rPr lang="lt-LT" smtClean="0"/>
              <a:pPr/>
              <a:t>6</a:t>
            </a:fld>
            <a:endParaRPr lang="lt-LT"/>
          </a:p>
        </p:txBody>
      </p:sp>
      <p:sp>
        <p:nvSpPr>
          <p:cNvPr id="7" name="Round Single Corner Rectangle 5">
            <a:extLst>
              <a:ext uri="{FF2B5EF4-FFF2-40B4-BE49-F238E27FC236}">
                <a16:creationId xmlns:a16="http://schemas.microsoft.com/office/drawing/2014/main" id="{4C824E38-A8D1-4B4C-8723-CE70CE22D7C0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CFBE3B-98C8-4C3C-9AE1-19E2CF763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31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2040-61AD-4076-B883-2E140665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74" y="119538"/>
            <a:ext cx="7886700" cy="1325563"/>
          </a:xfrm>
        </p:spPr>
        <p:txBody>
          <a:bodyPr>
            <a:normAutofit/>
          </a:bodyPr>
          <a:lstStyle/>
          <a:p>
            <a:r>
              <a:rPr lang="lt-LT" sz="4000" b="1" dirty="0"/>
              <a:t>1. Dekarbonizacija – AEI plėtra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7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6AB7A03-5866-4937-ABA2-15B49E220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FD40B1DE-42FE-458A-B929-9A31EC50B6B4}"/>
              </a:ext>
            </a:extLst>
          </p:cNvPr>
          <p:cNvGrpSpPr/>
          <p:nvPr/>
        </p:nvGrpSpPr>
        <p:grpSpPr>
          <a:xfrm>
            <a:off x="3610009" y="2656522"/>
            <a:ext cx="1888114" cy="1316039"/>
            <a:chOff x="-484950" y="1422297"/>
            <a:chExt cx="2272096" cy="136912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3A3DDA4-65EC-40A9-B3EE-0E0E4F7B25CF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2C5452A-FD27-463A-8CA5-639CA15E1F01}"/>
                </a:ext>
              </a:extLst>
            </p:cNvPr>
            <p:cNvSpPr txBox="1"/>
            <p:nvPr/>
          </p:nvSpPr>
          <p:spPr>
            <a:xfrm>
              <a:off x="-484950" y="1422297"/>
              <a:ext cx="2272096" cy="1369127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/>
              <a:r>
                <a:rPr lang="lt-LT" sz="1600" b="1" dirty="0"/>
                <a:t>AEI dalis bendrame energijos suvartojime 2030 m. – 45 proc.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5B96E36-08EA-405E-9785-75B7C825E011}"/>
              </a:ext>
            </a:extLst>
          </p:cNvPr>
          <p:cNvGrpSpPr/>
          <p:nvPr/>
        </p:nvGrpSpPr>
        <p:grpSpPr>
          <a:xfrm>
            <a:off x="5120640" y="1219200"/>
            <a:ext cx="1273209" cy="943316"/>
            <a:chOff x="2574" y="1745080"/>
            <a:chExt cx="1538167" cy="129756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8B4FE89A-BF3C-44FB-ABD4-DC7266EE3487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4B9E5ADD-6F91-48DA-B582-BBD5783104AB}"/>
                </a:ext>
              </a:extLst>
            </p:cNvPr>
            <p:cNvSpPr txBox="1"/>
            <p:nvPr/>
          </p:nvSpPr>
          <p:spPr>
            <a:xfrm>
              <a:off x="2574" y="1745080"/>
              <a:ext cx="1538167" cy="129756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/>
              <a:r>
                <a:rPr lang="en-US" sz="1200" b="1" dirty="0"/>
                <a:t>A</a:t>
              </a:r>
              <a:r>
                <a:rPr lang="lt-LT" sz="1200" b="1" dirty="0" err="1"/>
                <a:t>tsinaujinančių</a:t>
              </a:r>
              <a:r>
                <a:rPr lang="lt-LT" sz="1200" b="1" dirty="0"/>
                <a:t> energijos išteklių </a:t>
              </a:r>
              <a:r>
                <a:rPr lang="en-US" sz="1200" b="1" dirty="0"/>
                <a:t>pl</a:t>
              </a:r>
              <a:r>
                <a:rPr lang="lt-LT" sz="1200" b="1" dirty="0" err="1"/>
                <a:t>ėtra</a:t>
              </a:r>
              <a:r>
                <a:rPr lang="lt-LT" sz="1200" b="1" dirty="0"/>
                <a:t> iki 2025 m.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150E72F6-5A95-442B-935D-1FD08B08F7A8}"/>
              </a:ext>
            </a:extLst>
          </p:cNvPr>
          <p:cNvGrpSpPr/>
          <p:nvPr/>
        </p:nvGrpSpPr>
        <p:grpSpPr>
          <a:xfrm>
            <a:off x="6663291" y="1330959"/>
            <a:ext cx="2307989" cy="284481"/>
            <a:chOff x="2165783" y="280047"/>
            <a:chExt cx="2821630" cy="1227133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C7B1EF9-73C5-4FBA-B8F0-E5CF031726BC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59C69B6-792F-4FFB-BAA6-8DEF67B53782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2019 Q3 – vyks pirmieji aukcionai </a:t>
              </a:r>
              <a:endParaRPr lang="en-US" sz="1200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A4E541C-415E-4CBA-B4B1-3A048388445D}"/>
              </a:ext>
            </a:extLst>
          </p:cNvPr>
          <p:cNvGrpSpPr/>
          <p:nvPr/>
        </p:nvGrpSpPr>
        <p:grpSpPr>
          <a:xfrm>
            <a:off x="6648050" y="2077824"/>
            <a:ext cx="2318149" cy="540926"/>
            <a:chOff x="2165783" y="1722245"/>
            <a:chExt cx="2821630" cy="1157418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CBF6397-84AA-4D86-B9DD-F16F3D4CFD32}"/>
                </a:ext>
              </a:extLst>
            </p:cNvPr>
            <p:cNvSpPr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3BAE32C-DB80-4833-9CC8-15A98C0BF8D7}"/>
                </a:ext>
              </a:extLst>
            </p:cNvPr>
            <p:cNvSpPr txBox="1"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Kintantis priedas prie rinkos kainos (paramos schema)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73FC89B-DBB1-4C85-9964-2464F2B6C9D3}"/>
              </a:ext>
            </a:extLst>
          </p:cNvPr>
          <p:cNvGrpSpPr/>
          <p:nvPr/>
        </p:nvGrpSpPr>
        <p:grpSpPr>
          <a:xfrm>
            <a:off x="6653131" y="1737359"/>
            <a:ext cx="2307989" cy="284481"/>
            <a:chOff x="2165783" y="280047"/>
            <a:chExt cx="2821630" cy="122713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677162B-7869-49C8-B088-2849BB79650B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4D92F844-CBF5-4B7C-8CA9-7AE31216BB24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2,5TWh pagamintas energijos kiekis</a:t>
              </a:r>
              <a:endParaRPr lang="en-US" sz="1200" dirty="0"/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4B29A7AA-33AB-4A5F-AFDA-5BD1AFEA8B76}"/>
              </a:ext>
            </a:extLst>
          </p:cNvPr>
          <p:cNvGrpSpPr/>
          <p:nvPr/>
        </p:nvGrpSpPr>
        <p:grpSpPr>
          <a:xfrm>
            <a:off x="2814320" y="1219201"/>
            <a:ext cx="1370818" cy="762000"/>
            <a:chOff x="16645" y="1745080"/>
            <a:chExt cx="1524096" cy="1046343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D509162-535E-4325-9439-98F7036D804C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661C1ACC-8F0F-44C5-91B5-60C41DE62248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/>
              <a:r>
                <a:rPr lang="lt-LT" sz="1200" b="1" dirty="0"/>
                <a:t>Jūrinio vėjo plėtros galimybės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9ABAE85B-DD0D-49C4-8F7D-CB94FAAB6325}"/>
              </a:ext>
            </a:extLst>
          </p:cNvPr>
          <p:cNvGrpSpPr/>
          <p:nvPr/>
        </p:nvGrpSpPr>
        <p:grpSpPr>
          <a:xfrm>
            <a:off x="201531" y="2438399"/>
            <a:ext cx="2328309" cy="467361"/>
            <a:chOff x="2165783" y="280047"/>
            <a:chExt cx="2821630" cy="1227133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F5F63E20-C3EE-408E-806A-5D39CC9E9B36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C48C2273-0E19-452C-83DA-03C8E04DDD4F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2021-2022 – anksčiausia aukcionų data</a:t>
              </a:r>
              <a:endParaRPr lang="en-US" sz="1200" dirty="0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DA3A18B-4A20-4315-935B-96E6903FA143}"/>
              </a:ext>
            </a:extLst>
          </p:cNvPr>
          <p:cNvGrpSpPr/>
          <p:nvPr/>
        </p:nvGrpSpPr>
        <p:grpSpPr>
          <a:xfrm>
            <a:off x="213360" y="1817076"/>
            <a:ext cx="2306320" cy="519724"/>
            <a:chOff x="2165783" y="3094727"/>
            <a:chExt cx="2821630" cy="1161728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EBC4E991-7257-41E9-A30C-BC8DF698164C}"/>
                </a:ext>
              </a:extLst>
            </p:cNvPr>
            <p:cNvSpPr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83D6225-47C4-43F2-AD2C-67AC5AB7EE34}"/>
                </a:ext>
              </a:extLst>
            </p:cNvPr>
            <p:cNvSpPr txBox="1"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kern="1200" noProof="0" dirty="0"/>
                <a:t>2020 Q4 Vyriausybės sprendimas dėl aukcionų organizavimo</a:t>
              </a:r>
              <a:endParaRPr lang="en-US" sz="1200" kern="1200" noProof="0" dirty="0"/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D258044-B046-45E6-9F3F-7902B3568C36}"/>
              </a:ext>
            </a:extLst>
          </p:cNvPr>
          <p:cNvGrpSpPr/>
          <p:nvPr/>
        </p:nvGrpSpPr>
        <p:grpSpPr>
          <a:xfrm>
            <a:off x="221851" y="1381759"/>
            <a:ext cx="2307989" cy="284481"/>
            <a:chOff x="2165783" y="280047"/>
            <a:chExt cx="2821630" cy="1227133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601DA43F-9D48-488B-91D2-1948BAA76F1D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C6531E4-96F3-4F9D-B1DF-EB11C6B473F5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3 metai atlikti įvertinimus</a:t>
              </a:r>
              <a:endParaRPr lang="en-US" sz="1200" dirty="0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500A2C7-725A-4563-B8F4-C245358B1B1B}"/>
              </a:ext>
            </a:extLst>
          </p:cNvPr>
          <p:cNvGrpSpPr/>
          <p:nvPr/>
        </p:nvGrpSpPr>
        <p:grpSpPr>
          <a:xfrm>
            <a:off x="4998722" y="4582229"/>
            <a:ext cx="1384968" cy="1219131"/>
            <a:chOff x="16645" y="1745080"/>
            <a:chExt cx="1524096" cy="2128280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01EEB37-C398-4E08-9527-28063AE3D42F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048D7D65-7A6C-43C6-91FB-31D5C87450FD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212828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/>
              <a:r>
                <a:rPr lang="lt-LT" sz="1200" b="1" dirty="0"/>
                <a:t>Mažoji žalioji energetika: palankios sąlygos gaminantiems vartotojams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8D42D502-6A0D-4A13-8F0E-FB4E4663FD23}"/>
              </a:ext>
            </a:extLst>
          </p:cNvPr>
          <p:cNvGrpSpPr/>
          <p:nvPr/>
        </p:nvGrpSpPr>
        <p:grpSpPr>
          <a:xfrm>
            <a:off x="6673451" y="5841999"/>
            <a:ext cx="2287669" cy="284481"/>
            <a:chOff x="2165783" y="280047"/>
            <a:chExt cx="2821630" cy="1227133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ECB2348D-A42F-42F9-86FF-A0E69B8051C6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8AE19A07-B2BC-4DD1-AC7F-E43C67077516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150 mln. EUR investicijos iki 2021 m.</a:t>
              </a:r>
              <a:endParaRPr lang="en-US" sz="1200" dirty="0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D3826A58-4884-43FC-A4D4-18925D4AE0D8}"/>
              </a:ext>
            </a:extLst>
          </p:cNvPr>
          <p:cNvGrpSpPr/>
          <p:nvPr/>
        </p:nvGrpSpPr>
        <p:grpSpPr>
          <a:xfrm>
            <a:off x="6642971" y="3759200"/>
            <a:ext cx="2318149" cy="274320"/>
            <a:chOff x="2165783" y="1722245"/>
            <a:chExt cx="2821630" cy="1157418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E7BB0245-01B8-4480-A4EB-1BB55944DC72}"/>
                </a:ext>
              </a:extLst>
            </p:cNvPr>
            <p:cNvSpPr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3159826-0776-45D4-B893-D9737839E386}"/>
                </a:ext>
              </a:extLst>
            </p:cNvPr>
            <p:cNvSpPr txBox="1"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Lanksti kainodara</a:t>
              </a: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B3DF15E-E987-4051-8408-2F9280B60951}"/>
              </a:ext>
            </a:extLst>
          </p:cNvPr>
          <p:cNvGrpSpPr/>
          <p:nvPr/>
        </p:nvGrpSpPr>
        <p:grpSpPr>
          <a:xfrm>
            <a:off x="6664960" y="5435600"/>
            <a:ext cx="2296160" cy="294640"/>
            <a:chOff x="2165783" y="3094727"/>
            <a:chExt cx="2821630" cy="116172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A478441D-A3F1-4C73-AC69-AD453EDB6B82}"/>
                </a:ext>
              </a:extLst>
            </p:cNvPr>
            <p:cNvSpPr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AC572D3D-13C9-4FBD-95DD-F4085266FB15}"/>
                </a:ext>
              </a:extLst>
            </p:cNvPr>
            <p:cNvSpPr txBox="1"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kern="1200" noProof="0" dirty="0"/>
                <a:t>Palankios finansinės sąlygos</a:t>
              </a:r>
              <a:endParaRPr lang="en-US" sz="1200" kern="1200" noProof="0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EFF2CCC7-990F-43D6-813C-0E9334CBDE91}"/>
              </a:ext>
            </a:extLst>
          </p:cNvPr>
          <p:cNvGrpSpPr/>
          <p:nvPr/>
        </p:nvGrpSpPr>
        <p:grpSpPr>
          <a:xfrm>
            <a:off x="6632811" y="4155439"/>
            <a:ext cx="2328309" cy="528321"/>
            <a:chOff x="2165783" y="280047"/>
            <a:chExt cx="2821630" cy="1227133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0C455A1F-FE0B-489B-92DD-DC2B681834A9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157B1CB5-17A3-4C0A-8D34-6C94E3B24D9B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5 kartus sutrumpintos procedūros (nuo 105 iki 21 dienos)</a:t>
              </a:r>
              <a:endParaRPr lang="en-US" sz="1200" dirty="0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0E04655-83B3-48E1-B9A3-9D1F5A884D3A}"/>
              </a:ext>
            </a:extLst>
          </p:cNvPr>
          <p:cNvGrpSpPr/>
          <p:nvPr/>
        </p:nvGrpSpPr>
        <p:grpSpPr>
          <a:xfrm>
            <a:off x="6654800" y="4793956"/>
            <a:ext cx="2296160" cy="529884"/>
            <a:chOff x="2165783" y="3094727"/>
            <a:chExt cx="2821630" cy="1161728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6B00165B-BFE4-4085-9EC1-5CE8A3AE4D13}"/>
                </a:ext>
              </a:extLst>
            </p:cNvPr>
            <p:cNvSpPr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1A1ACA65-3270-4F3A-936B-995068A73839}"/>
                </a:ext>
              </a:extLst>
            </p:cNvPr>
            <p:cNvSpPr txBox="1"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kern="1200" noProof="0" dirty="0"/>
                <a:t>Nebereikalingi leidimai, norintiems įsirengti jėgaines iki 5kW</a:t>
              </a:r>
              <a:endParaRPr lang="en-US" sz="1200" kern="1200" noProof="0" dirty="0"/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3E3866A7-9F0C-4A9F-8EC5-66042759A7EE}"/>
              </a:ext>
            </a:extLst>
          </p:cNvPr>
          <p:cNvGrpSpPr/>
          <p:nvPr/>
        </p:nvGrpSpPr>
        <p:grpSpPr>
          <a:xfrm>
            <a:off x="2743201" y="4836229"/>
            <a:ext cx="1726236" cy="934651"/>
            <a:chOff x="16645" y="1745080"/>
            <a:chExt cx="1524096" cy="1046343"/>
          </a:xfrm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1E0521B3-599A-4877-AA84-D8657DBC5D9D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3CA2A154-F0E4-4EDF-BE3E-BF5AFAE2C474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/>
              <a:r>
                <a:rPr lang="lt-LT" sz="1200" b="1" dirty="0"/>
                <a:t>Papildomas finansavimas gaminantiems vartotojams</a:t>
              </a:r>
            </a:p>
            <a:p>
              <a:pPr algn="ctr"/>
              <a:r>
                <a:rPr lang="lt-LT" sz="1200" b="1" dirty="0"/>
                <a:t>2019-2020 m.</a:t>
              </a:r>
            </a:p>
            <a:p>
              <a:pPr algn="ctr"/>
              <a:r>
                <a:rPr lang="lt-LT" sz="1200" b="1" dirty="0"/>
                <a:t>+17 mln. EUR 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08A5E631-FF64-48E2-9271-C06E6C4DFDD3}"/>
              </a:ext>
            </a:extLst>
          </p:cNvPr>
          <p:cNvGrpSpPr/>
          <p:nvPr/>
        </p:nvGrpSpPr>
        <p:grpSpPr>
          <a:xfrm>
            <a:off x="223520" y="5313679"/>
            <a:ext cx="2255520" cy="436881"/>
            <a:chOff x="2165783" y="280047"/>
            <a:chExt cx="2821630" cy="1227133"/>
          </a:xfrm>
        </p:grpSpPr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2802D08A-42C0-4CF4-A630-9B4D91864935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6B8CDC53-4A72-414B-86B3-AAAAABC1014D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dirty="0"/>
                <a:t>2021 m. - &lt;34.000 gaminančių vartotojų</a:t>
              </a:r>
              <a:endParaRPr lang="en-US" sz="1200" dirty="0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FD973E1-61B6-4A07-8542-905D40994152}"/>
              </a:ext>
            </a:extLst>
          </p:cNvPr>
          <p:cNvGrpSpPr/>
          <p:nvPr/>
        </p:nvGrpSpPr>
        <p:grpSpPr>
          <a:xfrm>
            <a:off x="233680" y="4866640"/>
            <a:ext cx="2255520" cy="294640"/>
            <a:chOff x="2165783" y="3094727"/>
            <a:chExt cx="2821630" cy="1161728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AA16BF50-A68E-4092-A164-F71A40053751}"/>
                </a:ext>
              </a:extLst>
            </p:cNvPr>
            <p:cNvSpPr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D6209A9A-50E3-43A9-9059-0F78968A3078}"/>
                </a:ext>
              </a:extLst>
            </p:cNvPr>
            <p:cNvSpPr txBox="1"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r>
                <a:rPr lang="lt-LT" sz="1200" kern="1200" noProof="0" dirty="0"/>
                <a:t>2017 m. – 300 gaminančių vartotojų</a:t>
              </a:r>
              <a:endParaRPr lang="en-US" sz="1200" kern="1200" noProof="0" dirty="0"/>
            </a:p>
          </p:txBody>
        </p:sp>
      </p:grp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8B92940A-682B-427E-8BC8-42C068C4DEF8}"/>
              </a:ext>
            </a:extLst>
          </p:cNvPr>
          <p:cNvCxnSpPr>
            <a:stCxn id="66" idx="1"/>
            <a:endCxn id="78" idx="3"/>
          </p:cNvCxnSpPr>
          <p:nvPr/>
        </p:nvCxnSpPr>
        <p:spPr>
          <a:xfrm flipH="1" flipV="1">
            <a:off x="2529840" y="1524000"/>
            <a:ext cx="284480" cy="762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BF0AB684-78AB-4B7D-8C2C-D8398A0EBAFA}"/>
              </a:ext>
            </a:extLst>
          </p:cNvPr>
          <p:cNvCxnSpPr>
            <a:stCxn id="66" idx="1"/>
            <a:endCxn id="75" idx="3"/>
          </p:cNvCxnSpPr>
          <p:nvPr/>
        </p:nvCxnSpPr>
        <p:spPr>
          <a:xfrm flipH="1">
            <a:off x="2519680" y="1600201"/>
            <a:ext cx="294640" cy="4767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C163B6A9-0942-44CF-93FC-03DD2476D85E}"/>
              </a:ext>
            </a:extLst>
          </p:cNvPr>
          <p:cNvCxnSpPr>
            <a:stCxn id="66" idx="1"/>
            <a:endCxn id="69" idx="3"/>
          </p:cNvCxnSpPr>
          <p:nvPr/>
        </p:nvCxnSpPr>
        <p:spPr>
          <a:xfrm flipH="1">
            <a:off x="2529840" y="1600201"/>
            <a:ext cx="284480" cy="10718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90BE007C-4B8E-44F1-8E1F-25D013E56840}"/>
              </a:ext>
            </a:extLst>
          </p:cNvPr>
          <p:cNvCxnSpPr>
            <a:stCxn id="22" idx="0"/>
            <a:endCxn id="66" idx="2"/>
          </p:cNvCxnSpPr>
          <p:nvPr/>
        </p:nvCxnSpPr>
        <p:spPr>
          <a:xfrm flipH="1" flipV="1">
            <a:off x="3499729" y="1981201"/>
            <a:ext cx="1054337" cy="6753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17695DBE-7C5C-4201-B26F-1B4B9F77BC17}"/>
              </a:ext>
            </a:extLst>
          </p:cNvPr>
          <p:cNvCxnSpPr>
            <a:stCxn id="22" idx="0"/>
            <a:endCxn id="37" idx="2"/>
          </p:cNvCxnSpPr>
          <p:nvPr/>
        </p:nvCxnSpPr>
        <p:spPr>
          <a:xfrm flipV="1">
            <a:off x="4554066" y="2162516"/>
            <a:ext cx="1203179" cy="4940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D4E87A72-528F-4C37-A10A-1F32C7354BFA}"/>
              </a:ext>
            </a:extLst>
          </p:cNvPr>
          <p:cNvCxnSpPr>
            <a:stCxn id="37" idx="3"/>
            <a:endCxn id="40" idx="1"/>
          </p:cNvCxnSpPr>
          <p:nvPr/>
        </p:nvCxnSpPr>
        <p:spPr>
          <a:xfrm flipV="1">
            <a:off x="6393849" y="1473200"/>
            <a:ext cx="269442" cy="2176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70C6B423-0A70-4773-BF16-C67CAE725C31}"/>
              </a:ext>
            </a:extLst>
          </p:cNvPr>
          <p:cNvCxnSpPr>
            <a:stCxn id="37" idx="3"/>
            <a:endCxn id="49" idx="1"/>
          </p:cNvCxnSpPr>
          <p:nvPr/>
        </p:nvCxnSpPr>
        <p:spPr>
          <a:xfrm>
            <a:off x="6393849" y="1690858"/>
            <a:ext cx="259282" cy="1887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D7F729E5-74B5-4574-806E-C1F0F330A20B}"/>
              </a:ext>
            </a:extLst>
          </p:cNvPr>
          <p:cNvCxnSpPr>
            <a:stCxn id="37" idx="3"/>
            <a:endCxn id="52" idx="1"/>
          </p:cNvCxnSpPr>
          <p:nvPr/>
        </p:nvCxnSpPr>
        <p:spPr>
          <a:xfrm>
            <a:off x="6393849" y="1690858"/>
            <a:ext cx="250791" cy="6146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5919DF89-A2F3-4E90-A17C-DBD783B984D3}"/>
              </a:ext>
            </a:extLst>
          </p:cNvPr>
          <p:cNvCxnSpPr>
            <a:stCxn id="37" idx="3"/>
            <a:endCxn id="43" idx="1"/>
          </p:cNvCxnSpPr>
          <p:nvPr/>
        </p:nvCxnSpPr>
        <p:spPr>
          <a:xfrm>
            <a:off x="6393849" y="1690858"/>
            <a:ext cx="254201" cy="6574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F46DED38-1F6E-4A9A-963A-D7CC0B2AF472}"/>
              </a:ext>
            </a:extLst>
          </p:cNvPr>
          <p:cNvCxnSpPr>
            <a:stCxn id="22" idx="2"/>
            <a:endCxn id="111" idx="0"/>
          </p:cNvCxnSpPr>
          <p:nvPr/>
        </p:nvCxnSpPr>
        <p:spPr>
          <a:xfrm flipH="1">
            <a:off x="3606319" y="3972561"/>
            <a:ext cx="947747" cy="8636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16FB7CFF-CEE0-4B4D-84E5-0F252D00526C}"/>
              </a:ext>
            </a:extLst>
          </p:cNvPr>
          <p:cNvCxnSpPr>
            <a:stCxn id="22" idx="2"/>
            <a:endCxn id="84" idx="0"/>
          </p:cNvCxnSpPr>
          <p:nvPr/>
        </p:nvCxnSpPr>
        <p:spPr>
          <a:xfrm>
            <a:off x="4554066" y="3972561"/>
            <a:ext cx="1137140" cy="6096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750D1A3C-4F4A-4DF1-AEDC-175C2FB1962B}"/>
              </a:ext>
            </a:extLst>
          </p:cNvPr>
          <p:cNvCxnSpPr>
            <a:stCxn id="111" idx="1"/>
            <a:endCxn id="120" idx="3"/>
          </p:cNvCxnSpPr>
          <p:nvPr/>
        </p:nvCxnSpPr>
        <p:spPr>
          <a:xfrm flipH="1" flipV="1">
            <a:off x="2489200" y="5013960"/>
            <a:ext cx="254001" cy="2895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8C8F2991-0CC8-4970-B6C9-75E2BF96931A}"/>
              </a:ext>
            </a:extLst>
          </p:cNvPr>
          <p:cNvCxnSpPr>
            <a:stCxn id="111" idx="1"/>
            <a:endCxn id="114" idx="3"/>
          </p:cNvCxnSpPr>
          <p:nvPr/>
        </p:nvCxnSpPr>
        <p:spPr>
          <a:xfrm flipH="1">
            <a:off x="2479040" y="5303555"/>
            <a:ext cx="264161" cy="2285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A8A35CE8-EC71-4BD1-B557-D45926D20000}"/>
              </a:ext>
            </a:extLst>
          </p:cNvPr>
          <p:cNvCxnSpPr>
            <a:stCxn id="84" idx="3"/>
          </p:cNvCxnSpPr>
          <p:nvPr/>
        </p:nvCxnSpPr>
        <p:spPr>
          <a:xfrm flipV="1">
            <a:off x="6383690" y="4023361"/>
            <a:ext cx="230470" cy="11684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90C1F029-96E2-4208-B34A-254AA11E4AD1}"/>
              </a:ext>
            </a:extLst>
          </p:cNvPr>
          <p:cNvCxnSpPr>
            <a:stCxn id="84" idx="3"/>
            <a:endCxn id="108" idx="1"/>
          </p:cNvCxnSpPr>
          <p:nvPr/>
        </p:nvCxnSpPr>
        <p:spPr>
          <a:xfrm flipV="1">
            <a:off x="6383690" y="5058898"/>
            <a:ext cx="271110" cy="13289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D21703F8-E7B2-4010-B0C1-43E42D450314}"/>
              </a:ext>
            </a:extLst>
          </p:cNvPr>
          <p:cNvCxnSpPr>
            <a:stCxn id="84" idx="3"/>
            <a:endCxn id="102" idx="1"/>
          </p:cNvCxnSpPr>
          <p:nvPr/>
        </p:nvCxnSpPr>
        <p:spPr>
          <a:xfrm>
            <a:off x="6383690" y="5191795"/>
            <a:ext cx="281270" cy="3911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14BE0F8B-4594-4785-B7D1-A77EF32F91AB}"/>
              </a:ext>
            </a:extLst>
          </p:cNvPr>
          <p:cNvCxnSpPr>
            <a:stCxn id="84" idx="3"/>
            <a:endCxn id="90" idx="1"/>
          </p:cNvCxnSpPr>
          <p:nvPr/>
        </p:nvCxnSpPr>
        <p:spPr>
          <a:xfrm>
            <a:off x="6383690" y="5191795"/>
            <a:ext cx="289761" cy="79244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E0B5A175-6F92-4540-BDCC-4F3BFA1B3247}"/>
              </a:ext>
            </a:extLst>
          </p:cNvPr>
          <p:cNvCxnSpPr>
            <a:stCxn id="84" idx="3"/>
            <a:endCxn id="105" idx="1"/>
          </p:cNvCxnSpPr>
          <p:nvPr/>
        </p:nvCxnSpPr>
        <p:spPr>
          <a:xfrm flipV="1">
            <a:off x="6383690" y="4419600"/>
            <a:ext cx="249121" cy="7721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70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2040-61AD-4076-B883-2E140665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525" y="90808"/>
            <a:ext cx="7886700" cy="1325563"/>
          </a:xfrm>
        </p:spPr>
        <p:txBody>
          <a:bodyPr>
            <a:normAutofit/>
          </a:bodyPr>
          <a:lstStyle/>
          <a:p>
            <a:r>
              <a:rPr lang="lt-LT" sz="4000" b="1" dirty="0"/>
              <a:t>2. Energijos efektyvumas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14465" y="6336033"/>
            <a:ext cx="2057400" cy="365125"/>
          </a:xfrm>
        </p:spPr>
        <p:txBody>
          <a:bodyPr/>
          <a:lstStyle/>
          <a:p>
            <a:fld id="{C4209806-934D-4F9D-BE61-64715C043FFE}" type="slidenum">
              <a:rPr lang="lt-LT" smtClean="0"/>
              <a:t>8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0" y="6116564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6AB7A03-5866-4937-ABA2-15B49E220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934" y="6305581"/>
            <a:ext cx="4221378" cy="381169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120CF70C-3717-4450-BE8C-4EA9D25072BA}"/>
              </a:ext>
            </a:extLst>
          </p:cNvPr>
          <p:cNvGrpSpPr/>
          <p:nvPr/>
        </p:nvGrpSpPr>
        <p:grpSpPr>
          <a:xfrm>
            <a:off x="399352" y="2895601"/>
            <a:ext cx="1724087" cy="1483359"/>
            <a:chOff x="16645" y="1745080"/>
            <a:chExt cx="1524096" cy="1046343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F3D34762-8B1A-4308-9B1A-29968E871810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302DFB7-B12D-4E1F-A232-15A0B811B878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1600" dirty="0"/>
                <a:t>I</a:t>
              </a:r>
              <a:r>
                <a:rPr lang="lt-LT" sz="1600" kern="1200" noProof="0" dirty="0" err="1"/>
                <a:t>ki</a:t>
              </a:r>
              <a:r>
                <a:rPr lang="lt-LT" sz="1600" kern="1200" noProof="0" dirty="0"/>
                <a:t> </a:t>
              </a:r>
              <a:r>
                <a:rPr lang="en-US" sz="1600" kern="1200" noProof="0" dirty="0"/>
                <a:t>20</a:t>
              </a:r>
              <a:r>
                <a:rPr lang="lt-LT" sz="1600" kern="1200" noProof="0" dirty="0"/>
                <a:t>3</a:t>
              </a:r>
              <a:r>
                <a:rPr lang="en-US" sz="1600" kern="1200" noProof="0" dirty="0"/>
                <a:t>0</a:t>
              </a:r>
              <a:r>
                <a:rPr lang="lt-LT" sz="1600" kern="1200" noProof="0" dirty="0"/>
                <a:t> metų 1,5 karto padidinti energetinį efektyvumą lyginant su 2017 m.</a:t>
              </a:r>
              <a:r>
                <a:rPr lang="en-US" sz="1600" b="1" kern="1200" noProof="0" dirty="0"/>
                <a:t> </a:t>
              </a:r>
              <a:endParaRPr lang="en-US" sz="1600" kern="1200" noProof="0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BF2EAE0-89CC-4E37-9AC7-4344889CBFBE}"/>
              </a:ext>
            </a:extLst>
          </p:cNvPr>
          <p:cNvGrpSpPr/>
          <p:nvPr/>
        </p:nvGrpSpPr>
        <p:grpSpPr>
          <a:xfrm>
            <a:off x="2548491" y="1623676"/>
            <a:ext cx="2821630" cy="1227133"/>
            <a:chOff x="2165783" y="280047"/>
            <a:chExt cx="2821630" cy="1227133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0D48090-D33F-4A91-87E9-E6D4F3BA7858}"/>
                </a:ext>
              </a:extLst>
            </p:cNvPr>
            <p:cNvSpPr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EC2CBAC1-781B-4BFF-8D20-8A980A6273CA}"/>
                </a:ext>
              </a:extLst>
            </p:cNvPr>
            <p:cNvSpPr txBox="1"/>
            <p:nvPr/>
          </p:nvSpPr>
          <p:spPr>
            <a:xfrm>
              <a:off x="2165783" y="280047"/>
              <a:ext cx="2821630" cy="122713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600" dirty="0"/>
                <a:t>Daugiabučių namų renovacijos programa</a:t>
              </a:r>
              <a:endParaRPr lang="en-US" sz="16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292538B-7B05-4741-BDDC-BF435C9135A9}"/>
              </a:ext>
            </a:extLst>
          </p:cNvPr>
          <p:cNvGrpSpPr/>
          <p:nvPr/>
        </p:nvGrpSpPr>
        <p:grpSpPr>
          <a:xfrm>
            <a:off x="2548491" y="3065874"/>
            <a:ext cx="2821630" cy="1157418"/>
            <a:chOff x="2165783" y="1722245"/>
            <a:chExt cx="2821630" cy="1157418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3BBFD38-FC67-455C-BD3C-B6C42743B5DF}"/>
                </a:ext>
              </a:extLst>
            </p:cNvPr>
            <p:cNvSpPr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B1C34DD-1C51-4191-856A-43951673AEC5}"/>
                </a:ext>
              </a:extLst>
            </p:cNvPr>
            <p:cNvSpPr txBox="1"/>
            <p:nvPr/>
          </p:nvSpPr>
          <p:spPr>
            <a:xfrm>
              <a:off x="2165783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sz="1600" dirty="0"/>
                <a:t>Viešųjų pastatų energinio efektyvumo didinimo programa</a:t>
              </a:r>
              <a:endParaRPr lang="en-US" sz="1600" kern="1200" noProof="0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00408EF-90FD-4375-A6E7-88078F818111}"/>
              </a:ext>
            </a:extLst>
          </p:cNvPr>
          <p:cNvGrpSpPr/>
          <p:nvPr/>
        </p:nvGrpSpPr>
        <p:grpSpPr>
          <a:xfrm>
            <a:off x="5934447" y="3065874"/>
            <a:ext cx="2821630" cy="1157418"/>
            <a:chOff x="5551739" y="1722245"/>
            <a:chExt cx="2821630" cy="1157418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799E5EC-AEC5-46D9-ADC8-1F43F94D39F2}"/>
                </a:ext>
              </a:extLst>
            </p:cNvPr>
            <p:cNvSpPr/>
            <p:nvPr/>
          </p:nvSpPr>
          <p:spPr>
            <a:xfrm>
              <a:off x="5551739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E681534-9C6A-4A76-B90E-BF4E6429C088}"/>
                </a:ext>
              </a:extLst>
            </p:cNvPr>
            <p:cNvSpPr txBox="1"/>
            <p:nvPr/>
          </p:nvSpPr>
          <p:spPr>
            <a:xfrm>
              <a:off x="5551739" y="1722245"/>
              <a:ext cx="2821630" cy="1157418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noProof="0" dirty="0"/>
                <a:t>E</a:t>
              </a:r>
              <a:r>
                <a:rPr lang="lt-LT" sz="1600" kern="1200" noProof="0" dirty="0" err="1"/>
                <a:t>nergetiniai</a:t>
              </a:r>
              <a:r>
                <a:rPr lang="lt-LT" sz="1600" kern="1200" noProof="0" dirty="0"/>
                <a:t> auditai ir priemonės pramonėje</a:t>
              </a:r>
              <a:endParaRPr lang="en-US" sz="1600" kern="1200" noProof="0" dirty="0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D70B794E-AD3D-47F7-A3CE-E0DAAB7E8E53}"/>
              </a:ext>
            </a:extLst>
          </p:cNvPr>
          <p:cNvGrpSpPr/>
          <p:nvPr/>
        </p:nvGrpSpPr>
        <p:grpSpPr>
          <a:xfrm>
            <a:off x="2548491" y="4438356"/>
            <a:ext cx="2821630" cy="1161728"/>
            <a:chOff x="2165783" y="3094727"/>
            <a:chExt cx="2821630" cy="1161728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2AD248B-2B0B-487E-A859-9A67375583A6}"/>
                </a:ext>
              </a:extLst>
            </p:cNvPr>
            <p:cNvSpPr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3642B3F-AF0A-4268-859A-5DC374173214}"/>
                </a:ext>
              </a:extLst>
            </p:cNvPr>
            <p:cNvSpPr txBox="1"/>
            <p:nvPr/>
          </p:nvSpPr>
          <p:spPr>
            <a:xfrm>
              <a:off x="2165783" y="3094727"/>
              <a:ext cx="2821630" cy="116172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1600" kern="1200" noProof="0" dirty="0"/>
                <a:t>Susitarimai su energijos tiekėjais dėl vartotojų informavimo</a:t>
              </a:r>
              <a:endParaRPr lang="en-US" sz="1600" kern="1200" noProof="0" dirty="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3D74953-D529-431F-8B51-CBC8E9A3CA56}"/>
              </a:ext>
            </a:extLst>
          </p:cNvPr>
          <p:cNvGrpSpPr/>
          <p:nvPr/>
        </p:nvGrpSpPr>
        <p:grpSpPr>
          <a:xfrm>
            <a:off x="5934447" y="4438356"/>
            <a:ext cx="2821630" cy="1161728"/>
            <a:chOff x="5551739" y="3094727"/>
            <a:chExt cx="2821630" cy="1161728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D285947-E844-4606-AFE3-B880AA5E875D}"/>
                </a:ext>
              </a:extLst>
            </p:cNvPr>
            <p:cNvSpPr/>
            <p:nvPr/>
          </p:nvSpPr>
          <p:spPr>
            <a:xfrm>
              <a:off x="5551739" y="3094727"/>
              <a:ext cx="2821630" cy="1161728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FB4133A-0E34-44E6-BAE8-4103E8089000}"/>
                </a:ext>
              </a:extLst>
            </p:cNvPr>
            <p:cNvSpPr txBox="1"/>
            <p:nvPr/>
          </p:nvSpPr>
          <p:spPr>
            <a:xfrm>
              <a:off x="5551739" y="3094727"/>
              <a:ext cx="2821630" cy="11617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sz="1600" kern="1200" noProof="0" dirty="0"/>
                <a:t>Susitarimai su distributoriais dėl energetinių priemonių</a:t>
              </a:r>
              <a:endParaRPr lang="en-US" sz="1600" kern="1200" noProof="0" dirty="0"/>
            </a:p>
          </p:txBody>
        </p:sp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7DB733B-DA04-484E-8465-8F19498F4489}"/>
              </a:ext>
            </a:extLst>
          </p:cNvPr>
          <p:cNvCxnSpPr>
            <a:stCxn id="44" idx="3"/>
            <a:endCxn id="42" idx="1"/>
          </p:cNvCxnSpPr>
          <p:nvPr/>
        </p:nvCxnSpPr>
        <p:spPr>
          <a:xfrm flipV="1">
            <a:off x="2123439" y="2237243"/>
            <a:ext cx="425052" cy="14000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4DDDE57-482A-4285-A05D-131C35452E7D}"/>
              </a:ext>
            </a:extLst>
          </p:cNvPr>
          <p:cNvCxnSpPr>
            <a:stCxn id="44" idx="3"/>
            <a:endCxn id="38" idx="1"/>
          </p:cNvCxnSpPr>
          <p:nvPr/>
        </p:nvCxnSpPr>
        <p:spPr>
          <a:xfrm>
            <a:off x="2123439" y="3637281"/>
            <a:ext cx="425052" cy="73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47FF088-05ED-42CA-8C7A-AFE906C15AB2}"/>
              </a:ext>
            </a:extLst>
          </p:cNvPr>
          <p:cNvCxnSpPr>
            <a:stCxn id="44" idx="3"/>
            <a:endCxn id="34" idx="1"/>
          </p:cNvCxnSpPr>
          <p:nvPr/>
        </p:nvCxnSpPr>
        <p:spPr>
          <a:xfrm>
            <a:off x="2123439" y="3637281"/>
            <a:ext cx="425052" cy="13819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502985B-EE05-4538-ABDA-A0838375FAD7}"/>
              </a:ext>
            </a:extLst>
          </p:cNvPr>
          <p:cNvCxnSpPr>
            <a:stCxn id="38" idx="3"/>
            <a:endCxn id="36" idx="1"/>
          </p:cNvCxnSpPr>
          <p:nvPr/>
        </p:nvCxnSpPr>
        <p:spPr>
          <a:xfrm>
            <a:off x="5370121" y="3644583"/>
            <a:ext cx="5643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60894ED-B208-43D8-A59A-656B8B6D4F68}"/>
              </a:ext>
            </a:extLst>
          </p:cNvPr>
          <p:cNvCxnSpPr>
            <a:stCxn id="34" idx="3"/>
            <a:endCxn id="32" idx="1"/>
          </p:cNvCxnSpPr>
          <p:nvPr/>
        </p:nvCxnSpPr>
        <p:spPr>
          <a:xfrm>
            <a:off x="5370121" y="5019220"/>
            <a:ext cx="5643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649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2040-61AD-4076-B883-2E1406654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039" y="96680"/>
            <a:ext cx="7886700" cy="1325563"/>
          </a:xfrm>
        </p:spPr>
        <p:txBody>
          <a:bodyPr>
            <a:normAutofit/>
          </a:bodyPr>
          <a:lstStyle/>
          <a:p>
            <a:r>
              <a:rPr lang="lt-LT" sz="4400" b="1" dirty="0">
                <a:solidFill>
                  <a:schemeClr val="accent6">
                    <a:lumMod val="50000"/>
                  </a:schemeClr>
                </a:solidFill>
              </a:rPr>
              <a:t>3. Energetinis saugumas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92E3DA-5418-404E-91FE-1703D317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9806-934D-4F9D-BE61-64715C043FFE}" type="slidenum">
              <a:rPr lang="lt-LT" smtClean="0"/>
              <a:t>9</a:t>
            </a:fld>
            <a:endParaRPr lang="lt-LT"/>
          </a:p>
        </p:txBody>
      </p:sp>
      <p:sp>
        <p:nvSpPr>
          <p:cNvPr id="5" name="Round Single Corner Rectangle 5">
            <a:extLst>
              <a:ext uri="{FF2B5EF4-FFF2-40B4-BE49-F238E27FC236}">
                <a16:creationId xmlns:a16="http://schemas.microsoft.com/office/drawing/2014/main" id="{EF4F65AB-8B4A-4EB2-8F4C-4FD3290AE9DF}"/>
              </a:ext>
            </a:extLst>
          </p:cNvPr>
          <p:cNvSpPr/>
          <p:nvPr/>
        </p:nvSpPr>
        <p:spPr>
          <a:xfrm>
            <a:off x="-15875" y="6119739"/>
            <a:ext cx="4746760" cy="741436"/>
          </a:xfrm>
          <a:prstGeom prst="round1Rect">
            <a:avLst>
              <a:gd name="adj" fmla="val 3614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6AB7A03-5866-4937-ABA2-15B49E2204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059" y="6308756"/>
            <a:ext cx="4221378" cy="38116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470692E-63C1-4A84-8508-23BEC347CBFA}"/>
              </a:ext>
            </a:extLst>
          </p:cNvPr>
          <p:cNvGrpSpPr/>
          <p:nvPr/>
        </p:nvGrpSpPr>
        <p:grpSpPr>
          <a:xfrm>
            <a:off x="1598233" y="2946469"/>
            <a:ext cx="1388807" cy="1513773"/>
            <a:chOff x="16645" y="1745079"/>
            <a:chExt cx="1524096" cy="104634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5246AD-7138-4FDC-9E46-9CB63DEE44A7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63A5D5D-EE1D-4004-A8C6-BA8B98163BDB}"/>
                </a:ext>
              </a:extLst>
            </p:cNvPr>
            <p:cNvSpPr txBox="1"/>
            <p:nvPr/>
          </p:nvSpPr>
          <p:spPr>
            <a:xfrm>
              <a:off x="16645" y="1745079"/>
              <a:ext cx="1524096" cy="1046343"/>
            </a:xfrm>
            <a:prstGeom prst="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/>
              <a:r>
                <a:rPr lang="lt-LT" dirty="0"/>
                <a:t>Užbaigti energetinio saugumo projektus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350C8FA-B135-4491-8CCE-FA349AB3090B}"/>
              </a:ext>
            </a:extLst>
          </p:cNvPr>
          <p:cNvGrpSpPr/>
          <p:nvPr/>
        </p:nvGrpSpPr>
        <p:grpSpPr>
          <a:xfrm>
            <a:off x="4615753" y="1767840"/>
            <a:ext cx="2801047" cy="1127760"/>
            <a:chOff x="16645" y="1745080"/>
            <a:chExt cx="1524096" cy="1046343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C4A4BCEC-EFD9-4450-8063-82423BBF42C2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B47AF9E-EF94-48BC-8053-5DC327E67909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dirty="0"/>
                <a:t>Sinchronizacija – strateginis energetinio saugumo projektas</a:t>
              </a:r>
              <a:endParaRPr lang="lt-LT" sz="1600" dirty="0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EB68672-0B31-4A22-BDE5-E40642E2526C}"/>
              </a:ext>
            </a:extLst>
          </p:cNvPr>
          <p:cNvGrpSpPr/>
          <p:nvPr/>
        </p:nvGrpSpPr>
        <p:grpSpPr>
          <a:xfrm>
            <a:off x="4636073" y="3403669"/>
            <a:ext cx="2770567" cy="518091"/>
            <a:chOff x="16645" y="1745080"/>
            <a:chExt cx="1524096" cy="104634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B86ED29-CFBE-4B15-891A-3010C91FA5D0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3CE2679-9F82-4AE0-8424-D50BA9063E56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dirty="0"/>
                <a:t>Lietuvos – Lenkijos dujotiekis GIPL</a:t>
              </a:r>
              <a:endParaRPr lang="it-IT" sz="1600" b="1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9B2F5C3-70B3-4253-9E67-0211604F16E6}"/>
              </a:ext>
            </a:extLst>
          </p:cNvPr>
          <p:cNvGrpSpPr/>
          <p:nvPr/>
        </p:nvGrpSpPr>
        <p:grpSpPr>
          <a:xfrm>
            <a:off x="4656393" y="4419669"/>
            <a:ext cx="2750247" cy="843211"/>
            <a:chOff x="16645" y="1745080"/>
            <a:chExt cx="1524096" cy="104634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F0EF6D1-A132-4E82-92D8-10A9B212C429}"/>
                </a:ext>
              </a:extLst>
            </p:cNvPr>
            <p:cNvSpPr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02D2F37-9F29-48F2-9BDE-11F503A724F0}"/>
                </a:ext>
              </a:extLst>
            </p:cNvPr>
            <p:cNvSpPr txBox="1"/>
            <p:nvPr/>
          </p:nvSpPr>
          <p:spPr>
            <a:xfrm>
              <a:off x="16645" y="1745080"/>
              <a:ext cx="1524096" cy="104634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lt-LT" dirty="0"/>
                <a:t>SGD terminalo – saugyklos „Independence“ išpirkimas</a:t>
              </a:r>
              <a:endParaRPr lang="it-IT" sz="1600" b="1" dirty="0"/>
            </a:p>
          </p:txBody>
        </p:sp>
      </p:grp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4B5DF20-3668-4615-B587-BC41048DEB70}"/>
              </a:ext>
            </a:extLst>
          </p:cNvPr>
          <p:cNvCxnSpPr>
            <a:stCxn id="21" idx="3"/>
            <a:endCxn id="31" idx="1"/>
          </p:cNvCxnSpPr>
          <p:nvPr/>
        </p:nvCxnSpPr>
        <p:spPr>
          <a:xfrm flipV="1">
            <a:off x="2987040" y="2331720"/>
            <a:ext cx="1628713" cy="13716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5E65C0D-60B7-4973-A603-68FDDEF328E4}"/>
              </a:ext>
            </a:extLst>
          </p:cNvPr>
          <p:cNvCxnSpPr>
            <a:stCxn id="21" idx="3"/>
            <a:endCxn id="35" idx="1"/>
          </p:cNvCxnSpPr>
          <p:nvPr/>
        </p:nvCxnSpPr>
        <p:spPr>
          <a:xfrm flipV="1">
            <a:off x="2987040" y="3662715"/>
            <a:ext cx="1649033" cy="40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E44BD2D-EB3D-4A81-BDE4-8EC34A28BE18}"/>
              </a:ext>
            </a:extLst>
          </p:cNvPr>
          <p:cNvCxnSpPr>
            <a:stCxn id="21" idx="3"/>
            <a:endCxn id="39" idx="1"/>
          </p:cNvCxnSpPr>
          <p:nvPr/>
        </p:nvCxnSpPr>
        <p:spPr>
          <a:xfrm>
            <a:off x="2987040" y="3703355"/>
            <a:ext cx="1669353" cy="1137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0305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2BDA4"/>
      </a:accent5>
      <a:accent6>
        <a:srgbClr val="BFD73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Horizontas">
    <a:dk1>
      <a:srgbClr val="000000"/>
    </a:dk1>
    <a:lt1>
      <a:srgbClr val="FFFFFF"/>
    </a:lt1>
    <a:dk2>
      <a:srgbClr val="1F2123"/>
    </a:dk2>
    <a:lt2>
      <a:srgbClr val="DC9E1F"/>
    </a:lt2>
    <a:accent1>
      <a:srgbClr val="7E97AD"/>
    </a:accent1>
    <a:accent2>
      <a:srgbClr val="CC8E60"/>
    </a:accent2>
    <a:accent3>
      <a:srgbClr val="7A6A60"/>
    </a:accent3>
    <a:accent4>
      <a:srgbClr val="B4936D"/>
    </a:accent4>
    <a:accent5>
      <a:srgbClr val="67787B"/>
    </a:accent5>
    <a:accent6>
      <a:srgbClr val="9D936F"/>
    </a:accent6>
    <a:hlink>
      <a:srgbClr val="646464"/>
    </a:hlink>
    <a:folHlink>
      <a:srgbClr val="969696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14636</TotalTime>
  <Words>1284</Words>
  <Application>Microsoft Office PowerPoint</Application>
  <PresentationFormat>On-screen Show (4:3)</PresentationFormat>
  <Paragraphs>290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Georgia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Dekarbonizacija – AEI plėtra</vt:lpstr>
      <vt:lpstr>2. Energijos efektyvumas</vt:lpstr>
      <vt:lpstr>3. Energetinis saugumas</vt:lpstr>
      <vt:lpstr>4. Energijos vidaus rinka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</dc:creator>
  <cp:lastModifiedBy>Kristina Rimkūnaitė</cp:lastModifiedBy>
  <cp:revision>1020</cp:revision>
  <cp:lastPrinted>2018-11-15T12:08:24Z</cp:lastPrinted>
  <dcterms:created xsi:type="dcterms:W3CDTF">2016-04-12T04:42:49Z</dcterms:created>
  <dcterms:modified xsi:type="dcterms:W3CDTF">2018-11-26T12:18:24Z</dcterms:modified>
</cp:coreProperties>
</file>