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handoutMasterIdLst>
    <p:handoutMasterId r:id="rId28"/>
  </p:handoutMasterIdLst>
  <p:sldIdLst>
    <p:sldId id="257" r:id="rId3"/>
    <p:sldId id="281" r:id="rId4"/>
    <p:sldId id="280" r:id="rId5"/>
    <p:sldId id="296" r:id="rId6"/>
    <p:sldId id="272" r:id="rId7"/>
    <p:sldId id="279" r:id="rId8"/>
    <p:sldId id="258" r:id="rId9"/>
    <p:sldId id="283" r:id="rId10"/>
    <p:sldId id="277" r:id="rId11"/>
    <p:sldId id="273" r:id="rId12"/>
    <p:sldId id="267" r:id="rId13"/>
    <p:sldId id="270" r:id="rId14"/>
    <p:sldId id="284" r:id="rId15"/>
    <p:sldId id="297" r:id="rId16"/>
    <p:sldId id="295" r:id="rId17"/>
    <p:sldId id="287" r:id="rId18"/>
    <p:sldId id="288" r:id="rId19"/>
    <p:sldId id="298" r:id="rId20"/>
    <p:sldId id="290" r:id="rId21"/>
    <p:sldId id="299" r:id="rId22"/>
    <p:sldId id="292" r:id="rId23"/>
    <p:sldId id="293" r:id="rId24"/>
    <p:sldId id="294" r:id="rId25"/>
    <p:sldId id="264" r:id="rId26"/>
  </p:sldIdLst>
  <p:sldSz cx="9144000" cy="6858000" type="screen4x3"/>
  <p:notesSz cx="6794500" cy="99314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339966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045" autoAdjust="0"/>
  </p:normalViewPr>
  <p:slideViewPr>
    <p:cSldViewPr>
      <p:cViewPr>
        <p:scale>
          <a:sx n="120" d="100"/>
          <a:sy n="120" d="100"/>
        </p:scale>
        <p:origin x="-137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1334" y="230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3"/>
              <c:layout>
                <c:manualLayout>
                  <c:x val="0"/>
                  <c:y val="3.75253813406075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Lapas1!$A$2:$A$7</c:f>
              <c:strCache>
                <c:ptCount val="6"/>
                <c:pt idx="0">
                  <c:v>nedirbę</c:v>
                </c:pt>
                <c:pt idx="1">
                  <c:v>nekvalifikuoti</c:v>
                </c:pt>
                <c:pt idx="2">
                  <c:v>kaimo gyventojai</c:v>
                </c:pt>
                <c:pt idx="3">
                  <c:v>&gt;50 m.</c:v>
                </c:pt>
                <c:pt idx="4">
                  <c:v>vyrai</c:v>
                </c:pt>
                <c:pt idx="5">
                  <c:v>moterys</c:v>
                </c:pt>
              </c:strCache>
            </c:strRef>
          </c:cat>
          <c:val>
            <c:numRef>
              <c:f>Lapas1!$B$2:$B$7</c:f>
              <c:numCache>
                <c:formatCode>General</c:formatCode>
                <c:ptCount val="6"/>
                <c:pt idx="0">
                  <c:v>17.600000000000001</c:v>
                </c:pt>
                <c:pt idx="1">
                  <c:v>36.299999999999997</c:v>
                </c:pt>
                <c:pt idx="2">
                  <c:v>47.4</c:v>
                </c:pt>
                <c:pt idx="3">
                  <c:v>56.6</c:v>
                </c:pt>
                <c:pt idx="4">
                  <c:v>50.3</c:v>
                </c:pt>
                <c:pt idx="5">
                  <c:v>49.7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161600"/>
        <c:axId val="101294464"/>
      </c:barChart>
      <c:catAx>
        <c:axId val="1011616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t-LT"/>
          </a:p>
        </c:txPr>
        <c:crossAx val="101294464"/>
        <c:crosses val="autoZero"/>
        <c:auto val="1"/>
        <c:lblAlgn val="ctr"/>
        <c:lblOffset val="100"/>
        <c:noMultiLvlLbl val="0"/>
      </c:catAx>
      <c:valAx>
        <c:axId val="1012944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11616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0592316689237274E-2"/>
          <c:y val="0.17656031871147873"/>
          <c:w val="0.69966082302390886"/>
          <c:h val="0.58668806604684443"/>
        </c:manualLayout>
      </c:layout>
      <c:lineChart>
        <c:grouping val="stacked"/>
        <c:varyColors val="0"/>
        <c:ser>
          <c:idx val="0"/>
          <c:order val="0"/>
          <c:tx>
            <c:strRef>
              <c:f>Lapas2!$B$13</c:f>
              <c:strCache>
                <c:ptCount val="1"/>
                <c:pt idx="0">
                  <c:v>Bedarbių procentas nuo darbingo amžiaus gyventojų</c:v>
                </c:pt>
              </c:strCache>
            </c:strRef>
          </c:tx>
          <c:dLbls>
            <c:dLbl>
              <c:idx val="4"/>
              <c:layout>
                <c:manualLayout>
                  <c:x val="-2.616031643866935E-2"/>
                  <c:y val="-3.95600029163021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Lapas2!$A$14:$A$19</c:f>
              <c:strCache>
                <c:ptCount val="6"/>
                <c:pt idx="0">
                  <c:v>Akmenės</c:v>
                </c:pt>
                <c:pt idx="1">
                  <c:v>Alytaus m. </c:v>
                </c:pt>
                <c:pt idx="2">
                  <c:v>Druskininkų</c:v>
                </c:pt>
                <c:pt idx="3">
                  <c:v>Pagėgių </c:v>
                </c:pt>
                <c:pt idx="4">
                  <c:v>Panevėžio m. </c:v>
                </c:pt>
                <c:pt idx="5">
                  <c:v>Šilutės</c:v>
                </c:pt>
              </c:strCache>
            </c:strRef>
          </c:cat>
          <c:val>
            <c:numRef>
              <c:f>Lapas2!$B$14:$B$19</c:f>
              <c:numCache>
                <c:formatCode>0.0</c:formatCode>
                <c:ptCount val="6"/>
                <c:pt idx="0">
                  <c:v>11.9</c:v>
                </c:pt>
                <c:pt idx="1">
                  <c:v>9</c:v>
                </c:pt>
                <c:pt idx="2">
                  <c:v>8.5</c:v>
                </c:pt>
                <c:pt idx="3">
                  <c:v>8.6999999999999993</c:v>
                </c:pt>
                <c:pt idx="4">
                  <c:v>6.5</c:v>
                </c:pt>
                <c:pt idx="5">
                  <c:v>8.3000000000000007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Lapas2!$C$13</c:f>
              <c:strCache>
                <c:ptCount val="1"/>
                <c:pt idx="0">
                  <c:v>Ilgalaikių bedarbių procentas nuo visų bedarbių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Lapas2!$A$14:$A$19</c:f>
              <c:strCache>
                <c:ptCount val="6"/>
                <c:pt idx="0">
                  <c:v>Akmenės</c:v>
                </c:pt>
                <c:pt idx="1">
                  <c:v>Alytaus m. </c:v>
                </c:pt>
                <c:pt idx="2">
                  <c:v>Druskininkų</c:v>
                </c:pt>
                <c:pt idx="3">
                  <c:v>Pagėgių </c:v>
                </c:pt>
                <c:pt idx="4">
                  <c:v>Panevėžio m. </c:v>
                </c:pt>
                <c:pt idx="5">
                  <c:v>Šilutės</c:v>
                </c:pt>
              </c:strCache>
            </c:strRef>
          </c:cat>
          <c:val>
            <c:numRef>
              <c:f>Lapas2!$C$14:$C$19</c:f>
              <c:numCache>
                <c:formatCode>0.0</c:formatCode>
                <c:ptCount val="6"/>
                <c:pt idx="0">
                  <c:v>29.977794226498887</c:v>
                </c:pt>
                <c:pt idx="1">
                  <c:v>30.48951048951049</c:v>
                </c:pt>
                <c:pt idx="2">
                  <c:v>25.900000000000002</c:v>
                </c:pt>
                <c:pt idx="3">
                  <c:v>21.69811320754717</c:v>
                </c:pt>
                <c:pt idx="4">
                  <c:v>19.733410605621561</c:v>
                </c:pt>
                <c:pt idx="5">
                  <c:v>19.695431472081218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435264"/>
        <c:axId val="108184320"/>
      </c:lineChart>
      <c:catAx>
        <c:axId val="103435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t-LT"/>
          </a:p>
        </c:txPr>
        <c:crossAx val="108184320"/>
        <c:crosses val="autoZero"/>
        <c:auto val="1"/>
        <c:lblAlgn val="ctr"/>
        <c:lblOffset val="100"/>
        <c:noMultiLvlLbl val="0"/>
      </c:catAx>
      <c:valAx>
        <c:axId val="10818432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03435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871456431379066"/>
          <c:y val="6.5158501030399149E-2"/>
          <c:w val="0.25399530906116036"/>
          <c:h val="0.62656751239428399"/>
        </c:manualLayout>
      </c:layout>
      <c:overlay val="0"/>
      <c:txPr>
        <a:bodyPr/>
        <a:lstStyle/>
        <a:p>
          <a:pPr>
            <a:defRPr sz="1600"/>
          </a:pPr>
          <a:endParaRPr lang="lt-LT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Lapas2!$B$2</c:f>
              <c:strCache>
                <c:ptCount val="1"/>
                <c:pt idx="0">
                  <c:v>Bedarbiai</c:v>
                </c:pt>
              </c:strCache>
            </c:strRef>
          </c:tx>
          <c:spPr>
            <a:solidFill>
              <a:srgbClr val="339933"/>
            </a:solidFill>
          </c:spPr>
          <c:invertIfNegative val="0"/>
          <c:dLbls>
            <c:dLbl>
              <c:idx val="2"/>
              <c:layout>
                <c:manualLayout>
                  <c:x val="7.1806131135409854E-3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Lapas2!$A$3:$A$8</c:f>
              <c:strCache>
                <c:ptCount val="6"/>
                <c:pt idx="0">
                  <c:v>Akmenės</c:v>
                </c:pt>
                <c:pt idx="1">
                  <c:v>Alytaus m. </c:v>
                </c:pt>
                <c:pt idx="2">
                  <c:v>Druskininkų</c:v>
                </c:pt>
                <c:pt idx="3">
                  <c:v>Pagėgių </c:v>
                </c:pt>
                <c:pt idx="4">
                  <c:v>Panevėžio m. </c:v>
                </c:pt>
                <c:pt idx="5">
                  <c:v>Šilutės</c:v>
                </c:pt>
              </c:strCache>
            </c:strRef>
          </c:cat>
          <c:val>
            <c:numRef>
              <c:f>Lapas2!$B$3:$B$8</c:f>
              <c:numCache>
                <c:formatCode>General</c:formatCode>
                <c:ptCount val="6"/>
                <c:pt idx="0">
                  <c:v>1351</c:v>
                </c:pt>
                <c:pt idx="1">
                  <c:v>2860</c:v>
                </c:pt>
                <c:pt idx="2">
                  <c:v>1000</c:v>
                </c:pt>
                <c:pt idx="3">
                  <c:v>424</c:v>
                </c:pt>
                <c:pt idx="4">
                  <c:v>3451</c:v>
                </c:pt>
                <c:pt idx="5">
                  <c:v>1970</c:v>
                </c:pt>
              </c:numCache>
            </c:numRef>
          </c:val>
        </c:ser>
        <c:ser>
          <c:idx val="1"/>
          <c:order val="1"/>
          <c:tx>
            <c:strRef>
              <c:f>Lapas2!$C$2</c:f>
              <c:strCache>
                <c:ptCount val="1"/>
                <c:pt idx="0">
                  <c:v>Ilgalaikiai bedarbiai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2"/>
              <c:layout>
                <c:manualLayout>
                  <c:x val="-8.6167357362491818E-3"/>
                  <c:y val="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Lapas2!$A$3:$A$8</c:f>
              <c:strCache>
                <c:ptCount val="6"/>
                <c:pt idx="0">
                  <c:v>Akmenės</c:v>
                </c:pt>
                <c:pt idx="1">
                  <c:v>Alytaus m. </c:v>
                </c:pt>
                <c:pt idx="2">
                  <c:v>Druskininkų</c:v>
                </c:pt>
                <c:pt idx="3">
                  <c:v>Pagėgių </c:v>
                </c:pt>
                <c:pt idx="4">
                  <c:v>Panevėžio m. </c:v>
                </c:pt>
                <c:pt idx="5">
                  <c:v>Šilutės</c:v>
                </c:pt>
              </c:strCache>
            </c:strRef>
          </c:cat>
          <c:val>
            <c:numRef>
              <c:f>Lapas2!$C$3:$C$8</c:f>
              <c:numCache>
                <c:formatCode>General</c:formatCode>
                <c:ptCount val="6"/>
                <c:pt idx="0">
                  <c:v>405</c:v>
                </c:pt>
                <c:pt idx="1">
                  <c:v>872</c:v>
                </c:pt>
                <c:pt idx="2">
                  <c:v>259</c:v>
                </c:pt>
                <c:pt idx="3">
                  <c:v>92</c:v>
                </c:pt>
                <c:pt idx="4">
                  <c:v>681</c:v>
                </c:pt>
                <c:pt idx="5">
                  <c:v>388</c:v>
                </c:pt>
              </c:numCache>
            </c:numRef>
          </c:val>
        </c:ser>
        <c:ser>
          <c:idx val="2"/>
          <c:order val="2"/>
          <c:tx>
            <c:strRef>
              <c:f>Lapas2!$D$2</c:f>
              <c:strCache>
                <c:ptCount val="1"/>
                <c:pt idx="0">
                  <c:v>Soc.pašalpos gavėjai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lt-LT" dirty="0" smtClean="0"/>
                      <a:t>977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083678681245909E-3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22452454163941E-3"/>
                  <c:y val="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36</a:t>
                    </a:r>
                    <a:r>
                      <a:rPr lang="lt-LT" smtClean="0"/>
                      <a:t>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8722452454163941E-3"/>
                  <c:y val="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Lapas2!$A$3:$A$8</c:f>
              <c:strCache>
                <c:ptCount val="6"/>
                <c:pt idx="0">
                  <c:v>Akmenės</c:v>
                </c:pt>
                <c:pt idx="1">
                  <c:v>Alytaus m. </c:v>
                </c:pt>
                <c:pt idx="2">
                  <c:v>Druskininkų</c:v>
                </c:pt>
                <c:pt idx="3">
                  <c:v>Pagėgių </c:v>
                </c:pt>
                <c:pt idx="4">
                  <c:v>Panevėžio m. </c:v>
                </c:pt>
                <c:pt idx="5">
                  <c:v>Šilutės</c:v>
                </c:pt>
              </c:strCache>
            </c:strRef>
          </c:cat>
          <c:val>
            <c:numRef>
              <c:f>Lapas2!$D$3:$D$8</c:f>
              <c:numCache>
                <c:formatCode>General</c:formatCode>
                <c:ptCount val="6"/>
                <c:pt idx="0">
                  <c:v>977</c:v>
                </c:pt>
                <c:pt idx="1">
                  <c:v>1129</c:v>
                </c:pt>
                <c:pt idx="2">
                  <c:v>363</c:v>
                </c:pt>
                <c:pt idx="3">
                  <c:v>362</c:v>
                </c:pt>
                <c:pt idx="4">
                  <c:v>2095</c:v>
                </c:pt>
                <c:pt idx="5">
                  <c:v>1076</c:v>
                </c:pt>
              </c:numCache>
            </c:numRef>
          </c:val>
        </c:ser>
        <c:ser>
          <c:idx val="3"/>
          <c:order val="3"/>
          <c:tx>
            <c:strRef>
              <c:f>Lapas2!$E$2</c:f>
              <c:strCache>
                <c:ptCount val="1"/>
                <c:pt idx="0">
                  <c:v>Nedarbo socialinio draudimo išmokos gavėjai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8.6167357362491818E-3"/>
                  <c:y val="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1806131135409854E-3"/>
                  <c:y val="-2.31485126859142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925103604373774E-2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3083678681245909E-3"/>
                  <c:y val="1.8518518518518517E-2"/>
                </c:manualLayout>
              </c:layout>
              <c:tx>
                <c:rich>
                  <a:bodyPr/>
                  <a:lstStyle/>
                  <a:p>
                    <a:r>
                      <a:rPr lang="lt-LT" smtClean="0"/>
                      <a:t>810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Lapas2!$A$3:$A$8</c:f>
              <c:strCache>
                <c:ptCount val="6"/>
                <c:pt idx="0">
                  <c:v>Akmenės</c:v>
                </c:pt>
                <c:pt idx="1">
                  <c:v>Alytaus m. </c:v>
                </c:pt>
                <c:pt idx="2">
                  <c:v>Druskininkų</c:v>
                </c:pt>
                <c:pt idx="3">
                  <c:v>Pagėgių </c:v>
                </c:pt>
                <c:pt idx="4">
                  <c:v>Panevėžio m. </c:v>
                </c:pt>
                <c:pt idx="5">
                  <c:v>Šilutės</c:v>
                </c:pt>
              </c:strCache>
            </c:strRef>
          </c:cat>
          <c:val>
            <c:numRef>
              <c:f>Lapas2!$E$3:$E$8</c:f>
              <c:numCache>
                <c:formatCode>General</c:formatCode>
                <c:ptCount val="6"/>
                <c:pt idx="0">
                  <c:v>400</c:v>
                </c:pt>
                <c:pt idx="1">
                  <c:v>1000</c:v>
                </c:pt>
                <c:pt idx="2">
                  <c:v>440</c:v>
                </c:pt>
                <c:pt idx="3">
                  <c:v>120</c:v>
                </c:pt>
                <c:pt idx="4">
                  <c:v>1600</c:v>
                </c:pt>
                <c:pt idx="5">
                  <c:v>810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3692160"/>
        <c:axId val="123693696"/>
      </c:barChart>
      <c:catAx>
        <c:axId val="123692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lt-LT"/>
          </a:p>
        </c:txPr>
        <c:crossAx val="123693696"/>
        <c:crosses val="autoZero"/>
        <c:auto val="1"/>
        <c:lblAlgn val="ctr"/>
        <c:lblOffset val="100"/>
        <c:noMultiLvlLbl val="0"/>
      </c:catAx>
      <c:valAx>
        <c:axId val="1236936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3692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135574951126601"/>
          <c:y val="0.16046952464275299"/>
          <c:w val="0.28571195948641542"/>
          <c:h val="0.65128317293671611"/>
        </c:manualLayout>
      </c:layout>
      <c:overlay val="0"/>
      <c:txPr>
        <a:bodyPr/>
        <a:lstStyle/>
        <a:p>
          <a:pPr>
            <a:defRPr sz="1600"/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40061945886298E-2"/>
          <c:y val="8.6906607800421531E-2"/>
          <c:w val="0.96119876108227409"/>
          <c:h val="0.7343163561536640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Lapas2!$B$48</c:f>
              <c:strCache>
                <c:ptCount val="1"/>
                <c:pt idx="0">
                  <c:v>Kitos socialinės išmokos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7.9932774145542972E-3"/>
                  <c:y val="2.5556741682486164E-3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4508523757707653E-3"/>
                  <c:y val="-5.1121534000247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Lapas2!$A$49:$A$54</c:f>
              <c:strCache>
                <c:ptCount val="6"/>
                <c:pt idx="0">
                  <c:v>Šilutės r.</c:v>
                </c:pt>
                <c:pt idx="1">
                  <c:v>Panevėžio m.</c:v>
                </c:pt>
                <c:pt idx="2">
                  <c:v>Pagėgių</c:v>
                </c:pt>
                <c:pt idx="3">
                  <c:v>Druskininkų</c:v>
                </c:pt>
                <c:pt idx="4">
                  <c:v>Alytaus m. </c:v>
                </c:pt>
                <c:pt idx="5">
                  <c:v>Akmenės r.</c:v>
                </c:pt>
              </c:strCache>
            </c:strRef>
          </c:cat>
          <c:val>
            <c:numRef>
              <c:f>Lapas2!$B$49:$B$54</c:f>
              <c:numCache>
                <c:formatCode>0.0</c:formatCode>
                <c:ptCount val="6"/>
                <c:pt idx="0">
                  <c:v>87.1</c:v>
                </c:pt>
                <c:pt idx="1">
                  <c:v>243</c:v>
                </c:pt>
                <c:pt idx="2">
                  <c:v>1.8</c:v>
                </c:pt>
                <c:pt idx="3">
                  <c:v>38</c:v>
                </c:pt>
                <c:pt idx="4">
                  <c:v>101.5</c:v>
                </c:pt>
                <c:pt idx="5">
                  <c:v>80.900000000000006</c:v>
                </c:pt>
              </c:numCache>
            </c:numRef>
          </c:val>
        </c:ser>
        <c:ser>
          <c:idx val="1"/>
          <c:order val="1"/>
          <c:tx>
            <c:strRef>
              <c:f>Lapas2!$C$48</c:f>
              <c:strCache>
                <c:ptCount val="1"/>
                <c:pt idx="0">
                  <c:v>Soc.pašalpa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1.0269551956789252E-2"/>
                  <c:y val="-1.0224910597695263E-2"/>
                </c:manualLayout>
              </c:layout>
              <c:tx>
                <c:rich>
                  <a:bodyPr anchor="b" anchorCtr="0"/>
                  <a:lstStyle/>
                  <a:p>
                    <a:pPr>
                      <a:defRPr sz="1400"/>
                    </a:pPr>
                    <a:r>
                      <a:rPr lang="lt-LT" sz="1400" dirty="0" smtClean="0"/>
                      <a:t>         </a:t>
                    </a:r>
                    <a:r>
                      <a:rPr lang="en-US" sz="1400" dirty="0" smtClean="0"/>
                      <a:t>30,6</a:t>
                    </a:r>
                    <a:endParaRPr lang="en-US" sz="1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-7.66823010003719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Lapas2!$A$49:$A$54</c:f>
              <c:strCache>
                <c:ptCount val="6"/>
                <c:pt idx="0">
                  <c:v>Šilutės r.</c:v>
                </c:pt>
                <c:pt idx="1">
                  <c:v>Panevėžio m.</c:v>
                </c:pt>
                <c:pt idx="2">
                  <c:v>Pagėgių</c:v>
                </c:pt>
                <c:pt idx="3">
                  <c:v>Druskininkų</c:v>
                </c:pt>
                <c:pt idx="4">
                  <c:v>Alytaus m. </c:v>
                </c:pt>
                <c:pt idx="5">
                  <c:v>Akmenės r.</c:v>
                </c:pt>
              </c:strCache>
            </c:strRef>
          </c:cat>
          <c:val>
            <c:numRef>
              <c:f>Lapas2!$C$49:$C$54</c:f>
              <c:numCache>
                <c:formatCode>0.0</c:formatCode>
                <c:ptCount val="6"/>
                <c:pt idx="0">
                  <c:v>85.266580000000005</c:v>
                </c:pt>
                <c:pt idx="1">
                  <c:v>154.54032000000001</c:v>
                </c:pt>
                <c:pt idx="2">
                  <c:v>30.633959999999998</c:v>
                </c:pt>
                <c:pt idx="3">
                  <c:v>33.263730000000002</c:v>
                </c:pt>
                <c:pt idx="4">
                  <c:v>96.804630000000003</c:v>
                </c:pt>
                <c:pt idx="5">
                  <c:v>75.769419999999997</c:v>
                </c:pt>
              </c:numCache>
            </c:numRef>
          </c:val>
        </c:ser>
        <c:ser>
          <c:idx val="2"/>
          <c:order val="2"/>
          <c:tx>
            <c:strRef>
              <c:f>Lapas2!$D$48</c:f>
              <c:strCache>
                <c:ptCount val="1"/>
                <c:pt idx="0">
                  <c:v>NSDĮ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1.4508108195185508E-3"/>
                  <c:y val="-2.8117447497782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1.2780383500061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4508523757707653E-3"/>
                  <c:y val="-7.66823010003719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Lapas2!$A$49:$A$54</c:f>
              <c:strCache>
                <c:ptCount val="6"/>
                <c:pt idx="0">
                  <c:v>Šilutės r.</c:v>
                </c:pt>
                <c:pt idx="1">
                  <c:v>Panevėžio m.</c:v>
                </c:pt>
                <c:pt idx="2">
                  <c:v>Pagėgių</c:v>
                </c:pt>
                <c:pt idx="3">
                  <c:v>Druskininkų</c:v>
                </c:pt>
                <c:pt idx="4">
                  <c:v>Alytaus m. </c:v>
                </c:pt>
                <c:pt idx="5">
                  <c:v>Akmenės r.</c:v>
                </c:pt>
              </c:strCache>
            </c:strRef>
          </c:cat>
          <c:val>
            <c:numRef>
              <c:f>Lapas2!$D$49:$D$54</c:f>
              <c:numCache>
                <c:formatCode>0.0</c:formatCode>
                <c:ptCount val="6"/>
                <c:pt idx="0">
                  <c:v>202.74299999999999</c:v>
                </c:pt>
                <c:pt idx="1">
                  <c:v>464.63999999999993</c:v>
                </c:pt>
                <c:pt idx="2">
                  <c:v>31.044</c:v>
                </c:pt>
                <c:pt idx="3">
                  <c:v>116.11599999999999</c:v>
                </c:pt>
                <c:pt idx="4">
                  <c:v>273</c:v>
                </c:pt>
                <c:pt idx="5">
                  <c:v>110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90"/>
        <c:overlap val="100"/>
        <c:axId val="7025792"/>
        <c:axId val="7027328"/>
      </c:barChart>
      <c:catAx>
        <c:axId val="702579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lt-LT"/>
          </a:p>
        </c:txPr>
        <c:crossAx val="7027328"/>
        <c:crosses val="autoZero"/>
        <c:auto val="1"/>
        <c:lblAlgn val="ctr"/>
        <c:lblOffset val="100"/>
        <c:noMultiLvlLbl val="0"/>
      </c:catAx>
      <c:valAx>
        <c:axId val="7027328"/>
        <c:scaling>
          <c:orientation val="minMax"/>
          <c:max val="900"/>
        </c:scaling>
        <c:delete val="1"/>
        <c:axPos val="l"/>
        <c:numFmt formatCode="0.0" sourceLinked="1"/>
        <c:majorTickMark val="none"/>
        <c:minorTickMark val="none"/>
        <c:tickLblPos val="nextTo"/>
        <c:crossAx val="70257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111277064870978"/>
          <c:y val="8.523670477837407E-2"/>
          <c:w val="0.38710860083482379"/>
          <c:h val="0.18795133874014"/>
        </c:manualLayout>
      </c:layout>
      <c:overlay val="0"/>
      <c:txPr>
        <a:bodyPr/>
        <a:lstStyle/>
        <a:p>
          <a:pPr>
            <a:defRPr sz="1800"/>
          </a:pPr>
          <a:endParaRPr lang="lt-LT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E0E85B-A84D-41B6-97A4-D1FBCD71D6A8}" type="doc">
      <dgm:prSet loTypeId="urn:microsoft.com/office/officeart/2005/8/layout/chevron1" loCatId="process" qsTypeId="urn:microsoft.com/office/officeart/2005/8/quickstyle/simple1" qsCatId="simple" csTypeId="urn:microsoft.com/office/officeart/2005/8/colors/accent6_2" csCatId="accent6" phldr="1"/>
      <dgm:spPr/>
    </dgm:pt>
    <dgm:pt modelId="{7899D28C-3318-4991-A96E-E75675CA24EC}">
      <dgm:prSet phldrT="[Tekstas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lt-LT"/>
            <a:t>Registracija</a:t>
          </a:r>
        </a:p>
      </dgm:t>
    </dgm:pt>
    <dgm:pt modelId="{43CA9CA2-BB68-4DAA-9538-E5CC115D18D9}" type="parTrans" cxnId="{65A8AE3D-F0F0-4C51-8528-BDAB15B6213E}">
      <dgm:prSet/>
      <dgm:spPr/>
      <dgm:t>
        <a:bodyPr/>
        <a:lstStyle/>
        <a:p>
          <a:endParaRPr lang="lt-LT"/>
        </a:p>
      </dgm:t>
    </dgm:pt>
    <dgm:pt modelId="{C4DDE5F3-3B01-4C50-B523-BBB921BDDAF1}" type="sibTrans" cxnId="{65A8AE3D-F0F0-4C51-8528-BDAB15B6213E}">
      <dgm:prSet/>
      <dgm:spPr/>
      <dgm:t>
        <a:bodyPr/>
        <a:lstStyle/>
        <a:p>
          <a:endParaRPr lang="lt-LT"/>
        </a:p>
      </dgm:t>
    </dgm:pt>
    <dgm:pt modelId="{8FDC3ECD-B290-4FEC-8F24-1930FD199063}">
      <dgm:prSet phldrT="[Tekstas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lt-LT"/>
            <a:t>Darbo rinkos paslaugos</a:t>
          </a:r>
        </a:p>
      </dgm:t>
    </dgm:pt>
    <dgm:pt modelId="{78F2E962-D4BB-4B2C-A60B-CAEB5B5C6882}" type="sibTrans" cxnId="{AB97CBEF-F692-435C-B2BC-2B9D8AAB8625}">
      <dgm:prSet/>
      <dgm:spPr/>
      <dgm:t>
        <a:bodyPr/>
        <a:lstStyle/>
        <a:p>
          <a:endParaRPr lang="lt-LT"/>
        </a:p>
      </dgm:t>
    </dgm:pt>
    <dgm:pt modelId="{E875ED3C-835E-4A0F-8517-C846EF8C0EFE}" type="parTrans" cxnId="{AB97CBEF-F692-435C-B2BC-2B9D8AAB8625}">
      <dgm:prSet/>
      <dgm:spPr/>
      <dgm:t>
        <a:bodyPr/>
        <a:lstStyle/>
        <a:p>
          <a:endParaRPr lang="lt-LT"/>
        </a:p>
      </dgm:t>
    </dgm:pt>
    <dgm:pt modelId="{B64E9EBF-48E8-412E-9A29-C8F2ADCA6346}">
      <dgm:prSet phldrT="[Tekstas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lt-LT" dirty="0"/>
            <a:t>Pirminis informacinis susitikimas</a:t>
          </a:r>
        </a:p>
      </dgm:t>
    </dgm:pt>
    <dgm:pt modelId="{45F7E2B7-2F76-47B9-90A9-7F1E24451565}" type="sibTrans" cxnId="{AB8DBECC-90F5-4945-A529-D6CE8E2B4D2D}">
      <dgm:prSet/>
      <dgm:spPr/>
      <dgm:t>
        <a:bodyPr/>
        <a:lstStyle/>
        <a:p>
          <a:endParaRPr lang="lt-LT"/>
        </a:p>
      </dgm:t>
    </dgm:pt>
    <dgm:pt modelId="{79B83A41-262D-4B38-9B56-BF93F059AB99}" type="parTrans" cxnId="{AB8DBECC-90F5-4945-A529-D6CE8E2B4D2D}">
      <dgm:prSet/>
      <dgm:spPr/>
      <dgm:t>
        <a:bodyPr/>
        <a:lstStyle/>
        <a:p>
          <a:endParaRPr lang="lt-LT"/>
        </a:p>
      </dgm:t>
    </dgm:pt>
    <dgm:pt modelId="{F96E26B5-E511-4CA1-A1EC-8CB6A081BB79}" type="pres">
      <dgm:prSet presAssocID="{D3E0E85B-A84D-41B6-97A4-D1FBCD71D6A8}" presName="Name0" presStyleCnt="0">
        <dgm:presLayoutVars>
          <dgm:dir/>
          <dgm:animLvl val="lvl"/>
          <dgm:resizeHandles val="exact"/>
        </dgm:presLayoutVars>
      </dgm:prSet>
      <dgm:spPr/>
    </dgm:pt>
    <dgm:pt modelId="{1A05B9DF-3CF7-4839-B014-C6A05022DF03}" type="pres">
      <dgm:prSet presAssocID="{7899D28C-3318-4991-A96E-E75675CA24EC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4E196B07-50AE-4AB8-8C1C-1BF44DC25BCF}" type="pres">
      <dgm:prSet presAssocID="{C4DDE5F3-3B01-4C50-B523-BBB921BDDAF1}" presName="parTxOnlySpace" presStyleCnt="0"/>
      <dgm:spPr/>
    </dgm:pt>
    <dgm:pt modelId="{D64AC4BF-CE43-4310-B0E9-49C1AFB00C85}" type="pres">
      <dgm:prSet presAssocID="{B64E9EBF-48E8-412E-9A29-C8F2ADCA6346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FF75C617-DB6B-48D4-9D86-91DE2FE1CA12}" type="pres">
      <dgm:prSet presAssocID="{45F7E2B7-2F76-47B9-90A9-7F1E24451565}" presName="parTxOnlySpace" presStyleCnt="0"/>
      <dgm:spPr/>
    </dgm:pt>
    <dgm:pt modelId="{63691A84-5512-4A92-AAAD-68802855C242}" type="pres">
      <dgm:prSet presAssocID="{8FDC3ECD-B290-4FEC-8F24-1930FD19906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DD003349-F872-4C52-A585-34D98F2EB406}" type="presOf" srcId="{B64E9EBF-48E8-412E-9A29-C8F2ADCA6346}" destId="{D64AC4BF-CE43-4310-B0E9-49C1AFB00C85}" srcOrd="0" destOrd="0" presId="urn:microsoft.com/office/officeart/2005/8/layout/chevron1"/>
    <dgm:cxn modelId="{14DA99A8-111F-4164-964C-DBE1733FE700}" type="presOf" srcId="{7899D28C-3318-4991-A96E-E75675CA24EC}" destId="{1A05B9DF-3CF7-4839-B014-C6A05022DF03}" srcOrd="0" destOrd="0" presId="urn:microsoft.com/office/officeart/2005/8/layout/chevron1"/>
    <dgm:cxn modelId="{FB482E20-DD3C-4FEF-86A4-143B1A116916}" type="presOf" srcId="{D3E0E85B-A84D-41B6-97A4-D1FBCD71D6A8}" destId="{F96E26B5-E511-4CA1-A1EC-8CB6A081BB79}" srcOrd="0" destOrd="0" presId="urn:microsoft.com/office/officeart/2005/8/layout/chevron1"/>
    <dgm:cxn modelId="{AB97CBEF-F692-435C-B2BC-2B9D8AAB8625}" srcId="{D3E0E85B-A84D-41B6-97A4-D1FBCD71D6A8}" destId="{8FDC3ECD-B290-4FEC-8F24-1930FD199063}" srcOrd="2" destOrd="0" parTransId="{E875ED3C-835E-4A0F-8517-C846EF8C0EFE}" sibTransId="{78F2E962-D4BB-4B2C-A60B-CAEB5B5C6882}"/>
    <dgm:cxn modelId="{0D5F4E3D-044E-4D7B-B979-A65894792D9C}" type="presOf" srcId="{8FDC3ECD-B290-4FEC-8F24-1930FD199063}" destId="{63691A84-5512-4A92-AAAD-68802855C242}" srcOrd="0" destOrd="0" presId="urn:microsoft.com/office/officeart/2005/8/layout/chevron1"/>
    <dgm:cxn modelId="{65A8AE3D-F0F0-4C51-8528-BDAB15B6213E}" srcId="{D3E0E85B-A84D-41B6-97A4-D1FBCD71D6A8}" destId="{7899D28C-3318-4991-A96E-E75675CA24EC}" srcOrd="0" destOrd="0" parTransId="{43CA9CA2-BB68-4DAA-9538-E5CC115D18D9}" sibTransId="{C4DDE5F3-3B01-4C50-B523-BBB921BDDAF1}"/>
    <dgm:cxn modelId="{AB8DBECC-90F5-4945-A529-D6CE8E2B4D2D}" srcId="{D3E0E85B-A84D-41B6-97A4-D1FBCD71D6A8}" destId="{B64E9EBF-48E8-412E-9A29-C8F2ADCA6346}" srcOrd="1" destOrd="0" parTransId="{79B83A41-262D-4B38-9B56-BF93F059AB99}" sibTransId="{45F7E2B7-2F76-47B9-90A9-7F1E24451565}"/>
    <dgm:cxn modelId="{4C53C4C8-9084-4CF9-BAA0-BC5983F4C6A2}" type="presParOf" srcId="{F96E26B5-E511-4CA1-A1EC-8CB6A081BB79}" destId="{1A05B9DF-3CF7-4839-B014-C6A05022DF03}" srcOrd="0" destOrd="0" presId="urn:microsoft.com/office/officeart/2005/8/layout/chevron1"/>
    <dgm:cxn modelId="{CA5E03C9-0057-4BB9-8F31-CF49660375E5}" type="presParOf" srcId="{F96E26B5-E511-4CA1-A1EC-8CB6A081BB79}" destId="{4E196B07-50AE-4AB8-8C1C-1BF44DC25BCF}" srcOrd="1" destOrd="0" presId="urn:microsoft.com/office/officeart/2005/8/layout/chevron1"/>
    <dgm:cxn modelId="{285CA5E4-EAC5-47B3-BC60-CE3A9029CA46}" type="presParOf" srcId="{F96E26B5-E511-4CA1-A1EC-8CB6A081BB79}" destId="{D64AC4BF-CE43-4310-B0E9-49C1AFB00C85}" srcOrd="2" destOrd="0" presId="urn:microsoft.com/office/officeart/2005/8/layout/chevron1"/>
    <dgm:cxn modelId="{3C7DDBA2-10C5-43F5-8919-04F5F1C43694}" type="presParOf" srcId="{F96E26B5-E511-4CA1-A1EC-8CB6A081BB79}" destId="{FF75C617-DB6B-48D4-9D86-91DE2FE1CA12}" srcOrd="3" destOrd="0" presId="urn:microsoft.com/office/officeart/2005/8/layout/chevron1"/>
    <dgm:cxn modelId="{6D1856AD-CC53-4DD4-8ED1-97C7896108F6}" type="presParOf" srcId="{F96E26B5-E511-4CA1-A1EC-8CB6A081BB79}" destId="{63691A84-5512-4A92-AAAD-68802855C242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E0E85B-A84D-41B6-97A4-D1FBCD71D6A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899D28C-3318-4991-A96E-E75675CA24EC}">
      <dgm:prSet phldrT="[Tekstas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lt-LT" sz="1600" dirty="0"/>
            <a:t>Registracija</a:t>
          </a:r>
        </a:p>
        <a:p>
          <a:r>
            <a:rPr lang="lt-LT" sz="1600" dirty="0"/>
            <a:t>Įsidarbinimo galimybių vertinimas</a:t>
          </a:r>
        </a:p>
        <a:p>
          <a:r>
            <a:rPr lang="lt-LT" sz="1600" dirty="0" smtClean="0"/>
            <a:t>Darbo rinkos paslaugų/ADRPP pasiūlymas/teikimas</a:t>
          </a:r>
          <a:endParaRPr lang="lt-LT" sz="1600" dirty="0"/>
        </a:p>
      </dgm:t>
    </dgm:pt>
    <dgm:pt modelId="{43CA9CA2-BB68-4DAA-9538-E5CC115D18D9}" type="parTrans" cxnId="{65A8AE3D-F0F0-4C51-8528-BDAB15B6213E}">
      <dgm:prSet/>
      <dgm:spPr/>
      <dgm:t>
        <a:bodyPr/>
        <a:lstStyle/>
        <a:p>
          <a:endParaRPr lang="lt-LT" sz="1600"/>
        </a:p>
      </dgm:t>
    </dgm:pt>
    <dgm:pt modelId="{C4DDE5F3-3B01-4C50-B523-BBB921BDDAF1}" type="sibTrans" cxnId="{65A8AE3D-F0F0-4C51-8528-BDAB15B6213E}">
      <dgm:prSet/>
      <dgm:spPr/>
      <dgm:t>
        <a:bodyPr/>
        <a:lstStyle/>
        <a:p>
          <a:endParaRPr lang="lt-LT" sz="1600"/>
        </a:p>
      </dgm:t>
    </dgm:pt>
    <dgm:pt modelId="{F96E26B5-E511-4CA1-A1EC-8CB6A081BB79}" type="pres">
      <dgm:prSet presAssocID="{D3E0E85B-A84D-41B6-97A4-D1FBCD71D6A8}" presName="Name0" presStyleCnt="0">
        <dgm:presLayoutVars>
          <dgm:dir/>
          <dgm:animLvl val="lvl"/>
          <dgm:resizeHandles val="exact"/>
        </dgm:presLayoutVars>
      </dgm:prSet>
      <dgm:spPr/>
    </dgm:pt>
    <dgm:pt modelId="{1A05B9DF-3CF7-4839-B014-C6A05022DF03}" type="pres">
      <dgm:prSet presAssocID="{7899D28C-3318-4991-A96E-E75675CA24EC}" presName="parTxOnly" presStyleLbl="node1" presStyleIdx="0" presStyleCnt="1" custLinFactNeighborX="13545" custLinFactNeighborY="194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65A8AE3D-F0F0-4C51-8528-BDAB15B6213E}" srcId="{D3E0E85B-A84D-41B6-97A4-D1FBCD71D6A8}" destId="{7899D28C-3318-4991-A96E-E75675CA24EC}" srcOrd="0" destOrd="0" parTransId="{43CA9CA2-BB68-4DAA-9538-E5CC115D18D9}" sibTransId="{C4DDE5F3-3B01-4C50-B523-BBB921BDDAF1}"/>
    <dgm:cxn modelId="{136268F9-8AEB-4E8D-8F6B-365562B135DF}" type="presOf" srcId="{7899D28C-3318-4991-A96E-E75675CA24EC}" destId="{1A05B9DF-3CF7-4839-B014-C6A05022DF03}" srcOrd="0" destOrd="0" presId="urn:microsoft.com/office/officeart/2005/8/layout/chevron1"/>
    <dgm:cxn modelId="{D764B2FB-1AE2-4096-949F-96FC8D2B7448}" type="presOf" srcId="{D3E0E85B-A84D-41B6-97A4-D1FBCD71D6A8}" destId="{F96E26B5-E511-4CA1-A1EC-8CB6A081BB79}" srcOrd="0" destOrd="0" presId="urn:microsoft.com/office/officeart/2005/8/layout/chevron1"/>
    <dgm:cxn modelId="{3FD1DA86-1BF6-4309-9F49-ACE7AC29FA28}" type="presParOf" srcId="{F96E26B5-E511-4CA1-A1EC-8CB6A081BB79}" destId="{1A05B9DF-3CF7-4839-B014-C6A05022DF03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E41BA3-1AA1-4B6F-AFA5-29107F31F9FB}" type="doc">
      <dgm:prSet loTypeId="urn:microsoft.com/office/officeart/2005/8/layout/radial5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lt-LT"/>
        </a:p>
      </dgm:t>
    </dgm:pt>
    <dgm:pt modelId="{4705851C-CE44-4D2F-B665-385B4D2D1DDC}">
      <dgm:prSet phldrT="[Tekstas]" custT="1"/>
      <dgm:spPr/>
      <dgm:t>
        <a:bodyPr/>
        <a:lstStyle/>
        <a:p>
          <a:r>
            <a:rPr lang="lt-LT" sz="1200" b="1" dirty="0"/>
            <a:t>Darbdavys</a:t>
          </a:r>
          <a:endParaRPr lang="lt-LT" sz="1100" b="1" dirty="0"/>
        </a:p>
      </dgm:t>
    </dgm:pt>
    <dgm:pt modelId="{97407843-268D-49C6-B3E4-5199A6BDBB1E}" type="parTrans" cxnId="{F13840FA-3336-4F0A-ABB1-7894B5BCFC29}">
      <dgm:prSet/>
      <dgm:spPr/>
      <dgm:t>
        <a:bodyPr/>
        <a:lstStyle/>
        <a:p>
          <a:endParaRPr lang="lt-LT" sz="2400" b="1"/>
        </a:p>
      </dgm:t>
    </dgm:pt>
    <dgm:pt modelId="{F9099FE2-08B3-4369-9440-6C74C7C3D728}" type="sibTrans" cxnId="{F13840FA-3336-4F0A-ABB1-7894B5BCFC29}">
      <dgm:prSet/>
      <dgm:spPr/>
      <dgm:t>
        <a:bodyPr/>
        <a:lstStyle/>
        <a:p>
          <a:endParaRPr lang="lt-LT" sz="2400" b="1"/>
        </a:p>
      </dgm:t>
    </dgm:pt>
    <dgm:pt modelId="{3ADC823A-4F8C-4163-BF6F-76679171D06D}">
      <dgm:prSet phldrT="[Tekstas]" custT="1"/>
      <dgm:spPr/>
      <dgm:t>
        <a:bodyPr/>
        <a:lstStyle/>
        <a:p>
          <a:r>
            <a:rPr lang="lt-LT" sz="1050" b="1" dirty="0" smtClean="0"/>
            <a:t>Laisvų darbo vietų registravimo </a:t>
          </a:r>
          <a:r>
            <a:rPr lang="lt-LT" sz="1050" b="1" dirty="0"/>
            <a:t>specialistas</a:t>
          </a:r>
        </a:p>
      </dgm:t>
    </dgm:pt>
    <dgm:pt modelId="{61E08A33-DE48-4B86-9939-12EC8AFD5883}" type="parTrans" cxnId="{B685CCDB-1C91-417F-B1B6-AB2457DF6701}">
      <dgm:prSet custT="1"/>
      <dgm:spPr/>
      <dgm:t>
        <a:bodyPr/>
        <a:lstStyle/>
        <a:p>
          <a:endParaRPr lang="lt-LT" sz="1000" b="1"/>
        </a:p>
      </dgm:t>
    </dgm:pt>
    <dgm:pt modelId="{D5DD6F00-2442-42A5-98B5-8C883B323155}" type="sibTrans" cxnId="{B685CCDB-1C91-417F-B1B6-AB2457DF6701}">
      <dgm:prSet/>
      <dgm:spPr/>
      <dgm:t>
        <a:bodyPr/>
        <a:lstStyle/>
        <a:p>
          <a:endParaRPr lang="lt-LT" sz="2400" b="1"/>
        </a:p>
      </dgm:t>
    </dgm:pt>
    <dgm:pt modelId="{6AA14085-2DD3-4789-94D4-8B6A41C5D335}">
      <dgm:prSet phldrT="[Tekstas]" custT="1"/>
      <dgm:spPr/>
      <dgm:t>
        <a:bodyPr/>
        <a:lstStyle/>
        <a:p>
          <a:r>
            <a:rPr lang="lt-LT" sz="1050" b="1" dirty="0" smtClean="0"/>
            <a:t>Aktyvios darbo rinkos politikos priemonių </a:t>
          </a:r>
          <a:r>
            <a:rPr lang="lt-LT" sz="1050" b="1" dirty="0"/>
            <a:t>specialistas</a:t>
          </a:r>
        </a:p>
      </dgm:t>
    </dgm:pt>
    <dgm:pt modelId="{12E2C03D-1A6E-4C01-9BBB-E7FA6C841A04}" type="parTrans" cxnId="{29AA194A-CD7C-4667-AB59-EA287C104D89}">
      <dgm:prSet custT="1"/>
      <dgm:spPr/>
      <dgm:t>
        <a:bodyPr/>
        <a:lstStyle/>
        <a:p>
          <a:endParaRPr lang="lt-LT" sz="1000" b="1"/>
        </a:p>
      </dgm:t>
    </dgm:pt>
    <dgm:pt modelId="{6137C3EB-9482-4C6B-9213-9D68D19F25A2}" type="sibTrans" cxnId="{29AA194A-CD7C-4667-AB59-EA287C104D89}">
      <dgm:prSet/>
      <dgm:spPr/>
      <dgm:t>
        <a:bodyPr/>
        <a:lstStyle/>
        <a:p>
          <a:endParaRPr lang="lt-LT" sz="2400" b="1"/>
        </a:p>
      </dgm:t>
    </dgm:pt>
    <dgm:pt modelId="{8678C3EA-FFDC-4DD8-A502-FA220091F1EB}">
      <dgm:prSet phldrT="[Tekstas]" custT="1"/>
      <dgm:spPr/>
      <dgm:t>
        <a:bodyPr/>
        <a:lstStyle/>
        <a:p>
          <a:r>
            <a:rPr lang="lt-LT" sz="1050" b="1" dirty="0"/>
            <a:t>Įdarbinimo tarpininkavimo specialistas</a:t>
          </a:r>
        </a:p>
      </dgm:t>
    </dgm:pt>
    <dgm:pt modelId="{494E538F-C1FF-4CD3-8A66-245E4A1942D9}" type="parTrans" cxnId="{DCC9753B-2E1E-4462-9BE5-7FAFF716E372}">
      <dgm:prSet custT="1"/>
      <dgm:spPr/>
      <dgm:t>
        <a:bodyPr/>
        <a:lstStyle/>
        <a:p>
          <a:endParaRPr lang="lt-LT" sz="1000" b="1"/>
        </a:p>
      </dgm:t>
    </dgm:pt>
    <dgm:pt modelId="{B648896E-ABB8-40B0-90CB-4B8240D3465E}" type="sibTrans" cxnId="{DCC9753B-2E1E-4462-9BE5-7FAFF716E372}">
      <dgm:prSet/>
      <dgm:spPr/>
      <dgm:t>
        <a:bodyPr/>
        <a:lstStyle/>
        <a:p>
          <a:endParaRPr lang="lt-LT" sz="2400" b="1"/>
        </a:p>
      </dgm:t>
    </dgm:pt>
    <dgm:pt modelId="{7CD829A0-EBF4-45D6-AACE-6E22979F29E7}" type="pres">
      <dgm:prSet presAssocID="{E0E41BA3-1AA1-4B6F-AFA5-29107F31F9F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444A7AA0-D71D-4EED-9F8D-319046A253B9}" type="pres">
      <dgm:prSet presAssocID="{4705851C-CE44-4D2F-B665-385B4D2D1DDC}" presName="centerShape" presStyleLbl="node0" presStyleIdx="0" presStyleCnt="1"/>
      <dgm:spPr/>
      <dgm:t>
        <a:bodyPr/>
        <a:lstStyle/>
        <a:p>
          <a:endParaRPr lang="lt-LT"/>
        </a:p>
      </dgm:t>
    </dgm:pt>
    <dgm:pt modelId="{8136486D-2DCE-481C-B7D5-A3C9C0F5FA9B}" type="pres">
      <dgm:prSet presAssocID="{61E08A33-DE48-4B86-9939-12EC8AFD5883}" presName="parTrans" presStyleLbl="sibTrans2D1" presStyleIdx="0" presStyleCnt="3"/>
      <dgm:spPr/>
      <dgm:t>
        <a:bodyPr/>
        <a:lstStyle/>
        <a:p>
          <a:endParaRPr lang="lt-LT"/>
        </a:p>
      </dgm:t>
    </dgm:pt>
    <dgm:pt modelId="{8091B993-E671-4500-B572-B939124657BF}" type="pres">
      <dgm:prSet presAssocID="{61E08A33-DE48-4B86-9939-12EC8AFD5883}" presName="connectorText" presStyleLbl="sibTrans2D1" presStyleIdx="0" presStyleCnt="3"/>
      <dgm:spPr/>
      <dgm:t>
        <a:bodyPr/>
        <a:lstStyle/>
        <a:p>
          <a:endParaRPr lang="lt-LT"/>
        </a:p>
      </dgm:t>
    </dgm:pt>
    <dgm:pt modelId="{93175DA3-2C68-434D-80DF-A87E132A3801}" type="pres">
      <dgm:prSet presAssocID="{3ADC823A-4F8C-4163-BF6F-76679171D06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029DD052-33F6-419C-8708-822AF36F2A9C}" type="pres">
      <dgm:prSet presAssocID="{12E2C03D-1A6E-4C01-9BBB-E7FA6C841A04}" presName="parTrans" presStyleLbl="sibTrans2D1" presStyleIdx="1" presStyleCnt="3"/>
      <dgm:spPr/>
      <dgm:t>
        <a:bodyPr/>
        <a:lstStyle/>
        <a:p>
          <a:endParaRPr lang="lt-LT"/>
        </a:p>
      </dgm:t>
    </dgm:pt>
    <dgm:pt modelId="{32D63ED4-D222-45F1-82F1-7E1EDB8F47F8}" type="pres">
      <dgm:prSet presAssocID="{12E2C03D-1A6E-4C01-9BBB-E7FA6C841A04}" presName="connectorText" presStyleLbl="sibTrans2D1" presStyleIdx="1" presStyleCnt="3"/>
      <dgm:spPr/>
      <dgm:t>
        <a:bodyPr/>
        <a:lstStyle/>
        <a:p>
          <a:endParaRPr lang="lt-LT"/>
        </a:p>
      </dgm:t>
    </dgm:pt>
    <dgm:pt modelId="{A79D9494-2F1E-404D-8716-214DFB2455D2}" type="pres">
      <dgm:prSet presAssocID="{6AA14085-2DD3-4789-94D4-8B6A41C5D33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4230A07D-EFFD-48CD-A7BA-7B67C65073CC}" type="pres">
      <dgm:prSet presAssocID="{494E538F-C1FF-4CD3-8A66-245E4A1942D9}" presName="parTrans" presStyleLbl="sibTrans2D1" presStyleIdx="2" presStyleCnt="3"/>
      <dgm:spPr/>
      <dgm:t>
        <a:bodyPr/>
        <a:lstStyle/>
        <a:p>
          <a:endParaRPr lang="lt-LT"/>
        </a:p>
      </dgm:t>
    </dgm:pt>
    <dgm:pt modelId="{DE63905F-45E1-4CF9-A4D8-7083B3F4F99A}" type="pres">
      <dgm:prSet presAssocID="{494E538F-C1FF-4CD3-8A66-245E4A1942D9}" presName="connectorText" presStyleLbl="sibTrans2D1" presStyleIdx="2" presStyleCnt="3"/>
      <dgm:spPr/>
      <dgm:t>
        <a:bodyPr/>
        <a:lstStyle/>
        <a:p>
          <a:endParaRPr lang="lt-LT"/>
        </a:p>
      </dgm:t>
    </dgm:pt>
    <dgm:pt modelId="{2B67F051-6325-46AD-89E6-3DCA988F65D8}" type="pres">
      <dgm:prSet presAssocID="{8678C3EA-FFDC-4DD8-A502-FA220091F1E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B685CCDB-1C91-417F-B1B6-AB2457DF6701}" srcId="{4705851C-CE44-4D2F-B665-385B4D2D1DDC}" destId="{3ADC823A-4F8C-4163-BF6F-76679171D06D}" srcOrd="0" destOrd="0" parTransId="{61E08A33-DE48-4B86-9939-12EC8AFD5883}" sibTransId="{D5DD6F00-2442-42A5-98B5-8C883B323155}"/>
    <dgm:cxn modelId="{6D278931-B644-416D-9356-EF07E4B17675}" type="presOf" srcId="{E0E41BA3-1AA1-4B6F-AFA5-29107F31F9FB}" destId="{7CD829A0-EBF4-45D6-AACE-6E22979F29E7}" srcOrd="0" destOrd="0" presId="urn:microsoft.com/office/officeart/2005/8/layout/radial5"/>
    <dgm:cxn modelId="{C6D70F9D-425E-4B50-835D-2D42617D2AE6}" type="presOf" srcId="{12E2C03D-1A6E-4C01-9BBB-E7FA6C841A04}" destId="{029DD052-33F6-419C-8708-822AF36F2A9C}" srcOrd="0" destOrd="0" presId="urn:microsoft.com/office/officeart/2005/8/layout/radial5"/>
    <dgm:cxn modelId="{70437F47-5215-4F15-B8ED-517391BB1448}" type="presOf" srcId="{494E538F-C1FF-4CD3-8A66-245E4A1942D9}" destId="{4230A07D-EFFD-48CD-A7BA-7B67C65073CC}" srcOrd="0" destOrd="0" presId="urn:microsoft.com/office/officeart/2005/8/layout/radial5"/>
    <dgm:cxn modelId="{2F9F175F-4903-405E-85D3-F826D1794E62}" type="presOf" srcId="{4705851C-CE44-4D2F-B665-385B4D2D1DDC}" destId="{444A7AA0-D71D-4EED-9F8D-319046A253B9}" srcOrd="0" destOrd="0" presId="urn:microsoft.com/office/officeart/2005/8/layout/radial5"/>
    <dgm:cxn modelId="{F13840FA-3336-4F0A-ABB1-7894B5BCFC29}" srcId="{E0E41BA3-1AA1-4B6F-AFA5-29107F31F9FB}" destId="{4705851C-CE44-4D2F-B665-385B4D2D1DDC}" srcOrd="0" destOrd="0" parTransId="{97407843-268D-49C6-B3E4-5199A6BDBB1E}" sibTransId="{F9099FE2-08B3-4369-9440-6C74C7C3D728}"/>
    <dgm:cxn modelId="{AB0500F0-884E-477E-8C7E-49526F40917F}" type="presOf" srcId="{3ADC823A-4F8C-4163-BF6F-76679171D06D}" destId="{93175DA3-2C68-434D-80DF-A87E132A3801}" srcOrd="0" destOrd="0" presId="urn:microsoft.com/office/officeart/2005/8/layout/radial5"/>
    <dgm:cxn modelId="{C7A97AE0-A4E3-4D76-9F93-7CDBB2208241}" type="presOf" srcId="{61E08A33-DE48-4B86-9939-12EC8AFD5883}" destId="{8136486D-2DCE-481C-B7D5-A3C9C0F5FA9B}" srcOrd="0" destOrd="0" presId="urn:microsoft.com/office/officeart/2005/8/layout/radial5"/>
    <dgm:cxn modelId="{45D7F4F7-239F-4A49-A16E-8EB956CF84FA}" type="presOf" srcId="{6AA14085-2DD3-4789-94D4-8B6A41C5D335}" destId="{A79D9494-2F1E-404D-8716-214DFB2455D2}" srcOrd="0" destOrd="0" presId="urn:microsoft.com/office/officeart/2005/8/layout/radial5"/>
    <dgm:cxn modelId="{D06701D0-656C-4B02-8493-B27893D92663}" type="presOf" srcId="{12E2C03D-1A6E-4C01-9BBB-E7FA6C841A04}" destId="{32D63ED4-D222-45F1-82F1-7E1EDB8F47F8}" srcOrd="1" destOrd="0" presId="urn:microsoft.com/office/officeart/2005/8/layout/radial5"/>
    <dgm:cxn modelId="{F4610308-1C46-4A1F-B274-B9515A28054F}" type="presOf" srcId="{8678C3EA-FFDC-4DD8-A502-FA220091F1EB}" destId="{2B67F051-6325-46AD-89E6-3DCA988F65D8}" srcOrd="0" destOrd="0" presId="urn:microsoft.com/office/officeart/2005/8/layout/radial5"/>
    <dgm:cxn modelId="{7B262119-6A70-43F3-A008-361CF2CF0BC1}" type="presOf" srcId="{61E08A33-DE48-4B86-9939-12EC8AFD5883}" destId="{8091B993-E671-4500-B572-B939124657BF}" srcOrd="1" destOrd="0" presId="urn:microsoft.com/office/officeart/2005/8/layout/radial5"/>
    <dgm:cxn modelId="{DCC9753B-2E1E-4462-9BE5-7FAFF716E372}" srcId="{4705851C-CE44-4D2F-B665-385B4D2D1DDC}" destId="{8678C3EA-FFDC-4DD8-A502-FA220091F1EB}" srcOrd="2" destOrd="0" parTransId="{494E538F-C1FF-4CD3-8A66-245E4A1942D9}" sibTransId="{B648896E-ABB8-40B0-90CB-4B8240D3465E}"/>
    <dgm:cxn modelId="{29AA194A-CD7C-4667-AB59-EA287C104D89}" srcId="{4705851C-CE44-4D2F-B665-385B4D2D1DDC}" destId="{6AA14085-2DD3-4789-94D4-8B6A41C5D335}" srcOrd="1" destOrd="0" parTransId="{12E2C03D-1A6E-4C01-9BBB-E7FA6C841A04}" sibTransId="{6137C3EB-9482-4C6B-9213-9D68D19F25A2}"/>
    <dgm:cxn modelId="{07A93579-D40C-4B91-8F89-2B584E78C27C}" type="presOf" srcId="{494E538F-C1FF-4CD3-8A66-245E4A1942D9}" destId="{DE63905F-45E1-4CF9-A4D8-7083B3F4F99A}" srcOrd="1" destOrd="0" presId="urn:microsoft.com/office/officeart/2005/8/layout/radial5"/>
    <dgm:cxn modelId="{2DDF7E42-1BEB-4D40-A2AA-0B0CFA9984FD}" type="presParOf" srcId="{7CD829A0-EBF4-45D6-AACE-6E22979F29E7}" destId="{444A7AA0-D71D-4EED-9F8D-319046A253B9}" srcOrd="0" destOrd="0" presId="urn:microsoft.com/office/officeart/2005/8/layout/radial5"/>
    <dgm:cxn modelId="{6EFFB2AE-3A12-4035-84E7-23F86C202245}" type="presParOf" srcId="{7CD829A0-EBF4-45D6-AACE-6E22979F29E7}" destId="{8136486D-2DCE-481C-B7D5-A3C9C0F5FA9B}" srcOrd="1" destOrd="0" presId="urn:microsoft.com/office/officeart/2005/8/layout/radial5"/>
    <dgm:cxn modelId="{35DADC5B-1E24-45A8-BA90-2BF7953B6517}" type="presParOf" srcId="{8136486D-2DCE-481C-B7D5-A3C9C0F5FA9B}" destId="{8091B993-E671-4500-B572-B939124657BF}" srcOrd="0" destOrd="0" presId="urn:microsoft.com/office/officeart/2005/8/layout/radial5"/>
    <dgm:cxn modelId="{B7A7E98F-57B8-414B-871E-80E2227D40F3}" type="presParOf" srcId="{7CD829A0-EBF4-45D6-AACE-6E22979F29E7}" destId="{93175DA3-2C68-434D-80DF-A87E132A3801}" srcOrd="2" destOrd="0" presId="urn:microsoft.com/office/officeart/2005/8/layout/radial5"/>
    <dgm:cxn modelId="{87BF8DBB-838D-4E67-AEE5-9274746E2654}" type="presParOf" srcId="{7CD829A0-EBF4-45D6-AACE-6E22979F29E7}" destId="{029DD052-33F6-419C-8708-822AF36F2A9C}" srcOrd="3" destOrd="0" presId="urn:microsoft.com/office/officeart/2005/8/layout/radial5"/>
    <dgm:cxn modelId="{C060220A-AFDC-47C7-96E2-E49FF3664C2B}" type="presParOf" srcId="{029DD052-33F6-419C-8708-822AF36F2A9C}" destId="{32D63ED4-D222-45F1-82F1-7E1EDB8F47F8}" srcOrd="0" destOrd="0" presId="urn:microsoft.com/office/officeart/2005/8/layout/radial5"/>
    <dgm:cxn modelId="{828C251D-00B6-4DD2-9A9E-106926C9D74B}" type="presParOf" srcId="{7CD829A0-EBF4-45D6-AACE-6E22979F29E7}" destId="{A79D9494-2F1E-404D-8716-214DFB2455D2}" srcOrd="4" destOrd="0" presId="urn:microsoft.com/office/officeart/2005/8/layout/radial5"/>
    <dgm:cxn modelId="{67F39D4A-B1F1-4AB6-B242-0D6860009D44}" type="presParOf" srcId="{7CD829A0-EBF4-45D6-AACE-6E22979F29E7}" destId="{4230A07D-EFFD-48CD-A7BA-7B67C65073CC}" srcOrd="5" destOrd="0" presId="urn:microsoft.com/office/officeart/2005/8/layout/radial5"/>
    <dgm:cxn modelId="{768B1F94-43FB-449C-B0B5-85780F9E0DBF}" type="presParOf" srcId="{4230A07D-EFFD-48CD-A7BA-7B67C65073CC}" destId="{DE63905F-45E1-4CF9-A4D8-7083B3F4F99A}" srcOrd="0" destOrd="0" presId="urn:microsoft.com/office/officeart/2005/8/layout/radial5"/>
    <dgm:cxn modelId="{C5E07A39-0307-4851-97E2-FE596DFA70EF}" type="presParOf" srcId="{7CD829A0-EBF4-45D6-AACE-6E22979F29E7}" destId="{2B67F051-6325-46AD-89E6-3DCA988F65D8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F9C253-7DC8-4661-ACFD-B58E90BEF7E0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43A4CEE5-7871-4648-BC96-8E5417125644}">
      <dgm:prSet phldrT="[Tekstas]" custT="1"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r>
            <a:rPr lang="lt-LT" sz="2000" b="1" dirty="0"/>
            <a:t>Darbdavys</a:t>
          </a:r>
          <a:endParaRPr lang="lt-LT" sz="2300" b="1" dirty="0"/>
        </a:p>
      </dgm:t>
    </dgm:pt>
    <dgm:pt modelId="{C17C6231-01A5-425E-93C5-95ADBAF7981C}" type="parTrans" cxnId="{18C53BED-D7DF-48E1-8B59-DF764946EDF8}">
      <dgm:prSet/>
      <dgm:spPr/>
      <dgm:t>
        <a:bodyPr/>
        <a:lstStyle/>
        <a:p>
          <a:pPr algn="ctr"/>
          <a:endParaRPr lang="lt-LT"/>
        </a:p>
      </dgm:t>
    </dgm:pt>
    <dgm:pt modelId="{5B5F6684-E887-4D31-8F30-6828EEE04BC7}" type="sibTrans" cxnId="{18C53BED-D7DF-48E1-8B59-DF764946EDF8}">
      <dgm:prSet/>
      <dgm:spPr/>
      <dgm:t>
        <a:bodyPr/>
        <a:lstStyle/>
        <a:p>
          <a:pPr algn="ctr"/>
          <a:endParaRPr lang="lt-LT"/>
        </a:p>
      </dgm:t>
    </dgm:pt>
    <dgm:pt modelId="{87861C32-8BBD-43F6-BBDA-185068272642}">
      <dgm:prSet phldrT="[Tekstas]"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r>
            <a:rPr lang="lt-LT" b="1" dirty="0" smtClean="0"/>
            <a:t>Paslaugų darbdaviams </a:t>
          </a:r>
          <a:r>
            <a:rPr lang="lt-LT" b="1" dirty="0"/>
            <a:t>specialistas</a:t>
          </a:r>
        </a:p>
      </dgm:t>
    </dgm:pt>
    <dgm:pt modelId="{85CD811E-4062-4FA6-8DDA-70EB134C99CA}" type="parTrans" cxnId="{DEAD30CE-B849-4008-9027-8656D8C8382D}">
      <dgm:prSet/>
      <dgm:spPr/>
      <dgm:t>
        <a:bodyPr/>
        <a:lstStyle/>
        <a:p>
          <a:pPr algn="ctr"/>
          <a:endParaRPr lang="lt-LT"/>
        </a:p>
      </dgm:t>
    </dgm:pt>
    <dgm:pt modelId="{9DE67307-62B4-42FE-ADBF-55E77C9F2E04}" type="sibTrans" cxnId="{DEAD30CE-B849-4008-9027-8656D8C8382D}">
      <dgm:prSet/>
      <dgm:spPr/>
      <dgm:t>
        <a:bodyPr/>
        <a:lstStyle/>
        <a:p>
          <a:pPr algn="ctr"/>
          <a:endParaRPr lang="lt-LT"/>
        </a:p>
      </dgm:t>
    </dgm:pt>
    <dgm:pt modelId="{6674D406-1204-47FA-83D2-A2ABC99958A5}" type="pres">
      <dgm:prSet presAssocID="{B2F9C253-7DC8-4661-ACFD-B58E90BEF7E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A563162B-B4E4-40E9-A188-16F92445E35A}" type="pres">
      <dgm:prSet presAssocID="{43A4CEE5-7871-4648-BC96-8E5417125644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28D55621-5271-40FF-AA59-AF3070E541D5}" type="pres">
      <dgm:prSet presAssocID="{87861C32-8BBD-43F6-BBDA-185068272642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DEAD30CE-B849-4008-9027-8656D8C8382D}" srcId="{B2F9C253-7DC8-4661-ACFD-B58E90BEF7E0}" destId="{87861C32-8BBD-43F6-BBDA-185068272642}" srcOrd="1" destOrd="0" parTransId="{85CD811E-4062-4FA6-8DDA-70EB134C99CA}" sibTransId="{9DE67307-62B4-42FE-ADBF-55E77C9F2E04}"/>
    <dgm:cxn modelId="{4D48C4CE-FF10-43C0-9C0B-72EE35F472D4}" type="presOf" srcId="{43A4CEE5-7871-4648-BC96-8E5417125644}" destId="{A563162B-B4E4-40E9-A188-16F92445E35A}" srcOrd="0" destOrd="0" presId="urn:microsoft.com/office/officeart/2005/8/layout/arrow5"/>
    <dgm:cxn modelId="{C12E7F8B-EADA-4B48-8545-73537FAFAD51}" type="presOf" srcId="{87861C32-8BBD-43F6-BBDA-185068272642}" destId="{28D55621-5271-40FF-AA59-AF3070E541D5}" srcOrd="0" destOrd="0" presId="urn:microsoft.com/office/officeart/2005/8/layout/arrow5"/>
    <dgm:cxn modelId="{18C53BED-D7DF-48E1-8B59-DF764946EDF8}" srcId="{B2F9C253-7DC8-4661-ACFD-B58E90BEF7E0}" destId="{43A4CEE5-7871-4648-BC96-8E5417125644}" srcOrd="0" destOrd="0" parTransId="{C17C6231-01A5-425E-93C5-95ADBAF7981C}" sibTransId="{5B5F6684-E887-4D31-8F30-6828EEE04BC7}"/>
    <dgm:cxn modelId="{C14FA53F-2E11-4141-A8D8-4860B38D0357}" type="presOf" srcId="{B2F9C253-7DC8-4661-ACFD-B58E90BEF7E0}" destId="{6674D406-1204-47FA-83D2-A2ABC99958A5}" srcOrd="0" destOrd="0" presId="urn:microsoft.com/office/officeart/2005/8/layout/arrow5"/>
    <dgm:cxn modelId="{40B8092B-CE2E-4968-9677-8DF6EC9E37C0}" type="presParOf" srcId="{6674D406-1204-47FA-83D2-A2ABC99958A5}" destId="{A563162B-B4E4-40E9-A188-16F92445E35A}" srcOrd="0" destOrd="0" presId="urn:microsoft.com/office/officeart/2005/8/layout/arrow5"/>
    <dgm:cxn modelId="{BA15DD16-B279-4700-99F5-5049AE925107}" type="presParOf" srcId="{6674D406-1204-47FA-83D2-A2ABC99958A5}" destId="{28D55621-5271-40FF-AA59-AF3070E541D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05B9DF-3CF7-4839-B014-C6A05022DF03}">
      <dsp:nvSpPr>
        <dsp:cNvPr id="0" name=""/>
        <dsp:cNvSpPr/>
      </dsp:nvSpPr>
      <dsp:spPr>
        <a:xfrm>
          <a:off x="1580" y="114917"/>
          <a:ext cx="1925727" cy="770290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/>
            <a:t>Registracija</a:t>
          </a:r>
        </a:p>
      </dsp:txBody>
      <dsp:txXfrm>
        <a:off x="386725" y="114917"/>
        <a:ext cx="1155437" cy="770290"/>
      </dsp:txXfrm>
    </dsp:sp>
    <dsp:sp modelId="{D64AC4BF-CE43-4310-B0E9-49C1AFB00C85}">
      <dsp:nvSpPr>
        <dsp:cNvPr id="0" name=""/>
        <dsp:cNvSpPr/>
      </dsp:nvSpPr>
      <dsp:spPr>
        <a:xfrm>
          <a:off x="1734734" y="114917"/>
          <a:ext cx="1925727" cy="770290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/>
            <a:t>Pirminis informacinis susitikimas</a:t>
          </a:r>
        </a:p>
      </dsp:txBody>
      <dsp:txXfrm>
        <a:off x="2119879" y="114917"/>
        <a:ext cx="1155437" cy="770290"/>
      </dsp:txXfrm>
    </dsp:sp>
    <dsp:sp modelId="{63691A84-5512-4A92-AAAD-68802855C242}">
      <dsp:nvSpPr>
        <dsp:cNvPr id="0" name=""/>
        <dsp:cNvSpPr/>
      </dsp:nvSpPr>
      <dsp:spPr>
        <a:xfrm>
          <a:off x="3467889" y="114917"/>
          <a:ext cx="1925727" cy="770290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/>
            <a:t>Darbo rinkos paslaugos</a:t>
          </a:r>
        </a:p>
      </dsp:txBody>
      <dsp:txXfrm>
        <a:off x="3853034" y="114917"/>
        <a:ext cx="1155437" cy="7702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05B9DF-3CF7-4839-B014-C6A05022DF03}">
      <dsp:nvSpPr>
        <dsp:cNvPr id="0" name=""/>
        <dsp:cNvSpPr/>
      </dsp:nvSpPr>
      <dsp:spPr>
        <a:xfrm>
          <a:off x="5268" y="0"/>
          <a:ext cx="5389928" cy="1000125"/>
        </a:xfrm>
        <a:prstGeom prst="chevron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/>
            <a:t>Registracija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/>
            <a:t>Įsidarbinimo galimybių vertinimas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/>
            <a:t>Darbo rinkos paslaugų/ADRPP pasiūlymas/teikimas</a:t>
          </a:r>
          <a:endParaRPr lang="lt-LT" sz="1600" kern="1200" dirty="0"/>
        </a:p>
      </dsp:txBody>
      <dsp:txXfrm>
        <a:off x="505331" y="0"/>
        <a:ext cx="4389803" cy="10001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4A7AA0-D71D-4EED-9F8D-319046A253B9}">
      <dsp:nvSpPr>
        <dsp:cNvPr id="0" name=""/>
        <dsp:cNvSpPr/>
      </dsp:nvSpPr>
      <dsp:spPr>
        <a:xfrm>
          <a:off x="1446993" y="1445621"/>
          <a:ext cx="1031103" cy="103110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200" b="1" kern="1200" dirty="0"/>
            <a:t>Darbdavys</a:t>
          </a:r>
          <a:endParaRPr lang="lt-LT" sz="1100" b="1" kern="1200" dirty="0"/>
        </a:p>
      </dsp:txBody>
      <dsp:txXfrm>
        <a:off x="1597995" y="1596623"/>
        <a:ext cx="729099" cy="729099"/>
      </dsp:txXfrm>
    </dsp:sp>
    <dsp:sp modelId="{8136486D-2DCE-481C-B7D5-A3C9C0F5FA9B}">
      <dsp:nvSpPr>
        <dsp:cNvPr id="0" name=""/>
        <dsp:cNvSpPr/>
      </dsp:nvSpPr>
      <dsp:spPr>
        <a:xfrm rot="16200000">
          <a:off x="1853156" y="1070131"/>
          <a:ext cx="218777" cy="3505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000" b="1" kern="1200"/>
        </a:p>
      </dsp:txBody>
      <dsp:txXfrm>
        <a:off x="1885973" y="1173063"/>
        <a:ext cx="153144" cy="210345"/>
      </dsp:txXfrm>
    </dsp:sp>
    <dsp:sp modelId="{93175DA3-2C68-434D-80DF-A87E132A3801}">
      <dsp:nvSpPr>
        <dsp:cNvPr id="0" name=""/>
        <dsp:cNvSpPr/>
      </dsp:nvSpPr>
      <dsp:spPr>
        <a:xfrm>
          <a:off x="1446993" y="1730"/>
          <a:ext cx="1031103" cy="103110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050" b="1" kern="1200" dirty="0" smtClean="0"/>
            <a:t>Laisvų darbo vietų registravimo </a:t>
          </a:r>
          <a:r>
            <a:rPr lang="lt-LT" sz="1050" b="1" kern="1200" dirty="0"/>
            <a:t>specialistas</a:t>
          </a:r>
        </a:p>
      </dsp:txBody>
      <dsp:txXfrm>
        <a:off x="1597995" y="152732"/>
        <a:ext cx="729099" cy="729099"/>
      </dsp:txXfrm>
    </dsp:sp>
    <dsp:sp modelId="{029DD052-33F6-419C-8708-822AF36F2A9C}">
      <dsp:nvSpPr>
        <dsp:cNvPr id="0" name=""/>
        <dsp:cNvSpPr/>
      </dsp:nvSpPr>
      <dsp:spPr>
        <a:xfrm rot="1800000">
          <a:off x="2473017" y="2143762"/>
          <a:ext cx="218777" cy="3505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000" b="1" kern="1200"/>
        </a:p>
      </dsp:txBody>
      <dsp:txXfrm>
        <a:off x="2477414" y="2197469"/>
        <a:ext cx="153144" cy="210345"/>
      </dsp:txXfrm>
    </dsp:sp>
    <dsp:sp modelId="{A79D9494-2F1E-404D-8716-214DFB2455D2}">
      <dsp:nvSpPr>
        <dsp:cNvPr id="0" name=""/>
        <dsp:cNvSpPr/>
      </dsp:nvSpPr>
      <dsp:spPr>
        <a:xfrm>
          <a:off x="2697440" y="2167566"/>
          <a:ext cx="1031103" cy="103110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050" b="1" kern="1200" dirty="0" smtClean="0"/>
            <a:t>Aktyvios darbo rinkos politikos priemonių </a:t>
          </a:r>
          <a:r>
            <a:rPr lang="lt-LT" sz="1050" b="1" kern="1200" dirty="0"/>
            <a:t>specialistas</a:t>
          </a:r>
        </a:p>
      </dsp:txBody>
      <dsp:txXfrm>
        <a:off x="2848442" y="2318568"/>
        <a:ext cx="729099" cy="729099"/>
      </dsp:txXfrm>
    </dsp:sp>
    <dsp:sp modelId="{4230A07D-EFFD-48CD-A7BA-7B67C65073CC}">
      <dsp:nvSpPr>
        <dsp:cNvPr id="0" name=""/>
        <dsp:cNvSpPr/>
      </dsp:nvSpPr>
      <dsp:spPr>
        <a:xfrm rot="9000000">
          <a:off x="1233295" y="2143762"/>
          <a:ext cx="218777" cy="3505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000" b="1" kern="1200"/>
        </a:p>
      </dsp:txBody>
      <dsp:txXfrm rot="10800000">
        <a:off x="1294531" y="2197469"/>
        <a:ext cx="153144" cy="210345"/>
      </dsp:txXfrm>
    </dsp:sp>
    <dsp:sp modelId="{2B67F051-6325-46AD-89E6-3DCA988F65D8}">
      <dsp:nvSpPr>
        <dsp:cNvPr id="0" name=""/>
        <dsp:cNvSpPr/>
      </dsp:nvSpPr>
      <dsp:spPr>
        <a:xfrm>
          <a:off x="196547" y="2167566"/>
          <a:ext cx="1031103" cy="103110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050" b="1" kern="1200" dirty="0"/>
            <a:t>Įdarbinimo tarpininkavimo specialistas</a:t>
          </a:r>
        </a:p>
      </dsp:txBody>
      <dsp:txXfrm>
        <a:off x="347549" y="2318568"/>
        <a:ext cx="729099" cy="7290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3162B-B4E4-40E9-A188-16F92445E35A}">
      <dsp:nvSpPr>
        <dsp:cNvPr id="0" name=""/>
        <dsp:cNvSpPr/>
      </dsp:nvSpPr>
      <dsp:spPr>
        <a:xfrm rot="16200000">
          <a:off x="388" y="50695"/>
          <a:ext cx="1917909" cy="1917909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000" b="1" kern="1200" dirty="0"/>
            <a:t>Darbdavys</a:t>
          </a:r>
          <a:endParaRPr lang="lt-LT" sz="2300" b="1" kern="1200" dirty="0"/>
        </a:p>
      </dsp:txBody>
      <dsp:txXfrm rot="5400000">
        <a:off x="388" y="530172"/>
        <a:ext cx="1582275" cy="958955"/>
      </dsp:txXfrm>
    </dsp:sp>
    <dsp:sp modelId="{28D55621-5271-40FF-AA59-AF3070E541D5}">
      <dsp:nvSpPr>
        <dsp:cNvPr id="0" name=""/>
        <dsp:cNvSpPr/>
      </dsp:nvSpPr>
      <dsp:spPr>
        <a:xfrm rot="5400000">
          <a:off x="2017453" y="50695"/>
          <a:ext cx="1917909" cy="1917909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700" b="1" kern="1200" dirty="0" smtClean="0"/>
            <a:t>Paslaugų darbdaviams </a:t>
          </a:r>
          <a:r>
            <a:rPr lang="lt-LT" sz="1700" b="1" kern="1200" dirty="0"/>
            <a:t>specialistas</a:t>
          </a:r>
        </a:p>
      </dsp:txBody>
      <dsp:txXfrm rot="-5400000">
        <a:off x="2353087" y="530172"/>
        <a:ext cx="1582275" cy="9589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0.4722</cdr:x>
      <cdr:y>0.76124</cdr:y>
    </cdr:from>
    <cdr:to>
      <cdr:x>0.5522</cdr:x>
      <cdr:y>0.80472</cdr:y>
    </cdr:to>
    <cdr:sp macro="" textlink="">
      <cdr:nvSpPr>
        <cdr:cNvPr id="3" name="Stačiakampis 2"/>
        <cdr:cNvSpPr/>
      </cdr:nvSpPr>
      <cdr:spPr>
        <a:xfrm xmlns:a="http://schemas.openxmlformats.org/drawingml/2006/main">
          <a:off x="3400217" y="3782276"/>
          <a:ext cx="576064" cy="21602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>
          <a:solidFill>
            <a:schemeClr val="accent2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lt-LT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t-LT" sz="1600" b="1" dirty="0" smtClean="0">
              <a:solidFill>
                <a:schemeClr val="tx1"/>
              </a:solidFill>
            </a:rPr>
            <a:t>71,3</a:t>
          </a:r>
          <a:endParaRPr lang="lt-LT" sz="1600" b="1" dirty="0">
            <a:solidFill>
              <a:schemeClr val="tx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186C01-93F9-433D-ABCF-3ACA3B523BFB}" type="datetimeFigureOut">
              <a:rPr lang="lt-LT" smtClean="0"/>
              <a:t>2018-09-24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EE312-49B4-41B0-8B73-490AD3408D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6591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27EE2-EBEE-4DCD-A2FA-62503E7E25E6}" type="datetimeFigureOut">
              <a:rPr lang="lt-LT" smtClean="0"/>
              <a:t>2018-09-24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78A62-D9ED-45F5-9765-C7D54456DAA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79606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78A62-D9ED-45F5-9765-C7D54456DAA0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96701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65700" cy="3724275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i="0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10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65700" cy="3724275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11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65700" cy="3724275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12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65700" cy="3724275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13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65700" cy="3724275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14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65700" cy="3724275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15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78A62-D9ED-45F5-9765-C7D54456DAA0}" type="slidenum">
              <a:rPr lang="lt-LT" smtClean="0"/>
              <a:t>16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32481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78A62-D9ED-45F5-9765-C7D54456DAA0}" type="slidenum">
              <a:rPr lang="lt-LT" smtClean="0"/>
              <a:t>17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778765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78A62-D9ED-45F5-9765-C7D54456DAA0}" type="slidenum">
              <a:rPr lang="lt-LT" smtClean="0"/>
              <a:t>19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226647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78A62-D9ED-45F5-9765-C7D54456DAA0}" type="slidenum">
              <a:rPr lang="lt-LT" smtClean="0"/>
              <a:t>21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49277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65700" cy="3724275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i="0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78A62-D9ED-45F5-9765-C7D54456DAA0}" type="slidenum">
              <a:rPr lang="lt-LT" smtClean="0"/>
              <a:t>22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796620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78A62-D9ED-45F5-9765-C7D54456DAA0}" type="slidenum">
              <a:rPr lang="lt-LT" smtClean="0"/>
              <a:t>23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18930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78A62-D9ED-45F5-9765-C7D54456DAA0}" type="slidenum">
              <a:rPr lang="lt-LT" smtClean="0"/>
              <a:t>24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17809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u="sng" dirty="0" smtClean="0"/>
              <a:t>Kitos socialinės išmokos:</a:t>
            </a:r>
          </a:p>
          <a:p>
            <a:r>
              <a:rPr lang="lt-LT" dirty="0" smtClean="0"/>
              <a:t>   Būsto šildymo išlaidų, išlaidų geriamam ir (arba) karštam vandeniui kompensacijos</a:t>
            </a:r>
          </a:p>
          <a:p>
            <a:r>
              <a:rPr lang="lt-LT" dirty="0" smtClean="0"/>
              <a:t>   Piniginė parama socialiai remtiniems asmenims</a:t>
            </a:r>
          </a:p>
          <a:p>
            <a:r>
              <a:rPr lang="lt-LT" dirty="0" smtClean="0"/>
              <a:t>   Socialinė pašalpa</a:t>
            </a:r>
          </a:p>
          <a:p>
            <a:r>
              <a:rPr lang="lt-LT" dirty="0" smtClean="0"/>
              <a:t>   Kitos piniginės išmokos socialinei atskirčiai mažinti</a:t>
            </a:r>
          </a:p>
          <a:p>
            <a:r>
              <a:rPr lang="lt-LT" dirty="0" smtClean="0"/>
              <a:t>   Pagalbos pinigai</a:t>
            </a:r>
          </a:p>
          <a:p>
            <a:endParaRPr lang="lt-LT" dirty="0" smtClean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65700" cy="3724275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65700" cy="3724275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65700" cy="3724275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65700" cy="3724275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>
          <a:xfrm>
            <a:off x="914400" y="744538"/>
            <a:ext cx="4965700" cy="3724275"/>
          </a:xfrm>
        </p:spPr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9</a:t>
            </a:fld>
            <a:endParaRPr lang="lt-L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978" y="5109716"/>
            <a:ext cx="5040560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3966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8E1F-190A-45C6-AD53-FCD3A983F443}" type="datetime1">
              <a:rPr lang="lt-LT" smtClean="0"/>
              <a:t>2018-09-24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6245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1C3BB-9480-485C-BA5A-FDB10B03F459}" type="datetime1">
              <a:rPr lang="lt-LT" smtClean="0"/>
              <a:t>2018-09-24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0079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E81ED-30B6-4332-998A-1F0B8B2C0CB4}" type="datetime1">
              <a:rPr lang="lt-LT" smtClean="0"/>
              <a:t>2018-09-24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61746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6DF7B-D920-4AC5-A6EC-61406B2A0D96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t>2018-09-24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549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1553-68C3-494D-B876-D93D642D3435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t>2018-09-24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879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8F08-A8C8-4532-AB2C-0937A21CE490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t>2018-09-24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1707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1854A-A4CB-47A8-B641-DDBEC75BC91E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t>2018-09-24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774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0EC53-E186-47CD-8EC5-2CCEEC73B37F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t>2018-09-24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4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6F4F-E78B-4AA8-92C6-2C292F38DDF0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t>2018-09-24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0371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8358C-A761-4546-ADB1-305E2D32AE07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t>2018-09-24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0795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6680-8CA3-4E3E-B529-BFD83EAC7398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t>2018-09-24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83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F255D-4D42-4543-B58F-60405BB452E6}" type="datetime1">
              <a:rPr lang="lt-LT" smtClean="0"/>
              <a:t>2018-09-24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38314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433A-29F2-4C72-94E2-1ADB8310D526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t>2018-09-24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0956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7FD3-928F-4780-A938-649208E611FD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t>2018-09-24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68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95FAD-77AB-46DB-8C31-BC693F5A29C6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t>2018-09-24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54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C7BE-F058-4ECB-A6C7-568950EE15E8}" type="datetime1">
              <a:rPr lang="lt-LT" smtClean="0"/>
              <a:t>2018-09-24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2475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2D30D-4638-4CF8-BF71-A43B23DA1626}" type="datetime1">
              <a:rPr lang="lt-LT" smtClean="0"/>
              <a:t>2018-09-24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3187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A7DD-241F-4AB0-BF09-B24F47592869}" type="datetime1">
              <a:rPr lang="lt-LT" smtClean="0"/>
              <a:t>2018-09-24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55648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4483F-ABD0-44E9-B470-59DEF8C57A44}" type="datetime1">
              <a:rPr lang="lt-LT" smtClean="0"/>
              <a:t>2018-09-24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0474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C2C78-141F-40E1-AEFA-F07ADD894708}" type="datetime1">
              <a:rPr lang="lt-LT" smtClean="0"/>
              <a:t>2018-09-24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34495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DA62D-5AD6-427B-B433-882F59496145}" type="datetime1">
              <a:rPr lang="lt-LT" smtClean="0"/>
              <a:t>2018-09-24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553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17707-41FF-4DDE-AC5A-0EF389759CB4}" type="datetime1">
              <a:rPr lang="lt-LT" smtClean="0"/>
              <a:t>2018-09-24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48291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136A6-25D5-4C52-9C72-EB186C568C6F}" type="datetime1">
              <a:rPr lang="lt-LT" smtClean="0"/>
              <a:t>2018-09-24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2AEA8-A0E1-48F1-86DF-42FCA6F55D9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218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A454A-4A4A-4381-8439-B85CA954BE71}" type="datetime1">
              <a:rPr lang="lt-LT" smtClean="0">
                <a:solidFill>
                  <a:prstClr val="black">
                    <a:tint val="75000"/>
                  </a:prstClr>
                </a:solidFill>
              </a:rPr>
              <a:t>2018-09-24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944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image" Target="../media/image3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06"/>
            <a:ext cx="9144000" cy="5397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1742" y="1412778"/>
            <a:ext cx="72926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b="1" dirty="0">
                <a:solidFill>
                  <a:schemeClr val="bg1"/>
                </a:solidFill>
              </a:rPr>
              <a:t>UŽIMTUMO SKATINIMO IR MOTYVAVIMO PASLAUGŲ NEDIRBANTIEMS IR SOCIALINĘ PARAMĄ GAUNANTIEMS ASMENIMS MODELIS</a:t>
            </a:r>
            <a:endParaRPr lang="lt-LT" sz="2800" b="1" dirty="0" smtClean="0">
              <a:solidFill>
                <a:schemeClr val="bg1"/>
              </a:solidFill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1</a:t>
            </a:fld>
            <a:endParaRPr lang="lt-LT"/>
          </a:p>
        </p:txBody>
      </p:sp>
      <p:pic>
        <p:nvPicPr>
          <p:cNvPr id="7" name="Paveikslėlis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31" y="5301208"/>
            <a:ext cx="1982604" cy="51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98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-439200"/>
            <a:ext cx="8892000" cy="1800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2400" y="439200"/>
            <a:ext cx="2299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Modelio schema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15" name="Stačiakampis 14"/>
          <p:cNvSpPr/>
          <p:nvPr/>
        </p:nvSpPr>
        <p:spPr>
          <a:xfrm>
            <a:off x="1228705" y="1963367"/>
            <a:ext cx="1488200" cy="1368151"/>
          </a:xfrm>
          <a:prstGeom prst="rect">
            <a:avLst/>
          </a:prstGeom>
          <a:noFill/>
          <a:ln w="9525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lvl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lt-LT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 Pirminis asmens vertinimas </a:t>
            </a:r>
            <a:r>
              <a:rPr kumimoji="0" lang="lt-LT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pagal bendrus </a:t>
            </a:r>
            <a:r>
              <a:rPr kumimoji="0" lang="lt-LT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kriterijus</a:t>
            </a:r>
            <a:r>
              <a:rPr kumimoji="0" lang="lt-LT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 </a:t>
            </a:r>
            <a:endParaRPr kumimoji="0" lang="lt-LT" sz="140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17" name="Stačiakampis 16"/>
          <p:cNvSpPr/>
          <p:nvPr/>
        </p:nvSpPr>
        <p:spPr>
          <a:xfrm>
            <a:off x="5008720" y="2085978"/>
            <a:ext cx="1416191" cy="1348702"/>
          </a:xfrm>
          <a:prstGeom prst="rect">
            <a:avLst/>
          </a:prstGeom>
          <a:noFill/>
          <a:ln w="9525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defRPr/>
            </a:pPr>
            <a:r>
              <a:rPr kumimoji="0" lang="lt-LT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 Asmens </a:t>
            </a:r>
            <a:r>
              <a:rPr kumimoji="0" lang="lt-LT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poreikių ir galimybių </a:t>
            </a:r>
            <a:r>
              <a:rPr kumimoji="0" lang="lt-LT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įvertinimas</a:t>
            </a:r>
            <a:endParaRPr kumimoji="0" lang="lt-LT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/>
              <a:cs typeface="Times New Roman"/>
            </a:endParaRPr>
          </a:p>
        </p:txBody>
      </p:sp>
      <p:sp>
        <p:nvSpPr>
          <p:cNvPr id="18" name="Stačiakampis 17"/>
          <p:cNvSpPr/>
          <p:nvPr/>
        </p:nvSpPr>
        <p:spPr>
          <a:xfrm>
            <a:off x="1259632" y="4083755"/>
            <a:ext cx="1488201" cy="1323395"/>
          </a:xfrm>
          <a:prstGeom prst="rect">
            <a:avLst/>
          </a:prstGeom>
          <a:noFill/>
          <a:ln w="9525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defRPr/>
            </a:pPr>
            <a:r>
              <a:rPr kumimoji="0" lang="lt-LT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 Susitarimo</a:t>
            </a:r>
            <a:r>
              <a:rPr kumimoji="0" lang="lt-LT" sz="140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 </a:t>
            </a:r>
            <a:r>
              <a:rPr kumimoji="0" lang="lt-LT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dėl </a:t>
            </a:r>
            <a:r>
              <a:rPr kumimoji="0" lang="lt-LT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integracijos į darbo </a:t>
            </a:r>
            <a:r>
              <a:rPr lang="lt-LT" sz="1400" kern="0" dirty="0" smtClean="0">
                <a:solidFill>
                  <a:srgbClr val="000000"/>
                </a:solidFill>
                <a:ea typeface="Calibri"/>
                <a:cs typeface="Times New Roman"/>
              </a:rPr>
              <a:t>rinką pasirašymas </a:t>
            </a:r>
            <a:endParaRPr kumimoji="0" lang="lt-LT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/>
              <a:cs typeface="Times New Roman"/>
            </a:endParaRPr>
          </a:p>
        </p:txBody>
      </p:sp>
      <p:sp>
        <p:nvSpPr>
          <p:cNvPr id="20" name="Stačiakampis 19"/>
          <p:cNvSpPr/>
          <p:nvPr/>
        </p:nvSpPr>
        <p:spPr>
          <a:xfrm>
            <a:off x="5725871" y="4102310"/>
            <a:ext cx="1398079" cy="1323394"/>
          </a:xfrm>
          <a:prstGeom prst="rect">
            <a:avLst/>
          </a:prstGeom>
          <a:noFill/>
          <a:ln w="9525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 Susitarimo </a:t>
            </a:r>
            <a:r>
              <a:rPr kumimoji="0" lang="lt-LT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įgyvendinimo </a:t>
            </a:r>
            <a:r>
              <a:rPr kumimoji="0" lang="lt-LT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stebėsena</a:t>
            </a:r>
            <a:r>
              <a:rPr kumimoji="0" lang="lt-LT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 </a:t>
            </a:r>
            <a:endParaRPr kumimoji="0" lang="lt-LT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/>
              <a:cs typeface="Times New Roman"/>
            </a:endParaRPr>
          </a:p>
        </p:txBody>
      </p:sp>
      <p:sp>
        <p:nvSpPr>
          <p:cNvPr id="21" name="Stačiakampis 20"/>
          <p:cNvSpPr/>
          <p:nvPr/>
        </p:nvSpPr>
        <p:spPr>
          <a:xfrm>
            <a:off x="3203848" y="4083755"/>
            <a:ext cx="1923297" cy="1323395"/>
          </a:xfrm>
          <a:prstGeom prst="rect">
            <a:avLst/>
          </a:prstGeom>
          <a:noFill/>
          <a:ln w="9525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lvl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lt-LT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Times New Roman"/>
              </a:rPr>
              <a:t> Susitarime numatytų priemonių/paslaugų įgyvendinimas</a:t>
            </a:r>
            <a:endParaRPr kumimoji="0" lang="lt-LT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Calibri"/>
              <a:cs typeface="Times New Roman"/>
            </a:endParaRPr>
          </a:p>
        </p:txBody>
      </p:sp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10</a:t>
            </a:fld>
            <a:endParaRPr lang="lt-LT" dirty="0"/>
          </a:p>
        </p:txBody>
      </p:sp>
      <p:pic>
        <p:nvPicPr>
          <p:cNvPr id="12" name="Paveikslėlis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79" y="2421832"/>
            <a:ext cx="646178" cy="6461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9343" y="1415996"/>
            <a:ext cx="2116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Užimtumo tarnyba, savivaldybė, NVO</a:t>
            </a:r>
            <a:endParaRPr lang="lt-LT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aveikslėlis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958" y="2421831"/>
            <a:ext cx="269749" cy="646179"/>
          </a:xfrm>
          <a:prstGeom prst="rect">
            <a:avLst/>
          </a:prstGeom>
        </p:spPr>
      </p:pic>
      <p:sp>
        <p:nvSpPr>
          <p:cNvPr id="6" name="Stačiakampis 5"/>
          <p:cNvSpPr/>
          <p:nvPr/>
        </p:nvSpPr>
        <p:spPr>
          <a:xfrm>
            <a:off x="2683953" y="2127905"/>
            <a:ext cx="2072041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lt-LT" sz="1400" kern="0" dirty="0" smtClean="0">
                <a:solidFill>
                  <a:srgbClr val="000000"/>
                </a:solidFill>
                <a:ea typeface="Calibri"/>
                <a:cs typeface="Times New Roman"/>
              </a:rPr>
              <a:t>Nusiuntimas pas atvejo vadybininką</a:t>
            </a:r>
            <a:endParaRPr lang="lt-LT" sz="14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  <p:cxnSp>
        <p:nvCxnSpPr>
          <p:cNvPr id="22" name="Tiesioji rodyklės jungtis 21"/>
          <p:cNvCxnSpPr/>
          <p:nvPr/>
        </p:nvCxnSpPr>
        <p:spPr>
          <a:xfrm>
            <a:off x="2771800" y="2799999"/>
            <a:ext cx="16697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tačiakampis 8"/>
          <p:cNvSpPr/>
          <p:nvPr/>
        </p:nvSpPr>
        <p:spPr>
          <a:xfrm>
            <a:off x="6537060" y="1772816"/>
            <a:ext cx="2286000" cy="58785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15000"/>
              </a:lnSpc>
              <a:defRPr/>
            </a:pPr>
            <a:r>
              <a:rPr lang="lt-LT" sz="1400" kern="0" dirty="0">
                <a:solidFill>
                  <a:srgbClr val="000000"/>
                </a:solidFill>
                <a:ea typeface="Calibri"/>
                <a:cs typeface="Times New Roman"/>
              </a:rPr>
              <a:t> </a:t>
            </a:r>
            <a:r>
              <a:rPr lang="lt-LT" sz="1400" kern="0" dirty="0" smtClean="0">
                <a:solidFill>
                  <a:srgbClr val="000000"/>
                </a:solidFill>
                <a:ea typeface="Calibri"/>
                <a:cs typeface="Times New Roman"/>
              </a:rPr>
              <a:t> </a:t>
            </a:r>
            <a:r>
              <a:rPr lang="lt-LT" sz="1400" kern="0" dirty="0">
                <a:solidFill>
                  <a:srgbClr val="000000"/>
                </a:solidFill>
                <a:ea typeface="Calibri"/>
                <a:cs typeface="Times New Roman"/>
              </a:rPr>
              <a:t>ATVEJO KOMANDOS organizavimas</a:t>
            </a:r>
            <a:endParaRPr lang="lt-LT" sz="14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  <p:cxnSp>
        <p:nvCxnSpPr>
          <p:cNvPr id="23" name="Tiesioji rodyklės jungtis 22"/>
          <p:cNvCxnSpPr/>
          <p:nvPr/>
        </p:nvCxnSpPr>
        <p:spPr>
          <a:xfrm flipH="1">
            <a:off x="2786151" y="3205870"/>
            <a:ext cx="1914681" cy="7859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tačiakampis 23"/>
          <p:cNvSpPr/>
          <p:nvPr/>
        </p:nvSpPr>
        <p:spPr>
          <a:xfrm>
            <a:off x="6424911" y="2267708"/>
            <a:ext cx="2585298" cy="1331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lt-LT" sz="1400" i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(projekto </a:t>
            </a:r>
            <a:r>
              <a:rPr lang="lt-LT" sz="14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partnerių atstovai bei, atsižvelgiant į </a:t>
            </a:r>
            <a:r>
              <a:rPr lang="lt-LT" sz="1400" i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situaciją: </a:t>
            </a:r>
            <a:r>
              <a:rPr lang="lt-LT" sz="14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sveikatos, švietimo įstaigų, verslo asocijuotų struktūrų ir pan. </a:t>
            </a:r>
            <a:r>
              <a:rPr lang="lt-LT" sz="1400" i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atstovai)</a:t>
            </a:r>
            <a:endParaRPr lang="lt-LT" sz="1400" dirty="0">
              <a:ea typeface="Calibri"/>
              <a:cs typeface="Times New Roman"/>
            </a:endParaRPr>
          </a:p>
        </p:txBody>
      </p:sp>
      <p:sp>
        <p:nvSpPr>
          <p:cNvPr id="26" name="Stačiakampis 25"/>
          <p:cNvSpPr/>
          <p:nvPr/>
        </p:nvSpPr>
        <p:spPr>
          <a:xfrm>
            <a:off x="7414843" y="4517650"/>
            <a:ext cx="15867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lt-LT" sz="1400" b="1" kern="0" dirty="0" smtClean="0">
                <a:solidFill>
                  <a:sysClr val="windowText" lastClr="000000"/>
                </a:solidFill>
                <a:ea typeface="Calibri"/>
                <a:cs typeface="Times New Roman"/>
              </a:rPr>
              <a:t>Integracija</a:t>
            </a:r>
          </a:p>
          <a:p>
            <a:pPr lvl="0" algn="ctr">
              <a:defRPr/>
            </a:pPr>
            <a:r>
              <a:rPr lang="lt-LT" sz="1400" b="1" kern="0" dirty="0" smtClean="0">
                <a:solidFill>
                  <a:sysClr val="windowText" lastClr="000000"/>
                </a:solidFill>
                <a:ea typeface="Calibri"/>
                <a:cs typeface="Times New Roman"/>
              </a:rPr>
              <a:t> į darbo rinką</a:t>
            </a:r>
            <a:endParaRPr lang="lt-LT" sz="1400" b="1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  <p:cxnSp>
        <p:nvCxnSpPr>
          <p:cNvPr id="31" name="Tiesioji rodyklės jungtis 30"/>
          <p:cNvCxnSpPr/>
          <p:nvPr/>
        </p:nvCxnSpPr>
        <p:spPr>
          <a:xfrm>
            <a:off x="7322920" y="4779260"/>
            <a:ext cx="32558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tačiakampis 35"/>
          <p:cNvSpPr/>
          <p:nvPr/>
        </p:nvSpPr>
        <p:spPr>
          <a:xfrm>
            <a:off x="2869352" y="5515319"/>
            <a:ext cx="2592288" cy="83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lt-LT" sz="14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Priemones įgyvendina/paslaugas teikia projekto partneriai </a:t>
            </a:r>
            <a:r>
              <a:rPr lang="lt-LT" sz="1400" i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arba jos </a:t>
            </a:r>
            <a:r>
              <a:rPr lang="lt-LT" sz="14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yra perkamos </a:t>
            </a:r>
            <a:endParaRPr lang="lt-LT" sz="1400" dirty="0">
              <a:ea typeface="Calibri"/>
              <a:cs typeface="Times New Roman"/>
            </a:endParaRPr>
          </a:p>
        </p:txBody>
      </p:sp>
      <p:sp>
        <p:nvSpPr>
          <p:cNvPr id="37" name="Stačiakampis 36"/>
          <p:cNvSpPr/>
          <p:nvPr/>
        </p:nvSpPr>
        <p:spPr>
          <a:xfrm>
            <a:off x="5609359" y="5515319"/>
            <a:ext cx="2596725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lt-LT" sz="1400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Atvejo vadybininkas koordinuoja paslaugų teikėjų veiksmus, inicijuoja reikalingus pakeitimus dėl paslaugų teikimo ir pan</a:t>
            </a:r>
            <a:r>
              <a:rPr lang="lt-LT" sz="1400" i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lt-LT" sz="1400" dirty="0">
              <a:ea typeface="Calibri"/>
              <a:cs typeface="Times New Roman"/>
            </a:endParaRPr>
          </a:p>
        </p:txBody>
      </p:sp>
      <p:cxnSp>
        <p:nvCxnSpPr>
          <p:cNvPr id="42" name="Tiesioji rodyklės jungtis 41"/>
          <p:cNvCxnSpPr/>
          <p:nvPr/>
        </p:nvCxnSpPr>
        <p:spPr>
          <a:xfrm>
            <a:off x="2786151" y="4764007"/>
            <a:ext cx="32558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Tiesioji rodyklės jungtis 42"/>
          <p:cNvCxnSpPr/>
          <p:nvPr/>
        </p:nvCxnSpPr>
        <p:spPr>
          <a:xfrm>
            <a:off x="5283773" y="4790128"/>
            <a:ext cx="32558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37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-460800"/>
            <a:ext cx="8892479" cy="1800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2400" y="439200"/>
            <a:ext cx="50719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Pilotinis modelio išbandymo projektas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11</a:t>
            </a:fld>
            <a:endParaRPr lang="lt-LT"/>
          </a:p>
        </p:txBody>
      </p:sp>
      <p:sp>
        <p:nvSpPr>
          <p:cNvPr id="7" name="Stačiakampis 6"/>
          <p:cNvSpPr/>
          <p:nvPr/>
        </p:nvSpPr>
        <p:spPr>
          <a:xfrm>
            <a:off x="1007096" y="1782107"/>
            <a:ext cx="76328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dirty="0"/>
              <a:t> </a:t>
            </a:r>
            <a:r>
              <a:rPr lang="lt-LT" dirty="0" smtClean="0"/>
              <a:t> Atvejo vadybininkas pilotinio projekto metu aptarnaus 75 asmenis.</a:t>
            </a:r>
          </a:p>
          <a:p>
            <a:endParaRPr lang="lt-LT" dirty="0" smtClean="0"/>
          </a:p>
          <a:p>
            <a:endParaRPr lang="lt-LT" dirty="0"/>
          </a:p>
          <a:p>
            <a:r>
              <a:rPr lang="lt-LT" dirty="0" smtClean="0"/>
              <a:t> </a:t>
            </a:r>
            <a:r>
              <a:rPr lang="lt-LT" i="1" dirty="0" smtClean="0"/>
              <a:t> </a:t>
            </a:r>
            <a:endParaRPr lang="lt-LT" i="1" dirty="0"/>
          </a:p>
        </p:txBody>
      </p:sp>
      <p:sp>
        <p:nvSpPr>
          <p:cNvPr id="8" name="Stačiakampis 7"/>
          <p:cNvSpPr/>
          <p:nvPr/>
        </p:nvSpPr>
        <p:spPr>
          <a:xfrm>
            <a:off x="3131840" y="2276872"/>
            <a:ext cx="532859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lt-LT" i="1" dirty="0"/>
              <a:t>EK rekomendacijų dėl ilgalaikių </a:t>
            </a:r>
            <a:r>
              <a:rPr lang="lt-LT" i="1" dirty="0" smtClean="0"/>
              <a:t>bedarbių įgyvendinimo </a:t>
            </a:r>
            <a:r>
              <a:rPr lang="lt-LT" i="1" dirty="0"/>
              <a:t>siūlomame kokybės standarte:</a:t>
            </a:r>
          </a:p>
          <a:p>
            <a:r>
              <a:rPr lang="lt-LT" i="1" dirty="0"/>
              <a:t>- </a:t>
            </a:r>
            <a:r>
              <a:rPr lang="lt-LT" b="1" i="1" dirty="0"/>
              <a:t>ne daugiau kaip 100 </a:t>
            </a:r>
            <a:r>
              <a:rPr lang="lt-LT" b="1" i="1" dirty="0" smtClean="0"/>
              <a:t>klientų vienam atvejo vadybininkui</a:t>
            </a:r>
            <a:endParaRPr lang="lt-LT" b="1" i="1" dirty="0"/>
          </a:p>
        </p:txBody>
      </p:sp>
      <p:sp>
        <p:nvSpPr>
          <p:cNvPr id="5" name="Stačiakampis 4"/>
          <p:cNvSpPr/>
          <p:nvPr/>
        </p:nvSpPr>
        <p:spPr>
          <a:xfrm>
            <a:off x="899592" y="3711239"/>
            <a:ext cx="79928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lt-LT" dirty="0">
                <a:solidFill>
                  <a:prstClr val="black"/>
                </a:solidFill>
              </a:rPr>
              <a:t>Modelis bus </a:t>
            </a:r>
            <a:r>
              <a:rPr lang="lt-LT" b="1" dirty="0">
                <a:solidFill>
                  <a:prstClr val="black"/>
                </a:solidFill>
              </a:rPr>
              <a:t>išbandytas įgyvendinant pilotinį </a:t>
            </a:r>
            <a:r>
              <a:rPr lang="lt-LT" b="1" dirty="0" smtClean="0">
                <a:solidFill>
                  <a:prstClr val="black"/>
                </a:solidFill>
              </a:rPr>
              <a:t>projektą skirtingo </a:t>
            </a:r>
            <a:r>
              <a:rPr lang="lt-LT" b="1" dirty="0">
                <a:solidFill>
                  <a:prstClr val="black"/>
                </a:solidFill>
              </a:rPr>
              <a:t>dydžio  savivaldybėse</a:t>
            </a:r>
            <a:r>
              <a:rPr lang="lt-LT" dirty="0">
                <a:solidFill>
                  <a:prstClr val="black"/>
                </a:solidFill>
              </a:rPr>
              <a:t> </a:t>
            </a:r>
          </a:p>
          <a:p>
            <a:pPr lvl="0"/>
            <a:endParaRPr lang="lt-LT" b="1" dirty="0">
              <a:solidFill>
                <a:prstClr val="black"/>
              </a:solidFill>
            </a:endParaRPr>
          </a:p>
          <a:p>
            <a:pPr lvl="0"/>
            <a:r>
              <a:rPr lang="lt-LT" b="1" dirty="0">
                <a:solidFill>
                  <a:prstClr val="black"/>
                </a:solidFill>
              </a:rPr>
              <a:t>Pilotinio projekto partneriai – </a:t>
            </a:r>
            <a:r>
              <a:rPr lang="lt-LT" dirty="0">
                <a:solidFill>
                  <a:prstClr val="black"/>
                </a:solidFill>
              </a:rPr>
              <a:t>savivaldybės, užimtumo tarnyba, nevyriausybinės organizacijos, darbdaviai/darbdavių asociacijos</a:t>
            </a:r>
          </a:p>
        </p:txBody>
      </p:sp>
    </p:spTree>
    <p:extLst>
      <p:ext uri="{BB962C8B-B14F-4D97-AF65-F5344CB8AC3E}">
        <p14:creationId xmlns:p14="http://schemas.microsoft.com/office/powerpoint/2010/main" val="171684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459432"/>
            <a:ext cx="8892480" cy="1800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2400" y="440568"/>
            <a:ext cx="7033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Pilotinio projekto metu asmeniui teikiamos paslaugos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7850" y="1484786"/>
            <a:ext cx="787052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lt-LT" sz="2000" dirty="0"/>
              <a:t>	</a:t>
            </a:r>
          </a:p>
        </p:txBody>
      </p:sp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12</a:t>
            </a:fld>
            <a:endParaRPr lang="lt-LT"/>
          </a:p>
        </p:txBody>
      </p:sp>
      <p:graphicFrame>
        <p:nvGraphicFramePr>
          <p:cNvPr id="5" name="Lentelė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943377"/>
              </p:ext>
            </p:extLst>
          </p:nvPr>
        </p:nvGraphicFramePr>
        <p:xfrm>
          <a:off x="611560" y="1731007"/>
          <a:ext cx="8014594" cy="39767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7297"/>
                <a:gridCol w="4007297"/>
              </a:tblGrid>
              <a:tr h="756552">
                <a:tc>
                  <a:txBody>
                    <a:bodyPr/>
                    <a:lstStyle/>
                    <a:p>
                      <a:pPr marL="457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1900" b="1" u="none" dirty="0" smtClean="0">
                          <a:effectLst/>
                        </a:rPr>
                        <a:t>Dabartinės </a:t>
                      </a:r>
                    </a:p>
                    <a:p>
                      <a:pPr marL="457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1900" b="1" u="none" dirty="0" smtClean="0">
                          <a:effectLst/>
                        </a:rPr>
                        <a:t>(LDB/savivaldybės)</a:t>
                      </a:r>
                      <a:endParaRPr lang="lt-LT" sz="19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1900" u="none" dirty="0">
                          <a:effectLst/>
                        </a:rPr>
                        <a:t>Išbandomos naujos </a:t>
                      </a:r>
                      <a:r>
                        <a:rPr lang="lt-LT" sz="1900" u="none" dirty="0" smtClean="0">
                          <a:effectLst/>
                        </a:rPr>
                        <a:t> </a:t>
                      </a:r>
                    </a:p>
                    <a:p>
                      <a:pPr marL="457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1900" u="none" dirty="0" smtClean="0">
                          <a:effectLst/>
                        </a:rPr>
                        <a:t>(NVO, socialiniai partneriai)</a:t>
                      </a:r>
                      <a:endParaRPr lang="lt-LT" sz="1900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20212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Times New Roman"/>
                        <a:buChar char="-"/>
                      </a:pPr>
                      <a:endParaRPr lang="lt-LT" sz="1900" b="1" dirty="0" smtClean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Times New Roman"/>
                        <a:buChar char="-"/>
                      </a:pPr>
                      <a:r>
                        <a:rPr lang="lt-LT" sz="1900" b="1" dirty="0" smtClean="0">
                          <a:effectLst/>
                        </a:rPr>
                        <a:t>darbo </a:t>
                      </a:r>
                      <a:r>
                        <a:rPr lang="lt-LT" sz="1900" b="1" dirty="0">
                          <a:effectLst/>
                        </a:rPr>
                        <a:t>biržoje</a:t>
                      </a:r>
                      <a:r>
                        <a:rPr lang="lt-LT" sz="1900" b="0" dirty="0">
                          <a:effectLst/>
                        </a:rPr>
                        <a:t>: informavimas, konsultavimas, tarpininkavimas įdarbinant, aktyvios darbo rinkos politikos priemonės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Times New Roman"/>
                        <a:buChar char="-"/>
                      </a:pPr>
                      <a:r>
                        <a:rPr lang="lt-LT" sz="1900" b="1" dirty="0">
                          <a:effectLst/>
                        </a:rPr>
                        <a:t>savivaldybėje</a:t>
                      </a:r>
                      <a:r>
                        <a:rPr lang="lt-LT" sz="1900" b="0" dirty="0">
                          <a:effectLst/>
                        </a:rPr>
                        <a:t>: socialinė parama, socialinės paslaugos, užimtumo didinimo programos </a:t>
                      </a:r>
                      <a:endParaRPr lang="lt-LT" sz="19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Times New Roman"/>
                        <a:buChar char="-"/>
                        <a:tabLst>
                          <a:tab pos="561975" algn="l"/>
                        </a:tabLst>
                      </a:pPr>
                      <a:endParaRPr lang="lt-LT" sz="1900" dirty="0" smtClean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Times New Roman"/>
                        <a:buChar char="-"/>
                        <a:tabLst>
                          <a:tab pos="561975" algn="l"/>
                        </a:tabLst>
                      </a:pPr>
                      <a:r>
                        <a:rPr lang="lt-LT" sz="1900" dirty="0" smtClean="0">
                          <a:effectLst/>
                        </a:rPr>
                        <a:t>palydėjimo </a:t>
                      </a:r>
                      <a:r>
                        <a:rPr lang="lt-LT" sz="1900" dirty="0">
                          <a:effectLst/>
                        </a:rPr>
                        <a:t>paslauga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Times New Roman"/>
                        <a:buChar char="-"/>
                        <a:tabLst>
                          <a:tab pos="561975" algn="l"/>
                        </a:tabLst>
                      </a:pPr>
                      <a:r>
                        <a:rPr lang="lt-LT" sz="1900" dirty="0">
                          <a:effectLst/>
                        </a:rPr>
                        <a:t>teisinės konsultacijos turintiems skolų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Times New Roman"/>
                        <a:buChar char="-"/>
                        <a:tabLst>
                          <a:tab pos="561975" algn="l"/>
                        </a:tabLst>
                      </a:pPr>
                      <a:r>
                        <a:rPr lang="lt-LT" sz="1900" dirty="0">
                          <a:effectLst/>
                        </a:rPr>
                        <a:t>bendrųjų gebėjimų ir socialinių įgūdžių </a:t>
                      </a:r>
                      <a:r>
                        <a:rPr lang="lt-LT" sz="1900" dirty="0" smtClean="0">
                          <a:effectLst/>
                        </a:rPr>
                        <a:t>ugdymas</a:t>
                      </a:r>
                      <a:endParaRPr lang="lt-LT" sz="19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Times New Roman"/>
                        <a:buChar char="-"/>
                        <a:tabLst>
                          <a:tab pos="561975" algn="l"/>
                        </a:tabLst>
                      </a:pPr>
                      <a:r>
                        <a:rPr lang="lt-LT" sz="1900" dirty="0" smtClean="0">
                          <a:effectLst/>
                        </a:rPr>
                        <a:t>bandomasis darbas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600"/>
                        </a:spcAft>
                        <a:buFont typeface="Times New Roman"/>
                        <a:buNone/>
                        <a:tabLst>
                          <a:tab pos="561975" algn="l"/>
                        </a:tabLst>
                      </a:pPr>
                      <a:r>
                        <a:rPr lang="lt-LT" sz="1900" dirty="0" smtClean="0">
                          <a:effectLst/>
                        </a:rPr>
                        <a:t> </a:t>
                      </a:r>
                      <a:endParaRPr lang="lt-LT" sz="1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912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1" y="-439200"/>
            <a:ext cx="8892000" cy="1800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2400" y="439200"/>
            <a:ext cx="8009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Pilotinio modelio išbandymo projekto finansavimo galimybės 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>
          <a:xfrm>
            <a:off x="6876256" y="6459285"/>
            <a:ext cx="2133600" cy="365125"/>
          </a:xfrm>
        </p:spPr>
        <p:txBody>
          <a:bodyPr/>
          <a:lstStyle/>
          <a:p>
            <a:fld id="{15C73158-E9A6-4F5E-BF37-FF53B06A9FEF}" type="slidenum">
              <a:rPr lang="lt-LT" smtClean="0"/>
              <a:t>13</a:t>
            </a:fld>
            <a:endParaRPr lang="lt-LT" dirty="0"/>
          </a:p>
        </p:txBody>
      </p:sp>
      <p:graphicFrame>
        <p:nvGraphicFramePr>
          <p:cNvPr id="19" name="Lentelė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373266"/>
              </p:ext>
            </p:extLst>
          </p:nvPr>
        </p:nvGraphicFramePr>
        <p:xfrm>
          <a:off x="218987" y="1772816"/>
          <a:ext cx="8424935" cy="4747811"/>
        </p:xfrm>
        <a:graphic>
          <a:graphicData uri="http://schemas.openxmlformats.org/drawingml/2006/table">
            <a:tbl>
              <a:tblPr/>
              <a:tblGrid>
                <a:gridCol w="3096344"/>
                <a:gridCol w="740075"/>
                <a:gridCol w="358920"/>
                <a:gridCol w="467997"/>
                <a:gridCol w="361162"/>
                <a:gridCol w="361162"/>
                <a:gridCol w="388371"/>
                <a:gridCol w="433394"/>
                <a:gridCol w="433394"/>
                <a:gridCol w="433394"/>
                <a:gridCol w="483934"/>
                <a:gridCol w="433394"/>
                <a:gridCol w="433394"/>
              </a:tblGrid>
              <a:tr h="23940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Teisės aktų rengimo ir projekto planavimo darbai</a:t>
                      </a:r>
                    </a:p>
                  </a:txBody>
                  <a:tcPr marL="41497" marR="41497" marT="0" marB="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Institucija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Darbų grafikas 2018-2019 m. 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1492" marR="4149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270861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09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01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02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03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04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05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06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07</a:t>
                      </a:r>
                    </a:p>
                  </a:txBody>
                  <a:tcPr marL="41497" marR="4149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25426">
                <a:tc>
                  <a:txBody>
                    <a:bodyPr/>
                    <a:lstStyle/>
                    <a:p>
                      <a:r>
                        <a:rPr lang="lt-LT" sz="1100" b="0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Strateginio planavimo dokumento (Modelio) rengimas, derinimas, tvirtinimas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 smtClean="0">
                          <a:latin typeface="+mj-lt"/>
                          <a:cs typeface="Times New Roman" panose="02020603050405020304" pitchFamily="18" charset="0"/>
                        </a:rPr>
                        <a:t>SADM </a:t>
                      </a:r>
                      <a:endParaRPr lang="lt-LT" sz="11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lt-LT" sz="1100" b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100" b="1" dirty="0" smtClean="0"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  <a:endParaRPr lang="lt-LT" sz="1100" b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110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110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Priemonės įgyvendinimo plano (PIP) rengimas, derinimas, tvirtinimas</a:t>
                      </a:r>
                      <a:endParaRPr lang="lt-LT" sz="11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 smtClean="0">
                          <a:latin typeface="+mj-lt"/>
                          <a:cs typeface="Times New Roman" panose="02020603050405020304" pitchFamily="18" charset="0"/>
                        </a:rPr>
                        <a:t>SADM</a:t>
                      </a:r>
                      <a:endParaRPr lang="lt-LT" sz="11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  <a:endParaRPr lang="lt-LT" sz="1100" b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 smtClean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26"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75000"/>
                        <a:buFontTx/>
                        <a:buNone/>
                        <a:tabLst/>
                        <a:defRPr/>
                      </a:pPr>
                      <a:r>
                        <a:rPr lang="lt-LT" sz="1100" b="0" dirty="0" smtClean="0">
                          <a:latin typeface="+mj-lt"/>
                          <a:cs typeface="Times New Roman" panose="02020603050405020304" pitchFamily="18" charset="0"/>
                        </a:rPr>
                        <a:t>Patvirtinto Modelio </a:t>
                      </a:r>
                      <a:r>
                        <a:rPr lang="lt-LT" sz="1100" b="0" baseline="0" dirty="0" smtClean="0">
                          <a:latin typeface="+mj-lt"/>
                          <a:cs typeface="Times New Roman" panose="02020603050405020304" pitchFamily="18" charset="0"/>
                        </a:rPr>
                        <a:t>ir PIP teikimas Stebėsenos komitetui (SK) pritarimui (</a:t>
                      </a:r>
                      <a:r>
                        <a:rPr kumimoji="0" lang="lt-LT" sz="110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Komitetus organizuoja Finansų ministerija: </a:t>
                      </a:r>
                      <a:r>
                        <a:rPr lang="lt-LT" sz="1100" i="1" kern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t</a:t>
                      </a:r>
                      <a:r>
                        <a:rPr kumimoji="0" lang="lt-LT" sz="1100" i="1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olimesnis</a:t>
                      </a:r>
                      <a:r>
                        <a:rPr kumimoji="0" lang="lt-LT" sz="110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 – lapkričio/ gruodžio mėn.</a:t>
                      </a:r>
                      <a:r>
                        <a:rPr lang="lt-LT" sz="1100" i="1" kern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, p</a:t>
                      </a:r>
                      <a:r>
                        <a:rPr kumimoji="0" lang="lt-LT" sz="1100" i="1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askesnis</a:t>
                      </a:r>
                      <a:r>
                        <a:rPr kumimoji="0" lang="lt-LT" sz="110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 - sausį/ vasarį</a:t>
                      </a:r>
                      <a:endParaRPr lang="lt-LT" sz="1100" b="0" i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lt-LT" sz="1100" dirty="0" smtClean="0">
                          <a:latin typeface="+mj-lt"/>
                          <a:cs typeface="Times New Roman" panose="02020603050405020304" pitchFamily="18" charset="0"/>
                        </a:rPr>
                        <a:t>SADM, SK</a:t>
                      </a:r>
                      <a:endParaRPr lang="lt-LT" sz="11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1100" b="1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X?</a:t>
                      </a:r>
                    </a:p>
                    <a:p>
                      <a:pPr algn="ctr"/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X?</a:t>
                      </a:r>
                    </a:p>
                    <a:p>
                      <a:pPr algn="ctr"/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X?</a:t>
                      </a:r>
                    </a:p>
                    <a:p>
                      <a:pPr algn="ctr"/>
                      <a:endParaRPr lang="lt-LT" sz="1100" b="1" i="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1100" b="1" i="0" dirty="0" smtClean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Projektų finansavimo sąlygų aprašo  rengimas, derinimas, tvirtinimas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SADM 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algn="ctr"/>
                      <a:endParaRPr lang="lt-LT" sz="1100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algn="ctr"/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algn="ctr"/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algn="ctr"/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439">
                <a:tc gridSpan="1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I-</a:t>
                      </a:r>
                      <a:r>
                        <a:rPr kumimoji="0" lang="lt-LT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as</a:t>
                      </a: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 projekto planavimo etapas</a:t>
                      </a: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E7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Projektinio pasiūlymo (PP) rengimas, teikimas SADM </a:t>
                      </a:r>
                    </a:p>
                  </a:txBody>
                  <a:tcPr marL="41494" marR="4149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LDB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4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PP vertinimas, tvirtinimas, įtraukimas į Valstybės projektų sąrašą</a:t>
                      </a:r>
                    </a:p>
                  </a:txBody>
                  <a:tcPr marL="41494" marR="4149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SADM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4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Projektų partnerių atranka (atrankos tvarkos aprašas, atrankos įgyvendinimas) </a:t>
                      </a:r>
                    </a:p>
                  </a:txBody>
                  <a:tcPr marL="41494" marR="4149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LDB 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algn="ctr"/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501">
                <a:tc gridSpan="1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II-</a:t>
                      </a:r>
                      <a:r>
                        <a:rPr kumimoji="0" lang="lt-LT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as</a:t>
                      </a:r>
                      <a:r>
                        <a:rPr kumimoji="0" lang="lt-L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 projekto planavimo etapas</a:t>
                      </a: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7E7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5" marR="4149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Paraiškos rengimas ir teikimas ESFA </a:t>
                      </a:r>
                    </a:p>
                  </a:txBody>
                  <a:tcPr marL="41494" marR="4149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LDB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endParaRPr lang="lt-LT" sz="1100" b="1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Paraiškos vertinimas </a:t>
                      </a:r>
                    </a:p>
                  </a:txBody>
                  <a:tcPr marL="41494" marR="4149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ESFA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X</a:t>
                      </a: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Įsakymas dėl finansavimo skyrimo</a:t>
                      </a:r>
                    </a:p>
                  </a:txBody>
                  <a:tcPr marL="41494" marR="4149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SADM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1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Sutarties rengimas, sudarymas </a:t>
                      </a:r>
                    </a:p>
                  </a:txBody>
                  <a:tcPr marL="41494" marR="4149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t-L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itchFamily="34" charset="0"/>
                          <a:cs typeface="Times New Roman" panose="02020603050405020304" pitchFamily="18" charset="0"/>
                        </a:rPr>
                        <a:t>ESFA,  LDB, SADM</a:t>
                      </a: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lt-LT" sz="1100" b="1" dirty="0">
                        <a:solidFill>
                          <a:schemeClr val="tx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100" b="1" dirty="0" smtClean="0">
                          <a:latin typeface="+mj-lt"/>
                          <a:cs typeface="Times New Roman" panose="02020603050405020304" pitchFamily="18" charset="0"/>
                        </a:rPr>
                        <a:t>X</a:t>
                      </a:r>
                      <a:endParaRPr kumimoji="0" lang="lt-L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97" marR="41497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54550" y="1196752"/>
            <a:ext cx="86464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F3B50"/>
                </a:solidFill>
                <a:effectLst/>
                <a:uLnTx/>
                <a:uFillTx/>
              </a:rPr>
              <a:t>LRV pasitarimo protokolinis sprendimas – didinamas 7 prioriteto (SADM) finansavimas 4 mln. EUR suma.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1F3B50"/>
                </a:solidFill>
                <a:effectLst/>
                <a:uLnTx/>
                <a:uFillTx/>
              </a:rPr>
              <a:t>ES fondų investicijų veiksmų programos priedo keitimas – Finansų ministerija, 2018 m. rugsėjis - lapkritis</a:t>
            </a:r>
            <a:r>
              <a:rPr kumimoji="0" lang="lt-LT" sz="1500" b="0" i="0" u="none" strike="noStrike" kern="0" cap="none" spc="0" normalizeH="0" baseline="0" noProof="0" dirty="0" smtClean="0">
                <a:ln>
                  <a:noFill/>
                </a:ln>
                <a:solidFill>
                  <a:srgbClr val="1F3B50"/>
                </a:solidFill>
                <a:effectLst/>
                <a:uLnTx/>
                <a:uFillTx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415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1" y="-439200"/>
            <a:ext cx="8892000" cy="1800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4550" y="460800"/>
            <a:ext cx="2516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Būtini sprendimai 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14</a:t>
            </a:fld>
            <a:endParaRPr lang="lt-LT" dirty="0"/>
          </a:p>
        </p:txBody>
      </p:sp>
      <p:sp>
        <p:nvSpPr>
          <p:cNvPr id="7" name="TextBox 6"/>
          <p:cNvSpPr txBox="1"/>
          <p:nvPr/>
        </p:nvSpPr>
        <p:spPr>
          <a:xfrm>
            <a:off x="1160237" y="2276872"/>
            <a:ext cx="707552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t-LT" sz="2000" dirty="0" smtClean="0"/>
              <a:t>Reikalingas savivaldybių dalyvavimo pilotiniame modelio išbandymo projekte įteisinimas</a:t>
            </a:r>
            <a:endParaRPr lang="lt-LT" sz="2000" dirty="0"/>
          </a:p>
        </p:txBody>
      </p:sp>
    </p:spTree>
    <p:extLst>
      <p:ext uri="{BB962C8B-B14F-4D97-AF65-F5344CB8AC3E}">
        <p14:creationId xmlns:p14="http://schemas.microsoft.com/office/powerpoint/2010/main" val="394006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-460800"/>
            <a:ext cx="8892479" cy="1800000"/>
          </a:xfrm>
          <a:prstGeom prst="rect">
            <a:avLst/>
          </a:prstGeom>
        </p:spPr>
      </p:pic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15</a:t>
            </a:fld>
            <a:endParaRPr lang="lt-LT" dirty="0"/>
          </a:p>
        </p:txBody>
      </p:sp>
      <p:pic>
        <p:nvPicPr>
          <p:cNvPr id="2050" name="Picture 2" descr="C:\Users\DaivaL\AppData\Local\Microsoft\Windows\Temporary Internet Files\Content.Outlook\VSJVRK5W\LDB pokyciai FIN-02 (3)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90" r="1726" b="4639"/>
          <a:stretch/>
        </p:blipFill>
        <p:spPr bwMode="auto">
          <a:xfrm>
            <a:off x="2483768" y="1163870"/>
            <a:ext cx="3816424" cy="5559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25600" y="439200"/>
            <a:ext cx="48061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lt-LT" sz="2400" b="1" dirty="0" smtClean="0">
                <a:solidFill>
                  <a:schemeClr val="bg1"/>
                </a:solidFill>
              </a:rPr>
              <a:t>Darbo birža v. UŽIMTUMO TARNYBA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47864" y="5629890"/>
            <a:ext cx="50405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lt-LT" dirty="0"/>
          </a:p>
        </p:txBody>
      </p:sp>
      <p:sp>
        <p:nvSpPr>
          <p:cNvPr id="5" name="Suapvalintas stačiakampis 4"/>
          <p:cNvSpPr/>
          <p:nvPr/>
        </p:nvSpPr>
        <p:spPr>
          <a:xfrm>
            <a:off x="1187624" y="3501007"/>
            <a:ext cx="720080" cy="360040"/>
          </a:xfrm>
          <a:prstGeom prst="roundRect">
            <a:avLst/>
          </a:prstGeom>
          <a:solidFill>
            <a:schemeClr val="bg1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700" dirty="0" smtClean="0">
                <a:solidFill>
                  <a:schemeClr val="tx1"/>
                </a:solidFill>
              </a:rPr>
              <a:t>Savivaldybės</a:t>
            </a:r>
            <a:endParaRPr lang="lt-LT" sz="700" dirty="0">
              <a:solidFill>
                <a:schemeClr val="tx1"/>
              </a:solidFill>
            </a:endParaRPr>
          </a:p>
        </p:txBody>
      </p:sp>
      <p:sp>
        <p:nvSpPr>
          <p:cNvPr id="9" name="Suapvalintas stačiakampis 8"/>
          <p:cNvSpPr/>
          <p:nvPr/>
        </p:nvSpPr>
        <p:spPr>
          <a:xfrm>
            <a:off x="2123728" y="4247646"/>
            <a:ext cx="720080" cy="360040"/>
          </a:xfrm>
          <a:prstGeom prst="roundRect">
            <a:avLst/>
          </a:prstGeom>
          <a:solidFill>
            <a:schemeClr val="bg1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700" dirty="0" smtClean="0">
                <a:solidFill>
                  <a:schemeClr val="tx1"/>
                </a:solidFill>
              </a:rPr>
              <a:t>Darbdaviai</a:t>
            </a:r>
            <a:endParaRPr lang="lt-LT" sz="700" dirty="0">
              <a:solidFill>
                <a:schemeClr val="tx1"/>
              </a:solidFill>
            </a:endParaRPr>
          </a:p>
        </p:txBody>
      </p:sp>
      <p:cxnSp>
        <p:nvCxnSpPr>
          <p:cNvPr id="8" name="Tiesioji rodyklės jungtis 7"/>
          <p:cNvCxnSpPr/>
          <p:nvPr/>
        </p:nvCxnSpPr>
        <p:spPr>
          <a:xfrm>
            <a:off x="2915816" y="4427666"/>
            <a:ext cx="1152128" cy="0"/>
          </a:xfrm>
          <a:prstGeom prst="straightConnector1">
            <a:avLst/>
          </a:prstGeom>
          <a:ln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aveikslėlis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539722"/>
            <a:ext cx="288031" cy="1679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890366" y="3707707"/>
            <a:ext cx="10260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600" dirty="0" smtClean="0"/>
              <a:t>Suderinti veiksmai:</a:t>
            </a:r>
          </a:p>
          <a:p>
            <a:r>
              <a:rPr lang="lt-LT" sz="600" dirty="0" smtClean="0"/>
              <a:t>Užimtumo didinimo programos, socialinės paramos gavėjų integracija į darbo rinką </a:t>
            </a:r>
            <a:endParaRPr lang="lt-LT" sz="600" dirty="0"/>
          </a:p>
        </p:txBody>
      </p:sp>
      <p:sp>
        <p:nvSpPr>
          <p:cNvPr id="7" name="TextBox 6"/>
          <p:cNvSpPr txBox="1"/>
          <p:nvPr/>
        </p:nvSpPr>
        <p:spPr>
          <a:xfrm>
            <a:off x="3851920" y="5661248"/>
            <a:ext cx="4320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4696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133604" y="1339201"/>
            <a:ext cx="7128792" cy="30979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t-LT" sz="2400" b="1" dirty="0" smtClean="0"/>
              <a:t>Darbo biržų sistemos reorganizacijos etapai</a:t>
            </a:r>
            <a:r>
              <a:rPr lang="lt-LT" sz="2400" dirty="0" smtClean="0"/>
              <a:t>:</a:t>
            </a:r>
          </a:p>
          <a:p>
            <a:pPr marL="0" indent="0">
              <a:buNone/>
            </a:pPr>
            <a:endParaRPr lang="lt-LT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lt-LT" sz="2000" b="1" dirty="0" smtClean="0"/>
              <a:t>I etapas </a:t>
            </a:r>
            <a:r>
              <a:rPr lang="lt-LT" sz="2000" dirty="0" smtClean="0"/>
              <a:t>– </a:t>
            </a:r>
            <a:r>
              <a:rPr lang="lt-LT" sz="2000" b="1" dirty="0"/>
              <a:t>T</a:t>
            </a:r>
            <a:r>
              <a:rPr lang="lt-LT" sz="2000" b="1" dirty="0" smtClean="0"/>
              <a:t>eisinės bazės </a:t>
            </a:r>
            <a:r>
              <a:rPr lang="lt-LT" sz="2000" b="1" dirty="0"/>
              <a:t>parengimas</a:t>
            </a:r>
            <a:r>
              <a:rPr lang="lt-LT" sz="2000" dirty="0"/>
              <a:t> </a:t>
            </a:r>
            <a:r>
              <a:rPr lang="lt-LT" sz="2000" b="1" dirty="0" smtClean="0"/>
              <a:t>pertvarkai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lt-LT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lt-LT" sz="2000" b="1" dirty="0" smtClean="0"/>
              <a:t>2017 m. gruodžio 21 d.</a:t>
            </a:r>
            <a:r>
              <a:rPr lang="lt-LT" sz="2000" dirty="0" smtClean="0"/>
              <a:t>  - Užimtumo įstatymas – pritarta reorganizacijai;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lt-LT" sz="2000" b="1" dirty="0" smtClean="0"/>
              <a:t>2018 m. vasario 13 d.</a:t>
            </a:r>
            <a:r>
              <a:rPr lang="lt-LT" sz="2000" dirty="0" smtClean="0"/>
              <a:t> - Vyriausybės nutarimas – reorganizuoti darbo biržas.</a:t>
            </a:r>
            <a:endParaRPr lang="lt-LT" sz="2000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-460800"/>
            <a:ext cx="8892000" cy="180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2400" y="439200"/>
            <a:ext cx="5920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2400" b="1" kern="0" dirty="0" smtClean="0">
                <a:solidFill>
                  <a:prstClr val="white"/>
                </a:solidFill>
              </a:rPr>
              <a:t>Darbo biržų sistemos reorganizavimas </a:t>
            </a:r>
            <a:endParaRPr kumimoji="0" lang="lt-LT" sz="2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" name="Skaidrės numerio vietos rezervavimo ženkla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28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953344" y="1484784"/>
            <a:ext cx="7488832" cy="4764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000" b="1" dirty="0" smtClean="0"/>
              <a:t>II etapas – Pertvarkos įgyvendinimas </a:t>
            </a:r>
          </a:p>
          <a:p>
            <a:pPr marL="0" indent="0">
              <a:buNone/>
            </a:pPr>
            <a:endParaRPr lang="lt-LT" sz="2000" b="1" dirty="0" smtClean="0"/>
          </a:p>
          <a:p>
            <a:r>
              <a:rPr lang="lt-LT" sz="2000" dirty="0" smtClean="0"/>
              <a:t>Nuo 2018-07-17 iki 2018-09-28 teikiami darbo pasiūlymai darbuotojams;</a:t>
            </a:r>
          </a:p>
          <a:p>
            <a:r>
              <a:rPr lang="lt-LT" sz="2000" dirty="0" smtClean="0"/>
              <a:t>Vykdomi susitikimai su Darbo tarybų ir profesinių sąjungų atstovais dėl vykdomos pertvarkos etapų ir procedūrų;</a:t>
            </a:r>
          </a:p>
          <a:p>
            <a:r>
              <a:rPr lang="lt-LT" sz="2000" dirty="0" smtClean="0"/>
              <a:t>Mažinamas etatų skaičius 143 etatais. Šiuo metu jau yra laisvų 125. Planuojama, kad tik 25 darbuotojams nebus galimybės pateikti darbo pasiūlymo;</a:t>
            </a:r>
          </a:p>
          <a:p>
            <a:r>
              <a:rPr lang="lt-LT" sz="2000" dirty="0" smtClean="0"/>
              <a:t>Nuo rugpjūčio 1 d. keturiuose </a:t>
            </a:r>
            <a:r>
              <a:rPr lang="lt-LT" sz="2000" dirty="0"/>
              <a:t>skyriuose </a:t>
            </a:r>
            <a:r>
              <a:rPr lang="lt-LT" sz="2000" dirty="0" smtClean="0"/>
              <a:t>testuojamas aptarnavimo modelis, kuris bus taikomas visuose klientų aptarnavimo skyriuose.</a:t>
            </a:r>
            <a:endParaRPr lang="lt-LT" sz="2000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459898"/>
            <a:ext cx="8892480" cy="180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2400" y="439200"/>
            <a:ext cx="5920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2400" b="1" kern="0" dirty="0" smtClean="0">
                <a:solidFill>
                  <a:prstClr val="white"/>
                </a:solidFill>
              </a:rPr>
              <a:t>Darbo biržų sistemos reorganizavimas </a:t>
            </a:r>
            <a:endParaRPr kumimoji="0" lang="lt-LT" sz="2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" name="Skaidrės numerio vietos rezervavimo ženkla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04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611560" y="1340568"/>
            <a:ext cx="7886700" cy="51847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t-LT" sz="2000" b="1" dirty="0"/>
              <a:t>Po pertvarkos klientų aptarnavimas orientuojamas į efektyvų, sklandesnį ir labiau klientų poreikius atitinkantį paslaugų teikimą </a:t>
            </a:r>
          </a:p>
          <a:p>
            <a:pPr marL="0" indent="0">
              <a:buNone/>
            </a:pPr>
            <a:r>
              <a:rPr lang="lt-LT" sz="2000" b="1" dirty="0" smtClean="0"/>
              <a:t>Planuojama</a:t>
            </a:r>
            <a:r>
              <a:rPr lang="lt-LT" sz="2000" b="1" dirty="0"/>
              <a:t>:</a:t>
            </a:r>
          </a:p>
          <a:p>
            <a:pPr marL="285750" indent="-285750">
              <a:buFontTx/>
              <a:buChar char="-"/>
            </a:pPr>
            <a:r>
              <a:rPr lang="lt-LT" sz="2000" dirty="0"/>
              <a:t>identifikuojami bei kartu su klientu formuluojami jo kreipimosi į Užimtumo tarnybą tikslai;</a:t>
            </a:r>
          </a:p>
          <a:p>
            <a:pPr marL="285750" indent="-285750">
              <a:buFontTx/>
              <a:buChar char="-"/>
            </a:pPr>
            <a:r>
              <a:rPr lang="lt-LT" sz="2000" dirty="0"/>
              <a:t>įvertinami kliento lūkesčiai užimtumui;</a:t>
            </a:r>
          </a:p>
          <a:p>
            <a:pPr marL="285750" indent="-285750">
              <a:buFontTx/>
              <a:buChar char="-"/>
            </a:pPr>
            <a:r>
              <a:rPr lang="lt-LT" sz="2000" dirty="0"/>
              <a:t>atliekamas darbo ieškančių asmenų įsidarbinimo galimybių įvertinimas ir jų segmentacija;</a:t>
            </a:r>
          </a:p>
          <a:p>
            <a:pPr marL="285750" indent="-285750">
              <a:buFontTx/>
              <a:buChar char="-"/>
            </a:pPr>
            <a:r>
              <a:rPr lang="lt-LT" sz="2000" dirty="0"/>
              <a:t>siekiant asmens įtraukimo į darbo rinką ir tvaraus jo užimtumo, sudaromas individualus užimtumo veiklos planas, numatant asmens užimtumo tikslą ir konkrečius veiksmus, priemones bei laikotarpį jam pasiekti;</a:t>
            </a:r>
          </a:p>
          <a:p>
            <a:pPr marL="285750" indent="-285750">
              <a:buFontTx/>
              <a:buChar char="-"/>
            </a:pPr>
            <a:r>
              <a:rPr lang="lt-LT" sz="2000" dirty="0"/>
              <a:t>teikiamos specializuotos paslaugos darbo ieškantiems asmenims pagal individualius kiekvieno kliento poreikius bei galimybes.</a:t>
            </a: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-459432"/>
            <a:ext cx="8892000" cy="180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2400" y="439200"/>
            <a:ext cx="5920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2400" b="1" kern="0" dirty="0" smtClean="0">
                <a:solidFill>
                  <a:prstClr val="white"/>
                </a:solidFill>
              </a:rPr>
              <a:t>Darbo ieškančių asmenų aptarnavimas </a:t>
            </a:r>
            <a:endParaRPr kumimoji="0" lang="lt-LT" sz="2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" name="Skaidrės numerio vietos rezervavimo ženkla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38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ė 1"/>
          <p:cNvGrpSpPr/>
          <p:nvPr/>
        </p:nvGrpSpPr>
        <p:grpSpPr>
          <a:xfrm>
            <a:off x="683568" y="1316244"/>
            <a:ext cx="7992888" cy="5385749"/>
            <a:chOff x="104925" y="1645735"/>
            <a:chExt cx="8128003" cy="5385749"/>
          </a:xfrm>
        </p:grpSpPr>
        <p:graphicFrame>
          <p:nvGraphicFramePr>
            <p:cNvPr id="7" name="Diagrama 6"/>
            <p:cNvGraphicFramePr/>
            <p:nvPr>
              <p:extLst/>
            </p:nvPr>
          </p:nvGraphicFramePr>
          <p:xfrm>
            <a:off x="1041400" y="2302404"/>
            <a:ext cx="5486400" cy="100012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8" name="Diagrama 1"/>
            <p:cNvGraphicFramePr/>
            <p:nvPr>
              <p:extLst>
                <p:ext uri="{D42A27DB-BD31-4B8C-83A1-F6EECF244321}">
                  <p14:modId xmlns:p14="http://schemas.microsoft.com/office/powerpoint/2010/main" val="3129330120"/>
                </p:ext>
              </p:extLst>
            </p:nvPr>
          </p:nvGraphicFramePr>
          <p:xfrm>
            <a:off x="999066" y="4209098"/>
            <a:ext cx="5486400" cy="100012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999066" y="2015067"/>
              <a:ext cx="187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dirty="0" smtClean="0">
                  <a:solidFill>
                    <a:prstClr val="black"/>
                  </a:solidFill>
                </a:rPr>
                <a:t>I-as vizitas</a:t>
              </a:r>
              <a:endParaRPr lang="lt-LT" dirty="0">
                <a:solidFill>
                  <a:prstClr val="black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777066" y="2015067"/>
              <a:ext cx="187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dirty="0" smtClean="0">
                  <a:solidFill>
                    <a:prstClr val="black"/>
                  </a:solidFill>
                </a:rPr>
                <a:t>II-as vizitas</a:t>
              </a:r>
              <a:endParaRPr lang="lt-LT" dirty="0">
                <a:solidFill>
                  <a:prstClr val="black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555066" y="2015067"/>
              <a:ext cx="187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dirty="0" smtClean="0">
                  <a:solidFill>
                    <a:prstClr val="black"/>
                  </a:solidFill>
                </a:rPr>
                <a:t>III-as vizitas</a:t>
              </a:r>
              <a:endParaRPr lang="lt-LT" dirty="0">
                <a:solidFill>
                  <a:prstClr val="black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777066" y="3839766"/>
              <a:ext cx="187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dirty="0" smtClean="0">
                  <a:solidFill>
                    <a:prstClr val="black"/>
                  </a:solidFill>
                </a:rPr>
                <a:t>I-as vizitas</a:t>
              </a:r>
              <a:endParaRPr lang="lt-LT" dirty="0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19666" y="1645735"/>
              <a:ext cx="61298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lt-LT" b="1" dirty="0">
                <a:solidFill>
                  <a:prstClr val="black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80997" y="3470434"/>
              <a:ext cx="68918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b="1" dirty="0" smtClean="0">
                  <a:solidFill>
                    <a:prstClr val="black"/>
                  </a:solidFill>
                </a:rPr>
                <a:t>Naujas </a:t>
              </a:r>
              <a:r>
                <a:rPr lang="lt-LT" b="1" dirty="0">
                  <a:solidFill>
                    <a:prstClr val="black"/>
                  </a:solidFill>
                </a:rPr>
                <a:t>darbo ieškančių asmenų aptarnavimo procesas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4925" y="5369491"/>
              <a:ext cx="8128003" cy="1661993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lt-LT" dirty="0" smtClean="0">
                  <a:solidFill>
                    <a:prstClr val="black"/>
                  </a:solidFill>
                </a:rPr>
                <a:t>Nauja pareigybė – karjeros konsultantas, teikiantis išskirtinai bendrojo, profesinio bei psichologinio konsultavimo paslaugas.</a:t>
              </a:r>
            </a:p>
            <a:p>
              <a:pPr algn="ctr"/>
              <a:endParaRPr lang="lt-LT" sz="800" dirty="0" smtClean="0">
                <a:solidFill>
                  <a:prstClr val="black"/>
                </a:solidFill>
              </a:endParaRPr>
            </a:p>
            <a:p>
              <a:r>
                <a:rPr lang="lt-LT" dirty="0" smtClean="0">
                  <a:solidFill>
                    <a:prstClr val="black"/>
                  </a:solidFill>
                </a:rPr>
                <a:t>Įvedus </a:t>
              </a:r>
              <a:r>
                <a:rPr lang="lt-LT" dirty="0">
                  <a:solidFill>
                    <a:prstClr val="black"/>
                  </a:solidFill>
                </a:rPr>
                <a:t>naują procesą darbo ieškantiems asmenims </a:t>
              </a:r>
              <a:r>
                <a:rPr lang="lt-LT" dirty="0" smtClean="0">
                  <a:solidFill>
                    <a:prstClr val="black"/>
                  </a:solidFill>
                </a:rPr>
                <a:t>sutrumpėja paslaugos suteikimas </a:t>
              </a:r>
              <a:r>
                <a:rPr lang="lt-LT" dirty="0">
                  <a:solidFill>
                    <a:prstClr val="black"/>
                  </a:solidFill>
                </a:rPr>
                <a:t>vidutiniškai 2 </a:t>
              </a:r>
              <a:r>
                <a:rPr lang="lt-LT" dirty="0" smtClean="0">
                  <a:solidFill>
                    <a:prstClr val="black"/>
                  </a:solidFill>
                </a:rPr>
                <a:t>vizitais bei </a:t>
              </a:r>
              <a:r>
                <a:rPr lang="lt-LT" dirty="0" smtClean="0">
                  <a:solidFill>
                    <a:prstClr val="black"/>
                  </a:solidFill>
                  <a:latin typeface="Arial"/>
                  <a:cs typeface="Arial"/>
                </a:rPr>
                <a:t>~</a:t>
              </a:r>
              <a:r>
                <a:rPr lang="lt-LT" dirty="0" smtClean="0">
                  <a:solidFill>
                    <a:prstClr val="black"/>
                  </a:solidFill>
                </a:rPr>
                <a:t>8 kalendorinėmis dienomis (ypač aktualu regionuose gyvenantiems asmenims).</a:t>
              </a:r>
              <a:endParaRPr lang="lt-LT" dirty="0">
                <a:solidFill>
                  <a:prstClr val="black"/>
                </a:solidFill>
              </a:endParaRPr>
            </a:p>
          </p:txBody>
        </p:sp>
      </p:grpSp>
      <p:pic>
        <p:nvPicPr>
          <p:cNvPr id="16" name="Paveikslėlis 1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-460800"/>
            <a:ext cx="8892000" cy="18000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02400" y="439200"/>
            <a:ext cx="7558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2400" b="1" kern="0" dirty="0" smtClean="0">
                <a:solidFill>
                  <a:prstClr val="white"/>
                </a:solidFill>
              </a:rPr>
              <a:t>Darbo ieškančių asmenų aptarnavimas </a:t>
            </a:r>
            <a:endParaRPr kumimoji="0" lang="lt-LT" sz="2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3608" y="1412776"/>
            <a:ext cx="6777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 dirty="0" smtClean="0">
                <a:solidFill>
                  <a:prstClr val="black"/>
                </a:solidFill>
              </a:rPr>
              <a:t>Buvęs </a:t>
            </a:r>
            <a:r>
              <a:rPr lang="lt-LT" b="1" dirty="0">
                <a:solidFill>
                  <a:prstClr val="black"/>
                </a:solidFill>
              </a:rPr>
              <a:t>darbo ieškančių asmenų aptarnavimo procesas</a:t>
            </a:r>
          </a:p>
        </p:txBody>
      </p:sp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34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96" y="-459432"/>
            <a:ext cx="8891304" cy="1800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0940" y="440568"/>
            <a:ext cx="30469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Situacija darbo rinkoje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2</a:t>
            </a:fld>
            <a:endParaRPr lang="lt-LT"/>
          </a:p>
        </p:txBody>
      </p:sp>
      <p:sp>
        <p:nvSpPr>
          <p:cNvPr id="5" name="Stačiakampis 4"/>
          <p:cNvSpPr/>
          <p:nvPr/>
        </p:nvSpPr>
        <p:spPr>
          <a:xfrm>
            <a:off x="683568" y="1484784"/>
            <a:ext cx="811286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2000" dirty="0" smtClean="0"/>
              <a:t>2018 m. rugsėjo 1 d. darbo biržoje buvo registruota  141,6 tūkst. bedarbių,</a:t>
            </a:r>
          </a:p>
          <a:p>
            <a:r>
              <a:rPr lang="lt-LT" sz="2000" dirty="0"/>
              <a:t>i</a:t>
            </a:r>
            <a:r>
              <a:rPr lang="lt-LT" sz="2000" dirty="0" smtClean="0"/>
              <a:t>š jų:</a:t>
            </a:r>
          </a:p>
          <a:p>
            <a:r>
              <a:rPr lang="lt-LT" sz="2000" dirty="0" smtClean="0"/>
              <a:t>           37,5 tūkst. – ilgalaikiai bedarbiai</a:t>
            </a:r>
            <a:endParaRPr lang="lt-LT" sz="2000" dirty="0"/>
          </a:p>
        </p:txBody>
      </p:sp>
      <p:graphicFrame>
        <p:nvGraphicFramePr>
          <p:cNvPr id="8" name="Diagrama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0841294"/>
              </p:ext>
            </p:extLst>
          </p:nvPr>
        </p:nvGraphicFramePr>
        <p:xfrm>
          <a:off x="2087724" y="2971325"/>
          <a:ext cx="525658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807296" y="2700180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Ilgalaikių bedarbių  struktūra, proc. </a:t>
            </a:r>
            <a:endParaRPr lang="lt-L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866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34407" y="1052736"/>
            <a:ext cx="7886700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sz="2000" b="1" dirty="0" smtClean="0"/>
              <a:t>Darbdavių aptarnavimo strategija orientuota į rezultatus</a:t>
            </a:r>
            <a:endParaRPr lang="lt-LT" sz="2000" b="1" dirty="0"/>
          </a:p>
        </p:txBody>
      </p:sp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866365"/>
              </p:ext>
            </p:extLst>
          </p:nvPr>
        </p:nvGraphicFramePr>
        <p:xfrm>
          <a:off x="539552" y="1339200"/>
          <a:ext cx="8136904" cy="5236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369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 smtClean="0">
                          <a:solidFill>
                            <a:schemeClr val="tx1"/>
                          </a:solidFill>
                          <a:effectLst/>
                        </a:rPr>
                        <a:t>Tikslai: </a:t>
                      </a:r>
                      <a:endParaRPr lang="lt-LT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4077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</a:rPr>
                        <a:t>1. Tapti </a:t>
                      </a:r>
                      <a:r>
                        <a:rPr lang="lt-LT" sz="2000" b="0" dirty="0">
                          <a:solidFill>
                            <a:schemeClr val="tx1"/>
                          </a:solidFill>
                          <a:effectLst/>
                        </a:rPr>
                        <a:t>darbdavių pripažinta personalo paieškos ir atrankos paslaugas </a:t>
                      </a:r>
                      <a:endParaRPr lang="lt-LT" sz="20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</a:rPr>
                        <a:t>     teikiančia </a:t>
                      </a:r>
                      <a:r>
                        <a:rPr lang="lt-LT" sz="2000" b="0" dirty="0">
                          <a:solidFill>
                            <a:schemeClr val="tx1"/>
                          </a:solidFill>
                          <a:effectLst/>
                        </a:rPr>
                        <a:t>organizacija</a:t>
                      </a: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</a:rPr>
                        <a:t>2. Užtikrinanti darbdaviams teikiamų paslaugų kokybę stiprinant darbuotojų      </a:t>
                      </a: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</a:rPr>
                        <a:t>    kompetencijas.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  <a:tabLst/>
                        <a:defRPr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</a:rPr>
                        <a:t>3. Atnaujinti informacinių technologijų bazę bei, naudojant pažangias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  <a:tabLst/>
                        <a:defRPr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</a:rPr>
                        <a:t>    technologijas, modernizuoti paslaugas darbdaviams.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  <a:tabLst/>
                        <a:defRPr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</a:rPr>
                        <a:t>4. Aktyvus dalyvavimas reguliacinėje aplinkoje, skleidžiant organizacijos gerąją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  <a:tabLst/>
                        <a:defRPr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</a:rPr>
                        <a:t>    praktiką.</a:t>
                      </a:r>
                      <a:endParaRPr lang="lt-LT" sz="2000" b="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  <a:tabLst/>
                        <a:defRPr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Plėsti tinkamų darbuotojų paieškos galimybes (socialiniai tinklai,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  <a:tabLst/>
                        <a:defRPr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universitetai).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  <a:tabLst/>
                        <a:defRPr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Formuoti socialinių partnerių tinklus, padėsiančius potencialių darbuotojų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  <a:tabLst/>
                        <a:defRPr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paieškai.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  <a:tabLst/>
                        <a:defRPr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Organizuoti ir įgyvendinti tikslingą reklaminę sklaidą apie teikiamas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  <a:tabLst/>
                        <a:defRPr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paslaugas.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  <a:tabLst/>
                        <a:defRPr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Užtikrinti nuolatinį, operatyvų, individualų darbdavių informavimą apie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None/>
                        <a:tabLst/>
                        <a:defRPr/>
                      </a:pPr>
                      <a:r>
                        <a:rPr lang="lt-LT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paslaugų pokyčius.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Antraštė 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549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2400" b="1" kern="0" dirty="0" smtClean="0">
                <a:solidFill>
                  <a:prstClr val="white"/>
                </a:solidFill>
              </a:rPr>
              <a:t>Darbo biržų sistemos reorganizavimas </a:t>
            </a:r>
            <a:endParaRPr kumimoji="0" lang="lt-LT" sz="2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-460800"/>
            <a:ext cx="8892000" cy="18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02400" y="439200"/>
            <a:ext cx="7677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2400" b="1" kern="0" dirty="0" smtClean="0">
                <a:solidFill>
                  <a:prstClr val="white"/>
                </a:solidFill>
              </a:rPr>
              <a:t>Darbdavių aptarnavimas</a:t>
            </a:r>
            <a:endParaRPr kumimoji="0" lang="lt-LT" sz="2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" name="Skaidrės numerio vietos rezervavimo ženkla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35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ė 2"/>
          <p:cNvGrpSpPr/>
          <p:nvPr/>
        </p:nvGrpSpPr>
        <p:grpSpPr>
          <a:xfrm>
            <a:off x="755576" y="1342509"/>
            <a:ext cx="7416824" cy="3872034"/>
            <a:chOff x="-355599" y="2192290"/>
            <a:chExt cx="8839199" cy="3872034"/>
          </a:xfrm>
        </p:grpSpPr>
        <p:sp>
          <p:nvSpPr>
            <p:cNvPr id="16" name="TextBox 15"/>
            <p:cNvSpPr txBox="1"/>
            <p:nvPr/>
          </p:nvSpPr>
          <p:spPr>
            <a:xfrm>
              <a:off x="0" y="2192290"/>
              <a:ext cx="37930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b="1" dirty="0" smtClean="0">
                  <a:solidFill>
                    <a:prstClr val="black"/>
                  </a:solidFill>
                </a:rPr>
                <a:t>Buvęs darbdavių</a:t>
              </a:r>
            </a:p>
            <a:p>
              <a:pPr algn="ctr"/>
              <a:r>
                <a:rPr lang="lt-LT" b="1" dirty="0" smtClean="0">
                  <a:solidFill>
                    <a:prstClr val="black"/>
                  </a:solidFill>
                </a:rPr>
                <a:t> aptarnavimo </a:t>
              </a:r>
              <a:r>
                <a:rPr lang="lt-LT" b="1" dirty="0">
                  <a:solidFill>
                    <a:prstClr val="black"/>
                  </a:solidFill>
                </a:rPr>
                <a:t>procesas</a:t>
              </a:r>
            </a:p>
          </p:txBody>
        </p:sp>
        <p:graphicFrame>
          <p:nvGraphicFramePr>
            <p:cNvPr id="17" name="Diagrama 6"/>
            <p:cNvGraphicFramePr/>
            <p:nvPr>
              <p:extLst>
                <p:ext uri="{D42A27DB-BD31-4B8C-83A1-F6EECF244321}">
                  <p14:modId xmlns:p14="http://schemas.microsoft.com/office/powerpoint/2010/main" val="4213956189"/>
                </p:ext>
              </p:extLst>
            </p:nvPr>
          </p:nvGraphicFramePr>
          <p:xfrm>
            <a:off x="-355599" y="2863924"/>
            <a:ext cx="4677832" cy="3200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3776132" y="2192290"/>
              <a:ext cx="47074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b="1" dirty="0" smtClean="0">
                  <a:solidFill>
                    <a:prstClr val="black"/>
                  </a:solidFill>
                </a:rPr>
                <a:t>Naujas darbdavių</a:t>
              </a:r>
            </a:p>
            <a:p>
              <a:pPr algn="ctr"/>
              <a:r>
                <a:rPr lang="lt-LT" b="1" dirty="0" smtClean="0">
                  <a:solidFill>
                    <a:prstClr val="black"/>
                  </a:solidFill>
                </a:rPr>
                <a:t> </a:t>
              </a:r>
              <a:r>
                <a:rPr lang="lt-LT" b="1" dirty="0">
                  <a:solidFill>
                    <a:prstClr val="black"/>
                  </a:solidFill>
                </a:rPr>
                <a:t>aptarnavimo procesas</a:t>
              </a:r>
            </a:p>
          </p:txBody>
        </p:sp>
        <p:graphicFrame>
          <p:nvGraphicFramePr>
            <p:cNvPr id="19" name="Diagrama 7"/>
            <p:cNvGraphicFramePr/>
            <p:nvPr>
              <p:extLst>
                <p:ext uri="{D42A27DB-BD31-4B8C-83A1-F6EECF244321}">
                  <p14:modId xmlns:p14="http://schemas.microsoft.com/office/powerpoint/2010/main" val="3075439685"/>
                </p:ext>
              </p:extLst>
            </p:nvPr>
          </p:nvGraphicFramePr>
          <p:xfrm>
            <a:off x="3793062" y="3100915"/>
            <a:ext cx="4690537" cy="20193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20" name="Oval 2"/>
            <p:cNvSpPr/>
            <p:nvPr/>
          </p:nvSpPr>
          <p:spPr>
            <a:xfrm>
              <a:off x="6054337" y="4030133"/>
              <a:ext cx="160865" cy="160865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>
                <a:solidFill>
                  <a:prstClr val="white"/>
                </a:solidFill>
              </a:endParaRPr>
            </a:p>
          </p:txBody>
        </p:sp>
        <p:sp>
          <p:nvSpPr>
            <p:cNvPr id="21" name="Rodyklė žemyn 7"/>
            <p:cNvSpPr/>
            <p:nvPr/>
          </p:nvSpPr>
          <p:spPr>
            <a:xfrm rot="10800000">
              <a:off x="6054337" y="4265403"/>
              <a:ext cx="151057" cy="1093996"/>
            </a:xfrm>
            <a:prstGeom prst="downArrow">
              <a:avLst>
                <a:gd name="adj1" fmla="val 50000"/>
                <a:gd name="adj2" fmla="val 147972"/>
              </a:avLst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>
                <a:solidFill>
                  <a:prstClr val="white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096935" y="5359399"/>
              <a:ext cx="27001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t-LT" dirty="0" smtClean="0">
                  <a:solidFill>
                    <a:srgbClr val="C00000"/>
                  </a:solidFill>
                </a:rPr>
                <a:t>Vienas sąlyčio taškas visoms paslaugoms</a:t>
              </a:r>
              <a:endParaRPr lang="lt-LT" dirty="0">
                <a:solidFill>
                  <a:srgbClr val="C00000"/>
                </a:solidFill>
              </a:endParaRPr>
            </a:p>
          </p:txBody>
        </p:sp>
      </p:grpSp>
      <p:sp>
        <p:nvSpPr>
          <p:cNvPr id="6" name="Stačiakampis 5"/>
          <p:cNvSpPr/>
          <p:nvPr/>
        </p:nvSpPr>
        <p:spPr>
          <a:xfrm>
            <a:off x="539552" y="5394420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 smtClean="0">
                <a:solidFill>
                  <a:prstClr val="black"/>
                </a:solidFill>
              </a:rPr>
              <a:t>Naujovės darbdaviams: </a:t>
            </a:r>
            <a:r>
              <a:rPr lang="lt-LT" dirty="0" smtClean="0">
                <a:solidFill>
                  <a:prstClr val="black"/>
                </a:solidFill>
              </a:rPr>
              <a:t>paslaugų darbdaviams specialistų komandos, kurių uždavinys – įmonių poreikių identifikavimas ir analizė, pagalba apsirūpinant tinkamais darbuotojais atsirenkant iš darbo ieškančių </a:t>
            </a:r>
            <a:r>
              <a:rPr lang="lt-LT" dirty="0">
                <a:solidFill>
                  <a:prstClr val="black"/>
                </a:solidFill>
              </a:rPr>
              <a:t>asmenų </a:t>
            </a:r>
            <a:r>
              <a:rPr lang="lt-LT" dirty="0" smtClean="0">
                <a:solidFill>
                  <a:prstClr val="black"/>
                </a:solidFill>
              </a:rPr>
              <a:t>ar pasiruošiant su aktyvios darbo rinkos politikos ir kitų užimtumo priemonių pagalba.</a:t>
            </a:r>
            <a:endParaRPr lang="lt-LT" dirty="0">
              <a:solidFill>
                <a:prstClr val="black"/>
              </a:solidFill>
            </a:endParaRPr>
          </a:p>
        </p:txBody>
      </p:sp>
      <p:pic>
        <p:nvPicPr>
          <p:cNvPr id="11" name="Paveikslėlis 1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-460800"/>
            <a:ext cx="8892000" cy="1800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02400" y="439200"/>
            <a:ext cx="5920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Darbdavių aptarnavimas</a:t>
            </a:r>
          </a:p>
        </p:txBody>
      </p:sp>
      <p:sp>
        <p:nvSpPr>
          <p:cNvPr id="2" name="Skaidrės numerio vietos rezervavimo ženkla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611560" y="1340768"/>
            <a:ext cx="7920880" cy="50474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lt-LT" sz="1800" dirty="0" smtClean="0"/>
              <a:t>2018 m. gegužės-liepos </a:t>
            </a:r>
            <a:r>
              <a:rPr lang="lt-LT" sz="1800" dirty="0"/>
              <a:t>mėnesiais Šilutės klientų aptarnavimo </a:t>
            </a:r>
            <a:r>
              <a:rPr lang="lt-LT" sz="1800" dirty="0" smtClean="0"/>
              <a:t>skyriuje buvo vykdomas </a:t>
            </a:r>
            <a:r>
              <a:rPr lang="lt-LT" sz="1800" b="1" dirty="0" smtClean="0"/>
              <a:t>pilotinis projektas</a:t>
            </a:r>
            <a:r>
              <a:rPr lang="lt-LT" sz="1800" dirty="0" smtClean="0"/>
              <a:t>, kuriuo buvo siekiama toliau </a:t>
            </a:r>
            <a:r>
              <a:rPr lang="lt-LT" sz="1800" dirty="0" smtClean="0">
                <a:solidFill>
                  <a:srgbClr val="0070C0"/>
                </a:solidFill>
              </a:rPr>
              <a:t>tobulinti klientų aptarnavimo modelį bei plėtoti partnerystę su savivaldos atstovais bei darbdaviais</a:t>
            </a:r>
            <a:r>
              <a:rPr lang="lt-LT" sz="1800" dirty="0" smtClean="0"/>
              <a:t>.</a:t>
            </a:r>
          </a:p>
          <a:p>
            <a:pPr marL="0" indent="0">
              <a:buNone/>
            </a:pPr>
            <a:r>
              <a:rPr lang="lt-LT" sz="1800" b="1" dirty="0" smtClean="0"/>
              <a:t>Projekto metu</a:t>
            </a:r>
            <a:r>
              <a:rPr lang="lt-LT" sz="1800" dirty="0" smtClean="0"/>
              <a:t>:</a:t>
            </a:r>
          </a:p>
          <a:p>
            <a:pPr marL="285750" indent="-285750" algn="just"/>
            <a:r>
              <a:rPr lang="lt-LT" sz="1800" dirty="0" smtClean="0"/>
              <a:t>atnaujintas bendradarbiavimas su Šilutės savivaldybės administracija bei seniūnijomis;</a:t>
            </a:r>
          </a:p>
          <a:p>
            <a:pPr marL="285750" indent="-285750" algn="just"/>
            <a:r>
              <a:rPr lang="lt-LT" sz="1800" dirty="0" smtClean="0"/>
              <a:t>deleguoti darbo biržos atstovai dalyvauti savivaldybės komisijų veikloje;</a:t>
            </a:r>
          </a:p>
          <a:p>
            <a:pPr marL="285750" indent="-285750" algn="just"/>
            <a:r>
              <a:rPr lang="lt-LT" sz="1800" dirty="0" smtClean="0"/>
              <a:t>peržiūrėti ir suvienodinti Šilutės skyriaus darbuotojų krūviai, įvesta darbuotojų rotacija, pakeičiant aptarnaujamų darbo ieškančių asmenų grupes;</a:t>
            </a:r>
          </a:p>
          <a:p>
            <a:pPr marL="285750" indent="-285750" algn="just"/>
            <a:r>
              <a:rPr lang="lt-LT" sz="1800" dirty="0" smtClean="0"/>
              <a:t>peržiūrėtos darbuotojų veiklos užduotys, įvertinta šių užduočių vykdymo stebėsenos sistema;</a:t>
            </a:r>
          </a:p>
          <a:p>
            <a:pPr marL="285750" indent="-285750" algn="just"/>
            <a:r>
              <a:rPr lang="lt-LT" sz="1800" dirty="0" smtClean="0"/>
              <a:t>vyko eksperimentinis paslaugų teikimas tiesiogiai seniūnijose;</a:t>
            </a:r>
          </a:p>
          <a:p>
            <a:pPr marL="285750" indent="-285750" algn="just"/>
            <a:r>
              <a:rPr lang="lt-LT" sz="1800" dirty="0" smtClean="0"/>
              <a:t>atnaujintas darbo su darbdaviais planas, sustiprintas darbuotojų atrankų ir darbo mugių procesas;</a:t>
            </a:r>
          </a:p>
          <a:p>
            <a:pPr marL="285750" indent="-285750" algn="just"/>
            <a:r>
              <a:rPr lang="lt-LT" sz="1800" dirty="0" smtClean="0"/>
              <a:t>organizuotos darbo mugės seniūnijų patalpose, dalyvaujant darbdaviams, darbo ieškantiems asmenims, darbo biržos darbuotojams ir seniūnijų atstovams.</a:t>
            </a:r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-460800"/>
            <a:ext cx="8884094" cy="180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2400" y="439200"/>
            <a:ext cx="5920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2400" b="1" kern="0" dirty="0" smtClean="0">
                <a:solidFill>
                  <a:prstClr val="white"/>
                </a:solidFill>
              </a:rPr>
              <a:t>Šilutės pavyzdys</a:t>
            </a:r>
            <a:endParaRPr kumimoji="0" lang="lt-LT" sz="2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" name="Skaidrės numerio vietos rezervavimo ženkla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38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/>
          <p:cNvSpPr/>
          <p:nvPr/>
        </p:nvSpPr>
        <p:spPr>
          <a:xfrm>
            <a:off x="459958" y="1434805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 smtClean="0">
                <a:solidFill>
                  <a:prstClr val="black"/>
                </a:solidFill>
              </a:rPr>
              <a:t>Projekto rezultatas</a:t>
            </a:r>
            <a:r>
              <a:rPr lang="lt-LT" dirty="0" smtClean="0">
                <a:solidFill>
                  <a:prstClr val="black"/>
                </a:solidFill>
              </a:rPr>
              <a:t> – Šilutės savivaldybėje registruotas nedarbas 2018-09-01  – 8,3 proc., </a:t>
            </a:r>
            <a:r>
              <a:rPr lang="lt-LT" b="1" dirty="0" smtClean="0">
                <a:solidFill>
                  <a:prstClr val="black"/>
                </a:solidFill>
              </a:rPr>
              <a:t>2,5 proc. punkto mažiau nei 2018 m. gegužės mėn.</a:t>
            </a:r>
            <a:endParaRPr lang="lt-LT" dirty="0" smtClean="0">
              <a:solidFill>
                <a:prstClr val="black"/>
              </a:solidFill>
            </a:endParaRPr>
          </a:p>
          <a:p>
            <a:r>
              <a:rPr lang="lt-LT" dirty="0" smtClean="0">
                <a:solidFill>
                  <a:prstClr val="black"/>
                </a:solidFill>
              </a:rPr>
              <a:t>Paskutinį kartą toks žemas registruotas nedarbas Šilutės savivaldybėje buvo fiksuotas beveik prieš 10 metų – 2009 m. vasario mėn.</a:t>
            </a:r>
          </a:p>
        </p:txBody>
      </p:sp>
      <p:pic>
        <p:nvPicPr>
          <p:cNvPr id="3" name="Paveikslėlis 2"/>
          <p:cNvPicPr>
            <a:picLocks noChangeAspect="1"/>
          </p:cNvPicPr>
          <p:nvPr/>
        </p:nvPicPr>
        <p:blipFill rotWithShape="1">
          <a:blip r:embed="rId3"/>
          <a:srcRect l="2475" r="12790" b="8059"/>
          <a:stretch/>
        </p:blipFill>
        <p:spPr>
          <a:xfrm>
            <a:off x="755576" y="3144551"/>
            <a:ext cx="3816425" cy="2012641"/>
          </a:xfrm>
          <a:prstGeom prst="rect">
            <a:avLst/>
          </a:prstGeom>
        </p:spPr>
      </p:pic>
      <p:pic>
        <p:nvPicPr>
          <p:cNvPr id="5" name="Paveikslėlis 4"/>
          <p:cNvPicPr>
            <a:picLocks noChangeAspect="1"/>
          </p:cNvPicPr>
          <p:nvPr/>
        </p:nvPicPr>
        <p:blipFill rotWithShape="1">
          <a:blip r:embed="rId4"/>
          <a:srcRect l="2441" r="13757" b="8203"/>
          <a:stretch/>
        </p:blipFill>
        <p:spPr>
          <a:xfrm>
            <a:off x="4725671" y="3162875"/>
            <a:ext cx="3947748" cy="19943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77300" y="5445224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>
                <a:solidFill>
                  <a:prstClr val="black"/>
                </a:solidFill>
              </a:rPr>
              <a:t>Planuojama tokio pobūdžio projektus vykdyti ir kitose savivaldybėse, kuriose vyrauja didžiausias registruotas nedarbas.</a:t>
            </a:r>
            <a:endParaRPr lang="lt-LT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3061" y="2652108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400" dirty="0" smtClean="0"/>
              <a:t>Registruotas nedarbas</a:t>
            </a:r>
          </a:p>
          <a:p>
            <a:pPr algn="ctr"/>
            <a:r>
              <a:rPr lang="lt-LT" sz="1400" dirty="0" smtClean="0"/>
              <a:t> 2010-2018 m.</a:t>
            </a:r>
            <a:endParaRPr lang="lt-LT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4725672" y="2652108"/>
            <a:ext cx="409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400" dirty="0" smtClean="0"/>
              <a:t>Registruotas nedarbas </a:t>
            </a:r>
          </a:p>
          <a:p>
            <a:pPr algn="ctr"/>
            <a:r>
              <a:rPr lang="lt-LT" sz="1400" dirty="0" smtClean="0"/>
              <a:t>2017 m. sausio -2018 m. rugsėjo mėn.</a:t>
            </a:r>
            <a:endParaRPr lang="lt-LT" sz="1400" dirty="0"/>
          </a:p>
        </p:txBody>
      </p:sp>
      <p:pic>
        <p:nvPicPr>
          <p:cNvPr id="11" name="Paveikslėlis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-460800"/>
            <a:ext cx="8890013" cy="1800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02400" y="439200"/>
            <a:ext cx="5920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2400" b="1" kern="0" dirty="0" smtClean="0">
                <a:solidFill>
                  <a:prstClr val="white"/>
                </a:solidFill>
              </a:rPr>
              <a:t>Šilutės pavyzdys</a:t>
            </a:r>
            <a:endParaRPr kumimoji="0" lang="lt-LT" sz="2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F31D6-1354-4D7D-8BAA-077D82F1D83D}" type="slidenum">
              <a:rPr lang="lt-LT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lt-L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11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0945"/>
            <a:ext cx="9144000" cy="4286249"/>
          </a:xfrm>
          <a:prstGeom prst="rect">
            <a:avLst/>
          </a:prstGeom>
        </p:spPr>
      </p:pic>
      <p:pic>
        <p:nvPicPr>
          <p:cNvPr id="5" name="Paveikslėlis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5541235"/>
            <a:ext cx="1982604" cy="691200"/>
          </a:xfrm>
          <a:prstGeom prst="rect">
            <a:avLst/>
          </a:prstGeom>
        </p:spPr>
      </p:pic>
      <p:sp>
        <p:nvSpPr>
          <p:cNvPr id="2" name="Skaidrės numerio vietos rezervavimo ženklas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24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3868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a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6418207"/>
              </p:ext>
            </p:extLst>
          </p:nvPr>
        </p:nvGraphicFramePr>
        <p:xfrm>
          <a:off x="251520" y="4149080"/>
          <a:ext cx="8712968" cy="2527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aveikslėlis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98" y="-460800"/>
            <a:ext cx="8968302" cy="19779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9512" y="260648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solidFill>
                  <a:schemeClr val="bg1"/>
                </a:solidFill>
              </a:rPr>
              <a:t>Akmenės, Alytaus </a:t>
            </a:r>
            <a:r>
              <a:rPr lang="lt-LT" sz="2400" b="1" dirty="0" smtClean="0">
                <a:solidFill>
                  <a:schemeClr val="bg1"/>
                </a:solidFill>
              </a:rPr>
              <a:t>m., Druskininkų, Pagėgių, Panevėžio m., </a:t>
            </a:r>
          </a:p>
          <a:p>
            <a:r>
              <a:rPr lang="lt-LT" sz="2400" b="1" dirty="0" smtClean="0">
                <a:solidFill>
                  <a:schemeClr val="bg1"/>
                </a:solidFill>
              </a:rPr>
              <a:t>Šilutės sav. bedarbiai, registruoti darbo biržoje </a:t>
            </a:r>
            <a:r>
              <a:rPr lang="lt-LT" sz="2000" b="1" dirty="0" smtClean="0">
                <a:solidFill>
                  <a:schemeClr val="bg1"/>
                </a:solidFill>
              </a:rPr>
              <a:t>2018 m. rugsėjo 1d.</a:t>
            </a:r>
            <a:endParaRPr lang="lt-LT" sz="20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4786643"/>
            <a:ext cx="1492716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lt-LT" sz="1400" i="1" dirty="0" smtClean="0"/>
              <a:t>šalyje – 26,5 proc.</a:t>
            </a:r>
            <a:endParaRPr lang="lt-LT" sz="14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3528" y="5733256"/>
            <a:ext cx="1492716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400" i="1" dirty="0" smtClean="0"/>
              <a:t>šalyje – 8,2 proc.</a:t>
            </a:r>
            <a:endParaRPr lang="lt-LT" sz="1400" i="1" dirty="0"/>
          </a:p>
        </p:txBody>
      </p:sp>
      <p:graphicFrame>
        <p:nvGraphicFramePr>
          <p:cNvPr id="12" name="Diagrama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82313"/>
              </p:ext>
            </p:extLst>
          </p:nvPr>
        </p:nvGraphicFramePr>
        <p:xfrm>
          <a:off x="208802" y="1340768"/>
          <a:ext cx="884325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6586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69" y="-603448"/>
            <a:ext cx="8968302" cy="252164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9512" y="116632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solidFill>
                  <a:schemeClr val="bg1"/>
                </a:solidFill>
              </a:rPr>
              <a:t>Akmenės, Alytaus </a:t>
            </a:r>
            <a:r>
              <a:rPr lang="lt-LT" sz="2400" b="1" dirty="0" smtClean="0">
                <a:solidFill>
                  <a:schemeClr val="bg1"/>
                </a:solidFill>
              </a:rPr>
              <a:t>m., Druskininkų, Pagėgių, Panevėžio m., </a:t>
            </a:r>
          </a:p>
          <a:p>
            <a:r>
              <a:rPr lang="lt-LT" sz="2400" b="1" dirty="0" smtClean="0">
                <a:solidFill>
                  <a:schemeClr val="bg1"/>
                </a:solidFill>
              </a:rPr>
              <a:t>Šilutės sav. išlaidos socialinei paramai ir NSDĮ, 2018 m. 08 mėn.           </a:t>
            </a:r>
          </a:p>
          <a:p>
            <a:r>
              <a:rPr lang="lt-LT" sz="2400" b="1" dirty="0">
                <a:solidFill>
                  <a:schemeClr val="bg1"/>
                </a:solidFill>
              </a:rPr>
              <a:t> </a:t>
            </a:r>
            <a:r>
              <a:rPr lang="lt-LT" sz="2400" b="1" dirty="0" smtClean="0">
                <a:solidFill>
                  <a:schemeClr val="bg1"/>
                </a:solidFill>
              </a:rPr>
              <a:t>                                                                                                    </a:t>
            </a:r>
            <a:r>
              <a:rPr lang="lt-LT" sz="2000" b="1" dirty="0" smtClean="0">
                <a:solidFill>
                  <a:schemeClr val="bg1"/>
                </a:solidFill>
              </a:rPr>
              <a:t>tūkst. EUR</a:t>
            </a:r>
            <a:endParaRPr lang="lt-LT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Diagrama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1259195"/>
              </p:ext>
            </p:extLst>
          </p:nvPr>
        </p:nvGraphicFramePr>
        <p:xfrm>
          <a:off x="971600" y="1268760"/>
          <a:ext cx="7200801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Stačiakampis 12"/>
          <p:cNvSpPr/>
          <p:nvPr/>
        </p:nvSpPr>
        <p:spPr>
          <a:xfrm>
            <a:off x="899591" y="4869607"/>
            <a:ext cx="720081" cy="216024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172,4</a:t>
            </a:r>
            <a:endParaRPr lang="lt-LT" sz="1600" b="1" dirty="0">
              <a:solidFill>
                <a:schemeClr val="tx1"/>
              </a:solidFill>
            </a:endParaRPr>
          </a:p>
        </p:txBody>
      </p:sp>
      <p:sp>
        <p:nvSpPr>
          <p:cNvPr id="16" name="Stačiakampis 15"/>
          <p:cNvSpPr/>
          <p:nvPr/>
        </p:nvSpPr>
        <p:spPr>
          <a:xfrm>
            <a:off x="2051719" y="4229293"/>
            <a:ext cx="720081" cy="216024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397,5</a:t>
            </a:r>
            <a:endParaRPr lang="lt-LT" sz="1600" b="1" dirty="0">
              <a:solidFill>
                <a:schemeClr val="tx1"/>
              </a:solidFill>
            </a:endParaRPr>
          </a:p>
        </p:txBody>
      </p:sp>
      <p:sp>
        <p:nvSpPr>
          <p:cNvPr id="17" name="Stačiakampis 16"/>
          <p:cNvSpPr/>
          <p:nvPr/>
        </p:nvSpPr>
        <p:spPr>
          <a:xfrm>
            <a:off x="3275856" y="5114545"/>
            <a:ext cx="599124" cy="216024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32,4</a:t>
            </a:r>
            <a:endParaRPr lang="lt-LT" sz="1600" b="1" dirty="0">
              <a:solidFill>
                <a:schemeClr val="tx1"/>
              </a:solidFill>
            </a:endParaRPr>
          </a:p>
        </p:txBody>
      </p:sp>
      <p:sp>
        <p:nvSpPr>
          <p:cNvPr id="18" name="Stačiakampis 17"/>
          <p:cNvSpPr/>
          <p:nvPr/>
        </p:nvSpPr>
        <p:spPr>
          <a:xfrm>
            <a:off x="6719094" y="4923166"/>
            <a:ext cx="648070" cy="216024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106,7</a:t>
            </a:r>
            <a:endParaRPr lang="lt-LT" sz="1600" b="1" dirty="0">
              <a:solidFill>
                <a:schemeClr val="tx1"/>
              </a:solidFill>
            </a:endParaRPr>
          </a:p>
        </p:txBody>
      </p:sp>
      <p:sp>
        <p:nvSpPr>
          <p:cNvPr id="19" name="Stačiakampis 18"/>
          <p:cNvSpPr/>
          <p:nvPr/>
        </p:nvSpPr>
        <p:spPr>
          <a:xfrm>
            <a:off x="5521248" y="4831605"/>
            <a:ext cx="693790" cy="216024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b="1" dirty="0" smtClean="0">
                <a:solidFill>
                  <a:schemeClr val="tx1"/>
                </a:solidFill>
              </a:rPr>
              <a:t>198,3</a:t>
            </a:r>
            <a:endParaRPr lang="lt-LT" sz="1600" b="1" dirty="0">
              <a:solidFill>
                <a:schemeClr val="tx1"/>
              </a:solidFill>
            </a:endParaRPr>
          </a:p>
        </p:txBody>
      </p:sp>
      <p:sp>
        <p:nvSpPr>
          <p:cNvPr id="20" name="Stačiakampis 19"/>
          <p:cNvSpPr/>
          <p:nvPr/>
        </p:nvSpPr>
        <p:spPr>
          <a:xfrm>
            <a:off x="5542971" y="2708920"/>
            <a:ext cx="216024" cy="108012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1600" b="1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24128" y="2578260"/>
            <a:ext cx="2376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Iš viso soc. paramai</a:t>
            </a:r>
            <a:endParaRPr lang="lt-LT" dirty="0"/>
          </a:p>
        </p:txBody>
      </p:sp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1980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460800"/>
            <a:ext cx="8892480" cy="1800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1520" y="432627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 Modelio tikslas – integruoti bedarbius į darbo rinką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5" name="Stačiakampis 4"/>
          <p:cNvSpPr/>
          <p:nvPr/>
        </p:nvSpPr>
        <p:spPr>
          <a:xfrm>
            <a:off x="755576" y="1489083"/>
            <a:ext cx="7713651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lt-LT" sz="2000" dirty="0" smtClean="0">
                <a:solidFill>
                  <a:srgbClr val="000000"/>
                </a:solidFill>
              </a:rPr>
              <a:t>Užtikrinti aktyvios </a:t>
            </a:r>
            <a:r>
              <a:rPr lang="lt-LT" sz="2000" dirty="0">
                <a:solidFill>
                  <a:srgbClr val="000000"/>
                </a:solidFill>
              </a:rPr>
              <a:t>darbo rinkos politikos priemonių ir socialinės </a:t>
            </a:r>
            <a:r>
              <a:rPr lang="lt-LT" sz="2000" dirty="0" smtClean="0">
                <a:solidFill>
                  <a:srgbClr val="000000"/>
                </a:solidFill>
              </a:rPr>
              <a:t>     </a:t>
            </a:r>
          </a:p>
          <a:p>
            <a:r>
              <a:rPr lang="lt-LT" sz="2000" dirty="0">
                <a:solidFill>
                  <a:srgbClr val="000000"/>
                </a:solidFill>
              </a:rPr>
              <a:t> </a:t>
            </a:r>
            <a:r>
              <a:rPr lang="lt-LT" sz="2000" dirty="0" smtClean="0">
                <a:solidFill>
                  <a:srgbClr val="000000"/>
                </a:solidFill>
              </a:rPr>
              <a:t>     paramos suderinamumą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t-LT" sz="2000" dirty="0" smtClean="0">
                <a:solidFill>
                  <a:srgbClr val="000000"/>
                </a:solidFill>
              </a:rPr>
              <a:t>padidinti institucijų bendradarbiavimo veiksmingumą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t-LT" sz="2000" dirty="0" smtClean="0">
                <a:solidFill>
                  <a:srgbClr val="000000"/>
                </a:solidFill>
              </a:rPr>
              <a:t>palengvinti asmens </a:t>
            </a:r>
            <a:r>
              <a:rPr lang="lt-LT" sz="2000" dirty="0">
                <a:solidFill>
                  <a:srgbClr val="000000"/>
                </a:solidFill>
              </a:rPr>
              <a:t>perėjimą nuo nedarbo prie </a:t>
            </a:r>
            <a:r>
              <a:rPr lang="lt-LT" sz="2000" dirty="0" smtClean="0">
                <a:solidFill>
                  <a:srgbClr val="000000"/>
                </a:solidFill>
              </a:rPr>
              <a:t>užimtumo darbo rinkoje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b="1" dirty="0" smtClean="0">
                <a:solidFill>
                  <a:srgbClr val="000000"/>
                </a:solidFill>
              </a:rPr>
              <a:t>BEDARBIAI:</a:t>
            </a:r>
          </a:p>
          <a:p>
            <a:pPr marL="285750" indent="-285750">
              <a:buFont typeface="Arial" charset="0"/>
              <a:buChar char="•"/>
            </a:pPr>
            <a:r>
              <a:rPr lang="lt-LT" dirty="0" smtClean="0">
                <a:solidFill>
                  <a:prstClr val="black"/>
                </a:solidFill>
              </a:rPr>
              <a:t>vyresni kaip 30 m. ilgalaiki</a:t>
            </a:r>
            <a:r>
              <a:rPr lang="en-US" dirty="0" smtClean="0">
                <a:solidFill>
                  <a:prstClr val="black"/>
                </a:solidFill>
              </a:rPr>
              <a:t>ai</a:t>
            </a:r>
          </a:p>
          <a:p>
            <a:pPr marL="285750" indent="-285750">
              <a:buFont typeface="Arial" charset="0"/>
              <a:buChar char="•"/>
            </a:pPr>
            <a:r>
              <a:rPr lang="lt-LT" dirty="0" smtClean="0">
                <a:solidFill>
                  <a:prstClr val="black"/>
                </a:solidFill>
              </a:rPr>
              <a:t>nedirbę daugiau kaip 2 metus</a:t>
            </a:r>
            <a:endParaRPr lang="lt-LT" dirty="0">
              <a:solidFill>
                <a:prstClr val="black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lt-LT" dirty="0" smtClean="0">
                <a:solidFill>
                  <a:prstClr val="black"/>
                </a:solidFill>
              </a:rPr>
              <a:t>gauna socialinę paramą</a:t>
            </a:r>
          </a:p>
          <a:p>
            <a:pPr marL="285750" indent="-285750">
              <a:buFont typeface="Arial" charset="0"/>
              <a:buChar char="•"/>
            </a:pPr>
            <a:r>
              <a:rPr lang="lt-LT" dirty="0" smtClean="0">
                <a:solidFill>
                  <a:prstClr val="black"/>
                </a:solidFill>
              </a:rPr>
              <a:t>patiria socialinę riziką 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lt-LT" dirty="0" smtClean="0">
                <a:solidFill>
                  <a:prstClr val="black"/>
                </a:solidFill>
              </a:rPr>
              <a:t>turi daugybines problemas (pav.: vieniši tėvai; asmenys, turintys priklausomybę nuo alkoholio, narkotinių, psichotropinių medžiagų; benamiai; atokių kaimų gyventojai; asmenys, turintys ilgalaikes sveikatos problemas, bet neturintys neįgalumo; prekybos žmonėmis aukos ir kt.)</a:t>
            </a:r>
          </a:p>
          <a:p>
            <a:pPr lvl="2"/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2AEA8-A0E1-48F1-86DF-42FCA6F55D91}" type="slidenum">
              <a:rPr lang="lt-LT" smtClean="0"/>
              <a:t>5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8888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as 10"/>
          <p:cNvSpPr/>
          <p:nvPr/>
        </p:nvSpPr>
        <p:spPr>
          <a:xfrm>
            <a:off x="717130" y="1844824"/>
            <a:ext cx="3528392" cy="1224136"/>
          </a:xfrm>
          <a:prstGeom prst="ellipse">
            <a:avLst/>
          </a:prstGeom>
          <a:solidFill>
            <a:srgbClr val="33CCFF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-460800"/>
            <a:ext cx="8905058" cy="1800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2400" y="439200"/>
            <a:ext cx="6424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Pilotinio </a:t>
            </a:r>
            <a:r>
              <a:rPr lang="lt-LT" sz="2400" b="1" dirty="0">
                <a:solidFill>
                  <a:prstClr val="white"/>
                </a:solidFill>
              </a:rPr>
              <a:t>modelio išbandymo </a:t>
            </a:r>
            <a:r>
              <a:rPr lang="lt-LT" sz="2400" b="1" dirty="0" smtClean="0">
                <a:solidFill>
                  <a:schemeClr val="bg1"/>
                </a:solidFill>
              </a:rPr>
              <a:t>projekto uždaviniai 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2774405"/>
            <a:ext cx="7118399" cy="2717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lt-LT" sz="2000" dirty="0"/>
              <a:t>	</a:t>
            </a:r>
            <a:endParaRPr lang="lt-LT" sz="2000" dirty="0" smtClean="0"/>
          </a:p>
          <a:p>
            <a:pPr marL="800100" lvl="1" indent="-342900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t-LT" sz="2000" dirty="0"/>
              <a:t>	</a:t>
            </a:r>
            <a:r>
              <a:rPr lang="lt-LT" dirty="0" smtClean="0"/>
              <a:t>bendradarbiavimo tinklų formavimas</a:t>
            </a:r>
          </a:p>
          <a:p>
            <a:pPr marL="742950" lvl="1" indent="-285750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t-LT" dirty="0"/>
              <a:t>	</a:t>
            </a:r>
            <a:r>
              <a:rPr lang="lt-LT" dirty="0" smtClean="0"/>
              <a:t>gerųjų praktikų išryškinimas</a:t>
            </a:r>
          </a:p>
          <a:p>
            <a:pPr marL="742950" lvl="1" indent="-285750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t-LT" dirty="0" smtClean="0">
                <a:solidFill>
                  <a:srgbClr val="000000"/>
                </a:solidFill>
              </a:rPr>
              <a:t>	veiklos </a:t>
            </a:r>
            <a:r>
              <a:rPr lang="lt-LT" dirty="0">
                <a:solidFill>
                  <a:srgbClr val="000000"/>
                </a:solidFill>
              </a:rPr>
              <a:t>procesų </a:t>
            </a:r>
            <a:r>
              <a:rPr lang="lt-LT" dirty="0" smtClean="0">
                <a:solidFill>
                  <a:srgbClr val="000000"/>
                </a:solidFill>
              </a:rPr>
              <a:t>apibrėžimas</a:t>
            </a:r>
          </a:p>
          <a:p>
            <a:pPr marL="742950" lvl="1" indent="-285750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t-LT" dirty="0" smtClean="0"/>
              <a:t>	teisės </a:t>
            </a:r>
            <a:r>
              <a:rPr lang="lt-LT" dirty="0"/>
              <a:t>aktų </a:t>
            </a:r>
            <a:r>
              <a:rPr lang="lt-LT" dirty="0" smtClean="0"/>
              <a:t>pakeitimai</a:t>
            </a:r>
          </a:p>
          <a:p>
            <a:pPr marL="742950" lvl="1" indent="-285750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t-LT" dirty="0"/>
              <a:t>	</a:t>
            </a:r>
            <a:r>
              <a:rPr lang="lt-LT" dirty="0" smtClean="0"/>
              <a:t>atvejo vadybininko aptarnaujamų asmenų skaičiaus standartas</a:t>
            </a:r>
            <a:endParaRPr lang="lt-LT" sz="2000" dirty="0"/>
          </a:p>
        </p:txBody>
      </p:sp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6</a:t>
            </a:fld>
            <a:endParaRPr lang="lt-LT" dirty="0"/>
          </a:p>
        </p:txBody>
      </p:sp>
      <p:sp>
        <p:nvSpPr>
          <p:cNvPr id="7" name="TextBox 6"/>
          <p:cNvSpPr txBox="1"/>
          <p:nvPr/>
        </p:nvSpPr>
        <p:spPr>
          <a:xfrm>
            <a:off x="837040" y="2284314"/>
            <a:ext cx="3302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Veikimo laisvė, bet ne chaosas</a:t>
            </a:r>
            <a:endParaRPr lang="lt-LT" dirty="0"/>
          </a:p>
        </p:txBody>
      </p:sp>
      <p:sp>
        <p:nvSpPr>
          <p:cNvPr id="12" name="Suapvalintas stačiakampis 11"/>
          <p:cNvSpPr/>
          <p:nvPr/>
        </p:nvSpPr>
        <p:spPr>
          <a:xfrm>
            <a:off x="5318133" y="1961697"/>
            <a:ext cx="2880320" cy="1008112"/>
          </a:xfrm>
          <a:prstGeom prst="roundRect">
            <a:avLst/>
          </a:prstGeom>
          <a:solidFill>
            <a:srgbClr val="339933">
              <a:alpha val="4666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3" name="Stačiakampis 12"/>
          <p:cNvSpPr/>
          <p:nvPr/>
        </p:nvSpPr>
        <p:spPr>
          <a:xfrm>
            <a:off x="5452199" y="2128074"/>
            <a:ext cx="26121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lt-LT" dirty="0" smtClean="0"/>
              <a:t>Sistemiškumas</a:t>
            </a:r>
          </a:p>
          <a:p>
            <a:pPr algn="ctr"/>
            <a:r>
              <a:rPr lang="lt-LT" dirty="0" smtClean="0"/>
              <a:t>(integruota IS, paslaugos) </a:t>
            </a:r>
            <a:endParaRPr lang="lt-LT" dirty="0"/>
          </a:p>
        </p:txBody>
      </p:sp>
      <p:sp>
        <p:nvSpPr>
          <p:cNvPr id="14" name="Rodyklė dešinėn 13"/>
          <p:cNvSpPr/>
          <p:nvPr/>
        </p:nvSpPr>
        <p:spPr>
          <a:xfrm>
            <a:off x="4427983" y="2368685"/>
            <a:ext cx="678879" cy="2675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076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-460800"/>
            <a:ext cx="8865420" cy="1800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-468560" y="474232"/>
            <a:ext cx="9674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Modelis sukurtas spręsti šias nedirbančių asmenų problemas:</a:t>
            </a:r>
            <a:endParaRPr lang="lt-LT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6278" y="1844824"/>
            <a:ext cx="77768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t-LT" sz="2000" dirty="0" smtClean="0"/>
              <a:t>teikiamos </a:t>
            </a:r>
            <a:r>
              <a:rPr lang="lt-LT" sz="2000" dirty="0"/>
              <a:t>socialinės ir darbo rinkos </a:t>
            </a:r>
            <a:r>
              <a:rPr lang="lt-LT" sz="2000" dirty="0" smtClean="0"/>
              <a:t>paslaugos </a:t>
            </a:r>
            <a:r>
              <a:rPr lang="lt-LT" sz="2000" b="1" dirty="0" smtClean="0">
                <a:solidFill>
                  <a:srgbClr val="0070C0"/>
                </a:solidFill>
              </a:rPr>
              <a:t>nėra </a:t>
            </a:r>
            <a:r>
              <a:rPr lang="lt-LT" sz="2000" b="1" dirty="0">
                <a:solidFill>
                  <a:srgbClr val="0070C0"/>
                </a:solidFill>
              </a:rPr>
              <a:t>koordinuojamos, integruotos, nuoseklios ir papildančios viena </a:t>
            </a:r>
            <a:r>
              <a:rPr lang="lt-LT" sz="2000" b="1" dirty="0" smtClean="0">
                <a:solidFill>
                  <a:srgbClr val="0070C0"/>
                </a:solidFill>
              </a:rPr>
              <a:t>kitą</a:t>
            </a:r>
            <a:endParaRPr lang="lt-LT" sz="2000" dirty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t-LT" sz="2000" dirty="0" smtClean="0"/>
              <a:t>teikiamos </a:t>
            </a:r>
            <a:r>
              <a:rPr lang="lt-LT" sz="2000" b="1" dirty="0">
                <a:solidFill>
                  <a:srgbClr val="0070C0"/>
                </a:solidFill>
              </a:rPr>
              <a:t>vienodos paslaugos, tačiau nebūtinai jiems </a:t>
            </a:r>
            <a:r>
              <a:rPr lang="lt-LT" sz="2000" b="1" dirty="0" smtClean="0">
                <a:solidFill>
                  <a:srgbClr val="0070C0"/>
                </a:solidFill>
              </a:rPr>
              <a:t>reikalingiausios</a:t>
            </a:r>
            <a:endParaRPr lang="lt-LT" sz="2000" dirty="0">
              <a:solidFill>
                <a:srgbClr val="0070C0"/>
              </a:solidFill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t-LT" sz="2000" dirty="0" smtClean="0"/>
              <a:t>savivaldybės </a:t>
            </a:r>
            <a:r>
              <a:rPr lang="lt-LT" sz="2000" dirty="0"/>
              <a:t>ir darbo birža, organizuodamos socialinių ir darbo rinkos paslaugų teikimą, </a:t>
            </a:r>
            <a:r>
              <a:rPr lang="lt-LT" sz="2000" b="1" dirty="0">
                <a:solidFill>
                  <a:srgbClr val="0070C0"/>
                </a:solidFill>
              </a:rPr>
              <a:t>stokoja lankstumo</a:t>
            </a:r>
            <a:r>
              <a:rPr lang="lt-LT" sz="2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</a:t>
            </a:r>
            <a:r>
              <a:rPr lang="lt-LT" sz="2000" dirty="0"/>
              <a:t> kuris leistų užtikrinti </a:t>
            </a:r>
            <a:r>
              <a:rPr lang="lt-LT" sz="2000" b="1" dirty="0" smtClean="0">
                <a:solidFill>
                  <a:srgbClr val="0070C0"/>
                </a:solidFill>
              </a:rPr>
              <a:t>prisitaikymą </a:t>
            </a:r>
            <a:r>
              <a:rPr lang="lt-LT" sz="2000" b="1" dirty="0">
                <a:solidFill>
                  <a:srgbClr val="0070C0"/>
                </a:solidFill>
              </a:rPr>
              <a:t>prie konkrečios </a:t>
            </a:r>
            <a:r>
              <a:rPr lang="lt-LT" sz="2000" b="1" dirty="0" smtClean="0">
                <a:solidFill>
                  <a:srgbClr val="0070C0"/>
                </a:solidFill>
              </a:rPr>
              <a:t>situacijos</a:t>
            </a:r>
            <a:r>
              <a:rPr lang="lt-LT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endParaRPr lang="lt-LT" sz="2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7549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-460800"/>
            <a:ext cx="8892479" cy="1800000"/>
          </a:xfrm>
          <a:prstGeom prst="rect">
            <a:avLst/>
          </a:prstGeom>
        </p:spPr>
      </p:pic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8</a:t>
            </a:fld>
            <a:endParaRPr lang="lt-LT" dirty="0"/>
          </a:p>
        </p:txBody>
      </p:sp>
      <p:sp>
        <p:nvSpPr>
          <p:cNvPr id="15" name="TextBox 14"/>
          <p:cNvSpPr txBox="1"/>
          <p:nvPr/>
        </p:nvSpPr>
        <p:spPr>
          <a:xfrm>
            <a:off x="683568" y="1987100"/>
            <a:ext cx="787052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lt-LT" sz="2000" dirty="0"/>
              <a:t>Modelis </a:t>
            </a:r>
            <a:r>
              <a:rPr lang="lt-LT" sz="2000" dirty="0" smtClean="0"/>
              <a:t>sukurtas remiantis aktyvios </a:t>
            </a:r>
            <a:r>
              <a:rPr lang="lt-LT" sz="2000" dirty="0"/>
              <a:t>darbo rinkos politikos priemonių ir socialinės paramos suderinamumo integruojant nedirbančius asmenis į darbo rinką tobulinimo </a:t>
            </a:r>
            <a:r>
              <a:rPr lang="lt-LT" sz="2000" dirty="0" smtClean="0"/>
              <a:t>tyrimo, atlikto </a:t>
            </a:r>
            <a:r>
              <a:rPr lang="lt-LT" sz="2000" dirty="0"/>
              <a:t>2017 m. </a:t>
            </a:r>
            <a:r>
              <a:rPr lang="lt-LT" sz="2000" dirty="0" smtClean="0"/>
              <a:t>išvadomis. </a:t>
            </a:r>
            <a:endParaRPr lang="lt-LT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02400" y="439200"/>
            <a:ext cx="3843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Modelio sukūrimo pagrindas</a:t>
            </a:r>
            <a:endParaRPr lang="lt-LT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7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kaidrės numerio vietos rezervavimo ženklas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9</a:t>
            </a:fld>
            <a:endParaRPr lang="lt-LT"/>
          </a:p>
        </p:txBody>
      </p:sp>
      <p:pic>
        <p:nvPicPr>
          <p:cNvPr id="10" name="Paveikslėlis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6636" y="4492069"/>
            <a:ext cx="360040" cy="614687"/>
          </a:xfrm>
          <a:prstGeom prst="rect">
            <a:avLst/>
          </a:prstGeom>
        </p:spPr>
      </p:pic>
      <p:pic>
        <p:nvPicPr>
          <p:cNvPr id="12" name="Paveikslėlis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088" y="4494820"/>
            <a:ext cx="440438" cy="707712"/>
          </a:xfrm>
          <a:prstGeom prst="rect">
            <a:avLst/>
          </a:prstGeom>
        </p:spPr>
      </p:pic>
      <p:pic>
        <p:nvPicPr>
          <p:cNvPr id="13" name="Paveikslėlis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2279" y="4663844"/>
            <a:ext cx="432048" cy="342598"/>
          </a:xfrm>
          <a:prstGeom prst="rect">
            <a:avLst/>
          </a:prstGeom>
        </p:spPr>
      </p:pic>
      <p:cxnSp>
        <p:nvCxnSpPr>
          <p:cNvPr id="14" name="Tiesioji rodyklės jungtis 13"/>
          <p:cNvCxnSpPr/>
          <p:nvPr/>
        </p:nvCxnSpPr>
        <p:spPr>
          <a:xfrm>
            <a:off x="3421409" y="481067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Tiesioji rodyklės jungtis 14"/>
          <p:cNvCxnSpPr/>
          <p:nvPr/>
        </p:nvCxnSpPr>
        <p:spPr>
          <a:xfrm>
            <a:off x="4946888" y="4835115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Tiesioji rodyklės jungtis 15"/>
          <p:cNvCxnSpPr/>
          <p:nvPr/>
        </p:nvCxnSpPr>
        <p:spPr>
          <a:xfrm>
            <a:off x="6099016" y="4835143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Tiesioji rodyklės jungtis 16"/>
          <p:cNvCxnSpPr/>
          <p:nvPr/>
        </p:nvCxnSpPr>
        <p:spPr>
          <a:xfrm>
            <a:off x="7251144" y="4835143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aveikslėlis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843" y="4469198"/>
            <a:ext cx="455417" cy="731780"/>
          </a:xfrm>
          <a:prstGeom prst="rect">
            <a:avLst/>
          </a:prstGeom>
        </p:spPr>
      </p:pic>
      <p:cxnSp>
        <p:nvCxnSpPr>
          <p:cNvPr id="20" name="Tiesioji rodyklės jungtis 19"/>
          <p:cNvCxnSpPr/>
          <p:nvPr/>
        </p:nvCxnSpPr>
        <p:spPr>
          <a:xfrm>
            <a:off x="3219706" y="2482917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Tiesioji rodyklės jungtis 20"/>
          <p:cNvCxnSpPr/>
          <p:nvPr/>
        </p:nvCxnSpPr>
        <p:spPr>
          <a:xfrm>
            <a:off x="3206696" y="3600959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aveikslėlis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283" y="3228972"/>
            <a:ext cx="644654" cy="646179"/>
          </a:xfrm>
          <a:prstGeom prst="rect">
            <a:avLst/>
          </a:prstGeom>
        </p:spPr>
      </p:pic>
      <p:pic>
        <p:nvPicPr>
          <p:cNvPr id="24" name="Paveikslėlis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039" y="2060848"/>
            <a:ext cx="691898" cy="518161"/>
          </a:xfrm>
          <a:prstGeom prst="rect">
            <a:avLst/>
          </a:prstGeom>
        </p:spPr>
      </p:pic>
      <p:pic>
        <p:nvPicPr>
          <p:cNvPr id="25" name="Paveikslėlis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0245" y="4019168"/>
            <a:ext cx="326533" cy="436407"/>
          </a:xfrm>
          <a:prstGeom prst="rect">
            <a:avLst/>
          </a:prstGeom>
        </p:spPr>
      </p:pic>
      <p:pic>
        <p:nvPicPr>
          <p:cNvPr id="26" name="Paveikslėlis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114" y="4154926"/>
            <a:ext cx="362263" cy="314284"/>
          </a:xfrm>
          <a:prstGeom prst="rect">
            <a:avLst/>
          </a:prstGeom>
        </p:spPr>
      </p:pic>
      <p:pic>
        <p:nvPicPr>
          <p:cNvPr id="27" name="Paveikslėlis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574" y="4127823"/>
            <a:ext cx="437646" cy="327753"/>
          </a:xfrm>
          <a:prstGeom prst="rect">
            <a:avLst/>
          </a:prstGeom>
        </p:spPr>
      </p:pic>
      <p:pic>
        <p:nvPicPr>
          <p:cNvPr id="28" name="Paveikslėlis 27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159" b="26364"/>
          <a:stretch/>
        </p:blipFill>
        <p:spPr>
          <a:xfrm>
            <a:off x="2768409" y="2139562"/>
            <a:ext cx="451299" cy="475819"/>
          </a:xfrm>
          <a:prstGeom prst="rect">
            <a:avLst/>
          </a:prstGeom>
        </p:spPr>
      </p:pic>
      <p:pic>
        <p:nvPicPr>
          <p:cNvPr id="30" name="Paveikslėlis 2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872" y="4487580"/>
            <a:ext cx="646178" cy="646179"/>
          </a:xfrm>
          <a:prstGeom prst="rect">
            <a:avLst/>
          </a:prstGeom>
        </p:spPr>
      </p:pic>
      <p:pic>
        <p:nvPicPr>
          <p:cNvPr id="33" name="Paveikslėlis 32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33" b="27004"/>
          <a:stretch/>
        </p:blipFill>
        <p:spPr>
          <a:xfrm>
            <a:off x="2648183" y="3418004"/>
            <a:ext cx="470851" cy="471680"/>
          </a:xfrm>
          <a:prstGeom prst="rect">
            <a:avLst/>
          </a:prstGeom>
        </p:spPr>
      </p:pic>
      <p:pic>
        <p:nvPicPr>
          <p:cNvPr id="34" name="Paveikslėlis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719" y="4472156"/>
            <a:ext cx="269749" cy="64617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61585" y="2733171"/>
            <a:ext cx="17007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Aiški problema ir jos sprendimas</a:t>
            </a:r>
            <a:endParaRPr lang="lt-LT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979168" y="4369982"/>
            <a:ext cx="14122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Komplikuotų</a:t>
            </a:r>
          </a:p>
          <a:p>
            <a:r>
              <a:rPr lang="lt-LT" sz="1600" dirty="0" smtClean="0"/>
              <a:t>problemų sprendimas</a:t>
            </a:r>
            <a:endParaRPr lang="lt-LT" sz="1600" dirty="0"/>
          </a:p>
        </p:txBody>
      </p:sp>
      <p:pic>
        <p:nvPicPr>
          <p:cNvPr id="32" name="Paveikslėlis 3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-460800"/>
            <a:ext cx="8892000" cy="180000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302400" y="439200"/>
            <a:ext cx="4138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t-LT" sz="2400" b="1" dirty="0" smtClean="0">
                <a:solidFill>
                  <a:schemeClr val="bg1"/>
                </a:solidFill>
              </a:rPr>
              <a:t>Asmens problemų sprendimas</a:t>
            </a:r>
            <a:endParaRPr lang="lt-LT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07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</TotalTime>
  <Words>1613</Words>
  <Application>Microsoft Office PowerPoint</Application>
  <PresentationFormat>Demonstracija ekrane (4:3)</PresentationFormat>
  <Paragraphs>331</Paragraphs>
  <Slides>24</Slides>
  <Notes>22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Skaidrių pavadinimai</vt:lpstr>
      </vt:variant>
      <vt:variant>
        <vt:i4>24</vt:i4>
      </vt:variant>
    </vt:vector>
  </HeadingPairs>
  <TitlesOfParts>
    <vt:vector size="26" baseType="lpstr">
      <vt:lpstr>Office tema</vt:lpstr>
      <vt:lpstr>„Office“ tema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Darbo biržų sistemos reorganizavimas </vt:lpstr>
      <vt:lpstr>PowerPoint pristatymas</vt:lpstr>
      <vt:lpstr>PowerPoint pristatymas</vt:lpstr>
      <vt:lpstr>PowerPoint pristatymas</vt:lpstr>
      <vt:lpstr>PowerPoint pristatymas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Kęstutis Zaura</dc:creator>
  <cp:lastModifiedBy>Daiva Liugienė</cp:lastModifiedBy>
  <cp:revision>117</cp:revision>
  <cp:lastPrinted>2018-09-13T15:11:07Z</cp:lastPrinted>
  <dcterms:created xsi:type="dcterms:W3CDTF">2018-05-08T05:38:28Z</dcterms:created>
  <dcterms:modified xsi:type="dcterms:W3CDTF">2018-09-24T07:49:46Z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9661701</vt:i4>
  </property>
  <property fmtid="{D5CDD505-2E9C-101B-9397-08002B2CF9AE}" pid="3" name="_NewReviewCycle">
    <vt:lpwstr/>
  </property>
  <property fmtid="{D5CDD505-2E9C-101B-9397-08002B2CF9AE}" pid="4" name="_EmailSubject">
    <vt:lpwstr>Atnaujintas modelio pristatymas</vt:lpwstr>
  </property>
  <property fmtid="{D5CDD505-2E9C-101B-9397-08002B2CF9AE}" pid="5" name="_AuthorEmail">
    <vt:lpwstr>Daiva.Liugiene@socmin.lt</vt:lpwstr>
  </property>
  <property fmtid="{D5CDD505-2E9C-101B-9397-08002B2CF9AE}" pid="6" name="_AuthorEmailDisplayName">
    <vt:lpwstr>Daiva Liugienė</vt:lpwstr>
  </property>
  <property fmtid="{D5CDD505-2E9C-101B-9397-08002B2CF9AE}" pid="7" name="_PreviousAdHocReviewCycleID">
    <vt:i4>1544598472</vt:i4>
  </property>
</Properties>
</file>