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6.xml" ContentType="application/vnd.openxmlformats-officedocument.presentationml.tags+xml"/>
  <Override PartName="/ppt/tags/tag17.xml" ContentType="application/vnd.openxmlformats-officedocument.presentationml.tags+xml"/>
  <Override PartName="/ppt/tags/tag6.xml" ContentType="application/vnd.openxmlformats-officedocument.presentationml.tags+xml"/>
  <Override PartName="/ppt/tags/tag35.xml" ContentType="application/vnd.openxmlformats-officedocument.presentationml.tags+xml"/>
  <Override PartName="/ppt/tags/tag5.xml" ContentType="application/vnd.openxmlformats-officedocument.presentationml.tags+xml"/>
  <Override PartName="/ppt/tags/tag76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37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6.xml" ContentType="application/vnd.openxmlformats-officedocument.presentationml.tags+xml"/>
  <Override PartName="/ppt/tags/tag20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9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10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ppt/tags/tag43.xml" ContentType="application/vnd.openxmlformats-officedocument.presentationml.tag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86.xml" ContentType="application/vnd.openxmlformats-officedocument.presentationml.tags+xml"/>
  <Override PartName="/ppt/tags/tag85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101.xml" ContentType="application/vnd.openxmlformats-officedocument.presentationml.tags+xml"/>
  <Override PartName="/ppt/tags/tag100.xml" ContentType="application/vnd.openxmlformats-officedocument.presentationml.tags+xml"/>
  <Override PartName="/ppt/tags/tag99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68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82.xml" ContentType="application/vnd.openxmlformats-officedocument.presentationml.tags+xml"/>
  <Override PartName="/ppt/tags/tag81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29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130.xml" ContentType="application/vnd.openxmlformats-officedocument.presentationml.tags+xml"/>
  <Override PartName="/ppt/tags/tag47.xml" ContentType="application/vnd.openxmlformats-officedocument.presentationml.tags+xml"/>
  <Override PartName="/ppt/tags/tag131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44.xml" ContentType="application/vnd.openxmlformats-officedocument.presentationml.tags+xml"/>
  <Override PartName="/ppt/tags/tag135.xml" ContentType="application/vnd.openxmlformats-officedocument.presentationml.tags+xml"/>
  <Override PartName="/ppt/tags/tag45.xml" ContentType="application/vnd.openxmlformats-officedocument.presentationml.tags+xml"/>
  <Override PartName="/ppt/tags/tag134.xml" ContentType="application/vnd.openxmlformats-officedocument.presentationml.tags+xml"/>
  <Override PartName="/ppt/tags/tag133.xml" ContentType="application/vnd.openxmlformats-officedocument.presentationml.tags+xml"/>
  <Override PartName="/ppt/tags/tag46.xml" ContentType="application/vnd.openxmlformats-officedocument.presentationml.tags+xml"/>
  <Override PartName="/ppt/tags/tag132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126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11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108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19.xml" ContentType="application/vnd.openxmlformats-officedocument.presentationml.tags+xml"/>
  <Override PartName="/ppt/tags/tag118.xml" ContentType="application/vnd.openxmlformats-officedocument.presentationml.tags+xml"/>
  <Override PartName="/ppt/tags/tag117.xml" ContentType="application/vnd.openxmlformats-officedocument.presentationml.tags+xml"/>
  <Override PartName="/ppt/tags/tag4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311" r:id="rId3"/>
    <p:sldId id="1363" r:id="rId4"/>
    <p:sldId id="312" r:id="rId5"/>
    <p:sldId id="314" r:id="rId6"/>
    <p:sldId id="315" r:id="rId7"/>
    <p:sldId id="318" r:id="rId8"/>
    <p:sldId id="322" r:id="rId9"/>
    <p:sldId id="317" r:id="rId10"/>
    <p:sldId id="319" r:id="rId11"/>
    <p:sldId id="289" r:id="rId12"/>
    <p:sldId id="1361" r:id="rId13"/>
    <p:sldId id="258" r:id="rId14"/>
    <p:sldId id="260" r:id="rId15"/>
    <p:sldId id="261" r:id="rId16"/>
    <p:sldId id="313" r:id="rId17"/>
    <p:sldId id="300" r:id="rId18"/>
  </p:sldIdLst>
  <p:sldSz cx="9144000" cy="5143500" type="screen16x9"/>
  <p:notesSz cx="6797675" cy="9928225"/>
  <p:custDataLst>
    <p:tags r:id="rId21"/>
  </p:custDataLst>
  <p:defaultTextStyle>
    <a:defPPr marL="0" marR="0" indent="0" algn="l" defTabSz="5738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3" orient="horz" pos="622" userDrawn="1">
          <p15:clr>
            <a:srgbClr val="A4A3A4"/>
          </p15:clr>
        </p15:guide>
        <p15:guide id="5" pos="5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66"/>
    <a:srgbClr val="3D8F6C"/>
    <a:srgbClr val="EDEDED"/>
    <a:srgbClr val="289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6"/>
    <p:restoredTop sz="94583"/>
  </p:normalViewPr>
  <p:slideViewPr>
    <p:cSldViewPr showGuides="1">
      <p:cViewPr varScale="1">
        <p:scale>
          <a:sx n="144" d="100"/>
          <a:sy n="144" d="100"/>
        </p:scale>
        <p:origin x="900" y="114"/>
      </p:cViewPr>
      <p:guideLst>
        <p:guide orient="horz" pos="622"/>
        <p:guide pos="52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27462340672075E-2"/>
          <c:y val="2.545276554087127E-2"/>
          <c:w val="0.85457705677867901"/>
          <c:h val="0.9490944689182575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FFFF"/>
            </a:solidFill>
            <a:ln w="6350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48493626882966395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CA9-4C1B-BB54-9E3D4A70B146}"/>
                </c:ext>
              </c:extLst>
            </c:dLbl>
            <c:dLbl>
              <c:idx val="1"/>
              <c:layout>
                <c:manualLayout>
                  <c:x val="0.3823870220162224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CA9-4C1B-BB54-9E3D4A70B146}"/>
                </c:ext>
              </c:extLst>
            </c:dLbl>
            <c:dLbl>
              <c:idx val="2"/>
              <c:layout>
                <c:manualLayout>
                  <c:x val="0.3650057937427578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CA9-4C1B-BB54-9E3D4A70B146}"/>
                </c:ext>
              </c:extLst>
            </c:dLbl>
            <c:dLbl>
              <c:idx val="3"/>
              <c:layout>
                <c:manualLayout>
                  <c:x val="0.2497103128621089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CA9-4C1B-BB54-9E3D4A70B146}"/>
                </c:ext>
              </c:extLst>
            </c:dLbl>
            <c:dLbl>
              <c:idx val="4"/>
              <c:layout>
                <c:manualLayout>
                  <c:x val="0.22190034762456548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CA9-4C1B-BB54-9E3D4A70B146}"/>
                </c:ext>
              </c:extLst>
            </c:dLbl>
            <c:dLbl>
              <c:idx val="5"/>
              <c:layout>
                <c:manualLayout>
                  <c:x val="0.1732329084588644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CA9-4C1B-BB54-9E3D4A70B146}"/>
                </c:ext>
              </c:extLst>
            </c:dLbl>
            <c:dLbl>
              <c:idx val="6"/>
              <c:layout>
                <c:manualLayout>
                  <c:x val="0.16106604866743918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CA9-4C1B-BB54-9E3D4A70B146}"/>
                </c:ext>
              </c:extLst>
            </c:dLbl>
            <c:dLbl>
              <c:idx val="7"/>
              <c:layout>
                <c:manualLayout>
                  <c:x val="0.14426419466975665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1100">
                        <a:solidFill>
                          <a:srgbClr val="000000"/>
                        </a:solidFill>
                        <a:latin typeface="Segoe UI"/>
                        <a:ea typeface="Segoe UI"/>
                        <a:cs typeface="Segoe UI"/>
                        <a:sym typeface="Segoe UI"/>
                      </a:defRPr>
                    </a:pPr>
                    <a:r>
                      <a:rPr lang="en-US" dirty="0" smtClean="0"/>
                      <a:t>31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CA9-4C1B-BB54-9E3D4A70B146}"/>
                </c:ext>
              </c:extLst>
            </c:dLbl>
            <c:dLbl>
              <c:idx val="8"/>
              <c:layout>
                <c:manualLayout>
                  <c:x val="0.14368482039397451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CA9-4C1B-BB54-9E3D4A70B146}"/>
                </c:ext>
              </c:extLst>
            </c:dLbl>
            <c:dLbl>
              <c:idx val="9"/>
              <c:layout>
                <c:manualLayout>
                  <c:x val="0.14368482039397451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CA9-4C1B-BB54-9E3D4A70B146}"/>
                </c:ext>
              </c:extLst>
            </c:dLbl>
            <c:dLbl>
              <c:idx val="10"/>
              <c:layout>
                <c:manualLayout>
                  <c:x val="0.1419466975666280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CA9-4C1B-BB54-9E3D4A70B146}"/>
                </c:ext>
              </c:extLst>
            </c:dLbl>
            <c:dLbl>
              <c:idx val="11"/>
              <c:layout>
                <c:manualLayout>
                  <c:x val="0.13847045191193511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CA9-4C1B-BB54-9E3D4A70B146}"/>
                </c:ext>
              </c:extLst>
            </c:dLbl>
            <c:dLbl>
              <c:idx val="12"/>
              <c:layout>
                <c:manualLayout>
                  <c:x val="0.13673232908458866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2CA9-4C1B-BB54-9E3D4A70B146}"/>
                </c:ext>
              </c:extLst>
            </c:dLbl>
            <c:dLbl>
              <c:idx val="13"/>
              <c:layout>
                <c:manualLayout>
                  <c:x val="0.1176129779837775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2CA9-4C1B-BB54-9E3D4A70B146}"/>
                </c:ext>
              </c:extLst>
            </c:dLbl>
            <c:dLbl>
              <c:idx val="14"/>
              <c:layout>
                <c:manualLayout>
                  <c:x val="0.1176129779837775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rgbClr val="000000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CA9-4C1B-BB54-9E3D4A70B1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Sheet1!$A$1:$O$1</c:f>
              <c:numCache>
                <c:formatCode>General</c:formatCode>
                <c:ptCount val="15"/>
                <c:pt idx="0">
                  <c:v>122.5</c:v>
                </c:pt>
                <c:pt idx="1">
                  <c:v>97</c:v>
                </c:pt>
                <c:pt idx="2">
                  <c:v>92</c:v>
                </c:pt>
                <c:pt idx="3">
                  <c:v>59</c:v>
                </c:pt>
                <c:pt idx="4">
                  <c:v>51</c:v>
                </c:pt>
                <c:pt idx="5">
                  <c:v>37</c:v>
                </c:pt>
                <c:pt idx="6">
                  <c:v>33.5</c:v>
                </c:pt>
                <c:pt idx="7">
                  <c:v>28.75</c:v>
                </c:pt>
                <c:pt idx="8">
                  <c:v>28.5</c:v>
                </c:pt>
                <c:pt idx="9">
                  <c:v>28.5</c:v>
                </c:pt>
                <c:pt idx="10">
                  <c:v>28</c:v>
                </c:pt>
                <c:pt idx="11">
                  <c:v>27</c:v>
                </c:pt>
                <c:pt idx="12">
                  <c:v>26.5</c:v>
                </c:pt>
                <c:pt idx="13">
                  <c:v>21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CA9-4C1B-BB54-9E3D4A70B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02329456"/>
        <c:axId val="1"/>
      </c:barChart>
      <c:catAx>
        <c:axId val="50232945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2.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02329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667931688804556E-2"/>
          <c:y val="3.0179918746372606E-2"/>
          <c:w val="0.95066413662239091"/>
          <c:h val="0.9396401625072547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D8F6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370-4FD1-A0EC-BF9461D4C831}"/>
              </c:ext>
            </c:extLst>
          </c:dPt>
          <c:dPt>
            <c:idx val="2"/>
            <c:invertIfNegative val="0"/>
            <c:bubble3D val="0"/>
            <c:spPr>
              <a:solidFill>
                <a:srgbClr val="00441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370-4FD1-A0EC-BF9461D4C831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2322445.08</c:v>
                </c:pt>
                <c:pt idx="1">
                  <c:v>2322445.08</c:v>
                </c:pt>
                <c:pt idx="2">
                  <c:v>9028000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0-4FD1-A0EC-BF9461D4C831}"/>
            </c:ext>
          </c:extLst>
        </c:ser>
        <c:ser>
          <c:idx val="1"/>
          <c:order val="1"/>
          <c:spPr>
            <a:solidFill>
              <a:srgbClr val="3D8F6C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1">
                  <c:v>6705554.9199999999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0-4FD1-A0EC-BF9461D4C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54275056"/>
        <c:axId val="1"/>
      </c:barChart>
      <c:catAx>
        <c:axId val="754275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28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42750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490126241369504E-2"/>
          <c:y val="2.1072796934865901E-2"/>
          <c:w val="0.97350987375863052"/>
          <c:h val="0.9501915708812259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FFFF"/>
            </a:solidFill>
            <a:ln w="3175" algn="ctr">
              <a:solidFill>
                <a:schemeClr val="tx2"/>
              </a:solidFill>
              <a:prstDash val="solid"/>
            </a:ln>
          </c:spPr>
          <c:invertIfNegative val="0"/>
          <c:val>
            <c:numRef>
              <c:f>Sheet1!$A$1:$R$1</c:f>
              <c:numCache>
                <c:formatCode>General</c:formatCode>
                <c:ptCount val="18"/>
                <c:pt idx="0">
                  <c:v>2179700</c:v>
                </c:pt>
                <c:pt idx="1">
                  <c:v>1745300</c:v>
                </c:pt>
                <c:pt idx="2">
                  <c:v>633900</c:v>
                </c:pt>
                <c:pt idx="3">
                  <c:v>581381</c:v>
                </c:pt>
                <c:pt idx="4">
                  <c:v>518067</c:v>
                </c:pt>
                <c:pt idx="5">
                  <c:v>437600</c:v>
                </c:pt>
                <c:pt idx="6">
                  <c:v>365300</c:v>
                </c:pt>
                <c:pt idx="7">
                  <c:v>306600</c:v>
                </c:pt>
                <c:pt idx="8">
                  <c:v>305200</c:v>
                </c:pt>
                <c:pt idx="9">
                  <c:v>224100</c:v>
                </c:pt>
                <c:pt idx="10">
                  <c:v>220800</c:v>
                </c:pt>
                <c:pt idx="11">
                  <c:v>211500</c:v>
                </c:pt>
                <c:pt idx="12">
                  <c:v>177156</c:v>
                </c:pt>
                <c:pt idx="13">
                  <c:v>161200</c:v>
                </c:pt>
                <c:pt idx="14">
                  <c:v>89500</c:v>
                </c:pt>
                <c:pt idx="15">
                  <c:v>79800</c:v>
                </c:pt>
                <c:pt idx="16">
                  <c:v>34000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7-4B27-98FB-8D9FDD8A9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14076544"/>
        <c:axId val="1"/>
      </c:barChart>
      <c:catAx>
        <c:axId val="31407654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287897.76911921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140765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9EB8-6299-4823-8DF9-39BF8EB83952}" type="datetimeFigureOut">
              <a:rPr lang="lt-LT" smtClean="0"/>
              <a:t>2019-04-18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9674-7120-48D6-B0AA-CFDC43D072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75087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843955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286927" eaLnBrk="1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143463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286927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43039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573855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717318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86078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004246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147709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0805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1926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039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482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0546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5492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981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4440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8669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8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929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372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6647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5861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363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2816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D8E8C5-B6F0-4B55-8903-5CCE6DCC3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1295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47978B5-ED61-4F31-82F5-53C4EC253D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</p:spPr>
        <p:txBody>
          <a:bodyPr anchor="t">
            <a:normAutofit/>
          </a:bodyPr>
          <a:lstStyle>
            <a:lvl1pPr>
              <a:defRPr sz="2500" b="1" i="0" cap="none" baseline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84713" y="555625"/>
            <a:ext cx="3990975" cy="4032250"/>
          </a:xfrm>
        </p:spPr>
        <p:txBody>
          <a:bodyPr/>
          <a:lstStyle>
            <a:lvl1pPr>
              <a:defRPr b="0" i="0">
                <a:latin typeface="Segoe UI" charset="0"/>
                <a:ea typeface="Segoe UI" charset="0"/>
                <a:cs typeface="Segoe UI" charset="0"/>
              </a:defRPr>
            </a:lvl1pPr>
            <a:lvl2pPr>
              <a:defRPr b="0" i="0">
                <a:latin typeface="Segoe UI" charset="0"/>
                <a:ea typeface="Segoe UI" charset="0"/>
                <a:cs typeface="Segoe UI" charset="0"/>
              </a:defRPr>
            </a:lvl2pPr>
            <a:lvl3pPr>
              <a:defRPr b="0" i="0">
                <a:latin typeface="Segoe UI" charset="0"/>
                <a:ea typeface="Segoe UI" charset="0"/>
                <a:cs typeface="Segoe UI" charset="0"/>
              </a:defRPr>
            </a:lvl3pPr>
            <a:lvl4pPr>
              <a:defRPr b="0" i="0">
                <a:latin typeface="Segoe UI" charset="0"/>
                <a:ea typeface="Segoe UI" charset="0"/>
                <a:cs typeface="Segoe UI" charset="0"/>
              </a:defRPr>
            </a:lvl4pPr>
            <a:lvl5pPr>
              <a:defRPr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99669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69C1D8A-5231-472C-9F76-DB383A32CB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416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D8935AE-D06D-49E2-8E53-1B8412370B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subtitle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lt-LT" smtClean="0"/>
              <a:pPr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7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AACE73F-30F7-4CFD-9119-E024AD1B2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9386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46EC10E-38FD-4F57-8751-6F78B466DF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lt-LT" smtClean="0"/>
              <a:pPr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7182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to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86BB26-2DFA-4132-BA75-298721CE0F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8427728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think-cell Slide" r:id="rId5" imgW="279" imgH="277" progId="TCLayout.ActiveDocument.1">
                  <p:embed/>
                </p:oleObj>
              </mc:Choice>
              <mc:Fallback>
                <p:oleObj name="think-cell Slide" r:id="rId5" imgW="279" imgH="2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86BB26-2DFA-4132-BA75-298721CE0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4E076E4-6117-4999-8ECC-0BEA029177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lt-LT" sz="1650" b="0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1BA40C-70EA-436A-9F4F-0AC755F321AC}"/>
              </a:ext>
            </a:extLst>
          </p:cNvPr>
          <p:cNvSpPr txBox="1">
            <a:spLocks/>
          </p:cNvSpPr>
          <p:nvPr/>
        </p:nvSpPr>
        <p:spPr>
          <a:xfrm>
            <a:off x="8419398" y="4824499"/>
            <a:ext cx="42994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8F33DB-420C-4C6B-8ADD-EC1D9E54B115}" type="slidenum">
              <a:rPr lang="lt-LT" sz="900" b="0" smtClean="0">
                <a:solidFill>
                  <a:schemeClr val="tx1"/>
                </a:solidFill>
                <a:latin typeface="+mj-lt"/>
              </a:rPr>
              <a:pPr algn="l"/>
              <a:t>‹#›</a:t>
            </a:fld>
            <a:endParaRPr lang="lt-LT" sz="9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DBF91-D498-4F7C-9E5B-7FF2E2433E9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35" y="4888748"/>
            <a:ext cx="83854" cy="145346"/>
          </a:xfrm>
          <a:prstGeom prst="rect">
            <a:avLst/>
          </a:prstGeom>
        </p:spPr>
      </p:pic>
      <p:pic>
        <p:nvPicPr>
          <p:cNvPr id="13" name="Picture 6" descr="civitta_LOGO.ai.ps">
            <a:extLst>
              <a:ext uri="{FF2B5EF4-FFF2-40B4-BE49-F238E27FC236}">
                <a16:creationId xmlns:a16="http://schemas.microsoft.com/office/drawing/2014/main" id="{121F1187-83F3-4A0E-86DE-B8C494675D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6" t="39481" r="20990" b="29116"/>
          <a:stretch/>
        </p:blipFill>
        <p:spPr>
          <a:xfrm>
            <a:off x="318867" y="4888192"/>
            <a:ext cx="655949" cy="14645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074687-73D6-452C-A8E2-770F531E0E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2625" y="4853812"/>
            <a:ext cx="7290880" cy="215218"/>
          </a:xfrm>
        </p:spPr>
        <p:txBody>
          <a:bodyPr anchor="ctr">
            <a:normAutofit/>
          </a:bodyPr>
          <a:lstStyle>
            <a:lvl1pPr marL="0" indent="0">
              <a:buNone/>
              <a:defRPr sz="75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lt-LT" noProof="0" dirty="0" err="1"/>
              <a:t>Source</a:t>
            </a:r>
            <a:r>
              <a:rPr lang="lt-LT" dirty="0"/>
              <a:t>s/</a:t>
            </a:r>
            <a:r>
              <a:rPr lang="lt-LT" dirty="0" err="1"/>
              <a:t>footnotes</a:t>
            </a:r>
            <a:r>
              <a:rPr lang="lt-LT" dirty="0"/>
              <a:t>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8BEE49F-BC04-402A-AB6B-24D402E4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01" y="193120"/>
            <a:ext cx="7850249" cy="382565"/>
          </a:xfrm>
        </p:spPr>
        <p:txBody>
          <a:bodyPr anchor="t">
            <a:noAutofit/>
          </a:bodyPr>
          <a:lstStyle>
            <a:lvl1pPr>
              <a:defRPr sz="1650"/>
            </a:lvl1pPr>
          </a:lstStyle>
          <a:p>
            <a:r>
              <a:rPr lang="lt-LT" dirty="0" err="1"/>
              <a:t>Page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pic>
        <p:nvPicPr>
          <p:cNvPr id="16" name="Imagem 54">
            <a:extLst>
              <a:ext uri="{FF2B5EF4-FFF2-40B4-BE49-F238E27FC236}">
                <a16:creationId xmlns:a16="http://schemas.microsoft.com/office/drawing/2014/main" id="{1838B171-D905-452B-B4F3-0A94BCAAD02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0170" y="248037"/>
            <a:ext cx="103408" cy="1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0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1AFFA81-8F5A-47FD-97FA-1D353DF56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0176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C7B4108-5A5F-4CFF-A86D-011F24BAD1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60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subtitle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0491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CFD05A8-BA90-436F-804C-99A3473592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6453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3131D03-9547-4E5D-A393-E52DA2888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361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3A2444-1B5F-4C13-8A8E-57AAD5C357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589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903182C-83E6-431A-B3B7-236E907677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60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480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09E545B-FF66-42D3-97F9-B55828DF38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269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A15637A-5FDD-420E-BF53-9C8021B73A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54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DAD11C-E4C4-4BAD-B49C-E429B2F19B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0688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6D48F292-0056-4848-B653-7F11CB345A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717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299604C-C6B2-48B9-B949-F9E9CD8D2C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314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91E5F12-CFCE-4837-9E6E-43BEB4135D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8942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2293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pic>
        <p:nvPicPr>
          <p:cNvPr id="6" name="image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425330" y="3877279"/>
            <a:ext cx="1655369" cy="55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791829" y="315813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1" i="0" baseline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lt-LT" sz="1400" b="1" dirty="0">
                <a:solidFill>
                  <a:schemeClr val="bg1"/>
                </a:solidFill>
              </a:rPr>
              <a:t>Vardas Pavardė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1708149"/>
            <a:ext cx="4589388" cy="14543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4400" b="1" i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/>
              <a:t>PREZENTACIJOS PAVADINIMAS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791829" y="349501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lt-LT" sz="1400" dirty="0">
                <a:solidFill>
                  <a:schemeClr val="bg1"/>
                </a:solidFill>
              </a:rPr>
              <a:t>Pareigos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796505" y="4106573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lt-LT" sz="1400" dirty="0">
                <a:solidFill>
                  <a:schemeClr val="bg1"/>
                </a:solidFill>
              </a:rPr>
              <a:t>2017 10 18, Vilnius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14" y="-596602"/>
            <a:ext cx="95062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81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BF3A2DE-C9A6-46E9-B826-14F9695AA4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5069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F9C21F81-EF69-426C-99DF-B2E276477F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8726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005C8F-06E4-46ED-B1FA-28B0DF8B1B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593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7473C3D-2C4D-4227-9978-C30BFE33FE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189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2941A1B-97EC-441C-85ED-82F0235EBC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0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7B86B56-EA20-45E9-9C34-765907EB1F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680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B1A1200-FE4F-47BA-8C43-7F2713D2F4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674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A487B2-ECB6-4068-BB2A-012B8EA06F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30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6BA928-BCBC-447B-B29D-211FED8B7E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44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9EE363D-7C53-4FEA-9C65-3BDE045B96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571" y="1131590"/>
            <a:ext cx="3839765" cy="1368367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3600" b="1" cap="none">
                <a:solidFill>
                  <a:srgbClr val="3D8F6C"/>
                </a:solidFill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2536001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725B4A-D3C4-4055-98F6-4AD2EDF19F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719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C9FDC77-FBCF-40BF-9C2C-501F3FDFD3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220642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B9D391-8098-4B44-8E43-B922482FF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093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64F6B1-00F9-4B14-B6E7-9E1ABB4745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03793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73149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ACEE3C-ABA8-4A47-91EE-BC591A53D6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838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E965BB-D27C-41ED-A9CB-ECD7C003C7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0" y="0"/>
            <a:ext cx="4259214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88195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88195" y="1667439"/>
            <a:ext cx="3887788" cy="1102419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20901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4907451" y="0"/>
            <a:ext cx="4259214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39552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lt-LT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389461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348030"/>
            <a:ext cx="9144000" cy="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/>
          <p:cNvSpPr/>
          <p:nvPr userDrawn="1"/>
        </p:nvSpPr>
        <p:spPr>
          <a:xfrm>
            <a:off x="2325713" y="1886385"/>
            <a:ext cx="144016" cy="9232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384792" y="1886385"/>
            <a:ext cx="144016" cy="9232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3827" y="275618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12906" y="279074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69012" y="837462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5941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B7551D-6D97-4F9D-B0F6-6B780B82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8528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E2B48C3-B576-435B-AAFF-C1A5C85B93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508104" y="1033924"/>
            <a:ext cx="2664296" cy="1800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t-LT" sz="1800" b="1" dirty="0">
                <a:solidFill>
                  <a:schemeClr val="bg1">
                    <a:lumMod val="25000"/>
                  </a:schemeClr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lt-LT" sz="1400" dirty="0" err="1"/>
              <a:t>Lorem</a:t>
            </a:r>
            <a:r>
              <a:rPr lang="lt-LT" sz="1400" dirty="0"/>
              <a:t> </a:t>
            </a:r>
            <a:r>
              <a:rPr lang="lt-LT" sz="1400" dirty="0" err="1"/>
              <a:t>ipsum</a:t>
            </a:r>
            <a:r>
              <a:rPr lang="lt-LT" sz="1400" dirty="0"/>
              <a:t> </a:t>
            </a:r>
            <a:r>
              <a:rPr lang="lt-LT" sz="1400" dirty="0" err="1"/>
              <a:t>dolor</a:t>
            </a:r>
            <a:r>
              <a:rPr lang="lt-LT" sz="1400" dirty="0"/>
              <a:t> </a:t>
            </a:r>
            <a:r>
              <a:rPr lang="lt-LT" sz="1400" dirty="0" err="1"/>
              <a:t>sit</a:t>
            </a:r>
            <a:r>
              <a:rPr lang="lt-LT" sz="1400" dirty="0"/>
              <a:t> </a:t>
            </a:r>
            <a:r>
              <a:rPr lang="lt-LT" sz="1400" dirty="0" err="1"/>
              <a:t>amet</a:t>
            </a:r>
            <a:r>
              <a:rPr lang="lt-LT" sz="1400" dirty="0"/>
              <a:t>, </a:t>
            </a:r>
            <a:r>
              <a:rPr lang="lt-LT" sz="1400" dirty="0" err="1"/>
              <a:t>consectetur</a:t>
            </a:r>
            <a:r>
              <a:rPr lang="lt-LT" sz="1400" dirty="0"/>
              <a:t> </a:t>
            </a:r>
            <a:r>
              <a:rPr lang="lt-LT" sz="1400" dirty="0" err="1"/>
              <a:t>adipiscing</a:t>
            </a:r>
            <a:r>
              <a:rPr lang="lt-LT" sz="1400" dirty="0"/>
              <a:t> </a:t>
            </a:r>
            <a:r>
              <a:rPr lang="lt-LT" sz="1400" dirty="0" err="1"/>
              <a:t>elit</a:t>
            </a:r>
            <a:r>
              <a:rPr lang="lt-LT" sz="1400" dirty="0"/>
              <a:t>. </a:t>
            </a:r>
            <a:r>
              <a:rPr lang="lt-LT" sz="1400" dirty="0" err="1"/>
              <a:t>Sed</a:t>
            </a:r>
            <a:r>
              <a:rPr lang="lt-LT" sz="1400" dirty="0"/>
              <a:t> </a:t>
            </a:r>
            <a:r>
              <a:rPr lang="lt-LT" sz="1400" dirty="0" err="1"/>
              <a:t>finibus</a:t>
            </a:r>
            <a:r>
              <a:rPr lang="lt-LT" sz="1400" dirty="0"/>
              <a:t> </a:t>
            </a:r>
            <a:r>
              <a:rPr lang="lt-LT" sz="1400" dirty="0" err="1"/>
              <a:t>ultrices</a:t>
            </a:r>
            <a:r>
              <a:rPr lang="lt-LT" sz="1400" dirty="0"/>
              <a:t> </a:t>
            </a:r>
            <a:r>
              <a:rPr lang="lt-LT" sz="1400" dirty="0" err="1"/>
              <a:t>arcu</a:t>
            </a:r>
            <a:r>
              <a:rPr lang="lt-LT" sz="1400" dirty="0"/>
              <a:t> </a:t>
            </a:r>
            <a:r>
              <a:rPr lang="lt-LT" sz="1400" dirty="0" err="1"/>
              <a:t>vel</a:t>
            </a:r>
            <a:r>
              <a:rPr lang="lt-LT" sz="1400" dirty="0"/>
              <a:t> </a:t>
            </a:r>
            <a:r>
              <a:rPr lang="lt-LT" sz="1400" dirty="0" err="1"/>
              <a:t>euismod</a:t>
            </a:r>
            <a:r>
              <a:rPr lang="lt-LT" sz="1400" dirty="0"/>
              <a:t>. </a:t>
            </a:r>
            <a:endParaRPr lang="lt-LT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92080" y="0"/>
            <a:ext cx="0" cy="519497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val 6"/>
          <p:cNvSpPr/>
          <p:nvPr userDrawn="1"/>
        </p:nvSpPr>
        <p:spPr>
          <a:xfrm>
            <a:off x="5220072" y="762295"/>
            <a:ext cx="144016" cy="9232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220072" y="2875109"/>
            <a:ext cx="144016" cy="9232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cap="none" dirty="0" err="1"/>
              <a:t>Click</a:t>
            </a:r>
            <a:r>
              <a:rPr lang="lt-LT" cap="none" dirty="0"/>
              <a:t> to </a:t>
            </a:r>
            <a:r>
              <a:rPr lang="lt-LT" cap="none" dirty="0" err="1"/>
              <a:t>edit</a:t>
            </a:r>
            <a:r>
              <a:rPr lang="lt-LT" cap="none" dirty="0"/>
              <a:t> </a:t>
            </a:r>
            <a:r>
              <a:rPr lang="lt-LT" cap="none" dirty="0" err="1"/>
              <a:t>master</a:t>
            </a:r>
            <a:r>
              <a:rPr lang="lt-LT" cap="none" dirty="0"/>
              <a:t> </a:t>
            </a:r>
            <a:r>
              <a:rPr lang="lt-LT" cap="none" dirty="0" err="1"/>
              <a:t>title</a:t>
            </a:r>
            <a:r>
              <a:rPr lang="lt-LT" cap="none" dirty="0"/>
              <a:t> </a:t>
            </a:r>
            <a:r>
              <a:rPr lang="lt-LT" cap="none" dirty="0" err="1"/>
              <a:t>style</a:t>
            </a:r>
            <a:endParaRPr lang="lt-LT" cap="non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41321" y="3457413"/>
            <a:ext cx="2631079" cy="1418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lt-LT" dirty="0" err="1"/>
              <a:t>txt</a:t>
            </a:r>
            <a:endParaRPr lang="lt-L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158589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FEFABB-06A7-46F6-8096-AD00DF9D3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66722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2E28240-D086-45BC-B702-757B5C978F3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b">
            <a:normAutofit/>
          </a:bodyPr>
          <a:lstStyle/>
          <a:p>
            <a:r>
              <a:rPr lang="lt-LT" dirty="0" err="1"/>
              <a:t>Title</a:t>
            </a:r>
            <a:r>
              <a:rPr lang="lt-LT" dirty="0"/>
              <a:t>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ctr">
            <a:normAutofit/>
          </a:bodyPr>
          <a:lstStyle/>
          <a:p>
            <a:r>
              <a:rPr lang="lt-LT" dirty="0" err="1"/>
              <a:t>Body</a:t>
            </a:r>
            <a:r>
              <a:rPr lang="lt-LT" dirty="0"/>
              <a:t> </a:t>
            </a:r>
            <a:r>
              <a:rPr lang="lt-LT" dirty="0" err="1"/>
              <a:t>Level</a:t>
            </a:r>
            <a:r>
              <a:rPr lang="lt-LT" dirty="0"/>
              <a:t> One</a:t>
            </a:r>
          </a:p>
          <a:p>
            <a:pPr lvl="1"/>
            <a:r>
              <a:rPr lang="lt-LT" dirty="0" err="1"/>
              <a:t>Body</a:t>
            </a:r>
            <a:r>
              <a:rPr lang="lt-LT" dirty="0"/>
              <a:t> </a:t>
            </a:r>
            <a:r>
              <a:rPr lang="lt-LT" dirty="0" err="1"/>
              <a:t>Level</a:t>
            </a:r>
            <a:r>
              <a:rPr lang="lt-LT" dirty="0"/>
              <a:t> </a:t>
            </a:r>
            <a:r>
              <a:rPr lang="lt-LT" dirty="0" err="1"/>
              <a:t>Two</a:t>
            </a:r>
            <a:endParaRPr lang="lt-LT" dirty="0"/>
          </a:p>
          <a:p>
            <a:pPr lvl="2"/>
            <a:r>
              <a:rPr lang="lt-LT" dirty="0" err="1"/>
              <a:t>Body</a:t>
            </a:r>
            <a:r>
              <a:rPr lang="lt-LT" dirty="0"/>
              <a:t> </a:t>
            </a:r>
            <a:r>
              <a:rPr lang="lt-LT" dirty="0" err="1"/>
              <a:t>Level</a:t>
            </a:r>
            <a:r>
              <a:rPr lang="lt-LT" dirty="0"/>
              <a:t> </a:t>
            </a:r>
            <a:r>
              <a:rPr lang="lt-LT" dirty="0" err="1"/>
              <a:t>Three</a:t>
            </a:r>
            <a:endParaRPr lang="lt-LT" dirty="0"/>
          </a:p>
          <a:p>
            <a:pPr lvl="3"/>
            <a:r>
              <a:rPr lang="lt-LT" dirty="0" err="1"/>
              <a:t>Body</a:t>
            </a:r>
            <a:r>
              <a:rPr lang="lt-LT" dirty="0"/>
              <a:t> </a:t>
            </a:r>
            <a:r>
              <a:rPr lang="lt-LT" dirty="0" err="1"/>
              <a:t>Level</a:t>
            </a:r>
            <a:r>
              <a:rPr lang="lt-LT" dirty="0"/>
              <a:t> </a:t>
            </a:r>
            <a:r>
              <a:rPr lang="lt-LT" dirty="0" err="1"/>
              <a:t>Four</a:t>
            </a:r>
            <a:endParaRPr lang="lt-LT" dirty="0"/>
          </a:p>
          <a:p>
            <a:pPr lvl="4"/>
            <a:r>
              <a:rPr lang="lt-LT" dirty="0" err="1"/>
              <a:t>Body</a:t>
            </a:r>
            <a:r>
              <a:rPr lang="lt-LT" dirty="0"/>
              <a:t> </a:t>
            </a:r>
            <a:r>
              <a:rPr lang="lt-LT" dirty="0" err="1"/>
              <a:t>Level</a:t>
            </a:r>
            <a:r>
              <a:rPr lang="lt-LT" dirty="0"/>
              <a:t> </a:t>
            </a:r>
            <a:r>
              <a:rPr lang="lt-LT" dirty="0" err="1"/>
              <a:t>Five</a:t>
            </a:r>
            <a:endParaRPr lang="lt-LT" dirty="0"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46376" y="4875609"/>
            <a:ext cx="242319" cy="233662"/>
          </a:xfrm>
          <a:prstGeom prst="rect">
            <a:avLst/>
          </a:prstGeom>
          <a:ln w="12700">
            <a:miter lim="400000"/>
          </a:ln>
        </p:spPr>
        <p:txBody>
          <a:bodyPr wrap="none" lIns="31881" tIns="31881" rIns="31881" bIns="31881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rPr lang="lt-LT" smtClean="0"/>
              <a:t>‹#›</a:t>
            </a:fld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52" r:id="rId10"/>
    <p:sldLayoutId id="2147483653" r:id="rId11"/>
    <p:sldLayoutId id="2147483675" r:id="rId12"/>
  </p:sldLayoutIdLst>
  <p:transition spd="med"/>
  <p:txStyles>
    <p:titleStyle>
      <a:lvl1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Segoe UI" charset="0"/>
          <a:ea typeface="Segoe UI" charset="0"/>
          <a:cs typeface="Segoe UI" charset="0"/>
          <a:sym typeface="PFDinTextPro-Bold"/>
        </a:defRPr>
      </a:lvl1pPr>
      <a:lvl2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2pPr>
      <a:lvl3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3pPr>
      <a:lvl4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4pPr>
      <a:lvl5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5pPr>
      <a:lvl6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6pPr>
      <a:lvl7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7pPr>
      <a:lvl8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8pPr>
      <a:lvl9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9pPr>
    </p:titleStyle>
    <p:bodyStyle>
      <a:lvl1pPr marL="278957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57914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36871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115828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94785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73742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952699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231656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510613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1C9B60-784F-4CFD-9F48-512E6C28A2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89515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53EA29F-CB68-4944-8A8F-7299B7D63B20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lt-L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1"/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2"/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3"/>
            <a:r>
              <a:rPr lang="lt-LT" dirty="0" err="1"/>
              <a:t>Fourth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  <a:p>
            <a:pPr lvl="4"/>
            <a:r>
              <a:rPr lang="lt-LT" dirty="0" err="1"/>
              <a:t>Fifth</a:t>
            </a:r>
            <a:r>
              <a:rPr lang="lt-LT" dirty="0"/>
              <a:t> </a:t>
            </a:r>
            <a:r>
              <a:rPr lang="lt-LT" dirty="0" err="1"/>
              <a:t>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8E5E-4BF4-7B4E-A719-F2F93F998AF6}" type="datetimeFigureOut">
              <a:rPr lang="lt-LT" smtClean="0"/>
              <a:t>2019-04-18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27A1-250F-A14C-B4A5-3D582F0401B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460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45.xml"/><Relationship Id="rId7" Type="http://schemas.openxmlformats.org/officeDocument/2006/relationships/image" Target="../media/image9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slideLayout" Target="../slideLayouts/slideLayout3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chart" Target="../charts/chart3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41" Type="http://schemas.openxmlformats.org/officeDocument/2006/relationships/tags" Target="../tags/tag126.xml"/><Relationship Id="rId1" Type="http://schemas.openxmlformats.org/officeDocument/2006/relationships/vmlDrawing" Target="../drawings/vmlDrawing30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image" Target="../media/image1.emf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oleObject" Target="../embeddings/oleObject30.bin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1.emf"/><Relationship Id="rId2" Type="http://schemas.openxmlformats.org/officeDocument/2006/relationships/tags" Target="../tags/tag13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1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2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9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image" Target="../media/image9.emf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oleObject" Target="../embeddings/oleObject24.bin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tags" Target="../tags/tag75.xml"/><Relationship Id="rId1" Type="http://schemas.openxmlformats.org/officeDocument/2006/relationships/vmlDrawing" Target="../drawings/vmlDrawing24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notesSlide" Target="../notesSlides/notesSlide4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chart" Target="../charts/chart2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9.emf"/><Relationship Id="rId2" Type="http://schemas.openxmlformats.org/officeDocument/2006/relationships/tags" Target="../tags/tag7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9.emf"/><Relationship Id="rId2" Type="http://schemas.openxmlformats.org/officeDocument/2006/relationships/tags" Target="../tags/tag7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9.emf"/><Relationship Id="rId2" Type="http://schemas.openxmlformats.org/officeDocument/2006/relationships/tags" Target="../tags/tag8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9.emf"/><Relationship Id="rId2" Type="http://schemas.openxmlformats.org/officeDocument/2006/relationships/tags" Target="../tags/tag8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9.emf"/><Relationship Id="rId2" Type="http://schemas.openxmlformats.org/officeDocument/2006/relationships/tags" Target="../tags/tag8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85C7FB-6891-4F46-86ED-F4CB1AEF4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3989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EAAE731-8D3C-4556-BE44-A18AAAFA12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24BE1A-E4FE-D448-822B-87DCD010F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66750"/>
            <a:ext cx="4876800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75" y="1275606"/>
            <a:ext cx="4419600" cy="1296144"/>
          </a:xfrm>
        </p:spPr>
        <p:txBody>
          <a:bodyPr anchor="t">
            <a:noAutofit/>
          </a:bodyPr>
          <a:lstStyle/>
          <a:p>
            <a:pPr algn="l"/>
            <a:r>
              <a:rPr lang="lt-LT" sz="2400" b="1" spc="-150" dirty="0">
                <a:solidFill>
                  <a:schemeClr val="bg1"/>
                </a:solidFill>
              </a:rPr>
              <a:t>LR ŠMSM PAVALDŽIŲ ĮSTAIGŲ VALDYMO ir VIEŠŲJŲ Pirkimų vykdymo PERŽIŪRA</a:t>
            </a:r>
            <a:endParaRPr lang="lt-LT" sz="2400" spc="-15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3075" y="4071141"/>
            <a:ext cx="2526574" cy="33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200" dirty="0">
                <a:solidFill>
                  <a:schemeClr val="bg1"/>
                </a:solidFill>
                <a:latin typeface="Segoe UI Normal" charset="0"/>
              </a:rPr>
              <a:t>2019 04 16, Vilnius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74397" y="3465872"/>
            <a:ext cx="3055197" cy="30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ctr">
            <a:normAutofit/>
          </a:bodyPr>
          <a:lstStyle>
            <a:lvl1pPr marL="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572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144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8288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2860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7432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004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6576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/>
            <a:endParaRPr lang="lt-LT" sz="1400" dirty="0">
              <a:solidFill>
                <a:schemeClr val="bg1"/>
              </a:solidFill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24" y="3838755"/>
            <a:ext cx="1749403" cy="6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10"/>
            <a:ext cx="9144000" cy="514351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Rectangle 1"/>
          <p:cNvSpPr/>
          <p:nvPr/>
        </p:nvSpPr>
        <p:spPr>
          <a:xfrm>
            <a:off x="662699" y="2891142"/>
            <a:ext cx="880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t-LT" sz="4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Viešųjų pirkimų vykdymas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8947" y="3814472"/>
            <a:ext cx="8534400" cy="102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8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-10"/>
            <a:ext cx="2536002" cy="23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63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85E1813-6E0F-4DE6-9BEC-89F7723681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3044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think-cell Slide" r:id="rId44" imgW="395" imgH="394" progId="TCLayout.ActiveDocument.1">
                  <p:embed/>
                </p:oleObj>
              </mc:Choice>
              <mc:Fallback>
                <p:oleObj name="think-cell Slide" r:id="rId4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85E1813-6E0F-4DE6-9BEC-89F772368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333303E-B13D-4817-978B-8387437DDF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4A5EEDB2-0A06-4DD3-A253-573113E4ADD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53193113"/>
              </p:ext>
            </p:extLst>
          </p:nvPr>
        </p:nvGraphicFramePr>
        <p:xfrm>
          <a:off x="1567194" y="1216671"/>
          <a:ext cx="6731074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338" name="Shape 4">
            <a:extLst>
              <a:ext uri="{FF2B5EF4-FFF2-40B4-BE49-F238E27FC236}">
                <a16:creationId xmlns:a16="http://schemas.microsoft.com/office/drawing/2014/main" id="{7BAB106E-F03A-48E2-8B61-7A1068C6090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20613" y="1472101"/>
            <a:ext cx="2476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ŠAC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9" name="Shape 4">
            <a:extLst>
              <a:ext uri="{FF2B5EF4-FFF2-40B4-BE49-F238E27FC236}">
                <a16:creationId xmlns:a16="http://schemas.microsoft.com/office/drawing/2014/main" id="{E5F44795-58D7-414D-A6DF-C4DE63438E5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021145" y="3573436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1612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51" name="Shape 4">
            <a:extLst>
              <a:ext uri="{FF2B5EF4-FFF2-40B4-BE49-F238E27FC236}">
                <a16:creationId xmlns:a16="http://schemas.microsoft.com/office/drawing/2014/main" id="{83C7B289-D023-4494-B99A-4C121E2D603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95493" y="4272644"/>
            <a:ext cx="6921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540D137-777E-44E1-BF3E-42D4F3E81D6F}" type="datetime'''V''''''a''''i''''''kų'' ''''''poi''''l''''s''''''''i''s'''''">
              <a:rPr lang="lt-LT" altLang="en-US" sz="10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Vaikų poilsis</a:t>
            </a:fld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39" name="Shape 4">
            <a:extLst>
              <a:ext uri="{FF2B5EF4-FFF2-40B4-BE49-F238E27FC236}">
                <a16:creationId xmlns:a16="http://schemas.microsoft.com/office/drawing/2014/main" id="{A6425367-20AC-48BA-9A43-84AA911EA85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374315" y="1649420"/>
            <a:ext cx="300038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ŠMPF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35" name="Shape 4">
            <a:extLst>
              <a:ext uri="{FF2B5EF4-FFF2-40B4-BE49-F238E27FC236}">
                <a16:creationId xmlns:a16="http://schemas.microsoft.com/office/drawing/2014/main" id="{61B1A38A-AFBB-404B-BB67-006B6EA2300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446213" y="1287463"/>
            <a:ext cx="20796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37" name="Shape 4">
            <a:extLst>
              <a:ext uri="{FF2B5EF4-FFF2-40B4-BE49-F238E27FC236}">
                <a16:creationId xmlns:a16="http://schemas.microsoft.com/office/drawing/2014/main" id="{C6D5B3D3-8FB8-4FF5-A7B3-00B250D610D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438218" y="1299394"/>
            <a:ext cx="230188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ESFA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0" name="Shape 4">
            <a:extLst>
              <a:ext uri="{FF2B5EF4-FFF2-40B4-BE49-F238E27FC236}">
                <a16:creationId xmlns:a16="http://schemas.microsoft.com/office/drawing/2014/main" id="{6444E6C3-E132-443D-B3F4-79F521264BC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263242" y="1824380"/>
            <a:ext cx="4175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SMSM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1" name="Shape 4">
            <a:extLst>
              <a:ext uri="{FF2B5EF4-FFF2-40B4-BE49-F238E27FC236}">
                <a16:creationId xmlns:a16="http://schemas.microsoft.com/office/drawing/2014/main" id="{1F84728A-E2AE-484C-A6CA-44F40A69008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28823" y="2001699"/>
            <a:ext cx="238125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KPMPC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2" name="Shape 4">
            <a:extLst>
              <a:ext uri="{FF2B5EF4-FFF2-40B4-BE49-F238E27FC236}">
                <a16:creationId xmlns:a16="http://schemas.microsoft.com/office/drawing/2014/main" id="{76AE3662-1364-469C-92BF-67A0C236003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390780" y="2173540"/>
            <a:ext cx="29686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LMNSC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3" name="Shape 4">
            <a:extLst>
              <a:ext uri="{FF2B5EF4-FFF2-40B4-BE49-F238E27FC236}">
                <a16:creationId xmlns:a16="http://schemas.microsoft.com/office/drawing/2014/main" id="{831109AA-6E40-4843-AF15-115B8DDC60D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403150" y="2353605"/>
            <a:ext cx="2651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SPPC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4" name="Shape 4">
            <a:extLst>
              <a:ext uri="{FF2B5EF4-FFF2-40B4-BE49-F238E27FC236}">
                <a16:creationId xmlns:a16="http://schemas.microsoft.com/office/drawing/2014/main" id="{3549A7E5-BC95-40C0-9AF0-5FF99A9F21A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248505" y="2540268"/>
            <a:ext cx="44450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NMVA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5" name="Shape 4">
            <a:extLst>
              <a:ext uri="{FF2B5EF4-FFF2-40B4-BE49-F238E27FC236}">
                <a16:creationId xmlns:a16="http://schemas.microsoft.com/office/drawing/2014/main" id="{CF43FF52-67AF-450E-81EB-42BCD4465B8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435865" y="2696346"/>
            <a:ext cx="2095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UPC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6" name="Shape 4">
            <a:extLst>
              <a:ext uri="{FF2B5EF4-FFF2-40B4-BE49-F238E27FC236}">
                <a16:creationId xmlns:a16="http://schemas.microsoft.com/office/drawing/2014/main" id="{D8BD4D37-3C9B-494E-8C20-E1DF0CD149F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380040" y="2875282"/>
            <a:ext cx="2905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SITC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7" name="Shape 4">
            <a:extLst>
              <a:ext uri="{FF2B5EF4-FFF2-40B4-BE49-F238E27FC236}">
                <a16:creationId xmlns:a16="http://schemas.microsoft.com/office/drawing/2014/main" id="{2A66D65B-CF1F-49B3-A9C7-33144EA8410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95808" y="3053893"/>
            <a:ext cx="1093788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SKVC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8" name="Shape 4">
            <a:extLst>
              <a:ext uri="{FF2B5EF4-FFF2-40B4-BE49-F238E27FC236}">
                <a16:creationId xmlns:a16="http://schemas.microsoft.com/office/drawing/2014/main" id="{6D1BEF5D-CE3A-49C7-BF3E-DF901D728C4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449518" y="3225454"/>
            <a:ext cx="238125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LVJC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12" name="Shape 4">
            <a:extLst>
              <a:ext uri="{FF2B5EF4-FFF2-40B4-BE49-F238E27FC236}">
                <a16:creationId xmlns:a16="http://schemas.microsoft.com/office/drawing/2014/main" id="{4E139747-3BBB-48EE-ACA1-CE8383C30A63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398080" y="4102657"/>
            <a:ext cx="263525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MITA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5" name="Shape 4">
            <a:extLst>
              <a:ext uri="{FF2B5EF4-FFF2-40B4-BE49-F238E27FC236}">
                <a16:creationId xmlns:a16="http://schemas.microsoft.com/office/drawing/2014/main" id="{EDA040BB-88B8-4C4A-B54C-2651E1475BE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383695" y="1815308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5813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2" name="Shape 4">
            <a:extLst>
              <a:ext uri="{FF2B5EF4-FFF2-40B4-BE49-F238E27FC236}">
                <a16:creationId xmlns:a16="http://schemas.microsoft.com/office/drawing/2014/main" id="{30858915-2568-433F-9BD5-59B14BBC3EA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033026" y="1298554"/>
            <a:ext cx="34290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21797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4" name="Shape 4">
            <a:extLst>
              <a:ext uri="{FF2B5EF4-FFF2-40B4-BE49-F238E27FC236}">
                <a16:creationId xmlns:a16="http://schemas.microsoft.com/office/drawing/2014/main" id="{3F924A75-A858-46BD-8E05-8D9B953DCD6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575082" y="1472101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17453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3" name="Shape 4">
            <a:extLst>
              <a:ext uri="{FF2B5EF4-FFF2-40B4-BE49-F238E27FC236}">
                <a16:creationId xmlns:a16="http://schemas.microsoft.com/office/drawing/2014/main" id="{1919767A-0BA1-4120-95A1-398BAB196B2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446386" y="1646098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6339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1" name="Shape 4">
            <a:extLst>
              <a:ext uri="{FF2B5EF4-FFF2-40B4-BE49-F238E27FC236}">
                <a16:creationId xmlns:a16="http://schemas.microsoft.com/office/drawing/2014/main" id="{5D00EB64-CE95-48B9-944F-243FDD22F33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304073" y="1986340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5180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88" name="Shape 4">
            <a:extLst>
              <a:ext uri="{FF2B5EF4-FFF2-40B4-BE49-F238E27FC236}">
                <a16:creationId xmlns:a16="http://schemas.microsoft.com/office/drawing/2014/main" id="{4FBA5E50-663F-417F-AAF6-2D4FB6802D8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243583" y="2168055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4376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3" name="Shape 4">
            <a:extLst>
              <a:ext uri="{FF2B5EF4-FFF2-40B4-BE49-F238E27FC236}">
                <a16:creationId xmlns:a16="http://schemas.microsoft.com/office/drawing/2014/main" id="{CC620CA4-ECBA-430B-AB9D-E77D94E9C6D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148534" y="2346844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3653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5" name="Shape 4">
            <a:extLst>
              <a:ext uri="{FF2B5EF4-FFF2-40B4-BE49-F238E27FC236}">
                <a16:creationId xmlns:a16="http://schemas.microsoft.com/office/drawing/2014/main" id="{1917541D-0E3D-4227-ADF9-B6E1E1956B50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097259" y="2699157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3052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97" name="Shape 4">
            <a:extLst>
              <a:ext uri="{FF2B5EF4-FFF2-40B4-BE49-F238E27FC236}">
                <a16:creationId xmlns:a16="http://schemas.microsoft.com/office/drawing/2014/main" id="{BDB7ECFB-1886-4E16-8E5E-B015618D7AC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963020" y="3752716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895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6" name="Shape 4">
            <a:extLst>
              <a:ext uri="{FF2B5EF4-FFF2-40B4-BE49-F238E27FC236}">
                <a16:creationId xmlns:a16="http://schemas.microsoft.com/office/drawing/2014/main" id="{12C8F53D-F363-497D-96D8-9F71803AAFC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069613" y="2872224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2241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8" name="Shape 4">
            <a:extLst>
              <a:ext uri="{FF2B5EF4-FFF2-40B4-BE49-F238E27FC236}">
                <a16:creationId xmlns:a16="http://schemas.microsoft.com/office/drawing/2014/main" id="{532B8515-4DA3-4833-BB66-FE030AC36B9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064360" y="3039370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2208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95" name="Shape 4">
            <a:extLst>
              <a:ext uri="{FF2B5EF4-FFF2-40B4-BE49-F238E27FC236}">
                <a16:creationId xmlns:a16="http://schemas.microsoft.com/office/drawing/2014/main" id="{755E0C4F-4408-4C4F-88B9-594D8B58092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029679" y="3214355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2115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2" name="Shape 4">
            <a:extLst>
              <a:ext uri="{FF2B5EF4-FFF2-40B4-BE49-F238E27FC236}">
                <a16:creationId xmlns:a16="http://schemas.microsoft.com/office/drawing/2014/main" id="{AE9885D9-93D7-49CB-8C94-C125EBE851D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863354" y="4102285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340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50" name="Shape 4">
            <a:extLst>
              <a:ext uri="{FF2B5EF4-FFF2-40B4-BE49-F238E27FC236}">
                <a16:creationId xmlns:a16="http://schemas.microsoft.com/office/drawing/2014/main" id="{1075B60A-CA91-4CA5-A236-3481CACF586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367198" y="3571601"/>
            <a:ext cx="31750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NEC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49" name="Shape 4">
            <a:extLst>
              <a:ext uri="{FF2B5EF4-FFF2-40B4-BE49-F238E27FC236}">
                <a16:creationId xmlns:a16="http://schemas.microsoft.com/office/drawing/2014/main" id="{A0F16782-62B5-4D3A-9BF9-A3B2BCC29FE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341568" y="3385188"/>
            <a:ext cx="371475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err="1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Oškinio</a:t>
            </a: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 aviacijos m.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37D1DF81-A3DA-433D-9F29-33E2D43D908D}"/>
              </a:ext>
            </a:extLst>
          </p:cNvPr>
          <p:cNvSpPr/>
          <p:nvPr/>
        </p:nvSpPr>
        <p:spPr>
          <a:xfrm>
            <a:off x="484963" y="910969"/>
            <a:ext cx="3548063" cy="357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VP vertė (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tūkst. Eur) </a:t>
            </a: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B5BCF6A7-3BEE-4D30-9EC9-9C6105AAE981}"/>
              </a:ext>
            </a:extLst>
          </p:cNvPr>
          <p:cNvSpPr/>
          <p:nvPr/>
        </p:nvSpPr>
        <p:spPr>
          <a:xfrm>
            <a:off x="1234493" y="4477064"/>
            <a:ext cx="615949" cy="19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Iš viso: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93B79241-849A-427D-8280-78C023BB4A5B}"/>
              </a:ext>
            </a:extLst>
          </p:cNvPr>
          <p:cNvSpPr/>
          <p:nvPr/>
        </p:nvSpPr>
        <p:spPr>
          <a:xfrm>
            <a:off x="1680755" y="4403687"/>
            <a:ext cx="2190749" cy="33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81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mln. </a:t>
            </a:r>
            <a:r>
              <a:rPr lang="lt-LT" sz="10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08737F8-2FF9-4AE4-9814-7936A7814EE5}"/>
              </a:ext>
            </a:extLst>
          </p:cNvPr>
          <p:cNvSpPr/>
          <p:nvPr/>
        </p:nvSpPr>
        <p:spPr>
          <a:xfrm>
            <a:off x="489777" y="4802847"/>
            <a:ext cx="6410325" cy="357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8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Švietimo ir ugdymo veiklą atliekančios įstaigos (profesinio ugdymo mokyklos, kt.)</a:t>
            </a:r>
          </a:p>
        </p:txBody>
      </p:sp>
      <p:sp>
        <p:nvSpPr>
          <p:cNvPr id="185" name="Title 8">
            <a:extLst>
              <a:ext uri="{FF2B5EF4-FFF2-40B4-BE49-F238E27FC236}">
                <a16:creationId xmlns:a16="http://schemas.microsoft.com/office/drawing/2014/main" id="{594F75A2-DD87-4CAB-863E-6C80B1C9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3" y="411511"/>
            <a:ext cx="8445229" cy="585440"/>
          </a:xfrm>
        </p:spPr>
        <p:txBody>
          <a:bodyPr>
            <a:normAutofit/>
          </a:bodyPr>
          <a:lstStyle/>
          <a:p>
            <a:r>
              <a:rPr lang="lt-LT" sz="2200" dirty="0" smtClean="0"/>
              <a:t>2016 -2018 </a:t>
            </a:r>
            <a:r>
              <a:rPr lang="lt-LT" sz="2200" dirty="0"/>
              <a:t>m. LR ŠMSM pavaldžios įstaigos vykdė pirkimų už </a:t>
            </a:r>
            <a:r>
              <a:rPr lang="lt-LT" sz="2200" dirty="0" smtClean="0"/>
              <a:t>81 </a:t>
            </a:r>
            <a:r>
              <a:rPr lang="lt-LT" sz="2200" dirty="0"/>
              <a:t>mln. </a:t>
            </a:r>
            <a:r>
              <a:rPr lang="lt-LT" sz="2200" dirty="0" err="1" smtClean="0"/>
              <a:t>Eur</a:t>
            </a:r>
            <a:r>
              <a:rPr lang="lt-LT" sz="2200" dirty="0" smtClean="0"/>
              <a:t> iš EESF ir VB</a:t>
            </a:r>
            <a:endParaRPr lang="lt-LT" sz="2200" dirty="0"/>
          </a:p>
        </p:txBody>
      </p:sp>
      <p:sp>
        <p:nvSpPr>
          <p:cNvPr id="57" name="Shape 4">
            <a:extLst>
              <a:ext uri="{FF2B5EF4-FFF2-40B4-BE49-F238E27FC236}">
                <a16:creationId xmlns:a16="http://schemas.microsoft.com/office/drawing/2014/main" id="{1075B60A-CA91-4CA5-A236-3481CACF586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341568" y="3752716"/>
            <a:ext cx="31750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MELC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8" name="Shape 4">
            <a:extLst>
              <a:ext uri="{FF2B5EF4-FFF2-40B4-BE49-F238E27FC236}">
                <a16:creationId xmlns:a16="http://schemas.microsoft.com/office/drawing/2014/main" id="{1075B60A-CA91-4CA5-A236-3481CACF586D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321569" y="3950010"/>
            <a:ext cx="31750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VSF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9" name="Shape 4">
            <a:extLst>
              <a:ext uri="{FF2B5EF4-FFF2-40B4-BE49-F238E27FC236}">
                <a16:creationId xmlns:a16="http://schemas.microsoft.com/office/drawing/2014/main" id="{CC620CA4-ECBA-430B-AB9D-E77D94E9C6D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115404" y="2523466"/>
            <a:ext cx="239713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3066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0" name="Shape 4">
            <a:extLst>
              <a:ext uri="{FF2B5EF4-FFF2-40B4-BE49-F238E27FC236}">
                <a16:creationId xmlns:a16="http://schemas.microsoft.com/office/drawing/2014/main" id="{755E0C4F-4408-4C4F-88B9-594D8B580923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2026700" y="3393128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1771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1" name="Shape 4">
            <a:extLst>
              <a:ext uri="{FF2B5EF4-FFF2-40B4-BE49-F238E27FC236}">
                <a16:creationId xmlns:a16="http://schemas.microsoft.com/office/drawing/2014/main" id="{BDB7ECFB-1886-4E16-8E5E-B015618D7ACB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944096" y="3929723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798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2" name="Shape 4">
            <a:extLst>
              <a:ext uri="{FF2B5EF4-FFF2-40B4-BE49-F238E27FC236}">
                <a16:creationId xmlns:a16="http://schemas.microsoft.com/office/drawing/2014/main" id="{AE9885D9-93D7-49CB-8C94-C125EBE851D0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835982" y="4273294"/>
            <a:ext cx="171450" cy="1524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0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0</a:t>
            </a:r>
            <a:endParaRPr lang="lt-LT" sz="10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819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BA2A1C3-DBA4-4D6B-9C80-9F4D7BF8F2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5639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BA2A1C3-DBA4-4D6B-9C80-9F4D7BF8F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C913CF2-55F3-4DE4-A6B6-55F1E3A0C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EE241-7CDC-47A0-B179-78230FD4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59" y="555526"/>
            <a:ext cx="8416121" cy="576063"/>
          </a:xfrm>
        </p:spPr>
        <p:txBody>
          <a:bodyPr>
            <a:normAutofit/>
          </a:bodyPr>
          <a:lstStyle/>
          <a:p>
            <a:r>
              <a:rPr lang="lt-LT" sz="2200" dirty="0"/>
              <a:t>Esamos situacijos iššūkiai apima ekonomiškumo, tikslingumo ir kompetencijos problemas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53E99B-535B-4733-A3BE-448D6403087A}"/>
              </a:ext>
            </a:extLst>
          </p:cNvPr>
          <p:cNvSpPr/>
          <p:nvPr/>
        </p:nvSpPr>
        <p:spPr>
          <a:xfrm>
            <a:off x="467544" y="3668951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1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Išskaidyta VP kompetencija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0E22C-F5F1-4008-82E3-DEE5E82F7A3B}"/>
              </a:ext>
            </a:extLst>
          </p:cNvPr>
          <p:cNvSpPr/>
          <p:nvPr/>
        </p:nvSpPr>
        <p:spPr>
          <a:xfrm>
            <a:off x="467546" y="1491630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2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Nėra orientacijos į VP ekonomiškumą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F9476-26E1-4C64-8AD3-9BD0EE380396}"/>
              </a:ext>
            </a:extLst>
          </p:cNvPr>
          <p:cNvSpPr/>
          <p:nvPr/>
        </p:nvSpPr>
        <p:spPr>
          <a:xfrm>
            <a:off x="467545" y="2217404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1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Nėra pasiekiama masto ekonomija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36533-956B-458D-8BEC-469E73C490AB}"/>
              </a:ext>
            </a:extLst>
          </p:cNvPr>
          <p:cNvSpPr/>
          <p:nvPr/>
        </p:nvSpPr>
        <p:spPr>
          <a:xfrm>
            <a:off x="467546" y="2943177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Netikslingai kuriama švietimo priemonių pasiūla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7362CE-8A66-4D25-8402-3CFEC88A1F92}"/>
              </a:ext>
            </a:extLst>
          </p:cNvPr>
          <p:cNvSpPr/>
          <p:nvPr/>
        </p:nvSpPr>
        <p:spPr>
          <a:xfrm>
            <a:off x="2279377" y="2937062"/>
            <a:ext cx="5965031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SzPct val="90000"/>
              <a:buFont typeface="Arial" panose="020B0604020202020204" pitchFamily="34" charset="0"/>
              <a:buChar char="•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Dalis įstaigų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vykdydamos projektus neįvertins poreikio.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 gali reikšti, kad yra dirbtinai kuriama švietimo priemonių pasiūla, neatsižvelgiant į realius paklausos poreikius. Įstaigų darbuotojams ES projektų vykdymas yra naudingas finansiškai, tačiau reali nauda kvestionuotina.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22C5E-22BA-43E3-AEE7-C8FA65BA105B}"/>
              </a:ext>
            </a:extLst>
          </p:cNvPr>
          <p:cNvSpPr/>
          <p:nvPr/>
        </p:nvSpPr>
        <p:spPr>
          <a:xfrm>
            <a:off x="2279377" y="1491630"/>
            <a:ext cx="5965031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SzPct val="90000"/>
              <a:buFont typeface="Arial" panose="020B0604020202020204" pitchFamily="34" charset="0"/>
              <a:buChar char="•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Šiuo metu LR ŠMSM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pavaldžios įstaigos 79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pirkimų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(pagal vertę) atlieka neskelbiant apie juos;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šiuose pirkimuose yra aktuali korupcijos rizika, taip pat tikėtina, kad dėl mažos konkurencijos pirkimų metu už prekes ir paslaugas yra permokama.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949F34-998C-4268-812D-451A11AE6912}"/>
              </a:ext>
            </a:extLst>
          </p:cNvPr>
          <p:cNvSpPr/>
          <p:nvPr/>
        </p:nvSpPr>
        <p:spPr>
          <a:xfrm>
            <a:off x="2279377" y="2211289"/>
            <a:ext cx="5965031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SzPct val="90000"/>
              <a:buFont typeface="Arial" panose="020B0604020202020204" pitchFamily="34" charset="0"/>
              <a:buChar char="•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Vykdant daug mažos vertės VP įstaigos negali pasiekti masto ekonomijos efekto; vertinant LR ŠMSM pavaldžias įstaigas bendrai yra permokama.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8DD4D-182E-400D-B719-0EA50C3D0BD7}"/>
              </a:ext>
            </a:extLst>
          </p:cNvPr>
          <p:cNvSpPr/>
          <p:nvPr/>
        </p:nvSpPr>
        <p:spPr>
          <a:xfrm>
            <a:off x="2279377" y="3662836"/>
            <a:ext cx="5965031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SzPct val="90000"/>
              <a:buFont typeface="Arial" panose="020B0604020202020204" pitchFamily="34" charset="0"/>
              <a:buChar char="•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Nagrinėjamose įstaigose dirbantys VP specialistai vykdo įvairaus pobūdžio ir vertės viešuosius pirkimus; darbuotojai nesispecializuoja konkrečiuose VP, kompetencija nėra vystoma ir kaupiama.</a:t>
            </a:r>
          </a:p>
        </p:txBody>
      </p:sp>
    </p:spTree>
    <p:extLst>
      <p:ext uri="{BB962C8B-B14F-4D97-AF65-F5344CB8AC3E}">
        <p14:creationId xmlns:p14="http://schemas.microsoft.com/office/powerpoint/2010/main" val="15771536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CEDA095-86AF-4A1A-A167-7987D9234A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8904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CEDA095-86AF-4A1A-A167-7987D9234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EF0F2732-EA42-4F4F-93CA-8F1D71AED4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90000"/>
            </a:pPr>
            <a:endParaRPr lang="lt-LT" sz="2200" b="1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CE836D-D179-499E-BC66-9666F606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71" y="494968"/>
            <a:ext cx="8548925" cy="1368367"/>
          </a:xfrm>
        </p:spPr>
        <p:txBody>
          <a:bodyPr>
            <a:normAutofit/>
          </a:bodyPr>
          <a:lstStyle/>
          <a:p>
            <a:r>
              <a:rPr lang="lt-LT" sz="2200" dirty="0"/>
              <a:t>Siūlomas sprendimas – VP vykdymo centralizavimas LR ŠMSM pavaldžiose įstaigose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79031-5628-42FD-A40C-9697BEDA7784}"/>
              </a:ext>
            </a:extLst>
          </p:cNvPr>
          <p:cNvSpPr/>
          <p:nvPr/>
        </p:nvSpPr>
        <p:spPr>
          <a:xfrm>
            <a:off x="473522" y="1727076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1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Centralizuotos VP vykdymo taisyklės ir įgaliojimai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B9F1B-93D5-4B6C-AC0C-7728C78D86C3}"/>
              </a:ext>
            </a:extLst>
          </p:cNvPr>
          <p:cNvSpPr/>
          <p:nvPr/>
        </p:nvSpPr>
        <p:spPr>
          <a:xfrm>
            <a:off x="473522" y="2519164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1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Decentralizuotas poreikio formavimas įstaigose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D0084-1D2A-4BD0-90F1-0822659EED1D}"/>
              </a:ext>
            </a:extLst>
          </p:cNvPr>
          <p:cNvSpPr/>
          <p:nvPr/>
        </p:nvSpPr>
        <p:spPr>
          <a:xfrm>
            <a:off x="2267744" y="1727076"/>
            <a:ext cx="6244669" cy="6286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Sudaromos centralizuotos vieningos VP iniciavimo ir vykdymo taisyklės, nurodančius, iki kokios sumos bei kokias prekes / paslaugas gali pirkti pačios įstaigos bei nuo kurios ribos (sumos ir prekių pobūdžio) VP vykdymas yra centralizuojamas. Planuojama apie 20 % pirkimų vykdymą palikti įstaigų atsakomybėje.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66B51-2D6F-4BE2-8B50-5457FE066DAA}"/>
              </a:ext>
            </a:extLst>
          </p:cNvPr>
          <p:cNvSpPr/>
          <p:nvPr/>
        </p:nvSpPr>
        <p:spPr>
          <a:xfrm>
            <a:off x="2267744" y="2495351"/>
            <a:ext cx="6244669" cy="6286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VP poreikio formavimas yra paliekamas įstaigų atsakomybėje – </a:t>
            </a:r>
            <a:r>
              <a:rPr lang="lt-LT" sz="1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t.y</a:t>
            </a: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įstaigos pačios gali spręsti kiek ir kokių prekių ar paslaugų joms reikia bei kokius esminius reikalavimus šios prekės / paslaugos turėtų atitikti.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006896-0A47-4110-8344-0A8C35DCA745}"/>
              </a:ext>
            </a:extLst>
          </p:cNvPr>
          <p:cNvSpPr/>
          <p:nvPr/>
        </p:nvSpPr>
        <p:spPr>
          <a:xfrm>
            <a:off x="473522" y="3212553"/>
            <a:ext cx="1650206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100" b="1" dirty="0">
                <a:solidFill>
                  <a:srgbClr val="339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Centralizuotos „</a:t>
            </a:r>
            <a:r>
              <a:rPr lang="lt-LT" sz="10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pirkiko</a:t>
            </a: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 rolės įsteigimas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F87A7-A43F-4B2D-BF23-0CC330E6EA4E}"/>
              </a:ext>
            </a:extLst>
          </p:cNvPr>
          <p:cNvSpPr/>
          <p:nvPr/>
        </p:nvSpPr>
        <p:spPr>
          <a:xfrm>
            <a:off x="2267744" y="3188740"/>
            <a:ext cx="6244669" cy="6286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Centralizuojamas VP vykdymas, įsteigiant VP kompetencijos centrą, numatyta apimtimi dalyvaujantį VP procese. Numatomos 4 alternatyvos.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52944-91DA-4C1E-8541-D380A39F8DEE}"/>
              </a:ext>
            </a:extLst>
          </p:cNvPr>
          <p:cNvSpPr/>
          <p:nvPr/>
        </p:nvSpPr>
        <p:spPr>
          <a:xfrm>
            <a:off x="2117628" y="3939902"/>
            <a:ext cx="1585913" cy="381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Steigiama VP vykdanti viešoji įstaiga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DE3EA6-046B-48CE-91EC-0A5F87C1467C}"/>
              </a:ext>
            </a:extLst>
          </p:cNvPr>
          <p:cNvSpPr/>
          <p:nvPr/>
        </p:nvSpPr>
        <p:spPr>
          <a:xfrm>
            <a:off x="3789228" y="3939902"/>
            <a:ext cx="1585913" cy="381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Steigiama VP vykdanti biudžetinė įstaiga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07668F-E1D4-4B8A-B31C-5EB397FD8E1E}"/>
              </a:ext>
            </a:extLst>
          </p:cNvPr>
          <p:cNvSpPr/>
          <p:nvPr/>
        </p:nvSpPr>
        <p:spPr>
          <a:xfrm>
            <a:off x="5460828" y="3934294"/>
            <a:ext cx="1585913" cy="381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Kuriamas atskiras VP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padalinys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LR ŠMSM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F7EE0-0C08-4818-8125-D3619C35B24F}"/>
              </a:ext>
            </a:extLst>
          </p:cNvPr>
          <p:cNvSpPr/>
          <p:nvPr/>
        </p:nvSpPr>
        <p:spPr>
          <a:xfrm>
            <a:off x="7132428" y="3934294"/>
            <a:ext cx="1585913" cy="381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Kuriama LR ŠMSM pirkimo komisija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9206BF6-ED89-4552-BD27-667D9E092C84}"/>
              </a:ext>
            </a:extLst>
          </p:cNvPr>
          <p:cNvSpPr/>
          <p:nvPr/>
        </p:nvSpPr>
        <p:spPr>
          <a:xfrm rot="5400000">
            <a:off x="4385457" y="2852584"/>
            <a:ext cx="75953" cy="3176846"/>
          </a:xfrm>
          <a:prstGeom prst="rightBrac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5AC3D3-E9EE-4AE1-B0B9-A5D087FB8CCC}"/>
              </a:ext>
            </a:extLst>
          </p:cNvPr>
          <p:cNvSpPr/>
          <p:nvPr/>
        </p:nvSpPr>
        <p:spPr>
          <a:xfrm>
            <a:off x="3680863" y="4502484"/>
            <a:ext cx="2031095" cy="301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Centralizuotas „</a:t>
            </a:r>
            <a:r>
              <a:rPr lang="lt-LT" sz="1000" i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pirkikas</a:t>
            </a:r>
            <a:r>
              <a:rPr lang="lt-LT" sz="10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D78469-B801-4033-8D2A-D0FA35B57A39}"/>
              </a:ext>
            </a:extLst>
          </p:cNvPr>
          <p:cNvCxnSpPr>
            <a:cxnSpLocks/>
          </p:cNvCxnSpPr>
          <p:nvPr/>
        </p:nvCxnSpPr>
        <p:spPr>
          <a:xfrm flipH="1">
            <a:off x="2910586" y="3817390"/>
            <a:ext cx="5014799" cy="11623"/>
          </a:xfrm>
          <a:prstGeom prst="line">
            <a:avLst/>
          </a:prstGeom>
          <a:noFill/>
          <a:ln w="635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99A2B4-43DA-48E1-96FA-528AAB88F80F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910585" y="3829013"/>
            <a:ext cx="0" cy="110889"/>
          </a:xfrm>
          <a:prstGeom prst="line">
            <a:avLst/>
          </a:prstGeom>
          <a:noFill/>
          <a:ln w="6350" cap="flat">
            <a:solidFill>
              <a:srgbClr val="339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4161AC-0A5B-45E5-8B14-77A5A87F766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582185" y="3829013"/>
            <a:ext cx="0" cy="110889"/>
          </a:xfrm>
          <a:prstGeom prst="line">
            <a:avLst/>
          </a:prstGeom>
          <a:noFill/>
          <a:ln w="6350" cap="flat">
            <a:solidFill>
              <a:srgbClr val="339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31840B-62F0-4A9F-947D-D83FCECFBA9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253785" y="3817390"/>
            <a:ext cx="0" cy="116904"/>
          </a:xfrm>
          <a:prstGeom prst="line">
            <a:avLst/>
          </a:prstGeom>
          <a:noFill/>
          <a:ln w="6350" cap="flat">
            <a:solidFill>
              <a:srgbClr val="339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DD27BE-DCE2-4378-A1E0-3BF40AF9F61A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925385" y="3817390"/>
            <a:ext cx="0" cy="116904"/>
          </a:xfrm>
          <a:prstGeom prst="line">
            <a:avLst/>
          </a:prstGeom>
          <a:noFill/>
          <a:ln w="6350" cap="flat">
            <a:solidFill>
              <a:srgbClr val="339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0DEC3-DB11-4B3C-AE02-C11FEA833CED}"/>
              </a:ext>
            </a:extLst>
          </p:cNvPr>
          <p:cNvSpPr/>
          <p:nvPr/>
        </p:nvSpPr>
        <p:spPr>
          <a:xfrm>
            <a:off x="487571" y="1347614"/>
            <a:ext cx="165020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SIŪLOMI SPRENDIMAI</a:t>
            </a:r>
          </a:p>
        </p:txBody>
      </p:sp>
    </p:spTree>
    <p:extLst>
      <p:ext uri="{BB962C8B-B14F-4D97-AF65-F5344CB8AC3E}">
        <p14:creationId xmlns:p14="http://schemas.microsoft.com/office/powerpoint/2010/main" val="8396947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AFDB1D6-1BB0-460E-ADC8-1C5C7526AE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11953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AFDB1D6-1BB0-460E-ADC8-1C5C7526A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36ED6D5-99B1-405F-8956-C1C239E96E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90000"/>
            </a:pPr>
            <a:endParaRPr lang="lt-LT" sz="2200" b="1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A4FF2-0F13-4FEA-9C1B-CA6FD34D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71" y="627534"/>
            <a:ext cx="7612821" cy="1368367"/>
          </a:xfrm>
        </p:spPr>
        <p:txBody>
          <a:bodyPr>
            <a:normAutofit/>
          </a:bodyPr>
          <a:lstStyle/>
          <a:p>
            <a:r>
              <a:rPr lang="lt-LT" sz="2200" dirty="0"/>
              <a:t>Centralizuotos „</a:t>
            </a:r>
            <a:r>
              <a:rPr lang="lt-LT" sz="2200" dirty="0" err="1"/>
              <a:t>pirkiko</a:t>
            </a:r>
            <a:r>
              <a:rPr lang="lt-LT" sz="2200" dirty="0"/>
              <a:t>“ rolės alternatyvos – siūloma VšĮ ar biudžetinės įstaigos steigimo alternatyva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A9EAA-C283-45F6-B5BC-A0491D14A22B}"/>
              </a:ext>
            </a:extLst>
          </p:cNvPr>
          <p:cNvSpPr/>
          <p:nvPr/>
        </p:nvSpPr>
        <p:spPr>
          <a:xfrm>
            <a:off x="539751" y="1563638"/>
            <a:ext cx="1920240" cy="515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STEIGIAMA VP VYKDANTI VIEŠOJI ĮSTAIGA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1697C-43E5-45D1-BA81-75A760CC022C}"/>
              </a:ext>
            </a:extLst>
          </p:cNvPr>
          <p:cNvSpPr/>
          <p:nvPr/>
        </p:nvSpPr>
        <p:spPr>
          <a:xfrm>
            <a:off x="2569632" y="1563638"/>
            <a:ext cx="1920240" cy="515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STEIGIAMA VP VYKDANTI BIUDŽETINĖ ĮSTAIGA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68A97-2329-4171-9506-5EFAFFF411A8}"/>
              </a:ext>
            </a:extLst>
          </p:cNvPr>
          <p:cNvSpPr/>
          <p:nvPr/>
        </p:nvSpPr>
        <p:spPr>
          <a:xfrm>
            <a:off x="4599513" y="1563638"/>
            <a:ext cx="1920240" cy="515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KURIAMAS ATSKIRAS VP DEPARTAMENTAS LR ŠMSM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D80C3-27B0-482E-8B13-E4D2D114412B}"/>
              </a:ext>
            </a:extLst>
          </p:cNvPr>
          <p:cNvSpPr/>
          <p:nvPr/>
        </p:nvSpPr>
        <p:spPr>
          <a:xfrm>
            <a:off x="6629393" y="1563638"/>
            <a:ext cx="1920240" cy="515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KURIAMA LR ŠMSM PIRKIMO KOMISIJA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004B1-BBB4-44B9-BC36-EBE7093A6AE9}"/>
              </a:ext>
            </a:extLst>
          </p:cNvPr>
          <p:cNvSpPr/>
          <p:nvPr/>
        </p:nvSpPr>
        <p:spPr>
          <a:xfrm>
            <a:off x="6629393" y="2165718"/>
            <a:ext cx="1887696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Alternatyvos įgyvendinimas yra sąlyginai greitas;</a:t>
            </a:r>
          </a:p>
          <a:p>
            <a:pPr marL="171450" indent="-171450" algn="l">
              <a:buClr>
                <a:schemeClr val="accent5"/>
              </a:buClr>
              <a:buSzPct val="90000"/>
              <a:buFont typeface="Segoe UI" panose="020B0502040204020203" pitchFamily="34" charset="0"/>
              <a:buChar char="‒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Tęstinumo ir stabilumo trūkumo rizika;</a:t>
            </a:r>
          </a:p>
          <a:p>
            <a:pPr marL="171450" indent="-171450" algn="l">
              <a:buClr>
                <a:schemeClr val="accent5"/>
              </a:buClr>
              <a:buSzPct val="90000"/>
              <a:buFont typeface="Segoe UI" panose="020B0502040204020203" pitchFamily="34" charset="0"/>
              <a:buChar char="‒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Nepasiekiamas pilnas konsolidavimo efektas – VP vykdymas yra paliekamas įstaigose (komisija tik tvirtina VP dokumentus).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DE6DBD-1898-473C-8FB3-9EA11252BA3E}"/>
              </a:ext>
            </a:extLst>
          </p:cNvPr>
          <p:cNvSpPr/>
          <p:nvPr/>
        </p:nvSpPr>
        <p:spPr>
          <a:xfrm>
            <a:off x="4595785" y="2165718"/>
            <a:ext cx="1920242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Alternatyvos įgyvendinimas yra sąlyginai greitas;</a:t>
            </a:r>
          </a:p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Nėra poreikio keisti teisės aktus;</a:t>
            </a:r>
          </a:p>
          <a:p>
            <a:pPr marL="171450" indent="-171450" algn="l">
              <a:buClr>
                <a:schemeClr val="accent5"/>
              </a:buClr>
              <a:buSzPct val="90000"/>
              <a:buFont typeface="Segoe UI" panose="020B0502040204020203" pitchFamily="34" charset="0"/>
              <a:buChar char="‒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VP vykdymas Ministerijos viduje, tikėtina, būtų sudėtingesnis ir ilgesnis procesas nei organizuojant atskiroje specializuotoje įstaigoje.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6F0C8D-8923-4931-B536-F41D4F7A6ABC}"/>
              </a:ext>
            </a:extLst>
          </p:cNvPr>
          <p:cNvSpPr/>
          <p:nvPr/>
        </p:nvSpPr>
        <p:spPr>
          <a:xfrm>
            <a:off x="2569630" y="2225087"/>
            <a:ext cx="1920242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Tikėtinas ženklus pokytis centralizuojant VP vykdymą, gerinant kokybę ir didinant ekonomiškumą;</a:t>
            </a:r>
          </a:p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Nėra poreikio keisti teisės aktus;</a:t>
            </a:r>
          </a:p>
          <a:p>
            <a:pPr marL="171450" indent="-171450" algn="l">
              <a:buClr>
                <a:schemeClr val="accent5"/>
              </a:buClr>
              <a:buSzPct val="90000"/>
              <a:buFont typeface="Segoe UI" panose="020B0502040204020203" pitchFamily="34" charset="0"/>
              <a:buChar char="‒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Didesni apribojimai darbuotojų darbo užmokesčiui.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C1AD8A-CBFA-46E2-AF65-24E2321E08C2}"/>
              </a:ext>
            </a:extLst>
          </p:cNvPr>
          <p:cNvSpPr/>
          <p:nvPr/>
        </p:nvSpPr>
        <p:spPr>
          <a:xfrm>
            <a:off x="539750" y="2225087"/>
            <a:ext cx="1891850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Tikėtinas ženklus pokytis centralizuojant VP vykdymą, gerinant kokybę ir didinant ekonomiškumą;</a:t>
            </a:r>
          </a:p>
          <a:p>
            <a:pPr marL="171450" indent="-171450" algn="l">
              <a:buClr>
                <a:srgbClr val="339966"/>
              </a:buClr>
              <a:buSzPct val="100000"/>
              <a:buFont typeface="Segoe UI" panose="020B0502040204020203" pitchFamily="34" charset="0"/>
              <a:buChar char="+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Lankstesnė darbo užmokesčio sistema – galimybė skirti didesnį darbo užmokestį darbuotojams;</a:t>
            </a:r>
          </a:p>
          <a:p>
            <a:pPr marL="171450" indent="-171450" algn="l">
              <a:buClr>
                <a:schemeClr val="accent5"/>
              </a:buClr>
              <a:buSzPct val="90000"/>
              <a:buFont typeface="Segoe UI" panose="020B0502040204020203" pitchFamily="34" charset="0"/>
              <a:buChar char="‒"/>
            </a:pPr>
            <a:r>
              <a:rPr lang="lt-LT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Poreikis keisti teisės aktus – tikėtinos ilgesnis įgyvendinimo laikotarpis.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976167-F11B-41AF-965A-62AE9405E5AB}"/>
              </a:ext>
            </a:extLst>
          </p:cNvPr>
          <p:cNvCxnSpPr/>
          <p:nvPr/>
        </p:nvCxnSpPr>
        <p:spPr>
          <a:xfrm>
            <a:off x="539750" y="2079253"/>
            <a:ext cx="1920241" cy="0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28770C-5E9B-4692-98BB-686356C76F18}"/>
              </a:ext>
            </a:extLst>
          </p:cNvPr>
          <p:cNvCxnSpPr/>
          <p:nvPr/>
        </p:nvCxnSpPr>
        <p:spPr>
          <a:xfrm>
            <a:off x="2569630" y="2079253"/>
            <a:ext cx="1920241" cy="0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111675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B81A065-84DB-44D0-B1D6-FCB146955E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5034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B81A065-84DB-44D0-B1D6-FCB146955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BEF239-1BD0-42C2-96FD-951101867B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BF512-EDB9-43DB-98D4-DDF10118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11" y="627534"/>
            <a:ext cx="7944221" cy="1368367"/>
          </a:xfrm>
        </p:spPr>
        <p:txBody>
          <a:bodyPr>
            <a:normAutofit/>
          </a:bodyPr>
          <a:lstStyle/>
          <a:p>
            <a:r>
              <a:rPr lang="lt-LT" sz="2200" dirty="0"/>
              <a:t>Numatomi konsolidavimo efektai siekia </a:t>
            </a:r>
            <a:r>
              <a:rPr lang="lt-LT" sz="2200" dirty="0" smtClean="0"/>
              <a:t>3,6 </a:t>
            </a:r>
            <a:r>
              <a:rPr lang="lt-LT" sz="2200" dirty="0"/>
              <a:t>mln. Eur metinių sutaupymų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B478D-7F3C-41E2-9976-8116C511178E}"/>
              </a:ext>
            </a:extLst>
          </p:cNvPr>
          <p:cNvSpPr/>
          <p:nvPr/>
        </p:nvSpPr>
        <p:spPr>
          <a:xfrm>
            <a:off x="539552" y="1779662"/>
            <a:ext cx="2028825" cy="565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Pirkimų konkurencingumas ir ekonomiškumas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CBA44-6EB0-4B75-B2DE-4003386F4C51}"/>
              </a:ext>
            </a:extLst>
          </p:cNvPr>
          <p:cNvSpPr/>
          <p:nvPr/>
        </p:nvSpPr>
        <p:spPr>
          <a:xfrm>
            <a:off x="539552" y="2433484"/>
            <a:ext cx="2028825" cy="565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Pirkimų tikslingumas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75AB1-A17B-497F-92FB-0E78349A3F0F}"/>
              </a:ext>
            </a:extLst>
          </p:cNvPr>
          <p:cNvSpPr/>
          <p:nvPr/>
        </p:nvSpPr>
        <p:spPr>
          <a:xfrm>
            <a:off x="539552" y="3090709"/>
            <a:ext cx="2028825" cy="565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Pirkimų kompetencijos auginimas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B8C6B-08C0-4305-91DA-1F6FD2D6F58E}"/>
              </a:ext>
            </a:extLst>
          </p:cNvPr>
          <p:cNvSpPr/>
          <p:nvPr/>
        </p:nvSpPr>
        <p:spPr>
          <a:xfrm>
            <a:off x="2699792" y="1779662"/>
            <a:ext cx="4248472" cy="56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Dėl pirkimų ekonomiškumo, mažinant VP iš vieno tiekėjo skaičių, įmanomi sutaupymai iki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visos VP vertės.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2CB33-FCB4-4894-AB67-5FA021C9F92B}"/>
              </a:ext>
            </a:extLst>
          </p:cNvPr>
          <p:cNvSpPr/>
          <p:nvPr/>
        </p:nvSpPr>
        <p:spPr>
          <a:xfrm>
            <a:off x="6978607" y="1744738"/>
            <a:ext cx="1536744" cy="565378"/>
          </a:xfrm>
          <a:prstGeom prst="rect">
            <a:avLst/>
          </a:prstGeom>
          <a:noFill/>
          <a:ln w="19050">
            <a:solidFill>
              <a:srgbClr val="3D8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lt-LT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lt-LT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lt-LT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mln. Eur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11927-5D3E-42C8-A4BA-239EA1F3B8C1}"/>
              </a:ext>
            </a:extLst>
          </p:cNvPr>
          <p:cNvSpPr/>
          <p:nvPr/>
        </p:nvSpPr>
        <p:spPr>
          <a:xfrm>
            <a:off x="6978607" y="2398561"/>
            <a:ext cx="1536744" cy="565378"/>
          </a:xfrm>
          <a:prstGeom prst="rect">
            <a:avLst/>
          </a:prstGeom>
          <a:noFill/>
          <a:ln w="19050">
            <a:solidFill>
              <a:srgbClr val="3D8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lt-LT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mln. Eur išleista tikslingiau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0DF61-3F3C-464A-9B0D-AD5A63FFD775}"/>
              </a:ext>
            </a:extLst>
          </p:cNvPr>
          <p:cNvSpPr/>
          <p:nvPr/>
        </p:nvSpPr>
        <p:spPr>
          <a:xfrm>
            <a:off x="6978607" y="3066563"/>
            <a:ext cx="1536744" cy="565378"/>
          </a:xfrm>
          <a:prstGeom prst="rect">
            <a:avLst/>
          </a:prstGeom>
          <a:noFill/>
          <a:ln w="19050">
            <a:solidFill>
              <a:srgbClr val="3D8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- 480 tūkst. Eur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F18B54-09E9-4360-84EF-2DAE85D7F997}"/>
              </a:ext>
            </a:extLst>
          </p:cNvPr>
          <p:cNvSpPr/>
          <p:nvPr/>
        </p:nvSpPr>
        <p:spPr>
          <a:xfrm>
            <a:off x="539552" y="3747934"/>
            <a:ext cx="2028825" cy="565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Masto ekonomija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F30C7-D81B-4F65-ACA6-170A23D1EEB4}"/>
              </a:ext>
            </a:extLst>
          </p:cNvPr>
          <p:cNvSpPr/>
          <p:nvPr/>
        </p:nvSpPr>
        <p:spPr>
          <a:xfrm>
            <a:off x="6978607" y="3734564"/>
            <a:ext cx="1536744" cy="565378"/>
          </a:xfrm>
          <a:prstGeom prst="rect">
            <a:avLst/>
          </a:prstGeom>
          <a:noFill/>
          <a:ln w="19050">
            <a:solidFill>
              <a:srgbClr val="3D8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lt-LT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lt-LT" sz="1200" b="1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lt-LT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mln. Eur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72A58E-18B9-4BEF-A591-5EAB136B3E9C}"/>
              </a:ext>
            </a:extLst>
          </p:cNvPr>
          <p:cNvCxnSpPr/>
          <p:nvPr/>
        </p:nvCxnSpPr>
        <p:spPr>
          <a:xfrm flipH="1">
            <a:off x="539552" y="2345040"/>
            <a:ext cx="2028825" cy="0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DCBCD-87BC-46B6-9A8B-D3DCDB17F824}"/>
              </a:ext>
            </a:extLst>
          </p:cNvPr>
          <p:cNvCxnSpPr/>
          <p:nvPr/>
        </p:nvCxnSpPr>
        <p:spPr>
          <a:xfrm flipH="1">
            <a:off x="539552" y="2998862"/>
            <a:ext cx="2028825" cy="0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215EA2-A4B8-4A7B-A414-2BDD26ABCDE8}"/>
              </a:ext>
            </a:extLst>
          </p:cNvPr>
          <p:cNvCxnSpPr/>
          <p:nvPr/>
        </p:nvCxnSpPr>
        <p:spPr>
          <a:xfrm flipH="1">
            <a:off x="539750" y="3656087"/>
            <a:ext cx="2028825" cy="0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F2AFC5-28B4-42B8-89DF-258FEC6F7D0E}"/>
              </a:ext>
            </a:extLst>
          </p:cNvPr>
          <p:cNvCxnSpPr/>
          <p:nvPr/>
        </p:nvCxnSpPr>
        <p:spPr>
          <a:xfrm flipH="1">
            <a:off x="539750" y="4299942"/>
            <a:ext cx="2028825" cy="0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4AE922-16E5-4731-B1F6-BA0F66DD5F0A}"/>
              </a:ext>
            </a:extLst>
          </p:cNvPr>
          <p:cNvSpPr/>
          <p:nvPr/>
        </p:nvSpPr>
        <p:spPr>
          <a:xfrm>
            <a:off x="2730134" y="2414057"/>
            <a:ext cx="4248472" cy="56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Konsolidavimus VP vykdymą, bent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25-30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pirkimų galėtų būti vykdomi tikslingiau – </a:t>
            </a:r>
            <a:r>
              <a:rPr lang="lt-LT" sz="1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t.y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įvertinant realią perkamo objekto paklausą / poreikį.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E5EAA-D1CA-496C-95C0-E677E31352E7}"/>
              </a:ext>
            </a:extLst>
          </p:cNvPr>
          <p:cNvSpPr/>
          <p:nvPr/>
        </p:nvSpPr>
        <p:spPr>
          <a:xfrm>
            <a:off x="2717540" y="3066563"/>
            <a:ext cx="4248472" cy="56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Konsoliduojant VP, tikėtinas VP vykdymo kompetencijos augimas ir specializavimasis ugdant „</a:t>
            </a:r>
            <a:r>
              <a:rPr lang="lt-LT" sz="1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pirkikų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 spec. kompetencijas. Pažymėtinos šio efekto investicijos, vertinamos kaip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žmonių metinis DU.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302F3F-23C2-494B-8975-4E73D81BF419}"/>
              </a:ext>
            </a:extLst>
          </p:cNvPr>
          <p:cNvSpPr/>
          <p:nvPr/>
        </p:nvSpPr>
        <p:spPr>
          <a:xfrm>
            <a:off x="2699792" y="3700958"/>
            <a:ext cx="4266220" cy="56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Konsolidavus VP bus pasiekta daugumos pirkimų masto ekonomija dėl didesnių prekių / paslaugų pirkimų kieko. Tikimasi sutaupymų iki </a:t>
            </a:r>
            <a:r>
              <a:rPr lang="lt-LT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lt-LT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visos VP vertės.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F98C74-5200-48D7-9344-D6728D5BF735}"/>
              </a:ext>
            </a:extLst>
          </p:cNvPr>
          <p:cNvSpPr/>
          <p:nvPr/>
        </p:nvSpPr>
        <p:spPr>
          <a:xfrm>
            <a:off x="487571" y="1491630"/>
            <a:ext cx="165020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NUMATOMAS EFEKTAS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lt-LT" sz="1000" b="1" dirty="0">
              <a:solidFill>
                <a:schemeClr val="bg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645845-6D3B-452C-86EB-61140ED13B1B}"/>
              </a:ext>
            </a:extLst>
          </p:cNvPr>
          <p:cNvSpPr/>
          <p:nvPr/>
        </p:nvSpPr>
        <p:spPr>
          <a:xfrm>
            <a:off x="6948264" y="1491630"/>
            <a:ext cx="17994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FINANSINIS VERTINIMAS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0AE07E-F9F0-475E-B804-F08AC21732FD}"/>
              </a:ext>
            </a:extLst>
          </p:cNvPr>
          <p:cNvSpPr/>
          <p:nvPr/>
        </p:nvSpPr>
        <p:spPr>
          <a:xfrm>
            <a:off x="484203" y="4659982"/>
            <a:ext cx="8263493" cy="357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5"/>
              </a:buClr>
              <a:buSzPct val="90000"/>
            </a:pPr>
            <a:r>
              <a:rPr lang="lt-LT" sz="9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Efektas skaičiuojamas neįtraukiant švietimo ir ugdymo veiklą atliekančių įstaigų (profesinio ugdymo mokyklos, kt.)</a:t>
            </a:r>
          </a:p>
        </p:txBody>
      </p:sp>
    </p:spTree>
    <p:extLst>
      <p:ext uri="{BB962C8B-B14F-4D97-AF65-F5344CB8AC3E}">
        <p14:creationId xmlns:p14="http://schemas.microsoft.com/office/powerpoint/2010/main" val="25129031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B5398F-660D-40B8-9C05-4038B904F4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583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B5398F-660D-40B8-9C05-4038B904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0" y="-10"/>
            <a:ext cx="9144000" cy="514351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66" y="1923678"/>
            <a:ext cx="3581400" cy="1406764"/>
          </a:xfrm>
        </p:spPr>
      </p:pic>
    </p:spTree>
    <p:extLst>
      <p:ext uri="{BB962C8B-B14F-4D97-AF65-F5344CB8AC3E}">
        <p14:creationId xmlns:p14="http://schemas.microsoft.com/office/powerpoint/2010/main" val="99199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10"/>
            <a:ext cx="9144000" cy="514351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Rectangle 1"/>
          <p:cNvSpPr/>
          <p:nvPr/>
        </p:nvSpPr>
        <p:spPr>
          <a:xfrm>
            <a:off x="662700" y="2891142"/>
            <a:ext cx="7654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t-LT" sz="4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LR ŠMSM valdomos srities struktūra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8947" y="3814472"/>
            <a:ext cx="8534400" cy="102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8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-10"/>
            <a:ext cx="2536002" cy="23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2041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23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5CCE-3AA1-49F6-A813-5CFE7D7A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2" y="304071"/>
            <a:ext cx="7944221" cy="569524"/>
          </a:xfrm>
        </p:spPr>
        <p:txBody>
          <a:bodyPr anchor="t">
            <a:noAutofit/>
          </a:bodyPr>
          <a:lstStyle/>
          <a:p>
            <a:pPr defTabSz="366629">
              <a:lnSpc>
                <a:spcPct val="100000"/>
              </a:lnSpc>
              <a:spcBef>
                <a:spcPts val="0"/>
              </a:spcBef>
            </a:pP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LR ŠMSM ir pavaldžių </a:t>
            </a:r>
            <a:r>
              <a:rPr lang="lt-LT" sz="1800" b="1" dirty="0" smtClean="0">
                <a:latin typeface="Segoe UI" charset="0"/>
                <a:cs typeface="Segoe UI" charset="0"/>
                <a:sym typeface="PFDinTextPro-Bold"/>
              </a:rPr>
              <a:t>įstaigų darbuotojų skaičius išlaikomų iš valstybės biudžeto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informacija (1/2)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FEC7B-47FB-4F88-A747-85CF6699946B}"/>
              </a:ext>
            </a:extLst>
          </p:cNvPr>
          <p:cNvSpPr/>
          <p:nvPr/>
        </p:nvSpPr>
        <p:spPr>
          <a:xfrm>
            <a:off x="539552" y="915566"/>
            <a:ext cx="7586662" cy="280072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LR ŠMSM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B912E2-7BC9-41C4-949B-B8D4C740653A}"/>
              </a:ext>
            </a:extLst>
          </p:cNvPr>
          <p:cNvCxnSpPr>
            <a:cxnSpLocks/>
          </p:cNvCxnSpPr>
          <p:nvPr/>
        </p:nvCxnSpPr>
        <p:spPr>
          <a:xfrm>
            <a:off x="6228184" y="1352085"/>
            <a:ext cx="0" cy="3307897"/>
          </a:xfrm>
          <a:prstGeom prst="line">
            <a:avLst/>
          </a:prstGeom>
          <a:noFill/>
          <a:ln w="6350" cap="flat">
            <a:solidFill>
              <a:schemeClr val="accent2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AF428CB-E1A3-49DF-936B-99578F34A8AE}"/>
              </a:ext>
            </a:extLst>
          </p:cNvPr>
          <p:cNvSpPr/>
          <p:nvPr/>
        </p:nvSpPr>
        <p:spPr>
          <a:xfrm>
            <a:off x="6506496" y="2167126"/>
            <a:ext cx="1377872" cy="5486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Profesinio ugdymo įstaigos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DF1A64-59EF-4C6E-9EED-923DF20CA83E}"/>
              </a:ext>
            </a:extLst>
          </p:cNvPr>
          <p:cNvSpPr/>
          <p:nvPr/>
        </p:nvSpPr>
        <p:spPr>
          <a:xfrm>
            <a:off x="6506496" y="3535278"/>
            <a:ext cx="1377872" cy="5486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Ikimokyklinio ugdymo įstaigos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57982A-C1AC-440D-BAC4-FCD551E58275}"/>
              </a:ext>
            </a:extLst>
          </p:cNvPr>
          <p:cNvGrpSpPr/>
          <p:nvPr/>
        </p:nvGrpSpPr>
        <p:grpSpPr>
          <a:xfrm>
            <a:off x="585788" y="1347614"/>
            <a:ext cx="5403832" cy="799046"/>
            <a:chOff x="585788" y="1491630"/>
            <a:chExt cx="5403832" cy="799046"/>
          </a:xfrm>
          <a:solidFill>
            <a:srgbClr val="FFFF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DD7A55-C1C0-4F5E-B0F6-07D65B2DD7C0}"/>
                </a:ext>
              </a:extLst>
            </p:cNvPr>
            <p:cNvSpPr/>
            <p:nvPr/>
          </p:nvSpPr>
          <p:spPr>
            <a:xfrm>
              <a:off x="585788" y="1599560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Ugdymo plėtotės centras (UPC)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457B68-E99C-4096-8559-A8E3F8FB0FD1}"/>
                </a:ext>
              </a:extLst>
            </p:cNvPr>
            <p:cNvSpPr/>
            <p:nvPr/>
          </p:nvSpPr>
          <p:spPr>
            <a:xfrm>
              <a:off x="1962531" y="1599560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Vaikų poilsis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2D2D42-33F3-44B6-8C0D-0F5D7E7EA908}"/>
                </a:ext>
              </a:extLst>
            </p:cNvPr>
            <p:cNvSpPr/>
            <p:nvPr/>
          </p:nvSpPr>
          <p:spPr>
            <a:xfrm>
              <a:off x="3339274" y="1594957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Nac</a:t>
              </a:r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m-klų vertinimo agentūra (NMVA)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2206404-BA63-4EF2-95DC-01C686576885}"/>
                </a:ext>
              </a:extLst>
            </p:cNvPr>
            <p:cNvSpPr/>
            <p:nvPr/>
          </p:nvSpPr>
          <p:spPr>
            <a:xfrm>
              <a:off x="4716016" y="1594957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Valstybės studijų fondas (VSF)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61825DE-50D3-4016-BC98-E356C49EA73C}"/>
                </a:ext>
              </a:extLst>
            </p:cNvPr>
            <p:cNvSpPr>
              <a:spLocks/>
            </p:cNvSpPr>
            <p:nvPr/>
          </p:nvSpPr>
          <p:spPr>
            <a:xfrm>
              <a:off x="1475688" y="1496002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92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B866267-D1A8-4F85-BB6F-3388558C3A43}"/>
                </a:ext>
              </a:extLst>
            </p:cNvPr>
            <p:cNvSpPr>
              <a:spLocks/>
            </p:cNvSpPr>
            <p:nvPr/>
          </p:nvSpPr>
          <p:spPr>
            <a:xfrm>
              <a:off x="2859114" y="149163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F6DB122-5C8D-421D-9DAF-3863A7CC901D}"/>
                </a:ext>
              </a:extLst>
            </p:cNvPr>
            <p:cNvSpPr>
              <a:spLocks/>
            </p:cNvSpPr>
            <p:nvPr/>
          </p:nvSpPr>
          <p:spPr>
            <a:xfrm>
              <a:off x="4227266" y="1500562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4B17A31-B166-4B27-96E3-22CDB161AB4B}"/>
                </a:ext>
              </a:extLst>
            </p:cNvPr>
            <p:cNvSpPr>
              <a:spLocks/>
            </p:cNvSpPr>
            <p:nvPr/>
          </p:nvSpPr>
          <p:spPr>
            <a:xfrm>
              <a:off x="5629620" y="1500562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27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CDC0CC6-0BE1-4512-BBA9-427721F1FE37}"/>
              </a:ext>
            </a:extLst>
          </p:cNvPr>
          <p:cNvGrpSpPr/>
          <p:nvPr/>
        </p:nvGrpSpPr>
        <p:grpSpPr>
          <a:xfrm>
            <a:off x="585788" y="2184259"/>
            <a:ext cx="5401924" cy="784641"/>
            <a:chOff x="585788" y="2283718"/>
            <a:chExt cx="5401924" cy="784641"/>
          </a:xfrm>
          <a:solidFill>
            <a:srgbClr val="FFFF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4C25A8-A6D9-4183-9EC2-3986BAD8DFD7}"/>
                </a:ext>
              </a:extLst>
            </p:cNvPr>
            <p:cNvSpPr/>
            <p:nvPr/>
          </p:nvSpPr>
          <p:spPr>
            <a:xfrm>
              <a:off x="585788" y="2377243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Spec. pedagogikos ir psichologijos centras (SPPC)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3955A0-EDD7-4E0C-867C-F4ADEDF916C7}"/>
                </a:ext>
              </a:extLst>
            </p:cNvPr>
            <p:cNvSpPr/>
            <p:nvPr/>
          </p:nvSpPr>
          <p:spPr>
            <a:xfrm>
              <a:off x="1962531" y="2377243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Oškinio</a:t>
              </a:r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aviacijos mokykla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F5EE8F9-1B79-4764-88A0-8770033D8369}"/>
                </a:ext>
              </a:extLst>
            </p:cNvPr>
            <p:cNvSpPr/>
            <p:nvPr/>
          </p:nvSpPr>
          <p:spPr>
            <a:xfrm>
              <a:off x="3339274" y="2372640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Nacionalinis egzaminų centras (NEC)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7802C2C-B8CE-4E1D-982D-6CE367CFB4D7}"/>
                </a:ext>
              </a:extLst>
            </p:cNvPr>
            <p:cNvSpPr/>
            <p:nvPr/>
          </p:nvSpPr>
          <p:spPr>
            <a:xfrm>
              <a:off x="4716016" y="2372640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Švietimo mainų ir paramos fondas (ŠMPF)</a:t>
              </a:r>
              <a:endParaRPr lang="lt-L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E433A52-E303-4448-8999-D3510E4B0E3A}"/>
                </a:ext>
              </a:extLst>
            </p:cNvPr>
            <p:cNvSpPr>
              <a:spLocks/>
            </p:cNvSpPr>
            <p:nvPr/>
          </p:nvSpPr>
          <p:spPr>
            <a:xfrm>
              <a:off x="1473780" y="228809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436BE1F-4CD5-45E3-AB37-A8EFFDAB4D6E}"/>
                </a:ext>
              </a:extLst>
            </p:cNvPr>
            <p:cNvSpPr>
              <a:spLocks/>
            </p:cNvSpPr>
            <p:nvPr/>
          </p:nvSpPr>
          <p:spPr>
            <a:xfrm>
              <a:off x="2857206" y="2283718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21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7278E04-C6CB-467D-B766-E86E3D1454FE}"/>
                </a:ext>
              </a:extLst>
            </p:cNvPr>
            <p:cNvSpPr>
              <a:spLocks/>
            </p:cNvSpPr>
            <p:nvPr/>
          </p:nvSpPr>
          <p:spPr>
            <a:xfrm>
              <a:off x="4225358" y="229265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34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FE1D74D-E592-43E3-8210-F6D6734DF157}"/>
                </a:ext>
              </a:extLst>
            </p:cNvPr>
            <p:cNvSpPr>
              <a:spLocks/>
            </p:cNvSpPr>
            <p:nvPr/>
          </p:nvSpPr>
          <p:spPr>
            <a:xfrm>
              <a:off x="5627712" y="229265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31</a:t>
              </a:r>
              <a:endParaRPr lang="lt-L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1568F4C-6076-4E67-B09A-342EE1D3B3A4}"/>
              </a:ext>
            </a:extLst>
          </p:cNvPr>
          <p:cNvGrpSpPr/>
          <p:nvPr/>
        </p:nvGrpSpPr>
        <p:grpSpPr>
          <a:xfrm>
            <a:off x="585788" y="3006499"/>
            <a:ext cx="5401869" cy="815144"/>
            <a:chOff x="585788" y="3030898"/>
            <a:chExt cx="5401869" cy="815144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EF9BA6-E3D6-446B-B280-43AF51493E04}"/>
                </a:ext>
              </a:extLst>
            </p:cNvPr>
            <p:cNvSpPr/>
            <p:nvPr/>
          </p:nvSpPr>
          <p:spPr>
            <a:xfrm>
              <a:off x="585788" y="3154926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Švietimo informacinių technologijų centras (ŠITC)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7D56A4-9F6D-415F-85DF-16779A29F234}"/>
                </a:ext>
              </a:extLst>
            </p:cNvPr>
            <p:cNvSpPr/>
            <p:nvPr/>
          </p:nvSpPr>
          <p:spPr>
            <a:xfrm>
              <a:off x="1962531" y="3154926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Lietuvos vaikų ir jaunimo centras (LVJC)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8FD0B5F-9DF7-489B-9900-2892978B8AA2}"/>
                </a:ext>
              </a:extLst>
            </p:cNvPr>
            <p:cNvSpPr/>
            <p:nvPr/>
          </p:nvSpPr>
          <p:spPr>
            <a:xfrm>
              <a:off x="3339274" y="3150323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Mokslo, inovacijų ir technologijų agentūra (MITA)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CDDC7F-3158-463B-8D75-A656C886F46D}"/>
                </a:ext>
              </a:extLst>
            </p:cNvPr>
            <p:cNvSpPr/>
            <p:nvPr/>
          </p:nvSpPr>
          <p:spPr>
            <a:xfrm>
              <a:off x="4716016" y="3150323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Kvalifikacijų ir prof. mokymo plėtros centras (KPMPC)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26A6C00-D709-4BDE-8926-ACC6D59D5BC6}"/>
                </a:ext>
              </a:extLst>
            </p:cNvPr>
            <p:cNvSpPr>
              <a:spLocks/>
            </p:cNvSpPr>
            <p:nvPr/>
          </p:nvSpPr>
          <p:spPr>
            <a:xfrm>
              <a:off x="1473725" y="303527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59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A63106C-FFBA-4003-AFE1-CBCDB231635D}"/>
                </a:ext>
              </a:extLst>
            </p:cNvPr>
            <p:cNvSpPr>
              <a:spLocks/>
            </p:cNvSpPr>
            <p:nvPr/>
          </p:nvSpPr>
          <p:spPr>
            <a:xfrm>
              <a:off x="2857151" y="3030898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97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D378C9-3AA8-4FC4-B354-E145A0C58B45}"/>
                </a:ext>
              </a:extLst>
            </p:cNvPr>
            <p:cNvSpPr>
              <a:spLocks/>
            </p:cNvSpPr>
            <p:nvPr/>
          </p:nvSpPr>
          <p:spPr>
            <a:xfrm>
              <a:off x="4225303" y="303983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21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A4DB4FB-0214-4E21-96A2-6B74D6378A32}"/>
                </a:ext>
              </a:extLst>
            </p:cNvPr>
            <p:cNvSpPr>
              <a:spLocks/>
            </p:cNvSpPr>
            <p:nvPr/>
          </p:nvSpPr>
          <p:spPr>
            <a:xfrm>
              <a:off x="5627657" y="3039830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29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4DDA87-4449-452C-84BA-6777A3891B07}"/>
              </a:ext>
            </a:extLst>
          </p:cNvPr>
          <p:cNvGrpSpPr/>
          <p:nvPr/>
        </p:nvGrpSpPr>
        <p:grpSpPr>
          <a:xfrm>
            <a:off x="585788" y="3815613"/>
            <a:ext cx="5401869" cy="844369"/>
            <a:chOff x="585788" y="3779356"/>
            <a:chExt cx="5401869" cy="844369"/>
          </a:xfrm>
          <a:solidFill>
            <a:srgbClr val="FFFFF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171B01-7D12-4E0F-96AA-F60E5168A41E}"/>
                </a:ext>
              </a:extLst>
            </p:cNvPr>
            <p:cNvSpPr/>
            <p:nvPr/>
          </p:nvSpPr>
          <p:spPr>
            <a:xfrm>
              <a:off x="585788" y="3932609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Švietimo aprūpinimo centras (ŠAC)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3AF095-AFEB-4853-9CDC-0F31D6FC44D1}"/>
                </a:ext>
              </a:extLst>
            </p:cNvPr>
            <p:cNvSpPr/>
            <p:nvPr/>
          </p:nvSpPr>
          <p:spPr>
            <a:xfrm>
              <a:off x="1962531" y="3932609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Mokslo ir enciklopedijų leidybos centras (MELC)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75D821E-2FF8-410D-B80F-92B302AA8E2E}"/>
                </a:ext>
              </a:extLst>
            </p:cNvPr>
            <p:cNvSpPr/>
            <p:nvPr/>
          </p:nvSpPr>
          <p:spPr>
            <a:xfrm>
              <a:off x="3339274" y="3928006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Studijų kokybės vertinimo centras (SKVC)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FA962FF-C1E4-4D37-AA86-376C0AE1DDE5}"/>
                </a:ext>
              </a:extLst>
            </p:cNvPr>
            <p:cNvSpPr/>
            <p:nvPr/>
          </p:nvSpPr>
          <p:spPr>
            <a:xfrm>
              <a:off x="4716016" y="3928006"/>
              <a:ext cx="1031992" cy="691116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Lietuvos mokinių neformaliojo švietimo centras (LMNŠC)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19EB55-A089-4EB3-A6B2-3A119B74D0F5}"/>
                </a:ext>
              </a:extLst>
            </p:cNvPr>
            <p:cNvSpPr>
              <a:spLocks/>
            </p:cNvSpPr>
            <p:nvPr/>
          </p:nvSpPr>
          <p:spPr>
            <a:xfrm>
              <a:off x="1473725" y="3827358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51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CF277FA-A297-4DFB-9077-6A96C1A32394}"/>
                </a:ext>
              </a:extLst>
            </p:cNvPr>
            <p:cNvSpPr>
              <a:spLocks/>
            </p:cNvSpPr>
            <p:nvPr/>
          </p:nvSpPr>
          <p:spPr>
            <a:xfrm>
              <a:off x="2857151" y="3822986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DD9B8C1-C30A-4E10-B075-2332D897F30C}"/>
                </a:ext>
              </a:extLst>
            </p:cNvPr>
            <p:cNvSpPr>
              <a:spLocks/>
            </p:cNvSpPr>
            <p:nvPr/>
          </p:nvSpPr>
          <p:spPr>
            <a:xfrm>
              <a:off x="4225303" y="3831918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B5D5033-0342-420E-85A5-C98D28AFC18A}"/>
                </a:ext>
              </a:extLst>
            </p:cNvPr>
            <p:cNvSpPr>
              <a:spLocks/>
            </p:cNvSpPr>
            <p:nvPr/>
          </p:nvSpPr>
          <p:spPr>
            <a:xfrm>
              <a:off x="5627657" y="3779356"/>
              <a:ext cx="360000" cy="252000"/>
            </a:xfrm>
            <a:prstGeom prst="ellipse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lt-L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123</a:t>
              </a: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14BFA721-12C4-4A77-9521-F7F315A8B3A9}"/>
              </a:ext>
            </a:extLst>
          </p:cNvPr>
          <p:cNvSpPr>
            <a:spLocks/>
          </p:cNvSpPr>
          <p:nvPr/>
        </p:nvSpPr>
        <p:spPr>
          <a:xfrm>
            <a:off x="6732280" y="4768022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lt-L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242BAD0-0F12-4FA6-A8C3-90A1422AAFFF}"/>
              </a:ext>
            </a:extLst>
          </p:cNvPr>
          <p:cNvSpPr/>
          <p:nvPr/>
        </p:nvSpPr>
        <p:spPr>
          <a:xfrm>
            <a:off x="7052182" y="4768022"/>
            <a:ext cx="2488370" cy="25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9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Darbuotojų skaičius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837FD1-66BD-418E-9581-F193E038D321}"/>
              </a:ext>
            </a:extLst>
          </p:cNvPr>
          <p:cNvSpPr/>
          <p:nvPr/>
        </p:nvSpPr>
        <p:spPr>
          <a:xfrm>
            <a:off x="6506496" y="2859782"/>
            <a:ext cx="1377872" cy="5486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Mokyklos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B05E6-DFB6-4BEA-BCE0-5AC4037EA059}"/>
              </a:ext>
            </a:extLst>
          </p:cNvPr>
          <p:cNvSpPr txBox="1"/>
          <p:nvPr/>
        </p:nvSpPr>
        <p:spPr>
          <a:xfrm>
            <a:off x="6444208" y="1353904"/>
            <a:ext cx="1512167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1000" dirty="0">
                <a:latin typeface="Segoe UI" panose="020B0502040204020203" pitchFamily="34" charset="0"/>
                <a:cs typeface="Segoe UI" panose="020B0502040204020203" pitchFamily="34" charset="0"/>
              </a:rPr>
              <a:t>Švietimą ir ugdymą įgyvendinančios įstaigos</a:t>
            </a:r>
            <a:endParaRPr kumimoji="0" lang="lt-LT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3437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334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think-cell Slide" r:id="rId33" imgW="493" imgH="493" progId="TCLayout.ActiveDocument.1">
                  <p:embed/>
                </p:oleObj>
              </mc:Choice>
              <mc:Fallback>
                <p:oleObj name="think-cell Slide" r:id="rId33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9520DA-F20A-40CE-880B-2A90E5D0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11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D3A0995-52A1-4EA6-A8E9-EBE321CC77BD}"/>
              </a:ext>
            </a:extLst>
          </p:cNvPr>
          <p:cNvSpPr txBox="1">
            <a:spLocks/>
          </p:cNvSpPr>
          <p:nvPr/>
        </p:nvSpPr>
        <p:spPr>
          <a:xfrm>
            <a:off x="490932" y="304071"/>
            <a:ext cx="7944221" cy="569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3D8F6C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lt-LT" sz="2200" dirty="0"/>
              <a:t>LR ŠMSM ir pavaldžių įstaigų informacija (2/2)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4DFC84-E918-46C1-8783-A45CE3A516E2}"/>
              </a:ext>
            </a:extLst>
          </p:cNvPr>
          <p:cNvSpPr/>
          <p:nvPr/>
        </p:nvSpPr>
        <p:spPr>
          <a:xfrm>
            <a:off x="473670" y="915566"/>
            <a:ext cx="3810298" cy="2608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t-L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LR ŠMSM pavaldžių įstaigų* darbuotojų skaičius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188136-3BD1-49EC-BAA7-BE85DCB32E97}"/>
              </a:ext>
            </a:extLst>
          </p:cNvPr>
          <p:cNvSpPr/>
          <p:nvPr/>
        </p:nvSpPr>
        <p:spPr>
          <a:xfrm>
            <a:off x="4716015" y="916284"/>
            <a:ext cx="3600897" cy="31360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t-L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Metinis pavaldžių įstaigų* DU fondas, tūkst. Eur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8C6C383C-8650-4F92-9743-69F6DD3AB46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27612299"/>
              </p:ext>
            </p:extLst>
          </p:nvPr>
        </p:nvGraphicFramePr>
        <p:xfrm>
          <a:off x="1427163" y="1139825"/>
          <a:ext cx="2740025" cy="324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68" name="Shape 4">
            <a:extLst>
              <a:ext uri="{FF2B5EF4-FFF2-40B4-BE49-F238E27FC236}">
                <a16:creationId xmlns:a16="http://schemas.microsoft.com/office/drawing/2014/main" id="{6BAC00BC-99D3-417D-AE1F-5A9AC7C2A25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89026" y="3292475"/>
            <a:ext cx="328613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1C4ACF-210B-442D-B4E1-55793DFC8349}" type="datetime'''''S''''''''''''''''''''K''V''''''''''''''C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SKVC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0" name="Shape 4">
            <a:extLst>
              <a:ext uri="{FF2B5EF4-FFF2-40B4-BE49-F238E27FC236}">
                <a16:creationId xmlns:a16="http://schemas.microsoft.com/office/drawing/2014/main" id="{280CE30C-20DE-4934-A58B-F7D2742C8B3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62025" y="1239838"/>
            <a:ext cx="455613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97FDFF7-6350-4F70-924C-A6D414E932B8}" type="datetime'''''''L''''''''M''''''''''N''Š''''''''''''''''C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LMNŠC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2" name="Shape 4">
            <a:extLst>
              <a:ext uri="{FF2B5EF4-FFF2-40B4-BE49-F238E27FC236}">
                <a16:creationId xmlns:a16="http://schemas.microsoft.com/office/drawing/2014/main" id="{4AFA361E-3BB3-47A1-AF36-47DAA98F1E0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130300" y="1444625"/>
            <a:ext cx="287338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D9DC3F3-D4DA-4090-A3E5-5BA63E382999}" type="datetime'''''''''''''''''''L''''''''''''''''V''''J''C''''''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LVJC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58" name="Shape 4">
            <a:extLst>
              <a:ext uri="{FF2B5EF4-FFF2-40B4-BE49-F238E27FC236}">
                <a16:creationId xmlns:a16="http://schemas.microsoft.com/office/drawing/2014/main" id="{265CDED8-246D-466B-B959-CD15ED1F816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147763" y="1855788"/>
            <a:ext cx="269875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3BEDC85-6BB0-4815-8D4B-E5AAEA26AAAD}" type="datetime'''''Š''''''''''''''''''''IT''''''''''''''''''''''''''''''C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ŠITC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57" name="Shape 4">
            <a:extLst>
              <a:ext uri="{FF2B5EF4-FFF2-40B4-BE49-F238E27FC236}">
                <a16:creationId xmlns:a16="http://schemas.microsoft.com/office/drawing/2014/main" id="{824D3CEB-C63B-4A91-9062-E304F7BDFEC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01725" y="2881313"/>
            <a:ext cx="315913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023EE9E-047F-403F-85A1-A4162A1D5645}" type="datetime'''''SP''''''P''''''C''''''''''''''''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SPPC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56" name="Shape 4">
            <a:extLst>
              <a:ext uri="{FF2B5EF4-FFF2-40B4-BE49-F238E27FC236}">
                <a16:creationId xmlns:a16="http://schemas.microsoft.com/office/drawing/2014/main" id="{5A6C9314-E6A8-401C-A9FD-5669858F0D3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58876" y="1651000"/>
            <a:ext cx="258763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1F30AFC-D480-469C-A885-891200821AAD}" type="datetime'U''''''''''''''''''''''''''''''''''''''''''''''P''''C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UPC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0" name="Shape 4">
            <a:extLst>
              <a:ext uri="{FF2B5EF4-FFF2-40B4-BE49-F238E27FC236}">
                <a16:creationId xmlns:a16="http://schemas.microsoft.com/office/drawing/2014/main" id="{69BBD7B8-9EAB-44C9-9A7C-AF080437D70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75048" y="2676525"/>
            <a:ext cx="228600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sz="11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ŠMPF</a:t>
            </a:r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6" name="Shape 4">
            <a:extLst>
              <a:ext uri="{FF2B5EF4-FFF2-40B4-BE49-F238E27FC236}">
                <a16:creationId xmlns:a16="http://schemas.microsoft.com/office/drawing/2014/main" id="{1C242E29-76A6-43FF-BAE8-C87BDB89620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55700" y="2471738"/>
            <a:ext cx="261938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D6D290-8C05-44A0-B501-03BA9E35E3BD}" type="datetime'''''N''''''''''''''''E''''''''''''''''''''C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NEC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59" name="Shape 4">
            <a:extLst>
              <a:ext uri="{FF2B5EF4-FFF2-40B4-BE49-F238E27FC236}">
                <a16:creationId xmlns:a16="http://schemas.microsoft.com/office/drawing/2014/main" id="{4BD00F45-D7BE-47B0-9246-515AA3C7550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166813" y="2060575"/>
            <a:ext cx="250825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2E9A8BB-C9AF-41AC-B78B-1A58468B92EE}" type="datetime'''''''''''''''Š''''''''A''''''''''C''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ŠAC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3" name="Shape 4">
            <a:extLst>
              <a:ext uri="{FF2B5EF4-FFF2-40B4-BE49-F238E27FC236}">
                <a16:creationId xmlns:a16="http://schemas.microsoft.com/office/drawing/2014/main" id="{A00247AD-93CD-4D7A-8591-76BA3767E4B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69975" y="2265363"/>
            <a:ext cx="347663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6B5D293-608F-4F40-8CA8-3A9016B4DBB3}" type="datetime'''''''''''''''''''M''''''''''''''''''EL''''''''C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MELC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4" name="Shape 4">
            <a:extLst>
              <a:ext uri="{FF2B5EF4-FFF2-40B4-BE49-F238E27FC236}">
                <a16:creationId xmlns:a16="http://schemas.microsoft.com/office/drawing/2014/main" id="{EF133ACA-381B-48BF-A547-62DB63CCC0E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9964" y="3086100"/>
            <a:ext cx="447675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D4C3418-D286-482B-9C79-18F049649600}" type="datetime'K''''''''''''''''''P''''''''M''''''''''''P''''C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KPMPC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9" name="Shape 4">
            <a:extLst>
              <a:ext uri="{FF2B5EF4-FFF2-40B4-BE49-F238E27FC236}">
                <a16:creationId xmlns:a16="http://schemas.microsoft.com/office/drawing/2014/main" id="{C25C0980-E4FF-459D-B4A3-7F873DBE40B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87450" y="3497263"/>
            <a:ext cx="230188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AFB4D6-023F-4B15-979C-042F02F04156}" type="datetime'''''''''''''V''''S''''''''''''''''''''''''F''''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VSF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5" name="Shape 4">
            <a:extLst>
              <a:ext uri="{FF2B5EF4-FFF2-40B4-BE49-F238E27FC236}">
                <a16:creationId xmlns:a16="http://schemas.microsoft.com/office/drawing/2014/main" id="{7426448C-244B-4719-B9C5-09C19DF65F47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09650" y="3702050"/>
            <a:ext cx="407988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CAF34D-D083-4117-B8C6-CCC938F82002}" type="datetime'''''N''''''''''''''''''''''''''M''''V''A''''''''''''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NMVA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1" name="Shape 4">
            <a:extLst>
              <a:ext uri="{FF2B5EF4-FFF2-40B4-BE49-F238E27FC236}">
                <a16:creationId xmlns:a16="http://schemas.microsoft.com/office/drawing/2014/main" id="{E2658871-6AC0-4299-A717-6FA9672CECFC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12763" y="3822700"/>
            <a:ext cx="904875" cy="33655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lt-LT" sz="1100" dirty="0" err="1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Oškinio</a:t>
            </a: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 </a:t>
            </a:r>
            <a:b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</a:b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aviacijos m-kla</a:t>
            </a:r>
          </a:p>
        </p:txBody>
      </p:sp>
      <p:sp>
        <p:nvSpPr>
          <p:cNvPr id="167" name="Shape 4">
            <a:extLst>
              <a:ext uri="{FF2B5EF4-FFF2-40B4-BE49-F238E27FC236}">
                <a16:creationId xmlns:a16="http://schemas.microsoft.com/office/drawing/2014/main" id="{3BC85140-9166-48A1-A8B0-340B51AF3F1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92200" y="4113213"/>
            <a:ext cx="325438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5752C55-8B6B-4DAA-B41C-1262D41C8031}" type="datetime'''''''''M''''''''''''''''''I''T''''''A''''''''''''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MITA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4067184C-8E49-46BB-8C9D-405E436BC7F5}"/>
              </a:ext>
            </a:extLst>
          </p:cNvPr>
          <p:cNvSpPr/>
          <p:nvPr/>
        </p:nvSpPr>
        <p:spPr>
          <a:xfrm>
            <a:off x="1592436" y="4371950"/>
            <a:ext cx="2547516" cy="2933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lt-L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Iš viso: </a:t>
            </a:r>
            <a:r>
              <a:rPr lang="lt-L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703,25 </a:t>
            </a:r>
            <a:r>
              <a:rPr lang="lt-L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FTE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D6A612-81D6-4772-B633-E07026A33011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5600700" y="3640138"/>
            <a:ext cx="469900" cy="0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088160-10DE-47AD-8EC3-86506C8DF64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6661150" y="1730375"/>
            <a:ext cx="469900" cy="0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1F46BA86-B787-4370-9E1E-92229D44FB53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386377680"/>
              </p:ext>
            </p:extLst>
          </p:nvPr>
        </p:nvGraphicFramePr>
        <p:xfrm>
          <a:off x="4692650" y="1647825"/>
          <a:ext cx="3346450" cy="273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41" name="Shape 4">
            <a:extLst>
              <a:ext uri="{FF2B5EF4-FFF2-40B4-BE49-F238E27FC236}">
                <a16:creationId xmlns:a16="http://schemas.microsoft.com/office/drawing/2014/main" id="{A4867C1D-B3B6-4B96-8C96-3EF9BB9FA9F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153025" y="3886200"/>
            <a:ext cx="304800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0638" tIns="0" rIns="20638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640907-2657-4778-98A3-906C48F687CD}" type="datetime'''''''''''''''''''''''26''''%'''">
              <a:rPr lang="lt-LT" altLang="en-US" sz="11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26%</a:t>
            </a:fld>
            <a:endParaRPr lang="lt-LT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6" name="Shape 4">
            <a:extLst>
              <a:ext uri="{FF2B5EF4-FFF2-40B4-BE49-F238E27FC236}">
                <a16:creationId xmlns:a16="http://schemas.microsoft.com/office/drawing/2014/main" id="{75057424-8A67-4D28-A087-40EC93B15DC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116513" y="3446463"/>
            <a:ext cx="377825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0638" tIns="0" rIns="20638" bIns="0" numCol="1" spcCol="0" anchor="b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1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2 485</a:t>
            </a:r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09" name="Shape 4">
            <a:extLst>
              <a:ext uri="{FF2B5EF4-FFF2-40B4-BE49-F238E27FC236}">
                <a16:creationId xmlns:a16="http://schemas.microsoft.com/office/drawing/2014/main" id="{092257E1-690A-40FF-8D54-92106C9F85B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846638" y="4346574"/>
            <a:ext cx="919163" cy="33655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7110B4-DF2A-4B47-BFEA-E28993134B02}" type="datetime'Va''d''ova''''''u''j''a''n''č''i''''''o p''ers''o''n''alo DU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Vadovaujančio personalo DU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10" name="Shape 4">
            <a:extLst>
              <a:ext uri="{FF2B5EF4-FFF2-40B4-BE49-F238E27FC236}">
                <a16:creationId xmlns:a16="http://schemas.microsoft.com/office/drawing/2014/main" id="{9AF58AE5-58C2-4209-80C9-1B49B116B7F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918200" y="4346576"/>
            <a:ext cx="896938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A60772-63C1-4DFF-9AA5-8F3D4E7944E1}" type="datetime'S''pe''''''''''c''''i''''a''li''s''''''''''tų'' D''U''''''''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Specialistų DU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45" name="Shape 4">
            <a:extLst>
              <a:ext uri="{FF2B5EF4-FFF2-40B4-BE49-F238E27FC236}">
                <a16:creationId xmlns:a16="http://schemas.microsoft.com/office/drawing/2014/main" id="{48EC39A3-5A9E-4357-920C-9DD2B0E30DA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213475" y="2600325"/>
            <a:ext cx="304800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0638" tIns="0" rIns="20638" bIns="0" numCol="1" spcCol="0" anchor="ctr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BE3CAA-8FC5-4E79-A5C8-C7D1268B5F32}" type="datetime'''''''''''7''''''4''''''''''''''''%'''''">
              <a:rPr lang="lt-LT" altLang="en-US" sz="11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74%</a:t>
            </a:fld>
            <a:endParaRPr lang="lt-LT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11" name="Shape 4">
            <a:extLst>
              <a:ext uri="{FF2B5EF4-FFF2-40B4-BE49-F238E27FC236}">
                <a16:creationId xmlns:a16="http://schemas.microsoft.com/office/drawing/2014/main" id="{DCF4B853-32D0-48B4-8E8C-4463040BF130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094538" y="4346575"/>
            <a:ext cx="663575" cy="33655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CBDB61-B330-405F-B669-E6B95342F0F5}" type="datetime'Be''''''''n''''''''dras'''''' D''U ''f''''''''''on''''''das'">
              <a:rPr lang="lt-LT" altLang="en-US" sz="110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Bendras DU fondas</a:t>
            </a:fld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4D1A9322-139B-4075-A36E-9E16ED80D183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176963" y="1536700"/>
            <a:ext cx="377825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0638" tIns="0" rIns="20638" bIns="0" numCol="1" spcCol="0" anchor="b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1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7 073</a:t>
            </a:r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8" name="Shape 4">
            <a:extLst>
              <a:ext uri="{FF2B5EF4-FFF2-40B4-BE49-F238E27FC236}">
                <a16:creationId xmlns:a16="http://schemas.microsoft.com/office/drawing/2014/main" id="{2AF8CCBB-428B-4831-B371-2247235F249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237413" y="1536700"/>
            <a:ext cx="377825" cy="1682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0638" tIns="0" rIns="20638" bIns="0" numCol="1" spcCol="0" anchor="b" anchorCtr="0">
            <a:noAutofit/>
          </a:bodyPr>
          <a:lstStyle>
            <a:lvl1pPr marL="278957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7914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36871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115828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94785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673742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952699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231656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510613" marR="0" indent="-278957" algn="l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1100" dirty="0" smtClean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9 558</a:t>
            </a:r>
            <a:endParaRPr lang="lt-LT" sz="11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B51CCA-B322-404C-A991-9F0A76F0489A}"/>
              </a:ext>
            </a:extLst>
          </p:cNvPr>
          <p:cNvCxnSpPr/>
          <p:nvPr/>
        </p:nvCxnSpPr>
        <p:spPr>
          <a:xfrm>
            <a:off x="539750" y="4299942"/>
            <a:ext cx="3627438" cy="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52915EF-2F4D-4BD3-85ED-38C5C1E5E109}"/>
              </a:ext>
            </a:extLst>
          </p:cNvPr>
          <p:cNvSpPr txBox="1"/>
          <p:nvPr/>
        </p:nvSpPr>
        <p:spPr>
          <a:xfrm>
            <a:off x="467544" y="4731990"/>
            <a:ext cx="7804150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rPr>
              <a:t>*Nagrinėjamos įstaigos neapima švietimą ir ugdymą įgyvendinančių įstaigų – profesinio ugdymo centrų, universitetų, mokyklų, kt..</a:t>
            </a:r>
          </a:p>
        </p:txBody>
      </p:sp>
    </p:spTree>
    <p:extLst>
      <p:ext uri="{BB962C8B-B14F-4D97-AF65-F5344CB8AC3E}">
        <p14:creationId xmlns:p14="http://schemas.microsoft.com/office/powerpoint/2010/main" val="3144476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8397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9520DA-F20A-40CE-880B-2A90E5D0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5CCE-3AA1-49F6-A813-5CFE7D7A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2" y="304071"/>
            <a:ext cx="7825979" cy="56952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200" dirty="0"/>
              <a:t>LR ŠMSM pavaldžių įstaigų klasifikavimas pagal funkcijas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D06FEC-C7E4-4FA4-A9A2-6BA69259B23D}"/>
              </a:ext>
            </a:extLst>
          </p:cNvPr>
          <p:cNvSpPr/>
          <p:nvPr/>
        </p:nvSpPr>
        <p:spPr>
          <a:xfrm>
            <a:off x="2338760" y="1148248"/>
            <a:ext cx="1874039" cy="2684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rtlCol="0" anchor="t"/>
          <a:lstStyle/>
          <a:p>
            <a:pPr algn="l"/>
            <a:r>
              <a:rPr lang="lt-LT" sz="11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APRAŠYMAS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BB0A39-3486-43C0-9C71-3FFF562653BF}"/>
              </a:ext>
            </a:extLst>
          </p:cNvPr>
          <p:cNvSpPr/>
          <p:nvPr/>
        </p:nvSpPr>
        <p:spPr>
          <a:xfrm>
            <a:off x="465713" y="1137429"/>
            <a:ext cx="1874039" cy="2684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t-LT" sz="11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LYGMUO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B52B64-E954-4660-AAE0-EB4A7436E67E}"/>
              </a:ext>
            </a:extLst>
          </p:cNvPr>
          <p:cNvSpPr/>
          <p:nvPr/>
        </p:nvSpPr>
        <p:spPr>
          <a:xfrm>
            <a:off x="6632130" y="1131590"/>
            <a:ext cx="1874039" cy="2684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l"/>
            <a:r>
              <a:rPr lang="lt-LT" sz="11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ĮSTAIGA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D90EFC-B4BA-40A6-B6CF-680212883139}"/>
              </a:ext>
            </a:extLst>
          </p:cNvPr>
          <p:cNvGrpSpPr/>
          <p:nvPr/>
        </p:nvGrpSpPr>
        <p:grpSpPr>
          <a:xfrm>
            <a:off x="539750" y="1419622"/>
            <a:ext cx="7777163" cy="504056"/>
            <a:chOff x="539750" y="1491630"/>
            <a:chExt cx="7777163" cy="5040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8C5813-F595-466A-9663-25847B3C48F3}"/>
                </a:ext>
              </a:extLst>
            </p:cNvPr>
            <p:cNvGrpSpPr/>
            <p:nvPr/>
          </p:nvGrpSpPr>
          <p:grpSpPr>
            <a:xfrm>
              <a:off x="539750" y="1491630"/>
              <a:ext cx="1800002" cy="504056"/>
              <a:chOff x="539750" y="1491630"/>
              <a:chExt cx="1800002" cy="50405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D296F3-385D-446D-8FB8-8DAF62C44CDE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A. Politikos formavimas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692C770-0065-4258-BC93-76607B5ED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1800002" cy="5431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1970E8-22FD-41D0-AA05-25510BE0E56F}"/>
                </a:ext>
              </a:extLst>
            </p:cNvPr>
            <p:cNvSpPr/>
            <p:nvPr/>
          </p:nvSpPr>
          <p:spPr>
            <a:xfrm>
              <a:off x="2359472" y="1491630"/>
              <a:ext cx="4084736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216000" marR="0" indent="-216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Atliekama Lietuvos švietimo politikos formavimo funkcija.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94B6F3-F1D6-442B-9CE1-B06F6433AB4C}"/>
                </a:ext>
              </a:extLst>
            </p:cNvPr>
            <p:cNvSpPr/>
            <p:nvPr/>
          </p:nvSpPr>
          <p:spPr>
            <a:xfrm>
              <a:off x="6632129" y="1492896"/>
              <a:ext cx="1684784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50800" rIns="50800" bIns="50800" numCol="1" spcCol="38100" rtlCol="0" anchor="ctr">
              <a:noAutofit/>
            </a:bodyPr>
            <a:lstStyle/>
            <a:p>
              <a:pPr marR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ŠMSM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C10CDB-FB02-4E7B-AE70-BCB33E179F3F}"/>
              </a:ext>
            </a:extLst>
          </p:cNvPr>
          <p:cNvGrpSpPr/>
          <p:nvPr/>
        </p:nvGrpSpPr>
        <p:grpSpPr>
          <a:xfrm>
            <a:off x="544392" y="2112828"/>
            <a:ext cx="7772521" cy="504058"/>
            <a:chOff x="544392" y="2166837"/>
            <a:chExt cx="7772521" cy="5040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2616E3E-4473-4670-847E-8A2A5C3A348C}"/>
                </a:ext>
              </a:extLst>
            </p:cNvPr>
            <p:cNvGrpSpPr/>
            <p:nvPr/>
          </p:nvGrpSpPr>
          <p:grpSpPr>
            <a:xfrm>
              <a:off x="544392" y="2166839"/>
              <a:ext cx="1800002" cy="504056"/>
              <a:chOff x="539750" y="1491630"/>
              <a:chExt cx="1800002" cy="50405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BA8717-ADA8-4218-8064-CF47232F5AF1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B. Politikos įgyvendinimas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BDA0E3F-DD36-4B97-8F70-C680B2E05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1800002" cy="5431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1D52F8-F9C1-4835-B704-F68334454C9C}"/>
                </a:ext>
              </a:extLst>
            </p:cNvPr>
            <p:cNvSpPr/>
            <p:nvPr/>
          </p:nvSpPr>
          <p:spPr>
            <a:xfrm>
              <a:off x="2372725" y="2166838"/>
              <a:ext cx="4084736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216000" marR="0" indent="-216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 panose="020B0604020202020204" pitchFamily="34" charset="0"/>
                <a:buChar char="•"/>
                <a:tabLst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Atliekama turinio formavimo, pavyzdžiui, ugdymo programų rengimo funkcija;</a:t>
              </a:r>
            </a:p>
            <a:p>
              <a:pPr marL="216000" marR="0" indent="-216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Prižiūrima ir 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tobulinama dėstytojų ir vadovų kvalifikacija, kt.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F7AD6F-5056-427C-9E69-325CA5A84368}"/>
                </a:ext>
              </a:extLst>
            </p:cNvPr>
            <p:cNvSpPr/>
            <p:nvPr/>
          </p:nvSpPr>
          <p:spPr>
            <a:xfrm>
              <a:off x="6632130" y="2166837"/>
              <a:ext cx="1684783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50800" rIns="50800" bIns="50800" numCol="1" spcCol="38100" rtlCol="0" anchor="ctr">
              <a:noAutofit/>
            </a:bodyPr>
            <a:lstStyle/>
            <a:p>
              <a:pPr marR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SPPC, UPC, </a:t>
              </a:r>
              <a:r>
                <a:rPr kumimoji="0" lang="lt-LT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ŠAC</a:t>
              </a: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, MITA, KPMC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98D826-BC21-4335-80AE-CA0EF0532295}"/>
              </a:ext>
            </a:extLst>
          </p:cNvPr>
          <p:cNvGrpSpPr/>
          <p:nvPr/>
        </p:nvGrpSpPr>
        <p:grpSpPr>
          <a:xfrm>
            <a:off x="539750" y="2806036"/>
            <a:ext cx="7777163" cy="504058"/>
            <a:chOff x="539750" y="2842046"/>
            <a:chExt cx="7777163" cy="50405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D97B6AB-03A2-4965-BA59-F3C6D0B38E6E}"/>
                </a:ext>
              </a:extLst>
            </p:cNvPr>
            <p:cNvGrpSpPr/>
            <p:nvPr/>
          </p:nvGrpSpPr>
          <p:grpSpPr>
            <a:xfrm>
              <a:off x="539750" y="2842048"/>
              <a:ext cx="1800002" cy="504056"/>
              <a:chOff x="539750" y="1491630"/>
              <a:chExt cx="1800002" cy="50405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AA1E270-3BF8-4D4E-9A8A-64966FFE7CC4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C. </a:t>
                </a:r>
                <a:r>
                  <a:rPr kumimoji="0" lang="lt-LT" sz="11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Vertinimas ir </a:t>
                </a:r>
                <a:r>
                  <a:rPr kumimoji="0" lang="lt-LT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priežiūra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F06458-69CE-4EF6-9F55-577A41AEF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1800002" cy="5431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9AAAA2-96AA-40BD-9AA2-AA7CF8BC52D5}"/>
                </a:ext>
              </a:extLst>
            </p:cNvPr>
            <p:cNvSpPr/>
            <p:nvPr/>
          </p:nvSpPr>
          <p:spPr>
            <a:xfrm>
              <a:off x="2372725" y="2842046"/>
              <a:ext cx="4084736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216000" marR="0" indent="-216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Prižiūrimos LR ŠMSM pavaldžios įstaigos, atliekama jų kontrolė bei priežiūra.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D76DB7E-C26F-4586-AFD4-5ADA9EB6D71A}"/>
                </a:ext>
              </a:extLst>
            </p:cNvPr>
            <p:cNvSpPr/>
            <p:nvPr/>
          </p:nvSpPr>
          <p:spPr>
            <a:xfrm>
              <a:off x="6632130" y="2842046"/>
              <a:ext cx="1684783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50800" rIns="50800" bIns="50800" numCol="1" spcCol="38100" rtlCol="0" anchor="ctr">
              <a:noAutofit/>
            </a:bodyPr>
            <a:lstStyle/>
            <a:p>
              <a:pPr marR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NMVA, KPMC, SKVC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97F398-3CA9-4108-86A7-3B0F745FB0E1}"/>
              </a:ext>
            </a:extLst>
          </p:cNvPr>
          <p:cNvGrpSpPr/>
          <p:nvPr/>
        </p:nvGrpSpPr>
        <p:grpSpPr>
          <a:xfrm>
            <a:off x="559470" y="3499244"/>
            <a:ext cx="7946699" cy="504067"/>
            <a:chOff x="559470" y="3517246"/>
            <a:chExt cx="7898841" cy="50406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65F4D27-AE00-4703-97AD-15D83A876C89}"/>
                </a:ext>
              </a:extLst>
            </p:cNvPr>
            <p:cNvGrpSpPr/>
            <p:nvPr/>
          </p:nvGrpSpPr>
          <p:grpSpPr>
            <a:xfrm>
              <a:off x="559470" y="3517257"/>
              <a:ext cx="1800002" cy="504056"/>
              <a:chOff x="539750" y="1491630"/>
              <a:chExt cx="1800002" cy="50405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B986D15-3CBA-4C40-9396-61E56E28A1F9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D. Sistemai teikiamos paslaugos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CB3961-4CB5-4094-8423-6CCF55780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1800002" cy="5431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B7F5D8-F283-464B-98D5-AFE6BCB4A767}"/>
                </a:ext>
              </a:extLst>
            </p:cNvPr>
            <p:cNvSpPr/>
            <p:nvPr/>
          </p:nvSpPr>
          <p:spPr>
            <a:xfrm>
              <a:off x="2376106" y="3517254"/>
              <a:ext cx="4084736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216000" marR="0" indent="-216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Teikiamos aptarnavimo ir priežiūros paslaugos pavaldžioms įstaigoms ir visuomenei.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62AC81A-4C72-4B75-94F1-8B33CA2455C2}"/>
                </a:ext>
              </a:extLst>
            </p:cNvPr>
            <p:cNvSpPr/>
            <p:nvPr/>
          </p:nvSpPr>
          <p:spPr>
            <a:xfrm>
              <a:off x="6632129" y="3517246"/>
              <a:ext cx="1826182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50800" rIns="50800" bIns="50800" numCol="1" spcCol="38100" rtlCol="0" anchor="ctr">
              <a:noAutofit/>
            </a:bodyPr>
            <a:lstStyle/>
            <a:p>
              <a:pPr algn="l" defTabSz="584200"/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NEC, </a:t>
              </a:r>
              <a:r>
                <a:rPr kumimoji="0" lang="lt-LT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ŠITC, </a:t>
              </a:r>
              <a:r>
                <a:rPr lang="lt-LT" sz="11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VSF, MELC, ŠMPF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30030-7F01-4010-AA88-21A7B2C491FF}"/>
              </a:ext>
            </a:extLst>
          </p:cNvPr>
          <p:cNvGrpSpPr/>
          <p:nvPr/>
        </p:nvGrpSpPr>
        <p:grpSpPr>
          <a:xfrm>
            <a:off x="560168" y="4192462"/>
            <a:ext cx="7900264" cy="504060"/>
            <a:chOff x="560168" y="4192462"/>
            <a:chExt cx="7900264" cy="5040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66A6C95-8953-481A-8F8E-D9B3B993DAA5}"/>
                </a:ext>
              </a:extLst>
            </p:cNvPr>
            <p:cNvGrpSpPr/>
            <p:nvPr/>
          </p:nvGrpSpPr>
          <p:grpSpPr>
            <a:xfrm>
              <a:off x="560168" y="4192466"/>
              <a:ext cx="1800002" cy="504056"/>
              <a:chOff x="539750" y="1491630"/>
              <a:chExt cx="1800002" cy="50405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BC537CF-9892-4F3C-8F7E-A959D5887DB1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E. Paslaugos visuomenei ir vaikams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F924F41-9353-4590-9B1B-71A2A0DDE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1800002" cy="5431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AEB0A2-91E3-4B3D-B986-406AF2D61F5E}"/>
                </a:ext>
              </a:extLst>
            </p:cNvPr>
            <p:cNvSpPr/>
            <p:nvPr/>
          </p:nvSpPr>
          <p:spPr>
            <a:xfrm>
              <a:off x="2372725" y="4192462"/>
              <a:ext cx="4084736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216000" marR="0" indent="-216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Teikiamos švietimo, ugdymo ir kitos susijusios paslaugos visuomenei. 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Š</a:t>
              </a: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vietimą ir ugdymą įgyvendinančios įstaigos.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00CE47D-BC7E-4135-BCBE-30521DE2EF2E}"/>
                </a:ext>
              </a:extLst>
            </p:cNvPr>
            <p:cNvSpPr/>
            <p:nvPr/>
          </p:nvSpPr>
          <p:spPr>
            <a:xfrm>
              <a:off x="6632130" y="4192462"/>
              <a:ext cx="1828302" cy="498625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50800" rIns="50800" bIns="50800" numCol="1" spcCol="38100" rtlCol="0" anchor="ctr">
              <a:noAutofit/>
            </a:bodyPr>
            <a:lstStyle/>
            <a:p>
              <a:pPr marR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LMNŠC, Vaikų poilsis, </a:t>
              </a:r>
              <a:r>
                <a:rPr kumimoji="0" lang="lt-LT" sz="11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Oškinio</a:t>
              </a: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 aviacijos m., </a:t>
              </a:r>
              <a:r>
                <a:rPr kumimoji="0" lang="lt-LT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LVJC bei </a:t>
              </a: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kt. švietimą ir ugdymą įgyvendinančios </a:t>
              </a:r>
              <a:r>
                <a:rPr kumimoji="0" lang="lt-LT" sz="11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įst</a:t>
              </a: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86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635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9520DA-F20A-40CE-880B-2A90E5D0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5CCE-3AA1-49F6-A813-5CFE7D7A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2" y="304071"/>
            <a:ext cx="7681511" cy="56952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200" dirty="0"/>
              <a:t>Pagrindiniai esamos situacijos iššūkiai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E31BD7-E550-4470-AA82-8AF9EF91CDB1}"/>
              </a:ext>
            </a:extLst>
          </p:cNvPr>
          <p:cNvGrpSpPr/>
          <p:nvPr/>
        </p:nvGrpSpPr>
        <p:grpSpPr>
          <a:xfrm>
            <a:off x="539750" y="1341324"/>
            <a:ext cx="7777163" cy="695689"/>
            <a:chOff x="539750" y="1011965"/>
            <a:chExt cx="7777163" cy="69568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363B75E-EF7E-40E3-A4DA-6C8EBDEE1099}"/>
                </a:ext>
              </a:extLst>
            </p:cNvPr>
            <p:cNvSpPr/>
            <p:nvPr/>
          </p:nvSpPr>
          <p:spPr>
            <a:xfrm>
              <a:off x="539750" y="1031514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t-LT" sz="11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Prarastas autoritetas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904361-8686-430B-BB92-302BEF1853EA}"/>
                </a:ext>
              </a:extLst>
            </p:cNvPr>
            <p:cNvSpPr/>
            <p:nvPr/>
          </p:nvSpPr>
          <p:spPr>
            <a:xfrm>
              <a:off x="2193921" y="1011965"/>
              <a:ext cx="6122992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indent="-171450" algn="l" defTabSz="584200">
                <a:buFont typeface="Arial" panose="020B0604020202020204" pitchFamily="34" charset="0"/>
                <a:buChar char="•"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Šiuo metu, dalis LR ŠMSM pavaldžių įstaigų yra praradusios savo </a:t>
              </a:r>
              <a:r>
                <a:rPr lang="lt-LT" sz="11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prasmę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, įstaigų funkcijos susimaišiusios – kai kurios įstaigos tapo savitikslės. 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FC080B-CE4C-4FFC-85FE-A87010DB74FC}"/>
              </a:ext>
            </a:extLst>
          </p:cNvPr>
          <p:cNvGrpSpPr/>
          <p:nvPr/>
        </p:nvGrpSpPr>
        <p:grpSpPr>
          <a:xfrm>
            <a:off x="539750" y="3532245"/>
            <a:ext cx="7777163" cy="695689"/>
            <a:chOff x="539750" y="3824535"/>
            <a:chExt cx="7777163" cy="695689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8F2B087E-9139-4CB1-A201-98CFA356F764}"/>
                </a:ext>
              </a:extLst>
            </p:cNvPr>
            <p:cNvSpPr/>
            <p:nvPr/>
          </p:nvSpPr>
          <p:spPr>
            <a:xfrm>
              <a:off x="539750" y="3844084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t-LT" sz="11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Besidubliuojančios funkcijos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8793D-E4CA-4F2F-A7B3-71A0F6C0CDFB}"/>
                </a:ext>
              </a:extLst>
            </p:cNvPr>
            <p:cNvSpPr/>
            <p:nvPr/>
          </p:nvSpPr>
          <p:spPr>
            <a:xfrm>
              <a:off x="2193558" y="3824535"/>
              <a:ext cx="6123355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marR="0" indent="-17145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Šiuo metu nėra konkrečios atskirties tarp įstaigų atliekamų funkcijų ir teikiamų paslaugų. Dėl pasiūla varomo veiklos modelio, įstaigų funkcijų ribos yra sunykusios. 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905A0-1D6C-4F73-9AC2-E5C04168921D}"/>
              </a:ext>
            </a:extLst>
          </p:cNvPr>
          <p:cNvGrpSpPr/>
          <p:nvPr/>
        </p:nvGrpSpPr>
        <p:grpSpPr>
          <a:xfrm>
            <a:off x="539750" y="2071631"/>
            <a:ext cx="7778978" cy="695689"/>
            <a:chOff x="539750" y="1715107"/>
            <a:chExt cx="7778978" cy="695689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FF3E1FF8-F9F0-48E5-8216-76CE4A82DA56}"/>
                </a:ext>
              </a:extLst>
            </p:cNvPr>
            <p:cNvSpPr/>
            <p:nvPr/>
          </p:nvSpPr>
          <p:spPr>
            <a:xfrm>
              <a:off x="539750" y="1734656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t-LT" sz="11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Sumažėjusi kvalifikacija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083058-778A-4706-9539-2401BAF8400A}"/>
                </a:ext>
              </a:extLst>
            </p:cNvPr>
            <p:cNvSpPr/>
            <p:nvPr/>
          </p:nvSpPr>
          <p:spPr>
            <a:xfrm>
              <a:off x="2195736" y="1715107"/>
              <a:ext cx="6122992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marR="0" indent="-17145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Darbuotojų kompetencijos yra sumažėjusios – dalis funkcijų ar paslaugų atliekama vykdant viešuosius pirkimus (toliau – VP); pasitaiko atvejų, kai ekspertinė LR ŠMSM pavaldi įstaiga vykdo tik administravimo funkcijas.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B6D17E-2666-456B-88EB-632D50BB3BA6}"/>
              </a:ext>
            </a:extLst>
          </p:cNvPr>
          <p:cNvGrpSpPr/>
          <p:nvPr/>
        </p:nvGrpSpPr>
        <p:grpSpPr>
          <a:xfrm>
            <a:off x="539750" y="2801938"/>
            <a:ext cx="7776800" cy="695689"/>
            <a:chOff x="539750" y="3121391"/>
            <a:chExt cx="7776800" cy="69568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6AD2DFA-965F-4EAE-BBFC-18A4BED616AE}"/>
                </a:ext>
              </a:extLst>
            </p:cNvPr>
            <p:cNvSpPr/>
            <p:nvPr/>
          </p:nvSpPr>
          <p:spPr>
            <a:xfrm>
              <a:off x="539750" y="3140940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t-LT" sz="11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Kuriama pasiūla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15F701-5593-47C1-B4C8-69D3A43CF3AF}"/>
                </a:ext>
              </a:extLst>
            </p:cNvPr>
            <p:cNvSpPr/>
            <p:nvPr/>
          </p:nvSpPr>
          <p:spPr>
            <a:xfrm>
              <a:off x="2193558" y="3121391"/>
              <a:ext cx="6122992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marR="0" indent="-17145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Kai kurios įstaigos tapo skatinamos pasiūla </a:t>
              </a:r>
              <a:r>
                <a:rPr lang="lt-LT" sz="11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(angl. </a:t>
              </a:r>
              <a:r>
                <a:rPr lang="lt-LT" sz="1100" i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supply-driven</a:t>
              </a:r>
              <a:r>
                <a:rPr lang="lt-LT" sz="11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).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Kitaip tariant, paslaugos yra kuriamos ir teikiamos neišsiaiškinus, ar joms rinkoje yra paklausa ir poreikis.</a:t>
              </a:r>
              <a:endParaRPr kumimoji="0" lang="lt-LT" sz="11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56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8954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9520DA-F20A-40CE-880B-2A90E5D0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5CCE-3AA1-49F6-A813-5CFE7D7A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2" y="304071"/>
            <a:ext cx="7681511" cy="56952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200" dirty="0"/>
              <a:t>Pavaldžių įstaigų valdymo pokyčiai (1/2)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AEA1B8-6DF3-4B52-ACDB-8D9FBCDA2B81}"/>
              </a:ext>
            </a:extLst>
          </p:cNvPr>
          <p:cNvGrpSpPr/>
          <p:nvPr/>
        </p:nvGrpSpPr>
        <p:grpSpPr>
          <a:xfrm>
            <a:off x="544392" y="1635646"/>
            <a:ext cx="7772521" cy="425354"/>
            <a:chOff x="544392" y="2177143"/>
            <a:chExt cx="7772521" cy="5823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76558F-83F6-41A3-9ED8-14F0AFD62260}"/>
                </a:ext>
              </a:extLst>
            </p:cNvPr>
            <p:cNvGrpSpPr/>
            <p:nvPr/>
          </p:nvGrpSpPr>
          <p:grpSpPr>
            <a:xfrm>
              <a:off x="544392" y="2258406"/>
              <a:ext cx="7772521" cy="501136"/>
              <a:chOff x="544392" y="2166839"/>
              <a:chExt cx="7772521" cy="501136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31B1315-8EB5-4533-9771-F50514052D56}"/>
                  </a:ext>
                </a:extLst>
              </p:cNvPr>
              <p:cNvGrpSpPr/>
              <p:nvPr/>
            </p:nvGrpSpPr>
            <p:grpSpPr>
              <a:xfrm>
                <a:off x="2578864" y="2166839"/>
                <a:ext cx="5634183" cy="496800"/>
                <a:chOff x="2483768" y="2166839"/>
                <a:chExt cx="5634183" cy="49680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951E13-CEC3-434E-8176-D4916AA0BB6B}"/>
                    </a:ext>
                  </a:extLst>
                </p:cNvPr>
                <p:cNvSpPr/>
                <p:nvPr/>
              </p:nvSpPr>
              <p:spPr>
                <a:xfrm>
                  <a:off x="2483768" y="2166839"/>
                  <a:ext cx="864096" cy="496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lt-LT" sz="1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UPC</a:t>
                  </a:r>
                  <a:endPara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59DEEC6-2EC8-4A58-9D89-B1E9AF401B69}"/>
                    </a:ext>
                  </a:extLst>
                </p:cNvPr>
                <p:cNvSpPr/>
                <p:nvPr/>
              </p:nvSpPr>
              <p:spPr>
                <a:xfrm>
                  <a:off x="3676290" y="2166839"/>
                  <a:ext cx="864096" cy="496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lt-LT" sz="1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ŠAC</a:t>
                  </a:r>
                  <a:endPara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ECF4E1D-3557-45A4-9340-D5F81AB4F561}"/>
                    </a:ext>
                  </a:extLst>
                </p:cNvPr>
                <p:cNvSpPr/>
                <p:nvPr/>
              </p:nvSpPr>
              <p:spPr>
                <a:xfrm>
                  <a:off x="4868812" y="2166839"/>
                  <a:ext cx="864096" cy="496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lt-LT" sz="1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SPPC</a:t>
                  </a:r>
                  <a:endPara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5CE06D8-B477-439D-9AA4-BDB244C8C770}"/>
                    </a:ext>
                  </a:extLst>
                </p:cNvPr>
                <p:cNvSpPr/>
                <p:nvPr/>
              </p:nvSpPr>
              <p:spPr>
                <a:xfrm>
                  <a:off x="6061334" y="2166839"/>
                  <a:ext cx="864096" cy="496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lt-LT" sz="1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KPMPC</a:t>
                  </a:r>
                  <a:endParaRPr kumimoji="0" lang="lt-LT" sz="100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98FDF6A-248A-4BA0-A901-11993B9D7016}"/>
                    </a:ext>
                  </a:extLst>
                </p:cNvPr>
                <p:cNvSpPr/>
                <p:nvPr/>
              </p:nvSpPr>
              <p:spPr>
                <a:xfrm>
                  <a:off x="7253855" y="2166839"/>
                  <a:ext cx="864096" cy="496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lt-LT" sz="1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MITA</a:t>
                  </a:r>
                  <a:endParaRPr kumimoji="0" lang="lt-LT" sz="100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48CD807-BC8B-4ECA-8677-AC6DFFDACBE4}"/>
                  </a:ext>
                </a:extLst>
              </p:cNvPr>
              <p:cNvGrpSpPr/>
              <p:nvPr/>
            </p:nvGrpSpPr>
            <p:grpSpPr>
              <a:xfrm>
                <a:off x="544392" y="2166839"/>
                <a:ext cx="7772521" cy="501136"/>
                <a:chOff x="539750" y="1491630"/>
                <a:chExt cx="7772521" cy="501136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5C9CFB2-3C1A-4987-B706-1C3A19253D38}"/>
                    </a:ext>
                  </a:extLst>
                </p:cNvPr>
                <p:cNvSpPr/>
                <p:nvPr/>
              </p:nvSpPr>
              <p:spPr>
                <a:xfrm>
                  <a:off x="539750" y="1491630"/>
                  <a:ext cx="1800002" cy="498625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0" bIns="50800" numCol="1" spcCol="38100" rtlCol="0" anchor="ctr">
                  <a:noAutofit/>
                </a:bodyPr>
                <a:lstStyle/>
                <a:p>
                  <a:pPr marL="0" marR="0" indent="0" algn="l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lt-LT" sz="10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Segoe UI" panose="020B0502040204020203" pitchFamily="34" charset="0"/>
                      <a:cs typeface="Segoe UI" panose="020B0502040204020203" pitchFamily="34" charset="0"/>
                      <a:sym typeface="Helvetica Light"/>
                    </a:rPr>
                    <a:t>B. Politikos įgyvendinimas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CCF7F20-55C5-4B23-8F77-645335E913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9750" y="1990255"/>
                  <a:ext cx="7772521" cy="2511"/>
                </a:xfrm>
                <a:prstGeom prst="line">
                  <a:avLst/>
                </a:prstGeom>
                <a:noFill/>
                <a:ln w="25400" cap="flat">
                  <a:solidFill>
                    <a:srgbClr val="3D8F6C"/>
                  </a:solidFill>
                  <a:prstDash val="solid"/>
                  <a:round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EE2545-7086-43A4-BCEC-152036B2EF6F}"/>
                </a:ext>
              </a:extLst>
            </p:cNvPr>
            <p:cNvSpPr/>
            <p:nvPr/>
          </p:nvSpPr>
          <p:spPr>
            <a:xfrm>
              <a:off x="2452914" y="2177143"/>
              <a:ext cx="3487238" cy="563929"/>
            </a:xfrm>
            <a:prstGeom prst="rect">
              <a:avLst/>
            </a:prstGeom>
            <a:solidFill>
              <a:srgbClr val="3D8F6C">
                <a:alpha val="22000"/>
              </a:srgbClr>
            </a:solidFill>
            <a:ln w="25400" cap="flat">
              <a:solidFill>
                <a:srgbClr val="339966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lt-LT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D301E-ED2A-45B2-8C4D-3CEE5A4C4F78}"/>
              </a:ext>
            </a:extLst>
          </p:cNvPr>
          <p:cNvGrpSpPr/>
          <p:nvPr/>
        </p:nvGrpSpPr>
        <p:grpSpPr>
          <a:xfrm>
            <a:off x="539750" y="1193629"/>
            <a:ext cx="7777163" cy="364170"/>
            <a:chOff x="539750" y="1491630"/>
            <a:chExt cx="7777163" cy="4986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393D54-8217-4499-87FF-9E1A31637CE5}"/>
                </a:ext>
              </a:extLst>
            </p:cNvPr>
            <p:cNvSpPr/>
            <p:nvPr/>
          </p:nvSpPr>
          <p:spPr>
            <a:xfrm>
              <a:off x="4963907" y="1491630"/>
              <a:ext cx="864096" cy="4968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lt-L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ŠMSM</a:t>
              </a:r>
              <a:endParaRPr kumimoji="0" lang="lt-LT" sz="100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087F68-DEB1-4EDB-894E-574112EF82D9}"/>
                </a:ext>
              </a:extLst>
            </p:cNvPr>
            <p:cNvGrpSpPr/>
            <p:nvPr/>
          </p:nvGrpSpPr>
          <p:grpSpPr>
            <a:xfrm>
              <a:off x="539750" y="1491630"/>
              <a:ext cx="7777163" cy="498625"/>
              <a:chOff x="539750" y="1491630"/>
              <a:chExt cx="7777163" cy="49862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D4DB30-42D4-47E1-A18D-46C5FBB62BAE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A. Politikos formavimas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DDF7472-73F9-44AB-A915-3725C11089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50" y="1986989"/>
                <a:ext cx="7777163" cy="3266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301E4F-5096-4AFE-B6EB-81B9ED6A44A9}"/>
              </a:ext>
            </a:extLst>
          </p:cNvPr>
          <p:cNvGrpSpPr/>
          <p:nvPr/>
        </p:nvGrpSpPr>
        <p:grpSpPr>
          <a:xfrm>
            <a:off x="539750" y="2211710"/>
            <a:ext cx="7777163" cy="369171"/>
            <a:chOff x="539750" y="2837712"/>
            <a:chExt cx="7777163" cy="50547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E54F398-E114-4A79-81F3-8BD206B83019}"/>
                </a:ext>
              </a:extLst>
            </p:cNvPr>
            <p:cNvGrpSpPr/>
            <p:nvPr/>
          </p:nvGrpSpPr>
          <p:grpSpPr>
            <a:xfrm>
              <a:off x="4330913" y="2837712"/>
              <a:ext cx="2130085" cy="496800"/>
              <a:chOff x="4034871" y="2837712"/>
              <a:chExt cx="2130085" cy="4968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B3CCCC-8B85-47BC-96AD-4C85AB4B634F}"/>
                  </a:ext>
                </a:extLst>
              </p:cNvPr>
              <p:cNvSpPr/>
              <p:nvPr/>
            </p:nvSpPr>
            <p:spPr>
              <a:xfrm>
                <a:off x="4034871" y="2837712"/>
                <a:ext cx="864096" cy="496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NMVA</a:t>
                </a:r>
                <a:endParaRPr kumimoji="0" lang="lt-LT" sz="10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0C8261-041A-4C9D-907B-2460CD1FA5D1}"/>
                  </a:ext>
                </a:extLst>
              </p:cNvPr>
              <p:cNvSpPr/>
              <p:nvPr/>
            </p:nvSpPr>
            <p:spPr>
              <a:xfrm>
                <a:off x="5300860" y="2837712"/>
                <a:ext cx="864096" cy="496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SKVC</a:t>
                </a:r>
                <a:endParaRPr kumimoji="0" lang="lt-LT" sz="10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6635A2-5522-4212-AD54-AF8DA15040C1}"/>
                </a:ext>
              </a:extLst>
            </p:cNvPr>
            <p:cNvGrpSpPr/>
            <p:nvPr/>
          </p:nvGrpSpPr>
          <p:grpSpPr>
            <a:xfrm>
              <a:off x="539750" y="2842048"/>
              <a:ext cx="7777163" cy="501136"/>
              <a:chOff x="539750" y="1491630"/>
              <a:chExt cx="7777163" cy="50113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EEBC0B-749B-4C06-B3AB-F92DCA883C46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C. </a:t>
                </a:r>
                <a:r>
                  <a:rPr kumimoji="0" lang="lt-LT" sz="10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Vertinimas ir </a:t>
                </a:r>
                <a:r>
                  <a: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priežiūra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845726-3B11-4FBB-A0E8-032B7A46A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7777163" cy="2511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306850-6D9A-4774-A15E-DCFD3C50228A}"/>
              </a:ext>
            </a:extLst>
          </p:cNvPr>
          <p:cNvGrpSpPr/>
          <p:nvPr/>
        </p:nvGrpSpPr>
        <p:grpSpPr>
          <a:xfrm>
            <a:off x="559470" y="2715551"/>
            <a:ext cx="7757443" cy="364393"/>
            <a:chOff x="559470" y="3516953"/>
            <a:chExt cx="7757443" cy="49892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D08927D-5F31-4B50-BDEA-73C52AB1B1EC}"/>
                </a:ext>
              </a:extLst>
            </p:cNvPr>
            <p:cNvGrpSpPr/>
            <p:nvPr/>
          </p:nvGrpSpPr>
          <p:grpSpPr>
            <a:xfrm>
              <a:off x="3451739" y="3516953"/>
              <a:ext cx="4839480" cy="497104"/>
              <a:chOff x="3301134" y="3516953"/>
              <a:chExt cx="4839480" cy="49710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7DA564-8076-431C-84D3-167B600416C2}"/>
                  </a:ext>
                </a:extLst>
              </p:cNvPr>
              <p:cNvSpPr/>
              <p:nvPr/>
            </p:nvSpPr>
            <p:spPr>
              <a:xfrm>
                <a:off x="3301134" y="3517257"/>
                <a:ext cx="864096" cy="496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ŠITC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F1A8D8D-8901-41AE-998A-6CC57DFAC0E6}"/>
                  </a:ext>
                </a:extLst>
              </p:cNvPr>
              <p:cNvSpPr/>
              <p:nvPr/>
            </p:nvSpPr>
            <p:spPr>
              <a:xfrm>
                <a:off x="4813302" y="3517257"/>
                <a:ext cx="864096" cy="496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NEC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29E8FB-DF4D-4529-92AE-1DF6EE832CCF}"/>
                  </a:ext>
                </a:extLst>
              </p:cNvPr>
              <p:cNvSpPr/>
              <p:nvPr/>
            </p:nvSpPr>
            <p:spPr>
              <a:xfrm>
                <a:off x="6282642" y="3516953"/>
                <a:ext cx="864096" cy="496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VSF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76" name="Rectangle 46">
                <a:extLst>
                  <a:ext uri="{FF2B5EF4-FFF2-40B4-BE49-F238E27FC236}">
                    <a16:creationId xmlns:a16="http://schemas.microsoft.com/office/drawing/2014/main" id="{1B29E8FB-DF4D-4529-92AE-1DF6EE832CCF}"/>
                  </a:ext>
                </a:extLst>
              </p:cNvPr>
              <p:cNvSpPr/>
              <p:nvPr/>
            </p:nvSpPr>
            <p:spPr>
              <a:xfrm>
                <a:off x="7276518" y="3517257"/>
                <a:ext cx="864096" cy="4968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ŠMPF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C72622-B747-4B54-954D-4908A8E7D727}"/>
                </a:ext>
              </a:extLst>
            </p:cNvPr>
            <p:cNvGrpSpPr/>
            <p:nvPr/>
          </p:nvGrpSpPr>
          <p:grpSpPr>
            <a:xfrm>
              <a:off x="559470" y="3517257"/>
              <a:ext cx="7757443" cy="498625"/>
              <a:chOff x="539750" y="1491630"/>
              <a:chExt cx="7757443" cy="49862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24DDCE2-CE0E-4DC0-9C86-9E7AD4A22C0D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D. Sistemai teikiamos paslaugos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12366EE-34B2-444F-AEC2-172E234997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50" y="1984592"/>
                <a:ext cx="7757443" cy="1825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C937814-E443-4F86-A032-15A430D1CC9F}"/>
              </a:ext>
            </a:extLst>
          </p:cNvPr>
          <p:cNvSpPr/>
          <p:nvPr/>
        </p:nvSpPr>
        <p:spPr>
          <a:xfrm>
            <a:off x="2338760" y="915566"/>
            <a:ext cx="1874039" cy="19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rtlCol="0" anchor="t"/>
          <a:lstStyle/>
          <a:p>
            <a:pPr algn="l"/>
            <a:r>
              <a:rPr lang="lt-LT" sz="1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ĮSTAIGOS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E02235-1E9D-4698-9B0E-7FB1BDDDD62D}"/>
              </a:ext>
            </a:extLst>
          </p:cNvPr>
          <p:cNvSpPr/>
          <p:nvPr/>
        </p:nvSpPr>
        <p:spPr>
          <a:xfrm>
            <a:off x="465713" y="915566"/>
            <a:ext cx="1874039" cy="19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t-LT" sz="1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LYGMUO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F55DAD-F000-4EF9-8B04-48964732D39E}"/>
              </a:ext>
            </a:extLst>
          </p:cNvPr>
          <p:cNvSpPr/>
          <p:nvPr/>
        </p:nvSpPr>
        <p:spPr>
          <a:xfrm>
            <a:off x="4212799" y="2139702"/>
            <a:ext cx="2375425" cy="411864"/>
          </a:xfrm>
          <a:prstGeom prst="rect">
            <a:avLst/>
          </a:prstGeom>
          <a:solidFill>
            <a:srgbClr val="3D8F6C">
              <a:alpha val="22000"/>
            </a:srgbClr>
          </a:solidFill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3037264-6751-424E-910B-C962E1E7BBC8}"/>
              </a:ext>
            </a:extLst>
          </p:cNvPr>
          <p:cNvCxnSpPr>
            <a:stCxn id="41" idx="3"/>
            <a:endCxn id="48" idx="3"/>
          </p:cNvCxnSpPr>
          <p:nvPr/>
        </p:nvCxnSpPr>
        <p:spPr>
          <a:xfrm flipH="1">
            <a:off x="6588224" y="1876415"/>
            <a:ext cx="432302" cy="469219"/>
          </a:xfrm>
          <a:prstGeom prst="bentConnector3">
            <a:avLst>
              <a:gd name="adj1" fmla="val -52880"/>
            </a:avLst>
          </a:prstGeom>
          <a:noFill/>
          <a:ln w="9525" cap="flat">
            <a:solidFill>
              <a:srgbClr val="339966"/>
            </a:solidFill>
            <a:prstDash val="dash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4E68443-6802-4989-8AED-B5ADD27513E2}"/>
              </a:ext>
            </a:extLst>
          </p:cNvPr>
          <p:cNvSpPr/>
          <p:nvPr/>
        </p:nvSpPr>
        <p:spPr>
          <a:xfrm>
            <a:off x="3513903" y="3854663"/>
            <a:ext cx="284514" cy="180239"/>
          </a:xfrm>
          <a:prstGeom prst="rect">
            <a:avLst/>
          </a:prstGeom>
          <a:solidFill>
            <a:srgbClr val="3D8F6C">
              <a:alpha val="22000"/>
            </a:srgbClr>
          </a:solidFill>
          <a:ln w="25400" cap="flat">
            <a:solidFill>
              <a:srgbClr val="339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51AAEC-6814-4F89-A563-578F68856A51}"/>
              </a:ext>
            </a:extLst>
          </p:cNvPr>
          <p:cNvSpPr/>
          <p:nvPr/>
        </p:nvSpPr>
        <p:spPr>
          <a:xfrm>
            <a:off x="3798417" y="3818782"/>
            <a:ext cx="2488370" cy="25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10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Apjungiamų įstaigų pavyzdžiai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12D8EB-1A61-446F-8084-BEF0B530E5FF}"/>
              </a:ext>
            </a:extLst>
          </p:cNvPr>
          <p:cNvCxnSpPr>
            <a:cxnSpLocks/>
          </p:cNvCxnSpPr>
          <p:nvPr/>
        </p:nvCxnSpPr>
        <p:spPr>
          <a:xfrm flipV="1">
            <a:off x="1160772" y="3953592"/>
            <a:ext cx="399100" cy="1"/>
          </a:xfrm>
          <a:prstGeom prst="line">
            <a:avLst/>
          </a:prstGeom>
          <a:noFill/>
          <a:ln w="6350" cap="flat">
            <a:solidFill>
              <a:srgbClr val="339966"/>
            </a:solidFill>
            <a:prstDash val="dash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2B9DAA7-6AE2-4DA0-A75B-FF1D3382E44C}"/>
              </a:ext>
            </a:extLst>
          </p:cNvPr>
          <p:cNvSpPr/>
          <p:nvPr/>
        </p:nvSpPr>
        <p:spPr>
          <a:xfrm>
            <a:off x="1521728" y="3818725"/>
            <a:ext cx="2488370" cy="25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10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Perduodamos kompetencijos</a:t>
            </a:r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BA4222D9-B37C-486C-A0E5-90E4E686CFE7}"/>
              </a:ext>
            </a:extLst>
          </p:cNvPr>
          <p:cNvGrpSpPr/>
          <p:nvPr/>
        </p:nvGrpSpPr>
        <p:grpSpPr>
          <a:xfrm rot="5400000">
            <a:off x="4392416" y="231925"/>
            <a:ext cx="108000" cy="7740000"/>
            <a:chOff x="6688140" y="1600200"/>
            <a:chExt cx="236597" cy="46736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43D09FD-9521-4864-B71A-B4A4AF2C7E5C}"/>
                </a:ext>
              </a:extLst>
            </p:cNvPr>
            <p:cNvGrpSpPr/>
            <p:nvPr/>
          </p:nvGrpSpPr>
          <p:grpSpPr>
            <a:xfrm>
              <a:off x="6688140" y="3752743"/>
              <a:ext cx="236597" cy="368515"/>
              <a:chOff x="6152226" y="1407887"/>
              <a:chExt cx="236597" cy="336479"/>
            </a:xfrm>
          </p:grpSpPr>
          <p:sp>
            <p:nvSpPr>
              <p:cNvPr id="63" name="Isosceles Triangle 358">
                <a:extLst>
                  <a:ext uri="{FF2B5EF4-FFF2-40B4-BE49-F238E27FC236}">
                    <a16:creationId xmlns:a16="http://schemas.microsoft.com/office/drawing/2014/main" id="{7BB77ED5-D15A-447C-B9A7-5CCA39792210}"/>
                  </a:ext>
                </a:extLst>
              </p:cNvPr>
              <p:cNvSpPr/>
              <p:nvPr/>
            </p:nvSpPr>
            <p:spPr>
              <a:xfrm rot="5400000">
                <a:off x="6051486" y="1508627"/>
                <a:ext cx="336478" cy="134997"/>
              </a:xfrm>
              <a:custGeom>
                <a:avLst/>
                <a:gdLst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  <a:gd name="connsiteX3" fmla="*/ 0 w 533400"/>
                  <a:gd name="connsiteY3" fmla="*/ 311561 h 311561"/>
                  <a:gd name="connsiteX0" fmla="*/ 0 w 533400"/>
                  <a:gd name="connsiteY0" fmla="*/ 311561 h 403001"/>
                  <a:gd name="connsiteX1" fmla="*/ 266700 w 533400"/>
                  <a:gd name="connsiteY1" fmla="*/ 0 h 403001"/>
                  <a:gd name="connsiteX2" fmla="*/ 533400 w 533400"/>
                  <a:gd name="connsiteY2" fmla="*/ 311561 h 403001"/>
                  <a:gd name="connsiteX3" fmla="*/ 91440 w 533400"/>
                  <a:gd name="connsiteY3" fmla="*/ 403001 h 403001"/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311561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63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lt-LT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Isosceles Triangle 358">
                <a:extLst>
                  <a:ext uri="{FF2B5EF4-FFF2-40B4-BE49-F238E27FC236}">
                    <a16:creationId xmlns:a16="http://schemas.microsoft.com/office/drawing/2014/main" id="{7FC38360-0431-4EAF-AD3F-83499EBFCF5F}"/>
                  </a:ext>
                </a:extLst>
              </p:cNvPr>
              <p:cNvSpPr/>
              <p:nvPr/>
            </p:nvSpPr>
            <p:spPr>
              <a:xfrm rot="5400000">
                <a:off x="6153086" y="1508628"/>
                <a:ext cx="336478" cy="134997"/>
              </a:xfrm>
              <a:custGeom>
                <a:avLst/>
                <a:gdLst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  <a:gd name="connsiteX3" fmla="*/ 0 w 533400"/>
                  <a:gd name="connsiteY3" fmla="*/ 311561 h 311561"/>
                  <a:gd name="connsiteX0" fmla="*/ 0 w 533400"/>
                  <a:gd name="connsiteY0" fmla="*/ 311561 h 403001"/>
                  <a:gd name="connsiteX1" fmla="*/ 266700 w 533400"/>
                  <a:gd name="connsiteY1" fmla="*/ 0 h 403001"/>
                  <a:gd name="connsiteX2" fmla="*/ 533400 w 533400"/>
                  <a:gd name="connsiteY2" fmla="*/ 311561 h 403001"/>
                  <a:gd name="connsiteX3" fmla="*/ 91440 w 533400"/>
                  <a:gd name="connsiteY3" fmla="*/ 403001 h 403001"/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311561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63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lt-LT" sz="10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1D3EDA1-66E3-4EED-9FBE-A4FC4287F46B}"/>
                </a:ext>
              </a:extLst>
            </p:cNvPr>
            <p:cNvCxnSpPr>
              <a:cxnSpLocks/>
            </p:cNvCxnSpPr>
            <p:nvPr/>
          </p:nvCxnSpPr>
          <p:spPr>
            <a:xfrm>
              <a:off x="6755639" y="1600200"/>
              <a:ext cx="0" cy="19488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42">
              <a:extLst>
                <a:ext uri="{FF2B5EF4-FFF2-40B4-BE49-F238E27FC236}">
                  <a16:creationId xmlns:a16="http://schemas.microsoft.com/office/drawing/2014/main" id="{D50E2A63-E49D-4A27-A689-6438768A3272}"/>
                </a:ext>
              </a:extLst>
            </p:cNvPr>
            <p:cNvCxnSpPr>
              <a:cxnSpLocks/>
            </p:cNvCxnSpPr>
            <p:nvPr/>
          </p:nvCxnSpPr>
          <p:spPr>
            <a:xfrm>
              <a:off x="6755639" y="4324978"/>
              <a:ext cx="0" cy="19488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E721888-4074-4404-9B10-E33954648352}"/>
              </a:ext>
            </a:extLst>
          </p:cNvPr>
          <p:cNvSpPr/>
          <p:nvPr/>
        </p:nvSpPr>
        <p:spPr>
          <a:xfrm>
            <a:off x="490932" y="4155926"/>
            <a:ext cx="7969500" cy="910506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t-LT" sz="1050" dirty="0">
                <a:latin typeface="Segoe UI" panose="020B0502040204020203" pitchFamily="34" charset="0"/>
                <a:cs typeface="Segoe UI" panose="020B0502040204020203" pitchFamily="34" charset="0"/>
              </a:rPr>
              <a:t>Sujungiamos 3 politikos įgyvendinimo įstaigos, </a:t>
            </a:r>
            <a:r>
              <a:rPr lang="lt-LT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sukuriama bendra Nacionalinė švietimo agentūra.</a:t>
            </a:r>
            <a:endParaRPr lang="lt-LT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t-LT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rPr>
              <a:t>NMVA ir SKVC sujungiamos, įsteigiamas Ugdymo ir studijų kokybės vertinimo centras (USKVC) bei perkeliamos KPMPC kontrolės ir priežiūros funkcijos.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t-LT" sz="1050" dirty="0">
                <a:latin typeface="Segoe UI" panose="020B0502040204020203" pitchFamily="34" charset="0"/>
                <a:cs typeface="Segoe UI" panose="020B0502040204020203" pitchFamily="34" charset="0"/>
              </a:rPr>
              <a:t>NEC tampa tik vykdančiąja organizacija – kompetencijos, susijusios su švietimo politikos kūrimu bei įgyvendinimu, priklauso švietimo centrui. </a:t>
            </a:r>
            <a:endParaRPr kumimoji="0" lang="lt-LT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Helvetica Light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5B0841-FE59-4D69-91A1-84907B1606EA}"/>
              </a:ext>
            </a:extLst>
          </p:cNvPr>
          <p:cNvGrpSpPr/>
          <p:nvPr/>
        </p:nvGrpSpPr>
        <p:grpSpPr>
          <a:xfrm>
            <a:off x="539750" y="3219815"/>
            <a:ext cx="7756745" cy="576068"/>
            <a:chOff x="560168" y="4192466"/>
            <a:chExt cx="7756745" cy="78690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27FD815-44B4-4D32-B733-CC052906E6EA}"/>
                </a:ext>
              </a:extLst>
            </p:cNvPr>
            <p:cNvGrpSpPr/>
            <p:nvPr/>
          </p:nvGrpSpPr>
          <p:grpSpPr>
            <a:xfrm>
              <a:off x="2476578" y="4192466"/>
              <a:ext cx="5838754" cy="498625"/>
              <a:chOff x="2476578" y="4192466"/>
              <a:chExt cx="5838754" cy="498625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C624A96-D99F-411E-9814-4C495661C2DC}"/>
                  </a:ext>
                </a:extLst>
              </p:cNvPr>
              <p:cNvSpPr/>
              <p:nvPr/>
            </p:nvSpPr>
            <p:spPr>
              <a:xfrm>
                <a:off x="2476578" y="4195732"/>
                <a:ext cx="864096" cy="495359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LMNŠC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80DA43D-FBEE-4E3C-BC04-5E4D55B9AF94}"/>
                  </a:ext>
                </a:extLst>
              </p:cNvPr>
              <p:cNvSpPr/>
              <p:nvPr/>
            </p:nvSpPr>
            <p:spPr>
              <a:xfrm>
                <a:off x="3471510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defTabSz="584200"/>
                <a:r>
                  <a:rPr lang="lt-L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Oškinio</a:t>
                </a: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aviacijos </a:t>
                </a:r>
                <a:r>
                  <a:rPr lang="lt-LT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m.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5FDEDE5-6D83-4C58-A880-A0AE72C918D7}"/>
                  </a:ext>
                </a:extLst>
              </p:cNvPr>
              <p:cNvSpPr/>
              <p:nvPr/>
            </p:nvSpPr>
            <p:spPr>
              <a:xfrm>
                <a:off x="4466442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Vaikų poilsis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27962CE-E27F-4490-A8F0-D064E115A241}"/>
                  </a:ext>
                </a:extLst>
              </p:cNvPr>
              <p:cNvSpPr/>
              <p:nvPr/>
            </p:nvSpPr>
            <p:spPr>
              <a:xfrm>
                <a:off x="5461374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00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LVJC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535CD4D-4C70-4592-AC06-7C95A61C4D47}"/>
                  </a:ext>
                </a:extLst>
              </p:cNvPr>
              <p:cNvSpPr/>
              <p:nvPr/>
            </p:nvSpPr>
            <p:spPr>
              <a:xfrm>
                <a:off x="6456306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Mokyklos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9015FA0-A326-4988-82FC-0F434965E4BA}"/>
                  </a:ext>
                </a:extLst>
              </p:cNvPr>
              <p:cNvSpPr/>
              <p:nvPr/>
            </p:nvSpPr>
            <p:spPr>
              <a:xfrm>
                <a:off x="7451236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Kt.</a:t>
                </a:r>
                <a:endParaRPr kumimoji="0" lang="lt-LT" sz="10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295CF25-B5F7-4780-9765-255B45C5E2EF}"/>
                </a:ext>
              </a:extLst>
            </p:cNvPr>
            <p:cNvGrpSpPr/>
            <p:nvPr/>
          </p:nvGrpSpPr>
          <p:grpSpPr>
            <a:xfrm>
              <a:off x="560168" y="4192466"/>
              <a:ext cx="7756745" cy="786903"/>
              <a:chOff x="539750" y="1491630"/>
              <a:chExt cx="7756745" cy="786903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CFA908E-4580-40CA-87D1-9589DA2BD9A3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0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E. Paslaugos visuomenei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0623996-5BA5-4DB4-8253-412EEF7FD1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50" y="2278125"/>
                <a:ext cx="7756745" cy="408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E916D7-2E67-4BF1-A09B-11DC1433A83D}"/>
              </a:ext>
            </a:extLst>
          </p:cNvPr>
          <p:cNvSpPr/>
          <p:nvPr/>
        </p:nvSpPr>
        <p:spPr>
          <a:xfrm>
            <a:off x="3883140" y="3559837"/>
            <a:ext cx="3193415" cy="225703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800" b="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rPr>
              <a:t>Vertinama galimybė atsisakyti steigėjo teisių</a:t>
            </a:r>
          </a:p>
        </p:txBody>
      </p:sp>
      <p:cxnSp>
        <p:nvCxnSpPr>
          <p:cNvPr id="14" name="Tiesioji jungtis 13"/>
          <p:cNvCxnSpPr/>
          <p:nvPr/>
        </p:nvCxnSpPr>
        <p:spPr>
          <a:xfrm flipV="1">
            <a:off x="4446022" y="3218345"/>
            <a:ext cx="864098" cy="352689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Tiesioji jungtis 16"/>
          <p:cNvCxnSpPr/>
          <p:nvPr/>
        </p:nvCxnSpPr>
        <p:spPr>
          <a:xfrm>
            <a:off x="4431596" y="3222206"/>
            <a:ext cx="878524" cy="359587"/>
          </a:xfrm>
          <a:prstGeom prst="line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Rectangle 47">
            <a:extLst>
              <a:ext uri="{FF2B5EF4-FFF2-40B4-BE49-F238E27FC236}">
                <a16:creationId xmlns:a16="http://schemas.microsoft.com/office/drawing/2014/main" id="{41F55DAD-F000-4EF9-8B04-48964732D39E}"/>
              </a:ext>
            </a:extLst>
          </p:cNvPr>
          <p:cNvSpPr/>
          <p:nvPr/>
        </p:nvSpPr>
        <p:spPr>
          <a:xfrm>
            <a:off x="4431597" y="3218345"/>
            <a:ext cx="878524" cy="363448"/>
          </a:xfrm>
          <a:prstGeom prst="rect">
            <a:avLst/>
          </a:prstGeom>
          <a:noFill/>
          <a:ln w="25400" cap="flat">
            <a:solidFill>
              <a:srgbClr val="3399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80" name="Grupė 79"/>
          <p:cNvGrpSpPr/>
          <p:nvPr/>
        </p:nvGrpSpPr>
        <p:grpSpPr>
          <a:xfrm>
            <a:off x="5913777" y="3855033"/>
            <a:ext cx="322658" cy="193138"/>
            <a:chOff x="5277905" y="3831918"/>
            <a:chExt cx="878525" cy="363448"/>
          </a:xfrm>
        </p:grpSpPr>
        <p:cxnSp>
          <p:nvCxnSpPr>
            <p:cNvPr id="77" name="Tiesioji jungtis 76"/>
            <p:cNvCxnSpPr/>
            <p:nvPr/>
          </p:nvCxnSpPr>
          <p:spPr>
            <a:xfrm flipV="1">
              <a:off x="5292331" y="3831918"/>
              <a:ext cx="864098" cy="352689"/>
            </a:xfrm>
            <a:prstGeom prst="line">
              <a:avLst/>
            </a:prstGeom>
            <a:noFill/>
            <a:ln w="25400" cap="flat">
              <a:solidFill>
                <a:srgbClr val="33996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Tiesioji jungtis 77"/>
            <p:cNvCxnSpPr/>
            <p:nvPr/>
          </p:nvCxnSpPr>
          <p:spPr>
            <a:xfrm>
              <a:off x="5277905" y="3835779"/>
              <a:ext cx="878524" cy="359587"/>
            </a:xfrm>
            <a:prstGeom prst="line">
              <a:avLst/>
            </a:prstGeom>
            <a:noFill/>
            <a:ln w="25400" cap="flat">
              <a:solidFill>
                <a:srgbClr val="33996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9" name="Rectangle 47">
              <a:extLst>
                <a:ext uri="{FF2B5EF4-FFF2-40B4-BE49-F238E27FC236}">
                  <a16:creationId xmlns:a16="http://schemas.microsoft.com/office/drawing/2014/main" id="{41F55DAD-F000-4EF9-8B04-48964732D39E}"/>
                </a:ext>
              </a:extLst>
            </p:cNvPr>
            <p:cNvSpPr/>
            <p:nvPr/>
          </p:nvSpPr>
          <p:spPr>
            <a:xfrm>
              <a:off x="5277906" y="3831918"/>
              <a:ext cx="878524" cy="363448"/>
            </a:xfrm>
            <a:prstGeom prst="rect">
              <a:avLst/>
            </a:prstGeom>
            <a:noFill/>
            <a:ln w="25400" cap="flat">
              <a:solidFill>
                <a:srgbClr val="339966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lt-LT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81" name="Stačiakampis 80"/>
          <p:cNvSpPr/>
          <p:nvPr/>
        </p:nvSpPr>
        <p:spPr>
          <a:xfrm>
            <a:off x="6228184" y="3818725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lt-LT" sz="10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lt-LT" sz="1000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likvidavimas</a:t>
            </a:r>
            <a:endParaRPr lang="lt-LT" sz="10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Rectangle 47">
            <a:extLst>
              <a:ext uri="{FF2B5EF4-FFF2-40B4-BE49-F238E27FC236}">
                <a16:creationId xmlns:a16="http://schemas.microsoft.com/office/drawing/2014/main" id="{41F55DAD-F000-4EF9-8B04-48964732D39E}"/>
              </a:ext>
            </a:extLst>
          </p:cNvPr>
          <p:cNvSpPr/>
          <p:nvPr/>
        </p:nvSpPr>
        <p:spPr>
          <a:xfrm>
            <a:off x="2408287" y="3193926"/>
            <a:ext cx="1954773" cy="411864"/>
          </a:xfrm>
          <a:prstGeom prst="rect">
            <a:avLst/>
          </a:prstGeom>
          <a:solidFill>
            <a:srgbClr val="3D8F6C">
              <a:alpha val="22000"/>
            </a:srgbClr>
          </a:solidFill>
          <a:ln w="25400" cap="flat">
            <a:solidFill>
              <a:srgbClr val="339966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1958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285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9520DA-F20A-40CE-880B-2A90E5D0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5CCE-3AA1-49F6-A813-5CFE7D7A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2" y="304071"/>
            <a:ext cx="7681511" cy="56952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200" dirty="0"/>
              <a:t>Pavaldžių įstaigų valdymo pokyčiai (2/2)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75A929-8DAE-46E7-BC45-37155CA5EA1C}"/>
              </a:ext>
            </a:extLst>
          </p:cNvPr>
          <p:cNvGrpSpPr/>
          <p:nvPr/>
        </p:nvGrpSpPr>
        <p:grpSpPr>
          <a:xfrm>
            <a:off x="1187624" y="1372667"/>
            <a:ext cx="6760234" cy="569524"/>
            <a:chOff x="560168" y="4192466"/>
            <a:chExt cx="6760234" cy="4986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CDA8A4-6337-45F5-AE06-508E9C24FB35}"/>
                </a:ext>
              </a:extLst>
            </p:cNvPr>
            <p:cNvGrpSpPr/>
            <p:nvPr/>
          </p:nvGrpSpPr>
          <p:grpSpPr>
            <a:xfrm>
              <a:off x="2476578" y="4192466"/>
              <a:ext cx="4843824" cy="498625"/>
              <a:chOff x="2476578" y="4192466"/>
              <a:chExt cx="4843824" cy="49862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84E74D-7DC8-4FCB-A057-29CB08B183D2}"/>
                  </a:ext>
                </a:extLst>
              </p:cNvPr>
              <p:cNvSpPr/>
              <p:nvPr/>
            </p:nvSpPr>
            <p:spPr>
              <a:xfrm>
                <a:off x="2476578" y="4195732"/>
                <a:ext cx="864096" cy="495359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lt-LT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LMNŠC</a:t>
                </a:r>
                <a:endParaRPr kumimoji="0" lang="lt-LT" sz="11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9F5974-6786-42A3-B6E6-50D1281ED277}"/>
                  </a:ext>
                </a:extLst>
              </p:cNvPr>
              <p:cNvSpPr/>
              <p:nvPr/>
            </p:nvSpPr>
            <p:spPr>
              <a:xfrm>
                <a:off x="3471510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defTabSz="584200"/>
                <a:r>
                  <a:rPr lang="lt-LT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Oškinio</a:t>
                </a:r>
                <a:r>
                  <a:rPr lang="lt-LT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aviacijos mokykla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6484D4-D6FD-4042-972B-898811405ADC}"/>
                  </a:ext>
                </a:extLst>
              </p:cNvPr>
              <p:cNvSpPr/>
              <p:nvPr/>
            </p:nvSpPr>
            <p:spPr>
              <a:xfrm>
                <a:off x="4466442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defTabSz="584200"/>
                <a:r>
                  <a:rPr lang="lt-LT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LVJC</a:t>
                </a:r>
                <a:endParaRPr kumimoji="0" lang="lt-LT" sz="11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42B2C0-902F-4C17-AB7D-51119D533E7F}"/>
                  </a:ext>
                </a:extLst>
              </p:cNvPr>
              <p:cNvSpPr/>
              <p:nvPr/>
            </p:nvSpPr>
            <p:spPr>
              <a:xfrm>
                <a:off x="5461374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defTabSz="584200"/>
                <a:r>
                  <a:rPr lang="lt-LT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Mokyklos</a:t>
                </a:r>
                <a:endParaRPr kumimoji="0" lang="lt-LT" sz="11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E24EAF-3EC6-4A85-9E44-E3FC40442589}"/>
                  </a:ext>
                </a:extLst>
              </p:cNvPr>
              <p:cNvSpPr/>
              <p:nvPr/>
            </p:nvSpPr>
            <p:spPr>
              <a:xfrm>
                <a:off x="6456306" y="4192466"/>
                <a:ext cx="864096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100" i="0" u="none" strike="noStrike" cap="none" spc="0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MELC</a:t>
                </a:r>
                <a:endParaRPr kumimoji="0" lang="lt-LT" sz="11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3C9D17-B650-4D4A-B469-51C9E00AE609}"/>
                </a:ext>
              </a:extLst>
            </p:cNvPr>
            <p:cNvGrpSpPr/>
            <p:nvPr/>
          </p:nvGrpSpPr>
          <p:grpSpPr>
            <a:xfrm>
              <a:off x="560168" y="4192466"/>
              <a:ext cx="6760234" cy="498625"/>
              <a:chOff x="539750" y="1491630"/>
              <a:chExt cx="6760234" cy="49862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FF4090-B3C2-4BF9-AC6F-1633417B2EA0}"/>
                  </a:ext>
                </a:extLst>
              </p:cNvPr>
              <p:cNvSpPr/>
              <p:nvPr/>
            </p:nvSpPr>
            <p:spPr>
              <a:xfrm>
                <a:off x="539750" y="1491630"/>
                <a:ext cx="1800002" cy="4986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t-LT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latin typeface="Segoe UI" panose="020B0502040204020203" pitchFamily="34" charset="0"/>
                    <a:cs typeface="Segoe UI" panose="020B0502040204020203" pitchFamily="34" charset="0"/>
                    <a:sym typeface="Helvetica Light"/>
                  </a:rPr>
                  <a:t>E. Paslaugos visuomenei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A1CBDD-8EB9-4C8C-A71E-1C7C3630C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750" y="1990255"/>
                <a:ext cx="6760234" cy="0"/>
              </a:xfrm>
              <a:prstGeom prst="line">
                <a:avLst/>
              </a:prstGeom>
              <a:noFill/>
              <a:ln w="25400" cap="flat">
                <a:solidFill>
                  <a:srgbClr val="3D8F6C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31EDF7-1164-47A6-AB58-744D78EEC5EE}"/>
              </a:ext>
            </a:extLst>
          </p:cNvPr>
          <p:cNvSpPr/>
          <p:nvPr/>
        </p:nvSpPr>
        <p:spPr>
          <a:xfrm>
            <a:off x="1093169" y="1032185"/>
            <a:ext cx="1874039" cy="2684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t-LT" sz="11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LYGMUO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04386-5128-417D-8B48-295C376D696D}"/>
              </a:ext>
            </a:extLst>
          </p:cNvPr>
          <p:cNvSpPr/>
          <p:nvPr/>
        </p:nvSpPr>
        <p:spPr>
          <a:xfrm>
            <a:off x="2967208" y="1032185"/>
            <a:ext cx="1874039" cy="2684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t-LT" sz="11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ĮSTAIGOS</a:t>
            </a:r>
          </a:p>
        </p:txBody>
      </p:sp>
      <p:grpSp>
        <p:nvGrpSpPr>
          <p:cNvPr id="19" name="Group 47">
            <a:extLst>
              <a:ext uri="{FF2B5EF4-FFF2-40B4-BE49-F238E27FC236}">
                <a16:creationId xmlns:a16="http://schemas.microsoft.com/office/drawing/2014/main" id="{E8F06F51-4EAC-4C1C-B683-E0C94D2D9924}"/>
              </a:ext>
            </a:extLst>
          </p:cNvPr>
          <p:cNvGrpSpPr/>
          <p:nvPr/>
        </p:nvGrpSpPr>
        <p:grpSpPr>
          <a:xfrm rot="5400000">
            <a:off x="4392416" y="-1304396"/>
            <a:ext cx="108000" cy="7740000"/>
            <a:chOff x="6688140" y="1600200"/>
            <a:chExt cx="236597" cy="4673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FD59DF-586B-4725-AAAD-EC6DCE5BCA9E}"/>
                </a:ext>
              </a:extLst>
            </p:cNvPr>
            <p:cNvGrpSpPr/>
            <p:nvPr/>
          </p:nvGrpSpPr>
          <p:grpSpPr>
            <a:xfrm>
              <a:off x="6688140" y="3752743"/>
              <a:ext cx="236597" cy="368515"/>
              <a:chOff x="6152226" y="1407887"/>
              <a:chExt cx="236597" cy="336479"/>
            </a:xfrm>
          </p:grpSpPr>
          <p:sp>
            <p:nvSpPr>
              <p:cNvPr id="23" name="Isosceles Triangle 358">
                <a:extLst>
                  <a:ext uri="{FF2B5EF4-FFF2-40B4-BE49-F238E27FC236}">
                    <a16:creationId xmlns:a16="http://schemas.microsoft.com/office/drawing/2014/main" id="{29FB4C39-BF0C-4769-AFC3-0C56BD2CEDFF}"/>
                  </a:ext>
                </a:extLst>
              </p:cNvPr>
              <p:cNvSpPr/>
              <p:nvPr/>
            </p:nvSpPr>
            <p:spPr>
              <a:xfrm rot="5400000">
                <a:off x="6051486" y="1508627"/>
                <a:ext cx="336478" cy="134997"/>
              </a:xfrm>
              <a:custGeom>
                <a:avLst/>
                <a:gdLst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  <a:gd name="connsiteX3" fmla="*/ 0 w 533400"/>
                  <a:gd name="connsiteY3" fmla="*/ 311561 h 311561"/>
                  <a:gd name="connsiteX0" fmla="*/ 0 w 533400"/>
                  <a:gd name="connsiteY0" fmla="*/ 311561 h 403001"/>
                  <a:gd name="connsiteX1" fmla="*/ 266700 w 533400"/>
                  <a:gd name="connsiteY1" fmla="*/ 0 h 403001"/>
                  <a:gd name="connsiteX2" fmla="*/ 533400 w 533400"/>
                  <a:gd name="connsiteY2" fmla="*/ 311561 h 403001"/>
                  <a:gd name="connsiteX3" fmla="*/ 91440 w 533400"/>
                  <a:gd name="connsiteY3" fmla="*/ 403001 h 403001"/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311561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63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lt-LT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Isosceles Triangle 358">
                <a:extLst>
                  <a:ext uri="{FF2B5EF4-FFF2-40B4-BE49-F238E27FC236}">
                    <a16:creationId xmlns:a16="http://schemas.microsoft.com/office/drawing/2014/main" id="{009E4E2B-83E2-4CEE-974A-97556BFFFD0B}"/>
                  </a:ext>
                </a:extLst>
              </p:cNvPr>
              <p:cNvSpPr/>
              <p:nvPr/>
            </p:nvSpPr>
            <p:spPr>
              <a:xfrm rot="5400000">
                <a:off x="6153086" y="1508628"/>
                <a:ext cx="336478" cy="134997"/>
              </a:xfrm>
              <a:custGeom>
                <a:avLst/>
                <a:gdLst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  <a:gd name="connsiteX3" fmla="*/ 0 w 533400"/>
                  <a:gd name="connsiteY3" fmla="*/ 311561 h 311561"/>
                  <a:gd name="connsiteX0" fmla="*/ 0 w 533400"/>
                  <a:gd name="connsiteY0" fmla="*/ 311561 h 403001"/>
                  <a:gd name="connsiteX1" fmla="*/ 266700 w 533400"/>
                  <a:gd name="connsiteY1" fmla="*/ 0 h 403001"/>
                  <a:gd name="connsiteX2" fmla="*/ 533400 w 533400"/>
                  <a:gd name="connsiteY2" fmla="*/ 311561 h 403001"/>
                  <a:gd name="connsiteX3" fmla="*/ 91440 w 533400"/>
                  <a:gd name="connsiteY3" fmla="*/ 403001 h 403001"/>
                  <a:gd name="connsiteX0" fmla="*/ 0 w 533400"/>
                  <a:gd name="connsiteY0" fmla="*/ 311561 h 311561"/>
                  <a:gd name="connsiteX1" fmla="*/ 266700 w 533400"/>
                  <a:gd name="connsiteY1" fmla="*/ 0 h 311561"/>
                  <a:gd name="connsiteX2" fmla="*/ 533400 w 533400"/>
                  <a:gd name="connsiteY2" fmla="*/ 311561 h 31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311561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635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lt-LT" sz="10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A8BD46-3C78-41E9-8FEB-255921636F7F}"/>
                </a:ext>
              </a:extLst>
            </p:cNvPr>
            <p:cNvCxnSpPr>
              <a:cxnSpLocks/>
            </p:cNvCxnSpPr>
            <p:nvPr/>
          </p:nvCxnSpPr>
          <p:spPr>
            <a:xfrm>
              <a:off x="6755639" y="1600200"/>
              <a:ext cx="0" cy="19488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42">
              <a:extLst>
                <a:ext uri="{FF2B5EF4-FFF2-40B4-BE49-F238E27FC236}">
                  <a16:creationId xmlns:a16="http://schemas.microsoft.com/office/drawing/2014/main" id="{7AF651B3-C919-4F3D-9144-25DA85E9FF41}"/>
                </a:ext>
              </a:extLst>
            </p:cNvPr>
            <p:cNvCxnSpPr>
              <a:cxnSpLocks/>
            </p:cNvCxnSpPr>
            <p:nvPr/>
          </p:nvCxnSpPr>
          <p:spPr>
            <a:xfrm>
              <a:off x="6755639" y="4324978"/>
              <a:ext cx="0" cy="19488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C8D4470-1D9A-443D-B47B-00BB2BFA681D}"/>
              </a:ext>
            </a:extLst>
          </p:cNvPr>
          <p:cNvSpPr/>
          <p:nvPr/>
        </p:nvSpPr>
        <p:spPr>
          <a:xfrm>
            <a:off x="490932" y="2787774"/>
            <a:ext cx="7777163" cy="61042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rPr>
              <a:t>Dėl besidubliuojančių funkcijų šiose įstaigose bei pasiūlos vertinimo modelio</a:t>
            </a: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</a:rPr>
              <a:t>, LR ŠMSM atsisako steigėjų iš šių įstaigų. Kriterijai, pagal kuriuos buvo atrenkama, kurias įstaigas išlaikyti, yra šie:</a:t>
            </a:r>
          </a:p>
          <a:p>
            <a:pPr marL="468000" lvl="3" indent="-171450" algn="l" defTabSz="584200">
              <a:buFont typeface="Arial" panose="020B0604020202020204" pitchFamily="34" charset="0"/>
              <a:buChar char="•"/>
            </a:pP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</a:rPr>
              <a:t>Ar šias funkcijas atliekančios įstaigos turi galimybę suteikti tas pačias paslaugas be LR ŠMSM įsitraukimo?</a:t>
            </a:r>
          </a:p>
          <a:p>
            <a:pPr marL="468000" lvl="3" indent="-171450" algn="l" defTabSz="584200">
              <a:buFont typeface="Arial" panose="020B0604020202020204" pitchFamily="34" charset="0"/>
              <a:buChar char="•"/>
            </a:pP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</a:rPr>
              <a:t>Ar jau egzistuoja didelė pasiūla teikiamų paslaugų rinkoje iš LR ŠMSM nepavaldžių įstaigų?</a:t>
            </a:r>
          </a:p>
          <a:p>
            <a:pPr marL="468000" lvl="3" indent="-171450" algn="l" defTabSz="584200">
              <a:buFont typeface="Arial" panose="020B0604020202020204" pitchFamily="34" charset="0"/>
              <a:buChar char="•"/>
            </a:pP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</a:rPr>
              <a:t>Ar paslaugos teikiamos daugiau nei viename Lietuvos mieste / regione?</a:t>
            </a:r>
          </a:p>
          <a:p>
            <a:pPr marL="468000" lvl="3" indent="-171450" algn="l" defTabSz="584200">
              <a:buFont typeface="Arial" panose="020B0604020202020204" pitchFamily="34" charset="0"/>
              <a:buChar char="•"/>
            </a:pP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</a:rPr>
              <a:t>Ar yra sudaromos lygios galimybės visiems vaikams suteikti šias paslaugas?</a:t>
            </a:r>
          </a:p>
          <a:p>
            <a:pPr marL="171450" lvl="8" indent="-171450" algn="l" defTabSz="584200">
              <a:buFont typeface="Arial" panose="020B0604020202020204" pitchFamily="34" charset="0"/>
              <a:buChar char="•"/>
            </a:pPr>
            <a:r>
              <a:rPr lang="lt-LT" sz="1100" dirty="0">
                <a:latin typeface="Segoe UI" panose="020B0502040204020203" pitchFamily="34" charset="0"/>
                <a:cs typeface="Segoe UI" panose="020B0502040204020203" pitchFamily="34" charset="0"/>
              </a:rPr>
              <a:t>Pagal šiuos kriterijus nustačius, kad nėra poreikio LR ŠMSM būti įstaigos steigėju / dalininku, </a:t>
            </a:r>
            <a:r>
              <a:rPr lang="lt-LT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jos steigėjo / dalininko teisės bus perduodamos </a:t>
            </a:r>
            <a:r>
              <a:rPr lang="lt-LT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savivaldybėms ar </a:t>
            </a:r>
            <a:r>
              <a:rPr lang="lt-LT" sz="1100" b="1" smtClean="0">
                <a:latin typeface="Segoe UI" panose="020B0502040204020203" pitchFamily="34" charset="0"/>
                <a:cs typeface="Segoe UI" panose="020B0502040204020203" pitchFamily="34" charset="0"/>
              </a:rPr>
              <a:t>kitiems subjektams.</a:t>
            </a:r>
            <a:endParaRPr lang="lt-L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6" indent="-171450" algn="l" defTabSz="584200">
              <a:buFont typeface="Arial" panose="020B0604020202020204" pitchFamily="34" charset="0"/>
              <a:buChar char="•"/>
            </a:pPr>
            <a:endParaRPr kumimoji="0" lang="lt-LT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5FA6FF-0B88-4D96-BAF3-2C3AFFAC0BE5}"/>
              </a:ext>
            </a:extLst>
          </p:cNvPr>
          <p:cNvSpPr>
            <a:spLocks/>
          </p:cNvSpPr>
          <p:nvPr/>
        </p:nvSpPr>
        <p:spPr>
          <a:xfrm>
            <a:off x="3718548" y="1265968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lt-LT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9234C6-8D31-42ED-9B63-1CB283990F18}"/>
              </a:ext>
            </a:extLst>
          </p:cNvPr>
          <p:cNvSpPr>
            <a:spLocks/>
          </p:cNvSpPr>
          <p:nvPr/>
        </p:nvSpPr>
        <p:spPr>
          <a:xfrm>
            <a:off x="4783853" y="1262539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lt-LT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5D84D1A-D42F-4A84-BD80-96284294134B}"/>
              </a:ext>
            </a:extLst>
          </p:cNvPr>
          <p:cNvSpPr>
            <a:spLocks/>
          </p:cNvSpPr>
          <p:nvPr/>
        </p:nvSpPr>
        <p:spPr>
          <a:xfrm>
            <a:off x="5763269" y="1262539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lt-LT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ADF6CF-CB27-4F9A-ACDF-C9B37F7605B5}"/>
              </a:ext>
            </a:extLst>
          </p:cNvPr>
          <p:cNvSpPr>
            <a:spLocks/>
          </p:cNvSpPr>
          <p:nvPr/>
        </p:nvSpPr>
        <p:spPr>
          <a:xfrm>
            <a:off x="6722181" y="1269698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lt-LT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5F0140-FFD7-4A99-BA4C-C034CEAB7976}"/>
              </a:ext>
            </a:extLst>
          </p:cNvPr>
          <p:cNvSpPr>
            <a:spLocks/>
          </p:cNvSpPr>
          <p:nvPr/>
        </p:nvSpPr>
        <p:spPr>
          <a:xfrm>
            <a:off x="7717111" y="1269763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lt-LT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0B1C547-C1A8-4449-A454-BE7319357A9C}"/>
              </a:ext>
            </a:extLst>
          </p:cNvPr>
          <p:cNvSpPr>
            <a:spLocks/>
          </p:cNvSpPr>
          <p:nvPr/>
        </p:nvSpPr>
        <p:spPr>
          <a:xfrm>
            <a:off x="7113957" y="2039407"/>
            <a:ext cx="360000" cy="252000"/>
          </a:xfrm>
          <a:prstGeom prst="ellipse">
            <a:avLst/>
          </a:prstGeom>
          <a:solidFill>
            <a:srgbClr val="FFFFFF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lt-L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4E7DE8-E4A1-4A44-967E-36AEC76AAD1A}"/>
              </a:ext>
            </a:extLst>
          </p:cNvPr>
          <p:cNvSpPr/>
          <p:nvPr/>
        </p:nvSpPr>
        <p:spPr>
          <a:xfrm>
            <a:off x="7447724" y="2045057"/>
            <a:ext cx="2488370" cy="25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9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Išlaikomos įstaigos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0119C6-5056-4F85-9FB3-26C954BF3344}"/>
              </a:ext>
            </a:extLst>
          </p:cNvPr>
          <p:cNvSpPr/>
          <p:nvPr/>
        </p:nvSpPr>
        <p:spPr>
          <a:xfrm>
            <a:off x="3602748" y="2034524"/>
            <a:ext cx="3193415" cy="25648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1000" b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rPr>
              <a:t>Vertinama galimybė atsisakyti steigėjo teisių</a:t>
            </a:r>
          </a:p>
        </p:txBody>
      </p:sp>
    </p:spTree>
    <p:extLst>
      <p:ext uri="{BB962C8B-B14F-4D97-AF65-F5344CB8AC3E}">
        <p14:creationId xmlns:p14="http://schemas.microsoft.com/office/powerpoint/2010/main" val="736462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520DA-F20A-40CE-880B-2A90E5D0DD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221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9520DA-F20A-40CE-880B-2A90E5D0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62FB422-5E82-4FCD-8227-A3374A7FC6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46" y="-248920"/>
            <a:ext cx="102657" cy="6565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defTabSz="584200">
              <a:spcBef>
                <a:spcPct val="0"/>
              </a:spcBef>
              <a:spcAft>
                <a:spcPct val="0"/>
              </a:spcAft>
            </a:pPr>
            <a:endParaRPr kumimoji="0" lang="lt-LT" sz="22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5CCE-3AA1-49F6-A813-5CFE7D7A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2" y="304071"/>
            <a:ext cx="7681511" cy="56952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200" dirty="0"/>
              <a:t>Poveikis ir efektai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904570-45CD-4F33-9B9B-579FF721DF5F}"/>
              </a:ext>
            </a:extLst>
          </p:cNvPr>
          <p:cNvGrpSpPr/>
          <p:nvPr/>
        </p:nvGrpSpPr>
        <p:grpSpPr>
          <a:xfrm>
            <a:off x="539750" y="1419622"/>
            <a:ext cx="7777163" cy="695689"/>
            <a:chOff x="539750" y="1011965"/>
            <a:chExt cx="7777163" cy="695689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7FC66947-32B2-4316-8FDE-C0394C1FDD8A}"/>
                </a:ext>
              </a:extLst>
            </p:cNvPr>
            <p:cNvSpPr/>
            <p:nvPr/>
          </p:nvSpPr>
          <p:spPr>
            <a:xfrm>
              <a:off x="539750" y="1031514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lt-LT" sz="11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Aiški atsakomybė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75DCF-4C43-409F-B8B2-849CD03EC409}"/>
                </a:ext>
              </a:extLst>
            </p:cNvPr>
            <p:cNvSpPr/>
            <p:nvPr/>
          </p:nvSpPr>
          <p:spPr>
            <a:xfrm>
              <a:off x="2123728" y="1011965"/>
              <a:ext cx="6193185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indent="-171450" algn="l" defTabSz="5842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Išgryninus kompetencijas, bus sudaroma aiški darbuotojų kompetencijų matrica.</a:t>
              </a:r>
            </a:p>
            <a:p>
              <a:pPr marL="171450" indent="-171450" algn="l" defTabSz="5842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Vietoje skatinimo pasiūla </a:t>
              </a:r>
              <a:r>
                <a:rPr lang="lt-LT" sz="11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(angl. </a:t>
              </a:r>
              <a:r>
                <a:rPr lang="lt-LT" sz="1100" i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supply-driven</a:t>
              </a:r>
              <a:r>
                <a:rPr lang="lt-LT" sz="11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, įstaigos bus skatinamos pereiti prie labiau paklausa skatinamo veikimo modelio.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8B21EF-6204-4C6D-90B3-AED5428E7A47}"/>
              </a:ext>
            </a:extLst>
          </p:cNvPr>
          <p:cNvGrpSpPr/>
          <p:nvPr/>
        </p:nvGrpSpPr>
        <p:grpSpPr>
          <a:xfrm>
            <a:off x="539750" y="2380117"/>
            <a:ext cx="7778978" cy="695689"/>
            <a:chOff x="539750" y="1715107"/>
            <a:chExt cx="7778978" cy="695689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F68A570A-7C50-486E-96DA-9BB81A80EB8F}"/>
                </a:ext>
              </a:extLst>
            </p:cNvPr>
            <p:cNvSpPr/>
            <p:nvPr/>
          </p:nvSpPr>
          <p:spPr>
            <a:xfrm>
              <a:off x="539750" y="1734656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lang="lt-LT" sz="1100" b="1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Ekonominis efektas</a:t>
              </a:r>
              <a:endParaRPr kumimoji="0" lang="lt-LT" sz="11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1F1BC1-D72D-436B-B4A4-E9ABFF809426}"/>
                </a:ext>
              </a:extLst>
            </p:cNvPr>
            <p:cNvSpPr/>
            <p:nvPr/>
          </p:nvSpPr>
          <p:spPr>
            <a:xfrm>
              <a:off x="2125543" y="1715107"/>
              <a:ext cx="6193185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indent="-171450" algn="l" defTabSz="5842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Atsisakius steigėjo teisių bei perleidus įstaigas savivaldybėms, </a:t>
              </a:r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r>
                <a:rPr lang="lt-LT" sz="11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ūtų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taupomos įstaigų finansavimo lėšos; šios lėšos galėtų būti naudojamos kitų įstaigų specialistų DU didinimui;</a:t>
              </a:r>
            </a:p>
            <a:p>
              <a:pPr marL="171450" indent="-171450" algn="l" defTabSz="5842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Dėl įstaigų apjungimo vadovų ir pavaduotojų DU kaštai ženkliai sumažėtų – iki 500 tūkst. Eur kasmet. Šios DU lėšos galėtų būti panaudojamos tikslingiau – tiesioginių funkcijų įgyvendinimui.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6A6E5-7890-4894-975B-C53F64D55032}"/>
              </a:ext>
            </a:extLst>
          </p:cNvPr>
          <p:cNvGrpSpPr/>
          <p:nvPr/>
        </p:nvGrpSpPr>
        <p:grpSpPr>
          <a:xfrm>
            <a:off x="539750" y="3316221"/>
            <a:ext cx="7776800" cy="695689"/>
            <a:chOff x="539750" y="3121391"/>
            <a:chExt cx="7776800" cy="695689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4AEF3E05-2D3D-44E8-9D40-163A0E81EA91}"/>
                </a:ext>
              </a:extLst>
            </p:cNvPr>
            <p:cNvSpPr/>
            <p:nvPr/>
          </p:nvSpPr>
          <p:spPr>
            <a:xfrm>
              <a:off x="539750" y="3140940"/>
              <a:ext cx="1583978" cy="656590"/>
            </a:xfrm>
            <a:prstGeom prst="homePlate">
              <a:avLst/>
            </a:prstGeom>
            <a:solidFill>
              <a:srgbClr val="339966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lt-LT" sz="11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Kompetencijų stiprinimas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640649-3CA6-4441-A16C-A9A9C16EE8A9}"/>
                </a:ext>
              </a:extLst>
            </p:cNvPr>
            <p:cNvSpPr/>
            <p:nvPr/>
          </p:nvSpPr>
          <p:spPr>
            <a:xfrm>
              <a:off x="2123365" y="3121391"/>
              <a:ext cx="6193185" cy="69568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171450" marR="0" indent="-17145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lt-L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Helvetica Light"/>
                </a:rPr>
                <a:t>A</a:t>
              </a:r>
              <a:r>
                <a:rPr lang="lt-LT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tliekamas VP organizavimo funkcijų kompetencijų stiprinimas, siūlant reinvestuoti pinigus į darbuotojus: kvalifikacijos kėlimo kompetencija, esanti Švietimo centre, turėtų būti efektyviai didinama pavaldžiose įstaigose iš kaštų, sutaupytų mažinant darbuotojų skaičių.</a:t>
              </a:r>
              <a:endParaRPr kumimoji="0" lang="lt-L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49184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1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1.72900000000000009237E+00&quot;&gt;&lt;m_msothmcolidx val=&quot;0&quot;/&gt;&lt;m_rgb r=&quot;3D&quot; g=&quot;8F&quot; b=&quot;6C&quot;/&gt;&lt;m_nBrightness tagver0=&quot;26206&quot; tagname0=&quot;m_nBrightnessUNRECOGNIZED&quot; val=&quot;0&quot;/&gt;&lt;/elem&gt;&lt;elem m_fUsage=&quot;1.55610000000000003872E+00&quot;&gt;&lt;m_msothmcolidx val=&quot;0&quot;/&gt;&lt;m_rgb r=&quot;00&quot; g=&quot;44&quot; b=&quot;16&quot;/&gt;&lt;m_nBrightness tagver0=&quot;26206&quot; tagname0=&quot;m_nBrightnessUNRECOGNIZED&quot; val=&quot;0&quot;/&gt;&lt;/elem&gt;&lt;elem m_fUsage=&quot;8.10000000000000053291E-01&quot;&gt;&lt;m_msothmcolidx val=&quot;0&quot;/&gt;&lt;m_rgb r=&quot;FF&quot; g=&quot;C0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TJ50H8Rr6Ai7JVGW93x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YlJbA4R4aDIQXDx8xng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dtxVA5T1eN61PXYLcsb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dzmsVHSD2gxVR8T9xZT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_0fciMQBmHhu8yY08qW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8_redT_CYD6DNUvAcJ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0JCc2rQ3aU6RmhH.FsM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5eVrEyQWOkPRrIlXalq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KbGGFKRAGu2Ow8Mpyrv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Lhs7ErQNmeci7oGJVW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vVy_8QQQuCKK2k3ZqFi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kLF9HrSLu1Y.Lnm8MXb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BtweKT6ume38z4l4w3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Uo5oIReO42lHpNlEWJ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Cauz3lRQidaooyjtkXP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._klYCRiCoOXJryak3P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iLojvpRPm1fR3DOQfOf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AJnlVZSI.TIUxRjp2qD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9uepUQQR6gpnVNLd.3s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19X8QjTl.kC4W.JIej5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utc4KpStaLkm9i1Asd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vt3PFmTQOouEfxqC46o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utc4KpStaLkm9i1AsdJ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utc4KpStaLkm9i1AsdJ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Uo5oIReO42lHpNlEWJ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9uepUQQR6gpnVNLd.3s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._klYCRiCoOXJryak3P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19X8QjTl.kC4W.JIej5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B6s4VDSCqXYzTJS6uKe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jwDPr0Q.Se9jIBkfyI7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JFRC3PTQWI7w1QdhnU0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uQKx7yQvGDyaOSZgS5G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ClSe_QOePXFQrIR1Ab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DOSfGbRGOnMg8GgvJ9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_bq6qIRSW2lkoKewcI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3IUMD3Sbij6a6qxlS9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yku197QAmHaRw_V78Ex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NrcrBfSWSlR_cVdBL2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xq9l0aQ8KqK_r.0Oum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T4w4O_Q6u_35z9_554x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7myXEYTl6iuO.t_mf3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BHHFGmQoaXW0s8y74sV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EYtyxTTwaxHcHH1ObLx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DfZj_tRGGp_hnAnwCcM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ohLJl2RFClJwzTBwQt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Bmd.2iSH6cP1Z3OLo0s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qC.dTqS6qWObUHHlwL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iLg66DQZ.k3FsEg2_e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QDECM0Qaij0DmJvUKtL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VFRfzqSS2YOpbNfhiLL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hUklEQcWl9PBoT3Np.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KM4RVET42_HIhlsXL1r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U5BcuYR5eXPQKHr4JG3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LDputnR2aO1Bd2nYlH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U21pm7SgG_Z_DrhX6Z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5nM4V.S8C0hu9dGXr.8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BLH3J4TZmA0JGkANuzV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NBdJhrTbyzXw1LIMz5L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bF9z24Swug1ASJVcY5n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y1tb5PQbKdFvxsfK8JF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ZAVL4xSU28AKKj9HPf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kMNzFzRLuW4bl2_ilAh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Zk1fBQSsKExyTKHNjqr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hdC0kQLGmP96aOVZT4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bnwAd6TPedMrfdntIbS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lIM1h8SxCZZgo9nQlxs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V4b9nFSJe32uA5J6mdN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yPklSTnakEymkELNsV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IvDaBmRmKNQAo5avQce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JRqnR2RsCrnbUvo2x6o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bwD5S0RTWXoK1mw1HL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koet70RcOZVkeMcnjEM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e4zjaSP6cex0yOHxYw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rsBeLMSRGBi.enU106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5UnSGbTHapf8wG_CV4F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vEtPBJQTK2lCjZpNi9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Xog.dRI2dP3yipGI6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zpbDUlRc6T.jOJWJ6_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pjt5zRQ_2gu7gYY3_LD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vCjLqSf.EbC.dbEtJb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K049ShSR6TZZ4anbBD_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gl3ay4QhqnJF6pYXnU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rjkHP_TcaLUVeEnzv8Q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cBU3YIRyiGffhXzPDPf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KXicstR420FfiFAitYa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z8MOmQRxuB6hXXDdyMn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L3VlT3RRWiEpzMAMILV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i940WcT9CTnZJSI_BN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B0bjXXSXmNuaYf_i3yT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N4aDONTwGwIkIzN4KC3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HyRzPYSdeCSVrEbZfwS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3RACIRIC6JYDFfYKlz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lzNJ58R6uSpULNLtZqog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D8ECFFBDDA118244861569856C5AC6C3" ma:contentTypeVersion="0" ma:contentTypeDescription="Kurkite naują dokumentą." ma:contentTypeScope="" ma:versionID="e894898859fc6bec26f1b7b2ed962d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f6efcb3d141a2d8cf8d4aae0174d8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CECD4E-EE47-4BA0-8ACB-698C026620C5}"/>
</file>

<file path=customXml/itemProps2.xml><?xml version="1.0" encoding="utf-8"?>
<ds:datastoreItem xmlns:ds="http://schemas.openxmlformats.org/officeDocument/2006/customXml" ds:itemID="{77D99C73-AC8B-43DB-84AC-E6401387DE87}"/>
</file>

<file path=customXml/itemProps3.xml><?xml version="1.0" encoding="utf-8"?>
<ds:datastoreItem xmlns:ds="http://schemas.openxmlformats.org/officeDocument/2006/customXml" ds:itemID="{36385F16-AA24-4D1C-AB19-4253E1E5C1C3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1646</Words>
  <Application>Microsoft Office PowerPoint</Application>
  <PresentationFormat>Demonstracija ekrane (16:9)</PresentationFormat>
  <Paragraphs>258</Paragraphs>
  <Slides>16</Slides>
  <Notes>16</Notes>
  <HiddenSlides>0</HiddenSlides>
  <MMClips>0</MMClips>
  <ScaleCrop>false</ScaleCrop>
  <HeadingPairs>
    <vt:vector size="8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2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Helvetica Light</vt:lpstr>
      <vt:lpstr>Helvetica Neue</vt:lpstr>
      <vt:lpstr>PFDinTextPro-Bold</vt:lpstr>
      <vt:lpstr>Segoe UI</vt:lpstr>
      <vt:lpstr>Segoe UI Normal</vt:lpstr>
      <vt:lpstr>White</vt:lpstr>
      <vt:lpstr>Custom Design</vt:lpstr>
      <vt:lpstr>think-cell Slide</vt:lpstr>
      <vt:lpstr>LR ŠMSM PAVALDŽIŲ ĮSTAIGŲ VALDYMO ir VIEŠŲJŲ Pirkimų vykdymo PERŽIŪRA</vt:lpstr>
      <vt:lpstr>„PowerPoint“ pateiktis</vt:lpstr>
      <vt:lpstr>LR ŠMSM ir pavaldžių įstaigų darbuotojų skaičius išlaikomų iš valstybės biudžeto informacija (1/2)</vt:lpstr>
      <vt:lpstr>„PowerPoint“ pateiktis</vt:lpstr>
      <vt:lpstr>LR ŠMSM pavaldžių įstaigų klasifikavimas pagal funkcijas</vt:lpstr>
      <vt:lpstr>Pagrindiniai esamos situacijos iššūkiai</vt:lpstr>
      <vt:lpstr>Pavaldžių įstaigų valdymo pokyčiai (1/2)</vt:lpstr>
      <vt:lpstr>Pavaldžių įstaigų valdymo pokyčiai (2/2)</vt:lpstr>
      <vt:lpstr>Poveikis ir efektai</vt:lpstr>
      <vt:lpstr>„PowerPoint“ pateiktis</vt:lpstr>
      <vt:lpstr>2016 -2018 m. LR ŠMSM pavaldžios įstaigos vykdė pirkimų už 81 mln. Eur iš EESF ir VB</vt:lpstr>
      <vt:lpstr>Esamos situacijos iššūkiai apima ekonomiškumo, tikslingumo ir kompetencijos problemas </vt:lpstr>
      <vt:lpstr>Siūlomas sprendimas – VP vykdymo centralizavimas LR ŠMSM pavaldžiose įstaigose</vt:lpstr>
      <vt:lpstr>Centralizuotos „pirkiko“ rolės alternatyvos – siūloma VšĮ ar biudžetinės įstaigos steigimo alternatyva</vt:lpstr>
      <vt:lpstr>Numatomi konsolidavimo efektai siekia 3,6 mln. Eur metinių sutaupymų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34efa392-5910-4594-87c4-3f2241cc1262</dc:title>
  <dc:creator>Linas Damanskis</dc:creator>
  <cp:lastModifiedBy>Čilčius Egidijus</cp:lastModifiedBy>
  <cp:revision>136</cp:revision>
  <cp:lastPrinted>2019-04-17T10:55:59Z</cp:lastPrinted>
  <dcterms:modified xsi:type="dcterms:W3CDTF">2019-04-18T05:25:30Z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0x010100D8ECFFBDDA118244861569856C5AC6C3</vt:lpwstr>
  </property>
  <property fmtid="{D5CDD505-2E9C-101B-9397-08002B2CF9AE}" pid="3" name="Komentarai">
    <vt:lpwstr>Pridėta vizavimo metu</vt:lpwstr>
  </property>
</Properties>
</file>