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1" r:id="rId2"/>
    <p:sldId id="303" r:id="rId3"/>
    <p:sldId id="268" r:id="rId4"/>
    <p:sldId id="302" r:id="rId5"/>
    <p:sldId id="301" r:id="rId6"/>
    <p:sldId id="295" r:id="rId7"/>
  </p:sldIdLst>
  <p:sldSz cx="9144000" cy="5143500" type="screen16x9"/>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ta Petkevičienė" initials="AP" lastIdx="14" clrIdx="0">
    <p:extLst/>
  </p:cmAuthor>
  <p:cmAuthor id="2" name="Vaidotas Kalinauskas" initials="VK"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82" autoAdjust="0"/>
    <p:restoredTop sz="88643" autoAdjust="0"/>
  </p:normalViewPr>
  <p:slideViewPr>
    <p:cSldViewPr>
      <p:cViewPr varScale="1">
        <p:scale>
          <a:sx n="141" d="100"/>
          <a:sy n="141" d="100"/>
        </p:scale>
        <p:origin x="132" y="19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45BF62-4044-474C-82F4-75F8C8F3F1C2}"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lt-LT"/>
        </a:p>
      </dgm:t>
    </dgm:pt>
    <dgm:pt modelId="{0DC7477C-F01C-4963-ABFF-32309CABE500}">
      <dgm:prSet phldrT="[Tekstas]"/>
      <dgm:spPr/>
      <dgm:t>
        <a:bodyPr/>
        <a:lstStyle/>
        <a:p>
          <a:r>
            <a:rPr lang="lt-LT" dirty="0"/>
            <a:t>Neužtikrinama teisė į motinystės išmokas</a:t>
          </a:r>
        </a:p>
      </dgm:t>
    </dgm:pt>
    <dgm:pt modelId="{99204BDE-42CC-418A-B55A-A3FBDE8C02A4}" type="parTrans" cxnId="{8EE60012-208C-4584-92A1-B3D17BE1F4C7}">
      <dgm:prSet/>
      <dgm:spPr/>
      <dgm:t>
        <a:bodyPr/>
        <a:lstStyle/>
        <a:p>
          <a:endParaRPr lang="lt-LT"/>
        </a:p>
      </dgm:t>
    </dgm:pt>
    <dgm:pt modelId="{DF066975-6BBF-4E90-8ACF-8E62C49E281C}" type="sibTrans" cxnId="{8EE60012-208C-4584-92A1-B3D17BE1F4C7}">
      <dgm:prSet/>
      <dgm:spPr/>
      <dgm:t>
        <a:bodyPr/>
        <a:lstStyle/>
        <a:p>
          <a:endParaRPr lang="lt-LT"/>
        </a:p>
      </dgm:t>
    </dgm:pt>
    <dgm:pt modelId="{A96378F8-0080-427B-ADD8-A413847F4EF9}">
      <dgm:prSet phldrT="[Tekstas]"/>
      <dgm:spPr/>
      <dgm:t>
        <a:bodyPr/>
        <a:lstStyle/>
        <a:p>
          <a:r>
            <a:rPr lang="lt-LT" dirty="0"/>
            <a:t>Moterims, kurios nėštumo metu nutraukia veiklą (darbo santykius) ir iki gimdymo neturi draustumo, tačiau turi draudimo stažą (Konstitucinio Teismo nutarimas)</a:t>
          </a:r>
        </a:p>
      </dgm:t>
    </dgm:pt>
    <dgm:pt modelId="{52C697C5-A3DB-4F18-8293-BB89BE1BEAD9}" type="parTrans" cxnId="{F7090C75-E740-43A8-B826-86A01B95E899}">
      <dgm:prSet/>
      <dgm:spPr/>
      <dgm:t>
        <a:bodyPr/>
        <a:lstStyle/>
        <a:p>
          <a:endParaRPr lang="lt-LT"/>
        </a:p>
      </dgm:t>
    </dgm:pt>
    <dgm:pt modelId="{9952E0C8-033B-4D58-93D2-977F28AC755E}" type="sibTrans" cxnId="{F7090C75-E740-43A8-B826-86A01B95E899}">
      <dgm:prSet/>
      <dgm:spPr/>
      <dgm:t>
        <a:bodyPr/>
        <a:lstStyle/>
        <a:p>
          <a:endParaRPr lang="lt-LT"/>
        </a:p>
      </dgm:t>
    </dgm:pt>
    <dgm:pt modelId="{F2479E7F-0C41-4BB2-8A59-75ADB0764DCA}">
      <dgm:prSet phldrT="[Tekstas]"/>
      <dgm:spPr/>
      <dgm:t>
        <a:bodyPr/>
        <a:lstStyle/>
        <a:p>
          <a:r>
            <a:rPr lang="lt-LT" b="0" dirty="0">
              <a:latin typeface="+mn-lt"/>
              <a:cs typeface="Times New Roman" panose="02020603050405020304" pitchFamily="18" charset="0"/>
            </a:rPr>
            <a:t>apie </a:t>
          </a:r>
          <a:r>
            <a:rPr lang="lt-LT" b="0" dirty="0"/>
            <a:t>50 moterų </a:t>
          </a:r>
        </a:p>
        <a:p>
          <a:r>
            <a:rPr lang="lt-LT" b="0" dirty="0"/>
            <a:t>per metus</a:t>
          </a:r>
        </a:p>
      </dgm:t>
    </dgm:pt>
    <dgm:pt modelId="{8B65B230-408F-4AF5-9EEB-BAFD10F3EFCF}" type="parTrans" cxnId="{C35E2606-50CF-4B6C-AF37-36D8E902555D}">
      <dgm:prSet/>
      <dgm:spPr/>
      <dgm:t>
        <a:bodyPr/>
        <a:lstStyle/>
        <a:p>
          <a:endParaRPr lang="lt-LT"/>
        </a:p>
      </dgm:t>
    </dgm:pt>
    <dgm:pt modelId="{70504DA2-F2F6-4144-BB88-8195C9B4E35C}" type="sibTrans" cxnId="{C35E2606-50CF-4B6C-AF37-36D8E902555D}">
      <dgm:prSet/>
      <dgm:spPr/>
      <dgm:t>
        <a:bodyPr/>
        <a:lstStyle/>
        <a:p>
          <a:endParaRPr lang="lt-LT"/>
        </a:p>
      </dgm:t>
    </dgm:pt>
    <dgm:pt modelId="{1661FD6B-8B85-4D52-8977-D134F77B9CDB}">
      <dgm:prSet phldrT="[Tekstas]"/>
      <dgm:spPr/>
      <dgm:t>
        <a:bodyPr/>
        <a:lstStyle/>
        <a:p>
          <a:r>
            <a:rPr lang="lt-LT" dirty="0"/>
            <a:t>Nesuteikta teisė į ligos išmoką</a:t>
          </a:r>
        </a:p>
      </dgm:t>
    </dgm:pt>
    <dgm:pt modelId="{F767CE57-891E-4818-B544-21FEC2AFF338}" type="parTrans" cxnId="{6F75E8B7-5115-46A6-912C-A2CEFDF723F2}">
      <dgm:prSet/>
      <dgm:spPr/>
      <dgm:t>
        <a:bodyPr/>
        <a:lstStyle/>
        <a:p>
          <a:endParaRPr lang="lt-LT"/>
        </a:p>
      </dgm:t>
    </dgm:pt>
    <dgm:pt modelId="{BDD963B4-212F-4A77-A5E2-1FAF18B35DD5}" type="sibTrans" cxnId="{6F75E8B7-5115-46A6-912C-A2CEFDF723F2}">
      <dgm:prSet/>
      <dgm:spPr/>
      <dgm:t>
        <a:bodyPr/>
        <a:lstStyle/>
        <a:p>
          <a:endParaRPr lang="lt-LT"/>
        </a:p>
      </dgm:t>
    </dgm:pt>
    <dgm:pt modelId="{D5D970C3-D7BF-4407-BB7F-16FF40ED9215}">
      <dgm:prSet phldrT="[Tekstas]"/>
      <dgm:spPr/>
      <dgm:t>
        <a:bodyPr/>
        <a:lstStyle/>
        <a:p>
          <a:r>
            <a:rPr lang="lt-LT" dirty="0"/>
            <a:t>Asmenims, kurie stacionare gydosi nuo patologinio potraukio azartiniams lošimams</a:t>
          </a:r>
        </a:p>
      </dgm:t>
    </dgm:pt>
    <dgm:pt modelId="{30FA3263-F037-40E0-B29C-C694F17009B1}" type="parTrans" cxnId="{5C586F2A-5833-4CD9-B6D7-FE33106BD231}">
      <dgm:prSet/>
      <dgm:spPr/>
      <dgm:t>
        <a:bodyPr/>
        <a:lstStyle/>
        <a:p>
          <a:endParaRPr lang="lt-LT"/>
        </a:p>
      </dgm:t>
    </dgm:pt>
    <dgm:pt modelId="{7CABF1F2-E252-4F0B-A44B-C6C988458D2A}" type="sibTrans" cxnId="{5C586F2A-5833-4CD9-B6D7-FE33106BD231}">
      <dgm:prSet/>
      <dgm:spPr/>
      <dgm:t>
        <a:bodyPr/>
        <a:lstStyle/>
        <a:p>
          <a:endParaRPr lang="lt-LT"/>
        </a:p>
      </dgm:t>
    </dgm:pt>
    <dgm:pt modelId="{71DFFFDB-EBBB-4BE0-8982-F6E0B7AE21C1}">
      <dgm:prSet phldrT="[Tekstas]"/>
      <dgm:spPr/>
      <dgm:t>
        <a:bodyPr/>
        <a:lstStyle/>
        <a:p>
          <a:r>
            <a:rPr lang="lt-LT" dirty="0"/>
            <a:t>patologinį potraukį azartiniams lošimams turi </a:t>
          </a:r>
        </a:p>
        <a:p>
          <a:r>
            <a:rPr lang="lt-LT" b="0" dirty="0"/>
            <a:t>apie </a:t>
          </a:r>
          <a:r>
            <a:rPr lang="en-US" b="0" dirty="0"/>
            <a:t>5900 </a:t>
          </a:r>
          <a:r>
            <a:rPr lang="lt-LT" b="0" dirty="0"/>
            <a:t>asmenų</a:t>
          </a:r>
        </a:p>
      </dgm:t>
    </dgm:pt>
    <dgm:pt modelId="{D7D9F0B2-72C9-4606-8062-A0FCDCB3CD77}" type="parTrans" cxnId="{ECF1E924-A1E5-4365-A6E1-DE0ED5ED7EF7}">
      <dgm:prSet/>
      <dgm:spPr/>
      <dgm:t>
        <a:bodyPr/>
        <a:lstStyle/>
        <a:p>
          <a:endParaRPr lang="lt-LT"/>
        </a:p>
      </dgm:t>
    </dgm:pt>
    <dgm:pt modelId="{0BE4778D-0044-47ED-9DF7-3921B5443B84}" type="sibTrans" cxnId="{ECF1E924-A1E5-4365-A6E1-DE0ED5ED7EF7}">
      <dgm:prSet/>
      <dgm:spPr/>
      <dgm:t>
        <a:bodyPr/>
        <a:lstStyle/>
        <a:p>
          <a:endParaRPr lang="lt-LT"/>
        </a:p>
      </dgm:t>
    </dgm:pt>
    <dgm:pt modelId="{129290B4-6732-490F-9A6D-2D964D0133E4}">
      <dgm:prSet phldrT="[Tekstas]"/>
      <dgm:spPr/>
      <dgm:t>
        <a:bodyPr/>
        <a:lstStyle/>
        <a:p>
          <a:r>
            <a:rPr lang="lt-LT" dirty="0"/>
            <a:t>Nesuteikta teisė į ligos išmoką</a:t>
          </a:r>
        </a:p>
      </dgm:t>
    </dgm:pt>
    <dgm:pt modelId="{BD3C34B5-72B7-4212-AEB4-1DE3DF856DE5}" type="parTrans" cxnId="{CC924539-5803-44B4-8A66-E2A1741BA5E7}">
      <dgm:prSet/>
      <dgm:spPr/>
      <dgm:t>
        <a:bodyPr/>
        <a:lstStyle/>
        <a:p>
          <a:endParaRPr lang="lt-LT"/>
        </a:p>
      </dgm:t>
    </dgm:pt>
    <dgm:pt modelId="{CD8ECE1C-CD17-4829-9EB4-FCC5F2F46476}" type="sibTrans" cxnId="{CC924539-5803-44B4-8A66-E2A1741BA5E7}">
      <dgm:prSet/>
      <dgm:spPr/>
      <dgm:t>
        <a:bodyPr/>
        <a:lstStyle/>
        <a:p>
          <a:endParaRPr lang="lt-LT"/>
        </a:p>
      </dgm:t>
    </dgm:pt>
    <dgm:pt modelId="{2A6AD7BD-FDE4-45DF-827A-B77FC1076C00}">
      <dgm:prSet phldrT="[Tekstas]"/>
      <dgm:spPr/>
      <dgm:t>
        <a:bodyPr/>
        <a:lstStyle/>
        <a:p>
          <a:r>
            <a:rPr lang="lt-LT" dirty="0"/>
            <a:t>Budintiems globotojams, kai jie slaugo sergančius globojamus vaikus</a:t>
          </a:r>
        </a:p>
      </dgm:t>
    </dgm:pt>
    <dgm:pt modelId="{15F141ED-B6F9-4299-BC5B-A19B00E9A150}" type="parTrans" cxnId="{93468479-B8B4-492C-BB44-130D6DFC0B03}">
      <dgm:prSet/>
      <dgm:spPr/>
      <dgm:t>
        <a:bodyPr/>
        <a:lstStyle/>
        <a:p>
          <a:endParaRPr lang="lt-LT"/>
        </a:p>
      </dgm:t>
    </dgm:pt>
    <dgm:pt modelId="{3FE62E07-A663-4476-9552-D43B922F0B07}" type="sibTrans" cxnId="{93468479-B8B4-492C-BB44-130D6DFC0B03}">
      <dgm:prSet/>
      <dgm:spPr/>
      <dgm:t>
        <a:bodyPr/>
        <a:lstStyle/>
        <a:p>
          <a:endParaRPr lang="lt-LT"/>
        </a:p>
      </dgm:t>
    </dgm:pt>
    <dgm:pt modelId="{75C0DD73-9064-4C41-B3AA-8798903FF327}">
      <dgm:prSet phldrT="[Tekstas]"/>
      <dgm:spPr/>
      <dgm:t>
        <a:bodyPr/>
        <a:lstStyle/>
        <a:p>
          <a:r>
            <a:rPr lang="lt-LT" b="0" dirty="0"/>
            <a:t>130 budinčių globotojų</a:t>
          </a:r>
        </a:p>
      </dgm:t>
    </dgm:pt>
    <dgm:pt modelId="{B4AF0A9D-9483-4C35-914C-BEC408C0AC2F}" type="parTrans" cxnId="{4215231B-8D58-421E-89D9-30B1FB8BF33D}">
      <dgm:prSet/>
      <dgm:spPr/>
      <dgm:t>
        <a:bodyPr/>
        <a:lstStyle/>
        <a:p>
          <a:endParaRPr lang="lt-LT"/>
        </a:p>
      </dgm:t>
    </dgm:pt>
    <dgm:pt modelId="{F1C9D99B-04BD-4549-A7BB-3154DDAFE8FE}" type="sibTrans" cxnId="{4215231B-8D58-421E-89D9-30B1FB8BF33D}">
      <dgm:prSet/>
      <dgm:spPr/>
      <dgm:t>
        <a:bodyPr/>
        <a:lstStyle/>
        <a:p>
          <a:endParaRPr lang="lt-LT"/>
        </a:p>
      </dgm:t>
    </dgm:pt>
    <dgm:pt modelId="{B81FD770-3FDD-4FDC-AE76-C23DCFF85944}">
      <dgm:prSet phldrT="[Tekstas]"/>
      <dgm:spPr/>
      <dgm:t>
        <a:bodyPr/>
        <a:lstStyle/>
        <a:p>
          <a:r>
            <a:rPr lang="lt-LT" dirty="0"/>
            <a:t>Nepakankamos trukmės ligos išmokos </a:t>
          </a:r>
        </a:p>
      </dgm:t>
    </dgm:pt>
    <dgm:pt modelId="{963F8F9B-DD08-44D5-9219-67009F2C609A}" type="parTrans" cxnId="{B0AF8C4A-A9C0-4CAB-98E5-C55AFC99F0DB}">
      <dgm:prSet/>
      <dgm:spPr/>
      <dgm:t>
        <a:bodyPr/>
        <a:lstStyle/>
        <a:p>
          <a:endParaRPr lang="lt-LT"/>
        </a:p>
      </dgm:t>
    </dgm:pt>
    <dgm:pt modelId="{74FDA46E-E75C-4FDF-9336-DFF8B016C6A3}" type="sibTrans" cxnId="{B0AF8C4A-A9C0-4CAB-98E5-C55AFC99F0DB}">
      <dgm:prSet/>
      <dgm:spPr/>
      <dgm:t>
        <a:bodyPr/>
        <a:lstStyle/>
        <a:p>
          <a:endParaRPr lang="lt-LT"/>
        </a:p>
      </dgm:t>
    </dgm:pt>
    <dgm:pt modelId="{3F376DF1-D060-4A37-B166-AE74682B6A05}">
      <dgm:prSet phldrT="[Tekstas]"/>
      <dgm:spPr/>
      <dgm:t>
        <a:bodyPr/>
        <a:lstStyle/>
        <a:p>
          <a:r>
            <a:rPr lang="lt-LT" dirty="0"/>
            <a:t>Asmenimis, kurie gydosi priklausomybę nuo alkoholio specializuotuose stacionaruose (gydymas trunka iki 28 d., išmoka mokama  - už 14 d.)</a:t>
          </a:r>
        </a:p>
      </dgm:t>
    </dgm:pt>
    <dgm:pt modelId="{AAEEB0F1-1904-4FF4-A2F2-7B67BDCBA45C}" type="parTrans" cxnId="{7973B1F5-AB97-4FBA-BB1B-8175F0027174}">
      <dgm:prSet/>
      <dgm:spPr/>
      <dgm:t>
        <a:bodyPr/>
        <a:lstStyle/>
        <a:p>
          <a:endParaRPr lang="lt-LT"/>
        </a:p>
      </dgm:t>
    </dgm:pt>
    <dgm:pt modelId="{685AFB08-0C37-43B8-AAC9-4C876D36EFD6}" type="sibTrans" cxnId="{7973B1F5-AB97-4FBA-BB1B-8175F0027174}">
      <dgm:prSet/>
      <dgm:spPr/>
      <dgm:t>
        <a:bodyPr/>
        <a:lstStyle/>
        <a:p>
          <a:endParaRPr lang="lt-LT"/>
        </a:p>
      </dgm:t>
    </dgm:pt>
    <dgm:pt modelId="{15024D61-240D-403A-894C-F33B5A8CB251}">
      <dgm:prSet phldrT="[Tekstas]"/>
      <dgm:spPr/>
      <dgm:t>
        <a:bodyPr/>
        <a:lstStyle/>
        <a:p>
          <a:r>
            <a:rPr lang="lt-LT" dirty="0"/>
            <a:t>860 besigydančių asmenų nuo alkoholizmo</a:t>
          </a:r>
        </a:p>
      </dgm:t>
    </dgm:pt>
    <dgm:pt modelId="{D669B322-4D95-4DDF-A832-7758029EBB88}" type="parTrans" cxnId="{741FBEF4-0EB2-4BEF-904F-11BB5DB3E866}">
      <dgm:prSet/>
      <dgm:spPr/>
      <dgm:t>
        <a:bodyPr/>
        <a:lstStyle/>
        <a:p>
          <a:endParaRPr lang="lt-LT"/>
        </a:p>
      </dgm:t>
    </dgm:pt>
    <dgm:pt modelId="{46F0A72E-B93E-46C8-BD1E-26F8AD51F991}" type="sibTrans" cxnId="{741FBEF4-0EB2-4BEF-904F-11BB5DB3E866}">
      <dgm:prSet/>
      <dgm:spPr/>
      <dgm:t>
        <a:bodyPr/>
        <a:lstStyle/>
        <a:p>
          <a:endParaRPr lang="lt-LT"/>
        </a:p>
      </dgm:t>
    </dgm:pt>
    <dgm:pt modelId="{555D3BCB-FD9B-4F0E-8323-3E50382374FE}" type="pres">
      <dgm:prSet presAssocID="{9F45BF62-4044-474C-82F4-75F8C8F3F1C2}" presName="Name0" presStyleCnt="0">
        <dgm:presLayoutVars>
          <dgm:chPref val="3"/>
          <dgm:dir/>
          <dgm:animLvl val="lvl"/>
          <dgm:resizeHandles/>
        </dgm:presLayoutVars>
      </dgm:prSet>
      <dgm:spPr/>
    </dgm:pt>
    <dgm:pt modelId="{CE6F0EDF-8558-4937-B5CE-4DD563857F88}" type="pres">
      <dgm:prSet presAssocID="{0DC7477C-F01C-4963-ABFF-32309CABE500}" presName="horFlow" presStyleCnt="0"/>
      <dgm:spPr/>
    </dgm:pt>
    <dgm:pt modelId="{F65BD973-045C-4EC2-B48C-A9291282E810}" type="pres">
      <dgm:prSet presAssocID="{0DC7477C-F01C-4963-ABFF-32309CABE500}" presName="bigChev" presStyleLbl="node1" presStyleIdx="0" presStyleCnt="4" custScaleX="205699" custScaleY="175077" custLinFactNeighborX="8198" custLinFactNeighborY="-68"/>
      <dgm:spPr/>
    </dgm:pt>
    <dgm:pt modelId="{4CDACB2B-B4B8-476D-8459-FD4795B64305}" type="pres">
      <dgm:prSet presAssocID="{52C697C5-A3DB-4F18-8293-BB89BE1BEAD9}" presName="parTrans" presStyleCnt="0"/>
      <dgm:spPr/>
    </dgm:pt>
    <dgm:pt modelId="{59D31E7E-976D-46E0-AFCF-84945DA22EBD}" type="pres">
      <dgm:prSet presAssocID="{A96378F8-0080-427B-ADD8-A413847F4EF9}" presName="node" presStyleLbl="alignAccFollowNode1" presStyleIdx="0" presStyleCnt="8" custScaleX="347094" custScaleY="175077" custLinFactNeighborX="9172" custLinFactNeighborY="-3472">
        <dgm:presLayoutVars>
          <dgm:bulletEnabled val="1"/>
        </dgm:presLayoutVars>
      </dgm:prSet>
      <dgm:spPr/>
    </dgm:pt>
    <dgm:pt modelId="{BFE1C213-551F-4DCC-B3AE-7FB3E6F4EE81}" type="pres">
      <dgm:prSet presAssocID="{9952E0C8-033B-4D58-93D2-977F28AC755E}" presName="sibTrans" presStyleCnt="0"/>
      <dgm:spPr/>
    </dgm:pt>
    <dgm:pt modelId="{BA6CEE79-B198-4DBE-B8E0-12ED97F5DF51}" type="pres">
      <dgm:prSet presAssocID="{F2479E7F-0C41-4BB2-8A59-75ADB0764DCA}" presName="node" presStyleLbl="alignAccFollowNode1" presStyleIdx="1" presStyleCnt="8" custScaleX="205699" custScaleY="175077" custLinFactNeighborX="7070" custLinFactNeighborY="19">
        <dgm:presLayoutVars>
          <dgm:bulletEnabled val="1"/>
        </dgm:presLayoutVars>
      </dgm:prSet>
      <dgm:spPr/>
    </dgm:pt>
    <dgm:pt modelId="{62C79DD4-F019-4543-A538-DAF4D9010C16}" type="pres">
      <dgm:prSet presAssocID="{0DC7477C-F01C-4963-ABFF-32309CABE500}" presName="vSp" presStyleCnt="0"/>
      <dgm:spPr/>
    </dgm:pt>
    <dgm:pt modelId="{06CA651A-5741-4538-ADE2-57C06C80D25F}" type="pres">
      <dgm:prSet presAssocID="{1661FD6B-8B85-4D52-8977-D134F77B9CDB}" presName="horFlow" presStyleCnt="0"/>
      <dgm:spPr/>
    </dgm:pt>
    <dgm:pt modelId="{4EACD449-4F7C-4E46-A2F9-96E55E15A58A}" type="pres">
      <dgm:prSet presAssocID="{1661FD6B-8B85-4D52-8977-D134F77B9CDB}" presName="bigChev" presStyleLbl="node1" presStyleIdx="1" presStyleCnt="4" custScaleX="205699" custScaleY="175077" custLinFactNeighborX="6319" custLinFactNeighborY="16"/>
      <dgm:spPr/>
    </dgm:pt>
    <dgm:pt modelId="{7EF0068C-85D9-4491-A54B-D1297C2D63B1}" type="pres">
      <dgm:prSet presAssocID="{30FA3263-F037-40E0-B29C-C694F17009B1}" presName="parTrans" presStyleCnt="0"/>
      <dgm:spPr/>
    </dgm:pt>
    <dgm:pt modelId="{176D1758-E2C8-4843-ADDD-DC47A37E7519}" type="pres">
      <dgm:prSet presAssocID="{D5D970C3-D7BF-4407-BB7F-16FF40ED9215}" presName="node" presStyleLbl="alignAccFollowNode1" presStyleIdx="2" presStyleCnt="8" custScaleX="347094" custScaleY="175077">
        <dgm:presLayoutVars>
          <dgm:bulletEnabled val="1"/>
        </dgm:presLayoutVars>
      </dgm:prSet>
      <dgm:spPr/>
    </dgm:pt>
    <dgm:pt modelId="{479BAC76-5938-41D9-AFB9-3928D48838F3}" type="pres">
      <dgm:prSet presAssocID="{7CABF1F2-E252-4F0B-A44B-C6C988458D2A}" presName="sibTrans" presStyleCnt="0"/>
      <dgm:spPr/>
    </dgm:pt>
    <dgm:pt modelId="{843F2C44-4A00-41EE-9A0D-761916D9AA58}" type="pres">
      <dgm:prSet presAssocID="{71DFFFDB-EBBB-4BE0-8982-F6E0B7AE21C1}" presName="node" presStyleLbl="alignAccFollowNode1" presStyleIdx="3" presStyleCnt="8" custScaleX="205699" custScaleY="175077">
        <dgm:presLayoutVars>
          <dgm:bulletEnabled val="1"/>
        </dgm:presLayoutVars>
      </dgm:prSet>
      <dgm:spPr/>
    </dgm:pt>
    <dgm:pt modelId="{73C1B629-F977-4A3A-AA1A-C2BAB8839B4C}" type="pres">
      <dgm:prSet presAssocID="{1661FD6B-8B85-4D52-8977-D134F77B9CDB}" presName="vSp" presStyleCnt="0"/>
      <dgm:spPr/>
    </dgm:pt>
    <dgm:pt modelId="{47C0C565-BEF4-4313-9E69-C43E79C04BA9}" type="pres">
      <dgm:prSet presAssocID="{129290B4-6732-490F-9A6D-2D964D0133E4}" presName="horFlow" presStyleCnt="0"/>
      <dgm:spPr/>
    </dgm:pt>
    <dgm:pt modelId="{6F61E983-866F-4594-974F-A9F0ABBB158B}" type="pres">
      <dgm:prSet presAssocID="{129290B4-6732-490F-9A6D-2D964D0133E4}" presName="bigChev" presStyleLbl="node1" presStyleIdx="2" presStyleCnt="4" custScaleX="205699" custScaleY="175077"/>
      <dgm:spPr/>
    </dgm:pt>
    <dgm:pt modelId="{8A5E3F9E-EB25-4F0F-8564-C71393D4E26C}" type="pres">
      <dgm:prSet presAssocID="{15F141ED-B6F9-4299-BC5B-A19B00E9A150}" presName="parTrans" presStyleCnt="0"/>
      <dgm:spPr/>
    </dgm:pt>
    <dgm:pt modelId="{A08B123C-F4F8-4853-BEAF-1E245A6DDCE8}" type="pres">
      <dgm:prSet presAssocID="{2A6AD7BD-FDE4-45DF-827A-B77FC1076C00}" presName="node" presStyleLbl="alignAccFollowNode1" presStyleIdx="4" presStyleCnt="8" custScaleX="347094" custScaleY="175077">
        <dgm:presLayoutVars>
          <dgm:bulletEnabled val="1"/>
        </dgm:presLayoutVars>
      </dgm:prSet>
      <dgm:spPr/>
    </dgm:pt>
    <dgm:pt modelId="{0605706B-682C-41C7-8431-A7EADD790F8D}" type="pres">
      <dgm:prSet presAssocID="{3FE62E07-A663-4476-9552-D43B922F0B07}" presName="sibTrans" presStyleCnt="0"/>
      <dgm:spPr/>
    </dgm:pt>
    <dgm:pt modelId="{25C02092-2545-4F64-AB1D-FF59C48B7CDA}" type="pres">
      <dgm:prSet presAssocID="{75C0DD73-9064-4C41-B3AA-8798903FF327}" presName="node" presStyleLbl="alignAccFollowNode1" presStyleIdx="5" presStyleCnt="8" custScaleX="205699" custScaleY="175077" custLinFactNeighborX="9172" custLinFactNeighborY="-3472">
        <dgm:presLayoutVars>
          <dgm:bulletEnabled val="1"/>
        </dgm:presLayoutVars>
      </dgm:prSet>
      <dgm:spPr/>
    </dgm:pt>
    <dgm:pt modelId="{A987AFB8-52E9-43BB-AA5F-5931E136DFC0}" type="pres">
      <dgm:prSet presAssocID="{129290B4-6732-490F-9A6D-2D964D0133E4}" presName="vSp" presStyleCnt="0"/>
      <dgm:spPr/>
    </dgm:pt>
    <dgm:pt modelId="{1387F99E-35AD-4FF9-B0EF-78058DDBB3C1}" type="pres">
      <dgm:prSet presAssocID="{B81FD770-3FDD-4FDC-AE76-C23DCFF85944}" presName="horFlow" presStyleCnt="0"/>
      <dgm:spPr/>
    </dgm:pt>
    <dgm:pt modelId="{FE9EE687-8A16-4E76-A850-3C4720E1BE34}" type="pres">
      <dgm:prSet presAssocID="{B81FD770-3FDD-4FDC-AE76-C23DCFF85944}" presName="bigChev" presStyleLbl="node1" presStyleIdx="3" presStyleCnt="4" custScaleX="205699" custScaleY="175077"/>
      <dgm:spPr/>
    </dgm:pt>
    <dgm:pt modelId="{2F10903B-806F-48DB-BAF5-F7DEFB715226}" type="pres">
      <dgm:prSet presAssocID="{AAEEB0F1-1904-4FF4-A2F2-7B67BDCBA45C}" presName="parTrans" presStyleCnt="0"/>
      <dgm:spPr/>
    </dgm:pt>
    <dgm:pt modelId="{3723BC76-DF61-405B-A5E7-CD6B977F31E7}" type="pres">
      <dgm:prSet presAssocID="{3F376DF1-D060-4A37-B166-AE74682B6A05}" presName="node" presStyleLbl="alignAccFollowNode1" presStyleIdx="6" presStyleCnt="8" custScaleX="347094" custScaleY="175077">
        <dgm:presLayoutVars>
          <dgm:bulletEnabled val="1"/>
        </dgm:presLayoutVars>
      </dgm:prSet>
      <dgm:spPr/>
    </dgm:pt>
    <dgm:pt modelId="{281F3BA1-0889-41B3-8A1E-8CCC33043F13}" type="pres">
      <dgm:prSet presAssocID="{685AFB08-0C37-43B8-AAC9-4C876D36EFD6}" presName="sibTrans" presStyleCnt="0"/>
      <dgm:spPr/>
    </dgm:pt>
    <dgm:pt modelId="{0420CDA4-6235-4ED6-AF9E-FE7F6A236875}" type="pres">
      <dgm:prSet presAssocID="{15024D61-240D-403A-894C-F33B5A8CB251}" presName="node" presStyleLbl="alignAccFollowNode1" presStyleIdx="7" presStyleCnt="8" custScaleX="205699" custScaleY="175077">
        <dgm:presLayoutVars>
          <dgm:bulletEnabled val="1"/>
        </dgm:presLayoutVars>
      </dgm:prSet>
      <dgm:spPr/>
    </dgm:pt>
  </dgm:ptLst>
  <dgm:cxnLst>
    <dgm:cxn modelId="{C35E2606-50CF-4B6C-AF37-36D8E902555D}" srcId="{0DC7477C-F01C-4963-ABFF-32309CABE500}" destId="{F2479E7F-0C41-4BB2-8A59-75ADB0764DCA}" srcOrd="1" destOrd="0" parTransId="{8B65B230-408F-4AF5-9EEB-BAFD10F3EFCF}" sibTransId="{70504DA2-F2F6-4144-BB88-8195C9B4E35C}"/>
    <dgm:cxn modelId="{2B51C20E-3C63-40B0-A1A4-4653B7287D61}" type="presOf" srcId="{129290B4-6732-490F-9A6D-2D964D0133E4}" destId="{6F61E983-866F-4594-974F-A9F0ABBB158B}" srcOrd="0" destOrd="0" presId="urn:microsoft.com/office/officeart/2005/8/layout/lProcess3"/>
    <dgm:cxn modelId="{8EE60012-208C-4584-92A1-B3D17BE1F4C7}" srcId="{9F45BF62-4044-474C-82F4-75F8C8F3F1C2}" destId="{0DC7477C-F01C-4963-ABFF-32309CABE500}" srcOrd="0" destOrd="0" parTransId="{99204BDE-42CC-418A-B55A-A3FBDE8C02A4}" sibTransId="{DF066975-6BBF-4E90-8ACF-8E62C49E281C}"/>
    <dgm:cxn modelId="{4215231B-8D58-421E-89D9-30B1FB8BF33D}" srcId="{129290B4-6732-490F-9A6D-2D964D0133E4}" destId="{75C0DD73-9064-4C41-B3AA-8798903FF327}" srcOrd="1" destOrd="0" parTransId="{B4AF0A9D-9483-4C35-914C-BEC408C0AC2F}" sibTransId="{F1C9D99B-04BD-4549-A7BB-3154DDAFE8FE}"/>
    <dgm:cxn modelId="{0495A01D-0C05-43F4-B806-A86FB7B73FDF}" type="presOf" srcId="{F2479E7F-0C41-4BB2-8A59-75ADB0764DCA}" destId="{BA6CEE79-B198-4DBE-B8E0-12ED97F5DF51}" srcOrd="0" destOrd="0" presId="urn:microsoft.com/office/officeart/2005/8/layout/lProcess3"/>
    <dgm:cxn modelId="{7251A91D-AD25-44FA-9A4B-D4C40D83BCFA}" type="presOf" srcId="{1661FD6B-8B85-4D52-8977-D134F77B9CDB}" destId="{4EACD449-4F7C-4E46-A2F9-96E55E15A58A}" srcOrd="0" destOrd="0" presId="urn:microsoft.com/office/officeart/2005/8/layout/lProcess3"/>
    <dgm:cxn modelId="{ECF1E924-A1E5-4365-A6E1-DE0ED5ED7EF7}" srcId="{1661FD6B-8B85-4D52-8977-D134F77B9CDB}" destId="{71DFFFDB-EBBB-4BE0-8982-F6E0B7AE21C1}" srcOrd="1" destOrd="0" parTransId="{D7D9F0B2-72C9-4606-8062-A0FCDCB3CD77}" sibTransId="{0BE4778D-0044-47ED-9DF7-3921B5443B84}"/>
    <dgm:cxn modelId="{651F0625-8FA0-4F7C-9CD6-F3B2874C44CD}" type="presOf" srcId="{9F45BF62-4044-474C-82F4-75F8C8F3F1C2}" destId="{555D3BCB-FD9B-4F0E-8323-3E50382374FE}" srcOrd="0" destOrd="0" presId="urn:microsoft.com/office/officeart/2005/8/layout/lProcess3"/>
    <dgm:cxn modelId="{DE58F926-91F4-4FA9-9790-C7F29B5680F7}" type="presOf" srcId="{75C0DD73-9064-4C41-B3AA-8798903FF327}" destId="{25C02092-2545-4F64-AB1D-FF59C48B7CDA}" srcOrd="0" destOrd="0" presId="urn:microsoft.com/office/officeart/2005/8/layout/lProcess3"/>
    <dgm:cxn modelId="{5C586F2A-5833-4CD9-B6D7-FE33106BD231}" srcId="{1661FD6B-8B85-4D52-8977-D134F77B9CDB}" destId="{D5D970C3-D7BF-4407-BB7F-16FF40ED9215}" srcOrd="0" destOrd="0" parTransId="{30FA3263-F037-40E0-B29C-C694F17009B1}" sibTransId="{7CABF1F2-E252-4F0B-A44B-C6C988458D2A}"/>
    <dgm:cxn modelId="{CC924539-5803-44B4-8A66-E2A1741BA5E7}" srcId="{9F45BF62-4044-474C-82F4-75F8C8F3F1C2}" destId="{129290B4-6732-490F-9A6D-2D964D0133E4}" srcOrd="2" destOrd="0" parTransId="{BD3C34B5-72B7-4212-AEB4-1DE3DF856DE5}" sibTransId="{CD8ECE1C-CD17-4829-9EB4-FCC5F2F46476}"/>
    <dgm:cxn modelId="{9BE11169-5028-4C2F-8A71-290EFE0457B1}" type="presOf" srcId="{71DFFFDB-EBBB-4BE0-8982-F6E0B7AE21C1}" destId="{843F2C44-4A00-41EE-9A0D-761916D9AA58}" srcOrd="0" destOrd="0" presId="urn:microsoft.com/office/officeart/2005/8/layout/lProcess3"/>
    <dgm:cxn modelId="{B0AF8C4A-A9C0-4CAB-98E5-C55AFC99F0DB}" srcId="{9F45BF62-4044-474C-82F4-75F8C8F3F1C2}" destId="{B81FD770-3FDD-4FDC-AE76-C23DCFF85944}" srcOrd="3" destOrd="0" parTransId="{963F8F9B-DD08-44D5-9219-67009F2C609A}" sibTransId="{74FDA46E-E75C-4FDF-9336-DFF8B016C6A3}"/>
    <dgm:cxn modelId="{F7090C75-E740-43A8-B826-86A01B95E899}" srcId="{0DC7477C-F01C-4963-ABFF-32309CABE500}" destId="{A96378F8-0080-427B-ADD8-A413847F4EF9}" srcOrd="0" destOrd="0" parTransId="{52C697C5-A3DB-4F18-8293-BB89BE1BEAD9}" sibTransId="{9952E0C8-033B-4D58-93D2-977F28AC755E}"/>
    <dgm:cxn modelId="{93468479-B8B4-492C-BB44-130D6DFC0B03}" srcId="{129290B4-6732-490F-9A6D-2D964D0133E4}" destId="{2A6AD7BD-FDE4-45DF-827A-B77FC1076C00}" srcOrd="0" destOrd="0" parTransId="{15F141ED-B6F9-4299-BC5B-A19B00E9A150}" sibTransId="{3FE62E07-A663-4476-9552-D43B922F0B07}"/>
    <dgm:cxn modelId="{40ABA388-DCF4-4A68-928D-A49F80041A7D}" type="presOf" srcId="{B81FD770-3FDD-4FDC-AE76-C23DCFF85944}" destId="{FE9EE687-8A16-4E76-A850-3C4720E1BE34}" srcOrd="0" destOrd="0" presId="urn:microsoft.com/office/officeart/2005/8/layout/lProcess3"/>
    <dgm:cxn modelId="{06908489-690E-4C9B-B58B-C346F7855A4E}" type="presOf" srcId="{15024D61-240D-403A-894C-F33B5A8CB251}" destId="{0420CDA4-6235-4ED6-AF9E-FE7F6A236875}" srcOrd="0" destOrd="0" presId="urn:microsoft.com/office/officeart/2005/8/layout/lProcess3"/>
    <dgm:cxn modelId="{215E3C9E-D56A-4BCE-9B42-955B6F17E46D}" type="presOf" srcId="{2A6AD7BD-FDE4-45DF-827A-B77FC1076C00}" destId="{A08B123C-F4F8-4853-BEAF-1E245A6DDCE8}" srcOrd="0" destOrd="0" presId="urn:microsoft.com/office/officeart/2005/8/layout/lProcess3"/>
    <dgm:cxn modelId="{25F492A9-B8CD-440D-AA53-9972D700C386}" type="presOf" srcId="{0DC7477C-F01C-4963-ABFF-32309CABE500}" destId="{F65BD973-045C-4EC2-B48C-A9291282E810}" srcOrd="0" destOrd="0" presId="urn:microsoft.com/office/officeart/2005/8/layout/lProcess3"/>
    <dgm:cxn modelId="{34D06BAA-A6C8-4BE8-8F55-A08951781906}" type="presOf" srcId="{D5D970C3-D7BF-4407-BB7F-16FF40ED9215}" destId="{176D1758-E2C8-4843-ADDD-DC47A37E7519}" srcOrd="0" destOrd="0" presId="urn:microsoft.com/office/officeart/2005/8/layout/lProcess3"/>
    <dgm:cxn modelId="{6F75E8B7-5115-46A6-912C-A2CEFDF723F2}" srcId="{9F45BF62-4044-474C-82F4-75F8C8F3F1C2}" destId="{1661FD6B-8B85-4D52-8977-D134F77B9CDB}" srcOrd="1" destOrd="0" parTransId="{F767CE57-891E-4818-B544-21FEC2AFF338}" sibTransId="{BDD963B4-212F-4A77-A5E2-1FAF18B35DD5}"/>
    <dgm:cxn modelId="{AC896BBB-4513-4851-829A-CB6FB22AE005}" type="presOf" srcId="{3F376DF1-D060-4A37-B166-AE74682B6A05}" destId="{3723BC76-DF61-405B-A5E7-CD6B977F31E7}" srcOrd="0" destOrd="0" presId="urn:microsoft.com/office/officeart/2005/8/layout/lProcess3"/>
    <dgm:cxn modelId="{6FD183C4-4A0E-4F66-8D5C-AA62DC7DB991}" type="presOf" srcId="{A96378F8-0080-427B-ADD8-A413847F4EF9}" destId="{59D31E7E-976D-46E0-AFCF-84945DA22EBD}" srcOrd="0" destOrd="0" presId="urn:microsoft.com/office/officeart/2005/8/layout/lProcess3"/>
    <dgm:cxn modelId="{741FBEF4-0EB2-4BEF-904F-11BB5DB3E866}" srcId="{B81FD770-3FDD-4FDC-AE76-C23DCFF85944}" destId="{15024D61-240D-403A-894C-F33B5A8CB251}" srcOrd="1" destOrd="0" parTransId="{D669B322-4D95-4DDF-A832-7758029EBB88}" sibTransId="{46F0A72E-B93E-46C8-BD1E-26F8AD51F991}"/>
    <dgm:cxn modelId="{7973B1F5-AB97-4FBA-BB1B-8175F0027174}" srcId="{B81FD770-3FDD-4FDC-AE76-C23DCFF85944}" destId="{3F376DF1-D060-4A37-B166-AE74682B6A05}" srcOrd="0" destOrd="0" parTransId="{AAEEB0F1-1904-4FF4-A2F2-7B67BDCBA45C}" sibTransId="{685AFB08-0C37-43B8-AAC9-4C876D36EFD6}"/>
    <dgm:cxn modelId="{9AE82392-9322-47C1-9E00-AABDAE106137}" type="presParOf" srcId="{555D3BCB-FD9B-4F0E-8323-3E50382374FE}" destId="{CE6F0EDF-8558-4937-B5CE-4DD563857F88}" srcOrd="0" destOrd="0" presId="urn:microsoft.com/office/officeart/2005/8/layout/lProcess3"/>
    <dgm:cxn modelId="{D4339130-6728-46CA-B672-67C26E6ADF5B}" type="presParOf" srcId="{CE6F0EDF-8558-4937-B5CE-4DD563857F88}" destId="{F65BD973-045C-4EC2-B48C-A9291282E810}" srcOrd="0" destOrd="0" presId="urn:microsoft.com/office/officeart/2005/8/layout/lProcess3"/>
    <dgm:cxn modelId="{6F20D977-1632-4A0C-B0B0-9955B8403F1B}" type="presParOf" srcId="{CE6F0EDF-8558-4937-B5CE-4DD563857F88}" destId="{4CDACB2B-B4B8-476D-8459-FD4795B64305}" srcOrd="1" destOrd="0" presId="urn:microsoft.com/office/officeart/2005/8/layout/lProcess3"/>
    <dgm:cxn modelId="{DED93BE6-3C9A-4AEB-9624-93F66850D127}" type="presParOf" srcId="{CE6F0EDF-8558-4937-B5CE-4DD563857F88}" destId="{59D31E7E-976D-46E0-AFCF-84945DA22EBD}" srcOrd="2" destOrd="0" presId="urn:microsoft.com/office/officeart/2005/8/layout/lProcess3"/>
    <dgm:cxn modelId="{CC980138-94D5-4E46-809A-13D9E7B0A42E}" type="presParOf" srcId="{CE6F0EDF-8558-4937-B5CE-4DD563857F88}" destId="{BFE1C213-551F-4DCC-B3AE-7FB3E6F4EE81}" srcOrd="3" destOrd="0" presId="urn:microsoft.com/office/officeart/2005/8/layout/lProcess3"/>
    <dgm:cxn modelId="{5914ACBE-A422-4171-84BC-01228E6DD35A}" type="presParOf" srcId="{CE6F0EDF-8558-4937-B5CE-4DD563857F88}" destId="{BA6CEE79-B198-4DBE-B8E0-12ED97F5DF51}" srcOrd="4" destOrd="0" presId="urn:microsoft.com/office/officeart/2005/8/layout/lProcess3"/>
    <dgm:cxn modelId="{BABD94FA-735C-4874-8FF0-12343839BE0B}" type="presParOf" srcId="{555D3BCB-FD9B-4F0E-8323-3E50382374FE}" destId="{62C79DD4-F019-4543-A538-DAF4D9010C16}" srcOrd="1" destOrd="0" presId="urn:microsoft.com/office/officeart/2005/8/layout/lProcess3"/>
    <dgm:cxn modelId="{0103CC8A-E1B7-42D4-86A4-EDB666ECD373}" type="presParOf" srcId="{555D3BCB-FD9B-4F0E-8323-3E50382374FE}" destId="{06CA651A-5741-4538-ADE2-57C06C80D25F}" srcOrd="2" destOrd="0" presId="urn:microsoft.com/office/officeart/2005/8/layout/lProcess3"/>
    <dgm:cxn modelId="{EAC48154-153A-4AB5-B17B-4462309CC5E7}" type="presParOf" srcId="{06CA651A-5741-4538-ADE2-57C06C80D25F}" destId="{4EACD449-4F7C-4E46-A2F9-96E55E15A58A}" srcOrd="0" destOrd="0" presId="urn:microsoft.com/office/officeart/2005/8/layout/lProcess3"/>
    <dgm:cxn modelId="{981E415C-2510-4EFA-86E2-AC53B2BA8C1E}" type="presParOf" srcId="{06CA651A-5741-4538-ADE2-57C06C80D25F}" destId="{7EF0068C-85D9-4491-A54B-D1297C2D63B1}" srcOrd="1" destOrd="0" presId="urn:microsoft.com/office/officeart/2005/8/layout/lProcess3"/>
    <dgm:cxn modelId="{1B4F26B1-8253-4435-A27C-666C23DD8358}" type="presParOf" srcId="{06CA651A-5741-4538-ADE2-57C06C80D25F}" destId="{176D1758-E2C8-4843-ADDD-DC47A37E7519}" srcOrd="2" destOrd="0" presId="urn:microsoft.com/office/officeart/2005/8/layout/lProcess3"/>
    <dgm:cxn modelId="{8408F0C4-B749-460C-BE6A-7E5FA89D1AED}" type="presParOf" srcId="{06CA651A-5741-4538-ADE2-57C06C80D25F}" destId="{479BAC76-5938-41D9-AFB9-3928D48838F3}" srcOrd="3" destOrd="0" presId="urn:microsoft.com/office/officeart/2005/8/layout/lProcess3"/>
    <dgm:cxn modelId="{83F869B0-D127-4A90-B3C8-7F2DA0431CEB}" type="presParOf" srcId="{06CA651A-5741-4538-ADE2-57C06C80D25F}" destId="{843F2C44-4A00-41EE-9A0D-761916D9AA58}" srcOrd="4" destOrd="0" presId="urn:microsoft.com/office/officeart/2005/8/layout/lProcess3"/>
    <dgm:cxn modelId="{E59FADE5-637F-47E5-8008-4222F1F4C493}" type="presParOf" srcId="{555D3BCB-FD9B-4F0E-8323-3E50382374FE}" destId="{73C1B629-F977-4A3A-AA1A-C2BAB8839B4C}" srcOrd="3" destOrd="0" presId="urn:microsoft.com/office/officeart/2005/8/layout/lProcess3"/>
    <dgm:cxn modelId="{AF4F4A9F-48CF-4EAF-BF46-9F6A54A9F5F8}" type="presParOf" srcId="{555D3BCB-FD9B-4F0E-8323-3E50382374FE}" destId="{47C0C565-BEF4-4313-9E69-C43E79C04BA9}" srcOrd="4" destOrd="0" presId="urn:microsoft.com/office/officeart/2005/8/layout/lProcess3"/>
    <dgm:cxn modelId="{31FE2BF2-9FAA-4A8D-93B4-73D84CE184F0}" type="presParOf" srcId="{47C0C565-BEF4-4313-9E69-C43E79C04BA9}" destId="{6F61E983-866F-4594-974F-A9F0ABBB158B}" srcOrd="0" destOrd="0" presId="urn:microsoft.com/office/officeart/2005/8/layout/lProcess3"/>
    <dgm:cxn modelId="{BB406D29-5AE4-46A9-8DCA-3F6130EC360B}" type="presParOf" srcId="{47C0C565-BEF4-4313-9E69-C43E79C04BA9}" destId="{8A5E3F9E-EB25-4F0F-8564-C71393D4E26C}" srcOrd="1" destOrd="0" presId="urn:microsoft.com/office/officeart/2005/8/layout/lProcess3"/>
    <dgm:cxn modelId="{67C77F82-7A48-4291-8617-4860D2173C9C}" type="presParOf" srcId="{47C0C565-BEF4-4313-9E69-C43E79C04BA9}" destId="{A08B123C-F4F8-4853-BEAF-1E245A6DDCE8}" srcOrd="2" destOrd="0" presId="urn:microsoft.com/office/officeart/2005/8/layout/lProcess3"/>
    <dgm:cxn modelId="{E8B03E03-9FF1-4832-9650-29B8683674A0}" type="presParOf" srcId="{47C0C565-BEF4-4313-9E69-C43E79C04BA9}" destId="{0605706B-682C-41C7-8431-A7EADD790F8D}" srcOrd="3" destOrd="0" presId="urn:microsoft.com/office/officeart/2005/8/layout/lProcess3"/>
    <dgm:cxn modelId="{3DCA04D1-15A8-4CFA-95A3-73E6CCBA64A6}" type="presParOf" srcId="{47C0C565-BEF4-4313-9E69-C43E79C04BA9}" destId="{25C02092-2545-4F64-AB1D-FF59C48B7CDA}" srcOrd="4" destOrd="0" presId="urn:microsoft.com/office/officeart/2005/8/layout/lProcess3"/>
    <dgm:cxn modelId="{837CB4F0-3087-4B63-835F-D0B775C5F9B3}" type="presParOf" srcId="{555D3BCB-FD9B-4F0E-8323-3E50382374FE}" destId="{A987AFB8-52E9-43BB-AA5F-5931E136DFC0}" srcOrd="5" destOrd="0" presId="urn:microsoft.com/office/officeart/2005/8/layout/lProcess3"/>
    <dgm:cxn modelId="{0EF67A54-1548-45CB-A8C3-F4200DA7625B}" type="presParOf" srcId="{555D3BCB-FD9B-4F0E-8323-3E50382374FE}" destId="{1387F99E-35AD-4FF9-B0EF-78058DDBB3C1}" srcOrd="6" destOrd="0" presId="urn:microsoft.com/office/officeart/2005/8/layout/lProcess3"/>
    <dgm:cxn modelId="{4F864B83-B6F7-4139-9960-22B1D4764A67}" type="presParOf" srcId="{1387F99E-35AD-4FF9-B0EF-78058DDBB3C1}" destId="{FE9EE687-8A16-4E76-A850-3C4720E1BE34}" srcOrd="0" destOrd="0" presId="urn:microsoft.com/office/officeart/2005/8/layout/lProcess3"/>
    <dgm:cxn modelId="{4AD42E29-3E90-4C28-844B-81D7C10C89F0}" type="presParOf" srcId="{1387F99E-35AD-4FF9-B0EF-78058DDBB3C1}" destId="{2F10903B-806F-48DB-BAF5-F7DEFB715226}" srcOrd="1" destOrd="0" presId="urn:microsoft.com/office/officeart/2005/8/layout/lProcess3"/>
    <dgm:cxn modelId="{441E0A73-8CC7-4D5C-A6E2-00A7ABCEA00F}" type="presParOf" srcId="{1387F99E-35AD-4FF9-B0EF-78058DDBB3C1}" destId="{3723BC76-DF61-405B-A5E7-CD6B977F31E7}" srcOrd="2" destOrd="0" presId="urn:microsoft.com/office/officeart/2005/8/layout/lProcess3"/>
    <dgm:cxn modelId="{F0CFC41F-495F-42FC-907A-7C1F5D5A78C3}" type="presParOf" srcId="{1387F99E-35AD-4FF9-B0EF-78058DDBB3C1}" destId="{281F3BA1-0889-41B3-8A1E-8CCC33043F13}" srcOrd="3" destOrd="0" presId="urn:microsoft.com/office/officeart/2005/8/layout/lProcess3"/>
    <dgm:cxn modelId="{08F69990-3EF4-459A-8387-4D4A03D42CE9}" type="presParOf" srcId="{1387F99E-35AD-4FF9-B0EF-78058DDBB3C1}" destId="{0420CDA4-6235-4ED6-AF9E-FE7F6A236875}"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9255D2-D7C1-4DE7-8B7B-126CBEFD030C}" type="doc">
      <dgm:prSet loTypeId="urn:microsoft.com/office/officeart/2005/8/layout/pyramid4" loCatId="pyramid" qsTypeId="urn:microsoft.com/office/officeart/2005/8/quickstyle/simple1" qsCatId="simple" csTypeId="urn:microsoft.com/office/officeart/2005/8/colors/accent1_2" csCatId="accent1" phldr="1"/>
      <dgm:spPr/>
      <dgm:t>
        <a:bodyPr/>
        <a:lstStyle/>
        <a:p>
          <a:endParaRPr lang="lt-LT"/>
        </a:p>
      </dgm:t>
    </dgm:pt>
    <dgm:pt modelId="{1CE7D8D3-F34C-4131-8011-3B37F7E13C6F}">
      <dgm:prSet phldrT="[Text]" custT="1"/>
      <dgm:spPr/>
      <dgm:t>
        <a:bodyPr/>
        <a:lstStyle/>
        <a:p>
          <a:r>
            <a:rPr lang="lt-LT" sz="1200" dirty="0"/>
            <a:t>Motinystės išmokų mokėjimui </a:t>
          </a:r>
        </a:p>
        <a:p>
          <a:r>
            <a:rPr lang="lt-LT" sz="1200" dirty="0">
              <a:sym typeface="Symbol"/>
            </a:rPr>
            <a:t></a:t>
          </a:r>
          <a:r>
            <a:rPr lang="lt-LT" sz="1200" dirty="0"/>
            <a:t> </a:t>
          </a:r>
          <a:r>
            <a:rPr lang="en-US" sz="1200" dirty="0"/>
            <a:t>1</a:t>
          </a:r>
          <a:r>
            <a:rPr lang="lt-LT" sz="1200" dirty="0"/>
            <a:t>74 tūkst. </a:t>
          </a:r>
          <a:r>
            <a:rPr lang="lt-LT" sz="1200" dirty="0" err="1"/>
            <a:t>Eur</a:t>
          </a:r>
          <a:endParaRPr lang="en-US" sz="1200" dirty="0"/>
        </a:p>
      </dgm:t>
    </dgm:pt>
    <dgm:pt modelId="{5BE74A31-C586-44E9-8FC6-C8D6DFE0FAA3}" type="parTrans" cxnId="{5AB0116E-9449-4B36-967F-0546E3DC1354}">
      <dgm:prSet/>
      <dgm:spPr/>
      <dgm:t>
        <a:bodyPr/>
        <a:lstStyle/>
        <a:p>
          <a:endParaRPr lang="lt-LT"/>
        </a:p>
      </dgm:t>
    </dgm:pt>
    <dgm:pt modelId="{20E34015-2E27-4AE4-8898-AD772B631AE4}" type="sibTrans" cxnId="{5AB0116E-9449-4B36-967F-0546E3DC1354}">
      <dgm:prSet/>
      <dgm:spPr/>
      <dgm:t>
        <a:bodyPr/>
        <a:lstStyle/>
        <a:p>
          <a:endParaRPr lang="lt-LT"/>
        </a:p>
      </dgm:t>
    </dgm:pt>
    <dgm:pt modelId="{0B80CADA-C241-4AAC-A554-2BFAF93361CF}">
      <dgm:prSet phldrT="[Text]" custT="1"/>
      <dgm:spPr/>
      <dgm:t>
        <a:bodyPr/>
        <a:lstStyle/>
        <a:p>
          <a:r>
            <a:rPr lang="lt-LT" sz="1200" dirty="0"/>
            <a:t>Išlaidos budintiems globotojams </a:t>
          </a:r>
        </a:p>
        <a:p>
          <a:r>
            <a:rPr lang="lt-LT" sz="1200" dirty="0">
              <a:sym typeface="Symbol"/>
            </a:rPr>
            <a:t></a:t>
          </a:r>
          <a:r>
            <a:rPr lang="lt-LT" sz="1200" dirty="0"/>
            <a:t> 36 tūkst. </a:t>
          </a:r>
          <a:r>
            <a:rPr lang="lt-LT" sz="1200" dirty="0" err="1"/>
            <a:t>Eur</a:t>
          </a:r>
          <a:endParaRPr lang="en-US" sz="1200" dirty="0"/>
        </a:p>
      </dgm:t>
    </dgm:pt>
    <dgm:pt modelId="{72C3B4B1-26BF-4C77-9DD8-63700C8B4CE1}" type="parTrans" cxnId="{F1BF33CC-4933-4CF0-8849-80BDA5378000}">
      <dgm:prSet/>
      <dgm:spPr/>
      <dgm:t>
        <a:bodyPr/>
        <a:lstStyle/>
        <a:p>
          <a:endParaRPr lang="lt-LT"/>
        </a:p>
      </dgm:t>
    </dgm:pt>
    <dgm:pt modelId="{8CE31D54-8FD5-4847-9C78-8775EE5573BE}" type="sibTrans" cxnId="{F1BF33CC-4933-4CF0-8849-80BDA5378000}">
      <dgm:prSet/>
      <dgm:spPr/>
      <dgm:t>
        <a:bodyPr/>
        <a:lstStyle/>
        <a:p>
          <a:endParaRPr lang="lt-LT"/>
        </a:p>
      </dgm:t>
    </dgm:pt>
    <dgm:pt modelId="{FE291218-DB9A-4374-A9BE-5BFB6F630EFB}">
      <dgm:prSet phldrT="[Text]" custT="1"/>
      <dgm:spPr/>
      <dgm:t>
        <a:bodyPr/>
        <a:lstStyle/>
        <a:p>
          <a:endParaRPr lang="lt-LT" sz="900" dirty="0"/>
        </a:p>
        <a:p>
          <a:endParaRPr lang="lt-LT" sz="1200" dirty="0"/>
        </a:p>
        <a:p>
          <a:r>
            <a:rPr lang="lt-LT" sz="1200" dirty="0"/>
            <a:t>Patologinio lošimo gydymo išlaidos </a:t>
          </a:r>
        </a:p>
        <a:p>
          <a:r>
            <a:rPr lang="lt-LT" sz="1200" dirty="0">
              <a:sym typeface="Symbol"/>
            </a:rPr>
            <a:t></a:t>
          </a:r>
          <a:r>
            <a:rPr lang="lt-LT" sz="1200" dirty="0"/>
            <a:t> 355</a:t>
          </a:r>
          <a:r>
            <a:rPr lang="en-US" sz="1200" dirty="0"/>
            <a:t> </a:t>
          </a:r>
          <a:r>
            <a:rPr lang="lt-LT" sz="1200" dirty="0"/>
            <a:t>tūkst. </a:t>
          </a:r>
          <a:r>
            <a:rPr lang="lt-LT" sz="1200" dirty="0" err="1"/>
            <a:t>Eur</a:t>
          </a:r>
          <a:endParaRPr lang="en-US" sz="1200" dirty="0"/>
        </a:p>
      </dgm:t>
    </dgm:pt>
    <dgm:pt modelId="{25EDC5DB-438C-4889-80AB-665B8ED4A520}" type="parTrans" cxnId="{D03EAA6A-71B8-4D79-97A9-D56512D80731}">
      <dgm:prSet/>
      <dgm:spPr/>
      <dgm:t>
        <a:bodyPr/>
        <a:lstStyle/>
        <a:p>
          <a:endParaRPr lang="lt-LT"/>
        </a:p>
      </dgm:t>
    </dgm:pt>
    <dgm:pt modelId="{DB8683FD-9D06-4D31-A111-C622CC5C5A6B}" type="sibTrans" cxnId="{D03EAA6A-71B8-4D79-97A9-D56512D80731}">
      <dgm:prSet/>
      <dgm:spPr/>
      <dgm:t>
        <a:bodyPr/>
        <a:lstStyle/>
        <a:p>
          <a:endParaRPr lang="lt-LT"/>
        </a:p>
      </dgm:t>
    </dgm:pt>
    <dgm:pt modelId="{3F3484BE-673D-4905-96CC-79E1CAC70E6D}">
      <dgm:prSet phldrT="[Text]" custT="1"/>
      <dgm:spPr/>
      <dgm:t>
        <a:bodyPr/>
        <a:lstStyle/>
        <a:p>
          <a:r>
            <a:rPr lang="lt-LT" sz="1200" dirty="0"/>
            <a:t>Išlaidos </a:t>
          </a:r>
          <a:r>
            <a:rPr lang="lt-LT" sz="1200" dirty="0" err="1"/>
            <a:t>besigydan-tiems</a:t>
          </a:r>
          <a:r>
            <a:rPr lang="lt-LT" sz="1200" dirty="0"/>
            <a:t> nuo alkoholizmo </a:t>
          </a:r>
          <a:r>
            <a:rPr lang="lt-LT" sz="1200" dirty="0">
              <a:sym typeface="Symbol"/>
            </a:rPr>
            <a:t></a:t>
          </a:r>
          <a:r>
            <a:rPr lang="lt-LT" sz="1200" dirty="0"/>
            <a:t> </a:t>
          </a:r>
          <a:r>
            <a:rPr lang="en-US" sz="1200" dirty="0"/>
            <a:t>120 t</a:t>
          </a:r>
          <a:r>
            <a:rPr lang="lt-LT" sz="1200" dirty="0" err="1"/>
            <a:t>ūkst</a:t>
          </a:r>
          <a:r>
            <a:rPr lang="lt-LT" sz="1200" dirty="0"/>
            <a:t>. </a:t>
          </a:r>
          <a:r>
            <a:rPr lang="en-US" sz="1200" dirty="0"/>
            <a:t>Eur.</a:t>
          </a:r>
          <a:endParaRPr lang="lt-LT" sz="1200" dirty="0"/>
        </a:p>
        <a:p>
          <a:endParaRPr lang="lt-LT" sz="1000" dirty="0"/>
        </a:p>
      </dgm:t>
    </dgm:pt>
    <dgm:pt modelId="{AE5DD762-E54C-4CE0-AAA8-47ACAE92523B}" type="parTrans" cxnId="{651E4A38-09AB-47BC-AA05-DDCF10144135}">
      <dgm:prSet/>
      <dgm:spPr/>
      <dgm:t>
        <a:bodyPr/>
        <a:lstStyle/>
        <a:p>
          <a:endParaRPr lang="lt-LT"/>
        </a:p>
      </dgm:t>
    </dgm:pt>
    <dgm:pt modelId="{C7476B12-EDCD-4FC8-A918-4CEAB7835FA1}" type="sibTrans" cxnId="{651E4A38-09AB-47BC-AA05-DDCF10144135}">
      <dgm:prSet/>
      <dgm:spPr/>
      <dgm:t>
        <a:bodyPr/>
        <a:lstStyle/>
        <a:p>
          <a:endParaRPr lang="lt-LT"/>
        </a:p>
      </dgm:t>
    </dgm:pt>
    <dgm:pt modelId="{462B3C18-0004-49C2-8D98-02ADAF21BE3C}" type="pres">
      <dgm:prSet presAssocID="{9E9255D2-D7C1-4DE7-8B7B-126CBEFD030C}" presName="compositeShape" presStyleCnt="0">
        <dgm:presLayoutVars>
          <dgm:chMax val="9"/>
          <dgm:dir/>
          <dgm:resizeHandles val="exact"/>
        </dgm:presLayoutVars>
      </dgm:prSet>
      <dgm:spPr/>
    </dgm:pt>
    <dgm:pt modelId="{49D5027B-B5F1-4865-80F9-84640FFC8EB7}" type="pres">
      <dgm:prSet presAssocID="{9E9255D2-D7C1-4DE7-8B7B-126CBEFD030C}" presName="triangle1" presStyleLbl="node1" presStyleIdx="0" presStyleCnt="4" custLinFactNeighborX="-288">
        <dgm:presLayoutVars>
          <dgm:bulletEnabled val="1"/>
        </dgm:presLayoutVars>
      </dgm:prSet>
      <dgm:spPr/>
    </dgm:pt>
    <dgm:pt modelId="{B839FB30-CAFB-4288-A5CF-38CC8A7703C3}" type="pres">
      <dgm:prSet presAssocID="{9E9255D2-D7C1-4DE7-8B7B-126CBEFD030C}" presName="triangle2" presStyleLbl="node1" presStyleIdx="1" presStyleCnt="4">
        <dgm:presLayoutVars>
          <dgm:bulletEnabled val="1"/>
        </dgm:presLayoutVars>
      </dgm:prSet>
      <dgm:spPr/>
    </dgm:pt>
    <dgm:pt modelId="{52D2E318-1632-4525-8DDC-1A5B628CDC71}" type="pres">
      <dgm:prSet presAssocID="{9E9255D2-D7C1-4DE7-8B7B-126CBEFD030C}" presName="triangle3" presStyleLbl="node1" presStyleIdx="2" presStyleCnt="4" custLinFactNeighborX="-304" custLinFactNeighborY="0">
        <dgm:presLayoutVars>
          <dgm:bulletEnabled val="1"/>
        </dgm:presLayoutVars>
      </dgm:prSet>
      <dgm:spPr/>
    </dgm:pt>
    <dgm:pt modelId="{EB78F60E-5778-4EDD-B9E1-799F2E1F78CE}" type="pres">
      <dgm:prSet presAssocID="{9E9255D2-D7C1-4DE7-8B7B-126CBEFD030C}" presName="triangle4" presStyleLbl="node1" presStyleIdx="3" presStyleCnt="4" custLinFactNeighborY="2533">
        <dgm:presLayoutVars>
          <dgm:bulletEnabled val="1"/>
        </dgm:presLayoutVars>
      </dgm:prSet>
      <dgm:spPr/>
    </dgm:pt>
  </dgm:ptLst>
  <dgm:cxnLst>
    <dgm:cxn modelId="{7B6ABD11-65FF-4E5E-87A3-317903AB5DD4}" type="presOf" srcId="{3F3484BE-673D-4905-96CC-79E1CAC70E6D}" destId="{EB78F60E-5778-4EDD-B9E1-799F2E1F78CE}" srcOrd="0" destOrd="0" presId="urn:microsoft.com/office/officeart/2005/8/layout/pyramid4"/>
    <dgm:cxn modelId="{4C4B4912-FAF9-4848-B14F-E63E40F454B7}" type="presOf" srcId="{1CE7D8D3-F34C-4131-8011-3B37F7E13C6F}" destId="{49D5027B-B5F1-4865-80F9-84640FFC8EB7}" srcOrd="0" destOrd="0" presId="urn:microsoft.com/office/officeart/2005/8/layout/pyramid4"/>
    <dgm:cxn modelId="{76C28821-5613-46F0-9719-A6AA1648ABC3}" type="presOf" srcId="{9E9255D2-D7C1-4DE7-8B7B-126CBEFD030C}" destId="{462B3C18-0004-49C2-8D98-02ADAF21BE3C}" srcOrd="0" destOrd="0" presId="urn:microsoft.com/office/officeart/2005/8/layout/pyramid4"/>
    <dgm:cxn modelId="{651E4A38-09AB-47BC-AA05-DDCF10144135}" srcId="{9E9255D2-D7C1-4DE7-8B7B-126CBEFD030C}" destId="{3F3484BE-673D-4905-96CC-79E1CAC70E6D}" srcOrd="3" destOrd="0" parTransId="{AE5DD762-E54C-4CE0-AAA8-47ACAE92523B}" sibTransId="{C7476B12-EDCD-4FC8-A918-4CEAB7835FA1}"/>
    <dgm:cxn modelId="{D03EAA6A-71B8-4D79-97A9-D56512D80731}" srcId="{9E9255D2-D7C1-4DE7-8B7B-126CBEFD030C}" destId="{FE291218-DB9A-4374-A9BE-5BFB6F630EFB}" srcOrd="2" destOrd="0" parTransId="{25EDC5DB-438C-4889-80AB-665B8ED4A520}" sibTransId="{DB8683FD-9D06-4D31-A111-C622CC5C5A6B}"/>
    <dgm:cxn modelId="{5AB0116E-9449-4B36-967F-0546E3DC1354}" srcId="{9E9255D2-D7C1-4DE7-8B7B-126CBEFD030C}" destId="{1CE7D8D3-F34C-4131-8011-3B37F7E13C6F}" srcOrd="0" destOrd="0" parTransId="{5BE74A31-C586-44E9-8FC6-C8D6DFE0FAA3}" sibTransId="{20E34015-2E27-4AE4-8898-AD772B631AE4}"/>
    <dgm:cxn modelId="{B6C440AD-D8BA-428B-95B7-A14F05F746C6}" type="presOf" srcId="{FE291218-DB9A-4374-A9BE-5BFB6F630EFB}" destId="{52D2E318-1632-4525-8DDC-1A5B628CDC71}" srcOrd="0" destOrd="0" presId="urn:microsoft.com/office/officeart/2005/8/layout/pyramid4"/>
    <dgm:cxn modelId="{F1BF33CC-4933-4CF0-8849-80BDA5378000}" srcId="{9E9255D2-D7C1-4DE7-8B7B-126CBEFD030C}" destId="{0B80CADA-C241-4AAC-A554-2BFAF93361CF}" srcOrd="1" destOrd="0" parTransId="{72C3B4B1-26BF-4C77-9DD8-63700C8B4CE1}" sibTransId="{8CE31D54-8FD5-4847-9C78-8775EE5573BE}"/>
    <dgm:cxn modelId="{2462A1CC-E8E2-4880-88EC-82CAB0B145C4}" type="presOf" srcId="{0B80CADA-C241-4AAC-A554-2BFAF93361CF}" destId="{B839FB30-CAFB-4288-A5CF-38CC8A7703C3}" srcOrd="0" destOrd="0" presId="urn:microsoft.com/office/officeart/2005/8/layout/pyramid4"/>
    <dgm:cxn modelId="{00834791-6B2D-4773-8D5C-30B0A6E9DE2C}" type="presParOf" srcId="{462B3C18-0004-49C2-8D98-02ADAF21BE3C}" destId="{49D5027B-B5F1-4865-80F9-84640FFC8EB7}" srcOrd="0" destOrd="0" presId="urn:microsoft.com/office/officeart/2005/8/layout/pyramid4"/>
    <dgm:cxn modelId="{4F3341F0-45AD-47A0-B08A-F46F5936860C}" type="presParOf" srcId="{462B3C18-0004-49C2-8D98-02ADAF21BE3C}" destId="{B839FB30-CAFB-4288-A5CF-38CC8A7703C3}" srcOrd="1" destOrd="0" presId="urn:microsoft.com/office/officeart/2005/8/layout/pyramid4"/>
    <dgm:cxn modelId="{576B6F50-ECCF-4064-ADEC-BEC0604D54CE}" type="presParOf" srcId="{462B3C18-0004-49C2-8D98-02ADAF21BE3C}" destId="{52D2E318-1632-4525-8DDC-1A5B628CDC71}" srcOrd="2" destOrd="0" presId="urn:microsoft.com/office/officeart/2005/8/layout/pyramid4"/>
    <dgm:cxn modelId="{86119C4C-5E8A-42BE-A199-0F8231C7E556}" type="presParOf" srcId="{462B3C18-0004-49C2-8D98-02ADAF21BE3C}" destId="{EB78F60E-5778-4EDD-B9E1-799F2E1F78CE}" srcOrd="3" destOrd="0" presId="urn:microsoft.com/office/officeart/2005/8/layout/pyramid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48271C-5474-4265-8982-3DD02146B1D5}"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lt-LT"/>
        </a:p>
      </dgm:t>
    </dgm:pt>
    <dgm:pt modelId="{FC594CDB-85FD-46D3-BA96-814683F03F51}">
      <dgm:prSet phldrT="[Text]"/>
      <dgm:spPr/>
      <dgm:t>
        <a:bodyPr/>
        <a:lstStyle/>
        <a:p>
          <a:r>
            <a:rPr lang="lt-LT" dirty="0"/>
            <a:t>Motinystės ar ligos išmokas </a:t>
          </a:r>
          <a:r>
            <a:rPr lang="lt-LT" dirty="0">
              <a:solidFill>
                <a:schemeClr val="accent2"/>
              </a:solidFill>
            </a:rPr>
            <a:t>įgis teisę gauti</a:t>
          </a:r>
        </a:p>
      </dgm:t>
    </dgm:pt>
    <dgm:pt modelId="{1BA61B78-8291-4B9F-8A28-A85B403C8FAF}" type="parTrans" cxnId="{653C8786-2DCE-45A6-9D08-70A60FB0B116}">
      <dgm:prSet/>
      <dgm:spPr/>
      <dgm:t>
        <a:bodyPr/>
        <a:lstStyle/>
        <a:p>
          <a:endParaRPr lang="lt-LT"/>
        </a:p>
      </dgm:t>
    </dgm:pt>
    <dgm:pt modelId="{46197753-3D3C-4815-815C-C4F12B3A41B9}" type="sibTrans" cxnId="{653C8786-2DCE-45A6-9D08-70A60FB0B116}">
      <dgm:prSet/>
      <dgm:spPr/>
      <dgm:t>
        <a:bodyPr/>
        <a:lstStyle/>
        <a:p>
          <a:endParaRPr lang="lt-LT"/>
        </a:p>
      </dgm:t>
    </dgm:pt>
    <dgm:pt modelId="{05B44055-0B83-4B32-8A1F-338D0042D0DA}">
      <dgm:prSet phldrT="[Text]"/>
      <dgm:spPr/>
      <dgm:t>
        <a:bodyPr/>
        <a:lstStyle/>
        <a:p>
          <a:r>
            <a:rPr lang="en-US" dirty="0"/>
            <a:t>50</a:t>
          </a:r>
          <a:r>
            <a:rPr lang="lt-LT" dirty="0"/>
            <a:t> motinų</a:t>
          </a:r>
        </a:p>
      </dgm:t>
    </dgm:pt>
    <dgm:pt modelId="{B86E620D-E901-453F-B02C-FEF90ACB2C6F}" type="parTrans" cxnId="{99714583-50C1-4B47-8158-968091D09CFF}">
      <dgm:prSet/>
      <dgm:spPr/>
      <dgm:t>
        <a:bodyPr/>
        <a:lstStyle/>
        <a:p>
          <a:endParaRPr lang="lt-LT"/>
        </a:p>
      </dgm:t>
    </dgm:pt>
    <dgm:pt modelId="{E2D77677-DCFA-4EA9-9835-E6AD049F773A}" type="sibTrans" cxnId="{99714583-50C1-4B47-8158-968091D09CFF}">
      <dgm:prSet/>
      <dgm:spPr/>
      <dgm:t>
        <a:bodyPr/>
        <a:lstStyle/>
        <a:p>
          <a:endParaRPr lang="lt-LT"/>
        </a:p>
      </dgm:t>
    </dgm:pt>
    <dgm:pt modelId="{ECD083C1-DD5A-4D3C-A4B6-A57BE4CDB7F2}">
      <dgm:prSet phldrT="[Text]"/>
      <dgm:spPr/>
      <dgm:t>
        <a:bodyPr/>
        <a:lstStyle/>
        <a:p>
          <a:r>
            <a:rPr lang="lt-LT" b="0" dirty="0"/>
            <a:t>6</a:t>
          </a:r>
          <a:r>
            <a:rPr lang="en-US" b="0" dirty="0"/>
            <a:t>00 </a:t>
          </a:r>
          <a:r>
            <a:rPr lang="lt-LT" b="0" dirty="0"/>
            <a:t>besigydančių </a:t>
          </a:r>
          <a:r>
            <a:rPr lang="lt-LT" b="0" dirty="0">
              <a:solidFill>
                <a:schemeClr val="bg1"/>
              </a:solidFill>
            </a:rPr>
            <a:t>lošėjų</a:t>
          </a:r>
        </a:p>
      </dgm:t>
    </dgm:pt>
    <dgm:pt modelId="{6D666086-223F-453E-B4AA-E20D74B36837}" type="parTrans" cxnId="{599F9726-0F37-4ED0-AF97-F67C0CDD3D4F}">
      <dgm:prSet/>
      <dgm:spPr/>
      <dgm:t>
        <a:bodyPr/>
        <a:lstStyle/>
        <a:p>
          <a:endParaRPr lang="lt-LT"/>
        </a:p>
      </dgm:t>
    </dgm:pt>
    <dgm:pt modelId="{E675965E-6FC5-4DA6-BC10-63AC2E442C19}" type="sibTrans" cxnId="{599F9726-0F37-4ED0-AF97-F67C0CDD3D4F}">
      <dgm:prSet/>
      <dgm:spPr/>
      <dgm:t>
        <a:bodyPr/>
        <a:lstStyle/>
        <a:p>
          <a:endParaRPr lang="lt-LT"/>
        </a:p>
      </dgm:t>
    </dgm:pt>
    <dgm:pt modelId="{55C673AD-1429-4597-A6BF-E2DFDB249FF6}">
      <dgm:prSet phldrT="[Text]"/>
      <dgm:spPr/>
      <dgm:t>
        <a:bodyPr/>
        <a:lstStyle/>
        <a:p>
          <a:r>
            <a:rPr lang="en-US" dirty="0"/>
            <a:t>130</a:t>
          </a:r>
          <a:r>
            <a:rPr lang="lt-LT" dirty="0"/>
            <a:t> budinčių </a:t>
          </a:r>
          <a:r>
            <a:rPr lang="lt-LT" dirty="0">
              <a:solidFill>
                <a:schemeClr val="bg1"/>
              </a:solidFill>
            </a:rPr>
            <a:t>globotojų</a:t>
          </a:r>
        </a:p>
      </dgm:t>
    </dgm:pt>
    <dgm:pt modelId="{F2B33D1B-79E0-4433-BC90-9600F78AB5A3}" type="parTrans" cxnId="{F787589D-F247-4950-BB6C-F113CB4D4F9E}">
      <dgm:prSet/>
      <dgm:spPr/>
      <dgm:t>
        <a:bodyPr/>
        <a:lstStyle/>
        <a:p>
          <a:endParaRPr lang="lt-LT"/>
        </a:p>
      </dgm:t>
    </dgm:pt>
    <dgm:pt modelId="{7AF03E33-36AB-4DE5-8AFA-54CEC6B0E0E7}" type="sibTrans" cxnId="{F787589D-F247-4950-BB6C-F113CB4D4F9E}">
      <dgm:prSet/>
      <dgm:spPr/>
      <dgm:t>
        <a:bodyPr/>
        <a:lstStyle/>
        <a:p>
          <a:endParaRPr lang="lt-LT"/>
        </a:p>
      </dgm:t>
    </dgm:pt>
    <dgm:pt modelId="{CE046399-E766-459D-B35F-D86D926DFC1B}">
      <dgm:prSet phldrT="[Text]"/>
      <dgm:spPr/>
      <dgm:t>
        <a:bodyPr/>
        <a:lstStyle/>
        <a:p>
          <a:r>
            <a:rPr lang="lt-LT" dirty="0"/>
            <a:t> 860 besigydančių nuo alkoholizmo</a:t>
          </a:r>
        </a:p>
      </dgm:t>
    </dgm:pt>
    <dgm:pt modelId="{E4DDBE22-EFB7-483C-8475-5EBBD53646E1}" type="parTrans" cxnId="{F90E0899-09E8-4AD2-8353-EA1DAE8B5F3F}">
      <dgm:prSet/>
      <dgm:spPr/>
      <dgm:t>
        <a:bodyPr/>
        <a:lstStyle/>
        <a:p>
          <a:endParaRPr lang="lt-LT"/>
        </a:p>
      </dgm:t>
    </dgm:pt>
    <dgm:pt modelId="{A1D72242-CDFC-43A0-9A04-99CCCEB8CBEE}" type="sibTrans" cxnId="{F90E0899-09E8-4AD2-8353-EA1DAE8B5F3F}">
      <dgm:prSet/>
      <dgm:spPr/>
      <dgm:t>
        <a:bodyPr/>
        <a:lstStyle/>
        <a:p>
          <a:endParaRPr lang="lt-LT"/>
        </a:p>
      </dgm:t>
    </dgm:pt>
    <dgm:pt modelId="{DE04E450-B405-4CB5-BAB5-DD9AB1685EFF}" type="pres">
      <dgm:prSet presAssocID="{A948271C-5474-4265-8982-3DD02146B1D5}" presName="diagram" presStyleCnt="0">
        <dgm:presLayoutVars>
          <dgm:chMax val="1"/>
          <dgm:dir/>
          <dgm:animLvl val="ctr"/>
          <dgm:resizeHandles val="exact"/>
        </dgm:presLayoutVars>
      </dgm:prSet>
      <dgm:spPr/>
    </dgm:pt>
    <dgm:pt modelId="{605CE614-16A1-447F-BFBF-1832C6AF614A}" type="pres">
      <dgm:prSet presAssocID="{A948271C-5474-4265-8982-3DD02146B1D5}" presName="matrix" presStyleCnt="0"/>
      <dgm:spPr/>
    </dgm:pt>
    <dgm:pt modelId="{76632BE8-5230-44B0-AB52-9BEBF61852E2}" type="pres">
      <dgm:prSet presAssocID="{A948271C-5474-4265-8982-3DD02146B1D5}" presName="tile1" presStyleLbl="node1" presStyleIdx="0" presStyleCnt="4" custLinFactNeighborX="-11812" custLinFactNeighborY="-151"/>
      <dgm:spPr/>
    </dgm:pt>
    <dgm:pt modelId="{CF80E1B6-CB8B-440A-8B6C-BB73B60A2579}" type="pres">
      <dgm:prSet presAssocID="{A948271C-5474-4265-8982-3DD02146B1D5}" presName="tile1text" presStyleLbl="node1" presStyleIdx="0" presStyleCnt="4">
        <dgm:presLayoutVars>
          <dgm:chMax val="0"/>
          <dgm:chPref val="0"/>
          <dgm:bulletEnabled val="1"/>
        </dgm:presLayoutVars>
      </dgm:prSet>
      <dgm:spPr/>
    </dgm:pt>
    <dgm:pt modelId="{60683DEE-0662-41E6-81DF-C3915B9CF65F}" type="pres">
      <dgm:prSet presAssocID="{A948271C-5474-4265-8982-3DD02146B1D5}" presName="tile2" presStyleLbl="node1" presStyleIdx="1" presStyleCnt="4"/>
      <dgm:spPr/>
    </dgm:pt>
    <dgm:pt modelId="{91F9B3EA-63D9-404E-9F55-070401E75F5F}" type="pres">
      <dgm:prSet presAssocID="{A948271C-5474-4265-8982-3DD02146B1D5}" presName="tile2text" presStyleLbl="node1" presStyleIdx="1" presStyleCnt="4">
        <dgm:presLayoutVars>
          <dgm:chMax val="0"/>
          <dgm:chPref val="0"/>
          <dgm:bulletEnabled val="1"/>
        </dgm:presLayoutVars>
      </dgm:prSet>
      <dgm:spPr/>
    </dgm:pt>
    <dgm:pt modelId="{FE6E090B-21FB-4003-9CA6-8C1099B17C91}" type="pres">
      <dgm:prSet presAssocID="{A948271C-5474-4265-8982-3DD02146B1D5}" presName="tile3" presStyleLbl="node1" presStyleIdx="2" presStyleCnt="4"/>
      <dgm:spPr/>
    </dgm:pt>
    <dgm:pt modelId="{37481C71-6029-45E9-9066-F7E7055CEAAE}" type="pres">
      <dgm:prSet presAssocID="{A948271C-5474-4265-8982-3DD02146B1D5}" presName="tile3text" presStyleLbl="node1" presStyleIdx="2" presStyleCnt="4">
        <dgm:presLayoutVars>
          <dgm:chMax val="0"/>
          <dgm:chPref val="0"/>
          <dgm:bulletEnabled val="1"/>
        </dgm:presLayoutVars>
      </dgm:prSet>
      <dgm:spPr/>
    </dgm:pt>
    <dgm:pt modelId="{F1038DB3-24B8-416D-897C-6D1C6B84FB50}" type="pres">
      <dgm:prSet presAssocID="{A948271C-5474-4265-8982-3DD02146B1D5}" presName="tile4" presStyleLbl="node1" presStyleIdx="3" presStyleCnt="4" custLinFactNeighborX="810"/>
      <dgm:spPr/>
    </dgm:pt>
    <dgm:pt modelId="{9312074D-B109-402F-9468-0FCD4B88ADB8}" type="pres">
      <dgm:prSet presAssocID="{A948271C-5474-4265-8982-3DD02146B1D5}" presName="tile4text" presStyleLbl="node1" presStyleIdx="3" presStyleCnt="4">
        <dgm:presLayoutVars>
          <dgm:chMax val="0"/>
          <dgm:chPref val="0"/>
          <dgm:bulletEnabled val="1"/>
        </dgm:presLayoutVars>
      </dgm:prSet>
      <dgm:spPr/>
    </dgm:pt>
    <dgm:pt modelId="{311FE3D8-64A7-4213-A2A6-B775E8DC4E10}" type="pres">
      <dgm:prSet presAssocID="{A948271C-5474-4265-8982-3DD02146B1D5}" presName="centerTile" presStyleLbl="fgShp" presStyleIdx="0" presStyleCnt="1" custScaleX="120711" custScaleY="120784">
        <dgm:presLayoutVars>
          <dgm:chMax val="0"/>
          <dgm:chPref val="0"/>
        </dgm:presLayoutVars>
      </dgm:prSet>
      <dgm:spPr/>
    </dgm:pt>
  </dgm:ptLst>
  <dgm:cxnLst>
    <dgm:cxn modelId="{BDE93A01-46E9-4047-9516-9F65AED14C4B}" type="presOf" srcId="{A948271C-5474-4265-8982-3DD02146B1D5}" destId="{DE04E450-B405-4CB5-BAB5-DD9AB1685EFF}" srcOrd="0" destOrd="0" presId="urn:microsoft.com/office/officeart/2005/8/layout/matrix1"/>
    <dgm:cxn modelId="{599F9726-0F37-4ED0-AF97-F67C0CDD3D4F}" srcId="{FC594CDB-85FD-46D3-BA96-814683F03F51}" destId="{ECD083C1-DD5A-4D3C-A4B6-A57BE4CDB7F2}" srcOrd="1" destOrd="0" parTransId="{6D666086-223F-453E-B4AA-E20D74B36837}" sibTransId="{E675965E-6FC5-4DA6-BC10-63AC2E442C19}"/>
    <dgm:cxn modelId="{84AC8730-0ECB-4989-9260-011588E9290C}" type="presOf" srcId="{05B44055-0B83-4B32-8A1F-338D0042D0DA}" destId="{CF80E1B6-CB8B-440A-8B6C-BB73B60A2579}" srcOrd="1" destOrd="0" presId="urn:microsoft.com/office/officeart/2005/8/layout/matrix1"/>
    <dgm:cxn modelId="{38ACF538-401F-4B5F-89DB-6AE930ADE7ED}" type="presOf" srcId="{ECD083C1-DD5A-4D3C-A4B6-A57BE4CDB7F2}" destId="{60683DEE-0662-41E6-81DF-C3915B9CF65F}" srcOrd="0" destOrd="0" presId="urn:microsoft.com/office/officeart/2005/8/layout/matrix1"/>
    <dgm:cxn modelId="{FFFAF963-6FA9-45C3-A990-06B2C8F124E7}" type="presOf" srcId="{ECD083C1-DD5A-4D3C-A4B6-A57BE4CDB7F2}" destId="{91F9B3EA-63D9-404E-9F55-070401E75F5F}" srcOrd="1" destOrd="0" presId="urn:microsoft.com/office/officeart/2005/8/layout/matrix1"/>
    <dgm:cxn modelId="{79730165-5D43-4CBB-843D-EF7FA3CEC65A}" type="presOf" srcId="{FC594CDB-85FD-46D3-BA96-814683F03F51}" destId="{311FE3D8-64A7-4213-A2A6-B775E8DC4E10}" srcOrd="0" destOrd="0" presId="urn:microsoft.com/office/officeart/2005/8/layout/matrix1"/>
    <dgm:cxn modelId="{F48D4D81-ED04-4000-B273-DE4967253125}" type="presOf" srcId="{55C673AD-1429-4597-A6BF-E2DFDB249FF6}" destId="{FE6E090B-21FB-4003-9CA6-8C1099B17C91}" srcOrd="0" destOrd="0" presId="urn:microsoft.com/office/officeart/2005/8/layout/matrix1"/>
    <dgm:cxn modelId="{99714583-50C1-4B47-8158-968091D09CFF}" srcId="{FC594CDB-85FD-46D3-BA96-814683F03F51}" destId="{05B44055-0B83-4B32-8A1F-338D0042D0DA}" srcOrd="0" destOrd="0" parTransId="{B86E620D-E901-453F-B02C-FEF90ACB2C6F}" sibTransId="{E2D77677-DCFA-4EA9-9835-E6AD049F773A}"/>
    <dgm:cxn modelId="{653C8786-2DCE-45A6-9D08-70A60FB0B116}" srcId="{A948271C-5474-4265-8982-3DD02146B1D5}" destId="{FC594CDB-85FD-46D3-BA96-814683F03F51}" srcOrd="0" destOrd="0" parTransId="{1BA61B78-8291-4B9F-8A28-A85B403C8FAF}" sibTransId="{46197753-3D3C-4815-815C-C4F12B3A41B9}"/>
    <dgm:cxn modelId="{F90E0899-09E8-4AD2-8353-EA1DAE8B5F3F}" srcId="{FC594CDB-85FD-46D3-BA96-814683F03F51}" destId="{CE046399-E766-459D-B35F-D86D926DFC1B}" srcOrd="3" destOrd="0" parTransId="{E4DDBE22-EFB7-483C-8475-5EBBD53646E1}" sibTransId="{A1D72242-CDFC-43A0-9A04-99CCCEB8CBEE}"/>
    <dgm:cxn modelId="{F787589D-F247-4950-BB6C-F113CB4D4F9E}" srcId="{FC594CDB-85FD-46D3-BA96-814683F03F51}" destId="{55C673AD-1429-4597-A6BF-E2DFDB249FF6}" srcOrd="2" destOrd="0" parTransId="{F2B33D1B-79E0-4433-BC90-9600F78AB5A3}" sibTransId="{7AF03E33-36AB-4DE5-8AFA-54CEC6B0E0E7}"/>
    <dgm:cxn modelId="{59CA65A1-4A87-443B-AE89-40C4EEE4E3D5}" type="presOf" srcId="{CE046399-E766-459D-B35F-D86D926DFC1B}" destId="{9312074D-B109-402F-9468-0FCD4B88ADB8}" srcOrd="1" destOrd="0" presId="urn:microsoft.com/office/officeart/2005/8/layout/matrix1"/>
    <dgm:cxn modelId="{CFCEABCF-1CF9-4FED-9256-A81E737FB320}" type="presOf" srcId="{05B44055-0B83-4B32-8A1F-338D0042D0DA}" destId="{76632BE8-5230-44B0-AB52-9BEBF61852E2}" srcOrd="0" destOrd="0" presId="urn:microsoft.com/office/officeart/2005/8/layout/matrix1"/>
    <dgm:cxn modelId="{A1D83CE0-B159-4A73-8109-73CB590A2BD8}" type="presOf" srcId="{CE046399-E766-459D-B35F-D86D926DFC1B}" destId="{F1038DB3-24B8-416D-897C-6D1C6B84FB50}" srcOrd="0" destOrd="0" presId="urn:microsoft.com/office/officeart/2005/8/layout/matrix1"/>
    <dgm:cxn modelId="{7BE0A0F4-E331-4F62-9AE5-E26E24D9F565}" type="presOf" srcId="{55C673AD-1429-4597-A6BF-E2DFDB249FF6}" destId="{37481C71-6029-45E9-9066-F7E7055CEAAE}" srcOrd="1" destOrd="0" presId="urn:microsoft.com/office/officeart/2005/8/layout/matrix1"/>
    <dgm:cxn modelId="{B2A25653-47F0-449C-967B-915F5AE85E15}" type="presParOf" srcId="{DE04E450-B405-4CB5-BAB5-DD9AB1685EFF}" destId="{605CE614-16A1-447F-BFBF-1832C6AF614A}" srcOrd="0" destOrd="0" presId="urn:microsoft.com/office/officeart/2005/8/layout/matrix1"/>
    <dgm:cxn modelId="{766245C0-7C6B-4FF9-AB38-50B5E20558B0}" type="presParOf" srcId="{605CE614-16A1-447F-BFBF-1832C6AF614A}" destId="{76632BE8-5230-44B0-AB52-9BEBF61852E2}" srcOrd="0" destOrd="0" presId="urn:microsoft.com/office/officeart/2005/8/layout/matrix1"/>
    <dgm:cxn modelId="{F04B0354-AD02-491C-8166-09BE94B28A8A}" type="presParOf" srcId="{605CE614-16A1-447F-BFBF-1832C6AF614A}" destId="{CF80E1B6-CB8B-440A-8B6C-BB73B60A2579}" srcOrd="1" destOrd="0" presId="urn:microsoft.com/office/officeart/2005/8/layout/matrix1"/>
    <dgm:cxn modelId="{26954E57-68DB-4555-87E3-C09A81C441D7}" type="presParOf" srcId="{605CE614-16A1-447F-BFBF-1832C6AF614A}" destId="{60683DEE-0662-41E6-81DF-C3915B9CF65F}" srcOrd="2" destOrd="0" presId="urn:microsoft.com/office/officeart/2005/8/layout/matrix1"/>
    <dgm:cxn modelId="{ECA1F79E-8728-4E42-B774-BFA38E5ABA56}" type="presParOf" srcId="{605CE614-16A1-447F-BFBF-1832C6AF614A}" destId="{91F9B3EA-63D9-404E-9F55-070401E75F5F}" srcOrd="3" destOrd="0" presId="urn:microsoft.com/office/officeart/2005/8/layout/matrix1"/>
    <dgm:cxn modelId="{AF0F1D1B-4731-4016-B88E-797F64E9CAE6}" type="presParOf" srcId="{605CE614-16A1-447F-BFBF-1832C6AF614A}" destId="{FE6E090B-21FB-4003-9CA6-8C1099B17C91}" srcOrd="4" destOrd="0" presId="urn:microsoft.com/office/officeart/2005/8/layout/matrix1"/>
    <dgm:cxn modelId="{B50C54FE-0A5A-42D5-972E-9BBE74C5E503}" type="presParOf" srcId="{605CE614-16A1-447F-BFBF-1832C6AF614A}" destId="{37481C71-6029-45E9-9066-F7E7055CEAAE}" srcOrd="5" destOrd="0" presId="urn:microsoft.com/office/officeart/2005/8/layout/matrix1"/>
    <dgm:cxn modelId="{BF3CD296-A20A-4F44-835F-8EE66E019355}" type="presParOf" srcId="{605CE614-16A1-447F-BFBF-1832C6AF614A}" destId="{F1038DB3-24B8-416D-897C-6D1C6B84FB50}" srcOrd="6" destOrd="0" presId="urn:microsoft.com/office/officeart/2005/8/layout/matrix1"/>
    <dgm:cxn modelId="{E165A2CA-CE55-40AE-9391-495BFE013E6E}" type="presParOf" srcId="{605CE614-16A1-447F-BFBF-1832C6AF614A}" destId="{9312074D-B109-402F-9468-0FCD4B88ADB8}" srcOrd="7" destOrd="0" presId="urn:microsoft.com/office/officeart/2005/8/layout/matrix1"/>
    <dgm:cxn modelId="{C5F3C563-A2FD-44D9-AF02-FD68A4202C5B}" type="presParOf" srcId="{DE04E450-B405-4CB5-BAB5-DD9AB1685EFF}" destId="{311FE3D8-64A7-4213-A2A6-B775E8DC4E10}"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BD973-045C-4EC2-B48C-A9291282E810}">
      <dsp:nvSpPr>
        <dsp:cNvPr id="0" name=""/>
        <dsp:cNvSpPr/>
      </dsp:nvSpPr>
      <dsp:spPr>
        <a:xfrm>
          <a:off x="720582" y="1887"/>
          <a:ext cx="2345052" cy="798379"/>
        </a:xfrm>
        <a:prstGeom prst="chevr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lt-LT" sz="1500" kern="1200" dirty="0"/>
            <a:t>Neužtikrinama teisė į motinystės išmokas</a:t>
          </a:r>
        </a:p>
      </dsp:txBody>
      <dsp:txXfrm>
        <a:off x="1119772" y="1887"/>
        <a:ext cx="1546673" cy="798379"/>
      </dsp:txXfrm>
    </dsp:sp>
    <dsp:sp modelId="{59D31E7E-976D-46E0-AFCF-84945DA22EBD}">
      <dsp:nvSpPr>
        <dsp:cNvPr id="0" name=""/>
        <dsp:cNvSpPr/>
      </dsp:nvSpPr>
      <dsp:spPr>
        <a:xfrm>
          <a:off x="2917429" y="56918"/>
          <a:ext cx="3284320" cy="662655"/>
        </a:xfrm>
        <a:prstGeom prst="chevron">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lt-LT" sz="1000" kern="1200" dirty="0"/>
            <a:t>Moterims, kurios nėštumo metu nutraukia veiklą (darbo santykius) ir iki gimdymo neturi draustumo, tačiau turi draudimo stažą (Konstitucinio Teismo nutarimas)</a:t>
          </a:r>
        </a:p>
      </dsp:txBody>
      <dsp:txXfrm>
        <a:off x="3248757" y="56918"/>
        <a:ext cx="2621665" cy="662655"/>
      </dsp:txXfrm>
    </dsp:sp>
    <dsp:sp modelId="{BA6CEE79-B198-4DBE-B8E0-12ED97F5DF51}">
      <dsp:nvSpPr>
        <dsp:cNvPr id="0" name=""/>
        <dsp:cNvSpPr/>
      </dsp:nvSpPr>
      <dsp:spPr>
        <a:xfrm>
          <a:off x="6066492" y="70131"/>
          <a:ext cx="1946393" cy="662655"/>
        </a:xfrm>
        <a:prstGeom prst="chevron">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lt-LT" sz="1000" b="0" kern="1200" dirty="0">
              <a:latin typeface="+mn-lt"/>
              <a:cs typeface="Times New Roman" panose="02020603050405020304" pitchFamily="18" charset="0"/>
            </a:rPr>
            <a:t>apie </a:t>
          </a:r>
          <a:r>
            <a:rPr lang="lt-LT" sz="1000" b="0" kern="1200" dirty="0"/>
            <a:t>50 moterų </a:t>
          </a:r>
        </a:p>
        <a:p>
          <a:pPr marL="0" lvl="0" indent="0" algn="ctr" defTabSz="444500">
            <a:lnSpc>
              <a:spcPct val="90000"/>
            </a:lnSpc>
            <a:spcBef>
              <a:spcPct val="0"/>
            </a:spcBef>
            <a:spcAft>
              <a:spcPct val="35000"/>
            </a:spcAft>
            <a:buNone/>
          </a:pPr>
          <a:r>
            <a:rPr lang="lt-LT" sz="1000" b="0" kern="1200" dirty="0"/>
            <a:t>per metus</a:t>
          </a:r>
        </a:p>
      </dsp:txBody>
      <dsp:txXfrm>
        <a:off x="6397820" y="70131"/>
        <a:ext cx="1283738" cy="662655"/>
      </dsp:txXfrm>
    </dsp:sp>
    <dsp:sp modelId="{4EACD449-4F7C-4E46-A2F9-96E55E15A58A}">
      <dsp:nvSpPr>
        <dsp:cNvPr id="0" name=""/>
        <dsp:cNvSpPr/>
      </dsp:nvSpPr>
      <dsp:spPr>
        <a:xfrm>
          <a:off x="717797" y="864492"/>
          <a:ext cx="2345052" cy="798379"/>
        </a:xfrm>
        <a:prstGeom prst="chevr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lt-LT" sz="1500" kern="1200" dirty="0"/>
            <a:t>Nesuteikta teisė į ligos išmoką</a:t>
          </a:r>
        </a:p>
      </dsp:txBody>
      <dsp:txXfrm>
        <a:off x="1116987" y="864492"/>
        <a:ext cx="1546673" cy="798379"/>
      </dsp:txXfrm>
    </dsp:sp>
    <dsp:sp modelId="{176D1758-E2C8-4843-ADDD-DC47A37E7519}">
      <dsp:nvSpPr>
        <dsp:cNvPr id="0" name=""/>
        <dsp:cNvSpPr/>
      </dsp:nvSpPr>
      <dsp:spPr>
        <a:xfrm>
          <a:off x="2905278" y="932281"/>
          <a:ext cx="3284320" cy="662655"/>
        </a:xfrm>
        <a:prstGeom prst="chevron">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lt-LT" sz="1000" kern="1200" dirty="0"/>
            <a:t>Asmenims, kurie stacionare gydosi nuo patologinio potraukio azartiniams lošimams</a:t>
          </a:r>
        </a:p>
      </dsp:txBody>
      <dsp:txXfrm>
        <a:off x="3236606" y="932281"/>
        <a:ext cx="2621665" cy="662655"/>
      </dsp:txXfrm>
    </dsp:sp>
    <dsp:sp modelId="{843F2C44-4A00-41EE-9A0D-761916D9AA58}">
      <dsp:nvSpPr>
        <dsp:cNvPr id="0" name=""/>
        <dsp:cNvSpPr/>
      </dsp:nvSpPr>
      <dsp:spPr>
        <a:xfrm>
          <a:off x="6057126" y="932281"/>
          <a:ext cx="1946393" cy="662655"/>
        </a:xfrm>
        <a:prstGeom prst="chevron">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lt-LT" sz="1000" kern="1200" dirty="0"/>
            <a:t>patologinį potraukį azartiniams lošimams turi </a:t>
          </a:r>
        </a:p>
        <a:p>
          <a:pPr marL="0" lvl="0" indent="0" algn="ctr" defTabSz="444500">
            <a:lnSpc>
              <a:spcPct val="90000"/>
            </a:lnSpc>
            <a:spcBef>
              <a:spcPct val="0"/>
            </a:spcBef>
            <a:spcAft>
              <a:spcPct val="35000"/>
            </a:spcAft>
            <a:buNone/>
          </a:pPr>
          <a:r>
            <a:rPr lang="lt-LT" sz="1000" b="0" kern="1200" dirty="0"/>
            <a:t>apie </a:t>
          </a:r>
          <a:r>
            <a:rPr lang="en-US" sz="1000" b="0" kern="1200" dirty="0"/>
            <a:t>5900 </a:t>
          </a:r>
          <a:r>
            <a:rPr lang="lt-LT" sz="1000" b="0" kern="1200" dirty="0"/>
            <a:t>asmenų</a:t>
          </a:r>
        </a:p>
      </dsp:txBody>
      <dsp:txXfrm>
        <a:off x="6388454" y="932281"/>
        <a:ext cx="1283738" cy="662655"/>
      </dsp:txXfrm>
    </dsp:sp>
    <dsp:sp modelId="{6F61E983-866F-4594-974F-A9F0ABBB158B}">
      <dsp:nvSpPr>
        <dsp:cNvPr id="0" name=""/>
        <dsp:cNvSpPr/>
      </dsp:nvSpPr>
      <dsp:spPr>
        <a:xfrm>
          <a:off x="708432" y="1726641"/>
          <a:ext cx="2345052" cy="798379"/>
        </a:xfrm>
        <a:prstGeom prst="chevr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lt-LT" sz="1500" kern="1200" dirty="0"/>
            <a:t>Nesuteikta teisė į ligos išmoką</a:t>
          </a:r>
        </a:p>
      </dsp:txBody>
      <dsp:txXfrm>
        <a:off x="1107622" y="1726641"/>
        <a:ext cx="1546673" cy="798379"/>
      </dsp:txXfrm>
    </dsp:sp>
    <dsp:sp modelId="{A08B123C-F4F8-4853-BEAF-1E245A6DDCE8}">
      <dsp:nvSpPr>
        <dsp:cNvPr id="0" name=""/>
        <dsp:cNvSpPr/>
      </dsp:nvSpPr>
      <dsp:spPr>
        <a:xfrm>
          <a:off x="2905278" y="1794503"/>
          <a:ext cx="3284320" cy="662655"/>
        </a:xfrm>
        <a:prstGeom prst="chevron">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lt-LT" sz="1000" kern="1200" dirty="0"/>
            <a:t>Budintiems globotojams, kai jie slaugo sergančius globojamus vaikus</a:t>
          </a:r>
        </a:p>
      </dsp:txBody>
      <dsp:txXfrm>
        <a:off x="3236606" y="1794503"/>
        <a:ext cx="2621665" cy="662655"/>
      </dsp:txXfrm>
    </dsp:sp>
    <dsp:sp modelId="{25C02092-2545-4F64-AB1D-FF59C48B7CDA}">
      <dsp:nvSpPr>
        <dsp:cNvPr id="0" name=""/>
        <dsp:cNvSpPr/>
      </dsp:nvSpPr>
      <dsp:spPr>
        <a:xfrm>
          <a:off x="6069277" y="1781362"/>
          <a:ext cx="1946393" cy="662655"/>
        </a:xfrm>
        <a:prstGeom prst="chevron">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lt-LT" sz="1000" b="0" kern="1200" dirty="0"/>
            <a:t>130 budinčių globotojų</a:t>
          </a:r>
        </a:p>
      </dsp:txBody>
      <dsp:txXfrm>
        <a:off x="6400605" y="1781362"/>
        <a:ext cx="1283738" cy="662655"/>
      </dsp:txXfrm>
    </dsp:sp>
    <dsp:sp modelId="{FE9EE687-8A16-4E76-A850-3C4720E1BE34}">
      <dsp:nvSpPr>
        <dsp:cNvPr id="0" name=""/>
        <dsp:cNvSpPr/>
      </dsp:nvSpPr>
      <dsp:spPr>
        <a:xfrm>
          <a:off x="708432" y="2588862"/>
          <a:ext cx="2345052" cy="798379"/>
        </a:xfrm>
        <a:prstGeom prst="chevr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lt-LT" sz="1500" kern="1200" dirty="0"/>
            <a:t>Nepakankamos trukmės ligos išmokos </a:t>
          </a:r>
        </a:p>
      </dsp:txBody>
      <dsp:txXfrm>
        <a:off x="1107622" y="2588862"/>
        <a:ext cx="1546673" cy="798379"/>
      </dsp:txXfrm>
    </dsp:sp>
    <dsp:sp modelId="{3723BC76-DF61-405B-A5E7-CD6B977F31E7}">
      <dsp:nvSpPr>
        <dsp:cNvPr id="0" name=""/>
        <dsp:cNvSpPr/>
      </dsp:nvSpPr>
      <dsp:spPr>
        <a:xfrm>
          <a:off x="2905278" y="2656725"/>
          <a:ext cx="3284320" cy="662655"/>
        </a:xfrm>
        <a:prstGeom prst="chevron">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lt-LT" sz="1000" kern="1200" dirty="0"/>
            <a:t>Asmenimis, kurie gydosi priklausomybę nuo alkoholio specializuotuose stacionaruose (gydymas trunka iki 28 d., išmoka mokama  - už 14 d.)</a:t>
          </a:r>
        </a:p>
      </dsp:txBody>
      <dsp:txXfrm>
        <a:off x="3236606" y="2656725"/>
        <a:ext cx="2621665" cy="662655"/>
      </dsp:txXfrm>
    </dsp:sp>
    <dsp:sp modelId="{0420CDA4-6235-4ED6-AF9E-FE7F6A236875}">
      <dsp:nvSpPr>
        <dsp:cNvPr id="0" name=""/>
        <dsp:cNvSpPr/>
      </dsp:nvSpPr>
      <dsp:spPr>
        <a:xfrm>
          <a:off x="6057126" y="2656725"/>
          <a:ext cx="1946393" cy="662655"/>
        </a:xfrm>
        <a:prstGeom prst="chevron">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lt-LT" sz="1000" kern="1200" dirty="0"/>
            <a:t>860 besigydančių asmenų nuo alkoholizmo</a:t>
          </a:r>
        </a:p>
      </dsp:txBody>
      <dsp:txXfrm>
        <a:off x="6388454" y="2656725"/>
        <a:ext cx="1283738" cy="6626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D5027B-B5F1-4865-80F9-84640FFC8EB7}">
      <dsp:nvSpPr>
        <dsp:cNvPr id="0" name=""/>
        <dsp:cNvSpPr/>
      </dsp:nvSpPr>
      <dsp:spPr>
        <a:xfrm>
          <a:off x="3588376" y="0"/>
          <a:ext cx="1944215" cy="1944215"/>
        </a:xfrm>
        <a:prstGeom prst="triangl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lt-LT" sz="1200" kern="1200" dirty="0"/>
            <a:t>Motinystės išmokų mokėjimui </a:t>
          </a:r>
        </a:p>
        <a:p>
          <a:pPr marL="0" lvl="0" indent="0" algn="ctr" defTabSz="533400">
            <a:lnSpc>
              <a:spcPct val="90000"/>
            </a:lnSpc>
            <a:spcBef>
              <a:spcPct val="0"/>
            </a:spcBef>
            <a:spcAft>
              <a:spcPct val="35000"/>
            </a:spcAft>
            <a:buNone/>
          </a:pPr>
          <a:r>
            <a:rPr lang="lt-LT" sz="1200" kern="1200" dirty="0">
              <a:sym typeface="Symbol"/>
            </a:rPr>
            <a:t></a:t>
          </a:r>
          <a:r>
            <a:rPr lang="lt-LT" sz="1200" kern="1200" dirty="0"/>
            <a:t> </a:t>
          </a:r>
          <a:r>
            <a:rPr lang="en-US" sz="1200" kern="1200" dirty="0"/>
            <a:t>1</a:t>
          </a:r>
          <a:r>
            <a:rPr lang="lt-LT" sz="1200" kern="1200" dirty="0"/>
            <a:t>74 tūkst. </a:t>
          </a:r>
          <a:r>
            <a:rPr lang="lt-LT" sz="1200" kern="1200" dirty="0" err="1"/>
            <a:t>Eur</a:t>
          </a:r>
          <a:endParaRPr lang="en-US" sz="1200" kern="1200" dirty="0"/>
        </a:p>
      </dsp:txBody>
      <dsp:txXfrm>
        <a:off x="4074430" y="972108"/>
        <a:ext cx="972107" cy="972107"/>
      </dsp:txXfrm>
    </dsp:sp>
    <dsp:sp modelId="{B839FB30-CAFB-4288-A5CF-38CC8A7703C3}">
      <dsp:nvSpPr>
        <dsp:cNvPr id="0" name=""/>
        <dsp:cNvSpPr/>
      </dsp:nvSpPr>
      <dsp:spPr>
        <a:xfrm>
          <a:off x="2621868" y="1944215"/>
          <a:ext cx="1944215" cy="1944215"/>
        </a:xfrm>
        <a:prstGeom prst="triangl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lt-LT" sz="1200" kern="1200" dirty="0"/>
            <a:t>Išlaidos budintiems globotojams </a:t>
          </a:r>
        </a:p>
        <a:p>
          <a:pPr marL="0" lvl="0" indent="0" algn="ctr" defTabSz="533400">
            <a:lnSpc>
              <a:spcPct val="90000"/>
            </a:lnSpc>
            <a:spcBef>
              <a:spcPct val="0"/>
            </a:spcBef>
            <a:spcAft>
              <a:spcPct val="35000"/>
            </a:spcAft>
            <a:buNone/>
          </a:pPr>
          <a:r>
            <a:rPr lang="lt-LT" sz="1200" kern="1200" dirty="0">
              <a:sym typeface="Symbol"/>
            </a:rPr>
            <a:t></a:t>
          </a:r>
          <a:r>
            <a:rPr lang="lt-LT" sz="1200" kern="1200" dirty="0"/>
            <a:t> 36 tūkst. </a:t>
          </a:r>
          <a:r>
            <a:rPr lang="lt-LT" sz="1200" kern="1200" dirty="0" err="1"/>
            <a:t>Eur</a:t>
          </a:r>
          <a:endParaRPr lang="en-US" sz="1200" kern="1200" dirty="0"/>
        </a:p>
      </dsp:txBody>
      <dsp:txXfrm>
        <a:off x="3107922" y="2916323"/>
        <a:ext cx="972107" cy="972107"/>
      </dsp:txXfrm>
    </dsp:sp>
    <dsp:sp modelId="{52D2E318-1632-4525-8DDC-1A5B628CDC71}">
      <dsp:nvSpPr>
        <dsp:cNvPr id="0" name=""/>
        <dsp:cNvSpPr/>
      </dsp:nvSpPr>
      <dsp:spPr>
        <a:xfrm rot="10800000">
          <a:off x="3588065" y="1944215"/>
          <a:ext cx="1944215" cy="1944215"/>
        </a:xfrm>
        <a:prstGeom prst="triangl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endParaRPr lang="lt-LT" sz="900" kern="1200" dirty="0"/>
        </a:p>
        <a:p>
          <a:pPr marL="0" lvl="0" indent="0" algn="ctr" defTabSz="400050">
            <a:lnSpc>
              <a:spcPct val="90000"/>
            </a:lnSpc>
            <a:spcBef>
              <a:spcPct val="0"/>
            </a:spcBef>
            <a:spcAft>
              <a:spcPct val="35000"/>
            </a:spcAft>
            <a:buNone/>
          </a:pPr>
          <a:endParaRPr lang="lt-LT" sz="1200" kern="1200" dirty="0"/>
        </a:p>
        <a:p>
          <a:pPr marL="0" lvl="0" indent="0" algn="ctr" defTabSz="400050">
            <a:lnSpc>
              <a:spcPct val="90000"/>
            </a:lnSpc>
            <a:spcBef>
              <a:spcPct val="0"/>
            </a:spcBef>
            <a:spcAft>
              <a:spcPct val="35000"/>
            </a:spcAft>
            <a:buNone/>
          </a:pPr>
          <a:r>
            <a:rPr lang="lt-LT" sz="1200" kern="1200" dirty="0"/>
            <a:t>Patologinio lošimo gydymo išlaidos </a:t>
          </a:r>
        </a:p>
        <a:p>
          <a:pPr marL="0" lvl="0" indent="0" algn="ctr" defTabSz="400050">
            <a:lnSpc>
              <a:spcPct val="90000"/>
            </a:lnSpc>
            <a:spcBef>
              <a:spcPct val="0"/>
            </a:spcBef>
            <a:spcAft>
              <a:spcPct val="35000"/>
            </a:spcAft>
            <a:buNone/>
          </a:pPr>
          <a:r>
            <a:rPr lang="lt-LT" sz="1200" kern="1200" dirty="0">
              <a:sym typeface="Symbol"/>
            </a:rPr>
            <a:t></a:t>
          </a:r>
          <a:r>
            <a:rPr lang="lt-LT" sz="1200" kern="1200" dirty="0"/>
            <a:t> 355</a:t>
          </a:r>
          <a:r>
            <a:rPr lang="en-US" sz="1200" kern="1200" dirty="0"/>
            <a:t> </a:t>
          </a:r>
          <a:r>
            <a:rPr lang="lt-LT" sz="1200" kern="1200" dirty="0"/>
            <a:t>tūkst. </a:t>
          </a:r>
          <a:r>
            <a:rPr lang="lt-LT" sz="1200" kern="1200" dirty="0" err="1"/>
            <a:t>Eur</a:t>
          </a:r>
          <a:endParaRPr lang="en-US" sz="1200" kern="1200" dirty="0"/>
        </a:p>
      </dsp:txBody>
      <dsp:txXfrm rot="10800000">
        <a:off x="4074119" y="1944215"/>
        <a:ext cx="972107" cy="972107"/>
      </dsp:txXfrm>
    </dsp:sp>
    <dsp:sp modelId="{EB78F60E-5778-4EDD-B9E1-799F2E1F78CE}">
      <dsp:nvSpPr>
        <dsp:cNvPr id="0" name=""/>
        <dsp:cNvSpPr/>
      </dsp:nvSpPr>
      <dsp:spPr>
        <a:xfrm>
          <a:off x="4566084" y="1944215"/>
          <a:ext cx="1944215" cy="1944215"/>
        </a:xfrm>
        <a:prstGeom prst="triangl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lt-LT" sz="1200" kern="1200" dirty="0"/>
            <a:t>Išlaidos </a:t>
          </a:r>
          <a:r>
            <a:rPr lang="lt-LT" sz="1200" kern="1200" dirty="0" err="1"/>
            <a:t>besigydan-tiems</a:t>
          </a:r>
          <a:r>
            <a:rPr lang="lt-LT" sz="1200" kern="1200" dirty="0"/>
            <a:t> nuo alkoholizmo </a:t>
          </a:r>
          <a:r>
            <a:rPr lang="lt-LT" sz="1200" kern="1200" dirty="0">
              <a:sym typeface="Symbol"/>
            </a:rPr>
            <a:t></a:t>
          </a:r>
          <a:r>
            <a:rPr lang="lt-LT" sz="1200" kern="1200" dirty="0"/>
            <a:t> </a:t>
          </a:r>
          <a:r>
            <a:rPr lang="en-US" sz="1200" kern="1200" dirty="0"/>
            <a:t>120 t</a:t>
          </a:r>
          <a:r>
            <a:rPr lang="lt-LT" sz="1200" kern="1200" dirty="0" err="1"/>
            <a:t>ūkst</a:t>
          </a:r>
          <a:r>
            <a:rPr lang="lt-LT" sz="1200" kern="1200" dirty="0"/>
            <a:t>. </a:t>
          </a:r>
          <a:r>
            <a:rPr lang="en-US" sz="1200" kern="1200" dirty="0"/>
            <a:t>Eur.</a:t>
          </a:r>
          <a:endParaRPr lang="lt-LT" sz="1200" kern="1200" dirty="0"/>
        </a:p>
        <a:p>
          <a:pPr marL="0" lvl="0" indent="0" algn="ctr" defTabSz="533400">
            <a:lnSpc>
              <a:spcPct val="90000"/>
            </a:lnSpc>
            <a:spcBef>
              <a:spcPct val="0"/>
            </a:spcBef>
            <a:spcAft>
              <a:spcPct val="35000"/>
            </a:spcAft>
            <a:buNone/>
          </a:pPr>
          <a:endParaRPr lang="lt-LT" sz="1000" kern="1200" dirty="0"/>
        </a:p>
      </dsp:txBody>
      <dsp:txXfrm>
        <a:off x="5052138" y="2916323"/>
        <a:ext cx="972107" cy="9721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32BE8-5230-44B0-AB52-9BEBF61852E2}">
      <dsp:nvSpPr>
        <dsp:cNvPr id="0" name=""/>
        <dsp:cNvSpPr/>
      </dsp:nvSpPr>
      <dsp:spPr>
        <a:xfrm rot="16200000">
          <a:off x="533889" y="-533889"/>
          <a:ext cx="1836204" cy="2903983"/>
        </a:xfrm>
        <a:prstGeom prst="round1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50</a:t>
          </a:r>
          <a:r>
            <a:rPr lang="lt-LT" sz="2100" kern="1200" dirty="0"/>
            <a:t> motinų</a:t>
          </a:r>
        </a:p>
      </dsp:txBody>
      <dsp:txXfrm rot="5400000">
        <a:off x="0" y="0"/>
        <a:ext cx="2903983" cy="1377153"/>
      </dsp:txXfrm>
    </dsp:sp>
    <dsp:sp modelId="{60683DEE-0662-41E6-81DF-C3915B9CF65F}">
      <dsp:nvSpPr>
        <dsp:cNvPr id="0" name=""/>
        <dsp:cNvSpPr/>
      </dsp:nvSpPr>
      <dsp:spPr>
        <a:xfrm>
          <a:off x="2903983" y="0"/>
          <a:ext cx="2903983" cy="1836204"/>
        </a:xfrm>
        <a:prstGeom prst="round1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lt-LT" sz="2100" b="0" kern="1200" dirty="0"/>
            <a:t>6</a:t>
          </a:r>
          <a:r>
            <a:rPr lang="en-US" sz="2100" b="0" kern="1200" dirty="0"/>
            <a:t>00 </a:t>
          </a:r>
          <a:r>
            <a:rPr lang="lt-LT" sz="2100" b="0" kern="1200" dirty="0"/>
            <a:t>besigydančių </a:t>
          </a:r>
          <a:r>
            <a:rPr lang="lt-LT" sz="2100" b="0" kern="1200" dirty="0">
              <a:solidFill>
                <a:schemeClr val="bg1"/>
              </a:solidFill>
            </a:rPr>
            <a:t>lošėjų</a:t>
          </a:r>
        </a:p>
      </dsp:txBody>
      <dsp:txXfrm>
        <a:off x="2903983" y="0"/>
        <a:ext cx="2903983" cy="1377153"/>
      </dsp:txXfrm>
    </dsp:sp>
    <dsp:sp modelId="{FE6E090B-21FB-4003-9CA6-8C1099B17C91}">
      <dsp:nvSpPr>
        <dsp:cNvPr id="0" name=""/>
        <dsp:cNvSpPr/>
      </dsp:nvSpPr>
      <dsp:spPr>
        <a:xfrm rot="10800000">
          <a:off x="0" y="1836204"/>
          <a:ext cx="2903983" cy="1836204"/>
        </a:xfrm>
        <a:prstGeom prst="round1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130</a:t>
          </a:r>
          <a:r>
            <a:rPr lang="lt-LT" sz="2100" kern="1200" dirty="0"/>
            <a:t> budinčių </a:t>
          </a:r>
          <a:r>
            <a:rPr lang="lt-LT" sz="2100" kern="1200" dirty="0">
              <a:solidFill>
                <a:schemeClr val="bg1"/>
              </a:solidFill>
            </a:rPr>
            <a:t>globotojų</a:t>
          </a:r>
        </a:p>
      </dsp:txBody>
      <dsp:txXfrm rot="10800000">
        <a:off x="0" y="2295255"/>
        <a:ext cx="2903983" cy="1377153"/>
      </dsp:txXfrm>
    </dsp:sp>
    <dsp:sp modelId="{F1038DB3-24B8-416D-897C-6D1C6B84FB50}">
      <dsp:nvSpPr>
        <dsp:cNvPr id="0" name=""/>
        <dsp:cNvSpPr/>
      </dsp:nvSpPr>
      <dsp:spPr>
        <a:xfrm rot="5400000">
          <a:off x="3437874" y="1302314"/>
          <a:ext cx="1836204" cy="2903983"/>
        </a:xfrm>
        <a:prstGeom prst="round1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lt-LT" sz="2100" kern="1200" dirty="0"/>
            <a:t> 860 besigydančių nuo alkoholizmo</a:t>
          </a:r>
        </a:p>
      </dsp:txBody>
      <dsp:txXfrm rot="-5400000">
        <a:off x="2903984" y="2295254"/>
        <a:ext cx="2903983" cy="1377153"/>
      </dsp:txXfrm>
    </dsp:sp>
    <dsp:sp modelId="{311FE3D8-64A7-4213-A2A6-B775E8DC4E10}">
      <dsp:nvSpPr>
        <dsp:cNvPr id="0" name=""/>
        <dsp:cNvSpPr/>
      </dsp:nvSpPr>
      <dsp:spPr>
        <a:xfrm>
          <a:off x="1852355" y="1281743"/>
          <a:ext cx="2103256" cy="1108920"/>
        </a:xfrm>
        <a:prstGeom prst="roundRect">
          <a:avLst/>
        </a:prstGeom>
        <a:solidFill>
          <a:schemeClr val="accent1">
            <a:tint val="6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lt-LT" sz="2100" kern="1200" dirty="0"/>
            <a:t>Motinystės ar ligos išmokas </a:t>
          </a:r>
          <a:r>
            <a:rPr lang="lt-LT" sz="2100" kern="1200" dirty="0">
              <a:solidFill>
                <a:schemeClr val="accent2"/>
              </a:solidFill>
            </a:rPr>
            <a:t>įgis teisę gauti</a:t>
          </a:r>
        </a:p>
      </dsp:txBody>
      <dsp:txXfrm>
        <a:off x="1906488" y="1335876"/>
        <a:ext cx="1994990" cy="100065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3E4519-2906-48CE-985C-43E9F2D9EFEA}" type="datetimeFigureOut">
              <a:rPr lang="lt-LT" smtClean="0"/>
              <a:t>2019-06-18</a:t>
            </a:fld>
            <a:endParaRPr lang="lt-LT"/>
          </a:p>
        </p:txBody>
      </p:sp>
      <p:sp>
        <p:nvSpPr>
          <p:cNvPr id="4" name="Skaidrės vaizdo vietos rezervavimo ženkla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6" name="Poraštės vietos rezervavimo ženklas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30A99B-BB7C-4F22-85EF-7D9237BBACF5}" type="slidenum">
              <a:rPr lang="lt-LT" smtClean="0"/>
              <a:t>‹#›</a:t>
            </a:fld>
            <a:endParaRPr lang="lt-LT"/>
          </a:p>
        </p:txBody>
      </p:sp>
    </p:spTree>
    <p:extLst>
      <p:ext uri="{BB962C8B-B14F-4D97-AF65-F5344CB8AC3E}">
        <p14:creationId xmlns:p14="http://schemas.microsoft.com/office/powerpoint/2010/main" val="3973695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t>1</a:t>
            </a:fld>
            <a:endParaRPr lang="lt-LT"/>
          </a:p>
        </p:txBody>
      </p:sp>
    </p:spTree>
    <p:extLst>
      <p:ext uri="{BB962C8B-B14F-4D97-AF65-F5344CB8AC3E}">
        <p14:creationId xmlns:p14="http://schemas.microsoft.com/office/powerpoint/2010/main" val="1619007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sz="1200" b="1" kern="1200" dirty="0">
                <a:solidFill>
                  <a:schemeClr val="tx1"/>
                </a:solidFill>
                <a:effectLst/>
                <a:latin typeface="+mn-lt"/>
                <a:ea typeface="+mn-ea"/>
                <a:cs typeface="+mn-cs"/>
              </a:rPr>
              <a:t>4. Kokios siūlomos naujos teisinio reguliavimo nuostatos ir kokių teigiamų rezultatų laukiama</a:t>
            </a:r>
            <a:endParaRPr lang="lt-LT" sz="1200" kern="1200" dirty="0">
              <a:solidFill>
                <a:schemeClr val="tx1"/>
              </a:solidFill>
              <a:effectLst/>
              <a:latin typeface="+mn-lt"/>
              <a:ea typeface="+mn-ea"/>
              <a:cs typeface="+mn-cs"/>
            </a:endParaRPr>
          </a:p>
          <a:p>
            <a:r>
              <a:rPr lang="lt-LT" sz="1200" kern="1200" dirty="0">
                <a:solidFill>
                  <a:schemeClr val="tx1"/>
                </a:solidFill>
                <a:effectLst/>
                <a:latin typeface="+mn-lt"/>
                <a:ea typeface="+mn-ea"/>
                <a:cs typeface="+mn-cs"/>
              </a:rPr>
              <a:t>Ligos ir motinystės socialinio draudimo įstatymo pakeitimais siūloma:</a:t>
            </a:r>
          </a:p>
          <a:p>
            <a:r>
              <a:rPr lang="lt-LT" sz="1200" kern="1200" dirty="0">
                <a:solidFill>
                  <a:schemeClr val="tx1"/>
                </a:solidFill>
                <a:effectLst/>
                <a:latin typeface="+mn-lt"/>
                <a:ea typeface="+mn-ea"/>
                <a:cs typeface="+mn-cs"/>
              </a:rPr>
              <a:t>- papildyti motinystės socialinio draudimo apibrėžimą nurodant, kad motinystės socialinis draudimas įstatymų nustatytais atvejais ne tik kompensuoja šios rūšies draudimu apdraustiems asmenims dėl motinystės, tėvystės ar vaiko priežiūros prarastas pajamas ar jų dalį, bet ir padengia šiame įstatyme numatytas išmokas. Šiuo pakeitimu bus įgyvendinta Valstybės kontrolės rekomendacija, pateikta </a:t>
            </a:r>
            <a:r>
              <a:rPr lang="ga-IE" sz="1200" kern="1200" dirty="0">
                <a:solidFill>
                  <a:schemeClr val="tx1"/>
                </a:solidFill>
                <a:effectLst/>
                <a:latin typeface="+mn-lt"/>
                <a:ea typeface="+mn-ea"/>
                <a:cs typeface="+mn-cs"/>
              </a:rPr>
              <a:t>2017</a:t>
            </a:r>
            <a:r>
              <a:rPr lang="lt-LT" sz="1200" kern="1200" dirty="0">
                <a:solidFill>
                  <a:schemeClr val="tx1"/>
                </a:solidFill>
                <a:effectLst/>
                <a:latin typeface="+mn-lt"/>
                <a:ea typeface="+mn-ea"/>
                <a:cs typeface="+mn-cs"/>
              </a:rPr>
              <a:t> m. rugsėjo 28 d. v</a:t>
            </a:r>
            <a:r>
              <a:rPr lang="ga-IE" sz="1200" kern="1200" dirty="0">
                <a:solidFill>
                  <a:schemeClr val="tx1"/>
                </a:solidFill>
                <a:effectLst/>
                <a:latin typeface="+mn-lt"/>
                <a:ea typeface="+mn-ea"/>
                <a:cs typeface="+mn-cs"/>
              </a:rPr>
              <a:t>alstybinio audito ataskait</a:t>
            </a:r>
            <a:r>
              <a:rPr lang="lt-LT" sz="1200" kern="1200" dirty="0">
                <a:solidFill>
                  <a:schemeClr val="tx1"/>
                </a:solidFill>
                <a:effectLst/>
                <a:latin typeface="+mn-lt"/>
                <a:ea typeface="+mn-ea"/>
                <a:cs typeface="+mn-cs"/>
              </a:rPr>
              <a:t>oje </a:t>
            </a:r>
            <a:r>
              <a:rPr lang="ga-IE" sz="1200" kern="1200" dirty="0">
                <a:solidFill>
                  <a:schemeClr val="tx1"/>
                </a:solidFill>
                <a:effectLst/>
                <a:latin typeface="+mn-lt"/>
                <a:ea typeface="+mn-ea"/>
                <a:cs typeface="+mn-cs"/>
              </a:rPr>
              <a:t>Nr. FA-2017-P-10-11-5</a:t>
            </a:r>
            <a:r>
              <a:rPr lang="lt-LT" sz="1200" kern="1200" dirty="0">
                <a:solidFill>
                  <a:schemeClr val="tx1"/>
                </a:solidFill>
                <a:effectLst/>
                <a:latin typeface="+mn-lt"/>
                <a:ea typeface="+mn-ea"/>
                <a:cs typeface="+mn-cs"/>
              </a:rPr>
              <a:t>. </a:t>
            </a:r>
          </a:p>
          <a:p>
            <a:r>
              <a:rPr lang="lt-LT" sz="1200" kern="1200" dirty="0">
                <a:solidFill>
                  <a:schemeClr val="tx1"/>
                </a:solidFill>
                <a:effectLst/>
                <a:latin typeface="+mn-lt"/>
                <a:ea typeface="+mn-ea"/>
                <a:cs typeface="+mn-cs"/>
              </a:rPr>
              <a:t>- nustatyti, kad motinystės socialinio draudimo išmoka mokama moterims, kurios yra apdraustos motinystės socialiniu draudimu, išskyrus atvejus kai moteris nėštumo laikotarpiu tapo neapdraustu asmeniu. Atsižvelgiant į tai, kad </a:t>
            </a:r>
            <a:r>
              <a:rPr lang="lt-LT" sz="1200" kern="1200" dirty="0" err="1">
                <a:solidFill>
                  <a:schemeClr val="tx1"/>
                </a:solidFill>
                <a:effectLst/>
                <a:latin typeface="+mn-lt"/>
                <a:ea typeface="+mn-ea"/>
                <a:cs typeface="+mn-cs"/>
              </a:rPr>
              <a:t>draustumo</a:t>
            </a:r>
            <a:r>
              <a:rPr lang="lt-LT" sz="1200" kern="1200" dirty="0">
                <a:solidFill>
                  <a:schemeClr val="tx1"/>
                </a:solidFill>
                <a:effectLst/>
                <a:latin typeface="+mn-lt"/>
                <a:ea typeface="+mn-ea"/>
                <a:cs typeface="+mn-cs"/>
              </a:rPr>
              <a:t> fakto nereikalavimas bus taikomas visoms moterims (tiek samdomą darbą dirbančioms, tiek savarankiška veikla užsiimančioms), turinčioms motinystės socialinio draudimo stažą, siūloma nustatyti, kad motinystės bei vaiko priežiūros išmokos nedraustoms moterims priklausytų tik tuo atveju, kai pastarųjų draudimas pasibaigė jų nėštumo laikotarpiu. Šis pakeitimas sudarys palankesnes sąlygas moterims gauti motinystės socialinio draudimo išmoką, kai dėl objektyvių priežasčių (atleidimo, pasibaigusių darbo santykių, nutrūkusios sportinės veiklos ir kt.) jos nebeatitinka Ligos ir motinystės socialinio draudimo įstatymo 16 straipsnio 1 dalies 1 punkte numatytos sąlygos – būti apdraustai motinystės socialiniu draudimu. </a:t>
            </a:r>
          </a:p>
          <a:p>
            <a:r>
              <a:rPr lang="lt-LT" sz="1200" kern="1200" dirty="0">
                <a:solidFill>
                  <a:schemeClr val="tx1"/>
                </a:solidFill>
                <a:effectLst/>
                <a:latin typeface="+mn-lt"/>
                <a:ea typeface="+mn-ea"/>
                <a:cs typeface="+mn-cs"/>
              </a:rPr>
              <a:t>- įteisinti pakeitimus, užtikrinant asmenų, kuriems nustatyta diagnozė pagal TLK-10 F63.0 kodą, teises į laikiną nedarbingumą gydymosi specializuotame stacionare metu. Šiuo pakeitimu sudaromos lygiavertės sąlygos kitų psichikos sutrikimų turinčių asmenų atžvilgiu, skatinama tokius asmenis gydytis nuo patologinio potraukio azartiniams lošimams, išduodant jiems nedarbingumo pažymėjimą bei kompensuojant jų gydymosi metu prarastas pajamas.</a:t>
            </a:r>
          </a:p>
          <a:p>
            <a:r>
              <a:rPr lang="lt-LT" sz="1200" kern="1200" dirty="0">
                <a:solidFill>
                  <a:schemeClr val="tx1"/>
                </a:solidFill>
                <a:effectLst/>
                <a:latin typeface="+mn-lt"/>
                <a:ea typeface="+mn-ea"/>
                <a:cs typeface="+mn-cs"/>
              </a:rPr>
              <a:t>- prailginti ligos išmokos mokėjimą nuo </a:t>
            </a:r>
            <a:r>
              <a:rPr lang="en-US" sz="1200" kern="1200" dirty="0">
                <a:solidFill>
                  <a:schemeClr val="tx1"/>
                </a:solidFill>
                <a:effectLst/>
                <a:latin typeface="+mn-lt"/>
                <a:ea typeface="+mn-ea"/>
                <a:cs typeface="+mn-cs"/>
              </a:rPr>
              <a:t>1</a:t>
            </a:r>
            <a:r>
              <a:rPr lang="lt-LT" sz="1200" kern="1200" dirty="0">
                <a:solidFill>
                  <a:schemeClr val="tx1"/>
                </a:solidFill>
                <a:effectLst/>
                <a:latin typeface="+mn-lt"/>
                <a:ea typeface="+mn-ea"/>
                <a:cs typeface="+mn-cs"/>
              </a:rPr>
              <a:t>4 iki 28 kalendorinių dienų asmenims, kurie asmens sveikatos priežiūros įstaigose, teikiančiose stacionarines priklausomybės ligų gydymo paslaugas, savanoriškai gydosi nuo priklausomybės sindromo vartojant psichoaktyviąsias medžiagas. Šiuo pakeitimu siekiama paskatinti asmenis gydytis nuo minėtųjų ligų, nustatant dvigubai ilgesnį apmokamų dienų skaičių, jų gydymosi metu prarastoms pajamoms kompensuoti.</a:t>
            </a:r>
          </a:p>
          <a:p>
            <a:r>
              <a:rPr lang="lt-LT" sz="1200" kern="1200" dirty="0">
                <a:solidFill>
                  <a:schemeClr val="tx1"/>
                </a:solidFill>
                <a:effectLst/>
                <a:latin typeface="+mn-lt"/>
                <a:ea typeface="+mn-ea"/>
                <a:cs typeface="+mn-cs"/>
              </a:rPr>
              <a:t>- įteisinti galimybę budintiems globotojams gauti ligos išmoką už vaikus, kuriais jie rūpinasi, jei šie serga. Šiais pakeitimais budintiems globotojams bus sudaryta galimybė slaugyti globojamus vaikus jiems susirgus, gauti ligos išmoką už šių vaikų slaugymą ir tuo pačiu turėti pateisinamą pagrindą neatvykti į darbą, tais atvejais kai toks asmuo turi ir kitą darbą. Tikimasi, kad siūlomas įstatymo pakeitimas teigiamai atsilieps budinčių globotojų poreikių patenkinimui bei paskatins daugiau asmenų užsiimti šia veikla. </a:t>
            </a:r>
          </a:p>
          <a:p>
            <a:r>
              <a:rPr lang="lt-LT" sz="1200" b="1" kern="1200" dirty="0">
                <a:solidFill>
                  <a:schemeClr val="tx1"/>
                </a:solidFill>
                <a:effectLst/>
                <a:latin typeface="+mn-lt"/>
                <a:ea typeface="+mn-ea"/>
                <a:cs typeface="+mn-cs"/>
              </a:rPr>
              <a:t>12. Įstatymo projektui įgyvendinti reikalingos išlaidos </a:t>
            </a:r>
            <a:endParaRPr lang="lt-LT" sz="1200" kern="1200" dirty="0">
              <a:solidFill>
                <a:schemeClr val="tx1"/>
              </a:solidFill>
              <a:effectLst/>
              <a:latin typeface="+mn-lt"/>
              <a:ea typeface="+mn-ea"/>
              <a:cs typeface="+mn-cs"/>
            </a:endParaRPr>
          </a:p>
          <a:p>
            <a:r>
              <a:rPr lang="lt-LT" sz="1200" kern="1200" dirty="0">
                <a:solidFill>
                  <a:schemeClr val="tx1"/>
                </a:solidFill>
                <a:effectLst/>
                <a:latin typeface="+mn-lt"/>
                <a:ea typeface="+mn-ea"/>
                <a:cs typeface="+mn-cs"/>
              </a:rPr>
              <a:t>Įstatymo projektui įgyvendinti iš Valstybinio socialinio draudimo fondo biudžeto papildomai prireiks apie 0,7 mln. </a:t>
            </a:r>
            <a:r>
              <a:rPr lang="lt-LT" sz="1200" kern="1200" dirty="0" err="1">
                <a:solidFill>
                  <a:schemeClr val="tx1"/>
                </a:solidFill>
                <a:effectLst/>
                <a:latin typeface="+mn-lt"/>
                <a:ea typeface="+mn-ea"/>
                <a:cs typeface="+mn-cs"/>
              </a:rPr>
              <a:t>Eur</a:t>
            </a:r>
            <a:r>
              <a:rPr lang="lt-LT" sz="1200" kern="1200" dirty="0">
                <a:solidFill>
                  <a:schemeClr val="tx1"/>
                </a:solidFill>
                <a:effectLst/>
                <a:latin typeface="+mn-lt"/>
                <a:ea typeface="+mn-ea"/>
                <a:cs typeface="+mn-cs"/>
              </a:rPr>
              <a:t>. </a:t>
            </a:r>
          </a:p>
          <a:p>
            <a:endParaRPr lang="lt-LT" dirty="0"/>
          </a:p>
          <a:p>
            <a:endParaRPr lang="lt-LT" sz="1200" b="1" kern="1200" dirty="0">
              <a:solidFill>
                <a:schemeClr val="tx1"/>
              </a:solidFill>
              <a:effectLst/>
              <a:latin typeface="+mn-lt"/>
              <a:ea typeface="+mn-ea"/>
              <a:cs typeface="+mn-cs"/>
            </a:endParaRPr>
          </a:p>
          <a:p>
            <a:endParaRPr lang="lt-LT" sz="1200" b="1" kern="1200" dirty="0">
              <a:solidFill>
                <a:schemeClr val="tx1"/>
              </a:solidFill>
              <a:effectLst/>
              <a:latin typeface="+mn-lt"/>
              <a:ea typeface="+mn-ea"/>
              <a:cs typeface="+mn-cs"/>
            </a:endParaRPr>
          </a:p>
          <a:p>
            <a:endParaRPr lang="lt-LT" sz="1200" b="1" kern="1200" dirty="0">
              <a:solidFill>
                <a:schemeClr val="tx1"/>
              </a:solidFill>
              <a:effectLst/>
              <a:latin typeface="+mn-lt"/>
              <a:ea typeface="+mn-ea"/>
              <a:cs typeface="+mn-cs"/>
            </a:endParaRPr>
          </a:p>
          <a:p>
            <a:r>
              <a:rPr lang="lt-LT" sz="1200" b="1" kern="1200" dirty="0">
                <a:solidFill>
                  <a:schemeClr val="tx1"/>
                </a:solidFill>
                <a:effectLst/>
                <a:latin typeface="+mn-lt"/>
                <a:ea typeface="+mn-ea"/>
                <a:cs typeface="+mn-cs"/>
              </a:rPr>
              <a:t>Dėl Probleminio lošimo prevencijos priemonių įgyvendinimo plano</a:t>
            </a:r>
            <a:endParaRPr lang="lt-LT" sz="1200" kern="1200" dirty="0">
              <a:solidFill>
                <a:schemeClr val="tx1"/>
              </a:solidFill>
              <a:effectLst/>
              <a:latin typeface="+mn-lt"/>
              <a:ea typeface="+mn-ea"/>
              <a:cs typeface="+mn-cs"/>
            </a:endParaRPr>
          </a:p>
          <a:p>
            <a:r>
              <a:rPr lang="lt-LT" sz="1200" kern="1200" dirty="0">
                <a:solidFill>
                  <a:schemeClr val="tx1"/>
                </a:solidFill>
                <a:effectLst/>
                <a:latin typeface="+mn-lt"/>
                <a:ea typeface="+mn-ea"/>
                <a:cs typeface="+mn-cs"/>
              </a:rPr>
              <a:t>Planą teikia Finansų ministerija. Finansų ministro 2018 m. liepos 18 d. įsakymu Nr. 1K-264 buvo sudaryta darbo grupė probleminio lošimo prevencijos veiksmų planui parengti. SADM atstovas dalyvavo darbo grupėje (V. Toleikienė). </a:t>
            </a:r>
          </a:p>
          <a:p>
            <a:r>
              <a:rPr lang="lt-LT" sz="1200" b="1" kern="1200" dirty="0">
                <a:solidFill>
                  <a:schemeClr val="tx1"/>
                </a:solidFill>
                <a:effectLst/>
                <a:latin typeface="+mn-lt"/>
                <a:ea typeface="+mn-ea"/>
                <a:cs typeface="+mn-cs"/>
              </a:rPr>
              <a:t>SADM pozicija.</a:t>
            </a:r>
            <a:r>
              <a:rPr lang="lt-LT" sz="1200" kern="1200" dirty="0">
                <a:solidFill>
                  <a:schemeClr val="tx1"/>
                </a:solidFill>
                <a:effectLst/>
                <a:latin typeface="+mn-lt"/>
                <a:ea typeface="+mn-ea"/>
                <a:cs typeface="+mn-cs"/>
              </a:rPr>
              <a:t> Pritariame pateiktam </a:t>
            </a:r>
            <a:r>
              <a:rPr lang="lt-LT" sz="1200" b="1" kern="1200" dirty="0">
                <a:solidFill>
                  <a:schemeClr val="tx1"/>
                </a:solidFill>
                <a:effectLst/>
                <a:latin typeface="+mn-lt"/>
                <a:ea typeface="+mn-ea"/>
                <a:cs typeface="+mn-cs"/>
              </a:rPr>
              <a:t>Probleminio lošimo prevencijos priemonių įgyvendinimo planui. </a:t>
            </a:r>
            <a:endParaRPr lang="lt-LT" sz="1200" kern="1200" dirty="0">
              <a:solidFill>
                <a:schemeClr val="tx1"/>
              </a:solidFill>
              <a:effectLst/>
              <a:latin typeface="+mn-lt"/>
              <a:ea typeface="+mn-ea"/>
              <a:cs typeface="+mn-cs"/>
            </a:endParaRPr>
          </a:p>
          <a:p>
            <a:r>
              <a:rPr lang="lt-LT" sz="1200" b="1" kern="1200" dirty="0">
                <a:solidFill>
                  <a:schemeClr val="tx1"/>
                </a:solidFill>
                <a:effectLst/>
                <a:latin typeface="+mn-lt"/>
                <a:ea typeface="+mn-ea"/>
                <a:cs typeface="+mn-cs"/>
              </a:rPr>
              <a:t>Derinimas.</a:t>
            </a:r>
            <a:r>
              <a:rPr lang="lt-LT" sz="1200" kern="1200" dirty="0">
                <a:solidFill>
                  <a:schemeClr val="tx1"/>
                </a:solidFill>
                <a:effectLst/>
                <a:latin typeface="+mn-lt"/>
                <a:ea typeface="+mn-ea"/>
                <a:cs typeface="+mn-cs"/>
              </a:rPr>
              <a:t> Plano projektas buvo derintas su SADM. Į SADM teiktas pastabas (raštas 2018-11-28 Nr. (25.6-31) SD – 6296) buvo atsižvelgta.  </a:t>
            </a:r>
          </a:p>
          <a:p>
            <a:endParaRPr lang="lt-LT" sz="1200" u="sng" kern="1200" dirty="0">
              <a:solidFill>
                <a:schemeClr val="tx1"/>
              </a:solidFill>
              <a:effectLst/>
              <a:latin typeface="+mn-lt"/>
              <a:ea typeface="+mn-ea"/>
              <a:cs typeface="+mn-cs"/>
            </a:endParaRPr>
          </a:p>
          <a:p>
            <a:endParaRPr lang="lt-LT" sz="1200" u="sng" kern="1200" dirty="0">
              <a:solidFill>
                <a:schemeClr val="tx1"/>
              </a:solidFill>
              <a:effectLst/>
              <a:latin typeface="+mn-lt"/>
              <a:ea typeface="+mn-ea"/>
              <a:cs typeface="+mn-cs"/>
            </a:endParaRPr>
          </a:p>
          <a:p>
            <a:r>
              <a:rPr lang="lt-LT" sz="1200" u="sng" kern="1200" dirty="0">
                <a:solidFill>
                  <a:schemeClr val="tx1"/>
                </a:solidFill>
                <a:effectLst/>
                <a:latin typeface="+mn-lt"/>
                <a:ea typeface="+mn-ea"/>
                <a:cs typeface="+mn-cs"/>
              </a:rPr>
              <a:t>PAPILDOMA INFORMACIJA</a:t>
            </a:r>
            <a:endParaRPr lang="lt-LT" sz="1200" kern="1200" dirty="0">
              <a:solidFill>
                <a:schemeClr val="tx1"/>
              </a:solidFill>
              <a:effectLst/>
              <a:latin typeface="+mn-lt"/>
              <a:ea typeface="+mn-ea"/>
              <a:cs typeface="+mn-cs"/>
            </a:endParaRPr>
          </a:p>
          <a:p>
            <a:pPr lvl="0"/>
            <a:r>
              <a:rPr lang="lt-LT" sz="1200" kern="1200" dirty="0">
                <a:solidFill>
                  <a:schemeClr val="tx1"/>
                </a:solidFill>
                <a:effectLst/>
                <a:latin typeface="+mn-lt"/>
                <a:ea typeface="+mn-ea"/>
                <a:cs typeface="+mn-cs"/>
              </a:rPr>
              <a:t>Darbo grupė parengė priemonių planą, kuriame 12 priemonių yra suskirstytos į tris probleminio lošimo mažėjimą lemiančias priemonių grupes: šviečiamosios veiklos skatinimas ir sąmoningumo ugdymas, pagalbos probleminiams lošėjams prieinamumo užtikrinimas, probleminio lošimo paplitimo mažinimas.</a:t>
            </a:r>
          </a:p>
          <a:p>
            <a:pPr lvl="0"/>
            <a:r>
              <a:rPr lang="lt-LT" sz="1200" kern="1200" dirty="0">
                <a:solidFill>
                  <a:schemeClr val="tx1"/>
                </a:solidFill>
                <a:effectLst/>
                <a:latin typeface="+mn-lt"/>
                <a:ea typeface="+mn-ea"/>
                <a:cs typeface="+mn-cs"/>
              </a:rPr>
              <a:t>SADM jau rengia LR ligos ir motinystės socialinio draudimo įstatymo pataisas</a:t>
            </a:r>
            <a:r>
              <a:rPr lang="lt-LT" sz="1200" b="1" kern="1200" dirty="0">
                <a:solidFill>
                  <a:schemeClr val="tx1"/>
                </a:solidFill>
                <a:effectLst/>
                <a:latin typeface="+mn-lt"/>
                <a:ea typeface="+mn-ea"/>
                <a:cs typeface="+mn-cs"/>
              </a:rPr>
              <a:t>, </a:t>
            </a:r>
            <a:r>
              <a:rPr lang="lt-LT" sz="1200" kern="1200" dirty="0">
                <a:solidFill>
                  <a:schemeClr val="tx1"/>
                </a:solidFill>
                <a:effectLst/>
                <a:latin typeface="+mn-lt"/>
                <a:ea typeface="+mn-ea"/>
                <a:cs typeface="+mn-cs"/>
              </a:rPr>
              <a:t>užtikrinant asmenų, kuriems</a:t>
            </a:r>
            <a:r>
              <a:rPr lang="lt-LT" sz="1200" b="1" kern="1200" dirty="0">
                <a:solidFill>
                  <a:schemeClr val="tx1"/>
                </a:solidFill>
                <a:effectLst/>
                <a:latin typeface="+mn-lt"/>
                <a:ea typeface="+mn-ea"/>
                <a:cs typeface="+mn-cs"/>
              </a:rPr>
              <a:t> </a:t>
            </a:r>
            <a:r>
              <a:rPr lang="lt-LT" sz="1200" kern="1200" dirty="0">
                <a:solidFill>
                  <a:schemeClr val="tx1"/>
                </a:solidFill>
                <a:effectLst/>
                <a:latin typeface="+mn-lt"/>
                <a:ea typeface="+mn-ea"/>
                <a:cs typeface="+mn-cs"/>
              </a:rPr>
              <a:t>nustatyta diagnozė pagal TLK-10 F63.0 kodą , teises į laikiną nedarbingumą gydymosi specializuotame stacionare metu, lygiavertes kitų psichikos sutrikimų turinčių asmenų teisėms. </a:t>
            </a:r>
          </a:p>
          <a:p>
            <a:r>
              <a:rPr lang="lt-LT" sz="1200" kern="1200" dirty="0">
                <a:solidFill>
                  <a:schemeClr val="tx1"/>
                </a:solidFill>
                <a:effectLst/>
                <a:latin typeface="+mn-lt"/>
                <a:ea typeface="+mn-ea"/>
                <a:cs typeface="+mn-cs"/>
              </a:rPr>
              <a:t>SADM reikės lėšų laikino nedarbingumo išmokoms. Skaičius asmenų, kurie galimai gydysis nėra tiksliai žinomas. Skaičiuota 14 d. nedarbingumas esant nukreipimui stacionaro paslaugoms gauti. Daroma prielaida, kad dėl stacionarinio gydymo kreipiasi 20 proc. nuo visų apribojusių savo teisę lošti asmenų (5885), kai vidutinis darbo užmokestis 800 eurų.  Tokiu atveju reikės 2020 m. 380 000 </a:t>
            </a:r>
            <a:r>
              <a:rPr lang="lt-LT" sz="1200" kern="1200" dirty="0" err="1">
                <a:solidFill>
                  <a:schemeClr val="tx1"/>
                </a:solidFill>
                <a:effectLst/>
                <a:latin typeface="+mn-lt"/>
                <a:ea typeface="+mn-ea"/>
                <a:cs typeface="+mn-cs"/>
              </a:rPr>
              <a:t>Eur</a:t>
            </a:r>
            <a:r>
              <a:rPr lang="lt-LT" sz="1200" kern="1200" dirty="0">
                <a:solidFill>
                  <a:schemeClr val="tx1"/>
                </a:solidFill>
                <a:effectLst/>
                <a:latin typeface="+mn-lt"/>
                <a:ea typeface="+mn-ea"/>
                <a:cs typeface="+mn-cs"/>
              </a:rPr>
              <a:t> lėšų.</a:t>
            </a:r>
            <a:endParaRPr lang="lt-LT" dirty="0"/>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t>3</a:t>
            </a:fld>
            <a:endParaRPr lang="lt-LT" dirty="0"/>
          </a:p>
        </p:txBody>
      </p:sp>
    </p:spTree>
    <p:extLst>
      <p:ext uri="{BB962C8B-B14F-4D97-AF65-F5344CB8AC3E}">
        <p14:creationId xmlns:p14="http://schemas.microsoft.com/office/powerpoint/2010/main" val="3523966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sz="1200" kern="1200" dirty="0">
              <a:solidFill>
                <a:schemeClr val="tx1"/>
              </a:solidFill>
              <a:effectLst/>
              <a:latin typeface="+mn-lt"/>
              <a:ea typeface="+mn-ea"/>
              <a:cs typeface="+mn-cs"/>
            </a:endParaRPr>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t>4</a:t>
            </a:fld>
            <a:endParaRPr lang="lt-LT" dirty="0"/>
          </a:p>
        </p:txBody>
      </p:sp>
    </p:spTree>
    <p:extLst>
      <p:ext uri="{BB962C8B-B14F-4D97-AF65-F5344CB8AC3E}">
        <p14:creationId xmlns:p14="http://schemas.microsoft.com/office/powerpoint/2010/main" val="593587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t>5</a:t>
            </a:fld>
            <a:endParaRPr lang="lt-LT" dirty="0"/>
          </a:p>
        </p:txBody>
      </p:sp>
    </p:spTree>
    <p:extLst>
      <p:ext uri="{BB962C8B-B14F-4D97-AF65-F5344CB8AC3E}">
        <p14:creationId xmlns:p14="http://schemas.microsoft.com/office/powerpoint/2010/main" val="1057672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1597819"/>
            <a:ext cx="7772400" cy="1102519"/>
          </a:xfrm>
        </p:spPr>
        <p:txBody>
          <a:bodyPr/>
          <a:lstStyle/>
          <a:p>
            <a:r>
              <a:rPr lang="lt-LT"/>
              <a:t>Spustelėję redag. ruoš. pavad. stilių</a:t>
            </a:r>
          </a:p>
        </p:txBody>
      </p:sp>
      <p:sp>
        <p:nvSpPr>
          <p:cNvPr id="3" name="Antrinis pavadinimas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a:t>Spustelėję redag. ruoš. paantrš. stilių</a:t>
            </a:r>
          </a:p>
        </p:txBody>
      </p:sp>
      <p:sp>
        <p:nvSpPr>
          <p:cNvPr id="4" name="Datos vietos rezervavimo ženklas 3"/>
          <p:cNvSpPr>
            <a:spLocks noGrp="1"/>
          </p:cNvSpPr>
          <p:nvPr>
            <p:ph type="dt" sz="half" idx="10"/>
          </p:nvPr>
        </p:nvSpPr>
        <p:spPr/>
        <p:txBody>
          <a:bodyPr/>
          <a:lstStyle/>
          <a:p>
            <a:fld id="{214EF6DB-CA04-4B55-9157-6E35C793C94C}" type="datetimeFigureOut">
              <a:rPr lang="lt-LT" smtClean="0"/>
              <a:t>2019-06-18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291969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Vertikalaus teksto vietos rezervavimo ženklas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214EF6DB-CA04-4B55-9157-6E35C793C94C}" type="datetimeFigureOut">
              <a:rPr lang="lt-LT" smtClean="0"/>
              <a:t>2019-06-18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1669334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154781"/>
            <a:ext cx="2057400" cy="3290888"/>
          </a:xfrm>
        </p:spPr>
        <p:txBody>
          <a:bodyPr vert="eaVert"/>
          <a:lstStyle/>
          <a:p>
            <a:r>
              <a:rPr lang="lt-LT"/>
              <a:t>Spustelėję redag. ruoš. pavad. stilių</a:t>
            </a:r>
          </a:p>
        </p:txBody>
      </p:sp>
      <p:sp>
        <p:nvSpPr>
          <p:cNvPr id="3" name="Vertikalaus teksto vietos rezervavimo ženklas 2"/>
          <p:cNvSpPr>
            <a:spLocks noGrp="1"/>
          </p:cNvSpPr>
          <p:nvPr>
            <p:ph type="body" orient="vert" idx="1"/>
          </p:nvPr>
        </p:nvSpPr>
        <p:spPr>
          <a:xfrm>
            <a:off x="457200" y="154781"/>
            <a:ext cx="6019800" cy="3290888"/>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214EF6DB-CA04-4B55-9157-6E35C793C94C}" type="datetimeFigureOut">
              <a:rPr lang="lt-LT" smtClean="0"/>
              <a:t>2019-06-18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31181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214EF6DB-CA04-4B55-9157-6E35C793C94C}" type="datetimeFigureOut">
              <a:rPr lang="lt-LT" smtClean="0"/>
              <a:t>2019-06-18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2668869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3305176"/>
            <a:ext cx="7772400" cy="1021556"/>
          </a:xfrm>
        </p:spPr>
        <p:txBody>
          <a:bodyPr anchor="t"/>
          <a:lstStyle>
            <a:lvl1pPr algn="l">
              <a:defRPr sz="4000" b="1" cap="all"/>
            </a:lvl1pPr>
          </a:lstStyle>
          <a:p>
            <a:r>
              <a:rPr lang="lt-LT"/>
              <a:t>Spustelėję redag. ruoš. pavad. stilių</a:t>
            </a:r>
          </a:p>
        </p:txBody>
      </p:sp>
      <p:sp>
        <p:nvSpPr>
          <p:cNvPr id="3" name="Teksto vietos rezervavimo ženklas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Spustelėję redag. ruoš. teksto stilių</a:t>
            </a:r>
          </a:p>
        </p:txBody>
      </p:sp>
      <p:sp>
        <p:nvSpPr>
          <p:cNvPr id="4" name="Datos vietos rezervavimo ženklas 3"/>
          <p:cNvSpPr>
            <a:spLocks noGrp="1"/>
          </p:cNvSpPr>
          <p:nvPr>
            <p:ph type="dt" sz="half" idx="10"/>
          </p:nvPr>
        </p:nvSpPr>
        <p:spPr/>
        <p:txBody>
          <a:bodyPr/>
          <a:lstStyle/>
          <a:p>
            <a:fld id="{214EF6DB-CA04-4B55-9157-6E35C793C94C}" type="datetimeFigureOut">
              <a:rPr lang="lt-LT" smtClean="0"/>
              <a:t>2019-06-18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2494298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Turinio vietos rezervavimo ženklas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5" name="Datos vietos rezervavimo ženklas 4"/>
          <p:cNvSpPr>
            <a:spLocks noGrp="1"/>
          </p:cNvSpPr>
          <p:nvPr>
            <p:ph type="dt" sz="half" idx="10"/>
          </p:nvPr>
        </p:nvSpPr>
        <p:spPr/>
        <p:txBody>
          <a:bodyPr/>
          <a:lstStyle/>
          <a:p>
            <a:fld id="{214EF6DB-CA04-4B55-9157-6E35C793C94C}" type="datetimeFigureOut">
              <a:rPr lang="lt-LT" smtClean="0"/>
              <a:t>2019-06-18</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1786112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05979"/>
            <a:ext cx="8229600" cy="857250"/>
          </a:xfrm>
        </p:spPr>
        <p:txBody>
          <a:bodyPr/>
          <a:lstStyle>
            <a:lvl1pPr>
              <a:defRPr/>
            </a:lvl1pPr>
          </a:lstStyle>
          <a:p>
            <a:r>
              <a:rPr lang="lt-LT"/>
              <a:t>Spustelėję redag. ruoš. pavad. stilių</a:t>
            </a:r>
          </a:p>
        </p:txBody>
      </p:sp>
      <p:sp>
        <p:nvSpPr>
          <p:cNvPr id="3" name="Teksto vietos rezervavimo ženklas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Turinio vietos rezervavimo ženklas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Turinio vietos rezervavimo ženklas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7" name="Datos vietos rezervavimo ženklas 6"/>
          <p:cNvSpPr>
            <a:spLocks noGrp="1"/>
          </p:cNvSpPr>
          <p:nvPr>
            <p:ph type="dt" sz="half" idx="10"/>
          </p:nvPr>
        </p:nvSpPr>
        <p:spPr/>
        <p:txBody>
          <a:bodyPr/>
          <a:lstStyle/>
          <a:p>
            <a:fld id="{214EF6DB-CA04-4B55-9157-6E35C793C94C}" type="datetimeFigureOut">
              <a:rPr lang="lt-LT" smtClean="0"/>
              <a:t>2019-06-18</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2474575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Datos vietos rezervavimo ženklas 2"/>
          <p:cNvSpPr>
            <a:spLocks noGrp="1"/>
          </p:cNvSpPr>
          <p:nvPr>
            <p:ph type="dt" sz="half" idx="10"/>
          </p:nvPr>
        </p:nvSpPr>
        <p:spPr/>
        <p:txBody>
          <a:bodyPr/>
          <a:lstStyle/>
          <a:p>
            <a:fld id="{214EF6DB-CA04-4B55-9157-6E35C793C94C}" type="datetimeFigureOut">
              <a:rPr lang="lt-LT" smtClean="0"/>
              <a:t>2019-06-18</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2407364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214EF6DB-CA04-4B55-9157-6E35C793C94C}" type="datetimeFigureOut">
              <a:rPr lang="lt-LT" smtClean="0"/>
              <a:t>2019-06-18</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53114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1" y="204787"/>
            <a:ext cx="3008313" cy="871538"/>
          </a:xfrm>
        </p:spPr>
        <p:txBody>
          <a:bodyPr anchor="b"/>
          <a:lstStyle>
            <a:lvl1pPr algn="l">
              <a:defRPr sz="2000" b="1"/>
            </a:lvl1pPr>
          </a:lstStyle>
          <a:p>
            <a:r>
              <a:rPr lang="lt-LT"/>
              <a:t>Spustelėję redag. ruoš. pavad. stilių</a:t>
            </a:r>
          </a:p>
        </p:txBody>
      </p:sp>
      <p:sp>
        <p:nvSpPr>
          <p:cNvPr id="3" name="Turinio vietos rezervavimo ženklas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214EF6DB-CA04-4B55-9157-6E35C793C94C}" type="datetimeFigureOut">
              <a:rPr lang="lt-LT" smtClean="0"/>
              <a:t>2019-06-18</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2190346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3600450"/>
            <a:ext cx="5486400" cy="425054"/>
          </a:xfrm>
        </p:spPr>
        <p:txBody>
          <a:bodyPr anchor="b"/>
          <a:lstStyle>
            <a:lvl1pPr algn="l">
              <a:defRPr sz="2000" b="1"/>
            </a:lvl1pPr>
          </a:lstStyle>
          <a:p>
            <a:r>
              <a:rPr lang="lt-LT"/>
              <a:t>Spustelėję redag. ruoš. pavad. stilių</a:t>
            </a:r>
          </a:p>
        </p:txBody>
      </p:sp>
      <p:sp>
        <p:nvSpPr>
          <p:cNvPr id="3" name="Paveikslėlio vietos rezervavimo ženklas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214EF6DB-CA04-4B55-9157-6E35C793C94C}" type="datetimeFigureOut">
              <a:rPr lang="lt-LT" smtClean="0"/>
              <a:t>2019-06-18</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673894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lt-LT"/>
              <a:t>Spustelėję redag. ruoš. pavad. stilių</a:t>
            </a:r>
          </a:p>
        </p:txBody>
      </p:sp>
      <p:sp>
        <p:nvSpPr>
          <p:cNvPr id="3" name="Teksto vietos rezervavimo ženklas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14EF6DB-CA04-4B55-9157-6E35C793C94C}" type="datetimeFigureOut">
              <a:rPr lang="lt-LT" smtClean="0"/>
              <a:t>2019-06-18</a:t>
            </a:fld>
            <a:endParaRPr lang="lt-LT"/>
          </a:p>
        </p:txBody>
      </p:sp>
      <p:sp>
        <p:nvSpPr>
          <p:cNvPr id="5" name="Poraštės vietos rezervavimo ženklas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5C73158-E9A6-4F5E-BF37-FF53B06A9FEF}" type="slidenum">
              <a:rPr lang="lt-LT" smtClean="0"/>
              <a:t>‹#›</a:t>
            </a:fld>
            <a:endParaRPr lang="lt-LT"/>
          </a:p>
        </p:txBody>
      </p:sp>
    </p:spTree>
    <p:extLst>
      <p:ext uri="{BB962C8B-B14F-4D97-AF65-F5344CB8AC3E}">
        <p14:creationId xmlns:p14="http://schemas.microsoft.com/office/powerpoint/2010/main" val="3126139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53"/>
            <a:ext cx="9144000" cy="3648417"/>
          </a:xfrm>
          <a:prstGeom prst="rect">
            <a:avLst/>
          </a:prstGeom>
        </p:spPr>
      </p:pic>
      <p:sp>
        <p:nvSpPr>
          <p:cNvPr id="3" name="TextBox 2"/>
          <p:cNvSpPr txBox="1"/>
          <p:nvPr/>
        </p:nvSpPr>
        <p:spPr>
          <a:xfrm>
            <a:off x="537748" y="632758"/>
            <a:ext cx="6842564" cy="1569660"/>
          </a:xfrm>
          <a:prstGeom prst="rect">
            <a:avLst/>
          </a:prstGeom>
          <a:noFill/>
        </p:spPr>
        <p:txBody>
          <a:bodyPr wrap="square" rtlCol="0">
            <a:spAutoFit/>
          </a:bodyPr>
          <a:lstStyle/>
          <a:p>
            <a:r>
              <a:rPr lang="lt-LT" sz="3200" b="1" dirty="0">
                <a:solidFill>
                  <a:schemeClr val="bg1"/>
                </a:solidFill>
              </a:rPr>
              <a:t>Ligos ir motinystės socialinio draudimo įstatymo poveikio vertinimo išvados</a:t>
            </a:r>
            <a:endParaRPr lang="lt-LT" sz="1400" b="1" dirty="0">
              <a:solidFill>
                <a:schemeClr val="bg1"/>
              </a:solidFill>
            </a:endParaRPr>
          </a:p>
        </p:txBody>
      </p:sp>
      <p:pic>
        <p:nvPicPr>
          <p:cNvPr id="9" name="Paveikslėlis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568" y="4155926"/>
            <a:ext cx="1982604" cy="518400"/>
          </a:xfrm>
          <a:prstGeom prst="rect">
            <a:avLst/>
          </a:prstGeom>
        </p:spPr>
      </p:pic>
      <p:sp>
        <p:nvSpPr>
          <p:cNvPr id="6" name="Stačiakampis 5"/>
          <p:cNvSpPr/>
          <p:nvPr/>
        </p:nvSpPr>
        <p:spPr>
          <a:xfrm>
            <a:off x="3959030" y="3064193"/>
            <a:ext cx="4285378" cy="609398"/>
          </a:xfrm>
          <a:prstGeom prst="rect">
            <a:avLst/>
          </a:prstGeom>
        </p:spPr>
        <p:txBody>
          <a:bodyPr wrap="square">
            <a:spAutoFit/>
          </a:bodyPr>
          <a:lstStyle/>
          <a:p>
            <a:pPr algn="ctr">
              <a:lnSpc>
                <a:spcPct val="80000"/>
              </a:lnSpc>
            </a:pPr>
            <a:endParaRPr lang="lt-LT" altLang="lt-LT" sz="1400" b="1" i="1" dirty="0">
              <a:solidFill>
                <a:srgbClr val="006666"/>
              </a:solidFill>
              <a:latin typeface="Arial" panose="020B0604020202020204" pitchFamily="34" charset="0"/>
              <a:cs typeface="Arial" panose="020B0604020202020204" pitchFamily="34" charset="0"/>
            </a:endParaRPr>
          </a:p>
          <a:p>
            <a:pPr algn="ctr">
              <a:lnSpc>
                <a:spcPct val="80000"/>
              </a:lnSpc>
            </a:pPr>
            <a:endParaRPr lang="lt-LT" altLang="lt-LT" sz="1400" b="1" i="1" dirty="0">
              <a:solidFill>
                <a:srgbClr val="006666"/>
              </a:solidFill>
              <a:latin typeface="Arial" panose="020B0604020202020204" pitchFamily="34" charset="0"/>
              <a:cs typeface="Arial" panose="020B0604020202020204" pitchFamily="34" charset="0"/>
            </a:endParaRPr>
          </a:p>
          <a:p>
            <a:pPr algn="ctr">
              <a:lnSpc>
                <a:spcPct val="80000"/>
              </a:lnSpc>
            </a:pPr>
            <a:r>
              <a:rPr lang="lt-LT" altLang="lt-LT" sz="1400" b="1" i="1" dirty="0">
                <a:solidFill>
                  <a:srgbClr val="006666"/>
                </a:solidFill>
                <a:latin typeface="Arial" panose="020B0604020202020204" pitchFamily="34" charset="0"/>
                <a:cs typeface="Arial" panose="020B0604020202020204" pitchFamily="34" charset="0"/>
              </a:rPr>
              <a:t>Socialinės apsaugos ir darbo</a:t>
            </a:r>
            <a:r>
              <a:rPr lang="en-US" altLang="lt-LT" sz="1400" b="1" i="1" dirty="0">
                <a:solidFill>
                  <a:srgbClr val="006666"/>
                </a:solidFill>
                <a:latin typeface="Arial" panose="020B0604020202020204" pitchFamily="34" charset="0"/>
                <a:cs typeface="Arial" panose="020B0604020202020204" pitchFamily="34" charset="0"/>
              </a:rPr>
              <a:t> </a:t>
            </a:r>
            <a:r>
              <a:rPr lang="lt-LT" altLang="lt-LT" sz="1400" b="1" i="1" dirty="0">
                <a:solidFill>
                  <a:srgbClr val="006666"/>
                </a:solidFill>
                <a:latin typeface="Arial" panose="020B0604020202020204" pitchFamily="34" charset="0"/>
                <a:cs typeface="Arial" panose="020B0604020202020204" pitchFamily="34" charset="0"/>
              </a:rPr>
              <a:t>ministerija</a:t>
            </a:r>
            <a:endParaRPr lang="lt-LT" sz="1400" dirty="0"/>
          </a:p>
        </p:txBody>
      </p:sp>
    </p:spTree>
    <p:extLst>
      <p:ext uri="{BB962C8B-B14F-4D97-AF65-F5344CB8AC3E}">
        <p14:creationId xmlns:p14="http://schemas.microsoft.com/office/powerpoint/2010/main" val="3953139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urinio vietos rezervavimo ženklas 5">
            <a:extLst>
              <a:ext uri="{FF2B5EF4-FFF2-40B4-BE49-F238E27FC236}">
                <a16:creationId xmlns:a16="http://schemas.microsoft.com/office/drawing/2014/main" id="{423B0E65-662A-4CAB-BC54-96108CBA6E11}"/>
              </a:ext>
            </a:extLst>
          </p:cNvPr>
          <p:cNvGraphicFramePr>
            <a:graphicFrameLocks noGrp="1"/>
          </p:cNvGraphicFramePr>
          <p:nvPr>
            <p:ph idx="1"/>
            <p:extLst>
              <p:ext uri="{D42A27DB-BD31-4B8C-83A1-F6EECF244321}">
                <p14:modId xmlns:p14="http://schemas.microsoft.com/office/powerpoint/2010/main" val="1808195008"/>
              </p:ext>
            </p:extLst>
          </p:nvPr>
        </p:nvGraphicFramePr>
        <p:xfrm>
          <a:off x="107504" y="1275606"/>
          <a:ext cx="8711952" cy="3389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aveikslėlis 3">
            <a:extLst>
              <a:ext uri="{FF2B5EF4-FFF2-40B4-BE49-F238E27FC236}">
                <a16:creationId xmlns:a16="http://schemas.microsoft.com/office/drawing/2014/main" id="{CD2E2F42-9F66-4BE3-8C95-70B46AFAFA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496" y="-20538"/>
            <a:ext cx="9144000" cy="1428750"/>
          </a:xfrm>
          <a:prstGeom prst="rect">
            <a:avLst/>
          </a:prstGeom>
        </p:spPr>
      </p:pic>
      <p:sp>
        <p:nvSpPr>
          <p:cNvPr id="5" name="Stačiakampis 4">
            <a:extLst>
              <a:ext uri="{FF2B5EF4-FFF2-40B4-BE49-F238E27FC236}">
                <a16:creationId xmlns:a16="http://schemas.microsoft.com/office/drawing/2014/main" id="{EF09388B-43A6-4933-803C-2A52B357067A}"/>
              </a:ext>
            </a:extLst>
          </p:cNvPr>
          <p:cNvSpPr/>
          <p:nvPr/>
        </p:nvSpPr>
        <p:spPr>
          <a:xfrm>
            <a:off x="1979712" y="478454"/>
            <a:ext cx="4283545" cy="584775"/>
          </a:xfrm>
          <a:prstGeom prst="rect">
            <a:avLst/>
          </a:prstGeom>
        </p:spPr>
        <p:txBody>
          <a:bodyPr wrap="none">
            <a:spAutoFit/>
          </a:bodyPr>
          <a:lstStyle/>
          <a:p>
            <a:pPr algn="ctr"/>
            <a:r>
              <a:rPr lang="lt-LT" sz="3200" b="1" dirty="0">
                <a:solidFill>
                  <a:schemeClr val="bg1"/>
                </a:solidFill>
              </a:rPr>
              <a:t>Spręstinos problemos</a:t>
            </a:r>
          </a:p>
        </p:txBody>
      </p:sp>
    </p:spTree>
    <p:extLst>
      <p:ext uri="{BB962C8B-B14F-4D97-AF65-F5344CB8AC3E}">
        <p14:creationId xmlns:p14="http://schemas.microsoft.com/office/powerpoint/2010/main" val="1420863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428750"/>
          </a:xfrm>
          <a:prstGeom prst="rect">
            <a:avLst/>
          </a:prstGeom>
        </p:spPr>
      </p:pic>
      <p:sp>
        <p:nvSpPr>
          <p:cNvPr id="2" name="TextBox 1"/>
          <p:cNvSpPr txBox="1"/>
          <p:nvPr/>
        </p:nvSpPr>
        <p:spPr>
          <a:xfrm>
            <a:off x="1528545" y="483267"/>
            <a:ext cx="6086923" cy="584775"/>
          </a:xfrm>
          <a:prstGeom prst="rect">
            <a:avLst/>
          </a:prstGeom>
          <a:noFill/>
        </p:spPr>
        <p:txBody>
          <a:bodyPr wrap="none" rtlCol="0">
            <a:spAutoFit/>
          </a:bodyPr>
          <a:lstStyle/>
          <a:p>
            <a:pPr algn="ctr"/>
            <a:r>
              <a:rPr lang="lt-LT" sz="3200" b="1" dirty="0">
                <a:solidFill>
                  <a:schemeClr val="bg1"/>
                </a:solidFill>
              </a:rPr>
              <a:t>Priemonės problemoms spręsti</a:t>
            </a:r>
          </a:p>
        </p:txBody>
      </p:sp>
      <p:sp>
        <p:nvSpPr>
          <p:cNvPr id="6" name="TextBox 5"/>
          <p:cNvSpPr txBox="1"/>
          <p:nvPr/>
        </p:nvSpPr>
        <p:spPr>
          <a:xfrm>
            <a:off x="251520" y="1347614"/>
            <a:ext cx="8640960" cy="3139321"/>
          </a:xfrm>
          <a:prstGeom prst="rect">
            <a:avLst/>
          </a:prstGeom>
          <a:noFill/>
        </p:spPr>
        <p:txBody>
          <a:bodyPr wrap="square" rtlCol="0">
            <a:spAutoFit/>
          </a:bodyPr>
          <a:lstStyle/>
          <a:p>
            <a:r>
              <a:rPr lang="lt-LT" dirty="0"/>
              <a:t>Siūloma</a:t>
            </a:r>
            <a:r>
              <a:rPr lang="en-US" dirty="0"/>
              <a:t>:</a:t>
            </a:r>
          </a:p>
          <a:p>
            <a:endParaRPr lang="lt-LT" dirty="0"/>
          </a:p>
          <a:p>
            <a:pPr marL="285750" indent="-285750">
              <a:buBlip>
                <a:blip r:embed="rId4"/>
              </a:buBlip>
            </a:pPr>
            <a:r>
              <a:rPr lang="lt-LT" dirty="0"/>
              <a:t>mokėti motinystės išmoką moterims, neturinčioms darbo santykių, tačiau turinčioms draudimo stažą</a:t>
            </a:r>
          </a:p>
          <a:p>
            <a:pPr marL="285750" indent="-285750">
              <a:buBlip>
                <a:blip r:embed="rId4"/>
              </a:buBlip>
            </a:pPr>
            <a:endParaRPr lang="lt-LT" dirty="0"/>
          </a:p>
          <a:p>
            <a:pPr marL="285750" indent="-285750">
              <a:buBlip>
                <a:blip r:embed="rId4"/>
              </a:buBlip>
            </a:pPr>
            <a:r>
              <a:rPr lang="lt-LT" dirty="0"/>
              <a:t>suteikti teisę gauti ligos išmoką: </a:t>
            </a:r>
          </a:p>
          <a:p>
            <a:pPr marL="285750" indent="342900">
              <a:buFont typeface="Arial" panose="020B0604020202020204" pitchFamily="34" charset="0"/>
              <a:buChar char="•"/>
            </a:pPr>
            <a:r>
              <a:rPr lang="lt-LT" dirty="0"/>
              <a:t>asmenims, besigydantiems nuo patologinio potraukio azartiniams lošimams</a:t>
            </a:r>
          </a:p>
          <a:p>
            <a:pPr marL="285750" indent="342900">
              <a:buFont typeface="Arial" panose="020B0604020202020204" pitchFamily="34" charset="0"/>
              <a:buChar char="•"/>
            </a:pPr>
            <a:r>
              <a:rPr lang="lt-LT" dirty="0"/>
              <a:t>budintiems globotojams už globojamų vaikų slaugą </a:t>
            </a:r>
          </a:p>
          <a:p>
            <a:pPr marL="285750" indent="-285750">
              <a:buBlip>
                <a:blip r:embed="rId4"/>
              </a:buBlip>
            </a:pPr>
            <a:endParaRPr lang="lt-LT" dirty="0"/>
          </a:p>
          <a:p>
            <a:pPr marL="285750" indent="-285750">
              <a:buBlip>
                <a:blip r:embed="rId4"/>
              </a:buBlip>
            </a:pPr>
            <a:r>
              <a:rPr lang="lt-LT" dirty="0"/>
              <a:t>prailginti ligos išmokos gavimo laiką nuo </a:t>
            </a:r>
            <a:r>
              <a:rPr lang="en-US" dirty="0"/>
              <a:t>14 </a:t>
            </a:r>
            <a:r>
              <a:rPr lang="lt-LT" dirty="0"/>
              <a:t>iki </a:t>
            </a:r>
            <a:r>
              <a:rPr lang="en-US" dirty="0"/>
              <a:t>28 </a:t>
            </a:r>
            <a:r>
              <a:rPr lang="lt-LT" dirty="0"/>
              <a:t>kalendorinių dienų asmenims, kurie savanoriškai gydosi nuo alkoholizmo</a:t>
            </a:r>
          </a:p>
        </p:txBody>
      </p:sp>
    </p:spTree>
    <p:extLst>
      <p:ext uri="{BB962C8B-B14F-4D97-AF65-F5344CB8AC3E}">
        <p14:creationId xmlns:p14="http://schemas.microsoft.com/office/powerpoint/2010/main" val="2731300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428750"/>
          </a:xfrm>
          <a:prstGeom prst="rect">
            <a:avLst/>
          </a:prstGeom>
        </p:spPr>
      </p:pic>
      <p:sp>
        <p:nvSpPr>
          <p:cNvPr id="2" name="TextBox 1"/>
          <p:cNvSpPr txBox="1"/>
          <p:nvPr/>
        </p:nvSpPr>
        <p:spPr>
          <a:xfrm>
            <a:off x="107504" y="483267"/>
            <a:ext cx="8640960" cy="830997"/>
          </a:xfrm>
          <a:prstGeom prst="rect">
            <a:avLst/>
          </a:prstGeom>
          <a:noFill/>
        </p:spPr>
        <p:txBody>
          <a:bodyPr wrap="square" rtlCol="0">
            <a:spAutoFit/>
          </a:bodyPr>
          <a:lstStyle/>
          <a:p>
            <a:pPr lvl="0" algn="ctr"/>
            <a:r>
              <a:rPr lang="lt-LT" sz="2400" b="1" dirty="0">
                <a:solidFill>
                  <a:schemeClr val="bg1"/>
                </a:solidFill>
              </a:rPr>
              <a:t>Papildomas lėšų poreikis 20</a:t>
            </a:r>
            <a:r>
              <a:rPr lang="en-GB" sz="2400" b="1">
                <a:solidFill>
                  <a:schemeClr val="bg1"/>
                </a:solidFill>
              </a:rPr>
              <a:t>20</a:t>
            </a:r>
            <a:r>
              <a:rPr lang="lt-LT" sz="2400" b="1">
                <a:solidFill>
                  <a:schemeClr val="bg1"/>
                </a:solidFill>
              </a:rPr>
              <a:t> </a:t>
            </a:r>
            <a:r>
              <a:rPr lang="lt-LT" sz="2400" b="1" dirty="0">
                <a:solidFill>
                  <a:schemeClr val="bg1"/>
                </a:solidFill>
              </a:rPr>
              <a:t>metams </a:t>
            </a:r>
            <a:r>
              <a:rPr lang="lt-LT" sz="2400" dirty="0">
                <a:solidFill>
                  <a:schemeClr val="bg1"/>
                </a:solidFill>
                <a:sym typeface="Symbol"/>
              </a:rPr>
              <a:t> </a:t>
            </a:r>
            <a:r>
              <a:rPr lang="lt-LT" sz="2400" b="1" dirty="0">
                <a:solidFill>
                  <a:schemeClr val="bg1"/>
                </a:solidFill>
              </a:rPr>
              <a:t>0,7 mln. </a:t>
            </a:r>
            <a:r>
              <a:rPr lang="lt-LT" sz="2400" b="1" dirty="0" err="1">
                <a:solidFill>
                  <a:schemeClr val="bg1"/>
                </a:solidFill>
              </a:rPr>
              <a:t>Eur</a:t>
            </a:r>
            <a:endParaRPr lang="lt-LT" sz="2400" b="1" dirty="0">
              <a:solidFill>
                <a:schemeClr val="bg1"/>
              </a:solidFill>
            </a:endParaRPr>
          </a:p>
          <a:p>
            <a:pPr algn="ctr"/>
            <a:endParaRPr lang="lt-LT" sz="2400" b="1" dirty="0">
              <a:solidFill>
                <a:schemeClr val="bg1"/>
              </a:solidFill>
            </a:endParaRPr>
          </a:p>
        </p:txBody>
      </p:sp>
      <p:graphicFrame>
        <p:nvGraphicFramePr>
          <p:cNvPr id="8" name="Diagram 7"/>
          <p:cNvGraphicFramePr/>
          <p:nvPr>
            <p:extLst>
              <p:ext uri="{D42A27DB-BD31-4B8C-83A1-F6EECF244321}">
                <p14:modId xmlns:p14="http://schemas.microsoft.com/office/powerpoint/2010/main" val="3585024353"/>
              </p:ext>
            </p:extLst>
          </p:nvPr>
        </p:nvGraphicFramePr>
        <p:xfrm>
          <a:off x="11832" y="1203598"/>
          <a:ext cx="9132168" cy="38884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69768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428750"/>
          </a:xfrm>
          <a:prstGeom prst="rect">
            <a:avLst/>
          </a:prstGeom>
        </p:spPr>
      </p:pic>
      <p:sp>
        <p:nvSpPr>
          <p:cNvPr id="2" name="TextBox 1"/>
          <p:cNvSpPr txBox="1"/>
          <p:nvPr/>
        </p:nvSpPr>
        <p:spPr>
          <a:xfrm>
            <a:off x="2949607" y="483267"/>
            <a:ext cx="3244798" cy="584775"/>
          </a:xfrm>
          <a:prstGeom prst="rect">
            <a:avLst/>
          </a:prstGeom>
          <a:noFill/>
        </p:spPr>
        <p:txBody>
          <a:bodyPr wrap="none" rtlCol="0">
            <a:spAutoFit/>
          </a:bodyPr>
          <a:lstStyle/>
          <a:p>
            <a:pPr algn="ctr"/>
            <a:r>
              <a:rPr lang="lt-LT" sz="3200" b="1" dirty="0">
                <a:solidFill>
                  <a:schemeClr val="bg1"/>
                </a:solidFill>
              </a:rPr>
              <a:t>Projekto nauda </a:t>
            </a:r>
          </a:p>
        </p:txBody>
      </p:sp>
      <p:graphicFrame>
        <p:nvGraphicFramePr>
          <p:cNvPr id="3" name="Diagram 2"/>
          <p:cNvGraphicFramePr/>
          <p:nvPr>
            <p:extLst>
              <p:ext uri="{D42A27DB-BD31-4B8C-83A1-F6EECF244321}">
                <p14:modId xmlns:p14="http://schemas.microsoft.com/office/powerpoint/2010/main" val="4137646711"/>
              </p:ext>
            </p:extLst>
          </p:nvPr>
        </p:nvGraphicFramePr>
        <p:xfrm>
          <a:off x="1403648" y="1275606"/>
          <a:ext cx="5807968" cy="36724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18873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53"/>
            <a:ext cx="9144000" cy="4048125"/>
          </a:xfrm>
          <a:prstGeom prst="rect">
            <a:avLst/>
          </a:prstGeom>
        </p:spPr>
      </p:pic>
      <p:sp>
        <p:nvSpPr>
          <p:cNvPr id="3" name="TextBox 2"/>
          <p:cNvSpPr txBox="1"/>
          <p:nvPr/>
        </p:nvSpPr>
        <p:spPr>
          <a:xfrm>
            <a:off x="537748" y="632758"/>
            <a:ext cx="6842564" cy="2000548"/>
          </a:xfrm>
          <a:prstGeom prst="rect">
            <a:avLst/>
          </a:prstGeom>
          <a:noFill/>
        </p:spPr>
        <p:txBody>
          <a:bodyPr wrap="square" rtlCol="0">
            <a:spAutoFit/>
          </a:bodyPr>
          <a:lstStyle/>
          <a:p>
            <a:endParaRPr lang="lt-LT" sz="2800" dirty="0">
              <a:solidFill>
                <a:schemeClr val="bg1"/>
              </a:solidFill>
            </a:endParaRPr>
          </a:p>
          <a:p>
            <a:r>
              <a:rPr lang="lt-LT" sz="3200" b="1" dirty="0">
                <a:solidFill>
                  <a:schemeClr val="bg1"/>
                </a:solidFill>
              </a:rPr>
              <a:t>Ačiū už dėmesį.</a:t>
            </a:r>
            <a:r>
              <a:rPr lang="en-US" sz="3200" b="1" dirty="0">
                <a:solidFill>
                  <a:schemeClr val="bg1"/>
                </a:solidFill>
              </a:rPr>
              <a:t> </a:t>
            </a:r>
            <a:r>
              <a:rPr lang="lt-LT" sz="3200" b="1" dirty="0">
                <a:solidFill>
                  <a:schemeClr val="bg1"/>
                </a:solidFill>
              </a:rPr>
              <a:t>Klausimai</a:t>
            </a:r>
            <a:r>
              <a:rPr lang="en-US" sz="3200" b="1" dirty="0">
                <a:solidFill>
                  <a:schemeClr val="bg1"/>
                </a:solidFill>
              </a:rPr>
              <a:t>.</a:t>
            </a:r>
            <a:endParaRPr lang="lt-LT" sz="3200" b="1" dirty="0">
              <a:solidFill>
                <a:schemeClr val="bg1"/>
              </a:solidFill>
            </a:endParaRPr>
          </a:p>
          <a:p>
            <a:endParaRPr lang="lt-LT" sz="3200" b="1" dirty="0">
              <a:solidFill>
                <a:schemeClr val="bg1"/>
              </a:solidFill>
            </a:endParaRPr>
          </a:p>
          <a:p>
            <a:endParaRPr lang="lt-LT" sz="3200" b="1" dirty="0">
              <a:solidFill>
                <a:schemeClr val="bg1"/>
              </a:solidFill>
            </a:endParaRPr>
          </a:p>
        </p:txBody>
      </p:sp>
      <p:pic>
        <p:nvPicPr>
          <p:cNvPr id="9" name="Paveikslėlis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4155926"/>
            <a:ext cx="1982604" cy="518400"/>
          </a:xfrm>
          <a:prstGeom prst="rect">
            <a:avLst/>
          </a:prstGeom>
        </p:spPr>
      </p:pic>
    </p:spTree>
    <p:extLst>
      <p:ext uri="{BB962C8B-B14F-4D97-AF65-F5344CB8AC3E}">
        <p14:creationId xmlns:p14="http://schemas.microsoft.com/office/powerpoint/2010/main" val="503417455"/>
      </p:ext>
    </p:extLst>
  </p:cSld>
  <p:clrMapOvr>
    <a:masterClrMapping/>
  </p:clrMapOvr>
</p:sld>
</file>

<file path=ppt/theme/theme1.xml><?xml version="1.0" encoding="utf-8"?>
<a:theme xmlns:a="http://schemas.openxmlformats.org/drawingml/2006/main" name="Office tema">
  <a:themeElements>
    <a:clrScheme name="Šablonas 01">
      <a:dk1>
        <a:srgbClr val="000000"/>
      </a:dk1>
      <a:lt1>
        <a:sysClr val="window" lastClr="FFFFFF"/>
      </a:lt1>
      <a:dk2>
        <a:srgbClr val="B5B5B5"/>
      </a:dk2>
      <a:lt2>
        <a:srgbClr val="F2F2F2"/>
      </a:lt2>
      <a:accent1>
        <a:srgbClr val="2052A0"/>
      </a:accent1>
      <a:accent2>
        <a:srgbClr val="229678"/>
      </a:accent2>
      <a:accent3>
        <a:srgbClr val="327374"/>
      </a:accent3>
      <a:accent4>
        <a:srgbClr val="1F3B50"/>
      </a:accent4>
      <a:accent5>
        <a:srgbClr val="6E7283"/>
      </a:accent5>
      <a:accent6>
        <a:srgbClr val="ACB6B5"/>
      </a:accent6>
      <a:hlink>
        <a:srgbClr val="2052A0"/>
      </a:hlink>
      <a:folHlink>
        <a:srgbClr val="3F3F3F"/>
      </a:folHlink>
    </a:clrScheme>
    <a:fontScheme name="Prabangus">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ngas">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12941</TotalTime>
  <Words>939</Words>
  <Application>Microsoft Office PowerPoint</Application>
  <PresentationFormat>Demonstracija ekrane (16:9)</PresentationFormat>
  <Paragraphs>74</Paragraphs>
  <Slides>6</Slides>
  <Notes>4</Notes>
  <HiddenSlides>0</HiddenSlides>
  <MMClips>0</MMClips>
  <ScaleCrop>false</ScaleCrop>
  <HeadingPairs>
    <vt:vector size="6" baseType="variant">
      <vt:variant>
        <vt:lpstr>Naudojami šriftai</vt:lpstr>
      </vt:variant>
      <vt:variant>
        <vt:i4>5</vt:i4>
      </vt:variant>
      <vt:variant>
        <vt:lpstr>Tema</vt:lpstr>
      </vt:variant>
      <vt:variant>
        <vt:i4>1</vt:i4>
      </vt:variant>
      <vt:variant>
        <vt:lpstr>Skaidrių pavadinimai</vt:lpstr>
      </vt:variant>
      <vt:variant>
        <vt:i4>6</vt:i4>
      </vt:variant>
    </vt:vector>
  </HeadingPairs>
  <TitlesOfParts>
    <vt:vector size="12" baseType="lpstr">
      <vt:lpstr>Arial</vt:lpstr>
      <vt:lpstr>Calibri</vt:lpstr>
      <vt:lpstr>Symbol</vt:lpstr>
      <vt:lpstr>Times New Roman</vt:lpstr>
      <vt:lpstr>Trebuchet MS</vt:lpstr>
      <vt:lpstr>Office tema</vt:lpstr>
      <vt:lpstr>„PowerPoint“ pateiktis</vt:lpstr>
      <vt:lpstr>„PowerPoint“ pateiktis</vt:lpstr>
      <vt:lpstr>„PowerPoint“ pateiktis</vt:lpstr>
      <vt:lpstr>„PowerPoint“ pateiktis</vt:lpstr>
      <vt:lpstr>„PowerPoint“ pateiktis</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pristatymas</dc:title>
  <dc:creator>Giedrius Jurgelevičius</dc:creator>
  <cp:lastModifiedBy>Eurika Norkienė</cp:lastModifiedBy>
  <cp:revision>209</cp:revision>
  <dcterms:created xsi:type="dcterms:W3CDTF">2018-02-01T08:00:04Z</dcterms:created>
  <dcterms:modified xsi:type="dcterms:W3CDTF">2019-06-18T11:51:19Z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