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85" r:id="rId5"/>
    <p:sldId id="290" r:id="rId6"/>
    <p:sldId id="279" r:id="rId7"/>
    <p:sldId id="280" r:id="rId8"/>
    <p:sldId id="264" r:id="rId9"/>
    <p:sldId id="304" r:id="rId10"/>
    <p:sldId id="305" r:id="rId11"/>
    <p:sldId id="271" r:id="rId12"/>
    <p:sldId id="281" r:id="rId13"/>
    <p:sldId id="274" r:id="rId14"/>
    <p:sldId id="257" r:id="rId15"/>
    <p:sldId id="273" r:id="rId16"/>
    <p:sldId id="276" r:id="rId17"/>
    <p:sldId id="275" r:id="rId18"/>
    <p:sldId id="288" r:id="rId19"/>
    <p:sldId id="287" r:id="rId20"/>
    <p:sldId id="289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289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314650813414463E-2"/>
          <c:y val="3.6918685929492649E-2"/>
          <c:w val="0.84340974619551867"/>
          <c:h val="0.7220763770174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'gera lentele'!$B$16:$B$17</c:f>
              <c:strCache>
                <c:ptCount val="2"/>
                <c:pt idx="0">
                  <c:v>Apsilankymų skaičius pas šeimos gydytoją arba komandą</c:v>
                </c:pt>
                <c:pt idx="1">
                  <c:v>2019 m. birželis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'gera lentele'!$A$18:$A$20</c:f>
              <c:strCache>
                <c:ptCount val="3"/>
                <c:pt idx="0">
                  <c:v>Iš viso</c:v>
                </c:pt>
                <c:pt idx="1">
                  <c:v>Viešosios ASPĮ</c:v>
                </c:pt>
                <c:pt idx="2">
                  <c:v>Privačios ASPĮ</c:v>
                </c:pt>
              </c:strCache>
            </c:strRef>
          </c:cat>
          <c:val>
            <c:numRef>
              <c:f>'gera lentele'!$B$18:$B$20</c:f>
              <c:numCache>
                <c:formatCode>#,##0</c:formatCode>
                <c:ptCount val="3"/>
                <c:pt idx="0">
                  <c:v>1010452</c:v>
                </c:pt>
                <c:pt idx="1">
                  <c:v>649024</c:v>
                </c:pt>
                <c:pt idx="2">
                  <c:v>361428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A5-46D5-859A-39283E4E5C4E}"/>
            </c:ext>
          </c:extLst>
        </c:ser>
        <c:ser>
          <c:idx val="1"/>
          <c:order val="1"/>
          <c:tx>
            <c:strRef>
              <c:f>'gera lentele'!$C$16:$C$17</c:f>
              <c:strCache>
                <c:ptCount val="2"/>
                <c:pt idx="0">
                  <c:v>Apsilankymų skaičius pas šeimos gydytoją arba komandą</c:v>
                </c:pt>
                <c:pt idx="1">
                  <c:v>2020 m. birželis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'gera lentele'!$A$18:$A$20</c:f>
              <c:strCache>
                <c:ptCount val="3"/>
                <c:pt idx="0">
                  <c:v>Iš viso</c:v>
                </c:pt>
                <c:pt idx="1">
                  <c:v>Viešosios ASPĮ</c:v>
                </c:pt>
                <c:pt idx="2">
                  <c:v>Privačios ASPĮ</c:v>
                </c:pt>
              </c:strCache>
            </c:strRef>
          </c:cat>
          <c:val>
            <c:numRef>
              <c:f>'gera lentele'!$C$18:$C$20</c:f>
              <c:numCache>
                <c:formatCode>#,##0</c:formatCode>
                <c:ptCount val="3"/>
                <c:pt idx="0">
                  <c:v>406803</c:v>
                </c:pt>
                <c:pt idx="1">
                  <c:v>209182</c:v>
                </c:pt>
                <c:pt idx="2">
                  <c:v>197621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A5-46D5-859A-39283E4E5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400784"/>
        <c:axId val="181401344"/>
      </c:barChart>
      <c:lineChart>
        <c:grouping val="standard"/>
        <c:varyColors val="0"/>
        <c:ser>
          <c:idx val="2"/>
          <c:order val="2"/>
          <c:tx>
            <c:strRef>
              <c:f>'gera lentele'!$D$16:$D$17</c:f>
              <c:strCache>
                <c:ptCount val="2"/>
                <c:pt idx="0">
                  <c:v>Pokytis (procentais) lyginant su 2019 m. birželio mėn.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4.5958765176624637E-2"/>
                  <c:y val="-0.17114333269316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BA5-46D5-859A-39283E4E5C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464455862838972E-2"/>
                  <c:y val="-9.9640868062223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A5-46D5-859A-39283E4E5C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12387983796023E-2"/>
                  <c:y val="0.10579476345944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A5-46D5-859A-39283E4E5C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5B9BD5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'gera lentele'!$A$18:$A$20</c:f>
              <c:strCache>
                <c:ptCount val="3"/>
                <c:pt idx="0">
                  <c:v>Iš viso</c:v>
                </c:pt>
                <c:pt idx="1">
                  <c:v>Viešosios ASPĮ</c:v>
                </c:pt>
                <c:pt idx="2">
                  <c:v>Privačios ASPĮ</c:v>
                </c:pt>
              </c:strCache>
            </c:strRef>
          </c:cat>
          <c:val>
            <c:numRef>
              <c:f>'gera lentele'!$D$18:$D$20</c:f>
              <c:numCache>
                <c:formatCode>0.00%</c:formatCode>
                <c:ptCount val="3"/>
                <c:pt idx="0">
                  <c:v>-0.59740492373709986</c:v>
                </c:pt>
                <c:pt idx="1">
                  <c:v>-0.67769758899516819</c:v>
                </c:pt>
                <c:pt idx="2">
                  <c:v>-0.45322166517259321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BA5-46D5-859A-39283E4E5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402464"/>
        <c:axId val="181401904"/>
      </c:lineChart>
      <c:catAx>
        <c:axId val="1814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01344"/>
        <c:crosses val="autoZero"/>
        <c:auto val="1"/>
        <c:lblAlgn val="ctr"/>
        <c:lblOffset val="100"/>
        <c:noMultiLvlLbl val="0"/>
      </c:catAx>
      <c:valAx>
        <c:axId val="1814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00784"/>
        <c:crosses val="autoZero"/>
        <c:crossBetween val="between"/>
      </c:valAx>
      <c:valAx>
        <c:axId val="18140190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02464"/>
        <c:crosses val="max"/>
        <c:crossBetween val="between"/>
      </c:valAx>
      <c:catAx>
        <c:axId val="18140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401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69431632849905E-2"/>
          <c:y val="0.84688230073051873"/>
          <c:w val="0.82066113673430019"/>
          <c:h val="0.138818822725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93271017478776E-2"/>
          <c:y val="2.5276408473129786E-2"/>
          <c:w val="0.92912067056933578"/>
          <c:h val="0.8279727444686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Lapas1!$B$5</c:f>
              <c:strCache>
                <c:ptCount val="1"/>
                <c:pt idx="0">
                  <c:v>2019 m. birželis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Lapas1!$C$4:$G$4</c:f>
              <c:strCache>
                <c:ptCount val="5"/>
                <c:pt idx="0">
                  <c:v>kompiuterinės tomografijos tyrimai</c:v>
                </c:pt>
                <c:pt idx="1">
                  <c:v>magnetinio rezonanso tyrimai</c:v>
                </c:pt>
                <c:pt idx="2">
                  <c:v>paprastosios hemodializės procedūros</c:v>
                </c:pt>
                <c:pt idx="3">
                  <c:v>pozitronų emisijos tomografijos tyrimai</c:v>
                </c:pt>
                <c:pt idx="4">
                  <c:v>kiti brangieji tyrimai ir procedūros</c:v>
                </c:pt>
              </c:strCache>
            </c:strRef>
          </c:cat>
          <c:val>
            <c:numRef>
              <c:f>Lapas1!$C$5:$G$5</c:f>
              <c:numCache>
                <c:formatCode>#,##0</c:formatCode>
                <c:ptCount val="5"/>
                <c:pt idx="0">
                  <c:v>16845</c:v>
                </c:pt>
                <c:pt idx="1">
                  <c:v>11109</c:v>
                </c:pt>
                <c:pt idx="2">
                  <c:v>15760</c:v>
                </c:pt>
                <c:pt idx="3">
                  <c:v>182</c:v>
                </c:pt>
                <c:pt idx="4">
                  <c:v>2041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AE-4804-9254-D3AA85C81D91}"/>
            </c:ext>
          </c:extLst>
        </c:ser>
        <c:ser>
          <c:idx val="1"/>
          <c:order val="1"/>
          <c:tx>
            <c:strRef>
              <c:f>Lapas1!$B$6</c:f>
              <c:strCache>
                <c:ptCount val="1"/>
                <c:pt idx="0">
                  <c:v>2020 m. birželis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Lapas1!$C$4:$G$4</c:f>
              <c:strCache>
                <c:ptCount val="5"/>
                <c:pt idx="0">
                  <c:v>kompiuterinės tomografijos tyrimai</c:v>
                </c:pt>
                <c:pt idx="1">
                  <c:v>magnetinio rezonanso tyrimai</c:v>
                </c:pt>
                <c:pt idx="2">
                  <c:v>paprastosios hemodializės procedūros</c:v>
                </c:pt>
                <c:pt idx="3">
                  <c:v>pozitronų emisijos tomografijos tyrimai</c:v>
                </c:pt>
                <c:pt idx="4">
                  <c:v>kiti brangieji tyrimai ir procedūros</c:v>
                </c:pt>
              </c:strCache>
            </c:strRef>
          </c:cat>
          <c:val>
            <c:numRef>
              <c:f>Lapas1!$C$6:$G$6</c:f>
              <c:numCache>
                <c:formatCode>#,##0</c:formatCode>
                <c:ptCount val="5"/>
                <c:pt idx="0">
                  <c:v>14352</c:v>
                </c:pt>
                <c:pt idx="1">
                  <c:v>9936</c:v>
                </c:pt>
                <c:pt idx="2">
                  <c:v>16369</c:v>
                </c:pt>
                <c:pt idx="3">
                  <c:v>199</c:v>
                </c:pt>
                <c:pt idx="4">
                  <c:v>1433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AE-4804-9254-D3AA85C81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644000"/>
        <c:axId val="181405136"/>
      </c:barChart>
      <c:catAx>
        <c:axId val="2676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05136"/>
        <c:crosses val="autoZero"/>
        <c:auto val="1"/>
        <c:lblAlgn val="ctr"/>
        <c:lblOffset val="100"/>
        <c:noMultiLvlLbl val="0"/>
      </c:catAx>
      <c:valAx>
        <c:axId val="1814051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764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76226767500963E-2"/>
          <c:y val="2.8034408674652761E-2"/>
          <c:w val="0.90863067715432888"/>
          <c:h val="0.69911835095868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(2)'!$B$3</c:f>
              <c:strCache>
                <c:ptCount val="1"/>
                <c:pt idx="0">
                  <c:v>2020 m. 06 mėn.</c:v>
                </c:pt>
              </c:strCache>
            </c:strRef>
          </c:tx>
          <c:spPr>
            <a:gradFill rotWithShape="1">
              <a:gsLst>
                <a:gs pos="0">
                  <a:srgbClr val="8064A2">
                    <a:satMod val="103000"/>
                    <a:lumMod val="102000"/>
                    <a:tint val="94000"/>
                  </a:srgbClr>
                </a:gs>
                <a:gs pos="50000">
                  <a:srgbClr val="8064A2">
                    <a:satMod val="110000"/>
                    <a:lumMod val="100000"/>
                    <a:shade val="100000"/>
                  </a:srgbClr>
                </a:gs>
                <a:gs pos="100000">
                  <a:srgbClr val="8064A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(2)'!$A$4:$A$9</c:f>
              <c:strCache>
                <c:ptCount val="6"/>
                <c:pt idx="0">
                  <c:v>Universiteto lygmens ligoninės</c:v>
                </c:pt>
                <c:pt idx="1">
                  <c:v>Respublikos lygmens ligoninės</c:v>
                </c:pt>
                <c:pt idx="2">
                  <c:v>Regiono lygmens ligoninės</c:v>
                </c:pt>
                <c:pt idx="3">
                  <c:v>Rajono lygmens ligoninės</c:v>
                </c:pt>
                <c:pt idx="4">
                  <c:v>Poliklinikos</c:v>
                </c:pt>
                <c:pt idx="5">
                  <c:v>Kitos ASPĮ</c:v>
                </c:pt>
              </c:strCache>
            </c:strRef>
          </c:cat>
          <c:val>
            <c:numRef>
              <c:f>'Sheet1 (2)'!$B$4:$B$9</c:f>
              <c:numCache>
                <c:formatCode>#,##0</c:formatCode>
                <c:ptCount val="6"/>
                <c:pt idx="0">
                  <c:v>79152</c:v>
                </c:pt>
                <c:pt idx="1">
                  <c:v>64106</c:v>
                </c:pt>
                <c:pt idx="2">
                  <c:v>39818</c:v>
                </c:pt>
                <c:pt idx="3">
                  <c:v>49943</c:v>
                </c:pt>
                <c:pt idx="4">
                  <c:v>73844</c:v>
                </c:pt>
                <c:pt idx="5">
                  <c:v>53163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23-4781-AFF9-5949CBE6B219}"/>
            </c:ext>
          </c:extLst>
        </c:ser>
        <c:ser>
          <c:idx val="1"/>
          <c:order val="1"/>
          <c:tx>
            <c:strRef>
              <c:f>'Sheet1 (2)'!$C$3</c:f>
              <c:strCache>
                <c:ptCount val="1"/>
                <c:pt idx="0">
                  <c:v>2019 m. 06 mėn.</c:v>
                </c:pt>
              </c:strCache>
            </c:strRef>
          </c:tx>
          <c:spPr>
            <a:gradFill rotWithShape="1">
              <a:gsLst>
                <a:gs pos="0">
                  <a:srgbClr val="F79646">
                    <a:satMod val="103000"/>
                    <a:lumMod val="102000"/>
                    <a:tint val="94000"/>
                  </a:srgbClr>
                </a:gs>
                <a:gs pos="50000">
                  <a:srgbClr val="F79646">
                    <a:satMod val="110000"/>
                    <a:lumMod val="100000"/>
                    <a:shade val="100000"/>
                  </a:srgbClr>
                </a:gs>
                <a:gs pos="100000">
                  <a:srgbClr val="F7964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(2)'!$A$4:$A$9</c:f>
              <c:strCache>
                <c:ptCount val="6"/>
                <c:pt idx="0">
                  <c:v>Universiteto lygmens ligoninės</c:v>
                </c:pt>
                <c:pt idx="1">
                  <c:v>Respublikos lygmens ligoninės</c:v>
                </c:pt>
                <c:pt idx="2">
                  <c:v>Regiono lygmens ligoninės</c:v>
                </c:pt>
                <c:pt idx="3">
                  <c:v>Rajono lygmens ligoninės</c:v>
                </c:pt>
                <c:pt idx="4">
                  <c:v>Poliklinikos</c:v>
                </c:pt>
                <c:pt idx="5">
                  <c:v>Kitos ASPĮ</c:v>
                </c:pt>
              </c:strCache>
            </c:strRef>
          </c:cat>
          <c:val>
            <c:numRef>
              <c:f>'Sheet1 (2)'!$C$4:$C$9</c:f>
              <c:numCache>
                <c:formatCode>#,##0</c:formatCode>
                <c:ptCount val="6"/>
                <c:pt idx="0">
                  <c:v>113042</c:v>
                </c:pt>
                <c:pt idx="1">
                  <c:v>120049</c:v>
                </c:pt>
                <c:pt idx="2">
                  <c:v>74294</c:v>
                </c:pt>
                <c:pt idx="3">
                  <c:v>95083</c:v>
                </c:pt>
                <c:pt idx="4">
                  <c:v>138632</c:v>
                </c:pt>
                <c:pt idx="5">
                  <c:v>77506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23-4781-AFF9-5949CBE6B219}"/>
            </c:ext>
          </c:extLst>
        </c:ser>
        <c:ser>
          <c:idx val="2"/>
          <c:order val="2"/>
          <c:tx>
            <c:strRef>
              <c:f>'Sheet1 (2)'!$D$3</c:f>
              <c:strCache>
                <c:ptCount val="1"/>
                <c:pt idx="0">
                  <c:v>2019 m. vasaros mėnesių vidurkis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atMod val="103000"/>
                    <a:lumMod val="102000"/>
                    <a:tint val="94000"/>
                  </a:srgbClr>
                </a:gs>
                <a:gs pos="50000">
                  <a:srgbClr val="9BBB59">
                    <a:satMod val="110000"/>
                    <a:lumMod val="100000"/>
                    <a:shade val="100000"/>
                  </a:srgbClr>
                </a:gs>
                <a:gs pos="100000">
                  <a:srgbClr val="9BBB5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1173430111074394E-2"/>
                  <c:y val="1.720959153063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DE-4E18-A72B-E0736CCA4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(2)'!$A$4:$A$9</c:f>
              <c:strCache>
                <c:ptCount val="6"/>
                <c:pt idx="0">
                  <c:v>Universiteto lygmens ligoninės</c:v>
                </c:pt>
                <c:pt idx="1">
                  <c:v>Respublikos lygmens ligoninės</c:v>
                </c:pt>
                <c:pt idx="2">
                  <c:v>Regiono lygmens ligoninės</c:v>
                </c:pt>
                <c:pt idx="3">
                  <c:v>Rajono lygmens ligoninės</c:v>
                </c:pt>
                <c:pt idx="4">
                  <c:v>Poliklinikos</c:v>
                </c:pt>
                <c:pt idx="5">
                  <c:v>Kitos ASPĮ</c:v>
                </c:pt>
              </c:strCache>
            </c:strRef>
          </c:cat>
          <c:val>
            <c:numRef>
              <c:f>'Sheet1 (2)'!$D$4:$D$9</c:f>
              <c:numCache>
                <c:formatCode>#,##0</c:formatCode>
                <c:ptCount val="6"/>
                <c:pt idx="0">
                  <c:v>90255</c:v>
                </c:pt>
                <c:pt idx="1">
                  <c:v>144986</c:v>
                </c:pt>
                <c:pt idx="2">
                  <c:v>75664</c:v>
                </c:pt>
                <c:pt idx="3">
                  <c:v>98989</c:v>
                </c:pt>
                <c:pt idx="4">
                  <c:v>131804</c:v>
                </c:pt>
                <c:pt idx="5">
                  <c:v>84072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23-4781-AFF9-5949CBE6B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408496"/>
        <c:axId val="181409056"/>
      </c:barChart>
      <c:catAx>
        <c:axId val="1814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09056"/>
        <c:crosses val="autoZero"/>
        <c:auto val="1"/>
        <c:lblAlgn val="ctr"/>
        <c:lblOffset val="100"/>
        <c:noMultiLvlLbl val="0"/>
      </c:catAx>
      <c:valAx>
        <c:axId val="18140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0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01715177899696"/>
          <c:y val="0.86014622843889077"/>
          <c:w val="0.53765599733393665"/>
          <c:h val="4.3007632503217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Lapas2!$C$7</c:f>
              <c:strCache>
                <c:ptCount val="1"/>
                <c:pt idx="0">
                  <c:v>2019 m. birželio mėn.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Lapas2!$D$6:$H$6</c:f>
              <c:strCache>
                <c:ptCount val="5"/>
                <c:pt idx="0">
                  <c:v>Dienos stacionaras</c:v>
                </c:pt>
                <c:pt idx="1">
                  <c:v>Dienos chirurgija</c:v>
                </c:pt>
                <c:pt idx="2">
                  <c:v>Stebėjimo paslaugos </c:v>
                </c:pt>
                <c:pt idx="3">
                  <c:v>Skubios medicinos pagalbos paslaugos </c:v>
                </c:pt>
                <c:pt idx="4">
                  <c:v>ambulatorinė chirurgija</c:v>
                </c:pt>
              </c:strCache>
            </c:strRef>
          </c:cat>
          <c:val>
            <c:numRef>
              <c:f>Lapas2!$D$7:$H$7</c:f>
              <c:numCache>
                <c:formatCode>General</c:formatCode>
                <c:ptCount val="5"/>
                <c:pt idx="0">
                  <c:v>66047</c:v>
                </c:pt>
                <c:pt idx="1">
                  <c:v>8781</c:v>
                </c:pt>
                <c:pt idx="2">
                  <c:v>12669</c:v>
                </c:pt>
                <c:pt idx="3">
                  <c:v>33093</c:v>
                </c:pt>
                <c:pt idx="4">
                  <c:v>3806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94-4A49-8BDD-8C8BF8452992}"/>
            </c:ext>
          </c:extLst>
        </c:ser>
        <c:ser>
          <c:idx val="1"/>
          <c:order val="1"/>
          <c:tx>
            <c:strRef>
              <c:f>Lapas2!$C$8</c:f>
              <c:strCache>
                <c:ptCount val="1"/>
                <c:pt idx="0">
                  <c:v>2020 m. birželio mėn.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2087379062903811E-2"/>
                  <c:y val="2.192242869438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94-4A49-8BDD-8C8BF84529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Lapas2!$D$6:$H$6</c:f>
              <c:strCache>
                <c:ptCount val="5"/>
                <c:pt idx="0">
                  <c:v>Dienos stacionaras</c:v>
                </c:pt>
                <c:pt idx="1">
                  <c:v>Dienos chirurgija</c:v>
                </c:pt>
                <c:pt idx="2">
                  <c:v>Stebėjimo paslaugos </c:v>
                </c:pt>
                <c:pt idx="3">
                  <c:v>Skubios medicinos pagalbos paslaugos </c:v>
                </c:pt>
                <c:pt idx="4">
                  <c:v>ambulatorinė chirurgija</c:v>
                </c:pt>
              </c:strCache>
            </c:strRef>
          </c:cat>
          <c:val>
            <c:numRef>
              <c:f>Lapas2!$D$8:$H$8</c:f>
              <c:numCache>
                <c:formatCode>General</c:formatCode>
                <c:ptCount val="5"/>
                <c:pt idx="0">
                  <c:v>35558</c:v>
                </c:pt>
                <c:pt idx="1">
                  <c:v>5075</c:v>
                </c:pt>
                <c:pt idx="2">
                  <c:v>8920</c:v>
                </c:pt>
                <c:pt idx="3">
                  <c:v>28819</c:v>
                </c:pt>
                <c:pt idx="4">
                  <c:v>2017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94-4A49-8BDD-8C8BF8452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412416"/>
        <c:axId val="183388880"/>
      </c:barChart>
      <c:lineChart>
        <c:grouping val="standard"/>
        <c:varyColors val="0"/>
        <c:ser>
          <c:idx val="2"/>
          <c:order val="2"/>
          <c:tx>
            <c:strRef>
              <c:f>Lapas2!$C$9</c:f>
              <c:strCache>
                <c:ptCount val="1"/>
              </c:strCache>
            </c:strRef>
          </c:tx>
          <c:spPr>
            <a:ln w="9525" cap="rnd">
              <a:solidFill>
                <a:srgbClr val="E7E6E6">
                  <a:lumMod val="9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>
                  <a:alpha val="92000"/>
                </a:srgbClr>
              </a:solidFill>
              <a:ln w="9525">
                <a:solidFill>
                  <a:srgbClr val="E7E6E6">
                    <a:lumMod val="90000"/>
                  </a:srgb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0"/>
                  <c:y val="-3.2883643041581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94-4A49-8BDD-8C8BF84529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Lapas2!$D$6:$H$6</c:f>
              <c:strCache>
                <c:ptCount val="5"/>
                <c:pt idx="0">
                  <c:v>Dienos stacionaras</c:v>
                </c:pt>
                <c:pt idx="1">
                  <c:v>Dienos chirurgija</c:v>
                </c:pt>
                <c:pt idx="2">
                  <c:v>Stebėjimo paslaugos </c:v>
                </c:pt>
                <c:pt idx="3">
                  <c:v>Skubios medicinos pagalbos paslaugos </c:v>
                </c:pt>
                <c:pt idx="4">
                  <c:v>ambulatorinė chirurgija</c:v>
                </c:pt>
              </c:strCache>
            </c:strRef>
          </c:cat>
          <c:val>
            <c:numRef>
              <c:f>Lapas2!$D$9:$H$9</c:f>
              <c:numCache>
                <c:formatCode>0.0%</c:formatCode>
                <c:ptCount val="5"/>
                <c:pt idx="0">
                  <c:v>-0.46162581192181329</c:v>
                </c:pt>
                <c:pt idx="1">
                  <c:v>-0.42204760277872677</c:v>
                </c:pt>
                <c:pt idx="2">
                  <c:v>-0.29591917278396085</c:v>
                </c:pt>
                <c:pt idx="3">
                  <c:v>-0.12915118000785664</c:v>
                </c:pt>
                <c:pt idx="4">
                  <c:v>-0.47004729374671572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194-4A49-8BDD-8C8BF8452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682784"/>
        <c:axId val="269682224"/>
      </c:lineChart>
      <c:catAx>
        <c:axId val="1814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3388880"/>
        <c:crosses val="autoZero"/>
        <c:auto val="1"/>
        <c:lblAlgn val="ctr"/>
        <c:lblOffset val="100"/>
        <c:noMultiLvlLbl val="0"/>
      </c:catAx>
      <c:valAx>
        <c:axId val="18338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412416"/>
        <c:crosses val="autoZero"/>
        <c:crossBetween val="between"/>
      </c:valAx>
      <c:valAx>
        <c:axId val="2696822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9682784"/>
        <c:crosses val="max"/>
        <c:crossBetween val="between"/>
      </c:valAx>
      <c:catAx>
        <c:axId val="2696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682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48273577453305"/>
          <c:y val="3.1528055625089216E-2"/>
          <c:w val="0.78740807277731062"/>
          <c:h val="0.80965329482662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Lapas4!$B$4</c:f>
              <c:strCache>
                <c:ptCount val="1"/>
                <c:pt idx="0">
                  <c:v>Suteiktų konsultacijų skaičius 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Lapas4!$C$3:$D$3</c:f>
              <c:strCache>
                <c:ptCount val="2"/>
                <c:pt idx="0">
                  <c:v>2019 metų birželio mėn.</c:v>
                </c:pt>
                <c:pt idx="1">
                  <c:v>2020 metų birželio mėn.</c:v>
                </c:pt>
              </c:strCache>
            </c:strRef>
          </c:cat>
          <c:val>
            <c:numRef>
              <c:f>Lapas4!$C$4:$D$4</c:f>
              <c:numCache>
                <c:formatCode>#,##0</c:formatCode>
                <c:ptCount val="2"/>
                <c:pt idx="0">
                  <c:v>618606</c:v>
                </c:pt>
                <c:pt idx="1">
                  <c:v>360026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71-4A09-A7B4-E076AFC87C03}"/>
            </c:ext>
          </c:extLst>
        </c:ser>
        <c:ser>
          <c:idx val="1"/>
          <c:order val="1"/>
          <c:tx>
            <c:strRef>
              <c:f>Lapas4!$B$5</c:f>
              <c:strCache>
                <c:ptCount val="1"/>
                <c:pt idx="0">
                  <c:v>Iš jų: nuotolinių konsultacijų Lietuvos Respublikoje paskelbto karantino ir (ar) valstybės lygio ekstremaliosios situacijos metu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>
                      <a:shade val="50000"/>
                    </a:srgb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71-4A09-A7B4-E076AFC87C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>
                    <a:shade val="5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Lapas4!$C$3:$D$3</c:f>
              <c:strCache>
                <c:ptCount val="2"/>
                <c:pt idx="0">
                  <c:v>2019 metų birželio mėn.</c:v>
                </c:pt>
                <c:pt idx="1">
                  <c:v>2020 metų birželio mėn.</c:v>
                </c:pt>
              </c:strCache>
            </c:strRef>
          </c:cat>
          <c:val>
            <c:numRef>
              <c:f>Lapas4!$C$5:$D$5</c:f>
              <c:numCache>
                <c:formatCode>#,##0</c:formatCode>
                <c:ptCount val="2"/>
                <c:pt idx="1">
                  <c:v>42297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71-4A09-A7B4-E076AFC87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685584"/>
        <c:axId val="267720464"/>
      </c:barChart>
      <c:catAx>
        <c:axId val="269685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7720464"/>
        <c:crosses val="autoZero"/>
        <c:auto val="1"/>
        <c:lblAlgn val="ctr"/>
        <c:lblOffset val="100"/>
        <c:noMultiLvlLbl val="0"/>
      </c:catAx>
      <c:valAx>
        <c:axId val="26772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968558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793517315189976E-2"/>
          <c:y val="0.89950370206401187"/>
          <c:w val="0.83223160818489916"/>
          <c:h val="8.473227012344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24135678702444E-2"/>
          <c:y val="4.0331276735241305E-2"/>
          <c:w val="0.80029078427110023"/>
          <c:h val="0.60170802857135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Lapas1!$D$1</c:f>
              <c:strCache>
                <c:ptCount val="1"/>
                <c:pt idx="0">
                  <c:v>2020 m. birželio mėn. sutartinė suma stacionarinėms paslaugoms (Eur)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B5-4742-B20B-845FDA2B41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Lapas1!$C$2:$C$6</c:f>
              <c:strCache>
                <c:ptCount val="5"/>
                <c:pt idx="0">
                  <c:v> RESPUBLIKOS LYGMENS ASPĮ</c:v>
                </c:pt>
                <c:pt idx="1">
                  <c:v> REGIONO LYGMENS ASPĮ</c:v>
                </c:pt>
                <c:pt idx="2">
                  <c:v> RAJONO  LYGMENS SAPĮ </c:v>
                </c:pt>
                <c:pt idx="3">
                  <c:v>PRIVAČIOS ASPĮ </c:v>
                </c:pt>
                <c:pt idx="4">
                  <c:v>VISOS STACIONARINES PASLAUGAS TEIKIANČIOS ASPĮ</c:v>
                </c:pt>
              </c:strCache>
            </c:strRef>
          </c:cat>
          <c:val>
            <c:numRef>
              <c:f>Lapas1!$D$2:$D$6</c:f>
              <c:numCache>
                <c:formatCode>#,##0</c:formatCode>
                <c:ptCount val="5"/>
                <c:pt idx="0">
                  <c:v>45981165</c:v>
                </c:pt>
                <c:pt idx="1">
                  <c:v>5152850</c:v>
                </c:pt>
                <c:pt idx="2">
                  <c:v>5678490</c:v>
                </c:pt>
                <c:pt idx="3">
                  <c:v>214409</c:v>
                </c:pt>
                <c:pt idx="4">
                  <c:v>57026913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B5-4742-B20B-845FDA2B41D2}"/>
            </c:ext>
          </c:extLst>
        </c:ser>
        <c:ser>
          <c:idx val="1"/>
          <c:order val="1"/>
          <c:tx>
            <c:strRef>
              <c:f>Lapas1!$E$1</c:f>
              <c:strCache>
                <c:ptCount val="1"/>
                <c:pt idx="0">
                  <c:v>Preliminarūs IS Sveidra 2020 m. birželio mėn. duomenys apie ASPĮ suteiktas stacionarines paslaugas (faktas Eur)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B5-4742-B20B-845FDA2B41D2}"/>
              </c:ext>
            </c:extLst>
          </c:dPt>
          <c:dLbls>
            <c:dLbl>
              <c:idx val="1"/>
              <c:layout>
                <c:manualLayout>
                  <c:x val="1.5543840249823004E-2"/>
                  <c:y val="2.677100190369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7B5-4742-B20B-845FDA2B41D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0222985679081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7B5-4742-B20B-845FDA2B41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Lapas1!$C$2:$C$6</c:f>
              <c:strCache>
                <c:ptCount val="5"/>
                <c:pt idx="0">
                  <c:v> RESPUBLIKOS LYGMENS ASPĮ</c:v>
                </c:pt>
                <c:pt idx="1">
                  <c:v> REGIONO LYGMENS ASPĮ</c:v>
                </c:pt>
                <c:pt idx="2">
                  <c:v> RAJONO  LYGMENS SAPĮ </c:v>
                </c:pt>
                <c:pt idx="3">
                  <c:v>PRIVAČIOS ASPĮ </c:v>
                </c:pt>
                <c:pt idx="4">
                  <c:v>VISOS STACIONARINES PASLAUGAS TEIKIANČIOS ASPĮ</c:v>
                </c:pt>
              </c:strCache>
            </c:strRef>
          </c:cat>
          <c:val>
            <c:numRef>
              <c:f>Lapas1!$E$2:$E$6</c:f>
              <c:numCache>
                <c:formatCode>#,##0</c:formatCode>
                <c:ptCount val="5"/>
                <c:pt idx="0">
                  <c:v>36283880</c:v>
                </c:pt>
                <c:pt idx="1">
                  <c:v>4107376</c:v>
                </c:pt>
                <c:pt idx="2">
                  <c:v>3618861</c:v>
                </c:pt>
                <c:pt idx="3">
                  <c:v>111900</c:v>
                </c:pt>
                <c:pt idx="4">
                  <c:v>44122018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B5-4742-B20B-845FDA2B4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723824"/>
        <c:axId val="267724384"/>
      </c:barChart>
      <c:lineChart>
        <c:grouping val="standard"/>
        <c:varyColors val="0"/>
        <c:ser>
          <c:idx val="2"/>
          <c:order val="2"/>
          <c:tx>
            <c:strRef>
              <c:f>Lapas1!$F$1</c:f>
              <c:strCache>
                <c:ptCount val="1"/>
                <c:pt idx="0">
                  <c:v>2020 m. birželio mėn. stacionarinių paslaugų sutarties vykdymas  ( proc.)</c:v>
                </c:pt>
              </c:strCache>
            </c:strRef>
          </c:tx>
          <c:spPr>
            <a:ln w="15875" cap="rnd">
              <a:solidFill>
                <a:srgbClr val="E7E6E6">
                  <a:lumMod val="9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>
                  <a:alpha val="97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Lapas1!$C$2:$C$6</c:f>
              <c:strCache>
                <c:ptCount val="5"/>
                <c:pt idx="0">
                  <c:v> RESPUBLIKOS LYGMENS ASPĮ</c:v>
                </c:pt>
                <c:pt idx="1">
                  <c:v> REGIONO LYGMENS ASPĮ</c:v>
                </c:pt>
                <c:pt idx="2">
                  <c:v> RAJONO  LYGMENS SAPĮ </c:v>
                </c:pt>
                <c:pt idx="3">
                  <c:v>PRIVAČIOS ASPĮ </c:v>
                </c:pt>
                <c:pt idx="4">
                  <c:v>VISOS STACIONARINES PASLAUGAS TEIKIANČIOS ASPĮ</c:v>
                </c:pt>
              </c:strCache>
            </c:strRef>
          </c:cat>
          <c:val>
            <c:numRef>
              <c:f>Lapas1!$F$2:$F$6</c:f>
              <c:numCache>
                <c:formatCode>0.00%</c:formatCode>
                <c:ptCount val="5"/>
                <c:pt idx="0">
                  <c:v>0.78900000000000003</c:v>
                </c:pt>
                <c:pt idx="1">
                  <c:v>0.79700000000000004</c:v>
                </c:pt>
                <c:pt idx="2">
                  <c:v>0.63700000000000001</c:v>
                </c:pt>
                <c:pt idx="3">
                  <c:v>0.52200000000000002</c:v>
                </c:pt>
                <c:pt idx="4">
                  <c:v>0.77400000000000002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B5-4742-B20B-845FDA2B4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725504"/>
        <c:axId val="267724944"/>
      </c:lineChart>
      <c:catAx>
        <c:axId val="2677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7724384"/>
        <c:crosses val="autoZero"/>
        <c:auto val="1"/>
        <c:lblAlgn val="ctr"/>
        <c:lblOffset val="100"/>
        <c:noMultiLvlLbl val="0"/>
      </c:catAx>
      <c:valAx>
        <c:axId val="26772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7723824"/>
        <c:crosses val="autoZero"/>
        <c:crossBetween val="between"/>
      </c:valAx>
      <c:valAx>
        <c:axId val="26772494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67725504"/>
        <c:crosses val="max"/>
        <c:crossBetween val="between"/>
      </c:valAx>
      <c:catAx>
        <c:axId val="26772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7724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0.6121</cdr:x>
      <cdr:y>0.33738</cdr:y>
    </cdr:from>
    <cdr:to>
      <cdr:x>0.81148</cdr:x>
      <cdr:y>0.5493</cdr:y>
    </cdr:to>
    <cdr:sp macro="" textlink="">
      <cdr:nvSpPr>
        <cdr:cNvPr id="4" name="Rodyklė: žemyn 3">
          <a:extLst xmlns:a="http://schemas.openxmlformats.org/drawingml/2006/main">
            <a:ext uri="{FF2B5EF4-FFF2-40B4-BE49-F238E27FC236}">
              <a16:creationId xmlns:a16="http://schemas.microsoft.com/office/drawing/2014/main" xmlns="" id="{0CCA9682-BCE7-4605-9BA9-855246532400}"/>
            </a:ext>
          </a:extLst>
        </cdr:cNvPr>
        <cdr:cNvSpPr/>
      </cdr:nvSpPr>
      <cdr:spPr>
        <a:xfrm xmlns:a="http://schemas.openxmlformats.org/drawingml/2006/main">
          <a:off x="4804134" y="1630837"/>
          <a:ext cx="1564850" cy="102437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t-LT" dirty="0">
              <a:solidFill>
                <a:schemeClr val="tx1"/>
              </a:solidFill>
            </a:rPr>
            <a:t> suteikta  41,8 proc. mažiau</a:t>
          </a:r>
        </a:p>
      </cdr:txBody>
    </cdr:sp>
  </cdr:relSizeAnchor>
  <cdr:relSizeAnchor xmlns:cdr="http://schemas.openxmlformats.org/drawingml/2006/chartDrawing">
    <cdr:from>
      <cdr:x>0.53643</cdr:x>
      <cdr:y>0.69622</cdr:y>
    </cdr:from>
    <cdr:to>
      <cdr:x>0.68176</cdr:x>
      <cdr:y>0.83663</cdr:y>
    </cdr:to>
    <cdr:sp macro="" textlink="">
      <cdr:nvSpPr>
        <cdr:cNvPr id="6" name="Paaiškinimas: rodyklė aukštyn 5">
          <a:extLst xmlns:a="http://schemas.openxmlformats.org/drawingml/2006/main">
            <a:ext uri="{FF2B5EF4-FFF2-40B4-BE49-F238E27FC236}">
              <a16:creationId xmlns:a16="http://schemas.microsoft.com/office/drawing/2014/main" xmlns="" id="{A7B08050-4AFE-478B-BD17-48804F001DCC}"/>
            </a:ext>
          </a:extLst>
        </cdr:cNvPr>
        <cdr:cNvSpPr/>
      </cdr:nvSpPr>
      <cdr:spPr>
        <a:xfrm xmlns:a="http://schemas.openxmlformats.org/drawingml/2006/main">
          <a:off x="4210245" y="3365368"/>
          <a:ext cx="1140643" cy="678732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t-LT" dirty="0">
              <a:solidFill>
                <a:schemeClr val="tx1"/>
              </a:solidFill>
            </a:rPr>
            <a:t>11,75 proc. nuo visų konsultacijų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682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24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708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lang="lt-LT" sz="3500" b="1" kern="1200" dirty="0">
                <a:solidFill>
                  <a:srgbClr val="007456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lt-LT" sz="2000" kern="1200" dirty="0">
                <a:solidFill>
                  <a:srgbClr val="007456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subtitle style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920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53749" y="274638"/>
            <a:ext cx="9902891" cy="1143000"/>
          </a:xfrm>
        </p:spPr>
        <p:txBody>
          <a:bodyPr/>
          <a:lstStyle>
            <a:lvl1pPr>
              <a:defRPr lang="lt-LT" sz="3500" b="1" kern="1200" dirty="0" smtClean="0">
                <a:solidFill>
                  <a:srgbClr val="007456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953749" y="1600201"/>
            <a:ext cx="9902891" cy="4525963"/>
          </a:xfrm>
        </p:spPr>
        <p:txBody>
          <a:bodyPr/>
          <a:lstStyle>
            <a:lvl1pPr>
              <a:defRPr lang="lt-LT" sz="2000" kern="1200" dirty="0" smtClean="0">
                <a:solidFill>
                  <a:srgbClr val="007456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lt-LT" sz="2000" kern="1200" dirty="0" smtClean="0">
                <a:solidFill>
                  <a:srgbClr val="007456"/>
                </a:solidFill>
                <a:latin typeface="+mn-lt"/>
                <a:ea typeface="+mn-ea"/>
                <a:cs typeface="Times New Roman" pitchFamily="18" charset="0"/>
              </a:defRPr>
            </a:lvl2pPr>
            <a:lvl3pPr>
              <a:defRPr lang="lt-LT" sz="2000" kern="1200" dirty="0" smtClean="0">
                <a:solidFill>
                  <a:srgbClr val="007456"/>
                </a:solidFill>
                <a:latin typeface="+mn-lt"/>
                <a:ea typeface="+mn-ea"/>
                <a:cs typeface="Times New Roman" pitchFamily="18" charset="0"/>
              </a:defRPr>
            </a:lvl3pPr>
            <a:lvl4pPr>
              <a:defRPr lang="lt-LT" sz="2000" kern="1200" dirty="0" smtClean="0">
                <a:solidFill>
                  <a:srgbClr val="007456"/>
                </a:solidFill>
                <a:latin typeface="+mn-lt"/>
                <a:ea typeface="+mn-ea"/>
                <a:cs typeface="Times New Roman" pitchFamily="18" charset="0"/>
              </a:defRPr>
            </a:lvl4pPr>
            <a:lvl5pPr>
              <a:defRPr lang="lt-LT" sz="2000" kern="1200" dirty="0" smtClean="0">
                <a:solidFill>
                  <a:srgbClr val="007456"/>
                </a:solidFill>
                <a:latin typeface="+mn-lt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700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888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261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65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840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620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643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04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7176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885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540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956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229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63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21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415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819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020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71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FDC5-8989-4A4B-9033-002A498E3D60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AA4D-86FA-4DBD-A8CC-35E900AD71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210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</p:spPr>
      </p:pic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</a:t>
            </a:r>
            <a:r>
              <a:rPr lang="lt-LT" dirty="0" err="1"/>
              <a:t>pavad</a:t>
            </a:r>
            <a:r>
              <a:rPr lang="lt-LT" dirty="0"/>
              <a:t>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D432-5DF5-432A-9EDB-B48EA45BFE18}" type="datetimeFigureOut">
              <a:rPr lang="lt-LT" smtClean="0"/>
              <a:t>2020.07.16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7AF8-D7C7-4016-9B81-0AD02CCCAF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176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0"/>
            <a:ext cx="12192000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57" y="607328"/>
            <a:ext cx="1369858" cy="913239"/>
          </a:xfrm>
          <a:prstGeom prst="rect">
            <a:avLst/>
          </a:prstGeom>
        </p:spPr>
      </p:pic>
      <p:sp>
        <p:nvSpPr>
          <p:cNvPr id="7" name="Antraštė 1"/>
          <p:cNvSpPr txBox="1">
            <a:spLocks/>
          </p:cNvSpPr>
          <p:nvPr/>
        </p:nvSpPr>
        <p:spPr>
          <a:xfrm>
            <a:off x="2056370" y="1691245"/>
            <a:ext cx="8079259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lt-LT" sz="3500" b="1" dirty="0">
                <a:solidFill>
                  <a:srgbClr val="007456"/>
                </a:solidFill>
                <a:latin typeface="+mn-lt"/>
              </a:rPr>
              <a:t>Sveikatos priežiūros paslaugų teikimo</a:t>
            </a:r>
          </a:p>
          <a:p>
            <a:r>
              <a:rPr lang="lt-LT" altLang="lt-LT" sz="3500" b="1" dirty="0">
                <a:solidFill>
                  <a:srgbClr val="007456"/>
                </a:solidFill>
                <a:latin typeface="+mn-lt"/>
              </a:rPr>
              <a:t>2020 m. birželio mėnesį apžvalga</a:t>
            </a:r>
            <a:endParaRPr lang="lt-LT" sz="3500" b="1" dirty="0">
              <a:solidFill>
                <a:srgbClr val="007456"/>
              </a:solidFill>
              <a:latin typeface="+mn-lt"/>
            </a:endParaRPr>
          </a:p>
        </p:txBody>
      </p:sp>
      <p:sp>
        <p:nvSpPr>
          <p:cNvPr id="8" name="Antrinis pavadinimas 2"/>
          <p:cNvSpPr>
            <a:spLocks noGrp="1"/>
          </p:cNvSpPr>
          <p:nvPr>
            <p:ph type="subTitle" idx="1"/>
          </p:nvPr>
        </p:nvSpPr>
        <p:spPr>
          <a:xfrm>
            <a:off x="2830886" y="4704522"/>
            <a:ext cx="6400800" cy="118141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lt-LT" altLang="lt-LT" sz="2000" dirty="0">
                <a:solidFill>
                  <a:srgbClr val="007456"/>
                </a:solidFill>
                <a:latin typeface="+mn-lt"/>
                <a:cs typeface="Times New Roman" pitchFamily="18" charset="0"/>
              </a:rPr>
              <a:t>Gintaras Kacevičius</a:t>
            </a:r>
          </a:p>
          <a:p>
            <a:pPr lvl="0" fontAlgn="base">
              <a:spcAft>
                <a:spcPct val="0"/>
              </a:spcAft>
            </a:pPr>
            <a:endParaRPr lang="lt-LT" altLang="lt-LT" sz="1800" dirty="0">
              <a:solidFill>
                <a:srgbClr val="007456"/>
              </a:solidFill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lt-LT" altLang="lt-LT" sz="2000" dirty="0">
                <a:solidFill>
                  <a:srgbClr val="007456"/>
                </a:solidFill>
                <a:cs typeface="Times New Roman" pitchFamily="18" charset="0"/>
              </a:rPr>
              <a:t>Valstybinė ligonių kasa</a:t>
            </a:r>
            <a:endParaRPr lang="en-US" altLang="lt-LT" sz="2000" dirty="0">
              <a:solidFill>
                <a:srgbClr val="007456"/>
              </a:solidFill>
              <a:latin typeface="+mn-lt"/>
              <a:cs typeface="Times New Roman" pitchFamily="18" charset="0"/>
            </a:endParaRPr>
          </a:p>
          <a:p>
            <a:endParaRPr lang="lt-LT" sz="2000" dirty="0">
              <a:solidFill>
                <a:srgbClr val="00745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4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2019 ir 2020 m. birželio mėn. gydytojų specialistų suteiktų konsultacijų pasiskirstymas pagal įstaigų grupes 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xmlns="" id="{21681A2A-6353-4498-9245-C045CF785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36652"/>
              </p:ext>
            </p:extLst>
          </p:nvPr>
        </p:nvGraphicFramePr>
        <p:xfrm>
          <a:off x="2983691" y="1599920"/>
          <a:ext cx="7791937" cy="4732540"/>
        </p:xfrm>
        <a:graphic>
          <a:graphicData uri="http://schemas.openxmlformats.org/drawingml/2006/table">
            <a:tbl>
              <a:tblPr/>
              <a:tblGrid>
                <a:gridCol w="2176518">
                  <a:extLst>
                    <a:ext uri="{9D8B030D-6E8A-4147-A177-3AD203B41FA5}">
                      <a16:colId xmlns:a16="http://schemas.microsoft.com/office/drawing/2014/main" xmlns="" val="1451781352"/>
                    </a:ext>
                  </a:extLst>
                </a:gridCol>
                <a:gridCol w="979433">
                  <a:extLst>
                    <a:ext uri="{9D8B030D-6E8A-4147-A177-3AD203B41FA5}">
                      <a16:colId xmlns:a16="http://schemas.microsoft.com/office/drawing/2014/main" xmlns="" val="2959430986"/>
                    </a:ext>
                  </a:extLst>
                </a:gridCol>
                <a:gridCol w="1082727">
                  <a:extLst>
                    <a:ext uri="{9D8B030D-6E8A-4147-A177-3AD203B41FA5}">
                      <a16:colId xmlns:a16="http://schemas.microsoft.com/office/drawing/2014/main" xmlns="" val="2707273490"/>
                    </a:ext>
                  </a:extLst>
                </a:gridCol>
                <a:gridCol w="1111205">
                  <a:extLst>
                    <a:ext uri="{9D8B030D-6E8A-4147-A177-3AD203B41FA5}">
                      <a16:colId xmlns:a16="http://schemas.microsoft.com/office/drawing/2014/main" xmlns="" val="2570924819"/>
                    </a:ext>
                  </a:extLst>
                </a:gridCol>
                <a:gridCol w="1253675">
                  <a:extLst>
                    <a:ext uri="{9D8B030D-6E8A-4147-A177-3AD203B41FA5}">
                      <a16:colId xmlns:a16="http://schemas.microsoft.com/office/drawing/2014/main" xmlns="" val="2448453653"/>
                    </a:ext>
                  </a:extLst>
                </a:gridCol>
                <a:gridCol w="1188379">
                  <a:extLst>
                    <a:ext uri="{9D8B030D-6E8A-4147-A177-3AD203B41FA5}">
                      <a16:colId xmlns:a16="http://schemas.microsoft.com/office/drawing/2014/main" xmlns="" val="3396757871"/>
                    </a:ext>
                  </a:extLst>
                </a:gridCol>
              </a:tblGrid>
              <a:tr h="2332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Asmens sveikatos priežiūros įstaigos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lt-L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Konsultacijų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m. birželio mėn. pokytis (proc.) lyginant  su 2019 m. birželio mėn.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2764"/>
                  </a:ext>
                </a:extLst>
              </a:tr>
              <a:tr h="23324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m. birželio mėn.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m. birželio mėn.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iš jų: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106373"/>
                  </a:ext>
                </a:extLst>
              </a:tr>
              <a:tr h="126227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nuotolinių konsultacijų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nuotolinių konsultacijų dalis (proc.) visų 2020 m. birželio  </a:t>
                      </a:r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mėn.suteiktų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konsultacijų apimtyje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5026078"/>
                  </a:ext>
                </a:extLst>
              </a:tr>
              <a:tr h="3292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Ligoninės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2995470"/>
                  </a:ext>
                </a:extLst>
              </a:tr>
              <a:tr h="3292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Poliklinikos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300920"/>
                  </a:ext>
                </a:extLst>
              </a:tr>
              <a:tr h="3292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Reabilitaciją teikiančios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16537"/>
                  </a:ext>
                </a:extLst>
              </a:tr>
              <a:tr h="3292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Kitos viešosios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599725"/>
                  </a:ext>
                </a:extLst>
              </a:tr>
              <a:tr h="3292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Privačios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830648"/>
                  </a:ext>
                </a:extLst>
              </a:tr>
              <a:tr h="32928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81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9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2019  ir 2020 m. birželio mėn. suteiktos gydytojų specialistų konsultacijos bei jų nuotolinė dalis 2020 m.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013951A0-CE33-4F8C-928C-9763266F9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644099"/>
              </p:ext>
            </p:extLst>
          </p:nvPr>
        </p:nvGraphicFramePr>
        <p:xfrm>
          <a:off x="3246783" y="1282044"/>
          <a:ext cx="8149831" cy="509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697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xmlns="" id="{89486588-EF76-40C3-B9E3-979BF4D9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276" y="84589"/>
            <a:ext cx="8571523" cy="1325563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Ambulatorinių specializuotų paslaugų  teikimas kai kuriose gydymo įstaigose </a:t>
            </a:r>
            <a:br>
              <a:rPr lang="lt-LT" sz="28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sutartinės sumos apimtyje 2020 m. birželio mėn</a:t>
            </a: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. </a:t>
            </a:r>
          </a:p>
        </p:txBody>
      </p:sp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xmlns="" id="{1C82D9A7-D03C-4A17-83A2-B0024C260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91130"/>
              </p:ext>
            </p:extLst>
          </p:nvPr>
        </p:nvGraphicFramePr>
        <p:xfrm>
          <a:off x="2602522" y="1561030"/>
          <a:ext cx="8751277" cy="5242560"/>
        </p:xfrm>
        <a:graphic>
          <a:graphicData uri="http://schemas.openxmlformats.org/drawingml/2006/table">
            <a:tbl>
              <a:tblPr/>
              <a:tblGrid>
                <a:gridCol w="6645355">
                  <a:extLst>
                    <a:ext uri="{9D8B030D-6E8A-4147-A177-3AD203B41FA5}">
                      <a16:colId xmlns:a16="http://schemas.microsoft.com/office/drawing/2014/main" xmlns="" val="660107582"/>
                    </a:ext>
                  </a:extLst>
                </a:gridCol>
                <a:gridCol w="2105922">
                  <a:extLst>
                    <a:ext uri="{9D8B030D-6E8A-4147-A177-3AD203B41FA5}">
                      <a16:colId xmlns:a16="http://schemas.microsoft.com/office/drawing/2014/main" xmlns="" val="2976106841"/>
                    </a:ext>
                  </a:extLst>
                </a:gridCol>
              </a:tblGrid>
              <a:tr h="73397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ASPĮ pavadinimas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AMBULATORINIŲ paslaugų sutarties vykdymas  proc.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9806973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Alytaus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650251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Antakalnio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822514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Vilniaus rajono centrinė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5088983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Panevėžio miesto odontologijos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722118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CENTRO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822651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Panevėžio rajono savivaldybės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851054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Vilniaus rajono Nemenčinės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921368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Naujosios Vilnios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792254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Lazdynų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716710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Šeškinės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019430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Šiaulių centro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246178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Kauno miesto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260303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„KAROLINIŠKIŲ POLIKLINIKA“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072225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l" fontAlgn="t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Naujininkų poliklinika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096860"/>
                  </a:ext>
                </a:extLst>
              </a:tr>
              <a:tr h="222620"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84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1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Stacionarinių ir ambulatorinių paslaugų atnaujinimas ligoninėse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2020 m. birželio mėn.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pagal sutartinių sumų įsisavinimą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endParaRPr lang="lt-LT" sz="29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urinio vietos rezervavimo ženklas 2">
            <a:extLst>
              <a:ext uri="{FF2B5EF4-FFF2-40B4-BE49-F238E27FC236}">
                <a16:creationId xmlns:a16="http://schemas.microsoft.com/office/drawing/2014/main" xmlns="" id="{386BC905-8939-4584-B41F-88D68F494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09987"/>
              </p:ext>
            </p:extLst>
          </p:nvPr>
        </p:nvGraphicFramePr>
        <p:xfrm>
          <a:off x="3127513" y="1191054"/>
          <a:ext cx="8613914" cy="2533718"/>
        </p:xfrm>
        <a:graphic>
          <a:graphicData uri="http://schemas.openxmlformats.org/drawingml/2006/table">
            <a:tbl>
              <a:tblPr/>
              <a:tblGrid>
                <a:gridCol w="4373217">
                  <a:extLst>
                    <a:ext uri="{9D8B030D-6E8A-4147-A177-3AD203B41FA5}">
                      <a16:colId xmlns:a16="http://schemas.microsoft.com/office/drawing/2014/main" xmlns="" val="2060711775"/>
                    </a:ext>
                  </a:extLst>
                </a:gridCol>
                <a:gridCol w="1271876">
                  <a:extLst>
                    <a:ext uri="{9D8B030D-6E8A-4147-A177-3AD203B41FA5}">
                      <a16:colId xmlns:a16="http://schemas.microsoft.com/office/drawing/2014/main" xmlns="" val="3252962477"/>
                    </a:ext>
                  </a:extLst>
                </a:gridCol>
                <a:gridCol w="1109401">
                  <a:extLst>
                    <a:ext uri="{9D8B030D-6E8A-4147-A177-3AD203B41FA5}">
                      <a16:colId xmlns:a16="http://schemas.microsoft.com/office/drawing/2014/main" xmlns="" val="627248425"/>
                    </a:ext>
                  </a:extLst>
                </a:gridCol>
                <a:gridCol w="947826">
                  <a:extLst>
                    <a:ext uri="{9D8B030D-6E8A-4147-A177-3AD203B41FA5}">
                      <a16:colId xmlns:a16="http://schemas.microsoft.com/office/drawing/2014/main" xmlns="" val="3871287150"/>
                    </a:ext>
                  </a:extLst>
                </a:gridCol>
                <a:gridCol w="911594">
                  <a:extLst>
                    <a:ext uri="{9D8B030D-6E8A-4147-A177-3AD203B41FA5}">
                      <a16:colId xmlns:a16="http://schemas.microsoft.com/office/drawing/2014/main" xmlns="" val="567774628"/>
                    </a:ext>
                  </a:extLst>
                </a:gridCol>
              </a:tblGrid>
              <a:tr h="359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Stacionarinių paslaugų </a:t>
                      </a: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vykdymas  (proc.) sutartinės sumos apimtyje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Ligoninių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475111"/>
                  </a:ext>
                </a:extLst>
              </a:tr>
              <a:tr h="180400">
                <a:tc vMerge="1">
                  <a:txBody>
                    <a:bodyPr/>
                    <a:lstStyle/>
                    <a:p>
                      <a:pPr algn="ctr" fontAlgn="ctr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Respublikos lygmens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Regiono lygmens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Rajono lygmens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Privačios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835432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nuo 80 iki 100 ir daugiau </a:t>
                      </a:r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procentų 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466780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nuo 70 iki 80 procentų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995053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nuo 50 iki 70 procentų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245896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mažiau nei 50 procentų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687490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Bendras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461990"/>
                  </a:ext>
                </a:extLst>
              </a:tr>
            </a:tbl>
          </a:graphicData>
        </a:graphic>
      </p:graphicFrame>
      <p:graphicFrame>
        <p:nvGraphicFramePr>
          <p:cNvPr id="8" name="Turinio vietos rezervavimo ženklas 2">
            <a:extLst>
              <a:ext uri="{FF2B5EF4-FFF2-40B4-BE49-F238E27FC236}">
                <a16:creationId xmlns:a16="http://schemas.microsoft.com/office/drawing/2014/main" xmlns="" id="{989958DF-B93C-4BBD-A9C7-957A68E1B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00063"/>
              </p:ext>
            </p:extLst>
          </p:nvPr>
        </p:nvGraphicFramePr>
        <p:xfrm>
          <a:off x="3127512" y="3724772"/>
          <a:ext cx="8613915" cy="2967723"/>
        </p:xfrm>
        <a:graphic>
          <a:graphicData uri="http://schemas.openxmlformats.org/drawingml/2006/table">
            <a:tbl>
              <a:tblPr/>
              <a:tblGrid>
                <a:gridCol w="4541205">
                  <a:extLst>
                    <a:ext uri="{9D8B030D-6E8A-4147-A177-3AD203B41FA5}">
                      <a16:colId xmlns:a16="http://schemas.microsoft.com/office/drawing/2014/main" xmlns="" val="2060711775"/>
                    </a:ext>
                  </a:extLst>
                </a:gridCol>
                <a:gridCol w="1107902">
                  <a:extLst>
                    <a:ext uri="{9D8B030D-6E8A-4147-A177-3AD203B41FA5}">
                      <a16:colId xmlns:a16="http://schemas.microsoft.com/office/drawing/2014/main" xmlns="" val="3252962477"/>
                    </a:ext>
                  </a:extLst>
                </a:gridCol>
                <a:gridCol w="1107902">
                  <a:extLst>
                    <a:ext uri="{9D8B030D-6E8A-4147-A177-3AD203B41FA5}">
                      <a16:colId xmlns:a16="http://schemas.microsoft.com/office/drawing/2014/main" xmlns="" val="627248425"/>
                    </a:ext>
                  </a:extLst>
                </a:gridCol>
                <a:gridCol w="920145">
                  <a:extLst>
                    <a:ext uri="{9D8B030D-6E8A-4147-A177-3AD203B41FA5}">
                      <a16:colId xmlns:a16="http://schemas.microsoft.com/office/drawing/2014/main" xmlns="" val="3871287150"/>
                    </a:ext>
                  </a:extLst>
                </a:gridCol>
                <a:gridCol w="936761">
                  <a:extLst>
                    <a:ext uri="{9D8B030D-6E8A-4147-A177-3AD203B41FA5}">
                      <a16:colId xmlns:a16="http://schemas.microsoft.com/office/drawing/2014/main" xmlns="" val="567774628"/>
                    </a:ext>
                  </a:extLst>
                </a:gridCol>
              </a:tblGrid>
              <a:tr h="46281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Ambulatorinių paslaugų </a:t>
                      </a:r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vykdymas (proc. ) sutartinės sumos apimtyje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Įstaigų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475111"/>
                  </a:ext>
                </a:extLst>
              </a:tr>
              <a:tr h="46892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Vykdymas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Respublikos lygmens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Regiono lygmens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Rajono lygmens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Privačios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835432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nuo 80 iki 100 ir daugiau </a:t>
                      </a:r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procentų 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lt-LT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lt-LT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466780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nuo 70 iki 80 procentų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lt-LT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lt-LT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995053"/>
                  </a:ext>
                </a:extLst>
              </a:tr>
              <a:tr h="254451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nuo 50 iki 70 procentų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lt-LT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lt-LT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245896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mažiau nei 50 procentų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lt-LT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lt-LT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687490"/>
                  </a:ext>
                </a:extLst>
              </a:tr>
              <a:tr h="323307"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Bendras įstaigų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effectLst/>
                        </a:rPr>
                        <a:t>18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u="none" strike="noStrike" dirty="0">
                          <a:effectLst/>
                        </a:rPr>
                        <a:t>12</a:t>
                      </a:r>
                      <a:endParaRPr lang="lt-L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46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27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Stacionarinių ir ambulatorinių paslaugų atnaujinimas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sutartinės sumos apimtyje (procentais) 2020 m. birželį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atskirose respublikos lygmens ligoninėse </a:t>
            </a: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xmlns="" id="{8A92DEDA-CD9C-4495-9743-42BF4AAF3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9114"/>
              </p:ext>
            </p:extLst>
          </p:nvPr>
        </p:nvGraphicFramePr>
        <p:xfrm>
          <a:off x="2531340" y="1446689"/>
          <a:ext cx="9534768" cy="5346574"/>
        </p:xfrm>
        <a:graphic>
          <a:graphicData uri="http://schemas.openxmlformats.org/drawingml/2006/table">
            <a:tbl>
              <a:tblPr/>
              <a:tblGrid>
                <a:gridCol w="5749203">
                  <a:extLst>
                    <a:ext uri="{9D8B030D-6E8A-4147-A177-3AD203B41FA5}">
                      <a16:colId xmlns:a16="http://schemas.microsoft.com/office/drawing/2014/main" xmlns="" val="4092569490"/>
                    </a:ext>
                  </a:extLst>
                </a:gridCol>
                <a:gridCol w="1963636">
                  <a:extLst>
                    <a:ext uri="{9D8B030D-6E8A-4147-A177-3AD203B41FA5}">
                      <a16:colId xmlns:a16="http://schemas.microsoft.com/office/drawing/2014/main" xmlns="" val="961943222"/>
                    </a:ext>
                  </a:extLst>
                </a:gridCol>
                <a:gridCol w="1821929">
                  <a:extLst>
                    <a:ext uri="{9D8B030D-6E8A-4147-A177-3AD203B41FA5}">
                      <a16:colId xmlns:a16="http://schemas.microsoft.com/office/drawing/2014/main" xmlns="" val="613616964"/>
                    </a:ext>
                  </a:extLst>
                </a:gridCol>
              </a:tblGrid>
              <a:tr h="45310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ASPĮ pavadinimas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STACIONARINIŲ paslaugų sutarties vykdymas  proc.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AMBULATORINIŲ paslaugų sutarties vykdymas  proc.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6617945"/>
                  </a:ext>
                </a:extLst>
              </a:tr>
              <a:tr h="2355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t-LT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3915886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Respublikinis priklausomybė ligų centras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155,2%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117,5%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483529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„VILNIAUS GIMDYMO NAMAI“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115,6%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946361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Rokiškio psichiatrijos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819647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Respublikinė Vilniaus universitetinė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751541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Respublikinė Panevėžio ligoninė 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9064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Respublikinė Šiaulių ligoninė 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227945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Vilniaus universiteto ligoninės Santaros klinikos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954425"/>
                  </a:ext>
                </a:extLst>
              </a:tr>
              <a:tr h="2115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Lietuvos sveikatos mokslų universiteto ligoninė Kauno klinikos 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347045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Respublikinė Klaipėdos ligoninė 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60281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Klaipėdos Jūrininkų ligoninė 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43144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Respublikinė Kauno ligoninė 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224746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Klaipėdos universitetinė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732010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Nacionalinis vėžio institutas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1395709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Kauno klinikinė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425407"/>
                  </a:ext>
                </a:extLst>
              </a:tr>
              <a:tr h="231451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RESPUBLIKINĖ VILNIAUS PSICHIATRIJOS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992089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Vilniaus miesto psichikos sveikatos centras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988706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Klaipėdos vaikų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32659"/>
                  </a:ext>
                </a:extLst>
              </a:tr>
              <a:tr h="200786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VILNIAUS UNIVERSITETO LIGONINĖS ŽALGIRIO KLINIKA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262188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Alytaus apskrities tuberkuliozės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27348"/>
                  </a:ext>
                </a:extLst>
              </a:tr>
              <a:tr h="169835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Vilniaus miesto klinikinė ligoninė</a:t>
                      </a:r>
                    </a:p>
                  </a:txBody>
                  <a:tcPr marL="7388" marR="7388" marT="73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869906"/>
                  </a:ext>
                </a:extLst>
              </a:tr>
              <a:tr h="178328">
                <a:tc>
                  <a:txBody>
                    <a:bodyPr/>
                    <a:lstStyle/>
                    <a:p>
                      <a:pPr algn="r" fontAlgn="t"/>
                      <a:r>
                        <a:rPr lang="lt-L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88" marR="7388" marT="738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095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2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Stacionarinių ir ambulatorinių paslaugų atnaujinimas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sutartinės sumos apimtyje (procentais) 2020 m. birželį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atskirose regiono lygmens ligoninėse </a:t>
            </a: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xmlns="" id="{A47ECC99-D163-4F3E-9C54-61511D9B3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23965"/>
              </p:ext>
            </p:extLst>
          </p:nvPr>
        </p:nvGraphicFramePr>
        <p:xfrm>
          <a:off x="3065394" y="1446689"/>
          <a:ext cx="8250604" cy="4888230"/>
        </p:xfrm>
        <a:graphic>
          <a:graphicData uri="http://schemas.openxmlformats.org/drawingml/2006/table">
            <a:tbl>
              <a:tblPr/>
              <a:tblGrid>
                <a:gridCol w="4974886">
                  <a:extLst>
                    <a:ext uri="{9D8B030D-6E8A-4147-A177-3AD203B41FA5}">
                      <a16:colId xmlns:a16="http://schemas.microsoft.com/office/drawing/2014/main" xmlns="" val="2436187373"/>
                    </a:ext>
                  </a:extLst>
                </a:gridCol>
                <a:gridCol w="1699169">
                  <a:extLst>
                    <a:ext uri="{9D8B030D-6E8A-4147-A177-3AD203B41FA5}">
                      <a16:colId xmlns:a16="http://schemas.microsoft.com/office/drawing/2014/main" xmlns="" val="1370378284"/>
                    </a:ext>
                  </a:extLst>
                </a:gridCol>
                <a:gridCol w="1576549">
                  <a:extLst>
                    <a:ext uri="{9D8B030D-6E8A-4147-A177-3AD203B41FA5}">
                      <a16:colId xmlns:a16="http://schemas.microsoft.com/office/drawing/2014/main" xmlns="" val="588021159"/>
                    </a:ext>
                  </a:extLst>
                </a:gridCol>
              </a:tblGrid>
              <a:tr h="79564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ASPĮ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STACIONARINIŲ paslaugų sutarties vykdymas  proc.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AMBULATORINIŲ paslaugų sutarties vykdymas  proc.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5803935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Utenos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324739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Tauragės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035825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Mažeikių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822079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Alytaus apskrities </a:t>
                      </a:r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S.Kudirkos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0430814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Regioninė Telšių 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933634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Kėdainių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6479173"/>
                  </a:ext>
                </a:extLst>
              </a:tr>
              <a:tr h="257578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Lietuvos Respublikos vidaus reikalų ministerijos Medicinos centras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272453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Marijampolės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724067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Jonavos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240889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Radviliškio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770228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Šilutės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307982"/>
                  </a:ext>
                </a:extLst>
              </a:tr>
              <a:tr h="219651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Ukmergės ligoninė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0326226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r" fontAlgn="t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90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0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xmlns="" id="{4D0FB601-997F-43A5-BAC3-E9CA70376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14015"/>
              </p:ext>
            </p:extLst>
          </p:nvPr>
        </p:nvGraphicFramePr>
        <p:xfrm>
          <a:off x="3510557" y="864469"/>
          <a:ext cx="8057661" cy="5860382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1088953502"/>
                    </a:ext>
                  </a:extLst>
                </a:gridCol>
                <a:gridCol w="2141415">
                  <a:extLst>
                    <a:ext uri="{9D8B030D-6E8A-4147-A177-3AD203B41FA5}">
                      <a16:colId xmlns:a16="http://schemas.microsoft.com/office/drawing/2014/main" xmlns="" val="1891617634"/>
                    </a:ext>
                  </a:extLst>
                </a:gridCol>
                <a:gridCol w="2258646">
                  <a:extLst>
                    <a:ext uri="{9D8B030D-6E8A-4147-A177-3AD203B41FA5}">
                      <a16:colId xmlns:a16="http://schemas.microsoft.com/office/drawing/2014/main" xmlns="" val="1602779310"/>
                    </a:ext>
                  </a:extLst>
                </a:gridCol>
              </a:tblGrid>
              <a:tr h="47196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ASPĮ pavadinimas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STACIONARINIŲ paslaugų sutarties vykdymas  proc.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Birželio mėn. ASPĮ  AMBULATORINIŲ paslaugų sutarties vykdymas  proc.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021951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Kupiškio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857297"/>
                  </a:ext>
                </a:extLst>
              </a:tr>
              <a:tr h="160859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Širvintų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9142868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Zarasų rajono savivaldybės VšĮ Zarasų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988850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Visagino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5156698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Jurbarko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543126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Šakių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974364"/>
                  </a:ext>
                </a:extLst>
              </a:tr>
              <a:tr h="106441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Kaišiadorių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4607965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Švenčionių rajono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478787"/>
                  </a:ext>
                </a:extLst>
              </a:tr>
              <a:tr h="182580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Mykolo Marcinkevičiaus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670021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Šilalės rajono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254461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Plungės rajono savivaldybės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816712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Varėnos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188122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N.Akmenės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340737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Pakruojo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5103851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Vilkaviškio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776232"/>
                  </a:ext>
                </a:extLst>
              </a:tr>
              <a:tr h="168180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Kretingos rajono savivaldybės Viešoji įstaiga Kretingos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7185363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Rokiškio rajono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033889"/>
                  </a:ext>
                </a:extLst>
              </a:tr>
              <a:tr h="120989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Biržų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987506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Raseinių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348946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Druskininkų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178754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Joniškio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104448"/>
                  </a:ext>
                </a:extLst>
              </a:tr>
              <a:tr h="133646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Trakų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0665843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Anykščių rajono savivaldybės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643580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Prienų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950210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Kelmės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390691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Viešoji įstaiga Molėtų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568618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Elektrėnų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153730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„Lazdijų ligoninė“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515824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Šalčininkų rajono savivaldybės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461085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Pasvalio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185601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Klaipėdos rajono savivaldybės Gargždų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744616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VšĮ Ignalinos rajono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836968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Kazlų Rūdos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825604"/>
                  </a:ext>
                </a:extLst>
              </a:tr>
              <a:tr h="118164">
                <a:tc>
                  <a:txBody>
                    <a:bodyPr/>
                    <a:lstStyle/>
                    <a:p>
                      <a:pPr algn="l" fontAlgn="t"/>
                      <a:r>
                        <a:rPr lang="lt-L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Kalvarijos ligoninė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708938"/>
                  </a:ext>
                </a:extLst>
              </a:tr>
              <a:tr h="124072">
                <a:tc>
                  <a:txBody>
                    <a:bodyPr/>
                    <a:lstStyle/>
                    <a:p>
                      <a:pPr algn="r" fontAlgn="t"/>
                      <a:r>
                        <a:rPr lang="lt-L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07149"/>
                  </a:ext>
                </a:extLst>
              </a:tr>
            </a:tbl>
          </a:graphicData>
        </a:graphic>
      </p:graphicFrame>
      <p:sp>
        <p:nvSpPr>
          <p:cNvPr id="8" name="Antraštė 1">
            <a:extLst>
              <a:ext uri="{FF2B5EF4-FFF2-40B4-BE49-F238E27FC236}">
                <a16:creationId xmlns:a16="http://schemas.microsoft.com/office/drawing/2014/main" xmlns="" id="{EA7560CF-8BA9-4CEC-BE12-E72EF4FD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07" y="1"/>
            <a:ext cx="8973527" cy="864468"/>
          </a:xfrm>
        </p:spPr>
        <p:txBody>
          <a:bodyPr>
            <a:noAutofit/>
          </a:bodyPr>
          <a:lstStyle/>
          <a:p>
            <a:pPr algn="ctr"/>
            <a:r>
              <a:rPr lang="lt-L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Stacionarinių ir ambulatorinių paslaugų atnaujinimas sutartinės sumos apimtyje (procentais) 2020 m. birželį atskirose rajono lygmens ligoninėse </a:t>
            </a:r>
          </a:p>
        </p:txBody>
      </p:sp>
    </p:spTree>
    <p:extLst>
      <p:ext uri="{BB962C8B-B14F-4D97-AF65-F5344CB8AC3E}">
        <p14:creationId xmlns:p14="http://schemas.microsoft.com/office/powerpoint/2010/main" val="127366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2020 m.  birželio mėn. stacionarinių įstaigų stacionarinių paslaugų sutartinių sumų įsisavinimas (atnaujinus paslaugų teikimą) pagal įstaigų grupes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454F2E14-10C3-43D4-BAA8-2C8DF6218E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85534" y="1680307"/>
          <a:ext cx="8987483" cy="474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581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</a:t>
            </a:r>
            <a:r>
              <a:rPr lang="lt-L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švados</a:t>
            </a:r>
            <a: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dėl paslaugų atnaujinimo </a:t>
            </a:r>
            <a:b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2020 m. birželio mėn. </a:t>
            </a:r>
            <a:r>
              <a:rPr lang="lt-L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lt-LT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lt-LT" sz="3500" b="1" dirty="0">
              <a:solidFill>
                <a:srgbClr val="289482"/>
              </a:solidFill>
              <a:latin typeface="+mn-lt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5C06D761-69B2-4915-A098-DB770B41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535" y="1845514"/>
            <a:ext cx="9226378" cy="4351338"/>
          </a:xfrm>
        </p:spPr>
        <p:txBody>
          <a:bodyPr>
            <a:normAutofit fontScale="92500" lnSpcReduction="20000"/>
          </a:bodyPr>
          <a:lstStyle/>
          <a:p>
            <a:r>
              <a:rPr lang="lt-LT" sz="2400" dirty="0"/>
              <a:t>Pirminės sveikatos priežiūros prieinamumas buvo 60</a:t>
            </a:r>
            <a:r>
              <a:rPr lang="en-US" sz="2400" dirty="0"/>
              <a:t>%</a:t>
            </a:r>
            <a:r>
              <a:rPr lang="lt-LT" sz="2400" dirty="0"/>
              <a:t> mažesnis nei įprastinis: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viešosiose įstaigose labiau, nei privačiose</a:t>
            </a:r>
          </a:p>
          <a:p>
            <a:r>
              <a:rPr lang="lt-LT" sz="2400" dirty="0"/>
              <a:t>Brangiųjų tyrimų ir procedūrų teikimas nedaug atsiliko nuo įprastinio: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privačios įstaigos iš dalies kompensavo sumažėjusį viešųjų įstaigų aktyvumą</a:t>
            </a:r>
          </a:p>
          <a:p>
            <a:r>
              <a:rPr lang="lt-LT" sz="2400" dirty="0"/>
              <a:t>Ambulatorinių specializuotų paslaugų prieinamumas siekė tik maždaug pusę įprastinio: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2000" dirty="0"/>
              <a:t>v</a:t>
            </a:r>
            <a:r>
              <a:rPr lang="lt-LT" sz="2000" dirty="0" err="1"/>
              <a:t>iešosiose</a:t>
            </a:r>
            <a:r>
              <a:rPr lang="lt-LT" sz="2000" dirty="0"/>
              <a:t> poliklinikose paslaugų atnaujinimas labai skirtingas (23</a:t>
            </a:r>
            <a:r>
              <a:rPr lang="en-US" sz="2000" dirty="0"/>
              <a:t>% - 79%)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privačios įstaigos veiklą atnaujino beveik visiškai 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sz="2000" dirty="0"/>
              <a:t>n</a:t>
            </a:r>
            <a:r>
              <a:rPr lang="lt-LT" sz="2000" dirty="0" err="1"/>
              <a:t>uotolinių</a:t>
            </a:r>
            <a:r>
              <a:rPr lang="lt-LT" sz="2000" dirty="0"/>
              <a:t> konsultacijų dalis sudarė 12</a:t>
            </a:r>
            <a:r>
              <a:rPr lang="en-US" sz="2000" dirty="0"/>
              <a:t>%</a:t>
            </a:r>
          </a:p>
          <a:p>
            <a:r>
              <a:rPr lang="en-US" sz="2400" dirty="0" err="1"/>
              <a:t>Stacionarini</a:t>
            </a:r>
            <a:r>
              <a:rPr lang="lt-LT" sz="2400" dirty="0"/>
              <a:t>ų paslaugų teikimas buvo žymia dalimi atnaujintas: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100" dirty="0"/>
              <a:t>bendras atnaujinimas -  77</a:t>
            </a:r>
            <a:r>
              <a:rPr lang="en-US" sz="2100" dirty="0"/>
              <a:t>%</a:t>
            </a:r>
            <a:endParaRPr lang="lt-LT" sz="2100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100" dirty="0"/>
              <a:t>kiek mažesnis atnaujinimas rajono ligoninių kategorijoje – 52</a:t>
            </a:r>
            <a:r>
              <a:rPr lang="en-US" sz="2100" dirty="0"/>
              <a:t>%</a:t>
            </a:r>
            <a:endParaRPr lang="lt-LT" sz="2100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100" dirty="0"/>
              <a:t>visose ligoninių kategorijose panašių ligoninių veiklos atnaujinimas buvo labai skirtingas</a:t>
            </a:r>
          </a:p>
          <a:p>
            <a:pPr lvl="1"/>
            <a:endParaRPr lang="lt-LT" sz="2000" dirty="0"/>
          </a:p>
          <a:p>
            <a:pPr lvl="1"/>
            <a:endParaRPr lang="lt-LT" sz="2000" dirty="0"/>
          </a:p>
          <a:p>
            <a:pPr lvl="1"/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11965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Pasiūlymai</a:t>
            </a:r>
            <a:r>
              <a:rPr lang="lt-L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lt-LT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lt-LT" sz="3500" b="1" dirty="0">
              <a:solidFill>
                <a:srgbClr val="289482"/>
              </a:solidFill>
              <a:latin typeface="+mn-lt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5C06D761-69B2-4915-A098-DB770B41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535" y="1845514"/>
            <a:ext cx="9226378" cy="4351338"/>
          </a:xfrm>
        </p:spPr>
        <p:txBody>
          <a:bodyPr>
            <a:normAutofit fontScale="92500" lnSpcReduction="10000"/>
          </a:bodyPr>
          <a:lstStyle/>
          <a:p>
            <a:r>
              <a:rPr lang="lt-LT" sz="2400" dirty="0"/>
              <a:t>Vykdyti kasmėnesinę paslaugų teikimo stebėseną ir, esant reikalui, koreguoti paslaugų teikimo ir apmokėjimo sąlygas</a:t>
            </a:r>
          </a:p>
          <a:p>
            <a:r>
              <a:rPr lang="lt-LT" sz="2400" dirty="0"/>
              <a:t>Ypatingą dėmesį skirti paslaugų prieinamumo gerinimui dviejose srityse, kurios 2020 m. birželio mėn. buvo akivaizdžiai probleminės: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pirminėje sveikatos priežiūroje (šeimos medicina)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ambulatorinėje specializuotoje priežiūroje (gydytojai specialistai)</a:t>
            </a:r>
            <a:endParaRPr lang="lt-LT" dirty="0"/>
          </a:p>
          <a:p>
            <a:r>
              <a:rPr lang="lt-LT" sz="2400" dirty="0"/>
              <a:t>Aktyviau komunikuoti su savivaldybėmis, teikiant informaciją apie paslaugų teikimo atnaujinimą jų pavaldumo gydymo įstaigose ir skatinant imtis reikiamų priemonių</a:t>
            </a:r>
          </a:p>
          <a:p>
            <a:r>
              <a:rPr lang="lt-LT" sz="2400" dirty="0"/>
              <a:t>Sudaryti prielaidas visoms gydymo įstaigoms prisijungti prie Išankstinio pacientų registravimo sistemos</a:t>
            </a:r>
          </a:p>
          <a:p>
            <a:r>
              <a:rPr lang="lt-LT" sz="2400" dirty="0"/>
              <a:t>Parengti ir patvirtinti nuotolinių paslaugų teikimo ir apmokėjimo PSDF lėšomis tvarką</a:t>
            </a:r>
          </a:p>
          <a:p>
            <a:pPr marL="228600" lvl="1">
              <a:spcBef>
                <a:spcPts val="1000"/>
              </a:spcBef>
            </a:pPr>
            <a:endParaRPr lang="lt-LT" dirty="0"/>
          </a:p>
          <a:p>
            <a:pPr marL="228600" lvl="1">
              <a:spcBef>
                <a:spcPts val="1000"/>
              </a:spcBef>
            </a:pPr>
            <a:endParaRPr lang="lt-LT" dirty="0"/>
          </a:p>
          <a:p>
            <a:pPr lvl="1"/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67879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Įžanginė informacija</a:t>
            </a:r>
            <a:r>
              <a:rPr lang="lt-L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lt-LT" sz="3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lt-LT" sz="3500" b="1" dirty="0">
              <a:solidFill>
                <a:srgbClr val="289482"/>
              </a:solidFill>
              <a:latin typeface="+mn-lt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5C06D761-69B2-4915-A098-DB770B41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535" y="1191054"/>
            <a:ext cx="8668265" cy="5019312"/>
          </a:xfrm>
        </p:spPr>
        <p:txBody>
          <a:bodyPr>
            <a:normAutofit fontScale="77500" lnSpcReduction="20000"/>
          </a:bodyPr>
          <a:lstStyle/>
          <a:p>
            <a:r>
              <a:rPr lang="lt-LT" sz="2400" dirty="0"/>
              <a:t>Dar 2020 m. balandžio 29 d. ministro kaip operacijų vadovo sprendimais (1018 ir 1019) buvo reglamentuotas </a:t>
            </a:r>
            <a:r>
              <a:rPr lang="lt-LT" sz="2400" dirty="0" err="1"/>
              <a:t>etapinis</a:t>
            </a:r>
            <a:r>
              <a:rPr lang="lt-LT" sz="2400" dirty="0"/>
              <a:t> stacionarinių ir ambulatorinių paslaugų atnaujinimas</a:t>
            </a:r>
          </a:p>
          <a:p>
            <a:r>
              <a:rPr lang="lt-LT" sz="2400" dirty="0"/>
              <a:t>Nuo birželio 1 d. gydymo įstaigos privalėjo atnaujinti planinių paslaugų teikimą, ir būtina sąlyga gauti 1/12 metinės sumos už birželį – bent viena planinė paslauga, suteikta iki birželio 8 d.</a:t>
            </a:r>
          </a:p>
          <a:p>
            <a:r>
              <a:rPr lang="lt-LT" sz="2400" dirty="0"/>
              <a:t>Pasibaigus karantinui, birželio 17 d. sveikatos apsaugos ministro įsakymu buvo panaikinta daugelis gydymo įstaigų veiklos apribojimų, išliko tokie kaip: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patalpų valymas ir dezinfekcija po, įskaitant ir po kiekvieno paciento apsilankymo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kontaktinės paslaugos tuo pačiu metu negali būti teikiamos greta esančiuose susisiekiančiuose kabinetuose;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pacientų srautų valdymas (virusinės infekcijos simptomus turintys pacientai atskiriami nuo neturinčių) ir atitinkamas infrastruktūros paskirstymas zonomis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rekomenduojama paskirtus tyrimus ar procedūras atlikti vieno apsilankymo metu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rekomenduojamas prioritetas nuotoliniam paslaugų teikimo būdui, 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registratūra registruoja nuotolinei paslaugai, kontaktinei – pats gydytojas ar slaugytoja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lt-LT" sz="2000" dirty="0"/>
              <a:t>ligoninėse – personalo pamainos (darbo ciklais – nebėra)</a:t>
            </a:r>
          </a:p>
          <a:p>
            <a:r>
              <a:rPr lang="lt-LT" sz="2400" dirty="0"/>
              <a:t>Birželis – pereinamasis mėnuo </a:t>
            </a:r>
          </a:p>
          <a:p>
            <a:r>
              <a:rPr lang="lt-LT" sz="2400" dirty="0"/>
              <a:t>Toliau pateikiami duomenys – iš Privalomojo sveikatos draudimo informacinės sistemos SVEIDRA</a:t>
            </a:r>
          </a:p>
          <a:p>
            <a:pPr lvl="1">
              <a:buFont typeface="Calibri" panose="020F0502020204030204" pitchFamily="34" charset="0"/>
              <a:buChar char="─"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96643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b="1" dirty="0">
                <a:solidFill>
                  <a:srgbClr val="008000"/>
                </a:solidFill>
                <a:latin typeface="Calibri" panose="020F0502020204030204" pitchFamily="34" charset="0"/>
              </a:rPr>
              <a:t>2019 ir 2020 m. birželio mėn. apsilankymų skaičiaus pas šeimos gydytoją (ir/ar komandą) palyginimas</a:t>
            </a:r>
            <a: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/>
            </a:r>
            <a:br>
              <a:rPr lang="lt-LT" sz="36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endParaRPr lang="lt-LT" sz="3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8DEC2E1-E330-4D26-87FF-D34C3EB6F9E0}"/>
              </a:ext>
            </a:extLst>
          </p:cNvPr>
          <p:cNvGraphicFramePr>
            <a:graphicFrameLocks/>
          </p:cNvGraphicFramePr>
          <p:nvPr/>
        </p:nvGraphicFramePr>
        <p:xfrm>
          <a:off x="2815897" y="1528910"/>
          <a:ext cx="8553450" cy="53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384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  <a:noFill/>
        </p:spPr>
        <p:txBody>
          <a:bodyPr>
            <a:noAutofit/>
          </a:bodyPr>
          <a:lstStyle/>
          <a:p>
            <a:pPr algn="ctr" fontAlgn="b"/>
            <a:r>
              <a:rPr lang="lt-LT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ASPĮ, teikiančių PAASP paslaugas, 2020 m. (birželio mėn.) ir 2019 m. (birželio mėn.) apsilankymų pokytis pagal įstaigų grupes</a:t>
            </a: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xmlns="" id="{3697DA58-9A19-4523-8F20-E0D2E186EF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6955" y="1879526"/>
          <a:ext cx="8699500" cy="225933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xmlns="" val="168011434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176884680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319713466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2088651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151952056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171150494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Apsilankymų  pokytis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Įstaigų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50508"/>
                  </a:ext>
                </a:extLst>
              </a:tr>
              <a:tr h="77152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Stacionarinės ASPĮ, teikiančios PAASP paslaugas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Poliklinikos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Pirminiai sveikatos priežiūros centrai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Ambulatorijos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Privačios ASPĮ, teikiančios PAASP paslaugas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9029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daugiau procentų nei 2019 m.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350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apsilankymų iki 10 proc. mažiau nei 2019 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2510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apsilankymų iki 25 proc. mažiau nei 2019 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606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apsilankymų iki 50 proc. mažiau nei 2019 m.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4420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apsilankymų daugiau kaip 50 proc. mažiau nei 2019 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6852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Iš viso ASPĮ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4332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13D505-C100-48F5-9717-47BDA24988A0}"/>
              </a:ext>
            </a:extLst>
          </p:cNvPr>
          <p:cNvSpPr txBox="1"/>
          <p:nvPr/>
        </p:nvSpPr>
        <p:spPr>
          <a:xfrm>
            <a:off x="2997724" y="4571693"/>
            <a:ext cx="785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* VU ligoninės Santaros klinikose apsilankymų skaičius pas šeimos medicinos </a:t>
            </a:r>
          </a:p>
          <a:p>
            <a:r>
              <a:rPr lang="lt-LT" dirty="0"/>
              <a:t>gydytojus 2020 m. birželio mėn.  buvo 18 proc. didesnis nei 2019 m. birželio mėn. </a:t>
            </a:r>
          </a:p>
        </p:txBody>
      </p:sp>
    </p:spTree>
    <p:extLst>
      <p:ext uri="{BB962C8B-B14F-4D97-AF65-F5344CB8AC3E}">
        <p14:creationId xmlns:p14="http://schemas.microsoft.com/office/powerpoint/2010/main" val="201608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4" y="303689"/>
            <a:ext cx="95064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>
                <a:solidFill>
                  <a:srgbClr val="008000"/>
                </a:solidFill>
                <a:latin typeface="Calibri" panose="020F0502020204030204" pitchFamily="34" charset="0"/>
              </a:rPr>
              <a:t>2019 ir 2020 m. birželio mėn. ambulatorinėmis sąlygomis suteiktų brangiųjų tyrimų ir procedūrų skaičius pagal grupes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DA06108E-8E17-4ADC-AB0B-164272D83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98BD37AA-C984-4F94-AEBC-10B316225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44" y="1404939"/>
            <a:ext cx="10516511" cy="4352921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18DF49C0-A35C-4A17-8A47-05DF28D4F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7248"/>
              </p:ext>
            </p:extLst>
          </p:nvPr>
        </p:nvGraphicFramePr>
        <p:xfrm>
          <a:off x="2899508" y="1446690"/>
          <a:ext cx="9081477" cy="502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Lentelė 9">
            <a:extLst>
              <a:ext uri="{FF2B5EF4-FFF2-40B4-BE49-F238E27FC236}">
                <a16:creationId xmlns:a16="http://schemas.microsoft.com/office/drawing/2014/main" xmlns="" id="{40B7FCC2-71F8-41E6-82A7-B5B21F03E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55621"/>
              </p:ext>
            </p:extLst>
          </p:nvPr>
        </p:nvGraphicFramePr>
        <p:xfrm>
          <a:off x="8690708" y="1906954"/>
          <a:ext cx="2743200" cy="1033995"/>
        </p:xfrm>
        <a:graphic>
          <a:graphicData uri="http://schemas.openxmlformats.org/drawingml/2006/table">
            <a:tbl>
              <a:tblPr/>
              <a:tblGrid>
                <a:gridCol w="1607127">
                  <a:extLst>
                    <a:ext uri="{9D8B030D-6E8A-4147-A177-3AD203B41FA5}">
                      <a16:colId xmlns:a16="http://schemas.microsoft.com/office/drawing/2014/main" xmlns="" val="4216305471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xmlns="" val="2401741661"/>
                    </a:ext>
                  </a:extLst>
                </a:gridCol>
              </a:tblGrid>
              <a:tr h="1890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Bendras tyrimų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085827"/>
                  </a:ext>
                </a:extLst>
              </a:tr>
              <a:tr h="189090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 m. birželis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45 937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165964"/>
                  </a:ext>
                </a:extLst>
              </a:tr>
              <a:tr h="189090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m. birželis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42 289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200563"/>
                  </a:ext>
                </a:extLst>
              </a:tr>
              <a:tr h="448085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Pokytis (procentais) palyginus su 2019 m. birželio mėn.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-7,94%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20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8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2020 m. birželio mėn. brangiųjų tyrimų ir procedūrų skaičiaus pokytis (procentais) lyginant su 2019 m. birželio mėn. pagal įstaigų nuosavybės formą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xmlns="" id="{DB5C36EB-D873-4F1C-9F85-C435A0DF9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41109"/>
              </p:ext>
            </p:extLst>
          </p:nvPr>
        </p:nvGraphicFramePr>
        <p:xfrm>
          <a:off x="3238499" y="1923068"/>
          <a:ext cx="8328189" cy="3118986"/>
        </p:xfrm>
        <a:graphic>
          <a:graphicData uri="http://schemas.openxmlformats.org/drawingml/2006/table">
            <a:tbl>
              <a:tblPr/>
              <a:tblGrid>
                <a:gridCol w="1672866">
                  <a:extLst>
                    <a:ext uri="{9D8B030D-6E8A-4147-A177-3AD203B41FA5}">
                      <a16:colId xmlns:a16="http://schemas.microsoft.com/office/drawing/2014/main" xmlns="" val="3156821789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xmlns="" val="4284564034"/>
                    </a:ext>
                  </a:extLst>
                </a:gridCol>
                <a:gridCol w="1084083">
                  <a:extLst>
                    <a:ext uri="{9D8B030D-6E8A-4147-A177-3AD203B41FA5}">
                      <a16:colId xmlns:a16="http://schemas.microsoft.com/office/drawing/2014/main" xmlns="" val="2831258272"/>
                    </a:ext>
                  </a:extLst>
                </a:gridCol>
                <a:gridCol w="1106065">
                  <a:extLst>
                    <a:ext uri="{9D8B030D-6E8A-4147-A177-3AD203B41FA5}">
                      <a16:colId xmlns:a16="http://schemas.microsoft.com/office/drawing/2014/main" xmlns="" val="3750118491"/>
                    </a:ext>
                  </a:extLst>
                </a:gridCol>
                <a:gridCol w="986685">
                  <a:extLst>
                    <a:ext uri="{9D8B030D-6E8A-4147-A177-3AD203B41FA5}">
                      <a16:colId xmlns:a16="http://schemas.microsoft.com/office/drawing/2014/main" xmlns="" val="1571425947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xmlns="" val="61783970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xmlns="" val="1019324743"/>
                    </a:ext>
                  </a:extLst>
                </a:gridCol>
              </a:tblGrid>
              <a:tr h="2618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PSDF biudžeto lėšomis apmokamų paslaugų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iš jų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840788"/>
                  </a:ext>
                </a:extLst>
              </a:tr>
              <a:tr h="18485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kompiuterinės tomografijos tyrimai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magnetinio rezonanso tyrimai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paprastosios hemodializės procedūros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pozitronų emisijos tomografijos tyrimai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kiti brangieji tyrimai ir procedūros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7052876"/>
                  </a:ext>
                </a:extLst>
              </a:tr>
              <a:tr h="261882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Iš viso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445859"/>
                  </a:ext>
                </a:extLst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Iš jų: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1315729"/>
                  </a:ext>
                </a:extLst>
              </a:tr>
              <a:tr h="261882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Viešosios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1746910"/>
                  </a:ext>
                </a:extLst>
              </a:tr>
              <a:tr h="261882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Privačios ASPĮ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787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79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685535" y="303689"/>
            <a:ext cx="9226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2020 m.  birželio mėn. </a:t>
            </a:r>
            <a:r>
              <a:rPr lang="lt-LT" sz="2900" b="1" u="sng" dirty="0">
                <a:solidFill>
                  <a:srgbClr val="008000"/>
                </a:solidFill>
                <a:latin typeface="Calibri" panose="020F0502020204030204" pitchFamily="34" charset="0"/>
              </a:rPr>
              <a:t>ambulatorinių</a:t>
            </a: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 specializuotų paslaugų </a:t>
            </a:r>
            <a:b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sutartinių sumų įsisavinimas pagal įstaigų grupes</a:t>
            </a: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xmlns="" id="{EE32DB54-6ADC-4A10-9A9A-BDF1D0018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11995"/>
              </p:ext>
            </p:extLst>
          </p:nvPr>
        </p:nvGraphicFramePr>
        <p:xfrm>
          <a:off x="2884217" y="1614412"/>
          <a:ext cx="8065477" cy="4051803"/>
        </p:xfrm>
        <a:graphic>
          <a:graphicData uri="http://schemas.openxmlformats.org/drawingml/2006/table">
            <a:tbl>
              <a:tblPr/>
              <a:tblGrid>
                <a:gridCol w="4666107">
                  <a:extLst>
                    <a:ext uri="{9D8B030D-6E8A-4147-A177-3AD203B41FA5}">
                      <a16:colId xmlns:a16="http://schemas.microsoft.com/office/drawing/2014/main" xmlns="" val="3674177464"/>
                    </a:ext>
                  </a:extLst>
                </a:gridCol>
                <a:gridCol w="1287286">
                  <a:extLst>
                    <a:ext uri="{9D8B030D-6E8A-4147-A177-3AD203B41FA5}">
                      <a16:colId xmlns:a16="http://schemas.microsoft.com/office/drawing/2014/main" xmlns="" val="2981920414"/>
                    </a:ext>
                  </a:extLst>
                </a:gridCol>
                <a:gridCol w="1174238">
                  <a:extLst>
                    <a:ext uri="{9D8B030D-6E8A-4147-A177-3AD203B41FA5}">
                      <a16:colId xmlns:a16="http://schemas.microsoft.com/office/drawing/2014/main" xmlns="" val="1777042839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xmlns="" val="3122705609"/>
                    </a:ext>
                  </a:extLst>
                </a:gridCol>
              </a:tblGrid>
              <a:tr h="137344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Įstaigų grupė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m.  birželio mėn. sutartinė suma ambulatorinėms</a:t>
                      </a:r>
                    </a:p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paslaugoms (Eur)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Preliminarūs IS Sveidra 2020 m. birželio mėn. duomenys apie suteiktas ambulatorines paslaugas (faktas Eur)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m. birželio mėn. ambulatorinių paslaugų sutarties vykdymas  (proc.)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32398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RESPUBLIKOS LYGMENS ligoninės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15 909 068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8 943 822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725465"/>
                  </a:ext>
                </a:extLst>
              </a:tr>
              <a:tr h="327528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REGIONO LYGMENS ligoninės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3 173 337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1 783 793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887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RAJONO  LYGMENS ligoninės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3 683 527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1 974 851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488120"/>
                  </a:ext>
                </a:extLst>
              </a:tr>
              <a:tr h="223715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Poliklinikos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1 973 545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8896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Kitos viešosios įstaigos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355 966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665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privačios įstaigos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2 517 298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2 389 264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61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UAB KARDIOLITA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190 218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278 834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146,6%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224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6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EAF3EB0-0F0E-43C9-BCAA-3627DB13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05" y="274638"/>
            <a:ext cx="9021742" cy="706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t-LT" sz="2600" dirty="0">
                <a:solidFill>
                  <a:srgbClr val="008000"/>
                </a:solidFill>
                <a:latin typeface="Calibri" panose="020F0502020204030204" pitchFamily="34" charset="0"/>
                <a:cs typeface="+mj-cs"/>
              </a:rPr>
              <a:t>Sezoniškumas: specializuotų ambulatorinių paslaugų skaičiaus palyginimas 2019-2020 m. birželio mėn. ir 2019 m. vidutinį vasaros mėn.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1B8628F9-D3CA-4B8C-9E41-1041CD2F36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47654" y="1417638"/>
          <a:ext cx="9860437" cy="51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85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46638" cy="6858000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" y="303689"/>
            <a:ext cx="1331047" cy="887365"/>
          </a:xfrm>
          <a:prstGeom prst="rect">
            <a:avLst/>
          </a:prstGeom>
        </p:spPr>
      </p:pic>
      <p:sp>
        <p:nvSpPr>
          <p:cNvPr id="4" name="Pavadinimas 3">
            <a:extLst>
              <a:ext uri="{FF2B5EF4-FFF2-40B4-BE49-F238E27FC236}">
                <a16:creationId xmlns:a16="http://schemas.microsoft.com/office/drawing/2014/main" xmlns="" id="{8D1D83C9-7187-4611-BC75-2A2C8147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32" y="36696"/>
            <a:ext cx="8349368" cy="1325563"/>
          </a:xfrm>
        </p:spPr>
        <p:txBody>
          <a:bodyPr>
            <a:normAutofit/>
          </a:bodyPr>
          <a:lstStyle/>
          <a:p>
            <a:pPr algn="ctr"/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2020 m.  birželio mėn. k</a:t>
            </a:r>
            <a:r>
              <a:rPr lang="en-US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it</a:t>
            </a:r>
            <a:r>
              <a:rPr lang="lt-LT" sz="2900" b="1" dirty="0">
                <a:solidFill>
                  <a:srgbClr val="008000"/>
                </a:solidFill>
                <a:latin typeface="Calibri" panose="020F0502020204030204" pitchFamily="34" charset="0"/>
              </a:rPr>
              <a:t>ų ambulatorinių paslaugų skaičius ir pokytis lyginant su 2019 m. birželio mėn.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5FA43416-6EFE-4FE1-8C0E-1851C78558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85662" y="1523999"/>
          <a:ext cx="8049846" cy="463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01708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5-07-01_sablonas_sviesiai_zal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1988</Words>
  <Application>Microsoft Office PowerPoint</Application>
  <PresentationFormat>Widescreen</PresentationFormat>
  <Paragraphs>535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„Office“ tema</vt:lpstr>
      <vt:lpstr>2015-07-01_sablonas_sviesiai_zalias</vt:lpstr>
      <vt:lpstr>PowerPoint Presentation</vt:lpstr>
      <vt:lpstr>Įžanginė informacija </vt:lpstr>
      <vt:lpstr>2019 ir 2020 m. birželio mėn. apsilankymų skaičiaus pas šeimos gydytoją (ir/ar komandą) palyginimas </vt:lpstr>
      <vt:lpstr>ASPĮ, teikiančių PAASP paslaugas, 2020 m. (birželio mėn.) ir 2019 m. (birželio mėn.) apsilankymų pokytis pagal įstaigų grupes</vt:lpstr>
      <vt:lpstr>2019 ir 2020 m. birželio mėn. ambulatorinėmis sąlygomis suteiktų brangiųjų tyrimų ir procedūrų skaičius pagal grupes</vt:lpstr>
      <vt:lpstr>2020 m. birželio mėn. brangiųjų tyrimų ir procedūrų skaičiaus pokytis (procentais) lyginant su 2019 m. birželio mėn. pagal įstaigų nuosavybės formą</vt:lpstr>
      <vt:lpstr>2020 m.  birželio mėn. ambulatorinių specializuotų paslaugų  sutartinių sumų įsisavinimas pagal įstaigų grupes</vt:lpstr>
      <vt:lpstr>Sezoniškumas: specializuotų ambulatorinių paslaugų skaičiaus palyginimas 2019-2020 m. birželio mėn. ir 2019 m. vidutinį vasaros mėn.</vt:lpstr>
      <vt:lpstr>2020 m.  birželio mėn. kitų ambulatorinių paslaugų skaičius ir pokytis lyginant su 2019 m. birželio mėn.</vt:lpstr>
      <vt:lpstr>2019 ir 2020 m. birželio mėn. gydytojų specialistų suteiktų konsultacijų pasiskirstymas pagal įstaigų grupes </vt:lpstr>
      <vt:lpstr>2019  ir 2020 m. birželio mėn. suteiktos gydytojų specialistų konsultacijos bei jų nuotolinė dalis 2020 m.</vt:lpstr>
      <vt:lpstr>Ambulatorinių specializuotų paslaugų  teikimas kai kuriose gydymo įstaigose  sutartinės sumos apimtyje 2020 m. birželio mėn. </vt:lpstr>
      <vt:lpstr>Stacionarinių ir ambulatorinių paslaugų atnaujinimas ligoninėse  2020 m. birželio mėn.  pagal sutartinių sumų įsisavinimą </vt:lpstr>
      <vt:lpstr>Stacionarinių ir ambulatorinių paslaugų atnaujinimas  sutartinės sumos apimtyje (procentais) 2020 m. birželį  atskirose respublikos lygmens ligoninėse </vt:lpstr>
      <vt:lpstr>Stacionarinių ir ambulatorinių paslaugų atnaujinimas  sutartinės sumos apimtyje (procentais) 2020 m. birželį  atskirose regiono lygmens ligoninėse </vt:lpstr>
      <vt:lpstr>Stacionarinių ir ambulatorinių paslaugų atnaujinimas sutartinės sumos apimtyje (procentais) 2020 m. birželį atskirose rajono lygmens ligoninėse </vt:lpstr>
      <vt:lpstr>2020 m.  birželio mėn. stacionarinių įstaigų stacionarinių paslaugų sutartinių sumų įsisavinimas (atnaujinus paslaugų teikimą) pagal įstaigų grupes</vt:lpstr>
      <vt:lpstr>Išvados dėl paslaugų atnaujinimo  2020 m. birželio mėn.  </vt:lpstr>
      <vt:lpstr>Pasiūlymai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Mindaugas Bareikis</dc:creator>
  <cp:lastModifiedBy>Edita Karaliūtė</cp:lastModifiedBy>
  <cp:revision>72</cp:revision>
  <dcterms:created xsi:type="dcterms:W3CDTF">2019-10-10T11:38:03Z</dcterms:created>
  <dcterms:modified xsi:type="dcterms:W3CDTF">2020-07-16T08:57:13Z</dcterms:modified>
</cp:coreProperties>
</file>