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7"/>
  </p:notesMasterIdLst>
  <p:handoutMasterIdLst>
    <p:handoutMasterId r:id="rId18"/>
  </p:handoutMasterIdLst>
  <p:sldIdLst>
    <p:sldId id="335" r:id="rId2"/>
    <p:sldId id="548" r:id="rId3"/>
    <p:sldId id="1018" r:id="rId4"/>
    <p:sldId id="342" r:id="rId5"/>
    <p:sldId id="1013" r:id="rId6"/>
    <p:sldId id="530" r:id="rId7"/>
    <p:sldId id="546" r:id="rId8"/>
    <p:sldId id="531" r:id="rId9"/>
    <p:sldId id="1017" r:id="rId10"/>
    <p:sldId id="1019" r:id="rId11"/>
    <p:sldId id="541" r:id="rId12"/>
    <p:sldId id="535" r:id="rId13"/>
    <p:sldId id="542" r:id="rId14"/>
    <p:sldId id="545" r:id="rId15"/>
    <p:sldId id="522" r:id="rId16"/>
  </p:sldIdLst>
  <p:sldSz cx="12192000" cy="6858000"/>
  <p:notesSz cx="6797675" cy="9926638"/>
  <p:embeddedFontLst>
    <p:embeddedFont>
      <p:font typeface="Calibri" panose="020F0502020204030204" pitchFamily="34" charset="0"/>
      <p:regular r:id="rId19"/>
      <p:bold r:id="rId20"/>
      <p:italic r:id="rId21"/>
      <p:boldItalic r:id="rId22"/>
    </p:embeddedFont>
    <p:embeddedFont>
      <p:font typeface="Trebuchet MS" panose="020B0603020202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4" clrIdx="0"/>
  <p:cmAuthor id="1" name="RIČKIENĖ, Živilė | Turto bankas" initials="RŽ|Tb" lastIdx="17" clrIdx="1"/>
  <p:cmAuthor id="2" name="Aušra Vičkačkienė" initials="AV"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7D"/>
    <a:srgbClr val="17036C"/>
    <a:srgbClr val="003300"/>
    <a:srgbClr val="B3DCE9"/>
    <a:srgbClr val="BADCE9"/>
    <a:srgbClr val="66CCFF"/>
    <a:srgbClr val="7AF2DB"/>
    <a:srgbClr val="9AEAE8"/>
    <a:srgbClr val="7EE2DD"/>
    <a:srgbClr val="90D0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Vidutinis stilius 2 – paryškinima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Vidutinis stilius 3 – paryškinima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Šviesus stilius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825" autoAdjust="0"/>
    <p:restoredTop sz="93842" autoAdjust="0"/>
  </p:normalViewPr>
  <p:slideViewPr>
    <p:cSldViewPr snapToGrid="0">
      <p:cViewPr varScale="1">
        <p:scale>
          <a:sx n="117" d="100"/>
          <a:sy n="117" d="100"/>
        </p:scale>
        <p:origin x="-108"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0" d="100"/>
          <a:sy n="80" d="100"/>
        </p:scale>
        <p:origin x="-3948" y="-96"/>
      </p:cViewPr>
      <p:guideLst>
        <p:guide orient="horz" pos="3126"/>
        <p:guide pos="2141"/>
      </p:guideLst>
    </p:cSldViewPr>
  </p:notesViewPr>
  <p:gridSpacing cx="1440180" cy="144018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2.xlsx"/><Relationship Id="rId1" Type="http://schemas.openxmlformats.org/officeDocument/2006/relationships/themeOverride" Target="../theme/themeOverride1.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'SVP 2018-Ataskaitai'!$A$23</c:f>
              <c:strCache>
                <c:ptCount val="1"/>
                <c:pt idx="0">
                  <c:v>Planas</c:v>
                </c:pt>
              </c:strCache>
            </c:strRef>
          </c:tx>
          <c:spPr>
            <a:solidFill>
              <a:schemeClr val="accent1"/>
            </a:solidFill>
            <a:ln>
              <a:noFill/>
            </a:ln>
            <a:effectLst/>
          </c:spPr>
          <c:invertIfNegative val="0"/>
          <c:dPt>
            <c:idx val="4"/>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F8DF-456E-A6AF-FD9CDB64CAF1}"/>
              </c:ext>
            </c:extLst>
          </c:dPt>
          <c:cat>
            <c:numRef>
              <c:f>'SVP 2018-Ataskaitai'!$B$22:$F$22</c:f>
              <c:numCache>
                <c:formatCode>General</c:formatCode>
                <c:ptCount val="5"/>
                <c:pt idx="0">
                  <c:v>2016</c:v>
                </c:pt>
                <c:pt idx="1">
                  <c:v>2017</c:v>
                </c:pt>
                <c:pt idx="2">
                  <c:v>2018</c:v>
                </c:pt>
                <c:pt idx="3">
                  <c:v>2019</c:v>
                </c:pt>
                <c:pt idx="4">
                  <c:v>2020</c:v>
                </c:pt>
              </c:numCache>
            </c:numRef>
          </c:cat>
          <c:val>
            <c:numRef>
              <c:f>'SVP 2018-Ataskaitai'!$B$23:$F$23</c:f>
              <c:numCache>
                <c:formatCode>General</c:formatCode>
                <c:ptCount val="5"/>
                <c:pt idx="0">
                  <c:v>47.4</c:v>
                </c:pt>
                <c:pt idx="1">
                  <c:v>229</c:v>
                </c:pt>
                <c:pt idx="2">
                  <c:v>338</c:v>
                </c:pt>
                <c:pt idx="3">
                  <c:v>570</c:v>
                </c:pt>
                <c:pt idx="4">
                  <c:v>723</c:v>
                </c:pt>
              </c:numCache>
            </c:numRef>
          </c:val>
          <c:extLst xmlns:c16r2="http://schemas.microsoft.com/office/drawing/2015/06/chart">
            <c:ext xmlns:c16="http://schemas.microsoft.com/office/drawing/2014/chart" uri="{C3380CC4-5D6E-409C-BE32-E72D297353CC}">
              <c16:uniqueId val="{00000002-F8DF-456E-A6AF-FD9CDB64CAF1}"/>
            </c:ext>
          </c:extLst>
        </c:ser>
        <c:dLbls>
          <c:showLegendKey val="0"/>
          <c:showVal val="0"/>
          <c:showCatName val="0"/>
          <c:showSerName val="0"/>
          <c:showPercent val="0"/>
          <c:showBubbleSize val="0"/>
        </c:dLbls>
        <c:gapWidth val="219"/>
        <c:overlap val="-27"/>
        <c:axId val="97052160"/>
        <c:axId val="97053696"/>
      </c:barChart>
      <c:catAx>
        <c:axId val="9705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97053696"/>
        <c:crosses val="autoZero"/>
        <c:auto val="1"/>
        <c:lblAlgn val="ctr"/>
        <c:lblOffset val="100"/>
        <c:noMultiLvlLbl val="0"/>
      </c:catAx>
      <c:valAx>
        <c:axId val="97053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970521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lt-L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76E-451C-AD34-117163217FE6}"/>
              </c:ext>
            </c:extLst>
          </c:dPt>
          <c:dPt>
            <c:idx val="1"/>
            <c:bubble3D val="0"/>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3-976E-451C-AD34-117163217FE6}"/>
              </c:ext>
            </c:extLst>
          </c:dPt>
          <c:dPt>
            <c:idx val="2"/>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5-976E-451C-AD34-117163217FE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PoreikisLT!$A$132:$A$134</c:f>
              <c:strCache>
                <c:ptCount val="3"/>
                <c:pt idx="0">
                  <c:v>Valdytinas AVNT</c:v>
                </c:pt>
                <c:pt idx="1">
                  <c:v>Valdytinas AVNT (nauja statyba)</c:v>
                </c:pt>
                <c:pt idx="2">
                  <c:v>Parduotinas AVNT</c:v>
                </c:pt>
              </c:strCache>
            </c:strRef>
          </c:cat>
          <c:val>
            <c:numRef>
              <c:f>PoreikisLT!$B$132:$B$134</c:f>
              <c:numCache>
                <c:formatCode>_(* #,##0_);_(* \(#,##0\);_(* "-"??_);_(@_)</c:formatCode>
                <c:ptCount val="3"/>
                <c:pt idx="0">
                  <c:v>466000</c:v>
                </c:pt>
                <c:pt idx="1">
                  <c:v>29000</c:v>
                </c:pt>
                <c:pt idx="2">
                  <c:v>257000</c:v>
                </c:pt>
              </c:numCache>
            </c:numRef>
          </c:val>
          <c:extLst xmlns:c16r2="http://schemas.microsoft.com/office/drawing/2015/06/chart">
            <c:ext xmlns:c16="http://schemas.microsoft.com/office/drawing/2014/chart" uri="{C3380CC4-5D6E-409C-BE32-E72D297353CC}">
              <c16:uniqueId val="{00000006-976E-451C-AD34-117163217FE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lt-LT"/>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Miestai,</a:t>
            </a:r>
            <a:r>
              <a:rPr lang="lt-LT" baseline="0"/>
              <a:t> kuriuose labiausiai keičiasi nuomos kaina</a:t>
            </a:r>
            <a:endParaRPr lang="lt-LT"/>
          </a:p>
        </c:rich>
      </c:tx>
      <c:layout/>
      <c:overlay val="0"/>
      <c:spPr>
        <a:noFill/>
        <a:ln>
          <a:noFill/>
        </a:ln>
        <a:effectLst/>
      </c:spPr>
    </c:title>
    <c:autoTitleDeleted val="0"/>
    <c:plotArea>
      <c:layout/>
      <c:barChart>
        <c:barDir val="bar"/>
        <c:grouping val="clustered"/>
        <c:varyColors val="0"/>
        <c:ser>
          <c:idx val="0"/>
          <c:order val="0"/>
          <c:tx>
            <c:strRef>
              <c:f>Lapas1!$B$80</c:f>
              <c:strCache>
                <c:ptCount val="1"/>
                <c:pt idx="0">
                  <c:v>Procentas nuo mokestinės RC vertės</c:v>
                </c:pt>
              </c:strCache>
            </c:strRef>
          </c:tx>
          <c:spPr>
            <a:solidFill>
              <a:srgbClr val="FF0000"/>
            </a:solidFill>
            <a:ln>
              <a:noFill/>
            </a:ln>
            <a:effectLst/>
          </c:spPr>
          <c:invertIfNegative val="0"/>
          <c:cat>
            <c:strRef>
              <c:f>Lapas1!$A$81:$A$144</c:f>
              <c:strCache>
                <c:ptCount val="10"/>
                <c:pt idx="0">
                  <c:v>Biržai</c:v>
                </c:pt>
                <c:pt idx="1">
                  <c:v>Druskininkai</c:v>
                </c:pt>
                <c:pt idx="2">
                  <c:v>Kaišiadorys</c:v>
                </c:pt>
                <c:pt idx="3">
                  <c:v>Klaipėda</c:v>
                </c:pt>
                <c:pt idx="4">
                  <c:v>Neringa</c:v>
                </c:pt>
                <c:pt idx="5">
                  <c:v>Šiauliai</c:v>
                </c:pt>
                <c:pt idx="6">
                  <c:v>Šilalė</c:v>
                </c:pt>
                <c:pt idx="7">
                  <c:v>Tytuvėnai</c:v>
                </c:pt>
                <c:pt idx="8">
                  <c:v>Zarasai</c:v>
                </c:pt>
                <c:pt idx="9">
                  <c:v>Vilnius</c:v>
                </c:pt>
              </c:strCache>
            </c:strRef>
          </c:cat>
          <c:val>
            <c:numRef>
              <c:f>Lapas1!$B$81:$B$144</c:f>
              <c:numCache>
                <c:formatCode>0.00</c:formatCode>
                <c:ptCount val="10"/>
                <c:pt idx="0">
                  <c:v>0.29011716473356292</c:v>
                </c:pt>
                <c:pt idx="1">
                  <c:v>2.2981056564036093</c:v>
                </c:pt>
                <c:pt idx="2">
                  <c:v>0.35508300382598718</c:v>
                </c:pt>
                <c:pt idx="3">
                  <c:v>1.7530474926880004</c:v>
                </c:pt>
                <c:pt idx="4">
                  <c:v>1.91335509054841</c:v>
                </c:pt>
                <c:pt idx="5">
                  <c:v>1.0496983508539661</c:v>
                </c:pt>
                <c:pt idx="6">
                  <c:v>0.51571524136790758</c:v>
                </c:pt>
                <c:pt idx="7">
                  <c:v>0.2228475690095483</c:v>
                </c:pt>
                <c:pt idx="8">
                  <c:v>0.26190472076162236</c:v>
                </c:pt>
                <c:pt idx="9">
                  <c:v>1.8764197083959135</c:v>
                </c:pt>
              </c:numCache>
            </c:numRef>
          </c:val>
          <c:extLst xmlns:c16r2="http://schemas.microsoft.com/office/drawing/2015/06/chart">
            <c:ext xmlns:c16="http://schemas.microsoft.com/office/drawing/2014/chart" uri="{C3380CC4-5D6E-409C-BE32-E72D297353CC}">
              <c16:uniqueId val="{00000000-1A2F-482F-AF2F-17302A5D8038}"/>
            </c:ext>
          </c:extLst>
        </c:ser>
        <c:ser>
          <c:idx val="1"/>
          <c:order val="1"/>
          <c:tx>
            <c:strRef>
              <c:f>Lapas1!$C$80</c:f>
              <c:strCache>
                <c:ptCount val="1"/>
                <c:pt idx="0">
                  <c:v>75 metų nusidėvėjimas nuo likutinės vertės</c:v>
                </c:pt>
              </c:strCache>
            </c:strRef>
          </c:tx>
          <c:spPr>
            <a:solidFill>
              <a:schemeClr val="accent2"/>
            </a:solidFill>
            <a:ln>
              <a:noFill/>
            </a:ln>
            <a:effectLst/>
          </c:spPr>
          <c:invertIfNegative val="0"/>
          <c:cat>
            <c:strRef>
              <c:f>Lapas1!$A$81:$A$144</c:f>
              <c:strCache>
                <c:ptCount val="10"/>
                <c:pt idx="0">
                  <c:v>Biržai</c:v>
                </c:pt>
                <c:pt idx="1">
                  <c:v>Druskininkai</c:v>
                </c:pt>
                <c:pt idx="2">
                  <c:v>Kaišiadorys</c:v>
                </c:pt>
                <c:pt idx="3">
                  <c:v>Klaipėda</c:v>
                </c:pt>
                <c:pt idx="4">
                  <c:v>Neringa</c:v>
                </c:pt>
                <c:pt idx="5">
                  <c:v>Šiauliai</c:v>
                </c:pt>
                <c:pt idx="6">
                  <c:v>Šilalė</c:v>
                </c:pt>
                <c:pt idx="7">
                  <c:v>Tytuvėnai</c:v>
                </c:pt>
                <c:pt idx="8">
                  <c:v>Zarasai</c:v>
                </c:pt>
                <c:pt idx="9">
                  <c:v>Vilnius</c:v>
                </c:pt>
              </c:strCache>
            </c:strRef>
          </c:cat>
          <c:val>
            <c:numRef>
              <c:f>Lapas1!$C$81:$C$144</c:f>
              <c:numCache>
                <c:formatCode>0.00</c:formatCode>
                <c:ptCount val="10"/>
                <c:pt idx="0">
                  <c:v>1.0796861633638895</c:v>
                </c:pt>
                <c:pt idx="1">
                  <c:v>0.47557390278898359</c:v>
                </c:pt>
                <c:pt idx="2">
                  <c:v>1.7822686312805067</c:v>
                </c:pt>
                <c:pt idx="3">
                  <c:v>0.46543101537443193</c:v>
                </c:pt>
                <c:pt idx="4">
                  <c:v>5.5326784838207375E-2</c:v>
                </c:pt>
                <c:pt idx="5">
                  <c:v>0.32124825210116859</c:v>
                </c:pt>
                <c:pt idx="6">
                  <c:v>1.0916181516191967</c:v>
                </c:pt>
                <c:pt idx="7">
                  <c:v>0.9305413768112013</c:v>
                </c:pt>
                <c:pt idx="8">
                  <c:v>0.89574003519396816</c:v>
                </c:pt>
                <c:pt idx="9">
                  <c:v>0.53080480906773075</c:v>
                </c:pt>
              </c:numCache>
            </c:numRef>
          </c:val>
          <c:extLst xmlns:c16r2="http://schemas.microsoft.com/office/drawing/2015/06/chart">
            <c:ext xmlns:c16="http://schemas.microsoft.com/office/drawing/2014/chart" uri="{C3380CC4-5D6E-409C-BE32-E72D297353CC}">
              <c16:uniqueId val="{00000001-1A2F-482F-AF2F-17302A5D8038}"/>
            </c:ext>
          </c:extLst>
        </c:ser>
        <c:dLbls>
          <c:showLegendKey val="0"/>
          <c:showVal val="0"/>
          <c:showCatName val="0"/>
          <c:showSerName val="0"/>
          <c:showPercent val="0"/>
          <c:showBubbleSize val="0"/>
        </c:dLbls>
        <c:gapWidth val="219"/>
        <c:axId val="151890560"/>
        <c:axId val="151892352"/>
      </c:barChart>
      <c:catAx>
        <c:axId val="151890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51892352"/>
        <c:crosses val="autoZero"/>
        <c:auto val="1"/>
        <c:lblAlgn val="ctr"/>
        <c:lblOffset val="100"/>
        <c:noMultiLvlLbl val="0"/>
      </c:catAx>
      <c:valAx>
        <c:axId val="151892352"/>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51890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lt-LT"/>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48F40E7-5104-4007-A17D-87F6E82EEB5D}" type="datetimeFigureOut">
              <a:rPr lang="lt-LT" smtClean="0">
                <a:latin typeface="Trebuchet MS" panose="020B0603020202020204" pitchFamily="34" charset="0"/>
              </a:rPr>
              <a:t>2020-05-06</a:t>
            </a:fld>
            <a:endParaRPr lang="lt-LT" dirty="0">
              <a:latin typeface="Trebuchet MS" panose="020B0603020202020204" pitchFamily="34" charset="0"/>
            </a:endParaRPr>
          </a:p>
        </p:txBody>
      </p:sp>
      <p:sp>
        <p:nvSpPr>
          <p:cNvPr id="4" name="Poraštės vietos rezervavimo ženklas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lt-LT"/>
          </a:p>
        </p:txBody>
      </p:sp>
      <p:sp>
        <p:nvSpPr>
          <p:cNvPr id="5" name="Skaidrės numerio vietos rezervavimo ženklas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96A7C7C-BED6-4A13-9DE7-5EEE60E784DE}" type="slidenum">
              <a:rPr lang="lt-LT" smtClean="0"/>
              <a:t>‹#›</a:t>
            </a:fld>
            <a:endParaRPr lang="lt-LT"/>
          </a:p>
        </p:txBody>
      </p:sp>
    </p:spTree>
    <p:extLst>
      <p:ext uri="{BB962C8B-B14F-4D97-AF65-F5344CB8AC3E}">
        <p14:creationId xmlns:p14="http://schemas.microsoft.com/office/powerpoint/2010/main" val="2001078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9768" y="4715153"/>
            <a:ext cx="5438139" cy="4466987"/>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1721564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F8DFE04-6CDA-4804-A92B-6620D67CDA58}" type="slidenum">
              <a:rPr lang="lt-LT" smtClean="0"/>
              <a:pPr/>
              <a:t>4</a:t>
            </a:fld>
            <a:endParaRPr lang="lt-LT"/>
          </a:p>
        </p:txBody>
      </p:sp>
    </p:spTree>
    <p:extLst>
      <p:ext uri="{BB962C8B-B14F-4D97-AF65-F5344CB8AC3E}">
        <p14:creationId xmlns:p14="http://schemas.microsoft.com/office/powerpoint/2010/main" val="3944060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F8DFE04-6CDA-4804-A92B-6620D67CDA58}" type="slidenum">
              <a:rPr lang="lt-LT" smtClean="0"/>
              <a:pPr/>
              <a:t>7</a:t>
            </a:fld>
            <a:endParaRPr lang="lt-LT"/>
          </a:p>
        </p:txBody>
      </p:sp>
    </p:spTree>
    <p:extLst>
      <p:ext uri="{BB962C8B-B14F-4D97-AF65-F5344CB8AC3E}">
        <p14:creationId xmlns:p14="http://schemas.microsoft.com/office/powerpoint/2010/main" val="4239884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Tree>
    <p:extLst>
      <p:ext uri="{BB962C8B-B14F-4D97-AF65-F5344CB8AC3E}">
        <p14:creationId xmlns:p14="http://schemas.microsoft.com/office/powerpoint/2010/main" val="2807812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lvl="0">
              <a:spcBef>
                <a:spcPts val="0"/>
              </a:spcBef>
              <a:buNone/>
            </a:pPr>
            <a:endParaRPr lang="lt-LT" dirty="0"/>
          </a:p>
          <a:p>
            <a:pPr lvl="0">
              <a:spcBef>
                <a:spcPts val="0"/>
              </a:spcBef>
              <a:buNone/>
            </a:pPr>
            <a:endParaRPr dirty="0"/>
          </a:p>
        </p:txBody>
      </p:sp>
      <p:sp>
        <p:nvSpPr>
          <p:cNvPr id="114" name="Shape 114"/>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5351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lvl="0">
              <a:spcBef>
                <a:spcPts val="0"/>
              </a:spcBef>
              <a:buNone/>
            </a:pPr>
            <a:endParaRPr lang="lt-LT" dirty="0"/>
          </a:p>
          <a:p>
            <a:pPr lvl="0">
              <a:spcBef>
                <a:spcPts val="0"/>
              </a:spcBef>
              <a:buNone/>
            </a:pPr>
            <a:endParaRPr dirty="0"/>
          </a:p>
        </p:txBody>
      </p:sp>
      <p:sp>
        <p:nvSpPr>
          <p:cNvPr id="114" name="Shape 114"/>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9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Tree>
    <p:extLst>
      <p:ext uri="{BB962C8B-B14F-4D97-AF65-F5344CB8AC3E}">
        <p14:creationId xmlns:p14="http://schemas.microsoft.com/office/powerpoint/2010/main" val="946608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14" name="Shape 114"/>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5188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11"/>
        <p:cNvGrpSpPr/>
        <p:nvPr/>
      </p:nvGrpSpPr>
      <p:grpSpPr>
        <a:xfrm>
          <a:off x="0" y="0"/>
          <a:ext cx="0" cy="0"/>
          <a:chOff x="0" y="0"/>
          <a:chExt cx="0" cy="0"/>
        </a:xfrm>
      </p:grpSpPr>
      <p:sp>
        <p:nvSpPr>
          <p:cNvPr id="13" name="Shape 8"/>
          <p:cNvSpPr txBox="1">
            <a:spLocks noGrp="1"/>
          </p:cNvSpPr>
          <p:nvPr>
            <p:ph type="dt" idx="2"/>
          </p:nvPr>
        </p:nvSpPr>
        <p:spPr>
          <a:xfrm>
            <a:off x="615175"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r>
              <a:rPr lang="it-IT" dirty="0"/>
              <a:t>2017 </a:t>
            </a:r>
            <a:r>
              <a:rPr lang="lt-LT" dirty="0" err="1"/>
              <a:t>xxxxx</a:t>
            </a:r>
            <a:r>
              <a:rPr lang="lt-LT" dirty="0"/>
              <a:t> </a:t>
            </a:r>
            <a:r>
              <a:rPr lang="lt-LT" dirty="0" err="1"/>
              <a:t>xx</a:t>
            </a:r>
            <a:r>
              <a:rPr lang="lt-LT" dirty="0"/>
              <a:t> </a:t>
            </a:r>
            <a:r>
              <a:rPr lang="it-IT" dirty="0"/>
              <a:t>d.</a:t>
            </a:r>
          </a:p>
        </p:txBody>
      </p:sp>
      <p:sp>
        <p:nvSpPr>
          <p:cNvPr id="14" name="Shape 9"/>
          <p:cNvSpPr txBox="1">
            <a:spLocks noGrp="1"/>
          </p:cNvSpPr>
          <p:nvPr>
            <p:ph type="ftr" idx="3"/>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lang="sk-SK" dirty="0"/>
          </a:p>
        </p:txBody>
      </p:sp>
      <p:sp>
        <p:nvSpPr>
          <p:cNvPr id="15" name="Shape 10"/>
          <p:cNvSpPr txBox="1">
            <a:spLocks noGrp="1"/>
          </p:cNvSpPr>
          <p:nvPr>
            <p:ph type="sldNum" idx="4"/>
          </p:nvPr>
        </p:nvSpPr>
        <p:spPr>
          <a:xfrm>
            <a:off x="8822474" y="6356350"/>
            <a:ext cx="2743199" cy="365125"/>
          </a:xfrm>
          <a:prstGeom prst="rect">
            <a:avLst/>
          </a:prstGeom>
          <a:noFill/>
          <a:ln>
            <a:noFill/>
          </a:ln>
        </p:spPr>
        <p:txBody>
          <a:bodyPr lIns="91425" tIns="45700" rIns="91425" bIns="45700" anchor="ctr" anchorCtr="0">
            <a:noAutofit/>
          </a:bodyPr>
          <a:lstStyle>
            <a:lvl1pPr>
              <a:defRPr>
                <a:solidFill>
                  <a:srgbClr val="FFFFFF"/>
                </a:solidFill>
              </a:defRPr>
            </a:lvl1pPr>
          </a:lstStyle>
          <a:p>
            <a:pPr algn="r">
              <a:buSzPct val="25000"/>
            </a:pPr>
            <a:fld id="{00000000-1234-1234-1234-123412341234}" type="slidenum">
              <a:rPr lang="lt-LT" sz="1200" smtClean="0">
                <a:latin typeface="Trebuchet MS"/>
                <a:ea typeface="Trebuchet MS"/>
                <a:cs typeface="Trebuchet MS"/>
                <a:sym typeface="Trebuchet MS"/>
              </a:rPr>
              <a:pPr algn="r">
                <a:buSzPct val="25000"/>
              </a:pPr>
              <a:t>‹#›</a:t>
            </a:fld>
            <a:endParaRPr lang="lt-LT" sz="1200" dirty="0">
              <a:latin typeface="Trebuchet MS"/>
              <a:ea typeface="Trebuchet MS"/>
              <a:cs typeface="Trebuchet MS"/>
              <a:sym typeface="Trebuchet MS"/>
            </a:endParaRPr>
          </a:p>
        </p:txBody>
      </p:sp>
      <p:sp>
        <p:nvSpPr>
          <p:cNvPr id="17" name="Shape 6"/>
          <p:cNvSpPr txBox="1">
            <a:spLocks noGrp="1"/>
          </p:cNvSpPr>
          <p:nvPr>
            <p:ph type="title"/>
          </p:nvPr>
        </p:nvSpPr>
        <p:spPr>
          <a:xfrm>
            <a:off x="613317" y="342823"/>
            <a:ext cx="10917043" cy="90363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2"/>
              </a:buClr>
              <a:buFont typeface="Trebuchet MS"/>
              <a:buNone/>
              <a:defRPr sz="4400" b="1" i="0" u="none" strike="noStrike" cap="none">
                <a:solidFill>
                  <a:schemeClr val="bg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8" name="Shape 7"/>
          <p:cNvSpPr txBox="1">
            <a:spLocks noGrp="1"/>
          </p:cNvSpPr>
          <p:nvPr>
            <p:ph idx="1"/>
          </p:nvPr>
        </p:nvSpPr>
        <p:spPr>
          <a:xfrm>
            <a:off x="613317" y="2386362"/>
            <a:ext cx="10917043" cy="3624146"/>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2"/>
              </a:buClr>
              <a:buSzPct val="100000"/>
              <a:buFont typeface="Arial"/>
              <a:buChar char="•"/>
              <a:defRPr sz="2800" b="0" i="0" u="none" strike="noStrike" cap="none">
                <a:solidFill>
                  <a:schemeClr val="dk2"/>
                </a:solidFill>
                <a:latin typeface="Trebuchet MS"/>
                <a:ea typeface="Trebuchet MS"/>
                <a:cs typeface="Trebuchet MS"/>
                <a:sym typeface="Trebuchet MS"/>
              </a:defRPr>
            </a:lvl1pPr>
            <a:lvl2pPr marL="685800" marR="0" lvl="1" indent="-76200" algn="l" rtl="0">
              <a:lnSpc>
                <a:spcPct val="90000"/>
              </a:lnSpc>
              <a:spcBef>
                <a:spcPts val="500"/>
              </a:spcBef>
              <a:buClr>
                <a:schemeClr val="dk2"/>
              </a:buClr>
              <a:buSzPct val="100000"/>
              <a:buFont typeface="Arial"/>
              <a:buChar char="•"/>
              <a:defRPr sz="2400" b="0" i="0" u="none" strike="noStrike" cap="none">
                <a:solidFill>
                  <a:schemeClr val="dk2"/>
                </a:solidFill>
                <a:latin typeface="Trebuchet MS"/>
                <a:ea typeface="Trebuchet MS"/>
                <a:cs typeface="Trebuchet MS"/>
                <a:sym typeface="Trebuchet MS"/>
              </a:defRPr>
            </a:lvl2pPr>
            <a:lvl3pPr marL="1143000" marR="0" lvl="2" indent="-101600" algn="l" rtl="0">
              <a:lnSpc>
                <a:spcPct val="90000"/>
              </a:lnSpc>
              <a:spcBef>
                <a:spcPts val="500"/>
              </a:spcBef>
              <a:buClr>
                <a:schemeClr val="dk2"/>
              </a:buClr>
              <a:buSzPct val="100000"/>
              <a:buFont typeface="Arial"/>
              <a:buChar char="•"/>
              <a:defRPr sz="2000" b="0" i="0" u="none" strike="noStrike" cap="none">
                <a:solidFill>
                  <a:schemeClr val="dk2"/>
                </a:solidFill>
                <a:latin typeface="Trebuchet MS"/>
                <a:ea typeface="Trebuchet MS"/>
                <a:cs typeface="Trebuchet MS"/>
                <a:sym typeface="Trebuchet MS"/>
              </a:defRPr>
            </a:lvl3pPr>
            <a:lvl4pPr marL="1600200" marR="0" lvl="3" indent="-114300" algn="l" rtl="0">
              <a:lnSpc>
                <a:spcPct val="90000"/>
              </a:lnSpc>
              <a:spcBef>
                <a:spcPts val="500"/>
              </a:spcBef>
              <a:buClr>
                <a:schemeClr val="dk2"/>
              </a:buClr>
              <a:buSzPct val="100000"/>
              <a:buFont typeface="Arial"/>
              <a:buChar char="•"/>
              <a:defRPr sz="1800" b="0" i="0" u="none" strike="noStrike" cap="none">
                <a:solidFill>
                  <a:schemeClr val="dk2"/>
                </a:solidFill>
                <a:latin typeface="Trebuchet MS"/>
                <a:ea typeface="Trebuchet MS"/>
                <a:cs typeface="Trebuchet MS"/>
                <a:sym typeface="Trebuchet MS"/>
              </a:defRPr>
            </a:lvl4pPr>
            <a:lvl5pPr marL="2057400" marR="0" lvl="4" indent="-114300" algn="l" rtl="0">
              <a:lnSpc>
                <a:spcPct val="90000"/>
              </a:lnSpc>
              <a:spcBef>
                <a:spcPts val="500"/>
              </a:spcBef>
              <a:buClr>
                <a:schemeClr val="dk2"/>
              </a:buClr>
              <a:buSzPct val="100000"/>
              <a:buFont typeface="Arial"/>
              <a:buChar char="•"/>
              <a:defRPr sz="1800" b="0" i="0" u="none" strike="noStrike" cap="none">
                <a:solidFill>
                  <a:schemeClr val="dk2"/>
                </a:solidFill>
                <a:latin typeface="Trebuchet MS"/>
                <a:ea typeface="Trebuchet MS"/>
                <a:cs typeface="Trebuchet MS"/>
                <a:sym typeface="Trebuchet MS"/>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7" name="Shape 23"/>
          <p:cNvSpPr txBox="1">
            <a:spLocks noGrp="1"/>
          </p:cNvSpPr>
          <p:nvPr>
            <p:ph type="body" idx="10"/>
          </p:nvPr>
        </p:nvSpPr>
        <p:spPr>
          <a:xfrm>
            <a:off x="613316" y="1635512"/>
            <a:ext cx="10917045" cy="639337"/>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lt1"/>
              </a:buClr>
              <a:buSzPct val="100000"/>
              <a:buFont typeface="Arial" panose="020B0604020202020204" pitchFamily="34" charset="0"/>
              <a:buNone/>
              <a:defRPr sz="2800" b="1" i="0" u="none" strike="noStrike" cap="none" baseline="0">
                <a:solidFill>
                  <a:schemeClr val="bg1">
                    <a:lumMod val="50000"/>
                  </a:schemeClr>
                </a:solidFill>
                <a:latin typeface="Trebuchet MS"/>
                <a:ea typeface="Trebuchet MS"/>
                <a:cs typeface="Trebuchet MS"/>
                <a:sym typeface="Trebuchet MS"/>
              </a:defRPr>
            </a:lvl1pPr>
            <a:lvl2pPr marL="685800" marR="0" lvl="1" indent="-76200" algn="l" rtl="0">
              <a:lnSpc>
                <a:spcPct val="90000"/>
              </a:lnSpc>
              <a:spcBef>
                <a:spcPts val="500"/>
              </a:spcBef>
              <a:buClr>
                <a:schemeClr val="lt1"/>
              </a:buClr>
              <a:buSzPct val="100000"/>
              <a:buFont typeface="Arial"/>
              <a:buChar char="•"/>
              <a:defRPr sz="2400" b="0" i="0" u="none" strike="noStrike" cap="none">
                <a:solidFill>
                  <a:schemeClr val="lt1"/>
                </a:solidFill>
                <a:latin typeface="Trebuchet MS"/>
                <a:ea typeface="Trebuchet MS"/>
                <a:cs typeface="Trebuchet MS"/>
                <a:sym typeface="Trebuchet MS"/>
              </a:defRPr>
            </a:lvl2pPr>
            <a:lvl3pPr marL="1143000" marR="0" lvl="2" indent="-101600" algn="l" rtl="0">
              <a:lnSpc>
                <a:spcPct val="90000"/>
              </a:lnSpc>
              <a:spcBef>
                <a:spcPts val="500"/>
              </a:spcBef>
              <a:buClr>
                <a:schemeClr val="lt1"/>
              </a:buClr>
              <a:buSzPct val="100000"/>
              <a:buFont typeface="Arial"/>
              <a:buChar char="•"/>
              <a:defRPr sz="2000" b="0" i="0" u="none" strike="noStrike" cap="none">
                <a:solidFill>
                  <a:schemeClr val="lt1"/>
                </a:solidFill>
                <a:latin typeface="Trebuchet MS"/>
                <a:ea typeface="Trebuchet MS"/>
                <a:cs typeface="Trebuchet MS"/>
                <a:sym typeface="Trebuchet MS"/>
              </a:defRPr>
            </a:lvl3pPr>
            <a:lvl4pPr marL="1600200" marR="0" lvl="3" indent="-114300" algn="l" rtl="0">
              <a:lnSpc>
                <a:spcPct val="90000"/>
              </a:lnSpc>
              <a:spcBef>
                <a:spcPts val="500"/>
              </a:spcBef>
              <a:buClr>
                <a:schemeClr val="lt1"/>
              </a:buClr>
              <a:buSzPct val="100000"/>
              <a:buFont typeface="Arial"/>
              <a:buChar char="•"/>
              <a:defRPr sz="1800" b="0" i="0" u="none" strike="noStrike" cap="none">
                <a:solidFill>
                  <a:schemeClr val="lt1"/>
                </a:solidFill>
                <a:latin typeface="Trebuchet MS"/>
                <a:ea typeface="Trebuchet MS"/>
                <a:cs typeface="Trebuchet MS"/>
                <a:sym typeface="Trebuchet MS"/>
              </a:defRPr>
            </a:lvl4pPr>
            <a:lvl5pPr marL="2057400" marR="0" lvl="4" indent="-114300" algn="l" rtl="0">
              <a:lnSpc>
                <a:spcPct val="90000"/>
              </a:lnSpc>
              <a:spcBef>
                <a:spcPts val="500"/>
              </a:spcBef>
              <a:buClr>
                <a:schemeClr val="lt1"/>
              </a:buClr>
              <a:buSzPct val="100000"/>
              <a:buFont typeface="Arial"/>
              <a:buChar char="•"/>
              <a:defRPr sz="1800" b="0" i="0" u="none" strike="noStrike" cap="none">
                <a:solidFill>
                  <a:schemeClr val="lt1"/>
                </a:solidFill>
                <a:latin typeface="Trebuchet MS"/>
                <a:ea typeface="Trebuchet MS"/>
                <a:cs typeface="Trebuchet MS"/>
                <a:sym typeface="Trebuchet MS"/>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sirinktinis maketas">
    <p:spTree>
      <p:nvGrpSpPr>
        <p:cNvPr id="1" name=""/>
        <p:cNvGrpSpPr/>
        <p:nvPr/>
      </p:nvGrpSpPr>
      <p:grpSpPr>
        <a:xfrm>
          <a:off x="0" y="0"/>
          <a:ext cx="0" cy="0"/>
          <a:chOff x="0" y="0"/>
          <a:chExt cx="0" cy="0"/>
        </a:xfrm>
      </p:grpSpPr>
      <p:sp>
        <p:nvSpPr>
          <p:cNvPr id="8" name="Shape 8"/>
          <p:cNvSpPr txBox="1">
            <a:spLocks noGrp="1"/>
          </p:cNvSpPr>
          <p:nvPr>
            <p:ph type="dt" idx="2"/>
          </p:nvPr>
        </p:nvSpPr>
        <p:spPr>
          <a:xfrm>
            <a:off x="615175"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r>
              <a:rPr lang="it-IT" dirty="0"/>
              <a:t>2017 </a:t>
            </a:r>
            <a:r>
              <a:rPr lang="lt-LT" dirty="0" err="1"/>
              <a:t>xxxxx</a:t>
            </a:r>
            <a:r>
              <a:rPr lang="lt-LT" dirty="0"/>
              <a:t> </a:t>
            </a:r>
            <a:r>
              <a:rPr lang="lt-LT" dirty="0" err="1"/>
              <a:t>xx</a:t>
            </a:r>
            <a:r>
              <a:rPr lang="lt-LT" dirty="0"/>
              <a:t> </a:t>
            </a:r>
            <a:r>
              <a:rPr lang="it-IT" dirty="0"/>
              <a:t>d.</a:t>
            </a:r>
          </a:p>
        </p:txBody>
      </p:sp>
      <p:sp>
        <p:nvSpPr>
          <p:cNvPr id="9" name="Shape 9"/>
          <p:cNvSpPr txBox="1">
            <a:spLocks noGrp="1"/>
          </p:cNvSpPr>
          <p:nvPr>
            <p:ph type="ftr" idx="3"/>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lang="sk-SK" dirty="0"/>
          </a:p>
        </p:txBody>
      </p:sp>
      <p:sp>
        <p:nvSpPr>
          <p:cNvPr id="10" name="Shape 10"/>
          <p:cNvSpPr txBox="1">
            <a:spLocks noGrp="1"/>
          </p:cNvSpPr>
          <p:nvPr>
            <p:ph type="sldNum" idx="4"/>
          </p:nvPr>
        </p:nvSpPr>
        <p:spPr>
          <a:xfrm>
            <a:off x="8822474" y="6356350"/>
            <a:ext cx="2743199" cy="365125"/>
          </a:xfrm>
          <a:prstGeom prst="rect">
            <a:avLst/>
          </a:prstGeom>
          <a:noFill/>
          <a:ln>
            <a:noFill/>
          </a:ln>
        </p:spPr>
        <p:txBody>
          <a:bodyPr lIns="91425" tIns="45700" rIns="91425" bIns="45700" anchor="ctr" anchorCtr="0">
            <a:noAutofit/>
          </a:bodyPr>
          <a:lstStyle>
            <a:lvl1pPr>
              <a:defRPr>
                <a:solidFill>
                  <a:srgbClr val="FFFFFF"/>
                </a:solidFill>
              </a:defRPr>
            </a:lvl1pPr>
          </a:lstStyle>
          <a:p>
            <a:pPr algn="r">
              <a:buSzPct val="25000"/>
            </a:pPr>
            <a:fld id="{00000000-1234-1234-1234-123412341234}" type="slidenum">
              <a:rPr lang="lt-LT" sz="1200" smtClean="0">
                <a:latin typeface="Trebuchet MS"/>
                <a:ea typeface="Trebuchet MS"/>
                <a:cs typeface="Trebuchet MS"/>
                <a:sym typeface="Trebuchet MS"/>
              </a:rPr>
              <a:pPr algn="r">
                <a:buSzPct val="25000"/>
              </a:pPr>
              <a:t>‹#›</a:t>
            </a:fld>
            <a:endParaRPr lang="lt-LT" sz="1200" dirty="0">
              <a:latin typeface="Trebuchet MS"/>
              <a:ea typeface="Trebuchet MS"/>
              <a:cs typeface="Trebuchet MS"/>
              <a:sym typeface="Trebuchet MS"/>
            </a:endParaRPr>
          </a:p>
        </p:txBody>
      </p:sp>
      <p:sp>
        <p:nvSpPr>
          <p:cNvPr id="12" name="Shape 6"/>
          <p:cNvSpPr txBox="1">
            <a:spLocks noGrp="1"/>
          </p:cNvSpPr>
          <p:nvPr>
            <p:ph type="title"/>
          </p:nvPr>
        </p:nvSpPr>
        <p:spPr>
          <a:xfrm>
            <a:off x="613317" y="342823"/>
            <a:ext cx="10917043" cy="90363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2"/>
              </a:buClr>
              <a:buFont typeface="Trebuchet MS"/>
              <a:buNone/>
              <a:defRPr sz="4400" b="1" i="0" u="none" strike="noStrike" cap="none">
                <a:solidFill>
                  <a:schemeClr val="bg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3" name="Shape 7"/>
          <p:cNvSpPr txBox="1">
            <a:spLocks noGrp="1"/>
          </p:cNvSpPr>
          <p:nvPr>
            <p:ph idx="1"/>
          </p:nvPr>
        </p:nvSpPr>
        <p:spPr>
          <a:xfrm>
            <a:off x="613317" y="1672683"/>
            <a:ext cx="10917043" cy="4337825"/>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2"/>
              </a:buClr>
              <a:buSzPct val="100000"/>
              <a:buFont typeface="Arial"/>
              <a:buChar char="•"/>
              <a:defRPr sz="2800" b="0" i="0" u="none" strike="noStrike" cap="none">
                <a:solidFill>
                  <a:schemeClr val="dk2"/>
                </a:solidFill>
                <a:latin typeface="Trebuchet MS"/>
                <a:ea typeface="Trebuchet MS"/>
                <a:cs typeface="Trebuchet MS"/>
                <a:sym typeface="Trebuchet MS"/>
              </a:defRPr>
            </a:lvl1pPr>
            <a:lvl2pPr marL="685800" marR="0" lvl="1" indent="-76200" algn="l" rtl="0">
              <a:lnSpc>
                <a:spcPct val="90000"/>
              </a:lnSpc>
              <a:spcBef>
                <a:spcPts val="500"/>
              </a:spcBef>
              <a:buClr>
                <a:schemeClr val="dk2"/>
              </a:buClr>
              <a:buSzPct val="100000"/>
              <a:buFont typeface="Arial"/>
              <a:buChar char="•"/>
              <a:defRPr sz="2400" b="0" i="0" u="none" strike="noStrike" cap="none">
                <a:solidFill>
                  <a:schemeClr val="dk2"/>
                </a:solidFill>
                <a:latin typeface="Trebuchet MS"/>
                <a:ea typeface="Trebuchet MS"/>
                <a:cs typeface="Trebuchet MS"/>
                <a:sym typeface="Trebuchet MS"/>
              </a:defRPr>
            </a:lvl2pPr>
            <a:lvl3pPr marL="1143000" marR="0" lvl="2" indent="-101600" algn="l" rtl="0">
              <a:lnSpc>
                <a:spcPct val="90000"/>
              </a:lnSpc>
              <a:spcBef>
                <a:spcPts val="500"/>
              </a:spcBef>
              <a:buClr>
                <a:schemeClr val="dk2"/>
              </a:buClr>
              <a:buSzPct val="100000"/>
              <a:buFont typeface="Arial"/>
              <a:buChar char="•"/>
              <a:defRPr sz="2000" b="0" i="0" u="none" strike="noStrike" cap="none">
                <a:solidFill>
                  <a:schemeClr val="dk2"/>
                </a:solidFill>
                <a:latin typeface="Trebuchet MS"/>
                <a:ea typeface="Trebuchet MS"/>
                <a:cs typeface="Trebuchet MS"/>
                <a:sym typeface="Trebuchet MS"/>
              </a:defRPr>
            </a:lvl3pPr>
            <a:lvl4pPr marL="1600200" marR="0" lvl="3" indent="-114300" algn="l" rtl="0">
              <a:lnSpc>
                <a:spcPct val="90000"/>
              </a:lnSpc>
              <a:spcBef>
                <a:spcPts val="500"/>
              </a:spcBef>
              <a:buClr>
                <a:schemeClr val="dk2"/>
              </a:buClr>
              <a:buSzPct val="100000"/>
              <a:buFont typeface="Arial"/>
              <a:buChar char="•"/>
              <a:defRPr sz="1800" b="0" i="0" u="none" strike="noStrike" cap="none">
                <a:solidFill>
                  <a:schemeClr val="dk2"/>
                </a:solidFill>
                <a:latin typeface="Trebuchet MS"/>
                <a:ea typeface="Trebuchet MS"/>
                <a:cs typeface="Trebuchet MS"/>
                <a:sym typeface="Trebuchet MS"/>
              </a:defRPr>
            </a:lvl4pPr>
            <a:lvl5pPr marL="2057400" marR="0" lvl="4" indent="-114300" algn="l" rtl="0">
              <a:lnSpc>
                <a:spcPct val="90000"/>
              </a:lnSpc>
              <a:spcBef>
                <a:spcPts val="500"/>
              </a:spcBef>
              <a:buClr>
                <a:schemeClr val="dk2"/>
              </a:buClr>
              <a:buSzPct val="100000"/>
              <a:buFont typeface="Arial"/>
              <a:buChar char="•"/>
              <a:defRPr sz="1800" b="0" i="0" u="none" strike="noStrike" cap="none">
                <a:solidFill>
                  <a:schemeClr val="dk2"/>
                </a:solidFill>
                <a:latin typeface="Trebuchet MS"/>
                <a:ea typeface="Trebuchet MS"/>
                <a:cs typeface="Trebuchet MS"/>
                <a:sym typeface="Trebuchet MS"/>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9pPr>
          </a:lstStyle>
          <a:p>
            <a:endParaRPr dirty="0"/>
          </a:p>
        </p:txBody>
      </p:sp>
    </p:spTree>
    <p:extLst>
      <p:ext uri="{BB962C8B-B14F-4D97-AF65-F5344CB8AC3E}">
        <p14:creationId xmlns:p14="http://schemas.microsoft.com/office/powerpoint/2010/main" val="276962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asirinktinis maketas">
    <p:spTree>
      <p:nvGrpSpPr>
        <p:cNvPr id="1" name=""/>
        <p:cNvGrpSpPr/>
        <p:nvPr/>
      </p:nvGrpSpPr>
      <p:grpSpPr>
        <a:xfrm>
          <a:off x="0" y="0"/>
          <a:ext cx="0" cy="0"/>
          <a:chOff x="0" y="0"/>
          <a:chExt cx="0" cy="0"/>
        </a:xfrm>
      </p:grpSpPr>
      <p:sp>
        <p:nvSpPr>
          <p:cNvPr id="3" name="Shape 6"/>
          <p:cNvSpPr txBox="1">
            <a:spLocks noGrp="1"/>
          </p:cNvSpPr>
          <p:nvPr>
            <p:ph type="title"/>
          </p:nvPr>
        </p:nvSpPr>
        <p:spPr>
          <a:xfrm>
            <a:off x="613317" y="342823"/>
            <a:ext cx="10917043" cy="90363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2"/>
              </a:buClr>
              <a:buFont typeface="Trebuchet MS"/>
              <a:buNone/>
              <a:defRPr sz="4400" b="1" i="0" u="none" strike="noStrike" cap="none">
                <a:solidFill>
                  <a:schemeClr val="bg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350807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8BEC8572-D9A4-4918-9558-38EE67CD53A9}"/>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p>
        </p:txBody>
      </p:sp>
      <p:sp>
        <p:nvSpPr>
          <p:cNvPr id="3" name="Antrinis pavadinimas 2">
            <a:extLst>
              <a:ext uri="{FF2B5EF4-FFF2-40B4-BE49-F238E27FC236}">
                <a16:creationId xmlns:a16="http://schemas.microsoft.com/office/drawing/2014/main" xmlns="" id="{E34CA632-8BCC-4CFC-A24E-65A5E04D89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xmlns="" id="{606300C1-D4EE-43B6-9D9B-736A60B034ED}"/>
              </a:ext>
            </a:extLst>
          </p:cNvPr>
          <p:cNvSpPr>
            <a:spLocks noGrp="1"/>
          </p:cNvSpPr>
          <p:nvPr>
            <p:ph type="dt" sz="half" idx="10"/>
          </p:nvPr>
        </p:nvSpPr>
        <p:spPr/>
        <p:txBody>
          <a:bodyPr/>
          <a:lstStyle/>
          <a:p>
            <a:fld id="{5B30EF50-6DDD-4EB1-B325-8F24F802DD84}" type="datetimeFigureOut">
              <a:rPr lang="lt-LT" smtClean="0"/>
              <a:t>2020-05-06</a:t>
            </a:fld>
            <a:endParaRPr lang="lt-LT"/>
          </a:p>
        </p:txBody>
      </p:sp>
      <p:sp>
        <p:nvSpPr>
          <p:cNvPr id="5" name="Poraštės vietos rezervavimo ženklas 4">
            <a:extLst>
              <a:ext uri="{FF2B5EF4-FFF2-40B4-BE49-F238E27FC236}">
                <a16:creationId xmlns:a16="http://schemas.microsoft.com/office/drawing/2014/main" xmlns="" id="{30F445CF-649F-4E54-B0B4-F6B3FFB58FF8}"/>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xmlns="" id="{6AA74438-21C6-4448-9502-9ABA4789FF1B}"/>
              </a:ext>
            </a:extLst>
          </p:cNvPr>
          <p:cNvSpPr>
            <a:spLocks noGrp="1"/>
          </p:cNvSpPr>
          <p:nvPr>
            <p:ph type="sldNum" sz="quarter" idx="12"/>
          </p:nvPr>
        </p:nvSpPr>
        <p:spPr/>
        <p:txBody>
          <a:bodyPr/>
          <a:lstStyle/>
          <a:p>
            <a:fld id="{D9589D19-EE03-4B94-A1AA-606ECC620709}" type="slidenum">
              <a:rPr lang="lt-LT" smtClean="0"/>
              <a:t>‹#›</a:t>
            </a:fld>
            <a:endParaRPr lang="lt-LT"/>
          </a:p>
        </p:txBody>
      </p:sp>
    </p:spTree>
    <p:extLst>
      <p:ext uri="{BB962C8B-B14F-4D97-AF65-F5344CB8AC3E}">
        <p14:creationId xmlns:p14="http://schemas.microsoft.com/office/powerpoint/2010/main" val="10578028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sp>
        <p:nvSpPr>
          <p:cNvPr id="17" name="Rectangle 1"/>
          <p:cNvSpPr/>
          <p:nvPr userDrawn="1"/>
        </p:nvSpPr>
        <p:spPr>
          <a:xfrm flipV="1">
            <a:off x="0" y="-1"/>
            <a:ext cx="12192000" cy="1527717"/>
          </a:xfrm>
          <a:prstGeom prst="rect">
            <a:avLst/>
          </a:prstGeom>
          <a:solidFill>
            <a:srgbClr val="0051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
          <p:cNvSpPr/>
          <p:nvPr userDrawn="1"/>
        </p:nvSpPr>
        <p:spPr>
          <a:xfrm flipV="1">
            <a:off x="0" y="6177776"/>
            <a:ext cx="12192000" cy="680224"/>
          </a:xfrm>
          <a:prstGeom prst="rect">
            <a:avLst/>
          </a:prstGeom>
          <a:solidFill>
            <a:srgbClr val="0051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hape 6"/>
          <p:cNvSpPr txBox="1">
            <a:spLocks noGrp="1"/>
          </p:cNvSpPr>
          <p:nvPr>
            <p:ph type="title"/>
          </p:nvPr>
        </p:nvSpPr>
        <p:spPr>
          <a:xfrm>
            <a:off x="613317" y="342823"/>
            <a:ext cx="10917043" cy="90363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2"/>
              </a:buClr>
              <a:buFont typeface="Trebuchet MS"/>
              <a:buNone/>
              <a:defRPr sz="44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 name="Shape 7"/>
          <p:cNvSpPr txBox="1">
            <a:spLocks noGrp="1"/>
          </p:cNvSpPr>
          <p:nvPr>
            <p:ph type="body" idx="1"/>
          </p:nvPr>
        </p:nvSpPr>
        <p:spPr>
          <a:xfrm>
            <a:off x="613317" y="1683834"/>
            <a:ext cx="10917043" cy="4326673"/>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2"/>
              </a:buClr>
              <a:buSzPct val="100000"/>
              <a:buFont typeface="Arial"/>
              <a:buChar char="•"/>
              <a:defRPr sz="2800" b="0" i="0" u="none" strike="noStrike" cap="none">
                <a:solidFill>
                  <a:schemeClr val="dk2"/>
                </a:solidFill>
                <a:latin typeface="Trebuchet MS"/>
                <a:ea typeface="Trebuchet MS"/>
                <a:cs typeface="Trebuchet MS"/>
                <a:sym typeface="Trebuchet MS"/>
              </a:defRPr>
            </a:lvl1pPr>
            <a:lvl2pPr marL="685800" marR="0" lvl="1" indent="-76200" algn="l" rtl="0">
              <a:lnSpc>
                <a:spcPct val="90000"/>
              </a:lnSpc>
              <a:spcBef>
                <a:spcPts val="500"/>
              </a:spcBef>
              <a:buClr>
                <a:schemeClr val="dk2"/>
              </a:buClr>
              <a:buSzPct val="100000"/>
              <a:buFont typeface="Arial"/>
              <a:buChar char="•"/>
              <a:defRPr sz="2400" b="0" i="0" u="none" strike="noStrike" cap="none">
                <a:solidFill>
                  <a:schemeClr val="dk2"/>
                </a:solidFill>
                <a:latin typeface="Trebuchet MS"/>
                <a:ea typeface="Trebuchet MS"/>
                <a:cs typeface="Trebuchet MS"/>
                <a:sym typeface="Trebuchet MS"/>
              </a:defRPr>
            </a:lvl2pPr>
            <a:lvl3pPr marL="1143000" marR="0" lvl="2" indent="-101600" algn="l" rtl="0">
              <a:lnSpc>
                <a:spcPct val="90000"/>
              </a:lnSpc>
              <a:spcBef>
                <a:spcPts val="500"/>
              </a:spcBef>
              <a:buClr>
                <a:schemeClr val="dk2"/>
              </a:buClr>
              <a:buSzPct val="100000"/>
              <a:buFont typeface="Arial"/>
              <a:buChar char="•"/>
              <a:defRPr sz="2000" b="0" i="0" u="none" strike="noStrike" cap="none">
                <a:solidFill>
                  <a:schemeClr val="dk2"/>
                </a:solidFill>
                <a:latin typeface="Trebuchet MS"/>
                <a:ea typeface="Trebuchet MS"/>
                <a:cs typeface="Trebuchet MS"/>
                <a:sym typeface="Trebuchet MS"/>
              </a:defRPr>
            </a:lvl3pPr>
            <a:lvl4pPr marL="1600200" marR="0" lvl="3" indent="-114300" algn="l" rtl="0">
              <a:lnSpc>
                <a:spcPct val="90000"/>
              </a:lnSpc>
              <a:spcBef>
                <a:spcPts val="500"/>
              </a:spcBef>
              <a:buClr>
                <a:schemeClr val="dk2"/>
              </a:buClr>
              <a:buSzPct val="100000"/>
              <a:buFont typeface="Arial"/>
              <a:buChar char="•"/>
              <a:defRPr sz="1800" b="0" i="0" u="none" strike="noStrike" cap="none">
                <a:solidFill>
                  <a:schemeClr val="dk2"/>
                </a:solidFill>
                <a:latin typeface="Trebuchet MS"/>
                <a:ea typeface="Trebuchet MS"/>
                <a:cs typeface="Trebuchet MS"/>
                <a:sym typeface="Trebuchet MS"/>
              </a:defRPr>
            </a:lvl4pPr>
            <a:lvl5pPr marL="2057400" marR="0" lvl="4" indent="-114300" algn="l" rtl="0">
              <a:lnSpc>
                <a:spcPct val="90000"/>
              </a:lnSpc>
              <a:spcBef>
                <a:spcPts val="500"/>
              </a:spcBef>
              <a:buClr>
                <a:schemeClr val="dk2"/>
              </a:buClr>
              <a:buSzPct val="100000"/>
              <a:buFont typeface="Arial"/>
              <a:buChar char="•"/>
              <a:defRPr sz="1800" b="0" i="0" u="none" strike="noStrike" cap="none">
                <a:solidFill>
                  <a:schemeClr val="dk2"/>
                </a:solidFill>
                <a:latin typeface="Trebuchet MS"/>
                <a:ea typeface="Trebuchet MS"/>
                <a:cs typeface="Trebuchet MS"/>
                <a:sym typeface="Trebuchet MS"/>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10" name="Shape 8"/>
          <p:cNvSpPr txBox="1">
            <a:spLocks noGrp="1"/>
          </p:cNvSpPr>
          <p:nvPr>
            <p:ph type="dt" idx="2"/>
          </p:nvPr>
        </p:nvSpPr>
        <p:spPr>
          <a:xfrm>
            <a:off x="615175"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r>
              <a:rPr lang="it-IT" dirty="0"/>
              <a:t>2017 </a:t>
            </a:r>
            <a:r>
              <a:rPr lang="lt-LT" dirty="0" err="1"/>
              <a:t>xxxxx</a:t>
            </a:r>
            <a:r>
              <a:rPr lang="lt-LT" dirty="0"/>
              <a:t> </a:t>
            </a:r>
            <a:r>
              <a:rPr lang="lt-LT" dirty="0" err="1"/>
              <a:t>xx</a:t>
            </a:r>
            <a:r>
              <a:rPr lang="lt-LT" dirty="0"/>
              <a:t> </a:t>
            </a:r>
            <a:r>
              <a:rPr lang="it-IT" dirty="0"/>
              <a:t>d.</a:t>
            </a:r>
          </a:p>
        </p:txBody>
      </p:sp>
      <p:sp>
        <p:nvSpPr>
          <p:cNvPr id="14" name="Shape 9"/>
          <p:cNvSpPr txBox="1">
            <a:spLocks noGrp="1"/>
          </p:cNvSpPr>
          <p:nvPr>
            <p:ph type="ftr" idx="3"/>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lang="sk-SK" dirty="0"/>
          </a:p>
        </p:txBody>
      </p:sp>
      <p:sp>
        <p:nvSpPr>
          <p:cNvPr id="15" name="Shape 10"/>
          <p:cNvSpPr txBox="1">
            <a:spLocks noGrp="1"/>
          </p:cNvSpPr>
          <p:nvPr>
            <p:ph type="sldNum" idx="4"/>
          </p:nvPr>
        </p:nvSpPr>
        <p:spPr>
          <a:xfrm>
            <a:off x="8822474" y="6356350"/>
            <a:ext cx="2743199" cy="365125"/>
          </a:xfrm>
          <a:prstGeom prst="rect">
            <a:avLst/>
          </a:prstGeom>
          <a:noFill/>
          <a:ln>
            <a:noFill/>
          </a:ln>
        </p:spPr>
        <p:txBody>
          <a:bodyPr lIns="91425" tIns="45700" rIns="91425" bIns="45700" anchor="ctr" anchorCtr="0">
            <a:noAutofit/>
          </a:bodyPr>
          <a:lstStyle>
            <a:lvl1pPr>
              <a:defRPr>
                <a:solidFill>
                  <a:srgbClr val="FFFFFF"/>
                </a:solidFill>
              </a:defRPr>
            </a:lvl1pPr>
          </a:lstStyle>
          <a:p>
            <a:pPr algn="r">
              <a:buSzPct val="25000"/>
            </a:pPr>
            <a:fld id="{00000000-1234-1234-1234-123412341234}" type="slidenum">
              <a:rPr lang="lt-LT" sz="1200" smtClean="0">
                <a:latin typeface="Trebuchet MS"/>
                <a:ea typeface="Trebuchet MS"/>
                <a:cs typeface="Trebuchet MS"/>
                <a:sym typeface="Trebuchet MS"/>
              </a:rPr>
              <a:pPr algn="r">
                <a:buSzPct val="25000"/>
              </a:pPr>
              <a:t>‹#›</a:t>
            </a:fld>
            <a:endParaRPr lang="lt-LT" sz="1200" dirty="0">
              <a:latin typeface="Trebuchet MS"/>
              <a:ea typeface="Trebuchet MS"/>
              <a:cs typeface="Trebuchet MS"/>
              <a:sym typeface="Trebuchet MS"/>
            </a:endParaRPr>
          </a:p>
        </p:txBody>
      </p:sp>
    </p:spTree>
  </p:cSld>
  <p:clrMap bg1="lt1" tx1="dk1" bg2="lt2" tx2="dk2" accent1="accent1" accent2="accent2" accent3="accent3" accent4="accent4" accent5="accent5" accent6="accent6" hlink="hlink" folHlink="folHlink"/>
  <p:sldLayoutIdLst>
    <p:sldLayoutId id="2147483648" r:id="rId1"/>
    <p:sldLayoutId id="2147483663" r:id="rId2"/>
    <p:sldLayoutId id="2147483666" r:id="rId3"/>
    <p:sldLayoutId id="214748366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4000" b="1" i="0" u="none" strike="noStrike" cap="none">
          <a:solidFill>
            <a:schemeClr val="bg1"/>
          </a:solidFill>
          <a:latin typeface="Arial"/>
          <a:ea typeface="Arial"/>
          <a:cs typeface="Arial"/>
          <a:sym typeface="Arial"/>
        </a:defRPr>
      </a:lvl1pPr>
    </p:titleStyle>
    <p:bodyStyle>
      <a:defPPr marR="0" lvl="0" algn="l" rtl="0">
        <a:lnSpc>
          <a:spcPct val="100000"/>
        </a:lnSpc>
        <a:spcBef>
          <a:spcPts val="0"/>
        </a:spcBef>
        <a:spcAft>
          <a:spcPts val="0"/>
        </a:spcAft>
      </a:defPPr>
      <a:lvl1pPr marL="177800" marR="0" lvl="0" indent="0" algn="l" rtl="0">
        <a:lnSpc>
          <a:spcPct val="100000"/>
        </a:lnSpc>
        <a:spcBef>
          <a:spcPts val="0"/>
        </a:spcBef>
        <a:spcAft>
          <a:spcPts val="0"/>
        </a:spcAft>
        <a:buClrTx/>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7"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 y="0"/>
            <a:ext cx="12188949" cy="5401055"/>
          </a:xfrm>
          <a:prstGeom prst="rect">
            <a:avLst/>
          </a:prstGeom>
        </p:spPr>
      </p:pic>
      <p:sp>
        <p:nvSpPr>
          <p:cNvPr id="8" name="Rectangle 13"/>
          <p:cNvSpPr/>
          <p:nvPr/>
        </p:nvSpPr>
        <p:spPr>
          <a:xfrm>
            <a:off x="-3418" y="4886176"/>
            <a:ext cx="12198836" cy="66413"/>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US"/>
          </a:p>
        </p:txBody>
      </p:sp>
      <p:sp>
        <p:nvSpPr>
          <p:cNvPr id="10" name="Rectangle 5"/>
          <p:cNvSpPr/>
          <p:nvPr/>
        </p:nvSpPr>
        <p:spPr>
          <a:xfrm>
            <a:off x="-3418" y="4941168"/>
            <a:ext cx="12198836" cy="1916832"/>
          </a:xfrm>
          <a:prstGeom prst="rect">
            <a:avLst/>
          </a:prstGeom>
          <a:solidFill>
            <a:srgbClr val="00517D"/>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US"/>
          </a:p>
        </p:txBody>
      </p:sp>
      <p:sp>
        <p:nvSpPr>
          <p:cNvPr id="24" name="Shape 111"/>
          <p:cNvSpPr txBox="1">
            <a:spLocks/>
          </p:cNvSpPr>
          <p:nvPr/>
        </p:nvSpPr>
        <p:spPr>
          <a:xfrm>
            <a:off x="421737" y="5141299"/>
            <a:ext cx="11351941" cy="1516567"/>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2"/>
              </a:buClr>
              <a:buFont typeface="Trebuchet MS"/>
              <a:buNone/>
              <a:defRPr sz="44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fontAlgn="base">
              <a:lnSpc>
                <a:spcPct val="150000"/>
              </a:lnSpc>
              <a:spcBef>
                <a:spcPct val="0"/>
              </a:spcBef>
              <a:spcAft>
                <a:spcPct val="0"/>
              </a:spcAft>
              <a:defRPr/>
            </a:pPr>
            <a:r>
              <a:rPr lang="lt-LT" altLang="en-US" sz="3600" b="1">
                <a:solidFill>
                  <a:schemeClr val="bg1"/>
                </a:solidFill>
                <a:latin typeface="Arial" charset="0"/>
              </a:rPr>
              <a:t>CENTRALIZUOTAI VALDOMO AVNT </a:t>
            </a:r>
            <a:r>
              <a:rPr lang="en-US" altLang="en-US" sz="3600" b="1" dirty="0">
                <a:solidFill>
                  <a:schemeClr val="bg1"/>
                </a:solidFill>
                <a:latin typeface="Arial" charset="0"/>
              </a:rPr>
              <a:t>NUOMOS MOKES</a:t>
            </a:r>
            <a:r>
              <a:rPr lang="lt-LT" altLang="en-US" sz="3600" b="1" dirty="0">
                <a:solidFill>
                  <a:schemeClr val="bg1"/>
                </a:solidFill>
                <a:latin typeface="Arial" charset="0"/>
              </a:rPr>
              <a:t>ČIO SISTEMA </a:t>
            </a:r>
            <a:r>
              <a:rPr lang="en-US" altLang="en-US" sz="3600" b="1" dirty="0">
                <a:solidFill>
                  <a:schemeClr val="bg1"/>
                </a:solidFill>
                <a:latin typeface="Arial" charset="0"/>
              </a:rPr>
              <a:t>2021 m.</a:t>
            </a:r>
            <a:endParaRPr lang="lt-LT" altLang="en-US" sz="2000" b="1" dirty="0">
              <a:solidFill>
                <a:schemeClr val="bg1"/>
              </a:solidFill>
              <a:latin typeface="Arial" charset="0"/>
            </a:endParaRPr>
          </a:p>
          <a:p>
            <a:pPr algn="ctr" fontAlgn="base">
              <a:lnSpc>
                <a:spcPct val="100000"/>
              </a:lnSpc>
              <a:spcBef>
                <a:spcPct val="0"/>
              </a:spcBef>
              <a:spcAft>
                <a:spcPct val="0"/>
              </a:spcAft>
              <a:defRPr/>
            </a:pPr>
            <a:endParaRPr lang="en-GB" altLang="en-US" sz="4800" b="1" dirty="0">
              <a:solidFill>
                <a:schemeClr val="bg1"/>
              </a:solidFill>
              <a:latin typeface="Arial" charset="0"/>
            </a:endParaRPr>
          </a:p>
        </p:txBody>
      </p:sp>
      <p:sp>
        <p:nvSpPr>
          <p:cNvPr id="9" name="TextBox 8"/>
          <p:cNvSpPr txBox="1"/>
          <p:nvPr/>
        </p:nvSpPr>
        <p:spPr>
          <a:xfrm>
            <a:off x="814037" y="4324050"/>
            <a:ext cx="2276296" cy="307777"/>
          </a:xfrm>
          <a:prstGeom prst="rect">
            <a:avLst/>
          </a:prstGeom>
          <a:noFill/>
        </p:spPr>
        <p:txBody>
          <a:bodyPr wrap="square" rtlCol="0">
            <a:spAutoFit/>
          </a:bodyPr>
          <a:lstStyle/>
          <a:p>
            <a:r>
              <a:rPr lang="lt-LT" dirty="0">
                <a:solidFill>
                  <a:schemeClr val="bg1"/>
                </a:solidFill>
              </a:rPr>
              <a:t>20</a:t>
            </a:r>
            <a:r>
              <a:rPr lang="en-US" dirty="0">
                <a:solidFill>
                  <a:schemeClr val="bg1"/>
                </a:solidFill>
              </a:rPr>
              <a:t>20</a:t>
            </a:r>
            <a:r>
              <a:rPr lang="lt-LT" dirty="0">
                <a:solidFill>
                  <a:schemeClr val="bg1"/>
                </a:solidFill>
              </a:rPr>
              <a:t> m. balandžio  mėn.</a:t>
            </a:r>
          </a:p>
        </p:txBody>
      </p:sp>
    </p:spTree>
    <p:extLst>
      <p:ext uri="{BB962C8B-B14F-4D97-AF65-F5344CB8AC3E}">
        <p14:creationId xmlns:p14="http://schemas.microsoft.com/office/powerpoint/2010/main" val="10291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xmlns="" id="{2C619263-298C-448F-BBB6-F3C1E53187D8}"/>
              </a:ext>
            </a:extLst>
          </p:cNvPr>
          <p:cNvSpPr>
            <a:spLocks noGrp="1"/>
          </p:cNvSpPr>
          <p:nvPr>
            <p:ph idx="1"/>
          </p:nvPr>
        </p:nvSpPr>
        <p:spPr>
          <a:xfrm>
            <a:off x="441829" y="1672683"/>
            <a:ext cx="10917043" cy="4337825"/>
          </a:xfrm>
        </p:spPr>
        <p:txBody>
          <a:bodyPr/>
          <a:lstStyle/>
          <a:p>
            <a:pPr marL="177800" indent="0">
              <a:buNone/>
            </a:pPr>
            <a:r>
              <a:rPr lang="lt-LT" sz="2000" dirty="0" smtClean="0">
                <a:latin typeface="+mn-lt"/>
              </a:rPr>
              <a:t>Planuojami 6 mln. EUR remontams per metus įgalins centralizuotai nuspręsti, kuriems nekilnojamo Turto objektams remontas yra būtiniausias ir užtikrinti bent minimalų vertės palaikymą.</a:t>
            </a:r>
            <a:endParaRPr lang="lt-LT" sz="2000" dirty="0">
              <a:latin typeface="+mn-lt"/>
            </a:endParaRPr>
          </a:p>
        </p:txBody>
      </p:sp>
      <p:graphicFrame>
        <p:nvGraphicFramePr>
          <p:cNvPr id="4" name="Lentelė 3">
            <a:extLst>
              <a:ext uri="{FF2B5EF4-FFF2-40B4-BE49-F238E27FC236}">
                <a16:creationId xmlns:a16="http://schemas.microsoft.com/office/drawing/2014/main" xmlns="" id="{CEC3A62F-DE49-4148-A75C-5E233634C8F4}"/>
              </a:ext>
            </a:extLst>
          </p:cNvPr>
          <p:cNvGraphicFramePr>
            <a:graphicFrameLocks noGrp="1"/>
          </p:cNvGraphicFramePr>
          <p:nvPr>
            <p:extLst>
              <p:ext uri="{D42A27DB-BD31-4B8C-83A1-F6EECF244321}">
                <p14:modId xmlns:p14="http://schemas.microsoft.com/office/powerpoint/2010/main" val="3647775607"/>
              </p:ext>
            </p:extLst>
          </p:nvPr>
        </p:nvGraphicFramePr>
        <p:xfrm>
          <a:off x="923242" y="2980134"/>
          <a:ext cx="9876564" cy="1722921"/>
        </p:xfrm>
        <a:graphic>
          <a:graphicData uri="http://schemas.openxmlformats.org/drawingml/2006/table">
            <a:tbl>
              <a:tblPr/>
              <a:tblGrid>
                <a:gridCol w="2137731">
                  <a:extLst>
                    <a:ext uri="{9D8B030D-6E8A-4147-A177-3AD203B41FA5}">
                      <a16:colId xmlns:a16="http://schemas.microsoft.com/office/drawing/2014/main" xmlns="" val="264876819"/>
                    </a:ext>
                  </a:extLst>
                </a:gridCol>
                <a:gridCol w="1714883">
                  <a:extLst>
                    <a:ext uri="{9D8B030D-6E8A-4147-A177-3AD203B41FA5}">
                      <a16:colId xmlns:a16="http://schemas.microsoft.com/office/drawing/2014/main" xmlns="" val="694057456"/>
                    </a:ext>
                  </a:extLst>
                </a:gridCol>
                <a:gridCol w="1503459">
                  <a:extLst>
                    <a:ext uri="{9D8B030D-6E8A-4147-A177-3AD203B41FA5}">
                      <a16:colId xmlns:a16="http://schemas.microsoft.com/office/drawing/2014/main" xmlns="" val="2185506493"/>
                    </a:ext>
                  </a:extLst>
                </a:gridCol>
                <a:gridCol w="1513573">
                  <a:extLst>
                    <a:ext uri="{9D8B030D-6E8A-4147-A177-3AD203B41FA5}">
                      <a16:colId xmlns:a16="http://schemas.microsoft.com/office/drawing/2014/main" xmlns="" val="3483332557"/>
                    </a:ext>
                  </a:extLst>
                </a:gridCol>
                <a:gridCol w="1503459">
                  <a:extLst>
                    <a:ext uri="{9D8B030D-6E8A-4147-A177-3AD203B41FA5}">
                      <a16:colId xmlns:a16="http://schemas.microsoft.com/office/drawing/2014/main" xmlns="" val="2775762017"/>
                    </a:ext>
                  </a:extLst>
                </a:gridCol>
                <a:gridCol w="1503459">
                  <a:extLst>
                    <a:ext uri="{9D8B030D-6E8A-4147-A177-3AD203B41FA5}">
                      <a16:colId xmlns:a16="http://schemas.microsoft.com/office/drawing/2014/main" xmlns="" val="2147848212"/>
                    </a:ext>
                  </a:extLst>
                </a:gridCol>
              </a:tblGrid>
              <a:tr h="839880">
                <a:tc gridSpan="2">
                  <a:txBody>
                    <a:bodyPr/>
                    <a:lstStyle/>
                    <a:p>
                      <a:pPr algn="l" fontAlgn="b"/>
                      <a:r>
                        <a:rPr lang="lt-LT" sz="1400" b="0" i="0" u="none" strike="noStrike" dirty="0">
                          <a:solidFill>
                            <a:srgbClr val="000000"/>
                          </a:solidFill>
                          <a:effectLst/>
                          <a:latin typeface="+mn-lt"/>
                        </a:rPr>
                        <a:t>Skiriama metinė suma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lt-LT"/>
                    </a:p>
                  </a:txBody>
                  <a:tcPr/>
                </a:tc>
                <a:tc gridSpan="2">
                  <a:txBody>
                    <a:bodyPr/>
                    <a:lstStyle/>
                    <a:p>
                      <a:pPr algn="ctr" fontAlgn="b"/>
                      <a:r>
                        <a:rPr lang="lt-LT" sz="1400" b="0" i="0" u="none" strike="noStrike" dirty="0">
                          <a:solidFill>
                            <a:srgbClr val="000000"/>
                          </a:solidFill>
                          <a:effectLst/>
                          <a:latin typeface="+mn-lt"/>
                        </a:rPr>
                        <a:t>Skiriant 300 EUR/kv</a:t>
                      </a:r>
                      <a:r>
                        <a:rPr lang="lt-LT" sz="1400" b="0" i="0" u="none" strike="noStrike" dirty="0" smtClean="0">
                          <a:solidFill>
                            <a:srgbClr val="000000"/>
                          </a:solidFill>
                          <a:effectLst/>
                          <a:latin typeface="+mn-lt"/>
                        </a:rPr>
                        <a:t>. m. </a:t>
                      </a:r>
                      <a:r>
                        <a:rPr lang="lt-LT" sz="1400" b="0" i="0" u="none" strike="noStrike" dirty="0">
                          <a:solidFill>
                            <a:srgbClr val="000000"/>
                          </a:solidFill>
                          <a:effectLst/>
                          <a:latin typeface="+mn-lt"/>
                        </a:rPr>
                        <a:t>per metus galima suremontuoti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lt-LT"/>
                    </a:p>
                  </a:txBody>
                  <a:tcPr/>
                </a:tc>
                <a:tc gridSpan="2">
                  <a:txBody>
                    <a:bodyPr/>
                    <a:lstStyle/>
                    <a:p>
                      <a:pPr algn="ctr" fontAlgn="b"/>
                      <a:r>
                        <a:rPr lang="lt-LT" sz="1400" b="0" i="0" u="none" strike="noStrike" dirty="0">
                          <a:solidFill>
                            <a:srgbClr val="000000"/>
                          </a:solidFill>
                          <a:effectLst/>
                          <a:latin typeface="+mn-lt"/>
                        </a:rPr>
                        <a:t>Visas 49</a:t>
                      </a:r>
                      <a:r>
                        <a:rPr lang="en-US" sz="1400" b="0" i="0" u="none" strike="noStrike" dirty="0">
                          <a:solidFill>
                            <a:srgbClr val="000000"/>
                          </a:solidFill>
                          <a:effectLst/>
                          <a:latin typeface="+mn-lt"/>
                        </a:rPr>
                        <a:t>5</a:t>
                      </a:r>
                      <a:r>
                        <a:rPr lang="lt-LT" sz="1400" b="0" i="0" u="none" strike="noStrike" dirty="0">
                          <a:solidFill>
                            <a:srgbClr val="000000"/>
                          </a:solidFill>
                          <a:effectLst/>
                          <a:latin typeface="+mn-lt"/>
                        </a:rPr>
                        <a:t> 000 kv</a:t>
                      </a:r>
                      <a:r>
                        <a:rPr lang="lt-LT" sz="1400" b="0" i="0" u="none" strike="noStrike" dirty="0" smtClean="0">
                          <a:solidFill>
                            <a:srgbClr val="000000"/>
                          </a:solidFill>
                          <a:effectLst/>
                          <a:latin typeface="+mn-lt"/>
                        </a:rPr>
                        <a:t>. m.</a:t>
                      </a:r>
                      <a:r>
                        <a:rPr lang="en-US" sz="1400" b="0" i="0" u="none" strike="noStrike" dirty="0" smtClean="0">
                          <a:solidFill>
                            <a:srgbClr val="000000"/>
                          </a:solidFill>
                          <a:effectLst/>
                          <a:latin typeface="+mn-lt"/>
                        </a:rPr>
                        <a:t>**</a:t>
                      </a:r>
                      <a:r>
                        <a:rPr lang="lt-LT" sz="1400" b="0" i="0" u="none" strike="noStrike" dirty="0" smtClean="0">
                          <a:solidFill>
                            <a:srgbClr val="000000"/>
                          </a:solidFill>
                          <a:effectLst/>
                          <a:latin typeface="+mn-lt"/>
                        </a:rPr>
                        <a:t> </a:t>
                      </a:r>
                      <a:r>
                        <a:rPr lang="lt-LT" sz="1400" b="0" i="0" u="none" strike="noStrike" dirty="0">
                          <a:solidFill>
                            <a:srgbClr val="000000"/>
                          </a:solidFill>
                          <a:effectLst/>
                          <a:latin typeface="+mn-lt"/>
                        </a:rPr>
                        <a:t>portfelis būtų suremontuotas</a:t>
                      </a:r>
                      <a:r>
                        <a:rPr lang="en-US" sz="1400" b="0" i="0" u="none" strike="noStrike" dirty="0">
                          <a:solidFill>
                            <a:srgbClr val="000000"/>
                          </a:solidFill>
                          <a:effectLst/>
                          <a:latin typeface="+mn-lt"/>
                        </a:rPr>
                        <a:t> per</a:t>
                      </a:r>
                      <a:endParaRPr lang="lt-LT" sz="14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lt-LT"/>
                    </a:p>
                  </a:txBody>
                  <a:tcPr/>
                </a:tc>
                <a:extLst>
                  <a:ext uri="{0D108BD9-81ED-4DB2-BD59-A6C34878D82A}">
                    <a16:rowId xmlns:a16="http://schemas.microsoft.com/office/drawing/2014/main" xmlns="" val="2920271682"/>
                  </a:ext>
                </a:extLst>
              </a:tr>
              <a:tr h="275647">
                <a:tc>
                  <a:txBody>
                    <a:bodyPr/>
                    <a:lstStyle/>
                    <a:p>
                      <a:pPr algn="l" fontAlgn="b"/>
                      <a:r>
                        <a:rPr lang="lt-LT" sz="1400" b="0" i="0" u="none" strike="noStrike" dirty="0">
                          <a:solidFill>
                            <a:srgbClr val="000000"/>
                          </a:solidFill>
                          <a:effectLst/>
                          <a:latin typeface="+mn-lt"/>
                        </a:rPr>
                        <a:t>       7 000 000 </a:t>
                      </a:r>
                    </a:p>
                  </a:txBody>
                  <a:tcPr marL="6350" marR="6350" marT="635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t-LT" sz="1400" b="0" i="0" u="none" strike="noStrike" dirty="0">
                          <a:solidFill>
                            <a:srgbClr val="000000"/>
                          </a:solidFill>
                          <a:effectLst/>
                          <a:latin typeface="+mn-lt"/>
                        </a:rPr>
                        <a:t>mln. EUR</a:t>
                      </a:r>
                    </a:p>
                  </a:txBody>
                  <a:tcPr marL="6350" marR="6350" marT="635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t-LT" sz="1400" b="0" i="0" u="none" strike="noStrike" dirty="0">
                          <a:solidFill>
                            <a:srgbClr val="000000"/>
                          </a:solidFill>
                          <a:effectLst/>
                          <a:latin typeface="+mn-lt"/>
                        </a:rPr>
                        <a:t>    23 333 </a:t>
                      </a:r>
                    </a:p>
                  </a:txBody>
                  <a:tcPr marL="6350" marR="6350" marT="635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t-LT" sz="1400" b="0" i="0" u="none" strike="noStrike" dirty="0" err="1" smtClean="0">
                          <a:solidFill>
                            <a:srgbClr val="000000"/>
                          </a:solidFill>
                          <a:effectLst/>
                          <a:latin typeface="+mn-lt"/>
                        </a:rPr>
                        <a:t>kv.m</a:t>
                      </a:r>
                      <a:r>
                        <a:rPr lang="lt-LT" sz="1400" b="0" i="0" u="none" strike="noStrike" dirty="0" smtClean="0">
                          <a:solidFill>
                            <a:srgbClr val="000000"/>
                          </a:solidFill>
                          <a:effectLst/>
                          <a:latin typeface="+mn-lt"/>
                        </a:rPr>
                        <a:t>.</a:t>
                      </a:r>
                      <a:endParaRPr lang="lt-LT" sz="1400" b="0" i="0" u="none" strike="noStrike" dirty="0">
                        <a:solidFill>
                          <a:srgbClr val="000000"/>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mn-lt"/>
                        </a:rPr>
                        <a:t>21</a:t>
                      </a:r>
                    </a:p>
                  </a:txBody>
                  <a:tcPr marL="6350" marR="6350" marT="635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t-LT" sz="1400" b="0" i="0" u="none" strike="noStrike" dirty="0">
                          <a:solidFill>
                            <a:srgbClr val="000000"/>
                          </a:solidFill>
                          <a:effectLst/>
                          <a:latin typeface="+mn-lt"/>
                        </a:rPr>
                        <a:t>metus</a:t>
                      </a:r>
                    </a:p>
                  </a:txBody>
                  <a:tcPr marL="6350" marR="6350" marT="635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80574919"/>
                  </a:ext>
                </a:extLst>
              </a:tr>
              <a:tr h="303697">
                <a:tc>
                  <a:txBody>
                    <a:bodyPr/>
                    <a:lstStyle/>
                    <a:p>
                      <a:pPr algn="l" fontAlgn="b"/>
                      <a:r>
                        <a:rPr lang="lt-LT" sz="1400" b="0" i="0" u="none" strike="noStrike">
                          <a:solidFill>
                            <a:srgbClr val="000000"/>
                          </a:solidFill>
                          <a:effectLst/>
                          <a:latin typeface="+mn-lt"/>
                        </a:rPr>
                        <a:t>       6 000 000 </a:t>
                      </a:r>
                    </a:p>
                  </a:txBody>
                  <a:tcPr marL="6350" marR="6350" marT="635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t-LT" sz="1400" b="0" i="0" u="none" strike="noStrike" dirty="0">
                          <a:solidFill>
                            <a:srgbClr val="000000"/>
                          </a:solidFill>
                          <a:effectLst/>
                          <a:latin typeface="+mn-lt"/>
                        </a:rPr>
                        <a:t>mln. EUR</a:t>
                      </a:r>
                    </a:p>
                  </a:txBody>
                  <a:tcPr marL="6350" marR="6350" marT="635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t-LT" sz="1400" b="0" i="0" u="none" strike="noStrike">
                          <a:solidFill>
                            <a:srgbClr val="000000"/>
                          </a:solidFill>
                          <a:effectLst/>
                          <a:latin typeface="+mn-lt"/>
                        </a:rPr>
                        <a:t>    20 000 </a:t>
                      </a:r>
                    </a:p>
                  </a:txBody>
                  <a:tcPr marL="6350" marR="6350" marT="635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t-LT" sz="1400" b="0" i="0" u="none" strike="noStrike" dirty="0" err="1" smtClean="0">
                          <a:solidFill>
                            <a:srgbClr val="000000"/>
                          </a:solidFill>
                          <a:effectLst/>
                          <a:latin typeface="+mn-lt"/>
                        </a:rPr>
                        <a:t>kv.m</a:t>
                      </a:r>
                      <a:r>
                        <a:rPr lang="lt-LT" sz="1400" b="0" i="0" u="none" strike="noStrike" dirty="0" smtClean="0">
                          <a:solidFill>
                            <a:srgbClr val="000000"/>
                          </a:solidFill>
                          <a:effectLst/>
                          <a:latin typeface="+mn-lt"/>
                        </a:rPr>
                        <a:t>.</a:t>
                      </a:r>
                      <a:endParaRPr lang="lt-LT" sz="1400" b="0" i="0" u="none" strike="noStrike" dirty="0">
                        <a:solidFill>
                          <a:srgbClr val="000000"/>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t-LT" sz="1400" b="0" i="0" u="none" strike="noStrike" dirty="0">
                          <a:solidFill>
                            <a:srgbClr val="000000"/>
                          </a:solidFill>
                          <a:effectLst/>
                          <a:latin typeface="+mn-lt"/>
                        </a:rPr>
                        <a:t>2</a:t>
                      </a:r>
                      <a:r>
                        <a:rPr lang="en-US" sz="1400" b="0" i="0" u="none" strike="noStrike" dirty="0">
                          <a:solidFill>
                            <a:srgbClr val="000000"/>
                          </a:solidFill>
                          <a:effectLst/>
                          <a:latin typeface="+mn-lt"/>
                        </a:rPr>
                        <a:t>5</a:t>
                      </a:r>
                      <a:endParaRPr lang="lt-LT" sz="14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t-LT" sz="1400" b="0" i="0" u="none" strike="noStrike" dirty="0">
                          <a:solidFill>
                            <a:srgbClr val="000000"/>
                          </a:solidFill>
                          <a:effectLst/>
                          <a:latin typeface="+mn-lt"/>
                        </a:rPr>
                        <a:t>metus</a:t>
                      </a:r>
                    </a:p>
                  </a:txBody>
                  <a:tcPr marL="6350" marR="6350" marT="635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9248672"/>
                  </a:ext>
                </a:extLst>
              </a:tr>
              <a:tr h="303697">
                <a:tc>
                  <a:txBody>
                    <a:bodyPr/>
                    <a:lstStyle/>
                    <a:p>
                      <a:pPr algn="l" fontAlgn="b"/>
                      <a:r>
                        <a:rPr lang="lt-LT" sz="1400" b="0" i="0" u="none" strike="noStrike" dirty="0">
                          <a:solidFill>
                            <a:srgbClr val="000000"/>
                          </a:solidFill>
                          <a:effectLst/>
                          <a:latin typeface="+mn-lt"/>
                        </a:rPr>
                        <a:t>       5 000 000 </a:t>
                      </a:r>
                    </a:p>
                  </a:txBody>
                  <a:tcPr marL="6350" marR="6350" marT="635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t-LT" sz="1400" b="0" i="0" u="none" strike="noStrike" dirty="0">
                          <a:solidFill>
                            <a:srgbClr val="000000"/>
                          </a:solidFill>
                          <a:effectLst/>
                          <a:latin typeface="+mn-lt"/>
                        </a:rPr>
                        <a:t>mln. EUR</a:t>
                      </a:r>
                    </a:p>
                  </a:txBody>
                  <a:tcPr marL="6350" marR="6350" marT="635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t-LT" sz="1400" b="0" i="0" u="none" strike="noStrike">
                          <a:solidFill>
                            <a:srgbClr val="000000"/>
                          </a:solidFill>
                          <a:effectLst/>
                          <a:latin typeface="+mn-lt"/>
                        </a:rPr>
                        <a:t>    16 667 </a:t>
                      </a:r>
                    </a:p>
                  </a:txBody>
                  <a:tcPr marL="6350" marR="6350" marT="635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lt-LT" sz="1400" b="0" i="0" u="none" strike="noStrike" dirty="0" err="1" smtClean="0">
                          <a:solidFill>
                            <a:srgbClr val="000000"/>
                          </a:solidFill>
                          <a:effectLst/>
                          <a:latin typeface="+mn-lt"/>
                        </a:rPr>
                        <a:t>kv.m</a:t>
                      </a:r>
                      <a:r>
                        <a:rPr lang="lt-LT" sz="1400" b="0" i="0" u="none" strike="noStrike" dirty="0" smtClean="0">
                          <a:solidFill>
                            <a:srgbClr val="000000"/>
                          </a:solidFill>
                          <a:effectLst/>
                          <a:latin typeface="+mn-lt"/>
                        </a:rPr>
                        <a:t>.</a:t>
                      </a:r>
                      <a:endParaRPr lang="lt-LT" sz="1400" b="0" i="0" u="none" strike="noStrike" dirty="0">
                        <a:solidFill>
                          <a:srgbClr val="000000"/>
                        </a:solidFill>
                        <a:effectLst/>
                        <a:latin typeface="+mn-lt"/>
                      </a:endParaRPr>
                    </a:p>
                  </a:txBody>
                  <a:tcPr marL="6350" marR="6350" marT="635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mn-lt"/>
                        </a:rPr>
                        <a:t>30</a:t>
                      </a:r>
                      <a:endParaRPr lang="lt-LT" sz="14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t-LT" sz="1400" b="0" i="0" u="none" strike="noStrike" dirty="0">
                          <a:solidFill>
                            <a:srgbClr val="000000"/>
                          </a:solidFill>
                          <a:effectLst/>
                          <a:latin typeface="+mn-lt"/>
                        </a:rPr>
                        <a:t>metų</a:t>
                      </a:r>
                    </a:p>
                  </a:txBody>
                  <a:tcPr marL="6350" marR="6350" marT="635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58625821"/>
                  </a:ext>
                </a:extLst>
              </a:tr>
            </a:tbl>
          </a:graphicData>
        </a:graphic>
      </p:graphicFrame>
      <p:sp>
        <p:nvSpPr>
          <p:cNvPr id="5" name="Antraštė 3">
            <a:extLst>
              <a:ext uri="{FF2B5EF4-FFF2-40B4-BE49-F238E27FC236}">
                <a16:creationId xmlns:a16="http://schemas.microsoft.com/office/drawing/2014/main" xmlns="" id="{C9A4A400-BABD-4D8D-A94E-7AAD9A2849D2}"/>
              </a:ext>
            </a:extLst>
          </p:cNvPr>
          <p:cNvSpPr>
            <a:spLocks noGrp="1"/>
          </p:cNvSpPr>
          <p:nvPr>
            <p:ph type="title"/>
          </p:nvPr>
        </p:nvSpPr>
        <p:spPr>
          <a:xfrm>
            <a:off x="612775" y="342900"/>
            <a:ext cx="10917238" cy="903288"/>
          </a:xfrm>
        </p:spPr>
        <p:txBody>
          <a:bodyPr/>
          <a:lstStyle/>
          <a:p>
            <a:r>
              <a:rPr lang="lt-LT" sz="2800" dirty="0">
                <a:latin typeface="+mj-lt"/>
              </a:rPr>
              <a:t>Nuomos dedamosios dalys:</a:t>
            </a:r>
            <a:br>
              <a:rPr lang="lt-LT" sz="2800" dirty="0">
                <a:latin typeface="+mj-lt"/>
              </a:rPr>
            </a:br>
            <a:r>
              <a:rPr lang="lt-LT" sz="2800" dirty="0">
                <a:latin typeface="+mj-lt"/>
              </a:rPr>
              <a:t>Einamųjų remontų apimtys ir vertės palaikymo įmokos</a:t>
            </a:r>
            <a:endParaRPr lang="lt-LT" sz="2800" b="1" dirty="0">
              <a:latin typeface="+mj-lt"/>
            </a:endParaRPr>
          </a:p>
        </p:txBody>
      </p:sp>
      <p:sp>
        <p:nvSpPr>
          <p:cNvPr id="6" name="Stačiakampis 5">
            <a:extLst>
              <a:ext uri="{FF2B5EF4-FFF2-40B4-BE49-F238E27FC236}">
                <a16:creationId xmlns:a16="http://schemas.microsoft.com/office/drawing/2014/main" xmlns="" id="{DA075784-B8E6-4B22-8CD2-9C1F80ADB332}"/>
              </a:ext>
            </a:extLst>
          </p:cNvPr>
          <p:cNvSpPr/>
          <p:nvPr/>
        </p:nvSpPr>
        <p:spPr>
          <a:xfrm>
            <a:off x="753762" y="4077730"/>
            <a:ext cx="10293179" cy="32127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974979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23"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61777"/>
            <a:ext cx="12188951" cy="1344167"/>
          </a:xfrm>
          <a:prstGeom prst="rect">
            <a:avLst/>
          </a:prstGeom>
        </p:spPr>
      </p:pic>
      <p:sp>
        <p:nvSpPr>
          <p:cNvPr id="27" name="Shape 10"/>
          <p:cNvSpPr txBox="1">
            <a:spLocks noGrp="1"/>
          </p:cNvSpPr>
          <p:nvPr>
            <p:ph type="sldNum" idx="4"/>
          </p:nvPr>
        </p:nvSpPr>
        <p:spPr>
          <a:prstGeom prst="rect">
            <a:avLst/>
          </a:prstGeom>
          <a:noFill/>
          <a:ln>
            <a:noFill/>
          </a:ln>
        </p:spPr>
        <p:txBody>
          <a:bodyPr lIns="91425" tIns="45700" rIns="91425" bIns="45700" anchor="ctr" anchorCtr="0">
            <a:noAutofit/>
          </a:bodyPr>
          <a:lstStyle>
            <a:lvl1pPr>
              <a:defRPr>
                <a:solidFill>
                  <a:srgbClr val="FFFFFF"/>
                </a:solidFill>
              </a:defRPr>
            </a:lvl1pPr>
          </a:lstStyle>
          <a:p>
            <a:pPr algn="r">
              <a:buSzPct val="25000"/>
            </a:pPr>
            <a:fld id="{00000000-1234-1234-1234-123412341234}" type="slidenum">
              <a:rPr lang="lt-LT" sz="1200" smtClean="0">
                <a:latin typeface="+mn-lt"/>
                <a:ea typeface="Trebuchet MS"/>
                <a:cs typeface="Trebuchet MS"/>
                <a:sym typeface="Trebuchet MS"/>
              </a:rPr>
              <a:pPr algn="r">
                <a:buSzPct val="25000"/>
              </a:pPr>
              <a:t>11</a:t>
            </a:fld>
            <a:endParaRPr lang="lt-LT" sz="1200" dirty="0">
              <a:latin typeface="+mn-lt"/>
              <a:ea typeface="Trebuchet MS"/>
              <a:cs typeface="Trebuchet MS"/>
              <a:sym typeface="Trebuchet MS"/>
            </a:endParaRPr>
          </a:p>
        </p:txBody>
      </p:sp>
      <p:sp>
        <p:nvSpPr>
          <p:cNvPr id="4" name="Antraštė 3"/>
          <p:cNvSpPr>
            <a:spLocks noGrp="1"/>
          </p:cNvSpPr>
          <p:nvPr>
            <p:ph type="title"/>
          </p:nvPr>
        </p:nvSpPr>
        <p:spPr/>
        <p:txBody>
          <a:bodyPr/>
          <a:lstStyle/>
          <a:p>
            <a:r>
              <a:rPr lang="lt-LT" sz="2800" dirty="0" smtClean="0">
                <a:latin typeface="+mj-lt"/>
              </a:rPr>
              <a:t>Nuomos dedamosios dalys:</a:t>
            </a:r>
            <a:br>
              <a:rPr lang="lt-LT" sz="2800" dirty="0" smtClean="0">
                <a:latin typeface="+mj-lt"/>
              </a:rPr>
            </a:br>
            <a:r>
              <a:rPr lang="lt-LT" sz="2800" dirty="0" smtClean="0">
                <a:latin typeface="+mj-lt"/>
              </a:rPr>
              <a:t>Vertės palaikymo įmokos skaičiavimas </a:t>
            </a:r>
            <a:endParaRPr lang="lt-LT" sz="2800" b="1" dirty="0">
              <a:latin typeface="+mj-lt"/>
            </a:endParaRPr>
          </a:p>
        </p:txBody>
      </p:sp>
      <p:sp>
        <p:nvSpPr>
          <p:cNvPr id="3" name="TextBox 2">
            <a:extLst>
              <a:ext uri="{FF2B5EF4-FFF2-40B4-BE49-F238E27FC236}">
                <a16:creationId xmlns:a16="http://schemas.microsoft.com/office/drawing/2014/main" xmlns="" id="{AB019AB5-0148-47B7-9568-D77540F6EB27}"/>
              </a:ext>
            </a:extLst>
          </p:cNvPr>
          <p:cNvSpPr txBox="1"/>
          <p:nvPr/>
        </p:nvSpPr>
        <p:spPr>
          <a:xfrm>
            <a:off x="281140" y="3457006"/>
            <a:ext cx="2020271" cy="369332"/>
          </a:xfrm>
          <a:prstGeom prst="rect">
            <a:avLst/>
          </a:prstGeom>
          <a:noFill/>
        </p:spPr>
        <p:txBody>
          <a:bodyPr wrap="square" rtlCol="0">
            <a:spAutoFit/>
          </a:bodyPr>
          <a:lstStyle/>
          <a:p>
            <a:r>
              <a:rPr lang="lt-LT" sz="1800" b="1" dirty="0"/>
              <a:t>PALYGINIMAS:</a:t>
            </a:r>
          </a:p>
        </p:txBody>
      </p:sp>
      <p:graphicFrame>
        <p:nvGraphicFramePr>
          <p:cNvPr id="25" name="Lentelė 5">
            <a:extLst>
              <a:ext uri="{FF2B5EF4-FFF2-40B4-BE49-F238E27FC236}">
                <a16:creationId xmlns:a16="http://schemas.microsoft.com/office/drawing/2014/main" xmlns="" id="{B209415A-9896-40CD-B201-3949761DB087}"/>
              </a:ext>
            </a:extLst>
          </p:cNvPr>
          <p:cNvGraphicFramePr>
            <a:graphicFrameLocks noGrp="1"/>
          </p:cNvGraphicFramePr>
          <p:nvPr>
            <p:extLst>
              <p:ext uri="{D42A27DB-BD31-4B8C-83A1-F6EECF244321}">
                <p14:modId xmlns:p14="http://schemas.microsoft.com/office/powerpoint/2010/main" val="1759345575"/>
              </p:ext>
            </p:extLst>
          </p:nvPr>
        </p:nvGraphicFramePr>
        <p:xfrm>
          <a:off x="394159" y="3923673"/>
          <a:ext cx="11403685" cy="2173812"/>
        </p:xfrm>
        <a:graphic>
          <a:graphicData uri="http://schemas.openxmlformats.org/drawingml/2006/table">
            <a:tbl>
              <a:tblPr firstRow="1" bandRow="1">
                <a:tableStyleId>{00A15C55-8517-42AA-B614-E9B94910E393}</a:tableStyleId>
              </a:tblPr>
              <a:tblGrid>
                <a:gridCol w="1506806">
                  <a:extLst>
                    <a:ext uri="{9D8B030D-6E8A-4147-A177-3AD203B41FA5}">
                      <a16:colId xmlns:a16="http://schemas.microsoft.com/office/drawing/2014/main" xmlns="" val="3593128355"/>
                    </a:ext>
                  </a:extLst>
                </a:gridCol>
                <a:gridCol w="2157326">
                  <a:extLst>
                    <a:ext uri="{9D8B030D-6E8A-4147-A177-3AD203B41FA5}">
                      <a16:colId xmlns:a16="http://schemas.microsoft.com/office/drawing/2014/main" xmlns="" val="3927702833"/>
                    </a:ext>
                  </a:extLst>
                </a:gridCol>
                <a:gridCol w="2876764">
                  <a:extLst>
                    <a:ext uri="{9D8B030D-6E8A-4147-A177-3AD203B41FA5}">
                      <a16:colId xmlns:a16="http://schemas.microsoft.com/office/drawing/2014/main" xmlns="" val="4215938087"/>
                    </a:ext>
                  </a:extLst>
                </a:gridCol>
                <a:gridCol w="2486346">
                  <a:extLst>
                    <a:ext uri="{9D8B030D-6E8A-4147-A177-3AD203B41FA5}">
                      <a16:colId xmlns:a16="http://schemas.microsoft.com/office/drawing/2014/main" xmlns="" val="3456714977"/>
                    </a:ext>
                  </a:extLst>
                </a:gridCol>
                <a:gridCol w="2376443">
                  <a:extLst>
                    <a:ext uri="{9D8B030D-6E8A-4147-A177-3AD203B41FA5}">
                      <a16:colId xmlns:a16="http://schemas.microsoft.com/office/drawing/2014/main" xmlns="" val="1154934060"/>
                    </a:ext>
                  </a:extLst>
                </a:gridCol>
              </a:tblGrid>
              <a:tr h="460359">
                <a:tc>
                  <a:txBody>
                    <a:bodyPr/>
                    <a:lstStyle/>
                    <a:p>
                      <a:r>
                        <a:rPr lang="lt-LT" dirty="0"/>
                        <a:t>Adresas</a:t>
                      </a:r>
                      <a:endParaRPr lang="en-US" dirty="0"/>
                    </a:p>
                  </a:txBody>
                  <a:tcPr anchor="ctr"/>
                </a:tc>
                <a:tc>
                  <a:txBody>
                    <a:bodyPr/>
                    <a:lstStyle/>
                    <a:p>
                      <a:r>
                        <a:rPr lang="lt-LT" dirty="0"/>
                        <a:t>Panauda su atlygiu, EUR/m</a:t>
                      </a:r>
                      <a:r>
                        <a:rPr lang="lt-LT" baseline="30000" dirty="0"/>
                        <a:t>2</a:t>
                      </a:r>
                      <a:endParaRPr lang="en-US" dirty="0"/>
                    </a:p>
                  </a:txBody>
                  <a:tcPr anchor="ctr"/>
                </a:tc>
                <a:tc>
                  <a:txBody>
                    <a:bodyPr/>
                    <a:lstStyle/>
                    <a:p>
                      <a:r>
                        <a:rPr lang="lt-LT" dirty="0"/>
                        <a:t>Nuomos kaina</a:t>
                      </a:r>
                    </a:p>
                    <a:p>
                      <a:r>
                        <a:rPr lang="lt-LT" dirty="0"/>
                        <a:t> </a:t>
                      </a:r>
                      <a:r>
                        <a:rPr lang="lt-LT" b="0" dirty="0">
                          <a:solidFill>
                            <a:srgbClr val="C00000"/>
                          </a:solidFill>
                        </a:rPr>
                        <a:t>(I VARIANTAS), </a:t>
                      </a:r>
                      <a:r>
                        <a:rPr lang="lt-LT" dirty="0"/>
                        <a:t>EUR/m</a:t>
                      </a:r>
                      <a:r>
                        <a:rPr lang="lt-LT" baseline="30000" dirty="0"/>
                        <a:t>2</a:t>
                      </a:r>
                      <a:endParaRPr lang="en-US" baseline="30000" dirty="0"/>
                    </a:p>
                  </a:txBody>
                  <a:tcPr anchor="ctr"/>
                </a:tc>
                <a:tc>
                  <a:txBody>
                    <a:bodyPr/>
                    <a:lstStyle/>
                    <a:p>
                      <a:r>
                        <a:rPr lang="lt-LT" dirty="0"/>
                        <a:t>Nuomos kaina</a:t>
                      </a:r>
                    </a:p>
                    <a:p>
                      <a:r>
                        <a:rPr lang="lt-LT" dirty="0"/>
                        <a:t> </a:t>
                      </a:r>
                      <a:r>
                        <a:rPr lang="lt-LT" b="0" dirty="0">
                          <a:solidFill>
                            <a:srgbClr val="C00000"/>
                          </a:solidFill>
                        </a:rPr>
                        <a:t>(II VARIANTAS), </a:t>
                      </a:r>
                      <a:r>
                        <a:rPr lang="lt-LT" dirty="0"/>
                        <a:t>EUR/m</a:t>
                      </a:r>
                      <a:r>
                        <a:rPr lang="lt-LT" baseline="30000" dirty="0"/>
                        <a:t>2</a:t>
                      </a:r>
                      <a:endParaRPr lang="en-US" baseline="30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Rinkos nuomos</a:t>
                      </a: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kaina, EUR/m</a:t>
                      </a:r>
                      <a:r>
                        <a:rPr lang="lt-LT" baseline="30000" dirty="0"/>
                        <a:t>2</a:t>
                      </a:r>
                      <a:endParaRPr lang="en-US" baseline="30000" dirty="0"/>
                    </a:p>
                  </a:txBody>
                  <a:tcPr anchor="ctr"/>
                </a:tc>
                <a:extLst>
                  <a:ext uri="{0D108BD9-81ED-4DB2-BD59-A6C34878D82A}">
                    <a16:rowId xmlns:a16="http://schemas.microsoft.com/office/drawing/2014/main" xmlns="" val="2910552330"/>
                  </a:ext>
                </a:extLst>
              </a:tr>
              <a:tr h="794592">
                <a:tc>
                  <a:txBody>
                    <a:bodyPr/>
                    <a:lstStyle/>
                    <a:p>
                      <a:r>
                        <a:rPr lang="lt-LT" dirty="0"/>
                        <a:t>Vytauto g. 10, Lazdijai</a:t>
                      </a:r>
                      <a:endParaRPr lang="en-US" dirty="0"/>
                    </a:p>
                  </a:txBody>
                  <a:tcPr>
                    <a:lnB w="6350" cap="flat" cmpd="sng" algn="ctr">
                      <a:solidFill>
                        <a:schemeClr val="accent1"/>
                      </a:solidFill>
                      <a:prstDash val="solid"/>
                      <a:round/>
                      <a:headEnd type="none" w="med" len="med"/>
                      <a:tailEnd type="none" w="med" len="med"/>
                    </a:lnB>
                    <a:solidFill>
                      <a:schemeClr val="bg1"/>
                    </a:solidFill>
                  </a:tcPr>
                </a:tc>
                <a:tc>
                  <a:txBody>
                    <a:bodyPr/>
                    <a:lstStyle/>
                    <a:p>
                      <a:pPr algn="l"/>
                      <a:r>
                        <a:rPr lang="lt-LT" sz="1200" dirty="0"/>
                        <a:t>TB: 0,41 </a:t>
                      </a:r>
                    </a:p>
                    <a:p>
                      <a:pPr algn="l">
                        <a:spcAft>
                          <a:spcPts val="300"/>
                        </a:spcAft>
                      </a:pPr>
                      <a:r>
                        <a:rPr lang="lt-LT" sz="1200" dirty="0"/>
                        <a:t>Nusidėvėjimas: 1,07 </a:t>
                      </a:r>
                    </a:p>
                    <a:p>
                      <a:pPr algn="l"/>
                      <a:r>
                        <a:rPr lang="lt-LT" sz="1200" b="1" dirty="0">
                          <a:solidFill>
                            <a:schemeClr val="tx1"/>
                          </a:solidFill>
                        </a:rPr>
                        <a:t>Bendra: 1,48 </a:t>
                      </a:r>
                      <a:endParaRPr lang="en-US" sz="1200" b="1" dirty="0">
                        <a:solidFill>
                          <a:schemeClr val="tx1"/>
                        </a:solidFill>
                      </a:endParaRPr>
                    </a:p>
                  </a:txBody>
                  <a:tcPr>
                    <a:lnB w="6350" cap="flat" cmpd="sng" algn="ctr">
                      <a:solidFill>
                        <a:schemeClr val="accent1"/>
                      </a:solidFill>
                      <a:prstDash val="solid"/>
                      <a:round/>
                      <a:headEnd type="none" w="med" len="med"/>
                      <a:tailEnd type="none" w="med" len="med"/>
                    </a:lnB>
                    <a:solidFill>
                      <a:schemeClr val="bg1"/>
                    </a:solidFill>
                  </a:tcPr>
                </a:tc>
                <a:tc>
                  <a:txBody>
                    <a:bodyPr/>
                    <a:lstStyle/>
                    <a:p>
                      <a:pPr algn="l"/>
                      <a:r>
                        <a:rPr lang="lt-LT" sz="1200" dirty="0"/>
                        <a:t>TB  dalis: 0,41 </a:t>
                      </a:r>
                    </a:p>
                    <a:p>
                      <a:pPr algn="l">
                        <a:spcAft>
                          <a:spcPts val="300"/>
                        </a:spcAft>
                      </a:pPr>
                      <a:r>
                        <a:rPr lang="lt-LT" sz="1200" dirty="0"/>
                        <a:t>Nusidėvėjimas: 3,</a:t>
                      </a:r>
                      <a:r>
                        <a:rPr lang="en-US" sz="1200" dirty="0"/>
                        <a:t>11</a:t>
                      </a:r>
                      <a:r>
                        <a:rPr lang="lt-LT" sz="1200" dirty="0"/>
                        <a:t> </a:t>
                      </a:r>
                    </a:p>
                    <a:p>
                      <a:pPr algn="l"/>
                      <a:r>
                        <a:rPr lang="lt-LT" sz="1200" b="1" dirty="0">
                          <a:solidFill>
                            <a:srgbClr val="C00000"/>
                          </a:solidFill>
                        </a:rPr>
                        <a:t>Bendra: 3,</a:t>
                      </a:r>
                      <a:r>
                        <a:rPr lang="en-US" sz="1200" b="1">
                          <a:solidFill>
                            <a:srgbClr val="C00000"/>
                          </a:solidFill>
                        </a:rPr>
                        <a:t>11</a:t>
                      </a:r>
                      <a:endParaRPr lang="en-US" sz="1200" b="1" dirty="0">
                        <a:solidFill>
                          <a:srgbClr val="C00000"/>
                        </a:solidFill>
                      </a:endParaRPr>
                    </a:p>
                  </a:txBody>
                  <a:tcPr>
                    <a:lnB w="6350" cap="flat" cmpd="sng" algn="ctr">
                      <a:solidFill>
                        <a:schemeClr val="accent1"/>
                      </a:solidFill>
                      <a:prstDash val="solid"/>
                      <a:round/>
                      <a:headEnd type="none" w="med" len="med"/>
                      <a:tailEnd type="none" w="med" len="med"/>
                    </a:lnB>
                    <a:solidFill>
                      <a:schemeClr val="bg1"/>
                    </a:solidFill>
                  </a:tcPr>
                </a:tc>
                <a:tc>
                  <a:txBody>
                    <a:bodyPr/>
                    <a:lstStyle/>
                    <a:p>
                      <a:pPr algn="l"/>
                      <a:r>
                        <a:rPr lang="lt-LT" sz="1200" dirty="0"/>
                        <a:t>TB  dalis: 0,41 </a:t>
                      </a:r>
                    </a:p>
                    <a:p>
                      <a:pPr algn="l">
                        <a:spcAft>
                          <a:spcPts val="300"/>
                        </a:spcAft>
                      </a:pPr>
                      <a:r>
                        <a:rPr lang="lt-LT" sz="1200" dirty="0"/>
                        <a:t>Vertės palaikymas: 0,</a:t>
                      </a:r>
                      <a:r>
                        <a:rPr lang="en-US" sz="1200" dirty="0"/>
                        <a:t>41</a:t>
                      </a:r>
                      <a:r>
                        <a:rPr lang="lt-LT" sz="1200" dirty="0"/>
                        <a:t> </a:t>
                      </a:r>
                    </a:p>
                    <a:p>
                      <a:pPr algn="l"/>
                      <a:r>
                        <a:rPr lang="lt-LT" sz="1200" b="1" dirty="0">
                          <a:solidFill>
                            <a:schemeClr val="accent1"/>
                          </a:solidFill>
                        </a:rPr>
                        <a:t>Bendra: 0,8</a:t>
                      </a:r>
                      <a:r>
                        <a:rPr lang="en-US" sz="1200" b="1" dirty="0">
                          <a:solidFill>
                            <a:schemeClr val="accent1"/>
                          </a:solidFill>
                        </a:rPr>
                        <a:t>2</a:t>
                      </a:r>
                      <a:r>
                        <a:rPr lang="lt-LT" sz="1200" b="1" dirty="0">
                          <a:solidFill>
                            <a:schemeClr val="accent1"/>
                          </a:solidFill>
                        </a:rPr>
                        <a:t> </a:t>
                      </a:r>
                      <a:endParaRPr lang="en-US" sz="1200" b="1" dirty="0">
                        <a:solidFill>
                          <a:schemeClr val="accent1"/>
                        </a:solidFill>
                      </a:endParaRPr>
                    </a:p>
                  </a:txBody>
                  <a:tcPr>
                    <a:lnB w="6350" cap="flat" cmpd="sng" algn="ctr">
                      <a:solidFill>
                        <a:schemeClr val="accent1"/>
                      </a:solidFill>
                      <a:prstDash val="solid"/>
                      <a:round/>
                      <a:headEnd type="none" w="med" len="med"/>
                      <a:tailEnd type="none" w="med" len="med"/>
                    </a:lnB>
                    <a:solidFill>
                      <a:schemeClr val="bg1"/>
                    </a:solidFill>
                  </a:tcPr>
                </a:tc>
                <a:tc>
                  <a:txBody>
                    <a:bodyPr/>
                    <a:lstStyle/>
                    <a:p>
                      <a:pPr algn="ctr"/>
                      <a:r>
                        <a:rPr lang="lt-LT" sz="1200" b="1" dirty="0">
                          <a:solidFill>
                            <a:srgbClr val="C00000"/>
                          </a:solidFill>
                        </a:rPr>
                        <a:t>1 – 3 EUR </a:t>
                      </a:r>
                      <a:endParaRPr lang="en-US" sz="1200" b="1" dirty="0">
                        <a:solidFill>
                          <a:srgbClr val="C00000"/>
                        </a:solidFill>
                      </a:endParaRPr>
                    </a:p>
                  </a:txBody>
                  <a:tcPr anchor="ctr">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605527928"/>
                  </a:ext>
                </a:extLst>
              </a:tr>
              <a:tr h="794592">
                <a:tc>
                  <a:txBody>
                    <a:bodyPr/>
                    <a:lstStyle/>
                    <a:p>
                      <a:r>
                        <a:rPr lang="lt-LT" dirty="0"/>
                        <a:t>Gedimino pr. 38, Vilnius</a:t>
                      </a:r>
                      <a:endParaRPr lang="en-US" dirty="0"/>
                    </a:p>
                  </a:txBody>
                  <a:tcPr anchor="ctr">
                    <a:lnL w="12700" cmpd="sng">
                      <a:noFill/>
                    </a:lnL>
                    <a:lnR w="12700" cmpd="sng">
                      <a:noFill/>
                    </a:lnR>
                    <a:lnT w="63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endParaRPr lang="lt-LT" sz="1200" dirty="0"/>
                    </a:p>
                    <a:p>
                      <a:pPr algn="l"/>
                      <a:r>
                        <a:rPr lang="lt-LT" sz="1200" dirty="0"/>
                        <a:t>TB: 0,41 </a:t>
                      </a:r>
                    </a:p>
                    <a:p>
                      <a:pPr algn="l">
                        <a:spcAft>
                          <a:spcPts val="300"/>
                        </a:spcAft>
                      </a:pPr>
                      <a:r>
                        <a:rPr lang="lt-LT" sz="1200" dirty="0"/>
                        <a:t>Nusidėvėjimas: 0,44 </a:t>
                      </a:r>
                    </a:p>
                    <a:p>
                      <a:pPr algn="l"/>
                      <a:r>
                        <a:rPr lang="lt-LT" sz="1200" b="1" dirty="0">
                          <a:solidFill>
                            <a:schemeClr val="tx1"/>
                          </a:solidFill>
                        </a:rPr>
                        <a:t>Bendra: 0,85 </a:t>
                      </a:r>
                      <a:endParaRPr lang="en-US" sz="1200" b="1" dirty="0">
                        <a:solidFill>
                          <a:schemeClr val="tx1"/>
                        </a:solidFill>
                      </a:endParaRPr>
                    </a:p>
                  </a:txBody>
                  <a:tcPr>
                    <a:lnL w="12700" cmpd="sng">
                      <a:noFill/>
                    </a:lnL>
                    <a:lnR w="12700" cmpd="sng">
                      <a:noFill/>
                    </a:lnR>
                    <a:lnT w="63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endParaRPr lang="lt-LT" sz="1200" dirty="0"/>
                    </a:p>
                    <a:p>
                      <a:pPr algn="l"/>
                      <a:r>
                        <a:rPr lang="lt-LT" sz="1200" dirty="0"/>
                        <a:t>TB  dalis: 0,41 </a:t>
                      </a:r>
                    </a:p>
                    <a:p>
                      <a:pPr algn="l">
                        <a:spcAft>
                          <a:spcPts val="300"/>
                        </a:spcAft>
                      </a:pPr>
                      <a:r>
                        <a:rPr lang="lt-LT" sz="1200" dirty="0"/>
                        <a:t>Nusidėvėjimas: 1,</a:t>
                      </a:r>
                      <a:r>
                        <a:rPr lang="en-US" sz="1200" dirty="0"/>
                        <a:t>23</a:t>
                      </a:r>
                      <a:endParaRPr lang="lt-LT" sz="1200" dirty="0"/>
                    </a:p>
                    <a:p>
                      <a:pPr algn="l"/>
                      <a:r>
                        <a:rPr lang="lt-LT" sz="1200" b="1" dirty="0">
                          <a:solidFill>
                            <a:srgbClr val="C00000"/>
                          </a:solidFill>
                        </a:rPr>
                        <a:t>Bendra: 1,</a:t>
                      </a:r>
                      <a:r>
                        <a:rPr lang="en-US" sz="1200" b="1" dirty="0">
                          <a:solidFill>
                            <a:srgbClr val="C00000"/>
                          </a:solidFill>
                        </a:rPr>
                        <a:t>64</a:t>
                      </a:r>
                    </a:p>
                  </a:txBody>
                  <a:tcPr>
                    <a:lnL w="12700" cmpd="sng">
                      <a:noFill/>
                    </a:lnL>
                    <a:lnR w="12700" cmpd="sng">
                      <a:noFill/>
                    </a:lnR>
                    <a:lnT w="63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endParaRPr lang="lt-LT" sz="1200" dirty="0"/>
                    </a:p>
                    <a:p>
                      <a:pPr algn="l"/>
                      <a:r>
                        <a:rPr lang="lt-LT" sz="1200" dirty="0"/>
                        <a:t>TB  dalis: 0,41 </a:t>
                      </a:r>
                    </a:p>
                    <a:p>
                      <a:pPr algn="l">
                        <a:spcAft>
                          <a:spcPts val="300"/>
                        </a:spcAft>
                      </a:pPr>
                      <a:r>
                        <a:rPr lang="lt-LT" sz="1200" dirty="0"/>
                        <a:t>Vertės palaikymas: </a:t>
                      </a:r>
                      <a:r>
                        <a:rPr lang="en-US" sz="1200" dirty="0"/>
                        <a:t>2</a:t>
                      </a:r>
                      <a:r>
                        <a:rPr lang="lt-LT" sz="1200" dirty="0"/>
                        <a:t>,</a:t>
                      </a:r>
                      <a:r>
                        <a:rPr lang="en-US" sz="1200" dirty="0"/>
                        <a:t>68</a:t>
                      </a:r>
                      <a:r>
                        <a:rPr lang="lt-LT" sz="1200" dirty="0"/>
                        <a:t> </a:t>
                      </a:r>
                    </a:p>
                    <a:p>
                      <a:pPr algn="l"/>
                      <a:r>
                        <a:rPr lang="lt-LT" sz="1200" b="1" dirty="0">
                          <a:solidFill>
                            <a:schemeClr val="accent1"/>
                          </a:solidFill>
                        </a:rPr>
                        <a:t>Bendra: </a:t>
                      </a:r>
                      <a:r>
                        <a:rPr lang="en-US" sz="1200" b="1" dirty="0">
                          <a:solidFill>
                            <a:schemeClr val="accent1"/>
                          </a:solidFill>
                        </a:rPr>
                        <a:t>3,09</a:t>
                      </a:r>
                      <a:r>
                        <a:rPr lang="lt-LT" sz="1200" b="1" dirty="0">
                          <a:solidFill>
                            <a:schemeClr val="accent1"/>
                          </a:solidFill>
                        </a:rPr>
                        <a:t> </a:t>
                      </a:r>
                      <a:endParaRPr lang="en-US" sz="1200" b="1" dirty="0">
                        <a:solidFill>
                          <a:schemeClr val="accent1"/>
                        </a:solidFill>
                      </a:endParaRPr>
                    </a:p>
                  </a:txBody>
                  <a:tcPr>
                    <a:lnL w="12700" cmpd="sng">
                      <a:noFill/>
                    </a:lnL>
                    <a:lnR w="12700" cmpd="sng">
                      <a:noFill/>
                    </a:lnR>
                    <a:lnT w="63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lt-LT" sz="1200" b="1" dirty="0">
                          <a:solidFill>
                            <a:srgbClr val="C00000"/>
                          </a:solidFill>
                        </a:rPr>
                        <a:t>8 – 15 EUR</a:t>
                      </a:r>
                      <a:endParaRPr lang="en-US" sz="1200" b="1" dirty="0">
                        <a:solidFill>
                          <a:srgbClr val="C00000"/>
                        </a:solidFill>
                      </a:endParaRPr>
                    </a:p>
                  </a:txBody>
                  <a:tcPr anchor="ctr">
                    <a:lnL w="12700" cmpd="sng">
                      <a:noFill/>
                    </a:lnL>
                    <a:lnR w="12700" cmpd="sng">
                      <a:noFill/>
                    </a:lnR>
                    <a:lnT w="63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337928597"/>
                  </a:ext>
                </a:extLst>
              </a:tr>
            </a:tbl>
          </a:graphicData>
        </a:graphic>
      </p:graphicFrame>
      <p:sp>
        <p:nvSpPr>
          <p:cNvPr id="2" name="TextBox 1">
            <a:extLst>
              <a:ext uri="{FF2B5EF4-FFF2-40B4-BE49-F238E27FC236}">
                <a16:creationId xmlns:a16="http://schemas.microsoft.com/office/drawing/2014/main" xmlns="" id="{B795DEFB-FC1F-4582-8A59-28F05F7AA5FF}"/>
              </a:ext>
            </a:extLst>
          </p:cNvPr>
          <p:cNvSpPr txBox="1"/>
          <p:nvPr/>
        </p:nvSpPr>
        <p:spPr>
          <a:xfrm>
            <a:off x="394156" y="1862112"/>
            <a:ext cx="11403685" cy="1354217"/>
          </a:xfrm>
          <a:prstGeom prst="rect">
            <a:avLst/>
          </a:prstGeom>
          <a:noFill/>
        </p:spPr>
        <p:txBody>
          <a:bodyPr wrap="square" rtlCol="0">
            <a:spAutoFit/>
          </a:bodyPr>
          <a:lstStyle/>
          <a:p>
            <a:r>
              <a:rPr lang="lt-LT" sz="1800" b="1" dirty="0"/>
              <a:t>10 000 000 EUR sumą pastatų būklės palaikymui galima surinkti dviem variantais:</a:t>
            </a:r>
          </a:p>
          <a:p>
            <a:endParaRPr lang="lt-LT" sz="1800" b="1" dirty="0"/>
          </a:p>
          <a:p>
            <a:pPr marL="285750" indent="-285750">
              <a:buFont typeface="Arial" panose="020B0604020202020204" pitchFamily="34" charset="0"/>
              <a:buChar char="•"/>
            </a:pPr>
            <a:r>
              <a:rPr lang="lt-LT" sz="1800" b="1" dirty="0"/>
              <a:t>I VARIANTAS: </a:t>
            </a:r>
            <a:r>
              <a:rPr lang="lt-LT" sz="1800" dirty="0"/>
              <a:t>viso portfelio nusidėvėjimas mažinamas nuo 75 metų iki 25 metų</a:t>
            </a:r>
          </a:p>
          <a:p>
            <a:endParaRPr lang="lt-LT" sz="1000" dirty="0"/>
          </a:p>
          <a:p>
            <a:pPr marL="285750" indent="-285750">
              <a:buFont typeface="Arial" panose="020B0604020202020204" pitchFamily="34" charset="0"/>
              <a:buChar char="•"/>
            </a:pPr>
            <a:r>
              <a:rPr lang="lt-LT" sz="1800" b="1" dirty="0"/>
              <a:t>II VARIANTAS: </a:t>
            </a:r>
            <a:r>
              <a:rPr lang="lt-LT" sz="1800" dirty="0"/>
              <a:t>Surenkami iki 5 proc. pastatų mokestinės vertės RC duomenimis -</a:t>
            </a:r>
            <a:r>
              <a:rPr lang="lt-LT" sz="1800" dirty="0">
                <a:solidFill>
                  <a:srgbClr val="FF0000"/>
                </a:solidFill>
              </a:rPr>
              <a:t> siūlomas</a:t>
            </a:r>
          </a:p>
        </p:txBody>
      </p:sp>
    </p:spTree>
    <p:extLst>
      <p:ext uri="{BB962C8B-B14F-4D97-AF65-F5344CB8AC3E}">
        <p14:creationId xmlns:p14="http://schemas.microsoft.com/office/powerpoint/2010/main" val="38998867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9734F5CA-8455-4242-A77C-7E8669E71271}"/>
              </a:ext>
            </a:extLst>
          </p:cNvPr>
          <p:cNvSpPr>
            <a:spLocks noGrp="1"/>
          </p:cNvSpPr>
          <p:nvPr>
            <p:ph type="title"/>
          </p:nvPr>
        </p:nvSpPr>
        <p:spPr/>
        <p:txBody>
          <a:bodyPr/>
          <a:lstStyle/>
          <a:p>
            <a:r>
              <a:rPr lang="lt-LT" sz="2800" dirty="0" smtClean="0">
                <a:latin typeface="+mj-lt"/>
              </a:rPr>
              <a:t>Nuomos dedamosios dalys:</a:t>
            </a:r>
            <a:br>
              <a:rPr lang="lt-LT" sz="2800" dirty="0" smtClean="0">
                <a:latin typeface="+mj-lt"/>
              </a:rPr>
            </a:br>
            <a:r>
              <a:rPr lang="lt-LT" sz="2800" dirty="0" smtClean="0">
                <a:latin typeface="+mj-lt"/>
              </a:rPr>
              <a:t>Vertės palaikymo įmokos skaičiavimas</a:t>
            </a:r>
            <a:endParaRPr lang="lt-LT" dirty="0">
              <a:latin typeface="+mj-lt"/>
            </a:endParaRPr>
          </a:p>
        </p:txBody>
      </p:sp>
      <p:sp>
        <p:nvSpPr>
          <p:cNvPr id="7" name="TextBox 6">
            <a:extLst>
              <a:ext uri="{FF2B5EF4-FFF2-40B4-BE49-F238E27FC236}">
                <a16:creationId xmlns:a16="http://schemas.microsoft.com/office/drawing/2014/main" xmlns="" id="{DBD7713F-8287-4B08-BB18-858CE50F04C0}"/>
              </a:ext>
            </a:extLst>
          </p:cNvPr>
          <p:cNvSpPr txBox="1"/>
          <p:nvPr/>
        </p:nvSpPr>
        <p:spPr>
          <a:xfrm>
            <a:off x="740299" y="1817514"/>
            <a:ext cx="6586775" cy="3785652"/>
          </a:xfrm>
          <a:prstGeom prst="rect">
            <a:avLst/>
          </a:prstGeom>
          <a:noFill/>
        </p:spPr>
        <p:txBody>
          <a:bodyPr wrap="square" rtlCol="0">
            <a:spAutoFit/>
          </a:bodyPr>
          <a:lstStyle/>
          <a:p>
            <a:pPr marL="285750" indent="-285750" algn="just">
              <a:buFont typeface="Arial" panose="020B0604020202020204" pitchFamily="34" charset="0"/>
              <a:buChar char="•"/>
            </a:pPr>
            <a:r>
              <a:rPr lang="lt-LT" sz="1600" dirty="0" smtClean="0"/>
              <a:t>Vertės palaikymo įmoką siūloma skaičiuoti nuo konkretaus AVNT mokestinės VĮ Registrų centro vertės (iki 5 proc.);</a:t>
            </a:r>
          </a:p>
          <a:p>
            <a:pPr marL="285750" indent="-285750" algn="just">
              <a:buFont typeface="Arial" panose="020B0604020202020204" pitchFamily="34" charset="0"/>
              <a:buChar char="•"/>
            </a:pPr>
            <a:r>
              <a:rPr lang="lt-LT" sz="1600" dirty="0" smtClean="0"/>
              <a:t>Vertės palaikymo įmoką fiksuoti laikotarpiui, kuriam nustatoma mokestinė VĮ Registrų centro vertė (5 metams);</a:t>
            </a:r>
          </a:p>
          <a:p>
            <a:pPr marL="285750" indent="-285750" algn="just">
              <a:buFont typeface="Arial" panose="020B0604020202020204" pitchFamily="34" charset="0"/>
              <a:buChar char="•"/>
            </a:pPr>
            <a:r>
              <a:rPr lang="lt-LT" sz="1600" dirty="0" smtClean="0"/>
              <a:t>Vertės palaikymo įmoka būtų aukštesnė geresnės būklės, patrauklesnėse vietose esantiems pastatams;</a:t>
            </a:r>
          </a:p>
          <a:p>
            <a:pPr marL="285750" indent="-285750" algn="just">
              <a:buFont typeface="Arial" panose="020B0604020202020204" pitchFamily="34" charset="0"/>
              <a:buChar char="•"/>
            </a:pPr>
            <a:r>
              <a:rPr lang="lt-LT" sz="1600" dirty="0" smtClean="0"/>
              <a:t>Nuomos kainos diferencijavimas tarp regionų galėtų paskatinti įstaigas naujas darbo vietas kurti regionuose ir sumažinti centralizaciją Vilniuje;</a:t>
            </a:r>
          </a:p>
          <a:p>
            <a:pPr marL="285750" indent="-285750" algn="just">
              <a:buFont typeface="Arial" panose="020B0604020202020204" pitchFamily="34" charset="0"/>
              <a:buChar char="•"/>
            </a:pPr>
            <a:r>
              <a:rPr lang="lt-LT" sz="1600" dirty="0" smtClean="0"/>
              <a:t>Vertės palaikymo įmokos kaupiamos į bendrą fondą, ir pagal centralizuotai valdomo valstybės turto valdytojo nustatytus kriterijus, paskirstomos remontams pastatams, kuriems to labiausiai reikia;</a:t>
            </a:r>
          </a:p>
          <a:p>
            <a:pPr marL="285750" indent="-285750" algn="just">
              <a:buFont typeface="Arial" panose="020B0604020202020204" pitchFamily="34" charset="0"/>
              <a:buChar char="•"/>
            </a:pPr>
            <a:r>
              <a:rPr lang="lt-LT" sz="1600" dirty="0" smtClean="0"/>
              <a:t>Įstaigoms, kurioms nuomos mokestis didės palyginus su šiuo metu patiriamomis sąnaudomis atlygiui mokėti, bus peržiūrėti valstybės biudžeto asignavimai atitinkamai juos padidinant.</a:t>
            </a:r>
            <a:endParaRPr lang="lt-LT" sz="1600" dirty="0"/>
          </a:p>
        </p:txBody>
      </p:sp>
      <p:graphicFrame>
        <p:nvGraphicFramePr>
          <p:cNvPr id="5" name="Diagrama 4">
            <a:extLst>
              <a:ext uri="{FF2B5EF4-FFF2-40B4-BE49-F238E27FC236}">
                <a16:creationId xmlns:a16="http://schemas.microsoft.com/office/drawing/2014/main" xmlns="" id="{03154AD8-F1AB-4A04-931D-A2448E48A628}"/>
              </a:ext>
            </a:extLst>
          </p:cNvPr>
          <p:cNvGraphicFramePr>
            <a:graphicFrameLocks/>
          </p:cNvGraphicFramePr>
          <p:nvPr>
            <p:extLst>
              <p:ext uri="{D42A27DB-BD31-4B8C-83A1-F6EECF244321}">
                <p14:modId xmlns:p14="http://schemas.microsoft.com/office/powerpoint/2010/main" val="3611183943"/>
              </p:ext>
            </p:extLst>
          </p:nvPr>
        </p:nvGraphicFramePr>
        <p:xfrm>
          <a:off x="7422078" y="1615044"/>
          <a:ext cx="4551403" cy="44176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259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vadinimas 6">
            <a:extLst>
              <a:ext uri="{FF2B5EF4-FFF2-40B4-BE49-F238E27FC236}">
                <a16:creationId xmlns:a16="http://schemas.microsoft.com/office/drawing/2014/main" xmlns="" id="{8595E850-DAC0-455B-95C2-880EEE6B3055}"/>
              </a:ext>
            </a:extLst>
          </p:cNvPr>
          <p:cNvSpPr>
            <a:spLocks noGrp="1"/>
          </p:cNvSpPr>
          <p:nvPr>
            <p:ph type="title"/>
          </p:nvPr>
        </p:nvSpPr>
        <p:spPr/>
        <p:txBody>
          <a:bodyPr/>
          <a:lstStyle/>
          <a:p>
            <a:r>
              <a:rPr lang="lt-LT" sz="2800" dirty="0">
                <a:latin typeface="+mj-lt"/>
              </a:rPr>
              <a:t>Nuomos mokesčio dedamosios dalys</a:t>
            </a:r>
            <a:br>
              <a:rPr lang="lt-LT" sz="2800" dirty="0">
                <a:latin typeface="+mj-lt"/>
              </a:rPr>
            </a:br>
            <a:r>
              <a:rPr lang="lt-LT" sz="2800" dirty="0">
                <a:latin typeface="+mj-lt"/>
              </a:rPr>
              <a:t>Atnaujinimo įmoka</a:t>
            </a:r>
          </a:p>
        </p:txBody>
      </p:sp>
      <p:sp>
        <p:nvSpPr>
          <p:cNvPr id="10" name="Turinio vietos rezervavimo ženklas 9">
            <a:extLst>
              <a:ext uri="{FF2B5EF4-FFF2-40B4-BE49-F238E27FC236}">
                <a16:creationId xmlns:a16="http://schemas.microsoft.com/office/drawing/2014/main" xmlns="" id="{171B53E7-3A9F-4C6B-8EA1-21506264B1D1}"/>
              </a:ext>
            </a:extLst>
          </p:cNvPr>
          <p:cNvSpPr>
            <a:spLocks noGrp="1"/>
          </p:cNvSpPr>
          <p:nvPr>
            <p:ph idx="1"/>
          </p:nvPr>
        </p:nvSpPr>
        <p:spPr/>
        <p:txBody>
          <a:bodyPr/>
          <a:lstStyle/>
          <a:p>
            <a:pPr algn="just"/>
            <a:r>
              <a:rPr lang="lt-LT" sz="2400" dirty="0" smtClean="0">
                <a:latin typeface="+mn-lt"/>
              </a:rPr>
              <a:t>Atnaujinimo dedamoji yra taikoma skolintomis lėšomis finansuojamiems projektams, visą paskolos grąžinimą ir palūkanų mokėjimą perkeliant pastatų nuomininkams;</a:t>
            </a:r>
          </a:p>
          <a:p>
            <a:pPr algn="just"/>
            <a:r>
              <a:rPr lang="lt-LT" sz="2400" dirty="0" smtClean="0">
                <a:latin typeface="+mn-lt"/>
              </a:rPr>
              <a:t>Skolintomis lėšomis bus finansuojami energetinio atnaujinimo projektai;</a:t>
            </a:r>
          </a:p>
          <a:p>
            <a:pPr algn="just"/>
            <a:r>
              <a:rPr lang="lt-LT" sz="2400" dirty="0" smtClean="0">
                <a:latin typeface="+mn-lt"/>
              </a:rPr>
              <a:t>Skolintomis lėšomis bus finansuojami didesnės nei 500 tūkst. EUR vertės atnaujinimo projektai:</a:t>
            </a:r>
          </a:p>
          <a:p>
            <a:pPr lvl="2" algn="just"/>
            <a:r>
              <a:rPr lang="lt-LT" dirty="0" smtClean="0">
                <a:latin typeface="+mn-lt"/>
              </a:rPr>
              <a:t> Atnaujinimo projekto dalis iki 500 tūkst. EUR – vertės palaikymo įmokos;</a:t>
            </a:r>
          </a:p>
          <a:p>
            <a:pPr lvl="2" algn="just"/>
            <a:r>
              <a:rPr lang="lt-LT" dirty="0" smtClean="0">
                <a:latin typeface="+mn-lt"/>
              </a:rPr>
              <a:t> Atnaujinimo projekto dalis virš 500 tūkst. EUR:</a:t>
            </a:r>
          </a:p>
          <a:p>
            <a:pPr lvl="3" algn="just"/>
            <a:r>
              <a:rPr lang="lt-LT" dirty="0" smtClean="0">
                <a:latin typeface="+mn-lt"/>
              </a:rPr>
              <a:t>Iki 30 proc. pardavimų pajamos;</a:t>
            </a:r>
          </a:p>
          <a:p>
            <a:pPr lvl="3" algn="just"/>
            <a:r>
              <a:rPr lang="lt-LT" dirty="0" smtClean="0">
                <a:latin typeface="+mn-lt"/>
              </a:rPr>
              <a:t>Ne mažiau 70 proc. – skolintos lėšos. Šiai daliai bus skaičiuojama atnaujinimo įmoka. </a:t>
            </a:r>
          </a:p>
          <a:p>
            <a:pPr algn="just"/>
            <a:endParaRPr lang="lt-LT" dirty="0">
              <a:latin typeface="+mn-lt"/>
            </a:endParaRPr>
          </a:p>
        </p:txBody>
      </p:sp>
    </p:spTree>
    <p:extLst>
      <p:ext uri="{BB962C8B-B14F-4D97-AF65-F5344CB8AC3E}">
        <p14:creationId xmlns:p14="http://schemas.microsoft.com/office/powerpoint/2010/main" val="2898342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B700EF54-EDBE-418C-BB71-5A1D80146EA7}"/>
              </a:ext>
            </a:extLst>
          </p:cNvPr>
          <p:cNvSpPr>
            <a:spLocks noGrp="1"/>
          </p:cNvSpPr>
          <p:nvPr>
            <p:ph type="title"/>
          </p:nvPr>
        </p:nvSpPr>
        <p:spPr/>
        <p:txBody>
          <a:bodyPr/>
          <a:lstStyle/>
          <a:p>
            <a:r>
              <a:rPr lang="lt-LT" sz="2800" dirty="0">
                <a:latin typeface="+mj-lt"/>
              </a:rPr>
              <a:t>Pagrindiniai skirtumai tarp esamos ir siūlomos nuomos sistemos</a:t>
            </a:r>
          </a:p>
        </p:txBody>
      </p:sp>
      <p:sp>
        <p:nvSpPr>
          <p:cNvPr id="3" name="Turinio vietos rezervavimo ženklas 2">
            <a:extLst>
              <a:ext uri="{FF2B5EF4-FFF2-40B4-BE49-F238E27FC236}">
                <a16:creationId xmlns:a16="http://schemas.microsoft.com/office/drawing/2014/main" xmlns="" id="{6B974BB3-63EF-43A0-A0FD-C522082FB27F}"/>
              </a:ext>
            </a:extLst>
          </p:cNvPr>
          <p:cNvSpPr>
            <a:spLocks noGrp="1"/>
          </p:cNvSpPr>
          <p:nvPr>
            <p:ph idx="1"/>
          </p:nvPr>
        </p:nvSpPr>
        <p:spPr/>
        <p:txBody>
          <a:bodyPr/>
          <a:lstStyle/>
          <a:p>
            <a:r>
              <a:rPr lang="lt-LT" sz="2400" dirty="0">
                <a:latin typeface="+mn-lt"/>
              </a:rPr>
              <a:t> Pereinama prie nuomos santykių;</a:t>
            </a:r>
          </a:p>
          <a:p>
            <a:r>
              <a:rPr lang="lt-LT" sz="2400" dirty="0">
                <a:latin typeface="+mn-lt"/>
              </a:rPr>
              <a:t> Į nuomos kainą įskaičiuotos inžinierinių sistemų priežiūros, remonto ir įsigijimo išlaidos, kurias anksčiau apmokėdavo įstaigos;</a:t>
            </a:r>
          </a:p>
          <a:p>
            <a:r>
              <a:rPr lang="lt-LT" sz="2400" dirty="0">
                <a:latin typeface="+mn-lt"/>
              </a:rPr>
              <a:t> Į nuomos kainą įskaičiuoti nedideli (iki </a:t>
            </a:r>
            <a:r>
              <a:rPr lang="en-US" sz="2400" dirty="0">
                <a:latin typeface="+mn-lt"/>
              </a:rPr>
              <a:t>500 t</a:t>
            </a:r>
            <a:r>
              <a:rPr lang="lt-LT" sz="2400" dirty="0" err="1">
                <a:latin typeface="+mn-lt"/>
              </a:rPr>
              <a:t>ūkst</a:t>
            </a:r>
            <a:r>
              <a:rPr lang="lt-LT" sz="2400" dirty="0">
                <a:latin typeface="+mn-lt"/>
              </a:rPr>
              <a:t>. EUR) remontai –nebereikės skirti asignavimų konkrečioms įstaigoms;</a:t>
            </a:r>
          </a:p>
          <a:p>
            <a:r>
              <a:rPr lang="lt-LT" sz="2400" dirty="0">
                <a:latin typeface="+mn-lt"/>
              </a:rPr>
              <a:t> Centralizuotai sprendžiant dėl remontų, lėšos bus nukreipiamos tiems pastatams, kuriems to labiausiai reikia;</a:t>
            </a:r>
          </a:p>
          <a:p>
            <a:r>
              <a:rPr lang="lt-LT" sz="2400" dirty="0">
                <a:latin typeface="+mn-lt"/>
              </a:rPr>
              <a:t> Didieji atnaujinimo projektai tik dalinai finansuojami pardavimų pajamomis, kita finansavimui reikalinga dalis skolinamasi, skolos grąžinimus įskaičiuojant į nuomos kainą.</a:t>
            </a:r>
          </a:p>
        </p:txBody>
      </p:sp>
    </p:spTree>
    <p:extLst>
      <p:ext uri="{BB962C8B-B14F-4D97-AF65-F5344CB8AC3E}">
        <p14:creationId xmlns:p14="http://schemas.microsoft.com/office/powerpoint/2010/main" val="1424471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23"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61777"/>
            <a:ext cx="12188951" cy="1344167"/>
          </a:xfrm>
          <a:prstGeom prst="rect">
            <a:avLst/>
          </a:prstGeom>
        </p:spPr>
      </p:pic>
      <p:sp>
        <p:nvSpPr>
          <p:cNvPr id="27" name="Shape 10"/>
          <p:cNvSpPr txBox="1">
            <a:spLocks noGrp="1"/>
          </p:cNvSpPr>
          <p:nvPr>
            <p:ph type="sldNum" idx="4"/>
          </p:nvPr>
        </p:nvSpPr>
        <p:spPr>
          <a:prstGeom prst="rect">
            <a:avLst/>
          </a:prstGeom>
          <a:noFill/>
          <a:ln>
            <a:noFill/>
          </a:ln>
        </p:spPr>
        <p:txBody>
          <a:bodyPr lIns="91425" tIns="45700" rIns="91425" bIns="45700" anchor="ctr" anchorCtr="0">
            <a:noAutofit/>
          </a:bodyPr>
          <a:lstStyle>
            <a:lvl1pPr>
              <a:defRPr>
                <a:solidFill>
                  <a:srgbClr val="FFFFFF"/>
                </a:solidFill>
              </a:defRPr>
            </a:lvl1pPr>
          </a:lstStyle>
          <a:p>
            <a:pPr algn="r">
              <a:buSzPct val="25000"/>
            </a:pPr>
            <a:fld id="{00000000-1234-1234-1234-123412341234}" type="slidenum">
              <a:rPr lang="lt-LT" sz="1200" smtClean="0">
                <a:latin typeface="Trebuchet MS"/>
                <a:ea typeface="Trebuchet MS"/>
                <a:cs typeface="Trebuchet MS"/>
                <a:sym typeface="Trebuchet MS"/>
              </a:rPr>
              <a:pPr algn="r">
                <a:buSzPct val="25000"/>
              </a:pPr>
              <a:t>15</a:t>
            </a:fld>
            <a:endParaRPr lang="lt-LT" sz="1200" dirty="0">
              <a:latin typeface="Trebuchet MS"/>
              <a:ea typeface="Trebuchet MS"/>
              <a:cs typeface="Trebuchet MS"/>
              <a:sym typeface="Trebuchet MS"/>
            </a:endParaRPr>
          </a:p>
        </p:txBody>
      </p:sp>
      <p:sp>
        <p:nvSpPr>
          <p:cNvPr id="4" name="Antraštė 3"/>
          <p:cNvSpPr>
            <a:spLocks noGrp="1"/>
          </p:cNvSpPr>
          <p:nvPr>
            <p:ph type="title"/>
          </p:nvPr>
        </p:nvSpPr>
        <p:spPr/>
        <p:txBody>
          <a:bodyPr/>
          <a:lstStyle/>
          <a:p>
            <a:r>
              <a:rPr lang="lt-LT" sz="3200" dirty="0"/>
              <a:t>2021 m. atnaujinimo mechanizmas</a:t>
            </a:r>
            <a:endParaRPr lang="lt-LT" sz="3200" b="1" dirty="0"/>
          </a:p>
        </p:txBody>
      </p:sp>
      <p:sp>
        <p:nvSpPr>
          <p:cNvPr id="5" name="Turinio vietos rezervavimo ženklas 4"/>
          <p:cNvSpPr>
            <a:spLocks noGrp="1"/>
          </p:cNvSpPr>
          <p:nvPr>
            <p:ph idx="1"/>
          </p:nvPr>
        </p:nvSpPr>
        <p:spPr>
          <a:xfrm>
            <a:off x="613317" y="1683834"/>
            <a:ext cx="3992137" cy="45719"/>
          </a:xfrm>
        </p:spPr>
        <p:txBody>
          <a:bodyPr/>
          <a:lstStyle/>
          <a:p>
            <a:pPr marL="177800" indent="0" algn="just">
              <a:buNone/>
            </a:pPr>
            <a:r>
              <a:rPr lang="lt-LT" sz="1600" dirty="0">
                <a:solidFill>
                  <a:srgbClr val="C00000"/>
                </a:solidFill>
                <a:latin typeface="+mj-lt"/>
              </a:rPr>
              <a:t>.</a:t>
            </a:r>
            <a:r>
              <a:rPr lang="lt-LT" sz="1600" b="1" u="sng" dirty="0">
                <a:solidFill>
                  <a:srgbClr val="861F41"/>
                </a:solidFill>
                <a:latin typeface="+mj-lt"/>
              </a:rPr>
              <a:t> </a:t>
            </a:r>
          </a:p>
          <a:p>
            <a:pPr marL="177800" indent="0" hangingPunct="0">
              <a:buNone/>
            </a:pPr>
            <a:endParaRPr lang="lt-LT" sz="1400" dirty="0">
              <a:latin typeface="+mj-lt"/>
            </a:endParaRPr>
          </a:p>
        </p:txBody>
      </p:sp>
      <p:grpSp>
        <p:nvGrpSpPr>
          <p:cNvPr id="37" name="Grupė 36">
            <a:extLst>
              <a:ext uri="{FF2B5EF4-FFF2-40B4-BE49-F238E27FC236}">
                <a16:creationId xmlns:a16="http://schemas.microsoft.com/office/drawing/2014/main" xmlns="" id="{9F61F8FE-A1AA-4BBA-BD42-9285F5D194AC}"/>
              </a:ext>
            </a:extLst>
          </p:cNvPr>
          <p:cNvGrpSpPr/>
          <p:nvPr/>
        </p:nvGrpSpPr>
        <p:grpSpPr>
          <a:xfrm>
            <a:off x="469899" y="1841610"/>
            <a:ext cx="11531600" cy="1548000"/>
            <a:chOff x="469899" y="1841610"/>
            <a:chExt cx="11531600" cy="1548000"/>
          </a:xfrm>
        </p:grpSpPr>
        <p:sp>
          <p:nvSpPr>
            <p:cNvPr id="8" name="Stačiakampis: suapvalinti kampai 7">
              <a:extLst>
                <a:ext uri="{FF2B5EF4-FFF2-40B4-BE49-F238E27FC236}">
                  <a16:creationId xmlns:a16="http://schemas.microsoft.com/office/drawing/2014/main" xmlns="" id="{3D509C58-6E01-4AB4-B7AD-0F064D94FA2E}"/>
                </a:ext>
              </a:extLst>
            </p:cNvPr>
            <p:cNvSpPr/>
            <p:nvPr/>
          </p:nvSpPr>
          <p:spPr>
            <a:xfrm>
              <a:off x="469899" y="1841610"/>
              <a:ext cx="2952000" cy="154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TB rengia 10 metų laikotarpio centralizuotai valdomo administracinio nekilnojamojo turto atnaujinimo investicijų planus </a:t>
              </a:r>
            </a:p>
          </p:txBody>
        </p:sp>
        <p:sp>
          <p:nvSpPr>
            <p:cNvPr id="9" name="Stačiakampis: suapvalinti kampai 8">
              <a:extLst>
                <a:ext uri="{FF2B5EF4-FFF2-40B4-BE49-F238E27FC236}">
                  <a16:creationId xmlns:a16="http://schemas.microsoft.com/office/drawing/2014/main" xmlns="" id="{66C2BD63-F534-4057-A26A-988D5A591491}"/>
                </a:ext>
              </a:extLst>
            </p:cNvPr>
            <p:cNvSpPr/>
            <p:nvPr/>
          </p:nvSpPr>
          <p:spPr>
            <a:xfrm>
              <a:off x="3975425" y="1949610"/>
              <a:ext cx="2232000" cy="13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TB valdybos pritarimu </a:t>
              </a:r>
              <a:r>
                <a:rPr lang="lt-LT" b="1" dirty="0"/>
                <a:t>TEIKIA</a:t>
              </a:r>
              <a:r>
                <a:rPr lang="lt-LT" dirty="0"/>
                <a:t> Finansų ministerijai</a:t>
              </a:r>
            </a:p>
          </p:txBody>
        </p:sp>
        <p:sp>
          <p:nvSpPr>
            <p:cNvPr id="10" name="Stačiakampis: suapvalinti kampai 9">
              <a:extLst>
                <a:ext uri="{FF2B5EF4-FFF2-40B4-BE49-F238E27FC236}">
                  <a16:creationId xmlns:a16="http://schemas.microsoft.com/office/drawing/2014/main" xmlns="" id="{4B133710-9228-46C4-94A2-6D451BE0AD62}"/>
                </a:ext>
              </a:extLst>
            </p:cNvPr>
            <p:cNvSpPr/>
            <p:nvPr/>
          </p:nvSpPr>
          <p:spPr>
            <a:xfrm>
              <a:off x="6754962" y="1949610"/>
              <a:ext cx="2232000" cy="13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Finansų ministerija </a:t>
              </a:r>
              <a:r>
                <a:rPr lang="lt-LT" b="1" dirty="0"/>
                <a:t>TVIRTINA</a:t>
              </a:r>
            </a:p>
          </p:txBody>
        </p:sp>
        <p:sp>
          <p:nvSpPr>
            <p:cNvPr id="11" name="Stačiakampis: suapvalinti kampai 10">
              <a:extLst>
                <a:ext uri="{FF2B5EF4-FFF2-40B4-BE49-F238E27FC236}">
                  <a16:creationId xmlns:a16="http://schemas.microsoft.com/office/drawing/2014/main" xmlns="" id="{4B05CB2C-7791-45E2-A6FF-B1E6965D4F12}"/>
                </a:ext>
              </a:extLst>
            </p:cNvPr>
            <p:cNvSpPr/>
            <p:nvPr/>
          </p:nvSpPr>
          <p:spPr>
            <a:xfrm>
              <a:off x="9559899" y="1841610"/>
              <a:ext cx="2441600" cy="154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Projektai</a:t>
              </a:r>
              <a:r>
                <a:rPr lang="lt-LT" dirty="0">
                  <a:solidFill>
                    <a:srgbClr val="C00000"/>
                  </a:solidFill>
                </a:rPr>
                <a:t> &gt; </a:t>
              </a:r>
              <a:r>
                <a:rPr lang="lt-LT" dirty="0"/>
                <a:t>10 mln. EUR </a:t>
              </a:r>
              <a:r>
                <a:rPr lang="lt-LT" b="1" dirty="0"/>
                <a:t>TVIRTINAMI</a:t>
              </a:r>
              <a:r>
                <a:rPr lang="lt-LT" dirty="0"/>
                <a:t> LRV</a:t>
              </a:r>
            </a:p>
            <a:p>
              <a:pPr algn="ctr"/>
              <a:endParaRPr lang="lt-LT" dirty="0"/>
            </a:p>
            <a:p>
              <a:pPr algn="ctr"/>
              <a:r>
                <a:rPr lang="lt-LT" dirty="0"/>
                <a:t>Projektai </a:t>
              </a:r>
              <a:r>
                <a:rPr lang="lt-LT" dirty="0">
                  <a:solidFill>
                    <a:srgbClr val="C00000"/>
                  </a:solidFill>
                </a:rPr>
                <a:t>&lt;</a:t>
              </a:r>
              <a:r>
                <a:rPr lang="lt-LT" dirty="0"/>
                <a:t> 10 mln. EUR </a:t>
              </a:r>
              <a:r>
                <a:rPr lang="lt-LT" b="1" dirty="0"/>
                <a:t>TVIRTINAMI</a:t>
              </a:r>
              <a:r>
                <a:rPr lang="lt-LT" dirty="0"/>
                <a:t> TB Valdybos</a:t>
              </a:r>
            </a:p>
          </p:txBody>
        </p:sp>
        <p:cxnSp>
          <p:nvCxnSpPr>
            <p:cNvPr id="28" name="Tiesioji rodyklės jungtis 27">
              <a:extLst>
                <a:ext uri="{FF2B5EF4-FFF2-40B4-BE49-F238E27FC236}">
                  <a16:creationId xmlns:a16="http://schemas.microsoft.com/office/drawing/2014/main" xmlns="" id="{D75B743F-ADA6-42DD-810E-EB1557EDFF90}"/>
                </a:ext>
              </a:extLst>
            </p:cNvPr>
            <p:cNvCxnSpPr>
              <a:cxnSpLocks/>
              <a:stCxn id="8" idx="3"/>
              <a:endCxn id="9" idx="1"/>
            </p:cNvCxnSpPr>
            <p:nvPr/>
          </p:nvCxnSpPr>
          <p:spPr>
            <a:xfrm>
              <a:off x="3421899" y="2615610"/>
              <a:ext cx="5535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Tiesioji rodyklės jungtis 31">
              <a:extLst>
                <a:ext uri="{FF2B5EF4-FFF2-40B4-BE49-F238E27FC236}">
                  <a16:creationId xmlns:a16="http://schemas.microsoft.com/office/drawing/2014/main" xmlns="" id="{02E027CD-C6EF-4CD9-B60D-84A0E437D98E}"/>
                </a:ext>
              </a:extLst>
            </p:cNvPr>
            <p:cNvCxnSpPr>
              <a:stCxn id="9" idx="3"/>
              <a:endCxn id="10" idx="1"/>
            </p:cNvCxnSpPr>
            <p:nvPr/>
          </p:nvCxnSpPr>
          <p:spPr>
            <a:xfrm>
              <a:off x="6207425" y="2615610"/>
              <a:ext cx="5475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Tiesioji rodyklės jungtis 35">
              <a:extLst>
                <a:ext uri="{FF2B5EF4-FFF2-40B4-BE49-F238E27FC236}">
                  <a16:creationId xmlns:a16="http://schemas.microsoft.com/office/drawing/2014/main" xmlns="" id="{44375B02-1542-429D-A526-9B4794C088F8}"/>
                </a:ext>
              </a:extLst>
            </p:cNvPr>
            <p:cNvCxnSpPr/>
            <p:nvPr/>
          </p:nvCxnSpPr>
          <p:spPr>
            <a:xfrm>
              <a:off x="8986962" y="2602320"/>
              <a:ext cx="5475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xmlns="" id="{B23114D7-17B4-4963-98EF-A6C554FB8F73}"/>
              </a:ext>
            </a:extLst>
          </p:cNvPr>
          <p:cNvSpPr txBox="1"/>
          <p:nvPr/>
        </p:nvSpPr>
        <p:spPr>
          <a:xfrm>
            <a:off x="469899" y="3657174"/>
            <a:ext cx="10754899" cy="584775"/>
          </a:xfrm>
          <a:prstGeom prst="rect">
            <a:avLst/>
          </a:prstGeom>
          <a:noFill/>
        </p:spPr>
        <p:txBody>
          <a:bodyPr wrap="square" rtlCol="0">
            <a:spAutoFit/>
          </a:bodyPr>
          <a:lstStyle/>
          <a:p>
            <a:r>
              <a:rPr lang="lt-LT" sz="1600" dirty="0" smtClean="0"/>
              <a:t>10 metų investicijų planas Finansų ministerijai teikiamas iki kiekvienų metų birželio mėn. 1 d. ir turi apimti:</a:t>
            </a:r>
          </a:p>
          <a:p>
            <a:endParaRPr lang="lt-LT" sz="1600" dirty="0"/>
          </a:p>
        </p:txBody>
      </p:sp>
      <p:sp>
        <p:nvSpPr>
          <p:cNvPr id="14" name="Stačiakampis 13">
            <a:extLst>
              <a:ext uri="{FF2B5EF4-FFF2-40B4-BE49-F238E27FC236}">
                <a16:creationId xmlns:a16="http://schemas.microsoft.com/office/drawing/2014/main" xmlns="" id="{D8C22F2D-7681-4116-9514-00A24B7EF59F}"/>
              </a:ext>
            </a:extLst>
          </p:cNvPr>
          <p:cNvSpPr/>
          <p:nvPr/>
        </p:nvSpPr>
        <p:spPr>
          <a:xfrm>
            <a:off x="469899" y="4055610"/>
            <a:ext cx="11200160" cy="2062103"/>
          </a:xfrm>
          <a:prstGeom prst="rect">
            <a:avLst/>
          </a:prstGeom>
        </p:spPr>
        <p:txBody>
          <a:bodyPr wrap="square">
            <a:spAutoFit/>
          </a:bodyPr>
          <a:lstStyle/>
          <a:p>
            <a:pPr marL="285750" indent="-285750" algn="just">
              <a:buFont typeface="Arial" panose="020B0604020202020204" pitchFamily="34" charset="0"/>
              <a:buChar char="•"/>
              <a:tabLst>
                <a:tab pos="630555" algn="l"/>
              </a:tabLst>
            </a:pPr>
            <a:r>
              <a:rPr lang="lt-LT" sz="1600" dirty="0" smtClean="0">
                <a:latin typeface="+mn-lt"/>
                <a:ea typeface="Calibri" panose="020F0502020204030204" pitchFamily="34" charset="0"/>
              </a:rPr>
              <a:t>Nekilnojamojo turto portfelio būklės analizę;</a:t>
            </a:r>
            <a:endParaRPr lang="lt-LT" sz="1100" dirty="0" smtClean="0">
              <a:latin typeface="+mn-lt"/>
              <a:ea typeface="Times New Roman" panose="02020603050405020304" pitchFamily="18" charset="0"/>
            </a:endParaRPr>
          </a:p>
          <a:p>
            <a:pPr marL="285750" indent="-285750" algn="just">
              <a:buFont typeface="Arial" panose="020B0604020202020204" pitchFamily="34" charset="0"/>
              <a:buChar char="•"/>
              <a:tabLst>
                <a:tab pos="630555" algn="l"/>
              </a:tabLst>
            </a:pPr>
            <a:r>
              <a:rPr lang="lt-LT" sz="1600" dirty="0" smtClean="0">
                <a:latin typeface="+mn-lt"/>
                <a:ea typeface="Calibri" panose="020F0502020204030204" pitchFamily="34" charset="0"/>
              </a:rPr>
              <a:t>Atnaujinamo turto identifikavimą;</a:t>
            </a:r>
            <a:endParaRPr lang="lt-LT" sz="1100" dirty="0" smtClean="0">
              <a:latin typeface="+mn-lt"/>
              <a:ea typeface="Times New Roman" panose="02020603050405020304" pitchFamily="18" charset="0"/>
            </a:endParaRPr>
          </a:p>
          <a:p>
            <a:pPr marL="285750" indent="-285750" algn="just">
              <a:buFont typeface="Arial" panose="020B0604020202020204" pitchFamily="34" charset="0"/>
              <a:buChar char="•"/>
              <a:tabLst>
                <a:tab pos="630555" algn="l"/>
              </a:tabLst>
            </a:pPr>
            <a:r>
              <a:rPr lang="lt-LT" sz="1600" dirty="0" smtClean="0">
                <a:latin typeface="+mn-lt"/>
                <a:ea typeface="Times New Roman" panose="02020603050405020304" pitchFamily="18" charset="0"/>
              </a:rPr>
              <a:t>Galimą portfelio efektyvinimą;</a:t>
            </a:r>
            <a:endParaRPr lang="lt-LT" sz="1100" dirty="0" smtClean="0">
              <a:latin typeface="+mn-lt"/>
              <a:ea typeface="Times New Roman" panose="02020603050405020304" pitchFamily="18" charset="0"/>
            </a:endParaRPr>
          </a:p>
          <a:p>
            <a:pPr marL="285750" indent="-285750" algn="just">
              <a:buFont typeface="Arial" panose="020B0604020202020204" pitchFamily="34" charset="0"/>
              <a:buChar char="•"/>
              <a:tabLst>
                <a:tab pos="630555" algn="l"/>
              </a:tabLst>
            </a:pPr>
            <a:r>
              <a:rPr lang="lt-LT" sz="1600" dirty="0" smtClean="0">
                <a:latin typeface="+mn-lt"/>
                <a:ea typeface="Calibri" panose="020F0502020204030204" pitchFamily="34" charset="0"/>
              </a:rPr>
              <a:t>Parduotino turto identifikavimą ir gautinų pardavimo lėšų, reikalingų administracinio nekilnojamojo turto atnaujinimui finansuoti, apimtis;</a:t>
            </a:r>
            <a:endParaRPr lang="lt-LT" sz="1100" dirty="0" smtClean="0">
              <a:latin typeface="+mn-lt"/>
              <a:ea typeface="Times New Roman" panose="02020603050405020304" pitchFamily="18" charset="0"/>
            </a:endParaRPr>
          </a:p>
          <a:p>
            <a:pPr marL="285750" indent="-285750" algn="just">
              <a:buFont typeface="Arial" panose="020B0604020202020204" pitchFamily="34" charset="0"/>
              <a:buChar char="•"/>
              <a:tabLst>
                <a:tab pos="630555" algn="l"/>
              </a:tabLst>
            </a:pPr>
            <a:r>
              <a:rPr lang="lt-LT" sz="1600" dirty="0" smtClean="0">
                <a:latin typeface="+mn-lt"/>
                <a:ea typeface="Calibri" panose="020F0502020204030204" pitchFamily="34" charset="0"/>
              </a:rPr>
              <a:t>Valstybės įstaigų prašymų aprūpinti jas administraciniu nekilnojamuoju turtu įvertinimą (įskaitant ir įstaigas, kurios </a:t>
            </a:r>
            <a:r>
              <a:rPr lang="lt-LT" sz="1600" dirty="0" smtClean="0">
                <a:ea typeface="Calibri" panose="020F0502020204030204" pitchFamily="34" charset="0"/>
              </a:rPr>
              <a:t>nėra centralizuotai valdomo administracinio nekilnojamojo turto naudotojos)</a:t>
            </a:r>
            <a:r>
              <a:rPr lang="lt-LT" sz="1600" dirty="0" smtClean="0">
                <a:latin typeface="+mn-lt"/>
                <a:ea typeface="Calibri" panose="020F0502020204030204" pitchFamily="34" charset="0"/>
              </a:rPr>
              <a:t>.</a:t>
            </a:r>
          </a:p>
          <a:p>
            <a:pPr algn="just">
              <a:tabLst>
                <a:tab pos="630555" algn="l"/>
              </a:tabLst>
            </a:pPr>
            <a:r>
              <a:rPr lang="lt-LT" sz="1600" dirty="0" smtClean="0">
                <a:latin typeface="+mn-lt"/>
                <a:ea typeface="Times New Roman" panose="02020603050405020304" pitchFamily="18" charset="0"/>
              </a:rPr>
              <a:t>Pilnas aprašymas pateiktas  LRV 148 nutarimo projekte.  </a:t>
            </a:r>
            <a:endParaRPr lang="lt-LT" sz="1100" dirty="0">
              <a:latin typeface="+mn-lt"/>
              <a:ea typeface="Times New Roman" panose="02020603050405020304" pitchFamily="18" charset="0"/>
            </a:endParaRPr>
          </a:p>
        </p:txBody>
      </p:sp>
    </p:spTree>
    <p:extLst>
      <p:ext uri="{BB962C8B-B14F-4D97-AF65-F5344CB8AC3E}">
        <p14:creationId xmlns:p14="http://schemas.microsoft.com/office/powerpoint/2010/main" val="56273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48535EDA-B91E-422C-A357-24523FF27BFD}"/>
              </a:ext>
            </a:extLst>
          </p:cNvPr>
          <p:cNvSpPr>
            <a:spLocks noGrp="1"/>
          </p:cNvSpPr>
          <p:nvPr>
            <p:ph type="title"/>
          </p:nvPr>
        </p:nvSpPr>
        <p:spPr>
          <a:xfrm>
            <a:off x="661640" y="296762"/>
            <a:ext cx="10917043" cy="903635"/>
          </a:xfrm>
        </p:spPr>
        <p:txBody>
          <a:bodyPr/>
          <a:lstStyle/>
          <a:p>
            <a:r>
              <a:rPr lang="lt-LT" sz="2800" dirty="0"/>
              <a:t/>
            </a:r>
            <a:br>
              <a:rPr lang="lt-LT" sz="2800" dirty="0"/>
            </a:br>
            <a:r>
              <a:rPr lang="lt-LT" sz="2800" dirty="0"/>
              <a:t/>
            </a:r>
            <a:br>
              <a:rPr lang="lt-LT" sz="2800" dirty="0"/>
            </a:br>
            <a:r>
              <a:rPr lang="en-US" sz="2800" dirty="0">
                <a:latin typeface="+mj-lt"/>
              </a:rPr>
              <a:t>202</a:t>
            </a:r>
            <a:r>
              <a:rPr lang="lt-LT" sz="2800" dirty="0">
                <a:latin typeface="+mj-lt"/>
              </a:rPr>
              <a:t>0 m. PABAIGOJE PASIBAIG</a:t>
            </a:r>
            <a:r>
              <a:rPr lang="en-US" sz="2800" dirty="0">
                <a:latin typeface="+mj-lt"/>
              </a:rPr>
              <a:t>S </a:t>
            </a:r>
            <a:r>
              <a:rPr lang="lt-LT" sz="2800" dirty="0">
                <a:latin typeface="+mj-lt"/>
              </a:rPr>
              <a:t>PASKUTINIS </a:t>
            </a:r>
            <a:r>
              <a:rPr lang="en-US" sz="2800" dirty="0">
                <a:latin typeface="+mj-lt"/>
              </a:rPr>
              <a:t>AVNT* </a:t>
            </a:r>
            <a:r>
              <a:rPr lang="lt-LT" sz="2800" dirty="0">
                <a:latin typeface="+mj-lt"/>
              </a:rPr>
              <a:t>CENTRALIZAVIMO ETAPAS</a:t>
            </a:r>
            <a:r>
              <a:rPr lang="lt-LT" dirty="0"/>
              <a:t/>
            </a:r>
            <a:br>
              <a:rPr lang="lt-LT" dirty="0"/>
            </a:br>
            <a:endParaRPr lang="lt-LT" dirty="0"/>
          </a:p>
        </p:txBody>
      </p:sp>
      <p:sp>
        <p:nvSpPr>
          <p:cNvPr id="3" name="TextBox 2">
            <a:extLst>
              <a:ext uri="{FF2B5EF4-FFF2-40B4-BE49-F238E27FC236}">
                <a16:creationId xmlns:a16="http://schemas.microsoft.com/office/drawing/2014/main" xmlns="" id="{FBEB082A-CE86-44C5-88DF-7848661E24F6}"/>
              </a:ext>
            </a:extLst>
          </p:cNvPr>
          <p:cNvSpPr txBox="1"/>
          <p:nvPr/>
        </p:nvSpPr>
        <p:spPr>
          <a:xfrm>
            <a:off x="831273" y="1876301"/>
            <a:ext cx="9975272" cy="307777"/>
          </a:xfrm>
          <a:prstGeom prst="rect">
            <a:avLst/>
          </a:prstGeom>
          <a:noFill/>
        </p:spPr>
        <p:txBody>
          <a:bodyPr wrap="square" rtlCol="0">
            <a:spAutoFit/>
          </a:bodyPr>
          <a:lstStyle/>
          <a:p>
            <a:endParaRPr lang="lt-LT" dirty="0"/>
          </a:p>
        </p:txBody>
      </p:sp>
      <p:sp>
        <p:nvSpPr>
          <p:cNvPr id="5" name="TextBox 4">
            <a:extLst>
              <a:ext uri="{FF2B5EF4-FFF2-40B4-BE49-F238E27FC236}">
                <a16:creationId xmlns:a16="http://schemas.microsoft.com/office/drawing/2014/main" xmlns="" id="{44EDFA6A-1839-4CA9-AFCC-03B8C81E7D7A}"/>
              </a:ext>
            </a:extLst>
          </p:cNvPr>
          <p:cNvSpPr txBox="1"/>
          <p:nvPr/>
        </p:nvSpPr>
        <p:spPr>
          <a:xfrm>
            <a:off x="1822702" y="5581295"/>
            <a:ext cx="10280656" cy="379591"/>
          </a:xfrm>
          <a:prstGeom prst="rect">
            <a:avLst/>
          </a:prstGeom>
          <a:noFill/>
        </p:spPr>
        <p:txBody>
          <a:bodyPr wrap="square" rtlCol="0">
            <a:spAutoFit/>
          </a:bodyPr>
          <a:lstStyle/>
          <a:p>
            <a:r>
              <a:rPr lang="lt-LT" sz="2800" baseline="30000" dirty="0" smtClean="0"/>
              <a:t>VĮ Turto bankui keltas uždavinys: I – VI etapais centralizuoti apie 723 000 kv. m. </a:t>
            </a:r>
            <a:endParaRPr lang="lt-LT" sz="2800" baseline="30000" dirty="0"/>
          </a:p>
        </p:txBody>
      </p:sp>
      <p:graphicFrame>
        <p:nvGraphicFramePr>
          <p:cNvPr id="7" name="Diagrama 6">
            <a:extLst>
              <a:ext uri="{FF2B5EF4-FFF2-40B4-BE49-F238E27FC236}">
                <a16:creationId xmlns:a16="http://schemas.microsoft.com/office/drawing/2014/main" xmlns="" id="{C7602238-F4C2-4682-AEBF-910B04901728}"/>
              </a:ext>
            </a:extLst>
          </p:cNvPr>
          <p:cNvGraphicFramePr>
            <a:graphicFrameLocks/>
          </p:cNvGraphicFramePr>
          <p:nvPr>
            <p:extLst>
              <p:ext uri="{D42A27DB-BD31-4B8C-83A1-F6EECF244321}">
                <p14:modId xmlns:p14="http://schemas.microsoft.com/office/powerpoint/2010/main" val="1492542420"/>
              </p:ext>
            </p:extLst>
          </p:nvPr>
        </p:nvGraphicFramePr>
        <p:xfrm>
          <a:off x="2096775" y="2125250"/>
          <a:ext cx="7998449" cy="320709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xmlns="" id="{6A66E5E9-E405-485A-AC07-06326C8532A9}"/>
              </a:ext>
            </a:extLst>
          </p:cNvPr>
          <p:cNvSpPr txBox="1"/>
          <p:nvPr/>
        </p:nvSpPr>
        <p:spPr>
          <a:xfrm>
            <a:off x="3857622" y="1722412"/>
            <a:ext cx="4525078" cy="307777"/>
          </a:xfrm>
          <a:prstGeom prst="rect">
            <a:avLst/>
          </a:prstGeom>
          <a:noFill/>
        </p:spPr>
        <p:txBody>
          <a:bodyPr wrap="square" rtlCol="0">
            <a:spAutoFit/>
          </a:bodyPr>
          <a:lstStyle/>
          <a:p>
            <a:r>
              <a:rPr lang="lt-LT" dirty="0"/>
              <a:t>Centralizuotai valdomas portfelis tūkst. </a:t>
            </a:r>
            <a:r>
              <a:rPr lang="lt-LT" dirty="0" err="1" smtClean="0"/>
              <a:t>kv.m</a:t>
            </a:r>
            <a:r>
              <a:rPr lang="lt-LT" dirty="0" smtClean="0"/>
              <a:t>.</a:t>
            </a:r>
            <a:endParaRPr lang="lt-LT" dirty="0"/>
          </a:p>
        </p:txBody>
      </p:sp>
      <p:sp>
        <p:nvSpPr>
          <p:cNvPr id="9" name="TextBox 8">
            <a:extLst>
              <a:ext uri="{FF2B5EF4-FFF2-40B4-BE49-F238E27FC236}">
                <a16:creationId xmlns:a16="http://schemas.microsoft.com/office/drawing/2014/main" xmlns="" id="{6998C55A-61D3-4E60-A8C8-738731615E88}"/>
              </a:ext>
            </a:extLst>
          </p:cNvPr>
          <p:cNvSpPr txBox="1"/>
          <p:nvPr/>
        </p:nvSpPr>
        <p:spPr>
          <a:xfrm>
            <a:off x="1058315" y="6351373"/>
            <a:ext cx="6874723" cy="307777"/>
          </a:xfrm>
          <a:prstGeom prst="rect">
            <a:avLst/>
          </a:prstGeom>
          <a:noFill/>
        </p:spPr>
        <p:txBody>
          <a:bodyPr wrap="square" rtlCol="0">
            <a:spAutoFit/>
          </a:bodyPr>
          <a:lstStyle/>
          <a:p>
            <a:r>
              <a:rPr lang="en-US" dirty="0">
                <a:solidFill>
                  <a:schemeClr val="bg1"/>
                </a:solidFill>
              </a:rPr>
              <a:t>* </a:t>
            </a:r>
            <a:r>
              <a:rPr lang="lt-LT" dirty="0" smtClean="0">
                <a:solidFill>
                  <a:schemeClr val="bg1"/>
                </a:solidFill>
              </a:rPr>
              <a:t>Administracinis valstybinis nekilnojamasis turtas</a:t>
            </a:r>
            <a:endParaRPr lang="lt-LT" dirty="0">
              <a:solidFill>
                <a:schemeClr val="bg1"/>
              </a:solidFill>
            </a:endParaRPr>
          </a:p>
        </p:txBody>
      </p:sp>
    </p:spTree>
    <p:extLst>
      <p:ext uri="{BB962C8B-B14F-4D97-AF65-F5344CB8AC3E}">
        <p14:creationId xmlns:p14="http://schemas.microsoft.com/office/powerpoint/2010/main" val="2992563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7BA100B4-316B-4806-B1C4-1046160144B2}"/>
              </a:ext>
            </a:extLst>
          </p:cNvPr>
          <p:cNvSpPr>
            <a:spLocks noGrp="1"/>
          </p:cNvSpPr>
          <p:nvPr>
            <p:ph type="title"/>
          </p:nvPr>
        </p:nvSpPr>
        <p:spPr/>
        <p:txBody>
          <a:bodyPr/>
          <a:lstStyle/>
          <a:p>
            <a:r>
              <a:rPr lang="en-US" sz="2800" dirty="0">
                <a:latin typeface="+mn-lt"/>
              </a:rPr>
              <a:t>2021 m. </a:t>
            </a:r>
            <a:r>
              <a:rPr lang="lt-LT" sz="2800" dirty="0">
                <a:latin typeface="+mn-lt"/>
              </a:rPr>
              <a:t>-</a:t>
            </a:r>
            <a:r>
              <a:rPr lang="en-US" sz="2800" dirty="0">
                <a:latin typeface="+mn-lt"/>
              </a:rPr>
              <a:t> 2030 m. CENTRALIZUOTAI VALDOMO AVNT OPTIMIZAVIMAS</a:t>
            </a:r>
            <a:endParaRPr lang="lt-LT" sz="2800" dirty="0">
              <a:latin typeface="+mn-lt"/>
            </a:endParaRPr>
          </a:p>
        </p:txBody>
      </p:sp>
      <p:sp>
        <p:nvSpPr>
          <p:cNvPr id="4" name="Stačiakampis 3">
            <a:extLst>
              <a:ext uri="{FF2B5EF4-FFF2-40B4-BE49-F238E27FC236}">
                <a16:creationId xmlns:a16="http://schemas.microsoft.com/office/drawing/2014/main" xmlns="" id="{9B066318-AC82-4973-9558-E76536ADEC71}"/>
              </a:ext>
            </a:extLst>
          </p:cNvPr>
          <p:cNvSpPr/>
          <p:nvPr/>
        </p:nvSpPr>
        <p:spPr>
          <a:xfrm>
            <a:off x="611714" y="1692113"/>
            <a:ext cx="11238416" cy="1569660"/>
          </a:xfrm>
          <a:prstGeom prst="rect">
            <a:avLst/>
          </a:prstGeom>
        </p:spPr>
        <p:txBody>
          <a:bodyPr wrap="square">
            <a:spAutoFit/>
          </a:bodyPr>
          <a:lstStyle/>
          <a:p>
            <a:pPr algn="just"/>
            <a:r>
              <a:rPr lang="lt-LT" sz="2400" dirty="0" smtClean="0">
                <a:latin typeface="+mn-lt"/>
                <a:ea typeface="Calibri" panose="020F0502020204030204" pitchFamily="34" charset="0"/>
                <a:cs typeface="Calibri" panose="020F0502020204030204" pitchFamily="34" charset="0"/>
              </a:rPr>
              <a:t>Tikslas – institucijas aprūpinti jų pagrįstus poreikius atitinkančiu AVNT ir iki 2030 m. optimizuoti valdomo AVNT portfelį iki 495 tūkst. kv. </a:t>
            </a:r>
            <a:r>
              <a:rPr lang="lt-LT" sz="2400" dirty="0" smtClean="0">
                <a:latin typeface="+mn-lt"/>
                <a:cs typeface="Calibri" panose="020F0502020204030204" pitchFamily="34" charset="0"/>
              </a:rPr>
              <a:t>m., kad valstybė turėtų šio turto tiek, kiek jo reikia valstybės funkcijoms atlikti.</a:t>
            </a:r>
          </a:p>
          <a:p>
            <a:pPr algn="just"/>
            <a:endParaRPr lang="en-US" sz="2400" dirty="0">
              <a:latin typeface="+mn-lt"/>
              <a:cs typeface="Calibri" panose="020F0502020204030204" pitchFamily="34" charset="0"/>
            </a:endParaRPr>
          </a:p>
        </p:txBody>
      </p:sp>
      <p:sp>
        <p:nvSpPr>
          <p:cNvPr id="6" name="Stačiakampis 5">
            <a:extLst>
              <a:ext uri="{FF2B5EF4-FFF2-40B4-BE49-F238E27FC236}">
                <a16:creationId xmlns:a16="http://schemas.microsoft.com/office/drawing/2014/main" xmlns="" id="{361A9E67-1EDA-4969-9064-A6A76942427C}"/>
              </a:ext>
            </a:extLst>
          </p:cNvPr>
          <p:cNvSpPr/>
          <p:nvPr/>
        </p:nvSpPr>
        <p:spPr>
          <a:xfrm>
            <a:off x="611714" y="3261773"/>
            <a:ext cx="7024762" cy="2225225"/>
          </a:xfrm>
          <a:prstGeom prst="rect">
            <a:avLst/>
          </a:prstGeom>
        </p:spPr>
        <p:txBody>
          <a:bodyPr wrap="square">
            <a:spAutoFit/>
          </a:bodyPr>
          <a:lstStyle/>
          <a:p>
            <a:pPr algn="just">
              <a:lnSpc>
                <a:spcPct val="107000"/>
              </a:lnSpc>
              <a:spcAft>
                <a:spcPts val="800"/>
              </a:spcAft>
            </a:pPr>
            <a:r>
              <a:rPr lang="lt-LT" sz="1600" dirty="0" smtClean="0">
                <a:latin typeface="+mn-lt"/>
                <a:ea typeface="Calibri" panose="020F0502020204030204" pitchFamily="34" charset="0"/>
                <a:cs typeface="Times New Roman" panose="02020603050405020304" pitchFamily="18" charset="0"/>
              </a:rPr>
              <a:t>Centralizavus visą AVNT, portfelis skirstomas į dvi dalis: </a:t>
            </a:r>
            <a:r>
              <a:rPr lang="lt-LT" sz="1600" b="1" dirty="0" smtClean="0">
                <a:latin typeface="+mn-lt"/>
                <a:ea typeface="Calibri" panose="020F0502020204030204" pitchFamily="34" charset="0"/>
                <a:cs typeface="Times New Roman" panose="02020603050405020304" pitchFamily="18" charset="0"/>
              </a:rPr>
              <a:t>valdytiną</a:t>
            </a:r>
            <a:r>
              <a:rPr lang="lt-LT" sz="1600" dirty="0" smtClean="0">
                <a:latin typeface="+mn-lt"/>
                <a:ea typeface="Calibri" panose="020F0502020204030204" pitchFamily="34" charset="0"/>
                <a:cs typeface="Times New Roman" panose="02020603050405020304" pitchFamily="18" charset="0"/>
              </a:rPr>
              <a:t> ir </a:t>
            </a:r>
            <a:r>
              <a:rPr lang="lt-LT" sz="1600" b="1" dirty="0" smtClean="0">
                <a:latin typeface="+mn-lt"/>
                <a:ea typeface="Calibri" panose="020F0502020204030204" pitchFamily="34" charset="0"/>
                <a:cs typeface="Times New Roman" panose="02020603050405020304" pitchFamily="18" charset="0"/>
              </a:rPr>
              <a:t>parduotiną.</a:t>
            </a:r>
            <a:endParaRPr lang="lt-LT" sz="1600" dirty="0" smtClean="0">
              <a:latin typeface="+mn-lt"/>
              <a:ea typeface="Calibri" panose="020F0502020204030204" pitchFamily="34" charset="0"/>
              <a:cs typeface="Times New Roman" panose="02020603050405020304" pitchFamily="18" charset="0"/>
            </a:endParaRPr>
          </a:p>
          <a:p>
            <a:pPr algn="just">
              <a:lnSpc>
                <a:spcPct val="107000"/>
              </a:lnSpc>
              <a:spcAft>
                <a:spcPts val="800"/>
              </a:spcAft>
            </a:pPr>
            <a:endParaRPr lang="lt-LT" sz="1600" dirty="0" smtClean="0">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lt-LT" sz="1600" b="1" dirty="0" smtClean="0">
                <a:latin typeface="+mn-lt"/>
                <a:ea typeface="Calibri" panose="020F0502020204030204" pitchFamily="34" charset="0"/>
                <a:cs typeface="Times New Roman" panose="02020603050405020304" pitchFamily="18" charset="0"/>
              </a:rPr>
              <a:t>Valdytinam</a:t>
            </a:r>
            <a:r>
              <a:rPr lang="lt-LT" sz="1600" dirty="0" smtClean="0">
                <a:latin typeface="+mn-lt"/>
                <a:ea typeface="Calibri" panose="020F0502020204030204" pitchFamily="34" charset="0"/>
                <a:cs typeface="Times New Roman" panose="02020603050405020304" pitchFamily="18" charset="0"/>
              </a:rPr>
              <a:t> </a:t>
            </a:r>
            <a:r>
              <a:rPr lang="lt-LT" sz="1600" b="1" dirty="0" smtClean="0">
                <a:latin typeface="+mn-lt"/>
                <a:ea typeface="Calibri" panose="020F0502020204030204" pitchFamily="34" charset="0"/>
                <a:cs typeface="Times New Roman" panose="02020603050405020304" pitchFamily="18" charset="0"/>
              </a:rPr>
              <a:t>AVNT</a:t>
            </a:r>
            <a:r>
              <a:rPr lang="lt-LT" sz="1600" dirty="0" smtClean="0">
                <a:latin typeface="+mn-lt"/>
                <a:ea typeface="Calibri" panose="020F0502020204030204" pitchFamily="34" charset="0"/>
                <a:cs typeface="Times New Roman" panose="02020603050405020304" pitchFamily="18" charset="0"/>
              </a:rPr>
              <a:t> priskiriamas nekilnojamasis turtas, kurį planuojama nuomoti valstybinėms institucijoms, išlaikyti portfelyje ir palaikyti/kelti vertę. </a:t>
            </a:r>
          </a:p>
          <a:p>
            <a:pPr algn="just">
              <a:lnSpc>
                <a:spcPct val="107000"/>
              </a:lnSpc>
              <a:spcAft>
                <a:spcPts val="800"/>
              </a:spcAft>
            </a:pPr>
            <a:r>
              <a:rPr lang="lt-LT" sz="1600" b="1" dirty="0" smtClean="0">
                <a:latin typeface="+mn-lt"/>
                <a:ea typeface="Calibri" panose="020F0502020204030204" pitchFamily="34" charset="0"/>
                <a:cs typeface="Times New Roman" panose="02020603050405020304" pitchFamily="18" charset="0"/>
              </a:rPr>
              <a:t>Parduotinam AVNT </a:t>
            </a:r>
            <a:r>
              <a:rPr lang="lt-LT" sz="1600" dirty="0" smtClean="0">
                <a:latin typeface="+mn-lt"/>
                <a:ea typeface="Calibri" panose="020F0502020204030204" pitchFamily="34" charset="0"/>
                <a:cs typeface="Times New Roman" panose="02020603050405020304" pitchFamily="18" charset="0"/>
              </a:rPr>
              <a:t>priskiriamas nekilnojamasis turtas, kurio pardavimo lėšomis būtų kuriama/palaikoma valdytino portfelio vertė.</a:t>
            </a:r>
            <a:endParaRPr lang="lt-LT" sz="1600" dirty="0">
              <a:latin typeface="+mn-lt"/>
              <a:ea typeface="Calibri" panose="020F0502020204030204" pitchFamily="34" charset="0"/>
              <a:cs typeface="Times New Roman" panose="02020603050405020304" pitchFamily="18" charset="0"/>
            </a:endParaRPr>
          </a:p>
        </p:txBody>
      </p:sp>
      <p:graphicFrame>
        <p:nvGraphicFramePr>
          <p:cNvPr id="7" name="Diagrama 6">
            <a:extLst>
              <a:ext uri="{FF2B5EF4-FFF2-40B4-BE49-F238E27FC236}">
                <a16:creationId xmlns:a16="http://schemas.microsoft.com/office/drawing/2014/main" xmlns="" id="{D5D4CDEF-49AB-447F-A565-B83B74C24F19}"/>
              </a:ext>
            </a:extLst>
          </p:cNvPr>
          <p:cNvGraphicFramePr>
            <a:graphicFrameLocks/>
          </p:cNvGraphicFramePr>
          <p:nvPr>
            <p:extLst>
              <p:ext uri="{D42A27DB-BD31-4B8C-83A1-F6EECF244321}">
                <p14:modId xmlns:p14="http://schemas.microsoft.com/office/powerpoint/2010/main" val="1099897796"/>
              </p:ext>
            </p:extLst>
          </p:nvPr>
        </p:nvGraphicFramePr>
        <p:xfrm>
          <a:off x="7366933" y="2589632"/>
          <a:ext cx="4580829" cy="28973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960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vadinimas 1"/>
          <p:cNvSpPr txBox="1">
            <a:spLocks/>
          </p:cNvSpPr>
          <p:nvPr/>
        </p:nvSpPr>
        <p:spPr>
          <a:xfrm>
            <a:off x="928177" y="312193"/>
            <a:ext cx="10335645" cy="701457"/>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endParaRPr lang="lt-LT" sz="5900" b="1" dirty="0">
              <a:solidFill>
                <a:schemeClr val="bg1"/>
              </a:solidFill>
              <a:effectLst>
                <a:outerShdw blurRad="38100" dist="38100" dir="2700000" algn="tl">
                  <a:srgbClr val="000000">
                    <a:alpha val="43137"/>
                  </a:srgbClr>
                </a:outerShdw>
              </a:effectLst>
            </a:endParaRPr>
          </a:p>
          <a:p>
            <a:pPr algn="l">
              <a:lnSpc>
                <a:spcPct val="110000"/>
              </a:lnSpc>
            </a:pPr>
            <a:r>
              <a:rPr lang="lt-LT" sz="11200" b="1" dirty="0">
                <a:solidFill>
                  <a:schemeClr val="bg1"/>
                </a:solidFill>
                <a:effectLst>
                  <a:outerShdw blurRad="38100" dist="38100" dir="2700000" algn="tl">
                    <a:srgbClr val="000000">
                      <a:alpha val="43137"/>
                    </a:srgbClr>
                  </a:outerShdw>
                </a:effectLst>
              </a:rPr>
              <a:t>INVESTICIJŲ POREIKIS ATNAUJINIMUI (per </a:t>
            </a:r>
            <a:r>
              <a:rPr lang="en-US" sz="11200" b="1" dirty="0">
                <a:solidFill>
                  <a:schemeClr val="bg1"/>
                </a:solidFill>
                <a:effectLst>
                  <a:outerShdw blurRad="38100" dist="38100" dir="2700000" algn="tl">
                    <a:srgbClr val="000000">
                      <a:alpha val="43137"/>
                    </a:srgbClr>
                  </a:outerShdw>
                </a:effectLst>
              </a:rPr>
              <a:t>1</a:t>
            </a:r>
            <a:r>
              <a:rPr lang="lt-LT" sz="11200" b="1" dirty="0">
                <a:solidFill>
                  <a:schemeClr val="bg1"/>
                </a:solidFill>
                <a:effectLst>
                  <a:outerShdw blurRad="38100" dist="38100" dir="2700000" algn="tl">
                    <a:srgbClr val="000000">
                      <a:alpha val="43137"/>
                    </a:srgbClr>
                  </a:outerShdw>
                </a:effectLst>
              </a:rPr>
              <a:t>0</a:t>
            </a:r>
            <a:r>
              <a:rPr lang="en-US" sz="11200" b="1" dirty="0">
                <a:solidFill>
                  <a:schemeClr val="bg1"/>
                </a:solidFill>
                <a:effectLst>
                  <a:outerShdw blurRad="38100" dist="38100" dir="2700000" algn="tl">
                    <a:srgbClr val="000000">
                      <a:alpha val="43137"/>
                    </a:srgbClr>
                  </a:outerShdw>
                </a:effectLst>
              </a:rPr>
              <a:t> met</a:t>
            </a:r>
            <a:r>
              <a:rPr lang="lt-LT" sz="11200" b="1" dirty="0">
                <a:solidFill>
                  <a:schemeClr val="bg1"/>
                </a:solidFill>
                <a:effectLst>
                  <a:outerShdw blurRad="38100" dist="38100" dir="2700000" algn="tl">
                    <a:srgbClr val="000000">
                      <a:alpha val="43137"/>
                    </a:srgbClr>
                  </a:outerShdw>
                </a:effectLst>
              </a:rPr>
              <a:t>ų)</a:t>
            </a:r>
            <a:endParaRPr lang="en-US" sz="11200" b="1" dirty="0">
              <a:solidFill>
                <a:schemeClr val="bg1"/>
              </a:solidFill>
              <a:effectLst>
                <a:outerShdw blurRad="38100" dist="38100" dir="2700000" algn="tl">
                  <a:srgbClr val="000000">
                    <a:alpha val="43137"/>
                  </a:srgbClr>
                </a:outerShdw>
              </a:effectLst>
            </a:endParaRPr>
          </a:p>
          <a:p>
            <a:pPr algn="l"/>
            <a:endParaRPr lang="lt-LT" sz="3600" dirty="0">
              <a:solidFill>
                <a:srgbClr val="74003A"/>
              </a:solidFill>
              <a:effectLst>
                <a:outerShdw blurRad="38100" dist="38100" dir="2700000" algn="tl">
                  <a:srgbClr val="000000">
                    <a:alpha val="43137"/>
                  </a:srgbClr>
                </a:outerShdw>
              </a:effectLst>
            </a:endParaRPr>
          </a:p>
        </p:txBody>
      </p:sp>
      <p:graphicFrame>
        <p:nvGraphicFramePr>
          <p:cNvPr id="5" name="Lentelė 4">
            <a:extLst>
              <a:ext uri="{FF2B5EF4-FFF2-40B4-BE49-F238E27FC236}">
                <a16:creationId xmlns:a16="http://schemas.microsoft.com/office/drawing/2014/main" xmlns="" id="{1F8E9549-F2D6-43EA-A619-721083923431}"/>
              </a:ext>
            </a:extLst>
          </p:cNvPr>
          <p:cNvGraphicFramePr>
            <a:graphicFrameLocks noGrp="1"/>
          </p:cNvGraphicFramePr>
          <p:nvPr>
            <p:extLst>
              <p:ext uri="{D42A27DB-BD31-4B8C-83A1-F6EECF244321}">
                <p14:modId xmlns:p14="http://schemas.microsoft.com/office/powerpoint/2010/main" val="3212771147"/>
              </p:ext>
            </p:extLst>
          </p:nvPr>
        </p:nvGraphicFramePr>
        <p:xfrm>
          <a:off x="928176" y="1646672"/>
          <a:ext cx="5670333" cy="4330435"/>
        </p:xfrm>
        <a:graphic>
          <a:graphicData uri="http://schemas.openxmlformats.org/drawingml/2006/table">
            <a:tbl>
              <a:tblPr firstRow="1" firstCol="1" bandRow="1">
                <a:tableStyleId>{C083E6E3-FA7D-4D7B-A595-EF9225AFEA82}</a:tableStyleId>
              </a:tblPr>
              <a:tblGrid>
                <a:gridCol w="2804518">
                  <a:extLst>
                    <a:ext uri="{9D8B030D-6E8A-4147-A177-3AD203B41FA5}">
                      <a16:colId xmlns:a16="http://schemas.microsoft.com/office/drawing/2014/main" xmlns="" val="2585606212"/>
                    </a:ext>
                  </a:extLst>
                </a:gridCol>
                <a:gridCol w="994799">
                  <a:extLst>
                    <a:ext uri="{9D8B030D-6E8A-4147-A177-3AD203B41FA5}">
                      <a16:colId xmlns:a16="http://schemas.microsoft.com/office/drawing/2014/main" xmlns="" val="2102648917"/>
                    </a:ext>
                  </a:extLst>
                </a:gridCol>
                <a:gridCol w="1871016">
                  <a:extLst>
                    <a:ext uri="{9D8B030D-6E8A-4147-A177-3AD203B41FA5}">
                      <a16:colId xmlns:a16="http://schemas.microsoft.com/office/drawing/2014/main" xmlns="" val="982718627"/>
                    </a:ext>
                  </a:extLst>
                </a:gridCol>
              </a:tblGrid>
              <a:tr h="527219">
                <a:tc>
                  <a:txBody>
                    <a:bodyPr/>
                    <a:lstStyle/>
                    <a:p>
                      <a:pPr marL="0" marR="0">
                        <a:lnSpc>
                          <a:spcPct val="107000"/>
                        </a:lnSpc>
                        <a:spcBef>
                          <a:spcPts val="0"/>
                        </a:spcBef>
                        <a:spcAft>
                          <a:spcPts val="0"/>
                        </a:spcAft>
                      </a:pPr>
                      <a:r>
                        <a:rPr lang="lt-LT" sz="1600" dirty="0">
                          <a:effectLst/>
                          <a:latin typeface="+mn-lt"/>
                        </a:rPr>
                        <a:t>2021-2030 m.</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lt-LT" sz="1600" dirty="0">
                          <a:effectLst/>
                          <a:latin typeface="+mn-lt"/>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lt-LT" sz="1600" dirty="0">
                          <a:effectLst/>
                          <a:latin typeface="+mn-lt"/>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13801467"/>
                  </a:ext>
                </a:extLst>
              </a:tr>
              <a:tr h="357539">
                <a:tc>
                  <a:txBody>
                    <a:bodyPr/>
                    <a:lstStyle/>
                    <a:p>
                      <a:pPr marL="0" marR="0">
                        <a:lnSpc>
                          <a:spcPct val="107000"/>
                        </a:lnSpc>
                        <a:spcBef>
                          <a:spcPts val="0"/>
                        </a:spcBef>
                        <a:spcAft>
                          <a:spcPts val="0"/>
                        </a:spcAft>
                      </a:pPr>
                      <a:r>
                        <a:rPr lang="lt-LT" sz="1600" dirty="0">
                          <a:effectLst/>
                          <a:latin typeface="+mn-lt"/>
                        </a:rPr>
                        <a:t>Vilniaus miestas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lt-LT" sz="1600" dirty="0">
                          <a:effectLst/>
                          <a:latin typeface="+mn-lt"/>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600" dirty="0">
                        <a:effectLst/>
                        <a:latin typeface="+mn-lt"/>
                      </a:endParaRPr>
                    </a:p>
                  </a:txBody>
                  <a:tcPr marL="68580" marR="68580" marT="0" marB="0" anchor="ctr"/>
                </a:tc>
                <a:extLst>
                  <a:ext uri="{0D108BD9-81ED-4DB2-BD59-A6C34878D82A}">
                    <a16:rowId xmlns:a16="http://schemas.microsoft.com/office/drawing/2014/main" xmlns="" val="2622333725"/>
                  </a:ext>
                </a:extLst>
              </a:tr>
              <a:tr h="407984">
                <a:tc>
                  <a:txBody>
                    <a:bodyPr/>
                    <a:lstStyle/>
                    <a:p>
                      <a:pPr marL="0" marR="0">
                        <a:lnSpc>
                          <a:spcPct val="107000"/>
                        </a:lnSpc>
                        <a:spcBef>
                          <a:spcPts val="0"/>
                        </a:spcBef>
                        <a:spcAft>
                          <a:spcPts val="0"/>
                        </a:spcAft>
                      </a:pPr>
                      <a:r>
                        <a:rPr lang="lt-LT" sz="1600" b="0" noProof="0" dirty="0" smtClean="0">
                          <a:effectLst/>
                          <a:latin typeface="+mn-lt"/>
                        </a:rPr>
                        <a:t>Reikalingos investicijos*</a:t>
                      </a:r>
                    </a:p>
                    <a:p>
                      <a:pPr marL="0" marR="0">
                        <a:lnSpc>
                          <a:spcPct val="107000"/>
                        </a:lnSpc>
                        <a:spcBef>
                          <a:spcPts val="0"/>
                        </a:spcBef>
                        <a:spcAft>
                          <a:spcPts val="0"/>
                        </a:spcAft>
                      </a:pPr>
                      <a:r>
                        <a:rPr lang="lt-LT" sz="1600" b="0" noProof="0" dirty="0" smtClean="0">
                          <a:effectLst/>
                          <a:latin typeface="+mn-lt"/>
                          <a:ea typeface="Calibri" panose="020F0502020204030204" pitchFamily="34" charset="0"/>
                          <a:cs typeface="Times New Roman" panose="02020603050405020304" pitchFamily="18" charset="0"/>
                        </a:rPr>
                        <a:t>244 000 kv. m.</a:t>
                      </a:r>
                      <a:endParaRPr lang="lt-LT" sz="1600" b="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t-LT" sz="1600" noProof="0" dirty="0" smtClean="0">
                          <a:effectLst/>
                          <a:latin typeface="+mn-lt"/>
                        </a:rPr>
                        <a:t>EUR</a:t>
                      </a:r>
                      <a:endParaRPr lang="lt-LT" sz="16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t-LT" sz="1600" noProof="0" dirty="0" smtClean="0">
                          <a:effectLst/>
                          <a:latin typeface="+mn-lt"/>
                        </a:rPr>
                        <a:t>165,000,000 </a:t>
                      </a:r>
                      <a:endParaRPr lang="lt-LT" sz="1600" noProof="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573167152"/>
                  </a:ext>
                </a:extLst>
              </a:tr>
              <a:tr h="407984">
                <a:tc>
                  <a:txBody>
                    <a:bodyPr/>
                    <a:lstStyle/>
                    <a:p>
                      <a:pPr marL="0" marR="0">
                        <a:lnSpc>
                          <a:spcPct val="107000"/>
                        </a:lnSpc>
                        <a:spcBef>
                          <a:spcPts val="0"/>
                        </a:spcBef>
                        <a:spcAft>
                          <a:spcPts val="0"/>
                        </a:spcAft>
                      </a:pPr>
                      <a:r>
                        <a:rPr lang="lt-LT" sz="1600" b="0" noProof="0" dirty="0" smtClean="0">
                          <a:effectLst/>
                          <a:latin typeface="+mn-lt"/>
                        </a:rPr>
                        <a:t>Pardavimai</a:t>
                      </a:r>
                    </a:p>
                    <a:p>
                      <a:pPr marL="0" marR="0">
                        <a:lnSpc>
                          <a:spcPct val="107000"/>
                        </a:lnSpc>
                        <a:spcBef>
                          <a:spcPts val="0"/>
                        </a:spcBef>
                        <a:spcAft>
                          <a:spcPts val="0"/>
                        </a:spcAft>
                      </a:pPr>
                      <a:r>
                        <a:rPr lang="lt-LT" sz="1600" b="0" noProof="0" dirty="0" smtClean="0">
                          <a:effectLst/>
                          <a:latin typeface="+mn-lt"/>
                          <a:ea typeface="Calibri" panose="020F0502020204030204" pitchFamily="34" charset="0"/>
                          <a:cs typeface="Times New Roman" panose="02020603050405020304" pitchFamily="18" charset="0"/>
                        </a:rPr>
                        <a:t>116 000 kv. m.</a:t>
                      </a:r>
                      <a:endParaRPr lang="lt-LT" sz="1600" b="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t-LT" sz="1600" noProof="0" dirty="0" smtClean="0">
                          <a:effectLst/>
                          <a:latin typeface="+mn-lt"/>
                        </a:rPr>
                        <a:t>EUR</a:t>
                      </a:r>
                      <a:endParaRPr lang="lt-LT" sz="16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t-LT" sz="1600" noProof="0" dirty="0" smtClean="0">
                          <a:effectLst/>
                          <a:latin typeface="+mn-lt"/>
                        </a:rPr>
                        <a:t> 80,000,000 </a:t>
                      </a:r>
                      <a:endParaRPr lang="lt-LT" sz="1600" noProof="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231133543"/>
                  </a:ext>
                </a:extLst>
              </a:tr>
              <a:tr h="361632">
                <a:tc>
                  <a:txBody>
                    <a:bodyPr/>
                    <a:lstStyle/>
                    <a:p>
                      <a:pPr marL="0" marR="0">
                        <a:lnSpc>
                          <a:spcPct val="107000"/>
                        </a:lnSpc>
                        <a:spcBef>
                          <a:spcPts val="0"/>
                        </a:spcBef>
                        <a:spcAft>
                          <a:spcPts val="0"/>
                        </a:spcAft>
                      </a:pPr>
                      <a:r>
                        <a:rPr lang="lt-LT" sz="1600" b="0" noProof="0" dirty="0" smtClean="0">
                          <a:solidFill>
                            <a:srgbClr val="C00000"/>
                          </a:solidFill>
                          <a:effectLst/>
                          <a:latin typeface="+mn-lt"/>
                          <a:ea typeface="Calibri" panose="020F0502020204030204" pitchFamily="34" charset="0"/>
                          <a:cs typeface="Times New Roman" panose="02020603050405020304" pitchFamily="18" charset="0"/>
                        </a:rPr>
                        <a:t>Lėšų trūkumas</a:t>
                      </a:r>
                      <a:endParaRPr lang="lt-LT" sz="1600" b="0" noProof="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t-LT" sz="1600" noProof="0" dirty="0" smtClean="0">
                          <a:solidFill>
                            <a:srgbClr val="C00000"/>
                          </a:solidFill>
                          <a:effectLst/>
                          <a:latin typeface="+mn-lt"/>
                        </a:rPr>
                        <a:t>EUR</a:t>
                      </a:r>
                      <a:endParaRPr lang="lt-LT" sz="1600" noProof="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t-LT" sz="1600" noProof="0" dirty="0" smtClean="0">
                          <a:solidFill>
                            <a:srgbClr val="C00000"/>
                          </a:solidFill>
                          <a:effectLst/>
                          <a:latin typeface="+mn-lt"/>
                        </a:rPr>
                        <a:t>   (85,000,000)</a:t>
                      </a:r>
                      <a:endParaRPr lang="lt-LT" sz="1600" noProof="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510568635"/>
                  </a:ext>
                </a:extLst>
              </a:tr>
              <a:tr h="357539">
                <a:tc>
                  <a:txBody>
                    <a:bodyPr/>
                    <a:lstStyle/>
                    <a:p>
                      <a:pPr marL="0" marR="0">
                        <a:lnSpc>
                          <a:spcPct val="107000"/>
                        </a:lnSpc>
                        <a:spcBef>
                          <a:spcPts val="0"/>
                        </a:spcBef>
                        <a:spcAft>
                          <a:spcPts val="0"/>
                        </a:spcAft>
                      </a:pPr>
                      <a:r>
                        <a:rPr lang="lt-LT" sz="1600" noProof="0" dirty="0" smtClean="0">
                          <a:effectLst/>
                          <a:latin typeface="+mn-lt"/>
                        </a:rPr>
                        <a:t>Likęs portfelis</a:t>
                      </a:r>
                      <a:endParaRPr lang="lt-LT" sz="16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lt-LT" sz="1600" noProof="0" dirty="0">
                        <a:effectLst/>
                        <a:latin typeface="+mn-lt"/>
                      </a:endParaRPr>
                    </a:p>
                  </a:txBody>
                  <a:tcPr marL="68580" marR="68580" marT="0" marB="0" anchor="ctr"/>
                </a:tc>
                <a:tc>
                  <a:txBody>
                    <a:bodyPr/>
                    <a:lstStyle/>
                    <a:p>
                      <a:pPr marL="0" marR="0" algn="r">
                        <a:lnSpc>
                          <a:spcPct val="107000"/>
                        </a:lnSpc>
                        <a:spcBef>
                          <a:spcPts val="0"/>
                        </a:spcBef>
                        <a:spcAft>
                          <a:spcPts val="0"/>
                        </a:spcAft>
                      </a:pPr>
                      <a:r>
                        <a:rPr lang="lt-LT" sz="1600" noProof="0" dirty="0" smtClean="0">
                          <a:effectLst/>
                          <a:latin typeface="+mn-lt"/>
                        </a:rPr>
                        <a:t> </a:t>
                      </a:r>
                      <a:endParaRPr lang="lt-LT" sz="1600" noProof="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72965009"/>
                  </a:ext>
                </a:extLst>
              </a:tr>
              <a:tr h="407984">
                <a:tc>
                  <a:txBody>
                    <a:bodyPr/>
                    <a:lstStyle/>
                    <a:p>
                      <a:pPr marL="0" marR="0">
                        <a:lnSpc>
                          <a:spcPct val="107000"/>
                        </a:lnSpc>
                        <a:spcBef>
                          <a:spcPts val="0"/>
                        </a:spcBef>
                        <a:spcAft>
                          <a:spcPts val="0"/>
                        </a:spcAft>
                      </a:pPr>
                      <a:r>
                        <a:rPr lang="lt-LT" sz="1600" b="0" noProof="0" dirty="0" smtClean="0">
                          <a:effectLst/>
                          <a:latin typeface="+mn-lt"/>
                        </a:rPr>
                        <a:t>Reikalingos investicijos*</a:t>
                      </a:r>
                    </a:p>
                    <a:p>
                      <a:pPr marL="0" marR="0">
                        <a:lnSpc>
                          <a:spcPct val="107000"/>
                        </a:lnSpc>
                        <a:spcBef>
                          <a:spcPts val="0"/>
                        </a:spcBef>
                        <a:spcAft>
                          <a:spcPts val="0"/>
                        </a:spcAft>
                      </a:pPr>
                      <a:r>
                        <a:rPr lang="lt-LT" sz="1600" b="0" noProof="0" dirty="0" smtClean="0">
                          <a:effectLst/>
                          <a:latin typeface="+mn-lt"/>
                          <a:ea typeface="Calibri" panose="020F0502020204030204" pitchFamily="34" charset="0"/>
                          <a:cs typeface="Times New Roman" panose="02020603050405020304" pitchFamily="18" charset="0"/>
                        </a:rPr>
                        <a:t>251 000 kv. m.</a:t>
                      </a:r>
                      <a:endParaRPr lang="lt-LT" sz="1600" b="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t-LT" sz="1600" noProof="0" dirty="0" smtClean="0">
                          <a:effectLst/>
                          <a:latin typeface="+mn-lt"/>
                        </a:rPr>
                        <a:t>EUR</a:t>
                      </a:r>
                      <a:endParaRPr lang="lt-LT" sz="16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t-LT" sz="1600" noProof="0" dirty="0" smtClean="0">
                          <a:effectLst/>
                          <a:latin typeface="+mn-lt"/>
                        </a:rPr>
                        <a:t>102,000,000 </a:t>
                      </a:r>
                      <a:endParaRPr lang="lt-LT" sz="1600" noProof="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798787221"/>
                  </a:ext>
                </a:extLst>
              </a:tr>
              <a:tr h="407984">
                <a:tc>
                  <a:txBody>
                    <a:bodyPr/>
                    <a:lstStyle/>
                    <a:p>
                      <a:pPr marL="0" marR="0">
                        <a:lnSpc>
                          <a:spcPct val="107000"/>
                        </a:lnSpc>
                        <a:spcBef>
                          <a:spcPts val="0"/>
                        </a:spcBef>
                        <a:spcAft>
                          <a:spcPts val="0"/>
                        </a:spcAft>
                      </a:pPr>
                      <a:r>
                        <a:rPr lang="lt-LT" sz="1600" b="0" noProof="0" dirty="0" smtClean="0">
                          <a:effectLst/>
                          <a:latin typeface="+mn-lt"/>
                        </a:rPr>
                        <a:t>Pardavimai</a:t>
                      </a:r>
                    </a:p>
                    <a:p>
                      <a:pPr marL="0" marR="0">
                        <a:lnSpc>
                          <a:spcPct val="107000"/>
                        </a:lnSpc>
                        <a:spcBef>
                          <a:spcPts val="0"/>
                        </a:spcBef>
                        <a:spcAft>
                          <a:spcPts val="0"/>
                        </a:spcAft>
                      </a:pPr>
                      <a:r>
                        <a:rPr lang="lt-LT" sz="1600" b="0" noProof="0" dirty="0" smtClean="0">
                          <a:effectLst/>
                          <a:latin typeface="+mn-lt"/>
                          <a:ea typeface="Calibri" panose="020F0502020204030204" pitchFamily="34" charset="0"/>
                          <a:cs typeface="Times New Roman" panose="02020603050405020304" pitchFamily="18" charset="0"/>
                        </a:rPr>
                        <a:t>141 000 kv. m.</a:t>
                      </a:r>
                      <a:endParaRPr lang="lt-LT" sz="1600" b="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t-LT" sz="1600" noProof="0" dirty="0" smtClean="0">
                          <a:effectLst/>
                          <a:latin typeface="+mn-lt"/>
                        </a:rPr>
                        <a:t>EUR</a:t>
                      </a:r>
                      <a:endParaRPr lang="lt-LT" sz="16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t-LT" sz="1600" noProof="0" dirty="0" smtClean="0">
                          <a:effectLst/>
                          <a:latin typeface="+mn-lt"/>
                        </a:rPr>
                        <a:t>26,000,000 </a:t>
                      </a:r>
                      <a:endParaRPr lang="lt-LT" sz="1600" noProof="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93212201"/>
                  </a:ext>
                </a:extLst>
              </a:tr>
              <a:tr h="357539">
                <a:tc>
                  <a:txBody>
                    <a:bodyPr/>
                    <a:lstStyle/>
                    <a:p>
                      <a:pPr marL="0" marR="0">
                        <a:lnSpc>
                          <a:spcPct val="107000"/>
                        </a:lnSpc>
                        <a:spcBef>
                          <a:spcPts val="0"/>
                        </a:spcBef>
                        <a:spcAft>
                          <a:spcPts val="0"/>
                        </a:spcAft>
                      </a:pPr>
                      <a:r>
                        <a:rPr lang="lt-LT" sz="1600" b="0" noProof="0" dirty="0" smtClean="0">
                          <a:solidFill>
                            <a:srgbClr val="C00000"/>
                          </a:solidFill>
                          <a:effectLst/>
                          <a:latin typeface="+mn-lt"/>
                          <a:ea typeface="Calibri" panose="020F0502020204030204" pitchFamily="34" charset="0"/>
                          <a:cs typeface="Times New Roman" panose="02020603050405020304" pitchFamily="18" charset="0"/>
                        </a:rPr>
                        <a:t>Lėšų trūkumas</a:t>
                      </a:r>
                      <a:endParaRPr lang="lt-LT" sz="1600" b="0" noProof="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t-LT" sz="1600" noProof="0" dirty="0" smtClean="0">
                          <a:solidFill>
                            <a:srgbClr val="C00000"/>
                          </a:solidFill>
                          <a:effectLst/>
                          <a:latin typeface="+mn-lt"/>
                        </a:rPr>
                        <a:t>EUR</a:t>
                      </a:r>
                      <a:endParaRPr lang="lt-LT" sz="1600" noProof="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t-LT" sz="1600" noProof="0" dirty="0" smtClean="0">
                          <a:solidFill>
                            <a:srgbClr val="C00000"/>
                          </a:solidFill>
                          <a:effectLst/>
                          <a:latin typeface="+mn-lt"/>
                        </a:rPr>
                        <a:t>(76,000,000)</a:t>
                      </a:r>
                      <a:endParaRPr lang="lt-LT" sz="1600" noProof="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14198857"/>
                  </a:ext>
                </a:extLst>
              </a:tr>
              <a:tr h="357539">
                <a:tc>
                  <a:txBody>
                    <a:bodyPr/>
                    <a:lstStyle/>
                    <a:p>
                      <a:pPr marL="0" marR="0">
                        <a:lnSpc>
                          <a:spcPct val="107000"/>
                        </a:lnSpc>
                        <a:spcBef>
                          <a:spcPts val="0"/>
                        </a:spcBef>
                        <a:spcAft>
                          <a:spcPts val="0"/>
                        </a:spcAft>
                      </a:pPr>
                      <a:r>
                        <a:rPr lang="lt-LT" sz="1600" b="1" noProof="0" dirty="0" smtClean="0">
                          <a:solidFill>
                            <a:srgbClr val="C00000"/>
                          </a:solidFill>
                          <a:effectLst/>
                          <a:latin typeface="+mn-lt"/>
                        </a:rPr>
                        <a:t>Bendras lėšų trūkumas</a:t>
                      </a:r>
                      <a:endParaRPr lang="lt-LT" sz="1600" b="1" noProof="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t-LT" sz="1600" b="1" noProof="0" dirty="0" smtClean="0">
                          <a:solidFill>
                            <a:srgbClr val="C00000"/>
                          </a:solidFill>
                          <a:effectLst/>
                          <a:latin typeface="+mn-lt"/>
                        </a:rPr>
                        <a:t>EUR</a:t>
                      </a:r>
                      <a:endParaRPr lang="lt-LT" sz="1600" b="1" noProof="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lt-LT" sz="1600" b="1" noProof="0" dirty="0" smtClean="0">
                          <a:solidFill>
                            <a:srgbClr val="C00000"/>
                          </a:solidFill>
                          <a:effectLst/>
                          <a:latin typeface="+mn-lt"/>
                        </a:rPr>
                        <a:t>(161,000,000)</a:t>
                      </a:r>
                      <a:endParaRPr lang="lt-LT" sz="1600" b="1" noProof="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929036273"/>
                  </a:ext>
                </a:extLst>
              </a:tr>
            </a:tbl>
          </a:graphicData>
        </a:graphic>
      </p:graphicFrame>
      <p:sp>
        <p:nvSpPr>
          <p:cNvPr id="2" name="Stačiakampis 1">
            <a:extLst>
              <a:ext uri="{FF2B5EF4-FFF2-40B4-BE49-F238E27FC236}">
                <a16:creationId xmlns:a16="http://schemas.microsoft.com/office/drawing/2014/main" xmlns="" id="{0B0383A9-EF19-43BC-8461-3B4DFFEF41C8}"/>
              </a:ext>
            </a:extLst>
          </p:cNvPr>
          <p:cNvSpPr/>
          <p:nvPr/>
        </p:nvSpPr>
        <p:spPr>
          <a:xfrm>
            <a:off x="7006281" y="1893149"/>
            <a:ext cx="4777946" cy="3293209"/>
          </a:xfrm>
          <a:prstGeom prst="rect">
            <a:avLst/>
          </a:prstGeom>
        </p:spPr>
        <p:txBody>
          <a:bodyPr wrap="square">
            <a:spAutoFit/>
          </a:bodyPr>
          <a:lstStyle/>
          <a:p>
            <a:pPr marL="177800" algn="just"/>
            <a:r>
              <a:rPr lang="lt-LT" sz="1600" dirty="0" smtClean="0"/>
              <a:t>VĮ Turto bankas planuoja įgyvendinti tris didelius rangos projektus (jie yra įtraukti į bendrą investicijų sumą)**:</a:t>
            </a:r>
          </a:p>
          <a:p>
            <a:pPr marL="177800" algn="just"/>
            <a:endParaRPr lang="lt-LT" sz="1600" dirty="0" smtClean="0"/>
          </a:p>
          <a:p>
            <a:pPr marL="463550" indent="-285750" algn="just">
              <a:buFont typeface="Arial" panose="020B0604020202020204" pitchFamily="34" charset="0"/>
              <a:buChar char="•"/>
            </a:pPr>
            <a:r>
              <a:rPr lang="lt-LT" sz="1600" dirty="0" smtClean="0"/>
              <a:t>Teismų administracijos pastatas, Šeimyniškių g. 28, Vilnius – vertė </a:t>
            </a:r>
            <a:r>
              <a:rPr lang="lt-LT" sz="1600" b="1" dirty="0" smtClean="0"/>
              <a:t>40 mln. EUR</a:t>
            </a:r>
          </a:p>
          <a:p>
            <a:pPr marL="463550" indent="-285750" algn="just">
              <a:buFont typeface="Arial" panose="020B0604020202020204" pitchFamily="34" charset="0"/>
              <a:buChar char="•"/>
            </a:pPr>
            <a:r>
              <a:rPr lang="lt-LT" sz="1600" dirty="0" smtClean="0"/>
              <a:t>Teismų administracijos pastatas, Jūros g. 1, Klaipėda – vertė </a:t>
            </a:r>
            <a:r>
              <a:rPr lang="lt-LT" sz="1600" b="1" dirty="0" smtClean="0"/>
              <a:t>15 mln. EUR</a:t>
            </a:r>
          </a:p>
          <a:p>
            <a:pPr marL="463550" indent="-285750" algn="just">
              <a:buFont typeface="Arial" panose="020B0604020202020204" pitchFamily="34" charset="0"/>
              <a:buChar char="•"/>
            </a:pPr>
            <a:r>
              <a:rPr lang="lt-LT" sz="1600" dirty="0" smtClean="0"/>
              <a:t>VMI administracijos pastatas Vilniuje  – vertė </a:t>
            </a:r>
            <a:r>
              <a:rPr lang="lt-LT" sz="1600" b="1" dirty="0" smtClean="0"/>
              <a:t>35 mln. EUR</a:t>
            </a:r>
          </a:p>
          <a:p>
            <a:pPr marL="463550" indent="-285750" algn="just">
              <a:buFont typeface="Arial" panose="020B0604020202020204" pitchFamily="34" charset="0"/>
              <a:buChar char="•"/>
            </a:pPr>
            <a:endParaRPr lang="lt-LT" sz="1600" b="1" dirty="0" smtClean="0"/>
          </a:p>
          <a:p>
            <a:pPr marL="177800" algn="just"/>
            <a:r>
              <a:rPr lang="lt-LT" sz="1600" b="1" dirty="0" smtClean="0"/>
              <a:t>Siekiamas rezultatas iki 2030 m. valdyti 495 000 kv. m., ir parduoti 257 tūkst. kv. m.</a:t>
            </a:r>
            <a:endParaRPr lang="lt-LT" sz="1600" dirty="0"/>
          </a:p>
        </p:txBody>
      </p:sp>
      <p:sp>
        <p:nvSpPr>
          <p:cNvPr id="3" name="TextBox 2">
            <a:extLst>
              <a:ext uri="{FF2B5EF4-FFF2-40B4-BE49-F238E27FC236}">
                <a16:creationId xmlns:a16="http://schemas.microsoft.com/office/drawing/2014/main" xmlns="" id="{CBA32534-D2A0-4E0A-9ABF-CC638C1CAC36}"/>
              </a:ext>
            </a:extLst>
          </p:cNvPr>
          <p:cNvSpPr txBox="1"/>
          <p:nvPr/>
        </p:nvSpPr>
        <p:spPr>
          <a:xfrm>
            <a:off x="928176" y="6197368"/>
            <a:ext cx="6874723" cy="523220"/>
          </a:xfrm>
          <a:prstGeom prst="rect">
            <a:avLst/>
          </a:prstGeom>
          <a:noFill/>
        </p:spPr>
        <p:txBody>
          <a:bodyPr wrap="square" rtlCol="0">
            <a:spAutoFit/>
          </a:bodyPr>
          <a:lstStyle/>
          <a:p>
            <a:r>
              <a:rPr lang="en-US" dirty="0">
                <a:solidFill>
                  <a:schemeClr val="bg1"/>
                </a:solidFill>
              </a:rPr>
              <a:t>* </a:t>
            </a:r>
            <a:r>
              <a:rPr lang="lt-LT" dirty="0" smtClean="0">
                <a:solidFill>
                  <a:schemeClr val="bg1"/>
                </a:solidFill>
              </a:rPr>
              <a:t>Įskaitant naują statybą, rekonstrukcijas, einamuosius ir kapitalinius remontus</a:t>
            </a:r>
          </a:p>
          <a:p>
            <a:r>
              <a:rPr lang="lt-LT" dirty="0" smtClean="0">
                <a:solidFill>
                  <a:schemeClr val="bg1"/>
                </a:solidFill>
              </a:rPr>
              <a:t>** ankstyva stadija, investicijų poreikis bus tikslinamas</a:t>
            </a:r>
            <a:endParaRPr lang="lt-LT" dirty="0">
              <a:solidFill>
                <a:schemeClr val="bg1"/>
              </a:solidFill>
            </a:endParaRPr>
          </a:p>
        </p:txBody>
      </p:sp>
    </p:spTree>
    <p:extLst>
      <p:ext uri="{BB962C8B-B14F-4D97-AF65-F5344CB8AC3E}">
        <p14:creationId xmlns:p14="http://schemas.microsoft.com/office/powerpoint/2010/main" val="2288933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1">
            <a:extLst>
              <a:ext uri="{FF2B5EF4-FFF2-40B4-BE49-F238E27FC236}">
                <a16:creationId xmlns:a16="http://schemas.microsoft.com/office/drawing/2014/main" xmlns="" id="{85A81C2B-E3FD-4AA2-B35A-8C192F2B39DF}"/>
              </a:ext>
            </a:extLst>
          </p:cNvPr>
          <p:cNvSpPr txBox="1">
            <a:spLocks/>
          </p:cNvSpPr>
          <p:nvPr/>
        </p:nvSpPr>
        <p:spPr>
          <a:xfrm>
            <a:off x="804609" y="326324"/>
            <a:ext cx="10823099" cy="701457"/>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endParaRPr lang="lt-LT" sz="5900" b="1" dirty="0">
              <a:solidFill>
                <a:schemeClr val="bg1"/>
              </a:solidFill>
              <a:effectLst>
                <a:outerShdw blurRad="38100" dist="38100" dir="2700000" algn="tl">
                  <a:srgbClr val="000000">
                    <a:alpha val="43137"/>
                  </a:srgbClr>
                </a:outerShdw>
              </a:effectLst>
            </a:endParaRPr>
          </a:p>
          <a:p>
            <a:pPr algn="l">
              <a:lnSpc>
                <a:spcPct val="110000"/>
              </a:lnSpc>
            </a:pPr>
            <a:endParaRPr lang="lt-LT" sz="11200" b="1" dirty="0">
              <a:solidFill>
                <a:schemeClr val="bg1"/>
              </a:solidFill>
              <a:effectLst>
                <a:outerShdw blurRad="38100" dist="38100" dir="2700000" algn="tl">
                  <a:srgbClr val="000000">
                    <a:alpha val="43137"/>
                  </a:srgbClr>
                </a:outerShdw>
              </a:effectLst>
            </a:endParaRPr>
          </a:p>
          <a:p>
            <a:pPr algn="l">
              <a:lnSpc>
                <a:spcPct val="110000"/>
              </a:lnSpc>
            </a:pPr>
            <a:endParaRPr lang="lt-LT" sz="11200" b="1" dirty="0">
              <a:solidFill>
                <a:schemeClr val="bg1"/>
              </a:solidFill>
              <a:effectLst>
                <a:outerShdw blurRad="38100" dist="38100" dir="2700000" algn="tl">
                  <a:srgbClr val="000000">
                    <a:alpha val="43137"/>
                  </a:srgbClr>
                </a:outerShdw>
              </a:effectLst>
            </a:endParaRPr>
          </a:p>
          <a:p>
            <a:pPr algn="l">
              <a:lnSpc>
                <a:spcPct val="110000"/>
              </a:lnSpc>
            </a:pPr>
            <a:endParaRPr lang="lt-LT" sz="11200" b="1" dirty="0">
              <a:solidFill>
                <a:schemeClr val="bg1"/>
              </a:solidFill>
              <a:effectLst>
                <a:outerShdw blurRad="38100" dist="38100" dir="2700000" algn="tl">
                  <a:srgbClr val="000000">
                    <a:alpha val="43137"/>
                  </a:srgbClr>
                </a:outerShdw>
              </a:effectLst>
            </a:endParaRPr>
          </a:p>
          <a:p>
            <a:pPr algn="l">
              <a:lnSpc>
                <a:spcPct val="110000"/>
              </a:lnSpc>
            </a:pPr>
            <a:endParaRPr lang="lt-LT" sz="11200" b="1" dirty="0">
              <a:solidFill>
                <a:schemeClr val="bg1"/>
              </a:solidFill>
              <a:effectLst>
                <a:outerShdw blurRad="38100" dist="38100" dir="2700000" algn="tl">
                  <a:srgbClr val="000000">
                    <a:alpha val="43137"/>
                  </a:srgbClr>
                </a:outerShdw>
              </a:effectLst>
            </a:endParaRPr>
          </a:p>
          <a:p>
            <a:pPr algn="l">
              <a:lnSpc>
                <a:spcPct val="110000"/>
              </a:lnSpc>
            </a:pPr>
            <a:r>
              <a:rPr lang="lt-LT" sz="11200" b="1" dirty="0">
                <a:solidFill>
                  <a:schemeClr val="bg1"/>
                </a:solidFill>
                <a:effectLst>
                  <a:outerShdw blurRad="38100" dist="38100" dir="2700000" algn="tl">
                    <a:srgbClr val="000000">
                      <a:alpha val="43137"/>
                    </a:srgbClr>
                  </a:outerShdw>
                </a:effectLst>
              </a:rPr>
              <a:t>SIŪLOMAS ATNAUJINIMO FINANSAVIM</a:t>
            </a:r>
            <a:r>
              <a:rPr lang="en-US" sz="11200" b="1" dirty="0">
                <a:solidFill>
                  <a:schemeClr val="bg1"/>
                </a:solidFill>
                <a:effectLst>
                  <a:outerShdw blurRad="38100" dist="38100" dir="2700000" algn="tl">
                    <a:srgbClr val="000000">
                      <a:alpha val="43137"/>
                    </a:srgbClr>
                  </a:outerShdw>
                </a:effectLst>
              </a:rPr>
              <a:t>O MODELIS</a:t>
            </a:r>
            <a:endParaRPr lang="lt-LT" sz="3600" dirty="0">
              <a:solidFill>
                <a:srgbClr val="74003A"/>
              </a:solidFill>
              <a:effectLst>
                <a:outerShdw blurRad="38100" dist="38100" dir="2700000" algn="tl">
                  <a:srgbClr val="000000">
                    <a:alpha val="43137"/>
                  </a:srgbClr>
                </a:outerShdw>
              </a:effectLst>
            </a:endParaRPr>
          </a:p>
        </p:txBody>
      </p:sp>
      <p:graphicFrame>
        <p:nvGraphicFramePr>
          <p:cNvPr id="6" name="Lentelė 6">
            <a:extLst>
              <a:ext uri="{FF2B5EF4-FFF2-40B4-BE49-F238E27FC236}">
                <a16:creationId xmlns:a16="http://schemas.microsoft.com/office/drawing/2014/main" xmlns="" id="{CF0E6025-495B-4A7F-8D19-308666006A77}"/>
              </a:ext>
            </a:extLst>
          </p:cNvPr>
          <p:cNvGraphicFramePr>
            <a:graphicFrameLocks noGrp="1"/>
          </p:cNvGraphicFramePr>
          <p:nvPr>
            <p:extLst>
              <p:ext uri="{D42A27DB-BD31-4B8C-83A1-F6EECF244321}">
                <p14:modId xmlns:p14="http://schemas.microsoft.com/office/powerpoint/2010/main" val="3189056482"/>
              </p:ext>
            </p:extLst>
          </p:nvPr>
        </p:nvGraphicFramePr>
        <p:xfrm>
          <a:off x="659736" y="2155371"/>
          <a:ext cx="10650107" cy="3474720"/>
        </p:xfrm>
        <a:graphic>
          <a:graphicData uri="http://schemas.openxmlformats.org/drawingml/2006/table">
            <a:tbl>
              <a:tblPr firstRow="1" bandRow="1">
                <a:tableStyleId>{5C22544A-7EE6-4342-B048-85BDC9FD1C3A}</a:tableStyleId>
              </a:tblPr>
              <a:tblGrid>
                <a:gridCol w="2323901">
                  <a:extLst>
                    <a:ext uri="{9D8B030D-6E8A-4147-A177-3AD203B41FA5}">
                      <a16:colId xmlns:a16="http://schemas.microsoft.com/office/drawing/2014/main" xmlns="" val="2038346734"/>
                    </a:ext>
                  </a:extLst>
                </a:gridCol>
                <a:gridCol w="3975576">
                  <a:extLst>
                    <a:ext uri="{9D8B030D-6E8A-4147-A177-3AD203B41FA5}">
                      <a16:colId xmlns:a16="http://schemas.microsoft.com/office/drawing/2014/main" xmlns="" val="1581373985"/>
                    </a:ext>
                  </a:extLst>
                </a:gridCol>
                <a:gridCol w="4350630">
                  <a:extLst>
                    <a:ext uri="{9D8B030D-6E8A-4147-A177-3AD203B41FA5}">
                      <a16:colId xmlns:a16="http://schemas.microsoft.com/office/drawing/2014/main" xmlns="" val="2500329773"/>
                    </a:ext>
                  </a:extLst>
                </a:gridCol>
              </a:tblGrid>
              <a:tr h="661333">
                <a:tc>
                  <a:txBody>
                    <a:bodyPr/>
                    <a:lstStyle/>
                    <a:p>
                      <a:endParaRPr lang="lt-LT" dirty="0"/>
                    </a:p>
                  </a:txBody>
                  <a:tcPr>
                    <a:lnB w="12700" cap="flat" cmpd="sng" algn="ctr">
                      <a:solidFill>
                        <a:schemeClr val="tx1"/>
                      </a:solidFill>
                      <a:prstDash val="solid"/>
                      <a:round/>
                      <a:headEnd type="none" w="med" len="med"/>
                      <a:tailEnd type="none" w="med" len="med"/>
                    </a:lnB>
                  </a:tcPr>
                </a:tc>
                <a:tc>
                  <a:txBody>
                    <a:bodyPr/>
                    <a:lstStyle/>
                    <a:p>
                      <a:r>
                        <a:rPr lang="lt-LT" noProof="0" dirty="0" smtClean="0"/>
                        <a:t>Nedidelės vertės atnaujinimo projektas (iki 500 tūkst. EUR) – einamieji ir kapitaliniai remontai, patalpų pritaikymas ir pan.</a:t>
                      </a:r>
                      <a:endParaRPr lang="lt-LT" noProof="0" dirty="0"/>
                    </a:p>
                  </a:txBody>
                  <a:tcPr>
                    <a:lnB w="12700" cap="flat" cmpd="sng" algn="ctr">
                      <a:solidFill>
                        <a:schemeClr val="tx1"/>
                      </a:solidFill>
                      <a:prstDash val="solid"/>
                      <a:round/>
                      <a:headEnd type="none" w="med" len="med"/>
                      <a:tailEnd type="none" w="med" len="med"/>
                    </a:lnB>
                  </a:tcPr>
                </a:tc>
                <a:tc>
                  <a:txBody>
                    <a:bodyPr/>
                    <a:lstStyle/>
                    <a:p>
                      <a:r>
                        <a:rPr lang="lt-LT" noProof="0" dirty="0" smtClean="0"/>
                        <a:t>Didelės vertės atnaujinimo projektai (virš 500 tūkst. EUR) – nauja statyba ir įsigijimai, einamieji ir kapitaliniai remontai, rekonstrukcijos ir pan. </a:t>
                      </a:r>
                      <a:endParaRPr lang="lt-LT" noProof="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47815083"/>
                  </a:ext>
                </a:extLst>
              </a:tr>
              <a:tr h="370840">
                <a:tc>
                  <a:txBody>
                    <a:bodyPr/>
                    <a:lstStyle/>
                    <a:p>
                      <a:r>
                        <a:rPr lang="lt-LT" dirty="0"/>
                        <a:t>Finansavimo šaltiniai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lt-LT" noProof="0" dirty="0"/>
                        <a:t>Vertės palaikymo įmoka (nuomos dedamoji dalis)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2" algn="just"/>
                      <a:r>
                        <a:rPr lang="lt-LT" noProof="0" dirty="0" smtClean="0">
                          <a:latin typeface="+mn-lt"/>
                        </a:rPr>
                        <a:t> Atnaujinimo projekto dalis iki 500 tūkst. EUR – vertės palaikymo įmokos;</a:t>
                      </a:r>
                    </a:p>
                    <a:p>
                      <a:pPr lvl="2" algn="just"/>
                      <a:r>
                        <a:rPr lang="lt-LT" noProof="0" dirty="0" smtClean="0">
                          <a:latin typeface="+mn-lt"/>
                        </a:rPr>
                        <a:t> Atnaujinimo projekto dalis virš 500 tūkst. EUR:</a:t>
                      </a:r>
                    </a:p>
                    <a:p>
                      <a:pPr marL="285750" lvl="3" indent="-285750" algn="just">
                        <a:buFont typeface="Arial" panose="020B0604020202020204" pitchFamily="34" charset="0"/>
                        <a:buChar char="•"/>
                      </a:pPr>
                      <a:r>
                        <a:rPr lang="lt-LT" noProof="0" dirty="0" smtClean="0">
                          <a:latin typeface="+mn-lt"/>
                        </a:rPr>
                        <a:t>Iki 30 proc. pardavimų pajamos;</a:t>
                      </a:r>
                    </a:p>
                    <a:p>
                      <a:pPr marL="285750" lvl="3" indent="-285750" algn="just">
                        <a:buFont typeface="Arial" panose="020B0604020202020204" pitchFamily="34" charset="0"/>
                        <a:buChar char="•"/>
                      </a:pPr>
                      <a:r>
                        <a:rPr lang="lt-LT" noProof="0" dirty="0" smtClean="0">
                          <a:latin typeface="+mn-lt"/>
                        </a:rPr>
                        <a:t>Ne mažiau 70 proc. – skolintos lėšos. Šiai daliai bus skaičiuojama atnaujinimo įmoka. </a:t>
                      </a:r>
                    </a:p>
                    <a:p>
                      <a:endParaRPr lang="lt-LT"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55358424"/>
                  </a:ext>
                </a:extLst>
              </a:tr>
              <a:tr h="370840">
                <a:tc>
                  <a:txBody>
                    <a:bodyPr/>
                    <a:lstStyle/>
                    <a:p>
                      <a:r>
                        <a:rPr lang="lt-LT" dirty="0"/>
                        <a:t>Kaip įtakoja nuomos kainą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lt-LT" dirty="0"/>
                        <a:t>Įskaičiuota į nuomos kainą (remonto atlikimas papildomai nuomos kainos neįtakoja)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lt-LT" dirty="0"/>
                        <a:t>Nuomos kaina didinama atnaujinimo įmoka. </a:t>
                      </a:r>
                      <a:r>
                        <a:rPr lang="lt-LT" dirty="0">
                          <a:latin typeface="+mn-lt"/>
                        </a:rPr>
                        <a:t>Atnaujinimo dedamoji yra taikoma skolintomis lėšomis finansuojamiems projektams, visą paskolos grąžinimą ir palūkanų mokėjimą perkeliant pastatų nuomininkams</a:t>
                      </a:r>
                      <a:endParaRPr lang="lt-L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63675842"/>
                  </a:ext>
                </a:extLst>
              </a:tr>
            </a:tbl>
          </a:graphicData>
        </a:graphic>
      </p:graphicFrame>
      <p:sp>
        <p:nvSpPr>
          <p:cNvPr id="3" name="TextBox 2">
            <a:extLst>
              <a:ext uri="{FF2B5EF4-FFF2-40B4-BE49-F238E27FC236}">
                <a16:creationId xmlns:a16="http://schemas.microsoft.com/office/drawing/2014/main" xmlns="" id="{D69B5498-A320-47EA-89E4-F0E4FD6A7244}"/>
              </a:ext>
            </a:extLst>
          </p:cNvPr>
          <p:cNvSpPr txBox="1"/>
          <p:nvPr/>
        </p:nvSpPr>
        <p:spPr>
          <a:xfrm>
            <a:off x="659736" y="5832389"/>
            <a:ext cx="8360696" cy="307777"/>
          </a:xfrm>
          <a:prstGeom prst="rect">
            <a:avLst/>
          </a:prstGeom>
          <a:noFill/>
        </p:spPr>
        <p:txBody>
          <a:bodyPr wrap="square" rtlCol="0">
            <a:spAutoFit/>
          </a:bodyPr>
          <a:lstStyle/>
          <a:p>
            <a:r>
              <a:rPr lang="lt-LT" dirty="0"/>
              <a:t>Atnaujinimo dedamoji yra taikoma visuomet, kai projekto finansavime dalyvauja skolintos lėšos. </a:t>
            </a:r>
          </a:p>
        </p:txBody>
      </p:sp>
    </p:spTree>
    <p:extLst>
      <p:ext uri="{BB962C8B-B14F-4D97-AF65-F5344CB8AC3E}">
        <p14:creationId xmlns:p14="http://schemas.microsoft.com/office/powerpoint/2010/main" val="1371863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55A5EB04-1048-457C-9EA3-9B93C53350CC}"/>
              </a:ext>
            </a:extLst>
          </p:cNvPr>
          <p:cNvSpPr>
            <a:spLocks noGrp="1"/>
          </p:cNvSpPr>
          <p:nvPr>
            <p:ph type="title"/>
          </p:nvPr>
        </p:nvSpPr>
        <p:spPr/>
        <p:txBody>
          <a:bodyPr/>
          <a:lstStyle/>
          <a:p>
            <a:r>
              <a:rPr lang="lt-LT" sz="2800" dirty="0" smtClean="0">
                <a:latin typeface="+mj-lt"/>
              </a:rPr>
              <a:t>DIDELĖS VERTĖS ATNAUJINIMO PROJEKTO FINANSAVIMO PAVYZDYS. VMI ir AVMI bendra būstinė Vilniaus mieste.</a:t>
            </a:r>
            <a:endParaRPr lang="lt-LT" sz="2800" dirty="0">
              <a:latin typeface="+mj-lt"/>
            </a:endParaRPr>
          </a:p>
        </p:txBody>
      </p:sp>
      <p:sp>
        <p:nvSpPr>
          <p:cNvPr id="10" name="TextBox 9">
            <a:extLst>
              <a:ext uri="{FF2B5EF4-FFF2-40B4-BE49-F238E27FC236}">
                <a16:creationId xmlns:a16="http://schemas.microsoft.com/office/drawing/2014/main" xmlns="" id="{BB40D593-FD8C-4456-8467-F906A134AFDB}"/>
              </a:ext>
            </a:extLst>
          </p:cNvPr>
          <p:cNvSpPr txBox="1"/>
          <p:nvPr/>
        </p:nvSpPr>
        <p:spPr>
          <a:xfrm>
            <a:off x="613317" y="6154666"/>
            <a:ext cx="10594260" cy="646331"/>
          </a:xfrm>
          <a:prstGeom prst="rect">
            <a:avLst/>
          </a:prstGeom>
          <a:noFill/>
        </p:spPr>
        <p:txBody>
          <a:bodyPr wrap="square" rtlCol="0">
            <a:spAutoFit/>
          </a:bodyPr>
          <a:lstStyle/>
          <a:p>
            <a:r>
              <a:rPr lang="lt-LT" sz="900" dirty="0" smtClean="0">
                <a:solidFill>
                  <a:schemeClr val="bg1"/>
                </a:solidFill>
              </a:rPr>
              <a:t>* Atimtos išlaidos už patalpas, kurios nebenuomojamos 2020 m.</a:t>
            </a:r>
          </a:p>
          <a:p>
            <a:r>
              <a:rPr lang="lt-LT" sz="900" dirty="0" smtClean="0">
                <a:solidFill>
                  <a:schemeClr val="bg1"/>
                </a:solidFill>
              </a:rPr>
              <a:t> ** Papildomai prognozuojamos galimos metinės remontų sąnaudos investuojant į turimą AVNT po 300 EUR/10 metų, VMI naudojasi ~ 11 000 kv. m. AVNT ploto, eliminavus smulkius remontus, kurie jau įtraukti į sąnaudas ~ 300 tūkst. EUR./metus. </a:t>
            </a:r>
          </a:p>
          <a:p>
            <a:r>
              <a:rPr lang="lt-LT" sz="900" dirty="0" smtClean="0">
                <a:solidFill>
                  <a:schemeClr val="bg1"/>
                </a:solidFill>
              </a:rPr>
              <a:t>*** remontų sąnaudos įskaičiuotos į nuomos dedamąją – vertės palaikymo išlaidas</a:t>
            </a:r>
            <a:endParaRPr lang="lt-LT" sz="900" dirty="0">
              <a:solidFill>
                <a:schemeClr val="bg1"/>
              </a:solidFill>
            </a:endParaRPr>
          </a:p>
        </p:txBody>
      </p:sp>
      <p:sp>
        <p:nvSpPr>
          <p:cNvPr id="16" name="TextBox 15">
            <a:extLst>
              <a:ext uri="{FF2B5EF4-FFF2-40B4-BE49-F238E27FC236}">
                <a16:creationId xmlns:a16="http://schemas.microsoft.com/office/drawing/2014/main" xmlns="" id="{84FFDBBD-798F-49EE-B817-15BDD43536FA}"/>
              </a:ext>
            </a:extLst>
          </p:cNvPr>
          <p:cNvSpPr txBox="1"/>
          <p:nvPr/>
        </p:nvSpPr>
        <p:spPr>
          <a:xfrm>
            <a:off x="701654" y="1744499"/>
            <a:ext cx="10788693" cy="830997"/>
          </a:xfrm>
          <a:prstGeom prst="rect">
            <a:avLst/>
          </a:prstGeom>
          <a:noFill/>
        </p:spPr>
        <p:txBody>
          <a:bodyPr wrap="square" rtlCol="0">
            <a:spAutoFit/>
          </a:bodyPr>
          <a:lstStyle/>
          <a:p>
            <a:r>
              <a:rPr lang="lt-LT" sz="1600" dirty="0" smtClean="0"/>
              <a:t>Planuojamos bendros investicijos į atnaujinimo projektą ~ 35 mln. EUR;</a:t>
            </a:r>
          </a:p>
          <a:p>
            <a:pPr marL="285750" lvl="3" indent="-285750">
              <a:buFont typeface="Arial" panose="020B0604020202020204" pitchFamily="34" charset="0"/>
              <a:buChar char="•"/>
            </a:pPr>
            <a:r>
              <a:rPr lang="lt-LT" sz="1600" dirty="0" smtClean="0"/>
              <a:t>Tame tarpe iki 10 mln. EUR finansuojama nereikalingo Turto pardavimo pajamomis;</a:t>
            </a:r>
          </a:p>
          <a:p>
            <a:pPr marL="285750" lvl="3" indent="-285750">
              <a:buFont typeface="Arial" panose="020B0604020202020204" pitchFamily="34" charset="0"/>
              <a:buChar char="•"/>
            </a:pPr>
            <a:r>
              <a:rPr lang="lt-LT" sz="1600" dirty="0" smtClean="0"/>
              <a:t>~ 20 mln. EUR skolinamasi ir įskaičiuojama į nuomos kainą</a:t>
            </a:r>
            <a:endParaRPr lang="lt-LT" sz="1600" dirty="0"/>
          </a:p>
        </p:txBody>
      </p:sp>
      <p:graphicFrame>
        <p:nvGraphicFramePr>
          <p:cNvPr id="17" name="Lentelė 17">
            <a:extLst>
              <a:ext uri="{FF2B5EF4-FFF2-40B4-BE49-F238E27FC236}">
                <a16:creationId xmlns:a16="http://schemas.microsoft.com/office/drawing/2014/main" xmlns="" id="{B1304D7A-983A-49A2-A9FB-2E6CE342ACC0}"/>
              </a:ext>
            </a:extLst>
          </p:cNvPr>
          <p:cNvGraphicFramePr>
            <a:graphicFrameLocks noGrp="1"/>
          </p:cNvGraphicFramePr>
          <p:nvPr>
            <p:extLst>
              <p:ext uri="{D42A27DB-BD31-4B8C-83A1-F6EECF244321}">
                <p14:modId xmlns:p14="http://schemas.microsoft.com/office/powerpoint/2010/main" val="3479002264"/>
              </p:ext>
            </p:extLst>
          </p:nvPr>
        </p:nvGraphicFramePr>
        <p:xfrm>
          <a:off x="701653" y="2685448"/>
          <a:ext cx="10594260" cy="3273012"/>
        </p:xfrm>
        <a:graphic>
          <a:graphicData uri="http://schemas.openxmlformats.org/drawingml/2006/table">
            <a:tbl>
              <a:tblPr firstRow="1" bandRow="1">
                <a:tableStyleId>{5C22544A-7EE6-4342-B048-85BDC9FD1C3A}</a:tableStyleId>
              </a:tblPr>
              <a:tblGrid>
                <a:gridCol w="3531420">
                  <a:extLst>
                    <a:ext uri="{9D8B030D-6E8A-4147-A177-3AD203B41FA5}">
                      <a16:colId xmlns:a16="http://schemas.microsoft.com/office/drawing/2014/main" xmlns="" val="819700662"/>
                    </a:ext>
                  </a:extLst>
                </a:gridCol>
                <a:gridCol w="3531420">
                  <a:extLst>
                    <a:ext uri="{9D8B030D-6E8A-4147-A177-3AD203B41FA5}">
                      <a16:colId xmlns:a16="http://schemas.microsoft.com/office/drawing/2014/main" xmlns="" val="589838632"/>
                    </a:ext>
                  </a:extLst>
                </a:gridCol>
                <a:gridCol w="3531420">
                  <a:extLst>
                    <a:ext uri="{9D8B030D-6E8A-4147-A177-3AD203B41FA5}">
                      <a16:colId xmlns:a16="http://schemas.microsoft.com/office/drawing/2014/main" xmlns="" val="1960879819"/>
                    </a:ext>
                  </a:extLst>
                </a:gridCol>
              </a:tblGrid>
              <a:tr h="419912">
                <a:tc>
                  <a:txBody>
                    <a:bodyPr/>
                    <a:lstStyle/>
                    <a:p>
                      <a:endParaRPr lang="lt-LT" noProof="0" dirty="0"/>
                    </a:p>
                  </a:txBody>
                  <a:tcPr/>
                </a:tc>
                <a:tc>
                  <a:txBody>
                    <a:bodyPr/>
                    <a:lstStyle/>
                    <a:p>
                      <a:r>
                        <a:rPr lang="lt-LT" noProof="0" dirty="0" smtClean="0"/>
                        <a:t>Esama situacija </a:t>
                      </a:r>
                      <a:endParaRPr lang="lt-LT" noProof="0" dirty="0"/>
                    </a:p>
                  </a:txBody>
                  <a:tcPr/>
                </a:tc>
                <a:tc>
                  <a:txBody>
                    <a:bodyPr/>
                    <a:lstStyle/>
                    <a:p>
                      <a:r>
                        <a:rPr lang="lt-LT" noProof="0" dirty="0" smtClean="0"/>
                        <a:t>Po atnaujinimo </a:t>
                      </a:r>
                      <a:endParaRPr lang="lt-LT" noProof="0" dirty="0"/>
                    </a:p>
                  </a:txBody>
                  <a:tcPr/>
                </a:tc>
                <a:extLst>
                  <a:ext uri="{0D108BD9-81ED-4DB2-BD59-A6C34878D82A}">
                    <a16:rowId xmlns:a16="http://schemas.microsoft.com/office/drawing/2014/main" xmlns="" val="939847906"/>
                  </a:ext>
                </a:extLst>
              </a:tr>
              <a:tr h="419912">
                <a:tc>
                  <a:txBody>
                    <a:bodyPr/>
                    <a:lstStyle/>
                    <a:p>
                      <a:r>
                        <a:rPr lang="lt-LT" noProof="0" dirty="0"/>
                        <a:t>Išsidėstymas mieste (vnt.)</a:t>
                      </a:r>
                    </a:p>
                  </a:txBody>
                  <a:tcPr/>
                </a:tc>
                <a:tc>
                  <a:txBody>
                    <a:bodyPr/>
                    <a:lstStyle/>
                    <a:p>
                      <a:r>
                        <a:rPr lang="lt-LT" noProof="0" dirty="0" smtClean="0"/>
                        <a:t>10 pastatų</a:t>
                      </a:r>
                      <a:endParaRPr lang="lt-LT" noProof="0" dirty="0"/>
                    </a:p>
                  </a:txBody>
                  <a:tcPr/>
                </a:tc>
                <a:tc>
                  <a:txBody>
                    <a:bodyPr/>
                    <a:lstStyle/>
                    <a:p>
                      <a:r>
                        <a:rPr lang="lt-LT" noProof="0" dirty="0" smtClean="0"/>
                        <a:t>1 pastatas</a:t>
                      </a:r>
                      <a:endParaRPr lang="lt-LT" noProof="0" dirty="0"/>
                    </a:p>
                  </a:txBody>
                  <a:tcPr/>
                </a:tc>
                <a:extLst>
                  <a:ext uri="{0D108BD9-81ED-4DB2-BD59-A6C34878D82A}">
                    <a16:rowId xmlns:a16="http://schemas.microsoft.com/office/drawing/2014/main" xmlns="" val="504574027"/>
                  </a:ext>
                </a:extLst>
              </a:tr>
              <a:tr h="419912">
                <a:tc>
                  <a:txBody>
                    <a:bodyPr/>
                    <a:lstStyle/>
                    <a:p>
                      <a:r>
                        <a:rPr lang="lt-LT" noProof="0" dirty="0"/>
                        <a:t>Užimamas plotas</a:t>
                      </a:r>
                    </a:p>
                  </a:txBody>
                  <a:tcPr/>
                </a:tc>
                <a:tc>
                  <a:txBody>
                    <a:bodyPr/>
                    <a:lstStyle/>
                    <a:p>
                      <a:r>
                        <a:rPr lang="lt-LT" noProof="0" dirty="0" smtClean="0"/>
                        <a:t>16,7 tūkst. kv. m.</a:t>
                      </a:r>
                      <a:endParaRPr lang="lt-LT" noProof="0" dirty="0"/>
                    </a:p>
                  </a:txBody>
                  <a:tcPr/>
                </a:tc>
                <a:tc>
                  <a:txBody>
                    <a:bodyPr/>
                    <a:lstStyle/>
                    <a:p>
                      <a:r>
                        <a:rPr lang="lt-LT" noProof="0" dirty="0" smtClean="0"/>
                        <a:t>iki 14 tūkst. kv. m.</a:t>
                      </a:r>
                      <a:endParaRPr lang="lt-LT" noProof="0" dirty="0"/>
                    </a:p>
                  </a:txBody>
                  <a:tcPr/>
                </a:tc>
                <a:extLst>
                  <a:ext uri="{0D108BD9-81ED-4DB2-BD59-A6C34878D82A}">
                    <a16:rowId xmlns:a16="http://schemas.microsoft.com/office/drawing/2014/main" xmlns="" val="2953781962"/>
                  </a:ext>
                </a:extLst>
              </a:tr>
              <a:tr h="586726">
                <a:tc>
                  <a:txBody>
                    <a:bodyPr/>
                    <a:lstStyle/>
                    <a:p>
                      <a:r>
                        <a:rPr lang="lt-LT" noProof="0" dirty="0"/>
                        <a:t>Tame tarpe iš privataus verslo nuomojamas plotas</a:t>
                      </a:r>
                    </a:p>
                  </a:txBody>
                  <a:tcPr/>
                </a:tc>
                <a:tc>
                  <a:txBody>
                    <a:bodyPr/>
                    <a:lstStyle/>
                    <a:p>
                      <a:r>
                        <a:rPr lang="lt-LT" noProof="0" dirty="0" smtClean="0"/>
                        <a:t>5,4 tūkst. kv. m.</a:t>
                      </a:r>
                      <a:endParaRPr lang="lt-LT" noProof="0" dirty="0"/>
                    </a:p>
                  </a:txBody>
                  <a:tcPr/>
                </a:tc>
                <a:tc>
                  <a:txBody>
                    <a:bodyPr/>
                    <a:lstStyle/>
                    <a:p>
                      <a:r>
                        <a:rPr lang="lt-LT" noProof="0" dirty="0"/>
                        <a:t>-</a:t>
                      </a:r>
                    </a:p>
                  </a:txBody>
                  <a:tcPr/>
                </a:tc>
                <a:extLst>
                  <a:ext uri="{0D108BD9-81ED-4DB2-BD59-A6C34878D82A}">
                    <a16:rowId xmlns:a16="http://schemas.microsoft.com/office/drawing/2014/main" xmlns="" val="2360199746"/>
                  </a:ext>
                </a:extLst>
              </a:tr>
              <a:tr h="586726">
                <a:tc>
                  <a:txBody>
                    <a:bodyPr/>
                    <a:lstStyle/>
                    <a:p>
                      <a:r>
                        <a:rPr lang="lt-LT" noProof="0" dirty="0" smtClean="0"/>
                        <a:t>Bendras užmokestis už patalpas (įskaitant nuomą iš privataus verslo)/ metus</a:t>
                      </a:r>
                      <a:endParaRPr lang="lt-LT" noProof="0" dirty="0"/>
                    </a:p>
                  </a:txBody>
                  <a:tcPr/>
                </a:tc>
                <a:tc>
                  <a:txBody>
                    <a:bodyPr/>
                    <a:lstStyle/>
                    <a:p>
                      <a:r>
                        <a:rPr lang="lt-LT" noProof="0" dirty="0" smtClean="0"/>
                        <a:t>1 050 tūkst. EUR/2019 metus*</a:t>
                      </a:r>
                      <a:endParaRPr lang="lt-LT"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noProof="0" dirty="0" smtClean="0">
                          <a:latin typeface="+mn-lt"/>
                        </a:rPr>
                        <a:t>1 600 tūkst. EUR***</a:t>
                      </a:r>
                    </a:p>
                    <a:p>
                      <a:endParaRPr lang="lt-LT" noProof="0" dirty="0"/>
                    </a:p>
                  </a:txBody>
                  <a:tcPr/>
                </a:tc>
                <a:extLst>
                  <a:ext uri="{0D108BD9-81ED-4DB2-BD59-A6C34878D82A}">
                    <a16:rowId xmlns:a16="http://schemas.microsoft.com/office/drawing/2014/main" xmlns="" val="1271148731"/>
                  </a:ext>
                </a:extLst>
              </a:tr>
              <a:tr h="419912">
                <a:tc>
                  <a:txBody>
                    <a:bodyPr/>
                    <a:lstStyle/>
                    <a:p>
                      <a:r>
                        <a:rPr lang="lt-LT" noProof="0" dirty="0"/>
                        <a:t>Bendros eksploatacinės sąnaudos/metus </a:t>
                      </a:r>
                    </a:p>
                  </a:txBody>
                  <a:tcPr/>
                </a:tc>
                <a:tc>
                  <a:txBody>
                    <a:bodyPr/>
                    <a:lstStyle/>
                    <a:p>
                      <a:r>
                        <a:rPr lang="lt-LT" noProof="0" dirty="0" smtClean="0"/>
                        <a:t>870 tūkst. EUR + 300 tūkst. EUR**</a:t>
                      </a:r>
                      <a:endParaRPr lang="lt-LT" noProof="0" dirty="0"/>
                    </a:p>
                  </a:txBody>
                  <a:tcPr/>
                </a:tc>
                <a:tc>
                  <a:txBody>
                    <a:bodyPr/>
                    <a:lstStyle/>
                    <a:p>
                      <a:r>
                        <a:rPr lang="lt-LT" noProof="0" dirty="0" smtClean="0"/>
                        <a:t>600 tūkst. EUR</a:t>
                      </a:r>
                      <a:endParaRPr lang="lt-LT" noProof="0" dirty="0"/>
                    </a:p>
                  </a:txBody>
                  <a:tcPr/>
                </a:tc>
                <a:extLst>
                  <a:ext uri="{0D108BD9-81ED-4DB2-BD59-A6C34878D82A}">
                    <a16:rowId xmlns:a16="http://schemas.microsoft.com/office/drawing/2014/main" xmlns="" val="672817199"/>
                  </a:ext>
                </a:extLst>
              </a:tr>
              <a:tr h="419912">
                <a:tc>
                  <a:txBody>
                    <a:bodyPr/>
                    <a:lstStyle/>
                    <a:p>
                      <a:r>
                        <a:rPr lang="lt-LT" noProof="0" dirty="0"/>
                        <a:t>Bendras biudžetas/metus</a:t>
                      </a:r>
                    </a:p>
                  </a:txBody>
                  <a:tcPr/>
                </a:tc>
                <a:tc>
                  <a:txBody>
                    <a:bodyPr/>
                    <a:lstStyle/>
                    <a:p>
                      <a:r>
                        <a:rPr lang="lt-LT" noProof="0" dirty="0" smtClean="0"/>
                        <a:t>2 220 tūkst. EUR </a:t>
                      </a:r>
                      <a:endParaRPr lang="lt-LT" noProof="0" dirty="0"/>
                    </a:p>
                  </a:txBody>
                  <a:tcPr/>
                </a:tc>
                <a:tc>
                  <a:txBody>
                    <a:bodyPr/>
                    <a:lstStyle/>
                    <a:p>
                      <a:r>
                        <a:rPr lang="lt-LT" noProof="0" dirty="0" smtClean="0"/>
                        <a:t>2 200 tūkst. EUR</a:t>
                      </a:r>
                      <a:endParaRPr lang="lt-LT" noProof="0" dirty="0"/>
                    </a:p>
                  </a:txBody>
                  <a:tcPr/>
                </a:tc>
                <a:extLst>
                  <a:ext uri="{0D108BD9-81ED-4DB2-BD59-A6C34878D82A}">
                    <a16:rowId xmlns:a16="http://schemas.microsoft.com/office/drawing/2014/main" xmlns="" val="4189453597"/>
                  </a:ext>
                </a:extLst>
              </a:tr>
            </a:tbl>
          </a:graphicData>
        </a:graphic>
      </p:graphicFrame>
    </p:spTree>
    <p:extLst>
      <p:ext uri="{BB962C8B-B14F-4D97-AF65-F5344CB8AC3E}">
        <p14:creationId xmlns:p14="http://schemas.microsoft.com/office/powerpoint/2010/main" val="136882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Lentelė 2">
            <a:extLst>
              <a:ext uri="{FF2B5EF4-FFF2-40B4-BE49-F238E27FC236}">
                <a16:creationId xmlns:a16="http://schemas.microsoft.com/office/drawing/2014/main" xmlns="" id="{4F299C57-41C7-4A76-8FCC-55FE5F2272A6}"/>
              </a:ext>
            </a:extLst>
          </p:cNvPr>
          <p:cNvGraphicFramePr>
            <a:graphicFrameLocks noGrp="1"/>
          </p:cNvGraphicFramePr>
          <p:nvPr>
            <p:extLst>
              <p:ext uri="{D42A27DB-BD31-4B8C-83A1-F6EECF244321}">
                <p14:modId xmlns:p14="http://schemas.microsoft.com/office/powerpoint/2010/main" val="3033194135"/>
              </p:ext>
            </p:extLst>
          </p:nvPr>
        </p:nvGraphicFramePr>
        <p:xfrm>
          <a:off x="741405" y="1930004"/>
          <a:ext cx="10256109" cy="2910137"/>
        </p:xfrm>
        <a:graphic>
          <a:graphicData uri="http://schemas.openxmlformats.org/drawingml/2006/table">
            <a:tbl>
              <a:tblPr firstRow="1" firstCol="1" bandRow="1">
                <a:tableStyleId>{C083E6E3-FA7D-4D7B-A595-EF9225AFEA82}</a:tableStyleId>
              </a:tblPr>
              <a:tblGrid>
                <a:gridCol w="5131624">
                  <a:extLst>
                    <a:ext uri="{9D8B030D-6E8A-4147-A177-3AD203B41FA5}">
                      <a16:colId xmlns:a16="http://schemas.microsoft.com/office/drawing/2014/main" xmlns="" val="1066555171"/>
                    </a:ext>
                  </a:extLst>
                </a:gridCol>
                <a:gridCol w="5124485">
                  <a:extLst>
                    <a:ext uri="{9D8B030D-6E8A-4147-A177-3AD203B41FA5}">
                      <a16:colId xmlns:a16="http://schemas.microsoft.com/office/drawing/2014/main" xmlns="" val="1227776897"/>
                    </a:ext>
                  </a:extLst>
                </a:gridCol>
              </a:tblGrid>
              <a:tr h="801196">
                <a:tc>
                  <a:txBody>
                    <a:bodyPr/>
                    <a:lstStyle/>
                    <a:p>
                      <a:pPr marL="0" marR="0" algn="just">
                        <a:lnSpc>
                          <a:spcPct val="107000"/>
                        </a:lnSpc>
                        <a:spcBef>
                          <a:spcPts val="0"/>
                        </a:spcBef>
                        <a:spcAft>
                          <a:spcPts val="0"/>
                        </a:spcAft>
                      </a:pPr>
                      <a:r>
                        <a:rPr lang="lt-LT" sz="1600" noProof="0" dirty="0" smtClean="0">
                          <a:effectLst/>
                          <a:latin typeface="+mn-lt"/>
                          <a:ea typeface="Calibri" panose="020F0502020204030204" pitchFamily="34" charset="0"/>
                          <a:cs typeface="Times New Roman" panose="02020603050405020304" pitchFamily="18" charset="0"/>
                        </a:rPr>
                        <a:t>ATLYGIO SUDEDAMOSIOS DALYS:*</a:t>
                      </a:r>
                      <a:endParaRPr lang="lt-LT" sz="1600" noProof="0" dirty="0">
                        <a:effectLst/>
                        <a:latin typeface="+mn-lt"/>
                        <a:ea typeface="Calibri" panose="020F0502020204030204" pitchFamily="34" charset="0"/>
                        <a:cs typeface="Times New Roman" panose="02020603050405020304" pitchFamily="18" charset="0"/>
                      </a:endParaRPr>
                    </a:p>
                  </a:txBody>
                  <a:tcPr marL="47771" marR="47771" marT="0" marB="0" anchor="ctr"/>
                </a:tc>
                <a:tc>
                  <a:txBody>
                    <a:bodyPr/>
                    <a:lstStyle/>
                    <a:p>
                      <a:pPr marL="0" marR="0" algn="just">
                        <a:lnSpc>
                          <a:spcPct val="107000"/>
                        </a:lnSpc>
                        <a:spcBef>
                          <a:spcPts val="0"/>
                        </a:spcBef>
                        <a:spcAft>
                          <a:spcPts val="0"/>
                        </a:spcAft>
                      </a:pPr>
                      <a:r>
                        <a:rPr lang="lt-LT" sz="1600" noProof="0" dirty="0" smtClean="0">
                          <a:effectLst/>
                          <a:latin typeface="+mn-lt"/>
                          <a:ea typeface="Calibri" panose="020F0502020204030204" pitchFamily="34" charset="0"/>
                          <a:cs typeface="Times New Roman" panose="02020603050405020304" pitchFamily="18" charset="0"/>
                        </a:rPr>
                        <a:t>NUOMOS MOKESČIO SUDEDAMOSIOS DALYS:*</a:t>
                      </a:r>
                      <a:endParaRPr lang="lt-LT" sz="1600" noProof="0" dirty="0">
                        <a:effectLst/>
                        <a:latin typeface="+mn-lt"/>
                        <a:ea typeface="Calibri" panose="020F0502020204030204" pitchFamily="34" charset="0"/>
                        <a:cs typeface="Times New Roman" panose="02020603050405020304" pitchFamily="18" charset="0"/>
                      </a:endParaRPr>
                    </a:p>
                  </a:txBody>
                  <a:tcPr marL="47771" marR="47771" marT="0" marB="0" anchor="ctr"/>
                </a:tc>
                <a:extLst>
                  <a:ext uri="{0D108BD9-81ED-4DB2-BD59-A6C34878D82A}">
                    <a16:rowId xmlns:a16="http://schemas.microsoft.com/office/drawing/2014/main" xmlns="" val="3478905134"/>
                  </a:ext>
                </a:extLst>
              </a:tr>
              <a:tr h="409114">
                <a:tc>
                  <a:txBody>
                    <a:bodyPr/>
                    <a:lstStyle/>
                    <a:p>
                      <a:pPr marL="0" marR="0" algn="just">
                        <a:lnSpc>
                          <a:spcPct val="107000"/>
                        </a:lnSpc>
                        <a:spcBef>
                          <a:spcPts val="0"/>
                        </a:spcBef>
                        <a:spcAft>
                          <a:spcPts val="0"/>
                        </a:spcAft>
                      </a:pPr>
                      <a:r>
                        <a:rPr lang="lt-LT" sz="1600" b="0" noProof="0" dirty="0" smtClean="0">
                          <a:effectLst/>
                          <a:latin typeface="+mn-lt"/>
                        </a:rPr>
                        <a:t>Turto bankui mokamas atlygis (0,41 EUR/kv. m.)</a:t>
                      </a:r>
                      <a:endParaRPr lang="lt-LT" sz="1600" b="0" noProof="0" dirty="0">
                        <a:effectLst/>
                        <a:latin typeface="+mn-lt"/>
                        <a:ea typeface="Calibri" panose="020F0502020204030204" pitchFamily="34" charset="0"/>
                        <a:cs typeface="Times New Roman" panose="02020603050405020304" pitchFamily="18" charset="0"/>
                      </a:endParaRPr>
                    </a:p>
                  </a:txBody>
                  <a:tcPr marL="47771" marR="47771" marT="0" marB="0" anchor="ctr"/>
                </a:tc>
                <a:tc>
                  <a:txBody>
                    <a:bodyPr/>
                    <a:lstStyle/>
                    <a:p>
                      <a:pPr marL="0" marR="0" algn="just">
                        <a:lnSpc>
                          <a:spcPct val="107000"/>
                        </a:lnSpc>
                        <a:spcBef>
                          <a:spcPts val="0"/>
                        </a:spcBef>
                        <a:spcAft>
                          <a:spcPts val="0"/>
                        </a:spcAft>
                      </a:pPr>
                      <a:r>
                        <a:rPr lang="lt-LT" sz="1600" b="0" i="0" u="none" strike="noStrike" cap="none" noProof="0" dirty="0" smtClean="0">
                          <a:solidFill>
                            <a:schemeClr val="tx1"/>
                          </a:solidFill>
                          <a:effectLst/>
                          <a:latin typeface="+mn-lt"/>
                          <a:ea typeface="+mn-ea"/>
                          <a:cs typeface="+mn-cs"/>
                          <a:sym typeface="Arial"/>
                        </a:rPr>
                        <a:t>Turto bankui mokamas atlygis </a:t>
                      </a:r>
                      <a:r>
                        <a:rPr lang="lt-LT" sz="1600" b="0" noProof="0" dirty="0" smtClean="0">
                          <a:effectLst/>
                          <a:latin typeface="+mn-lt"/>
                        </a:rPr>
                        <a:t>(0,41 EUR/kv. m.)</a:t>
                      </a:r>
                      <a:endParaRPr lang="lt-LT" sz="1600" b="0" i="0" u="none" strike="noStrike" cap="none" noProof="0" dirty="0">
                        <a:solidFill>
                          <a:schemeClr val="tx1"/>
                        </a:solidFill>
                        <a:effectLst/>
                        <a:latin typeface="+mn-lt"/>
                        <a:ea typeface="+mn-ea"/>
                        <a:cs typeface="+mn-cs"/>
                        <a:sym typeface="Arial"/>
                      </a:endParaRPr>
                    </a:p>
                  </a:txBody>
                  <a:tcPr marL="47771" marR="47771" marT="0" marB="0" anchor="ctr"/>
                </a:tc>
                <a:extLst>
                  <a:ext uri="{0D108BD9-81ED-4DB2-BD59-A6C34878D82A}">
                    <a16:rowId xmlns:a16="http://schemas.microsoft.com/office/drawing/2014/main" xmlns="" val="3763424875"/>
                  </a:ext>
                </a:extLst>
              </a:tr>
              <a:tr h="415925">
                <a:tc>
                  <a:txBody>
                    <a:bodyPr/>
                    <a:lstStyle/>
                    <a:p>
                      <a:pPr marL="0" marR="0" algn="just">
                        <a:lnSpc>
                          <a:spcPct val="107000"/>
                        </a:lnSpc>
                        <a:spcBef>
                          <a:spcPts val="0"/>
                        </a:spcBef>
                        <a:spcAft>
                          <a:spcPts val="0"/>
                        </a:spcAft>
                      </a:pPr>
                      <a:r>
                        <a:rPr lang="lt-LT" sz="1600" b="0" noProof="0" dirty="0" smtClean="0">
                          <a:effectLst/>
                          <a:latin typeface="+mn-lt"/>
                        </a:rPr>
                        <a:t>Nusidėvėjimo sąnaudos (</a:t>
                      </a:r>
                      <a:r>
                        <a:rPr lang="lt-LT" sz="1600" b="0" noProof="0" dirty="0" err="1" smtClean="0">
                          <a:effectLst/>
                          <a:latin typeface="+mn-lt"/>
                        </a:rPr>
                        <a:t>vid</a:t>
                      </a:r>
                      <a:r>
                        <a:rPr lang="lt-LT" sz="1600" b="0" noProof="0" dirty="0" smtClean="0">
                          <a:effectLst/>
                          <a:latin typeface="+mn-lt"/>
                        </a:rPr>
                        <a:t>. 0,42 EUR/kv. m.)</a:t>
                      </a:r>
                      <a:endParaRPr lang="lt-LT" sz="1600" b="0" noProof="0" dirty="0">
                        <a:effectLst/>
                        <a:latin typeface="+mn-lt"/>
                        <a:ea typeface="Calibri" panose="020F0502020204030204" pitchFamily="34" charset="0"/>
                        <a:cs typeface="Times New Roman" panose="02020603050405020304" pitchFamily="18" charset="0"/>
                      </a:endParaRPr>
                    </a:p>
                  </a:txBody>
                  <a:tcPr marL="47771" marR="47771" marT="0" marB="0" anchor="ctr"/>
                </a:tc>
                <a:tc>
                  <a:txBody>
                    <a:bodyPr/>
                    <a:lstStyle/>
                    <a:p>
                      <a:pPr marL="0" marR="0" algn="just">
                        <a:lnSpc>
                          <a:spcPct val="107000"/>
                        </a:lnSpc>
                        <a:spcBef>
                          <a:spcPts val="0"/>
                        </a:spcBef>
                        <a:spcAft>
                          <a:spcPts val="0"/>
                        </a:spcAft>
                      </a:pPr>
                      <a:r>
                        <a:rPr lang="lt-LT" sz="1600" b="0" noProof="0" dirty="0" smtClean="0">
                          <a:effectLst/>
                          <a:latin typeface="+mn-lt"/>
                        </a:rPr>
                        <a:t>Vertės palaikymo įmokos (</a:t>
                      </a:r>
                      <a:r>
                        <a:rPr lang="lt-LT" sz="1600" b="0" noProof="0" dirty="0" err="1" smtClean="0">
                          <a:effectLst/>
                          <a:latin typeface="+mn-lt"/>
                        </a:rPr>
                        <a:t>vid</a:t>
                      </a:r>
                      <a:r>
                        <a:rPr lang="lt-LT" sz="1600" b="0" noProof="0" dirty="0" smtClean="0">
                          <a:effectLst/>
                          <a:latin typeface="+mn-lt"/>
                        </a:rPr>
                        <a:t>. 1,51 EUR/kv. m.)</a:t>
                      </a:r>
                      <a:endParaRPr lang="lt-LT" sz="1600" b="0" noProof="0" dirty="0">
                        <a:effectLst/>
                        <a:latin typeface="+mn-lt"/>
                      </a:endParaRPr>
                    </a:p>
                  </a:txBody>
                  <a:tcPr marL="47771" marR="47771" marT="0" marB="0" anchor="ctr"/>
                </a:tc>
                <a:extLst>
                  <a:ext uri="{0D108BD9-81ED-4DB2-BD59-A6C34878D82A}">
                    <a16:rowId xmlns:a16="http://schemas.microsoft.com/office/drawing/2014/main" xmlns="" val="27196482"/>
                  </a:ext>
                </a:extLst>
              </a:tr>
              <a:tr h="641951">
                <a:tc>
                  <a:txBody>
                    <a:bodyPr/>
                    <a:lstStyle/>
                    <a:p>
                      <a:pPr marL="0" marR="0" algn="just">
                        <a:lnSpc>
                          <a:spcPct val="107000"/>
                        </a:lnSpc>
                        <a:spcBef>
                          <a:spcPts val="0"/>
                        </a:spcBef>
                        <a:spcAft>
                          <a:spcPts val="0"/>
                        </a:spcAft>
                      </a:pPr>
                      <a:endParaRPr lang="lt-LT" sz="1600" b="0" noProof="0" dirty="0">
                        <a:effectLst/>
                        <a:latin typeface="+mn-lt"/>
                        <a:ea typeface="Calibri" panose="020F0502020204030204" pitchFamily="34" charset="0"/>
                        <a:cs typeface="Times New Roman" panose="02020603050405020304" pitchFamily="18" charset="0"/>
                      </a:endParaRPr>
                    </a:p>
                  </a:txBody>
                  <a:tcPr marL="47771" marR="47771" marT="0" marB="0" anchor="ctr"/>
                </a:tc>
                <a:tc>
                  <a:txBody>
                    <a:bodyPr/>
                    <a:lstStyle/>
                    <a:p>
                      <a:pPr marL="0" marR="0" algn="just">
                        <a:lnSpc>
                          <a:spcPct val="107000"/>
                        </a:lnSpc>
                        <a:spcBef>
                          <a:spcPts val="0"/>
                        </a:spcBef>
                        <a:spcAft>
                          <a:spcPts val="0"/>
                        </a:spcAft>
                      </a:pPr>
                      <a:r>
                        <a:rPr lang="lt-LT" sz="1600" b="0" noProof="0" dirty="0" smtClean="0">
                          <a:effectLst/>
                          <a:latin typeface="+mn-lt"/>
                        </a:rPr>
                        <a:t>Atnaujinimo dedamoji</a:t>
                      </a:r>
                      <a:endParaRPr lang="lt-LT" sz="1600" b="0" noProof="0" dirty="0">
                        <a:effectLst/>
                        <a:latin typeface="+mn-lt"/>
                      </a:endParaRPr>
                    </a:p>
                  </a:txBody>
                  <a:tcPr marL="47771" marR="47771" marT="0" marB="0" anchor="ctr"/>
                </a:tc>
                <a:extLst>
                  <a:ext uri="{0D108BD9-81ED-4DB2-BD59-A6C34878D82A}">
                    <a16:rowId xmlns:a16="http://schemas.microsoft.com/office/drawing/2014/main" xmlns="" val="2192608173"/>
                  </a:ext>
                </a:extLst>
              </a:tr>
              <a:tr h="641951">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lt-LT" sz="1600" b="0" noProof="0" dirty="0" smtClean="0">
                          <a:effectLst/>
                          <a:latin typeface="+mn-lt"/>
                          <a:ea typeface="Calibri" panose="020F0502020204030204" pitchFamily="34" charset="0"/>
                          <a:cs typeface="Times New Roman" panose="02020603050405020304" pitchFamily="18" charset="0"/>
                        </a:rPr>
                        <a:t>Biudžetas 2021 m. </a:t>
                      </a:r>
                      <a:r>
                        <a:rPr lang="lt-LT" sz="1600" b="1" noProof="0" dirty="0" smtClean="0">
                          <a:solidFill>
                            <a:srgbClr val="C00000"/>
                          </a:solidFill>
                          <a:latin typeface="+mn-lt"/>
                        </a:rPr>
                        <a:t>5 478 000 EUR</a:t>
                      </a:r>
                      <a:endParaRPr lang="lt-LT" sz="1600" b="1" noProof="0" dirty="0">
                        <a:solidFill>
                          <a:srgbClr val="C00000"/>
                        </a:solidFill>
                        <a:latin typeface="+mn-lt"/>
                      </a:endParaRPr>
                    </a:p>
                  </a:txBody>
                  <a:tcPr marL="47771" marR="47771" marT="0" marB="0" anchor="ct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lt-LT" sz="1600" b="0" noProof="0" dirty="0" smtClean="0">
                          <a:effectLst/>
                          <a:latin typeface="+mn-lt"/>
                        </a:rPr>
                        <a:t>Biudžetas 2021 m. </a:t>
                      </a:r>
                      <a:r>
                        <a:rPr lang="lt-LT" sz="1600" b="1" noProof="0" dirty="0" smtClean="0">
                          <a:solidFill>
                            <a:srgbClr val="C00000"/>
                          </a:solidFill>
                          <a:latin typeface="+mn-lt"/>
                        </a:rPr>
                        <a:t>12 706 000 EUR</a:t>
                      </a:r>
                      <a:endParaRPr lang="lt-LT" sz="1600" b="1" noProof="0" dirty="0">
                        <a:solidFill>
                          <a:srgbClr val="C00000"/>
                        </a:solidFill>
                        <a:latin typeface="+mn-lt"/>
                      </a:endParaRPr>
                    </a:p>
                  </a:txBody>
                  <a:tcPr marL="47771" marR="47771" marT="0" marB="0" anchor="ctr"/>
                </a:tc>
                <a:extLst>
                  <a:ext uri="{0D108BD9-81ED-4DB2-BD59-A6C34878D82A}">
                    <a16:rowId xmlns:a16="http://schemas.microsoft.com/office/drawing/2014/main" xmlns="" val="2233902327"/>
                  </a:ext>
                </a:extLst>
              </a:tr>
            </a:tbl>
          </a:graphicData>
        </a:graphic>
      </p:graphicFrame>
      <p:sp>
        <p:nvSpPr>
          <p:cNvPr id="7" name="Pavadinimas 1">
            <a:extLst>
              <a:ext uri="{FF2B5EF4-FFF2-40B4-BE49-F238E27FC236}">
                <a16:creationId xmlns:a16="http://schemas.microsoft.com/office/drawing/2014/main" xmlns="" id="{06463B05-5E84-4967-A0BB-B89F6415E41D}"/>
              </a:ext>
            </a:extLst>
          </p:cNvPr>
          <p:cNvSpPr txBox="1">
            <a:spLocks/>
          </p:cNvSpPr>
          <p:nvPr/>
        </p:nvSpPr>
        <p:spPr>
          <a:xfrm>
            <a:off x="613317" y="342823"/>
            <a:ext cx="10917043" cy="903635"/>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ctr" rtl="0">
              <a:lnSpc>
                <a:spcPct val="90000"/>
              </a:lnSpc>
              <a:spcBef>
                <a:spcPts val="0"/>
              </a:spcBef>
              <a:spcAft>
                <a:spcPts val="0"/>
              </a:spcAft>
              <a:buClr>
                <a:schemeClr val="dk2"/>
              </a:buClr>
              <a:buFont typeface="Trebuchet MS"/>
              <a:buNone/>
              <a:defRPr sz="6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l"/>
            <a:r>
              <a:rPr lang="en-US" sz="2800" b="1" dirty="0">
                <a:solidFill>
                  <a:schemeClr val="bg1"/>
                </a:solidFill>
                <a:latin typeface="+mn-lt"/>
              </a:rPr>
              <a:t>2021 m. </a:t>
            </a:r>
            <a:r>
              <a:rPr lang="lt-LT" sz="2800" b="1" dirty="0">
                <a:solidFill>
                  <a:schemeClr val="bg1"/>
                </a:solidFill>
                <a:latin typeface="+mn-lt"/>
              </a:rPr>
              <a:t>CENTRALIZUOTAI VALDOMO TURTO PORTFELYJE PEREINAMA PRIE NUOMOS SANTYKIŲ</a:t>
            </a:r>
          </a:p>
        </p:txBody>
      </p:sp>
      <p:sp>
        <p:nvSpPr>
          <p:cNvPr id="2" name="Stačiakampis 1">
            <a:extLst>
              <a:ext uri="{FF2B5EF4-FFF2-40B4-BE49-F238E27FC236}">
                <a16:creationId xmlns:a16="http://schemas.microsoft.com/office/drawing/2014/main" xmlns="" id="{92CD6459-CD44-47C3-9871-17FE27385955}"/>
              </a:ext>
            </a:extLst>
          </p:cNvPr>
          <p:cNvSpPr/>
          <p:nvPr/>
        </p:nvSpPr>
        <p:spPr>
          <a:xfrm>
            <a:off x="613317" y="1776116"/>
            <a:ext cx="284052" cy="307777"/>
          </a:xfrm>
          <a:prstGeom prst="rect">
            <a:avLst/>
          </a:prstGeom>
        </p:spPr>
        <p:txBody>
          <a:bodyPr wrap="none">
            <a:spAutoFit/>
          </a:bodyPr>
          <a:lstStyle/>
          <a:p>
            <a:r>
              <a:rPr lang="en-US" dirty="0"/>
              <a:t>. </a:t>
            </a:r>
            <a:endParaRPr lang="lt-LT" dirty="0"/>
          </a:p>
        </p:txBody>
      </p:sp>
      <p:sp>
        <p:nvSpPr>
          <p:cNvPr id="5" name="TextBox 4">
            <a:extLst>
              <a:ext uri="{FF2B5EF4-FFF2-40B4-BE49-F238E27FC236}">
                <a16:creationId xmlns:a16="http://schemas.microsoft.com/office/drawing/2014/main" xmlns="" id="{4818F88E-2239-4704-BF3E-4C651152AD99}"/>
              </a:ext>
            </a:extLst>
          </p:cNvPr>
          <p:cNvSpPr txBox="1"/>
          <p:nvPr/>
        </p:nvSpPr>
        <p:spPr>
          <a:xfrm>
            <a:off x="613317" y="6250919"/>
            <a:ext cx="10594260" cy="307777"/>
          </a:xfrm>
          <a:prstGeom prst="rect">
            <a:avLst/>
          </a:prstGeom>
          <a:noFill/>
        </p:spPr>
        <p:txBody>
          <a:bodyPr wrap="square" rtlCol="0">
            <a:spAutoFit/>
          </a:bodyPr>
          <a:lstStyle/>
          <a:p>
            <a:r>
              <a:rPr lang="en-US" dirty="0">
                <a:solidFill>
                  <a:schemeClr val="bg1"/>
                </a:solidFill>
              </a:rPr>
              <a:t>* </a:t>
            </a:r>
            <a:r>
              <a:rPr lang="lt-LT" dirty="0" smtClean="0">
                <a:solidFill>
                  <a:schemeClr val="bg1"/>
                </a:solidFill>
              </a:rPr>
              <a:t>Skaičiuojant išnuomotam 550 tūkst. </a:t>
            </a:r>
            <a:r>
              <a:rPr lang="lt-LT" dirty="0" err="1" smtClean="0">
                <a:solidFill>
                  <a:schemeClr val="bg1"/>
                </a:solidFill>
              </a:rPr>
              <a:t>k</a:t>
            </a:r>
            <a:r>
              <a:rPr lang="lt-LT" dirty="0" err="1" smtClean="0">
                <a:solidFill>
                  <a:schemeClr val="bg1"/>
                </a:solidFill>
              </a:rPr>
              <a:t>v.m</a:t>
            </a:r>
            <a:r>
              <a:rPr lang="lt-LT" dirty="0" smtClean="0">
                <a:solidFill>
                  <a:schemeClr val="bg1"/>
                </a:solidFill>
              </a:rPr>
              <a:t>. plotui </a:t>
            </a:r>
            <a:endParaRPr lang="lt-LT" dirty="0">
              <a:solidFill>
                <a:schemeClr val="bg1"/>
              </a:solidFill>
            </a:endParaRPr>
          </a:p>
        </p:txBody>
      </p:sp>
      <p:sp>
        <p:nvSpPr>
          <p:cNvPr id="6" name="TextBox 5">
            <a:extLst>
              <a:ext uri="{FF2B5EF4-FFF2-40B4-BE49-F238E27FC236}">
                <a16:creationId xmlns:a16="http://schemas.microsoft.com/office/drawing/2014/main" xmlns="" id="{7B8C222B-19A9-48ED-977B-F849BF11D4AD}"/>
              </a:ext>
            </a:extLst>
          </p:cNvPr>
          <p:cNvSpPr txBox="1"/>
          <p:nvPr/>
        </p:nvSpPr>
        <p:spPr>
          <a:xfrm>
            <a:off x="613317" y="4960754"/>
            <a:ext cx="11140286" cy="1169551"/>
          </a:xfrm>
          <a:prstGeom prst="rect">
            <a:avLst/>
          </a:prstGeom>
          <a:noFill/>
          <a:effectLst>
            <a:outerShdw blurRad="50800" dist="50800" dir="5400000" algn="ctr" rotWithShape="0">
              <a:schemeClr val="bg1"/>
            </a:outerShdw>
          </a:effectLst>
        </p:spPr>
        <p:txBody>
          <a:bodyPr wrap="square" rtlCol="0">
            <a:spAutoFit/>
          </a:bodyPr>
          <a:lstStyle/>
          <a:p>
            <a:pPr algn="just"/>
            <a:r>
              <a:rPr lang="lt-LT" b="1" dirty="0" smtClean="0">
                <a:solidFill>
                  <a:schemeClr val="tx1"/>
                </a:solidFill>
              </a:rPr>
              <a:t>Nuomos sistemoje išlieka Turto bankui mokamas atlygis ir pridedamos papildomos paslaugos, kurios bus dengiamos iš vertės palaikymo įmokų (inžinierinių sistemų įsigijimai, priežiūra ir remontai, patalpų remontai ir kt.) Vertės palaikymo įmokomis surenkamos lėšos iki šiol būdavo skiriamos iš valstybės biudžeto tiesiogiai pastatų naudotojams. Kadangi lėšos bus skiriamos tik per nuomą, bendri valstybės biudžeto asignavimai neturėtų papildomai didėti. Kitose skaidrėse trumpai pristatyta kiekviena nuomos dedamoji ir palyginta su galiojančia atlygio sistema. </a:t>
            </a:r>
            <a:endParaRPr lang="lt-LT" b="1" dirty="0">
              <a:solidFill>
                <a:schemeClr val="tx1"/>
              </a:solidFill>
            </a:endParaRPr>
          </a:p>
        </p:txBody>
      </p:sp>
    </p:spTree>
    <p:extLst>
      <p:ext uri="{BB962C8B-B14F-4D97-AF65-F5344CB8AC3E}">
        <p14:creationId xmlns:p14="http://schemas.microsoft.com/office/powerpoint/2010/main" val="3675499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07BB062F-89D2-49B4-8949-FC63CB1838A0}"/>
              </a:ext>
            </a:extLst>
          </p:cNvPr>
          <p:cNvSpPr>
            <a:spLocks noGrp="1"/>
          </p:cNvSpPr>
          <p:nvPr>
            <p:ph type="title"/>
          </p:nvPr>
        </p:nvSpPr>
        <p:spPr/>
        <p:txBody>
          <a:bodyPr/>
          <a:lstStyle/>
          <a:p>
            <a:r>
              <a:rPr lang="lt-LT" sz="2800" dirty="0">
                <a:latin typeface="+mj-lt"/>
              </a:rPr>
              <a:t>Nuomos dedamosios dalys:</a:t>
            </a:r>
            <a:br>
              <a:rPr lang="lt-LT" sz="2800" dirty="0">
                <a:latin typeface="+mj-lt"/>
              </a:rPr>
            </a:br>
            <a:r>
              <a:rPr lang="lt-LT" sz="2800" dirty="0">
                <a:latin typeface="+mj-lt"/>
              </a:rPr>
              <a:t>Turto bankui mokamas atlygis </a:t>
            </a:r>
          </a:p>
        </p:txBody>
      </p:sp>
      <p:sp>
        <p:nvSpPr>
          <p:cNvPr id="3" name="Turinio vietos rezervavimo ženklas 2">
            <a:extLst>
              <a:ext uri="{FF2B5EF4-FFF2-40B4-BE49-F238E27FC236}">
                <a16:creationId xmlns:a16="http://schemas.microsoft.com/office/drawing/2014/main" xmlns="" id="{CBE3620B-0A36-4E16-AEF8-F811D5537136}"/>
              </a:ext>
            </a:extLst>
          </p:cNvPr>
          <p:cNvSpPr>
            <a:spLocks noGrp="1"/>
          </p:cNvSpPr>
          <p:nvPr>
            <p:ph idx="1"/>
          </p:nvPr>
        </p:nvSpPr>
        <p:spPr/>
        <p:txBody>
          <a:bodyPr/>
          <a:lstStyle/>
          <a:p>
            <a:pPr marL="177800" indent="0" algn="just">
              <a:buNone/>
            </a:pPr>
            <a:r>
              <a:rPr lang="lt-LT" sz="1800" dirty="0" smtClean="0">
                <a:latin typeface="+mn-lt"/>
              </a:rPr>
              <a:t>Ši nuomos dedamoji turi padengti centralizuotai valdomo valstybės turto valdytojo patirtas sąnaudas ir nuo jų apskaičiuotą 7 procentų dydžio pelną. Turto bankui pavestos veiklos iš esmės nesikeičia ir sudaro:</a:t>
            </a:r>
          </a:p>
          <a:p>
            <a:r>
              <a:rPr lang="lt-LT" sz="1800" dirty="0" smtClean="0">
                <a:latin typeface="+mn-lt"/>
              </a:rPr>
              <a:t> Komunalinių paslaugų sutarčių sudarymą ir (arba) administravimą, įmokų už komunalines paslaugas paskirstymą;</a:t>
            </a:r>
          </a:p>
          <a:p>
            <a:r>
              <a:rPr lang="lt-LT" sz="1800" dirty="0" smtClean="0">
                <a:latin typeface="+mn-lt"/>
              </a:rPr>
              <a:t> Valstybės nekilnojamojo turto techninės priežiūros, apsaugos, valymo ir kitų su turto valdymu ir jo priežiūra susijusių paslaugų organizavimą ir administravimą;</a:t>
            </a:r>
          </a:p>
          <a:p>
            <a:r>
              <a:rPr lang="lt-LT" sz="1800" dirty="0" smtClean="0">
                <a:latin typeface="+mn-lt"/>
              </a:rPr>
              <a:t> Statinio inžinerinių sistemų, su jomis susijusios inžinerinės įrangos ir sistemų priežiūros organizavimą ir įsigijimą;</a:t>
            </a:r>
          </a:p>
          <a:p>
            <a:r>
              <a:rPr lang="lt-LT" sz="1800" dirty="0" smtClean="0">
                <a:latin typeface="+mn-lt"/>
              </a:rPr>
              <a:t>Administracinio nekilnojamojo turto draudimo organizavimą; </a:t>
            </a:r>
          </a:p>
          <a:p>
            <a:r>
              <a:rPr lang="lt-LT" sz="1800" dirty="0" smtClean="0">
                <a:latin typeface="+mn-lt"/>
              </a:rPr>
              <a:t>Leidimų sistemos (jeigu jos reikia) įvedimo organizavimą ir kt.</a:t>
            </a:r>
          </a:p>
          <a:p>
            <a:pPr marL="177800" indent="0">
              <a:buNone/>
            </a:pPr>
            <a:endParaRPr lang="lt-LT" sz="1800" b="1" dirty="0" smtClean="0">
              <a:latin typeface="+mn-lt"/>
            </a:endParaRPr>
          </a:p>
          <a:p>
            <a:pPr marL="177800" indent="0">
              <a:buNone/>
            </a:pPr>
            <a:r>
              <a:rPr lang="lt-LT" sz="1800" b="1" dirty="0" smtClean="0">
                <a:latin typeface="+mn-lt"/>
              </a:rPr>
              <a:t>Pilnas veiklų sąrašas pateiktas 148 nutarime. Finansų ministras įsakymu nustatys sąnaudų priskyrimo veikloms tvarką ir nurodys nuo kurių veiklų bus skaičiuojama pelno marža</a:t>
            </a:r>
          </a:p>
          <a:p>
            <a:endParaRPr lang="lt-LT" sz="1800" dirty="0">
              <a:latin typeface="+mn-lt"/>
            </a:endParaRPr>
          </a:p>
        </p:txBody>
      </p:sp>
    </p:spTree>
    <p:extLst>
      <p:ext uri="{BB962C8B-B14F-4D97-AF65-F5344CB8AC3E}">
        <p14:creationId xmlns:p14="http://schemas.microsoft.com/office/powerpoint/2010/main" val="474376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23"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61777"/>
            <a:ext cx="12188951" cy="1344167"/>
          </a:xfrm>
          <a:prstGeom prst="rect">
            <a:avLst/>
          </a:prstGeom>
        </p:spPr>
      </p:pic>
      <p:sp>
        <p:nvSpPr>
          <p:cNvPr id="27" name="Shape 10"/>
          <p:cNvSpPr txBox="1">
            <a:spLocks noGrp="1"/>
          </p:cNvSpPr>
          <p:nvPr>
            <p:ph type="sldNum" idx="4"/>
          </p:nvPr>
        </p:nvSpPr>
        <p:spPr>
          <a:prstGeom prst="rect">
            <a:avLst/>
          </a:prstGeom>
          <a:noFill/>
          <a:ln>
            <a:noFill/>
          </a:ln>
        </p:spPr>
        <p:txBody>
          <a:bodyPr lIns="91425" tIns="45700" rIns="91425" bIns="45700" anchor="ctr" anchorCtr="0">
            <a:noAutofit/>
          </a:bodyPr>
          <a:lstStyle>
            <a:lvl1pPr>
              <a:defRPr>
                <a:solidFill>
                  <a:srgbClr val="FFFFFF"/>
                </a:solidFill>
              </a:defRPr>
            </a:lvl1pPr>
          </a:lstStyle>
          <a:p>
            <a:pPr algn="r">
              <a:buSzPct val="25000"/>
            </a:pPr>
            <a:fld id="{00000000-1234-1234-1234-123412341234}" type="slidenum">
              <a:rPr lang="lt-LT" sz="1200" smtClean="0">
                <a:latin typeface="+mn-lt"/>
                <a:ea typeface="Trebuchet MS"/>
                <a:cs typeface="Trebuchet MS"/>
                <a:sym typeface="Trebuchet MS"/>
              </a:rPr>
              <a:pPr algn="r">
                <a:buSzPct val="25000"/>
              </a:pPr>
              <a:t>9</a:t>
            </a:fld>
            <a:endParaRPr lang="lt-LT" sz="1200" dirty="0">
              <a:latin typeface="+mn-lt"/>
              <a:ea typeface="Trebuchet MS"/>
              <a:cs typeface="Trebuchet MS"/>
              <a:sym typeface="Trebuchet MS"/>
            </a:endParaRPr>
          </a:p>
        </p:txBody>
      </p:sp>
      <p:sp>
        <p:nvSpPr>
          <p:cNvPr id="4" name="Antraštė 3"/>
          <p:cNvSpPr>
            <a:spLocks noGrp="1"/>
          </p:cNvSpPr>
          <p:nvPr>
            <p:ph type="title"/>
          </p:nvPr>
        </p:nvSpPr>
        <p:spPr/>
        <p:txBody>
          <a:bodyPr/>
          <a:lstStyle/>
          <a:p>
            <a:r>
              <a:rPr lang="lt-LT" sz="2800" dirty="0">
                <a:latin typeface="+mj-lt"/>
              </a:rPr>
              <a:t>Nuomos dedamosios dalys:</a:t>
            </a:r>
            <a:br>
              <a:rPr lang="lt-LT" sz="2800" dirty="0">
                <a:latin typeface="+mj-lt"/>
              </a:rPr>
            </a:br>
            <a:r>
              <a:rPr lang="lt-LT" sz="2800" dirty="0">
                <a:latin typeface="+mj-lt"/>
              </a:rPr>
              <a:t>Vertės palaikymo įmok</a:t>
            </a:r>
            <a:r>
              <a:rPr lang="en-US" sz="2800" dirty="0">
                <a:latin typeface="+mj-lt"/>
              </a:rPr>
              <a:t>a</a:t>
            </a:r>
            <a:r>
              <a:rPr lang="lt-LT" sz="2800" dirty="0">
                <a:latin typeface="+mj-lt"/>
              </a:rPr>
              <a:t> </a:t>
            </a:r>
            <a:endParaRPr lang="lt-LT" sz="2800" b="1" dirty="0">
              <a:latin typeface="+mj-lt"/>
            </a:endParaRPr>
          </a:p>
        </p:txBody>
      </p:sp>
      <p:sp>
        <p:nvSpPr>
          <p:cNvPr id="6" name="TextBox 5">
            <a:extLst>
              <a:ext uri="{FF2B5EF4-FFF2-40B4-BE49-F238E27FC236}">
                <a16:creationId xmlns:a16="http://schemas.microsoft.com/office/drawing/2014/main" xmlns="" id="{0C1AC30E-8F6C-4A37-AE58-373A6C670A3D}"/>
              </a:ext>
            </a:extLst>
          </p:cNvPr>
          <p:cNvSpPr txBox="1"/>
          <p:nvPr/>
        </p:nvSpPr>
        <p:spPr>
          <a:xfrm>
            <a:off x="613317" y="1686990"/>
            <a:ext cx="10787197" cy="1015663"/>
          </a:xfrm>
          <a:prstGeom prst="rect">
            <a:avLst/>
          </a:prstGeom>
          <a:noFill/>
        </p:spPr>
        <p:txBody>
          <a:bodyPr wrap="square" rtlCol="0">
            <a:spAutoFit/>
          </a:bodyPr>
          <a:lstStyle/>
          <a:p>
            <a:r>
              <a:rPr lang="lt-LT" sz="2000" dirty="0"/>
              <a:t>Daugiau įstaigoms teikiamų paslaugų bus įtraukta į nuomos kainą (į vertės palaikymo įmoką). Iki šiol šias paslaugas apsimokėti turėjo pačios įstaigos.</a:t>
            </a:r>
          </a:p>
          <a:p>
            <a:endParaRPr lang="lt-LT" sz="2000" dirty="0"/>
          </a:p>
        </p:txBody>
      </p:sp>
      <p:sp>
        <p:nvSpPr>
          <p:cNvPr id="7" name="Stačiakampis 6">
            <a:extLst>
              <a:ext uri="{FF2B5EF4-FFF2-40B4-BE49-F238E27FC236}">
                <a16:creationId xmlns:a16="http://schemas.microsoft.com/office/drawing/2014/main" xmlns="" id="{9119F978-7461-4087-88F3-5B7FC4FB44EA}"/>
              </a:ext>
            </a:extLst>
          </p:cNvPr>
          <p:cNvSpPr/>
          <p:nvPr/>
        </p:nvSpPr>
        <p:spPr>
          <a:xfrm>
            <a:off x="613317" y="2574442"/>
            <a:ext cx="6924305" cy="2978444"/>
          </a:xfrm>
          <a:prstGeom prst="rect">
            <a:avLst/>
          </a:prstGeom>
        </p:spPr>
        <p:txBody>
          <a:bodyPr wrap="square">
            <a:spAutoFit/>
          </a:bodyPr>
          <a:lstStyle/>
          <a:p>
            <a:pPr marL="342900" lvl="0" indent="-342900" algn="just">
              <a:lnSpc>
                <a:spcPct val="105000"/>
              </a:lnSpc>
              <a:buFont typeface="Symbol" panose="05050102010706020507" pitchFamily="18" charset="2"/>
              <a:buChar char=""/>
            </a:pPr>
            <a:r>
              <a:rPr lang="lt-LT" sz="2000" dirty="0" smtClean="0">
                <a:ea typeface="Times New Roman" panose="02020603050405020304" pitchFamily="18" charset="0"/>
              </a:rPr>
              <a:t>Inžinerinių sistemų įsigijimui, </a:t>
            </a:r>
            <a:r>
              <a:rPr lang="lt-LT" sz="2000" dirty="0" smtClean="0"/>
              <a:t>priežiūrai ir remontui</a:t>
            </a:r>
          </a:p>
          <a:p>
            <a:pPr marL="342900" lvl="0" indent="-342900" algn="just">
              <a:lnSpc>
                <a:spcPct val="105000"/>
              </a:lnSpc>
              <a:buFont typeface="Symbol" panose="05050102010706020507" pitchFamily="18" charset="2"/>
              <a:buChar char=""/>
            </a:pPr>
            <a:r>
              <a:rPr lang="lt-LT" sz="2000" dirty="0" smtClean="0"/>
              <a:t>Smulkiam bendrųjų patalpų remontui (tiek kiek atlieka techninės priežiūros tiekėjas) </a:t>
            </a:r>
          </a:p>
          <a:p>
            <a:pPr marL="342900" lvl="0" indent="-342900" algn="just">
              <a:lnSpc>
                <a:spcPct val="105000"/>
              </a:lnSpc>
              <a:buFont typeface="Symbol" panose="05050102010706020507" pitchFamily="18" charset="2"/>
              <a:buChar char=""/>
            </a:pPr>
            <a:r>
              <a:rPr lang="lt-LT" sz="2000" dirty="0" smtClean="0"/>
              <a:t>Draudimo išlaidoms</a:t>
            </a:r>
          </a:p>
          <a:p>
            <a:pPr marL="342900" lvl="0" indent="-342900" algn="just">
              <a:lnSpc>
                <a:spcPct val="105000"/>
              </a:lnSpc>
              <a:buFont typeface="Symbol" panose="05050102010706020507" pitchFamily="18" charset="2"/>
              <a:buChar char=""/>
            </a:pPr>
            <a:r>
              <a:rPr lang="lt-LT" sz="2000" dirty="0" smtClean="0">
                <a:ea typeface="Times New Roman" panose="02020603050405020304" pitchFamily="18" charset="0"/>
              </a:rPr>
              <a:t>Einamajam pastatų remontui</a:t>
            </a:r>
            <a:endParaRPr lang="lt-LT" sz="2000" dirty="0" smtClean="0">
              <a:ea typeface="Calibri" panose="020F0502020204030204" pitchFamily="34" charset="0"/>
            </a:endParaRPr>
          </a:p>
          <a:p>
            <a:pPr marL="342900" indent="-342900" algn="just">
              <a:lnSpc>
                <a:spcPct val="105000"/>
              </a:lnSpc>
              <a:buFont typeface="Symbol" panose="05050102010706020507" pitchFamily="18" charset="2"/>
              <a:buChar char=""/>
            </a:pPr>
            <a:r>
              <a:rPr lang="lt-LT" sz="2000" dirty="0" smtClean="0">
                <a:ea typeface="Times New Roman" panose="02020603050405020304" pitchFamily="18" charset="0"/>
              </a:rPr>
              <a:t>Atnaujinimo projektams iki 500 tūkst. EUR finansuoti</a:t>
            </a:r>
            <a:endParaRPr lang="lt-LT" sz="2000" b="1" dirty="0" smtClean="0"/>
          </a:p>
          <a:p>
            <a:pPr marL="342900" lvl="0" indent="-342900" algn="just">
              <a:lnSpc>
                <a:spcPct val="105000"/>
              </a:lnSpc>
              <a:buFont typeface="Symbol" panose="05050102010706020507" pitchFamily="18" charset="2"/>
              <a:buChar char=""/>
            </a:pPr>
            <a:r>
              <a:rPr lang="lt-LT" sz="2000" dirty="0" smtClean="0">
                <a:ea typeface="Times New Roman" panose="02020603050405020304" pitchFamily="18" charset="0"/>
              </a:rPr>
              <a:t>Avarinės pastatų būklės šalinimui</a:t>
            </a:r>
          </a:p>
          <a:p>
            <a:pPr marL="342900" lvl="0" indent="-342900" algn="just">
              <a:lnSpc>
                <a:spcPct val="105000"/>
              </a:lnSpc>
              <a:buFont typeface="Symbol" panose="05050102010706020507" pitchFamily="18" charset="2"/>
              <a:buChar char=""/>
            </a:pPr>
            <a:r>
              <a:rPr lang="lt-LT" sz="2000" dirty="0" smtClean="0">
                <a:ea typeface="Calibri" panose="020F0502020204030204" pitchFamily="34" charset="0"/>
              </a:rPr>
              <a:t>Paveldo savybių išsaugojimui</a:t>
            </a:r>
          </a:p>
          <a:p>
            <a:pPr marL="342900" lvl="0" indent="-342900" algn="just">
              <a:lnSpc>
                <a:spcPct val="105000"/>
              </a:lnSpc>
              <a:buFont typeface="Symbol" panose="05050102010706020507" pitchFamily="18" charset="2"/>
              <a:buChar char=""/>
            </a:pPr>
            <a:endParaRPr lang="lt-LT" sz="2000" dirty="0"/>
          </a:p>
        </p:txBody>
      </p:sp>
      <p:sp>
        <p:nvSpPr>
          <p:cNvPr id="8" name="Dešinysis riestinis skliaustas 7">
            <a:extLst>
              <a:ext uri="{FF2B5EF4-FFF2-40B4-BE49-F238E27FC236}">
                <a16:creationId xmlns:a16="http://schemas.microsoft.com/office/drawing/2014/main" xmlns="" id="{7B6279DC-CDD2-4368-ABE9-F8C97CCD9BA0}"/>
              </a:ext>
            </a:extLst>
          </p:cNvPr>
          <p:cNvSpPr/>
          <p:nvPr/>
        </p:nvSpPr>
        <p:spPr>
          <a:xfrm>
            <a:off x="7673546" y="2702653"/>
            <a:ext cx="679622" cy="101566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t-LT"/>
          </a:p>
        </p:txBody>
      </p:sp>
      <p:sp>
        <p:nvSpPr>
          <p:cNvPr id="9" name="Dešinysis riestinis skliaustas 8">
            <a:extLst>
              <a:ext uri="{FF2B5EF4-FFF2-40B4-BE49-F238E27FC236}">
                <a16:creationId xmlns:a16="http://schemas.microsoft.com/office/drawing/2014/main" xmlns="" id="{B9DCBE95-542B-48D2-83ED-88153B767AEE}"/>
              </a:ext>
            </a:extLst>
          </p:cNvPr>
          <p:cNvSpPr/>
          <p:nvPr/>
        </p:nvSpPr>
        <p:spPr>
          <a:xfrm>
            <a:off x="7772400" y="3932925"/>
            <a:ext cx="469557" cy="11457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t-LT"/>
          </a:p>
        </p:txBody>
      </p:sp>
      <p:sp>
        <p:nvSpPr>
          <p:cNvPr id="10" name="TextBox 9">
            <a:extLst>
              <a:ext uri="{FF2B5EF4-FFF2-40B4-BE49-F238E27FC236}">
                <a16:creationId xmlns:a16="http://schemas.microsoft.com/office/drawing/2014/main" xmlns="" id="{23A7352B-DE23-4A8B-9336-4E9DA60AABAF}"/>
              </a:ext>
            </a:extLst>
          </p:cNvPr>
          <p:cNvSpPr txBox="1"/>
          <p:nvPr/>
        </p:nvSpPr>
        <p:spPr>
          <a:xfrm>
            <a:off x="8489092" y="2903838"/>
            <a:ext cx="3472249" cy="523220"/>
          </a:xfrm>
          <a:prstGeom prst="rect">
            <a:avLst/>
          </a:prstGeom>
          <a:noFill/>
        </p:spPr>
        <p:txBody>
          <a:bodyPr wrap="square" rtlCol="0">
            <a:spAutoFit/>
          </a:bodyPr>
          <a:lstStyle/>
          <a:p>
            <a:r>
              <a:rPr lang="lt-LT" dirty="0" smtClean="0"/>
              <a:t>4 mln. EUR, remtasi faktinėmis išlaidomis, įskaičiuotas ir IV etapas</a:t>
            </a:r>
            <a:endParaRPr lang="lt-LT" dirty="0"/>
          </a:p>
        </p:txBody>
      </p:sp>
      <p:sp>
        <p:nvSpPr>
          <p:cNvPr id="14" name="TextBox 13">
            <a:extLst>
              <a:ext uri="{FF2B5EF4-FFF2-40B4-BE49-F238E27FC236}">
                <a16:creationId xmlns:a16="http://schemas.microsoft.com/office/drawing/2014/main" xmlns="" id="{1E5A8226-8278-482B-9D2D-72607016D598}"/>
              </a:ext>
            </a:extLst>
          </p:cNvPr>
          <p:cNvSpPr txBox="1"/>
          <p:nvPr/>
        </p:nvSpPr>
        <p:spPr>
          <a:xfrm>
            <a:off x="8457948" y="4200547"/>
            <a:ext cx="3472249" cy="738664"/>
          </a:xfrm>
          <a:prstGeom prst="rect">
            <a:avLst/>
          </a:prstGeom>
          <a:noFill/>
        </p:spPr>
        <p:txBody>
          <a:bodyPr wrap="square" rtlCol="0">
            <a:spAutoFit/>
          </a:bodyPr>
          <a:lstStyle/>
          <a:p>
            <a:r>
              <a:rPr lang="lt-LT" dirty="0"/>
              <a:t> </a:t>
            </a:r>
            <a:r>
              <a:rPr lang="lt-LT" dirty="0" smtClean="0"/>
              <a:t>6 mln. EUR, 2018 m. einamųjų remontų sąnaudos ir eksploatacinės išlaidos (duomenys iš VSAKIS )</a:t>
            </a:r>
            <a:endParaRPr lang="lt-LT" dirty="0"/>
          </a:p>
        </p:txBody>
      </p:sp>
      <p:sp>
        <p:nvSpPr>
          <p:cNvPr id="11" name="Stačiakampis 10">
            <a:extLst>
              <a:ext uri="{FF2B5EF4-FFF2-40B4-BE49-F238E27FC236}">
                <a16:creationId xmlns:a16="http://schemas.microsoft.com/office/drawing/2014/main" xmlns="" id="{D1C4663B-D8C8-4FE5-935C-BE0192B29A6C}"/>
              </a:ext>
            </a:extLst>
          </p:cNvPr>
          <p:cNvSpPr/>
          <p:nvPr/>
        </p:nvSpPr>
        <p:spPr>
          <a:xfrm>
            <a:off x="613317" y="5374053"/>
            <a:ext cx="11224456" cy="1046440"/>
          </a:xfrm>
          <a:prstGeom prst="rect">
            <a:avLst/>
          </a:prstGeom>
        </p:spPr>
        <p:txBody>
          <a:bodyPr wrap="square">
            <a:spAutoFit/>
          </a:bodyPr>
          <a:lstStyle/>
          <a:p>
            <a:pPr algn="just"/>
            <a:r>
              <a:rPr lang="lt-LT" sz="1600" b="1" dirty="0">
                <a:solidFill>
                  <a:schemeClr val="tx1"/>
                </a:solidFill>
                <a:latin typeface="Arial" panose="020B0604020202020204" pitchFamily="34" charset="0"/>
                <a:ea typeface="Calibri" panose="020F0502020204030204" pitchFamily="34" charset="0"/>
              </a:rPr>
              <a:t>Pagal naują nuomos sistemą įstaigos negaus atskirų asignavimų remontams ir su centralizuotai valdomu nekilnojamuoju turtu ir jo sistemomis susijusios įrangos įsigijimams. Visai tai dengs nuoma ir jos dedamoji - vertės palaikymo įmoka. Papildomų valstybės biudžeto lėšų poreikis neturėtų atsirasti.  </a:t>
            </a:r>
            <a:r>
              <a:rPr lang="lt-LT" u="sng" dirty="0">
                <a:solidFill>
                  <a:schemeClr val="tx1"/>
                </a:solidFill>
                <a:latin typeface="Arial" panose="020B0604020202020204" pitchFamily="34" charset="0"/>
                <a:ea typeface="Calibri" panose="020F0502020204030204" pitchFamily="34" charset="0"/>
              </a:rPr>
              <a:t/>
            </a:r>
            <a:br>
              <a:rPr lang="lt-LT" u="sng" dirty="0">
                <a:solidFill>
                  <a:schemeClr val="tx1"/>
                </a:solidFill>
                <a:latin typeface="Arial" panose="020B0604020202020204" pitchFamily="34" charset="0"/>
                <a:ea typeface="Calibri" panose="020F0502020204030204" pitchFamily="34" charset="0"/>
              </a:rPr>
            </a:br>
            <a:endParaRPr lang="lt-LT" u="sng" dirty="0">
              <a:solidFill>
                <a:schemeClr val="tx1"/>
              </a:solidFill>
            </a:endParaRPr>
          </a:p>
        </p:txBody>
      </p:sp>
    </p:spTree>
    <p:extLst>
      <p:ext uri="{BB962C8B-B14F-4D97-AF65-F5344CB8AC3E}">
        <p14:creationId xmlns:p14="http://schemas.microsoft.com/office/powerpoint/2010/main" val="2517400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LRV">
  <a:themeElements>
    <a:clrScheme name="Custom 1">
      <a:dk1>
        <a:srgbClr val="000000"/>
      </a:dk1>
      <a:lt1>
        <a:srgbClr val="FFFFFF"/>
      </a:lt1>
      <a:dk2>
        <a:srgbClr val="273B51"/>
      </a:dk2>
      <a:lt2>
        <a:srgbClr val="E7E6E6"/>
      </a:lt2>
      <a:accent1>
        <a:srgbClr val="1F529F"/>
      </a:accent1>
      <a:accent2>
        <a:srgbClr val="273B51"/>
      </a:accent2>
      <a:accent3>
        <a:srgbClr val="BBBDBF"/>
      </a:accent3>
      <a:accent4>
        <a:srgbClr val="697685"/>
      </a:accent4>
      <a:accent5>
        <a:srgbClr val="48B9D3"/>
      </a:accent5>
      <a:accent6>
        <a:srgbClr val="FFFFFF"/>
      </a:accent6>
      <a:hlink>
        <a:srgbClr val="48B9D3"/>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13028</TotalTime>
  <Words>1858</Words>
  <Application>Microsoft Office PowerPoint</Application>
  <PresentationFormat>Pasirinktinai</PresentationFormat>
  <Paragraphs>239</Paragraphs>
  <Slides>15</Slides>
  <Notes>8</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15</vt:i4>
      </vt:variant>
    </vt:vector>
  </HeadingPairs>
  <TitlesOfParts>
    <vt:vector size="21" baseType="lpstr">
      <vt:lpstr>Arial</vt:lpstr>
      <vt:lpstr>Calibri</vt:lpstr>
      <vt:lpstr>Symbol</vt:lpstr>
      <vt:lpstr>Trebuchet MS</vt:lpstr>
      <vt:lpstr>Times New Roman</vt:lpstr>
      <vt:lpstr>LRV</vt:lpstr>
      <vt:lpstr>PowerPoint pristatymas</vt:lpstr>
      <vt:lpstr>  2020 m. PABAIGOJE PASIBAIGS PASKUTINIS AVNT* CENTRALIZAVIMO ETAPAS </vt:lpstr>
      <vt:lpstr>2021 m. - 2030 m. CENTRALIZUOTAI VALDOMO AVNT OPTIMIZAVIMAS</vt:lpstr>
      <vt:lpstr>PowerPoint pristatymas</vt:lpstr>
      <vt:lpstr>PowerPoint pristatymas</vt:lpstr>
      <vt:lpstr>DIDELĖS VERTĖS ATNAUJINIMO PROJEKTO FINANSAVIMO PAVYZDYS. VMI ir AVMI bendra būstinė Vilniaus mieste.</vt:lpstr>
      <vt:lpstr>PowerPoint pristatymas</vt:lpstr>
      <vt:lpstr>Nuomos dedamosios dalys: Turto bankui mokamas atlygis </vt:lpstr>
      <vt:lpstr>Nuomos dedamosios dalys: Vertės palaikymo įmoka </vt:lpstr>
      <vt:lpstr>Nuomos dedamosios dalys: Einamųjų remontų apimtys ir vertės palaikymo įmokos</vt:lpstr>
      <vt:lpstr>Nuomos dedamosios dalys: Vertės palaikymo įmokos skaičiavimas </vt:lpstr>
      <vt:lpstr>Nuomos dedamosios dalys: Vertės palaikymo įmokos skaičiavimas</vt:lpstr>
      <vt:lpstr>Nuomos mokesčio dedamosios dalys Atnaujinimo įmoka</vt:lpstr>
      <vt:lpstr>Pagrindiniai skirtumai tarp esamos ir siūlomos nuomos sistemos</vt:lpstr>
      <vt:lpstr>2021 m. atnaujinimo mechanizmas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FM</dc:creator>
  <cp:lastModifiedBy>Aušra Vičkačkienė</cp:lastModifiedBy>
  <cp:revision>710</cp:revision>
  <cp:lastPrinted>2017-06-01T14:11:30Z</cp:lastPrinted>
  <dcterms:modified xsi:type="dcterms:W3CDTF">2020-05-06T09:51:39Z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