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8" r:id="rId3"/>
    <p:sldId id="297" r:id="rId4"/>
    <p:sldId id="334" r:id="rId5"/>
    <p:sldId id="359" r:id="rId6"/>
    <p:sldId id="276" r:id="rId7"/>
    <p:sldId id="362" r:id="rId8"/>
    <p:sldId id="278" r:id="rId9"/>
    <p:sldId id="355" r:id="rId10"/>
    <p:sldId id="322" r:id="rId11"/>
    <p:sldId id="275" r:id="rId12"/>
    <p:sldId id="277" r:id="rId13"/>
    <p:sldId id="361" r:id="rId14"/>
    <p:sldId id="286" r:id="rId15"/>
    <p:sldId id="339" r:id="rId16"/>
    <p:sldId id="335" r:id="rId17"/>
    <p:sldId id="336" r:id="rId18"/>
    <p:sldId id="337" r:id="rId19"/>
  </p:sldIdLst>
  <p:sldSz cx="12192000" cy="6858000"/>
  <p:notesSz cx="6808788" cy="994092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leta Tylienė" initials="VT" lastIdx="0" clrIdx="0">
    <p:extLst>
      <p:ext uri="{19B8F6BF-5375-455C-9EA6-DF929625EA0E}">
        <p15:presenceInfo xmlns:p15="http://schemas.microsoft.com/office/powerpoint/2012/main" userId="S::Violeta.Tyliene@vlk.lt::b8f34733-0a2e-4578-8df4-9b042146adfa" providerId="AD"/>
      </p:ext>
    </p:extLst>
  </p:cmAuthor>
  <p:cmAuthor id="2" name="Rimantas Zagrebajev" initials="RZ" lastIdx="2" clrIdx="1">
    <p:extLst>
      <p:ext uri="{19B8F6BF-5375-455C-9EA6-DF929625EA0E}">
        <p15:presenceInfo xmlns:p15="http://schemas.microsoft.com/office/powerpoint/2012/main" userId="S::Rimantas.Zagrebajev@vlk.lt::93dc7b31-8412-4233-90ea-839b3f7e4b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894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0" autoAdjust="0"/>
    <p:restoredTop sz="87152" autoAdjust="0"/>
  </p:normalViewPr>
  <p:slideViewPr>
    <p:cSldViewPr snapToGrid="0">
      <p:cViewPr varScale="1">
        <p:scale>
          <a:sx n="110" d="100"/>
          <a:sy n="110" d="100"/>
        </p:scale>
        <p:origin x="858" y="78"/>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Lapas1!$B$1</c:f>
              <c:strCache>
                <c:ptCount val="1"/>
                <c:pt idx="0">
                  <c:v>2020 m. birželio mėn.</c:v>
                </c:pt>
              </c:strCache>
            </c:strRef>
          </c:tx>
          <c:spPr>
            <a:solidFill>
              <a:schemeClr val="accent6"/>
            </a:solidFill>
            <a:ln>
              <a:noFill/>
            </a:ln>
            <a:effectLst/>
            <a:sp3d/>
          </c:spPr>
          <c:invertIfNegative val="0"/>
          <c:dLbls>
            <c:dLbl>
              <c:idx val="0"/>
              <c:layout>
                <c:manualLayout>
                  <c:x val="1.5624999999999712E-3"/>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07-467A-BC48-B8B5FEA8F4E6}"/>
                </c:ext>
              </c:extLst>
            </c:dLbl>
            <c:dLbl>
              <c:idx val="1"/>
              <c:layout>
                <c:manualLayout>
                  <c:x val="6.2499999999999431E-3"/>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07-467A-BC48-B8B5FEA8F4E6}"/>
                </c:ext>
              </c:extLst>
            </c:dLbl>
            <c:dLbl>
              <c:idx val="2"/>
              <c:layout>
                <c:manualLayout>
                  <c:x val="4.6874999999999998E-3"/>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07-467A-BC48-B8B5FEA8F4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Iš viso</c:v>
                </c:pt>
                <c:pt idx="1">
                  <c:v>Viešosios ASPĮ</c:v>
                </c:pt>
                <c:pt idx="2">
                  <c:v>Privačios ASPĮ</c:v>
                </c:pt>
              </c:strCache>
            </c:strRef>
          </c:cat>
          <c:val>
            <c:numRef>
              <c:f>Lapas1!$B$2:$B$4</c:f>
              <c:numCache>
                <c:formatCode>#,##0</c:formatCode>
                <c:ptCount val="3"/>
                <c:pt idx="0">
                  <c:v>466235</c:v>
                </c:pt>
                <c:pt idx="1">
                  <c:v>254939</c:v>
                </c:pt>
                <c:pt idx="2">
                  <c:v>211296</c:v>
                </c:pt>
              </c:numCache>
            </c:numRef>
          </c:val>
          <c:extLst>
            <c:ext xmlns:c16="http://schemas.microsoft.com/office/drawing/2014/chart" uri="{C3380CC4-5D6E-409C-BE32-E72D297353CC}">
              <c16:uniqueId val="{00000000-2607-467A-BC48-B8B5FEA8F4E6}"/>
            </c:ext>
          </c:extLst>
        </c:ser>
        <c:ser>
          <c:idx val="1"/>
          <c:order val="1"/>
          <c:tx>
            <c:strRef>
              <c:f>Lapas1!$C$1</c:f>
              <c:strCache>
                <c:ptCount val="1"/>
                <c:pt idx="0">
                  <c:v>2020 m. liepos mėn.</c:v>
                </c:pt>
              </c:strCache>
            </c:strRef>
          </c:tx>
          <c:spPr>
            <a:solidFill>
              <a:schemeClr val="accent5"/>
            </a:solidFill>
            <a:ln>
              <a:noFill/>
            </a:ln>
            <a:effectLst/>
            <a:sp3d/>
          </c:spPr>
          <c:invertIfNegative val="0"/>
          <c:dLbls>
            <c:dLbl>
              <c:idx val="0"/>
              <c:layout>
                <c:manualLayout>
                  <c:x val="3.125E-2"/>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07-467A-BC48-B8B5FEA8F4E6}"/>
                </c:ext>
              </c:extLst>
            </c:dLbl>
            <c:dLbl>
              <c:idx val="1"/>
              <c:layout>
                <c:manualLayout>
                  <c:x val="2.6562499999999885E-2"/>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07-467A-BC48-B8B5FEA8F4E6}"/>
                </c:ext>
              </c:extLst>
            </c:dLbl>
            <c:dLbl>
              <c:idx val="2"/>
              <c:layout>
                <c:manualLayout>
                  <c:x val="3.4375000000000003E-2"/>
                  <c:y val="-3.0468748125692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07-467A-BC48-B8B5FEA8F4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Iš viso</c:v>
                </c:pt>
                <c:pt idx="1">
                  <c:v>Viešosios ASPĮ</c:v>
                </c:pt>
                <c:pt idx="2">
                  <c:v>Privačios ASPĮ</c:v>
                </c:pt>
              </c:strCache>
            </c:strRef>
          </c:cat>
          <c:val>
            <c:numRef>
              <c:f>Lapas1!$C$2:$C$4</c:f>
              <c:numCache>
                <c:formatCode>#,##0</c:formatCode>
                <c:ptCount val="3"/>
                <c:pt idx="0">
                  <c:v>547686</c:v>
                </c:pt>
                <c:pt idx="1">
                  <c:v>290754</c:v>
                </c:pt>
                <c:pt idx="2">
                  <c:v>256932</c:v>
                </c:pt>
              </c:numCache>
            </c:numRef>
          </c:val>
          <c:extLst>
            <c:ext xmlns:c16="http://schemas.microsoft.com/office/drawing/2014/chart" uri="{C3380CC4-5D6E-409C-BE32-E72D297353CC}">
              <c16:uniqueId val="{00000001-2607-467A-BC48-B8B5FEA8F4E6}"/>
            </c:ext>
          </c:extLst>
        </c:ser>
        <c:dLbls>
          <c:showLegendKey val="0"/>
          <c:showVal val="1"/>
          <c:showCatName val="0"/>
          <c:showSerName val="0"/>
          <c:showPercent val="0"/>
          <c:showBubbleSize val="0"/>
        </c:dLbls>
        <c:gapWidth val="150"/>
        <c:shape val="box"/>
        <c:axId val="600815616"/>
        <c:axId val="502648800"/>
        <c:axId val="0"/>
      </c:bar3DChart>
      <c:catAx>
        <c:axId val="600815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t-LT"/>
          </a:p>
        </c:txPr>
        <c:crossAx val="502648800"/>
        <c:crosses val="autoZero"/>
        <c:auto val="1"/>
        <c:lblAlgn val="ctr"/>
        <c:lblOffset val="100"/>
        <c:noMultiLvlLbl val="0"/>
      </c:catAx>
      <c:valAx>
        <c:axId val="50264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t-LT"/>
          </a:p>
        </c:txPr>
        <c:crossAx val="60081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Lapas1!$B$1</c:f>
              <c:strCache>
                <c:ptCount val="1"/>
                <c:pt idx="0">
                  <c:v>2020 m. birželio mėn.</c:v>
                </c:pt>
              </c:strCache>
            </c:strRef>
          </c:tx>
          <c:spPr>
            <a:solidFill>
              <a:schemeClr val="accent6"/>
            </a:solidFill>
            <a:ln>
              <a:noFill/>
            </a:ln>
            <a:effectLst/>
            <a:sp3d/>
          </c:spPr>
          <c:invertIfNegative val="0"/>
          <c:dLbls>
            <c:dLbl>
              <c:idx val="0"/>
              <c:layout>
                <c:manualLayout>
                  <c:x val="1.5624999999999712E-3"/>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07-467A-BC48-B8B5FEA8F4E6}"/>
                </c:ext>
              </c:extLst>
            </c:dLbl>
            <c:dLbl>
              <c:idx val="1"/>
              <c:layout>
                <c:manualLayout>
                  <c:x val="1.7187500000000001E-2"/>
                  <c:y val="-2.8124998269869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07-467A-BC48-B8B5FEA8F4E6}"/>
                </c:ext>
              </c:extLst>
            </c:dLbl>
            <c:dLbl>
              <c:idx val="2"/>
              <c:layout>
                <c:manualLayout>
                  <c:x val="4.6874999999998853E-3"/>
                  <c:y val="-1.1718749279112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07-467A-BC48-B8B5FEA8F4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Iš viso</c:v>
                </c:pt>
                <c:pt idx="1">
                  <c:v>Viešosios ASPĮ</c:v>
                </c:pt>
                <c:pt idx="2">
                  <c:v>Privačios ASPĮ</c:v>
                </c:pt>
              </c:strCache>
            </c:strRef>
          </c:cat>
          <c:val>
            <c:numRef>
              <c:f>Lapas1!$B$2:$B$4</c:f>
              <c:numCache>
                <c:formatCode>#,##0</c:formatCode>
                <c:ptCount val="3"/>
                <c:pt idx="0">
                  <c:v>566311</c:v>
                </c:pt>
                <c:pt idx="1">
                  <c:v>393698</c:v>
                </c:pt>
                <c:pt idx="2">
                  <c:v>172613</c:v>
                </c:pt>
              </c:numCache>
            </c:numRef>
          </c:val>
          <c:extLst>
            <c:ext xmlns:c16="http://schemas.microsoft.com/office/drawing/2014/chart" uri="{C3380CC4-5D6E-409C-BE32-E72D297353CC}">
              <c16:uniqueId val="{00000000-2607-467A-BC48-B8B5FEA8F4E6}"/>
            </c:ext>
          </c:extLst>
        </c:ser>
        <c:ser>
          <c:idx val="1"/>
          <c:order val="1"/>
          <c:tx>
            <c:strRef>
              <c:f>Lapas1!$C$1</c:f>
              <c:strCache>
                <c:ptCount val="1"/>
                <c:pt idx="0">
                  <c:v>2020 m. liepos mėn.</c:v>
                </c:pt>
              </c:strCache>
            </c:strRef>
          </c:tx>
          <c:spPr>
            <a:solidFill>
              <a:schemeClr val="accent5"/>
            </a:solidFill>
            <a:ln>
              <a:noFill/>
            </a:ln>
            <a:effectLst/>
            <a:sp3d/>
          </c:spPr>
          <c:invertIfNegative val="0"/>
          <c:dLbls>
            <c:dLbl>
              <c:idx val="0"/>
              <c:layout>
                <c:manualLayout>
                  <c:x val="3.125E-2"/>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07-467A-BC48-B8B5FEA8F4E6}"/>
                </c:ext>
              </c:extLst>
            </c:dLbl>
            <c:dLbl>
              <c:idx val="1"/>
              <c:layout>
                <c:manualLayout>
                  <c:x val="2.6562499999999885E-2"/>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07-467A-BC48-B8B5FEA8F4E6}"/>
                </c:ext>
              </c:extLst>
            </c:dLbl>
            <c:dLbl>
              <c:idx val="2"/>
              <c:layout>
                <c:manualLayout>
                  <c:x val="2.34375E-2"/>
                  <c:y val="-1.4062499134934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07-467A-BC48-B8B5FEA8F4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Iš viso</c:v>
                </c:pt>
                <c:pt idx="1">
                  <c:v>Viešosios ASPĮ</c:v>
                </c:pt>
                <c:pt idx="2">
                  <c:v>Privačios ASPĮ</c:v>
                </c:pt>
              </c:strCache>
            </c:strRef>
          </c:cat>
          <c:val>
            <c:numRef>
              <c:f>Lapas1!$C$2:$C$4</c:f>
              <c:numCache>
                <c:formatCode>#,##0</c:formatCode>
                <c:ptCount val="3"/>
                <c:pt idx="0">
                  <c:v>387503</c:v>
                </c:pt>
                <c:pt idx="1">
                  <c:v>264172</c:v>
                </c:pt>
                <c:pt idx="2">
                  <c:v>123331</c:v>
                </c:pt>
              </c:numCache>
            </c:numRef>
          </c:val>
          <c:extLst>
            <c:ext xmlns:c16="http://schemas.microsoft.com/office/drawing/2014/chart" uri="{C3380CC4-5D6E-409C-BE32-E72D297353CC}">
              <c16:uniqueId val="{00000001-2607-467A-BC48-B8B5FEA8F4E6}"/>
            </c:ext>
          </c:extLst>
        </c:ser>
        <c:ser>
          <c:idx val="2"/>
          <c:order val="2"/>
          <c:tx>
            <c:strRef>
              <c:f>Lapas1!$D$1</c:f>
              <c:strCache>
                <c:ptCount val="1"/>
                <c:pt idx="0">
                  <c:v>2019 m. liepos mėn.</c:v>
                </c:pt>
              </c:strCache>
            </c:strRef>
          </c:tx>
          <c:spPr>
            <a:solidFill>
              <a:schemeClr val="accent4"/>
            </a:solidFill>
            <a:ln>
              <a:noFill/>
            </a:ln>
            <a:effectLst/>
            <a:sp3d/>
          </c:spPr>
          <c:invertIfNegative val="0"/>
          <c:dLbls>
            <c:dLbl>
              <c:idx val="0"/>
              <c:layout>
                <c:manualLayout>
                  <c:x val="1.5625E-2"/>
                  <c:y val="-1.4062499134934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07-467A-BC48-B8B5FEA8F4E6}"/>
                </c:ext>
              </c:extLst>
            </c:dLbl>
            <c:dLbl>
              <c:idx val="1"/>
              <c:layout>
                <c:manualLayout>
                  <c:x val="2.6562499999999885E-2"/>
                  <c:y val="-1.640624899075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07-467A-BC48-B8B5FEA8F4E6}"/>
                </c:ext>
              </c:extLst>
            </c:dLbl>
            <c:dLbl>
              <c:idx val="2"/>
              <c:layout>
                <c:manualLayout>
                  <c:x val="2.0312500000000001E-2"/>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07-467A-BC48-B8B5FEA8F4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Lapas1!$A$2:$A$4</c:f>
              <c:strCache>
                <c:ptCount val="3"/>
                <c:pt idx="0">
                  <c:v>Iš viso</c:v>
                </c:pt>
                <c:pt idx="1">
                  <c:v>Viešosios ASPĮ</c:v>
                </c:pt>
                <c:pt idx="2">
                  <c:v>Privačios ASPĮ</c:v>
                </c:pt>
              </c:strCache>
            </c:strRef>
          </c:cat>
          <c:val>
            <c:numRef>
              <c:f>Lapas1!$D$2:$D$4</c:f>
              <c:numCache>
                <c:formatCode>#,##0</c:formatCode>
                <c:ptCount val="3"/>
                <c:pt idx="0">
                  <c:v>16603</c:v>
                </c:pt>
                <c:pt idx="1">
                  <c:v>13667</c:v>
                </c:pt>
                <c:pt idx="2">
                  <c:v>2936</c:v>
                </c:pt>
              </c:numCache>
            </c:numRef>
          </c:val>
          <c:extLst>
            <c:ext xmlns:c16="http://schemas.microsoft.com/office/drawing/2014/chart" uri="{C3380CC4-5D6E-409C-BE32-E72D297353CC}">
              <c16:uniqueId val="{00000002-2607-467A-BC48-B8B5FEA8F4E6}"/>
            </c:ext>
          </c:extLst>
        </c:ser>
        <c:dLbls>
          <c:showLegendKey val="0"/>
          <c:showVal val="1"/>
          <c:showCatName val="0"/>
          <c:showSerName val="0"/>
          <c:showPercent val="0"/>
          <c:showBubbleSize val="0"/>
        </c:dLbls>
        <c:gapWidth val="150"/>
        <c:shape val="box"/>
        <c:axId val="600815616"/>
        <c:axId val="502648800"/>
        <c:axId val="0"/>
      </c:bar3DChart>
      <c:catAx>
        <c:axId val="600815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t-LT"/>
          </a:p>
        </c:txPr>
        <c:crossAx val="502648800"/>
        <c:crosses val="autoZero"/>
        <c:auto val="1"/>
        <c:lblAlgn val="ctr"/>
        <c:lblOffset val="100"/>
        <c:noMultiLvlLbl val="0"/>
      </c:catAx>
      <c:valAx>
        <c:axId val="50264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t-LT"/>
          </a:p>
        </c:txPr>
        <c:crossAx val="60081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3382971550016"/>
          <c:y val="3.5255062765716584E-2"/>
          <c:w val="0.87308117447215772"/>
          <c:h val="0.70868134134990324"/>
        </c:manualLayout>
      </c:layout>
      <c:barChart>
        <c:barDir val="col"/>
        <c:grouping val="clustered"/>
        <c:varyColors val="0"/>
        <c:ser>
          <c:idx val="0"/>
          <c:order val="0"/>
          <c:tx>
            <c:strRef>
              <c:f>Lapas2!$A$7</c:f>
              <c:strCache>
                <c:ptCount val="1"/>
                <c:pt idx="0">
                  <c:v>2020 m. birželio mėn.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Lapas2!$B$6:$E$6</c:f>
              <c:strCache>
                <c:ptCount val="4"/>
                <c:pt idx="0">
                  <c:v>Specializuotos ambulatorinės paslaugos</c:v>
                </c:pt>
                <c:pt idx="1">
                  <c:v>Stebėjimo paslaugos </c:v>
                </c:pt>
                <c:pt idx="2">
                  <c:v>Skubios medicinos pagalbos paslaugos </c:v>
                </c:pt>
                <c:pt idx="3">
                  <c:v>Ambulatorinė chirurgija</c:v>
                </c:pt>
              </c:strCache>
            </c:strRef>
          </c:cat>
          <c:val>
            <c:numRef>
              <c:f>Lapas2!$B$7:$E$7</c:f>
              <c:numCache>
                <c:formatCode>General</c:formatCode>
                <c:ptCount val="4"/>
                <c:pt idx="0">
                  <c:v>365774</c:v>
                </c:pt>
                <c:pt idx="1">
                  <c:v>8668</c:v>
                </c:pt>
                <c:pt idx="2">
                  <c:v>28142</c:v>
                </c:pt>
                <c:pt idx="3">
                  <c:v>2222</c:v>
                </c:pt>
              </c:numCache>
            </c:numRef>
          </c:val>
          <c:extLst>
            <c:ext xmlns:c16="http://schemas.microsoft.com/office/drawing/2014/chart" uri="{C3380CC4-5D6E-409C-BE32-E72D297353CC}">
              <c16:uniqueId val="{00000000-D194-4A49-8BDD-8C8BF8452992}"/>
            </c:ext>
          </c:extLst>
        </c:ser>
        <c:ser>
          <c:idx val="1"/>
          <c:order val="1"/>
          <c:tx>
            <c:strRef>
              <c:f>Lapas2!$A$8</c:f>
              <c:strCache>
                <c:ptCount val="1"/>
                <c:pt idx="0">
                  <c:v>2020 m. liepos mėn.</c:v>
                </c:pt>
              </c:strCache>
            </c:strRef>
          </c:tx>
          <c:spPr>
            <a:solidFill>
              <a:srgbClr val="B17E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Lapas2!$B$6:$E$6</c:f>
              <c:strCache>
                <c:ptCount val="4"/>
                <c:pt idx="0">
                  <c:v>Specializuotos ambulatorinės paslaugos</c:v>
                </c:pt>
                <c:pt idx="1">
                  <c:v>Stebėjimo paslaugos </c:v>
                </c:pt>
                <c:pt idx="2">
                  <c:v>Skubios medicinos pagalbos paslaugos </c:v>
                </c:pt>
                <c:pt idx="3">
                  <c:v>Ambulatorinė chirurgija</c:v>
                </c:pt>
              </c:strCache>
            </c:strRef>
          </c:cat>
          <c:val>
            <c:numRef>
              <c:f>Lapas2!$B$8:$E$8</c:f>
              <c:numCache>
                <c:formatCode>General</c:formatCode>
                <c:ptCount val="4"/>
                <c:pt idx="0">
                  <c:v>497585</c:v>
                </c:pt>
                <c:pt idx="1">
                  <c:v>9828</c:v>
                </c:pt>
                <c:pt idx="2">
                  <c:v>30945</c:v>
                </c:pt>
                <c:pt idx="3">
                  <c:v>2885</c:v>
                </c:pt>
              </c:numCache>
            </c:numRef>
          </c:val>
          <c:extLst>
            <c:ext xmlns:c16="http://schemas.microsoft.com/office/drawing/2014/chart" uri="{C3380CC4-5D6E-409C-BE32-E72D297353CC}">
              <c16:uniqueId val="{00000002-E94D-4BF4-BBD7-4AB18AFDA0ED}"/>
            </c:ext>
          </c:extLst>
        </c:ser>
        <c:dLbls>
          <c:showLegendKey val="0"/>
          <c:showVal val="0"/>
          <c:showCatName val="0"/>
          <c:showSerName val="0"/>
          <c:showPercent val="0"/>
          <c:showBubbleSize val="0"/>
        </c:dLbls>
        <c:gapWidth val="163"/>
        <c:overlap val="-53"/>
        <c:axId val="963419583"/>
        <c:axId val="880203391"/>
        <c:extLst>
          <c:ext xmlns:c15="http://schemas.microsoft.com/office/drawing/2012/chart" uri="{02D57815-91ED-43cb-92C2-25804820EDAC}">
            <c15:filteredBarSeries>
              <c15:ser>
                <c:idx val="2"/>
                <c:order val="2"/>
                <c:tx>
                  <c:strRef>
                    <c:extLst>
                      <c:ext uri="{02D57815-91ED-43cb-92C2-25804820EDAC}">
                        <c15:formulaRef>
                          <c15:sqref>Lapas2!#REF!</c15:sqref>
                        </c15:formulaRef>
                      </c:ext>
                    </c:extLst>
                    <c:strCache>
                      <c:ptCount val="1"/>
                      <c:pt idx="0">
                        <c:v>#REF!</c:v>
                      </c:pt>
                    </c:strCache>
                  </c:strRef>
                </c:tx>
                <c:spPr>
                  <a:solidFill>
                    <a:srgbClr val="ED7D31">
                      <a:lumMod val="60000"/>
                      <a:lumOff val="40000"/>
                    </a:srgb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Lapas2!$B$6:$E$6</c15:sqref>
                        </c15:formulaRef>
                      </c:ext>
                    </c:extLst>
                    <c:strCache>
                      <c:ptCount val="4"/>
                      <c:pt idx="0">
                        <c:v>Specializuotos ambulatorinės paslaugos</c:v>
                      </c:pt>
                      <c:pt idx="1">
                        <c:v>Stebėjimo paslaugos </c:v>
                      </c:pt>
                      <c:pt idx="2">
                        <c:v>Skubios medicinos pagalbos paslaugos </c:v>
                      </c:pt>
                      <c:pt idx="3">
                        <c:v>Ambulatorinė chirurgija</c:v>
                      </c:pt>
                    </c:strCache>
                  </c:strRef>
                </c:cat>
                <c:val>
                  <c:numRef>
                    <c:extLst>
                      <c:ext uri="{02D57815-91ED-43cb-92C2-25804820EDAC}">
                        <c15:formulaRef>
                          <c15:sqref>Lapas2!#REF!</c15:sqref>
                        </c15:formulaRef>
                      </c:ext>
                    </c:extLst>
                    <c:numCache>
                      <c:formatCode>General</c:formatCode>
                      <c:ptCount val="1"/>
                      <c:pt idx="0">
                        <c:v>1</c:v>
                      </c:pt>
                    </c:numCache>
                  </c:numRef>
                </c:val>
                <c:extLst>
                  <c:ext xmlns:c16="http://schemas.microsoft.com/office/drawing/2014/chart" uri="{C3380CC4-5D6E-409C-BE32-E72D297353CC}">
                    <c16:uniqueId val="{00000003-E94D-4BF4-BBD7-4AB18AFDA0ED}"/>
                  </c:ext>
                </c:extLst>
              </c15:ser>
            </c15:filteredBarSeries>
          </c:ext>
        </c:extLst>
      </c:barChart>
      <c:catAx>
        <c:axId val="963419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880203391"/>
        <c:crosses val="autoZero"/>
        <c:auto val="1"/>
        <c:lblAlgn val="ctr"/>
        <c:lblOffset val="100"/>
        <c:noMultiLvlLbl val="0"/>
      </c:catAx>
      <c:valAx>
        <c:axId val="880203391"/>
        <c:scaling>
          <c:orientation val="minMax"/>
          <c:max val="70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63419583"/>
        <c:crosses val="autoZero"/>
        <c:crossBetween val="between"/>
      </c:valAx>
      <c:spPr>
        <a:noFill/>
        <a:ln>
          <a:noFill/>
        </a:ln>
        <a:effectLst/>
      </c:spPr>
    </c:plotArea>
    <c:legend>
      <c:legendPos val="b"/>
      <c:layout>
        <c:manualLayout>
          <c:xMode val="edge"/>
          <c:yMode val="edge"/>
          <c:x val="0.12691162042106147"/>
          <c:y val="0.92364187064476366"/>
          <c:w val="0.65919671009855341"/>
          <c:h val="5.240522251012553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2438419888706"/>
          <c:y val="9.0822310212124273E-3"/>
          <c:w val="0.63095895495339427"/>
          <c:h val="0.79803815214820284"/>
        </c:manualLayout>
      </c:layout>
      <c:barChart>
        <c:barDir val="bar"/>
        <c:grouping val="stacked"/>
        <c:varyColors val="0"/>
        <c:ser>
          <c:idx val="0"/>
          <c:order val="0"/>
          <c:tx>
            <c:strRef>
              <c:f>Lapas1!$B$4</c:f>
              <c:strCache>
                <c:ptCount val="1"/>
                <c:pt idx="0">
                  <c:v>Suteiktų konsultacijų skaičius </c:v>
                </c:pt>
              </c:strCache>
            </c:strRef>
          </c:tx>
          <c:spPr>
            <a:solidFill>
              <a:srgbClr val="638ACF"/>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Lapas1!$C$3:$D$3</c:f>
              <c:strCache>
                <c:ptCount val="2"/>
                <c:pt idx="0">
                  <c:v>2020 m. birželio mėn.</c:v>
                </c:pt>
                <c:pt idx="1">
                  <c:v>2020 m. liepos mėn.</c:v>
                </c:pt>
              </c:strCache>
            </c:strRef>
          </c:cat>
          <c:val>
            <c:numRef>
              <c:f>Lapas1!$C$4:$D$4</c:f>
              <c:numCache>
                <c:formatCode>General</c:formatCode>
                <c:ptCount val="2"/>
                <c:pt idx="0">
                  <c:v>318193</c:v>
                </c:pt>
                <c:pt idx="1">
                  <c:v>465423</c:v>
                </c:pt>
              </c:numCache>
            </c:numRef>
          </c:val>
          <c:extLst>
            <c:ext xmlns:c16="http://schemas.microsoft.com/office/drawing/2014/chart" uri="{C3380CC4-5D6E-409C-BE32-E72D297353CC}">
              <c16:uniqueId val="{00000000-DA71-4A09-A7B4-E076AFC87C03}"/>
            </c:ext>
          </c:extLst>
        </c:ser>
        <c:ser>
          <c:idx val="1"/>
          <c:order val="1"/>
          <c:tx>
            <c:strRef>
              <c:f>Lapas1!$B$5</c:f>
              <c:strCache>
                <c:ptCount val="1"/>
                <c:pt idx="0">
                  <c:v>Nuotolinių konsultacijų Lietuvos Respublikoje paskelbto karantino ir (ar) valstybės lygio ekstremaliosios situacijos metu skaičius</c:v>
                </c:pt>
              </c:strCache>
            </c:strRef>
          </c:tx>
          <c:spPr>
            <a:solidFill>
              <a:srgbClr val="4472C4">
                <a:lumMod val="40000"/>
                <a:lumOff val="60000"/>
              </a:srgbClr>
            </a:solidFill>
            <a:ln>
              <a:noFill/>
            </a:ln>
            <a:effectLst/>
          </c:spPr>
          <c:invertIfNegative val="0"/>
          <c:dLbls>
            <c:dLbl>
              <c:idx val="1"/>
              <c:spPr>
                <a:solidFill>
                  <a:sysClr val="window" lastClr="FFFFFF"/>
                </a:solidFill>
                <a:ln>
                  <a:solidFill>
                    <a:srgbClr val="5B9BD5">
                      <a:shade val="50000"/>
                    </a:srgbClr>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A71-4A09-A7B4-E076AFC87C03}"/>
                </c:ext>
              </c:extLst>
            </c:dLbl>
            <c:spPr>
              <a:solidFill>
                <a:sysClr val="window" lastClr="FFFFFF"/>
              </a:solidFill>
              <a:ln>
                <a:solidFill>
                  <a:srgbClr val="5B9BD5">
                    <a:shade val="50000"/>
                  </a:srgb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Lapas1!$C$3:$D$3</c:f>
              <c:strCache>
                <c:ptCount val="2"/>
                <c:pt idx="0">
                  <c:v>2020 m. birželio mėn.</c:v>
                </c:pt>
                <c:pt idx="1">
                  <c:v>2020 m. liepos mėn.</c:v>
                </c:pt>
              </c:strCache>
            </c:strRef>
          </c:cat>
          <c:val>
            <c:numRef>
              <c:f>Lapas1!$C$5:$D$5</c:f>
              <c:numCache>
                <c:formatCode>General</c:formatCode>
                <c:ptCount val="2"/>
                <c:pt idx="0">
                  <c:v>47581</c:v>
                </c:pt>
                <c:pt idx="1">
                  <c:v>32162</c:v>
                </c:pt>
              </c:numCache>
            </c:numRef>
          </c:val>
          <c:extLst>
            <c:ext xmlns:c16="http://schemas.microsoft.com/office/drawing/2014/chart" uri="{C3380CC4-5D6E-409C-BE32-E72D297353CC}">
              <c16:uniqueId val="{00000001-DA71-4A09-A7B4-E076AFC87C03}"/>
            </c:ext>
          </c:extLst>
        </c:ser>
        <c:dLbls>
          <c:showLegendKey val="0"/>
          <c:showVal val="0"/>
          <c:showCatName val="0"/>
          <c:showSerName val="0"/>
          <c:showPercent val="0"/>
          <c:showBubbleSize val="0"/>
        </c:dLbls>
        <c:gapWidth val="150"/>
        <c:overlap val="100"/>
        <c:axId val="417329552"/>
        <c:axId val="530130176"/>
      </c:barChart>
      <c:catAx>
        <c:axId val="41732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lt-LT"/>
          </a:p>
        </c:txPr>
        <c:crossAx val="530130176"/>
        <c:crosses val="autoZero"/>
        <c:auto val="1"/>
        <c:lblAlgn val="ctr"/>
        <c:lblOffset val="100"/>
        <c:noMultiLvlLbl val="0"/>
      </c:catAx>
      <c:valAx>
        <c:axId val="530130176"/>
        <c:scaling>
          <c:orientation val="minMax"/>
        </c:scaling>
        <c:delete val="0"/>
        <c:axPos val="b"/>
        <c:majorGridlines>
          <c:spPr>
            <a:ln>
              <a:no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lt-LT"/>
          </a:p>
        </c:txPr>
        <c:crossAx val="417329552"/>
        <c:crosses val="max"/>
        <c:crossBetween val="between"/>
      </c:valAx>
      <c:spPr>
        <a:noFill/>
        <a:ln>
          <a:noFill/>
        </a:ln>
        <a:effectLst/>
      </c:spPr>
    </c:plotArea>
    <c:legend>
      <c:legendPos val="b"/>
      <c:layout>
        <c:manualLayout>
          <c:xMode val="edge"/>
          <c:yMode val="edge"/>
          <c:x val="3.8393924978321628E-2"/>
          <c:y val="0.85710602246432865"/>
          <c:w val="0.94598857325998542"/>
          <c:h val="0.1271300256016445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42745685185211E-2"/>
          <c:y val="3.5032140555384311E-2"/>
          <c:w val="0.91212160642431406"/>
          <c:h val="0.76630369602376214"/>
        </c:manualLayout>
      </c:layout>
      <c:barChart>
        <c:barDir val="col"/>
        <c:grouping val="clustered"/>
        <c:varyColors val="0"/>
        <c:ser>
          <c:idx val="0"/>
          <c:order val="0"/>
          <c:tx>
            <c:strRef>
              <c:f>Lapas1!$A$2</c:f>
              <c:strCache>
                <c:ptCount val="1"/>
                <c:pt idx="0">
                  <c:v>2020 m. birželio mėn.</c:v>
                </c:pt>
              </c:strCache>
            </c:strRef>
          </c:tx>
          <c:spPr>
            <a:solidFill>
              <a:srgbClr val="803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Lapas1!$B$1:$F$1</c:f>
              <c:strCache>
                <c:ptCount val="5"/>
                <c:pt idx="0">
                  <c:v>kompiuterinės tomografijos tyrimai</c:v>
                </c:pt>
                <c:pt idx="1">
                  <c:v>magnetinio rezonanso tyrimai</c:v>
                </c:pt>
                <c:pt idx="2">
                  <c:v>paprastosios hemodializės procedūros</c:v>
                </c:pt>
                <c:pt idx="3">
                  <c:v>pozitronų emisijos tomografijos tyrimai</c:v>
                </c:pt>
                <c:pt idx="4">
                  <c:v>kiti brangieji tyrimai ir procedūros</c:v>
                </c:pt>
              </c:strCache>
            </c:strRef>
          </c:cat>
          <c:val>
            <c:numRef>
              <c:f>Lapas1!$B$2:$F$2</c:f>
              <c:numCache>
                <c:formatCode>#,##0</c:formatCode>
                <c:ptCount val="5"/>
                <c:pt idx="0">
                  <c:v>12450</c:v>
                </c:pt>
                <c:pt idx="1">
                  <c:v>11374</c:v>
                </c:pt>
                <c:pt idx="2">
                  <c:v>17073</c:v>
                </c:pt>
                <c:pt idx="3">
                  <c:v>214</c:v>
                </c:pt>
                <c:pt idx="4">
                  <c:v>2241</c:v>
                </c:pt>
              </c:numCache>
            </c:numRef>
          </c:val>
          <c:extLst>
            <c:ext xmlns:c16="http://schemas.microsoft.com/office/drawing/2014/chart" uri="{C3380CC4-5D6E-409C-BE32-E72D297353CC}">
              <c16:uniqueId val="{00000000-6342-4DCA-8599-A1733B3E60DB}"/>
            </c:ext>
          </c:extLst>
        </c:ser>
        <c:ser>
          <c:idx val="1"/>
          <c:order val="1"/>
          <c:tx>
            <c:strRef>
              <c:f>Lapas1!$A$3</c:f>
              <c:strCache>
                <c:ptCount val="1"/>
                <c:pt idx="0">
                  <c:v>2020 m. liepos mėn.</c:v>
                </c:pt>
              </c:strCache>
            </c:strRef>
          </c:tx>
          <c:spPr>
            <a:solidFill>
              <a:srgbClr val="548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Lapas1!$B$1:$F$1</c:f>
              <c:strCache>
                <c:ptCount val="5"/>
                <c:pt idx="0">
                  <c:v>kompiuterinės tomografijos tyrimai</c:v>
                </c:pt>
                <c:pt idx="1">
                  <c:v>magnetinio rezonanso tyrimai</c:v>
                </c:pt>
                <c:pt idx="2">
                  <c:v>paprastosios hemodializės procedūros</c:v>
                </c:pt>
                <c:pt idx="3">
                  <c:v>pozitronų emisijos tomografijos tyrimai</c:v>
                </c:pt>
                <c:pt idx="4">
                  <c:v>kiti brangieji tyrimai ir procedūros</c:v>
                </c:pt>
              </c:strCache>
            </c:strRef>
          </c:cat>
          <c:val>
            <c:numRef>
              <c:f>Lapas1!$B$3:$F$3</c:f>
              <c:numCache>
                <c:formatCode>#,##0</c:formatCode>
                <c:ptCount val="5"/>
                <c:pt idx="0">
                  <c:v>14507</c:v>
                </c:pt>
                <c:pt idx="1">
                  <c:v>12184</c:v>
                </c:pt>
                <c:pt idx="2">
                  <c:v>17021</c:v>
                </c:pt>
                <c:pt idx="3">
                  <c:v>244</c:v>
                </c:pt>
                <c:pt idx="4">
                  <c:v>2931</c:v>
                </c:pt>
              </c:numCache>
            </c:numRef>
          </c:val>
          <c:extLst>
            <c:ext xmlns:c16="http://schemas.microsoft.com/office/drawing/2014/chart" uri="{C3380CC4-5D6E-409C-BE32-E72D297353CC}">
              <c16:uniqueId val="{00000001-6342-4DCA-8599-A1733B3E60DB}"/>
            </c:ext>
          </c:extLst>
        </c:ser>
        <c:dLbls>
          <c:showLegendKey val="0"/>
          <c:showVal val="0"/>
          <c:showCatName val="0"/>
          <c:showSerName val="0"/>
          <c:showPercent val="0"/>
          <c:showBubbleSize val="0"/>
        </c:dLbls>
        <c:gapWidth val="159"/>
        <c:overlap val="-27"/>
        <c:axId val="86402895"/>
        <c:axId val="1827457904"/>
      </c:barChart>
      <c:catAx>
        <c:axId val="8640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827457904"/>
        <c:crosses val="autoZero"/>
        <c:auto val="1"/>
        <c:lblAlgn val="ctr"/>
        <c:lblOffset val="100"/>
        <c:noMultiLvlLbl val="0"/>
      </c:catAx>
      <c:valAx>
        <c:axId val="1827457904"/>
        <c:scaling>
          <c:orientation val="minMax"/>
          <c:max val="22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6402895"/>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87226761853581E-2"/>
          <c:y val="3.0143241679454605E-2"/>
          <c:w val="0.83653227651808482"/>
          <c:h val="0.74957591003999902"/>
        </c:manualLayout>
      </c:layout>
      <c:barChart>
        <c:barDir val="col"/>
        <c:grouping val="clustered"/>
        <c:varyColors val="0"/>
        <c:ser>
          <c:idx val="0"/>
          <c:order val="0"/>
          <c:tx>
            <c:strRef>
              <c:f>Lapas2!$C$7</c:f>
              <c:strCache>
                <c:ptCount val="1"/>
                <c:pt idx="0">
                  <c:v>2020 m. birželio mėn.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000" b="0"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Lapas2!$D$6:$E$6</c:f>
              <c:strCache>
                <c:ptCount val="2"/>
                <c:pt idx="0">
                  <c:v>Dienos stacionaras</c:v>
                </c:pt>
                <c:pt idx="1">
                  <c:v>Dienos chirurgija</c:v>
                </c:pt>
              </c:strCache>
            </c:strRef>
          </c:cat>
          <c:val>
            <c:numRef>
              <c:f>Lapas2!$D$7:$E$7</c:f>
              <c:numCache>
                <c:formatCode>General</c:formatCode>
                <c:ptCount val="2"/>
                <c:pt idx="0">
                  <c:v>33842</c:v>
                </c:pt>
                <c:pt idx="1">
                  <c:v>5083</c:v>
                </c:pt>
              </c:numCache>
            </c:numRef>
          </c:val>
          <c:extLst>
            <c:ext xmlns:c16="http://schemas.microsoft.com/office/drawing/2014/chart" uri="{C3380CC4-5D6E-409C-BE32-E72D297353CC}">
              <c16:uniqueId val="{00000000-D194-4A49-8BDD-8C8BF8452992}"/>
            </c:ext>
          </c:extLst>
        </c:ser>
        <c:ser>
          <c:idx val="1"/>
          <c:order val="1"/>
          <c:tx>
            <c:strRef>
              <c:f>Lapas2!$C$8</c:f>
              <c:strCache>
                <c:ptCount val="1"/>
                <c:pt idx="0">
                  <c:v>2020 m. liepos mėn.</c:v>
                </c:pt>
              </c:strCache>
            </c:strRef>
          </c:tx>
          <c:spPr>
            <a:solidFill>
              <a:srgbClr val="B17E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Lapas2!$D$6:$E$6</c:f>
              <c:strCache>
                <c:ptCount val="2"/>
                <c:pt idx="0">
                  <c:v>Dienos stacionaras</c:v>
                </c:pt>
                <c:pt idx="1">
                  <c:v>Dienos chirurgija</c:v>
                </c:pt>
              </c:strCache>
            </c:strRef>
          </c:cat>
          <c:val>
            <c:numRef>
              <c:f>Lapas2!$D$8:$E$8</c:f>
              <c:numCache>
                <c:formatCode>General</c:formatCode>
                <c:ptCount val="2"/>
                <c:pt idx="0">
                  <c:v>58007</c:v>
                </c:pt>
                <c:pt idx="1">
                  <c:v>7152</c:v>
                </c:pt>
              </c:numCache>
            </c:numRef>
          </c:val>
          <c:extLst>
            <c:ext xmlns:c16="http://schemas.microsoft.com/office/drawing/2014/chart" uri="{C3380CC4-5D6E-409C-BE32-E72D297353CC}">
              <c16:uniqueId val="{00000002-E94D-4BF4-BBD7-4AB18AFDA0ED}"/>
            </c:ext>
          </c:extLst>
        </c:ser>
        <c:ser>
          <c:idx val="2"/>
          <c:order val="2"/>
          <c:tx>
            <c:strRef>
              <c:f>Lapas2!#REF!</c:f>
              <c:strCache>
                <c:ptCount val="1"/>
                <c:pt idx="0">
                  <c:v>#REF!</c:v>
                </c:pt>
              </c:strCache>
            </c:strRef>
          </c:tx>
          <c:spPr>
            <a:solidFill>
              <a:schemeClr val="accent3"/>
            </a:solidFill>
            <a:ln>
              <a:noFill/>
            </a:ln>
            <a:effectLst/>
          </c:spPr>
          <c:invertIfNegative val="0"/>
          <c:cat>
            <c:strRef>
              <c:f>Lapas2!$D$6:$E$6</c:f>
              <c:strCache>
                <c:ptCount val="2"/>
                <c:pt idx="0">
                  <c:v>Dienos stacionaras</c:v>
                </c:pt>
                <c:pt idx="1">
                  <c:v>Dienos chirurgija</c:v>
                </c:pt>
              </c:strCache>
            </c:strRef>
          </c:cat>
          <c:val>
            <c:numRef>
              <c:f>Lapas2!#REF!</c:f>
              <c:numCache>
                <c:formatCode>General</c:formatCode>
                <c:ptCount val="1"/>
                <c:pt idx="0">
                  <c:v>1</c:v>
                </c:pt>
              </c:numCache>
            </c:numRef>
          </c:val>
          <c:extLst>
            <c:ext xmlns:c16="http://schemas.microsoft.com/office/drawing/2014/chart" uri="{C3380CC4-5D6E-409C-BE32-E72D297353CC}">
              <c16:uniqueId val="{00000003-E94D-4BF4-BBD7-4AB18AFDA0ED}"/>
            </c:ext>
          </c:extLst>
        </c:ser>
        <c:dLbls>
          <c:showLegendKey val="0"/>
          <c:showVal val="0"/>
          <c:showCatName val="0"/>
          <c:showSerName val="0"/>
          <c:showPercent val="0"/>
          <c:showBubbleSize val="0"/>
        </c:dLbls>
        <c:gapWidth val="162"/>
        <c:overlap val="-40"/>
        <c:axId val="963419583"/>
        <c:axId val="880203391"/>
      </c:barChart>
      <c:catAx>
        <c:axId val="963419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880203391"/>
        <c:crosses val="autoZero"/>
        <c:auto val="1"/>
        <c:lblAlgn val="ctr"/>
        <c:lblOffset val="100"/>
        <c:noMultiLvlLbl val="0"/>
      </c:catAx>
      <c:valAx>
        <c:axId val="88020339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63419583"/>
        <c:crosses val="autoZero"/>
        <c:crossBetween val="between"/>
      </c:valAx>
      <c:spPr>
        <a:noFill/>
        <a:ln w="25400">
          <a:noFill/>
        </a:ln>
        <a:effectLst/>
      </c:spPr>
    </c:plotArea>
    <c:legend>
      <c:legendPos val="b"/>
      <c:legendEntry>
        <c:idx val="2"/>
        <c:delete val="1"/>
      </c:legendEntry>
      <c:layout>
        <c:manualLayout>
          <c:xMode val="edge"/>
          <c:yMode val="edge"/>
          <c:x val="0.10324657142509311"/>
          <c:y val="0.89041503358406082"/>
          <c:w val="0.65919671009855341"/>
          <c:h val="5.240522251012553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964963603806785E-2"/>
          <c:y val="2.2397241069289978E-2"/>
          <c:w val="0.93303503639619323"/>
          <c:h val="0.8607838934383093"/>
        </c:manualLayout>
      </c:layout>
      <c:barChart>
        <c:barDir val="col"/>
        <c:grouping val="clustered"/>
        <c:varyColors val="0"/>
        <c:ser>
          <c:idx val="0"/>
          <c:order val="0"/>
          <c:tx>
            <c:strRef>
              <c:f>Lapas2!$D$7</c:f>
              <c:strCache>
                <c:ptCount val="1"/>
                <c:pt idx="0">
                  <c:v>2020 m. birželis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60000"/>
                        <a:lumOff val="40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Lapas2!$E$6:$H$6</c:f>
              <c:strCache>
                <c:ptCount val="4"/>
                <c:pt idx="0">
                  <c:v>Respublikos</c:v>
                </c:pt>
                <c:pt idx="1">
                  <c:v>Regiono</c:v>
                </c:pt>
                <c:pt idx="2">
                  <c:v>Rajono</c:v>
                </c:pt>
                <c:pt idx="3">
                  <c:v>Iš viso:</c:v>
                </c:pt>
              </c:strCache>
            </c:strRef>
          </c:cat>
          <c:val>
            <c:numRef>
              <c:f>Lapas2!$E$7:$H$7</c:f>
              <c:numCache>
                <c:formatCode>General</c:formatCode>
                <c:ptCount val="4"/>
                <c:pt idx="0">
                  <c:v>20259</c:v>
                </c:pt>
                <c:pt idx="1">
                  <c:v>3582</c:v>
                </c:pt>
                <c:pt idx="2">
                  <c:v>3697</c:v>
                </c:pt>
                <c:pt idx="3">
                  <c:v>27538</c:v>
                </c:pt>
              </c:numCache>
            </c:numRef>
          </c:val>
          <c:extLst>
            <c:ext xmlns:c16="http://schemas.microsoft.com/office/drawing/2014/chart" uri="{C3380CC4-5D6E-409C-BE32-E72D297353CC}">
              <c16:uniqueId val="{00000000-5D2C-4A6A-BE00-2D185F1113D0}"/>
            </c:ext>
          </c:extLst>
        </c:ser>
        <c:ser>
          <c:idx val="1"/>
          <c:order val="1"/>
          <c:tx>
            <c:strRef>
              <c:f>Lapas2!$D$8</c:f>
              <c:strCache>
                <c:ptCount val="1"/>
                <c:pt idx="0">
                  <c:v>2020 m. liepa</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Lapas2!$E$6:$H$6</c:f>
              <c:strCache>
                <c:ptCount val="4"/>
                <c:pt idx="0">
                  <c:v>Respublikos</c:v>
                </c:pt>
                <c:pt idx="1">
                  <c:v>Regiono</c:v>
                </c:pt>
                <c:pt idx="2">
                  <c:v>Rajono</c:v>
                </c:pt>
                <c:pt idx="3">
                  <c:v>Iš viso:</c:v>
                </c:pt>
              </c:strCache>
            </c:strRef>
          </c:cat>
          <c:val>
            <c:numRef>
              <c:f>Lapas2!$E$8:$H$8</c:f>
              <c:numCache>
                <c:formatCode>General</c:formatCode>
                <c:ptCount val="4"/>
                <c:pt idx="0">
                  <c:v>24858</c:v>
                </c:pt>
                <c:pt idx="1">
                  <c:v>3862</c:v>
                </c:pt>
                <c:pt idx="2">
                  <c:v>4464</c:v>
                </c:pt>
                <c:pt idx="3">
                  <c:v>33184</c:v>
                </c:pt>
              </c:numCache>
            </c:numRef>
          </c:val>
          <c:extLst>
            <c:ext xmlns:c16="http://schemas.microsoft.com/office/drawing/2014/chart" uri="{C3380CC4-5D6E-409C-BE32-E72D297353CC}">
              <c16:uniqueId val="{00000001-5D2C-4A6A-BE00-2D185F1113D0}"/>
            </c:ext>
          </c:extLst>
        </c:ser>
        <c:ser>
          <c:idx val="2"/>
          <c:order val="2"/>
          <c:tx>
            <c:strRef>
              <c:f>Lapas2!$D$9</c:f>
              <c:strCache>
                <c:ptCount val="1"/>
              </c:strCache>
            </c:strRef>
          </c:tx>
          <c:spPr>
            <a:solidFill>
              <a:srgbClr val="ED7D31">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Lapas2!$E$6:$H$6</c:f>
              <c:strCache>
                <c:ptCount val="4"/>
                <c:pt idx="0">
                  <c:v>Respublikos</c:v>
                </c:pt>
                <c:pt idx="1">
                  <c:v>Regiono</c:v>
                </c:pt>
                <c:pt idx="2">
                  <c:v>Rajono</c:v>
                </c:pt>
                <c:pt idx="3">
                  <c:v>Iš viso:</c:v>
                </c:pt>
              </c:strCache>
            </c:strRef>
          </c:cat>
          <c:val>
            <c:numRef>
              <c:f>Lapas2!$E$9:$H$9</c:f>
              <c:numCache>
                <c:formatCode>General</c:formatCode>
                <c:ptCount val="4"/>
              </c:numCache>
            </c:numRef>
          </c:val>
          <c:extLst>
            <c:ext xmlns:c16="http://schemas.microsoft.com/office/drawing/2014/chart" uri="{C3380CC4-5D6E-409C-BE32-E72D297353CC}">
              <c16:uniqueId val="{00000002-5D2C-4A6A-BE00-2D185F1113D0}"/>
            </c:ext>
          </c:extLst>
        </c:ser>
        <c:dLbls>
          <c:showLegendKey val="0"/>
          <c:showVal val="0"/>
          <c:showCatName val="0"/>
          <c:showSerName val="0"/>
          <c:showPercent val="0"/>
          <c:showBubbleSize val="0"/>
        </c:dLbls>
        <c:gapWidth val="219"/>
        <c:overlap val="-27"/>
        <c:axId val="1238016112"/>
        <c:axId val="1567533504"/>
      </c:barChart>
      <c:catAx>
        <c:axId val="1238016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567533504"/>
        <c:crosses val="autoZero"/>
        <c:auto val="1"/>
        <c:lblAlgn val="ctr"/>
        <c:lblOffset val="100"/>
        <c:noMultiLvlLbl val="0"/>
      </c:catAx>
      <c:valAx>
        <c:axId val="1567533504"/>
        <c:scaling>
          <c:orientation val="minMax"/>
        </c:scaling>
        <c:delete val="0"/>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3801611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324135678702444E-2"/>
          <c:y val="4.0331276735241305E-2"/>
          <c:w val="0.80029078427110023"/>
          <c:h val="0.60170802857135641"/>
        </c:manualLayout>
      </c:layout>
      <c:barChart>
        <c:barDir val="col"/>
        <c:grouping val="clustered"/>
        <c:varyColors val="0"/>
        <c:ser>
          <c:idx val="0"/>
          <c:order val="0"/>
          <c:tx>
            <c:strRef>
              <c:f>Lapas1!$D$1</c:f>
              <c:strCache>
                <c:ptCount val="1"/>
                <c:pt idx="0">
                  <c:v>2020 m.  liepos mėn.  sutartinė suma pritaikius sezoniškumo koeficientą stacionarinėms paslaugoms (Eur)</c:v>
                </c:pt>
              </c:strCache>
            </c:strRef>
          </c:tx>
          <c:spPr>
            <a:solidFill>
              <a:srgbClr val="4472C4">
                <a:lumMod val="40000"/>
                <a:lumOff val="60000"/>
              </a:srgbClr>
            </a:solidFill>
            <a:ln>
              <a:noFill/>
            </a:ln>
            <a:effectLst/>
          </c:spPr>
          <c:invertIfNegative val="0"/>
          <c:dPt>
            <c:idx val="4"/>
            <c:invertIfNegative val="0"/>
            <c:bubble3D val="0"/>
            <c:spPr>
              <a:solidFill>
                <a:srgbClr val="5B9BD5">
                  <a:lumMod val="75000"/>
                </a:srgbClr>
              </a:solidFill>
              <a:ln>
                <a:noFill/>
              </a:ln>
              <a:effectLst/>
            </c:spPr>
            <c:extLst>
              <c:ext xmlns:c16="http://schemas.microsoft.com/office/drawing/2014/chart" uri="{C3380CC4-5D6E-409C-BE32-E72D297353CC}">
                <c16:uniqueId val="{00000003-37B5-4742-B20B-845FDA2B41D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Lapas1!$C$2:$C$6</c:f>
              <c:strCache>
                <c:ptCount val="5"/>
                <c:pt idx="0">
                  <c:v> RESPUBLIKOS LYGMENS LIGONINĖS</c:v>
                </c:pt>
                <c:pt idx="1">
                  <c:v> REGIONO LYGMENS LIGONINĖS</c:v>
                </c:pt>
                <c:pt idx="2">
                  <c:v> RAJONO  LYGMENS LIGONINĖS </c:v>
                </c:pt>
                <c:pt idx="3">
                  <c:v>PRIVAČIOS ĮSTAIGOS </c:v>
                </c:pt>
                <c:pt idx="4">
                  <c:v>VISOS STACIONARINES PASLAUGAS TEIKIANČIOS ĮSTAIGOS</c:v>
                </c:pt>
              </c:strCache>
            </c:strRef>
          </c:cat>
          <c:val>
            <c:numRef>
              <c:f>Lapas1!$D$2:$D$6</c:f>
              <c:numCache>
                <c:formatCode>#,##0</c:formatCode>
                <c:ptCount val="5"/>
                <c:pt idx="0">
                  <c:v>42035601</c:v>
                </c:pt>
                <c:pt idx="1">
                  <c:v>4833091</c:v>
                </c:pt>
                <c:pt idx="2">
                  <c:v>5465901</c:v>
                </c:pt>
                <c:pt idx="3">
                  <c:v>210120</c:v>
                </c:pt>
                <c:pt idx="4">
                  <c:v>52544713</c:v>
                </c:pt>
              </c:numCache>
            </c:numRef>
          </c:val>
          <c:extLst>
            <c:ext xmlns:c16="http://schemas.microsoft.com/office/drawing/2014/chart" uri="{C3380CC4-5D6E-409C-BE32-E72D297353CC}">
              <c16:uniqueId val="{00000000-37B5-4742-B20B-845FDA2B41D2}"/>
            </c:ext>
          </c:extLst>
        </c:ser>
        <c:ser>
          <c:idx val="1"/>
          <c:order val="1"/>
          <c:tx>
            <c:strRef>
              <c:f>Lapas1!$E$1</c:f>
              <c:strCache>
                <c:ptCount val="1"/>
                <c:pt idx="0">
                  <c:v>2020 m. liepos mėn. faktiškai suteiktų stacioanrinių aktyviojo gydymo  paslaugų apimtys (Eur)</c:v>
                </c:pt>
              </c:strCache>
            </c:strRef>
          </c:tx>
          <c:spPr>
            <a:solidFill>
              <a:srgbClr val="ED7D31">
                <a:lumMod val="60000"/>
                <a:lumOff val="40000"/>
              </a:srgbClr>
            </a:solidFill>
            <a:ln>
              <a:noFill/>
            </a:ln>
            <a:effectLst/>
          </c:spPr>
          <c:invertIfNegative val="0"/>
          <c:dPt>
            <c:idx val="4"/>
            <c:invertIfNegative val="0"/>
            <c:bubble3D val="0"/>
            <c:spPr>
              <a:solidFill>
                <a:srgbClr val="ED7D31">
                  <a:lumMod val="75000"/>
                </a:srgbClr>
              </a:solidFill>
              <a:ln>
                <a:noFill/>
              </a:ln>
              <a:effectLst/>
            </c:spPr>
            <c:extLst>
              <c:ext xmlns:c16="http://schemas.microsoft.com/office/drawing/2014/chart" uri="{C3380CC4-5D6E-409C-BE32-E72D297353CC}">
                <c16:uniqueId val="{00000004-37B5-4742-B20B-845FDA2B41D2}"/>
              </c:ext>
            </c:extLst>
          </c:dPt>
          <c:dLbls>
            <c:dLbl>
              <c:idx val="1"/>
              <c:layout>
                <c:manualLayout>
                  <c:x val="1.5543840249823004E-2"/>
                  <c:y val="2.6771001903692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B5-4742-B20B-845FDA2B41D2}"/>
                </c:ext>
              </c:extLst>
            </c:dLbl>
            <c:dLbl>
              <c:idx val="2"/>
              <c:layout>
                <c:manualLayout>
                  <c:x val="1.41307638634754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A4-47EF-8238-D6E4E91996B7}"/>
                </c:ext>
              </c:extLst>
            </c:dLbl>
            <c:dLbl>
              <c:idx val="3"/>
              <c:layout>
                <c:manualLayout>
                  <c:x val="2.40222985679081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B5-4742-B20B-845FDA2B41D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Lapas1!$C$2:$C$6</c:f>
              <c:strCache>
                <c:ptCount val="5"/>
                <c:pt idx="0">
                  <c:v> RESPUBLIKOS LYGMENS LIGONINĖS</c:v>
                </c:pt>
                <c:pt idx="1">
                  <c:v> REGIONO LYGMENS LIGONINĖS</c:v>
                </c:pt>
                <c:pt idx="2">
                  <c:v> RAJONO  LYGMENS LIGONINĖS </c:v>
                </c:pt>
                <c:pt idx="3">
                  <c:v>PRIVAČIOS ĮSTAIGOS </c:v>
                </c:pt>
                <c:pt idx="4">
                  <c:v>VISOS STACIONARINES PASLAUGAS TEIKIANČIOS ĮSTAIGOS</c:v>
                </c:pt>
              </c:strCache>
            </c:strRef>
          </c:cat>
          <c:val>
            <c:numRef>
              <c:f>Lapas1!$E$2:$E$6</c:f>
              <c:numCache>
                <c:formatCode>#,##0</c:formatCode>
                <c:ptCount val="5"/>
                <c:pt idx="0">
                  <c:v>37684051</c:v>
                </c:pt>
                <c:pt idx="1">
                  <c:v>4128914</c:v>
                </c:pt>
                <c:pt idx="2">
                  <c:v>4382299</c:v>
                </c:pt>
                <c:pt idx="3">
                  <c:v>182892</c:v>
                </c:pt>
                <c:pt idx="4">
                  <c:v>46378156</c:v>
                </c:pt>
              </c:numCache>
            </c:numRef>
          </c:val>
          <c:extLst>
            <c:ext xmlns:c16="http://schemas.microsoft.com/office/drawing/2014/chart" uri="{C3380CC4-5D6E-409C-BE32-E72D297353CC}">
              <c16:uniqueId val="{00000001-37B5-4742-B20B-845FDA2B41D2}"/>
            </c:ext>
          </c:extLst>
        </c:ser>
        <c:dLbls>
          <c:showLegendKey val="0"/>
          <c:showVal val="0"/>
          <c:showCatName val="0"/>
          <c:showSerName val="0"/>
          <c:showPercent val="0"/>
          <c:showBubbleSize val="0"/>
        </c:dLbls>
        <c:gapWidth val="219"/>
        <c:overlap val="-27"/>
        <c:axId val="1990364559"/>
        <c:axId val="1984315567"/>
      </c:barChart>
      <c:lineChart>
        <c:grouping val="standard"/>
        <c:varyColors val="0"/>
        <c:ser>
          <c:idx val="2"/>
          <c:order val="2"/>
          <c:tx>
            <c:strRef>
              <c:f>Lapas1!$F$1</c:f>
              <c:strCache>
                <c:ptCount val="1"/>
                <c:pt idx="0">
                  <c:v>2020 m. liepos mėn. stacionarinių aktyviojo gydymo  paslaugų sutarties vykdymas  (proc.), atsižvelgus į sezoniškumo koeficientą (2%)</c:v>
                </c:pt>
              </c:strCache>
            </c:strRef>
          </c:tx>
          <c:spPr>
            <a:ln w="15875" cap="rnd">
              <a:solidFill>
                <a:srgbClr val="E7E6E6">
                  <a:lumMod val="90000"/>
                </a:srgbClr>
              </a:solidFill>
              <a:round/>
            </a:ln>
            <a:effectLst/>
          </c:spPr>
          <c:marker>
            <c:symbol val="circle"/>
            <c:size val="5"/>
            <c:spPr>
              <a:solidFill>
                <a:srgbClr val="FF0000">
                  <a:alpha val="97000"/>
                </a:srgbClr>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Lapas1!$C$2:$C$6</c:f>
              <c:strCache>
                <c:ptCount val="5"/>
                <c:pt idx="0">
                  <c:v> RESPUBLIKOS LYGMENS LIGONINĖS</c:v>
                </c:pt>
                <c:pt idx="1">
                  <c:v> REGIONO LYGMENS LIGONINĖS</c:v>
                </c:pt>
                <c:pt idx="2">
                  <c:v> RAJONO  LYGMENS LIGONINĖS </c:v>
                </c:pt>
                <c:pt idx="3">
                  <c:v>PRIVAČIOS ĮSTAIGOS </c:v>
                </c:pt>
                <c:pt idx="4">
                  <c:v>VISOS STACIONARINES PASLAUGAS TEIKIANČIOS ĮSTAIGOS</c:v>
                </c:pt>
              </c:strCache>
            </c:strRef>
          </c:cat>
          <c:val>
            <c:numRef>
              <c:f>Lapas1!$F$2:$F$6</c:f>
              <c:numCache>
                <c:formatCode>General</c:formatCode>
                <c:ptCount val="5"/>
                <c:pt idx="0">
                  <c:v>89.6</c:v>
                </c:pt>
                <c:pt idx="1">
                  <c:v>85.4</c:v>
                </c:pt>
                <c:pt idx="2">
                  <c:v>80.2</c:v>
                </c:pt>
                <c:pt idx="3">
                  <c:v>87</c:v>
                </c:pt>
                <c:pt idx="4">
                  <c:v>88.3</c:v>
                </c:pt>
              </c:numCache>
            </c:numRef>
          </c:val>
          <c:smooth val="0"/>
          <c:extLst>
            <c:ext xmlns:c16="http://schemas.microsoft.com/office/drawing/2014/chart" uri="{C3380CC4-5D6E-409C-BE32-E72D297353CC}">
              <c16:uniqueId val="{00000002-37B5-4742-B20B-845FDA2B41D2}"/>
            </c:ext>
          </c:extLst>
        </c:ser>
        <c:dLbls>
          <c:showLegendKey val="0"/>
          <c:showVal val="0"/>
          <c:showCatName val="0"/>
          <c:showSerName val="0"/>
          <c:showPercent val="0"/>
          <c:showBubbleSize val="0"/>
        </c:dLbls>
        <c:marker val="1"/>
        <c:smooth val="0"/>
        <c:axId val="1990342959"/>
        <c:axId val="1986910911"/>
      </c:lineChart>
      <c:catAx>
        <c:axId val="1990364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984315567"/>
        <c:crosses val="autoZero"/>
        <c:auto val="1"/>
        <c:lblAlgn val="ctr"/>
        <c:lblOffset val="100"/>
        <c:noMultiLvlLbl val="0"/>
      </c:catAx>
      <c:valAx>
        <c:axId val="19843155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990364559"/>
        <c:crosses val="autoZero"/>
        <c:crossBetween val="between"/>
      </c:valAx>
      <c:valAx>
        <c:axId val="198691091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990342959"/>
        <c:crosses val="max"/>
        <c:crossBetween val="between"/>
      </c:valAx>
      <c:catAx>
        <c:axId val="1990342959"/>
        <c:scaling>
          <c:orientation val="minMax"/>
        </c:scaling>
        <c:delete val="1"/>
        <c:axPos val="b"/>
        <c:numFmt formatCode="General" sourceLinked="1"/>
        <c:majorTickMark val="out"/>
        <c:minorTickMark val="none"/>
        <c:tickLblPos val="nextTo"/>
        <c:crossAx val="19869109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0.41299</cdr:x>
      <cdr:y>0.67824</cdr:y>
    </cdr:from>
    <cdr:to>
      <cdr:x>0.45721</cdr:x>
      <cdr:y>0.70009</cdr:y>
    </cdr:to>
    <cdr:cxnSp macro="">
      <cdr:nvCxnSpPr>
        <cdr:cNvPr id="2" name="Tiesioji rodyklės jungtis 1">
          <a:extLst xmlns:a="http://schemas.openxmlformats.org/drawingml/2006/main">
            <a:ext uri="{FF2B5EF4-FFF2-40B4-BE49-F238E27FC236}">
              <a16:creationId xmlns:a16="http://schemas.microsoft.com/office/drawing/2014/main" id="{08E4BF7B-C00B-4679-962E-CCBCDF77A467}"/>
            </a:ext>
          </a:extLst>
        </cdr:cNvPr>
        <cdr:cNvCxnSpPr/>
      </cdr:nvCxnSpPr>
      <cdr:spPr>
        <a:xfrm xmlns:a="http://schemas.openxmlformats.org/drawingml/2006/main" flipV="1">
          <a:off x="3324470" y="3370097"/>
          <a:ext cx="355964" cy="108570"/>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0.62814</cdr:x>
      <cdr:y>0.66941</cdr:y>
    </cdr:from>
    <cdr:to>
      <cdr:x>0.67355</cdr:x>
      <cdr:y>0.68794</cdr:y>
    </cdr:to>
    <cdr:cxnSp macro="">
      <cdr:nvCxnSpPr>
        <cdr:cNvPr id="3" name="Tiesioji rodyklės jungtis 2">
          <a:extLst xmlns:a="http://schemas.openxmlformats.org/drawingml/2006/main">
            <a:ext uri="{FF2B5EF4-FFF2-40B4-BE49-F238E27FC236}">
              <a16:creationId xmlns:a16="http://schemas.microsoft.com/office/drawing/2014/main" id="{08E4BF7B-C00B-4679-962E-CCBCDF77A467}"/>
            </a:ext>
          </a:extLst>
        </cdr:cNvPr>
        <cdr:cNvCxnSpPr/>
      </cdr:nvCxnSpPr>
      <cdr:spPr>
        <a:xfrm xmlns:a="http://schemas.openxmlformats.org/drawingml/2006/main" flipV="1">
          <a:off x="5056435" y="3326211"/>
          <a:ext cx="365543" cy="92074"/>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0.17567</cdr:x>
      <cdr:y>0.27225</cdr:y>
    </cdr:from>
    <cdr:to>
      <cdr:x>0.21989</cdr:x>
      <cdr:y>0.3125</cdr:y>
    </cdr:to>
    <cdr:cxnSp macro="">
      <cdr:nvCxnSpPr>
        <cdr:cNvPr id="8" name="Tiesioji rodyklės jungtis 7">
          <a:extLst xmlns:a="http://schemas.openxmlformats.org/drawingml/2006/main">
            <a:ext uri="{FF2B5EF4-FFF2-40B4-BE49-F238E27FC236}">
              <a16:creationId xmlns:a16="http://schemas.microsoft.com/office/drawing/2014/main" id="{70583E6D-72C4-463F-87C2-8FA975DEF667}"/>
            </a:ext>
          </a:extLst>
        </cdr:cNvPr>
        <cdr:cNvCxnSpPr/>
      </cdr:nvCxnSpPr>
      <cdr:spPr>
        <a:xfrm xmlns:a="http://schemas.openxmlformats.org/drawingml/2006/main" flipV="1">
          <a:off x="1414126" y="1352756"/>
          <a:ext cx="355964" cy="199998"/>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0.84729</cdr:x>
      <cdr:y>0.66675</cdr:y>
    </cdr:from>
    <cdr:to>
      <cdr:x>0.88978</cdr:x>
      <cdr:y>0.68794</cdr:y>
    </cdr:to>
    <cdr:cxnSp macro="">
      <cdr:nvCxnSpPr>
        <cdr:cNvPr id="10" name="Tiesioji rodyklės jungtis 9">
          <a:extLst xmlns:a="http://schemas.openxmlformats.org/drawingml/2006/main">
            <a:ext uri="{FF2B5EF4-FFF2-40B4-BE49-F238E27FC236}">
              <a16:creationId xmlns:a16="http://schemas.microsoft.com/office/drawing/2014/main" id="{101AA01A-1308-4C01-B769-0167DC4FCB2C}"/>
            </a:ext>
          </a:extLst>
        </cdr:cNvPr>
        <cdr:cNvCxnSpPr/>
      </cdr:nvCxnSpPr>
      <cdr:spPr>
        <a:xfrm xmlns:a="http://schemas.openxmlformats.org/drawingml/2006/main" flipV="1">
          <a:off x="6820592" y="3312995"/>
          <a:ext cx="342038" cy="105290"/>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0.60148</cdr:x>
      <cdr:y>0.68211</cdr:y>
    </cdr:from>
    <cdr:to>
      <cdr:x>0.74681</cdr:x>
      <cdr:y>0.81304</cdr:y>
    </cdr:to>
    <cdr:sp macro="" textlink="">
      <cdr:nvSpPr>
        <cdr:cNvPr id="6" name="Paaiškinimas: rodyklė aukštyn 5">
          <a:extLst xmlns:a="http://schemas.openxmlformats.org/drawingml/2006/main">
            <a:ext uri="{FF2B5EF4-FFF2-40B4-BE49-F238E27FC236}">
              <a16:creationId xmlns:a16="http://schemas.microsoft.com/office/drawing/2014/main" id="{A7B08050-4AFE-478B-BD17-48804F001DCC}"/>
            </a:ext>
          </a:extLst>
        </cdr:cNvPr>
        <cdr:cNvSpPr/>
      </cdr:nvSpPr>
      <cdr:spPr>
        <a:xfrm xmlns:a="http://schemas.openxmlformats.org/drawingml/2006/main">
          <a:off x="5318575" y="3443213"/>
          <a:ext cx="1285088" cy="660922"/>
        </a:xfrm>
        <a:prstGeom xmlns:a="http://schemas.openxmlformats.org/drawingml/2006/main" prst="upArrowCallou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lt-LT" dirty="0">
              <a:solidFill>
                <a:schemeClr val="tx1"/>
              </a:solidFill>
            </a:rPr>
            <a:t>6,5 proc. nuo visų konsultacijų </a:t>
          </a:r>
        </a:p>
      </cdr:txBody>
    </cdr:sp>
  </cdr:relSizeAnchor>
  <cdr:relSizeAnchor xmlns:cdr="http://schemas.openxmlformats.org/drawingml/2006/chartDrawing">
    <cdr:from>
      <cdr:x>0.45363</cdr:x>
      <cdr:y>0.2788</cdr:y>
    </cdr:from>
    <cdr:to>
      <cdr:x>0.59896</cdr:x>
      <cdr:y>0.40973</cdr:y>
    </cdr:to>
    <cdr:sp macro="" textlink="">
      <cdr:nvSpPr>
        <cdr:cNvPr id="5" name="Paaiškinimas: rodyklė aukštyn 4">
          <a:extLst xmlns:a="http://schemas.openxmlformats.org/drawingml/2006/main">
            <a:ext uri="{FF2B5EF4-FFF2-40B4-BE49-F238E27FC236}">
              <a16:creationId xmlns:a16="http://schemas.microsoft.com/office/drawing/2014/main" id="{B64FA36D-A699-4B5F-A59E-31CED0F9452B}"/>
            </a:ext>
          </a:extLst>
        </cdr:cNvPr>
        <cdr:cNvSpPr/>
      </cdr:nvSpPr>
      <cdr:spPr>
        <a:xfrm xmlns:a="http://schemas.openxmlformats.org/drawingml/2006/main">
          <a:off x="4011246" y="1407367"/>
          <a:ext cx="1285088" cy="660921"/>
        </a:xfrm>
        <a:prstGeom xmlns:a="http://schemas.openxmlformats.org/drawingml/2006/main" prst="upArrowCallou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lt-LT" dirty="0">
              <a:solidFill>
                <a:schemeClr val="tx1"/>
              </a:solidFill>
            </a:rPr>
            <a:t>13,0 proc. nuo visų konsultacijų </a:t>
          </a:r>
        </a:p>
      </cdr:txBody>
    </cdr:sp>
  </cdr:relSizeAnchor>
</c:userShapes>
</file>

<file path=ppt/drawings/drawing3.xml><?xml version="1.0" encoding="utf-8"?>
<c:userShapes xmlns:c="http://schemas.openxmlformats.org/drawingml/2006/chart">
  <cdr:relSizeAnchor xmlns:cdr="http://schemas.openxmlformats.org/drawingml/2006/chartDrawing">
    <cdr:from>
      <cdr:x>0.13179</cdr:x>
      <cdr:y>0.27171</cdr:y>
    </cdr:from>
    <cdr:to>
      <cdr:x>0.17544</cdr:x>
      <cdr:y>0.301</cdr:y>
    </cdr:to>
    <cdr:cxnSp macro="">
      <cdr:nvCxnSpPr>
        <cdr:cNvPr id="2" name="Tiesioji rodyklės jungtis 1">
          <a:extLst xmlns:a="http://schemas.openxmlformats.org/drawingml/2006/main">
            <a:ext uri="{FF2B5EF4-FFF2-40B4-BE49-F238E27FC236}">
              <a16:creationId xmlns:a16="http://schemas.microsoft.com/office/drawing/2014/main" id="{0AEA7A3D-36B3-482D-967D-D19A8D15037B}"/>
            </a:ext>
          </a:extLst>
        </cdr:cNvPr>
        <cdr:cNvCxnSpPr/>
      </cdr:nvCxnSpPr>
      <cdr:spPr>
        <a:xfrm xmlns:a="http://schemas.openxmlformats.org/drawingml/2006/main" flipV="1">
          <a:off x="1173906" y="1312147"/>
          <a:ext cx="388748" cy="141423"/>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0.32272</cdr:x>
      <cdr:y>0.34118</cdr:y>
    </cdr:from>
    <cdr:to>
      <cdr:x>0.36722</cdr:x>
      <cdr:y>0.37113</cdr:y>
    </cdr:to>
    <cdr:cxnSp macro="">
      <cdr:nvCxnSpPr>
        <cdr:cNvPr id="3" name="Tiesioji rodyklės jungtis 2">
          <a:extLst xmlns:a="http://schemas.openxmlformats.org/drawingml/2006/main">
            <a:ext uri="{FF2B5EF4-FFF2-40B4-BE49-F238E27FC236}">
              <a16:creationId xmlns:a16="http://schemas.microsoft.com/office/drawing/2014/main" id="{0AEA7A3D-36B3-482D-967D-D19A8D15037B}"/>
            </a:ext>
          </a:extLst>
        </cdr:cNvPr>
        <cdr:cNvCxnSpPr/>
      </cdr:nvCxnSpPr>
      <cdr:spPr>
        <a:xfrm xmlns:a="http://schemas.openxmlformats.org/drawingml/2006/main" flipV="1">
          <a:off x="2874517" y="1647614"/>
          <a:ext cx="396357" cy="144622"/>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0.69446</cdr:x>
      <cdr:y>0.67618</cdr:y>
    </cdr:from>
    <cdr:to>
      <cdr:x>0.73273</cdr:x>
      <cdr:y>0.71003</cdr:y>
    </cdr:to>
    <cdr:cxnSp macro="">
      <cdr:nvCxnSpPr>
        <cdr:cNvPr id="4" name="Tiesioji rodyklės jungtis 3">
          <a:extLst xmlns:a="http://schemas.openxmlformats.org/drawingml/2006/main">
            <a:ext uri="{FF2B5EF4-FFF2-40B4-BE49-F238E27FC236}">
              <a16:creationId xmlns:a16="http://schemas.microsoft.com/office/drawing/2014/main" id="{0AEA7A3D-36B3-482D-967D-D19A8D15037B}"/>
            </a:ext>
          </a:extLst>
        </cdr:cNvPr>
        <cdr:cNvCxnSpPr/>
      </cdr:nvCxnSpPr>
      <cdr:spPr>
        <a:xfrm xmlns:a="http://schemas.openxmlformats.org/drawingml/2006/main" flipV="1">
          <a:off x="6185648" y="3265399"/>
          <a:ext cx="340892" cy="163482"/>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0.86509</cdr:x>
      <cdr:y>0.6637</cdr:y>
    </cdr:from>
    <cdr:to>
      <cdr:x>0.90984</cdr:x>
      <cdr:y>0.70787</cdr:y>
    </cdr:to>
    <cdr:cxnSp macro="">
      <cdr:nvCxnSpPr>
        <cdr:cNvPr id="5" name="Tiesioji rodyklės jungtis 4">
          <a:extLst xmlns:a="http://schemas.openxmlformats.org/drawingml/2006/main">
            <a:ext uri="{FF2B5EF4-FFF2-40B4-BE49-F238E27FC236}">
              <a16:creationId xmlns:a16="http://schemas.microsoft.com/office/drawing/2014/main" id="{0AEA7A3D-36B3-482D-967D-D19A8D15037B}"/>
            </a:ext>
          </a:extLst>
        </cdr:cNvPr>
        <cdr:cNvCxnSpPr/>
      </cdr:nvCxnSpPr>
      <cdr:spPr>
        <a:xfrm xmlns:a="http://schemas.openxmlformats.org/drawingml/2006/main" flipV="1">
          <a:off x="7705523" y="3205109"/>
          <a:ext cx="398608" cy="213337"/>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0.15656</cdr:y>
    </cdr:from>
    <cdr:to>
      <cdr:x>0.56428</cdr:x>
      <cdr:y>0.17956</cdr:y>
    </cdr:to>
    <cdr:cxnSp macro="">
      <cdr:nvCxnSpPr>
        <cdr:cNvPr id="6" name="Tiesioji rodyklės jungtis 5">
          <a:extLst xmlns:a="http://schemas.openxmlformats.org/drawingml/2006/main">
            <a:ext uri="{FF2B5EF4-FFF2-40B4-BE49-F238E27FC236}">
              <a16:creationId xmlns:a16="http://schemas.microsoft.com/office/drawing/2014/main" id="{0AEA7A3D-36B3-482D-967D-D19A8D15037B}"/>
            </a:ext>
          </a:extLst>
        </cdr:cNvPr>
        <cdr:cNvCxnSpPr/>
      </cdr:nvCxnSpPr>
      <cdr:spPr>
        <a:xfrm xmlns:a="http://schemas.openxmlformats.org/drawingml/2006/main">
          <a:off x="4453580" y="756034"/>
          <a:ext cx="572568" cy="111097"/>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0.12235</cdr:x>
      <cdr:y>0.22756</cdr:y>
    </cdr:from>
    <cdr:to>
      <cdr:x>0.19915</cdr:x>
      <cdr:y>0.26571</cdr:y>
    </cdr:to>
    <cdr:sp macro="" textlink="">
      <cdr:nvSpPr>
        <cdr:cNvPr id="12" name="TextBox 1">
          <a:extLst xmlns:a="http://schemas.openxmlformats.org/drawingml/2006/main">
            <a:ext uri="{FF2B5EF4-FFF2-40B4-BE49-F238E27FC236}">
              <a16:creationId xmlns:a16="http://schemas.microsoft.com/office/drawing/2014/main" id="{1C7DBCB0-F6D2-40C6-8757-55A3A12A12A4}"/>
            </a:ext>
          </a:extLst>
        </cdr:cNvPr>
        <cdr:cNvSpPr txBox="1"/>
      </cdr:nvSpPr>
      <cdr:spPr>
        <a:xfrm xmlns:a="http://schemas.openxmlformats.org/drawingml/2006/main">
          <a:off x="1089796" y="1098937"/>
          <a:ext cx="684070" cy="1842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b="1" dirty="0">
              <a:solidFill>
                <a:schemeClr val="tx1"/>
              </a:solidFill>
            </a:rPr>
            <a:t>+16,5</a:t>
          </a:r>
          <a:r>
            <a:rPr lang="ru-RU" sz="1100" b="1" dirty="0">
              <a:solidFill>
                <a:schemeClr val="tx1"/>
              </a:solidFill>
            </a:rPr>
            <a:t>%</a:t>
          </a:r>
          <a:endParaRPr lang="lt-LT" sz="1100" b="1" dirty="0">
            <a:solidFill>
              <a:schemeClr val="tx1"/>
            </a:solidFill>
          </a:endParaRPr>
        </a:p>
      </cdr:txBody>
    </cdr:sp>
  </cdr:relSizeAnchor>
  <cdr:relSizeAnchor xmlns:cdr="http://schemas.openxmlformats.org/drawingml/2006/chartDrawing">
    <cdr:from>
      <cdr:x>0.31743</cdr:x>
      <cdr:y>0.29619</cdr:y>
    </cdr:from>
    <cdr:to>
      <cdr:x>0.39423</cdr:x>
      <cdr:y>0.33434</cdr:y>
    </cdr:to>
    <cdr:sp macro="" textlink="">
      <cdr:nvSpPr>
        <cdr:cNvPr id="13" name="TextBox 1">
          <a:extLst xmlns:a="http://schemas.openxmlformats.org/drawingml/2006/main">
            <a:ext uri="{FF2B5EF4-FFF2-40B4-BE49-F238E27FC236}">
              <a16:creationId xmlns:a16="http://schemas.microsoft.com/office/drawing/2014/main" id="{BCC49E0A-4479-400B-8608-DCC6C113B8FB}"/>
            </a:ext>
          </a:extLst>
        </cdr:cNvPr>
        <cdr:cNvSpPr txBox="1"/>
      </cdr:nvSpPr>
      <cdr:spPr>
        <a:xfrm xmlns:a="http://schemas.openxmlformats.org/drawingml/2006/main">
          <a:off x="2827442" y="1430347"/>
          <a:ext cx="684070" cy="1842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b="1" dirty="0">
              <a:solidFill>
                <a:schemeClr val="tx1"/>
              </a:solidFill>
            </a:rPr>
            <a:t>+7,1</a:t>
          </a:r>
          <a:r>
            <a:rPr lang="ru-RU" sz="1100" b="1" dirty="0">
              <a:solidFill>
                <a:schemeClr val="tx1"/>
              </a:solidFill>
            </a:rPr>
            <a:t>%</a:t>
          </a:r>
          <a:endParaRPr lang="lt-LT" sz="1100" b="1" dirty="0">
            <a:solidFill>
              <a:schemeClr val="tx1"/>
            </a:solidFill>
          </a:endParaRPr>
        </a:p>
      </cdr:txBody>
    </cdr:sp>
  </cdr:relSizeAnchor>
  <cdr:relSizeAnchor xmlns:cdr="http://schemas.openxmlformats.org/drawingml/2006/chartDrawing">
    <cdr:from>
      <cdr:x>0.5</cdr:x>
      <cdr:y>0.102</cdr:y>
    </cdr:from>
    <cdr:to>
      <cdr:x>0.5768</cdr:x>
      <cdr:y>0.14014</cdr:y>
    </cdr:to>
    <cdr:sp macro="" textlink="">
      <cdr:nvSpPr>
        <cdr:cNvPr id="14" name="TextBox 1">
          <a:extLst xmlns:a="http://schemas.openxmlformats.org/drawingml/2006/main">
            <a:ext uri="{FF2B5EF4-FFF2-40B4-BE49-F238E27FC236}">
              <a16:creationId xmlns:a16="http://schemas.microsoft.com/office/drawing/2014/main" id="{BCC49E0A-4479-400B-8608-DCC6C113B8FB}"/>
            </a:ext>
          </a:extLst>
        </cdr:cNvPr>
        <cdr:cNvSpPr txBox="1"/>
      </cdr:nvSpPr>
      <cdr:spPr>
        <a:xfrm xmlns:a="http://schemas.openxmlformats.org/drawingml/2006/main">
          <a:off x="4453580" y="492553"/>
          <a:ext cx="684070" cy="1841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b="1" dirty="0">
              <a:solidFill>
                <a:schemeClr val="tx1"/>
              </a:solidFill>
            </a:rPr>
            <a:t>-0,3</a:t>
          </a:r>
          <a:r>
            <a:rPr lang="ru-RU" sz="1100" b="1" dirty="0">
              <a:solidFill>
                <a:schemeClr val="tx1"/>
              </a:solidFill>
            </a:rPr>
            <a:t>%</a:t>
          </a:r>
          <a:endParaRPr lang="lt-LT" sz="1100" b="1" dirty="0">
            <a:solidFill>
              <a:schemeClr val="tx1"/>
            </a:solidFill>
          </a:endParaRPr>
        </a:p>
      </cdr:txBody>
    </cdr:sp>
  </cdr:relSizeAnchor>
  <cdr:relSizeAnchor xmlns:cdr="http://schemas.openxmlformats.org/drawingml/2006/chartDrawing">
    <cdr:from>
      <cdr:x>0.85227</cdr:x>
      <cdr:y>0.62072</cdr:y>
    </cdr:from>
    <cdr:to>
      <cdr:x>0.92907</cdr:x>
      <cdr:y>0.65887</cdr:y>
    </cdr:to>
    <cdr:sp macro="" textlink="">
      <cdr:nvSpPr>
        <cdr:cNvPr id="15" name="TextBox 1">
          <a:extLst xmlns:a="http://schemas.openxmlformats.org/drawingml/2006/main">
            <a:ext uri="{FF2B5EF4-FFF2-40B4-BE49-F238E27FC236}">
              <a16:creationId xmlns:a16="http://schemas.microsoft.com/office/drawing/2014/main" id="{BCC49E0A-4479-400B-8608-DCC6C113B8FB}"/>
            </a:ext>
          </a:extLst>
        </cdr:cNvPr>
        <cdr:cNvSpPr txBox="1"/>
      </cdr:nvSpPr>
      <cdr:spPr>
        <a:xfrm xmlns:a="http://schemas.openxmlformats.org/drawingml/2006/main">
          <a:off x="7591305" y="2997575"/>
          <a:ext cx="684070" cy="1842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b="1" dirty="0">
              <a:solidFill>
                <a:schemeClr val="tx1"/>
              </a:solidFill>
            </a:rPr>
            <a:t>+30,8</a:t>
          </a:r>
          <a:r>
            <a:rPr lang="ru-RU" sz="1100" b="1" dirty="0">
              <a:solidFill>
                <a:schemeClr val="tx1"/>
              </a:solidFill>
            </a:rPr>
            <a:t>%</a:t>
          </a:r>
          <a:endParaRPr lang="lt-LT" sz="1100" b="1" dirty="0">
            <a:solidFill>
              <a:schemeClr val="tx1"/>
            </a:solidFill>
          </a:endParaRPr>
        </a:p>
      </cdr:txBody>
    </cdr:sp>
  </cdr:relSizeAnchor>
  <cdr:relSizeAnchor xmlns:cdr="http://schemas.openxmlformats.org/drawingml/2006/chartDrawing">
    <cdr:from>
      <cdr:x>0.6818</cdr:x>
      <cdr:y>0.62139</cdr:y>
    </cdr:from>
    <cdr:to>
      <cdr:x>0.75859</cdr:x>
      <cdr:y>0.65954</cdr:y>
    </cdr:to>
    <cdr:sp macro="" textlink="">
      <cdr:nvSpPr>
        <cdr:cNvPr id="16" name="TextBox 1">
          <a:extLst xmlns:a="http://schemas.openxmlformats.org/drawingml/2006/main">
            <a:ext uri="{FF2B5EF4-FFF2-40B4-BE49-F238E27FC236}">
              <a16:creationId xmlns:a16="http://schemas.microsoft.com/office/drawing/2014/main" id="{BCC49E0A-4479-400B-8608-DCC6C113B8FB}"/>
            </a:ext>
          </a:extLst>
        </cdr:cNvPr>
        <cdr:cNvSpPr txBox="1"/>
      </cdr:nvSpPr>
      <cdr:spPr>
        <a:xfrm xmlns:a="http://schemas.openxmlformats.org/drawingml/2006/main">
          <a:off x="6072922" y="3000816"/>
          <a:ext cx="683981" cy="1842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b="1" dirty="0">
              <a:solidFill>
                <a:schemeClr val="tx1"/>
              </a:solidFill>
            </a:rPr>
            <a:t>+14,0</a:t>
          </a:r>
          <a:r>
            <a:rPr lang="ru-RU" sz="1100" b="1" dirty="0">
              <a:solidFill>
                <a:schemeClr val="tx1"/>
              </a:solidFill>
            </a:rPr>
            <a:t>%</a:t>
          </a:r>
          <a:endParaRPr lang="lt-LT" sz="11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0.15005</cdr:x>
      <cdr:y>0.25305</cdr:y>
    </cdr:from>
    <cdr:to>
      <cdr:x>0.20885</cdr:x>
      <cdr:y>0.4046</cdr:y>
    </cdr:to>
    <cdr:cxnSp macro="">
      <cdr:nvCxnSpPr>
        <cdr:cNvPr id="2" name="Tiesioji rodyklės jungtis 1">
          <a:extLst xmlns:a="http://schemas.openxmlformats.org/drawingml/2006/main">
            <a:ext uri="{FF2B5EF4-FFF2-40B4-BE49-F238E27FC236}">
              <a16:creationId xmlns:a16="http://schemas.microsoft.com/office/drawing/2014/main" id="{B5FC4E5F-A9F0-4504-A1F5-0228D8F3BCF2}"/>
            </a:ext>
          </a:extLst>
        </cdr:cNvPr>
        <cdr:cNvCxnSpPr/>
      </cdr:nvCxnSpPr>
      <cdr:spPr>
        <a:xfrm xmlns:a="http://schemas.openxmlformats.org/drawingml/2006/main" flipV="1">
          <a:off x="1207870" y="1257373"/>
          <a:ext cx="473331" cy="75303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0.60264</cdr:x>
      <cdr:y>0.67002</cdr:y>
    </cdr:from>
    <cdr:to>
      <cdr:x>0.64815</cdr:x>
      <cdr:y>0.70495</cdr:y>
    </cdr:to>
    <cdr:cxnSp macro="">
      <cdr:nvCxnSpPr>
        <cdr:cNvPr id="6" name="Tiesioji rodyklės jungtis 5">
          <a:extLst xmlns:a="http://schemas.openxmlformats.org/drawingml/2006/main">
            <a:ext uri="{FF2B5EF4-FFF2-40B4-BE49-F238E27FC236}">
              <a16:creationId xmlns:a16="http://schemas.microsoft.com/office/drawing/2014/main" id="{5C9B9CAB-04EF-476C-86D7-AAD3A243EB35}"/>
            </a:ext>
          </a:extLst>
        </cdr:cNvPr>
        <cdr:cNvCxnSpPr/>
      </cdr:nvCxnSpPr>
      <cdr:spPr>
        <a:xfrm xmlns:a="http://schemas.openxmlformats.org/drawingml/2006/main" flipV="1">
          <a:off x="4851124" y="3329242"/>
          <a:ext cx="366349" cy="173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0.10286</cdr:x>
      <cdr:y>0.28436</cdr:y>
    </cdr:from>
    <cdr:to>
      <cdr:x>0.18783</cdr:x>
      <cdr:y>0.32143</cdr:y>
    </cdr:to>
    <cdr:sp macro="" textlink="">
      <cdr:nvSpPr>
        <cdr:cNvPr id="15" name="TextBox 14">
          <a:extLst xmlns:a="http://schemas.openxmlformats.org/drawingml/2006/main">
            <a:ext uri="{FF2B5EF4-FFF2-40B4-BE49-F238E27FC236}">
              <a16:creationId xmlns:a16="http://schemas.microsoft.com/office/drawing/2014/main" id="{9748910E-5168-489D-AC16-B6B149D7B77B}"/>
            </a:ext>
          </a:extLst>
        </cdr:cNvPr>
        <cdr:cNvSpPr txBox="1"/>
      </cdr:nvSpPr>
      <cdr:spPr>
        <a:xfrm xmlns:a="http://schemas.openxmlformats.org/drawingml/2006/main">
          <a:off x="828026" y="1412955"/>
          <a:ext cx="683995" cy="184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100" dirty="0"/>
            <a:t>+71,4</a:t>
          </a:r>
          <a:r>
            <a:rPr lang="ru-RU" sz="1100" dirty="0"/>
            <a:t>%</a:t>
          </a:r>
          <a:endParaRPr lang="lt-LT" sz="1100" dirty="0"/>
        </a:p>
      </cdr:txBody>
    </cdr:sp>
  </cdr:relSizeAnchor>
  <cdr:relSizeAnchor xmlns:cdr="http://schemas.openxmlformats.org/drawingml/2006/chartDrawing">
    <cdr:from>
      <cdr:x>0.57445</cdr:x>
      <cdr:y>0.63351</cdr:y>
    </cdr:from>
    <cdr:to>
      <cdr:x>0.65942</cdr:x>
      <cdr:y>0.67059</cdr:y>
    </cdr:to>
    <cdr:sp macro="" textlink="">
      <cdr:nvSpPr>
        <cdr:cNvPr id="19" name="TextBox 1">
          <a:extLst xmlns:a="http://schemas.openxmlformats.org/drawingml/2006/main">
            <a:ext uri="{FF2B5EF4-FFF2-40B4-BE49-F238E27FC236}">
              <a16:creationId xmlns:a16="http://schemas.microsoft.com/office/drawing/2014/main" id="{9C5E6886-9AF3-4947-87A1-65399440DB0D}"/>
            </a:ext>
          </a:extLst>
        </cdr:cNvPr>
        <cdr:cNvSpPr txBox="1"/>
      </cdr:nvSpPr>
      <cdr:spPr>
        <a:xfrm xmlns:a="http://schemas.openxmlformats.org/drawingml/2006/main">
          <a:off x="4624221" y="3147820"/>
          <a:ext cx="683996" cy="1842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a:t>+</a:t>
          </a:r>
          <a:r>
            <a:rPr lang="lt-LT" dirty="0"/>
            <a:t>40,7</a:t>
          </a:r>
          <a:r>
            <a:rPr lang="ru-RU" sz="1100" dirty="0"/>
            <a:t>%</a:t>
          </a:r>
          <a:endParaRPr lang="lt-L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D9A92C27-0255-4A12-BD97-7A0DEF2671D4}" type="datetimeFigureOut">
              <a:rPr lang="lt-LT" smtClean="0"/>
              <a:t>2020-08-19</a:t>
            </a:fld>
            <a:endParaRPr lang="lt-LT"/>
          </a:p>
        </p:txBody>
      </p:sp>
      <p:sp>
        <p:nvSpPr>
          <p:cNvPr id="4" name="Skaidrės vaizdo vietos rezervavimo ženkla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5892297F-FB88-408D-8627-9C2278893687}" type="slidenum">
              <a:rPr lang="lt-LT" smtClean="0"/>
              <a:t>‹#›</a:t>
            </a:fld>
            <a:endParaRPr lang="lt-LT"/>
          </a:p>
        </p:txBody>
      </p:sp>
    </p:spTree>
    <p:extLst>
      <p:ext uri="{BB962C8B-B14F-4D97-AF65-F5344CB8AC3E}">
        <p14:creationId xmlns:p14="http://schemas.microsoft.com/office/powerpoint/2010/main" val="131064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kern="1200" dirty="0">
                <a:solidFill>
                  <a:schemeClr val="tx1"/>
                </a:solidFill>
                <a:effectLst/>
                <a:latin typeface="+mn-lt"/>
                <a:ea typeface="+mn-ea"/>
                <a:cs typeface="+mn-cs"/>
              </a:rPr>
              <a:t>Liepos mėnesį atnaujinant sveikatos paslaugų sektorių įvyko nemažai teigiamų pokyčių. Ir paslaugų apimtys pacientams, kaip rodo preliminarūs duomenys, pastebimai padidėjo, kai kurios beveik pasiekė iki karantino buvusį lygį.</a:t>
            </a:r>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1</a:t>
            </a:fld>
            <a:endParaRPr lang="lt-LT"/>
          </a:p>
        </p:txBody>
      </p:sp>
    </p:spTree>
    <p:extLst>
      <p:ext uri="{BB962C8B-B14F-4D97-AF65-F5344CB8AC3E}">
        <p14:creationId xmlns:p14="http://schemas.microsoft.com/office/powerpoint/2010/main" val="356086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Taigi ligonių kasų turima preliminari statistika rodo, kad „gyvų“ apsilankymų pas šeimos gydytoją liepos mėnesį, palyginti su birželiu, padidėjo 1</a:t>
            </a:r>
            <a:r>
              <a:rPr lang="en-US" sz="1200" kern="1200" dirty="0">
                <a:solidFill>
                  <a:schemeClr val="tx1"/>
                </a:solidFill>
                <a:effectLst/>
                <a:latin typeface="+mn-lt"/>
                <a:ea typeface="+mn-ea"/>
                <a:cs typeface="+mn-cs"/>
              </a:rPr>
              <a:t>7</a:t>
            </a:r>
            <a:r>
              <a:rPr lang="lt-LT" sz="1200" kern="1200" dirty="0">
                <a:solidFill>
                  <a:schemeClr val="tx1"/>
                </a:solidFill>
                <a:effectLst/>
                <a:latin typeface="+mn-lt"/>
                <a:ea typeface="+mn-ea"/>
                <a:cs typeface="+mn-cs"/>
              </a:rPr>
              <a:t> proc. Jų skaičius siekė beveik 5</a:t>
            </a:r>
            <a:r>
              <a:rPr lang="en-US" sz="1200" kern="1200" dirty="0">
                <a:solidFill>
                  <a:schemeClr val="tx1"/>
                </a:solidFill>
                <a:effectLst/>
                <a:latin typeface="+mn-lt"/>
                <a:ea typeface="+mn-ea"/>
                <a:cs typeface="+mn-cs"/>
              </a:rPr>
              <a:t>4</a:t>
            </a:r>
            <a:r>
              <a:rPr lang="lt-LT" sz="1200" kern="1200" dirty="0">
                <a:solidFill>
                  <a:schemeClr val="tx1"/>
                </a:solidFill>
                <a:effectLst/>
                <a:latin typeface="+mn-lt"/>
                <a:ea typeface="+mn-ea"/>
                <a:cs typeface="+mn-cs"/>
              </a:rPr>
              <a:t>8 tūkst. (birželį buvo 466 tūkst.).</a:t>
            </a:r>
            <a:endParaRPr lang="lt-LT" dirty="0"/>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2</a:t>
            </a:fld>
            <a:endParaRPr lang="lt-LT"/>
          </a:p>
        </p:txBody>
      </p:sp>
    </p:spTree>
    <p:extLst>
      <p:ext uri="{BB962C8B-B14F-4D97-AF65-F5344CB8AC3E}">
        <p14:creationId xmlns:p14="http://schemas.microsoft.com/office/powerpoint/2010/main" val="408153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Tuomet nuotolinių apsilankymų pas šeimos gydytoją per šį laikotarpį sumažėjo trečdaliu. Šių skaičius siekė 387 tūkst. (birželį – 566 tūkst.).</a:t>
            </a:r>
            <a:endParaRPr lang="lt-LT" dirty="0"/>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3</a:t>
            </a:fld>
            <a:endParaRPr lang="lt-LT"/>
          </a:p>
        </p:txBody>
      </p:sp>
    </p:spTree>
    <p:extLst>
      <p:ext uri="{BB962C8B-B14F-4D97-AF65-F5344CB8AC3E}">
        <p14:creationId xmlns:p14="http://schemas.microsoft.com/office/powerpoint/2010/main" val="278807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Per liepą ūgtelėjo ir specializuotų ambulatorinių paslaugų skaičius. Specialistų konsultacijų padaugėjo 36 proc., stebėjimo paslaugų – 13,4 proc., skubios medicinos pagalbos – 10 proc., ambulatorinės chirurgijos – beveik 30 procentų. </a:t>
            </a:r>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4</a:t>
            </a:fld>
            <a:endParaRPr lang="lt-LT"/>
          </a:p>
        </p:txBody>
      </p:sp>
    </p:spTree>
    <p:extLst>
      <p:ext uri="{BB962C8B-B14F-4D97-AF65-F5344CB8AC3E}">
        <p14:creationId xmlns:p14="http://schemas.microsoft.com/office/powerpoint/2010/main" val="118793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Pavyzdžiui, per liepą „gyvai“ buvo suteikta 497 tūkst. specialistų konsultacijų, nuotoliniu būdu – 32 tūkst. konsultacijų (birželį atitinkamai 318 tūkst. ir 47,5 tūkst.).</a:t>
            </a:r>
            <a:endParaRPr lang="lt-LT" dirty="0"/>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5</a:t>
            </a:fld>
            <a:endParaRPr lang="lt-LT"/>
          </a:p>
        </p:txBody>
      </p:sp>
    </p:spTree>
    <p:extLst>
      <p:ext uri="{BB962C8B-B14F-4D97-AF65-F5344CB8AC3E}">
        <p14:creationId xmlns:p14="http://schemas.microsoft.com/office/powerpoint/2010/main" val="134087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Liepą, palyginti su birželiu, gydymo įstaigose buvo atlikta daugiau brangiųjų tyrimų. Pavyzdžiui, kompiuterinė tomografijos tyrimų skaičius ūgtelėjo 16,5 proc., magnetinio rezonanso – 7 proc.</a:t>
            </a:r>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9</a:t>
            </a:fld>
            <a:endParaRPr lang="lt-LT"/>
          </a:p>
        </p:txBody>
      </p:sp>
    </p:spTree>
    <p:extLst>
      <p:ext uri="{BB962C8B-B14F-4D97-AF65-F5344CB8AC3E}">
        <p14:creationId xmlns:p14="http://schemas.microsoft.com/office/powerpoint/2010/main" val="65996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Liepą pakankamai sparčiai buvo atkuriamos dienos stacionaro ir dienos chirurgijos paslaugos. Palyginti su  birželiu, dienos stacionaro paslaugų padidėjo 71,4 proc. arba iki 58 tūkst. (birželį buvo 34 tūkst.). Dienos chirurgijos paslaugų skaičius padidėjo 40,7 proc. – nuo 5 tūkst. birželį augo iki 7,1 tūkst. liepą.</a:t>
            </a:r>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10</a:t>
            </a:fld>
            <a:endParaRPr lang="lt-LT"/>
          </a:p>
        </p:txBody>
      </p:sp>
    </p:spTree>
    <p:extLst>
      <p:ext uri="{BB962C8B-B14F-4D97-AF65-F5344CB8AC3E}">
        <p14:creationId xmlns:p14="http://schemas.microsoft.com/office/powerpoint/2010/main" val="410569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Stacionaro paslaugų per liepą iš viso padaugėjo 20,5 proc.: respublikos lygmens ligoninėse 22,7 proc., regiono – 7,8 proc., rajono – 20,7 proc.</a:t>
            </a:r>
          </a:p>
        </p:txBody>
      </p:sp>
      <p:sp>
        <p:nvSpPr>
          <p:cNvPr id="4" name="Skaidrės numerio vietos rezervavimo ženklas 3"/>
          <p:cNvSpPr>
            <a:spLocks noGrp="1"/>
          </p:cNvSpPr>
          <p:nvPr>
            <p:ph type="sldNum" sz="quarter" idx="5"/>
          </p:nvPr>
        </p:nvSpPr>
        <p:spPr/>
        <p:txBody>
          <a:bodyPr/>
          <a:lstStyle/>
          <a:p>
            <a:fld id="{5892297F-FB88-408D-8627-9C2278893687}" type="slidenum">
              <a:rPr lang="lt-LT" smtClean="0"/>
              <a:t>13</a:t>
            </a:fld>
            <a:endParaRPr lang="lt-LT"/>
          </a:p>
        </p:txBody>
      </p:sp>
    </p:spTree>
    <p:extLst>
      <p:ext uri="{BB962C8B-B14F-4D97-AF65-F5344CB8AC3E}">
        <p14:creationId xmlns:p14="http://schemas.microsoft.com/office/powerpoint/2010/main" val="351535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464FFDC5-8989-4A4B-9033-002A498E3D60}" type="datetimeFigureOut">
              <a:rPr lang="lt-LT" smtClean="0"/>
              <a:t>2020-08-19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142682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464FFDC5-8989-4A4B-9033-002A498E3D60}" type="datetimeFigureOut">
              <a:rPr lang="lt-LT" smtClean="0"/>
              <a:t>2020-08-19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138024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464FFDC5-8989-4A4B-9033-002A498E3D60}" type="datetimeFigureOut">
              <a:rPr lang="lt-LT" smtClean="0"/>
              <a:t>2020-08-19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141708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464FFDC5-8989-4A4B-9033-002A498E3D60}" type="datetimeFigureOut">
              <a:rPr lang="lt-LT" smtClean="0"/>
              <a:t>2020-08-19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1190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464FFDC5-8989-4A4B-9033-002A498E3D60}" type="datetimeFigureOut">
              <a:rPr lang="lt-LT" smtClean="0"/>
              <a:t>2020-08-19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161229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464FFDC5-8989-4A4B-9033-002A498E3D60}" type="datetimeFigureOut">
              <a:rPr lang="lt-LT" smtClean="0"/>
              <a:t>2020-08-19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347635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464FFDC5-8989-4A4B-9033-002A498E3D60}" type="datetimeFigureOut">
              <a:rPr lang="lt-LT" smtClean="0"/>
              <a:t>2020-08-19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259213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464FFDC5-8989-4A4B-9033-002A498E3D60}" type="datetimeFigureOut">
              <a:rPr lang="lt-LT" smtClean="0"/>
              <a:t>2020-08-19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141415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64FFDC5-8989-4A4B-9033-002A498E3D60}" type="datetimeFigureOut">
              <a:rPr lang="lt-LT" smtClean="0"/>
              <a:t>2020-08-19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260819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464FFDC5-8989-4A4B-9033-002A498E3D60}" type="datetimeFigureOut">
              <a:rPr lang="lt-LT" smtClean="0"/>
              <a:t>2020-08-19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335020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464FFDC5-8989-4A4B-9033-002A498E3D60}" type="datetimeFigureOut">
              <a:rPr lang="lt-LT" smtClean="0"/>
              <a:t>2020-08-19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2BAAA4D-86FA-4DBD-A8CC-35E900AD7158}" type="slidenum">
              <a:rPr lang="lt-LT" smtClean="0"/>
              <a:t>‹#›</a:t>
            </a:fld>
            <a:endParaRPr lang="lt-LT"/>
          </a:p>
        </p:txBody>
      </p:sp>
    </p:spTree>
    <p:extLst>
      <p:ext uri="{BB962C8B-B14F-4D97-AF65-F5344CB8AC3E}">
        <p14:creationId xmlns:p14="http://schemas.microsoft.com/office/powerpoint/2010/main" val="315718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FFDC5-8989-4A4B-9033-002A498E3D60}" type="datetimeFigureOut">
              <a:rPr lang="lt-LT" smtClean="0"/>
              <a:t>2020-08-19</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AAA4D-86FA-4DBD-A8CC-35E900AD7158}" type="slidenum">
              <a:rPr lang="lt-LT" smtClean="0"/>
              <a:t>‹#›</a:t>
            </a:fld>
            <a:endParaRPr lang="lt-LT"/>
          </a:p>
        </p:txBody>
      </p:sp>
    </p:spTree>
    <p:extLst>
      <p:ext uri="{BB962C8B-B14F-4D97-AF65-F5344CB8AC3E}">
        <p14:creationId xmlns:p14="http://schemas.microsoft.com/office/powerpoint/2010/main" val="146210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tmp"/></Relationships>
</file>

<file path=ppt/slides/_rels/slide1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tmp"/></Relationships>
</file>

<file path=ppt/slides/_rels/slide1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tmp"/></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9" y="0"/>
            <a:ext cx="12192000"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357" y="607328"/>
            <a:ext cx="1369858" cy="913239"/>
          </a:xfrm>
          <a:prstGeom prst="rect">
            <a:avLst/>
          </a:prstGeom>
        </p:spPr>
      </p:pic>
      <p:sp>
        <p:nvSpPr>
          <p:cNvPr id="7" name="Antraštė 1"/>
          <p:cNvSpPr txBox="1">
            <a:spLocks/>
          </p:cNvSpPr>
          <p:nvPr/>
        </p:nvSpPr>
        <p:spPr>
          <a:xfrm>
            <a:off x="273538" y="1691245"/>
            <a:ext cx="11504247"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t-LT" altLang="lt-LT" sz="3500" b="1" dirty="0">
                <a:solidFill>
                  <a:srgbClr val="007456"/>
                </a:solidFill>
                <a:latin typeface="+mn-lt"/>
              </a:rPr>
              <a:t>Sveikatos priežiūros paslaugų teikimo atnaujinimas</a:t>
            </a:r>
          </a:p>
          <a:p>
            <a:r>
              <a:rPr lang="lt-LT" altLang="lt-LT" sz="3500" b="1" dirty="0">
                <a:solidFill>
                  <a:srgbClr val="007456"/>
                </a:solidFill>
                <a:latin typeface="+mn-lt"/>
              </a:rPr>
              <a:t>2020 m. liepos mėnesį</a:t>
            </a:r>
            <a:endParaRPr lang="lt-LT" sz="3500" b="1" dirty="0">
              <a:solidFill>
                <a:srgbClr val="007456"/>
              </a:solidFill>
              <a:latin typeface="+mn-lt"/>
            </a:endParaRPr>
          </a:p>
        </p:txBody>
      </p:sp>
      <p:sp>
        <p:nvSpPr>
          <p:cNvPr id="8" name="Antrinis pavadinimas 2"/>
          <p:cNvSpPr>
            <a:spLocks noGrp="1"/>
          </p:cNvSpPr>
          <p:nvPr>
            <p:ph type="subTitle" idx="1"/>
          </p:nvPr>
        </p:nvSpPr>
        <p:spPr>
          <a:xfrm>
            <a:off x="2674132" y="4478791"/>
            <a:ext cx="6400800" cy="2549887"/>
          </a:xfrm>
        </p:spPr>
        <p:txBody>
          <a:bodyPr>
            <a:normAutofit fontScale="77500" lnSpcReduction="20000"/>
          </a:bodyPr>
          <a:lstStyle/>
          <a:p>
            <a:pPr lvl="0" fontAlgn="base">
              <a:spcAft>
                <a:spcPct val="0"/>
              </a:spcAft>
            </a:pPr>
            <a:r>
              <a:rPr lang="lt-LT" altLang="lt-LT" sz="2600" dirty="0">
                <a:solidFill>
                  <a:srgbClr val="007456"/>
                </a:solidFill>
                <a:cs typeface="Times New Roman" pitchFamily="18" charset="0"/>
              </a:rPr>
              <a:t>Gintaras Kacevičius</a:t>
            </a:r>
          </a:p>
          <a:p>
            <a:pPr lvl="0" fontAlgn="base">
              <a:spcAft>
                <a:spcPct val="0"/>
              </a:spcAft>
            </a:pPr>
            <a:endParaRPr lang="lt-LT" altLang="lt-LT" sz="2100" dirty="0">
              <a:solidFill>
                <a:srgbClr val="007456"/>
              </a:solidFill>
              <a:cs typeface="Times New Roman" pitchFamily="18" charset="0"/>
            </a:endParaRPr>
          </a:p>
          <a:p>
            <a:pPr lvl="0" fontAlgn="base">
              <a:spcAft>
                <a:spcPct val="0"/>
              </a:spcAft>
            </a:pPr>
            <a:r>
              <a:rPr lang="lt-LT" altLang="lt-LT" dirty="0">
                <a:solidFill>
                  <a:srgbClr val="007456"/>
                </a:solidFill>
                <a:cs typeface="Times New Roman" pitchFamily="18" charset="0"/>
              </a:rPr>
              <a:t>Valstybinė ligonių kasa</a:t>
            </a:r>
          </a:p>
          <a:p>
            <a:pPr lvl="0" fontAlgn="base">
              <a:spcAft>
                <a:spcPct val="0"/>
              </a:spcAft>
            </a:pPr>
            <a:endParaRPr lang="lt-LT" altLang="lt-LT" sz="2100" dirty="0">
              <a:solidFill>
                <a:srgbClr val="007456"/>
              </a:solidFill>
              <a:cs typeface="Times New Roman" pitchFamily="18" charset="0"/>
            </a:endParaRPr>
          </a:p>
          <a:p>
            <a:pPr lvl="0" fontAlgn="base">
              <a:spcAft>
                <a:spcPct val="0"/>
              </a:spcAft>
            </a:pPr>
            <a:endParaRPr lang="lt-LT" altLang="lt-LT" sz="2100" dirty="0">
              <a:solidFill>
                <a:srgbClr val="007456"/>
              </a:solidFill>
              <a:cs typeface="Times New Roman" pitchFamily="18" charset="0"/>
            </a:endParaRPr>
          </a:p>
          <a:p>
            <a:pPr lvl="0" fontAlgn="base">
              <a:spcAft>
                <a:spcPct val="0"/>
              </a:spcAft>
            </a:pPr>
            <a:endParaRPr lang="lt-LT" altLang="lt-LT" sz="2100" dirty="0">
              <a:solidFill>
                <a:srgbClr val="007456"/>
              </a:solidFill>
              <a:latin typeface="+mn-lt"/>
              <a:cs typeface="Times New Roman" pitchFamily="18" charset="0"/>
            </a:endParaRPr>
          </a:p>
          <a:p>
            <a:pPr lvl="0" fontAlgn="base">
              <a:spcAft>
                <a:spcPct val="0"/>
              </a:spcAft>
            </a:pPr>
            <a:r>
              <a:rPr lang="lt-LT" altLang="lt-LT" sz="2100" dirty="0">
                <a:solidFill>
                  <a:srgbClr val="007456"/>
                </a:solidFill>
                <a:cs typeface="Times New Roman" pitchFamily="18" charset="0"/>
              </a:rPr>
              <a:t>Pranešimas Lietuvos Respublikos Vyriausybei</a:t>
            </a:r>
          </a:p>
          <a:p>
            <a:pPr lvl="0" fontAlgn="base">
              <a:spcAft>
                <a:spcPct val="0"/>
              </a:spcAft>
            </a:pPr>
            <a:r>
              <a:rPr lang="lt-LT" altLang="lt-LT" sz="2100" dirty="0">
                <a:solidFill>
                  <a:srgbClr val="007456"/>
                </a:solidFill>
                <a:cs typeface="Times New Roman" pitchFamily="18" charset="0"/>
              </a:rPr>
              <a:t>Vilnius, 2020-08-19</a:t>
            </a:r>
          </a:p>
          <a:p>
            <a:pPr lvl="0" fontAlgn="base">
              <a:spcAft>
                <a:spcPct val="0"/>
              </a:spcAft>
            </a:pPr>
            <a:endParaRPr lang="lt-LT" altLang="lt-LT" dirty="0">
              <a:solidFill>
                <a:srgbClr val="007456"/>
              </a:solidFill>
              <a:cs typeface="Times New Roman" pitchFamily="18" charset="0"/>
            </a:endParaRPr>
          </a:p>
          <a:p>
            <a:pPr lvl="0" fontAlgn="base">
              <a:spcAft>
                <a:spcPct val="0"/>
              </a:spcAft>
            </a:pPr>
            <a:endParaRPr lang="en-US" altLang="lt-LT" dirty="0">
              <a:solidFill>
                <a:srgbClr val="007456"/>
              </a:solidFill>
              <a:latin typeface="+mn-lt"/>
              <a:cs typeface="Times New Roman" pitchFamily="18" charset="0"/>
            </a:endParaRPr>
          </a:p>
          <a:p>
            <a:endParaRPr lang="lt-LT" sz="2000" dirty="0">
              <a:solidFill>
                <a:srgbClr val="007456"/>
              </a:solidFill>
              <a:latin typeface="Times New Roman" pitchFamily="18" charset="0"/>
              <a:cs typeface="Times New Roman" pitchFamily="18" charset="0"/>
            </a:endParaRPr>
          </a:p>
        </p:txBody>
      </p:sp>
    </p:spTree>
    <p:extLst>
      <p:ext uri="{BB962C8B-B14F-4D97-AF65-F5344CB8AC3E}">
        <p14:creationId xmlns:p14="http://schemas.microsoft.com/office/powerpoint/2010/main" val="132364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4" name="Pavadinimas 3">
            <a:extLst>
              <a:ext uri="{FF2B5EF4-FFF2-40B4-BE49-F238E27FC236}">
                <a16:creationId xmlns:a16="http://schemas.microsoft.com/office/drawing/2014/main" id="{8D1D83C9-7187-4611-BC75-2A2C8147A005}"/>
              </a:ext>
            </a:extLst>
          </p:cNvPr>
          <p:cNvSpPr>
            <a:spLocks noGrp="1"/>
          </p:cNvSpPr>
          <p:nvPr>
            <p:ph type="title"/>
          </p:nvPr>
        </p:nvSpPr>
        <p:spPr>
          <a:xfrm>
            <a:off x="3004432" y="365126"/>
            <a:ext cx="8349368" cy="1072906"/>
          </a:xfrm>
        </p:spPr>
        <p:txBody>
          <a:bodyPr>
            <a:normAutofit fontScale="90000"/>
          </a:bodyPr>
          <a:lstStyle/>
          <a:p>
            <a:pPr algn="ctr"/>
            <a:r>
              <a:rPr lang="lt-LT" sz="2800" b="1" dirty="0">
                <a:solidFill>
                  <a:srgbClr val="008000"/>
                </a:solidFill>
                <a:latin typeface="Calibri" panose="020F0502020204030204" pitchFamily="34" charset="0"/>
              </a:rPr>
              <a:t>Dienos paslaugos: dienos stacionaro ir dienos chirurgijos  paslaugų skaičius 2020 m. birželio ir liepos mėn. </a:t>
            </a:r>
          </a:p>
        </p:txBody>
      </p:sp>
      <p:graphicFrame>
        <p:nvGraphicFramePr>
          <p:cNvPr id="6" name="Diagrama 5">
            <a:extLst>
              <a:ext uri="{FF2B5EF4-FFF2-40B4-BE49-F238E27FC236}">
                <a16:creationId xmlns:a16="http://schemas.microsoft.com/office/drawing/2014/main" id="{5FA43416-6EFE-4FE1-8C0E-1851C7855871}"/>
              </a:ext>
            </a:extLst>
          </p:cNvPr>
          <p:cNvGraphicFramePr>
            <a:graphicFrameLocks/>
          </p:cNvGraphicFramePr>
          <p:nvPr/>
        </p:nvGraphicFramePr>
        <p:xfrm>
          <a:off x="3485662" y="1523999"/>
          <a:ext cx="8049846" cy="4968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204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4" name="Pavadinimas 3">
            <a:extLst>
              <a:ext uri="{FF2B5EF4-FFF2-40B4-BE49-F238E27FC236}">
                <a16:creationId xmlns:a16="http://schemas.microsoft.com/office/drawing/2014/main" id="{757761BA-C519-472A-B1CF-B3288FA76CEC}"/>
              </a:ext>
            </a:extLst>
          </p:cNvPr>
          <p:cNvSpPr>
            <a:spLocks noGrp="1"/>
          </p:cNvSpPr>
          <p:nvPr>
            <p:ph type="title"/>
          </p:nvPr>
        </p:nvSpPr>
        <p:spPr>
          <a:xfrm>
            <a:off x="2446634" y="104310"/>
            <a:ext cx="8867998" cy="1086743"/>
          </a:xfrm>
        </p:spPr>
        <p:txBody>
          <a:bodyPr>
            <a:normAutofit/>
          </a:bodyPr>
          <a:lstStyle/>
          <a:p>
            <a:pPr algn="ctr"/>
            <a:r>
              <a:rPr lang="lt-LT" sz="2400" b="1" dirty="0">
                <a:solidFill>
                  <a:srgbClr val="008000"/>
                </a:solidFill>
                <a:latin typeface="+mn-lt"/>
              </a:rPr>
              <a:t>Dienos paslaugos: gydymo įstaigų pasiskirstymas pagal paslaugų atnaujinimą  2020 m. liepos mėn., </a:t>
            </a:r>
            <a:r>
              <a:rPr lang="lt-LT" sz="2400" b="1" dirty="0">
                <a:solidFill>
                  <a:srgbClr val="008000"/>
                </a:solidFill>
                <a:latin typeface="+mn-lt"/>
                <a:ea typeface="Calibri" panose="020F0502020204030204" pitchFamily="34" charset="0"/>
              </a:rPr>
              <a:t>įvertinus sezoniškumą</a:t>
            </a:r>
            <a:r>
              <a:rPr lang="lt-LT" sz="2400" b="1" dirty="0">
                <a:solidFill>
                  <a:srgbClr val="008000"/>
                </a:solidFill>
                <a:latin typeface="+mn-lt"/>
              </a:rPr>
              <a:t> </a:t>
            </a:r>
            <a:br>
              <a:rPr lang="en-US" sz="2400" b="1" dirty="0">
                <a:solidFill>
                  <a:srgbClr val="008000"/>
                </a:solidFill>
                <a:latin typeface="+mn-lt"/>
              </a:rPr>
            </a:br>
            <a:r>
              <a:rPr lang="lt-LT" sz="2400" b="1" dirty="0">
                <a:solidFill>
                  <a:srgbClr val="008000"/>
                </a:solidFill>
                <a:latin typeface="+mn-lt"/>
              </a:rPr>
              <a:t>(minimali riba gauti 1/12 sumos – 70</a:t>
            </a:r>
            <a:r>
              <a:rPr lang="en-US" sz="2400" b="1" dirty="0">
                <a:solidFill>
                  <a:srgbClr val="008000"/>
                </a:solidFill>
                <a:latin typeface="+mn-lt"/>
              </a:rPr>
              <a:t>%)</a:t>
            </a:r>
            <a:endParaRPr lang="lt-LT" sz="2400" b="1" dirty="0">
              <a:solidFill>
                <a:srgbClr val="008000"/>
              </a:solidFill>
              <a:latin typeface="+mn-lt"/>
            </a:endParaRPr>
          </a:p>
        </p:txBody>
      </p:sp>
      <p:graphicFrame>
        <p:nvGraphicFramePr>
          <p:cNvPr id="6" name="Lentelė 5">
            <a:extLst>
              <a:ext uri="{FF2B5EF4-FFF2-40B4-BE49-F238E27FC236}">
                <a16:creationId xmlns:a16="http://schemas.microsoft.com/office/drawing/2014/main" id="{B96BEFB9-91D8-4D34-873C-EC215DFFB85A}"/>
              </a:ext>
            </a:extLst>
          </p:cNvPr>
          <p:cNvGraphicFramePr>
            <a:graphicFrameLocks noGrp="1"/>
          </p:cNvGraphicFramePr>
          <p:nvPr>
            <p:extLst>
              <p:ext uri="{D42A27DB-BD31-4B8C-83A1-F6EECF244321}">
                <p14:modId xmlns:p14="http://schemas.microsoft.com/office/powerpoint/2010/main" val="908910210"/>
              </p:ext>
            </p:extLst>
          </p:nvPr>
        </p:nvGraphicFramePr>
        <p:xfrm>
          <a:off x="3047307" y="1745673"/>
          <a:ext cx="7934203" cy="3200795"/>
        </p:xfrm>
        <a:graphic>
          <a:graphicData uri="http://schemas.openxmlformats.org/drawingml/2006/table">
            <a:tbl>
              <a:tblPr/>
              <a:tblGrid>
                <a:gridCol w="2429613">
                  <a:extLst>
                    <a:ext uri="{9D8B030D-6E8A-4147-A177-3AD203B41FA5}">
                      <a16:colId xmlns:a16="http://schemas.microsoft.com/office/drawing/2014/main" val="2254439809"/>
                    </a:ext>
                  </a:extLst>
                </a:gridCol>
                <a:gridCol w="1974060">
                  <a:extLst>
                    <a:ext uri="{9D8B030D-6E8A-4147-A177-3AD203B41FA5}">
                      <a16:colId xmlns:a16="http://schemas.microsoft.com/office/drawing/2014/main" val="3082156465"/>
                    </a:ext>
                  </a:extLst>
                </a:gridCol>
                <a:gridCol w="1947486">
                  <a:extLst>
                    <a:ext uri="{9D8B030D-6E8A-4147-A177-3AD203B41FA5}">
                      <a16:colId xmlns:a16="http://schemas.microsoft.com/office/drawing/2014/main" val="563814878"/>
                    </a:ext>
                  </a:extLst>
                </a:gridCol>
                <a:gridCol w="1583044">
                  <a:extLst>
                    <a:ext uri="{9D8B030D-6E8A-4147-A177-3AD203B41FA5}">
                      <a16:colId xmlns:a16="http://schemas.microsoft.com/office/drawing/2014/main" val="871404035"/>
                    </a:ext>
                  </a:extLst>
                </a:gridCol>
              </a:tblGrid>
              <a:tr h="1293939">
                <a:tc>
                  <a:txBody>
                    <a:bodyPr/>
                    <a:lstStyle/>
                    <a:p>
                      <a:pPr algn="ctr" fontAlgn="ctr"/>
                      <a:r>
                        <a:rPr lang="lt-LT" sz="1400" b="0" i="0" u="none" strike="noStrike" dirty="0">
                          <a:solidFill>
                            <a:srgbClr val="000000"/>
                          </a:solidFill>
                          <a:effectLst/>
                          <a:latin typeface="Calibri" panose="020F0502020204030204" pitchFamily="34" charset="0"/>
                        </a:rPr>
                        <a:t>Įstaigų grupė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t-LT" sz="1400" b="0" i="0" u="none" strike="noStrike" dirty="0">
                          <a:solidFill>
                            <a:srgbClr val="000000"/>
                          </a:solidFill>
                          <a:effectLst/>
                          <a:latin typeface="Calibri" panose="020F0502020204030204" pitchFamily="34" charset="0"/>
                        </a:rPr>
                        <a:t>Skaičius įstaigų, suteikusių paslaugų (eurais) už sumą, </a:t>
                      </a:r>
                      <a:r>
                        <a:rPr lang="lt-LT" sz="1400" b="1" i="0" u="none" strike="noStrike" dirty="0">
                          <a:solidFill>
                            <a:schemeClr val="accent6">
                              <a:lumMod val="75000"/>
                            </a:schemeClr>
                          </a:solidFill>
                          <a:effectLst/>
                          <a:latin typeface="Calibri" panose="020F0502020204030204" pitchFamily="34" charset="0"/>
                        </a:rPr>
                        <a:t>didesnę nei 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lt-LT" sz="1400" b="0" i="0" u="none" strike="noStrike" dirty="0">
                          <a:solidFill>
                            <a:srgbClr val="000000"/>
                          </a:solidFill>
                          <a:effectLst/>
                          <a:latin typeface="Calibri" panose="020F0502020204030204" pitchFamily="34" charset="0"/>
                        </a:rPr>
                        <a:t>Skaičius įstaigų, suteikusių paslaugų (eurais) už sumą, </a:t>
                      </a:r>
                      <a:r>
                        <a:rPr lang="lt-LT" sz="1400" b="1" i="0" u="none" strike="noStrike" dirty="0">
                          <a:solidFill>
                            <a:srgbClr val="FF0000"/>
                          </a:solidFill>
                          <a:effectLst/>
                          <a:latin typeface="Calibri" panose="020F0502020204030204" pitchFamily="34" charset="0"/>
                        </a:rPr>
                        <a:t>mažesnę nei 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lt-LT" sz="1400" b="0" i="0" u="none" strike="noStrike" dirty="0">
                          <a:solidFill>
                            <a:srgbClr val="000000"/>
                          </a:solidFill>
                          <a:effectLst/>
                          <a:latin typeface="Calibri" panose="020F0502020204030204" pitchFamily="34" charset="0"/>
                        </a:rPr>
                        <a:t>Iš viso šias paslaugas teikusių įstaigų skaičius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673345"/>
                  </a:ext>
                </a:extLst>
              </a:tr>
              <a:tr h="272408">
                <a:tc>
                  <a:txBody>
                    <a:bodyPr/>
                    <a:lstStyle/>
                    <a:p>
                      <a:pPr algn="l" fontAlgn="b"/>
                      <a:r>
                        <a:rPr lang="lt-LT" sz="1400" b="0" i="0" u="none" strike="noStrike">
                          <a:solidFill>
                            <a:srgbClr val="000000"/>
                          </a:solidFill>
                          <a:effectLst/>
                          <a:latin typeface="Calibri" panose="020F0502020204030204" pitchFamily="34" charset="0"/>
                        </a:rPr>
                        <a:t>Respublikos lygmens ligoninės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021376"/>
                  </a:ext>
                </a:extLst>
              </a:tr>
              <a:tr h="272408">
                <a:tc>
                  <a:txBody>
                    <a:bodyPr/>
                    <a:lstStyle/>
                    <a:p>
                      <a:pPr algn="l" fontAlgn="b"/>
                      <a:r>
                        <a:rPr lang="lt-LT" sz="1400" b="0" i="0" u="none" strike="noStrike">
                          <a:solidFill>
                            <a:srgbClr val="000000"/>
                          </a:solidFill>
                          <a:effectLst/>
                          <a:latin typeface="Calibri" panose="020F0502020204030204" pitchFamily="34" charset="0"/>
                        </a:rPr>
                        <a:t>Regiono lygmens ligoninės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256130"/>
                  </a:ext>
                </a:extLst>
              </a:tr>
              <a:tr h="272408">
                <a:tc>
                  <a:txBody>
                    <a:bodyPr/>
                    <a:lstStyle/>
                    <a:p>
                      <a:pPr algn="l" fontAlgn="b"/>
                      <a:r>
                        <a:rPr lang="lt-LT" sz="1400" b="0" i="0" u="none" strike="noStrike">
                          <a:solidFill>
                            <a:srgbClr val="000000"/>
                          </a:solidFill>
                          <a:effectLst/>
                          <a:latin typeface="Calibri" panose="020F0502020204030204" pitchFamily="34" charset="0"/>
                        </a:rPr>
                        <a:t>Rajono lygmens ligoninės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158254"/>
                  </a:ext>
                </a:extLst>
              </a:tr>
              <a:tr h="272408">
                <a:tc>
                  <a:txBody>
                    <a:bodyPr/>
                    <a:lstStyle/>
                    <a:p>
                      <a:pPr algn="l" fontAlgn="b"/>
                      <a:r>
                        <a:rPr lang="lt-LT" sz="1400" b="0" i="0" u="none" strike="noStrike" dirty="0">
                          <a:solidFill>
                            <a:srgbClr val="000000"/>
                          </a:solidFill>
                          <a:effectLst/>
                          <a:latin typeface="Calibri" panose="020F0502020204030204" pitchFamily="34" charset="0"/>
                        </a:rPr>
                        <a:t>Poliklinikos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601725"/>
                  </a:ext>
                </a:extLst>
              </a:tr>
              <a:tr h="272408">
                <a:tc>
                  <a:txBody>
                    <a:bodyPr/>
                    <a:lstStyle/>
                    <a:p>
                      <a:pPr algn="l" fontAlgn="b"/>
                      <a:r>
                        <a:rPr lang="lt-LT" sz="1400" b="0" i="0" u="none" strike="noStrike" dirty="0">
                          <a:solidFill>
                            <a:srgbClr val="000000"/>
                          </a:solidFill>
                          <a:effectLst/>
                          <a:latin typeface="Calibri" panose="020F0502020204030204" pitchFamily="34" charset="0"/>
                        </a:rPr>
                        <a:t>Kitos viešosios ASPĮ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498651"/>
                  </a:ext>
                </a:extLst>
              </a:tr>
              <a:tr h="272408">
                <a:tc>
                  <a:txBody>
                    <a:bodyPr/>
                    <a:lstStyle/>
                    <a:p>
                      <a:pPr algn="l" fontAlgn="b"/>
                      <a:r>
                        <a:rPr lang="lt-LT" sz="1400" b="0" i="0" u="none" strike="noStrike">
                          <a:solidFill>
                            <a:srgbClr val="000000"/>
                          </a:solidFill>
                          <a:effectLst/>
                          <a:latin typeface="Calibri" panose="020F0502020204030204" pitchFamily="34" charset="0"/>
                        </a:rPr>
                        <a:t>Privačios ASPĮ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486545"/>
                  </a:ext>
                </a:extLst>
              </a:tr>
              <a:tr h="272408">
                <a:tc>
                  <a:txBody>
                    <a:bodyPr/>
                    <a:lstStyle/>
                    <a:p>
                      <a:pPr algn="l" fontAlgn="b"/>
                      <a:r>
                        <a:rPr lang="lt-LT" sz="1400" b="0" i="0" u="none" strike="noStrike" dirty="0">
                          <a:solidFill>
                            <a:srgbClr val="000000"/>
                          </a:solidFill>
                          <a:effectLst/>
                          <a:latin typeface="Calibri" panose="020F0502020204030204" pitchFamily="34" charset="0"/>
                        </a:rPr>
                        <a:t>Iš viso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82230"/>
                  </a:ext>
                </a:extLst>
              </a:tr>
            </a:tbl>
          </a:graphicData>
        </a:graphic>
      </p:graphicFrame>
    </p:spTree>
    <p:extLst>
      <p:ext uri="{BB962C8B-B14F-4D97-AF65-F5344CB8AC3E}">
        <p14:creationId xmlns:p14="http://schemas.microsoft.com/office/powerpoint/2010/main" val="374440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4" name="Pavadinimas 3">
            <a:extLst>
              <a:ext uri="{FF2B5EF4-FFF2-40B4-BE49-F238E27FC236}">
                <a16:creationId xmlns:a16="http://schemas.microsoft.com/office/drawing/2014/main" id="{757761BA-C519-472A-B1CF-B3288FA76CEC}"/>
              </a:ext>
            </a:extLst>
          </p:cNvPr>
          <p:cNvSpPr>
            <a:spLocks noGrp="1"/>
          </p:cNvSpPr>
          <p:nvPr>
            <p:ph type="title"/>
          </p:nvPr>
        </p:nvSpPr>
        <p:spPr>
          <a:xfrm>
            <a:off x="2712641" y="91785"/>
            <a:ext cx="8817111" cy="1076097"/>
          </a:xfrm>
        </p:spPr>
        <p:txBody>
          <a:bodyPr>
            <a:noAutofit/>
          </a:bodyPr>
          <a:lstStyle/>
          <a:p>
            <a:pPr algn="ctr"/>
            <a:r>
              <a:rPr lang="lt-LT" sz="2000" b="1" dirty="0">
                <a:solidFill>
                  <a:srgbClr val="008000"/>
                </a:solidFill>
                <a:latin typeface="+mn-lt"/>
                <a:ea typeface="Calibri" panose="020F0502020204030204" pitchFamily="34" charset="0"/>
              </a:rPr>
              <a:t>Dienos paslaugas </a:t>
            </a:r>
            <a:r>
              <a:rPr lang="lt-LT" sz="2000" b="1" dirty="0">
                <a:solidFill>
                  <a:srgbClr val="008000"/>
                </a:solidFill>
                <a:latin typeface="Calibri" panose="020F0502020204030204" pitchFamily="34" charset="0"/>
                <a:ea typeface="Calibri" panose="020F0502020204030204" pitchFamily="34" charset="0"/>
              </a:rPr>
              <a:t>geriausiai ir blogiausiai </a:t>
            </a:r>
            <a:r>
              <a:rPr lang="lt-LT" sz="2000" b="1" dirty="0">
                <a:solidFill>
                  <a:srgbClr val="008000"/>
                </a:solidFill>
                <a:latin typeface="+mn-lt"/>
                <a:ea typeface="Calibri" panose="020F0502020204030204" pitchFamily="34" charset="0"/>
              </a:rPr>
              <a:t>2020 m. liepos mėn. atnaujinusios  l</a:t>
            </a:r>
            <a:r>
              <a:rPr lang="lt-LT" sz="2000" b="1" dirty="0">
                <a:solidFill>
                  <a:srgbClr val="008000"/>
                </a:solidFill>
                <a:latin typeface="Calibri" panose="020F0502020204030204" pitchFamily="34" charset="0"/>
                <a:ea typeface="Calibri" panose="020F0502020204030204" pitchFamily="34" charset="0"/>
              </a:rPr>
              <a:t>igoninės ir poliklinikos </a:t>
            </a:r>
            <a:r>
              <a:rPr lang="lt-LT" sz="2000" b="1" dirty="0">
                <a:solidFill>
                  <a:srgbClr val="008000"/>
                </a:solidFill>
                <a:latin typeface="+mn-lt"/>
                <a:ea typeface="Calibri" panose="020F0502020204030204" pitchFamily="34" charset="0"/>
              </a:rPr>
              <a:t>pagal sutartinių sumų įsisavinimą (proc.) </a:t>
            </a:r>
            <a:endParaRPr lang="lt-LT" sz="2000" b="1" dirty="0">
              <a:latin typeface="+mn-lt"/>
            </a:endParaRPr>
          </a:p>
        </p:txBody>
      </p:sp>
      <p:graphicFrame>
        <p:nvGraphicFramePr>
          <p:cNvPr id="3" name="Lentelė 2">
            <a:extLst>
              <a:ext uri="{FF2B5EF4-FFF2-40B4-BE49-F238E27FC236}">
                <a16:creationId xmlns:a16="http://schemas.microsoft.com/office/drawing/2014/main" id="{FDFB7FED-72BA-4CA3-8B6D-412511C0475F}"/>
              </a:ext>
            </a:extLst>
          </p:cNvPr>
          <p:cNvGraphicFramePr>
            <a:graphicFrameLocks noGrp="1"/>
          </p:cNvGraphicFramePr>
          <p:nvPr>
            <p:extLst>
              <p:ext uri="{D42A27DB-BD31-4B8C-83A1-F6EECF244321}">
                <p14:modId xmlns:p14="http://schemas.microsoft.com/office/powerpoint/2010/main" val="2675844350"/>
              </p:ext>
            </p:extLst>
          </p:nvPr>
        </p:nvGraphicFramePr>
        <p:xfrm>
          <a:off x="2569029" y="1084072"/>
          <a:ext cx="5930734" cy="2778303"/>
        </p:xfrm>
        <a:graphic>
          <a:graphicData uri="http://schemas.openxmlformats.org/drawingml/2006/table">
            <a:tbl>
              <a:tblPr/>
              <a:tblGrid>
                <a:gridCol w="4588217">
                  <a:extLst>
                    <a:ext uri="{9D8B030D-6E8A-4147-A177-3AD203B41FA5}">
                      <a16:colId xmlns:a16="http://schemas.microsoft.com/office/drawing/2014/main" val="645165359"/>
                    </a:ext>
                  </a:extLst>
                </a:gridCol>
                <a:gridCol w="1342517">
                  <a:extLst>
                    <a:ext uri="{9D8B030D-6E8A-4147-A177-3AD203B41FA5}">
                      <a16:colId xmlns:a16="http://schemas.microsoft.com/office/drawing/2014/main" val="4212187061"/>
                    </a:ext>
                  </a:extLst>
                </a:gridCol>
              </a:tblGrid>
              <a:tr h="230998">
                <a:tc>
                  <a:txBody>
                    <a:bodyPr/>
                    <a:lstStyle/>
                    <a:p>
                      <a:pPr algn="ctr" fontAlgn="ctr"/>
                      <a:r>
                        <a:rPr lang="lt-LT" sz="1000" b="1" i="0" u="none" strike="noStrike" dirty="0">
                          <a:solidFill>
                            <a:srgbClr val="000000"/>
                          </a:solidFill>
                          <a:effectLst/>
                          <a:latin typeface="+mn-lt"/>
                        </a:rPr>
                        <a:t>Ligoninės pavadinimas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t-LT" sz="1000" b="1" i="0" u="none" strike="noStrike">
                          <a:solidFill>
                            <a:srgbClr val="000000"/>
                          </a:solidFill>
                          <a:effectLst/>
                          <a:latin typeface="+mn-lt"/>
                        </a:rPr>
                        <a:t>Suteiktų paslaugų apimtys (proc.)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458697"/>
                  </a:ext>
                </a:extLst>
              </a:tr>
              <a:tr h="223998">
                <a:tc>
                  <a:txBody>
                    <a:bodyPr/>
                    <a:lstStyle/>
                    <a:p>
                      <a:pPr algn="l" fontAlgn="ctr"/>
                      <a:r>
                        <a:rPr lang="lt-LT" sz="1200" b="0" i="0" u="none" strike="noStrike" dirty="0">
                          <a:solidFill>
                            <a:srgbClr val="000000"/>
                          </a:solidFill>
                          <a:effectLst/>
                          <a:latin typeface="+mn-lt"/>
                        </a:rPr>
                        <a:t>Respublikinis priklausomybės ligų centras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lt-LT" sz="1200" b="0" i="0" u="none" strike="noStrike">
                          <a:solidFill>
                            <a:srgbClr val="000000"/>
                          </a:solidFill>
                          <a:effectLst/>
                          <a:latin typeface="+mn-lt"/>
                        </a:rPr>
                        <a:t>193,7%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8136125"/>
                  </a:ext>
                </a:extLst>
              </a:tr>
              <a:tr h="223998">
                <a:tc>
                  <a:txBody>
                    <a:bodyPr/>
                    <a:lstStyle/>
                    <a:p>
                      <a:pPr algn="l" fontAlgn="ctr"/>
                      <a:r>
                        <a:rPr lang="lt-LT" sz="1200" b="0" i="0" u="none" strike="noStrike" dirty="0">
                          <a:solidFill>
                            <a:srgbClr val="000000"/>
                          </a:solidFill>
                          <a:effectLst/>
                          <a:latin typeface="+mn-lt"/>
                        </a:rPr>
                        <a:t>Kazlų Rūdos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lt-LT" sz="1200" b="0" i="0" u="none" strike="noStrike">
                          <a:solidFill>
                            <a:srgbClr val="000000"/>
                          </a:solidFill>
                          <a:effectLst/>
                          <a:latin typeface="+mn-lt"/>
                        </a:rPr>
                        <a:t>169,7%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16993529"/>
                  </a:ext>
                </a:extLst>
              </a:tr>
              <a:tr h="223998">
                <a:tc>
                  <a:txBody>
                    <a:bodyPr/>
                    <a:lstStyle/>
                    <a:p>
                      <a:pPr algn="l" fontAlgn="ctr"/>
                      <a:r>
                        <a:rPr lang="lt-LT" sz="1200" b="0" i="0" u="none" strike="noStrike" dirty="0">
                          <a:solidFill>
                            <a:srgbClr val="000000"/>
                          </a:solidFill>
                          <a:effectLst/>
                          <a:latin typeface="+mn-lt"/>
                        </a:rPr>
                        <a:t>VšĮ Mažeikių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lt-LT" sz="1200" b="0" i="0" u="none" strike="noStrike">
                          <a:solidFill>
                            <a:srgbClr val="000000"/>
                          </a:solidFill>
                          <a:effectLst/>
                          <a:latin typeface="+mn-lt"/>
                        </a:rPr>
                        <a:t>149,5%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1074519"/>
                  </a:ext>
                </a:extLst>
              </a:tr>
              <a:tr h="223998">
                <a:tc>
                  <a:txBody>
                    <a:bodyPr/>
                    <a:lstStyle/>
                    <a:p>
                      <a:pPr algn="l" fontAlgn="ctr"/>
                      <a:r>
                        <a:rPr lang="lt-LT" sz="1200" b="0" i="0" u="none" strike="noStrike" dirty="0">
                          <a:solidFill>
                            <a:srgbClr val="000000"/>
                          </a:solidFill>
                          <a:effectLst/>
                          <a:latin typeface="+mn-lt"/>
                        </a:rPr>
                        <a:t>VšĮ Biržų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lt-LT" sz="1200" b="0" i="0" u="none" strike="noStrike">
                          <a:solidFill>
                            <a:srgbClr val="000000"/>
                          </a:solidFill>
                          <a:effectLst/>
                          <a:latin typeface="+mn-lt"/>
                        </a:rPr>
                        <a:t>135,1%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57527599"/>
                  </a:ext>
                </a:extLst>
              </a:tr>
              <a:tr h="223998">
                <a:tc>
                  <a:txBody>
                    <a:bodyPr/>
                    <a:lstStyle/>
                    <a:p>
                      <a:pPr algn="l" fontAlgn="ctr"/>
                      <a:r>
                        <a:rPr lang="lt-LT" sz="1200" b="0" i="0" u="none" strike="noStrike" dirty="0">
                          <a:solidFill>
                            <a:srgbClr val="000000"/>
                          </a:solidFill>
                          <a:effectLst/>
                          <a:latin typeface="+mn-lt"/>
                        </a:rPr>
                        <a:t>VšĮ Molėtų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lt-LT" sz="1200" b="0" i="0" u="none" strike="noStrike" dirty="0">
                          <a:solidFill>
                            <a:srgbClr val="000000"/>
                          </a:solidFill>
                          <a:effectLst/>
                          <a:latin typeface="+mn-lt"/>
                        </a:rPr>
                        <a:t>122,9%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30615187"/>
                  </a:ext>
                </a:extLst>
              </a:tr>
              <a:tr h="223998">
                <a:tc gridSpan="2">
                  <a:txBody>
                    <a:bodyPr/>
                    <a:lstStyle/>
                    <a:p>
                      <a:pPr algn="ctr" fontAlgn="ctr"/>
                      <a:r>
                        <a:rPr lang="lt-LT" sz="1200" b="0" i="0" u="none" strike="noStrike" dirty="0">
                          <a:solidFill>
                            <a:schemeClr val="tx1"/>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lt-LT" sz="1200" b="0" i="0" u="none" strike="noStrike" dirty="0">
                        <a:solidFill>
                          <a:schemeClr val="bg1"/>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34192995"/>
                  </a:ext>
                </a:extLst>
              </a:tr>
              <a:tr h="223998">
                <a:tc>
                  <a:txBody>
                    <a:bodyPr/>
                    <a:lstStyle/>
                    <a:p>
                      <a:pPr algn="l" fontAlgn="ctr"/>
                      <a:r>
                        <a:rPr lang="lt-LT" sz="1200" b="0" i="0" u="none" strike="noStrike" dirty="0">
                          <a:solidFill>
                            <a:srgbClr val="000000"/>
                          </a:solidFill>
                          <a:effectLst/>
                          <a:latin typeface="+mn-lt"/>
                        </a:rPr>
                        <a:t>VšĮ Šalčininkų rajono savivaldybės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lt-LT" sz="1200" b="0" i="0" u="none" strike="noStrike" dirty="0">
                          <a:solidFill>
                            <a:srgbClr val="000000"/>
                          </a:solidFill>
                          <a:effectLst/>
                          <a:latin typeface="+mn-lt"/>
                        </a:rPr>
                        <a:t>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36812115"/>
                  </a:ext>
                </a:extLst>
              </a:tr>
              <a:tr h="223998">
                <a:tc>
                  <a:txBody>
                    <a:bodyPr/>
                    <a:lstStyle/>
                    <a:p>
                      <a:pPr algn="l" fontAlgn="ctr"/>
                      <a:r>
                        <a:rPr lang="lt-LT" sz="1200" b="0" i="0" u="none" strike="noStrike" dirty="0">
                          <a:solidFill>
                            <a:srgbClr val="000000"/>
                          </a:solidFill>
                          <a:effectLst/>
                          <a:latin typeface="+mn-lt"/>
                        </a:rPr>
                        <a:t>VšĮ Trakų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lt-LT" sz="1200" b="0" i="0" u="none" strike="noStrike" dirty="0">
                          <a:solidFill>
                            <a:srgbClr val="000000"/>
                          </a:solidFill>
                          <a:effectLst/>
                          <a:latin typeface="+mn-lt"/>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77271101"/>
                  </a:ext>
                </a:extLst>
              </a:tr>
              <a:tr h="223998">
                <a:tc>
                  <a:txBody>
                    <a:bodyPr/>
                    <a:lstStyle/>
                    <a:p>
                      <a:pPr algn="l" fontAlgn="ctr"/>
                      <a:r>
                        <a:rPr lang="lt-LT" sz="1200" b="0" i="0" u="none" strike="noStrike" dirty="0">
                          <a:solidFill>
                            <a:srgbClr val="000000"/>
                          </a:solidFill>
                          <a:effectLst/>
                          <a:latin typeface="+mn-lt"/>
                        </a:rPr>
                        <a:t>VšĮ Anykščių rajono savivaldybės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lt-LT" sz="1200" b="0" i="0" u="none" strike="noStrike" dirty="0">
                          <a:solidFill>
                            <a:srgbClr val="000000"/>
                          </a:solidFill>
                          <a:effectLst/>
                          <a:latin typeface="+mn-lt"/>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2746803"/>
                  </a:ext>
                </a:extLst>
              </a:tr>
              <a:tr h="223998">
                <a:tc>
                  <a:txBody>
                    <a:bodyPr/>
                    <a:lstStyle/>
                    <a:p>
                      <a:pPr algn="l" fontAlgn="ctr"/>
                      <a:r>
                        <a:rPr lang="lt-LT" sz="1200" b="0" i="0" u="none" strike="noStrike" dirty="0">
                          <a:solidFill>
                            <a:srgbClr val="000000"/>
                          </a:solidFill>
                          <a:effectLst/>
                          <a:latin typeface="+mn-lt"/>
                        </a:rPr>
                        <a:t>Kalvarijos ligoninė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lt-LT" sz="1200" b="0" i="0" u="none" strike="noStrike" dirty="0">
                          <a:solidFill>
                            <a:srgbClr val="00000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26907631"/>
                  </a:ext>
                </a:extLst>
              </a:tr>
              <a:tr h="223998">
                <a:tc>
                  <a:txBody>
                    <a:bodyPr/>
                    <a:lstStyle/>
                    <a:p>
                      <a:pPr algn="l" fontAlgn="ctr"/>
                      <a:r>
                        <a:rPr lang="lt-LT" sz="1200" b="0" i="0" u="none" strike="noStrike" dirty="0">
                          <a:solidFill>
                            <a:srgbClr val="000000"/>
                          </a:solidFill>
                          <a:effectLst/>
                          <a:latin typeface="+mn-lt"/>
                        </a:rPr>
                        <a:t>VšĮ Vilniaus universiteto ligoninės Žalgirio klinika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lt-LT" sz="1200" b="0" i="0" u="none" strike="noStrike" dirty="0">
                          <a:solidFill>
                            <a:srgbClr val="000000"/>
                          </a:solidFill>
                          <a:effectLst/>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81634954"/>
                  </a:ext>
                </a:extLst>
              </a:tr>
            </a:tbl>
          </a:graphicData>
        </a:graphic>
      </p:graphicFrame>
      <p:graphicFrame>
        <p:nvGraphicFramePr>
          <p:cNvPr id="6" name="Lentelė 5">
            <a:extLst>
              <a:ext uri="{FF2B5EF4-FFF2-40B4-BE49-F238E27FC236}">
                <a16:creationId xmlns:a16="http://schemas.microsoft.com/office/drawing/2014/main" id="{4F79664E-901A-4ED6-A93C-BFE6B1A35158}"/>
              </a:ext>
            </a:extLst>
          </p:cNvPr>
          <p:cNvGraphicFramePr>
            <a:graphicFrameLocks noGrp="1"/>
          </p:cNvGraphicFramePr>
          <p:nvPr>
            <p:extLst>
              <p:ext uri="{D42A27DB-BD31-4B8C-83A1-F6EECF244321}">
                <p14:modId xmlns:p14="http://schemas.microsoft.com/office/powerpoint/2010/main" val="2341687121"/>
              </p:ext>
            </p:extLst>
          </p:nvPr>
        </p:nvGraphicFramePr>
        <p:xfrm>
          <a:off x="5582985" y="3906482"/>
          <a:ext cx="6059977" cy="2859733"/>
        </p:xfrm>
        <a:graphic>
          <a:graphicData uri="http://schemas.openxmlformats.org/drawingml/2006/table">
            <a:tbl>
              <a:tblPr/>
              <a:tblGrid>
                <a:gridCol w="4717460">
                  <a:extLst>
                    <a:ext uri="{9D8B030D-6E8A-4147-A177-3AD203B41FA5}">
                      <a16:colId xmlns:a16="http://schemas.microsoft.com/office/drawing/2014/main" val="645165359"/>
                    </a:ext>
                  </a:extLst>
                </a:gridCol>
                <a:gridCol w="1342517">
                  <a:extLst>
                    <a:ext uri="{9D8B030D-6E8A-4147-A177-3AD203B41FA5}">
                      <a16:colId xmlns:a16="http://schemas.microsoft.com/office/drawing/2014/main" val="4212187061"/>
                    </a:ext>
                  </a:extLst>
                </a:gridCol>
              </a:tblGrid>
              <a:tr h="293701">
                <a:tc>
                  <a:txBody>
                    <a:bodyPr/>
                    <a:lstStyle/>
                    <a:p>
                      <a:pPr algn="ctr" fontAlgn="ctr"/>
                      <a:r>
                        <a:rPr lang="lt-LT" sz="1000" b="1" i="0" u="none" strike="noStrike" dirty="0">
                          <a:solidFill>
                            <a:srgbClr val="000000"/>
                          </a:solidFill>
                          <a:effectLst/>
                          <a:latin typeface="+mn-lt"/>
                        </a:rPr>
                        <a:t>Poliklinikos pavadinimas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t-LT" sz="1000" b="1" i="0" u="none" strike="noStrike">
                          <a:solidFill>
                            <a:srgbClr val="000000"/>
                          </a:solidFill>
                          <a:effectLst/>
                          <a:latin typeface="+mn-lt"/>
                        </a:rPr>
                        <a:t>Suteiktų paslaugų apimtys (proc.)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458697"/>
                  </a:ext>
                </a:extLst>
              </a:tr>
              <a:tr h="284801">
                <a:tc>
                  <a:txBody>
                    <a:bodyPr/>
                    <a:lstStyle/>
                    <a:p>
                      <a:pPr algn="l" fontAlgn="t"/>
                      <a:r>
                        <a:rPr lang="lt-LT" sz="1200" b="0" i="0" u="none" strike="noStrike" dirty="0">
                          <a:solidFill>
                            <a:srgbClr val="000000"/>
                          </a:solidFill>
                          <a:effectLst/>
                          <a:latin typeface="+mn-lt"/>
                        </a:rPr>
                        <a:t>VšĮ Alytaus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dirty="0">
                          <a:solidFill>
                            <a:srgbClr val="000000"/>
                          </a:solidFill>
                          <a:effectLst/>
                          <a:latin typeface="+mn-lt"/>
                        </a:rPr>
                        <a:t>140,9%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8136125"/>
                  </a:ext>
                </a:extLst>
              </a:tr>
              <a:tr h="284801">
                <a:tc>
                  <a:txBody>
                    <a:bodyPr/>
                    <a:lstStyle/>
                    <a:p>
                      <a:pPr algn="l" fontAlgn="t"/>
                      <a:r>
                        <a:rPr lang="lt-LT" sz="1200" b="0" i="0" u="none" strike="noStrike" dirty="0">
                          <a:solidFill>
                            <a:srgbClr val="000000"/>
                          </a:solidFill>
                          <a:effectLst/>
                          <a:latin typeface="+mn-lt"/>
                        </a:rPr>
                        <a:t>VšĮ Šiaulių centro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dirty="0">
                          <a:solidFill>
                            <a:srgbClr val="000000"/>
                          </a:solidFill>
                          <a:effectLst/>
                          <a:latin typeface="+mn-lt"/>
                        </a:rPr>
                        <a:t>120,1%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16993529"/>
                  </a:ext>
                </a:extLst>
              </a:tr>
              <a:tr h="284801">
                <a:tc>
                  <a:txBody>
                    <a:bodyPr/>
                    <a:lstStyle/>
                    <a:p>
                      <a:pPr algn="l" fontAlgn="t"/>
                      <a:r>
                        <a:rPr lang="lt-LT" sz="1200" b="0" i="0" u="none" strike="noStrike" dirty="0">
                          <a:solidFill>
                            <a:srgbClr val="000000"/>
                          </a:solidFill>
                          <a:effectLst/>
                          <a:latin typeface="+mn-lt"/>
                        </a:rPr>
                        <a:t>VšĮ Šeškinės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dirty="0">
                          <a:solidFill>
                            <a:srgbClr val="000000"/>
                          </a:solidFill>
                          <a:effectLst/>
                          <a:latin typeface="+mn-lt"/>
                        </a:rPr>
                        <a:t>103,2%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1074519"/>
                  </a:ext>
                </a:extLst>
              </a:tr>
              <a:tr h="284801">
                <a:tc>
                  <a:txBody>
                    <a:bodyPr/>
                    <a:lstStyle/>
                    <a:p>
                      <a:pPr algn="l" fontAlgn="t"/>
                      <a:r>
                        <a:rPr lang="lt-LT" sz="1200" b="0" i="0" u="none" strike="noStrike" dirty="0">
                          <a:solidFill>
                            <a:srgbClr val="000000"/>
                          </a:solidFill>
                          <a:effectLst/>
                          <a:latin typeface="+mn-lt"/>
                        </a:rPr>
                        <a:t>VšĮ „Karoliniškių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dirty="0">
                          <a:solidFill>
                            <a:srgbClr val="000000"/>
                          </a:solidFill>
                          <a:effectLst/>
                          <a:latin typeface="+mn-lt"/>
                        </a:rPr>
                        <a:t>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57527599"/>
                  </a:ext>
                </a:extLst>
              </a:tr>
              <a:tr h="284801">
                <a:tc>
                  <a:txBody>
                    <a:bodyPr/>
                    <a:lstStyle/>
                    <a:p>
                      <a:pPr algn="l" fontAlgn="t"/>
                      <a:r>
                        <a:rPr lang="fi-FI" sz="1200" b="0" i="0" u="none" strike="noStrike" dirty="0">
                          <a:solidFill>
                            <a:srgbClr val="000000"/>
                          </a:solidFill>
                          <a:effectLst/>
                          <a:latin typeface="+mn-lt"/>
                        </a:rPr>
                        <a:t>VšĮ Kauno miesto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dirty="0">
                          <a:solidFill>
                            <a:srgbClr val="000000"/>
                          </a:solidFill>
                          <a:effectLst/>
                          <a:latin typeface="+mn-lt"/>
                        </a:rPr>
                        <a:t>96,2%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30615187"/>
                  </a:ext>
                </a:extLst>
              </a:tr>
              <a:tr h="284801">
                <a:tc gridSpan="2">
                  <a:txBody>
                    <a:bodyPr/>
                    <a:lstStyle/>
                    <a:p>
                      <a:pPr algn="ctr" fontAlgn="t"/>
                      <a:r>
                        <a:rPr lang="lt-LT" sz="1200" b="0" i="0" u="none" strike="noStrike" dirty="0">
                          <a:solidFill>
                            <a:srgbClr val="000000"/>
                          </a:solidFill>
                          <a:effectLst/>
                          <a:latin typeface="+mn-lt"/>
                        </a:rPr>
                        <a:t>------------------------------------------------------------------------------</a:t>
                      </a:r>
                      <a:endParaRPr lang="fi-FI" sz="1200" b="0" i="0" u="none" strike="noStrike" dirty="0">
                        <a:solidFill>
                          <a:srgbClr val="000000"/>
                        </a:solidFill>
                        <a:effectLst/>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lt-LT" sz="1200" b="0"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76922997"/>
                  </a:ext>
                </a:extLst>
              </a:tr>
              <a:tr h="267000">
                <a:tc>
                  <a:txBody>
                    <a:bodyPr/>
                    <a:lstStyle/>
                    <a:p>
                      <a:pPr marL="0" algn="l" defTabSz="914400" rtl="0" eaLnBrk="1" fontAlgn="t" latinLnBrk="0" hangingPunct="1"/>
                      <a:r>
                        <a:rPr lang="lt-LT" sz="1200" b="0" i="0" u="none" strike="noStrike" kern="1200" dirty="0">
                          <a:solidFill>
                            <a:srgbClr val="000000"/>
                          </a:solidFill>
                          <a:effectLst/>
                          <a:latin typeface="+mn-lt"/>
                          <a:ea typeface="+mn-ea"/>
                          <a:cs typeface="+mn-cs"/>
                        </a:rPr>
                        <a:t>VšĮ Centro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lt-LT" sz="1200" b="0" i="0" u="none" strike="noStrike" dirty="0">
                          <a:solidFill>
                            <a:srgbClr val="000000"/>
                          </a:solidFill>
                          <a:effectLst/>
                          <a:latin typeface="+mn-lt"/>
                        </a:rPr>
                        <a:t>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88432922"/>
                  </a:ext>
                </a:extLst>
              </a:tr>
              <a:tr h="284801">
                <a:tc>
                  <a:txBody>
                    <a:bodyPr/>
                    <a:lstStyle/>
                    <a:p>
                      <a:pPr marL="0" algn="l" defTabSz="914400" rtl="0" eaLnBrk="1" fontAlgn="t" latinLnBrk="0" hangingPunct="1"/>
                      <a:r>
                        <a:rPr lang="lt-LT" sz="1200" b="0" i="0" u="none" strike="noStrike" kern="1200" dirty="0">
                          <a:solidFill>
                            <a:srgbClr val="000000"/>
                          </a:solidFill>
                          <a:effectLst/>
                          <a:latin typeface="+mn-lt"/>
                          <a:ea typeface="+mn-ea"/>
                          <a:cs typeface="+mn-cs"/>
                        </a:rPr>
                        <a:t>VšĮ Antakalnio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lt-LT" sz="1200" b="0" i="0" u="none" strike="noStrike" dirty="0">
                          <a:solidFill>
                            <a:srgbClr val="000000"/>
                          </a:solidFill>
                          <a:effectLst/>
                          <a:latin typeface="+mn-lt"/>
                        </a:rPr>
                        <a:t>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36812115"/>
                  </a:ext>
                </a:extLst>
              </a:tr>
              <a:tr h="284801">
                <a:tc>
                  <a:txBody>
                    <a:bodyPr/>
                    <a:lstStyle/>
                    <a:p>
                      <a:pPr marL="0" algn="l" defTabSz="914400" rtl="0" eaLnBrk="1" fontAlgn="t" latinLnBrk="0" hangingPunct="1"/>
                      <a:r>
                        <a:rPr lang="lt-LT" sz="1200" b="0" i="0" u="none" strike="noStrike" kern="1200" dirty="0">
                          <a:solidFill>
                            <a:srgbClr val="000000"/>
                          </a:solidFill>
                          <a:effectLst/>
                          <a:latin typeface="+mn-lt"/>
                          <a:ea typeface="+mn-ea"/>
                          <a:cs typeface="+mn-cs"/>
                        </a:rPr>
                        <a:t>VšĮ Vilniaus rajono centrinė poliklinika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lt-LT" sz="1200" b="0" i="0" u="none" strike="noStrike" dirty="0">
                          <a:solidFill>
                            <a:srgbClr val="000000"/>
                          </a:solidFill>
                          <a:effectLst/>
                          <a:latin typeface="+mn-lt"/>
                        </a:rPr>
                        <a:t>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77271101"/>
                  </a:ext>
                </a:extLst>
              </a:tr>
            </a:tbl>
          </a:graphicData>
        </a:graphic>
      </p:graphicFrame>
    </p:spTree>
    <p:extLst>
      <p:ext uri="{BB962C8B-B14F-4D97-AF65-F5344CB8AC3E}">
        <p14:creationId xmlns:p14="http://schemas.microsoft.com/office/powerpoint/2010/main" val="215412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688915" y="48054"/>
            <a:ext cx="9226378" cy="1143000"/>
          </a:xfrm>
        </p:spPr>
        <p:txBody>
          <a:bodyPr>
            <a:noAutofit/>
          </a:bodyPr>
          <a:lstStyle/>
          <a:p>
            <a:pPr algn="ctr"/>
            <a:r>
              <a:rPr lang="lt-LT" sz="2400" b="1" dirty="0">
                <a:solidFill>
                  <a:srgbClr val="008000"/>
                </a:solidFill>
                <a:latin typeface="Calibri" panose="020F0502020204030204" pitchFamily="34" charset="0"/>
              </a:rPr>
              <a:t>Stacionarinės paslaugos: 2020 m. birželio ir  </a:t>
            </a:r>
            <a:r>
              <a:rPr lang="en-US" sz="2400" b="1" dirty="0">
                <a:solidFill>
                  <a:srgbClr val="008000"/>
                </a:solidFill>
                <a:latin typeface="Calibri" panose="020F0502020204030204" pitchFamily="34" charset="0"/>
              </a:rPr>
              <a:t>l</a:t>
            </a:r>
            <a:r>
              <a:rPr lang="lt-LT" sz="2400" b="1" dirty="0" err="1">
                <a:solidFill>
                  <a:srgbClr val="008000"/>
                </a:solidFill>
                <a:latin typeface="Calibri" panose="020F0502020204030204" pitchFamily="34" charset="0"/>
              </a:rPr>
              <a:t>iepos</a:t>
            </a:r>
            <a:r>
              <a:rPr lang="lt-LT" sz="2400" b="1" dirty="0">
                <a:solidFill>
                  <a:srgbClr val="008000"/>
                </a:solidFill>
                <a:latin typeface="Calibri" panose="020F0502020204030204" pitchFamily="34" charset="0"/>
              </a:rPr>
              <a:t> mėn. paslaugų skaičius skirtingose ligoninių grupėse</a:t>
            </a:r>
          </a:p>
        </p:txBody>
      </p:sp>
      <p:graphicFrame>
        <p:nvGraphicFramePr>
          <p:cNvPr id="7" name="Diagrama 6">
            <a:extLst>
              <a:ext uri="{FF2B5EF4-FFF2-40B4-BE49-F238E27FC236}">
                <a16:creationId xmlns:a16="http://schemas.microsoft.com/office/drawing/2014/main" id="{7F71220A-13B8-49B1-9B3C-F64C56EF21AE}"/>
              </a:ext>
            </a:extLst>
          </p:cNvPr>
          <p:cNvGraphicFramePr>
            <a:graphicFrameLocks/>
          </p:cNvGraphicFramePr>
          <p:nvPr>
            <p:extLst>
              <p:ext uri="{D42A27DB-BD31-4B8C-83A1-F6EECF244321}">
                <p14:modId xmlns:p14="http://schemas.microsoft.com/office/powerpoint/2010/main" val="149011847"/>
              </p:ext>
            </p:extLst>
          </p:nvPr>
        </p:nvGraphicFramePr>
        <p:xfrm>
          <a:off x="2583401" y="1347785"/>
          <a:ext cx="9226377" cy="44046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Lentelė 2">
            <a:extLst>
              <a:ext uri="{FF2B5EF4-FFF2-40B4-BE49-F238E27FC236}">
                <a16:creationId xmlns:a16="http://schemas.microsoft.com/office/drawing/2014/main" id="{0D06A899-8EDD-457F-986C-BE2C1642B95C}"/>
              </a:ext>
            </a:extLst>
          </p:cNvPr>
          <p:cNvGraphicFramePr>
            <a:graphicFrameLocks noGrp="1"/>
          </p:cNvGraphicFramePr>
          <p:nvPr>
            <p:extLst>
              <p:ext uri="{D42A27DB-BD31-4B8C-83A1-F6EECF244321}">
                <p14:modId xmlns:p14="http://schemas.microsoft.com/office/powerpoint/2010/main" val="1449673037"/>
              </p:ext>
            </p:extLst>
          </p:nvPr>
        </p:nvGraphicFramePr>
        <p:xfrm>
          <a:off x="3362960" y="5752391"/>
          <a:ext cx="7878289" cy="853588"/>
        </p:xfrm>
        <a:graphic>
          <a:graphicData uri="http://schemas.openxmlformats.org/drawingml/2006/table">
            <a:tbl>
              <a:tblPr>
                <a:tableStyleId>{5C22544A-7EE6-4342-B048-85BDC9FD1C3A}</a:tableStyleId>
              </a:tblPr>
              <a:tblGrid>
                <a:gridCol w="1238847">
                  <a:extLst>
                    <a:ext uri="{9D8B030D-6E8A-4147-A177-3AD203B41FA5}">
                      <a16:colId xmlns:a16="http://schemas.microsoft.com/office/drawing/2014/main" val="941629455"/>
                    </a:ext>
                  </a:extLst>
                </a:gridCol>
                <a:gridCol w="1838912">
                  <a:extLst>
                    <a:ext uri="{9D8B030D-6E8A-4147-A177-3AD203B41FA5}">
                      <a16:colId xmlns:a16="http://schemas.microsoft.com/office/drawing/2014/main" val="3764728493"/>
                    </a:ext>
                  </a:extLst>
                </a:gridCol>
                <a:gridCol w="1858269">
                  <a:extLst>
                    <a:ext uri="{9D8B030D-6E8A-4147-A177-3AD203B41FA5}">
                      <a16:colId xmlns:a16="http://schemas.microsoft.com/office/drawing/2014/main" val="3722122772"/>
                    </a:ext>
                  </a:extLst>
                </a:gridCol>
                <a:gridCol w="1703414">
                  <a:extLst>
                    <a:ext uri="{9D8B030D-6E8A-4147-A177-3AD203B41FA5}">
                      <a16:colId xmlns:a16="http://schemas.microsoft.com/office/drawing/2014/main" val="94253313"/>
                    </a:ext>
                  </a:extLst>
                </a:gridCol>
                <a:gridCol w="1238847">
                  <a:extLst>
                    <a:ext uri="{9D8B030D-6E8A-4147-A177-3AD203B41FA5}">
                      <a16:colId xmlns:a16="http://schemas.microsoft.com/office/drawing/2014/main" val="2539415788"/>
                    </a:ext>
                  </a:extLst>
                </a:gridCol>
              </a:tblGrid>
              <a:tr h="234463">
                <a:tc>
                  <a:txBody>
                    <a:bodyPr/>
                    <a:lstStyle/>
                    <a:p>
                      <a:pPr algn="l" rtl="0" fontAlgn="b"/>
                      <a:r>
                        <a:rPr lang="lt-LT" sz="1000" u="none" strike="noStrike" dirty="0">
                          <a:effectLst/>
                        </a:rPr>
                        <a:t> </a:t>
                      </a:r>
                      <a:endParaRPr lang="lt-LT"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lt-LT" sz="1000" u="none" strike="noStrike" dirty="0">
                          <a:effectLst/>
                        </a:rPr>
                        <a:t>Respublikos lygmens stacionaruose</a:t>
                      </a:r>
                      <a:endParaRPr lang="lt-LT"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lt-LT" sz="1000" u="none" strike="noStrike" dirty="0">
                          <a:effectLst/>
                        </a:rPr>
                        <a:t>Regiono lygmens stacionaruose</a:t>
                      </a:r>
                      <a:endParaRPr lang="lt-LT"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lt-LT" sz="1000" u="none" strike="noStrike">
                          <a:effectLst/>
                        </a:rPr>
                        <a:t>Rajono lygmens stacionaruose</a:t>
                      </a:r>
                      <a:endParaRPr lang="lt-LT"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lt-LT" sz="1000" u="none" strike="noStrike">
                          <a:effectLst/>
                        </a:rPr>
                        <a:t>Iš viso:</a:t>
                      </a:r>
                      <a:endParaRPr lang="lt-LT"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0518943"/>
                  </a:ext>
                </a:extLst>
              </a:tr>
              <a:tr h="399317">
                <a:tc>
                  <a:txBody>
                    <a:bodyPr/>
                    <a:lstStyle/>
                    <a:p>
                      <a:pPr algn="ctr" rtl="0" fontAlgn="b"/>
                      <a:r>
                        <a:rPr lang="lt-LT" sz="1000" u="none" strike="noStrike" dirty="0">
                          <a:effectLst/>
                        </a:rPr>
                        <a:t>2020 m. liepos mėn. didėjimas (proc.) lyginant su 2020 m. birželio mėn.</a:t>
                      </a:r>
                      <a:endParaRPr lang="lt-LT"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lt-LT" sz="1400" b="1" u="none" strike="noStrike" dirty="0">
                          <a:solidFill>
                            <a:srgbClr val="008000"/>
                          </a:solidFill>
                          <a:effectLst/>
                        </a:rPr>
                        <a:t>22,7%</a:t>
                      </a:r>
                      <a:endParaRPr lang="lt-LT" sz="1400" b="1" i="0" u="none" strike="noStrike" dirty="0">
                        <a:solidFill>
                          <a:srgbClr val="008000"/>
                        </a:solidFill>
                        <a:effectLst/>
                        <a:latin typeface="Calibri" panose="020F0502020204030204" pitchFamily="34" charset="0"/>
                      </a:endParaRPr>
                    </a:p>
                  </a:txBody>
                  <a:tcPr marL="9525" marR="9525" marT="9525" marB="0" anchor="ctr"/>
                </a:tc>
                <a:tc>
                  <a:txBody>
                    <a:bodyPr/>
                    <a:lstStyle/>
                    <a:p>
                      <a:pPr algn="ctr" rtl="0" fontAlgn="ctr"/>
                      <a:r>
                        <a:rPr lang="lt-LT" sz="1400" b="1" u="none" strike="noStrike" dirty="0">
                          <a:solidFill>
                            <a:srgbClr val="008000"/>
                          </a:solidFill>
                          <a:effectLst/>
                        </a:rPr>
                        <a:t>7,8%</a:t>
                      </a:r>
                      <a:endParaRPr lang="lt-LT" sz="1400" b="1" i="0" u="none" strike="noStrike" dirty="0">
                        <a:solidFill>
                          <a:srgbClr val="008000"/>
                        </a:solidFill>
                        <a:effectLst/>
                        <a:latin typeface="Calibri" panose="020F0502020204030204" pitchFamily="34" charset="0"/>
                      </a:endParaRPr>
                    </a:p>
                  </a:txBody>
                  <a:tcPr marL="9525" marR="9525" marT="9525" marB="0" anchor="ctr"/>
                </a:tc>
                <a:tc>
                  <a:txBody>
                    <a:bodyPr/>
                    <a:lstStyle/>
                    <a:p>
                      <a:pPr algn="ctr" rtl="0" fontAlgn="ctr"/>
                      <a:r>
                        <a:rPr lang="lt-LT" sz="1400" b="1" u="none" strike="noStrike" dirty="0">
                          <a:solidFill>
                            <a:srgbClr val="008000"/>
                          </a:solidFill>
                          <a:effectLst/>
                        </a:rPr>
                        <a:t>20,7%</a:t>
                      </a:r>
                      <a:endParaRPr lang="lt-LT" sz="1400" b="1" i="0" u="none" strike="noStrike" dirty="0">
                        <a:solidFill>
                          <a:srgbClr val="008000"/>
                        </a:solidFill>
                        <a:effectLst/>
                        <a:latin typeface="Calibri" panose="020F0502020204030204" pitchFamily="34" charset="0"/>
                      </a:endParaRPr>
                    </a:p>
                  </a:txBody>
                  <a:tcPr marL="9525" marR="9525" marT="9525" marB="0" anchor="ctr"/>
                </a:tc>
                <a:tc>
                  <a:txBody>
                    <a:bodyPr/>
                    <a:lstStyle/>
                    <a:p>
                      <a:pPr algn="ctr" rtl="0" fontAlgn="ctr"/>
                      <a:r>
                        <a:rPr lang="lt-LT" sz="1400" b="1" u="none" strike="noStrike" dirty="0">
                          <a:solidFill>
                            <a:srgbClr val="008000"/>
                          </a:solidFill>
                          <a:effectLst/>
                        </a:rPr>
                        <a:t>20,5%</a:t>
                      </a:r>
                      <a:endParaRPr lang="lt-LT" sz="1400" b="1" i="0" u="none" strike="noStrike" dirty="0">
                        <a:solidFill>
                          <a:srgbClr val="008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4191276"/>
                  </a:ext>
                </a:extLst>
              </a:tr>
            </a:tbl>
          </a:graphicData>
        </a:graphic>
      </p:graphicFrame>
    </p:spTree>
    <p:extLst>
      <p:ext uri="{BB962C8B-B14F-4D97-AF65-F5344CB8AC3E}">
        <p14:creationId xmlns:p14="http://schemas.microsoft.com/office/powerpoint/2010/main" val="259159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685535" y="175871"/>
            <a:ext cx="9226378" cy="1143000"/>
          </a:xfrm>
        </p:spPr>
        <p:txBody>
          <a:bodyPr>
            <a:noAutofit/>
          </a:bodyPr>
          <a:lstStyle/>
          <a:p>
            <a:pPr algn="ctr"/>
            <a:r>
              <a:rPr lang="lt-LT" sz="2400" b="1" dirty="0">
                <a:solidFill>
                  <a:srgbClr val="008000"/>
                </a:solidFill>
                <a:latin typeface="Calibri" panose="020F0502020204030204" pitchFamily="34" charset="0"/>
              </a:rPr>
              <a:t>Stacionarinės paslaugos: sutarčių dėl aktyviojo gydymo stacionarinių paslaugų sutartinių sumų įsisavinimas pagal ligoninių grupes </a:t>
            </a:r>
            <a:br>
              <a:rPr lang="lt-LT" sz="2400" b="1" dirty="0">
                <a:solidFill>
                  <a:srgbClr val="008000"/>
                </a:solidFill>
                <a:latin typeface="Calibri" panose="020F0502020204030204" pitchFamily="34" charset="0"/>
              </a:rPr>
            </a:br>
            <a:r>
              <a:rPr lang="lt-LT" sz="2400" b="1" dirty="0">
                <a:solidFill>
                  <a:srgbClr val="008000"/>
                </a:solidFill>
                <a:latin typeface="Calibri" panose="020F0502020204030204" pitchFamily="34" charset="0"/>
              </a:rPr>
              <a:t>2020 m.  liepos mėn.</a:t>
            </a:r>
          </a:p>
        </p:txBody>
      </p:sp>
      <p:graphicFrame>
        <p:nvGraphicFramePr>
          <p:cNvPr id="8" name="Diagrama 7">
            <a:extLst>
              <a:ext uri="{FF2B5EF4-FFF2-40B4-BE49-F238E27FC236}">
                <a16:creationId xmlns:a16="http://schemas.microsoft.com/office/drawing/2014/main" id="{454F2E14-10C3-43D4-BAA8-2C8DF6218ED9}"/>
              </a:ext>
            </a:extLst>
          </p:cNvPr>
          <p:cNvGraphicFramePr>
            <a:graphicFrameLocks/>
          </p:cNvGraphicFramePr>
          <p:nvPr>
            <p:extLst>
              <p:ext uri="{D42A27DB-BD31-4B8C-83A1-F6EECF244321}">
                <p14:modId xmlns:p14="http://schemas.microsoft.com/office/powerpoint/2010/main" val="1909146423"/>
              </p:ext>
            </p:extLst>
          </p:nvPr>
        </p:nvGraphicFramePr>
        <p:xfrm>
          <a:off x="2685535" y="1671598"/>
          <a:ext cx="8987483" cy="47439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581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944841" y="522514"/>
            <a:ext cx="9226378" cy="1367857"/>
          </a:xfrm>
        </p:spPr>
        <p:txBody>
          <a:bodyPr>
            <a:normAutofit fontScale="90000"/>
          </a:bodyPr>
          <a:lstStyle/>
          <a:p>
            <a:pPr algn="ctr"/>
            <a:r>
              <a:rPr lang="lt-LT" sz="2700" b="1" dirty="0">
                <a:solidFill>
                  <a:srgbClr val="008000"/>
                </a:solidFill>
                <a:latin typeface="Calibri" panose="020F0502020204030204" pitchFamily="34" charset="0"/>
              </a:rPr>
              <a:t>Stacionarinės paslaugos: ligoninių pasiskirstymas skirtingose grupėse pagal paslaugų atnaujinimo lygį, 2020 m. liepos mėn. </a:t>
            </a:r>
            <a:br>
              <a:rPr lang="lt-LT" sz="2700" b="1" dirty="0">
                <a:solidFill>
                  <a:srgbClr val="008000"/>
                </a:solidFill>
                <a:latin typeface="Calibri" panose="020F0502020204030204" pitchFamily="34" charset="0"/>
              </a:rPr>
            </a:br>
            <a:r>
              <a:rPr lang="lt-LT" sz="2700" b="1" dirty="0">
                <a:solidFill>
                  <a:srgbClr val="008000"/>
                </a:solidFill>
                <a:latin typeface="Calibri" panose="020F0502020204030204" pitchFamily="34" charset="0"/>
              </a:rPr>
              <a:t>(minimali riba – 70 </a:t>
            </a:r>
            <a:r>
              <a:rPr lang="en-US" sz="2700" b="1" dirty="0">
                <a:solidFill>
                  <a:srgbClr val="008000"/>
                </a:solidFill>
                <a:latin typeface="Calibri" panose="020F0502020204030204" pitchFamily="34" charset="0"/>
              </a:rPr>
              <a:t>%</a:t>
            </a:r>
            <a:r>
              <a:rPr lang="lt-LT" sz="2700" b="1" dirty="0">
                <a:solidFill>
                  <a:srgbClr val="008000"/>
                </a:solidFill>
                <a:latin typeface="Calibri" panose="020F0502020204030204" pitchFamily="34" charset="0"/>
              </a:rPr>
              <a:t>)</a:t>
            </a:r>
            <a:br>
              <a:rPr lang="lt-LT" sz="2700" b="1" dirty="0">
                <a:solidFill>
                  <a:srgbClr val="008000"/>
                </a:solidFill>
                <a:latin typeface="Calibri" panose="020F0502020204030204" pitchFamily="34" charset="0"/>
              </a:rPr>
            </a:br>
            <a:r>
              <a:rPr lang="lt-LT" sz="2700" b="1" dirty="0">
                <a:solidFill>
                  <a:srgbClr val="008000"/>
                </a:solidFill>
                <a:latin typeface="Calibri" panose="020F0502020204030204" pitchFamily="34" charset="0"/>
              </a:rPr>
              <a:t> </a:t>
            </a:r>
            <a:endParaRPr lang="lt-LT" sz="2900" b="1" dirty="0">
              <a:solidFill>
                <a:srgbClr val="FF0000"/>
              </a:solidFill>
              <a:latin typeface="Calibri" panose="020F0502020204030204" pitchFamily="34" charset="0"/>
            </a:endParaRPr>
          </a:p>
        </p:txBody>
      </p:sp>
      <p:graphicFrame>
        <p:nvGraphicFramePr>
          <p:cNvPr id="3" name="Turinio vietos rezervavimo ženklas 2">
            <a:extLst>
              <a:ext uri="{FF2B5EF4-FFF2-40B4-BE49-F238E27FC236}">
                <a16:creationId xmlns:a16="http://schemas.microsoft.com/office/drawing/2014/main" id="{386BC905-8939-4584-B41F-88D68F49444D}"/>
              </a:ext>
            </a:extLst>
          </p:cNvPr>
          <p:cNvGraphicFramePr>
            <a:graphicFrameLocks noGrp="1"/>
          </p:cNvGraphicFramePr>
          <p:nvPr>
            <p:ph idx="1"/>
            <p:extLst>
              <p:ext uri="{D42A27DB-BD31-4B8C-83A1-F6EECF244321}">
                <p14:modId xmlns:p14="http://schemas.microsoft.com/office/powerpoint/2010/main" val="2308485572"/>
              </p:ext>
            </p:extLst>
          </p:nvPr>
        </p:nvGraphicFramePr>
        <p:xfrm>
          <a:off x="3383657" y="2214947"/>
          <a:ext cx="8348747" cy="1559109"/>
        </p:xfrm>
        <a:graphic>
          <a:graphicData uri="http://schemas.openxmlformats.org/drawingml/2006/table">
            <a:tbl>
              <a:tblPr/>
              <a:tblGrid>
                <a:gridCol w="4108050">
                  <a:extLst>
                    <a:ext uri="{9D8B030D-6E8A-4147-A177-3AD203B41FA5}">
                      <a16:colId xmlns:a16="http://schemas.microsoft.com/office/drawing/2014/main" val="2060711775"/>
                    </a:ext>
                  </a:extLst>
                </a:gridCol>
                <a:gridCol w="1271876">
                  <a:extLst>
                    <a:ext uri="{9D8B030D-6E8A-4147-A177-3AD203B41FA5}">
                      <a16:colId xmlns:a16="http://schemas.microsoft.com/office/drawing/2014/main" val="3252962477"/>
                    </a:ext>
                  </a:extLst>
                </a:gridCol>
                <a:gridCol w="1109401">
                  <a:extLst>
                    <a:ext uri="{9D8B030D-6E8A-4147-A177-3AD203B41FA5}">
                      <a16:colId xmlns:a16="http://schemas.microsoft.com/office/drawing/2014/main" val="627248425"/>
                    </a:ext>
                  </a:extLst>
                </a:gridCol>
                <a:gridCol w="947826">
                  <a:extLst>
                    <a:ext uri="{9D8B030D-6E8A-4147-A177-3AD203B41FA5}">
                      <a16:colId xmlns:a16="http://schemas.microsoft.com/office/drawing/2014/main" val="3871287150"/>
                    </a:ext>
                  </a:extLst>
                </a:gridCol>
                <a:gridCol w="911594">
                  <a:extLst>
                    <a:ext uri="{9D8B030D-6E8A-4147-A177-3AD203B41FA5}">
                      <a16:colId xmlns:a16="http://schemas.microsoft.com/office/drawing/2014/main" val="567774628"/>
                    </a:ext>
                  </a:extLst>
                </a:gridCol>
              </a:tblGrid>
              <a:tr h="0">
                <a:tc rowSpan="2">
                  <a:txBody>
                    <a:bodyPr/>
                    <a:lstStyle/>
                    <a:p>
                      <a:pPr algn="ctr" fontAlgn="ctr"/>
                      <a:r>
                        <a:rPr lang="lt-LT" sz="1400" b="1" i="0" u="none" strike="noStrike" dirty="0">
                          <a:solidFill>
                            <a:srgbClr val="000000"/>
                          </a:solidFill>
                          <a:effectLst/>
                          <a:latin typeface="Calibri" panose="020F0502020204030204" pitchFamily="34" charset="0"/>
                        </a:rPr>
                        <a:t>Stacionarinių paslaugų </a:t>
                      </a:r>
                      <a:r>
                        <a:rPr lang="lt-LT" sz="1400" b="0" i="0" u="none" strike="noStrike" dirty="0">
                          <a:solidFill>
                            <a:srgbClr val="000000"/>
                          </a:solidFill>
                          <a:effectLst/>
                          <a:latin typeface="Calibri" panose="020F0502020204030204" pitchFamily="34" charset="0"/>
                        </a:rPr>
                        <a:t>vykdymas  (proc.) sutartinės sumos apimtyje, atsižvelgus sezoniškumo koeficientą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lt-LT" sz="1400" b="0" i="0" u="none" strike="noStrike" dirty="0">
                          <a:solidFill>
                            <a:srgbClr val="000000"/>
                          </a:solidFill>
                          <a:effectLst/>
                          <a:latin typeface="Calibri" panose="020F0502020204030204" pitchFamily="34" charset="0"/>
                        </a:rPr>
                        <a:t>Ligoninių skaičius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lt-LT"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lt-LT"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lt-LT"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475111"/>
                  </a:ext>
                </a:extLst>
              </a:tr>
              <a:tr h="42050">
                <a:tc vMerge="1">
                  <a:txBody>
                    <a:bodyPr/>
                    <a:lstStyle/>
                    <a:p>
                      <a:pPr algn="ctr" fontAlgn="ctr"/>
                      <a:endParaRPr lang="lt-LT"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Calibri" panose="020F0502020204030204" pitchFamily="34" charset="0"/>
                        </a:rPr>
                        <a:t>Respublikos lygmens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Calibri" panose="020F0502020204030204" pitchFamily="34" charset="0"/>
                        </a:rPr>
                        <a:t>Regiono lygmens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Calibri" panose="020F0502020204030204" pitchFamily="34" charset="0"/>
                        </a:rPr>
                        <a:t>Rajono lygmens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0" i="0" u="none" strike="noStrike" dirty="0">
                          <a:solidFill>
                            <a:srgbClr val="000000"/>
                          </a:solidFill>
                          <a:effectLst/>
                          <a:latin typeface="Calibri" panose="020F0502020204030204" pitchFamily="34" charset="0"/>
                        </a:rPr>
                        <a:t>Privačios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835432"/>
                  </a:ext>
                </a:extLst>
              </a:tr>
              <a:tr h="323307">
                <a:tc>
                  <a:txBody>
                    <a:bodyPr/>
                    <a:lstStyle/>
                    <a:p>
                      <a:pPr algn="l" fontAlgn="b"/>
                      <a:r>
                        <a:rPr lang="lt-LT" sz="1600" b="1" i="0" u="none" strike="noStrike" dirty="0">
                          <a:solidFill>
                            <a:srgbClr val="00B050"/>
                          </a:solidFill>
                          <a:effectLst/>
                          <a:latin typeface="Calibri" panose="020F0502020204030204" pitchFamily="34" charset="0"/>
                        </a:rPr>
                        <a:t>70 ir daugiau procentų</a:t>
                      </a:r>
                      <a:endParaRPr lang="pt-BR" sz="1600" b="1" i="0" u="none" strike="noStrike" dirty="0">
                        <a:solidFill>
                          <a:srgbClr val="00B05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00B05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00B05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00B05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00B05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466780"/>
                  </a:ext>
                </a:extLst>
              </a:tr>
              <a:tr h="323307">
                <a:tc>
                  <a:txBody>
                    <a:bodyPr/>
                    <a:lstStyle/>
                    <a:p>
                      <a:pPr algn="l" fontAlgn="b"/>
                      <a:r>
                        <a:rPr lang="lt-LT" sz="1600" b="1" i="0" u="none" strike="noStrike" dirty="0">
                          <a:solidFill>
                            <a:srgbClr val="FF0000"/>
                          </a:solidFill>
                          <a:effectLst/>
                          <a:latin typeface="Calibri" panose="020F0502020204030204" pitchFamily="34" charset="0"/>
                        </a:rPr>
                        <a:t>mažiau nei 70 procentų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FF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600" b="0" i="0" u="none" strike="noStrike" dirty="0">
                          <a:solidFill>
                            <a:srgbClr val="FF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lt-LT" sz="1600" b="0" i="0" u="none" strike="noStrike" dirty="0">
                        <a:solidFill>
                          <a:srgbClr val="FF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687490"/>
                  </a:ext>
                </a:extLst>
              </a:tr>
              <a:tr h="150719">
                <a:tc>
                  <a:txBody>
                    <a:bodyPr/>
                    <a:lstStyle/>
                    <a:p>
                      <a:pPr algn="r" fontAlgn="b"/>
                      <a:r>
                        <a:rPr lang="lt-LT" sz="1600" b="0" i="0" u="none" strike="noStrike" dirty="0">
                          <a:solidFill>
                            <a:srgbClr val="000000"/>
                          </a:solidFill>
                          <a:effectLst/>
                          <a:latin typeface="Calibri" panose="020F0502020204030204" pitchFamily="34" charset="0"/>
                        </a:rPr>
                        <a:t>Bendras skaičius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lt-LT" sz="16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lt-LT"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lt-LT" sz="16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lt-LT" sz="16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78461990"/>
                  </a:ext>
                </a:extLst>
              </a:tr>
            </a:tbl>
          </a:graphicData>
        </a:graphic>
      </p:graphicFrame>
    </p:spTree>
    <p:extLst>
      <p:ext uri="{BB962C8B-B14F-4D97-AF65-F5344CB8AC3E}">
        <p14:creationId xmlns:p14="http://schemas.microsoft.com/office/powerpoint/2010/main" val="351677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685535" y="303689"/>
            <a:ext cx="9226378" cy="1143000"/>
          </a:xfrm>
        </p:spPr>
        <p:txBody>
          <a:bodyPr>
            <a:noAutofit/>
          </a:bodyPr>
          <a:lstStyle/>
          <a:p>
            <a:pPr algn="ctr"/>
            <a:r>
              <a:rPr lang="lt-LT" sz="2400" b="1" dirty="0">
                <a:solidFill>
                  <a:srgbClr val="008000"/>
                </a:solidFill>
                <a:latin typeface="Calibri" panose="020F0502020204030204" pitchFamily="34" charset="0"/>
              </a:rPr>
              <a:t>Stacionarinių paslaugų atnaujinimas 2020 m. liepos  mėnesį </a:t>
            </a:r>
            <a:br>
              <a:rPr lang="lt-LT" sz="2400" b="1" dirty="0">
                <a:solidFill>
                  <a:srgbClr val="008000"/>
                </a:solidFill>
                <a:latin typeface="Calibri" panose="020F0502020204030204" pitchFamily="34" charset="0"/>
              </a:rPr>
            </a:br>
            <a:r>
              <a:rPr lang="lt-LT" sz="2400" b="1" u="sng" dirty="0">
                <a:solidFill>
                  <a:srgbClr val="008000"/>
                </a:solidFill>
                <a:latin typeface="Calibri" panose="020F0502020204030204" pitchFamily="34" charset="0"/>
              </a:rPr>
              <a:t>respublikos</a:t>
            </a:r>
            <a:r>
              <a:rPr lang="lt-LT" sz="2400" b="1" dirty="0">
                <a:solidFill>
                  <a:srgbClr val="008000"/>
                </a:solidFill>
                <a:latin typeface="Calibri" panose="020F0502020204030204" pitchFamily="34" charset="0"/>
              </a:rPr>
              <a:t> lygmens ligoninėse </a:t>
            </a:r>
          </a:p>
        </p:txBody>
      </p:sp>
      <p:graphicFrame>
        <p:nvGraphicFramePr>
          <p:cNvPr id="4" name="Lentelė 3">
            <a:extLst>
              <a:ext uri="{FF2B5EF4-FFF2-40B4-BE49-F238E27FC236}">
                <a16:creationId xmlns:a16="http://schemas.microsoft.com/office/drawing/2014/main" id="{D8B66361-3B66-4487-8331-78CE74519E68}"/>
              </a:ext>
            </a:extLst>
          </p:cNvPr>
          <p:cNvGraphicFramePr>
            <a:graphicFrameLocks noGrp="1"/>
          </p:cNvGraphicFramePr>
          <p:nvPr>
            <p:extLst>
              <p:ext uri="{D42A27DB-BD31-4B8C-83A1-F6EECF244321}">
                <p14:modId xmlns:p14="http://schemas.microsoft.com/office/powerpoint/2010/main" val="3655216613"/>
              </p:ext>
            </p:extLst>
          </p:nvPr>
        </p:nvGraphicFramePr>
        <p:xfrm>
          <a:off x="3204673" y="1660334"/>
          <a:ext cx="7810855" cy="4577632"/>
        </p:xfrm>
        <a:graphic>
          <a:graphicData uri="http://schemas.openxmlformats.org/drawingml/2006/table">
            <a:tbl>
              <a:tblPr>
                <a:tableStyleId>{5C22544A-7EE6-4342-B048-85BDC9FD1C3A}</a:tableStyleId>
              </a:tblPr>
              <a:tblGrid>
                <a:gridCol w="4995908">
                  <a:extLst>
                    <a:ext uri="{9D8B030D-6E8A-4147-A177-3AD203B41FA5}">
                      <a16:colId xmlns:a16="http://schemas.microsoft.com/office/drawing/2014/main" val="3439869870"/>
                    </a:ext>
                  </a:extLst>
                </a:gridCol>
                <a:gridCol w="2814947">
                  <a:extLst>
                    <a:ext uri="{9D8B030D-6E8A-4147-A177-3AD203B41FA5}">
                      <a16:colId xmlns:a16="http://schemas.microsoft.com/office/drawing/2014/main" val="2685969486"/>
                    </a:ext>
                  </a:extLst>
                </a:gridCol>
              </a:tblGrid>
              <a:tr h="535935">
                <a:tc>
                  <a:txBody>
                    <a:bodyPr/>
                    <a:lstStyle/>
                    <a:p>
                      <a:pPr algn="ctr" fontAlgn="ctr"/>
                      <a:r>
                        <a:rPr lang="lt-LT" sz="1600" b="1" i="0" u="none" strike="noStrike" dirty="0">
                          <a:solidFill>
                            <a:srgbClr val="000000"/>
                          </a:solidFill>
                          <a:effectLst/>
                          <a:latin typeface="+mn-lt"/>
                        </a:rPr>
                        <a:t>Ligoninės pavadinimas</a:t>
                      </a:r>
                    </a:p>
                  </a:txBody>
                  <a:tcPr marL="6288" marR="6288" marT="6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lt-LT" sz="1050" b="1" i="0" u="none" strike="noStrike" dirty="0">
                          <a:solidFill>
                            <a:srgbClr val="000000"/>
                          </a:solidFill>
                          <a:effectLst/>
                          <a:latin typeface="Times New Roman" panose="02020603050405020304" pitchFamily="18" charset="0"/>
                        </a:rPr>
                        <a:t>Stacionarinių paslaugų sutarties vykdymas  proc. </a:t>
                      </a:r>
                      <a:r>
                        <a:rPr lang="lt-LT" sz="1050" b="0" i="0" u="none" strike="noStrike" dirty="0">
                          <a:solidFill>
                            <a:srgbClr val="000000"/>
                          </a:solidFill>
                          <a:effectLst/>
                          <a:latin typeface="Calibri" panose="020F0502020204030204" pitchFamily="34" charset="0"/>
                        </a:rPr>
                        <a:t>atsižvelgus į sezoniškumo koeficientą (2</a:t>
                      </a:r>
                      <a:r>
                        <a:rPr lang="en-US" sz="1050" b="0" i="0" u="none" strike="noStrike" dirty="0">
                          <a:solidFill>
                            <a:srgbClr val="000000"/>
                          </a:solidFill>
                          <a:effectLst/>
                          <a:latin typeface="Calibri" panose="020F0502020204030204" pitchFamily="34" charset="0"/>
                        </a:rPr>
                        <a:t>%)</a:t>
                      </a:r>
                      <a:endParaRPr lang="lt-LT" sz="1050" b="1" i="0" u="none" strike="noStrike" dirty="0">
                        <a:solidFill>
                          <a:srgbClr val="000000"/>
                        </a:solidFill>
                        <a:effectLst/>
                        <a:latin typeface="Times New Roman" panose="02020603050405020304" pitchFamily="18" charset="0"/>
                      </a:endParaRPr>
                    </a:p>
                  </a:txBody>
                  <a:tcPr marL="6288" marR="6288" marT="6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2344544"/>
                  </a:ext>
                </a:extLst>
              </a:tr>
              <a:tr h="194244">
                <a:tc>
                  <a:txBody>
                    <a:bodyPr/>
                    <a:lstStyle/>
                    <a:p>
                      <a:pPr algn="l" fontAlgn="t"/>
                      <a:r>
                        <a:rPr lang="lt-LT" sz="1200" u="none" strike="noStrike" dirty="0">
                          <a:effectLst/>
                        </a:rPr>
                        <a:t>Respublikinis priklausomybė ligų centras</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179,8%</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91040538"/>
                  </a:ext>
                </a:extLst>
              </a:tr>
              <a:tr h="219158">
                <a:tc>
                  <a:txBody>
                    <a:bodyPr/>
                    <a:lstStyle/>
                    <a:p>
                      <a:pPr algn="l" fontAlgn="t"/>
                      <a:r>
                        <a:rPr lang="lt-LT" sz="1200" u="none" strike="noStrike" dirty="0">
                          <a:effectLst/>
                        </a:rPr>
                        <a:t>VšĮ „Vilniaus gimdymo namai“</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110,0%</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6991549"/>
                  </a:ext>
                </a:extLst>
              </a:tr>
              <a:tr h="219158">
                <a:tc>
                  <a:txBody>
                    <a:bodyPr/>
                    <a:lstStyle/>
                    <a:p>
                      <a:pPr algn="l" fontAlgn="t"/>
                      <a:r>
                        <a:rPr lang="lt-LT" sz="1200" u="none" strike="noStrike" dirty="0">
                          <a:effectLst/>
                        </a:rPr>
                        <a:t>VšĮ Respublikinė </a:t>
                      </a:r>
                      <a:r>
                        <a:rPr lang="lt-LT" sz="1200" u="none" strike="noStrike" dirty="0" err="1">
                          <a:effectLst/>
                        </a:rPr>
                        <a:t>vilniaus</a:t>
                      </a:r>
                      <a:r>
                        <a:rPr lang="lt-LT" sz="1200" u="none" strike="noStrike" dirty="0">
                          <a:effectLst/>
                        </a:rPr>
                        <a:t> psichiatrijos ligoninė</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99,8%</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4853165"/>
                  </a:ext>
                </a:extLst>
              </a:tr>
              <a:tr h="194244">
                <a:tc>
                  <a:txBody>
                    <a:bodyPr/>
                    <a:lstStyle/>
                    <a:p>
                      <a:pPr algn="l" fontAlgn="t"/>
                      <a:r>
                        <a:rPr lang="lt-LT" sz="1200" u="none" strike="noStrike" dirty="0">
                          <a:effectLst/>
                        </a:rPr>
                        <a:t>VšĮ Respublikinė Panevėžio ligoninė </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a:effectLst/>
                        </a:rPr>
                        <a:t>97,1%</a:t>
                      </a:r>
                      <a:endParaRPr lang="lt-LT" sz="1200" b="0" i="0" u="none" strike="noStrike">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77539212"/>
                  </a:ext>
                </a:extLst>
              </a:tr>
              <a:tr h="309727">
                <a:tc>
                  <a:txBody>
                    <a:bodyPr/>
                    <a:lstStyle/>
                    <a:p>
                      <a:pPr algn="l" fontAlgn="t"/>
                      <a:r>
                        <a:rPr lang="lt-LT" sz="1200" u="none" strike="noStrike" dirty="0">
                          <a:effectLst/>
                        </a:rPr>
                        <a:t>VšĮ Vilniaus universiteto ligoninės Santaros klinikos</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a:effectLst/>
                        </a:rPr>
                        <a:t>96,0%</a:t>
                      </a:r>
                      <a:endParaRPr lang="lt-LT" sz="1200" b="0" i="0" u="none" strike="noStrike">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19773215"/>
                  </a:ext>
                </a:extLst>
              </a:tr>
              <a:tr h="219158">
                <a:tc>
                  <a:txBody>
                    <a:bodyPr/>
                    <a:lstStyle/>
                    <a:p>
                      <a:pPr algn="l" fontAlgn="t"/>
                      <a:r>
                        <a:rPr lang="lt-LT" sz="1200" u="none" strike="noStrike" dirty="0">
                          <a:effectLst/>
                        </a:rPr>
                        <a:t>VšĮ Vilniaus miesto psichikos sveikatos centras</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a:effectLst/>
                        </a:rPr>
                        <a:t>94,4%</a:t>
                      </a:r>
                      <a:endParaRPr lang="lt-LT" sz="1200" b="0" i="0" u="none" strike="noStrike">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71202072"/>
                  </a:ext>
                </a:extLst>
              </a:tr>
              <a:tr h="246319">
                <a:tc>
                  <a:txBody>
                    <a:bodyPr/>
                    <a:lstStyle/>
                    <a:p>
                      <a:pPr algn="l" fontAlgn="t"/>
                      <a:r>
                        <a:rPr lang="lt-LT" sz="1200" u="none" strike="noStrike" dirty="0">
                          <a:effectLst/>
                        </a:rPr>
                        <a:t>Lietuvos sveikatos mokslų universiteto ligoninė Kauno klinikos </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93,4%</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26499350"/>
                  </a:ext>
                </a:extLst>
              </a:tr>
              <a:tr h="194244">
                <a:tc>
                  <a:txBody>
                    <a:bodyPr/>
                    <a:lstStyle/>
                    <a:p>
                      <a:pPr algn="l" fontAlgn="t"/>
                      <a:r>
                        <a:rPr lang="lt-LT" sz="1200" u="none" strike="noStrike" dirty="0">
                          <a:effectLst/>
                        </a:rPr>
                        <a:t>VšĮ Klaipėdos Jūrininkų ligoninė </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93,2%</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43657239"/>
                  </a:ext>
                </a:extLst>
              </a:tr>
              <a:tr h="194244">
                <a:tc>
                  <a:txBody>
                    <a:bodyPr/>
                    <a:lstStyle/>
                    <a:p>
                      <a:pPr algn="l" fontAlgn="t"/>
                      <a:r>
                        <a:rPr lang="lt-LT" sz="1200" u="none" strike="noStrike" dirty="0">
                          <a:effectLst/>
                        </a:rPr>
                        <a:t>VšĮ Respublikinė Klaipėdos ligoninė </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92,7%</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77779875"/>
                  </a:ext>
                </a:extLst>
              </a:tr>
              <a:tr h="194244">
                <a:tc>
                  <a:txBody>
                    <a:bodyPr/>
                    <a:lstStyle/>
                    <a:p>
                      <a:pPr algn="l" fontAlgn="t"/>
                      <a:r>
                        <a:rPr lang="lt-LT" sz="1200" u="none" strike="noStrike" dirty="0">
                          <a:effectLst/>
                        </a:rPr>
                        <a:t>VšĮ Respublikinė Šiaulių ligoninė </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92,2%</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1994746"/>
                  </a:ext>
                </a:extLst>
              </a:tr>
              <a:tr h="194244">
                <a:tc>
                  <a:txBody>
                    <a:bodyPr/>
                    <a:lstStyle/>
                    <a:p>
                      <a:pPr algn="l" fontAlgn="t"/>
                      <a:r>
                        <a:rPr lang="lt-LT" sz="1200" u="none" strike="noStrike" dirty="0">
                          <a:effectLst/>
                        </a:rPr>
                        <a:t>VšĮ Respublikinė Kauno ligoninė </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91,9%</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86940234"/>
                  </a:ext>
                </a:extLst>
              </a:tr>
              <a:tr h="194244">
                <a:tc>
                  <a:txBody>
                    <a:bodyPr/>
                    <a:lstStyle/>
                    <a:p>
                      <a:pPr algn="l" fontAlgn="t"/>
                      <a:r>
                        <a:rPr lang="lt-LT" sz="1200" u="none" strike="noStrike" dirty="0">
                          <a:effectLst/>
                        </a:rPr>
                        <a:t>VšĮ Respublikinė Vilniaus universitetinė ligoninė</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91,0%</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93191959"/>
                  </a:ext>
                </a:extLst>
              </a:tr>
              <a:tr h="194244">
                <a:tc>
                  <a:txBody>
                    <a:bodyPr/>
                    <a:lstStyle/>
                    <a:p>
                      <a:pPr algn="l" fontAlgn="t"/>
                      <a:r>
                        <a:rPr lang="lt-LT" sz="1200" u="none" strike="noStrike">
                          <a:effectLst/>
                        </a:rPr>
                        <a:t>VšĮ Kauno klinikinė ligoninė</a:t>
                      </a:r>
                      <a:endParaRPr lang="lt-LT" sz="1200" b="0" i="0" u="none" strike="noStrike">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90,7%</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6727810"/>
                  </a:ext>
                </a:extLst>
              </a:tr>
              <a:tr h="219158">
                <a:tc>
                  <a:txBody>
                    <a:bodyPr/>
                    <a:lstStyle/>
                    <a:p>
                      <a:pPr algn="l" fontAlgn="t"/>
                      <a:r>
                        <a:rPr lang="lt-LT" sz="1200" u="none" strike="noStrike">
                          <a:effectLst/>
                        </a:rPr>
                        <a:t>VšĮ Klaipėdos universitetinė ligoninė</a:t>
                      </a:r>
                      <a:endParaRPr lang="lt-LT" sz="1200" b="0" i="0" u="none" strike="noStrike">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88,4%</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7837624"/>
                  </a:ext>
                </a:extLst>
              </a:tr>
              <a:tr h="219996">
                <a:tc>
                  <a:txBody>
                    <a:bodyPr/>
                    <a:lstStyle/>
                    <a:p>
                      <a:pPr algn="l" fontAlgn="t"/>
                      <a:r>
                        <a:rPr lang="lt-LT" sz="1200" u="none" strike="noStrike" dirty="0">
                          <a:effectLst/>
                        </a:rPr>
                        <a:t>Nacionalinis vėžio institutas</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85,1%</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27765297"/>
                  </a:ext>
                </a:extLst>
              </a:tr>
              <a:tr h="218994">
                <a:tc>
                  <a:txBody>
                    <a:bodyPr/>
                    <a:lstStyle/>
                    <a:p>
                      <a:pPr algn="l" fontAlgn="t"/>
                      <a:r>
                        <a:rPr lang="lt-LT" sz="1200" u="none" strike="noStrike" dirty="0">
                          <a:effectLst/>
                        </a:rPr>
                        <a:t>VšĮ Vilniaus universiteto ligoninės Žalgirio klinika</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u="none" strike="noStrike" dirty="0">
                          <a:effectLst/>
                        </a:rPr>
                        <a:t>82,7%</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7531890"/>
                  </a:ext>
                </a:extLst>
              </a:tr>
              <a:tr h="194244">
                <a:tc>
                  <a:txBody>
                    <a:bodyPr/>
                    <a:lstStyle/>
                    <a:p>
                      <a:pPr algn="l" fontAlgn="t"/>
                      <a:r>
                        <a:rPr lang="lt-LT" sz="1200" u="none" strike="noStrike" dirty="0">
                          <a:effectLst/>
                        </a:rPr>
                        <a:t>VšĮ Vilniaus miesto klinikinė ligoninė</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200" u="none" strike="noStrike" dirty="0">
                          <a:effectLst/>
                        </a:rPr>
                        <a:t>64,5%</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97561333"/>
                  </a:ext>
                </a:extLst>
              </a:tr>
              <a:tr h="202185">
                <a:tc>
                  <a:txBody>
                    <a:bodyPr/>
                    <a:lstStyle/>
                    <a:p>
                      <a:pPr algn="l" fontAlgn="t"/>
                      <a:r>
                        <a:rPr lang="lt-LT" sz="1200" u="none" strike="noStrike" dirty="0">
                          <a:effectLst/>
                        </a:rPr>
                        <a:t>VšĮ Klaipėdos vaikų ligoninė</a:t>
                      </a:r>
                      <a:endParaRPr lang="lt-LT" sz="1200" b="0" i="0" u="none" strike="noStrike" dirty="0">
                        <a:solidFill>
                          <a:srgbClr val="000000"/>
                        </a:solidFill>
                        <a:effectLst/>
                        <a:latin typeface="Times New Roman" panose="02020603050405020304" pitchFamily="18" charset="0"/>
                      </a:endParaRPr>
                    </a:p>
                  </a:txBody>
                  <a:tcPr marL="6288" marR="6288" marT="62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200" u="none" strike="noStrike" dirty="0">
                          <a:effectLst/>
                        </a:rPr>
                        <a:t>64,3%</a:t>
                      </a:r>
                      <a:endParaRPr lang="lt-LT" sz="1200" b="0" i="0" u="none" strike="noStrike" dirty="0">
                        <a:solidFill>
                          <a:srgbClr val="000000"/>
                        </a:solidFill>
                        <a:effectLst/>
                        <a:latin typeface="Times New Roman" panose="02020603050405020304" pitchFamily="18" charset="0"/>
                      </a:endParaRPr>
                    </a:p>
                  </a:txBody>
                  <a:tcPr marL="6288" marR="6288" marT="6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83940248"/>
                  </a:ext>
                </a:extLst>
              </a:tr>
              <a:tr h="187018">
                <a:tc>
                  <a:txBody>
                    <a:bodyPr/>
                    <a:lstStyle/>
                    <a:p>
                      <a:pPr algn="l" fontAlgn="t"/>
                      <a:r>
                        <a:rPr lang="lt-LT" sz="1400" b="1" u="none" strike="noStrike" dirty="0">
                          <a:effectLst/>
                        </a:rPr>
                        <a:t>Iš viso Respublikos lygmens ligoninėse</a:t>
                      </a:r>
                      <a:endParaRPr lang="lt-LT" sz="1400" b="1" i="0" u="none" strike="noStrike" dirty="0">
                        <a:solidFill>
                          <a:srgbClr val="000000"/>
                        </a:solidFill>
                        <a:effectLst/>
                        <a:latin typeface="Times New Roman" panose="02020603050405020304" pitchFamily="18" charset="0"/>
                      </a:endParaRPr>
                    </a:p>
                  </a:txBody>
                  <a:tcPr marL="6288" marR="6288" marT="6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400" b="1" u="none" strike="noStrike" dirty="0">
                          <a:effectLst/>
                        </a:rPr>
                        <a:t>89,6%</a:t>
                      </a:r>
                      <a:endParaRPr lang="lt-LT" sz="1400" b="1" i="0" u="none" strike="noStrike" dirty="0">
                        <a:solidFill>
                          <a:srgbClr val="000000"/>
                        </a:solidFill>
                        <a:effectLst/>
                        <a:latin typeface="Times New Roman" panose="02020603050405020304" pitchFamily="18" charset="0"/>
                      </a:endParaRPr>
                    </a:p>
                  </a:txBody>
                  <a:tcPr marL="6288" marR="6288" marT="6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547042"/>
                  </a:ext>
                </a:extLst>
              </a:tr>
            </a:tbl>
          </a:graphicData>
        </a:graphic>
      </p:graphicFrame>
    </p:spTree>
    <p:extLst>
      <p:ext uri="{BB962C8B-B14F-4D97-AF65-F5344CB8AC3E}">
        <p14:creationId xmlns:p14="http://schemas.microsoft.com/office/powerpoint/2010/main" val="318356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685535" y="303689"/>
            <a:ext cx="9506464" cy="1143000"/>
          </a:xfrm>
        </p:spPr>
        <p:txBody>
          <a:bodyPr>
            <a:noAutofit/>
          </a:bodyPr>
          <a:lstStyle/>
          <a:p>
            <a:pPr algn="ctr"/>
            <a:r>
              <a:rPr lang="lt-LT" sz="2800" b="1" dirty="0">
                <a:solidFill>
                  <a:srgbClr val="008000"/>
                </a:solidFill>
                <a:latin typeface="Calibri" panose="020F0502020204030204" pitchFamily="34" charset="0"/>
              </a:rPr>
              <a:t>Stacionarinių paslaugų atnaujinimas 2020 m. liepos  mėnesį </a:t>
            </a:r>
            <a:br>
              <a:rPr lang="lt-LT" sz="2800" b="1" dirty="0">
                <a:solidFill>
                  <a:srgbClr val="008000"/>
                </a:solidFill>
                <a:latin typeface="Calibri" panose="020F0502020204030204" pitchFamily="34" charset="0"/>
              </a:rPr>
            </a:br>
            <a:r>
              <a:rPr lang="lt-LT" sz="2800" b="1" u="sng" dirty="0">
                <a:solidFill>
                  <a:srgbClr val="008000"/>
                </a:solidFill>
                <a:latin typeface="Calibri" panose="020F0502020204030204" pitchFamily="34" charset="0"/>
              </a:rPr>
              <a:t>regiono</a:t>
            </a:r>
            <a:r>
              <a:rPr lang="lt-LT" sz="2800" b="1" dirty="0">
                <a:solidFill>
                  <a:srgbClr val="008000"/>
                </a:solidFill>
                <a:latin typeface="Calibri" panose="020F0502020204030204" pitchFamily="34" charset="0"/>
              </a:rPr>
              <a:t> lygmens ligoninėse </a:t>
            </a:r>
          </a:p>
        </p:txBody>
      </p:sp>
      <p:graphicFrame>
        <p:nvGraphicFramePr>
          <p:cNvPr id="4" name="Lentelė 3">
            <a:extLst>
              <a:ext uri="{FF2B5EF4-FFF2-40B4-BE49-F238E27FC236}">
                <a16:creationId xmlns:a16="http://schemas.microsoft.com/office/drawing/2014/main" id="{0C596624-02E4-45DF-97FF-E72B8255335D}"/>
              </a:ext>
            </a:extLst>
          </p:cNvPr>
          <p:cNvGraphicFramePr>
            <a:graphicFrameLocks noGrp="1"/>
          </p:cNvGraphicFramePr>
          <p:nvPr>
            <p:extLst>
              <p:ext uri="{D42A27DB-BD31-4B8C-83A1-F6EECF244321}">
                <p14:modId xmlns:p14="http://schemas.microsoft.com/office/powerpoint/2010/main" val="4095994577"/>
              </p:ext>
            </p:extLst>
          </p:nvPr>
        </p:nvGraphicFramePr>
        <p:xfrm>
          <a:off x="3415005" y="1557649"/>
          <a:ext cx="7341197" cy="4713456"/>
        </p:xfrm>
        <a:graphic>
          <a:graphicData uri="http://schemas.openxmlformats.org/drawingml/2006/table">
            <a:tbl>
              <a:tblPr/>
              <a:tblGrid>
                <a:gridCol w="4343853">
                  <a:extLst>
                    <a:ext uri="{9D8B030D-6E8A-4147-A177-3AD203B41FA5}">
                      <a16:colId xmlns:a16="http://schemas.microsoft.com/office/drawing/2014/main" val="1650743635"/>
                    </a:ext>
                  </a:extLst>
                </a:gridCol>
                <a:gridCol w="2997344">
                  <a:extLst>
                    <a:ext uri="{9D8B030D-6E8A-4147-A177-3AD203B41FA5}">
                      <a16:colId xmlns:a16="http://schemas.microsoft.com/office/drawing/2014/main" val="316388631"/>
                    </a:ext>
                  </a:extLst>
                </a:gridCol>
              </a:tblGrid>
              <a:tr h="1106895">
                <a:tc>
                  <a:txBody>
                    <a:bodyPr/>
                    <a:lstStyle/>
                    <a:p>
                      <a:pPr algn="ctr" fontAlgn="ctr"/>
                      <a:r>
                        <a:rPr lang="lt-LT" sz="1600" b="1" i="0" u="none" strike="noStrike" dirty="0">
                          <a:solidFill>
                            <a:srgbClr val="000000"/>
                          </a:solidFill>
                          <a:effectLst/>
                          <a:latin typeface="+mn-lt"/>
                        </a:rPr>
                        <a:t>Ligoninės pavadinimas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lt-LT" sz="1600" b="1" i="0" u="none" strike="noStrike" dirty="0">
                          <a:solidFill>
                            <a:srgbClr val="000000"/>
                          </a:solidFill>
                          <a:effectLst/>
                          <a:latin typeface="+mn-lt"/>
                        </a:rPr>
                        <a:t>Stacionarinių paslaugų sutarties vykdymas  proc. </a:t>
                      </a:r>
                      <a:r>
                        <a:rPr lang="lt-LT" sz="1600" b="0" i="0" u="none" strike="noStrike" dirty="0">
                          <a:solidFill>
                            <a:srgbClr val="000000"/>
                          </a:solidFill>
                          <a:effectLst/>
                          <a:latin typeface="+mn-lt"/>
                        </a:rPr>
                        <a:t>atsižvelgus į sezoniškumo koeficientą (2</a:t>
                      </a:r>
                      <a:r>
                        <a:rPr lang="en-US" sz="1600" b="0" i="0" u="none" strike="noStrike" dirty="0">
                          <a:solidFill>
                            <a:srgbClr val="000000"/>
                          </a:solidFill>
                          <a:effectLst/>
                          <a:latin typeface="+mn-lt"/>
                        </a:rPr>
                        <a:t>%)</a:t>
                      </a:r>
                      <a:endParaRPr lang="lt-LT" sz="16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760463"/>
                  </a:ext>
                </a:extLst>
              </a:tr>
              <a:tr h="244354">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Utenos ligoninė</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118,4%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74683489"/>
                  </a:ext>
                </a:extLst>
              </a:tr>
              <a:tr h="289485">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Tauragės ligoninė</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100,9%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53666840"/>
                  </a:ext>
                </a:extLst>
              </a:tr>
              <a:tr h="228011">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Mažeikių ligoninė</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89,5%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1616379"/>
                  </a:ext>
                </a:extLst>
              </a:tr>
              <a:tr h="244354">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Alytaus apskrities </a:t>
                      </a:r>
                      <a:r>
                        <a:rPr lang="lt-LT" sz="1600" u="none" strike="noStrike" kern="1200" dirty="0" err="1">
                          <a:solidFill>
                            <a:schemeClr val="dk1"/>
                          </a:solidFill>
                          <a:effectLst/>
                          <a:latin typeface="+mn-lt"/>
                          <a:ea typeface="+mn-ea"/>
                          <a:cs typeface="+mn-cs"/>
                        </a:rPr>
                        <a:t>S.Kudirkos</a:t>
                      </a:r>
                      <a:r>
                        <a:rPr lang="lt-LT" sz="1600" u="none" strike="noStrike" kern="1200" dirty="0">
                          <a:solidFill>
                            <a:schemeClr val="dk1"/>
                          </a:solidFill>
                          <a:effectLst/>
                          <a:latin typeface="+mn-lt"/>
                          <a:ea typeface="+mn-ea"/>
                          <a:cs typeface="+mn-cs"/>
                        </a:rPr>
                        <a:t> ligoninė</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86,5%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98577478"/>
                  </a:ext>
                </a:extLst>
              </a:tr>
              <a:tr h="244354">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Kėdainių ligoninė</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83,2%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71004692"/>
                  </a:ext>
                </a:extLst>
              </a:tr>
              <a:tr h="244354">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Jonavos ligoninė</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82,3%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29934264"/>
                  </a:ext>
                </a:extLst>
              </a:tr>
              <a:tr h="244354">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Ukmergės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6528778"/>
                  </a:ext>
                </a:extLst>
              </a:tr>
              <a:tr h="244354">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Regioninė Telšių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4829267"/>
                  </a:ext>
                </a:extLst>
              </a:tr>
              <a:tr h="286221">
                <a:tc>
                  <a:txBody>
                    <a:bodyPr/>
                    <a:lstStyle/>
                    <a:p>
                      <a:pPr marL="0" algn="l" defTabSz="914400" rtl="0" eaLnBrk="1" fontAlgn="t" latinLnBrk="0" hangingPunct="1"/>
                      <a:r>
                        <a:rPr lang="lt-LT" sz="1600" u="none" strike="noStrike" kern="1200" dirty="0">
                          <a:solidFill>
                            <a:schemeClr val="dk1"/>
                          </a:solidFill>
                          <a:effectLst/>
                          <a:latin typeface="+mn-lt"/>
                          <a:ea typeface="+mn-ea"/>
                          <a:cs typeface="+mn-cs"/>
                        </a:rPr>
                        <a:t>VšĮ Radviliškio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87959215"/>
                  </a:ext>
                </a:extLst>
              </a:tr>
              <a:tr h="244354">
                <a:tc>
                  <a:txBody>
                    <a:bodyPr/>
                    <a:lstStyle/>
                    <a:p>
                      <a:pPr marL="0" algn="l" defTabSz="914400" rtl="0" eaLnBrk="1" fontAlgn="t" latinLnBrk="0" hangingPunct="1"/>
                      <a:r>
                        <a:rPr lang="lt-LT" sz="1600" u="none" strike="noStrike" kern="1200">
                          <a:solidFill>
                            <a:schemeClr val="dk1"/>
                          </a:solidFill>
                          <a:effectLst/>
                          <a:latin typeface="+mn-lt"/>
                          <a:ea typeface="+mn-ea"/>
                          <a:cs typeface="+mn-cs"/>
                        </a:rPr>
                        <a:t>Marijampolės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t" latinLnBrk="0" hangingPunct="1"/>
                      <a:r>
                        <a:rPr lang="lt-LT" sz="1600" u="none" strike="noStrike" kern="1200" dirty="0">
                          <a:solidFill>
                            <a:schemeClr val="dk1"/>
                          </a:solidFill>
                          <a:effectLst/>
                          <a:latin typeface="+mn-lt"/>
                          <a:ea typeface="+mn-ea"/>
                          <a:cs typeface="+mn-cs"/>
                        </a:rPr>
                        <a:t>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88769436"/>
                  </a:ext>
                </a:extLst>
              </a:tr>
              <a:tr h="375569">
                <a:tc>
                  <a:txBody>
                    <a:bodyPr/>
                    <a:lstStyle/>
                    <a:p>
                      <a:pPr algn="l" fontAlgn="t"/>
                      <a:r>
                        <a:rPr lang="lt-LT" sz="1600" b="0" i="0" u="none" strike="noStrike" dirty="0">
                          <a:solidFill>
                            <a:schemeClr val="tx1"/>
                          </a:solidFill>
                          <a:effectLst/>
                          <a:latin typeface="Calibri" panose="020F0502020204030204" pitchFamily="34" charset="0"/>
                          <a:cs typeface="Calibri" panose="020F0502020204030204" pitchFamily="34" charset="0"/>
                        </a:rPr>
                        <a:t>Lietuvos Respublikos vidaus reikalų ministerijos Medicinos centras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lt-LT" sz="1600" b="0" i="0" u="none" strike="noStrike" dirty="0">
                          <a:solidFill>
                            <a:schemeClr val="tx1"/>
                          </a:solidFill>
                          <a:effectLst/>
                          <a:latin typeface="Calibri" panose="020F0502020204030204" pitchFamily="34" charset="0"/>
                          <a:cs typeface="Calibri" panose="020F0502020204030204" pitchFamily="34" charset="0"/>
                        </a:rPr>
                        <a:t>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90471399"/>
                  </a:ext>
                </a:extLst>
              </a:tr>
              <a:tr h="244354">
                <a:tc>
                  <a:txBody>
                    <a:bodyPr/>
                    <a:lstStyle/>
                    <a:p>
                      <a:pPr algn="l" fontAlgn="t"/>
                      <a:r>
                        <a:rPr lang="lt-LT" sz="1600" b="0" i="0" u="none" strike="noStrike" dirty="0">
                          <a:solidFill>
                            <a:schemeClr val="tx1"/>
                          </a:solidFill>
                          <a:effectLst/>
                          <a:latin typeface="Calibri" panose="020F0502020204030204" pitchFamily="34" charset="0"/>
                          <a:cs typeface="Calibri" panose="020F0502020204030204" pitchFamily="34" charset="0"/>
                        </a:rPr>
                        <a:t>VšĮ Šilutės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lt-LT" sz="1600" b="0" i="0" u="none" strike="noStrike" dirty="0">
                          <a:solidFill>
                            <a:schemeClr val="tx1"/>
                          </a:solidFill>
                          <a:effectLst/>
                          <a:latin typeface="Calibri" panose="020F0502020204030204" pitchFamily="34" charset="0"/>
                          <a:cs typeface="Calibri" panose="020F0502020204030204" pitchFamily="34" charset="0"/>
                        </a:rPr>
                        <a:t>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38705634"/>
                  </a:ext>
                </a:extLst>
              </a:tr>
              <a:tr h="244354">
                <a:tc>
                  <a:txBody>
                    <a:bodyPr/>
                    <a:lstStyle/>
                    <a:p>
                      <a:pPr algn="l" fontAlgn="t"/>
                      <a:r>
                        <a:rPr lang="lt-LT" sz="1600" b="1" i="0" u="none" strike="noStrike" dirty="0">
                          <a:solidFill>
                            <a:srgbClr val="000000"/>
                          </a:solidFill>
                          <a:effectLst/>
                          <a:latin typeface="+mn-lt"/>
                        </a:rPr>
                        <a:t>Iš viso Regiono lygmens ligoninėse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lt-LT" sz="1600" b="1" i="0" u="none" strike="noStrike" dirty="0">
                          <a:solidFill>
                            <a:srgbClr val="000000"/>
                          </a:solidFill>
                          <a:effectLst/>
                          <a:latin typeface="+mn-lt"/>
                        </a:rPr>
                        <a:t>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9502651"/>
                  </a:ext>
                </a:extLst>
              </a:tr>
            </a:tbl>
          </a:graphicData>
        </a:graphic>
      </p:graphicFrame>
    </p:spTree>
    <p:extLst>
      <p:ext uri="{BB962C8B-B14F-4D97-AF65-F5344CB8AC3E}">
        <p14:creationId xmlns:p14="http://schemas.microsoft.com/office/powerpoint/2010/main" val="230919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8" name="Antraštė 1">
            <a:extLst>
              <a:ext uri="{FF2B5EF4-FFF2-40B4-BE49-F238E27FC236}">
                <a16:creationId xmlns:a16="http://schemas.microsoft.com/office/drawing/2014/main" id="{EA7560CF-8BA9-4CEC-BE12-E72EF4FDD6C2}"/>
              </a:ext>
            </a:extLst>
          </p:cNvPr>
          <p:cNvSpPr>
            <a:spLocks noGrp="1"/>
          </p:cNvSpPr>
          <p:nvPr>
            <p:ph type="title"/>
          </p:nvPr>
        </p:nvSpPr>
        <p:spPr>
          <a:xfrm>
            <a:off x="2446634" y="-117097"/>
            <a:ext cx="9426400" cy="864468"/>
          </a:xfrm>
        </p:spPr>
        <p:txBody>
          <a:bodyPr>
            <a:noAutofit/>
          </a:bodyPr>
          <a:lstStyle/>
          <a:p>
            <a:pPr algn="ctr"/>
            <a:r>
              <a:rPr lang="lt-LT" sz="2000" b="1" dirty="0">
                <a:solidFill>
                  <a:srgbClr val="008000"/>
                </a:solidFill>
                <a:latin typeface="Calibri" panose="020F0502020204030204" pitchFamily="34" charset="0"/>
              </a:rPr>
              <a:t>Stacionarinių paslaugų atnaujinimas 2020 m. liepos  mėnesį </a:t>
            </a:r>
            <a:br>
              <a:rPr lang="lt-LT" sz="2000" b="1" dirty="0">
                <a:solidFill>
                  <a:srgbClr val="008000"/>
                </a:solidFill>
                <a:latin typeface="Calibri" panose="020F0502020204030204" pitchFamily="34" charset="0"/>
              </a:rPr>
            </a:br>
            <a:r>
              <a:rPr lang="lt-LT" sz="2000" b="1" u="sng" dirty="0">
                <a:solidFill>
                  <a:srgbClr val="008000"/>
                </a:solidFill>
                <a:latin typeface="Calibri" panose="020F0502020204030204" pitchFamily="34" charset="0"/>
              </a:rPr>
              <a:t>rajono</a:t>
            </a:r>
            <a:r>
              <a:rPr lang="lt-LT" sz="2000" b="1" dirty="0">
                <a:solidFill>
                  <a:srgbClr val="008000"/>
                </a:solidFill>
                <a:latin typeface="Calibri" panose="020F0502020204030204" pitchFamily="34" charset="0"/>
              </a:rPr>
              <a:t> lygmens ligoninėse </a:t>
            </a:r>
          </a:p>
        </p:txBody>
      </p:sp>
      <p:graphicFrame>
        <p:nvGraphicFramePr>
          <p:cNvPr id="4" name="Lentelė 3">
            <a:extLst>
              <a:ext uri="{FF2B5EF4-FFF2-40B4-BE49-F238E27FC236}">
                <a16:creationId xmlns:a16="http://schemas.microsoft.com/office/drawing/2014/main" id="{0B5A3BE4-D0DF-47A1-8321-6AE7BB8A4490}"/>
              </a:ext>
            </a:extLst>
          </p:cNvPr>
          <p:cNvGraphicFramePr>
            <a:graphicFrameLocks noGrp="1"/>
          </p:cNvGraphicFramePr>
          <p:nvPr>
            <p:extLst>
              <p:ext uri="{D42A27DB-BD31-4B8C-83A1-F6EECF244321}">
                <p14:modId xmlns:p14="http://schemas.microsoft.com/office/powerpoint/2010/main" val="3513251591"/>
              </p:ext>
            </p:extLst>
          </p:nvPr>
        </p:nvGraphicFramePr>
        <p:xfrm>
          <a:off x="2690384" y="625151"/>
          <a:ext cx="8938900" cy="6111468"/>
        </p:xfrm>
        <a:graphic>
          <a:graphicData uri="http://schemas.openxmlformats.org/drawingml/2006/table">
            <a:tbl>
              <a:tblPr/>
              <a:tblGrid>
                <a:gridCol w="6320872">
                  <a:extLst>
                    <a:ext uri="{9D8B030D-6E8A-4147-A177-3AD203B41FA5}">
                      <a16:colId xmlns:a16="http://schemas.microsoft.com/office/drawing/2014/main" val="195811815"/>
                    </a:ext>
                  </a:extLst>
                </a:gridCol>
                <a:gridCol w="2618028">
                  <a:extLst>
                    <a:ext uri="{9D8B030D-6E8A-4147-A177-3AD203B41FA5}">
                      <a16:colId xmlns:a16="http://schemas.microsoft.com/office/drawing/2014/main" val="3135113121"/>
                    </a:ext>
                  </a:extLst>
                </a:gridCol>
              </a:tblGrid>
              <a:tr h="387732">
                <a:tc>
                  <a:txBody>
                    <a:bodyPr/>
                    <a:lstStyle/>
                    <a:p>
                      <a:pPr algn="ctr" fontAlgn="ctr"/>
                      <a:r>
                        <a:rPr lang="lt-LT" sz="1600" b="1" i="0" u="none" strike="noStrike" dirty="0">
                          <a:solidFill>
                            <a:srgbClr val="000000"/>
                          </a:solidFill>
                          <a:effectLst/>
                          <a:latin typeface="+mn-lt"/>
                        </a:rPr>
                        <a:t>Ligoninės pavadinimas</a:t>
                      </a: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lt-LT" sz="1000" b="1" i="0" u="none" strike="noStrike" dirty="0">
                          <a:solidFill>
                            <a:srgbClr val="000000"/>
                          </a:solidFill>
                          <a:effectLst/>
                          <a:latin typeface="Times New Roman" panose="02020603050405020304" pitchFamily="18" charset="0"/>
                        </a:rPr>
                        <a:t>Stacionarinių paslaugų sutarties vykdymas  proc. </a:t>
                      </a:r>
                      <a:r>
                        <a:rPr lang="lt-LT" sz="1000" b="0" i="0" u="none" strike="noStrike" dirty="0">
                          <a:solidFill>
                            <a:srgbClr val="000000"/>
                          </a:solidFill>
                          <a:effectLst/>
                          <a:latin typeface="Calibri" panose="020F0502020204030204" pitchFamily="34" charset="0"/>
                        </a:rPr>
                        <a:t>atsižvelgus į sezoniškumo koeficientą (2</a:t>
                      </a:r>
                      <a:r>
                        <a:rPr lang="en-US" sz="1000" b="0" i="0" u="none" strike="noStrike" dirty="0">
                          <a:solidFill>
                            <a:srgbClr val="000000"/>
                          </a:solidFill>
                          <a:effectLst/>
                          <a:latin typeface="Calibri" panose="020F0502020204030204" pitchFamily="34" charset="0"/>
                        </a:rPr>
                        <a:t>%)</a:t>
                      </a:r>
                      <a:endParaRPr lang="lt-LT" sz="1000" b="1" i="0" u="none" strike="noStrike" dirty="0">
                        <a:solidFill>
                          <a:srgbClr val="000000"/>
                        </a:solidFill>
                        <a:effectLst/>
                        <a:latin typeface="Times New Roman" panose="02020603050405020304" pitchFamily="18" charset="0"/>
                      </a:endParaRPr>
                    </a:p>
                  </a:txBody>
                  <a:tcPr marL="6137" marR="6137" marT="6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016368"/>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Švenčionių rajono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109,1%</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56197916"/>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Kaišiadorių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99,5%</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20641370"/>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Kupiškio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98,3%</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84976165"/>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Joniškio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96,5%</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68336903"/>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Raseinių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96,4%</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50986059"/>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Šakių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95,8%</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42068811"/>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„Lazdijų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95,7%</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4860324"/>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Plungės rajono savivaldybės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93,7%</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74025723"/>
                  </a:ext>
                </a:extLst>
              </a:tr>
              <a:tr h="199360">
                <a:tc>
                  <a:txBody>
                    <a:bodyPr/>
                    <a:lstStyle/>
                    <a:p>
                      <a:pPr algn="l" fontAlgn="t"/>
                      <a:r>
                        <a:rPr lang="lt-LT" sz="1000" b="0" i="0" u="none" strike="noStrike" dirty="0">
                          <a:solidFill>
                            <a:srgbClr val="000000"/>
                          </a:solidFill>
                          <a:effectLst/>
                          <a:latin typeface="Times New Roman" panose="02020603050405020304" pitchFamily="18" charset="0"/>
                        </a:rPr>
                        <a:t>Kretingos rajono savivaldybės VšĮ Kretingos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90,9%</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14439811"/>
                  </a:ext>
                </a:extLst>
              </a:tr>
              <a:tr h="178879">
                <a:tc>
                  <a:txBody>
                    <a:bodyPr/>
                    <a:lstStyle/>
                    <a:p>
                      <a:pPr algn="l" fontAlgn="t"/>
                      <a:r>
                        <a:rPr lang="lt-LT" sz="1000" b="0" i="0" u="none" strike="noStrike" dirty="0">
                          <a:solidFill>
                            <a:srgbClr val="000000"/>
                          </a:solidFill>
                          <a:effectLst/>
                          <a:latin typeface="Times New Roman" panose="02020603050405020304" pitchFamily="18" charset="0"/>
                        </a:rPr>
                        <a:t>VšĮ Pasvalio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88,2%</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3046418"/>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Biržų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87,9%</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35905594"/>
                  </a:ext>
                </a:extLst>
              </a:tr>
              <a:tr h="178951">
                <a:tc>
                  <a:txBody>
                    <a:bodyPr/>
                    <a:lstStyle/>
                    <a:p>
                      <a:pPr algn="l" fontAlgn="t"/>
                      <a:r>
                        <a:rPr lang="lt-LT" sz="1000" b="0" i="0" u="none" strike="noStrike" dirty="0">
                          <a:solidFill>
                            <a:srgbClr val="000000"/>
                          </a:solidFill>
                          <a:effectLst/>
                          <a:latin typeface="Times New Roman" panose="02020603050405020304" pitchFamily="18" charset="0"/>
                        </a:rPr>
                        <a:t>VšĮ Širvintų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87,4%</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33512648"/>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Rokiškio rajono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87,4%</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22569218"/>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Zarasų rajono savivaldybės VšĮ Zarasų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83,0%</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34366070"/>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Šalčininkų rajono savivaldybės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81,3%</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32907006"/>
                  </a:ext>
                </a:extLst>
              </a:tr>
              <a:tr h="143404">
                <a:tc>
                  <a:txBody>
                    <a:bodyPr/>
                    <a:lstStyle/>
                    <a:p>
                      <a:pPr algn="l" fontAlgn="t"/>
                      <a:r>
                        <a:rPr lang="lt-LT" sz="1000" b="0" i="0" u="none" strike="noStrike">
                          <a:solidFill>
                            <a:srgbClr val="000000"/>
                          </a:solidFill>
                          <a:effectLst/>
                          <a:latin typeface="Times New Roman" panose="02020603050405020304" pitchFamily="18" charset="0"/>
                        </a:rPr>
                        <a:t>VšĮ Mykolo Marcinkevičiaus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76,5%</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38967425"/>
                  </a:ext>
                </a:extLst>
              </a:tr>
              <a:tr h="134822">
                <a:tc>
                  <a:txBody>
                    <a:bodyPr/>
                    <a:lstStyle/>
                    <a:p>
                      <a:pPr algn="l" fontAlgn="t"/>
                      <a:r>
                        <a:rPr lang="lt-LT" sz="1000" b="0" i="0" u="none" strike="noStrike">
                          <a:solidFill>
                            <a:srgbClr val="000000"/>
                          </a:solidFill>
                          <a:effectLst/>
                          <a:latin typeface="Times New Roman" panose="02020603050405020304" pitchFamily="18" charset="0"/>
                        </a:rPr>
                        <a:t>VšĮ Anykščių rajono savivaldybės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75,8%</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91051381"/>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Molėtų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75,2%</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59537756"/>
                  </a:ext>
                </a:extLst>
              </a:tr>
              <a:tr h="134822">
                <a:tc>
                  <a:txBody>
                    <a:bodyPr/>
                    <a:lstStyle/>
                    <a:p>
                      <a:pPr algn="l" fontAlgn="t"/>
                      <a:r>
                        <a:rPr lang="lt-LT" sz="1000" b="0" i="0" u="none" strike="noStrike">
                          <a:solidFill>
                            <a:srgbClr val="000000"/>
                          </a:solidFill>
                          <a:effectLst/>
                          <a:latin typeface="Times New Roman" panose="02020603050405020304" pitchFamily="18" charset="0"/>
                        </a:rPr>
                        <a:t>VšĮ Varėnos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73,8%</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40332451"/>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Visagino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73,1%</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95630883"/>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Vilkaviškio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72,6%</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38904468"/>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a:t>
                      </a:r>
                      <a:r>
                        <a:rPr lang="lt-LT" sz="1000" b="0" i="0" u="none" strike="noStrike" dirty="0" err="1">
                          <a:solidFill>
                            <a:srgbClr val="000000"/>
                          </a:solidFill>
                          <a:effectLst/>
                          <a:latin typeface="Times New Roman" panose="02020603050405020304" pitchFamily="18" charset="0"/>
                        </a:rPr>
                        <a:t>N.Akmenės</a:t>
                      </a:r>
                      <a:r>
                        <a:rPr lang="lt-LT" sz="1000" b="0" i="0" u="none" strike="noStrike" dirty="0">
                          <a:solidFill>
                            <a:srgbClr val="000000"/>
                          </a:solidFill>
                          <a:effectLst/>
                          <a:latin typeface="Times New Roman" panose="02020603050405020304" pitchFamily="18" charset="0"/>
                        </a:rPr>
                        <a:t>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71,9%</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42356656"/>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Druskininkų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71,5%</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53291729"/>
                  </a:ext>
                </a:extLst>
              </a:tr>
              <a:tr h="184400">
                <a:tc>
                  <a:txBody>
                    <a:bodyPr/>
                    <a:lstStyle/>
                    <a:p>
                      <a:pPr algn="l" fontAlgn="t"/>
                      <a:r>
                        <a:rPr lang="lt-LT" sz="1000" b="0" i="0" u="none" strike="noStrike" dirty="0">
                          <a:solidFill>
                            <a:srgbClr val="000000"/>
                          </a:solidFill>
                          <a:effectLst/>
                          <a:latin typeface="Times New Roman" panose="02020603050405020304" pitchFamily="18" charset="0"/>
                        </a:rPr>
                        <a:t>VšĮ Jurbarko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70,1%</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22565287"/>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Šilalės rajono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70,1%</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33919055"/>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Ignalinos rajono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69,7%</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27080941"/>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Prienų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67,1%</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03102647"/>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Elektrėnų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64,9%</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78018760"/>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Pakruojo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60,6%</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76868794"/>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Trakų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56,7%</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25157073"/>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VšĮ Kelmės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55,8%</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54701804"/>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Klaipėdos rajono savivaldybės Gargždų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52,6%</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85883018"/>
                  </a:ext>
                </a:extLst>
              </a:tr>
              <a:tr h="134822">
                <a:tc>
                  <a:txBody>
                    <a:bodyPr/>
                    <a:lstStyle/>
                    <a:p>
                      <a:pPr algn="l" fontAlgn="t"/>
                      <a:r>
                        <a:rPr lang="lt-LT" sz="1000" b="0" i="0" u="none" strike="noStrike" dirty="0">
                          <a:solidFill>
                            <a:srgbClr val="000000"/>
                          </a:solidFill>
                          <a:effectLst/>
                          <a:latin typeface="Times New Roman" panose="02020603050405020304" pitchFamily="18" charset="0"/>
                        </a:rPr>
                        <a:t>Kazlų Rūdos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lt-LT" sz="1000" b="0" i="0" u="none" strike="noStrike" dirty="0">
                          <a:solidFill>
                            <a:srgbClr val="000000"/>
                          </a:solidFill>
                          <a:effectLst/>
                          <a:latin typeface="Times New Roman" panose="02020603050405020304" pitchFamily="18" charset="0"/>
                        </a:rPr>
                        <a:t>33,5%</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29925748"/>
                  </a:ext>
                </a:extLst>
              </a:tr>
              <a:tr h="226036">
                <a:tc>
                  <a:txBody>
                    <a:bodyPr/>
                    <a:lstStyle/>
                    <a:p>
                      <a:pPr algn="l" fontAlgn="t"/>
                      <a:r>
                        <a:rPr lang="lt-LT" sz="1000" b="0" i="0" u="none" strike="noStrike" dirty="0">
                          <a:solidFill>
                            <a:srgbClr val="000000"/>
                          </a:solidFill>
                          <a:effectLst/>
                          <a:latin typeface="Times New Roman" panose="02020603050405020304" pitchFamily="18" charset="0"/>
                        </a:rPr>
                        <a:t>Kalvarijos ligoninė</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lt-LT" sz="1000" b="0" i="0" u="none" strike="noStrike" dirty="0">
                          <a:solidFill>
                            <a:srgbClr val="000000"/>
                          </a:solidFill>
                          <a:effectLst/>
                          <a:latin typeface="Times New Roman" panose="02020603050405020304" pitchFamily="18" charset="0"/>
                        </a:rPr>
                        <a:t> </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84817703"/>
                  </a:ext>
                </a:extLst>
              </a:tr>
              <a:tr h="134822">
                <a:tc>
                  <a:txBody>
                    <a:bodyPr/>
                    <a:lstStyle/>
                    <a:p>
                      <a:pPr algn="l" fontAlgn="t"/>
                      <a:r>
                        <a:rPr lang="lt-LT" sz="1000" b="1" i="0" u="none" strike="noStrike" dirty="0">
                          <a:solidFill>
                            <a:srgbClr val="000000"/>
                          </a:solidFill>
                          <a:effectLst/>
                          <a:latin typeface="Times New Roman" panose="02020603050405020304" pitchFamily="18" charset="0"/>
                        </a:rPr>
                        <a:t>Iš viso Rajono lygmens ASPĮ</a:t>
                      </a:r>
                    </a:p>
                  </a:txBody>
                  <a:tcPr marL="6137" marR="6137" marT="61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lt-LT" sz="1000" b="1" i="0" u="none" strike="noStrike" dirty="0">
                          <a:solidFill>
                            <a:srgbClr val="000000"/>
                          </a:solidFill>
                          <a:effectLst/>
                          <a:latin typeface="Times New Roman" panose="02020603050405020304" pitchFamily="18" charset="0"/>
                        </a:rPr>
                        <a:t>80,2%</a:t>
                      </a:r>
                    </a:p>
                  </a:txBody>
                  <a:tcPr marL="6137" marR="6137" marT="6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5578533"/>
                  </a:ext>
                </a:extLst>
              </a:tr>
            </a:tbl>
          </a:graphicData>
        </a:graphic>
      </p:graphicFrame>
    </p:spTree>
    <p:extLst>
      <p:ext uri="{BB962C8B-B14F-4D97-AF65-F5344CB8AC3E}">
        <p14:creationId xmlns:p14="http://schemas.microsoft.com/office/powerpoint/2010/main" val="226861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639505" y="303688"/>
            <a:ext cx="9272408" cy="1116647"/>
          </a:xfrm>
        </p:spPr>
        <p:txBody>
          <a:bodyPr>
            <a:noAutofit/>
          </a:bodyPr>
          <a:lstStyle/>
          <a:p>
            <a:pPr algn="ctr"/>
            <a:r>
              <a:rPr lang="lt-LT" sz="2800" b="1" dirty="0">
                <a:solidFill>
                  <a:srgbClr val="008000"/>
                </a:solidFill>
                <a:latin typeface="Calibri" panose="020F0502020204030204" pitchFamily="34" charset="0"/>
              </a:rPr>
              <a:t>Šeimos medicina: 2020 m. liepos mėn. kontaktinių apsilankymų skaičius didėjo*</a:t>
            </a:r>
            <a:br>
              <a:rPr lang="lt-LT" sz="2400" b="1" dirty="0">
                <a:solidFill>
                  <a:srgbClr val="FF0000"/>
                </a:solidFill>
                <a:latin typeface="Calibri" panose="020F0502020204030204" pitchFamily="34" charset="0"/>
              </a:rPr>
            </a:br>
            <a:endParaRPr lang="lt-LT" sz="2400" b="1" dirty="0">
              <a:solidFill>
                <a:srgbClr val="FF0000"/>
              </a:solidFill>
              <a:latin typeface="Calibri" panose="020F0502020204030204" pitchFamily="34" charset="0"/>
            </a:endParaRPr>
          </a:p>
        </p:txBody>
      </p:sp>
      <p:graphicFrame>
        <p:nvGraphicFramePr>
          <p:cNvPr id="8" name="Diagrama 7">
            <a:extLst>
              <a:ext uri="{FF2B5EF4-FFF2-40B4-BE49-F238E27FC236}">
                <a16:creationId xmlns:a16="http://schemas.microsoft.com/office/drawing/2014/main" id="{6FB1EC48-F016-448A-81AD-85B3C8D8017E}"/>
              </a:ext>
            </a:extLst>
          </p:cNvPr>
          <p:cNvGraphicFramePr/>
          <p:nvPr/>
        </p:nvGraphicFramePr>
        <p:xfrm>
          <a:off x="2988978" y="1047397"/>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3CD0B1E-247D-4669-970D-836C29E0555E}"/>
              </a:ext>
            </a:extLst>
          </p:cNvPr>
          <p:cNvSpPr txBox="1"/>
          <p:nvPr/>
        </p:nvSpPr>
        <p:spPr>
          <a:xfrm>
            <a:off x="2793812" y="6488668"/>
            <a:ext cx="18470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solidFill>
                <a:effectLst/>
                <a:uLnTx/>
                <a:uFillTx/>
                <a:latin typeface="Calibri" panose="020F0502020204030204"/>
                <a:ea typeface="+mn-ea"/>
                <a:cs typeface="+mn-cs"/>
              </a:rPr>
              <a:t>* - Preliminarūs duomenys</a:t>
            </a:r>
          </a:p>
        </p:txBody>
      </p:sp>
      <p:cxnSp>
        <p:nvCxnSpPr>
          <p:cNvPr id="7" name="Tiesioji rodyklės jungtis 6">
            <a:extLst>
              <a:ext uri="{FF2B5EF4-FFF2-40B4-BE49-F238E27FC236}">
                <a16:creationId xmlns:a16="http://schemas.microsoft.com/office/drawing/2014/main" id="{B69075BC-55ED-4894-81E2-183CD1245130}"/>
              </a:ext>
            </a:extLst>
          </p:cNvPr>
          <p:cNvCxnSpPr>
            <a:cxnSpLocks/>
          </p:cNvCxnSpPr>
          <p:nvPr/>
        </p:nvCxnSpPr>
        <p:spPr>
          <a:xfrm flipV="1">
            <a:off x="9052560" y="3462906"/>
            <a:ext cx="656705" cy="32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Tiesioji rodyklės jungtis 9">
            <a:extLst>
              <a:ext uri="{FF2B5EF4-FFF2-40B4-BE49-F238E27FC236}">
                <a16:creationId xmlns:a16="http://schemas.microsoft.com/office/drawing/2014/main" id="{95DEDC27-6342-40D5-B70F-7B62E8E63A79}"/>
              </a:ext>
            </a:extLst>
          </p:cNvPr>
          <p:cNvCxnSpPr>
            <a:cxnSpLocks/>
          </p:cNvCxnSpPr>
          <p:nvPr/>
        </p:nvCxnSpPr>
        <p:spPr>
          <a:xfrm flipV="1">
            <a:off x="4640856" y="1522591"/>
            <a:ext cx="619333" cy="410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Tiesioji rodyklės jungtis 10">
            <a:extLst>
              <a:ext uri="{FF2B5EF4-FFF2-40B4-BE49-F238E27FC236}">
                <a16:creationId xmlns:a16="http://schemas.microsoft.com/office/drawing/2014/main" id="{A2BC30C2-1AD4-4C91-9FF3-608E46D6D41F}"/>
              </a:ext>
            </a:extLst>
          </p:cNvPr>
          <p:cNvCxnSpPr>
            <a:cxnSpLocks/>
          </p:cNvCxnSpPr>
          <p:nvPr/>
        </p:nvCxnSpPr>
        <p:spPr>
          <a:xfrm flipV="1">
            <a:off x="6945093" y="3127633"/>
            <a:ext cx="661231" cy="202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
            <a:extLst>
              <a:ext uri="{FF2B5EF4-FFF2-40B4-BE49-F238E27FC236}">
                <a16:creationId xmlns:a16="http://schemas.microsoft.com/office/drawing/2014/main" id="{ED6DFFE1-62AA-4F10-A447-2AB62791653D}"/>
              </a:ext>
            </a:extLst>
          </p:cNvPr>
          <p:cNvSpPr txBox="1"/>
          <p:nvPr/>
        </p:nvSpPr>
        <p:spPr>
          <a:xfrm>
            <a:off x="4607942" y="1344201"/>
            <a:ext cx="511394" cy="254525"/>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b="1" dirty="0"/>
              <a:t>17,5 </a:t>
            </a:r>
            <a:r>
              <a:rPr lang="en-US" b="1" dirty="0"/>
              <a:t>%</a:t>
            </a:r>
            <a:endParaRPr lang="lt-LT" sz="1100" b="1" dirty="0"/>
          </a:p>
        </p:txBody>
      </p:sp>
      <p:sp>
        <p:nvSpPr>
          <p:cNvPr id="16" name="TextBox 1">
            <a:extLst>
              <a:ext uri="{FF2B5EF4-FFF2-40B4-BE49-F238E27FC236}">
                <a16:creationId xmlns:a16="http://schemas.microsoft.com/office/drawing/2014/main" id="{877654ED-0A2F-4716-9490-12C2F5D44EA3}"/>
              </a:ext>
            </a:extLst>
          </p:cNvPr>
          <p:cNvSpPr txBox="1"/>
          <p:nvPr/>
        </p:nvSpPr>
        <p:spPr>
          <a:xfrm>
            <a:off x="6945093" y="2907621"/>
            <a:ext cx="511394" cy="254525"/>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b="1" dirty="0"/>
              <a:t>14 </a:t>
            </a:r>
            <a:r>
              <a:rPr lang="en-US" b="1" dirty="0"/>
              <a:t>%</a:t>
            </a:r>
            <a:endParaRPr lang="lt-LT" sz="1100" b="1" dirty="0"/>
          </a:p>
        </p:txBody>
      </p:sp>
      <p:sp>
        <p:nvSpPr>
          <p:cNvPr id="17" name="TextBox 1">
            <a:extLst>
              <a:ext uri="{FF2B5EF4-FFF2-40B4-BE49-F238E27FC236}">
                <a16:creationId xmlns:a16="http://schemas.microsoft.com/office/drawing/2014/main" id="{337FB199-9742-4471-A0C9-2C33B110FE95}"/>
              </a:ext>
            </a:extLst>
          </p:cNvPr>
          <p:cNvSpPr txBox="1"/>
          <p:nvPr/>
        </p:nvSpPr>
        <p:spPr>
          <a:xfrm>
            <a:off x="9052560" y="3267831"/>
            <a:ext cx="511394" cy="254525"/>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b="1" dirty="0"/>
              <a:t>21,6 </a:t>
            </a:r>
            <a:r>
              <a:rPr lang="en-US" b="1" dirty="0"/>
              <a:t>%</a:t>
            </a:r>
            <a:endParaRPr lang="lt-LT" sz="1100" b="1" dirty="0"/>
          </a:p>
        </p:txBody>
      </p:sp>
    </p:spTree>
    <p:extLst>
      <p:ext uri="{BB962C8B-B14F-4D97-AF65-F5344CB8AC3E}">
        <p14:creationId xmlns:p14="http://schemas.microsoft.com/office/powerpoint/2010/main" val="67620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639505" y="303688"/>
            <a:ext cx="9272408" cy="1116647"/>
          </a:xfrm>
        </p:spPr>
        <p:txBody>
          <a:bodyPr>
            <a:noAutofit/>
          </a:bodyPr>
          <a:lstStyle/>
          <a:p>
            <a:pPr algn="ctr"/>
            <a:r>
              <a:rPr lang="lt-LT" sz="2800" b="1" dirty="0">
                <a:solidFill>
                  <a:srgbClr val="008000"/>
                </a:solidFill>
                <a:latin typeface="Calibri" panose="020F0502020204030204" pitchFamily="34" charset="0"/>
              </a:rPr>
              <a:t>Šeimos medicina: 2020 m. liepos mėn. nuotolinių paslaugų mažėjo*</a:t>
            </a:r>
            <a:br>
              <a:rPr lang="lt-LT" sz="2400" b="1" dirty="0">
                <a:solidFill>
                  <a:srgbClr val="FF0000"/>
                </a:solidFill>
                <a:latin typeface="Calibri" panose="020F0502020204030204" pitchFamily="34" charset="0"/>
              </a:rPr>
            </a:br>
            <a:endParaRPr lang="lt-LT" sz="2400" b="1" dirty="0">
              <a:solidFill>
                <a:srgbClr val="FF0000"/>
              </a:solidFill>
              <a:latin typeface="Calibri" panose="020F0502020204030204" pitchFamily="34" charset="0"/>
            </a:endParaRPr>
          </a:p>
        </p:txBody>
      </p:sp>
      <p:graphicFrame>
        <p:nvGraphicFramePr>
          <p:cNvPr id="8" name="Diagrama 7">
            <a:extLst>
              <a:ext uri="{FF2B5EF4-FFF2-40B4-BE49-F238E27FC236}">
                <a16:creationId xmlns:a16="http://schemas.microsoft.com/office/drawing/2014/main" id="{6FB1EC48-F016-448A-81AD-85B3C8D8017E}"/>
              </a:ext>
            </a:extLst>
          </p:cNvPr>
          <p:cNvGraphicFramePr/>
          <p:nvPr/>
        </p:nvGraphicFramePr>
        <p:xfrm>
          <a:off x="2988978" y="1047397"/>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3CD0B1E-247D-4669-970D-836C29E0555E}"/>
              </a:ext>
            </a:extLst>
          </p:cNvPr>
          <p:cNvSpPr txBox="1"/>
          <p:nvPr/>
        </p:nvSpPr>
        <p:spPr>
          <a:xfrm>
            <a:off x="2793812" y="6488668"/>
            <a:ext cx="1847044" cy="276999"/>
          </a:xfrm>
          <a:prstGeom prst="rect">
            <a:avLst/>
          </a:prstGeom>
          <a:noFill/>
        </p:spPr>
        <p:txBody>
          <a:bodyPr wrap="none" rtlCol="0">
            <a:spAutoFit/>
          </a:bodyPr>
          <a:lstStyle/>
          <a:p>
            <a:r>
              <a:rPr lang="lt-LT" sz="1200" dirty="0"/>
              <a:t>* - Preliminarūs duomenys</a:t>
            </a:r>
          </a:p>
        </p:txBody>
      </p:sp>
      <p:cxnSp>
        <p:nvCxnSpPr>
          <p:cNvPr id="10" name="Tiesioji rodyklės jungtis 9">
            <a:extLst>
              <a:ext uri="{FF2B5EF4-FFF2-40B4-BE49-F238E27FC236}">
                <a16:creationId xmlns:a16="http://schemas.microsoft.com/office/drawing/2014/main" id="{440D3126-1C68-4228-9AAF-2E5E8A23476C}"/>
              </a:ext>
            </a:extLst>
          </p:cNvPr>
          <p:cNvCxnSpPr>
            <a:cxnSpLocks/>
          </p:cNvCxnSpPr>
          <p:nvPr/>
        </p:nvCxnSpPr>
        <p:spPr>
          <a:xfrm>
            <a:off x="4968240" y="1893552"/>
            <a:ext cx="298744" cy="532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Tiesioji rodyklės jungtis 10">
            <a:extLst>
              <a:ext uri="{FF2B5EF4-FFF2-40B4-BE49-F238E27FC236}">
                <a16:creationId xmlns:a16="http://schemas.microsoft.com/office/drawing/2014/main" id="{F1A82436-BA3C-4020-9C03-AAA86D1AEDDB}"/>
              </a:ext>
            </a:extLst>
          </p:cNvPr>
          <p:cNvCxnSpPr>
            <a:cxnSpLocks/>
          </p:cNvCxnSpPr>
          <p:nvPr/>
        </p:nvCxnSpPr>
        <p:spPr>
          <a:xfrm flipH="1" flipV="1">
            <a:off x="5536340" y="4426595"/>
            <a:ext cx="209140" cy="766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Tiesioji rodyklės jungtis 11">
            <a:extLst>
              <a:ext uri="{FF2B5EF4-FFF2-40B4-BE49-F238E27FC236}">
                <a16:creationId xmlns:a16="http://schemas.microsoft.com/office/drawing/2014/main" id="{042BD2A2-9A14-431E-ABA9-D70E7C46FDF1}"/>
              </a:ext>
            </a:extLst>
          </p:cNvPr>
          <p:cNvCxnSpPr>
            <a:cxnSpLocks/>
          </p:cNvCxnSpPr>
          <p:nvPr/>
        </p:nvCxnSpPr>
        <p:spPr>
          <a:xfrm>
            <a:off x="7216140" y="2948749"/>
            <a:ext cx="260644" cy="445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Tiesioji rodyklės jungtis 12">
            <a:extLst>
              <a:ext uri="{FF2B5EF4-FFF2-40B4-BE49-F238E27FC236}">
                <a16:creationId xmlns:a16="http://schemas.microsoft.com/office/drawing/2014/main" id="{9553D69E-EA81-4A3C-A4FC-591A8A25EEA5}"/>
              </a:ext>
            </a:extLst>
          </p:cNvPr>
          <p:cNvCxnSpPr>
            <a:cxnSpLocks/>
          </p:cNvCxnSpPr>
          <p:nvPr/>
        </p:nvCxnSpPr>
        <p:spPr>
          <a:xfrm flipH="1" flipV="1">
            <a:off x="7755827" y="4426595"/>
            <a:ext cx="214693" cy="766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Tiesioji rodyklės jungtis 13">
            <a:extLst>
              <a:ext uri="{FF2B5EF4-FFF2-40B4-BE49-F238E27FC236}">
                <a16:creationId xmlns:a16="http://schemas.microsoft.com/office/drawing/2014/main" id="{632AB612-7661-4EFC-9CA5-4A4CC2CDAF61}"/>
              </a:ext>
            </a:extLst>
          </p:cNvPr>
          <p:cNvCxnSpPr>
            <a:cxnSpLocks/>
          </p:cNvCxnSpPr>
          <p:nvPr/>
        </p:nvCxnSpPr>
        <p:spPr>
          <a:xfrm flipH="1" flipV="1">
            <a:off x="9933696" y="4765933"/>
            <a:ext cx="227036" cy="426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Tiesioji rodyklės jungtis 14">
            <a:extLst>
              <a:ext uri="{FF2B5EF4-FFF2-40B4-BE49-F238E27FC236}">
                <a16:creationId xmlns:a16="http://schemas.microsoft.com/office/drawing/2014/main" id="{A9FE94CD-916A-4A45-8CD3-BBD72BEF7F2A}"/>
              </a:ext>
            </a:extLst>
          </p:cNvPr>
          <p:cNvCxnSpPr>
            <a:cxnSpLocks/>
          </p:cNvCxnSpPr>
          <p:nvPr/>
        </p:nvCxnSpPr>
        <p:spPr>
          <a:xfrm>
            <a:off x="9293498" y="4164209"/>
            <a:ext cx="400706" cy="175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1">
            <a:extLst>
              <a:ext uri="{FF2B5EF4-FFF2-40B4-BE49-F238E27FC236}">
                <a16:creationId xmlns:a16="http://schemas.microsoft.com/office/drawing/2014/main" id="{0D23543E-32D6-4C4F-BD9A-74C4FBF78351}"/>
              </a:ext>
            </a:extLst>
          </p:cNvPr>
          <p:cNvSpPr txBox="1"/>
          <p:nvPr/>
        </p:nvSpPr>
        <p:spPr>
          <a:xfrm>
            <a:off x="5160232" y="1934590"/>
            <a:ext cx="511394" cy="254525"/>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b="1" dirty="0"/>
              <a:t>-31,6 </a:t>
            </a:r>
            <a:r>
              <a:rPr lang="en-US" b="1" dirty="0"/>
              <a:t>%</a:t>
            </a:r>
            <a:endParaRPr lang="lt-LT" sz="1100" b="1" dirty="0"/>
          </a:p>
        </p:txBody>
      </p:sp>
      <p:sp>
        <p:nvSpPr>
          <p:cNvPr id="25" name="TextBox 1">
            <a:extLst>
              <a:ext uri="{FF2B5EF4-FFF2-40B4-BE49-F238E27FC236}">
                <a16:creationId xmlns:a16="http://schemas.microsoft.com/office/drawing/2014/main" id="{D2BB2FCB-3EF8-43E0-86DE-395CA3B0E6D2}"/>
              </a:ext>
            </a:extLst>
          </p:cNvPr>
          <p:cNvSpPr txBox="1"/>
          <p:nvPr/>
        </p:nvSpPr>
        <p:spPr>
          <a:xfrm>
            <a:off x="7373914" y="2885092"/>
            <a:ext cx="511394" cy="254525"/>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b="1" dirty="0"/>
              <a:t>-32,9 </a:t>
            </a:r>
            <a:r>
              <a:rPr lang="en-US" b="1" dirty="0"/>
              <a:t>%</a:t>
            </a:r>
            <a:endParaRPr lang="lt-LT" sz="1100" b="1" dirty="0"/>
          </a:p>
        </p:txBody>
      </p:sp>
      <p:sp>
        <p:nvSpPr>
          <p:cNvPr id="26" name="TextBox 1">
            <a:extLst>
              <a:ext uri="{FF2B5EF4-FFF2-40B4-BE49-F238E27FC236}">
                <a16:creationId xmlns:a16="http://schemas.microsoft.com/office/drawing/2014/main" id="{609C5FC7-3F55-42FB-8A3D-0823E5E6AF23}"/>
              </a:ext>
            </a:extLst>
          </p:cNvPr>
          <p:cNvSpPr txBox="1"/>
          <p:nvPr/>
        </p:nvSpPr>
        <p:spPr>
          <a:xfrm>
            <a:off x="9493851" y="3968728"/>
            <a:ext cx="511394" cy="254525"/>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b="1" dirty="0"/>
              <a:t>-28,6 </a:t>
            </a:r>
            <a:r>
              <a:rPr lang="en-US" b="1" dirty="0"/>
              <a:t>%</a:t>
            </a:r>
            <a:endParaRPr lang="lt-LT" sz="1100" b="1" dirty="0"/>
          </a:p>
        </p:txBody>
      </p:sp>
      <p:sp>
        <p:nvSpPr>
          <p:cNvPr id="28" name="TextBox 27">
            <a:extLst>
              <a:ext uri="{FF2B5EF4-FFF2-40B4-BE49-F238E27FC236}">
                <a16:creationId xmlns:a16="http://schemas.microsoft.com/office/drawing/2014/main" id="{1EC695C3-E302-4D72-9A79-81979FF7C30B}"/>
              </a:ext>
            </a:extLst>
          </p:cNvPr>
          <p:cNvSpPr txBox="1"/>
          <p:nvPr/>
        </p:nvSpPr>
        <p:spPr>
          <a:xfrm>
            <a:off x="5536340" y="4462090"/>
            <a:ext cx="728084" cy="261610"/>
          </a:xfrm>
          <a:prstGeom prst="rect">
            <a:avLst/>
          </a:prstGeom>
          <a:noFill/>
        </p:spPr>
        <p:txBody>
          <a:bodyPr wrap="none" rtlCol="0">
            <a:spAutoFit/>
          </a:bodyPr>
          <a:lstStyle/>
          <a:p>
            <a:r>
              <a:rPr lang="lt-LT" sz="1100" b="1" dirty="0"/>
              <a:t>23 kartus</a:t>
            </a:r>
          </a:p>
        </p:txBody>
      </p:sp>
      <p:sp>
        <p:nvSpPr>
          <p:cNvPr id="32" name="TextBox 31">
            <a:extLst>
              <a:ext uri="{FF2B5EF4-FFF2-40B4-BE49-F238E27FC236}">
                <a16:creationId xmlns:a16="http://schemas.microsoft.com/office/drawing/2014/main" id="{22575E74-7FAB-4CAE-97A9-E1274E85EA81}"/>
              </a:ext>
            </a:extLst>
          </p:cNvPr>
          <p:cNvSpPr txBox="1"/>
          <p:nvPr/>
        </p:nvSpPr>
        <p:spPr>
          <a:xfrm>
            <a:off x="7755827" y="4473569"/>
            <a:ext cx="671979" cy="261610"/>
          </a:xfrm>
          <a:prstGeom prst="rect">
            <a:avLst/>
          </a:prstGeom>
          <a:noFill/>
        </p:spPr>
        <p:txBody>
          <a:bodyPr wrap="none" rtlCol="0">
            <a:spAutoFit/>
          </a:bodyPr>
          <a:lstStyle/>
          <a:p>
            <a:r>
              <a:rPr lang="lt-LT" sz="1100" b="1" dirty="0"/>
              <a:t>19 kartų</a:t>
            </a:r>
          </a:p>
        </p:txBody>
      </p:sp>
      <p:sp>
        <p:nvSpPr>
          <p:cNvPr id="33" name="TextBox 32">
            <a:extLst>
              <a:ext uri="{FF2B5EF4-FFF2-40B4-BE49-F238E27FC236}">
                <a16:creationId xmlns:a16="http://schemas.microsoft.com/office/drawing/2014/main" id="{8E88F5EB-1BEC-48FD-980C-1FD96CD5A97E}"/>
              </a:ext>
            </a:extLst>
          </p:cNvPr>
          <p:cNvSpPr txBox="1"/>
          <p:nvPr/>
        </p:nvSpPr>
        <p:spPr>
          <a:xfrm>
            <a:off x="10047214" y="4794263"/>
            <a:ext cx="728084" cy="261610"/>
          </a:xfrm>
          <a:prstGeom prst="rect">
            <a:avLst/>
          </a:prstGeom>
          <a:noFill/>
        </p:spPr>
        <p:txBody>
          <a:bodyPr wrap="none" rtlCol="0">
            <a:spAutoFit/>
          </a:bodyPr>
          <a:lstStyle/>
          <a:p>
            <a:r>
              <a:rPr lang="lt-LT" sz="1100" b="1" dirty="0"/>
              <a:t>42 kartus</a:t>
            </a:r>
          </a:p>
        </p:txBody>
      </p:sp>
    </p:spTree>
    <p:extLst>
      <p:ext uri="{BB962C8B-B14F-4D97-AF65-F5344CB8AC3E}">
        <p14:creationId xmlns:p14="http://schemas.microsoft.com/office/powerpoint/2010/main" val="37131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4" name="Pavadinimas 3">
            <a:extLst>
              <a:ext uri="{FF2B5EF4-FFF2-40B4-BE49-F238E27FC236}">
                <a16:creationId xmlns:a16="http://schemas.microsoft.com/office/drawing/2014/main" id="{8D1D83C9-7187-4611-BC75-2A2C8147A005}"/>
              </a:ext>
            </a:extLst>
          </p:cNvPr>
          <p:cNvSpPr>
            <a:spLocks noGrp="1"/>
          </p:cNvSpPr>
          <p:nvPr>
            <p:ph type="title"/>
          </p:nvPr>
        </p:nvSpPr>
        <p:spPr>
          <a:xfrm>
            <a:off x="2971134" y="0"/>
            <a:ext cx="8349368" cy="1072906"/>
          </a:xfrm>
        </p:spPr>
        <p:txBody>
          <a:bodyPr>
            <a:normAutofit/>
          </a:bodyPr>
          <a:lstStyle/>
          <a:p>
            <a:pPr algn="ctr"/>
            <a:r>
              <a:rPr lang="lt-LT" sz="2800" b="1" dirty="0">
                <a:solidFill>
                  <a:srgbClr val="008000"/>
                </a:solidFill>
                <a:latin typeface="Calibri" panose="020F0502020204030204" pitchFamily="34" charset="0"/>
              </a:rPr>
              <a:t>Specializuotos ambulatorinės paslaugos</a:t>
            </a:r>
            <a:r>
              <a:rPr lang="en-US" sz="2800" b="1" dirty="0">
                <a:solidFill>
                  <a:srgbClr val="008000"/>
                </a:solidFill>
                <a:latin typeface="Calibri" panose="020F0502020204030204" pitchFamily="34" charset="0"/>
              </a:rPr>
              <a:t>*</a:t>
            </a:r>
            <a:r>
              <a:rPr lang="lt-LT" sz="2800" b="1" dirty="0">
                <a:solidFill>
                  <a:srgbClr val="008000"/>
                </a:solidFill>
                <a:latin typeface="Calibri" panose="020F0502020204030204" pitchFamily="34" charset="0"/>
              </a:rPr>
              <a:t>: 2020 m. birželio ir liepos mėn. paslaugų skaičiaus palyginimas</a:t>
            </a:r>
          </a:p>
        </p:txBody>
      </p:sp>
      <p:graphicFrame>
        <p:nvGraphicFramePr>
          <p:cNvPr id="6" name="Diagrama 5">
            <a:extLst>
              <a:ext uri="{FF2B5EF4-FFF2-40B4-BE49-F238E27FC236}">
                <a16:creationId xmlns:a16="http://schemas.microsoft.com/office/drawing/2014/main" id="{5FA43416-6EFE-4FE1-8C0E-1851C7855871}"/>
              </a:ext>
            </a:extLst>
          </p:cNvPr>
          <p:cNvGraphicFramePr>
            <a:graphicFrameLocks/>
          </p:cNvGraphicFramePr>
          <p:nvPr>
            <p:extLst>
              <p:ext uri="{D42A27DB-BD31-4B8C-83A1-F6EECF244321}">
                <p14:modId xmlns:p14="http://schemas.microsoft.com/office/powerpoint/2010/main" val="2213434126"/>
              </p:ext>
            </p:extLst>
          </p:nvPr>
        </p:nvGraphicFramePr>
        <p:xfrm>
          <a:off x="3301350" y="1072906"/>
          <a:ext cx="8049846" cy="496887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1">
            <a:extLst>
              <a:ext uri="{FF2B5EF4-FFF2-40B4-BE49-F238E27FC236}">
                <a16:creationId xmlns:a16="http://schemas.microsoft.com/office/drawing/2014/main" id="{A62E50BC-6E59-4863-A64B-A627DD01AAF8}"/>
              </a:ext>
            </a:extLst>
          </p:cNvPr>
          <p:cNvSpPr txBox="1"/>
          <p:nvPr/>
        </p:nvSpPr>
        <p:spPr>
          <a:xfrm>
            <a:off x="6359665" y="4205735"/>
            <a:ext cx="684032" cy="184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100" b="1" dirty="0">
                <a:solidFill>
                  <a:srgbClr val="008000"/>
                </a:solidFill>
              </a:rPr>
              <a:t>+</a:t>
            </a:r>
            <a:r>
              <a:rPr lang="lt-LT" b="1" dirty="0">
                <a:solidFill>
                  <a:srgbClr val="008000"/>
                </a:solidFill>
              </a:rPr>
              <a:t>13,4</a:t>
            </a:r>
            <a:r>
              <a:rPr lang="ru-RU" sz="1100" b="1" dirty="0"/>
              <a:t>%</a:t>
            </a:r>
            <a:endParaRPr lang="lt-LT" sz="1100" b="1" dirty="0"/>
          </a:p>
        </p:txBody>
      </p:sp>
      <p:sp>
        <p:nvSpPr>
          <p:cNvPr id="9" name="TextBox 1">
            <a:extLst>
              <a:ext uri="{FF2B5EF4-FFF2-40B4-BE49-F238E27FC236}">
                <a16:creationId xmlns:a16="http://schemas.microsoft.com/office/drawing/2014/main" id="{E73633D5-6ABD-41D0-A0DA-D306CF0D0ECC}"/>
              </a:ext>
            </a:extLst>
          </p:cNvPr>
          <p:cNvSpPr txBox="1"/>
          <p:nvPr/>
        </p:nvSpPr>
        <p:spPr>
          <a:xfrm>
            <a:off x="8171398" y="4113627"/>
            <a:ext cx="684032" cy="184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100" b="1" dirty="0">
                <a:solidFill>
                  <a:srgbClr val="008000"/>
                </a:solidFill>
              </a:rPr>
              <a:t>+</a:t>
            </a:r>
            <a:r>
              <a:rPr lang="lt-LT" b="1" dirty="0">
                <a:solidFill>
                  <a:srgbClr val="008000"/>
                </a:solidFill>
              </a:rPr>
              <a:t>10,0</a:t>
            </a:r>
            <a:r>
              <a:rPr lang="ru-RU" sz="1100" b="1" dirty="0"/>
              <a:t>%</a:t>
            </a:r>
            <a:endParaRPr lang="lt-LT" sz="1100" b="1" dirty="0"/>
          </a:p>
        </p:txBody>
      </p:sp>
      <p:sp>
        <p:nvSpPr>
          <p:cNvPr id="11" name="TextBox 1">
            <a:extLst>
              <a:ext uri="{FF2B5EF4-FFF2-40B4-BE49-F238E27FC236}">
                <a16:creationId xmlns:a16="http://schemas.microsoft.com/office/drawing/2014/main" id="{6EC0DDA7-D5F2-43B8-A4D1-9CC8A0E6569A}"/>
              </a:ext>
            </a:extLst>
          </p:cNvPr>
          <p:cNvSpPr txBox="1"/>
          <p:nvPr/>
        </p:nvSpPr>
        <p:spPr>
          <a:xfrm>
            <a:off x="4373889" y="2277317"/>
            <a:ext cx="684032" cy="184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100" b="1" dirty="0">
                <a:solidFill>
                  <a:srgbClr val="008000"/>
                </a:solidFill>
              </a:rPr>
              <a:t>+36,0</a:t>
            </a:r>
            <a:r>
              <a:rPr lang="ru-RU" sz="1100" b="1" dirty="0">
                <a:solidFill>
                  <a:srgbClr val="008000"/>
                </a:solidFill>
              </a:rPr>
              <a:t>%</a:t>
            </a:r>
            <a:endParaRPr lang="lt-LT" sz="1100" b="1" dirty="0">
              <a:solidFill>
                <a:srgbClr val="008000"/>
              </a:solidFill>
            </a:endParaRPr>
          </a:p>
        </p:txBody>
      </p:sp>
      <p:sp>
        <p:nvSpPr>
          <p:cNvPr id="13" name="TextBox 1">
            <a:extLst>
              <a:ext uri="{FF2B5EF4-FFF2-40B4-BE49-F238E27FC236}">
                <a16:creationId xmlns:a16="http://schemas.microsoft.com/office/drawing/2014/main" id="{A672E40D-D3CD-45D0-BCA0-87FB6EE72A61}"/>
              </a:ext>
            </a:extLst>
          </p:cNvPr>
          <p:cNvSpPr txBox="1"/>
          <p:nvPr/>
        </p:nvSpPr>
        <p:spPr>
          <a:xfrm>
            <a:off x="9983131" y="4113626"/>
            <a:ext cx="684032" cy="1842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t-LT" sz="1100" b="1" dirty="0">
                <a:solidFill>
                  <a:srgbClr val="008000"/>
                </a:solidFill>
              </a:rPr>
              <a:t>+</a:t>
            </a:r>
            <a:r>
              <a:rPr lang="lt-LT" b="1" dirty="0">
                <a:solidFill>
                  <a:srgbClr val="008000"/>
                </a:solidFill>
              </a:rPr>
              <a:t>29,8</a:t>
            </a:r>
            <a:r>
              <a:rPr lang="ru-RU" sz="1100" b="1" dirty="0"/>
              <a:t>%</a:t>
            </a:r>
            <a:endParaRPr lang="lt-LT" sz="1100" b="1" dirty="0"/>
          </a:p>
        </p:txBody>
      </p:sp>
      <p:sp>
        <p:nvSpPr>
          <p:cNvPr id="3" name="TextBox 2">
            <a:extLst>
              <a:ext uri="{FF2B5EF4-FFF2-40B4-BE49-F238E27FC236}">
                <a16:creationId xmlns:a16="http://schemas.microsoft.com/office/drawing/2014/main" id="{31E49CAE-E0EB-40E2-B87C-C1DEDF29DF65}"/>
              </a:ext>
            </a:extLst>
          </p:cNvPr>
          <p:cNvSpPr txBox="1"/>
          <p:nvPr/>
        </p:nvSpPr>
        <p:spPr>
          <a:xfrm>
            <a:off x="2865120" y="6242447"/>
            <a:ext cx="8891451" cy="615553"/>
          </a:xfrm>
          <a:prstGeom prst="rect">
            <a:avLst/>
          </a:prstGeom>
          <a:noFill/>
        </p:spPr>
        <p:txBody>
          <a:bodyPr wrap="square" rtlCol="0">
            <a:spAutoFit/>
          </a:bodyPr>
          <a:lstStyle/>
          <a:p>
            <a:r>
              <a:rPr lang="en-US" dirty="0"/>
              <a:t>*</a:t>
            </a:r>
            <a:r>
              <a:rPr lang="lt-LT" sz="1600" dirty="0"/>
              <a:t>Apima: gydytojų specialistų konsultacijas, ambulatorinė chirurgiją, stebėjimo paslaugos ir skubios medicinos pagalbos paslaugos</a:t>
            </a:r>
            <a:endParaRPr lang="lt-LT" dirty="0"/>
          </a:p>
        </p:txBody>
      </p:sp>
    </p:spTree>
    <p:extLst>
      <p:ext uri="{BB962C8B-B14F-4D97-AF65-F5344CB8AC3E}">
        <p14:creationId xmlns:p14="http://schemas.microsoft.com/office/powerpoint/2010/main" val="94463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446634" y="128409"/>
            <a:ext cx="9465279" cy="1143000"/>
          </a:xfrm>
        </p:spPr>
        <p:txBody>
          <a:bodyPr>
            <a:normAutofit/>
          </a:bodyPr>
          <a:lstStyle/>
          <a:p>
            <a:pPr algn="ctr"/>
            <a:r>
              <a:rPr lang="lt-LT" sz="2800" b="1" dirty="0">
                <a:solidFill>
                  <a:srgbClr val="008000"/>
                </a:solidFill>
                <a:latin typeface="Calibri" panose="020F0502020204030204" pitchFamily="34" charset="0"/>
              </a:rPr>
              <a:t>Specializuotos ambulatorinės paslaugos: gydytojų specialistų konsultacijų skaičius </a:t>
            </a:r>
            <a:r>
              <a:rPr lang="es-ES" sz="2800" b="1" dirty="0">
                <a:solidFill>
                  <a:srgbClr val="008000"/>
                </a:solidFill>
                <a:latin typeface="Calibri" panose="020F0502020204030204" pitchFamily="34" charset="0"/>
              </a:rPr>
              <a:t>2020 m. </a:t>
            </a:r>
            <a:r>
              <a:rPr lang="es-ES" sz="2800" b="1" dirty="0" err="1">
                <a:solidFill>
                  <a:srgbClr val="008000"/>
                </a:solidFill>
                <a:latin typeface="Calibri" panose="020F0502020204030204" pitchFamily="34" charset="0"/>
              </a:rPr>
              <a:t>birželio</a:t>
            </a:r>
            <a:r>
              <a:rPr lang="lt-LT" sz="2800" b="1" dirty="0">
                <a:solidFill>
                  <a:srgbClr val="008000"/>
                </a:solidFill>
                <a:latin typeface="Calibri" panose="020F0502020204030204" pitchFamily="34" charset="0"/>
              </a:rPr>
              <a:t> ir </a:t>
            </a:r>
            <a:r>
              <a:rPr lang="es-ES" sz="2800" b="1" dirty="0" err="1">
                <a:solidFill>
                  <a:srgbClr val="008000"/>
                </a:solidFill>
                <a:latin typeface="Calibri" panose="020F0502020204030204" pitchFamily="34" charset="0"/>
              </a:rPr>
              <a:t>liepos</a:t>
            </a:r>
            <a:r>
              <a:rPr lang="es-ES" sz="2800" b="1" dirty="0">
                <a:solidFill>
                  <a:srgbClr val="008000"/>
                </a:solidFill>
                <a:latin typeface="Calibri" panose="020F0502020204030204" pitchFamily="34" charset="0"/>
              </a:rPr>
              <a:t> </a:t>
            </a:r>
            <a:r>
              <a:rPr lang="es-ES" sz="2800" b="1" dirty="0" err="1">
                <a:solidFill>
                  <a:srgbClr val="008000"/>
                </a:solidFill>
                <a:latin typeface="Calibri" panose="020F0502020204030204" pitchFamily="34" charset="0"/>
              </a:rPr>
              <a:t>mėn</a:t>
            </a:r>
            <a:r>
              <a:rPr lang="es-ES" sz="2800" b="1" dirty="0">
                <a:solidFill>
                  <a:srgbClr val="008000"/>
                </a:solidFill>
                <a:latin typeface="Calibri" panose="020F0502020204030204" pitchFamily="34" charset="0"/>
              </a:rPr>
              <a:t>. </a:t>
            </a:r>
            <a:endParaRPr lang="lt-LT" sz="2800" b="1" dirty="0">
              <a:solidFill>
                <a:srgbClr val="008000"/>
              </a:solidFill>
              <a:latin typeface="Calibri" panose="020F0502020204030204" pitchFamily="34" charset="0"/>
            </a:endParaRPr>
          </a:p>
        </p:txBody>
      </p:sp>
      <p:graphicFrame>
        <p:nvGraphicFramePr>
          <p:cNvPr id="7" name="Diagrama 6">
            <a:extLst>
              <a:ext uri="{FF2B5EF4-FFF2-40B4-BE49-F238E27FC236}">
                <a16:creationId xmlns:a16="http://schemas.microsoft.com/office/drawing/2014/main" id="{013951A0-CE33-4F8C-928C-9763266F99DA}"/>
              </a:ext>
            </a:extLst>
          </p:cNvPr>
          <p:cNvGraphicFramePr>
            <a:graphicFrameLocks/>
          </p:cNvGraphicFramePr>
          <p:nvPr/>
        </p:nvGraphicFramePr>
        <p:xfrm>
          <a:off x="2525486" y="1272520"/>
          <a:ext cx="8842553" cy="5047894"/>
        </p:xfrm>
        <a:graphic>
          <a:graphicData uri="http://schemas.openxmlformats.org/drawingml/2006/chart">
            <c:chart xmlns:c="http://schemas.openxmlformats.org/drawingml/2006/chart" xmlns:r="http://schemas.openxmlformats.org/officeDocument/2006/relationships" r:id="rId5"/>
          </a:graphicData>
        </a:graphic>
      </p:graphicFrame>
      <p:sp>
        <p:nvSpPr>
          <p:cNvPr id="3" name="Stačiakampis 2">
            <a:extLst>
              <a:ext uri="{FF2B5EF4-FFF2-40B4-BE49-F238E27FC236}">
                <a16:creationId xmlns:a16="http://schemas.microsoft.com/office/drawing/2014/main" id="{B6FFB611-2D06-4712-9C19-F3EAD40E2605}"/>
              </a:ext>
            </a:extLst>
          </p:cNvPr>
          <p:cNvSpPr/>
          <p:nvPr/>
        </p:nvSpPr>
        <p:spPr>
          <a:xfrm>
            <a:off x="9099004" y="3869423"/>
            <a:ext cx="1877150" cy="96202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tx1"/>
                </a:solidFill>
              </a:rPr>
              <a:t>Konsultacijų sk. </a:t>
            </a:r>
          </a:p>
          <a:p>
            <a:pPr algn="ctr"/>
            <a:r>
              <a:rPr lang="lt-LT" sz="1200" b="1" dirty="0">
                <a:solidFill>
                  <a:schemeClr val="tx1"/>
                </a:solidFill>
              </a:rPr>
              <a:t>iš viso 497585 </a:t>
            </a:r>
          </a:p>
          <a:p>
            <a:pPr algn="ctr"/>
            <a:r>
              <a:rPr lang="lt-LT" sz="1200" b="1" dirty="0">
                <a:solidFill>
                  <a:schemeClr val="tx1"/>
                </a:solidFill>
              </a:rPr>
              <a:t>(36,0 proc. daugiau negu 2020 m. birželio mėn.)</a:t>
            </a:r>
          </a:p>
        </p:txBody>
      </p:sp>
      <p:sp>
        <p:nvSpPr>
          <p:cNvPr id="8" name="Stačiakampis 7">
            <a:extLst>
              <a:ext uri="{FF2B5EF4-FFF2-40B4-BE49-F238E27FC236}">
                <a16:creationId xmlns:a16="http://schemas.microsoft.com/office/drawing/2014/main" id="{8B0556E6-5A85-4B7B-A22C-DA281E417A00}"/>
              </a:ext>
            </a:extLst>
          </p:cNvPr>
          <p:cNvSpPr/>
          <p:nvPr/>
        </p:nvSpPr>
        <p:spPr>
          <a:xfrm>
            <a:off x="7591327" y="2027284"/>
            <a:ext cx="1170835" cy="5651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tx1"/>
                </a:solidFill>
              </a:rPr>
              <a:t>Konsultacijų sk. </a:t>
            </a:r>
          </a:p>
          <a:p>
            <a:pPr algn="ctr"/>
            <a:r>
              <a:rPr lang="lt-LT" sz="1200" b="1" dirty="0">
                <a:solidFill>
                  <a:schemeClr val="tx1"/>
                </a:solidFill>
              </a:rPr>
              <a:t>iš viso 365774</a:t>
            </a:r>
          </a:p>
        </p:txBody>
      </p:sp>
    </p:spTree>
    <p:extLst>
      <p:ext uri="{BB962C8B-B14F-4D97-AF65-F5344CB8AC3E}">
        <p14:creationId xmlns:p14="http://schemas.microsoft.com/office/powerpoint/2010/main" val="59298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4" name="Pavadinimas 3">
            <a:extLst>
              <a:ext uri="{FF2B5EF4-FFF2-40B4-BE49-F238E27FC236}">
                <a16:creationId xmlns:a16="http://schemas.microsoft.com/office/drawing/2014/main" id="{757761BA-C519-472A-B1CF-B3288FA76CEC}"/>
              </a:ext>
            </a:extLst>
          </p:cNvPr>
          <p:cNvSpPr>
            <a:spLocks noGrp="1"/>
          </p:cNvSpPr>
          <p:nvPr>
            <p:ph type="title"/>
          </p:nvPr>
        </p:nvSpPr>
        <p:spPr>
          <a:xfrm>
            <a:off x="2712641" y="187437"/>
            <a:ext cx="8817111" cy="1076097"/>
          </a:xfrm>
        </p:spPr>
        <p:txBody>
          <a:bodyPr>
            <a:noAutofit/>
          </a:bodyPr>
          <a:lstStyle/>
          <a:p>
            <a:pPr algn="ctr"/>
            <a:r>
              <a:rPr lang="lt-LT" sz="2400" b="1" dirty="0">
                <a:solidFill>
                  <a:srgbClr val="008000"/>
                </a:solidFill>
                <a:latin typeface="Calibri" panose="020F0502020204030204" pitchFamily="34" charset="0"/>
              </a:rPr>
              <a:t>Specializuotų ambulatorinių paslaugų atnaujinimas 2020 m. liepos mėn. </a:t>
            </a:r>
            <a:r>
              <a:rPr lang="lt-LT" sz="2400" b="1" dirty="0">
                <a:solidFill>
                  <a:srgbClr val="008000"/>
                </a:solidFill>
                <a:latin typeface="+mn-lt"/>
                <a:ea typeface="Calibri" panose="020F0502020204030204" pitchFamily="34" charset="0"/>
              </a:rPr>
              <a:t>skirtingose gydymo įstaigų grupėse</a:t>
            </a:r>
            <a:endParaRPr lang="lt-LT" sz="2400" b="1" dirty="0">
              <a:latin typeface="+mn-lt"/>
            </a:endParaRPr>
          </a:p>
        </p:txBody>
      </p:sp>
      <p:graphicFrame>
        <p:nvGraphicFramePr>
          <p:cNvPr id="9" name="Lentelė 8">
            <a:extLst>
              <a:ext uri="{FF2B5EF4-FFF2-40B4-BE49-F238E27FC236}">
                <a16:creationId xmlns:a16="http://schemas.microsoft.com/office/drawing/2014/main" id="{29167CC0-7A8E-487E-BF49-D50CD9D42D40}"/>
              </a:ext>
            </a:extLst>
          </p:cNvPr>
          <p:cNvGraphicFramePr>
            <a:graphicFrameLocks noGrp="1"/>
          </p:cNvGraphicFramePr>
          <p:nvPr>
            <p:extLst>
              <p:ext uri="{D42A27DB-BD31-4B8C-83A1-F6EECF244321}">
                <p14:modId xmlns:p14="http://schemas.microsoft.com/office/powerpoint/2010/main" val="1609052760"/>
              </p:ext>
            </p:extLst>
          </p:nvPr>
        </p:nvGraphicFramePr>
        <p:xfrm>
          <a:off x="3047307" y="1745673"/>
          <a:ext cx="7759239" cy="2766891"/>
        </p:xfrm>
        <a:graphic>
          <a:graphicData uri="http://schemas.openxmlformats.org/drawingml/2006/table">
            <a:tbl>
              <a:tblPr/>
              <a:tblGrid>
                <a:gridCol w="2376036">
                  <a:extLst>
                    <a:ext uri="{9D8B030D-6E8A-4147-A177-3AD203B41FA5}">
                      <a16:colId xmlns:a16="http://schemas.microsoft.com/office/drawing/2014/main" val="2254439809"/>
                    </a:ext>
                  </a:extLst>
                </a:gridCol>
                <a:gridCol w="1930528">
                  <a:extLst>
                    <a:ext uri="{9D8B030D-6E8A-4147-A177-3AD203B41FA5}">
                      <a16:colId xmlns:a16="http://schemas.microsoft.com/office/drawing/2014/main" val="3082156465"/>
                    </a:ext>
                  </a:extLst>
                </a:gridCol>
                <a:gridCol w="1904540">
                  <a:extLst>
                    <a:ext uri="{9D8B030D-6E8A-4147-A177-3AD203B41FA5}">
                      <a16:colId xmlns:a16="http://schemas.microsoft.com/office/drawing/2014/main" val="563814878"/>
                    </a:ext>
                  </a:extLst>
                </a:gridCol>
                <a:gridCol w="1548135">
                  <a:extLst>
                    <a:ext uri="{9D8B030D-6E8A-4147-A177-3AD203B41FA5}">
                      <a16:colId xmlns:a16="http://schemas.microsoft.com/office/drawing/2014/main" val="871404035"/>
                    </a:ext>
                  </a:extLst>
                </a:gridCol>
              </a:tblGrid>
              <a:tr h="1118531">
                <a:tc>
                  <a:txBody>
                    <a:bodyPr/>
                    <a:lstStyle/>
                    <a:p>
                      <a:pPr algn="ctr" fontAlgn="ctr"/>
                      <a:r>
                        <a:rPr lang="lt-LT" sz="1400" b="0" i="0" u="none" strike="noStrike" dirty="0">
                          <a:solidFill>
                            <a:srgbClr val="000000"/>
                          </a:solidFill>
                          <a:effectLst/>
                          <a:latin typeface="Calibri" panose="020F0502020204030204" pitchFamily="34" charset="0"/>
                        </a:rPr>
                        <a:t>Įstaigų grupė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t-LT" sz="1400" b="0" i="0" u="none" strike="noStrike" dirty="0">
                          <a:solidFill>
                            <a:srgbClr val="000000"/>
                          </a:solidFill>
                          <a:effectLst/>
                          <a:latin typeface="Calibri" panose="020F0502020204030204" pitchFamily="34" charset="0"/>
                        </a:rPr>
                        <a:t>Skaičius ASPĮ, suteikusių paslaugų (eurais) už sumą, </a:t>
                      </a:r>
                      <a:r>
                        <a:rPr lang="lt-LT" sz="1400" b="1" i="0" u="none" strike="noStrike" dirty="0">
                          <a:solidFill>
                            <a:schemeClr val="accent6">
                              <a:lumMod val="75000"/>
                            </a:schemeClr>
                          </a:solidFill>
                          <a:effectLst/>
                          <a:latin typeface="Calibri" panose="020F0502020204030204" pitchFamily="34" charset="0"/>
                        </a:rPr>
                        <a:t>didesnę nei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lt-LT" sz="1400" b="0" i="0" u="none" strike="noStrike" dirty="0">
                          <a:solidFill>
                            <a:srgbClr val="000000"/>
                          </a:solidFill>
                          <a:effectLst/>
                          <a:latin typeface="Calibri" panose="020F0502020204030204" pitchFamily="34" charset="0"/>
                        </a:rPr>
                        <a:t>Skaičius ASPĮ, suteikusių paslaugų (eurais) už sumą, </a:t>
                      </a:r>
                      <a:r>
                        <a:rPr lang="lt-LT" sz="1400" b="1" i="0" u="none" strike="noStrike" dirty="0">
                          <a:solidFill>
                            <a:srgbClr val="FF0000"/>
                          </a:solidFill>
                          <a:effectLst/>
                          <a:latin typeface="Calibri" panose="020F0502020204030204" pitchFamily="34" charset="0"/>
                        </a:rPr>
                        <a:t>mažesnę nei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lt-LT" sz="1400" b="0" i="0" u="none" strike="noStrike">
                          <a:solidFill>
                            <a:srgbClr val="000000"/>
                          </a:solidFill>
                          <a:effectLst/>
                          <a:latin typeface="Calibri" panose="020F0502020204030204" pitchFamily="34" charset="0"/>
                        </a:rPr>
                        <a:t>Iš viso šias paslaugas teikusių ASPĮ skaičius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673345"/>
                  </a:ext>
                </a:extLst>
              </a:tr>
              <a:tr h="235480">
                <a:tc>
                  <a:txBody>
                    <a:bodyPr/>
                    <a:lstStyle/>
                    <a:p>
                      <a:pPr algn="l" fontAlgn="b"/>
                      <a:r>
                        <a:rPr lang="lt-LT" sz="1400" b="0" i="0" u="none" strike="noStrike" dirty="0">
                          <a:solidFill>
                            <a:srgbClr val="000000"/>
                          </a:solidFill>
                          <a:effectLst/>
                          <a:latin typeface="Calibri" panose="020F0502020204030204" pitchFamily="34" charset="0"/>
                        </a:rPr>
                        <a:t>Respublikos lygmens ligoninės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021376"/>
                  </a:ext>
                </a:extLst>
              </a:tr>
              <a:tr h="235480">
                <a:tc>
                  <a:txBody>
                    <a:bodyPr/>
                    <a:lstStyle/>
                    <a:p>
                      <a:pPr algn="l" fontAlgn="b"/>
                      <a:r>
                        <a:rPr lang="lt-LT" sz="1400" b="0" i="0" u="none" strike="noStrike">
                          <a:solidFill>
                            <a:srgbClr val="000000"/>
                          </a:solidFill>
                          <a:effectLst/>
                          <a:latin typeface="Calibri" panose="020F0502020204030204" pitchFamily="34" charset="0"/>
                        </a:rPr>
                        <a:t>Regiono lygmens ligoninės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256130"/>
                  </a:ext>
                </a:extLst>
              </a:tr>
              <a:tr h="235480">
                <a:tc>
                  <a:txBody>
                    <a:bodyPr/>
                    <a:lstStyle/>
                    <a:p>
                      <a:pPr algn="l" fontAlgn="b"/>
                      <a:r>
                        <a:rPr lang="lt-LT" sz="1400" b="0" i="0" u="none" strike="noStrike">
                          <a:solidFill>
                            <a:srgbClr val="000000"/>
                          </a:solidFill>
                          <a:effectLst/>
                          <a:latin typeface="Calibri" panose="020F0502020204030204" pitchFamily="34" charset="0"/>
                        </a:rPr>
                        <a:t>Rajono lygmens ligoninės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158254"/>
                  </a:ext>
                </a:extLst>
              </a:tr>
              <a:tr h="235480">
                <a:tc>
                  <a:txBody>
                    <a:bodyPr/>
                    <a:lstStyle/>
                    <a:p>
                      <a:pPr algn="l" fontAlgn="b"/>
                      <a:r>
                        <a:rPr lang="lt-LT" sz="1400" b="0" i="0" u="none" strike="noStrike">
                          <a:solidFill>
                            <a:srgbClr val="000000"/>
                          </a:solidFill>
                          <a:effectLst/>
                          <a:latin typeface="Calibri" panose="020F0502020204030204" pitchFamily="34" charset="0"/>
                        </a:rPr>
                        <a:t>Poliklinikos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601725"/>
                  </a:ext>
                </a:extLst>
              </a:tr>
              <a:tr h="235480">
                <a:tc>
                  <a:txBody>
                    <a:bodyPr/>
                    <a:lstStyle/>
                    <a:p>
                      <a:pPr algn="l" fontAlgn="b"/>
                      <a:r>
                        <a:rPr lang="lt-LT" sz="1400" b="0" i="0" u="none" strike="noStrike" dirty="0">
                          <a:solidFill>
                            <a:srgbClr val="000000"/>
                          </a:solidFill>
                          <a:effectLst/>
                          <a:latin typeface="Calibri" panose="020F0502020204030204" pitchFamily="34" charset="0"/>
                        </a:rPr>
                        <a:t>Kitos viešosios ASPĮ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498651"/>
                  </a:ext>
                </a:extLst>
              </a:tr>
              <a:tr h="235480">
                <a:tc>
                  <a:txBody>
                    <a:bodyPr/>
                    <a:lstStyle/>
                    <a:p>
                      <a:pPr algn="l" fontAlgn="b"/>
                      <a:r>
                        <a:rPr lang="lt-LT" sz="1400" b="0" i="0" u="none" strike="noStrike">
                          <a:solidFill>
                            <a:srgbClr val="000000"/>
                          </a:solidFill>
                          <a:effectLst/>
                          <a:latin typeface="Calibri" panose="020F0502020204030204" pitchFamily="34" charset="0"/>
                        </a:rPr>
                        <a:t>Privačios ASPĮ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0" i="0" u="none" strike="noStrike" dirty="0">
                          <a:solidFill>
                            <a:srgbClr val="000000"/>
                          </a:solidFill>
                          <a:effectLst/>
                          <a:latin typeface="Calibri" panose="020F0502020204030204" pitchFamily="34" charset="0"/>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486545"/>
                  </a:ext>
                </a:extLst>
              </a:tr>
              <a:tr h="235480">
                <a:tc>
                  <a:txBody>
                    <a:bodyPr/>
                    <a:lstStyle/>
                    <a:p>
                      <a:pPr algn="l" fontAlgn="b"/>
                      <a:r>
                        <a:rPr lang="lt-LT" sz="1400" b="0" i="0" u="none" strike="noStrike" dirty="0">
                          <a:solidFill>
                            <a:srgbClr val="000000"/>
                          </a:solidFill>
                          <a:effectLst/>
                          <a:latin typeface="Calibri" panose="020F0502020204030204" pitchFamily="34" charset="0"/>
                        </a:rPr>
                        <a:t>Iš viso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1400" b="1" i="0" u="none" strike="noStrike" dirty="0">
                          <a:solidFill>
                            <a:srgbClr val="008000"/>
                          </a:solidFill>
                          <a:effectLst/>
                          <a:latin typeface="Calibri" panose="020F0502020204030204" pitchFamily="34" charset="0"/>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lt-LT" sz="1400" b="1" i="0" u="none" strike="noStrike" dirty="0">
                          <a:solidFill>
                            <a:srgbClr val="FF0000"/>
                          </a:solidFill>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lt-LT" sz="1400" b="1" i="0" u="none" strike="noStrike" dirty="0">
                          <a:solidFill>
                            <a:srgbClr val="000000"/>
                          </a:solidFill>
                          <a:effectLst/>
                          <a:latin typeface="Calibri" panose="020F0502020204030204" pitchFamily="34" charset="0"/>
                        </a:rPr>
                        <a:t>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82230"/>
                  </a:ext>
                </a:extLst>
              </a:tr>
            </a:tbl>
          </a:graphicData>
        </a:graphic>
      </p:graphicFrame>
    </p:spTree>
    <p:extLst>
      <p:ext uri="{BB962C8B-B14F-4D97-AF65-F5344CB8AC3E}">
        <p14:creationId xmlns:p14="http://schemas.microsoft.com/office/powerpoint/2010/main" val="25989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a:extLst>
              <a:ext uri="{FF2B5EF4-FFF2-40B4-BE49-F238E27FC236}">
                <a16:creationId xmlns:a16="http://schemas.microsoft.com/office/drawing/2014/main" id="{2D49AE4E-776E-41F3-BED2-AD6F139221E2}"/>
              </a:ext>
            </a:extLst>
          </p:cNvPr>
          <p:cNvPicPr>
            <a:picLocks noChangeAspect="1"/>
          </p:cNvPicPr>
          <p:nvPr/>
        </p:nvPicPr>
        <p:blipFill>
          <a:blip r:embed="rId2"/>
          <a:stretch>
            <a:fillRect/>
          </a:stretch>
        </p:blipFill>
        <p:spPr>
          <a:xfrm>
            <a:off x="0" y="0"/>
            <a:ext cx="2446641" cy="6858000"/>
          </a:xfrm>
          <a:prstGeom prst="rect">
            <a:avLst/>
          </a:prstGeom>
          <a:noFill/>
          <a:ln cap="flat">
            <a:noFill/>
          </a:ln>
        </p:spPr>
      </p:pic>
      <p:pic>
        <p:nvPicPr>
          <p:cNvPr id="3" name="Paveikslėlis 4" descr="Ekrano nukirtimas">
            <a:extLst>
              <a:ext uri="{FF2B5EF4-FFF2-40B4-BE49-F238E27FC236}">
                <a16:creationId xmlns:a16="http://schemas.microsoft.com/office/drawing/2014/main" id="{A200AD4F-AE74-41C2-9AC0-3A90D83E7247}"/>
              </a:ext>
            </a:extLst>
          </p:cNvPr>
          <p:cNvPicPr>
            <a:picLocks noChangeAspect="1"/>
          </p:cNvPicPr>
          <p:nvPr/>
        </p:nvPicPr>
        <p:blipFill>
          <a:blip r:embed="rId3"/>
          <a:stretch>
            <a:fillRect/>
          </a:stretch>
        </p:blipFill>
        <p:spPr>
          <a:xfrm>
            <a:off x="557793" y="303690"/>
            <a:ext cx="1331046" cy="887361"/>
          </a:xfrm>
          <a:prstGeom prst="rect">
            <a:avLst/>
          </a:prstGeom>
          <a:noFill/>
          <a:ln cap="flat">
            <a:noFill/>
          </a:ln>
        </p:spPr>
      </p:pic>
      <p:sp>
        <p:nvSpPr>
          <p:cNvPr id="4" name="Pavadinimas 3">
            <a:extLst>
              <a:ext uri="{FF2B5EF4-FFF2-40B4-BE49-F238E27FC236}">
                <a16:creationId xmlns:a16="http://schemas.microsoft.com/office/drawing/2014/main" id="{A54E9B92-6F63-4D05-87A2-FF9E312B496E}"/>
              </a:ext>
            </a:extLst>
          </p:cNvPr>
          <p:cNvSpPr txBox="1">
            <a:spLocks noGrp="1"/>
          </p:cNvSpPr>
          <p:nvPr>
            <p:ph type="title"/>
          </p:nvPr>
        </p:nvSpPr>
        <p:spPr>
          <a:xfrm>
            <a:off x="2446632" y="104314"/>
            <a:ext cx="9526026" cy="551904"/>
          </a:xfrm>
        </p:spPr>
        <p:txBody>
          <a:bodyPr anchorCtr="1">
            <a:noAutofit/>
          </a:bodyPr>
          <a:lstStyle/>
          <a:p>
            <a:pPr lvl="0" algn="ctr"/>
            <a:r>
              <a:rPr lang="lt-LT" sz="2000" b="1" dirty="0">
                <a:solidFill>
                  <a:srgbClr val="008000"/>
                </a:solidFill>
                <a:latin typeface="Calibri" panose="020F0502020204030204" pitchFamily="34" charset="0"/>
              </a:rPr>
              <a:t>Specializuotas ambulatorines paslaugas geriausiai ir blogiausiai 2020 m. liepos mėn. atnaujinusios  </a:t>
            </a:r>
            <a:r>
              <a:rPr lang="lt-LT" sz="2000" b="1" u="sng" dirty="0">
                <a:solidFill>
                  <a:srgbClr val="008000"/>
                </a:solidFill>
                <a:latin typeface="Calibri" panose="020F0502020204030204" pitchFamily="34" charset="0"/>
              </a:rPr>
              <a:t>poliklinikos</a:t>
            </a:r>
            <a:r>
              <a:rPr lang="lt-LT" sz="2000" b="1" dirty="0">
                <a:solidFill>
                  <a:srgbClr val="008000"/>
                </a:solidFill>
                <a:latin typeface="Calibri" panose="020F0502020204030204" pitchFamily="34" charset="0"/>
              </a:rPr>
              <a:t> pagal sutartinių sumų įsisavinimą (proc.)</a:t>
            </a:r>
            <a:endParaRPr lang="lt-LT" sz="1400" b="1" dirty="0">
              <a:solidFill>
                <a:srgbClr val="008000"/>
              </a:solidFill>
              <a:latin typeface="Calibri"/>
            </a:endParaRPr>
          </a:p>
        </p:txBody>
      </p:sp>
      <p:graphicFrame>
        <p:nvGraphicFramePr>
          <p:cNvPr id="5" name="Lentelė 6">
            <a:extLst>
              <a:ext uri="{FF2B5EF4-FFF2-40B4-BE49-F238E27FC236}">
                <a16:creationId xmlns:a16="http://schemas.microsoft.com/office/drawing/2014/main" id="{1CCFFAE2-9C43-465F-835B-B48F42B7AEF2}"/>
              </a:ext>
            </a:extLst>
          </p:cNvPr>
          <p:cNvGraphicFramePr>
            <a:graphicFrameLocks noGrp="1"/>
          </p:cNvGraphicFramePr>
          <p:nvPr>
            <p:extLst>
              <p:ext uri="{D42A27DB-BD31-4B8C-83A1-F6EECF244321}">
                <p14:modId xmlns:p14="http://schemas.microsoft.com/office/powerpoint/2010/main" val="1645798364"/>
              </p:ext>
            </p:extLst>
          </p:nvPr>
        </p:nvGraphicFramePr>
        <p:xfrm>
          <a:off x="3187338" y="1445579"/>
          <a:ext cx="7907539" cy="3999920"/>
        </p:xfrm>
        <a:graphic>
          <a:graphicData uri="http://schemas.openxmlformats.org/drawingml/2006/table">
            <a:tbl>
              <a:tblPr>
                <a:effectLst/>
              </a:tblPr>
              <a:tblGrid>
                <a:gridCol w="5743806">
                  <a:extLst>
                    <a:ext uri="{9D8B030D-6E8A-4147-A177-3AD203B41FA5}">
                      <a16:colId xmlns:a16="http://schemas.microsoft.com/office/drawing/2014/main" val="4054513701"/>
                    </a:ext>
                  </a:extLst>
                </a:gridCol>
                <a:gridCol w="2163733">
                  <a:extLst>
                    <a:ext uri="{9D8B030D-6E8A-4147-A177-3AD203B41FA5}">
                      <a16:colId xmlns:a16="http://schemas.microsoft.com/office/drawing/2014/main" val="2321288563"/>
                    </a:ext>
                  </a:extLst>
                </a:gridCol>
              </a:tblGrid>
              <a:tr h="265097">
                <a:tc>
                  <a:txBody>
                    <a:bodyPr/>
                    <a:lstStyle/>
                    <a:p>
                      <a:pPr lvl="0" algn="l" fontAlgn="t"/>
                      <a:r>
                        <a:rPr lang="fi-FI" sz="1600" b="0" i="0" u="none" strike="noStrike" dirty="0">
                          <a:solidFill>
                            <a:srgbClr val="000000"/>
                          </a:solidFill>
                          <a:latin typeface="Times New Roman" pitchFamily="18"/>
                        </a:rPr>
                        <a:t>VšĮ Panevėžio miesto odontologijos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dirty="0">
                          <a:solidFill>
                            <a:srgbClr val="000000"/>
                          </a:solidFill>
                          <a:latin typeface="Times New Roman" pitchFamily="18"/>
                        </a:rPr>
                        <a:t>131,9%</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75076482"/>
                  </a:ext>
                </a:extLst>
              </a:tr>
              <a:tr h="265097">
                <a:tc>
                  <a:txBody>
                    <a:bodyPr/>
                    <a:lstStyle/>
                    <a:p>
                      <a:pPr lvl="0" algn="l" fontAlgn="t"/>
                      <a:r>
                        <a:rPr lang="lt-LT" sz="1600" b="0" i="0" u="none" strike="noStrike" dirty="0">
                          <a:solidFill>
                            <a:srgbClr val="000000"/>
                          </a:solidFill>
                          <a:latin typeface="Times New Roman" pitchFamily="18"/>
                        </a:rPr>
                        <a:t>VšĮ Antakalnio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a:solidFill>
                            <a:srgbClr val="000000"/>
                          </a:solidFill>
                          <a:latin typeface="Times New Roman" pitchFamily="18"/>
                        </a:rPr>
                        <a:t>92,2%</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90729876"/>
                  </a:ext>
                </a:extLst>
              </a:tr>
              <a:tr h="265097">
                <a:tc>
                  <a:txBody>
                    <a:bodyPr/>
                    <a:lstStyle/>
                    <a:p>
                      <a:pPr lvl="0" algn="l" fontAlgn="t"/>
                      <a:r>
                        <a:rPr lang="lt-LT" sz="1600" b="0" i="0" u="none" strike="noStrike" dirty="0">
                          <a:solidFill>
                            <a:srgbClr val="000000"/>
                          </a:solidFill>
                          <a:latin typeface="Times New Roman" pitchFamily="18"/>
                        </a:rPr>
                        <a:t>VšĮ Šeškinės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a:solidFill>
                            <a:srgbClr val="000000"/>
                          </a:solidFill>
                          <a:latin typeface="Times New Roman" pitchFamily="18"/>
                        </a:rPr>
                        <a:t>91,1%</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19209326"/>
                  </a:ext>
                </a:extLst>
              </a:tr>
              <a:tr h="265097">
                <a:tc>
                  <a:txBody>
                    <a:bodyPr/>
                    <a:lstStyle/>
                    <a:p>
                      <a:pPr lvl="0" algn="l" fontAlgn="t"/>
                      <a:r>
                        <a:rPr lang="lt-LT" sz="1600" b="0" i="0" u="none" strike="noStrike" dirty="0">
                          <a:solidFill>
                            <a:srgbClr val="000000"/>
                          </a:solidFill>
                          <a:latin typeface="Times New Roman" pitchFamily="18"/>
                        </a:rPr>
                        <a:t>VšĮ Alytaus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a:solidFill>
                            <a:srgbClr val="000000"/>
                          </a:solidFill>
                          <a:latin typeface="Times New Roman" pitchFamily="18"/>
                        </a:rPr>
                        <a:t>90,0%</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78604133"/>
                  </a:ext>
                </a:extLst>
              </a:tr>
              <a:tr h="265097">
                <a:tc>
                  <a:txBody>
                    <a:bodyPr/>
                    <a:lstStyle/>
                    <a:p>
                      <a:pPr lvl="0" algn="l" fontAlgn="t"/>
                      <a:r>
                        <a:rPr lang="lt-LT" sz="1600" b="0" i="0" u="none" strike="noStrike" dirty="0">
                          <a:solidFill>
                            <a:srgbClr val="000000"/>
                          </a:solidFill>
                          <a:latin typeface="Times New Roman" pitchFamily="18"/>
                        </a:rPr>
                        <a:t>VšĮ Vilniaus rajono Nemenčinės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a:solidFill>
                            <a:srgbClr val="000000"/>
                          </a:solidFill>
                          <a:latin typeface="Times New Roman" pitchFamily="18"/>
                        </a:rPr>
                        <a:t>87,6%</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57391127"/>
                  </a:ext>
                </a:extLst>
              </a:tr>
              <a:tr h="269790">
                <a:tc>
                  <a:txBody>
                    <a:bodyPr/>
                    <a:lstStyle/>
                    <a:p>
                      <a:pPr lvl="0" algn="l" fontAlgn="t"/>
                      <a:r>
                        <a:rPr lang="lt-LT" sz="1600" b="0" i="0" u="none" strike="noStrike" dirty="0">
                          <a:solidFill>
                            <a:srgbClr val="000000"/>
                          </a:solidFill>
                          <a:latin typeface="Times New Roman" pitchFamily="18"/>
                        </a:rPr>
                        <a:t>VšĮ „Karoliniškių poliklinika“</a:t>
                      </a:r>
                    </a:p>
                  </a:txBody>
                  <a:tcPr marL="9528" marR="9528" marT="9528"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a:solidFill>
                            <a:srgbClr val="000000"/>
                          </a:solidFill>
                          <a:latin typeface="Times New Roman" pitchFamily="18"/>
                        </a:rPr>
                        <a:t>85,8%</a:t>
                      </a:r>
                    </a:p>
                  </a:txBody>
                  <a:tcPr marL="9528" marR="9528" marT="9528"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46806717"/>
                  </a:ext>
                </a:extLst>
              </a:tr>
              <a:tr h="269790">
                <a:tc>
                  <a:txBody>
                    <a:bodyPr/>
                    <a:lstStyle/>
                    <a:p>
                      <a:pPr lvl="0" algn="l" fontAlgn="t"/>
                      <a:r>
                        <a:rPr lang="fi-FI" sz="1600" b="0" i="0" u="none" strike="noStrike" dirty="0">
                          <a:solidFill>
                            <a:srgbClr val="000000"/>
                          </a:solidFill>
                          <a:latin typeface="Times New Roman" pitchFamily="18"/>
                        </a:rPr>
                        <a:t>VšĮ Kauno miesto poliklinika</a:t>
                      </a:r>
                    </a:p>
                  </a:txBody>
                  <a:tcPr marL="9528" marR="9528" marT="9528"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a:solidFill>
                            <a:srgbClr val="000000"/>
                          </a:solidFill>
                          <a:latin typeface="Times New Roman" pitchFamily="18"/>
                        </a:rPr>
                        <a:t>84,6%</a:t>
                      </a:r>
                    </a:p>
                  </a:txBody>
                  <a:tcPr marL="9528" marR="9528" marT="9528"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91993101"/>
                  </a:ext>
                </a:extLst>
              </a:tr>
              <a:tr h="269790">
                <a:tc>
                  <a:txBody>
                    <a:bodyPr/>
                    <a:lstStyle/>
                    <a:p>
                      <a:pPr lvl="0" algn="l" fontAlgn="t"/>
                      <a:r>
                        <a:rPr lang="lt-LT" sz="1600" b="0" i="0" u="none" strike="noStrike" dirty="0">
                          <a:solidFill>
                            <a:srgbClr val="000000"/>
                          </a:solidFill>
                          <a:latin typeface="Times New Roman" pitchFamily="18"/>
                        </a:rPr>
                        <a:t>VšĮ Naujininkų poliklinika</a:t>
                      </a:r>
                    </a:p>
                  </a:txBody>
                  <a:tcPr marL="9528" marR="9528" marT="9528"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tc>
                  <a:txBody>
                    <a:bodyPr/>
                    <a:lstStyle/>
                    <a:p>
                      <a:pPr lvl="0" algn="r" fontAlgn="b"/>
                      <a:r>
                        <a:rPr lang="lt-LT" sz="1600" b="0" i="0" u="none" strike="noStrike" dirty="0">
                          <a:solidFill>
                            <a:srgbClr val="000000"/>
                          </a:solidFill>
                          <a:latin typeface="Times New Roman" pitchFamily="18"/>
                        </a:rPr>
                        <a:t>84,1%</a:t>
                      </a:r>
                    </a:p>
                  </a:txBody>
                  <a:tcPr marL="9528" marR="9528" marT="9528"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80433638"/>
                  </a:ext>
                </a:extLst>
              </a:tr>
              <a:tr h="26979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600" b="0" i="0" u="none" strike="noStrike" kern="1200" noProof="0" dirty="0">
                          <a:solidFill>
                            <a:srgbClr val="000000"/>
                          </a:solidFill>
                          <a:latin typeface="Times New Roman" pitchFamily="18"/>
                          <a:ea typeface="+mn-ea"/>
                          <a:cs typeface="+mn-cs"/>
                        </a:rPr>
                        <a:t>------------------------------------------------------------------</a:t>
                      </a:r>
                    </a:p>
                  </a:txBody>
                  <a:tcPr marL="9528" marR="9528" marT="9528"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noFill/>
                  </a:tcPr>
                </a:tc>
                <a:tc hMerge="1">
                  <a:txBody>
                    <a:bodyPr/>
                    <a:lstStyle/>
                    <a:p>
                      <a:pPr lvl="0" algn="r" fontAlgn="b"/>
                      <a:endParaRPr lang="lt-LT" sz="1600" b="0" i="0" u="none" strike="noStrike" dirty="0">
                        <a:solidFill>
                          <a:srgbClr val="000000"/>
                        </a:solidFill>
                        <a:latin typeface="Times New Roman" pitchFamily="18"/>
                      </a:endParaRPr>
                    </a:p>
                  </a:txBody>
                  <a:tcPr marL="9528" marR="9528" marT="9528"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2426457"/>
                  </a:ext>
                </a:extLst>
              </a:tr>
              <a:tr h="269790">
                <a:tc>
                  <a:txBody>
                    <a:bodyPr/>
                    <a:lstStyle/>
                    <a:p>
                      <a:pPr lvl="0" algn="l" fontAlgn="t"/>
                      <a:r>
                        <a:rPr lang="lt-LT" sz="1600" b="0" i="0" u="none" strike="noStrike" dirty="0">
                          <a:solidFill>
                            <a:srgbClr val="000000"/>
                          </a:solidFill>
                          <a:latin typeface="Times New Roman" pitchFamily="18"/>
                        </a:rPr>
                        <a:t>VšĮ Šiaulių centro poliklinika</a:t>
                      </a:r>
                    </a:p>
                  </a:txBody>
                  <a:tcPr marL="9528" marR="9528" marT="9528"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r" fontAlgn="b"/>
                      <a:r>
                        <a:rPr lang="lt-LT" sz="1600" b="0" i="0" u="none" strike="noStrike" dirty="0">
                          <a:solidFill>
                            <a:srgbClr val="000000"/>
                          </a:solidFill>
                          <a:latin typeface="Times New Roman" pitchFamily="18"/>
                        </a:rPr>
                        <a:t>79,2%</a:t>
                      </a:r>
                    </a:p>
                  </a:txBody>
                  <a:tcPr marL="9528" marR="9528" marT="9528"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1220799"/>
                  </a:ext>
                </a:extLst>
              </a:tr>
              <a:tr h="265097">
                <a:tc>
                  <a:txBody>
                    <a:bodyPr/>
                    <a:lstStyle/>
                    <a:p>
                      <a:pPr lvl="0" algn="l" fontAlgn="t"/>
                      <a:r>
                        <a:rPr lang="lt-LT" sz="1600" b="0" i="0" u="none" strike="noStrike" dirty="0">
                          <a:solidFill>
                            <a:srgbClr val="000000"/>
                          </a:solidFill>
                          <a:latin typeface="Times New Roman" pitchFamily="18"/>
                        </a:rPr>
                        <a:t>VšĮ Panevėžio rajono savivaldybės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r" fontAlgn="b"/>
                      <a:r>
                        <a:rPr lang="lt-LT" sz="1600" b="0" i="0" u="none" strike="noStrike" dirty="0">
                          <a:solidFill>
                            <a:srgbClr val="000000"/>
                          </a:solidFill>
                          <a:latin typeface="Times New Roman" pitchFamily="18"/>
                        </a:rPr>
                        <a:t>74,8%</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29761948"/>
                  </a:ext>
                </a:extLst>
              </a:tr>
              <a:tr h="265097">
                <a:tc>
                  <a:txBody>
                    <a:bodyPr/>
                    <a:lstStyle/>
                    <a:p>
                      <a:pPr lvl="0" algn="l" fontAlgn="t"/>
                      <a:r>
                        <a:rPr lang="lt-LT" sz="1600" b="0" i="0" u="none" strike="noStrike" dirty="0">
                          <a:solidFill>
                            <a:srgbClr val="000000"/>
                          </a:solidFill>
                          <a:latin typeface="Times New Roman" pitchFamily="18"/>
                        </a:rPr>
                        <a:t>VšĮ Vilniaus rajono centrinė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r" fontAlgn="b"/>
                      <a:r>
                        <a:rPr lang="lt-LT" sz="1600" b="0" i="0" u="none" strike="noStrike" dirty="0">
                          <a:solidFill>
                            <a:srgbClr val="000000"/>
                          </a:solidFill>
                          <a:latin typeface="Times New Roman" pitchFamily="18"/>
                        </a:rPr>
                        <a:t>70,6%</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7498583"/>
                  </a:ext>
                </a:extLst>
              </a:tr>
              <a:tr h="265097">
                <a:tc>
                  <a:txBody>
                    <a:bodyPr/>
                    <a:lstStyle/>
                    <a:p>
                      <a:pPr lvl="0" algn="l" fontAlgn="t"/>
                      <a:r>
                        <a:rPr lang="lt-LT" sz="1600" b="0" i="0" u="none" strike="noStrike" dirty="0">
                          <a:solidFill>
                            <a:srgbClr val="000000"/>
                          </a:solidFill>
                          <a:latin typeface="Times New Roman" pitchFamily="18"/>
                        </a:rPr>
                        <a:t>VšĮ Lazdynų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r" fontAlgn="b"/>
                      <a:r>
                        <a:rPr lang="lt-LT" sz="1600" b="0" i="0" u="none" strike="noStrike" dirty="0">
                          <a:solidFill>
                            <a:srgbClr val="000000"/>
                          </a:solidFill>
                          <a:latin typeface="Times New Roman" pitchFamily="18"/>
                        </a:rPr>
                        <a:t>67,6%</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12386563"/>
                  </a:ext>
                </a:extLst>
              </a:tr>
              <a:tr h="265097">
                <a:tc>
                  <a:txBody>
                    <a:bodyPr/>
                    <a:lstStyle/>
                    <a:p>
                      <a:pPr lvl="0" algn="l" fontAlgn="t"/>
                      <a:r>
                        <a:rPr lang="lt-LT" sz="1600" b="0" i="0" u="none" strike="noStrike" dirty="0">
                          <a:solidFill>
                            <a:srgbClr val="000000"/>
                          </a:solidFill>
                          <a:latin typeface="Times New Roman" pitchFamily="18"/>
                        </a:rPr>
                        <a:t>VšĮ Centro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r" fontAlgn="b"/>
                      <a:r>
                        <a:rPr lang="lt-LT" sz="1600" b="0" i="0" u="none" strike="noStrike" dirty="0">
                          <a:solidFill>
                            <a:srgbClr val="000000"/>
                          </a:solidFill>
                          <a:latin typeface="Times New Roman" pitchFamily="18"/>
                        </a:rPr>
                        <a:t>64,4%</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6536026"/>
                  </a:ext>
                </a:extLst>
              </a:tr>
              <a:tr h="265097">
                <a:tc>
                  <a:txBody>
                    <a:bodyPr/>
                    <a:lstStyle/>
                    <a:p>
                      <a:pPr lvl="0" algn="l" fontAlgn="t"/>
                      <a:r>
                        <a:rPr lang="lt-LT" sz="1600" b="0" i="0" u="none" strike="noStrike" dirty="0">
                          <a:solidFill>
                            <a:srgbClr val="000000"/>
                          </a:solidFill>
                          <a:latin typeface="Times New Roman" pitchFamily="18"/>
                        </a:rPr>
                        <a:t>VšĮ Naujosios Vilnios poliklinika</a:t>
                      </a:r>
                    </a:p>
                  </a:txBody>
                  <a:tcPr marL="5120" marR="5120" marT="512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r" fontAlgn="b"/>
                      <a:r>
                        <a:rPr lang="lt-LT" sz="1600" b="0" i="0" u="none" strike="noStrike" dirty="0">
                          <a:solidFill>
                            <a:srgbClr val="000000"/>
                          </a:solidFill>
                          <a:latin typeface="Times New Roman" pitchFamily="18"/>
                        </a:rPr>
                        <a:t>58,0%</a:t>
                      </a:r>
                    </a:p>
                  </a:txBody>
                  <a:tcPr marL="5120" marR="5120" marT="512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9308886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2446638" cy="6858000"/>
          </a:xfrm>
          <a:prstGeom prst="rect">
            <a:avLst/>
          </a:prstGeom>
        </p:spPr>
      </p:pic>
      <p:pic>
        <p:nvPicPr>
          <p:cNvPr id="5" name="Paveikslėlis 4"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4" name="Pavadinimas 3">
            <a:extLst>
              <a:ext uri="{FF2B5EF4-FFF2-40B4-BE49-F238E27FC236}">
                <a16:creationId xmlns:a16="http://schemas.microsoft.com/office/drawing/2014/main" id="{757761BA-C519-472A-B1CF-B3288FA76CEC}"/>
              </a:ext>
            </a:extLst>
          </p:cNvPr>
          <p:cNvSpPr>
            <a:spLocks noGrp="1"/>
          </p:cNvSpPr>
          <p:nvPr>
            <p:ph type="title"/>
          </p:nvPr>
        </p:nvSpPr>
        <p:spPr>
          <a:xfrm>
            <a:off x="2712641" y="187437"/>
            <a:ext cx="8817111" cy="1076097"/>
          </a:xfrm>
        </p:spPr>
        <p:txBody>
          <a:bodyPr>
            <a:noAutofit/>
          </a:bodyPr>
          <a:lstStyle/>
          <a:p>
            <a:pPr algn="ctr"/>
            <a:r>
              <a:rPr lang="lt-LT" sz="2000" b="1" dirty="0">
                <a:solidFill>
                  <a:srgbClr val="008000"/>
                </a:solidFill>
                <a:latin typeface="Calibri" panose="020F0502020204030204" pitchFamily="34" charset="0"/>
              </a:rPr>
              <a:t>Specializuotas ambulatorines paslaugas geriausiai ir blogiausiai 2020 m. liepos mėn. atnaujinusios  </a:t>
            </a:r>
            <a:r>
              <a:rPr lang="lt-LT" sz="2000" b="1" u="sng" dirty="0">
                <a:solidFill>
                  <a:srgbClr val="008000"/>
                </a:solidFill>
                <a:latin typeface="Calibri" panose="020F0502020204030204" pitchFamily="34" charset="0"/>
              </a:rPr>
              <a:t>ligoninės</a:t>
            </a:r>
            <a:r>
              <a:rPr lang="lt-LT" sz="2000" b="1" dirty="0">
                <a:solidFill>
                  <a:srgbClr val="008000"/>
                </a:solidFill>
                <a:latin typeface="Calibri" panose="020F0502020204030204" pitchFamily="34" charset="0"/>
              </a:rPr>
              <a:t> pagal sutartinių sumų įsisavinimą (proc.)</a:t>
            </a:r>
          </a:p>
        </p:txBody>
      </p:sp>
      <p:graphicFrame>
        <p:nvGraphicFramePr>
          <p:cNvPr id="3" name="Lentelė 2">
            <a:extLst>
              <a:ext uri="{FF2B5EF4-FFF2-40B4-BE49-F238E27FC236}">
                <a16:creationId xmlns:a16="http://schemas.microsoft.com/office/drawing/2014/main" id="{FDFB7FED-72BA-4CA3-8B6D-412511C0475F}"/>
              </a:ext>
            </a:extLst>
          </p:cNvPr>
          <p:cNvGraphicFramePr>
            <a:graphicFrameLocks noGrp="1"/>
          </p:cNvGraphicFramePr>
          <p:nvPr>
            <p:extLst>
              <p:ext uri="{D42A27DB-BD31-4B8C-83A1-F6EECF244321}">
                <p14:modId xmlns:p14="http://schemas.microsoft.com/office/powerpoint/2010/main" val="1102753285"/>
              </p:ext>
            </p:extLst>
          </p:nvPr>
        </p:nvGraphicFramePr>
        <p:xfrm>
          <a:off x="3458095" y="1787236"/>
          <a:ext cx="6059977" cy="4033337"/>
        </p:xfrm>
        <a:graphic>
          <a:graphicData uri="http://schemas.openxmlformats.org/drawingml/2006/table">
            <a:tbl>
              <a:tblPr/>
              <a:tblGrid>
                <a:gridCol w="4717460">
                  <a:extLst>
                    <a:ext uri="{9D8B030D-6E8A-4147-A177-3AD203B41FA5}">
                      <a16:colId xmlns:a16="http://schemas.microsoft.com/office/drawing/2014/main" val="645165359"/>
                    </a:ext>
                  </a:extLst>
                </a:gridCol>
                <a:gridCol w="1342517">
                  <a:extLst>
                    <a:ext uri="{9D8B030D-6E8A-4147-A177-3AD203B41FA5}">
                      <a16:colId xmlns:a16="http://schemas.microsoft.com/office/drawing/2014/main" val="4212187061"/>
                    </a:ext>
                  </a:extLst>
                </a:gridCol>
              </a:tblGrid>
              <a:tr h="347520">
                <a:tc>
                  <a:txBody>
                    <a:bodyPr/>
                    <a:lstStyle/>
                    <a:p>
                      <a:pPr algn="ctr" fontAlgn="ctr"/>
                      <a:r>
                        <a:rPr lang="lt-LT" sz="1000" b="1" i="0" u="none" strike="noStrike" dirty="0">
                          <a:solidFill>
                            <a:srgbClr val="000000"/>
                          </a:solidFill>
                          <a:effectLst/>
                          <a:latin typeface="Times New Roman" panose="02020603050405020304" pitchFamily="18" charset="0"/>
                        </a:rPr>
                        <a:t>Ligoninės pavadinimas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t-LT" sz="1000" b="1" i="0" u="none" strike="noStrike">
                          <a:solidFill>
                            <a:srgbClr val="000000"/>
                          </a:solidFill>
                          <a:effectLst/>
                          <a:latin typeface="Times New Roman" panose="02020603050405020304" pitchFamily="18" charset="0"/>
                        </a:rPr>
                        <a:t>Suteiktų paslaugų apimtys (proc.)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458697"/>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VšĮ Vilniaus miesto psichikos sveikatos centras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a:solidFill>
                            <a:srgbClr val="000000"/>
                          </a:solidFill>
                          <a:effectLst/>
                          <a:latin typeface="Times New Roman" panose="02020603050405020304" pitchFamily="18" charset="0"/>
                        </a:rPr>
                        <a:t>154,6%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8136125"/>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VšĮ „Vilniaus gimdymo namai“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a:solidFill>
                            <a:srgbClr val="000000"/>
                          </a:solidFill>
                          <a:effectLst/>
                          <a:latin typeface="Times New Roman" panose="02020603050405020304" pitchFamily="18" charset="0"/>
                        </a:rPr>
                        <a:t>137,6%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16993529"/>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Respublikinis priklausomybė ligų centras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a:solidFill>
                            <a:srgbClr val="000000"/>
                          </a:solidFill>
                          <a:effectLst/>
                          <a:latin typeface="Times New Roman" panose="02020603050405020304" pitchFamily="18" charset="0"/>
                        </a:rPr>
                        <a:t>133,4%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1074519"/>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VšĮ Respublikinė Vilniaus universitetinė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a:solidFill>
                            <a:srgbClr val="000000"/>
                          </a:solidFill>
                          <a:effectLst/>
                          <a:latin typeface="Times New Roman" panose="02020603050405020304" pitchFamily="18" charset="0"/>
                        </a:rPr>
                        <a:t>116,0%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57527599"/>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VšĮ Respublikinė Vilniaus psichiatrijos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lt-LT" sz="1200" b="0" i="0" u="none" strike="noStrike" dirty="0">
                          <a:solidFill>
                            <a:srgbClr val="000000"/>
                          </a:solidFill>
                          <a:effectLst/>
                          <a:latin typeface="Times New Roman" panose="02020603050405020304" pitchFamily="18" charset="0"/>
                        </a:rPr>
                        <a:t>107,2%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30615187"/>
                  </a:ext>
                </a:extLst>
              </a:tr>
              <a:tr h="315927">
                <a:tc gridSpan="2">
                  <a:txBody>
                    <a:bodyPr/>
                    <a:lstStyle/>
                    <a:p>
                      <a:pPr algn="ctr" fontAlgn="ctr"/>
                      <a:r>
                        <a:rPr lang="lt-LT" sz="1200" b="0" i="0" u="none" strike="noStrike" dirty="0">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lt-LT"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432922"/>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Klaipėdos rajono savivaldybės Gargždų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lt-LT" sz="1200" b="0" i="0" u="none" strike="noStrike">
                          <a:solidFill>
                            <a:srgbClr val="000000"/>
                          </a:solidFill>
                          <a:effectLst/>
                          <a:latin typeface="Times New Roman" panose="02020603050405020304" pitchFamily="18" charset="0"/>
                        </a:rPr>
                        <a:t>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36812115"/>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Kalvarijos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lt-LT" sz="1200" b="0" i="0" u="none" strike="noStrike">
                          <a:solidFill>
                            <a:srgbClr val="000000"/>
                          </a:solidFill>
                          <a:effectLst/>
                          <a:latin typeface="Times New Roman" panose="02020603050405020304" pitchFamily="18" charset="0"/>
                        </a:rPr>
                        <a:t>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7271101"/>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VšĮ Kupiškio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lt-LT" sz="1200" b="0" i="0" u="none" strike="noStrike" dirty="0">
                          <a:solidFill>
                            <a:srgbClr val="000000"/>
                          </a:solidFill>
                          <a:effectLst/>
                          <a:latin typeface="Times New Roman" panose="02020603050405020304" pitchFamily="18" charset="0"/>
                        </a:rPr>
                        <a:t>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746803"/>
                  </a:ext>
                </a:extLst>
              </a:tr>
              <a:tr h="336989">
                <a:tc>
                  <a:txBody>
                    <a:bodyPr/>
                    <a:lstStyle/>
                    <a:p>
                      <a:pPr algn="l" fontAlgn="t"/>
                      <a:r>
                        <a:rPr lang="lt-LT" sz="1200" b="0" i="0" u="none" strike="noStrike" dirty="0">
                          <a:solidFill>
                            <a:srgbClr val="000000"/>
                          </a:solidFill>
                          <a:effectLst/>
                          <a:latin typeface="Times New Roman" panose="02020603050405020304" pitchFamily="18" charset="0"/>
                        </a:rPr>
                        <a:t>Kazlų Rūdos ligoninė</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lt-LT" sz="1200" b="0" i="0" u="none" strike="noStrike" dirty="0">
                          <a:solidFill>
                            <a:srgbClr val="000000"/>
                          </a:solidFill>
                          <a:effectLst/>
                          <a:latin typeface="Times New Roman" panose="02020603050405020304" pitchFamily="18" charset="0"/>
                        </a:rPr>
                        <a:t>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26907631"/>
                  </a:ext>
                </a:extLst>
              </a:tr>
              <a:tr h="336989">
                <a:tc>
                  <a:txBody>
                    <a:bodyPr/>
                    <a:lstStyle/>
                    <a:p>
                      <a:pPr algn="l" fontAlgn="t"/>
                      <a:r>
                        <a:rPr lang="lt-LT" sz="1200" b="0" i="0" u="none" strike="noStrike">
                          <a:solidFill>
                            <a:srgbClr val="000000"/>
                          </a:solidFill>
                          <a:effectLst/>
                          <a:latin typeface="Times New Roman" panose="02020603050405020304" pitchFamily="18" charset="0"/>
                        </a:rPr>
                        <a:t>Lietuvos Respublikos vidaus reikalų ministerijos Medicinos centras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lt-LT" sz="1200" b="0" i="0" u="none" strike="noStrike" dirty="0">
                          <a:solidFill>
                            <a:srgbClr val="000000"/>
                          </a:solidFill>
                          <a:effectLst/>
                          <a:latin typeface="Times New Roman" panose="02020603050405020304" pitchFamily="18" charset="0"/>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81634954"/>
                  </a:ext>
                </a:extLst>
              </a:tr>
            </a:tbl>
          </a:graphicData>
        </a:graphic>
      </p:graphicFrame>
    </p:spTree>
    <p:extLst>
      <p:ext uri="{BB962C8B-B14F-4D97-AF65-F5344CB8AC3E}">
        <p14:creationId xmlns:p14="http://schemas.microsoft.com/office/powerpoint/2010/main" val="349409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Ekrano nukirtim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46638" cy="6858000"/>
          </a:xfrm>
          <a:prstGeom prst="rect">
            <a:avLst/>
          </a:prstGeom>
        </p:spPr>
      </p:pic>
      <p:pic>
        <p:nvPicPr>
          <p:cNvPr id="5" name="Paveikslėlis 4" descr="Ekrano nukirtim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94" y="303689"/>
            <a:ext cx="1331047" cy="887365"/>
          </a:xfrm>
          <a:prstGeom prst="rect">
            <a:avLst/>
          </a:prstGeom>
        </p:spPr>
      </p:pic>
      <p:sp>
        <p:nvSpPr>
          <p:cNvPr id="6" name="Antraštė 1"/>
          <p:cNvSpPr>
            <a:spLocks noGrp="1"/>
          </p:cNvSpPr>
          <p:nvPr>
            <p:ph type="title"/>
          </p:nvPr>
        </p:nvSpPr>
        <p:spPr>
          <a:xfrm>
            <a:off x="2446634" y="158535"/>
            <a:ext cx="9572626" cy="825929"/>
          </a:xfrm>
        </p:spPr>
        <p:txBody>
          <a:bodyPr>
            <a:normAutofit fontScale="90000"/>
          </a:bodyPr>
          <a:lstStyle/>
          <a:p>
            <a:pPr algn="ctr"/>
            <a:r>
              <a:rPr lang="lt-LT" sz="2800" b="1" dirty="0">
                <a:solidFill>
                  <a:srgbClr val="008000"/>
                </a:solidFill>
                <a:latin typeface="Calibri" panose="020F0502020204030204" pitchFamily="34" charset="0"/>
              </a:rPr>
              <a:t>Brangiųjų tyrimų ir procedūrų skaičiaus palyginimas</a:t>
            </a:r>
            <a:br>
              <a:rPr lang="lt-LT" sz="2800" b="1" dirty="0">
                <a:solidFill>
                  <a:srgbClr val="008000"/>
                </a:solidFill>
                <a:latin typeface="Calibri" panose="020F0502020204030204" pitchFamily="34" charset="0"/>
              </a:rPr>
            </a:br>
            <a:r>
              <a:rPr lang="lt-LT" sz="2800" b="1" dirty="0">
                <a:solidFill>
                  <a:srgbClr val="008000"/>
                </a:solidFill>
                <a:latin typeface="Calibri" panose="020F0502020204030204" pitchFamily="34" charset="0"/>
              </a:rPr>
              <a:t> 2020 m. birželio ir liepos mėn. </a:t>
            </a:r>
          </a:p>
        </p:txBody>
      </p:sp>
      <p:graphicFrame>
        <p:nvGraphicFramePr>
          <p:cNvPr id="13" name="Turinio vietos rezervavimo ženklas 12">
            <a:extLst>
              <a:ext uri="{FF2B5EF4-FFF2-40B4-BE49-F238E27FC236}">
                <a16:creationId xmlns:a16="http://schemas.microsoft.com/office/drawing/2014/main" id="{AA0766D3-C82F-40E5-9144-C228FB943A66}"/>
              </a:ext>
            </a:extLst>
          </p:cNvPr>
          <p:cNvGraphicFramePr>
            <a:graphicFrameLocks noGrp="1"/>
          </p:cNvGraphicFramePr>
          <p:nvPr>
            <p:ph idx="1"/>
            <p:extLst>
              <p:ext uri="{D42A27DB-BD31-4B8C-83A1-F6EECF244321}">
                <p14:modId xmlns:p14="http://schemas.microsoft.com/office/powerpoint/2010/main" val="3529609226"/>
              </p:ext>
            </p:extLst>
          </p:nvPr>
        </p:nvGraphicFramePr>
        <p:xfrm>
          <a:off x="2446638" y="1457326"/>
          <a:ext cx="8907161" cy="4829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Lentelė 2">
            <a:extLst>
              <a:ext uri="{FF2B5EF4-FFF2-40B4-BE49-F238E27FC236}">
                <a16:creationId xmlns:a16="http://schemas.microsoft.com/office/drawing/2014/main" id="{DCD607AC-A2B3-46A0-BA45-6CD684D2ECF1}"/>
              </a:ext>
            </a:extLst>
          </p:cNvPr>
          <p:cNvGraphicFramePr>
            <a:graphicFrameLocks noGrp="1"/>
          </p:cNvGraphicFramePr>
          <p:nvPr/>
        </p:nvGraphicFramePr>
        <p:xfrm>
          <a:off x="8139165" y="1949879"/>
          <a:ext cx="3039979" cy="1922034"/>
        </p:xfrm>
        <a:graphic>
          <a:graphicData uri="http://schemas.openxmlformats.org/drawingml/2006/table">
            <a:tbl>
              <a:tblPr>
                <a:tableStyleId>{5C22544A-7EE6-4342-B048-85BDC9FD1C3A}</a:tableStyleId>
              </a:tblPr>
              <a:tblGrid>
                <a:gridCol w="2351314">
                  <a:extLst>
                    <a:ext uri="{9D8B030D-6E8A-4147-A177-3AD203B41FA5}">
                      <a16:colId xmlns:a16="http://schemas.microsoft.com/office/drawing/2014/main" val="3243832164"/>
                    </a:ext>
                  </a:extLst>
                </a:gridCol>
                <a:gridCol w="688665">
                  <a:extLst>
                    <a:ext uri="{9D8B030D-6E8A-4147-A177-3AD203B41FA5}">
                      <a16:colId xmlns:a16="http://schemas.microsoft.com/office/drawing/2014/main" val="257777150"/>
                    </a:ext>
                  </a:extLst>
                </a:gridCol>
              </a:tblGrid>
              <a:tr h="338467">
                <a:tc gridSpan="2">
                  <a:txBody>
                    <a:bodyPr/>
                    <a:lstStyle/>
                    <a:p>
                      <a:pPr algn="ctr" rtl="0" fontAlgn="b"/>
                      <a:r>
                        <a:rPr lang="lt-LT" sz="1200" u="none" strike="noStrike" dirty="0">
                          <a:effectLst/>
                        </a:rPr>
                        <a:t>Bendras tyrimų ir procedūrų skaičius</a:t>
                      </a:r>
                      <a:endParaRPr lang="lt-LT" sz="1200" b="1" i="0" u="none" strike="noStrike" dirty="0">
                        <a:solidFill>
                          <a:srgbClr val="000000"/>
                        </a:solidFill>
                        <a:effectLst/>
                        <a:latin typeface="Arial" panose="020B0604020202020204" pitchFamily="34" charset="0"/>
                      </a:endParaRPr>
                    </a:p>
                  </a:txBody>
                  <a:tcPr marL="9525" marR="9525" marT="9525" marB="0" anchor="b">
                    <a:solidFill>
                      <a:schemeClr val="bg1">
                        <a:lumMod val="85000"/>
                      </a:schemeClr>
                    </a:solidFill>
                  </a:tcPr>
                </a:tc>
                <a:tc hMerge="1">
                  <a:txBody>
                    <a:bodyPr/>
                    <a:lstStyle/>
                    <a:p>
                      <a:endParaRPr lang="lt-LT"/>
                    </a:p>
                  </a:txBody>
                  <a:tcPr/>
                </a:tc>
                <a:extLst>
                  <a:ext uri="{0D108BD9-81ED-4DB2-BD59-A6C34878D82A}">
                    <a16:rowId xmlns:a16="http://schemas.microsoft.com/office/drawing/2014/main" val="927248211"/>
                  </a:ext>
                </a:extLst>
              </a:tr>
              <a:tr h="311746">
                <a:tc>
                  <a:txBody>
                    <a:bodyPr/>
                    <a:lstStyle/>
                    <a:p>
                      <a:pPr algn="l" fontAlgn="t"/>
                      <a:r>
                        <a:rPr lang="lt-LT" sz="1200" u="none" strike="noStrike" dirty="0">
                          <a:effectLst/>
                        </a:rPr>
                        <a:t>2020 m. birželio mėn.</a:t>
                      </a:r>
                      <a:endParaRPr lang="lt-LT" sz="1200" b="0" i="0" u="none" strike="noStrike" dirty="0">
                        <a:solidFill>
                          <a:srgbClr val="000000"/>
                        </a:solidFill>
                        <a:effectLst/>
                        <a:latin typeface="Arial" panose="020B0604020202020204" pitchFamily="34" charset="0"/>
                      </a:endParaRPr>
                    </a:p>
                  </a:txBody>
                  <a:tcPr marL="9525" marR="9525" marT="9525" marB="0">
                    <a:solidFill>
                      <a:schemeClr val="bg1">
                        <a:lumMod val="85000"/>
                      </a:schemeClr>
                    </a:solidFill>
                  </a:tcPr>
                </a:tc>
                <a:tc>
                  <a:txBody>
                    <a:bodyPr/>
                    <a:lstStyle/>
                    <a:p>
                      <a:pPr algn="ctr" fontAlgn="t"/>
                      <a:r>
                        <a:rPr lang="lt-LT" sz="1200" u="none" strike="noStrike">
                          <a:effectLst/>
                        </a:rPr>
                        <a:t>43352</a:t>
                      </a:r>
                      <a:endParaRPr lang="lt-LT" sz="1200" b="0" i="0" u="none" strike="noStrike">
                        <a:solidFill>
                          <a:srgbClr val="000000"/>
                        </a:solidFill>
                        <a:effectLst/>
                        <a:latin typeface="Arial" panose="020B0604020202020204" pitchFamily="34" charset="0"/>
                      </a:endParaRPr>
                    </a:p>
                  </a:txBody>
                  <a:tcPr marL="9525" marR="9525" marT="9525" marB="0">
                    <a:solidFill>
                      <a:schemeClr val="bg1">
                        <a:lumMod val="85000"/>
                      </a:schemeClr>
                    </a:solidFill>
                  </a:tcPr>
                </a:tc>
                <a:extLst>
                  <a:ext uri="{0D108BD9-81ED-4DB2-BD59-A6C34878D82A}">
                    <a16:rowId xmlns:a16="http://schemas.microsoft.com/office/drawing/2014/main" val="3197374962"/>
                  </a:ext>
                </a:extLst>
              </a:tr>
              <a:tr h="311746">
                <a:tc>
                  <a:txBody>
                    <a:bodyPr/>
                    <a:lstStyle/>
                    <a:p>
                      <a:pPr algn="l" fontAlgn="t"/>
                      <a:r>
                        <a:rPr lang="lt-LT" sz="1200" u="none" strike="noStrike">
                          <a:effectLst/>
                        </a:rPr>
                        <a:t>2020 m. liepos mėn.</a:t>
                      </a:r>
                      <a:endParaRPr lang="lt-LT" sz="1200" b="0" i="0" u="none" strike="noStrike">
                        <a:solidFill>
                          <a:srgbClr val="000000"/>
                        </a:solidFill>
                        <a:effectLst/>
                        <a:latin typeface="Arial" panose="020B0604020202020204" pitchFamily="34" charset="0"/>
                      </a:endParaRPr>
                    </a:p>
                  </a:txBody>
                  <a:tcPr marL="9525" marR="9525" marT="9525" marB="0">
                    <a:solidFill>
                      <a:schemeClr val="bg1">
                        <a:lumMod val="85000"/>
                      </a:schemeClr>
                    </a:solidFill>
                  </a:tcPr>
                </a:tc>
                <a:tc>
                  <a:txBody>
                    <a:bodyPr/>
                    <a:lstStyle/>
                    <a:p>
                      <a:pPr algn="ctr" fontAlgn="t"/>
                      <a:r>
                        <a:rPr lang="lt-LT" sz="1200" u="none" strike="noStrike">
                          <a:effectLst/>
                        </a:rPr>
                        <a:t>46887</a:t>
                      </a:r>
                      <a:endParaRPr lang="lt-LT" sz="1200" b="0" i="0" u="none" strike="noStrike">
                        <a:solidFill>
                          <a:srgbClr val="000000"/>
                        </a:solidFill>
                        <a:effectLst/>
                        <a:latin typeface="Arial" panose="020B0604020202020204" pitchFamily="34" charset="0"/>
                      </a:endParaRPr>
                    </a:p>
                  </a:txBody>
                  <a:tcPr marL="9525" marR="9525" marT="9525" marB="0">
                    <a:solidFill>
                      <a:schemeClr val="bg1">
                        <a:lumMod val="85000"/>
                      </a:schemeClr>
                    </a:solidFill>
                  </a:tcPr>
                </a:tc>
                <a:extLst>
                  <a:ext uri="{0D108BD9-81ED-4DB2-BD59-A6C34878D82A}">
                    <a16:rowId xmlns:a16="http://schemas.microsoft.com/office/drawing/2014/main" val="2378585760"/>
                  </a:ext>
                </a:extLst>
              </a:tr>
              <a:tr h="265327">
                <a:tc>
                  <a:txBody>
                    <a:bodyPr/>
                    <a:lstStyle/>
                    <a:p>
                      <a:pPr algn="l" rtl="0" fontAlgn="t"/>
                      <a:r>
                        <a:rPr lang="lt-LT" sz="1200" u="none" strike="noStrike">
                          <a:effectLst/>
                        </a:rPr>
                        <a:t>Pokytis (procentais) 2020 07/2020 06</a:t>
                      </a:r>
                      <a:endParaRPr lang="lt-LT" sz="1200" b="0" i="0" u="none" strike="noStrike">
                        <a:solidFill>
                          <a:srgbClr val="000000"/>
                        </a:solidFill>
                        <a:effectLst/>
                        <a:latin typeface="Arial" panose="020B0604020202020204" pitchFamily="34" charset="0"/>
                      </a:endParaRPr>
                    </a:p>
                  </a:txBody>
                  <a:tcPr marL="9525" marR="9525" marT="9525" marB="0">
                    <a:solidFill>
                      <a:schemeClr val="bg1">
                        <a:lumMod val="85000"/>
                      </a:schemeClr>
                    </a:solidFill>
                  </a:tcPr>
                </a:tc>
                <a:tc>
                  <a:txBody>
                    <a:bodyPr/>
                    <a:lstStyle/>
                    <a:p>
                      <a:pPr algn="ctr" fontAlgn="t"/>
                      <a:r>
                        <a:rPr lang="lt-LT" sz="1200" u="none" strike="noStrike" dirty="0">
                          <a:effectLst/>
                        </a:rPr>
                        <a:t>8,2%</a:t>
                      </a:r>
                      <a:endParaRPr lang="lt-LT" sz="1200" b="0" i="0" u="none" strike="noStrike" dirty="0">
                        <a:solidFill>
                          <a:srgbClr val="000000"/>
                        </a:solidFill>
                        <a:effectLst/>
                        <a:latin typeface="Arial" panose="020B0604020202020204" pitchFamily="34" charset="0"/>
                      </a:endParaRPr>
                    </a:p>
                  </a:txBody>
                  <a:tcPr marL="9525" marR="9525" marT="9525" marB="0">
                    <a:solidFill>
                      <a:schemeClr val="bg1">
                        <a:lumMod val="85000"/>
                      </a:schemeClr>
                    </a:solidFill>
                  </a:tcPr>
                </a:tc>
                <a:extLst>
                  <a:ext uri="{0D108BD9-81ED-4DB2-BD59-A6C34878D82A}">
                    <a16:rowId xmlns:a16="http://schemas.microsoft.com/office/drawing/2014/main" val="417833821"/>
                  </a:ext>
                </a:extLst>
              </a:tr>
              <a:tr h="311746">
                <a:tc>
                  <a:txBody>
                    <a:bodyPr/>
                    <a:lstStyle/>
                    <a:p>
                      <a:pPr algn="l" fontAlgn="t"/>
                      <a:endParaRPr lang="lt-LT" sz="12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endParaRPr lang="lt-LT" sz="1200" b="0" i="0" u="none" strike="noStrike">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3636613465"/>
                  </a:ext>
                </a:extLst>
              </a:tr>
              <a:tr h="383002">
                <a:tc>
                  <a:txBody>
                    <a:bodyPr/>
                    <a:lstStyle/>
                    <a:p>
                      <a:pPr algn="l" rtl="0" fontAlgn="t"/>
                      <a:endParaRPr lang="lt-LT" sz="1200" b="0" i="0" u="none" strike="noStrike">
                        <a:solidFill>
                          <a:srgbClr val="000000"/>
                        </a:solidFill>
                        <a:effectLst/>
                        <a:latin typeface="Arial" panose="020B0604020202020204" pitchFamily="34" charset="0"/>
                      </a:endParaRPr>
                    </a:p>
                  </a:txBody>
                  <a:tcPr marL="9525" marR="9525" marT="9525" marB="0">
                    <a:noFill/>
                  </a:tcPr>
                </a:tc>
                <a:tc>
                  <a:txBody>
                    <a:bodyPr/>
                    <a:lstStyle/>
                    <a:p>
                      <a:pPr algn="r" fontAlgn="t"/>
                      <a:endParaRPr lang="lt-LT"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1990300265"/>
                  </a:ext>
                </a:extLst>
              </a:tr>
            </a:tbl>
          </a:graphicData>
        </a:graphic>
      </p:graphicFrame>
    </p:spTree>
    <p:extLst>
      <p:ext uri="{BB962C8B-B14F-4D97-AF65-F5344CB8AC3E}">
        <p14:creationId xmlns:p14="http://schemas.microsoft.com/office/powerpoint/2010/main" val="51193764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1932</TotalTime>
  <Words>1715</Words>
  <Application>Microsoft Office PowerPoint</Application>
  <PresentationFormat>Plačiaekranė</PresentationFormat>
  <Paragraphs>409</Paragraphs>
  <Slides>18</Slides>
  <Notes>8</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18</vt:i4>
      </vt:variant>
    </vt:vector>
  </HeadingPairs>
  <TitlesOfParts>
    <vt:vector size="23" baseType="lpstr">
      <vt:lpstr>Arial</vt:lpstr>
      <vt:lpstr>Calibri</vt:lpstr>
      <vt:lpstr>Calibri Light</vt:lpstr>
      <vt:lpstr>Times New Roman</vt:lpstr>
      <vt:lpstr>„Office“ tema</vt:lpstr>
      <vt:lpstr>„PowerPoint“ pateiktis</vt:lpstr>
      <vt:lpstr>Šeimos medicina: 2020 m. liepos mėn. kontaktinių apsilankymų skaičius didėjo* </vt:lpstr>
      <vt:lpstr>Šeimos medicina: 2020 m. liepos mėn. nuotolinių paslaugų mažėjo* </vt:lpstr>
      <vt:lpstr>Specializuotos ambulatorinės paslaugos*: 2020 m. birželio ir liepos mėn. paslaugų skaičiaus palyginimas</vt:lpstr>
      <vt:lpstr>Specializuotos ambulatorinės paslaugos: gydytojų specialistų konsultacijų skaičius 2020 m. birželio ir liepos mėn. </vt:lpstr>
      <vt:lpstr>Specializuotų ambulatorinių paslaugų atnaujinimas 2020 m. liepos mėn. skirtingose gydymo įstaigų grupėse</vt:lpstr>
      <vt:lpstr>Specializuotas ambulatorines paslaugas geriausiai ir blogiausiai 2020 m. liepos mėn. atnaujinusios  poliklinikos pagal sutartinių sumų įsisavinimą (proc.)</vt:lpstr>
      <vt:lpstr>Specializuotas ambulatorines paslaugas geriausiai ir blogiausiai 2020 m. liepos mėn. atnaujinusios  ligoninės pagal sutartinių sumų įsisavinimą (proc.)</vt:lpstr>
      <vt:lpstr>Brangiųjų tyrimų ir procedūrų skaičiaus palyginimas  2020 m. birželio ir liepos mėn. </vt:lpstr>
      <vt:lpstr>Dienos paslaugos: dienos stacionaro ir dienos chirurgijos  paslaugų skaičius 2020 m. birželio ir liepos mėn. </vt:lpstr>
      <vt:lpstr>Dienos paslaugos: gydymo įstaigų pasiskirstymas pagal paslaugų atnaujinimą  2020 m. liepos mėn., įvertinus sezoniškumą  (minimali riba gauti 1/12 sumos – 70%)</vt:lpstr>
      <vt:lpstr>Dienos paslaugas geriausiai ir blogiausiai 2020 m. liepos mėn. atnaujinusios  ligoninės ir poliklinikos pagal sutartinių sumų įsisavinimą (proc.) </vt:lpstr>
      <vt:lpstr>Stacionarinės paslaugos: 2020 m. birželio ir  liepos mėn. paslaugų skaičius skirtingose ligoninių grupėse</vt:lpstr>
      <vt:lpstr>Stacionarinės paslaugos: sutarčių dėl aktyviojo gydymo stacionarinių paslaugų sutartinių sumų įsisavinimas pagal ligoninių grupes  2020 m.  liepos mėn.</vt:lpstr>
      <vt:lpstr>Stacionarinės paslaugos: ligoninių pasiskirstymas skirtingose grupėse pagal paslaugų atnaujinimo lygį, 2020 m. liepos mėn.  (minimali riba – 70 %)  </vt:lpstr>
      <vt:lpstr>Stacionarinių paslaugų atnaujinimas 2020 m. liepos  mėnesį  respublikos lygmens ligoninėse </vt:lpstr>
      <vt:lpstr>Stacionarinių paslaugų atnaujinimas 2020 m. liepos  mėnesį  regiono lygmens ligoninėse </vt:lpstr>
      <vt:lpstr>Stacionarinių paslaugų atnaujinimas 2020 m. liepos  mėnesį  rajono lygmens ligoninėse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Mindaugas Bareikis</dc:creator>
  <cp:lastModifiedBy>Aistė Zedelytė-Kaminskė</cp:lastModifiedBy>
  <cp:revision>253</cp:revision>
  <cp:lastPrinted>2020-08-12T08:14:52Z</cp:lastPrinted>
  <dcterms:created xsi:type="dcterms:W3CDTF">2019-10-10T11:38:03Z</dcterms:created>
  <dcterms:modified xsi:type="dcterms:W3CDTF">2020-08-19T10:11:26Z</dcterms:modified>
</cp:coreProperties>
</file>