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30.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notesSlides/notesSlide31.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notesSlides/notesSlide32.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notesSlides/notesSlide33.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notesSlides/notesSlide34.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theme/themeOverride16.xml" ContentType="application/vnd.openxmlformats-officedocument.themeOverride+xml"/>
  <Override PartName="/ppt/notesSlides/notesSlide36.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556" r:id="rId3"/>
    <p:sldId id="569" r:id="rId4"/>
    <p:sldId id="575" r:id="rId5"/>
    <p:sldId id="571" r:id="rId6"/>
    <p:sldId id="573" r:id="rId7"/>
    <p:sldId id="598" r:id="rId8"/>
    <p:sldId id="577" r:id="rId9"/>
    <p:sldId id="557" r:id="rId10"/>
    <p:sldId id="519" r:id="rId11"/>
    <p:sldId id="534" r:id="rId12"/>
    <p:sldId id="558" r:id="rId13"/>
    <p:sldId id="542" r:id="rId14"/>
    <p:sldId id="564" r:id="rId15"/>
    <p:sldId id="546" r:id="rId16"/>
    <p:sldId id="549" r:id="rId17"/>
    <p:sldId id="561" r:id="rId18"/>
    <p:sldId id="565" r:id="rId19"/>
    <p:sldId id="524" r:id="rId20"/>
    <p:sldId id="566" r:id="rId21"/>
    <p:sldId id="576" r:id="rId22"/>
    <p:sldId id="554" r:id="rId23"/>
    <p:sldId id="574" r:id="rId24"/>
    <p:sldId id="600" r:id="rId25"/>
    <p:sldId id="602" r:id="rId26"/>
    <p:sldId id="589" r:id="rId27"/>
    <p:sldId id="590" r:id="rId28"/>
    <p:sldId id="591" r:id="rId29"/>
    <p:sldId id="582" r:id="rId30"/>
    <p:sldId id="583" r:id="rId31"/>
    <p:sldId id="595" r:id="rId32"/>
    <p:sldId id="584" r:id="rId33"/>
    <p:sldId id="596" r:id="rId34"/>
    <p:sldId id="597" r:id="rId35"/>
    <p:sldId id="603" r:id="rId36"/>
    <p:sldId id="601" r:id="rId37"/>
    <p:sldId id="579" r:id="rId38"/>
    <p:sldId id="268" r:id="rId39"/>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E07"/>
    <a:srgbClr val="91A8D0"/>
    <a:srgbClr val="C7440F"/>
    <a:srgbClr val="000000"/>
    <a:srgbClr val="B7BE98"/>
    <a:srgbClr val="F7CAC9"/>
    <a:srgbClr val="D13A0B"/>
    <a:srgbClr val="EFB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2515" autoAdjust="0"/>
  </p:normalViewPr>
  <p:slideViewPr>
    <p:cSldViewPr>
      <p:cViewPr varScale="1">
        <p:scale>
          <a:sx n="83" d="100"/>
          <a:sy n="83" d="100"/>
        </p:scale>
        <p:origin x="2022" y="84"/>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2622"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3.xml"/><Relationship Id="rId3" Type="http://schemas.openxmlformats.org/officeDocument/2006/relationships/slide" Target="slides/slide10.xml"/><Relationship Id="rId21" Type="http://schemas.openxmlformats.org/officeDocument/2006/relationships/slide" Target="slides/slide28.xml"/><Relationship Id="rId7" Type="http://schemas.openxmlformats.org/officeDocument/2006/relationships/slide" Target="slides/slide14.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2.xml"/><Relationship Id="rId2" Type="http://schemas.openxmlformats.org/officeDocument/2006/relationships/slide" Target="slides/slide9.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36.xml"/><Relationship Id="rId1" Type="http://schemas.openxmlformats.org/officeDocument/2006/relationships/slide" Target="slides/slide2.xml"/><Relationship Id="rId6" Type="http://schemas.openxmlformats.org/officeDocument/2006/relationships/slide" Target="slides/slide13.xml"/><Relationship Id="rId11" Type="http://schemas.openxmlformats.org/officeDocument/2006/relationships/slide" Target="slides/slide18.xml"/><Relationship Id="rId24" Type="http://schemas.openxmlformats.org/officeDocument/2006/relationships/slide" Target="slides/slide31.xml"/><Relationship Id="rId5" Type="http://schemas.openxmlformats.org/officeDocument/2006/relationships/slide" Target="slides/slide12.xml"/><Relationship Id="rId15" Type="http://schemas.openxmlformats.org/officeDocument/2006/relationships/slide" Target="slides/slide22.xml"/><Relationship Id="rId23" Type="http://schemas.openxmlformats.org/officeDocument/2006/relationships/slide" Target="slides/slide30.xml"/><Relationship Id="rId28" Type="http://schemas.openxmlformats.org/officeDocument/2006/relationships/slide" Target="slides/slide35.xml"/><Relationship Id="rId10" Type="http://schemas.openxmlformats.org/officeDocument/2006/relationships/slide" Target="slides/slide17.xml"/><Relationship Id="rId19" Type="http://schemas.openxmlformats.org/officeDocument/2006/relationships/slide" Target="slides/slide26.xml"/><Relationship Id="rId31" Type="http://schemas.openxmlformats.org/officeDocument/2006/relationships/slide" Target="slides/slide38.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1.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4.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5.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6.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7.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8.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9.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0.bin"/></Relationships>
</file>

<file path=ppt/charts/_rels/chart18.xml.rels><?xml version="1.0" encoding="UTF-8" standalone="yes"?>
<Relationships xmlns="http://schemas.openxmlformats.org/package/2006/relationships"><Relationship Id="rId3" Type="http://schemas.openxmlformats.org/officeDocument/2006/relationships/oleObject" Target="file:///C:\Users\itumaloviciute\AppData\Local\Microsoft\Windows\INetCache\Content.Outlook\A1OWWUJR\Ataskaita%20seimui.xlsx"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04788436407304"/>
          <c:y val="0.21367348072436396"/>
          <c:w val="0.79790423127185395"/>
          <c:h val="0.76413969876362942"/>
        </c:manualLayout>
      </c:layout>
      <c:pie3DChart>
        <c:varyColors val="1"/>
        <c:ser>
          <c:idx val="0"/>
          <c:order val="0"/>
          <c:tx>
            <c:strRef>
              <c:f>Sheet1!$B$1</c:f>
              <c:strCache>
                <c:ptCount val="1"/>
                <c:pt idx="0">
                  <c:v>Rinkos dalys</c:v>
                </c:pt>
              </c:strCache>
            </c:strRef>
          </c:tx>
          <c:explosion val="9"/>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1-D544-4468-A063-F492F0AB4DE7}"/>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D544-4468-A063-F492F0AB4DE7}"/>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5-D544-4468-A063-F492F0AB4DE7}"/>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7-D544-4468-A063-F492F0AB4DE7}"/>
              </c:ext>
            </c:extLst>
          </c:dPt>
          <c:dLbls>
            <c:dLbl>
              <c:idx val="0"/>
              <c:layout>
                <c:manualLayout>
                  <c:x val="-0.16820894995231878"/>
                  <c:y val="-9.168743155522407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layout>
                    <c:manualLayout>
                      <c:w val="0.29252884355817416"/>
                      <c:h val="0.22298958211401146"/>
                    </c:manualLayout>
                  </c15:layout>
                </c:ext>
                <c:ext xmlns:c16="http://schemas.microsoft.com/office/drawing/2014/chart" uri="{C3380CC4-5D6E-409C-BE32-E72D297353CC}">
                  <c16:uniqueId val="{00000001-D544-4468-A063-F492F0AB4DE7}"/>
                </c:ext>
              </c:extLst>
            </c:dLbl>
            <c:dLbl>
              <c:idx val="1"/>
              <c:layout>
                <c:manualLayout>
                  <c:x val="0.11914800621622576"/>
                  <c:y val="-0.1377831034646943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9513662010383923"/>
                      <c:h val="0.36180900534861204"/>
                    </c:manualLayout>
                  </c15:layout>
                </c:ext>
                <c:ext xmlns:c16="http://schemas.microsoft.com/office/drawing/2014/chart" uri="{C3380CC4-5D6E-409C-BE32-E72D297353CC}">
                  <c16:uniqueId val="{00000003-D544-4468-A063-F492F0AB4DE7}"/>
                </c:ext>
              </c:extLst>
            </c:dLbl>
            <c:dLbl>
              <c:idx val="2"/>
              <c:layout>
                <c:manualLayout>
                  <c:x val="-0.11914800621622576"/>
                  <c:y val="-4.0685955528750777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layout>
                    <c:manualLayout>
                      <c:w val="0.43979631706283334"/>
                      <c:h val="0.19904534416810832"/>
                    </c:manualLayout>
                  </c15:layout>
                </c:ext>
                <c:ext xmlns:c16="http://schemas.microsoft.com/office/drawing/2014/chart" uri="{C3380CC4-5D6E-409C-BE32-E72D297353CC}">
                  <c16:uniqueId val="{00000005-D544-4468-A063-F492F0AB4DE7}"/>
                </c:ext>
              </c:extLst>
            </c:dLbl>
            <c:dLbl>
              <c:idx val="3"/>
              <c:layout>
                <c:manualLayout>
                  <c:x val="0.19870766310280513"/>
                  <c:y val="9.2199989763623192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c:ext xmlns:c15="http://schemas.microsoft.com/office/drawing/2012/chart" uri="{CE6537A1-D6FC-4f65-9D91-7224C49458BB}">
                  <c15:layout>
                    <c:manualLayout>
                      <c:w val="0.3266981488185639"/>
                      <c:h val="0.31324892472264987"/>
                    </c:manualLayout>
                  </c15:layout>
                </c:ext>
                <c:ext xmlns:c16="http://schemas.microsoft.com/office/drawing/2014/chart" uri="{C3380CC4-5D6E-409C-BE32-E72D297353CC}">
                  <c16:uniqueId val="{00000007-D544-4468-A063-F492F0AB4D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showLeaderLines val="1"/>
            <c:leaderLines>
              <c:spPr>
                <a:ln w="6350"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Telefonija</c:v>
                </c:pt>
                <c:pt idx="1">
                  <c:v>Duomenų perdavimas</c:v>
                </c:pt>
                <c:pt idx="2">
                  <c:v>Radijas ir televizija</c:v>
                </c:pt>
                <c:pt idx="3">
                  <c:v>Prieiga prie fizinės infrastruktūros</c:v>
                </c:pt>
              </c:strCache>
            </c:strRef>
          </c:cat>
          <c:val>
            <c:numRef>
              <c:f>Sheet1!$B$2:$B$5</c:f>
              <c:numCache>
                <c:formatCode>0.0%</c:formatCode>
                <c:ptCount val="4"/>
                <c:pt idx="0">
                  <c:v>0.52300000000000002</c:v>
                </c:pt>
                <c:pt idx="1">
                  <c:v>0.35899999999999999</c:v>
                </c:pt>
                <c:pt idx="2">
                  <c:v>0.105</c:v>
                </c:pt>
                <c:pt idx="3">
                  <c:v>1.2999999999999999E-2</c:v>
                </c:pt>
              </c:numCache>
            </c:numRef>
          </c:val>
          <c:extLst>
            <c:ext xmlns:c16="http://schemas.microsoft.com/office/drawing/2014/chart" uri="{C3380CC4-5D6E-409C-BE32-E72D297353CC}">
              <c16:uniqueId val="{00000008-D544-4468-A063-F492F0AB4DE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round/>
    </a:ln>
    <a:effectLst/>
  </c:spPr>
  <c:txPr>
    <a:bodyPr/>
    <a:lstStyle/>
    <a:p>
      <a:pPr>
        <a:defRPr/>
      </a:pPr>
      <a:endParaRPr lang="lt-L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74585548601293E-2"/>
          <c:y val="5.8231728626625741E-2"/>
          <c:w val="0.88897327344353816"/>
          <c:h val="0.72314494101947213"/>
        </c:manualLayout>
      </c:layout>
      <c:barChart>
        <c:barDir val="col"/>
        <c:grouping val="clustered"/>
        <c:varyColors val="0"/>
        <c:ser>
          <c:idx val="0"/>
          <c:order val="0"/>
          <c:tx>
            <c:strRef>
              <c:f>Sheet1!$G$116</c:f>
              <c:strCache>
                <c:ptCount val="1"/>
                <c:pt idx="0">
                  <c:v>2015</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Sheet1!$F$117:$F$122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Sheet1!$G$117:$G$122</c:f>
              <c:numCache>
                <c:formatCode>General</c:formatCode>
                <c:ptCount val="6"/>
                <c:pt idx="0">
                  <c:v>264959</c:v>
                </c:pt>
                <c:pt idx="1">
                  <c:v>458502</c:v>
                </c:pt>
                <c:pt idx="2">
                  <c:v>1426150</c:v>
                </c:pt>
                <c:pt idx="3">
                  <c:v>1215000</c:v>
                </c:pt>
                <c:pt idx="4">
                  <c:v>19685</c:v>
                </c:pt>
              </c:numCache>
            </c:numRef>
          </c:val>
          <c:extLst>
            <c:ext xmlns:c16="http://schemas.microsoft.com/office/drawing/2014/chart" uri="{C3380CC4-5D6E-409C-BE32-E72D297353CC}">
              <c16:uniqueId val="{00000000-9541-437F-9AB0-FA9E9D942FD3}"/>
            </c:ext>
          </c:extLst>
        </c:ser>
        <c:ser>
          <c:idx val="1"/>
          <c:order val="1"/>
          <c:tx>
            <c:strRef>
              <c:f>Sheet1!$H$116</c:f>
              <c:strCache>
                <c:ptCount val="1"/>
                <c:pt idx="0">
                  <c:v>2016</c:v>
                </c:pt>
              </c:strCache>
            </c:strRef>
          </c:tx>
          <c:spPr>
            <a:solidFill>
              <a:schemeClr val="accent2"/>
            </a:solidFill>
            <a:ln>
              <a:noFill/>
            </a:ln>
            <a:effectLst/>
          </c:spPr>
          <c:invertIfNegative val="0"/>
          <c:dLbls>
            <c:dLbl>
              <c:idx val="0"/>
              <c:layout>
                <c:manualLayout>
                  <c:x val="0"/>
                  <c:y val="-9.0772449586136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41-437F-9AB0-FA9E9D942FD3}"/>
                </c:ext>
              </c:extLst>
            </c:dLbl>
            <c:dLbl>
              <c:idx val="1"/>
              <c:layout>
                <c:manualLayout>
                  <c:x val="0"/>
                  <c:y val="-3.32557366145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41-437F-9AB0-FA9E9D942FD3}"/>
                </c:ext>
              </c:extLst>
            </c:dLbl>
            <c:dLbl>
              <c:idx val="4"/>
              <c:layout>
                <c:manualLayout>
                  <c:x val="-7.3457363708499614E-17"/>
                  <c:y val="-4.1871329103483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41-437F-9AB0-FA9E9D942F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Sheet1!$F$117:$F$122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Sheet1!$H$117:$H$122</c:f>
              <c:numCache>
                <c:formatCode>General</c:formatCode>
                <c:ptCount val="6"/>
                <c:pt idx="0">
                  <c:v>318764</c:v>
                </c:pt>
                <c:pt idx="1">
                  <c:v>706346</c:v>
                </c:pt>
                <c:pt idx="2">
                  <c:v>2744684</c:v>
                </c:pt>
                <c:pt idx="3">
                  <c:v>2491000</c:v>
                </c:pt>
                <c:pt idx="4">
                  <c:v>89069</c:v>
                </c:pt>
              </c:numCache>
            </c:numRef>
          </c:val>
          <c:extLst>
            <c:ext xmlns:c16="http://schemas.microsoft.com/office/drawing/2014/chart" uri="{C3380CC4-5D6E-409C-BE32-E72D297353CC}">
              <c16:uniqueId val="{00000004-9541-437F-9AB0-FA9E9D942FD3}"/>
            </c:ext>
          </c:extLst>
        </c:ser>
        <c:ser>
          <c:idx val="2"/>
          <c:order val="2"/>
          <c:tx>
            <c:strRef>
              <c:f>Sheet1!$I$116</c:f>
              <c:strCache>
                <c:ptCount val="1"/>
                <c:pt idx="0">
                  <c:v>2017</c:v>
                </c:pt>
              </c:strCache>
            </c:strRef>
          </c:tx>
          <c:spPr>
            <a:solidFill>
              <a:schemeClr val="accent3"/>
            </a:solidFill>
            <a:ln>
              <a:noFill/>
            </a:ln>
            <a:effectLst/>
          </c:spPr>
          <c:invertIfNegative val="0"/>
          <c:dLbls>
            <c:dLbl>
              <c:idx val="0"/>
              <c:layout>
                <c:manualLayout>
                  <c:x val="1.8364340927124903E-17"/>
                  <c:y val="-0.15859372749673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41-437F-9AB0-FA9E9D942FD3}"/>
                </c:ext>
              </c:extLst>
            </c:dLbl>
            <c:dLbl>
              <c:idx val="4"/>
              <c:layout>
                <c:manualLayout>
                  <c:x val="2.2791501457990393E-3"/>
                  <c:y val="-9.3392058949066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41-437F-9AB0-FA9E9D942F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Sheet1!$F$117:$F$122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Sheet1!$I$117:$I$122</c:f>
              <c:numCache>
                <c:formatCode>General</c:formatCode>
                <c:ptCount val="6"/>
                <c:pt idx="0">
                  <c:v>497700</c:v>
                </c:pt>
                <c:pt idx="2">
                  <c:v>3634152</c:v>
                </c:pt>
                <c:pt idx="3">
                  <c:v>3457565</c:v>
                </c:pt>
                <c:pt idx="4">
                  <c:v>219146</c:v>
                </c:pt>
                <c:pt idx="5">
                  <c:v>73529</c:v>
                </c:pt>
              </c:numCache>
            </c:numRef>
          </c:val>
          <c:extLst>
            <c:ext xmlns:c16="http://schemas.microsoft.com/office/drawing/2014/chart" uri="{C3380CC4-5D6E-409C-BE32-E72D297353CC}">
              <c16:uniqueId val="{00000007-9541-437F-9AB0-FA9E9D942FD3}"/>
            </c:ext>
          </c:extLst>
        </c:ser>
        <c:dLbls>
          <c:showLegendKey val="0"/>
          <c:showVal val="0"/>
          <c:showCatName val="0"/>
          <c:showSerName val="0"/>
          <c:showPercent val="0"/>
          <c:showBubbleSize val="0"/>
        </c:dLbls>
        <c:gapWidth val="219"/>
        <c:overlap val="-27"/>
        <c:axId val="2074918879"/>
        <c:axId val="36920591"/>
      </c:barChart>
      <c:catAx>
        <c:axId val="207491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6920591"/>
        <c:crosses val="autoZero"/>
        <c:auto val="1"/>
        <c:lblAlgn val="ctr"/>
        <c:lblOffset val="100"/>
        <c:noMultiLvlLbl val="0"/>
      </c:catAx>
      <c:valAx>
        <c:axId val="36920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74918879"/>
        <c:crosses val="autoZero"/>
        <c:crossBetween val="between"/>
      </c:valAx>
      <c:spPr>
        <a:noFill/>
        <a:ln>
          <a:noFill/>
        </a:ln>
        <a:effectLst/>
      </c:spPr>
    </c:plotArea>
    <c:legend>
      <c:legendPos val="r"/>
      <c:layout>
        <c:manualLayout>
          <c:xMode val="edge"/>
          <c:yMode val="edge"/>
          <c:x val="0.88077246725151259"/>
          <c:y val="0.17587887631855179"/>
          <c:w val="7.6955391093993644E-2"/>
          <c:h val="0.231490825868249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lstStyle/>
    <a:p>
      <a:pPr>
        <a:defRPr/>
      </a:pPr>
      <a:endParaRPr lang="lt-L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0785015509425"/>
          <c:y val="6.6971080669710803E-2"/>
          <c:w val="0.83892147667353201"/>
          <c:h val="0.79179136854468535"/>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Sheet1!$B$52:$D$52</c:f>
              <c:strCache>
                <c:ptCount val="3"/>
                <c:pt idx="0">
                  <c:v>2015 m.</c:v>
                </c:pt>
                <c:pt idx="1">
                  <c:v>2016 m.</c:v>
                </c:pt>
                <c:pt idx="2">
                  <c:v>2017 m.</c:v>
                </c:pt>
              </c:strCache>
            </c:strRef>
          </c:cat>
          <c:val>
            <c:numRef>
              <c:f>Sheet1!$B$53:$D$53</c:f>
              <c:numCache>
                <c:formatCode>General</c:formatCode>
                <c:ptCount val="3"/>
                <c:pt idx="0">
                  <c:v>84478</c:v>
                </c:pt>
                <c:pt idx="1">
                  <c:v>112843</c:v>
                </c:pt>
                <c:pt idx="2">
                  <c:v>118150</c:v>
                </c:pt>
              </c:numCache>
            </c:numRef>
          </c:val>
          <c:extLst>
            <c:ext xmlns:c16="http://schemas.microsoft.com/office/drawing/2014/chart" uri="{C3380CC4-5D6E-409C-BE32-E72D297353CC}">
              <c16:uniqueId val="{00000000-847A-48FB-9FA8-DF2ED4671E87}"/>
            </c:ext>
          </c:extLst>
        </c:ser>
        <c:dLbls>
          <c:dLblPos val="outEnd"/>
          <c:showLegendKey val="0"/>
          <c:showVal val="1"/>
          <c:showCatName val="0"/>
          <c:showSerName val="0"/>
          <c:showPercent val="0"/>
          <c:showBubbleSize val="0"/>
        </c:dLbls>
        <c:gapWidth val="219"/>
        <c:overlap val="-27"/>
        <c:axId val="1863940272"/>
        <c:axId val="1807865008"/>
      </c:barChart>
      <c:catAx>
        <c:axId val="186394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07865008"/>
        <c:crosses val="autoZero"/>
        <c:auto val="1"/>
        <c:lblAlgn val="ctr"/>
        <c:lblOffset val="100"/>
        <c:noMultiLvlLbl val="0"/>
      </c:catAx>
      <c:valAx>
        <c:axId val="180786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394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64319272003225"/>
          <c:y val="6.0491481378427803E-2"/>
          <c:w val="0.80635680727996772"/>
          <c:h val="0.82760801043755905"/>
        </c:manualLayout>
      </c:layout>
      <c:barChart>
        <c:barDir val="col"/>
        <c:grouping val="clustered"/>
        <c:varyColors val="0"/>
        <c:ser>
          <c:idx val="0"/>
          <c:order val="0"/>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Sheet1!$E$52:$G$52</c:f>
              <c:strCache>
                <c:ptCount val="3"/>
                <c:pt idx="0">
                  <c:v>2015 m.</c:v>
                </c:pt>
                <c:pt idx="1">
                  <c:v>2016 m.</c:v>
                </c:pt>
                <c:pt idx="2">
                  <c:v>2017 m.</c:v>
                </c:pt>
              </c:strCache>
            </c:strRef>
          </c:cat>
          <c:val>
            <c:numRef>
              <c:f>Sheet1!$E$53:$G$53</c:f>
              <c:numCache>
                <c:formatCode>General</c:formatCode>
                <c:ptCount val="3"/>
                <c:pt idx="0">
                  <c:v>7640000</c:v>
                </c:pt>
                <c:pt idx="1">
                  <c:v>6550000</c:v>
                </c:pt>
                <c:pt idx="2">
                  <c:v>8940000</c:v>
                </c:pt>
              </c:numCache>
            </c:numRef>
          </c:val>
          <c:extLst>
            <c:ext xmlns:c16="http://schemas.microsoft.com/office/drawing/2014/chart" uri="{C3380CC4-5D6E-409C-BE32-E72D297353CC}">
              <c16:uniqueId val="{00000000-4824-477E-8E18-820CF000903A}"/>
            </c:ext>
          </c:extLst>
        </c:ser>
        <c:dLbls>
          <c:dLblPos val="outEnd"/>
          <c:showLegendKey val="0"/>
          <c:showVal val="1"/>
          <c:showCatName val="0"/>
          <c:showSerName val="0"/>
          <c:showPercent val="0"/>
          <c:showBubbleSize val="0"/>
        </c:dLbls>
        <c:gapWidth val="219"/>
        <c:overlap val="-27"/>
        <c:axId val="1864756624"/>
        <c:axId val="1869666272"/>
      </c:barChart>
      <c:catAx>
        <c:axId val="186475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9666272"/>
        <c:crosses val="autoZero"/>
        <c:auto val="1"/>
        <c:lblAlgn val="ctr"/>
        <c:lblOffset val="100"/>
        <c:noMultiLvlLbl val="0"/>
      </c:catAx>
      <c:valAx>
        <c:axId val="186966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475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B8282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Sheet1!$B$67:$D$67</c:f>
              <c:strCache>
                <c:ptCount val="3"/>
                <c:pt idx="0">
                  <c:v>2015 m.</c:v>
                </c:pt>
                <c:pt idx="1">
                  <c:v>2016 m.</c:v>
                </c:pt>
                <c:pt idx="2">
                  <c:v>2017 m.</c:v>
                </c:pt>
              </c:strCache>
            </c:strRef>
          </c:cat>
          <c:val>
            <c:numRef>
              <c:f>Sheet1!$B$68:$D$68</c:f>
              <c:numCache>
                <c:formatCode>General</c:formatCode>
                <c:ptCount val="3"/>
                <c:pt idx="0">
                  <c:v>130002</c:v>
                </c:pt>
                <c:pt idx="1">
                  <c:v>134399</c:v>
                </c:pt>
                <c:pt idx="2">
                  <c:v>234409</c:v>
                </c:pt>
              </c:numCache>
            </c:numRef>
          </c:val>
          <c:extLst>
            <c:ext xmlns:c16="http://schemas.microsoft.com/office/drawing/2014/chart" uri="{C3380CC4-5D6E-409C-BE32-E72D297353CC}">
              <c16:uniqueId val="{00000000-F1A5-49DE-803C-67C9329DF0AE}"/>
            </c:ext>
          </c:extLst>
        </c:ser>
        <c:dLbls>
          <c:showLegendKey val="0"/>
          <c:showVal val="0"/>
          <c:showCatName val="0"/>
          <c:showSerName val="0"/>
          <c:showPercent val="0"/>
          <c:showBubbleSize val="0"/>
        </c:dLbls>
        <c:gapWidth val="219"/>
        <c:overlap val="-27"/>
        <c:axId val="1863951504"/>
        <c:axId val="1801878912"/>
      </c:barChart>
      <c:catAx>
        <c:axId val="186395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01878912"/>
        <c:crosses val="autoZero"/>
        <c:auto val="1"/>
        <c:lblAlgn val="ctr"/>
        <c:lblOffset val="100"/>
        <c:noMultiLvlLbl val="0"/>
      </c:catAx>
      <c:valAx>
        <c:axId val="180187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395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8836795911565"/>
          <c:y val="3.8497299126494355E-2"/>
          <c:w val="0.83242040566921138"/>
          <c:h val="0.88031445982805456"/>
        </c:manualLayout>
      </c:layout>
      <c:barChart>
        <c:barDir val="col"/>
        <c:grouping val="clustered"/>
        <c:varyColors val="0"/>
        <c:ser>
          <c:idx val="0"/>
          <c:order val="0"/>
          <c:spPr>
            <a:solidFill>
              <a:srgbClr val="0070C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Sheet1!$E$67:$G$67</c:f>
              <c:strCache>
                <c:ptCount val="3"/>
                <c:pt idx="0">
                  <c:v>2015 m.</c:v>
                </c:pt>
                <c:pt idx="1">
                  <c:v>2016 m.</c:v>
                </c:pt>
                <c:pt idx="2">
                  <c:v>2017 m.</c:v>
                </c:pt>
              </c:strCache>
            </c:strRef>
          </c:cat>
          <c:val>
            <c:numRef>
              <c:f>Sheet1!$E$68:$G$68</c:f>
              <c:numCache>
                <c:formatCode>General</c:formatCode>
                <c:ptCount val="3"/>
                <c:pt idx="0">
                  <c:v>7663</c:v>
                </c:pt>
                <c:pt idx="1">
                  <c:v>84105</c:v>
                </c:pt>
                <c:pt idx="2">
                  <c:v>172843</c:v>
                </c:pt>
              </c:numCache>
            </c:numRef>
          </c:val>
          <c:extLst>
            <c:ext xmlns:c16="http://schemas.microsoft.com/office/drawing/2014/chart" uri="{C3380CC4-5D6E-409C-BE32-E72D297353CC}">
              <c16:uniqueId val="{00000000-FCA4-4D6C-A313-602FDEB8A1A9}"/>
            </c:ext>
          </c:extLst>
        </c:ser>
        <c:dLbls>
          <c:showLegendKey val="0"/>
          <c:showVal val="0"/>
          <c:showCatName val="0"/>
          <c:showSerName val="0"/>
          <c:showPercent val="0"/>
          <c:showBubbleSize val="0"/>
        </c:dLbls>
        <c:gapWidth val="219"/>
        <c:axId val="1864744560"/>
        <c:axId val="1861081312"/>
      </c:barChart>
      <c:catAx>
        <c:axId val="186474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1081312"/>
        <c:crosses val="autoZero"/>
        <c:auto val="1"/>
        <c:lblAlgn val="ctr"/>
        <c:lblOffset val="100"/>
        <c:noMultiLvlLbl val="0"/>
      </c:catAx>
      <c:valAx>
        <c:axId val="186108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474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Sheet1!$B$80:$D$80</c:f>
              <c:strCache>
                <c:ptCount val="3"/>
                <c:pt idx="0">
                  <c:v>2015 m.</c:v>
                </c:pt>
                <c:pt idx="1">
                  <c:v>2016 m.</c:v>
                </c:pt>
                <c:pt idx="2">
                  <c:v>2017 m.</c:v>
                </c:pt>
              </c:strCache>
            </c:strRef>
          </c:cat>
          <c:val>
            <c:numRef>
              <c:f>Sheet1!$B$81:$D$81</c:f>
              <c:numCache>
                <c:formatCode>General</c:formatCode>
                <c:ptCount val="3"/>
                <c:pt idx="0">
                  <c:v>31235</c:v>
                </c:pt>
                <c:pt idx="1">
                  <c:v>82299</c:v>
                </c:pt>
                <c:pt idx="2">
                  <c:v>82339</c:v>
                </c:pt>
              </c:numCache>
            </c:numRef>
          </c:val>
          <c:extLst>
            <c:ext xmlns:c16="http://schemas.microsoft.com/office/drawing/2014/chart" uri="{C3380CC4-5D6E-409C-BE32-E72D297353CC}">
              <c16:uniqueId val="{00000000-CD9E-40C3-8630-60030C8A84B3}"/>
            </c:ext>
          </c:extLst>
        </c:ser>
        <c:dLbls>
          <c:showLegendKey val="0"/>
          <c:showVal val="0"/>
          <c:showCatName val="0"/>
          <c:showSerName val="0"/>
          <c:showPercent val="0"/>
          <c:showBubbleSize val="0"/>
        </c:dLbls>
        <c:gapWidth val="219"/>
        <c:overlap val="-27"/>
        <c:axId val="1864753296"/>
        <c:axId val="1928438496"/>
      </c:barChart>
      <c:catAx>
        <c:axId val="18647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28438496"/>
        <c:crosses val="autoZero"/>
        <c:auto val="1"/>
        <c:lblAlgn val="ctr"/>
        <c:lblOffset val="100"/>
        <c:noMultiLvlLbl val="0"/>
      </c:catAx>
      <c:valAx>
        <c:axId val="192843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475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Sheet1!$E$80:$G$80</c:f>
              <c:strCache>
                <c:ptCount val="3"/>
                <c:pt idx="0">
                  <c:v>2015 m.</c:v>
                </c:pt>
                <c:pt idx="1">
                  <c:v>2016 m.</c:v>
                </c:pt>
                <c:pt idx="2">
                  <c:v>2017 m.</c:v>
                </c:pt>
              </c:strCache>
            </c:strRef>
          </c:cat>
          <c:val>
            <c:numRef>
              <c:f>Sheet1!$E$81:$G$81</c:f>
              <c:numCache>
                <c:formatCode>General</c:formatCode>
                <c:ptCount val="3"/>
                <c:pt idx="0">
                  <c:v>690127</c:v>
                </c:pt>
                <c:pt idx="1">
                  <c:v>3400472</c:v>
                </c:pt>
                <c:pt idx="2">
                  <c:v>9145145</c:v>
                </c:pt>
              </c:numCache>
            </c:numRef>
          </c:val>
          <c:extLst>
            <c:ext xmlns:c16="http://schemas.microsoft.com/office/drawing/2014/chart" uri="{C3380CC4-5D6E-409C-BE32-E72D297353CC}">
              <c16:uniqueId val="{00000000-9F1A-45B2-A0FA-E3B6CA1E7BBF}"/>
            </c:ext>
          </c:extLst>
        </c:ser>
        <c:dLbls>
          <c:showLegendKey val="0"/>
          <c:showVal val="0"/>
          <c:showCatName val="0"/>
          <c:showSerName val="0"/>
          <c:showPercent val="0"/>
          <c:showBubbleSize val="0"/>
        </c:dLbls>
        <c:gapWidth val="219"/>
        <c:overlap val="-27"/>
        <c:axId val="1863946096"/>
        <c:axId val="1863126432"/>
      </c:barChart>
      <c:catAx>
        <c:axId val="186394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3126432"/>
        <c:crosses val="autoZero"/>
        <c:auto val="1"/>
        <c:lblAlgn val="ctr"/>
        <c:lblOffset val="100"/>
        <c:noMultiLvlLbl val="0"/>
      </c:catAx>
      <c:valAx>
        <c:axId val="186312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394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Sheet1!$B$100:$D$100</c:f>
              <c:strCache>
                <c:ptCount val="3"/>
                <c:pt idx="0">
                  <c:v>2015 m.</c:v>
                </c:pt>
                <c:pt idx="1">
                  <c:v>2016 m.</c:v>
                </c:pt>
                <c:pt idx="2">
                  <c:v>2017 m.</c:v>
                </c:pt>
              </c:strCache>
            </c:strRef>
          </c:cat>
          <c:val>
            <c:numRef>
              <c:f>Sheet1!$B$101:$D$101</c:f>
              <c:numCache>
                <c:formatCode>General</c:formatCode>
                <c:ptCount val="3"/>
                <c:pt idx="0">
                  <c:v>53959</c:v>
                </c:pt>
                <c:pt idx="1">
                  <c:v>81168</c:v>
                </c:pt>
                <c:pt idx="2">
                  <c:v>85788</c:v>
                </c:pt>
              </c:numCache>
            </c:numRef>
          </c:val>
          <c:extLst>
            <c:ext xmlns:c16="http://schemas.microsoft.com/office/drawing/2014/chart" uri="{C3380CC4-5D6E-409C-BE32-E72D297353CC}">
              <c16:uniqueId val="{00000000-D0CC-42C9-A6D8-BA8236206C59}"/>
            </c:ext>
          </c:extLst>
        </c:ser>
        <c:dLbls>
          <c:showLegendKey val="0"/>
          <c:showVal val="0"/>
          <c:showCatName val="0"/>
          <c:showSerName val="0"/>
          <c:showPercent val="0"/>
          <c:showBubbleSize val="0"/>
        </c:dLbls>
        <c:gapWidth val="219"/>
        <c:overlap val="-27"/>
        <c:axId val="1863951088"/>
        <c:axId val="1811090592"/>
      </c:barChart>
      <c:catAx>
        <c:axId val="186395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11090592"/>
        <c:crosses val="autoZero"/>
        <c:auto val="1"/>
        <c:lblAlgn val="ctr"/>
        <c:lblOffset val="100"/>
        <c:noMultiLvlLbl val="0"/>
      </c:catAx>
      <c:valAx>
        <c:axId val="1811090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6395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B7F33"/>
            </a:solidFill>
            <a:ln>
              <a:noFill/>
            </a:ln>
            <a:effectLst/>
          </c:spPr>
          <c:invertIfNegative val="0"/>
          <c:dLbls>
            <c:dLbl>
              <c:idx val="0"/>
              <c:tx>
                <c:rich>
                  <a:bodyPr/>
                  <a:lstStyle/>
                  <a:p>
                    <a:fld id="{56FC05C0-3468-4F09-B8F0-B642DFA5DDBD}" type="VALUE">
                      <a:rPr lang="en-US"/>
                      <a:pPr/>
                      <a:t>[REIKŠMĖ]</a:t>
                    </a:fld>
                    <a:r>
                      <a:rPr lang="en-US"/>
                      <a:t> proc.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59-4EBF-B497-FC3368581588}"/>
                </c:ext>
              </c:extLst>
            </c:dLbl>
            <c:dLbl>
              <c:idx val="1"/>
              <c:tx>
                <c:rich>
                  <a:bodyPr/>
                  <a:lstStyle/>
                  <a:p>
                    <a:fld id="{F8B0DE08-C4E0-4263-9AC6-5E8F847C1C0D}" type="VALUE">
                      <a:rPr lang="en-US"/>
                      <a:pPr/>
                      <a:t>[REIKŠMĖ]</a:t>
                    </a:fld>
                    <a:r>
                      <a:rPr lang="en-US"/>
                      <a:t> proc.</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59-4EBF-B497-FC33685815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Sheet1!$C$160:$C$161</c:f>
              <c:strCache>
                <c:ptCount val="2"/>
                <c:pt idx="0">
                  <c:v>2014 m.</c:v>
                </c:pt>
                <c:pt idx="1">
                  <c:v>2017 m.</c:v>
                </c:pt>
              </c:strCache>
            </c:strRef>
          </c:cat>
          <c:val>
            <c:numRef>
              <c:f>Sheet1!$D$160:$D$161</c:f>
              <c:numCache>
                <c:formatCode>#,##0</c:formatCode>
                <c:ptCount val="2"/>
                <c:pt idx="0">
                  <c:v>6</c:v>
                </c:pt>
                <c:pt idx="1">
                  <c:v>14</c:v>
                </c:pt>
              </c:numCache>
            </c:numRef>
          </c:val>
          <c:extLst>
            <c:ext xmlns:c16="http://schemas.microsoft.com/office/drawing/2014/chart" uri="{C3380CC4-5D6E-409C-BE32-E72D297353CC}">
              <c16:uniqueId val="{00000002-E859-4EBF-B497-FC3368581588}"/>
            </c:ext>
          </c:extLst>
        </c:ser>
        <c:dLbls>
          <c:showLegendKey val="0"/>
          <c:showVal val="0"/>
          <c:showCatName val="0"/>
          <c:showSerName val="0"/>
          <c:showPercent val="0"/>
          <c:showBubbleSize val="0"/>
        </c:dLbls>
        <c:gapWidth val="219"/>
        <c:overlap val="-27"/>
        <c:axId val="217900944"/>
        <c:axId val="224301184"/>
      </c:barChart>
      <c:catAx>
        <c:axId val="21790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24301184"/>
        <c:crosses val="autoZero"/>
        <c:auto val="1"/>
        <c:lblAlgn val="ctr"/>
        <c:lblOffset val="100"/>
        <c:noMultiLvlLbl val="0"/>
      </c:catAx>
      <c:valAx>
        <c:axId val="22430118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179009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175232648523485"/>
          <c:y val="0.12688507686539188"/>
          <c:w val="0.69154606877709957"/>
          <c:h val="0.79426805496982189"/>
        </c:manualLayout>
      </c:layout>
      <c:barChart>
        <c:barDir val="bar"/>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Nežino, neatsakė</c:v>
                </c:pt>
                <c:pt idx="1">
                  <c:v>Tai yra nepatikima</c:v>
                </c:pt>
                <c:pt idx="2">
                  <c:v>Sudėtinga naudotis</c:v>
                </c:pt>
                <c:pt idx="3">
                  <c:v>Neturiu elektroninio parašo priemonės</c:v>
                </c:pt>
                <c:pt idx="4">
                  <c:v>Nieko apie jį nežinau</c:v>
                </c:pt>
                <c:pt idx="5">
                  <c:v>Neturiu, kur panaudoti</c:v>
                </c:pt>
              </c:strCache>
            </c:strRef>
          </c:cat>
          <c:val>
            <c:numRef>
              <c:f>Sheet1!$B$2:$B$7</c:f>
              <c:numCache>
                <c:formatCode>General</c:formatCode>
                <c:ptCount val="6"/>
                <c:pt idx="0">
                  <c:v>9</c:v>
                </c:pt>
                <c:pt idx="1">
                  <c:v>0.1</c:v>
                </c:pt>
                <c:pt idx="2">
                  <c:v>10</c:v>
                </c:pt>
                <c:pt idx="3">
                  <c:v>18</c:v>
                </c:pt>
                <c:pt idx="4">
                  <c:v>35</c:v>
                </c:pt>
                <c:pt idx="5">
                  <c:v>39</c:v>
                </c:pt>
              </c:numCache>
            </c:numRef>
          </c:val>
          <c:extLst>
            <c:ext xmlns:c16="http://schemas.microsoft.com/office/drawing/2014/chart" uri="{C3380CC4-5D6E-409C-BE32-E72D297353CC}">
              <c16:uniqueId val="{00000000-FE72-4430-9D0A-21519B28F155}"/>
            </c:ext>
          </c:extLst>
        </c:ser>
        <c:dLbls>
          <c:showLegendKey val="0"/>
          <c:showVal val="1"/>
          <c:showCatName val="0"/>
          <c:showSerName val="0"/>
          <c:showPercent val="0"/>
          <c:showBubbleSize val="0"/>
        </c:dLbls>
        <c:gapWidth val="150"/>
        <c:axId val="144635008"/>
        <c:axId val="144636544"/>
      </c:barChart>
      <c:catAx>
        <c:axId val="144635008"/>
        <c:scaling>
          <c:orientation val="minMax"/>
        </c:scaling>
        <c:delete val="0"/>
        <c:axPos val="l"/>
        <c:numFmt formatCode="General" sourceLinked="0"/>
        <c:majorTickMark val="out"/>
        <c:minorTickMark val="none"/>
        <c:tickLblPos val="nextTo"/>
        <c:crossAx val="144636544"/>
        <c:crosses val="autoZero"/>
        <c:auto val="1"/>
        <c:lblAlgn val="ctr"/>
        <c:lblOffset val="100"/>
        <c:noMultiLvlLbl val="0"/>
      </c:catAx>
      <c:valAx>
        <c:axId val="144636544"/>
        <c:scaling>
          <c:orientation val="minMax"/>
        </c:scaling>
        <c:delete val="0"/>
        <c:axPos val="b"/>
        <c:numFmt formatCode="General" sourceLinked="1"/>
        <c:majorTickMark val="out"/>
        <c:minorTickMark val="none"/>
        <c:tickLblPos val="nextTo"/>
        <c:crossAx val="144635008"/>
        <c:crosses val="autoZero"/>
        <c:crossBetween val="between"/>
        <c:majorUnit val="10"/>
      </c:valAx>
      <c:spPr>
        <a:noFill/>
        <a:ln w="25400">
          <a:no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475005679077261E-2"/>
          <c:y val="6.0642121912487412E-2"/>
          <c:w val="0.96752505214414275"/>
          <c:h val="0.66325284572053156"/>
        </c:manualLayout>
      </c:layout>
      <c:lineChart>
        <c:grouping val="standard"/>
        <c:varyColors val="0"/>
        <c:ser>
          <c:idx val="0"/>
          <c:order val="0"/>
          <c:tx>
            <c:strRef>
              <c:f>Sheet1!$B$1</c:f>
              <c:strCache>
                <c:ptCount val="1"/>
                <c:pt idx="0">
                  <c:v>Total</c:v>
                </c:pt>
              </c:strCache>
            </c:strRef>
          </c:tx>
          <c:spPr>
            <a:ln>
              <a:solidFill>
                <a:srgbClr val="0070C0"/>
              </a:solidFill>
            </a:ln>
          </c:spPr>
          <c:marker>
            <c:symbol val="diamond"/>
            <c:size val="10"/>
            <c:spPr>
              <a:solidFill>
                <a:srgbClr val="0070C0"/>
              </a:solidFill>
            </c:spPr>
          </c:marker>
          <c:dLbls>
            <c:spPr>
              <a:noFill/>
              <a:ln>
                <a:noFill/>
              </a:ln>
              <a:effectLst/>
            </c:spPr>
            <c:txPr>
              <a:bodyPr/>
              <a:lstStyle/>
              <a:p>
                <a:pPr>
                  <a:defRPr sz="1600" b="1"/>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607.04045412418895</c:v>
                </c:pt>
                <c:pt idx="1">
                  <c:v>626.11727900000005</c:v>
                </c:pt>
                <c:pt idx="2">
                  <c:v>656.2</c:v>
                </c:pt>
                <c:pt idx="3">
                  <c:v>680.8</c:v>
                </c:pt>
              </c:numCache>
            </c:numRef>
          </c:val>
          <c:smooth val="0"/>
          <c:extLst>
            <c:ext xmlns:c16="http://schemas.microsoft.com/office/drawing/2014/chart" uri="{C3380CC4-5D6E-409C-BE32-E72D297353CC}">
              <c16:uniqueId val="{00000000-A6FF-437C-9B53-2EE2D00BD23C}"/>
            </c:ext>
          </c:extLst>
        </c:ser>
        <c:dLbls>
          <c:showLegendKey val="0"/>
          <c:showVal val="0"/>
          <c:showCatName val="0"/>
          <c:showSerName val="0"/>
          <c:showPercent val="0"/>
          <c:showBubbleSize val="0"/>
        </c:dLbls>
        <c:marker val="1"/>
        <c:smooth val="0"/>
        <c:axId val="22336256"/>
        <c:axId val="22337792"/>
      </c:lineChart>
      <c:catAx>
        <c:axId val="22336256"/>
        <c:scaling>
          <c:orientation val="minMax"/>
        </c:scaling>
        <c:delete val="0"/>
        <c:axPos val="b"/>
        <c:numFmt formatCode="General" sourceLinked="1"/>
        <c:majorTickMark val="out"/>
        <c:minorTickMark val="none"/>
        <c:tickLblPos val="nextTo"/>
        <c:txPr>
          <a:bodyPr/>
          <a:lstStyle/>
          <a:p>
            <a:pPr>
              <a:defRPr sz="1400"/>
            </a:pPr>
            <a:endParaRPr lang="lt-LT"/>
          </a:p>
        </c:txPr>
        <c:crossAx val="22337792"/>
        <c:crosses val="autoZero"/>
        <c:auto val="1"/>
        <c:lblAlgn val="ctr"/>
        <c:lblOffset val="100"/>
        <c:noMultiLvlLbl val="0"/>
      </c:catAx>
      <c:valAx>
        <c:axId val="22337792"/>
        <c:scaling>
          <c:orientation val="minMax"/>
          <c:max val="720"/>
          <c:min val="600"/>
        </c:scaling>
        <c:delete val="1"/>
        <c:axPos val="l"/>
        <c:numFmt formatCode="#,##0.0" sourceLinked="1"/>
        <c:majorTickMark val="out"/>
        <c:minorTickMark val="none"/>
        <c:tickLblPos val="nextTo"/>
        <c:crossAx val="22336256"/>
        <c:crosses val="autoZero"/>
        <c:crossBetween val="between"/>
      </c:valAx>
    </c:plotArea>
    <c:plotVisOnly val="1"/>
    <c:dispBlanksAs val="gap"/>
    <c:showDLblsOverMax val="0"/>
  </c:chart>
  <c:txPr>
    <a:bodyPr/>
    <a:lstStyle/>
    <a:p>
      <a:pPr>
        <a:defRPr sz="1800">
          <a:latin typeface="Calibri" panose="020F0502020204030204" pitchFamily="34" charset="0"/>
        </a:defRPr>
      </a:pPr>
      <a:endParaRPr lang="lt-LT"/>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Nežino, neatsakė</c:v>
                </c:pt>
                <c:pt idx="1">
                  <c:v>Kita</c:v>
                </c:pt>
                <c:pt idx="2">
                  <c:v>Jei būtų daugiau privataus sektoriaus paslaugų, kurias galėčiau gauti elektroniu būdu</c:v>
                </c:pt>
                <c:pt idx="3">
                  <c:v>Jei būtų daugiau viešųjų paslaugų, kurias galėčiau gauti elektroniu būdu</c:v>
                </c:pt>
                <c:pt idx="4">
                  <c:v>Daugiau informacijos apie elektroninio parašo patikimumą ir teisinę galią</c:v>
                </c:pt>
                <c:pt idx="5">
                  <c:v>Daugiau informacijos apie elektroninio parašo praktinę naudą</c:v>
                </c:pt>
              </c:strCache>
            </c:strRef>
          </c:cat>
          <c:val>
            <c:numRef>
              <c:f>Sheet1!$B$2:$B$7</c:f>
              <c:numCache>
                <c:formatCode>General</c:formatCode>
                <c:ptCount val="6"/>
                <c:pt idx="0">
                  <c:v>29</c:v>
                </c:pt>
                <c:pt idx="1">
                  <c:v>4</c:v>
                </c:pt>
                <c:pt idx="2">
                  <c:v>14</c:v>
                </c:pt>
                <c:pt idx="3">
                  <c:v>18</c:v>
                </c:pt>
                <c:pt idx="4">
                  <c:v>32</c:v>
                </c:pt>
                <c:pt idx="5">
                  <c:v>39</c:v>
                </c:pt>
              </c:numCache>
            </c:numRef>
          </c:val>
          <c:extLst>
            <c:ext xmlns:c16="http://schemas.microsoft.com/office/drawing/2014/chart" uri="{C3380CC4-5D6E-409C-BE32-E72D297353CC}">
              <c16:uniqueId val="{00000000-1E6D-416A-A528-CBCE9263E08D}"/>
            </c:ext>
          </c:extLst>
        </c:ser>
        <c:dLbls>
          <c:showLegendKey val="0"/>
          <c:showVal val="1"/>
          <c:showCatName val="0"/>
          <c:showSerName val="0"/>
          <c:showPercent val="0"/>
          <c:showBubbleSize val="0"/>
        </c:dLbls>
        <c:gapWidth val="150"/>
        <c:axId val="145132160"/>
        <c:axId val="145351040"/>
      </c:barChart>
      <c:catAx>
        <c:axId val="145132160"/>
        <c:scaling>
          <c:orientation val="minMax"/>
        </c:scaling>
        <c:delete val="0"/>
        <c:axPos val="l"/>
        <c:numFmt formatCode="General" sourceLinked="0"/>
        <c:majorTickMark val="out"/>
        <c:minorTickMark val="none"/>
        <c:tickLblPos val="nextTo"/>
        <c:crossAx val="145351040"/>
        <c:crosses val="autoZero"/>
        <c:auto val="1"/>
        <c:lblAlgn val="ctr"/>
        <c:lblOffset val="100"/>
        <c:noMultiLvlLbl val="0"/>
      </c:catAx>
      <c:valAx>
        <c:axId val="145351040"/>
        <c:scaling>
          <c:orientation val="minMax"/>
        </c:scaling>
        <c:delete val="0"/>
        <c:axPos val="b"/>
        <c:numFmt formatCode="General" sourceLinked="1"/>
        <c:majorTickMark val="out"/>
        <c:minorTickMark val="none"/>
        <c:tickLblPos val="nextTo"/>
        <c:crossAx val="145132160"/>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64250166439254E-2"/>
          <c:y val="5.3286272919881774E-3"/>
          <c:w val="0.96944444444444444"/>
          <c:h val="0.83279689108868493"/>
        </c:manualLayout>
      </c:layout>
      <c:lineChart>
        <c:grouping val="standard"/>
        <c:varyColors val="0"/>
        <c:ser>
          <c:idx val="0"/>
          <c:order val="0"/>
          <c:tx>
            <c:strRef>
              <c:f>Sheet1!$B$1</c:f>
              <c:strCache>
                <c:ptCount val="1"/>
                <c:pt idx="0">
                  <c:v>Series 1</c:v>
                </c:pt>
              </c:strCache>
            </c:strRef>
          </c:tx>
          <c:dLbls>
            <c:numFmt formatCode="#,##0" sourceLinked="0"/>
            <c:spPr>
              <a:noFill/>
              <a:ln>
                <a:noFill/>
              </a:ln>
              <a:effectLst/>
            </c:spPr>
            <c:txPr>
              <a:bodyPr/>
              <a:lstStyle/>
              <a:p>
                <a:pPr>
                  <a:defRPr sz="2000" b="1"/>
                </a:pPr>
                <a:endParaRPr lang="lt-LT"/>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Sheet1!$A$2:$A$7</c:f>
              <c:numCache>
                <c:formatCode>0</c:formatCode>
                <c:ptCount val="6"/>
                <c:pt idx="0">
                  <c:v>2012</c:v>
                </c:pt>
                <c:pt idx="1">
                  <c:v>2013</c:v>
                </c:pt>
                <c:pt idx="2">
                  <c:v>2014</c:v>
                </c:pt>
                <c:pt idx="3">
                  <c:v>2015</c:v>
                </c:pt>
                <c:pt idx="4">
                  <c:v>2016</c:v>
                </c:pt>
                <c:pt idx="5">
                  <c:v>2017</c:v>
                </c:pt>
              </c:numCache>
            </c:numRef>
          </c:cat>
          <c:val>
            <c:numRef>
              <c:f>Sheet1!$B$2:$B$7</c:f>
              <c:numCache>
                <c:formatCode>#,##0.0</c:formatCode>
                <c:ptCount val="6"/>
                <c:pt idx="0">
                  <c:v>9349.7021484375</c:v>
                </c:pt>
                <c:pt idx="1">
                  <c:v>13631.525390625</c:v>
                </c:pt>
                <c:pt idx="2">
                  <c:v>20483.572265625</c:v>
                </c:pt>
                <c:pt idx="3">
                  <c:v>32893.7373046875</c:v>
                </c:pt>
                <c:pt idx="4">
                  <c:v>67606.5478515625</c:v>
                </c:pt>
                <c:pt idx="5">
                  <c:v>192664.931640625</c:v>
                </c:pt>
              </c:numCache>
            </c:numRef>
          </c:val>
          <c:smooth val="0"/>
          <c:extLst>
            <c:ext xmlns:c16="http://schemas.microsoft.com/office/drawing/2014/chart" uri="{C3380CC4-5D6E-409C-BE32-E72D297353CC}">
              <c16:uniqueId val="{00000000-B3C9-46FB-A509-518CF2930EC0}"/>
            </c:ext>
          </c:extLst>
        </c:ser>
        <c:dLbls>
          <c:showLegendKey val="0"/>
          <c:showVal val="0"/>
          <c:showCatName val="0"/>
          <c:showSerName val="0"/>
          <c:showPercent val="0"/>
          <c:showBubbleSize val="0"/>
        </c:dLbls>
        <c:marker val="1"/>
        <c:smooth val="0"/>
        <c:axId val="22730624"/>
        <c:axId val="22732160"/>
      </c:lineChart>
      <c:catAx>
        <c:axId val="22730624"/>
        <c:scaling>
          <c:orientation val="minMax"/>
        </c:scaling>
        <c:delete val="0"/>
        <c:axPos val="b"/>
        <c:numFmt formatCode="General" sourceLinked="0"/>
        <c:majorTickMark val="out"/>
        <c:minorTickMark val="none"/>
        <c:tickLblPos val="nextTo"/>
        <c:txPr>
          <a:bodyPr/>
          <a:lstStyle/>
          <a:p>
            <a:pPr>
              <a:defRPr sz="1600" b="0"/>
            </a:pPr>
            <a:endParaRPr lang="lt-LT"/>
          </a:p>
        </c:txPr>
        <c:crossAx val="22732160"/>
        <c:crosses val="autoZero"/>
        <c:auto val="1"/>
        <c:lblAlgn val="ctr"/>
        <c:lblOffset val="100"/>
        <c:noMultiLvlLbl val="0"/>
      </c:catAx>
      <c:valAx>
        <c:axId val="22732160"/>
        <c:scaling>
          <c:orientation val="minMax"/>
        </c:scaling>
        <c:delete val="1"/>
        <c:axPos val="l"/>
        <c:numFmt formatCode="#,##0.0" sourceLinked="1"/>
        <c:majorTickMark val="out"/>
        <c:minorTickMark val="none"/>
        <c:tickLblPos val="nextTo"/>
        <c:crossAx val="22730624"/>
        <c:crosses val="autoZero"/>
        <c:crossBetween val="between"/>
      </c:valAx>
    </c:plotArea>
    <c:plotVisOnly val="1"/>
    <c:dispBlanksAs val="gap"/>
    <c:showDLblsOverMax val="0"/>
  </c:chart>
  <c:txPr>
    <a:bodyPr/>
    <a:lstStyle/>
    <a:p>
      <a:pPr>
        <a:defRPr sz="1800"/>
      </a:pPr>
      <a:endParaRPr lang="lt-L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7E-2"/>
          <c:y val="4.3129420280433407E-2"/>
          <c:w val="0.96944444444444444"/>
          <c:h val="0.7395189543861681"/>
        </c:manualLayout>
      </c:layout>
      <c:lineChart>
        <c:grouping val="standard"/>
        <c:varyColors val="0"/>
        <c:ser>
          <c:idx val="0"/>
          <c:order val="0"/>
          <c:tx>
            <c:strRef>
              <c:f>Sheet1!$B$1</c:f>
              <c:strCache>
                <c:ptCount val="1"/>
                <c:pt idx="0">
                  <c:v>Series 1</c:v>
                </c:pt>
              </c:strCache>
            </c:strRef>
          </c:tx>
          <c:dLbls>
            <c:numFmt formatCode="#,##0.0" sourceLinked="0"/>
            <c:spPr>
              <a:noFill/>
              <a:ln>
                <a:noFill/>
              </a:ln>
              <a:effectLst/>
            </c:sp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Sheet1!$A$2:$A$7</c:f>
              <c:numCache>
                <c:formatCode>0</c:formatCode>
                <c:ptCount val="6"/>
                <c:pt idx="0">
                  <c:v>2012</c:v>
                </c:pt>
                <c:pt idx="1">
                  <c:v>2013</c:v>
                </c:pt>
                <c:pt idx="2">
                  <c:v>2014</c:v>
                </c:pt>
                <c:pt idx="3">
                  <c:v>2015</c:v>
                </c:pt>
                <c:pt idx="4">
                  <c:v>2016</c:v>
                </c:pt>
                <c:pt idx="5">
                  <c:v>2017</c:v>
                </c:pt>
              </c:numCache>
            </c:numRef>
          </c:cat>
          <c:val>
            <c:numRef>
              <c:f>Sheet1!$B$2:$B$7</c:f>
              <c:numCache>
                <c:formatCode>#,##0.0</c:formatCode>
                <c:ptCount val="6"/>
                <c:pt idx="0">
                  <c:v>32.4</c:v>
                </c:pt>
                <c:pt idx="1">
                  <c:v>38.299999999999997</c:v>
                </c:pt>
                <c:pt idx="2">
                  <c:v>44.1</c:v>
                </c:pt>
                <c:pt idx="3">
                  <c:v>53.7</c:v>
                </c:pt>
                <c:pt idx="4">
                  <c:v>86.4</c:v>
                </c:pt>
                <c:pt idx="5">
                  <c:v>186.1</c:v>
                </c:pt>
              </c:numCache>
            </c:numRef>
          </c:val>
          <c:smooth val="0"/>
          <c:extLst>
            <c:ext xmlns:c16="http://schemas.microsoft.com/office/drawing/2014/chart" uri="{C3380CC4-5D6E-409C-BE32-E72D297353CC}">
              <c16:uniqueId val="{00000000-00FF-48A9-8360-70C13F727B05}"/>
            </c:ext>
          </c:extLst>
        </c:ser>
        <c:dLbls>
          <c:showLegendKey val="0"/>
          <c:showVal val="0"/>
          <c:showCatName val="0"/>
          <c:showSerName val="0"/>
          <c:showPercent val="0"/>
          <c:showBubbleSize val="0"/>
        </c:dLbls>
        <c:marker val="1"/>
        <c:smooth val="0"/>
        <c:axId val="22792832"/>
        <c:axId val="22819200"/>
      </c:lineChart>
      <c:catAx>
        <c:axId val="22792832"/>
        <c:scaling>
          <c:orientation val="minMax"/>
        </c:scaling>
        <c:delete val="0"/>
        <c:axPos val="b"/>
        <c:numFmt formatCode="General" sourceLinked="0"/>
        <c:majorTickMark val="out"/>
        <c:minorTickMark val="none"/>
        <c:tickLblPos val="nextTo"/>
        <c:crossAx val="22819200"/>
        <c:crosses val="autoZero"/>
        <c:auto val="1"/>
        <c:lblAlgn val="ctr"/>
        <c:lblOffset val="100"/>
        <c:noMultiLvlLbl val="0"/>
      </c:catAx>
      <c:valAx>
        <c:axId val="22819200"/>
        <c:scaling>
          <c:orientation val="minMax"/>
        </c:scaling>
        <c:delete val="1"/>
        <c:axPos val="l"/>
        <c:numFmt formatCode="#,##0.0" sourceLinked="1"/>
        <c:majorTickMark val="out"/>
        <c:minorTickMark val="none"/>
        <c:tickLblPos val="nextTo"/>
        <c:crossAx val="22792832"/>
        <c:crosses val="autoZero"/>
        <c:crossBetween val="between"/>
      </c:valAx>
    </c:plotArea>
    <c:plotVisOnly val="1"/>
    <c:dispBlanksAs val="gap"/>
    <c:showDLblsOverMax val="0"/>
  </c:chart>
  <c:txPr>
    <a:bodyPr/>
    <a:lstStyle/>
    <a:p>
      <a:pPr>
        <a:defRPr sz="1600" b="1">
          <a:latin typeface="Calibri" panose="020F0502020204030204" pitchFamily="34" charset="0"/>
        </a:defRPr>
      </a:pPr>
      <a:endParaRPr lang="lt-L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09071947584458E-2"/>
          <c:y val="7.6878922284988271E-2"/>
          <c:w val="0.96752505214414275"/>
          <c:h val="0.71747726036138437"/>
        </c:manualLayout>
      </c:layout>
      <c:lineChart>
        <c:grouping val="standard"/>
        <c:varyColors val="0"/>
        <c:ser>
          <c:idx val="0"/>
          <c:order val="0"/>
          <c:tx>
            <c:strRef>
              <c:f>Sheet1!$B$1</c:f>
              <c:strCache>
                <c:ptCount val="1"/>
                <c:pt idx="0">
                  <c:v>Total</c:v>
                </c:pt>
              </c:strCache>
            </c:strRef>
          </c:tx>
          <c:spPr>
            <a:ln>
              <a:solidFill>
                <a:srgbClr val="0070C0"/>
              </a:solidFill>
            </a:ln>
          </c:spPr>
          <c:marker>
            <c:symbol val="diamond"/>
            <c:size val="10"/>
            <c:spPr>
              <a:solidFill>
                <a:srgbClr val="0070C0"/>
              </a:solidFill>
              <a:ln>
                <a:solidFill>
                  <a:srgbClr val="0070C0"/>
                </a:solidFill>
              </a:ln>
            </c:spPr>
          </c:marker>
          <c:dLbls>
            <c:dLbl>
              <c:idx val="4"/>
              <c:tx>
                <c:rich>
                  <a:bodyPr/>
                  <a:lstStyle/>
                  <a:p>
                    <a:r>
                      <a:rPr lang="en-US" sz="1400" b="1"/>
                      <a:t>130,7</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0-442B-A22F-F96EFDFA39B0}"/>
                </c:ext>
              </c:extLst>
            </c:dLbl>
            <c:spPr>
              <a:noFill/>
              <a:ln>
                <a:noFill/>
              </a:ln>
              <a:effectLst/>
            </c:spPr>
            <c:txPr>
              <a:bodyPr/>
              <a:lstStyle/>
              <a:p>
                <a:pPr>
                  <a:defRPr sz="1400" b="1"/>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#,##0.0</c:formatCode>
                <c:ptCount val="6"/>
                <c:pt idx="0">
                  <c:v>89.7</c:v>
                </c:pt>
                <c:pt idx="1">
                  <c:v>101.9</c:v>
                </c:pt>
                <c:pt idx="2">
                  <c:v>109</c:v>
                </c:pt>
                <c:pt idx="3">
                  <c:v>120.6</c:v>
                </c:pt>
                <c:pt idx="4">
                  <c:v>130.9</c:v>
                </c:pt>
                <c:pt idx="5">
                  <c:v>147.1</c:v>
                </c:pt>
              </c:numCache>
            </c:numRef>
          </c:val>
          <c:smooth val="0"/>
          <c:extLst>
            <c:ext xmlns:c16="http://schemas.microsoft.com/office/drawing/2014/chart" uri="{C3380CC4-5D6E-409C-BE32-E72D297353CC}">
              <c16:uniqueId val="{00000001-4260-442B-A22F-F96EFDFA39B0}"/>
            </c:ext>
          </c:extLst>
        </c:ser>
        <c:dLbls>
          <c:showLegendKey val="0"/>
          <c:showVal val="0"/>
          <c:showCatName val="0"/>
          <c:showSerName val="0"/>
          <c:showPercent val="0"/>
          <c:showBubbleSize val="0"/>
        </c:dLbls>
        <c:marker val="1"/>
        <c:smooth val="0"/>
        <c:axId val="21126144"/>
        <c:axId val="21127936"/>
      </c:lineChart>
      <c:catAx>
        <c:axId val="21126144"/>
        <c:scaling>
          <c:orientation val="minMax"/>
        </c:scaling>
        <c:delete val="0"/>
        <c:axPos val="b"/>
        <c:numFmt formatCode="General" sourceLinked="1"/>
        <c:majorTickMark val="out"/>
        <c:minorTickMark val="none"/>
        <c:tickLblPos val="nextTo"/>
        <c:txPr>
          <a:bodyPr/>
          <a:lstStyle/>
          <a:p>
            <a:pPr>
              <a:defRPr sz="1400" b="1"/>
            </a:pPr>
            <a:endParaRPr lang="lt-LT"/>
          </a:p>
        </c:txPr>
        <c:crossAx val="21127936"/>
        <c:crosses val="autoZero"/>
        <c:auto val="1"/>
        <c:lblAlgn val="ctr"/>
        <c:lblOffset val="100"/>
        <c:noMultiLvlLbl val="0"/>
      </c:catAx>
      <c:valAx>
        <c:axId val="21127936"/>
        <c:scaling>
          <c:orientation val="minMax"/>
          <c:max val="160"/>
          <c:min val="60"/>
        </c:scaling>
        <c:delete val="1"/>
        <c:axPos val="l"/>
        <c:numFmt formatCode="#,##0.0" sourceLinked="1"/>
        <c:majorTickMark val="out"/>
        <c:minorTickMark val="none"/>
        <c:tickLblPos val="nextTo"/>
        <c:crossAx val="21126144"/>
        <c:crosses val="autoZero"/>
        <c:crossBetween val="between"/>
      </c:valAx>
    </c:plotArea>
    <c:plotVisOnly val="1"/>
    <c:dispBlanksAs val="gap"/>
    <c:showDLblsOverMax val="0"/>
  </c:chart>
  <c:txPr>
    <a:bodyPr/>
    <a:lstStyle/>
    <a:p>
      <a:pPr>
        <a:defRPr sz="2000">
          <a:latin typeface="+mn-lt"/>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0503496912606E-3"/>
          <c:y val="6.0900410609139248E-2"/>
          <c:w val="0.96752505214414275"/>
          <c:h val="0.75333197611587899"/>
        </c:manualLayout>
      </c:layout>
      <c:lineChart>
        <c:grouping val="standard"/>
        <c:varyColors val="0"/>
        <c:ser>
          <c:idx val="0"/>
          <c:order val="0"/>
          <c:tx>
            <c:strRef>
              <c:f>Sheet1!$B$1</c:f>
              <c:strCache>
                <c:ptCount val="1"/>
                <c:pt idx="0">
                  <c:v>Column1</c:v>
                </c:pt>
              </c:strCache>
            </c:strRef>
          </c:tx>
          <c:spPr>
            <a:ln w="28575">
              <a:solidFill>
                <a:srgbClr val="0070C0"/>
              </a:solidFill>
            </a:ln>
          </c:spPr>
          <c:marker>
            <c:symbol val="diamond"/>
            <c:size val="10"/>
            <c:spPr>
              <a:solidFill>
                <a:srgbClr val="0070C0"/>
              </a:solidFill>
              <a:ln>
                <a:solidFill>
                  <a:srgbClr val="0070C0"/>
                </a:solidFill>
              </a:ln>
            </c:spPr>
          </c:marker>
          <c:dLbls>
            <c:dLbl>
              <c:idx val="5"/>
              <c:layout>
                <c:manualLayout>
                  <c:x val="-6.5194003387378727E-3"/>
                  <c:y val="-6.0211630016709468E-3"/>
                </c:manualLayout>
              </c:layout>
              <c:tx>
                <c:rich>
                  <a:bodyPr/>
                  <a:lstStyle/>
                  <a:p>
                    <a:r>
                      <a:rPr lang="en-US" b="1"/>
                      <a:t>13,5</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6B-48AE-B2FC-B4BCCB3E131D}"/>
                </c:ext>
              </c:extLst>
            </c:dLbl>
            <c:spPr>
              <a:noFill/>
              <a:ln>
                <a:noFill/>
              </a:ln>
              <a:effectLst/>
            </c:spPr>
            <c:txPr>
              <a:bodyPr/>
              <a:lstStyle/>
              <a:p>
                <a:pPr>
                  <a:defRPr b="1"/>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0.0</c:formatCode>
                <c:ptCount val="6"/>
                <c:pt idx="0">
                  <c:v>7.2</c:v>
                </c:pt>
                <c:pt idx="1">
                  <c:v>7.9</c:v>
                </c:pt>
                <c:pt idx="2">
                  <c:v>8.6999999999999993</c:v>
                </c:pt>
                <c:pt idx="3">
                  <c:v>9.6</c:v>
                </c:pt>
                <c:pt idx="4">
                  <c:v>12</c:v>
                </c:pt>
                <c:pt idx="5">
                  <c:v>13.9</c:v>
                </c:pt>
              </c:numCache>
            </c:numRef>
          </c:val>
          <c:smooth val="0"/>
          <c:extLst>
            <c:ext xmlns:c16="http://schemas.microsoft.com/office/drawing/2014/chart" uri="{C3380CC4-5D6E-409C-BE32-E72D297353CC}">
              <c16:uniqueId val="{00000001-556B-48AE-B2FC-B4BCCB3E131D}"/>
            </c:ext>
          </c:extLst>
        </c:ser>
        <c:dLbls>
          <c:showLegendKey val="0"/>
          <c:showVal val="0"/>
          <c:showCatName val="0"/>
          <c:showSerName val="0"/>
          <c:showPercent val="0"/>
          <c:showBubbleSize val="0"/>
        </c:dLbls>
        <c:marker val="1"/>
        <c:smooth val="0"/>
        <c:axId val="21988480"/>
        <c:axId val="21990016"/>
      </c:lineChart>
      <c:catAx>
        <c:axId val="21988480"/>
        <c:scaling>
          <c:orientation val="minMax"/>
        </c:scaling>
        <c:delete val="0"/>
        <c:axPos val="b"/>
        <c:numFmt formatCode="General" sourceLinked="1"/>
        <c:majorTickMark val="out"/>
        <c:minorTickMark val="none"/>
        <c:tickLblPos val="nextTo"/>
        <c:txPr>
          <a:bodyPr/>
          <a:lstStyle/>
          <a:p>
            <a:pPr>
              <a:defRPr b="1"/>
            </a:pPr>
            <a:endParaRPr lang="lt-LT"/>
          </a:p>
        </c:txPr>
        <c:crossAx val="21990016"/>
        <c:crosses val="autoZero"/>
        <c:auto val="1"/>
        <c:lblAlgn val="ctr"/>
        <c:lblOffset val="100"/>
        <c:noMultiLvlLbl val="0"/>
      </c:catAx>
      <c:valAx>
        <c:axId val="21990016"/>
        <c:scaling>
          <c:orientation val="minMax"/>
          <c:min val="5"/>
        </c:scaling>
        <c:delete val="1"/>
        <c:axPos val="l"/>
        <c:numFmt formatCode="0.0" sourceLinked="1"/>
        <c:majorTickMark val="out"/>
        <c:minorTickMark val="none"/>
        <c:tickLblPos val="nextTo"/>
        <c:crossAx val="21988480"/>
        <c:crosses val="autoZero"/>
        <c:crossBetween val="between"/>
      </c:valAx>
    </c:plotArea>
    <c:plotVisOnly val="1"/>
    <c:dispBlanksAs val="gap"/>
    <c:showDLblsOverMax val="0"/>
  </c:chart>
  <c:txPr>
    <a:bodyPr/>
    <a:lstStyle/>
    <a:p>
      <a:pPr>
        <a:defRPr sz="1400">
          <a:latin typeface="+mn-lt"/>
        </a:defRPr>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Sheet1!$D$36:$F$36</c:f>
              <c:strCache>
                <c:ptCount val="3"/>
                <c:pt idx="0">
                  <c:v>2015 m. pab.</c:v>
                </c:pt>
                <c:pt idx="1">
                  <c:v>2016 m. pab.</c:v>
                </c:pt>
                <c:pt idx="2">
                  <c:v>2017 m. pab.</c:v>
                </c:pt>
              </c:strCache>
            </c:strRef>
          </c:cat>
          <c:val>
            <c:numRef>
              <c:f>Sheet1!$D$37:$F$37</c:f>
              <c:numCache>
                <c:formatCode>#,##0</c:formatCode>
                <c:ptCount val="3"/>
                <c:pt idx="0">
                  <c:v>961345</c:v>
                </c:pt>
                <c:pt idx="1">
                  <c:v>924735</c:v>
                </c:pt>
                <c:pt idx="2">
                  <c:v>944127</c:v>
                </c:pt>
              </c:numCache>
            </c:numRef>
          </c:val>
          <c:extLst>
            <c:ext xmlns:c16="http://schemas.microsoft.com/office/drawing/2014/chart" uri="{C3380CC4-5D6E-409C-BE32-E72D297353CC}">
              <c16:uniqueId val="{00000000-4D7E-4704-B26F-96F867B4884B}"/>
            </c:ext>
          </c:extLst>
        </c:ser>
        <c:dLbls>
          <c:dLblPos val="outEnd"/>
          <c:showLegendKey val="0"/>
          <c:showVal val="1"/>
          <c:showCatName val="0"/>
          <c:showSerName val="0"/>
          <c:showPercent val="0"/>
          <c:showBubbleSize val="0"/>
        </c:dLbls>
        <c:gapWidth val="219"/>
        <c:overlap val="-27"/>
        <c:axId val="848758207"/>
        <c:axId val="711185119"/>
      </c:barChart>
      <c:catAx>
        <c:axId val="84875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711185119"/>
        <c:crosses val="autoZero"/>
        <c:auto val="1"/>
        <c:lblAlgn val="ctr"/>
        <c:lblOffset val="100"/>
        <c:noMultiLvlLbl val="0"/>
      </c:catAx>
      <c:valAx>
        <c:axId val="711185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48758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lt-L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BF1-42DD-9126-F2194D02AAA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BF1-42DD-9126-F2194D02AAAB}"/>
              </c:ext>
            </c:extLst>
          </c:dPt>
          <c:dLbls>
            <c:dLbl>
              <c:idx val="0"/>
              <c:layout>
                <c:manualLayout>
                  <c:x val="8.0458359235487192E-2"/>
                  <c:y val="-7.260465698847103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lt-LT"/>
                </a:p>
              </c:txPr>
              <c:dLblPos val="bestFit"/>
              <c:showLegendKey val="0"/>
              <c:showVal val="0"/>
              <c:showCatName val="1"/>
              <c:showSerName val="0"/>
              <c:showPercent val="1"/>
              <c:showBubbleSize val="0"/>
              <c:extLst>
                <c:ext xmlns:c15="http://schemas.microsoft.com/office/drawing/2012/chart" uri="{CE6537A1-D6FC-4f65-9D91-7224C49458BB}">
                  <c15:layout>
                    <c:manualLayout>
                      <c:w val="0.23361406648637445"/>
                      <c:h val="0.42259236564890218"/>
                    </c:manualLayout>
                  </c15:layout>
                </c:ext>
                <c:ext xmlns:c16="http://schemas.microsoft.com/office/drawing/2014/chart" uri="{C3380CC4-5D6E-409C-BE32-E72D297353CC}">
                  <c16:uniqueId val="{00000001-5BF1-42DD-9126-F2194D02AAAB}"/>
                </c:ext>
              </c:extLst>
            </c:dLbl>
            <c:dLbl>
              <c:idx val="1"/>
              <c:layout>
                <c:manualLayout>
                  <c:x val="-5.3638906156991482E-2"/>
                  <c:y val="6.600423362588280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F1-42DD-9126-F2194D02AAA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Lustinės kortelės, USB kriptografiniai raktai</c:v>
                </c:pt>
                <c:pt idx="1">
                  <c:v>SIM kortelės</c:v>
                </c:pt>
              </c:strCache>
            </c:strRef>
          </c:cat>
          <c:val>
            <c:numRef>
              <c:f>Sheet1!$C$4:$C$5</c:f>
              <c:numCache>
                <c:formatCode>General</c:formatCode>
                <c:ptCount val="2"/>
                <c:pt idx="0">
                  <c:v>694270</c:v>
                </c:pt>
                <c:pt idx="1">
                  <c:v>249857</c:v>
                </c:pt>
              </c:numCache>
            </c:numRef>
          </c:val>
          <c:extLst>
            <c:ext xmlns:c16="http://schemas.microsoft.com/office/drawing/2014/chart" uri="{C3380CC4-5D6E-409C-BE32-E72D297353CC}">
              <c16:uniqueId val="{00000004-5BF1-42DD-9126-F2194D02AAA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lt-L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07963083970455E-2"/>
          <c:y val="7.9194605974606536E-2"/>
          <c:w val="0.91050108412729813"/>
          <c:h val="0.73252237171141021"/>
        </c:manualLayout>
      </c:layout>
      <c:barChart>
        <c:barDir val="col"/>
        <c:grouping val="clustered"/>
        <c:varyColors val="0"/>
        <c:ser>
          <c:idx val="0"/>
          <c:order val="0"/>
          <c:tx>
            <c:strRef>
              <c:f>Sheet1!$C$116</c:f>
              <c:strCache>
                <c:ptCount val="1"/>
                <c:pt idx="0">
                  <c:v>2015</c:v>
                </c:pt>
              </c:strCache>
            </c:strRef>
          </c:tx>
          <c:spPr>
            <a:solidFill>
              <a:schemeClr val="accent1"/>
            </a:solidFill>
            <a:ln>
              <a:noFill/>
            </a:ln>
            <a:effectLst/>
          </c:spPr>
          <c:invertIfNegative val="0"/>
          <c:dLbls>
            <c:dLbl>
              <c:idx val="0"/>
              <c:layout>
                <c:manualLayout>
                  <c:x val="0"/>
                  <c:y val="2.099737532808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E-404F-815F-7C714B7F9C3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Sheet1!$B$117:$B$122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Sheet1!$C$117:$C$122</c:f>
              <c:numCache>
                <c:formatCode>General</c:formatCode>
                <c:ptCount val="6"/>
                <c:pt idx="0">
                  <c:v>4401</c:v>
                </c:pt>
                <c:pt idx="1">
                  <c:v>7725</c:v>
                </c:pt>
                <c:pt idx="2">
                  <c:v>23428</c:v>
                </c:pt>
                <c:pt idx="3">
                  <c:v>19616</c:v>
                </c:pt>
                <c:pt idx="4">
                  <c:v>1913</c:v>
                </c:pt>
              </c:numCache>
            </c:numRef>
          </c:val>
          <c:extLst>
            <c:ext xmlns:c16="http://schemas.microsoft.com/office/drawing/2014/chart" uri="{C3380CC4-5D6E-409C-BE32-E72D297353CC}">
              <c16:uniqueId val="{00000001-C94E-404F-815F-7C714B7F9C35}"/>
            </c:ext>
          </c:extLst>
        </c:ser>
        <c:ser>
          <c:idx val="1"/>
          <c:order val="1"/>
          <c:tx>
            <c:strRef>
              <c:f>Sheet1!$D$116</c:f>
              <c:strCache>
                <c:ptCount val="1"/>
                <c:pt idx="0">
                  <c:v>2016</c:v>
                </c:pt>
              </c:strCache>
            </c:strRef>
          </c:tx>
          <c:spPr>
            <a:solidFill>
              <a:schemeClr val="accent2"/>
            </a:solidFill>
            <a:ln>
              <a:noFill/>
            </a:ln>
            <a:effectLst/>
          </c:spPr>
          <c:invertIfNegative val="0"/>
          <c:dLbls>
            <c:dLbl>
              <c:idx val="0"/>
              <c:layout>
                <c:manualLayout>
                  <c:x val="0"/>
                  <c:y val="-1.574803149606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4E-404F-815F-7C714B7F9C35}"/>
                </c:ext>
              </c:extLst>
            </c:dLbl>
            <c:dLbl>
              <c:idx val="4"/>
              <c:layout>
                <c:manualLayout>
                  <c:x val="0"/>
                  <c:y val="-2.624671916010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E-404F-815F-7C714B7F9C3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Sheet1!$B$117:$B$122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Sheet1!$D$117:$D$122</c:f>
              <c:numCache>
                <c:formatCode>General</c:formatCode>
                <c:ptCount val="6"/>
                <c:pt idx="0">
                  <c:v>4084</c:v>
                </c:pt>
                <c:pt idx="1">
                  <c:v>19779</c:v>
                </c:pt>
                <c:pt idx="2">
                  <c:v>48955</c:v>
                </c:pt>
                <c:pt idx="3">
                  <c:v>36221</c:v>
                </c:pt>
                <c:pt idx="4">
                  <c:v>4177</c:v>
                </c:pt>
              </c:numCache>
            </c:numRef>
          </c:val>
          <c:extLst>
            <c:ext xmlns:c16="http://schemas.microsoft.com/office/drawing/2014/chart" uri="{C3380CC4-5D6E-409C-BE32-E72D297353CC}">
              <c16:uniqueId val="{00000004-C94E-404F-815F-7C714B7F9C35}"/>
            </c:ext>
          </c:extLst>
        </c:ser>
        <c:ser>
          <c:idx val="2"/>
          <c:order val="2"/>
          <c:tx>
            <c:strRef>
              <c:f>Sheet1!$E$116</c:f>
              <c:strCache>
                <c:ptCount val="1"/>
                <c:pt idx="0">
                  <c:v>2017</c:v>
                </c:pt>
              </c:strCache>
            </c:strRef>
          </c:tx>
          <c:spPr>
            <a:solidFill>
              <a:schemeClr val="accent3"/>
            </a:solidFill>
            <a:ln>
              <a:noFill/>
            </a:ln>
            <a:effectLst/>
          </c:spPr>
          <c:invertIfNegative val="0"/>
          <c:dLbls>
            <c:dLbl>
              <c:idx val="0"/>
              <c:layout>
                <c:manualLayout>
                  <c:x val="-1.902170735375471E-17"/>
                  <c:y val="-4.1994750656167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E-404F-815F-7C714B7F9C3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Sheet1!$B$117:$B$122</c:f>
              <c:strCache>
                <c:ptCount val="6"/>
                <c:pt idx="0">
                  <c:v>"Danske Bank A/S" Lietuvos filialas</c:v>
                </c:pt>
                <c:pt idx="1">
                  <c:v>AB "Luminor Bank"</c:v>
                </c:pt>
                <c:pt idx="2">
                  <c:v>"Swedbank", AB</c:v>
                </c:pt>
                <c:pt idx="3">
                  <c:v>AB SEB bankas</c:v>
                </c:pt>
                <c:pt idx="4">
                  <c:v>AB "Citadelė" bankas</c:v>
                </c:pt>
                <c:pt idx="5">
                  <c:v>AB Medicinos bankas</c:v>
                </c:pt>
              </c:strCache>
            </c:strRef>
          </c:cat>
          <c:val>
            <c:numRef>
              <c:f>Sheet1!$E$117:$E$122</c:f>
              <c:numCache>
                <c:formatCode>General</c:formatCode>
                <c:ptCount val="6"/>
                <c:pt idx="0">
                  <c:v>5319</c:v>
                </c:pt>
                <c:pt idx="1">
                  <c:v>39419</c:v>
                </c:pt>
                <c:pt idx="2">
                  <c:v>67897</c:v>
                </c:pt>
                <c:pt idx="3">
                  <c:v>60238</c:v>
                </c:pt>
                <c:pt idx="4">
                  <c:v>15266</c:v>
                </c:pt>
                <c:pt idx="5">
                  <c:v>2442</c:v>
                </c:pt>
              </c:numCache>
            </c:numRef>
          </c:val>
          <c:extLst>
            <c:ext xmlns:c16="http://schemas.microsoft.com/office/drawing/2014/chart" uri="{C3380CC4-5D6E-409C-BE32-E72D297353CC}">
              <c16:uniqueId val="{00000006-C94E-404F-815F-7C714B7F9C35}"/>
            </c:ext>
          </c:extLst>
        </c:ser>
        <c:dLbls>
          <c:showLegendKey val="0"/>
          <c:showVal val="0"/>
          <c:showCatName val="0"/>
          <c:showSerName val="0"/>
          <c:showPercent val="0"/>
          <c:showBubbleSize val="0"/>
        </c:dLbls>
        <c:gapWidth val="219"/>
        <c:overlap val="-27"/>
        <c:axId val="2076149711"/>
        <c:axId val="2076400783"/>
      </c:barChart>
      <c:catAx>
        <c:axId val="20761497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76400783"/>
        <c:crosses val="autoZero"/>
        <c:auto val="1"/>
        <c:lblAlgn val="ctr"/>
        <c:lblOffset val="100"/>
        <c:tickLblSkip val="1"/>
        <c:noMultiLvlLbl val="0"/>
      </c:catAx>
      <c:valAx>
        <c:axId val="2076400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76149711"/>
        <c:crosses val="autoZero"/>
        <c:crossBetween val="between"/>
      </c:valAx>
      <c:spPr>
        <a:noFill/>
        <a:ln>
          <a:noFill/>
        </a:ln>
        <a:effectLst/>
      </c:spPr>
    </c:plotArea>
    <c:legend>
      <c:legendPos val="r"/>
      <c:layout>
        <c:manualLayout>
          <c:xMode val="edge"/>
          <c:yMode val="edge"/>
          <c:x val="0.88000728742690104"/>
          <c:y val="0.16923801847603695"/>
          <c:w val="6.790901500458324E-2"/>
          <c:h val="0.265560584454502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0.83333</cdr:x>
      <cdr:y>0.66429</cdr:y>
    </cdr:from>
    <cdr:to>
      <cdr:x>1</cdr:x>
      <cdr:y>0.95</cdr:y>
    </cdr:to>
    <cdr:sp macro="" textlink="">
      <cdr:nvSpPr>
        <cdr:cNvPr id="6" name="Text Box 5"/>
        <cdr:cNvSpPr txBox="1"/>
      </cdr:nvSpPr>
      <cdr:spPr>
        <a:xfrm xmlns:a="http://schemas.openxmlformats.org/drawingml/2006/main">
          <a:off x="4572000" y="21259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429A9-6167-4981-B194-6E98FB9D44F3}"/>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8ED8942-DBC2-4D51-B084-B2860C683171}" type="slidenum">
              <a:rPr lang="lt-LT" smtClean="0"/>
              <a:t>‹#›</a:t>
            </a:fld>
            <a:r>
              <a:rPr lang="en-US" dirty="0"/>
              <a:t> </a:t>
            </a:r>
            <a:r>
              <a:rPr lang="en-US" dirty="0" err="1"/>
              <a:t>psl</a:t>
            </a:r>
            <a:r>
              <a:rPr lang="en-US" dirty="0"/>
              <a:t>.</a:t>
            </a:r>
            <a:endParaRPr lang="lt-LT" dirty="0"/>
          </a:p>
        </p:txBody>
      </p:sp>
    </p:spTree>
    <p:extLst>
      <p:ext uri="{BB962C8B-B14F-4D97-AF65-F5344CB8AC3E}">
        <p14:creationId xmlns:p14="http://schemas.microsoft.com/office/powerpoint/2010/main" val="87819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B6B4E5C-3F4A-4C07-8A62-D6DAAF5B6D14}"/>
              </a:ext>
            </a:extLst>
          </p:cNvPr>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eaLnBrk="1" hangingPunct="1">
              <a:defRPr sz="1200">
                <a:cs typeface="+mn-cs"/>
              </a:defRPr>
            </a:lvl1pPr>
          </a:lstStyle>
          <a:p>
            <a:pPr>
              <a:defRPr/>
            </a:pPr>
            <a:endParaRPr lang="en-GB" dirty="0"/>
          </a:p>
        </p:txBody>
      </p:sp>
      <p:sp>
        <p:nvSpPr>
          <p:cNvPr id="5123" name="Rectangle 3">
            <a:extLst>
              <a:ext uri="{FF2B5EF4-FFF2-40B4-BE49-F238E27FC236}">
                <a16:creationId xmlns:a16="http://schemas.microsoft.com/office/drawing/2014/main" id="{97A80D42-2D45-49CF-BDA4-55A3FEADA2B3}"/>
              </a:ext>
            </a:extLst>
          </p:cNvPr>
          <p:cNvSpPr>
            <a:spLocks noGrp="1" noChangeArrowheads="1"/>
          </p:cNvSpPr>
          <p:nvPr>
            <p:ph type="dt" idx="1"/>
          </p:nvPr>
        </p:nvSpPr>
        <p:spPr bwMode="auto">
          <a:xfrm>
            <a:off x="3851275" y="0"/>
            <a:ext cx="2946400" cy="496967"/>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1" hangingPunct="1">
              <a:defRPr sz="1200">
                <a:cs typeface="+mn-cs"/>
              </a:defRPr>
            </a:lvl1pPr>
          </a:lstStyle>
          <a:p>
            <a:pPr>
              <a:defRPr/>
            </a:pPr>
            <a:fld id="{E2A2A6CF-EE8A-43E6-82F1-A63FC5811F51}" type="datetime1">
              <a:rPr lang="lt-LT"/>
              <a:pPr>
                <a:defRPr/>
              </a:pPr>
              <a:t>2018.10.16</a:t>
            </a:fld>
            <a:endParaRPr lang="en-GB" dirty="0"/>
          </a:p>
        </p:txBody>
      </p:sp>
      <p:sp>
        <p:nvSpPr>
          <p:cNvPr id="15364" name="Rectangle 4">
            <a:extLst>
              <a:ext uri="{FF2B5EF4-FFF2-40B4-BE49-F238E27FC236}">
                <a16:creationId xmlns:a16="http://schemas.microsoft.com/office/drawing/2014/main" id="{7720AC1B-2691-46B2-9314-BACA7D7B98AA}"/>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4793BDD-7BDF-4AC4-B9C8-F46662E9CC89}"/>
              </a:ext>
            </a:extLst>
          </p:cNvPr>
          <p:cNvSpPr>
            <a:spLocks noGrp="1" noChangeArrowheads="1"/>
          </p:cNvSpPr>
          <p:nvPr>
            <p:ph type="body" sz="quarter" idx="3"/>
          </p:nvPr>
        </p:nvSpPr>
        <p:spPr bwMode="auto">
          <a:xfrm>
            <a:off x="906463" y="4717218"/>
            <a:ext cx="4984750" cy="4466351"/>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id="{5309D584-0D65-4153-8E3E-AF7F909009E5}"/>
              </a:ext>
            </a:extLst>
          </p:cNvPr>
          <p:cNvSpPr>
            <a:spLocks noGrp="1" noChangeArrowheads="1"/>
          </p:cNvSpPr>
          <p:nvPr>
            <p:ph type="ftr" sz="quarter" idx="4"/>
          </p:nvPr>
        </p:nvSpPr>
        <p:spPr bwMode="auto">
          <a:xfrm>
            <a:off x="0" y="9431258"/>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eaLnBrk="1" hangingPunct="1">
              <a:defRPr sz="1200">
                <a:cs typeface="+mn-cs"/>
              </a:defRPr>
            </a:lvl1pPr>
          </a:lstStyle>
          <a:p>
            <a:pPr>
              <a:defRPr/>
            </a:pPr>
            <a:endParaRPr lang="en-GB" dirty="0"/>
          </a:p>
        </p:txBody>
      </p:sp>
      <p:sp>
        <p:nvSpPr>
          <p:cNvPr id="5127" name="Rectangle 7">
            <a:extLst>
              <a:ext uri="{FF2B5EF4-FFF2-40B4-BE49-F238E27FC236}">
                <a16:creationId xmlns:a16="http://schemas.microsoft.com/office/drawing/2014/main" id="{4982D16D-AE76-4B66-A4AB-DCD25B05BDF9}"/>
              </a:ext>
            </a:extLst>
          </p:cNvPr>
          <p:cNvSpPr>
            <a:spLocks noGrp="1" noChangeArrowheads="1"/>
          </p:cNvSpPr>
          <p:nvPr>
            <p:ph type="sldNum" sz="quarter" idx="5"/>
          </p:nvPr>
        </p:nvSpPr>
        <p:spPr bwMode="auto">
          <a:xfrm>
            <a:off x="3851275" y="9431258"/>
            <a:ext cx="2946400" cy="496967"/>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1" hangingPunct="1">
              <a:defRPr sz="1200"/>
            </a:lvl1pPr>
          </a:lstStyle>
          <a:p>
            <a:pPr>
              <a:defRPr/>
            </a:pPr>
            <a:fld id="{E5102EC6-9E2B-4A82-93A5-73AC117EB787}" type="slidenum">
              <a:rPr lang="en-GB" altLang="lt-LT"/>
              <a:pPr>
                <a:defRPr/>
              </a:pPr>
              <a:t>‹#›</a:t>
            </a:fld>
            <a:endParaRPr lang="en-GB" altLang="lt-LT" dirty="0"/>
          </a:p>
        </p:txBody>
      </p:sp>
    </p:spTree>
    <p:extLst>
      <p:ext uri="{BB962C8B-B14F-4D97-AF65-F5344CB8AC3E}">
        <p14:creationId xmlns:p14="http://schemas.microsoft.com/office/powerpoint/2010/main" val="31611962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AA7B5EA-9CAA-4BD0-A465-0E748B9958D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53304BE-30DA-4396-AE65-6B9283F83153}" type="datetime1">
              <a:rPr lang="lt-LT" altLang="lt-LT" smtClean="0"/>
              <a:pPr eaLnBrk="1" hangingPunct="1">
                <a:spcBef>
                  <a:spcPct val="0"/>
                </a:spcBef>
                <a:defRPr/>
              </a:pPr>
              <a:t>2018.10.16</a:t>
            </a:fld>
            <a:endParaRPr lang="en-GB" altLang="lt-LT" dirty="0"/>
          </a:p>
        </p:txBody>
      </p:sp>
      <p:sp>
        <p:nvSpPr>
          <p:cNvPr id="18435" name="Rectangle 7">
            <a:extLst>
              <a:ext uri="{FF2B5EF4-FFF2-40B4-BE49-F238E27FC236}">
                <a16:creationId xmlns:a16="http://schemas.microsoft.com/office/drawing/2014/main" id="{89C80DE5-6A19-43D8-B8AC-7D7519D40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75ABF1-C87A-4704-B990-76006C651AE2}" type="slidenum">
              <a:rPr lang="en-GB" altLang="lt-LT" smtClean="0"/>
              <a:pPr>
                <a:spcBef>
                  <a:spcPct val="0"/>
                </a:spcBef>
              </a:pPr>
              <a:t>1</a:t>
            </a:fld>
            <a:endParaRPr lang="en-GB" altLang="lt-LT" dirty="0"/>
          </a:p>
        </p:txBody>
      </p:sp>
      <p:sp>
        <p:nvSpPr>
          <p:cNvPr id="18436" name="Rectangle 2">
            <a:extLst>
              <a:ext uri="{FF2B5EF4-FFF2-40B4-BE49-F238E27FC236}">
                <a16:creationId xmlns:a16="http://schemas.microsoft.com/office/drawing/2014/main" id="{78387760-6B23-4E13-A27C-55AD13EF9D79}"/>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60379DFC-DD04-4B54-BD2E-375ADB62939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lt-LT" altLang="lt-LT" sz="1100" b="0" i="0" u="none" strike="noStrike" kern="1200" cap="none" spc="0" normalizeH="0" baseline="0" noProof="0" dirty="0">
                <a:ln>
                  <a:noFill/>
                </a:ln>
                <a:solidFill>
                  <a:srgbClr val="000000"/>
                </a:solidFill>
                <a:effectLst/>
                <a:uLnTx/>
                <a:uFillTx/>
                <a:latin typeface="+mn-lt"/>
                <a:ea typeface="+mn-ea"/>
                <a:cs typeface="+mn-cs"/>
              </a:rPr>
              <a:t>Šio pristatymo tikslas – pristatyti 2017 m. veiklos ataskaitą, kartu atspindėti esmines sektoriaus tendencijas, pokyčius ir pagrindinius Tarnybos darbus, siekiant strateginių tikslų. </a:t>
            </a:r>
          </a:p>
          <a:p>
            <a:pPr marL="171450" indent="-171450" eaLnBrk="1" hangingPunct="1">
              <a:buFont typeface="Arial" panose="020B0604020202020204" pitchFamily="34" charset="0"/>
              <a:buChar char="•"/>
              <a:defRPr/>
            </a:pPr>
            <a:endParaRPr lang="en-US" altLang="lt-LT" sz="1100" b="0" u="none" dirty="0">
              <a:latin typeface="+mn-lt"/>
            </a:endParaRPr>
          </a:p>
          <a:p>
            <a:pPr marL="171450" indent="-171450" eaLnBrk="1" hangingPunct="1">
              <a:buFont typeface="Arial" panose="020B0604020202020204" pitchFamily="34" charset="0"/>
              <a:buChar char="•"/>
              <a:defRPr/>
            </a:pPr>
            <a:r>
              <a:rPr lang="lt-LT" altLang="lt-LT" sz="1100" b="0" u="none" dirty="0">
                <a:latin typeface="+mn-lt"/>
              </a:rPr>
              <a:t>Pagal ERĮ, </a:t>
            </a:r>
            <a:r>
              <a:rPr lang="lt-LT" sz="1100" b="0" u="none" dirty="0">
                <a:latin typeface="+mn-lt"/>
              </a:rPr>
              <a:t>RRT kiekvienais metais iki gegužės 1 dienos už praėjusius kalendorinius metus pateikia Seimui ir Vyriausybei bei paskelbia viešai metinę RRT veiklos ir finansinę ataskaitą, kurioje nurodomi surinkti užmokesčiai ir Ryšių reguliavimo tarnybos sąnaudos</a:t>
            </a:r>
            <a:r>
              <a:rPr lang="en-US" sz="1100" b="0" u="none" dirty="0">
                <a:latin typeface="+mn-lt"/>
              </a:rPr>
              <a:t> </a:t>
            </a:r>
            <a:r>
              <a:rPr lang="lt-LT" sz="1100" b="0" u="none" dirty="0">
                <a:latin typeface="+mn-lt"/>
              </a:rPr>
              <a:t>(</a:t>
            </a:r>
            <a:r>
              <a:rPr lang="en-US" sz="1100" b="0" u="none" dirty="0">
                <a:latin typeface="+mn-lt"/>
              </a:rPr>
              <a:t>6 str.</a:t>
            </a:r>
            <a:r>
              <a:rPr lang="lt-LT" sz="1100" b="0" u="none" dirty="0">
                <a:latin typeface="+mn-lt"/>
              </a:rPr>
              <a:t> 4 dalis</a:t>
            </a:r>
            <a:r>
              <a:rPr lang="en-US" sz="1100" b="0" u="none" dirty="0">
                <a:latin typeface="+mn-lt"/>
              </a:rPr>
              <a:t>).</a:t>
            </a:r>
          </a:p>
          <a:p>
            <a:pPr marL="171450" indent="-171450" eaLnBrk="1" hangingPunct="1">
              <a:buFont typeface="Arial" panose="020B0604020202020204" pitchFamily="34" charset="0"/>
              <a:buChar char="•"/>
              <a:defRPr/>
            </a:pPr>
            <a:endParaRPr lang="en-US" altLang="lt-LT" sz="1100" b="0" u="none" dirty="0">
              <a:latin typeface="+mn-lt"/>
            </a:endParaRPr>
          </a:p>
          <a:p>
            <a:pPr eaLnBrk="1" hangingPunct="1">
              <a:defRPr/>
            </a:pPr>
            <a:endParaRPr lang="lt-LT" altLang="lt-LT" sz="1100" b="0" u="none"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39CA10C1-C657-464D-B59C-BE2E59156678}"/>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pPr eaLnBrk="1" hangingPunct="1">
                <a:spcBef>
                  <a:spcPct val="0"/>
                </a:spcBef>
                <a:defRPr/>
              </a:pPr>
              <a:t>2018.10.16</a:t>
            </a:fld>
            <a:endParaRPr lang="en-GB" altLang="lt-LT" dirty="0"/>
          </a:p>
        </p:txBody>
      </p:sp>
      <p:sp>
        <p:nvSpPr>
          <p:cNvPr id="34819" name="Rectangle 7">
            <a:extLst>
              <a:ext uri="{FF2B5EF4-FFF2-40B4-BE49-F238E27FC236}">
                <a16:creationId xmlns:a16="http://schemas.microsoft.com/office/drawing/2014/main" id="{FB602A37-5CB5-4B50-BB93-2F5B1E5B6D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9EAFA4-265D-4C4F-8EE2-5E9A041C85A1}" type="slidenum">
              <a:rPr lang="en-GB" altLang="lt-LT" smtClean="0"/>
              <a:pPr>
                <a:spcBef>
                  <a:spcPct val="0"/>
                </a:spcBef>
              </a:pPr>
              <a:t>10</a:t>
            </a:fld>
            <a:endParaRPr lang="en-GB" altLang="lt-LT" dirty="0"/>
          </a:p>
        </p:txBody>
      </p:sp>
      <p:sp>
        <p:nvSpPr>
          <p:cNvPr id="34820" name="Rectangle 2">
            <a:extLst>
              <a:ext uri="{FF2B5EF4-FFF2-40B4-BE49-F238E27FC236}">
                <a16:creationId xmlns:a16="http://schemas.microsoft.com/office/drawing/2014/main" id="{96CA0A5E-1785-48B2-AD11-3B1DDBC62C38}"/>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10C935DB-3639-4B80-B7CD-C3936D053AD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lt-LT" altLang="lt-LT"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A42539F-B799-43DC-A88E-AE644A096B6C}"/>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E3A196C-28B0-4E1D-B549-05A3D2289D30}" type="datetime1">
              <a:rPr lang="lt-LT" altLang="lt-LT" smtClean="0"/>
              <a:pPr eaLnBrk="1" hangingPunct="1">
                <a:spcBef>
                  <a:spcPct val="0"/>
                </a:spcBef>
                <a:defRPr/>
              </a:pPr>
              <a:t>2018.10.16</a:t>
            </a:fld>
            <a:endParaRPr lang="en-GB" altLang="lt-LT" dirty="0"/>
          </a:p>
        </p:txBody>
      </p:sp>
      <p:sp>
        <p:nvSpPr>
          <p:cNvPr id="36867" name="Rectangle 7">
            <a:extLst>
              <a:ext uri="{FF2B5EF4-FFF2-40B4-BE49-F238E27FC236}">
                <a16:creationId xmlns:a16="http://schemas.microsoft.com/office/drawing/2014/main" id="{A97CAF2F-50F5-4AF4-A326-9E8682032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8C00D0-F395-40CC-B996-236E8ECCE81A}" type="slidenum">
              <a:rPr lang="en-GB" altLang="lt-LT" smtClean="0"/>
              <a:pPr>
                <a:spcBef>
                  <a:spcPct val="0"/>
                </a:spcBef>
              </a:pPr>
              <a:t>11</a:t>
            </a:fld>
            <a:endParaRPr lang="en-GB" altLang="lt-LT" dirty="0"/>
          </a:p>
        </p:txBody>
      </p:sp>
      <p:sp>
        <p:nvSpPr>
          <p:cNvPr id="36868" name="Rectangle 2">
            <a:extLst>
              <a:ext uri="{FF2B5EF4-FFF2-40B4-BE49-F238E27FC236}">
                <a16:creationId xmlns:a16="http://schemas.microsoft.com/office/drawing/2014/main" id="{54957956-593E-4D45-B7FD-9080AD7443BB}"/>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3FD0168D-23AA-4B1E-8495-698CD31942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sz="1200" b="1" u="sng" kern="1200" dirty="0">
                <a:solidFill>
                  <a:schemeClr val="tx1"/>
                </a:solidFill>
                <a:effectLst/>
                <a:latin typeface="Times New Roman" pitchFamily="18" charset="0"/>
                <a:ea typeface="+mn-ea"/>
                <a:cs typeface="+mn-cs"/>
              </a:rPr>
              <a:t>Negavus reikalingų papildomų pareigybių RRT, pagal galimybes vykdydama funkcijas tokia apimtimi, kurią gali užtikrinti vidiniais ištekliais, dalies lėšų nepanaudojo.</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sz="1200" b="1" u="sng" kern="1200" dirty="0">
              <a:solidFill>
                <a:schemeClr val="tx1"/>
              </a:solidFill>
              <a:effectLst/>
              <a:latin typeface="Times New Roman"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lt-LT" sz="1200" b="0" i="0" u="none" strike="noStrike" kern="1200" cap="none" spc="0" normalizeH="0" baseline="0" noProof="0" dirty="0">
                <a:ln>
                  <a:noFill/>
                </a:ln>
                <a:solidFill>
                  <a:srgbClr val="000000"/>
                </a:solidFill>
                <a:effectLst/>
                <a:uLnTx/>
                <a:uFillTx/>
                <a:latin typeface="Times New Roman" pitchFamily="18" charset="0"/>
                <a:ea typeface="+mn-ea"/>
                <a:cs typeface="+mn-cs"/>
              </a:rPr>
              <a:t>RRT, įvertinusi naujų funkcijų specifiką ir tikėtiną darbų apimtį, nustatė 4 papildomų pareigybių šioms funkcijoms vykdyti poreikį, tačiau sprendimai dėl šių RRT naujai pavestoms funkcijoms vykdyti reikalingų žmogiškųjų išteklių skyrimo 2017 m. nebuvo priimti. </a:t>
            </a:r>
            <a:endParaRPr lang="lt-LT" sz="1200" b="1" u="sng" kern="1200" dirty="0">
              <a:solidFill>
                <a:schemeClr val="tx1"/>
              </a:solidFill>
              <a:effectLst/>
              <a:latin typeface="Times New Roman"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sz="1200" b="1" u="sng" kern="1200" dirty="0">
              <a:solidFill>
                <a:schemeClr val="tx1"/>
              </a:solidFill>
              <a:effectLst/>
              <a:latin typeface="Times New Roman" pitchFamily="18" charset="0"/>
              <a:ea typeface="+mn-ea"/>
              <a:cs typeface="+mn-cs"/>
            </a:endParaRPr>
          </a:p>
          <a:p>
            <a:pPr eaLnBrk="1" hangingPunct="1"/>
            <a:endParaRPr lang="lt-LT" altLang="lt-LT" sz="1000"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2BD4BA7-0428-4B24-81C2-845B83CE530C}"/>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8F0D08C-4D2E-44F9-B726-93B58E1A74C2}" type="datetime1">
              <a:rPr lang="lt-LT" altLang="lt-LT" smtClean="0"/>
              <a:pPr eaLnBrk="1" hangingPunct="1">
                <a:spcBef>
                  <a:spcPct val="0"/>
                </a:spcBef>
                <a:defRPr/>
              </a:pPr>
              <a:t>2018.10.16</a:t>
            </a:fld>
            <a:endParaRPr lang="en-GB" altLang="lt-LT" dirty="0"/>
          </a:p>
        </p:txBody>
      </p:sp>
      <p:sp>
        <p:nvSpPr>
          <p:cNvPr id="38915" name="Rectangle 7">
            <a:extLst>
              <a:ext uri="{FF2B5EF4-FFF2-40B4-BE49-F238E27FC236}">
                <a16:creationId xmlns:a16="http://schemas.microsoft.com/office/drawing/2014/main" id="{DB57F2C1-EB9E-497F-8789-2060F89AB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ECCCF8-CF35-43D4-86E4-7614A249A9BA}" type="slidenum">
              <a:rPr lang="en-GB" altLang="lt-LT" smtClean="0"/>
              <a:pPr>
                <a:spcBef>
                  <a:spcPct val="0"/>
                </a:spcBef>
              </a:pPr>
              <a:t>12</a:t>
            </a:fld>
            <a:endParaRPr lang="en-GB" altLang="lt-LT" dirty="0"/>
          </a:p>
        </p:txBody>
      </p:sp>
      <p:sp>
        <p:nvSpPr>
          <p:cNvPr id="38916" name="Rectangle 2">
            <a:extLst>
              <a:ext uri="{FF2B5EF4-FFF2-40B4-BE49-F238E27FC236}">
                <a16:creationId xmlns:a16="http://schemas.microsoft.com/office/drawing/2014/main" id="{F90FF03D-4ECB-4699-9AB3-43AF9F449828}"/>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BCF93DE6-7F1C-49ED-91C9-40462DCA94C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tabLst>
                <a:tab pos="363538" algn="l"/>
              </a:tabLst>
              <a:defRPr/>
            </a:pPr>
            <a:endParaRPr lang="lt-LT" sz="1100" u="sng" dirty="0">
              <a:solidFill>
                <a:srgbClr val="323232"/>
              </a:solidFill>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6AB06DE0-B233-4D8B-9932-2B8A86FD2302}"/>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E3A196C-28B0-4E1D-B549-05A3D2289D30}" type="datetime1">
              <a:rPr lang="lt-LT" altLang="lt-LT" smtClean="0"/>
              <a:pPr eaLnBrk="1" hangingPunct="1">
                <a:spcBef>
                  <a:spcPct val="0"/>
                </a:spcBef>
                <a:defRPr/>
              </a:pPr>
              <a:t>2018.10.16</a:t>
            </a:fld>
            <a:endParaRPr lang="en-GB" altLang="lt-LT" dirty="0"/>
          </a:p>
        </p:txBody>
      </p:sp>
      <p:sp>
        <p:nvSpPr>
          <p:cNvPr id="40963" name="Rectangle 7">
            <a:extLst>
              <a:ext uri="{FF2B5EF4-FFF2-40B4-BE49-F238E27FC236}">
                <a16:creationId xmlns:a16="http://schemas.microsoft.com/office/drawing/2014/main" id="{8565F39C-2BBC-49F1-9996-B809E19D1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CC6943-B66C-4BB2-A01B-83A36E1D3E18}" type="slidenum">
              <a:rPr lang="en-GB" altLang="lt-LT" smtClean="0"/>
              <a:pPr>
                <a:spcBef>
                  <a:spcPct val="0"/>
                </a:spcBef>
              </a:pPr>
              <a:t>13</a:t>
            </a:fld>
            <a:endParaRPr lang="en-GB" altLang="lt-LT" dirty="0"/>
          </a:p>
        </p:txBody>
      </p:sp>
      <p:sp>
        <p:nvSpPr>
          <p:cNvPr id="40964" name="Rectangle 2">
            <a:extLst>
              <a:ext uri="{FF2B5EF4-FFF2-40B4-BE49-F238E27FC236}">
                <a16:creationId xmlns:a16="http://schemas.microsoft.com/office/drawing/2014/main" id="{03BDBA30-EC8A-437B-8F24-39C4DC27A4D9}"/>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A3387BD9-0C1C-4611-93D7-B0808880AB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lt-LT" altLang="lt-L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21AAABB7-A316-436B-BC93-147628D2B211}"/>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BA06912-BAF9-48D3-A3D1-A9842A5B9C5D}" type="datetime1">
              <a:rPr lang="lt-LT" altLang="lt-LT" smtClean="0"/>
              <a:pPr eaLnBrk="1" hangingPunct="1">
                <a:spcBef>
                  <a:spcPct val="0"/>
                </a:spcBef>
                <a:defRPr/>
              </a:pPr>
              <a:t>2018.10.16</a:t>
            </a:fld>
            <a:endParaRPr lang="en-GB" altLang="lt-LT" dirty="0"/>
          </a:p>
        </p:txBody>
      </p:sp>
      <p:sp>
        <p:nvSpPr>
          <p:cNvPr id="43011" name="Rectangle 7">
            <a:extLst>
              <a:ext uri="{FF2B5EF4-FFF2-40B4-BE49-F238E27FC236}">
                <a16:creationId xmlns:a16="http://schemas.microsoft.com/office/drawing/2014/main" id="{0FD79C25-307B-45D6-AF1B-D4029C2667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5C01D4-9CED-4801-A45C-B8E9B9677059}" type="slidenum">
              <a:rPr lang="en-GB" altLang="lt-LT" smtClean="0"/>
              <a:pPr>
                <a:spcBef>
                  <a:spcPct val="0"/>
                </a:spcBef>
              </a:pPr>
              <a:t>14</a:t>
            </a:fld>
            <a:endParaRPr lang="en-GB" altLang="lt-LT" dirty="0"/>
          </a:p>
        </p:txBody>
      </p:sp>
      <p:sp>
        <p:nvSpPr>
          <p:cNvPr id="43012" name="Rectangle 2">
            <a:extLst>
              <a:ext uri="{FF2B5EF4-FFF2-40B4-BE49-F238E27FC236}">
                <a16:creationId xmlns:a16="http://schemas.microsoft.com/office/drawing/2014/main" id="{2288AC35-DCA1-49E7-A5A5-AE7957D03325}"/>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7103AE17-2156-417C-8937-331FD393A8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lt-LT" sz="1100" b="1" kern="1200" dirty="0">
                <a:solidFill>
                  <a:schemeClr val="tx1"/>
                </a:solidFill>
                <a:effectLst/>
                <a:latin typeface="+mn-lt"/>
                <a:ea typeface="+mn-ea"/>
                <a:cs typeface="+mn-cs"/>
              </a:rPr>
              <a:t>Transliacijų perdavimo paslaugų, skirtų turinio paslaugoms galutiniams vartotojams teikti, </a:t>
            </a:r>
            <a:r>
              <a:rPr lang="lt-LT" sz="1100" b="1" u="none" kern="1200" dirty="0">
                <a:solidFill>
                  <a:schemeClr val="tx1"/>
                </a:solidFill>
                <a:effectLst/>
                <a:latin typeface="+mn-lt"/>
                <a:ea typeface="+mn-ea"/>
                <a:cs typeface="+mn-cs"/>
              </a:rPr>
              <a:t>rinkoje</a:t>
            </a:r>
            <a:r>
              <a:rPr lang="lt-LT" sz="1100" u="sng" kern="1200" dirty="0">
                <a:solidFill>
                  <a:schemeClr val="tx1"/>
                </a:solidFill>
                <a:effectLst/>
                <a:latin typeface="+mn-lt"/>
                <a:ea typeface="+mn-ea"/>
                <a:cs typeface="+mn-cs"/>
              </a:rPr>
              <a:t> didelę įtaką turinčiu ūkio subjektu buvo pripažintas ūkio subjektas AB „ Lietuvos radijo ir televizijos centras“ ir ūkio subjektas „Telia Lietuva“, AB. </a:t>
            </a:r>
          </a:p>
          <a:p>
            <a:pPr marL="171450" indent="-171450">
              <a:buFont typeface="Arial" panose="020B0604020202020204" pitchFamily="34" charset="0"/>
              <a:buChar char="•"/>
            </a:pPr>
            <a:endParaRPr lang="lt-LT" sz="1100" u="sng" kern="1200" dirty="0">
              <a:solidFill>
                <a:schemeClr val="tx1"/>
              </a:solidFill>
              <a:effectLst/>
              <a:latin typeface="+mn-lt"/>
              <a:ea typeface="+mn-ea"/>
              <a:cs typeface="+mn-cs"/>
            </a:endParaRPr>
          </a:p>
          <a:p>
            <a:pPr marL="171450" indent="-171450">
              <a:buFont typeface="Arial" panose="020B0604020202020204" pitchFamily="34" charset="0"/>
              <a:buChar char="•"/>
            </a:pPr>
            <a:r>
              <a:rPr lang="lt-LT" sz="1100" b="1" u="none" kern="1200" dirty="0">
                <a:solidFill>
                  <a:schemeClr val="tx1"/>
                </a:solidFill>
                <a:effectLst/>
                <a:latin typeface="+mn-lt"/>
                <a:ea typeface="+mn-ea"/>
                <a:cs typeface="+mn-cs"/>
              </a:rPr>
              <a:t>Transliacijų perdavimo priemonių teikimo paslaugų rinkoje</a:t>
            </a:r>
            <a:r>
              <a:rPr lang="lt-LT" sz="1100" u="none" kern="1200" dirty="0">
                <a:solidFill>
                  <a:schemeClr val="tx1"/>
                </a:solidFill>
                <a:effectLst/>
                <a:latin typeface="+mn-lt"/>
                <a:ea typeface="+mn-ea"/>
                <a:cs typeface="+mn-cs"/>
              </a:rPr>
              <a:t> </a:t>
            </a:r>
            <a:r>
              <a:rPr lang="lt-LT" sz="1100" u="sng" kern="1200" dirty="0">
                <a:solidFill>
                  <a:schemeClr val="tx1"/>
                </a:solidFill>
                <a:effectLst/>
                <a:latin typeface="+mn-lt"/>
                <a:ea typeface="+mn-ea"/>
                <a:cs typeface="+mn-cs"/>
              </a:rPr>
              <a:t>didelę įtaką turinčiu ūkio subjektu buvo pripažintas ūkio subjektas AB „ Lietuvos radijo ir televizijos centras“. </a:t>
            </a:r>
          </a:p>
          <a:p>
            <a:pPr marL="171450" indent="-171450">
              <a:buFont typeface="Arial" panose="020B0604020202020204" pitchFamily="34" charset="0"/>
              <a:buChar char="•"/>
            </a:pPr>
            <a:endParaRPr lang="lt-LT" sz="1100" u="sng" kern="1200" dirty="0">
              <a:solidFill>
                <a:schemeClr val="tx1"/>
              </a:solidFill>
              <a:effectLst/>
              <a:latin typeface="+mn-lt"/>
              <a:ea typeface="+mn-ea"/>
              <a:cs typeface="+mn-cs"/>
            </a:endParaRPr>
          </a:p>
          <a:p>
            <a:pPr marL="171450" indent="-171450">
              <a:buFont typeface="Arial" panose="020B0604020202020204" pitchFamily="34" charset="0"/>
              <a:buChar char="•"/>
            </a:pPr>
            <a:r>
              <a:rPr lang="lt-LT" sz="1100" b="1" kern="1200" dirty="0">
                <a:solidFill>
                  <a:schemeClr val="tx1"/>
                </a:solidFill>
                <a:effectLst/>
                <a:latin typeface="+mn-lt"/>
                <a:ea typeface="+mn-ea"/>
                <a:cs typeface="+mn-cs"/>
              </a:rPr>
              <a:t>Skambučių inicijavimo viešajame ryšių tinkle, teikiamame fiksuotoje vietoje, rinkoje</a:t>
            </a:r>
            <a:r>
              <a:rPr lang="lt-LT" sz="1100" kern="1200" dirty="0">
                <a:solidFill>
                  <a:schemeClr val="tx1"/>
                </a:solidFill>
                <a:effectLst/>
                <a:latin typeface="+mn-lt"/>
                <a:ea typeface="+mn-ea"/>
                <a:cs typeface="+mn-cs"/>
              </a:rPr>
              <a:t> </a:t>
            </a:r>
            <a:r>
              <a:rPr lang="lt-LT" sz="1100" u="sng" kern="1200" dirty="0">
                <a:solidFill>
                  <a:schemeClr val="tx1"/>
                </a:solidFill>
                <a:effectLst/>
                <a:latin typeface="+mn-lt"/>
                <a:ea typeface="+mn-ea"/>
                <a:cs typeface="+mn-cs"/>
              </a:rPr>
              <a:t>RRT nenustatė didelę įtaką turinčių ūkio subjektų ir panaikino bendrovei „Telia Lietuva“, AB, nustatytus </a:t>
            </a:r>
            <a:r>
              <a:rPr lang="lt-LT" sz="1100" u="sng" kern="1200" dirty="0" err="1">
                <a:solidFill>
                  <a:schemeClr val="tx1"/>
                </a:solidFill>
                <a:effectLst/>
                <a:latin typeface="+mn-lt"/>
                <a:ea typeface="+mn-ea"/>
                <a:cs typeface="+mn-cs"/>
              </a:rPr>
              <a:t>įpareigojimus</a:t>
            </a:r>
            <a:r>
              <a:rPr lang="lt-LT" sz="1100" u="sng" kern="1200" dirty="0">
                <a:solidFill>
                  <a:schemeClr val="tx1"/>
                </a:solidFill>
                <a:effectLst/>
                <a:latin typeface="+mn-lt"/>
                <a:ea typeface="+mn-ea"/>
                <a:cs typeface="+mn-cs"/>
              </a:rPr>
              <a:t>.</a:t>
            </a:r>
          </a:p>
          <a:p>
            <a:pPr marL="171450" indent="-171450">
              <a:buFont typeface="Arial" panose="020B0604020202020204" pitchFamily="34" charset="0"/>
              <a:buChar char="•"/>
            </a:pPr>
            <a:endParaRPr lang="lt-LT" sz="1100" u="sng"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altLang="lt-LT" sz="1100" b="1" u="sng" kern="1200" dirty="0">
                <a:solidFill>
                  <a:schemeClr val="tx1"/>
                </a:solidFill>
                <a:effectLst/>
                <a:latin typeface="+mn-lt"/>
                <a:ea typeface="+mn-ea"/>
                <a:cs typeface="+mn-cs"/>
              </a:rPr>
              <a:t>Atliekant priežiūrą, be kita ko –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100" dirty="0">
                <a:solidFill>
                  <a:srgbClr val="323232"/>
                </a:solidFill>
                <a:latin typeface="+mn-lt"/>
              </a:rPr>
              <a:t>Nustatyta, kad AB Lietuvos pašto taikomos bendrosios pašto tinklo naudojimo sąlygos </a:t>
            </a:r>
            <a:r>
              <a:rPr lang="lt-LT" sz="1100" b="1" dirty="0">
                <a:solidFill>
                  <a:srgbClr val="D56E07"/>
                </a:solidFill>
                <a:latin typeface="+mn-lt"/>
              </a:rPr>
              <a:t>neatitiko</a:t>
            </a:r>
            <a:r>
              <a:rPr lang="lt-LT" sz="1100" dirty="0">
                <a:solidFill>
                  <a:srgbClr val="323232"/>
                </a:solidFill>
                <a:latin typeface="+mn-lt"/>
              </a:rPr>
              <a:t> Lietuvos Respublikos pašto įstatyme įtvirtintų nediskriminavimo, proporcingumo ir skaidrumo principų. </a:t>
            </a:r>
            <a:r>
              <a:rPr lang="lt-LT" sz="1100" b="0" u="sng" kern="0" baseline="0" dirty="0">
                <a:solidFill>
                  <a:srgbClr val="323232"/>
                </a:solidFill>
                <a:latin typeface="+mn-lt"/>
                <a:ea typeface="+mn-ea"/>
                <a:cs typeface="+mn-cs"/>
              </a:rPr>
              <a:t>Apie nustatytus trūkumus RRT informavo AB Lietuvos paštą ir </a:t>
            </a:r>
            <a:r>
              <a:rPr lang="lt-LT" sz="1100" b="1" u="sng" kern="0" baseline="0" dirty="0">
                <a:solidFill>
                  <a:srgbClr val="323232"/>
                </a:solidFill>
                <a:latin typeface="+mn-lt"/>
                <a:ea typeface="+mn-ea"/>
                <a:cs typeface="+mn-cs"/>
              </a:rPr>
              <a:t>nustatyti trūkumai buvo pašalinti.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lt-LT" sz="1100" dirty="0">
              <a:solidFill>
                <a:srgbClr val="323232"/>
              </a:solidFill>
              <a:latin typeface="+mn-lt"/>
            </a:endParaRPr>
          </a:p>
          <a:p>
            <a:pPr marL="171450" indent="-171450">
              <a:buFont typeface="Arial" panose="020B0604020202020204" pitchFamily="34" charset="0"/>
              <a:buChar char="•"/>
            </a:pPr>
            <a:endParaRPr lang="lt-LT" altLang="lt-LT" sz="1100" u="sng"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15EA0C7-328B-4BF3-98A1-1C32F94F2F50}"/>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BA06912-BAF9-48D3-A3D1-A9842A5B9C5D}" type="datetime1">
              <a:rPr lang="lt-LT" altLang="lt-LT" smtClean="0"/>
              <a:pPr eaLnBrk="1" hangingPunct="1">
                <a:spcBef>
                  <a:spcPct val="0"/>
                </a:spcBef>
                <a:defRPr/>
              </a:pPr>
              <a:t>2018.10.16</a:t>
            </a:fld>
            <a:endParaRPr lang="en-GB" altLang="lt-LT" dirty="0"/>
          </a:p>
        </p:txBody>
      </p:sp>
      <p:sp>
        <p:nvSpPr>
          <p:cNvPr id="47107" name="Rectangle 7">
            <a:extLst>
              <a:ext uri="{FF2B5EF4-FFF2-40B4-BE49-F238E27FC236}">
                <a16:creationId xmlns:a16="http://schemas.microsoft.com/office/drawing/2014/main" id="{257CCB78-4CB8-444B-AD5D-1A8B8CCE8D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857F44-27FD-4A9B-BAED-7D71AAB897C0}" type="slidenum">
              <a:rPr lang="en-GB" altLang="lt-LT" smtClean="0"/>
              <a:pPr>
                <a:spcBef>
                  <a:spcPct val="0"/>
                </a:spcBef>
              </a:pPr>
              <a:t>15</a:t>
            </a:fld>
            <a:endParaRPr lang="en-GB" altLang="lt-LT" dirty="0"/>
          </a:p>
        </p:txBody>
      </p:sp>
      <p:sp>
        <p:nvSpPr>
          <p:cNvPr id="47108" name="Rectangle 2">
            <a:extLst>
              <a:ext uri="{FF2B5EF4-FFF2-40B4-BE49-F238E27FC236}">
                <a16:creationId xmlns:a16="http://schemas.microsoft.com/office/drawing/2014/main" id="{A8094065-39D7-4F76-9D44-85FA00F346C7}"/>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8A91DE0D-0D92-449A-8559-ACBCBA86348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defRPr/>
            </a:pPr>
            <a:r>
              <a:rPr lang="lt-LT" sz="1100" b="0" i="0" kern="1200" dirty="0">
                <a:solidFill>
                  <a:schemeClr val="tx1"/>
                </a:solidFill>
                <a:effectLst/>
                <a:latin typeface="+mn-lt"/>
                <a:ea typeface="+mn-ea"/>
                <a:cs typeface="+mn-cs"/>
              </a:rPr>
              <a:t>Lietuvos operatoriams UAB „Bitė Lietuva“, UAB „Tele2“ ir „Telia Lietuva“, AB, leista taikyti tik tokio dydžio tarptinklinio ryšio mokesčius, kokių reikia jų patiriamiems nuostoliams kompensuoti, siekiant užtikrinti nacionalinių kainų stabilumą. </a:t>
            </a:r>
          </a:p>
          <a:p>
            <a:pPr marL="171450" indent="-171450" eaLnBrk="1" hangingPunct="1">
              <a:buFont typeface="Arial" panose="020B0604020202020204" pitchFamily="34" charset="0"/>
              <a:buChar char="•"/>
              <a:defRPr/>
            </a:pPr>
            <a:r>
              <a:rPr lang="lt-LT" sz="1100" b="0" i="0" kern="1200" dirty="0">
                <a:solidFill>
                  <a:schemeClr val="tx1"/>
                </a:solidFill>
                <a:effectLst/>
                <a:latin typeface="+mn-lt"/>
                <a:ea typeface="+mn-ea"/>
                <a:cs typeface="+mn-cs"/>
              </a:rPr>
              <a:t>Ar juos taikyti ir kokio dydžio, operatoriai sprendžia patys, </a:t>
            </a:r>
            <a:r>
              <a:rPr lang="lt-LT" sz="1100" b="1" i="0" kern="1200" dirty="0">
                <a:solidFill>
                  <a:schemeClr val="tx1"/>
                </a:solidFill>
                <a:effectLst/>
                <a:latin typeface="+mn-lt"/>
                <a:ea typeface="+mn-ea"/>
                <a:cs typeface="+mn-cs"/>
              </a:rPr>
              <a:t>tačiau jie negali viršyti RRT nustatytos ribos.</a:t>
            </a:r>
            <a:r>
              <a:rPr lang="lt-LT" sz="1100" b="0" i="0" kern="1200" dirty="0">
                <a:solidFill>
                  <a:schemeClr val="tx1"/>
                </a:solidFill>
                <a:effectLst/>
                <a:latin typeface="+mn-lt"/>
                <a:ea typeface="+mn-ea"/>
                <a:cs typeface="+mn-cs"/>
              </a:rPr>
              <a:t> </a:t>
            </a:r>
          </a:p>
          <a:p>
            <a:pPr marL="171450" indent="-171450" eaLnBrk="1" hangingPunct="1">
              <a:buFont typeface="Arial" panose="020B0604020202020204" pitchFamily="34" charset="0"/>
              <a:buChar char="•"/>
              <a:defRPr/>
            </a:pPr>
            <a:r>
              <a:rPr lang="lt-LT" sz="1100" b="0" i="0" kern="1200" dirty="0">
                <a:solidFill>
                  <a:schemeClr val="tx1"/>
                </a:solidFill>
                <a:effectLst/>
                <a:latin typeface="+mn-lt"/>
                <a:ea typeface="+mn-ea"/>
                <a:cs typeface="+mn-cs"/>
              </a:rPr>
              <a:t>RRT, prižiūrėdama Reglamento vykdymą, turi teisę atšaukti sprendimą dėl mokesčių taikymo, jei gavus naujos informacijos būtų nustatyta, kad tarptinklinio ryšio mokesčiai ES taikomi ne tiems tikslams, kurie numatyti Reglamente (tam, kad padengtų nuostolius, siekiant išlaikyti nacionalinių kainų stabilumą).</a:t>
            </a:r>
          </a:p>
          <a:p>
            <a:pPr marL="171450" indent="-171450" eaLnBrk="1" hangingPunct="1">
              <a:buFont typeface="Arial" panose="020B0604020202020204" pitchFamily="34" charset="0"/>
              <a:buChar char="•"/>
              <a:defRPr/>
            </a:pPr>
            <a:r>
              <a:rPr lang="lt-LT" sz="1100" b="0" i="0" kern="1200" dirty="0" err="1">
                <a:solidFill>
                  <a:schemeClr val="tx1"/>
                </a:solidFill>
                <a:effectLst/>
                <a:latin typeface="+mn-lt"/>
                <a:ea typeface="+mn-ea"/>
                <a:cs typeface="+mn-cs"/>
              </a:rPr>
              <a:t>Mžėjant</a:t>
            </a:r>
            <a:r>
              <a:rPr lang="lt-LT" sz="1100" b="0" i="0" kern="1200" dirty="0">
                <a:solidFill>
                  <a:schemeClr val="tx1"/>
                </a:solidFill>
                <a:effectLst/>
                <a:latin typeface="+mn-lt"/>
                <a:ea typeface="+mn-ea"/>
                <a:cs typeface="+mn-cs"/>
              </a:rPr>
              <a:t> tarptautinio tarptinklinio ryšio mokesčiams, artėjame prie pagrindinio Reglamento tikslo – suteikti keliaujantiems europiečiams galimybę visoje ES naudotis judriojo ryšio paslaugomis tokiomis pat sąlygomis, kaip ir savo šalyje (</a:t>
            </a:r>
            <a:r>
              <a:rPr lang="lt-LT" sz="1100" b="0" i="1" kern="1200" dirty="0">
                <a:solidFill>
                  <a:schemeClr val="tx1"/>
                </a:solidFill>
                <a:effectLst/>
                <a:latin typeface="+mn-lt"/>
                <a:ea typeface="+mn-ea"/>
                <a:cs typeface="+mn-cs"/>
              </a:rPr>
              <a:t>angl</a:t>
            </a:r>
            <a:r>
              <a:rPr lang="lt-LT" sz="1100" b="0" i="0" kern="1200" dirty="0">
                <a:solidFill>
                  <a:schemeClr val="tx1"/>
                </a:solidFill>
                <a:effectLst/>
                <a:latin typeface="+mn-lt"/>
                <a:ea typeface="+mn-ea"/>
                <a:cs typeface="+mn-cs"/>
              </a:rPr>
              <a:t>. </a:t>
            </a:r>
            <a:r>
              <a:rPr lang="lt-LT" sz="1100" b="0" i="0" kern="1200" dirty="0" err="1">
                <a:solidFill>
                  <a:schemeClr val="tx1"/>
                </a:solidFill>
                <a:effectLst/>
                <a:latin typeface="+mn-lt"/>
                <a:ea typeface="+mn-ea"/>
                <a:cs typeface="+mn-cs"/>
              </a:rPr>
              <a:t>roam</a:t>
            </a:r>
            <a:r>
              <a:rPr lang="lt-LT" sz="1100" b="0" i="0" kern="1200" dirty="0">
                <a:solidFill>
                  <a:schemeClr val="tx1"/>
                </a:solidFill>
                <a:effectLst/>
                <a:latin typeface="+mn-lt"/>
                <a:ea typeface="+mn-ea"/>
                <a:cs typeface="+mn-cs"/>
              </a:rPr>
              <a:t>-</a:t>
            </a:r>
            <a:r>
              <a:rPr lang="lt-LT" sz="1100" b="0" i="0" kern="1200" dirty="0" err="1">
                <a:solidFill>
                  <a:schemeClr val="tx1"/>
                </a:solidFill>
                <a:effectLst/>
                <a:latin typeface="+mn-lt"/>
                <a:ea typeface="+mn-ea"/>
                <a:cs typeface="+mn-cs"/>
              </a:rPr>
              <a:t>like</a:t>
            </a:r>
            <a:r>
              <a:rPr lang="lt-LT" sz="1100" b="0" i="0" kern="1200" dirty="0">
                <a:solidFill>
                  <a:schemeClr val="tx1"/>
                </a:solidFill>
                <a:effectLst/>
                <a:latin typeface="+mn-lt"/>
                <a:ea typeface="+mn-ea"/>
                <a:cs typeface="+mn-cs"/>
              </a:rPr>
              <a:t>-at-</a:t>
            </a:r>
            <a:r>
              <a:rPr lang="lt-LT" sz="1100" b="0" i="0" kern="1200" dirty="0" err="1">
                <a:solidFill>
                  <a:schemeClr val="tx1"/>
                </a:solidFill>
                <a:effectLst/>
                <a:latin typeface="+mn-lt"/>
                <a:ea typeface="+mn-ea"/>
                <a:cs typeface="+mn-cs"/>
              </a:rPr>
              <a:t>home</a:t>
            </a:r>
            <a:r>
              <a:rPr lang="lt-LT" sz="1100" b="0" i="0" kern="1200" dirty="0">
                <a:solidFill>
                  <a:schemeClr val="tx1"/>
                </a:solidFill>
                <a:effectLst/>
                <a:latin typeface="+mn-lt"/>
                <a:ea typeface="+mn-ea"/>
                <a:cs typeface="+mn-cs"/>
              </a:rPr>
              <a:t>). </a:t>
            </a:r>
          </a:p>
          <a:p>
            <a:pPr marL="171450" indent="-171450" eaLnBrk="1" hangingPunct="1">
              <a:buFont typeface="Arial" panose="020B0604020202020204" pitchFamily="34" charset="0"/>
              <a:buChar char="•"/>
              <a:defRPr/>
            </a:pPr>
            <a:endParaRPr lang="lt-LT" altLang="lt-LT" sz="1100" b="0"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defRPr/>
            </a:pPr>
            <a:r>
              <a:rPr lang="lt-LT" altLang="lt-LT" sz="1100" b="0" i="0" kern="1200" dirty="0">
                <a:solidFill>
                  <a:schemeClr val="tx1"/>
                </a:solidFill>
                <a:effectLst/>
                <a:latin typeface="+mn-lt"/>
                <a:ea typeface="+mn-ea"/>
                <a:cs typeface="+mn-cs"/>
              </a:rPr>
              <a:t>Nuo 2018 m.</a:t>
            </a:r>
            <a:r>
              <a:rPr lang="lt-LT" altLang="lt-LT" sz="1100" b="0" i="0" kern="1200" baseline="0" dirty="0">
                <a:solidFill>
                  <a:schemeClr val="tx1"/>
                </a:solidFill>
                <a:effectLst/>
                <a:latin typeface="+mn-lt"/>
                <a:ea typeface="+mn-ea"/>
                <a:cs typeface="+mn-cs"/>
              </a:rPr>
              <a:t> vidurio įsigalioję maksimalūs papildomi užmokesčiai mažesni už prieš tai galiojusius nuo 3 proc. iki 62 proc. </a:t>
            </a:r>
            <a:endParaRPr lang="lt-LT" altLang="lt-LT" sz="11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1C61975-2F58-4A63-A4DE-C53128071EFE}"/>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BA06912-BAF9-48D3-A3D1-A9842A5B9C5D}" type="datetime1">
              <a:rPr lang="lt-LT" altLang="lt-LT" smtClean="0"/>
              <a:pPr eaLnBrk="1" hangingPunct="1">
                <a:spcBef>
                  <a:spcPct val="0"/>
                </a:spcBef>
                <a:defRPr/>
              </a:pPr>
              <a:t>2018.10.16</a:t>
            </a:fld>
            <a:endParaRPr lang="en-GB" altLang="lt-LT" dirty="0"/>
          </a:p>
        </p:txBody>
      </p:sp>
      <p:sp>
        <p:nvSpPr>
          <p:cNvPr id="51203" name="Rectangle 7">
            <a:extLst>
              <a:ext uri="{FF2B5EF4-FFF2-40B4-BE49-F238E27FC236}">
                <a16:creationId xmlns:a16="http://schemas.microsoft.com/office/drawing/2014/main" id="{EB407EAF-D9AA-48FA-905E-331A0C9C3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4CD793-05A5-486B-A005-DB8F0F7B6027}" type="slidenum">
              <a:rPr lang="en-GB" altLang="lt-LT" smtClean="0"/>
              <a:pPr>
                <a:spcBef>
                  <a:spcPct val="0"/>
                </a:spcBef>
              </a:pPr>
              <a:t>16</a:t>
            </a:fld>
            <a:endParaRPr lang="en-GB" altLang="lt-LT" dirty="0"/>
          </a:p>
        </p:txBody>
      </p:sp>
      <p:sp>
        <p:nvSpPr>
          <p:cNvPr id="51204" name="Rectangle 2">
            <a:extLst>
              <a:ext uri="{FF2B5EF4-FFF2-40B4-BE49-F238E27FC236}">
                <a16:creationId xmlns:a16="http://schemas.microsoft.com/office/drawing/2014/main" id="{B68B9BB8-2243-45C6-BC58-1E4E0A503BE9}"/>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C2B49869-595A-492A-AFD3-B0AACB36A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lt-LT" altLang="lt-LT" sz="1100" b="0" i="0" u="none" strike="noStrike" kern="1200" cap="none" spc="0" normalizeH="0" baseline="0" noProof="0" dirty="0">
              <a:ln>
                <a:noFill/>
              </a:ln>
              <a:solidFill>
                <a:srgbClr val="000000"/>
              </a:solidFill>
              <a:effectLst/>
              <a:uLnTx/>
              <a:uFillTx/>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lt-LT" altLang="lt-LT" sz="1100" b="0" i="0" u="sng" strike="noStrike" kern="1200" cap="none" spc="0" normalizeH="0" baseline="0" noProof="0" dirty="0">
                <a:ln>
                  <a:noFill/>
                </a:ln>
                <a:solidFill>
                  <a:srgbClr val="000000"/>
                </a:solidFill>
                <a:effectLst/>
                <a:uLnTx/>
                <a:uFillTx/>
                <a:latin typeface="+mn-lt"/>
                <a:ea typeface="+mn-ea"/>
                <a:cs typeface="+mn-cs"/>
              </a:rPr>
              <a:t>RRT neteismine tvarka nagrinėja skundus (paaiškinimas, pagalba paslaugų gavėjams) ir sprendžia ginčus  (alternatyviu ginčų nagrinėjimas, vartotojas kreipiasi ne į Teismą, o į RRT – privalomas sprendimas).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lt-LT" altLang="lt-LT" sz="1100" b="0" i="0" u="sng" strike="noStrike" kern="1200" cap="none" spc="0" normalizeH="0" baseline="0" noProof="0" dirty="0">
              <a:ln>
                <a:noFill/>
              </a:ln>
              <a:solidFill>
                <a:srgbClr val="000000"/>
              </a:solidFill>
              <a:effectLst/>
              <a:uLnTx/>
              <a:uFillTx/>
              <a:latin typeface="+mn-lt"/>
              <a:ea typeface="+mn-ea"/>
              <a:cs typeface="+mn-cs"/>
            </a:endParaRP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kumimoji="0" lang="lt-LT" altLang="lt-LT" sz="1100" b="0" i="0" u="none" strike="noStrike" kern="1200" cap="none" spc="0" normalizeH="0" baseline="0" noProof="0" dirty="0">
                <a:ln>
                  <a:noFill/>
                </a:ln>
                <a:solidFill>
                  <a:srgbClr val="000000"/>
                </a:solidFill>
                <a:effectLst/>
                <a:uLnTx/>
                <a:uFillTx/>
                <a:latin typeface="+mn-lt"/>
                <a:ea typeface="+mn-ea"/>
                <a:cs typeface="+mn-cs"/>
              </a:rPr>
              <a:t>El. ryšių SKUNDAI. </a:t>
            </a:r>
            <a:r>
              <a:rPr kumimoji="0" lang="lt-LT" altLang="lt-LT" sz="1100" b="0" i="0" u="sng" strike="noStrike" kern="1200" cap="none" spc="0" normalizeH="0" baseline="0" noProof="0" dirty="0">
                <a:ln>
                  <a:noFill/>
                </a:ln>
                <a:solidFill>
                  <a:srgbClr val="000000"/>
                </a:solidFill>
                <a:effectLst/>
                <a:uLnTx/>
                <a:uFillTx/>
                <a:latin typeface="+mn-lt"/>
                <a:ea typeface="+mn-ea"/>
                <a:cs typeface="+mn-cs"/>
              </a:rPr>
              <a:t> </a:t>
            </a:r>
            <a:r>
              <a:rPr kumimoji="0" lang="lt-LT" altLang="lt-LT" sz="1100" b="0" i="0" u="sng" strike="noStrike" kern="1200" cap="none" spc="0" normalizeH="0" baseline="0" noProof="0" dirty="0">
                <a:ln>
                  <a:noFill/>
                </a:ln>
                <a:solidFill>
                  <a:srgbClr val="FFFF00"/>
                </a:solidFill>
                <a:effectLst/>
                <a:uLnTx/>
                <a:uFillTx/>
                <a:latin typeface="+mn-lt"/>
                <a:ea typeface="+mn-ea"/>
                <a:cs typeface="+mn-cs"/>
              </a:rPr>
              <a:t>Daugiausia klausimų ir nesutarimų</a:t>
            </a:r>
            <a:r>
              <a:rPr kumimoji="0" lang="en-US" altLang="lt-LT" sz="1100" b="0" i="0" u="sng" strike="noStrike" kern="1200" cap="none" spc="0" normalizeH="0" baseline="0" noProof="0" dirty="0">
                <a:ln>
                  <a:noFill/>
                </a:ln>
                <a:solidFill>
                  <a:srgbClr val="FFFF00"/>
                </a:solidFill>
                <a:effectLst/>
                <a:uLnTx/>
                <a:uFillTx/>
                <a:latin typeface="+mn-lt"/>
                <a:ea typeface="+mn-ea"/>
                <a:cs typeface="+mn-cs"/>
              </a:rPr>
              <a:t> </a:t>
            </a:r>
            <a:r>
              <a:rPr kumimoji="0" lang="lt-LT" altLang="lt-LT" sz="1100" b="0" i="0" u="sng" strike="noStrike" kern="1200" cap="none" spc="0" normalizeH="0" baseline="0" noProof="0" dirty="0">
                <a:ln>
                  <a:noFill/>
                </a:ln>
                <a:solidFill>
                  <a:srgbClr val="FFFF00"/>
                </a:solidFill>
                <a:effectLst/>
                <a:uLnTx/>
                <a:uFillTx/>
                <a:latin typeface="+mn-lt"/>
                <a:ea typeface="+mn-ea"/>
                <a:cs typeface="+mn-cs"/>
              </a:rPr>
              <a:t>2017 m. kilo dėl judriojo telefono ryšio paslauga teikimo, interneto prieigos paslaugų, taip pat dėl užmokesčių už paslaugas.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lt-LT" altLang="lt-LT" sz="1100" b="0" i="0" u="sng" strike="noStrike" kern="1200" cap="none" spc="0" normalizeH="0" baseline="0" noProof="0" dirty="0">
              <a:ln>
                <a:noFill/>
              </a:ln>
              <a:solidFill>
                <a:srgbClr val="FFFF00"/>
              </a:solidFill>
              <a:effectLst/>
              <a:uLnTx/>
              <a:uFillTx/>
              <a:latin typeface="+mn-lt"/>
              <a:ea typeface="+mn-ea"/>
              <a:cs typeface="+mn-cs"/>
            </a:endParaRPr>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kumimoji="0" lang="lt-LT" altLang="lt-LT" sz="1100" b="0" i="0" u="none" strike="noStrike" kern="1200" cap="none" spc="0" normalizeH="0" baseline="0" noProof="0" dirty="0">
                <a:ln>
                  <a:noFill/>
                </a:ln>
                <a:solidFill>
                  <a:srgbClr val="FFFF00"/>
                </a:solidFill>
                <a:effectLst/>
                <a:uLnTx/>
                <a:uFillTx/>
                <a:latin typeface="+mn-lt"/>
                <a:ea typeface="+mn-ea"/>
                <a:cs typeface="+mn-cs"/>
              </a:rPr>
              <a:t>Pašto SKUNDAI. </a:t>
            </a:r>
            <a:r>
              <a:rPr kumimoji="0" lang="lt-LT" altLang="lt-LT" sz="1100" b="0" i="0" u="sng" strike="noStrike" kern="1200" cap="none" spc="0" normalizeH="0" baseline="0" noProof="0" dirty="0">
                <a:ln>
                  <a:noFill/>
                </a:ln>
                <a:solidFill>
                  <a:srgbClr val="FFFF00"/>
                </a:solidFill>
                <a:effectLst/>
                <a:uLnTx/>
                <a:uFillTx/>
                <a:latin typeface="+mn-lt"/>
                <a:ea typeface="+mn-ea"/>
                <a:cs typeface="+mn-cs"/>
              </a:rPr>
              <a:t>Daugiausia dėl siuntų pristatymo ir žalos atlyginimo.</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lt-LT" altLang="lt-LT" sz="1200" b="0" i="0" u="sng" strike="noStrike" kern="1200" cap="none" spc="0" normalizeH="0" baseline="0" noProof="0" dirty="0">
              <a:ln>
                <a:noFill/>
              </a:ln>
              <a:solidFill>
                <a:srgbClr val="FFFF00"/>
              </a:solidFill>
              <a:effectLst/>
              <a:uLnTx/>
              <a:uFillTx/>
              <a:latin typeface="Times New Roman" pitchFamily="18" charset="0"/>
              <a:ea typeface="+mn-ea"/>
              <a:cs typeface="+mn-cs"/>
            </a:endParaRPr>
          </a:p>
          <a:p>
            <a:pPr marL="0" indent="0" eaLnBrk="1" hangingPunct="1">
              <a:buFontTx/>
              <a:buNone/>
            </a:pPr>
            <a:endParaRPr lang="lt-LT" altLang="lt-LT" b="1" u="none" dirty="0">
              <a:solidFill>
                <a:srgbClr val="FFFF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4EC05938-512E-4ED6-9E23-79D840D74600}"/>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BA06912-BAF9-48D3-A3D1-A9842A5B9C5D}" type="datetime1">
              <a:rPr lang="lt-LT" altLang="lt-LT" smtClean="0"/>
              <a:pPr eaLnBrk="1" hangingPunct="1">
                <a:spcBef>
                  <a:spcPct val="0"/>
                </a:spcBef>
                <a:defRPr/>
              </a:pPr>
              <a:t>2018.10.16</a:t>
            </a:fld>
            <a:endParaRPr lang="en-GB" altLang="lt-LT" dirty="0"/>
          </a:p>
        </p:txBody>
      </p:sp>
      <p:sp>
        <p:nvSpPr>
          <p:cNvPr id="53251" name="Rectangle 7">
            <a:extLst>
              <a:ext uri="{FF2B5EF4-FFF2-40B4-BE49-F238E27FC236}">
                <a16:creationId xmlns:a16="http://schemas.microsoft.com/office/drawing/2014/main" id="{DAA448E5-97D1-4BFE-A678-F5F9D1776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F55B07-C11B-4053-8F26-77AB1F25A1AE}" type="slidenum">
              <a:rPr lang="en-GB" altLang="lt-LT" smtClean="0"/>
              <a:pPr>
                <a:spcBef>
                  <a:spcPct val="0"/>
                </a:spcBef>
              </a:pPr>
              <a:t>17</a:t>
            </a:fld>
            <a:endParaRPr lang="en-GB" altLang="lt-LT" dirty="0"/>
          </a:p>
        </p:txBody>
      </p:sp>
      <p:sp>
        <p:nvSpPr>
          <p:cNvPr id="53252" name="Rectangle 2">
            <a:extLst>
              <a:ext uri="{FF2B5EF4-FFF2-40B4-BE49-F238E27FC236}">
                <a16:creationId xmlns:a16="http://schemas.microsoft.com/office/drawing/2014/main" id="{9E0175CC-6B16-41D6-BC85-A9B31278D981}"/>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D3DB03C4-3802-4E3A-A98F-EA997A21E00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eaLnBrk="1" hangingPunct="1">
              <a:buFontTx/>
              <a:buChar char="•"/>
              <a:defRPr/>
            </a:pPr>
            <a:r>
              <a:rPr lang="lt-LT" altLang="lt-LT" sz="1000" b="1" dirty="0">
                <a:latin typeface="+mn-lt"/>
              </a:rPr>
              <a:t>362</a:t>
            </a:r>
            <a:r>
              <a:rPr lang="en-US" altLang="lt-LT" sz="1000" b="1" dirty="0">
                <a:latin typeface="+mn-lt"/>
              </a:rPr>
              <a:t> radijo trukd</a:t>
            </a:r>
            <a:r>
              <a:rPr lang="lt-LT" altLang="lt-LT" sz="1000" b="1" dirty="0">
                <a:latin typeface="+mn-lt"/>
              </a:rPr>
              <a:t>žiai </a:t>
            </a:r>
            <a:r>
              <a:rPr lang="lt-LT" altLang="lt-LT" sz="1000" b="0" dirty="0">
                <a:latin typeface="+mn-lt"/>
              </a:rPr>
              <a:t>-</a:t>
            </a:r>
            <a:r>
              <a:rPr lang="lt-LT" altLang="lt-LT" sz="1000" b="0" baseline="0" dirty="0">
                <a:latin typeface="+mn-lt"/>
              </a:rPr>
              <a:t> </a:t>
            </a:r>
            <a:r>
              <a:rPr lang="lt-LT" altLang="lt-LT" sz="1000" b="0" u="sng" baseline="0" dirty="0">
                <a:latin typeface="+mn-lt"/>
              </a:rPr>
              <a:t>didžioji prašymų dalis gauta dėl sutrikimų gaunant paslaugas - antžeminės televizijos (DVB-T) transliuojamų programų priėmimui, viešajam judriajam ryšiui, viešojo belaidžio ryšio prieigos įrangos veikimui ir kitoms IRT paslaugoms. </a:t>
            </a:r>
            <a:endParaRPr lang="en-US" altLang="lt-LT" sz="1000" b="0" u="sng" baseline="0" dirty="0">
              <a:latin typeface="+mn-lt"/>
            </a:endParaRPr>
          </a:p>
          <a:p>
            <a:pPr marL="171450" indent="-171450" algn="just" eaLnBrk="1" hangingPunct="1">
              <a:buFontTx/>
              <a:buChar char="•"/>
              <a:defRPr/>
            </a:pPr>
            <a:r>
              <a:rPr lang="lt-LT" altLang="lt-LT" sz="1000" b="0" u="sng" baseline="0" dirty="0">
                <a:latin typeface="+mn-lt"/>
              </a:rPr>
              <a:t>Nustatytos 28 vietos, kuriose veikianti įranga trukdė meteorologinių radarų veikimui. </a:t>
            </a:r>
            <a:r>
              <a:rPr lang="lt-LT" altLang="lt-LT" sz="1000" b="0" u="none" baseline="0" dirty="0">
                <a:latin typeface="+mn-lt"/>
              </a:rPr>
              <a:t>5 GHz dažnių juostoje pradėjus veikti meteorologiniams radarams.</a:t>
            </a:r>
          </a:p>
          <a:p>
            <a:pPr marL="171450" indent="-171450" algn="just" eaLnBrk="1" hangingPunct="1">
              <a:buFontTx/>
              <a:buChar char="•"/>
              <a:defRPr/>
            </a:pPr>
            <a:endParaRPr lang="lt-LT" altLang="lt-LT" sz="1000" b="0" u="sng" baseline="0" dirty="0">
              <a:latin typeface="+mn-lt"/>
            </a:endParaRPr>
          </a:p>
          <a:p>
            <a:pPr marL="171450" indent="-171450" algn="just" eaLnBrk="1" hangingPunct="1">
              <a:buFontTx/>
              <a:buChar char="•"/>
              <a:defRPr/>
            </a:pPr>
            <a:r>
              <a:rPr lang="lt-LT" altLang="lt-LT" sz="1000" b="1" dirty="0">
                <a:latin typeface="+mn-lt"/>
              </a:rPr>
              <a:t>3 941 signalų parametrų </a:t>
            </a:r>
            <a:r>
              <a:rPr lang="lt-LT" altLang="lt-LT" sz="1000" dirty="0">
                <a:latin typeface="+mn-lt"/>
              </a:rPr>
              <a:t>bei elektromagnetinio lauko stiprio matavimų. </a:t>
            </a:r>
            <a:r>
              <a:rPr lang="lt-LT" altLang="lt-LT" sz="1000" u="sng" dirty="0">
                <a:latin typeface="+mn-lt"/>
              </a:rPr>
              <a:t>Nustatyti </a:t>
            </a:r>
            <a:r>
              <a:rPr lang="lt-LT" altLang="lt-LT" sz="1000" b="1" u="sng" dirty="0">
                <a:latin typeface="+mn-lt"/>
              </a:rPr>
              <a:t>28 neteisėtai naudojami radijo dažniai. </a:t>
            </a:r>
            <a:r>
              <a:rPr lang="lt-LT" altLang="lt-LT" sz="1000" u="none" dirty="0">
                <a:latin typeface="+mn-lt"/>
              </a:rPr>
              <a:t>Daugeliu tirtų atvejų radijo dažniuose virš 1 GHz veikė  neregistruotos viešojo judriojo ryšio paslauga teikėjų radiorelinės stotys.  </a:t>
            </a:r>
          </a:p>
          <a:p>
            <a:pPr marL="171450" indent="-171450" algn="just" eaLnBrk="1" hangingPunct="1">
              <a:buFontTx/>
              <a:buChar char="•"/>
              <a:defRPr/>
            </a:pPr>
            <a:endParaRPr lang="en-US" altLang="lt-LT" sz="1000" u="none" dirty="0">
              <a:latin typeface="+mn-lt"/>
            </a:endParaRPr>
          </a:p>
          <a:p>
            <a:pPr marL="171450" indent="-171450" algn="just" eaLnBrk="1" hangingPunct="1">
              <a:buFontTx/>
              <a:buChar char="•"/>
              <a:defRPr/>
            </a:pPr>
            <a:r>
              <a:rPr lang="lt-LT" altLang="lt-LT" sz="1000" dirty="0">
                <a:latin typeface="+mn-lt"/>
              </a:rPr>
              <a:t>RRT </a:t>
            </a:r>
            <a:r>
              <a:rPr lang="lt-LT" altLang="lt-LT" sz="1000" b="1" dirty="0">
                <a:latin typeface="+mn-lt"/>
              </a:rPr>
              <a:t>įsigijo 2 padidinto pravažumo </a:t>
            </a:r>
            <a:r>
              <a:rPr lang="lt-LT" altLang="lt-LT" sz="1000" dirty="0">
                <a:latin typeface="+mn-lt"/>
              </a:rPr>
              <a:t>automobilius. </a:t>
            </a:r>
            <a:r>
              <a:rPr lang="en-US" altLang="lt-LT" sz="1000" u="sng" dirty="0">
                <a:latin typeface="+mn-lt"/>
              </a:rPr>
              <a:t>Automobiliuose</a:t>
            </a:r>
            <a:r>
              <a:rPr lang="en-US" altLang="lt-LT" sz="1000" u="sng" baseline="0" dirty="0">
                <a:latin typeface="+mn-lt"/>
              </a:rPr>
              <a:t> </a:t>
            </a:r>
            <a:r>
              <a:rPr lang="lt-LT" altLang="lt-LT" sz="1000" b="1" u="sng" dirty="0">
                <a:latin typeface="+mn-lt"/>
              </a:rPr>
              <a:t>su</a:t>
            </a:r>
            <a:r>
              <a:rPr lang="en-US" altLang="lt-LT" sz="1000" b="1" u="sng" dirty="0">
                <a:latin typeface="+mn-lt"/>
              </a:rPr>
              <a:t>montuota</a:t>
            </a:r>
            <a:r>
              <a:rPr lang="lt-LT" altLang="lt-LT" sz="1000" b="1" u="sng" dirty="0">
                <a:latin typeface="+mn-lt"/>
              </a:rPr>
              <a:t> nauja radijo stebėsenos ir pelengavimo įranga, kuri leidžia efektyviai nust</a:t>
            </a:r>
            <a:r>
              <a:rPr lang="en-US" altLang="lt-LT" sz="1000" b="1" u="sng" dirty="0">
                <a:latin typeface="+mn-lt"/>
              </a:rPr>
              <a:t>at</a:t>
            </a:r>
            <a:r>
              <a:rPr lang="lt-LT" altLang="lt-LT" sz="1000" b="1" u="sng" dirty="0">
                <a:latin typeface="+mn-lt"/>
              </a:rPr>
              <a:t>yti radijo signalų</a:t>
            </a:r>
            <a:r>
              <a:rPr lang="en-US" altLang="lt-LT" sz="1000" b="1" u="sng" dirty="0">
                <a:latin typeface="+mn-lt"/>
              </a:rPr>
              <a:t> viet</a:t>
            </a:r>
            <a:r>
              <a:rPr lang="lt-LT" altLang="lt-LT" sz="1000" b="1" u="sng" dirty="0">
                <a:latin typeface="+mn-lt"/>
              </a:rPr>
              <a:t>ą (trukdžių, nelegalius dažnių naudotojus).</a:t>
            </a:r>
            <a:r>
              <a:rPr lang="lt-LT" sz="1000" dirty="0">
                <a:solidFill>
                  <a:srgbClr val="1F497D"/>
                </a:solidFill>
                <a:effectLst/>
                <a:highlight>
                  <a:srgbClr val="FFFF00"/>
                </a:highlight>
                <a:latin typeface="+mn-lt"/>
                <a:ea typeface="Calibri" panose="020F0502020204030204" pitchFamily="34" charset="0"/>
              </a:rPr>
              <a:t> </a:t>
            </a:r>
            <a:r>
              <a:rPr lang="lt-LT" sz="1000" b="0" dirty="0">
                <a:solidFill>
                  <a:srgbClr val="1F497D"/>
                </a:solidFill>
                <a:effectLst/>
                <a:highlight>
                  <a:srgbClr val="FFFF00"/>
                </a:highlight>
                <a:latin typeface="+mn-lt"/>
                <a:ea typeface="Calibri" panose="020F0502020204030204" pitchFamily="34" charset="0"/>
              </a:rPr>
              <a:t>Tai sumažina signalo šaltinio vietos suradimo laiką.</a:t>
            </a:r>
            <a:endParaRPr lang="lt-LT" altLang="lt-LT" sz="1000" b="0" u="sng"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6B6D3EEC-D29C-4945-9BAD-B873EBA552D4}"/>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D9F0474-FF0F-45FE-AD19-8789850EDDE5}" type="datetime1">
              <a:rPr lang="lt-LT" altLang="lt-LT" smtClean="0"/>
              <a:pPr eaLnBrk="1" hangingPunct="1">
                <a:spcBef>
                  <a:spcPct val="0"/>
                </a:spcBef>
                <a:defRPr/>
              </a:pPr>
              <a:t>2018.10.16</a:t>
            </a:fld>
            <a:endParaRPr lang="en-GB" altLang="lt-LT" dirty="0"/>
          </a:p>
        </p:txBody>
      </p:sp>
      <p:sp>
        <p:nvSpPr>
          <p:cNvPr id="55299" name="Rectangle 7">
            <a:extLst>
              <a:ext uri="{FF2B5EF4-FFF2-40B4-BE49-F238E27FC236}">
                <a16:creationId xmlns:a16="http://schemas.microsoft.com/office/drawing/2014/main" id="{2C689538-13C1-4FCB-91E1-0437BDA731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7EB303-E679-4B0A-B4C3-A75ACB264293}" type="slidenum">
              <a:rPr lang="en-GB" altLang="lt-LT" smtClean="0"/>
              <a:pPr>
                <a:spcBef>
                  <a:spcPct val="0"/>
                </a:spcBef>
              </a:pPr>
              <a:t>18</a:t>
            </a:fld>
            <a:endParaRPr lang="en-GB" altLang="lt-LT" dirty="0"/>
          </a:p>
        </p:txBody>
      </p:sp>
      <p:sp>
        <p:nvSpPr>
          <p:cNvPr id="55300" name="Rectangle 2">
            <a:extLst>
              <a:ext uri="{FF2B5EF4-FFF2-40B4-BE49-F238E27FC236}">
                <a16:creationId xmlns:a16="http://schemas.microsoft.com/office/drawing/2014/main" id="{DC658A46-F99C-45AB-A921-DB08C5E572DE}"/>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7DC54BFA-60A9-4716-A44C-0F903F4D3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lt-LT" altLang="lt-LT" sz="900" b="0" u="none" dirty="0"/>
              <a:t>54 414 – daugiausia buvo šios kibernetinio saugumo problemos – kenkimo programinė įranga (kenkimo kodai) ir nesaugios informacinės sistemos, tarp jų ir interneto svetainės; </a:t>
            </a:r>
          </a:p>
          <a:p>
            <a:pPr marL="171450" indent="-171450" eaLnBrk="1" hangingPunct="1">
              <a:buFont typeface="Arial" panose="020B0604020202020204" pitchFamily="34" charset="0"/>
              <a:buChar char="•"/>
            </a:pPr>
            <a:r>
              <a:rPr lang="lt-LT" altLang="lt-LT" sz="900" b="0" u="none" dirty="0"/>
              <a:t>CERT-LT sėkmingai perduotas KAM - NKSC</a:t>
            </a:r>
          </a:p>
          <a:p>
            <a:pPr marL="171450" indent="-171450" eaLnBrk="1" hangingPunct="1">
              <a:buFont typeface="Arial" panose="020B0604020202020204" pitchFamily="34" charset="0"/>
              <a:buChar char="•"/>
            </a:pPr>
            <a:endParaRPr lang="lt-LT" altLang="lt-LT" sz="900" b="0" dirty="0"/>
          </a:p>
          <a:p>
            <a:pPr marL="171450" indent="-171450" eaLnBrk="1" hangingPunct="1">
              <a:buFont typeface="Arial" panose="020B0604020202020204" pitchFamily="34" charset="0"/>
              <a:buChar char="•"/>
            </a:pPr>
            <a:r>
              <a:rPr lang="lt-LT" altLang="lt-LT" sz="900" b="0" dirty="0"/>
              <a:t>3 405 – išaugo daugiau nei 4 kartus. </a:t>
            </a:r>
            <a:r>
              <a:rPr lang="lt-LT" altLang="lt-LT" sz="900" b="0" u="sng" dirty="0"/>
              <a:t>priežastis – gauti pranešimai dėl narkotinių medžiagų (kanapių) reklamą ir galimą platinimą;</a:t>
            </a:r>
            <a:r>
              <a:rPr lang="lt-LT" altLang="lt-LT" sz="900" b="0" u="sng" baseline="0" dirty="0"/>
              <a:t> d</a:t>
            </a:r>
            <a:r>
              <a:rPr lang="lt-LT" altLang="lt-LT" sz="900" b="0" u="sng" dirty="0"/>
              <a:t>augėjo pranešimų apie smurtą ar patyčias.</a:t>
            </a:r>
          </a:p>
          <a:p>
            <a:pPr marL="171450" indent="-171450" eaLnBrk="1" hangingPunct="1">
              <a:buFont typeface="Wingdings" panose="05000000000000000000" pitchFamily="2" charset="2"/>
              <a:buChar char="ü"/>
            </a:pPr>
            <a:endParaRPr lang="lt-LT" altLang="lt-LT"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5A571AC1-8855-454B-BA45-D2771DBB2EB4}"/>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796E240-CFB6-4E2D-93A5-CF4ACD0D1EB4}" type="datetime1">
              <a:rPr lang="lt-LT" altLang="lt-LT" smtClean="0"/>
              <a:pPr eaLnBrk="1" hangingPunct="1">
                <a:spcBef>
                  <a:spcPct val="0"/>
                </a:spcBef>
                <a:defRPr/>
              </a:pPr>
              <a:t>2018.10.16</a:t>
            </a:fld>
            <a:endParaRPr lang="en-GB" altLang="lt-LT" dirty="0"/>
          </a:p>
        </p:txBody>
      </p:sp>
      <p:sp>
        <p:nvSpPr>
          <p:cNvPr id="57347" name="Rectangle 7">
            <a:extLst>
              <a:ext uri="{FF2B5EF4-FFF2-40B4-BE49-F238E27FC236}">
                <a16:creationId xmlns:a16="http://schemas.microsoft.com/office/drawing/2014/main" id="{5A41CDBC-8BC3-4703-8336-8E1D43BD4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C8AE24-D40F-4B17-8E72-EAF4B96C903C}" type="slidenum">
              <a:rPr lang="en-GB" altLang="lt-LT" smtClean="0"/>
              <a:pPr>
                <a:spcBef>
                  <a:spcPct val="0"/>
                </a:spcBef>
              </a:pPr>
              <a:t>19</a:t>
            </a:fld>
            <a:endParaRPr lang="en-GB" altLang="lt-LT" dirty="0"/>
          </a:p>
        </p:txBody>
      </p:sp>
      <p:sp>
        <p:nvSpPr>
          <p:cNvPr id="57348" name="Rectangle 2">
            <a:extLst>
              <a:ext uri="{FF2B5EF4-FFF2-40B4-BE49-F238E27FC236}">
                <a16:creationId xmlns:a16="http://schemas.microsoft.com/office/drawing/2014/main" id="{059612B9-F848-4150-B5F2-999EABDD406D}"/>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1CDED9B0-FA62-471A-BA8F-3FB1AA0F55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t-LT" altLang="lt-LT" sz="1100" dirty="0">
                <a:latin typeface="+mn-lt"/>
              </a:rPr>
              <a:t>2017 m. bendras Lietuvoje išduotų galiojančių sertifikatų skaičius pab. padidėjo apytiksliai  2 proc. </a:t>
            </a:r>
            <a:r>
              <a:rPr lang="lt-LT" altLang="lt-LT" sz="1100" b="1" dirty="0">
                <a:latin typeface="+mn-lt"/>
              </a:rPr>
              <a:t>Apytikslia</a:t>
            </a:r>
            <a:r>
              <a:rPr lang="lt-LT" altLang="lt-LT" sz="1100" dirty="0">
                <a:latin typeface="+mn-lt"/>
              </a:rPr>
              <a:t>i, nes</a:t>
            </a:r>
            <a:r>
              <a:rPr lang="lt-LT" altLang="lt-LT" sz="1100" baseline="0" dirty="0">
                <a:latin typeface="+mn-lt"/>
              </a:rPr>
              <a:t> </a:t>
            </a:r>
            <a:r>
              <a:rPr lang="lt-LT" altLang="lt-LT" sz="1100" b="1" baseline="0" dirty="0">
                <a:latin typeface="+mn-lt"/>
              </a:rPr>
              <a:t>skaičius pateikė du iš trijų tiekėjų.</a:t>
            </a:r>
          </a:p>
          <a:p>
            <a:endParaRPr lang="lt-LT" altLang="lt-LT" sz="1100" b="1" baseline="0" dirty="0">
              <a:latin typeface="+mn-lt"/>
            </a:endParaRPr>
          </a:p>
          <a:p>
            <a:pPr marL="171450" indent="-171450">
              <a:buFont typeface="Arial" panose="020B0604020202020204" pitchFamily="34" charset="0"/>
              <a:buChar char="•"/>
            </a:pPr>
            <a:r>
              <a:rPr lang="lt-LT" altLang="lt-LT" sz="1100" b="0" baseline="0" dirty="0">
                <a:latin typeface="+mn-lt"/>
              </a:rPr>
              <a:t>Nuo 2016 m. vidurio įsigaliojo </a:t>
            </a:r>
            <a:r>
              <a:rPr lang="lt-LT" altLang="lt-LT" sz="1100" b="0" baseline="0" dirty="0" err="1">
                <a:latin typeface="+mn-lt"/>
              </a:rPr>
              <a:t>eIDAS</a:t>
            </a:r>
            <a:r>
              <a:rPr lang="lt-LT" altLang="lt-LT" sz="1100" b="0" baseline="0" dirty="0">
                <a:latin typeface="+mn-lt"/>
              </a:rPr>
              <a:t> reglamentas, kuris ne tik suvienodino patikimumo užtikrinimo paslaugų reglamentavimą visoje ES, bet ir sugriežtino reikalavimus kvalifikuotoms paslaugoms ir jų teikėjams.</a:t>
            </a:r>
          </a:p>
          <a:p>
            <a:pPr marL="171450" indent="-171450">
              <a:buFont typeface="Arial" panose="020B0604020202020204" pitchFamily="34" charset="0"/>
              <a:buChar char="•"/>
            </a:pPr>
            <a:r>
              <a:rPr lang="lt-LT" altLang="lt-LT" sz="1100" b="0" baseline="0" dirty="0">
                <a:latin typeface="+mn-lt"/>
              </a:rPr>
              <a:t>Taip pat – naujos paslaugos – tokios kaip elektroninis spaudas, laiko žyma, e. pristatymo paslauga ir kt.</a:t>
            </a:r>
          </a:p>
          <a:p>
            <a:pPr marL="171450" indent="-171450">
              <a:buFont typeface="Arial" panose="020B0604020202020204" pitchFamily="34" charset="0"/>
              <a:buChar char="•"/>
            </a:pPr>
            <a:r>
              <a:rPr lang="lt-LT" altLang="lt-LT" sz="1100" b="0" baseline="0" dirty="0">
                <a:latin typeface="+mn-lt"/>
              </a:rPr>
              <a:t>Daug dėmesio RRT, kaip priežiūros įstaiga, skiria naujo reglamentavimo reikalavimų tinkamam įgyvendinimui – kad Lietuvoje veikti tik tokie kvalifikuoti patikimumo užtikrinimo paslaugų teikėjai, ir būtų teikiamos tik tokios paslaugos, kurios atitinka visoje ES galiojančius reglamente nustatytus griežtus reikalavimus.</a:t>
            </a:r>
          </a:p>
          <a:p>
            <a:pPr marL="171450" indent="-171450">
              <a:buFont typeface="Arial" panose="020B0604020202020204" pitchFamily="34" charset="0"/>
              <a:buChar char="•"/>
            </a:pPr>
            <a:endParaRPr lang="lt-LT" altLang="lt-LT" sz="1100" b="0" baseline="0" dirty="0">
              <a:latin typeface="+mn-lt"/>
            </a:endParaRPr>
          </a:p>
          <a:p>
            <a:pPr marL="171450" indent="-171450">
              <a:buFont typeface="Arial" panose="020B0604020202020204" pitchFamily="34" charset="0"/>
              <a:buChar char="•"/>
            </a:pPr>
            <a:r>
              <a:rPr lang="lt-LT" altLang="lt-LT" sz="1100" b="1" baseline="0" dirty="0">
                <a:latin typeface="+mn-lt"/>
              </a:rPr>
              <a:t>Detalesnė informacija apie patikimumo užtikrinimo paslaugas bus pateikta vėliau.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3FBDFE6-B590-4888-96F2-43D467BBADC9}"/>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8F0D08C-4D2E-44F9-B726-93B58E1A74C2}" type="datetime1">
              <a:rPr lang="lt-LT" altLang="lt-LT" smtClean="0"/>
              <a:pPr eaLnBrk="1" hangingPunct="1">
                <a:spcBef>
                  <a:spcPct val="0"/>
                </a:spcBef>
                <a:defRPr/>
              </a:pPr>
              <a:t>2018.10.16</a:t>
            </a:fld>
            <a:endParaRPr lang="en-GB" altLang="lt-LT" dirty="0"/>
          </a:p>
        </p:txBody>
      </p:sp>
      <p:sp>
        <p:nvSpPr>
          <p:cNvPr id="20483" name="Rectangle 7">
            <a:extLst>
              <a:ext uri="{FF2B5EF4-FFF2-40B4-BE49-F238E27FC236}">
                <a16:creationId xmlns:a16="http://schemas.microsoft.com/office/drawing/2014/main" id="{AE98D275-1EF8-4F75-8446-9F902C278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45ED8A-54A7-4B47-83C9-1E2D66713389}" type="slidenum">
              <a:rPr lang="en-GB" altLang="lt-LT" smtClean="0"/>
              <a:pPr>
                <a:spcBef>
                  <a:spcPct val="0"/>
                </a:spcBef>
              </a:pPr>
              <a:t>2</a:t>
            </a:fld>
            <a:endParaRPr lang="en-GB" altLang="lt-LT" dirty="0"/>
          </a:p>
        </p:txBody>
      </p:sp>
      <p:sp>
        <p:nvSpPr>
          <p:cNvPr id="20484" name="Rectangle 2">
            <a:extLst>
              <a:ext uri="{FF2B5EF4-FFF2-40B4-BE49-F238E27FC236}">
                <a16:creationId xmlns:a16="http://schemas.microsoft.com/office/drawing/2014/main" id="{D7AEBDF7-5E85-4F97-AE8C-C4083CB3B44E}"/>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6855E7CC-4BCD-41DB-9DB1-26D77607354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tabLst>
                <a:tab pos="363538" algn="l"/>
              </a:tabLst>
              <a:defRPr/>
            </a:pPr>
            <a:endParaRPr lang="lt-LT" sz="1100" u="sng" dirty="0">
              <a:solidFill>
                <a:srgbClr val="323232"/>
              </a:solidFill>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9767D1E4-3D8B-42CD-96AB-067719B5FB71}"/>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73695D6-12C9-4394-BEAC-549C164B6B49}" type="datetime1">
              <a:rPr lang="lt-LT" altLang="lt-LT" smtClean="0"/>
              <a:pPr eaLnBrk="1" hangingPunct="1">
                <a:spcBef>
                  <a:spcPct val="0"/>
                </a:spcBef>
                <a:defRPr/>
              </a:pPr>
              <a:t>2018.10.16</a:t>
            </a:fld>
            <a:endParaRPr lang="en-GB" altLang="lt-LT" dirty="0"/>
          </a:p>
        </p:txBody>
      </p:sp>
      <p:sp>
        <p:nvSpPr>
          <p:cNvPr id="59395" name="Rectangle 7">
            <a:extLst>
              <a:ext uri="{FF2B5EF4-FFF2-40B4-BE49-F238E27FC236}">
                <a16:creationId xmlns:a16="http://schemas.microsoft.com/office/drawing/2014/main" id="{1FF08EF4-D128-4CCA-84C0-8B7825FD7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2D5348-D69F-47A4-9174-A30945B74828}" type="slidenum">
              <a:rPr lang="en-GB" altLang="lt-LT" smtClean="0"/>
              <a:pPr>
                <a:spcBef>
                  <a:spcPct val="0"/>
                </a:spcBef>
              </a:pPr>
              <a:t>20</a:t>
            </a:fld>
            <a:endParaRPr lang="en-GB" altLang="lt-LT" dirty="0"/>
          </a:p>
        </p:txBody>
      </p:sp>
      <p:sp>
        <p:nvSpPr>
          <p:cNvPr id="59396" name="Rectangle 2">
            <a:extLst>
              <a:ext uri="{FF2B5EF4-FFF2-40B4-BE49-F238E27FC236}">
                <a16:creationId xmlns:a16="http://schemas.microsoft.com/office/drawing/2014/main" id="{196CD1BD-ED4E-4DF7-BC91-4D0560A89004}"/>
              </a:ext>
            </a:extLst>
          </p:cNvPr>
          <p:cNvSpPr>
            <a:spLocks noGrp="1" noRot="1" noChangeAspect="1" noChangeArrowheads="1" noTextEdit="1"/>
          </p:cNvSpPr>
          <p:nvPr>
            <p:ph type="sldImg"/>
          </p:nvPr>
        </p:nvSpPr>
        <p:spPr>
          <a:ln/>
        </p:spPr>
      </p:sp>
      <p:sp>
        <p:nvSpPr>
          <p:cNvPr id="59397" name="Rectangle 3">
            <a:extLst>
              <a:ext uri="{FF2B5EF4-FFF2-40B4-BE49-F238E27FC236}">
                <a16:creationId xmlns:a16="http://schemas.microsoft.com/office/drawing/2014/main" id="{96329CE4-D3AE-4F02-8CCE-4D8C4D82F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lt-LT" altLang="lt-LT" b="0" u="sng" dirty="0"/>
              <a:t>Dėl 700 MHz radijo dažnių juostos atlaisvinimo. </a:t>
            </a:r>
            <a:r>
              <a:rPr lang="lt-LT" altLang="lt-LT" b="1" u="none" dirty="0"/>
              <a:t>Ši</a:t>
            </a:r>
            <a:r>
              <a:rPr lang="lt-LT" altLang="lt-LT" b="1" u="none" baseline="0" dirty="0"/>
              <a:t> juosta atlaisvinta nuo TV ir vietoje jos bus judrioji tarnyba. Su Rusijos ir Baltarusijos administracijomis  šios juostos derinimas stringa.</a:t>
            </a:r>
          </a:p>
          <a:p>
            <a:pPr marL="171450" indent="-171450" eaLnBrk="1" hangingPunct="1">
              <a:buFont typeface="Arial" panose="020B0604020202020204" pitchFamily="34" charset="0"/>
              <a:buChar char="•"/>
            </a:pPr>
            <a:endParaRPr lang="lt-LT" altLang="lt-LT" b="1" u="none"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sz="1200" b="0" u="sng" kern="0" dirty="0">
                <a:solidFill>
                  <a:schemeClr val="tx1"/>
                </a:solidFill>
                <a:latin typeface="Calibri" panose="020F0502020204030204" pitchFamily="34" charset="0"/>
              </a:rPr>
              <a:t>Tokie perplanavimai buvo reikalingi pradedant naudoti radijo dažnius (kanalus), gautus 2016 m. laimėjus aukcioną.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sz="1200" b="0" u="sng" kern="0" dirty="0">
              <a:solidFill>
                <a:schemeClr val="tx1"/>
              </a:solidFill>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b="1" u="sng" baseline="0" dirty="0"/>
              <a:t>Šiose juostose veikia pagrindiniai judriojo ryšio tinklai:</a:t>
            </a:r>
            <a:r>
              <a:rPr lang="lt-LT" altLang="lt-LT" b="1" u="none" baseline="0" dirty="0"/>
              <a:t> </a:t>
            </a:r>
            <a:r>
              <a:rPr lang="lt-LT" altLang="lt-LT" b="0" u="none" baseline="0" dirty="0"/>
              <a:t>GSM (GSM 900 ir GSM 1800), UMTS, LTE.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altLang="lt-LT" b="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b="1" baseline="0" dirty="0"/>
              <a:t>„Inmarsat</a:t>
            </a:r>
            <a:r>
              <a:rPr lang="lt-LT" altLang="lt-LT" b="0" baseline="0" dirty="0"/>
              <a:t>“  -  </a:t>
            </a:r>
            <a:r>
              <a:rPr lang="lt-LT" altLang="lt-LT" b="0" u="sng" baseline="0" dirty="0"/>
              <a:t>kai operatorius pradės teikti šiuos dažnius  - LĖKTUVUOSE keleiviams bus galima naudotis balso ir interneto paslaugomis.</a:t>
            </a:r>
          </a:p>
          <a:p>
            <a:pPr marL="171450" indent="-171450" eaLnBrk="1" hangingPunct="1">
              <a:buFont typeface="Arial" panose="020B0604020202020204" pitchFamily="34" charset="0"/>
              <a:buChar char="•"/>
            </a:pPr>
            <a:endParaRPr lang="lt-LT" altLang="lt-LT" b="0" dirty="0"/>
          </a:p>
          <a:p>
            <a:pPr eaLnBrk="1" hangingPunct="1"/>
            <a:endParaRPr lang="lt-LT" altLang="lt-LT" b="1" dirty="0"/>
          </a:p>
          <a:p>
            <a:pPr eaLnBrk="1" hangingPunct="1"/>
            <a:endParaRPr lang="lt-LT" altLang="lt-L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2F57A80-9556-422A-89E0-283D956EA54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81B2001-B7AB-4405-8E79-4CF7FC3F55A8}" type="datetime1">
              <a:rPr lang="lt-LT" altLang="lt-LT" smtClean="0"/>
              <a:pPr eaLnBrk="1" hangingPunct="1">
                <a:spcBef>
                  <a:spcPct val="0"/>
                </a:spcBef>
                <a:defRPr/>
              </a:pPr>
              <a:t>2018.10.16</a:t>
            </a:fld>
            <a:endParaRPr lang="en-GB" altLang="lt-LT" dirty="0"/>
          </a:p>
        </p:txBody>
      </p:sp>
      <p:sp>
        <p:nvSpPr>
          <p:cNvPr id="65539" name="Rectangle 7">
            <a:extLst>
              <a:ext uri="{FF2B5EF4-FFF2-40B4-BE49-F238E27FC236}">
                <a16:creationId xmlns:a16="http://schemas.microsoft.com/office/drawing/2014/main" id="{113B4A63-2688-41B7-9A73-0F9757BD0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A78DAF-0F1D-486C-A0A5-1E043F94072B}" type="slidenum">
              <a:rPr lang="en-GB" altLang="lt-LT" smtClean="0"/>
              <a:pPr>
                <a:spcBef>
                  <a:spcPct val="0"/>
                </a:spcBef>
              </a:pPr>
              <a:t>21</a:t>
            </a:fld>
            <a:endParaRPr lang="en-GB" altLang="lt-LT" dirty="0"/>
          </a:p>
        </p:txBody>
      </p:sp>
      <p:sp>
        <p:nvSpPr>
          <p:cNvPr id="65540" name="Rectangle 2">
            <a:extLst>
              <a:ext uri="{FF2B5EF4-FFF2-40B4-BE49-F238E27FC236}">
                <a16:creationId xmlns:a16="http://schemas.microsoft.com/office/drawing/2014/main" id="{F09965FF-8889-496A-B522-74224ECFA092}"/>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EAAFD031-74B1-4FED-AEF0-56A6A3FE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lt-LT" sz="1000" b="1" dirty="0">
                <a:latin typeface="+mn-lt"/>
                <a:cs typeface="Calibri" panose="020F0502020204030204" pitchFamily="34" charset="0"/>
              </a:rPr>
              <a:t>Vykdomos dvejos rinkiminės kampanijos</a:t>
            </a:r>
            <a:r>
              <a:rPr lang="lt-LT" sz="1000" dirty="0">
                <a:latin typeface="+mn-lt"/>
                <a:cs typeface="Calibri" panose="020F0502020204030204" pitchFamily="34" charset="0"/>
              </a:rPr>
              <a:t>. </a:t>
            </a:r>
            <a:r>
              <a:rPr lang="lt-LT" altLang="lt-LT" sz="1000" dirty="0">
                <a:latin typeface="+mn-lt"/>
              </a:rPr>
              <a:t>2017 m. Lietuvos Respublika iškėlė savo kandidatūrą į ITU Tarybą antrai kadencijai </a:t>
            </a:r>
            <a:r>
              <a:rPr kumimoji="0" lang="lt-LT" altLang="lt-LT" sz="1000" b="0" i="0" u="none" strike="noStrike" kern="1200" cap="none" spc="0" normalizeH="0" baseline="0" noProof="0" dirty="0">
                <a:ln>
                  <a:noFill/>
                </a:ln>
                <a:solidFill>
                  <a:srgbClr val="000000"/>
                </a:solidFill>
                <a:effectLst/>
                <a:uLnTx/>
                <a:uFillTx/>
                <a:latin typeface="+mn-lt"/>
                <a:ea typeface="+mn-ea"/>
                <a:cs typeface="+mn-cs"/>
              </a:rPr>
              <a:t>2019 -2022 m. </a:t>
            </a:r>
            <a:r>
              <a:rPr lang="lt-LT" altLang="lt-LT" sz="1000" dirty="0">
                <a:latin typeface="+mn-lt"/>
              </a:rPr>
              <a:t>ir RRT direktoriaus pavaduotojo kandidatūrą ITU Radijo ryšio biuro direktoriaus pareigoms užimti. </a:t>
            </a:r>
          </a:p>
          <a:p>
            <a:pPr marL="171450" indent="-171450" eaLnBrk="1" hangingPunct="1">
              <a:buFont typeface="Arial" panose="020B0604020202020204" pitchFamily="34" charset="0"/>
              <a:buChar char="•"/>
            </a:pPr>
            <a:endParaRPr lang="lt-LT" altLang="lt-LT" sz="1000" dirty="0">
              <a:latin typeface="+mn-lt"/>
            </a:endParaRPr>
          </a:p>
        </p:txBody>
      </p:sp>
    </p:spTree>
    <p:extLst>
      <p:ext uri="{BB962C8B-B14F-4D97-AF65-F5344CB8AC3E}">
        <p14:creationId xmlns:p14="http://schemas.microsoft.com/office/powerpoint/2010/main" val="31169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2F57A80-9556-422A-89E0-283D956EA54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81B2001-B7AB-4405-8E79-4CF7FC3F55A8}" type="datetime1">
              <a:rPr lang="lt-LT" altLang="lt-LT" smtClean="0"/>
              <a:pPr eaLnBrk="1" hangingPunct="1">
                <a:spcBef>
                  <a:spcPct val="0"/>
                </a:spcBef>
                <a:defRPr/>
              </a:pPr>
              <a:t>2018.10.16</a:t>
            </a:fld>
            <a:endParaRPr lang="en-GB" altLang="lt-LT" dirty="0"/>
          </a:p>
        </p:txBody>
      </p:sp>
      <p:sp>
        <p:nvSpPr>
          <p:cNvPr id="65539" name="Rectangle 7">
            <a:extLst>
              <a:ext uri="{FF2B5EF4-FFF2-40B4-BE49-F238E27FC236}">
                <a16:creationId xmlns:a16="http://schemas.microsoft.com/office/drawing/2014/main" id="{113B4A63-2688-41B7-9A73-0F9757BD0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A78DAF-0F1D-486C-A0A5-1E043F94072B}" type="slidenum">
              <a:rPr lang="en-GB" altLang="lt-LT" smtClean="0"/>
              <a:pPr>
                <a:spcBef>
                  <a:spcPct val="0"/>
                </a:spcBef>
              </a:pPr>
              <a:t>22</a:t>
            </a:fld>
            <a:endParaRPr lang="en-GB" altLang="lt-LT" dirty="0"/>
          </a:p>
        </p:txBody>
      </p:sp>
      <p:sp>
        <p:nvSpPr>
          <p:cNvPr id="65540" name="Rectangle 2">
            <a:extLst>
              <a:ext uri="{FF2B5EF4-FFF2-40B4-BE49-F238E27FC236}">
                <a16:creationId xmlns:a16="http://schemas.microsoft.com/office/drawing/2014/main" id="{F09965FF-8889-496A-B522-74224ECFA092}"/>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EAAFD031-74B1-4FED-AEF0-56A6A3FE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lt-LT" altLang="lt-LT" sz="1100" b="1" dirty="0">
                <a:latin typeface="+mn-lt"/>
              </a:rPr>
              <a:t>Gruzija. „Parama Gruzijos nacionalinei ryšių komisijai pagal Europos Sąjungos standartus rengiant elektroninių ryšių reguliavimo sistemą ir tobulinant veiklos pajėgumus“</a:t>
            </a:r>
            <a:r>
              <a:rPr lang="lt-LT" altLang="lt-LT" sz="1100" dirty="0">
                <a:latin typeface="+mn-lt"/>
              </a:rPr>
              <a:t>. </a:t>
            </a:r>
            <a:r>
              <a:rPr lang="lt-LT" altLang="lt-LT" sz="1100" u="sng" dirty="0">
                <a:latin typeface="+mn-lt"/>
              </a:rPr>
              <a:t>Projekto lyderiu yra paskirtas RRT direktorius Feliksas Dobrovolskis, nuolatiniu ES Dvynių patarėju Gruzijoje tapo RRT direktoriaus pavaduotojas Giedrius Pūras.</a:t>
            </a:r>
          </a:p>
          <a:p>
            <a:pPr marL="171450" indent="-171450" eaLnBrk="1" hangingPunct="1">
              <a:buFont typeface="Arial" panose="020B0604020202020204" pitchFamily="34" charset="0"/>
              <a:buChar char="•"/>
            </a:pPr>
            <a:endParaRPr lang="lt-LT" altLang="lt-LT" sz="1100" u="sng" dirty="0">
              <a:latin typeface="+mn-lt"/>
            </a:endParaRPr>
          </a:p>
          <a:p>
            <a:pPr marL="171450" indent="-171450" eaLnBrk="1" hangingPunct="1">
              <a:buFont typeface="Arial" panose="020B0604020202020204" pitchFamily="34" charset="0"/>
              <a:buChar char="•"/>
            </a:pPr>
            <a:r>
              <a:rPr kumimoji="0" lang="lt-LT" sz="1100" b="1" i="0" u="sng" strike="noStrike" kern="1200" cap="none" spc="0" normalizeH="0" baseline="0" noProof="0" dirty="0">
                <a:ln>
                  <a:noFill/>
                </a:ln>
                <a:solidFill>
                  <a:srgbClr val="000000"/>
                </a:solidFill>
                <a:effectLst/>
                <a:uLnTx/>
                <a:uFillTx/>
                <a:latin typeface="+mn-lt"/>
                <a:ea typeface="+mn-ea"/>
                <a:cs typeface="Calibri" panose="020F0502020204030204" pitchFamily="34" charset="0"/>
              </a:rPr>
              <a:t>Taip pat RRT yra </a:t>
            </a:r>
            <a:r>
              <a:rPr kumimoji="0" lang="lt-LT" sz="1100" b="1" i="0" u="sng" strike="noStrike" kern="1200" cap="none" spc="0" normalizeH="0" baseline="0" noProof="0" dirty="0" err="1">
                <a:ln>
                  <a:noFill/>
                </a:ln>
                <a:solidFill>
                  <a:srgbClr val="000000"/>
                </a:solidFill>
                <a:effectLst/>
                <a:uLnTx/>
                <a:uFillTx/>
                <a:latin typeface="+mn-lt"/>
                <a:ea typeface="+mn-ea"/>
                <a:cs typeface="Calibri" panose="020F0502020204030204" pitchFamily="34" charset="0"/>
              </a:rPr>
              <a:t>EaPeReg</a:t>
            </a:r>
            <a:r>
              <a:rPr kumimoji="0" lang="lt-LT" sz="1100" b="1" i="0" u="sng" strike="noStrike" kern="1200" cap="none" spc="0" normalizeH="0" baseline="0" noProof="0" dirty="0">
                <a:ln>
                  <a:noFill/>
                </a:ln>
                <a:solidFill>
                  <a:srgbClr val="000000"/>
                </a:solidFill>
                <a:effectLst/>
                <a:uLnTx/>
                <a:uFillTx/>
                <a:latin typeface="+mn-lt"/>
                <a:ea typeface="+mn-ea"/>
                <a:cs typeface="Calibri" panose="020F0502020204030204" pitchFamily="34" charset="0"/>
              </a:rPr>
              <a:t> tinklo </a:t>
            </a:r>
            <a:r>
              <a:rPr kumimoji="0" lang="lt-LT" sz="1100" b="1" i="0" u="sng" strike="noStrike" kern="1200" cap="none" spc="0" normalizeH="0" baseline="0" noProof="0" dirty="0" err="1">
                <a:ln>
                  <a:noFill/>
                </a:ln>
                <a:solidFill>
                  <a:srgbClr val="000000"/>
                </a:solidFill>
                <a:effectLst/>
                <a:uLnTx/>
                <a:uFillTx/>
                <a:latin typeface="+mn-lt"/>
                <a:ea typeface="+mn-ea"/>
                <a:cs typeface="Calibri" panose="020F0502020204030204" pitchFamily="34" charset="0"/>
              </a:rPr>
              <a:t>roaming‘o</a:t>
            </a:r>
            <a:r>
              <a:rPr kumimoji="0" lang="lt-LT" sz="1100" b="1" i="0" u="sng" strike="noStrike" kern="1200" cap="none" spc="0" normalizeH="0" baseline="0" noProof="0" dirty="0">
                <a:ln>
                  <a:noFill/>
                </a:ln>
                <a:solidFill>
                  <a:srgbClr val="000000"/>
                </a:solidFill>
                <a:effectLst/>
                <a:uLnTx/>
                <a:uFillTx/>
                <a:latin typeface="+mn-lt"/>
                <a:ea typeface="+mn-ea"/>
                <a:cs typeface="Calibri" panose="020F0502020204030204" pitchFamily="34" charset="0"/>
              </a:rPr>
              <a:t> darbo grupės vice-pirmininkė. </a:t>
            </a:r>
            <a:r>
              <a:rPr lang="lt-LT" sz="1100" b="0" u="sng" dirty="0">
                <a:solidFill>
                  <a:schemeClr val="dk1"/>
                </a:solidFill>
                <a:latin typeface="+mn-lt"/>
                <a:cs typeface="Calibri" panose="020F0502020204030204" pitchFamily="34" charset="0"/>
              </a:rPr>
              <a:t>2017 m. atliktas tarptautinio tarptinklinio ryšio reguliavimo Rytų partnerystės šalyse (Armėniją, Azerbaidžaną, Baltarusiją, Gruziją, Moldovą ir Ukrainą) tyrimas. </a:t>
            </a:r>
          </a:p>
          <a:p>
            <a:pPr marL="171450" indent="-171450" eaLnBrk="1" hangingPunct="1">
              <a:buFont typeface="Arial" panose="020B0604020202020204" pitchFamily="34" charset="0"/>
              <a:buChar char="•"/>
            </a:pPr>
            <a:endParaRPr lang="lt-LT" altLang="lt-LT" sz="1100" dirty="0">
              <a:solidFill>
                <a:schemeClr val="dk1"/>
              </a:solidFill>
              <a:latin typeface="+mn-lt"/>
              <a:cs typeface="Calibri" panose="020F0502020204030204" pitchFamily="34" charset="0"/>
            </a:endParaRPr>
          </a:p>
          <a:p>
            <a:pPr marL="171450" indent="-171450" eaLnBrk="1" hangingPunct="1">
              <a:buFont typeface="Arial" panose="020B0604020202020204" pitchFamily="34" charset="0"/>
              <a:buChar char="•"/>
            </a:pPr>
            <a:r>
              <a:rPr kumimoji="0" lang="lt-LT" sz="1100" b="1" i="0" u="none" strike="noStrike" kern="1200" cap="none" spc="0" normalizeH="0" baseline="0" noProof="0" dirty="0" err="1">
                <a:ln>
                  <a:noFill/>
                </a:ln>
                <a:solidFill>
                  <a:srgbClr val="000000"/>
                </a:solidFill>
                <a:effectLst/>
                <a:uLnTx/>
                <a:uFillTx/>
                <a:latin typeface="+mn-lt"/>
                <a:ea typeface="+mn-ea"/>
                <a:cs typeface="+mn-cs"/>
              </a:rPr>
              <a:t>EaPeReg</a:t>
            </a:r>
            <a:r>
              <a:rPr kumimoji="0" lang="lt-LT" sz="1100" b="0" i="0" u="none" strike="noStrike" kern="1200" cap="none" spc="0" normalizeH="0" baseline="0" noProof="0" dirty="0">
                <a:ln>
                  <a:noFill/>
                </a:ln>
                <a:solidFill>
                  <a:srgbClr val="000000"/>
                </a:solidFill>
                <a:effectLst/>
                <a:uLnTx/>
                <a:uFillTx/>
                <a:latin typeface="+mn-lt"/>
                <a:ea typeface="+mn-ea"/>
                <a:cs typeface="+mn-cs"/>
              </a:rPr>
              <a:t> plenarinis posėdis </a:t>
            </a:r>
            <a:r>
              <a:rPr kumimoji="0" lang="lt-LT" sz="1100" b="1" i="0" u="none" strike="noStrike" kern="1200" cap="none" spc="0" normalizeH="0" baseline="0" noProof="0" dirty="0">
                <a:ln>
                  <a:noFill/>
                </a:ln>
                <a:solidFill>
                  <a:srgbClr val="000000"/>
                </a:solidFill>
                <a:effectLst/>
                <a:uLnTx/>
                <a:uFillTx/>
                <a:latin typeface="+mn-lt"/>
                <a:ea typeface="+mn-ea"/>
                <a:cs typeface="+mn-cs"/>
              </a:rPr>
              <a:t>Lietuvoje vyks šių metų r</a:t>
            </a:r>
            <a:r>
              <a:rPr kumimoji="0" lang="lt-LT" altLang="lt-LT" sz="1100" b="1" i="0" u="none" strike="noStrike" kern="1200" cap="none" spc="0" normalizeH="0" baseline="0" noProof="0" dirty="0">
                <a:ln>
                  <a:noFill/>
                </a:ln>
                <a:solidFill>
                  <a:srgbClr val="000000"/>
                </a:solidFill>
                <a:effectLst/>
                <a:uLnTx/>
                <a:uFillTx/>
                <a:latin typeface="+mn-lt"/>
                <a:ea typeface="+mn-ea"/>
                <a:cs typeface="+mn-cs"/>
              </a:rPr>
              <a:t>udenį, lapkričio mėn</a:t>
            </a:r>
            <a:r>
              <a:rPr kumimoji="0" lang="lt-LT" altLang="lt-LT" sz="1100" b="0" i="0" u="none" strike="noStrike" kern="1200" cap="none" spc="0" normalizeH="0" baseline="0" noProof="0" dirty="0">
                <a:ln>
                  <a:noFill/>
                </a:ln>
                <a:solidFill>
                  <a:srgbClr val="000000"/>
                </a:solidFill>
                <a:effectLst/>
                <a:uLnTx/>
                <a:uFillTx/>
                <a:latin typeface="+mn-lt"/>
                <a:ea typeface="+mn-ea"/>
                <a:cs typeface="+mn-cs"/>
              </a:rPr>
              <a:t>.</a:t>
            </a:r>
            <a:endParaRPr lang="lt-LT" altLang="lt-LT" sz="11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2F57A80-9556-422A-89E0-283D956EA54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81B2001-B7AB-4405-8E79-4CF7FC3F55A8}" type="datetime1">
              <a:rPr lang="lt-LT" altLang="lt-LT" smtClean="0"/>
              <a:pPr eaLnBrk="1" hangingPunct="1">
                <a:spcBef>
                  <a:spcPct val="0"/>
                </a:spcBef>
                <a:defRPr/>
              </a:pPr>
              <a:t>2018.10.16</a:t>
            </a:fld>
            <a:endParaRPr lang="en-GB" altLang="lt-LT" dirty="0"/>
          </a:p>
        </p:txBody>
      </p:sp>
      <p:sp>
        <p:nvSpPr>
          <p:cNvPr id="65539" name="Rectangle 7">
            <a:extLst>
              <a:ext uri="{FF2B5EF4-FFF2-40B4-BE49-F238E27FC236}">
                <a16:creationId xmlns:a16="http://schemas.microsoft.com/office/drawing/2014/main" id="{113B4A63-2688-41B7-9A73-0F9757BD0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A78DAF-0F1D-486C-A0A5-1E043F94072B}" type="slidenum">
              <a:rPr lang="en-GB" altLang="lt-LT" smtClean="0"/>
              <a:pPr>
                <a:spcBef>
                  <a:spcPct val="0"/>
                </a:spcBef>
              </a:pPr>
              <a:t>23</a:t>
            </a:fld>
            <a:endParaRPr lang="en-GB" altLang="lt-LT" dirty="0"/>
          </a:p>
        </p:txBody>
      </p:sp>
      <p:sp>
        <p:nvSpPr>
          <p:cNvPr id="65540" name="Rectangle 2">
            <a:extLst>
              <a:ext uri="{FF2B5EF4-FFF2-40B4-BE49-F238E27FC236}">
                <a16:creationId xmlns:a16="http://schemas.microsoft.com/office/drawing/2014/main" id="{F09965FF-8889-496A-B522-74224ECFA092}"/>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EAAFD031-74B1-4FED-AEF0-56A6A3FE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sz="1100" b="0" u="none" kern="1200" dirty="0">
                <a:solidFill>
                  <a:schemeClr val="tx1"/>
                </a:solidFill>
                <a:effectLst/>
                <a:latin typeface="+mn-lt"/>
                <a:ea typeface="+mn-ea"/>
                <a:cs typeface="+mn-cs"/>
              </a:rPr>
              <a:t>2017 m. vasario mėn. organizavo susitikimą su EK</a:t>
            </a:r>
            <a:r>
              <a:rPr lang="lt-LT" sz="1100" b="0" u="none" kern="1200" baseline="0" dirty="0">
                <a:solidFill>
                  <a:schemeClr val="tx1"/>
                </a:solidFill>
                <a:effectLst/>
                <a:latin typeface="+mn-lt"/>
                <a:ea typeface="+mn-ea"/>
                <a:cs typeface="+mn-cs"/>
              </a:rPr>
              <a:t> </a:t>
            </a:r>
            <a:r>
              <a:rPr lang="lt-LT" sz="1100" b="0" u="none" kern="1200" dirty="0">
                <a:solidFill>
                  <a:schemeClr val="tx1"/>
                </a:solidFill>
                <a:effectLst/>
                <a:latin typeface="+mn-lt"/>
                <a:ea typeface="+mn-ea"/>
                <a:cs typeface="+mn-cs"/>
              </a:rPr>
              <a:t>Mobilumo ir transporto generalinio direktorato atstove ir geležinkelių transporto rinkos dalyviais. Tai buvo pirmasis susitikimas su geležinkelių transporto rinkos dalyviais nuo 2016 m. lapkričio 1 d., kai RRT pradėjo vykdyti geležinkelių transporto rinkos reguliuotojo funkcijas.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sz="1100" b="1"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sz="1100" b="1" kern="1200" dirty="0">
                <a:solidFill>
                  <a:schemeClr val="tx1"/>
                </a:solidFill>
                <a:effectLst/>
                <a:latin typeface="+mn-lt"/>
                <a:ea typeface="+mn-ea"/>
                <a:cs typeface="+mn-cs"/>
              </a:rPr>
              <a:t>Susitikimo metu EK atstovė pristatė Europos geležinkelių transporto rinkos reguliavimo sistemą ir lūkesčius dėl pokyčių nacionalinėje geležinkelių transporto rinkoje. RRT atstovai supažindino su naujai RRT priskirtomis funkcijomis ir aptarė artimiausius planuojamus darbus, susijusius su geležinkelių transporto rinka.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sz="1100" b="1" dirty="0">
              <a:solidFill>
                <a:schemeClr val="dk1"/>
              </a:solidFill>
              <a:latin typeface="+mn-lt"/>
              <a:cs typeface="Calibri" panose="020F0502020204030204" pitchFamily="34" charset="0"/>
            </a:endParaRPr>
          </a:p>
          <a:p>
            <a:pPr marL="171450" indent="-171450" eaLnBrk="1" hangingPunct="1">
              <a:buFont typeface="Arial" panose="020B0604020202020204" pitchFamily="34" charset="0"/>
              <a:buChar char="•"/>
            </a:pPr>
            <a:r>
              <a:rPr lang="lt-LT" sz="1100" b="1" u="sng" dirty="0">
                <a:solidFill>
                  <a:schemeClr val="dk1"/>
                </a:solidFill>
                <a:latin typeface="+mn-lt"/>
                <a:cs typeface="Calibri" panose="020F0502020204030204" pitchFamily="34" charset="0"/>
              </a:rPr>
              <a:t>IRG-Rail - </a:t>
            </a:r>
            <a:r>
              <a:rPr lang="lt-LT" sz="1100" b="0" u="sng" dirty="0">
                <a:solidFill>
                  <a:schemeClr val="dk1"/>
                </a:solidFill>
                <a:latin typeface="+mn-lt"/>
                <a:cs typeface="Calibri" panose="020F0502020204030204" pitchFamily="34" charset="0"/>
              </a:rPr>
              <a:t>Nepriklausomų geležinkelių transporto rinkos reguliuotojų grupė.</a:t>
            </a:r>
            <a:endParaRPr lang="lt-LT" altLang="lt-LT" sz="1100" b="0" u="sng" dirty="0">
              <a:latin typeface="+mn-lt"/>
            </a:endParaRPr>
          </a:p>
        </p:txBody>
      </p:sp>
    </p:spTree>
    <p:extLst>
      <p:ext uri="{BB962C8B-B14F-4D97-AF65-F5344CB8AC3E}">
        <p14:creationId xmlns:p14="http://schemas.microsoft.com/office/powerpoint/2010/main" val="296888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72F57A80-9556-422A-89E0-283D956EA54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81B2001-B7AB-4405-8E79-4CF7FC3F55A8}" type="datetime1">
              <a:rPr lang="lt-LT" altLang="lt-LT" smtClean="0"/>
              <a:pPr eaLnBrk="1" hangingPunct="1">
                <a:spcBef>
                  <a:spcPct val="0"/>
                </a:spcBef>
                <a:defRPr/>
              </a:pPr>
              <a:t>2018.10.16</a:t>
            </a:fld>
            <a:endParaRPr lang="en-GB" altLang="lt-LT" dirty="0"/>
          </a:p>
        </p:txBody>
      </p:sp>
      <p:sp>
        <p:nvSpPr>
          <p:cNvPr id="65539" name="Rectangle 7">
            <a:extLst>
              <a:ext uri="{FF2B5EF4-FFF2-40B4-BE49-F238E27FC236}">
                <a16:creationId xmlns:a16="http://schemas.microsoft.com/office/drawing/2014/main" id="{113B4A63-2688-41B7-9A73-0F9757BD0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A78DAF-0F1D-486C-A0A5-1E043F94072B}" type="slidenum">
              <a:rPr lang="en-GB" altLang="lt-LT" smtClean="0"/>
              <a:pPr>
                <a:spcBef>
                  <a:spcPct val="0"/>
                </a:spcBef>
              </a:pPr>
              <a:t>24</a:t>
            </a:fld>
            <a:endParaRPr lang="en-GB" altLang="lt-LT" dirty="0"/>
          </a:p>
        </p:txBody>
      </p:sp>
      <p:sp>
        <p:nvSpPr>
          <p:cNvPr id="65540" name="Rectangle 2">
            <a:extLst>
              <a:ext uri="{FF2B5EF4-FFF2-40B4-BE49-F238E27FC236}">
                <a16:creationId xmlns:a16="http://schemas.microsoft.com/office/drawing/2014/main" id="{F09965FF-8889-496A-B522-74224ECFA092}"/>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EAAFD031-74B1-4FED-AEF0-56A6A3FE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lt-LT" sz="1100" dirty="0">
                <a:solidFill>
                  <a:schemeClr val="dk1"/>
                </a:solidFill>
                <a:latin typeface="+mn-lt"/>
                <a:cs typeface="Calibri" panose="020F0502020204030204" pitchFamily="34" charset="0"/>
              </a:rPr>
              <a:t>Naujos kartos 5G radijo ryšio diegimo ir plėtros planai: EK gairės, Lietuvos specifika dėl geografinės padėties. </a:t>
            </a:r>
            <a:r>
              <a:rPr lang="lt-LT" sz="1100" b="0" u="none" kern="1200" dirty="0">
                <a:solidFill>
                  <a:schemeClr val="tx1"/>
                </a:solidFill>
                <a:effectLst/>
                <a:latin typeface="+mn-lt"/>
                <a:ea typeface="+mn-ea"/>
                <a:cs typeface="+mn-cs"/>
              </a:rPr>
              <a:t>Naujos galimybės išnaudoti atsilaisvinusias dažnių juostas</a:t>
            </a:r>
            <a:r>
              <a:rPr lang="lt-LT" sz="1100" b="0" u="none" kern="1200" baseline="0" dirty="0">
                <a:solidFill>
                  <a:schemeClr val="tx1"/>
                </a:solidFill>
                <a:effectLst/>
                <a:latin typeface="+mn-lt"/>
                <a:ea typeface="+mn-ea"/>
                <a:cs typeface="+mn-cs"/>
              </a:rPr>
              <a:t> mobiliųjų duomenų perdavimo veikloms – bet specifika dėl kaimyninių valstybių pozicijų, ne ES.</a:t>
            </a:r>
          </a:p>
          <a:p>
            <a:pPr marL="342900" indent="-342900">
              <a:buFont typeface="Wingdings" panose="05000000000000000000" pitchFamily="2" charset="2"/>
              <a:buChar char="§"/>
              <a:defRPr/>
            </a:pPr>
            <a:r>
              <a:rPr lang="lt-LT" sz="1100" dirty="0">
                <a:solidFill>
                  <a:schemeClr val="dk1"/>
                </a:solidFill>
                <a:latin typeface="+mn-lt"/>
                <a:cs typeface="Calibri" panose="020F0502020204030204" pitchFamily="34" charset="0"/>
              </a:rPr>
              <a:t>„</a:t>
            </a:r>
            <a:r>
              <a:rPr lang="lt-LT" sz="1100" dirty="0" err="1">
                <a:solidFill>
                  <a:schemeClr val="dk1"/>
                </a:solidFill>
                <a:latin typeface="+mn-lt"/>
                <a:cs typeface="Calibri" panose="020F0502020204030204" pitchFamily="34" charset="0"/>
              </a:rPr>
              <a:t>Roam</a:t>
            </a:r>
            <a:r>
              <a:rPr lang="lt-LT" sz="1100" dirty="0">
                <a:solidFill>
                  <a:schemeClr val="dk1"/>
                </a:solidFill>
                <a:latin typeface="+mn-lt"/>
                <a:cs typeface="Calibri" panose="020F0502020204030204" pitchFamily="34" charset="0"/>
              </a:rPr>
              <a:t> </a:t>
            </a:r>
            <a:r>
              <a:rPr lang="lt-LT" sz="1100" dirty="0" err="1">
                <a:solidFill>
                  <a:schemeClr val="dk1"/>
                </a:solidFill>
                <a:latin typeface="+mn-lt"/>
                <a:cs typeface="Calibri" panose="020F0502020204030204" pitchFamily="34" charset="0"/>
              </a:rPr>
              <a:t>Like</a:t>
            </a:r>
            <a:r>
              <a:rPr lang="lt-LT" sz="1100" dirty="0">
                <a:solidFill>
                  <a:schemeClr val="dk1"/>
                </a:solidFill>
                <a:latin typeface="+mn-lt"/>
                <a:cs typeface="Calibri" panose="020F0502020204030204" pitchFamily="34" charset="0"/>
              </a:rPr>
              <a:t> AT </a:t>
            </a:r>
            <a:r>
              <a:rPr lang="lt-LT" sz="1100" dirty="0" err="1">
                <a:solidFill>
                  <a:schemeClr val="dk1"/>
                </a:solidFill>
                <a:latin typeface="+mn-lt"/>
                <a:cs typeface="Calibri" panose="020F0502020204030204" pitchFamily="34" charset="0"/>
              </a:rPr>
              <a:t>Home</a:t>
            </a:r>
            <a:r>
              <a:rPr lang="lt-LT" sz="1100" dirty="0">
                <a:solidFill>
                  <a:schemeClr val="dk1"/>
                </a:solidFill>
                <a:latin typeface="+mn-lt"/>
                <a:cs typeface="Calibri" panose="020F0502020204030204" pitchFamily="34" charset="0"/>
              </a:rPr>
              <a:t>“ principo įgyvendinimas Lietuvoje: nuolatinė priežiūra, kad operatoriai naudotų teisę taikyti papildomą užmokestį tik tam, kad padengtų nuostolius ir būtų išvengta nacionalinių kainų kilimo. </a:t>
            </a:r>
          </a:p>
          <a:p>
            <a:pPr marL="342900" indent="-342900">
              <a:buFont typeface="Wingdings" panose="05000000000000000000" pitchFamily="2" charset="2"/>
              <a:buChar char="§"/>
              <a:defRPr/>
            </a:pPr>
            <a:r>
              <a:rPr lang="lt-LT" sz="1100" dirty="0">
                <a:solidFill>
                  <a:schemeClr val="dk1"/>
                </a:solidFill>
                <a:latin typeface="+mn-lt"/>
                <a:cs typeface="Calibri" panose="020F0502020204030204" pitchFamily="34" charset="0"/>
              </a:rPr>
              <a:t>Lietuvoje įsisteigusių kvalifikuotų patikimumo užtikrinimo paslaugų teikėjų priežiūra, siekiant, kad rinkoje neliktų reikalavimų neatitinkančių technologijų, paslaugų ir jų teikėjų. </a:t>
            </a:r>
          </a:p>
          <a:p>
            <a:pPr marL="342900" indent="-342900">
              <a:buFont typeface="Wingdings" panose="05000000000000000000" pitchFamily="2" charset="2"/>
              <a:buChar char="§"/>
              <a:defRPr/>
            </a:pPr>
            <a:r>
              <a:rPr lang="lt-LT" sz="1100" dirty="0">
                <a:solidFill>
                  <a:schemeClr val="dk1"/>
                </a:solidFill>
                <a:latin typeface="+mn-lt"/>
                <a:cs typeface="Calibri" panose="020F0502020204030204" pitchFamily="34" charset="0"/>
              </a:rPr>
              <a:t>Tarptautinė veikla: ITU, Dvynių projektas, Rytų partnerystė.</a:t>
            </a:r>
          </a:p>
          <a:p>
            <a:pPr marL="342900" indent="-342900">
              <a:buFont typeface="Wingdings" panose="05000000000000000000" pitchFamily="2" charset="2"/>
              <a:buChar char="§"/>
              <a:defRPr/>
            </a:pPr>
            <a:r>
              <a:rPr lang="lt-LT" sz="1100" dirty="0">
                <a:solidFill>
                  <a:schemeClr val="dk1"/>
                </a:solidFill>
                <a:latin typeface="+mn-lt"/>
                <a:cs typeface="Calibri" panose="020F0502020204030204" pitchFamily="34" charset="0"/>
              </a:rPr>
              <a:t>Nauja funkcija (kuri pilna apimtimi įsijungs 2019 m.) – atlyginimų už duomenis užmokesčių pagrįstumo vertinimas.</a:t>
            </a:r>
          </a:p>
          <a:p>
            <a:pPr>
              <a:defRPr/>
            </a:pPr>
            <a:endParaRPr lang="lt-LT" sz="1100" dirty="0">
              <a:solidFill>
                <a:schemeClr val="dk1"/>
              </a:solidFill>
              <a:latin typeface="+mn-lt"/>
              <a:cs typeface="Calibri" panose="020F0502020204030204" pitchFamily="34" charset="0"/>
            </a:endParaRPr>
          </a:p>
          <a:p>
            <a:pPr marL="342900" indent="-342900">
              <a:buFont typeface="Wingdings" panose="05000000000000000000" pitchFamily="2" charset="2"/>
              <a:buChar char="§"/>
              <a:defRPr/>
            </a:pPr>
            <a:r>
              <a:rPr lang="lt-LT" sz="1100" i="1" dirty="0">
                <a:solidFill>
                  <a:schemeClr val="dk1"/>
                </a:solidFill>
                <a:latin typeface="+mn-lt"/>
                <a:cs typeface="Calibri" panose="020F0502020204030204" pitchFamily="34" charset="0"/>
              </a:rPr>
              <a:t>Žmogiškieji ištekliai: Tarnybos galimybė turėti pakankamai ir aukštos kvalifikacijos specialistų; siūlomas sprendimas – perkelti į LRS pavaldžių institucijų grupę.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lt-LT" altLang="lt-LT" sz="1100" b="0" u="sng" dirty="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sz="1100" b="0" u="sng" dirty="0">
                <a:latin typeface="+mn-lt"/>
              </a:rPr>
              <a:t>O jeigu būtų klausimų apie 2019 m.,</a:t>
            </a:r>
            <a:r>
              <a:rPr lang="lt-LT" altLang="lt-LT" sz="1100" b="0" u="sng" baseline="0" dirty="0">
                <a:latin typeface="+mn-lt"/>
              </a:rPr>
              <a:t> galima akcentuoti:</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sz="1100" b="0" u="sng" baseline="0" dirty="0">
                <a:latin typeface="+mn-lt"/>
              </a:rPr>
              <a:t>Naujasis E. ryšių kodeksas – jo perkėlimas ir įgyvendinimas nacionalinėje teisėje;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sz="1100" b="0" u="sng" baseline="0" dirty="0">
                <a:latin typeface="+mn-lt"/>
              </a:rPr>
              <a:t>5G – toliau;</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lt-LT" altLang="lt-LT" sz="1100" b="0" u="sng" baseline="0" dirty="0">
                <a:latin typeface="+mn-lt"/>
              </a:rPr>
              <a:t>Nauji darbai, kuriais ypač aktyviai užsiimsime nuo 2019 – Atlyginimas už duomenis</a:t>
            </a:r>
            <a:endParaRPr lang="lt-LT" altLang="lt-LT" sz="1100" b="0" u="sng" dirty="0">
              <a:latin typeface="+mn-lt"/>
            </a:endParaRPr>
          </a:p>
        </p:txBody>
      </p:sp>
    </p:spTree>
    <p:extLst>
      <p:ext uri="{BB962C8B-B14F-4D97-AF65-F5344CB8AC3E}">
        <p14:creationId xmlns:p14="http://schemas.microsoft.com/office/powerpoint/2010/main" val="287203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2BD4BA7-0428-4B24-81C2-845B83CE530C}"/>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F0D08C-4D2E-44F9-B726-93B58E1A74C2}" type="datetime1">
              <a:rPr kumimoji="0" lang="lt-LT" altLang="lt-L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2018.10.16</a:t>
            </a:fld>
            <a:endParaRPr kumimoji="0" lang="en-GB" altLang="lt-LT"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8915" name="Rectangle 7">
            <a:extLst>
              <a:ext uri="{FF2B5EF4-FFF2-40B4-BE49-F238E27FC236}">
                <a16:creationId xmlns:a16="http://schemas.microsoft.com/office/drawing/2014/main" id="{DB57F2C1-EB9E-497F-8789-2060F89AB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ECCCF8-CF35-43D4-86E4-7614A249A9BA}" type="slidenum">
              <a:rPr kumimoji="0" lang="en-GB" altLang="lt-L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lt-LT"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8916" name="Rectangle 2">
            <a:extLst>
              <a:ext uri="{FF2B5EF4-FFF2-40B4-BE49-F238E27FC236}">
                <a16:creationId xmlns:a16="http://schemas.microsoft.com/office/drawing/2014/main" id="{F90FF03D-4ECB-4699-9AB3-43AF9F449828}"/>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BCF93DE6-7F1C-49ED-91C9-40462DCA94C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tabLst>
                <a:tab pos="363538" algn="l"/>
              </a:tabLst>
              <a:defRPr/>
            </a:pPr>
            <a:endParaRPr lang="lt-LT" sz="1100" u="sng" dirty="0">
              <a:solidFill>
                <a:srgbClr val="323232"/>
              </a:solidFill>
              <a:latin typeface="+mn-lt"/>
            </a:endParaRPr>
          </a:p>
        </p:txBody>
      </p:sp>
    </p:spTree>
    <p:extLst>
      <p:ext uri="{BB962C8B-B14F-4D97-AF65-F5344CB8AC3E}">
        <p14:creationId xmlns:p14="http://schemas.microsoft.com/office/powerpoint/2010/main" val="3931362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26</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r>
              <a:rPr lang="lt-LT" sz="1000" baseline="0" noProof="0" dirty="0" err="1"/>
              <a:t>eIDAS</a:t>
            </a:r>
            <a:r>
              <a:rPr lang="lt-LT" sz="1000" baseline="0" noProof="0" dirty="0"/>
              <a:t> - 2014 m. liepos 23 d. Europos Parlamento ir Tarybos reglamentas (ES) Nr. 910/2014 dėl elektroninės atpažinties ir elektroninių operacijų patikimumo užtikrinimo paslaugų vidaus rinkoje, kuriuo panaikinama Direktyva 1999/93/EB. </a:t>
            </a:r>
          </a:p>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endParaRPr lang="lt-LT" sz="1000" baseline="0" noProof="0" dirty="0"/>
          </a:p>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r>
              <a:rPr lang="lt-LT" sz="1000" baseline="0" noProof="0" dirty="0"/>
              <a:t>Įrankių rinkinys leidžiantis sukurti praktiškai bet kokį elektroninį procesą.</a:t>
            </a:r>
          </a:p>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endParaRPr lang="lt-LT" sz="1000" u="sng" kern="1200" dirty="0">
              <a:solidFill>
                <a:srgbClr val="323232"/>
              </a:solidFill>
              <a:latin typeface="Times New Roman" pitchFamily="18" charset="0"/>
              <a:ea typeface="+mn-ea"/>
              <a:cs typeface="+mn-cs"/>
            </a:endParaRPr>
          </a:p>
          <a:p>
            <a:pPr eaLnBrk="1" hangingPunct="1">
              <a:defRPr/>
            </a:pPr>
            <a:endParaRPr lang="lt-LT" altLang="lt-LT" sz="1000" dirty="0"/>
          </a:p>
        </p:txBody>
      </p:sp>
    </p:spTree>
    <p:extLst>
      <p:ext uri="{BB962C8B-B14F-4D97-AF65-F5344CB8AC3E}">
        <p14:creationId xmlns:p14="http://schemas.microsoft.com/office/powerpoint/2010/main" val="2190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27</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endParaRPr lang="lt-LT" sz="1000" baseline="0" noProof="0" dirty="0"/>
          </a:p>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endParaRPr lang="lt-LT" sz="1000" u="sng" kern="1200" dirty="0">
              <a:solidFill>
                <a:srgbClr val="323232"/>
              </a:solidFill>
              <a:latin typeface="Times New Roman" pitchFamily="18" charset="0"/>
              <a:ea typeface="+mn-ea"/>
              <a:cs typeface="+mn-cs"/>
            </a:endParaRPr>
          </a:p>
          <a:p>
            <a:pPr eaLnBrk="1" hangingPunct="1">
              <a:defRPr/>
            </a:pPr>
            <a:endParaRPr lang="lt-LT" altLang="lt-LT" sz="1000" dirty="0"/>
          </a:p>
        </p:txBody>
      </p:sp>
    </p:spTree>
    <p:extLst>
      <p:ext uri="{BB962C8B-B14F-4D97-AF65-F5344CB8AC3E}">
        <p14:creationId xmlns:p14="http://schemas.microsoft.com/office/powerpoint/2010/main" val="2919468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28</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r>
              <a:rPr lang="lt-LT" sz="1200" b="1" kern="1200" noProof="0" dirty="0">
                <a:solidFill>
                  <a:srgbClr val="FF0000"/>
                </a:solidFill>
                <a:effectLst/>
                <a:latin typeface="Times New Roman" pitchFamily="18" charset="0"/>
                <a:ea typeface="+mn-ea"/>
                <a:cs typeface="+mn-cs"/>
              </a:rPr>
              <a:t>Atkreiptinas dėmesys, kad 2018 metais vienu kvalifikuotu patikimumo užtikrinimo paslaugų teikėju liko mažiau, nes UAB SSC neįrodė savo ir savo teikiamų paslaugų atitikties</a:t>
            </a:r>
            <a:r>
              <a:rPr lang="lt-LT" b="1" dirty="0">
                <a:effectLst/>
              </a:rPr>
              <a:t> naujiems reikalavimams, įtvirtintiems </a:t>
            </a:r>
            <a:r>
              <a:rPr lang="lt-LT" b="1" dirty="0" err="1">
                <a:effectLst/>
              </a:rPr>
              <a:t>eIDAS</a:t>
            </a:r>
            <a:r>
              <a:rPr lang="lt-LT" b="1" dirty="0">
                <a:effectLst/>
              </a:rPr>
              <a:t> reglamente ir šio teikėjo kvalifikuotas statusas patikimame sąraše buvo panaikintas. </a:t>
            </a:r>
            <a:endParaRPr lang="lt-LT" sz="1200" b="1" kern="1200" noProof="0" dirty="0">
              <a:solidFill>
                <a:srgbClr val="FF0000"/>
              </a:solidFill>
              <a:effectLst/>
              <a:latin typeface="Times New Roman" pitchFamily="18" charset="0"/>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tab pos="363538" algn="l"/>
              </a:tabLst>
              <a:defRPr/>
            </a:pPr>
            <a:endParaRPr lang="lt-LT" sz="1200" kern="1200" dirty="0">
              <a:solidFill>
                <a:schemeClr val="tx1"/>
              </a:solidFill>
              <a:effectLst/>
              <a:latin typeface="Times New Roman" pitchFamily="18" charset="0"/>
              <a:ea typeface="+mn-ea"/>
              <a:cs typeface="+mn-cs"/>
            </a:endParaRPr>
          </a:p>
          <a:p>
            <a:r>
              <a:rPr lang="lt-LT" altLang="lt-LT" sz="1200" kern="1200" dirty="0">
                <a:solidFill>
                  <a:schemeClr val="tx1"/>
                </a:solidFill>
                <a:latin typeface="Times New Roman" pitchFamily="18" charset="0"/>
                <a:ea typeface="+mn-ea"/>
                <a:cs typeface="+mn-cs"/>
              </a:rPr>
              <a:t>2017 m. bendras Lietuvoje išduotų galiojančių sertifikatų skaičius </a:t>
            </a:r>
            <a:r>
              <a:rPr lang="lt-LT" altLang="lt-LT" sz="1200" kern="1200" dirty="0" err="1">
                <a:solidFill>
                  <a:schemeClr val="tx1"/>
                </a:solidFill>
                <a:latin typeface="Times New Roman" pitchFamily="18" charset="0"/>
                <a:ea typeface="+mn-ea"/>
                <a:cs typeface="+mn-cs"/>
              </a:rPr>
              <a:t>pab</a:t>
            </a:r>
            <a:r>
              <a:rPr lang="lt-LT" altLang="lt-LT" sz="1200" kern="1200" dirty="0">
                <a:solidFill>
                  <a:schemeClr val="tx1"/>
                </a:solidFill>
                <a:latin typeface="Times New Roman" pitchFamily="18" charset="0"/>
                <a:ea typeface="+mn-ea"/>
                <a:cs typeface="+mn-cs"/>
              </a:rPr>
              <a:t>. padidėjo apytiksliai  2 proc. </a:t>
            </a:r>
            <a:r>
              <a:rPr lang="lt-LT" altLang="lt-LT" sz="1200" b="1" kern="1200" dirty="0">
                <a:solidFill>
                  <a:schemeClr val="tx1"/>
                </a:solidFill>
                <a:latin typeface="Times New Roman" pitchFamily="18" charset="0"/>
                <a:ea typeface="+mn-ea"/>
                <a:cs typeface="+mn-cs"/>
              </a:rPr>
              <a:t>Apytikslia</a:t>
            </a:r>
            <a:r>
              <a:rPr lang="lt-LT" altLang="lt-LT" sz="1200" kern="1200" dirty="0">
                <a:solidFill>
                  <a:schemeClr val="tx1"/>
                </a:solidFill>
                <a:latin typeface="Times New Roman" pitchFamily="18" charset="0"/>
                <a:ea typeface="+mn-ea"/>
                <a:cs typeface="+mn-cs"/>
              </a:rPr>
              <a:t>i, nes</a:t>
            </a:r>
            <a:r>
              <a:rPr lang="lt-LT" altLang="lt-LT" sz="1200" kern="1200" baseline="0" dirty="0">
                <a:solidFill>
                  <a:schemeClr val="tx1"/>
                </a:solidFill>
                <a:latin typeface="Times New Roman" pitchFamily="18" charset="0"/>
                <a:ea typeface="+mn-ea"/>
                <a:cs typeface="+mn-cs"/>
              </a:rPr>
              <a:t> </a:t>
            </a:r>
            <a:r>
              <a:rPr lang="lt-LT" altLang="lt-LT" sz="1200" b="1" kern="1200" baseline="0" dirty="0">
                <a:solidFill>
                  <a:schemeClr val="tx1"/>
                </a:solidFill>
                <a:latin typeface="Times New Roman" pitchFamily="18" charset="0"/>
                <a:ea typeface="+mn-ea"/>
                <a:cs typeface="+mn-cs"/>
              </a:rPr>
              <a:t>skaičius pateikė du iš trijų tiekėjų.</a:t>
            </a:r>
          </a:p>
          <a:p>
            <a:pPr eaLnBrk="1" hangingPunct="1">
              <a:defRPr/>
            </a:pPr>
            <a:endParaRPr lang="lt-LT" altLang="lt-LT"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lt-LT" sz="1200" kern="1200" dirty="0">
                <a:solidFill>
                  <a:schemeClr val="tx1"/>
                </a:solidFill>
                <a:effectLst/>
                <a:latin typeface="Times New Roman" pitchFamily="18" charset="0"/>
                <a:ea typeface="+mn-ea"/>
                <a:cs typeface="+mn-cs"/>
              </a:rPr>
              <a:t>2017 m. sparčiausiai augo kvalifikuotų elektroninio parašo sertifikatų, išduodamų kartu su SIM kortelėmis, skaičius. Per 2017 metus tokių sertifikatų skaičius padidėjo 31 proc., t. y. beveik trečdaliu (2016 m. </a:t>
            </a:r>
            <a:r>
              <a:rPr lang="lt-LT" sz="1200" kern="1200" dirty="0" err="1">
                <a:solidFill>
                  <a:schemeClr val="tx1"/>
                </a:solidFill>
                <a:effectLst/>
                <a:latin typeface="Times New Roman" pitchFamily="18" charset="0"/>
                <a:ea typeface="+mn-ea"/>
                <a:cs typeface="+mn-cs"/>
              </a:rPr>
              <a:t>pab</a:t>
            </a:r>
            <a:r>
              <a:rPr lang="lt-LT" sz="1200" kern="1200" dirty="0">
                <a:solidFill>
                  <a:schemeClr val="tx1"/>
                </a:solidFill>
                <a:effectLst/>
                <a:latin typeface="Times New Roman" pitchFamily="18" charset="0"/>
                <a:ea typeface="+mn-ea"/>
                <a:cs typeface="+mn-cs"/>
              </a:rPr>
              <a:t>. buvo 191 061, o 2017 m. </a:t>
            </a:r>
            <a:r>
              <a:rPr lang="lt-LT" sz="1200" kern="1200" dirty="0" err="1">
                <a:solidFill>
                  <a:schemeClr val="tx1"/>
                </a:solidFill>
                <a:effectLst/>
                <a:latin typeface="Times New Roman" pitchFamily="18" charset="0"/>
                <a:ea typeface="+mn-ea"/>
                <a:cs typeface="+mn-cs"/>
              </a:rPr>
              <a:t>pab</a:t>
            </a:r>
            <a:r>
              <a:rPr lang="lt-LT" sz="1200" kern="1200" dirty="0">
                <a:solidFill>
                  <a:schemeClr val="tx1"/>
                </a:solidFill>
                <a:effectLst/>
                <a:latin typeface="Times New Roman" pitchFamily="18" charset="0"/>
                <a:ea typeface="+mn-ea"/>
                <a:cs typeface="+mn-cs"/>
              </a:rPr>
              <a:t>. – 249 857)</a:t>
            </a:r>
            <a:endParaRPr lang="lt-LT" altLang="lt-LT" sz="1000" dirty="0"/>
          </a:p>
        </p:txBody>
      </p:sp>
    </p:spTree>
    <p:extLst>
      <p:ext uri="{BB962C8B-B14F-4D97-AF65-F5344CB8AC3E}">
        <p14:creationId xmlns:p14="http://schemas.microsoft.com/office/powerpoint/2010/main" val="223261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29</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lt-LT" sz="1000" u="none" kern="1200" dirty="0">
                <a:solidFill>
                  <a:srgbClr val="323232"/>
                </a:solidFill>
                <a:latin typeface="Times New Roman" pitchFamily="18" charset="0"/>
                <a:ea typeface="+mn-ea"/>
                <a:cs typeface="+mn-cs"/>
              </a:rPr>
              <a:t>Jau</a:t>
            </a:r>
            <a:r>
              <a:rPr lang="lt-LT" sz="1000" u="none" kern="1200" baseline="0" dirty="0">
                <a:solidFill>
                  <a:srgbClr val="323232"/>
                </a:solidFill>
                <a:latin typeface="Times New Roman" pitchFamily="18" charset="0"/>
                <a:ea typeface="+mn-ea"/>
                <a:cs typeface="+mn-cs"/>
              </a:rPr>
              <a:t> kelis metus Lietuvos bankų elektroninės bankininkystės sistemose stebimas pastovus elektroninio parašo naudotojų skaičiaus augimas. Analogiškai auga ir pasirašytų elektroninių dokumentų skaičiai.</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u="none" kern="1200" baseline="0" dirty="0">
              <a:solidFill>
                <a:srgbClr val="323232"/>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lt-LT" sz="1000" u="none" kern="1200" baseline="0" dirty="0">
                <a:solidFill>
                  <a:srgbClr val="323232"/>
                </a:solidFill>
                <a:latin typeface="Times New Roman" pitchFamily="18" charset="0"/>
                <a:ea typeface="+mn-ea"/>
                <a:cs typeface="+mn-cs"/>
              </a:rPr>
              <a:t>Čia yra tik elektroniniu parašu pasirašytų dokumentų skaičius (neapimant prisijungimų prie sistemų).</a:t>
            </a:r>
          </a:p>
          <a:p>
            <a:pPr marL="0" marR="0" indent="0" algn="l" defTabSz="914400" rtl="0" eaLnBrk="1" fontAlgn="base" latinLnBrk="0" hangingPunct="1">
              <a:lnSpc>
                <a:spcPct val="100000"/>
              </a:lnSpc>
              <a:spcBef>
                <a:spcPct val="30000"/>
              </a:spcBef>
              <a:spcAft>
                <a:spcPct val="0"/>
              </a:spcAft>
              <a:buClrTx/>
              <a:buSzTx/>
              <a:buFontTx/>
              <a:buNone/>
              <a:tabLst/>
              <a:defRPr/>
            </a:pPr>
            <a:endParaRPr lang="lt-LT" sz="1000" u="none" kern="1200" baseline="0" dirty="0">
              <a:solidFill>
                <a:srgbClr val="323232"/>
              </a:solidFill>
              <a:latin typeface="Times New Roman" pitchFamily="18" charset="0"/>
              <a:ea typeface="+mn-ea"/>
              <a:cs typeface="+mn-cs"/>
            </a:endParaRPr>
          </a:p>
          <a:p>
            <a:pPr eaLnBrk="1" hangingPunct="1">
              <a:defRPr/>
            </a:pPr>
            <a:endParaRPr lang="lt-LT" altLang="lt-LT"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lt-LT" sz="1100" b="0" u="none" dirty="0">
                <a:latin typeface="+mn-lt"/>
              </a:rPr>
              <a:t>Elektroninių ryšių sektoriaus nuoseklus pajamų augimas tęsiasi trečius metus iš eilės.</a:t>
            </a:r>
            <a:r>
              <a:rPr lang="en-US" sz="1100" b="0" u="none" dirty="0">
                <a:latin typeface="+mn-lt"/>
              </a:rPr>
              <a:t> </a:t>
            </a:r>
            <a:r>
              <a:rPr lang="lt-LT" sz="1100" b="0" u="none" dirty="0">
                <a:latin typeface="+mn-lt"/>
              </a:rPr>
              <a:t>B</a:t>
            </a:r>
            <a:r>
              <a:rPr kumimoji="0" lang="lt-LT" sz="1100" b="0" i="0" u="none" strike="noStrike" kern="0" cap="none" spc="0" normalizeH="0" baseline="0" noProof="0" dirty="0" err="1">
                <a:ln>
                  <a:noFill/>
                </a:ln>
                <a:solidFill>
                  <a:srgbClr val="000000"/>
                </a:solidFill>
                <a:effectLst/>
                <a:uLnTx/>
                <a:uFillTx/>
                <a:latin typeface="+mn-lt"/>
                <a:ea typeface="+mn-ea"/>
                <a:cs typeface="Arial" panose="020B0604020202020204" pitchFamily="34" charset="0"/>
              </a:rPr>
              <a:t>endrosios</a:t>
            </a:r>
            <a:r>
              <a:rPr kumimoji="0" lang="lt-LT" sz="1100" b="0" i="0" u="none" strike="noStrike" kern="0" cap="none" spc="0" normalizeH="0" baseline="0" noProof="0" dirty="0">
                <a:ln>
                  <a:noFill/>
                </a:ln>
                <a:solidFill>
                  <a:srgbClr val="000000"/>
                </a:solidFill>
                <a:effectLst/>
                <a:uLnTx/>
                <a:uFillTx/>
                <a:latin typeface="+mn-lt"/>
                <a:ea typeface="+mn-ea"/>
                <a:cs typeface="Arial" panose="020B0604020202020204" pitchFamily="34" charset="0"/>
              </a:rPr>
              <a:t> pajamos per metus išaugo 3,8 proc.; ir ši augimo tendencija tęsiasi 2018 m., ką rodo šių metų I-</a:t>
            </a:r>
            <a:r>
              <a:rPr kumimoji="0" lang="lt-LT" sz="1100" b="0" i="0" u="none" strike="noStrike" kern="0" cap="none" spc="0" normalizeH="0" baseline="0" noProof="0" dirty="0" err="1">
                <a:ln>
                  <a:noFill/>
                </a:ln>
                <a:solidFill>
                  <a:srgbClr val="000000"/>
                </a:solidFill>
                <a:effectLst/>
                <a:uLnTx/>
                <a:uFillTx/>
                <a:latin typeface="+mn-lt"/>
                <a:ea typeface="+mn-ea"/>
                <a:cs typeface="Arial" panose="020B0604020202020204" pitchFamily="34" charset="0"/>
              </a:rPr>
              <a:t>ojo</a:t>
            </a:r>
            <a:r>
              <a:rPr kumimoji="0" lang="lt-LT" sz="1100" b="0" i="0" u="none" strike="noStrike" kern="0" cap="none" spc="0" normalizeH="0" baseline="0" noProof="0" dirty="0">
                <a:ln>
                  <a:noFill/>
                </a:ln>
                <a:solidFill>
                  <a:srgbClr val="000000"/>
                </a:solidFill>
                <a:effectLst/>
                <a:uLnTx/>
                <a:uFillTx/>
                <a:latin typeface="+mn-lt"/>
                <a:ea typeface="+mn-ea"/>
                <a:cs typeface="Arial" panose="020B0604020202020204" pitchFamily="34" charset="0"/>
              </a:rPr>
              <a:t> pusmečio duomenys.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lt-LT" sz="1100" b="0" i="0" u="none" strike="noStrike" kern="0" cap="none" spc="0" normalizeH="0" baseline="0" noProof="0" dirty="0">
                <a:ln>
                  <a:noFill/>
                </a:ln>
                <a:solidFill>
                  <a:srgbClr val="000000"/>
                </a:solidFill>
                <a:effectLst/>
                <a:uLnTx/>
                <a:uFillTx/>
                <a:latin typeface="+mn-lt"/>
                <a:ea typeface="+mn-ea"/>
                <a:cs typeface="Arial" panose="020B0604020202020204" pitchFamily="34" charset="0"/>
              </a:rPr>
              <a:t>Didžiausia pajamų dalis – ateina iš telefonijos paslaugų (</a:t>
            </a:r>
            <a:r>
              <a:rPr lang="lt-LT" sz="1100" u="none" dirty="0">
                <a:latin typeface="+mn-lt"/>
              </a:rPr>
              <a:t>viešosios judriojo ir fiksuotojo telefono ryšio paslaugo, viešųjų telefono ryšio tinklų sujungimo paslaugos (pvz., skambučių tranzitas, skambučių užbaigimo paslaugos)</a:t>
            </a:r>
            <a:r>
              <a:rPr lang="en-US" sz="1100" u="none" dirty="0">
                <a:latin typeface="+mn-lt"/>
              </a:rPr>
              <a:t>.</a:t>
            </a:r>
            <a:r>
              <a:rPr lang="lt-LT" sz="1100" u="none" dirty="0">
                <a:latin typeface="+mn-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lt-LT" sz="1100" kern="1200" dirty="0">
                <a:solidFill>
                  <a:schemeClr val="tx1"/>
                </a:solidFill>
                <a:latin typeface="+mn-lt"/>
                <a:ea typeface="+mn-ea"/>
                <a:cs typeface="+mn-cs"/>
              </a:rPr>
              <a:t>Sparčiausiai auga pajamos už </a:t>
            </a:r>
            <a:r>
              <a:rPr lang="lt-LT" sz="1100" b="0" u="none" kern="1200" baseline="0" dirty="0">
                <a:solidFill>
                  <a:schemeClr val="tx1"/>
                </a:solidFill>
                <a:effectLst/>
                <a:latin typeface="+mn-lt"/>
                <a:ea typeface="+mn-ea"/>
                <a:cs typeface="+mn-cs"/>
              </a:rPr>
              <a:t> </a:t>
            </a:r>
            <a:r>
              <a:rPr lang="lt-LT" sz="1100" b="0" u="none" kern="1200" dirty="0">
                <a:solidFill>
                  <a:schemeClr val="tx1"/>
                </a:solidFill>
                <a:effectLst/>
                <a:latin typeface="+mn-lt"/>
                <a:ea typeface="+mn-ea"/>
                <a:cs typeface="+mn-cs"/>
              </a:rPr>
              <a:t>mažmenines interneto prieigos paslaugas, </a:t>
            </a:r>
            <a:r>
              <a:rPr lang="lt-LT" sz="1100" b="0" i="1" u="sng" kern="1200" dirty="0">
                <a:solidFill>
                  <a:schemeClr val="tx1"/>
                </a:solidFill>
                <a:effectLst/>
                <a:latin typeface="+mn-lt"/>
                <a:ea typeface="+mn-ea"/>
                <a:cs typeface="+mn-cs"/>
              </a:rPr>
              <a:t>teikiamas naudojant judriojo ryšio technologijas</a:t>
            </a:r>
            <a:r>
              <a:rPr lang="lt-LT" sz="1100" b="0" u="none" kern="1200" dirty="0">
                <a:solidFill>
                  <a:schemeClr val="tx1"/>
                </a:solidFill>
                <a:effectLst/>
                <a:latin typeface="+mn-lt"/>
                <a:ea typeface="+mn-ea"/>
                <a:cs typeface="+mn-cs"/>
              </a:rPr>
              <a:t>, išaugo per metus 33 proc. </a:t>
            </a:r>
            <a:r>
              <a:rPr lang="lt-LT" sz="1100" b="0" kern="1200" dirty="0">
                <a:solidFill>
                  <a:schemeClr val="tx1"/>
                </a:solidFill>
                <a:effectLst/>
                <a:latin typeface="+mn-lt"/>
                <a:ea typeface="+mn-ea"/>
                <a:cs typeface="+mn-cs"/>
              </a:rPr>
              <a:t>(siekė 120,6 mln. </a:t>
            </a:r>
            <a:r>
              <a:rPr lang="lt-LT" sz="1100" b="0" kern="1200" dirty="0" err="1">
                <a:solidFill>
                  <a:schemeClr val="tx1"/>
                </a:solidFill>
                <a:effectLst/>
                <a:latin typeface="+mn-lt"/>
                <a:ea typeface="+mn-ea"/>
                <a:cs typeface="+mn-cs"/>
              </a:rPr>
              <a:t>Eur</a:t>
            </a:r>
            <a:r>
              <a:rPr lang="lt-LT" sz="1100" b="0" kern="1200" dirty="0">
                <a:solidFill>
                  <a:schemeClr val="tx1"/>
                </a:solidFill>
                <a:effectLst/>
                <a:latin typeface="+mn-lt"/>
                <a:ea typeface="+mn-ea"/>
                <a:cs typeface="+mn-cs"/>
              </a:rPr>
              <a:t>).</a:t>
            </a:r>
            <a:r>
              <a:rPr lang="lt-LT" sz="1100" b="0" kern="1200" baseline="0" dirty="0">
                <a:solidFill>
                  <a:schemeClr val="tx1"/>
                </a:solidFill>
                <a:effectLst/>
                <a:latin typeface="+mn-lt"/>
                <a:ea typeface="+mn-ea"/>
                <a:cs typeface="+mn-cs"/>
              </a:rPr>
              <a:t> Įdomu:  pi</a:t>
            </a:r>
            <a:r>
              <a:rPr lang="lt-LT" sz="1100" kern="1200" dirty="0">
                <a:solidFill>
                  <a:schemeClr val="tx1"/>
                </a:solidFill>
                <a:latin typeface="+mn-lt"/>
                <a:ea typeface="+mn-ea"/>
                <a:cs typeface="+mn-cs"/>
              </a:rPr>
              <a:t>rmą kartą pajamos iš interneto prieigos paslaugų teikiamų  judriojo ryšio</a:t>
            </a:r>
            <a:r>
              <a:rPr lang="lt-LT" sz="1100" kern="1200" baseline="0" dirty="0">
                <a:solidFill>
                  <a:schemeClr val="tx1"/>
                </a:solidFill>
                <a:latin typeface="+mn-lt"/>
                <a:ea typeface="+mn-ea"/>
                <a:cs typeface="+mn-cs"/>
              </a:rPr>
              <a:t> tec</a:t>
            </a:r>
            <a:r>
              <a:rPr lang="lt-LT" sz="1100" kern="1200" dirty="0">
                <a:solidFill>
                  <a:schemeClr val="tx1"/>
                </a:solidFill>
                <a:latin typeface="+mn-lt"/>
                <a:ea typeface="+mn-ea"/>
                <a:cs typeface="+mn-cs"/>
              </a:rPr>
              <a:t>hnologijomis, viršijo fiksuoto ryšio technologijomis.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lt-LT" sz="1100" kern="1200" dirty="0">
                <a:solidFill>
                  <a:schemeClr val="tx1"/>
                </a:solidFill>
                <a:latin typeface="+mn-lt"/>
                <a:ea typeface="+mn-ea"/>
                <a:cs typeface="+mn-cs"/>
              </a:rPr>
              <a:t>Visų TOP3 operatorių rinkos dalis 2017 m. lyginant su 2016 m. augo: didžiausia rinkos dalis tenka Telia Lietuva, AB - 44,2%, UAB Tele2-20,1%, UAB Bitė Lietuva-16,8%</a:t>
            </a:r>
          </a:p>
          <a:p>
            <a:pPr marL="171450" lvl="0" indent="-171450">
              <a:buSzPct val="100000"/>
              <a:buFont typeface="Arial" panose="020B0604020202020204" pitchFamily="34" charset="0"/>
              <a:buChar char="•"/>
            </a:pPr>
            <a:r>
              <a:rPr kumimoji="0" lang="lt-LT" sz="1100" b="0" i="0" u="none" strike="noStrike" kern="1200" cap="none" spc="0" normalizeH="0" baseline="0" noProof="0" dirty="0">
                <a:ln>
                  <a:noFill/>
                </a:ln>
                <a:solidFill>
                  <a:srgbClr val="000000"/>
                </a:solidFill>
                <a:effectLst/>
                <a:uLnTx/>
                <a:uFillTx/>
                <a:latin typeface="+mn-lt"/>
                <a:ea typeface="+mn-ea"/>
                <a:cs typeface="+mn-cs"/>
              </a:rPr>
              <a:t>Operatoriai daugiausia investavo į šviesolaidinį prieigos tinklą ir 4G tinklų infrastruktūros vystymą</a:t>
            </a:r>
            <a:r>
              <a:rPr kumimoji="0" lang="lt-LT" sz="1100" b="0" i="0" u="none" strike="noStrike" kern="1200" cap="none" spc="0" normalizeH="0" baseline="0" noProof="0" dirty="0">
                <a:ln>
                  <a:noFill/>
                </a:ln>
                <a:solidFill>
                  <a:schemeClr val="tx1"/>
                </a:solidFill>
                <a:effectLst/>
                <a:uLnTx/>
                <a:uFillTx/>
                <a:latin typeface="+mn-lt"/>
                <a:ea typeface="+mn-ea"/>
                <a:cs typeface="+mn-cs"/>
              </a:rPr>
              <a:t>; pagrindiniai investuotojai – didieji rinkos operatoriai, </a:t>
            </a:r>
            <a:r>
              <a:rPr lang="lt-LT" sz="1100" dirty="0">
                <a:solidFill>
                  <a:srgbClr val="323232"/>
                </a:solidFill>
                <a:latin typeface="Calibri" panose="020F0502020204030204" pitchFamily="34" charset="0"/>
                <a:cs typeface="+mn-cs"/>
              </a:rPr>
              <a:t>Telia Lietuva</a:t>
            </a:r>
            <a:r>
              <a:rPr lang="en-GB" sz="1100" dirty="0">
                <a:solidFill>
                  <a:prstClr val="black"/>
                </a:solidFill>
                <a:latin typeface="Calibri" panose="020F0502020204030204" pitchFamily="34" charset="0"/>
                <a:cs typeface="+mn-cs"/>
              </a:rPr>
              <a:t>, AB</a:t>
            </a:r>
            <a:r>
              <a:rPr lang="lt-LT" sz="1100" dirty="0">
                <a:solidFill>
                  <a:prstClr val="black"/>
                </a:solidFill>
                <a:latin typeface="Calibri" panose="020F0502020204030204" pitchFamily="34" charset="0"/>
                <a:cs typeface="+mn-cs"/>
              </a:rPr>
              <a:t>; </a:t>
            </a:r>
            <a:r>
              <a:rPr lang="en-GB" sz="1100" dirty="0">
                <a:solidFill>
                  <a:prstClr val="black"/>
                </a:solidFill>
                <a:latin typeface="Calibri" panose="020F0502020204030204" pitchFamily="34" charset="0"/>
                <a:cs typeface="+mn-cs"/>
              </a:rPr>
              <a:t>Tele2</a:t>
            </a:r>
            <a:r>
              <a:rPr lang="lt-LT" sz="1100" dirty="0">
                <a:solidFill>
                  <a:prstClr val="black"/>
                </a:solidFill>
                <a:latin typeface="Calibri" panose="020F0502020204030204" pitchFamily="34" charset="0"/>
                <a:cs typeface="+mn-cs"/>
              </a:rPr>
              <a:t>, </a:t>
            </a:r>
            <a:r>
              <a:rPr lang="en-GB" sz="1100" dirty="0">
                <a:solidFill>
                  <a:prstClr val="black"/>
                </a:solidFill>
                <a:latin typeface="Calibri" panose="020F0502020204030204" pitchFamily="34" charset="0"/>
                <a:cs typeface="+mn-cs"/>
              </a:rPr>
              <a:t>UAB</a:t>
            </a:r>
            <a:r>
              <a:rPr lang="lt-LT" sz="1100" dirty="0">
                <a:solidFill>
                  <a:prstClr val="black"/>
                </a:solidFill>
                <a:latin typeface="Calibri" panose="020F0502020204030204" pitchFamily="34" charset="0"/>
                <a:cs typeface="+mn-cs"/>
              </a:rPr>
              <a:t>; </a:t>
            </a:r>
            <a:r>
              <a:rPr lang="en-GB" sz="1100" dirty="0" err="1">
                <a:solidFill>
                  <a:prstClr val="black"/>
                </a:solidFill>
                <a:latin typeface="Calibri" panose="020F0502020204030204" pitchFamily="34" charset="0"/>
                <a:cs typeface="+mn-cs"/>
              </a:rPr>
              <a:t>Bitė</a:t>
            </a:r>
            <a:r>
              <a:rPr lang="en-GB" sz="1100" dirty="0">
                <a:solidFill>
                  <a:prstClr val="black"/>
                </a:solidFill>
                <a:latin typeface="Calibri" panose="020F0502020204030204" pitchFamily="34" charset="0"/>
                <a:cs typeface="+mn-cs"/>
              </a:rPr>
              <a:t> </a:t>
            </a:r>
            <a:r>
              <a:rPr lang="en-GB" sz="1100" dirty="0" err="1">
                <a:solidFill>
                  <a:prstClr val="black"/>
                </a:solidFill>
                <a:latin typeface="Calibri" panose="020F0502020204030204" pitchFamily="34" charset="0"/>
                <a:cs typeface="+mn-cs"/>
              </a:rPr>
              <a:t>Lietuva</a:t>
            </a:r>
            <a:r>
              <a:rPr lang="lt-LT" sz="1100" dirty="0">
                <a:solidFill>
                  <a:prstClr val="black"/>
                </a:solidFill>
                <a:latin typeface="Calibri" panose="020F0502020204030204" pitchFamily="34" charset="0"/>
                <a:cs typeface="+mn-cs"/>
              </a:rPr>
              <a:t>, </a:t>
            </a:r>
            <a:r>
              <a:rPr lang="en-GB" sz="1100" dirty="0">
                <a:solidFill>
                  <a:prstClr val="black"/>
                </a:solidFill>
                <a:latin typeface="Calibri" panose="020F0502020204030204" pitchFamily="34" charset="0"/>
                <a:cs typeface="+mn-cs"/>
              </a:rPr>
              <a:t>UAB</a:t>
            </a:r>
            <a:endParaRPr lang="lt-LT" sz="1100" dirty="0">
              <a:latin typeface="+mn-lt"/>
            </a:endParaRPr>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3</a:t>
            </a:fld>
            <a:endParaRPr lang="en-GB" altLang="lt-LT" dirty="0"/>
          </a:p>
        </p:txBody>
      </p:sp>
    </p:spTree>
    <p:extLst>
      <p:ext uri="{BB962C8B-B14F-4D97-AF65-F5344CB8AC3E}">
        <p14:creationId xmlns:p14="http://schemas.microsoft.com/office/powerpoint/2010/main" val="3587560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30</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lt-LT" altLang="lt-LT" sz="1000" dirty="0"/>
              <a:t>Toliau pateikiama informacija apie valstybines informacines sistemas, kuriose, kaip matoma iš statistinių duomenų, elektroninio parašo naudojimas palaipsniui taip pat auga.</a:t>
            </a:r>
          </a:p>
          <a:p>
            <a:pPr eaLnBrk="1" hangingPunct="1">
              <a:defRPr/>
            </a:pPr>
            <a:endParaRPr lang="lt-LT" altLang="lt-LT" sz="1000" dirty="0"/>
          </a:p>
          <a:p>
            <a:pPr eaLnBrk="1" hangingPunct="1">
              <a:defRPr/>
            </a:pPr>
            <a:endParaRPr lang="lt-LT" altLang="lt-LT"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31</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lt-LT" altLang="lt-LT" sz="1000" dirty="0"/>
          </a:p>
        </p:txBody>
      </p:sp>
    </p:spTree>
    <p:extLst>
      <p:ext uri="{BB962C8B-B14F-4D97-AF65-F5344CB8AC3E}">
        <p14:creationId xmlns:p14="http://schemas.microsoft.com/office/powerpoint/2010/main" val="2872658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32</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lt-LT" altLang="lt-LT" sz="10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33</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lt-LT" altLang="lt-LT" sz="1000" dirty="0"/>
          </a:p>
        </p:txBody>
      </p:sp>
    </p:spTree>
    <p:extLst>
      <p:ext uri="{BB962C8B-B14F-4D97-AF65-F5344CB8AC3E}">
        <p14:creationId xmlns:p14="http://schemas.microsoft.com/office/powerpoint/2010/main" val="443812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34</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200" kern="1200" dirty="0" err="1">
                <a:solidFill>
                  <a:schemeClr val="tx1"/>
                </a:solidFill>
                <a:effectLst/>
                <a:latin typeface="Times New Roman" pitchFamily="18" charset="0"/>
                <a:ea typeface="+mn-ea"/>
                <a:cs typeface="+mn-cs"/>
              </a:rPr>
              <a:t>Pagal</a:t>
            </a:r>
            <a:r>
              <a:rPr lang="en-US" sz="1200" kern="1200" dirty="0">
                <a:solidFill>
                  <a:schemeClr val="tx1"/>
                </a:solidFill>
                <a:effectLst/>
                <a:latin typeface="Times New Roman" pitchFamily="18" charset="0"/>
                <a:ea typeface="+mn-ea"/>
                <a:cs typeface="+mn-cs"/>
              </a:rPr>
              <a:t> </a:t>
            </a:r>
            <a:r>
              <a:rPr lang="lt-LT" sz="1200" kern="1200" dirty="0">
                <a:solidFill>
                  <a:schemeClr val="tx1"/>
                </a:solidFill>
                <a:effectLst/>
                <a:latin typeface="Times New Roman" pitchFamily="18" charset="0"/>
                <a:ea typeface="+mn-ea"/>
                <a:cs typeface="+mn-cs"/>
              </a:rPr>
              <a:t>IVPK prie SM užsakytą Lietuvos gyventojų elektroninio parašo naudojimo tyrimą, realus kvalifikuoto elektroninio parašo naudojimas tarp Lietuvos gyventojų 2014 m. buvo tik 6 proc. </a:t>
            </a:r>
          </a:p>
          <a:p>
            <a:pPr eaLnBrk="1" hangingPunct="1">
              <a:defRPr/>
            </a:pPr>
            <a:endParaRPr lang="lt-LT" altLang="lt-LT" sz="1200" kern="1200" dirty="0">
              <a:solidFill>
                <a:schemeClr val="tx1"/>
              </a:solidFill>
              <a:effectLst/>
              <a:latin typeface="Times New Roman" pitchFamily="18" charset="0"/>
              <a:ea typeface="+mn-ea"/>
              <a:cs typeface="+mn-cs"/>
            </a:endParaRPr>
          </a:p>
          <a:p>
            <a:pPr eaLnBrk="1" hangingPunct="1">
              <a:defRPr/>
            </a:pPr>
            <a:r>
              <a:rPr lang="lt-LT" altLang="lt-LT" sz="1200" kern="1200" dirty="0">
                <a:solidFill>
                  <a:schemeClr val="tx1"/>
                </a:solidFill>
                <a:effectLst/>
                <a:latin typeface="Times New Roman" pitchFamily="18" charset="0"/>
                <a:ea typeface="+mn-ea"/>
                <a:cs typeface="+mn-cs"/>
              </a:rPr>
              <a:t>Tačiau dar yra nemaža dalis asmenų, kurie elektroniniu parašu nesinaudojo. </a:t>
            </a:r>
            <a:endParaRPr lang="lt-LT" altLang="lt-LT" sz="1000" dirty="0"/>
          </a:p>
        </p:txBody>
      </p:sp>
    </p:spTree>
    <p:extLst>
      <p:ext uri="{BB962C8B-B14F-4D97-AF65-F5344CB8AC3E}">
        <p14:creationId xmlns:p14="http://schemas.microsoft.com/office/powerpoint/2010/main" val="840261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35</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lt-LT" altLang="lt-LT" sz="1000" noProof="0" dirty="0"/>
              <a:t>Dalis asmenų informavo, kad neturi poreikio ir tai ganėtinai realu, nes paprastam žmogui retai būtina pasirašinėti net rašytiniu parašu, tai jam elektroninis taip pat nėra labai aktualus.</a:t>
            </a:r>
          </a:p>
          <a:p>
            <a:pPr eaLnBrk="1" hangingPunct="1">
              <a:defRPr/>
            </a:pPr>
            <a:endParaRPr lang="lt-LT" altLang="lt-LT" sz="1000" noProof="0" dirty="0"/>
          </a:p>
          <a:p>
            <a:pPr eaLnBrk="1" hangingPunct="1">
              <a:defRPr/>
            </a:pPr>
            <a:r>
              <a:rPr lang="lt-LT" altLang="lt-LT" sz="1000" noProof="0" dirty="0"/>
              <a:t>Pagrindines pastangas reikėtų dėti pažymėtai daliai, kad supažindinti, aprūpinti priemonėmis, išmokinti bei išskaidyti abejones dėl saugumo. </a:t>
            </a:r>
          </a:p>
          <a:p>
            <a:pPr eaLnBrk="1" hangingPunct="1">
              <a:defRPr/>
            </a:pPr>
            <a:endParaRPr lang="lt-LT" altLang="lt-LT" sz="1000" noProof="0" dirty="0"/>
          </a:p>
          <a:p>
            <a:pPr eaLnBrk="1" hangingPunct="1">
              <a:defRPr/>
            </a:pPr>
            <a:r>
              <a:rPr lang="lt-LT" altLang="lt-LT" sz="1000" noProof="0" dirty="0"/>
              <a:t>P.S. Čia buvo galimi keli atsakymai, tai neturi būti suma 100</a:t>
            </a:r>
            <a:r>
              <a:rPr lang="en-US" altLang="lt-LT" sz="1000" noProof="0" dirty="0"/>
              <a:t>%</a:t>
            </a:r>
            <a:endParaRPr lang="lt-LT" altLang="lt-LT" sz="1000" noProof="0" dirty="0"/>
          </a:p>
        </p:txBody>
      </p:sp>
    </p:spTree>
    <p:extLst>
      <p:ext uri="{BB962C8B-B14F-4D97-AF65-F5344CB8AC3E}">
        <p14:creationId xmlns:p14="http://schemas.microsoft.com/office/powerpoint/2010/main" val="3490933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36</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lt-LT" altLang="lt-LT" sz="1000" dirty="0"/>
              <a:t>Žiūrint į atsakymus kas pasikaitintų naudotis elektroniniu parašu matome, kad aukščiausiose vietose pateikta informacija koreliuoja su ankstesne skaidre.</a:t>
            </a:r>
          </a:p>
        </p:txBody>
      </p:sp>
    </p:spTree>
    <p:extLst>
      <p:ext uri="{BB962C8B-B14F-4D97-AF65-F5344CB8AC3E}">
        <p14:creationId xmlns:p14="http://schemas.microsoft.com/office/powerpoint/2010/main" val="3104254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13984EF-23C9-47D5-B590-7734D2EDAE1A}" type="datetime1">
              <a:rPr lang="lt-LT" altLang="lt-LT" smtClean="0">
                <a:solidFill>
                  <a:prstClr val="black"/>
                </a:solidFill>
              </a:rPr>
              <a:pPr eaLnBrk="1" hangingPunct="1">
                <a:spcBef>
                  <a:spcPct val="0"/>
                </a:spcBef>
                <a:defRPr/>
              </a:pPr>
              <a:t>2018.10.16</a:t>
            </a:fld>
            <a:endParaRPr lang="en-GB" altLang="lt-LT">
              <a:solidFill>
                <a:prstClr val="black"/>
              </a:solidFill>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71B3E6-8DF9-45FB-818F-5563CBCCD8B0}" type="slidenum">
              <a:rPr lang="en-GB" altLang="lt-LT">
                <a:solidFill>
                  <a:prstClr val="black"/>
                </a:solidFill>
              </a:rPr>
              <a:pPr>
                <a:spcBef>
                  <a:spcPct val="0"/>
                </a:spcBef>
              </a:pPr>
              <a:t>37</a:t>
            </a:fld>
            <a:endParaRPr lang="en-GB" altLang="lt-LT">
              <a:solidFill>
                <a:prstClr val="black"/>
              </a:solidFill>
            </a:endParaRPr>
          </a:p>
        </p:txBody>
      </p:sp>
      <p:sp>
        <p:nvSpPr>
          <p:cNvPr id="3686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lt-LT" altLang="lt-LT" sz="1000" b="1" dirty="0"/>
              <a:t>Prisidėdama prie viešinimo, Tarnyba, kartu su IVPK prie ŪKMIN, asociacija „Langas į ateitį“, Lietuvos nacionaline Martyno Mažvydo biblioteka ir VRM vykdo projektą </a:t>
            </a:r>
            <a:r>
              <a:rPr lang="lt-LT" altLang="lt-LT" sz="1000" b="1" i="1" dirty="0"/>
              <a:t>„Prisijungusi Lietuva“: efektyvi, saugi ir atsakinga Lietuvos skaitmeninė bendruomenė“</a:t>
            </a:r>
            <a:r>
              <a:rPr lang="lt-LT" altLang="lt-LT" sz="1000" b="1" dirty="0"/>
              <a:t>. RRT veiklos Projekto rėmuose bus skirtos informuoti Lietuvos gyventojus apie patikimumo užtikrinimo paslaugas, elektroninį parašą ir apie saugų naudojimąsi internetu</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6E5B377E-E67B-4687-9039-90A7D34DD52D}"/>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FDE430-FF9C-4517-BD5C-D613F309AE9D}" type="datetime1">
              <a:rPr lang="lt-LT" altLang="lt-LT" smtClean="0"/>
              <a:pPr eaLnBrk="1" hangingPunct="1">
                <a:spcBef>
                  <a:spcPct val="0"/>
                </a:spcBef>
                <a:defRPr/>
              </a:pPr>
              <a:t>2018.10.16</a:t>
            </a:fld>
            <a:endParaRPr lang="en-GB" altLang="lt-LT" dirty="0"/>
          </a:p>
        </p:txBody>
      </p:sp>
      <p:sp>
        <p:nvSpPr>
          <p:cNvPr id="69635" name="Rectangle 7">
            <a:extLst>
              <a:ext uri="{FF2B5EF4-FFF2-40B4-BE49-F238E27FC236}">
                <a16:creationId xmlns:a16="http://schemas.microsoft.com/office/drawing/2014/main" id="{5FBAD921-0BC0-418A-832D-A2BA89A73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163F86-FA2D-4DB6-AF76-DBCC389DC72F}" type="slidenum">
              <a:rPr lang="en-GB" altLang="lt-LT" smtClean="0"/>
              <a:pPr>
                <a:spcBef>
                  <a:spcPct val="0"/>
                </a:spcBef>
              </a:pPr>
              <a:t>38</a:t>
            </a:fld>
            <a:endParaRPr lang="en-GB" altLang="lt-LT" dirty="0"/>
          </a:p>
        </p:txBody>
      </p:sp>
      <p:sp>
        <p:nvSpPr>
          <p:cNvPr id="69636" name="Rectangle 2">
            <a:extLst>
              <a:ext uri="{FF2B5EF4-FFF2-40B4-BE49-F238E27FC236}">
                <a16:creationId xmlns:a16="http://schemas.microsoft.com/office/drawing/2014/main" id="{752A0640-A025-4BA9-9836-3EE4DD77AA8E}"/>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6329E209-A261-46BA-9E5A-4712522CED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lt-LT" altLang="lt-L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100" b="0" u="none" dirty="0">
                <a:effectLst/>
                <a:latin typeface="+mn-lt"/>
                <a:ea typeface="Times New Roman" panose="02020603050405020304" pitchFamily="18" charset="0"/>
              </a:rPr>
              <a:t>Taigi – </a:t>
            </a:r>
            <a:r>
              <a:rPr lang="lt-LT" sz="1100" b="0" u="sng" dirty="0">
                <a:effectLst/>
                <a:latin typeface="+mn-lt"/>
                <a:ea typeface="Times New Roman" panose="02020603050405020304" pitchFamily="18" charset="0"/>
              </a:rPr>
              <a:t>labai sparčiai auga duomenų perdavimo apimtys, ir taip</a:t>
            </a:r>
            <a:r>
              <a:rPr lang="lt-LT" sz="1100" b="0" u="sng" baseline="0" dirty="0">
                <a:effectLst/>
                <a:latin typeface="+mn-lt"/>
                <a:ea typeface="Times New Roman" panose="02020603050405020304" pitchFamily="18" charset="0"/>
              </a:rPr>
              <a:t> pat pažymėtina – kad dauguma vartotojų naudojasi pažangiomis, LTE technologija grįstomis judriojo ryšio paslaugomis</a:t>
            </a:r>
            <a:r>
              <a:rPr lang="lt-LT" sz="1100" b="0" u="none" baseline="0" dirty="0">
                <a:effectLst/>
                <a:latin typeface="+mn-lt"/>
                <a:ea typeface="Times New Roman" panose="02020603050405020304" pitchFamily="18" charset="0"/>
              </a:rPr>
              <a:t>. </a:t>
            </a:r>
            <a:r>
              <a:rPr lang="lt-LT" sz="1100" b="0" kern="1200" dirty="0">
                <a:solidFill>
                  <a:schemeClr val="tx1"/>
                </a:solidFill>
                <a:latin typeface="Times New Roman" pitchFamily="18" charset="0"/>
                <a:ea typeface="+mn-ea"/>
                <a:cs typeface="+mn-cs"/>
              </a:rPr>
              <a:t>Aktyvių LTE SIM kortelių skaičius išaugo 49,1 proc. ir sudarė 1765,2 tūkst. kortelių</a:t>
            </a:r>
            <a:r>
              <a:rPr lang="lt-LT" sz="1100" b="0" kern="1200" baseline="0" dirty="0">
                <a:solidFill>
                  <a:schemeClr val="tx1"/>
                </a:solidFill>
                <a:latin typeface="Times New Roman" pitchFamily="18" charset="0"/>
                <a:ea typeface="+mn-ea"/>
                <a:cs typeface="+mn-cs"/>
              </a:rPr>
              <a:t> (tendencija toliau tęsiasi – per kelis 2018 m. mėn. LTE paslaugų gavėjų skaičius išaugo dar 11 proc.). </a:t>
            </a:r>
            <a:endParaRPr lang="lt-LT" sz="1100" b="0" kern="1200" dirty="0">
              <a:solidFill>
                <a:schemeClr val="tx1"/>
              </a:solidFill>
              <a:latin typeface="Times New Roman" pitchFamily="18" charset="0"/>
              <a:ea typeface="+mn-ea"/>
              <a:cs typeface="+mn-cs"/>
            </a:endParaRPr>
          </a:p>
          <a:p>
            <a:pPr marL="0" indent="0">
              <a:buFont typeface="Arial" panose="020B0604020202020204" pitchFamily="34" charset="0"/>
              <a:buNone/>
            </a:pPr>
            <a:endParaRPr lang="lt-LT" sz="1100" b="1" u="sng" dirty="0">
              <a:effectLst/>
              <a:latin typeface="+mn-lt"/>
              <a:ea typeface="Times New Roman" panose="02020603050405020304" pitchFamily="18" charset="0"/>
            </a:endParaRPr>
          </a:p>
          <a:p>
            <a:pPr marL="171450" indent="-171450">
              <a:buFont typeface="Arial" panose="020B0604020202020204" pitchFamily="34" charset="0"/>
              <a:buChar char="•"/>
            </a:pPr>
            <a:r>
              <a:rPr lang="lt-LT" sz="1100" b="0" u="sng" dirty="0">
                <a:effectLst/>
                <a:latin typeface="+mn-lt"/>
                <a:ea typeface="Times New Roman" panose="02020603050405020304" pitchFamily="18" charset="0"/>
              </a:rPr>
              <a:t>Kas lemia duomenų perdavimo apimčių augimą: </a:t>
            </a:r>
            <a:endParaRPr lang="lt-LT" sz="1100" b="0" u="sng" baseline="0" dirty="0">
              <a:effectLst/>
              <a:latin typeface="+mn-lt"/>
              <a:ea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 typeface="Arial" panose="020B0604020202020204" pitchFamily="34" charset="0"/>
              <a:buAutoNum type="alphaLcParenR"/>
              <a:tabLst/>
              <a:defRPr/>
            </a:pPr>
            <a:r>
              <a:rPr lang="lt-LT" sz="1100" b="0" u="sng" baseline="0" dirty="0">
                <a:effectLst/>
                <a:latin typeface="+mn-lt"/>
                <a:ea typeface="Times New Roman" panose="02020603050405020304" pitchFamily="18" charset="0"/>
              </a:rPr>
              <a:t>Vienas vartotojas </a:t>
            </a:r>
            <a:r>
              <a:rPr lang="lt-LT" sz="1100" b="0" u="none" baseline="0" dirty="0">
                <a:effectLst/>
                <a:latin typeface="+mn-lt"/>
                <a:ea typeface="Times New Roman" panose="02020603050405020304" pitchFamily="18" charset="0"/>
              </a:rPr>
              <a:t>(skaičiuojame ne abonentais, o aktyviomis SIM kortelėmis) </a:t>
            </a:r>
            <a:r>
              <a:rPr lang="lt-LT" sz="1100" b="0" u="sng" baseline="0" dirty="0">
                <a:effectLst/>
                <a:latin typeface="+mn-lt"/>
                <a:ea typeface="Times New Roman" panose="02020603050405020304" pitchFamily="18" charset="0"/>
              </a:rPr>
              <a:t> naudoja daugiau duomenų </a:t>
            </a:r>
            <a:r>
              <a:rPr lang="lt-LT" sz="1100" b="0" u="none" baseline="0" dirty="0">
                <a:effectLst/>
                <a:latin typeface="+mn-lt"/>
                <a:ea typeface="Times New Roman" panose="02020603050405020304" pitchFamily="18" charset="0"/>
              </a:rPr>
              <a:t>(daugiausiai duomenų per mėnesį išnaudodavo vienas LRTC  klientas – 70,7 GB);</a:t>
            </a:r>
          </a:p>
          <a:p>
            <a:pPr marL="228600" indent="-228600">
              <a:buFont typeface="Arial" panose="020B0604020202020204" pitchFamily="34" charset="0"/>
              <a:buAutoNum type="alphaLcParenR"/>
            </a:pPr>
            <a:r>
              <a:rPr lang="lt-LT" sz="1100" b="0" u="sng" baseline="0" dirty="0">
                <a:effectLst/>
                <a:latin typeface="+mn-lt"/>
                <a:ea typeface="Times New Roman" panose="02020603050405020304" pitchFamily="18" charset="0"/>
              </a:rPr>
              <a:t>Auga vartotojų skaičius </a:t>
            </a:r>
            <a:r>
              <a:rPr lang="lt-LT" sz="1100" b="0" kern="1200" dirty="0">
                <a:solidFill>
                  <a:schemeClr val="tx1"/>
                </a:solidFill>
                <a:latin typeface="+mn-lt"/>
                <a:ea typeface="+mn-ea"/>
                <a:cs typeface="+mn-cs"/>
              </a:rPr>
              <a:t>2017 m. pabaigoje veikė 2444,3 tūkst. aktyvių SIM kortelių naudojamų interneto prieigos paslaugoms gauti (+1,5%</a:t>
            </a:r>
            <a:r>
              <a:rPr lang="lt-LT" sz="1100" b="0" kern="1200" baseline="0" dirty="0">
                <a:solidFill>
                  <a:schemeClr val="tx1"/>
                </a:solidFill>
                <a:latin typeface="+mn-lt"/>
                <a:ea typeface="+mn-ea"/>
                <a:cs typeface="+mn-cs"/>
              </a:rPr>
              <a:t> palyginti su 2016 m</a:t>
            </a:r>
            <a:r>
              <a:rPr lang="lt-LT" sz="1100" b="0" kern="1200" dirty="0">
                <a:solidFill>
                  <a:schemeClr val="tx1"/>
                </a:solidFill>
                <a:latin typeface="+mn-lt"/>
                <a:ea typeface="+mn-ea"/>
                <a:cs typeface="+mn-cs"/>
              </a:rPr>
              <a:t>.) </a:t>
            </a:r>
          </a:p>
          <a:p>
            <a:pPr marL="171450" indent="-171450">
              <a:buFont typeface="Arial" panose="020B0604020202020204" pitchFamily="34" charset="0"/>
              <a:buChar char="•"/>
            </a:pPr>
            <a:endParaRPr lang="en-US" sz="1100" b="1" u="sng" dirty="0">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lt-LT" sz="1100" b="0" i="1" u="none" dirty="0">
                <a:solidFill>
                  <a:prstClr val="black"/>
                </a:solidFill>
                <a:latin typeface="+mn-lt"/>
                <a:cs typeface="Arial" charset="0"/>
              </a:rPr>
              <a:t>Skaidrėje k</a:t>
            </a:r>
            <a:r>
              <a:rPr lang="en-US" sz="1100" b="0" i="1" u="none" dirty="0" err="1">
                <a:solidFill>
                  <a:prstClr val="black"/>
                </a:solidFill>
                <a:latin typeface="+mn-lt"/>
                <a:cs typeface="Arial" charset="0"/>
              </a:rPr>
              <a:t>albama</a:t>
            </a:r>
            <a:r>
              <a:rPr lang="en-US" sz="1100" b="0" i="1" u="none" dirty="0">
                <a:solidFill>
                  <a:prstClr val="black"/>
                </a:solidFill>
                <a:latin typeface="+mn-lt"/>
                <a:cs typeface="Arial" charset="0"/>
              </a:rPr>
              <a:t> </a:t>
            </a:r>
            <a:r>
              <a:rPr lang="en-US" sz="1100" b="0" i="1" u="none" dirty="0" err="1">
                <a:solidFill>
                  <a:prstClr val="black"/>
                </a:solidFill>
                <a:latin typeface="+mn-lt"/>
                <a:cs typeface="Arial" charset="0"/>
              </a:rPr>
              <a:t>apie</a:t>
            </a:r>
            <a:r>
              <a:rPr lang="en-US" sz="1100" b="0" i="1" u="none" dirty="0">
                <a:solidFill>
                  <a:prstClr val="black"/>
                </a:solidFill>
                <a:latin typeface="+mn-lt"/>
                <a:cs typeface="Arial" charset="0"/>
              </a:rPr>
              <a:t> </a:t>
            </a:r>
            <a:r>
              <a:rPr lang="en-US" sz="1100" b="0" i="1" u="none" dirty="0" err="1">
                <a:solidFill>
                  <a:prstClr val="black"/>
                </a:solidFill>
                <a:latin typeface="+mn-lt"/>
                <a:cs typeface="Arial" charset="0"/>
              </a:rPr>
              <a:t>judr</a:t>
            </a:r>
            <a:r>
              <a:rPr lang="lt-LT" sz="1100" b="0" i="1" u="none" dirty="0" err="1">
                <a:solidFill>
                  <a:prstClr val="black"/>
                </a:solidFill>
                <a:latin typeface="+mn-lt"/>
                <a:cs typeface="Arial" charset="0"/>
              </a:rPr>
              <a:t>ųjį</a:t>
            </a:r>
            <a:r>
              <a:rPr lang="lt-LT" sz="1100" b="0" i="1" u="none" dirty="0">
                <a:solidFill>
                  <a:prstClr val="black"/>
                </a:solidFill>
                <a:latin typeface="+mn-lt"/>
                <a:cs typeface="Arial" charset="0"/>
              </a:rPr>
              <a:t> ryšį, bet jei info apie reikėtų fiksuotojo ryšio technologijas: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lt-LT" sz="1100" b="0" i="1" u="none" dirty="0">
                <a:latin typeface="+mn-lt"/>
                <a:cs typeface="Calibri" panose="020F0502020204030204" pitchFamily="34" charset="0"/>
              </a:rPr>
              <a:t>Sumažėjo interneto prieigos paslaugų, teikiamų fiksuotojo ryšio technologijomis, vartotojų skaičius: nuo 857,8 tūkst. 2016 m. iki 798,8 tūkst. 2017 m. Šį sumažėjimą nulėmė tai, kad AB Lietuvos radijo ir televizijos centras iš fiksuotojo </a:t>
            </a:r>
            <a:r>
              <a:rPr lang="lt-LT" sz="1100" b="0" i="1" u="none" dirty="0" err="1">
                <a:latin typeface="+mn-lt"/>
                <a:cs typeface="Calibri" panose="020F0502020204030204" pitchFamily="34" charset="0"/>
              </a:rPr>
              <a:t>WiMax</a:t>
            </a:r>
            <a:r>
              <a:rPr lang="lt-LT" sz="1100" b="0" i="1" u="none" dirty="0">
                <a:latin typeface="+mn-lt"/>
                <a:cs typeface="Calibri" panose="020F0502020204030204" pitchFamily="34" charset="0"/>
              </a:rPr>
              <a:t> perėjo į judriojo LTE.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lt-LT" sz="1100" i="1" kern="1200" dirty="0">
                <a:solidFill>
                  <a:prstClr val="black"/>
                </a:solidFill>
                <a:latin typeface="+mn-lt"/>
                <a:ea typeface="+mn-ea"/>
                <a:cs typeface="+mn-cs"/>
              </a:rPr>
              <a:t>Populiariausia interneto prieigos greitaveika tarp mažmeninių paslaugų, naudojant fiksuoto ryšio technologijas, gavėjų – daugiau nei </a:t>
            </a:r>
            <a:r>
              <a:rPr lang="en-US" sz="1100" i="1" kern="1200" dirty="0">
                <a:solidFill>
                  <a:prstClr val="black"/>
                </a:solidFill>
                <a:latin typeface="+mn-lt"/>
                <a:ea typeface="+mn-ea"/>
                <a:cs typeface="+mn-cs"/>
              </a:rPr>
              <a:t>100 Mb</a:t>
            </a:r>
            <a:r>
              <a:rPr lang="lt-LT" sz="1100" i="1" kern="1200" dirty="0">
                <a:solidFill>
                  <a:prstClr val="black"/>
                </a:solidFill>
                <a:latin typeface="+mn-lt"/>
                <a:ea typeface="+mn-ea"/>
                <a:cs typeface="+mn-cs"/>
              </a:rPr>
              <a:t>/s</a:t>
            </a:r>
            <a:endParaRPr lang="en-US" sz="1100" i="1" kern="1200" dirty="0">
              <a:solidFill>
                <a:prstClr val="black"/>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lt-LT" sz="1100" i="1" dirty="0">
                <a:solidFill>
                  <a:prstClr val="black"/>
                </a:solidFill>
                <a:latin typeface="+mn-lt"/>
                <a:cs typeface="Arial" charset="0"/>
              </a:rPr>
              <a:t>Mažmeninių interneto prieigos paslaugų, teikiamų naudojant fiksuotojo ryšio technologijas</a:t>
            </a:r>
            <a:r>
              <a:rPr lang="lt-LT" sz="1100" i="1" baseline="0" dirty="0">
                <a:solidFill>
                  <a:prstClr val="black"/>
                </a:solidFill>
                <a:latin typeface="+mn-lt"/>
                <a:cs typeface="Arial" charset="0"/>
              </a:rPr>
              <a:t> struktūra pagal </a:t>
            </a:r>
            <a:r>
              <a:rPr lang="lt-LT" sz="1100" b="1" i="1" dirty="0">
                <a:solidFill>
                  <a:prstClr val="black"/>
                </a:solidFill>
                <a:latin typeface="+mn-lt"/>
                <a:cs typeface="Arial" charset="0"/>
              </a:rPr>
              <a:t>gavėjus,</a:t>
            </a:r>
            <a:r>
              <a:rPr lang="lt-LT" sz="1100" i="1" dirty="0">
                <a:solidFill>
                  <a:prstClr val="black"/>
                </a:solidFill>
                <a:latin typeface="+mn-lt"/>
                <a:cs typeface="Arial" charset="0"/>
              </a:rPr>
              <a:t> pagal greitaveiką: </a:t>
            </a:r>
            <a:endParaRPr lang="en-US" sz="1100" i="1" dirty="0">
              <a:solidFill>
                <a:prstClr val="black"/>
              </a:solidFill>
              <a:latin typeface="+mn-lt"/>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i="1" dirty="0">
                <a:solidFill>
                  <a:prstClr val="black"/>
                </a:solidFill>
                <a:latin typeface="+mn-lt"/>
                <a:cs typeface="Arial" charset="0"/>
              </a:rPr>
              <a:t>D</a:t>
            </a:r>
            <a:r>
              <a:rPr lang="lt-LT" sz="1100" i="1" dirty="0">
                <a:solidFill>
                  <a:prstClr val="black"/>
                </a:solidFill>
                <a:latin typeface="+mn-lt"/>
                <a:cs typeface="Arial" charset="0"/>
              </a:rPr>
              <a:t>augiau nei 100 </a:t>
            </a:r>
            <a:r>
              <a:rPr lang="lt-LT" sz="1100" i="1" dirty="0" err="1">
                <a:solidFill>
                  <a:prstClr val="black"/>
                </a:solidFill>
                <a:latin typeface="+mn-lt"/>
                <a:cs typeface="Arial" charset="0"/>
              </a:rPr>
              <a:t>Mb</a:t>
            </a:r>
            <a:r>
              <a:rPr lang="lt-LT" sz="1100" i="1" dirty="0">
                <a:solidFill>
                  <a:prstClr val="black"/>
                </a:solidFill>
                <a:latin typeface="+mn-lt"/>
                <a:cs typeface="Arial" charset="0"/>
              </a:rPr>
              <a:t>/s-44</a:t>
            </a:r>
            <a:r>
              <a:rPr lang="en-US" sz="1100" i="1" dirty="0">
                <a:solidFill>
                  <a:prstClr val="black"/>
                </a:solidFill>
                <a:latin typeface="+mn-lt"/>
                <a:cs typeface="Arial" charset="0"/>
              </a:rPr>
              <a:t>%</a:t>
            </a:r>
            <a:r>
              <a:rPr lang="lt-LT" sz="1100" i="1" baseline="0" dirty="0">
                <a:solidFill>
                  <a:prstClr val="black"/>
                </a:solidFill>
                <a:latin typeface="+mn-lt"/>
                <a:cs typeface="Arial" charset="0"/>
              </a:rPr>
              <a:t> -  </a:t>
            </a:r>
            <a:r>
              <a:rPr lang="lt-LT" sz="1100" i="1" baseline="0" dirty="0" err="1">
                <a:solidFill>
                  <a:prstClr val="black"/>
                </a:solidFill>
                <a:latin typeface="+mn-lt"/>
                <a:cs typeface="Arial" charset="0"/>
              </a:rPr>
              <a:t>t.y</a:t>
            </a:r>
            <a:r>
              <a:rPr lang="lt-LT" sz="1100" i="1" baseline="0" dirty="0">
                <a:solidFill>
                  <a:prstClr val="black"/>
                </a:solidFill>
                <a:latin typeface="+mn-lt"/>
                <a:cs typeface="Arial" charset="0"/>
              </a:rPr>
              <a:t>. dauguma vartotojų naudojasi itin sparčiu interneto ryšiu.</a:t>
            </a:r>
            <a:endParaRPr lang="lt-LT" sz="1100" b="1" dirty="0">
              <a:latin typeface="+mn-lt"/>
            </a:endParaRPr>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4</a:t>
            </a:fld>
            <a:endParaRPr lang="en-GB" altLang="lt-LT" dirty="0"/>
          </a:p>
        </p:txBody>
      </p:sp>
    </p:spTree>
    <p:extLst>
      <p:ext uri="{BB962C8B-B14F-4D97-AF65-F5344CB8AC3E}">
        <p14:creationId xmlns:p14="http://schemas.microsoft.com/office/powerpoint/2010/main" val="290929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sz="1000" b="0" dirty="0">
                <a:solidFill>
                  <a:prstClr val="black"/>
                </a:solidFill>
                <a:latin typeface="+mn-lt"/>
                <a:cs typeface="Arial" charset="0"/>
              </a:rPr>
              <a:t>Įsigaliojusio „</a:t>
            </a:r>
            <a:r>
              <a:rPr lang="lt-LT" sz="1000" b="0" dirty="0" err="1">
                <a:solidFill>
                  <a:prstClr val="black"/>
                </a:solidFill>
                <a:latin typeface="+mn-lt"/>
                <a:cs typeface="Arial" charset="0"/>
              </a:rPr>
              <a:t>Roam</a:t>
            </a:r>
            <a:r>
              <a:rPr lang="lt-LT" sz="1000" b="0" baseline="0" dirty="0">
                <a:solidFill>
                  <a:prstClr val="black"/>
                </a:solidFill>
                <a:latin typeface="+mn-lt"/>
                <a:cs typeface="Arial" charset="0"/>
              </a:rPr>
              <a:t> </a:t>
            </a:r>
            <a:r>
              <a:rPr lang="lt-LT" sz="1000" b="0" baseline="0" dirty="0" err="1">
                <a:solidFill>
                  <a:prstClr val="black"/>
                </a:solidFill>
                <a:latin typeface="+mn-lt"/>
                <a:cs typeface="Arial" charset="0"/>
              </a:rPr>
              <a:t>like</a:t>
            </a:r>
            <a:r>
              <a:rPr lang="lt-LT" sz="1000" b="0" baseline="0" dirty="0">
                <a:solidFill>
                  <a:prstClr val="black"/>
                </a:solidFill>
                <a:latin typeface="+mn-lt"/>
                <a:cs typeface="Arial" charset="0"/>
              </a:rPr>
              <a:t> at </a:t>
            </a:r>
            <a:r>
              <a:rPr lang="lt-LT" sz="1000" b="0" baseline="0" dirty="0" err="1">
                <a:solidFill>
                  <a:prstClr val="black"/>
                </a:solidFill>
                <a:latin typeface="+mn-lt"/>
                <a:cs typeface="Arial" charset="0"/>
              </a:rPr>
              <a:t>home</a:t>
            </a:r>
            <a:r>
              <a:rPr lang="lt-LT" sz="1000" b="0" baseline="0" dirty="0">
                <a:solidFill>
                  <a:prstClr val="black"/>
                </a:solidFill>
                <a:latin typeface="+mn-lt"/>
                <a:cs typeface="Arial" charset="0"/>
              </a:rPr>
              <a:t>“ principo rezultatai:</a:t>
            </a:r>
          </a:p>
          <a:p>
            <a:pPr marL="628650" lvl="1" indent="-171450">
              <a:buFont typeface="Arial" panose="020B0604020202020204" pitchFamily="34" charset="0"/>
              <a:buChar char="•"/>
            </a:pPr>
            <a:r>
              <a:rPr lang="lt-LT" sz="1000" b="0" baseline="0" dirty="0">
                <a:solidFill>
                  <a:prstClr val="black"/>
                </a:solidFill>
                <a:latin typeface="+mn-lt"/>
                <a:cs typeface="Arial" charset="0"/>
              </a:rPr>
              <a:t>Sparčiai auga tiek pokalbių trukmė, tiek duomenų apimtys;</a:t>
            </a:r>
          </a:p>
          <a:p>
            <a:pPr marL="628650" lvl="1" indent="-171450">
              <a:buFont typeface="Arial" panose="020B0604020202020204" pitchFamily="34" charset="0"/>
              <a:buChar char="•"/>
            </a:pPr>
            <a:r>
              <a:rPr lang="lt-LT" sz="1000" b="0" baseline="0" dirty="0">
                <a:solidFill>
                  <a:prstClr val="black"/>
                </a:solidFill>
                <a:latin typeface="+mn-lt"/>
                <a:cs typeface="Arial" charset="0"/>
              </a:rPr>
              <a:t>Vien per 2017 m. pokalbių trukmė išaugo 115 proc.</a:t>
            </a:r>
          </a:p>
          <a:p>
            <a:pPr marL="628650" lvl="1" indent="-171450">
              <a:buFont typeface="Arial" panose="020B0604020202020204" pitchFamily="34" charset="0"/>
              <a:buChar char="•"/>
            </a:pPr>
            <a:r>
              <a:rPr lang="lt-LT" sz="1000" b="0" baseline="0" dirty="0">
                <a:solidFill>
                  <a:prstClr val="black"/>
                </a:solidFill>
                <a:latin typeface="+mn-lt"/>
                <a:cs typeface="Arial" charset="0"/>
              </a:rPr>
              <a:t>Palyginus 2017 m. I pusmetį su 2018 m. I pusmečiu, skambučių trukmė išaugo 50 proc., </a:t>
            </a:r>
          </a:p>
          <a:p>
            <a:pPr marL="628650" lvl="1" indent="-171450">
              <a:buFont typeface="Arial" panose="020B0604020202020204" pitchFamily="34" charset="0"/>
              <a:buChar char="•"/>
            </a:pPr>
            <a:r>
              <a:rPr lang="lt-LT" sz="1000" b="0" baseline="0" dirty="0">
                <a:solidFill>
                  <a:prstClr val="black"/>
                </a:solidFill>
                <a:latin typeface="+mn-lt"/>
                <a:cs typeface="Arial" charset="0"/>
              </a:rPr>
              <a:t>Palyginus 2018 m. I </a:t>
            </a:r>
            <a:r>
              <a:rPr lang="lt-LT" sz="1000" b="0" baseline="0" dirty="0" err="1">
                <a:solidFill>
                  <a:prstClr val="black"/>
                </a:solidFill>
                <a:latin typeface="+mn-lt"/>
                <a:cs typeface="Arial" charset="0"/>
              </a:rPr>
              <a:t>ketv</a:t>
            </a:r>
            <a:r>
              <a:rPr lang="lt-LT" sz="1000" b="0" baseline="0" dirty="0">
                <a:solidFill>
                  <a:prstClr val="black"/>
                </a:solidFill>
                <a:latin typeface="+mn-lt"/>
                <a:cs typeface="Arial" charset="0"/>
              </a:rPr>
              <a:t>. su situacija prieš metus, atitinkamu laikotarpiu - naudojamų duomenų apimtys – išaugo 400 proc. </a:t>
            </a:r>
          </a:p>
          <a:p>
            <a:pPr marL="628650" lvl="1" indent="-171450">
              <a:buFont typeface="Arial" panose="020B0604020202020204" pitchFamily="34" charset="0"/>
              <a:buChar char="•"/>
            </a:pPr>
            <a:endParaRPr lang="lt-LT" sz="1000" b="0" baseline="0" dirty="0">
              <a:solidFill>
                <a:prstClr val="black"/>
              </a:solidFill>
              <a:latin typeface="+mn-lt"/>
              <a:cs typeface="Arial"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lt-LT" sz="1000" b="1"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5</a:t>
            </a:fld>
            <a:endParaRPr lang="en-GB" altLang="lt-LT" dirty="0"/>
          </a:p>
        </p:txBody>
      </p:sp>
    </p:spTree>
    <p:extLst>
      <p:ext uri="{BB962C8B-B14F-4D97-AF65-F5344CB8AC3E}">
        <p14:creationId xmlns:p14="http://schemas.microsoft.com/office/powerpoint/2010/main" val="23686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lt-LT" sz="1000" kern="1200" dirty="0">
                <a:solidFill>
                  <a:schemeClr val="tx1"/>
                </a:solidFill>
                <a:latin typeface="Times New Roman" pitchFamily="18" charset="0"/>
                <a:ea typeface="+mn-ea"/>
                <a:cs typeface="+mn-cs"/>
              </a:rPr>
              <a:t>Pajamos pašto rinkoje auga dviženkliu augimo tempu (10 proc. ir daugiau) nuo 2012 m.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lt-LT" sz="1000" b="1" i="0" u="sng"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lt-LT"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Didžiausi tiekėjai pagal bendrąsias pajamas: </a:t>
            </a:r>
            <a:r>
              <a:rPr lang="lt-LT" sz="1000" kern="1200" dirty="0">
                <a:solidFill>
                  <a:schemeClr val="tx1"/>
                </a:solidFill>
                <a:latin typeface="+mn-lt"/>
                <a:ea typeface="+mn-ea"/>
                <a:cs typeface="+mn-cs"/>
              </a:rPr>
              <a:t>AB Lietuvos paštas 35,8</a:t>
            </a:r>
            <a:r>
              <a:rPr lang="lt-LT" sz="1000" dirty="0">
                <a:latin typeface="+mn-lt"/>
              </a:rPr>
              <a:t>%, UAB DPD Lietuva 18,3%, UAB DHL Lietuva 10,4%</a:t>
            </a:r>
            <a:endParaRPr kumimoji="0" lang="lt-LT" sz="1000" b="1" i="0" u="sng"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lt-LT" sz="1000" b="1" i="0" u="sng"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lt-LT" sz="1000" b="0" i="0" u="none" strike="noStrike" kern="1200" cap="none" spc="0" normalizeH="0" baseline="0" noProof="0" dirty="0">
                <a:ln>
                  <a:noFill/>
                </a:ln>
                <a:solidFill>
                  <a:srgbClr val="000000"/>
                </a:solidFill>
                <a:effectLst/>
                <a:uLnTx/>
                <a:uFillTx/>
                <a:latin typeface="+mn-lt"/>
                <a:ea typeface="+mn-ea"/>
                <a:cs typeface="+mn-cs"/>
              </a:rPr>
              <a:t>Pajamos pagal paslaugas: pašto siuntiniai </a:t>
            </a:r>
            <a:r>
              <a:rPr lang="en-GB" sz="1000" dirty="0">
                <a:solidFill>
                  <a:schemeClr val="tx1"/>
                </a:solidFill>
                <a:latin typeface="+mn-lt"/>
              </a:rPr>
              <a:t>56</a:t>
            </a:r>
            <a:r>
              <a:rPr lang="lt-LT" sz="1000" dirty="0">
                <a:solidFill>
                  <a:schemeClr val="tx1"/>
                </a:solidFill>
                <a:latin typeface="+mn-lt"/>
              </a:rPr>
              <a:t>,</a:t>
            </a:r>
            <a:r>
              <a:rPr lang="en-GB" sz="1000" dirty="0">
                <a:solidFill>
                  <a:schemeClr val="tx1"/>
                </a:solidFill>
                <a:latin typeface="+mn-lt"/>
              </a:rPr>
              <a:t>5</a:t>
            </a:r>
            <a:r>
              <a:rPr lang="lt-LT" sz="1000" dirty="0">
                <a:latin typeface="+mn-lt"/>
              </a:rPr>
              <a:t>%, korespondencijos siuntos </a:t>
            </a:r>
            <a:r>
              <a:rPr lang="en-GB" sz="1000" dirty="0">
                <a:solidFill>
                  <a:schemeClr val="tx1"/>
                </a:solidFill>
                <a:latin typeface="+mn-lt"/>
              </a:rPr>
              <a:t>37</a:t>
            </a:r>
            <a:r>
              <a:rPr lang="lt-LT" sz="1000" dirty="0">
                <a:solidFill>
                  <a:schemeClr val="tx1"/>
                </a:solidFill>
                <a:latin typeface="+mn-lt"/>
              </a:rPr>
              <a:t>,</a:t>
            </a:r>
            <a:r>
              <a:rPr lang="en-GB" sz="1000" dirty="0">
                <a:solidFill>
                  <a:schemeClr val="tx1"/>
                </a:solidFill>
                <a:latin typeface="+mn-lt"/>
              </a:rPr>
              <a:t>7</a:t>
            </a:r>
            <a:r>
              <a:rPr lang="lt-LT" sz="1000" dirty="0">
                <a:latin typeface="+mn-lt"/>
              </a:rPr>
              <a:t>%, kitos susijusios paslaugos </a:t>
            </a:r>
            <a:r>
              <a:rPr lang="en-GB" sz="1000" dirty="0">
                <a:solidFill>
                  <a:schemeClr val="tx1"/>
                </a:solidFill>
                <a:latin typeface="+mn-lt"/>
              </a:rPr>
              <a:t>5</a:t>
            </a:r>
            <a:r>
              <a:rPr lang="lt-LT" sz="1000" dirty="0">
                <a:solidFill>
                  <a:schemeClr val="tx1"/>
                </a:solidFill>
                <a:latin typeface="+mn-lt"/>
              </a:rPr>
              <a:t>,</a:t>
            </a:r>
            <a:r>
              <a:rPr lang="en-GB" sz="1000" dirty="0">
                <a:solidFill>
                  <a:schemeClr val="tx1"/>
                </a:solidFill>
                <a:latin typeface="+mn-lt"/>
              </a:rPr>
              <a:t>8 </a:t>
            </a:r>
            <a:r>
              <a:rPr lang="lt-LT" sz="1000" dirty="0">
                <a:latin typeface="+mn-lt"/>
              </a:rPr>
              <a:t>%</a:t>
            </a:r>
            <a:r>
              <a:rPr lang="en-GB" sz="1000" dirty="0">
                <a:solidFill>
                  <a:schemeClr val="tx1"/>
                </a:solidFill>
                <a:latin typeface="+mn-lt"/>
              </a:rPr>
              <a:t>.</a:t>
            </a:r>
            <a:endParaRPr lang="lt-LT" sz="1000" dirty="0">
              <a:solidFill>
                <a:schemeClr val="tx1"/>
              </a:solidFill>
              <a:latin typeface="+mn-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lt-LT" sz="1000" dirty="0">
              <a:solidFill>
                <a:schemeClr val="tx1"/>
              </a:solidFill>
              <a:latin typeface="+mn-lt"/>
            </a:endParaRP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000" dirty="0">
              <a:solidFill>
                <a:schemeClr val="tx1"/>
              </a:solidFill>
              <a:latin typeface="+mn-lt"/>
            </a:endParaRPr>
          </a:p>
          <a:p>
            <a:pPr marL="171450" indent="-171450">
              <a:buFont typeface="Arial" panose="020B0604020202020204" pitchFamily="34" charset="0"/>
              <a:buChar char="•"/>
            </a:pPr>
            <a:endParaRPr lang="lt-LT" sz="1000" dirty="0">
              <a:latin typeface="+mn-lt"/>
            </a:endParaRPr>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6</a:t>
            </a:fld>
            <a:endParaRPr lang="en-GB" altLang="lt-LT" dirty="0"/>
          </a:p>
        </p:txBody>
      </p:sp>
    </p:spTree>
    <p:extLst>
      <p:ext uri="{BB962C8B-B14F-4D97-AF65-F5344CB8AC3E}">
        <p14:creationId xmlns:p14="http://schemas.microsoft.com/office/powerpoint/2010/main" val="164743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solidFill>
                  <a:schemeClr val="tx1"/>
                </a:solidFill>
                <a:latin typeface="+mn-lt"/>
                <a:cs typeface="Calibri" panose="020F0502020204030204" pitchFamily="34" charset="0"/>
              </a:rPr>
              <a:t>2016 </a:t>
            </a:r>
            <a:r>
              <a:rPr lang="lt-LT" sz="1000" dirty="0">
                <a:latin typeface="+mn-lt"/>
              </a:rPr>
              <a:t>perduota </a:t>
            </a:r>
            <a:r>
              <a:rPr lang="lt-LT" sz="1000" b="0" dirty="0">
                <a:latin typeface="+mn-lt"/>
                <a:cs typeface="Calibri" panose="020F0502020204030204" pitchFamily="34" charset="0"/>
              </a:rPr>
              <a:t>25,0%</a:t>
            </a:r>
            <a:r>
              <a:rPr lang="lt-LT" sz="1000" b="1" dirty="0">
                <a:latin typeface="+mn-lt"/>
                <a:cs typeface="Calibri" panose="020F0502020204030204" pitchFamily="34" charset="0"/>
              </a:rPr>
              <a:t> </a:t>
            </a:r>
            <a:r>
              <a:rPr lang="lt-LT" sz="1000" dirty="0">
                <a:latin typeface="+mn-lt"/>
              </a:rPr>
              <a:t>pašto siuntinių daugiau nei </a:t>
            </a:r>
            <a:r>
              <a:rPr lang="en-GB" sz="1000" dirty="0">
                <a:latin typeface="+mn-lt"/>
                <a:cs typeface="Calibri" panose="020F0502020204030204" pitchFamily="34" charset="0"/>
              </a:rPr>
              <a:t>201</a:t>
            </a:r>
            <a:r>
              <a:rPr lang="lt-LT" sz="1000" dirty="0">
                <a:latin typeface="+mn-lt"/>
                <a:cs typeface="Calibri" panose="020F0502020204030204" pitchFamily="34" charset="0"/>
              </a:rPr>
              <a:t>5 m. </a:t>
            </a:r>
            <a:r>
              <a:rPr lang="en-GB" sz="1000" baseline="0" noProof="0" dirty="0">
                <a:latin typeface="+mn-lt"/>
                <a:sym typeface="Wingdings" panose="05000000000000000000" pitchFamily="2" charset="2"/>
              </a:rPr>
              <a:t>Pa</a:t>
            </a:r>
            <a:r>
              <a:rPr lang="lt-LT" sz="1000" baseline="0" noProof="0" dirty="0">
                <a:latin typeface="+mn-lt"/>
                <a:sym typeface="Wingdings" panose="05000000000000000000" pitchFamily="2" charset="2"/>
              </a:rPr>
              <a:t>š</a:t>
            </a:r>
            <a:r>
              <a:rPr lang="en-GB" sz="1000" baseline="0" noProof="0" dirty="0">
                <a:latin typeface="+mn-lt"/>
                <a:sym typeface="Wingdings" panose="05000000000000000000" pitchFamily="2" charset="2"/>
              </a:rPr>
              <a:t>to </a:t>
            </a:r>
            <a:r>
              <a:rPr lang="en-GB" sz="1000" baseline="0" noProof="0" dirty="0" err="1">
                <a:latin typeface="+mn-lt"/>
                <a:sym typeface="Wingdings" panose="05000000000000000000" pitchFamily="2" charset="2"/>
              </a:rPr>
              <a:t>siuntini</a:t>
            </a:r>
            <a:r>
              <a:rPr lang="lt-LT" sz="1000" baseline="0" noProof="0" dirty="0">
                <a:latin typeface="+mn-lt"/>
                <a:sym typeface="Wingdings" panose="05000000000000000000" pitchFamily="2" charset="2"/>
              </a:rPr>
              <a:t>ų</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augimas</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tiesiogiai</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susij</a:t>
            </a:r>
            <a:r>
              <a:rPr lang="lt-LT" sz="1000" baseline="0" noProof="0" dirty="0">
                <a:latin typeface="+mn-lt"/>
                <a:sym typeface="Wingdings" panose="05000000000000000000" pitchFamily="2" charset="2"/>
              </a:rPr>
              <a:t>ę</a:t>
            </a:r>
            <a:r>
              <a:rPr lang="en-GB" sz="1000" baseline="0" noProof="0" dirty="0">
                <a:latin typeface="+mn-lt"/>
                <a:sym typeface="Wingdings" panose="05000000000000000000" pitchFamily="2" charset="2"/>
              </a:rPr>
              <a:t>s </a:t>
            </a:r>
            <a:r>
              <a:rPr lang="en-GB" sz="1000" baseline="0" noProof="0" dirty="0" err="1">
                <a:latin typeface="+mn-lt"/>
                <a:sym typeface="Wingdings" panose="05000000000000000000" pitchFamily="2" charset="2"/>
              </a:rPr>
              <a:t>su</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e.prekybos</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apim</a:t>
            </a:r>
            <a:r>
              <a:rPr lang="lt-LT" sz="1000" baseline="0" noProof="0" dirty="0" err="1">
                <a:latin typeface="+mn-lt"/>
                <a:sym typeface="Wingdings" panose="05000000000000000000" pitchFamily="2" charset="2"/>
              </a:rPr>
              <a:t>čių</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augimu</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kuris</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didina</a:t>
            </a:r>
            <a:r>
              <a:rPr lang="en-GB" sz="1000" baseline="0" noProof="0" dirty="0">
                <a:latin typeface="+mn-lt"/>
                <a:sym typeface="Wingdings" panose="05000000000000000000" pitchFamily="2" charset="2"/>
              </a:rPr>
              <a:t> pa</a:t>
            </a:r>
            <a:r>
              <a:rPr lang="lt-LT" sz="1000" baseline="0" noProof="0" dirty="0">
                <a:latin typeface="+mn-lt"/>
                <a:sym typeface="Wingdings" panose="05000000000000000000" pitchFamily="2" charset="2"/>
              </a:rPr>
              <a:t>š</a:t>
            </a:r>
            <a:r>
              <a:rPr lang="en-GB" sz="1000" baseline="0" noProof="0" dirty="0">
                <a:latin typeface="+mn-lt"/>
                <a:sym typeface="Wingdings" panose="05000000000000000000" pitchFamily="2" charset="2"/>
              </a:rPr>
              <a:t>to </a:t>
            </a:r>
            <a:r>
              <a:rPr lang="en-GB" sz="1000" baseline="0" noProof="0" dirty="0" err="1">
                <a:latin typeface="+mn-lt"/>
                <a:sym typeface="Wingdings" panose="05000000000000000000" pitchFamily="2" charset="2"/>
              </a:rPr>
              <a:t>siuntini</a:t>
            </a:r>
            <a:r>
              <a:rPr lang="lt-LT" sz="1000" baseline="0" noProof="0" dirty="0">
                <a:latin typeface="+mn-lt"/>
                <a:sym typeface="Wingdings" panose="05000000000000000000" pitchFamily="2" charset="2"/>
              </a:rPr>
              <a:t>ų</a:t>
            </a:r>
            <a:r>
              <a:rPr lang="en-GB" sz="1000" baseline="0" noProof="0" dirty="0">
                <a:latin typeface="+mn-lt"/>
                <a:sym typeface="Wingdings" panose="05000000000000000000" pitchFamily="2" charset="2"/>
              </a:rPr>
              <a:t> </a:t>
            </a:r>
            <a:r>
              <a:rPr lang="en-GB" sz="1000" baseline="0" noProof="0" dirty="0" err="1">
                <a:latin typeface="+mn-lt"/>
                <a:sym typeface="Wingdings" panose="05000000000000000000" pitchFamily="2" charset="2"/>
              </a:rPr>
              <a:t>paklaus</a:t>
            </a:r>
            <a:r>
              <a:rPr lang="lt-LT" sz="1000" baseline="0" noProof="0" dirty="0">
                <a:latin typeface="+mn-lt"/>
                <a:sym typeface="Wingdings" panose="05000000000000000000" pitchFamily="2" charset="2"/>
              </a:rPr>
              <a:t>ą.</a:t>
            </a:r>
          </a:p>
          <a:p>
            <a:endParaRPr lang="lt-LT" sz="1000" baseline="0" noProof="0" dirty="0">
              <a:latin typeface="+mn-lt"/>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lt-LT" sz="1000" b="1" i="0" u="sng" strike="noStrike" kern="1200" cap="none" spc="0" normalizeH="0" baseline="0" noProof="0" dirty="0">
                <a:ln>
                  <a:noFill/>
                </a:ln>
                <a:solidFill>
                  <a:srgbClr val="000000"/>
                </a:solidFill>
                <a:effectLst/>
                <a:uLnTx/>
                <a:uFillTx/>
                <a:latin typeface="+mn-lt"/>
                <a:ea typeface="+mn-ea"/>
                <a:cs typeface="Arial" panose="020B0604020202020204" pitchFamily="34" charset="0"/>
              </a:rPr>
              <a:t>Didžiausi tiekėjai pagal pajamas už pašto siuntinius: </a:t>
            </a:r>
            <a:r>
              <a:rPr lang="lt-LT" sz="1000" dirty="0">
                <a:latin typeface="+mn-lt"/>
              </a:rPr>
              <a:t>UAB DPD Lietuva 28,3%, UAB </a:t>
            </a:r>
            <a:r>
              <a:rPr lang="lt-LT" sz="1000" dirty="0" err="1">
                <a:latin typeface="+mn-lt"/>
              </a:rPr>
              <a:t>Venipak</a:t>
            </a:r>
            <a:r>
              <a:rPr lang="lt-LT" sz="1000" dirty="0">
                <a:latin typeface="+mn-lt"/>
              </a:rPr>
              <a:t> LT 17,8%, UAB DHL Lietuva 8,6% (</a:t>
            </a:r>
            <a:r>
              <a:rPr lang="lt-LT" sz="1000" kern="1200" dirty="0">
                <a:solidFill>
                  <a:schemeClr val="tx1"/>
                </a:solidFill>
                <a:latin typeface="+mn-lt"/>
                <a:ea typeface="+mn-ea"/>
                <a:cs typeface="+mn-cs"/>
              </a:rPr>
              <a:t>AB Lietuvos paštas 4,8</a:t>
            </a:r>
            <a:r>
              <a:rPr lang="lt-LT" sz="1000" dirty="0">
                <a:latin typeface="+mn-lt"/>
              </a:rPr>
              <a:t>%- 9 vieta)</a:t>
            </a:r>
            <a:endParaRPr kumimoji="0" lang="lt-LT" sz="1000" b="1" i="0" u="sng"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endParaRPr lang="lt-LT" sz="1000" baseline="0" noProof="0" dirty="0">
              <a:latin typeface="+mn-lt"/>
              <a:sym typeface="Wingdings" panose="05000000000000000000" pitchFamily="2" charset="2"/>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000" kern="1200" dirty="0">
                <a:solidFill>
                  <a:schemeClr val="tx1"/>
                </a:solidFill>
                <a:latin typeface="Times New Roman" pitchFamily="18" charset="0"/>
                <a:ea typeface="+mn-ea"/>
                <a:cs typeface="+mn-cs"/>
              </a:rPr>
              <a:t>RRT 2018 m. užsakymu</a:t>
            </a:r>
            <a:r>
              <a:rPr lang="lt-LT" sz="1000" kern="1200" baseline="0" dirty="0">
                <a:solidFill>
                  <a:schemeClr val="tx1"/>
                </a:solidFill>
                <a:latin typeface="Times New Roman" pitchFamily="18" charset="0"/>
                <a:ea typeface="+mn-ea"/>
                <a:cs typeface="+mn-cs"/>
              </a:rPr>
              <a:t> atliktos pašto paslaugų gavėjų apklausos duomenimis: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000" b="0" i="0" u="none" kern="1200" dirty="0">
                <a:solidFill>
                  <a:schemeClr val="tx1"/>
                </a:solidFill>
                <a:effectLst/>
                <a:latin typeface="Times New Roman" pitchFamily="18" charset="0"/>
                <a:ea typeface="+mn-ea"/>
                <a:cs typeface="+mn-cs"/>
              </a:rPr>
              <a:t>trys ketvirtadaliai (75 proc.) suaugusių šalies gyventojų naudojasi pašto paslaugomis, o kaimo gyventojai šiomis paslaugomis naudojasi dažniau, nei miestiečiai (atitinkamai 81 proc. ir 71 proc. respondentų);</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000" b="0" i="0" u="none" kern="1200" dirty="0">
                <a:solidFill>
                  <a:schemeClr val="tx1"/>
                </a:solidFill>
                <a:effectLst/>
                <a:latin typeface="Times New Roman" pitchFamily="18" charset="0"/>
                <a:ea typeface="+mn-ea"/>
                <a:cs typeface="+mn-cs"/>
              </a:rPr>
              <a:t>Sparčiai populiarėja </a:t>
            </a:r>
            <a:r>
              <a:rPr lang="lt-LT" sz="1000" b="0" i="0" u="none" kern="1200" dirty="0" err="1">
                <a:solidFill>
                  <a:schemeClr val="tx1"/>
                </a:solidFill>
                <a:effectLst/>
                <a:latin typeface="Times New Roman" pitchFamily="18" charset="0"/>
                <a:ea typeface="+mn-ea"/>
                <a:cs typeface="+mn-cs"/>
              </a:rPr>
              <a:t>paštomatai</a:t>
            </a:r>
            <a:r>
              <a:rPr lang="lt-LT" sz="1000" b="0" i="0" u="none" kern="1200" dirty="0">
                <a:solidFill>
                  <a:schemeClr val="tx1"/>
                </a:solidFill>
                <a:effectLst/>
                <a:latin typeface="Times New Roman" pitchFamily="18" charset="0"/>
                <a:ea typeface="+mn-ea"/>
                <a:cs typeface="+mn-cs"/>
              </a:rPr>
              <a:t> - siuntų savitarnos terminalais naudojasi 40 proc. apklaustųjų,</a:t>
            </a:r>
            <a:r>
              <a:rPr lang="lt-LT" sz="1000" b="0" i="0" u="none" kern="1200" baseline="0" dirty="0">
                <a:solidFill>
                  <a:schemeClr val="tx1"/>
                </a:solidFill>
                <a:effectLst/>
                <a:latin typeface="Times New Roman" pitchFamily="18" charset="0"/>
                <a:ea typeface="+mn-ea"/>
                <a:cs typeface="+mn-cs"/>
              </a:rPr>
              <a:t> </a:t>
            </a:r>
            <a:r>
              <a:rPr lang="lt-LT" sz="1000" b="0" i="0" u="none" kern="1200" dirty="0">
                <a:solidFill>
                  <a:schemeClr val="tx1"/>
                </a:solidFill>
                <a:effectLst/>
                <a:latin typeface="Times New Roman" pitchFamily="18" charset="0"/>
                <a:ea typeface="+mn-ea"/>
                <a:cs typeface="+mn-cs"/>
              </a:rPr>
              <a:t>Palyginti su 2016 m. situacija, besinaudojančių terminalais gyventojų dalis išaugo net 39 proc.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lt-LT" sz="1000" b="0" i="0" u="none" kern="1200" dirty="0">
                <a:solidFill>
                  <a:schemeClr val="tx1"/>
                </a:solidFill>
                <a:effectLst/>
                <a:latin typeface="Times New Roman" pitchFamily="18" charset="0"/>
                <a:ea typeface="+mn-ea"/>
                <a:cs typeface="+mn-cs"/>
              </a:rPr>
              <a:t>daugiau kaip pusė (53 proc.) apklaustųjų perka internetu (2016 m. buvo 48 proc.),</a:t>
            </a:r>
            <a:r>
              <a:rPr lang="lt-LT" sz="1000" b="0" i="0" u="none" kern="1200" baseline="0" dirty="0">
                <a:solidFill>
                  <a:schemeClr val="tx1"/>
                </a:solidFill>
                <a:effectLst/>
                <a:latin typeface="Times New Roman" pitchFamily="18" charset="0"/>
                <a:ea typeface="+mn-ea"/>
                <a:cs typeface="+mn-cs"/>
              </a:rPr>
              <a:t> ir paprastai </a:t>
            </a:r>
            <a:r>
              <a:rPr lang="lt-LT" sz="1000" b="0" i="0" u="none" kern="1200" dirty="0">
                <a:solidFill>
                  <a:schemeClr val="tx1"/>
                </a:solidFill>
                <a:effectLst/>
                <a:latin typeface="Times New Roman" pitchFamily="18" charset="0"/>
                <a:ea typeface="+mn-ea"/>
                <a:cs typeface="+mn-cs"/>
              </a:rPr>
              <a:t>prekės užsakomos su pristatymu į namus.</a:t>
            </a:r>
            <a:endParaRPr kumimoji="0" lang="lt-LT"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GB" sz="1000" baseline="0" noProof="0" dirty="0">
              <a:latin typeface="+mn-lt"/>
              <a:sym typeface="Wingdings" panose="05000000000000000000" pitchFamily="2" charset="2"/>
            </a:endParaRPr>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7</a:t>
            </a:fld>
            <a:endParaRPr lang="en-GB" altLang="lt-LT" dirty="0"/>
          </a:p>
        </p:txBody>
      </p:sp>
    </p:spTree>
    <p:extLst>
      <p:ext uri="{BB962C8B-B14F-4D97-AF65-F5344CB8AC3E}">
        <p14:creationId xmlns:p14="http://schemas.microsoft.com/office/powerpoint/2010/main" val="228403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lt-LT"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AB „Lietuvos geležinkeliai“ – viešosios geležinkelių infrastruktūros valdytojas, geležinkelio įmonė (vežėjas) ir geležinkelių paslaugų įrenginių operatorius.</a:t>
            </a:r>
          </a:p>
          <a:p>
            <a:endParaRPr lang="lt-LT" u="none" dirty="0"/>
          </a:p>
        </p:txBody>
      </p:sp>
      <p:sp>
        <p:nvSpPr>
          <p:cNvPr id="4" name="Date Placeholder 3"/>
          <p:cNvSpPr>
            <a:spLocks noGrp="1"/>
          </p:cNvSpPr>
          <p:nvPr>
            <p:ph type="dt" idx="10"/>
          </p:nvPr>
        </p:nvSpPr>
        <p:spPr/>
        <p:txBody>
          <a:bodyPr/>
          <a:lstStyle/>
          <a:p>
            <a:pPr>
              <a:defRPr/>
            </a:pPr>
            <a:fld id="{E2A2A6CF-EE8A-43E6-82F1-A63FC5811F51}" type="datetime1">
              <a:rPr lang="lt-LT" smtClean="0"/>
              <a:pPr>
                <a:defRPr/>
              </a:pPr>
              <a:t>2018.10.16</a:t>
            </a:fld>
            <a:endParaRPr lang="en-GB" dirty="0"/>
          </a:p>
        </p:txBody>
      </p:sp>
      <p:sp>
        <p:nvSpPr>
          <p:cNvPr id="5" name="Slide Number Placeholder 4"/>
          <p:cNvSpPr>
            <a:spLocks noGrp="1"/>
          </p:cNvSpPr>
          <p:nvPr>
            <p:ph type="sldNum" sz="quarter" idx="11"/>
          </p:nvPr>
        </p:nvSpPr>
        <p:spPr/>
        <p:txBody>
          <a:bodyPr/>
          <a:lstStyle/>
          <a:p>
            <a:pPr>
              <a:defRPr/>
            </a:pPr>
            <a:fld id="{E5102EC6-9E2B-4A82-93A5-73AC117EB787}" type="slidenum">
              <a:rPr lang="en-GB" altLang="lt-LT" smtClean="0"/>
              <a:pPr>
                <a:defRPr/>
              </a:pPr>
              <a:t>8</a:t>
            </a:fld>
            <a:endParaRPr lang="en-GB" altLang="lt-LT" dirty="0"/>
          </a:p>
        </p:txBody>
      </p:sp>
    </p:spTree>
    <p:extLst>
      <p:ext uri="{BB962C8B-B14F-4D97-AF65-F5344CB8AC3E}">
        <p14:creationId xmlns:p14="http://schemas.microsoft.com/office/powerpoint/2010/main" val="245681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17AE5865-46F6-4FAA-9F96-333993753EC6}"/>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8F0D08C-4D2E-44F9-B726-93B58E1A74C2}" type="datetime1">
              <a:rPr lang="lt-LT" altLang="lt-LT" smtClean="0"/>
              <a:pPr eaLnBrk="1" hangingPunct="1">
                <a:spcBef>
                  <a:spcPct val="0"/>
                </a:spcBef>
                <a:defRPr/>
              </a:pPr>
              <a:t>2018.10.16</a:t>
            </a:fld>
            <a:endParaRPr lang="en-GB" altLang="lt-LT" dirty="0"/>
          </a:p>
        </p:txBody>
      </p:sp>
      <p:sp>
        <p:nvSpPr>
          <p:cNvPr id="32771" name="Rectangle 7">
            <a:extLst>
              <a:ext uri="{FF2B5EF4-FFF2-40B4-BE49-F238E27FC236}">
                <a16:creationId xmlns:a16="http://schemas.microsoft.com/office/drawing/2014/main" id="{092B55A5-C58C-4E35-A40E-90ABDAAB6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9A5D26-F686-4A7D-A444-753751A9FE4A}" type="slidenum">
              <a:rPr lang="en-GB" altLang="lt-LT" smtClean="0"/>
              <a:pPr>
                <a:spcBef>
                  <a:spcPct val="0"/>
                </a:spcBef>
              </a:pPr>
              <a:t>9</a:t>
            </a:fld>
            <a:endParaRPr lang="en-GB" altLang="lt-LT" dirty="0"/>
          </a:p>
        </p:txBody>
      </p:sp>
      <p:sp>
        <p:nvSpPr>
          <p:cNvPr id="32772" name="Rectangle 2">
            <a:extLst>
              <a:ext uri="{FF2B5EF4-FFF2-40B4-BE49-F238E27FC236}">
                <a16:creationId xmlns:a16="http://schemas.microsoft.com/office/drawing/2014/main" id="{319335CD-8845-48EA-B270-399A87A4CA8C}"/>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36558C6F-7207-4D0E-91B2-F76E8C5C8C0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tabLst>
                <a:tab pos="363538" algn="l"/>
              </a:tabLst>
              <a:defRPr/>
            </a:pPr>
            <a:endParaRPr lang="lt-LT" sz="1100" u="sng" dirty="0">
              <a:solidFill>
                <a:srgbClr val="323232"/>
              </a:solidFill>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FDEE7CA-2B4E-46E7-B223-FF8ABE17D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lt-LT" dirty="0"/>
          </a:p>
        </p:txBody>
      </p:sp>
      <p:sp>
        <p:nvSpPr>
          <p:cNvPr id="7" name="Title 6"/>
          <p:cNvSpPr>
            <a:spLocks noGrp="1"/>
          </p:cNvSpPr>
          <p:nvPr>
            <p:ph type="title"/>
          </p:nvPr>
        </p:nvSpPr>
        <p:spPr/>
        <p:txBody>
          <a:bodyPr/>
          <a:lstStyle/>
          <a:p>
            <a:r>
              <a:rPr lang="en-US" dirty="0"/>
              <a:t>Click to edit Master title style</a:t>
            </a:r>
            <a:endParaRPr lang="lt-LT" dirty="0"/>
          </a:p>
        </p:txBody>
      </p:sp>
      <p:sp>
        <p:nvSpPr>
          <p:cNvPr id="5" name="Rectangle 5">
            <a:extLst>
              <a:ext uri="{FF2B5EF4-FFF2-40B4-BE49-F238E27FC236}">
                <a16:creationId xmlns:a16="http://schemas.microsoft.com/office/drawing/2014/main" id="{E67A6CDE-1719-4FCF-B648-47D26BF168FF}"/>
              </a:ext>
            </a:extLst>
          </p:cNvPr>
          <p:cNvSpPr>
            <a:spLocks noGrp="1" noChangeArrowheads="1"/>
          </p:cNvSpPr>
          <p:nvPr>
            <p:ph type="ftr" sz="quarter" idx="10"/>
          </p:nvPr>
        </p:nvSpPr>
        <p:spPr/>
        <p:txBody>
          <a:bodyPr/>
          <a:lstStyle>
            <a:lvl1pPr>
              <a:defRPr/>
            </a:lvl1pPr>
          </a:lstStyle>
          <a:p>
            <a:pPr>
              <a:defRPr/>
            </a:pPr>
            <a:endParaRPr lang="lt-LT" dirty="0"/>
          </a:p>
        </p:txBody>
      </p:sp>
      <p:sp>
        <p:nvSpPr>
          <p:cNvPr id="6" name="Rectangle 6">
            <a:extLst>
              <a:ext uri="{FF2B5EF4-FFF2-40B4-BE49-F238E27FC236}">
                <a16:creationId xmlns:a16="http://schemas.microsoft.com/office/drawing/2014/main" id="{00632526-3192-41FD-A975-43C859F81D5D}"/>
              </a:ext>
            </a:extLst>
          </p:cNvPr>
          <p:cNvSpPr>
            <a:spLocks noGrp="1" noChangeArrowheads="1"/>
          </p:cNvSpPr>
          <p:nvPr>
            <p:ph type="sldNum" sz="quarter" idx="11"/>
          </p:nvPr>
        </p:nvSpPr>
        <p:spPr/>
        <p:txBody>
          <a:bodyPr/>
          <a:lstStyle>
            <a:lvl1pPr>
              <a:defRPr/>
            </a:lvl1pPr>
          </a:lstStyle>
          <a:p>
            <a:pPr>
              <a:defRPr/>
            </a:pPr>
            <a:fld id="{28BFEB1C-6922-4BF0-B7D3-ECD30853C457}" type="slidenum">
              <a:rPr lang="en-GB" altLang="lt-LT" smtClean="0"/>
              <a:pPr>
                <a:defRPr/>
              </a:pPr>
              <a:t>‹#›</a:t>
            </a:fld>
            <a:r>
              <a:rPr lang="en-GB" altLang="lt-LT" dirty="0"/>
              <a:t> </a:t>
            </a:r>
            <a:r>
              <a:rPr lang="en-GB" altLang="lt-LT" dirty="0" err="1"/>
              <a:t>psl</a:t>
            </a:r>
            <a:r>
              <a:rPr lang="en-GB" altLang="lt-LT" dirty="0"/>
              <a:t>.</a:t>
            </a:r>
          </a:p>
          <a:p>
            <a:pPr>
              <a:defRPr/>
            </a:pPr>
            <a:endParaRPr lang="en-GB" altLang="lt-LT" dirty="0"/>
          </a:p>
        </p:txBody>
      </p:sp>
    </p:spTree>
    <p:extLst>
      <p:ext uri="{BB962C8B-B14F-4D97-AF65-F5344CB8AC3E}">
        <p14:creationId xmlns:p14="http://schemas.microsoft.com/office/powerpoint/2010/main" val="260067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44F1D07-2BB7-4C90-937D-7F550AF3B8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5">
            <a:extLst>
              <a:ext uri="{FF2B5EF4-FFF2-40B4-BE49-F238E27FC236}">
                <a16:creationId xmlns:a16="http://schemas.microsoft.com/office/drawing/2014/main" id="{BE64FDA4-3C2C-4172-866C-4CF342032470}"/>
              </a:ext>
            </a:extLst>
          </p:cNvPr>
          <p:cNvSpPr>
            <a:spLocks noGrp="1" noChangeArrowheads="1"/>
          </p:cNvSpPr>
          <p:nvPr>
            <p:ph type="ftr" sz="quarter" idx="10"/>
          </p:nvPr>
        </p:nvSpPr>
        <p:spPr/>
        <p:txBody>
          <a:bodyPr/>
          <a:lstStyle>
            <a:lvl1pPr>
              <a:defRPr/>
            </a:lvl1pPr>
          </a:lstStyle>
          <a:p>
            <a:pPr>
              <a:defRPr/>
            </a:pPr>
            <a:endParaRPr lang="lt-LT" dirty="0"/>
          </a:p>
        </p:txBody>
      </p:sp>
      <p:sp>
        <p:nvSpPr>
          <p:cNvPr id="6" name="Rectangle 6">
            <a:extLst>
              <a:ext uri="{FF2B5EF4-FFF2-40B4-BE49-F238E27FC236}">
                <a16:creationId xmlns:a16="http://schemas.microsoft.com/office/drawing/2014/main" id="{E0BDDB90-05DF-4BB1-8DD7-4CD1345E2874}"/>
              </a:ext>
            </a:extLst>
          </p:cNvPr>
          <p:cNvSpPr>
            <a:spLocks noGrp="1" noChangeArrowheads="1"/>
          </p:cNvSpPr>
          <p:nvPr>
            <p:ph type="sldNum" sz="quarter" idx="11"/>
          </p:nvPr>
        </p:nvSpPr>
        <p:spPr/>
        <p:txBody>
          <a:bodyPr/>
          <a:lstStyle>
            <a:lvl1pPr>
              <a:defRPr/>
            </a:lvl1pPr>
          </a:lstStyle>
          <a:p>
            <a:pPr>
              <a:defRPr/>
            </a:pPr>
            <a:fld id="{6738FFAA-4AE4-4EB9-BE93-45D53FFB0225}" type="slidenum">
              <a:rPr lang="en-GB" altLang="lt-LT"/>
              <a:pPr>
                <a:defRPr/>
              </a:pPr>
              <a:t>‹#›</a:t>
            </a:fld>
            <a:r>
              <a:rPr lang="en-GB" altLang="lt-LT" dirty="0"/>
              <a:t> pal</a:t>
            </a:r>
          </a:p>
        </p:txBody>
      </p:sp>
    </p:spTree>
    <p:extLst>
      <p:ext uri="{BB962C8B-B14F-4D97-AF65-F5344CB8AC3E}">
        <p14:creationId xmlns:p14="http://schemas.microsoft.com/office/powerpoint/2010/main" val="162929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C2D84C8-CA3A-43DC-96B1-52883127AA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145213" y="1219200"/>
            <a:ext cx="1793875" cy="4800600"/>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762000" y="1219200"/>
            <a:ext cx="5230813"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5">
            <a:extLst>
              <a:ext uri="{FF2B5EF4-FFF2-40B4-BE49-F238E27FC236}">
                <a16:creationId xmlns:a16="http://schemas.microsoft.com/office/drawing/2014/main" id="{EB539DC2-E4D1-40D6-8AFC-EDDD29B8B3C0}"/>
              </a:ext>
            </a:extLst>
          </p:cNvPr>
          <p:cNvSpPr>
            <a:spLocks noGrp="1" noChangeArrowheads="1"/>
          </p:cNvSpPr>
          <p:nvPr>
            <p:ph type="ftr" sz="quarter" idx="10"/>
          </p:nvPr>
        </p:nvSpPr>
        <p:spPr/>
        <p:txBody>
          <a:bodyPr/>
          <a:lstStyle>
            <a:lvl1pPr>
              <a:defRPr/>
            </a:lvl1pPr>
          </a:lstStyle>
          <a:p>
            <a:pPr>
              <a:defRPr/>
            </a:pPr>
            <a:endParaRPr lang="lt-LT" dirty="0"/>
          </a:p>
        </p:txBody>
      </p:sp>
      <p:sp>
        <p:nvSpPr>
          <p:cNvPr id="6" name="Rectangle 6">
            <a:extLst>
              <a:ext uri="{FF2B5EF4-FFF2-40B4-BE49-F238E27FC236}">
                <a16:creationId xmlns:a16="http://schemas.microsoft.com/office/drawing/2014/main" id="{4DAFB92C-F669-4AC0-884B-FCD57EB057DA}"/>
              </a:ext>
            </a:extLst>
          </p:cNvPr>
          <p:cNvSpPr>
            <a:spLocks noGrp="1" noChangeArrowheads="1"/>
          </p:cNvSpPr>
          <p:nvPr>
            <p:ph type="sldNum" sz="quarter" idx="11"/>
          </p:nvPr>
        </p:nvSpPr>
        <p:spPr/>
        <p:txBody>
          <a:bodyPr/>
          <a:lstStyle>
            <a:lvl1pPr>
              <a:defRPr/>
            </a:lvl1pPr>
          </a:lstStyle>
          <a:p>
            <a:pPr>
              <a:defRPr/>
            </a:pPr>
            <a:fld id="{D7DBE999-FC3F-48B0-A269-6C54DE91EE7A}" type="slidenum">
              <a:rPr lang="en-GB" altLang="lt-LT"/>
              <a:pPr>
                <a:defRPr/>
              </a:pPr>
              <a:t>‹#›</a:t>
            </a:fld>
            <a:r>
              <a:rPr lang="en-GB" altLang="lt-LT" dirty="0"/>
              <a:t> pal</a:t>
            </a:r>
          </a:p>
        </p:txBody>
      </p:sp>
    </p:spTree>
    <p:extLst>
      <p:ext uri="{BB962C8B-B14F-4D97-AF65-F5344CB8AC3E}">
        <p14:creationId xmlns:p14="http://schemas.microsoft.com/office/powerpoint/2010/main" val="114447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4659841-E0F0-4531-95A6-4858E6971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219200"/>
            <a:ext cx="7162800" cy="762000"/>
          </a:xfrm>
        </p:spPr>
        <p:txBody>
          <a:bodyPr/>
          <a:lstStyle/>
          <a:p>
            <a:r>
              <a:rPr lang="en-US"/>
              <a:t>Click to edit Master title style</a:t>
            </a:r>
            <a:endParaRPr lang="lt-LT"/>
          </a:p>
        </p:txBody>
      </p:sp>
      <p:sp>
        <p:nvSpPr>
          <p:cNvPr id="3" name="Text Placeholder 2"/>
          <p:cNvSpPr>
            <a:spLocks noGrp="1"/>
          </p:cNvSpPr>
          <p:nvPr>
            <p:ph type="body" sz="half" idx="1"/>
          </p:nvPr>
        </p:nvSpPr>
        <p:spPr>
          <a:xfrm>
            <a:off x="762000" y="2057400"/>
            <a:ext cx="351155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425950" y="2057400"/>
            <a:ext cx="3513138"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a:extLst>
              <a:ext uri="{FF2B5EF4-FFF2-40B4-BE49-F238E27FC236}">
                <a16:creationId xmlns:a16="http://schemas.microsoft.com/office/drawing/2014/main" id="{D9085993-9753-4DEC-ABC8-990433E2D5AE}"/>
              </a:ext>
            </a:extLst>
          </p:cNvPr>
          <p:cNvSpPr>
            <a:spLocks noGrp="1" noChangeArrowheads="1"/>
          </p:cNvSpPr>
          <p:nvPr>
            <p:ph type="ftr" sz="quarter" idx="10"/>
          </p:nvPr>
        </p:nvSpPr>
        <p:spPr/>
        <p:txBody>
          <a:bodyPr/>
          <a:lstStyle>
            <a:lvl1pPr>
              <a:defRPr/>
            </a:lvl1pPr>
          </a:lstStyle>
          <a:p>
            <a:pPr>
              <a:defRPr/>
            </a:pPr>
            <a:endParaRPr lang="lt-LT" dirty="0"/>
          </a:p>
        </p:txBody>
      </p:sp>
      <p:sp>
        <p:nvSpPr>
          <p:cNvPr id="7" name="Slide Number Placeholder 6">
            <a:extLst>
              <a:ext uri="{FF2B5EF4-FFF2-40B4-BE49-F238E27FC236}">
                <a16:creationId xmlns:a16="http://schemas.microsoft.com/office/drawing/2014/main" id="{17C1EE91-4A5D-4E11-9635-DE959D272242}"/>
              </a:ext>
            </a:extLst>
          </p:cNvPr>
          <p:cNvSpPr>
            <a:spLocks noGrp="1" noChangeArrowheads="1"/>
          </p:cNvSpPr>
          <p:nvPr>
            <p:ph type="sldNum" sz="quarter" idx="11"/>
          </p:nvPr>
        </p:nvSpPr>
        <p:spPr/>
        <p:txBody>
          <a:bodyPr/>
          <a:lstStyle>
            <a:lvl1pPr>
              <a:defRPr/>
            </a:lvl1pPr>
          </a:lstStyle>
          <a:p>
            <a:pPr>
              <a:defRPr/>
            </a:pPr>
            <a:fld id="{719EF70A-48D4-4F33-86F4-1A7056DB6457}" type="slidenum">
              <a:rPr lang="en-GB" altLang="lt-LT"/>
              <a:pPr>
                <a:defRPr/>
              </a:pPr>
              <a:t>‹#›</a:t>
            </a:fld>
            <a:r>
              <a:rPr lang="en-GB" altLang="lt-LT" dirty="0"/>
              <a:t> pal</a:t>
            </a:r>
          </a:p>
        </p:txBody>
      </p:sp>
    </p:spTree>
    <p:extLst>
      <p:ext uri="{BB962C8B-B14F-4D97-AF65-F5344CB8AC3E}">
        <p14:creationId xmlns:p14="http://schemas.microsoft.com/office/powerpoint/2010/main" val="68968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E1B2F92E-883C-4B80-A2D0-75B19F0AD6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sz="quarter"/>
          </p:nvPr>
        </p:nvSpPr>
        <p:spPr>
          <a:xfrm>
            <a:off x="762000" y="1219200"/>
            <a:ext cx="7162800" cy="762000"/>
          </a:xfrm>
        </p:spPr>
        <p:txBody>
          <a:bodyPr/>
          <a:lstStyle/>
          <a:p>
            <a:r>
              <a:rPr lang="en-US"/>
              <a:t>Click to edit Master title style</a:t>
            </a:r>
            <a:endParaRPr lang="lt-LT"/>
          </a:p>
        </p:txBody>
      </p:sp>
      <p:sp>
        <p:nvSpPr>
          <p:cNvPr id="3" name="Content Placeholder 2"/>
          <p:cNvSpPr>
            <a:spLocks noGrp="1"/>
          </p:cNvSpPr>
          <p:nvPr>
            <p:ph sz="quarter" idx="1"/>
          </p:nvPr>
        </p:nvSpPr>
        <p:spPr>
          <a:xfrm>
            <a:off x="762000" y="2057400"/>
            <a:ext cx="351155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quarter" idx="2"/>
          </p:nvPr>
        </p:nvSpPr>
        <p:spPr>
          <a:xfrm>
            <a:off x="4425950" y="2057400"/>
            <a:ext cx="3513138"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Content Placeholder 4"/>
          <p:cNvSpPr>
            <a:spLocks noGrp="1"/>
          </p:cNvSpPr>
          <p:nvPr>
            <p:ph sz="quarter" idx="3"/>
          </p:nvPr>
        </p:nvSpPr>
        <p:spPr>
          <a:xfrm>
            <a:off x="762000" y="4114800"/>
            <a:ext cx="351155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Content Placeholder 5"/>
          <p:cNvSpPr>
            <a:spLocks noGrp="1"/>
          </p:cNvSpPr>
          <p:nvPr>
            <p:ph sz="quarter" idx="4"/>
          </p:nvPr>
        </p:nvSpPr>
        <p:spPr>
          <a:xfrm>
            <a:off x="4425950" y="4114800"/>
            <a:ext cx="3513138"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8" name="Rectangle 5">
            <a:extLst>
              <a:ext uri="{FF2B5EF4-FFF2-40B4-BE49-F238E27FC236}">
                <a16:creationId xmlns:a16="http://schemas.microsoft.com/office/drawing/2014/main" id="{B664FED0-E69A-4996-B795-A735CBBFE395}"/>
              </a:ext>
            </a:extLst>
          </p:cNvPr>
          <p:cNvSpPr>
            <a:spLocks noGrp="1" noChangeArrowheads="1"/>
          </p:cNvSpPr>
          <p:nvPr>
            <p:ph type="ftr" sz="quarter" idx="10"/>
          </p:nvPr>
        </p:nvSpPr>
        <p:spPr/>
        <p:txBody>
          <a:bodyPr/>
          <a:lstStyle>
            <a:lvl1pPr>
              <a:defRPr/>
            </a:lvl1pPr>
          </a:lstStyle>
          <a:p>
            <a:pPr>
              <a:defRPr/>
            </a:pPr>
            <a:endParaRPr lang="lt-LT" dirty="0"/>
          </a:p>
        </p:txBody>
      </p:sp>
      <p:sp>
        <p:nvSpPr>
          <p:cNvPr id="9" name="Rectangle 6">
            <a:extLst>
              <a:ext uri="{FF2B5EF4-FFF2-40B4-BE49-F238E27FC236}">
                <a16:creationId xmlns:a16="http://schemas.microsoft.com/office/drawing/2014/main" id="{80F444B8-F672-4430-B957-F287BAE15AEB}"/>
              </a:ext>
            </a:extLst>
          </p:cNvPr>
          <p:cNvSpPr>
            <a:spLocks noGrp="1" noChangeArrowheads="1"/>
          </p:cNvSpPr>
          <p:nvPr>
            <p:ph type="sldNum" sz="quarter" idx="11"/>
          </p:nvPr>
        </p:nvSpPr>
        <p:spPr/>
        <p:txBody>
          <a:bodyPr/>
          <a:lstStyle>
            <a:lvl1pPr>
              <a:defRPr/>
            </a:lvl1pPr>
          </a:lstStyle>
          <a:p>
            <a:pPr>
              <a:defRPr/>
            </a:pPr>
            <a:fld id="{D62AA595-737F-4D3B-99B9-151D46474A20}" type="slidenum">
              <a:rPr lang="en-GB" altLang="lt-LT"/>
              <a:pPr>
                <a:defRPr/>
              </a:pPr>
              <a:t>‹#›</a:t>
            </a:fld>
            <a:r>
              <a:rPr lang="en-GB" altLang="lt-LT" dirty="0"/>
              <a:t> pal</a:t>
            </a:r>
          </a:p>
        </p:txBody>
      </p:sp>
    </p:spTree>
    <p:extLst>
      <p:ext uri="{BB962C8B-B14F-4D97-AF65-F5344CB8AC3E}">
        <p14:creationId xmlns:p14="http://schemas.microsoft.com/office/powerpoint/2010/main" val="311526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4843A5A-7F04-496E-8795-893650D9FB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5">
            <a:extLst>
              <a:ext uri="{FF2B5EF4-FFF2-40B4-BE49-F238E27FC236}">
                <a16:creationId xmlns:a16="http://schemas.microsoft.com/office/drawing/2014/main" id="{4D3A3F8C-2871-47A5-8A80-683CB545F9DC}"/>
              </a:ext>
            </a:extLst>
          </p:cNvPr>
          <p:cNvSpPr>
            <a:spLocks noGrp="1" noChangeArrowheads="1"/>
          </p:cNvSpPr>
          <p:nvPr>
            <p:ph type="ftr" sz="quarter" idx="10"/>
          </p:nvPr>
        </p:nvSpPr>
        <p:spPr/>
        <p:txBody>
          <a:bodyPr/>
          <a:lstStyle>
            <a:lvl1pPr>
              <a:defRPr/>
            </a:lvl1pPr>
          </a:lstStyle>
          <a:p>
            <a:pPr>
              <a:defRPr/>
            </a:pPr>
            <a:endParaRPr lang="lt-LT" dirty="0"/>
          </a:p>
        </p:txBody>
      </p:sp>
      <p:sp>
        <p:nvSpPr>
          <p:cNvPr id="6" name="Rectangle 6">
            <a:extLst>
              <a:ext uri="{FF2B5EF4-FFF2-40B4-BE49-F238E27FC236}">
                <a16:creationId xmlns:a16="http://schemas.microsoft.com/office/drawing/2014/main" id="{52AA5296-40F0-4FBC-B00E-0D9FF89DFD46}"/>
              </a:ext>
            </a:extLst>
          </p:cNvPr>
          <p:cNvSpPr>
            <a:spLocks noGrp="1" noChangeArrowheads="1"/>
          </p:cNvSpPr>
          <p:nvPr>
            <p:ph type="sldNum" sz="quarter" idx="11"/>
          </p:nvPr>
        </p:nvSpPr>
        <p:spPr/>
        <p:txBody>
          <a:bodyPr/>
          <a:lstStyle>
            <a:lvl1pPr>
              <a:defRPr/>
            </a:lvl1pPr>
          </a:lstStyle>
          <a:p>
            <a:pPr>
              <a:defRPr/>
            </a:pPr>
            <a:fld id="{7EEDF1DC-2B74-4876-8953-5681059CB644}" type="slidenum">
              <a:rPr lang="en-GB" altLang="lt-LT"/>
              <a:pPr>
                <a:defRPr/>
              </a:pPr>
              <a:t>‹#›</a:t>
            </a:fld>
            <a:r>
              <a:rPr lang="en-GB" altLang="lt-LT" dirty="0"/>
              <a:t> pal</a:t>
            </a:r>
          </a:p>
        </p:txBody>
      </p:sp>
    </p:spTree>
    <p:extLst>
      <p:ext uri="{BB962C8B-B14F-4D97-AF65-F5344CB8AC3E}">
        <p14:creationId xmlns:p14="http://schemas.microsoft.com/office/powerpoint/2010/main" val="287871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DF030DF-03DB-4514-93D3-1BB8C7585E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a:extLst>
              <a:ext uri="{FF2B5EF4-FFF2-40B4-BE49-F238E27FC236}">
                <a16:creationId xmlns:a16="http://schemas.microsoft.com/office/drawing/2014/main" id="{13D22E27-9F70-4D55-B6CE-B9E016A4A736}"/>
              </a:ext>
            </a:extLst>
          </p:cNvPr>
          <p:cNvSpPr>
            <a:spLocks noGrp="1" noChangeArrowheads="1"/>
          </p:cNvSpPr>
          <p:nvPr>
            <p:ph type="ftr" sz="quarter" idx="10"/>
          </p:nvPr>
        </p:nvSpPr>
        <p:spPr/>
        <p:txBody>
          <a:bodyPr/>
          <a:lstStyle>
            <a:lvl1pPr>
              <a:defRPr/>
            </a:lvl1pPr>
          </a:lstStyle>
          <a:p>
            <a:pPr>
              <a:defRPr/>
            </a:pPr>
            <a:endParaRPr lang="lt-LT" dirty="0"/>
          </a:p>
        </p:txBody>
      </p:sp>
      <p:sp>
        <p:nvSpPr>
          <p:cNvPr id="6" name="Rectangle 6">
            <a:extLst>
              <a:ext uri="{FF2B5EF4-FFF2-40B4-BE49-F238E27FC236}">
                <a16:creationId xmlns:a16="http://schemas.microsoft.com/office/drawing/2014/main" id="{3D3009DD-8D08-440E-95CA-F646A0EAAA02}"/>
              </a:ext>
            </a:extLst>
          </p:cNvPr>
          <p:cNvSpPr>
            <a:spLocks noGrp="1" noChangeArrowheads="1"/>
          </p:cNvSpPr>
          <p:nvPr>
            <p:ph type="sldNum" sz="quarter" idx="11"/>
          </p:nvPr>
        </p:nvSpPr>
        <p:spPr/>
        <p:txBody>
          <a:bodyPr/>
          <a:lstStyle>
            <a:lvl1pPr>
              <a:defRPr/>
            </a:lvl1pPr>
          </a:lstStyle>
          <a:p>
            <a:pPr>
              <a:defRPr/>
            </a:pPr>
            <a:fld id="{F3A61EA3-C99B-46C5-B9EF-9182411BB03D}" type="slidenum">
              <a:rPr lang="en-GB" altLang="lt-LT"/>
              <a:pPr>
                <a:defRPr/>
              </a:pPr>
              <a:t>‹#›</a:t>
            </a:fld>
            <a:r>
              <a:rPr lang="en-GB" altLang="lt-LT" dirty="0"/>
              <a:t> pal</a:t>
            </a:r>
          </a:p>
        </p:txBody>
      </p:sp>
    </p:spTree>
    <p:extLst>
      <p:ext uri="{BB962C8B-B14F-4D97-AF65-F5344CB8AC3E}">
        <p14:creationId xmlns:p14="http://schemas.microsoft.com/office/powerpoint/2010/main" val="335824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C187B1A-6D96-477C-8DE4-27EDA48B8F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762000" y="2057400"/>
            <a:ext cx="351155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425950" y="2057400"/>
            <a:ext cx="35131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a:extLst>
              <a:ext uri="{FF2B5EF4-FFF2-40B4-BE49-F238E27FC236}">
                <a16:creationId xmlns:a16="http://schemas.microsoft.com/office/drawing/2014/main" id="{7C88BC08-29FC-4360-99E6-F6761EA040C5}"/>
              </a:ext>
            </a:extLst>
          </p:cNvPr>
          <p:cNvSpPr>
            <a:spLocks noGrp="1" noChangeArrowheads="1"/>
          </p:cNvSpPr>
          <p:nvPr>
            <p:ph type="ftr" sz="quarter" idx="10"/>
          </p:nvPr>
        </p:nvSpPr>
        <p:spPr/>
        <p:txBody>
          <a:bodyPr/>
          <a:lstStyle>
            <a:lvl1pPr>
              <a:defRPr/>
            </a:lvl1pPr>
          </a:lstStyle>
          <a:p>
            <a:pPr>
              <a:defRPr/>
            </a:pPr>
            <a:endParaRPr lang="lt-LT" dirty="0"/>
          </a:p>
        </p:txBody>
      </p:sp>
      <p:sp>
        <p:nvSpPr>
          <p:cNvPr id="7" name="Slide Number Placeholder 6">
            <a:extLst>
              <a:ext uri="{FF2B5EF4-FFF2-40B4-BE49-F238E27FC236}">
                <a16:creationId xmlns:a16="http://schemas.microsoft.com/office/drawing/2014/main" id="{15420DC1-DD71-4EAB-857F-A5FF87828DA2}"/>
              </a:ext>
            </a:extLst>
          </p:cNvPr>
          <p:cNvSpPr>
            <a:spLocks noGrp="1" noChangeArrowheads="1"/>
          </p:cNvSpPr>
          <p:nvPr>
            <p:ph type="sldNum" sz="quarter" idx="11"/>
          </p:nvPr>
        </p:nvSpPr>
        <p:spPr/>
        <p:txBody>
          <a:bodyPr/>
          <a:lstStyle>
            <a:lvl1pPr>
              <a:defRPr/>
            </a:lvl1pPr>
          </a:lstStyle>
          <a:p>
            <a:pPr>
              <a:defRPr/>
            </a:pPr>
            <a:fld id="{D9F496A2-C348-4DA2-9117-2B60B1599CBC}" type="slidenum">
              <a:rPr lang="en-GB" altLang="lt-LT"/>
              <a:pPr>
                <a:defRPr/>
              </a:pPr>
              <a:t>‹#›</a:t>
            </a:fld>
            <a:r>
              <a:rPr lang="en-GB" altLang="lt-LT" dirty="0"/>
              <a:t> pal</a:t>
            </a:r>
          </a:p>
        </p:txBody>
      </p:sp>
    </p:spTree>
    <p:extLst>
      <p:ext uri="{BB962C8B-B14F-4D97-AF65-F5344CB8AC3E}">
        <p14:creationId xmlns:p14="http://schemas.microsoft.com/office/powerpoint/2010/main" val="98082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DAD3CFC-278C-470D-92F3-FC12C93CEC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8" name="Rectangle 5">
            <a:extLst>
              <a:ext uri="{FF2B5EF4-FFF2-40B4-BE49-F238E27FC236}">
                <a16:creationId xmlns:a16="http://schemas.microsoft.com/office/drawing/2014/main" id="{AAD574BF-710F-4E71-9AF5-E1B64DE837D5}"/>
              </a:ext>
            </a:extLst>
          </p:cNvPr>
          <p:cNvSpPr>
            <a:spLocks noGrp="1" noChangeArrowheads="1"/>
          </p:cNvSpPr>
          <p:nvPr>
            <p:ph type="ftr" sz="quarter" idx="10"/>
          </p:nvPr>
        </p:nvSpPr>
        <p:spPr/>
        <p:txBody>
          <a:bodyPr/>
          <a:lstStyle>
            <a:lvl1pPr>
              <a:defRPr/>
            </a:lvl1pPr>
          </a:lstStyle>
          <a:p>
            <a:pPr>
              <a:defRPr/>
            </a:pPr>
            <a:endParaRPr lang="lt-LT" dirty="0"/>
          </a:p>
        </p:txBody>
      </p:sp>
      <p:sp>
        <p:nvSpPr>
          <p:cNvPr id="9" name="Rectangle 6">
            <a:extLst>
              <a:ext uri="{FF2B5EF4-FFF2-40B4-BE49-F238E27FC236}">
                <a16:creationId xmlns:a16="http://schemas.microsoft.com/office/drawing/2014/main" id="{41981E45-9DAA-414E-9707-27B49450D473}"/>
              </a:ext>
            </a:extLst>
          </p:cNvPr>
          <p:cNvSpPr>
            <a:spLocks noGrp="1" noChangeArrowheads="1"/>
          </p:cNvSpPr>
          <p:nvPr>
            <p:ph type="sldNum" sz="quarter" idx="11"/>
          </p:nvPr>
        </p:nvSpPr>
        <p:spPr/>
        <p:txBody>
          <a:bodyPr/>
          <a:lstStyle>
            <a:lvl1pPr>
              <a:defRPr/>
            </a:lvl1pPr>
          </a:lstStyle>
          <a:p>
            <a:pPr>
              <a:defRPr/>
            </a:pPr>
            <a:fld id="{1F196634-6613-4E2D-A058-143ABCB5F235}" type="slidenum">
              <a:rPr lang="en-GB" altLang="lt-LT"/>
              <a:pPr>
                <a:defRPr/>
              </a:pPr>
              <a:t>‹#›</a:t>
            </a:fld>
            <a:r>
              <a:rPr lang="en-GB" altLang="lt-LT" dirty="0"/>
              <a:t> pal</a:t>
            </a:r>
          </a:p>
        </p:txBody>
      </p:sp>
    </p:spTree>
    <p:extLst>
      <p:ext uri="{BB962C8B-B14F-4D97-AF65-F5344CB8AC3E}">
        <p14:creationId xmlns:p14="http://schemas.microsoft.com/office/powerpoint/2010/main" val="20265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5FD1A69D-7B31-4519-93F5-3B1A7A3F60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lt-LT"/>
          </a:p>
        </p:txBody>
      </p:sp>
      <p:sp>
        <p:nvSpPr>
          <p:cNvPr id="4" name="Rectangle 5">
            <a:extLst>
              <a:ext uri="{FF2B5EF4-FFF2-40B4-BE49-F238E27FC236}">
                <a16:creationId xmlns:a16="http://schemas.microsoft.com/office/drawing/2014/main" id="{950E32B3-CD57-4A15-938A-10160C5E416C}"/>
              </a:ext>
            </a:extLst>
          </p:cNvPr>
          <p:cNvSpPr>
            <a:spLocks noGrp="1" noChangeArrowheads="1"/>
          </p:cNvSpPr>
          <p:nvPr>
            <p:ph type="ftr" sz="quarter" idx="10"/>
          </p:nvPr>
        </p:nvSpPr>
        <p:spPr/>
        <p:txBody>
          <a:bodyPr/>
          <a:lstStyle>
            <a:lvl1pPr>
              <a:defRPr/>
            </a:lvl1pPr>
          </a:lstStyle>
          <a:p>
            <a:pPr>
              <a:defRPr/>
            </a:pPr>
            <a:endParaRPr lang="lt-LT" dirty="0"/>
          </a:p>
        </p:txBody>
      </p:sp>
      <p:sp>
        <p:nvSpPr>
          <p:cNvPr id="5" name="Rectangle 6">
            <a:extLst>
              <a:ext uri="{FF2B5EF4-FFF2-40B4-BE49-F238E27FC236}">
                <a16:creationId xmlns:a16="http://schemas.microsoft.com/office/drawing/2014/main" id="{39A194A1-9115-4428-900C-0EB54C84ECBA}"/>
              </a:ext>
            </a:extLst>
          </p:cNvPr>
          <p:cNvSpPr>
            <a:spLocks noGrp="1" noChangeArrowheads="1"/>
          </p:cNvSpPr>
          <p:nvPr>
            <p:ph type="sldNum" sz="quarter" idx="11"/>
          </p:nvPr>
        </p:nvSpPr>
        <p:spPr/>
        <p:txBody>
          <a:bodyPr/>
          <a:lstStyle>
            <a:lvl1pPr>
              <a:defRPr/>
            </a:lvl1pPr>
          </a:lstStyle>
          <a:p>
            <a:pPr>
              <a:defRPr/>
            </a:pPr>
            <a:fld id="{EE88112A-01EA-4EEA-87FC-5378260375BD}" type="slidenum">
              <a:rPr lang="en-GB" altLang="lt-LT"/>
              <a:pPr>
                <a:defRPr/>
              </a:pPr>
              <a:t>‹#›</a:t>
            </a:fld>
            <a:r>
              <a:rPr lang="en-GB" altLang="lt-LT" dirty="0"/>
              <a:t> pal</a:t>
            </a:r>
          </a:p>
        </p:txBody>
      </p:sp>
    </p:spTree>
    <p:extLst>
      <p:ext uri="{BB962C8B-B14F-4D97-AF65-F5344CB8AC3E}">
        <p14:creationId xmlns:p14="http://schemas.microsoft.com/office/powerpoint/2010/main" val="140747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C5CD881-5472-49EA-9AC6-932A6C0C93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9C0167AF-EA74-449D-AA1D-9E5F4A5C88BE}"/>
              </a:ext>
            </a:extLst>
          </p:cNvPr>
          <p:cNvSpPr>
            <a:spLocks noGrp="1" noChangeArrowheads="1"/>
          </p:cNvSpPr>
          <p:nvPr>
            <p:ph type="ftr" sz="quarter" idx="10"/>
          </p:nvPr>
        </p:nvSpPr>
        <p:spPr/>
        <p:txBody>
          <a:bodyPr/>
          <a:lstStyle>
            <a:lvl1pPr>
              <a:defRPr/>
            </a:lvl1pPr>
          </a:lstStyle>
          <a:p>
            <a:pPr>
              <a:defRPr/>
            </a:pPr>
            <a:endParaRPr lang="lt-LT" dirty="0"/>
          </a:p>
        </p:txBody>
      </p:sp>
      <p:sp>
        <p:nvSpPr>
          <p:cNvPr id="4" name="Rectangle 6">
            <a:extLst>
              <a:ext uri="{FF2B5EF4-FFF2-40B4-BE49-F238E27FC236}">
                <a16:creationId xmlns:a16="http://schemas.microsoft.com/office/drawing/2014/main" id="{BB2CBEF6-404B-4B94-8925-84B77DC15B75}"/>
              </a:ext>
            </a:extLst>
          </p:cNvPr>
          <p:cNvSpPr>
            <a:spLocks noGrp="1" noChangeArrowheads="1"/>
          </p:cNvSpPr>
          <p:nvPr>
            <p:ph type="sldNum" sz="quarter" idx="11"/>
          </p:nvPr>
        </p:nvSpPr>
        <p:spPr/>
        <p:txBody>
          <a:bodyPr/>
          <a:lstStyle>
            <a:lvl1pPr>
              <a:defRPr/>
            </a:lvl1pPr>
          </a:lstStyle>
          <a:p>
            <a:pPr>
              <a:defRPr/>
            </a:pPr>
            <a:fld id="{9BB6189D-4F89-4281-8BA7-41D6EEC04069}" type="slidenum">
              <a:rPr lang="en-GB" altLang="lt-LT"/>
              <a:pPr>
                <a:defRPr/>
              </a:pPr>
              <a:t>‹#›</a:t>
            </a:fld>
            <a:r>
              <a:rPr lang="en-GB" altLang="lt-LT" dirty="0"/>
              <a:t> pal</a:t>
            </a:r>
          </a:p>
        </p:txBody>
      </p:sp>
    </p:spTree>
    <p:extLst>
      <p:ext uri="{BB962C8B-B14F-4D97-AF65-F5344CB8AC3E}">
        <p14:creationId xmlns:p14="http://schemas.microsoft.com/office/powerpoint/2010/main" val="390297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1AABDC8-AB4E-4689-9EBC-8B8D4D8AD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3C4B8675-3793-4337-95C8-437438CFB7F1}"/>
              </a:ext>
            </a:extLst>
          </p:cNvPr>
          <p:cNvSpPr>
            <a:spLocks noGrp="1" noChangeArrowheads="1"/>
          </p:cNvSpPr>
          <p:nvPr>
            <p:ph type="ftr" sz="quarter" idx="10"/>
          </p:nvPr>
        </p:nvSpPr>
        <p:spPr/>
        <p:txBody>
          <a:bodyPr/>
          <a:lstStyle>
            <a:lvl1pPr>
              <a:defRPr/>
            </a:lvl1pPr>
          </a:lstStyle>
          <a:p>
            <a:pPr>
              <a:defRPr/>
            </a:pPr>
            <a:endParaRPr lang="lt-LT" dirty="0"/>
          </a:p>
        </p:txBody>
      </p:sp>
      <p:sp>
        <p:nvSpPr>
          <p:cNvPr id="7" name="Slide Number Placeholder 6">
            <a:extLst>
              <a:ext uri="{FF2B5EF4-FFF2-40B4-BE49-F238E27FC236}">
                <a16:creationId xmlns:a16="http://schemas.microsoft.com/office/drawing/2014/main" id="{E5E15D9F-EEC1-46C3-9386-FB0947D6213A}"/>
              </a:ext>
            </a:extLst>
          </p:cNvPr>
          <p:cNvSpPr>
            <a:spLocks noGrp="1" noChangeArrowheads="1"/>
          </p:cNvSpPr>
          <p:nvPr>
            <p:ph type="sldNum" sz="quarter" idx="11"/>
          </p:nvPr>
        </p:nvSpPr>
        <p:spPr/>
        <p:txBody>
          <a:bodyPr/>
          <a:lstStyle>
            <a:lvl1pPr>
              <a:defRPr/>
            </a:lvl1pPr>
          </a:lstStyle>
          <a:p>
            <a:pPr>
              <a:defRPr/>
            </a:pPr>
            <a:fld id="{49AD82E5-3739-4DEB-B9BA-497BF7F66C3A}" type="slidenum">
              <a:rPr lang="en-GB" altLang="lt-LT"/>
              <a:pPr>
                <a:defRPr/>
              </a:pPr>
              <a:t>‹#›</a:t>
            </a:fld>
            <a:r>
              <a:rPr lang="en-GB" altLang="lt-LT" dirty="0"/>
              <a:t> pal</a:t>
            </a:r>
          </a:p>
        </p:txBody>
      </p:sp>
    </p:spTree>
    <p:extLst>
      <p:ext uri="{BB962C8B-B14F-4D97-AF65-F5344CB8AC3E}">
        <p14:creationId xmlns:p14="http://schemas.microsoft.com/office/powerpoint/2010/main" val="152005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25C037A-067C-4CC2-A1DF-8B4A7A1C5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a:extLst>
              <a:ext uri="{FF2B5EF4-FFF2-40B4-BE49-F238E27FC236}">
                <a16:creationId xmlns:a16="http://schemas.microsoft.com/office/drawing/2014/main" id="{EB713AD8-CCF7-4227-9505-4FC19911E2B7}"/>
              </a:ext>
            </a:extLst>
          </p:cNvPr>
          <p:cNvSpPr>
            <a:spLocks noGrp="1" noChangeArrowheads="1"/>
          </p:cNvSpPr>
          <p:nvPr>
            <p:ph type="ftr" sz="quarter" idx="10"/>
          </p:nvPr>
        </p:nvSpPr>
        <p:spPr/>
        <p:txBody>
          <a:bodyPr/>
          <a:lstStyle>
            <a:lvl1pPr>
              <a:defRPr/>
            </a:lvl1pPr>
          </a:lstStyle>
          <a:p>
            <a:pPr>
              <a:defRPr/>
            </a:pPr>
            <a:endParaRPr lang="lt-LT" dirty="0"/>
          </a:p>
        </p:txBody>
      </p:sp>
      <p:sp>
        <p:nvSpPr>
          <p:cNvPr id="7" name="Slide Number Placeholder 6">
            <a:extLst>
              <a:ext uri="{FF2B5EF4-FFF2-40B4-BE49-F238E27FC236}">
                <a16:creationId xmlns:a16="http://schemas.microsoft.com/office/drawing/2014/main" id="{E2011E7F-21F2-4A06-9417-057307B71B34}"/>
              </a:ext>
            </a:extLst>
          </p:cNvPr>
          <p:cNvSpPr>
            <a:spLocks noGrp="1" noChangeArrowheads="1"/>
          </p:cNvSpPr>
          <p:nvPr>
            <p:ph type="sldNum" sz="quarter" idx="11"/>
          </p:nvPr>
        </p:nvSpPr>
        <p:spPr/>
        <p:txBody>
          <a:bodyPr/>
          <a:lstStyle>
            <a:lvl1pPr>
              <a:defRPr/>
            </a:lvl1pPr>
          </a:lstStyle>
          <a:p>
            <a:pPr>
              <a:defRPr/>
            </a:pPr>
            <a:fld id="{228520D4-F060-482E-B173-11C9A6C4A3BD}" type="slidenum">
              <a:rPr lang="en-GB" altLang="lt-LT"/>
              <a:pPr>
                <a:defRPr/>
              </a:pPr>
              <a:t>‹#›</a:t>
            </a:fld>
            <a:r>
              <a:rPr lang="en-GB" altLang="lt-LT" dirty="0"/>
              <a:t> pal</a:t>
            </a:r>
          </a:p>
        </p:txBody>
      </p:sp>
    </p:spTree>
    <p:extLst>
      <p:ext uri="{BB962C8B-B14F-4D97-AF65-F5344CB8AC3E}">
        <p14:creationId xmlns:p14="http://schemas.microsoft.com/office/powerpoint/2010/main" val="182019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48644-2F02-4CB3-AA72-5D148C5B8D58}"/>
              </a:ext>
            </a:extLst>
          </p:cNvPr>
          <p:cNvSpPr>
            <a:spLocks noGrp="1" noChangeArrowheads="1"/>
          </p:cNvSpPr>
          <p:nvPr>
            <p:ph type="title"/>
          </p:nvPr>
        </p:nvSpPr>
        <p:spPr bwMode="auto">
          <a:xfrm>
            <a:off x="762000" y="121920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t-LT"/>
              <a:t>Click to edit Master title style</a:t>
            </a:r>
          </a:p>
        </p:txBody>
      </p:sp>
      <p:sp>
        <p:nvSpPr>
          <p:cNvPr id="1027" name="Rectangle 3">
            <a:extLst>
              <a:ext uri="{FF2B5EF4-FFF2-40B4-BE49-F238E27FC236}">
                <a16:creationId xmlns:a16="http://schemas.microsoft.com/office/drawing/2014/main" id="{57AFC04C-F02B-4FCB-8510-D894281CC036}"/>
              </a:ext>
            </a:extLst>
          </p:cNvPr>
          <p:cNvSpPr>
            <a:spLocks noGrp="1" noChangeArrowheads="1"/>
          </p:cNvSpPr>
          <p:nvPr>
            <p:ph type="body" idx="1"/>
          </p:nvPr>
        </p:nvSpPr>
        <p:spPr bwMode="auto">
          <a:xfrm>
            <a:off x="762000" y="2057400"/>
            <a:ext cx="7177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t-LT"/>
              <a:t>Click to edit Master text styles</a:t>
            </a:r>
          </a:p>
          <a:p>
            <a:pPr lvl="1"/>
            <a:r>
              <a:rPr lang="en-GB" altLang="lt-LT"/>
              <a:t>Second level</a:t>
            </a:r>
          </a:p>
          <a:p>
            <a:pPr lvl="2"/>
            <a:r>
              <a:rPr lang="en-GB" altLang="lt-LT"/>
              <a:t>Third level</a:t>
            </a:r>
          </a:p>
          <a:p>
            <a:pPr lvl="3"/>
            <a:r>
              <a:rPr lang="en-GB" altLang="lt-LT"/>
              <a:t>Fourth level</a:t>
            </a:r>
          </a:p>
          <a:p>
            <a:pPr lvl="4"/>
            <a:r>
              <a:rPr lang="en-GB" altLang="lt-LT"/>
              <a:t>Fifth level</a:t>
            </a:r>
          </a:p>
        </p:txBody>
      </p:sp>
      <p:sp>
        <p:nvSpPr>
          <p:cNvPr id="1029" name="Rectangle 5">
            <a:extLst>
              <a:ext uri="{FF2B5EF4-FFF2-40B4-BE49-F238E27FC236}">
                <a16:creationId xmlns:a16="http://schemas.microsoft.com/office/drawing/2014/main" id="{0368FBDC-F6CA-4E6B-B9A1-6D596BC05EE7}"/>
              </a:ext>
            </a:extLst>
          </p:cNvPr>
          <p:cNvSpPr>
            <a:spLocks noGrp="1" noChangeArrowheads="1"/>
          </p:cNvSpPr>
          <p:nvPr>
            <p:ph type="ftr" sz="quarter" idx="3"/>
          </p:nvPr>
        </p:nvSpPr>
        <p:spPr bwMode="auto">
          <a:xfrm>
            <a:off x="457200" y="6248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323232"/>
                </a:solidFill>
                <a:latin typeface="Arial" charset="0"/>
                <a:cs typeface="+mn-cs"/>
              </a:defRPr>
            </a:lvl1pPr>
          </a:lstStyle>
          <a:p>
            <a:pPr>
              <a:defRPr/>
            </a:pPr>
            <a:endParaRPr lang="lt-LT" dirty="0"/>
          </a:p>
        </p:txBody>
      </p:sp>
      <p:sp>
        <p:nvSpPr>
          <p:cNvPr id="1030" name="Rectangle 6">
            <a:extLst>
              <a:ext uri="{FF2B5EF4-FFF2-40B4-BE49-F238E27FC236}">
                <a16:creationId xmlns:a16="http://schemas.microsoft.com/office/drawing/2014/main" id="{55376BB7-BACD-4F33-874D-A74AD0A0F360}"/>
              </a:ext>
            </a:extLst>
          </p:cNvPr>
          <p:cNvSpPr>
            <a:spLocks noGrp="1" noChangeArrowheads="1"/>
          </p:cNvSpPr>
          <p:nvPr>
            <p:ph type="sldNum" sz="quarter" idx="4"/>
          </p:nvPr>
        </p:nvSpPr>
        <p:spPr bwMode="auto">
          <a:xfrm>
            <a:off x="8077200" y="62484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23232"/>
                </a:solidFill>
                <a:latin typeface="Arial" panose="020B0604020202020204" pitchFamily="34" charset="0"/>
              </a:defRPr>
            </a:lvl1pPr>
          </a:lstStyle>
          <a:p>
            <a:pPr>
              <a:defRPr/>
            </a:pPr>
            <a:fld id="{A1FFFB3F-F92B-4A58-BCF2-DF65DCED42D6}" type="slidenum">
              <a:rPr lang="en-GB" altLang="lt-LT" smtClean="0"/>
              <a:pPr>
                <a:defRPr/>
              </a:pPr>
              <a:t>‹#›</a:t>
            </a:fld>
            <a:endParaRPr lang="en-GB" altLang="lt-LT" dirty="0"/>
          </a:p>
        </p:txBody>
      </p:sp>
      <p:sp>
        <p:nvSpPr>
          <p:cNvPr id="2" name="Rectangle 7">
            <a:extLst>
              <a:ext uri="{FF2B5EF4-FFF2-40B4-BE49-F238E27FC236}">
                <a16:creationId xmlns:a16="http://schemas.microsoft.com/office/drawing/2014/main" id="{DAE29D6B-3285-401A-A3EE-0EB89F116330}"/>
              </a:ext>
            </a:extLst>
          </p:cNvPr>
          <p:cNvSpPr>
            <a:spLocks noChangeArrowheads="1"/>
          </p:cNvSpPr>
          <p:nvPr/>
        </p:nvSpPr>
        <p:spPr bwMode="auto">
          <a:xfrm>
            <a:off x="3657600" y="6248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endParaRPr lang="en-US" altLang="lt-LT" sz="1000" dirty="0">
              <a:solidFill>
                <a:srgbClr val="323232"/>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dt="0"/>
  <p:txStyles>
    <p:titleStyle>
      <a:lvl1pPr algn="l" rtl="0" eaLnBrk="0" fontAlgn="base" hangingPunct="0">
        <a:spcBef>
          <a:spcPct val="0"/>
        </a:spcBef>
        <a:spcAft>
          <a:spcPct val="0"/>
        </a:spcAft>
        <a:defRPr sz="3000" b="1">
          <a:solidFill>
            <a:srgbClr val="F89434"/>
          </a:solidFill>
          <a:latin typeface="+mj-lt"/>
          <a:ea typeface="+mj-ea"/>
          <a:cs typeface="+mj-cs"/>
        </a:defRPr>
      </a:lvl1pPr>
      <a:lvl2pPr algn="l" rtl="0" eaLnBrk="0" fontAlgn="base" hangingPunct="0">
        <a:spcBef>
          <a:spcPct val="0"/>
        </a:spcBef>
        <a:spcAft>
          <a:spcPct val="0"/>
        </a:spcAft>
        <a:defRPr sz="3000" b="1">
          <a:solidFill>
            <a:srgbClr val="F89434"/>
          </a:solidFill>
          <a:latin typeface="Arial" charset="0"/>
        </a:defRPr>
      </a:lvl2pPr>
      <a:lvl3pPr algn="l" rtl="0" eaLnBrk="0" fontAlgn="base" hangingPunct="0">
        <a:spcBef>
          <a:spcPct val="0"/>
        </a:spcBef>
        <a:spcAft>
          <a:spcPct val="0"/>
        </a:spcAft>
        <a:defRPr sz="3000" b="1">
          <a:solidFill>
            <a:srgbClr val="F89434"/>
          </a:solidFill>
          <a:latin typeface="Arial" charset="0"/>
        </a:defRPr>
      </a:lvl3pPr>
      <a:lvl4pPr algn="l" rtl="0" eaLnBrk="0" fontAlgn="base" hangingPunct="0">
        <a:spcBef>
          <a:spcPct val="0"/>
        </a:spcBef>
        <a:spcAft>
          <a:spcPct val="0"/>
        </a:spcAft>
        <a:defRPr sz="3000" b="1">
          <a:solidFill>
            <a:srgbClr val="F89434"/>
          </a:solidFill>
          <a:latin typeface="Arial" charset="0"/>
        </a:defRPr>
      </a:lvl4pPr>
      <a:lvl5pPr algn="l" rtl="0" eaLnBrk="0" fontAlgn="base" hangingPunct="0">
        <a:spcBef>
          <a:spcPct val="0"/>
        </a:spcBef>
        <a:spcAft>
          <a:spcPct val="0"/>
        </a:spcAft>
        <a:defRPr sz="3000" b="1">
          <a:solidFill>
            <a:srgbClr val="F89434"/>
          </a:solidFill>
          <a:latin typeface="Arial" charset="0"/>
        </a:defRPr>
      </a:lvl5pPr>
      <a:lvl6pPr marL="457200" algn="l" rtl="0" fontAlgn="base">
        <a:spcBef>
          <a:spcPct val="0"/>
        </a:spcBef>
        <a:spcAft>
          <a:spcPct val="0"/>
        </a:spcAft>
        <a:defRPr sz="3000" b="1">
          <a:solidFill>
            <a:srgbClr val="F89434"/>
          </a:solidFill>
          <a:latin typeface="Arial" charset="0"/>
        </a:defRPr>
      </a:lvl6pPr>
      <a:lvl7pPr marL="914400" algn="l" rtl="0" fontAlgn="base">
        <a:spcBef>
          <a:spcPct val="0"/>
        </a:spcBef>
        <a:spcAft>
          <a:spcPct val="0"/>
        </a:spcAft>
        <a:defRPr sz="3000" b="1">
          <a:solidFill>
            <a:srgbClr val="F89434"/>
          </a:solidFill>
          <a:latin typeface="Arial" charset="0"/>
        </a:defRPr>
      </a:lvl7pPr>
      <a:lvl8pPr marL="1371600" algn="l" rtl="0" fontAlgn="base">
        <a:spcBef>
          <a:spcPct val="0"/>
        </a:spcBef>
        <a:spcAft>
          <a:spcPct val="0"/>
        </a:spcAft>
        <a:defRPr sz="3000" b="1">
          <a:solidFill>
            <a:srgbClr val="F89434"/>
          </a:solidFill>
          <a:latin typeface="Arial" charset="0"/>
        </a:defRPr>
      </a:lvl8pPr>
      <a:lvl9pPr marL="1828800" algn="l" rtl="0" fontAlgn="base">
        <a:spcBef>
          <a:spcPct val="0"/>
        </a:spcBef>
        <a:spcAft>
          <a:spcPct val="0"/>
        </a:spcAft>
        <a:defRPr sz="3000" b="1">
          <a:solidFill>
            <a:srgbClr val="F89434"/>
          </a:solidFill>
          <a:latin typeface="Arial" charset="0"/>
        </a:defRPr>
      </a:lvl9pPr>
    </p:titleStyle>
    <p:body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5884BCD1-45AE-4726-A643-D541507E8FF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F895EE97-3CAA-4984-A231-15836ED887BF}" type="slidenum">
              <a:rPr lang="en-GB" altLang="lt-LT" sz="1000" smtClean="0">
                <a:solidFill>
                  <a:srgbClr val="323232"/>
                </a:solidFill>
              </a:rPr>
              <a:pPr>
                <a:spcBef>
                  <a:spcPct val="0"/>
                </a:spcBef>
                <a:buFontTx/>
                <a:buNone/>
              </a:pPr>
              <a:t>1</a:t>
            </a:fld>
            <a:r>
              <a:rPr lang="en-GB" altLang="lt-LT" sz="1000" dirty="0">
                <a:solidFill>
                  <a:srgbClr val="323232"/>
                </a:solidFill>
              </a:rPr>
              <a:t> pal</a:t>
            </a:r>
          </a:p>
        </p:txBody>
      </p:sp>
      <p:sp>
        <p:nvSpPr>
          <p:cNvPr id="17411" name="Slide Number Placeholder 4">
            <a:extLst>
              <a:ext uri="{FF2B5EF4-FFF2-40B4-BE49-F238E27FC236}">
                <a16:creationId xmlns:a16="http://schemas.microsoft.com/office/drawing/2014/main" id="{E31238D2-3F35-41BB-A0A7-AE44B41D2846}"/>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endParaRPr lang="en-GB" altLang="lt-LT" sz="1000" dirty="0">
              <a:solidFill>
                <a:srgbClr val="323232"/>
              </a:solidFill>
            </a:endParaRPr>
          </a:p>
        </p:txBody>
      </p:sp>
      <p:sp>
        <p:nvSpPr>
          <p:cNvPr id="2052" name="Rectangle 2">
            <a:extLst>
              <a:ext uri="{FF2B5EF4-FFF2-40B4-BE49-F238E27FC236}">
                <a16:creationId xmlns:a16="http://schemas.microsoft.com/office/drawing/2014/main" id="{F57CCE27-8F68-443D-81E7-442C9D6E37BC}"/>
              </a:ext>
            </a:extLst>
          </p:cNvPr>
          <p:cNvSpPr>
            <a:spLocks noGrp="1" noChangeArrowheads="1"/>
          </p:cNvSpPr>
          <p:nvPr>
            <p:ph type="ctrTitle"/>
          </p:nvPr>
        </p:nvSpPr>
        <p:spPr>
          <a:xfrm>
            <a:off x="179388" y="980728"/>
            <a:ext cx="8634412" cy="3516660"/>
          </a:xfrm>
        </p:spPr>
        <p:txBody>
          <a:bodyPr/>
          <a:lstStyle/>
          <a:p>
            <a:pPr algn="ctr" eaLnBrk="1" hangingPunct="1">
              <a:defRPr/>
            </a:pPr>
            <a:br>
              <a:rPr lang="lt-LT" altLang="lt-LT" sz="2800" b="0" kern="1200" dirty="0">
                <a:solidFill>
                  <a:srgbClr val="C7440F"/>
                </a:solidFill>
                <a:latin typeface="+mn-lt"/>
                <a:ea typeface="+mn-ea"/>
                <a:cs typeface="+mn-cs"/>
              </a:rPr>
            </a:br>
            <a:r>
              <a:rPr lang="en-GB" altLang="lt-LT" sz="2400" b="0" kern="1200" dirty="0">
                <a:solidFill>
                  <a:srgbClr val="C7440F"/>
                </a:solidFill>
                <a:latin typeface="+mn-lt"/>
                <a:ea typeface="+mn-ea"/>
                <a:cs typeface="+mn-cs"/>
              </a:rPr>
              <a:t>L</a:t>
            </a:r>
            <a:r>
              <a:rPr lang="lt-LT" altLang="lt-LT" sz="2400" b="0" kern="1200" dirty="0">
                <a:solidFill>
                  <a:srgbClr val="C7440F"/>
                </a:solidFill>
                <a:latin typeface="+mn-lt"/>
                <a:ea typeface="+mn-ea"/>
                <a:cs typeface="+mn-cs"/>
              </a:rPr>
              <a:t>IETUVOS </a:t>
            </a:r>
            <a:r>
              <a:rPr lang="en-GB" altLang="lt-LT" sz="2400" b="0" kern="1200" dirty="0">
                <a:solidFill>
                  <a:srgbClr val="C7440F"/>
                </a:solidFill>
                <a:latin typeface="+mn-lt"/>
                <a:ea typeface="+mn-ea"/>
                <a:cs typeface="+mn-cs"/>
              </a:rPr>
              <a:t>R</a:t>
            </a:r>
            <a:r>
              <a:rPr lang="lt-LT" altLang="lt-LT" sz="2400" b="0" kern="1200" dirty="0">
                <a:solidFill>
                  <a:srgbClr val="C7440F"/>
                </a:solidFill>
                <a:latin typeface="+mn-lt"/>
                <a:ea typeface="+mn-ea"/>
                <a:cs typeface="+mn-cs"/>
              </a:rPr>
              <a:t>ESPUBLIKOS</a:t>
            </a:r>
            <a:r>
              <a:rPr lang="en-GB" altLang="lt-LT" sz="2400" b="0" kern="1200" dirty="0">
                <a:solidFill>
                  <a:srgbClr val="C7440F"/>
                </a:solidFill>
                <a:latin typeface="+mn-lt"/>
                <a:ea typeface="+mn-ea"/>
                <a:cs typeface="+mn-cs"/>
              </a:rPr>
              <a:t> </a:t>
            </a:r>
            <a:r>
              <a:rPr lang="lt-LT" altLang="lt-LT" sz="2400" b="0" kern="1200" dirty="0">
                <a:solidFill>
                  <a:srgbClr val="C7440F"/>
                </a:solidFill>
                <a:latin typeface="+mn-lt"/>
                <a:ea typeface="+mn-ea"/>
                <a:cs typeface="+mn-cs"/>
              </a:rPr>
              <a:t>RYŠIŲ REGULIAVIMO TARNYBOS</a:t>
            </a:r>
            <a:br>
              <a:rPr lang="lt-LT" altLang="lt-LT" sz="2400" b="0" kern="1200" dirty="0">
                <a:solidFill>
                  <a:srgbClr val="C7440F"/>
                </a:solidFill>
                <a:latin typeface="+mn-lt"/>
                <a:ea typeface="+mn-ea"/>
                <a:cs typeface="+mn-cs"/>
              </a:rPr>
            </a:br>
            <a:r>
              <a:rPr lang="lt-LT" altLang="lt-LT" sz="2400" b="0" kern="1200" dirty="0">
                <a:solidFill>
                  <a:srgbClr val="C7440F"/>
                </a:solidFill>
                <a:latin typeface="+mn-lt"/>
                <a:ea typeface="+mn-ea"/>
                <a:cs typeface="+mn-cs"/>
              </a:rPr>
              <a:t> 2017 METŲ VEIKLOS ATASKAITOS</a:t>
            </a:r>
            <a:br>
              <a:rPr lang="lt-LT" altLang="lt-LT" sz="2400" b="0" kern="1200" dirty="0">
                <a:solidFill>
                  <a:srgbClr val="C7440F"/>
                </a:solidFill>
                <a:latin typeface="+mn-lt"/>
                <a:ea typeface="+mn-ea"/>
                <a:cs typeface="+mn-cs"/>
              </a:rPr>
            </a:br>
            <a:r>
              <a:rPr lang="lt-LT" altLang="lt-LT" sz="2400" b="0" kern="1200" dirty="0">
                <a:solidFill>
                  <a:srgbClr val="C7440F"/>
                </a:solidFill>
                <a:latin typeface="+mn-lt"/>
                <a:ea typeface="+mn-ea"/>
                <a:cs typeface="+mn-cs"/>
              </a:rPr>
              <a:t> IR</a:t>
            </a:r>
            <a:br>
              <a:rPr lang="lt-LT" altLang="lt-LT" sz="2400" b="0" kern="1200" dirty="0">
                <a:solidFill>
                  <a:srgbClr val="C7440F"/>
                </a:solidFill>
                <a:latin typeface="+mn-lt"/>
                <a:ea typeface="+mn-ea"/>
                <a:cs typeface="+mn-cs"/>
              </a:rPr>
            </a:br>
            <a:r>
              <a:rPr lang="lt-LT" altLang="lt-LT" sz="2400" b="0" kern="1200" dirty="0">
                <a:solidFill>
                  <a:srgbClr val="C7440F"/>
                </a:solidFill>
                <a:latin typeface="+mn-lt"/>
                <a:ea typeface="+mn-ea"/>
                <a:cs typeface="+mn-cs"/>
              </a:rPr>
              <a:t> PATIKIMUMO UŽTIKRINIMO PASLAUGŲ RINKOS</a:t>
            </a:r>
            <a:br>
              <a:rPr lang="lt-LT" altLang="lt-LT" sz="2400" b="0" kern="1200" dirty="0">
                <a:solidFill>
                  <a:srgbClr val="C7440F"/>
                </a:solidFill>
                <a:latin typeface="+mn-lt"/>
                <a:ea typeface="+mn-ea"/>
                <a:cs typeface="+mn-cs"/>
              </a:rPr>
            </a:br>
            <a:r>
              <a:rPr lang="lt-LT" altLang="lt-LT" sz="2400" b="0" kern="1200" dirty="0">
                <a:solidFill>
                  <a:srgbClr val="C7440F"/>
                </a:solidFill>
                <a:latin typeface="+mn-lt"/>
                <a:ea typeface="+mn-ea"/>
                <a:cs typeface="+mn-cs"/>
              </a:rPr>
              <a:t> 2017 METŲ APŽVALGOS PRISTATYMAS</a:t>
            </a:r>
            <a:endParaRPr lang="en-GB" altLang="lt-LT" sz="2400" b="0" kern="1200" dirty="0">
              <a:solidFill>
                <a:srgbClr val="C7440F"/>
              </a:solidFill>
              <a:latin typeface="+mn-lt"/>
              <a:ea typeface="+mn-ea"/>
              <a:cs typeface="+mn-cs"/>
            </a:endParaRPr>
          </a:p>
        </p:txBody>
      </p:sp>
      <p:sp>
        <p:nvSpPr>
          <p:cNvPr id="4101" name="Rectangle 3">
            <a:extLst>
              <a:ext uri="{FF2B5EF4-FFF2-40B4-BE49-F238E27FC236}">
                <a16:creationId xmlns:a16="http://schemas.microsoft.com/office/drawing/2014/main" id="{C1FDD1CF-90F3-4DE2-B112-D31D03C7FD61}"/>
              </a:ext>
            </a:extLst>
          </p:cNvPr>
          <p:cNvSpPr>
            <a:spLocks noGrp="1" noChangeArrowheads="1"/>
          </p:cNvSpPr>
          <p:nvPr>
            <p:ph type="subTitle" idx="1"/>
          </p:nvPr>
        </p:nvSpPr>
        <p:spPr>
          <a:xfrm>
            <a:off x="1475656" y="4477367"/>
            <a:ext cx="6400800" cy="420316"/>
          </a:xfrm>
        </p:spPr>
        <p:txBody>
          <a:bodyPr/>
          <a:lstStyle/>
          <a:p>
            <a:pPr eaLnBrk="1" hangingPunct="1">
              <a:defRPr/>
            </a:pPr>
            <a:r>
              <a:rPr lang="lt-LT" altLang="lt-LT" sz="1800" dirty="0">
                <a:solidFill>
                  <a:schemeClr val="bg2">
                    <a:lumMod val="75000"/>
                  </a:schemeClr>
                </a:solidFill>
              </a:rPr>
              <a:t>2018 m. spalio 17 d</a:t>
            </a:r>
            <a:r>
              <a:rPr lang="lt-LT" altLang="lt-LT" sz="1800" dirty="0">
                <a:solidFill>
                  <a:schemeClr val="bg1">
                    <a:lumMod val="50000"/>
                  </a:schemeClr>
                </a:solidFill>
              </a:rPr>
              <a:t>.</a:t>
            </a:r>
          </a:p>
        </p:txBody>
      </p:sp>
      <p:pic>
        <p:nvPicPr>
          <p:cNvPr id="17415" name="Picture 7">
            <a:extLst>
              <a:ext uri="{FF2B5EF4-FFF2-40B4-BE49-F238E27FC236}">
                <a16:creationId xmlns:a16="http://schemas.microsoft.com/office/drawing/2014/main" id="{CAE3BA24-5AAE-4A7E-BA9A-C739FECEF3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4">
            <a:extLst>
              <a:ext uri="{FF2B5EF4-FFF2-40B4-BE49-F238E27FC236}">
                <a16:creationId xmlns:a16="http://schemas.microsoft.com/office/drawing/2014/main" id="{FCA65C7C-A9BB-4672-9D2B-B83618579E01}"/>
              </a:ext>
            </a:extLst>
          </p:cNvPr>
          <p:cNvSpPr>
            <a:spLocks noChangeArrowheads="1"/>
          </p:cNvSpPr>
          <p:nvPr/>
        </p:nvSpPr>
        <p:spPr bwMode="auto">
          <a:xfrm>
            <a:off x="395536" y="475496"/>
            <a:ext cx="7185025" cy="690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endParaRPr lang="en-GB" altLang="lt-LT" sz="2800" b="1" dirty="0">
              <a:solidFill>
                <a:srgbClr val="D13A0B"/>
              </a:solidFill>
              <a:latin typeface="Calibri" panose="020F0502020204030204" pitchFamily="34" charset="0"/>
            </a:endParaRPr>
          </a:p>
        </p:txBody>
      </p:sp>
      <p:sp>
        <p:nvSpPr>
          <p:cNvPr id="10" name="Rectangle 3">
            <a:extLst>
              <a:ext uri="{FF2B5EF4-FFF2-40B4-BE49-F238E27FC236}">
                <a16:creationId xmlns:a16="http://schemas.microsoft.com/office/drawing/2014/main" id="{C1FDD1CF-90F3-4DE2-B112-D31D03C7FD61}"/>
              </a:ext>
            </a:extLst>
          </p:cNvPr>
          <p:cNvSpPr txBox="1">
            <a:spLocks noChangeArrowheads="1"/>
          </p:cNvSpPr>
          <p:nvPr/>
        </p:nvSpPr>
        <p:spPr bwMode="auto">
          <a:xfrm>
            <a:off x="1945848" y="5229200"/>
            <a:ext cx="6740952" cy="65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000">
                <a:solidFill>
                  <a:srgbClr val="828F96"/>
                </a:solidFill>
                <a:latin typeface="+mn-lt"/>
                <a:ea typeface="+mn-ea"/>
                <a:cs typeface="+mn-cs"/>
              </a:defRPr>
            </a:lvl1pPr>
            <a:lvl2pPr marL="457200" indent="0" algn="ctr" rtl="0" eaLnBrk="0" fontAlgn="base" hangingPunct="0">
              <a:spcBef>
                <a:spcPct val="20000"/>
              </a:spcBef>
              <a:spcAft>
                <a:spcPct val="0"/>
              </a:spcAft>
              <a:buNone/>
              <a:defRPr sz="2400">
                <a:solidFill>
                  <a:srgbClr val="828F96"/>
                </a:solidFill>
                <a:latin typeface="+mn-lt"/>
              </a:defRPr>
            </a:lvl2pPr>
            <a:lvl3pPr marL="914400" indent="0" algn="ctr" rtl="0" eaLnBrk="0" fontAlgn="base" hangingPunct="0">
              <a:spcBef>
                <a:spcPct val="20000"/>
              </a:spcBef>
              <a:spcAft>
                <a:spcPct val="0"/>
              </a:spcAft>
              <a:buNone/>
              <a:defRPr sz="2000">
                <a:solidFill>
                  <a:srgbClr val="828F96"/>
                </a:solidFill>
                <a:latin typeface="+mn-lt"/>
              </a:defRPr>
            </a:lvl3pPr>
            <a:lvl4pPr marL="1371600" indent="0" algn="ctr" rtl="0" eaLnBrk="0" fontAlgn="base" hangingPunct="0">
              <a:spcBef>
                <a:spcPct val="20000"/>
              </a:spcBef>
              <a:spcAft>
                <a:spcPct val="0"/>
              </a:spcAft>
              <a:buNone/>
              <a:defRPr sz="2000">
                <a:solidFill>
                  <a:srgbClr val="828F96"/>
                </a:solidFill>
                <a:latin typeface="+mn-lt"/>
              </a:defRPr>
            </a:lvl4pPr>
            <a:lvl5pPr marL="1828800" indent="0" algn="ctr" rtl="0" eaLnBrk="0" fontAlgn="base" hangingPunct="0">
              <a:spcBef>
                <a:spcPct val="20000"/>
              </a:spcBef>
              <a:spcAft>
                <a:spcPct val="0"/>
              </a:spcAft>
              <a:buNone/>
              <a:defRPr sz="1500">
                <a:solidFill>
                  <a:srgbClr val="828F96"/>
                </a:solidFill>
                <a:latin typeface="+mn-lt"/>
              </a:defRPr>
            </a:lvl5pPr>
            <a:lvl6pPr marL="2286000" indent="0" algn="ctr" rtl="0" fontAlgn="base">
              <a:spcBef>
                <a:spcPct val="20000"/>
              </a:spcBef>
              <a:spcAft>
                <a:spcPct val="0"/>
              </a:spcAft>
              <a:buNone/>
              <a:defRPr sz="1500">
                <a:solidFill>
                  <a:srgbClr val="828F96"/>
                </a:solidFill>
                <a:latin typeface="+mn-lt"/>
              </a:defRPr>
            </a:lvl6pPr>
            <a:lvl7pPr marL="2743200" indent="0" algn="ctr" rtl="0" fontAlgn="base">
              <a:spcBef>
                <a:spcPct val="20000"/>
              </a:spcBef>
              <a:spcAft>
                <a:spcPct val="0"/>
              </a:spcAft>
              <a:buNone/>
              <a:defRPr sz="1500">
                <a:solidFill>
                  <a:srgbClr val="828F96"/>
                </a:solidFill>
                <a:latin typeface="+mn-lt"/>
              </a:defRPr>
            </a:lvl7pPr>
            <a:lvl8pPr marL="3200400" indent="0" algn="ctr" rtl="0" fontAlgn="base">
              <a:spcBef>
                <a:spcPct val="20000"/>
              </a:spcBef>
              <a:spcAft>
                <a:spcPct val="0"/>
              </a:spcAft>
              <a:buNone/>
              <a:defRPr sz="1500">
                <a:solidFill>
                  <a:srgbClr val="828F96"/>
                </a:solidFill>
                <a:latin typeface="+mn-lt"/>
              </a:defRPr>
            </a:lvl8pPr>
            <a:lvl9pPr marL="3657600" indent="0" algn="ctr" rtl="0" fontAlgn="base">
              <a:spcBef>
                <a:spcPct val="20000"/>
              </a:spcBef>
              <a:spcAft>
                <a:spcPct val="0"/>
              </a:spcAft>
              <a:buNone/>
              <a:defRPr sz="1500">
                <a:solidFill>
                  <a:srgbClr val="828F96"/>
                </a:solidFill>
                <a:latin typeface="+mn-lt"/>
              </a:defRPr>
            </a:lvl9pPr>
          </a:lstStyle>
          <a:p>
            <a:pPr algn="r"/>
            <a:r>
              <a:rPr lang="lt-LT" sz="1800" dirty="0">
                <a:solidFill>
                  <a:schemeClr val="bg2">
                    <a:lumMod val="75000"/>
                  </a:schemeClr>
                </a:solidFill>
              </a:rPr>
              <a:t>Feliksas Dobrovolskis</a:t>
            </a:r>
          </a:p>
          <a:p>
            <a:pPr algn="r"/>
            <a:r>
              <a:rPr lang="lt-LT" sz="1600" dirty="0">
                <a:solidFill>
                  <a:schemeClr val="bg2">
                    <a:lumMod val="75000"/>
                  </a:schemeClr>
                </a:solidFill>
              </a:rPr>
              <a:t>Lietuvos Respublikos ryšių reguliavimo tarnybos</a:t>
            </a:r>
          </a:p>
          <a:p>
            <a:pPr algn="r"/>
            <a:r>
              <a:rPr lang="lt-LT" sz="1600" dirty="0">
                <a:solidFill>
                  <a:schemeClr val="bg2">
                    <a:lumMod val="75000"/>
                  </a:schemeClr>
                </a:solidFill>
              </a:rPr>
              <a:t>direktorius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C6154A0E-EFBB-4EDD-A0BF-A46B7E0FA90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36C60557-F96B-4E88-9FF7-DC17088DFB5D}" type="slidenum">
              <a:rPr lang="en-GB" altLang="lt-LT" sz="1000" smtClean="0">
                <a:solidFill>
                  <a:srgbClr val="323232"/>
                </a:solidFill>
              </a:rPr>
              <a:pPr>
                <a:spcBef>
                  <a:spcPct val="0"/>
                </a:spcBef>
                <a:buFontTx/>
                <a:buNone/>
              </a:pPr>
              <a:t>10</a:t>
            </a:fld>
            <a:r>
              <a:rPr lang="en-GB" altLang="lt-LT" sz="1000" dirty="0">
                <a:solidFill>
                  <a:srgbClr val="323232"/>
                </a:solidFill>
              </a:rPr>
              <a:t> pal</a:t>
            </a:r>
          </a:p>
        </p:txBody>
      </p:sp>
      <p:sp>
        <p:nvSpPr>
          <p:cNvPr id="33795" name="Slide Number Placeholder 4">
            <a:extLst>
              <a:ext uri="{FF2B5EF4-FFF2-40B4-BE49-F238E27FC236}">
                <a16:creationId xmlns:a16="http://schemas.microsoft.com/office/drawing/2014/main" id="{3FC1281E-2A93-4B71-A290-BE92DB06DB5B}"/>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3DA31572-7474-49C8-AC32-7A1E60E17397}" type="slidenum">
              <a:rPr lang="en-GB" altLang="lt-LT" sz="1000">
                <a:solidFill>
                  <a:srgbClr val="323232"/>
                </a:solidFill>
              </a:rPr>
              <a:pPr algn="r" eaLnBrk="1" hangingPunct="1">
                <a:spcBef>
                  <a:spcPct val="0"/>
                </a:spcBef>
                <a:buFontTx/>
                <a:buNone/>
              </a:pPr>
              <a:t>10</a:t>
            </a:fld>
            <a:r>
              <a:rPr lang="en-GB" altLang="lt-LT" sz="1000" dirty="0">
                <a:solidFill>
                  <a:srgbClr val="323232"/>
                </a:solidFill>
              </a:rPr>
              <a:t> pal</a:t>
            </a:r>
          </a:p>
        </p:txBody>
      </p:sp>
      <p:sp>
        <p:nvSpPr>
          <p:cNvPr id="33796" name="Rectangle 3">
            <a:extLst>
              <a:ext uri="{FF2B5EF4-FFF2-40B4-BE49-F238E27FC236}">
                <a16:creationId xmlns:a16="http://schemas.microsoft.com/office/drawing/2014/main" id="{A7C0CFE4-5217-425C-A38B-B6B7CA37E217}"/>
              </a:ext>
            </a:extLst>
          </p:cNvPr>
          <p:cNvSpPr>
            <a:spLocks noGrp="1" noChangeArrowheads="1"/>
          </p:cNvSpPr>
          <p:nvPr>
            <p:ph type="body" idx="1"/>
          </p:nvPr>
        </p:nvSpPr>
        <p:spPr>
          <a:xfrm>
            <a:off x="755576" y="1556792"/>
            <a:ext cx="7128792" cy="1978918"/>
          </a:xfrm>
          <a:solidFill>
            <a:schemeClr val="bg1"/>
          </a:solidFill>
        </p:spPr>
        <p:txBody>
          <a:bodyPr/>
          <a:lstStyle/>
          <a:p>
            <a:pPr marL="0" indent="0" algn="ctr">
              <a:buFontTx/>
              <a:buNone/>
              <a:tabLst>
                <a:tab pos="363538" algn="l"/>
              </a:tabLst>
            </a:pPr>
            <a:r>
              <a:rPr lang="lt-LT" altLang="lt-LT" sz="1600" dirty="0">
                <a:solidFill>
                  <a:srgbClr val="323232"/>
                </a:solidFill>
                <a:cs typeface="Arial" panose="020B0604020202020204" pitchFamily="34" charset="0"/>
              </a:rPr>
              <a:t>I strateginis tikslas</a:t>
            </a:r>
          </a:p>
          <a:p>
            <a:pPr marL="0" indent="0" algn="ctr">
              <a:buFontTx/>
              <a:buNone/>
              <a:tabLst>
                <a:tab pos="363538" algn="l"/>
              </a:tabLst>
            </a:pPr>
            <a:r>
              <a:rPr lang="lt-LT" altLang="lt-LT" sz="2000" dirty="0">
                <a:solidFill>
                  <a:srgbClr val="323232"/>
                </a:solidFill>
                <a:cs typeface="Arial" panose="020B0604020202020204" pitchFamily="34" charset="0"/>
              </a:rPr>
              <a:t>Didinti veiksmingą konkurenciją </a:t>
            </a:r>
            <a:r>
              <a:rPr lang="lt-LT" altLang="lt-LT" sz="2000" b="1" dirty="0">
                <a:solidFill>
                  <a:srgbClr val="323232"/>
                </a:solidFill>
                <a:cs typeface="Arial" panose="020B0604020202020204" pitchFamily="34" charset="0"/>
              </a:rPr>
              <a:t>elektroninių ryšių ir pašto srityse</a:t>
            </a:r>
            <a:r>
              <a:rPr lang="lt-LT" altLang="lt-LT" sz="2000" dirty="0">
                <a:solidFill>
                  <a:srgbClr val="323232"/>
                </a:solidFill>
                <a:cs typeface="Arial" panose="020B0604020202020204" pitchFamily="34" charset="0"/>
              </a:rPr>
              <a:t>, užtikrinti efektyvų elektroninių ryšių išteklių naudojimą ir apsaugoti IRT ir pašto paslaugų naudotojų teises, taip spartinant skaitmeninės visuomenės plėtrą.</a:t>
            </a:r>
            <a:endParaRPr lang="en-US" altLang="lt-LT" sz="2000" dirty="0">
              <a:solidFill>
                <a:schemeClr val="accent2"/>
              </a:solidFill>
              <a:cs typeface="Arial" panose="020B0604020202020204" pitchFamily="34" charset="0"/>
            </a:endParaRPr>
          </a:p>
          <a:p>
            <a:pPr marL="0" indent="0" eaLnBrk="1" hangingPunct="1">
              <a:buFont typeface="Wingdings" panose="05000000000000000000" pitchFamily="2" charset="2"/>
              <a:buNone/>
              <a:tabLst>
                <a:tab pos="363538" algn="l"/>
              </a:tabLst>
            </a:pPr>
            <a:r>
              <a:rPr lang="en-US" altLang="lt-LT" sz="3200" dirty="0">
                <a:solidFill>
                  <a:schemeClr val="accent2"/>
                </a:solidFill>
              </a:rPr>
              <a:t> </a:t>
            </a:r>
            <a:endParaRPr lang="en-GB" altLang="lt-LT" sz="3200" dirty="0">
              <a:solidFill>
                <a:schemeClr val="accent2"/>
              </a:solidFill>
            </a:endParaRPr>
          </a:p>
        </p:txBody>
      </p:sp>
      <p:sp>
        <p:nvSpPr>
          <p:cNvPr id="33797" name="Rectangle 4">
            <a:extLst>
              <a:ext uri="{FF2B5EF4-FFF2-40B4-BE49-F238E27FC236}">
                <a16:creationId xmlns:a16="http://schemas.microsoft.com/office/drawing/2014/main" id="{7155C6A3-BAA9-48A6-8A4C-6FA96D73FF00}"/>
              </a:ext>
            </a:extLst>
          </p:cNvPr>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  </a:t>
            </a:r>
            <a:r>
              <a:rPr lang="en-US" altLang="lt-LT" sz="2400" b="1" dirty="0">
                <a:solidFill>
                  <a:srgbClr val="D13A0B"/>
                </a:solidFill>
                <a:latin typeface="+mn-lt"/>
              </a:rPr>
              <a:t>RRT </a:t>
            </a:r>
            <a:r>
              <a:rPr lang="lt-LT" altLang="lt-LT" sz="2400" b="1" dirty="0">
                <a:solidFill>
                  <a:srgbClr val="D13A0B"/>
                </a:solidFill>
                <a:latin typeface="+mn-lt"/>
              </a:rPr>
              <a:t>strateginiai tikslai 2017 m.</a:t>
            </a:r>
            <a:endParaRPr lang="en-GB" altLang="lt-LT" sz="2400" b="1" dirty="0">
              <a:solidFill>
                <a:srgbClr val="D13A0B"/>
              </a:solidFill>
              <a:latin typeface="+mn-lt"/>
            </a:endParaRPr>
          </a:p>
        </p:txBody>
      </p:sp>
      <p:sp>
        <p:nvSpPr>
          <p:cNvPr id="6" name="Rectangle 3">
            <a:extLst>
              <a:ext uri="{FF2B5EF4-FFF2-40B4-BE49-F238E27FC236}">
                <a16:creationId xmlns:a16="http://schemas.microsoft.com/office/drawing/2014/main" id="{A7C0CFE4-5217-425C-A38B-B6B7CA37E217}"/>
              </a:ext>
            </a:extLst>
          </p:cNvPr>
          <p:cNvSpPr txBox="1">
            <a:spLocks noChangeArrowheads="1"/>
          </p:cNvSpPr>
          <p:nvPr/>
        </p:nvSpPr>
        <p:spPr bwMode="auto">
          <a:xfrm>
            <a:off x="179512" y="3535710"/>
            <a:ext cx="8352928" cy="21380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marL="0" indent="0" algn="ctr">
              <a:buFontTx/>
              <a:buNone/>
              <a:tabLst>
                <a:tab pos="363538" algn="l"/>
              </a:tabLst>
            </a:pPr>
            <a:r>
              <a:rPr lang="lt-LT" altLang="lt-LT" sz="1600" kern="0" dirty="0">
                <a:solidFill>
                  <a:srgbClr val="323232"/>
                </a:solidFill>
                <a:cs typeface="Arial" panose="020B0604020202020204" pitchFamily="34" charset="0"/>
              </a:rPr>
              <a:t>II strateginis tikslas</a:t>
            </a:r>
          </a:p>
          <a:p>
            <a:pPr marL="0" indent="0" algn="ctr">
              <a:buFontTx/>
              <a:buNone/>
              <a:tabLst>
                <a:tab pos="363538" algn="l"/>
              </a:tabLst>
            </a:pPr>
            <a:r>
              <a:rPr lang="lt-LT" altLang="lt-LT" sz="2000" kern="0" dirty="0">
                <a:solidFill>
                  <a:srgbClr val="323232"/>
                </a:solidFill>
                <a:cs typeface="Arial" panose="020B0604020202020204" pitchFamily="34" charset="0"/>
              </a:rPr>
              <a:t>Siekti, kad būtų sudarytos veiksmingos konkurencijos </a:t>
            </a:r>
            <a:r>
              <a:rPr lang="lt-LT" altLang="lt-LT" sz="2000" b="1" kern="0" dirty="0">
                <a:solidFill>
                  <a:srgbClr val="323232"/>
                </a:solidFill>
                <a:cs typeface="Arial" panose="020B0604020202020204" pitchFamily="34" charset="0"/>
              </a:rPr>
              <a:t>geležinkelių transporto paslaugų rinkoje</a:t>
            </a:r>
            <a:r>
              <a:rPr lang="lt-LT" altLang="lt-LT" sz="2000" kern="0" dirty="0">
                <a:solidFill>
                  <a:srgbClr val="323232"/>
                </a:solidFill>
                <a:cs typeface="Arial" panose="020B0604020202020204" pitchFamily="34" charset="0"/>
              </a:rPr>
              <a:t> sąlygos ir būtų užkirsta galimybė viešosios geležinkelių infrastruktūros valdytojui, geležinkelio įmonėms (vežėjoms), geležinkelių paslaugų įrenginių operatoriams piktnaudžiauti savo įtaka geležinkelių transporto paslaugų rinkoje.</a:t>
            </a:r>
            <a:endParaRPr lang="en-US" altLang="lt-LT" sz="2000" kern="0" dirty="0">
              <a:solidFill>
                <a:schemeClr val="accent2"/>
              </a:solidFill>
              <a:cs typeface="Arial" panose="020B0604020202020204" pitchFamily="34" charset="0"/>
            </a:endParaRPr>
          </a:p>
          <a:p>
            <a:pPr marL="0" indent="0" eaLnBrk="1" hangingPunct="1">
              <a:buFont typeface="Wingdings" panose="05000000000000000000" pitchFamily="2" charset="2"/>
              <a:buNone/>
              <a:tabLst>
                <a:tab pos="363538" algn="l"/>
              </a:tabLst>
            </a:pPr>
            <a:r>
              <a:rPr lang="en-US" altLang="lt-LT" sz="3200" kern="0" dirty="0">
                <a:solidFill>
                  <a:schemeClr val="accent2"/>
                </a:solidFill>
                <a:latin typeface="Times New Roman" panose="02020603050405020304" pitchFamily="18" charset="0"/>
              </a:rPr>
              <a:t> </a:t>
            </a:r>
            <a:endParaRPr lang="en-GB" altLang="lt-LT" sz="3200" kern="0" dirty="0">
              <a:solidFill>
                <a:schemeClr val="accent2"/>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F3DFF9F9-9ABC-422D-8E58-66A317A3A4E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DF1781AB-F837-4D56-925A-5A2CD3A706B1}" type="slidenum">
              <a:rPr lang="en-GB" altLang="lt-LT" sz="1000" smtClean="0">
                <a:solidFill>
                  <a:srgbClr val="323232"/>
                </a:solidFill>
              </a:rPr>
              <a:pPr>
                <a:spcBef>
                  <a:spcPct val="0"/>
                </a:spcBef>
                <a:buFontTx/>
                <a:buNone/>
              </a:pPr>
              <a:t>11</a:t>
            </a:fld>
            <a:r>
              <a:rPr lang="en-GB" altLang="lt-LT" sz="1000" dirty="0">
                <a:solidFill>
                  <a:srgbClr val="323232"/>
                </a:solidFill>
              </a:rPr>
              <a:t> pal</a:t>
            </a:r>
          </a:p>
        </p:txBody>
      </p:sp>
      <p:sp>
        <p:nvSpPr>
          <p:cNvPr id="35843" name="Slide Number Placeholder 4">
            <a:extLst>
              <a:ext uri="{FF2B5EF4-FFF2-40B4-BE49-F238E27FC236}">
                <a16:creationId xmlns:a16="http://schemas.microsoft.com/office/drawing/2014/main" id="{53C09627-0465-49FA-B445-8C6212AFC977}"/>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669B9724-851C-4C1C-A176-3080456F70F9}" type="slidenum">
              <a:rPr lang="en-GB" altLang="lt-LT" sz="1000">
                <a:solidFill>
                  <a:srgbClr val="323232"/>
                </a:solidFill>
              </a:rPr>
              <a:pPr algn="r" eaLnBrk="1" hangingPunct="1">
                <a:spcBef>
                  <a:spcPct val="0"/>
                </a:spcBef>
                <a:buFontTx/>
                <a:buNone/>
              </a:pPr>
              <a:t>11</a:t>
            </a:fld>
            <a:r>
              <a:rPr lang="en-GB" altLang="lt-LT" sz="1000" dirty="0">
                <a:solidFill>
                  <a:srgbClr val="323232"/>
                </a:solidFill>
              </a:rPr>
              <a:t> pal</a:t>
            </a:r>
          </a:p>
        </p:txBody>
      </p:sp>
      <p:sp>
        <p:nvSpPr>
          <p:cNvPr id="35844" name="Rectangle 4">
            <a:extLst>
              <a:ext uri="{FF2B5EF4-FFF2-40B4-BE49-F238E27FC236}">
                <a16:creationId xmlns:a16="http://schemas.microsoft.com/office/drawing/2014/main" id="{624AE31B-A1BF-48A9-ACB4-A37B20F42767}"/>
              </a:ext>
            </a:extLst>
          </p:cNvPr>
          <p:cNvSpPr>
            <a:spLocks noChangeArrowheads="1"/>
          </p:cNvSpPr>
          <p:nvPr/>
        </p:nvSpPr>
        <p:spPr bwMode="auto">
          <a:xfrm>
            <a:off x="107950"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eaLnBrk="1" hangingPunct="1">
              <a:spcBef>
                <a:spcPct val="0"/>
              </a:spcBef>
              <a:buFontTx/>
              <a:buNone/>
            </a:pPr>
            <a:r>
              <a:rPr lang="lt-LT" altLang="lt-LT" sz="2400" b="1" dirty="0">
                <a:solidFill>
                  <a:srgbClr val="D13A0B"/>
                </a:solidFill>
                <a:latin typeface="Calibri" panose="020F0502020204030204" pitchFamily="34" charset="0"/>
              </a:rPr>
              <a:t>Strateginio tikslo įgyvendinimas:  programa</a:t>
            </a:r>
            <a:endParaRPr lang="en-GB" altLang="lt-LT" sz="2400" b="1" dirty="0">
              <a:solidFill>
                <a:srgbClr val="D13A0B"/>
              </a:solidFill>
              <a:latin typeface="Calibri" panose="020F0502020204030204" pitchFamily="34" charset="0"/>
            </a:endParaRPr>
          </a:p>
        </p:txBody>
      </p:sp>
      <p:sp>
        <p:nvSpPr>
          <p:cNvPr id="35849" name="Rectangle 6">
            <a:extLst>
              <a:ext uri="{FF2B5EF4-FFF2-40B4-BE49-F238E27FC236}">
                <a16:creationId xmlns:a16="http://schemas.microsoft.com/office/drawing/2014/main" id="{21D177A0-BDCD-455F-9C70-87822A6645E3}"/>
              </a:ext>
            </a:extLst>
          </p:cNvPr>
          <p:cNvSpPr txBox="1">
            <a:spLocks noChangeArrowheads="1"/>
          </p:cNvSpPr>
          <p:nvPr/>
        </p:nvSpPr>
        <p:spPr bwMode="auto">
          <a:xfrm>
            <a:off x="8077200" y="622776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D9BECFE3-CDD6-47F7-9601-439F50C253F4}" type="slidenum">
              <a:rPr lang="en-GB" altLang="lt-LT" sz="1000">
                <a:solidFill>
                  <a:srgbClr val="323232"/>
                </a:solidFill>
              </a:rPr>
              <a:pPr algn="r" eaLnBrk="1" hangingPunct="1">
                <a:spcBef>
                  <a:spcPct val="0"/>
                </a:spcBef>
                <a:buFontTx/>
                <a:buNone/>
              </a:pPr>
              <a:t>11</a:t>
            </a:fld>
            <a:r>
              <a:rPr lang="en-GB" altLang="lt-LT" sz="1000" dirty="0">
                <a:solidFill>
                  <a:srgbClr val="323232"/>
                </a:solidFill>
              </a:rPr>
              <a:t> pal</a:t>
            </a:r>
          </a:p>
        </p:txBody>
      </p:sp>
      <p:sp>
        <p:nvSpPr>
          <p:cNvPr id="35850" name="Slide Number Placeholder 4">
            <a:extLst>
              <a:ext uri="{FF2B5EF4-FFF2-40B4-BE49-F238E27FC236}">
                <a16:creationId xmlns:a16="http://schemas.microsoft.com/office/drawing/2014/main" id="{AD9074E1-6823-4BBC-A2C1-4E96B41FA024}"/>
              </a:ext>
            </a:extLst>
          </p:cNvPr>
          <p:cNvSpPr txBox="1">
            <a:spLocks noGrp="1"/>
          </p:cNvSpPr>
          <p:nvPr/>
        </p:nvSpPr>
        <p:spPr bwMode="auto">
          <a:xfrm>
            <a:off x="8077200" y="622776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7F60B94D-7E99-4F67-A0D5-10F2FDAB2F90}" type="slidenum">
              <a:rPr lang="en-GB" altLang="lt-LT" sz="1000">
                <a:solidFill>
                  <a:srgbClr val="323232"/>
                </a:solidFill>
              </a:rPr>
              <a:pPr algn="r" eaLnBrk="1" hangingPunct="1">
                <a:spcBef>
                  <a:spcPct val="0"/>
                </a:spcBef>
                <a:buFontTx/>
                <a:buNone/>
              </a:pPr>
              <a:t>11</a:t>
            </a:fld>
            <a:r>
              <a:rPr lang="en-GB" altLang="lt-LT" sz="1000" dirty="0">
                <a:solidFill>
                  <a:srgbClr val="323232"/>
                </a:solidFill>
              </a:rPr>
              <a:t> pal</a:t>
            </a:r>
          </a:p>
        </p:txBody>
      </p:sp>
      <p:sp>
        <p:nvSpPr>
          <p:cNvPr id="35851" name="Rectangle 4">
            <a:extLst>
              <a:ext uri="{FF2B5EF4-FFF2-40B4-BE49-F238E27FC236}">
                <a16:creationId xmlns:a16="http://schemas.microsoft.com/office/drawing/2014/main" id="{4E6DA688-71BD-485B-9F1E-9E8B84D4A502}"/>
              </a:ext>
            </a:extLst>
          </p:cNvPr>
          <p:cNvSpPr>
            <a:spLocks noChangeArrowheads="1"/>
          </p:cNvSpPr>
          <p:nvPr/>
        </p:nvSpPr>
        <p:spPr bwMode="auto">
          <a:xfrm>
            <a:off x="107950" y="455613"/>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Strateginių tikslų įgyvendinimas: </a:t>
            </a:r>
          </a:p>
          <a:p>
            <a:pPr algn="ctr" eaLnBrk="1" hangingPunct="1">
              <a:spcBef>
                <a:spcPct val="0"/>
              </a:spcBef>
              <a:buFontTx/>
              <a:buNone/>
            </a:pPr>
            <a:r>
              <a:rPr lang="lt-LT" altLang="lt-LT" sz="2400" b="1" dirty="0">
                <a:solidFill>
                  <a:srgbClr val="D13A0B"/>
                </a:solidFill>
                <a:latin typeface="+mn-lt"/>
              </a:rPr>
              <a:t>2017 m. programos</a:t>
            </a:r>
            <a:endParaRPr lang="en-GB" altLang="lt-LT" sz="2400" b="1" dirty="0">
              <a:solidFill>
                <a:srgbClr val="D13A0B"/>
              </a:solidFill>
              <a:latin typeface="+mn-lt"/>
            </a:endParaRPr>
          </a:p>
        </p:txBody>
      </p:sp>
      <p:sp>
        <p:nvSpPr>
          <p:cNvPr id="12" name="Rounded Rectangle 11">
            <a:extLst>
              <a:ext uri="{FF2B5EF4-FFF2-40B4-BE49-F238E27FC236}">
                <a16:creationId xmlns:a16="http://schemas.microsoft.com/office/drawing/2014/main" id="{7C667251-17EA-4917-87A9-A2BC38DD1469}"/>
              </a:ext>
            </a:extLst>
          </p:cNvPr>
          <p:cNvSpPr/>
          <p:nvPr/>
        </p:nvSpPr>
        <p:spPr>
          <a:xfrm>
            <a:off x="215900" y="1268760"/>
            <a:ext cx="8316540" cy="2664296"/>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r>
              <a:rPr lang="lt-LT" altLang="lt-LT" sz="1600" b="1" dirty="0">
                <a:solidFill>
                  <a:srgbClr val="323232"/>
                </a:solidFill>
              </a:rPr>
              <a:t>I strateginį tikslą </a:t>
            </a:r>
            <a:r>
              <a:rPr lang="lt-LT" altLang="lt-LT" sz="1600" dirty="0">
                <a:solidFill>
                  <a:srgbClr val="323232"/>
                </a:solidFill>
              </a:rPr>
              <a:t>RRT įgyvendina vykdydama </a:t>
            </a:r>
            <a:r>
              <a:rPr lang="lt-LT" altLang="lt-LT" sz="1600" b="1" dirty="0">
                <a:solidFill>
                  <a:srgbClr val="323232"/>
                </a:solidFill>
              </a:rPr>
              <a:t>Ryšių valdymo ir kontrolės </a:t>
            </a:r>
            <a:r>
              <a:rPr lang="lt-LT" altLang="lt-LT" sz="1600" dirty="0">
                <a:solidFill>
                  <a:srgbClr val="323232"/>
                </a:solidFill>
              </a:rPr>
              <a:t>programą (pradėta vykdyti 2001 m., buvo tęsiama 2017 m.)</a:t>
            </a:r>
          </a:p>
          <a:p>
            <a:pPr algn="just">
              <a:tabLst>
                <a:tab pos="363538" algn="l"/>
              </a:tabLst>
              <a:defRPr/>
            </a:pPr>
            <a:endParaRPr lang="lt-LT" sz="1600" b="1" dirty="0">
              <a:solidFill>
                <a:srgbClr val="323232"/>
              </a:solidFill>
            </a:endParaRPr>
          </a:p>
          <a:p>
            <a:pPr algn="just">
              <a:tabLst>
                <a:tab pos="363538" algn="l"/>
              </a:tabLst>
              <a:defRPr/>
            </a:pPr>
            <a:r>
              <a:rPr lang="lt-LT" sz="2000" dirty="0">
                <a:solidFill>
                  <a:srgbClr val="323232"/>
                </a:solidFill>
                <a:cs typeface="Arial" panose="020B0604020202020204" pitchFamily="34" charset="0"/>
              </a:rPr>
              <a:t>Programos įgyvendinimui</a:t>
            </a:r>
            <a:r>
              <a:rPr lang="en-US" sz="2000" dirty="0">
                <a:solidFill>
                  <a:srgbClr val="91A8D0"/>
                </a:solidFill>
                <a:cs typeface="Arial" panose="020B0604020202020204" pitchFamily="34" charset="0"/>
              </a:rPr>
              <a:t> </a:t>
            </a:r>
            <a:r>
              <a:rPr lang="en-US" sz="2000" b="1" dirty="0">
                <a:solidFill>
                  <a:srgbClr val="D56E07"/>
                </a:solidFill>
                <a:cs typeface="Arial" panose="020B0604020202020204" pitchFamily="34" charset="0"/>
              </a:rPr>
              <a:t>PANAUDOTI </a:t>
            </a:r>
            <a:r>
              <a:rPr lang="lt-LT" sz="2000" dirty="0">
                <a:solidFill>
                  <a:srgbClr val="323232"/>
                </a:solidFill>
                <a:cs typeface="Arial" panose="020B0604020202020204" pitchFamily="34" charset="0"/>
              </a:rPr>
              <a:t>asignavimai – 8 009,7 tūkst. Eur, iš jų:</a:t>
            </a:r>
          </a:p>
          <a:p>
            <a:pPr algn="just">
              <a:tabLst>
                <a:tab pos="363538" algn="l"/>
              </a:tabLst>
              <a:defRPr/>
            </a:pPr>
            <a:r>
              <a:rPr lang="lt-LT" sz="2000" dirty="0">
                <a:solidFill>
                  <a:srgbClr val="323232"/>
                </a:solidFill>
                <a:cs typeface="Arial" panose="020B0604020202020204" pitchFamily="34" charset="0"/>
              </a:rPr>
              <a:t>iš valstybės biudžeto ERĮ 77 str. įrangos finansavimui PANAUDOTA </a:t>
            </a:r>
            <a:r>
              <a:rPr lang="en-US" sz="2000" dirty="0">
                <a:solidFill>
                  <a:srgbClr val="323232"/>
                </a:solidFill>
                <a:cs typeface="Arial" panose="020B0604020202020204" pitchFamily="34" charset="0"/>
              </a:rPr>
              <a:t> </a:t>
            </a:r>
            <a:r>
              <a:rPr lang="lt-LT" sz="2000" dirty="0">
                <a:solidFill>
                  <a:srgbClr val="323232"/>
                </a:solidFill>
                <a:cs typeface="Arial" panose="020B0604020202020204" pitchFamily="34" charset="0"/>
              </a:rPr>
              <a:t>967,3</a:t>
            </a:r>
            <a:r>
              <a:rPr lang="en-US" sz="2000" dirty="0">
                <a:solidFill>
                  <a:srgbClr val="323232"/>
                </a:solidFill>
                <a:cs typeface="Arial" panose="020B0604020202020204" pitchFamily="34" charset="0"/>
              </a:rPr>
              <a:t> </a:t>
            </a:r>
            <a:r>
              <a:rPr lang="lt-LT" sz="2000" dirty="0">
                <a:solidFill>
                  <a:srgbClr val="323232"/>
                </a:solidFill>
                <a:cs typeface="Arial" panose="020B0604020202020204" pitchFamily="34" charset="0"/>
              </a:rPr>
              <a:t>tūkst. Eur </a:t>
            </a:r>
          </a:p>
        </p:txBody>
      </p:sp>
      <p:sp>
        <p:nvSpPr>
          <p:cNvPr id="13" name="Rounded Rectangle 12">
            <a:extLst>
              <a:ext uri="{FF2B5EF4-FFF2-40B4-BE49-F238E27FC236}">
                <a16:creationId xmlns:a16="http://schemas.microsoft.com/office/drawing/2014/main" id="{4D3CCFEE-1FD8-4B54-AB2B-B7A7126E5FB0}"/>
              </a:ext>
            </a:extLst>
          </p:cNvPr>
          <p:cNvSpPr/>
          <p:nvPr/>
        </p:nvSpPr>
        <p:spPr>
          <a:xfrm>
            <a:off x="215900" y="4060403"/>
            <a:ext cx="8316540" cy="2093821"/>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r>
              <a:rPr lang="lt-LT" altLang="lt-LT" sz="1600" b="1" dirty="0">
                <a:solidFill>
                  <a:srgbClr val="323232"/>
                </a:solidFill>
                <a:cs typeface="Arial" panose="020B0604020202020204" pitchFamily="34" charset="0"/>
              </a:rPr>
              <a:t>II strateginį tikslą </a:t>
            </a:r>
            <a:r>
              <a:rPr lang="lt-LT" altLang="lt-LT" sz="1600" dirty="0">
                <a:solidFill>
                  <a:srgbClr val="323232"/>
                </a:solidFill>
                <a:cs typeface="Arial" panose="020B0604020202020204" pitchFamily="34" charset="0"/>
              </a:rPr>
              <a:t>RRT įgyvendina vykdydama </a:t>
            </a:r>
            <a:r>
              <a:rPr lang="lt-LT" altLang="lt-LT" sz="1600" b="1" dirty="0">
                <a:solidFill>
                  <a:srgbClr val="323232"/>
                </a:solidFill>
                <a:cs typeface="Arial" panose="020B0604020202020204" pitchFamily="34" charset="0"/>
              </a:rPr>
              <a:t>Geležinkelių transporto rinkos reguliavimo </a:t>
            </a:r>
            <a:r>
              <a:rPr lang="lt-LT" altLang="lt-LT" sz="1600" dirty="0">
                <a:solidFill>
                  <a:srgbClr val="323232"/>
                </a:solidFill>
                <a:cs typeface="Arial" panose="020B0604020202020204" pitchFamily="34" charset="0"/>
              </a:rPr>
              <a:t>programą (nauja, pradėta vykdyti 2017 m.)</a:t>
            </a:r>
          </a:p>
          <a:p>
            <a:pPr algn="just">
              <a:tabLst>
                <a:tab pos="363538" algn="l"/>
              </a:tabLst>
              <a:defRPr/>
            </a:pPr>
            <a:endParaRPr lang="lt-LT" sz="1600" b="1" dirty="0">
              <a:solidFill>
                <a:srgbClr val="323232"/>
              </a:solidFill>
            </a:endParaRPr>
          </a:p>
          <a:p>
            <a:pPr algn="just">
              <a:tabLst>
                <a:tab pos="363538" algn="l"/>
              </a:tabLst>
              <a:defRPr/>
            </a:pPr>
            <a:r>
              <a:rPr lang="lt-LT" sz="2000" dirty="0">
                <a:solidFill>
                  <a:srgbClr val="323232"/>
                </a:solidFill>
                <a:cs typeface="Arial" panose="020B0604020202020204" pitchFamily="34" charset="0"/>
              </a:rPr>
              <a:t>Programos įgyvendinimui</a:t>
            </a:r>
            <a:r>
              <a:rPr lang="en-US" sz="2000" dirty="0">
                <a:solidFill>
                  <a:srgbClr val="91A8D0"/>
                </a:solidFill>
                <a:cs typeface="Arial" panose="020B0604020202020204" pitchFamily="34" charset="0"/>
              </a:rPr>
              <a:t> </a:t>
            </a:r>
            <a:r>
              <a:rPr lang="en-US" sz="2000" b="1" dirty="0">
                <a:solidFill>
                  <a:srgbClr val="D56E07"/>
                </a:solidFill>
                <a:cs typeface="Arial" panose="020B0604020202020204" pitchFamily="34" charset="0"/>
              </a:rPr>
              <a:t>PANAUDOTI </a:t>
            </a:r>
            <a:r>
              <a:rPr lang="lt-LT" sz="2000" dirty="0">
                <a:solidFill>
                  <a:srgbClr val="323232"/>
                </a:solidFill>
                <a:cs typeface="Arial" panose="020B0604020202020204" pitchFamily="34" charset="0"/>
              </a:rPr>
              <a:t>asignavimai – 29,6</a:t>
            </a:r>
            <a:r>
              <a:rPr lang="lt-LT" sz="2000" dirty="0">
                <a:solidFill>
                  <a:srgbClr val="D56E07"/>
                </a:solidFill>
                <a:cs typeface="Arial" panose="020B0604020202020204" pitchFamily="34" charset="0"/>
              </a:rPr>
              <a:t> </a:t>
            </a:r>
            <a:r>
              <a:rPr lang="lt-LT" sz="2000" dirty="0">
                <a:solidFill>
                  <a:srgbClr val="323232"/>
                </a:solidFill>
                <a:cs typeface="Arial" panose="020B0604020202020204" pitchFamily="34" charset="0"/>
              </a:rPr>
              <a:t>tūkst. Eur.</a:t>
            </a:r>
            <a:endParaRPr lang="en-US" sz="2000" dirty="0">
              <a:solidFill>
                <a:srgbClr val="323232"/>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AEF04C7C-9B35-423C-BED4-972F66D29B3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8C81A18C-BA3E-473C-9EC1-0D98B7CA4CB4}" type="slidenum">
              <a:rPr lang="en-GB" altLang="lt-LT" sz="1000" smtClean="0">
                <a:solidFill>
                  <a:srgbClr val="323232"/>
                </a:solidFill>
              </a:rPr>
              <a:pPr>
                <a:spcBef>
                  <a:spcPct val="0"/>
                </a:spcBef>
                <a:buFontTx/>
                <a:buNone/>
              </a:pPr>
              <a:t>12</a:t>
            </a:fld>
            <a:r>
              <a:rPr lang="en-GB" altLang="lt-LT" sz="1000" dirty="0">
                <a:solidFill>
                  <a:srgbClr val="323232"/>
                </a:solidFill>
              </a:rPr>
              <a:t> pal</a:t>
            </a:r>
          </a:p>
        </p:txBody>
      </p:sp>
      <p:sp>
        <p:nvSpPr>
          <p:cNvPr id="37891" name="Slide Number Placeholder 4">
            <a:extLst>
              <a:ext uri="{FF2B5EF4-FFF2-40B4-BE49-F238E27FC236}">
                <a16:creationId xmlns:a16="http://schemas.microsoft.com/office/drawing/2014/main" id="{193A4AC7-06F1-4001-ADF6-A92D085994C4}"/>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A78B6096-91E9-400E-80A0-58E43DC34088}" type="slidenum">
              <a:rPr lang="en-GB" altLang="lt-LT" sz="1000">
                <a:solidFill>
                  <a:srgbClr val="323232"/>
                </a:solidFill>
              </a:rPr>
              <a:pPr algn="r" eaLnBrk="1" hangingPunct="1">
                <a:spcBef>
                  <a:spcPct val="0"/>
                </a:spcBef>
                <a:buFontTx/>
                <a:buNone/>
              </a:pPr>
              <a:t>12</a:t>
            </a:fld>
            <a:r>
              <a:rPr lang="en-GB" altLang="lt-LT" sz="1000" dirty="0">
                <a:solidFill>
                  <a:srgbClr val="323232"/>
                </a:solidFill>
              </a:rPr>
              <a:t> pal</a:t>
            </a:r>
          </a:p>
        </p:txBody>
      </p:sp>
      <p:sp>
        <p:nvSpPr>
          <p:cNvPr id="26" name="Rectangle 3">
            <a:extLst>
              <a:ext uri="{FF2B5EF4-FFF2-40B4-BE49-F238E27FC236}">
                <a16:creationId xmlns:a16="http://schemas.microsoft.com/office/drawing/2014/main" id="{137745B3-9CF8-4FBC-9D28-8BE72F266C44}"/>
              </a:ext>
            </a:extLst>
          </p:cNvPr>
          <p:cNvSpPr txBox="1">
            <a:spLocks noChangeArrowheads="1"/>
          </p:cNvSpPr>
          <p:nvPr/>
        </p:nvSpPr>
        <p:spPr bwMode="auto">
          <a:xfrm>
            <a:off x="965200" y="2781300"/>
            <a:ext cx="74168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marL="0" indent="0" algn="ctr">
              <a:buNone/>
              <a:tabLst>
                <a:tab pos="363538" algn="l"/>
              </a:tabLst>
              <a:defRPr/>
            </a:pPr>
            <a:r>
              <a:rPr lang="lt-LT" sz="2800" dirty="0">
                <a:solidFill>
                  <a:srgbClr val="C7440F"/>
                </a:solidFill>
              </a:rPr>
              <a:t>RRT TIKSLAI, DARBAI IR SVARBIAUSI PASIEKTI REZULTATAI </a:t>
            </a:r>
            <a:r>
              <a:rPr lang="en-US" sz="2800" dirty="0">
                <a:solidFill>
                  <a:srgbClr val="C7440F"/>
                </a:solidFill>
              </a:rPr>
              <a:t>201</a:t>
            </a:r>
            <a:r>
              <a:rPr lang="lt-LT" sz="2800" dirty="0">
                <a:solidFill>
                  <a:srgbClr val="C7440F"/>
                </a:solidFill>
              </a:rPr>
              <a:t>7</a:t>
            </a:r>
            <a:r>
              <a:rPr lang="en-US" sz="2800" dirty="0">
                <a:solidFill>
                  <a:srgbClr val="C7440F"/>
                </a:solidFill>
              </a:rPr>
              <a:t> M.</a:t>
            </a:r>
            <a:endParaRPr lang="lt-LT" sz="2800" dirty="0">
              <a:solidFill>
                <a:srgbClr val="C7440F"/>
              </a:solidFill>
            </a:endParaRPr>
          </a:p>
        </p:txBody>
      </p:sp>
      <p:sp>
        <p:nvSpPr>
          <p:cNvPr id="5"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7"/>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endParaRPr lang="en-GB" altLang="lt-LT" sz="2400" b="1" dirty="0">
              <a:solidFill>
                <a:srgbClr val="D13A0B"/>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B40A7A46-64CB-4B51-B85A-C6276771D9E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CB8EBD4A-06DB-46C5-9B44-B6C2D9B5944F}" type="slidenum">
              <a:rPr lang="en-GB" altLang="lt-LT" sz="1000" smtClean="0">
                <a:solidFill>
                  <a:srgbClr val="323232"/>
                </a:solidFill>
              </a:rPr>
              <a:pPr>
                <a:spcBef>
                  <a:spcPct val="0"/>
                </a:spcBef>
                <a:buFontTx/>
                <a:buNone/>
              </a:pPr>
              <a:t>13</a:t>
            </a:fld>
            <a:r>
              <a:rPr lang="en-GB" altLang="lt-LT" sz="1000" dirty="0">
                <a:solidFill>
                  <a:srgbClr val="323232"/>
                </a:solidFill>
              </a:rPr>
              <a:t> pal</a:t>
            </a:r>
          </a:p>
        </p:txBody>
      </p:sp>
      <p:sp>
        <p:nvSpPr>
          <p:cNvPr id="39939" name="Slide Number Placeholder 4">
            <a:extLst>
              <a:ext uri="{FF2B5EF4-FFF2-40B4-BE49-F238E27FC236}">
                <a16:creationId xmlns:a16="http://schemas.microsoft.com/office/drawing/2014/main" id="{3A2A0D91-6256-472D-80D4-F7568C60ED77}"/>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B7B724EE-2F93-4AB3-8BF7-6FEE701E3FBD}" type="slidenum">
              <a:rPr lang="en-GB" altLang="lt-LT" sz="1000">
                <a:solidFill>
                  <a:srgbClr val="323232"/>
                </a:solidFill>
              </a:rPr>
              <a:pPr algn="r" eaLnBrk="1" hangingPunct="1">
                <a:spcBef>
                  <a:spcPct val="0"/>
                </a:spcBef>
                <a:buFontTx/>
                <a:buNone/>
              </a:pPr>
              <a:t>13</a:t>
            </a:fld>
            <a:r>
              <a:rPr lang="en-GB" altLang="lt-LT" sz="1000" dirty="0">
                <a:solidFill>
                  <a:srgbClr val="323232"/>
                </a:solidFill>
              </a:rPr>
              <a:t> pal</a:t>
            </a:r>
          </a:p>
        </p:txBody>
      </p:sp>
      <p:sp>
        <p:nvSpPr>
          <p:cNvPr id="39940" name="Rectangle 4">
            <a:extLst>
              <a:ext uri="{FF2B5EF4-FFF2-40B4-BE49-F238E27FC236}">
                <a16:creationId xmlns:a16="http://schemas.microsoft.com/office/drawing/2014/main" id="{F649E1A4-C735-4E64-85B5-8B99C63B81D2}"/>
              </a:ext>
            </a:extLst>
          </p:cNvPr>
          <p:cNvSpPr>
            <a:spLocks noChangeArrowheads="1"/>
          </p:cNvSpPr>
          <p:nvPr/>
        </p:nvSpPr>
        <p:spPr bwMode="auto">
          <a:xfrm>
            <a:off x="107504" y="459096"/>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RYŠIŲ VALDYMO IR KONTROLĖS PROGRAMA: tikslai</a:t>
            </a:r>
            <a:endParaRPr lang="en-GB" altLang="lt-LT" sz="2400" b="1" dirty="0">
              <a:solidFill>
                <a:srgbClr val="D13A0B"/>
              </a:solidFill>
              <a:latin typeface="+mn-lt"/>
            </a:endParaRPr>
          </a:p>
        </p:txBody>
      </p:sp>
      <p:sp>
        <p:nvSpPr>
          <p:cNvPr id="3" name="Rounded Rectangle 2">
            <a:extLst>
              <a:ext uri="{FF2B5EF4-FFF2-40B4-BE49-F238E27FC236}">
                <a16:creationId xmlns:a16="http://schemas.microsoft.com/office/drawing/2014/main" id="{6BE6C94F-5ABA-425B-86D8-BA3A5EB48166}"/>
              </a:ext>
            </a:extLst>
          </p:cNvPr>
          <p:cNvSpPr/>
          <p:nvPr/>
        </p:nvSpPr>
        <p:spPr>
          <a:xfrm>
            <a:off x="354013" y="1517650"/>
            <a:ext cx="7807325" cy="7921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t-LT" sz="2800" b="1" dirty="0">
                <a:solidFill>
                  <a:srgbClr val="000000"/>
                </a:solidFill>
              </a:rPr>
              <a:t>Veiksminga konkurencija</a:t>
            </a:r>
            <a:endParaRPr lang="en-US" sz="2800" b="1" dirty="0">
              <a:solidFill>
                <a:srgbClr val="000000"/>
              </a:solidFill>
            </a:endParaRPr>
          </a:p>
        </p:txBody>
      </p:sp>
      <p:sp>
        <p:nvSpPr>
          <p:cNvPr id="10" name="Rounded Rectangle 9">
            <a:extLst>
              <a:ext uri="{FF2B5EF4-FFF2-40B4-BE49-F238E27FC236}">
                <a16:creationId xmlns:a16="http://schemas.microsoft.com/office/drawing/2014/main" id="{8824ACBE-8C4C-46D1-917C-2461AA803566}"/>
              </a:ext>
            </a:extLst>
          </p:cNvPr>
          <p:cNvSpPr/>
          <p:nvPr/>
        </p:nvSpPr>
        <p:spPr>
          <a:xfrm>
            <a:off x="354013" y="3474730"/>
            <a:ext cx="7837487" cy="7921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t-LT" sz="2800" b="1" dirty="0"/>
              <a:t>Sąlygos ilgalaikėms investicijom</a:t>
            </a:r>
            <a:r>
              <a:rPr lang="lt-LT" b="1" dirty="0"/>
              <a:t>s</a:t>
            </a:r>
            <a:endParaRPr lang="en-US" b="1" dirty="0"/>
          </a:p>
        </p:txBody>
      </p:sp>
      <p:sp>
        <p:nvSpPr>
          <p:cNvPr id="11" name="Rounded Rectangle 10">
            <a:extLst>
              <a:ext uri="{FF2B5EF4-FFF2-40B4-BE49-F238E27FC236}">
                <a16:creationId xmlns:a16="http://schemas.microsoft.com/office/drawing/2014/main" id="{A1F12A1A-1EC0-40FD-9F2F-239399E3DC2D}"/>
              </a:ext>
            </a:extLst>
          </p:cNvPr>
          <p:cNvSpPr/>
          <p:nvPr/>
        </p:nvSpPr>
        <p:spPr>
          <a:xfrm>
            <a:off x="358154" y="4409104"/>
            <a:ext cx="7867650" cy="79216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800" b="1" dirty="0" err="1"/>
              <a:t>Integracija</a:t>
            </a:r>
            <a:r>
              <a:rPr lang="es-ES" sz="2800" b="1" dirty="0"/>
              <a:t> į ES</a:t>
            </a:r>
            <a:r>
              <a:rPr lang="lt-LT" sz="2800" b="1" dirty="0"/>
              <a:t> ir tarptautinę reguliavimo erdvę, ir</a:t>
            </a:r>
            <a:r>
              <a:rPr lang="es-ES" sz="2800" b="1" dirty="0"/>
              <a:t> efe</a:t>
            </a:r>
            <a:r>
              <a:rPr lang="lt-LT" sz="2800" b="1" dirty="0"/>
              <a:t>k</a:t>
            </a:r>
            <a:r>
              <a:rPr lang="es-ES" sz="2800" b="1" dirty="0"/>
              <a:t>t</a:t>
            </a:r>
            <a:r>
              <a:rPr lang="lt-LT" sz="2800" b="1" dirty="0" err="1"/>
              <a:t>yvi</a:t>
            </a:r>
            <a:r>
              <a:rPr lang="es-ES" sz="2800" b="1" dirty="0"/>
              <a:t> </a:t>
            </a:r>
            <a:r>
              <a:rPr lang="lt-LT" sz="2800" b="1" dirty="0"/>
              <a:t>RRT veikla</a:t>
            </a:r>
            <a:endParaRPr lang="es-ES" sz="2800" b="1" dirty="0"/>
          </a:p>
        </p:txBody>
      </p:sp>
      <p:sp>
        <p:nvSpPr>
          <p:cNvPr id="12" name="Rounded Rectangle 11">
            <a:extLst>
              <a:ext uri="{FF2B5EF4-FFF2-40B4-BE49-F238E27FC236}">
                <a16:creationId xmlns:a16="http://schemas.microsoft.com/office/drawing/2014/main" id="{0C469385-6C8D-40DA-81CB-A78D8E30BEE8}"/>
              </a:ext>
            </a:extLst>
          </p:cNvPr>
          <p:cNvSpPr/>
          <p:nvPr/>
        </p:nvSpPr>
        <p:spPr>
          <a:xfrm>
            <a:off x="369093" y="5328683"/>
            <a:ext cx="7855745" cy="7921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lt-LT" sz="2800" b="1" dirty="0"/>
              <a:t>Įpareigojimų dėl valstybės saugumo vykdymas</a:t>
            </a:r>
          </a:p>
        </p:txBody>
      </p:sp>
      <p:sp>
        <p:nvSpPr>
          <p:cNvPr id="13" name="Rounded Rectangle 12">
            <a:extLst>
              <a:ext uri="{FF2B5EF4-FFF2-40B4-BE49-F238E27FC236}">
                <a16:creationId xmlns:a16="http://schemas.microsoft.com/office/drawing/2014/main" id="{952DD045-0903-47A1-9371-D98A82F944E4}"/>
              </a:ext>
            </a:extLst>
          </p:cNvPr>
          <p:cNvSpPr/>
          <p:nvPr/>
        </p:nvSpPr>
        <p:spPr>
          <a:xfrm>
            <a:off x="354013" y="2502209"/>
            <a:ext cx="7870825" cy="79216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r>
              <a:rPr lang="lt-LT" sz="2800" b="1" dirty="0"/>
              <a:t>Vartotojų teisių ir interesų</a:t>
            </a:r>
            <a:r>
              <a:rPr lang="lt-LT" sz="3200" b="1" dirty="0"/>
              <a:t> </a:t>
            </a:r>
            <a:r>
              <a:rPr lang="lt-LT" sz="2800" b="1" dirty="0"/>
              <a:t>apsauga</a:t>
            </a:r>
            <a:endParaRPr 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a:extLst>
              <a:ext uri="{FF2B5EF4-FFF2-40B4-BE49-F238E27FC236}">
                <a16:creationId xmlns:a16="http://schemas.microsoft.com/office/drawing/2014/main" id="{B1B8DF99-9D6A-402B-B9E2-FE0168826B3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4CE59CAC-24BA-4750-A01E-C80C0E1A05AA}" type="slidenum">
              <a:rPr lang="en-GB" altLang="lt-LT" sz="1000" smtClean="0">
                <a:solidFill>
                  <a:srgbClr val="323232"/>
                </a:solidFill>
              </a:rPr>
              <a:pPr>
                <a:spcBef>
                  <a:spcPct val="0"/>
                </a:spcBef>
                <a:buFontTx/>
                <a:buNone/>
              </a:pPr>
              <a:t>14</a:t>
            </a:fld>
            <a:r>
              <a:rPr lang="en-GB" altLang="lt-LT" sz="1000" dirty="0">
                <a:solidFill>
                  <a:srgbClr val="323232"/>
                </a:solidFill>
              </a:rPr>
              <a:t> pal</a:t>
            </a:r>
          </a:p>
        </p:txBody>
      </p:sp>
      <p:sp>
        <p:nvSpPr>
          <p:cNvPr id="41988" name="Slide Number Placeholder 4">
            <a:extLst>
              <a:ext uri="{FF2B5EF4-FFF2-40B4-BE49-F238E27FC236}">
                <a16:creationId xmlns:a16="http://schemas.microsoft.com/office/drawing/2014/main" id="{DAC42B67-7076-4F86-AB40-08E0BE56DE0E}"/>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C60EBC40-9703-409A-8AEC-DCA82C598247}" type="slidenum">
              <a:rPr lang="en-GB" altLang="lt-LT" sz="1000">
                <a:solidFill>
                  <a:srgbClr val="323232"/>
                </a:solidFill>
              </a:rPr>
              <a:pPr algn="r" eaLnBrk="1" hangingPunct="1">
                <a:spcBef>
                  <a:spcPct val="0"/>
                </a:spcBef>
                <a:buFontTx/>
                <a:buNone/>
              </a:pPr>
              <a:t>14</a:t>
            </a:fld>
            <a:r>
              <a:rPr lang="en-GB" altLang="lt-LT" sz="1000" dirty="0">
                <a:solidFill>
                  <a:srgbClr val="323232"/>
                </a:solidFill>
              </a:rPr>
              <a:t> pal</a:t>
            </a:r>
          </a:p>
        </p:txBody>
      </p:sp>
      <p:sp>
        <p:nvSpPr>
          <p:cNvPr id="41989" name="Rectangle 4">
            <a:extLst>
              <a:ext uri="{FF2B5EF4-FFF2-40B4-BE49-F238E27FC236}">
                <a16:creationId xmlns:a16="http://schemas.microsoft.com/office/drawing/2014/main" id="{94A23F29-E4F3-47E5-9027-AB1110D0BA91}"/>
              </a:ext>
            </a:extLst>
          </p:cNvPr>
          <p:cNvSpPr>
            <a:spLocks noChangeArrowheads="1"/>
          </p:cNvSpPr>
          <p:nvPr/>
        </p:nvSpPr>
        <p:spPr bwMode="auto">
          <a:xfrm>
            <a:off x="158750" y="504825"/>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Veiksmingos konkurencijos užtikrinimas</a:t>
            </a:r>
            <a:r>
              <a:rPr lang="en-US" altLang="lt-LT" sz="2400" b="1" dirty="0">
                <a:solidFill>
                  <a:srgbClr val="D13A0B"/>
                </a:solidFill>
                <a:latin typeface="+mn-lt"/>
              </a:rPr>
              <a:t>. </a:t>
            </a:r>
            <a:endParaRPr lang="lt-LT" altLang="lt-LT" sz="2400" b="1" dirty="0">
              <a:solidFill>
                <a:srgbClr val="D13A0B"/>
              </a:solidFill>
              <a:latin typeface="+mn-lt"/>
            </a:endParaRPr>
          </a:p>
          <a:p>
            <a:pPr algn="ctr" eaLnBrk="1" hangingPunct="1">
              <a:spcBef>
                <a:spcPct val="0"/>
              </a:spcBef>
              <a:buFontTx/>
              <a:buNone/>
            </a:pPr>
            <a:r>
              <a:rPr lang="en-US" altLang="lt-LT" sz="2400" b="1" dirty="0">
                <a:solidFill>
                  <a:srgbClr val="D13A0B"/>
                </a:solidFill>
                <a:latin typeface="+mn-lt"/>
              </a:rPr>
              <a:t>Rink</a:t>
            </a:r>
            <a:r>
              <a:rPr lang="lt-LT" altLang="lt-LT" sz="2400" b="1" dirty="0">
                <a:solidFill>
                  <a:srgbClr val="D13A0B"/>
                </a:solidFill>
                <a:latin typeface="+mn-lt"/>
              </a:rPr>
              <a:t>ų tyrimai, priežiūra</a:t>
            </a:r>
            <a:endParaRPr lang="en-GB" altLang="lt-LT" sz="2400" b="1" dirty="0">
              <a:solidFill>
                <a:srgbClr val="D13A0B"/>
              </a:solidFill>
              <a:latin typeface="+mn-lt"/>
            </a:endParaRPr>
          </a:p>
        </p:txBody>
      </p:sp>
      <p:sp>
        <p:nvSpPr>
          <p:cNvPr id="41990" name="Title 1">
            <a:extLst>
              <a:ext uri="{FF2B5EF4-FFF2-40B4-BE49-F238E27FC236}">
                <a16:creationId xmlns:a16="http://schemas.microsoft.com/office/drawing/2014/main" id="{CA59F982-CD0F-43BD-BCF1-B5F22B1B68A4}"/>
              </a:ext>
            </a:extLst>
          </p:cNvPr>
          <p:cNvSpPr txBox="1">
            <a:spLocks/>
          </p:cNvSpPr>
          <p:nvPr/>
        </p:nvSpPr>
        <p:spPr bwMode="auto">
          <a:xfrm>
            <a:off x="193675" y="2536825"/>
            <a:ext cx="78978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363538" algn="l"/>
              </a:tabLst>
              <a:defRPr sz="3000">
                <a:solidFill>
                  <a:srgbClr val="828F96"/>
                </a:solidFill>
                <a:latin typeface="Arial" panose="020B0604020202020204" pitchFamily="34" charset="0"/>
              </a:defRPr>
            </a:lvl1pPr>
            <a:lvl2pPr marL="742950" indent="-285750">
              <a:spcBef>
                <a:spcPct val="20000"/>
              </a:spcBef>
              <a:buChar char="–"/>
              <a:tabLst>
                <a:tab pos="363538" algn="l"/>
              </a:tabLst>
              <a:defRPr sz="2400">
                <a:solidFill>
                  <a:srgbClr val="828F96"/>
                </a:solidFill>
                <a:latin typeface="Arial" panose="020B0604020202020204" pitchFamily="34" charset="0"/>
              </a:defRPr>
            </a:lvl2pPr>
            <a:lvl3pPr marL="1143000" indent="-228600">
              <a:spcBef>
                <a:spcPct val="20000"/>
              </a:spcBef>
              <a:buChar char="•"/>
              <a:tabLst>
                <a:tab pos="363538" algn="l"/>
              </a:tabLst>
              <a:defRPr sz="2000">
                <a:solidFill>
                  <a:srgbClr val="828F96"/>
                </a:solidFill>
                <a:latin typeface="Arial" panose="020B0604020202020204" pitchFamily="34" charset="0"/>
              </a:defRPr>
            </a:lvl3pPr>
            <a:lvl4pPr marL="1600200" indent="-228600">
              <a:spcBef>
                <a:spcPct val="20000"/>
              </a:spcBef>
              <a:buChar char="–"/>
              <a:tabLst>
                <a:tab pos="363538" algn="l"/>
              </a:tabLst>
              <a:defRPr sz="2000">
                <a:solidFill>
                  <a:srgbClr val="828F96"/>
                </a:solidFill>
                <a:latin typeface="Arial" panose="020B0604020202020204" pitchFamily="34" charset="0"/>
              </a:defRPr>
            </a:lvl4pPr>
            <a:lvl5pPr marL="2057400" indent="-228600">
              <a:spcBef>
                <a:spcPct val="20000"/>
              </a:spcBef>
              <a:buChar char="»"/>
              <a:tabLst>
                <a:tab pos="363538" algn="l"/>
              </a:tabLst>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tabLst>
                <a:tab pos="363538" algn="l"/>
              </a:tabLst>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tabLst>
                <a:tab pos="363538" algn="l"/>
              </a:tabLst>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tabLst>
                <a:tab pos="363538" algn="l"/>
              </a:tabLst>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tabLst>
                <a:tab pos="363538" algn="l"/>
              </a:tabLst>
              <a:defRPr sz="1500">
                <a:solidFill>
                  <a:srgbClr val="828F96"/>
                </a:solidFill>
                <a:latin typeface="Arial" panose="020B0604020202020204" pitchFamily="34" charset="0"/>
              </a:defRPr>
            </a:lvl9pPr>
          </a:lstStyle>
          <a:p>
            <a:pPr algn="just">
              <a:spcBef>
                <a:spcPct val="0"/>
              </a:spcBef>
              <a:buFontTx/>
              <a:buNone/>
            </a:pPr>
            <a:endParaRPr lang="en-US" altLang="lt-LT" sz="2000" b="1" dirty="0">
              <a:solidFill>
                <a:srgbClr val="323232"/>
              </a:solidFill>
              <a:latin typeface="Calibri" panose="020F0502020204030204" pitchFamily="34" charset="0"/>
            </a:endParaRPr>
          </a:p>
        </p:txBody>
      </p:sp>
      <p:sp>
        <p:nvSpPr>
          <p:cNvPr id="9" name="Rounded Rectangle 8">
            <a:extLst>
              <a:ext uri="{FF2B5EF4-FFF2-40B4-BE49-F238E27FC236}">
                <a16:creationId xmlns:a16="http://schemas.microsoft.com/office/drawing/2014/main" id="{C408B07D-4289-40AC-B3FC-920D4E22F13A}"/>
              </a:ext>
            </a:extLst>
          </p:cNvPr>
          <p:cNvSpPr/>
          <p:nvPr/>
        </p:nvSpPr>
        <p:spPr>
          <a:xfrm>
            <a:off x="193674" y="1289317"/>
            <a:ext cx="7897813" cy="2571731"/>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lvl="0"/>
            <a:r>
              <a:rPr lang="lt-LT" sz="1800" dirty="0"/>
              <a:t>Atlikti 3 elektroninių ryšių rinkų tyrimai: </a:t>
            </a:r>
          </a:p>
          <a:p>
            <a:pPr lvl="0"/>
            <a:endParaRPr lang="lt-LT" sz="1800" dirty="0"/>
          </a:p>
          <a:p>
            <a:pPr marL="342900" lvl="0" indent="-342900">
              <a:buFont typeface="Wingdings" panose="05000000000000000000" pitchFamily="2" charset="2"/>
              <a:buChar char="§"/>
            </a:pPr>
            <a:r>
              <a:rPr lang="lt-LT" sz="1800" dirty="0"/>
              <a:t>Transliacijų perdavimo paslaugų, skirtų turinio paslaugoms galutiniams vartotojams teikti, rinkos tyrimas</a:t>
            </a:r>
          </a:p>
          <a:p>
            <a:pPr marL="342900" lvl="0" indent="-342900">
              <a:buFont typeface="Wingdings" panose="05000000000000000000" pitchFamily="2" charset="2"/>
              <a:buChar char="§"/>
            </a:pPr>
            <a:r>
              <a:rPr lang="lt-LT" sz="1800" dirty="0"/>
              <a:t>Transliacijų perdavimo priemonių teikimo paslaugų rinkos tyrimas</a:t>
            </a:r>
          </a:p>
          <a:p>
            <a:pPr marL="342900" indent="-342900">
              <a:buFont typeface="Wingdings" panose="05000000000000000000" pitchFamily="2" charset="2"/>
              <a:buChar char="§"/>
            </a:pPr>
            <a:r>
              <a:rPr lang="lt-LT" sz="1800" dirty="0"/>
              <a:t>Skambučių inicijavimo viešajame ryšių tinkle, teikiamame fiksuotoje vietoje, rinkos tyrimas</a:t>
            </a:r>
            <a:endParaRPr lang="lt-LT" sz="1800" b="1" dirty="0">
              <a:solidFill>
                <a:schemeClr val="bg1"/>
              </a:solidFill>
              <a:latin typeface="Calibri" panose="020F0502020204030204" pitchFamily="34" charset="0"/>
            </a:endParaRPr>
          </a:p>
        </p:txBody>
      </p:sp>
      <p:sp>
        <p:nvSpPr>
          <p:cNvPr id="10" name="Rounded Rectangle 9">
            <a:extLst>
              <a:ext uri="{FF2B5EF4-FFF2-40B4-BE49-F238E27FC236}">
                <a16:creationId xmlns:a16="http://schemas.microsoft.com/office/drawing/2014/main" id="{4B36FF78-1663-42DE-B018-B00CB652007D}"/>
              </a:ext>
            </a:extLst>
          </p:cNvPr>
          <p:cNvSpPr/>
          <p:nvPr/>
        </p:nvSpPr>
        <p:spPr>
          <a:xfrm>
            <a:off x="971600" y="4226927"/>
            <a:ext cx="7715200" cy="165559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defRPr/>
            </a:pPr>
            <a:r>
              <a:rPr lang="lt-LT" sz="1800" kern="0" dirty="0">
                <a:solidFill>
                  <a:srgbClr val="323232"/>
                </a:solidFill>
              </a:rPr>
              <a:t>Atlikti </a:t>
            </a:r>
            <a:r>
              <a:rPr lang="lt-LT" sz="1800" b="1" dirty="0">
                <a:solidFill>
                  <a:srgbClr val="D56E07"/>
                </a:solidFill>
              </a:rPr>
              <a:t>20</a:t>
            </a:r>
            <a:r>
              <a:rPr lang="en-US" sz="1800" kern="0" dirty="0">
                <a:solidFill>
                  <a:srgbClr val="323232"/>
                </a:solidFill>
              </a:rPr>
              <a:t> </a:t>
            </a:r>
            <a:r>
              <a:rPr lang="lt-LT" sz="1800" kern="0" dirty="0">
                <a:solidFill>
                  <a:srgbClr val="323232"/>
                </a:solidFill>
              </a:rPr>
              <a:t>elektroninių ryšių paslaugų, </a:t>
            </a:r>
            <a:r>
              <a:rPr lang="lt-LT" sz="1800" b="1" dirty="0">
                <a:solidFill>
                  <a:srgbClr val="D56E07"/>
                </a:solidFill>
              </a:rPr>
              <a:t>17</a:t>
            </a:r>
            <a:r>
              <a:rPr lang="en-US" sz="1800" b="1" dirty="0">
                <a:solidFill>
                  <a:srgbClr val="D56E07"/>
                </a:solidFill>
              </a:rPr>
              <a:t> </a:t>
            </a:r>
            <a:r>
              <a:rPr lang="lt-LT" sz="1800" kern="0" dirty="0">
                <a:solidFill>
                  <a:srgbClr val="323232"/>
                </a:solidFill>
              </a:rPr>
              <a:t>pašto paslaugų teikėjų </a:t>
            </a:r>
            <a:r>
              <a:rPr lang="en-US" sz="1800" kern="0" dirty="0" err="1">
                <a:solidFill>
                  <a:srgbClr val="323232"/>
                </a:solidFill>
              </a:rPr>
              <a:t>plani</a:t>
            </a:r>
            <a:r>
              <a:rPr lang="lt-LT" sz="1800" kern="0" dirty="0" err="1">
                <a:solidFill>
                  <a:srgbClr val="323232"/>
                </a:solidFill>
              </a:rPr>
              <a:t>niai</a:t>
            </a:r>
            <a:r>
              <a:rPr lang="en-US" sz="1800" kern="0" dirty="0">
                <a:solidFill>
                  <a:srgbClr val="323232"/>
                </a:solidFill>
              </a:rPr>
              <a:t> </a:t>
            </a:r>
            <a:r>
              <a:rPr lang="lt-LT" sz="1800" kern="0" dirty="0">
                <a:solidFill>
                  <a:srgbClr val="323232"/>
                </a:solidFill>
              </a:rPr>
              <a:t>patikrinimai, suteiktos konsultacijos</a:t>
            </a:r>
            <a:r>
              <a:rPr lang="en-US" sz="1800" kern="0" dirty="0">
                <a:solidFill>
                  <a:srgbClr val="323232"/>
                </a:solidFill>
              </a:rPr>
              <a:t>, met</a:t>
            </a:r>
            <a:r>
              <a:rPr lang="lt-LT" sz="1800" kern="0" dirty="0">
                <a:solidFill>
                  <a:srgbClr val="323232"/>
                </a:solidFill>
              </a:rPr>
              <a:t>odinė pagalba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a:extLst>
              <a:ext uri="{FF2B5EF4-FFF2-40B4-BE49-F238E27FC236}">
                <a16:creationId xmlns:a16="http://schemas.microsoft.com/office/drawing/2014/main" id="{99F6D6F8-F8B9-44C1-B4C5-09317D2F574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03F04AB4-42BB-4A46-962A-35FDA92BD1DF}" type="slidenum">
              <a:rPr lang="en-GB" altLang="lt-LT" sz="1000" smtClean="0">
                <a:solidFill>
                  <a:srgbClr val="323232"/>
                </a:solidFill>
              </a:rPr>
              <a:pPr>
                <a:spcBef>
                  <a:spcPct val="0"/>
                </a:spcBef>
                <a:buFontTx/>
                <a:buNone/>
              </a:pPr>
              <a:t>15</a:t>
            </a:fld>
            <a:r>
              <a:rPr lang="en-GB" altLang="lt-LT" sz="1000" dirty="0">
                <a:solidFill>
                  <a:srgbClr val="323232"/>
                </a:solidFill>
              </a:rPr>
              <a:t> pal</a:t>
            </a:r>
          </a:p>
        </p:txBody>
      </p:sp>
      <p:sp>
        <p:nvSpPr>
          <p:cNvPr id="46084" name="Slide Number Placeholder 4">
            <a:extLst>
              <a:ext uri="{FF2B5EF4-FFF2-40B4-BE49-F238E27FC236}">
                <a16:creationId xmlns:a16="http://schemas.microsoft.com/office/drawing/2014/main" id="{4387435D-DBE9-4222-98E5-231DCA78F9E1}"/>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B319F783-BED8-448E-B096-628EE1DEE805}" type="slidenum">
              <a:rPr lang="en-GB" altLang="lt-LT" sz="1000">
                <a:solidFill>
                  <a:srgbClr val="323232"/>
                </a:solidFill>
              </a:rPr>
              <a:pPr algn="r" eaLnBrk="1" hangingPunct="1">
                <a:spcBef>
                  <a:spcPct val="0"/>
                </a:spcBef>
                <a:buFontTx/>
                <a:buNone/>
              </a:pPr>
              <a:t>15</a:t>
            </a:fld>
            <a:r>
              <a:rPr lang="en-GB" altLang="lt-LT" sz="1000" dirty="0">
                <a:solidFill>
                  <a:srgbClr val="323232"/>
                </a:solidFill>
              </a:rPr>
              <a:t> pal</a:t>
            </a:r>
          </a:p>
        </p:txBody>
      </p:sp>
      <p:sp>
        <p:nvSpPr>
          <p:cNvPr id="46085" name="Rectangle 4">
            <a:extLst>
              <a:ext uri="{FF2B5EF4-FFF2-40B4-BE49-F238E27FC236}">
                <a16:creationId xmlns:a16="http://schemas.microsoft.com/office/drawing/2014/main" id="{6559B0A0-7883-4912-A427-3EEC7CEFC9C4}"/>
              </a:ext>
            </a:extLst>
          </p:cNvPr>
          <p:cNvSpPr>
            <a:spLocks noChangeArrowheads="1"/>
          </p:cNvSpPr>
          <p:nvPr/>
        </p:nvSpPr>
        <p:spPr bwMode="auto">
          <a:xfrm>
            <a:off x="101600" y="476250"/>
            <a:ext cx="7286625"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Vartotojų teisių ir interesų apsauga: „RLAH“</a:t>
            </a:r>
            <a:endParaRPr lang="en-GB" altLang="lt-LT" sz="2400" b="1" dirty="0">
              <a:solidFill>
                <a:srgbClr val="D13A0B"/>
              </a:solidFill>
              <a:latin typeface="+mn-lt"/>
            </a:endParaRPr>
          </a:p>
        </p:txBody>
      </p:sp>
      <p:sp>
        <p:nvSpPr>
          <p:cNvPr id="8" name="Rounded Rectangle 7">
            <a:extLst>
              <a:ext uri="{FF2B5EF4-FFF2-40B4-BE49-F238E27FC236}">
                <a16:creationId xmlns:a16="http://schemas.microsoft.com/office/drawing/2014/main" id="{84DB396B-3603-4BBF-A615-331AF748E892}"/>
              </a:ext>
            </a:extLst>
          </p:cNvPr>
          <p:cNvSpPr/>
          <p:nvPr/>
        </p:nvSpPr>
        <p:spPr>
          <a:xfrm>
            <a:off x="101600" y="1916832"/>
            <a:ext cx="8790880" cy="388843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defRPr/>
            </a:pPr>
            <a:endParaRPr lang="lt-LT" altLang="lt-LT" sz="1800" dirty="0">
              <a:solidFill>
                <a:srgbClr val="323232"/>
              </a:solidFill>
            </a:endParaRPr>
          </a:p>
          <a:p>
            <a:pPr algn="just">
              <a:defRPr/>
            </a:pPr>
            <a:r>
              <a:rPr lang="lt-LT" altLang="lt-LT" sz="1800" dirty="0">
                <a:solidFill>
                  <a:srgbClr val="323232"/>
                </a:solidFill>
              </a:rPr>
              <a:t>Nuo 2017 m. birželio 15 d. visoje Europos Sąjungoje įsigaliojo </a:t>
            </a:r>
            <a:r>
              <a:rPr lang="lt-LT" altLang="lt-LT" sz="1800" b="1" dirty="0">
                <a:solidFill>
                  <a:srgbClr val="323232"/>
                </a:solidFill>
              </a:rPr>
              <a:t>„mokėk kaip namie“</a:t>
            </a:r>
            <a:r>
              <a:rPr lang="lt-LT" altLang="lt-LT" sz="1800" dirty="0">
                <a:solidFill>
                  <a:srgbClr val="323232"/>
                </a:solidFill>
              </a:rPr>
              <a:t> („</a:t>
            </a:r>
            <a:r>
              <a:rPr lang="lt-LT" altLang="lt-LT" sz="1800" dirty="0" err="1">
                <a:solidFill>
                  <a:srgbClr val="323232"/>
                </a:solidFill>
              </a:rPr>
              <a:t>Roam</a:t>
            </a:r>
            <a:r>
              <a:rPr lang="lt-LT" altLang="lt-LT" sz="1800" dirty="0">
                <a:solidFill>
                  <a:srgbClr val="323232"/>
                </a:solidFill>
              </a:rPr>
              <a:t> </a:t>
            </a:r>
            <a:r>
              <a:rPr lang="lt-LT" altLang="lt-LT" sz="1800" dirty="0" err="1">
                <a:solidFill>
                  <a:srgbClr val="323232"/>
                </a:solidFill>
              </a:rPr>
              <a:t>Like</a:t>
            </a:r>
            <a:r>
              <a:rPr lang="lt-LT" altLang="lt-LT" sz="1800" dirty="0">
                <a:solidFill>
                  <a:srgbClr val="323232"/>
                </a:solidFill>
              </a:rPr>
              <a:t> At </a:t>
            </a:r>
            <a:r>
              <a:rPr lang="lt-LT" altLang="lt-LT" sz="1800" dirty="0" err="1">
                <a:solidFill>
                  <a:srgbClr val="323232"/>
                </a:solidFill>
              </a:rPr>
              <a:t>Home</a:t>
            </a:r>
            <a:r>
              <a:rPr lang="lt-LT" altLang="lt-LT" sz="1800" dirty="0">
                <a:solidFill>
                  <a:srgbClr val="323232"/>
                </a:solidFill>
              </a:rPr>
              <a:t>“ – RLAH) kainodara. </a:t>
            </a:r>
          </a:p>
          <a:p>
            <a:pPr algn="just">
              <a:defRPr/>
            </a:pPr>
            <a:endParaRPr lang="lt-LT" altLang="lt-LT" sz="1800" dirty="0">
              <a:solidFill>
                <a:srgbClr val="323232"/>
              </a:solidFill>
            </a:endParaRPr>
          </a:p>
          <a:p>
            <a:pPr algn="just">
              <a:defRPr/>
            </a:pPr>
            <a:r>
              <a:rPr lang="lt-LT" altLang="lt-LT" sz="1800" dirty="0">
                <a:solidFill>
                  <a:srgbClr val="323232"/>
                </a:solidFill>
              </a:rPr>
              <a:t>Lietuvoje, siekiant užtikrinti nacionalinių kainų stabilumą, mobiliojo ryšio operatoriams leista taikyti nedidelį papildomą užmokestį, būtiną nuostoliams padengti.</a:t>
            </a:r>
          </a:p>
          <a:p>
            <a:pPr algn="just">
              <a:defRPr/>
            </a:pPr>
            <a:endParaRPr lang="lt-LT" altLang="lt-LT" sz="1800" dirty="0">
              <a:solidFill>
                <a:srgbClr val="323232"/>
              </a:solidFill>
            </a:endParaRPr>
          </a:p>
          <a:p>
            <a:pPr algn="just">
              <a:defRPr/>
            </a:pPr>
            <a:r>
              <a:rPr lang="lt-LT" altLang="lt-LT" sz="1800" dirty="0">
                <a:solidFill>
                  <a:srgbClr val="323232"/>
                </a:solidFill>
              </a:rPr>
              <a:t>Keliaujantiems Lietuvos gyventojams judriojo ryšio paslaugų kainos ženkliai sumažėjo, ir nuo 2018 m. vidurio mažėjo toliau. </a:t>
            </a:r>
          </a:p>
          <a:p>
            <a:pPr algn="just">
              <a:defRPr/>
            </a:pPr>
            <a:endParaRPr lang="lt-LT" altLang="lt-LT" sz="1800" dirty="0">
              <a:solidFill>
                <a:srgbClr val="323232"/>
              </a:solidFill>
            </a:endParaRPr>
          </a:p>
          <a:p>
            <a:pPr marL="342900" indent="-342900" algn="just">
              <a:buFont typeface="Wingdings" panose="05000000000000000000" pitchFamily="2" charset="2"/>
              <a:buChar char="Ø"/>
              <a:defRPr/>
            </a:pPr>
            <a:r>
              <a:rPr lang="lt-LT" altLang="lt-LT" sz="1800" dirty="0">
                <a:solidFill>
                  <a:srgbClr val="323232"/>
                </a:solidFill>
              </a:rPr>
              <a:t>Siunčiamų skambučių ir SMS kiekis išaugo 2 kartus;</a:t>
            </a:r>
          </a:p>
          <a:p>
            <a:pPr marL="342900" indent="-342900" algn="just">
              <a:buFont typeface="Wingdings" panose="05000000000000000000" pitchFamily="2" charset="2"/>
              <a:buChar char="Ø"/>
              <a:defRPr/>
            </a:pPr>
            <a:r>
              <a:rPr lang="lt-LT" altLang="lt-LT" sz="1800" dirty="0">
                <a:solidFill>
                  <a:srgbClr val="323232"/>
                </a:solidFill>
              </a:rPr>
              <a:t>Perduotų duomenų kiekis išaugo 10 kartų.</a:t>
            </a:r>
          </a:p>
          <a:p>
            <a:pPr algn="just">
              <a:defRPr/>
            </a:pPr>
            <a:endParaRPr lang="lt-LT" altLang="lt-LT" sz="1800" dirty="0">
              <a:solidFill>
                <a:srgbClr val="32323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B7695C86-196D-41A4-84FB-950D7F88A15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03EAC362-8568-4CE4-8F91-4D181A9F1FF5}" type="slidenum">
              <a:rPr lang="en-GB" altLang="lt-LT" sz="1000" smtClean="0">
                <a:solidFill>
                  <a:srgbClr val="323232"/>
                </a:solidFill>
                <a:latin typeface="Calibri" panose="020F0502020204030204" pitchFamily="34" charset="0"/>
              </a:rPr>
              <a:pPr>
                <a:spcBef>
                  <a:spcPct val="0"/>
                </a:spcBef>
                <a:buFontTx/>
                <a:buNone/>
              </a:pPr>
              <a:t>16</a:t>
            </a:fld>
            <a:r>
              <a:rPr lang="en-GB" altLang="lt-LT" sz="1000" dirty="0">
                <a:solidFill>
                  <a:srgbClr val="323232"/>
                </a:solidFill>
                <a:latin typeface="Calibri" panose="020F0502020204030204" pitchFamily="34" charset="0"/>
              </a:rPr>
              <a:t> pal</a:t>
            </a:r>
          </a:p>
        </p:txBody>
      </p:sp>
      <p:sp>
        <p:nvSpPr>
          <p:cNvPr id="50179" name="Slide Number Placeholder 4">
            <a:extLst>
              <a:ext uri="{FF2B5EF4-FFF2-40B4-BE49-F238E27FC236}">
                <a16:creationId xmlns:a16="http://schemas.microsoft.com/office/drawing/2014/main" id="{BD407392-684A-4AA3-B120-87D9E5B93555}"/>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5D779162-4267-4452-9FE8-4FA3E1449D8A}" type="slidenum">
              <a:rPr lang="en-GB" altLang="lt-LT" sz="1000">
                <a:solidFill>
                  <a:srgbClr val="323232"/>
                </a:solidFill>
                <a:latin typeface="Calibri" panose="020F0502020204030204" pitchFamily="34" charset="0"/>
              </a:rPr>
              <a:pPr algn="r" eaLnBrk="1" hangingPunct="1">
                <a:spcBef>
                  <a:spcPct val="0"/>
                </a:spcBef>
                <a:buFontTx/>
                <a:buNone/>
              </a:pPr>
              <a:t>16</a:t>
            </a:fld>
            <a:r>
              <a:rPr lang="en-GB" altLang="lt-LT" sz="1000" dirty="0">
                <a:solidFill>
                  <a:srgbClr val="323232"/>
                </a:solidFill>
                <a:latin typeface="Calibri" panose="020F0502020204030204" pitchFamily="34" charset="0"/>
              </a:rPr>
              <a:t> pal</a:t>
            </a:r>
          </a:p>
        </p:txBody>
      </p:sp>
      <p:sp>
        <p:nvSpPr>
          <p:cNvPr id="50180" name="Rectangle 4">
            <a:extLst>
              <a:ext uri="{FF2B5EF4-FFF2-40B4-BE49-F238E27FC236}">
                <a16:creationId xmlns:a16="http://schemas.microsoft.com/office/drawing/2014/main" id="{790CB138-31F5-4C29-9185-491622A22D60}"/>
              </a:ext>
            </a:extLst>
          </p:cNvPr>
          <p:cNvSpPr>
            <a:spLocks noChangeArrowheads="1"/>
          </p:cNvSpPr>
          <p:nvPr/>
        </p:nvSpPr>
        <p:spPr bwMode="auto">
          <a:xfrm>
            <a:off x="57150" y="385763"/>
            <a:ext cx="7283450" cy="936625"/>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Vartotojų teisių ir interesų apsauga: </a:t>
            </a:r>
          </a:p>
          <a:p>
            <a:pPr algn="ctr" eaLnBrk="1" hangingPunct="1">
              <a:spcBef>
                <a:spcPct val="0"/>
              </a:spcBef>
              <a:buFontTx/>
              <a:buNone/>
            </a:pPr>
            <a:r>
              <a:rPr lang="lt-LT" altLang="lt-LT" sz="2400" b="1" dirty="0">
                <a:solidFill>
                  <a:srgbClr val="D13A0B"/>
                </a:solidFill>
                <a:latin typeface="+mn-lt"/>
              </a:rPr>
              <a:t>skundai ir ginčai</a:t>
            </a:r>
            <a:endParaRPr lang="en-GB" altLang="lt-LT" sz="2400" b="1" dirty="0">
              <a:solidFill>
                <a:srgbClr val="D13A0B"/>
              </a:solidFill>
              <a:latin typeface="+mn-lt"/>
            </a:endParaRPr>
          </a:p>
        </p:txBody>
      </p:sp>
      <p:sp>
        <p:nvSpPr>
          <p:cNvPr id="3" name="Rounded Rectangle 2">
            <a:extLst>
              <a:ext uri="{FF2B5EF4-FFF2-40B4-BE49-F238E27FC236}">
                <a16:creationId xmlns:a16="http://schemas.microsoft.com/office/drawing/2014/main" id="{A0A593D6-755D-4A8E-A039-CBDCD95840AF}"/>
              </a:ext>
            </a:extLst>
          </p:cNvPr>
          <p:cNvSpPr/>
          <p:nvPr/>
        </p:nvSpPr>
        <p:spPr>
          <a:xfrm>
            <a:off x="174340" y="1771526"/>
            <a:ext cx="8075239" cy="9994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t-LT" sz="2800" dirty="0">
                <a:solidFill>
                  <a:schemeClr val="tx1"/>
                </a:solidFill>
              </a:rPr>
              <a:t> </a:t>
            </a:r>
          </a:p>
          <a:p>
            <a:pPr algn="just">
              <a:defRPr/>
            </a:pPr>
            <a:r>
              <a:rPr lang="lt-LT" sz="2000" b="1" dirty="0">
                <a:solidFill>
                  <a:srgbClr val="D56E07"/>
                </a:solidFill>
              </a:rPr>
              <a:t>207</a:t>
            </a:r>
            <a:r>
              <a:rPr lang="lt-LT" sz="2000" dirty="0">
                <a:solidFill>
                  <a:schemeClr val="tx1"/>
                </a:solidFill>
              </a:rPr>
              <a:t> - tiek išnagrinėtų </a:t>
            </a:r>
            <a:r>
              <a:rPr lang="en-US" sz="2000" dirty="0">
                <a:solidFill>
                  <a:schemeClr val="tx1"/>
                </a:solidFill>
              </a:rPr>
              <a:t>el. ry</a:t>
            </a:r>
            <a:r>
              <a:rPr lang="lt-LT" sz="2000" dirty="0">
                <a:solidFill>
                  <a:schemeClr val="tx1"/>
                </a:solidFill>
              </a:rPr>
              <a:t>šių paslaugų gavėjų </a:t>
            </a:r>
            <a:r>
              <a:rPr lang="lt-LT" sz="2000" b="1" dirty="0">
                <a:solidFill>
                  <a:srgbClr val="D56E07"/>
                </a:solidFill>
              </a:rPr>
              <a:t>skundų</a:t>
            </a:r>
          </a:p>
          <a:p>
            <a:pPr algn="just">
              <a:defRPr/>
            </a:pPr>
            <a:r>
              <a:rPr lang="lt-LT" sz="2000" b="1" dirty="0">
                <a:solidFill>
                  <a:srgbClr val="D56E07"/>
                </a:solidFill>
              </a:rPr>
              <a:t> 57</a:t>
            </a:r>
            <a:r>
              <a:rPr lang="lt-LT" sz="2000" dirty="0">
                <a:solidFill>
                  <a:schemeClr val="tx1"/>
                </a:solidFill>
              </a:rPr>
              <a:t> - tiek išnagrinėtų pašto paslaugų gavėjų </a:t>
            </a:r>
            <a:r>
              <a:rPr lang="lt-LT" sz="2000" b="1" dirty="0">
                <a:solidFill>
                  <a:srgbClr val="D56E07"/>
                </a:solidFill>
              </a:rPr>
              <a:t>skundų</a:t>
            </a:r>
          </a:p>
          <a:p>
            <a:pPr algn="just">
              <a:defRPr/>
            </a:pPr>
            <a:endParaRPr lang="lt-LT" sz="2800" b="1" dirty="0">
              <a:solidFill>
                <a:srgbClr val="D56E07"/>
              </a:solidFill>
            </a:endParaRPr>
          </a:p>
        </p:txBody>
      </p:sp>
      <p:sp>
        <p:nvSpPr>
          <p:cNvPr id="13" name="Rounded Rectangle 12">
            <a:extLst>
              <a:ext uri="{FF2B5EF4-FFF2-40B4-BE49-F238E27FC236}">
                <a16:creationId xmlns:a16="http://schemas.microsoft.com/office/drawing/2014/main" id="{93727EF4-B831-465F-8C39-0A7F94AC0B0A}"/>
              </a:ext>
            </a:extLst>
          </p:cNvPr>
          <p:cNvSpPr/>
          <p:nvPr/>
        </p:nvSpPr>
        <p:spPr>
          <a:xfrm>
            <a:off x="200668" y="4509120"/>
            <a:ext cx="8208911" cy="11097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lt-LT" sz="2000" b="1" dirty="0">
              <a:solidFill>
                <a:srgbClr val="91A8D0"/>
              </a:solidFill>
            </a:endParaRPr>
          </a:p>
          <a:p>
            <a:pPr algn="just">
              <a:defRPr/>
            </a:pPr>
            <a:r>
              <a:rPr lang="lt-LT" sz="2000" b="1" dirty="0">
                <a:solidFill>
                  <a:srgbClr val="91A8D0"/>
                </a:solidFill>
              </a:rPr>
              <a:t>72 </a:t>
            </a:r>
            <a:r>
              <a:rPr lang="lt-LT" sz="2000" dirty="0">
                <a:solidFill>
                  <a:schemeClr val="tx1"/>
                </a:solidFill>
              </a:rPr>
              <a:t>- tiek išnagrinėtų </a:t>
            </a:r>
            <a:r>
              <a:rPr lang="en-US" sz="2000" b="1" dirty="0">
                <a:solidFill>
                  <a:srgbClr val="91A8D0"/>
                </a:solidFill>
              </a:rPr>
              <a:t>gin</a:t>
            </a:r>
            <a:r>
              <a:rPr lang="lt-LT" sz="2000" b="1" dirty="0">
                <a:solidFill>
                  <a:srgbClr val="91A8D0"/>
                </a:solidFill>
              </a:rPr>
              <a:t>čų </a:t>
            </a:r>
            <a:r>
              <a:rPr lang="lt-LT" sz="2000" dirty="0">
                <a:solidFill>
                  <a:schemeClr val="tx1"/>
                </a:solidFill>
              </a:rPr>
              <a:t>dėl el. ryšių paslaugų</a:t>
            </a:r>
          </a:p>
          <a:p>
            <a:pPr algn="just">
              <a:defRPr/>
            </a:pPr>
            <a:r>
              <a:rPr lang="lt-LT" sz="2000" b="1" dirty="0">
                <a:solidFill>
                  <a:srgbClr val="91A8D0"/>
                </a:solidFill>
              </a:rPr>
              <a:t> 9 - </a:t>
            </a:r>
            <a:r>
              <a:rPr lang="lt-LT" sz="2000" dirty="0">
                <a:solidFill>
                  <a:schemeClr val="tx1"/>
                </a:solidFill>
              </a:rPr>
              <a:t>tiek  išnagrinėtų </a:t>
            </a:r>
            <a:r>
              <a:rPr lang="lt-LT" sz="2000" b="1" dirty="0">
                <a:solidFill>
                  <a:srgbClr val="91A8D0"/>
                </a:solidFill>
              </a:rPr>
              <a:t>ginčų</a:t>
            </a:r>
            <a:r>
              <a:rPr lang="lt-LT" sz="2000" dirty="0">
                <a:solidFill>
                  <a:schemeClr val="tx1"/>
                </a:solidFill>
              </a:rPr>
              <a:t> dėl pašto paslaugų</a:t>
            </a:r>
          </a:p>
          <a:p>
            <a:pPr algn="just">
              <a:defRPr/>
            </a:pPr>
            <a:endParaRPr lang="lt-LT" sz="3200" b="1" dirty="0">
              <a:solidFill>
                <a:srgbClr val="91A8D0"/>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2841450" y="3359383"/>
            <a:ext cx="857425" cy="870618"/>
          </a:xfrm>
          <a:prstGeom prst="rect">
            <a:avLst/>
          </a:prstGeom>
        </p:spPr>
      </p:pic>
      <p:pic>
        <p:nvPicPr>
          <p:cNvPr id="5" name="Picture 4"/>
          <p:cNvPicPr>
            <a:picLocks noChangeAspect="1"/>
          </p:cNvPicPr>
          <p:nvPr/>
        </p:nvPicPr>
        <p:blipFill>
          <a:blip r:embed="rId4"/>
          <a:stretch>
            <a:fillRect/>
          </a:stretch>
        </p:blipFill>
        <p:spPr>
          <a:xfrm>
            <a:off x="4211960" y="3326336"/>
            <a:ext cx="936712" cy="9367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FA5B244A-B778-4236-BDE1-18A49F1A5E7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FD18257A-CDE6-4B51-9604-56B4576E21D0}" type="slidenum">
              <a:rPr lang="en-GB" altLang="lt-LT" sz="1000" smtClean="0">
                <a:solidFill>
                  <a:srgbClr val="323232"/>
                </a:solidFill>
                <a:latin typeface="Calibri" panose="020F0502020204030204" pitchFamily="34" charset="0"/>
              </a:rPr>
              <a:pPr>
                <a:spcBef>
                  <a:spcPct val="0"/>
                </a:spcBef>
                <a:buFontTx/>
                <a:buNone/>
              </a:pPr>
              <a:t>17</a:t>
            </a:fld>
            <a:r>
              <a:rPr lang="en-GB" altLang="lt-LT" sz="1000" dirty="0">
                <a:solidFill>
                  <a:srgbClr val="323232"/>
                </a:solidFill>
                <a:latin typeface="Calibri" panose="020F0502020204030204" pitchFamily="34" charset="0"/>
              </a:rPr>
              <a:t> pal</a:t>
            </a:r>
          </a:p>
        </p:txBody>
      </p:sp>
      <p:sp>
        <p:nvSpPr>
          <p:cNvPr id="52227" name="Slide Number Placeholder 4">
            <a:extLst>
              <a:ext uri="{FF2B5EF4-FFF2-40B4-BE49-F238E27FC236}">
                <a16:creationId xmlns:a16="http://schemas.microsoft.com/office/drawing/2014/main" id="{F61BDE56-F4FC-4E10-B53B-70C729F8AEFD}"/>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E5CF9ECF-72A4-4A82-B28E-126A486277DF}" type="slidenum">
              <a:rPr lang="en-GB" altLang="lt-LT" sz="1000">
                <a:solidFill>
                  <a:srgbClr val="323232"/>
                </a:solidFill>
                <a:latin typeface="Calibri" panose="020F0502020204030204" pitchFamily="34" charset="0"/>
              </a:rPr>
              <a:pPr algn="r" eaLnBrk="1" hangingPunct="1">
                <a:spcBef>
                  <a:spcPct val="0"/>
                </a:spcBef>
                <a:buFontTx/>
                <a:buNone/>
              </a:pPr>
              <a:t>17</a:t>
            </a:fld>
            <a:r>
              <a:rPr lang="en-GB" altLang="lt-LT" sz="1000" dirty="0">
                <a:solidFill>
                  <a:srgbClr val="323232"/>
                </a:solidFill>
                <a:latin typeface="Calibri" panose="020F0502020204030204" pitchFamily="34" charset="0"/>
              </a:rPr>
              <a:t> pal</a:t>
            </a:r>
          </a:p>
        </p:txBody>
      </p:sp>
      <p:sp>
        <p:nvSpPr>
          <p:cNvPr id="52228" name="Rectangle 4">
            <a:extLst>
              <a:ext uri="{FF2B5EF4-FFF2-40B4-BE49-F238E27FC236}">
                <a16:creationId xmlns:a16="http://schemas.microsoft.com/office/drawing/2014/main" id="{FED568BD-9666-4EC2-AE87-01D84F22BA51}"/>
              </a:ext>
            </a:extLst>
          </p:cNvPr>
          <p:cNvSpPr>
            <a:spLocks noChangeArrowheads="1"/>
          </p:cNvSpPr>
          <p:nvPr/>
        </p:nvSpPr>
        <p:spPr bwMode="auto">
          <a:xfrm>
            <a:off x="98425" y="338138"/>
            <a:ext cx="7283450" cy="979487"/>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Vartotojų teisių ir interesų apsauga: įrenginiai</a:t>
            </a:r>
            <a:endParaRPr lang="en-GB" altLang="lt-LT" sz="2400" b="1" dirty="0">
              <a:solidFill>
                <a:srgbClr val="D13A0B"/>
              </a:solidFill>
              <a:latin typeface="+mn-lt"/>
            </a:endParaRPr>
          </a:p>
        </p:txBody>
      </p:sp>
      <p:sp>
        <p:nvSpPr>
          <p:cNvPr id="13" name="Text Placeholder 9">
            <a:extLst>
              <a:ext uri="{FF2B5EF4-FFF2-40B4-BE49-F238E27FC236}">
                <a16:creationId xmlns:a16="http://schemas.microsoft.com/office/drawing/2014/main" id="{009EE396-8146-42AF-8C4B-01E131FAC1DA}"/>
              </a:ext>
            </a:extLst>
          </p:cNvPr>
          <p:cNvSpPr txBox="1">
            <a:spLocks/>
          </p:cNvSpPr>
          <p:nvPr/>
        </p:nvSpPr>
        <p:spPr bwMode="auto">
          <a:xfrm>
            <a:off x="323528" y="4042597"/>
            <a:ext cx="8514820" cy="1258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0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1500">
                <a:solidFill>
                  <a:schemeClr val="lt1"/>
                </a:solidFill>
                <a:latin typeface="+mn-lt"/>
                <a:ea typeface="+mn-ea"/>
                <a:cs typeface="+mn-cs"/>
              </a:defRPr>
            </a:lvl5pPr>
            <a:lvl6pPr marL="2514600" indent="-228600" algn="l" rtl="0" fontAlgn="base">
              <a:spcBef>
                <a:spcPct val="20000"/>
              </a:spcBef>
              <a:spcAft>
                <a:spcPct val="0"/>
              </a:spcAft>
              <a:buChar char="»"/>
              <a:defRPr sz="1500">
                <a:solidFill>
                  <a:schemeClr val="lt1"/>
                </a:solidFill>
                <a:latin typeface="+mn-lt"/>
                <a:ea typeface="+mn-ea"/>
                <a:cs typeface="+mn-cs"/>
              </a:defRPr>
            </a:lvl6pPr>
            <a:lvl7pPr marL="2971800" indent="-228600" algn="l" rtl="0" fontAlgn="base">
              <a:spcBef>
                <a:spcPct val="20000"/>
              </a:spcBef>
              <a:spcAft>
                <a:spcPct val="0"/>
              </a:spcAft>
              <a:buChar char="»"/>
              <a:defRPr sz="1500">
                <a:solidFill>
                  <a:schemeClr val="lt1"/>
                </a:solidFill>
                <a:latin typeface="+mn-lt"/>
                <a:ea typeface="+mn-ea"/>
                <a:cs typeface="+mn-cs"/>
              </a:defRPr>
            </a:lvl7pPr>
            <a:lvl8pPr marL="3429000" indent="-228600" algn="l" rtl="0" fontAlgn="base">
              <a:spcBef>
                <a:spcPct val="20000"/>
              </a:spcBef>
              <a:spcAft>
                <a:spcPct val="0"/>
              </a:spcAft>
              <a:buChar char="»"/>
              <a:defRPr sz="1500">
                <a:solidFill>
                  <a:schemeClr val="lt1"/>
                </a:solidFill>
                <a:latin typeface="+mn-lt"/>
                <a:ea typeface="+mn-ea"/>
                <a:cs typeface="+mn-cs"/>
              </a:defRPr>
            </a:lvl8pPr>
            <a:lvl9pPr marL="3886200" indent="-228600" algn="l" rtl="0" fontAlgn="base">
              <a:spcBef>
                <a:spcPct val="20000"/>
              </a:spcBef>
              <a:spcAft>
                <a:spcPct val="0"/>
              </a:spcAft>
              <a:buChar char="»"/>
              <a:defRPr sz="1500">
                <a:solidFill>
                  <a:schemeClr val="lt1"/>
                </a:solidFill>
                <a:latin typeface="+mn-lt"/>
                <a:ea typeface="+mn-ea"/>
                <a:cs typeface="+mn-cs"/>
              </a:defRPr>
            </a:lvl9pPr>
          </a:lstStyle>
          <a:p>
            <a:pPr marL="0" indent="0" algn="just">
              <a:spcBef>
                <a:spcPct val="0"/>
              </a:spcBef>
              <a:buFontTx/>
              <a:buNone/>
              <a:defRPr/>
            </a:pPr>
            <a:r>
              <a:rPr lang="lt-LT" sz="2000" b="1" dirty="0">
                <a:solidFill>
                  <a:srgbClr val="91A8D0"/>
                </a:solidFill>
              </a:rPr>
              <a:t>3941</a:t>
            </a:r>
            <a:r>
              <a:rPr lang="en-US" sz="2000" b="1" dirty="0">
                <a:solidFill>
                  <a:srgbClr val="91A8D0"/>
                </a:solidFill>
              </a:rPr>
              <a:t> </a:t>
            </a:r>
            <a:r>
              <a:rPr lang="en-US" sz="2000" b="1" dirty="0">
                <a:solidFill>
                  <a:schemeClr val="tx1"/>
                </a:solidFill>
              </a:rPr>
              <a:t>– </a:t>
            </a:r>
            <a:r>
              <a:rPr lang="lt-LT" sz="2000" b="1" dirty="0">
                <a:solidFill>
                  <a:schemeClr val="tx1"/>
                </a:solidFill>
              </a:rPr>
              <a:t> </a:t>
            </a:r>
            <a:r>
              <a:rPr lang="en-US" sz="2000" dirty="0">
                <a:solidFill>
                  <a:schemeClr val="tx1"/>
                </a:solidFill>
              </a:rPr>
              <a:t>tiek radijo </a:t>
            </a:r>
            <a:r>
              <a:rPr lang="lt-LT" sz="2000" dirty="0">
                <a:solidFill>
                  <a:schemeClr val="tx1"/>
                </a:solidFill>
              </a:rPr>
              <a:t>signalų parametrų bei elektromagnetinio lauko stiprių matavimų atlikta.</a:t>
            </a:r>
          </a:p>
        </p:txBody>
      </p:sp>
      <p:grpSp>
        <p:nvGrpSpPr>
          <p:cNvPr id="11" name="Group 10">
            <a:extLst>
              <a:ext uri="{FF2B5EF4-FFF2-40B4-BE49-F238E27FC236}">
                <a16:creationId xmlns:a16="http://schemas.microsoft.com/office/drawing/2014/main" id="{17759954-1353-42E0-B041-A1EFD72D4ADF}"/>
              </a:ext>
            </a:extLst>
          </p:cNvPr>
          <p:cNvGrpSpPr>
            <a:grpSpLocks/>
          </p:cNvGrpSpPr>
          <p:nvPr/>
        </p:nvGrpSpPr>
        <p:grpSpPr bwMode="auto">
          <a:xfrm>
            <a:off x="1900387" y="1377951"/>
            <a:ext cx="2887695" cy="583692"/>
            <a:chOff x="1900080" y="1377951"/>
            <a:chExt cx="2887945" cy="583778"/>
          </a:xfrm>
        </p:grpSpPr>
        <p:pic>
          <p:nvPicPr>
            <p:cNvPr id="52239" name="Picture 15">
              <a:extLst>
                <a:ext uri="{FF2B5EF4-FFF2-40B4-BE49-F238E27FC236}">
                  <a16:creationId xmlns:a16="http://schemas.microsoft.com/office/drawing/2014/main" id="{1A3B1DBC-FD94-41F6-92E1-67202E5C82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80" y="1377951"/>
              <a:ext cx="1000871" cy="47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14">
              <a:extLst>
                <a:ext uri="{FF2B5EF4-FFF2-40B4-BE49-F238E27FC236}">
                  <a16:creationId xmlns:a16="http://schemas.microsoft.com/office/drawing/2014/main" id="{FF23BB7D-6AF5-4414-81CD-549D9C09D7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155" y="1420813"/>
              <a:ext cx="1148870" cy="5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Placeholder 9">
            <a:extLst>
              <a:ext uri="{FF2B5EF4-FFF2-40B4-BE49-F238E27FC236}">
                <a16:creationId xmlns:a16="http://schemas.microsoft.com/office/drawing/2014/main" id="{945F1812-150C-48CF-B9A9-A81342C26FCD}"/>
              </a:ext>
            </a:extLst>
          </p:cNvPr>
          <p:cNvSpPr txBox="1">
            <a:spLocks/>
          </p:cNvSpPr>
          <p:nvPr/>
        </p:nvSpPr>
        <p:spPr bwMode="auto">
          <a:xfrm>
            <a:off x="323528" y="2168802"/>
            <a:ext cx="8514820" cy="13426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0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1500">
                <a:solidFill>
                  <a:schemeClr val="lt1"/>
                </a:solidFill>
                <a:latin typeface="+mn-lt"/>
                <a:ea typeface="+mn-ea"/>
                <a:cs typeface="+mn-cs"/>
              </a:defRPr>
            </a:lvl5pPr>
            <a:lvl6pPr marL="2514600" indent="-228600" algn="l" rtl="0" fontAlgn="base">
              <a:spcBef>
                <a:spcPct val="20000"/>
              </a:spcBef>
              <a:spcAft>
                <a:spcPct val="0"/>
              </a:spcAft>
              <a:buChar char="»"/>
              <a:defRPr sz="1500">
                <a:solidFill>
                  <a:schemeClr val="lt1"/>
                </a:solidFill>
                <a:latin typeface="+mn-lt"/>
                <a:ea typeface="+mn-ea"/>
                <a:cs typeface="+mn-cs"/>
              </a:defRPr>
            </a:lvl6pPr>
            <a:lvl7pPr marL="2971800" indent="-228600" algn="l" rtl="0" fontAlgn="base">
              <a:spcBef>
                <a:spcPct val="20000"/>
              </a:spcBef>
              <a:spcAft>
                <a:spcPct val="0"/>
              </a:spcAft>
              <a:buChar char="»"/>
              <a:defRPr sz="1500">
                <a:solidFill>
                  <a:schemeClr val="lt1"/>
                </a:solidFill>
                <a:latin typeface="+mn-lt"/>
                <a:ea typeface="+mn-ea"/>
                <a:cs typeface="+mn-cs"/>
              </a:defRPr>
            </a:lvl7pPr>
            <a:lvl8pPr marL="3429000" indent="-228600" algn="l" rtl="0" fontAlgn="base">
              <a:spcBef>
                <a:spcPct val="20000"/>
              </a:spcBef>
              <a:spcAft>
                <a:spcPct val="0"/>
              </a:spcAft>
              <a:buChar char="»"/>
              <a:defRPr sz="1500">
                <a:solidFill>
                  <a:schemeClr val="lt1"/>
                </a:solidFill>
                <a:latin typeface="+mn-lt"/>
                <a:ea typeface="+mn-ea"/>
                <a:cs typeface="+mn-cs"/>
              </a:defRPr>
            </a:lvl8pPr>
            <a:lvl9pPr marL="3886200" indent="-228600" algn="l" rtl="0" fontAlgn="base">
              <a:spcBef>
                <a:spcPct val="20000"/>
              </a:spcBef>
              <a:spcAft>
                <a:spcPct val="0"/>
              </a:spcAft>
              <a:buChar char="»"/>
              <a:defRPr sz="1500">
                <a:solidFill>
                  <a:schemeClr val="lt1"/>
                </a:solidFill>
                <a:latin typeface="+mn-lt"/>
                <a:ea typeface="+mn-ea"/>
                <a:cs typeface="+mn-cs"/>
              </a:defRPr>
            </a:lvl9pPr>
          </a:lstStyle>
          <a:p>
            <a:pPr marL="0" indent="0" algn="just">
              <a:spcBef>
                <a:spcPct val="0"/>
              </a:spcBef>
              <a:buFontTx/>
              <a:buNone/>
              <a:defRPr/>
            </a:pPr>
            <a:r>
              <a:rPr lang="lt-LT" sz="2000" b="1" dirty="0">
                <a:solidFill>
                  <a:srgbClr val="91A8D0"/>
                </a:solidFill>
              </a:rPr>
              <a:t>362</a:t>
            </a:r>
            <a:r>
              <a:rPr lang="lt-LT" sz="2000" dirty="0">
                <a:solidFill>
                  <a:schemeClr val="tx1"/>
                </a:solidFill>
              </a:rPr>
              <a:t> –</a:t>
            </a:r>
            <a:r>
              <a:rPr lang="lt-LT" sz="2000" b="1" dirty="0">
                <a:solidFill>
                  <a:schemeClr val="tx1"/>
                </a:solidFill>
              </a:rPr>
              <a:t> </a:t>
            </a:r>
            <a:r>
              <a:rPr lang="lt-LT" sz="2000" dirty="0">
                <a:solidFill>
                  <a:schemeClr val="tx1"/>
                </a:solidFill>
              </a:rPr>
              <a:t>tiek </a:t>
            </a:r>
            <a:r>
              <a:rPr lang="en-US" sz="2000" dirty="0">
                <a:solidFill>
                  <a:schemeClr val="tx1"/>
                </a:solidFill>
              </a:rPr>
              <a:t>gauta </a:t>
            </a:r>
            <a:r>
              <a:rPr lang="lt-LT" sz="2000" dirty="0">
                <a:solidFill>
                  <a:schemeClr val="tx1"/>
                </a:solidFill>
              </a:rPr>
              <a:t>prašymų dėl radijo trukdžių pašalinimo</a:t>
            </a:r>
            <a:endParaRPr lang="en-US" sz="2000" dirty="0">
              <a:solidFill>
                <a:schemeClr val="tx1"/>
              </a:solidFill>
            </a:endParaRPr>
          </a:p>
        </p:txBody>
      </p:sp>
      <p:pic>
        <p:nvPicPr>
          <p:cNvPr id="2" name="Picture 1"/>
          <p:cNvPicPr>
            <a:picLocks noChangeAspect="1"/>
          </p:cNvPicPr>
          <p:nvPr/>
        </p:nvPicPr>
        <p:blipFill>
          <a:blip r:embed="rId5"/>
          <a:stretch>
            <a:fillRect/>
          </a:stretch>
        </p:blipFill>
        <p:spPr>
          <a:xfrm>
            <a:off x="5492231" y="1374023"/>
            <a:ext cx="566977" cy="5669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B2C46B3-485F-44F2-9487-FBB5BF2438EF}"/>
              </a:ext>
            </a:extLst>
          </p:cNvPr>
          <p:cNvSpPr/>
          <p:nvPr/>
        </p:nvSpPr>
        <p:spPr>
          <a:xfrm>
            <a:off x="119757" y="1527953"/>
            <a:ext cx="8567043" cy="194570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endParaRPr lang="lt-LT" sz="2000" b="1" dirty="0">
              <a:solidFill>
                <a:schemeClr val="bg1"/>
              </a:solidFill>
            </a:endParaRPr>
          </a:p>
          <a:p>
            <a:pPr algn="ctr">
              <a:defRPr/>
            </a:pPr>
            <a:endParaRPr lang="lt-LT" sz="2000" b="1" dirty="0">
              <a:solidFill>
                <a:srgbClr val="91A8D0"/>
              </a:solidFill>
            </a:endParaRPr>
          </a:p>
          <a:p>
            <a:pPr algn="ctr">
              <a:defRPr/>
            </a:pPr>
            <a:endParaRPr lang="lt-LT" sz="2000" b="1" dirty="0">
              <a:solidFill>
                <a:srgbClr val="91A8D0"/>
              </a:solidFill>
            </a:endParaRPr>
          </a:p>
          <a:p>
            <a:pPr>
              <a:defRPr/>
            </a:pPr>
            <a:r>
              <a:rPr lang="lt-LT" sz="2000" b="1" dirty="0">
                <a:solidFill>
                  <a:srgbClr val="91A8D0"/>
                </a:solidFill>
              </a:rPr>
              <a:t>Nacionalinio CERT veikla</a:t>
            </a:r>
            <a:r>
              <a:rPr lang="lt-LT" sz="2000" dirty="0">
                <a:solidFill>
                  <a:schemeClr val="tx1"/>
                </a:solidFill>
              </a:rPr>
              <a:t>: </a:t>
            </a:r>
            <a:r>
              <a:rPr lang="lt-LT" sz="2000" dirty="0">
                <a:solidFill>
                  <a:srgbClr val="323232"/>
                </a:solidFill>
              </a:rPr>
              <a:t>buvo atliekamas kibernetinių ir saugumo incidentų valdymas ir prevencija</a:t>
            </a:r>
          </a:p>
          <a:p>
            <a:pPr>
              <a:defRPr/>
            </a:pPr>
            <a:r>
              <a:rPr lang="lt-LT" sz="2000" b="1" dirty="0">
                <a:solidFill>
                  <a:srgbClr val="91A8D0"/>
                </a:solidFill>
              </a:rPr>
              <a:t> </a:t>
            </a:r>
          </a:p>
          <a:p>
            <a:pPr>
              <a:defRPr/>
            </a:pPr>
            <a:r>
              <a:rPr lang="lt-LT" sz="2000" b="1" dirty="0">
                <a:solidFill>
                  <a:srgbClr val="D56E07"/>
                </a:solidFill>
              </a:rPr>
              <a:t>54 414 </a:t>
            </a:r>
            <a:r>
              <a:rPr lang="lt-LT" sz="2000" b="1" dirty="0">
                <a:solidFill>
                  <a:schemeClr val="tx1"/>
                </a:solidFill>
              </a:rPr>
              <a:t>– </a:t>
            </a:r>
            <a:r>
              <a:rPr lang="lt-LT" sz="2000" dirty="0">
                <a:solidFill>
                  <a:srgbClr val="323232"/>
                </a:solidFill>
              </a:rPr>
              <a:t>tiek </a:t>
            </a:r>
            <a:r>
              <a:rPr lang="en-US" sz="2000" dirty="0">
                <a:solidFill>
                  <a:srgbClr val="323232"/>
                </a:solidFill>
              </a:rPr>
              <a:t>prane</a:t>
            </a:r>
            <a:r>
              <a:rPr lang="lt-LT" sz="2000" dirty="0">
                <a:solidFill>
                  <a:srgbClr val="323232"/>
                </a:solidFill>
              </a:rPr>
              <a:t>šimų 20</a:t>
            </a:r>
            <a:r>
              <a:rPr lang="en-US" sz="2000" dirty="0">
                <a:solidFill>
                  <a:srgbClr val="323232"/>
                </a:solidFill>
              </a:rPr>
              <a:t>1</a:t>
            </a:r>
            <a:r>
              <a:rPr lang="lt-LT" sz="2000" dirty="0">
                <a:solidFill>
                  <a:srgbClr val="323232"/>
                </a:solidFill>
              </a:rPr>
              <a:t>7 m. CERT-LT </a:t>
            </a:r>
            <a:r>
              <a:rPr lang="en-US" sz="2000" dirty="0">
                <a:solidFill>
                  <a:srgbClr val="323232"/>
                </a:solidFill>
              </a:rPr>
              <a:t>apdoro</a:t>
            </a:r>
            <a:r>
              <a:rPr lang="lt-LT" sz="2000" dirty="0">
                <a:solidFill>
                  <a:srgbClr val="323232"/>
                </a:solidFill>
              </a:rPr>
              <a:t>j</a:t>
            </a:r>
            <a:r>
              <a:rPr lang="en-US" sz="2000" dirty="0">
                <a:solidFill>
                  <a:srgbClr val="323232"/>
                </a:solidFill>
              </a:rPr>
              <a:t>o</a:t>
            </a:r>
            <a:endParaRPr lang="lt-LT" sz="2000" dirty="0">
              <a:solidFill>
                <a:srgbClr val="323232"/>
              </a:solidFill>
            </a:endParaRPr>
          </a:p>
          <a:p>
            <a:pPr algn="ctr">
              <a:defRPr/>
            </a:pPr>
            <a:endParaRPr lang="lt-LT" sz="2000" dirty="0">
              <a:solidFill>
                <a:srgbClr val="323232"/>
              </a:solidFill>
            </a:endParaRPr>
          </a:p>
          <a:p>
            <a:pPr algn="ctr">
              <a:defRPr/>
            </a:pPr>
            <a:endParaRPr lang="lt-LT" sz="2000" dirty="0"/>
          </a:p>
        </p:txBody>
      </p:sp>
      <p:sp>
        <p:nvSpPr>
          <p:cNvPr id="19" name="Rounded Rectangle 18">
            <a:extLst>
              <a:ext uri="{FF2B5EF4-FFF2-40B4-BE49-F238E27FC236}">
                <a16:creationId xmlns:a16="http://schemas.microsoft.com/office/drawing/2014/main" id="{A6C75449-9E1E-4EDB-A4DC-669733F1F797}"/>
              </a:ext>
            </a:extLst>
          </p:cNvPr>
          <p:cNvSpPr/>
          <p:nvPr/>
        </p:nvSpPr>
        <p:spPr>
          <a:xfrm>
            <a:off x="191765" y="3839560"/>
            <a:ext cx="8495035" cy="188272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r>
              <a:rPr lang="lt-LT" sz="2000" b="1" dirty="0">
                <a:solidFill>
                  <a:schemeClr val="bg1"/>
                </a:solidFill>
              </a:rPr>
              <a:t>7</a:t>
            </a:r>
          </a:p>
          <a:p>
            <a:pPr algn="ctr">
              <a:defRPr/>
            </a:pPr>
            <a:endParaRPr lang="lt-LT" sz="2000" b="1" dirty="0">
              <a:solidFill>
                <a:srgbClr val="91A8D0"/>
              </a:solidFill>
            </a:endParaRPr>
          </a:p>
          <a:p>
            <a:pPr algn="ctr">
              <a:defRPr/>
            </a:pPr>
            <a:endParaRPr lang="lt-LT" sz="2000" b="1" dirty="0">
              <a:solidFill>
                <a:srgbClr val="91A8D0"/>
              </a:solidFill>
            </a:endParaRPr>
          </a:p>
          <a:p>
            <a:pPr>
              <a:defRPr/>
            </a:pPr>
            <a:endParaRPr lang="lt-LT" sz="2000" b="1" dirty="0">
              <a:solidFill>
                <a:srgbClr val="91A8D0"/>
              </a:solidFill>
            </a:endParaRPr>
          </a:p>
          <a:p>
            <a:pPr algn="just">
              <a:tabLst>
                <a:tab pos="363538" algn="l"/>
              </a:tabLst>
              <a:defRPr/>
            </a:pPr>
            <a:r>
              <a:rPr lang="lt-LT" sz="2000" b="1" dirty="0">
                <a:solidFill>
                  <a:srgbClr val="91A8D0"/>
                </a:solidFill>
              </a:rPr>
              <a:t>Interneto „karštosios linijos“ </a:t>
            </a:r>
            <a:r>
              <a:rPr lang="lt-LT" sz="2000" dirty="0">
                <a:solidFill>
                  <a:srgbClr val="323232"/>
                </a:solidFill>
              </a:rPr>
              <a:t>veikla ir jos viešinimas: dalyvaujant projekte „Saugesnis internetas“</a:t>
            </a:r>
          </a:p>
          <a:p>
            <a:pPr algn="just">
              <a:tabLst>
                <a:tab pos="363538" algn="l"/>
              </a:tabLst>
              <a:defRPr/>
            </a:pPr>
            <a:endParaRPr lang="en-US" sz="2000" dirty="0">
              <a:solidFill>
                <a:srgbClr val="323232"/>
              </a:solidFill>
            </a:endParaRPr>
          </a:p>
          <a:p>
            <a:pPr>
              <a:tabLst>
                <a:tab pos="363538" algn="l"/>
              </a:tabLst>
              <a:defRPr/>
            </a:pPr>
            <a:r>
              <a:rPr lang="lt-LT" sz="2000" b="1" dirty="0">
                <a:solidFill>
                  <a:srgbClr val="D56E07"/>
                </a:solidFill>
              </a:rPr>
              <a:t>3 405 </a:t>
            </a:r>
            <a:r>
              <a:rPr lang="lt-LT" sz="2000" b="1" dirty="0">
                <a:solidFill>
                  <a:schemeClr val="tx1"/>
                </a:solidFill>
              </a:rPr>
              <a:t>– </a:t>
            </a:r>
            <a:r>
              <a:rPr lang="lt-LT" sz="2000" dirty="0">
                <a:solidFill>
                  <a:srgbClr val="323232"/>
                </a:solidFill>
              </a:rPr>
              <a:t>tiek</a:t>
            </a:r>
            <a:r>
              <a:rPr lang="lt-LT" sz="2000" b="1" dirty="0">
                <a:solidFill>
                  <a:srgbClr val="323232"/>
                </a:solidFill>
              </a:rPr>
              <a:t> </a:t>
            </a:r>
            <a:r>
              <a:rPr lang="lt-LT" sz="2000" dirty="0">
                <a:solidFill>
                  <a:srgbClr val="323232"/>
                </a:solidFill>
              </a:rPr>
              <a:t>pranešimų gauta 2017 m. (</a:t>
            </a:r>
            <a:r>
              <a:rPr lang="en-US" sz="2000" dirty="0">
                <a:solidFill>
                  <a:srgbClr val="323232"/>
                </a:solidFill>
              </a:rPr>
              <a:t>2016 m.</a:t>
            </a:r>
            <a:r>
              <a:rPr lang="lt-LT" sz="2000" dirty="0">
                <a:solidFill>
                  <a:srgbClr val="323232"/>
                </a:solidFill>
              </a:rPr>
              <a:t> –</a:t>
            </a:r>
            <a:r>
              <a:rPr lang="en-US" sz="2000" dirty="0">
                <a:solidFill>
                  <a:srgbClr val="323232"/>
                </a:solidFill>
              </a:rPr>
              <a:t> 842</a:t>
            </a:r>
            <a:r>
              <a:rPr lang="lt-LT" sz="2000" dirty="0">
                <a:solidFill>
                  <a:srgbClr val="323232"/>
                </a:solidFill>
              </a:rPr>
              <a:t>)</a:t>
            </a:r>
          </a:p>
          <a:p>
            <a:pPr>
              <a:defRPr/>
            </a:pPr>
            <a:endParaRPr lang="lt-LT" sz="2000" b="1" dirty="0">
              <a:solidFill>
                <a:srgbClr val="91A8D0"/>
              </a:solidFill>
            </a:endParaRPr>
          </a:p>
          <a:p>
            <a:pPr>
              <a:defRPr/>
            </a:pPr>
            <a:endParaRPr lang="lt-LT" sz="2000" dirty="0">
              <a:solidFill>
                <a:schemeClr val="tx1"/>
              </a:solidFill>
            </a:endParaRPr>
          </a:p>
          <a:p>
            <a:pPr algn="ctr">
              <a:defRPr/>
            </a:pPr>
            <a:endParaRPr lang="lt-LT" sz="2000" dirty="0"/>
          </a:p>
        </p:txBody>
      </p:sp>
      <p:sp>
        <p:nvSpPr>
          <p:cNvPr id="54276" name="Rectangle 6">
            <a:extLst>
              <a:ext uri="{FF2B5EF4-FFF2-40B4-BE49-F238E27FC236}">
                <a16:creationId xmlns:a16="http://schemas.microsoft.com/office/drawing/2014/main" id="{842B7920-4D49-4DAB-875D-35684700BF1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65F1ECF1-5888-4CE7-BE83-6555CD84A510}" type="slidenum">
              <a:rPr lang="en-GB" altLang="lt-LT" sz="1000" smtClean="0">
                <a:solidFill>
                  <a:srgbClr val="323232"/>
                </a:solidFill>
              </a:rPr>
              <a:pPr>
                <a:spcBef>
                  <a:spcPct val="0"/>
                </a:spcBef>
                <a:buFontTx/>
                <a:buNone/>
              </a:pPr>
              <a:t>18</a:t>
            </a:fld>
            <a:r>
              <a:rPr lang="en-GB" altLang="lt-LT" sz="1000" dirty="0">
                <a:solidFill>
                  <a:srgbClr val="323232"/>
                </a:solidFill>
              </a:rPr>
              <a:t> pal</a:t>
            </a:r>
          </a:p>
        </p:txBody>
      </p:sp>
      <p:sp>
        <p:nvSpPr>
          <p:cNvPr id="54277" name="Slide Number Placeholder 4">
            <a:extLst>
              <a:ext uri="{FF2B5EF4-FFF2-40B4-BE49-F238E27FC236}">
                <a16:creationId xmlns:a16="http://schemas.microsoft.com/office/drawing/2014/main" id="{0D32AD6A-395A-4233-B3E4-57F6DD1D4BE1}"/>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4394DE5C-60D4-4981-B678-29311A8CE4F2}" type="slidenum">
              <a:rPr lang="en-GB" altLang="lt-LT" sz="1000">
                <a:solidFill>
                  <a:srgbClr val="323232"/>
                </a:solidFill>
              </a:rPr>
              <a:pPr algn="r" eaLnBrk="1" hangingPunct="1">
                <a:spcBef>
                  <a:spcPct val="0"/>
                </a:spcBef>
                <a:buFontTx/>
                <a:buNone/>
              </a:pPr>
              <a:t>18</a:t>
            </a:fld>
            <a:r>
              <a:rPr lang="en-GB" altLang="lt-LT" sz="1000" dirty="0">
                <a:solidFill>
                  <a:srgbClr val="323232"/>
                </a:solidFill>
              </a:rPr>
              <a:t> pal</a:t>
            </a:r>
          </a:p>
        </p:txBody>
      </p:sp>
      <p:sp>
        <p:nvSpPr>
          <p:cNvPr id="54278" name="Rectangle 4">
            <a:extLst>
              <a:ext uri="{FF2B5EF4-FFF2-40B4-BE49-F238E27FC236}">
                <a16:creationId xmlns:a16="http://schemas.microsoft.com/office/drawing/2014/main" id="{A2DB497A-D261-4218-985F-22E9B8DC8AEB}"/>
              </a:ext>
            </a:extLst>
          </p:cNvPr>
          <p:cNvSpPr>
            <a:spLocks noChangeArrowheads="1"/>
          </p:cNvSpPr>
          <p:nvPr/>
        </p:nvSpPr>
        <p:spPr bwMode="auto">
          <a:xfrm>
            <a:off x="107950"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Vartotojų teisių ir interesų apsauga: saugumas</a:t>
            </a:r>
            <a:endParaRPr lang="en-GB" altLang="lt-LT" sz="2400" b="1" dirty="0">
              <a:solidFill>
                <a:srgbClr val="D13A0B"/>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9F6660EB-F856-4D9A-910E-35127AE6269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69BFC7DC-B05F-4F43-BFF0-C0874B72DDA1}" type="slidenum">
              <a:rPr lang="en-GB" altLang="lt-LT" sz="1000" smtClean="0">
                <a:solidFill>
                  <a:srgbClr val="323232"/>
                </a:solidFill>
              </a:rPr>
              <a:pPr>
                <a:spcBef>
                  <a:spcPct val="0"/>
                </a:spcBef>
                <a:buFontTx/>
                <a:buNone/>
              </a:pPr>
              <a:t>19</a:t>
            </a:fld>
            <a:r>
              <a:rPr lang="en-GB" altLang="lt-LT" sz="1000" dirty="0">
                <a:solidFill>
                  <a:srgbClr val="323232"/>
                </a:solidFill>
              </a:rPr>
              <a:t> pal</a:t>
            </a:r>
          </a:p>
        </p:txBody>
      </p:sp>
      <p:sp>
        <p:nvSpPr>
          <p:cNvPr id="56323" name="Slide Number Placeholder 4">
            <a:extLst>
              <a:ext uri="{FF2B5EF4-FFF2-40B4-BE49-F238E27FC236}">
                <a16:creationId xmlns:a16="http://schemas.microsoft.com/office/drawing/2014/main" id="{45D3A12F-1FB5-43E8-8187-DB4A4D875D59}"/>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CDAC553B-D715-411A-B318-121D2AD0C629}" type="slidenum">
              <a:rPr lang="en-GB" altLang="lt-LT" sz="1000">
                <a:solidFill>
                  <a:srgbClr val="323232"/>
                </a:solidFill>
              </a:rPr>
              <a:pPr algn="r" eaLnBrk="1" hangingPunct="1">
                <a:spcBef>
                  <a:spcPct val="0"/>
                </a:spcBef>
                <a:buFontTx/>
                <a:buNone/>
              </a:pPr>
              <a:t>19</a:t>
            </a:fld>
            <a:r>
              <a:rPr lang="en-GB" altLang="lt-LT" sz="1000" dirty="0">
                <a:solidFill>
                  <a:srgbClr val="323232"/>
                </a:solidFill>
              </a:rPr>
              <a:t> pal</a:t>
            </a:r>
          </a:p>
        </p:txBody>
      </p:sp>
      <p:sp>
        <p:nvSpPr>
          <p:cNvPr id="56324" name="Rectangle 4">
            <a:extLst>
              <a:ext uri="{FF2B5EF4-FFF2-40B4-BE49-F238E27FC236}">
                <a16:creationId xmlns:a16="http://schemas.microsoft.com/office/drawing/2014/main" id="{963F47A9-F8F5-480C-99E3-82F661D3C660}"/>
              </a:ext>
            </a:extLst>
          </p:cNvPr>
          <p:cNvSpPr>
            <a:spLocks noChangeArrowheads="1"/>
          </p:cNvSpPr>
          <p:nvPr/>
        </p:nvSpPr>
        <p:spPr bwMode="auto">
          <a:xfrm>
            <a:off x="79375" y="476250"/>
            <a:ext cx="7283450" cy="1081088"/>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Calibri" panose="020F0502020204030204" pitchFamily="34" charset="0"/>
              </a:rPr>
              <a:t>Vartotojų teisių ir interesų apsauga: patikimumo             užtikrinimo paslaugos</a:t>
            </a:r>
            <a:endParaRPr lang="en-GB" altLang="lt-LT" sz="2400" b="1" dirty="0">
              <a:solidFill>
                <a:srgbClr val="D13A0B"/>
              </a:solidFill>
              <a:latin typeface="Calibri" panose="020F0502020204030204" pitchFamily="34" charset="0"/>
            </a:endParaRPr>
          </a:p>
        </p:txBody>
      </p:sp>
      <p:sp>
        <p:nvSpPr>
          <p:cNvPr id="9" name="Content Placeholder 8">
            <a:extLst>
              <a:ext uri="{FF2B5EF4-FFF2-40B4-BE49-F238E27FC236}">
                <a16:creationId xmlns:a16="http://schemas.microsoft.com/office/drawing/2014/main" id="{1F98C3B1-8DDD-4EAD-B0DB-02B489AEFD48}"/>
              </a:ext>
            </a:extLst>
          </p:cNvPr>
          <p:cNvSpPr>
            <a:spLocks noGrp="1"/>
          </p:cNvSpPr>
          <p:nvPr>
            <p:ph idx="1"/>
          </p:nvPr>
        </p:nvSpPr>
        <p:spPr>
          <a:xfrm>
            <a:off x="223838" y="1700809"/>
            <a:ext cx="8427234" cy="1152128"/>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endParaRPr lang="lt-LT" sz="1000" b="1" dirty="0">
              <a:solidFill>
                <a:schemeClr val="bg1"/>
              </a:solidFill>
              <a:latin typeface="Calibri" panose="020F0502020204030204" pitchFamily="34" charset="0"/>
            </a:endParaRPr>
          </a:p>
          <a:p>
            <a:pPr marL="0" indent="0" algn="just">
              <a:buFontTx/>
              <a:buNone/>
              <a:defRPr/>
            </a:pPr>
            <a:endParaRPr lang="lt-LT" sz="1600" b="1" dirty="0">
              <a:solidFill>
                <a:schemeClr val="tx1"/>
              </a:solidFill>
              <a:latin typeface="Calibri" panose="020F0502020204030204" pitchFamily="34" charset="0"/>
            </a:endParaRPr>
          </a:p>
          <a:p>
            <a:pPr marL="0" indent="0" algn="just">
              <a:buFontTx/>
              <a:buNone/>
              <a:defRPr/>
            </a:pPr>
            <a:endParaRPr lang="lt-LT" sz="800" b="1" dirty="0">
              <a:solidFill>
                <a:schemeClr val="tx1"/>
              </a:solidFill>
              <a:latin typeface="Calibri" panose="020F0502020204030204" pitchFamily="34" charset="0"/>
            </a:endParaRPr>
          </a:p>
          <a:p>
            <a:pPr marL="0" indent="0" algn="just">
              <a:buNone/>
              <a:defRPr/>
            </a:pPr>
            <a:endParaRPr lang="lt-LT" sz="2000" dirty="0">
              <a:solidFill>
                <a:schemeClr val="tx1"/>
              </a:solidFill>
              <a:latin typeface="Calibri" panose="020F0502020204030204" pitchFamily="34" charset="0"/>
            </a:endParaRPr>
          </a:p>
          <a:p>
            <a:pPr marL="0" indent="0" algn="just">
              <a:buNone/>
              <a:defRPr/>
            </a:pPr>
            <a:endParaRPr lang="lt-LT" sz="2400" dirty="0">
              <a:solidFill>
                <a:schemeClr val="tx1"/>
              </a:solidFill>
              <a:latin typeface="Calibri" panose="020F0502020204030204" pitchFamily="34" charset="0"/>
            </a:endParaRPr>
          </a:p>
          <a:p>
            <a:pPr marL="0" indent="0" algn="just">
              <a:buNone/>
              <a:defRPr/>
            </a:pPr>
            <a:r>
              <a:rPr lang="lt-LT" sz="2000" dirty="0">
                <a:solidFill>
                  <a:schemeClr val="tx1"/>
                </a:solidFill>
              </a:rPr>
              <a:t>Per 2017 m. bendras Lietuvoje išduotų galiojančių sertifikatų skaičius išaugo apytiksliai  2 proc. (2016 pab. - 924735, o 2017 pab. - 944127).  </a:t>
            </a:r>
          </a:p>
          <a:p>
            <a:pPr marL="0" indent="0" algn="just">
              <a:buNone/>
              <a:defRPr/>
            </a:pPr>
            <a:endParaRPr lang="lt-LT" sz="2400" dirty="0">
              <a:solidFill>
                <a:schemeClr val="tx1"/>
              </a:solidFill>
              <a:latin typeface="Calibri" panose="020F0502020204030204" pitchFamily="34" charset="0"/>
            </a:endParaRPr>
          </a:p>
          <a:p>
            <a:pPr algn="ctr">
              <a:defRPr/>
            </a:pPr>
            <a:endParaRPr lang="lt-LT" sz="1600" b="1" dirty="0">
              <a:solidFill>
                <a:srgbClr val="91A8D0"/>
              </a:solidFill>
              <a:latin typeface="Calibri" panose="020F0502020204030204" pitchFamily="34" charset="0"/>
            </a:endParaRPr>
          </a:p>
          <a:p>
            <a:pPr algn="ctr">
              <a:defRPr/>
            </a:pPr>
            <a:endParaRPr lang="lt-LT" dirty="0"/>
          </a:p>
        </p:txBody>
      </p:sp>
      <p:sp>
        <p:nvSpPr>
          <p:cNvPr id="8" name="Rounded Rectangle 7">
            <a:extLst>
              <a:ext uri="{FF2B5EF4-FFF2-40B4-BE49-F238E27FC236}">
                <a16:creationId xmlns:a16="http://schemas.microsoft.com/office/drawing/2014/main" id="{651A6EB1-255C-4905-B1D4-8219ED7E82A5}"/>
              </a:ext>
            </a:extLst>
          </p:cNvPr>
          <p:cNvSpPr/>
          <p:nvPr/>
        </p:nvSpPr>
        <p:spPr>
          <a:xfrm>
            <a:off x="213892" y="2924672"/>
            <a:ext cx="8437180" cy="1278345"/>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just">
              <a:tabLst>
                <a:tab pos="363538" algn="l"/>
              </a:tabLst>
              <a:defRPr/>
            </a:pPr>
            <a:r>
              <a:rPr lang="lt-LT" sz="2000" dirty="0">
                <a:solidFill>
                  <a:srgbClr val="323232"/>
                </a:solidFill>
              </a:rPr>
              <a:t>Nauja specializuota RRT svetainė </a:t>
            </a:r>
            <a:r>
              <a:rPr lang="lt-LT" sz="2000" b="1" dirty="0">
                <a:solidFill>
                  <a:schemeClr val="tx1"/>
                </a:solidFill>
                <a:cs typeface="Calibri" panose="020F0502020204030204" pitchFamily="34" charset="0"/>
              </a:rPr>
              <a:t>www.elektroninisparasas.lt</a:t>
            </a:r>
          </a:p>
        </p:txBody>
      </p:sp>
      <p:pic>
        <p:nvPicPr>
          <p:cNvPr id="2" name="Picture 1"/>
          <p:cNvPicPr>
            <a:picLocks noChangeAspect="1"/>
          </p:cNvPicPr>
          <p:nvPr/>
        </p:nvPicPr>
        <p:blipFill>
          <a:blip r:embed="rId3"/>
          <a:stretch>
            <a:fillRect/>
          </a:stretch>
        </p:blipFill>
        <p:spPr>
          <a:xfrm>
            <a:off x="93143" y="4274753"/>
            <a:ext cx="8750134" cy="34003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595A28E6-4E32-4BEB-863F-4DA26ECFB55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A0503FAD-BCF9-4AA6-864B-8CC08860A094}" type="slidenum">
              <a:rPr lang="en-GB" altLang="lt-LT" sz="1000" smtClean="0">
                <a:solidFill>
                  <a:srgbClr val="323232"/>
                </a:solidFill>
              </a:rPr>
              <a:pPr>
                <a:spcBef>
                  <a:spcPct val="0"/>
                </a:spcBef>
                <a:buFontTx/>
                <a:buNone/>
              </a:pPr>
              <a:t>2</a:t>
            </a:fld>
            <a:r>
              <a:rPr lang="en-GB" altLang="lt-LT" sz="1000" dirty="0">
                <a:solidFill>
                  <a:srgbClr val="323232"/>
                </a:solidFill>
              </a:rPr>
              <a:t> pal</a:t>
            </a:r>
          </a:p>
        </p:txBody>
      </p:sp>
      <p:sp>
        <p:nvSpPr>
          <p:cNvPr id="19459" name="Slide Number Placeholder 4">
            <a:extLst>
              <a:ext uri="{FF2B5EF4-FFF2-40B4-BE49-F238E27FC236}">
                <a16:creationId xmlns:a16="http://schemas.microsoft.com/office/drawing/2014/main" id="{A2644BD4-FA85-4AF4-92FA-3A6B12995CCB}"/>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0FDB7589-5A66-4137-BD65-8FD094614C15}" type="slidenum">
              <a:rPr lang="en-GB" altLang="lt-LT" sz="1000">
                <a:solidFill>
                  <a:srgbClr val="323232"/>
                </a:solidFill>
              </a:rPr>
              <a:pPr algn="r" eaLnBrk="1" hangingPunct="1">
                <a:spcBef>
                  <a:spcPct val="0"/>
                </a:spcBef>
                <a:buFontTx/>
                <a:buNone/>
              </a:pPr>
              <a:t>2</a:t>
            </a:fld>
            <a:r>
              <a:rPr lang="en-GB" altLang="lt-LT" sz="1000" dirty="0">
                <a:solidFill>
                  <a:srgbClr val="323232"/>
                </a:solidFill>
              </a:rPr>
              <a:t> pal</a:t>
            </a:r>
          </a:p>
        </p:txBody>
      </p:sp>
      <p:sp>
        <p:nvSpPr>
          <p:cNvPr id="26" name="Rectangle 3">
            <a:extLst>
              <a:ext uri="{FF2B5EF4-FFF2-40B4-BE49-F238E27FC236}">
                <a16:creationId xmlns:a16="http://schemas.microsoft.com/office/drawing/2014/main" id="{653E0D3B-AF02-4FD2-951A-3FAF1D7075EF}"/>
              </a:ext>
            </a:extLst>
          </p:cNvPr>
          <p:cNvSpPr txBox="1">
            <a:spLocks noChangeArrowheads="1"/>
          </p:cNvSpPr>
          <p:nvPr/>
        </p:nvSpPr>
        <p:spPr bwMode="auto">
          <a:xfrm>
            <a:off x="827088" y="3068638"/>
            <a:ext cx="74168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marL="0" indent="0" algn="ctr">
              <a:buFontTx/>
              <a:buNone/>
              <a:tabLst>
                <a:tab pos="363538" algn="l"/>
              </a:tabLst>
              <a:defRPr/>
            </a:pPr>
            <a:r>
              <a:rPr lang="lt-LT" sz="2800" dirty="0">
                <a:solidFill>
                  <a:srgbClr val="C7440F"/>
                </a:solidFill>
              </a:rPr>
              <a:t>RYŠIŲ RINKOS TENDENCIJOS</a:t>
            </a:r>
          </a:p>
        </p:txBody>
      </p:sp>
      <p:pic>
        <p:nvPicPr>
          <p:cNvPr id="19461" name="Picture 8">
            <a:extLst>
              <a:ext uri="{FF2B5EF4-FFF2-40B4-BE49-F238E27FC236}">
                <a16:creationId xmlns:a16="http://schemas.microsoft.com/office/drawing/2014/main" id="{A24C75A8-07AB-45DB-B468-2D48C466EF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48400"/>
            <a:ext cx="7529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
            <a:extLst>
              <a:ext uri="{FF2B5EF4-FFF2-40B4-BE49-F238E27FC236}">
                <a16:creationId xmlns:a16="http://schemas.microsoft.com/office/drawing/2014/main" id="{44C4D40E-FF44-458B-B29E-439AF84C5DE9}"/>
              </a:ext>
            </a:extLst>
          </p:cNvPr>
          <p:cNvSpPr>
            <a:spLocks noChangeArrowheads="1"/>
          </p:cNvSpPr>
          <p:nvPr/>
        </p:nvSpPr>
        <p:spPr bwMode="auto">
          <a:xfrm>
            <a:off x="107950" y="476250"/>
            <a:ext cx="7307263" cy="614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endParaRPr lang="en-GB" altLang="lt-LT" sz="2800" b="1" dirty="0">
              <a:solidFill>
                <a:srgbClr val="D13A0B"/>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321DDEB7-5FE4-4DB1-AB15-6F40831BFB8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14D95974-6429-496B-BC5C-1AC39E973A18}" type="slidenum">
              <a:rPr lang="en-GB" altLang="lt-LT" sz="1000" smtClean="0">
                <a:solidFill>
                  <a:srgbClr val="323232"/>
                </a:solidFill>
              </a:rPr>
              <a:pPr>
                <a:spcBef>
                  <a:spcPct val="0"/>
                </a:spcBef>
                <a:buFontTx/>
                <a:buNone/>
              </a:pPr>
              <a:t>20</a:t>
            </a:fld>
            <a:r>
              <a:rPr lang="en-GB" altLang="lt-LT" sz="1000" dirty="0">
                <a:solidFill>
                  <a:srgbClr val="323232"/>
                </a:solidFill>
              </a:rPr>
              <a:t> pal</a:t>
            </a:r>
          </a:p>
        </p:txBody>
      </p:sp>
      <p:sp>
        <p:nvSpPr>
          <p:cNvPr id="58371" name="Slide Number Placeholder 4">
            <a:extLst>
              <a:ext uri="{FF2B5EF4-FFF2-40B4-BE49-F238E27FC236}">
                <a16:creationId xmlns:a16="http://schemas.microsoft.com/office/drawing/2014/main" id="{F4937AF6-EC99-417D-B4E4-8A1CEF0CADB7}"/>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5E45E237-10DA-4F76-BC4F-CABCEF3B35D5}" type="slidenum">
              <a:rPr lang="en-GB" altLang="lt-LT" sz="1000">
                <a:solidFill>
                  <a:srgbClr val="323232"/>
                </a:solidFill>
              </a:rPr>
              <a:pPr algn="r" eaLnBrk="1" hangingPunct="1">
                <a:spcBef>
                  <a:spcPct val="0"/>
                </a:spcBef>
                <a:buFontTx/>
                <a:buNone/>
              </a:pPr>
              <a:t>20</a:t>
            </a:fld>
            <a:r>
              <a:rPr lang="en-GB" altLang="lt-LT" sz="1000" dirty="0">
                <a:solidFill>
                  <a:srgbClr val="323232"/>
                </a:solidFill>
              </a:rPr>
              <a:t> pal</a:t>
            </a:r>
          </a:p>
        </p:txBody>
      </p:sp>
      <p:sp>
        <p:nvSpPr>
          <p:cNvPr id="58372" name="Rectangle 4">
            <a:extLst>
              <a:ext uri="{FF2B5EF4-FFF2-40B4-BE49-F238E27FC236}">
                <a16:creationId xmlns:a16="http://schemas.microsoft.com/office/drawing/2014/main" id="{222C87C7-5F37-44A5-86F8-555477C4CE68}"/>
              </a:ext>
            </a:extLst>
          </p:cNvPr>
          <p:cNvSpPr>
            <a:spLocks noChangeArrowheads="1"/>
          </p:cNvSpPr>
          <p:nvPr/>
        </p:nvSpPr>
        <p:spPr bwMode="auto">
          <a:xfrm>
            <a:off x="107950"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Sąlygos ilgalaikėms investicijoms į e. ryšių infrastruktūrą</a:t>
            </a:r>
            <a:endParaRPr lang="en-GB" altLang="lt-LT" sz="2400" b="1" dirty="0">
              <a:solidFill>
                <a:srgbClr val="D13A0B"/>
              </a:solidFill>
              <a:latin typeface="+mn-lt"/>
            </a:endParaRPr>
          </a:p>
        </p:txBody>
      </p:sp>
      <p:sp>
        <p:nvSpPr>
          <p:cNvPr id="6" name="Text Placeholder 5">
            <a:extLst>
              <a:ext uri="{FF2B5EF4-FFF2-40B4-BE49-F238E27FC236}">
                <a16:creationId xmlns:a16="http://schemas.microsoft.com/office/drawing/2014/main" id="{664D4BB6-C8C9-4610-9D47-1B30CD45360D}"/>
              </a:ext>
            </a:extLst>
          </p:cNvPr>
          <p:cNvSpPr>
            <a:spLocks noGrp="1"/>
          </p:cNvSpPr>
          <p:nvPr>
            <p:ph type="body" idx="1"/>
          </p:nvPr>
        </p:nvSpPr>
        <p:spPr>
          <a:xfrm>
            <a:off x="197315" y="1435523"/>
            <a:ext cx="8793163" cy="9826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0" indent="0">
              <a:buFontTx/>
              <a:buNone/>
              <a:defRPr/>
            </a:pPr>
            <a:r>
              <a:rPr lang="lt-LT" sz="2000" dirty="0">
                <a:solidFill>
                  <a:schemeClr val="tx1"/>
                </a:solidFill>
              </a:rPr>
              <a:t>RRT susitarė su ES valstybių  –  Švedijos, Latvijos ir Lenkijos  – ryšių administracijomis </a:t>
            </a:r>
            <a:r>
              <a:rPr lang="lt-LT" sz="2000" b="1" dirty="0">
                <a:solidFill>
                  <a:schemeClr val="tx1"/>
                </a:solidFill>
              </a:rPr>
              <a:t>dėl 700 MHz radijo dažnių juostos atlaisvinimo</a:t>
            </a:r>
            <a:endParaRPr lang="lt-LT" sz="2400" b="1" dirty="0">
              <a:solidFill>
                <a:schemeClr val="tx1"/>
              </a:solidFill>
              <a:latin typeface="Calibri" panose="020F0502020204030204" pitchFamily="34" charset="0"/>
            </a:endParaRPr>
          </a:p>
        </p:txBody>
      </p:sp>
      <p:sp>
        <p:nvSpPr>
          <p:cNvPr id="13" name="Text Placeholder 5">
            <a:extLst>
              <a:ext uri="{FF2B5EF4-FFF2-40B4-BE49-F238E27FC236}">
                <a16:creationId xmlns:a16="http://schemas.microsoft.com/office/drawing/2014/main" id="{CAC740D1-3A44-4709-A8DE-9CE1A5770910}"/>
              </a:ext>
            </a:extLst>
          </p:cNvPr>
          <p:cNvSpPr txBox="1">
            <a:spLocks/>
          </p:cNvSpPr>
          <p:nvPr/>
        </p:nvSpPr>
        <p:spPr bwMode="auto">
          <a:xfrm>
            <a:off x="165086" y="2657653"/>
            <a:ext cx="8793163" cy="1099305"/>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Char char="•"/>
              <a:defRPr sz="30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4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500">
                <a:solidFill>
                  <a:schemeClr val="dk1"/>
                </a:solidFill>
                <a:latin typeface="+mn-lt"/>
                <a:ea typeface="+mn-ea"/>
                <a:cs typeface="+mn-cs"/>
              </a:defRPr>
            </a:lvl5pPr>
            <a:lvl6pPr marL="2514600" indent="-228600" algn="l" rtl="0" fontAlgn="base">
              <a:spcBef>
                <a:spcPct val="20000"/>
              </a:spcBef>
              <a:spcAft>
                <a:spcPct val="0"/>
              </a:spcAft>
              <a:buChar char="»"/>
              <a:defRPr sz="1500">
                <a:solidFill>
                  <a:schemeClr val="dk1"/>
                </a:solidFill>
                <a:latin typeface="+mn-lt"/>
                <a:ea typeface="+mn-ea"/>
                <a:cs typeface="+mn-cs"/>
              </a:defRPr>
            </a:lvl6pPr>
            <a:lvl7pPr marL="2971800" indent="-228600" algn="l" rtl="0" fontAlgn="base">
              <a:spcBef>
                <a:spcPct val="20000"/>
              </a:spcBef>
              <a:spcAft>
                <a:spcPct val="0"/>
              </a:spcAft>
              <a:buChar char="»"/>
              <a:defRPr sz="1500">
                <a:solidFill>
                  <a:schemeClr val="dk1"/>
                </a:solidFill>
                <a:latin typeface="+mn-lt"/>
                <a:ea typeface="+mn-ea"/>
                <a:cs typeface="+mn-cs"/>
              </a:defRPr>
            </a:lvl7pPr>
            <a:lvl8pPr marL="3429000" indent="-228600" algn="l" rtl="0" fontAlgn="base">
              <a:spcBef>
                <a:spcPct val="20000"/>
              </a:spcBef>
              <a:spcAft>
                <a:spcPct val="0"/>
              </a:spcAft>
              <a:buChar char="»"/>
              <a:defRPr sz="1500">
                <a:solidFill>
                  <a:schemeClr val="dk1"/>
                </a:solidFill>
                <a:latin typeface="+mn-lt"/>
                <a:ea typeface="+mn-ea"/>
                <a:cs typeface="+mn-cs"/>
              </a:defRPr>
            </a:lvl8pPr>
            <a:lvl9pPr marL="3886200" indent="-228600" algn="l" rtl="0" fontAlgn="base">
              <a:spcBef>
                <a:spcPct val="20000"/>
              </a:spcBef>
              <a:spcAft>
                <a:spcPct val="0"/>
              </a:spcAft>
              <a:buChar char="»"/>
              <a:defRPr sz="1500">
                <a:solidFill>
                  <a:schemeClr val="dk1"/>
                </a:solidFill>
                <a:latin typeface="+mn-lt"/>
                <a:ea typeface="+mn-ea"/>
                <a:cs typeface="+mn-cs"/>
              </a:defRPr>
            </a:lvl9pPr>
          </a:lstStyle>
          <a:p>
            <a:pPr marL="0" indent="0">
              <a:buFontTx/>
              <a:buNone/>
              <a:defRPr/>
            </a:pPr>
            <a:r>
              <a:rPr lang="lt-LT" sz="2000" kern="0" dirty="0">
                <a:solidFill>
                  <a:schemeClr val="tx1"/>
                </a:solidFill>
              </a:rPr>
              <a:t>Judriojo ryšio operatoriai sėkmingai </a:t>
            </a:r>
            <a:r>
              <a:rPr lang="lt-LT" sz="2000" b="1" kern="0" dirty="0">
                <a:solidFill>
                  <a:schemeClr val="tx1"/>
                </a:solidFill>
              </a:rPr>
              <a:t>perplanavo ir pakeitė radijo kanalus </a:t>
            </a:r>
            <a:r>
              <a:rPr lang="lt-LT" sz="2000" kern="0" dirty="0">
                <a:solidFill>
                  <a:schemeClr val="tx1"/>
                </a:solidFill>
              </a:rPr>
              <a:t>bazinėse stotyse</a:t>
            </a:r>
            <a:endParaRPr lang="lt-LT" sz="2400" kern="0" dirty="0">
              <a:solidFill>
                <a:schemeClr val="tx1"/>
              </a:solidFill>
              <a:latin typeface="Calibri" panose="020F0502020204030204" pitchFamily="34" charset="0"/>
            </a:endParaRPr>
          </a:p>
        </p:txBody>
      </p:sp>
      <p:sp>
        <p:nvSpPr>
          <p:cNvPr id="14" name="Text Placeholder 5">
            <a:extLst>
              <a:ext uri="{FF2B5EF4-FFF2-40B4-BE49-F238E27FC236}">
                <a16:creationId xmlns:a16="http://schemas.microsoft.com/office/drawing/2014/main" id="{DFBD2ECF-6678-4FC7-B6EE-F17E6840976B}"/>
              </a:ext>
            </a:extLst>
          </p:cNvPr>
          <p:cNvSpPr txBox="1">
            <a:spLocks/>
          </p:cNvSpPr>
          <p:nvPr/>
        </p:nvSpPr>
        <p:spPr bwMode="auto">
          <a:xfrm>
            <a:off x="165087" y="4028507"/>
            <a:ext cx="8793163" cy="1114425"/>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Char char="•"/>
              <a:defRPr sz="30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4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500">
                <a:solidFill>
                  <a:schemeClr val="dk1"/>
                </a:solidFill>
                <a:latin typeface="+mn-lt"/>
                <a:ea typeface="+mn-ea"/>
                <a:cs typeface="+mn-cs"/>
              </a:defRPr>
            </a:lvl5pPr>
            <a:lvl6pPr marL="2514600" indent="-228600" algn="l" rtl="0" fontAlgn="base">
              <a:spcBef>
                <a:spcPct val="20000"/>
              </a:spcBef>
              <a:spcAft>
                <a:spcPct val="0"/>
              </a:spcAft>
              <a:buChar char="»"/>
              <a:defRPr sz="1500">
                <a:solidFill>
                  <a:schemeClr val="dk1"/>
                </a:solidFill>
                <a:latin typeface="+mn-lt"/>
                <a:ea typeface="+mn-ea"/>
                <a:cs typeface="+mn-cs"/>
              </a:defRPr>
            </a:lvl6pPr>
            <a:lvl7pPr marL="2971800" indent="-228600" algn="l" rtl="0" fontAlgn="base">
              <a:spcBef>
                <a:spcPct val="20000"/>
              </a:spcBef>
              <a:spcAft>
                <a:spcPct val="0"/>
              </a:spcAft>
              <a:buChar char="»"/>
              <a:defRPr sz="1500">
                <a:solidFill>
                  <a:schemeClr val="dk1"/>
                </a:solidFill>
                <a:latin typeface="+mn-lt"/>
                <a:ea typeface="+mn-ea"/>
                <a:cs typeface="+mn-cs"/>
              </a:defRPr>
            </a:lvl7pPr>
            <a:lvl8pPr marL="3429000" indent="-228600" algn="l" rtl="0" fontAlgn="base">
              <a:spcBef>
                <a:spcPct val="20000"/>
              </a:spcBef>
              <a:spcAft>
                <a:spcPct val="0"/>
              </a:spcAft>
              <a:buChar char="»"/>
              <a:defRPr sz="1500">
                <a:solidFill>
                  <a:schemeClr val="dk1"/>
                </a:solidFill>
                <a:latin typeface="+mn-lt"/>
                <a:ea typeface="+mn-ea"/>
                <a:cs typeface="+mn-cs"/>
              </a:defRPr>
            </a:lvl8pPr>
            <a:lvl9pPr marL="3886200" indent="-228600" algn="l" rtl="0" fontAlgn="base">
              <a:spcBef>
                <a:spcPct val="20000"/>
              </a:spcBef>
              <a:spcAft>
                <a:spcPct val="0"/>
              </a:spcAft>
              <a:buChar char="»"/>
              <a:defRPr sz="1500">
                <a:solidFill>
                  <a:schemeClr val="dk1"/>
                </a:solidFill>
                <a:latin typeface="+mn-lt"/>
                <a:ea typeface="+mn-ea"/>
                <a:cs typeface="+mn-cs"/>
              </a:defRPr>
            </a:lvl9pPr>
          </a:lstStyle>
          <a:p>
            <a:pPr marL="0" indent="0">
              <a:spcBef>
                <a:spcPts val="2400"/>
              </a:spcBef>
              <a:buFontTx/>
              <a:buNone/>
              <a:defRPr/>
            </a:pPr>
            <a:r>
              <a:rPr lang="lt-LT" sz="2000" kern="0" dirty="0">
                <a:solidFill>
                  <a:schemeClr val="tx1"/>
                </a:solidFill>
              </a:rPr>
              <a:t>RRT su  Baltarusijos Respublikos atstovais suderino </a:t>
            </a:r>
            <a:r>
              <a:rPr lang="lt-LT" sz="2000" b="1" kern="0" dirty="0">
                <a:solidFill>
                  <a:schemeClr val="tx1"/>
                </a:solidFill>
              </a:rPr>
              <a:t>900 MHz ir 1800 MHz radijo dažnių juostų</a:t>
            </a:r>
            <a:r>
              <a:rPr lang="lt-LT" sz="2000" kern="0" dirty="0">
                <a:solidFill>
                  <a:schemeClr val="tx1"/>
                </a:solidFill>
              </a:rPr>
              <a:t> naudojimo sąlygas</a:t>
            </a:r>
            <a:endParaRPr lang="lt-LT" sz="2400" kern="0" dirty="0">
              <a:solidFill>
                <a:schemeClr val="tx1"/>
              </a:solidFill>
              <a:latin typeface="Calibri" panose="020F0502020204030204" pitchFamily="34" charset="0"/>
            </a:endParaRPr>
          </a:p>
        </p:txBody>
      </p:sp>
      <p:sp>
        <p:nvSpPr>
          <p:cNvPr id="12" name="Text Placeholder 5">
            <a:extLst>
              <a:ext uri="{FF2B5EF4-FFF2-40B4-BE49-F238E27FC236}">
                <a16:creationId xmlns:a16="http://schemas.microsoft.com/office/drawing/2014/main" id="{DFBD2ECF-6678-4FC7-B6EE-F17E6840976B}"/>
              </a:ext>
            </a:extLst>
          </p:cNvPr>
          <p:cNvSpPr txBox="1">
            <a:spLocks/>
          </p:cNvSpPr>
          <p:nvPr/>
        </p:nvSpPr>
        <p:spPr bwMode="auto">
          <a:xfrm>
            <a:off x="165085" y="5367279"/>
            <a:ext cx="8793163" cy="1114425"/>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Char char="•"/>
              <a:defRPr sz="30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4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1500">
                <a:solidFill>
                  <a:schemeClr val="dk1"/>
                </a:solidFill>
                <a:latin typeface="+mn-lt"/>
                <a:ea typeface="+mn-ea"/>
                <a:cs typeface="+mn-cs"/>
              </a:defRPr>
            </a:lvl5pPr>
            <a:lvl6pPr marL="2514600" indent="-228600" algn="l" rtl="0" fontAlgn="base">
              <a:spcBef>
                <a:spcPct val="20000"/>
              </a:spcBef>
              <a:spcAft>
                <a:spcPct val="0"/>
              </a:spcAft>
              <a:buChar char="»"/>
              <a:defRPr sz="1500">
                <a:solidFill>
                  <a:schemeClr val="dk1"/>
                </a:solidFill>
                <a:latin typeface="+mn-lt"/>
                <a:ea typeface="+mn-ea"/>
                <a:cs typeface="+mn-cs"/>
              </a:defRPr>
            </a:lvl6pPr>
            <a:lvl7pPr marL="2971800" indent="-228600" algn="l" rtl="0" fontAlgn="base">
              <a:spcBef>
                <a:spcPct val="20000"/>
              </a:spcBef>
              <a:spcAft>
                <a:spcPct val="0"/>
              </a:spcAft>
              <a:buChar char="»"/>
              <a:defRPr sz="1500">
                <a:solidFill>
                  <a:schemeClr val="dk1"/>
                </a:solidFill>
                <a:latin typeface="+mn-lt"/>
                <a:ea typeface="+mn-ea"/>
                <a:cs typeface="+mn-cs"/>
              </a:defRPr>
            </a:lvl7pPr>
            <a:lvl8pPr marL="3429000" indent="-228600" algn="l" rtl="0" fontAlgn="base">
              <a:spcBef>
                <a:spcPct val="20000"/>
              </a:spcBef>
              <a:spcAft>
                <a:spcPct val="0"/>
              </a:spcAft>
              <a:buChar char="»"/>
              <a:defRPr sz="1500">
                <a:solidFill>
                  <a:schemeClr val="dk1"/>
                </a:solidFill>
                <a:latin typeface="+mn-lt"/>
                <a:ea typeface="+mn-ea"/>
                <a:cs typeface="+mn-cs"/>
              </a:defRPr>
            </a:lvl8pPr>
            <a:lvl9pPr marL="3886200" indent="-228600" algn="l" rtl="0" fontAlgn="base">
              <a:spcBef>
                <a:spcPct val="20000"/>
              </a:spcBef>
              <a:spcAft>
                <a:spcPct val="0"/>
              </a:spcAft>
              <a:buChar char="»"/>
              <a:defRPr sz="1500">
                <a:solidFill>
                  <a:schemeClr val="dk1"/>
                </a:solidFill>
                <a:latin typeface="+mn-lt"/>
                <a:ea typeface="+mn-ea"/>
                <a:cs typeface="+mn-cs"/>
              </a:defRPr>
            </a:lvl9pPr>
          </a:lstStyle>
          <a:p>
            <a:pPr marL="0" indent="0">
              <a:spcBef>
                <a:spcPts val="2400"/>
              </a:spcBef>
              <a:buFontTx/>
              <a:buNone/>
              <a:defRPr/>
            </a:pPr>
            <a:r>
              <a:rPr lang="lt-LT" sz="2000" kern="0" dirty="0">
                <a:solidFill>
                  <a:schemeClr val="tx1"/>
                </a:solidFill>
              </a:rPr>
              <a:t>RRT išdavė operatoriui „Inmarsat“ leidimą naudoti radijo dažnius (kanalus) teikiant judriojo – palydovinio ryšio (MSS) paslaugas 2 GHz juostoje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CEC174C-94B4-448C-9BFF-353CFA303C0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7C418972-E80C-4FF2-A5FB-5F3AAD12BC71}" type="slidenum">
              <a:rPr lang="en-GB" altLang="lt-LT" sz="1000" smtClean="0">
                <a:solidFill>
                  <a:srgbClr val="323232"/>
                </a:solidFill>
              </a:rPr>
              <a:pPr>
                <a:spcBef>
                  <a:spcPct val="0"/>
                </a:spcBef>
                <a:buFontTx/>
                <a:buNone/>
              </a:pPr>
              <a:t>21</a:t>
            </a:fld>
            <a:r>
              <a:rPr lang="en-GB" altLang="lt-LT" sz="1000" dirty="0">
                <a:solidFill>
                  <a:srgbClr val="323232"/>
                </a:solidFill>
              </a:rPr>
              <a:t> pal</a:t>
            </a:r>
          </a:p>
        </p:txBody>
      </p:sp>
      <p:sp>
        <p:nvSpPr>
          <p:cNvPr id="64515" name="Slide Number Placeholder 4">
            <a:extLst>
              <a:ext uri="{FF2B5EF4-FFF2-40B4-BE49-F238E27FC236}">
                <a16:creationId xmlns:a16="http://schemas.microsoft.com/office/drawing/2014/main" id="{9EEA17FC-D5DB-4AB5-860E-F9B2266B38A3}"/>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1B4D23EE-5B31-4CB9-AB6C-4DC49E5C3A38}" type="slidenum">
              <a:rPr lang="en-GB" altLang="lt-LT" sz="1000">
                <a:solidFill>
                  <a:srgbClr val="323232"/>
                </a:solidFill>
              </a:rPr>
              <a:pPr algn="r" eaLnBrk="1" hangingPunct="1">
                <a:spcBef>
                  <a:spcPct val="0"/>
                </a:spcBef>
                <a:buFontTx/>
                <a:buNone/>
              </a:pPr>
              <a:t>21</a:t>
            </a:fld>
            <a:r>
              <a:rPr lang="en-GB" altLang="lt-LT" sz="1000" dirty="0">
                <a:solidFill>
                  <a:srgbClr val="323232"/>
                </a:solidFill>
              </a:rPr>
              <a:t> pal</a:t>
            </a:r>
          </a:p>
        </p:txBody>
      </p:sp>
      <p:sp>
        <p:nvSpPr>
          <p:cNvPr id="64516" name="Rectangle 4">
            <a:extLst>
              <a:ext uri="{FF2B5EF4-FFF2-40B4-BE49-F238E27FC236}">
                <a16:creationId xmlns:a16="http://schemas.microsoft.com/office/drawing/2014/main" id="{970F88D5-79F5-4C67-825E-205C6F91CABC}"/>
              </a:ext>
            </a:extLst>
          </p:cNvPr>
          <p:cNvSpPr>
            <a:spLocks noChangeArrowheads="1"/>
          </p:cNvSpPr>
          <p:nvPr/>
        </p:nvSpPr>
        <p:spPr bwMode="auto">
          <a:xfrm>
            <a:off x="107950"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Tarptautinis bendradarbiavimas: svarbiausi darbai</a:t>
            </a:r>
            <a:endParaRPr lang="en-GB" altLang="lt-LT" sz="2400" b="1" dirty="0">
              <a:solidFill>
                <a:srgbClr val="D13A0B"/>
              </a:solidFill>
              <a:latin typeface="+mn-lt"/>
            </a:endParaRPr>
          </a:p>
        </p:txBody>
      </p:sp>
      <p:sp>
        <p:nvSpPr>
          <p:cNvPr id="8" name="Rectangle 3">
            <a:extLst>
              <a:ext uri="{FF2B5EF4-FFF2-40B4-BE49-F238E27FC236}">
                <a16:creationId xmlns:a16="http://schemas.microsoft.com/office/drawing/2014/main" id="{AC95CB17-81D1-46CF-B83C-11EFB29263BC}"/>
              </a:ext>
            </a:extLst>
          </p:cNvPr>
          <p:cNvSpPr txBox="1">
            <a:spLocks noChangeArrowheads="1"/>
          </p:cNvSpPr>
          <p:nvPr/>
        </p:nvSpPr>
        <p:spPr bwMode="auto">
          <a:xfrm>
            <a:off x="225425" y="3500438"/>
            <a:ext cx="8378825"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lgn="just">
              <a:spcBef>
                <a:spcPct val="0"/>
              </a:spcBef>
              <a:buFont typeface="Wingdings" panose="05000000000000000000" pitchFamily="2" charset="2"/>
              <a:buChar char="ü"/>
              <a:defRPr/>
            </a:pPr>
            <a:endParaRPr lang="lt-LT" altLang="lt-LT" sz="1800" b="1" kern="0" dirty="0">
              <a:solidFill>
                <a:schemeClr val="tx1"/>
              </a:solidFill>
              <a:latin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7950" y="1162050"/>
            <a:ext cx="5258214" cy="3709219"/>
          </a:xfrm>
          <a:prstGeom prst="rect">
            <a:avLst/>
          </a:prstGeom>
        </p:spPr>
      </p:pic>
      <p:pic>
        <p:nvPicPr>
          <p:cNvPr id="5" name="Picture 4"/>
          <p:cNvPicPr>
            <a:picLocks noChangeAspect="1"/>
          </p:cNvPicPr>
          <p:nvPr/>
        </p:nvPicPr>
        <p:blipFill>
          <a:blip r:embed="rId4"/>
          <a:stretch>
            <a:fillRect/>
          </a:stretch>
        </p:blipFill>
        <p:spPr>
          <a:xfrm>
            <a:off x="2737057" y="2389957"/>
            <a:ext cx="6310892" cy="4437112"/>
          </a:xfrm>
          <a:prstGeom prst="rect">
            <a:avLst/>
          </a:prstGeom>
        </p:spPr>
      </p:pic>
    </p:spTree>
    <p:extLst>
      <p:ext uri="{BB962C8B-B14F-4D97-AF65-F5344CB8AC3E}">
        <p14:creationId xmlns:p14="http://schemas.microsoft.com/office/powerpoint/2010/main" val="151693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CEC174C-94B4-448C-9BFF-353CFA303C0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7C418972-E80C-4FF2-A5FB-5F3AAD12BC71}" type="slidenum">
              <a:rPr lang="en-GB" altLang="lt-LT" sz="1000" smtClean="0">
                <a:solidFill>
                  <a:srgbClr val="323232"/>
                </a:solidFill>
              </a:rPr>
              <a:pPr>
                <a:spcBef>
                  <a:spcPct val="0"/>
                </a:spcBef>
                <a:buFontTx/>
                <a:buNone/>
              </a:pPr>
              <a:t>22</a:t>
            </a:fld>
            <a:r>
              <a:rPr lang="en-GB" altLang="lt-LT" sz="1000" dirty="0">
                <a:solidFill>
                  <a:srgbClr val="323232"/>
                </a:solidFill>
              </a:rPr>
              <a:t> pal</a:t>
            </a:r>
          </a:p>
        </p:txBody>
      </p:sp>
      <p:sp>
        <p:nvSpPr>
          <p:cNvPr id="64515" name="Slide Number Placeholder 4">
            <a:extLst>
              <a:ext uri="{FF2B5EF4-FFF2-40B4-BE49-F238E27FC236}">
                <a16:creationId xmlns:a16="http://schemas.microsoft.com/office/drawing/2014/main" id="{9EEA17FC-D5DB-4AB5-860E-F9B2266B38A3}"/>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1B4D23EE-5B31-4CB9-AB6C-4DC49E5C3A38}" type="slidenum">
              <a:rPr lang="en-GB" altLang="lt-LT" sz="1000">
                <a:solidFill>
                  <a:srgbClr val="323232"/>
                </a:solidFill>
              </a:rPr>
              <a:pPr algn="r" eaLnBrk="1" hangingPunct="1">
                <a:spcBef>
                  <a:spcPct val="0"/>
                </a:spcBef>
                <a:buFontTx/>
                <a:buNone/>
              </a:pPr>
              <a:t>22</a:t>
            </a:fld>
            <a:r>
              <a:rPr lang="en-GB" altLang="lt-LT" sz="1000" dirty="0">
                <a:solidFill>
                  <a:srgbClr val="323232"/>
                </a:solidFill>
              </a:rPr>
              <a:t> pal</a:t>
            </a:r>
          </a:p>
        </p:txBody>
      </p:sp>
      <p:sp>
        <p:nvSpPr>
          <p:cNvPr id="64516" name="Rectangle 4">
            <a:extLst>
              <a:ext uri="{FF2B5EF4-FFF2-40B4-BE49-F238E27FC236}">
                <a16:creationId xmlns:a16="http://schemas.microsoft.com/office/drawing/2014/main" id="{970F88D5-79F5-4C67-825E-205C6F91CABC}"/>
              </a:ext>
            </a:extLst>
          </p:cNvPr>
          <p:cNvSpPr>
            <a:spLocks noChangeArrowheads="1"/>
          </p:cNvSpPr>
          <p:nvPr/>
        </p:nvSpPr>
        <p:spPr bwMode="auto">
          <a:xfrm>
            <a:off x="107950"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Tarptautinis bendradarbiavimas: </a:t>
            </a:r>
            <a:endParaRPr lang="en-US" altLang="lt-LT" sz="2400" b="1" dirty="0">
              <a:solidFill>
                <a:srgbClr val="D13A0B"/>
              </a:solidFill>
              <a:latin typeface="+mn-lt"/>
            </a:endParaRPr>
          </a:p>
          <a:p>
            <a:pPr algn="ctr" eaLnBrk="1" hangingPunct="1">
              <a:spcBef>
                <a:spcPct val="0"/>
              </a:spcBef>
              <a:buFontTx/>
              <a:buNone/>
            </a:pPr>
            <a:r>
              <a:rPr lang="lt-LT" altLang="lt-LT" sz="2400" b="1" dirty="0">
                <a:solidFill>
                  <a:srgbClr val="D13A0B"/>
                </a:solidFill>
                <a:latin typeface="+mn-lt"/>
              </a:rPr>
              <a:t>svarbiausi darbai</a:t>
            </a:r>
            <a:endParaRPr lang="en-GB" altLang="lt-LT" sz="2400" b="1" dirty="0">
              <a:solidFill>
                <a:srgbClr val="D13A0B"/>
              </a:solidFill>
              <a:latin typeface="+mn-lt"/>
            </a:endParaRPr>
          </a:p>
        </p:txBody>
      </p:sp>
      <p:sp>
        <p:nvSpPr>
          <p:cNvPr id="8" name="Rectangle 3">
            <a:extLst>
              <a:ext uri="{FF2B5EF4-FFF2-40B4-BE49-F238E27FC236}">
                <a16:creationId xmlns:a16="http://schemas.microsoft.com/office/drawing/2014/main" id="{AC95CB17-81D1-46CF-B83C-11EFB29263BC}"/>
              </a:ext>
            </a:extLst>
          </p:cNvPr>
          <p:cNvSpPr txBox="1">
            <a:spLocks noChangeArrowheads="1"/>
          </p:cNvSpPr>
          <p:nvPr/>
        </p:nvSpPr>
        <p:spPr bwMode="auto">
          <a:xfrm>
            <a:off x="225425" y="3500438"/>
            <a:ext cx="8378825"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lgn="just">
              <a:spcBef>
                <a:spcPct val="0"/>
              </a:spcBef>
              <a:buFont typeface="Wingdings" panose="05000000000000000000" pitchFamily="2" charset="2"/>
              <a:buChar char="ü"/>
              <a:defRPr/>
            </a:pPr>
            <a:endParaRPr lang="lt-LT" altLang="lt-LT" sz="1800" b="1" kern="0" dirty="0">
              <a:solidFill>
                <a:schemeClr val="tx1"/>
              </a:solidFill>
              <a:latin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723E34AC-36A4-4869-B184-10ED5C17FEF5}"/>
              </a:ext>
            </a:extLst>
          </p:cNvPr>
          <p:cNvSpPr/>
          <p:nvPr/>
        </p:nvSpPr>
        <p:spPr>
          <a:xfrm>
            <a:off x="225425" y="1678784"/>
            <a:ext cx="8641367" cy="14621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t-LT" sz="2000" dirty="0">
                <a:solidFill>
                  <a:schemeClr val="dk1"/>
                </a:solidFill>
                <a:cs typeface="Calibri" panose="020F0502020204030204" pitchFamily="34" charset="0"/>
              </a:rPr>
              <a:t>Pradėtas įgyvendinti </a:t>
            </a:r>
            <a:r>
              <a:rPr lang="lt-LT" sz="2000" b="1" dirty="0">
                <a:solidFill>
                  <a:schemeClr val="dk1"/>
                </a:solidFill>
                <a:cs typeface="Calibri" panose="020F0502020204030204" pitchFamily="34" charset="0"/>
              </a:rPr>
              <a:t>ES Dvynių projektas </a:t>
            </a:r>
            <a:r>
              <a:rPr lang="lt-LT" sz="2000" dirty="0">
                <a:solidFill>
                  <a:schemeClr val="dk1"/>
                </a:solidFill>
                <a:cs typeface="Calibri" panose="020F0502020204030204" pitchFamily="34" charset="0"/>
              </a:rPr>
              <a:t>Gruzijoje (kartu su jaunesniais partneriais Vokietijos federaline ekonomikos ir energetikos ministerija ir Lenkijos Respublikos elektroninių ryšių biuru.</a:t>
            </a:r>
          </a:p>
        </p:txBody>
      </p:sp>
      <p:sp>
        <p:nvSpPr>
          <p:cNvPr id="14" name="Rounded Rectangle 13">
            <a:extLst>
              <a:ext uri="{FF2B5EF4-FFF2-40B4-BE49-F238E27FC236}">
                <a16:creationId xmlns:a16="http://schemas.microsoft.com/office/drawing/2014/main" id="{723E34AC-36A4-4869-B184-10ED5C17FEF5}"/>
              </a:ext>
            </a:extLst>
          </p:cNvPr>
          <p:cNvSpPr/>
          <p:nvPr/>
        </p:nvSpPr>
        <p:spPr>
          <a:xfrm>
            <a:off x="225425" y="3505800"/>
            <a:ext cx="8680784" cy="14621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spcBef>
                <a:spcPct val="30000"/>
              </a:spcBef>
            </a:pPr>
            <a:r>
              <a:rPr lang="lt-LT" altLang="lt-LT" sz="2000" b="1" dirty="0" err="1">
                <a:solidFill>
                  <a:srgbClr val="000000"/>
                </a:solidFill>
              </a:rPr>
              <a:t>EaPeReg</a:t>
            </a:r>
            <a:r>
              <a:rPr lang="lt-LT" altLang="lt-LT" sz="2000" dirty="0">
                <a:solidFill>
                  <a:srgbClr val="000000"/>
                </a:solidFill>
              </a:rPr>
              <a:t> (Rytų partnerystės šalių elektroninių ryšių reguliavimo institucijų tinklas). </a:t>
            </a:r>
            <a:r>
              <a:rPr lang="lt-LT" sz="2000" dirty="0">
                <a:solidFill>
                  <a:schemeClr val="dk1"/>
                </a:solidFill>
                <a:cs typeface="Calibri" panose="020F0502020204030204" pitchFamily="34" charset="0"/>
              </a:rPr>
              <a:t>RRT yra EaPeReg tinklo vice-pirmininkė.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CEC174C-94B4-448C-9BFF-353CFA303C0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7C418972-E80C-4FF2-A5FB-5F3AAD12BC71}" type="slidenum">
              <a:rPr lang="en-GB" altLang="lt-LT" sz="1000" smtClean="0">
                <a:solidFill>
                  <a:srgbClr val="323232"/>
                </a:solidFill>
              </a:rPr>
              <a:pPr>
                <a:spcBef>
                  <a:spcPct val="0"/>
                </a:spcBef>
                <a:buFontTx/>
                <a:buNone/>
              </a:pPr>
              <a:t>23</a:t>
            </a:fld>
            <a:r>
              <a:rPr lang="en-GB" altLang="lt-LT" sz="1000" dirty="0">
                <a:solidFill>
                  <a:srgbClr val="323232"/>
                </a:solidFill>
              </a:rPr>
              <a:t> pal</a:t>
            </a:r>
          </a:p>
        </p:txBody>
      </p:sp>
      <p:sp>
        <p:nvSpPr>
          <p:cNvPr id="64515" name="Slide Number Placeholder 4">
            <a:extLst>
              <a:ext uri="{FF2B5EF4-FFF2-40B4-BE49-F238E27FC236}">
                <a16:creationId xmlns:a16="http://schemas.microsoft.com/office/drawing/2014/main" id="{9EEA17FC-D5DB-4AB5-860E-F9B2266B38A3}"/>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1B4D23EE-5B31-4CB9-AB6C-4DC49E5C3A38}" type="slidenum">
              <a:rPr lang="en-GB" altLang="lt-LT" sz="1000">
                <a:solidFill>
                  <a:srgbClr val="323232"/>
                </a:solidFill>
              </a:rPr>
              <a:pPr algn="r" eaLnBrk="1" hangingPunct="1">
                <a:spcBef>
                  <a:spcPct val="0"/>
                </a:spcBef>
                <a:buFontTx/>
                <a:buNone/>
              </a:pPr>
              <a:t>23</a:t>
            </a:fld>
            <a:r>
              <a:rPr lang="en-GB" altLang="lt-LT" sz="1000" dirty="0">
                <a:solidFill>
                  <a:srgbClr val="323232"/>
                </a:solidFill>
              </a:rPr>
              <a:t> pal</a:t>
            </a:r>
          </a:p>
        </p:txBody>
      </p:sp>
      <p:sp>
        <p:nvSpPr>
          <p:cNvPr id="64516" name="Rectangle 4">
            <a:extLst>
              <a:ext uri="{FF2B5EF4-FFF2-40B4-BE49-F238E27FC236}">
                <a16:creationId xmlns:a16="http://schemas.microsoft.com/office/drawing/2014/main" id="{970F88D5-79F5-4C67-825E-205C6F91CABC}"/>
              </a:ext>
            </a:extLst>
          </p:cNvPr>
          <p:cNvSpPr>
            <a:spLocks noChangeArrowheads="1"/>
          </p:cNvSpPr>
          <p:nvPr/>
        </p:nvSpPr>
        <p:spPr bwMode="auto">
          <a:xfrm>
            <a:off x="138500" y="474366"/>
            <a:ext cx="7241812" cy="66360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000" b="1" dirty="0">
                <a:solidFill>
                  <a:srgbClr val="D13A0B"/>
                </a:solidFill>
                <a:latin typeface="+mn-lt"/>
              </a:rPr>
              <a:t>GELEŽINKELIŲ TRANSPORTO RINKOS REGULIAVIM</a:t>
            </a:r>
            <a:r>
              <a:rPr lang="en-US" altLang="lt-LT" sz="2000" b="1" dirty="0">
                <a:solidFill>
                  <a:srgbClr val="D13A0B"/>
                </a:solidFill>
                <a:latin typeface="+mn-lt"/>
              </a:rPr>
              <a:t>AS: </a:t>
            </a:r>
            <a:r>
              <a:rPr lang="lt-LT" altLang="lt-LT" sz="1800" b="1" dirty="0">
                <a:solidFill>
                  <a:srgbClr val="D13A0B"/>
                </a:solidFill>
                <a:latin typeface="+mn-lt"/>
              </a:rPr>
              <a:t>Veiksminga konkurencija geležinkelių transporto paslauga rinkoje</a:t>
            </a:r>
          </a:p>
        </p:txBody>
      </p:sp>
      <p:sp>
        <p:nvSpPr>
          <p:cNvPr id="8" name="Rectangle 3">
            <a:extLst>
              <a:ext uri="{FF2B5EF4-FFF2-40B4-BE49-F238E27FC236}">
                <a16:creationId xmlns:a16="http://schemas.microsoft.com/office/drawing/2014/main" id="{AC95CB17-81D1-46CF-B83C-11EFB29263BC}"/>
              </a:ext>
            </a:extLst>
          </p:cNvPr>
          <p:cNvSpPr txBox="1">
            <a:spLocks noChangeArrowheads="1"/>
          </p:cNvSpPr>
          <p:nvPr/>
        </p:nvSpPr>
        <p:spPr bwMode="auto">
          <a:xfrm>
            <a:off x="225425" y="3500438"/>
            <a:ext cx="8378825"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lgn="just">
              <a:spcBef>
                <a:spcPct val="0"/>
              </a:spcBef>
              <a:buFont typeface="Wingdings" panose="05000000000000000000" pitchFamily="2" charset="2"/>
              <a:buChar char="ü"/>
              <a:defRPr/>
            </a:pPr>
            <a:endParaRPr lang="lt-LT" altLang="lt-LT" sz="1800" b="1" kern="0" dirty="0">
              <a:solidFill>
                <a:schemeClr val="tx1"/>
              </a:solidFill>
              <a:latin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723E34AC-36A4-4869-B184-10ED5C17FEF5}"/>
              </a:ext>
            </a:extLst>
          </p:cNvPr>
          <p:cNvSpPr/>
          <p:nvPr/>
        </p:nvSpPr>
        <p:spPr>
          <a:xfrm>
            <a:off x="101759" y="1285448"/>
            <a:ext cx="8864285" cy="437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2000" dirty="0">
                <a:solidFill>
                  <a:schemeClr val="dk1"/>
                </a:solidFill>
                <a:cs typeface="Calibri" panose="020F0502020204030204" pitchFamily="34" charset="0"/>
              </a:rPr>
              <a:t>Organizuotas pirmasis viešasis aptarimas su geležinkelių transporto rinkos dalyviais ir EK atstove</a:t>
            </a:r>
            <a:r>
              <a:rPr lang="en-US" sz="2000" dirty="0">
                <a:solidFill>
                  <a:schemeClr val="dk1"/>
                </a:solidFill>
                <a:cs typeface="Calibri" panose="020F0502020204030204" pitchFamily="34" charset="0"/>
              </a:rPr>
              <a:t> </a:t>
            </a:r>
          </a:p>
          <a:p>
            <a:pPr marL="342900" indent="-342900">
              <a:buFont typeface="Wingdings" panose="05000000000000000000" pitchFamily="2" charset="2"/>
              <a:buChar char="§"/>
              <a:defRPr/>
            </a:pPr>
            <a:endParaRPr lang="lt-LT" sz="2000" dirty="0">
              <a:solidFill>
                <a:schemeClr val="dk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lt-LT" sz="2000" dirty="0">
                <a:solidFill>
                  <a:schemeClr val="dk1"/>
                </a:solidFill>
                <a:cs typeface="Calibri" panose="020F0502020204030204" pitchFamily="34" charset="0"/>
              </a:rPr>
              <a:t>Organizuoti darbo susitikimai su rinkos dalyviais - viešosios geležinkelių infrastruktūros valdytoju, Lietuvos privačių geležinkelio įmonių asociacija</a:t>
            </a:r>
            <a:r>
              <a:rPr lang="en-US" sz="2000" dirty="0">
                <a:solidFill>
                  <a:schemeClr val="dk1"/>
                </a:solidFill>
                <a:cs typeface="Calibri" panose="020F0502020204030204" pitchFamily="34" charset="0"/>
              </a:rPr>
              <a:t> </a:t>
            </a:r>
          </a:p>
          <a:p>
            <a:pPr marL="342900" indent="-342900">
              <a:buFont typeface="Wingdings" panose="05000000000000000000" pitchFamily="2" charset="2"/>
              <a:buChar char="§"/>
              <a:defRPr/>
            </a:pPr>
            <a:endParaRPr lang="lt-LT" sz="20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2000" dirty="0">
                <a:solidFill>
                  <a:schemeClr val="dk1"/>
                </a:solidFill>
                <a:cs typeface="Calibri" panose="020F0502020204030204" pitchFamily="34" charset="0"/>
              </a:rPr>
              <a:t>Atsakinėjama į EK, tarptautinių organizacijų ir kitų šalių rinkos reguliuotojų paklausimus</a:t>
            </a:r>
            <a:r>
              <a:rPr lang="en-US" sz="2000" dirty="0">
                <a:solidFill>
                  <a:schemeClr val="dk1"/>
                </a:solidFill>
                <a:cs typeface="Calibri" panose="020F0502020204030204" pitchFamily="34" charset="0"/>
              </a:rPr>
              <a:t> </a:t>
            </a:r>
          </a:p>
          <a:p>
            <a:pPr marL="342900" indent="-342900">
              <a:buFont typeface="Wingdings" panose="05000000000000000000" pitchFamily="2" charset="2"/>
              <a:buChar char="§"/>
              <a:defRPr/>
            </a:pPr>
            <a:endParaRPr lang="en-US" sz="20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2000" dirty="0">
                <a:solidFill>
                  <a:schemeClr val="dk1"/>
                </a:solidFill>
                <a:cs typeface="Calibri" panose="020F0502020204030204" pitchFamily="34" charset="0"/>
              </a:rPr>
              <a:t>RRT tapo </a:t>
            </a:r>
            <a:r>
              <a:rPr lang="lt-LT" sz="2000" b="1" dirty="0">
                <a:solidFill>
                  <a:schemeClr val="dk1"/>
                </a:solidFill>
                <a:cs typeface="Calibri" panose="020F0502020204030204" pitchFamily="34" charset="0"/>
              </a:rPr>
              <a:t>IRG-</a:t>
            </a:r>
            <a:r>
              <a:rPr lang="lt-LT" sz="2000" b="1" dirty="0" err="1">
                <a:solidFill>
                  <a:schemeClr val="dk1"/>
                </a:solidFill>
                <a:cs typeface="Calibri" panose="020F0502020204030204" pitchFamily="34" charset="0"/>
              </a:rPr>
              <a:t>Rail</a:t>
            </a:r>
            <a:r>
              <a:rPr lang="lt-LT" sz="2000" dirty="0">
                <a:solidFill>
                  <a:schemeClr val="dk1"/>
                </a:solidFill>
                <a:cs typeface="Calibri" panose="020F0502020204030204" pitchFamily="34" charset="0"/>
              </a:rPr>
              <a:t> nare ir įsitraukė į jos darbo grupių veiklą</a:t>
            </a:r>
            <a:endParaRPr lang="en-US" sz="20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lt-LT" sz="20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2000" dirty="0">
                <a:solidFill>
                  <a:schemeClr val="dk1"/>
                </a:solidFill>
                <a:cs typeface="Calibri" panose="020F0502020204030204" pitchFamily="34" charset="0"/>
              </a:rPr>
              <a:t>Pirmieji skundai, jų nagrinėjimas</a:t>
            </a:r>
            <a:endParaRPr lang="en-US" sz="20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lt-LT" sz="2000" dirty="0">
              <a:solidFill>
                <a:schemeClr val="dk1"/>
              </a:solidFill>
              <a:cs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902600" y="4499460"/>
            <a:ext cx="455082" cy="635420"/>
          </a:xfrm>
          <a:prstGeom prst="rect">
            <a:avLst/>
          </a:prstGeom>
        </p:spPr>
      </p:pic>
    </p:spTree>
    <p:extLst>
      <p:ext uri="{BB962C8B-B14F-4D97-AF65-F5344CB8AC3E}">
        <p14:creationId xmlns:p14="http://schemas.microsoft.com/office/powerpoint/2010/main" val="345058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CEC174C-94B4-448C-9BFF-353CFA303C0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7C418972-E80C-4FF2-A5FB-5F3AAD12BC71}" type="slidenum">
              <a:rPr lang="en-GB" altLang="lt-LT" sz="1000" smtClean="0">
                <a:solidFill>
                  <a:srgbClr val="323232"/>
                </a:solidFill>
              </a:rPr>
              <a:pPr>
                <a:spcBef>
                  <a:spcPct val="0"/>
                </a:spcBef>
                <a:buFontTx/>
                <a:buNone/>
              </a:pPr>
              <a:t>24</a:t>
            </a:fld>
            <a:r>
              <a:rPr lang="en-GB" altLang="lt-LT" sz="1000" dirty="0">
                <a:solidFill>
                  <a:srgbClr val="323232"/>
                </a:solidFill>
              </a:rPr>
              <a:t> pal</a:t>
            </a:r>
          </a:p>
        </p:txBody>
      </p:sp>
      <p:sp>
        <p:nvSpPr>
          <p:cNvPr id="64515" name="Slide Number Placeholder 4">
            <a:extLst>
              <a:ext uri="{FF2B5EF4-FFF2-40B4-BE49-F238E27FC236}">
                <a16:creationId xmlns:a16="http://schemas.microsoft.com/office/drawing/2014/main" id="{9EEA17FC-D5DB-4AB5-860E-F9B2266B38A3}"/>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1B4D23EE-5B31-4CB9-AB6C-4DC49E5C3A38}" type="slidenum">
              <a:rPr lang="en-GB" altLang="lt-LT" sz="1000">
                <a:solidFill>
                  <a:srgbClr val="323232"/>
                </a:solidFill>
              </a:rPr>
              <a:pPr algn="r" eaLnBrk="1" hangingPunct="1">
                <a:spcBef>
                  <a:spcPct val="0"/>
                </a:spcBef>
                <a:buFontTx/>
                <a:buNone/>
              </a:pPr>
              <a:t>24</a:t>
            </a:fld>
            <a:r>
              <a:rPr lang="en-GB" altLang="lt-LT" sz="1000" dirty="0">
                <a:solidFill>
                  <a:srgbClr val="323232"/>
                </a:solidFill>
              </a:rPr>
              <a:t> pal</a:t>
            </a:r>
          </a:p>
        </p:txBody>
      </p:sp>
      <p:sp>
        <p:nvSpPr>
          <p:cNvPr id="64516" name="Rectangle 4">
            <a:extLst>
              <a:ext uri="{FF2B5EF4-FFF2-40B4-BE49-F238E27FC236}">
                <a16:creationId xmlns:a16="http://schemas.microsoft.com/office/drawing/2014/main" id="{970F88D5-79F5-4C67-825E-205C6F91CABC}"/>
              </a:ext>
            </a:extLst>
          </p:cNvPr>
          <p:cNvSpPr>
            <a:spLocks noChangeArrowheads="1"/>
          </p:cNvSpPr>
          <p:nvPr/>
        </p:nvSpPr>
        <p:spPr bwMode="auto">
          <a:xfrm>
            <a:off x="138500" y="474366"/>
            <a:ext cx="7241812" cy="66360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Kas aktualiausia 2018 m.?</a:t>
            </a:r>
          </a:p>
        </p:txBody>
      </p:sp>
      <p:sp>
        <p:nvSpPr>
          <p:cNvPr id="8" name="Rectangle 3">
            <a:extLst>
              <a:ext uri="{FF2B5EF4-FFF2-40B4-BE49-F238E27FC236}">
                <a16:creationId xmlns:a16="http://schemas.microsoft.com/office/drawing/2014/main" id="{AC95CB17-81D1-46CF-B83C-11EFB29263BC}"/>
              </a:ext>
            </a:extLst>
          </p:cNvPr>
          <p:cNvSpPr txBox="1">
            <a:spLocks noChangeArrowheads="1"/>
          </p:cNvSpPr>
          <p:nvPr/>
        </p:nvSpPr>
        <p:spPr bwMode="auto">
          <a:xfrm>
            <a:off x="225425" y="3500438"/>
            <a:ext cx="8378825"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lgn="just">
              <a:spcBef>
                <a:spcPct val="0"/>
              </a:spcBef>
              <a:buFont typeface="Wingdings" panose="05000000000000000000" pitchFamily="2" charset="2"/>
              <a:buChar char="ü"/>
              <a:defRPr/>
            </a:pPr>
            <a:endParaRPr lang="lt-LT" altLang="lt-LT" sz="1800" b="1" kern="0" dirty="0">
              <a:solidFill>
                <a:schemeClr val="tx1"/>
              </a:solidFill>
              <a:latin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723E34AC-36A4-4869-B184-10ED5C17FEF5}"/>
              </a:ext>
            </a:extLst>
          </p:cNvPr>
          <p:cNvSpPr/>
          <p:nvPr/>
        </p:nvSpPr>
        <p:spPr>
          <a:xfrm>
            <a:off x="225425" y="1340768"/>
            <a:ext cx="8461376" cy="49076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dirty="0">
                <a:solidFill>
                  <a:schemeClr val="dk1"/>
                </a:solidFill>
                <a:cs typeface="Calibri" panose="020F0502020204030204" pitchFamily="34" charset="0"/>
              </a:rPr>
              <a:t>Naujos kartos 5G radijo ryšio diegimo ir plėtros planai</a:t>
            </a: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dirty="0">
                <a:solidFill>
                  <a:schemeClr val="dk1"/>
                </a:solidFill>
                <a:cs typeface="Calibri" panose="020F0502020204030204" pitchFamily="34" charset="0"/>
              </a:rPr>
              <a:t>„</a:t>
            </a:r>
            <a:r>
              <a:rPr lang="lt-LT" sz="1800" dirty="0" err="1">
                <a:solidFill>
                  <a:schemeClr val="dk1"/>
                </a:solidFill>
                <a:cs typeface="Calibri" panose="020F0502020204030204" pitchFamily="34" charset="0"/>
              </a:rPr>
              <a:t>Roam</a:t>
            </a:r>
            <a:r>
              <a:rPr lang="lt-LT" sz="1800" dirty="0">
                <a:solidFill>
                  <a:schemeClr val="dk1"/>
                </a:solidFill>
                <a:cs typeface="Calibri" panose="020F0502020204030204" pitchFamily="34" charset="0"/>
              </a:rPr>
              <a:t> </a:t>
            </a:r>
            <a:r>
              <a:rPr lang="lt-LT" sz="1800" dirty="0" err="1">
                <a:solidFill>
                  <a:schemeClr val="dk1"/>
                </a:solidFill>
                <a:cs typeface="Calibri" panose="020F0502020204030204" pitchFamily="34" charset="0"/>
              </a:rPr>
              <a:t>Like</a:t>
            </a:r>
            <a:r>
              <a:rPr lang="lt-LT" sz="1800" dirty="0">
                <a:solidFill>
                  <a:schemeClr val="dk1"/>
                </a:solidFill>
                <a:cs typeface="Calibri" panose="020F0502020204030204" pitchFamily="34" charset="0"/>
              </a:rPr>
              <a:t> AT </a:t>
            </a:r>
            <a:r>
              <a:rPr lang="lt-LT" sz="1800" dirty="0" err="1">
                <a:solidFill>
                  <a:schemeClr val="dk1"/>
                </a:solidFill>
                <a:cs typeface="Calibri" panose="020F0502020204030204" pitchFamily="34" charset="0"/>
              </a:rPr>
              <a:t>Home</a:t>
            </a:r>
            <a:r>
              <a:rPr lang="lt-LT" sz="1800" dirty="0">
                <a:solidFill>
                  <a:schemeClr val="dk1"/>
                </a:solidFill>
                <a:cs typeface="Calibri" panose="020F0502020204030204" pitchFamily="34" charset="0"/>
              </a:rPr>
              <a:t>“ principo įgyvendinimas Lietuvoje</a:t>
            </a: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dirty="0">
                <a:solidFill>
                  <a:schemeClr val="dk1"/>
                </a:solidFill>
                <a:cs typeface="Calibri" panose="020F0502020204030204" pitchFamily="34" charset="0"/>
              </a:rPr>
              <a:t>Lietuvoje įsisteigusių kvalifikuotų patikimumo užtikrinimo paslaugų teikėjų priežiūra </a:t>
            </a: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dirty="0">
                <a:solidFill>
                  <a:schemeClr val="dk1"/>
                </a:solidFill>
                <a:cs typeface="Calibri" panose="020F0502020204030204" pitchFamily="34" charset="0"/>
              </a:rPr>
              <a:t>Tarptautinė veikla: ITU, Dvynių projektas, Rytų partnerystė</a:t>
            </a:r>
            <a:endParaRPr lang="en-US" sz="1800" dirty="0">
              <a:solidFill>
                <a:schemeClr val="dk1"/>
              </a:solidFill>
              <a:cs typeface="Calibri" panose="020F0502020204030204" pitchFamily="34" charset="0"/>
            </a:endParaRPr>
          </a:p>
          <a:p>
            <a:pPr marL="342900" indent="-342900">
              <a:buFont typeface="Wingdings" panose="05000000000000000000" pitchFamily="2" charset="2"/>
              <a:buChar cha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dirty="0">
                <a:solidFill>
                  <a:schemeClr val="dk1"/>
                </a:solidFill>
                <a:cs typeface="Calibri" panose="020F0502020204030204" pitchFamily="34" charset="0"/>
              </a:rPr>
              <a:t>Nauja funkcija</a:t>
            </a:r>
            <a:r>
              <a:rPr lang="en-US" sz="1800" dirty="0">
                <a:solidFill>
                  <a:schemeClr val="dk1"/>
                </a:solidFill>
                <a:cs typeface="Calibri" panose="020F0502020204030204" pitchFamily="34" charset="0"/>
              </a:rPr>
              <a:t> </a:t>
            </a:r>
            <a:r>
              <a:rPr lang="lt-LT" sz="1800" dirty="0">
                <a:solidFill>
                  <a:schemeClr val="dk1"/>
                </a:solidFill>
                <a:cs typeface="Calibri" panose="020F0502020204030204" pitchFamily="34" charset="0"/>
              </a:rPr>
              <a:t>– atlyginimų už</a:t>
            </a:r>
            <a:r>
              <a:rPr lang="en-US" sz="1800" dirty="0">
                <a:solidFill>
                  <a:schemeClr val="dk1"/>
                </a:solidFill>
                <a:cs typeface="Calibri" panose="020F0502020204030204" pitchFamily="34" charset="0"/>
              </a:rPr>
              <a:t> </a:t>
            </a:r>
            <a:r>
              <a:rPr lang="en-GB" sz="1800" dirty="0" err="1">
                <a:solidFill>
                  <a:schemeClr val="dk1"/>
                </a:solidFill>
                <a:cs typeface="Calibri" panose="020F0502020204030204" pitchFamily="34" charset="0"/>
              </a:rPr>
              <a:t>valstyb</a:t>
            </a:r>
            <a:r>
              <a:rPr lang="lt-LT" sz="1800" dirty="0">
                <a:solidFill>
                  <a:schemeClr val="dk1"/>
                </a:solidFill>
                <a:cs typeface="Calibri" panose="020F0502020204030204" pitchFamily="34" charset="0"/>
              </a:rPr>
              <a:t>ės registrų/informacinių sistemų duomenų teikimą apskaičiavimo priežiūra</a:t>
            </a:r>
          </a:p>
          <a:p>
            <a:pPr>
              <a:defRPr/>
            </a:pPr>
            <a:endParaRPr lang="lt-LT" sz="1800" dirty="0">
              <a:solidFill>
                <a:schemeClr val="dk1"/>
              </a:solidFill>
              <a:cs typeface="Calibri" panose="020F0502020204030204" pitchFamily="34" charset="0"/>
            </a:endParaRPr>
          </a:p>
          <a:p>
            <a:pPr>
              <a:defRPr/>
            </a:pPr>
            <a:endParaRPr lang="lt-LT" sz="1800" dirty="0">
              <a:solidFill>
                <a:schemeClr val="dk1"/>
              </a:solidFill>
              <a:cs typeface="Calibri" panose="020F0502020204030204" pitchFamily="34" charset="0"/>
            </a:endParaRPr>
          </a:p>
          <a:p>
            <a:pPr marL="342900" indent="-342900">
              <a:buFont typeface="Wingdings" panose="05000000000000000000" pitchFamily="2" charset="2"/>
              <a:buChar char="§"/>
              <a:defRPr/>
            </a:pPr>
            <a:r>
              <a:rPr lang="lt-LT" sz="1800" i="1" dirty="0">
                <a:solidFill>
                  <a:schemeClr val="dk1"/>
                </a:solidFill>
                <a:cs typeface="Calibri" panose="020F0502020204030204" pitchFamily="34" charset="0"/>
              </a:rPr>
              <a:t>Žmogiškieji ištekliai: Tarnybos galimybė pritraukti ir išlaikyti reikalingus aukštos kvalifikacijos specialistus; vienas iš sprendimų – perkelti į LRS pavaldžių institucijų grupę. </a:t>
            </a:r>
          </a:p>
        </p:txBody>
      </p:sp>
    </p:spTree>
    <p:extLst>
      <p:ext uri="{BB962C8B-B14F-4D97-AF65-F5344CB8AC3E}">
        <p14:creationId xmlns:p14="http://schemas.microsoft.com/office/powerpoint/2010/main" val="378222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AEF04C7C-9B35-423C-BED4-972F66D29B3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1A18C-BA3E-473C-9EC1-0D98B7CA4CB4}" type="slidenum">
              <a:rPr kumimoji="0" lang="en-GB" altLang="lt-LT" sz="1000" b="0" i="0" u="none" strike="noStrike" kern="1200" cap="none" spc="0" normalizeH="0" baseline="0" noProof="0" smtClean="0">
                <a:ln>
                  <a:noFill/>
                </a:ln>
                <a:solidFill>
                  <a:srgbClr val="323232"/>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r>
              <a:rPr kumimoji="0" lang="en-GB" altLang="lt-LT" sz="1000" b="0" i="0" u="none" strike="noStrike" kern="1200" cap="none" spc="0" normalizeH="0" baseline="0" noProof="0" dirty="0">
                <a:ln>
                  <a:noFill/>
                </a:ln>
                <a:solidFill>
                  <a:srgbClr val="323232"/>
                </a:solidFill>
                <a:effectLst/>
                <a:uLnTx/>
                <a:uFillTx/>
                <a:latin typeface="Arial" panose="020B0604020202020204" pitchFamily="34" charset="0"/>
                <a:ea typeface="+mn-ea"/>
                <a:cs typeface="Arial" panose="020B0604020202020204" pitchFamily="34" charset="0"/>
              </a:rPr>
              <a:t> pal</a:t>
            </a:r>
          </a:p>
        </p:txBody>
      </p:sp>
      <p:sp>
        <p:nvSpPr>
          <p:cNvPr id="37891" name="Slide Number Placeholder 4">
            <a:extLst>
              <a:ext uri="{FF2B5EF4-FFF2-40B4-BE49-F238E27FC236}">
                <a16:creationId xmlns:a16="http://schemas.microsoft.com/office/drawing/2014/main" id="{193A4AC7-06F1-4001-ADF6-A92D085994C4}"/>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8B6096-91E9-400E-80A0-58E43DC34088}" type="slidenum">
              <a:rPr kumimoji="0" lang="en-GB" altLang="lt-LT" sz="1000" b="0" i="0" u="none" strike="noStrike" kern="1200" cap="none" spc="0" normalizeH="0" baseline="0" noProof="0">
                <a:ln>
                  <a:noFill/>
                </a:ln>
                <a:solidFill>
                  <a:srgbClr val="323232"/>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r>
              <a:rPr kumimoji="0" lang="en-GB" altLang="lt-LT" sz="1000" b="0" i="0" u="none" strike="noStrike" kern="1200" cap="none" spc="0" normalizeH="0" baseline="0" noProof="0" dirty="0">
                <a:ln>
                  <a:noFill/>
                </a:ln>
                <a:solidFill>
                  <a:srgbClr val="323232"/>
                </a:solidFill>
                <a:effectLst/>
                <a:uLnTx/>
                <a:uFillTx/>
                <a:latin typeface="Arial" panose="020B0604020202020204" pitchFamily="34" charset="0"/>
                <a:ea typeface="+mn-ea"/>
                <a:cs typeface="Arial" panose="020B0604020202020204" pitchFamily="34" charset="0"/>
              </a:rPr>
              <a:t> pal</a:t>
            </a:r>
          </a:p>
        </p:txBody>
      </p:sp>
      <p:sp>
        <p:nvSpPr>
          <p:cNvPr id="26" name="Rectangle 3">
            <a:extLst>
              <a:ext uri="{FF2B5EF4-FFF2-40B4-BE49-F238E27FC236}">
                <a16:creationId xmlns:a16="http://schemas.microsoft.com/office/drawing/2014/main" id="{137745B3-9CF8-4FBC-9D28-8BE72F266C44}"/>
              </a:ext>
            </a:extLst>
          </p:cNvPr>
          <p:cNvSpPr txBox="1">
            <a:spLocks noChangeArrowheads="1"/>
          </p:cNvSpPr>
          <p:nvPr/>
        </p:nvSpPr>
        <p:spPr bwMode="auto">
          <a:xfrm>
            <a:off x="965200" y="2636912"/>
            <a:ext cx="74168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marL="0" lvl="0" indent="0" algn="ctr">
              <a:buNone/>
              <a:tabLst>
                <a:tab pos="363538" algn="l"/>
              </a:tabLst>
              <a:defRPr/>
            </a:pPr>
            <a:r>
              <a:rPr lang="en-GB" altLang="lt-LT" sz="2800" dirty="0">
                <a:solidFill>
                  <a:srgbClr val="C7440F"/>
                </a:solidFill>
                <a:latin typeface="Arial" panose="020B0604020202020204" pitchFamily="34" charset="0"/>
                <a:cs typeface="Arial" panose="020B0604020202020204" pitchFamily="34" charset="0"/>
              </a:rPr>
              <a:t>PATIKIMUMO UŽTIKRINIMO PASLAUGŲ RINKOS</a:t>
            </a:r>
            <a:br>
              <a:rPr lang="lt-LT" altLang="lt-LT" sz="2800" dirty="0">
                <a:solidFill>
                  <a:srgbClr val="C7440F"/>
                </a:solidFill>
                <a:latin typeface="Arial" panose="020B0604020202020204" pitchFamily="34" charset="0"/>
                <a:cs typeface="Arial" panose="020B0604020202020204" pitchFamily="34" charset="0"/>
              </a:rPr>
            </a:br>
            <a:r>
              <a:rPr lang="en-GB" altLang="lt-LT" sz="2800" dirty="0">
                <a:solidFill>
                  <a:srgbClr val="C7440F"/>
                </a:solidFill>
                <a:latin typeface="Arial" panose="020B0604020202020204" pitchFamily="34" charset="0"/>
                <a:cs typeface="Arial" panose="020B0604020202020204" pitchFamily="34" charset="0"/>
              </a:rPr>
              <a:t> 2017 METŲ APŽVALGA</a:t>
            </a:r>
            <a:endParaRPr kumimoji="0" lang="lt-LT" sz="2800" b="0" i="0" u="none" strike="noStrike" kern="1200" cap="none" spc="0" normalizeH="0" baseline="0" noProof="0" dirty="0">
              <a:ln>
                <a:noFill/>
              </a:ln>
              <a:solidFill>
                <a:srgbClr val="C7440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7"/>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lt-LT" sz="2400" b="1" i="0" u="none" strike="noStrike" kern="1200" cap="none" spc="0" normalizeH="0" baseline="0" noProof="0" dirty="0">
              <a:ln>
                <a:noFill/>
              </a:ln>
              <a:solidFill>
                <a:srgbClr val="D13A0B"/>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8956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26</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26</a:t>
            </a:fld>
            <a:r>
              <a:rPr lang="en-GB" altLang="lt-LT" sz="1000">
                <a:solidFill>
                  <a:srgbClr val="323232"/>
                </a:solidFill>
              </a:rPr>
              <a:t> psl</a:t>
            </a:r>
          </a:p>
        </p:txBody>
      </p:sp>
      <p:sp>
        <p:nvSpPr>
          <p:cNvPr id="7" name="Rectangle 6"/>
          <p:cNvSpPr/>
          <p:nvPr/>
        </p:nvSpPr>
        <p:spPr>
          <a:xfrm>
            <a:off x="80963" y="1556792"/>
            <a:ext cx="9063037" cy="4524315"/>
          </a:xfrm>
          <a:prstGeom prst="rect">
            <a:avLst/>
          </a:prstGeom>
        </p:spPr>
        <p:txBody>
          <a:bodyPr wrap="square">
            <a:spAutoFit/>
          </a:bodyPr>
          <a:lstStyle/>
          <a:p>
            <a:pPr lvl="0" algn="just" eaLnBrk="1" fontAlgn="auto" hangingPunct="1">
              <a:spcAft>
                <a:spcPts val="0"/>
              </a:spcAft>
              <a:defRPr/>
            </a:pPr>
            <a:r>
              <a:rPr kumimoji="0" lang="lt-LT" sz="1800" b="1" i="0" u="none" strike="noStrike" kern="0" cap="none" spc="0" normalizeH="0" baseline="0" noProof="0" dirty="0">
                <a:ln>
                  <a:noFill/>
                </a:ln>
                <a:solidFill>
                  <a:srgbClr val="000000"/>
                </a:solidFill>
                <a:effectLst/>
                <a:uLnTx/>
                <a:uFillTx/>
              </a:rPr>
              <a:t>2016</a:t>
            </a:r>
            <a:r>
              <a:rPr kumimoji="0" lang="lt-LT" sz="1800" b="1" i="0" u="none" strike="noStrike" kern="0" cap="none" spc="0" normalizeH="0" noProof="0" dirty="0">
                <a:ln>
                  <a:noFill/>
                </a:ln>
                <a:solidFill>
                  <a:srgbClr val="000000"/>
                </a:solidFill>
                <a:effectLst/>
                <a:uLnTx/>
                <a:uFillTx/>
              </a:rPr>
              <a:t> m. liepos 1 d.</a:t>
            </a:r>
            <a:r>
              <a:rPr kumimoji="0" lang="lt-LT" sz="1800" b="1" i="0" u="none" strike="noStrike" kern="0" cap="none" spc="0" normalizeH="0" baseline="0" noProof="0" dirty="0">
                <a:ln>
                  <a:noFill/>
                </a:ln>
                <a:solidFill>
                  <a:srgbClr val="000000"/>
                </a:solidFill>
                <a:effectLst/>
                <a:uLnTx/>
                <a:uFillTx/>
              </a:rPr>
              <a:t> pradėtas taikyti </a:t>
            </a:r>
            <a:r>
              <a:rPr kumimoji="0" lang="lt-LT" sz="1800" b="1" i="0" u="none" strike="noStrike" kern="0" cap="none" spc="0" normalizeH="0" baseline="0" noProof="0" dirty="0" err="1">
                <a:ln>
                  <a:noFill/>
                </a:ln>
                <a:solidFill>
                  <a:srgbClr val="000000"/>
                </a:solidFill>
                <a:effectLst/>
                <a:uLnTx/>
                <a:uFillTx/>
              </a:rPr>
              <a:t>eIDAS</a:t>
            </a:r>
            <a:r>
              <a:rPr kumimoji="0" lang="lt-LT" sz="1800" b="1" i="0" u="none" strike="noStrike" kern="0" cap="none" spc="0" normalizeH="0" baseline="0" noProof="0" dirty="0">
                <a:ln>
                  <a:noFill/>
                </a:ln>
                <a:solidFill>
                  <a:srgbClr val="000000"/>
                </a:solidFill>
                <a:effectLst/>
                <a:uLnTx/>
                <a:uFillTx/>
              </a:rPr>
              <a:t> reglamentas, kuriuo išplėsta </a:t>
            </a:r>
            <a:r>
              <a:rPr lang="lt-LT" sz="1800" b="1" kern="0" dirty="0">
                <a:solidFill>
                  <a:srgbClr val="000000"/>
                </a:solidFill>
              </a:rPr>
              <a:t>reglamentuojamų ir prižiūrimų paslaugų apimtis.</a:t>
            </a:r>
          </a:p>
          <a:p>
            <a:pPr lvl="0" eaLnBrk="1" fontAlgn="auto" hangingPunct="1">
              <a:spcAft>
                <a:spcPts val="0"/>
              </a:spcAft>
              <a:defRPr/>
            </a:pPr>
            <a:endParaRPr lang="lt-LT" sz="1800" b="1" kern="0" dirty="0">
              <a:solidFill>
                <a:srgbClr val="000000"/>
              </a:solidFill>
            </a:endParaRPr>
          </a:p>
          <a:p>
            <a:pPr lvl="0" eaLnBrk="1" fontAlgn="auto" hangingPunct="1">
              <a:spcAft>
                <a:spcPts val="0"/>
              </a:spcAft>
              <a:defRPr/>
            </a:pPr>
            <a:r>
              <a:rPr lang="lt-LT" sz="1800" b="1" kern="0" dirty="0" err="1">
                <a:solidFill>
                  <a:srgbClr val="000000"/>
                </a:solidFill>
              </a:rPr>
              <a:t>eIDAS</a:t>
            </a:r>
            <a:r>
              <a:rPr lang="lt-LT" sz="1800" b="1" kern="0" dirty="0">
                <a:solidFill>
                  <a:srgbClr val="000000"/>
                </a:solidFill>
              </a:rPr>
              <a:t> reglamentu reglamentuojamos 9 patikimumo užtikrinimo paslaugos:</a:t>
            </a:r>
          </a:p>
          <a:p>
            <a:pPr lvl="1" eaLnBrk="1" fontAlgn="auto" hangingPunct="1">
              <a:spcAft>
                <a:spcPts val="0"/>
              </a:spcAft>
              <a:defRPr/>
            </a:pPr>
            <a:endParaRPr lang="lt-LT" sz="1800" b="1"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lvl="1" eaLnBrk="1" fontAlgn="auto" hangingPunct="1">
              <a:spcAft>
                <a:spcPts val="0"/>
              </a:spcAft>
              <a:defRPr/>
            </a:pPr>
            <a:endParaRPr lang="lt-LT" sz="1800" kern="0" dirty="0">
              <a:solidFill>
                <a:srgbClr val="000000"/>
              </a:solidFill>
            </a:endParaRPr>
          </a:p>
          <a:p>
            <a:pPr algn="just" eaLnBrk="1" fontAlgn="auto" hangingPunct="1">
              <a:spcAft>
                <a:spcPts val="0"/>
              </a:spcAft>
              <a:defRPr/>
            </a:pPr>
            <a:r>
              <a:rPr lang="lt-LT" sz="1800" b="1" kern="0" dirty="0">
                <a:solidFill>
                  <a:srgbClr val="000000"/>
                </a:solidFill>
              </a:rPr>
              <a:t>2018 m. balandžio 26 d. priimtas Elektroninės atpažinties ir elektroninių operacijų patikimumo užtikrinimo paslaugų įstatymas.</a:t>
            </a:r>
          </a:p>
          <a:p>
            <a:pPr marL="742950" lvl="1" indent="-285750" eaLnBrk="1" fontAlgn="auto" hangingPunct="1">
              <a:spcAft>
                <a:spcPts val="0"/>
              </a:spcAft>
              <a:buFont typeface="Arial" panose="020B0604020202020204" pitchFamily="34" charset="0"/>
              <a:buChar char="•"/>
              <a:defRPr/>
            </a:pPr>
            <a:endParaRPr kumimoji="0" lang="lt-LT" sz="1800" i="0" u="none" strike="noStrike" kern="0" cap="none" spc="0" normalizeH="0" baseline="0" noProof="0" dirty="0">
              <a:ln>
                <a:noFill/>
              </a:ln>
              <a:solidFill>
                <a:srgbClr val="000000"/>
              </a:solidFill>
              <a:effectLst/>
              <a:uLnTx/>
              <a:uFillTx/>
            </a:endParaRPr>
          </a:p>
        </p:txBody>
      </p:sp>
      <p:sp>
        <p:nvSpPr>
          <p:cNvPr id="8"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Patikimumo užtikrinimo paslaugos </a:t>
            </a:r>
            <a:endParaRPr lang="en-GB" altLang="lt-LT" sz="2800" b="1" dirty="0">
              <a:solidFill>
                <a:srgbClr val="D13A0B"/>
              </a:solidFill>
              <a:latin typeface="Calibri" pitchFamily="34" charset="0"/>
            </a:endParaRPr>
          </a:p>
        </p:txBody>
      </p:sp>
      <p:pic>
        <p:nvPicPr>
          <p:cNvPr id="6" name="Picture 5">
            <a:extLst>
              <a:ext uri="{FF2B5EF4-FFF2-40B4-BE49-F238E27FC236}">
                <a16:creationId xmlns:a16="http://schemas.microsoft.com/office/drawing/2014/main" id="{AAE18658-56DE-4D87-89C2-972A38953392}"/>
              </a:ext>
            </a:extLst>
          </p:cNvPr>
          <p:cNvPicPr>
            <a:picLocks noChangeAspect="1"/>
          </p:cNvPicPr>
          <p:nvPr/>
        </p:nvPicPr>
        <p:blipFill>
          <a:blip r:embed="rId3"/>
          <a:stretch>
            <a:fillRect/>
          </a:stretch>
        </p:blipFill>
        <p:spPr>
          <a:xfrm>
            <a:off x="477788" y="6248400"/>
            <a:ext cx="7550596" cy="228600"/>
          </a:xfrm>
          <a:prstGeom prst="rect">
            <a:avLst/>
          </a:prstGeom>
        </p:spPr>
      </p:pic>
      <p:sp>
        <p:nvSpPr>
          <p:cNvPr id="10" name="Rectangle 9"/>
          <p:cNvSpPr/>
          <p:nvPr/>
        </p:nvSpPr>
        <p:spPr>
          <a:xfrm>
            <a:off x="-180528" y="2780928"/>
            <a:ext cx="9324528" cy="2308324"/>
          </a:xfrm>
          <a:prstGeom prst="rect">
            <a:avLst/>
          </a:prstGeom>
        </p:spPr>
        <p:txBody>
          <a:bodyPr wrap="square">
            <a:spAutoFit/>
          </a:bodyPr>
          <a:lstStyle/>
          <a:p>
            <a:pPr lvl="1" eaLnBrk="1" fontAlgn="auto" hangingPunct="1">
              <a:spcAft>
                <a:spcPts val="0"/>
              </a:spcAft>
              <a:defRPr/>
            </a:pPr>
            <a:endParaRPr lang="lt-LT" sz="1800" b="1" kern="0" dirty="0">
              <a:solidFill>
                <a:srgbClr val="000000"/>
              </a:solidFill>
            </a:endParaRPr>
          </a:p>
          <a:p>
            <a:pPr marL="742950" lvl="1" indent="-285750"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elektroninio parašo, elektroninio spaudo ir interneto svetainių tapatumo nustatymo </a:t>
            </a:r>
            <a:r>
              <a:rPr lang="lt-LT" sz="1800" b="1" kern="0" dirty="0">
                <a:solidFill>
                  <a:srgbClr val="D56E07"/>
                </a:solidFill>
                <a:latin typeface="Arial" panose="020B0604020202020204" pitchFamily="34" charset="0"/>
              </a:rPr>
              <a:t>sertifikatų sudarymo </a:t>
            </a:r>
            <a:r>
              <a:rPr lang="lt-LT" sz="1800" kern="0" dirty="0">
                <a:solidFill>
                  <a:srgbClr val="000000"/>
                </a:solidFill>
                <a:latin typeface="Arial" panose="020B0604020202020204" pitchFamily="34" charset="0"/>
              </a:rPr>
              <a:t>(3 paslaugos);</a:t>
            </a:r>
          </a:p>
          <a:p>
            <a:pPr marL="742950" lvl="1" indent="-285750"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elektroninių </a:t>
            </a:r>
            <a:r>
              <a:rPr lang="lt-LT" sz="1800" b="1" kern="0" dirty="0">
                <a:solidFill>
                  <a:srgbClr val="D56E07"/>
                </a:solidFill>
                <a:latin typeface="Arial" panose="020B0604020202020204" pitchFamily="34" charset="0"/>
              </a:rPr>
              <a:t>laiko žymų kūrimo</a:t>
            </a:r>
            <a:r>
              <a:rPr lang="lt-LT" sz="1800" kern="0" dirty="0">
                <a:solidFill>
                  <a:srgbClr val="000000"/>
                </a:solidFill>
                <a:latin typeface="Arial" panose="020B0604020202020204" pitchFamily="34" charset="0"/>
              </a:rPr>
              <a:t>;</a:t>
            </a:r>
          </a:p>
          <a:p>
            <a:pPr marL="742950" lvl="1" indent="-285750"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elektroninio parašo ir elektroninio spaudo </a:t>
            </a:r>
            <a:r>
              <a:rPr lang="lt-LT" sz="1800" b="1" kern="0" dirty="0">
                <a:solidFill>
                  <a:srgbClr val="D56E07"/>
                </a:solidFill>
                <a:latin typeface="Arial" panose="020B0604020202020204" pitchFamily="34" charset="0"/>
              </a:rPr>
              <a:t>galiojimo patvirtinimo </a:t>
            </a:r>
            <a:r>
              <a:rPr lang="lt-LT" sz="1800" kern="0" dirty="0">
                <a:solidFill>
                  <a:srgbClr val="000000"/>
                </a:solidFill>
                <a:latin typeface="Arial" panose="020B0604020202020204" pitchFamily="34" charset="0"/>
              </a:rPr>
              <a:t>(2 paslaugos);</a:t>
            </a:r>
          </a:p>
          <a:p>
            <a:pPr marL="742950" lvl="1" indent="-285750"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elektroninio parašo ir elektroninio spaudo </a:t>
            </a:r>
            <a:r>
              <a:rPr lang="lt-LT" sz="1800" b="1" kern="0" dirty="0">
                <a:solidFill>
                  <a:srgbClr val="D56E07"/>
                </a:solidFill>
                <a:latin typeface="Arial" panose="020B0604020202020204" pitchFamily="34" charset="0"/>
              </a:rPr>
              <a:t>ilgalaikės apsaugos </a:t>
            </a:r>
            <a:r>
              <a:rPr lang="lt-LT" sz="1800" kern="0" dirty="0">
                <a:solidFill>
                  <a:srgbClr val="000000"/>
                </a:solidFill>
                <a:latin typeface="Arial" panose="020B0604020202020204" pitchFamily="34" charset="0"/>
              </a:rPr>
              <a:t>(2 paslaugos); </a:t>
            </a:r>
          </a:p>
          <a:p>
            <a:pPr marL="742950" lvl="1" indent="-285750"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elektroninio </a:t>
            </a:r>
            <a:r>
              <a:rPr lang="lt-LT" sz="1800" b="1" kern="0" dirty="0">
                <a:solidFill>
                  <a:srgbClr val="D56E07"/>
                </a:solidFill>
                <a:latin typeface="Arial" panose="020B0604020202020204" pitchFamily="34" charset="0"/>
              </a:rPr>
              <a:t>registruoto pristatymo </a:t>
            </a:r>
            <a:r>
              <a:rPr lang="lt-LT" sz="1800" kern="0" dirty="0">
                <a:latin typeface="Arial" panose="020B0604020202020204" pitchFamily="34" charset="0"/>
              </a:rPr>
              <a:t>paslauga</a:t>
            </a:r>
            <a:r>
              <a:rPr lang="lt-LT" sz="1800" kern="0" dirty="0">
                <a:solidFill>
                  <a:srgbClr val="000000"/>
                </a:solidFill>
                <a:latin typeface="Arial" panose="020B0604020202020204" pitchFamily="34" charset="0"/>
              </a:rPr>
              <a:t>.</a:t>
            </a:r>
          </a:p>
          <a:p>
            <a:pPr lvl="1" eaLnBrk="1" fontAlgn="auto" hangingPunct="1">
              <a:spcAft>
                <a:spcPts val="0"/>
              </a:spcAft>
              <a:defRPr/>
            </a:pPr>
            <a:endParaRPr lang="lt-LT" sz="1800" kern="0" dirty="0">
              <a:solidFill>
                <a:srgbClr val="000000"/>
              </a:solidFill>
            </a:endParaRPr>
          </a:p>
        </p:txBody>
      </p:sp>
    </p:spTree>
    <p:extLst>
      <p:ext uri="{BB962C8B-B14F-4D97-AF65-F5344CB8AC3E}">
        <p14:creationId xmlns:p14="http://schemas.microsoft.com/office/powerpoint/2010/main" val="404979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27</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27</a:t>
            </a:fld>
            <a:r>
              <a:rPr lang="en-GB" altLang="lt-LT" sz="1000">
                <a:solidFill>
                  <a:srgbClr val="323232"/>
                </a:solidFill>
              </a:rPr>
              <a:t> psl</a:t>
            </a:r>
          </a:p>
        </p:txBody>
      </p:sp>
      <p:sp>
        <p:nvSpPr>
          <p:cNvPr id="7" name="Rectangle 6"/>
          <p:cNvSpPr/>
          <p:nvPr/>
        </p:nvSpPr>
        <p:spPr>
          <a:xfrm>
            <a:off x="323528" y="1556792"/>
            <a:ext cx="8568952" cy="5355312"/>
          </a:xfrm>
          <a:prstGeom prst="rect">
            <a:avLst/>
          </a:prstGeom>
        </p:spPr>
        <p:txBody>
          <a:bodyPr wrap="square">
            <a:spAutoFit/>
          </a:bodyPr>
          <a:lstStyle/>
          <a:p>
            <a:pPr lvl="0" algn="just" eaLnBrk="1" fontAlgn="auto" hangingPunct="1">
              <a:spcAft>
                <a:spcPts val="0"/>
              </a:spcAft>
              <a:defRPr/>
            </a:pPr>
            <a:r>
              <a:rPr lang="lt-LT" sz="1800" b="1" kern="0" dirty="0">
                <a:solidFill>
                  <a:srgbClr val="000000"/>
                </a:solidFill>
                <a:latin typeface="Arial" panose="020B0604020202020204" pitchFamily="34" charset="0"/>
              </a:rPr>
              <a:t>RRT paskirta</a:t>
            </a:r>
            <a:r>
              <a:rPr lang="lt-LT" sz="1800" kern="0" dirty="0">
                <a:solidFill>
                  <a:srgbClr val="000000"/>
                </a:solidFill>
                <a:latin typeface="Arial" panose="020B0604020202020204" pitchFamily="34" charset="0"/>
              </a:rPr>
              <a:t>* patikimumo užtikrinimo paslaugų </a:t>
            </a:r>
            <a:r>
              <a:rPr lang="lt-LT" sz="1800" b="1" kern="0" dirty="0">
                <a:solidFill>
                  <a:srgbClr val="000000"/>
                </a:solidFill>
                <a:latin typeface="Arial" panose="020B0604020202020204" pitchFamily="34" charset="0"/>
              </a:rPr>
              <a:t>priežiūros įstaiga </a:t>
            </a:r>
            <a:r>
              <a:rPr lang="lt-LT" sz="1800" kern="0" dirty="0">
                <a:solidFill>
                  <a:srgbClr val="000000"/>
                </a:solidFill>
                <a:latin typeface="Arial" panose="020B0604020202020204" pitchFamily="34" charset="0"/>
              </a:rPr>
              <a:t>ir įstaiga, atsakinga už patikimo sąrašo sudarymą, tvarkymą ir skelbimą. </a:t>
            </a:r>
          </a:p>
          <a:p>
            <a:pPr lvl="0" algn="just" eaLnBrk="1" fontAlgn="auto" hangingPunct="1">
              <a:spcAft>
                <a:spcPts val="0"/>
              </a:spcAft>
              <a:defRPr/>
            </a:pPr>
            <a:endParaRPr lang="lt-LT" sz="1800" b="1" kern="0" dirty="0">
              <a:solidFill>
                <a:srgbClr val="000000"/>
              </a:solidFill>
            </a:endParaRPr>
          </a:p>
          <a:p>
            <a:pPr lvl="0" algn="just" eaLnBrk="1" fontAlgn="auto" hangingPunct="1">
              <a:spcAft>
                <a:spcPts val="0"/>
              </a:spcAft>
              <a:defRPr/>
            </a:pPr>
            <a:endParaRPr lang="lt-LT" sz="1800" b="1" kern="0" dirty="0">
              <a:solidFill>
                <a:srgbClr val="000000"/>
              </a:solidFill>
            </a:endParaRPr>
          </a:p>
          <a:p>
            <a:pPr lvl="0" algn="just" eaLnBrk="1" fontAlgn="auto" hangingPunct="1">
              <a:spcAft>
                <a:spcPts val="0"/>
              </a:spcAft>
              <a:defRPr/>
            </a:pPr>
            <a:r>
              <a:rPr lang="lt-LT" sz="1800" b="1" kern="0" dirty="0">
                <a:solidFill>
                  <a:srgbClr val="000000"/>
                </a:solidFill>
                <a:latin typeface="Arial" panose="020B0604020202020204" pitchFamily="34" charset="0"/>
              </a:rPr>
              <a:t>Pagrindinės RRT funkcijos šioje srityje: </a:t>
            </a:r>
          </a:p>
          <a:p>
            <a:pPr lvl="0" algn="just" eaLnBrk="1" fontAlgn="auto" hangingPunct="1">
              <a:spcAft>
                <a:spcPts val="0"/>
              </a:spcAft>
              <a:defRPr/>
            </a:pPr>
            <a:endParaRPr lang="lt-LT" sz="1800" b="1" kern="0" dirty="0">
              <a:solidFill>
                <a:srgbClr val="000000"/>
              </a:solidFill>
            </a:endParaRPr>
          </a:p>
          <a:p>
            <a:pPr marL="742950" lvl="1" indent="-285750" algn="just" eaLnBrk="1" fontAlgn="auto" hangingPunct="1">
              <a:spcAft>
                <a:spcPts val="0"/>
              </a:spcAft>
              <a:buFont typeface="Arial" panose="020B0604020202020204" pitchFamily="34" charset="0"/>
              <a:buChar char="•"/>
              <a:defRPr/>
            </a:pPr>
            <a:r>
              <a:rPr lang="lt-LT" sz="1800" kern="0" dirty="0">
                <a:solidFill>
                  <a:srgbClr val="000000"/>
                </a:solidFill>
                <a:latin typeface="Arial" panose="020B0604020202020204" pitchFamily="34" charset="0"/>
              </a:rPr>
              <a:t>Patikimumo užtikrinimo </a:t>
            </a:r>
            <a:r>
              <a:rPr lang="lt-LT" sz="1800" b="1" kern="0" dirty="0">
                <a:solidFill>
                  <a:srgbClr val="D56E07"/>
                </a:solidFill>
                <a:latin typeface="Arial" panose="020B0604020202020204" pitchFamily="34" charset="0"/>
              </a:rPr>
              <a:t>paslaugų teikėjų veiklos priežiūra</a:t>
            </a:r>
            <a:r>
              <a:rPr lang="lt-LT" sz="1800" kern="0" dirty="0">
                <a:solidFill>
                  <a:srgbClr val="000000"/>
                </a:solidFill>
                <a:latin typeface="Arial" panose="020B0604020202020204" pitchFamily="34" charset="0"/>
              </a:rPr>
              <a:t>;</a:t>
            </a:r>
          </a:p>
          <a:p>
            <a:pPr marL="742950" lvl="1" indent="-285750" algn="just" eaLnBrk="1" fontAlgn="auto" hangingPunct="1">
              <a:spcAft>
                <a:spcPts val="0"/>
              </a:spcAft>
              <a:buFont typeface="Arial" panose="020B0604020202020204" pitchFamily="34" charset="0"/>
              <a:buChar char="•"/>
              <a:defRPr/>
            </a:pPr>
            <a:endParaRPr lang="lt-LT" sz="1800" kern="0" dirty="0">
              <a:solidFill>
                <a:srgbClr val="000000"/>
              </a:solidFill>
              <a:latin typeface="Arial" panose="020B0604020202020204" pitchFamily="34" charset="0"/>
            </a:endParaRPr>
          </a:p>
          <a:p>
            <a:pPr marL="742950" lvl="1" indent="-285750" algn="just" eaLnBrk="1" fontAlgn="auto" hangingPunct="1">
              <a:spcAft>
                <a:spcPts val="0"/>
              </a:spcAft>
              <a:buFont typeface="Arial" panose="020B0604020202020204" pitchFamily="34" charset="0"/>
              <a:buChar char="•"/>
              <a:defRPr/>
            </a:pPr>
            <a:r>
              <a:rPr lang="lt-LT" sz="1800" b="1" kern="0" dirty="0">
                <a:solidFill>
                  <a:srgbClr val="D56E07"/>
                </a:solidFill>
                <a:latin typeface="Arial" panose="020B0604020202020204" pitchFamily="34" charset="0"/>
              </a:rPr>
              <a:t>Patikimo sąrašo sudarymas</a:t>
            </a:r>
            <a:r>
              <a:rPr lang="lt-LT" sz="1800" kern="0" dirty="0">
                <a:solidFill>
                  <a:srgbClr val="000000"/>
                </a:solidFill>
                <a:latin typeface="Arial" panose="020B0604020202020204" pitchFamily="34" charset="0"/>
              </a:rPr>
              <a:t>, tvarkymas ir skelbimas;</a:t>
            </a:r>
          </a:p>
          <a:p>
            <a:pPr marL="742950" lvl="1" indent="-285750" algn="just" eaLnBrk="1" fontAlgn="auto" hangingPunct="1">
              <a:spcAft>
                <a:spcPts val="0"/>
              </a:spcAft>
              <a:buFont typeface="Arial" panose="020B0604020202020204" pitchFamily="34" charset="0"/>
              <a:buChar char="•"/>
              <a:defRPr/>
            </a:pPr>
            <a:endParaRPr lang="lt-LT" sz="1800" kern="0" dirty="0">
              <a:solidFill>
                <a:srgbClr val="000000"/>
              </a:solidFill>
              <a:latin typeface="Arial" panose="020B0604020202020204" pitchFamily="34" charset="0"/>
            </a:endParaRPr>
          </a:p>
          <a:p>
            <a:pPr marL="742950" lvl="1" indent="-285750" algn="just" eaLnBrk="1" fontAlgn="auto" hangingPunct="1">
              <a:spcAft>
                <a:spcPts val="0"/>
              </a:spcAft>
              <a:buFont typeface="Arial" panose="020B0604020202020204" pitchFamily="34" charset="0"/>
              <a:buChar char="•"/>
              <a:defRPr/>
            </a:pPr>
            <a:r>
              <a:rPr lang="lt-LT" sz="1800" b="1" kern="0" dirty="0">
                <a:solidFill>
                  <a:srgbClr val="D56E07"/>
                </a:solidFill>
                <a:latin typeface="Arial" panose="020B0604020202020204" pitchFamily="34" charset="0"/>
              </a:rPr>
              <a:t>Konsultacijų</a:t>
            </a:r>
            <a:r>
              <a:rPr lang="lt-LT" sz="1800" kern="0" dirty="0">
                <a:solidFill>
                  <a:srgbClr val="000000"/>
                </a:solidFill>
                <a:latin typeface="Arial" panose="020B0604020202020204" pitchFamily="34" charset="0"/>
              </a:rPr>
              <a:t> patikimumo užtikrinimo paslaugų klausimais teikimas.</a:t>
            </a:r>
          </a:p>
          <a:p>
            <a:pPr lvl="0" algn="just" eaLnBrk="1" fontAlgn="auto" hangingPunct="1">
              <a:spcAft>
                <a:spcPts val="0"/>
              </a:spcAft>
              <a:defRPr/>
            </a:pPr>
            <a:endParaRPr lang="lt-LT" sz="1800" b="1" kern="0" dirty="0">
              <a:solidFill>
                <a:srgbClr val="000000"/>
              </a:solidFill>
              <a:latin typeface="Arial" panose="020B0604020202020204" pitchFamily="34" charset="0"/>
            </a:endParaRPr>
          </a:p>
          <a:p>
            <a:pPr lvl="0" algn="just" eaLnBrk="1" fontAlgn="auto" hangingPunct="1">
              <a:spcAft>
                <a:spcPts val="0"/>
              </a:spcAft>
              <a:defRPr/>
            </a:pPr>
            <a:endParaRPr lang="lt-LT" sz="1800" b="1" kern="0" dirty="0">
              <a:solidFill>
                <a:srgbClr val="000000"/>
              </a:solidFill>
            </a:endParaRPr>
          </a:p>
          <a:p>
            <a:pPr lvl="0" algn="just" eaLnBrk="1" fontAlgn="auto" hangingPunct="1">
              <a:spcAft>
                <a:spcPts val="0"/>
              </a:spcAft>
              <a:defRPr/>
            </a:pPr>
            <a:r>
              <a:rPr lang="lt-LT" sz="1800" kern="0" dirty="0">
                <a:solidFill>
                  <a:srgbClr val="000000"/>
                </a:solidFill>
                <a:latin typeface="Arial" panose="020B0604020202020204" pitchFamily="34" charset="0"/>
              </a:rPr>
              <a:t>RRT, kaip šios srities priežiūros institucijos, paskirtis ‒ užtikrinti, kad patikimumo užtikrinimo paslaugų teikėjai ir jų teikiamos paslaugos atitiktų reikalavimus, nustatytus </a:t>
            </a:r>
            <a:r>
              <a:rPr lang="lt-LT" sz="1800" kern="0" dirty="0" err="1">
                <a:solidFill>
                  <a:srgbClr val="000000"/>
                </a:solidFill>
                <a:latin typeface="Arial" panose="020B0604020202020204" pitchFamily="34" charset="0"/>
              </a:rPr>
              <a:t>eIDAS</a:t>
            </a:r>
            <a:r>
              <a:rPr lang="lt-LT" sz="1800" kern="0" dirty="0">
                <a:solidFill>
                  <a:srgbClr val="000000"/>
                </a:solidFill>
                <a:latin typeface="Arial" panose="020B0604020202020204" pitchFamily="34" charset="0"/>
              </a:rPr>
              <a:t> reglamente.</a:t>
            </a:r>
          </a:p>
          <a:p>
            <a:pPr lvl="0" eaLnBrk="1" fontAlgn="auto" hangingPunct="1">
              <a:spcAft>
                <a:spcPts val="0"/>
              </a:spcAft>
              <a:defRPr/>
            </a:pPr>
            <a:endParaRPr lang="lt-LT" sz="1800" b="1" kern="0" dirty="0">
              <a:solidFill>
                <a:srgbClr val="000000"/>
              </a:solidFill>
            </a:endParaRPr>
          </a:p>
          <a:p>
            <a:pPr lvl="0" eaLnBrk="1" fontAlgn="auto" hangingPunct="1">
              <a:spcAft>
                <a:spcPts val="0"/>
              </a:spcAft>
              <a:defRPr/>
            </a:pPr>
            <a:endParaRPr lang="lt-LT" sz="1800" b="1" kern="0" dirty="0">
              <a:solidFill>
                <a:srgbClr val="000000"/>
              </a:solidFill>
            </a:endParaRPr>
          </a:p>
          <a:p>
            <a:pPr lvl="0" algn="r" eaLnBrk="1" fontAlgn="auto" hangingPunct="1">
              <a:spcAft>
                <a:spcPts val="0"/>
              </a:spcAft>
              <a:defRPr/>
            </a:pPr>
            <a:r>
              <a:rPr lang="lt-LT" sz="1800" b="1" kern="0" dirty="0">
                <a:solidFill>
                  <a:srgbClr val="000000"/>
                </a:solidFill>
              </a:rPr>
              <a:t>* </a:t>
            </a:r>
            <a:r>
              <a:rPr lang="lt-LT" sz="1200" kern="0" dirty="0">
                <a:solidFill>
                  <a:srgbClr val="000000"/>
                </a:solidFill>
              </a:rPr>
              <a:t>Lietuvos Respublikos Vyriausybės 2016 m. vasario 18 d. nutarimu Nr. 144 </a:t>
            </a:r>
          </a:p>
        </p:txBody>
      </p:sp>
      <p:sp>
        <p:nvSpPr>
          <p:cNvPr id="8"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Paslaugų teikėjų priežiūra </a:t>
            </a:r>
            <a:endParaRPr lang="en-GB" altLang="lt-LT" sz="2800" b="1" dirty="0">
              <a:solidFill>
                <a:srgbClr val="D13A0B"/>
              </a:solidFill>
              <a:latin typeface="Calibri" pitchFamily="34" charset="0"/>
            </a:endParaRPr>
          </a:p>
        </p:txBody>
      </p:sp>
      <p:pic>
        <p:nvPicPr>
          <p:cNvPr id="6" name="Picture 5">
            <a:extLst>
              <a:ext uri="{FF2B5EF4-FFF2-40B4-BE49-F238E27FC236}">
                <a16:creationId xmlns:a16="http://schemas.microsoft.com/office/drawing/2014/main" id="{AEF06553-E2FB-492C-83DE-61EC6010314E}"/>
              </a:ext>
            </a:extLst>
          </p:cNvPr>
          <p:cNvPicPr>
            <a:picLocks noChangeAspect="1"/>
          </p:cNvPicPr>
          <p:nvPr/>
        </p:nvPicPr>
        <p:blipFill>
          <a:blip r:embed="rId3"/>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421803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28</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28</a:t>
            </a:fld>
            <a:r>
              <a:rPr lang="en-GB" altLang="lt-LT" sz="1000">
                <a:solidFill>
                  <a:srgbClr val="323232"/>
                </a:solidFill>
              </a:rPr>
              <a:t> psl</a:t>
            </a:r>
          </a:p>
        </p:txBody>
      </p:sp>
      <p:sp>
        <p:nvSpPr>
          <p:cNvPr id="7"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Patikimumo užtikrinimo paslaugų rinka</a:t>
            </a:r>
            <a:endParaRPr lang="en-GB" altLang="lt-LT" sz="2800" b="1" dirty="0">
              <a:solidFill>
                <a:srgbClr val="D13A0B"/>
              </a:solidFill>
              <a:latin typeface="Calibri" pitchFamily="34" charset="0"/>
            </a:endParaRPr>
          </a:p>
        </p:txBody>
      </p:sp>
      <p:sp>
        <p:nvSpPr>
          <p:cNvPr id="10" name="TextBox 9"/>
          <p:cNvSpPr txBox="1"/>
          <p:nvPr/>
        </p:nvSpPr>
        <p:spPr>
          <a:xfrm>
            <a:off x="195674" y="5884285"/>
            <a:ext cx="4259711" cy="307777"/>
          </a:xfrm>
          <a:prstGeom prst="rect">
            <a:avLst/>
          </a:prstGeom>
          <a:noFill/>
        </p:spPr>
        <p:txBody>
          <a:bodyPr wrap="square" rtlCol="0">
            <a:spAutoFit/>
          </a:bodyPr>
          <a:lstStyle/>
          <a:p>
            <a:pPr>
              <a:buClr>
                <a:srgbClr val="000000"/>
              </a:buClr>
            </a:pPr>
            <a:r>
              <a:rPr lang="lt-LT" sz="1400" b="1" dirty="0">
                <a:solidFill>
                  <a:srgbClr val="000000"/>
                </a:solidFill>
                <a:latin typeface="Calibri" panose="020F0502020204030204" pitchFamily="34" charset="0"/>
              </a:rPr>
              <a:t>Galiojančių kvalifikuotų sertifikatų skaičiaus dinamika</a:t>
            </a:r>
          </a:p>
        </p:txBody>
      </p:sp>
      <p:sp>
        <p:nvSpPr>
          <p:cNvPr id="4" name="Rectangle 3">
            <a:extLst>
              <a:ext uri="{FF2B5EF4-FFF2-40B4-BE49-F238E27FC236}">
                <a16:creationId xmlns:a16="http://schemas.microsoft.com/office/drawing/2014/main" id="{881122F6-DEA9-4C21-ADE5-F1E3E64C9067}"/>
              </a:ext>
            </a:extLst>
          </p:cNvPr>
          <p:cNvSpPr/>
          <p:nvPr/>
        </p:nvSpPr>
        <p:spPr>
          <a:xfrm>
            <a:off x="172879" y="1262982"/>
            <a:ext cx="8565011" cy="2640723"/>
          </a:xfrm>
          <a:prstGeom prst="rect">
            <a:avLst/>
          </a:prstGeom>
        </p:spPr>
        <p:txBody>
          <a:bodyPr wrap="square">
            <a:spAutoFit/>
          </a:bodyPr>
          <a:lstStyle/>
          <a:p>
            <a:pPr algn="just">
              <a:lnSpc>
                <a:spcPct val="115000"/>
              </a:lnSpc>
              <a:spcAft>
                <a:spcPts val="0"/>
              </a:spcAft>
            </a:pPr>
            <a:r>
              <a:rPr lang="lt-LT" sz="1600" dirty="0">
                <a:latin typeface="Arial" panose="020B0604020202020204" pitchFamily="34" charset="0"/>
                <a:ea typeface="Times New Roman" panose="02020603050405020304" pitchFamily="18" charset="0"/>
              </a:rPr>
              <a:t>2017 m. kvalifikuotas patikimumo užtikrinimo paslaugas teikė ir buvo prižiūrimi šie Lietuvos Respublikoje įsisteigę paslaugų teikėjai (4 teikėjai / 3 tipų paslaugos):</a:t>
            </a:r>
          </a:p>
          <a:p>
            <a:pPr algn="just">
              <a:lnSpc>
                <a:spcPct val="115000"/>
              </a:lnSpc>
              <a:spcAft>
                <a:spcPts val="0"/>
              </a:spcAft>
            </a:pPr>
            <a:endParaRPr lang="lt-LT" sz="1600" dirty="0">
              <a:latin typeface="Arial" panose="020B0604020202020204" pitchFamily="34" charset="0"/>
              <a:ea typeface="Times New Roman" panose="02020603050405020304" pitchFamily="18" charset="0"/>
            </a:endParaRPr>
          </a:p>
          <a:p>
            <a:pPr marL="342900" indent="-342900" algn="just">
              <a:lnSpc>
                <a:spcPct val="115000"/>
              </a:lnSpc>
              <a:spcAft>
                <a:spcPts val="0"/>
              </a:spcAft>
              <a:buFont typeface="Symbol" panose="05050102010706020507" pitchFamily="18" charset="2"/>
              <a:buChar char=""/>
            </a:pPr>
            <a:r>
              <a:rPr lang="lt-LT" sz="1600" b="1" dirty="0">
                <a:latin typeface="Arial" panose="020B0604020202020204" pitchFamily="34" charset="0"/>
                <a:ea typeface="Times New Roman" panose="02020603050405020304" pitchFamily="18" charset="0"/>
              </a:rPr>
              <a:t>Kvalifikuotų elektroninio parašo</a:t>
            </a:r>
            <a:r>
              <a:rPr lang="lt-LT" sz="1600" dirty="0">
                <a:latin typeface="Arial" panose="020B0604020202020204" pitchFamily="34" charset="0"/>
                <a:ea typeface="Times New Roman" panose="02020603050405020304" pitchFamily="18" charset="0"/>
              </a:rPr>
              <a:t> </a:t>
            </a:r>
            <a:r>
              <a:rPr lang="lt-LT" sz="1600" b="1" dirty="0">
                <a:latin typeface="Arial" panose="020B0604020202020204" pitchFamily="34" charset="0"/>
                <a:ea typeface="Times New Roman" panose="02020603050405020304" pitchFamily="18" charset="0"/>
              </a:rPr>
              <a:t>sertifikatų sudarymo</a:t>
            </a:r>
            <a:r>
              <a:rPr lang="lt-LT" sz="1600" dirty="0">
                <a:latin typeface="Arial" panose="020B0604020202020204" pitchFamily="34" charset="0"/>
                <a:ea typeface="Times New Roman" panose="02020603050405020304" pitchFamily="18" charset="0"/>
              </a:rPr>
              <a:t> paslaugas teikė 3 teikėjai: ADIC, VĮ RC ir UAB SSC.</a:t>
            </a:r>
          </a:p>
          <a:p>
            <a:pPr marL="342900" indent="-342900" algn="just">
              <a:lnSpc>
                <a:spcPct val="115000"/>
              </a:lnSpc>
              <a:spcAft>
                <a:spcPts val="0"/>
              </a:spcAft>
              <a:buFont typeface="Symbol" panose="05050102010706020507" pitchFamily="18" charset="2"/>
              <a:buChar char=""/>
            </a:pPr>
            <a:r>
              <a:rPr lang="lt-LT" sz="1600" b="1" dirty="0">
                <a:latin typeface="Arial" panose="020B0604020202020204" pitchFamily="34" charset="0"/>
                <a:ea typeface="Times New Roman" panose="02020603050405020304" pitchFamily="18" charset="0"/>
              </a:rPr>
              <a:t>Kvalifikuotų elektroninių laiko žymų kūrimo</a:t>
            </a:r>
            <a:r>
              <a:rPr lang="lt-LT" sz="1600" dirty="0">
                <a:latin typeface="Arial" panose="020B0604020202020204" pitchFamily="34" charset="0"/>
                <a:ea typeface="Times New Roman" panose="02020603050405020304" pitchFamily="18" charset="0"/>
              </a:rPr>
              <a:t> paslaugas teikė 2 teikėjai: VĮ RC ir UAB „</a:t>
            </a:r>
            <a:r>
              <a:rPr lang="lt-LT" sz="1600" dirty="0" err="1">
                <a:latin typeface="Arial" panose="020B0604020202020204" pitchFamily="34" charset="0"/>
                <a:ea typeface="Times New Roman" panose="02020603050405020304" pitchFamily="18" charset="0"/>
              </a:rPr>
              <a:t>BalTstamp</a:t>
            </a:r>
            <a:r>
              <a:rPr lang="lt-LT" sz="1600" dirty="0">
                <a:latin typeface="Arial" panose="020B0604020202020204" pitchFamily="34" charset="0"/>
                <a:ea typeface="Times New Roman" panose="02020603050405020304" pitchFamily="18" charset="0"/>
              </a:rPr>
              <a:t>“.</a:t>
            </a:r>
          </a:p>
          <a:p>
            <a:pPr marL="342900" indent="-342900" algn="just">
              <a:lnSpc>
                <a:spcPct val="115000"/>
              </a:lnSpc>
              <a:spcAft>
                <a:spcPts val="0"/>
              </a:spcAft>
              <a:buFont typeface="Symbol" panose="05050102010706020507" pitchFamily="18" charset="2"/>
              <a:buChar char=""/>
            </a:pPr>
            <a:r>
              <a:rPr lang="lt-LT" sz="1600" b="1" dirty="0">
                <a:latin typeface="Arial" panose="020B0604020202020204" pitchFamily="34" charset="0"/>
                <a:ea typeface="Times New Roman" panose="02020603050405020304" pitchFamily="18" charset="0"/>
              </a:rPr>
              <a:t>Kvalifikuotų elektroninio spaudo sertifikatų sudarymo</a:t>
            </a:r>
            <a:r>
              <a:rPr lang="lt-LT" sz="1600" dirty="0">
                <a:latin typeface="Arial" panose="020B0604020202020204" pitchFamily="34" charset="0"/>
                <a:ea typeface="Times New Roman" panose="02020603050405020304" pitchFamily="18" charset="0"/>
              </a:rPr>
              <a:t> paslaugas teikė 1 teikėjas: VĮ RC.</a:t>
            </a:r>
            <a:endParaRPr lang="lt-LT" sz="1600" dirty="0">
              <a:effectLst/>
              <a:latin typeface="Arial" panose="020B0604020202020204" pitchFamily="34" charset="0"/>
              <a:ea typeface="Times New Roman" panose="02020603050405020304" pitchFamily="18" charset="0"/>
            </a:endParaRPr>
          </a:p>
        </p:txBody>
      </p:sp>
      <p:graphicFrame>
        <p:nvGraphicFramePr>
          <p:cNvPr id="11" name="Chart 10">
            <a:extLst>
              <a:ext uri="{FF2B5EF4-FFF2-40B4-BE49-F238E27FC236}">
                <a16:creationId xmlns:a16="http://schemas.microsoft.com/office/drawing/2014/main" id="{502A92D3-43E2-4817-9491-086E6F519937}"/>
              </a:ext>
            </a:extLst>
          </p:cNvPr>
          <p:cNvGraphicFramePr/>
          <p:nvPr>
            <p:extLst/>
          </p:nvPr>
        </p:nvGraphicFramePr>
        <p:xfrm>
          <a:off x="611560" y="3859234"/>
          <a:ext cx="3560051" cy="1924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EAF8B34-2A36-4045-8715-869352BAB3D0}"/>
              </a:ext>
            </a:extLst>
          </p:cNvPr>
          <p:cNvGraphicFramePr>
            <a:graphicFrameLocks/>
          </p:cNvGraphicFramePr>
          <p:nvPr>
            <p:extLst/>
          </p:nvPr>
        </p:nvGraphicFramePr>
        <p:xfrm>
          <a:off x="4972390" y="3859234"/>
          <a:ext cx="3788295" cy="192411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4DF7C29-7422-42B5-B7F1-FCCC32CDC46D}"/>
              </a:ext>
            </a:extLst>
          </p:cNvPr>
          <p:cNvSpPr txBox="1"/>
          <p:nvPr/>
        </p:nvSpPr>
        <p:spPr>
          <a:xfrm>
            <a:off x="5508105" y="5884285"/>
            <a:ext cx="2448272" cy="307777"/>
          </a:xfrm>
          <a:prstGeom prst="rect">
            <a:avLst/>
          </a:prstGeom>
          <a:noFill/>
        </p:spPr>
        <p:txBody>
          <a:bodyPr wrap="square" rtlCol="0">
            <a:spAutoFit/>
          </a:bodyPr>
          <a:lstStyle/>
          <a:p>
            <a:pPr>
              <a:buClr>
                <a:srgbClr val="000000"/>
              </a:buClr>
            </a:pPr>
            <a:r>
              <a:rPr lang="lt-LT" sz="1400" b="1" dirty="0">
                <a:solidFill>
                  <a:srgbClr val="000000"/>
                </a:solidFill>
                <a:latin typeface="Calibri" panose="020F0502020204030204" pitchFamily="34" charset="0"/>
              </a:rPr>
              <a:t>Elektroninio parašo priemonės</a:t>
            </a:r>
          </a:p>
        </p:txBody>
      </p:sp>
      <p:pic>
        <p:nvPicPr>
          <p:cNvPr id="13" name="Picture 12">
            <a:extLst>
              <a:ext uri="{FF2B5EF4-FFF2-40B4-BE49-F238E27FC236}">
                <a16:creationId xmlns:a16="http://schemas.microsoft.com/office/drawing/2014/main" id="{FDD3DA39-6D42-44A1-8BC8-C2137FAFE6E2}"/>
              </a:ext>
            </a:extLst>
          </p:cNvPr>
          <p:cNvPicPr>
            <a:picLocks noChangeAspect="1"/>
          </p:cNvPicPr>
          <p:nvPr/>
        </p:nvPicPr>
        <p:blipFill>
          <a:blip r:embed="rId5"/>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319304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29</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29</a:t>
            </a:fld>
            <a:r>
              <a:rPr lang="en-GB" altLang="lt-LT" sz="1000">
                <a:solidFill>
                  <a:srgbClr val="323232"/>
                </a:solidFill>
              </a:rPr>
              <a:t> psl</a:t>
            </a:r>
          </a:p>
        </p:txBody>
      </p:sp>
      <p:sp>
        <p:nvSpPr>
          <p:cNvPr id="7" name="TextBox 6"/>
          <p:cNvSpPr txBox="1"/>
          <p:nvPr/>
        </p:nvSpPr>
        <p:spPr>
          <a:xfrm rot="16200000">
            <a:off x="-216533" y="2110353"/>
            <a:ext cx="1728192" cy="477054"/>
          </a:xfrm>
          <a:prstGeom prst="rect">
            <a:avLst/>
          </a:prstGeom>
          <a:noFill/>
        </p:spPr>
        <p:txBody>
          <a:bodyPr wrap="square" rtlCol="0">
            <a:spAutoFit/>
          </a:bodyPr>
          <a:lstStyle/>
          <a:p>
            <a:r>
              <a:rPr lang="lt-LT" sz="2500" b="1" dirty="0">
                <a:solidFill>
                  <a:srgbClr val="FFC000"/>
                </a:solidFill>
                <a:latin typeface="Calibri" panose="020F0502020204030204" pitchFamily="34" charset="0"/>
              </a:rPr>
              <a:t>Sertifikatai</a:t>
            </a:r>
          </a:p>
        </p:txBody>
      </p:sp>
      <p:sp>
        <p:nvSpPr>
          <p:cNvPr id="8" name="TextBox 7"/>
          <p:cNvSpPr txBox="1"/>
          <p:nvPr/>
        </p:nvSpPr>
        <p:spPr>
          <a:xfrm rot="16200000">
            <a:off x="-288541" y="4702641"/>
            <a:ext cx="1872208" cy="477054"/>
          </a:xfrm>
          <a:prstGeom prst="rect">
            <a:avLst/>
          </a:prstGeom>
          <a:noFill/>
        </p:spPr>
        <p:txBody>
          <a:bodyPr wrap="square" rtlCol="0">
            <a:spAutoFit/>
          </a:bodyPr>
          <a:lstStyle/>
          <a:p>
            <a:r>
              <a:rPr lang="lt-LT" sz="2500" b="1" dirty="0">
                <a:solidFill>
                  <a:srgbClr val="FFC000"/>
                </a:solidFill>
                <a:latin typeface="Calibri" panose="020F0502020204030204" pitchFamily="34" charset="0"/>
              </a:rPr>
              <a:t>Dokumentai</a:t>
            </a:r>
          </a:p>
        </p:txBody>
      </p:sp>
      <p:sp>
        <p:nvSpPr>
          <p:cNvPr id="9"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 (Bankai)</a:t>
            </a:r>
            <a:endParaRPr lang="en-GB" altLang="lt-LT" sz="2800" b="1" dirty="0">
              <a:solidFill>
                <a:srgbClr val="D13A0B"/>
              </a:solidFill>
              <a:latin typeface="Calibri" pitchFamily="34" charset="0"/>
            </a:endParaRPr>
          </a:p>
        </p:txBody>
      </p:sp>
      <p:graphicFrame>
        <p:nvGraphicFramePr>
          <p:cNvPr id="10" name="Chart 9">
            <a:extLst>
              <a:ext uri="{FF2B5EF4-FFF2-40B4-BE49-F238E27FC236}">
                <a16:creationId xmlns:a16="http://schemas.microsoft.com/office/drawing/2014/main" id="{07FF02DF-F860-4D5F-8687-2890F333E133}"/>
              </a:ext>
            </a:extLst>
          </p:cNvPr>
          <p:cNvGraphicFramePr/>
          <p:nvPr>
            <p:extLst/>
          </p:nvPr>
        </p:nvGraphicFramePr>
        <p:xfrm>
          <a:off x="922986" y="1465993"/>
          <a:ext cx="7763814" cy="2311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E374D75-764F-46C8-9996-9E47E67EC469}"/>
              </a:ext>
            </a:extLst>
          </p:cNvPr>
          <p:cNvGraphicFramePr/>
          <p:nvPr>
            <p:extLst/>
          </p:nvPr>
        </p:nvGraphicFramePr>
        <p:xfrm>
          <a:off x="899097" y="4094665"/>
          <a:ext cx="7763814" cy="219671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a:extLst>
              <a:ext uri="{FF2B5EF4-FFF2-40B4-BE49-F238E27FC236}">
                <a16:creationId xmlns:a16="http://schemas.microsoft.com/office/drawing/2014/main" id="{CD0B49A0-0715-420C-8921-F84DCC94D5FA}"/>
              </a:ext>
            </a:extLst>
          </p:cNvPr>
          <p:cNvPicPr>
            <a:picLocks noChangeAspect="1"/>
          </p:cNvPicPr>
          <p:nvPr/>
        </p:nvPicPr>
        <p:blipFill>
          <a:blip r:embed="rId5"/>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251583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AB853-51D0-41FC-94E6-94BCF8B0D6D1}"/>
              </a:ext>
            </a:extLst>
          </p:cNvPr>
          <p:cNvSpPr>
            <a:spLocks noGrp="1"/>
          </p:cNvSpPr>
          <p:nvPr>
            <p:ph type="sldNum" sz="quarter" idx="11"/>
          </p:nvPr>
        </p:nvSpPr>
        <p:spPr/>
        <p:txBody>
          <a:bodyPr/>
          <a:lstStyle/>
          <a:p>
            <a:pPr>
              <a:defRPr/>
            </a:pPr>
            <a:fld id="{7EEDF1DC-2B74-4876-8953-5681059CB644}" type="slidenum">
              <a:rPr lang="en-GB" altLang="lt-LT" smtClean="0"/>
              <a:pPr>
                <a:defRPr/>
              </a:pPr>
              <a:t>3</a:t>
            </a:fld>
            <a:r>
              <a:rPr lang="en-GB" altLang="lt-LT" dirty="0"/>
              <a:t> pal</a:t>
            </a:r>
          </a:p>
        </p:txBody>
      </p:sp>
      <p:sp>
        <p:nvSpPr>
          <p:cNvPr id="7" name="Subtitle 2">
            <a:extLst>
              <a:ext uri="{FF2B5EF4-FFF2-40B4-BE49-F238E27FC236}">
                <a16:creationId xmlns:a16="http://schemas.microsoft.com/office/drawing/2014/main" id="{2B55CD14-5D90-461A-8205-D423000C1BE9}"/>
              </a:ext>
            </a:extLst>
          </p:cNvPr>
          <p:cNvSpPr txBox="1">
            <a:spLocks/>
          </p:cNvSpPr>
          <p:nvPr/>
        </p:nvSpPr>
        <p:spPr bwMode="auto">
          <a:xfrm>
            <a:off x="219563" y="3429000"/>
            <a:ext cx="4968552" cy="264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buFont typeface="Wingdings" panose="05000000000000000000" pitchFamily="2" charset="2"/>
              <a:buChar char="§"/>
            </a:pPr>
            <a:r>
              <a:rPr lang="en-US" sz="1800" kern="0" dirty="0">
                <a:solidFill>
                  <a:schemeClr val="tx1"/>
                </a:solidFill>
              </a:rPr>
              <a:t>El.</a:t>
            </a:r>
            <a:r>
              <a:rPr lang="lt-LT" sz="1800" kern="0" dirty="0">
                <a:solidFill>
                  <a:schemeClr val="tx1"/>
                </a:solidFill>
              </a:rPr>
              <a:t> ryšių sektoriuje veikė 127</a:t>
            </a:r>
            <a:r>
              <a:rPr lang="lt-LT" sz="1800" dirty="0"/>
              <a:t> </a:t>
            </a:r>
            <a:r>
              <a:rPr lang="lt-LT" sz="1800" kern="0" dirty="0">
                <a:solidFill>
                  <a:schemeClr val="tx1"/>
                </a:solidFill>
              </a:rPr>
              <a:t>paslaugų teikėjai (didžiausia rinkos dalis tenka Telia Lietuva, AB, UAB Tele2, UAB Bitė Lietuva)</a:t>
            </a:r>
          </a:p>
          <a:p>
            <a:pPr>
              <a:buFont typeface="Wingdings" panose="05000000000000000000" pitchFamily="2" charset="2"/>
              <a:buChar char="§"/>
            </a:pPr>
            <a:endParaRPr lang="lt-LT" sz="1800" kern="0" dirty="0">
              <a:solidFill>
                <a:schemeClr val="tx1"/>
              </a:solidFill>
            </a:endParaRPr>
          </a:p>
          <a:p>
            <a:pPr>
              <a:buFont typeface="Wingdings" panose="05000000000000000000" pitchFamily="2" charset="2"/>
              <a:buChar char="§"/>
            </a:pPr>
            <a:r>
              <a:rPr lang="lt-LT" sz="1800" kern="0" dirty="0">
                <a:solidFill>
                  <a:schemeClr val="tx1"/>
                </a:solidFill>
              </a:rPr>
              <a:t>Didžiausia pajamų dalis teko telefonijos paslaugų grupei</a:t>
            </a:r>
          </a:p>
          <a:p>
            <a:pPr>
              <a:buFont typeface="Wingdings" panose="05000000000000000000" pitchFamily="2" charset="2"/>
              <a:buChar char="§"/>
            </a:pPr>
            <a:endParaRPr lang="lt-LT" sz="1800" kern="0" dirty="0">
              <a:solidFill>
                <a:schemeClr val="tx1"/>
              </a:solidFill>
            </a:endParaRPr>
          </a:p>
          <a:p>
            <a:pPr>
              <a:buFont typeface="Wingdings" panose="05000000000000000000" pitchFamily="2" charset="2"/>
              <a:buChar char="§"/>
            </a:pPr>
            <a:r>
              <a:rPr lang="lt-LT" sz="1800" kern="0" dirty="0">
                <a:solidFill>
                  <a:schemeClr val="tx1"/>
                </a:solidFill>
              </a:rPr>
              <a:t>Investicijos siekė 76,9 mln. Eur</a:t>
            </a:r>
          </a:p>
        </p:txBody>
      </p:sp>
      <p:sp>
        <p:nvSpPr>
          <p:cNvPr id="8" name="Rectangle 4">
            <a:extLst>
              <a:ext uri="{FF2B5EF4-FFF2-40B4-BE49-F238E27FC236}">
                <a16:creationId xmlns:a16="http://schemas.microsoft.com/office/drawing/2014/main" id="{F649E1A4-C735-4E64-85B5-8B99C63B81D2}"/>
              </a:ext>
            </a:extLst>
          </p:cNvPr>
          <p:cNvSpPr>
            <a:spLocks noChangeArrowheads="1"/>
          </p:cNvSpPr>
          <p:nvPr/>
        </p:nvSpPr>
        <p:spPr bwMode="auto">
          <a:xfrm>
            <a:off x="249488" y="568266"/>
            <a:ext cx="7130824" cy="678925"/>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Bendrosios elektroninių ryšių pajamos</a:t>
            </a:r>
            <a:endParaRPr lang="en-GB" altLang="lt-LT" sz="2400" b="1" dirty="0">
              <a:solidFill>
                <a:srgbClr val="D13A0B"/>
              </a:solidFill>
              <a:latin typeface="+mn-lt"/>
            </a:endParaRPr>
          </a:p>
        </p:txBody>
      </p:sp>
      <p:graphicFrame>
        <p:nvGraphicFramePr>
          <p:cNvPr id="12" name="Chart 11">
            <a:extLst>
              <a:ext uri="{FF2B5EF4-FFF2-40B4-BE49-F238E27FC236}">
                <a16:creationId xmlns:a16="http://schemas.microsoft.com/office/drawing/2014/main" id="{106FD9D3-DC01-42E4-86E6-B61C24035BCA}"/>
              </a:ext>
            </a:extLst>
          </p:cNvPr>
          <p:cNvGraphicFramePr/>
          <p:nvPr>
            <p:extLst>
              <p:ext uri="{D42A27DB-BD31-4B8C-83A1-F6EECF244321}">
                <p14:modId xmlns:p14="http://schemas.microsoft.com/office/powerpoint/2010/main" val="3630607327"/>
              </p:ext>
            </p:extLst>
          </p:nvPr>
        </p:nvGraphicFramePr>
        <p:xfrm>
          <a:off x="4788024" y="3392771"/>
          <a:ext cx="3727511" cy="275488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683568" y="1464890"/>
            <a:ext cx="6552728" cy="338554"/>
          </a:xfrm>
          <a:prstGeom prst="rect">
            <a:avLst/>
          </a:prstGeom>
          <a:noFill/>
        </p:spPr>
        <p:txBody>
          <a:bodyPr wrap="square" rtlCol="0">
            <a:spAutoFit/>
          </a:bodyPr>
          <a:lstStyle/>
          <a:p>
            <a:r>
              <a:rPr lang="lt-LT" sz="1600" b="1" dirty="0" err="1">
                <a:latin typeface="+mn-lt"/>
              </a:rPr>
              <a:t>El</a:t>
            </a:r>
            <a:r>
              <a:rPr lang="en-US" sz="1600" b="1" dirty="0" err="1">
                <a:latin typeface="+mn-lt"/>
              </a:rPr>
              <a:t>ektronini</a:t>
            </a:r>
            <a:r>
              <a:rPr lang="lt-LT" sz="1600" b="1" dirty="0">
                <a:latin typeface="+mn-lt"/>
              </a:rPr>
              <a:t>ų ryšių sektoriaus pajamos 2014-2017 m., mln. Eur. </a:t>
            </a:r>
          </a:p>
        </p:txBody>
      </p:sp>
      <p:graphicFrame>
        <p:nvGraphicFramePr>
          <p:cNvPr id="10" name="Chart 9">
            <a:extLst>
              <a:ext uri="{FF2B5EF4-FFF2-40B4-BE49-F238E27FC236}">
                <a16:creationId xmlns:a16="http://schemas.microsoft.com/office/drawing/2014/main" id="{EAAFE92F-AE74-4E42-855D-D529C5C0FFF7}"/>
              </a:ext>
            </a:extLst>
          </p:cNvPr>
          <p:cNvGraphicFramePr/>
          <p:nvPr>
            <p:extLst>
              <p:ext uri="{D42A27DB-BD31-4B8C-83A1-F6EECF244321}">
                <p14:modId xmlns:p14="http://schemas.microsoft.com/office/powerpoint/2010/main" val="974126767"/>
              </p:ext>
            </p:extLst>
          </p:nvPr>
        </p:nvGraphicFramePr>
        <p:xfrm>
          <a:off x="323528" y="1966187"/>
          <a:ext cx="7835780" cy="1263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18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30</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30</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 (SODRA)</a:t>
            </a:r>
            <a:endParaRPr lang="en-GB" altLang="lt-LT" sz="2800" b="1" dirty="0">
              <a:solidFill>
                <a:srgbClr val="D13A0B"/>
              </a:solidFill>
              <a:latin typeface="Calibri" pitchFamily="34" charset="0"/>
            </a:endParaRPr>
          </a:p>
        </p:txBody>
      </p:sp>
      <p:graphicFrame>
        <p:nvGraphicFramePr>
          <p:cNvPr id="6" name="Table 5"/>
          <p:cNvGraphicFramePr>
            <a:graphicFrameLocks noGrp="1"/>
          </p:cNvGraphicFramePr>
          <p:nvPr>
            <p:extLst/>
          </p:nvPr>
        </p:nvGraphicFramePr>
        <p:xfrm>
          <a:off x="539552" y="1628800"/>
          <a:ext cx="8147248" cy="4447158"/>
        </p:xfrm>
        <a:graphic>
          <a:graphicData uri="http://schemas.openxmlformats.org/drawingml/2006/table">
            <a:tbl>
              <a:tblPr firstRow="1" firstCol="1" bandRow="1"/>
              <a:tblGrid>
                <a:gridCol w="4073211">
                  <a:extLst>
                    <a:ext uri="{9D8B030D-6E8A-4147-A177-3AD203B41FA5}">
                      <a16:colId xmlns:a16="http://schemas.microsoft.com/office/drawing/2014/main" val="20000"/>
                    </a:ext>
                  </a:extLst>
                </a:gridCol>
                <a:gridCol w="4074037">
                  <a:extLst>
                    <a:ext uri="{9D8B030D-6E8A-4147-A177-3AD203B41FA5}">
                      <a16:colId xmlns:a16="http://schemas.microsoft.com/office/drawing/2014/main" val="20001"/>
                    </a:ext>
                  </a:extLst>
                </a:gridCol>
              </a:tblGrid>
              <a:tr h="3605143">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842015">
                <a:tc>
                  <a:txBody>
                    <a:bodyPr/>
                    <a:lstStyle/>
                    <a:p>
                      <a:pPr algn="just">
                        <a:spcAft>
                          <a:spcPts val="0"/>
                        </a:spcAft>
                      </a:pPr>
                      <a:r>
                        <a:rPr lang="lt-LT" sz="1100" b="1" dirty="0">
                          <a:solidFill>
                            <a:srgbClr val="000000"/>
                          </a:solidFill>
                          <a:effectLst/>
                          <a:latin typeface="Times New Roman" panose="02020603050405020304" pitchFamily="18" charset="0"/>
                        </a:rPr>
                        <a:t>„Sodros“ elektroninių paslaugų sistemose naudotų </a:t>
                      </a:r>
                    </a:p>
                    <a:p>
                      <a:pPr algn="just">
                        <a:spcAft>
                          <a:spcPts val="0"/>
                        </a:spcAft>
                      </a:pPr>
                      <a:r>
                        <a:rPr lang="lt-LT" sz="1100" b="1" dirty="0">
                          <a:solidFill>
                            <a:srgbClr val="000000"/>
                          </a:solidFill>
                          <a:effectLst/>
                          <a:latin typeface="Times New Roman" panose="02020603050405020304" pitchFamily="18" charset="0"/>
                        </a:rPr>
                        <a:t>kvalifikuotų sertifikatų skaičiaus dinamika 201</a:t>
                      </a:r>
                      <a:r>
                        <a:rPr lang="en-US" sz="1100" b="1" dirty="0">
                          <a:solidFill>
                            <a:srgbClr val="000000"/>
                          </a:solidFill>
                          <a:effectLst/>
                          <a:latin typeface="Times New Roman" panose="02020603050405020304" pitchFamily="18" charset="0"/>
                        </a:rPr>
                        <a:t>5</a:t>
                      </a:r>
                      <a:r>
                        <a:rPr lang="lt-LT" sz="1100" b="1" dirty="0">
                          <a:solidFill>
                            <a:srgbClr val="000000"/>
                          </a:solidFill>
                          <a:effectLst/>
                          <a:latin typeface="Times New Roman" panose="02020603050405020304" pitchFamily="18" charset="0"/>
                        </a:rPr>
                        <a:t>–201</a:t>
                      </a:r>
                      <a:r>
                        <a:rPr lang="en-US" sz="1100" b="1" dirty="0">
                          <a:solidFill>
                            <a:srgbClr val="000000"/>
                          </a:solidFill>
                          <a:effectLst/>
                          <a:latin typeface="Times New Roman" panose="02020603050405020304" pitchFamily="18" charset="0"/>
                        </a:rPr>
                        <a:t>7</a:t>
                      </a:r>
                      <a:r>
                        <a:rPr lang="lt-LT" sz="1100" b="1" dirty="0">
                          <a:solidFill>
                            <a:srgbClr val="000000"/>
                          </a:solidFill>
                          <a:effectLst/>
                          <a:latin typeface="Times New Roman" panose="02020603050405020304" pitchFamily="18" charset="0"/>
                        </a:rPr>
                        <a:t> m.</a:t>
                      </a:r>
                      <a:endParaRPr lang="lt-LT" sz="1100" dirty="0">
                        <a:effectLst/>
                        <a:latin typeface="Calibri" panose="020F0502020204030204" pitchFamily="34" charset="0"/>
                      </a:endParaRPr>
                    </a:p>
                    <a:p>
                      <a:pPr algn="just">
                        <a:spcAft>
                          <a:spcPts val="0"/>
                        </a:spcAft>
                      </a:pPr>
                      <a:r>
                        <a:rPr lang="lt-LT" sz="900" dirty="0">
                          <a:solidFill>
                            <a:srgbClr val="000000"/>
                          </a:solidFill>
                          <a:effectLst/>
                          <a:latin typeface="Times New Roman" panose="02020603050405020304" pitchFamily="18" charset="0"/>
                        </a:rPr>
                        <a:t>Šaltinis: </a:t>
                      </a:r>
                      <a:r>
                        <a:rPr lang="lt-LT" sz="1100" dirty="0">
                          <a:solidFill>
                            <a:srgbClr val="000000"/>
                          </a:solidFill>
                          <a:effectLst/>
                          <a:latin typeface="Times New Roman" panose="02020603050405020304" pitchFamily="18" charset="0"/>
                        </a:rPr>
                        <a:t>„Sodra“</a:t>
                      </a:r>
                      <a:endParaRPr lang="lt-LT"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gn="just">
                        <a:spcAft>
                          <a:spcPts val="0"/>
                        </a:spcAft>
                      </a:pPr>
                      <a:r>
                        <a:rPr lang="lt-LT" sz="1100" b="1" dirty="0">
                          <a:solidFill>
                            <a:srgbClr val="000000"/>
                          </a:solidFill>
                          <a:effectLst/>
                          <a:latin typeface="Times New Roman" panose="02020603050405020304" pitchFamily="18" charset="0"/>
                        </a:rPr>
                        <a:t>„Sodros“ elektroninių paslaugų sistemose pasirašytų</a:t>
                      </a:r>
                    </a:p>
                    <a:p>
                      <a:pPr algn="just">
                        <a:spcAft>
                          <a:spcPts val="0"/>
                        </a:spcAft>
                      </a:pPr>
                      <a:r>
                        <a:rPr lang="lt-LT" sz="1100" b="1" dirty="0">
                          <a:solidFill>
                            <a:srgbClr val="000000"/>
                          </a:solidFill>
                          <a:effectLst/>
                          <a:latin typeface="Times New Roman" panose="02020603050405020304" pitchFamily="18" charset="0"/>
                        </a:rPr>
                        <a:t> elektroninių dokumentų skaičiaus dinamika 201</a:t>
                      </a:r>
                      <a:r>
                        <a:rPr lang="en-US" sz="1100" b="1" dirty="0">
                          <a:solidFill>
                            <a:srgbClr val="000000"/>
                          </a:solidFill>
                          <a:effectLst/>
                          <a:latin typeface="Times New Roman" panose="02020603050405020304" pitchFamily="18" charset="0"/>
                        </a:rPr>
                        <a:t>5</a:t>
                      </a:r>
                      <a:r>
                        <a:rPr lang="lt-LT" sz="1100" b="1" dirty="0">
                          <a:solidFill>
                            <a:srgbClr val="000000"/>
                          </a:solidFill>
                          <a:effectLst/>
                          <a:latin typeface="Times New Roman" panose="02020603050405020304" pitchFamily="18" charset="0"/>
                        </a:rPr>
                        <a:t>–201</a:t>
                      </a:r>
                      <a:r>
                        <a:rPr lang="en-US" sz="1100" b="1" dirty="0">
                          <a:solidFill>
                            <a:srgbClr val="000000"/>
                          </a:solidFill>
                          <a:effectLst/>
                          <a:latin typeface="Times New Roman" panose="02020603050405020304" pitchFamily="18" charset="0"/>
                        </a:rPr>
                        <a:t>7</a:t>
                      </a:r>
                      <a:r>
                        <a:rPr lang="lt-LT" sz="1100" b="1" dirty="0">
                          <a:solidFill>
                            <a:srgbClr val="000000"/>
                          </a:solidFill>
                          <a:effectLst/>
                          <a:latin typeface="Times New Roman" panose="02020603050405020304" pitchFamily="18" charset="0"/>
                        </a:rPr>
                        <a:t> m.</a:t>
                      </a:r>
                      <a:endParaRPr lang="lt-LT" sz="1100" dirty="0">
                        <a:effectLst/>
                        <a:latin typeface="Calibri" panose="020F0502020204030204" pitchFamily="34" charset="0"/>
                      </a:endParaRPr>
                    </a:p>
                    <a:p>
                      <a:pPr algn="just">
                        <a:spcAft>
                          <a:spcPts val="0"/>
                        </a:spcAft>
                      </a:pPr>
                      <a:r>
                        <a:rPr lang="lt-LT" sz="900" dirty="0">
                          <a:solidFill>
                            <a:srgbClr val="000000"/>
                          </a:solidFill>
                          <a:effectLst/>
                          <a:latin typeface="Times New Roman" panose="02020603050405020304" pitchFamily="18" charset="0"/>
                        </a:rPr>
                        <a:t>Šaltinis: </a:t>
                      </a:r>
                      <a:r>
                        <a:rPr lang="lt-LT" sz="1100" dirty="0">
                          <a:solidFill>
                            <a:srgbClr val="000000"/>
                          </a:solidFill>
                          <a:effectLst/>
                          <a:latin typeface="Times New Roman" panose="02020603050405020304" pitchFamily="18" charset="0"/>
                        </a:rPr>
                        <a:t>„Sodra“</a:t>
                      </a:r>
                      <a:endParaRPr lang="lt-LT"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0" name="Chart 9">
            <a:extLst>
              <a:ext uri="{FF2B5EF4-FFF2-40B4-BE49-F238E27FC236}">
                <a16:creationId xmlns:a16="http://schemas.microsoft.com/office/drawing/2014/main" id="{9D62D8EC-F7B7-4798-B0C3-A58ECBC3CD16}"/>
              </a:ext>
            </a:extLst>
          </p:cNvPr>
          <p:cNvGraphicFramePr/>
          <p:nvPr>
            <p:extLst/>
          </p:nvPr>
        </p:nvGraphicFramePr>
        <p:xfrm>
          <a:off x="539552" y="1488951"/>
          <a:ext cx="3744416" cy="4028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0343FEA-9B53-4444-92E9-EAB52A7781C1}"/>
              </a:ext>
            </a:extLst>
          </p:cNvPr>
          <p:cNvGraphicFramePr/>
          <p:nvPr>
            <p:extLst/>
          </p:nvPr>
        </p:nvGraphicFramePr>
        <p:xfrm>
          <a:off x="4469160" y="1488951"/>
          <a:ext cx="3744416" cy="3884265"/>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2BEC6413-3D6B-429D-A217-51BF2DCB9FEA}"/>
              </a:ext>
            </a:extLst>
          </p:cNvPr>
          <p:cNvPicPr>
            <a:picLocks noChangeAspect="1"/>
          </p:cNvPicPr>
          <p:nvPr/>
        </p:nvPicPr>
        <p:blipFill>
          <a:blip r:embed="rId5"/>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412198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31</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31</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 (VPT)</a:t>
            </a:r>
            <a:endParaRPr lang="en-GB" altLang="lt-LT" sz="2800" b="1" dirty="0">
              <a:solidFill>
                <a:srgbClr val="D13A0B"/>
              </a:solidFill>
              <a:latin typeface="Calibri" pitchFamily="34" charset="0"/>
            </a:endParaRPr>
          </a:p>
        </p:txBody>
      </p:sp>
      <p:graphicFrame>
        <p:nvGraphicFramePr>
          <p:cNvPr id="6" name="Table 5"/>
          <p:cNvGraphicFramePr>
            <a:graphicFrameLocks noGrp="1"/>
          </p:cNvGraphicFramePr>
          <p:nvPr>
            <p:extLst/>
          </p:nvPr>
        </p:nvGraphicFramePr>
        <p:xfrm>
          <a:off x="539552" y="1628800"/>
          <a:ext cx="8147248" cy="4447158"/>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4186808">
                  <a:extLst>
                    <a:ext uri="{9D8B030D-6E8A-4147-A177-3AD203B41FA5}">
                      <a16:colId xmlns:a16="http://schemas.microsoft.com/office/drawing/2014/main" val="20001"/>
                    </a:ext>
                  </a:extLst>
                </a:gridCol>
              </a:tblGrid>
              <a:tr h="3605143">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842015">
                <a:tc>
                  <a:txBody>
                    <a:bodyPr/>
                    <a:lstStyle/>
                    <a:p>
                      <a:pPr algn="just">
                        <a:spcAft>
                          <a:spcPts val="0"/>
                        </a:spcAft>
                      </a:pPr>
                      <a:r>
                        <a:rPr lang="lt-LT" sz="1100" b="1" dirty="0">
                          <a:solidFill>
                            <a:srgbClr val="000000"/>
                          </a:solidFill>
                          <a:effectLst/>
                          <a:latin typeface="Times New Roman" panose="02020603050405020304" pitchFamily="18" charset="0"/>
                        </a:rPr>
                        <a:t>VPT elektroninių paslaugų sistemose panaudotų kvalifikuotų sertifikatų skaičiaus dinamika 2015–2017 m. </a:t>
                      </a:r>
                    </a:p>
                    <a:p>
                      <a:pPr algn="just">
                        <a:spcAft>
                          <a:spcPts val="0"/>
                        </a:spcAft>
                      </a:pPr>
                      <a:r>
                        <a:rPr lang="lt-LT" sz="900" dirty="0">
                          <a:solidFill>
                            <a:srgbClr val="000000"/>
                          </a:solidFill>
                          <a:effectLst/>
                          <a:latin typeface="Times New Roman" panose="02020603050405020304" pitchFamily="18" charset="0"/>
                        </a:rPr>
                        <a:t>Šaltinis: </a:t>
                      </a:r>
                      <a:r>
                        <a:rPr lang="lt-LT" sz="1100" dirty="0">
                          <a:solidFill>
                            <a:srgbClr val="000000"/>
                          </a:solidFill>
                          <a:effectLst/>
                          <a:latin typeface="Times New Roman" panose="02020603050405020304" pitchFamily="18" charset="0"/>
                        </a:rPr>
                        <a:t>„VPT“</a:t>
                      </a:r>
                      <a:endParaRPr lang="lt-LT" sz="1100" dirty="0">
                        <a:effectLst/>
                        <a:latin typeface="Calibri" panose="020F0502020204030204" pitchFamily="34" charset="0"/>
                      </a:endParaRPr>
                    </a:p>
                    <a:p>
                      <a:pPr algn="just">
                        <a:spcAft>
                          <a:spcPts val="0"/>
                        </a:spcAft>
                      </a:pPr>
                      <a:endParaRPr lang="lt-LT"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gn="just">
                        <a:spcAft>
                          <a:spcPts val="0"/>
                        </a:spcAft>
                      </a:pPr>
                      <a:r>
                        <a:rPr lang="lt-LT" sz="1100" b="1" dirty="0">
                          <a:solidFill>
                            <a:srgbClr val="000000"/>
                          </a:solidFill>
                          <a:effectLst/>
                          <a:latin typeface="Times New Roman" panose="02020603050405020304" pitchFamily="18" charset="0"/>
                        </a:rPr>
                        <a:t>Pasiūlymų, viešųjų pirkimų procedūrų metu pasirašytų elektroniniu parašu, skaičiaus dinamika 2015–2017 m.</a:t>
                      </a:r>
                    </a:p>
                    <a:p>
                      <a:pPr algn="just">
                        <a:spcAft>
                          <a:spcPts val="0"/>
                        </a:spcAft>
                      </a:pPr>
                      <a:r>
                        <a:rPr lang="lt-LT" sz="900" dirty="0">
                          <a:solidFill>
                            <a:srgbClr val="000000"/>
                          </a:solidFill>
                          <a:effectLst/>
                          <a:latin typeface="Times New Roman" panose="02020603050405020304" pitchFamily="18" charset="0"/>
                        </a:rPr>
                        <a:t>Šaltinis: </a:t>
                      </a:r>
                      <a:r>
                        <a:rPr lang="lt-LT" sz="1100" dirty="0">
                          <a:solidFill>
                            <a:srgbClr val="000000"/>
                          </a:solidFill>
                          <a:effectLst/>
                          <a:latin typeface="Times New Roman" panose="02020603050405020304" pitchFamily="18" charset="0"/>
                        </a:rPr>
                        <a:t>„VPT“</a:t>
                      </a:r>
                      <a:endParaRPr lang="lt-LT" sz="11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5DC2DAD0-36B2-45C0-B04F-CD7BFC4960F3}"/>
              </a:ext>
            </a:extLst>
          </p:cNvPr>
          <p:cNvGraphicFramePr/>
          <p:nvPr>
            <p:extLst/>
          </p:nvPr>
        </p:nvGraphicFramePr>
        <p:xfrm>
          <a:off x="4613176" y="1628800"/>
          <a:ext cx="3816424" cy="36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B022243-BAE9-4C3F-9588-2EC9C955553B}"/>
              </a:ext>
            </a:extLst>
          </p:cNvPr>
          <p:cNvGraphicFramePr/>
          <p:nvPr>
            <p:extLst/>
          </p:nvPr>
        </p:nvGraphicFramePr>
        <p:xfrm>
          <a:off x="490559" y="1600374"/>
          <a:ext cx="4032448" cy="362882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61E81EE5-ED11-43B1-BC26-6EEDCA9FDE27}"/>
              </a:ext>
            </a:extLst>
          </p:cNvPr>
          <p:cNvPicPr>
            <a:picLocks noChangeAspect="1"/>
          </p:cNvPicPr>
          <p:nvPr/>
        </p:nvPicPr>
        <p:blipFill>
          <a:blip r:embed="rId5"/>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1009852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32</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32</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 (VĮ RC)</a:t>
            </a:r>
            <a:endParaRPr lang="en-GB" altLang="lt-LT" sz="2800" b="1" dirty="0">
              <a:solidFill>
                <a:srgbClr val="D13A0B"/>
              </a:solidFill>
              <a:latin typeface="Calibri" pitchFamily="34" charset="0"/>
            </a:endParaRPr>
          </a:p>
        </p:txBody>
      </p:sp>
      <p:graphicFrame>
        <p:nvGraphicFramePr>
          <p:cNvPr id="6" name="Table 5"/>
          <p:cNvGraphicFramePr>
            <a:graphicFrameLocks noGrp="1"/>
          </p:cNvGraphicFramePr>
          <p:nvPr>
            <p:extLst/>
          </p:nvPr>
        </p:nvGraphicFramePr>
        <p:xfrm>
          <a:off x="539552" y="1628800"/>
          <a:ext cx="8147248" cy="4586431"/>
        </p:xfrm>
        <a:graphic>
          <a:graphicData uri="http://schemas.openxmlformats.org/drawingml/2006/table">
            <a:tbl>
              <a:tblPr firstRow="1" firstCol="1" bandRow="1"/>
              <a:tblGrid>
                <a:gridCol w="4073211">
                  <a:extLst>
                    <a:ext uri="{9D8B030D-6E8A-4147-A177-3AD203B41FA5}">
                      <a16:colId xmlns:a16="http://schemas.microsoft.com/office/drawing/2014/main" val="20000"/>
                    </a:ext>
                  </a:extLst>
                </a:gridCol>
                <a:gridCol w="4074037">
                  <a:extLst>
                    <a:ext uri="{9D8B030D-6E8A-4147-A177-3AD203B41FA5}">
                      <a16:colId xmlns:a16="http://schemas.microsoft.com/office/drawing/2014/main" val="20001"/>
                    </a:ext>
                  </a:extLst>
                </a:gridCol>
              </a:tblGrid>
              <a:tr h="3744416">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842015">
                <a:tc>
                  <a:txBody>
                    <a:bodyPr/>
                    <a:lstStyle/>
                    <a:p>
                      <a:pPr algn="just">
                        <a:spcAft>
                          <a:spcPts val="0"/>
                        </a:spcAft>
                      </a:pPr>
                      <a:r>
                        <a:rPr lang="lt-LT" sz="1100" b="1" dirty="0">
                          <a:solidFill>
                            <a:srgbClr val="000000"/>
                          </a:solidFill>
                          <a:effectLst/>
                          <a:latin typeface="Times New Roman" panose="02020603050405020304" pitchFamily="18" charset="0"/>
                        </a:rPr>
                        <a:t>VĮ</a:t>
                      </a:r>
                      <a:r>
                        <a:rPr lang="lt-LT" sz="1100" b="1" baseline="0" dirty="0">
                          <a:solidFill>
                            <a:srgbClr val="000000"/>
                          </a:solidFill>
                          <a:effectLst/>
                          <a:latin typeface="Times New Roman" panose="02020603050405020304" pitchFamily="18" charset="0"/>
                        </a:rPr>
                        <a:t> RC</a:t>
                      </a:r>
                      <a:r>
                        <a:rPr lang="lt-LT" sz="1100" b="1" dirty="0">
                          <a:solidFill>
                            <a:srgbClr val="000000"/>
                          </a:solidFill>
                          <a:effectLst/>
                          <a:latin typeface="Times New Roman" panose="02020603050405020304" pitchFamily="18" charset="0"/>
                        </a:rPr>
                        <a:t> elektroninių paslaugų sistemose naudotų </a:t>
                      </a:r>
                    </a:p>
                    <a:p>
                      <a:pPr algn="just">
                        <a:spcAft>
                          <a:spcPts val="0"/>
                        </a:spcAft>
                      </a:pPr>
                      <a:r>
                        <a:rPr lang="lt-LT" sz="1100" b="1" dirty="0">
                          <a:solidFill>
                            <a:srgbClr val="000000"/>
                          </a:solidFill>
                          <a:effectLst/>
                          <a:latin typeface="Times New Roman" panose="02020603050405020304" pitchFamily="18" charset="0"/>
                        </a:rPr>
                        <a:t>kvalifikuotų sertifikatų skaičiaus dinamika 2015–2017 m.</a:t>
                      </a:r>
                      <a:endParaRPr lang="lt-LT" sz="1100" dirty="0">
                        <a:effectLst/>
                        <a:latin typeface="Calibri" panose="020F0502020204030204" pitchFamily="34" charset="0"/>
                      </a:endParaRPr>
                    </a:p>
                    <a:p>
                      <a:pPr algn="just">
                        <a:spcAft>
                          <a:spcPts val="0"/>
                        </a:spcAft>
                      </a:pPr>
                      <a:r>
                        <a:rPr lang="lt-LT" sz="900" dirty="0">
                          <a:solidFill>
                            <a:srgbClr val="000000"/>
                          </a:solidFill>
                          <a:effectLst/>
                          <a:latin typeface="Times New Roman" panose="02020603050405020304" pitchFamily="18" charset="0"/>
                        </a:rPr>
                        <a:t>Šaltinis: VĮ RC</a:t>
                      </a:r>
                      <a:endParaRPr lang="lt-LT"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gn="just">
                        <a:spcAft>
                          <a:spcPts val="0"/>
                        </a:spcAft>
                      </a:pPr>
                      <a:r>
                        <a:rPr lang="lt-LT" sz="1100" b="1" dirty="0">
                          <a:solidFill>
                            <a:srgbClr val="000000"/>
                          </a:solidFill>
                          <a:effectLst/>
                          <a:latin typeface="Times New Roman" panose="02020603050405020304" pitchFamily="18" charset="0"/>
                        </a:rPr>
                        <a:t>VĮ</a:t>
                      </a:r>
                      <a:r>
                        <a:rPr lang="lt-LT" sz="1100" b="1" baseline="0" dirty="0">
                          <a:solidFill>
                            <a:srgbClr val="000000"/>
                          </a:solidFill>
                          <a:effectLst/>
                          <a:latin typeface="Times New Roman" panose="02020603050405020304" pitchFamily="18" charset="0"/>
                        </a:rPr>
                        <a:t> RC</a:t>
                      </a:r>
                      <a:r>
                        <a:rPr lang="lt-LT" sz="1100" b="1" dirty="0">
                          <a:solidFill>
                            <a:srgbClr val="000000"/>
                          </a:solidFill>
                          <a:effectLst/>
                          <a:latin typeface="Times New Roman" panose="02020603050405020304" pitchFamily="18" charset="0"/>
                        </a:rPr>
                        <a:t> elektroninių paslaugų sistemose pasirašytų</a:t>
                      </a:r>
                    </a:p>
                    <a:p>
                      <a:pPr algn="just">
                        <a:spcAft>
                          <a:spcPts val="0"/>
                        </a:spcAft>
                      </a:pPr>
                      <a:r>
                        <a:rPr lang="lt-LT" sz="1100" b="1" dirty="0">
                          <a:solidFill>
                            <a:srgbClr val="000000"/>
                          </a:solidFill>
                          <a:effectLst/>
                          <a:latin typeface="Times New Roman" panose="02020603050405020304" pitchFamily="18" charset="0"/>
                        </a:rPr>
                        <a:t> elektroninių dokumentų skaičiaus dinamika 2015–2017 m.</a:t>
                      </a:r>
                      <a:endParaRPr lang="lt-LT" sz="1100" dirty="0">
                        <a:effectLst/>
                        <a:latin typeface="Calibri" panose="020F0502020204030204" pitchFamily="34" charset="0"/>
                      </a:endParaRPr>
                    </a:p>
                    <a:p>
                      <a:pPr algn="just">
                        <a:spcAft>
                          <a:spcPts val="0"/>
                        </a:spcAft>
                      </a:pPr>
                      <a:r>
                        <a:rPr lang="lt-LT" sz="900" dirty="0">
                          <a:solidFill>
                            <a:srgbClr val="000000"/>
                          </a:solidFill>
                          <a:effectLst/>
                          <a:latin typeface="Times New Roman" panose="02020603050405020304" pitchFamily="18" charset="0"/>
                        </a:rPr>
                        <a:t>Šaltinis: VĮ</a:t>
                      </a:r>
                      <a:r>
                        <a:rPr lang="lt-LT" sz="900" baseline="0" dirty="0">
                          <a:solidFill>
                            <a:srgbClr val="000000"/>
                          </a:solidFill>
                          <a:effectLst/>
                          <a:latin typeface="Times New Roman" panose="02020603050405020304" pitchFamily="18" charset="0"/>
                        </a:rPr>
                        <a:t> RC</a:t>
                      </a:r>
                      <a:endParaRPr lang="lt-LT" sz="9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9" name="Chart 8">
            <a:extLst>
              <a:ext uri="{FF2B5EF4-FFF2-40B4-BE49-F238E27FC236}">
                <a16:creationId xmlns:a16="http://schemas.microsoft.com/office/drawing/2014/main" id="{128C88B1-F757-4B57-B132-188B20BC0363}"/>
              </a:ext>
            </a:extLst>
          </p:cNvPr>
          <p:cNvGraphicFramePr/>
          <p:nvPr>
            <p:extLst/>
          </p:nvPr>
        </p:nvGraphicFramePr>
        <p:xfrm>
          <a:off x="442244" y="1335588"/>
          <a:ext cx="3913731" cy="3965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7347C90-9797-4558-8DE5-290E98CDCBAB}"/>
              </a:ext>
            </a:extLst>
          </p:cNvPr>
          <p:cNvGraphicFramePr/>
          <p:nvPr>
            <p:extLst/>
          </p:nvPr>
        </p:nvGraphicFramePr>
        <p:xfrm>
          <a:off x="4608805" y="1453611"/>
          <a:ext cx="3913731" cy="3775589"/>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FA6A3E91-DAAC-46FA-95CB-05E06B033BA8}"/>
              </a:ext>
            </a:extLst>
          </p:cNvPr>
          <p:cNvPicPr>
            <a:picLocks noChangeAspect="1"/>
          </p:cNvPicPr>
          <p:nvPr/>
        </p:nvPicPr>
        <p:blipFill>
          <a:blip r:embed="rId5"/>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62683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33</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33</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 (</a:t>
            </a:r>
            <a:r>
              <a:rPr lang="en-US" altLang="lt-LT" sz="2800" b="1" dirty="0">
                <a:solidFill>
                  <a:srgbClr val="D13A0B"/>
                </a:solidFill>
                <a:latin typeface="Calibri" pitchFamily="34" charset="0"/>
              </a:rPr>
              <a:t>VMI</a:t>
            </a:r>
            <a:r>
              <a:rPr lang="lt-LT" altLang="lt-LT" sz="2800" b="1" dirty="0">
                <a:solidFill>
                  <a:srgbClr val="D13A0B"/>
                </a:solidFill>
                <a:latin typeface="Calibri" pitchFamily="34" charset="0"/>
              </a:rPr>
              <a:t>)</a:t>
            </a:r>
            <a:endParaRPr lang="en-GB" altLang="lt-LT" sz="2800" b="1" dirty="0">
              <a:solidFill>
                <a:srgbClr val="D13A0B"/>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47805876"/>
              </p:ext>
            </p:extLst>
          </p:nvPr>
        </p:nvGraphicFramePr>
        <p:xfrm>
          <a:off x="539552" y="1628800"/>
          <a:ext cx="8147248" cy="4586431"/>
        </p:xfrm>
        <a:graphic>
          <a:graphicData uri="http://schemas.openxmlformats.org/drawingml/2006/table">
            <a:tbl>
              <a:tblPr firstRow="1" firstCol="1" bandRow="1"/>
              <a:tblGrid>
                <a:gridCol w="7984688">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3744416">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tc>
                  <a:txBody>
                    <a:bodyPr/>
                    <a:lstStyle/>
                    <a:p>
                      <a:pPr algn="just">
                        <a:spcAft>
                          <a:spcPts val="0"/>
                        </a:spcAft>
                      </a:pPr>
                      <a:endParaRPr lang="lt-LT" sz="900" dirty="0">
                        <a:solidFill>
                          <a:srgbClr val="FF0000"/>
                        </a:solidFill>
                        <a:effectLst/>
                        <a:latin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842015">
                <a:tc>
                  <a:txBody>
                    <a:bodyPr/>
                    <a:lstStyle/>
                    <a:p>
                      <a:pPr algn="just">
                        <a:spcAft>
                          <a:spcPts val="0"/>
                        </a:spcAft>
                      </a:pPr>
                      <a:r>
                        <a:rPr lang="lt-LT" sz="1100" b="1" dirty="0">
                          <a:solidFill>
                            <a:srgbClr val="000000"/>
                          </a:solidFill>
                          <a:effectLst/>
                          <a:latin typeface="Times New Roman" panose="02020603050405020304" pitchFamily="18" charset="0"/>
                        </a:rPr>
                        <a:t>VMI informacinėse sistemose elektroniniu parašu pasirašytų elektroninių dokumentų skaičiaus dinamika 2015–2017 m.</a:t>
                      </a:r>
                    </a:p>
                    <a:p>
                      <a:pPr algn="just">
                        <a:spcAft>
                          <a:spcPts val="0"/>
                        </a:spcAft>
                      </a:pPr>
                      <a:r>
                        <a:rPr lang="lt-LT" sz="900" dirty="0">
                          <a:solidFill>
                            <a:srgbClr val="000000"/>
                          </a:solidFill>
                          <a:effectLst/>
                          <a:latin typeface="Times New Roman" panose="02020603050405020304" pitchFamily="18" charset="0"/>
                        </a:rPr>
                        <a:t>Šaltinis: VMI</a:t>
                      </a:r>
                      <a:endParaRPr lang="lt-LT" sz="1100" dirty="0">
                        <a:effectLst/>
                        <a:latin typeface="Calibri" panose="020F0502020204030204" pitchFamily="34" charset="0"/>
                      </a:endParaRPr>
                    </a:p>
                  </a:txBody>
                  <a:tcPr marL="68580" marR="68580" marT="0" marB="0">
                    <a:lnL>
                      <a:noFill/>
                    </a:lnL>
                    <a:lnR>
                      <a:noFill/>
                    </a:lnR>
                    <a:lnT>
                      <a:noFill/>
                    </a:lnT>
                    <a:lnB>
                      <a:noFill/>
                    </a:lnB>
                  </a:tcPr>
                </a:tc>
                <a:tc>
                  <a:txBody>
                    <a:bodyPr/>
                    <a:lstStyle/>
                    <a:p>
                      <a:pPr algn="just">
                        <a:spcAft>
                          <a:spcPts val="0"/>
                        </a:spcAft>
                      </a:pPr>
                      <a:endParaRPr lang="lt-LT" sz="900" dirty="0">
                        <a:effectLst/>
                        <a:latin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4CC3E665-EDE4-492A-AF89-8BAA3FBB462C}"/>
              </a:ext>
            </a:extLst>
          </p:cNvPr>
          <p:cNvGraphicFramePr/>
          <p:nvPr>
            <p:extLst>
              <p:ext uri="{D42A27DB-BD31-4B8C-83A1-F6EECF244321}">
                <p14:modId xmlns:p14="http://schemas.microsoft.com/office/powerpoint/2010/main" val="310387600"/>
              </p:ext>
            </p:extLst>
          </p:nvPr>
        </p:nvGraphicFramePr>
        <p:xfrm>
          <a:off x="536445" y="1453611"/>
          <a:ext cx="7550596" cy="377558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D500AA79-A688-4F6F-B20D-FD30BE77537D}"/>
              </a:ext>
            </a:extLst>
          </p:cNvPr>
          <p:cNvPicPr>
            <a:picLocks noChangeAspect="1"/>
          </p:cNvPicPr>
          <p:nvPr/>
        </p:nvPicPr>
        <p:blipFill>
          <a:blip r:embed="rId4"/>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1667511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34</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34</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a:t>
            </a:r>
            <a:endParaRPr lang="en-GB" altLang="lt-LT" sz="2800" b="1" dirty="0">
              <a:solidFill>
                <a:srgbClr val="D13A0B"/>
              </a:solidFill>
              <a:latin typeface="Calibri" pitchFamily="34" charset="0"/>
            </a:endParaRPr>
          </a:p>
        </p:txBody>
      </p:sp>
      <p:graphicFrame>
        <p:nvGraphicFramePr>
          <p:cNvPr id="11" name="Chart 10">
            <a:extLst>
              <a:ext uri="{FF2B5EF4-FFF2-40B4-BE49-F238E27FC236}">
                <a16:creationId xmlns:a16="http://schemas.microsoft.com/office/drawing/2014/main" id="{ADE46E18-8D9D-4E13-BAF7-CD5115291804}"/>
              </a:ext>
            </a:extLst>
          </p:cNvPr>
          <p:cNvGraphicFramePr/>
          <p:nvPr>
            <p:extLst/>
          </p:nvPr>
        </p:nvGraphicFramePr>
        <p:xfrm>
          <a:off x="755576" y="1439384"/>
          <a:ext cx="7283450" cy="41498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D8B074C-0593-4CE7-A081-7ED4D40DC250}"/>
              </a:ext>
            </a:extLst>
          </p:cNvPr>
          <p:cNvSpPr/>
          <p:nvPr/>
        </p:nvSpPr>
        <p:spPr>
          <a:xfrm>
            <a:off x="611560" y="5666518"/>
            <a:ext cx="7704856" cy="400110"/>
          </a:xfrm>
          <a:prstGeom prst="rect">
            <a:avLst/>
          </a:prstGeom>
        </p:spPr>
        <p:txBody>
          <a:bodyPr wrap="square">
            <a:spAutoFit/>
          </a:bodyPr>
          <a:lstStyle/>
          <a:p>
            <a:r>
              <a:rPr lang="lt-LT" sz="1100" b="1" dirty="0"/>
              <a:t>Lietuvos gyventojų naudojimosi kvalifikuotu elektroniniu parašu skaičiaus (procentine išraiška) dinamika 2014 m. ir 2017 m. </a:t>
            </a:r>
          </a:p>
          <a:p>
            <a:r>
              <a:rPr lang="lt-LT" sz="900" dirty="0"/>
              <a:t>Šaltinis: RRT</a:t>
            </a:r>
          </a:p>
        </p:txBody>
      </p:sp>
      <p:pic>
        <p:nvPicPr>
          <p:cNvPr id="8" name="Picture 7">
            <a:extLst>
              <a:ext uri="{FF2B5EF4-FFF2-40B4-BE49-F238E27FC236}">
                <a16:creationId xmlns:a16="http://schemas.microsoft.com/office/drawing/2014/main" id="{7F13B33B-FA92-4A19-B99F-F8232ADD4B8F}"/>
              </a:ext>
            </a:extLst>
          </p:cNvPr>
          <p:cNvPicPr>
            <a:picLocks noChangeAspect="1"/>
          </p:cNvPicPr>
          <p:nvPr/>
        </p:nvPicPr>
        <p:blipFill>
          <a:blip r:embed="rId4"/>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127697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35</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35</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a:t>
            </a:r>
            <a:endParaRPr lang="en-GB" altLang="lt-LT" sz="2800" b="1" dirty="0">
              <a:solidFill>
                <a:srgbClr val="D13A0B"/>
              </a:solidFill>
              <a:latin typeface="Calibri" pitchFamily="34" charset="0"/>
            </a:endParaRPr>
          </a:p>
        </p:txBody>
      </p:sp>
      <p:sp>
        <p:nvSpPr>
          <p:cNvPr id="7" name="Rectangle 6">
            <a:extLst>
              <a:ext uri="{FF2B5EF4-FFF2-40B4-BE49-F238E27FC236}">
                <a16:creationId xmlns:a16="http://schemas.microsoft.com/office/drawing/2014/main" id="{2D8B074C-0593-4CE7-A081-7ED4D40DC250}"/>
              </a:ext>
            </a:extLst>
          </p:cNvPr>
          <p:cNvSpPr/>
          <p:nvPr/>
        </p:nvSpPr>
        <p:spPr>
          <a:xfrm>
            <a:off x="611560" y="5666518"/>
            <a:ext cx="7704856" cy="400110"/>
          </a:xfrm>
          <a:prstGeom prst="rect">
            <a:avLst/>
          </a:prstGeom>
        </p:spPr>
        <p:txBody>
          <a:bodyPr wrap="square">
            <a:spAutoFit/>
          </a:bodyPr>
          <a:lstStyle/>
          <a:p>
            <a:r>
              <a:rPr lang="lt-LT" sz="1100" b="1" dirty="0"/>
              <a:t>Priežastys, dėl kurių Lietuvos gyventojai 2017 m. nenaudojo kvalifikuoto elektroninio parašo. </a:t>
            </a:r>
            <a:endParaRPr lang="en-US" sz="1100" b="1" dirty="0"/>
          </a:p>
          <a:p>
            <a:r>
              <a:rPr lang="lt-LT" sz="900" dirty="0"/>
              <a:t>Šaltinis: RRT</a:t>
            </a:r>
          </a:p>
        </p:txBody>
      </p:sp>
      <p:graphicFrame>
        <p:nvGraphicFramePr>
          <p:cNvPr id="10" name="Chart 9">
            <a:extLst>
              <a:ext uri="{FF2B5EF4-FFF2-40B4-BE49-F238E27FC236}">
                <a16:creationId xmlns:a16="http://schemas.microsoft.com/office/drawing/2014/main" id="{F9EC6284-18E6-4920-AAC0-C48A6352F0CB}"/>
              </a:ext>
            </a:extLst>
          </p:cNvPr>
          <p:cNvGraphicFramePr/>
          <p:nvPr>
            <p:extLst/>
          </p:nvPr>
        </p:nvGraphicFramePr>
        <p:xfrm>
          <a:off x="467544" y="1268760"/>
          <a:ext cx="7609655" cy="42159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9A2F9F39-9CBB-497C-8861-B01F112CFA13}"/>
              </a:ext>
            </a:extLst>
          </p:cNvPr>
          <p:cNvSpPr/>
          <p:nvPr/>
        </p:nvSpPr>
        <p:spPr>
          <a:xfrm>
            <a:off x="395536" y="2348880"/>
            <a:ext cx="6552728" cy="2160240"/>
          </a:xfrm>
          <a:prstGeom prst="roundRect">
            <a:avLst/>
          </a:prstGeom>
          <a:solidFill>
            <a:schemeClr val="bg1">
              <a:lumMod val="85000"/>
              <a:alpha val="16000"/>
            </a:schemeClr>
          </a:solidFill>
          <a:ln w="38100">
            <a:solidFill>
              <a:srgbClr val="D56E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a:extLst>
              <a:ext uri="{FF2B5EF4-FFF2-40B4-BE49-F238E27FC236}">
                <a16:creationId xmlns:a16="http://schemas.microsoft.com/office/drawing/2014/main" id="{5FCE1112-8FF4-4766-8D16-D9C6E3671130}"/>
              </a:ext>
            </a:extLst>
          </p:cNvPr>
          <p:cNvPicPr>
            <a:picLocks noChangeAspect="1"/>
          </p:cNvPicPr>
          <p:nvPr/>
        </p:nvPicPr>
        <p:blipFill>
          <a:blip r:embed="rId4"/>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1632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36</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36</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Elektroninio parašo naudojimas</a:t>
            </a:r>
            <a:endParaRPr lang="en-GB" altLang="lt-LT" sz="2800" b="1" dirty="0">
              <a:solidFill>
                <a:srgbClr val="D13A0B"/>
              </a:solidFill>
              <a:latin typeface="Calibri" pitchFamily="34" charset="0"/>
            </a:endParaRPr>
          </a:p>
        </p:txBody>
      </p:sp>
      <p:sp>
        <p:nvSpPr>
          <p:cNvPr id="7" name="Rectangle 6">
            <a:extLst>
              <a:ext uri="{FF2B5EF4-FFF2-40B4-BE49-F238E27FC236}">
                <a16:creationId xmlns:a16="http://schemas.microsoft.com/office/drawing/2014/main" id="{2D8B074C-0593-4CE7-A081-7ED4D40DC250}"/>
              </a:ext>
            </a:extLst>
          </p:cNvPr>
          <p:cNvSpPr/>
          <p:nvPr/>
        </p:nvSpPr>
        <p:spPr>
          <a:xfrm>
            <a:off x="611560" y="5666518"/>
            <a:ext cx="7704856" cy="400110"/>
          </a:xfrm>
          <a:prstGeom prst="rect">
            <a:avLst/>
          </a:prstGeom>
        </p:spPr>
        <p:txBody>
          <a:bodyPr wrap="square">
            <a:spAutoFit/>
          </a:bodyPr>
          <a:lstStyle/>
          <a:p>
            <a:r>
              <a:rPr lang="lt-LT" sz="1100" b="1" dirty="0"/>
              <a:t>Priemonės, kurios paskatintų Lietuvos gyventojus naudotis kvalifikuotu elektroniniu parašu. </a:t>
            </a:r>
          </a:p>
          <a:p>
            <a:r>
              <a:rPr lang="lt-LT" sz="900" dirty="0"/>
              <a:t>Šaltinis: RRT</a:t>
            </a:r>
          </a:p>
        </p:txBody>
      </p:sp>
      <p:graphicFrame>
        <p:nvGraphicFramePr>
          <p:cNvPr id="9" name="Chart 8">
            <a:extLst>
              <a:ext uri="{FF2B5EF4-FFF2-40B4-BE49-F238E27FC236}">
                <a16:creationId xmlns:a16="http://schemas.microsoft.com/office/drawing/2014/main" id="{4C52E97A-3773-4FE3-80BF-3BFCA31BD904}"/>
              </a:ext>
            </a:extLst>
          </p:cNvPr>
          <p:cNvGraphicFramePr/>
          <p:nvPr>
            <p:extLst/>
          </p:nvPr>
        </p:nvGraphicFramePr>
        <p:xfrm>
          <a:off x="467544" y="1556792"/>
          <a:ext cx="7704855" cy="39279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ACD096CE-7C39-4AC6-9E77-7E8A6869C3BF}"/>
              </a:ext>
            </a:extLst>
          </p:cNvPr>
          <p:cNvSpPr/>
          <p:nvPr/>
        </p:nvSpPr>
        <p:spPr>
          <a:xfrm>
            <a:off x="470992" y="1546936"/>
            <a:ext cx="7053336" cy="1306000"/>
          </a:xfrm>
          <a:prstGeom prst="roundRect">
            <a:avLst/>
          </a:prstGeom>
          <a:solidFill>
            <a:schemeClr val="bg1">
              <a:lumMod val="85000"/>
              <a:alpha val="16000"/>
            </a:schemeClr>
          </a:solidFill>
          <a:ln w="38100">
            <a:solidFill>
              <a:srgbClr val="D56E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9">
            <a:extLst>
              <a:ext uri="{FF2B5EF4-FFF2-40B4-BE49-F238E27FC236}">
                <a16:creationId xmlns:a16="http://schemas.microsoft.com/office/drawing/2014/main" id="{05B3F43E-6A5A-4A9B-8A38-8E64B28D876C}"/>
              </a:ext>
            </a:extLst>
          </p:cNvPr>
          <p:cNvPicPr>
            <a:picLocks noChangeAspect="1"/>
          </p:cNvPicPr>
          <p:nvPr/>
        </p:nvPicPr>
        <p:blipFill>
          <a:blip r:embed="rId4"/>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410637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spcBef>
                <a:spcPct val="0"/>
              </a:spcBef>
              <a:buFontTx/>
              <a:buNone/>
            </a:pPr>
            <a:fld id="{43F954C7-27EE-4E9C-9B7F-43D8AA45C3F7}" type="slidenum">
              <a:rPr lang="en-GB" altLang="lt-LT" sz="1000">
                <a:solidFill>
                  <a:srgbClr val="323232"/>
                </a:solidFill>
              </a:rPr>
              <a:pPr>
                <a:spcBef>
                  <a:spcPct val="0"/>
                </a:spcBef>
                <a:buFontTx/>
                <a:buNone/>
              </a:pPr>
              <a:t>37</a:t>
            </a:fld>
            <a:r>
              <a:rPr lang="en-GB" altLang="lt-LT" sz="1000">
                <a:solidFill>
                  <a:srgbClr val="323232"/>
                </a:solidFill>
              </a:rPr>
              <a:t> psl</a:t>
            </a:r>
          </a:p>
        </p:txBody>
      </p:sp>
      <p:sp>
        <p:nvSpPr>
          <p:cNvPr id="35843" name="Slide Number Placeholder 4"/>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r" eaLnBrk="1" hangingPunct="1">
              <a:spcBef>
                <a:spcPct val="0"/>
              </a:spcBef>
              <a:buFontTx/>
              <a:buNone/>
            </a:pPr>
            <a:fld id="{FB28DD92-4498-41F2-8155-0A25538820BE}" type="slidenum">
              <a:rPr lang="en-GB" altLang="lt-LT" sz="1000" smtClean="0">
                <a:solidFill>
                  <a:srgbClr val="323232"/>
                </a:solidFill>
              </a:rPr>
              <a:pPr algn="r" eaLnBrk="1" hangingPunct="1">
                <a:spcBef>
                  <a:spcPct val="0"/>
                </a:spcBef>
                <a:buFontTx/>
                <a:buNone/>
              </a:pPr>
              <a:t>37</a:t>
            </a:fld>
            <a:r>
              <a:rPr lang="en-GB" altLang="lt-LT" sz="1000">
                <a:solidFill>
                  <a:srgbClr val="323232"/>
                </a:solidFill>
              </a:rPr>
              <a:t> psl</a:t>
            </a:r>
          </a:p>
        </p:txBody>
      </p:sp>
      <p:sp>
        <p:nvSpPr>
          <p:cNvPr id="5" name="Rectangle 4"/>
          <p:cNvSpPr>
            <a:spLocks noChangeArrowheads="1"/>
          </p:cNvSpPr>
          <p:nvPr/>
        </p:nvSpPr>
        <p:spPr bwMode="auto">
          <a:xfrm>
            <a:off x="80963" y="476250"/>
            <a:ext cx="7283450" cy="685800"/>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charset="0"/>
              </a:defRPr>
            </a:lvl1pPr>
            <a:lvl2pPr marL="742950" indent="-285750">
              <a:spcBef>
                <a:spcPct val="20000"/>
              </a:spcBef>
              <a:buChar char="–"/>
              <a:defRPr sz="2400">
                <a:solidFill>
                  <a:srgbClr val="828F96"/>
                </a:solidFill>
                <a:latin typeface="Arial" charset="0"/>
              </a:defRPr>
            </a:lvl2pPr>
            <a:lvl3pPr marL="1143000" indent="-228600">
              <a:spcBef>
                <a:spcPct val="20000"/>
              </a:spcBef>
              <a:buChar char="•"/>
              <a:defRPr sz="2000">
                <a:solidFill>
                  <a:srgbClr val="828F96"/>
                </a:solidFill>
                <a:latin typeface="Arial" charset="0"/>
              </a:defRPr>
            </a:lvl3pPr>
            <a:lvl4pPr marL="1600200" indent="-228600">
              <a:spcBef>
                <a:spcPct val="20000"/>
              </a:spcBef>
              <a:buChar char="–"/>
              <a:defRPr sz="2000">
                <a:solidFill>
                  <a:srgbClr val="828F96"/>
                </a:solidFill>
                <a:latin typeface="Arial" charset="0"/>
              </a:defRPr>
            </a:lvl4pPr>
            <a:lvl5pPr marL="2057400" indent="-228600">
              <a:spcBef>
                <a:spcPct val="20000"/>
              </a:spcBef>
              <a:buChar char="»"/>
              <a:defRPr sz="1500">
                <a:solidFill>
                  <a:srgbClr val="828F96"/>
                </a:solidFill>
                <a:latin typeface="Arial" charset="0"/>
              </a:defRPr>
            </a:lvl5pPr>
            <a:lvl6pPr marL="2514600" indent="-228600" eaLnBrk="0" fontAlgn="base" hangingPunct="0">
              <a:spcBef>
                <a:spcPct val="20000"/>
              </a:spcBef>
              <a:spcAft>
                <a:spcPct val="0"/>
              </a:spcAft>
              <a:buChar char="»"/>
              <a:defRPr sz="1500">
                <a:solidFill>
                  <a:srgbClr val="828F96"/>
                </a:solidFill>
                <a:latin typeface="Arial" charset="0"/>
              </a:defRPr>
            </a:lvl6pPr>
            <a:lvl7pPr marL="2971800" indent="-228600" eaLnBrk="0" fontAlgn="base" hangingPunct="0">
              <a:spcBef>
                <a:spcPct val="20000"/>
              </a:spcBef>
              <a:spcAft>
                <a:spcPct val="0"/>
              </a:spcAft>
              <a:buChar char="»"/>
              <a:defRPr sz="1500">
                <a:solidFill>
                  <a:srgbClr val="828F96"/>
                </a:solidFill>
                <a:latin typeface="Arial" charset="0"/>
              </a:defRPr>
            </a:lvl7pPr>
            <a:lvl8pPr marL="3429000" indent="-228600" eaLnBrk="0" fontAlgn="base" hangingPunct="0">
              <a:spcBef>
                <a:spcPct val="20000"/>
              </a:spcBef>
              <a:spcAft>
                <a:spcPct val="0"/>
              </a:spcAft>
              <a:buChar char="»"/>
              <a:defRPr sz="1500">
                <a:solidFill>
                  <a:srgbClr val="828F96"/>
                </a:solidFill>
                <a:latin typeface="Arial" charset="0"/>
              </a:defRPr>
            </a:lvl8pPr>
            <a:lvl9pPr marL="3886200" indent="-228600" eaLnBrk="0" fontAlgn="base" hangingPunct="0">
              <a:spcBef>
                <a:spcPct val="20000"/>
              </a:spcBef>
              <a:spcAft>
                <a:spcPct val="0"/>
              </a:spcAft>
              <a:buChar char="»"/>
              <a:defRPr sz="1500">
                <a:solidFill>
                  <a:srgbClr val="828F96"/>
                </a:solidFill>
                <a:latin typeface="Arial" charset="0"/>
              </a:defRPr>
            </a:lvl9pPr>
          </a:lstStyle>
          <a:p>
            <a:pPr algn="ctr" eaLnBrk="1" hangingPunct="1">
              <a:spcBef>
                <a:spcPct val="0"/>
              </a:spcBef>
              <a:buFontTx/>
              <a:buNone/>
            </a:pPr>
            <a:r>
              <a:rPr lang="lt-LT" altLang="lt-LT" sz="2800" b="1" dirty="0">
                <a:solidFill>
                  <a:srgbClr val="D13A0B"/>
                </a:solidFill>
                <a:latin typeface="Calibri" pitchFamily="34" charset="0"/>
              </a:rPr>
              <a:t>  Išvados</a:t>
            </a:r>
            <a:endParaRPr lang="en-GB" altLang="lt-LT" sz="2800" b="1" dirty="0">
              <a:solidFill>
                <a:srgbClr val="D13A0B"/>
              </a:solidFill>
              <a:latin typeface="Calibri" pitchFamily="34" charset="0"/>
            </a:endParaRPr>
          </a:p>
        </p:txBody>
      </p:sp>
      <p:sp>
        <p:nvSpPr>
          <p:cNvPr id="7" name="Rectangle 6"/>
          <p:cNvSpPr/>
          <p:nvPr/>
        </p:nvSpPr>
        <p:spPr>
          <a:xfrm>
            <a:off x="248884" y="1340768"/>
            <a:ext cx="8437916" cy="4870564"/>
          </a:xfrm>
          <a:prstGeom prst="rect">
            <a:avLst/>
          </a:prstGeom>
        </p:spPr>
        <p:txBody>
          <a:bodyPr wrap="square">
            <a:spAutoFit/>
          </a:bodyPr>
          <a:lstStyle/>
          <a:p>
            <a:pPr algn="just">
              <a:lnSpc>
                <a:spcPct val="115000"/>
              </a:lnSpc>
              <a:spcAft>
                <a:spcPts val="0"/>
              </a:spcAft>
            </a:pPr>
            <a:r>
              <a:rPr lang="lt-LT" sz="1800" dirty="0">
                <a:latin typeface="Arial" panose="020B0604020202020204" pitchFamily="34" charset="0"/>
              </a:rPr>
              <a:t>Elektroninio parašo sertifikatų naudojimas Lietuvoje auga, tačiau daug Lietuvos gyventojų kvalifikuotu elektroniniu parašu nesinaudoja (82 proc. apklaustųjų) arba apie jį visai nežino (35 proc. apklaustųjų). </a:t>
            </a:r>
          </a:p>
          <a:p>
            <a:pPr algn="just">
              <a:lnSpc>
                <a:spcPct val="115000"/>
              </a:lnSpc>
              <a:spcAft>
                <a:spcPts val="0"/>
              </a:spcAft>
            </a:pPr>
            <a:endParaRPr lang="lt-LT" sz="1800" dirty="0">
              <a:latin typeface="Arial" panose="020B0604020202020204" pitchFamily="34" charset="0"/>
            </a:endParaRPr>
          </a:p>
          <a:p>
            <a:pPr algn="just">
              <a:lnSpc>
                <a:spcPct val="115000"/>
              </a:lnSpc>
              <a:spcAft>
                <a:spcPts val="0"/>
              </a:spcAft>
            </a:pPr>
            <a:r>
              <a:rPr lang="lt-LT" sz="1800" dirty="0">
                <a:latin typeface="Arial" panose="020B0604020202020204" pitchFamily="34" charset="0"/>
              </a:rPr>
              <a:t>Siekiant paskatinti Lietuvos gyventojus naudotis patikimumo užtikrinimo paslaugomis, pagrindinis dėmesys turi būti skirtas:</a:t>
            </a:r>
          </a:p>
          <a:p>
            <a:pPr algn="just">
              <a:lnSpc>
                <a:spcPct val="115000"/>
              </a:lnSpc>
              <a:spcAft>
                <a:spcPts val="0"/>
              </a:spcAft>
            </a:pPr>
            <a:endParaRPr lang="lt-LT" sz="1800" dirty="0">
              <a:latin typeface="Arial" panose="020B0604020202020204" pitchFamily="34" charset="0"/>
            </a:endParaRPr>
          </a:p>
          <a:p>
            <a:pPr marL="800100" lvl="1" indent="-342900" algn="just">
              <a:lnSpc>
                <a:spcPct val="115000"/>
              </a:lnSpc>
              <a:spcAft>
                <a:spcPts val="0"/>
              </a:spcAft>
              <a:buFont typeface="Wingdings" panose="05000000000000000000" pitchFamily="2" charset="2"/>
              <a:buChar char="§"/>
            </a:pPr>
            <a:r>
              <a:rPr lang="lt-LT" sz="1800" dirty="0">
                <a:latin typeface="Arial" panose="020B0604020202020204" pitchFamily="34" charset="0"/>
              </a:rPr>
              <a:t>patikimumo užtikrinimo paslaugų priežiūrai </a:t>
            </a:r>
            <a:r>
              <a:rPr lang="lt-LT" sz="1800" i="1" dirty="0">
                <a:latin typeface="Arial" panose="020B0604020202020204" pitchFamily="34" charset="0"/>
              </a:rPr>
              <a:t>(</a:t>
            </a:r>
            <a:r>
              <a:rPr lang="lt-LT" sz="1800" dirty="0">
                <a:latin typeface="Arial" panose="020B0604020202020204" pitchFamily="34" charset="0"/>
              </a:rPr>
              <a:t>kad būtų užtikrintas saugumas); </a:t>
            </a:r>
          </a:p>
          <a:p>
            <a:pPr marL="800100" lvl="1" indent="-342900" algn="just">
              <a:lnSpc>
                <a:spcPct val="115000"/>
              </a:lnSpc>
              <a:spcAft>
                <a:spcPts val="0"/>
              </a:spcAft>
              <a:buFont typeface="Wingdings" panose="05000000000000000000" pitchFamily="2" charset="2"/>
              <a:buChar char="§"/>
            </a:pPr>
            <a:endParaRPr lang="lt-LT" sz="1800" dirty="0">
              <a:latin typeface="Arial" panose="020B0604020202020204" pitchFamily="34" charset="0"/>
            </a:endParaRPr>
          </a:p>
          <a:p>
            <a:pPr marL="800100" lvl="1" indent="-342900" algn="just">
              <a:lnSpc>
                <a:spcPct val="115000"/>
              </a:lnSpc>
              <a:spcAft>
                <a:spcPts val="0"/>
              </a:spcAft>
              <a:buFont typeface="Wingdings" panose="05000000000000000000" pitchFamily="2" charset="2"/>
              <a:buChar char="§"/>
            </a:pPr>
            <a:r>
              <a:rPr lang="lt-LT" sz="1800" dirty="0">
                <a:latin typeface="Arial" panose="020B0604020202020204" pitchFamily="34" charset="0"/>
              </a:rPr>
              <a:t>elektroninio parašo naudos ir patikimumo viešinimui;</a:t>
            </a:r>
          </a:p>
          <a:p>
            <a:pPr marL="800100" lvl="1" indent="-342900" algn="just">
              <a:lnSpc>
                <a:spcPct val="115000"/>
              </a:lnSpc>
              <a:spcAft>
                <a:spcPts val="0"/>
              </a:spcAft>
              <a:buFont typeface="Wingdings" panose="05000000000000000000" pitchFamily="2" charset="2"/>
              <a:buChar char="§"/>
            </a:pPr>
            <a:endParaRPr lang="lt-LT" sz="1800" dirty="0">
              <a:latin typeface="Arial" panose="020B0604020202020204" pitchFamily="34" charset="0"/>
            </a:endParaRPr>
          </a:p>
          <a:p>
            <a:pPr marL="800100" lvl="1" indent="-342900" algn="just">
              <a:lnSpc>
                <a:spcPct val="115000"/>
              </a:lnSpc>
              <a:spcAft>
                <a:spcPts val="0"/>
              </a:spcAft>
              <a:buFont typeface="Wingdings" panose="05000000000000000000" pitchFamily="2" charset="2"/>
              <a:buChar char="§"/>
            </a:pPr>
            <a:r>
              <a:rPr lang="lt-LT" sz="1800" dirty="0">
                <a:latin typeface="Arial" panose="020B0604020202020204" pitchFamily="34" charset="0"/>
              </a:rPr>
              <a:t>galimybės  pasirašyti valstybės išduotomis priemonėmis – asmens tapatybės kortelėmis – viešinimui.</a:t>
            </a:r>
          </a:p>
          <a:p>
            <a:pPr marL="342900" lvl="0" indent="-342900" algn="just">
              <a:lnSpc>
                <a:spcPct val="115000"/>
              </a:lnSpc>
              <a:spcAft>
                <a:spcPts val="0"/>
              </a:spcAft>
              <a:buFont typeface="Symbol" panose="05050102010706020507" pitchFamily="18" charset="2"/>
              <a:buChar char=""/>
            </a:pPr>
            <a:endParaRPr lang="lt-L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8F6EAB2-81D1-4AE0-BA77-5FDCC7011C67}"/>
              </a:ext>
            </a:extLst>
          </p:cNvPr>
          <p:cNvPicPr>
            <a:picLocks noChangeAspect="1"/>
          </p:cNvPicPr>
          <p:nvPr/>
        </p:nvPicPr>
        <p:blipFill>
          <a:blip r:embed="rId3"/>
          <a:stretch>
            <a:fillRect/>
          </a:stretch>
        </p:blipFill>
        <p:spPr>
          <a:xfrm>
            <a:off x="477788" y="6248400"/>
            <a:ext cx="7550596" cy="228600"/>
          </a:xfrm>
          <a:prstGeom prst="rect">
            <a:avLst/>
          </a:prstGeom>
        </p:spPr>
      </p:pic>
    </p:spTree>
    <p:extLst>
      <p:ext uri="{BB962C8B-B14F-4D97-AF65-F5344CB8AC3E}">
        <p14:creationId xmlns:p14="http://schemas.microsoft.com/office/powerpoint/2010/main" val="252929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D11BFDC7-EA6B-47EC-9903-58A40EE25DD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703FD4E6-4C8E-49A2-91DB-6707FE5EAE1D}" type="slidenum">
              <a:rPr lang="en-GB" altLang="lt-LT" sz="1000" smtClean="0">
                <a:solidFill>
                  <a:srgbClr val="323232"/>
                </a:solidFill>
              </a:rPr>
              <a:pPr>
                <a:spcBef>
                  <a:spcPct val="0"/>
                </a:spcBef>
                <a:buFontTx/>
                <a:buNone/>
              </a:pPr>
              <a:t>38</a:t>
            </a:fld>
            <a:r>
              <a:rPr lang="en-GB" altLang="lt-LT" sz="1000" dirty="0">
                <a:solidFill>
                  <a:srgbClr val="323232"/>
                </a:solidFill>
              </a:rPr>
              <a:t> pal</a:t>
            </a:r>
          </a:p>
        </p:txBody>
      </p:sp>
      <p:sp>
        <p:nvSpPr>
          <p:cNvPr id="68611" name="Slide Number Placeholder 4">
            <a:extLst>
              <a:ext uri="{FF2B5EF4-FFF2-40B4-BE49-F238E27FC236}">
                <a16:creationId xmlns:a16="http://schemas.microsoft.com/office/drawing/2014/main" id="{7CCA7021-7878-472B-B6B5-50BA6FE2270B}"/>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6FE16410-52F7-4509-A4B7-8C1A4F393EB7}" type="slidenum">
              <a:rPr lang="en-GB" altLang="lt-LT" sz="1000">
                <a:solidFill>
                  <a:srgbClr val="323232"/>
                </a:solidFill>
              </a:rPr>
              <a:pPr algn="r" eaLnBrk="1" hangingPunct="1">
                <a:spcBef>
                  <a:spcPct val="0"/>
                </a:spcBef>
                <a:buFontTx/>
                <a:buNone/>
              </a:pPr>
              <a:t>38</a:t>
            </a:fld>
            <a:r>
              <a:rPr lang="en-GB" altLang="lt-LT" sz="1000" dirty="0">
                <a:solidFill>
                  <a:srgbClr val="323232"/>
                </a:solidFill>
              </a:rPr>
              <a:t> pal</a:t>
            </a:r>
          </a:p>
        </p:txBody>
      </p:sp>
      <p:sp>
        <p:nvSpPr>
          <p:cNvPr id="24578" name="Rectangle 2">
            <a:extLst>
              <a:ext uri="{FF2B5EF4-FFF2-40B4-BE49-F238E27FC236}">
                <a16:creationId xmlns:a16="http://schemas.microsoft.com/office/drawing/2014/main" id="{F024B036-FE79-4005-B4B2-4C9C08527321}"/>
              </a:ext>
            </a:extLst>
          </p:cNvPr>
          <p:cNvSpPr>
            <a:spLocks noGrp="1" noChangeArrowheads="1"/>
          </p:cNvSpPr>
          <p:nvPr>
            <p:ph type="ctrTitle"/>
          </p:nvPr>
        </p:nvSpPr>
        <p:spPr>
          <a:xfrm>
            <a:off x="1092200" y="4005064"/>
            <a:ext cx="6792168" cy="1800200"/>
          </a:xfrm>
        </p:spPr>
        <p:txBody>
          <a:bodyPr/>
          <a:lstStyle/>
          <a:p>
            <a:pPr algn="ctr" eaLnBrk="1" hangingPunct="1">
              <a:defRPr/>
            </a:pPr>
            <a:br>
              <a:rPr lang="lt-LT" b="0" dirty="0">
                <a:solidFill>
                  <a:srgbClr val="C00000"/>
                </a:solidFill>
                <a:effectLst>
                  <a:outerShdw blurRad="38100" dist="38100" dir="2700000" algn="tl">
                    <a:srgbClr val="C0C0C0"/>
                  </a:outerShdw>
                </a:effectLst>
                <a:latin typeface="Times New Roman" pitchFamily="18" charset="0"/>
              </a:rPr>
            </a:br>
            <a:r>
              <a:rPr lang="lt-LT" sz="2800" b="0" kern="1200" dirty="0">
                <a:solidFill>
                  <a:srgbClr val="C7440F"/>
                </a:solidFill>
                <a:latin typeface="+mn-lt"/>
                <a:ea typeface="+mn-ea"/>
                <a:cs typeface="+mn-cs"/>
              </a:rPr>
              <a:t>Dėkoju už dėmesį</a:t>
            </a:r>
            <a:br>
              <a:rPr lang="en-GB" sz="2800" b="0" kern="1200" dirty="0">
                <a:solidFill>
                  <a:srgbClr val="C7440F"/>
                </a:solidFill>
                <a:latin typeface="+mn-lt"/>
                <a:ea typeface="+mn-ea"/>
                <a:cs typeface="+mn-cs"/>
              </a:rPr>
            </a:br>
            <a:br>
              <a:rPr lang="en-GB" sz="2800" b="0" kern="1200" dirty="0">
                <a:solidFill>
                  <a:srgbClr val="C7440F"/>
                </a:solidFill>
                <a:latin typeface="+mn-lt"/>
                <a:ea typeface="+mn-ea"/>
                <a:cs typeface="+mn-cs"/>
              </a:rPr>
            </a:br>
            <a:br>
              <a:rPr lang="en-GB" b="0" dirty="0">
                <a:solidFill>
                  <a:srgbClr val="FF0000"/>
                </a:solidFill>
              </a:rPr>
            </a:br>
            <a:r>
              <a:rPr lang="lt-LT" sz="1600" b="0" dirty="0">
                <a:solidFill>
                  <a:srgbClr val="FF3300"/>
                </a:solidFill>
                <a:effectLst>
                  <a:outerShdw blurRad="38100" dist="38100" dir="2700000" algn="tl">
                    <a:srgbClr val="C0C0C0"/>
                  </a:outerShdw>
                </a:effectLst>
                <a:latin typeface="Times New Roman" pitchFamily="18" charset="0"/>
              </a:rPr>
              <a:t> </a:t>
            </a:r>
            <a:endParaRPr lang="en-GB" sz="1600" b="0" dirty="0">
              <a:solidFill>
                <a:srgbClr val="FF3300"/>
              </a:solidFill>
              <a:effectLst>
                <a:outerShdw blurRad="38100" dist="38100" dir="2700000" algn="tl">
                  <a:srgbClr val="C0C0C0"/>
                </a:outerShdw>
              </a:effectLst>
              <a:latin typeface="Times New Roman" pitchFamily="18" charset="0"/>
            </a:endParaRPr>
          </a:p>
        </p:txBody>
      </p:sp>
      <p:sp>
        <p:nvSpPr>
          <p:cNvPr id="68613" name="Rectangle 4">
            <a:extLst>
              <a:ext uri="{FF2B5EF4-FFF2-40B4-BE49-F238E27FC236}">
                <a16:creationId xmlns:a16="http://schemas.microsoft.com/office/drawing/2014/main" id="{91898DAA-831E-4E6A-B237-D565389C0ACC}"/>
              </a:ext>
            </a:extLst>
          </p:cNvPr>
          <p:cNvSpPr>
            <a:spLocks noChangeArrowheads="1"/>
          </p:cNvSpPr>
          <p:nvPr/>
        </p:nvSpPr>
        <p:spPr bwMode="auto">
          <a:xfrm>
            <a:off x="28575" y="549275"/>
            <a:ext cx="7364413"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endParaRPr lang="en-GB" altLang="lt-LT" sz="2800" b="1" dirty="0">
              <a:solidFill>
                <a:srgbClr val="D13A0B"/>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EEDF1DC-2B74-4876-8953-5681059CB644}" type="slidenum">
              <a:rPr lang="en-GB" altLang="lt-LT" smtClean="0"/>
              <a:pPr>
                <a:defRPr/>
              </a:pPr>
              <a:t>4</a:t>
            </a:fld>
            <a:r>
              <a:rPr lang="en-GB" altLang="lt-LT" dirty="0"/>
              <a:t> pal</a:t>
            </a:r>
          </a:p>
        </p:txBody>
      </p:sp>
      <p:sp>
        <p:nvSpPr>
          <p:cNvPr id="7" name="TextBox 6"/>
          <p:cNvSpPr txBox="1"/>
          <p:nvPr/>
        </p:nvSpPr>
        <p:spPr>
          <a:xfrm>
            <a:off x="602432" y="1474767"/>
            <a:ext cx="6552728" cy="584775"/>
          </a:xfrm>
          <a:prstGeom prst="rect">
            <a:avLst/>
          </a:prstGeom>
          <a:noFill/>
        </p:spPr>
        <p:txBody>
          <a:bodyPr wrap="square" rtlCol="0">
            <a:spAutoFit/>
          </a:bodyPr>
          <a:lstStyle/>
          <a:p>
            <a:r>
              <a:rPr lang="lt-LT" sz="1600" b="1" dirty="0">
                <a:latin typeface="+mn-lt"/>
              </a:rPr>
              <a:t>Judriojo ryšio tinklais perduotų duomenų kiekis (</a:t>
            </a:r>
            <a:r>
              <a:rPr lang="en-GB" sz="1600" b="1" kern="0" dirty="0">
                <a:solidFill>
                  <a:prstClr val="black"/>
                </a:solidFill>
                <a:latin typeface="+mn-lt"/>
              </a:rPr>
              <a:t>GPRS/EDGE, UMTS, UMTS HSDPA, LTE</a:t>
            </a:r>
            <a:r>
              <a:rPr lang="lt-LT" sz="1600" b="1" kern="0" dirty="0">
                <a:solidFill>
                  <a:prstClr val="black"/>
                </a:solidFill>
                <a:latin typeface="+mn-lt"/>
              </a:rPr>
              <a:t>) </a:t>
            </a:r>
            <a:r>
              <a:rPr lang="en-GB" sz="1600" b="1" kern="0" dirty="0">
                <a:solidFill>
                  <a:prstClr val="black"/>
                </a:solidFill>
                <a:latin typeface="+mn-lt"/>
              </a:rPr>
              <a:t>2017 </a:t>
            </a:r>
            <a:r>
              <a:rPr lang="lt-LT" sz="1600" b="1" kern="0" dirty="0">
                <a:solidFill>
                  <a:prstClr val="black"/>
                </a:solidFill>
                <a:latin typeface="+mn-lt"/>
              </a:rPr>
              <a:t>m.</a:t>
            </a:r>
            <a:r>
              <a:rPr lang="lt-LT" sz="1600" b="1" dirty="0">
                <a:latin typeface="+mn-lt"/>
              </a:rPr>
              <a:t>, TB</a:t>
            </a:r>
          </a:p>
        </p:txBody>
      </p:sp>
      <p:sp>
        <p:nvSpPr>
          <p:cNvPr id="8" name="TextBox 7"/>
          <p:cNvSpPr txBox="1"/>
          <p:nvPr/>
        </p:nvSpPr>
        <p:spPr>
          <a:xfrm>
            <a:off x="467544" y="4797152"/>
            <a:ext cx="7704856" cy="1200329"/>
          </a:xfrm>
          <a:prstGeom prst="rect">
            <a:avLst/>
          </a:prstGeom>
          <a:noFill/>
        </p:spPr>
        <p:txBody>
          <a:bodyPr wrap="square" rtlCol="0">
            <a:spAutoFit/>
          </a:bodyPr>
          <a:lstStyle/>
          <a:p>
            <a:pPr marL="342900" indent="-342900">
              <a:buFont typeface="Wingdings" panose="05000000000000000000" pitchFamily="2" charset="2"/>
              <a:buChar char="§"/>
            </a:pPr>
            <a:r>
              <a:rPr lang="lt-LT" sz="1800" dirty="0">
                <a:latin typeface="+mn-lt"/>
              </a:rPr>
              <a:t>Perduotų duomenų kiekis išaugo beveik 3 kartus</a:t>
            </a:r>
          </a:p>
          <a:p>
            <a:pPr marL="342900" indent="-342900">
              <a:buFont typeface="Wingdings" panose="05000000000000000000" pitchFamily="2" charset="2"/>
              <a:buChar char="§"/>
            </a:pPr>
            <a:endParaRPr lang="lt-LT" sz="1800" dirty="0">
              <a:latin typeface="+mn-lt"/>
            </a:endParaRPr>
          </a:p>
          <a:p>
            <a:pPr marL="342900" indent="-342900">
              <a:buFont typeface="Wingdings" panose="05000000000000000000" pitchFamily="2" charset="2"/>
              <a:buChar char="§"/>
            </a:pPr>
            <a:r>
              <a:rPr lang="lt-LT" sz="1800" dirty="0">
                <a:latin typeface="+mn-lt"/>
              </a:rPr>
              <a:t>Iš vienos SIM kortelės vidutiniškai perduota 6,7 GB per mėnesį duomenų</a:t>
            </a:r>
            <a:r>
              <a:rPr lang="en-US" sz="1800" dirty="0">
                <a:latin typeface="+mn-lt"/>
              </a:rPr>
              <a:t>, o 2016 m. 2,4 GB </a:t>
            </a:r>
            <a:endParaRPr lang="lt-LT" sz="1800" dirty="0">
              <a:latin typeface="+mn-lt"/>
            </a:endParaRPr>
          </a:p>
        </p:txBody>
      </p:sp>
      <p:sp>
        <p:nvSpPr>
          <p:cNvPr id="9" name="Rectangle 4">
            <a:extLst>
              <a:ext uri="{FF2B5EF4-FFF2-40B4-BE49-F238E27FC236}">
                <a16:creationId xmlns:a16="http://schemas.microsoft.com/office/drawing/2014/main" id="{F649E1A4-C735-4E64-85B5-8B99C63B81D2}"/>
              </a:ext>
            </a:extLst>
          </p:cNvPr>
          <p:cNvSpPr>
            <a:spLocks noChangeArrowheads="1"/>
          </p:cNvSpPr>
          <p:nvPr/>
        </p:nvSpPr>
        <p:spPr bwMode="auto">
          <a:xfrm>
            <a:off x="136794" y="556490"/>
            <a:ext cx="7130824" cy="678925"/>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Duomenų perdavimas</a:t>
            </a:r>
            <a:endParaRPr lang="en-GB" altLang="lt-LT" sz="2400" b="1" dirty="0">
              <a:solidFill>
                <a:srgbClr val="D13A0B"/>
              </a:solidFill>
              <a:latin typeface="+mn-lt"/>
            </a:endParaRPr>
          </a:p>
        </p:txBody>
      </p:sp>
      <p:graphicFrame>
        <p:nvGraphicFramePr>
          <p:cNvPr id="11" name="Content Placeholder 4">
            <a:extLst>
              <a:ext uri="{FF2B5EF4-FFF2-40B4-BE49-F238E27FC236}">
                <a16:creationId xmlns:a16="http://schemas.microsoft.com/office/drawing/2014/main" id="{6679BC55-5022-4118-B7B7-03E07434ACC3}"/>
              </a:ext>
            </a:extLst>
          </p:cNvPr>
          <p:cNvGraphicFramePr>
            <a:graphicFrameLocks noGrp="1"/>
          </p:cNvGraphicFramePr>
          <p:nvPr>
            <p:ph idx="1"/>
            <p:extLst>
              <p:ext uri="{D42A27DB-BD31-4B8C-83A1-F6EECF244321}">
                <p14:modId xmlns:p14="http://schemas.microsoft.com/office/powerpoint/2010/main" val="190075602"/>
              </p:ext>
            </p:extLst>
          </p:nvPr>
        </p:nvGraphicFramePr>
        <p:xfrm>
          <a:off x="602432" y="2081844"/>
          <a:ext cx="7569968" cy="2446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02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D7BA35-5214-4B2A-ACEC-3C8C7615352E}"/>
              </a:ext>
            </a:extLst>
          </p:cNvPr>
          <p:cNvSpPr>
            <a:spLocks noGrp="1"/>
          </p:cNvSpPr>
          <p:nvPr>
            <p:ph type="sldNum" sz="quarter" idx="11"/>
          </p:nvPr>
        </p:nvSpPr>
        <p:spPr/>
        <p:txBody>
          <a:bodyPr/>
          <a:lstStyle/>
          <a:p>
            <a:pPr>
              <a:defRPr/>
            </a:pPr>
            <a:fld id="{7EEDF1DC-2B74-4876-8953-5681059CB644}" type="slidenum">
              <a:rPr lang="en-GB" altLang="lt-LT" smtClean="0"/>
              <a:pPr>
                <a:defRPr/>
              </a:pPr>
              <a:t>5</a:t>
            </a:fld>
            <a:r>
              <a:rPr lang="en-GB" altLang="lt-LT" dirty="0"/>
              <a:t> pal</a:t>
            </a:r>
          </a:p>
        </p:txBody>
      </p:sp>
      <p:sp>
        <p:nvSpPr>
          <p:cNvPr id="8" name="TextBox 7">
            <a:extLst>
              <a:ext uri="{FF2B5EF4-FFF2-40B4-BE49-F238E27FC236}">
                <a16:creationId xmlns:a16="http://schemas.microsoft.com/office/drawing/2014/main" id="{A23E4783-FCB6-45CE-8BBE-04A57C740FB5}"/>
              </a:ext>
            </a:extLst>
          </p:cNvPr>
          <p:cNvSpPr txBox="1"/>
          <p:nvPr/>
        </p:nvSpPr>
        <p:spPr>
          <a:xfrm>
            <a:off x="467544" y="4509120"/>
            <a:ext cx="7992888" cy="2031325"/>
          </a:xfrm>
          <a:prstGeom prst="rect">
            <a:avLst/>
          </a:prstGeom>
          <a:noFill/>
        </p:spPr>
        <p:txBody>
          <a:bodyPr wrap="square" rtlCol="0">
            <a:spAutoFit/>
          </a:bodyPr>
          <a:lstStyle/>
          <a:p>
            <a:pPr marL="342900" indent="-342900">
              <a:buFont typeface="Wingdings" panose="05000000000000000000" pitchFamily="2" charset="2"/>
              <a:buChar char="§"/>
            </a:pPr>
            <a:r>
              <a:rPr lang="lt-LT" sz="1800" dirty="0">
                <a:latin typeface="+mn-lt"/>
                <a:cs typeface="Calibri" panose="020F0502020204030204" pitchFamily="34" charset="0"/>
              </a:rPr>
              <a:t>2017 m. pokalbių trukmė išaugo </a:t>
            </a:r>
            <a:r>
              <a:rPr lang="en-GB" sz="1800" dirty="0">
                <a:latin typeface="+mn-lt"/>
                <a:cs typeface="Calibri" panose="020F0502020204030204" pitchFamily="34" charset="0"/>
              </a:rPr>
              <a:t>115,3</a:t>
            </a:r>
            <a:r>
              <a:rPr lang="lt-LT" sz="1800" dirty="0">
                <a:latin typeface="+mn-lt"/>
                <a:cs typeface="Calibri" panose="020F0502020204030204" pitchFamily="34" charset="0"/>
              </a:rPr>
              <a:t> proc.</a:t>
            </a:r>
          </a:p>
          <a:p>
            <a:endParaRPr lang="lt-LT" sz="1800" dirty="0">
              <a:latin typeface="+mn-lt"/>
              <a:cs typeface="Calibri" panose="020F0502020204030204" pitchFamily="34" charset="0"/>
            </a:endParaRPr>
          </a:p>
          <a:p>
            <a:pPr marL="342900" indent="-342900">
              <a:buFont typeface="Wingdings" panose="05000000000000000000" pitchFamily="2" charset="2"/>
              <a:buChar char="§"/>
            </a:pPr>
            <a:r>
              <a:rPr lang="lt-LT" sz="1800" dirty="0">
                <a:latin typeface="+mn-lt"/>
              </a:rPr>
              <a:t>Priežastis – praėjusiųjų metų vasarą įsigaliojęs ES reglamentas, nustatęs „mokėk kaip namie“  (angl. „</a:t>
            </a:r>
            <a:r>
              <a:rPr lang="lt-LT" sz="1800" dirty="0" err="1">
                <a:latin typeface="+mn-lt"/>
              </a:rPr>
              <a:t>Roam</a:t>
            </a:r>
            <a:r>
              <a:rPr lang="lt-LT" sz="1800" dirty="0">
                <a:latin typeface="+mn-lt"/>
              </a:rPr>
              <a:t> </a:t>
            </a:r>
            <a:r>
              <a:rPr lang="lt-LT" sz="1800" dirty="0" err="1">
                <a:latin typeface="+mn-lt"/>
              </a:rPr>
              <a:t>Like</a:t>
            </a:r>
            <a:r>
              <a:rPr lang="lt-LT" sz="1800" dirty="0">
                <a:latin typeface="+mn-lt"/>
              </a:rPr>
              <a:t> at </a:t>
            </a:r>
            <a:r>
              <a:rPr lang="lt-LT" sz="1800" dirty="0" err="1">
                <a:latin typeface="+mn-lt"/>
              </a:rPr>
              <a:t>Home</a:t>
            </a:r>
            <a:r>
              <a:rPr lang="lt-LT" sz="1800" dirty="0">
                <a:latin typeface="+mn-lt"/>
              </a:rPr>
              <a:t>“ – RLAH principą).</a:t>
            </a:r>
            <a:r>
              <a:rPr lang="en-US" sz="1800" dirty="0">
                <a:latin typeface="+mn-lt"/>
              </a:rPr>
              <a:t> </a:t>
            </a:r>
            <a:endParaRPr lang="lt-LT" sz="1800" dirty="0">
              <a:latin typeface="+mn-lt"/>
            </a:endParaRPr>
          </a:p>
          <a:p>
            <a:pPr marL="342900" indent="-342900">
              <a:buFont typeface="Wingdings" panose="05000000000000000000" pitchFamily="2" charset="2"/>
              <a:buChar char="§"/>
            </a:pPr>
            <a:endParaRPr lang="lt-LT" sz="1800" dirty="0">
              <a:latin typeface="+mn-lt"/>
              <a:cs typeface="Calibri" panose="020F0502020204030204" pitchFamily="34" charset="0"/>
            </a:endParaRPr>
          </a:p>
          <a:p>
            <a:endParaRPr lang="lt-LT" sz="1800" dirty="0">
              <a:latin typeface="+mn-lt"/>
              <a:cs typeface="Calibri" panose="020F0502020204030204" pitchFamily="34" charset="0"/>
            </a:endParaRPr>
          </a:p>
          <a:p>
            <a:endParaRPr lang="lt-LT" sz="1800" dirty="0">
              <a:latin typeface="Calibri" panose="020F0502020204030204" pitchFamily="34" charset="0"/>
              <a:cs typeface="Calibri" panose="020F0502020204030204" pitchFamily="34" charset="0"/>
            </a:endParaRPr>
          </a:p>
        </p:txBody>
      </p:sp>
      <p:sp>
        <p:nvSpPr>
          <p:cNvPr id="9"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6"/>
            <a:ext cx="7130824" cy="678925"/>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sz="2400" b="1" dirty="0">
                <a:solidFill>
                  <a:srgbClr val="C7440F"/>
                </a:solidFill>
                <a:latin typeface="+mn-lt"/>
              </a:rPr>
              <a:t>Balso skambučiai, inicijuoti abonentų, išvykusių į užsienio šalis</a:t>
            </a:r>
            <a:endParaRPr lang="en-GB" altLang="lt-LT" sz="2400" b="1" dirty="0">
              <a:solidFill>
                <a:srgbClr val="C7440F"/>
              </a:solidFill>
              <a:latin typeface="+mn-lt"/>
            </a:endParaRPr>
          </a:p>
        </p:txBody>
      </p:sp>
      <p:graphicFrame>
        <p:nvGraphicFramePr>
          <p:cNvPr id="7" name="Content Placeholder 4">
            <a:extLst>
              <a:ext uri="{FF2B5EF4-FFF2-40B4-BE49-F238E27FC236}">
                <a16:creationId xmlns:a16="http://schemas.microsoft.com/office/drawing/2014/main" id="{1F5A802C-FC7C-4C8E-8340-9E9BB406119F}"/>
              </a:ext>
            </a:extLst>
          </p:cNvPr>
          <p:cNvGraphicFramePr>
            <a:graphicFrameLocks/>
          </p:cNvGraphicFramePr>
          <p:nvPr>
            <p:extLst>
              <p:ext uri="{D42A27DB-BD31-4B8C-83A1-F6EECF244321}">
                <p14:modId xmlns:p14="http://schemas.microsoft.com/office/powerpoint/2010/main" val="557169333"/>
              </p:ext>
            </p:extLst>
          </p:nvPr>
        </p:nvGraphicFramePr>
        <p:xfrm>
          <a:off x="221894" y="2050521"/>
          <a:ext cx="8454561" cy="23145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104AFA0-13B3-4A07-8CA4-909F14210C4D}"/>
              </a:ext>
            </a:extLst>
          </p:cNvPr>
          <p:cNvSpPr txBox="1"/>
          <p:nvPr/>
        </p:nvSpPr>
        <p:spPr>
          <a:xfrm>
            <a:off x="537520" y="1340768"/>
            <a:ext cx="7130823" cy="584775"/>
          </a:xfrm>
          <a:prstGeom prst="rect">
            <a:avLst/>
          </a:prstGeom>
          <a:noFill/>
        </p:spPr>
        <p:txBody>
          <a:bodyPr wrap="square" rtlCol="0">
            <a:spAutoFit/>
          </a:bodyPr>
          <a:lstStyle/>
          <a:p>
            <a:r>
              <a:rPr lang="lt-LT" sz="1600" b="1" dirty="0">
                <a:latin typeface="+mn-lt"/>
              </a:rPr>
              <a:t>Pokalbių inicijuotų Lietuvos Respublikos judriojo ryšio abonentų, išvykusių į užsienį, trukmė</a:t>
            </a:r>
            <a:r>
              <a:rPr lang="en-GB" sz="1600" b="1" dirty="0">
                <a:latin typeface="+mn-lt"/>
              </a:rPr>
              <a:t>, </a:t>
            </a:r>
            <a:r>
              <a:rPr lang="lt-LT" sz="1600" b="1" dirty="0">
                <a:latin typeface="+mn-lt"/>
              </a:rPr>
              <a:t>mln. min.</a:t>
            </a:r>
            <a:r>
              <a:rPr lang="en-GB" sz="1600" b="1" dirty="0">
                <a:latin typeface="+mn-lt"/>
              </a:rPr>
              <a:t>, 2012-2017</a:t>
            </a:r>
            <a:r>
              <a:rPr lang="lt-LT" sz="1600" b="1" dirty="0">
                <a:latin typeface="+mn-lt"/>
              </a:rPr>
              <a:t> m.</a:t>
            </a:r>
          </a:p>
        </p:txBody>
      </p:sp>
    </p:spTree>
    <p:extLst>
      <p:ext uri="{BB962C8B-B14F-4D97-AF65-F5344CB8AC3E}">
        <p14:creationId xmlns:p14="http://schemas.microsoft.com/office/powerpoint/2010/main" val="266753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2AB19-687A-45F3-B6E5-0E12E5B4ED7B}"/>
              </a:ext>
            </a:extLst>
          </p:cNvPr>
          <p:cNvSpPr>
            <a:spLocks noGrp="1"/>
          </p:cNvSpPr>
          <p:nvPr>
            <p:ph type="sldNum" sz="quarter" idx="11"/>
          </p:nvPr>
        </p:nvSpPr>
        <p:spPr/>
        <p:txBody>
          <a:bodyPr/>
          <a:lstStyle/>
          <a:p>
            <a:pPr>
              <a:defRPr/>
            </a:pPr>
            <a:fld id="{7EEDF1DC-2B74-4876-8953-5681059CB644}" type="slidenum">
              <a:rPr lang="en-GB" altLang="lt-LT" smtClean="0"/>
              <a:pPr>
                <a:defRPr/>
              </a:pPr>
              <a:t>6</a:t>
            </a:fld>
            <a:r>
              <a:rPr lang="en-GB" altLang="lt-LT" dirty="0"/>
              <a:t> pal</a:t>
            </a:r>
          </a:p>
        </p:txBody>
      </p:sp>
      <p:sp>
        <p:nvSpPr>
          <p:cNvPr id="8" name="TextBox 7">
            <a:extLst>
              <a:ext uri="{FF2B5EF4-FFF2-40B4-BE49-F238E27FC236}">
                <a16:creationId xmlns:a16="http://schemas.microsoft.com/office/drawing/2014/main" id="{240A5325-EC33-45C4-A1C8-17FDEE096960}"/>
              </a:ext>
            </a:extLst>
          </p:cNvPr>
          <p:cNvSpPr txBox="1"/>
          <p:nvPr/>
        </p:nvSpPr>
        <p:spPr>
          <a:xfrm>
            <a:off x="467544" y="4365104"/>
            <a:ext cx="8676456" cy="170303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lt-LT" sz="1800" dirty="0">
                <a:latin typeface="+mn-lt"/>
              </a:rPr>
              <a:t>Pašto paslaugas teikė 46 paslaugų teikėjai</a:t>
            </a:r>
            <a:endParaRPr lang="en-US" sz="1800" dirty="0">
              <a:latin typeface="+mn-lt"/>
            </a:endParaRPr>
          </a:p>
          <a:p>
            <a:pPr marL="342900" indent="-342900">
              <a:lnSpc>
                <a:spcPct val="150000"/>
              </a:lnSpc>
              <a:buFont typeface="Wingdings" panose="05000000000000000000" pitchFamily="2" charset="2"/>
              <a:buChar char="§"/>
            </a:pPr>
            <a:r>
              <a:rPr lang="lt-LT" sz="1800" dirty="0">
                <a:latin typeface="+mn-lt"/>
              </a:rPr>
              <a:t>Pašto sektoriaus pajamos išaugo 12,5 proc.</a:t>
            </a:r>
            <a:endParaRPr lang="en-US" sz="1800" dirty="0">
              <a:latin typeface="+mn-lt"/>
            </a:endParaRPr>
          </a:p>
          <a:p>
            <a:pPr marL="342900" indent="-342900">
              <a:lnSpc>
                <a:spcPct val="150000"/>
              </a:lnSpc>
              <a:buFont typeface="Wingdings" panose="05000000000000000000" pitchFamily="2" charset="2"/>
              <a:buChar char="§"/>
            </a:pPr>
            <a:r>
              <a:rPr lang="lt-LT" sz="1800" dirty="0">
                <a:latin typeface="+mn-lt"/>
              </a:rPr>
              <a:t>Didžiausia pajamų dalis gauta</a:t>
            </a:r>
            <a:r>
              <a:rPr lang="en-US" sz="1800" dirty="0">
                <a:latin typeface="+mn-lt"/>
              </a:rPr>
              <a:t> </a:t>
            </a:r>
            <a:r>
              <a:rPr lang="lt-LT" sz="1800" dirty="0">
                <a:latin typeface="+mn-lt"/>
              </a:rPr>
              <a:t>už</a:t>
            </a:r>
            <a:r>
              <a:rPr lang="en-US" sz="1800" dirty="0">
                <a:latin typeface="+mn-lt"/>
              </a:rPr>
              <a:t> pa</a:t>
            </a:r>
            <a:r>
              <a:rPr lang="lt-LT" sz="1800" dirty="0" err="1">
                <a:latin typeface="+mn-lt"/>
              </a:rPr>
              <a:t>što</a:t>
            </a:r>
            <a:r>
              <a:rPr lang="lt-LT" sz="1800" dirty="0">
                <a:latin typeface="+mn-lt"/>
              </a:rPr>
              <a:t> siuntinių perdavimą – 83,1 mln. Eur.  (14,8 proc. daugiau nei 2016 m.)</a:t>
            </a:r>
          </a:p>
        </p:txBody>
      </p:sp>
      <p:sp>
        <p:nvSpPr>
          <p:cNvPr id="6"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7"/>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Pašto paslauga</a:t>
            </a:r>
            <a:endParaRPr lang="en-GB" altLang="lt-LT" sz="2400" b="1" dirty="0">
              <a:solidFill>
                <a:srgbClr val="D13A0B"/>
              </a:solidFill>
              <a:latin typeface="+mn-lt"/>
            </a:endParaRPr>
          </a:p>
        </p:txBody>
      </p:sp>
      <p:sp>
        <p:nvSpPr>
          <p:cNvPr id="13" name="Rectangle 12"/>
          <p:cNvSpPr/>
          <p:nvPr/>
        </p:nvSpPr>
        <p:spPr>
          <a:xfrm>
            <a:off x="251520" y="1449308"/>
            <a:ext cx="6390456" cy="338554"/>
          </a:xfrm>
          <a:prstGeom prst="rect">
            <a:avLst/>
          </a:prstGeom>
        </p:spPr>
        <p:txBody>
          <a:bodyPr wrap="square">
            <a:spAutoFit/>
          </a:bodyPr>
          <a:lstStyle/>
          <a:p>
            <a:r>
              <a:rPr lang="lt-LT" sz="1600" b="1" dirty="0">
                <a:latin typeface="Arial" panose="020B0604020202020204" pitchFamily="34" charset="0"/>
                <a:ea typeface="Times New Roman" panose="02020603050405020304" pitchFamily="18" charset="0"/>
              </a:rPr>
              <a:t>Pajamos, gautos už pašto paslaugų teikimą, mln. Eur</a:t>
            </a:r>
            <a:endParaRPr lang="lt-LT" sz="1600" dirty="0"/>
          </a:p>
        </p:txBody>
      </p:sp>
      <p:graphicFrame>
        <p:nvGraphicFramePr>
          <p:cNvPr id="10" name="Content Placeholder 9">
            <a:extLst>
              <a:ext uri="{FF2B5EF4-FFF2-40B4-BE49-F238E27FC236}">
                <a16:creationId xmlns:a16="http://schemas.microsoft.com/office/drawing/2014/main" id="{411C7731-B317-4D5C-9369-4B003E6103D9}"/>
              </a:ext>
            </a:extLst>
          </p:cNvPr>
          <p:cNvGraphicFramePr>
            <a:graphicFrameLocks noGrp="1"/>
          </p:cNvGraphicFramePr>
          <p:nvPr>
            <p:ph idx="1"/>
            <p:extLst>
              <p:ext uri="{D42A27DB-BD31-4B8C-83A1-F6EECF244321}">
                <p14:modId xmlns:p14="http://schemas.microsoft.com/office/powerpoint/2010/main" val="384947638"/>
              </p:ext>
            </p:extLst>
          </p:nvPr>
        </p:nvGraphicFramePr>
        <p:xfrm>
          <a:off x="467544" y="2228520"/>
          <a:ext cx="7920880" cy="1881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0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2AB19-687A-45F3-B6E5-0E12E5B4ED7B}"/>
              </a:ext>
            </a:extLst>
          </p:cNvPr>
          <p:cNvSpPr>
            <a:spLocks noGrp="1"/>
          </p:cNvSpPr>
          <p:nvPr>
            <p:ph type="sldNum" sz="quarter" idx="11"/>
          </p:nvPr>
        </p:nvSpPr>
        <p:spPr/>
        <p:txBody>
          <a:bodyPr/>
          <a:lstStyle/>
          <a:p>
            <a:pPr>
              <a:defRPr/>
            </a:pPr>
            <a:fld id="{7EEDF1DC-2B74-4876-8953-5681059CB644}" type="slidenum">
              <a:rPr lang="en-GB" altLang="lt-LT" smtClean="0"/>
              <a:pPr>
                <a:defRPr/>
              </a:pPr>
              <a:t>7</a:t>
            </a:fld>
            <a:r>
              <a:rPr lang="en-GB" altLang="lt-LT" dirty="0"/>
              <a:t> pal</a:t>
            </a:r>
          </a:p>
        </p:txBody>
      </p:sp>
      <p:sp>
        <p:nvSpPr>
          <p:cNvPr id="6"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7"/>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Pašto siuntiniai</a:t>
            </a:r>
            <a:endParaRPr lang="en-GB" altLang="lt-LT" sz="2400" b="1" dirty="0">
              <a:solidFill>
                <a:srgbClr val="D13A0B"/>
              </a:solidFill>
              <a:latin typeface="+mn-lt"/>
            </a:endParaRPr>
          </a:p>
        </p:txBody>
      </p:sp>
      <p:sp>
        <p:nvSpPr>
          <p:cNvPr id="13" name="Rectangle 12"/>
          <p:cNvSpPr/>
          <p:nvPr/>
        </p:nvSpPr>
        <p:spPr>
          <a:xfrm>
            <a:off x="251520" y="1449308"/>
            <a:ext cx="6390456" cy="338554"/>
          </a:xfrm>
          <a:prstGeom prst="rect">
            <a:avLst/>
          </a:prstGeom>
        </p:spPr>
        <p:txBody>
          <a:bodyPr wrap="square">
            <a:spAutoFit/>
          </a:bodyPr>
          <a:lstStyle/>
          <a:p>
            <a:r>
              <a:rPr lang="lt-LT" sz="1600" b="1" dirty="0">
                <a:latin typeface="Arial" panose="020B0604020202020204" pitchFamily="34" charset="0"/>
                <a:ea typeface="Times New Roman" panose="02020603050405020304" pitchFamily="18" charset="0"/>
              </a:rPr>
              <a:t>Pašto siuntiniai, mln. vnt., 2012-2017 m.</a:t>
            </a:r>
            <a:endParaRPr lang="lt-LT" sz="1600" dirty="0"/>
          </a:p>
        </p:txBody>
      </p:sp>
      <p:graphicFrame>
        <p:nvGraphicFramePr>
          <p:cNvPr id="12" name="Content Placeholder 4">
            <a:extLst>
              <a:ext uri="{FF2B5EF4-FFF2-40B4-BE49-F238E27FC236}">
                <a16:creationId xmlns:a16="http://schemas.microsoft.com/office/drawing/2014/main" id="{74FD536F-57DC-47F3-BFDF-897780616C33}"/>
              </a:ext>
            </a:extLst>
          </p:cNvPr>
          <p:cNvGraphicFramePr>
            <a:graphicFrameLocks noGrp="1"/>
          </p:cNvGraphicFramePr>
          <p:nvPr>
            <p:ph idx="1"/>
            <p:extLst>
              <p:ext uri="{D42A27DB-BD31-4B8C-83A1-F6EECF244321}">
                <p14:modId xmlns:p14="http://schemas.microsoft.com/office/powerpoint/2010/main" val="442117839"/>
              </p:ext>
            </p:extLst>
          </p:nvPr>
        </p:nvGraphicFramePr>
        <p:xfrm>
          <a:off x="755576" y="2071195"/>
          <a:ext cx="7056784" cy="2293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D9976BD7-B4A8-42CE-9340-ED98880CEFA4}"/>
              </a:ext>
            </a:extLst>
          </p:cNvPr>
          <p:cNvSpPr/>
          <p:nvPr/>
        </p:nvSpPr>
        <p:spPr>
          <a:xfrm>
            <a:off x="481153" y="4581128"/>
            <a:ext cx="8064896" cy="1995418"/>
          </a:xfrm>
          <a:prstGeom prst="rect">
            <a:avLst/>
          </a:prstGeom>
        </p:spPr>
        <p:txBody>
          <a:bodyPr wrap="square">
            <a:spAutoFit/>
          </a:bodyPr>
          <a:lstStyle/>
          <a:p>
            <a:pPr marL="342900" indent="-342900">
              <a:spcBef>
                <a:spcPts val="600"/>
              </a:spcBef>
              <a:buFont typeface="Wingdings" panose="05000000000000000000" pitchFamily="2" charset="2"/>
              <a:buChar char="§"/>
            </a:pPr>
            <a:r>
              <a:rPr lang="lt-LT" sz="1800" dirty="0">
                <a:latin typeface="+mn-lt"/>
              </a:rPr>
              <a:t>2017 m. perduota </a:t>
            </a:r>
            <a:r>
              <a:rPr lang="en-GB" sz="1800" dirty="0">
                <a:latin typeface="+mn-lt"/>
                <a:cs typeface="Calibri" panose="020F0502020204030204" pitchFamily="34" charset="0"/>
              </a:rPr>
              <a:t>12</a:t>
            </a:r>
            <a:r>
              <a:rPr lang="lt-LT" sz="1800" dirty="0">
                <a:latin typeface="+mn-lt"/>
                <a:cs typeface="Calibri" panose="020F0502020204030204" pitchFamily="34" charset="0"/>
              </a:rPr>
              <a:t>,</a:t>
            </a:r>
            <a:r>
              <a:rPr lang="en-GB" sz="1800" dirty="0">
                <a:latin typeface="+mn-lt"/>
                <a:cs typeface="Calibri" panose="020F0502020204030204" pitchFamily="34" charset="0"/>
              </a:rPr>
              <a:t>4</a:t>
            </a:r>
            <a:r>
              <a:rPr lang="lt-LT" sz="1800" dirty="0">
                <a:latin typeface="+mn-lt"/>
                <a:cs typeface="Calibri" panose="020F0502020204030204" pitchFamily="34" charset="0"/>
              </a:rPr>
              <a:t>%</a:t>
            </a:r>
            <a:r>
              <a:rPr lang="lt-LT" sz="1800" b="1" dirty="0">
                <a:latin typeface="+mn-lt"/>
                <a:cs typeface="Calibri" panose="020F0502020204030204" pitchFamily="34" charset="0"/>
              </a:rPr>
              <a:t> </a:t>
            </a:r>
            <a:r>
              <a:rPr lang="lt-LT" sz="1800" dirty="0">
                <a:latin typeface="+mn-lt"/>
              </a:rPr>
              <a:t>pašto siuntinių daugiau nei </a:t>
            </a:r>
            <a:r>
              <a:rPr lang="en-GB" sz="1800" dirty="0">
                <a:latin typeface="+mn-lt"/>
                <a:cs typeface="Calibri" panose="020F0502020204030204" pitchFamily="34" charset="0"/>
              </a:rPr>
              <a:t>2016</a:t>
            </a:r>
            <a:r>
              <a:rPr lang="lt-LT" sz="1800" dirty="0">
                <a:latin typeface="+mn-lt"/>
                <a:cs typeface="Calibri" panose="020F0502020204030204" pitchFamily="34" charset="0"/>
              </a:rPr>
              <a:t> m.</a:t>
            </a:r>
          </a:p>
          <a:p>
            <a:pPr>
              <a:spcBef>
                <a:spcPts val="600"/>
              </a:spcBef>
            </a:pPr>
            <a:endParaRPr lang="lt-LT" sz="1800" dirty="0">
              <a:latin typeface="+mn-lt"/>
              <a:cs typeface="Calibri" panose="020F0502020204030204" pitchFamily="34" charset="0"/>
            </a:endParaRPr>
          </a:p>
          <a:p>
            <a:pPr marL="342900" indent="-342900">
              <a:spcBef>
                <a:spcPts val="600"/>
              </a:spcBef>
              <a:buFont typeface="Wingdings" panose="05000000000000000000" pitchFamily="2" charset="2"/>
              <a:buChar char="§"/>
            </a:pPr>
            <a:r>
              <a:rPr lang="lt-LT" sz="1800" dirty="0">
                <a:latin typeface="+mn-lt"/>
                <a:cs typeface="Calibri" panose="020F0502020204030204" pitchFamily="34" charset="0"/>
              </a:rPr>
              <a:t>Siuntiniai pagal kryptis pasiskirsto: vidaus 75,8 proc., tarptautiniai siunčiamieji </a:t>
            </a:r>
            <a:r>
              <a:rPr lang="en-US" sz="1800" dirty="0">
                <a:latin typeface="+mn-lt"/>
                <a:cs typeface="Calibri" panose="020F0502020204030204" pitchFamily="34" charset="0"/>
              </a:rPr>
              <a:t>13,7</a:t>
            </a:r>
            <a:r>
              <a:rPr lang="lt-LT" sz="1800" dirty="0">
                <a:latin typeface="+mn-lt"/>
                <a:cs typeface="Calibri" panose="020F0502020204030204" pitchFamily="34" charset="0"/>
              </a:rPr>
              <a:t> proc.</a:t>
            </a:r>
            <a:r>
              <a:rPr lang="en-US" sz="1800" dirty="0">
                <a:latin typeface="+mn-lt"/>
                <a:cs typeface="Calibri" panose="020F0502020204030204" pitchFamily="34" charset="0"/>
              </a:rPr>
              <a:t> </a:t>
            </a:r>
            <a:r>
              <a:rPr lang="lt-LT" sz="1800" dirty="0">
                <a:latin typeface="+mn-lt"/>
                <a:cs typeface="Calibri" panose="020F0502020204030204" pitchFamily="34" charset="0"/>
              </a:rPr>
              <a:t>ir tarptautiniai gaunamieji</a:t>
            </a:r>
            <a:r>
              <a:rPr lang="en-US" sz="1800" dirty="0">
                <a:latin typeface="+mn-lt"/>
                <a:cs typeface="Calibri" panose="020F0502020204030204" pitchFamily="34" charset="0"/>
              </a:rPr>
              <a:t> 10,4</a:t>
            </a:r>
            <a:r>
              <a:rPr lang="lt-LT" sz="1800" dirty="0">
                <a:latin typeface="+mn-lt"/>
                <a:cs typeface="Calibri" panose="020F0502020204030204" pitchFamily="34" charset="0"/>
              </a:rPr>
              <a:t> proc..</a:t>
            </a:r>
          </a:p>
          <a:p>
            <a:pPr marL="342900" indent="-342900">
              <a:buFont typeface="Wingdings" panose="05000000000000000000" pitchFamily="2" charset="2"/>
              <a:buChar char="§"/>
            </a:pPr>
            <a:endParaRPr lang="en-GB" sz="1800" dirty="0">
              <a:latin typeface="+mn-lt"/>
              <a:cs typeface="Calibri" panose="020F0502020204030204" pitchFamily="34" charset="0"/>
            </a:endParaRPr>
          </a:p>
          <a:p>
            <a:pPr marL="342900" indent="-342900">
              <a:lnSpc>
                <a:spcPct val="150000"/>
              </a:lnSpc>
              <a:buFont typeface="Wingdings" panose="05000000000000000000" pitchFamily="2" charset="2"/>
              <a:buChar char="§"/>
            </a:pPr>
            <a:endParaRPr lang="en-US" sz="1800" dirty="0">
              <a:latin typeface="+mn-lt"/>
            </a:endParaRPr>
          </a:p>
        </p:txBody>
      </p:sp>
    </p:spTree>
    <p:extLst>
      <p:ext uri="{BB962C8B-B14F-4D97-AF65-F5344CB8AC3E}">
        <p14:creationId xmlns:p14="http://schemas.microsoft.com/office/powerpoint/2010/main" val="329704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EEDF1DC-2B74-4876-8953-5681059CB644}" type="slidenum">
              <a:rPr lang="en-GB" altLang="lt-LT" smtClean="0"/>
              <a:pPr>
                <a:defRPr/>
              </a:pPr>
              <a:t>8</a:t>
            </a:fld>
            <a:r>
              <a:rPr lang="en-GB" altLang="lt-LT" dirty="0"/>
              <a:t> pal</a:t>
            </a:r>
          </a:p>
        </p:txBody>
      </p:sp>
      <p:sp>
        <p:nvSpPr>
          <p:cNvPr id="5" name="Rectangle 4">
            <a:extLst>
              <a:ext uri="{FF2B5EF4-FFF2-40B4-BE49-F238E27FC236}">
                <a16:creationId xmlns:a16="http://schemas.microsoft.com/office/drawing/2014/main" id="{F649E1A4-C735-4E64-85B5-8B99C63B81D2}"/>
              </a:ext>
            </a:extLst>
          </p:cNvPr>
          <p:cNvSpPr>
            <a:spLocks noChangeArrowheads="1"/>
          </p:cNvSpPr>
          <p:nvPr/>
        </p:nvSpPr>
        <p:spPr bwMode="auto">
          <a:xfrm>
            <a:off x="395536" y="513831"/>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r>
              <a:rPr lang="lt-LT" altLang="lt-LT" sz="2400" b="1" dirty="0">
                <a:solidFill>
                  <a:srgbClr val="D13A0B"/>
                </a:solidFill>
                <a:latin typeface="+mn-lt"/>
              </a:rPr>
              <a:t>Geležinkelių transporto paslaugos</a:t>
            </a:r>
            <a:endParaRPr lang="en-GB" altLang="lt-LT" sz="2400" b="1" dirty="0">
              <a:solidFill>
                <a:srgbClr val="D13A0B"/>
              </a:solidFill>
              <a:latin typeface="+mn-lt"/>
            </a:endParaRPr>
          </a:p>
        </p:txBody>
      </p:sp>
      <p:sp>
        <p:nvSpPr>
          <p:cNvPr id="9" name="Content Placeholder 9">
            <a:extLst>
              <a:ext uri="{FF2B5EF4-FFF2-40B4-BE49-F238E27FC236}">
                <a16:creationId xmlns:a16="http://schemas.microsoft.com/office/drawing/2014/main" id="{F7335F8C-2EEF-4227-BE16-CFD3F7CD9949}"/>
              </a:ext>
            </a:extLst>
          </p:cNvPr>
          <p:cNvSpPr txBox="1">
            <a:spLocks/>
          </p:cNvSpPr>
          <p:nvPr/>
        </p:nvSpPr>
        <p:spPr>
          <a:xfrm>
            <a:off x="546716" y="4509120"/>
            <a:ext cx="8078419" cy="2121098"/>
          </a:xfrm>
          <a:prstGeom prst="rect">
            <a:avLst/>
          </a:prstGeom>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algn="just">
              <a:buFont typeface="Wingdings" panose="05000000000000000000" pitchFamily="2" charset="2"/>
              <a:buChar char="§"/>
            </a:pPr>
            <a:r>
              <a:rPr lang="en-US" sz="1800" kern="0" dirty="0" err="1">
                <a:solidFill>
                  <a:schemeClr val="tx1"/>
                </a:solidFill>
              </a:rPr>
              <a:t>Perve</a:t>
            </a:r>
            <a:r>
              <a:rPr lang="lt-LT" sz="1800" kern="0" dirty="0" err="1">
                <a:solidFill>
                  <a:schemeClr val="tx1"/>
                </a:solidFill>
              </a:rPr>
              <a:t>žtų</a:t>
            </a:r>
            <a:r>
              <a:rPr lang="lt-LT" sz="1800" kern="0" dirty="0">
                <a:solidFill>
                  <a:schemeClr val="tx1"/>
                </a:solidFill>
              </a:rPr>
              <a:t> krovinių skaičius – 52,6 mln. t, augimas 9,9 proc.</a:t>
            </a:r>
          </a:p>
          <a:p>
            <a:pPr algn="just">
              <a:buFont typeface="Wingdings" panose="05000000000000000000" pitchFamily="2" charset="2"/>
              <a:buChar char="§"/>
            </a:pPr>
            <a:endParaRPr lang="lt-LT" sz="1800" kern="0" dirty="0">
              <a:solidFill>
                <a:schemeClr val="tx1"/>
              </a:solidFill>
            </a:endParaRPr>
          </a:p>
          <a:p>
            <a:pPr algn="just">
              <a:buFont typeface="Wingdings" panose="05000000000000000000" pitchFamily="2" charset="2"/>
              <a:buChar char="§"/>
            </a:pPr>
            <a:r>
              <a:rPr lang="lt-LT" sz="1800" kern="0" dirty="0">
                <a:solidFill>
                  <a:schemeClr val="tx1"/>
                </a:solidFill>
              </a:rPr>
              <a:t>Pervežtų keleivių skaičius – 4,4 mln. keleivių, sumažėjimas 0,2 proc</a:t>
            </a:r>
            <a:r>
              <a:rPr lang="lt-LT" sz="1800" kern="0" dirty="0"/>
              <a:t>.</a:t>
            </a:r>
          </a:p>
        </p:txBody>
      </p:sp>
      <p:pic>
        <p:nvPicPr>
          <p:cNvPr id="3" name="Content Placeholder 2"/>
          <p:cNvPicPr>
            <a:picLocks noGrp="1" noChangeAspect="1"/>
          </p:cNvPicPr>
          <p:nvPr>
            <p:ph idx="1"/>
          </p:nvPr>
        </p:nvPicPr>
        <p:blipFill>
          <a:blip r:embed="rId3"/>
          <a:stretch>
            <a:fillRect/>
          </a:stretch>
        </p:blipFill>
        <p:spPr>
          <a:xfrm>
            <a:off x="517625" y="1262415"/>
            <a:ext cx="8078419" cy="2773080"/>
          </a:xfrm>
          <a:prstGeom prst="rect">
            <a:avLst/>
          </a:prstGeom>
        </p:spPr>
      </p:pic>
    </p:spTree>
    <p:extLst>
      <p:ext uri="{BB962C8B-B14F-4D97-AF65-F5344CB8AC3E}">
        <p14:creationId xmlns:p14="http://schemas.microsoft.com/office/powerpoint/2010/main" val="216645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B6462543-2C79-4416-9AA6-6EE28F5E8D8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spcBef>
                <a:spcPct val="0"/>
              </a:spcBef>
              <a:buFontTx/>
              <a:buNone/>
            </a:pPr>
            <a:fld id="{C610F14E-63BE-4586-AA1D-85295BB625E2}" type="slidenum">
              <a:rPr lang="en-GB" altLang="lt-LT" sz="1000" smtClean="0">
                <a:solidFill>
                  <a:srgbClr val="323232"/>
                </a:solidFill>
              </a:rPr>
              <a:pPr>
                <a:spcBef>
                  <a:spcPct val="0"/>
                </a:spcBef>
                <a:buFontTx/>
                <a:buNone/>
              </a:pPr>
              <a:t>9</a:t>
            </a:fld>
            <a:r>
              <a:rPr lang="en-GB" altLang="lt-LT" sz="1000" dirty="0">
                <a:solidFill>
                  <a:srgbClr val="323232"/>
                </a:solidFill>
              </a:rPr>
              <a:t> pal</a:t>
            </a:r>
          </a:p>
        </p:txBody>
      </p:sp>
      <p:sp>
        <p:nvSpPr>
          <p:cNvPr id="31747" name="Slide Number Placeholder 4">
            <a:extLst>
              <a:ext uri="{FF2B5EF4-FFF2-40B4-BE49-F238E27FC236}">
                <a16:creationId xmlns:a16="http://schemas.microsoft.com/office/drawing/2014/main" id="{7BA11306-8036-448D-BDE7-2E8754EED671}"/>
              </a:ext>
            </a:extLst>
          </p:cNvPr>
          <p:cNvSpPr txBox="1">
            <a:spLocks noGrp="1"/>
          </p:cNvSpPr>
          <p:nvPr/>
        </p:nvSpPr>
        <p:spPr bwMode="auto">
          <a:xfrm>
            <a:off x="8077200" y="6248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r" eaLnBrk="1" hangingPunct="1">
              <a:spcBef>
                <a:spcPct val="0"/>
              </a:spcBef>
              <a:buFontTx/>
              <a:buNone/>
            </a:pPr>
            <a:fld id="{EF732E72-6260-40E6-B13B-E74552304711}" type="slidenum">
              <a:rPr lang="en-GB" altLang="lt-LT" sz="1000">
                <a:solidFill>
                  <a:srgbClr val="323232"/>
                </a:solidFill>
              </a:rPr>
              <a:pPr algn="r" eaLnBrk="1" hangingPunct="1">
                <a:spcBef>
                  <a:spcPct val="0"/>
                </a:spcBef>
                <a:buFontTx/>
                <a:buNone/>
              </a:pPr>
              <a:t>9</a:t>
            </a:fld>
            <a:r>
              <a:rPr lang="en-GB" altLang="lt-LT" sz="1000" dirty="0">
                <a:solidFill>
                  <a:srgbClr val="323232"/>
                </a:solidFill>
              </a:rPr>
              <a:t> pal</a:t>
            </a:r>
          </a:p>
        </p:txBody>
      </p:sp>
      <p:sp>
        <p:nvSpPr>
          <p:cNvPr id="26" name="Rectangle 3">
            <a:extLst>
              <a:ext uri="{FF2B5EF4-FFF2-40B4-BE49-F238E27FC236}">
                <a16:creationId xmlns:a16="http://schemas.microsoft.com/office/drawing/2014/main" id="{B5D6C9A4-5FEB-48D1-9B0D-FD508F119525}"/>
              </a:ext>
            </a:extLst>
          </p:cNvPr>
          <p:cNvSpPr txBox="1">
            <a:spLocks noChangeArrowheads="1"/>
          </p:cNvSpPr>
          <p:nvPr/>
        </p:nvSpPr>
        <p:spPr bwMode="auto">
          <a:xfrm>
            <a:off x="827088" y="2924175"/>
            <a:ext cx="7416800" cy="93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000">
                <a:solidFill>
                  <a:srgbClr val="828F96"/>
                </a:solidFill>
                <a:latin typeface="+mn-lt"/>
                <a:ea typeface="+mn-ea"/>
                <a:cs typeface="+mn-cs"/>
              </a:defRPr>
            </a:lvl1pPr>
            <a:lvl2pPr marL="742950" indent="-285750" algn="l" rtl="0" eaLnBrk="0" fontAlgn="base" hangingPunct="0">
              <a:spcBef>
                <a:spcPct val="20000"/>
              </a:spcBef>
              <a:spcAft>
                <a:spcPct val="0"/>
              </a:spcAft>
              <a:buChar char="–"/>
              <a:defRPr sz="2400">
                <a:solidFill>
                  <a:srgbClr val="828F96"/>
                </a:solidFill>
                <a:latin typeface="+mn-lt"/>
              </a:defRPr>
            </a:lvl2pPr>
            <a:lvl3pPr marL="1143000" indent="-228600" algn="l" rtl="0" eaLnBrk="0" fontAlgn="base" hangingPunct="0">
              <a:spcBef>
                <a:spcPct val="20000"/>
              </a:spcBef>
              <a:spcAft>
                <a:spcPct val="0"/>
              </a:spcAft>
              <a:buChar char="•"/>
              <a:defRPr sz="2000">
                <a:solidFill>
                  <a:srgbClr val="828F96"/>
                </a:solidFill>
                <a:latin typeface="+mn-lt"/>
              </a:defRPr>
            </a:lvl3pPr>
            <a:lvl4pPr marL="1600200" indent="-228600" algn="l" rtl="0" eaLnBrk="0" fontAlgn="base" hangingPunct="0">
              <a:spcBef>
                <a:spcPct val="20000"/>
              </a:spcBef>
              <a:spcAft>
                <a:spcPct val="0"/>
              </a:spcAft>
              <a:buChar char="–"/>
              <a:defRPr sz="2000">
                <a:solidFill>
                  <a:srgbClr val="828F96"/>
                </a:solidFill>
                <a:latin typeface="+mn-lt"/>
              </a:defRPr>
            </a:lvl4pPr>
            <a:lvl5pPr marL="2057400" indent="-228600" algn="l" rtl="0" eaLnBrk="0" fontAlgn="base" hangingPunct="0">
              <a:spcBef>
                <a:spcPct val="20000"/>
              </a:spcBef>
              <a:spcAft>
                <a:spcPct val="0"/>
              </a:spcAft>
              <a:buChar char="»"/>
              <a:defRPr sz="1500">
                <a:solidFill>
                  <a:srgbClr val="828F96"/>
                </a:solidFill>
                <a:latin typeface="+mn-lt"/>
              </a:defRPr>
            </a:lvl5pPr>
            <a:lvl6pPr marL="2514600" indent="-228600" algn="l" rtl="0" fontAlgn="base">
              <a:spcBef>
                <a:spcPct val="20000"/>
              </a:spcBef>
              <a:spcAft>
                <a:spcPct val="0"/>
              </a:spcAft>
              <a:buChar char="»"/>
              <a:defRPr sz="1500">
                <a:solidFill>
                  <a:srgbClr val="828F96"/>
                </a:solidFill>
                <a:latin typeface="+mn-lt"/>
              </a:defRPr>
            </a:lvl6pPr>
            <a:lvl7pPr marL="2971800" indent="-228600" algn="l" rtl="0" fontAlgn="base">
              <a:spcBef>
                <a:spcPct val="20000"/>
              </a:spcBef>
              <a:spcAft>
                <a:spcPct val="0"/>
              </a:spcAft>
              <a:buChar char="»"/>
              <a:defRPr sz="1500">
                <a:solidFill>
                  <a:srgbClr val="828F96"/>
                </a:solidFill>
                <a:latin typeface="+mn-lt"/>
              </a:defRPr>
            </a:lvl7pPr>
            <a:lvl8pPr marL="3429000" indent="-228600" algn="l" rtl="0" fontAlgn="base">
              <a:spcBef>
                <a:spcPct val="20000"/>
              </a:spcBef>
              <a:spcAft>
                <a:spcPct val="0"/>
              </a:spcAft>
              <a:buChar char="»"/>
              <a:defRPr sz="1500">
                <a:solidFill>
                  <a:srgbClr val="828F96"/>
                </a:solidFill>
                <a:latin typeface="+mn-lt"/>
              </a:defRPr>
            </a:lvl8pPr>
            <a:lvl9pPr marL="3886200" indent="-228600" algn="l" rtl="0" fontAlgn="base">
              <a:spcBef>
                <a:spcPct val="20000"/>
              </a:spcBef>
              <a:spcAft>
                <a:spcPct val="0"/>
              </a:spcAft>
              <a:buChar char="»"/>
              <a:defRPr sz="1500">
                <a:solidFill>
                  <a:srgbClr val="828F96"/>
                </a:solidFill>
                <a:latin typeface="+mn-lt"/>
              </a:defRPr>
            </a:lvl9pPr>
          </a:lstStyle>
          <a:p>
            <a:pPr marL="0" indent="0" algn="ctr">
              <a:buNone/>
              <a:tabLst>
                <a:tab pos="363538" algn="l"/>
              </a:tabLst>
              <a:defRPr/>
            </a:pPr>
            <a:r>
              <a:rPr lang="lt-LT" sz="2800" dirty="0">
                <a:solidFill>
                  <a:srgbClr val="C7440F"/>
                </a:solidFill>
              </a:rPr>
              <a:t>RRT VYKDOMA PROGRAMA IR FINANSAI</a:t>
            </a:r>
          </a:p>
        </p:txBody>
      </p:sp>
      <p:sp>
        <p:nvSpPr>
          <p:cNvPr id="5" name="Rectangle 4">
            <a:extLst>
              <a:ext uri="{FF2B5EF4-FFF2-40B4-BE49-F238E27FC236}">
                <a16:creationId xmlns:a16="http://schemas.microsoft.com/office/drawing/2014/main" id="{F649E1A4-C735-4E64-85B5-8B99C63B81D2}"/>
              </a:ext>
            </a:extLst>
          </p:cNvPr>
          <p:cNvSpPr>
            <a:spLocks noChangeArrowheads="1"/>
          </p:cNvSpPr>
          <p:nvPr/>
        </p:nvSpPr>
        <p:spPr bwMode="auto">
          <a:xfrm>
            <a:off x="251520" y="522577"/>
            <a:ext cx="7056784" cy="674176"/>
          </a:xfrm>
          <a:prstGeom prst="rect">
            <a:avLst/>
          </a:prstGeom>
          <a:solidFill>
            <a:srgbClr val="DDDDDD"/>
          </a:solidFill>
          <a:ln w="9525">
            <a:solidFill>
              <a:srgbClr val="DDDDDD"/>
            </a:solidFill>
            <a:miter lim="800000"/>
            <a:headEnd/>
            <a:tailEnd/>
          </a:ln>
        </p:spPr>
        <p:txBody>
          <a:bodyPr lIns="0" rIns="0" anchor="ctr"/>
          <a:lstStyle>
            <a:lvl1pPr>
              <a:spcBef>
                <a:spcPct val="20000"/>
              </a:spcBef>
              <a:buChar char="•"/>
              <a:defRPr sz="3000">
                <a:solidFill>
                  <a:srgbClr val="828F96"/>
                </a:solidFill>
                <a:latin typeface="Arial" panose="020B0604020202020204" pitchFamily="34" charset="0"/>
              </a:defRPr>
            </a:lvl1pPr>
            <a:lvl2pPr marL="742950" indent="-285750">
              <a:spcBef>
                <a:spcPct val="20000"/>
              </a:spcBef>
              <a:buChar char="–"/>
              <a:defRPr sz="2400">
                <a:solidFill>
                  <a:srgbClr val="828F96"/>
                </a:solidFill>
                <a:latin typeface="Arial" panose="020B0604020202020204" pitchFamily="34" charset="0"/>
              </a:defRPr>
            </a:lvl2pPr>
            <a:lvl3pPr marL="1143000" indent="-228600">
              <a:spcBef>
                <a:spcPct val="20000"/>
              </a:spcBef>
              <a:buChar char="•"/>
              <a:defRPr sz="2000">
                <a:solidFill>
                  <a:srgbClr val="828F96"/>
                </a:solidFill>
                <a:latin typeface="Arial" panose="020B0604020202020204" pitchFamily="34" charset="0"/>
              </a:defRPr>
            </a:lvl3pPr>
            <a:lvl4pPr marL="1600200" indent="-228600">
              <a:spcBef>
                <a:spcPct val="20000"/>
              </a:spcBef>
              <a:buChar char="–"/>
              <a:defRPr sz="2000">
                <a:solidFill>
                  <a:srgbClr val="828F96"/>
                </a:solidFill>
                <a:latin typeface="Arial" panose="020B0604020202020204" pitchFamily="34" charset="0"/>
              </a:defRPr>
            </a:lvl4pPr>
            <a:lvl5pPr marL="2057400" indent="-228600">
              <a:spcBef>
                <a:spcPct val="20000"/>
              </a:spcBef>
              <a:buChar char="»"/>
              <a:defRPr sz="1500">
                <a:solidFill>
                  <a:srgbClr val="828F96"/>
                </a:solidFill>
                <a:latin typeface="Arial" panose="020B0604020202020204" pitchFamily="34" charset="0"/>
              </a:defRPr>
            </a:lvl5pPr>
            <a:lvl6pPr marL="2514600" indent="-228600" eaLnBrk="0" fontAlgn="base" hangingPunct="0">
              <a:spcBef>
                <a:spcPct val="20000"/>
              </a:spcBef>
              <a:spcAft>
                <a:spcPct val="0"/>
              </a:spcAft>
              <a:buChar char="»"/>
              <a:defRPr sz="1500">
                <a:solidFill>
                  <a:srgbClr val="828F96"/>
                </a:solidFill>
                <a:latin typeface="Arial" panose="020B0604020202020204" pitchFamily="34" charset="0"/>
              </a:defRPr>
            </a:lvl6pPr>
            <a:lvl7pPr marL="2971800" indent="-228600" eaLnBrk="0" fontAlgn="base" hangingPunct="0">
              <a:spcBef>
                <a:spcPct val="20000"/>
              </a:spcBef>
              <a:spcAft>
                <a:spcPct val="0"/>
              </a:spcAft>
              <a:buChar char="»"/>
              <a:defRPr sz="1500">
                <a:solidFill>
                  <a:srgbClr val="828F96"/>
                </a:solidFill>
                <a:latin typeface="Arial" panose="020B0604020202020204" pitchFamily="34" charset="0"/>
              </a:defRPr>
            </a:lvl7pPr>
            <a:lvl8pPr marL="3429000" indent="-228600" eaLnBrk="0" fontAlgn="base" hangingPunct="0">
              <a:spcBef>
                <a:spcPct val="20000"/>
              </a:spcBef>
              <a:spcAft>
                <a:spcPct val="0"/>
              </a:spcAft>
              <a:buChar char="»"/>
              <a:defRPr sz="1500">
                <a:solidFill>
                  <a:srgbClr val="828F96"/>
                </a:solidFill>
                <a:latin typeface="Arial" panose="020B0604020202020204" pitchFamily="34" charset="0"/>
              </a:defRPr>
            </a:lvl8pPr>
            <a:lvl9pPr marL="3886200" indent="-228600" eaLnBrk="0" fontAlgn="base" hangingPunct="0">
              <a:spcBef>
                <a:spcPct val="20000"/>
              </a:spcBef>
              <a:spcAft>
                <a:spcPct val="0"/>
              </a:spcAft>
              <a:buChar char="»"/>
              <a:defRPr sz="1500">
                <a:solidFill>
                  <a:srgbClr val="828F96"/>
                </a:solidFill>
                <a:latin typeface="Arial" panose="020B0604020202020204" pitchFamily="34" charset="0"/>
              </a:defRPr>
            </a:lvl9pPr>
          </a:lstStyle>
          <a:p>
            <a:pPr algn="ctr" eaLnBrk="1" hangingPunct="1">
              <a:spcBef>
                <a:spcPct val="0"/>
              </a:spcBef>
              <a:buFontTx/>
              <a:buNone/>
            </a:pPr>
            <a:endParaRPr lang="en-GB" altLang="lt-LT" sz="2400" b="1" dirty="0">
              <a:solidFill>
                <a:srgbClr val="D13A0B"/>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RRT prezentacijos šablonas">
  <a:themeElements>
    <a:clrScheme name="RRT prezentacijos šablona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RT prezentacijos šablon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RT prezentacijos šablona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RT prezentacijos šablona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RT prezentacijos šablona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RT prezentacijos šablona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RT prezentacijos šablon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RT prezentacijos šablon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RT prezentacijos šablon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Settings\iziliene\Application Data\Microsoft\Templates\RRT prezentacijos šablonas.pot</Template>
  <TotalTime>21896</TotalTime>
  <Words>4423</Words>
  <Application>Microsoft Office PowerPoint</Application>
  <PresentationFormat>Demonstracija ekrane (4:3)</PresentationFormat>
  <Paragraphs>527</Paragraphs>
  <Slides>38</Slides>
  <Notes>38</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38</vt:i4>
      </vt:variant>
    </vt:vector>
  </HeadingPairs>
  <TitlesOfParts>
    <vt:vector size="44" baseType="lpstr">
      <vt:lpstr>Arial</vt:lpstr>
      <vt:lpstr>Calibri</vt:lpstr>
      <vt:lpstr>Symbol</vt:lpstr>
      <vt:lpstr>Times New Roman</vt:lpstr>
      <vt:lpstr>Wingdings</vt:lpstr>
      <vt:lpstr>RRT prezentacijos šablonas</vt:lpstr>
      <vt:lpstr> LIETUVOS RESPUBLIKOS RYŠIŲ REGULIAVIMO TARNYBOS  2017 METŲ VEIKLOS ATASKAITOS  IR  PATIKIMUMO UŽTIKRINIMO PASLAUGŲ RINKOS  2017 METŲ APŽVALGOS PRISTATYMAS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 Dėkoju už dėmesį    </vt:lpstr>
    </vt:vector>
  </TitlesOfParts>
  <Company>Ryšių reguliavimo tarnyba prie LRV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 RYŠIŲ REGULIAVIMO TARNYBOS  2005-2007 M.  STRATEGINIO VEIKLOS PLANO PROJEKTAS</dc:title>
  <dc:creator>iziliene</dc:creator>
  <cp:lastModifiedBy>Eurika Norkienė</cp:lastModifiedBy>
  <cp:revision>1802</cp:revision>
  <cp:lastPrinted>2018-10-16T07:09:35Z</cp:lastPrinted>
  <dcterms:created xsi:type="dcterms:W3CDTF">2004-09-09T10:29:43Z</dcterms:created>
  <dcterms:modified xsi:type="dcterms:W3CDTF">2018-10-16T13:37:30Z</dcterms:modified>
</cp:coreProperties>
</file>