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9"/>
  </p:notesMasterIdLst>
  <p:handoutMasterIdLst>
    <p:handoutMasterId r:id="rId10"/>
  </p:handoutMasterIdLst>
  <p:sldIdLst>
    <p:sldId id="1028" r:id="rId2"/>
    <p:sldId id="1039" r:id="rId3"/>
    <p:sldId id="1045" r:id="rId4"/>
    <p:sldId id="1043" r:id="rId5"/>
    <p:sldId id="1036" r:id="rId6"/>
    <p:sldId id="1044" r:id="rId7"/>
    <p:sldId id="1033" r:id="rId8"/>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B08600"/>
    <a:srgbClr val="02409A"/>
    <a:srgbClr val="00518E"/>
    <a:srgbClr val="415F11"/>
    <a:srgbClr val="AC8300"/>
    <a:srgbClr val="CC9B00"/>
    <a:srgbClr val="808000"/>
    <a:srgbClr val="6B9C1C"/>
    <a:srgbClr val="A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46416" autoAdjust="0"/>
    <p:restoredTop sz="95474" autoAdjust="0"/>
  </p:normalViewPr>
  <p:slideViewPr>
    <p:cSldViewPr>
      <p:cViewPr varScale="1">
        <p:scale>
          <a:sx n="114" d="100"/>
          <a:sy n="114" d="100"/>
        </p:scale>
        <p:origin x="1122"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5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baseline="0">
                <a:solidFill>
                  <a:sysClr val="windowText" lastClr="000000"/>
                </a:solidFill>
                <a:latin typeface="+mn-lt"/>
                <a:ea typeface="+mn-ea"/>
                <a:cs typeface="+mn-cs"/>
              </a:defRPr>
            </a:pPr>
            <a:r>
              <a:rPr lang="en-US" sz="1400" cap="all" baseline="0" dirty="0" err="1">
                <a:solidFill>
                  <a:sysClr val="windowText" lastClr="000000"/>
                </a:solidFill>
                <a:latin typeface="Times New Roman" panose="02020603050405020304" pitchFamily="18" charset="0"/>
                <a:cs typeface="Times New Roman" panose="02020603050405020304" pitchFamily="18" charset="0"/>
              </a:rPr>
              <a:t>Veiksm</a:t>
            </a:r>
            <a:r>
              <a:rPr lang="lt-LT" sz="1400" cap="all" baseline="0" dirty="0">
                <a:solidFill>
                  <a:sysClr val="windowText" lastClr="000000"/>
                </a:solidFill>
                <a:latin typeface="Times New Roman" panose="02020603050405020304" pitchFamily="18" charset="0"/>
                <a:cs typeface="Times New Roman" panose="02020603050405020304" pitchFamily="18" charset="0"/>
              </a:rPr>
              <a:t>ų</a:t>
            </a:r>
            <a:r>
              <a:rPr lang="en-US" sz="1400" cap="all" baseline="0" dirty="0">
                <a:solidFill>
                  <a:sysClr val="windowText" lastClr="000000"/>
                </a:solidFill>
                <a:latin typeface="Times New Roman" panose="02020603050405020304" pitchFamily="18" charset="0"/>
                <a:cs typeface="Times New Roman" panose="02020603050405020304" pitchFamily="18" charset="0"/>
              </a:rPr>
              <a:t> </a:t>
            </a:r>
            <a:r>
              <a:rPr lang="en-US" sz="1400" cap="all" baseline="0" dirty="0" err="1">
                <a:solidFill>
                  <a:sysClr val="windowText" lastClr="000000"/>
                </a:solidFill>
                <a:latin typeface="Times New Roman" panose="02020603050405020304" pitchFamily="18" charset="0"/>
                <a:cs typeface="Times New Roman" panose="02020603050405020304" pitchFamily="18" charset="0"/>
              </a:rPr>
              <a:t>programo</a:t>
            </a:r>
            <a:r>
              <a:rPr lang="lt-LT" sz="1400" cap="all" baseline="0" dirty="0">
                <a:solidFill>
                  <a:sysClr val="windowText" lastClr="000000"/>
                </a:solidFill>
                <a:latin typeface="Times New Roman" panose="02020603050405020304" pitchFamily="18" charset="0"/>
                <a:cs typeface="Times New Roman" panose="02020603050405020304" pitchFamily="18" charset="0"/>
              </a:rPr>
              <a:t>s įgyvendinimas </a:t>
            </a:r>
          </a:p>
          <a:p>
            <a:pPr>
              <a:defRPr sz="1400">
                <a:solidFill>
                  <a:sysClr val="windowText" lastClr="000000"/>
                </a:solidFill>
              </a:defRPr>
            </a:pPr>
            <a:r>
              <a:rPr lang="lt-LT" sz="1400" cap="none" baseline="0" dirty="0">
                <a:solidFill>
                  <a:sysClr val="windowText" lastClr="000000"/>
                </a:solidFill>
                <a:latin typeface="Times New Roman" panose="02020603050405020304" pitchFamily="18" charset="0"/>
                <a:cs typeface="Times New Roman" panose="02020603050405020304" pitchFamily="18" charset="0"/>
              </a:rPr>
              <a:t>(EJRŽF+LT biudžetas)</a:t>
            </a:r>
          </a:p>
        </c:rich>
      </c:tx>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mn-lt"/>
              <a:ea typeface="+mn-ea"/>
              <a:cs typeface="+mn-cs"/>
            </a:defRPr>
          </a:pPr>
          <a:endParaRPr lang="lt-LT"/>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p3d/>
          </c:spPr>
          <c:invertIfNegative val="0"/>
          <c:dLbls>
            <c:dLbl>
              <c:idx val="0"/>
              <c:layout>
                <c:manualLayout>
                  <c:x val="0"/>
                  <c:y val="-1.204819277108433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423-4A41-94DA-E2CC55A3076C}"/>
                </c:ext>
              </c:extLst>
            </c:dLbl>
            <c:dLbl>
              <c:idx val="1"/>
              <c:layout>
                <c:manualLayout>
                  <c:x val="0"/>
                  <c:y val="-2.409638554216867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423-4A41-94DA-E2CC55A3076C}"/>
                </c:ext>
              </c:extLst>
            </c:dLbl>
            <c:dLbl>
              <c:idx val="2"/>
              <c:layout>
                <c:manualLayout>
                  <c:x val="-6.0542812320367046E-17"/>
                  <c:y val="-2.40963855421687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423-4A41-94DA-E2CC55A3076C}"/>
                </c:ext>
              </c:extLst>
            </c:dLbl>
            <c:dLbl>
              <c:idx val="3"/>
              <c:layout>
                <c:manualLayout>
                  <c:x val="-1.2108562464073409E-16"/>
                  <c:y val="-2.409638554216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423-4A41-94DA-E2CC55A3076C}"/>
                </c:ext>
              </c:extLst>
            </c:dLbl>
            <c:dLbl>
              <c:idx val="4"/>
              <c:layout>
                <c:manualLayout>
                  <c:x val="4.9535600494991965E-3"/>
                  <c:y val="-3.61445783132530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423-4A41-94DA-E2CC55A3076C}"/>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'pagal SP'!$B$14:$B$18</c:f>
              <c:strCache>
                <c:ptCount val="5"/>
                <c:pt idx="0">
                  <c:v>Skirta paramos lėšų 2014-2020 metams,  Eur</c:v>
                </c:pt>
                <c:pt idx="1">
                  <c:v>Patvirtinta paramos suma, Eur</c:v>
                </c:pt>
                <c:pt idx="2">
                  <c:v>Vertinamų paramos paraiškų suma, Eur</c:v>
                </c:pt>
                <c:pt idx="3">
                  <c:v>Išmokėta paramos suma,  Eur</c:v>
                </c:pt>
                <c:pt idx="4">
                  <c:v>EK deklaruota viešosios paramos suma,  Eur</c:v>
                </c:pt>
              </c:strCache>
            </c:strRef>
          </c:cat>
          <c:val>
            <c:numRef>
              <c:f>'pagal SP'!$C$14:$C$18</c:f>
              <c:numCache>
                <c:formatCode>#,##0</c:formatCode>
                <c:ptCount val="5"/>
                <c:pt idx="0">
                  <c:v>68036893</c:v>
                </c:pt>
                <c:pt idx="1">
                  <c:v>30760894.719999999</c:v>
                </c:pt>
                <c:pt idx="2">
                  <c:v>3423987.4</c:v>
                </c:pt>
                <c:pt idx="3">
                  <c:v>9305732.370000001</c:v>
                </c:pt>
                <c:pt idx="4">
                  <c:v>5454209.5921568628</c:v>
                </c:pt>
              </c:numCache>
            </c:numRef>
          </c:val>
          <c:extLst>
            <c:ext xmlns:c16="http://schemas.microsoft.com/office/drawing/2014/chart" uri="{C3380CC4-5D6E-409C-BE32-E72D297353CC}">
              <c16:uniqueId val="{00000005-6423-4A41-94DA-E2CC55A3076C}"/>
            </c:ext>
          </c:extLst>
        </c:ser>
        <c:dLbls>
          <c:showLegendKey val="0"/>
          <c:showVal val="1"/>
          <c:showCatName val="0"/>
          <c:showSerName val="0"/>
          <c:showPercent val="0"/>
          <c:showBubbleSize val="0"/>
        </c:dLbls>
        <c:gapWidth val="150"/>
        <c:shape val="box"/>
        <c:axId val="377990712"/>
        <c:axId val="377988088"/>
        <c:axId val="0"/>
      </c:bar3DChart>
      <c:catAx>
        <c:axId val="377990712"/>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t-LT"/>
          </a:p>
        </c:txPr>
        <c:crossAx val="377988088"/>
        <c:crosses val="autoZero"/>
        <c:auto val="1"/>
        <c:lblAlgn val="ctr"/>
        <c:lblOffset val="100"/>
        <c:noMultiLvlLbl val="0"/>
      </c:catAx>
      <c:valAx>
        <c:axId val="377988088"/>
        <c:scaling>
          <c:orientation val="minMax"/>
        </c:scaling>
        <c:delete val="1"/>
        <c:axPos val="l"/>
        <c:numFmt formatCode="#,##0" sourceLinked="1"/>
        <c:majorTickMark val="none"/>
        <c:minorTickMark val="none"/>
        <c:tickLblPos val="nextTo"/>
        <c:crossAx val="3779907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t-LT"/>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cap="all" baseline="0">
                <a:solidFill>
                  <a:sysClr val="windowText" lastClr="000000"/>
                </a:solidFill>
                <a:latin typeface="Times New Roman" panose="02020603050405020304" pitchFamily="18" charset="0"/>
                <a:ea typeface="+mn-ea"/>
                <a:cs typeface="Times New Roman" panose="02020603050405020304" pitchFamily="18" charset="0"/>
              </a:defRPr>
            </a:pPr>
            <a:r>
              <a:rPr lang="lt-LT" sz="1400" dirty="0">
                <a:solidFill>
                  <a:sysClr val="windowText" lastClr="000000"/>
                </a:solidFill>
                <a:latin typeface="Times New Roman" panose="02020603050405020304" pitchFamily="18" charset="0"/>
                <a:cs typeface="Times New Roman" panose="02020603050405020304" pitchFamily="18" charset="0"/>
              </a:rPr>
              <a:t>EJRŽF paramos,</a:t>
            </a:r>
            <a:r>
              <a:rPr lang="lt-LT" sz="1400" baseline="0" dirty="0">
                <a:solidFill>
                  <a:sysClr val="windowText" lastClr="000000"/>
                </a:solidFill>
                <a:latin typeface="Times New Roman" panose="02020603050405020304" pitchFamily="18" charset="0"/>
                <a:cs typeface="Times New Roman" panose="02020603050405020304" pitchFamily="18" charset="0"/>
              </a:rPr>
              <a:t> skirtos </a:t>
            </a:r>
            <a:r>
              <a:rPr lang="lt-LT" sz="1400" baseline="0" dirty="0" err="1">
                <a:solidFill>
                  <a:sysClr val="windowText" lastClr="000000"/>
                </a:solidFill>
                <a:latin typeface="Times New Roman" panose="02020603050405020304" pitchFamily="18" charset="0"/>
                <a:cs typeface="Times New Roman" panose="02020603050405020304" pitchFamily="18" charset="0"/>
              </a:rPr>
              <a:t>lietuvai</a:t>
            </a:r>
            <a:r>
              <a:rPr lang="lt-LT" sz="1400" baseline="0" dirty="0">
                <a:solidFill>
                  <a:sysClr val="windowText" lastClr="000000"/>
                </a:solidFill>
                <a:latin typeface="Times New Roman" panose="02020603050405020304" pitchFamily="18" charset="0"/>
                <a:cs typeface="Times New Roman" panose="02020603050405020304" pitchFamily="18" charset="0"/>
              </a:rPr>
              <a:t>, panaudojimas </a:t>
            </a:r>
          </a:p>
          <a:p>
            <a:pPr>
              <a:defRPr sz="1400">
                <a:solidFill>
                  <a:sysClr val="windowText" lastClr="000000"/>
                </a:solidFill>
                <a:latin typeface="Times New Roman" panose="02020603050405020304" pitchFamily="18" charset="0"/>
                <a:cs typeface="Times New Roman" panose="02020603050405020304" pitchFamily="18" charset="0"/>
              </a:defRPr>
            </a:pPr>
            <a:r>
              <a:rPr lang="lt-LT" sz="1400" cap="none" baseline="0" dirty="0">
                <a:solidFill>
                  <a:sysClr val="windowText" lastClr="000000"/>
                </a:solidFill>
                <a:latin typeface="Times New Roman" panose="02020603050405020304" pitchFamily="18" charset="0"/>
                <a:cs typeface="Times New Roman" panose="02020603050405020304" pitchFamily="18" charset="0"/>
              </a:rPr>
              <a:t>(Nurodyta pagal visas prioritetines kryptis)</a:t>
            </a:r>
          </a:p>
        </c:rich>
      </c:tx>
      <c:layout>
        <c:manualLayout>
          <c:xMode val="edge"/>
          <c:yMode val="edge"/>
          <c:x val="0.20645096176894115"/>
          <c:y val="1.8007279476805731E-2"/>
        </c:manualLayout>
      </c:layout>
      <c:overlay val="0"/>
      <c:spPr>
        <a:noFill/>
        <a:ln>
          <a:noFill/>
        </a:ln>
        <a:effectLst/>
      </c:spPr>
      <c:txPr>
        <a:bodyPr rot="0" spcFirstLastPara="1" vertOverflow="ellipsis" vert="horz" wrap="square" anchor="ctr" anchorCtr="1"/>
        <a:lstStyle/>
        <a:p>
          <a:pPr>
            <a:defRPr sz="1400" b="1" i="0" u="none" strike="noStrike" kern="1200" cap="all" baseline="0">
              <a:solidFill>
                <a:sysClr val="windowText" lastClr="000000"/>
              </a:solidFill>
              <a:latin typeface="Times New Roman" panose="02020603050405020304" pitchFamily="18" charset="0"/>
              <a:ea typeface="+mn-ea"/>
              <a:cs typeface="Times New Roman" panose="02020603050405020304" pitchFamily="18" charset="0"/>
            </a:defRPr>
          </a:pPr>
          <a:endParaRPr lang="lt-LT"/>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6168223171611684"/>
          <c:y val="8.8264359036318241E-2"/>
          <c:w val="0.66643766404199489"/>
          <c:h val="0.86590879265091869"/>
        </c:manualLayout>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FF23-4112-83EC-F5424A2D2C36}"/>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FF23-4112-83EC-F5424A2D2C36}"/>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FF23-4112-83EC-F5424A2D2C36}"/>
              </c:ext>
            </c:extLst>
          </c:dPt>
          <c:dLbls>
            <c:dLbl>
              <c:idx val="0"/>
              <c:layout>
                <c:manualLayout>
                  <c:x val="-0.13637443763263116"/>
                  <c:y val="6.3915385475279585E-2"/>
                </c:manualLayout>
              </c:layout>
              <c:tx>
                <c:rich>
                  <a:bodyPr rot="0" spcFirstLastPara="1" vertOverflow="ellipsis" horzOverflow="clip" vert="horz" wrap="square" lIns="38100" tIns="19050" rIns="38100" bIns="19050" anchor="ctr" anchorCtr="1">
                    <a:noAutofit/>
                  </a:bodyPr>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en-US"/>
                      <a:t>30,32; </a:t>
                    </a:r>
                    <a:fld id="{6555A599-1373-46E4-BD47-8E231A501619}" type="PERCENTAGE">
                      <a:rPr lang="en-US"/>
                      <a:pPr>
                        <a:defRPr sz="1400" spc="0">
                          <a:solidFill>
                            <a:sysClr val="windowText" lastClr="000000"/>
                          </a:solidFill>
                          <a:latin typeface="Times New Roman" panose="02020603050405020304" pitchFamily="18" charset="0"/>
                          <a:cs typeface="Times New Roman" panose="02020603050405020304" pitchFamily="18" charset="0"/>
                        </a:defRPr>
                      </a:pPr>
                      <a:t>[PROCENTAI]</a:t>
                    </a:fld>
                    <a:endParaRPr lang="en-US"/>
                  </a:p>
                </c:rich>
              </c:tx>
              <c:spPr>
                <a:noFill/>
                <a:ln>
                  <a:noFill/>
                </a:ln>
                <a:effectLst/>
              </c:spPr>
              <c:txPr>
                <a:bodyPr rot="0" spcFirstLastPara="1" vertOverflow="ellipsis" horzOverflow="clip" vert="horz" wrap="square" lIns="38100" tIns="19050" rIns="38100" bIns="19050" anchor="ctr" anchorCtr="1">
                  <a:noAutofit/>
                </a:bodyPr>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layout>
                    <c:manualLayout>
                      <c:w val="0.23823520400531303"/>
                      <c:h val="0.13701657458563535"/>
                    </c:manualLayout>
                  </c15:layout>
                  <c15:dlblFieldTable/>
                  <c15:showDataLabelsRange val="0"/>
                </c:ext>
                <c:ext xmlns:c16="http://schemas.microsoft.com/office/drawing/2014/chart" uri="{C3380CC4-5D6E-409C-BE32-E72D297353CC}">
                  <c16:uniqueId val="{00000001-FF23-4112-83EC-F5424A2D2C36}"/>
                </c:ext>
              </c:extLst>
            </c:dLbl>
            <c:dLbl>
              <c:idx val="1"/>
              <c:tx>
                <c:rich>
                  <a:bodyPr rot="0" spcFirstLastPara="1" vertOverflow="ellipsis" horzOverflow="clip" vert="horz" wrap="square" lIns="38100" tIns="19050" rIns="38100" bIns="19050" anchor="ctr" anchorCtr="1">
                    <a:noAutofit/>
                  </a:bodyPr>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en-US"/>
                      <a:t>26,65;</a:t>
                    </a:r>
                    <a:r>
                      <a:rPr lang="en-US" baseline="0"/>
                      <a:t> </a:t>
                    </a:r>
                    <a:fld id="{FE0D7CC4-AC88-4BEE-9345-ADD2957F20F4}" type="PERCENTAGE">
                      <a:rPr lang="en-US"/>
                      <a:pPr>
                        <a:defRPr sz="1400" spc="0">
                          <a:solidFill>
                            <a:sysClr val="windowText" lastClr="000000"/>
                          </a:solidFill>
                          <a:latin typeface="Times New Roman" panose="02020603050405020304" pitchFamily="18" charset="0"/>
                          <a:cs typeface="Times New Roman" panose="02020603050405020304" pitchFamily="18" charset="0"/>
                        </a:defRPr>
                      </a:pPr>
                      <a:t>[PROCENTAI]</a:t>
                    </a:fld>
                    <a:endParaRPr lang="en-US" baseline="0"/>
                  </a:p>
                </c:rich>
              </c:tx>
              <c:spPr>
                <a:noFill/>
                <a:ln>
                  <a:noFill/>
                </a:ln>
                <a:effectLst/>
              </c:spPr>
              <c:txPr>
                <a:bodyPr rot="0" spcFirstLastPara="1" vertOverflow="ellipsis" horzOverflow="clip" vert="horz" wrap="square" lIns="38100" tIns="19050" rIns="38100" bIns="19050" anchor="ctr" anchorCtr="1">
                  <a:noAutofit/>
                </a:bodyPr>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extLst>
                <c:ext xmlns:c15="http://schemas.microsoft.com/office/drawing/2012/chart" uri="{CE6537A1-D6FC-4f65-9D91-7224C49458BB}">
                  <c15:spPr xmlns:c15="http://schemas.microsoft.com/office/drawing/2012/chart">
                    <a:prstGeom prst="rect">
                      <a:avLst/>
                    </a:prstGeom>
                    <a:noFill/>
                    <a:ln>
                      <a:noFill/>
                    </a:ln>
                  </c15:spPr>
                  <c15:dlblFieldTable/>
                  <c15:showDataLabelsRange val="0"/>
                </c:ext>
                <c:ext xmlns:c16="http://schemas.microsoft.com/office/drawing/2014/chart" uri="{C3380CC4-5D6E-409C-BE32-E72D297353CC}">
                  <c16:uniqueId val="{00000003-FF23-4112-83EC-F5424A2D2C36}"/>
                </c:ext>
              </c:extLst>
            </c:dLbl>
            <c:dLbl>
              <c:idx val="2"/>
              <c:layout>
                <c:manualLayout>
                  <c:x val="0.10429655608681779"/>
                  <c:y val="7.0826409129797985E-2"/>
                </c:manualLayout>
              </c:layout>
              <c:tx>
                <c:rich>
                  <a:bodyPr rot="0" spcFirstLastPara="1" vertOverflow="ellipsis" vert="horz" wrap="square" lIns="38100" tIns="19050" rIns="38100" bIns="19050" anchor="ctr" anchorCtr="1">
                    <a:noAutofit/>
                  </a:bodyPr>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en-US"/>
                      <a:t>6,46; </a:t>
                    </a:r>
                    <a:fld id="{C7754753-76B1-48C4-B09D-F26DDD4E750B}" type="PERCENTAGE">
                      <a:rPr lang="en-US"/>
                      <a:pPr>
                        <a:defRPr sz="1400">
                          <a:solidFill>
                            <a:sysClr val="windowText" lastClr="000000"/>
                          </a:solidFill>
                          <a:latin typeface="Times New Roman" panose="02020603050405020304" pitchFamily="18" charset="0"/>
                          <a:cs typeface="Times New Roman" panose="02020603050405020304" pitchFamily="18" charset="0"/>
                        </a:defRPr>
                      </a:pPr>
                      <a:t>[PROCENTAI]</a:t>
                    </a:fld>
                    <a:r>
                      <a:rPr lang="en-US"/>
                      <a:t>*</a:t>
                    </a:r>
                  </a:p>
                </c:rich>
              </c:tx>
              <c:spPr>
                <a:noFill/>
                <a:ln>
                  <a:noFill/>
                </a:ln>
                <a:effectLst/>
              </c:spPr>
              <c:txPr>
                <a:bodyPr rot="0" spcFirstLastPara="1" vertOverflow="ellipsis" vert="horz" wrap="square" lIns="38100" tIns="19050" rIns="38100" bIns="19050" anchor="ctr" anchorCtr="1">
                  <a:noAutofit/>
                </a:bodyPr>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extLst>
                <c:ext xmlns:c15="http://schemas.microsoft.com/office/drawing/2012/chart" uri="{CE6537A1-D6FC-4f65-9D91-7224C49458BB}">
                  <c15:layout>
                    <c:manualLayout>
                      <c:w val="0.27924010070954453"/>
                      <c:h val="0.1259668508287293"/>
                    </c:manualLayout>
                  </c15:layout>
                  <c15:dlblFieldTable/>
                  <c15:showDataLabelsRange val="0"/>
                </c:ext>
                <c:ext xmlns:c16="http://schemas.microsoft.com/office/drawing/2014/chart" uri="{C3380CC4-5D6E-409C-BE32-E72D297353CC}">
                  <c16:uniqueId val="{00000005-FF23-4112-83EC-F5424A2D2C36}"/>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accent1"/>
                    </a:solidFill>
                    <a:latin typeface="Times New Roman" panose="02020603050405020304" pitchFamily="18" charset="0"/>
                    <a:ea typeface="+mn-ea"/>
                    <a:cs typeface="Times New Roman" panose="02020603050405020304" pitchFamily="18" charset="0"/>
                  </a:defRPr>
                </a:pPr>
                <a:endParaRPr lang="lt-LT"/>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'pagal SP'!$B$36:$B$38</c:f>
              <c:strCache>
                <c:ptCount val="3"/>
                <c:pt idx="0">
                  <c:v>Nepaskirstyta EJRŽF paramos lėšų 2014-2020 metams suma. mln. Eur, %</c:v>
                </c:pt>
                <c:pt idx="1">
                  <c:v>Paskirstyta, bet dar nedeklaruota EK EJRŽF paramos lėšų suma, mln. Eur, %</c:v>
                </c:pt>
                <c:pt idx="2">
                  <c:v>Deklaruota EK EJRŽF paramos lėšų suma, mln. Eur, %</c:v>
                </c:pt>
              </c:strCache>
            </c:strRef>
          </c:cat>
          <c:val>
            <c:numRef>
              <c:f>'pagal SP'!$C$36:$C$38</c:f>
              <c:numCache>
                <c:formatCode>0.00</c:formatCode>
                <c:ptCount val="3"/>
                <c:pt idx="0">
                  <c:v>30.322259027999998</c:v>
                </c:pt>
                <c:pt idx="1">
                  <c:v>26.648815802000001</c:v>
                </c:pt>
                <c:pt idx="2">
                  <c:v>6.4608809699999989</c:v>
                </c:pt>
              </c:numCache>
            </c:numRef>
          </c:val>
          <c:extLst>
            <c:ext xmlns:c16="http://schemas.microsoft.com/office/drawing/2014/chart" uri="{C3380CC4-5D6E-409C-BE32-E72D297353CC}">
              <c16:uniqueId val="{00000006-FF23-4112-83EC-F5424A2D2C36}"/>
            </c:ext>
          </c:extLst>
        </c:ser>
        <c:dLbls>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4.4579396325459326E-2"/>
          <c:y val="0.80251765490639637"/>
          <c:w val="0.94708727034120754"/>
          <c:h val="0.19698844274299968"/>
        </c:manualLayout>
      </c:layout>
      <c:overlay val="0"/>
      <c:spPr>
        <a:noFill/>
        <a:ln>
          <a:noFill/>
        </a:ln>
        <a:effectLst/>
      </c:spPr>
      <c:txPr>
        <a:bodyPr rot="0" spcFirstLastPara="1" vertOverflow="ellipsis" vert="horz" wrap="square" anchor="ctr" anchorCtr="1"/>
        <a:lstStyle/>
        <a:p>
          <a:pPr>
            <a:defRPr sz="12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solidFill>
      <a:schemeClr val="bg1"/>
    </a:solidFill>
    <a:ln w="9525" cap="flat" cmpd="sng" algn="ctr">
      <a:noFill/>
      <a:round/>
    </a:ln>
    <a:effectLst/>
  </c:spPr>
  <c:txPr>
    <a:bodyPr/>
    <a:lstStyle/>
    <a:p>
      <a:pPr>
        <a:defRPr/>
      </a:pPr>
      <a:endParaRPr lang="lt-LT"/>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r>
              <a:rPr lang="en-US" b="1">
                <a:solidFill>
                  <a:sysClr val="windowText" lastClr="000000"/>
                </a:solidFill>
                <a:latin typeface="Times New Roman" panose="02020603050405020304" pitchFamily="18" charset="0"/>
                <a:cs typeface="Times New Roman" panose="02020603050405020304" pitchFamily="18" charset="0"/>
              </a:rPr>
              <a:t>Veiklos plane numatyt</a:t>
            </a:r>
            <a:r>
              <a:rPr lang="lt-LT" b="1">
                <a:solidFill>
                  <a:sysClr val="windowText" lastClr="000000"/>
                </a:solidFill>
                <a:latin typeface="Times New Roman" panose="02020603050405020304" pitchFamily="18" charset="0"/>
                <a:cs typeface="Times New Roman" panose="02020603050405020304" pitchFamily="18" charset="0"/>
              </a:rPr>
              <a:t>ų</a:t>
            </a:r>
            <a:r>
              <a:rPr lang="en-US" b="1">
                <a:solidFill>
                  <a:sysClr val="windowText" lastClr="000000"/>
                </a:solidFill>
                <a:latin typeface="Times New Roman" panose="02020603050405020304" pitchFamily="18" charset="0"/>
                <a:cs typeface="Times New Roman" panose="02020603050405020304" pitchFamily="18" charset="0"/>
              </a:rPr>
              <a:t> finansini</a:t>
            </a:r>
            <a:r>
              <a:rPr lang="lt-LT" b="1">
                <a:solidFill>
                  <a:sysClr val="windowText" lastClr="000000"/>
                </a:solidFill>
                <a:latin typeface="Times New Roman" panose="02020603050405020304" pitchFamily="18" charset="0"/>
                <a:cs typeface="Times New Roman" panose="02020603050405020304" pitchFamily="18" charset="0"/>
              </a:rPr>
              <a:t>ų</a:t>
            </a:r>
            <a:r>
              <a:rPr lang="en-US" b="1">
                <a:solidFill>
                  <a:sysClr val="windowText" lastClr="000000"/>
                </a:solidFill>
                <a:latin typeface="Times New Roman" panose="02020603050405020304" pitchFamily="18" charset="0"/>
                <a:cs typeface="Times New Roman" panose="02020603050405020304" pitchFamily="18" charset="0"/>
              </a:rPr>
              <a:t> rodikli</a:t>
            </a:r>
            <a:r>
              <a:rPr lang="lt-LT" b="1">
                <a:solidFill>
                  <a:sysClr val="windowText" lastClr="000000"/>
                </a:solidFill>
                <a:latin typeface="Times New Roman" panose="02020603050405020304" pitchFamily="18" charset="0"/>
                <a:cs typeface="Times New Roman" panose="02020603050405020304" pitchFamily="18" charset="0"/>
              </a:rPr>
              <a:t>ų</a:t>
            </a:r>
            <a:r>
              <a:rPr lang="en-US" b="1">
                <a:solidFill>
                  <a:sysClr val="windowText" lastClr="000000"/>
                </a:solidFill>
                <a:latin typeface="Times New Roman" panose="02020603050405020304" pitchFamily="18" charset="0"/>
                <a:cs typeface="Times New Roman" panose="02020603050405020304" pitchFamily="18" charset="0"/>
              </a:rPr>
              <a:t> pasiekimas,</a:t>
            </a:r>
            <a:r>
              <a:rPr lang="lt-LT" b="1">
                <a:solidFill>
                  <a:sysClr val="windowText" lastClr="000000"/>
                </a:solidFill>
                <a:latin typeface="Times New Roman" panose="02020603050405020304" pitchFamily="18" charset="0"/>
                <a:cs typeface="Times New Roman" panose="02020603050405020304" pitchFamily="18" charset="0"/>
              </a:rPr>
              <a:t> mln. Eur</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Times New Roman" panose="02020603050405020304" pitchFamily="18" charset="0"/>
              <a:ea typeface="+mn-ea"/>
              <a:cs typeface="Times New Roman" panose="02020603050405020304" pitchFamily="18" charset="0"/>
            </a:defRPr>
          </a:pPr>
          <a:endParaRPr lang="lt-LT"/>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7362256595395928"/>
          <c:y val="2.4056557899788018E-2"/>
          <c:w val="0.80656188727397216"/>
          <c:h val="0.85214643113431066"/>
        </c:manualLayout>
      </c:layout>
      <c:bar3DChart>
        <c:barDir val="bar"/>
        <c:grouping val="clustered"/>
        <c:varyColors val="0"/>
        <c:ser>
          <c:idx val="0"/>
          <c:order val="0"/>
          <c:tx>
            <c:strRef>
              <c:f>'deklaruojamos lėšos'!$C$31</c:f>
              <c:strCache>
                <c:ptCount val="1"/>
                <c:pt idx="0">
                  <c:v>Veiklos plane nustatytos deklaruoti lėšos iki 2018 m. pab. </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'deklaruojamos lėšos'!$B$32:$B$37</c:f>
              <c:strCache>
                <c:ptCount val="6"/>
                <c:pt idx="0">
                  <c:v>I Sąjungos prioritetas </c:v>
                </c:pt>
                <c:pt idx="1">
                  <c:v>II Sąjungos prioritetas </c:v>
                </c:pt>
                <c:pt idx="2">
                  <c:v>III Sąjungos prioritetas </c:v>
                </c:pt>
                <c:pt idx="3">
                  <c:v>IV Sąjungos prioritetas </c:v>
                </c:pt>
                <c:pt idx="4">
                  <c:v>V Sąjungos priotetas </c:v>
                </c:pt>
                <c:pt idx="5">
                  <c:v>VI Sąjungos prioritetas </c:v>
                </c:pt>
              </c:strCache>
            </c:strRef>
          </c:cat>
          <c:val>
            <c:numRef>
              <c:f>'deklaruojamos lėšos'!$C$32:$C$37</c:f>
              <c:numCache>
                <c:formatCode>General</c:formatCode>
                <c:ptCount val="6"/>
                <c:pt idx="0">
                  <c:v>2.5</c:v>
                </c:pt>
                <c:pt idx="1">
                  <c:v>4.9669999999999996</c:v>
                </c:pt>
                <c:pt idx="2">
                  <c:v>1.1499999999999999</c:v>
                </c:pt>
                <c:pt idx="3">
                  <c:v>1.5269999999999999</c:v>
                </c:pt>
                <c:pt idx="4">
                  <c:v>2.464</c:v>
                </c:pt>
                <c:pt idx="5">
                  <c:v>0.2</c:v>
                </c:pt>
              </c:numCache>
            </c:numRef>
          </c:val>
          <c:extLst>
            <c:ext xmlns:c16="http://schemas.microsoft.com/office/drawing/2014/chart" uri="{C3380CC4-5D6E-409C-BE32-E72D297353CC}">
              <c16:uniqueId val="{00000000-7125-4A05-B4CE-25BBEA204A2E}"/>
            </c:ext>
          </c:extLst>
        </c:ser>
        <c:ser>
          <c:idx val="1"/>
          <c:order val="1"/>
          <c:tx>
            <c:strRef>
              <c:f>'deklaruojamos lėšos'!$D$31</c:f>
              <c:strCache>
                <c:ptCount val="1"/>
                <c:pt idx="0">
                  <c:v>Deklaruotos lėšos už laikotarpį iki 2018-03-31</c:v>
                </c:pt>
              </c:strCache>
            </c:strRef>
          </c:tx>
          <c:spPr>
            <a:solidFill>
              <a:schemeClr val="accent2"/>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'deklaruojamos lėšos'!$B$32:$B$37</c:f>
              <c:strCache>
                <c:ptCount val="6"/>
                <c:pt idx="0">
                  <c:v>I Sąjungos prioritetas </c:v>
                </c:pt>
                <c:pt idx="1">
                  <c:v>II Sąjungos prioritetas </c:v>
                </c:pt>
                <c:pt idx="2">
                  <c:v>III Sąjungos prioritetas </c:v>
                </c:pt>
                <c:pt idx="3">
                  <c:v>IV Sąjungos prioritetas </c:v>
                </c:pt>
                <c:pt idx="4">
                  <c:v>V Sąjungos priotetas </c:v>
                </c:pt>
                <c:pt idx="5">
                  <c:v>VI Sąjungos prioritetas </c:v>
                </c:pt>
              </c:strCache>
            </c:strRef>
          </c:cat>
          <c:val>
            <c:numRef>
              <c:f>'deklaruojamos lėšos'!$D$32:$D$37</c:f>
              <c:numCache>
                <c:formatCode>General</c:formatCode>
                <c:ptCount val="6"/>
                <c:pt idx="0">
                  <c:v>0.51200000000000001</c:v>
                </c:pt>
                <c:pt idx="1">
                  <c:v>3.8820000000000001</c:v>
                </c:pt>
                <c:pt idx="2">
                  <c:v>2.2400000000000002</c:v>
                </c:pt>
                <c:pt idx="3">
                  <c:v>0.17100000000000001</c:v>
                </c:pt>
                <c:pt idx="4">
                  <c:v>0.88900000000000001</c:v>
                </c:pt>
                <c:pt idx="5">
                  <c:v>0</c:v>
                </c:pt>
              </c:numCache>
            </c:numRef>
          </c:val>
          <c:extLst>
            <c:ext xmlns:c16="http://schemas.microsoft.com/office/drawing/2014/chart" uri="{C3380CC4-5D6E-409C-BE32-E72D297353CC}">
              <c16:uniqueId val="{00000001-7125-4A05-B4CE-25BBEA204A2E}"/>
            </c:ext>
          </c:extLst>
        </c:ser>
        <c:ser>
          <c:idx val="2"/>
          <c:order val="2"/>
          <c:tx>
            <c:strRef>
              <c:f>'deklaruojamos lėšos'!$E$31</c:f>
              <c:strCache>
                <c:ptCount val="1"/>
                <c:pt idx="0">
                  <c:v>Planuojamos deklaruoti lėšos pagal pasirašytas sutartis iki 2018 m. pab. </c:v>
                </c:pt>
              </c:strCache>
            </c:strRef>
          </c:tx>
          <c:spPr>
            <a:solidFill>
              <a:schemeClr val="accent3"/>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'deklaruojamos lėšos'!$B$32:$B$37</c:f>
              <c:strCache>
                <c:ptCount val="6"/>
                <c:pt idx="0">
                  <c:v>I Sąjungos prioritetas </c:v>
                </c:pt>
                <c:pt idx="1">
                  <c:v>II Sąjungos prioritetas </c:v>
                </c:pt>
                <c:pt idx="2">
                  <c:v>III Sąjungos prioritetas </c:v>
                </c:pt>
                <c:pt idx="3">
                  <c:v>IV Sąjungos prioritetas </c:v>
                </c:pt>
                <c:pt idx="4">
                  <c:v>V Sąjungos priotetas </c:v>
                </c:pt>
                <c:pt idx="5">
                  <c:v>VI Sąjungos prioritetas </c:v>
                </c:pt>
              </c:strCache>
            </c:strRef>
          </c:cat>
          <c:val>
            <c:numRef>
              <c:f>'deklaruojamos lėšos'!$E$32:$E$37</c:f>
              <c:numCache>
                <c:formatCode>General</c:formatCode>
                <c:ptCount val="6"/>
                <c:pt idx="0">
                  <c:v>0.90500000000000003</c:v>
                </c:pt>
                <c:pt idx="1">
                  <c:v>6.7009999999999996</c:v>
                </c:pt>
                <c:pt idx="2">
                  <c:v>2.2400000000000002</c:v>
                </c:pt>
                <c:pt idx="3">
                  <c:v>0.42699999999999999</c:v>
                </c:pt>
                <c:pt idx="4">
                  <c:v>2.8490000000000002</c:v>
                </c:pt>
                <c:pt idx="5">
                  <c:v>0</c:v>
                </c:pt>
              </c:numCache>
            </c:numRef>
          </c:val>
          <c:extLst>
            <c:ext xmlns:c16="http://schemas.microsoft.com/office/drawing/2014/chart" uri="{C3380CC4-5D6E-409C-BE32-E72D297353CC}">
              <c16:uniqueId val="{00000002-7125-4A05-B4CE-25BBEA204A2E}"/>
            </c:ext>
          </c:extLst>
        </c:ser>
        <c:dLbls>
          <c:showLegendKey val="0"/>
          <c:showVal val="1"/>
          <c:showCatName val="0"/>
          <c:showSerName val="0"/>
          <c:showPercent val="0"/>
          <c:showBubbleSize val="0"/>
        </c:dLbls>
        <c:gapWidth val="150"/>
        <c:shape val="box"/>
        <c:axId val="209205104"/>
        <c:axId val="209205496"/>
        <c:axId val="0"/>
      </c:bar3DChart>
      <c:catAx>
        <c:axId val="20920510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209205496"/>
        <c:crosses val="autoZero"/>
        <c:auto val="1"/>
        <c:lblAlgn val="ctr"/>
        <c:lblOffset val="100"/>
        <c:noMultiLvlLbl val="0"/>
      </c:catAx>
      <c:valAx>
        <c:axId val="209205496"/>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209205104"/>
        <c:crosses val="autoZero"/>
        <c:crossBetween val="between"/>
      </c:valAx>
      <c:spPr>
        <a:noFill/>
        <a:ln>
          <a:noFill/>
        </a:ln>
        <a:effectLst/>
      </c:spPr>
    </c:plotArea>
    <c:legend>
      <c:legendPos val="b"/>
      <c:layout>
        <c:manualLayout>
          <c:xMode val="edge"/>
          <c:yMode val="edge"/>
          <c:x val="0.18446000574038918"/>
          <c:y val="0.86007114896746173"/>
          <c:w val="0.72418495118940174"/>
          <c:h val="0.12638106923289863"/>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r>
              <a:rPr lang="en-US" sz="1400" cap="all" baseline="0" dirty="0" err="1">
                <a:solidFill>
                  <a:sysClr val="windowText" lastClr="000000"/>
                </a:solidFill>
                <a:latin typeface="Times New Roman" panose="02020603050405020304" pitchFamily="18" charset="0"/>
                <a:cs typeface="Times New Roman" panose="02020603050405020304" pitchFamily="18" charset="0"/>
              </a:rPr>
              <a:t>Veiklos</a:t>
            </a:r>
            <a:r>
              <a:rPr lang="en-US" sz="1400" cap="all" baseline="0" dirty="0">
                <a:solidFill>
                  <a:sysClr val="windowText" lastClr="000000"/>
                </a:solidFill>
                <a:latin typeface="Times New Roman" panose="02020603050405020304" pitchFamily="18" charset="0"/>
                <a:cs typeface="Times New Roman" panose="02020603050405020304" pitchFamily="18" charset="0"/>
              </a:rPr>
              <a:t> plane </a:t>
            </a:r>
            <a:r>
              <a:rPr lang="en-US" sz="1400" cap="all" baseline="0" dirty="0" err="1">
                <a:solidFill>
                  <a:sysClr val="windowText" lastClr="000000"/>
                </a:solidFill>
                <a:latin typeface="Times New Roman" panose="02020603050405020304" pitchFamily="18" charset="0"/>
                <a:cs typeface="Times New Roman" panose="02020603050405020304" pitchFamily="18" charset="0"/>
              </a:rPr>
              <a:t>numatyt</a:t>
            </a:r>
            <a:r>
              <a:rPr lang="lt-LT" sz="1400" cap="all" baseline="0" dirty="0">
                <a:solidFill>
                  <a:sysClr val="windowText" lastClr="000000"/>
                </a:solidFill>
                <a:latin typeface="Times New Roman" panose="02020603050405020304" pitchFamily="18" charset="0"/>
                <a:cs typeface="Times New Roman" panose="02020603050405020304" pitchFamily="18" charset="0"/>
              </a:rPr>
              <a:t>ų</a:t>
            </a:r>
            <a:r>
              <a:rPr lang="en-US" sz="1400" cap="all" baseline="0" dirty="0">
                <a:solidFill>
                  <a:sysClr val="windowText" lastClr="000000"/>
                </a:solidFill>
                <a:latin typeface="Times New Roman" panose="02020603050405020304" pitchFamily="18" charset="0"/>
                <a:cs typeface="Times New Roman" panose="02020603050405020304" pitchFamily="18" charset="0"/>
              </a:rPr>
              <a:t> </a:t>
            </a:r>
            <a:r>
              <a:rPr lang="lt-LT" sz="1400" cap="all" baseline="0" dirty="0">
                <a:solidFill>
                  <a:sysClr val="windowText" lastClr="000000"/>
                </a:solidFill>
                <a:latin typeface="Times New Roman" panose="02020603050405020304" pitchFamily="18" charset="0"/>
                <a:cs typeface="Times New Roman" panose="02020603050405020304" pitchFamily="18" charset="0"/>
              </a:rPr>
              <a:t>PRODUKTO</a:t>
            </a:r>
            <a:r>
              <a:rPr lang="en-US" sz="1400" cap="all" baseline="0" dirty="0">
                <a:solidFill>
                  <a:sysClr val="windowText" lastClr="000000"/>
                </a:solidFill>
                <a:latin typeface="Times New Roman" panose="02020603050405020304" pitchFamily="18" charset="0"/>
                <a:cs typeface="Times New Roman" panose="02020603050405020304" pitchFamily="18" charset="0"/>
              </a:rPr>
              <a:t> </a:t>
            </a:r>
            <a:r>
              <a:rPr lang="en-US" sz="1400" cap="all" baseline="0" dirty="0" err="1">
                <a:solidFill>
                  <a:sysClr val="windowText" lastClr="000000"/>
                </a:solidFill>
                <a:latin typeface="Times New Roman" panose="02020603050405020304" pitchFamily="18" charset="0"/>
                <a:cs typeface="Times New Roman" panose="02020603050405020304" pitchFamily="18" charset="0"/>
              </a:rPr>
              <a:t>rodikli</a:t>
            </a:r>
            <a:r>
              <a:rPr lang="lt-LT" sz="1400" cap="all" baseline="0" dirty="0">
                <a:solidFill>
                  <a:sysClr val="windowText" lastClr="000000"/>
                </a:solidFill>
                <a:latin typeface="Times New Roman" panose="02020603050405020304" pitchFamily="18" charset="0"/>
                <a:cs typeface="Times New Roman" panose="02020603050405020304" pitchFamily="18" charset="0"/>
              </a:rPr>
              <a:t>ų</a:t>
            </a:r>
            <a:r>
              <a:rPr lang="en-US" sz="1400" cap="all" baseline="0" dirty="0">
                <a:solidFill>
                  <a:sysClr val="windowText" lastClr="000000"/>
                </a:solidFill>
                <a:latin typeface="Times New Roman" panose="02020603050405020304" pitchFamily="18" charset="0"/>
                <a:cs typeface="Times New Roman" panose="02020603050405020304" pitchFamily="18" charset="0"/>
              </a:rPr>
              <a:t> </a:t>
            </a:r>
            <a:r>
              <a:rPr lang="en-US" sz="1400" cap="all" baseline="0" dirty="0" err="1">
                <a:solidFill>
                  <a:sysClr val="windowText" lastClr="000000"/>
                </a:solidFill>
                <a:latin typeface="Times New Roman" panose="02020603050405020304" pitchFamily="18" charset="0"/>
                <a:cs typeface="Times New Roman" panose="02020603050405020304" pitchFamily="18" charset="0"/>
              </a:rPr>
              <a:t>pasiekimas</a:t>
            </a:r>
            <a:r>
              <a:rPr lang="en-US" sz="1400" cap="all" baseline="0" dirty="0">
                <a:solidFill>
                  <a:sysClr val="windowText" lastClr="000000"/>
                </a:solidFill>
                <a:latin typeface="Times New Roman" panose="02020603050405020304" pitchFamily="18" charset="0"/>
                <a:cs typeface="Times New Roman" panose="02020603050405020304" pitchFamily="18" charset="0"/>
              </a:rPr>
              <a:t>,</a:t>
            </a:r>
            <a:r>
              <a:rPr lang="lt-LT" sz="1400" cap="all" baseline="0" dirty="0">
                <a:solidFill>
                  <a:sysClr val="windowText" lastClr="000000"/>
                </a:solidFill>
                <a:latin typeface="Times New Roman" panose="02020603050405020304" pitchFamily="18" charset="0"/>
                <a:cs typeface="Times New Roman" panose="02020603050405020304" pitchFamily="18" charset="0"/>
              </a:rPr>
              <a:t> vnt.</a:t>
            </a:r>
          </a:p>
        </c:rich>
      </c:tx>
      <c:overlay val="0"/>
      <c:spPr>
        <a:noFill/>
        <a:ln>
          <a:noFill/>
        </a:ln>
        <a:effectLst/>
      </c:spPr>
      <c:txPr>
        <a:bodyPr rot="0" spcFirstLastPara="1" vertOverflow="ellipsis" vert="horz" wrap="square" anchor="ctr" anchorCtr="1"/>
        <a:lstStyle/>
        <a:p>
          <a:pPr>
            <a:defRPr sz="1600" b="1" i="0" u="none" strike="noStrike" kern="1200" baseline="0">
              <a:solidFill>
                <a:sysClr val="windowText" lastClr="000000"/>
              </a:solidFill>
              <a:latin typeface="+mn-lt"/>
              <a:ea typeface="+mn-ea"/>
              <a:cs typeface="+mn-cs"/>
            </a:defRPr>
          </a:pPr>
          <a:endParaRPr lang="lt-LT"/>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8233989320798448"/>
          <c:y val="0"/>
          <c:w val="0.80656188727397216"/>
          <c:h val="0.85214643113431066"/>
        </c:manualLayout>
      </c:layout>
      <c:bar3DChart>
        <c:barDir val="bar"/>
        <c:grouping val="clustered"/>
        <c:varyColors val="0"/>
        <c:ser>
          <c:idx val="0"/>
          <c:order val="0"/>
          <c:tx>
            <c:strRef>
              <c:f>'deklaruojamos lėšos'!$C$41</c:f>
              <c:strCache>
                <c:ptCount val="1"/>
                <c:pt idx="0">
                  <c:v>Veiklos plane nustatytas  pasiekimas iki 2018 m. pab. </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'deklaruojamos lėšos'!$B$42:$B$48</c:f>
              <c:strCache>
                <c:ptCount val="6"/>
                <c:pt idx="0">
                  <c:v>Pridėtinei vertei, kokybei, nepageidaujamos priegaudos panaudojimui, taip pat žvejybos uostams iškrovimo aikštelėms, žuvų aukcionų salėms ir pastogėms skirtų projektų skaičius, vnt.</c:v>
                </c:pt>
                <c:pt idx="1">
                  <c:v>Gamybinėms investicijoms į akvakultūrą skirtų projektų skaičius, vnt.</c:v>
                </c:pt>
                <c:pt idx="2">
                  <c:v>Sąjungos kontrolės, inspektavimo ir reikalavimų vykdymo užtikrinimo sistemai skirtų projektų skaičius, vnt. </c:v>
                </c:pt>
                <c:pt idx="3">
                  <c:v>Atrinktų vietos plėtros strategijų skaičius, vnt.</c:v>
                </c:pt>
                <c:pt idx="4">
                  <c:v>Perdirbimui skirtų projektų skaičius, vnt.</c:v>
                </c:pt>
                <c:pt idx="5">
                  <c:v>Jūrų aplinkos žinių apsaugai ir gerinimui skirtų projektų skaičius, vnt. </c:v>
                </c:pt>
              </c:strCache>
            </c:strRef>
          </c:cat>
          <c:val>
            <c:numRef>
              <c:f>'deklaruojamos lėšos'!$C$42:$C$48</c:f>
              <c:numCache>
                <c:formatCode>General</c:formatCode>
                <c:ptCount val="7"/>
                <c:pt idx="0">
                  <c:v>8</c:v>
                </c:pt>
                <c:pt idx="1">
                  <c:v>22</c:v>
                </c:pt>
                <c:pt idx="2">
                  <c:v>1</c:v>
                </c:pt>
                <c:pt idx="3">
                  <c:v>7</c:v>
                </c:pt>
                <c:pt idx="4">
                  <c:v>2</c:v>
                </c:pt>
                <c:pt idx="5">
                  <c:v>1</c:v>
                </c:pt>
              </c:numCache>
            </c:numRef>
          </c:val>
          <c:extLst>
            <c:ext xmlns:c16="http://schemas.microsoft.com/office/drawing/2014/chart" uri="{C3380CC4-5D6E-409C-BE32-E72D297353CC}">
              <c16:uniqueId val="{00000000-6E48-452E-A7EE-BE6AAF907BF0}"/>
            </c:ext>
          </c:extLst>
        </c:ser>
        <c:ser>
          <c:idx val="1"/>
          <c:order val="1"/>
          <c:tx>
            <c:strRef>
              <c:f>'deklaruojamos lėšos'!$D$41</c:f>
              <c:strCache>
                <c:ptCount val="1"/>
                <c:pt idx="0">
                  <c:v>Pasiekimas iki 2018-06-30</c:v>
                </c:pt>
              </c:strCache>
            </c:strRef>
          </c:tx>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'deklaruojamos lėšos'!$B$42:$B$48</c:f>
              <c:strCache>
                <c:ptCount val="6"/>
                <c:pt idx="0">
                  <c:v>Pridėtinei vertei, kokybei, nepageidaujamos priegaudos panaudojimui, taip pat žvejybos uostams iškrovimo aikštelėms, žuvų aukcionų salėms ir pastogėms skirtų projektų skaičius, vnt.</c:v>
                </c:pt>
                <c:pt idx="1">
                  <c:v>Gamybinėms investicijoms į akvakultūrą skirtų projektų skaičius, vnt.</c:v>
                </c:pt>
                <c:pt idx="2">
                  <c:v>Sąjungos kontrolės, inspektavimo ir reikalavimų vykdymo užtikrinimo sistemai skirtų projektų skaičius, vnt. </c:v>
                </c:pt>
                <c:pt idx="3">
                  <c:v>Atrinktų vietos plėtros strategijų skaičius, vnt.</c:v>
                </c:pt>
                <c:pt idx="4">
                  <c:v>Perdirbimui skirtų projektų skaičius, vnt.</c:v>
                </c:pt>
                <c:pt idx="5">
                  <c:v>Jūrų aplinkos žinių apsaugai ir gerinimui skirtų projektų skaičius, vnt. </c:v>
                </c:pt>
              </c:strCache>
            </c:strRef>
          </c:cat>
          <c:val>
            <c:numRef>
              <c:f>'deklaruojamos lėšos'!$D$42:$D$48</c:f>
              <c:numCache>
                <c:formatCode>General</c:formatCode>
                <c:ptCount val="7"/>
                <c:pt idx="0">
                  <c:v>5</c:v>
                </c:pt>
                <c:pt idx="1">
                  <c:v>19</c:v>
                </c:pt>
                <c:pt idx="2">
                  <c:v>3</c:v>
                </c:pt>
                <c:pt idx="3">
                  <c:v>12</c:v>
                </c:pt>
                <c:pt idx="4">
                  <c:v>9</c:v>
                </c:pt>
                <c:pt idx="5">
                  <c:v>1</c:v>
                </c:pt>
              </c:numCache>
            </c:numRef>
          </c:val>
          <c:extLst>
            <c:ext xmlns:c16="http://schemas.microsoft.com/office/drawing/2014/chart" uri="{C3380CC4-5D6E-409C-BE32-E72D297353CC}">
              <c16:uniqueId val="{00000001-6E48-452E-A7EE-BE6AAF907BF0}"/>
            </c:ext>
          </c:extLst>
        </c:ser>
        <c:ser>
          <c:idx val="2"/>
          <c:order val="2"/>
          <c:tx>
            <c:strRef>
              <c:f>'deklaruojamos lėšos'!$E$41</c:f>
              <c:strCache>
                <c:ptCount val="1"/>
                <c:pt idx="0">
                  <c:v>Planuojamas pasiekimas iki 2018 m. pab. </c:v>
                </c:pt>
              </c:strCache>
            </c:strRef>
          </c:tx>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2"/>
                    </a:solidFill>
                    <a:latin typeface="+mn-lt"/>
                    <a:ea typeface="+mn-ea"/>
                    <a:cs typeface="+mn-cs"/>
                  </a:defRPr>
                </a:pPr>
                <a:endParaRPr lang="lt-LT"/>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'deklaruojamos lėšos'!$B$42:$B$48</c:f>
              <c:strCache>
                <c:ptCount val="6"/>
                <c:pt idx="0">
                  <c:v>Pridėtinei vertei, kokybei, nepageidaujamos priegaudos panaudojimui, taip pat žvejybos uostams iškrovimo aikštelėms, žuvų aukcionų salėms ir pastogėms skirtų projektų skaičius, vnt.</c:v>
                </c:pt>
                <c:pt idx="1">
                  <c:v>Gamybinėms investicijoms į akvakultūrą skirtų projektų skaičius, vnt.</c:v>
                </c:pt>
                <c:pt idx="2">
                  <c:v>Sąjungos kontrolės, inspektavimo ir reikalavimų vykdymo užtikrinimo sistemai skirtų projektų skaičius, vnt. </c:v>
                </c:pt>
                <c:pt idx="3">
                  <c:v>Atrinktų vietos plėtros strategijų skaičius, vnt.</c:v>
                </c:pt>
                <c:pt idx="4">
                  <c:v>Perdirbimui skirtų projektų skaičius, vnt.</c:v>
                </c:pt>
                <c:pt idx="5">
                  <c:v>Jūrų aplinkos žinių apsaugai ir gerinimui skirtų projektų skaičius, vnt. </c:v>
                </c:pt>
              </c:strCache>
            </c:strRef>
          </c:cat>
          <c:val>
            <c:numRef>
              <c:f>'deklaruojamos lėšos'!$E$42:$E$48</c:f>
              <c:numCache>
                <c:formatCode>General</c:formatCode>
                <c:ptCount val="7"/>
                <c:pt idx="0">
                  <c:v>5</c:v>
                </c:pt>
                <c:pt idx="1">
                  <c:v>21</c:v>
                </c:pt>
                <c:pt idx="2">
                  <c:v>3</c:v>
                </c:pt>
                <c:pt idx="3">
                  <c:v>12</c:v>
                </c:pt>
                <c:pt idx="4">
                  <c:v>9</c:v>
                </c:pt>
                <c:pt idx="5">
                  <c:v>1</c:v>
                </c:pt>
              </c:numCache>
            </c:numRef>
          </c:val>
          <c:extLst>
            <c:ext xmlns:c16="http://schemas.microsoft.com/office/drawing/2014/chart" uri="{C3380CC4-5D6E-409C-BE32-E72D297353CC}">
              <c16:uniqueId val="{00000002-6E48-452E-A7EE-BE6AAF907BF0}"/>
            </c:ext>
          </c:extLst>
        </c:ser>
        <c:dLbls>
          <c:showLegendKey val="0"/>
          <c:showVal val="1"/>
          <c:showCatName val="0"/>
          <c:showSerName val="0"/>
          <c:showPercent val="0"/>
          <c:showBubbleSize val="0"/>
        </c:dLbls>
        <c:gapWidth val="150"/>
        <c:shape val="box"/>
        <c:axId val="209205104"/>
        <c:axId val="209205496"/>
        <c:axId val="0"/>
      </c:bar3DChart>
      <c:catAx>
        <c:axId val="209205104"/>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crossAx val="209205496"/>
        <c:crosses val="autoZero"/>
        <c:auto val="1"/>
        <c:lblAlgn val="ctr"/>
        <c:lblOffset val="100"/>
        <c:noMultiLvlLbl val="0"/>
      </c:catAx>
      <c:valAx>
        <c:axId val="209205496"/>
        <c:scaling>
          <c:orientation val="minMax"/>
        </c:scaling>
        <c:delete val="1"/>
        <c:axPos val="b"/>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crossAx val="209205104"/>
        <c:crosses val="autoZero"/>
        <c:crossBetween val="between"/>
      </c:valAx>
      <c:spPr>
        <a:noFill/>
        <a:ln>
          <a:noFill/>
        </a:ln>
        <a:effectLst/>
      </c:spPr>
    </c:plotArea>
    <c:legend>
      <c:legendPos val="b"/>
      <c:layout>
        <c:manualLayout>
          <c:xMode val="edge"/>
          <c:yMode val="edge"/>
          <c:x val="5.1834057194019935E-2"/>
          <c:y val="0.87862019396218849"/>
          <c:w val="0.89999992779444526"/>
          <c:h val="0.1093679293086676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Times New Roman" panose="02020603050405020304" pitchFamily="18" charset="0"/>
              <a:ea typeface="+mn-ea"/>
              <a:cs typeface="Times New Roman" panose="02020603050405020304" pitchFamily="18" charset="0"/>
            </a:defRPr>
          </a:pPr>
          <a:endParaRPr lang="lt-LT"/>
        </a:p>
      </c:txPr>
    </c:legend>
    <c:plotVisOnly val="1"/>
    <c:dispBlanksAs val="gap"/>
    <c:showDLblsOverMax val="0"/>
  </c:chart>
  <c:spPr>
    <a:noFill/>
    <a:ln>
      <a:noFill/>
    </a:ln>
    <a:effectLst/>
  </c:spPr>
  <c:txPr>
    <a:bodyPr/>
    <a:lstStyle/>
    <a:p>
      <a:pPr>
        <a:defRPr/>
      </a:pPr>
      <a:endParaRPr lang="lt-LT"/>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7">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0">
  <cs:axisTitle>
    <cs:lnRef idx="0"/>
    <cs:fillRef idx="0"/>
    <cs:effectRef idx="0"/>
    <cs:fontRef idx="minor">
      <a:schemeClr val="tx2"/>
    </cs:fontRef>
    <cs:defRPr sz="900"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900" kern="1200"/>
  </cs:chartArea>
  <cs:dataLabel>
    <cs:lnRef idx="0"/>
    <cs:fillRef idx="0"/>
    <cs:effectRef idx="0"/>
    <cs:fontRef idx="minor">
      <a:schemeClr val="tx2"/>
    </cs:fontRef>
    <cs:defRPr sz="900"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900"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900"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1600"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900"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900" kern="1200"/>
  </cs:valueAxis>
  <cs:wall>
    <cs:lnRef idx="0"/>
    <cs:fillRef idx="0"/>
    <cs:effectRef idx="0"/>
    <cs:fontRef idx="minor">
      <a:schemeClr val="tx2"/>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01" tIns="45701" rIns="91401" bIns="45701" rtlCol="0"/>
          <a:lstStyle>
            <a:lvl1pPr algn="l" eaLnBrk="1" hangingPunct="1">
              <a:defRPr sz="1200">
                <a:latin typeface="Arial" charset="0"/>
                <a:cs typeface="+mn-cs"/>
              </a:defRPr>
            </a:lvl1pPr>
          </a:lstStyle>
          <a:p>
            <a:pPr>
              <a:defRPr/>
            </a:pPr>
            <a:endParaRPr lang="lt-LT"/>
          </a:p>
        </p:txBody>
      </p:sp>
      <p:sp>
        <p:nvSpPr>
          <p:cNvPr id="3" name="Date Placeholder 2"/>
          <p:cNvSpPr>
            <a:spLocks noGrp="1"/>
          </p:cNvSpPr>
          <p:nvPr>
            <p:ph type="dt" sz="quarter" idx="1"/>
          </p:nvPr>
        </p:nvSpPr>
        <p:spPr>
          <a:xfrm>
            <a:off x="3849688" y="0"/>
            <a:ext cx="2946400" cy="496888"/>
          </a:xfrm>
          <a:prstGeom prst="rect">
            <a:avLst/>
          </a:prstGeom>
        </p:spPr>
        <p:txBody>
          <a:bodyPr vert="horz" lIns="91401" tIns="45701" rIns="91401" bIns="45701" rtlCol="0"/>
          <a:lstStyle>
            <a:lvl1pPr algn="r" eaLnBrk="1" hangingPunct="1">
              <a:defRPr sz="1200">
                <a:latin typeface="Arial" charset="0"/>
                <a:cs typeface="+mn-cs"/>
              </a:defRPr>
            </a:lvl1pPr>
          </a:lstStyle>
          <a:p>
            <a:pPr>
              <a:defRPr/>
            </a:pPr>
            <a:fld id="{C2DBB7D1-68C4-4A7C-935E-438A79EE4728}" type="datetimeFigureOut">
              <a:rPr lang="en-US"/>
              <a:pPr>
                <a:defRPr/>
              </a:pPr>
              <a:t>7/30/2018</a:t>
            </a:fld>
            <a:endParaRPr lang="lt-LT"/>
          </a:p>
        </p:txBody>
      </p:sp>
      <p:sp>
        <p:nvSpPr>
          <p:cNvPr id="4" name="Footer Placeholder 3"/>
          <p:cNvSpPr>
            <a:spLocks noGrp="1"/>
          </p:cNvSpPr>
          <p:nvPr>
            <p:ph type="ftr" sz="quarter" idx="2"/>
          </p:nvPr>
        </p:nvSpPr>
        <p:spPr>
          <a:xfrm>
            <a:off x="0" y="9429750"/>
            <a:ext cx="2946400" cy="495300"/>
          </a:xfrm>
          <a:prstGeom prst="rect">
            <a:avLst/>
          </a:prstGeom>
        </p:spPr>
        <p:txBody>
          <a:bodyPr vert="horz" lIns="91401" tIns="45701" rIns="91401" bIns="45701" rtlCol="0" anchor="b"/>
          <a:lstStyle>
            <a:lvl1pPr algn="l" eaLnBrk="1" hangingPunct="1">
              <a:defRPr sz="1200">
                <a:latin typeface="Arial" charset="0"/>
                <a:cs typeface="+mn-cs"/>
              </a:defRPr>
            </a:lvl1pPr>
          </a:lstStyle>
          <a:p>
            <a:pPr>
              <a:defRPr/>
            </a:pPr>
            <a:endParaRPr lang="lt-LT"/>
          </a:p>
        </p:txBody>
      </p:sp>
      <p:sp>
        <p:nvSpPr>
          <p:cNvPr id="5" name="Slide Number Placeholder 4"/>
          <p:cNvSpPr>
            <a:spLocks noGrp="1"/>
          </p:cNvSpPr>
          <p:nvPr>
            <p:ph type="sldNum" sz="quarter" idx="3"/>
          </p:nvPr>
        </p:nvSpPr>
        <p:spPr>
          <a:xfrm>
            <a:off x="3849688" y="9429750"/>
            <a:ext cx="2946400" cy="495300"/>
          </a:xfrm>
          <a:prstGeom prst="rect">
            <a:avLst/>
          </a:prstGeom>
        </p:spPr>
        <p:txBody>
          <a:bodyPr vert="horz" wrap="square" lIns="91401" tIns="45701" rIns="91401" bIns="45701" numCol="1" anchor="b" anchorCtr="0" compatLnSpc="1">
            <a:prstTxWarp prst="textNoShape">
              <a:avLst/>
            </a:prstTxWarp>
          </a:bodyPr>
          <a:lstStyle>
            <a:lvl1pPr algn="r" eaLnBrk="1" hangingPunct="1">
              <a:defRPr sz="1200" smtClean="0"/>
            </a:lvl1pPr>
          </a:lstStyle>
          <a:p>
            <a:pPr>
              <a:defRPr/>
            </a:pPr>
            <a:fld id="{FABD26A2-A604-430D-90DC-6A485F02F1D2}" type="slidenum">
              <a:rPr lang="lt-LT" altLang="lt-LT"/>
              <a:pPr>
                <a:defRPr/>
              </a:pPr>
              <a:t>‹#›</a:t>
            </a:fld>
            <a:endParaRPr lang="lt-LT" altLang="lt-LT"/>
          </a:p>
        </p:txBody>
      </p:sp>
    </p:spTree>
    <p:extLst>
      <p:ext uri="{BB962C8B-B14F-4D97-AF65-F5344CB8AC3E}">
        <p14:creationId xmlns:p14="http://schemas.microsoft.com/office/powerpoint/2010/main" val="357648975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01" tIns="45701" rIns="91401" bIns="45701" numCol="1" anchor="t" anchorCtr="0" compatLnSpc="1">
            <a:prstTxWarp prst="textNoShape">
              <a:avLst/>
            </a:prstTxWarp>
          </a:bodyPr>
          <a:lstStyle>
            <a:lvl1pPr eaLnBrk="0" hangingPunct="0">
              <a:defRPr sz="1200">
                <a:latin typeface="Arial" charset="0"/>
                <a:cs typeface="+mn-cs"/>
              </a:defRPr>
            </a:lvl1pPr>
          </a:lstStyle>
          <a:p>
            <a:pPr>
              <a:defRPr/>
            </a:pPr>
            <a:endParaRPr lang="en-US"/>
          </a:p>
        </p:txBody>
      </p:sp>
      <p:sp>
        <p:nvSpPr>
          <p:cNvPr id="17411"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01" tIns="45701" rIns="91401" bIns="45701" numCol="1" anchor="t" anchorCtr="0" compatLnSpc="1">
            <a:prstTxWarp prst="textNoShape">
              <a:avLst/>
            </a:prstTxWarp>
          </a:bodyPr>
          <a:lstStyle>
            <a:lvl1pPr algn="r" eaLnBrk="0" hangingPunct="0">
              <a:defRPr sz="1200">
                <a:latin typeface="Arial" charset="0"/>
                <a:cs typeface="+mn-cs"/>
              </a:defRPr>
            </a:lvl1pPr>
          </a:lstStyle>
          <a:p>
            <a:pPr>
              <a:defRPr/>
            </a:pPr>
            <a:fld id="{D36A477F-02BA-45E2-843B-39D37F697A52}" type="datetimeFigureOut">
              <a:rPr lang="en-US"/>
              <a:pPr>
                <a:defRPr/>
              </a:pPr>
              <a:t>7/30/2018</a:t>
            </a:fld>
            <a:endParaRPr lang="en-US"/>
          </a:p>
        </p:txBody>
      </p:sp>
      <p:sp>
        <p:nvSpPr>
          <p:cNvPr id="614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01" tIns="45701" rIns="91401" bIns="4570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6"/>
          <p:cNvSpPr>
            <a:spLocks noGrp="1" noChangeArrowheads="1"/>
          </p:cNvSpPr>
          <p:nvPr>
            <p:ph type="ftr" sz="quarter" idx="4"/>
          </p:nvPr>
        </p:nvSpPr>
        <p:spPr bwMode="auto">
          <a:xfrm>
            <a:off x="0" y="9429750"/>
            <a:ext cx="2946400" cy="495300"/>
          </a:xfrm>
          <a:prstGeom prst="rect">
            <a:avLst/>
          </a:prstGeom>
          <a:noFill/>
          <a:ln w="9525">
            <a:noFill/>
            <a:miter lim="800000"/>
            <a:headEnd/>
            <a:tailEnd/>
          </a:ln>
          <a:effectLst/>
        </p:spPr>
        <p:txBody>
          <a:bodyPr vert="horz" wrap="square" lIns="91401" tIns="45701" rIns="91401" bIns="45701" numCol="1" anchor="b" anchorCtr="0" compatLnSpc="1">
            <a:prstTxWarp prst="textNoShape">
              <a:avLst/>
            </a:prstTxWarp>
          </a:bodyPr>
          <a:lstStyle>
            <a:lvl1pPr eaLnBrk="0" hangingPunct="0">
              <a:defRPr sz="1200">
                <a:latin typeface="Arial" charset="0"/>
                <a:cs typeface="+mn-cs"/>
              </a:defRPr>
            </a:lvl1pPr>
          </a:lstStyle>
          <a:p>
            <a:pPr>
              <a:defRPr/>
            </a:pPr>
            <a:endParaRPr lang="en-US"/>
          </a:p>
        </p:txBody>
      </p:sp>
      <p:sp>
        <p:nvSpPr>
          <p:cNvPr id="17415" name="Rectangle 7"/>
          <p:cNvSpPr>
            <a:spLocks noGrp="1" noChangeArrowheads="1"/>
          </p:cNvSpPr>
          <p:nvPr>
            <p:ph type="sldNum" sz="quarter" idx="5"/>
          </p:nvPr>
        </p:nvSpPr>
        <p:spPr bwMode="auto">
          <a:xfrm>
            <a:off x="3849688" y="9429750"/>
            <a:ext cx="2946400" cy="495300"/>
          </a:xfrm>
          <a:prstGeom prst="rect">
            <a:avLst/>
          </a:prstGeom>
          <a:noFill/>
          <a:ln w="9525">
            <a:noFill/>
            <a:miter lim="800000"/>
            <a:headEnd/>
            <a:tailEnd/>
          </a:ln>
          <a:effectLst/>
        </p:spPr>
        <p:txBody>
          <a:bodyPr vert="horz" wrap="square" lIns="91401" tIns="45701" rIns="91401" bIns="45701" numCol="1" anchor="b" anchorCtr="0" compatLnSpc="1">
            <a:prstTxWarp prst="textNoShape">
              <a:avLst/>
            </a:prstTxWarp>
          </a:bodyPr>
          <a:lstStyle>
            <a:lvl1pPr algn="r">
              <a:defRPr sz="1200" smtClean="0"/>
            </a:lvl1pPr>
          </a:lstStyle>
          <a:p>
            <a:pPr>
              <a:defRPr/>
            </a:pPr>
            <a:fld id="{6EFB9A9F-F6D6-4A20-99E6-254C43299E70}" type="slidenum">
              <a:rPr lang="en-US" altLang="lt-LT"/>
              <a:pPr>
                <a:defRPr/>
              </a:pPr>
              <a:t>‹#›</a:t>
            </a:fld>
            <a:endParaRPr lang="en-US" altLang="lt-LT"/>
          </a:p>
        </p:txBody>
      </p:sp>
    </p:spTree>
    <p:extLst>
      <p:ext uri="{BB962C8B-B14F-4D97-AF65-F5344CB8AC3E}">
        <p14:creationId xmlns:p14="http://schemas.microsoft.com/office/powerpoint/2010/main" val="235314647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4384628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kaidrės vaizdo vietos rezervavimo ženklas 1"/>
          <p:cNvSpPr>
            <a:spLocks noGrp="1" noRot="1" noChangeAspect="1" noTextEdit="1"/>
          </p:cNvSpPr>
          <p:nvPr>
            <p:ph type="sldImg"/>
          </p:nvPr>
        </p:nvSpPr>
        <p:spPr>
          <a:ln/>
        </p:spPr>
      </p:sp>
      <p:sp>
        <p:nvSpPr>
          <p:cNvPr id="33795" name="Pastabų vietos rezervavimo ženkl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lt-LT" altLang="lt-LT"/>
          </a:p>
        </p:txBody>
      </p:sp>
    </p:spTree>
    <p:extLst>
      <p:ext uri="{BB962C8B-B14F-4D97-AF65-F5344CB8AC3E}">
        <p14:creationId xmlns:p14="http://schemas.microsoft.com/office/powerpoint/2010/main" val="952480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lt-LT"/>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DEFC29CC-709F-45F4-8E68-70B5EA7C5974}" type="slidenum">
              <a:rPr lang="en-US" altLang="lt-LT"/>
              <a:pPr>
                <a:defRPr/>
              </a:pPr>
              <a:t>‹#›</a:t>
            </a:fld>
            <a:endParaRPr lang="en-US" altLang="lt-LT"/>
          </a:p>
        </p:txBody>
      </p:sp>
    </p:spTree>
    <p:extLst>
      <p:ext uri="{BB962C8B-B14F-4D97-AF65-F5344CB8AC3E}">
        <p14:creationId xmlns:p14="http://schemas.microsoft.com/office/powerpoint/2010/main" val="2898868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16F13362-F04A-484C-B0B2-AAEEE25A88D4}" type="slidenum">
              <a:rPr lang="en-US" altLang="lt-LT"/>
              <a:pPr>
                <a:defRPr/>
              </a:pPr>
              <a:t>‹#›</a:t>
            </a:fld>
            <a:endParaRPr lang="en-US" altLang="lt-LT"/>
          </a:p>
        </p:txBody>
      </p:sp>
    </p:spTree>
    <p:extLst>
      <p:ext uri="{BB962C8B-B14F-4D97-AF65-F5344CB8AC3E}">
        <p14:creationId xmlns:p14="http://schemas.microsoft.com/office/powerpoint/2010/main" val="31311229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endParaRPr lang="lt-LT"/>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F8775DEB-8902-4C95-8F55-82057E6C029F}" type="slidenum">
              <a:rPr lang="en-US" altLang="lt-LT"/>
              <a:pPr>
                <a:defRPr/>
              </a:pPr>
              <a:t>‹#›</a:t>
            </a:fld>
            <a:endParaRPr lang="en-US" altLang="lt-LT"/>
          </a:p>
        </p:txBody>
      </p:sp>
    </p:spTree>
    <p:extLst>
      <p:ext uri="{BB962C8B-B14F-4D97-AF65-F5344CB8AC3E}">
        <p14:creationId xmlns:p14="http://schemas.microsoft.com/office/powerpoint/2010/main" val="1910406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lt-LT"/>
          </a:p>
        </p:txBody>
      </p:sp>
      <p:sp>
        <p:nvSpPr>
          <p:cNvPr id="3" name="Text Placeholder 2"/>
          <p:cNvSpPr>
            <a:spLocks noGrp="1"/>
          </p:cNvSpPr>
          <p:nvPr>
            <p:ph type="body" sz="half" idx="1"/>
          </p:nvPr>
        </p:nvSpPr>
        <p:spPr>
          <a:xfrm>
            <a:off x="457200" y="1600202"/>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p:cNvSpPr>
            <a:spLocks noGrp="1"/>
          </p:cNvSpPr>
          <p:nvPr>
            <p:ph sz="half" idx="2"/>
          </p:nvPr>
        </p:nvSpPr>
        <p:spPr>
          <a:xfrm>
            <a:off x="4648200" y="1600202"/>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Rectangle 4"/>
          <p:cNvSpPr>
            <a:spLocks noGrp="1" noChangeArrowheads="1"/>
          </p:cNvSpPr>
          <p:nvPr>
            <p:ph type="dt" sz="half" idx="10"/>
          </p:nvPr>
        </p:nvSpPr>
        <p:spPr>
          <a:ln/>
        </p:spPr>
        <p:txBody>
          <a:bodyPr/>
          <a:lstStyle>
            <a:lvl1pPr>
              <a:defRPr/>
            </a:lvl1pPr>
          </a:lstStyle>
          <a:p>
            <a:pPr>
              <a:defRPr/>
            </a:pPr>
            <a:endParaRPr lang="lt-LT"/>
          </a:p>
        </p:txBody>
      </p:sp>
      <p:sp>
        <p:nvSpPr>
          <p:cNvPr id="6" name="Rectangle 5"/>
          <p:cNvSpPr>
            <a:spLocks noGrp="1" noChangeArrowheads="1"/>
          </p:cNvSpPr>
          <p:nvPr>
            <p:ph type="ftr" sz="quarter" idx="11"/>
          </p:nvPr>
        </p:nvSpPr>
        <p:spPr>
          <a:ln/>
        </p:spPr>
        <p:txBody>
          <a:bodyPr/>
          <a:lstStyle>
            <a:lvl1pPr>
              <a:defRPr/>
            </a:lvl1pPr>
          </a:lstStyle>
          <a:p>
            <a:pPr>
              <a:defRPr/>
            </a:pPr>
            <a:endParaRPr lang="lt-LT"/>
          </a:p>
        </p:txBody>
      </p:sp>
      <p:sp>
        <p:nvSpPr>
          <p:cNvPr id="7" name="Rectangle 6"/>
          <p:cNvSpPr>
            <a:spLocks noGrp="1" noChangeArrowheads="1"/>
          </p:cNvSpPr>
          <p:nvPr>
            <p:ph type="sldNum" sz="quarter" idx="12"/>
          </p:nvPr>
        </p:nvSpPr>
        <p:spPr>
          <a:ln/>
        </p:spPr>
        <p:txBody>
          <a:bodyPr/>
          <a:lstStyle>
            <a:lvl1pPr>
              <a:defRPr/>
            </a:lvl1pPr>
          </a:lstStyle>
          <a:p>
            <a:pPr>
              <a:defRPr/>
            </a:pPr>
            <a:fld id="{14795385-E95D-44C1-BD5E-108DC5F4FDFC}" type="slidenum">
              <a:rPr lang="en-US" altLang="lt-LT"/>
              <a:pPr>
                <a:defRPr/>
              </a:pPr>
              <a:t>‹#›</a:t>
            </a:fld>
            <a:endParaRPr lang="en-US" altLang="lt-LT"/>
          </a:p>
        </p:txBody>
      </p:sp>
    </p:spTree>
    <p:extLst>
      <p:ext uri="{BB962C8B-B14F-4D97-AF65-F5344CB8AC3E}">
        <p14:creationId xmlns:p14="http://schemas.microsoft.com/office/powerpoint/2010/main" val="2019322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43C4A0D6-4FA2-4987-A339-AE79C3F5FD32}" type="slidenum">
              <a:rPr lang="en-US" altLang="lt-LT"/>
              <a:pPr>
                <a:defRPr/>
              </a:pPr>
              <a:t>‹#›</a:t>
            </a:fld>
            <a:endParaRPr lang="en-US" altLang="lt-LT"/>
          </a:p>
        </p:txBody>
      </p:sp>
    </p:spTree>
    <p:extLst>
      <p:ext uri="{BB962C8B-B14F-4D97-AF65-F5344CB8AC3E}">
        <p14:creationId xmlns:p14="http://schemas.microsoft.com/office/powerpoint/2010/main" val="1404199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3000" b="1" cap="all"/>
            </a:lvl1pPr>
          </a:lstStyle>
          <a:p>
            <a:r>
              <a:rPr lang="en-US"/>
              <a:t>Click to edit Master title style</a:t>
            </a:r>
            <a:endParaRPr lang="lt-LT"/>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lt-LT"/>
          </a:p>
        </p:txBody>
      </p:sp>
      <p:sp>
        <p:nvSpPr>
          <p:cNvPr id="5" name="Rectangle 5"/>
          <p:cNvSpPr>
            <a:spLocks noGrp="1" noChangeArrowheads="1"/>
          </p:cNvSpPr>
          <p:nvPr>
            <p:ph type="ftr" sz="quarter" idx="11"/>
          </p:nvPr>
        </p:nvSpPr>
        <p:spPr>
          <a:ln/>
        </p:spPr>
        <p:txBody>
          <a:bodyPr/>
          <a:lstStyle>
            <a:lvl1pPr>
              <a:defRPr/>
            </a:lvl1pPr>
          </a:lstStyle>
          <a:p>
            <a:pPr>
              <a:defRPr/>
            </a:pPr>
            <a:endParaRPr lang="lt-LT"/>
          </a:p>
        </p:txBody>
      </p:sp>
      <p:sp>
        <p:nvSpPr>
          <p:cNvPr id="6" name="Rectangle 6"/>
          <p:cNvSpPr>
            <a:spLocks noGrp="1" noChangeArrowheads="1"/>
          </p:cNvSpPr>
          <p:nvPr>
            <p:ph type="sldNum" sz="quarter" idx="12"/>
          </p:nvPr>
        </p:nvSpPr>
        <p:spPr>
          <a:ln/>
        </p:spPr>
        <p:txBody>
          <a:bodyPr/>
          <a:lstStyle>
            <a:lvl1pPr>
              <a:defRPr/>
            </a:lvl1pPr>
          </a:lstStyle>
          <a:p>
            <a:pPr>
              <a:defRPr/>
            </a:pPr>
            <a:fld id="{46279DBC-DC4B-4F1C-99DA-513F34C8336D}" type="slidenum">
              <a:rPr lang="en-US" altLang="lt-LT"/>
              <a:pPr>
                <a:defRPr/>
              </a:pPr>
              <a:t>‹#›</a:t>
            </a:fld>
            <a:endParaRPr lang="en-US" altLang="lt-LT"/>
          </a:p>
        </p:txBody>
      </p:sp>
    </p:spTree>
    <p:extLst>
      <p:ext uri="{BB962C8B-B14F-4D97-AF65-F5344CB8AC3E}">
        <p14:creationId xmlns:p14="http://schemas.microsoft.com/office/powerpoint/2010/main" val="2264823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Content Placeholder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Rectangle 4"/>
          <p:cNvSpPr>
            <a:spLocks noGrp="1" noChangeArrowheads="1"/>
          </p:cNvSpPr>
          <p:nvPr>
            <p:ph type="dt" sz="half" idx="10"/>
          </p:nvPr>
        </p:nvSpPr>
        <p:spPr>
          <a:ln/>
        </p:spPr>
        <p:txBody>
          <a:bodyPr/>
          <a:lstStyle>
            <a:lvl1pPr>
              <a:defRPr/>
            </a:lvl1pPr>
          </a:lstStyle>
          <a:p>
            <a:pPr>
              <a:defRPr/>
            </a:pPr>
            <a:endParaRPr lang="lt-LT"/>
          </a:p>
        </p:txBody>
      </p:sp>
      <p:sp>
        <p:nvSpPr>
          <p:cNvPr id="6" name="Rectangle 5"/>
          <p:cNvSpPr>
            <a:spLocks noGrp="1" noChangeArrowheads="1"/>
          </p:cNvSpPr>
          <p:nvPr>
            <p:ph type="ftr" sz="quarter" idx="11"/>
          </p:nvPr>
        </p:nvSpPr>
        <p:spPr>
          <a:ln/>
        </p:spPr>
        <p:txBody>
          <a:bodyPr/>
          <a:lstStyle>
            <a:lvl1pPr>
              <a:defRPr/>
            </a:lvl1pPr>
          </a:lstStyle>
          <a:p>
            <a:pPr>
              <a:defRPr/>
            </a:pPr>
            <a:endParaRPr lang="lt-LT"/>
          </a:p>
        </p:txBody>
      </p:sp>
      <p:sp>
        <p:nvSpPr>
          <p:cNvPr id="7" name="Rectangle 6"/>
          <p:cNvSpPr>
            <a:spLocks noGrp="1" noChangeArrowheads="1"/>
          </p:cNvSpPr>
          <p:nvPr>
            <p:ph type="sldNum" sz="quarter" idx="12"/>
          </p:nvPr>
        </p:nvSpPr>
        <p:spPr>
          <a:ln/>
        </p:spPr>
        <p:txBody>
          <a:bodyPr/>
          <a:lstStyle>
            <a:lvl1pPr>
              <a:defRPr/>
            </a:lvl1pPr>
          </a:lstStyle>
          <a:p>
            <a:pPr>
              <a:defRPr/>
            </a:pPr>
            <a:fld id="{E42F12BB-4AD2-4059-9E90-BDC05361C2A9}" type="slidenum">
              <a:rPr lang="en-US" altLang="lt-LT"/>
              <a:pPr>
                <a:defRPr/>
              </a:pPr>
              <a:t>‹#›</a:t>
            </a:fld>
            <a:endParaRPr lang="en-US" altLang="lt-LT"/>
          </a:p>
        </p:txBody>
      </p:sp>
    </p:spTree>
    <p:extLst>
      <p:ext uri="{BB962C8B-B14F-4D97-AF65-F5344CB8AC3E}">
        <p14:creationId xmlns:p14="http://schemas.microsoft.com/office/powerpoint/2010/main" val="1369588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lt-LT"/>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Rectangle 4"/>
          <p:cNvSpPr>
            <a:spLocks noGrp="1" noChangeArrowheads="1"/>
          </p:cNvSpPr>
          <p:nvPr>
            <p:ph type="dt" sz="half" idx="10"/>
          </p:nvPr>
        </p:nvSpPr>
        <p:spPr>
          <a:ln/>
        </p:spPr>
        <p:txBody>
          <a:bodyPr/>
          <a:lstStyle>
            <a:lvl1pPr>
              <a:defRPr/>
            </a:lvl1pPr>
          </a:lstStyle>
          <a:p>
            <a:pPr>
              <a:defRPr/>
            </a:pPr>
            <a:endParaRPr lang="lt-LT"/>
          </a:p>
        </p:txBody>
      </p:sp>
      <p:sp>
        <p:nvSpPr>
          <p:cNvPr id="8" name="Rectangle 5"/>
          <p:cNvSpPr>
            <a:spLocks noGrp="1" noChangeArrowheads="1"/>
          </p:cNvSpPr>
          <p:nvPr>
            <p:ph type="ftr" sz="quarter" idx="11"/>
          </p:nvPr>
        </p:nvSpPr>
        <p:spPr>
          <a:ln/>
        </p:spPr>
        <p:txBody>
          <a:bodyPr/>
          <a:lstStyle>
            <a:lvl1pPr>
              <a:defRPr/>
            </a:lvl1pPr>
          </a:lstStyle>
          <a:p>
            <a:pPr>
              <a:defRPr/>
            </a:pPr>
            <a:endParaRPr lang="lt-LT"/>
          </a:p>
        </p:txBody>
      </p:sp>
      <p:sp>
        <p:nvSpPr>
          <p:cNvPr id="9" name="Rectangle 6"/>
          <p:cNvSpPr>
            <a:spLocks noGrp="1" noChangeArrowheads="1"/>
          </p:cNvSpPr>
          <p:nvPr>
            <p:ph type="sldNum" sz="quarter" idx="12"/>
          </p:nvPr>
        </p:nvSpPr>
        <p:spPr>
          <a:ln/>
        </p:spPr>
        <p:txBody>
          <a:bodyPr/>
          <a:lstStyle>
            <a:lvl1pPr>
              <a:defRPr/>
            </a:lvl1pPr>
          </a:lstStyle>
          <a:p>
            <a:pPr>
              <a:defRPr/>
            </a:pPr>
            <a:fld id="{516F3047-2F34-45E6-ACD8-578249B2F5DA}" type="slidenum">
              <a:rPr lang="en-US" altLang="lt-LT"/>
              <a:pPr>
                <a:defRPr/>
              </a:pPr>
              <a:t>‹#›</a:t>
            </a:fld>
            <a:endParaRPr lang="en-US" altLang="lt-LT"/>
          </a:p>
        </p:txBody>
      </p:sp>
    </p:spTree>
    <p:extLst>
      <p:ext uri="{BB962C8B-B14F-4D97-AF65-F5344CB8AC3E}">
        <p14:creationId xmlns:p14="http://schemas.microsoft.com/office/powerpoint/2010/main" val="83267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Rectangle 4"/>
          <p:cNvSpPr>
            <a:spLocks noGrp="1" noChangeArrowheads="1"/>
          </p:cNvSpPr>
          <p:nvPr>
            <p:ph type="dt" sz="half" idx="10"/>
          </p:nvPr>
        </p:nvSpPr>
        <p:spPr>
          <a:ln/>
        </p:spPr>
        <p:txBody>
          <a:bodyPr/>
          <a:lstStyle>
            <a:lvl1pPr>
              <a:defRPr/>
            </a:lvl1pPr>
          </a:lstStyle>
          <a:p>
            <a:pPr>
              <a:defRPr/>
            </a:pPr>
            <a:endParaRPr lang="lt-LT"/>
          </a:p>
        </p:txBody>
      </p:sp>
      <p:sp>
        <p:nvSpPr>
          <p:cNvPr id="4" name="Rectangle 5"/>
          <p:cNvSpPr>
            <a:spLocks noGrp="1" noChangeArrowheads="1"/>
          </p:cNvSpPr>
          <p:nvPr>
            <p:ph type="ftr" sz="quarter" idx="11"/>
          </p:nvPr>
        </p:nvSpPr>
        <p:spPr>
          <a:ln/>
        </p:spPr>
        <p:txBody>
          <a:bodyPr/>
          <a:lstStyle>
            <a:lvl1pPr>
              <a:defRPr/>
            </a:lvl1pPr>
          </a:lstStyle>
          <a:p>
            <a:pPr>
              <a:defRPr/>
            </a:pPr>
            <a:endParaRPr lang="lt-LT"/>
          </a:p>
        </p:txBody>
      </p:sp>
      <p:sp>
        <p:nvSpPr>
          <p:cNvPr id="5" name="Rectangle 6"/>
          <p:cNvSpPr>
            <a:spLocks noGrp="1" noChangeArrowheads="1"/>
          </p:cNvSpPr>
          <p:nvPr>
            <p:ph type="sldNum" sz="quarter" idx="12"/>
          </p:nvPr>
        </p:nvSpPr>
        <p:spPr>
          <a:ln/>
        </p:spPr>
        <p:txBody>
          <a:bodyPr/>
          <a:lstStyle>
            <a:lvl1pPr>
              <a:defRPr/>
            </a:lvl1pPr>
          </a:lstStyle>
          <a:p>
            <a:pPr>
              <a:defRPr/>
            </a:pPr>
            <a:fld id="{0762F4A9-44CA-491D-91BF-FDF8B9FD62CF}" type="slidenum">
              <a:rPr lang="en-US" altLang="lt-LT"/>
              <a:pPr>
                <a:defRPr/>
              </a:pPr>
              <a:t>‹#›</a:t>
            </a:fld>
            <a:endParaRPr lang="en-US" altLang="lt-LT"/>
          </a:p>
        </p:txBody>
      </p:sp>
    </p:spTree>
    <p:extLst>
      <p:ext uri="{BB962C8B-B14F-4D97-AF65-F5344CB8AC3E}">
        <p14:creationId xmlns:p14="http://schemas.microsoft.com/office/powerpoint/2010/main" val="384697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lt-LT"/>
          </a:p>
        </p:txBody>
      </p:sp>
      <p:sp>
        <p:nvSpPr>
          <p:cNvPr id="3" name="Rectangle 5"/>
          <p:cNvSpPr>
            <a:spLocks noGrp="1" noChangeArrowheads="1"/>
          </p:cNvSpPr>
          <p:nvPr>
            <p:ph type="ftr" sz="quarter" idx="11"/>
          </p:nvPr>
        </p:nvSpPr>
        <p:spPr>
          <a:ln/>
        </p:spPr>
        <p:txBody>
          <a:bodyPr/>
          <a:lstStyle>
            <a:lvl1pPr>
              <a:defRPr/>
            </a:lvl1pPr>
          </a:lstStyle>
          <a:p>
            <a:pPr>
              <a:defRPr/>
            </a:pPr>
            <a:endParaRPr lang="lt-LT"/>
          </a:p>
        </p:txBody>
      </p:sp>
      <p:sp>
        <p:nvSpPr>
          <p:cNvPr id="4" name="Rectangle 6"/>
          <p:cNvSpPr>
            <a:spLocks noGrp="1" noChangeArrowheads="1"/>
          </p:cNvSpPr>
          <p:nvPr>
            <p:ph type="sldNum" sz="quarter" idx="12"/>
          </p:nvPr>
        </p:nvSpPr>
        <p:spPr>
          <a:ln/>
        </p:spPr>
        <p:txBody>
          <a:bodyPr/>
          <a:lstStyle>
            <a:lvl1pPr>
              <a:defRPr/>
            </a:lvl1pPr>
          </a:lstStyle>
          <a:p>
            <a:pPr>
              <a:defRPr/>
            </a:pPr>
            <a:fld id="{849BDDAC-564E-46A7-A97C-80F57F9504BC}" type="slidenum">
              <a:rPr lang="en-US" altLang="lt-LT"/>
              <a:pPr>
                <a:defRPr/>
              </a:pPr>
              <a:t>‹#›</a:t>
            </a:fld>
            <a:endParaRPr lang="en-US" altLang="lt-LT"/>
          </a:p>
        </p:txBody>
      </p:sp>
    </p:spTree>
    <p:extLst>
      <p:ext uri="{BB962C8B-B14F-4D97-AF65-F5344CB8AC3E}">
        <p14:creationId xmlns:p14="http://schemas.microsoft.com/office/powerpoint/2010/main" val="2691277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1500" b="1"/>
            </a:lvl1pPr>
          </a:lstStyle>
          <a:p>
            <a:r>
              <a:rPr lang="en-US"/>
              <a:t>Click to edit Master title style</a:t>
            </a:r>
            <a:endParaRPr lang="lt-LT"/>
          </a:p>
        </p:txBody>
      </p:sp>
      <p:sp>
        <p:nvSpPr>
          <p:cNvPr id="3" name="Content Placeholder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lt-LT"/>
          </a:p>
        </p:txBody>
      </p:sp>
      <p:sp>
        <p:nvSpPr>
          <p:cNvPr id="6" name="Rectangle 5"/>
          <p:cNvSpPr>
            <a:spLocks noGrp="1" noChangeArrowheads="1"/>
          </p:cNvSpPr>
          <p:nvPr>
            <p:ph type="ftr" sz="quarter" idx="11"/>
          </p:nvPr>
        </p:nvSpPr>
        <p:spPr>
          <a:ln/>
        </p:spPr>
        <p:txBody>
          <a:bodyPr/>
          <a:lstStyle>
            <a:lvl1pPr>
              <a:defRPr/>
            </a:lvl1pPr>
          </a:lstStyle>
          <a:p>
            <a:pPr>
              <a:defRPr/>
            </a:pPr>
            <a:endParaRPr lang="lt-LT"/>
          </a:p>
        </p:txBody>
      </p:sp>
      <p:sp>
        <p:nvSpPr>
          <p:cNvPr id="7" name="Rectangle 6"/>
          <p:cNvSpPr>
            <a:spLocks noGrp="1" noChangeArrowheads="1"/>
          </p:cNvSpPr>
          <p:nvPr>
            <p:ph type="sldNum" sz="quarter" idx="12"/>
          </p:nvPr>
        </p:nvSpPr>
        <p:spPr>
          <a:ln/>
        </p:spPr>
        <p:txBody>
          <a:bodyPr/>
          <a:lstStyle>
            <a:lvl1pPr>
              <a:defRPr/>
            </a:lvl1pPr>
          </a:lstStyle>
          <a:p>
            <a:pPr>
              <a:defRPr/>
            </a:pPr>
            <a:fld id="{69F97DA2-3F0E-4B5C-9042-28599FD15414}" type="slidenum">
              <a:rPr lang="en-US" altLang="lt-LT"/>
              <a:pPr>
                <a:defRPr/>
              </a:pPr>
              <a:t>‹#›</a:t>
            </a:fld>
            <a:endParaRPr lang="en-US" altLang="lt-LT"/>
          </a:p>
        </p:txBody>
      </p:sp>
    </p:spTree>
    <p:extLst>
      <p:ext uri="{BB962C8B-B14F-4D97-AF65-F5344CB8AC3E}">
        <p14:creationId xmlns:p14="http://schemas.microsoft.com/office/powerpoint/2010/main" val="858400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1500" b="1"/>
            </a:lvl1pPr>
          </a:lstStyle>
          <a:p>
            <a:r>
              <a:rPr lang="en-US"/>
              <a:t>Click to edit Master title style</a:t>
            </a:r>
            <a:endParaRPr lang="lt-LT"/>
          </a:p>
        </p:txBody>
      </p:sp>
      <p:sp>
        <p:nvSpPr>
          <p:cNvPr id="3" name="Picture Placeholder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lt-LT"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lt-LT"/>
          </a:p>
        </p:txBody>
      </p:sp>
      <p:sp>
        <p:nvSpPr>
          <p:cNvPr id="6" name="Rectangle 5"/>
          <p:cNvSpPr>
            <a:spLocks noGrp="1" noChangeArrowheads="1"/>
          </p:cNvSpPr>
          <p:nvPr>
            <p:ph type="ftr" sz="quarter" idx="11"/>
          </p:nvPr>
        </p:nvSpPr>
        <p:spPr>
          <a:ln/>
        </p:spPr>
        <p:txBody>
          <a:bodyPr/>
          <a:lstStyle>
            <a:lvl1pPr>
              <a:defRPr/>
            </a:lvl1pPr>
          </a:lstStyle>
          <a:p>
            <a:pPr>
              <a:defRPr/>
            </a:pPr>
            <a:endParaRPr lang="lt-LT"/>
          </a:p>
        </p:txBody>
      </p:sp>
      <p:sp>
        <p:nvSpPr>
          <p:cNvPr id="7" name="Rectangle 6"/>
          <p:cNvSpPr>
            <a:spLocks noGrp="1" noChangeArrowheads="1"/>
          </p:cNvSpPr>
          <p:nvPr>
            <p:ph type="sldNum" sz="quarter" idx="12"/>
          </p:nvPr>
        </p:nvSpPr>
        <p:spPr>
          <a:ln/>
        </p:spPr>
        <p:txBody>
          <a:bodyPr/>
          <a:lstStyle>
            <a:lvl1pPr>
              <a:defRPr/>
            </a:lvl1pPr>
          </a:lstStyle>
          <a:p>
            <a:pPr>
              <a:defRPr/>
            </a:pPr>
            <a:fld id="{0B59E73B-9850-4590-9260-AE033B456FAD}" type="slidenum">
              <a:rPr lang="en-US" altLang="lt-LT"/>
              <a:pPr>
                <a:defRPr/>
              </a:pPr>
              <a:t>‹#›</a:t>
            </a:fld>
            <a:endParaRPr lang="en-US" altLang="lt-LT"/>
          </a:p>
        </p:txBody>
      </p:sp>
    </p:spTree>
    <p:extLst>
      <p:ext uri="{BB962C8B-B14F-4D97-AF65-F5344CB8AC3E}">
        <p14:creationId xmlns:p14="http://schemas.microsoft.com/office/powerpoint/2010/main" val="2593803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lt-LT"/>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t-LT"/>
              <a:t>Click to edit Master text styles</a:t>
            </a:r>
          </a:p>
          <a:p>
            <a:pPr lvl="1"/>
            <a:r>
              <a:rPr lang="en-US" altLang="lt-LT"/>
              <a:t>Second level</a:t>
            </a:r>
          </a:p>
          <a:p>
            <a:pPr lvl="2"/>
            <a:r>
              <a:rPr lang="en-US" altLang="lt-LT"/>
              <a:t>Third level</a:t>
            </a:r>
          </a:p>
          <a:p>
            <a:pPr lvl="3"/>
            <a:r>
              <a:rPr lang="en-US" altLang="lt-LT"/>
              <a:t>Fourth level</a:t>
            </a:r>
          </a:p>
          <a:p>
            <a:pPr lvl="4"/>
            <a:r>
              <a:rPr lang="en-US" altLang="lt-LT"/>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50">
                <a:solidFill>
                  <a:srgbClr val="000000"/>
                </a:solidFill>
                <a:latin typeface="Arial" charset="0"/>
                <a:cs typeface="+mn-cs"/>
              </a:defRPr>
            </a:lvl1pPr>
          </a:lstStyle>
          <a:p>
            <a:pPr>
              <a:defRPr/>
            </a:pPr>
            <a:endParaRPr lang="lt-L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50">
                <a:solidFill>
                  <a:srgbClr val="000000"/>
                </a:solidFill>
                <a:latin typeface="Arial" charset="0"/>
                <a:cs typeface="+mn-cs"/>
              </a:defRPr>
            </a:lvl1pPr>
          </a:lstStyle>
          <a:p>
            <a:pPr>
              <a:defRPr/>
            </a:pPr>
            <a:endParaRPr lang="lt-L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solidFill>
                  <a:srgbClr val="000000"/>
                </a:solidFill>
              </a:defRPr>
            </a:lvl1pPr>
          </a:lstStyle>
          <a:p>
            <a:pPr>
              <a:defRPr/>
            </a:pPr>
            <a:fld id="{2AF52303-3536-4875-B2D0-73CC9796CFC9}" type="slidenum">
              <a:rPr lang="en-US" altLang="lt-LT"/>
              <a:pPr>
                <a:defRPr/>
              </a:pPr>
              <a:t>‹#›</a:t>
            </a:fld>
            <a:endParaRPr lang="en-US" altLang="lt-LT"/>
          </a:p>
        </p:txBody>
      </p:sp>
    </p:spTree>
  </p:cSld>
  <p:clrMap bg1="lt1" tx1="dk1" bg2="lt2" tx2="dk2" accent1="accent1" accent2="accent2" accent3="accent3" accent4="accent4" accent5="accent5" accent6="accent6" hlink="hlink" folHlink="folHlink"/>
  <p:sldLayoutIdLst>
    <p:sldLayoutId id="2147486585" r:id="rId1"/>
    <p:sldLayoutId id="2147486586" r:id="rId2"/>
    <p:sldLayoutId id="2147486587" r:id="rId3"/>
    <p:sldLayoutId id="2147486588" r:id="rId4"/>
    <p:sldLayoutId id="2147486589" r:id="rId5"/>
    <p:sldLayoutId id="2147486590" r:id="rId6"/>
    <p:sldLayoutId id="2147486591" r:id="rId7"/>
    <p:sldLayoutId id="2147486592" r:id="rId8"/>
    <p:sldLayoutId id="2147486593" r:id="rId9"/>
    <p:sldLayoutId id="2147486594" r:id="rId10"/>
    <p:sldLayoutId id="2147486595" r:id="rId11"/>
    <p:sldLayoutId id="2147486596" r:id="rId12"/>
  </p:sldLayoutIdLst>
  <p:hf hdr="0" ftr="0" dt="0"/>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2900" algn="ctr" rtl="0" fontAlgn="base">
        <a:spcBef>
          <a:spcPct val="0"/>
        </a:spcBef>
        <a:spcAft>
          <a:spcPct val="0"/>
        </a:spcAft>
        <a:defRPr sz="3300">
          <a:solidFill>
            <a:schemeClr val="tx2"/>
          </a:solidFill>
          <a:latin typeface="Arial" charset="0"/>
        </a:defRPr>
      </a:lvl6pPr>
      <a:lvl7pPr marL="685800" algn="ctr" rtl="0" fontAlgn="base">
        <a:spcBef>
          <a:spcPct val="0"/>
        </a:spcBef>
        <a:spcAft>
          <a:spcPct val="0"/>
        </a:spcAft>
        <a:defRPr sz="3300">
          <a:solidFill>
            <a:schemeClr val="tx2"/>
          </a:solidFill>
          <a:latin typeface="Arial" charset="0"/>
        </a:defRPr>
      </a:lvl7pPr>
      <a:lvl8pPr marL="1028700" algn="ctr" rtl="0" fontAlgn="base">
        <a:spcBef>
          <a:spcPct val="0"/>
        </a:spcBef>
        <a:spcAft>
          <a:spcPct val="0"/>
        </a:spcAft>
        <a:defRPr sz="3300">
          <a:solidFill>
            <a:schemeClr val="tx2"/>
          </a:solidFill>
          <a:latin typeface="Arial" charset="0"/>
        </a:defRPr>
      </a:lvl8pPr>
      <a:lvl9pPr marL="1371600" algn="ctr" rtl="0" fontAlgn="base">
        <a:spcBef>
          <a:spcPct val="0"/>
        </a:spcBef>
        <a:spcAft>
          <a:spcPct val="0"/>
        </a:spcAft>
        <a:defRPr sz="3300">
          <a:solidFill>
            <a:schemeClr val="tx2"/>
          </a:solidFill>
          <a:latin typeface="Arial"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p:bodyStyle>
    <p:otherStyle>
      <a:defPPr>
        <a:defRPr lang="lt-L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p:cNvSpPr>
            <a:spLocks noGrp="1"/>
          </p:cNvSpPr>
          <p:nvPr>
            <p:ph type="title"/>
          </p:nvPr>
        </p:nvSpPr>
        <p:spPr>
          <a:xfrm>
            <a:off x="755576" y="2276872"/>
            <a:ext cx="7704856" cy="2387029"/>
          </a:xfrm>
        </p:spPr>
        <p:txBody>
          <a:bodyPr/>
          <a:lstStyle/>
          <a:p>
            <a:pPr>
              <a:defRPr/>
            </a:pPr>
            <a:r>
              <a:rPr lang="lt-LT" altLang="lt-LT" sz="2400" b="1" dirty="0">
                <a:solidFill>
                  <a:srgbClr val="002060"/>
                </a:solidFill>
                <a:latin typeface="Times New Roman" panose="02020603050405020304" pitchFamily="18" charset="0"/>
                <a:cs typeface="Times New Roman" panose="02020603050405020304" pitchFamily="18" charset="0"/>
              </a:rPr>
              <a:t>LIETUVOS </a:t>
            </a:r>
            <a:r>
              <a:rPr lang="lt-LT" altLang="lt-LT" sz="2400" b="1" cap="all" dirty="0">
                <a:solidFill>
                  <a:srgbClr val="002060"/>
                </a:solidFill>
                <a:latin typeface="Times New Roman" panose="02020603050405020304" pitchFamily="18" charset="0"/>
                <a:cs typeface="Times New Roman" panose="02020603050405020304" pitchFamily="18" charset="0"/>
              </a:rPr>
              <a:t>žuvininkystės sektoriaus </a:t>
            </a:r>
            <a:br>
              <a:rPr lang="lt-LT" altLang="lt-LT" sz="2400" b="1" cap="all" dirty="0">
                <a:solidFill>
                  <a:srgbClr val="002060"/>
                </a:solidFill>
                <a:latin typeface="Times New Roman" panose="02020603050405020304" pitchFamily="18" charset="0"/>
                <a:cs typeface="Times New Roman" panose="02020603050405020304" pitchFamily="18" charset="0"/>
              </a:rPr>
            </a:br>
            <a:r>
              <a:rPr lang="lt-LT" altLang="lt-LT" sz="2400" b="1" cap="all" dirty="0">
                <a:solidFill>
                  <a:srgbClr val="002060"/>
                </a:solidFill>
                <a:latin typeface="Times New Roman" panose="02020603050405020304" pitchFamily="18" charset="0"/>
                <a:cs typeface="Times New Roman" panose="02020603050405020304" pitchFamily="18" charset="0"/>
              </a:rPr>
              <a:t>2014–2020 metų veiksmų programos įgyvendinimas iki 2018 m. II ketvirčio pabaigos </a:t>
            </a:r>
            <a:endParaRPr lang="lt-LT" sz="2400" b="1" kern="1200" dirty="0">
              <a:solidFill>
                <a:srgbClr val="002060"/>
              </a:solidFill>
              <a:latin typeface="Times New Roman" panose="02020603050405020304" pitchFamily="18" charset="0"/>
              <a:ea typeface="+mn-ea"/>
              <a:cs typeface="Times New Roman" panose="02020603050405020304" pitchFamily="18" charset="0"/>
            </a:endParaRPr>
          </a:p>
        </p:txBody>
      </p:sp>
      <p:sp>
        <p:nvSpPr>
          <p:cNvPr id="4099" name="Skaidrės numerio vietos rezervavimo ženklas 3"/>
          <p:cNvSpPr>
            <a:spLocks noGrp="1"/>
          </p:cNvSpPr>
          <p:nvPr>
            <p:ph type="sldNum" sz="quarter" idx="12"/>
          </p:nvPr>
        </p:nvSpPr>
        <p:spPr>
          <a:xfrm>
            <a:off x="6732240" y="6309320"/>
            <a:ext cx="21336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2400">
                <a:solidFill>
                  <a:schemeClr val="tx1"/>
                </a:solidFill>
                <a:latin typeface="Arial" panose="020B0604020202020204" pitchFamily="34" charset="0"/>
              </a:defRPr>
            </a:lvl1pPr>
            <a:lvl2pPr marL="557213" indent="-214313">
              <a:spcBef>
                <a:spcPct val="20000"/>
              </a:spcBef>
              <a:buChar char="–"/>
              <a:defRPr sz="2100">
                <a:solidFill>
                  <a:schemeClr val="tx1"/>
                </a:solidFill>
                <a:latin typeface="Arial" panose="020B0604020202020204" pitchFamily="34" charset="0"/>
              </a:defRPr>
            </a:lvl2pPr>
            <a:lvl3pPr marL="857250" indent="-171450">
              <a:spcBef>
                <a:spcPct val="20000"/>
              </a:spcBef>
              <a:buChar char="•"/>
              <a:defRPr sz="1800">
                <a:solidFill>
                  <a:schemeClr val="tx1"/>
                </a:solidFill>
                <a:latin typeface="Arial" panose="020B0604020202020204" pitchFamily="34" charset="0"/>
              </a:defRPr>
            </a:lvl3pPr>
            <a:lvl4pPr marL="1200150" indent="-171450">
              <a:spcBef>
                <a:spcPct val="20000"/>
              </a:spcBef>
              <a:buChar char="–"/>
              <a:defRPr sz="1500">
                <a:solidFill>
                  <a:schemeClr val="tx1"/>
                </a:solidFill>
                <a:latin typeface="Arial" panose="020B0604020202020204" pitchFamily="34" charset="0"/>
              </a:defRPr>
            </a:lvl4pPr>
            <a:lvl5pPr marL="1543050" indent="-171450">
              <a:spcBef>
                <a:spcPct val="20000"/>
              </a:spcBef>
              <a:buChar char="»"/>
              <a:defRPr sz="1500">
                <a:solidFill>
                  <a:schemeClr val="tx1"/>
                </a:solidFill>
                <a:latin typeface="Arial" panose="020B0604020202020204" pitchFamily="34" charset="0"/>
              </a:defRPr>
            </a:lvl5pPr>
            <a:lvl6pPr marL="1885950" indent="-171450" eaLnBrk="0" fontAlgn="base" hangingPunct="0">
              <a:spcBef>
                <a:spcPct val="20000"/>
              </a:spcBef>
              <a:spcAft>
                <a:spcPct val="0"/>
              </a:spcAft>
              <a:buChar char="»"/>
              <a:defRPr sz="1500">
                <a:solidFill>
                  <a:schemeClr val="tx1"/>
                </a:solidFill>
                <a:latin typeface="Arial" panose="020B0604020202020204" pitchFamily="34" charset="0"/>
              </a:defRPr>
            </a:lvl6pPr>
            <a:lvl7pPr marL="2228850" indent="-171450" eaLnBrk="0" fontAlgn="base" hangingPunct="0">
              <a:spcBef>
                <a:spcPct val="20000"/>
              </a:spcBef>
              <a:spcAft>
                <a:spcPct val="0"/>
              </a:spcAft>
              <a:buChar char="»"/>
              <a:defRPr sz="1500">
                <a:solidFill>
                  <a:schemeClr val="tx1"/>
                </a:solidFill>
                <a:latin typeface="Arial" panose="020B0604020202020204" pitchFamily="34" charset="0"/>
              </a:defRPr>
            </a:lvl7pPr>
            <a:lvl8pPr marL="2571750" indent="-171450" eaLnBrk="0" fontAlgn="base" hangingPunct="0">
              <a:spcBef>
                <a:spcPct val="20000"/>
              </a:spcBef>
              <a:spcAft>
                <a:spcPct val="0"/>
              </a:spcAft>
              <a:buChar char="»"/>
              <a:defRPr sz="1500">
                <a:solidFill>
                  <a:schemeClr val="tx1"/>
                </a:solidFill>
                <a:latin typeface="Arial" panose="020B0604020202020204" pitchFamily="34" charset="0"/>
              </a:defRPr>
            </a:lvl8pPr>
            <a:lvl9pPr marL="2914650" indent="-171450" eaLnBrk="0" fontAlgn="base" hangingPunct="0">
              <a:spcBef>
                <a:spcPct val="20000"/>
              </a:spcBef>
              <a:spcAft>
                <a:spcPct val="0"/>
              </a:spcAft>
              <a:buChar char="»"/>
              <a:defRPr sz="1500">
                <a:solidFill>
                  <a:schemeClr val="tx1"/>
                </a:solidFill>
                <a:latin typeface="Arial" panose="020B0604020202020204" pitchFamily="34" charset="0"/>
              </a:defRPr>
            </a:lvl9pPr>
          </a:lstStyle>
          <a:p>
            <a:pPr marL="0" marR="0" lvl="0" indent="0" defTabSz="914400" eaLnBrk="1" fontAlgn="auto" latinLnBrk="0" hangingPunct="1">
              <a:lnSpc>
                <a:spcPct val="100000"/>
              </a:lnSpc>
              <a:spcBef>
                <a:spcPct val="0"/>
              </a:spcBef>
              <a:spcAft>
                <a:spcPts val="0"/>
              </a:spcAft>
              <a:buClrTx/>
              <a:buSzTx/>
              <a:buFontTx/>
              <a:buNone/>
              <a:tabLst/>
              <a:defRPr/>
            </a:pPr>
            <a:r>
              <a:rPr kumimoji="0" lang="lt-LT" altLang="lt-LT" sz="1050" b="0" i="0" u="none" strike="noStrike" kern="0" cap="none" spc="0" normalizeH="0" baseline="0" noProof="0" dirty="0">
                <a:ln>
                  <a:noFill/>
                </a:ln>
                <a:solidFill>
                  <a:schemeClr val="tx1"/>
                </a:solidFill>
                <a:effectLst/>
                <a:uLnTx/>
                <a:uFillTx/>
                <a:latin typeface="Arial" panose="020B0604020202020204" pitchFamily="34" charset="0"/>
              </a:rPr>
              <a:t>1</a:t>
            </a:r>
            <a:endParaRPr kumimoji="0" lang="en-US" altLang="lt-LT" sz="1050" b="0" i="0" u="none" strike="noStrike" kern="0" cap="none" spc="0" normalizeH="0" baseline="0" noProof="0" dirty="0">
              <a:ln>
                <a:noFill/>
              </a:ln>
              <a:solidFill>
                <a:schemeClr val="tx1"/>
              </a:solidFill>
              <a:effectLst/>
              <a:uLnTx/>
              <a:uFillTx/>
              <a:latin typeface="Arial" panose="020B0604020202020204" pitchFamily="34" charset="0"/>
            </a:endParaRPr>
          </a:p>
        </p:txBody>
      </p:sp>
      <p:pic>
        <p:nvPicPr>
          <p:cNvPr id="4" name="Picture 7" descr="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91880" y="1699385"/>
            <a:ext cx="1765811" cy="548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95555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3C4A0D6-4FA2-4987-A339-AE79C3F5FD32}" type="slidenum">
              <a:rPr lang="en-US" altLang="lt-LT" smtClean="0"/>
              <a:pPr>
                <a:defRPr/>
              </a:pPr>
              <a:t>2</a:t>
            </a:fld>
            <a:endParaRPr lang="en-US" altLang="lt-LT"/>
          </a:p>
        </p:txBody>
      </p:sp>
      <p:sp>
        <p:nvSpPr>
          <p:cNvPr id="2" name="TextBox 1"/>
          <p:cNvSpPr txBox="1"/>
          <p:nvPr/>
        </p:nvSpPr>
        <p:spPr>
          <a:xfrm>
            <a:off x="827584" y="5805264"/>
            <a:ext cx="7344816" cy="738664"/>
          </a:xfrm>
          <a:prstGeom prst="rect">
            <a:avLst/>
          </a:prstGeom>
          <a:noFill/>
        </p:spPr>
        <p:txBody>
          <a:bodyPr wrap="square" rtlCol="0">
            <a:spAutoFit/>
          </a:bodyPr>
          <a:lstStyle/>
          <a:p>
            <a:r>
              <a:rPr lang="lt-LT" sz="1200" b="1" dirty="0">
                <a:latin typeface="Times New Roman" panose="02020603050405020304" pitchFamily="18" charset="0"/>
                <a:cs typeface="Times New Roman" panose="02020603050405020304" pitchFamily="18" charset="0"/>
              </a:rPr>
              <a:t>*Be trečiojo Sąjungos prioriteto  „BŽP įgyvendinimo skatinimas“ (skirta 8,7 mln. </a:t>
            </a:r>
            <a:r>
              <a:rPr lang="lt-LT" sz="1200" b="1" dirty="0" err="1">
                <a:latin typeface="Times New Roman" panose="02020603050405020304" pitchFamily="18" charset="0"/>
                <a:cs typeface="Times New Roman" panose="02020603050405020304" pitchFamily="18" charset="0"/>
              </a:rPr>
              <a:t>Eur</a:t>
            </a:r>
            <a:r>
              <a:rPr lang="lt-LT" sz="1200" b="1" dirty="0">
                <a:latin typeface="Times New Roman" panose="02020603050405020304" pitchFamily="18" charset="0"/>
                <a:cs typeface="Times New Roman" panose="02020603050405020304" pitchFamily="18" charset="0"/>
              </a:rPr>
              <a:t>) ir Techninės paramos (skirta 4,9 mln. </a:t>
            </a:r>
            <a:r>
              <a:rPr lang="lt-LT" sz="1200" b="1" dirty="0" err="1">
                <a:latin typeface="Times New Roman" panose="02020603050405020304" pitchFamily="18" charset="0"/>
                <a:cs typeface="Times New Roman" panose="02020603050405020304" pitchFamily="18" charset="0"/>
              </a:rPr>
              <a:t>Eur</a:t>
            </a:r>
            <a:r>
              <a:rPr lang="lt-LT" sz="1200" b="1" dirty="0">
                <a:latin typeface="Times New Roman" panose="02020603050405020304" pitchFamily="18" charset="0"/>
                <a:cs typeface="Times New Roman" panose="02020603050405020304" pitchFamily="18" charset="0"/>
              </a:rPr>
              <a:t>) paramos lėšų </a:t>
            </a:r>
            <a:endParaRPr lang="en-US" sz="1200" b="1" dirty="0">
              <a:latin typeface="Times New Roman" panose="02020603050405020304" pitchFamily="18" charset="0"/>
              <a:cs typeface="Times New Roman" panose="02020603050405020304" pitchFamily="18" charset="0"/>
            </a:endParaRPr>
          </a:p>
          <a:p>
            <a:endParaRPr lang="en-US" dirty="0"/>
          </a:p>
        </p:txBody>
      </p:sp>
      <p:graphicFrame>
        <p:nvGraphicFramePr>
          <p:cNvPr id="6" name="Diagrama 5">
            <a:extLst>
              <a:ext uri="{FF2B5EF4-FFF2-40B4-BE49-F238E27FC236}">
                <a16:creationId xmlns:a16="http://schemas.microsoft.com/office/drawing/2014/main" id="{62485716-9E22-42E7-A677-480B20948FC9}"/>
              </a:ext>
            </a:extLst>
          </p:cNvPr>
          <p:cNvGraphicFramePr/>
          <p:nvPr>
            <p:extLst>
              <p:ext uri="{D42A27DB-BD31-4B8C-83A1-F6EECF244321}">
                <p14:modId xmlns:p14="http://schemas.microsoft.com/office/powerpoint/2010/main" val="266467986"/>
              </p:ext>
            </p:extLst>
          </p:nvPr>
        </p:nvGraphicFramePr>
        <p:xfrm>
          <a:off x="1331640" y="908720"/>
          <a:ext cx="6696744" cy="47189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649889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3C4A0D6-4FA2-4987-A339-AE79C3F5FD32}" type="slidenum">
              <a:rPr lang="en-US" altLang="lt-LT" smtClean="0"/>
              <a:pPr>
                <a:defRPr/>
              </a:pPr>
              <a:t>3</a:t>
            </a:fld>
            <a:endParaRPr lang="en-US" altLang="lt-LT"/>
          </a:p>
        </p:txBody>
      </p:sp>
      <p:sp>
        <p:nvSpPr>
          <p:cNvPr id="8" name="TextBox 7"/>
          <p:cNvSpPr txBox="1"/>
          <p:nvPr/>
        </p:nvSpPr>
        <p:spPr>
          <a:xfrm>
            <a:off x="1475656" y="5991669"/>
            <a:ext cx="7344816" cy="477054"/>
          </a:xfrm>
          <a:prstGeom prst="rect">
            <a:avLst/>
          </a:prstGeom>
          <a:noFill/>
        </p:spPr>
        <p:txBody>
          <a:bodyPr wrap="square" rtlCol="0">
            <a:spAutoFit/>
          </a:bodyPr>
          <a:lstStyle/>
          <a:p>
            <a:r>
              <a:rPr lang="lt-LT" sz="1400" dirty="0">
                <a:latin typeface="Times New Roman" panose="02020603050405020304" pitchFamily="18" charset="0"/>
                <a:cs typeface="Times New Roman" panose="02020603050405020304" pitchFamily="18" charset="0"/>
              </a:rPr>
              <a:t>* iki liepos 31 d. numatoma EK deklaruota dar beveik 1,2 mln. Eur EJRŽ paramos lėšų (+ 2 %)</a:t>
            </a:r>
          </a:p>
          <a:p>
            <a:endParaRPr lang="en-US" sz="1100" b="1" dirty="0"/>
          </a:p>
        </p:txBody>
      </p:sp>
      <p:graphicFrame>
        <p:nvGraphicFramePr>
          <p:cNvPr id="6" name="Diagrama 5">
            <a:extLst>
              <a:ext uri="{FF2B5EF4-FFF2-40B4-BE49-F238E27FC236}">
                <a16:creationId xmlns:a16="http://schemas.microsoft.com/office/drawing/2014/main" id="{85E8FC18-BFEC-40FC-A6B9-403E82435CFF}"/>
              </a:ext>
            </a:extLst>
          </p:cNvPr>
          <p:cNvGraphicFramePr/>
          <p:nvPr>
            <p:extLst>
              <p:ext uri="{D42A27DB-BD31-4B8C-83A1-F6EECF244321}">
                <p14:modId xmlns:p14="http://schemas.microsoft.com/office/powerpoint/2010/main" val="3633781474"/>
              </p:ext>
            </p:extLst>
          </p:nvPr>
        </p:nvGraphicFramePr>
        <p:xfrm>
          <a:off x="1043608" y="908720"/>
          <a:ext cx="7128792" cy="503639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23688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3C4A0D6-4FA2-4987-A339-AE79C3F5FD32}" type="slidenum">
              <a:rPr lang="en-US" altLang="lt-LT" smtClean="0"/>
              <a:pPr>
                <a:defRPr/>
              </a:pPr>
              <a:t>4</a:t>
            </a:fld>
            <a:endParaRPr lang="en-US" altLang="lt-LT"/>
          </a:p>
        </p:txBody>
      </p:sp>
      <p:graphicFrame>
        <p:nvGraphicFramePr>
          <p:cNvPr id="8" name="Chart 13">
            <a:extLst>
              <a:ext uri="{FF2B5EF4-FFF2-40B4-BE49-F238E27FC236}">
                <a16:creationId xmlns:a16="http://schemas.microsoft.com/office/drawing/2014/main" id="{831310AE-D99D-43FC-9395-D15F65C718E7}"/>
              </a:ext>
            </a:extLst>
          </p:cNvPr>
          <p:cNvGraphicFramePr>
            <a:graphicFrameLocks/>
          </p:cNvGraphicFramePr>
          <p:nvPr>
            <p:extLst>
              <p:ext uri="{D42A27DB-BD31-4B8C-83A1-F6EECF244321}">
                <p14:modId xmlns:p14="http://schemas.microsoft.com/office/powerpoint/2010/main" val="1430689555"/>
              </p:ext>
            </p:extLst>
          </p:nvPr>
        </p:nvGraphicFramePr>
        <p:xfrm>
          <a:off x="957262" y="476672"/>
          <a:ext cx="7229475" cy="57685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27735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kaidrės numerio vietos rezervavimo ženklas 3"/>
          <p:cNvSpPr>
            <a:spLocks noGrp="1"/>
          </p:cNvSpPr>
          <p:nvPr>
            <p:ph type="sldNum" sz="quarter" idx="12"/>
          </p:nvPr>
        </p:nvSpPr>
        <p:spPr/>
        <p:txBody>
          <a:bodyPr/>
          <a:lstStyle/>
          <a:p>
            <a:pPr>
              <a:defRPr/>
            </a:pPr>
            <a:r>
              <a:rPr lang="en-US" altLang="lt-LT" dirty="0"/>
              <a:t>5</a:t>
            </a:r>
          </a:p>
        </p:txBody>
      </p:sp>
      <p:graphicFrame>
        <p:nvGraphicFramePr>
          <p:cNvPr id="8" name="Chart 13">
            <a:extLst>
              <a:ext uri="{FF2B5EF4-FFF2-40B4-BE49-F238E27FC236}">
                <a16:creationId xmlns:a16="http://schemas.microsoft.com/office/drawing/2014/main" id="{04BC4984-588D-49E1-9210-EB37CAA73522}"/>
              </a:ext>
            </a:extLst>
          </p:cNvPr>
          <p:cNvGraphicFramePr>
            <a:graphicFrameLocks/>
          </p:cNvGraphicFramePr>
          <p:nvPr>
            <p:extLst>
              <p:ext uri="{D42A27DB-BD31-4B8C-83A1-F6EECF244321}">
                <p14:modId xmlns:p14="http://schemas.microsoft.com/office/powerpoint/2010/main" val="3372268216"/>
              </p:ext>
            </p:extLst>
          </p:nvPr>
        </p:nvGraphicFramePr>
        <p:xfrm>
          <a:off x="1043608" y="404664"/>
          <a:ext cx="6924675" cy="59046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52126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43C4A0D6-4FA2-4987-A339-AE79C3F5FD32}" type="slidenum">
              <a:rPr lang="en-US" altLang="lt-LT" smtClean="0"/>
              <a:pPr>
                <a:defRPr/>
              </a:pPr>
              <a:t>6</a:t>
            </a:fld>
            <a:endParaRPr lang="en-US" altLang="lt-LT"/>
          </a:p>
        </p:txBody>
      </p:sp>
      <p:sp>
        <p:nvSpPr>
          <p:cNvPr id="6" name="Rectangle 5"/>
          <p:cNvSpPr/>
          <p:nvPr/>
        </p:nvSpPr>
        <p:spPr>
          <a:xfrm>
            <a:off x="1331640" y="404664"/>
            <a:ext cx="7632848" cy="338554"/>
          </a:xfrm>
          <a:prstGeom prst="rect">
            <a:avLst/>
          </a:prstGeom>
        </p:spPr>
        <p:txBody>
          <a:bodyPr wrap="square">
            <a:spAutoFit/>
          </a:bodyPr>
          <a:lstStyle/>
          <a:p>
            <a:r>
              <a:rPr lang="lt-LT" sz="1600" b="1" kern="0" dirty="0">
                <a:solidFill>
                  <a:srgbClr val="000000"/>
                </a:solidFill>
                <a:latin typeface="Times New Roman" panose="02020603050405020304" pitchFamily="18" charset="0"/>
                <a:ea typeface="+mj-ea"/>
                <a:cs typeface="Times New Roman" panose="02020603050405020304" pitchFamily="18" charset="0"/>
              </a:rPr>
              <a:t>VEIKSMAI, KAD BŪTŲ PASIEKTI RODIKLIAI </a:t>
            </a:r>
            <a:endParaRPr lang="en-US" sz="1600" dirty="0"/>
          </a:p>
        </p:txBody>
      </p:sp>
      <p:sp>
        <p:nvSpPr>
          <p:cNvPr id="2" name="TextBox 1"/>
          <p:cNvSpPr txBox="1"/>
          <p:nvPr/>
        </p:nvSpPr>
        <p:spPr>
          <a:xfrm>
            <a:off x="1187624" y="1340768"/>
            <a:ext cx="7499176" cy="4524315"/>
          </a:xfrm>
          <a:prstGeom prst="rect">
            <a:avLst/>
          </a:prstGeom>
          <a:noFill/>
        </p:spPr>
        <p:txBody>
          <a:bodyPr wrap="square" rtlCol="0">
            <a:spAutoFit/>
          </a:bodyPr>
          <a:lstStyle/>
          <a:p>
            <a:pPr marL="285750" indent="-285750" algn="just">
              <a:buFont typeface="Arial" panose="020B0604020202020204" pitchFamily="34" charset="0"/>
              <a:buChar char="•"/>
            </a:pPr>
            <a:r>
              <a:rPr lang="lt-LT" sz="1600" dirty="0">
                <a:latin typeface="Times New Roman" panose="02020603050405020304" pitchFamily="18" charset="0"/>
                <a:cs typeface="Times New Roman" panose="02020603050405020304" pitchFamily="18" charset="0"/>
              </a:rPr>
              <a:t>dėl Veiksmų programoje numatyto pasiekti tarpinio produkto rodiklio </a:t>
            </a:r>
            <a:r>
              <a:rPr lang="lt-LT" sz="1600" b="1" dirty="0">
                <a:latin typeface="Times New Roman" panose="02020603050405020304" pitchFamily="18" charset="0"/>
                <a:cs typeface="Times New Roman" panose="02020603050405020304" pitchFamily="18" charset="0"/>
              </a:rPr>
              <a:t>„Pridėtinei vertei, kokybei, nepageidaujamos priegaudos panaudojimui, taip pat žvejybos uostams iškrovimo aikštelėms, žuvų aukcionų salėms ir pastogėms skirtų projektų skaičius“</a:t>
            </a:r>
            <a:r>
              <a:rPr lang="lt-LT" sz="1600" dirty="0">
                <a:latin typeface="Times New Roman" panose="02020603050405020304" pitchFamily="18" charset="0"/>
                <a:cs typeface="Times New Roman" panose="02020603050405020304" pitchFamily="18" charset="0"/>
              </a:rPr>
              <a:t>: šiuo metu vertinamos 7 paramos paraiškos (prašoma 2,3 mln. Eur paramos) pagal 1 Sąjungos prioriteto priemonę „Pridėtinė vertė, produktų kokybė ir nepageidaujamos priegaudos panaudojimas“. Jei bent du teigiamai įvertinti projektai bus pradėti įgyvendinti šiais metais, tarpinis rodiklis bus pasiektas;</a:t>
            </a:r>
          </a:p>
          <a:p>
            <a:pPr marL="285750" indent="-285750" algn="just">
              <a:buFont typeface="Arial" panose="020B0604020202020204" pitchFamily="34" charset="0"/>
              <a:buChar char="•"/>
            </a:pPr>
            <a:r>
              <a:rPr lang="lt-LT" sz="1600" dirty="0">
                <a:latin typeface="Times New Roman" panose="02020603050405020304" pitchFamily="18" charset="0"/>
                <a:cs typeface="Times New Roman" panose="02020603050405020304" pitchFamily="18" charset="0"/>
              </a:rPr>
              <a:t>dėl Veiksmų programoje numatyto pasiekti tarpinio </a:t>
            </a:r>
            <a:r>
              <a:rPr lang="lt-LT" sz="1600" b="1" dirty="0">
                <a:latin typeface="Times New Roman" panose="02020603050405020304" pitchFamily="18" charset="0"/>
                <a:cs typeface="Times New Roman" panose="02020603050405020304" pitchFamily="18" charset="0"/>
              </a:rPr>
              <a:t>1 Sąjungos prioriteto finansinio rodiklio: </a:t>
            </a:r>
            <a:r>
              <a:rPr lang="lt-LT" sz="1600" dirty="0">
                <a:latin typeface="Times New Roman" panose="02020603050405020304" pitchFamily="18" charset="0"/>
                <a:cs typeface="Times New Roman" panose="02020603050405020304" pitchFamily="18" charset="0"/>
              </a:rPr>
              <a:t>numatoma paspartinti pateiktų paramos paraiškų vertinimą ir atranką (šiuo metu vertinamos 7 paramos paraiškos (prašoma 2,3 mln. Eur paramos). Vertinama galimybė ankščiau nei numatyta surinkti ir įvertinti paramos paraiškas pagal kompensacinę priemone „Jūrų biologinės įvairovės išsaugojimas ir atkūrimas. Laimikiui žinduolių ir paukščių padarytos žalos kompensavimo sistemos“;  </a:t>
            </a:r>
          </a:p>
          <a:p>
            <a:pPr marL="285750" indent="-285750" algn="just">
              <a:buFont typeface="Arial" panose="020B0604020202020204" pitchFamily="34" charset="0"/>
              <a:buChar char="•"/>
            </a:pPr>
            <a:r>
              <a:rPr lang="lt-LT" sz="1600" dirty="0">
                <a:latin typeface="Times New Roman" panose="02020603050405020304" pitchFamily="18" charset="0"/>
                <a:cs typeface="Times New Roman" panose="02020603050405020304" pitchFamily="18" charset="0"/>
              </a:rPr>
              <a:t>dėl Veiksmų programoje numatyto pasiekti tarpinio </a:t>
            </a:r>
            <a:r>
              <a:rPr lang="lt-LT" sz="1600" b="1" dirty="0">
                <a:latin typeface="Times New Roman" panose="02020603050405020304" pitchFamily="18" charset="0"/>
                <a:cs typeface="Times New Roman" panose="02020603050405020304" pitchFamily="18" charset="0"/>
              </a:rPr>
              <a:t>4 Sąjungos prioriteto finansinio rodiklio: </a:t>
            </a:r>
            <a:r>
              <a:rPr lang="lt-LT" sz="1600" dirty="0">
                <a:latin typeface="Times New Roman" panose="02020603050405020304" pitchFamily="18" charset="0"/>
                <a:cs typeface="Times New Roman" panose="02020603050405020304" pitchFamily="18" charset="0"/>
              </a:rPr>
              <a:t>aktyviai bendradarbiaujama su Žuvininkystės regionų vietos veiklos grupėmis ir  Nacionalinę mokėjimų agentūra prie Žemės ūkio ministerijos siekiant suaktyvinti vietos projektų paramos paraiškų priėmimą. Jau gauti ir pradėti vertinti pirmieji vietos projektai. </a:t>
            </a:r>
            <a:endParaRPr lang="en-US" dirty="0"/>
          </a:p>
        </p:txBody>
      </p:sp>
    </p:spTree>
    <p:extLst>
      <p:ext uri="{BB962C8B-B14F-4D97-AF65-F5344CB8AC3E}">
        <p14:creationId xmlns:p14="http://schemas.microsoft.com/office/powerpoint/2010/main" val="1503908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p:cNvSpPr txBox="1">
            <a:spLocks noGrp="1"/>
          </p:cNvSpPr>
          <p:nvPr/>
        </p:nvSpPr>
        <p:spPr bwMode="auto">
          <a:xfrm>
            <a:off x="6572250" y="5486400"/>
            <a:ext cx="1428750" cy="342900"/>
          </a:xfrm>
          <a:prstGeom prst="rect">
            <a:avLst/>
          </a:prstGeom>
          <a:noFill/>
          <a:ln>
            <a:miter lim="800000"/>
            <a:headEnd/>
            <a:tailEnd/>
          </a:ln>
        </p:spPr>
        <p:txBody>
          <a:bodyPr/>
          <a:lstStyle/>
          <a:p>
            <a:pPr algn="r">
              <a:defRPr/>
            </a:pPr>
            <a:endParaRPr lang="lt-LT" sz="1050" dirty="0">
              <a:solidFill>
                <a:prstClr val="black"/>
              </a:solidFill>
              <a:latin typeface="Arial"/>
              <a:cs typeface="+mn-cs"/>
            </a:endParaRPr>
          </a:p>
        </p:txBody>
      </p:sp>
      <p:sp>
        <p:nvSpPr>
          <p:cNvPr id="1340418" name="Rectangle 2"/>
          <p:cNvSpPr>
            <a:spLocks noGrp="1" noChangeArrowheads="1"/>
          </p:cNvSpPr>
          <p:nvPr>
            <p:ph type="body" idx="4294967295"/>
          </p:nvPr>
        </p:nvSpPr>
        <p:spPr>
          <a:xfrm>
            <a:off x="2033588" y="1970088"/>
            <a:ext cx="5400675" cy="2686050"/>
          </a:xfrm>
        </p:spPr>
        <p:txBody>
          <a:bodyPr/>
          <a:lstStyle/>
          <a:p>
            <a:pPr>
              <a:buClr>
                <a:schemeClr val="tx1"/>
              </a:buClr>
              <a:buFontTx/>
              <a:buNone/>
            </a:pPr>
            <a:endParaRPr lang="lt-LT" altLang="lt-LT" sz="2100" b="1" i="1" dirty="0">
              <a:latin typeface="Garamond" panose="02020404030301010803" pitchFamily="18" charset="0"/>
            </a:endParaRPr>
          </a:p>
          <a:p>
            <a:pPr algn="ctr">
              <a:buClr>
                <a:schemeClr val="tx1"/>
              </a:buClr>
              <a:buFontTx/>
              <a:buNone/>
            </a:pPr>
            <a:endParaRPr lang="lt-LT" altLang="lt-LT" sz="3600" b="1" i="1" dirty="0">
              <a:solidFill>
                <a:srgbClr val="336600"/>
              </a:solidFill>
              <a:latin typeface="Garamond" panose="02020404030301010803" pitchFamily="18" charset="0"/>
            </a:endParaRPr>
          </a:p>
          <a:p>
            <a:pPr algn="ctr">
              <a:buClr>
                <a:schemeClr val="tx1"/>
              </a:buClr>
              <a:buFontTx/>
              <a:buNone/>
            </a:pPr>
            <a:r>
              <a:rPr lang="lt-LT" altLang="lt-LT" sz="3600" b="1" i="1" dirty="0">
                <a:solidFill>
                  <a:schemeClr val="accent6"/>
                </a:solidFill>
                <a:latin typeface="Garamond" panose="02020404030301010803" pitchFamily="18" charset="0"/>
              </a:rPr>
              <a:t>Ačiū už dėmesį</a:t>
            </a:r>
            <a:endParaRPr lang="lt-LT" altLang="lt-LT" sz="1800" b="1" dirty="0">
              <a:solidFill>
                <a:schemeClr val="accent6"/>
              </a:solidFill>
              <a:latin typeface="Garamond" panose="02020404030301010803" pitchFamily="18" charset="0"/>
            </a:endParaRPr>
          </a:p>
        </p:txBody>
      </p:sp>
      <p:sp>
        <p:nvSpPr>
          <p:cNvPr id="2" name="Skaidrės numerio vietos rezervavimo ženklas 1"/>
          <p:cNvSpPr>
            <a:spLocks noGrp="1"/>
          </p:cNvSpPr>
          <p:nvPr>
            <p:ph type="sldNum" sz="quarter" idx="12"/>
          </p:nvPr>
        </p:nvSpPr>
        <p:spPr/>
        <p:txBody>
          <a:bodyPr/>
          <a:lstStyle/>
          <a:p>
            <a:pPr>
              <a:defRPr/>
            </a:pPr>
            <a:r>
              <a:rPr lang="en-US" altLang="lt-LT" dirty="0"/>
              <a:t>8</a:t>
            </a:r>
          </a:p>
        </p:txBody>
      </p:sp>
    </p:spTree>
    <p:extLst>
      <p:ext uri="{BB962C8B-B14F-4D97-AF65-F5344CB8AC3E}">
        <p14:creationId xmlns:p14="http://schemas.microsoft.com/office/powerpoint/2010/main" val="3743735858"/>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4" presetClass="entr" presetSubtype="0" fill="hold" grpId="0" nodeType="afterEffect">
                                  <p:stCondLst>
                                    <p:cond delay="0"/>
                                  </p:stCondLst>
                                  <p:childTnLst>
                                    <p:set>
                                      <p:cBhvr>
                                        <p:cTn id="6" dur="1" fill="hold">
                                          <p:stCondLst>
                                            <p:cond delay="0"/>
                                          </p:stCondLst>
                                        </p:cTn>
                                        <p:tgtEl>
                                          <p:spTgt spid="1340418">
                                            <p:txEl>
                                              <p:pRg st="2" end="2"/>
                                            </p:txEl>
                                          </p:spTgt>
                                        </p:tgtEl>
                                        <p:attrNameLst>
                                          <p:attrName>style.visibility</p:attrName>
                                        </p:attrNameLst>
                                      </p:cBhvr>
                                      <p:to>
                                        <p:strVal val="visible"/>
                                      </p:to>
                                    </p:set>
                                    <p:animEffect transition="in" filter="fade">
                                      <p:cBhvr>
                                        <p:cTn id="7" dur="1000"/>
                                        <p:tgtEl>
                                          <p:spTgt spid="1340418">
                                            <p:txEl>
                                              <p:pRg st="2" end="2"/>
                                            </p:txEl>
                                          </p:spTgt>
                                        </p:tgtEl>
                                      </p:cBhvr>
                                    </p:animEffect>
                                    <p:anim calcmode="lin" valueType="num">
                                      <p:cBhvr>
                                        <p:cTn id="8" dur="1000" fill="hold"/>
                                        <p:tgtEl>
                                          <p:spTgt spid="1340418">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1340418">
                                            <p:txEl>
                                              <p:pRg st="2" end="2"/>
                                            </p:txEl>
                                          </p:spTgt>
                                        </p:tgtEl>
                                        <p:attrNameLst>
                                          <p:attrName>ppt_y</p:attrName>
                                        </p:attrNameLst>
                                      </p:cBhvr>
                                      <p:tavLst>
                                        <p:tav tm="0">
                                          <p:val>
                                            <p:strVal val="#ppt_y+.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0418" grpId="0" build="p"/>
    </p:bld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28504</TotalTime>
  <Words>324</Words>
  <Application>Microsoft Office PowerPoint</Application>
  <PresentationFormat>Demonstracija ekrane (4:3)</PresentationFormat>
  <Paragraphs>31</Paragraphs>
  <Slides>7</Slides>
  <Notes>2</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7</vt:i4>
      </vt:variant>
    </vt:vector>
  </HeadingPairs>
  <TitlesOfParts>
    <vt:vector size="12" baseType="lpstr">
      <vt:lpstr>Arial</vt:lpstr>
      <vt:lpstr>Calibri</vt:lpstr>
      <vt:lpstr>Garamond</vt:lpstr>
      <vt:lpstr>Times New Roman</vt:lpstr>
      <vt:lpstr>1_Default Design</vt:lpstr>
      <vt:lpstr>LIETUVOS žuvininkystės sektoriaus  2014–2020 metų veiksmų programos įgyvendinimas iki 2018 m. II ketvirčio pabaigos </vt:lpstr>
      <vt:lpstr>„PowerPoint“ pateiktis</vt:lpstr>
      <vt:lpstr>„PowerPoint“ pateiktis</vt:lpstr>
      <vt:lpstr>„PowerPoint“ pateiktis</vt:lpstr>
      <vt:lpstr>„PowerPoint“ pateiktis</vt:lpstr>
      <vt:lpstr>„PowerPoint“ pateiktis</vt:lpstr>
      <vt:lpstr>„PowerPoint“ pateiktis</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c:creator>
  <cp:lastModifiedBy>Jūratė Masiulienė</cp:lastModifiedBy>
  <cp:revision>1943</cp:revision>
  <cp:lastPrinted>2017-02-07T08:54:35Z</cp:lastPrinted>
  <dcterms:created xsi:type="dcterms:W3CDTF">2006-10-27T14:13:43Z</dcterms:created>
  <dcterms:modified xsi:type="dcterms:W3CDTF">2018-07-30T12:20:08Z</dcterms:modified>
</cp:coreProperties>
</file>