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1" r:id="rId1"/>
  </p:sldMasterIdLst>
  <p:notesMasterIdLst>
    <p:notesMasterId r:id="rId15"/>
  </p:notesMasterIdLst>
  <p:handoutMasterIdLst>
    <p:handoutMasterId r:id="rId16"/>
  </p:handoutMasterIdLst>
  <p:sldIdLst>
    <p:sldId id="335" r:id="rId2"/>
    <p:sldId id="391" r:id="rId3"/>
    <p:sldId id="395" r:id="rId4"/>
    <p:sldId id="393" r:id="rId5"/>
    <p:sldId id="389" r:id="rId6"/>
    <p:sldId id="376" r:id="rId7"/>
    <p:sldId id="348" r:id="rId8"/>
    <p:sldId id="379" r:id="rId9"/>
    <p:sldId id="380" r:id="rId10"/>
    <p:sldId id="385" r:id="rId11"/>
    <p:sldId id="392" r:id="rId12"/>
    <p:sldId id="394" r:id="rId13"/>
    <p:sldId id="336" r:id="rId14"/>
  </p:sldIdLst>
  <p:sldSz cx="12192000" cy="6858000"/>
  <p:notesSz cx="6797675" cy="9928225"/>
  <p:embeddedFontLst>
    <p:embeddedFont>
      <p:font typeface="Segoe UI" panose="020B0502040204020203" pitchFamily="34"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ius"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9D2"/>
    <a:srgbClr val="B8DABB"/>
    <a:srgbClr val="F6F6C6"/>
    <a:srgbClr val="7EE2DD"/>
    <a:srgbClr val="BADCE9"/>
    <a:srgbClr val="90D0A5"/>
    <a:srgbClr val="F8CFC4"/>
    <a:srgbClr val="E6F1A1"/>
    <a:srgbClr val="F07756"/>
    <a:srgbClr val="8CA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37" autoAdjust="0"/>
    <p:restoredTop sz="78916" autoAdjust="0"/>
  </p:normalViewPr>
  <p:slideViewPr>
    <p:cSldViewPr snapToGrid="0">
      <p:cViewPr>
        <p:scale>
          <a:sx n="77" d="100"/>
          <a:sy n="77" d="100"/>
        </p:scale>
        <p:origin x="-1626" y="-4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394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anislovaitiene_r\Desktop\EINAMIEJI\PREZENTACIJA\Susije\Grafikui%20skaiciavima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file:///\\fm000549.fm.lt\home\06_AMd\06_bendras\metodol\NEMOKUMAS%20IR%20AUDITAS\Rasa\Prezentacijos\Poveikio%20vertinimas\Book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m000549.fm.lt\home\06_AMd\06_bendras\metodol\NEMOKUMAS%20IR%20AUDITAS\Rasa\Prezentacijos\Poveikio%20vertinimas\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m000549.fm.lt\home\06_AMd\06_bendras\metodol\NEMOKUMAS%20IR%20AUDITAS\Rasa\Prezentacijos\Poveikio%20vertinimas\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m000549.fm.lt\home\06_AMd\06_bendras\metodol\NEMOKUMAS%20IR%20AUDITAS\Rasa\Prezentacijos\Poveikio%20vertinima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Prezentacijai!$E$37</c:f>
              <c:strCache>
                <c:ptCount val="1"/>
                <c:pt idx="0">
                  <c:v>Vieta pagal nemokumo indeksą ES kontekste</c:v>
                </c:pt>
              </c:strCache>
            </c:strRef>
          </c:tx>
          <c:spPr>
            <a:solidFill>
              <a:schemeClr val="accent1">
                <a:lumMod val="60000"/>
                <a:lumOff val="40000"/>
              </a:schemeClr>
            </a:solidFill>
          </c:spPr>
          <c:invertIfNegative val="0"/>
          <c:dPt>
            <c:idx val="2"/>
            <c:invertIfNegative val="0"/>
            <c:bubble3D val="0"/>
            <c:spPr>
              <a:solidFill>
                <a:srgbClr val="FFC000"/>
              </a:solidFill>
            </c:spPr>
          </c:dPt>
          <c:dPt>
            <c:idx val="11"/>
            <c:invertIfNegative val="0"/>
            <c:bubble3D val="0"/>
            <c:spPr>
              <a:solidFill>
                <a:schemeClr val="accent1">
                  <a:lumMod val="75000"/>
                </a:schemeClr>
              </a:solidFill>
            </c:spPr>
          </c:dPt>
          <c:dLbls>
            <c:dLbl>
              <c:idx val="2"/>
              <c:layout/>
              <c:showLegendKey val="0"/>
              <c:showVal val="1"/>
              <c:showCatName val="0"/>
              <c:showSerName val="0"/>
              <c:showPercent val="0"/>
              <c:showBubbleSize val="0"/>
            </c:dLbl>
            <c:dLbl>
              <c:idx val="11"/>
              <c:layout/>
              <c:tx>
                <c:rich>
                  <a:bodyPr/>
                  <a:lstStyle/>
                  <a:p>
                    <a:r>
                      <a:rPr lang="lt-LT" dirty="0" smtClean="0"/>
                      <a:t>34</a:t>
                    </a:r>
                    <a:endParaRPr lang="en-US" dirty="0"/>
                  </a:p>
                </c:rich>
              </c:tx>
              <c:showLegendKey val="0"/>
              <c:showVal val="1"/>
              <c:showCatName val="0"/>
              <c:showSerName val="0"/>
              <c:showPercent val="0"/>
              <c:showBubbleSize val="0"/>
            </c:dLbl>
            <c:showLegendKey val="0"/>
            <c:showVal val="0"/>
            <c:showCatName val="0"/>
            <c:showSerName val="0"/>
            <c:showPercent val="0"/>
            <c:showBubbleSize val="0"/>
          </c:dLbls>
          <c:cat>
            <c:strRef>
              <c:f>Prezentacijai!$D$38:$D$66</c:f>
              <c:strCache>
                <c:ptCount val="29"/>
                <c:pt idx="0">
                  <c:v>Malta</c:v>
                </c:pt>
                <c:pt idx="1">
                  <c:v>Liuksemburgas</c:v>
                </c:pt>
                <c:pt idx="2">
                  <c:v>Lietuva</c:v>
                </c:pt>
                <c:pt idx="3">
                  <c:v>Vengrija</c:v>
                </c:pt>
                <c:pt idx="4">
                  <c:v>Kroatija</c:v>
                </c:pt>
                <c:pt idx="5">
                  <c:v>Graikija</c:v>
                </c:pt>
                <c:pt idx="6">
                  <c:v>Latvija</c:v>
                </c:pt>
                <c:pt idx="7">
                  <c:v>Rumunija</c:v>
                </c:pt>
                <c:pt idx="8">
                  <c:v>Bulgarija</c:v>
                </c:pt>
                <c:pt idx="9">
                  <c:v>Estija</c:v>
                </c:pt>
                <c:pt idx="10">
                  <c:v>Slovakija</c:v>
                </c:pt>
                <c:pt idx="11">
                  <c:v>ES 28 vidurkis</c:v>
                </c:pt>
                <c:pt idx="12">
                  <c:v>Prancūzija</c:v>
                </c:pt>
                <c:pt idx="13">
                  <c:v>Čekija</c:v>
                </c:pt>
                <c:pt idx="14">
                  <c:v>Italija</c:v>
                </c:pt>
                <c:pt idx="15">
                  <c:v>Austrija</c:v>
                </c:pt>
                <c:pt idx="16">
                  <c:v>Lenkija</c:v>
                </c:pt>
                <c:pt idx="17">
                  <c:v>Kipras</c:v>
                </c:pt>
                <c:pt idx="18">
                  <c:v>Ispanija</c:v>
                </c:pt>
                <c:pt idx="19">
                  <c:v>Airija</c:v>
                </c:pt>
                <c:pt idx="20">
                  <c:v>Švedija</c:v>
                </c:pt>
                <c:pt idx="21">
                  <c:v>Portugalija</c:v>
                </c:pt>
                <c:pt idx="22">
                  <c:v>Jungtinė karalystė</c:v>
                </c:pt>
                <c:pt idx="23">
                  <c:v>Belgija</c:v>
                </c:pt>
                <c:pt idx="24">
                  <c:v>Slovėnija</c:v>
                </c:pt>
                <c:pt idx="25">
                  <c:v>Olandija</c:v>
                </c:pt>
                <c:pt idx="26">
                  <c:v>Danija</c:v>
                </c:pt>
                <c:pt idx="27">
                  <c:v>Vokietija</c:v>
                </c:pt>
                <c:pt idx="28">
                  <c:v>Suomija</c:v>
                </c:pt>
              </c:strCache>
            </c:strRef>
          </c:cat>
          <c:val>
            <c:numRef>
              <c:f>Prezentacijai!$E$38:$E$66</c:f>
              <c:numCache>
                <c:formatCode>General</c:formatCode>
                <c:ptCount val="29"/>
                <c:pt idx="0">
                  <c:v>117</c:v>
                </c:pt>
                <c:pt idx="1">
                  <c:v>86</c:v>
                </c:pt>
                <c:pt idx="2">
                  <c:v>70</c:v>
                </c:pt>
                <c:pt idx="3">
                  <c:v>62</c:v>
                </c:pt>
                <c:pt idx="4">
                  <c:v>60</c:v>
                </c:pt>
                <c:pt idx="5">
                  <c:v>57</c:v>
                </c:pt>
                <c:pt idx="6">
                  <c:v>53</c:v>
                </c:pt>
                <c:pt idx="7">
                  <c:v>51</c:v>
                </c:pt>
                <c:pt idx="8">
                  <c:v>50</c:v>
                </c:pt>
                <c:pt idx="9">
                  <c:v>44</c:v>
                </c:pt>
                <c:pt idx="10">
                  <c:v>42</c:v>
                </c:pt>
                <c:pt idx="11" formatCode="0">
                  <c:v>36</c:v>
                </c:pt>
                <c:pt idx="12">
                  <c:v>28</c:v>
                </c:pt>
                <c:pt idx="13">
                  <c:v>25</c:v>
                </c:pt>
                <c:pt idx="14">
                  <c:v>24</c:v>
                </c:pt>
                <c:pt idx="15">
                  <c:v>23</c:v>
                </c:pt>
                <c:pt idx="16">
                  <c:v>22</c:v>
                </c:pt>
                <c:pt idx="17">
                  <c:v>21</c:v>
                </c:pt>
                <c:pt idx="18">
                  <c:v>19</c:v>
                </c:pt>
                <c:pt idx="19">
                  <c:v>17</c:v>
                </c:pt>
                <c:pt idx="20">
                  <c:v>16</c:v>
                </c:pt>
                <c:pt idx="21">
                  <c:v>15</c:v>
                </c:pt>
                <c:pt idx="22">
                  <c:v>14</c:v>
                </c:pt>
                <c:pt idx="23">
                  <c:v>11</c:v>
                </c:pt>
                <c:pt idx="24">
                  <c:v>10</c:v>
                </c:pt>
                <c:pt idx="25">
                  <c:v>8</c:v>
                </c:pt>
                <c:pt idx="26">
                  <c:v>7</c:v>
                </c:pt>
                <c:pt idx="27">
                  <c:v>4</c:v>
                </c:pt>
                <c:pt idx="28">
                  <c:v>2</c:v>
                </c:pt>
              </c:numCache>
            </c:numRef>
          </c:val>
        </c:ser>
        <c:dLbls>
          <c:showLegendKey val="0"/>
          <c:showVal val="0"/>
          <c:showCatName val="0"/>
          <c:showSerName val="0"/>
          <c:showPercent val="0"/>
          <c:showBubbleSize val="0"/>
        </c:dLbls>
        <c:gapWidth val="150"/>
        <c:axId val="100980224"/>
        <c:axId val="100981760"/>
      </c:barChart>
      <c:catAx>
        <c:axId val="100980224"/>
        <c:scaling>
          <c:orientation val="minMax"/>
        </c:scaling>
        <c:delete val="0"/>
        <c:axPos val="b"/>
        <c:majorTickMark val="out"/>
        <c:minorTickMark val="none"/>
        <c:tickLblPos val="nextTo"/>
        <c:crossAx val="100981760"/>
        <c:crosses val="autoZero"/>
        <c:auto val="1"/>
        <c:lblAlgn val="ctr"/>
        <c:lblOffset val="100"/>
        <c:noMultiLvlLbl val="0"/>
      </c:catAx>
      <c:valAx>
        <c:axId val="100981760"/>
        <c:scaling>
          <c:orientation val="minMax"/>
        </c:scaling>
        <c:delete val="0"/>
        <c:axPos val="l"/>
        <c:numFmt formatCode="General" sourceLinked="1"/>
        <c:majorTickMark val="out"/>
        <c:minorTickMark val="none"/>
        <c:tickLblPos val="nextTo"/>
        <c:crossAx val="1009802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Segoe UI" panose="020B0502040204020203" pitchFamily="34" charset="0"/>
                <a:ea typeface="+mn-ea"/>
                <a:cs typeface="Segoe UI" panose="020B0502040204020203" pitchFamily="34" charset="0"/>
              </a:defRPr>
            </a:pPr>
            <a:r>
              <a:rPr lang="lt-LT" b="1" noProof="0" dirty="0" err="1" smtClean="0">
                <a:solidFill>
                  <a:schemeClr val="tx1"/>
                </a:solidFill>
                <a:latin typeface="Segoe UI" panose="020B0502040204020203" pitchFamily="34" charset="0"/>
                <a:cs typeface="Segoe UI" panose="020B0502040204020203" pitchFamily="34" charset="0"/>
              </a:rPr>
              <a:t>Kreditori</a:t>
            </a:r>
            <a:r>
              <a:rPr lang="lt-LT" b="1" dirty="0" smtClean="0">
                <a:solidFill>
                  <a:schemeClr val="tx1"/>
                </a:solidFill>
                <a:latin typeface="Segoe UI" panose="020B0502040204020203" pitchFamily="34" charset="0"/>
                <a:cs typeface="Segoe UI" panose="020B0502040204020203" pitchFamily="34" charset="0"/>
              </a:rPr>
              <a:t>ų </a:t>
            </a:r>
            <a:r>
              <a:rPr lang="lt-LT" b="1" dirty="0">
                <a:solidFill>
                  <a:schemeClr val="tx1"/>
                </a:solidFill>
                <a:latin typeface="Segoe UI" panose="020B0502040204020203" pitchFamily="34" charset="0"/>
                <a:cs typeface="Segoe UI" panose="020B0502040204020203" pitchFamily="34" charset="0"/>
              </a:rPr>
              <a:t>reikalavimų </a:t>
            </a:r>
            <a:r>
              <a:rPr lang="lt-LT" b="1" dirty="0" smtClean="0">
                <a:solidFill>
                  <a:schemeClr val="tx1"/>
                </a:solidFill>
                <a:latin typeface="Segoe UI" panose="020B0502040204020203" pitchFamily="34" charset="0"/>
                <a:cs typeface="Segoe UI" panose="020B0502040204020203" pitchFamily="34" charset="0"/>
              </a:rPr>
              <a:t>tenkinimas </a:t>
            </a:r>
            <a:r>
              <a:rPr lang="en-US" b="1" dirty="0" smtClean="0">
                <a:solidFill>
                  <a:schemeClr val="tx1"/>
                </a:solidFill>
                <a:latin typeface="Segoe UI" panose="020B0502040204020203" pitchFamily="34" charset="0"/>
                <a:cs typeface="Segoe UI" panose="020B0502040204020203" pitchFamily="34" charset="0"/>
              </a:rPr>
              <a:t>%</a:t>
            </a:r>
            <a:endParaRPr lang="lt-LT" b="1" dirty="0">
              <a:solidFill>
                <a:schemeClr val="tx1"/>
              </a:solidFill>
              <a:latin typeface="Segoe UI" panose="020B0502040204020203" pitchFamily="34" charset="0"/>
              <a:cs typeface="Segoe UI" panose="020B0502040204020203" pitchFamily="34" charset="0"/>
            </a:endParaRPr>
          </a:p>
        </c:rich>
      </c:tx>
      <c:layout>
        <c:manualLayout>
          <c:xMode val="edge"/>
          <c:yMode val="edge"/>
          <c:x val="0.26180347195708076"/>
          <c:y val="6.5254732381093805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v>Patenkinti reikalavimai (%)</c:v>
          </c:tx>
          <c:spPr>
            <a:gradFill rotWithShape="1">
              <a:gsLst>
                <a:gs pos="0">
                  <a:srgbClr val="FF0000"/>
                </a:gs>
                <a:gs pos="10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Lbls>
            <c:dLbl>
              <c:idx val="0"/>
              <c:layout>
                <c:manualLayout>
                  <c:x val="1.4682534980127998E-2"/>
                  <c:y val="-7.1780205619203188E-2"/>
                </c:manualLayout>
              </c:layout>
              <c:showLegendKey val="0"/>
              <c:showVal val="1"/>
              <c:showCatName val="0"/>
              <c:showSerName val="0"/>
              <c:showPercent val="0"/>
              <c:showBubbleSize val="0"/>
            </c:dLbl>
            <c:dLbl>
              <c:idx val="1"/>
              <c:layout>
                <c:manualLayout>
                  <c:x val="7.3412674900639992E-3"/>
                  <c:y val="-7.1780205619203188E-2"/>
                </c:manualLayout>
              </c:layout>
              <c:showLegendKey val="0"/>
              <c:showVal val="1"/>
              <c:showCatName val="0"/>
              <c:showSerName val="0"/>
              <c:showPercent val="0"/>
              <c:showBubbleSize val="0"/>
            </c:dLbl>
            <c:dLbl>
              <c:idx val="2"/>
              <c:layout>
                <c:manualLayout>
                  <c:x val="1.4682534980127998E-2"/>
                  <c:y val="-7.8305678857312558E-2"/>
                </c:manualLayout>
              </c:layout>
              <c:showLegendKey val="0"/>
              <c:showVal val="1"/>
              <c:showCatName val="0"/>
              <c:showSerName val="0"/>
              <c:showPercent val="0"/>
              <c:showBubbleSize val="0"/>
            </c:dLbl>
            <c:dLbl>
              <c:idx val="3"/>
              <c:layout>
                <c:manualLayout>
                  <c:x val="1.8353168725159998E-2"/>
                  <c:y val="-5.8729259142984422E-2"/>
                </c:manualLayout>
              </c:layout>
              <c:showLegendKey val="0"/>
              <c:showVal val="1"/>
              <c:showCatName val="0"/>
              <c:showSerName val="0"/>
              <c:showPercent val="0"/>
              <c:showBubbleSize val="0"/>
            </c:dLbl>
            <c:txPr>
              <a:bodyPr/>
              <a:lstStyle/>
              <a:p>
                <a:pPr>
                  <a:defRPr sz="900"/>
                </a:pPr>
                <a:endParaRPr lang="lt-LT"/>
              </a:p>
            </c:txPr>
            <c:showLegendKey val="0"/>
            <c:showVal val="1"/>
            <c:showCatName val="0"/>
            <c:showSerName val="0"/>
            <c:showPercent val="0"/>
            <c:showBubbleSize val="0"/>
            <c:showLeaderLines val="0"/>
          </c:dLbls>
          <c:val>
            <c:numRef>
              <c:f>Sheet1!$M$5:$P$5</c:f>
              <c:numCache>
                <c:formatCode>General</c:formatCode>
                <c:ptCount val="4"/>
                <c:pt idx="0">
                  <c:v>15.2</c:v>
                </c:pt>
                <c:pt idx="1">
                  <c:v>12.4</c:v>
                </c:pt>
                <c:pt idx="2">
                  <c:v>9.1999999999999993</c:v>
                </c:pt>
                <c:pt idx="3">
                  <c:v>9.9</c:v>
                </c:pt>
              </c:numCache>
            </c:numRef>
          </c:val>
        </c:ser>
        <c:ser>
          <c:idx val="1"/>
          <c:order val="1"/>
          <c:tx>
            <c:v>Nepatenkinti reikalavimai (%)</c:v>
          </c:tx>
          <c:spPr>
            <a:solidFill>
              <a:schemeClr val="bg1"/>
            </a:solidFill>
            <a:ln w="9525" cap="flat" cmpd="sng" algn="ctr">
              <a:solidFill>
                <a:schemeClr val="accent2">
                  <a:shade val="95000"/>
                </a:schemeClr>
              </a:solidFill>
              <a:round/>
            </a:ln>
            <a:effectLst/>
            <a:sp3d contourW="9525">
              <a:contourClr>
                <a:schemeClr val="accent2">
                  <a:shade val="95000"/>
                </a:schemeClr>
              </a:contourClr>
            </a:sp3d>
          </c:spPr>
          <c:invertIfNegative val="0"/>
          <c:val>
            <c:numRef>
              <c:f>Sheet1!$M$6:$P$6</c:f>
              <c:numCache>
                <c:formatCode>General</c:formatCode>
                <c:ptCount val="4"/>
                <c:pt idx="0">
                  <c:v>84.8</c:v>
                </c:pt>
                <c:pt idx="1">
                  <c:v>87.6</c:v>
                </c:pt>
                <c:pt idx="2">
                  <c:v>90.8</c:v>
                </c:pt>
                <c:pt idx="3">
                  <c:v>90.1</c:v>
                </c:pt>
              </c:numCache>
            </c:numRef>
          </c:val>
        </c:ser>
        <c:dLbls>
          <c:showLegendKey val="0"/>
          <c:showVal val="0"/>
          <c:showCatName val="0"/>
          <c:showSerName val="0"/>
          <c:showPercent val="0"/>
          <c:showBubbleSize val="0"/>
        </c:dLbls>
        <c:gapWidth val="150"/>
        <c:shape val="cylinder"/>
        <c:axId val="50201344"/>
        <c:axId val="50202880"/>
        <c:axId val="0"/>
      </c:bar3DChart>
      <c:catAx>
        <c:axId val="50201344"/>
        <c:scaling>
          <c:orientation val="minMax"/>
        </c:scaling>
        <c:delete val="1"/>
        <c:axPos val="b"/>
        <c:majorTickMark val="none"/>
        <c:minorTickMark val="none"/>
        <c:tickLblPos val="nextTo"/>
        <c:crossAx val="50202880"/>
        <c:crosses val="autoZero"/>
        <c:auto val="1"/>
        <c:lblAlgn val="ctr"/>
        <c:lblOffset val="100"/>
        <c:noMultiLvlLbl val="0"/>
      </c:catAx>
      <c:valAx>
        <c:axId val="5020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lt-LT"/>
          </a:p>
        </c:txPr>
        <c:crossAx val="5020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lt-LT" b="1" baseline="0" dirty="0" smtClean="0">
                <a:solidFill>
                  <a:schemeClr val="tx1"/>
                </a:solidFill>
                <a:latin typeface="Segoe UI" panose="020B0502040204020203" pitchFamily="34" charset="0"/>
                <a:cs typeface="Segoe UI" panose="020B0502040204020203" pitchFamily="34" charset="0"/>
              </a:rPr>
              <a:t>Beturtės įmonės</a:t>
            </a:r>
            <a:r>
              <a:rPr lang="en-US" b="1" baseline="0" dirty="0" smtClean="0">
                <a:solidFill>
                  <a:schemeClr val="tx1"/>
                </a:solidFill>
                <a:latin typeface="Segoe UI" panose="020B0502040204020203" pitchFamily="34" charset="0"/>
                <a:cs typeface="Segoe UI" panose="020B0502040204020203" pitchFamily="34" charset="0"/>
              </a:rPr>
              <a:t> </a:t>
            </a:r>
            <a:r>
              <a:rPr lang="en-US" b="1" baseline="0" dirty="0">
                <a:solidFill>
                  <a:schemeClr val="tx1"/>
                </a:solidFill>
                <a:latin typeface="Segoe UI" panose="020B0502040204020203" pitchFamily="34" charset="0"/>
                <a:cs typeface="Segoe UI" panose="020B0502040204020203" pitchFamily="34" charset="0"/>
              </a:rPr>
              <a:t>%</a:t>
            </a:r>
            <a:endParaRPr lang="lt-LT" b="1" dirty="0">
              <a:solidFill>
                <a:schemeClr val="tx1"/>
              </a:solidFill>
              <a:latin typeface="Segoe UI" panose="020B0502040204020203" pitchFamily="34" charset="0"/>
              <a:cs typeface="Segoe UI" panose="020B0502040204020203" pitchFamily="34" charset="0"/>
            </a:endParaRP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684786214183044E-2"/>
          <c:y val="0.13559438441822788"/>
          <c:w val="0.86127721378854705"/>
          <c:h val="0.68218579371446941"/>
        </c:manualLayout>
      </c:layout>
      <c:bar3DChart>
        <c:barDir val="bar"/>
        <c:grouping val="percentStacked"/>
        <c:varyColors val="0"/>
        <c:ser>
          <c:idx val="0"/>
          <c:order val="0"/>
          <c:tx>
            <c:v>Supaprastinti procesai</c:v>
          </c:tx>
          <c:spPr>
            <a:solidFill>
              <a:schemeClr val="accent1">
                <a:lumMod val="40000"/>
                <a:lumOff val="60000"/>
              </a:schemeClr>
            </a:solidFill>
            <a:ln>
              <a:noFill/>
            </a:ln>
            <a:effectLst/>
            <a:sp3d/>
          </c:spPr>
          <c:invertIfNegative val="0"/>
          <c:dLbls>
            <c:numFmt formatCode="#,##0" sourceLinked="0"/>
            <c:showLegendKey val="0"/>
            <c:showVal val="1"/>
            <c:showCatName val="0"/>
            <c:showSerName val="0"/>
            <c:showPercent val="0"/>
            <c:showBubbleSize val="0"/>
            <c:showLeaderLines val="0"/>
          </c:dLbls>
          <c:val>
            <c:numRef>
              <c:f>Sheet2!$C$5:$G$5</c:f>
              <c:numCache>
                <c:formatCode>General</c:formatCode>
                <c:ptCount val="5"/>
                <c:pt idx="0">
                  <c:v>25.6</c:v>
                </c:pt>
                <c:pt idx="1">
                  <c:v>34</c:v>
                </c:pt>
                <c:pt idx="2">
                  <c:v>41.1</c:v>
                </c:pt>
                <c:pt idx="3">
                  <c:v>40.700000000000003</c:v>
                </c:pt>
                <c:pt idx="4">
                  <c:v>42.2</c:v>
                </c:pt>
              </c:numCache>
            </c:numRef>
          </c:val>
        </c:ser>
        <c:ser>
          <c:idx val="1"/>
          <c:order val="1"/>
          <c:tx>
            <c:v>Įprasti procesai</c:v>
          </c:tx>
          <c:spPr>
            <a:solidFill>
              <a:srgbClr val="92D050"/>
            </a:solidFill>
            <a:ln>
              <a:solidFill>
                <a:srgbClr val="E6F1A1"/>
              </a:solidFill>
            </a:ln>
            <a:effectLst/>
            <a:sp3d>
              <a:contourClr>
                <a:srgbClr val="E6F1A1"/>
              </a:contourClr>
            </a:sp3d>
          </c:spPr>
          <c:invertIfNegative val="0"/>
          <c:val>
            <c:numRef>
              <c:f>Sheet2!$C$6:$G$6</c:f>
              <c:numCache>
                <c:formatCode>General</c:formatCode>
                <c:ptCount val="5"/>
                <c:pt idx="0">
                  <c:v>74.400000000000006</c:v>
                </c:pt>
                <c:pt idx="1">
                  <c:v>66</c:v>
                </c:pt>
                <c:pt idx="2">
                  <c:v>58.9</c:v>
                </c:pt>
                <c:pt idx="3">
                  <c:v>59.3</c:v>
                </c:pt>
                <c:pt idx="4">
                  <c:v>57.8</c:v>
                </c:pt>
              </c:numCache>
            </c:numRef>
          </c:val>
        </c:ser>
        <c:dLbls>
          <c:showLegendKey val="0"/>
          <c:showVal val="0"/>
          <c:showCatName val="0"/>
          <c:showSerName val="0"/>
          <c:showPercent val="0"/>
          <c:showBubbleSize val="0"/>
        </c:dLbls>
        <c:gapWidth val="150"/>
        <c:shape val="box"/>
        <c:axId val="50244992"/>
        <c:axId val="50246784"/>
        <c:axId val="0"/>
      </c:bar3DChart>
      <c:catAx>
        <c:axId val="50244992"/>
        <c:scaling>
          <c:orientation val="minMax"/>
        </c:scaling>
        <c:delete val="1"/>
        <c:axPos val="l"/>
        <c:majorTickMark val="none"/>
        <c:minorTickMark val="none"/>
        <c:tickLblPos val="nextTo"/>
        <c:crossAx val="50246784"/>
        <c:crosses val="autoZero"/>
        <c:auto val="1"/>
        <c:lblAlgn val="ctr"/>
        <c:lblOffset val="100"/>
        <c:noMultiLvlLbl val="0"/>
      </c:catAx>
      <c:valAx>
        <c:axId val="50246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024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1">
                  <a:lumMod val="40000"/>
                  <a:lumOff val="60000"/>
                </a:schemeClr>
              </a:solidFill>
            </c:spPr>
          </c:dPt>
          <c:dPt>
            <c:idx val="1"/>
            <c:invertIfNegative val="0"/>
            <c:bubble3D val="0"/>
            <c:spPr>
              <a:solidFill>
                <a:srgbClr val="B8DABB"/>
              </a:solidFill>
            </c:spPr>
          </c:dPt>
          <c:dPt>
            <c:idx val="2"/>
            <c:invertIfNegative val="0"/>
            <c:bubble3D val="0"/>
            <c:spPr>
              <a:solidFill>
                <a:srgbClr val="F6F6C6"/>
              </a:solidFill>
            </c:spPr>
          </c:dPt>
          <c:dLbls>
            <c:dLbl>
              <c:idx val="0"/>
              <c:layout>
                <c:manualLayout>
                  <c:x val="2.7777777777777779E-3"/>
                  <c:y val="0.19444444444444445"/>
                </c:manualLayout>
              </c:layout>
              <c:showLegendKey val="0"/>
              <c:showVal val="1"/>
              <c:showCatName val="0"/>
              <c:showSerName val="0"/>
              <c:showPercent val="0"/>
              <c:showBubbleSize val="0"/>
            </c:dLbl>
            <c:dLbl>
              <c:idx val="1"/>
              <c:layout>
                <c:manualLayout>
                  <c:x val="2.7777777777777779E-3"/>
                  <c:y val="0.2361111111111111"/>
                </c:manualLayout>
              </c:layout>
              <c:showLegendKey val="0"/>
              <c:showVal val="1"/>
              <c:showCatName val="0"/>
              <c:showSerName val="0"/>
              <c:showPercent val="0"/>
              <c:showBubbleSize val="0"/>
            </c:dLbl>
            <c:dLbl>
              <c:idx val="2"/>
              <c:layout>
                <c:manualLayout>
                  <c:x val="8.3331146106736653E-3"/>
                  <c:y val="0.3333333333333333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Sheet2!$C$71:$E$71</c:f>
              <c:strCache>
                <c:ptCount val="3"/>
                <c:pt idx="0">
                  <c:v>Vidutinė faktinė trukmė </c:v>
                </c:pt>
                <c:pt idx="1">
                  <c:v>Doing business trukmė </c:v>
                </c:pt>
                <c:pt idx="2">
                  <c:v>Maksimali trukmė pagal ĮBĮ</c:v>
                </c:pt>
              </c:strCache>
            </c:strRef>
          </c:cat>
          <c:val>
            <c:numRef>
              <c:f>Sheet2!$C$72:$E$72</c:f>
              <c:numCache>
                <c:formatCode>General</c:formatCode>
                <c:ptCount val="3"/>
                <c:pt idx="0">
                  <c:v>1.8</c:v>
                </c:pt>
                <c:pt idx="1">
                  <c:v>2.2999999999999998</c:v>
                </c:pt>
                <c:pt idx="2">
                  <c:v>3.5</c:v>
                </c:pt>
              </c:numCache>
            </c:numRef>
          </c:val>
        </c:ser>
        <c:dLbls>
          <c:showLegendKey val="0"/>
          <c:showVal val="0"/>
          <c:showCatName val="0"/>
          <c:showSerName val="0"/>
          <c:showPercent val="0"/>
          <c:showBubbleSize val="0"/>
        </c:dLbls>
        <c:gapWidth val="150"/>
        <c:shape val="box"/>
        <c:axId val="110336640"/>
        <c:axId val="110338432"/>
        <c:axId val="0"/>
      </c:bar3DChart>
      <c:catAx>
        <c:axId val="110336640"/>
        <c:scaling>
          <c:orientation val="minMax"/>
        </c:scaling>
        <c:delete val="0"/>
        <c:axPos val="b"/>
        <c:majorTickMark val="out"/>
        <c:minorTickMark val="none"/>
        <c:tickLblPos val="nextTo"/>
        <c:crossAx val="110338432"/>
        <c:crosses val="autoZero"/>
        <c:auto val="1"/>
        <c:lblAlgn val="ctr"/>
        <c:lblOffset val="100"/>
        <c:noMultiLvlLbl val="0"/>
      </c:catAx>
      <c:valAx>
        <c:axId val="110338432"/>
        <c:scaling>
          <c:orientation val="minMax"/>
        </c:scaling>
        <c:delete val="0"/>
        <c:axPos val="l"/>
        <c:majorGridlines>
          <c:spPr>
            <a:ln>
              <a:noFill/>
            </a:ln>
          </c:spPr>
        </c:majorGridlines>
        <c:numFmt formatCode="General" sourceLinked="1"/>
        <c:majorTickMark val="out"/>
        <c:minorTickMark val="none"/>
        <c:tickLblPos val="nextTo"/>
        <c:crossAx val="11033664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dPt>
            <c:idx val="0"/>
            <c:invertIfNegative val="0"/>
            <c:bubble3D val="0"/>
            <c:spPr>
              <a:solidFill>
                <a:schemeClr val="accent1">
                  <a:lumMod val="40000"/>
                  <a:lumOff val="60000"/>
                </a:schemeClr>
              </a:solidFill>
            </c:spPr>
          </c:dPt>
          <c:dPt>
            <c:idx val="1"/>
            <c:invertIfNegative val="0"/>
            <c:bubble3D val="0"/>
            <c:spPr>
              <a:solidFill>
                <a:srgbClr val="90D0A5"/>
              </a:solidFill>
            </c:spPr>
          </c:dPt>
          <c:dPt>
            <c:idx val="2"/>
            <c:invertIfNegative val="0"/>
            <c:bubble3D val="0"/>
            <c:spPr>
              <a:solidFill>
                <a:srgbClr val="F6F6C6"/>
              </a:solidFill>
            </c:spPr>
          </c:dPt>
          <c:cat>
            <c:strRef>
              <c:f>Sheet2!$C$93:$E$93</c:f>
              <c:strCache>
                <c:ptCount val="3"/>
                <c:pt idx="0">
                  <c:v>Vidutinė faktinė trukmė </c:v>
                </c:pt>
                <c:pt idx="1">
                  <c:v>Doing business trukmė </c:v>
                </c:pt>
                <c:pt idx="2">
                  <c:v>Maksimali trukmė pagal JANĮ</c:v>
                </c:pt>
              </c:strCache>
            </c:strRef>
          </c:cat>
          <c:val>
            <c:numRef>
              <c:f>Sheet2!$C$94:$E$94</c:f>
              <c:numCache>
                <c:formatCode>General</c:formatCode>
                <c:ptCount val="3"/>
                <c:pt idx="0">
                  <c:v>1.8</c:v>
                </c:pt>
                <c:pt idx="1">
                  <c:v>2.2999999999999998</c:v>
                </c:pt>
                <c:pt idx="2">
                  <c:v>3.5</c:v>
                </c:pt>
              </c:numCache>
            </c:numRef>
          </c:val>
        </c:ser>
        <c:dLbls>
          <c:showLegendKey val="0"/>
          <c:showVal val="0"/>
          <c:showCatName val="0"/>
          <c:showSerName val="0"/>
          <c:showPercent val="0"/>
          <c:showBubbleSize val="0"/>
        </c:dLbls>
        <c:gapWidth val="150"/>
        <c:overlap val="100"/>
        <c:axId val="110359296"/>
        <c:axId val="110360832"/>
      </c:barChart>
      <c:catAx>
        <c:axId val="110359296"/>
        <c:scaling>
          <c:orientation val="minMax"/>
        </c:scaling>
        <c:delete val="0"/>
        <c:axPos val="b"/>
        <c:majorTickMark val="out"/>
        <c:minorTickMark val="none"/>
        <c:tickLblPos val="nextTo"/>
        <c:crossAx val="110360832"/>
        <c:crosses val="autoZero"/>
        <c:auto val="1"/>
        <c:lblAlgn val="ctr"/>
        <c:lblOffset val="100"/>
        <c:noMultiLvlLbl val="0"/>
      </c:catAx>
      <c:valAx>
        <c:axId val="110360832"/>
        <c:scaling>
          <c:orientation val="minMax"/>
        </c:scaling>
        <c:delete val="0"/>
        <c:axPos val="l"/>
        <c:majorGridlines>
          <c:spPr>
            <a:ln>
              <a:noFill/>
            </a:ln>
          </c:spPr>
        </c:majorGridlines>
        <c:numFmt formatCode="General" sourceLinked="1"/>
        <c:majorTickMark val="out"/>
        <c:minorTickMark val="none"/>
        <c:tickLblPos val="nextTo"/>
        <c:crossAx val="110359296"/>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Sheet2!$C$105</c:f>
              <c:strCache>
                <c:ptCount val="1"/>
                <c:pt idx="0">
                  <c:v>Planiniai patikrinimai %</c:v>
                </c:pt>
              </c:strCache>
            </c:strRef>
          </c:tx>
          <c:spPr>
            <a:solidFill>
              <a:schemeClr val="accent1">
                <a:lumMod val="40000"/>
                <a:lumOff val="60000"/>
              </a:schemeClr>
            </a:solidFill>
          </c:spPr>
          <c:invertIfNegative val="0"/>
          <c:dLbls>
            <c:showLegendKey val="0"/>
            <c:showVal val="1"/>
            <c:showCatName val="0"/>
            <c:showSerName val="0"/>
            <c:showPercent val="0"/>
            <c:showBubbleSize val="0"/>
            <c:showLeaderLines val="0"/>
          </c:dLbls>
          <c:cat>
            <c:numRef>
              <c:f>Sheet2!$D$104:$F$104</c:f>
              <c:numCache>
                <c:formatCode>General</c:formatCode>
                <c:ptCount val="3"/>
                <c:pt idx="0">
                  <c:v>2015</c:v>
                </c:pt>
                <c:pt idx="1">
                  <c:v>2016</c:v>
                </c:pt>
                <c:pt idx="2">
                  <c:v>2017</c:v>
                </c:pt>
              </c:numCache>
            </c:numRef>
          </c:cat>
          <c:val>
            <c:numRef>
              <c:f>Sheet2!$D$105:$F$105</c:f>
              <c:numCache>
                <c:formatCode>0</c:formatCode>
                <c:ptCount val="3"/>
                <c:pt idx="0">
                  <c:v>25.874125874125873</c:v>
                </c:pt>
                <c:pt idx="1">
                  <c:v>12.820512820512821</c:v>
                </c:pt>
                <c:pt idx="2">
                  <c:v>29.23076923076923</c:v>
                </c:pt>
              </c:numCache>
            </c:numRef>
          </c:val>
        </c:ser>
        <c:ser>
          <c:idx val="1"/>
          <c:order val="1"/>
          <c:tx>
            <c:strRef>
              <c:f>Sheet2!$C$106</c:f>
              <c:strCache>
                <c:ptCount val="1"/>
                <c:pt idx="0">
                  <c:v>Neplaniniai patikrinimai %</c:v>
                </c:pt>
              </c:strCache>
            </c:strRef>
          </c:tx>
          <c:spPr>
            <a:solidFill>
              <a:srgbClr val="B8DABB"/>
            </a:solidFill>
          </c:spPr>
          <c:invertIfNegative val="0"/>
          <c:dLbls>
            <c:showLegendKey val="0"/>
            <c:showVal val="1"/>
            <c:showCatName val="0"/>
            <c:showSerName val="0"/>
            <c:showPercent val="0"/>
            <c:showBubbleSize val="0"/>
            <c:showLeaderLines val="0"/>
          </c:dLbls>
          <c:cat>
            <c:numRef>
              <c:f>Sheet2!$D$104:$F$104</c:f>
              <c:numCache>
                <c:formatCode>General</c:formatCode>
                <c:ptCount val="3"/>
                <c:pt idx="0">
                  <c:v>2015</c:v>
                </c:pt>
                <c:pt idx="1">
                  <c:v>2016</c:v>
                </c:pt>
                <c:pt idx="2">
                  <c:v>2017</c:v>
                </c:pt>
              </c:numCache>
            </c:numRef>
          </c:cat>
          <c:val>
            <c:numRef>
              <c:f>Sheet2!$D$106:$F$106</c:f>
              <c:numCache>
                <c:formatCode>0</c:formatCode>
                <c:ptCount val="3"/>
                <c:pt idx="0">
                  <c:v>74.12587412587412</c:v>
                </c:pt>
                <c:pt idx="1">
                  <c:v>87.179487179487182</c:v>
                </c:pt>
                <c:pt idx="2">
                  <c:v>70.769230769230774</c:v>
                </c:pt>
              </c:numCache>
            </c:numRef>
          </c:val>
        </c:ser>
        <c:dLbls>
          <c:showLegendKey val="0"/>
          <c:showVal val="0"/>
          <c:showCatName val="0"/>
          <c:showSerName val="0"/>
          <c:showPercent val="0"/>
          <c:showBubbleSize val="0"/>
        </c:dLbls>
        <c:gapWidth val="150"/>
        <c:overlap val="100"/>
        <c:axId val="110659072"/>
        <c:axId val="110660608"/>
      </c:barChart>
      <c:catAx>
        <c:axId val="110659072"/>
        <c:scaling>
          <c:orientation val="minMax"/>
        </c:scaling>
        <c:delete val="0"/>
        <c:axPos val="b"/>
        <c:numFmt formatCode="General" sourceLinked="1"/>
        <c:majorTickMark val="out"/>
        <c:minorTickMark val="none"/>
        <c:tickLblPos val="nextTo"/>
        <c:crossAx val="110660608"/>
        <c:crosses val="autoZero"/>
        <c:auto val="1"/>
        <c:lblAlgn val="ctr"/>
        <c:lblOffset val="100"/>
        <c:noMultiLvlLbl val="0"/>
      </c:catAx>
      <c:valAx>
        <c:axId val="110660608"/>
        <c:scaling>
          <c:orientation val="minMax"/>
        </c:scaling>
        <c:delete val="0"/>
        <c:axPos val="l"/>
        <c:majorGridlines/>
        <c:numFmt formatCode="0%" sourceLinked="1"/>
        <c:majorTickMark val="out"/>
        <c:minorTickMark val="none"/>
        <c:tickLblPos val="nextTo"/>
        <c:crossAx val="1106590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spPr>
            <a:solidFill>
              <a:schemeClr val="accent1">
                <a:lumMod val="40000"/>
                <a:lumOff val="60000"/>
              </a:schemeClr>
            </a:solidFill>
          </c:spPr>
          <c:invertIfNegative val="0"/>
          <c:dPt>
            <c:idx val="0"/>
            <c:invertIfNegative val="0"/>
            <c:bubble3D val="0"/>
            <c:spPr>
              <a:solidFill>
                <a:srgbClr val="B8DABB"/>
              </a:solidFill>
            </c:spPr>
          </c:dPt>
          <c:dLbls>
            <c:showLegendKey val="0"/>
            <c:showVal val="1"/>
            <c:showCatName val="0"/>
            <c:showSerName val="0"/>
            <c:showPercent val="0"/>
            <c:showBubbleSize val="0"/>
            <c:showLeaderLines val="0"/>
          </c:dLbls>
          <c:cat>
            <c:strRef>
              <c:f>Sheet2!$K$122:$L$122</c:f>
              <c:strCache>
                <c:ptCount val="2"/>
                <c:pt idx="0">
                  <c:v>Neplaniniai</c:v>
                </c:pt>
                <c:pt idx="1">
                  <c:v>Planiniai</c:v>
                </c:pt>
              </c:strCache>
            </c:strRef>
          </c:cat>
          <c:val>
            <c:numRef>
              <c:f>Sheet2!$K$123:$L$123</c:f>
              <c:numCache>
                <c:formatCode>General</c:formatCode>
                <c:ptCount val="2"/>
                <c:pt idx="0">
                  <c:v>75</c:v>
                </c:pt>
                <c:pt idx="1">
                  <c:v>89.5</c:v>
                </c:pt>
              </c:numCache>
            </c:numRef>
          </c:val>
        </c:ser>
        <c:ser>
          <c:idx val="1"/>
          <c:order val="1"/>
          <c:invertIfNegative val="0"/>
          <c:dPt>
            <c:idx val="0"/>
            <c:invertIfNegative val="0"/>
            <c:bubble3D val="0"/>
            <c:spPr>
              <a:solidFill>
                <a:srgbClr val="EAE9D2"/>
              </a:solidFill>
            </c:spPr>
          </c:dPt>
          <c:dPt>
            <c:idx val="1"/>
            <c:invertIfNegative val="0"/>
            <c:bubble3D val="0"/>
            <c:spPr>
              <a:solidFill>
                <a:srgbClr val="EAE9D2"/>
              </a:solidFill>
            </c:spPr>
          </c:dPt>
          <c:cat>
            <c:strRef>
              <c:f>Sheet2!$K$122:$L$122</c:f>
              <c:strCache>
                <c:ptCount val="2"/>
                <c:pt idx="0">
                  <c:v>Neplaniniai</c:v>
                </c:pt>
                <c:pt idx="1">
                  <c:v>Planiniai</c:v>
                </c:pt>
              </c:strCache>
            </c:strRef>
          </c:cat>
          <c:val>
            <c:numRef>
              <c:f>Sheet2!$K$124:$L$124</c:f>
              <c:numCache>
                <c:formatCode>General</c:formatCode>
                <c:ptCount val="2"/>
                <c:pt idx="0">
                  <c:v>25</c:v>
                </c:pt>
                <c:pt idx="1">
                  <c:v>10.5</c:v>
                </c:pt>
              </c:numCache>
            </c:numRef>
          </c:val>
        </c:ser>
        <c:dLbls>
          <c:showLegendKey val="0"/>
          <c:showVal val="0"/>
          <c:showCatName val="0"/>
          <c:showSerName val="0"/>
          <c:showPercent val="0"/>
          <c:showBubbleSize val="0"/>
        </c:dLbls>
        <c:gapWidth val="150"/>
        <c:overlap val="100"/>
        <c:axId val="110986368"/>
        <c:axId val="110987904"/>
      </c:barChart>
      <c:catAx>
        <c:axId val="110986368"/>
        <c:scaling>
          <c:orientation val="minMax"/>
        </c:scaling>
        <c:delete val="0"/>
        <c:axPos val="b"/>
        <c:majorTickMark val="out"/>
        <c:minorTickMark val="none"/>
        <c:tickLblPos val="nextTo"/>
        <c:crossAx val="110987904"/>
        <c:crosses val="autoZero"/>
        <c:auto val="1"/>
        <c:lblAlgn val="ctr"/>
        <c:lblOffset val="100"/>
        <c:noMultiLvlLbl val="0"/>
      </c:catAx>
      <c:valAx>
        <c:axId val="110987904"/>
        <c:scaling>
          <c:orientation val="minMax"/>
        </c:scaling>
        <c:delete val="0"/>
        <c:axPos val="l"/>
        <c:majorGridlines/>
        <c:numFmt formatCode="0%" sourceLinked="1"/>
        <c:majorTickMark val="out"/>
        <c:minorTickMark val="none"/>
        <c:tickLblPos val="nextTo"/>
        <c:crossAx val="11098636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0.1904</cdr:x>
      <cdr:y>0.60932</cdr:y>
    </cdr:from>
    <cdr:to>
      <cdr:x>0.29306</cdr:x>
      <cdr:y>0.60932</cdr:y>
    </cdr:to>
    <cdr:cxnSp macro="">
      <cdr:nvCxnSpPr>
        <cdr:cNvPr id="3" name="Tiesioji jungtis 2"/>
        <cdr:cNvCxnSpPr/>
      </cdr:nvCxnSpPr>
      <cdr:spPr>
        <a:xfrm xmlns:a="http://schemas.openxmlformats.org/drawingml/2006/main">
          <a:off x="721907" y="1595245"/>
          <a:ext cx="38924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448F40E7-5104-4007-A17D-87F6E82EEB5D}" type="datetimeFigureOut">
              <a:rPr lang="lt-LT" smtClean="0">
                <a:latin typeface="Trebuchet MS" panose="020B0603020202020204" pitchFamily="34" charset="0"/>
              </a:rPr>
              <a:t>2018-10-08</a:t>
            </a:fld>
            <a:endParaRPr lang="lt-LT" dirty="0">
              <a:latin typeface="Trebuchet MS" panose="020B0603020202020204" pitchFamily="34" charset="0"/>
            </a:endParaRPr>
          </a:p>
        </p:txBody>
      </p:sp>
      <p:sp>
        <p:nvSpPr>
          <p:cNvPr id="4" name="Poraštės vietos rezervavimo ženklas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096A7C7C-BED6-4A13-9DE7-5EEE60E784DE}" type="slidenum">
              <a:rPr lang="lt-LT" smtClean="0"/>
              <a:t>‹#›</a:t>
            </a:fld>
            <a:endParaRPr lang="lt-LT"/>
          </a:p>
        </p:txBody>
      </p:sp>
    </p:spTree>
    <p:extLst>
      <p:ext uri="{BB962C8B-B14F-4D97-AF65-F5344CB8AC3E}">
        <p14:creationId xmlns:p14="http://schemas.microsoft.com/office/powerpoint/2010/main" val="2001078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907"/>
            <a:ext cx="5438139" cy="4467701"/>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721564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79768" y="4715907"/>
            <a:ext cx="5438139" cy="4467701"/>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11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7"/>
            <a:ext cx="5438139" cy="4467701"/>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0" i="0" u="none" strike="noStrike" kern="1200" baseline="0" dirty="0" smtClean="0">
                <a:solidFill>
                  <a:schemeClr val="tx1"/>
                </a:solidFill>
                <a:effectLst/>
                <a:latin typeface="+mn-lt"/>
                <a:ea typeface="+mn-ea"/>
                <a:cs typeface="+mn-cs"/>
              </a:rPr>
              <a:t>Tiek Valstybės kontrolė, tiek STT nurodė, kad a</a:t>
            </a:r>
            <a:r>
              <a:rPr lang="lt-LT" sz="1100" b="0" i="0" u="none" strike="noStrike" kern="1200" baseline="0" dirty="0" smtClean="0">
                <a:solidFill>
                  <a:schemeClr val="tx1"/>
                </a:solidFill>
                <a:latin typeface="+mn-lt"/>
                <a:ea typeface="+mn-ea"/>
                <a:cs typeface="+mn-cs"/>
              </a:rPr>
              <a:t>dministratorių kvalifikacijos egzaminų organizavimo tvarka nesudaro prielaidų tinkamai įvertinti administratoriaus žinias bei nėra užtikrinamas kompetencijos išlaikymas vykdant kvalifikacijos kėlimo reikalavimus. Šias išvadas atspindi ir Tarnybos duomenys apie atliekamus administratorių veiklos patikrinimus. Pvz., p</a:t>
            </a:r>
            <a:r>
              <a:rPr lang="lt-LT" sz="1100" b="0" i="0" u="none" strike="noStrike" kern="1200" baseline="0" dirty="0" smtClean="0">
                <a:solidFill>
                  <a:schemeClr val="tx1"/>
                </a:solidFill>
                <a:effectLst/>
                <a:latin typeface="+mn-lt"/>
                <a:ea typeface="+mn-ea"/>
                <a:cs typeface="+mn-cs"/>
              </a:rPr>
              <a:t>er 2017 m. iš viso atlikti 92 neplaniniai administratorių veiklos patikrinimai (sudaro 71 </a:t>
            </a:r>
            <a:r>
              <a:rPr lang="en-US" sz="1100" b="0" i="0" u="none" strike="noStrike" kern="1200" baseline="0" dirty="0" smtClean="0">
                <a:solidFill>
                  <a:schemeClr val="tx1"/>
                </a:solidFill>
                <a:effectLst/>
                <a:latin typeface="+mn-lt"/>
                <a:ea typeface="+mn-ea"/>
                <a:cs typeface="+mn-cs"/>
              </a:rPr>
              <a:t>% vis</a:t>
            </a:r>
            <a:r>
              <a:rPr lang="lt-LT" sz="1100" b="0" i="0" u="none" strike="noStrike" kern="1200" baseline="0" dirty="0" smtClean="0">
                <a:solidFill>
                  <a:schemeClr val="tx1"/>
                </a:solidFill>
                <a:effectLst/>
                <a:latin typeface="+mn-lt"/>
                <a:ea typeface="+mn-ea"/>
                <a:cs typeface="+mn-cs"/>
              </a:rPr>
              <a:t>ų</a:t>
            </a:r>
            <a:r>
              <a:rPr lang="en-US" sz="1100" b="0" i="0" u="none" strike="noStrike" kern="1200" baseline="0" dirty="0" smtClean="0">
                <a:solidFill>
                  <a:schemeClr val="tx1"/>
                </a:solidFill>
                <a:effectLst/>
                <a:latin typeface="+mn-lt"/>
                <a:ea typeface="+mn-ea"/>
                <a:cs typeface="+mn-cs"/>
              </a:rPr>
              <a:t> </a:t>
            </a:r>
            <a:r>
              <a:rPr lang="lt-LT" sz="1100" b="0" i="0" u="none" strike="noStrike" kern="1200" baseline="0" noProof="0" dirty="0" smtClean="0">
                <a:solidFill>
                  <a:schemeClr val="tx1"/>
                </a:solidFill>
                <a:effectLst/>
                <a:latin typeface="+mn-lt"/>
                <a:ea typeface="+mn-ea"/>
                <a:cs typeface="+mn-cs"/>
              </a:rPr>
              <a:t>atliekam</a:t>
            </a:r>
            <a:r>
              <a:rPr lang="lt-LT" sz="1100" b="0" i="0" u="none" strike="noStrike" kern="1200" baseline="0" dirty="0" smtClean="0">
                <a:solidFill>
                  <a:schemeClr val="tx1"/>
                </a:solidFill>
                <a:effectLst/>
                <a:latin typeface="+mn-lt"/>
                <a:ea typeface="+mn-ea"/>
                <a:cs typeface="+mn-cs"/>
              </a:rPr>
              <a:t>ų</a:t>
            </a:r>
            <a:r>
              <a:rPr lang="en-US" sz="1100" b="0" i="0" u="none" strike="noStrike" kern="1200" baseline="0" dirty="0" smtClean="0">
                <a:solidFill>
                  <a:schemeClr val="tx1"/>
                </a:solidFill>
                <a:effectLst/>
                <a:latin typeface="+mn-lt"/>
                <a:ea typeface="+mn-ea"/>
                <a:cs typeface="+mn-cs"/>
              </a:rPr>
              <a:t> </a:t>
            </a:r>
            <a:r>
              <a:rPr lang="lt-LT" sz="1100" b="0" i="0" u="none" strike="noStrike" kern="1200" baseline="0" noProof="0" dirty="0" err="1" smtClean="0">
                <a:solidFill>
                  <a:schemeClr val="tx1"/>
                </a:solidFill>
                <a:effectLst/>
                <a:latin typeface="+mn-lt"/>
                <a:ea typeface="+mn-ea"/>
                <a:cs typeface="+mn-cs"/>
              </a:rPr>
              <a:t>patikrinim</a:t>
            </a:r>
            <a:r>
              <a:rPr lang="lt-LT" sz="1100" b="0" i="0" u="none" strike="noStrike" kern="1200" baseline="0" dirty="0" smtClean="0">
                <a:solidFill>
                  <a:schemeClr val="tx1"/>
                </a:solidFill>
                <a:effectLst/>
                <a:latin typeface="+mn-lt"/>
                <a:ea typeface="+mn-ea"/>
                <a:cs typeface="+mn-cs"/>
              </a:rPr>
              <a:t>ų). Teisės aktų pažeidimai nustatyti </a:t>
            </a:r>
            <a:r>
              <a:rPr lang="lt-LT" sz="1100" b="0" i="0" u="sng" strike="noStrike" kern="1200" baseline="0" dirty="0" smtClean="0">
                <a:solidFill>
                  <a:schemeClr val="tx1"/>
                </a:solidFill>
                <a:effectLst/>
                <a:latin typeface="+mn-lt"/>
                <a:ea typeface="+mn-ea"/>
                <a:cs typeface="+mn-cs"/>
              </a:rPr>
              <a:t>75 proc.</a:t>
            </a:r>
            <a:r>
              <a:rPr lang="lt-LT" sz="1100" b="0" i="0" u="none" strike="noStrike" kern="1200" baseline="0" dirty="0" smtClean="0">
                <a:solidFill>
                  <a:schemeClr val="tx1"/>
                </a:solidFill>
                <a:effectLst/>
                <a:latin typeface="+mn-lt"/>
                <a:ea typeface="+mn-ea"/>
                <a:cs typeface="+mn-cs"/>
              </a:rPr>
              <a:t> atvejų.</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b="0" i="0" u="none" strike="noStrike" kern="1200" baseline="0" dirty="0" smtClean="0">
                <a:solidFill>
                  <a:schemeClr val="tx1"/>
                </a:solidFill>
                <a:effectLst/>
                <a:latin typeface="+mn-lt"/>
                <a:ea typeface="+mn-ea"/>
                <a:cs typeface="+mn-cs"/>
              </a:rPr>
              <a:t>2017 m. atlikti 38 planiniai patikrinimai (sudaro 29 </a:t>
            </a:r>
            <a:r>
              <a:rPr lang="en-US" sz="1100" b="0" i="0" u="none" strike="noStrike" kern="1200" baseline="0" dirty="0" smtClean="0">
                <a:solidFill>
                  <a:schemeClr val="tx1"/>
                </a:solidFill>
                <a:effectLst/>
                <a:latin typeface="+mn-lt"/>
                <a:ea typeface="+mn-ea"/>
                <a:cs typeface="+mn-cs"/>
              </a:rPr>
              <a:t>%</a:t>
            </a:r>
            <a:r>
              <a:rPr lang="lt-LT" sz="1100" b="0" i="0" u="none" strike="noStrike" kern="1200" baseline="0" dirty="0" smtClean="0">
                <a:solidFill>
                  <a:schemeClr val="tx1"/>
                </a:solidFill>
                <a:effectLst/>
                <a:latin typeface="+mn-lt"/>
                <a:ea typeface="+mn-ea"/>
                <a:cs typeface="+mn-cs"/>
              </a:rPr>
              <a:t> visų atliekamų patikrinimų). Teisės aktų pažeidimai nustatyti </a:t>
            </a:r>
            <a:r>
              <a:rPr lang="lt-LT" sz="1100" b="0" i="0" u="sng" strike="noStrike" kern="1200" baseline="0" dirty="0" smtClean="0">
                <a:solidFill>
                  <a:schemeClr val="tx1"/>
                </a:solidFill>
                <a:effectLst/>
                <a:latin typeface="+mn-lt"/>
                <a:ea typeface="+mn-ea"/>
                <a:cs typeface="+mn-cs"/>
              </a:rPr>
              <a:t>89,5 proc.</a:t>
            </a:r>
            <a:r>
              <a:rPr lang="lt-LT" sz="1100" b="0" i="0" u="none" strike="noStrike" kern="1200" baseline="0" dirty="0" smtClean="0">
                <a:solidFill>
                  <a:schemeClr val="tx1"/>
                </a:solidFill>
                <a:effectLst/>
                <a:latin typeface="+mn-lt"/>
                <a:ea typeface="+mn-ea"/>
                <a:cs typeface="+mn-cs"/>
              </a:rPr>
              <a:t> atvejų.</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100" b="0" i="0" u="none" strike="noStrike" kern="1200" baseline="0" dirty="0" smtClean="0">
              <a:solidFill>
                <a:schemeClr val="tx1"/>
              </a:solidFill>
              <a:effectLst/>
              <a:latin typeface="+mn-lt"/>
              <a:ea typeface="+mn-ea"/>
              <a:cs typeface="+mn-cs"/>
            </a:endParaRPr>
          </a:p>
          <a:p>
            <a:pPr lvl="0"/>
            <a:r>
              <a:rPr lang="lt-LT" sz="1100" kern="1200" dirty="0" smtClean="0">
                <a:solidFill>
                  <a:schemeClr val="tx1"/>
                </a:solidFill>
                <a:effectLst/>
                <a:latin typeface="+mn-lt"/>
                <a:ea typeface="+mn-ea"/>
                <a:cs typeface="+mn-cs"/>
              </a:rPr>
              <a:t>Sprendimas:</a:t>
            </a:r>
            <a:r>
              <a:rPr lang="lt-LT" sz="1100" kern="1200" baseline="0" dirty="0" smtClean="0">
                <a:solidFill>
                  <a:schemeClr val="tx1"/>
                </a:solidFill>
                <a:effectLst/>
                <a:latin typeface="+mn-lt"/>
                <a:ea typeface="+mn-ea"/>
                <a:cs typeface="+mn-cs"/>
              </a:rPr>
              <a:t> iš valstybinės priežiūros modelio pereinama į pusiau valstybinę priežiūrą, kai funkcijos yra paskirstomos tarp valstybinės priežiūros institucijos ir profesijos savivaldos institucijos - naujai steigiamų Nemokumo administratorių rūmų. </a:t>
            </a:r>
            <a:endParaRPr lang="lt-LT" sz="1100" kern="1200" dirty="0" smtClean="0">
              <a:solidFill>
                <a:schemeClr val="tx1"/>
              </a:solidFill>
              <a:effectLst/>
              <a:latin typeface="+mn-lt"/>
              <a:ea typeface="+mn-ea"/>
              <a:cs typeface="+mn-cs"/>
            </a:endParaRPr>
          </a:p>
          <a:p>
            <a:pPr lvl="0"/>
            <a:endParaRPr lang="lt-LT"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dirty="0" smtClean="0">
                <a:solidFill>
                  <a:schemeClr val="tx1"/>
                </a:solidFill>
                <a:effectLst/>
                <a:latin typeface="+mn-lt"/>
                <a:ea typeface="+mn-ea"/>
                <a:cs typeface="+mn-cs"/>
              </a:rPr>
              <a:t>Tarnybos </a:t>
            </a:r>
            <a:r>
              <a:rPr lang="lt-LT" sz="1100" kern="1200" baseline="0" dirty="0" smtClean="0">
                <a:solidFill>
                  <a:schemeClr val="tx1"/>
                </a:solidFill>
                <a:effectLst/>
                <a:latin typeface="+mn-lt"/>
                <a:ea typeface="+mn-ea"/>
                <a:cs typeface="+mn-cs"/>
              </a:rPr>
              <a:t>duomenimis, v</a:t>
            </a:r>
            <a:r>
              <a:rPr lang="lt-LT" sz="1100" kern="1200" dirty="0" smtClean="0">
                <a:solidFill>
                  <a:schemeClr val="tx1"/>
                </a:solidFill>
                <a:effectLst/>
                <a:latin typeface="+mn-lt"/>
                <a:ea typeface="+mn-ea"/>
                <a:cs typeface="+mn-cs"/>
              </a:rPr>
              <a:t>idutiniškai per metus Tarnybai skiriama apie 20 000 </a:t>
            </a:r>
            <a:r>
              <a:rPr lang="lt-LT" sz="1100" kern="1200" dirty="0" err="1" smtClean="0">
                <a:solidFill>
                  <a:schemeClr val="tx1"/>
                </a:solidFill>
                <a:effectLst/>
                <a:latin typeface="+mn-lt"/>
                <a:ea typeface="+mn-ea"/>
                <a:cs typeface="+mn-cs"/>
              </a:rPr>
              <a:t>Eur</a:t>
            </a:r>
            <a:r>
              <a:rPr lang="lt-LT" sz="1100" kern="1200" dirty="0" smtClean="0">
                <a:solidFill>
                  <a:schemeClr val="tx1"/>
                </a:solidFill>
                <a:effectLst/>
                <a:latin typeface="+mn-lt"/>
                <a:ea typeface="+mn-ea"/>
                <a:cs typeface="+mn-cs"/>
              </a:rPr>
              <a:t> valstybės biudžeto lėšų administratorių kvalifikacijos, jos kėlimo ir etikos normų laikymosi srityje.</a:t>
            </a:r>
            <a:r>
              <a:rPr lang="lt-LT" sz="1100" kern="1200" baseline="0" dirty="0" smtClean="0">
                <a:solidFill>
                  <a:schemeClr val="tx1"/>
                </a:solidFill>
                <a:effectLst/>
                <a:latin typeface="+mn-lt"/>
                <a:ea typeface="+mn-ea"/>
                <a:cs typeface="+mn-cs"/>
              </a:rPr>
              <a:t> </a:t>
            </a:r>
            <a:r>
              <a:rPr lang="lt-LT" sz="1100" kern="1200" dirty="0" smtClean="0">
                <a:solidFill>
                  <a:schemeClr val="tx1"/>
                </a:solidFill>
                <a:effectLst/>
                <a:latin typeface="+mn-lt"/>
                <a:ea typeface="+mn-ea"/>
                <a:cs typeface="+mn-cs"/>
              </a:rPr>
              <a:t>Tai sudaro apie 1,2 proc. nuo Tarnybai numatytų asignavimų.</a:t>
            </a:r>
            <a:endParaRPr lang="lt-LT" sz="11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100" b="0" i="0" u="none" strike="noStrike" kern="1200" baseline="0" dirty="0" smtClean="0">
              <a:solidFill>
                <a:schemeClr val="tx1"/>
              </a:solidFill>
              <a:effectLst/>
              <a:latin typeface="+mn-lt"/>
              <a:ea typeface="+mn-ea"/>
              <a:cs typeface="+mn-cs"/>
            </a:endParaRPr>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34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8"/>
            <a:ext cx="5438139" cy="4467701"/>
          </a:xfrm>
          <a:prstGeom prst="rect">
            <a:avLst/>
          </a:prstGeom>
          <a:noFill/>
          <a:ln>
            <a:noFill/>
          </a:ln>
        </p:spPr>
        <p:txBody>
          <a:bodyPr lIns="91425" tIns="91425" rIns="91425" bIns="91425" anchor="ctr" anchorCtr="0">
            <a:noAutofit/>
          </a:bodyPr>
          <a:lstStyle/>
          <a:p>
            <a:pPr rtl="0"/>
            <a:r>
              <a:rPr lang="lt-LT" u="none" dirty="0" smtClean="0"/>
              <a:t>Priemonių kaštai</a:t>
            </a:r>
            <a:r>
              <a:rPr lang="lt-LT" u="none" baseline="0" dirty="0" smtClean="0"/>
              <a:t> (pateikti teikime):</a:t>
            </a:r>
          </a:p>
          <a:p>
            <a:pPr marL="171450" lvl="0" indent="-171450">
              <a:buFont typeface="Arial" panose="020B0604020202020204" pitchFamily="34" charset="0"/>
              <a:buChar char="•"/>
            </a:pPr>
            <a:r>
              <a:rPr lang="lt-LT" sz="1100" u="sng" kern="1200" dirty="0" smtClean="0">
                <a:solidFill>
                  <a:schemeClr val="tx1"/>
                </a:solidFill>
                <a:effectLst/>
                <a:latin typeface="+mn-lt"/>
                <a:ea typeface="+mn-ea"/>
                <a:cs typeface="+mn-cs"/>
              </a:rPr>
              <a:t>Teisingumo ministerija</a:t>
            </a:r>
            <a:r>
              <a:rPr lang="lt-LT" sz="1100" kern="1200" dirty="0" smtClean="0">
                <a:solidFill>
                  <a:schemeClr val="tx1"/>
                </a:solidFill>
                <a:effectLst/>
                <a:latin typeface="+mn-lt"/>
                <a:ea typeface="+mn-ea"/>
                <a:cs typeface="+mn-cs"/>
              </a:rPr>
              <a:t>: valstybės įmonės Registrų centro funkcijai (Juridinių asmenų registro tvarkytojo iniciatyva likviduojami juridiniai asmenys) vykdyti kasmet reikėtų apie 160 tūkst. eurų valstybės biudžeto lėšų (apie 80 eurų išlaidų 1 juridiniam asmeniui likviduoti, darant prielaidą, kad per metus būtų likviduojama apie 2000 juridinių asmenų);</a:t>
            </a:r>
          </a:p>
          <a:p>
            <a:pPr marL="171450" lvl="0" indent="-171450">
              <a:buFont typeface="Arial" panose="020B0604020202020204" pitchFamily="34" charset="0"/>
              <a:buChar char="•"/>
            </a:pPr>
            <a:r>
              <a:rPr lang="lt-LT" sz="1100" u="sng" kern="1200" dirty="0" smtClean="0">
                <a:solidFill>
                  <a:schemeClr val="tx1"/>
                </a:solidFill>
                <a:effectLst/>
                <a:latin typeface="+mn-lt"/>
                <a:ea typeface="+mn-ea"/>
                <a:cs typeface="+mn-cs"/>
              </a:rPr>
              <a:t>Tarnyba</a:t>
            </a:r>
            <a:r>
              <a:rPr lang="lt-LT" sz="1100" kern="1200" dirty="0" smtClean="0">
                <a:solidFill>
                  <a:schemeClr val="tx1"/>
                </a:solidFill>
                <a:effectLst/>
                <a:latin typeface="+mn-lt"/>
                <a:ea typeface="+mn-ea"/>
                <a:cs typeface="+mn-cs"/>
              </a:rPr>
              <a:t>: E - procesui</a:t>
            </a:r>
            <a:r>
              <a:rPr lang="lt-LT" sz="1100" kern="1200" baseline="0" dirty="0" smtClean="0">
                <a:solidFill>
                  <a:schemeClr val="tx1"/>
                </a:solidFill>
                <a:effectLst/>
                <a:latin typeface="+mn-lt"/>
                <a:ea typeface="+mn-ea"/>
                <a:cs typeface="+mn-cs"/>
              </a:rPr>
              <a:t> - </a:t>
            </a:r>
            <a:r>
              <a:rPr lang="lt-LT" sz="1100" kern="1200" dirty="0" smtClean="0">
                <a:solidFill>
                  <a:schemeClr val="tx1"/>
                </a:solidFill>
                <a:effectLst/>
                <a:latin typeface="+mn-lt"/>
                <a:ea typeface="+mn-ea"/>
                <a:cs typeface="+mn-cs"/>
              </a:rPr>
              <a:t>informacinėms sistemoms projektuoti, modernizuoti ir tolesniam jų funkcionavimui palaikyti, informacijai skelbti skirtai svetainei sukurti ir palaikyti, sąsajoms su Lietuvos valstybiniais registrais sukurti ar atnaujinti, automatinei duomenų išvesčiai į informacijai skelbti skirtą svetainę sukurti ir palaikyti, papildomiems žmogiškiesiems ištekliams reikėtų 2 020 tūkst. eurų vienkartinių investicijų ir kasmet papildomas poreikis – 196 tūkst. eurų;</a:t>
            </a:r>
          </a:p>
          <a:p>
            <a:pPr marL="171450" lvl="0" indent="-171450">
              <a:buFont typeface="Arial" panose="020B0604020202020204" pitchFamily="34" charset="0"/>
              <a:buChar char="•"/>
            </a:pPr>
            <a:r>
              <a:rPr lang="lt-LT" sz="1100" u="sng" kern="1200" dirty="0" smtClean="0">
                <a:solidFill>
                  <a:schemeClr val="tx1"/>
                </a:solidFill>
                <a:effectLst/>
                <a:latin typeface="+mn-lt"/>
                <a:ea typeface="+mn-ea"/>
                <a:cs typeface="+mn-cs"/>
              </a:rPr>
              <a:t>Teisėjų taryba</a:t>
            </a:r>
            <a:r>
              <a:rPr lang="lt-LT" sz="1100" kern="1200" dirty="0" smtClean="0">
                <a:solidFill>
                  <a:schemeClr val="tx1"/>
                </a:solidFill>
                <a:effectLst/>
                <a:latin typeface="+mn-lt"/>
                <a:ea typeface="+mn-ea"/>
                <a:cs typeface="+mn-cs"/>
              </a:rPr>
              <a:t>: papildomi finansiniai ištekliai reikalingi LITEKO tobulinimams atlikti, naujoms funkcinėms galimybėms ir informacinių sistemų sąsajoms įdiegti (konkrečios sumos nenurodė).</a:t>
            </a:r>
            <a:endParaRPr u="none"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83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8"/>
            <a:ext cx="5438139" cy="4467701"/>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smtClean="0"/>
              <a:t>18 VN iš 28 turi verslo išsaugojimo įvertį – 1; tai sudaro 64 proc. </a:t>
            </a:r>
            <a:endParaRPr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1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320447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8"/>
            <a:ext cx="5438139" cy="4467701"/>
          </a:xfrm>
          <a:prstGeom prst="rect">
            <a:avLst/>
          </a:prstGeom>
          <a:noFill/>
          <a:ln>
            <a:noFill/>
          </a:ln>
        </p:spPr>
        <p:txBody>
          <a:bodyPr lIns="91425" tIns="91425" rIns="91425" bIns="91425" anchor="ctr" anchorCtr="0">
            <a:noAutofit/>
          </a:bodyPr>
          <a:lstStyle/>
          <a:p>
            <a:pPr lvl="0">
              <a:spcBef>
                <a:spcPts val="0"/>
              </a:spcBef>
              <a:spcAft>
                <a:spcPts val="600"/>
              </a:spcAft>
              <a:buNone/>
            </a:pPr>
            <a:endParaRPr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11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8"/>
            <a:ext cx="5438139" cy="4467701"/>
          </a:xfrm>
          <a:prstGeom prst="rect">
            <a:avLst/>
          </a:prstGeom>
          <a:noFill/>
          <a:ln>
            <a:noFill/>
          </a:ln>
        </p:spPr>
        <p:txBody>
          <a:bodyPr lIns="91425" tIns="91425" rIns="91425" bIns="91425" anchor="ctr" anchorCtr="0">
            <a:noAutofit/>
          </a:bodyPr>
          <a:lstStyle/>
          <a:p>
            <a:pPr lvl="0">
              <a:spcBef>
                <a:spcPts val="0"/>
              </a:spcBef>
              <a:buNone/>
            </a:pPr>
            <a:r>
              <a:rPr lang="en-GB" sz="1100" i="1" u="none" kern="1200" dirty="0" smtClean="0">
                <a:solidFill>
                  <a:schemeClr val="tx1"/>
                </a:solidFill>
                <a:effectLst/>
                <a:latin typeface="+mn-lt"/>
                <a:ea typeface="+mn-ea"/>
                <a:cs typeface="+mn-cs"/>
              </a:rPr>
              <a:t>Doing Business </a:t>
            </a:r>
            <a:r>
              <a:rPr lang="lt-LT" sz="1100" u="none" kern="1200" dirty="0" smtClean="0">
                <a:solidFill>
                  <a:schemeClr val="tx1"/>
                </a:solidFill>
                <a:effectLst/>
                <a:latin typeface="+mn-lt"/>
                <a:ea typeface="+mn-ea"/>
                <a:cs typeface="+mn-cs"/>
              </a:rPr>
              <a:t>nemokumo balas parodo valstybės nemokumo sistemos efektyvumą lyginant su kitomis Pasaulio Banko vertinamomis valstybėmis (2017 m. vertintos 190 pasaulio valstybių). </a:t>
            </a:r>
            <a:endParaRPr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21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7"/>
            <a:ext cx="5438139" cy="4467701"/>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0" dirty="0" smtClean="0">
                <a:solidFill>
                  <a:schemeClr val="tx1"/>
                </a:solidFill>
                <a:latin typeface="Segoe UI" panose="020B0502040204020203" pitchFamily="34" charset="0"/>
                <a:cs typeface="Segoe UI" panose="020B0502040204020203" pitchFamily="34" charset="0"/>
              </a:rPr>
              <a:t>Vyriausybės programos įgyvendinimo plane</a:t>
            </a:r>
            <a:r>
              <a:rPr lang="lt-LT" sz="1100" b="0" baseline="0" dirty="0" smtClean="0">
                <a:solidFill>
                  <a:schemeClr val="tx1"/>
                </a:solidFill>
                <a:latin typeface="Segoe UI" panose="020B0502040204020203" pitchFamily="34" charset="0"/>
                <a:cs typeface="Segoe UI" panose="020B0502040204020203" pitchFamily="34" charset="0"/>
              </a:rPr>
              <a:t> numatytas rodiklis - </a:t>
            </a:r>
            <a:r>
              <a:rPr lang="lt-LT" sz="1100" i="0" kern="1200" dirty="0" smtClean="0">
                <a:solidFill>
                  <a:schemeClr val="tx1"/>
                </a:solidFill>
                <a:effectLst/>
                <a:latin typeface="+mn-lt"/>
                <a:ea typeface="+mn-ea"/>
                <a:cs typeface="+mn-cs"/>
              </a:rPr>
              <a:t>pozicija pagal „</a:t>
            </a:r>
            <a:r>
              <a:rPr lang="lt-LT" sz="1100" i="0" kern="1200" dirty="0" err="1" smtClean="0">
                <a:solidFill>
                  <a:schemeClr val="tx1"/>
                </a:solidFill>
                <a:effectLst/>
                <a:latin typeface="+mn-lt"/>
                <a:ea typeface="+mn-ea"/>
                <a:cs typeface="+mn-cs"/>
              </a:rPr>
              <a:t>Doing</a:t>
            </a:r>
            <a:r>
              <a:rPr lang="lt-LT" sz="1100" i="0" kern="1200" dirty="0" smtClean="0">
                <a:solidFill>
                  <a:schemeClr val="tx1"/>
                </a:solidFill>
                <a:effectLst/>
                <a:latin typeface="+mn-lt"/>
                <a:ea typeface="+mn-ea"/>
                <a:cs typeface="+mn-cs"/>
              </a:rPr>
              <a:t> </a:t>
            </a:r>
            <a:r>
              <a:rPr lang="lt-LT" sz="1100" i="0" kern="1200" dirty="0" err="1" smtClean="0">
                <a:solidFill>
                  <a:schemeClr val="tx1"/>
                </a:solidFill>
                <a:effectLst/>
                <a:latin typeface="+mn-lt"/>
                <a:ea typeface="+mn-ea"/>
                <a:cs typeface="+mn-cs"/>
              </a:rPr>
              <a:t>Business</a:t>
            </a:r>
            <a:r>
              <a:rPr lang="lt-LT" sz="1100" i="0" kern="1200" dirty="0" smtClean="0">
                <a:solidFill>
                  <a:schemeClr val="tx1"/>
                </a:solidFill>
                <a:effectLst/>
                <a:latin typeface="+mn-lt"/>
                <a:ea typeface="+mn-ea"/>
                <a:cs typeface="+mn-cs"/>
              </a:rPr>
              <a:t>“ nemokumo sprendimo rodiklį 2020 m. – 40.</a:t>
            </a:r>
            <a:endParaRPr lang="lt-LT" sz="1100" b="0" i="0" kern="1200" dirty="0" smtClean="0">
              <a:solidFill>
                <a:schemeClr val="tx1"/>
              </a:solidFill>
              <a:effectLst/>
              <a:latin typeface="+mn-lt"/>
              <a:ea typeface="+mn-ea"/>
              <a:cs typeface="+mn-cs"/>
            </a:endParaRPr>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474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7"/>
            <a:ext cx="5438139" cy="4467701"/>
          </a:xfrm>
          <a:prstGeom prst="rect">
            <a:avLst/>
          </a:prstGeom>
          <a:noFill/>
          <a:ln>
            <a:noFill/>
          </a:ln>
        </p:spPr>
        <p:txBody>
          <a:bodyPr lIns="91425" tIns="91425" rIns="91425" bIns="91425"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100" b="0" i="0" u="none" strike="noStrike" kern="1200" baseline="0" dirty="0" smtClean="0">
                <a:solidFill>
                  <a:schemeClr val="tx1"/>
                </a:solidFill>
                <a:latin typeface="+mn-lt"/>
                <a:ea typeface="+mn-ea"/>
                <a:cs typeface="+mn-cs"/>
              </a:rPr>
              <a:t>2017 m. I pusmečio duomenimis, pagal baigtų bankroto procesų (išregistruotų dėl bankroto) kreditorių reikalavimų tenkinimą daugiausia tenkinami darbuotojų (įskaitant ir Garantinio fondo išmokas) reikalavimai – 54,6 proc. ir įkaito turėtojų reikalavimai – 20,2 proc. Visų kitų kreditorių reikalavimų patenkinimo procentas yra pakankamai žemas - </a:t>
            </a:r>
            <a:r>
              <a:rPr lang="lt-LT" sz="1100" kern="1200" dirty="0" smtClean="0">
                <a:solidFill>
                  <a:schemeClr val="tx1"/>
                </a:solidFill>
                <a:effectLst/>
                <a:latin typeface="+mn-lt"/>
                <a:ea typeface="+mn-ea"/>
                <a:cs typeface="+mn-cs"/>
              </a:rPr>
              <a:t>Įmonių bankroto atvejais kreditorių reikalavimų patenkinimo procentas pakankamai žemas (2017 m. antros eilės kreditorių </a:t>
            </a:r>
            <a:r>
              <a:rPr lang="lt-LT" sz="1100" i="0" u="none" kern="1200" dirty="0" smtClean="0">
                <a:solidFill>
                  <a:schemeClr val="tx1"/>
                </a:solidFill>
                <a:effectLst/>
                <a:latin typeface="+mn-lt"/>
                <a:ea typeface="+mn-ea"/>
                <a:cs typeface="+mn-cs"/>
              </a:rPr>
              <a:t>5,1 proc</a:t>
            </a:r>
            <a:r>
              <a:rPr lang="lt-LT" sz="1100" kern="1200" dirty="0" smtClean="0">
                <a:solidFill>
                  <a:schemeClr val="tx1"/>
                </a:solidFill>
                <a:effectLst/>
                <a:latin typeface="+mn-lt"/>
                <a:ea typeface="+mn-ea"/>
                <a:cs typeface="+mn-cs"/>
              </a:rPr>
              <a:t>., trečios eilės kreditorių – 3,9 proc.). Tarnybos</a:t>
            </a:r>
            <a:r>
              <a:rPr lang="lt-LT" sz="1100" kern="1200" baseline="0" dirty="0" smtClean="0">
                <a:solidFill>
                  <a:schemeClr val="tx1"/>
                </a:solidFill>
                <a:effectLst/>
                <a:latin typeface="+mn-lt"/>
                <a:ea typeface="+mn-ea"/>
                <a:cs typeface="+mn-cs"/>
              </a:rPr>
              <a:t> duomenimis, v</a:t>
            </a:r>
            <a:r>
              <a:rPr lang="lt-LT" sz="1100" kern="1200" dirty="0" smtClean="0">
                <a:solidFill>
                  <a:schemeClr val="tx1"/>
                </a:solidFill>
                <a:effectLst/>
                <a:latin typeface="+mn-lt"/>
                <a:ea typeface="+mn-ea"/>
                <a:cs typeface="+mn-cs"/>
              </a:rPr>
              <a:t>ertinant</a:t>
            </a:r>
            <a:r>
              <a:rPr lang="lt-LT" sz="1100" kern="1200" baseline="0" dirty="0" smtClean="0">
                <a:solidFill>
                  <a:schemeClr val="tx1"/>
                </a:solidFill>
                <a:effectLst/>
                <a:latin typeface="+mn-lt"/>
                <a:ea typeface="+mn-ea"/>
                <a:cs typeface="+mn-cs"/>
              </a:rPr>
              <a:t> bendrą k</a:t>
            </a:r>
            <a:r>
              <a:rPr lang="lt-LT" sz="1100" kern="1200" dirty="0" smtClean="0">
                <a:solidFill>
                  <a:schemeClr val="tx1"/>
                </a:solidFill>
                <a:effectLst/>
                <a:latin typeface="+mn-lt"/>
                <a:ea typeface="+mn-ea"/>
                <a:cs typeface="+mn-cs"/>
              </a:rPr>
              <a:t>reditorių reikalavimų patenkinimo procentą įmonių bankroto procesuose - patenkinama apie </a:t>
            </a:r>
            <a:r>
              <a:rPr lang="lt-LT" sz="1100" u="sng" kern="1200" dirty="0" smtClean="0">
                <a:solidFill>
                  <a:schemeClr val="tx1"/>
                </a:solidFill>
                <a:effectLst/>
                <a:latin typeface="+mn-lt"/>
                <a:ea typeface="+mn-ea"/>
                <a:cs typeface="+mn-cs"/>
              </a:rPr>
              <a:t>10 proc.</a:t>
            </a:r>
            <a:r>
              <a:rPr lang="lt-LT" sz="1100" kern="1200" dirty="0" smtClean="0">
                <a:solidFill>
                  <a:schemeClr val="tx1"/>
                </a:solidFill>
                <a:effectLst/>
                <a:latin typeface="+mn-lt"/>
                <a:ea typeface="+mn-ea"/>
                <a:cs typeface="+mn-cs"/>
              </a:rPr>
              <a:t> kreditorių reikalavimų.</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dirty="0" smtClean="0">
                <a:solidFill>
                  <a:schemeClr val="tx1"/>
                </a:solidFill>
                <a:effectLst/>
                <a:latin typeface="+mn-lt"/>
                <a:ea typeface="+mn-ea"/>
                <a:cs typeface="+mn-cs"/>
              </a:rPr>
              <a:t>Tarnybos</a:t>
            </a:r>
            <a:r>
              <a:rPr lang="lt-LT" sz="1100" kern="1200" baseline="0" dirty="0" smtClean="0">
                <a:solidFill>
                  <a:schemeClr val="tx1"/>
                </a:solidFill>
                <a:effectLst/>
                <a:latin typeface="+mn-lt"/>
                <a:ea typeface="+mn-ea"/>
                <a:cs typeface="+mn-cs"/>
              </a:rPr>
              <a:t> pateiktais duomenimis, n</a:t>
            </a:r>
            <a:r>
              <a:rPr lang="lt-LT" sz="1100" kern="1200" dirty="0" smtClean="0">
                <a:solidFill>
                  <a:schemeClr val="tx1"/>
                </a:solidFill>
                <a:effectLst/>
                <a:latin typeface="+mn-lt"/>
                <a:ea typeface="+mn-ea"/>
                <a:cs typeface="+mn-cs"/>
              </a:rPr>
              <a:t>uo vertinant restruktūrizavimo procesus nuo 2010 m., tik </a:t>
            </a:r>
            <a:r>
              <a:rPr lang="lt-LT" sz="1100" u="sng" kern="1200" dirty="0" smtClean="0">
                <a:solidFill>
                  <a:schemeClr val="tx1"/>
                </a:solidFill>
                <a:effectLst/>
                <a:latin typeface="+mn-lt"/>
                <a:ea typeface="+mn-ea"/>
                <a:cs typeface="+mn-cs"/>
              </a:rPr>
              <a:t>9 proc</a:t>
            </a:r>
            <a:r>
              <a:rPr lang="lt-LT" sz="1100" kern="1200" dirty="0" smtClean="0">
                <a:solidFill>
                  <a:schemeClr val="tx1"/>
                </a:solidFill>
                <a:effectLst/>
                <a:latin typeface="+mn-lt"/>
                <a:ea typeface="+mn-ea"/>
                <a:cs typeface="+mn-cs"/>
              </a:rPr>
              <a:t>. restruktūrizavimo procesų baigėsi sėkmingai.</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100" kern="1200" dirty="0" smtClean="0">
              <a:solidFill>
                <a:schemeClr val="tx1"/>
              </a:solidFill>
              <a:effectLst/>
              <a:latin typeface="+mn-lt"/>
              <a:ea typeface="+mn-ea"/>
              <a:cs typeface="+mn-cs"/>
            </a:endParaRPr>
          </a:p>
          <a:p>
            <a:r>
              <a:rPr lang="lt-LT" sz="1100" kern="1200" dirty="0" smtClean="0">
                <a:solidFill>
                  <a:schemeClr val="tx1"/>
                </a:solidFill>
                <a:effectLst/>
                <a:latin typeface="+mn-lt"/>
                <a:ea typeface="+mn-ea"/>
                <a:cs typeface="+mn-cs"/>
              </a:rPr>
              <a:t>Pasaulio banko</a:t>
            </a:r>
            <a:r>
              <a:rPr lang="lt-LT" sz="1100" kern="1200" baseline="0" dirty="0" smtClean="0">
                <a:solidFill>
                  <a:schemeClr val="tx1"/>
                </a:solidFill>
                <a:effectLst/>
                <a:latin typeface="+mn-lt"/>
                <a:ea typeface="+mn-ea"/>
                <a:cs typeface="+mn-cs"/>
              </a:rPr>
              <a:t> </a:t>
            </a:r>
            <a:r>
              <a:rPr lang="lt-LT" sz="1100" kern="1200" dirty="0" smtClean="0">
                <a:solidFill>
                  <a:schemeClr val="tx1"/>
                </a:solidFill>
                <a:effectLst/>
                <a:latin typeface="+mn-lt"/>
                <a:ea typeface="+mn-ea"/>
                <a:cs typeface="+mn-cs"/>
              </a:rPr>
              <a:t>atliekamo tyrimo „</a:t>
            </a:r>
            <a:r>
              <a:rPr lang="lt-LT" sz="1100" kern="1200" dirty="0" err="1" smtClean="0">
                <a:solidFill>
                  <a:schemeClr val="tx1"/>
                </a:solidFill>
                <a:effectLst/>
                <a:latin typeface="+mn-lt"/>
                <a:ea typeface="+mn-ea"/>
                <a:cs typeface="+mn-cs"/>
              </a:rPr>
              <a:t>Doing</a:t>
            </a:r>
            <a:r>
              <a:rPr lang="lt-LT" sz="1100" kern="1200" dirty="0" smtClean="0">
                <a:solidFill>
                  <a:schemeClr val="tx1"/>
                </a:solidFill>
                <a:effectLst/>
                <a:latin typeface="+mn-lt"/>
                <a:ea typeface="+mn-ea"/>
                <a:cs typeface="+mn-cs"/>
              </a:rPr>
              <a:t> </a:t>
            </a:r>
            <a:r>
              <a:rPr lang="lt-LT" sz="1100" kern="1200" dirty="0" err="1" smtClean="0">
                <a:solidFill>
                  <a:schemeClr val="tx1"/>
                </a:solidFill>
                <a:effectLst/>
                <a:latin typeface="+mn-lt"/>
                <a:ea typeface="+mn-ea"/>
                <a:cs typeface="+mn-cs"/>
              </a:rPr>
              <a:t>Business</a:t>
            </a:r>
            <a:r>
              <a:rPr lang="lt-LT" sz="1100" kern="1200" dirty="0" smtClean="0">
                <a:solidFill>
                  <a:schemeClr val="tx1"/>
                </a:solidFill>
                <a:effectLst/>
                <a:latin typeface="+mn-lt"/>
                <a:ea typeface="+mn-ea"/>
                <a:cs typeface="+mn-cs"/>
              </a:rPr>
              <a:t>“</a:t>
            </a:r>
            <a:r>
              <a:rPr lang="lt-LT" sz="1100" kern="1200" baseline="0" dirty="0" smtClean="0">
                <a:solidFill>
                  <a:schemeClr val="tx1"/>
                </a:solidFill>
                <a:effectLst/>
                <a:latin typeface="+mn-lt"/>
                <a:ea typeface="+mn-ea"/>
                <a:cs typeface="+mn-cs"/>
              </a:rPr>
              <a:t> duomenimis, bankroto proceso trukmė 2018 m. nurodoma </a:t>
            </a:r>
            <a:r>
              <a:rPr lang="lt-LT" sz="1100" u="sng" kern="1200" baseline="0" dirty="0" smtClean="0">
                <a:solidFill>
                  <a:schemeClr val="tx1"/>
                </a:solidFill>
                <a:effectLst/>
                <a:latin typeface="+mn-lt"/>
                <a:ea typeface="+mn-ea"/>
                <a:cs typeface="+mn-cs"/>
              </a:rPr>
              <a:t>2,3 m</a:t>
            </a:r>
            <a:r>
              <a:rPr lang="lt-LT" sz="1100" kern="1200" baseline="0" dirty="0" smtClean="0">
                <a:solidFill>
                  <a:schemeClr val="tx1"/>
                </a:solidFill>
                <a:effectLst/>
                <a:latin typeface="+mn-lt"/>
                <a:ea typeface="+mn-ea"/>
                <a:cs typeface="+mn-cs"/>
              </a:rPr>
              <a:t>.</a:t>
            </a:r>
            <a:endParaRPr lang="lt-LT" sz="1100" b="0" i="0" u="none" strike="noStrike" kern="1200" baseline="0" dirty="0" smtClean="0">
              <a:solidFill>
                <a:schemeClr val="tx1"/>
              </a:solidFill>
              <a:latin typeface="+mn-lt"/>
              <a:ea typeface="+mn-ea"/>
              <a:cs typeface="+mn-cs"/>
            </a:endParaRPr>
          </a:p>
          <a:p>
            <a:endParaRPr lang="lt-LT" sz="1100" b="0" i="0" u="none" strike="noStrike" kern="1200" baseline="0" dirty="0" smtClean="0">
              <a:solidFill>
                <a:schemeClr val="tx1"/>
              </a:solidFill>
              <a:latin typeface="+mn-lt"/>
              <a:ea typeface="+mn-ea"/>
              <a:cs typeface="+mn-cs"/>
            </a:endParaRPr>
          </a:p>
          <a:p>
            <a:pPr lvl="0"/>
            <a:r>
              <a:rPr lang="lt-LT" sz="1100" kern="1200" dirty="0" smtClean="0">
                <a:solidFill>
                  <a:schemeClr val="tx1"/>
                </a:solidFill>
                <a:effectLst/>
                <a:latin typeface="+mn-lt"/>
                <a:ea typeface="+mn-ea"/>
                <a:cs typeface="+mn-cs"/>
              </a:rPr>
              <a:t>Tarnybos turimais duomenimis, informacijos netinkamas ar nepakankamas kreditoriams neteikimas – vienas dažniausiai</a:t>
            </a:r>
            <a:r>
              <a:rPr lang="lt-LT" sz="1100" kern="1200" baseline="0" dirty="0" smtClean="0">
                <a:solidFill>
                  <a:schemeClr val="tx1"/>
                </a:solidFill>
                <a:effectLst/>
                <a:latin typeface="+mn-lt"/>
                <a:ea typeface="+mn-ea"/>
                <a:cs typeface="+mn-cs"/>
              </a:rPr>
              <a:t> nustatomų</a:t>
            </a:r>
            <a:r>
              <a:rPr lang="lt-LT" sz="1100" kern="1200" dirty="0" smtClean="0">
                <a:solidFill>
                  <a:schemeClr val="tx1"/>
                </a:solidFill>
                <a:effectLst/>
                <a:latin typeface="+mn-lt"/>
                <a:ea typeface="+mn-ea"/>
                <a:cs typeface="+mn-cs"/>
              </a:rPr>
              <a:t> pažeidimų. Nuo 2015 m. šių pažeidimų skaičius nuolat augo: tai sudarė nuo 29 proc. iki </a:t>
            </a:r>
            <a:r>
              <a:rPr lang="lt-LT" sz="1100" u="sng" kern="1200" dirty="0" smtClean="0">
                <a:solidFill>
                  <a:schemeClr val="tx1"/>
                </a:solidFill>
                <a:effectLst/>
                <a:latin typeface="+mn-lt"/>
                <a:ea typeface="+mn-ea"/>
                <a:cs typeface="+mn-cs"/>
              </a:rPr>
              <a:t>62 proc.</a:t>
            </a:r>
            <a:r>
              <a:rPr lang="lt-LT" sz="1100" u="none" kern="1200" dirty="0" smtClean="0">
                <a:solidFill>
                  <a:schemeClr val="tx1"/>
                </a:solidFill>
                <a:effectLst/>
                <a:latin typeface="+mn-lt"/>
                <a:ea typeface="+mn-ea"/>
                <a:cs typeface="+mn-cs"/>
              </a:rPr>
              <a:t> visų nustatytų pažeidimų.</a:t>
            </a:r>
          </a:p>
          <a:p>
            <a:endParaRPr lang="lt-LT"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b="0" i="0" u="none" strike="noStrike" kern="1200" baseline="0" dirty="0" smtClean="0">
                <a:solidFill>
                  <a:schemeClr val="tx1"/>
                </a:solidFill>
                <a:effectLst/>
                <a:latin typeface="+mn-lt"/>
                <a:ea typeface="+mn-ea"/>
                <a:cs typeface="+mn-cs"/>
              </a:rPr>
              <a:t>Tiek Valstybės kontrolė, tiek STT savo rekomendacijose bei išvadose nurodė, kad a</a:t>
            </a:r>
            <a:r>
              <a:rPr lang="lt-LT" sz="1100" b="0" i="0" u="none" strike="noStrike" kern="1200" baseline="0" dirty="0" smtClean="0">
                <a:solidFill>
                  <a:schemeClr val="tx1"/>
                </a:solidFill>
                <a:latin typeface="+mn-lt"/>
                <a:ea typeface="+mn-ea"/>
                <a:cs typeface="+mn-cs"/>
              </a:rPr>
              <a:t>dministratorių kvalifikacijos egzaminų organizavimo tvarka nesudaro prielaidų tinkamai įvertinti administratoriaus žinias bei nėra užtikrinamas kompetencijos išlaikymas vykdant kvalifikacijos kėlimo reikalavimus. Šias išvadas atspindi ir Tarnybos duomenys apie atliekamus administratorių veiklos patikrinimus. Pvz., p</a:t>
            </a:r>
            <a:r>
              <a:rPr lang="lt-LT" sz="1100" b="0" i="0" u="none" strike="noStrike" kern="1200" baseline="0" dirty="0" smtClean="0">
                <a:solidFill>
                  <a:schemeClr val="tx1"/>
                </a:solidFill>
                <a:effectLst/>
                <a:latin typeface="+mn-lt"/>
                <a:ea typeface="+mn-ea"/>
                <a:cs typeface="+mn-cs"/>
              </a:rPr>
              <a:t>er 2017 m. iš viso atlikti 92 neplaniniai administratorių veiklos patikrinimai. Teisės aktų pažeidimai nustatyti </a:t>
            </a:r>
            <a:r>
              <a:rPr lang="lt-LT" sz="1100" b="0" i="0" u="sng" strike="noStrike" kern="1200" baseline="0" dirty="0" smtClean="0">
                <a:solidFill>
                  <a:schemeClr val="tx1"/>
                </a:solidFill>
                <a:effectLst/>
                <a:latin typeface="+mn-lt"/>
                <a:ea typeface="+mn-ea"/>
                <a:cs typeface="+mn-cs"/>
              </a:rPr>
              <a:t>75 proc.</a:t>
            </a:r>
            <a:r>
              <a:rPr lang="lt-LT" sz="1100" b="0" i="0" u="none" strike="noStrike" kern="1200" baseline="0" dirty="0" smtClean="0">
                <a:solidFill>
                  <a:schemeClr val="tx1"/>
                </a:solidFill>
                <a:effectLst/>
                <a:latin typeface="+mn-lt"/>
                <a:ea typeface="+mn-ea"/>
                <a:cs typeface="+mn-cs"/>
              </a:rPr>
              <a:t> atvejų. 2017 m. atlikti 38 planiniai patikrinimai (sudaro 29 </a:t>
            </a:r>
            <a:r>
              <a:rPr lang="en-US" sz="1100" b="0" i="0" u="none" strike="noStrike" kern="1200" baseline="0" dirty="0" smtClean="0">
                <a:solidFill>
                  <a:schemeClr val="tx1"/>
                </a:solidFill>
                <a:effectLst/>
                <a:latin typeface="+mn-lt"/>
                <a:ea typeface="+mn-ea"/>
                <a:cs typeface="+mn-cs"/>
              </a:rPr>
              <a:t>%</a:t>
            </a:r>
            <a:r>
              <a:rPr lang="lt-LT" sz="1100" b="0" i="0" u="none" strike="noStrike" kern="1200" baseline="0" dirty="0" smtClean="0">
                <a:solidFill>
                  <a:schemeClr val="tx1"/>
                </a:solidFill>
                <a:effectLst/>
                <a:latin typeface="+mn-lt"/>
                <a:ea typeface="+mn-ea"/>
                <a:cs typeface="+mn-cs"/>
              </a:rPr>
              <a:t> visų atliekamų patikrinimų). Teisės aktų pažeidimai nustatyti </a:t>
            </a:r>
            <a:r>
              <a:rPr lang="lt-LT" sz="1100" b="0" i="0" u="sng" strike="noStrike" kern="1200" baseline="0" dirty="0" smtClean="0">
                <a:solidFill>
                  <a:schemeClr val="tx1"/>
                </a:solidFill>
                <a:effectLst/>
                <a:latin typeface="+mn-lt"/>
                <a:ea typeface="+mn-ea"/>
                <a:cs typeface="+mn-cs"/>
              </a:rPr>
              <a:t>89,5 proc.</a:t>
            </a:r>
            <a:r>
              <a:rPr lang="lt-LT" sz="1100" b="0" i="0" u="none" strike="noStrike" kern="1200" baseline="0" dirty="0" smtClean="0">
                <a:solidFill>
                  <a:schemeClr val="tx1"/>
                </a:solidFill>
                <a:effectLst/>
                <a:latin typeface="+mn-lt"/>
                <a:ea typeface="+mn-ea"/>
                <a:cs typeface="+mn-cs"/>
              </a:rPr>
              <a:t> atvejų.</a:t>
            </a:r>
          </a:p>
          <a:p>
            <a:endParaRPr lang="lt-LT" sz="1100" b="0" i="0" u="none" strike="noStrike" kern="1200" baseline="0" dirty="0" smtClean="0">
              <a:solidFill>
                <a:schemeClr val="tx1"/>
              </a:solidFill>
              <a:effectLst/>
              <a:latin typeface="+mn-lt"/>
              <a:ea typeface="+mn-ea"/>
              <a:cs typeface="+mn-cs"/>
            </a:endParaRPr>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23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7"/>
            <a:ext cx="5438139" cy="4467701"/>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100" kern="1200" dirty="0" smtClean="0">
              <a:solidFill>
                <a:schemeClr val="tx1"/>
              </a:solidFill>
              <a:effectLst/>
              <a:latin typeface="+mn-lt"/>
              <a:ea typeface="+mn-ea"/>
              <a:cs typeface="+mn-cs"/>
            </a:endParaRPr>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47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7"/>
            <a:ext cx="5438139" cy="4467701"/>
          </a:xfrm>
          <a:prstGeom prst="rect">
            <a:avLst/>
          </a:prstGeom>
          <a:noFill/>
          <a:ln>
            <a:noFill/>
          </a:ln>
        </p:spPr>
        <p:txBody>
          <a:bodyPr lIns="91425" tIns="91425" rIns="91425" bIns="91425" anchor="ctr" anchorCtr="0">
            <a:noAutofit/>
          </a:bodyPr>
          <a:lstStyle/>
          <a:p>
            <a:r>
              <a:rPr lang="lt-LT" sz="1100" b="0" i="0" u="none" strike="noStrike" kern="1200" baseline="0" dirty="0" smtClean="0">
                <a:solidFill>
                  <a:schemeClr val="tx1"/>
                </a:solidFill>
                <a:latin typeface="+mn-lt"/>
                <a:ea typeface="+mn-ea"/>
                <a:cs typeface="+mn-cs"/>
              </a:rPr>
              <a:t>Per 2017 m. pradėti 28 restruktūrizavimo procesai, t. y. 9,7 proc. mažiau nei per 2016 m. (31 įmonė).</a:t>
            </a:r>
          </a:p>
          <a:p>
            <a:endParaRPr lang="lt-LT" sz="1100" kern="1200" dirty="0" smtClean="0">
              <a:solidFill>
                <a:schemeClr val="tx1"/>
              </a:solidFill>
              <a:effectLst/>
              <a:latin typeface="+mn-lt"/>
              <a:ea typeface="+mn-ea"/>
              <a:cs typeface="+mn-cs"/>
            </a:endParaRPr>
          </a:p>
          <a:p>
            <a:r>
              <a:rPr lang="lt-LT" sz="1100" kern="1200" dirty="0" smtClean="0">
                <a:solidFill>
                  <a:schemeClr val="tx1"/>
                </a:solidFill>
                <a:effectLst/>
                <a:latin typeface="+mn-lt"/>
                <a:ea typeface="+mn-ea"/>
                <a:cs typeface="+mn-cs"/>
              </a:rPr>
              <a:t>Sėkmingai baigtuose restruktūrizavimo procesuose kreditorių reikalavimų patenkinama apie 30 proc. (AVNT duomenimis), kreditorių reikalavimų tenkinimas turėtų būti didesnis, nes restruktūrizavimas turėtų būti taikomas tik gyvybingam verslui, bus panaikintos prielaidos piktnaudžiauti restruktūrizavimo procesu, negyvybingam verslui būtų nedelsiant inicijuojamas bankrotas, todėl būtų sudarytos prielaidos pašalinti turto iššvaistymo galimybę.</a:t>
            </a:r>
            <a:endParaRPr lang="en-US" sz="1100" kern="1200" dirty="0" smtClean="0">
              <a:solidFill>
                <a:schemeClr val="tx1"/>
              </a:solidFill>
              <a:effectLst/>
              <a:latin typeface="+mn-lt"/>
              <a:ea typeface="+mn-ea"/>
              <a:cs typeface="+mn-cs"/>
            </a:endParaRPr>
          </a:p>
          <a:p>
            <a:endParaRPr lang="lt-LT"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lt-LT" sz="1100" b="0" i="0" u="none" strike="noStrike" kern="1200" baseline="0" dirty="0" smtClean="0">
                <a:solidFill>
                  <a:schemeClr val="tx1"/>
                </a:solidFill>
                <a:latin typeface="+mn-lt"/>
                <a:ea typeface="+mn-ea"/>
                <a:cs typeface="+mn-cs"/>
              </a:rPr>
              <a:t>Pagal </a:t>
            </a:r>
            <a:r>
              <a:rPr lang="lt-LT" sz="1100" b="0" i="0" u="none" strike="noStrike" kern="1200" baseline="0" dirty="0" err="1" smtClean="0">
                <a:solidFill>
                  <a:schemeClr val="tx1"/>
                </a:solidFill>
                <a:latin typeface="+mn-lt"/>
                <a:ea typeface="+mn-ea"/>
                <a:cs typeface="+mn-cs"/>
              </a:rPr>
              <a:t>Doing</a:t>
            </a:r>
            <a:r>
              <a:rPr lang="lt-LT" sz="1100" b="0" i="0" u="none" strike="noStrike" kern="1200" baseline="0" dirty="0" smtClean="0">
                <a:solidFill>
                  <a:schemeClr val="tx1"/>
                </a:solidFill>
                <a:latin typeface="+mn-lt"/>
                <a:ea typeface="+mn-ea"/>
                <a:cs typeface="+mn-cs"/>
              </a:rPr>
              <a:t> </a:t>
            </a:r>
            <a:r>
              <a:rPr lang="lt-LT" sz="1100" b="0" i="0" u="none" strike="noStrike" kern="1200" baseline="0" dirty="0" err="1" smtClean="0">
                <a:solidFill>
                  <a:schemeClr val="tx1"/>
                </a:solidFill>
                <a:latin typeface="+mn-lt"/>
                <a:ea typeface="+mn-ea"/>
                <a:cs typeface="+mn-cs"/>
              </a:rPr>
              <a:t>business</a:t>
            </a:r>
            <a:r>
              <a:rPr lang="lt-LT" sz="1100" b="0" i="0" u="none" strike="noStrike" kern="1200" baseline="0" dirty="0" smtClean="0">
                <a:solidFill>
                  <a:schemeClr val="tx1"/>
                </a:solidFill>
                <a:latin typeface="+mn-lt"/>
                <a:ea typeface="+mn-ea"/>
                <a:cs typeface="+mn-cs"/>
              </a:rPr>
              <a:t> metodologiją: Kreditorių grąžos norma aukštesnė ten, kur labiausiai paplitusi nemokumo procedūra yra restruktūrizavimas. Tokiose šalyse kreditoriai gali tikėtis atgauti vidutiniškai 83 proc. reikalavimų.</a:t>
            </a:r>
            <a:endParaRPr lang="en-US" i="0" dirty="0" smtClean="0"/>
          </a:p>
          <a:p>
            <a:pPr lvl="0">
              <a:spcBef>
                <a:spcPts val="0"/>
              </a:spcBef>
              <a:spcAft>
                <a:spcPts val="600"/>
              </a:spcAft>
              <a:buNone/>
            </a:pPr>
            <a:endParaRPr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11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7"/>
            <a:ext cx="5438139" cy="4467701"/>
          </a:xfrm>
          <a:prstGeom prst="rect">
            <a:avLst/>
          </a:prstGeom>
          <a:noFill/>
          <a:ln>
            <a:noFill/>
          </a:ln>
        </p:spPr>
        <p:txBody>
          <a:bodyPr lIns="91425" tIns="91425" rIns="91425" bIns="91425" anchor="ctr" anchorCtr="0">
            <a:noAutofit/>
          </a:bodyPr>
          <a:lstStyle/>
          <a:p>
            <a:r>
              <a:rPr lang="lt-LT" b="0" u="none" dirty="0" smtClean="0"/>
              <a:t>Vidutinė faktinė bankroto proceso trukmė pateikta pagal Tarnybos duomenis.</a:t>
            </a:r>
          </a:p>
          <a:p>
            <a:endParaRPr lang="lt-LT" b="0" u="none" dirty="0" smtClean="0"/>
          </a:p>
          <a:p>
            <a:r>
              <a:rPr lang="lt-LT" sz="1100" b="0" i="0" u="none" strike="noStrike" kern="1200" baseline="0" dirty="0" smtClean="0">
                <a:solidFill>
                  <a:schemeClr val="tx1"/>
                </a:solidFill>
                <a:latin typeface="+mn-lt"/>
                <a:ea typeface="+mn-ea"/>
                <a:cs typeface="+mn-cs"/>
              </a:rPr>
              <a:t>Trukmė pagal </a:t>
            </a:r>
            <a:r>
              <a:rPr lang="lt-LT" sz="1100" b="0" i="0" u="none" strike="noStrike" kern="1200" baseline="0" dirty="0" err="1" smtClean="0">
                <a:solidFill>
                  <a:schemeClr val="tx1"/>
                </a:solidFill>
                <a:latin typeface="+mn-lt"/>
                <a:ea typeface="+mn-ea"/>
                <a:cs typeface="+mn-cs"/>
              </a:rPr>
              <a:t>Doing</a:t>
            </a:r>
            <a:r>
              <a:rPr lang="lt-LT" sz="1100" b="0" i="0" u="none" strike="noStrike" kern="1200" baseline="0" dirty="0" smtClean="0">
                <a:solidFill>
                  <a:schemeClr val="tx1"/>
                </a:solidFill>
                <a:latin typeface="+mn-lt"/>
                <a:ea typeface="+mn-ea"/>
                <a:cs typeface="+mn-cs"/>
              </a:rPr>
              <a:t> </a:t>
            </a:r>
            <a:r>
              <a:rPr lang="lt-LT" sz="1100" b="0" i="0" u="none" strike="noStrike" kern="1200" baseline="0" dirty="0" err="1" smtClean="0">
                <a:solidFill>
                  <a:schemeClr val="tx1"/>
                </a:solidFill>
                <a:latin typeface="+mn-lt"/>
                <a:ea typeface="+mn-ea"/>
                <a:cs typeface="+mn-cs"/>
              </a:rPr>
              <a:t>business</a:t>
            </a:r>
            <a:r>
              <a:rPr lang="lt-LT" sz="1100" b="0" i="0" u="none" strike="noStrike" kern="1200" baseline="0" dirty="0" smtClean="0">
                <a:solidFill>
                  <a:schemeClr val="tx1"/>
                </a:solidFill>
                <a:latin typeface="+mn-lt"/>
                <a:ea typeface="+mn-ea"/>
                <a:cs typeface="+mn-cs"/>
              </a:rPr>
              <a:t> metodologiją skaičiuojama nuo skolos nemokėjimo įkaito turėtojui dienos iki skolos jam sumokėjimo, įskaitant visus galimus apskundimo terminus.</a:t>
            </a:r>
            <a:endParaRPr lang="lt-LT" b="0" u="none" dirty="0" smtClean="0"/>
          </a:p>
          <a:p>
            <a:endParaRPr lang="lt-LT" b="0" u="none" dirty="0" smtClean="0"/>
          </a:p>
          <a:p>
            <a:r>
              <a:rPr lang="lt-LT" b="0" u="none" dirty="0" smtClean="0"/>
              <a:t>Maksimali bankroto proceso trukmė pagal ĮBĮ/JANĮ apskaičiuota pagal minimuose įstatymuose nustatytus procesinius terminus.</a:t>
            </a:r>
            <a:endParaRPr b="0" u="none"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1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907"/>
            <a:ext cx="5438139" cy="4467701"/>
          </a:xfrm>
          <a:prstGeom prst="rect">
            <a:avLst/>
          </a:prstGeom>
          <a:noFill/>
          <a:ln>
            <a:noFill/>
          </a:ln>
        </p:spPr>
        <p:txBody>
          <a:bodyPr lIns="91425" tIns="91425" rIns="91425" bIns="91425" anchor="ctr" anchorCtr="0">
            <a:noAutofit/>
          </a:bodyPr>
          <a:lstStyle/>
          <a:p>
            <a:pPr lvl="0"/>
            <a:r>
              <a:rPr lang="lt-LT" sz="1100" kern="1200" dirty="0" smtClean="0">
                <a:solidFill>
                  <a:schemeClr val="tx1"/>
                </a:solidFill>
                <a:effectLst/>
                <a:latin typeface="+mn-lt"/>
                <a:ea typeface="+mn-ea"/>
                <a:cs typeface="+mn-cs"/>
              </a:rPr>
              <a:t>Informacijos netinkamas ar nepakankamas kreditoriams neteikimas – vienas dažniausių pažeidimų.</a:t>
            </a:r>
          </a:p>
          <a:p>
            <a:r>
              <a:rPr lang="lt-LT" sz="1100" kern="1200" dirty="0" smtClean="0">
                <a:solidFill>
                  <a:schemeClr val="tx1"/>
                </a:solidFill>
                <a:effectLst/>
                <a:latin typeface="+mn-lt"/>
                <a:ea typeface="+mn-ea"/>
                <a:cs typeface="+mn-cs"/>
              </a:rPr>
              <a:t>Nuo 2015 m. šių pažeidimų skaičius nuolat augo: tai sudarė nuo 29 proc. iki 62 proc. (2018 m. I pusmetis)</a:t>
            </a:r>
            <a:r>
              <a:rPr lang="lt-LT" sz="1100" kern="1200" baseline="0" dirty="0" smtClean="0">
                <a:solidFill>
                  <a:schemeClr val="tx1"/>
                </a:solidFill>
                <a:effectLst/>
                <a:latin typeface="+mn-lt"/>
                <a:ea typeface="+mn-ea"/>
                <a:cs typeface="+mn-cs"/>
              </a:rPr>
              <a:t> </a:t>
            </a:r>
            <a:r>
              <a:rPr lang="lt-LT" sz="1100" kern="1200" dirty="0" smtClean="0">
                <a:solidFill>
                  <a:schemeClr val="tx1"/>
                </a:solidFill>
                <a:effectLst/>
                <a:latin typeface="+mn-lt"/>
                <a:ea typeface="+mn-ea"/>
                <a:cs typeface="+mn-cs"/>
              </a:rPr>
              <a:t>visų nustatytų pažeidimų.</a:t>
            </a:r>
            <a:endParaRPr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96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avadinimo skaidrė">
    <p:spTree>
      <p:nvGrpSpPr>
        <p:cNvPr id="1" name="Shape 11"/>
        <p:cNvGrpSpPr/>
        <p:nvPr/>
      </p:nvGrpSpPr>
      <p:grpSpPr>
        <a:xfrm>
          <a:off x="0" y="0"/>
          <a:ext cx="0" cy="0"/>
          <a:chOff x="0" y="0"/>
          <a:chExt cx="0" cy="0"/>
        </a:xfrm>
      </p:grpSpPr>
      <p:sp>
        <p:nvSpPr>
          <p:cNvPr id="13"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it-IT" dirty="0" smtClean="0"/>
              <a:t>2017 </a:t>
            </a:r>
            <a:r>
              <a:rPr lang="lt-LT" dirty="0" err="1" smtClean="0"/>
              <a:t>xxxxx</a:t>
            </a:r>
            <a:r>
              <a:rPr lang="lt-LT" dirty="0" smtClean="0"/>
              <a:t> </a:t>
            </a:r>
            <a:r>
              <a:rPr lang="lt-LT" dirty="0" err="1" smtClean="0"/>
              <a:t>xx</a:t>
            </a:r>
            <a:r>
              <a:rPr lang="lt-LT" dirty="0" smtClean="0"/>
              <a:t> </a:t>
            </a:r>
            <a:r>
              <a:rPr lang="it-IT" dirty="0" smtClean="0"/>
              <a:t>d.</a:t>
            </a:r>
            <a:endParaRPr lang="it-IT" dirty="0"/>
          </a:p>
        </p:txBody>
      </p:sp>
      <p:sp>
        <p:nvSpPr>
          <p:cNvPr id="14" name="Shape 9"/>
          <p:cNvSpPr txBox="1">
            <a:spLocks noGrp="1"/>
          </p:cNvSpPr>
          <p:nvPr>
            <p:ph type="ftr" idx="3"/>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sk-SK" dirty="0"/>
          </a:p>
        </p:txBody>
      </p:sp>
      <p:sp>
        <p:nvSpPr>
          <p:cNvPr id="15"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a:t>
            </a:fld>
            <a:endParaRPr lang="lt-LT" sz="1200" dirty="0">
              <a:latin typeface="Trebuchet MS"/>
              <a:ea typeface="Trebuchet MS"/>
              <a:cs typeface="Trebuchet MS"/>
              <a:sym typeface="Trebuchet MS"/>
            </a:endParaRPr>
          </a:p>
        </p:txBody>
      </p:sp>
      <p:sp>
        <p:nvSpPr>
          <p:cNvPr id="17"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1" i="0" u="none" strike="noStrike" cap="none">
                <a:solidFill>
                  <a:schemeClr val="bg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lt-LT" smtClean="0"/>
              <a:t>Spustelėję redag. ruoš. pavad. stilių</a:t>
            </a:r>
            <a:endParaRPr dirty="0"/>
          </a:p>
        </p:txBody>
      </p:sp>
      <p:sp>
        <p:nvSpPr>
          <p:cNvPr id="18" name="Shape 7"/>
          <p:cNvSpPr txBox="1">
            <a:spLocks noGrp="1"/>
          </p:cNvSpPr>
          <p:nvPr>
            <p:ph idx="1"/>
          </p:nvPr>
        </p:nvSpPr>
        <p:spPr>
          <a:xfrm>
            <a:off x="613317" y="2386362"/>
            <a:ext cx="10917043" cy="362414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2"/>
              </a:buClr>
              <a:buSzPct val="100000"/>
              <a:buFont typeface="Arial"/>
              <a:buChar char="•"/>
              <a:defRPr sz="2800" b="0" i="0" u="none" strike="noStrike" cap="none">
                <a:solidFill>
                  <a:schemeClr val="dk2"/>
                </a:solidFill>
                <a:latin typeface="Trebuchet MS"/>
                <a:ea typeface="Trebuchet MS"/>
                <a:cs typeface="Trebuchet MS"/>
                <a:sym typeface="Trebuchet MS"/>
              </a:defRPr>
            </a:lvl1pPr>
            <a:lvl2pPr marL="685800" marR="0" lvl="1" indent="-76200" algn="l" rtl="0">
              <a:lnSpc>
                <a:spcPct val="90000"/>
              </a:lnSpc>
              <a:spcBef>
                <a:spcPts val="500"/>
              </a:spcBef>
              <a:buClr>
                <a:schemeClr val="dk2"/>
              </a:buClr>
              <a:buSzPct val="100000"/>
              <a:buFont typeface="Arial"/>
              <a:buChar char="•"/>
              <a:defRPr sz="2400" b="0" i="0" u="none" strike="noStrike" cap="none">
                <a:solidFill>
                  <a:schemeClr val="dk2"/>
                </a:solidFill>
                <a:latin typeface="Trebuchet MS"/>
                <a:ea typeface="Trebuchet MS"/>
                <a:cs typeface="Trebuchet MS"/>
                <a:sym typeface="Trebuchet MS"/>
              </a:defRPr>
            </a:lvl2pPr>
            <a:lvl3pPr marL="1143000" marR="0" lvl="2" indent="-101600" algn="l" rtl="0">
              <a:lnSpc>
                <a:spcPct val="90000"/>
              </a:lnSpc>
              <a:spcBef>
                <a:spcPts val="500"/>
              </a:spcBef>
              <a:buClr>
                <a:schemeClr val="dk2"/>
              </a:buClr>
              <a:buSzPct val="100000"/>
              <a:buFont typeface="Arial"/>
              <a:buChar char="•"/>
              <a:defRPr sz="2000" b="0" i="0" u="none" strike="noStrike" cap="none">
                <a:solidFill>
                  <a:schemeClr val="dk2"/>
                </a:solidFill>
                <a:latin typeface="Trebuchet MS"/>
                <a:ea typeface="Trebuchet MS"/>
                <a:cs typeface="Trebuchet MS"/>
                <a:sym typeface="Trebuchet MS"/>
              </a:defRPr>
            </a:lvl3pPr>
            <a:lvl4pPr marL="1600200" marR="0" lvl="3"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4pPr>
            <a:lvl5pPr marL="2057400" marR="0" lvl="4"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pPr lvl="0"/>
            <a:r>
              <a:rPr lang="lt-LT" smtClean="0"/>
              <a:t>Spustelėję redag. ruoš. teksto stilių</a:t>
            </a:r>
          </a:p>
        </p:txBody>
      </p:sp>
      <p:sp>
        <p:nvSpPr>
          <p:cNvPr id="7" name="Shape 23"/>
          <p:cNvSpPr txBox="1">
            <a:spLocks noGrp="1"/>
          </p:cNvSpPr>
          <p:nvPr>
            <p:ph type="body" idx="10"/>
          </p:nvPr>
        </p:nvSpPr>
        <p:spPr>
          <a:xfrm>
            <a:off x="613316" y="1635512"/>
            <a:ext cx="10917045" cy="63933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lt1"/>
              </a:buClr>
              <a:buSzPct val="100000"/>
              <a:buFont typeface="Arial" panose="020B0604020202020204" pitchFamily="34" charset="0"/>
              <a:buNone/>
              <a:defRPr sz="2800" b="1" i="0" u="none" strike="noStrike" cap="none" baseline="0">
                <a:solidFill>
                  <a:schemeClr val="bg1">
                    <a:lumMod val="50000"/>
                  </a:schemeClr>
                </a:solidFill>
                <a:latin typeface="Trebuchet MS"/>
                <a:ea typeface="Trebuchet MS"/>
                <a:cs typeface="Trebuchet MS"/>
                <a:sym typeface="Trebuchet MS"/>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pPr lvl="0"/>
            <a:r>
              <a:rPr lang="lt-LT" smtClean="0"/>
              <a:t>Spustelėję redag. ruoš. teksto stilių</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8"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it-IT" dirty="0" smtClean="0"/>
              <a:t>2017 </a:t>
            </a:r>
            <a:r>
              <a:rPr lang="lt-LT" dirty="0" err="1" smtClean="0"/>
              <a:t>xxxxx</a:t>
            </a:r>
            <a:r>
              <a:rPr lang="lt-LT" dirty="0" smtClean="0"/>
              <a:t> </a:t>
            </a:r>
            <a:r>
              <a:rPr lang="lt-LT" dirty="0" err="1" smtClean="0"/>
              <a:t>xx</a:t>
            </a:r>
            <a:r>
              <a:rPr lang="lt-LT" dirty="0" smtClean="0"/>
              <a:t> </a:t>
            </a:r>
            <a:r>
              <a:rPr lang="it-IT" dirty="0" smtClean="0"/>
              <a:t>d.</a:t>
            </a:r>
            <a:endParaRPr lang="it-IT" dirty="0"/>
          </a:p>
        </p:txBody>
      </p:sp>
      <p:sp>
        <p:nvSpPr>
          <p:cNvPr id="9" name="Shape 9"/>
          <p:cNvSpPr txBox="1">
            <a:spLocks noGrp="1"/>
          </p:cNvSpPr>
          <p:nvPr>
            <p:ph type="ftr" idx="3"/>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sk-SK" dirty="0"/>
          </a:p>
        </p:txBody>
      </p:sp>
      <p:sp>
        <p:nvSpPr>
          <p:cNvPr id="10"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a:t>
            </a:fld>
            <a:endParaRPr lang="lt-LT" sz="1200" dirty="0">
              <a:latin typeface="Trebuchet MS"/>
              <a:ea typeface="Trebuchet MS"/>
              <a:cs typeface="Trebuchet MS"/>
              <a:sym typeface="Trebuchet MS"/>
            </a:endParaRPr>
          </a:p>
        </p:txBody>
      </p:sp>
      <p:sp>
        <p:nvSpPr>
          <p:cNvPr id="12"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1" i="0" u="none" strike="noStrike" cap="none">
                <a:solidFill>
                  <a:schemeClr val="bg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lt-LT" smtClean="0"/>
              <a:t>Spustelėję redag. ruoš. pavad. stilių</a:t>
            </a:r>
            <a:endParaRPr dirty="0"/>
          </a:p>
        </p:txBody>
      </p:sp>
      <p:sp>
        <p:nvSpPr>
          <p:cNvPr id="13" name="Shape 7"/>
          <p:cNvSpPr txBox="1">
            <a:spLocks noGrp="1"/>
          </p:cNvSpPr>
          <p:nvPr>
            <p:ph idx="1"/>
          </p:nvPr>
        </p:nvSpPr>
        <p:spPr>
          <a:xfrm>
            <a:off x="613317" y="1672683"/>
            <a:ext cx="10917043" cy="43378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2"/>
              </a:buClr>
              <a:buSzPct val="100000"/>
              <a:buFont typeface="Arial"/>
              <a:buChar char="•"/>
              <a:defRPr sz="2800" b="0" i="0" u="none" strike="noStrike" cap="none">
                <a:solidFill>
                  <a:schemeClr val="dk2"/>
                </a:solidFill>
                <a:latin typeface="Trebuchet MS"/>
                <a:ea typeface="Trebuchet MS"/>
                <a:cs typeface="Trebuchet MS"/>
                <a:sym typeface="Trebuchet MS"/>
              </a:defRPr>
            </a:lvl1pPr>
            <a:lvl2pPr marL="685800" marR="0" lvl="1" indent="-76200" algn="l" rtl="0">
              <a:lnSpc>
                <a:spcPct val="90000"/>
              </a:lnSpc>
              <a:spcBef>
                <a:spcPts val="500"/>
              </a:spcBef>
              <a:buClr>
                <a:schemeClr val="dk2"/>
              </a:buClr>
              <a:buSzPct val="100000"/>
              <a:buFont typeface="Arial"/>
              <a:buChar char="•"/>
              <a:defRPr sz="2400" b="0" i="0" u="none" strike="noStrike" cap="none">
                <a:solidFill>
                  <a:schemeClr val="dk2"/>
                </a:solidFill>
                <a:latin typeface="Trebuchet MS"/>
                <a:ea typeface="Trebuchet MS"/>
                <a:cs typeface="Trebuchet MS"/>
                <a:sym typeface="Trebuchet MS"/>
              </a:defRPr>
            </a:lvl2pPr>
            <a:lvl3pPr marL="1143000" marR="0" lvl="2" indent="-101600" algn="l" rtl="0">
              <a:lnSpc>
                <a:spcPct val="90000"/>
              </a:lnSpc>
              <a:spcBef>
                <a:spcPts val="500"/>
              </a:spcBef>
              <a:buClr>
                <a:schemeClr val="dk2"/>
              </a:buClr>
              <a:buSzPct val="100000"/>
              <a:buFont typeface="Arial"/>
              <a:buChar char="•"/>
              <a:defRPr sz="2000" b="0" i="0" u="none" strike="noStrike" cap="none">
                <a:solidFill>
                  <a:schemeClr val="dk2"/>
                </a:solidFill>
                <a:latin typeface="Trebuchet MS"/>
                <a:ea typeface="Trebuchet MS"/>
                <a:cs typeface="Trebuchet MS"/>
                <a:sym typeface="Trebuchet MS"/>
              </a:defRPr>
            </a:lvl3pPr>
            <a:lvl4pPr marL="1600200" marR="0" lvl="3"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4pPr>
            <a:lvl5pPr marL="2057400" marR="0" lvl="4"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pPr lvl="0"/>
            <a:r>
              <a:rPr lang="lt-LT" smtClean="0"/>
              <a:t>Spustelėję redag. ruoš. teksto stilių</a:t>
            </a:r>
          </a:p>
        </p:txBody>
      </p:sp>
    </p:spTree>
    <p:extLst>
      <p:ext uri="{BB962C8B-B14F-4D97-AF65-F5344CB8AC3E}">
        <p14:creationId xmlns:p14="http://schemas.microsoft.com/office/powerpoint/2010/main" val="276962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u turiniai">
    <p:spTree>
      <p:nvGrpSpPr>
        <p:cNvPr id="1" name="Shape 20"/>
        <p:cNvGrpSpPr/>
        <p:nvPr/>
      </p:nvGrpSpPr>
      <p:grpSpPr>
        <a:xfrm>
          <a:off x="0" y="0"/>
          <a:ext cx="0" cy="0"/>
          <a:chOff x="0" y="0"/>
          <a:chExt cx="0" cy="0"/>
        </a:xfrm>
      </p:grpSpPr>
      <p:sp>
        <p:nvSpPr>
          <p:cNvPr id="18" name="Shape 23"/>
          <p:cNvSpPr txBox="1">
            <a:spLocks noGrp="1"/>
          </p:cNvSpPr>
          <p:nvPr>
            <p:ph type="body" idx="1" hasCustomPrompt="1"/>
          </p:nvPr>
        </p:nvSpPr>
        <p:spPr>
          <a:xfrm>
            <a:off x="624467" y="1769327"/>
            <a:ext cx="5263377" cy="4248245"/>
          </a:xfrm>
          <a:prstGeom prst="rect">
            <a:avLst/>
          </a:prstGeom>
          <a:noFill/>
          <a:ln>
            <a:noFill/>
          </a:ln>
        </p:spPr>
        <p:txBody>
          <a:bodyPr lIns="91425" tIns="91425" rIns="91425" bIns="91425" anchor="t" anchorCtr="0"/>
          <a:lstStyle>
            <a:lvl1pPr marL="177800" marR="0" lvl="0" indent="0" algn="l" rtl="0">
              <a:lnSpc>
                <a:spcPct val="90000"/>
              </a:lnSpc>
              <a:spcBef>
                <a:spcPts val="1000"/>
              </a:spcBef>
              <a:buClr>
                <a:schemeClr val="lt1"/>
              </a:buClr>
              <a:buSzPct val="100000"/>
              <a:buFont typeface="Arial"/>
              <a:buNone/>
              <a:defRPr sz="2400" b="0" i="0" u="none" strike="noStrike" cap="none" baseline="0">
                <a:solidFill>
                  <a:schemeClr val="tx1"/>
                </a:solidFill>
                <a:latin typeface="Trebuchet MS"/>
                <a:ea typeface="Trebuchet MS"/>
                <a:cs typeface="Trebuchet MS"/>
                <a:sym typeface="Trebuchet MS"/>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r>
              <a:rPr lang="lt-LT" dirty="0" smtClean="0"/>
              <a:t>• </a:t>
            </a:r>
            <a:r>
              <a:rPr lang="lt-LT" dirty="0" err="1" smtClean="0"/>
              <a:t>Txt</a:t>
            </a:r>
            <a:endParaRPr dirty="0"/>
          </a:p>
        </p:txBody>
      </p:sp>
      <p:sp>
        <p:nvSpPr>
          <p:cNvPr id="9"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it-IT" dirty="0" smtClean="0"/>
              <a:t>2017 </a:t>
            </a:r>
            <a:r>
              <a:rPr lang="lt-LT" dirty="0" err="1" smtClean="0"/>
              <a:t>xxxxx</a:t>
            </a:r>
            <a:r>
              <a:rPr lang="lt-LT" dirty="0" smtClean="0"/>
              <a:t> </a:t>
            </a:r>
            <a:r>
              <a:rPr lang="lt-LT" dirty="0" err="1" smtClean="0"/>
              <a:t>xx</a:t>
            </a:r>
            <a:r>
              <a:rPr lang="lt-LT" dirty="0" smtClean="0"/>
              <a:t> </a:t>
            </a:r>
            <a:r>
              <a:rPr lang="it-IT" dirty="0" smtClean="0"/>
              <a:t>d.</a:t>
            </a:r>
            <a:endParaRPr lang="it-IT" dirty="0"/>
          </a:p>
        </p:txBody>
      </p:sp>
      <p:sp>
        <p:nvSpPr>
          <p:cNvPr id="12" name="Shape 9"/>
          <p:cNvSpPr txBox="1">
            <a:spLocks noGrp="1"/>
          </p:cNvSpPr>
          <p:nvPr>
            <p:ph type="ftr" idx="3"/>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sk-SK" dirty="0"/>
          </a:p>
        </p:txBody>
      </p:sp>
      <p:sp>
        <p:nvSpPr>
          <p:cNvPr id="13"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a:t>
            </a:fld>
            <a:endParaRPr lang="lt-LT" sz="1200" dirty="0">
              <a:latin typeface="Trebuchet MS"/>
              <a:ea typeface="Trebuchet MS"/>
              <a:cs typeface="Trebuchet MS"/>
              <a:sym typeface="Trebuchet MS"/>
            </a:endParaRPr>
          </a:p>
        </p:txBody>
      </p:sp>
      <p:sp>
        <p:nvSpPr>
          <p:cNvPr id="14" name="Shape 23"/>
          <p:cNvSpPr txBox="1">
            <a:spLocks noGrp="1"/>
          </p:cNvSpPr>
          <p:nvPr>
            <p:ph type="body" idx="10" hasCustomPrompt="1"/>
          </p:nvPr>
        </p:nvSpPr>
        <p:spPr>
          <a:xfrm>
            <a:off x="6263267" y="1769327"/>
            <a:ext cx="5263377" cy="4248245"/>
          </a:xfrm>
          <a:prstGeom prst="rect">
            <a:avLst/>
          </a:prstGeom>
          <a:noFill/>
          <a:ln>
            <a:noFill/>
          </a:ln>
        </p:spPr>
        <p:txBody>
          <a:bodyPr lIns="91425" tIns="91425" rIns="91425" bIns="91425" anchor="t" anchorCtr="0"/>
          <a:lstStyle>
            <a:lvl1pPr marL="177800" marR="0" lvl="0" indent="0" algn="l" rtl="0">
              <a:lnSpc>
                <a:spcPct val="90000"/>
              </a:lnSpc>
              <a:spcBef>
                <a:spcPts val="1000"/>
              </a:spcBef>
              <a:buClr>
                <a:schemeClr val="lt1"/>
              </a:buClr>
              <a:buSzPct val="100000"/>
              <a:buFont typeface="Arial"/>
              <a:buNone/>
              <a:defRPr sz="2400" b="0" i="0" u="none" strike="noStrike" cap="none" baseline="0">
                <a:solidFill>
                  <a:schemeClr val="tx1"/>
                </a:solidFill>
                <a:latin typeface="Trebuchet MS"/>
                <a:ea typeface="Trebuchet MS"/>
                <a:cs typeface="Trebuchet MS"/>
                <a:sym typeface="Trebuchet MS"/>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r>
              <a:rPr lang="lt-LT" dirty="0" smtClean="0"/>
              <a:t>• </a:t>
            </a:r>
            <a:r>
              <a:rPr lang="lt-LT" dirty="0" err="1" smtClean="0"/>
              <a:t>Txt</a:t>
            </a:r>
            <a:endParaRPr dirty="0"/>
          </a:p>
        </p:txBody>
      </p:sp>
      <p:sp>
        <p:nvSpPr>
          <p:cNvPr id="15"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1" i="0" u="none" strike="noStrike" cap="none">
                <a:solidFill>
                  <a:schemeClr val="bg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lt-LT" smtClean="0"/>
              <a:t>Spustelėję redag. ruoš. pavad. stilių</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sirinktinis maketas">
    <p:spTree>
      <p:nvGrpSpPr>
        <p:cNvPr id="1" name=""/>
        <p:cNvGrpSpPr/>
        <p:nvPr/>
      </p:nvGrpSpPr>
      <p:grpSpPr>
        <a:xfrm>
          <a:off x="0" y="0"/>
          <a:ext cx="0" cy="0"/>
          <a:chOff x="0" y="0"/>
          <a:chExt cx="0" cy="0"/>
        </a:xfrm>
      </p:grpSpPr>
      <p:sp>
        <p:nvSpPr>
          <p:cNvPr id="3"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1" i="0" u="none" strike="noStrike" cap="none">
                <a:solidFill>
                  <a:schemeClr val="bg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lt-LT" smtClean="0"/>
              <a:t>Spustelėję redag. ruoš. pavad. stilių</a:t>
            </a:r>
            <a:endParaRPr dirty="0"/>
          </a:p>
        </p:txBody>
      </p:sp>
    </p:spTree>
    <p:extLst>
      <p:ext uri="{BB962C8B-B14F-4D97-AF65-F5344CB8AC3E}">
        <p14:creationId xmlns:p14="http://schemas.microsoft.com/office/powerpoint/2010/main" val="135080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17" name="Rectangle 1"/>
          <p:cNvSpPr/>
          <p:nvPr/>
        </p:nvSpPr>
        <p:spPr>
          <a:xfrm flipV="1">
            <a:off x="0" y="-1"/>
            <a:ext cx="12192000" cy="1527717"/>
          </a:xfrm>
          <a:prstGeom prst="rect">
            <a:avLst/>
          </a:prstGeom>
          <a:solidFill>
            <a:srgbClr val="0051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
          <p:cNvSpPr/>
          <p:nvPr/>
        </p:nvSpPr>
        <p:spPr>
          <a:xfrm flipV="1">
            <a:off x="0" y="6177776"/>
            <a:ext cx="12192000" cy="680224"/>
          </a:xfrm>
          <a:prstGeom prst="rect">
            <a:avLst/>
          </a:prstGeom>
          <a:solidFill>
            <a:srgbClr val="0051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7"/>
          <p:cNvSpPr txBox="1">
            <a:spLocks noGrp="1"/>
          </p:cNvSpPr>
          <p:nvPr>
            <p:ph type="body" idx="1"/>
          </p:nvPr>
        </p:nvSpPr>
        <p:spPr>
          <a:xfrm>
            <a:off x="613317" y="1683834"/>
            <a:ext cx="10917043" cy="432667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2"/>
              </a:buClr>
              <a:buSzPct val="100000"/>
              <a:buFont typeface="Arial"/>
              <a:buChar char="•"/>
              <a:defRPr sz="2800" b="0" i="0" u="none" strike="noStrike" cap="none">
                <a:solidFill>
                  <a:schemeClr val="dk2"/>
                </a:solidFill>
                <a:latin typeface="Trebuchet MS"/>
                <a:ea typeface="Trebuchet MS"/>
                <a:cs typeface="Trebuchet MS"/>
                <a:sym typeface="Trebuchet MS"/>
              </a:defRPr>
            </a:lvl1pPr>
            <a:lvl2pPr marL="685800" marR="0" lvl="1" indent="-76200" algn="l" rtl="0">
              <a:lnSpc>
                <a:spcPct val="90000"/>
              </a:lnSpc>
              <a:spcBef>
                <a:spcPts val="500"/>
              </a:spcBef>
              <a:buClr>
                <a:schemeClr val="dk2"/>
              </a:buClr>
              <a:buSzPct val="100000"/>
              <a:buFont typeface="Arial"/>
              <a:buChar char="•"/>
              <a:defRPr sz="2400" b="0" i="0" u="none" strike="noStrike" cap="none">
                <a:solidFill>
                  <a:schemeClr val="dk2"/>
                </a:solidFill>
                <a:latin typeface="Trebuchet MS"/>
                <a:ea typeface="Trebuchet MS"/>
                <a:cs typeface="Trebuchet MS"/>
                <a:sym typeface="Trebuchet MS"/>
              </a:defRPr>
            </a:lvl2pPr>
            <a:lvl3pPr marL="1143000" marR="0" lvl="2" indent="-101600" algn="l" rtl="0">
              <a:lnSpc>
                <a:spcPct val="90000"/>
              </a:lnSpc>
              <a:spcBef>
                <a:spcPts val="500"/>
              </a:spcBef>
              <a:buClr>
                <a:schemeClr val="dk2"/>
              </a:buClr>
              <a:buSzPct val="100000"/>
              <a:buFont typeface="Arial"/>
              <a:buChar char="•"/>
              <a:defRPr sz="2000" b="0" i="0" u="none" strike="noStrike" cap="none">
                <a:solidFill>
                  <a:schemeClr val="dk2"/>
                </a:solidFill>
                <a:latin typeface="Trebuchet MS"/>
                <a:ea typeface="Trebuchet MS"/>
                <a:cs typeface="Trebuchet MS"/>
                <a:sym typeface="Trebuchet MS"/>
              </a:defRPr>
            </a:lvl3pPr>
            <a:lvl4pPr marL="1600200" marR="0" lvl="3"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4pPr>
            <a:lvl5pPr marL="2057400" marR="0" lvl="4"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0"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it-IT" dirty="0" smtClean="0"/>
              <a:t>2017 </a:t>
            </a:r>
            <a:r>
              <a:rPr lang="lt-LT" dirty="0" err="1" smtClean="0"/>
              <a:t>xxxxx</a:t>
            </a:r>
            <a:r>
              <a:rPr lang="lt-LT" dirty="0" smtClean="0"/>
              <a:t> </a:t>
            </a:r>
            <a:r>
              <a:rPr lang="lt-LT" dirty="0" err="1" smtClean="0"/>
              <a:t>xx</a:t>
            </a:r>
            <a:r>
              <a:rPr lang="lt-LT" dirty="0" smtClean="0"/>
              <a:t> </a:t>
            </a:r>
            <a:r>
              <a:rPr lang="it-IT" dirty="0" smtClean="0"/>
              <a:t>d.</a:t>
            </a:r>
            <a:endParaRPr lang="it-IT" dirty="0"/>
          </a:p>
        </p:txBody>
      </p:sp>
      <p:sp>
        <p:nvSpPr>
          <p:cNvPr id="14" name="Shape 9"/>
          <p:cNvSpPr txBox="1">
            <a:spLocks noGrp="1"/>
          </p:cNvSpPr>
          <p:nvPr>
            <p:ph type="ftr" idx="3"/>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sk-SK" dirty="0"/>
          </a:p>
        </p:txBody>
      </p:sp>
      <p:sp>
        <p:nvSpPr>
          <p:cNvPr id="15"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a:t>
            </a:fld>
            <a:endParaRPr lang="lt-LT" sz="1200" dirty="0">
              <a:latin typeface="Trebuchet MS"/>
              <a:ea typeface="Trebuchet MS"/>
              <a:cs typeface="Trebuchet MS"/>
              <a:sym typeface="Trebuchet MS"/>
            </a:endParaRPr>
          </a:p>
        </p:txBody>
      </p:sp>
    </p:spTree>
  </p:cSld>
  <p:clrMap bg1="lt1" tx1="dk1" bg2="lt2" tx2="dk2" accent1="accent1" accent2="accent2" accent3="accent3" accent4="accent4" accent5="accent5" accent6="accent6" hlink="hlink" folHlink="folHlink"/>
  <p:sldLayoutIdLst>
    <p:sldLayoutId id="2147483648" r:id="rId1"/>
    <p:sldLayoutId id="2147483663" r:id="rId2"/>
    <p:sldLayoutId id="2147483649" r:id="rId3"/>
    <p:sldLayoutId id="2147483666" r:id="rId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4000" b="1" i="0" u="none" strike="noStrike" cap="none">
          <a:solidFill>
            <a:schemeClr val="bg1"/>
          </a:solidFill>
          <a:latin typeface="Arial"/>
          <a:ea typeface="Arial"/>
          <a:cs typeface="Arial"/>
          <a:sym typeface="Arial"/>
        </a:defRPr>
      </a:lvl1pPr>
    </p:titleStyle>
    <p:bodyStyle>
      <a:defPPr marR="0" lvl="0" algn="l" rtl="0">
        <a:lnSpc>
          <a:spcPct val="100000"/>
        </a:lnSpc>
        <a:spcBef>
          <a:spcPts val="0"/>
        </a:spcBef>
        <a:spcAft>
          <a:spcPts val="0"/>
        </a:spcAft>
      </a:defPPr>
      <a:lvl1pPr marL="177800" marR="0" lvl="0" indent="0" algn="l" rtl="0" eaLnBrk="1" hangingPunct="1">
        <a:lnSpc>
          <a:spcPct val="100000"/>
        </a:lnSpc>
        <a:spcBef>
          <a:spcPts val="0"/>
        </a:spcBef>
        <a:spcAft>
          <a:spcPts val="0"/>
        </a:spcAft>
        <a:buClrTx/>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7"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5418" cy="5401055"/>
          </a:xfrm>
          <a:prstGeom prst="rect">
            <a:avLst/>
          </a:prstGeom>
        </p:spPr>
      </p:pic>
      <p:sp>
        <p:nvSpPr>
          <p:cNvPr id="8" name="Rectangle 13"/>
          <p:cNvSpPr/>
          <p:nvPr/>
        </p:nvSpPr>
        <p:spPr>
          <a:xfrm>
            <a:off x="-3418" y="4886176"/>
            <a:ext cx="12198836" cy="6641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p>
        </p:txBody>
      </p:sp>
      <p:sp>
        <p:nvSpPr>
          <p:cNvPr id="10" name="Rectangle 5"/>
          <p:cNvSpPr/>
          <p:nvPr/>
        </p:nvSpPr>
        <p:spPr>
          <a:xfrm>
            <a:off x="-6836" y="4919382"/>
            <a:ext cx="12198836" cy="1916832"/>
          </a:xfrm>
          <a:prstGeom prst="rect">
            <a:avLst/>
          </a:prstGeom>
          <a:solidFill>
            <a:srgbClr val="00517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p>
        </p:txBody>
      </p:sp>
      <p:sp>
        <p:nvSpPr>
          <p:cNvPr id="24" name="Shape 111"/>
          <p:cNvSpPr txBox="1">
            <a:spLocks/>
          </p:cNvSpPr>
          <p:nvPr/>
        </p:nvSpPr>
        <p:spPr>
          <a:xfrm>
            <a:off x="423746" y="4956700"/>
            <a:ext cx="11508059" cy="1048216"/>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2"/>
              </a:buClr>
              <a:buFont typeface="Trebuchet MS"/>
              <a:buNone/>
              <a:defRPr sz="44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fontAlgn="base">
              <a:lnSpc>
                <a:spcPct val="100000"/>
              </a:lnSpc>
              <a:spcBef>
                <a:spcPct val="0"/>
              </a:spcBef>
              <a:spcAft>
                <a:spcPts val="600"/>
              </a:spcAft>
              <a:defRPr/>
            </a:pPr>
            <a:r>
              <a:rPr lang="lt-LT" altLang="en-US" sz="4800" b="1" dirty="0" smtClean="0">
                <a:solidFill>
                  <a:schemeClr val="bg1"/>
                </a:solidFill>
                <a:latin typeface="Segoe UI" panose="020B0502040204020203" pitchFamily="34" charset="0"/>
                <a:cs typeface="Segoe UI" panose="020B0502040204020203" pitchFamily="34" charset="0"/>
              </a:rPr>
              <a:t>Juridinių asmenų nemokumo įstatymo</a:t>
            </a:r>
          </a:p>
          <a:p>
            <a:pPr algn="ctr" fontAlgn="base">
              <a:lnSpc>
                <a:spcPct val="100000"/>
              </a:lnSpc>
              <a:spcBef>
                <a:spcPct val="0"/>
              </a:spcBef>
              <a:spcAft>
                <a:spcPts val="600"/>
              </a:spcAft>
              <a:defRPr/>
            </a:pPr>
            <a:r>
              <a:rPr lang="lt-LT" altLang="en-US" sz="4800" b="1" dirty="0" smtClean="0">
                <a:solidFill>
                  <a:schemeClr val="bg1"/>
                </a:solidFill>
                <a:latin typeface="Segoe UI" panose="020B0502040204020203" pitchFamily="34" charset="0"/>
                <a:cs typeface="Segoe UI" panose="020B0502040204020203" pitchFamily="34" charset="0"/>
              </a:rPr>
              <a:t>poveikio vertinimo išvados</a:t>
            </a:r>
          </a:p>
        </p:txBody>
      </p:sp>
      <p:sp>
        <p:nvSpPr>
          <p:cNvPr id="2" name="TextBox 1"/>
          <p:cNvSpPr txBox="1"/>
          <p:nvPr/>
        </p:nvSpPr>
        <p:spPr>
          <a:xfrm>
            <a:off x="542497" y="3166944"/>
            <a:ext cx="3891776" cy="1131079"/>
          </a:xfrm>
          <a:prstGeom prst="rect">
            <a:avLst/>
          </a:prstGeom>
          <a:noFill/>
        </p:spPr>
        <p:txBody>
          <a:bodyPr wrap="square" rtlCol="0">
            <a:spAutoFit/>
          </a:bodyPr>
          <a:lstStyle/>
          <a:p>
            <a:pPr algn="ctr">
              <a:spcAft>
                <a:spcPts val="300"/>
              </a:spcAft>
            </a:pPr>
            <a:r>
              <a:rPr lang="lt-LT" sz="2000" b="1" dirty="0" err="1" smtClean="0">
                <a:solidFill>
                  <a:schemeClr val="bg1"/>
                </a:solidFill>
                <a:latin typeface="Segoe UI" panose="020B0502040204020203" pitchFamily="34" charset="0"/>
                <a:cs typeface="Segoe UI" panose="020B0502040204020203" pitchFamily="34" charset="0"/>
              </a:rPr>
              <a:t>Siuzana</a:t>
            </a:r>
            <a:r>
              <a:rPr lang="lt-LT" sz="2000" b="1" dirty="0" smtClean="0">
                <a:solidFill>
                  <a:schemeClr val="bg1"/>
                </a:solidFill>
                <a:latin typeface="Segoe UI" panose="020B0502040204020203" pitchFamily="34" charset="0"/>
                <a:cs typeface="Segoe UI" panose="020B0502040204020203" pitchFamily="34" charset="0"/>
              </a:rPr>
              <a:t> </a:t>
            </a:r>
            <a:r>
              <a:rPr lang="lt-LT" sz="2000" b="1" dirty="0" err="1" smtClean="0">
                <a:solidFill>
                  <a:schemeClr val="bg1"/>
                </a:solidFill>
                <a:latin typeface="Segoe UI" panose="020B0502040204020203" pitchFamily="34" charset="0"/>
                <a:cs typeface="Segoe UI" panose="020B0502040204020203" pitchFamily="34" charset="0"/>
              </a:rPr>
              <a:t>Ščerbina-Dalibagienė</a:t>
            </a:r>
            <a:endParaRPr lang="lt-LT" sz="2000" b="1" dirty="0" smtClean="0">
              <a:solidFill>
                <a:schemeClr val="bg1"/>
              </a:solidFill>
              <a:latin typeface="Segoe UI" panose="020B0502040204020203" pitchFamily="34" charset="0"/>
              <a:cs typeface="Segoe UI" panose="020B0502040204020203" pitchFamily="34" charset="0"/>
            </a:endParaRPr>
          </a:p>
          <a:p>
            <a:pPr algn="ctr"/>
            <a:endParaRPr lang="lt-LT" sz="1300" dirty="0" smtClean="0">
              <a:solidFill>
                <a:schemeClr val="bg1"/>
              </a:solidFill>
            </a:endParaRPr>
          </a:p>
          <a:p>
            <a:pPr algn="ctr"/>
            <a:r>
              <a:rPr lang="lt-LT" sz="1600" dirty="0" smtClean="0">
                <a:solidFill>
                  <a:schemeClr val="bg1"/>
                </a:solidFill>
                <a:latin typeface="Segoe UI" panose="020B0502040204020203" pitchFamily="34" charset="0"/>
                <a:cs typeface="Segoe UI" panose="020B0502040204020203" pitchFamily="34" charset="0"/>
              </a:rPr>
              <a:t>Audito, turto vertinimo ir nemokumo valdymo skyriaus vedėja</a:t>
            </a:r>
          </a:p>
        </p:txBody>
      </p:sp>
    </p:spTree>
    <p:extLst>
      <p:ext uri="{BB962C8B-B14F-4D97-AF65-F5344CB8AC3E}">
        <p14:creationId xmlns:p14="http://schemas.microsoft.com/office/powerpoint/2010/main" val="1029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0"/>
            <a:ext cx="12188951" cy="1344168"/>
          </a:xfrm>
          <a:prstGeom prst="rect">
            <a:avLst/>
          </a:prstGeom>
        </p:spPr>
      </p:pic>
      <p:sp>
        <p:nvSpPr>
          <p:cNvPr id="23" name="Shape 8"/>
          <p:cNvSpPr txBox="1">
            <a:spLocks noGrp="1"/>
          </p:cNvSpPr>
          <p:nvPr>
            <p:ph type="dt" idx="2"/>
          </p:nvPr>
        </p:nvSpPr>
        <p:spPr>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24" name="Shape 9"/>
          <p:cNvSpPr txBox="1">
            <a:spLocks noGrp="1"/>
          </p:cNvSpPr>
          <p:nvPr>
            <p:ph type="ftr" idx="3"/>
          </p:nvPr>
        </p:nvSpPr>
        <p:spPr>
          <a:xfrm>
            <a:off x="4038599" y="6356350"/>
            <a:ext cx="463704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25" name="Shape 10"/>
          <p:cNvSpPr txBox="1">
            <a:spLocks noGrp="1"/>
          </p:cNvSpPr>
          <p:nvPr>
            <p:ph type="sldNum" idx="4"/>
          </p:nvPr>
        </p:nvSpPr>
        <p:spPr>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10</a:t>
            </a:fld>
            <a:endParaRPr lang="lt-LT" sz="1200" dirty="0">
              <a:latin typeface="Trebuchet MS"/>
              <a:ea typeface="Trebuchet MS"/>
              <a:cs typeface="Trebuchet MS"/>
              <a:sym typeface="Trebuchet MS"/>
            </a:endParaRPr>
          </a:p>
        </p:txBody>
      </p:sp>
      <p:sp>
        <p:nvSpPr>
          <p:cNvPr id="5" name="Antraštė 4"/>
          <p:cNvSpPr>
            <a:spLocks noGrp="1"/>
          </p:cNvSpPr>
          <p:nvPr>
            <p:ph type="title"/>
          </p:nvPr>
        </p:nvSpPr>
        <p:spPr>
          <a:xfrm>
            <a:off x="451172" y="220266"/>
            <a:ext cx="10917043" cy="903635"/>
          </a:xfrm>
        </p:spPr>
        <p:txBody>
          <a:bodyPr/>
          <a:lstStyle/>
          <a:p>
            <a:r>
              <a:rPr lang="lt-LT" sz="3200" dirty="0" smtClean="0">
                <a:latin typeface="Segoe UI" panose="020B0502040204020203" pitchFamily="34" charset="0"/>
                <a:cs typeface="Segoe UI" panose="020B0502040204020203" pitchFamily="34" charset="0"/>
              </a:rPr>
              <a:t>5) Priežiūros modelio trūkumai</a:t>
            </a:r>
            <a:endParaRPr lang="lt-LT" sz="3200" dirty="0">
              <a:latin typeface="Segoe UI" panose="020B0502040204020203" pitchFamily="34" charset="0"/>
              <a:cs typeface="Segoe UI" panose="020B0502040204020203" pitchFamily="34" charset="0"/>
            </a:endParaRPr>
          </a:p>
        </p:txBody>
      </p:sp>
      <p:sp>
        <p:nvSpPr>
          <p:cNvPr id="7" name="TextBox 6"/>
          <p:cNvSpPr txBox="1"/>
          <p:nvPr/>
        </p:nvSpPr>
        <p:spPr>
          <a:xfrm>
            <a:off x="1892643" y="4158054"/>
            <a:ext cx="751703" cy="338554"/>
          </a:xfrm>
          <a:prstGeom prst="rect">
            <a:avLst/>
          </a:prstGeom>
          <a:noFill/>
        </p:spPr>
        <p:txBody>
          <a:bodyPr wrap="square" rtlCol="0">
            <a:spAutoFit/>
          </a:bodyPr>
          <a:lstStyle/>
          <a:p>
            <a:r>
              <a:rPr lang="lt-LT" sz="1600" b="1" dirty="0" smtClean="0">
                <a:solidFill>
                  <a:schemeClr val="bg1"/>
                </a:solidFill>
                <a:latin typeface="Segoe UI" panose="020B0502040204020203" pitchFamily="34" charset="0"/>
                <a:cs typeface="Segoe UI" panose="020B0502040204020203" pitchFamily="34" charset="0"/>
              </a:rPr>
              <a:t>75 </a:t>
            </a:r>
            <a:r>
              <a:rPr lang="en-US" sz="1600" b="1" dirty="0" smtClean="0">
                <a:solidFill>
                  <a:schemeClr val="bg1"/>
                </a:solidFill>
                <a:latin typeface="Segoe UI" panose="020B0502040204020203" pitchFamily="34" charset="0"/>
                <a:cs typeface="Segoe UI" panose="020B0502040204020203" pitchFamily="34" charset="0"/>
              </a:rPr>
              <a:t>%</a:t>
            </a:r>
            <a:endParaRPr lang="lt-LT" sz="1600" b="1" dirty="0">
              <a:solidFill>
                <a:schemeClr val="bg1"/>
              </a:solidFill>
              <a:latin typeface="Segoe UI" panose="020B0502040204020203" pitchFamily="34" charset="0"/>
              <a:cs typeface="Segoe UI" panose="020B0502040204020203" pitchFamily="34" charset="0"/>
            </a:endParaRPr>
          </a:p>
        </p:txBody>
      </p:sp>
      <p:sp>
        <p:nvSpPr>
          <p:cNvPr id="12" name="Stačiakampis 11"/>
          <p:cNvSpPr/>
          <p:nvPr/>
        </p:nvSpPr>
        <p:spPr>
          <a:xfrm>
            <a:off x="5125497" y="2158597"/>
            <a:ext cx="2341604" cy="497265"/>
          </a:xfrm>
          <a:prstGeom prst="rect">
            <a:avLst/>
          </a:prstGeom>
          <a:solidFill>
            <a:schemeClr val="accent4">
              <a:lumMod val="40000"/>
              <a:lumOff val="6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smtClean="0">
                <a:solidFill>
                  <a:schemeClr val="tx1"/>
                </a:solidFill>
                <a:latin typeface="Segoe UI" panose="020B0502040204020203" pitchFamily="34" charset="0"/>
                <a:cs typeface="Segoe UI" panose="020B0502040204020203" pitchFamily="34" charset="0"/>
              </a:rPr>
              <a:t>AATVNV Tarnyba    prie FM</a:t>
            </a:r>
            <a:endParaRPr lang="lt-LT" sz="1600" b="1" dirty="0">
              <a:solidFill>
                <a:schemeClr val="tx1"/>
              </a:solidFill>
              <a:latin typeface="Segoe UI" panose="020B0502040204020203" pitchFamily="34" charset="0"/>
              <a:cs typeface="Segoe UI" panose="020B0502040204020203" pitchFamily="34" charset="0"/>
            </a:endParaRPr>
          </a:p>
        </p:txBody>
      </p:sp>
      <p:sp>
        <p:nvSpPr>
          <p:cNvPr id="17" name="Stačiakampis 16"/>
          <p:cNvSpPr/>
          <p:nvPr/>
        </p:nvSpPr>
        <p:spPr>
          <a:xfrm>
            <a:off x="5125497" y="5301232"/>
            <a:ext cx="2471351" cy="518132"/>
          </a:xfrm>
          <a:prstGeom prst="rect">
            <a:avLst/>
          </a:prstGeom>
          <a:solidFill>
            <a:schemeClr val="accent5">
              <a:lumMod val="20000"/>
              <a:lumOff val="8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smtClean="0">
                <a:solidFill>
                  <a:schemeClr val="tx1"/>
                </a:solidFill>
                <a:latin typeface="Segoe UI" panose="020B0502040204020203" pitchFamily="34" charset="0"/>
                <a:cs typeface="Segoe UI" panose="020B0502040204020203" pitchFamily="34" charset="0"/>
              </a:rPr>
              <a:t>Nemokumo administratorių rūmai</a:t>
            </a:r>
            <a:endParaRPr lang="lt-LT" sz="1600" b="1" dirty="0">
              <a:solidFill>
                <a:schemeClr val="tx1"/>
              </a:solidFill>
              <a:latin typeface="Segoe UI" panose="020B0502040204020203" pitchFamily="34" charset="0"/>
              <a:cs typeface="Segoe UI" panose="020B0502040204020203" pitchFamily="34" charset="0"/>
            </a:endParaRPr>
          </a:p>
        </p:txBody>
      </p:sp>
      <p:grpSp>
        <p:nvGrpSpPr>
          <p:cNvPr id="36" name="Grupė 35"/>
          <p:cNvGrpSpPr/>
          <p:nvPr/>
        </p:nvGrpSpPr>
        <p:grpSpPr>
          <a:xfrm>
            <a:off x="4757081" y="2955874"/>
            <a:ext cx="3204291" cy="1263352"/>
            <a:chOff x="4713031" y="2631151"/>
            <a:chExt cx="3204291" cy="1263352"/>
          </a:xfrm>
        </p:grpSpPr>
        <p:sp>
          <p:nvSpPr>
            <p:cNvPr id="13" name="Stačiakampis 12"/>
            <p:cNvSpPr/>
            <p:nvPr/>
          </p:nvSpPr>
          <p:spPr>
            <a:xfrm>
              <a:off x="4716922" y="2631151"/>
              <a:ext cx="3200400" cy="431335"/>
            </a:xfrm>
            <a:prstGeom prst="rect">
              <a:avLst/>
            </a:prstGeom>
            <a:solidFill>
              <a:schemeClr val="bg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Segoe UI" panose="020B0502040204020203" pitchFamily="34" charset="0"/>
                  <a:cs typeface="Segoe UI" panose="020B0502040204020203" pitchFamily="34" charset="0"/>
                </a:rPr>
                <a:t>Teisės administruoti nemokumo procesus suteikimas</a:t>
              </a:r>
              <a:endParaRPr lang="lt-LT" dirty="0">
                <a:solidFill>
                  <a:schemeClr val="tx1"/>
                </a:solidFill>
                <a:latin typeface="Segoe UI" panose="020B0502040204020203" pitchFamily="34" charset="0"/>
                <a:cs typeface="Segoe UI" panose="020B0502040204020203" pitchFamily="34" charset="0"/>
              </a:endParaRPr>
            </a:p>
          </p:txBody>
        </p:sp>
        <p:sp>
          <p:nvSpPr>
            <p:cNvPr id="20" name="Stačiakampis 19"/>
            <p:cNvSpPr/>
            <p:nvPr/>
          </p:nvSpPr>
          <p:spPr>
            <a:xfrm>
              <a:off x="4713031" y="3062486"/>
              <a:ext cx="3200400" cy="434479"/>
            </a:xfrm>
            <a:prstGeom prst="rect">
              <a:avLst/>
            </a:prstGeom>
            <a:solidFill>
              <a:schemeClr val="bg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Segoe UI" panose="020B0502040204020203" pitchFamily="34" charset="0"/>
                  <a:cs typeface="Segoe UI" panose="020B0502040204020203" pitchFamily="34" charset="0"/>
                </a:rPr>
                <a:t>Veiklos priežiūra</a:t>
              </a:r>
              <a:endParaRPr lang="lt-LT" dirty="0">
                <a:solidFill>
                  <a:schemeClr val="tx1"/>
                </a:solidFill>
                <a:latin typeface="Segoe UI" panose="020B0502040204020203" pitchFamily="34" charset="0"/>
                <a:cs typeface="Segoe UI" panose="020B0502040204020203" pitchFamily="34" charset="0"/>
              </a:endParaRPr>
            </a:p>
          </p:txBody>
        </p:sp>
        <p:sp>
          <p:nvSpPr>
            <p:cNvPr id="22" name="Stačiakampis 21"/>
            <p:cNvSpPr/>
            <p:nvPr/>
          </p:nvSpPr>
          <p:spPr>
            <a:xfrm>
              <a:off x="4713031" y="3493340"/>
              <a:ext cx="3200400" cy="401163"/>
            </a:xfrm>
            <a:prstGeom prst="rect">
              <a:avLst/>
            </a:prstGeom>
            <a:solidFill>
              <a:schemeClr val="bg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Segoe UI" panose="020B0502040204020203" pitchFamily="34" charset="0"/>
                  <a:cs typeface="Segoe UI" panose="020B0502040204020203" pitchFamily="34" charset="0"/>
                </a:rPr>
                <a:t>E-proceso administravimas</a:t>
              </a:r>
            </a:p>
          </p:txBody>
        </p:sp>
      </p:grpSp>
      <p:sp>
        <p:nvSpPr>
          <p:cNvPr id="26" name="Stačiakampis 25"/>
          <p:cNvSpPr/>
          <p:nvPr/>
        </p:nvSpPr>
        <p:spPr>
          <a:xfrm>
            <a:off x="4760972" y="4497866"/>
            <a:ext cx="3200400" cy="509907"/>
          </a:xfrm>
          <a:prstGeom prst="rect">
            <a:avLst/>
          </a:prstGeom>
          <a:solidFill>
            <a:schemeClr val="accent5">
              <a:lumMod val="20000"/>
              <a:lumOff val="8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Segoe UI" panose="020B0502040204020203" pitchFamily="34" charset="0"/>
                <a:cs typeface="Segoe UI" panose="020B0502040204020203" pitchFamily="34" charset="0"/>
              </a:rPr>
              <a:t>Profesijos priežiūra</a:t>
            </a:r>
            <a:endParaRPr lang="lt-LT" dirty="0">
              <a:solidFill>
                <a:schemeClr val="tx1"/>
              </a:solidFill>
              <a:latin typeface="Segoe UI" panose="020B0502040204020203" pitchFamily="34" charset="0"/>
              <a:cs typeface="Segoe UI" panose="020B0502040204020203" pitchFamily="34" charset="0"/>
            </a:endParaRPr>
          </a:p>
        </p:txBody>
      </p:sp>
      <p:sp>
        <p:nvSpPr>
          <p:cNvPr id="18" name="Rodyklė žemyn 17"/>
          <p:cNvSpPr/>
          <p:nvPr/>
        </p:nvSpPr>
        <p:spPr>
          <a:xfrm>
            <a:off x="6116858" y="5023224"/>
            <a:ext cx="488627" cy="268594"/>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3" name="Rodyklė žemyn 42"/>
          <p:cNvSpPr/>
          <p:nvPr/>
        </p:nvSpPr>
        <p:spPr>
          <a:xfrm rot="10800000">
            <a:off x="6112967" y="2687280"/>
            <a:ext cx="488627" cy="268594"/>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6" name="TextBox 45"/>
          <p:cNvSpPr txBox="1"/>
          <p:nvPr/>
        </p:nvSpPr>
        <p:spPr>
          <a:xfrm>
            <a:off x="457200" y="1584306"/>
            <a:ext cx="11405286" cy="461665"/>
          </a:xfrm>
          <a:prstGeom prst="rect">
            <a:avLst/>
          </a:prstGeom>
          <a:solidFill>
            <a:schemeClr val="accent3">
              <a:lumMod val="20000"/>
              <a:lumOff val="80000"/>
            </a:schemeClr>
          </a:solidFill>
        </p:spPr>
        <p:txBody>
          <a:bodyPr wrap="square" rtlCol="0">
            <a:spAutoFit/>
          </a:bodyPr>
          <a:lstStyle/>
          <a:p>
            <a:pPr>
              <a:lnSpc>
                <a:spcPct val="150000"/>
              </a:lnSpc>
              <a:spcAft>
                <a:spcPts val="600"/>
              </a:spcAft>
            </a:pPr>
            <a:r>
              <a:rPr lang="lt-LT" sz="1600" b="1" i="1" dirty="0" smtClean="0">
                <a:solidFill>
                  <a:schemeClr val="accent1">
                    <a:lumMod val="75000"/>
                  </a:schemeClr>
                </a:solidFill>
                <a:latin typeface="Segoe UI" panose="020B0502040204020203" pitchFamily="34" charset="0"/>
                <a:cs typeface="Segoe UI" panose="020B0502040204020203" pitchFamily="34" charset="0"/>
              </a:rPr>
              <a:t>	  Problema 		                             Sprendimas 			         Nauda </a:t>
            </a:r>
            <a:endParaRPr lang="lt-LT" sz="1600" b="1" i="1" u="sng" dirty="0">
              <a:solidFill>
                <a:schemeClr val="accent1">
                  <a:lumMod val="75000"/>
                </a:schemeClr>
              </a:solidFill>
              <a:latin typeface="Segoe UI" panose="020B0502040204020203" pitchFamily="34" charset="0"/>
              <a:cs typeface="Segoe UI" panose="020B0502040204020203" pitchFamily="34" charset="0"/>
            </a:endParaRPr>
          </a:p>
        </p:txBody>
      </p:sp>
      <p:grpSp>
        <p:nvGrpSpPr>
          <p:cNvPr id="47" name="Grupė 46"/>
          <p:cNvGrpSpPr/>
          <p:nvPr/>
        </p:nvGrpSpPr>
        <p:grpSpPr>
          <a:xfrm>
            <a:off x="8995718" y="2407229"/>
            <a:ext cx="2866768" cy="810210"/>
            <a:chOff x="8743437" y="2522604"/>
            <a:chExt cx="2594919" cy="810210"/>
          </a:xfrm>
        </p:grpSpPr>
        <p:sp>
          <p:nvSpPr>
            <p:cNvPr id="48" name="Suapvalintas stačiakampis 47"/>
            <p:cNvSpPr/>
            <p:nvPr/>
          </p:nvSpPr>
          <p:spPr>
            <a:xfrm>
              <a:off x="8743437" y="2522604"/>
              <a:ext cx="2594919" cy="810210"/>
            </a:xfrm>
            <a:prstGeom prst="round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9" name="TextBox 48"/>
            <p:cNvSpPr txBox="1"/>
            <p:nvPr/>
          </p:nvSpPr>
          <p:spPr>
            <a:xfrm>
              <a:off x="8947323" y="2642829"/>
              <a:ext cx="2391033" cy="584775"/>
            </a:xfrm>
            <a:prstGeom prst="rect">
              <a:avLst/>
            </a:prstGeom>
            <a:noFill/>
          </p:spPr>
          <p:txBody>
            <a:bodyPr wrap="square" rtlCol="0">
              <a:spAutoFit/>
            </a:bodyPr>
            <a:lstStyle/>
            <a:p>
              <a:pPr algn="ctr"/>
              <a:r>
                <a:rPr lang="lt-LT" sz="1600" dirty="0" smtClean="0">
                  <a:solidFill>
                    <a:schemeClr val="tx1"/>
                  </a:solidFill>
                  <a:latin typeface="Segoe UI" panose="020B0502040204020203" pitchFamily="34" charset="0"/>
                  <a:cs typeface="Segoe UI" panose="020B0502040204020203" pitchFamily="34" charset="0"/>
                </a:rPr>
                <a:t>Mažinamas valstybinis reguliavimas</a:t>
              </a:r>
              <a:endParaRPr lang="lt-LT" sz="1600" dirty="0">
                <a:solidFill>
                  <a:schemeClr val="tx1"/>
                </a:solidFill>
                <a:latin typeface="Segoe UI" panose="020B0502040204020203" pitchFamily="34" charset="0"/>
                <a:cs typeface="Segoe UI" panose="020B0502040204020203" pitchFamily="34" charset="0"/>
              </a:endParaRPr>
            </a:p>
          </p:txBody>
        </p:sp>
      </p:grpSp>
      <p:grpSp>
        <p:nvGrpSpPr>
          <p:cNvPr id="50" name="Grupė 49"/>
          <p:cNvGrpSpPr/>
          <p:nvPr/>
        </p:nvGrpSpPr>
        <p:grpSpPr>
          <a:xfrm>
            <a:off x="8995718" y="3369839"/>
            <a:ext cx="2866768" cy="810210"/>
            <a:chOff x="8743437" y="2522604"/>
            <a:chExt cx="2594919" cy="810210"/>
          </a:xfrm>
        </p:grpSpPr>
        <p:sp>
          <p:nvSpPr>
            <p:cNvPr id="51" name="Suapvalintas stačiakampis 50"/>
            <p:cNvSpPr/>
            <p:nvPr/>
          </p:nvSpPr>
          <p:spPr>
            <a:xfrm>
              <a:off x="8743437" y="2522604"/>
              <a:ext cx="2594919" cy="810210"/>
            </a:xfrm>
            <a:prstGeom prst="round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2" name="TextBox 51"/>
            <p:cNvSpPr txBox="1"/>
            <p:nvPr/>
          </p:nvSpPr>
          <p:spPr>
            <a:xfrm>
              <a:off x="8845380" y="2781451"/>
              <a:ext cx="2391033" cy="338554"/>
            </a:xfrm>
            <a:prstGeom prst="rect">
              <a:avLst/>
            </a:prstGeom>
            <a:noFill/>
          </p:spPr>
          <p:txBody>
            <a:bodyPr wrap="square" rtlCol="0">
              <a:spAutoFit/>
            </a:bodyPr>
            <a:lstStyle/>
            <a:p>
              <a:pPr algn="ctr"/>
              <a:r>
                <a:rPr lang="lt-LT" sz="1600" dirty="0" smtClean="0">
                  <a:solidFill>
                    <a:schemeClr val="tx1"/>
                  </a:solidFill>
                  <a:latin typeface="Segoe UI" panose="020B0502040204020203" pitchFamily="34" charset="0"/>
                  <a:cs typeface="Segoe UI" panose="020B0502040204020203" pitchFamily="34" charset="0"/>
                </a:rPr>
                <a:t>Stiprinama profesija</a:t>
              </a:r>
              <a:endParaRPr lang="lt-LT" sz="1600" dirty="0">
                <a:solidFill>
                  <a:schemeClr val="tx1"/>
                </a:solidFill>
                <a:latin typeface="Segoe UI" panose="020B0502040204020203" pitchFamily="34" charset="0"/>
                <a:cs typeface="Segoe UI" panose="020B0502040204020203" pitchFamily="34" charset="0"/>
              </a:endParaRPr>
            </a:p>
          </p:txBody>
        </p:sp>
      </p:grpSp>
      <p:grpSp>
        <p:nvGrpSpPr>
          <p:cNvPr id="53" name="Grupė 52"/>
          <p:cNvGrpSpPr/>
          <p:nvPr/>
        </p:nvGrpSpPr>
        <p:grpSpPr>
          <a:xfrm>
            <a:off x="9034199" y="4372031"/>
            <a:ext cx="2866768" cy="810210"/>
            <a:chOff x="8743437" y="2522604"/>
            <a:chExt cx="2594919" cy="810210"/>
          </a:xfrm>
        </p:grpSpPr>
        <p:sp>
          <p:nvSpPr>
            <p:cNvPr id="54" name="Suapvalintas stačiakampis 53"/>
            <p:cNvSpPr/>
            <p:nvPr/>
          </p:nvSpPr>
          <p:spPr>
            <a:xfrm>
              <a:off x="8743437" y="2522604"/>
              <a:ext cx="2594919" cy="810210"/>
            </a:xfrm>
            <a:prstGeom prst="round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5" name="TextBox 54"/>
            <p:cNvSpPr txBox="1"/>
            <p:nvPr/>
          </p:nvSpPr>
          <p:spPr>
            <a:xfrm>
              <a:off x="8845380" y="2645524"/>
              <a:ext cx="2391033" cy="584775"/>
            </a:xfrm>
            <a:prstGeom prst="rect">
              <a:avLst/>
            </a:prstGeom>
            <a:noFill/>
          </p:spPr>
          <p:txBody>
            <a:bodyPr wrap="square" rtlCol="0">
              <a:spAutoFit/>
            </a:bodyPr>
            <a:lstStyle/>
            <a:p>
              <a:pPr algn="ctr"/>
              <a:r>
                <a:rPr lang="lt-LT" sz="1600" dirty="0" smtClean="0">
                  <a:solidFill>
                    <a:schemeClr val="tx1"/>
                  </a:solidFill>
                  <a:latin typeface="Segoe UI" panose="020B0502040204020203" pitchFamily="34" charset="0"/>
                  <a:cs typeface="Segoe UI" panose="020B0502040204020203" pitchFamily="34" charset="0"/>
                </a:rPr>
                <a:t>Aukštesnė administratorių darbo kokybė</a:t>
              </a:r>
              <a:endParaRPr lang="lt-LT" sz="1600" dirty="0">
                <a:solidFill>
                  <a:schemeClr val="tx1"/>
                </a:solidFill>
                <a:latin typeface="Segoe UI" panose="020B0502040204020203" pitchFamily="34" charset="0"/>
                <a:cs typeface="Segoe UI" panose="020B0502040204020203" pitchFamily="34" charset="0"/>
              </a:endParaRPr>
            </a:p>
          </p:txBody>
        </p:sp>
      </p:grpSp>
      <p:graphicFrame>
        <p:nvGraphicFramePr>
          <p:cNvPr id="32" name="Diagrama 31"/>
          <p:cNvGraphicFramePr>
            <a:graphicFrameLocks/>
          </p:cNvGraphicFramePr>
          <p:nvPr>
            <p:extLst>
              <p:ext uri="{D42A27DB-BD31-4B8C-83A1-F6EECF244321}">
                <p14:modId xmlns:p14="http://schemas.microsoft.com/office/powerpoint/2010/main" val="2345748173"/>
              </p:ext>
            </p:extLst>
          </p:nvPr>
        </p:nvGraphicFramePr>
        <p:xfrm>
          <a:off x="766119" y="2315815"/>
          <a:ext cx="3558746" cy="201151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958678" y="2121145"/>
            <a:ext cx="2896629" cy="276999"/>
          </a:xfrm>
          <a:prstGeom prst="rect">
            <a:avLst/>
          </a:prstGeom>
          <a:noFill/>
        </p:spPr>
        <p:txBody>
          <a:bodyPr wrap="square" rtlCol="0">
            <a:spAutoFit/>
          </a:bodyPr>
          <a:lstStyle/>
          <a:p>
            <a:r>
              <a:rPr lang="lt-LT" sz="1200" b="1" dirty="0" smtClean="0">
                <a:latin typeface="Segoe UI" panose="020B0502040204020203" pitchFamily="34" charset="0"/>
                <a:cs typeface="Segoe UI" panose="020B0502040204020203" pitchFamily="34" charset="0"/>
              </a:rPr>
              <a:t>Priežiūros institucijos patikrinimai </a:t>
            </a:r>
            <a:r>
              <a:rPr lang="en-US" sz="1200" b="1" dirty="0" smtClean="0">
                <a:latin typeface="Segoe UI" panose="020B0502040204020203" pitchFamily="34" charset="0"/>
                <a:cs typeface="Segoe UI" panose="020B0502040204020203" pitchFamily="34" charset="0"/>
              </a:rPr>
              <a:t>%</a:t>
            </a:r>
            <a:endParaRPr lang="lt-LT" sz="1200" b="1" dirty="0">
              <a:latin typeface="Segoe UI" panose="020B0502040204020203" pitchFamily="34" charset="0"/>
              <a:cs typeface="Segoe UI" panose="020B0502040204020203" pitchFamily="34" charset="0"/>
            </a:endParaRPr>
          </a:p>
        </p:txBody>
      </p:sp>
      <p:sp>
        <p:nvSpPr>
          <p:cNvPr id="37" name="TextBox 36"/>
          <p:cNvSpPr txBox="1"/>
          <p:nvPr/>
        </p:nvSpPr>
        <p:spPr>
          <a:xfrm>
            <a:off x="785680" y="4339893"/>
            <a:ext cx="2908987" cy="461665"/>
          </a:xfrm>
          <a:prstGeom prst="rect">
            <a:avLst/>
          </a:prstGeom>
          <a:noFill/>
        </p:spPr>
        <p:txBody>
          <a:bodyPr wrap="square" rtlCol="0">
            <a:spAutoFit/>
          </a:bodyPr>
          <a:lstStyle/>
          <a:p>
            <a:pPr algn="ctr"/>
            <a:r>
              <a:rPr lang="lt-LT" sz="1200" b="1" dirty="0">
                <a:latin typeface="Segoe UI" panose="020B0502040204020203" pitchFamily="34" charset="0"/>
                <a:cs typeface="Segoe UI" panose="020B0502040204020203" pitchFamily="34" charset="0"/>
              </a:rPr>
              <a:t>Patikrinimų metu nustatyta pažeidimų % 2017 m.</a:t>
            </a:r>
          </a:p>
        </p:txBody>
      </p:sp>
      <p:graphicFrame>
        <p:nvGraphicFramePr>
          <p:cNvPr id="31" name="Diagrama 30"/>
          <p:cNvGraphicFramePr>
            <a:graphicFrameLocks/>
          </p:cNvGraphicFramePr>
          <p:nvPr>
            <p:extLst>
              <p:ext uri="{D42A27DB-BD31-4B8C-83A1-F6EECF244321}">
                <p14:modId xmlns:p14="http://schemas.microsoft.com/office/powerpoint/2010/main" val="2448674160"/>
              </p:ext>
            </p:extLst>
          </p:nvPr>
        </p:nvGraphicFramePr>
        <p:xfrm>
          <a:off x="785680" y="4739773"/>
          <a:ext cx="2707032" cy="151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1756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1" cy="1344167"/>
          </a:xfrm>
          <a:prstGeom prst="rect">
            <a:avLst/>
          </a:prstGeom>
        </p:spPr>
      </p:pic>
      <p:sp>
        <p:nvSpPr>
          <p:cNvPr id="6"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8" name="Shape 9"/>
          <p:cNvSpPr txBox="1">
            <a:spLocks noGrp="1"/>
          </p:cNvSpPr>
          <p:nvPr>
            <p:ph type="ftr" idx="3"/>
          </p:nvPr>
        </p:nvSpPr>
        <p:spPr>
          <a:xfrm>
            <a:off x="4038599" y="6356350"/>
            <a:ext cx="4455406"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9"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11</a:t>
            </a:fld>
            <a:endParaRPr lang="lt-LT" sz="1200" dirty="0">
              <a:latin typeface="Trebuchet MS"/>
              <a:ea typeface="Trebuchet MS"/>
              <a:cs typeface="Trebuchet MS"/>
              <a:sym typeface="Trebuchet MS"/>
            </a:endParaRPr>
          </a:p>
        </p:txBody>
      </p:sp>
      <p:sp>
        <p:nvSpPr>
          <p:cNvPr id="10" name="Antraštė 2"/>
          <p:cNvSpPr>
            <a:spLocks noGrp="1"/>
          </p:cNvSpPr>
          <p:nvPr>
            <p:ph type="title"/>
          </p:nvPr>
        </p:nvSpPr>
        <p:spPr>
          <a:xfrm>
            <a:off x="170650" y="220265"/>
            <a:ext cx="10917043" cy="903635"/>
          </a:xfrm>
        </p:spPr>
        <p:txBody>
          <a:bodyPr/>
          <a:lstStyle/>
          <a:p>
            <a:r>
              <a:rPr lang="lt-LT" dirty="0" smtClean="0">
                <a:latin typeface="Segoe UI" panose="020B0502040204020203" pitchFamily="34" charset="0"/>
                <a:cs typeface="Segoe UI" panose="020B0502040204020203" pitchFamily="34" charset="0"/>
              </a:rPr>
              <a:t>Kaštai / nauda </a:t>
            </a:r>
            <a:endParaRPr lang="lt-LT" dirty="0">
              <a:latin typeface="Segoe UI" panose="020B0502040204020203" pitchFamily="34" charset="0"/>
              <a:cs typeface="Segoe UI" panose="020B0502040204020203" pitchFamily="34" charset="0"/>
            </a:endParaRPr>
          </a:p>
        </p:txBody>
      </p:sp>
      <p:sp>
        <p:nvSpPr>
          <p:cNvPr id="2" name="Oval 1"/>
          <p:cNvSpPr/>
          <p:nvPr/>
        </p:nvSpPr>
        <p:spPr>
          <a:xfrm>
            <a:off x="3427926" y="5500103"/>
            <a:ext cx="771629" cy="636814"/>
          </a:xfrm>
          <a:prstGeom prst="ellipse">
            <a:avLst/>
          </a:prstGeom>
          <a:solidFill>
            <a:schemeClr val="accent1">
              <a:lumMod val="40000"/>
              <a:lumOff val="6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4" name="Straight Connector 3"/>
          <p:cNvCxnSpPr/>
          <p:nvPr/>
        </p:nvCxnSpPr>
        <p:spPr>
          <a:xfrm>
            <a:off x="293914" y="5217538"/>
            <a:ext cx="11384509" cy="91318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0"/>
          </p:cNvCxnSpPr>
          <p:nvPr/>
        </p:nvCxnSpPr>
        <p:spPr>
          <a:xfrm flipH="1" flipV="1">
            <a:off x="3813740" y="1597575"/>
            <a:ext cx="1" cy="390252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upė 4"/>
          <p:cNvGrpSpPr/>
          <p:nvPr/>
        </p:nvGrpSpPr>
        <p:grpSpPr>
          <a:xfrm>
            <a:off x="4184868" y="3630924"/>
            <a:ext cx="1668405" cy="1537186"/>
            <a:chOff x="5224901" y="1713329"/>
            <a:chExt cx="1668405" cy="1537186"/>
          </a:xfrm>
        </p:grpSpPr>
        <p:sp>
          <p:nvSpPr>
            <p:cNvPr id="13" name="TextBox 12"/>
            <p:cNvSpPr txBox="1"/>
            <p:nvPr/>
          </p:nvSpPr>
          <p:spPr>
            <a:xfrm>
              <a:off x="5256480" y="1881757"/>
              <a:ext cx="1605245" cy="1200329"/>
            </a:xfrm>
            <a:prstGeom prst="rect">
              <a:avLst/>
            </a:prstGeom>
            <a:noFill/>
          </p:spPr>
          <p:txBody>
            <a:bodyPr wrap="square" rtlCol="0">
              <a:spAutoFit/>
            </a:bodyPr>
            <a:lstStyle/>
            <a:p>
              <a:pPr algn="ctr"/>
              <a:r>
                <a:rPr lang="lt-LT" sz="1800" dirty="0" smtClean="0">
                  <a:latin typeface="Segoe UI" panose="020B0502040204020203" pitchFamily="34" charset="0"/>
                  <a:cs typeface="Segoe UI" panose="020B0502040204020203" pitchFamily="34" charset="0"/>
                </a:rPr>
                <a:t>Mažesni teismo darbo krūvis ir išlaidos</a:t>
              </a:r>
              <a:endParaRPr lang="lt-LT" sz="1800" dirty="0">
                <a:latin typeface="Segoe UI" panose="020B0502040204020203" pitchFamily="34" charset="0"/>
                <a:cs typeface="Segoe UI" panose="020B0502040204020203" pitchFamily="34" charset="0"/>
              </a:endParaRPr>
            </a:p>
          </p:txBody>
        </p:sp>
        <p:sp>
          <p:nvSpPr>
            <p:cNvPr id="41" name="Oval 40"/>
            <p:cNvSpPr/>
            <p:nvPr/>
          </p:nvSpPr>
          <p:spPr>
            <a:xfrm>
              <a:off x="5224901" y="1713329"/>
              <a:ext cx="1668405" cy="1537186"/>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12" name="Grupė 11"/>
          <p:cNvGrpSpPr/>
          <p:nvPr/>
        </p:nvGrpSpPr>
        <p:grpSpPr>
          <a:xfrm>
            <a:off x="5691602" y="1668276"/>
            <a:ext cx="2032793" cy="1753290"/>
            <a:chOff x="3953375" y="3388947"/>
            <a:chExt cx="2032793" cy="1753290"/>
          </a:xfrm>
        </p:grpSpPr>
        <p:sp>
          <p:nvSpPr>
            <p:cNvPr id="27" name="TextBox 26"/>
            <p:cNvSpPr txBox="1"/>
            <p:nvPr/>
          </p:nvSpPr>
          <p:spPr>
            <a:xfrm>
              <a:off x="4167148" y="3628103"/>
              <a:ext cx="1605245" cy="1200329"/>
            </a:xfrm>
            <a:prstGeom prst="rect">
              <a:avLst/>
            </a:prstGeom>
            <a:noFill/>
          </p:spPr>
          <p:txBody>
            <a:bodyPr wrap="square" rtlCol="0">
              <a:spAutoFit/>
            </a:bodyPr>
            <a:lstStyle/>
            <a:p>
              <a:pPr algn="ctr"/>
              <a:r>
                <a:rPr lang="lt-LT" sz="1800" dirty="0" smtClean="0">
                  <a:latin typeface="Segoe UI" panose="020B0502040204020203" pitchFamily="34" charset="0"/>
                  <a:cs typeface="Segoe UI" panose="020B0502040204020203" pitchFamily="34" charset="0"/>
                </a:rPr>
                <a:t>Didesnis kreditorių reikalavimų tenkinimas</a:t>
              </a:r>
              <a:endParaRPr lang="lt-LT" sz="1800" dirty="0">
                <a:latin typeface="Segoe UI" panose="020B0502040204020203" pitchFamily="34" charset="0"/>
                <a:cs typeface="Segoe UI" panose="020B0502040204020203" pitchFamily="34" charset="0"/>
              </a:endParaRPr>
            </a:p>
          </p:txBody>
        </p:sp>
        <p:sp>
          <p:nvSpPr>
            <p:cNvPr id="43" name="Oval 42"/>
            <p:cNvSpPr/>
            <p:nvPr/>
          </p:nvSpPr>
          <p:spPr>
            <a:xfrm>
              <a:off x="3953375" y="3388947"/>
              <a:ext cx="2032793" cy="175329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14" name="Grupė 13"/>
          <p:cNvGrpSpPr/>
          <p:nvPr/>
        </p:nvGrpSpPr>
        <p:grpSpPr>
          <a:xfrm>
            <a:off x="6144785" y="3613061"/>
            <a:ext cx="1839107" cy="1747327"/>
            <a:chOff x="7255466" y="3613060"/>
            <a:chExt cx="1839107" cy="1747327"/>
          </a:xfrm>
        </p:grpSpPr>
        <p:sp>
          <p:nvSpPr>
            <p:cNvPr id="34" name="TextBox 33"/>
            <p:cNvSpPr txBox="1"/>
            <p:nvPr/>
          </p:nvSpPr>
          <p:spPr>
            <a:xfrm>
              <a:off x="7409467" y="3965299"/>
              <a:ext cx="1605245" cy="923330"/>
            </a:xfrm>
            <a:prstGeom prst="rect">
              <a:avLst/>
            </a:prstGeom>
            <a:noFill/>
          </p:spPr>
          <p:txBody>
            <a:bodyPr wrap="square" rtlCol="0">
              <a:spAutoFit/>
            </a:bodyPr>
            <a:lstStyle/>
            <a:p>
              <a:pPr algn="ctr"/>
              <a:r>
                <a:rPr lang="lt-LT" sz="1800" dirty="0" smtClean="0">
                  <a:latin typeface="Segoe UI" panose="020B0502040204020203" pitchFamily="34" charset="0"/>
                  <a:cs typeface="Segoe UI" panose="020B0502040204020203" pitchFamily="34" charset="0"/>
                </a:rPr>
                <a:t>Didesnis procesų skaidrumas</a:t>
              </a:r>
              <a:endParaRPr lang="lt-LT" sz="1800" dirty="0">
                <a:latin typeface="Segoe UI" panose="020B0502040204020203" pitchFamily="34" charset="0"/>
                <a:cs typeface="Segoe UI" panose="020B0502040204020203" pitchFamily="34" charset="0"/>
              </a:endParaRPr>
            </a:p>
          </p:txBody>
        </p:sp>
        <p:sp>
          <p:nvSpPr>
            <p:cNvPr id="45" name="Oval 44"/>
            <p:cNvSpPr/>
            <p:nvPr/>
          </p:nvSpPr>
          <p:spPr>
            <a:xfrm>
              <a:off x="7255466" y="3613060"/>
              <a:ext cx="1839107" cy="1747327"/>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16" name="Grupė 15"/>
          <p:cNvGrpSpPr/>
          <p:nvPr/>
        </p:nvGrpSpPr>
        <p:grpSpPr>
          <a:xfrm>
            <a:off x="3876901" y="1644062"/>
            <a:ext cx="1668405" cy="1537186"/>
            <a:chOff x="10410759" y="4359964"/>
            <a:chExt cx="1668405" cy="1537186"/>
          </a:xfrm>
        </p:grpSpPr>
        <p:sp>
          <p:nvSpPr>
            <p:cNvPr id="36" name="TextBox 35"/>
            <p:cNvSpPr txBox="1"/>
            <p:nvPr/>
          </p:nvSpPr>
          <p:spPr>
            <a:xfrm>
              <a:off x="10473919" y="4756059"/>
              <a:ext cx="1605245" cy="646331"/>
            </a:xfrm>
            <a:prstGeom prst="rect">
              <a:avLst/>
            </a:prstGeom>
            <a:noFill/>
          </p:spPr>
          <p:txBody>
            <a:bodyPr wrap="square" rtlCol="0">
              <a:spAutoFit/>
            </a:bodyPr>
            <a:lstStyle/>
            <a:p>
              <a:pPr algn="ctr"/>
              <a:r>
                <a:rPr lang="lt-LT" sz="1800" dirty="0" err="1" smtClean="0">
                  <a:latin typeface="Segoe UI" panose="020B0502040204020203" pitchFamily="34" charset="0"/>
                  <a:cs typeface="Segoe UI" panose="020B0502040204020203" pitchFamily="34" charset="0"/>
                </a:rPr>
                <a:t>Doing</a:t>
              </a:r>
              <a:r>
                <a:rPr lang="lt-LT" sz="1800" dirty="0" smtClean="0">
                  <a:latin typeface="Segoe UI" panose="020B0502040204020203" pitchFamily="34" charset="0"/>
                  <a:cs typeface="Segoe UI" panose="020B0502040204020203" pitchFamily="34" charset="0"/>
                </a:rPr>
                <a:t> </a:t>
              </a:r>
              <a:r>
                <a:rPr lang="lt-LT" sz="1800" dirty="0" err="1" smtClean="0">
                  <a:latin typeface="Segoe UI" panose="020B0502040204020203" pitchFamily="34" charset="0"/>
                  <a:cs typeface="Segoe UI" panose="020B0502040204020203" pitchFamily="34" charset="0"/>
                </a:rPr>
                <a:t>Business</a:t>
              </a:r>
              <a:r>
                <a:rPr lang="lt-LT" sz="1800" dirty="0" smtClean="0">
                  <a:latin typeface="Segoe UI" panose="020B0502040204020203" pitchFamily="34" charset="0"/>
                  <a:cs typeface="Segoe UI" panose="020B0502040204020203" pitchFamily="34" charset="0"/>
                </a:rPr>
                <a:t> </a:t>
              </a:r>
              <a:endParaRPr lang="lt-LT" sz="1800" dirty="0">
                <a:latin typeface="Segoe UI" panose="020B0502040204020203" pitchFamily="34" charset="0"/>
                <a:cs typeface="Segoe UI" panose="020B0502040204020203" pitchFamily="34" charset="0"/>
              </a:endParaRPr>
            </a:p>
          </p:txBody>
        </p:sp>
        <p:sp>
          <p:nvSpPr>
            <p:cNvPr id="47" name="Oval 46"/>
            <p:cNvSpPr/>
            <p:nvPr/>
          </p:nvSpPr>
          <p:spPr>
            <a:xfrm>
              <a:off x="10410759" y="4359964"/>
              <a:ext cx="1668405" cy="1537186"/>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31" name="Grupė 30"/>
          <p:cNvGrpSpPr/>
          <p:nvPr/>
        </p:nvGrpSpPr>
        <p:grpSpPr>
          <a:xfrm>
            <a:off x="10010018" y="1594134"/>
            <a:ext cx="1668405" cy="1537186"/>
            <a:chOff x="5224901" y="1713329"/>
            <a:chExt cx="1668405" cy="1537186"/>
          </a:xfrm>
        </p:grpSpPr>
        <p:sp>
          <p:nvSpPr>
            <p:cNvPr id="33" name="TextBox 32"/>
            <p:cNvSpPr txBox="1"/>
            <p:nvPr/>
          </p:nvSpPr>
          <p:spPr>
            <a:xfrm>
              <a:off x="5268836" y="2030944"/>
              <a:ext cx="1605245" cy="923330"/>
            </a:xfrm>
            <a:prstGeom prst="rect">
              <a:avLst/>
            </a:prstGeom>
            <a:noFill/>
          </p:spPr>
          <p:txBody>
            <a:bodyPr wrap="square" rtlCol="0">
              <a:spAutoFit/>
            </a:bodyPr>
            <a:lstStyle/>
            <a:p>
              <a:pPr algn="ctr"/>
              <a:r>
                <a:rPr lang="lt-LT" sz="1800" dirty="0" smtClean="0">
                  <a:latin typeface="Segoe UI" panose="020B0502040204020203" pitchFamily="34" charset="0"/>
                  <a:cs typeface="Segoe UI" panose="020B0502040204020203" pitchFamily="34" charset="0"/>
                </a:rPr>
                <a:t>Mažesni proceso kaštai</a:t>
              </a:r>
              <a:endParaRPr lang="lt-LT" sz="1800" dirty="0">
                <a:latin typeface="Segoe UI" panose="020B0502040204020203" pitchFamily="34" charset="0"/>
                <a:cs typeface="Segoe UI" panose="020B0502040204020203" pitchFamily="34" charset="0"/>
              </a:endParaRPr>
            </a:p>
          </p:txBody>
        </p:sp>
        <p:sp>
          <p:nvSpPr>
            <p:cNvPr id="37" name="Oval 40"/>
            <p:cNvSpPr/>
            <p:nvPr/>
          </p:nvSpPr>
          <p:spPr>
            <a:xfrm>
              <a:off x="5224901" y="1713329"/>
              <a:ext cx="1668405" cy="1537186"/>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38" name="Grupė 37"/>
          <p:cNvGrpSpPr/>
          <p:nvPr/>
        </p:nvGrpSpPr>
        <p:grpSpPr>
          <a:xfrm>
            <a:off x="8104288" y="3963532"/>
            <a:ext cx="2032793" cy="1753290"/>
            <a:chOff x="3953375" y="3388947"/>
            <a:chExt cx="2032793" cy="1753290"/>
          </a:xfrm>
        </p:grpSpPr>
        <p:sp>
          <p:nvSpPr>
            <p:cNvPr id="39" name="TextBox 38"/>
            <p:cNvSpPr txBox="1"/>
            <p:nvPr/>
          </p:nvSpPr>
          <p:spPr>
            <a:xfrm>
              <a:off x="4167148" y="3578675"/>
              <a:ext cx="1605245" cy="1477328"/>
            </a:xfrm>
            <a:prstGeom prst="rect">
              <a:avLst/>
            </a:prstGeom>
            <a:noFill/>
          </p:spPr>
          <p:txBody>
            <a:bodyPr wrap="square" rtlCol="0">
              <a:spAutoFit/>
            </a:bodyPr>
            <a:lstStyle/>
            <a:p>
              <a:pPr algn="ctr"/>
              <a:r>
                <a:rPr lang="lt-LT" sz="1800" dirty="0" smtClean="0">
                  <a:latin typeface="Segoe UI" panose="020B0502040204020203" pitchFamily="34" charset="0"/>
                  <a:cs typeface="Segoe UI" panose="020B0502040204020203" pitchFamily="34" charset="0"/>
                </a:rPr>
                <a:t>Aukštesnė profesijos kompetencija ir darbo kokybė</a:t>
              </a:r>
              <a:endParaRPr lang="lt-LT" sz="1800" dirty="0">
                <a:latin typeface="Segoe UI" panose="020B0502040204020203" pitchFamily="34" charset="0"/>
                <a:cs typeface="Segoe UI" panose="020B0502040204020203" pitchFamily="34" charset="0"/>
              </a:endParaRPr>
            </a:p>
          </p:txBody>
        </p:sp>
        <p:sp>
          <p:nvSpPr>
            <p:cNvPr id="40" name="Oval 42"/>
            <p:cNvSpPr/>
            <p:nvPr/>
          </p:nvSpPr>
          <p:spPr>
            <a:xfrm>
              <a:off x="3953375" y="3388947"/>
              <a:ext cx="2032793" cy="175329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42" name="Grupė 41"/>
          <p:cNvGrpSpPr/>
          <p:nvPr/>
        </p:nvGrpSpPr>
        <p:grpSpPr>
          <a:xfrm>
            <a:off x="8036213" y="1602762"/>
            <a:ext cx="1668405" cy="1537186"/>
            <a:chOff x="5224901" y="1713329"/>
            <a:chExt cx="1668405" cy="1537186"/>
          </a:xfrm>
        </p:grpSpPr>
        <p:sp>
          <p:nvSpPr>
            <p:cNvPr id="44" name="TextBox 43"/>
            <p:cNvSpPr txBox="1"/>
            <p:nvPr/>
          </p:nvSpPr>
          <p:spPr>
            <a:xfrm>
              <a:off x="5268836" y="2030944"/>
              <a:ext cx="1605245" cy="923330"/>
            </a:xfrm>
            <a:prstGeom prst="rect">
              <a:avLst/>
            </a:prstGeom>
            <a:noFill/>
          </p:spPr>
          <p:txBody>
            <a:bodyPr wrap="square" rtlCol="0">
              <a:spAutoFit/>
            </a:bodyPr>
            <a:lstStyle/>
            <a:p>
              <a:pPr algn="ctr"/>
              <a:r>
                <a:rPr lang="lt-LT" sz="1800" dirty="0" smtClean="0">
                  <a:latin typeface="Segoe UI" panose="020B0502040204020203" pitchFamily="34" charset="0"/>
                  <a:cs typeface="Segoe UI" panose="020B0502040204020203" pitchFamily="34" charset="0"/>
                </a:rPr>
                <a:t>Mažesnė procesų trukmė</a:t>
              </a:r>
              <a:endParaRPr lang="lt-LT" sz="1800" dirty="0">
                <a:latin typeface="Segoe UI" panose="020B0502040204020203" pitchFamily="34" charset="0"/>
                <a:cs typeface="Segoe UI" panose="020B0502040204020203" pitchFamily="34" charset="0"/>
              </a:endParaRPr>
            </a:p>
          </p:txBody>
        </p:sp>
        <p:sp>
          <p:nvSpPr>
            <p:cNvPr id="51" name="Oval 40"/>
            <p:cNvSpPr/>
            <p:nvPr/>
          </p:nvSpPr>
          <p:spPr>
            <a:xfrm>
              <a:off x="5224901" y="1713329"/>
              <a:ext cx="1668405" cy="1537186"/>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46" name="Grupė 45"/>
          <p:cNvGrpSpPr/>
          <p:nvPr/>
        </p:nvGrpSpPr>
        <p:grpSpPr>
          <a:xfrm>
            <a:off x="10149438" y="3212397"/>
            <a:ext cx="1949324" cy="1787283"/>
            <a:chOff x="3953375" y="3388947"/>
            <a:chExt cx="2032793" cy="1753290"/>
          </a:xfrm>
        </p:grpSpPr>
        <p:sp>
          <p:nvSpPr>
            <p:cNvPr id="52" name="TextBox 51"/>
            <p:cNvSpPr txBox="1"/>
            <p:nvPr/>
          </p:nvSpPr>
          <p:spPr>
            <a:xfrm>
              <a:off x="4060261" y="3689183"/>
              <a:ext cx="1819020" cy="1200329"/>
            </a:xfrm>
            <a:prstGeom prst="rect">
              <a:avLst/>
            </a:prstGeom>
            <a:noFill/>
          </p:spPr>
          <p:txBody>
            <a:bodyPr wrap="square" rtlCol="0">
              <a:spAutoFit/>
            </a:bodyPr>
            <a:lstStyle/>
            <a:p>
              <a:pPr algn="ctr"/>
              <a:r>
                <a:rPr lang="lt-LT" sz="1800" dirty="0" smtClean="0">
                  <a:latin typeface="Segoe UI" panose="020B0502040204020203" pitchFamily="34" charset="0"/>
                  <a:cs typeface="Segoe UI" panose="020B0502040204020203" pitchFamily="34" charset="0"/>
                </a:rPr>
                <a:t>Mažesnė administracinė našta</a:t>
              </a:r>
            </a:p>
            <a:p>
              <a:pPr algn="ctr"/>
              <a:r>
                <a:rPr lang="lt-LT" sz="1800" dirty="0" smtClean="0">
                  <a:latin typeface="Segoe UI" panose="020B0502040204020203" pitchFamily="34" charset="0"/>
                  <a:cs typeface="Segoe UI" panose="020B0502040204020203" pitchFamily="34" charset="0"/>
                </a:rPr>
                <a:t>(163 395 €)</a:t>
              </a:r>
              <a:endParaRPr lang="lt-LT" sz="1800" dirty="0">
                <a:latin typeface="Segoe UI" panose="020B0502040204020203" pitchFamily="34" charset="0"/>
                <a:cs typeface="Segoe UI" panose="020B0502040204020203" pitchFamily="34" charset="0"/>
              </a:endParaRPr>
            </a:p>
          </p:txBody>
        </p:sp>
        <p:sp>
          <p:nvSpPr>
            <p:cNvPr id="53" name="Oval 42"/>
            <p:cNvSpPr/>
            <p:nvPr/>
          </p:nvSpPr>
          <p:spPr>
            <a:xfrm>
              <a:off x="3953375" y="3388947"/>
              <a:ext cx="2032793" cy="175329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26" name="Grupė 25"/>
          <p:cNvGrpSpPr/>
          <p:nvPr/>
        </p:nvGrpSpPr>
        <p:grpSpPr>
          <a:xfrm>
            <a:off x="518872" y="1594729"/>
            <a:ext cx="3219351" cy="3619137"/>
            <a:chOff x="518872" y="1594729"/>
            <a:chExt cx="3219351" cy="3619137"/>
          </a:xfrm>
        </p:grpSpPr>
        <p:sp>
          <p:nvSpPr>
            <p:cNvPr id="35" name="TextBox 34"/>
            <p:cNvSpPr txBox="1"/>
            <p:nvPr/>
          </p:nvSpPr>
          <p:spPr>
            <a:xfrm>
              <a:off x="587578" y="1868376"/>
              <a:ext cx="1605245" cy="1200329"/>
            </a:xfrm>
            <a:prstGeom prst="rect">
              <a:avLst/>
            </a:prstGeom>
            <a:noFill/>
          </p:spPr>
          <p:txBody>
            <a:bodyPr wrap="square" rtlCol="0">
              <a:spAutoFit/>
            </a:bodyPr>
            <a:lstStyle/>
            <a:p>
              <a:pPr algn="ctr"/>
              <a:r>
                <a:rPr lang="lt-LT" sz="1800" dirty="0" smtClean="0">
                  <a:latin typeface="Segoe UI" panose="020B0502040204020203" pitchFamily="34" charset="0"/>
                  <a:cs typeface="Segoe UI" panose="020B0502040204020203" pitchFamily="34" charset="0"/>
                </a:rPr>
                <a:t>Papildomos valstybės biudžeto lėšos</a:t>
              </a:r>
              <a:endParaRPr lang="lt-LT" sz="1800" dirty="0">
                <a:latin typeface="Segoe UI" panose="020B0502040204020203" pitchFamily="34" charset="0"/>
                <a:cs typeface="Segoe UI" panose="020B0502040204020203" pitchFamily="34" charset="0"/>
              </a:endParaRPr>
            </a:p>
          </p:txBody>
        </p:sp>
        <p:sp>
          <p:nvSpPr>
            <p:cNvPr id="20" name="Oval 19"/>
            <p:cNvSpPr/>
            <p:nvPr/>
          </p:nvSpPr>
          <p:spPr>
            <a:xfrm>
              <a:off x="561489" y="1594729"/>
              <a:ext cx="1668405" cy="1537186"/>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Rectangle 20"/>
            <p:cNvSpPr/>
            <p:nvPr/>
          </p:nvSpPr>
          <p:spPr>
            <a:xfrm>
              <a:off x="546287" y="3211621"/>
              <a:ext cx="3041612" cy="587731"/>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TextBox 21"/>
            <p:cNvSpPr txBox="1"/>
            <p:nvPr/>
          </p:nvSpPr>
          <p:spPr>
            <a:xfrm>
              <a:off x="566358" y="3223882"/>
              <a:ext cx="2861569" cy="523220"/>
            </a:xfrm>
            <a:prstGeom prst="rect">
              <a:avLst/>
            </a:prstGeom>
            <a:noFill/>
          </p:spPr>
          <p:txBody>
            <a:bodyPr wrap="square" rtlCol="0">
              <a:spAutoFit/>
            </a:bodyPr>
            <a:lstStyle/>
            <a:p>
              <a:pPr algn="just"/>
              <a:r>
                <a:rPr lang="lt-LT" b="1" dirty="0">
                  <a:latin typeface="Segoe UI" panose="020B0502040204020203" pitchFamily="34" charset="0"/>
                  <a:cs typeface="Segoe UI" panose="020B0502040204020203" pitchFamily="34" charset="0"/>
                </a:rPr>
                <a:t>TM</a:t>
              </a:r>
              <a:r>
                <a:rPr lang="lt-LT" dirty="0">
                  <a:latin typeface="Segoe UI" panose="020B0502040204020203" pitchFamily="34" charset="0"/>
                  <a:cs typeface="Segoe UI" panose="020B0502040204020203" pitchFamily="34" charset="0"/>
                </a:rPr>
                <a:t>: Beturčių įmonių likvidavimui JAR </a:t>
              </a:r>
              <a:r>
                <a:rPr lang="lt-LT" dirty="0" smtClean="0">
                  <a:latin typeface="Segoe UI" panose="020B0502040204020203" pitchFamily="34" charset="0"/>
                  <a:cs typeface="Segoe UI" panose="020B0502040204020203" pitchFamily="34" charset="0"/>
                </a:rPr>
                <a:t>iniciatyva - </a:t>
              </a:r>
              <a:r>
                <a:rPr lang="lt-LT" b="1" dirty="0" smtClean="0">
                  <a:latin typeface="Segoe UI" panose="020B0502040204020203" pitchFamily="34" charset="0"/>
                  <a:cs typeface="Segoe UI" panose="020B0502040204020203" pitchFamily="34" charset="0"/>
                </a:rPr>
                <a:t>160 tūkst. </a:t>
              </a:r>
              <a:r>
                <a:rPr lang="lt-LT" b="1" dirty="0">
                  <a:latin typeface="Segoe UI" panose="020B0502040204020203" pitchFamily="34" charset="0"/>
                  <a:cs typeface="Segoe UI" panose="020B0502040204020203" pitchFamily="34" charset="0"/>
                </a:rPr>
                <a:t>€ / m</a:t>
              </a:r>
              <a:r>
                <a:rPr lang="lt-LT" b="1" dirty="0" smtClean="0">
                  <a:latin typeface="Segoe UI" panose="020B0502040204020203" pitchFamily="34" charset="0"/>
                  <a:cs typeface="Segoe UI" panose="020B0502040204020203" pitchFamily="34" charset="0"/>
                </a:rPr>
                <a:t>.</a:t>
              </a:r>
              <a:endParaRPr lang="lt-LT" b="1" dirty="0">
                <a:latin typeface="Segoe UI" panose="020B0502040204020203" pitchFamily="34" charset="0"/>
                <a:cs typeface="Segoe UI" panose="020B0502040204020203" pitchFamily="34" charset="0"/>
              </a:endParaRPr>
            </a:p>
          </p:txBody>
        </p:sp>
        <p:sp>
          <p:nvSpPr>
            <p:cNvPr id="49" name="Rectangle 48"/>
            <p:cNvSpPr/>
            <p:nvPr/>
          </p:nvSpPr>
          <p:spPr>
            <a:xfrm>
              <a:off x="546287" y="3944186"/>
              <a:ext cx="3049708" cy="740588"/>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0" name="TextBox 49"/>
            <p:cNvSpPr txBox="1"/>
            <p:nvPr/>
          </p:nvSpPr>
          <p:spPr>
            <a:xfrm>
              <a:off x="518872" y="3946110"/>
              <a:ext cx="3049708" cy="738664"/>
            </a:xfrm>
            <a:prstGeom prst="rect">
              <a:avLst/>
            </a:prstGeom>
            <a:noFill/>
          </p:spPr>
          <p:txBody>
            <a:bodyPr wrap="square" rtlCol="0">
              <a:spAutoFit/>
            </a:bodyPr>
            <a:lstStyle/>
            <a:p>
              <a:pPr algn="just"/>
              <a:r>
                <a:rPr lang="lt-LT" b="1" dirty="0" smtClean="0">
                  <a:latin typeface="Segoe UI" panose="020B0502040204020203" pitchFamily="34" charset="0"/>
                  <a:cs typeface="Segoe UI" panose="020B0502040204020203" pitchFamily="34" charset="0"/>
                </a:rPr>
                <a:t>AATVNVT</a:t>
              </a:r>
              <a:r>
                <a:rPr lang="lt-LT" dirty="0" smtClean="0">
                  <a:latin typeface="Segoe UI" panose="020B0502040204020203" pitchFamily="34" charset="0"/>
                  <a:cs typeface="Segoe UI" panose="020B0502040204020203" pitchFamily="34" charset="0"/>
                </a:rPr>
                <a:t>: E – procesui sukurti ir palaikyti - </a:t>
              </a:r>
              <a:r>
                <a:rPr lang="lt-LT" b="1" dirty="0" smtClean="0">
                  <a:latin typeface="Segoe UI" panose="020B0502040204020203" pitchFamily="34" charset="0"/>
                  <a:cs typeface="Segoe UI" panose="020B0502040204020203" pitchFamily="34" charset="0"/>
                </a:rPr>
                <a:t>2 </a:t>
              </a:r>
              <a:r>
                <a:rPr lang="lt-LT" b="1" dirty="0">
                  <a:latin typeface="Segoe UI" panose="020B0502040204020203" pitchFamily="34" charset="0"/>
                  <a:cs typeface="Segoe UI" panose="020B0502040204020203" pitchFamily="34" charset="0"/>
                </a:rPr>
                <a:t>mln</a:t>
              </a:r>
              <a:r>
                <a:rPr lang="lt-LT" b="1" dirty="0" smtClean="0">
                  <a:latin typeface="Segoe UI" panose="020B0502040204020203" pitchFamily="34" charset="0"/>
                  <a:cs typeface="Segoe UI" panose="020B0502040204020203" pitchFamily="34" charset="0"/>
                </a:rPr>
                <a:t>. </a:t>
              </a:r>
              <a:r>
                <a:rPr lang="lt-LT" dirty="0" smtClean="0">
                  <a:latin typeface="Segoe UI" panose="020B0502040204020203" pitchFamily="34" charset="0"/>
                  <a:cs typeface="Segoe UI" panose="020B0502040204020203" pitchFamily="34" charset="0"/>
                </a:rPr>
                <a:t>(vienkartinė investicija) </a:t>
              </a:r>
              <a:r>
                <a:rPr lang="lt-LT" dirty="0">
                  <a:latin typeface="Segoe UI" panose="020B0502040204020203" pitchFamily="34" charset="0"/>
                  <a:cs typeface="Segoe UI" panose="020B0502040204020203" pitchFamily="34" charset="0"/>
                </a:rPr>
                <a:t>ir </a:t>
              </a:r>
              <a:r>
                <a:rPr lang="lt-LT" b="1" dirty="0">
                  <a:latin typeface="Segoe UI" panose="020B0502040204020203" pitchFamily="34" charset="0"/>
                  <a:cs typeface="Segoe UI" panose="020B0502040204020203" pitchFamily="34" charset="0"/>
                </a:rPr>
                <a:t>196 tūkst. € / </a:t>
              </a:r>
              <a:r>
                <a:rPr lang="lt-LT" b="1" dirty="0" smtClean="0">
                  <a:latin typeface="Segoe UI" panose="020B0502040204020203" pitchFamily="34" charset="0"/>
                  <a:cs typeface="Segoe UI" panose="020B0502040204020203" pitchFamily="34" charset="0"/>
                </a:rPr>
                <a:t>m.</a:t>
              </a:r>
              <a:endParaRPr lang="lt-LT" b="1" dirty="0">
                <a:latin typeface="Segoe UI" panose="020B0502040204020203" pitchFamily="34" charset="0"/>
                <a:cs typeface="Segoe UI" panose="020B0502040204020203" pitchFamily="34" charset="0"/>
              </a:endParaRPr>
            </a:p>
          </p:txBody>
        </p:sp>
        <p:cxnSp>
          <p:nvCxnSpPr>
            <p:cNvPr id="25" name="Straight Connector 24"/>
            <p:cNvCxnSpPr/>
            <p:nvPr/>
          </p:nvCxnSpPr>
          <p:spPr>
            <a:xfrm flipH="1">
              <a:off x="538191" y="2382042"/>
              <a:ext cx="8096" cy="2609745"/>
            </a:xfrm>
            <a:prstGeom prst="lin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18" name="Stačiakampis 17"/>
            <p:cNvSpPr/>
            <p:nvPr/>
          </p:nvSpPr>
          <p:spPr>
            <a:xfrm>
              <a:off x="538191" y="4803106"/>
              <a:ext cx="3049708" cy="377361"/>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TextBox 18"/>
            <p:cNvSpPr txBox="1"/>
            <p:nvPr/>
          </p:nvSpPr>
          <p:spPr>
            <a:xfrm>
              <a:off x="561489" y="4906089"/>
              <a:ext cx="3176734" cy="307777"/>
            </a:xfrm>
            <a:prstGeom prst="rect">
              <a:avLst/>
            </a:prstGeom>
            <a:noFill/>
          </p:spPr>
          <p:txBody>
            <a:bodyPr wrap="square" rtlCol="0">
              <a:spAutoFit/>
            </a:bodyPr>
            <a:lstStyle/>
            <a:p>
              <a:r>
                <a:rPr lang="lt-LT" b="1" dirty="0">
                  <a:latin typeface="Segoe UI" panose="020B0502040204020203" pitchFamily="34" charset="0"/>
                  <a:cs typeface="Segoe UI" panose="020B0502040204020203" pitchFamily="34" charset="0"/>
                </a:rPr>
                <a:t>Teisėjų taryba</a:t>
              </a:r>
              <a:r>
                <a:rPr lang="lt-LT" dirty="0">
                  <a:latin typeface="Segoe UI" panose="020B0502040204020203" pitchFamily="34" charset="0"/>
                  <a:cs typeface="Segoe UI" panose="020B0502040204020203" pitchFamily="34" charset="0"/>
                </a:rPr>
                <a:t>: LITEKO tobulinimui</a:t>
              </a:r>
            </a:p>
          </p:txBody>
        </p:sp>
      </p:grpSp>
    </p:spTree>
    <p:extLst>
      <p:ext uri="{BB962C8B-B14F-4D97-AF65-F5344CB8AC3E}">
        <p14:creationId xmlns:p14="http://schemas.microsoft.com/office/powerpoint/2010/main" val="3925522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 y="0"/>
            <a:ext cx="12188952" cy="1344168"/>
          </a:xfrm>
          <a:prstGeom prst="rect">
            <a:avLst/>
          </a:prstGeom>
        </p:spPr>
      </p:pic>
      <p:sp>
        <p:nvSpPr>
          <p:cNvPr id="23" name="Antraštė 2"/>
          <p:cNvSpPr>
            <a:spLocks noGrp="1"/>
          </p:cNvSpPr>
          <p:nvPr>
            <p:ph type="title"/>
          </p:nvPr>
        </p:nvSpPr>
        <p:spPr>
          <a:xfrm>
            <a:off x="399972" y="220266"/>
            <a:ext cx="10917043" cy="903635"/>
          </a:xfrm>
        </p:spPr>
        <p:txBody>
          <a:bodyPr/>
          <a:lstStyle/>
          <a:p>
            <a:r>
              <a:rPr lang="en-US" b="1" i="1" dirty="0" smtClean="0">
                <a:solidFill>
                  <a:schemeClr val="bg1"/>
                </a:solidFill>
                <a:latin typeface="Segoe UI" panose="020B0502040204020203" pitchFamily="34" charset="0"/>
                <a:cs typeface="Segoe UI" panose="020B0502040204020203" pitchFamily="34" charset="0"/>
              </a:rPr>
              <a:t>Doing Business</a:t>
            </a:r>
            <a:r>
              <a:rPr lang="lt-LT" b="1" i="1" dirty="0" smtClean="0">
                <a:solidFill>
                  <a:schemeClr val="bg1"/>
                </a:solidFill>
                <a:latin typeface="Segoe UI" panose="020B0502040204020203" pitchFamily="34" charset="0"/>
                <a:cs typeface="Segoe UI" panose="020B0502040204020203" pitchFamily="34" charset="0"/>
              </a:rPr>
              <a:t>: </a:t>
            </a:r>
            <a:r>
              <a:rPr lang="lt-LT" b="1" dirty="0" smtClean="0">
                <a:solidFill>
                  <a:schemeClr val="bg1"/>
                </a:solidFill>
                <a:latin typeface="Segoe UI" panose="020B0502040204020203" pitchFamily="34" charset="0"/>
                <a:cs typeface="Segoe UI" panose="020B0502040204020203" pitchFamily="34" charset="0"/>
              </a:rPr>
              <a:t>pokytis</a:t>
            </a:r>
            <a:endParaRPr lang="lt-LT" b="1" dirty="0">
              <a:solidFill>
                <a:schemeClr val="bg1"/>
              </a:solidFill>
              <a:latin typeface="Segoe UI" panose="020B0502040204020203" pitchFamily="34" charset="0"/>
              <a:cs typeface="Segoe UI" panose="020B0502040204020203" pitchFamily="34" charset="0"/>
            </a:endParaRPr>
          </a:p>
        </p:txBody>
      </p:sp>
      <p:sp>
        <p:nvSpPr>
          <p:cNvPr id="24"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25" name="Shape 9"/>
          <p:cNvSpPr txBox="1">
            <a:spLocks noGrp="1"/>
          </p:cNvSpPr>
          <p:nvPr>
            <p:ph type="ftr" idx="3"/>
          </p:nvPr>
        </p:nvSpPr>
        <p:spPr>
          <a:xfrm>
            <a:off x="4038600" y="6356350"/>
            <a:ext cx="4598624"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26"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12</a:t>
            </a:fld>
            <a:endParaRPr lang="lt-LT" sz="1200" dirty="0">
              <a:latin typeface="Trebuchet MS"/>
              <a:ea typeface="Trebuchet MS"/>
              <a:cs typeface="Trebuchet MS"/>
              <a:sym typeface="Trebuchet MS"/>
            </a:endParaRPr>
          </a:p>
        </p:txBody>
      </p:sp>
      <p:graphicFrame>
        <p:nvGraphicFramePr>
          <p:cNvPr id="5" name="Lentelė 4"/>
          <p:cNvGraphicFramePr>
            <a:graphicFrameLocks noGrp="1"/>
          </p:cNvGraphicFramePr>
          <p:nvPr>
            <p:extLst>
              <p:ext uri="{D42A27DB-BD31-4B8C-83A1-F6EECF244321}">
                <p14:modId xmlns:p14="http://schemas.microsoft.com/office/powerpoint/2010/main" val="1953232702"/>
              </p:ext>
            </p:extLst>
          </p:nvPr>
        </p:nvGraphicFramePr>
        <p:xfrm>
          <a:off x="1641232" y="2051537"/>
          <a:ext cx="9483968" cy="3657598"/>
        </p:xfrm>
        <a:graphic>
          <a:graphicData uri="http://schemas.openxmlformats.org/drawingml/2006/table">
            <a:tbl>
              <a:tblPr firstRow="1" bandRow="1">
                <a:tableStyleId>{5C22544A-7EE6-4342-B048-85BDC9FD1C3A}</a:tableStyleId>
              </a:tblPr>
              <a:tblGrid>
                <a:gridCol w="2625427"/>
                <a:gridCol w="2308030"/>
                <a:gridCol w="2308030"/>
                <a:gridCol w="2242481"/>
              </a:tblGrid>
              <a:tr h="477944">
                <a:tc>
                  <a:txBody>
                    <a:bodyPr/>
                    <a:lstStyle/>
                    <a:p>
                      <a:pPr algn="ctr"/>
                      <a:r>
                        <a:rPr lang="lt-LT" sz="1800" dirty="0" smtClean="0">
                          <a:latin typeface="Segoe UI" panose="020B0502040204020203" pitchFamily="34" charset="0"/>
                          <a:cs typeface="Segoe UI" panose="020B0502040204020203" pitchFamily="34" charset="0"/>
                        </a:rPr>
                        <a:t>Kriterijai</a:t>
                      </a:r>
                      <a:endParaRPr lang="lt-LT" sz="1800" dirty="0">
                        <a:latin typeface="Segoe UI" panose="020B0502040204020203" pitchFamily="34" charset="0"/>
                        <a:cs typeface="Segoe UI" panose="020B0502040204020203" pitchFamily="34" charset="0"/>
                      </a:endParaRPr>
                    </a:p>
                  </a:txBody>
                  <a:tcPr>
                    <a:solidFill>
                      <a:schemeClr val="accent2">
                        <a:lumMod val="60000"/>
                        <a:lumOff val="40000"/>
                      </a:schemeClr>
                    </a:solidFill>
                  </a:tcPr>
                </a:tc>
                <a:tc>
                  <a:txBody>
                    <a:bodyPr/>
                    <a:lstStyle/>
                    <a:p>
                      <a:pPr algn="ctr"/>
                      <a:r>
                        <a:rPr lang="lt-LT" sz="1800" dirty="0" smtClean="0">
                          <a:latin typeface="Segoe UI" panose="020B0502040204020203" pitchFamily="34" charset="0"/>
                          <a:cs typeface="Segoe UI" panose="020B0502040204020203" pitchFamily="34" charset="0"/>
                        </a:rPr>
                        <a:t>Esama padėtis</a:t>
                      </a:r>
                      <a:endParaRPr lang="lt-LT" sz="1800" dirty="0">
                        <a:latin typeface="Segoe UI" panose="020B0502040204020203" pitchFamily="34" charset="0"/>
                        <a:cs typeface="Segoe UI" panose="020B0502040204020203" pitchFamily="34" charset="0"/>
                      </a:endParaRPr>
                    </a:p>
                  </a:txBody>
                  <a:tcPr>
                    <a:solidFill>
                      <a:schemeClr val="accent2">
                        <a:lumMod val="60000"/>
                        <a:lumOff val="40000"/>
                      </a:schemeClr>
                    </a:solidFill>
                  </a:tcPr>
                </a:tc>
                <a:tc>
                  <a:txBody>
                    <a:bodyPr/>
                    <a:lstStyle/>
                    <a:p>
                      <a:pPr algn="ctr"/>
                      <a:r>
                        <a:rPr lang="lt-LT" sz="1800" dirty="0" smtClean="0">
                          <a:latin typeface="Segoe UI" panose="020B0502040204020203" pitchFamily="34" charset="0"/>
                          <a:cs typeface="Segoe UI" panose="020B0502040204020203" pitchFamily="34" charset="0"/>
                        </a:rPr>
                        <a:t>ES vidurkis</a:t>
                      </a:r>
                      <a:endParaRPr lang="lt-LT" sz="1800" dirty="0">
                        <a:latin typeface="Segoe UI" panose="020B0502040204020203" pitchFamily="34" charset="0"/>
                        <a:cs typeface="Segoe UI" panose="020B0502040204020203" pitchFamily="34" charset="0"/>
                      </a:endParaRPr>
                    </a:p>
                  </a:txBody>
                  <a:tcPr>
                    <a:solidFill>
                      <a:schemeClr val="accent2">
                        <a:lumMod val="60000"/>
                        <a:lumOff val="40000"/>
                      </a:schemeClr>
                    </a:solidFill>
                  </a:tcPr>
                </a:tc>
                <a:tc>
                  <a:txBody>
                    <a:bodyPr/>
                    <a:lstStyle/>
                    <a:p>
                      <a:pPr algn="ctr"/>
                      <a:r>
                        <a:rPr lang="lt-LT" sz="1800" dirty="0" smtClean="0">
                          <a:latin typeface="Segoe UI" panose="020B0502040204020203" pitchFamily="34" charset="0"/>
                          <a:cs typeface="Segoe UI" panose="020B0502040204020203" pitchFamily="34" charset="0"/>
                        </a:rPr>
                        <a:t>Prognozuojama</a:t>
                      </a:r>
                      <a:endParaRPr lang="lt-LT" sz="1800" dirty="0">
                        <a:latin typeface="Segoe UI" panose="020B0502040204020203" pitchFamily="34" charset="0"/>
                        <a:cs typeface="Segoe UI" panose="020B0502040204020203" pitchFamily="34" charset="0"/>
                      </a:endParaRPr>
                    </a:p>
                  </a:txBody>
                  <a:tcPr>
                    <a:solidFill>
                      <a:schemeClr val="accent2">
                        <a:lumMod val="60000"/>
                        <a:lumOff val="40000"/>
                      </a:schemeClr>
                    </a:solidFill>
                  </a:tcPr>
                </a:tc>
              </a:tr>
              <a:tr h="484582">
                <a:tc>
                  <a:txBody>
                    <a:bodyPr/>
                    <a:lstStyle/>
                    <a:p>
                      <a:r>
                        <a:rPr lang="lt-LT" sz="1800" dirty="0" smtClean="0">
                          <a:latin typeface="Segoe UI" panose="020B0502040204020203" pitchFamily="34" charset="0"/>
                          <a:cs typeface="Segoe UI" panose="020B0502040204020203" pitchFamily="34" charset="0"/>
                        </a:rPr>
                        <a:t>Trukmė</a:t>
                      </a:r>
                      <a:endParaRPr lang="lt-LT" sz="1800" dirty="0">
                        <a:latin typeface="Segoe UI" panose="020B0502040204020203" pitchFamily="34" charset="0"/>
                        <a:cs typeface="Segoe UI" panose="020B0502040204020203" pitchFamily="34" charset="0"/>
                      </a:endParaRPr>
                    </a:p>
                  </a:txBody>
                  <a:tcPr/>
                </a:tc>
                <a:tc>
                  <a:txBody>
                    <a:bodyPr/>
                    <a:lstStyle/>
                    <a:p>
                      <a:pPr algn="ctr"/>
                      <a:r>
                        <a:rPr lang="lt-LT" sz="1800" dirty="0" smtClean="0"/>
                        <a:t>2,3 m.</a:t>
                      </a:r>
                      <a:endParaRPr lang="lt-LT" sz="1800" dirty="0"/>
                    </a:p>
                  </a:txBody>
                  <a:tcPr/>
                </a:tc>
                <a:tc>
                  <a:txBody>
                    <a:bodyPr/>
                    <a:lstStyle/>
                    <a:p>
                      <a:pPr algn="ctr"/>
                      <a:r>
                        <a:rPr lang="lt-LT" sz="1800" dirty="0" smtClean="0"/>
                        <a:t>2,1 m.</a:t>
                      </a:r>
                      <a:endParaRPr lang="lt-LT" sz="1800" dirty="0"/>
                    </a:p>
                  </a:txBody>
                  <a:tcPr/>
                </a:tc>
                <a:tc>
                  <a:txBody>
                    <a:bodyPr/>
                    <a:lstStyle/>
                    <a:p>
                      <a:pPr algn="ctr"/>
                      <a:r>
                        <a:rPr lang="lt-LT" sz="1800" dirty="0" smtClean="0"/>
                        <a:t>1,5 m.</a:t>
                      </a:r>
                      <a:endParaRPr lang="lt-LT" sz="1800" dirty="0"/>
                    </a:p>
                  </a:txBody>
                  <a:tcPr/>
                </a:tc>
              </a:tr>
              <a:tr h="484582">
                <a:tc>
                  <a:txBody>
                    <a:bodyPr/>
                    <a:lstStyle/>
                    <a:p>
                      <a:r>
                        <a:rPr lang="lt-LT" sz="1800" dirty="0" smtClean="0">
                          <a:latin typeface="Segoe UI" panose="020B0502040204020203" pitchFamily="34" charset="0"/>
                          <a:cs typeface="Segoe UI" panose="020B0502040204020203" pitchFamily="34" charset="0"/>
                        </a:rPr>
                        <a:t>Kaštai</a:t>
                      </a:r>
                      <a:endParaRPr lang="lt-LT" sz="1800" dirty="0">
                        <a:latin typeface="Segoe UI" panose="020B0502040204020203" pitchFamily="34" charset="0"/>
                        <a:cs typeface="Segoe UI" panose="020B0502040204020203" pitchFamily="34" charset="0"/>
                      </a:endParaRPr>
                    </a:p>
                  </a:txBody>
                  <a:tcPr/>
                </a:tc>
                <a:tc>
                  <a:txBody>
                    <a:bodyPr/>
                    <a:lstStyle/>
                    <a:p>
                      <a:pPr algn="ctr"/>
                      <a:r>
                        <a:rPr lang="lt-LT" sz="1800" dirty="0" smtClean="0"/>
                        <a:t>10 %</a:t>
                      </a:r>
                      <a:endParaRPr lang="lt-LT"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800" dirty="0" smtClean="0"/>
                        <a:t>9,96 %</a:t>
                      </a:r>
                      <a:endParaRPr lang="lt-LT"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800" b="0" i="0" u="none" strike="noStrike" cap="none" dirty="0" smtClean="0">
                          <a:solidFill>
                            <a:schemeClr val="dk1"/>
                          </a:solidFill>
                          <a:effectLst/>
                          <a:latin typeface="+mn-lt"/>
                          <a:ea typeface="+mn-ea"/>
                          <a:cs typeface="+mn-cs"/>
                          <a:sym typeface="Arial"/>
                        </a:rPr>
                        <a:t>▼</a:t>
                      </a:r>
                    </a:p>
                  </a:txBody>
                  <a:tcPr/>
                </a:tc>
              </a:tr>
              <a:tr h="484582">
                <a:tc>
                  <a:txBody>
                    <a:bodyPr/>
                    <a:lstStyle/>
                    <a:p>
                      <a:r>
                        <a:rPr lang="lt-LT" sz="1800" dirty="0" smtClean="0">
                          <a:latin typeface="Segoe UI" panose="020B0502040204020203" pitchFamily="34" charset="0"/>
                          <a:cs typeface="Segoe UI" panose="020B0502040204020203" pitchFamily="34" charset="0"/>
                        </a:rPr>
                        <a:t>Verslo išsaugojimas</a:t>
                      </a:r>
                      <a:endParaRPr lang="lt-LT" sz="1800" dirty="0">
                        <a:latin typeface="Segoe UI" panose="020B0502040204020203" pitchFamily="34" charset="0"/>
                        <a:cs typeface="Segoe UI" panose="020B0502040204020203" pitchFamily="34" charset="0"/>
                      </a:endParaRPr>
                    </a:p>
                  </a:txBody>
                  <a:tcPr/>
                </a:tc>
                <a:tc>
                  <a:txBody>
                    <a:bodyPr/>
                    <a:lstStyle/>
                    <a:p>
                      <a:pPr algn="ctr"/>
                      <a:r>
                        <a:rPr lang="lt-LT" sz="1800" dirty="0" smtClean="0"/>
                        <a:t>0</a:t>
                      </a:r>
                      <a:endParaRPr lang="lt-LT" sz="1800" dirty="0"/>
                    </a:p>
                  </a:txBody>
                  <a:tcPr/>
                </a:tc>
                <a:tc>
                  <a:txBody>
                    <a:bodyPr/>
                    <a:lstStyle/>
                    <a:p>
                      <a:pPr algn="ctr"/>
                      <a:r>
                        <a:rPr lang="lt-LT" sz="1800" dirty="0" smtClean="0"/>
                        <a:t>64%</a:t>
                      </a:r>
                      <a:r>
                        <a:rPr lang="lt-LT" sz="1800" baseline="0" dirty="0" smtClean="0"/>
                        <a:t> VN turi</a:t>
                      </a:r>
                      <a:r>
                        <a:rPr lang="lt-LT" sz="1800" dirty="0" smtClean="0"/>
                        <a:t> 1</a:t>
                      </a:r>
                      <a:endParaRPr lang="lt-LT"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800" b="0" i="0" u="none" strike="noStrike" cap="none" dirty="0" smtClean="0">
                          <a:solidFill>
                            <a:schemeClr val="dk1"/>
                          </a:solidFill>
                          <a:effectLst/>
                          <a:latin typeface="+mn-lt"/>
                          <a:ea typeface="+mn-ea"/>
                          <a:cs typeface="+mn-cs"/>
                          <a:sym typeface="Arial"/>
                        </a:rPr>
                        <a:t>1</a:t>
                      </a:r>
                    </a:p>
                  </a:txBody>
                  <a:tcPr/>
                </a:tc>
              </a:tr>
              <a:tr h="484582">
                <a:tc>
                  <a:txBody>
                    <a:bodyPr/>
                    <a:lstStyle/>
                    <a:p>
                      <a:r>
                        <a:rPr lang="lt-LT" sz="1800" dirty="0" smtClean="0">
                          <a:latin typeface="Segoe UI" panose="020B0502040204020203" pitchFamily="34" charset="0"/>
                          <a:cs typeface="Segoe UI" panose="020B0502040204020203" pitchFamily="34" charset="0"/>
                        </a:rPr>
                        <a:t>Grąža kreditoriams</a:t>
                      </a:r>
                      <a:endParaRPr lang="lt-LT" sz="1800" dirty="0">
                        <a:latin typeface="Segoe UI" panose="020B0502040204020203" pitchFamily="34" charset="0"/>
                        <a:cs typeface="Segoe UI" panose="020B05020402040202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800" dirty="0" smtClean="0"/>
                        <a:t>45,3 %</a:t>
                      </a:r>
                      <a:endParaRPr lang="lt-LT"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800" dirty="0" smtClean="0"/>
                        <a:t>63,16 %</a:t>
                      </a:r>
                      <a:endParaRPr lang="lt-LT" sz="1800" dirty="0"/>
                    </a:p>
                  </a:txBody>
                  <a:tcPr/>
                </a:tc>
                <a:tc>
                  <a:txBody>
                    <a:bodyPr/>
                    <a:lstStyle/>
                    <a:p>
                      <a:pPr algn="ctr"/>
                      <a:r>
                        <a:rPr lang="lt-LT" sz="1800" dirty="0" smtClean="0"/>
                        <a:t>▲</a:t>
                      </a:r>
                      <a:endParaRPr lang="lt-LT" sz="1800" dirty="0"/>
                    </a:p>
                  </a:txBody>
                  <a:tcPr/>
                </a:tc>
              </a:tr>
              <a:tr h="756744">
                <a:tc>
                  <a:txBody>
                    <a:bodyPr/>
                    <a:lstStyle/>
                    <a:p>
                      <a:r>
                        <a:rPr lang="lt-LT" sz="1800" dirty="0" smtClean="0">
                          <a:latin typeface="Segoe UI" panose="020B0502040204020203" pitchFamily="34" charset="0"/>
                          <a:cs typeface="Segoe UI" panose="020B0502040204020203" pitchFamily="34" charset="0"/>
                        </a:rPr>
                        <a:t>Nemokumo sistemos stiprumo indeksas</a:t>
                      </a:r>
                      <a:endParaRPr lang="lt-LT" sz="1800" dirty="0">
                        <a:latin typeface="Segoe UI" panose="020B0502040204020203" pitchFamily="34" charset="0"/>
                        <a:cs typeface="Segoe UI" panose="020B0502040204020203" pitchFamily="34" charset="0"/>
                      </a:endParaRPr>
                    </a:p>
                  </a:txBody>
                  <a:tcPr/>
                </a:tc>
                <a:tc>
                  <a:txBody>
                    <a:bodyPr/>
                    <a:lstStyle/>
                    <a:p>
                      <a:pPr algn="ctr"/>
                      <a:r>
                        <a:rPr lang="lt-LT" sz="1800" dirty="0" smtClean="0"/>
                        <a:t>8</a:t>
                      </a:r>
                      <a:endParaRPr lang="lt-LT" sz="1800" dirty="0"/>
                    </a:p>
                  </a:txBody>
                  <a:tcPr anchor="ctr"/>
                </a:tc>
                <a:tc>
                  <a:txBody>
                    <a:bodyPr/>
                    <a:lstStyle/>
                    <a:p>
                      <a:pPr algn="ctr"/>
                      <a:r>
                        <a:rPr lang="lt-LT" sz="1800" dirty="0" smtClean="0"/>
                        <a:t>11,8</a:t>
                      </a:r>
                      <a:endParaRPr lang="lt-LT" sz="1800" dirty="0"/>
                    </a:p>
                  </a:txBody>
                  <a:tcPr anchor="ctr"/>
                </a:tc>
                <a:tc>
                  <a:txBody>
                    <a:bodyPr/>
                    <a:lstStyle/>
                    <a:p>
                      <a:pPr algn="ctr"/>
                      <a:r>
                        <a:rPr lang="lt-LT" sz="1800" dirty="0" smtClean="0"/>
                        <a:t>15 (</a:t>
                      </a:r>
                      <a:r>
                        <a:rPr lang="lt-LT" sz="1800" dirty="0" err="1" smtClean="0"/>
                        <a:t>max</a:t>
                      </a:r>
                      <a:r>
                        <a:rPr lang="lt-LT" sz="1800" dirty="0" smtClean="0"/>
                        <a:t>. 16)</a:t>
                      </a:r>
                      <a:endParaRPr lang="lt-LT" sz="1800" dirty="0"/>
                    </a:p>
                  </a:txBody>
                  <a:tcPr anchor="ctr"/>
                </a:tc>
              </a:tr>
              <a:tr h="484582">
                <a:tc>
                  <a:txBody>
                    <a:bodyPr/>
                    <a:lstStyle/>
                    <a:p>
                      <a:r>
                        <a:rPr lang="lt-LT" sz="1800" b="1" dirty="0" smtClean="0">
                          <a:latin typeface="Segoe UI" panose="020B0502040204020203" pitchFamily="34" charset="0"/>
                          <a:cs typeface="Segoe UI" panose="020B0502040204020203" pitchFamily="34" charset="0"/>
                        </a:rPr>
                        <a:t>Vieta</a:t>
                      </a:r>
                      <a:endParaRPr lang="lt-LT" sz="1800" b="1" dirty="0">
                        <a:latin typeface="Segoe UI" panose="020B0502040204020203" pitchFamily="34" charset="0"/>
                        <a:cs typeface="Segoe UI" panose="020B0502040204020203" pitchFamily="34" charset="0"/>
                      </a:endParaRPr>
                    </a:p>
                  </a:txBody>
                  <a:tcPr>
                    <a:solidFill>
                      <a:schemeClr val="accent2">
                        <a:lumMod val="60000"/>
                        <a:lumOff val="40000"/>
                      </a:schemeClr>
                    </a:solidFill>
                  </a:tcPr>
                </a:tc>
                <a:tc>
                  <a:txBody>
                    <a:bodyPr/>
                    <a:lstStyle/>
                    <a:p>
                      <a:pPr algn="ctr"/>
                      <a:r>
                        <a:rPr lang="lt-LT" sz="1800" b="1" dirty="0" smtClean="0"/>
                        <a:t>70</a:t>
                      </a:r>
                      <a:endParaRPr lang="lt-LT" sz="1800" b="1" dirty="0"/>
                    </a:p>
                  </a:txBody>
                  <a:tcPr>
                    <a:solidFill>
                      <a:schemeClr val="accent2">
                        <a:lumMod val="60000"/>
                        <a:lumOff val="40000"/>
                      </a:schemeClr>
                    </a:solidFill>
                  </a:tcPr>
                </a:tc>
                <a:tc>
                  <a:txBody>
                    <a:bodyPr/>
                    <a:lstStyle/>
                    <a:p>
                      <a:pPr algn="ctr"/>
                      <a:r>
                        <a:rPr lang="lt-LT" sz="1800" b="1" dirty="0" smtClean="0"/>
                        <a:t>34</a:t>
                      </a:r>
                      <a:endParaRPr lang="lt-LT" sz="1800" b="1" dirty="0"/>
                    </a:p>
                  </a:txBody>
                  <a:tcPr>
                    <a:solidFill>
                      <a:schemeClr val="accent2">
                        <a:lumMod val="60000"/>
                        <a:lumOff val="40000"/>
                      </a:schemeClr>
                    </a:solidFill>
                  </a:tcPr>
                </a:tc>
                <a:tc>
                  <a:txBody>
                    <a:bodyPr/>
                    <a:lstStyle/>
                    <a:p>
                      <a:pPr algn="ctr"/>
                      <a:r>
                        <a:rPr lang="lt-LT" sz="1800" b="1" dirty="0" smtClean="0"/>
                        <a:t>40</a:t>
                      </a:r>
                      <a:endParaRPr lang="lt-LT" sz="1800" b="1" dirty="0"/>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2332619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10"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7016"/>
            <a:ext cx="12188952" cy="5401055"/>
          </a:xfrm>
          <a:prstGeom prst="rect">
            <a:avLst/>
          </a:prstGeom>
        </p:spPr>
      </p:pic>
      <p:sp>
        <p:nvSpPr>
          <p:cNvPr id="12" name="Rectangle 13"/>
          <p:cNvSpPr/>
          <p:nvPr/>
        </p:nvSpPr>
        <p:spPr>
          <a:xfrm>
            <a:off x="-3418" y="4886176"/>
            <a:ext cx="12198836" cy="6641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5"/>
          <p:cNvSpPr/>
          <p:nvPr/>
        </p:nvSpPr>
        <p:spPr>
          <a:xfrm>
            <a:off x="-3418" y="4941168"/>
            <a:ext cx="12198836" cy="1916832"/>
          </a:xfrm>
          <a:prstGeom prst="rect">
            <a:avLst/>
          </a:prstGeom>
          <a:solidFill>
            <a:srgbClr val="00517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p>
        </p:txBody>
      </p:sp>
      <p:sp>
        <p:nvSpPr>
          <p:cNvPr id="14" name="Shape 111"/>
          <p:cNvSpPr txBox="1">
            <a:spLocks/>
          </p:cNvSpPr>
          <p:nvPr/>
        </p:nvSpPr>
        <p:spPr>
          <a:xfrm>
            <a:off x="3135086" y="5001046"/>
            <a:ext cx="8645525" cy="174413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2"/>
              </a:buClr>
              <a:buFont typeface="Trebuchet MS"/>
              <a:buNone/>
              <a:defRPr sz="44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r"/>
            <a:r>
              <a:rPr lang="lt-LT" sz="2400" b="1" dirty="0" err="1" smtClean="0">
                <a:solidFill>
                  <a:schemeClr val="bg1"/>
                </a:solidFill>
              </a:rPr>
              <a:t>Siuzana</a:t>
            </a:r>
            <a:r>
              <a:rPr lang="lt-LT" sz="2400" b="1" dirty="0" smtClean="0">
                <a:solidFill>
                  <a:schemeClr val="bg1"/>
                </a:solidFill>
              </a:rPr>
              <a:t> </a:t>
            </a:r>
            <a:r>
              <a:rPr lang="lt-LT" sz="2400" b="1" dirty="0" err="1" smtClean="0">
                <a:solidFill>
                  <a:schemeClr val="bg1"/>
                </a:solidFill>
              </a:rPr>
              <a:t>Ščerbina-Dalibagienė</a:t>
            </a:r>
            <a:endParaRPr lang="en-US" sz="2400" b="1" dirty="0" smtClean="0">
              <a:solidFill>
                <a:schemeClr val="bg1"/>
              </a:solidFill>
            </a:endParaRPr>
          </a:p>
          <a:p>
            <a:pPr algn="r"/>
            <a:endParaRPr lang="lt-LT" sz="1800" b="1" dirty="0">
              <a:solidFill>
                <a:schemeClr val="bg1"/>
              </a:solidFill>
            </a:endParaRPr>
          </a:p>
          <a:p>
            <a:pPr algn="r"/>
            <a:r>
              <a:rPr lang="pt-BR" sz="1800" dirty="0" smtClean="0">
                <a:solidFill>
                  <a:schemeClr val="bg1"/>
                </a:solidFill>
              </a:rPr>
              <a:t>Audito</a:t>
            </a:r>
            <a:r>
              <a:rPr lang="pt-BR" sz="1800" dirty="0">
                <a:solidFill>
                  <a:schemeClr val="bg1"/>
                </a:solidFill>
              </a:rPr>
              <a:t>, turto vertinimo ir nemokumo valdymo skyrius</a:t>
            </a:r>
          </a:p>
          <a:p>
            <a:pPr algn="r"/>
            <a:r>
              <a:rPr lang="pt-BR" sz="1800" dirty="0">
                <a:solidFill>
                  <a:schemeClr val="bg1"/>
                </a:solidFill>
              </a:rPr>
              <a:t>Atskaitomybės, audito, turto vertinimo ir nemokumo valdymo </a:t>
            </a:r>
            <a:r>
              <a:rPr lang="pt-BR" sz="1800" dirty="0" smtClean="0">
                <a:solidFill>
                  <a:schemeClr val="bg1"/>
                </a:solidFill>
              </a:rPr>
              <a:t>departamentas</a:t>
            </a:r>
          </a:p>
          <a:p>
            <a:pPr algn="r"/>
            <a:r>
              <a:rPr lang="pt-BR" sz="1800" i="1" dirty="0" smtClean="0">
                <a:solidFill>
                  <a:schemeClr val="bg1"/>
                </a:solidFill>
              </a:rPr>
              <a:t>Siuzana.Scerbina@finmin.lt</a:t>
            </a:r>
            <a:endParaRPr lang="pt-BR" sz="1800" i="1" dirty="0">
              <a:solidFill>
                <a:schemeClr val="bg1"/>
              </a:solidFill>
            </a:endParaRPr>
          </a:p>
          <a:p>
            <a:pPr algn="r"/>
            <a:r>
              <a:rPr lang="de-DE" sz="1800" dirty="0">
                <a:solidFill>
                  <a:schemeClr val="bg1"/>
                </a:solidFill>
              </a:rPr>
              <a:t>Tel. (+370) 5 2390 </a:t>
            </a:r>
            <a:r>
              <a:rPr lang="de-DE" sz="1800" dirty="0" smtClean="0">
                <a:solidFill>
                  <a:schemeClr val="bg1"/>
                </a:solidFill>
              </a:rPr>
              <a:t>052</a:t>
            </a:r>
            <a:endParaRPr lang="de-DE" sz="1800" dirty="0">
              <a:solidFill>
                <a:schemeClr val="bg1"/>
              </a:solidFill>
            </a:endParaRPr>
          </a:p>
        </p:txBody>
      </p:sp>
    </p:spTree>
    <p:extLst>
      <p:ext uri="{BB962C8B-B14F-4D97-AF65-F5344CB8AC3E}">
        <p14:creationId xmlns:p14="http://schemas.microsoft.com/office/powerpoint/2010/main" val="3852411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1" cy="1344167"/>
          </a:xfrm>
          <a:prstGeom prst="rect">
            <a:avLst/>
          </a:prstGeom>
        </p:spPr>
      </p:pic>
      <p:sp>
        <p:nvSpPr>
          <p:cNvPr id="6"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8" name="Shape 9"/>
          <p:cNvSpPr txBox="1">
            <a:spLocks noGrp="1"/>
          </p:cNvSpPr>
          <p:nvPr>
            <p:ph type="ftr" idx="3"/>
          </p:nvPr>
        </p:nvSpPr>
        <p:spPr>
          <a:xfrm>
            <a:off x="4038599" y="6356350"/>
            <a:ext cx="4455406"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9"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2</a:t>
            </a:fld>
            <a:endParaRPr lang="lt-LT" sz="1200" dirty="0">
              <a:latin typeface="Trebuchet MS"/>
              <a:ea typeface="Trebuchet MS"/>
              <a:cs typeface="Trebuchet MS"/>
              <a:sym typeface="Trebuchet MS"/>
            </a:endParaRPr>
          </a:p>
        </p:txBody>
      </p:sp>
      <p:sp>
        <p:nvSpPr>
          <p:cNvPr id="10" name="Antraštė 2"/>
          <p:cNvSpPr>
            <a:spLocks noGrp="1"/>
          </p:cNvSpPr>
          <p:nvPr>
            <p:ph type="title"/>
          </p:nvPr>
        </p:nvSpPr>
        <p:spPr>
          <a:xfrm>
            <a:off x="479569" y="220265"/>
            <a:ext cx="10917043" cy="903635"/>
          </a:xfrm>
        </p:spPr>
        <p:txBody>
          <a:bodyPr/>
          <a:lstStyle/>
          <a:p>
            <a:r>
              <a:rPr lang="lt-LT" dirty="0" smtClean="0">
                <a:latin typeface="Segoe UI" panose="020B0502040204020203" pitchFamily="34" charset="0"/>
                <a:cs typeface="Segoe UI" panose="020B0502040204020203" pitchFamily="34" charset="0"/>
              </a:rPr>
              <a:t>Pokyčių poreikis</a:t>
            </a:r>
            <a:endParaRPr lang="lt-LT" b="1" dirty="0">
              <a:solidFill>
                <a:schemeClr val="bg1"/>
              </a:solidFill>
              <a:latin typeface="Segoe UI" panose="020B0502040204020203" pitchFamily="34" charset="0"/>
              <a:cs typeface="Segoe UI" panose="020B0502040204020203" pitchFamily="34" charset="0"/>
            </a:endParaRPr>
          </a:p>
        </p:txBody>
      </p:sp>
      <p:pic>
        <p:nvPicPr>
          <p:cNvPr id="32" name="Paveikslėlis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016" y="4982405"/>
            <a:ext cx="1360116" cy="1045639"/>
          </a:xfrm>
          <a:prstGeom prst="rect">
            <a:avLst/>
          </a:prstGeom>
        </p:spPr>
      </p:pic>
      <p:pic>
        <p:nvPicPr>
          <p:cNvPr id="39" name="Paveikslėlis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201" y="5282986"/>
            <a:ext cx="2326943" cy="538152"/>
          </a:xfrm>
          <a:prstGeom prst="rect">
            <a:avLst/>
          </a:prstGeom>
        </p:spPr>
      </p:pic>
      <p:pic>
        <p:nvPicPr>
          <p:cNvPr id="40" name="Paveikslėlis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4277" y="4982405"/>
            <a:ext cx="983404" cy="889747"/>
          </a:xfrm>
          <a:prstGeom prst="rect">
            <a:avLst/>
          </a:prstGeom>
        </p:spPr>
      </p:pic>
      <p:pic>
        <p:nvPicPr>
          <p:cNvPr id="41" name="Paveikslėlis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6196" y="5200709"/>
            <a:ext cx="1941226" cy="702706"/>
          </a:xfrm>
          <a:prstGeom prst="rect">
            <a:avLst/>
          </a:prstGeom>
        </p:spPr>
      </p:pic>
      <p:sp>
        <p:nvSpPr>
          <p:cNvPr id="4" name="Stačiakampis 3"/>
          <p:cNvSpPr/>
          <p:nvPr/>
        </p:nvSpPr>
        <p:spPr>
          <a:xfrm>
            <a:off x="967152" y="1627239"/>
            <a:ext cx="10492154" cy="1754326"/>
          </a:xfrm>
          <a:prstGeom prst="rect">
            <a:avLst/>
          </a:prstGeom>
        </p:spPr>
        <p:txBody>
          <a:bodyPr wrap="square">
            <a:spAutoFit/>
          </a:bodyPr>
          <a:lstStyle/>
          <a:p>
            <a:pPr algn="just"/>
            <a:r>
              <a:rPr lang="lt-LT" sz="2800" b="1" dirty="0">
                <a:solidFill>
                  <a:schemeClr val="tx1"/>
                </a:solidFill>
                <a:latin typeface="Segoe UI" panose="020B0502040204020203" pitchFamily="34" charset="0"/>
                <a:cs typeface="Segoe UI" panose="020B0502040204020203" pitchFamily="34" charset="0"/>
              </a:rPr>
              <a:t>Vyriausybės </a:t>
            </a:r>
            <a:r>
              <a:rPr lang="lt-LT" sz="2800" b="1" dirty="0" smtClean="0">
                <a:solidFill>
                  <a:schemeClr val="tx1"/>
                </a:solidFill>
                <a:latin typeface="Segoe UI" panose="020B0502040204020203" pitchFamily="34" charset="0"/>
                <a:cs typeface="Segoe UI" panose="020B0502040204020203" pitchFamily="34" charset="0"/>
              </a:rPr>
              <a:t>programa - </a:t>
            </a:r>
            <a:r>
              <a:rPr lang="lt-LT" sz="2800" b="1" dirty="0">
                <a:solidFill>
                  <a:schemeClr val="tx1"/>
                </a:solidFill>
                <a:latin typeface="Segoe UI" panose="020B0502040204020203" pitchFamily="34" charset="0"/>
                <a:cs typeface="Segoe UI" panose="020B0502040204020203" pitchFamily="34" charset="0"/>
              </a:rPr>
              <a:t>4.2.1. </a:t>
            </a:r>
            <a:r>
              <a:rPr lang="lt-LT" sz="2800" b="1" dirty="0" smtClean="0">
                <a:solidFill>
                  <a:schemeClr val="tx1"/>
                </a:solidFill>
                <a:latin typeface="Segoe UI" panose="020B0502040204020203" pitchFamily="34" charset="0"/>
                <a:cs typeface="Segoe UI" panose="020B0502040204020203" pitchFamily="34" charset="0"/>
              </a:rPr>
              <a:t>darbas</a:t>
            </a:r>
          </a:p>
          <a:p>
            <a:pPr algn="just"/>
            <a:endParaRPr lang="lt-LT" sz="800" b="1" dirty="0">
              <a:solidFill>
                <a:schemeClr val="tx1"/>
              </a:solidFill>
              <a:latin typeface="Segoe UI" panose="020B0502040204020203" pitchFamily="34" charset="0"/>
              <a:cs typeface="Segoe UI" panose="020B0502040204020203" pitchFamily="34" charset="0"/>
            </a:endParaRPr>
          </a:p>
          <a:p>
            <a:pPr algn="just"/>
            <a:r>
              <a:rPr lang="lt-LT" sz="2400" dirty="0">
                <a:solidFill>
                  <a:schemeClr val="tx1"/>
                </a:solidFill>
                <a:latin typeface="Segoe UI" panose="020B0502040204020203" pitchFamily="34" charset="0"/>
                <a:cs typeface="Segoe UI" panose="020B0502040204020203" pitchFamily="34" charset="0"/>
              </a:rPr>
              <a:t>Tarptautiniu lygiu vertinamų verslo ciklą reglamentuojančių teisės aktų ir procedūrų (pagal Pasaulio banko tyrimo „</a:t>
            </a:r>
            <a:r>
              <a:rPr lang="lt-LT" sz="2400" i="1" dirty="0" err="1">
                <a:solidFill>
                  <a:schemeClr val="tx1"/>
                </a:solidFill>
                <a:latin typeface="Segoe UI" panose="020B0502040204020203" pitchFamily="34" charset="0"/>
                <a:cs typeface="Segoe UI" panose="020B0502040204020203" pitchFamily="34" charset="0"/>
              </a:rPr>
              <a:t>Doing</a:t>
            </a:r>
            <a:r>
              <a:rPr lang="lt-LT" sz="2400" i="1" dirty="0">
                <a:solidFill>
                  <a:schemeClr val="tx1"/>
                </a:solidFill>
                <a:latin typeface="Segoe UI" panose="020B0502040204020203" pitchFamily="34" charset="0"/>
                <a:cs typeface="Segoe UI" panose="020B0502040204020203" pitchFamily="34" charset="0"/>
              </a:rPr>
              <a:t> </a:t>
            </a:r>
            <a:r>
              <a:rPr lang="lt-LT" sz="2400" i="1" dirty="0" err="1">
                <a:solidFill>
                  <a:schemeClr val="tx1"/>
                </a:solidFill>
                <a:latin typeface="Segoe UI" panose="020B0502040204020203" pitchFamily="34" charset="0"/>
                <a:cs typeface="Segoe UI" panose="020B0502040204020203" pitchFamily="34" charset="0"/>
              </a:rPr>
              <a:t>Business</a:t>
            </a:r>
            <a:r>
              <a:rPr lang="lt-LT" sz="2400" dirty="0">
                <a:solidFill>
                  <a:schemeClr val="tx1"/>
                </a:solidFill>
                <a:latin typeface="Segoe UI" panose="020B0502040204020203" pitchFamily="34" charset="0"/>
                <a:cs typeface="Segoe UI" panose="020B0502040204020203" pitchFamily="34" charset="0"/>
              </a:rPr>
              <a:t>“ sritis) bei įrankių </a:t>
            </a:r>
            <a:r>
              <a:rPr lang="lt-LT" sz="2400" dirty="0" smtClean="0">
                <a:solidFill>
                  <a:schemeClr val="tx1"/>
                </a:solidFill>
                <a:latin typeface="Segoe UI" panose="020B0502040204020203" pitchFamily="34" charset="0"/>
                <a:cs typeface="Segoe UI" panose="020B0502040204020203" pitchFamily="34" charset="0"/>
              </a:rPr>
              <a:t>patobulinimas.</a:t>
            </a:r>
            <a:endParaRPr lang="lt-LT" sz="2400" dirty="0">
              <a:solidFill>
                <a:schemeClr val="tx1"/>
              </a:solidFill>
              <a:latin typeface="Segoe UI" panose="020B0502040204020203" pitchFamily="34" charset="0"/>
              <a:cs typeface="Segoe UI" panose="020B0502040204020203" pitchFamily="34" charset="0"/>
            </a:endParaRPr>
          </a:p>
        </p:txBody>
      </p:sp>
      <p:sp>
        <p:nvSpPr>
          <p:cNvPr id="5" name="Stačiakampis 4"/>
          <p:cNvSpPr/>
          <p:nvPr/>
        </p:nvSpPr>
        <p:spPr>
          <a:xfrm>
            <a:off x="1078522" y="3791873"/>
            <a:ext cx="10245969" cy="1015663"/>
          </a:xfrm>
          <a:prstGeom prst="rect">
            <a:avLst/>
          </a:prstGeom>
        </p:spPr>
        <p:txBody>
          <a:bodyPr wrap="square">
            <a:spAutoFit/>
          </a:bodyPr>
          <a:lstStyle/>
          <a:p>
            <a:pPr algn="just">
              <a:lnSpc>
                <a:spcPct val="150000"/>
              </a:lnSpc>
            </a:pPr>
            <a:r>
              <a:rPr lang="lt-LT" sz="2400" b="1" dirty="0">
                <a:solidFill>
                  <a:schemeClr val="tx1"/>
                </a:solidFill>
                <a:latin typeface="Segoe UI" panose="020B0502040204020203" pitchFamily="34" charset="0"/>
                <a:cs typeface="Segoe UI" panose="020B0502040204020203" pitchFamily="34" charset="0"/>
              </a:rPr>
              <a:t>8 </a:t>
            </a:r>
            <a:r>
              <a:rPr lang="lt-LT" sz="2400" b="1" dirty="0" smtClean="0">
                <a:solidFill>
                  <a:schemeClr val="tx1"/>
                </a:solidFill>
                <a:latin typeface="Segoe UI" panose="020B0502040204020203" pitchFamily="34" charset="0"/>
                <a:cs typeface="Segoe UI" panose="020B0502040204020203" pitchFamily="34" charset="0"/>
              </a:rPr>
              <a:t>priemonė: </a:t>
            </a:r>
            <a:r>
              <a:rPr lang="lt-LT" sz="2400" u="sng" dirty="0" smtClean="0">
                <a:solidFill>
                  <a:schemeClr val="tx1"/>
                </a:solidFill>
                <a:latin typeface="Segoe UI" panose="020B0502040204020203" pitchFamily="34" charset="0"/>
                <a:cs typeface="Segoe UI" panose="020B0502040204020203" pitchFamily="34" charset="0"/>
              </a:rPr>
              <a:t>Juridinių </a:t>
            </a:r>
            <a:r>
              <a:rPr lang="lt-LT" sz="2400" u="sng" dirty="0">
                <a:solidFill>
                  <a:schemeClr val="tx1"/>
                </a:solidFill>
                <a:latin typeface="Segoe UI" panose="020B0502040204020203" pitchFamily="34" charset="0"/>
                <a:cs typeface="Segoe UI" panose="020B0502040204020203" pitchFamily="34" charset="0"/>
              </a:rPr>
              <a:t>asmenų nemokumo sistemos </a:t>
            </a:r>
            <a:r>
              <a:rPr lang="lt-LT" sz="2400" u="sng" dirty="0" smtClean="0">
                <a:solidFill>
                  <a:schemeClr val="tx1"/>
                </a:solidFill>
                <a:latin typeface="Segoe UI" panose="020B0502040204020203" pitchFamily="34" charset="0"/>
                <a:cs typeface="Segoe UI" panose="020B0502040204020203" pitchFamily="34" charset="0"/>
              </a:rPr>
              <a:t>pertvarkymas.</a:t>
            </a:r>
            <a:endParaRPr lang="lt-LT" sz="2400" u="sng" dirty="0">
              <a:solidFill>
                <a:schemeClr val="tx1"/>
              </a:solidFill>
              <a:latin typeface="Segoe UI" panose="020B0502040204020203" pitchFamily="34" charset="0"/>
              <a:cs typeface="Segoe UI" panose="020B0502040204020203" pitchFamily="34" charset="0"/>
            </a:endParaRPr>
          </a:p>
          <a:p>
            <a:pPr algn="just"/>
            <a:r>
              <a:rPr lang="lt-LT" sz="2400" dirty="0" smtClean="0">
                <a:solidFill>
                  <a:schemeClr val="tx1"/>
                </a:solidFill>
                <a:latin typeface="Segoe UI" panose="020B0502040204020203" pitchFamily="34" charset="0"/>
                <a:cs typeface="Segoe UI" panose="020B0502040204020203" pitchFamily="34" charset="0"/>
              </a:rPr>
              <a:t>		</a:t>
            </a:r>
            <a:endParaRPr lang="lt-LT" sz="20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4116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1" cy="1344168"/>
          </a:xfrm>
          <a:prstGeom prst="rect">
            <a:avLst/>
          </a:prstGeom>
        </p:spPr>
      </p:pic>
      <p:sp>
        <p:nvSpPr>
          <p:cNvPr id="23" name="Shape 8"/>
          <p:cNvSpPr txBox="1">
            <a:spLocks noGrp="1"/>
          </p:cNvSpPr>
          <p:nvPr>
            <p:ph type="dt" idx="2"/>
          </p:nvPr>
        </p:nvSpPr>
        <p:spPr>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24" name="Shape 9"/>
          <p:cNvSpPr txBox="1">
            <a:spLocks noGrp="1"/>
          </p:cNvSpPr>
          <p:nvPr>
            <p:ph type="ftr" idx="3"/>
          </p:nvPr>
        </p:nvSpPr>
        <p:spPr>
          <a:xfrm>
            <a:off x="4038599" y="6356350"/>
            <a:ext cx="463704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a:t>Juridinių asmenų nemokumo reguliavimo pokyčiai Lietuvoje</a:t>
            </a:r>
            <a:endParaRPr lang="sk-SK" dirty="0"/>
          </a:p>
          <a:p>
            <a:endParaRPr lang="sk-SK" dirty="0"/>
          </a:p>
        </p:txBody>
      </p:sp>
      <p:sp>
        <p:nvSpPr>
          <p:cNvPr id="25" name="Shape 10"/>
          <p:cNvSpPr txBox="1">
            <a:spLocks noGrp="1"/>
          </p:cNvSpPr>
          <p:nvPr>
            <p:ph type="sldNum" idx="4"/>
          </p:nvPr>
        </p:nvSpPr>
        <p:spPr>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3</a:t>
            </a:fld>
            <a:endParaRPr lang="lt-LT" sz="1200" dirty="0">
              <a:latin typeface="Trebuchet MS"/>
              <a:ea typeface="Trebuchet MS"/>
              <a:cs typeface="Trebuchet MS"/>
              <a:sym typeface="Trebuchet MS"/>
            </a:endParaRPr>
          </a:p>
        </p:txBody>
      </p:sp>
      <p:sp>
        <p:nvSpPr>
          <p:cNvPr id="5" name="Antraštė 4"/>
          <p:cNvSpPr>
            <a:spLocks noGrp="1"/>
          </p:cNvSpPr>
          <p:nvPr>
            <p:ph type="title"/>
          </p:nvPr>
        </p:nvSpPr>
        <p:spPr/>
        <p:txBody>
          <a:bodyPr/>
          <a:lstStyle/>
          <a:p>
            <a:r>
              <a:rPr lang="lt-LT" dirty="0" smtClean="0">
                <a:latin typeface="Segoe UI" panose="020B0502040204020203" pitchFamily="34" charset="0"/>
                <a:cs typeface="Segoe UI" panose="020B0502040204020203" pitchFamily="34" charset="0"/>
              </a:rPr>
              <a:t>Nemokumo reformos tikslai</a:t>
            </a:r>
            <a:endParaRPr lang="lt-LT" dirty="0">
              <a:latin typeface="Segoe UI" panose="020B0502040204020203" pitchFamily="34" charset="0"/>
              <a:cs typeface="Segoe UI" panose="020B0502040204020203" pitchFamily="34" charset="0"/>
            </a:endParaRPr>
          </a:p>
        </p:txBody>
      </p:sp>
      <p:grpSp>
        <p:nvGrpSpPr>
          <p:cNvPr id="10" name="Grupė 9"/>
          <p:cNvGrpSpPr/>
          <p:nvPr/>
        </p:nvGrpSpPr>
        <p:grpSpPr>
          <a:xfrm>
            <a:off x="1270661" y="2149431"/>
            <a:ext cx="2921330" cy="1033153"/>
            <a:chOff x="1496292" y="2137558"/>
            <a:chExt cx="2921330" cy="1033153"/>
          </a:xfrm>
        </p:grpSpPr>
        <p:sp>
          <p:nvSpPr>
            <p:cNvPr id="2" name="Stačiakampis 1"/>
            <p:cNvSpPr/>
            <p:nvPr/>
          </p:nvSpPr>
          <p:spPr>
            <a:xfrm>
              <a:off x="1496292" y="2137558"/>
              <a:ext cx="2921330" cy="1033153"/>
            </a:xfrm>
            <a:prstGeom prst="rect">
              <a:avLst/>
            </a:prstGeom>
            <a:solidFill>
              <a:schemeClr val="accent3">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TextBox 8"/>
            <p:cNvSpPr txBox="1"/>
            <p:nvPr/>
          </p:nvSpPr>
          <p:spPr>
            <a:xfrm>
              <a:off x="1496292" y="2238635"/>
              <a:ext cx="2921330" cy="830997"/>
            </a:xfrm>
            <a:prstGeom prst="rect">
              <a:avLst/>
            </a:prstGeom>
            <a:noFill/>
          </p:spPr>
          <p:txBody>
            <a:bodyPr wrap="square" rtlCol="0">
              <a:spAutoFit/>
            </a:bodyPr>
            <a:lstStyle/>
            <a:p>
              <a:pPr algn="ctr"/>
              <a:r>
                <a:rPr lang="lt-LT" sz="1600" b="1" dirty="0" smtClean="0">
                  <a:latin typeface="Segoe UI" panose="020B0502040204020203" pitchFamily="34" charset="0"/>
                  <a:cs typeface="Segoe UI" panose="020B0502040204020203" pitchFamily="34" charset="0"/>
                </a:rPr>
                <a:t>1. Konsoliduoti bankroto ir restruktūrizavimo procesų reguliavimą</a:t>
              </a:r>
              <a:endParaRPr lang="lt-LT" sz="1600" b="1" dirty="0">
                <a:latin typeface="Segoe UI" panose="020B0502040204020203" pitchFamily="34" charset="0"/>
                <a:cs typeface="Segoe UI" panose="020B0502040204020203" pitchFamily="34" charset="0"/>
              </a:endParaRPr>
            </a:p>
          </p:txBody>
        </p:sp>
      </p:grpSp>
      <p:grpSp>
        <p:nvGrpSpPr>
          <p:cNvPr id="15" name="Grupė 14"/>
          <p:cNvGrpSpPr/>
          <p:nvPr/>
        </p:nvGrpSpPr>
        <p:grpSpPr>
          <a:xfrm>
            <a:off x="4636858" y="2125678"/>
            <a:ext cx="2921330" cy="1033153"/>
            <a:chOff x="1496292" y="2137558"/>
            <a:chExt cx="2921330" cy="1033153"/>
          </a:xfrm>
        </p:grpSpPr>
        <p:sp>
          <p:nvSpPr>
            <p:cNvPr id="17" name="Stačiakampis 16"/>
            <p:cNvSpPr/>
            <p:nvPr/>
          </p:nvSpPr>
          <p:spPr>
            <a:xfrm>
              <a:off x="1496292" y="2137558"/>
              <a:ext cx="2921330" cy="1033153"/>
            </a:xfrm>
            <a:prstGeom prst="rect">
              <a:avLst/>
            </a:prstGeom>
            <a:solidFill>
              <a:schemeClr val="accent3">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TextBox 17"/>
            <p:cNvSpPr txBox="1"/>
            <p:nvPr/>
          </p:nvSpPr>
          <p:spPr>
            <a:xfrm>
              <a:off x="1496292" y="2238635"/>
              <a:ext cx="2921330" cy="830997"/>
            </a:xfrm>
            <a:prstGeom prst="rect">
              <a:avLst/>
            </a:prstGeom>
            <a:noFill/>
          </p:spPr>
          <p:txBody>
            <a:bodyPr wrap="square" rtlCol="0">
              <a:spAutoFit/>
            </a:bodyPr>
            <a:lstStyle/>
            <a:p>
              <a:pPr algn="ctr"/>
              <a:r>
                <a:rPr lang="lt-LT" sz="1600" b="1" dirty="0" smtClean="0">
                  <a:latin typeface="Segoe UI" panose="020B0502040204020203" pitchFamily="34" charset="0"/>
                  <a:cs typeface="Segoe UI" panose="020B0502040204020203" pitchFamily="34" charset="0"/>
                </a:rPr>
                <a:t>2. Įtvirtinti veiksmingą administratorių priežiūros modelį</a:t>
              </a:r>
              <a:endParaRPr lang="lt-LT" sz="1600" b="1" dirty="0">
                <a:latin typeface="Segoe UI" panose="020B0502040204020203" pitchFamily="34" charset="0"/>
                <a:cs typeface="Segoe UI" panose="020B0502040204020203" pitchFamily="34" charset="0"/>
              </a:endParaRPr>
            </a:p>
          </p:txBody>
        </p:sp>
      </p:grpSp>
      <p:grpSp>
        <p:nvGrpSpPr>
          <p:cNvPr id="19" name="Grupė 18"/>
          <p:cNvGrpSpPr/>
          <p:nvPr/>
        </p:nvGrpSpPr>
        <p:grpSpPr>
          <a:xfrm>
            <a:off x="8047512" y="2137556"/>
            <a:ext cx="2921330" cy="1033153"/>
            <a:chOff x="1496292" y="2137558"/>
            <a:chExt cx="2921330" cy="1033153"/>
          </a:xfrm>
        </p:grpSpPr>
        <p:sp>
          <p:nvSpPr>
            <p:cNvPr id="20" name="Stačiakampis 19"/>
            <p:cNvSpPr/>
            <p:nvPr/>
          </p:nvSpPr>
          <p:spPr>
            <a:xfrm>
              <a:off x="1496292" y="2137558"/>
              <a:ext cx="2921330" cy="1033153"/>
            </a:xfrm>
            <a:prstGeom prst="rect">
              <a:avLst/>
            </a:prstGeom>
            <a:solidFill>
              <a:schemeClr val="accent3">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TextBox 20"/>
            <p:cNvSpPr txBox="1"/>
            <p:nvPr/>
          </p:nvSpPr>
          <p:spPr>
            <a:xfrm>
              <a:off x="1496292" y="2361748"/>
              <a:ext cx="2921330" cy="584775"/>
            </a:xfrm>
            <a:prstGeom prst="rect">
              <a:avLst/>
            </a:prstGeom>
            <a:noFill/>
          </p:spPr>
          <p:txBody>
            <a:bodyPr wrap="square" rtlCol="0">
              <a:spAutoFit/>
            </a:bodyPr>
            <a:lstStyle/>
            <a:p>
              <a:pPr algn="ctr"/>
              <a:r>
                <a:rPr lang="lt-LT" sz="1600" b="1" dirty="0" smtClean="0">
                  <a:latin typeface="Segoe UI" panose="020B0502040204020203" pitchFamily="34" charset="0"/>
                  <a:cs typeface="Segoe UI" panose="020B0502040204020203" pitchFamily="34" charset="0"/>
                </a:rPr>
                <a:t>3. Didinti nemokumo procesų efektyvumą</a:t>
              </a:r>
              <a:endParaRPr lang="lt-LT" sz="1600" b="1" dirty="0">
                <a:latin typeface="Segoe UI" panose="020B0502040204020203" pitchFamily="34" charset="0"/>
                <a:cs typeface="Segoe UI" panose="020B0502040204020203" pitchFamily="34" charset="0"/>
              </a:endParaRPr>
            </a:p>
          </p:txBody>
        </p:sp>
      </p:grpSp>
      <p:grpSp>
        <p:nvGrpSpPr>
          <p:cNvPr id="22" name="Grupė 21"/>
          <p:cNvGrpSpPr/>
          <p:nvPr/>
        </p:nvGrpSpPr>
        <p:grpSpPr>
          <a:xfrm>
            <a:off x="1715526" y="4507216"/>
            <a:ext cx="2262708" cy="1033153"/>
            <a:chOff x="1496291" y="2137558"/>
            <a:chExt cx="2921331" cy="1033153"/>
          </a:xfrm>
        </p:grpSpPr>
        <p:sp>
          <p:nvSpPr>
            <p:cNvPr id="26" name="Stačiakampis 25"/>
            <p:cNvSpPr/>
            <p:nvPr/>
          </p:nvSpPr>
          <p:spPr>
            <a:xfrm>
              <a:off x="1496292" y="2137558"/>
              <a:ext cx="2921330" cy="1033153"/>
            </a:xfrm>
            <a:prstGeom prst="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TextBox 26"/>
            <p:cNvSpPr txBox="1"/>
            <p:nvPr/>
          </p:nvSpPr>
          <p:spPr>
            <a:xfrm>
              <a:off x="1496291" y="2361746"/>
              <a:ext cx="2921330" cy="584775"/>
            </a:xfrm>
            <a:prstGeom prst="rect">
              <a:avLst/>
            </a:prstGeom>
            <a:noFill/>
          </p:spPr>
          <p:txBody>
            <a:bodyPr wrap="square" rtlCol="0">
              <a:spAutoFit/>
            </a:bodyPr>
            <a:lstStyle/>
            <a:p>
              <a:pPr algn="ctr"/>
              <a:r>
                <a:rPr lang="lt-LT" sz="1600" dirty="0" smtClean="0">
                  <a:latin typeface="Segoe UI" panose="020B0502040204020203" pitchFamily="34" charset="0"/>
                  <a:cs typeface="Segoe UI" panose="020B0502040204020203" pitchFamily="34" charset="0"/>
                </a:rPr>
                <a:t>Didesnė grąža kreditoriams</a:t>
              </a:r>
              <a:endParaRPr lang="lt-LT" sz="1600" dirty="0">
                <a:latin typeface="Segoe UI" panose="020B0502040204020203" pitchFamily="34" charset="0"/>
                <a:cs typeface="Segoe UI" panose="020B0502040204020203" pitchFamily="34" charset="0"/>
              </a:endParaRPr>
            </a:p>
          </p:txBody>
        </p:sp>
      </p:grpSp>
      <p:grpSp>
        <p:nvGrpSpPr>
          <p:cNvPr id="28" name="Grupė 27"/>
          <p:cNvGrpSpPr/>
          <p:nvPr/>
        </p:nvGrpSpPr>
        <p:grpSpPr>
          <a:xfrm>
            <a:off x="4966169" y="4572522"/>
            <a:ext cx="2262708" cy="1033153"/>
            <a:chOff x="1496291" y="2137558"/>
            <a:chExt cx="2921331" cy="1033153"/>
          </a:xfrm>
        </p:grpSpPr>
        <p:sp>
          <p:nvSpPr>
            <p:cNvPr id="29" name="Stačiakampis 28"/>
            <p:cNvSpPr/>
            <p:nvPr/>
          </p:nvSpPr>
          <p:spPr>
            <a:xfrm>
              <a:off x="1496292" y="2137558"/>
              <a:ext cx="2921330" cy="1033153"/>
            </a:xfrm>
            <a:prstGeom prst="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0" name="TextBox 29"/>
            <p:cNvSpPr txBox="1"/>
            <p:nvPr/>
          </p:nvSpPr>
          <p:spPr>
            <a:xfrm>
              <a:off x="1496291" y="2484857"/>
              <a:ext cx="2921330" cy="338554"/>
            </a:xfrm>
            <a:prstGeom prst="rect">
              <a:avLst/>
            </a:prstGeom>
            <a:noFill/>
          </p:spPr>
          <p:txBody>
            <a:bodyPr wrap="square" rtlCol="0">
              <a:spAutoFit/>
            </a:bodyPr>
            <a:lstStyle/>
            <a:p>
              <a:pPr algn="ctr"/>
              <a:r>
                <a:rPr lang="lt-LT" sz="1600" dirty="0" smtClean="0">
                  <a:latin typeface="Segoe UI" panose="020B0502040204020203" pitchFamily="34" charset="0"/>
                  <a:cs typeface="Segoe UI" panose="020B0502040204020203" pitchFamily="34" charset="0"/>
                </a:rPr>
                <a:t>Greitesni procesai</a:t>
              </a:r>
              <a:endParaRPr lang="lt-LT" sz="1600" dirty="0">
                <a:latin typeface="Segoe UI" panose="020B0502040204020203" pitchFamily="34" charset="0"/>
                <a:cs typeface="Segoe UI" panose="020B0502040204020203" pitchFamily="34" charset="0"/>
              </a:endParaRPr>
            </a:p>
          </p:txBody>
        </p:sp>
      </p:grpSp>
      <p:grpSp>
        <p:nvGrpSpPr>
          <p:cNvPr id="31" name="Grupė 30"/>
          <p:cNvGrpSpPr/>
          <p:nvPr/>
        </p:nvGrpSpPr>
        <p:grpSpPr>
          <a:xfrm>
            <a:off x="8064105" y="4564083"/>
            <a:ext cx="2262709" cy="1033153"/>
            <a:chOff x="1496290" y="2137558"/>
            <a:chExt cx="2921332" cy="1033153"/>
          </a:xfrm>
        </p:grpSpPr>
        <p:sp>
          <p:nvSpPr>
            <p:cNvPr id="32" name="Stačiakampis 31"/>
            <p:cNvSpPr/>
            <p:nvPr/>
          </p:nvSpPr>
          <p:spPr>
            <a:xfrm>
              <a:off x="1496292" y="2137558"/>
              <a:ext cx="2921330" cy="1033153"/>
            </a:xfrm>
            <a:prstGeom prst="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3" name="TextBox 32"/>
            <p:cNvSpPr txBox="1"/>
            <p:nvPr/>
          </p:nvSpPr>
          <p:spPr>
            <a:xfrm>
              <a:off x="1496290" y="2361746"/>
              <a:ext cx="2921330" cy="584775"/>
            </a:xfrm>
            <a:prstGeom prst="rect">
              <a:avLst/>
            </a:prstGeom>
            <a:noFill/>
          </p:spPr>
          <p:txBody>
            <a:bodyPr wrap="square" rtlCol="0">
              <a:spAutoFit/>
            </a:bodyPr>
            <a:lstStyle/>
            <a:p>
              <a:pPr algn="ctr"/>
              <a:r>
                <a:rPr lang="lt-LT" sz="1600" dirty="0" smtClean="0">
                  <a:latin typeface="Segoe UI" panose="020B0502040204020203" pitchFamily="34" charset="0"/>
                  <a:cs typeface="Segoe UI" panose="020B0502040204020203" pitchFamily="34" charset="0"/>
                </a:rPr>
                <a:t>Optimalūs proceso kaštai</a:t>
              </a:r>
              <a:endParaRPr lang="lt-LT" sz="1600" dirty="0">
                <a:latin typeface="Segoe UI" panose="020B0502040204020203" pitchFamily="34" charset="0"/>
                <a:cs typeface="Segoe UI" panose="020B0502040204020203" pitchFamily="34" charset="0"/>
              </a:endParaRPr>
            </a:p>
          </p:txBody>
        </p:sp>
      </p:grpSp>
      <p:cxnSp>
        <p:nvCxnSpPr>
          <p:cNvPr id="52" name="Tiesioji jungtis 51"/>
          <p:cNvCxnSpPr/>
          <p:nvPr/>
        </p:nvCxnSpPr>
        <p:spPr>
          <a:xfrm>
            <a:off x="2501735" y="3598223"/>
            <a:ext cx="7006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Tiesioji jungtis 52"/>
          <p:cNvCxnSpPr/>
          <p:nvPr/>
        </p:nvCxnSpPr>
        <p:spPr>
          <a:xfrm flipV="1">
            <a:off x="2731326" y="3905000"/>
            <a:ext cx="6464132"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Tiesioji jungtis 54"/>
          <p:cNvCxnSpPr/>
          <p:nvPr/>
        </p:nvCxnSpPr>
        <p:spPr>
          <a:xfrm flipV="1">
            <a:off x="2501735" y="3182584"/>
            <a:ext cx="0" cy="415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Tiesioji jungtis 56"/>
          <p:cNvCxnSpPr/>
          <p:nvPr/>
        </p:nvCxnSpPr>
        <p:spPr>
          <a:xfrm>
            <a:off x="2727368" y="3905000"/>
            <a:ext cx="0" cy="602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Tiesioji jungtis 61"/>
          <p:cNvCxnSpPr>
            <a:endCxn id="20" idx="2"/>
          </p:cNvCxnSpPr>
          <p:nvPr/>
        </p:nvCxnSpPr>
        <p:spPr>
          <a:xfrm flipV="1">
            <a:off x="9508177" y="3170709"/>
            <a:ext cx="0" cy="427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Tiesioji jungtis 63"/>
          <p:cNvCxnSpPr>
            <a:endCxn id="17" idx="2"/>
          </p:cNvCxnSpPr>
          <p:nvPr/>
        </p:nvCxnSpPr>
        <p:spPr>
          <a:xfrm flipV="1">
            <a:off x="6097522" y="3158831"/>
            <a:ext cx="1" cy="439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Tiesioji jungtis 65"/>
          <p:cNvCxnSpPr/>
          <p:nvPr/>
        </p:nvCxnSpPr>
        <p:spPr>
          <a:xfrm>
            <a:off x="9195461" y="3905000"/>
            <a:ext cx="0" cy="647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Tiesioji jungtis 69"/>
          <p:cNvCxnSpPr>
            <a:endCxn id="29" idx="0"/>
          </p:cNvCxnSpPr>
          <p:nvPr/>
        </p:nvCxnSpPr>
        <p:spPr>
          <a:xfrm>
            <a:off x="6097522" y="3598223"/>
            <a:ext cx="2" cy="974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815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 y="0"/>
            <a:ext cx="12188952" cy="1344168"/>
          </a:xfrm>
          <a:prstGeom prst="rect">
            <a:avLst/>
          </a:prstGeom>
        </p:spPr>
      </p:pic>
      <p:sp>
        <p:nvSpPr>
          <p:cNvPr id="23" name="Antraštė 2"/>
          <p:cNvSpPr>
            <a:spLocks noGrp="1"/>
          </p:cNvSpPr>
          <p:nvPr>
            <p:ph type="title"/>
          </p:nvPr>
        </p:nvSpPr>
        <p:spPr>
          <a:xfrm>
            <a:off x="128118" y="220266"/>
            <a:ext cx="10917043" cy="903635"/>
          </a:xfrm>
        </p:spPr>
        <p:txBody>
          <a:bodyPr/>
          <a:lstStyle/>
          <a:p>
            <a:r>
              <a:rPr lang="lt-LT" sz="3200" b="1" i="1" dirty="0" err="1" smtClean="0">
                <a:solidFill>
                  <a:schemeClr val="bg1"/>
                </a:solidFill>
                <a:latin typeface="Segoe UI" panose="020B0502040204020203" pitchFamily="34" charset="0"/>
                <a:cs typeface="Segoe UI" panose="020B0502040204020203" pitchFamily="34" charset="0"/>
              </a:rPr>
              <a:t>Doing</a:t>
            </a:r>
            <a:r>
              <a:rPr lang="lt-LT" sz="3200" b="1" i="1" dirty="0" smtClean="0">
                <a:solidFill>
                  <a:schemeClr val="bg1"/>
                </a:solidFill>
                <a:latin typeface="Segoe UI" panose="020B0502040204020203" pitchFamily="34" charset="0"/>
                <a:cs typeface="Segoe UI" panose="020B0502040204020203" pitchFamily="34" charset="0"/>
              </a:rPr>
              <a:t> </a:t>
            </a:r>
            <a:r>
              <a:rPr lang="lt-LT" sz="3200" b="1" i="1" dirty="0" err="1" smtClean="0">
                <a:solidFill>
                  <a:schemeClr val="bg1"/>
                </a:solidFill>
                <a:latin typeface="Segoe UI" panose="020B0502040204020203" pitchFamily="34" charset="0"/>
                <a:cs typeface="Segoe UI" panose="020B0502040204020203" pitchFamily="34" charset="0"/>
              </a:rPr>
              <a:t>Business</a:t>
            </a:r>
            <a:r>
              <a:rPr lang="lt-LT" sz="3200" b="1" i="1" dirty="0" smtClean="0">
                <a:solidFill>
                  <a:schemeClr val="bg1"/>
                </a:solidFill>
                <a:latin typeface="Segoe UI" panose="020B0502040204020203" pitchFamily="34" charset="0"/>
                <a:cs typeface="Segoe UI" panose="020B0502040204020203" pitchFamily="34" charset="0"/>
              </a:rPr>
              <a:t> </a:t>
            </a:r>
            <a:r>
              <a:rPr lang="lt-LT" sz="3200" i="1" dirty="0"/>
              <a:t>(nemokumas) </a:t>
            </a:r>
            <a:r>
              <a:rPr lang="lt-LT" sz="3200" i="1" dirty="0" smtClean="0"/>
              <a:t>2018</a:t>
            </a:r>
            <a:endParaRPr lang="lt-LT" sz="3200" b="1" i="1" dirty="0">
              <a:solidFill>
                <a:schemeClr val="bg1"/>
              </a:solidFill>
              <a:latin typeface="Segoe UI" panose="020B0502040204020203" pitchFamily="34" charset="0"/>
              <a:cs typeface="Segoe UI" panose="020B0502040204020203" pitchFamily="34" charset="0"/>
            </a:endParaRPr>
          </a:p>
        </p:txBody>
      </p:sp>
      <p:sp>
        <p:nvSpPr>
          <p:cNvPr id="24"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25" name="Shape 9"/>
          <p:cNvSpPr txBox="1">
            <a:spLocks noGrp="1"/>
          </p:cNvSpPr>
          <p:nvPr>
            <p:ph type="ftr" idx="3"/>
          </p:nvPr>
        </p:nvSpPr>
        <p:spPr>
          <a:xfrm>
            <a:off x="4038600" y="6356350"/>
            <a:ext cx="4598624"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26"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4</a:t>
            </a:fld>
            <a:endParaRPr lang="lt-LT" sz="1200" dirty="0">
              <a:latin typeface="Trebuchet MS"/>
              <a:ea typeface="Trebuchet MS"/>
              <a:cs typeface="Trebuchet MS"/>
              <a:sym typeface="Trebuchet MS"/>
            </a:endParaRPr>
          </a:p>
        </p:txBody>
      </p:sp>
      <p:graphicFrame>
        <p:nvGraphicFramePr>
          <p:cNvPr id="30" name="Diagrama 29"/>
          <p:cNvGraphicFramePr>
            <a:graphicFrameLocks/>
          </p:cNvGraphicFramePr>
          <p:nvPr>
            <p:extLst>
              <p:ext uri="{D42A27DB-BD31-4B8C-83A1-F6EECF244321}">
                <p14:modId xmlns:p14="http://schemas.microsoft.com/office/powerpoint/2010/main" val="3411490499"/>
              </p:ext>
            </p:extLst>
          </p:nvPr>
        </p:nvGraphicFramePr>
        <p:xfrm>
          <a:off x="1798655" y="1520041"/>
          <a:ext cx="8901013" cy="4738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2187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0"/>
            <a:ext cx="12188951" cy="1344167"/>
          </a:xfrm>
          <a:prstGeom prst="rect">
            <a:avLst/>
          </a:prstGeom>
        </p:spPr>
      </p:pic>
      <p:sp>
        <p:nvSpPr>
          <p:cNvPr id="25" name="Shape 8"/>
          <p:cNvSpPr txBox="1">
            <a:spLocks noGrp="1"/>
          </p:cNvSpPr>
          <p:nvPr>
            <p:ph type="dt" idx="2"/>
          </p:nvPr>
        </p:nvSpPr>
        <p:spPr>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26" name="Shape 9"/>
          <p:cNvSpPr txBox="1">
            <a:spLocks noGrp="1"/>
          </p:cNvSpPr>
          <p:nvPr>
            <p:ph type="ftr" idx="3"/>
          </p:nvPr>
        </p:nvSpPr>
        <p:spPr>
          <a:xfrm>
            <a:off x="4038599" y="6356350"/>
            <a:ext cx="4514386"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27" name="Shape 10"/>
          <p:cNvSpPr txBox="1">
            <a:spLocks noGrp="1"/>
          </p:cNvSpPr>
          <p:nvPr>
            <p:ph type="sldNum" idx="4"/>
          </p:nvPr>
        </p:nvSpPr>
        <p:spPr>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5</a:t>
            </a:fld>
            <a:endParaRPr lang="lt-LT" sz="1200" dirty="0">
              <a:latin typeface="Trebuchet MS"/>
              <a:ea typeface="Trebuchet MS"/>
              <a:cs typeface="Trebuchet MS"/>
              <a:sym typeface="Trebuchet MS"/>
            </a:endParaRPr>
          </a:p>
        </p:txBody>
      </p:sp>
      <p:sp>
        <p:nvSpPr>
          <p:cNvPr id="4" name="Antraštė 3"/>
          <p:cNvSpPr>
            <a:spLocks noGrp="1"/>
          </p:cNvSpPr>
          <p:nvPr>
            <p:ph type="title"/>
          </p:nvPr>
        </p:nvSpPr>
        <p:spPr/>
        <p:txBody>
          <a:bodyPr/>
          <a:lstStyle/>
          <a:p>
            <a:r>
              <a:rPr lang="lt-LT" dirty="0" smtClean="0">
                <a:latin typeface="Segoe UI" panose="020B0502040204020203" pitchFamily="34" charset="0"/>
                <a:cs typeface="Segoe UI" panose="020B0502040204020203" pitchFamily="34" charset="0"/>
              </a:rPr>
              <a:t>Problemos</a:t>
            </a:r>
            <a:endParaRPr lang="lt-LT" b="1" dirty="0">
              <a:solidFill>
                <a:schemeClr val="bg1"/>
              </a:solidFill>
              <a:latin typeface="Segoe UI" panose="020B0502040204020203" pitchFamily="34" charset="0"/>
              <a:cs typeface="Segoe UI" panose="020B0502040204020203" pitchFamily="34" charset="0"/>
            </a:endParaRPr>
          </a:p>
        </p:txBody>
      </p:sp>
      <p:sp>
        <p:nvSpPr>
          <p:cNvPr id="10" name="Stačiakampis 9"/>
          <p:cNvSpPr/>
          <p:nvPr/>
        </p:nvSpPr>
        <p:spPr>
          <a:xfrm>
            <a:off x="2608987" y="1897900"/>
            <a:ext cx="2153897" cy="2523472"/>
          </a:xfrm>
          <a:prstGeom prst="rect">
            <a:avLst/>
          </a:prstGeom>
          <a:solidFill>
            <a:schemeClr val="accent1">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0" dirty="0" smtClean="0">
                <a:solidFill>
                  <a:schemeClr val="tx1"/>
                </a:solidFill>
                <a:latin typeface="Segoe UI" panose="020B0502040204020203" pitchFamily="34" charset="0"/>
                <a:cs typeface="Segoe UI" panose="020B0502040204020203" pitchFamily="34" charset="0"/>
              </a:rPr>
              <a:t>Neefektyvūs įmonių </a:t>
            </a:r>
            <a:r>
              <a:rPr lang="lt-LT" sz="2200" dirty="0" err="1" smtClean="0">
                <a:solidFill>
                  <a:schemeClr val="tx1"/>
                </a:solidFill>
                <a:latin typeface="Segoe UI" panose="020B0502040204020203" pitchFamily="34" charset="0"/>
                <a:cs typeface="Segoe UI" panose="020B0502040204020203" pitchFamily="34" charset="0"/>
              </a:rPr>
              <a:t>restruktūriza-vimai</a:t>
            </a:r>
            <a:endParaRPr lang="lt-LT" sz="2200" dirty="0">
              <a:solidFill>
                <a:schemeClr val="tx1"/>
              </a:solidFill>
              <a:latin typeface="Segoe UI" panose="020B0502040204020203" pitchFamily="34" charset="0"/>
              <a:cs typeface="Segoe UI" panose="020B0502040204020203" pitchFamily="34" charset="0"/>
            </a:endParaRPr>
          </a:p>
        </p:txBody>
      </p:sp>
      <p:sp>
        <p:nvSpPr>
          <p:cNvPr id="11" name="Stačiakampis 10"/>
          <p:cNvSpPr/>
          <p:nvPr/>
        </p:nvSpPr>
        <p:spPr>
          <a:xfrm>
            <a:off x="9919349" y="4895229"/>
            <a:ext cx="2153897" cy="880718"/>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dirty="0" smtClean="0">
                <a:solidFill>
                  <a:schemeClr val="tx1"/>
                </a:solidFill>
                <a:latin typeface="Segoe UI" panose="020B0502040204020203" pitchFamily="34" charset="0"/>
                <a:cs typeface="Segoe UI" panose="020B0502040204020203" pitchFamily="34" charset="0"/>
              </a:rPr>
              <a:t>90 </a:t>
            </a:r>
            <a:r>
              <a:rPr lang="lt-LT" sz="4000" dirty="0">
                <a:solidFill>
                  <a:schemeClr val="tx1"/>
                </a:solidFill>
                <a:latin typeface="Segoe UI" panose="020B0502040204020203" pitchFamily="34" charset="0"/>
                <a:cs typeface="Segoe UI" panose="020B0502040204020203" pitchFamily="34" charset="0"/>
              </a:rPr>
              <a:t>%</a:t>
            </a:r>
          </a:p>
        </p:txBody>
      </p:sp>
      <p:sp>
        <p:nvSpPr>
          <p:cNvPr id="17" name="Stačiakampis 16"/>
          <p:cNvSpPr/>
          <p:nvPr/>
        </p:nvSpPr>
        <p:spPr>
          <a:xfrm>
            <a:off x="9824348" y="1889776"/>
            <a:ext cx="2153897" cy="2523472"/>
          </a:xfrm>
          <a:prstGeom prst="rect">
            <a:avLst/>
          </a:prstGeom>
          <a:solidFill>
            <a:schemeClr val="accent1">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0" dirty="0" smtClean="0">
                <a:solidFill>
                  <a:schemeClr val="tx1"/>
                </a:solidFill>
                <a:latin typeface="Segoe UI" panose="020B0502040204020203" pitchFamily="34" charset="0"/>
                <a:cs typeface="Segoe UI" panose="020B0502040204020203" pitchFamily="34" charset="0"/>
              </a:rPr>
              <a:t>Profesijos priežiūros modelio trūkumai</a:t>
            </a:r>
            <a:endParaRPr lang="lt-LT" sz="2200" dirty="0">
              <a:solidFill>
                <a:schemeClr val="tx1"/>
              </a:solidFill>
              <a:latin typeface="Segoe UI" panose="020B0502040204020203" pitchFamily="34" charset="0"/>
              <a:cs typeface="Segoe UI" panose="020B0502040204020203" pitchFamily="34" charset="0"/>
            </a:endParaRPr>
          </a:p>
        </p:txBody>
      </p:sp>
      <p:sp>
        <p:nvSpPr>
          <p:cNvPr id="19" name="Stačiakampis 18"/>
          <p:cNvSpPr/>
          <p:nvPr/>
        </p:nvSpPr>
        <p:spPr>
          <a:xfrm>
            <a:off x="211609" y="1933526"/>
            <a:ext cx="2153897" cy="2523472"/>
          </a:xfrm>
          <a:prstGeom prst="rect">
            <a:avLst/>
          </a:prstGeom>
          <a:solidFill>
            <a:schemeClr val="accent1">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0" dirty="0" smtClean="0">
                <a:solidFill>
                  <a:schemeClr val="tx1"/>
                </a:solidFill>
                <a:latin typeface="Segoe UI" panose="020B0502040204020203" pitchFamily="34" charset="0"/>
                <a:cs typeface="Segoe UI" panose="020B0502040204020203" pitchFamily="34" charset="0"/>
              </a:rPr>
              <a:t>Mažas kreditorių reikalavimų tenkinimas</a:t>
            </a:r>
            <a:endParaRPr lang="lt-LT" sz="2200" dirty="0">
              <a:solidFill>
                <a:schemeClr val="tx1"/>
              </a:solidFill>
              <a:latin typeface="Segoe UI" panose="020B0502040204020203" pitchFamily="34" charset="0"/>
              <a:cs typeface="Segoe UI" panose="020B0502040204020203" pitchFamily="34" charset="0"/>
            </a:endParaRPr>
          </a:p>
        </p:txBody>
      </p:sp>
      <p:sp>
        <p:nvSpPr>
          <p:cNvPr id="20" name="Stačiakampis 19"/>
          <p:cNvSpPr/>
          <p:nvPr/>
        </p:nvSpPr>
        <p:spPr>
          <a:xfrm>
            <a:off x="7436728" y="1889776"/>
            <a:ext cx="2153897" cy="2523472"/>
          </a:xfrm>
          <a:prstGeom prst="rect">
            <a:avLst/>
          </a:prstGeom>
          <a:solidFill>
            <a:schemeClr val="accent1">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0" dirty="0" smtClean="0">
                <a:solidFill>
                  <a:schemeClr val="tx1"/>
                </a:solidFill>
                <a:latin typeface="Segoe UI" panose="020B0502040204020203" pitchFamily="34" charset="0"/>
                <a:cs typeface="Segoe UI" panose="020B0502040204020203" pitchFamily="34" charset="0"/>
              </a:rPr>
              <a:t>Duomenų </a:t>
            </a:r>
            <a:r>
              <a:rPr lang="lt-LT" sz="2200" dirty="0" err="1" smtClean="0">
                <a:solidFill>
                  <a:schemeClr val="tx1"/>
                </a:solidFill>
                <a:latin typeface="Segoe UI" panose="020B0502040204020203" pitchFamily="34" charset="0"/>
                <a:cs typeface="Segoe UI" panose="020B0502040204020203" pitchFamily="34" charset="0"/>
              </a:rPr>
              <a:t>judumo</a:t>
            </a:r>
            <a:r>
              <a:rPr lang="lt-LT" sz="2200" dirty="0" smtClean="0">
                <a:solidFill>
                  <a:schemeClr val="tx1"/>
                </a:solidFill>
                <a:latin typeface="Segoe UI" panose="020B0502040204020203" pitchFamily="34" charset="0"/>
                <a:cs typeface="Segoe UI" panose="020B0502040204020203" pitchFamily="34" charset="0"/>
              </a:rPr>
              <a:t> ir skaidrumo trūkumai</a:t>
            </a:r>
            <a:endParaRPr lang="lt-LT" sz="2200" dirty="0">
              <a:solidFill>
                <a:schemeClr val="tx1"/>
              </a:solidFill>
              <a:latin typeface="Segoe UI" panose="020B0502040204020203" pitchFamily="34" charset="0"/>
              <a:cs typeface="Segoe UI" panose="020B0502040204020203" pitchFamily="34" charset="0"/>
            </a:endParaRPr>
          </a:p>
        </p:txBody>
      </p:sp>
      <p:sp>
        <p:nvSpPr>
          <p:cNvPr id="21" name="Stačiakampis 20"/>
          <p:cNvSpPr/>
          <p:nvPr/>
        </p:nvSpPr>
        <p:spPr>
          <a:xfrm>
            <a:off x="5030925" y="1889776"/>
            <a:ext cx="2153897" cy="2523472"/>
          </a:xfrm>
          <a:prstGeom prst="rect">
            <a:avLst/>
          </a:prstGeom>
          <a:solidFill>
            <a:schemeClr val="accent1">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0" dirty="0" smtClean="0">
                <a:solidFill>
                  <a:schemeClr val="tx1"/>
                </a:solidFill>
                <a:latin typeface="Segoe UI" panose="020B0502040204020203" pitchFamily="34" charset="0"/>
                <a:cs typeface="Segoe UI" panose="020B0502040204020203" pitchFamily="34" charset="0"/>
              </a:rPr>
              <a:t>Ilga bankroto proceso trukmė</a:t>
            </a:r>
            <a:endParaRPr lang="lt-LT" sz="2200" dirty="0">
              <a:solidFill>
                <a:schemeClr val="tx1"/>
              </a:solidFill>
              <a:latin typeface="Segoe UI" panose="020B0502040204020203" pitchFamily="34" charset="0"/>
              <a:cs typeface="Segoe UI" panose="020B0502040204020203" pitchFamily="34" charset="0"/>
            </a:endParaRPr>
          </a:p>
        </p:txBody>
      </p:sp>
      <p:sp>
        <p:nvSpPr>
          <p:cNvPr id="22" name="Stačiakampis 21"/>
          <p:cNvSpPr/>
          <p:nvPr/>
        </p:nvSpPr>
        <p:spPr>
          <a:xfrm>
            <a:off x="211609" y="4921862"/>
            <a:ext cx="2153897" cy="880718"/>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dirty="0" smtClean="0">
                <a:solidFill>
                  <a:schemeClr val="tx1"/>
                </a:solidFill>
                <a:latin typeface="Segoe UI" panose="020B0502040204020203" pitchFamily="34" charset="0"/>
                <a:cs typeface="Segoe UI" panose="020B0502040204020203" pitchFamily="34" charset="0"/>
              </a:rPr>
              <a:t>10 </a:t>
            </a:r>
            <a:r>
              <a:rPr lang="en-US" sz="4000" dirty="0">
                <a:solidFill>
                  <a:schemeClr val="tx1"/>
                </a:solidFill>
                <a:latin typeface="Segoe UI" panose="020B0502040204020203" pitchFamily="34" charset="0"/>
                <a:cs typeface="Segoe UI" panose="020B0502040204020203" pitchFamily="34" charset="0"/>
              </a:rPr>
              <a:t>%</a:t>
            </a:r>
            <a:endParaRPr lang="lt-LT" sz="4000" dirty="0">
              <a:solidFill>
                <a:schemeClr val="tx1"/>
              </a:solidFill>
              <a:latin typeface="Segoe UI" panose="020B0502040204020203" pitchFamily="34" charset="0"/>
              <a:cs typeface="Segoe UI" panose="020B0502040204020203" pitchFamily="34" charset="0"/>
            </a:endParaRPr>
          </a:p>
        </p:txBody>
      </p:sp>
      <p:sp>
        <p:nvSpPr>
          <p:cNvPr id="24" name="Stačiakampis 23"/>
          <p:cNvSpPr/>
          <p:nvPr/>
        </p:nvSpPr>
        <p:spPr>
          <a:xfrm>
            <a:off x="7436727" y="4921862"/>
            <a:ext cx="2153897" cy="880718"/>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dirty="0" smtClean="0">
                <a:solidFill>
                  <a:schemeClr val="tx1"/>
                </a:solidFill>
                <a:latin typeface="Segoe UI" panose="020B0502040204020203" pitchFamily="34" charset="0"/>
                <a:cs typeface="Segoe UI" panose="020B0502040204020203" pitchFamily="34" charset="0"/>
              </a:rPr>
              <a:t>62 </a:t>
            </a:r>
            <a:r>
              <a:rPr lang="lt-LT" sz="4000" dirty="0">
                <a:solidFill>
                  <a:schemeClr val="tx1"/>
                </a:solidFill>
                <a:latin typeface="Segoe UI" panose="020B0502040204020203" pitchFamily="34" charset="0"/>
                <a:cs typeface="Segoe UI" panose="020B0502040204020203" pitchFamily="34" charset="0"/>
              </a:rPr>
              <a:t>%</a:t>
            </a:r>
          </a:p>
        </p:txBody>
      </p:sp>
      <p:sp>
        <p:nvSpPr>
          <p:cNvPr id="28" name="Stačiakampis 27"/>
          <p:cNvSpPr/>
          <p:nvPr/>
        </p:nvSpPr>
        <p:spPr>
          <a:xfrm>
            <a:off x="5030924" y="4921862"/>
            <a:ext cx="2153897" cy="880718"/>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dirty="0" smtClean="0">
                <a:solidFill>
                  <a:schemeClr val="tx1"/>
                </a:solidFill>
                <a:latin typeface="Segoe UI" panose="020B0502040204020203" pitchFamily="34" charset="0"/>
                <a:cs typeface="Segoe UI" panose="020B0502040204020203" pitchFamily="34" charset="0"/>
              </a:rPr>
              <a:t>2,3 m.</a:t>
            </a:r>
            <a:endParaRPr lang="lt-LT" sz="4000" dirty="0">
              <a:solidFill>
                <a:schemeClr val="tx1"/>
              </a:solidFill>
              <a:latin typeface="Segoe UI" panose="020B0502040204020203" pitchFamily="34" charset="0"/>
              <a:cs typeface="Segoe UI" panose="020B0502040204020203" pitchFamily="34" charset="0"/>
            </a:endParaRPr>
          </a:p>
        </p:txBody>
      </p:sp>
      <p:sp>
        <p:nvSpPr>
          <p:cNvPr id="29" name="Stačiakampis 28"/>
          <p:cNvSpPr/>
          <p:nvPr/>
        </p:nvSpPr>
        <p:spPr>
          <a:xfrm>
            <a:off x="2608986" y="4921862"/>
            <a:ext cx="2153897" cy="880718"/>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dirty="0">
                <a:solidFill>
                  <a:schemeClr val="tx1"/>
                </a:solidFill>
                <a:latin typeface="Segoe UI" panose="020B0502040204020203" pitchFamily="34" charset="0"/>
                <a:cs typeface="Segoe UI" panose="020B0502040204020203" pitchFamily="34" charset="0"/>
              </a:rPr>
              <a:t>9 </a:t>
            </a:r>
            <a:r>
              <a:rPr lang="en-US" sz="4000" dirty="0">
                <a:solidFill>
                  <a:schemeClr val="tx1"/>
                </a:solidFill>
                <a:latin typeface="Segoe UI" panose="020B0502040204020203" pitchFamily="34" charset="0"/>
                <a:cs typeface="Segoe UI" panose="020B0502040204020203" pitchFamily="34" charset="0"/>
              </a:rPr>
              <a:t>%</a:t>
            </a:r>
            <a:endParaRPr lang="lt-LT" sz="40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64389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 y="0"/>
            <a:ext cx="12188952" cy="1344168"/>
          </a:xfrm>
          <a:prstGeom prst="rect">
            <a:avLst/>
          </a:prstGeom>
        </p:spPr>
      </p:pic>
      <p:sp>
        <p:nvSpPr>
          <p:cNvPr id="23" name="Antraštė 2"/>
          <p:cNvSpPr>
            <a:spLocks noGrp="1"/>
          </p:cNvSpPr>
          <p:nvPr>
            <p:ph type="title"/>
          </p:nvPr>
        </p:nvSpPr>
        <p:spPr>
          <a:xfrm>
            <a:off x="115761" y="170838"/>
            <a:ext cx="10917043" cy="903635"/>
          </a:xfrm>
        </p:spPr>
        <p:txBody>
          <a:bodyPr/>
          <a:lstStyle/>
          <a:p>
            <a:r>
              <a:rPr lang="lt-LT" sz="3200" dirty="0" smtClean="0">
                <a:latin typeface="Segoe UI" panose="020B0502040204020203" pitchFamily="34" charset="0"/>
                <a:cs typeface="Segoe UI" panose="020B0502040204020203" pitchFamily="34" charset="0"/>
              </a:rPr>
              <a:t>1) Mažas kreditorių reikalavimų tenkinimas</a:t>
            </a:r>
            <a:endParaRPr lang="lt-LT" sz="3200" b="1" dirty="0">
              <a:solidFill>
                <a:schemeClr val="bg1"/>
              </a:solidFill>
              <a:latin typeface="Segoe UI" panose="020B0502040204020203" pitchFamily="34" charset="0"/>
              <a:cs typeface="Segoe UI" panose="020B0502040204020203" pitchFamily="34" charset="0"/>
            </a:endParaRPr>
          </a:p>
        </p:txBody>
      </p:sp>
      <p:sp>
        <p:nvSpPr>
          <p:cNvPr id="24"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25" name="Shape 9"/>
          <p:cNvSpPr txBox="1">
            <a:spLocks noGrp="1"/>
          </p:cNvSpPr>
          <p:nvPr>
            <p:ph type="ftr" idx="3"/>
          </p:nvPr>
        </p:nvSpPr>
        <p:spPr>
          <a:xfrm>
            <a:off x="4038600" y="6356350"/>
            <a:ext cx="4598624"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26"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6</a:t>
            </a:fld>
            <a:endParaRPr lang="lt-LT" sz="1200" dirty="0">
              <a:latin typeface="Trebuchet MS"/>
              <a:ea typeface="Trebuchet MS"/>
              <a:cs typeface="Trebuchet MS"/>
              <a:sym typeface="Trebuchet MS"/>
            </a:endParaRPr>
          </a:p>
        </p:txBody>
      </p:sp>
      <p:sp>
        <p:nvSpPr>
          <p:cNvPr id="36" name="Stačiakampis 35"/>
          <p:cNvSpPr/>
          <p:nvPr/>
        </p:nvSpPr>
        <p:spPr>
          <a:xfrm>
            <a:off x="4690983" y="2154104"/>
            <a:ext cx="2008886" cy="1415772"/>
          </a:xfrm>
          <a:prstGeom prst="rect">
            <a:avLst/>
          </a:prstGeom>
          <a:solidFill>
            <a:schemeClr val="accent5">
              <a:alpha val="20000"/>
            </a:schemeClr>
          </a:solidFill>
          <a:ln>
            <a:noFill/>
          </a:ln>
        </p:spPr>
        <p:txBody>
          <a:bodyPr wrap="square" lIns="182880" tIns="182880" rIns="182880" bIns="182880">
            <a:spAutoFit/>
          </a:bodyPr>
          <a:lstStyle/>
          <a:p>
            <a:pPr algn="ctr"/>
            <a:r>
              <a:rPr lang="lt-LT" sz="1700" b="1" dirty="0" smtClean="0">
                <a:solidFill>
                  <a:srgbClr val="000000"/>
                </a:solidFill>
                <a:latin typeface="Segoe UI" panose="020B0502040204020203" pitchFamily="34" charset="0"/>
                <a:ea typeface="Arial"/>
                <a:cs typeface="Segoe UI" panose="020B0502040204020203" pitchFamily="34" charset="0"/>
              </a:rPr>
              <a:t>Ankstinamas nemokumo procesų inicijavimas</a:t>
            </a:r>
            <a:endParaRPr lang="lt-LT" sz="1700" b="1" dirty="0">
              <a:solidFill>
                <a:srgbClr val="000000"/>
              </a:solidFill>
              <a:latin typeface="Segoe UI" panose="020B0502040204020203" pitchFamily="34" charset="0"/>
              <a:ea typeface="Arial"/>
              <a:cs typeface="Segoe UI" panose="020B0502040204020203" pitchFamily="34" charset="0"/>
            </a:endParaRPr>
          </a:p>
        </p:txBody>
      </p:sp>
      <p:sp>
        <p:nvSpPr>
          <p:cNvPr id="20" name="Stačiakampis 19"/>
          <p:cNvSpPr/>
          <p:nvPr/>
        </p:nvSpPr>
        <p:spPr>
          <a:xfrm>
            <a:off x="4685717" y="3673035"/>
            <a:ext cx="2041375" cy="1154162"/>
          </a:xfrm>
          <a:prstGeom prst="rect">
            <a:avLst/>
          </a:prstGeom>
          <a:solidFill>
            <a:schemeClr val="accent5">
              <a:alpha val="20000"/>
            </a:schemeClr>
          </a:solidFill>
          <a:ln>
            <a:noFill/>
          </a:ln>
        </p:spPr>
        <p:txBody>
          <a:bodyPr wrap="square" lIns="182880" tIns="182880" rIns="182880" bIns="182880">
            <a:spAutoFit/>
          </a:bodyPr>
          <a:lstStyle/>
          <a:p>
            <a:pPr algn="ctr"/>
            <a:r>
              <a:rPr lang="lt-LT" sz="1700" b="1" dirty="0" smtClean="0">
                <a:solidFill>
                  <a:srgbClr val="000000"/>
                </a:solidFill>
                <a:latin typeface="Segoe UI" panose="020B0502040204020203" pitchFamily="34" charset="0"/>
                <a:ea typeface="Arial"/>
                <a:cs typeface="Segoe UI" panose="020B0502040204020203" pitchFamily="34" charset="0"/>
              </a:rPr>
              <a:t>Efektyvinamas restruktūrizavimas</a:t>
            </a:r>
            <a:endParaRPr lang="lt-LT" sz="1700" b="1" dirty="0">
              <a:solidFill>
                <a:srgbClr val="000000"/>
              </a:solidFill>
              <a:latin typeface="Segoe UI" panose="020B0502040204020203" pitchFamily="34" charset="0"/>
              <a:ea typeface="Arial"/>
              <a:cs typeface="Segoe UI" panose="020B0502040204020203" pitchFamily="34" charset="0"/>
            </a:endParaRPr>
          </a:p>
        </p:txBody>
      </p:sp>
      <p:sp>
        <p:nvSpPr>
          <p:cNvPr id="39" name="TextBox 38"/>
          <p:cNvSpPr txBox="1"/>
          <p:nvPr/>
        </p:nvSpPr>
        <p:spPr>
          <a:xfrm>
            <a:off x="9645447" y="5178538"/>
            <a:ext cx="1359244" cy="830997"/>
          </a:xfrm>
          <a:prstGeom prst="rect">
            <a:avLst/>
          </a:prstGeom>
          <a:noFill/>
        </p:spPr>
        <p:txBody>
          <a:bodyPr wrap="square" rtlCol="0">
            <a:spAutoFit/>
          </a:bodyPr>
          <a:lstStyle/>
          <a:p>
            <a:pPr algn="ctr"/>
            <a:r>
              <a:rPr lang="lt-LT" sz="1600" dirty="0" smtClean="0">
                <a:latin typeface="Segoe UI" panose="020B0502040204020203" pitchFamily="34" charset="0"/>
                <a:cs typeface="Segoe UI" panose="020B0502040204020203" pitchFamily="34" charset="0"/>
              </a:rPr>
              <a:t>Kreditorių reikalavimų tenkinimas</a:t>
            </a:r>
          </a:p>
        </p:txBody>
      </p:sp>
      <p:grpSp>
        <p:nvGrpSpPr>
          <p:cNvPr id="50" name="Grupė 49"/>
          <p:cNvGrpSpPr/>
          <p:nvPr/>
        </p:nvGrpSpPr>
        <p:grpSpPr>
          <a:xfrm>
            <a:off x="9759247" y="3107144"/>
            <a:ext cx="1025611" cy="1941560"/>
            <a:chOff x="10268465" y="3015049"/>
            <a:chExt cx="914400" cy="1740340"/>
          </a:xfrm>
        </p:grpSpPr>
        <p:cxnSp>
          <p:nvCxnSpPr>
            <p:cNvPr id="14" name="Tiesioji rodyklės jungtis 13"/>
            <p:cNvCxnSpPr/>
            <p:nvPr/>
          </p:nvCxnSpPr>
          <p:spPr>
            <a:xfrm flipV="1">
              <a:off x="10805984" y="3700945"/>
              <a:ext cx="0" cy="527222"/>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Stačiakampis 21"/>
            <p:cNvSpPr/>
            <p:nvPr/>
          </p:nvSpPr>
          <p:spPr>
            <a:xfrm>
              <a:off x="10268465" y="3015049"/>
              <a:ext cx="914400" cy="1740340"/>
            </a:xfrm>
            <a:prstGeom prst="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Stačiakampis 31"/>
            <p:cNvSpPr/>
            <p:nvPr/>
          </p:nvSpPr>
          <p:spPr>
            <a:xfrm>
              <a:off x="10268465" y="4333425"/>
              <a:ext cx="914400" cy="421964"/>
            </a:xfrm>
            <a:prstGeom prst="rect">
              <a:avLst/>
            </a:prstGeom>
            <a:solidFill>
              <a:schemeClr val="accent1">
                <a:lumMod val="20000"/>
                <a:lumOff val="8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37" name="Tiesioji rodyklės jungtis 36"/>
            <p:cNvCxnSpPr>
              <a:endCxn id="22" idx="0"/>
            </p:cNvCxnSpPr>
            <p:nvPr/>
          </p:nvCxnSpPr>
          <p:spPr>
            <a:xfrm flipV="1">
              <a:off x="10725665" y="3015049"/>
              <a:ext cx="0" cy="1318377"/>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00559" y="1581992"/>
            <a:ext cx="11405286" cy="461665"/>
          </a:xfrm>
          <a:prstGeom prst="rect">
            <a:avLst/>
          </a:prstGeom>
          <a:solidFill>
            <a:schemeClr val="accent3">
              <a:lumMod val="20000"/>
              <a:lumOff val="80000"/>
            </a:schemeClr>
          </a:solidFill>
        </p:spPr>
        <p:txBody>
          <a:bodyPr wrap="square" rtlCol="0">
            <a:spAutoFit/>
          </a:bodyPr>
          <a:lstStyle/>
          <a:p>
            <a:pPr>
              <a:lnSpc>
                <a:spcPct val="150000"/>
              </a:lnSpc>
              <a:spcAft>
                <a:spcPts val="600"/>
              </a:spcAft>
            </a:pPr>
            <a:r>
              <a:rPr lang="lt-LT" sz="1600" b="1" i="1" dirty="0" smtClean="0">
                <a:solidFill>
                  <a:schemeClr val="accent1">
                    <a:lumMod val="75000"/>
                  </a:schemeClr>
                </a:solidFill>
                <a:latin typeface="Segoe UI" panose="020B0502040204020203" pitchFamily="34" charset="0"/>
                <a:cs typeface="Segoe UI" panose="020B0502040204020203" pitchFamily="34" charset="0"/>
              </a:rPr>
              <a:t>	Problema 		                                 Sprendimas 			    Nauda </a:t>
            </a:r>
            <a:endParaRPr lang="lt-LT" sz="1600" b="1" i="1" u="sng" dirty="0">
              <a:solidFill>
                <a:schemeClr val="accent1">
                  <a:lumMod val="75000"/>
                </a:schemeClr>
              </a:solidFill>
              <a:latin typeface="Segoe UI" panose="020B0502040204020203" pitchFamily="34" charset="0"/>
              <a:cs typeface="Segoe UI" panose="020B0502040204020203" pitchFamily="34" charset="0"/>
            </a:endParaRPr>
          </a:p>
        </p:txBody>
      </p:sp>
      <p:graphicFrame>
        <p:nvGraphicFramePr>
          <p:cNvPr id="28" name="Chart 22"/>
          <p:cNvGraphicFramePr>
            <a:graphicFrameLocks/>
          </p:cNvGraphicFramePr>
          <p:nvPr>
            <p:extLst>
              <p:ext uri="{D42A27DB-BD31-4B8C-83A1-F6EECF244321}">
                <p14:modId xmlns:p14="http://schemas.microsoft.com/office/powerpoint/2010/main" val="1453337093"/>
              </p:ext>
            </p:extLst>
          </p:nvPr>
        </p:nvGraphicFramePr>
        <p:xfrm>
          <a:off x="536483" y="2204289"/>
          <a:ext cx="3459893" cy="1946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4"/>
          <p:cNvGraphicFramePr>
            <a:graphicFrameLocks/>
          </p:cNvGraphicFramePr>
          <p:nvPr>
            <p:extLst>
              <p:ext uri="{D42A27DB-BD31-4B8C-83A1-F6EECF244321}">
                <p14:modId xmlns:p14="http://schemas.microsoft.com/office/powerpoint/2010/main" val="2579332522"/>
              </p:ext>
            </p:extLst>
          </p:nvPr>
        </p:nvGraphicFramePr>
        <p:xfrm>
          <a:off x="573554" y="4273991"/>
          <a:ext cx="3662895" cy="1874381"/>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1248032" y="3947828"/>
            <a:ext cx="457200"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2015</a:t>
            </a:r>
            <a:endParaRPr lang="lt-LT" sz="1000" dirty="0">
              <a:latin typeface="Segoe UI" panose="020B0502040204020203" pitchFamily="34" charset="0"/>
              <a:cs typeface="Segoe UI" panose="020B0502040204020203" pitchFamily="34" charset="0"/>
            </a:endParaRPr>
          </a:p>
        </p:txBody>
      </p:sp>
      <p:sp>
        <p:nvSpPr>
          <p:cNvPr id="31" name="TextBox 30"/>
          <p:cNvSpPr txBox="1"/>
          <p:nvPr/>
        </p:nvSpPr>
        <p:spPr>
          <a:xfrm>
            <a:off x="1857632" y="3947828"/>
            <a:ext cx="457200"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2016</a:t>
            </a:r>
            <a:endParaRPr lang="lt-LT" sz="1000" dirty="0">
              <a:latin typeface="Segoe UI" panose="020B0502040204020203" pitchFamily="34" charset="0"/>
              <a:cs typeface="Segoe UI" panose="020B0502040204020203" pitchFamily="34" charset="0"/>
            </a:endParaRPr>
          </a:p>
        </p:txBody>
      </p:sp>
      <p:sp>
        <p:nvSpPr>
          <p:cNvPr id="33" name="TextBox 32"/>
          <p:cNvSpPr txBox="1"/>
          <p:nvPr/>
        </p:nvSpPr>
        <p:spPr>
          <a:xfrm>
            <a:off x="2454875" y="3947828"/>
            <a:ext cx="457200"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2017</a:t>
            </a:r>
            <a:endParaRPr lang="lt-LT" sz="1000" dirty="0">
              <a:latin typeface="Segoe UI" panose="020B0502040204020203" pitchFamily="34" charset="0"/>
              <a:cs typeface="Segoe UI" panose="020B0502040204020203" pitchFamily="34" charset="0"/>
            </a:endParaRPr>
          </a:p>
        </p:txBody>
      </p:sp>
      <p:sp>
        <p:nvSpPr>
          <p:cNvPr id="35" name="TextBox 34"/>
          <p:cNvSpPr txBox="1"/>
          <p:nvPr/>
        </p:nvSpPr>
        <p:spPr>
          <a:xfrm>
            <a:off x="3064473" y="3940579"/>
            <a:ext cx="543699"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2018 I</a:t>
            </a:r>
            <a:endParaRPr lang="lt-LT" sz="1000" dirty="0">
              <a:latin typeface="Segoe UI" panose="020B0502040204020203" pitchFamily="34" charset="0"/>
              <a:cs typeface="Segoe UI" panose="020B0502040204020203" pitchFamily="34" charset="0"/>
            </a:endParaRPr>
          </a:p>
        </p:txBody>
      </p:sp>
      <p:sp>
        <p:nvSpPr>
          <p:cNvPr id="38" name="TextBox 37"/>
          <p:cNvSpPr txBox="1"/>
          <p:nvPr/>
        </p:nvSpPr>
        <p:spPr>
          <a:xfrm>
            <a:off x="412916" y="5521254"/>
            <a:ext cx="457200"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2014</a:t>
            </a:r>
            <a:endParaRPr lang="lt-LT" sz="1000" dirty="0">
              <a:latin typeface="Segoe UI" panose="020B0502040204020203" pitchFamily="34" charset="0"/>
              <a:cs typeface="Segoe UI" panose="020B0502040204020203" pitchFamily="34" charset="0"/>
            </a:endParaRPr>
          </a:p>
        </p:txBody>
      </p:sp>
      <p:sp>
        <p:nvSpPr>
          <p:cNvPr id="40" name="TextBox 39"/>
          <p:cNvSpPr txBox="1"/>
          <p:nvPr/>
        </p:nvSpPr>
        <p:spPr>
          <a:xfrm>
            <a:off x="412916" y="5289292"/>
            <a:ext cx="457200"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2015</a:t>
            </a:r>
            <a:endParaRPr lang="lt-LT" sz="1000" dirty="0">
              <a:latin typeface="Segoe UI" panose="020B0502040204020203" pitchFamily="34" charset="0"/>
              <a:cs typeface="Segoe UI" panose="020B0502040204020203" pitchFamily="34" charset="0"/>
            </a:endParaRPr>
          </a:p>
        </p:txBody>
      </p:sp>
      <p:sp>
        <p:nvSpPr>
          <p:cNvPr id="42" name="TextBox 41"/>
          <p:cNvSpPr txBox="1"/>
          <p:nvPr/>
        </p:nvSpPr>
        <p:spPr>
          <a:xfrm>
            <a:off x="428354" y="5055428"/>
            <a:ext cx="457200"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2016</a:t>
            </a:r>
            <a:endParaRPr lang="lt-LT" sz="1000" dirty="0">
              <a:latin typeface="Segoe UI" panose="020B0502040204020203" pitchFamily="34" charset="0"/>
              <a:cs typeface="Segoe UI" panose="020B0502040204020203" pitchFamily="34" charset="0"/>
            </a:endParaRPr>
          </a:p>
        </p:txBody>
      </p:sp>
      <p:sp>
        <p:nvSpPr>
          <p:cNvPr id="43" name="TextBox 42"/>
          <p:cNvSpPr txBox="1"/>
          <p:nvPr/>
        </p:nvSpPr>
        <p:spPr>
          <a:xfrm>
            <a:off x="428354" y="4814840"/>
            <a:ext cx="457200"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2017</a:t>
            </a:r>
            <a:endParaRPr lang="lt-LT" sz="1000" dirty="0">
              <a:latin typeface="Segoe UI" panose="020B0502040204020203" pitchFamily="34" charset="0"/>
              <a:cs typeface="Segoe UI" panose="020B0502040204020203" pitchFamily="34" charset="0"/>
            </a:endParaRPr>
          </a:p>
        </p:txBody>
      </p:sp>
      <p:sp>
        <p:nvSpPr>
          <p:cNvPr id="46" name="TextBox 45"/>
          <p:cNvSpPr txBox="1"/>
          <p:nvPr/>
        </p:nvSpPr>
        <p:spPr>
          <a:xfrm>
            <a:off x="432489" y="4580976"/>
            <a:ext cx="626063" cy="246221"/>
          </a:xfrm>
          <a:prstGeom prst="rect">
            <a:avLst/>
          </a:prstGeom>
          <a:noFill/>
        </p:spPr>
        <p:txBody>
          <a:bodyPr wrap="square" rtlCol="0">
            <a:spAutoFit/>
          </a:bodyPr>
          <a:lstStyle/>
          <a:p>
            <a:r>
              <a:rPr lang="lt-LT" sz="1000" dirty="0" smtClean="0">
                <a:latin typeface="Segoe UI" panose="020B0502040204020203" pitchFamily="34" charset="0"/>
                <a:cs typeface="Segoe UI" panose="020B0502040204020203" pitchFamily="34" charset="0"/>
              </a:rPr>
              <a:t>2018 I</a:t>
            </a:r>
            <a:endParaRPr lang="lt-LT" sz="1000" dirty="0">
              <a:latin typeface="Segoe UI" panose="020B0502040204020203" pitchFamily="34" charset="0"/>
              <a:cs typeface="Segoe UI" panose="020B0502040204020203" pitchFamily="34" charset="0"/>
            </a:endParaRPr>
          </a:p>
        </p:txBody>
      </p:sp>
      <p:sp>
        <p:nvSpPr>
          <p:cNvPr id="3" name="TextBox 2"/>
          <p:cNvSpPr txBox="1"/>
          <p:nvPr/>
        </p:nvSpPr>
        <p:spPr>
          <a:xfrm>
            <a:off x="9997615" y="4645563"/>
            <a:ext cx="729049" cy="338554"/>
          </a:xfrm>
          <a:prstGeom prst="rect">
            <a:avLst/>
          </a:prstGeom>
          <a:noFill/>
        </p:spPr>
        <p:txBody>
          <a:bodyPr wrap="square" rtlCol="0">
            <a:spAutoFit/>
          </a:bodyPr>
          <a:lstStyle/>
          <a:p>
            <a:r>
              <a:rPr lang="lt-LT" sz="1600" dirty="0" smtClean="0">
                <a:latin typeface="Segoe UI" panose="020B0502040204020203" pitchFamily="34" charset="0"/>
                <a:cs typeface="Segoe UI" panose="020B0502040204020203" pitchFamily="34" charset="0"/>
              </a:rPr>
              <a:t>9,9 </a:t>
            </a:r>
            <a:r>
              <a:rPr lang="en-US" sz="1600" dirty="0" smtClean="0">
                <a:latin typeface="Segoe UI" panose="020B0502040204020203" pitchFamily="34" charset="0"/>
                <a:cs typeface="Segoe UI" panose="020B0502040204020203" pitchFamily="34" charset="0"/>
              </a:rPr>
              <a:t>%</a:t>
            </a:r>
            <a:endParaRPr lang="lt-LT" sz="1600" dirty="0">
              <a:latin typeface="Segoe UI" panose="020B0502040204020203" pitchFamily="34" charset="0"/>
              <a:cs typeface="Segoe UI" panose="020B0502040204020203" pitchFamily="34" charset="0"/>
            </a:endParaRPr>
          </a:p>
        </p:txBody>
      </p:sp>
      <p:sp>
        <p:nvSpPr>
          <p:cNvPr id="6" name="Stačiakampis 5"/>
          <p:cNvSpPr/>
          <p:nvPr/>
        </p:nvSpPr>
        <p:spPr>
          <a:xfrm>
            <a:off x="1464275" y="4460524"/>
            <a:ext cx="117390" cy="10809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8" name="Grupė 7"/>
          <p:cNvGrpSpPr/>
          <p:nvPr/>
        </p:nvGrpSpPr>
        <p:grpSpPr>
          <a:xfrm>
            <a:off x="6900061" y="2301699"/>
            <a:ext cx="2019491" cy="523220"/>
            <a:chOff x="7240585" y="2261286"/>
            <a:chExt cx="1864168" cy="523220"/>
          </a:xfrm>
        </p:grpSpPr>
        <p:sp>
          <p:nvSpPr>
            <p:cNvPr id="4" name="Stačiakampis 3"/>
            <p:cNvSpPr/>
            <p:nvPr/>
          </p:nvSpPr>
          <p:spPr>
            <a:xfrm>
              <a:off x="7253416" y="2273643"/>
              <a:ext cx="1838507" cy="4848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p:cNvSpPr txBox="1"/>
            <p:nvPr/>
          </p:nvSpPr>
          <p:spPr>
            <a:xfrm>
              <a:off x="7240585" y="2261286"/>
              <a:ext cx="1864168" cy="523220"/>
            </a:xfrm>
            <a:prstGeom prst="rect">
              <a:avLst/>
            </a:prstGeom>
            <a:noFill/>
          </p:spPr>
          <p:txBody>
            <a:bodyPr wrap="square" rtlCol="0">
              <a:spAutoFit/>
            </a:bodyPr>
            <a:lstStyle/>
            <a:p>
              <a:pPr algn="ctr"/>
              <a:r>
                <a:rPr lang="lt-LT" dirty="0" smtClean="0">
                  <a:latin typeface="Segoe UI" panose="020B0502040204020203" pitchFamily="34" charset="0"/>
                  <a:cs typeface="Segoe UI" panose="020B0502040204020203" pitchFamily="34" charset="0"/>
                </a:rPr>
                <a:t>Griežtinama nemokumo sąvoka</a:t>
              </a:r>
              <a:endParaRPr lang="lt-LT" dirty="0">
                <a:latin typeface="Segoe UI" panose="020B0502040204020203" pitchFamily="34" charset="0"/>
                <a:cs typeface="Segoe UI" panose="020B0502040204020203" pitchFamily="34" charset="0"/>
              </a:endParaRPr>
            </a:p>
          </p:txBody>
        </p:sp>
      </p:grpSp>
      <p:grpSp>
        <p:nvGrpSpPr>
          <p:cNvPr id="44" name="Grupė 43"/>
          <p:cNvGrpSpPr/>
          <p:nvPr/>
        </p:nvGrpSpPr>
        <p:grpSpPr>
          <a:xfrm>
            <a:off x="6908674" y="2911416"/>
            <a:ext cx="2069991" cy="538207"/>
            <a:chOff x="7253416" y="2273643"/>
            <a:chExt cx="1959704" cy="484882"/>
          </a:xfrm>
        </p:grpSpPr>
        <p:sp>
          <p:nvSpPr>
            <p:cNvPr id="45" name="Stačiakampis 44"/>
            <p:cNvSpPr/>
            <p:nvPr/>
          </p:nvSpPr>
          <p:spPr>
            <a:xfrm>
              <a:off x="7253416" y="2273643"/>
              <a:ext cx="1890584" cy="4848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7" name="TextBox 46"/>
            <p:cNvSpPr txBox="1"/>
            <p:nvPr/>
          </p:nvSpPr>
          <p:spPr>
            <a:xfrm>
              <a:off x="7289231" y="2362195"/>
              <a:ext cx="1923889" cy="307777"/>
            </a:xfrm>
            <a:prstGeom prst="rect">
              <a:avLst/>
            </a:prstGeom>
            <a:noFill/>
          </p:spPr>
          <p:txBody>
            <a:bodyPr wrap="square" rtlCol="0">
              <a:spAutoFit/>
            </a:bodyPr>
            <a:lstStyle/>
            <a:p>
              <a:pPr algn="ctr"/>
              <a:r>
                <a:rPr lang="lt-LT" dirty="0">
                  <a:latin typeface="Segoe UI" panose="020B0502040204020203" pitchFamily="34" charset="0"/>
                  <a:cs typeface="Segoe UI" panose="020B0502040204020203" pitchFamily="34" charset="0"/>
                </a:rPr>
                <a:t>Ankstesnė pareiga</a:t>
              </a:r>
            </a:p>
          </p:txBody>
        </p:sp>
      </p:grpSp>
      <p:cxnSp>
        <p:nvCxnSpPr>
          <p:cNvPr id="10" name="Tiesioji jungtis 9"/>
          <p:cNvCxnSpPr/>
          <p:nvPr/>
        </p:nvCxnSpPr>
        <p:spPr>
          <a:xfrm>
            <a:off x="6699869" y="2556497"/>
            <a:ext cx="21131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Tiesioji jungtis 47"/>
          <p:cNvCxnSpPr/>
          <p:nvPr/>
        </p:nvCxnSpPr>
        <p:spPr>
          <a:xfrm>
            <a:off x="6691628" y="3141392"/>
            <a:ext cx="21131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3" name="Grupė 12"/>
          <p:cNvGrpSpPr/>
          <p:nvPr/>
        </p:nvGrpSpPr>
        <p:grpSpPr>
          <a:xfrm>
            <a:off x="4690983" y="4937950"/>
            <a:ext cx="2036109" cy="1215715"/>
            <a:chOff x="4690983" y="4937950"/>
            <a:chExt cx="2036109" cy="1215715"/>
          </a:xfrm>
        </p:grpSpPr>
        <p:sp>
          <p:nvSpPr>
            <p:cNvPr id="11" name="Stačiakampis 10"/>
            <p:cNvSpPr/>
            <p:nvPr/>
          </p:nvSpPr>
          <p:spPr>
            <a:xfrm>
              <a:off x="4690983" y="4937950"/>
              <a:ext cx="2036109" cy="12157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TextBox 11"/>
            <p:cNvSpPr txBox="1"/>
            <p:nvPr/>
          </p:nvSpPr>
          <p:spPr>
            <a:xfrm>
              <a:off x="4792815" y="4984117"/>
              <a:ext cx="1897206" cy="1138773"/>
            </a:xfrm>
            <a:prstGeom prst="rect">
              <a:avLst/>
            </a:prstGeom>
            <a:noFill/>
          </p:spPr>
          <p:txBody>
            <a:bodyPr wrap="square" rtlCol="0">
              <a:spAutoFit/>
            </a:bodyPr>
            <a:lstStyle/>
            <a:p>
              <a:pPr algn="ctr"/>
              <a:r>
                <a:rPr lang="lt-LT" sz="1700" b="1" dirty="0">
                  <a:latin typeface="Segoe UI" panose="020B0502040204020203" pitchFamily="34" charset="0"/>
                  <a:cs typeface="Segoe UI" panose="020B0502040204020203" pitchFamily="34" charset="0"/>
                </a:rPr>
                <a:t>Beturtėms įmonėms nekeliama bankroto byla</a:t>
              </a:r>
            </a:p>
          </p:txBody>
        </p:sp>
      </p:grpSp>
      <p:cxnSp>
        <p:nvCxnSpPr>
          <p:cNvPr id="49" name="Tiesioji jungtis 48"/>
          <p:cNvCxnSpPr/>
          <p:nvPr/>
        </p:nvCxnSpPr>
        <p:spPr>
          <a:xfrm>
            <a:off x="6727092" y="4239914"/>
            <a:ext cx="21131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1" name="Grupė 50"/>
          <p:cNvGrpSpPr/>
          <p:nvPr/>
        </p:nvGrpSpPr>
        <p:grpSpPr>
          <a:xfrm>
            <a:off x="6916071" y="3755472"/>
            <a:ext cx="2105881" cy="1031685"/>
            <a:chOff x="7229748" y="2235344"/>
            <a:chExt cx="1923887" cy="1019095"/>
          </a:xfrm>
        </p:grpSpPr>
        <p:sp>
          <p:nvSpPr>
            <p:cNvPr id="52" name="Stačiakampis 51"/>
            <p:cNvSpPr/>
            <p:nvPr/>
          </p:nvSpPr>
          <p:spPr>
            <a:xfrm>
              <a:off x="7253418" y="2273642"/>
              <a:ext cx="1860672" cy="9807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3" name="TextBox 52"/>
            <p:cNvSpPr txBox="1"/>
            <p:nvPr/>
          </p:nvSpPr>
          <p:spPr>
            <a:xfrm>
              <a:off x="7229748" y="2235344"/>
              <a:ext cx="1923887" cy="851257"/>
            </a:xfrm>
            <a:prstGeom prst="rect">
              <a:avLst/>
            </a:prstGeom>
            <a:noFill/>
          </p:spPr>
          <p:txBody>
            <a:bodyPr wrap="square" rtlCol="0">
              <a:spAutoFit/>
            </a:bodyPr>
            <a:lstStyle/>
            <a:p>
              <a:pPr algn="ctr"/>
              <a:r>
                <a:rPr lang="lt-LT" dirty="0" smtClean="0">
                  <a:latin typeface="Segoe UI" panose="020B0502040204020203" pitchFamily="34" charset="0"/>
                  <a:cs typeface="Segoe UI" panose="020B0502040204020203" pitchFamily="34" charset="0"/>
                </a:rPr>
                <a:t>Lengviau pradėti:</a:t>
              </a:r>
            </a:p>
            <a:p>
              <a:pPr marL="171450" indent="-171450">
                <a:buFontTx/>
                <a:buChar char="-"/>
              </a:pPr>
              <a:r>
                <a:rPr lang="lt-LT" sz="1200" dirty="0" smtClean="0">
                  <a:latin typeface="Segoe UI" panose="020B0502040204020203" pitchFamily="34" charset="0"/>
                  <a:cs typeface="Segoe UI" panose="020B0502040204020203" pitchFamily="34" charset="0"/>
                </a:rPr>
                <a:t>inicijuos ir kreditoriai</a:t>
              </a:r>
            </a:p>
            <a:p>
              <a:pPr marL="171450" indent="-171450">
                <a:buFontTx/>
                <a:buChar char="-"/>
              </a:pPr>
              <a:r>
                <a:rPr lang="lt-LT" sz="1200" dirty="0" smtClean="0">
                  <a:latin typeface="Segoe UI" panose="020B0502040204020203" pitchFamily="34" charset="0"/>
                  <a:cs typeface="Segoe UI" panose="020B0502040204020203" pitchFamily="34" charset="0"/>
                </a:rPr>
                <a:t>nemoki/gyvybinga įmonė</a:t>
              </a:r>
            </a:p>
            <a:p>
              <a:pPr marL="171450" indent="-171450">
                <a:buFontTx/>
                <a:buChar char="-"/>
              </a:pPr>
              <a:r>
                <a:rPr lang="lt-LT" sz="1200" dirty="0">
                  <a:latin typeface="Segoe UI" panose="020B0502040204020203" pitchFamily="34" charset="0"/>
                  <a:cs typeface="Segoe UI" panose="020B0502040204020203" pitchFamily="34" charset="0"/>
                </a:rPr>
                <a:t>p</a:t>
              </a:r>
              <a:r>
                <a:rPr lang="lt-LT" sz="1200" dirty="0" smtClean="0">
                  <a:latin typeface="Segoe UI" panose="020B0502040204020203" pitchFamily="34" charset="0"/>
                  <a:cs typeface="Segoe UI" panose="020B0502040204020203" pitchFamily="34" charset="0"/>
                </a:rPr>
                <a:t>erėjimas iš bankroto</a:t>
              </a:r>
              <a:endParaRPr lang="lt-LT" sz="1200" dirty="0">
                <a:latin typeface="Segoe UI" panose="020B0502040204020203" pitchFamily="34" charset="0"/>
                <a:cs typeface="Segoe UI" panose="020B0502040204020203" pitchFamily="34" charset="0"/>
              </a:endParaRPr>
            </a:p>
          </p:txBody>
        </p:sp>
      </p:grpSp>
      <p:grpSp>
        <p:nvGrpSpPr>
          <p:cNvPr id="57" name="Grupė 56"/>
          <p:cNvGrpSpPr/>
          <p:nvPr/>
        </p:nvGrpSpPr>
        <p:grpSpPr>
          <a:xfrm>
            <a:off x="6894536" y="4888522"/>
            <a:ext cx="2189201" cy="1415772"/>
            <a:chOff x="7244048" y="2228665"/>
            <a:chExt cx="1923887" cy="1415772"/>
          </a:xfrm>
        </p:grpSpPr>
        <p:sp>
          <p:nvSpPr>
            <p:cNvPr id="58" name="Stačiakampis 57"/>
            <p:cNvSpPr/>
            <p:nvPr/>
          </p:nvSpPr>
          <p:spPr>
            <a:xfrm>
              <a:off x="7253419" y="2273642"/>
              <a:ext cx="1822425" cy="11428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9" name="TextBox 58"/>
            <p:cNvSpPr txBox="1"/>
            <p:nvPr/>
          </p:nvSpPr>
          <p:spPr>
            <a:xfrm>
              <a:off x="7244048" y="2228665"/>
              <a:ext cx="1923887" cy="1415772"/>
            </a:xfrm>
            <a:prstGeom prst="rect">
              <a:avLst/>
            </a:prstGeom>
            <a:noFill/>
          </p:spPr>
          <p:txBody>
            <a:bodyPr wrap="square" rtlCol="0">
              <a:spAutoFit/>
            </a:bodyPr>
            <a:lstStyle/>
            <a:p>
              <a:pPr algn="ctr"/>
              <a:r>
                <a:rPr lang="lt-LT" dirty="0" smtClean="0">
                  <a:latin typeface="Segoe UI" panose="020B0502040204020203" pitchFamily="34" charset="0"/>
                  <a:cs typeface="Segoe UI" panose="020B0502040204020203" pitchFamily="34" charset="0"/>
                </a:rPr>
                <a:t>Daugiau kontrolės:</a:t>
              </a:r>
            </a:p>
            <a:p>
              <a:pPr marL="171450" indent="-171450">
                <a:buFontTx/>
                <a:buChar char="-"/>
              </a:pPr>
              <a:r>
                <a:rPr lang="lt-LT" sz="1200" dirty="0">
                  <a:latin typeface="Segoe UI" panose="020B0502040204020203" pitchFamily="34" charset="0"/>
                  <a:cs typeface="Segoe UI" panose="020B0502040204020203" pitchFamily="34" charset="0"/>
                </a:rPr>
                <a:t>n</a:t>
              </a:r>
              <a:r>
                <a:rPr lang="lt-LT" sz="1200" dirty="0" smtClean="0">
                  <a:latin typeface="Segoe UI" panose="020B0502040204020203" pitchFamily="34" charset="0"/>
                  <a:cs typeface="Segoe UI" panose="020B0502040204020203" pitchFamily="34" charset="0"/>
                </a:rPr>
                <a:t>audos palyginimas plane</a:t>
              </a:r>
            </a:p>
            <a:p>
              <a:pPr marL="171450" indent="-171450">
                <a:buFontTx/>
                <a:buChar char="-"/>
              </a:pPr>
              <a:r>
                <a:rPr lang="lt-LT" sz="1200" dirty="0">
                  <a:latin typeface="Segoe UI" panose="020B0502040204020203" pitchFamily="34" charset="0"/>
                  <a:cs typeface="Segoe UI" panose="020B0502040204020203" pitchFamily="34" charset="0"/>
                </a:rPr>
                <a:t>n</a:t>
              </a:r>
              <a:r>
                <a:rPr lang="lt-LT" sz="1200" dirty="0" smtClean="0">
                  <a:latin typeface="Segoe UI" panose="020B0502040204020203" pitchFamily="34" charset="0"/>
                  <a:cs typeface="Segoe UI" panose="020B0502040204020203" pitchFamily="34" charset="0"/>
                </a:rPr>
                <a:t>epavykus -&gt; bankrotas</a:t>
              </a:r>
            </a:p>
            <a:p>
              <a:pPr marL="171450" indent="-171450">
                <a:buFontTx/>
                <a:buChar char="-"/>
              </a:pPr>
              <a:r>
                <a:rPr lang="lt-LT" sz="1200" dirty="0">
                  <a:latin typeface="Segoe UI" panose="020B0502040204020203" pitchFamily="34" charset="0"/>
                  <a:cs typeface="Segoe UI" panose="020B0502040204020203" pitchFamily="34" charset="0"/>
                </a:rPr>
                <a:t>s</a:t>
              </a:r>
              <a:r>
                <a:rPr lang="lt-LT" sz="1200" dirty="0" smtClean="0">
                  <a:latin typeface="Segoe UI" panose="020B0502040204020203" pitchFamily="34" charset="0"/>
                  <a:cs typeface="Segoe UI" panose="020B0502040204020203" pitchFamily="34" charset="0"/>
                </a:rPr>
                <a:t>ustabdymas trumpinamas iki 4 mėn.</a:t>
              </a:r>
            </a:p>
            <a:p>
              <a:pPr marL="171450" indent="-171450">
                <a:buFontTx/>
                <a:buChar char="-"/>
              </a:pPr>
              <a:r>
                <a:rPr lang="lt-LT" sz="1200" dirty="0" smtClean="0">
                  <a:latin typeface="Segoe UI" panose="020B0502040204020203" pitchFamily="34" charset="0"/>
                  <a:cs typeface="Segoe UI" panose="020B0502040204020203" pitchFamily="34" charset="0"/>
                </a:rPr>
                <a:t>2 kreditorių grupės</a:t>
              </a:r>
            </a:p>
            <a:p>
              <a:pPr marL="171450" indent="-171450">
                <a:buFontTx/>
                <a:buChar char="-"/>
              </a:pPr>
              <a:endParaRPr lang="lt-LT" sz="1200" dirty="0">
                <a:latin typeface="Segoe UI" panose="020B0502040204020203" pitchFamily="34" charset="0"/>
                <a:cs typeface="Segoe UI" panose="020B0502040204020203" pitchFamily="34" charset="0"/>
              </a:endParaRPr>
            </a:p>
          </p:txBody>
        </p:sp>
      </p:grpSp>
      <p:cxnSp>
        <p:nvCxnSpPr>
          <p:cNvPr id="16" name="Tiesioji jungtis 15"/>
          <p:cNvCxnSpPr/>
          <p:nvPr/>
        </p:nvCxnSpPr>
        <p:spPr>
          <a:xfrm>
            <a:off x="6832751" y="4239914"/>
            <a:ext cx="0" cy="1313589"/>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Tiesioji jungtis 18"/>
          <p:cNvCxnSpPr>
            <a:stCxn id="59" idx="1"/>
            <a:endCxn id="59" idx="1"/>
          </p:cNvCxnSpPr>
          <p:nvPr/>
        </p:nvCxnSpPr>
        <p:spPr>
          <a:xfrm>
            <a:off x="6894536" y="55964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Tiesioji jungtis 65"/>
          <p:cNvCxnSpPr/>
          <p:nvPr/>
        </p:nvCxnSpPr>
        <p:spPr>
          <a:xfrm>
            <a:off x="6832751" y="5554347"/>
            <a:ext cx="7244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38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1" cy="1344167"/>
          </a:xfrm>
          <a:prstGeom prst="rect">
            <a:avLst/>
          </a:prstGeom>
        </p:spPr>
      </p:pic>
      <p:sp>
        <p:nvSpPr>
          <p:cNvPr id="6"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8" name="Shape 9"/>
          <p:cNvSpPr txBox="1">
            <a:spLocks noGrp="1"/>
          </p:cNvSpPr>
          <p:nvPr>
            <p:ph type="ftr" idx="3"/>
          </p:nvPr>
        </p:nvSpPr>
        <p:spPr>
          <a:xfrm>
            <a:off x="4038599" y="6356350"/>
            <a:ext cx="4455406"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9"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7</a:t>
            </a:fld>
            <a:endParaRPr lang="lt-LT" sz="1200" dirty="0">
              <a:latin typeface="Trebuchet MS"/>
              <a:ea typeface="Trebuchet MS"/>
              <a:cs typeface="Trebuchet MS"/>
              <a:sym typeface="Trebuchet MS"/>
            </a:endParaRPr>
          </a:p>
        </p:txBody>
      </p:sp>
      <p:sp>
        <p:nvSpPr>
          <p:cNvPr id="10" name="Antraštė 2"/>
          <p:cNvSpPr>
            <a:spLocks noGrp="1"/>
          </p:cNvSpPr>
          <p:nvPr>
            <p:ph type="title"/>
          </p:nvPr>
        </p:nvSpPr>
        <p:spPr>
          <a:xfrm>
            <a:off x="318928" y="220265"/>
            <a:ext cx="10917043" cy="903635"/>
          </a:xfrm>
        </p:spPr>
        <p:txBody>
          <a:bodyPr/>
          <a:lstStyle/>
          <a:p>
            <a:r>
              <a:rPr lang="lt-LT" sz="3200" dirty="0" smtClean="0">
                <a:latin typeface="Segoe UI" panose="020B0502040204020203" pitchFamily="34" charset="0"/>
                <a:cs typeface="Segoe UI" panose="020B0502040204020203" pitchFamily="34" charset="0"/>
              </a:rPr>
              <a:t>2) Neefektyvūs įmonių restruktūrizavimai</a:t>
            </a:r>
            <a:endParaRPr lang="lt-LT" sz="3200" dirty="0">
              <a:latin typeface="Segoe UI" panose="020B0502040204020203" pitchFamily="34" charset="0"/>
              <a:cs typeface="Segoe UI" panose="020B0502040204020203" pitchFamily="34" charset="0"/>
            </a:endParaRPr>
          </a:p>
        </p:txBody>
      </p:sp>
      <p:sp>
        <p:nvSpPr>
          <p:cNvPr id="20" name="Stačiakampis 28"/>
          <p:cNvSpPr/>
          <p:nvPr/>
        </p:nvSpPr>
        <p:spPr>
          <a:xfrm>
            <a:off x="922687" y="2169628"/>
            <a:ext cx="2141789" cy="1079960"/>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latin typeface="Segoe UI" panose="020B0502040204020203" pitchFamily="34" charset="0"/>
                <a:cs typeface="Segoe UI" panose="020B0502040204020203" pitchFamily="34" charset="0"/>
              </a:rPr>
              <a:t>9 </a:t>
            </a:r>
            <a:r>
              <a:rPr lang="en-US" sz="3200" b="1" dirty="0">
                <a:solidFill>
                  <a:schemeClr val="tx1"/>
                </a:solidFill>
                <a:latin typeface="Segoe UI" panose="020B0502040204020203" pitchFamily="34" charset="0"/>
                <a:cs typeface="Segoe UI" panose="020B0502040204020203" pitchFamily="34" charset="0"/>
              </a:rPr>
              <a:t>%</a:t>
            </a:r>
            <a:endParaRPr lang="lt-LT" sz="3200" b="1" dirty="0">
              <a:solidFill>
                <a:schemeClr val="tx1"/>
              </a:solidFill>
              <a:latin typeface="Segoe UI" panose="020B0502040204020203" pitchFamily="34" charset="0"/>
              <a:cs typeface="Segoe UI" panose="020B0502040204020203" pitchFamily="34" charset="0"/>
            </a:endParaRPr>
          </a:p>
          <a:p>
            <a:pPr algn="ctr"/>
            <a:r>
              <a:rPr lang="lt-LT" sz="2000" dirty="0" smtClean="0">
                <a:solidFill>
                  <a:schemeClr val="tx1"/>
                </a:solidFill>
                <a:latin typeface="Segoe UI" panose="020B0502040204020203" pitchFamily="34" charset="0"/>
                <a:cs typeface="Segoe UI" panose="020B0502040204020203" pitchFamily="34" charset="0"/>
              </a:rPr>
              <a:t>sėkmingų atvejų</a:t>
            </a:r>
          </a:p>
        </p:txBody>
      </p:sp>
      <p:sp>
        <p:nvSpPr>
          <p:cNvPr id="21" name="Stačiakampis 28"/>
          <p:cNvSpPr/>
          <p:nvPr/>
        </p:nvSpPr>
        <p:spPr>
          <a:xfrm>
            <a:off x="922687" y="3575325"/>
            <a:ext cx="2141789" cy="1037203"/>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latin typeface="Segoe UI" panose="020B0502040204020203" pitchFamily="34" charset="0"/>
                <a:cs typeface="Segoe UI" panose="020B0502040204020203" pitchFamily="34" charset="0"/>
              </a:rPr>
              <a:t>51 </a:t>
            </a:r>
            <a:r>
              <a:rPr lang="en-US" sz="3200" b="1" dirty="0">
                <a:solidFill>
                  <a:schemeClr val="tx1"/>
                </a:solidFill>
                <a:latin typeface="Segoe UI" panose="020B0502040204020203" pitchFamily="34" charset="0"/>
                <a:cs typeface="Segoe UI" panose="020B0502040204020203" pitchFamily="34" charset="0"/>
              </a:rPr>
              <a:t>%</a:t>
            </a:r>
            <a:endParaRPr lang="lt-LT" sz="3200" b="1" dirty="0">
              <a:solidFill>
                <a:schemeClr val="tx1"/>
              </a:solidFill>
              <a:latin typeface="Segoe UI" panose="020B0502040204020203" pitchFamily="34" charset="0"/>
              <a:cs typeface="Segoe UI" panose="020B0502040204020203" pitchFamily="34" charset="0"/>
            </a:endParaRPr>
          </a:p>
          <a:p>
            <a:pPr algn="ctr"/>
            <a:r>
              <a:rPr lang="lt-LT" sz="2000" dirty="0">
                <a:solidFill>
                  <a:schemeClr val="tx1"/>
                </a:solidFill>
                <a:latin typeface="Segoe UI" panose="020B0502040204020203" pitchFamily="34" charset="0"/>
                <a:cs typeface="Segoe UI" panose="020B0502040204020203" pitchFamily="34" charset="0"/>
              </a:rPr>
              <a:t>baigiasi bankrotu</a:t>
            </a:r>
          </a:p>
        </p:txBody>
      </p:sp>
      <p:sp>
        <p:nvSpPr>
          <p:cNvPr id="37" name="Rectangle 4">
            <a:extLst>
              <a:ext uri="{FF2B5EF4-FFF2-40B4-BE49-F238E27FC236}">
                <a16:creationId xmlns:a16="http://schemas.microsoft.com/office/drawing/2014/main" xmlns="" id="{41BC3DFB-7334-4F6A-B55F-8A05B4C5B632}"/>
              </a:ext>
            </a:extLst>
          </p:cNvPr>
          <p:cNvSpPr/>
          <p:nvPr/>
        </p:nvSpPr>
        <p:spPr>
          <a:xfrm>
            <a:off x="5070070" y="2231909"/>
            <a:ext cx="2625325" cy="1154162"/>
          </a:xfrm>
          <a:prstGeom prst="rect">
            <a:avLst/>
          </a:prstGeom>
          <a:solidFill>
            <a:schemeClr val="accent5">
              <a:alpha val="20000"/>
            </a:schemeClr>
          </a:solidFill>
          <a:ln>
            <a:noFill/>
          </a:ln>
        </p:spPr>
        <p:txBody>
          <a:bodyPr wrap="square" lIns="182880" tIns="182880" rIns="182880" bIns="182880">
            <a:spAutoFit/>
          </a:bodyPr>
          <a:lstStyle/>
          <a:p>
            <a:pPr algn="ctr"/>
            <a:r>
              <a:rPr lang="lt-LT" sz="1700" b="1" dirty="0" smtClean="0">
                <a:latin typeface="Segoe UI" panose="020B0502040204020203" pitchFamily="34" charset="0"/>
                <a:cs typeface="Segoe UI" panose="020B0502040204020203" pitchFamily="34" charset="0"/>
              </a:rPr>
              <a:t>Prieš kreipiantis į teismą pareiga siūlyti tartis be teismo</a:t>
            </a:r>
            <a:endParaRPr lang="lt-LT" sz="1700" b="1" dirty="0">
              <a:latin typeface="Segoe UI" panose="020B0502040204020203" pitchFamily="34" charset="0"/>
              <a:cs typeface="Segoe UI" panose="020B0502040204020203" pitchFamily="34" charset="0"/>
            </a:endParaRPr>
          </a:p>
        </p:txBody>
      </p:sp>
      <p:sp>
        <p:nvSpPr>
          <p:cNvPr id="38" name="Rectangle 4">
            <a:extLst>
              <a:ext uri="{FF2B5EF4-FFF2-40B4-BE49-F238E27FC236}">
                <a16:creationId xmlns:a16="http://schemas.microsoft.com/office/drawing/2014/main" xmlns="" id="{41BC3DFB-7334-4F6A-B55F-8A05B4C5B632}"/>
              </a:ext>
            </a:extLst>
          </p:cNvPr>
          <p:cNvSpPr/>
          <p:nvPr/>
        </p:nvSpPr>
        <p:spPr>
          <a:xfrm>
            <a:off x="4291592" y="3520392"/>
            <a:ext cx="2625326" cy="892552"/>
          </a:xfrm>
          <a:prstGeom prst="rect">
            <a:avLst/>
          </a:prstGeom>
          <a:solidFill>
            <a:schemeClr val="accent5">
              <a:alpha val="20000"/>
            </a:schemeClr>
          </a:solidFill>
          <a:ln>
            <a:noFill/>
          </a:ln>
        </p:spPr>
        <p:txBody>
          <a:bodyPr wrap="square" lIns="182880" tIns="182880" rIns="182880" bIns="182880">
            <a:spAutoFit/>
          </a:bodyPr>
          <a:lstStyle/>
          <a:p>
            <a:pPr algn="ctr"/>
            <a:r>
              <a:rPr lang="lt-LT" sz="1700" b="1" dirty="0" smtClean="0">
                <a:latin typeface="Segoe UI" panose="020B0502040204020203" pitchFamily="34" charset="0"/>
                <a:cs typeface="Segoe UI" panose="020B0502040204020203" pitchFamily="34" charset="0"/>
              </a:rPr>
              <a:t>Restruktūrizavimo skatinimas</a:t>
            </a:r>
            <a:endParaRPr lang="lt-LT" sz="1700" b="1" dirty="0">
              <a:latin typeface="Segoe UI" panose="020B0502040204020203" pitchFamily="34" charset="0"/>
              <a:cs typeface="Segoe UI" panose="020B0502040204020203" pitchFamily="34" charset="0"/>
            </a:endParaRPr>
          </a:p>
        </p:txBody>
      </p:sp>
      <p:sp>
        <p:nvSpPr>
          <p:cNvPr id="39" name="Rectangle 4">
            <a:extLst>
              <a:ext uri="{FF2B5EF4-FFF2-40B4-BE49-F238E27FC236}">
                <a16:creationId xmlns:a16="http://schemas.microsoft.com/office/drawing/2014/main" xmlns="" id="{41BC3DFB-7334-4F6A-B55F-8A05B4C5B632}"/>
              </a:ext>
            </a:extLst>
          </p:cNvPr>
          <p:cNvSpPr/>
          <p:nvPr/>
        </p:nvSpPr>
        <p:spPr>
          <a:xfrm>
            <a:off x="4294448" y="4627940"/>
            <a:ext cx="2612969" cy="1415772"/>
          </a:xfrm>
          <a:prstGeom prst="rect">
            <a:avLst/>
          </a:prstGeom>
          <a:solidFill>
            <a:schemeClr val="accent5">
              <a:alpha val="20000"/>
            </a:schemeClr>
          </a:solidFill>
          <a:ln>
            <a:noFill/>
          </a:ln>
        </p:spPr>
        <p:txBody>
          <a:bodyPr wrap="square" lIns="182880" tIns="182880" rIns="182880" bIns="182880">
            <a:spAutoFit/>
          </a:bodyPr>
          <a:lstStyle/>
          <a:p>
            <a:pPr algn="ctr"/>
            <a:r>
              <a:rPr lang="lt-LT" sz="1700" b="1" dirty="0">
                <a:latin typeface="Segoe UI" panose="020B0502040204020203" pitchFamily="34" charset="0"/>
                <a:cs typeface="Segoe UI" panose="020B0502040204020203" pitchFamily="34" charset="0"/>
              </a:rPr>
              <a:t>Restruktūrizavimo proceso </a:t>
            </a:r>
            <a:r>
              <a:rPr lang="lt-LT" sz="1700" b="1" dirty="0" smtClean="0">
                <a:latin typeface="Segoe UI" panose="020B0502040204020203" pitchFamily="34" charset="0"/>
                <a:cs typeface="Segoe UI" panose="020B0502040204020203" pitchFamily="34" charset="0"/>
              </a:rPr>
              <a:t>veiksmingumo ir kontrolės didinimas</a:t>
            </a:r>
            <a:endParaRPr lang="lt-LT" sz="1700" b="1" dirty="0">
              <a:latin typeface="Segoe UI" panose="020B0502040204020203" pitchFamily="34" charset="0"/>
              <a:cs typeface="Segoe UI" panose="020B0502040204020203" pitchFamily="34" charset="0"/>
            </a:endParaRPr>
          </a:p>
        </p:txBody>
      </p:sp>
      <p:sp>
        <p:nvSpPr>
          <p:cNvPr id="22" name="Stačiakampis 28"/>
          <p:cNvSpPr/>
          <p:nvPr/>
        </p:nvSpPr>
        <p:spPr>
          <a:xfrm>
            <a:off x="939161" y="4904933"/>
            <a:ext cx="2125315" cy="1075737"/>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smtClean="0">
                <a:solidFill>
                  <a:schemeClr val="tx1"/>
                </a:solidFill>
                <a:latin typeface="Segoe UI" panose="020B0502040204020203" pitchFamily="34" charset="0"/>
                <a:cs typeface="Segoe UI" panose="020B0502040204020203" pitchFamily="34" charset="0"/>
              </a:rPr>
              <a:t>30 </a:t>
            </a:r>
            <a:r>
              <a:rPr lang="en-US" sz="3200" b="1" dirty="0">
                <a:solidFill>
                  <a:schemeClr val="tx1"/>
                </a:solidFill>
                <a:latin typeface="Segoe UI" panose="020B0502040204020203" pitchFamily="34" charset="0"/>
                <a:cs typeface="Segoe UI" panose="020B0502040204020203" pitchFamily="34" charset="0"/>
              </a:rPr>
              <a:t>%</a:t>
            </a:r>
            <a:endParaRPr lang="lt-LT" sz="3200" b="1" dirty="0">
              <a:solidFill>
                <a:schemeClr val="tx1"/>
              </a:solidFill>
              <a:latin typeface="Segoe UI" panose="020B0502040204020203" pitchFamily="34" charset="0"/>
              <a:cs typeface="Segoe UI" panose="020B0502040204020203" pitchFamily="34" charset="0"/>
            </a:endParaRPr>
          </a:p>
          <a:p>
            <a:pPr algn="ctr"/>
            <a:r>
              <a:rPr lang="lt-LT" sz="2000" dirty="0" smtClean="0">
                <a:solidFill>
                  <a:schemeClr val="tx1"/>
                </a:solidFill>
                <a:latin typeface="Segoe UI" panose="020B0502040204020203" pitchFamily="34" charset="0"/>
                <a:cs typeface="Segoe UI" panose="020B0502040204020203" pitchFamily="34" charset="0"/>
              </a:rPr>
              <a:t>reikalavimų tenkinimas</a:t>
            </a:r>
            <a:endParaRPr lang="lt-LT" sz="2000" dirty="0">
              <a:solidFill>
                <a:schemeClr val="tx1"/>
              </a:solidFill>
              <a:latin typeface="Segoe UI" panose="020B0502040204020203" pitchFamily="34" charset="0"/>
              <a:cs typeface="Segoe UI" panose="020B0502040204020203" pitchFamily="34" charset="0"/>
            </a:endParaRPr>
          </a:p>
        </p:txBody>
      </p:sp>
      <p:grpSp>
        <p:nvGrpSpPr>
          <p:cNvPr id="5" name="Grupė 4"/>
          <p:cNvGrpSpPr/>
          <p:nvPr/>
        </p:nvGrpSpPr>
        <p:grpSpPr>
          <a:xfrm>
            <a:off x="9741747" y="2807808"/>
            <a:ext cx="976184" cy="2508423"/>
            <a:chOff x="9996616" y="2928551"/>
            <a:chExt cx="976184" cy="2508423"/>
          </a:xfrm>
        </p:grpSpPr>
        <p:sp>
          <p:nvSpPr>
            <p:cNvPr id="42" name="Stačiakampis 41"/>
            <p:cNvSpPr/>
            <p:nvPr/>
          </p:nvSpPr>
          <p:spPr>
            <a:xfrm>
              <a:off x="9996616" y="4353720"/>
              <a:ext cx="976184" cy="1083254"/>
            </a:xfrm>
            <a:prstGeom prst="rect">
              <a:avLst/>
            </a:prstGeom>
            <a:solidFill>
              <a:schemeClr val="accent1">
                <a:lumMod val="20000"/>
                <a:lumOff val="8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3" name="TextBox 42"/>
            <p:cNvSpPr txBox="1"/>
            <p:nvPr/>
          </p:nvSpPr>
          <p:spPr>
            <a:xfrm>
              <a:off x="10132539" y="4738180"/>
              <a:ext cx="716691" cy="369332"/>
            </a:xfrm>
            <a:prstGeom prst="rect">
              <a:avLst/>
            </a:prstGeom>
            <a:noFill/>
          </p:spPr>
          <p:txBody>
            <a:bodyPr wrap="square" rtlCol="0">
              <a:spAutoFit/>
            </a:bodyPr>
            <a:lstStyle/>
            <a:p>
              <a:r>
                <a:rPr lang="lt-LT" sz="1800" dirty="0" smtClean="0">
                  <a:latin typeface="Segoe UI" panose="020B0502040204020203" pitchFamily="34" charset="0"/>
                  <a:cs typeface="Segoe UI" panose="020B0502040204020203" pitchFamily="34" charset="0"/>
                </a:rPr>
                <a:t>30 </a:t>
              </a:r>
              <a:r>
                <a:rPr lang="en-US" sz="1800" dirty="0" smtClean="0">
                  <a:latin typeface="Segoe UI" panose="020B0502040204020203" pitchFamily="34" charset="0"/>
                  <a:cs typeface="Segoe UI" panose="020B0502040204020203" pitchFamily="34" charset="0"/>
                </a:rPr>
                <a:t>%</a:t>
              </a:r>
              <a:endParaRPr lang="lt-LT" sz="1800" dirty="0">
                <a:latin typeface="Segoe UI" panose="020B0502040204020203" pitchFamily="34" charset="0"/>
                <a:cs typeface="Segoe UI" panose="020B0502040204020203" pitchFamily="34" charset="0"/>
              </a:endParaRPr>
            </a:p>
          </p:txBody>
        </p:sp>
        <p:sp>
          <p:nvSpPr>
            <p:cNvPr id="2" name="Stačiakampis 1"/>
            <p:cNvSpPr/>
            <p:nvPr/>
          </p:nvSpPr>
          <p:spPr>
            <a:xfrm>
              <a:off x="9996616" y="2928551"/>
              <a:ext cx="976184" cy="1425169"/>
            </a:xfrm>
            <a:prstGeom prst="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4" name="Tiesioji rodyklės jungtis 3"/>
            <p:cNvCxnSpPr>
              <a:stCxn id="42" idx="0"/>
              <a:endCxn id="2" idx="0"/>
            </p:cNvCxnSpPr>
            <p:nvPr/>
          </p:nvCxnSpPr>
          <p:spPr>
            <a:xfrm flipV="1">
              <a:off x="10484708" y="2928551"/>
              <a:ext cx="0" cy="1425169"/>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9388031" y="2224215"/>
            <a:ext cx="1794824" cy="584775"/>
          </a:xfrm>
          <a:prstGeom prst="rect">
            <a:avLst/>
          </a:prstGeom>
          <a:noFill/>
        </p:spPr>
        <p:txBody>
          <a:bodyPr wrap="square" rtlCol="0">
            <a:spAutoFit/>
          </a:bodyPr>
          <a:lstStyle/>
          <a:p>
            <a:pPr algn="ctr"/>
            <a:r>
              <a:rPr lang="en-US" sz="1600" b="1" i="1" dirty="0" smtClean="0">
                <a:latin typeface="Segoe UI" panose="020B0502040204020203" pitchFamily="34" charset="0"/>
                <a:cs typeface="Segoe UI" panose="020B0502040204020203" pitchFamily="34" charset="0"/>
              </a:rPr>
              <a:t>Doing </a:t>
            </a:r>
            <a:r>
              <a:rPr lang="en-US" sz="1600" b="1" i="1" dirty="0" err="1" smtClean="0">
                <a:latin typeface="Segoe UI" panose="020B0502040204020203" pitchFamily="34" charset="0"/>
                <a:cs typeface="Segoe UI" panose="020B0502040204020203" pitchFamily="34" charset="0"/>
              </a:rPr>
              <a:t>Busine</a:t>
            </a:r>
            <a:r>
              <a:rPr lang="lt-LT" sz="1600" b="1" i="1" dirty="0" smtClean="0">
                <a:latin typeface="Segoe UI" panose="020B0502040204020203" pitchFamily="34" charset="0"/>
                <a:cs typeface="Segoe UI" panose="020B0502040204020203" pitchFamily="34" charset="0"/>
              </a:rPr>
              <a:t>s</a:t>
            </a:r>
            <a:r>
              <a:rPr lang="en-US" sz="1600" b="1" i="1" dirty="0" smtClean="0">
                <a:latin typeface="Segoe UI" panose="020B0502040204020203" pitchFamily="34" charset="0"/>
                <a:cs typeface="Segoe UI" panose="020B0502040204020203" pitchFamily="34" charset="0"/>
              </a:rPr>
              <a:t>s </a:t>
            </a:r>
            <a:r>
              <a:rPr lang="lt-LT" sz="1600" b="1" dirty="0" smtClean="0">
                <a:latin typeface="Segoe UI" panose="020B0502040204020203" pitchFamily="34" charset="0"/>
                <a:cs typeface="Segoe UI" panose="020B0502040204020203" pitchFamily="34" charset="0"/>
              </a:rPr>
              <a:t>83 </a:t>
            </a:r>
            <a:r>
              <a:rPr lang="en-US" sz="1600" b="1" dirty="0" smtClean="0">
                <a:latin typeface="Segoe UI" panose="020B0502040204020203" pitchFamily="34" charset="0"/>
                <a:cs typeface="Segoe UI" panose="020B0502040204020203" pitchFamily="34" charset="0"/>
              </a:rPr>
              <a:t>%</a:t>
            </a:r>
            <a:endParaRPr lang="lt-LT" sz="1600" b="1" dirty="0">
              <a:latin typeface="Segoe UI" panose="020B0502040204020203" pitchFamily="34" charset="0"/>
              <a:cs typeface="Segoe UI" panose="020B0502040204020203" pitchFamily="34" charset="0"/>
            </a:endParaRPr>
          </a:p>
        </p:txBody>
      </p:sp>
      <p:sp>
        <p:nvSpPr>
          <p:cNvPr id="26" name="TextBox 25"/>
          <p:cNvSpPr txBox="1"/>
          <p:nvPr/>
        </p:nvSpPr>
        <p:spPr>
          <a:xfrm>
            <a:off x="400559" y="1581992"/>
            <a:ext cx="11405286" cy="461665"/>
          </a:xfrm>
          <a:prstGeom prst="rect">
            <a:avLst/>
          </a:prstGeom>
          <a:solidFill>
            <a:schemeClr val="accent3">
              <a:lumMod val="20000"/>
              <a:lumOff val="80000"/>
            </a:schemeClr>
          </a:solidFill>
        </p:spPr>
        <p:txBody>
          <a:bodyPr wrap="square" rtlCol="0">
            <a:spAutoFit/>
          </a:bodyPr>
          <a:lstStyle/>
          <a:p>
            <a:pPr>
              <a:lnSpc>
                <a:spcPct val="150000"/>
              </a:lnSpc>
              <a:spcAft>
                <a:spcPts val="600"/>
              </a:spcAft>
            </a:pPr>
            <a:r>
              <a:rPr lang="lt-LT" sz="1600" b="1" i="1" dirty="0" smtClean="0">
                <a:solidFill>
                  <a:schemeClr val="accent1">
                    <a:lumMod val="75000"/>
                  </a:schemeClr>
                </a:solidFill>
                <a:latin typeface="Segoe UI" panose="020B0502040204020203" pitchFamily="34" charset="0"/>
                <a:cs typeface="Segoe UI" panose="020B0502040204020203" pitchFamily="34" charset="0"/>
              </a:rPr>
              <a:t>	Problema 		                             Sprendimas 			    Nauda </a:t>
            </a:r>
            <a:endParaRPr lang="lt-LT" sz="1600" b="1" i="1" u="sng" dirty="0">
              <a:solidFill>
                <a:schemeClr val="accent1">
                  <a:lumMod val="75000"/>
                </a:schemeClr>
              </a:solidFill>
              <a:latin typeface="Segoe UI" panose="020B0502040204020203" pitchFamily="34" charset="0"/>
              <a:cs typeface="Segoe UI" panose="020B0502040204020203" pitchFamily="34" charset="0"/>
            </a:endParaRPr>
          </a:p>
        </p:txBody>
      </p:sp>
      <p:sp>
        <p:nvSpPr>
          <p:cNvPr id="3" name="TextBox 2"/>
          <p:cNvSpPr txBox="1"/>
          <p:nvPr/>
        </p:nvSpPr>
        <p:spPr>
          <a:xfrm>
            <a:off x="9638271" y="5328588"/>
            <a:ext cx="1223319" cy="830997"/>
          </a:xfrm>
          <a:prstGeom prst="rect">
            <a:avLst/>
          </a:prstGeom>
          <a:noFill/>
        </p:spPr>
        <p:txBody>
          <a:bodyPr wrap="square" rtlCol="0">
            <a:spAutoFit/>
          </a:bodyPr>
          <a:lstStyle/>
          <a:p>
            <a:pPr algn="ctr"/>
            <a:r>
              <a:rPr lang="lt-LT" sz="1600" dirty="0" smtClean="0">
                <a:latin typeface="Segoe UI" panose="020B0502040204020203" pitchFamily="34" charset="0"/>
                <a:cs typeface="Segoe UI" panose="020B0502040204020203" pitchFamily="34" charset="0"/>
              </a:rPr>
              <a:t>Kreditorių reikalavimų tenkinimas</a:t>
            </a:r>
            <a:endParaRPr lang="lt-LT" sz="1600" dirty="0">
              <a:latin typeface="Segoe UI" panose="020B0502040204020203" pitchFamily="34" charset="0"/>
              <a:cs typeface="Segoe UI" panose="020B0502040204020203" pitchFamily="34" charset="0"/>
            </a:endParaRPr>
          </a:p>
        </p:txBody>
      </p:sp>
      <p:grpSp>
        <p:nvGrpSpPr>
          <p:cNvPr id="23" name="Grupė 22"/>
          <p:cNvGrpSpPr/>
          <p:nvPr/>
        </p:nvGrpSpPr>
        <p:grpSpPr>
          <a:xfrm>
            <a:off x="7015786" y="4741622"/>
            <a:ext cx="2299260" cy="1415772"/>
            <a:chOff x="7244048" y="2228665"/>
            <a:chExt cx="1923887" cy="1415772"/>
          </a:xfrm>
        </p:grpSpPr>
        <p:sp>
          <p:nvSpPr>
            <p:cNvPr id="24" name="Stačiakampis 23"/>
            <p:cNvSpPr/>
            <p:nvPr/>
          </p:nvSpPr>
          <p:spPr>
            <a:xfrm>
              <a:off x="7253419" y="2273642"/>
              <a:ext cx="1822425" cy="11428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TextBox 24"/>
            <p:cNvSpPr txBox="1"/>
            <p:nvPr/>
          </p:nvSpPr>
          <p:spPr>
            <a:xfrm>
              <a:off x="7244048" y="2228665"/>
              <a:ext cx="1923887" cy="1415772"/>
            </a:xfrm>
            <a:prstGeom prst="rect">
              <a:avLst/>
            </a:prstGeom>
            <a:noFill/>
          </p:spPr>
          <p:txBody>
            <a:bodyPr wrap="square" rtlCol="0">
              <a:spAutoFit/>
            </a:bodyPr>
            <a:lstStyle/>
            <a:p>
              <a:pPr algn="ctr"/>
              <a:r>
                <a:rPr lang="lt-LT" dirty="0" smtClean="0">
                  <a:latin typeface="Segoe UI" panose="020B0502040204020203" pitchFamily="34" charset="0"/>
                  <a:cs typeface="Segoe UI" panose="020B0502040204020203" pitchFamily="34" charset="0"/>
                </a:rPr>
                <a:t>Daugiau kontrolės:</a:t>
              </a:r>
            </a:p>
            <a:p>
              <a:pPr marL="171450" indent="-171450">
                <a:buFontTx/>
                <a:buChar char="-"/>
              </a:pPr>
              <a:r>
                <a:rPr lang="lt-LT" sz="1200" dirty="0">
                  <a:latin typeface="Segoe UI" panose="020B0502040204020203" pitchFamily="34" charset="0"/>
                  <a:cs typeface="Segoe UI" panose="020B0502040204020203" pitchFamily="34" charset="0"/>
                </a:rPr>
                <a:t>n</a:t>
              </a:r>
              <a:r>
                <a:rPr lang="lt-LT" sz="1200" dirty="0" smtClean="0">
                  <a:latin typeface="Segoe UI" panose="020B0502040204020203" pitchFamily="34" charset="0"/>
                  <a:cs typeface="Segoe UI" panose="020B0502040204020203" pitchFamily="34" charset="0"/>
                </a:rPr>
                <a:t>audos palyginimas plane</a:t>
              </a:r>
            </a:p>
            <a:p>
              <a:pPr marL="171450" indent="-171450">
                <a:buFontTx/>
                <a:buChar char="-"/>
              </a:pPr>
              <a:r>
                <a:rPr lang="lt-LT" sz="1200" dirty="0">
                  <a:latin typeface="Segoe UI" panose="020B0502040204020203" pitchFamily="34" charset="0"/>
                  <a:cs typeface="Segoe UI" panose="020B0502040204020203" pitchFamily="34" charset="0"/>
                </a:rPr>
                <a:t>n</a:t>
              </a:r>
              <a:r>
                <a:rPr lang="lt-LT" sz="1200" dirty="0" smtClean="0">
                  <a:latin typeface="Segoe UI" panose="020B0502040204020203" pitchFamily="34" charset="0"/>
                  <a:cs typeface="Segoe UI" panose="020B0502040204020203" pitchFamily="34" charset="0"/>
                </a:rPr>
                <a:t>epavykus -&gt; bankrotas</a:t>
              </a:r>
            </a:p>
            <a:p>
              <a:pPr marL="171450" indent="-171450">
                <a:buFontTx/>
                <a:buChar char="-"/>
              </a:pPr>
              <a:r>
                <a:rPr lang="lt-LT" sz="1200" dirty="0">
                  <a:latin typeface="Segoe UI" panose="020B0502040204020203" pitchFamily="34" charset="0"/>
                  <a:cs typeface="Segoe UI" panose="020B0502040204020203" pitchFamily="34" charset="0"/>
                </a:rPr>
                <a:t>t</a:t>
              </a:r>
              <a:r>
                <a:rPr lang="lt-LT" sz="1200" dirty="0" smtClean="0">
                  <a:latin typeface="Segoe UI" panose="020B0502040204020203" pitchFamily="34" charset="0"/>
                  <a:cs typeface="Segoe UI" panose="020B0502040204020203" pitchFamily="34" charset="0"/>
                </a:rPr>
                <a:t>rumpinamas sustabdymas iki 4 mėn.</a:t>
              </a:r>
            </a:p>
            <a:p>
              <a:pPr marL="171450" indent="-171450">
                <a:buFontTx/>
                <a:buChar char="-"/>
              </a:pPr>
              <a:r>
                <a:rPr lang="lt-LT" sz="1200" dirty="0" smtClean="0">
                  <a:latin typeface="Segoe UI" panose="020B0502040204020203" pitchFamily="34" charset="0"/>
                  <a:cs typeface="Segoe UI" panose="020B0502040204020203" pitchFamily="34" charset="0"/>
                </a:rPr>
                <a:t>2 kreditorių grupės</a:t>
              </a:r>
            </a:p>
            <a:p>
              <a:pPr marL="171450" indent="-171450">
                <a:buFontTx/>
                <a:buChar char="-"/>
              </a:pPr>
              <a:endParaRPr lang="lt-LT" sz="1200" dirty="0">
                <a:latin typeface="Segoe UI" panose="020B0502040204020203" pitchFamily="34" charset="0"/>
                <a:cs typeface="Segoe UI" panose="020B0502040204020203" pitchFamily="34" charset="0"/>
              </a:endParaRPr>
            </a:p>
          </p:txBody>
        </p:sp>
      </p:grpSp>
      <p:cxnSp>
        <p:nvCxnSpPr>
          <p:cNvPr id="27" name="Tiesioji jungtis 26"/>
          <p:cNvCxnSpPr/>
          <p:nvPr/>
        </p:nvCxnSpPr>
        <p:spPr>
          <a:xfrm>
            <a:off x="6907406" y="5412437"/>
            <a:ext cx="12796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5" name="Grupė 34"/>
          <p:cNvGrpSpPr/>
          <p:nvPr/>
        </p:nvGrpSpPr>
        <p:grpSpPr>
          <a:xfrm>
            <a:off x="7026986" y="3518030"/>
            <a:ext cx="2223711" cy="861774"/>
            <a:chOff x="7229748" y="2235344"/>
            <a:chExt cx="1923887" cy="1021796"/>
          </a:xfrm>
        </p:grpSpPr>
        <p:sp>
          <p:nvSpPr>
            <p:cNvPr id="36" name="Stačiakampis 35"/>
            <p:cNvSpPr/>
            <p:nvPr/>
          </p:nvSpPr>
          <p:spPr>
            <a:xfrm>
              <a:off x="7253418" y="2273642"/>
              <a:ext cx="1860672" cy="9807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0" name="TextBox 39"/>
            <p:cNvSpPr txBox="1"/>
            <p:nvPr/>
          </p:nvSpPr>
          <p:spPr>
            <a:xfrm>
              <a:off x="7229748" y="2235344"/>
              <a:ext cx="1923887" cy="1021796"/>
            </a:xfrm>
            <a:prstGeom prst="rect">
              <a:avLst/>
            </a:prstGeom>
            <a:noFill/>
          </p:spPr>
          <p:txBody>
            <a:bodyPr wrap="square" rtlCol="0">
              <a:spAutoFit/>
            </a:bodyPr>
            <a:lstStyle/>
            <a:p>
              <a:pPr algn="ctr"/>
              <a:r>
                <a:rPr lang="lt-LT" dirty="0" smtClean="0">
                  <a:latin typeface="Segoe UI" panose="020B0502040204020203" pitchFamily="34" charset="0"/>
                  <a:cs typeface="Segoe UI" panose="020B0502040204020203" pitchFamily="34" charset="0"/>
                </a:rPr>
                <a:t>Lengviau pradėti:</a:t>
              </a:r>
            </a:p>
            <a:p>
              <a:pPr marL="171450" indent="-171450">
                <a:buFontTx/>
                <a:buChar char="-"/>
              </a:pPr>
              <a:r>
                <a:rPr lang="lt-LT" sz="1200" dirty="0" smtClean="0">
                  <a:latin typeface="Segoe UI" panose="020B0502040204020203" pitchFamily="34" charset="0"/>
                  <a:cs typeface="Segoe UI" panose="020B0502040204020203" pitchFamily="34" charset="0"/>
                </a:rPr>
                <a:t>inicijuos ir kreditoriai</a:t>
              </a:r>
            </a:p>
            <a:p>
              <a:pPr marL="171450" indent="-171450">
                <a:buFontTx/>
                <a:buChar char="-"/>
              </a:pPr>
              <a:r>
                <a:rPr lang="lt-LT" sz="1200" dirty="0" smtClean="0">
                  <a:latin typeface="Segoe UI" panose="020B0502040204020203" pitchFamily="34" charset="0"/>
                  <a:cs typeface="Segoe UI" panose="020B0502040204020203" pitchFamily="34" charset="0"/>
                </a:rPr>
                <a:t>nemoki/gyvybinga įmonė</a:t>
              </a:r>
            </a:p>
            <a:p>
              <a:pPr marL="171450" indent="-171450">
                <a:buFontTx/>
                <a:buChar char="-"/>
              </a:pPr>
              <a:r>
                <a:rPr lang="lt-LT" sz="1200" dirty="0">
                  <a:latin typeface="Segoe UI" panose="020B0502040204020203" pitchFamily="34" charset="0"/>
                  <a:cs typeface="Segoe UI" panose="020B0502040204020203" pitchFamily="34" charset="0"/>
                </a:rPr>
                <a:t>p</a:t>
              </a:r>
              <a:r>
                <a:rPr lang="lt-LT" sz="1200" dirty="0" smtClean="0">
                  <a:latin typeface="Segoe UI" panose="020B0502040204020203" pitchFamily="34" charset="0"/>
                  <a:cs typeface="Segoe UI" panose="020B0502040204020203" pitchFamily="34" charset="0"/>
                </a:rPr>
                <a:t>erėjimas iš bankroto</a:t>
              </a:r>
              <a:endParaRPr lang="lt-LT" sz="1200" dirty="0">
                <a:latin typeface="Segoe UI" panose="020B0502040204020203" pitchFamily="34" charset="0"/>
                <a:cs typeface="Segoe UI" panose="020B0502040204020203" pitchFamily="34" charset="0"/>
              </a:endParaRPr>
            </a:p>
          </p:txBody>
        </p:sp>
      </p:grpSp>
      <p:cxnSp>
        <p:nvCxnSpPr>
          <p:cNvPr id="41" name="Tiesioji jungtis 40"/>
          <p:cNvCxnSpPr/>
          <p:nvPr/>
        </p:nvCxnSpPr>
        <p:spPr>
          <a:xfrm>
            <a:off x="6923879" y="3983141"/>
            <a:ext cx="12796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991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 y="0"/>
            <a:ext cx="12188952" cy="1344168"/>
          </a:xfrm>
          <a:prstGeom prst="rect">
            <a:avLst/>
          </a:prstGeom>
        </p:spPr>
      </p:pic>
      <p:sp>
        <p:nvSpPr>
          <p:cNvPr id="23" name="Antraštė 2"/>
          <p:cNvSpPr>
            <a:spLocks noGrp="1"/>
          </p:cNvSpPr>
          <p:nvPr>
            <p:ph type="title"/>
          </p:nvPr>
        </p:nvSpPr>
        <p:spPr>
          <a:xfrm>
            <a:off x="226974" y="158481"/>
            <a:ext cx="10917043" cy="903635"/>
          </a:xfrm>
        </p:spPr>
        <p:txBody>
          <a:bodyPr/>
          <a:lstStyle/>
          <a:p>
            <a:r>
              <a:rPr lang="lt-LT" sz="3200" dirty="0" smtClean="0">
                <a:latin typeface="Segoe UI" panose="020B0502040204020203" pitchFamily="34" charset="0"/>
                <a:cs typeface="Segoe UI" panose="020B0502040204020203" pitchFamily="34" charset="0"/>
              </a:rPr>
              <a:t>3) Ilga </a:t>
            </a:r>
            <a:r>
              <a:rPr lang="lt-LT" sz="3200" dirty="0">
                <a:latin typeface="Segoe UI" panose="020B0502040204020203" pitchFamily="34" charset="0"/>
                <a:cs typeface="Segoe UI" panose="020B0502040204020203" pitchFamily="34" charset="0"/>
              </a:rPr>
              <a:t>bankroto proceso trukmė</a:t>
            </a:r>
            <a:endParaRPr lang="lt-LT" sz="3200" i="1" dirty="0">
              <a:latin typeface="Segoe UI" panose="020B0502040204020203" pitchFamily="34" charset="0"/>
              <a:cs typeface="Segoe UI" panose="020B0502040204020203" pitchFamily="34" charset="0"/>
            </a:endParaRPr>
          </a:p>
        </p:txBody>
      </p:sp>
      <p:sp>
        <p:nvSpPr>
          <p:cNvPr id="24"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25" name="Shape 9"/>
          <p:cNvSpPr txBox="1">
            <a:spLocks noGrp="1"/>
          </p:cNvSpPr>
          <p:nvPr>
            <p:ph type="ftr" idx="3"/>
          </p:nvPr>
        </p:nvSpPr>
        <p:spPr>
          <a:xfrm>
            <a:off x="4038600" y="6356350"/>
            <a:ext cx="4598624"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26"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8</a:t>
            </a:fld>
            <a:endParaRPr lang="lt-LT" sz="1200" dirty="0">
              <a:latin typeface="Trebuchet MS"/>
              <a:ea typeface="Trebuchet MS"/>
              <a:cs typeface="Trebuchet MS"/>
              <a:sym typeface="Trebuchet MS"/>
            </a:endParaRPr>
          </a:p>
        </p:txBody>
      </p:sp>
      <p:sp>
        <p:nvSpPr>
          <p:cNvPr id="2" name="TextBox 1"/>
          <p:cNvSpPr txBox="1"/>
          <p:nvPr/>
        </p:nvSpPr>
        <p:spPr>
          <a:xfrm>
            <a:off x="988564" y="2195286"/>
            <a:ext cx="2458995" cy="584775"/>
          </a:xfrm>
          <a:prstGeom prst="rect">
            <a:avLst/>
          </a:prstGeom>
          <a:noFill/>
        </p:spPr>
        <p:txBody>
          <a:bodyPr wrap="square" rtlCol="0">
            <a:spAutoFit/>
          </a:bodyPr>
          <a:lstStyle/>
          <a:p>
            <a:pPr algn="ctr"/>
            <a:r>
              <a:rPr lang="lt-LT" sz="1600" b="1" dirty="0" smtClean="0">
                <a:latin typeface="Segoe UI" panose="020B0502040204020203" pitchFamily="34" charset="0"/>
                <a:cs typeface="Segoe UI" panose="020B0502040204020203" pitchFamily="34" charset="0"/>
              </a:rPr>
              <a:t>Esama</a:t>
            </a:r>
            <a:r>
              <a:rPr lang="en-US" sz="1600" b="1" dirty="0" smtClean="0">
                <a:latin typeface="Segoe UI" panose="020B0502040204020203" pitchFamily="34" charset="0"/>
                <a:cs typeface="Segoe UI" panose="020B0502040204020203" pitchFamily="34" charset="0"/>
              </a:rPr>
              <a:t> </a:t>
            </a:r>
            <a:r>
              <a:rPr lang="lt-LT" sz="1600" b="1" dirty="0" smtClean="0">
                <a:latin typeface="Segoe UI" panose="020B0502040204020203" pitchFamily="34" charset="0"/>
                <a:cs typeface="Segoe UI" panose="020B0502040204020203" pitchFamily="34" charset="0"/>
              </a:rPr>
              <a:t>trukmė</a:t>
            </a:r>
          </a:p>
          <a:p>
            <a:pPr algn="ctr"/>
            <a:r>
              <a:rPr lang="en-US" sz="1600" b="1" dirty="0" smtClean="0">
                <a:latin typeface="Segoe UI" panose="020B0502040204020203" pitchFamily="34" charset="0"/>
                <a:cs typeface="Segoe UI" panose="020B0502040204020203" pitchFamily="34" charset="0"/>
              </a:rPr>
              <a:t>(</a:t>
            </a:r>
            <a:r>
              <a:rPr lang="lt-LT" sz="1600" b="1" dirty="0" smtClean="0">
                <a:latin typeface="Segoe UI" panose="020B0502040204020203" pitchFamily="34" charset="0"/>
                <a:cs typeface="Segoe UI" panose="020B0502040204020203" pitchFamily="34" charset="0"/>
              </a:rPr>
              <a:t>metais</a:t>
            </a:r>
            <a:r>
              <a:rPr lang="en-US" sz="1600" b="1" dirty="0" smtClean="0">
                <a:latin typeface="Segoe UI" panose="020B0502040204020203" pitchFamily="34" charset="0"/>
                <a:cs typeface="Segoe UI" panose="020B0502040204020203" pitchFamily="34" charset="0"/>
              </a:rPr>
              <a:t>)</a:t>
            </a:r>
            <a:endParaRPr lang="lt-LT" sz="1600" b="1" dirty="0">
              <a:latin typeface="Segoe UI" panose="020B0502040204020203" pitchFamily="34" charset="0"/>
              <a:cs typeface="Segoe UI" panose="020B0502040204020203" pitchFamily="34" charset="0"/>
            </a:endParaRPr>
          </a:p>
        </p:txBody>
      </p:sp>
      <p:sp>
        <p:nvSpPr>
          <p:cNvPr id="12" name="Rectangle 4">
            <a:extLst>
              <a:ext uri="{FF2B5EF4-FFF2-40B4-BE49-F238E27FC236}">
                <a16:creationId xmlns:a16="http://schemas.microsoft.com/office/drawing/2014/main" xmlns="" id="{41BC3DFB-7334-4F6A-B55F-8A05B4C5B632}"/>
              </a:ext>
            </a:extLst>
          </p:cNvPr>
          <p:cNvSpPr/>
          <p:nvPr/>
        </p:nvSpPr>
        <p:spPr>
          <a:xfrm>
            <a:off x="4411362" y="2088868"/>
            <a:ext cx="3274541" cy="861774"/>
          </a:xfrm>
          <a:prstGeom prst="rect">
            <a:avLst/>
          </a:prstGeom>
          <a:solidFill>
            <a:schemeClr val="accent5">
              <a:alpha val="20000"/>
            </a:schemeClr>
          </a:solidFill>
          <a:ln>
            <a:noFill/>
          </a:ln>
        </p:spPr>
        <p:txBody>
          <a:bodyPr wrap="square" lIns="182880" tIns="182880" rIns="182880" bIns="182880">
            <a:spAutoFit/>
          </a:bodyPr>
          <a:lstStyle/>
          <a:p>
            <a:pPr algn="ctr"/>
            <a:r>
              <a:rPr lang="lt-LT" sz="1600" b="1" dirty="0" smtClean="0">
                <a:latin typeface="Segoe UI" panose="020B0502040204020203" pitchFamily="34" charset="0"/>
                <a:cs typeface="Segoe UI" panose="020B0502040204020203" pitchFamily="34" charset="0"/>
              </a:rPr>
              <a:t>Trumpinamas įmonės likvidavimas nuo 2 m. iki 1 m. </a:t>
            </a:r>
            <a:endParaRPr lang="lt-LT" sz="1600" dirty="0">
              <a:latin typeface="Segoe UI" panose="020B0502040204020203" pitchFamily="34" charset="0"/>
              <a:cs typeface="Segoe UI" panose="020B0502040204020203" pitchFamily="34" charset="0"/>
            </a:endParaRPr>
          </a:p>
        </p:txBody>
      </p:sp>
      <p:sp>
        <p:nvSpPr>
          <p:cNvPr id="13" name="Rectangle 4">
            <a:extLst>
              <a:ext uri="{FF2B5EF4-FFF2-40B4-BE49-F238E27FC236}">
                <a16:creationId xmlns:a16="http://schemas.microsoft.com/office/drawing/2014/main" xmlns="" id="{41BC3DFB-7334-4F6A-B55F-8A05B4C5B632}"/>
              </a:ext>
            </a:extLst>
          </p:cNvPr>
          <p:cNvSpPr/>
          <p:nvPr/>
        </p:nvSpPr>
        <p:spPr>
          <a:xfrm>
            <a:off x="4411362" y="3057518"/>
            <a:ext cx="3274541" cy="861774"/>
          </a:xfrm>
          <a:prstGeom prst="rect">
            <a:avLst/>
          </a:prstGeom>
          <a:solidFill>
            <a:schemeClr val="accent5">
              <a:alpha val="20000"/>
            </a:schemeClr>
          </a:solidFill>
          <a:ln>
            <a:noFill/>
          </a:ln>
        </p:spPr>
        <p:txBody>
          <a:bodyPr wrap="square" lIns="182880" tIns="182880" rIns="182880" bIns="182880">
            <a:spAutoFit/>
          </a:bodyPr>
          <a:lstStyle/>
          <a:p>
            <a:pPr algn="ctr"/>
            <a:r>
              <a:rPr lang="lt-LT" sz="1600" b="1" dirty="0">
                <a:latin typeface="Segoe UI" panose="020B0502040204020203" pitchFamily="34" charset="0"/>
                <a:cs typeface="Segoe UI" panose="020B0502040204020203" pitchFamily="34" charset="0"/>
              </a:rPr>
              <a:t>Skundų </a:t>
            </a:r>
            <a:r>
              <a:rPr lang="lt-LT" sz="1600" b="1" dirty="0" smtClean="0">
                <a:latin typeface="Segoe UI" panose="020B0502040204020203" pitchFamily="34" charset="0"/>
                <a:cs typeface="Segoe UI" panose="020B0502040204020203" pitchFamily="34" charset="0"/>
              </a:rPr>
              <a:t>nagrinėjimas teisme –</a:t>
            </a:r>
          </a:p>
          <a:p>
            <a:pPr algn="ctr"/>
            <a:r>
              <a:rPr lang="lt-LT" sz="1600" b="1" dirty="0" smtClean="0">
                <a:latin typeface="Segoe UI" panose="020B0502040204020203" pitchFamily="34" charset="0"/>
                <a:cs typeface="Segoe UI" panose="020B0502040204020203" pitchFamily="34" charset="0"/>
              </a:rPr>
              <a:t> 60 d. / apeliacija </a:t>
            </a:r>
            <a:r>
              <a:rPr lang="lt-LT" sz="1600" b="1" dirty="0">
                <a:latin typeface="Segoe UI" panose="020B0502040204020203" pitchFamily="34" charset="0"/>
                <a:cs typeface="Segoe UI" panose="020B0502040204020203" pitchFamily="34" charset="0"/>
              </a:rPr>
              <a:t>–</a:t>
            </a:r>
            <a:r>
              <a:rPr lang="lt-LT" sz="1600" b="1" dirty="0" smtClean="0">
                <a:latin typeface="Segoe UI" panose="020B0502040204020203" pitchFamily="34" charset="0"/>
                <a:cs typeface="Segoe UI" panose="020B0502040204020203" pitchFamily="34" charset="0"/>
              </a:rPr>
              <a:t> 30 d.</a:t>
            </a:r>
            <a:endParaRPr lang="lt-LT" sz="1600" b="1" dirty="0">
              <a:latin typeface="Segoe UI" panose="020B0502040204020203" pitchFamily="34" charset="0"/>
              <a:cs typeface="Segoe UI" panose="020B0502040204020203" pitchFamily="34" charset="0"/>
            </a:endParaRPr>
          </a:p>
        </p:txBody>
      </p:sp>
      <p:sp>
        <p:nvSpPr>
          <p:cNvPr id="20" name="Rectangle 4">
            <a:extLst>
              <a:ext uri="{FF2B5EF4-FFF2-40B4-BE49-F238E27FC236}">
                <a16:creationId xmlns:a16="http://schemas.microsoft.com/office/drawing/2014/main" xmlns="" id="{41BC3DFB-7334-4F6A-B55F-8A05B4C5B632}"/>
              </a:ext>
            </a:extLst>
          </p:cNvPr>
          <p:cNvSpPr/>
          <p:nvPr/>
        </p:nvSpPr>
        <p:spPr>
          <a:xfrm>
            <a:off x="4411362" y="4030873"/>
            <a:ext cx="3274541" cy="1107996"/>
          </a:xfrm>
          <a:prstGeom prst="rect">
            <a:avLst/>
          </a:prstGeom>
          <a:solidFill>
            <a:schemeClr val="accent5">
              <a:alpha val="20000"/>
            </a:schemeClr>
          </a:solidFill>
          <a:ln>
            <a:noFill/>
          </a:ln>
        </p:spPr>
        <p:txBody>
          <a:bodyPr wrap="square" lIns="182880" tIns="182880" rIns="182880" bIns="182880">
            <a:spAutoFit/>
          </a:bodyPr>
          <a:lstStyle/>
          <a:p>
            <a:pPr algn="ctr"/>
            <a:r>
              <a:rPr lang="lt-LT" sz="1600" b="1" dirty="0" smtClean="0">
                <a:latin typeface="Segoe UI" panose="020B0502040204020203" pitchFamily="34" charset="0"/>
                <a:cs typeface="Segoe UI" panose="020B0502040204020203" pitchFamily="34" charset="0"/>
              </a:rPr>
              <a:t>Į rezultatus ir greitą procesą orientuotas administratoriaus atlygis</a:t>
            </a:r>
            <a:endParaRPr lang="lt-LT" sz="1600" dirty="0">
              <a:latin typeface="Segoe UI" panose="020B0502040204020203" pitchFamily="34" charset="0"/>
              <a:cs typeface="Segoe UI" panose="020B0502040204020203" pitchFamily="34" charset="0"/>
            </a:endParaRPr>
          </a:p>
        </p:txBody>
      </p:sp>
      <p:sp>
        <p:nvSpPr>
          <p:cNvPr id="21" name="Rectangle 4">
            <a:extLst>
              <a:ext uri="{FF2B5EF4-FFF2-40B4-BE49-F238E27FC236}">
                <a16:creationId xmlns:a16="http://schemas.microsoft.com/office/drawing/2014/main" xmlns="" id="{41BC3DFB-7334-4F6A-B55F-8A05B4C5B632}"/>
              </a:ext>
            </a:extLst>
          </p:cNvPr>
          <p:cNvSpPr/>
          <p:nvPr/>
        </p:nvSpPr>
        <p:spPr>
          <a:xfrm>
            <a:off x="4411362" y="5254578"/>
            <a:ext cx="3274541" cy="861774"/>
          </a:xfrm>
          <a:prstGeom prst="rect">
            <a:avLst/>
          </a:prstGeom>
          <a:solidFill>
            <a:schemeClr val="accent5">
              <a:alpha val="20000"/>
            </a:schemeClr>
          </a:solidFill>
          <a:ln>
            <a:noFill/>
          </a:ln>
        </p:spPr>
        <p:txBody>
          <a:bodyPr wrap="square" lIns="182880" tIns="182880" rIns="182880" bIns="182880">
            <a:spAutoFit/>
          </a:bodyPr>
          <a:lstStyle/>
          <a:p>
            <a:pPr algn="ctr"/>
            <a:r>
              <a:rPr lang="lt-LT" sz="1600" b="1" dirty="0" smtClean="0">
                <a:latin typeface="Segoe UI" panose="020B0502040204020203" pitchFamily="34" charset="0"/>
                <a:cs typeface="Segoe UI" panose="020B0502040204020203" pitchFamily="34" charset="0"/>
              </a:rPr>
              <a:t>Garantinio fondo išmokų automatizavimas</a:t>
            </a:r>
            <a:endParaRPr lang="lt-LT" sz="1600" dirty="0">
              <a:latin typeface="Segoe UI" panose="020B0502040204020203" pitchFamily="34" charset="0"/>
              <a:cs typeface="Segoe UI" panose="020B0502040204020203" pitchFamily="34" charset="0"/>
            </a:endParaRPr>
          </a:p>
        </p:txBody>
      </p:sp>
      <p:sp>
        <p:nvSpPr>
          <p:cNvPr id="32" name="TextBox 31"/>
          <p:cNvSpPr txBox="1"/>
          <p:nvPr/>
        </p:nvSpPr>
        <p:spPr>
          <a:xfrm>
            <a:off x="8692976" y="2272680"/>
            <a:ext cx="2619633" cy="584775"/>
          </a:xfrm>
          <a:prstGeom prst="rect">
            <a:avLst/>
          </a:prstGeom>
          <a:noFill/>
        </p:spPr>
        <p:txBody>
          <a:bodyPr wrap="square" rtlCol="0">
            <a:spAutoFit/>
          </a:bodyPr>
          <a:lstStyle/>
          <a:p>
            <a:pPr algn="ctr"/>
            <a:r>
              <a:rPr lang="lt-LT" sz="1600" b="1" dirty="0">
                <a:latin typeface="Segoe UI" panose="020B0502040204020203" pitchFamily="34" charset="0"/>
                <a:cs typeface="Segoe UI" panose="020B0502040204020203" pitchFamily="34" charset="0"/>
              </a:rPr>
              <a:t>Prognozuojama trukmė (metais)</a:t>
            </a:r>
          </a:p>
        </p:txBody>
      </p:sp>
      <p:sp>
        <p:nvSpPr>
          <p:cNvPr id="43" name="TextBox 42"/>
          <p:cNvSpPr txBox="1"/>
          <p:nvPr/>
        </p:nvSpPr>
        <p:spPr>
          <a:xfrm>
            <a:off x="400559" y="1581992"/>
            <a:ext cx="11405286" cy="461665"/>
          </a:xfrm>
          <a:prstGeom prst="rect">
            <a:avLst/>
          </a:prstGeom>
          <a:solidFill>
            <a:schemeClr val="accent3">
              <a:lumMod val="20000"/>
              <a:lumOff val="80000"/>
            </a:schemeClr>
          </a:solidFill>
        </p:spPr>
        <p:txBody>
          <a:bodyPr wrap="square" rtlCol="0">
            <a:spAutoFit/>
          </a:bodyPr>
          <a:lstStyle/>
          <a:p>
            <a:pPr>
              <a:lnSpc>
                <a:spcPct val="150000"/>
              </a:lnSpc>
              <a:spcAft>
                <a:spcPts val="600"/>
              </a:spcAft>
            </a:pPr>
            <a:r>
              <a:rPr lang="lt-LT" sz="1600" b="1" i="1" dirty="0" smtClean="0">
                <a:solidFill>
                  <a:schemeClr val="accent1">
                    <a:lumMod val="75000"/>
                  </a:schemeClr>
                </a:solidFill>
                <a:latin typeface="Segoe UI" panose="020B0502040204020203" pitchFamily="34" charset="0"/>
                <a:cs typeface="Segoe UI" panose="020B0502040204020203" pitchFamily="34" charset="0"/>
              </a:rPr>
              <a:t>	Problema 		                            Sprendimas 			               Nauda </a:t>
            </a:r>
            <a:endParaRPr lang="lt-LT" sz="1600" b="1" i="1" u="sng" dirty="0">
              <a:solidFill>
                <a:schemeClr val="accent1">
                  <a:lumMod val="75000"/>
                </a:schemeClr>
              </a:solidFill>
              <a:latin typeface="Segoe UI" panose="020B0502040204020203" pitchFamily="34" charset="0"/>
              <a:cs typeface="Segoe UI" panose="020B0502040204020203" pitchFamily="34" charset="0"/>
            </a:endParaRPr>
          </a:p>
        </p:txBody>
      </p:sp>
      <p:graphicFrame>
        <p:nvGraphicFramePr>
          <p:cNvPr id="31" name="Diagrama 30"/>
          <p:cNvGraphicFramePr>
            <a:graphicFrameLocks/>
          </p:cNvGraphicFramePr>
          <p:nvPr>
            <p:extLst>
              <p:ext uri="{D42A27DB-BD31-4B8C-83A1-F6EECF244321}">
                <p14:modId xmlns:p14="http://schemas.microsoft.com/office/powerpoint/2010/main" val="2525800559"/>
              </p:ext>
            </p:extLst>
          </p:nvPr>
        </p:nvGraphicFramePr>
        <p:xfrm>
          <a:off x="400559" y="2857455"/>
          <a:ext cx="3863307" cy="24765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a 32"/>
          <p:cNvGraphicFramePr>
            <a:graphicFrameLocks/>
          </p:cNvGraphicFramePr>
          <p:nvPr>
            <p:extLst>
              <p:ext uri="{D42A27DB-BD31-4B8C-83A1-F6EECF244321}">
                <p14:modId xmlns:p14="http://schemas.microsoft.com/office/powerpoint/2010/main" val="1248050905"/>
              </p:ext>
            </p:extLst>
          </p:nvPr>
        </p:nvGraphicFramePr>
        <p:xfrm>
          <a:off x="7921641" y="2659136"/>
          <a:ext cx="3791597" cy="261808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8643548" y="4485503"/>
            <a:ext cx="389240" cy="246221"/>
          </a:xfrm>
          <a:prstGeom prst="rect">
            <a:avLst/>
          </a:prstGeom>
          <a:noFill/>
        </p:spPr>
        <p:txBody>
          <a:bodyPr wrap="square" rtlCol="0">
            <a:spAutoFit/>
          </a:bodyPr>
          <a:lstStyle/>
          <a:p>
            <a:r>
              <a:rPr lang="lt-LT" sz="1000" dirty="0" smtClean="0"/>
              <a:t>1,1</a:t>
            </a:r>
            <a:endParaRPr lang="lt-LT" sz="1000" dirty="0"/>
          </a:p>
        </p:txBody>
      </p:sp>
      <p:sp>
        <p:nvSpPr>
          <p:cNvPr id="34" name="TextBox 33"/>
          <p:cNvSpPr txBox="1"/>
          <p:nvPr/>
        </p:nvSpPr>
        <p:spPr>
          <a:xfrm>
            <a:off x="9735080" y="4390763"/>
            <a:ext cx="389240" cy="246221"/>
          </a:xfrm>
          <a:prstGeom prst="rect">
            <a:avLst/>
          </a:prstGeom>
          <a:noFill/>
        </p:spPr>
        <p:txBody>
          <a:bodyPr wrap="square" rtlCol="0">
            <a:spAutoFit/>
          </a:bodyPr>
          <a:lstStyle/>
          <a:p>
            <a:r>
              <a:rPr lang="lt-LT" sz="1000" dirty="0" smtClean="0"/>
              <a:t>1,5</a:t>
            </a:r>
            <a:endParaRPr lang="lt-LT" sz="1000" dirty="0"/>
          </a:p>
        </p:txBody>
      </p:sp>
      <p:sp>
        <p:nvSpPr>
          <p:cNvPr id="35" name="TextBox 34"/>
          <p:cNvSpPr txBox="1"/>
          <p:nvPr/>
        </p:nvSpPr>
        <p:spPr>
          <a:xfrm>
            <a:off x="10777165" y="4239282"/>
            <a:ext cx="510729" cy="246221"/>
          </a:xfrm>
          <a:prstGeom prst="rect">
            <a:avLst/>
          </a:prstGeom>
          <a:noFill/>
        </p:spPr>
        <p:txBody>
          <a:bodyPr wrap="square" rtlCol="0">
            <a:spAutoFit/>
          </a:bodyPr>
          <a:lstStyle/>
          <a:p>
            <a:r>
              <a:rPr lang="lt-LT" sz="1000" dirty="0" smtClean="0"/>
              <a:t>1,94</a:t>
            </a:r>
            <a:endParaRPr lang="lt-LT" sz="1000" dirty="0"/>
          </a:p>
        </p:txBody>
      </p:sp>
      <p:cxnSp>
        <p:nvCxnSpPr>
          <p:cNvPr id="8" name="Tiesioji rodyklės jungtis 7"/>
          <p:cNvCxnSpPr/>
          <p:nvPr/>
        </p:nvCxnSpPr>
        <p:spPr>
          <a:xfrm>
            <a:off x="8838168" y="3968177"/>
            <a:ext cx="0" cy="271105"/>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a:off x="9735080" y="4066658"/>
            <a:ext cx="389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Tiesioji jungtis 36"/>
          <p:cNvCxnSpPr/>
          <p:nvPr/>
        </p:nvCxnSpPr>
        <p:spPr>
          <a:xfrm>
            <a:off x="10826612" y="3860705"/>
            <a:ext cx="389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Tiesioji rodyklės jungtis 14"/>
          <p:cNvCxnSpPr/>
          <p:nvPr/>
        </p:nvCxnSpPr>
        <p:spPr>
          <a:xfrm>
            <a:off x="9917343" y="3669957"/>
            <a:ext cx="0" cy="39670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Tiesioji rodyklės jungtis 21"/>
          <p:cNvCxnSpPr/>
          <p:nvPr/>
        </p:nvCxnSpPr>
        <p:spPr>
          <a:xfrm>
            <a:off x="11021232" y="3106403"/>
            <a:ext cx="0" cy="75430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10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1" cy="1344167"/>
          </a:xfrm>
          <a:prstGeom prst="rect">
            <a:avLst/>
          </a:prstGeom>
        </p:spPr>
      </p:pic>
      <p:sp>
        <p:nvSpPr>
          <p:cNvPr id="6"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it-IT" dirty="0"/>
          </a:p>
        </p:txBody>
      </p:sp>
      <p:sp>
        <p:nvSpPr>
          <p:cNvPr id="8" name="Shape 9"/>
          <p:cNvSpPr txBox="1">
            <a:spLocks noGrp="1"/>
          </p:cNvSpPr>
          <p:nvPr>
            <p:ph type="ftr" idx="3"/>
          </p:nvPr>
        </p:nvSpPr>
        <p:spPr>
          <a:xfrm>
            <a:off x="4038599" y="6356350"/>
            <a:ext cx="4455406"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lt-LT" dirty="0" smtClean="0"/>
              <a:t>Poveikio vertinimas</a:t>
            </a:r>
            <a:endParaRPr lang="sk-SK" dirty="0"/>
          </a:p>
        </p:txBody>
      </p:sp>
      <p:sp>
        <p:nvSpPr>
          <p:cNvPr id="9"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9</a:t>
            </a:fld>
            <a:endParaRPr lang="lt-LT" sz="1200" dirty="0">
              <a:latin typeface="Trebuchet MS"/>
              <a:ea typeface="Trebuchet MS"/>
              <a:cs typeface="Trebuchet MS"/>
              <a:sym typeface="Trebuchet MS"/>
            </a:endParaRPr>
          </a:p>
        </p:txBody>
      </p:sp>
      <p:sp>
        <p:nvSpPr>
          <p:cNvPr id="10" name="Antraštė 2"/>
          <p:cNvSpPr>
            <a:spLocks noGrp="1"/>
          </p:cNvSpPr>
          <p:nvPr>
            <p:ph type="title"/>
          </p:nvPr>
        </p:nvSpPr>
        <p:spPr>
          <a:xfrm>
            <a:off x="170650" y="220265"/>
            <a:ext cx="10917043" cy="903635"/>
          </a:xfrm>
        </p:spPr>
        <p:txBody>
          <a:bodyPr/>
          <a:lstStyle/>
          <a:p>
            <a:r>
              <a:rPr lang="lt-LT" sz="3200" dirty="0" smtClean="0">
                <a:latin typeface="Segoe UI" panose="020B0502040204020203" pitchFamily="34" charset="0"/>
                <a:cs typeface="Segoe UI" panose="020B0502040204020203" pitchFamily="34" charset="0"/>
              </a:rPr>
              <a:t>4) Duomenų </a:t>
            </a:r>
            <a:r>
              <a:rPr lang="lt-LT" sz="3200" dirty="0" err="1">
                <a:latin typeface="Segoe UI" panose="020B0502040204020203" pitchFamily="34" charset="0"/>
                <a:cs typeface="Segoe UI" panose="020B0502040204020203" pitchFamily="34" charset="0"/>
              </a:rPr>
              <a:t>judumo</a:t>
            </a:r>
            <a:r>
              <a:rPr lang="lt-LT" sz="3200" dirty="0">
                <a:latin typeface="Segoe UI" panose="020B0502040204020203" pitchFamily="34" charset="0"/>
                <a:cs typeface="Segoe UI" panose="020B0502040204020203" pitchFamily="34" charset="0"/>
              </a:rPr>
              <a:t> ir skaidrumo trūkumai</a:t>
            </a:r>
          </a:p>
        </p:txBody>
      </p:sp>
      <p:sp>
        <p:nvSpPr>
          <p:cNvPr id="12" name="Ovalas 11"/>
          <p:cNvSpPr/>
          <p:nvPr/>
        </p:nvSpPr>
        <p:spPr>
          <a:xfrm>
            <a:off x="722893" y="2935217"/>
            <a:ext cx="2088291" cy="1915297"/>
          </a:xfrm>
          <a:prstGeom prst="ellipse">
            <a:avLst/>
          </a:prstGeom>
          <a:solidFill>
            <a:schemeClr val="accent1">
              <a:lumMod val="20000"/>
              <a:lumOff val="8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smtClean="0">
                <a:solidFill>
                  <a:schemeClr val="tx1"/>
                </a:solidFill>
                <a:latin typeface="Segoe UI" panose="020B0502040204020203" pitchFamily="34" charset="0"/>
                <a:cs typeface="Segoe UI" panose="020B0502040204020203" pitchFamily="34" charset="0"/>
              </a:rPr>
              <a:t>62 </a:t>
            </a:r>
            <a:r>
              <a:rPr lang="en-US" sz="2800" b="1" dirty="0" smtClean="0">
                <a:solidFill>
                  <a:schemeClr val="tx1"/>
                </a:solidFill>
                <a:latin typeface="Segoe UI" panose="020B0502040204020203" pitchFamily="34" charset="0"/>
                <a:cs typeface="Segoe UI" panose="020B0502040204020203" pitchFamily="34" charset="0"/>
              </a:rPr>
              <a:t>%</a:t>
            </a:r>
            <a:endParaRPr lang="lt-LT" sz="2800" b="1" dirty="0" smtClean="0">
              <a:solidFill>
                <a:schemeClr val="tx1"/>
              </a:solidFill>
              <a:latin typeface="Segoe UI" panose="020B0502040204020203" pitchFamily="34" charset="0"/>
              <a:cs typeface="Segoe UI" panose="020B0502040204020203" pitchFamily="34" charset="0"/>
            </a:endParaRPr>
          </a:p>
          <a:p>
            <a:pPr algn="ctr"/>
            <a:r>
              <a:rPr lang="lt-LT" sz="1600" dirty="0" smtClean="0">
                <a:solidFill>
                  <a:schemeClr val="tx1"/>
                </a:solidFill>
                <a:latin typeface="Segoe UI" panose="020B0502040204020203" pitchFamily="34" charset="0"/>
                <a:cs typeface="Segoe UI" panose="020B0502040204020203" pitchFamily="34" charset="0"/>
              </a:rPr>
              <a:t>pažeidimų, susijusių su duomenų teikimu</a:t>
            </a:r>
            <a:endParaRPr lang="lt-LT" sz="1600" dirty="0">
              <a:solidFill>
                <a:schemeClr val="tx1"/>
              </a:solidFill>
              <a:latin typeface="Segoe UI" panose="020B0502040204020203" pitchFamily="34" charset="0"/>
              <a:cs typeface="Segoe UI" panose="020B0502040204020203" pitchFamily="34" charset="0"/>
            </a:endParaRPr>
          </a:p>
        </p:txBody>
      </p:sp>
      <p:sp>
        <p:nvSpPr>
          <p:cNvPr id="14" name="Stačiakampis 13"/>
          <p:cNvSpPr/>
          <p:nvPr/>
        </p:nvSpPr>
        <p:spPr>
          <a:xfrm>
            <a:off x="4184842" y="3179745"/>
            <a:ext cx="2570205" cy="1540230"/>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Segoe UI" panose="020B0502040204020203" pitchFamily="34" charset="0"/>
                <a:cs typeface="Segoe UI" panose="020B0502040204020203" pitchFamily="34" charset="0"/>
              </a:rPr>
              <a:t>E-</a:t>
            </a:r>
            <a:r>
              <a:rPr lang="en-US" sz="3200" b="1" dirty="0" err="1" smtClean="0">
                <a:solidFill>
                  <a:schemeClr val="tx1"/>
                </a:solidFill>
                <a:latin typeface="Segoe UI" panose="020B0502040204020203" pitchFamily="34" charset="0"/>
                <a:cs typeface="Segoe UI" panose="020B0502040204020203" pitchFamily="34" charset="0"/>
              </a:rPr>
              <a:t>procesas</a:t>
            </a:r>
            <a:endParaRPr lang="en-US" sz="3200" b="1" dirty="0" smtClean="0">
              <a:solidFill>
                <a:schemeClr val="tx1"/>
              </a:solidFill>
              <a:latin typeface="Segoe UI" panose="020B0502040204020203" pitchFamily="34" charset="0"/>
              <a:cs typeface="Segoe UI" panose="020B0502040204020203" pitchFamily="34" charset="0"/>
            </a:endParaRPr>
          </a:p>
        </p:txBody>
      </p:sp>
      <p:grpSp>
        <p:nvGrpSpPr>
          <p:cNvPr id="4" name="Grupė 3"/>
          <p:cNvGrpSpPr/>
          <p:nvPr/>
        </p:nvGrpSpPr>
        <p:grpSpPr>
          <a:xfrm>
            <a:off x="8383911" y="2156386"/>
            <a:ext cx="2866768" cy="697492"/>
            <a:chOff x="8740879" y="2350441"/>
            <a:chExt cx="2594919" cy="810210"/>
          </a:xfrm>
        </p:grpSpPr>
        <p:sp>
          <p:nvSpPr>
            <p:cNvPr id="2" name="Suapvalintas stačiakampis 1"/>
            <p:cNvSpPr/>
            <p:nvPr/>
          </p:nvSpPr>
          <p:spPr>
            <a:xfrm>
              <a:off x="8740879" y="2350441"/>
              <a:ext cx="2594919" cy="810210"/>
            </a:xfrm>
            <a:prstGeom prst="round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TextBox 2"/>
            <p:cNvSpPr txBox="1"/>
            <p:nvPr/>
          </p:nvSpPr>
          <p:spPr>
            <a:xfrm>
              <a:off x="8861147" y="2463158"/>
              <a:ext cx="2391033" cy="584775"/>
            </a:xfrm>
            <a:prstGeom prst="rect">
              <a:avLst/>
            </a:prstGeom>
            <a:noFill/>
          </p:spPr>
          <p:txBody>
            <a:bodyPr wrap="square" rtlCol="0">
              <a:spAutoFit/>
            </a:bodyPr>
            <a:lstStyle/>
            <a:p>
              <a:pPr algn="ctr"/>
              <a:r>
                <a:rPr lang="lt-LT" sz="1600" dirty="0">
                  <a:solidFill>
                    <a:schemeClr val="tx1"/>
                  </a:solidFill>
                  <a:latin typeface="Segoe UI" panose="020B0502040204020203" pitchFamily="34" charset="0"/>
                  <a:cs typeface="Segoe UI" panose="020B0502040204020203" pitchFamily="34" charset="0"/>
                </a:rPr>
                <a:t>Spartus </a:t>
              </a:r>
              <a:r>
                <a:rPr lang="lt-LT" sz="1600" dirty="0" smtClean="0">
                  <a:solidFill>
                    <a:schemeClr val="tx1"/>
                  </a:solidFill>
                  <a:latin typeface="Segoe UI" panose="020B0502040204020203" pitchFamily="34" charset="0"/>
                  <a:cs typeface="Segoe UI" panose="020B0502040204020203" pitchFamily="34" charset="0"/>
                </a:rPr>
                <a:t>duomenų </a:t>
              </a:r>
              <a:r>
                <a:rPr lang="lt-LT" sz="1600" dirty="0">
                  <a:solidFill>
                    <a:schemeClr val="tx1"/>
                  </a:solidFill>
                  <a:latin typeface="Segoe UI" panose="020B0502040204020203" pitchFamily="34" charset="0"/>
                  <a:cs typeface="Segoe UI" panose="020B0502040204020203" pitchFamily="34" charset="0"/>
                </a:rPr>
                <a:t>perdavimas</a:t>
              </a:r>
            </a:p>
          </p:txBody>
        </p:sp>
      </p:grpSp>
      <p:grpSp>
        <p:nvGrpSpPr>
          <p:cNvPr id="26" name="Grupė 25"/>
          <p:cNvGrpSpPr/>
          <p:nvPr/>
        </p:nvGrpSpPr>
        <p:grpSpPr>
          <a:xfrm>
            <a:off x="8362695" y="3797839"/>
            <a:ext cx="2866767" cy="795744"/>
            <a:chOff x="8743437" y="2497889"/>
            <a:chExt cx="2594919" cy="810210"/>
          </a:xfrm>
        </p:grpSpPr>
        <p:sp>
          <p:nvSpPr>
            <p:cNvPr id="27" name="Suapvalintas stačiakampis 26"/>
            <p:cNvSpPr/>
            <p:nvPr/>
          </p:nvSpPr>
          <p:spPr>
            <a:xfrm>
              <a:off x="8743437" y="2497889"/>
              <a:ext cx="2594919" cy="810210"/>
            </a:xfrm>
            <a:prstGeom prst="round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TextBox 27"/>
            <p:cNvSpPr txBox="1"/>
            <p:nvPr/>
          </p:nvSpPr>
          <p:spPr>
            <a:xfrm>
              <a:off x="8865662" y="2730640"/>
              <a:ext cx="2391033" cy="344709"/>
            </a:xfrm>
            <a:prstGeom prst="rect">
              <a:avLst/>
            </a:prstGeom>
            <a:noFill/>
          </p:spPr>
          <p:txBody>
            <a:bodyPr wrap="square" rtlCol="0">
              <a:spAutoFit/>
            </a:bodyPr>
            <a:lstStyle/>
            <a:p>
              <a:pPr algn="ctr"/>
              <a:r>
                <a:rPr lang="lt-LT" sz="1600" dirty="0">
                  <a:solidFill>
                    <a:schemeClr val="tx1"/>
                  </a:solidFill>
                  <a:latin typeface="Segoe UI" panose="020B0502040204020203" pitchFamily="34" charset="0"/>
                  <a:cs typeface="Segoe UI" panose="020B0502040204020203" pitchFamily="34" charset="0"/>
                </a:rPr>
                <a:t>Vienas </a:t>
              </a:r>
              <a:r>
                <a:rPr lang="lt-LT" sz="1600" dirty="0" smtClean="0">
                  <a:solidFill>
                    <a:schemeClr val="tx1"/>
                  </a:solidFill>
                  <a:latin typeface="Segoe UI" panose="020B0502040204020203" pitchFamily="34" charset="0"/>
                  <a:cs typeface="Segoe UI" panose="020B0502040204020203" pitchFamily="34" charset="0"/>
                </a:rPr>
                <a:t>langelis</a:t>
              </a:r>
              <a:endParaRPr lang="lt-LT" sz="1600" dirty="0">
                <a:solidFill>
                  <a:schemeClr val="tx1"/>
                </a:solidFill>
                <a:latin typeface="Segoe UI" panose="020B0502040204020203" pitchFamily="34" charset="0"/>
                <a:cs typeface="Segoe UI" panose="020B0502040204020203" pitchFamily="34" charset="0"/>
              </a:endParaRPr>
            </a:p>
          </p:txBody>
        </p:sp>
      </p:grpSp>
      <p:grpSp>
        <p:nvGrpSpPr>
          <p:cNvPr id="29" name="Grupė 28"/>
          <p:cNvGrpSpPr/>
          <p:nvPr/>
        </p:nvGrpSpPr>
        <p:grpSpPr>
          <a:xfrm>
            <a:off x="8402744" y="4666035"/>
            <a:ext cx="2866767" cy="713142"/>
            <a:chOff x="8738315" y="2861722"/>
            <a:chExt cx="2594919" cy="819567"/>
          </a:xfrm>
        </p:grpSpPr>
        <p:sp>
          <p:nvSpPr>
            <p:cNvPr id="30" name="Suapvalintas stačiakampis 29"/>
            <p:cNvSpPr/>
            <p:nvPr/>
          </p:nvSpPr>
          <p:spPr>
            <a:xfrm>
              <a:off x="8738315" y="2871079"/>
              <a:ext cx="2594919" cy="810210"/>
            </a:xfrm>
            <a:prstGeom prst="round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1" name="TextBox 30"/>
            <p:cNvSpPr txBox="1"/>
            <p:nvPr/>
          </p:nvSpPr>
          <p:spPr>
            <a:xfrm>
              <a:off x="8880348" y="2861722"/>
              <a:ext cx="2187146" cy="584775"/>
            </a:xfrm>
            <a:prstGeom prst="rect">
              <a:avLst/>
            </a:prstGeom>
            <a:noFill/>
          </p:spPr>
          <p:txBody>
            <a:bodyPr wrap="square" rtlCol="0">
              <a:spAutoFit/>
            </a:bodyPr>
            <a:lstStyle/>
            <a:p>
              <a:pPr algn="ctr"/>
              <a:r>
                <a:rPr lang="lt-LT" sz="1600" dirty="0">
                  <a:solidFill>
                    <a:schemeClr val="tx1"/>
                  </a:solidFill>
                  <a:latin typeface="Segoe UI" panose="020B0502040204020203" pitchFamily="34" charset="0"/>
                  <a:cs typeface="Segoe UI" panose="020B0502040204020203" pitchFamily="34" charset="0"/>
                </a:rPr>
                <a:t>Geresnė nemokumo proceso kontrolė</a:t>
              </a:r>
            </a:p>
          </p:txBody>
        </p:sp>
      </p:grpSp>
      <p:grpSp>
        <p:nvGrpSpPr>
          <p:cNvPr id="32" name="Grupė 31"/>
          <p:cNvGrpSpPr/>
          <p:nvPr/>
        </p:nvGrpSpPr>
        <p:grpSpPr>
          <a:xfrm>
            <a:off x="8405568" y="5437657"/>
            <a:ext cx="2863943" cy="656910"/>
            <a:chOff x="8779719" y="2602770"/>
            <a:chExt cx="2594919" cy="810210"/>
          </a:xfrm>
        </p:grpSpPr>
        <p:sp>
          <p:nvSpPr>
            <p:cNvPr id="34" name="Suapvalintas stačiakampis 33"/>
            <p:cNvSpPr/>
            <p:nvPr/>
          </p:nvSpPr>
          <p:spPr>
            <a:xfrm>
              <a:off x="8779719" y="2602770"/>
              <a:ext cx="2594919" cy="810210"/>
            </a:xfrm>
            <a:prstGeom prst="round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TextBox 34"/>
            <p:cNvSpPr txBox="1"/>
            <p:nvPr/>
          </p:nvSpPr>
          <p:spPr>
            <a:xfrm>
              <a:off x="8965264" y="2682936"/>
              <a:ext cx="2187146" cy="649877"/>
            </a:xfrm>
            <a:prstGeom prst="rect">
              <a:avLst/>
            </a:prstGeom>
            <a:noFill/>
          </p:spPr>
          <p:txBody>
            <a:bodyPr wrap="square" rtlCol="0">
              <a:spAutoFit/>
            </a:bodyPr>
            <a:lstStyle/>
            <a:p>
              <a:pPr algn="ctr"/>
              <a:r>
                <a:rPr lang="lt-LT" sz="1600" dirty="0">
                  <a:solidFill>
                    <a:schemeClr val="tx1"/>
                  </a:solidFill>
                  <a:latin typeface="Segoe UI" panose="020B0502040204020203" pitchFamily="34" charset="0"/>
                  <a:cs typeface="Segoe UI" panose="020B0502040204020203" pitchFamily="34" charset="0"/>
                </a:rPr>
                <a:t>Mažesni </a:t>
              </a:r>
              <a:r>
                <a:rPr lang="lt-LT" sz="1600" dirty="0" smtClean="0">
                  <a:solidFill>
                    <a:schemeClr val="tx1"/>
                  </a:solidFill>
                  <a:latin typeface="Segoe UI" panose="020B0502040204020203" pitchFamily="34" charset="0"/>
                  <a:cs typeface="Segoe UI" panose="020B0502040204020203" pitchFamily="34" charset="0"/>
                </a:rPr>
                <a:t>nemokumo proceso </a:t>
              </a:r>
              <a:r>
                <a:rPr lang="lt-LT" sz="1600" dirty="0">
                  <a:solidFill>
                    <a:schemeClr val="tx1"/>
                  </a:solidFill>
                  <a:latin typeface="Segoe UI" panose="020B0502040204020203" pitchFamily="34" charset="0"/>
                  <a:cs typeface="Segoe UI" panose="020B0502040204020203" pitchFamily="34" charset="0"/>
                </a:rPr>
                <a:t>kaštai</a:t>
              </a:r>
            </a:p>
          </p:txBody>
        </p:sp>
      </p:grpSp>
      <p:sp>
        <p:nvSpPr>
          <p:cNvPr id="42" name="TextBox 41"/>
          <p:cNvSpPr txBox="1"/>
          <p:nvPr/>
        </p:nvSpPr>
        <p:spPr>
          <a:xfrm>
            <a:off x="457200" y="1584306"/>
            <a:ext cx="11405286" cy="461665"/>
          </a:xfrm>
          <a:prstGeom prst="rect">
            <a:avLst/>
          </a:prstGeom>
          <a:solidFill>
            <a:schemeClr val="accent3">
              <a:lumMod val="20000"/>
              <a:lumOff val="80000"/>
            </a:schemeClr>
          </a:solidFill>
        </p:spPr>
        <p:txBody>
          <a:bodyPr wrap="square" rtlCol="0">
            <a:spAutoFit/>
          </a:bodyPr>
          <a:lstStyle/>
          <a:p>
            <a:pPr>
              <a:lnSpc>
                <a:spcPct val="150000"/>
              </a:lnSpc>
              <a:spcAft>
                <a:spcPts val="600"/>
              </a:spcAft>
            </a:pPr>
            <a:r>
              <a:rPr lang="lt-LT" sz="1600" b="1" i="1" dirty="0" smtClean="0">
                <a:solidFill>
                  <a:schemeClr val="accent1">
                    <a:lumMod val="75000"/>
                  </a:schemeClr>
                </a:solidFill>
                <a:latin typeface="Segoe UI" panose="020B0502040204020203" pitchFamily="34" charset="0"/>
                <a:cs typeface="Segoe UI" panose="020B0502040204020203" pitchFamily="34" charset="0"/>
              </a:rPr>
              <a:t>	Problema 		              Sprendimas 			             Nauda </a:t>
            </a:r>
            <a:endParaRPr lang="lt-LT" sz="1600" b="1" i="1" u="sng" dirty="0">
              <a:solidFill>
                <a:schemeClr val="accent1">
                  <a:lumMod val="75000"/>
                </a:schemeClr>
              </a:solidFill>
              <a:latin typeface="Segoe UI" panose="020B0502040204020203" pitchFamily="34" charset="0"/>
              <a:cs typeface="Segoe UI" panose="020B0502040204020203" pitchFamily="34" charset="0"/>
            </a:endParaRPr>
          </a:p>
        </p:txBody>
      </p:sp>
      <p:sp>
        <p:nvSpPr>
          <p:cNvPr id="22" name="Suapvalintas stačiakampis 21"/>
          <p:cNvSpPr/>
          <p:nvPr/>
        </p:nvSpPr>
        <p:spPr>
          <a:xfrm>
            <a:off x="8383911" y="2973432"/>
            <a:ext cx="2866768" cy="751180"/>
          </a:xfrm>
          <a:prstGeom prst="roundRect">
            <a:avLst/>
          </a:prstGeom>
          <a:solidFill>
            <a:srgbClr val="F6F6C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chemeClr val="tx1"/>
              </a:solidFill>
              <a:latin typeface="Segoe UI" panose="020B0502040204020203" pitchFamily="34" charset="0"/>
              <a:cs typeface="Segoe UI" panose="020B0502040204020203" pitchFamily="34" charset="0"/>
            </a:endParaRPr>
          </a:p>
        </p:txBody>
      </p:sp>
      <p:sp>
        <p:nvSpPr>
          <p:cNvPr id="23" name="TextBox 22"/>
          <p:cNvSpPr txBox="1"/>
          <p:nvPr/>
        </p:nvSpPr>
        <p:spPr>
          <a:xfrm>
            <a:off x="8610349" y="3175199"/>
            <a:ext cx="2416275" cy="338554"/>
          </a:xfrm>
          <a:prstGeom prst="rect">
            <a:avLst/>
          </a:prstGeom>
          <a:noFill/>
        </p:spPr>
        <p:txBody>
          <a:bodyPr wrap="square" rtlCol="0">
            <a:spAutoFit/>
          </a:bodyPr>
          <a:lstStyle/>
          <a:p>
            <a:pPr algn="ctr"/>
            <a:r>
              <a:rPr lang="lt-LT" sz="1600" dirty="0" smtClean="0">
                <a:solidFill>
                  <a:schemeClr val="tx1"/>
                </a:solidFill>
                <a:latin typeface="Segoe UI" panose="020B0502040204020203" pitchFamily="34" charset="0"/>
                <a:cs typeface="Segoe UI" panose="020B0502040204020203" pitchFamily="34" charset="0"/>
              </a:rPr>
              <a:t>Patikimi duomenys</a:t>
            </a:r>
            <a:endParaRPr lang="lt-LT"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17197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M_prezentacija_blue">
  <a:themeElements>
    <a:clrScheme name="Custom 1">
      <a:dk1>
        <a:srgbClr val="000000"/>
      </a:dk1>
      <a:lt1>
        <a:srgbClr val="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FM_prezentacija_blue</Template>
  <TotalTime>0</TotalTime>
  <Words>1438</Words>
  <Application>Microsoft Office PowerPoint</Application>
  <PresentationFormat>Pasirinktinai</PresentationFormat>
  <Paragraphs>233</Paragraphs>
  <Slides>13</Slides>
  <Notes>13</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13</vt:i4>
      </vt:variant>
    </vt:vector>
  </HeadingPairs>
  <TitlesOfParts>
    <vt:vector size="17" baseType="lpstr">
      <vt:lpstr>Arial</vt:lpstr>
      <vt:lpstr>Segoe UI</vt:lpstr>
      <vt:lpstr>Trebuchet MS</vt:lpstr>
      <vt:lpstr>FM_prezentacija_blue</vt:lpstr>
      <vt:lpstr>PowerPoint pristatymas</vt:lpstr>
      <vt:lpstr>Pokyčių poreikis</vt:lpstr>
      <vt:lpstr>Nemokumo reformos tikslai</vt:lpstr>
      <vt:lpstr>Doing Business (nemokumas) 2018</vt:lpstr>
      <vt:lpstr>Problemos</vt:lpstr>
      <vt:lpstr>1) Mažas kreditorių reikalavimų tenkinimas</vt:lpstr>
      <vt:lpstr>2) Neefektyvūs įmonių restruktūrizavimai</vt:lpstr>
      <vt:lpstr>3) Ilga bankroto proceso trukmė</vt:lpstr>
      <vt:lpstr>4) Duomenų judumo ir skaidrumo trūkumai</vt:lpstr>
      <vt:lpstr>5) Priežiūros modelio trūkumai</vt:lpstr>
      <vt:lpstr>Kaštai / nauda </vt:lpstr>
      <vt:lpstr>Doing Business: pokytis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2018-02-19T07:33:43Z</dcterms:created>
  <dcterms:modified xsi:type="dcterms:W3CDTF">2018-10-08T13:18:58Z</dcterms:modified>
</cp:coreProperties>
</file>