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94" r:id="rId3"/>
    <p:sldId id="410" r:id="rId4"/>
    <p:sldId id="310" r:id="rId5"/>
    <p:sldId id="413" r:id="rId6"/>
    <p:sldId id="286" r:id="rId7"/>
    <p:sldId id="297" r:id="rId8"/>
    <p:sldId id="299" r:id="rId9"/>
    <p:sldId id="300" r:id="rId10"/>
    <p:sldId id="412" r:id="rId11"/>
    <p:sldId id="306" r:id="rId12"/>
    <p:sldId id="414" r:id="rId13"/>
    <p:sldId id="307" r:id="rId14"/>
    <p:sldId id="308" r:id="rId15"/>
    <p:sldId id="266" r:id="rId16"/>
  </p:sldIdLst>
  <p:sldSz cx="9144000" cy="5143500" type="screen16x9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25" autoAdjust="0"/>
  </p:normalViewPr>
  <p:slideViewPr>
    <p:cSldViewPr snapToGrid="0">
      <p:cViewPr>
        <p:scale>
          <a:sx n="164" d="100"/>
          <a:sy n="164" d="100"/>
        </p:scale>
        <p:origin x="-10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5161854768154"/>
          <c:y val="2.8252405949256341E-2"/>
          <c:w val="0.82703937007874018"/>
          <c:h val="0.83261956838728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Lapas1!$A$4</c:f>
              <c:strCache>
                <c:ptCount val="1"/>
                <c:pt idx="0">
                  <c:v>Lėšos EUR</c:v>
                </c:pt>
              </c:strCache>
            </c:strRef>
          </c:tx>
          <c:spPr>
            <a:solidFill>
              <a:srgbClr val="327374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3888888888888888E-2"/>
                  <c:y val="-0.31944444444444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74-4DB1-9A12-7F6366AE8E9F}"/>
                </c:ext>
              </c:extLst>
            </c:dLbl>
            <c:dLbl>
              <c:idx val="1"/>
              <c:layout>
                <c:manualLayout>
                  <c:x val="2.7777777777777779E-3"/>
                  <c:y val="-0.31944444444444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74-4DB1-9A12-7F6366AE8E9F}"/>
                </c:ext>
              </c:extLst>
            </c:dLbl>
            <c:dLbl>
              <c:idx val="2"/>
              <c:layout>
                <c:manualLayout>
                  <c:x val="1.1111111111111112E-2"/>
                  <c:y val="-0.3703703703703704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975103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74-4DB1-9A12-7F6366AE8E9F}"/>
                </c:ext>
              </c:extLst>
            </c:dLbl>
            <c:dLbl>
              <c:idx val="3"/>
              <c:layout>
                <c:manualLayout>
                  <c:x val="8.0555555555555561E-2"/>
                  <c:y val="-0.388888888888888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1046205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74-4DB1-9A12-7F6366AE8E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Lapas1!$B$3:$E$3</c:f>
              <c:strCache>
                <c:ptCount val="4"/>
                <c:pt idx="0">
                  <c:v>2016 m.</c:v>
                </c:pt>
                <c:pt idx="1">
                  <c:v>2017 m. </c:v>
                </c:pt>
                <c:pt idx="2">
                  <c:v>2018 m.</c:v>
                </c:pt>
                <c:pt idx="3">
                  <c:v>2019 m. </c:v>
                </c:pt>
              </c:strCache>
            </c:strRef>
          </c:cat>
          <c:val>
            <c:numRef>
              <c:f>Lapas1!$B$4:$E$4</c:f>
              <c:numCache>
                <c:formatCode>General</c:formatCode>
                <c:ptCount val="4"/>
                <c:pt idx="0">
                  <c:v>851025.14</c:v>
                </c:pt>
                <c:pt idx="1">
                  <c:v>906219.5</c:v>
                </c:pt>
                <c:pt idx="2">
                  <c:v>975075</c:v>
                </c:pt>
                <c:pt idx="3">
                  <c:v>1046304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74-4DB1-9A12-7F6366AE8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385728"/>
        <c:axId val="121387264"/>
        <c:axId val="0"/>
      </c:bar3DChart>
      <c:catAx>
        <c:axId val="12138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1387264"/>
        <c:crosses val="autoZero"/>
        <c:auto val="1"/>
        <c:lblAlgn val="ctr"/>
        <c:lblOffset val="100"/>
        <c:noMultiLvlLbl val="0"/>
      </c:catAx>
      <c:valAx>
        <c:axId val="12138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385728"/>
        <c:crosses val="autoZero"/>
        <c:crossBetween val="between"/>
      </c:valAx>
    </c:plotArea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E4519-2906-48CE-985C-43E9F2D9EFEA}" type="datetimeFigureOut">
              <a:rPr lang="lt-LT" smtClean="0"/>
              <a:t>2018-10-16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0A99B-BB7C-4F22-85EF-7D9237BBACF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369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3975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1628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07687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96932-B424-4F22-A4CE-091E4C8522B9}" type="slidenum">
              <a:rPr lang="lt-LT" altLang="lt-LT"/>
              <a:pPr>
                <a:defRPr/>
              </a:pPr>
              <a:t>13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717841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lt" b="1" u="sng" dirty="0">
              <a:cs typeface="Calibri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96932-B424-4F22-A4CE-091E4C8522B9}" type="slidenum">
              <a:rPr lang="lt-LT" altLang="lt-LT"/>
              <a:pPr>
                <a:defRPr/>
              </a:pPr>
              <a:t>14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112398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186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20000"/>
              </a:spcBef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366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57366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>
              <a:cs typeface="Calibri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037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089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u="sng" dirty="0">
              <a:cs typeface="Calibri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96932-B424-4F22-A4CE-091E4C8522B9}" type="slidenum">
              <a:rPr lang="lt-LT" altLang="lt-LT"/>
              <a:pPr>
                <a:defRPr/>
              </a:pPr>
              <a:t>7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994551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>
              <a:cs typeface="Calibri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96932-B424-4F22-A4CE-091E4C8522B9}" type="slidenum">
              <a:rPr lang="lt-LT" altLang="lt-LT"/>
              <a:pPr>
                <a:defRPr/>
              </a:pPr>
              <a:t>8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44415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96932-B424-4F22-A4CE-091E4C8522B9}" type="slidenum">
              <a:rPr lang="lt-LT" altLang="lt-LT"/>
              <a:pPr>
                <a:defRPr/>
              </a:pPr>
              <a:t>9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967086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748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2018-10-16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196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2018-10-16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933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2018-10-16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8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2018-10-16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886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2018-10-16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429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2018-10-16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611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2018-10-16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457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2018-10-16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736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2018-10-16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11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2018-10-16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034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2018-10-16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389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EF6DB-CA04-4B55-9157-6E35C793C94C}" type="datetimeFigureOut">
              <a:rPr lang="lt-LT" smtClean="0"/>
              <a:t>2018-10-16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613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3"/>
            <a:ext cx="9144000" cy="4048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749" y="632758"/>
            <a:ext cx="73466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lt-LT" sz="4800" b="1" ker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Vaiko teisių apsaugos sistemos pertvarka</a:t>
            </a:r>
            <a:endParaRPr lang="lt-LT" altLang="lt-LT" sz="4800" b="1" ker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r>
              <a:rPr lang="lt-LT" altLang="lt-LT" sz="3200" b="1" ker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(2018 m. liepos – rugsėjo mėn.)</a:t>
            </a:r>
          </a:p>
          <a:p>
            <a:endParaRPr lang="fi-FI" altLang="lt-LT" sz="4800" b="1" ker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157963" y="1727138"/>
            <a:ext cx="31766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accent5"/>
                </a:solidFill>
              </a:rPr>
              <a:t>2018</a:t>
            </a:r>
            <a:r>
              <a:rPr lang="lt-LT" sz="1300" b="1" dirty="0">
                <a:solidFill>
                  <a:schemeClr val="accent5"/>
                </a:solidFill>
              </a:rPr>
              <a:t> m.</a:t>
            </a:r>
            <a:r>
              <a:rPr lang="en-US" sz="1300" b="1" dirty="0">
                <a:solidFill>
                  <a:schemeClr val="accent5"/>
                </a:solidFill>
              </a:rPr>
              <a:t> </a:t>
            </a:r>
            <a:r>
              <a:rPr lang="lt-LT" sz="1300" b="1" dirty="0">
                <a:solidFill>
                  <a:schemeClr val="accent5"/>
                </a:solidFill>
              </a:rPr>
              <a:t>spalio </a:t>
            </a:r>
            <a:r>
              <a:rPr lang="lt-LT" sz="1300" b="1" dirty="0" smtClean="0">
                <a:solidFill>
                  <a:schemeClr val="accent5"/>
                </a:solidFill>
              </a:rPr>
              <a:t>17 </a:t>
            </a:r>
            <a:r>
              <a:rPr lang="en-US" sz="1300" b="1" dirty="0">
                <a:solidFill>
                  <a:schemeClr val="accent5"/>
                </a:solidFill>
              </a:rPr>
              <a:t>d.</a:t>
            </a:r>
            <a:r>
              <a:rPr lang="en-US" sz="1300" dirty="0">
                <a:solidFill>
                  <a:schemeClr val="accent5"/>
                </a:solidFill>
              </a:rPr>
              <a:t>, Vilnius</a:t>
            </a:r>
            <a:endParaRPr lang="lt-LT" sz="1300" dirty="0">
              <a:solidFill>
                <a:schemeClr val="accent5"/>
              </a:solidFill>
            </a:endParaRPr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55926"/>
            <a:ext cx="1982604" cy="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3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9" descr="Paveikslėlis, kuriame yra žinutė&#10;&#10;Sugeneruoto aprašo patikimumas didelis">
            <a:extLst>
              <a:ext uri="{FF2B5EF4-FFF2-40B4-BE49-F238E27FC236}">
                <a16:creationId xmlns:a16="http://schemas.microsoft.com/office/drawing/2014/main" xmlns="" id="{896F3354-D367-41D9-965C-A6491172B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0" y="1681"/>
            <a:ext cx="9147360" cy="514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1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F35EFE7-CCA7-4E40-B138-27FEAAA3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>
                <a:solidFill>
                  <a:srgbClr val="0070C0"/>
                </a:solidFill>
                <a:cs typeface="Calibri"/>
              </a:rPr>
              <a:t>Atvejo vadyba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E37EAD32-F2F0-4477-BC89-7CCFEB2A2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16838"/>
            <a:ext cx="8363272" cy="3931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b="1">
                <a:cs typeface="Calibri"/>
              </a:rPr>
              <a:t>Spalio 1 d. savivaldybėse įsteigtos:</a:t>
            </a:r>
            <a:endParaRPr lang="lt-LT" sz="2000" b="1"/>
          </a:p>
          <a:p>
            <a:endParaRPr lang="lt-LT" sz="1800">
              <a:cs typeface="Calibri"/>
            </a:endParaRPr>
          </a:p>
          <a:p>
            <a:pPr marL="555308"/>
            <a:r>
              <a:rPr lang="lt-LT" sz="1800">
                <a:cs typeface="Calibri"/>
              </a:rPr>
              <a:t>273,2 Atvejo vadybininkų pareigybės </a:t>
            </a:r>
            <a:r>
              <a:rPr lang="lt-LT" sz="1800" i="1">
                <a:cs typeface="Calibri"/>
              </a:rPr>
              <a:t>(iš jų užimta 246,95)</a:t>
            </a:r>
            <a:r>
              <a:rPr lang="lt-LT" sz="1800">
                <a:cs typeface="Calibri"/>
              </a:rPr>
              <a:t>;</a:t>
            </a:r>
          </a:p>
          <a:p>
            <a:pPr marL="555308"/>
            <a:r>
              <a:rPr lang="lt-LT" sz="1800">
                <a:cs typeface="Calibri"/>
              </a:rPr>
              <a:t>971,55 Socialinių darbuotojų, dirbančių su šeimomis, pareigybės </a:t>
            </a:r>
            <a:r>
              <a:rPr lang="lt-LT" sz="1800" i="1">
                <a:cs typeface="Calibri"/>
              </a:rPr>
              <a:t>(iš jų užimta 924,85);</a:t>
            </a:r>
          </a:p>
          <a:p>
            <a:pPr marL="555308"/>
            <a:r>
              <a:rPr lang="lt-LT" sz="1800">
                <a:cs typeface="Calibri"/>
              </a:rPr>
              <a:t>Atvejo vadybininkai ir socialiniai darbuotojai, dirbantys su šeimomis, įdarbinti 78 įstaigose/organizacijose </a:t>
            </a:r>
          </a:p>
          <a:p>
            <a:pPr marL="298133" indent="0">
              <a:buNone/>
            </a:pPr>
            <a:r>
              <a:rPr lang="lt-LT" sz="1800" i="1">
                <a:cs typeface="Calibri"/>
              </a:rPr>
              <a:t>(56 BĮ, 9 </a:t>
            </a:r>
            <a:r>
              <a:rPr lang="lt-LT" sz="1800" i="1" err="1">
                <a:cs typeface="Calibri"/>
              </a:rPr>
              <a:t>VšĮ</a:t>
            </a:r>
            <a:r>
              <a:rPr lang="lt-LT" sz="1800" i="1">
                <a:cs typeface="Calibri"/>
              </a:rPr>
              <a:t>, 5 NVO, savivaldybių administracijos (seniūnijose, skyriuose, atsakinguose už socialinių paslaugų planavimą) - 8).</a:t>
            </a:r>
            <a:endParaRPr lang="lt-LT" i="1">
              <a:cs typeface="Calibri"/>
            </a:endParaRPr>
          </a:p>
          <a:p>
            <a:pPr marL="298133" indent="0">
              <a:buNone/>
            </a:pPr>
            <a:endParaRPr lang="lt-LT" sz="3300">
              <a:cs typeface="Calibri"/>
            </a:endParaRPr>
          </a:p>
          <a:p>
            <a:pPr marL="555308"/>
            <a:endParaRPr lang="lt-LT" sz="1200">
              <a:cs typeface="Calibri"/>
            </a:endParaRPr>
          </a:p>
          <a:p>
            <a:endParaRPr lang="lt-LT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7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02810D-2F1D-49FF-84F1-D3BD24CF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i="1" dirty="0">
                <a:solidFill>
                  <a:srgbClr val="0070C0"/>
                </a:solidFill>
              </a:rPr>
              <a:t> Vaiko teisių pažeidimų prevencija</a:t>
            </a:r>
            <a:r>
              <a:rPr lang="lt-LT" sz="3600" dirty="0"/>
              <a:t> </a:t>
            </a:r>
            <a:endParaRPr lang="lt-LT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3D5B59-611E-47EF-A247-9A423C82A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>
              <a:buNone/>
            </a:pPr>
            <a:r>
              <a:rPr lang="lt-LT" sz="2000" b="1" i="1" dirty="0">
                <a:solidFill>
                  <a:srgbClr val="000000"/>
                </a:solidFill>
                <a:cs typeface="Calibri"/>
              </a:rPr>
              <a:t>Bendradarbiavimo susitarimai</a:t>
            </a:r>
            <a:r>
              <a:rPr lang="lt-LT" sz="2000" b="1" i="1" dirty="0">
                <a:cs typeface="Calibri"/>
              </a:rPr>
              <a:t>:</a:t>
            </a:r>
            <a:endParaRPr lang="en-US" sz="2000" i="1" dirty="0"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lt-LT" sz="2000" dirty="0">
                <a:solidFill>
                  <a:srgbClr val="002060"/>
                </a:solidFill>
                <a:cs typeface="Calibri"/>
              </a:rPr>
              <a:t>Generalinės prokuratūros, Policijos departamento prie VRM, Socialinės apsaugos ir darbo ministerijos,  Vaiko teisių apsaugos kontrolieriaus įstaigos ir VVTAĮT  </a:t>
            </a:r>
            <a:endParaRPr lang="lt-LT" sz="2000" dirty="0"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lt-LT" sz="2000" dirty="0">
                <a:solidFill>
                  <a:srgbClr val="002060"/>
                </a:solidFill>
                <a:cs typeface="Calibri"/>
              </a:rPr>
              <a:t>VVTAĮT ir Policijos departamento prie VRM </a:t>
            </a:r>
            <a:endParaRPr lang="lt-LT" sz="2000" dirty="0"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lt-LT" sz="2000" dirty="0">
                <a:solidFill>
                  <a:srgbClr val="002060"/>
                </a:solidFill>
                <a:cs typeface="Calibri"/>
              </a:rPr>
              <a:t>VVTAĮT, Vilniaus miesto savivaldybės administracijos, Vilniaus miesto klinikinės ligoninės ir Vilniaus greitosios medicinos pagalbos stoties </a:t>
            </a:r>
            <a:endParaRPr lang="lt-LT" sz="2000" dirty="0">
              <a:cs typeface="Calibri"/>
            </a:endParaRPr>
          </a:p>
          <a:p>
            <a:pPr marL="3175" indent="0" algn="just">
              <a:buNone/>
            </a:pPr>
            <a:endParaRPr lang="lt-LT" sz="2000" b="1" i="1" dirty="0">
              <a:solidFill>
                <a:srgbClr val="000000"/>
              </a:solidFill>
              <a:cs typeface="Calibri"/>
            </a:endParaRPr>
          </a:p>
          <a:p>
            <a:pPr marL="3175" indent="0" algn="just">
              <a:buNone/>
            </a:pPr>
            <a:r>
              <a:rPr lang="lt-LT" sz="2000" b="1" i="1" dirty="0">
                <a:solidFill>
                  <a:srgbClr val="000000"/>
                </a:solidFill>
                <a:cs typeface="Calibri"/>
              </a:rPr>
              <a:t>Planuojama pasirašyti bendradarbiavimo susitarimą su</a:t>
            </a:r>
            <a:r>
              <a:rPr lang="lt-LT" sz="2000" i="1" dirty="0">
                <a:solidFill>
                  <a:srgbClr val="000000"/>
                </a:solidFill>
                <a:cs typeface="Calibri"/>
              </a:rPr>
              <a:t> </a:t>
            </a:r>
            <a:endParaRPr lang="en-US" sz="2000"/>
          </a:p>
          <a:p>
            <a:pPr marL="457200" indent="-457200" algn="just"/>
            <a:r>
              <a:rPr lang="lt-LT" sz="2000" i="1" dirty="0">
                <a:solidFill>
                  <a:srgbClr val="002060"/>
                </a:solidFill>
                <a:cs typeface="Calibri"/>
              </a:rPr>
              <a:t>Paramos vaikams centro Tėvų linija</a:t>
            </a:r>
            <a:endParaRPr lang="lt-LT" sz="2000" i="1">
              <a:cs typeface="Calibri"/>
            </a:endParaRPr>
          </a:p>
          <a:p>
            <a:pPr marL="3175" indent="0" algn="just">
              <a:buNone/>
            </a:pPr>
            <a:endParaRPr lang="lt-LT" sz="2000" i="1" dirty="0"/>
          </a:p>
          <a:p>
            <a:pPr marL="3175" indent="0" algn="just">
              <a:buNone/>
            </a:pPr>
            <a:r>
              <a:rPr lang="lt-LT" sz="2000" b="1" i="1" dirty="0"/>
              <a:t>Svarstoma pasirašyti bendradarbiavimo susitarimus su</a:t>
            </a:r>
            <a:r>
              <a:rPr lang="lt-LT" sz="2000" b="1" dirty="0"/>
              <a:t>: </a:t>
            </a:r>
            <a:endParaRPr lang="en-US" sz="2000" b="1"/>
          </a:p>
          <a:p>
            <a:pPr marL="460375" indent="-457200" algn="just"/>
            <a:r>
              <a:rPr lang="lt-LT" sz="2000" i="1" dirty="0">
                <a:solidFill>
                  <a:srgbClr val="002060"/>
                </a:solidFill>
              </a:rPr>
              <a:t>Lietuvos probacijos tarnyba</a:t>
            </a:r>
            <a:endParaRPr lang="en-US" sz="2000"/>
          </a:p>
          <a:p>
            <a:pPr marL="460375" indent="-457200" algn="just"/>
            <a:r>
              <a:rPr lang="lt-LT" sz="2000" i="1" dirty="0">
                <a:solidFill>
                  <a:srgbClr val="002060"/>
                </a:solidFill>
              </a:rPr>
              <a:t>Respublikiniu priklausomybės ligų centru</a:t>
            </a:r>
            <a:endParaRPr lang="en-US" sz="2000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2372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CCDED53-3D9A-45E5-A435-CABAC422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2526"/>
          </a:xfrm>
        </p:spPr>
        <p:txBody>
          <a:bodyPr>
            <a:normAutofit/>
          </a:bodyPr>
          <a:lstStyle/>
          <a:p>
            <a:r>
              <a:rPr lang="lt-LT" sz="2000" b="1" dirty="0">
                <a:solidFill>
                  <a:srgbClr val="0070C0"/>
                </a:solidFill>
                <a:cs typeface="Calibri"/>
              </a:rPr>
              <a:t>Iššūkiai: </a:t>
            </a:r>
            <a:endParaRPr lang="lt-LT" sz="2000" b="1" dirty="0">
              <a:solidFill>
                <a:srgbClr val="0070C0"/>
              </a:solidFill>
              <a:ea typeface="+mj-lt"/>
              <a:cs typeface="+mj-lt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E86C48A6-4139-4A5E-9B61-B3C885098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6306"/>
            <a:ext cx="8229600" cy="408969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endParaRPr lang="lt" sz="1800" i="1" dirty="0">
              <a:solidFill>
                <a:srgbClr val="002060"/>
              </a:solidFill>
              <a:cs typeface="Calibri"/>
            </a:endParaRPr>
          </a:p>
          <a:p>
            <a:pPr algn="just"/>
            <a:r>
              <a:rPr lang="lt" sz="1800" dirty="0">
                <a:cs typeface="Calibri"/>
              </a:rPr>
              <a:t>Trūksta aktyvesnio savivaldybių įsitraukimo nustatant vaiko globą šeimoje  (atsisakant institucinės globos);</a:t>
            </a:r>
            <a:endParaRPr lang="lt-LT" sz="1800" b="1" dirty="0">
              <a:cs typeface="Calibri"/>
            </a:endParaRPr>
          </a:p>
          <a:p>
            <a:pPr algn="just"/>
            <a:r>
              <a:rPr lang="lt" sz="1800" dirty="0">
                <a:cs typeface="Calibri"/>
              </a:rPr>
              <a:t>Savivaldybių pasyvumas globos centrų vystymo procese, globėjų (rūpintojų) ir budinčiųjų globotojų paieškose;</a:t>
            </a:r>
            <a:endParaRPr lang="en-US" sz="1800" dirty="0">
              <a:cs typeface="Calibri"/>
            </a:endParaRPr>
          </a:p>
          <a:p>
            <a:pPr algn="just"/>
            <a:r>
              <a:rPr lang="lt-LT" sz="1800" dirty="0">
                <a:cs typeface="Calibri"/>
              </a:rPr>
              <a:t>Socialiniams darbuotojams (AV) sudėtinga gauti informaciją apie klientą iš kitų įstaigų (ypač sveikatos priežiūros įstaigų);</a:t>
            </a:r>
            <a:r>
              <a:rPr lang="en-US" sz="1800" dirty="0">
                <a:cs typeface="Calibri"/>
              </a:rPr>
              <a:t> </a:t>
            </a:r>
          </a:p>
          <a:p>
            <a:pPr algn="just"/>
            <a:r>
              <a:rPr lang="lt-LT" sz="1800" dirty="0">
                <a:cs typeface="Calibri"/>
              </a:rPr>
              <a:t>Sudėtinga prisikviesti kitų įstaigų, organizacijų atstovus į atvejo vadybos nagrinėjimo posėdžius;</a:t>
            </a:r>
            <a:r>
              <a:rPr lang="en-US" sz="1800" dirty="0">
                <a:cs typeface="Calibri"/>
              </a:rPr>
              <a:t> </a:t>
            </a:r>
          </a:p>
          <a:p>
            <a:pPr algn="just"/>
            <a:r>
              <a:rPr lang="lt-LT" sz="1800" dirty="0">
                <a:cs typeface="Calibri"/>
              </a:rPr>
              <a:t>Dėl nepilnai užpildytų pareigybių skaičiaus, darbuotojai dirba padidintais krūviais;</a:t>
            </a:r>
            <a:r>
              <a:rPr lang="en-US" sz="1800" dirty="0">
                <a:cs typeface="Calibri"/>
              </a:rPr>
              <a:t> </a:t>
            </a:r>
            <a:endParaRPr lang="lt" sz="1800" dirty="0">
              <a:cs typeface="Calibri"/>
            </a:endParaRPr>
          </a:p>
          <a:p>
            <a:pPr algn="just"/>
            <a:r>
              <a:rPr lang="en-US" sz="1800" dirty="0" err="1">
                <a:cs typeface="Calibri"/>
              </a:rPr>
              <a:t>Darbuotojų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profesionalumo</a:t>
            </a:r>
            <a:r>
              <a:rPr lang="en-US" sz="1800" dirty="0">
                <a:cs typeface="Calibri"/>
              </a:rPr>
              <a:t> / </a:t>
            </a:r>
            <a:r>
              <a:rPr lang="en-US" sz="1800" dirty="0" err="1">
                <a:cs typeface="Calibri"/>
              </a:rPr>
              <a:t>kompetencijų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ugdymas</a:t>
            </a:r>
            <a:r>
              <a:rPr lang="en-US" sz="1800" dirty="0">
                <a:cs typeface="Calibri"/>
              </a:rPr>
              <a:t>;</a:t>
            </a:r>
          </a:p>
          <a:p>
            <a:pPr algn="just"/>
            <a:r>
              <a:rPr lang="lt-LT" sz="1800" dirty="0">
                <a:cs typeface="Calibri"/>
              </a:rPr>
              <a:t>Praktinis teisės aktų taikymas (praktikams kyla daug klausimų dėl teisės aktų taikymo);</a:t>
            </a:r>
            <a:endParaRPr lang="lt" sz="1800" dirty="0">
              <a:cs typeface="Calibri"/>
            </a:endParaRPr>
          </a:p>
          <a:p>
            <a:pPr algn="just"/>
            <a:r>
              <a:rPr lang="lt-LT" sz="1800" dirty="0">
                <a:cs typeface="Calibri"/>
              </a:rPr>
              <a:t>Neigiamos visuomenės nuostatos: pertvarkai/pokyčiams ir atskirų smurto formų toleravimas.</a:t>
            </a:r>
          </a:p>
          <a:p>
            <a:pPr algn="just"/>
            <a:endParaRPr lang="lt-LT" sz="1800" dirty="0">
              <a:cs typeface="Calibri"/>
            </a:endParaRPr>
          </a:p>
          <a:p>
            <a:pPr algn="just"/>
            <a:endParaRPr lang="lt" sz="1800">
              <a:cs typeface="Calibri"/>
            </a:endParaRPr>
          </a:p>
          <a:p>
            <a:pPr algn="just"/>
            <a:endParaRPr lang="lt" sz="1800">
              <a:cs typeface="Calibri"/>
            </a:endParaRPr>
          </a:p>
          <a:p>
            <a:pPr algn="just"/>
            <a:endParaRPr lang="lt" sz="1500">
              <a:cs typeface="Calibri"/>
            </a:endParaRPr>
          </a:p>
          <a:p>
            <a:pPr algn="just"/>
            <a:endParaRPr lang="lt" sz="1500">
              <a:cs typeface="Calibri"/>
            </a:endParaRPr>
          </a:p>
          <a:p>
            <a:pPr marL="0" indent="0" algn="just">
              <a:buNone/>
            </a:pPr>
            <a:endParaRPr lang="lt" sz="1500">
              <a:cs typeface="Calibri"/>
            </a:endParaRPr>
          </a:p>
          <a:p>
            <a:pPr algn="just"/>
            <a:endParaRPr lang="lt" sz="1500">
              <a:cs typeface="Calibri"/>
            </a:endParaRPr>
          </a:p>
          <a:p>
            <a:endParaRPr lang="lt" sz="1800">
              <a:cs typeface="Calibri"/>
            </a:endParaRPr>
          </a:p>
          <a:p>
            <a:endParaRPr lang="lt" sz="1800" b="1" u="sng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65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F46A2ED-BFA5-4944-87BD-C7123F546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-95946"/>
            <a:ext cx="6172200" cy="857250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0070C0"/>
                </a:solidFill>
                <a:cs typeface="Calibri"/>
              </a:rPr>
              <a:t>Siūlymai: </a:t>
            </a:r>
            <a:endParaRPr lang="lt-LT" sz="2800" b="1">
              <a:cs typeface="Calibri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B2A8F7F3-9A13-451A-A634-CB3DCE36D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07085"/>
            <a:ext cx="8640960" cy="442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lt-LT" sz="1800">
              <a:cs typeface="Calibri"/>
            </a:endParaRPr>
          </a:p>
          <a:p>
            <a:pPr algn="just"/>
            <a:r>
              <a:rPr lang="lt-LT" sz="2000" dirty="0">
                <a:cs typeface="Calibri"/>
              </a:rPr>
              <a:t>Sveikatos apsaugos ministerijai – užtikrinti, kad </a:t>
            </a:r>
            <a:r>
              <a:rPr lang="lt-LT" sz="2200" dirty="0">
                <a:cs typeface="Calibri"/>
              </a:rPr>
              <a:t>galiojantys teisės aktai sudarytų galimybes socialiniams darbuotojams socialinių paslaugų teikimo tikslais gauti iš asmens sveikatos priežiūros įstaigos duomenis apie asmenis. </a:t>
            </a:r>
          </a:p>
          <a:p>
            <a:pPr algn="just"/>
            <a:r>
              <a:rPr lang="lt-LT" sz="2000" dirty="0">
                <a:cs typeface="Calibri"/>
              </a:rPr>
              <a:t>Savivaldybėms - rekomenduoti imtis aktyvių priemonių skatinant globos centrų vystymo procesą bei </a:t>
            </a:r>
            <a:r>
              <a:rPr lang="lt" sz="2000" dirty="0">
                <a:cs typeface="Calibri"/>
              </a:rPr>
              <a:t>užtikrinti paslaugų prieinamumą globėjams, įtėviams ir budintiems globotojams bei asmenims, norintiems jais tapti.</a:t>
            </a:r>
            <a:endParaRPr lang="lt-LT" sz="2000" dirty="0">
              <a:cs typeface="Calibri"/>
            </a:endParaRPr>
          </a:p>
          <a:p>
            <a:pPr algn="just"/>
            <a:r>
              <a:rPr lang="lt" sz="2000" dirty="0">
                <a:cs typeface="Calibri"/>
              </a:rPr>
              <a:t>Visuomenės švietimas ir informavimas dėl nulinės smurto tolerancijos. </a:t>
            </a:r>
          </a:p>
          <a:p>
            <a:pPr algn="just"/>
            <a:endParaRPr lang="lt-LT" sz="1800">
              <a:highlight>
                <a:srgbClr val="FFFF00"/>
              </a:highlight>
              <a:cs typeface="Calibri"/>
            </a:endParaRPr>
          </a:p>
          <a:p>
            <a:pPr algn="just"/>
            <a:endParaRPr lang="lt-LT" sz="180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831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207"/>
            <a:ext cx="9144000" cy="3214687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55926"/>
            <a:ext cx="1982604" cy="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800" b="1"/>
              <a:t>Pertvarkos tikslai</a:t>
            </a:r>
            <a:br>
              <a:rPr lang="lt-LT" sz="2800" b="1"/>
            </a:br>
            <a:r>
              <a:rPr lang="lt-LT" sz="2800" b="1"/>
              <a:t>(susiję su VVTAĮT funkcijomis)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 fontScale="92500" lnSpcReduction="2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sz="2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Ankstyvas atpažinimas šeimų, auginančių vaikus, kurios patiria socialinę ar kitokią riziką: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lt-LT" sz="22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Nepakantumo vaiko teisių pažeidimams visuomenėje ugdymas</a:t>
            </a:r>
            <a:endParaRPr lang="lt-LT" sz="2200" dirty="0">
              <a:solidFill>
                <a:schemeClr val="accent1"/>
              </a:solidFill>
              <a:latin typeface="Calibri" panose="020F0502020204030204" pitchFamily="34" charset="0"/>
              <a:cs typeface="Calibri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lt-LT" sz="22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Visuomenės įtraukimo į šeimų patiriančių riziką atpažinimą didinimas</a:t>
            </a:r>
            <a:endParaRPr lang="lt-LT" sz="2200" dirty="0">
              <a:solidFill>
                <a:schemeClr val="accent1"/>
              </a:solidFill>
              <a:latin typeface="Calibri" panose="020F0502020204030204" pitchFamily="34" charset="0"/>
              <a:cs typeface="Calibri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lt-LT" sz="22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Pareigos informuoti apie galimus vaiko teisių pažeidimus nustatymas įstatyme </a:t>
            </a:r>
            <a:endParaRPr lang="lt-LT" sz="2200" dirty="0">
              <a:solidFill>
                <a:schemeClr val="accent1"/>
              </a:solidFill>
              <a:latin typeface="Calibri" panose="020F0502020204030204" pitchFamily="34" charset="0"/>
              <a:cs typeface="Calibri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lt-LT" sz="2000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lt-LT" sz="2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Vaiko teisių ir interesų apsaugos stiprinimas:</a:t>
            </a:r>
            <a:endParaRPr lang="lt-LT" sz="2600" dirty="0">
              <a:solidFill>
                <a:prstClr val="black"/>
              </a:solidFill>
              <a:latin typeface="Calibri" panose="020F0502020204030204" pitchFamily="34" charset="0"/>
              <a:cs typeface="Calibri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lt-LT" sz="220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Valstybės </a:t>
            </a:r>
            <a:r>
              <a:rPr lang="lt-LT" sz="22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vaiko teisių apsaugos funkcijos delegavimas</a:t>
            </a:r>
            <a:r>
              <a:rPr lang="lt-LT" sz="2200" dirty="0">
                <a:solidFill>
                  <a:schemeClr val="accent1"/>
                </a:solidFill>
                <a:latin typeface="Calibri" panose="020F0502020204030204" pitchFamily="34" charset="0"/>
                <a:cs typeface="Calibri"/>
              </a:rPr>
              <a:t> VVTAĮT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lt-LT" sz="22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Vaiko teisių apsaugos užtikrinimas </a:t>
            </a:r>
            <a:r>
              <a:rPr lang="en-US" sz="22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24/7</a:t>
            </a:r>
            <a:endParaRPr lang="en-US" sz="2200" dirty="0">
              <a:solidFill>
                <a:schemeClr val="accent1"/>
              </a:solidFill>
              <a:latin typeface="Calibri" panose="020F0502020204030204" pitchFamily="34" charset="0"/>
              <a:cs typeface="Calibri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lt-LT" sz="22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Vienodo vaiko teisių apsaugos standarto užtikrinimas visoje LR teritorijoje</a:t>
            </a:r>
            <a:endParaRPr lang="lt-LT" sz="2200" dirty="0">
              <a:solidFill>
                <a:schemeClr val="accent1"/>
              </a:solidFill>
              <a:latin typeface="Calibri" panose="020F0502020204030204" pitchFamily="34" charset="0"/>
              <a:cs typeface="Calibri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lt-LT" sz="2200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Vaiko teisių apsaugos sistemos skaidrumo užtikrinimas</a:t>
            </a:r>
            <a:endParaRPr lang="lt-LT" sz="2200" dirty="0">
              <a:solidFill>
                <a:schemeClr val="accent1"/>
              </a:solidFill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30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1800" b="1">
                <a:solidFill>
                  <a:srgbClr val="0070C0"/>
                </a:solidFill>
              </a:rPr>
              <a:t>Sisteminiai vaiko teisių apsaugos pokyčiai</a:t>
            </a:r>
            <a:endParaRPr lang="lt-LT" altLang="lt-LT" sz="1800">
              <a:solidFill>
                <a:schemeClr val="accent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1221581"/>
            <a:ext cx="6163866" cy="3373041"/>
          </a:xfrm>
        </p:spPr>
        <p:txBody>
          <a:bodyPr/>
          <a:lstStyle/>
          <a:p>
            <a:pPr algn="just">
              <a:defRPr/>
            </a:pP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57313" y="1017985"/>
            <a:ext cx="6426994" cy="0"/>
          </a:xfrm>
          <a:prstGeom prst="line">
            <a:avLst/>
          </a:prstGeom>
          <a:ln w="25400" cap="rnd">
            <a:solidFill>
              <a:srgbClr val="FFC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625183" y="1125131"/>
            <a:ext cx="1821669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350">
                <a:latin typeface="Times New Roman" panose="02020603050405020304" pitchFamily="18" charset="0"/>
                <a:cs typeface="Times New Roman" panose="02020603050405020304" pitchFamily="18" charset="0"/>
              </a:rPr>
              <a:t>Teisinė vaiko teisių apsauga</a:t>
            </a:r>
            <a:endParaRPr lang="lt-LT" sz="1350"/>
          </a:p>
        </p:txBody>
      </p:sp>
      <p:sp>
        <p:nvSpPr>
          <p:cNvPr id="8" name="Rounded Rectangle 7"/>
          <p:cNvSpPr/>
          <p:nvPr/>
        </p:nvSpPr>
        <p:spPr>
          <a:xfrm>
            <a:off x="5054207" y="1125131"/>
            <a:ext cx="1821669" cy="6357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350">
                <a:latin typeface="Times New Roman" panose="02020603050405020304" pitchFamily="18" charset="0"/>
                <a:cs typeface="Times New Roman" panose="02020603050405020304" pitchFamily="18" charset="0"/>
              </a:rPr>
              <a:t>Socialinė vaiko teisių apsauga</a:t>
            </a:r>
            <a:endParaRPr lang="lt-LT" sz="1350"/>
          </a:p>
        </p:txBody>
      </p:sp>
      <p:sp>
        <p:nvSpPr>
          <p:cNvPr id="11" name="Down Arrow 10"/>
          <p:cNvSpPr/>
          <p:nvPr/>
        </p:nvSpPr>
        <p:spPr>
          <a:xfrm>
            <a:off x="2428860" y="1768072"/>
            <a:ext cx="107157" cy="26789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  <p:sp>
        <p:nvSpPr>
          <p:cNvPr id="12" name="Down Arrow 11"/>
          <p:cNvSpPr/>
          <p:nvPr/>
        </p:nvSpPr>
        <p:spPr>
          <a:xfrm>
            <a:off x="5911463" y="1768072"/>
            <a:ext cx="107157" cy="26789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  <p:sp>
        <p:nvSpPr>
          <p:cNvPr id="14" name="Rounded Rectangle 13"/>
          <p:cNvSpPr/>
          <p:nvPr/>
        </p:nvSpPr>
        <p:spPr>
          <a:xfrm>
            <a:off x="1518025" y="2035965"/>
            <a:ext cx="2089562" cy="3214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350"/>
              <a:t>VVTAIĮT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2428860" y="2357436"/>
            <a:ext cx="107157" cy="26789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  <p:sp>
        <p:nvSpPr>
          <p:cNvPr id="21" name="Rectangle 20"/>
          <p:cNvSpPr/>
          <p:nvPr/>
        </p:nvSpPr>
        <p:spPr>
          <a:xfrm>
            <a:off x="1518025" y="2625329"/>
            <a:ext cx="2089562" cy="5357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lt-LT" sz="1350"/>
              <a:t> </a:t>
            </a:r>
            <a:r>
              <a:rPr lang="lt-LT" sz="1200"/>
              <a:t>Centriniai skyriai</a:t>
            </a:r>
          </a:p>
          <a:p>
            <a:pPr algn="just">
              <a:buFont typeface="Arial" pitchFamily="34" charset="0"/>
              <a:buChar char="•"/>
            </a:pPr>
            <a:r>
              <a:rPr lang="lt-LT" sz="1200"/>
              <a:t> Teritoriniai skyriai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81908" y="2043107"/>
            <a:ext cx="2702717" cy="11312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lt-LT" sz="1200"/>
          </a:p>
          <a:p>
            <a:pPr algn="just">
              <a:buFont typeface="Arial" pitchFamily="34" charset="0"/>
              <a:buChar char="•"/>
            </a:pPr>
            <a:r>
              <a:rPr lang="lt-LT" sz="1200" dirty="0"/>
              <a:t> Savivaldybė ir jos struktūriniai padaliniai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lt-LT" sz="1200" dirty="0"/>
              <a:t>TBK</a:t>
            </a:r>
          </a:p>
          <a:p>
            <a:pPr algn="just">
              <a:buFont typeface="Arial" pitchFamily="34" charset="0"/>
              <a:buChar char="•"/>
            </a:pPr>
            <a:r>
              <a:rPr lang="lt-LT" sz="1200" dirty="0"/>
              <a:t> Savivaldybės įstaigos</a:t>
            </a:r>
          </a:p>
          <a:p>
            <a:pPr algn="just">
              <a:buFont typeface="Arial" pitchFamily="34" charset="0"/>
              <a:buChar char="•"/>
            </a:pPr>
            <a:r>
              <a:rPr lang="lt-LT" sz="1200" dirty="0"/>
              <a:t> Nevyriausybinės organizacijos</a:t>
            </a:r>
          </a:p>
          <a:p>
            <a:pPr algn="just"/>
            <a:endParaRPr lang="lt-LT" sz="1200"/>
          </a:p>
        </p:txBody>
      </p:sp>
      <p:sp>
        <p:nvSpPr>
          <p:cNvPr id="24" name="Down Arrow 23"/>
          <p:cNvSpPr/>
          <p:nvPr/>
        </p:nvSpPr>
        <p:spPr>
          <a:xfrm>
            <a:off x="2428860" y="3161114"/>
            <a:ext cx="107157" cy="21431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  <p:sp>
        <p:nvSpPr>
          <p:cNvPr id="25" name="Down Arrow 24"/>
          <p:cNvSpPr/>
          <p:nvPr/>
        </p:nvSpPr>
        <p:spPr>
          <a:xfrm>
            <a:off x="5889159" y="3169766"/>
            <a:ext cx="107157" cy="44905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  <p:sp>
        <p:nvSpPr>
          <p:cNvPr id="26" name="TextBox 25"/>
          <p:cNvSpPr txBox="1"/>
          <p:nvPr/>
        </p:nvSpPr>
        <p:spPr>
          <a:xfrm>
            <a:off x="183122" y="3431837"/>
            <a:ext cx="4159745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t-LT" sz="1200" dirty="0"/>
              <a:t>Pranešimų apie vaiko teisių pažeidimus nagrinėjimas;</a:t>
            </a:r>
          </a:p>
          <a:p>
            <a:pPr>
              <a:buFont typeface="Arial" pitchFamily="34" charset="0"/>
              <a:buChar char="•"/>
            </a:pPr>
            <a:r>
              <a:rPr lang="lt-LT" sz="1200" dirty="0"/>
              <a:t>Vaiko interesų atstovavimas teisme ir administracinėse institucijose;</a:t>
            </a:r>
          </a:p>
          <a:p>
            <a:pPr>
              <a:buFont typeface="Arial" pitchFamily="34" charset="0"/>
              <a:buChar char="•"/>
            </a:pPr>
            <a:r>
              <a:rPr lang="lt-LT" sz="1200" dirty="0"/>
              <a:t>Globos inicijavimas, priežiūra;</a:t>
            </a:r>
          </a:p>
          <a:p>
            <a:pPr>
              <a:buFont typeface="Arial" pitchFamily="34" charset="0"/>
              <a:buChar char="•"/>
            </a:pPr>
            <a:r>
              <a:rPr lang="lt-LT" sz="1200" dirty="0"/>
              <a:t>Bendradarbiavimas su kitomis vaiko gerovės srityje veikiančiomis institucijomis ir organizacijomis;</a:t>
            </a:r>
          </a:p>
          <a:p>
            <a:pPr>
              <a:buFont typeface="Arial" pitchFamily="34" charset="0"/>
              <a:buChar char="•"/>
            </a:pPr>
            <a:r>
              <a:rPr lang="lt-LT" sz="1200" dirty="0"/>
              <a:t>Teisinio reguliavimo stebėsena.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01134" y="3616503"/>
            <a:ext cx="4380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t-LT" sz="1200"/>
              <a:t>Prevencija (paslaugos, programos, kt.);</a:t>
            </a:r>
          </a:p>
          <a:p>
            <a:pPr>
              <a:buFont typeface="Arial" pitchFamily="34" charset="0"/>
              <a:buChar char="•"/>
            </a:pPr>
            <a:r>
              <a:rPr lang="lt-LT" sz="1200"/>
              <a:t>Intervencija (Pagalbos planas, koordinuotai teikiamos paslaugos, kt.);</a:t>
            </a:r>
          </a:p>
          <a:p>
            <a:pPr>
              <a:buFont typeface="Arial" pitchFamily="34" charset="0"/>
              <a:buChar char="•"/>
            </a:pPr>
            <a:r>
              <a:rPr lang="lt-LT" sz="1200"/>
              <a:t>Globėjų paieška, parengimas, atranka, laikinojo globėjo paskyrimas, socialinės globos teikimas, globos priežiūra;</a:t>
            </a:r>
          </a:p>
          <a:p>
            <a:pPr>
              <a:buFont typeface="Arial" pitchFamily="34" charset="0"/>
              <a:buChar char="•"/>
            </a:pPr>
            <a:r>
              <a:rPr lang="lt-LT" sz="1200"/>
              <a:t>Postvencija (pasekmių šalinimas).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98360C-189F-4CF0-925B-1057D7288BE7}"/>
              </a:ext>
            </a:extLst>
          </p:cNvPr>
          <p:cNvSpPr/>
          <p:nvPr/>
        </p:nvSpPr>
        <p:spPr>
          <a:xfrm>
            <a:off x="3562439" y="2039787"/>
            <a:ext cx="1409191" cy="321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lt-LT" sz="1350"/>
              <a:t>Atvejo vadyba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0F95674-1779-4F50-BE57-94D4974D4E49}"/>
              </a:ext>
            </a:extLst>
          </p:cNvPr>
          <p:cNvSpPr/>
          <p:nvPr/>
        </p:nvSpPr>
        <p:spPr>
          <a:xfrm>
            <a:off x="7611182" y="2035966"/>
            <a:ext cx="738658" cy="321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/>
              <a:t>VGN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B2C4A97-47CE-4170-8BDE-E65EFB5E8841}"/>
              </a:ext>
            </a:extLst>
          </p:cNvPr>
          <p:cNvSpPr/>
          <p:nvPr/>
        </p:nvSpPr>
        <p:spPr>
          <a:xfrm>
            <a:off x="7331364" y="2455413"/>
            <a:ext cx="738658" cy="36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/>
              <a:t>SPC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4B7AA98-FA64-4A60-BF03-5FBD9C310FCF}"/>
              </a:ext>
            </a:extLst>
          </p:cNvPr>
          <p:cNvSpPr/>
          <p:nvPr/>
        </p:nvSpPr>
        <p:spPr>
          <a:xfrm>
            <a:off x="7611182" y="2851758"/>
            <a:ext cx="738658" cy="36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/>
              <a:t>GC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8" grpId="0" build="allAtOnce" animBg="1"/>
      <p:bldP spid="11" grpId="0" animBg="1"/>
      <p:bldP spid="12" grpId="0" animBg="1"/>
      <p:bldP spid="14" grpId="0" build="allAtOnce" animBg="1"/>
      <p:bldP spid="18" grpId="0" animBg="1"/>
      <p:bldP spid="21" grpId="0" build="allAtOnce" animBg="1"/>
      <p:bldP spid="22" grpId="0" build="allAtOnce" animBg="1"/>
      <p:bldP spid="24" grpId="0" animBg="1"/>
      <p:bldP spid="25" grpId="0" animBg="1"/>
      <p:bldP spid="26" grpId="0" build="allAtOnce"/>
      <p:bldP spid="2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76A2A89-EF92-485B-B587-E9B374F15873}"/>
              </a:ext>
            </a:extLst>
          </p:cNvPr>
          <p:cNvSpPr/>
          <p:nvPr/>
        </p:nvSpPr>
        <p:spPr>
          <a:xfrm flipH="1">
            <a:off x="5179804" y="4346292"/>
            <a:ext cx="44455" cy="104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D650EE-79D8-45EF-9D22-F237D05C5A6B}"/>
              </a:ext>
            </a:extLst>
          </p:cNvPr>
          <p:cNvSpPr/>
          <p:nvPr/>
        </p:nvSpPr>
        <p:spPr>
          <a:xfrm>
            <a:off x="7059109" y="4346293"/>
            <a:ext cx="46300" cy="104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7379F280-2E3E-4F08-8754-1C75D8CF0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2" y="104017"/>
            <a:ext cx="8672235" cy="4416789"/>
          </a:xfrm>
        </p:spPr>
      </p:pic>
    </p:spTree>
    <p:extLst>
      <p:ext uri="{BB962C8B-B14F-4D97-AF65-F5344CB8AC3E}">
        <p14:creationId xmlns:p14="http://schemas.microsoft.com/office/powerpoint/2010/main" val="102072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8A2DD81-85FC-4360-A3EC-02CBA21C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4" descr="Paveikslėlis, kuriame yra ženklas&#10;&#10;Sugeneruoto aprašo patikimumas didelis">
            <a:extLst>
              <a:ext uri="{FF2B5EF4-FFF2-40B4-BE49-F238E27FC236}">
                <a16:creationId xmlns:a16="http://schemas.microsoft.com/office/drawing/2014/main" xmlns="" id="{EDC93A3E-0603-4673-9393-AC8172E16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5754" y="202536"/>
            <a:ext cx="8304834" cy="508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4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5992" y="205979"/>
            <a:ext cx="8250368" cy="962895"/>
          </a:xfrm>
        </p:spPr>
        <p:txBody>
          <a:bodyPr>
            <a:normAutofit fontScale="90000"/>
          </a:bodyPr>
          <a:lstStyle/>
          <a:p>
            <a:r>
              <a:rPr lang="lt-LT" sz="2200" b="1" dirty="0">
                <a:cs typeface="Calibri"/>
              </a:rPr>
              <a:t>Pranešimų nagrinėjimo rezultatai</a:t>
            </a:r>
            <a:br>
              <a:rPr lang="lt-LT" sz="2200" b="1" dirty="0">
                <a:cs typeface="Calibri"/>
              </a:rPr>
            </a:br>
            <a:r>
              <a:rPr lang="lt-LT" sz="1800" b="1" dirty="0">
                <a:cs typeface="Calibri"/>
              </a:rPr>
              <a:t>(2018-07-01 – 2018-10-01)</a:t>
            </a:r>
            <a:br>
              <a:rPr lang="lt-LT" sz="1800" b="1" dirty="0">
                <a:cs typeface="Calibri"/>
              </a:rPr>
            </a:br>
            <a:r>
              <a:rPr lang="lt-LT" sz="1800" i="1" dirty="0">
                <a:solidFill>
                  <a:schemeClr val="accent1"/>
                </a:solidFill>
                <a:cs typeface="Calibri"/>
              </a:rPr>
              <a:t>Gautas 4731 pranešimas dėl 6683 vaikų, kurių teisės galimai pažeidžiamos / pažeistos.</a:t>
            </a:r>
            <a:endParaRPr lang="lt-LT" sz="1800" b="1" i="1">
              <a:solidFill>
                <a:schemeClr val="accent1"/>
              </a:solidFill>
              <a:cs typeface="Calibri"/>
            </a:endParaRPr>
          </a:p>
        </p:txBody>
      </p:sp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705015"/>
              </p:ext>
            </p:extLst>
          </p:nvPr>
        </p:nvGraphicFramePr>
        <p:xfrm>
          <a:off x="1475656" y="1200150"/>
          <a:ext cx="64087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7544" y="1200150"/>
            <a:ext cx="7776864" cy="36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3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1EEF75C-0AD6-4011-B509-0FFD2763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82" y="83632"/>
            <a:ext cx="8424936" cy="857250"/>
          </a:xfrm>
        </p:spPr>
        <p:txBody>
          <a:bodyPr>
            <a:normAutofit/>
          </a:bodyPr>
          <a:lstStyle/>
          <a:p>
            <a:r>
              <a:rPr lang="lt-LT" sz="2200" b="1" dirty="0">
                <a:ea typeface="+mj-lt"/>
                <a:cs typeface="+mj-lt"/>
              </a:rPr>
              <a:t>Apsaugota (paimta) 1615 vaikų iš jiems nesaugios aplinkos </a:t>
            </a:r>
            <a:br>
              <a:rPr lang="lt-LT" sz="2200" b="1" dirty="0">
                <a:ea typeface="+mj-lt"/>
                <a:cs typeface="+mj-lt"/>
              </a:rPr>
            </a:br>
            <a:r>
              <a:rPr lang="lt-LT" sz="2000" b="1" dirty="0">
                <a:cs typeface="Calibri"/>
              </a:rPr>
              <a:t>(2018-07-01 – 2018-10-01)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D53C56FD-064A-46AB-B228-221D0E199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55222"/>
            <a:ext cx="7776864" cy="415534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lt-LT" sz="1500">
              <a:cs typeface="Calibri"/>
            </a:endParaRPr>
          </a:p>
          <a:p>
            <a:pPr algn="just"/>
            <a:endParaRPr lang="en-US" sz="1500">
              <a:cs typeface="Calibri"/>
            </a:endParaRPr>
          </a:p>
          <a:p>
            <a:pPr marL="0" indent="0" algn="just">
              <a:buNone/>
            </a:pPr>
            <a:r>
              <a:rPr lang="lt-LT" sz="1500" b="1" dirty="0">
                <a:cs typeface="Calibri"/>
              </a:rPr>
              <a:t>Ne darbo valandomis ir ne darbo dienomis </a:t>
            </a:r>
            <a:r>
              <a:rPr lang="lt-LT" sz="1500" dirty="0">
                <a:cs typeface="Calibri"/>
              </a:rPr>
              <a:t>vaikų, kuriuos reikėjo apsaugoti (paimti),  </a:t>
            </a:r>
            <a:r>
              <a:rPr lang="lt-LT" sz="1500" b="1" dirty="0">
                <a:cs typeface="Calibri"/>
              </a:rPr>
              <a:t>buvo beveik dvigubai daugiau negu darbo dienomis, darbo valandomis. </a:t>
            </a:r>
            <a:endParaRPr lang="en-US" sz="1500" dirty="0">
              <a:cs typeface="Calibri"/>
            </a:endParaRPr>
          </a:p>
          <a:p>
            <a:endParaRPr lang="lt-LT" sz="1500" b="1">
              <a:cs typeface="Calibri"/>
            </a:endParaRPr>
          </a:p>
          <a:p>
            <a:endParaRPr lang="lt-LT">
              <a:cs typeface="Calibri"/>
            </a:endParaRPr>
          </a:p>
        </p:txBody>
      </p:sp>
      <p:pic>
        <p:nvPicPr>
          <p:cNvPr id="7" name="Paveikslėlis 7" descr="Paveikslėlis, kuriame yra ekrano nuotrauka&#10;&#10;Sugeneruoto aprašo patikimumas labai didelis">
            <a:extLst>
              <a:ext uri="{FF2B5EF4-FFF2-40B4-BE49-F238E27FC236}">
                <a16:creationId xmlns:a16="http://schemas.microsoft.com/office/drawing/2014/main" xmlns="" id="{DF61C915-F839-410E-AA5F-9B75FB108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15" y="2097823"/>
            <a:ext cx="7777601" cy="269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3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4EC698F7-7094-40DA-BDDD-D860E06C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640960" cy="857250"/>
          </a:xfrm>
        </p:spPr>
        <p:txBody>
          <a:bodyPr>
            <a:noAutofit/>
          </a:bodyPr>
          <a:lstStyle/>
          <a:p>
            <a:r>
              <a:rPr lang="lt-LT" sz="2800" b="1" dirty="0">
                <a:cs typeface="Calibri"/>
              </a:rPr>
              <a:t>Vaikų, paimtų iš nesaugios aplinkos, laikinas apgyvendinimas </a:t>
            </a:r>
            <a:r>
              <a:rPr lang="lt-LT" sz="2000" b="1" dirty="0">
                <a:solidFill>
                  <a:srgbClr val="000000"/>
                </a:solidFill>
                <a:cs typeface="Calibri"/>
              </a:rPr>
              <a:t>(2018-07-01 – 2018-10-01)</a:t>
            </a:r>
            <a:endParaRPr lang="lt-LT" sz="2800" b="1" dirty="0">
              <a:cs typeface="Calibri"/>
            </a:endParaRPr>
          </a:p>
        </p:txBody>
      </p:sp>
      <p:pic>
        <p:nvPicPr>
          <p:cNvPr id="3" name="Paveikslėlis 3" descr="Paveikslėlis, kuriame yra ekrano nuotrauka&#10;&#10;Sugeneruoto aprašo patikimumas labai didelis">
            <a:extLst>
              <a:ext uri="{FF2B5EF4-FFF2-40B4-BE49-F238E27FC236}">
                <a16:creationId xmlns:a16="http://schemas.microsoft.com/office/drawing/2014/main" xmlns="" id="{EA343A2E-5BA6-4E5E-8DDE-E86BF3741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9" y="1254156"/>
            <a:ext cx="7906406" cy="32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9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2">
            <a:extLst>
              <a:ext uri="{FF2B5EF4-FFF2-40B4-BE49-F238E27FC236}">
                <a16:creationId xmlns:a16="http://schemas.microsoft.com/office/drawing/2014/main" xmlns="" id="{11B2AB89-F496-43CE-B59D-0D46E2C3796F}"/>
              </a:ext>
            </a:extLst>
          </p:cNvPr>
          <p:cNvSpPr txBox="1">
            <a:spLocks/>
          </p:cNvSpPr>
          <p:nvPr/>
        </p:nvSpPr>
        <p:spPr bwMode="auto">
          <a:xfrm>
            <a:off x="258339" y="480806"/>
            <a:ext cx="8490124" cy="42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t-LT" sz="2400" b="1" dirty="0">
                <a:cs typeface="Calibri"/>
              </a:rPr>
              <a:t>Teismo leidimų paimti vaiką iš jo tėvų ar kitų atstovų pagal įstatymą išdavimas</a:t>
            </a:r>
          </a:p>
          <a:p>
            <a:r>
              <a:rPr lang="lt-LT" sz="2800" b="1" dirty="0">
                <a:cs typeface="Calibri"/>
              </a:rPr>
              <a:t> </a:t>
            </a:r>
            <a:r>
              <a:rPr lang="lt-LT" sz="2000" b="1" dirty="0">
                <a:solidFill>
                  <a:srgbClr val="000000"/>
                </a:solidFill>
                <a:cs typeface="Calibri"/>
              </a:rPr>
              <a:t>(2018-07-01 – 2018-10-01)</a:t>
            </a:r>
            <a:endParaRPr lang="lt-LT" sz="2800" b="1" dirty="0"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7315EB0B-355B-440C-8433-7BC9DF85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377" y="1322935"/>
            <a:ext cx="6224394" cy="35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76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Šablonas 01">
      <a:dk1>
        <a:srgbClr val="000000"/>
      </a:dk1>
      <a:lt1>
        <a:sysClr val="window" lastClr="FFFFFF"/>
      </a:lt1>
      <a:dk2>
        <a:srgbClr val="B5B5B5"/>
      </a:dk2>
      <a:lt2>
        <a:srgbClr val="F2F2F2"/>
      </a:lt2>
      <a:accent1>
        <a:srgbClr val="2052A0"/>
      </a:accent1>
      <a:accent2>
        <a:srgbClr val="229678"/>
      </a:accent2>
      <a:accent3>
        <a:srgbClr val="327374"/>
      </a:accent3>
      <a:accent4>
        <a:srgbClr val="1F3B50"/>
      </a:accent4>
      <a:accent5>
        <a:srgbClr val="6E7283"/>
      </a:accent5>
      <a:accent6>
        <a:srgbClr val="ACB6B5"/>
      </a:accent6>
      <a:hlink>
        <a:srgbClr val="2052A0"/>
      </a:hlink>
      <a:folHlink>
        <a:srgbClr val="3F3F3F"/>
      </a:folHlink>
    </a:clrScheme>
    <a:fontScheme name="Prabangus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nga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359</Words>
  <Application>Microsoft Office PowerPoint</Application>
  <PresentationFormat>Demonstracija ekrane (16:9)</PresentationFormat>
  <Paragraphs>106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Office tema</vt:lpstr>
      <vt:lpstr>PowerPoint pristatymas</vt:lpstr>
      <vt:lpstr>Pertvarkos tikslai (susiję su VVTAĮT funkcijomis)</vt:lpstr>
      <vt:lpstr>Sisteminiai vaiko teisių apsaugos pokyčiai</vt:lpstr>
      <vt:lpstr>PowerPoint pristatymas</vt:lpstr>
      <vt:lpstr>PowerPoint pristatymas</vt:lpstr>
      <vt:lpstr>Pranešimų nagrinėjimo rezultatai (2018-07-01 – 2018-10-01) Gautas 4731 pranešimas dėl 6683 vaikų, kurių teisės galimai pažeidžiamos / pažeistos.</vt:lpstr>
      <vt:lpstr>Apsaugota (paimta) 1615 vaikų iš jiems nesaugios aplinkos  (2018-07-01 – 2018-10-01)</vt:lpstr>
      <vt:lpstr>Vaikų, paimtų iš nesaugios aplinkos, laikinas apgyvendinimas (2018-07-01 – 2018-10-01)</vt:lpstr>
      <vt:lpstr>PowerPoint pristatymas</vt:lpstr>
      <vt:lpstr>PowerPoint pristatymas</vt:lpstr>
      <vt:lpstr>Atvejo vadyba</vt:lpstr>
      <vt:lpstr> Vaiko teisių pažeidimų prevencija </vt:lpstr>
      <vt:lpstr>Iššūkiai: </vt:lpstr>
      <vt:lpstr>Siūlymai: 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Giedrius Jurgelevičius</dc:creator>
  <cp:lastModifiedBy>Daiva Zabarauskienė</cp:lastModifiedBy>
  <cp:revision>266</cp:revision>
  <cp:lastPrinted>2018-10-10T12:20:10Z</cp:lastPrinted>
  <dcterms:created xsi:type="dcterms:W3CDTF">2018-02-01T08:00:04Z</dcterms:created>
  <dcterms:modified xsi:type="dcterms:W3CDTF">2018-10-16T10:54:06Z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1504938402</vt:i4>
  </property>
  <property fmtid="{D5CDD505-2E9C-101B-9397-08002B2CF9AE}" pid="4" name="_EmailSubject">
    <vt:lpwstr>LRVK priedai</vt:lpwstr>
  </property>
  <property fmtid="{D5CDD505-2E9C-101B-9397-08002B2CF9AE}" pid="5" name="_AuthorEmail">
    <vt:lpwstr>Daiva.Zabarauskiene@socmin.lt</vt:lpwstr>
  </property>
  <property fmtid="{D5CDD505-2E9C-101B-9397-08002B2CF9AE}" pid="6" name="_AuthorEmailDisplayName">
    <vt:lpwstr>Daiva Zabarauskienė</vt:lpwstr>
  </property>
</Properties>
</file>