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314" r:id="rId2"/>
    <p:sldId id="260" r:id="rId3"/>
    <p:sldId id="300" r:id="rId4"/>
    <p:sldId id="404" r:id="rId5"/>
    <p:sldId id="405" r:id="rId6"/>
    <p:sldId id="418" r:id="rId7"/>
    <p:sldId id="419" r:id="rId8"/>
    <p:sldId id="366" r:id="rId9"/>
    <p:sldId id="295" r:id="rId10"/>
    <p:sldId id="343" r:id="rId11"/>
    <p:sldId id="420" r:id="rId12"/>
    <p:sldId id="345" r:id="rId13"/>
    <p:sldId id="423" r:id="rId14"/>
    <p:sldId id="299" r:id="rId15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tas Banys" initials="MB" lastIdx="1" clrIdx="0">
    <p:extLst>
      <p:ext uri="{19B8F6BF-5375-455C-9EA6-DF929625EA0E}">
        <p15:presenceInfo xmlns:p15="http://schemas.microsoft.com/office/powerpoint/2012/main" userId="S::mantas.banys@nbfcentras.lt::89ef40d3-56f9-48e6-b13a-616330bd4c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A5B"/>
    <a:srgbClr val="CC3300"/>
    <a:srgbClr val="FFFF00"/>
    <a:srgbClr val="99CCFF"/>
    <a:srgbClr val="A5002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70781" autoAdjust="0"/>
  </p:normalViewPr>
  <p:slideViewPr>
    <p:cSldViewPr snapToGrid="0">
      <p:cViewPr varScale="1">
        <p:scale>
          <a:sx n="80" d="100"/>
          <a:sy n="80" d="100"/>
        </p:scale>
        <p:origin x="15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E94F4-BABE-4B68-948C-CB9476E6D4B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C8D18DC-3520-4953-86EB-68089B631B81}">
      <dgm:prSet phldrT="[Tekstas]" custT="1"/>
      <dgm:spPr>
        <a:solidFill>
          <a:schemeClr val="accent4"/>
        </a:solidFill>
      </dgm:spPr>
      <dgm:t>
        <a:bodyPr/>
        <a:lstStyle/>
        <a:p>
          <a:r>
            <a:rPr lang="lt-LT" sz="1800" b="1" u="none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Darbuotojų perkėlimas iš įstaigų į NBFC patalpas </a:t>
          </a:r>
        </a:p>
      </dgm:t>
    </dgm:pt>
    <dgm:pt modelId="{87DAC630-3E07-4F48-90E5-130B3D41F17D}" type="parTrans" cxnId="{7FDFCD84-A5D1-4CD5-9A85-F8359CF2811B}">
      <dgm:prSet/>
      <dgm:spPr/>
      <dgm:t>
        <a:bodyPr/>
        <a:lstStyle/>
        <a:p>
          <a:endParaRPr lang="lt-LT" sz="1800" b="1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83DF1E3-7D7A-459B-9043-AFB1E5A0938F}" type="sibTrans" cxnId="{7FDFCD84-A5D1-4CD5-9A85-F8359CF2811B}">
      <dgm:prSet custT="1"/>
      <dgm:spPr>
        <a:solidFill>
          <a:schemeClr val="accent5"/>
        </a:solidFill>
      </dgm:spPr>
      <dgm:t>
        <a:bodyPr/>
        <a:lstStyle/>
        <a:p>
          <a:r>
            <a:rPr lang="lt-LT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Reglamentavimo tobulinimas, procedūrų standartizavimas</a:t>
          </a:r>
        </a:p>
      </dgm:t>
    </dgm:pt>
    <dgm:pt modelId="{D507B706-1E9D-4FF0-A306-4060B95BF1F2}">
      <dgm:prSet phldrT="[Tekstas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lt-LT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Pasirengimas tolimesniems konsolidavimo etapams</a:t>
          </a:r>
        </a:p>
      </dgm:t>
    </dgm:pt>
    <dgm:pt modelId="{427AF513-30FB-427E-9816-905083D9F695}" type="parTrans" cxnId="{A28E4D1A-1382-48D0-9542-D1106B341F8B}">
      <dgm:prSet/>
      <dgm:spPr/>
      <dgm:t>
        <a:bodyPr/>
        <a:lstStyle/>
        <a:p>
          <a:endParaRPr lang="lt-LT" sz="1800" b="1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38C385C-1BE1-4047-96C4-EAE1167EA28A}" type="sibTrans" cxnId="{A28E4D1A-1382-48D0-9542-D1106B341F8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t-LT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IT trumpojo  laikotarpio sprendimų diegimas  (</a:t>
          </a:r>
          <a:r>
            <a:rPr lang="lt-LT" sz="1800" b="1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e.sąskaitos</a:t>
          </a:r>
          <a:r>
            <a:rPr lang="lt-LT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integracija į FVAIS, personalo savitarna, DVS ir kt.)</a:t>
          </a:r>
        </a:p>
      </dgm:t>
    </dgm:pt>
    <dgm:pt modelId="{ECCEFD1B-39FF-4D56-A378-2CA7903BCACD}">
      <dgm:prSet phldrT="[Tekstas]" custT="1"/>
      <dgm:spPr>
        <a:solidFill>
          <a:srgbClr val="00B0F0"/>
        </a:solidFill>
      </dgm:spPr>
      <dgm:t>
        <a:bodyPr/>
        <a:lstStyle/>
        <a:p>
          <a:r>
            <a:rPr lang="lt-LT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Perėjimas prie vieningos BA sistemos, 400+ įstaigų</a:t>
          </a:r>
        </a:p>
      </dgm:t>
    </dgm:pt>
    <dgm:pt modelId="{03DD60B3-7FA2-4BD4-BC06-56AA40D813C3}" type="parTrans" cxnId="{AAD6DFBE-EF0E-4565-B72D-4BFF6E86180D}">
      <dgm:prSet/>
      <dgm:spPr/>
      <dgm:t>
        <a:bodyPr/>
        <a:lstStyle/>
        <a:p>
          <a:endParaRPr lang="lt-LT" sz="1800" b="1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E9A4D6E-BD26-4F0C-A601-13BD649746C0}" type="sibTrans" cxnId="{AAD6DFBE-EF0E-4565-B72D-4BFF6E86180D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lt-LT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Bendrų BA, PA, DU ir DV sistemų kūrimas</a:t>
          </a:r>
        </a:p>
      </dgm:t>
    </dgm:pt>
    <dgm:pt modelId="{41419EC2-A110-42D2-B1E1-E66ABAA49305}" type="pres">
      <dgm:prSet presAssocID="{2DBE94F4-BABE-4B68-948C-CB9476E6D4B5}" presName="Name0" presStyleCnt="0">
        <dgm:presLayoutVars>
          <dgm:chMax/>
          <dgm:chPref/>
          <dgm:dir/>
          <dgm:animLvl val="lvl"/>
        </dgm:presLayoutVars>
      </dgm:prSet>
      <dgm:spPr/>
    </dgm:pt>
    <dgm:pt modelId="{D32E2145-C308-4F06-85AC-BF9A8F47B670}" type="pres">
      <dgm:prSet presAssocID="{5C8D18DC-3520-4953-86EB-68089B631B81}" presName="composite" presStyleCnt="0"/>
      <dgm:spPr/>
    </dgm:pt>
    <dgm:pt modelId="{4F5787D8-41DF-45EF-8E78-80ADFF6CA4BE}" type="pres">
      <dgm:prSet presAssocID="{5C8D18DC-3520-4953-86EB-68089B631B81}" presName="Parent1" presStyleLbl="node1" presStyleIdx="0" presStyleCnt="6" custScaleX="141075" custLinFactNeighborX="7662" custLinFactNeighborY="11055">
        <dgm:presLayoutVars>
          <dgm:chMax val="1"/>
          <dgm:chPref val="1"/>
          <dgm:bulletEnabled val="1"/>
        </dgm:presLayoutVars>
      </dgm:prSet>
      <dgm:spPr/>
    </dgm:pt>
    <dgm:pt modelId="{9AC17CE5-5679-4C98-A8CE-9F6BE5A087C8}" type="pres">
      <dgm:prSet presAssocID="{5C8D18DC-3520-4953-86EB-68089B631B8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C5AAB20-529D-4411-BECC-F42DCFC209AA}" type="pres">
      <dgm:prSet presAssocID="{5C8D18DC-3520-4953-86EB-68089B631B81}" presName="BalanceSpacing" presStyleCnt="0"/>
      <dgm:spPr/>
    </dgm:pt>
    <dgm:pt modelId="{B7F2F2CC-C3BD-49F0-9FA1-D796B7106DCF}" type="pres">
      <dgm:prSet presAssocID="{5C8D18DC-3520-4953-86EB-68089B631B81}" presName="BalanceSpacing1" presStyleCnt="0"/>
      <dgm:spPr/>
    </dgm:pt>
    <dgm:pt modelId="{2A42974D-DB69-47C8-8770-FA247FD3EF64}" type="pres">
      <dgm:prSet presAssocID="{083DF1E3-7D7A-459B-9043-AFB1E5A0938F}" presName="Accent1Text" presStyleLbl="node1" presStyleIdx="1" presStyleCnt="6" custScaleX="139412" custLinFactNeighborX="-21454" custLinFactNeighborY="11055"/>
      <dgm:spPr/>
    </dgm:pt>
    <dgm:pt modelId="{8D01A7AB-B3D1-473B-8C83-8A4B29FA8FE6}" type="pres">
      <dgm:prSet presAssocID="{083DF1E3-7D7A-459B-9043-AFB1E5A0938F}" presName="spaceBetweenRectangles" presStyleCnt="0"/>
      <dgm:spPr/>
    </dgm:pt>
    <dgm:pt modelId="{73E6C877-44BA-4D44-8DEA-BC9545646B19}" type="pres">
      <dgm:prSet presAssocID="{D507B706-1E9D-4FF0-A306-4060B95BF1F2}" presName="composite" presStyleCnt="0"/>
      <dgm:spPr/>
    </dgm:pt>
    <dgm:pt modelId="{F4A60DAC-F166-4E18-800A-C4B68D596137}" type="pres">
      <dgm:prSet presAssocID="{D507B706-1E9D-4FF0-A306-4060B95BF1F2}" presName="Parent1" presStyleLbl="node1" presStyleIdx="2" presStyleCnt="6" custScaleX="144332" custLinFactNeighborX="-6894">
        <dgm:presLayoutVars>
          <dgm:chMax val="1"/>
          <dgm:chPref val="1"/>
          <dgm:bulletEnabled val="1"/>
        </dgm:presLayoutVars>
      </dgm:prSet>
      <dgm:spPr/>
    </dgm:pt>
    <dgm:pt modelId="{57595F3B-7561-481F-8478-48ECDF93D98B}" type="pres">
      <dgm:prSet presAssocID="{D507B706-1E9D-4FF0-A306-4060B95BF1F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26F653D-D758-496E-9660-994A5FE3217A}" type="pres">
      <dgm:prSet presAssocID="{D507B706-1E9D-4FF0-A306-4060B95BF1F2}" presName="BalanceSpacing" presStyleCnt="0"/>
      <dgm:spPr/>
    </dgm:pt>
    <dgm:pt modelId="{11ED77B6-A320-4867-8C0E-739C0BE5010B}" type="pres">
      <dgm:prSet presAssocID="{D507B706-1E9D-4FF0-A306-4060B95BF1F2}" presName="BalanceSpacing1" presStyleCnt="0"/>
      <dgm:spPr/>
    </dgm:pt>
    <dgm:pt modelId="{23C824B4-85F2-4C42-9DCF-5A6BBCA068D4}" type="pres">
      <dgm:prSet presAssocID="{E38C385C-1BE1-4047-96C4-EAE1167EA28A}" presName="Accent1Text" presStyleLbl="node1" presStyleIdx="3" presStyleCnt="6" custScaleX="137867" custScaleY="100267" custLinFactNeighborX="25963"/>
      <dgm:spPr/>
    </dgm:pt>
    <dgm:pt modelId="{4654CF04-668A-4D86-BBC5-0C8EB0F09917}" type="pres">
      <dgm:prSet presAssocID="{E38C385C-1BE1-4047-96C4-EAE1167EA28A}" presName="spaceBetweenRectangles" presStyleCnt="0"/>
      <dgm:spPr/>
    </dgm:pt>
    <dgm:pt modelId="{5D0F4B93-312E-446F-9E14-BBC9C563FD26}" type="pres">
      <dgm:prSet presAssocID="{ECCEFD1B-39FF-4D56-A378-2CA7903BCACD}" presName="composite" presStyleCnt="0"/>
      <dgm:spPr/>
    </dgm:pt>
    <dgm:pt modelId="{3578D28E-744B-418E-AD40-39AC665D3D9A}" type="pres">
      <dgm:prSet presAssocID="{ECCEFD1B-39FF-4D56-A378-2CA7903BCACD}" presName="Parent1" presStyleLbl="node1" presStyleIdx="4" presStyleCnt="6" custScaleX="132179" custLinFactX="48644" custLinFactNeighborX="100000" custLinFactNeighborY="-11030">
        <dgm:presLayoutVars>
          <dgm:chMax val="1"/>
          <dgm:chPref val="1"/>
          <dgm:bulletEnabled val="1"/>
        </dgm:presLayoutVars>
      </dgm:prSet>
      <dgm:spPr/>
    </dgm:pt>
    <dgm:pt modelId="{E57E1C81-4D20-44F1-88B9-B9F1351C9171}" type="pres">
      <dgm:prSet presAssocID="{ECCEFD1B-39FF-4D56-A378-2CA7903BCAC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22B123C-031C-46FD-B255-3A22AC535530}" type="pres">
      <dgm:prSet presAssocID="{ECCEFD1B-39FF-4D56-A378-2CA7903BCACD}" presName="BalanceSpacing" presStyleCnt="0"/>
      <dgm:spPr/>
    </dgm:pt>
    <dgm:pt modelId="{E29CD087-3F95-4BA2-9FFB-5E1B980AF98A}" type="pres">
      <dgm:prSet presAssocID="{ECCEFD1B-39FF-4D56-A378-2CA7903BCACD}" presName="BalanceSpacing1" presStyleCnt="0"/>
      <dgm:spPr/>
    </dgm:pt>
    <dgm:pt modelId="{AABDD512-4F9B-4B21-AA75-E036E6D7D0F1}" type="pres">
      <dgm:prSet presAssocID="{4E9A4D6E-BD26-4F0C-A601-13BD649746C0}" presName="Accent1Text" presStyleLbl="node1" presStyleIdx="5" presStyleCnt="6" custScaleX="145606" custLinFactX="17227" custLinFactNeighborX="100000" custLinFactNeighborY="-11055"/>
      <dgm:spPr/>
    </dgm:pt>
  </dgm:ptLst>
  <dgm:cxnLst>
    <dgm:cxn modelId="{A28E4D1A-1382-48D0-9542-D1106B341F8B}" srcId="{2DBE94F4-BABE-4B68-948C-CB9476E6D4B5}" destId="{D507B706-1E9D-4FF0-A306-4060B95BF1F2}" srcOrd="1" destOrd="0" parTransId="{427AF513-30FB-427E-9816-905083D9F695}" sibTransId="{E38C385C-1BE1-4047-96C4-EAE1167EA28A}"/>
    <dgm:cxn modelId="{ABF14631-41DD-46D5-96C3-5F64CF405A37}" type="presOf" srcId="{D507B706-1E9D-4FF0-A306-4060B95BF1F2}" destId="{F4A60DAC-F166-4E18-800A-C4B68D596137}" srcOrd="0" destOrd="0" presId="urn:microsoft.com/office/officeart/2008/layout/AlternatingHexagons"/>
    <dgm:cxn modelId="{880A2B33-0CE9-4847-9BA6-1FA6B6759CB3}" type="presOf" srcId="{4E9A4D6E-BD26-4F0C-A601-13BD649746C0}" destId="{AABDD512-4F9B-4B21-AA75-E036E6D7D0F1}" srcOrd="0" destOrd="0" presId="urn:microsoft.com/office/officeart/2008/layout/AlternatingHexagons"/>
    <dgm:cxn modelId="{D6B68537-6247-4D02-BB91-A52324532494}" type="presOf" srcId="{E38C385C-1BE1-4047-96C4-EAE1167EA28A}" destId="{23C824B4-85F2-4C42-9DCF-5A6BBCA068D4}" srcOrd="0" destOrd="0" presId="urn:microsoft.com/office/officeart/2008/layout/AlternatingHexagons"/>
    <dgm:cxn modelId="{7AA8C151-296D-4C7A-9625-3423B1A00D43}" type="presOf" srcId="{5C8D18DC-3520-4953-86EB-68089B631B81}" destId="{4F5787D8-41DF-45EF-8E78-80ADFF6CA4BE}" srcOrd="0" destOrd="0" presId="urn:microsoft.com/office/officeart/2008/layout/AlternatingHexagons"/>
    <dgm:cxn modelId="{71A2BF7D-BD8A-4F9A-89B8-B110A5F72BB2}" type="presOf" srcId="{083DF1E3-7D7A-459B-9043-AFB1E5A0938F}" destId="{2A42974D-DB69-47C8-8770-FA247FD3EF64}" srcOrd="0" destOrd="0" presId="urn:microsoft.com/office/officeart/2008/layout/AlternatingHexagons"/>
    <dgm:cxn modelId="{7FDFCD84-A5D1-4CD5-9A85-F8359CF2811B}" srcId="{2DBE94F4-BABE-4B68-948C-CB9476E6D4B5}" destId="{5C8D18DC-3520-4953-86EB-68089B631B81}" srcOrd="0" destOrd="0" parTransId="{87DAC630-3E07-4F48-90E5-130B3D41F17D}" sibTransId="{083DF1E3-7D7A-459B-9043-AFB1E5A0938F}"/>
    <dgm:cxn modelId="{B0C4CEA7-2A1D-40CF-9DE8-65E806B26FDE}" type="presOf" srcId="{ECCEFD1B-39FF-4D56-A378-2CA7903BCACD}" destId="{3578D28E-744B-418E-AD40-39AC665D3D9A}" srcOrd="0" destOrd="0" presId="urn:microsoft.com/office/officeart/2008/layout/AlternatingHexagons"/>
    <dgm:cxn modelId="{AAD6DFBE-EF0E-4565-B72D-4BFF6E86180D}" srcId="{2DBE94F4-BABE-4B68-948C-CB9476E6D4B5}" destId="{ECCEFD1B-39FF-4D56-A378-2CA7903BCACD}" srcOrd="2" destOrd="0" parTransId="{03DD60B3-7FA2-4BD4-BC06-56AA40D813C3}" sibTransId="{4E9A4D6E-BD26-4F0C-A601-13BD649746C0}"/>
    <dgm:cxn modelId="{11FA7DE2-802E-46BA-B38E-11B193DF19C8}" type="presOf" srcId="{2DBE94F4-BABE-4B68-948C-CB9476E6D4B5}" destId="{41419EC2-A110-42D2-B1E1-E66ABAA49305}" srcOrd="0" destOrd="0" presId="urn:microsoft.com/office/officeart/2008/layout/AlternatingHexagons"/>
    <dgm:cxn modelId="{0A3C391D-1A8A-462B-ADEB-19156436C58C}" type="presParOf" srcId="{41419EC2-A110-42D2-B1E1-E66ABAA49305}" destId="{D32E2145-C308-4F06-85AC-BF9A8F47B670}" srcOrd="0" destOrd="0" presId="urn:microsoft.com/office/officeart/2008/layout/AlternatingHexagons"/>
    <dgm:cxn modelId="{73CF2738-B787-43A0-9EE1-C25C7893DF4C}" type="presParOf" srcId="{D32E2145-C308-4F06-85AC-BF9A8F47B670}" destId="{4F5787D8-41DF-45EF-8E78-80ADFF6CA4BE}" srcOrd="0" destOrd="0" presId="urn:microsoft.com/office/officeart/2008/layout/AlternatingHexagons"/>
    <dgm:cxn modelId="{8EB6DE26-F8F1-4C80-A46C-32A70A6A6A76}" type="presParOf" srcId="{D32E2145-C308-4F06-85AC-BF9A8F47B670}" destId="{9AC17CE5-5679-4C98-A8CE-9F6BE5A087C8}" srcOrd="1" destOrd="0" presId="urn:microsoft.com/office/officeart/2008/layout/AlternatingHexagons"/>
    <dgm:cxn modelId="{4A8055D4-8588-4139-8F1B-0F2B15648D78}" type="presParOf" srcId="{D32E2145-C308-4F06-85AC-BF9A8F47B670}" destId="{0C5AAB20-529D-4411-BECC-F42DCFC209AA}" srcOrd="2" destOrd="0" presId="urn:microsoft.com/office/officeart/2008/layout/AlternatingHexagons"/>
    <dgm:cxn modelId="{584BF32B-7E2F-4128-AB5E-0822C81C1945}" type="presParOf" srcId="{D32E2145-C308-4F06-85AC-BF9A8F47B670}" destId="{B7F2F2CC-C3BD-49F0-9FA1-D796B7106DCF}" srcOrd="3" destOrd="0" presId="urn:microsoft.com/office/officeart/2008/layout/AlternatingHexagons"/>
    <dgm:cxn modelId="{96580EB8-D392-43A3-A548-13466726D98D}" type="presParOf" srcId="{D32E2145-C308-4F06-85AC-BF9A8F47B670}" destId="{2A42974D-DB69-47C8-8770-FA247FD3EF64}" srcOrd="4" destOrd="0" presId="urn:microsoft.com/office/officeart/2008/layout/AlternatingHexagons"/>
    <dgm:cxn modelId="{2A61F9E0-06E2-4FAE-8849-2C795D1B3BF5}" type="presParOf" srcId="{41419EC2-A110-42D2-B1E1-E66ABAA49305}" destId="{8D01A7AB-B3D1-473B-8C83-8A4B29FA8FE6}" srcOrd="1" destOrd="0" presId="urn:microsoft.com/office/officeart/2008/layout/AlternatingHexagons"/>
    <dgm:cxn modelId="{AC2A13D5-B231-47F5-8997-9E49FE458C5F}" type="presParOf" srcId="{41419EC2-A110-42D2-B1E1-E66ABAA49305}" destId="{73E6C877-44BA-4D44-8DEA-BC9545646B19}" srcOrd="2" destOrd="0" presId="urn:microsoft.com/office/officeart/2008/layout/AlternatingHexagons"/>
    <dgm:cxn modelId="{0E63F5EB-5AEE-4814-8310-515D8CF60281}" type="presParOf" srcId="{73E6C877-44BA-4D44-8DEA-BC9545646B19}" destId="{F4A60DAC-F166-4E18-800A-C4B68D596137}" srcOrd="0" destOrd="0" presId="urn:microsoft.com/office/officeart/2008/layout/AlternatingHexagons"/>
    <dgm:cxn modelId="{E1E6CE4B-AF0C-46B6-8914-63F31CBF143A}" type="presParOf" srcId="{73E6C877-44BA-4D44-8DEA-BC9545646B19}" destId="{57595F3B-7561-481F-8478-48ECDF93D98B}" srcOrd="1" destOrd="0" presId="urn:microsoft.com/office/officeart/2008/layout/AlternatingHexagons"/>
    <dgm:cxn modelId="{83F6B677-E486-4A6C-8491-94EA1DF8A0B9}" type="presParOf" srcId="{73E6C877-44BA-4D44-8DEA-BC9545646B19}" destId="{C26F653D-D758-496E-9660-994A5FE3217A}" srcOrd="2" destOrd="0" presId="urn:microsoft.com/office/officeart/2008/layout/AlternatingHexagons"/>
    <dgm:cxn modelId="{8911896B-B504-488F-8BCC-252C02346C31}" type="presParOf" srcId="{73E6C877-44BA-4D44-8DEA-BC9545646B19}" destId="{11ED77B6-A320-4867-8C0E-739C0BE5010B}" srcOrd="3" destOrd="0" presId="urn:microsoft.com/office/officeart/2008/layout/AlternatingHexagons"/>
    <dgm:cxn modelId="{A8B5714B-BF23-449A-9AFE-4EBC45D0D734}" type="presParOf" srcId="{73E6C877-44BA-4D44-8DEA-BC9545646B19}" destId="{23C824B4-85F2-4C42-9DCF-5A6BBCA068D4}" srcOrd="4" destOrd="0" presId="urn:microsoft.com/office/officeart/2008/layout/AlternatingHexagons"/>
    <dgm:cxn modelId="{31DC39EB-C0DA-46B0-B00D-2EC914DEE2C3}" type="presParOf" srcId="{41419EC2-A110-42D2-B1E1-E66ABAA49305}" destId="{4654CF04-668A-4D86-BBC5-0C8EB0F09917}" srcOrd="3" destOrd="0" presId="urn:microsoft.com/office/officeart/2008/layout/AlternatingHexagons"/>
    <dgm:cxn modelId="{6C004703-DBD1-4C0C-9D6B-9264FC5793F8}" type="presParOf" srcId="{41419EC2-A110-42D2-B1E1-E66ABAA49305}" destId="{5D0F4B93-312E-446F-9E14-BBC9C563FD26}" srcOrd="4" destOrd="0" presId="urn:microsoft.com/office/officeart/2008/layout/AlternatingHexagons"/>
    <dgm:cxn modelId="{1A137D5E-B7B8-4FFB-8F97-487054E0A389}" type="presParOf" srcId="{5D0F4B93-312E-446F-9E14-BBC9C563FD26}" destId="{3578D28E-744B-418E-AD40-39AC665D3D9A}" srcOrd="0" destOrd="0" presId="urn:microsoft.com/office/officeart/2008/layout/AlternatingHexagons"/>
    <dgm:cxn modelId="{39ADEF87-0E26-4DEE-AB22-9D336754A812}" type="presParOf" srcId="{5D0F4B93-312E-446F-9E14-BBC9C563FD26}" destId="{E57E1C81-4D20-44F1-88B9-B9F1351C9171}" srcOrd="1" destOrd="0" presId="urn:microsoft.com/office/officeart/2008/layout/AlternatingHexagons"/>
    <dgm:cxn modelId="{8A6432F1-5EDA-4191-B124-321E3678893E}" type="presParOf" srcId="{5D0F4B93-312E-446F-9E14-BBC9C563FD26}" destId="{322B123C-031C-46FD-B255-3A22AC535530}" srcOrd="2" destOrd="0" presId="urn:microsoft.com/office/officeart/2008/layout/AlternatingHexagons"/>
    <dgm:cxn modelId="{0DE971F8-8C3E-4EC2-AC97-2AEBF85043FE}" type="presParOf" srcId="{5D0F4B93-312E-446F-9E14-BBC9C563FD26}" destId="{E29CD087-3F95-4BA2-9FFB-5E1B980AF98A}" srcOrd="3" destOrd="0" presId="urn:microsoft.com/office/officeart/2008/layout/AlternatingHexagons"/>
    <dgm:cxn modelId="{C1082BE8-A7FC-4BDC-916C-D6696F18FD24}" type="presParOf" srcId="{5D0F4B93-312E-446F-9E14-BBC9C563FD26}" destId="{AABDD512-4F9B-4B21-AA75-E036E6D7D0F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87D8-41DF-45EF-8E78-80ADFF6CA4BE}">
      <dsp:nvSpPr>
        <dsp:cNvPr id="0" name=""/>
        <dsp:cNvSpPr/>
      </dsp:nvSpPr>
      <dsp:spPr>
        <a:xfrm rot="5400000">
          <a:off x="5483772" y="-7283"/>
          <a:ext cx="2494130" cy="3061176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u="none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Darbuotojų perkėlimas iš įstaigų į NBFC patalpas </a:t>
          </a:r>
        </a:p>
      </dsp:txBody>
      <dsp:txXfrm rot="-5400000">
        <a:off x="5710445" y="691928"/>
        <a:ext cx="2040784" cy="1662754"/>
      </dsp:txXfrm>
    </dsp:sp>
    <dsp:sp modelId="{9AC17CE5-5679-4C98-A8CE-9F6BE5A087C8}">
      <dsp:nvSpPr>
        <dsp:cNvPr id="0" name=""/>
        <dsp:cNvSpPr/>
      </dsp:nvSpPr>
      <dsp:spPr>
        <a:xfrm>
          <a:off x="7715371" y="499339"/>
          <a:ext cx="2783449" cy="149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2974D-DB69-47C8-8770-FA247FD3EF64}">
      <dsp:nvSpPr>
        <dsp:cNvPr id="0" name=""/>
        <dsp:cNvSpPr/>
      </dsp:nvSpPr>
      <dsp:spPr>
        <a:xfrm rot="5400000">
          <a:off x="2508501" y="10758"/>
          <a:ext cx="2494130" cy="3025091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Reglamentavimo tobulinimas, procedūrų standartizavimas</a:t>
          </a:r>
        </a:p>
      </dsp:txBody>
      <dsp:txXfrm rot="-5400000">
        <a:off x="2747203" y="691926"/>
        <a:ext cx="2016727" cy="1662754"/>
      </dsp:txXfrm>
    </dsp:sp>
    <dsp:sp modelId="{F4A60DAC-F166-4E18-800A-C4B68D596137}">
      <dsp:nvSpPr>
        <dsp:cNvPr id="0" name=""/>
        <dsp:cNvSpPr/>
      </dsp:nvSpPr>
      <dsp:spPr>
        <a:xfrm rot="5400000">
          <a:off x="3991690" y="1802000"/>
          <a:ext cx="2494130" cy="3131850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Pasirengimas tolimesniems konsolidavimo etapams</a:t>
          </a:r>
        </a:p>
      </dsp:txBody>
      <dsp:txXfrm rot="-5400000">
        <a:off x="4194805" y="2536548"/>
        <a:ext cx="2087900" cy="1662754"/>
      </dsp:txXfrm>
    </dsp:sp>
    <dsp:sp modelId="{57595F3B-7561-481F-8478-48ECDF93D98B}">
      <dsp:nvSpPr>
        <dsp:cNvPr id="0" name=""/>
        <dsp:cNvSpPr/>
      </dsp:nvSpPr>
      <dsp:spPr>
        <a:xfrm>
          <a:off x="1519952" y="2619686"/>
          <a:ext cx="2693660" cy="149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824B4-85F2-4C42-9DCF-5A6BBCA068D4}">
      <dsp:nvSpPr>
        <dsp:cNvPr id="0" name=""/>
        <dsp:cNvSpPr/>
      </dsp:nvSpPr>
      <dsp:spPr>
        <a:xfrm rot="5400000">
          <a:off x="7044807" y="1872142"/>
          <a:ext cx="2500789" cy="29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IT trumpojo  laikotarpio sprendimų diegimas  (</a:t>
          </a:r>
          <a:r>
            <a:rPr lang="lt-LT" sz="1800" b="1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e.sąskaitos</a:t>
          </a:r>
          <a:r>
            <a:rPr lang="lt-LT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integracija į FVAIS, personalo savitarna, DVS ir kt.)</a:t>
          </a:r>
        </a:p>
      </dsp:txBody>
      <dsp:txXfrm rot="-5400000">
        <a:off x="7298013" y="2534328"/>
        <a:ext cx="1994378" cy="1667193"/>
      </dsp:txXfrm>
    </dsp:sp>
    <dsp:sp modelId="{3578D28E-744B-418E-AD40-39AC665D3D9A}">
      <dsp:nvSpPr>
        <dsp:cNvPr id="0" name=""/>
        <dsp:cNvSpPr/>
      </dsp:nvSpPr>
      <dsp:spPr>
        <a:xfrm rot="5400000">
          <a:off x="8542930" y="3779099"/>
          <a:ext cx="2494130" cy="2868143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Perėjimas prie vieningos BA sistemos, 400+ įstaigų</a:t>
          </a:r>
        </a:p>
      </dsp:txBody>
      <dsp:txXfrm rot="-5400000">
        <a:off x="8833948" y="4381793"/>
        <a:ext cx="1912095" cy="1662754"/>
      </dsp:txXfrm>
    </dsp:sp>
    <dsp:sp modelId="{E57E1C81-4D20-44F1-88B9-B9F1351C9171}">
      <dsp:nvSpPr>
        <dsp:cNvPr id="0" name=""/>
        <dsp:cNvSpPr/>
      </dsp:nvSpPr>
      <dsp:spPr>
        <a:xfrm>
          <a:off x="7715371" y="4740034"/>
          <a:ext cx="2783449" cy="149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DD512-4F9B-4B21-AA75-E036E6D7D0F1}">
      <dsp:nvSpPr>
        <dsp:cNvPr id="0" name=""/>
        <dsp:cNvSpPr/>
      </dsp:nvSpPr>
      <dsp:spPr>
        <a:xfrm rot="5400000">
          <a:off x="5517730" y="3632799"/>
          <a:ext cx="2494130" cy="3159494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Bendrų BA, PA, DU ir DV sistemų kūrimas</a:t>
          </a:r>
        </a:p>
      </dsp:txBody>
      <dsp:txXfrm rot="-5400000">
        <a:off x="5711630" y="4381169"/>
        <a:ext cx="2106330" cy="166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lt-L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139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62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18A1-EA02-45BF-B5B5-98293BE4861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013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1B457-0B9E-451A-959B-4EFF53F45D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6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1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432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51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61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55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4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95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t-L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lt-L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48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61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200" b="1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lt-LT" sz="1200" b="1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2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66612">
              <a:buClrTx/>
              <a:buSzTx/>
              <a:defRPr/>
            </a:pPr>
            <a:endParaRPr lang="en-US" b="1" dirty="0"/>
          </a:p>
          <a:p>
            <a:pPr marL="0" indent="0" defTabSz="966612">
              <a:buClrTx/>
              <a:buSzTx/>
              <a:defRPr/>
            </a:pPr>
            <a:endParaRPr lang="en-US" sz="1300" b="1" kern="1200" dirty="0">
              <a:solidFill>
                <a:srgbClr val="0F2A5B"/>
              </a:solidFill>
              <a:latin typeface="+mn-lt"/>
              <a:ea typeface="+mn-ea"/>
              <a:cs typeface="+mn-cs"/>
            </a:endParaRPr>
          </a:p>
          <a:p>
            <a:pPr marL="0" indent="0" defTabSz="966612">
              <a:buClrTx/>
              <a:buSzTx/>
              <a:defRPr/>
            </a:pPr>
            <a:endParaRPr lang="en-US" sz="1300" b="1" kern="1200" dirty="0">
              <a:solidFill>
                <a:srgbClr val="0F2A5B"/>
              </a:solidFill>
              <a:latin typeface="+mn-lt"/>
              <a:ea typeface="+mn-ea"/>
              <a:cs typeface="+mn-cs"/>
            </a:endParaRPr>
          </a:p>
          <a:p>
            <a:pPr marL="0" indent="0" defTabSz="966612">
              <a:buClrTx/>
              <a:buSzTx/>
              <a:defRPr/>
            </a:pPr>
            <a:endParaRPr lang="lt-LT" sz="1300" b="1" kern="1200" dirty="0">
              <a:solidFill>
                <a:srgbClr val="0F2A5B"/>
              </a:solidFill>
              <a:latin typeface="+mn-lt"/>
              <a:ea typeface="+mn-ea"/>
              <a:cs typeface="+mn-cs"/>
            </a:endParaRPr>
          </a:p>
          <a:p>
            <a:pPr marL="0" indent="0" defTabSz="966612">
              <a:buClrTx/>
              <a:buSzTx/>
              <a:defRPr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1B457-0B9E-451A-959B-4EFF53F45D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6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42DD-C131-4BA4-A3B7-6DD28287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D9D38-2C71-4CFF-8626-601347E9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0684B-E4D1-40ED-89CD-E9175AC0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53EB-F735-40F7-BE14-B59B24BA504F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BF21A-084F-47E7-A57E-8EFC5D03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7C8CE-1B55-459D-BD94-4266246F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E2FA-E963-4AD6-8F80-2F4164B5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jpe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3.png"/><Relationship Id="rId4" Type="http://schemas.openxmlformats.org/officeDocument/2006/relationships/image" Target="../media/image36.sv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EFD53-21AC-47F9-BD3A-62E1A3D7F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72" y="2700331"/>
            <a:ext cx="2578832" cy="1085182"/>
          </a:xfrm>
          <a:prstGeom prst="rect">
            <a:avLst/>
          </a:prstGeom>
        </p:spPr>
      </p:pic>
      <p:cxnSp>
        <p:nvCxnSpPr>
          <p:cNvPr id="10" name="Tiesioji jungtis 9">
            <a:extLst>
              <a:ext uri="{FF2B5EF4-FFF2-40B4-BE49-F238E27FC236}">
                <a16:creationId xmlns:a16="http://schemas.microsoft.com/office/drawing/2014/main" id="{DBA82D85-874C-4FAF-8F3C-CBC0991DC2ED}"/>
              </a:ext>
            </a:extLst>
          </p:cNvPr>
          <p:cNvCxnSpPr/>
          <p:nvPr/>
        </p:nvCxnSpPr>
        <p:spPr>
          <a:xfrm>
            <a:off x="5675086" y="2044700"/>
            <a:ext cx="0" cy="2794000"/>
          </a:xfrm>
          <a:prstGeom prst="line">
            <a:avLst/>
          </a:prstGeom>
          <a:ln>
            <a:solidFill>
              <a:srgbClr val="0F2A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3F5BF2-BBE4-4E5C-A584-D0F2BC5633C1}"/>
              </a:ext>
            </a:extLst>
          </p:cNvPr>
          <p:cNvSpPr txBox="1"/>
          <p:nvPr/>
        </p:nvSpPr>
        <p:spPr>
          <a:xfrm>
            <a:off x="5802086" y="2828835"/>
            <a:ext cx="543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BENDRŲJŲ FUNKCIJŲ CENTRALIZAVIMO NACIONALINIAME BENDRŲJŲ FUNKCIJŲ CENTRE VERTINIMAS</a:t>
            </a:r>
            <a:endParaRPr lang="en-US" sz="24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0CBF6-AC0E-494C-A319-F768FB9E80C8}"/>
              </a:ext>
            </a:extLst>
          </p:cNvPr>
          <p:cNvSpPr txBox="1"/>
          <p:nvPr/>
        </p:nvSpPr>
        <p:spPr>
          <a:xfrm>
            <a:off x="8458200" y="5038635"/>
            <a:ext cx="307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LRV pasitarimas</a:t>
            </a:r>
          </a:p>
          <a:p>
            <a:pPr lvl="0"/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2019 m. gruodžio 11 d.</a:t>
            </a:r>
            <a:endParaRPr lang="en-US" sz="20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10EBD3-EF72-4B05-A4DF-A7030585D279}"/>
              </a:ext>
            </a:extLst>
          </p:cNvPr>
          <p:cNvSpPr/>
          <p:nvPr/>
        </p:nvSpPr>
        <p:spPr>
          <a:xfrm>
            <a:off x="1169267" y="4360691"/>
            <a:ext cx="2221754" cy="13449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t-LT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DVS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GB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auja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sistema</a:t>
            </a:r>
            <a:endParaRPr lang="lt-L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ctr"/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D3416-B4C3-4C3B-8DB7-CA0ED84A251D}"/>
              </a:ext>
            </a:extLst>
          </p:cNvPr>
          <p:cNvSpPr/>
          <p:nvPr/>
        </p:nvSpPr>
        <p:spPr>
          <a:xfrm>
            <a:off x="5083175" y="4360691"/>
            <a:ext cx="2157684" cy="1297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dirty="0">
              <a:solidFill>
                <a:srgbClr val="FFFFFF"/>
              </a:solidFill>
            </a:endParaRPr>
          </a:p>
          <a:p>
            <a:pPr algn="ctr"/>
            <a:r>
              <a:rPr lang="lt-LT" sz="4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</a:t>
            </a:r>
          </a:p>
          <a:p>
            <a:pPr algn="ctr"/>
            <a:r>
              <a:rPr lang="lt-LT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modernizuotas </a:t>
            </a:r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VATARAS</a:t>
            </a:r>
            <a:r>
              <a:rPr lang="lt-LT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VATIS </a:t>
            </a:r>
            <a:endParaRPr lang="lt-LT" sz="1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(+ naujas </a:t>
            </a:r>
            <a:r>
              <a:rPr lang="en-US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 </a:t>
            </a:r>
            <a:r>
              <a:rPr lang="en-US" sz="12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modul</a:t>
            </a:r>
            <a:r>
              <a:rPr lang="lt-LT" sz="12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lt-LT" sz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GB" sz="1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200" dirty="0">
                <a:solidFill>
                  <a:srgbClr val="FFFFFF"/>
                </a:solidFill>
              </a:rPr>
              <a:t> 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B1C1FE-99DF-4447-AFF9-D7CC9694DF9C}"/>
              </a:ext>
            </a:extLst>
          </p:cNvPr>
          <p:cNvSpPr/>
          <p:nvPr/>
        </p:nvSpPr>
        <p:spPr>
          <a:xfrm>
            <a:off x="8515138" y="4340785"/>
            <a:ext cx="2160249" cy="130507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t-LT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</a:t>
            </a:r>
          </a:p>
          <a:p>
            <a:pPr algn="ctr"/>
            <a:r>
              <a:rPr lang="lt-LT" sz="1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FVAIS pagrindu</a:t>
            </a:r>
            <a:r>
              <a:rPr lang="lt-L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lt-LT" sz="1600" dirty="0">
              <a:solidFill>
                <a:srgbClr val="FFFFFF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6F23AD-62BF-4FE9-838D-32A0BF8E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43" y="2636941"/>
            <a:ext cx="1368000" cy="13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0BBA35-56C6-4EAE-9D54-7CA2895A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636941"/>
            <a:ext cx="1440000" cy="14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3D77A32-0BCD-422F-B170-B11A4006F479}"/>
              </a:ext>
            </a:extLst>
          </p:cNvPr>
          <p:cNvSpPr txBox="1"/>
          <p:nvPr/>
        </p:nvSpPr>
        <p:spPr>
          <a:xfrm>
            <a:off x="1199591" y="321399"/>
            <a:ext cx="10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ENDROS IT SISTEMOS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52C6C9-5D9B-4544-A6C7-A8D7722CB53F}"/>
              </a:ext>
            </a:extLst>
          </p:cNvPr>
          <p:cNvSpPr/>
          <p:nvPr/>
        </p:nvSpPr>
        <p:spPr>
          <a:xfrm>
            <a:off x="630684" y="742540"/>
            <a:ext cx="11170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000" dirty="0">
              <a:solidFill>
                <a:srgbClr val="0F2A5B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LRV Strateginių projektų portfelio valdymo komisijoje patvirtinta „Bendrųjų funkcijų konsolidavimo nacionaliniame bendrųjų funkcijų centre“ programa, kurią sudaro </a:t>
            </a:r>
            <a:r>
              <a:rPr lang="lt-LT" sz="20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trys vieningų BA, PA ir DVS sistemų kūrimo/tobulinimo projektai</a:t>
            </a:r>
          </a:p>
          <a:p>
            <a:pPr algn="just"/>
            <a:endParaRPr lang="lt-LT" sz="18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0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Programos savininkas </a:t>
            </a:r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LR finansų ministerija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ADAC4-4A7D-4036-ACF0-796777E204FA}"/>
              </a:ext>
            </a:extLst>
          </p:cNvPr>
          <p:cNvSpPr/>
          <p:nvPr/>
        </p:nvSpPr>
        <p:spPr>
          <a:xfrm>
            <a:off x="817152" y="5645855"/>
            <a:ext cx="2925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Įgyvendina </a:t>
            </a:r>
          </a:p>
          <a:p>
            <a:pPr algn="ctr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LR VRM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E38F54-DCE9-43BD-B251-871DEA954242}"/>
              </a:ext>
            </a:extLst>
          </p:cNvPr>
          <p:cNvSpPr/>
          <p:nvPr/>
        </p:nvSpPr>
        <p:spPr>
          <a:xfrm>
            <a:off x="4633008" y="5587466"/>
            <a:ext cx="2925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Įgyvendina </a:t>
            </a:r>
          </a:p>
          <a:p>
            <a:pPr algn="ctr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LR VRM </a:t>
            </a:r>
            <a:r>
              <a:rPr lang="lt-LT" sz="18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(ir NBFC)  </a:t>
            </a:r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6AC3B9-266D-4E14-A834-399AAD3232F7}"/>
              </a:ext>
            </a:extLst>
          </p:cNvPr>
          <p:cNvSpPr/>
          <p:nvPr/>
        </p:nvSpPr>
        <p:spPr>
          <a:xfrm>
            <a:off x="8124264" y="5587466"/>
            <a:ext cx="2925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Įgyvendina </a:t>
            </a:r>
          </a:p>
          <a:p>
            <a:pPr algn="ctr"/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LR FM</a:t>
            </a:r>
          </a:p>
        </p:txBody>
      </p:sp>
      <p:pic>
        <p:nvPicPr>
          <p:cNvPr id="6" name="Grafinis elementas 5" descr="Monetos">
            <a:extLst>
              <a:ext uri="{FF2B5EF4-FFF2-40B4-BE49-F238E27FC236}">
                <a16:creationId xmlns:a16="http://schemas.microsoft.com/office/drawing/2014/main" id="{83D25B75-49C1-4F3B-A4AA-B24621299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5496" y="2485598"/>
            <a:ext cx="1584000" cy="1584000"/>
          </a:xfrm>
          <a:prstGeom prst="rect">
            <a:avLst/>
          </a:prstGeom>
        </p:spPr>
      </p:pic>
      <p:sp>
        <p:nvSpPr>
          <p:cNvPr id="24" name="Oval 46">
            <a:extLst>
              <a:ext uri="{FF2B5EF4-FFF2-40B4-BE49-F238E27FC236}">
                <a16:creationId xmlns:a16="http://schemas.microsoft.com/office/drawing/2014/main" id="{44143895-B12A-4D52-B0D9-77B0E3306EE2}"/>
              </a:ext>
            </a:extLst>
          </p:cNvPr>
          <p:cNvSpPr/>
          <p:nvPr/>
        </p:nvSpPr>
        <p:spPr>
          <a:xfrm>
            <a:off x="2092204" y="4189242"/>
            <a:ext cx="375875" cy="34289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F2A5B"/>
                </a:solidFill>
                <a:latin typeface="+mj-lt"/>
              </a:rPr>
              <a:t>1</a:t>
            </a:r>
            <a:endParaRPr lang="lt-LT" b="1" dirty="0">
              <a:solidFill>
                <a:srgbClr val="0F2A5B"/>
              </a:solidFill>
              <a:latin typeface="+mj-lt"/>
            </a:endParaRPr>
          </a:p>
        </p:txBody>
      </p:sp>
      <p:sp>
        <p:nvSpPr>
          <p:cNvPr id="25" name="Oval 46">
            <a:extLst>
              <a:ext uri="{FF2B5EF4-FFF2-40B4-BE49-F238E27FC236}">
                <a16:creationId xmlns:a16="http://schemas.microsoft.com/office/drawing/2014/main" id="{551EC231-8E50-43CF-ADC7-289CF3F8D9B0}"/>
              </a:ext>
            </a:extLst>
          </p:cNvPr>
          <p:cNvSpPr/>
          <p:nvPr/>
        </p:nvSpPr>
        <p:spPr>
          <a:xfrm>
            <a:off x="5908062" y="4156703"/>
            <a:ext cx="375875" cy="34289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0F2A5B"/>
                </a:solidFill>
                <a:latin typeface="+mj-lt"/>
              </a:rPr>
              <a:t>2</a:t>
            </a:r>
          </a:p>
        </p:txBody>
      </p:sp>
      <p:sp>
        <p:nvSpPr>
          <p:cNvPr id="26" name="Oval 46">
            <a:extLst>
              <a:ext uri="{FF2B5EF4-FFF2-40B4-BE49-F238E27FC236}">
                <a16:creationId xmlns:a16="http://schemas.microsoft.com/office/drawing/2014/main" id="{6AA43169-C92B-43C6-97FE-3E385F11FF8F}"/>
              </a:ext>
            </a:extLst>
          </p:cNvPr>
          <p:cNvSpPr/>
          <p:nvPr/>
        </p:nvSpPr>
        <p:spPr>
          <a:xfrm>
            <a:off x="9407324" y="4158461"/>
            <a:ext cx="375875" cy="34289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0F2A5B"/>
                </a:solidFill>
                <a:latin typeface="+mj-lt"/>
              </a:rPr>
              <a:t>3</a:t>
            </a:r>
          </a:p>
        </p:txBody>
      </p:sp>
      <p:sp>
        <p:nvSpPr>
          <p:cNvPr id="17" name="Shape 146">
            <a:extLst>
              <a:ext uri="{FF2B5EF4-FFF2-40B4-BE49-F238E27FC236}">
                <a16:creationId xmlns:a16="http://schemas.microsoft.com/office/drawing/2014/main" id="{F1A19BA1-EEA7-493B-B46E-71475837B0B7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47">
            <a:extLst>
              <a:ext uri="{FF2B5EF4-FFF2-40B4-BE49-F238E27FC236}">
                <a16:creationId xmlns:a16="http://schemas.microsoft.com/office/drawing/2014/main" id="{CE813F17-30E4-4D75-9129-0C347F432040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148">
            <a:extLst>
              <a:ext uri="{FF2B5EF4-FFF2-40B4-BE49-F238E27FC236}">
                <a16:creationId xmlns:a16="http://schemas.microsoft.com/office/drawing/2014/main" id="{609F011B-357D-40F7-85F0-813AFDCE6C31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432C9DA3-2B45-4B06-8411-66F9952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2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4">
            <a:extLst>
              <a:ext uri="{FF2B5EF4-FFF2-40B4-BE49-F238E27FC236}">
                <a16:creationId xmlns:a16="http://schemas.microsoft.com/office/drawing/2014/main" id="{29497C52-359D-488E-B592-5B49DDC46773}"/>
              </a:ext>
            </a:extLst>
          </p:cNvPr>
          <p:cNvSpPr/>
          <p:nvPr/>
        </p:nvSpPr>
        <p:spPr>
          <a:xfrm rot="5400000">
            <a:off x="3493006" y="3948574"/>
            <a:ext cx="342897" cy="30333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/>
          </a:p>
        </p:txBody>
      </p:sp>
      <p:sp>
        <p:nvSpPr>
          <p:cNvPr id="17" name="Isosceles Triangle 14">
            <a:extLst>
              <a:ext uri="{FF2B5EF4-FFF2-40B4-BE49-F238E27FC236}">
                <a16:creationId xmlns:a16="http://schemas.microsoft.com/office/drawing/2014/main" id="{84C80A97-8C51-4F00-A665-F35D8A31EF89}"/>
              </a:ext>
            </a:extLst>
          </p:cNvPr>
          <p:cNvSpPr/>
          <p:nvPr/>
        </p:nvSpPr>
        <p:spPr>
          <a:xfrm rot="5400000">
            <a:off x="7321020" y="3948574"/>
            <a:ext cx="342897" cy="30333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/>
          </a:p>
        </p:txBody>
      </p:sp>
      <p:pic>
        <p:nvPicPr>
          <p:cNvPr id="22" name="Grafinis elementas 21" descr="Perdavimas">
            <a:extLst>
              <a:ext uri="{FF2B5EF4-FFF2-40B4-BE49-F238E27FC236}">
                <a16:creationId xmlns:a16="http://schemas.microsoft.com/office/drawing/2014/main" id="{6ADDD038-6944-493A-AC78-42B7A2A01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7225" y="1159876"/>
            <a:ext cx="1800000" cy="1800000"/>
          </a:xfrm>
          <a:prstGeom prst="rect">
            <a:avLst/>
          </a:prstGeom>
        </p:spPr>
      </p:pic>
      <p:pic>
        <p:nvPicPr>
          <p:cNvPr id="24" name="Grafinis elementas 23" descr="Galva su krumpliaračiais">
            <a:extLst>
              <a:ext uri="{FF2B5EF4-FFF2-40B4-BE49-F238E27FC236}">
                <a16:creationId xmlns:a16="http://schemas.microsoft.com/office/drawing/2014/main" id="{75894B2F-62A4-406C-948A-C7B97BBA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6635" y="1111830"/>
            <a:ext cx="1800000" cy="1800000"/>
          </a:xfrm>
          <a:prstGeom prst="rect">
            <a:avLst/>
          </a:prstGeom>
        </p:spPr>
      </p:pic>
      <p:pic>
        <p:nvPicPr>
          <p:cNvPr id="26" name="Grafinis elementas 25" descr="Debesų kompiuterija">
            <a:extLst>
              <a:ext uri="{FF2B5EF4-FFF2-40B4-BE49-F238E27FC236}">
                <a16:creationId xmlns:a16="http://schemas.microsoft.com/office/drawing/2014/main" id="{363F32B9-BDB9-47B0-A5E6-9974FDF84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9076" y="991738"/>
            <a:ext cx="1872000" cy="1872000"/>
          </a:xfrm>
          <a:prstGeom prst="rect">
            <a:avLst/>
          </a:prstGeom>
        </p:spPr>
      </p:pic>
      <p:sp>
        <p:nvSpPr>
          <p:cNvPr id="27" name="Rectangle 7">
            <a:extLst>
              <a:ext uri="{FF2B5EF4-FFF2-40B4-BE49-F238E27FC236}">
                <a16:creationId xmlns:a16="http://schemas.microsoft.com/office/drawing/2014/main" id="{796F7F8F-B220-4989-8282-2659C4B85C52}"/>
              </a:ext>
            </a:extLst>
          </p:cNvPr>
          <p:cNvSpPr/>
          <p:nvPr/>
        </p:nvSpPr>
        <p:spPr>
          <a:xfrm>
            <a:off x="947815" y="2972443"/>
            <a:ext cx="2564973" cy="22555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t-LT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Skaitmenizuoti sąskaitų apdorojimą viešajame sektoriuje</a:t>
            </a:r>
          </a:p>
          <a:p>
            <a:pPr marL="285750" indent="-285750" algn="ctr">
              <a:buFontTx/>
              <a:buChar char="-"/>
            </a:pPr>
            <a:endParaRPr lang="lt-L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Sukurti tvarų e-sąskaitos palaikymo/plėtros finansavimo modelį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497065E0-C6B9-42F6-ACC4-FB91AEB112BD}"/>
              </a:ext>
            </a:extLst>
          </p:cNvPr>
          <p:cNvSpPr/>
          <p:nvPr/>
        </p:nvSpPr>
        <p:spPr>
          <a:xfrm>
            <a:off x="4775829" y="2972442"/>
            <a:ext cx="2564973" cy="22555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lt-LT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Pereiti prie vieningo </a:t>
            </a:r>
            <a:r>
              <a:rPr lang="lt-LT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eSąskaitų</a:t>
            </a:r>
            <a:r>
              <a:rPr lang="lt-LT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mainų kanalo viešajam sektoriui </a:t>
            </a:r>
          </a:p>
          <a:p>
            <a:pPr algn="ctr"/>
            <a:r>
              <a:rPr lang="lt-LT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(E-</a:t>
            </a:r>
            <a:r>
              <a:rPr lang="lt-LT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Invoice</a:t>
            </a:r>
            <a:r>
              <a:rPr lang="lt-LT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standartas)</a:t>
            </a:r>
            <a:endParaRPr lang="lt-L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6320A86-5414-453D-8E90-389BED30F652}"/>
              </a:ext>
            </a:extLst>
          </p:cNvPr>
          <p:cNvSpPr/>
          <p:nvPr/>
        </p:nvSpPr>
        <p:spPr>
          <a:xfrm>
            <a:off x="8941329" y="2971273"/>
            <a:ext cx="2564973" cy="22555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Atvirojo kodo „paskutinės mylios“ sprendimą padaryti viešai prieinamu visiems ūkio subjektams gauti, pajamuoti, apdoroti e-sąskaitas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05C9D9D2-539E-4691-A789-F57502DDCD96}"/>
              </a:ext>
            </a:extLst>
          </p:cNvPr>
          <p:cNvSpPr/>
          <p:nvPr/>
        </p:nvSpPr>
        <p:spPr>
          <a:xfrm>
            <a:off x="820646" y="5558120"/>
            <a:ext cx="1026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TIKSLAS</a:t>
            </a:r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užtikrinti, kad 2021 m. ne mažiau kaip 95 proc. sąskaitų būtų pateikiamos elektroniniu formatu</a:t>
            </a:r>
            <a:endParaRPr lang="lt-LT" sz="2000" dirty="0">
              <a:solidFill>
                <a:srgbClr val="0F2A5B"/>
              </a:solidFill>
            </a:endParaRPr>
          </a:p>
        </p:txBody>
      </p:sp>
      <p:sp>
        <p:nvSpPr>
          <p:cNvPr id="15" name="Pavadinimas 1">
            <a:extLst>
              <a:ext uri="{FF2B5EF4-FFF2-40B4-BE49-F238E27FC236}">
                <a16:creationId xmlns:a16="http://schemas.microsoft.com/office/drawing/2014/main" id="{2001B083-BC04-4CF9-ADF2-8B6F85FB7C66}"/>
              </a:ext>
            </a:extLst>
          </p:cNvPr>
          <p:cNvSpPr txBox="1">
            <a:spLocks/>
          </p:cNvSpPr>
          <p:nvPr/>
        </p:nvSpPr>
        <p:spPr>
          <a:xfrm>
            <a:off x="1804406" y="216508"/>
            <a:ext cx="9493977" cy="93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</a:t>
            </a:r>
            <a:r>
              <a:rPr lang="lt-LT" sz="3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SĄSKAITA (nuo 2019-07-11 NBFC yra valdytojas)</a:t>
            </a:r>
            <a:endParaRPr lang="en-GB" sz="32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hape 146">
            <a:extLst>
              <a:ext uri="{FF2B5EF4-FFF2-40B4-BE49-F238E27FC236}">
                <a16:creationId xmlns:a16="http://schemas.microsoft.com/office/drawing/2014/main" id="{6EED3F36-146C-4629-BEB5-6AB9F90D0AC9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7">
            <a:extLst>
              <a:ext uri="{FF2B5EF4-FFF2-40B4-BE49-F238E27FC236}">
                <a16:creationId xmlns:a16="http://schemas.microsoft.com/office/drawing/2014/main" id="{D59A1E71-88F8-4D4E-B6E3-C5F6AEC27073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48">
            <a:extLst>
              <a:ext uri="{FF2B5EF4-FFF2-40B4-BE49-F238E27FC236}">
                <a16:creationId xmlns:a16="http://schemas.microsoft.com/office/drawing/2014/main" id="{9AEEE9EA-7AFD-4A8E-85E7-775148911937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16F25464-C808-497C-9FD3-4875D158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6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C4E927D-9846-40A7-A8BB-13F4C9132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855569"/>
              </p:ext>
            </p:extLst>
          </p:nvPr>
        </p:nvGraphicFramePr>
        <p:xfrm>
          <a:off x="-1827369" y="61074"/>
          <a:ext cx="12018773" cy="673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153FACC-40C0-48A6-B258-EFE66A66D9CE}"/>
              </a:ext>
            </a:extLst>
          </p:cNvPr>
          <p:cNvSpPr txBox="1"/>
          <p:nvPr/>
        </p:nvSpPr>
        <p:spPr>
          <a:xfrm>
            <a:off x="7912800" y="61074"/>
            <a:ext cx="38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Tx/>
              <a:defRPr/>
            </a:pPr>
            <a:r>
              <a:rPr lang="lt-LT" sz="3200" kern="1200" dirty="0">
                <a:solidFill>
                  <a:srgbClr val="0F2A5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ARTIMIAUSI </a:t>
            </a:r>
            <a:r>
              <a:rPr lang="en-GB" sz="3200" kern="1200" dirty="0">
                <a:solidFill>
                  <a:srgbClr val="0F2A5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IŠŠŪKIAI</a:t>
            </a:r>
          </a:p>
        </p:txBody>
      </p:sp>
      <p:pic>
        <p:nvPicPr>
          <p:cNvPr id="13316" name="Picture 4" descr="Vaizdo rezultatas pagal užklausą „challenges“">
            <a:extLst>
              <a:ext uri="{FF2B5EF4-FFF2-40B4-BE49-F238E27FC236}">
                <a16:creationId xmlns:a16="http://schemas.microsoft.com/office/drawing/2014/main" id="{52673A98-0456-4ACA-B810-DB5CA8DE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30" y="885302"/>
            <a:ext cx="3856747" cy="26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C525F736-53B9-4862-AC02-BEF0742B86B1}"/>
              </a:ext>
            </a:extLst>
          </p:cNvPr>
          <p:cNvCxnSpPr>
            <a:cxnSpLocks/>
          </p:cNvCxnSpPr>
          <p:nvPr/>
        </p:nvCxnSpPr>
        <p:spPr>
          <a:xfrm flipH="1">
            <a:off x="8099730" y="645849"/>
            <a:ext cx="38567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146">
            <a:extLst>
              <a:ext uri="{FF2B5EF4-FFF2-40B4-BE49-F238E27FC236}">
                <a16:creationId xmlns:a16="http://schemas.microsoft.com/office/drawing/2014/main" id="{DAADCB1B-4BA3-498C-A016-6B6BF0619689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47">
            <a:extLst>
              <a:ext uri="{FF2B5EF4-FFF2-40B4-BE49-F238E27FC236}">
                <a16:creationId xmlns:a16="http://schemas.microsoft.com/office/drawing/2014/main" id="{93786895-6CEF-46F8-A6FC-B47A1DB543AE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48">
            <a:extLst>
              <a:ext uri="{FF2B5EF4-FFF2-40B4-BE49-F238E27FC236}">
                <a16:creationId xmlns:a16="http://schemas.microsoft.com/office/drawing/2014/main" id="{75468548-EC18-4616-B99F-1BA042D4CE87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5E200114-9666-4514-A8F1-398BE7FA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Tiesioji jungtis 6">
            <a:extLst>
              <a:ext uri="{FF2B5EF4-FFF2-40B4-BE49-F238E27FC236}">
                <a16:creationId xmlns:a16="http://schemas.microsoft.com/office/drawing/2014/main" id="{97768085-FAE2-403F-8EB1-3EF14238DF5B}"/>
              </a:ext>
            </a:extLst>
          </p:cNvPr>
          <p:cNvCxnSpPr>
            <a:cxnSpLocks/>
          </p:cNvCxnSpPr>
          <p:nvPr/>
        </p:nvCxnSpPr>
        <p:spPr>
          <a:xfrm flipH="1">
            <a:off x="131368" y="1391624"/>
            <a:ext cx="2167332" cy="73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Vaizdo rezultatas pagal užklausą „support colleagues“">
            <a:extLst>
              <a:ext uri="{FF2B5EF4-FFF2-40B4-BE49-F238E27FC236}">
                <a16:creationId xmlns:a16="http://schemas.microsoft.com/office/drawing/2014/main" id="{DB9EF759-6D1A-4A25-B75A-5D8A5531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7" y="1581416"/>
            <a:ext cx="242730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AAF255-0193-4D20-8C17-FF34D9F6C7E3}"/>
              </a:ext>
            </a:extLst>
          </p:cNvPr>
          <p:cNvSpPr txBox="1"/>
          <p:nvPr/>
        </p:nvSpPr>
        <p:spPr>
          <a:xfrm>
            <a:off x="44621" y="179999"/>
            <a:ext cx="2762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lt-LT" sz="3200" kern="1200" dirty="0">
                <a:solidFill>
                  <a:srgbClr val="0F2A5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REIKALINGAS</a:t>
            </a:r>
          </a:p>
          <a:p>
            <a:pPr lvl="0">
              <a:buClrTx/>
              <a:defRPr/>
            </a:pPr>
            <a:r>
              <a:rPr lang="lt-LT" sz="3200" kern="1200" dirty="0">
                <a:solidFill>
                  <a:srgbClr val="0F2A5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PALAIKYMAS</a:t>
            </a:r>
            <a:endParaRPr lang="en-GB" sz="3200" kern="1200" dirty="0">
              <a:solidFill>
                <a:srgbClr val="0F2A5B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Grafinis elementas 4" descr="Patvirtinimas">
            <a:extLst>
              <a:ext uri="{FF2B5EF4-FFF2-40B4-BE49-F238E27FC236}">
                <a16:creationId xmlns:a16="http://schemas.microsoft.com/office/drawing/2014/main" id="{E4C33873-BAB0-4F96-A8E5-9F699842B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8903" y="1411025"/>
            <a:ext cx="1620000" cy="1620000"/>
          </a:xfrm>
          <a:prstGeom prst="rect">
            <a:avLst/>
          </a:prstGeom>
        </p:spPr>
      </p:pic>
      <p:pic>
        <p:nvPicPr>
          <p:cNvPr id="14" name="Grafinis elementas 13" descr="Ryšiai">
            <a:extLst>
              <a:ext uri="{FF2B5EF4-FFF2-40B4-BE49-F238E27FC236}">
                <a16:creationId xmlns:a16="http://schemas.microsoft.com/office/drawing/2014/main" id="{1DA1E4E9-0366-491B-AEF6-D301482A0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5789" y="136125"/>
            <a:ext cx="1620000" cy="1620000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3D70C7E9-4691-48AB-8BF5-D3106186B87D}"/>
              </a:ext>
            </a:extLst>
          </p:cNvPr>
          <p:cNvSpPr/>
          <p:nvPr/>
        </p:nvSpPr>
        <p:spPr>
          <a:xfrm>
            <a:off x="5094586" y="417397"/>
            <a:ext cx="6724216" cy="9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Bendradarbiavimas su LR VRM </a:t>
            </a:r>
          </a:p>
          <a:p>
            <a:pPr lvl="0"/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Vieningas žmogiškųjų išteklių registras, bendra PA, DU sistema; atostogų ir komandiruočių savitarna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83E3B96-64E0-4E8B-96DA-F0D1B55D50EB}"/>
              </a:ext>
            </a:extLst>
          </p:cNvPr>
          <p:cNvSpPr/>
          <p:nvPr/>
        </p:nvSpPr>
        <p:spPr>
          <a:xfrm>
            <a:off x="5209311" y="1562123"/>
            <a:ext cx="6165588" cy="1075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Sprendimai dėl regioninės politikos aspekto ir patalpų</a:t>
            </a:r>
          </a:p>
          <a:p>
            <a:pPr marL="0" indent="0" algn="ctr">
              <a:buNone/>
            </a:pPr>
            <a:endParaRPr lang="lt-L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4166A49C-538B-4E08-9CE4-E2623DA0A56F}"/>
              </a:ext>
            </a:extLst>
          </p:cNvPr>
          <p:cNvSpPr/>
          <p:nvPr/>
        </p:nvSpPr>
        <p:spPr>
          <a:xfrm>
            <a:off x="5202017" y="5806477"/>
            <a:ext cx="6165588" cy="90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E-sąskaitos 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reglamentavimo tobulinimas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Grafinis elementas 12" descr="Sąrašas">
            <a:extLst>
              <a:ext uri="{FF2B5EF4-FFF2-40B4-BE49-F238E27FC236}">
                <a16:creationId xmlns:a16="http://schemas.microsoft.com/office/drawing/2014/main" id="{66A936D7-CED6-464B-BE33-241F1707F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3785" y="3782559"/>
            <a:ext cx="1620000" cy="1620000"/>
          </a:xfrm>
          <a:prstGeom prst="rect">
            <a:avLst/>
          </a:prstGeom>
        </p:spPr>
      </p:pic>
      <p:pic>
        <p:nvPicPr>
          <p:cNvPr id="17" name="Grafinis elementas 16" descr="Piniginė">
            <a:extLst>
              <a:ext uri="{FF2B5EF4-FFF2-40B4-BE49-F238E27FC236}">
                <a16:creationId xmlns:a16="http://schemas.microsoft.com/office/drawing/2014/main" id="{8E9D024C-2248-4C14-89A6-EB5C149C1D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3228" y="5221028"/>
            <a:ext cx="1620000" cy="1620000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D256DF9E-1284-4BA4-B593-F729C7A92365}"/>
              </a:ext>
            </a:extLst>
          </p:cNvPr>
          <p:cNvSpPr/>
          <p:nvPr/>
        </p:nvSpPr>
        <p:spPr>
          <a:xfrm>
            <a:off x="5209311" y="2910278"/>
            <a:ext cx="5725297" cy="1075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Resursų perskirstymas </a:t>
            </a:r>
          </a:p>
          <a:p>
            <a:r>
              <a:rPr lang="lt-LT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tarp įstaigų ir NBFC konsoliduojant funkcijas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221F3B4-A4E6-41FC-B844-6DFD6D630452}"/>
              </a:ext>
            </a:extLst>
          </p:cNvPr>
          <p:cNvSpPr/>
          <p:nvPr/>
        </p:nvSpPr>
        <p:spPr>
          <a:xfrm>
            <a:off x="5202018" y="4066375"/>
            <a:ext cx="6432520" cy="1075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Centralizuotų BA ir PA funkcijų </a:t>
            </a:r>
          </a:p>
          <a:p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atlikimo standartizavimas </a:t>
            </a:r>
          </a:p>
          <a:p>
            <a:r>
              <a:rPr lang="lt-LT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(ypač  -  priimant Centro siūlomas naujoves) </a:t>
            </a:r>
          </a:p>
        </p:txBody>
      </p:sp>
      <p:pic>
        <p:nvPicPr>
          <p:cNvPr id="28" name="Grafinis elementas 27" descr="Perdavimas">
            <a:extLst>
              <a:ext uri="{FF2B5EF4-FFF2-40B4-BE49-F238E27FC236}">
                <a16:creationId xmlns:a16="http://schemas.microsoft.com/office/drawing/2014/main" id="{87A6D003-AA5C-4D7A-A725-4E484D6CC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04991" y="2635800"/>
            <a:ext cx="1620000" cy="12879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E3AC26-A5FF-4C3A-9CA5-8155D34742BF}"/>
              </a:ext>
            </a:extLst>
          </p:cNvPr>
          <p:cNvSpPr txBox="1"/>
          <p:nvPr/>
        </p:nvSpPr>
        <p:spPr>
          <a:xfrm>
            <a:off x="3644900" y="62611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E-sąskaita</a:t>
            </a:r>
          </a:p>
        </p:txBody>
      </p:sp>
      <p:sp>
        <p:nvSpPr>
          <p:cNvPr id="16" name="Shape 146">
            <a:extLst>
              <a:ext uri="{FF2B5EF4-FFF2-40B4-BE49-F238E27FC236}">
                <a16:creationId xmlns:a16="http://schemas.microsoft.com/office/drawing/2014/main" id="{6CA03187-64BB-4363-ABED-C512D02D54D5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47">
            <a:extLst>
              <a:ext uri="{FF2B5EF4-FFF2-40B4-BE49-F238E27FC236}">
                <a16:creationId xmlns:a16="http://schemas.microsoft.com/office/drawing/2014/main" id="{8B8E8375-F9B2-4556-BE36-B81E31A4B71B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48">
            <a:extLst>
              <a:ext uri="{FF2B5EF4-FFF2-40B4-BE49-F238E27FC236}">
                <a16:creationId xmlns:a16="http://schemas.microsoft.com/office/drawing/2014/main" id="{33252977-4CBE-43CA-B7A2-EDB3FF7064C6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BF0FC128-649A-41AD-9AC4-CC4A377C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2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140" y="5372104"/>
            <a:ext cx="2075720" cy="8718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05">
            <a:extLst>
              <a:ext uri="{FF2B5EF4-FFF2-40B4-BE49-F238E27FC236}">
                <a16:creationId xmlns:a16="http://schemas.microsoft.com/office/drawing/2014/main" id="{14E1E4DC-C543-41DD-8A30-A6ED2290037C}"/>
              </a:ext>
            </a:extLst>
          </p:cNvPr>
          <p:cNvSpPr txBox="1"/>
          <p:nvPr/>
        </p:nvSpPr>
        <p:spPr>
          <a:xfrm>
            <a:off x="2036963" y="2667215"/>
            <a:ext cx="8648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POKYČIUS KURKIME KARTU</a:t>
            </a:r>
            <a:r>
              <a:rPr lang="en-US" sz="48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rgbClr val="0F2A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7800" y="442584"/>
            <a:ext cx="7661002" cy="5031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Tiesioji jungtis 9">
            <a:extLst>
              <a:ext uri="{FF2B5EF4-FFF2-40B4-BE49-F238E27FC236}">
                <a16:creationId xmlns:a16="http://schemas.microsoft.com/office/drawing/2014/main" id="{C9D6B862-6C17-4F79-9A71-EEFF7FFA1FFD}"/>
              </a:ext>
            </a:extLst>
          </p:cNvPr>
          <p:cNvCxnSpPr/>
          <p:nvPr/>
        </p:nvCxnSpPr>
        <p:spPr>
          <a:xfrm>
            <a:off x="4044462" y="1561476"/>
            <a:ext cx="0" cy="279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69861D-A297-4AD9-B4EC-8E102BA31342}"/>
              </a:ext>
            </a:extLst>
          </p:cNvPr>
          <p:cNvSpPr txBox="1"/>
          <p:nvPr/>
        </p:nvSpPr>
        <p:spPr>
          <a:xfrm>
            <a:off x="-337776" y="442584"/>
            <a:ext cx="4280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8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NBFC VEIKLOS APIMTIS</a:t>
            </a:r>
          </a:p>
          <a:p>
            <a:pPr algn="r"/>
            <a:endParaRPr lang="lt-LT" sz="2400" b="1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lt-LT" sz="2400" b="1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BUHALTERINĖ ASPKAITA:</a:t>
            </a:r>
          </a:p>
          <a:p>
            <a:pPr algn="r"/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125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ĮSTAIGOS</a:t>
            </a:r>
          </a:p>
          <a:p>
            <a:pPr algn="r"/>
            <a:endParaRPr lang="lt-LT" sz="22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PERSONALO ADMINISTRAVIMAS:</a:t>
            </a:r>
          </a:p>
          <a:p>
            <a:pPr algn="r"/>
            <a:r>
              <a:rPr lang="lt-LT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166</a:t>
            </a:r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ĮSTAIGOS</a:t>
            </a:r>
          </a:p>
          <a:p>
            <a:pPr algn="r"/>
            <a:endParaRPr lang="lt-LT" sz="2200" b="1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~24 TŪKST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DARBUOTOJŲ ĮSTAIGOSE</a:t>
            </a:r>
          </a:p>
        </p:txBody>
      </p:sp>
      <p:pic>
        <p:nvPicPr>
          <p:cNvPr id="7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B0B30930-1BAB-49A6-AA04-0B41F14A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46">
            <a:extLst>
              <a:ext uri="{FF2B5EF4-FFF2-40B4-BE49-F238E27FC236}">
                <a16:creationId xmlns:a16="http://schemas.microsoft.com/office/drawing/2014/main" id="{72550F5A-8178-4053-B533-D598C0D7F45A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47">
            <a:extLst>
              <a:ext uri="{FF2B5EF4-FFF2-40B4-BE49-F238E27FC236}">
                <a16:creationId xmlns:a16="http://schemas.microsoft.com/office/drawing/2014/main" id="{C2815D60-B1EA-46E0-996E-82D3AEB3721E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48">
            <a:extLst>
              <a:ext uri="{FF2B5EF4-FFF2-40B4-BE49-F238E27FC236}">
                <a16:creationId xmlns:a16="http://schemas.microsoft.com/office/drawing/2014/main" id="{B713E559-07D7-45FE-93A3-46849AAD3E41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nis elementas 23" descr="Vyras ir moteris">
            <a:extLst>
              <a:ext uri="{FF2B5EF4-FFF2-40B4-BE49-F238E27FC236}">
                <a16:creationId xmlns:a16="http://schemas.microsoft.com/office/drawing/2014/main" id="{FA626813-B60D-4D6B-BF0D-9816FCF47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8130" y="2414006"/>
            <a:ext cx="1368000" cy="1368000"/>
          </a:xfrm>
          <a:prstGeom prst="rect">
            <a:avLst/>
          </a:prstGeom>
        </p:spPr>
      </p:pic>
      <p:pic>
        <p:nvPicPr>
          <p:cNvPr id="26" name="Grafinis elementas 25" descr="Vyras ir moteris">
            <a:extLst>
              <a:ext uri="{FF2B5EF4-FFF2-40B4-BE49-F238E27FC236}">
                <a16:creationId xmlns:a16="http://schemas.microsoft.com/office/drawing/2014/main" id="{0EE7964B-3B47-4CFC-B348-59A7DB924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370" y="2408479"/>
            <a:ext cx="1368000" cy="1368000"/>
          </a:xfrm>
          <a:prstGeom prst="rect">
            <a:avLst/>
          </a:prstGeom>
        </p:spPr>
      </p:pic>
      <p:pic>
        <p:nvPicPr>
          <p:cNvPr id="27" name="Grafinis elementas 26" descr="Vyras ir moteris">
            <a:extLst>
              <a:ext uri="{FF2B5EF4-FFF2-40B4-BE49-F238E27FC236}">
                <a16:creationId xmlns:a16="http://schemas.microsoft.com/office/drawing/2014/main" id="{9CDAEB49-934E-487F-9A18-B06E5748D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2412" y="2408479"/>
            <a:ext cx="1368000" cy="1368000"/>
          </a:xfrm>
          <a:prstGeom prst="rect">
            <a:avLst/>
          </a:prstGeom>
        </p:spPr>
      </p:pic>
      <p:pic>
        <p:nvPicPr>
          <p:cNvPr id="28" name="Grafinis elementas 27" descr="Vyras ir moteris">
            <a:extLst>
              <a:ext uri="{FF2B5EF4-FFF2-40B4-BE49-F238E27FC236}">
                <a16:creationId xmlns:a16="http://schemas.microsoft.com/office/drawing/2014/main" id="{6E882EC4-4B74-47E4-A8D5-FD58AA6CD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4722" y="2409593"/>
            <a:ext cx="1368000" cy="1368000"/>
          </a:xfrm>
          <a:prstGeom prst="rect">
            <a:avLst/>
          </a:prstGeom>
        </p:spPr>
      </p:pic>
      <p:pic>
        <p:nvPicPr>
          <p:cNvPr id="31" name="Grafinis elementas 30" descr="Vyras">
            <a:extLst>
              <a:ext uri="{FF2B5EF4-FFF2-40B4-BE49-F238E27FC236}">
                <a16:creationId xmlns:a16="http://schemas.microsoft.com/office/drawing/2014/main" id="{276ABCF6-3D52-45B0-8ADB-A7F1B9218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7663" y="2515457"/>
            <a:ext cx="1188000" cy="1188000"/>
          </a:xfrm>
          <a:prstGeom prst="rect">
            <a:avLst/>
          </a:prstGeom>
        </p:spPr>
      </p:pic>
      <p:cxnSp>
        <p:nvCxnSpPr>
          <p:cNvPr id="32" name="Tiesioji jungtis 31">
            <a:extLst>
              <a:ext uri="{FF2B5EF4-FFF2-40B4-BE49-F238E27FC236}">
                <a16:creationId xmlns:a16="http://schemas.microsoft.com/office/drawing/2014/main" id="{A7B0DDB8-3ABF-4C7A-9003-46E5996F6AD9}"/>
              </a:ext>
            </a:extLst>
          </p:cNvPr>
          <p:cNvCxnSpPr>
            <a:cxnSpLocks/>
          </p:cNvCxnSpPr>
          <p:nvPr/>
        </p:nvCxnSpPr>
        <p:spPr>
          <a:xfrm>
            <a:off x="6436121" y="1005467"/>
            <a:ext cx="0" cy="54099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7113139-5661-42EA-BF03-120D18B2D85E}"/>
              </a:ext>
            </a:extLst>
          </p:cNvPr>
          <p:cNvSpPr txBox="1"/>
          <p:nvPr/>
        </p:nvSpPr>
        <p:spPr>
          <a:xfrm>
            <a:off x="8136547" y="974309"/>
            <a:ext cx="30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Konsolidavus</a:t>
            </a:r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E1E3D-DC85-4829-BCC5-13FA18AD0C5A}"/>
              </a:ext>
            </a:extLst>
          </p:cNvPr>
          <p:cNvSpPr txBox="1"/>
          <p:nvPr/>
        </p:nvSpPr>
        <p:spPr>
          <a:xfrm>
            <a:off x="209204" y="4060691"/>
            <a:ext cx="6271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Konsoliduotinos funkcijos:</a:t>
            </a:r>
            <a:r>
              <a:rPr lang="lt-LT" sz="2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489</a:t>
            </a:r>
            <a:r>
              <a:rPr lang="lt-LT" sz="2800" dirty="0">
                <a:solidFill>
                  <a:srgbClr val="CC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(335 BA + 154 PA)</a:t>
            </a:r>
          </a:p>
          <a:p>
            <a:endParaRPr lang="lt-LT" sz="20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Funkcijos liekančios įstaigose: </a:t>
            </a:r>
            <a:r>
              <a:rPr lang="lt-L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306</a:t>
            </a:r>
            <a:r>
              <a:rPr lang="lt-LT" sz="2200" dirty="0">
                <a:solidFill>
                  <a:srgbClr val="CC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(174 FV + 132 PV)</a:t>
            </a:r>
          </a:p>
          <a:p>
            <a:endParaRPr lang="lt-LT" sz="28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3FA9A-945F-449B-9F91-C20229B0289B}"/>
              </a:ext>
            </a:extLst>
          </p:cNvPr>
          <p:cNvSpPr txBox="1"/>
          <p:nvPr/>
        </p:nvSpPr>
        <p:spPr>
          <a:xfrm>
            <a:off x="6575566" y="4050613"/>
            <a:ext cx="54201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NBFC: </a:t>
            </a:r>
            <a:r>
              <a:rPr lang="lt-LT" sz="3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344</a:t>
            </a:r>
            <a:r>
              <a:rPr lang="lt-LT" sz="3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(237 BA + 107 PA)     </a:t>
            </a:r>
            <a:r>
              <a:rPr lang="lt-LT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- 30 proc.</a:t>
            </a:r>
          </a:p>
          <a:p>
            <a:endParaRPr lang="lt-LT" sz="11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Įstaigose</a:t>
            </a:r>
            <a:r>
              <a:rPr lang="lt-LT" sz="20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lt-L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339</a:t>
            </a:r>
            <a:r>
              <a:rPr lang="lt-LT" sz="3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(192 FV + 147 PV)    </a:t>
            </a:r>
            <a:r>
              <a:rPr lang="lt-LT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lt-LT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11 proc.</a:t>
            </a:r>
          </a:p>
          <a:p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hape 146">
            <a:extLst>
              <a:ext uri="{FF2B5EF4-FFF2-40B4-BE49-F238E27FC236}">
                <a16:creationId xmlns:a16="http://schemas.microsoft.com/office/drawing/2014/main" id="{625AF045-86D2-47B8-BF22-58DADAA536E0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47">
            <a:extLst>
              <a:ext uri="{FF2B5EF4-FFF2-40B4-BE49-F238E27FC236}">
                <a16:creationId xmlns:a16="http://schemas.microsoft.com/office/drawing/2014/main" id="{6F3A5F33-0B2F-4E62-BC49-961ECC49B237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8">
            <a:extLst>
              <a:ext uri="{FF2B5EF4-FFF2-40B4-BE49-F238E27FC236}">
                <a16:creationId xmlns:a16="http://schemas.microsoft.com/office/drawing/2014/main" id="{677DBFF4-9DAF-4DDC-BDB1-D80D1C72D52B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35444C15-EE92-485F-A653-44B18717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434DDB-733D-4733-BB6F-19139A0F87B6}"/>
              </a:ext>
            </a:extLst>
          </p:cNvPr>
          <p:cNvSpPr txBox="1"/>
          <p:nvPr/>
        </p:nvSpPr>
        <p:spPr>
          <a:xfrm>
            <a:off x="910543" y="228977"/>
            <a:ext cx="1114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DARBUOTOJŲ SKAIČIAUS POKYTIS FINANSŲ IR PERSONALO SRITYJE DĖL KONSOLIDAVIMO</a:t>
            </a:r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6448A-4F5A-44EB-AF8E-A01E2AAEE845}"/>
              </a:ext>
            </a:extLst>
          </p:cNvPr>
          <p:cNvSpPr txBox="1"/>
          <p:nvPr/>
        </p:nvSpPr>
        <p:spPr>
          <a:xfrm>
            <a:off x="2361762" y="1005467"/>
            <a:ext cx="30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Iki konsolidavimo</a:t>
            </a:r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Grafinis elementas 17" descr="Vyras ir moteris">
            <a:extLst>
              <a:ext uri="{FF2B5EF4-FFF2-40B4-BE49-F238E27FC236}">
                <a16:creationId xmlns:a16="http://schemas.microsoft.com/office/drawing/2014/main" id="{F94A1004-5078-4607-A289-AE5AC3A8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1631" y="2434054"/>
            <a:ext cx="1368000" cy="1368000"/>
          </a:xfrm>
          <a:prstGeom prst="rect">
            <a:avLst/>
          </a:prstGeom>
        </p:spPr>
      </p:pic>
      <p:pic>
        <p:nvPicPr>
          <p:cNvPr id="19" name="Grafinis elementas 18" descr="Vyras ir moteris">
            <a:extLst>
              <a:ext uri="{FF2B5EF4-FFF2-40B4-BE49-F238E27FC236}">
                <a16:creationId xmlns:a16="http://schemas.microsoft.com/office/drawing/2014/main" id="{AA5618F5-5B5E-4CA5-85E7-AE077AE9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1871" y="2428527"/>
            <a:ext cx="1368000" cy="1368000"/>
          </a:xfrm>
          <a:prstGeom prst="rect">
            <a:avLst/>
          </a:prstGeom>
        </p:spPr>
      </p:pic>
      <p:pic>
        <p:nvPicPr>
          <p:cNvPr id="20" name="Grafinis elementas 19" descr="Vyras ir moteris">
            <a:extLst>
              <a:ext uri="{FF2B5EF4-FFF2-40B4-BE49-F238E27FC236}">
                <a16:creationId xmlns:a16="http://schemas.microsoft.com/office/drawing/2014/main" id="{AF6273DB-EB66-402C-BC9B-2F25FCB7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5913" y="2428527"/>
            <a:ext cx="1368000" cy="1368000"/>
          </a:xfrm>
          <a:prstGeom prst="rect">
            <a:avLst/>
          </a:prstGeom>
        </p:spPr>
      </p:pic>
      <p:pic>
        <p:nvPicPr>
          <p:cNvPr id="21" name="Grafinis elementas 20" descr="Vyras ir moteris">
            <a:extLst>
              <a:ext uri="{FF2B5EF4-FFF2-40B4-BE49-F238E27FC236}">
                <a16:creationId xmlns:a16="http://schemas.microsoft.com/office/drawing/2014/main" id="{AE8107D9-7BA7-47D9-95BF-95F069399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8223" y="2429641"/>
            <a:ext cx="1368000" cy="1368000"/>
          </a:xfrm>
          <a:prstGeom prst="rect">
            <a:avLst/>
          </a:prstGeom>
        </p:spPr>
      </p:pic>
      <p:pic>
        <p:nvPicPr>
          <p:cNvPr id="22" name="Grafinis elementas 21" descr="Vyras">
            <a:extLst>
              <a:ext uri="{FF2B5EF4-FFF2-40B4-BE49-F238E27FC236}">
                <a16:creationId xmlns:a16="http://schemas.microsoft.com/office/drawing/2014/main" id="{AA9C4F1E-109F-4D2B-9D5D-70AE0BBDE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31164" y="2535505"/>
            <a:ext cx="1188000" cy="118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FC0F68-FC36-4A69-AF00-C3C7F70BF100}"/>
              </a:ext>
            </a:extLst>
          </p:cNvPr>
          <p:cNvSpPr txBox="1"/>
          <p:nvPr/>
        </p:nvSpPr>
        <p:spPr>
          <a:xfrm>
            <a:off x="2916983" y="1624371"/>
            <a:ext cx="81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795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E4D5D-7F3B-4AC4-BA34-B5FE9121928D}"/>
              </a:ext>
            </a:extLst>
          </p:cNvPr>
          <p:cNvSpPr txBox="1"/>
          <p:nvPr/>
        </p:nvSpPr>
        <p:spPr>
          <a:xfrm>
            <a:off x="8714552" y="1608447"/>
            <a:ext cx="323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683         </a:t>
            </a:r>
            <a:r>
              <a:rPr lang="lt-LT" sz="3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- 14 proc.</a:t>
            </a:r>
          </a:p>
        </p:txBody>
      </p:sp>
    </p:spTree>
    <p:extLst>
      <p:ext uri="{BB962C8B-B14F-4D97-AF65-F5344CB8AC3E}">
        <p14:creationId xmlns:p14="http://schemas.microsoft.com/office/powerpoint/2010/main" val="38144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0F45C7FC-9395-47E2-8A8C-07A8BFF65AF4}"/>
              </a:ext>
            </a:extLst>
          </p:cNvPr>
          <p:cNvCxnSpPr/>
          <p:nvPr/>
        </p:nvCxnSpPr>
        <p:spPr>
          <a:xfrm>
            <a:off x="7415397" y="401779"/>
            <a:ext cx="0" cy="279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hape 205">
            <a:extLst>
              <a:ext uri="{FF2B5EF4-FFF2-40B4-BE49-F238E27FC236}">
                <a16:creationId xmlns:a16="http://schemas.microsoft.com/office/drawing/2014/main" id="{6377D39C-88BD-42B3-969B-926075D76AAC}"/>
              </a:ext>
            </a:extLst>
          </p:cNvPr>
          <p:cNvSpPr txBox="1"/>
          <p:nvPr/>
        </p:nvSpPr>
        <p:spPr>
          <a:xfrm>
            <a:off x="2069434" y="3326906"/>
            <a:ext cx="9036602" cy="62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ĮSTAIGŲ ĮVARDINTOS NBFC </a:t>
            </a:r>
            <a:r>
              <a:rPr lang="en-US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KOKYB</a:t>
            </a:r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ĖS SPRAGOS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16A87-EC12-4B87-BB2C-EB5078F87B16}"/>
              </a:ext>
            </a:extLst>
          </p:cNvPr>
          <p:cNvSpPr txBox="1"/>
          <p:nvPr/>
        </p:nvSpPr>
        <p:spPr>
          <a:xfrm>
            <a:off x="791776" y="5460616"/>
            <a:ext cx="2200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dirty="0">
                <a:solidFill>
                  <a:srgbClr val="0F2A5B"/>
                </a:solidFill>
                <a:latin typeface="Calibri"/>
                <a:ea typeface="Calibri"/>
                <a:cs typeface="Calibri"/>
                <a:sym typeface="Calibri"/>
              </a:rPr>
              <a:t>PADIDĖJUSI ADMINSITRACINĖ NAŠTA ĮSTAIGOMS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0FDD8-9DE5-4BCC-8E7B-A3709E026F56}"/>
              </a:ext>
            </a:extLst>
          </p:cNvPr>
          <p:cNvSpPr txBox="1"/>
          <p:nvPr/>
        </p:nvSpPr>
        <p:spPr>
          <a:xfrm>
            <a:off x="6079137" y="5460615"/>
            <a:ext cx="321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rgbClr val="0F2A5B"/>
                </a:solidFill>
                <a:latin typeface="Calibri"/>
                <a:ea typeface="Calibri"/>
                <a:cs typeface="Calibri"/>
                <a:sym typeface="Calibri"/>
              </a:rPr>
              <a:t>NE VISOS FUNKCIJOS PERIMTOS</a:t>
            </a:r>
            <a:endParaRPr lang="lt-LT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026" name="Picture 2" descr="Vaizdo rezultatas pagal užklausą „quality“">
            <a:extLst>
              <a:ext uri="{FF2B5EF4-FFF2-40B4-BE49-F238E27FC236}">
                <a16:creationId xmlns:a16="http://schemas.microsoft.com/office/drawing/2014/main" id="{46352487-EF2B-4399-BA0F-5BCEECD5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1" y="337500"/>
            <a:ext cx="6017611" cy="28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nis elementas 2" descr="Besišakojanti diagrama">
            <a:extLst>
              <a:ext uri="{FF2B5EF4-FFF2-40B4-BE49-F238E27FC236}">
                <a16:creationId xmlns:a16="http://schemas.microsoft.com/office/drawing/2014/main" id="{A0DDF60D-6B3F-4506-96CE-EA0967D0C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58234" y="4038995"/>
            <a:ext cx="1440000" cy="1440000"/>
          </a:xfrm>
          <a:prstGeom prst="rect">
            <a:avLst/>
          </a:prstGeom>
        </p:spPr>
      </p:pic>
      <p:pic>
        <p:nvPicPr>
          <p:cNvPr id="5" name="Grafinis elementas 4" descr="Uždaryti">
            <a:extLst>
              <a:ext uri="{FF2B5EF4-FFF2-40B4-BE49-F238E27FC236}">
                <a16:creationId xmlns:a16="http://schemas.microsoft.com/office/drawing/2014/main" id="{347A9D00-3C89-4A53-9DE8-7D4F7C06C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5941" y="4038995"/>
            <a:ext cx="1440000" cy="1440000"/>
          </a:xfrm>
          <a:prstGeom prst="rect">
            <a:avLst/>
          </a:prstGeom>
        </p:spPr>
      </p:pic>
      <p:pic>
        <p:nvPicPr>
          <p:cNvPr id="7" name="Grafinis elementas 6" descr="Regresija">
            <a:extLst>
              <a:ext uri="{FF2B5EF4-FFF2-40B4-BE49-F238E27FC236}">
                <a16:creationId xmlns:a16="http://schemas.microsoft.com/office/drawing/2014/main" id="{0D7CA5E6-7C4A-4CF8-B90C-132CD6BA45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6060" y="4038995"/>
            <a:ext cx="1440000" cy="1440000"/>
          </a:xfrm>
          <a:prstGeom prst="rect">
            <a:avLst/>
          </a:prstGeom>
        </p:spPr>
      </p:pic>
      <p:pic>
        <p:nvPicPr>
          <p:cNvPr id="12" name="Grafinis elementas 11" descr="Laikrodis">
            <a:extLst>
              <a:ext uri="{FF2B5EF4-FFF2-40B4-BE49-F238E27FC236}">
                <a16:creationId xmlns:a16="http://schemas.microsoft.com/office/drawing/2014/main" id="{96E088B3-97F2-4A86-B51E-17CB89D790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23352" y="4038995"/>
            <a:ext cx="1440000" cy="14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CF7A92-4D59-4B78-ACFC-1CF9C0ACDBFB}"/>
              </a:ext>
            </a:extLst>
          </p:cNvPr>
          <p:cNvSpPr txBox="1"/>
          <p:nvPr/>
        </p:nvSpPr>
        <p:spPr>
          <a:xfrm>
            <a:off x="3448833" y="5460615"/>
            <a:ext cx="220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rgbClr val="0F2A5B"/>
                </a:solidFill>
                <a:latin typeface="Calibri"/>
                <a:ea typeface="Calibri"/>
                <a:cs typeface="Calibri"/>
                <a:sym typeface="Calibri"/>
              </a:rPr>
              <a:t>NERETOS CENTRO KLAIDOS</a:t>
            </a:r>
          </a:p>
          <a:p>
            <a:pPr lvl="0"/>
            <a:endParaRPr lang="lt-LT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475051-2D2F-4AAB-B02E-5524904A8A5F}"/>
              </a:ext>
            </a:extLst>
          </p:cNvPr>
          <p:cNvSpPr txBox="1"/>
          <p:nvPr/>
        </p:nvSpPr>
        <p:spPr>
          <a:xfrm>
            <a:off x="9290688" y="5414448"/>
            <a:ext cx="248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rgbClr val="0F2A5B"/>
                </a:solidFill>
                <a:latin typeface="Calibri"/>
                <a:ea typeface="Calibri"/>
                <a:cs typeface="Calibri"/>
                <a:sym typeface="Calibri"/>
              </a:rPr>
              <a:t>NERETAI VĖLUOJAME</a:t>
            </a:r>
            <a:endParaRPr lang="lt-LT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4" name="Shape 146">
            <a:extLst>
              <a:ext uri="{FF2B5EF4-FFF2-40B4-BE49-F238E27FC236}">
                <a16:creationId xmlns:a16="http://schemas.microsoft.com/office/drawing/2014/main" id="{9B73BBEC-D9CD-4222-B811-024FD078962B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47">
            <a:extLst>
              <a:ext uri="{FF2B5EF4-FFF2-40B4-BE49-F238E27FC236}">
                <a16:creationId xmlns:a16="http://schemas.microsoft.com/office/drawing/2014/main" id="{E6AA5137-F0D6-4376-AFCB-9569D62F0718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48">
            <a:extLst>
              <a:ext uri="{FF2B5EF4-FFF2-40B4-BE49-F238E27FC236}">
                <a16:creationId xmlns:a16="http://schemas.microsoft.com/office/drawing/2014/main" id="{AB2D7F33-32E7-44FA-A423-571A57E34526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98FE3349-16B2-412F-ADB8-1386F08D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205">
            <a:extLst>
              <a:ext uri="{FF2B5EF4-FFF2-40B4-BE49-F238E27FC236}">
                <a16:creationId xmlns:a16="http://schemas.microsoft.com/office/drawing/2014/main" id="{68C0B394-28A8-465C-AB07-5C7E09D2AD2C}"/>
              </a:ext>
            </a:extLst>
          </p:cNvPr>
          <p:cNvSpPr txBox="1"/>
          <p:nvPr/>
        </p:nvSpPr>
        <p:spPr>
          <a:xfrm>
            <a:off x="7415398" y="221759"/>
            <a:ext cx="4592118" cy="259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ĮSTAIGOS NBFC VEIKLOS </a:t>
            </a:r>
            <a:r>
              <a:rPr lang="en-US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KOKYB</a:t>
            </a:r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Ę </a:t>
            </a:r>
          </a:p>
          <a:p>
            <a:pPr lvl="0"/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2019-05 VERTINO   </a:t>
            </a:r>
          </a:p>
          <a:p>
            <a:pPr lvl="0"/>
            <a:r>
              <a:rPr lang="lt-LT" sz="3600" dirty="0">
                <a:solidFill>
                  <a:srgbClr val="FF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6,3 balo iš 10</a:t>
            </a:r>
          </a:p>
          <a:p>
            <a:pPr lvl="0"/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5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D0D3E234-4732-42F5-A868-FB605609A5D8}"/>
              </a:ext>
            </a:extLst>
          </p:cNvPr>
          <p:cNvCxnSpPr/>
          <p:nvPr/>
        </p:nvCxnSpPr>
        <p:spPr>
          <a:xfrm>
            <a:off x="3451438" y="1864718"/>
            <a:ext cx="0" cy="279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hape 205">
            <a:extLst>
              <a:ext uri="{FF2B5EF4-FFF2-40B4-BE49-F238E27FC236}">
                <a16:creationId xmlns:a16="http://schemas.microsoft.com/office/drawing/2014/main" id="{F944FA18-CB19-45AC-85F4-251428F8533F}"/>
              </a:ext>
            </a:extLst>
          </p:cNvPr>
          <p:cNvSpPr txBox="1"/>
          <p:nvPr/>
        </p:nvSpPr>
        <p:spPr>
          <a:xfrm>
            <a:off x="233551" y="2341533"/>
            <a:ext cx="3075131" cy="14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lt-LT" sz="3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KRYPTYS</a:t>
            </a:r>
          </a:p>
          <a:p>
            <a:pPr lvl="0" algn="r"/>
            <a:r>
              <a:rPr lang="lt-LT" sz="3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NBFC VEIKLOS KOKYBEI GERINTI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0C10B-9DBC-4F7B-9A75-AB3487BF74EC}"/>
              </a:ext>
            </a:extLst>
          </p:cNvPr>
          <p:cNvSpPr txBox="1"/>
          <p:nvPr/>
        </p:nvSpPr>
        <p:spPr>
          <a:xfrm>
            <a:off x="5848349" y="790276"/>
            <a:ext cx="586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solidFill>
                  <a:srgbClr val="0F2A5B"/>
                </a:solidFill>
              </a:rPr>
              <a:t>PROCESŲ STANDARTIZAVIMAS IR TOBULINIMAS</a:t>
            </a:r>
          </a:p>
          <a:p>
            <a:r>
              <a:rPr lang="lt-LT" sz="1800" dirty="0">
                <a:solidFill>
                  <a:srgbClr val="0F2A5B"/>
                </a:solidFill>
              </a:rPr>
              <a:t>REGLAMENTAVIMO TOBULINIMAS</a:t>
            </a:r>
          </a:p>
          <a:p>
            <a:r>
              <a:rPr lang="lt-LT" sz="1800" dirty="0">
                <a:solidFill>
                  <a:srgbClr val="0F2A5B"/>
                </a:solidFill>
              </a:rPr>
              <a:t>PROCESŲ ŽEMĖLAPIAI</a:t>
            </a:r>
          </a:p>
          <a:p>
            <a:r>
              <a:rPr lang="lt-LT" sz="1800" dirty="0">
                <a:solidFill>
                  <a:srgbClr val="0F2A5B"/>
                </a:solidFill>
              </a:rPr>
              <a:t>DOKUMENTŲ FORMŲ ŠABLONAI</a:t>
            </a:r>
          </a:p>
          <a:p>
            <a:endParaRPr lang="lt-LT" sz="1800" dirty="0">
              <a:solidFill>
                <a:srgbClr val="0F2A5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DB210-BA27-430A-931E-79A74077E79B}"/>
              </a:ext>
            </a:extLst>
          </p:cNvPr>
          <p:cNvSpPr txBox="1"/>
          <p:nvPr/>
        </p:nvSpPr>
        <p:spPr>
          <a:xfrm>
            <a:off x="5848349" y="3644249"/>
            <a:ext cx="61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solidFill>
                  <a:srgbClr val="0F2A5B"/>
                </a:solidFill>
              </a:rPr>
              <a:t>ADMINISTRACINĖS NAŠTOS ĮSTAIGOMS MAŽINIMAS: PAPILDOMŲ FUNKCIJŲ PERĖMIMAS </a:t>
            </a:r>
          </a:p>
          <a:p>
            <a:r>
              <a:rPr lang="lt-LT" sz="1800" dirty="0">
                <a:solidFill>
                  <a:srgbClr val="0F2A5B"/>
                </a:solidFill>
              </a:rPr>
              <a:t>IT SPRENDIMAI (ILGALAIKIAI IR TARPINIAI)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00BDD1-1C88-4F93-BC68-4E6962E36224}"/>
              </a:ext>
            </a:extLst>
          </p:cNvPr>
          <p:cNvSpPr txBox="1"/>
          <p:nvPr/>
        </p:nvSpPr>
        <p:spPr>
          <a:xfrm>
            <a:off x="5848349" y="2139468"/>
            <a:ext cx="586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solidFill>
                  <a:srgbClr val="0F2A5B"/>
                </a:solidFill>
              </a:rPr>
              <a:t>METODOLOGAI-EKSPERTAI</a:t>
            </a:r>
          </a:p>
          <a:p>
            <a:r>
              <a:rPr lang="lt-LT" sz="1800" dirty="0">
                <a:solidFill>
                  <a:srgbClr val="0F2A5B"/>
                </a:solidFill>
              </a:rPr>
              <a:t>REKOMENDACIJOS ĮSTAIGOMS </a:t>
            </a:r>
          </a:p>
          <a:p>
            <a:r>
              <a:rPr lang="lt-LT" sz="1800" dirty="0">
                <a:solidFill>
                  <a:srgbClr val="0F2A5B"/>
                </a:solidFill>
              </a:rPr>
              <a:t>CENTRO DARBUOTOJŲ KVALIFIKACIJA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7615E-BA2E-4F28-8FA4-84229D4F557B}"/>
              </a:ext>
            </a:extLst>
          </p:cNvPr>
          <p:cNvSpPr txBox="1"/>
          <p:nvPr/>
        </p:nvSpPr>
        <p:spPr>
          <a:xfrm>
            <a:off x="5848349" y="4923819"/>
            <a:ext cx="525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>
                <a:solidFill>
                  <a:srgbClr val="0F2A5B"/>
                </a:solidFill>
              </a:rPr>
              <a:t>RIZIKŲ VALDYMAS, STEBĖSENA</a:t>
            </a:r>
          </a:p>
          <a:p>
            <a:r>
              <a:rPr lang="lt-LT" sz="1800" dirty="0">
                <a:solidFill>
                  <a:srgbClr val="0F2A5B"/>
                </a:solidFill>
              </a:rPr>
              <a:t>CENTRO ATSAKOMYBĖS DIDININMAS </a:t>
            </a:r>
          </a:p>
          <a:p>
            <a:r>
              <a:rPr lang="lt-LT" sz="1800" dirty="0">
                <a:solidFill>
                  <a:srgbClr val="0F2A5B"/>
                </a:solidFill>
              </a:rPr>
              <a:t>PROFESINĖS VEIKLOS DRAUDIMAS</a:t>
            </a:r>
          </a:p>
          <a:p>
            <a:r>
              <a:rPr lang="lt-LT" sz="1800" dirty="0">
                <a:solidFill>
                  <a:srgbClr val="0F2A5B"/>
                </a:solidFill>
              </a:rPr>
              <a:t>ORGANIZACINĖS PRIEMONĖS</a:t>
            </a:r>
          </a:p>
        </p:txBody>
      </p:sp>
      <p:pic>
        <p:nvPicPr>
          <p:cNvPr id="22" name="Grafinis elementas 21" descr="Profesorius">
            <a:extLst>
              <a:ext uri="{FF2B5EF4-FFF2-40B4-BE49-F238E27FC236}">
                <a16:creationId xmlns:a16="http://schemas.microsoft.com/office/drawing/2014/main" id="{604AC4E8-9499-494D-82D0-29C16EB3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2099" y="517254"/>
            <a:ext cx="1152000" cy="1152000"/>
          </a:xfrm>
          <a:prstGeom prst="rect">
            <a:avLst/>
          </a:prstGeom>
        </p:spPr>
      </p:pic>
      <p:pic>
        <p:nvPicPr>
          <p:cNvPr id="24" name="Grafinis elementas 23" descr="Grupės idėjų telkimas">
            <a:extLst>
              <a:ext uri="{FF2B5EF4-FFF2-40B4-BE49-F238E27FC236}">
                <a16:creationId xmlns:a16="http://schemas.microsoft.com/office/drawing/2014/main" id="{87C5375B-22F9-420D-B425-955A196F8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2099" y="1965187"/>
            <a:ext cx="1260000" cy="1260000"/>
          </a:xfrm>
          <a:prstGeom prst="rect">
            <a:avLst/>
          </a:prstGeom>
        </p:spPr>
      </p:pic>
      <p:pic>
        <p:nvPicPr>
          <p:cNvPr id="26" name="Grafinis elementas 25" descr="Kultūristas">
            <a:extLst>
              <a:ext uri="{FF2B5EF4-FFF2-40B4-BE49-F238E27FC236}">
                <a16:creationId xmlns:a16="http://schemas.microsoft.com/office/drawing/2014/main" id="{B0E6A216-41C8-4C7F-B76F-75313D852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4099" y="3427676"/>
            <a:ext cx="1260000" cy="1260000"/>
          </a:xfrm>
          <a:prstGeom prst="rect">
            <a:avLst/>
          </a:prstGeom>
        </p:spPr>
      </p:pic>
      <p:pic>
        <p:nvPicPr>
          <p:cNvPr id="28" name="Grafinis elementas 27" descr="Tyrimas">
            <a:extLst>
              <a:ext uri="{FF2B5EF4-FFF2-40B4-BE49-F238E27FC236}">
                <a16:creationId xmlns:a16="http://schemas.microsoft.com/office/drawing/2014/main" id="{CA55082E-646D-46C7-BDFB-C794292A60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2099" y="4864148"/>
            <a:ext cx="1260000" cy="1260000"/>
          </a:xfrm>
          <a:prstGeom prst="rect">
            <a:avLst/>
          </a:prstGeom>
        </p:spPr>
      </p:pic>
      <p:sp>
        <p:nvSpPr>
          <p:cNvPr id="13" name="Shape 146">
            <a:extLst>
              <a:ext uri="{FF2B5EF4-FFF2-40B4-BE49-F238E27FC236}">
                <a16:creationId xmlns:a16="http://schemas.microsoft.com/office/drawing/2014/main" id="{C340A239-BE72-45CD-B49A-EBC5763D1D0D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7">
            <a:extLst>
              <a:ext uri="{FF2B5EF4-FFF2-40B4-BE49-F238E27FC236}">
                <a16:creationId xmlns:a16="http://schemas.microsoft.com/office/drawing/2014/main" id="{AC6D04B3-49EC-473F-8DAF-D098306FCF2C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48">
            <a:extLst>
              <a:ext uri="{FF2B5EF4-FFF2-40B4-BE49-F238E27FC236}">
                <a16:creationId xmlns:a16="http://schemas.microsoft.com/office/drawing/2014/main" id="{8338482E-2EF0-46C2-9C23-1012E9464E0A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8BF52A08-1DBB-407E-8BDA-D69DA211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1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CE29A5-A5F7-4EE5-8434-7ABEC4E5DC56}"/>
              </a:ext>
            </a:extLst>
          </p:cNvPr>
          <p:cNvSpPr txBox="1"/>
          <p:nvPr/>
        </p:nvSpPr>
        <p:spPr>
          <a:xfrm>
            <a:off x="6623255" y="764526"/>
            <a:ext cx="5159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ATLYGINIM</a:t>
            </a:r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Ų </a:t>
            </a:r>
          </a:p>
          <a:p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SISTEMOS</a:t>
            </a:r>
          </a:p>
          <a:p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PAKEITIMAI NBFC</a:t>
            </a:r>
          </a:p>
        </p:txBody>
      </p:sp>
      <p:pic>
        <p:nvPicPr>
          <p:cNvPr id="6146" name="Picture 2" descr="Vaizdo rezultatas pagal užklausą „payroll“">
            <a:extLst>
              <a:ext uri="{FF2B5EF4-FFF2-40B4-BE49-F238E27FC236}">
                <a16:creationId xmlns:a16="http://schemas.microsoft.com/office/drawing/2014/main" id="{9D98F633-4D8E-4EFF-B4AF-FDBDFB07D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" t="13317" r="8184" b="20572"/>
          <a:stretch/>
        </p:blipFill>
        <p:spPr bwMode="auto">
          <a:xfrm>
            <a:off x="87089" y="147689"/>
            <a:ext cx="6270144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8E089F3D-95F8-4C13-8892-A1DD8B8DB16F}"/>
              </a:ext>
            </a:extLst>
          </p:cNvPr>
          <p:cNvCxnSpPr/>
          <p:nvPr/>
        </p:nvCxnSpPr>
        <p:spPr>
          <a:xfrm>
            <a:off x="6553175" y="244689"/>
            <a:ext cx="0" cy="279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nis elementas 12" descr="Tyrimas">
            <a:extLst>
              <a:ext uri="{FF2B5EF4-FFF2-40B4-BE49-F238E27FC236}">
                <a16:creationId xmlns:a16="http://schemas.microsoft.com/office/drawing/2014/main" id="{69378683-5864-483A-8BCE-35538087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9389" y="3079360"/>
            <a:ext cx="1440000" cy="1440000"/>
          </a:xfrm>
          <a:prstGeom prst="rect">
            <a:avLst/>
          </a:prstGeom>
        </p:spPr>
      </p:pic>
      <p:pic>
        <p:nvPicPr>
          <p:cNvPr id="15" name="Grafinis elementas 14" descr="Veno diagrama">
            <a:extLst>
              <a:ext uri="{FF2B5EF4-FFF2-40B4-BE49-F238E27FC236}">
                <a16:creationId xmlns:a16="http://schemas.microsoft.com/office/drawing/2014/main" id="{F2773FA4-0D42-4754-A3C0-2C9EC51E5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3169" y="2961354"/>
            <a:ext cx="1440000" cy="1440000"/>
          </a:xfrm>
          <a:prstGeom prst="rect">
            <a:avLst/>
          </a:prstGeom>
        </p:spPr>
      </p:pic>
      <p:pic>
        <p:nvPicPr>
          <p:cNvPr id="17" name="Grafinis elementas 16" descr="Sutrikęs veidas be užpildo">
            <a:extLst>
              <a:ext uri="{FF2B5EF4-FFF2-40B4-BE49-F238E27FC236}">
                <a16:creationId xmlns:a16="http://schemas.microsoft.com/office/drawing/2014/main" id="{E0B7996A-5E67-4857-9FDE-073099276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6017" y="3112017"/>
            <a:ext cx="1440000" cy="1440000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42C34111-B777-4FD1-9AF9-FAD1BCC192B0}"/>
              </a:ext>
            </a:extLst>
          </p:cNvPr>
          <p:cNvSpPr/>
          <p:nvPr/>
        </p:nvSpPr>
        <p:spPr>
          <a:xfrm>
            <a:off x="87089" y="4510476"/>
            <a:ext cx="3385454" cy="1209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BA ir PA atlyginimai už tą pačia funkciją skyrėsi iki </a:t>
            </a:r>
            <a:r>
              <a:rPr lang="lt-LT" sz="1800" b="1" u="sng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kartų</a:t>
            </a:r>
            <a:r>
              <a:rPr lang="lt-LT" sz="1800" u="sng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/>
            <a:r>
              <a:rPr lang="lt-LT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Koef</a:t>
            </a:r>
            <a:r>
              <a:rPr lang="lt-L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3,9-10,5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B9364DE-F948-41C5-AF9A-30BD71871C23}"/>
              </a:ext>
            </a:extLst>
          </p:cNvPr>
          <p:cNvSpPr/>
          <p:nvPr/>
        </p:nvSpPr>
        <p:spPr>
          <a:xfrm>
            <a:off x="4226662" y="4510476"/>
            <a:ext cx="3385454" cy="1439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t-L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Po analizės sudarytas NBFC pareigybių žemėlapis, siekiant užtikrinti darbo užmokesčio </a:t>
            </a:r>
            <a:r>
              <a:rPr lang="lt-LT" sz="1800" b="1" u="sng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vidinį teisingumą ir išorinį konkurencingumą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544D8F2-7616-489E-BC1A-91D8507E1D45}"/>
              </a:ext>
            </a:extLst>
          </p:cNvPr>
          <p:cNvSpPr/>
          <p:nvPr/>
        </p:nvSpPr>
        <p:spPr>
          <a:xfrm>
            <a:off x="8230441" y="4510476"/>
            <a:ext cx="3552641" cy="202095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lt-LT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BA,PA specialistams nustatyti </a:t>
            </a:r>
          </a:p>
          <a:p>
            <a:pPr algn="ctr"/>
            <a:r>
              <a:rPr lang="lt-LT" sz="1800" b="1" u="sng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koeficientų dydžiai</a:t>
            </a:r>
            <a:r>
              <a:rPr lang="lt-LT" sz="18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įvertinant žmogaus patirtį. </a:t>
            </a:r>
          </a:p>
          <a:p>
            <a:pPr algn="ctr"/>
            <a:r>
              <a:rPr lang="lt-LT" sz="180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Dabar vadovai gali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lanksčiau motyvuoti darbuotojus pagal jų </a:t>
            </a:r>
            <a:r>
              <a:rPr lang="en-US" sz="1800" b="1" u="sng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indėlį</a:t>
            </a:r>
            <a:r>
              <a:rPr lang="en-US" sz="1800" u="sng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, </a:t>
            </a:r>
            <a:r>
              <a:rPr lang="en-US" sz="1800" b="1" u="sng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savarankiškumą,</a:t>
            </a:r>
            <a:r>
              <a:rPr lang="en-US" sz="1800" u="sng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1800" b="1" u="sng" dirty="0" err="1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atsakomyb</a:t>
            </a:r>
            <a:r>
              <a:rPr lang="lt-LT" sz="1800" b="1" u="sng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ę</a:t>
            </a:r>
            <a:endParaRPr lang="lt-LT" sz="1800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algn="ctr"/>
            <a:endParaRPr lang="lt-L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hape 146">
            <a:extLst>
              <a:ext uri="{FF2B5EF4-FFF2-40B4-BE49-F238E27FC236}">
                <a16:creationId xmlns:a16="http://schemas.microsoft.com/office/drawing/2014/main" id="{B0F52885-5D84-4854-876E-8382DD23E1A8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7">
            <a:extLst>
              <a:ext uri="{FF2B5EF4-FFF2-40B4-BE49-F238E27FC236}">
                <a16:creationId xmlns:a16="http://schemas.microsoft.com/office/drawing/2014/main" id="{1447C0A1-8599-4351-9BD5-018B785E2DC7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48">
            <a:extLst>
              <a:ext uri="{FF2B5EF4-FFF2-40B4-BE49-F238E27FC236}">
                <a16:creationId xmlns:a16="http://schemas.microsoft.com/office/drawing/2014/main" id="{A15615AB-4750-4E73-8540-EDED421DB7BB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B88EBC3A-2C02-4ABD-8AEA-649C76A3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422" y="277965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1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CEDF1E-F2DE-4BA0-B16F-3CCD0E0FCE6A}"/>
              </a:ext>
            </a:extLst>
          </p:cNvPr>
          <p:cNvSpPr txBox="1"/>
          <p:nvPr/>
        </p:nvSpPr>
        <p:spPr>
          <a:xfrm>
            <a:off x="5199934" y="1443433"/>
            <a:ext cx="575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NBFC PATALPOS</a:t>
            </a:r>
          </a:p>
          <a:p>
            <a:r>
              <a:rPr lang="lt-LT" sz="24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(2018.07.03 NBFC turėjo 40 darbo vietų)</a:t>
            </a:r>
            <a:endParaRPr lang="en-GB" sz="28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A4560-82B0-48DD-9672-B4213AA9A1C4}"/>
              </a:ext>
            </a:extLst>
          </p:cNvPr>
          <p:cNvSpPr txBox="1"/>
          <p:nvPr/>
        </p:nvSpPr>
        <p:spPr>
          <a:xfrm>
            <a:off x="219542" y="4749572"/>
            <a:ext cx="4742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ŠIUO METU – 200 </a:t>
            </a:r>
            <a:r>
              <a:rPr lang="lt-LT" sz="2400" b="1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DV </a:t>
            </a:r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2200" dirty="0" err="1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G.Vilko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g. 12    </a:t>
            </a:r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110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DV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Goštauto g. 12  </a:t>
            </a:r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90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DV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9170E-96D9-4004-A72D-2056928CE21D}"/>
              </a:ext>
            </a:extLst>
          </p:cNvPr>
          <p:cNvSpPr txBox="1"/>
          <p:nvPr/>
        </p:nvSpPr>
        <p:spPr>
          <a:xfrm>
            <a:off x="4656227" y="4768236"/>
            <a:ext cx="3898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ARTIMIAUSI PLANAI (iki 2020-04.01) – 330 DV iš viso</a:t>
            </a:r>
            <a:endParaRPr lang="lt-LT" sz="2400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lvl="0"/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G.</a:t>
            </a:r>
            <a:r>
              <a:rPr lang="en-US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Vilko g. 12   </a:t>
            </a:r>
            <a:r>
              <a:rPr lang="en-US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+</a:t>
            </a:r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13</a:t>
            </a:r>
            <a:r>
              <a:rPr lang="en-US" sz="22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0</a:t>
            </a:r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DV</a:t>
            </a:r>
          </a:p>
          <a:p>
            <a:pPr lvl="0"/>
            <a:endParaRPr lang="lt-LT" sz="800" dirty="0">
              <a:solidFill>
                <a:srgbClr val="00206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27270-30CD-451C-B0BA-8ACB4FE07290}"/>
              </a:ext>
            </a:extLst>
          </p:cNvPr>
          <p:cNvSpPr txBox="1"/>
          <p:nvPr/>
        </p:nvSpPr>
        <p:spPr>
          <a:xfrm>
            <a:off x="8781053" y="4749572"/>
            <a:ext cx="3330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SIEKIAMYBĖ</a:t>
            </a:r>
            <a:r>
              <a:rPr lang="en-US" sz="24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2022</a:t>
            </a:r>
            <a:r>
              <a:rPr lang="lt-LT" sz="24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m. </a:t>
            </a:r>
            <a:endParaRPr lang="en-US" sz="2400" b="1" dirty="0">
              <a:solidFill>
                <a:srgbClr val="0F2A5B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r>
              <a:rPr lang="lt-LT" sz="22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800 – 1000 DV Vilniuje  </a:t>
            </a:r>
          </a:p>
          <a:p>
            <a:r>
              <a:rPr lang="lt-LT" sz="2200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+ 250-400 DV regionuose</a:t>
            </a:r>
          </a:p>
        </p:txBody>
      </p:sp>
      <p:pic>
        <p:nvPicPr>
          <p:cNvPr id="9" name="Grafinis elementas 8" descr="Žemėlapis su smeigtuku">
            <a:extLst>
              <a:ext uri="{FF2B5EF4-FFF2-40B4-BE49-F238E27FC236}">
                <a16:creationId xmlns:a16="http://schemas.microsoft.com/office/drawing/2014/main" id="{5EE2BA2D-3687-49BF-8779-536929403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125" y="3389793"/>
            <a:ext cx="1440000" cy="1440000"/>
          </a:xfrm>
          <a:prstGeom prst="rect">
            <a:avLst/>
          </a:prstGeom>
        </p:spPr>
      </p:pic>
      <p:pic>
        <p:nvPicPr>
          <p:cNvPr id="14" name="Grafinis elementas 13" descr="Taikinys">
            <a:extLst>
              <a:ext uri="{FF2B5EF4-FFF2-40B4-BE49-F238E27FC236}">
                <a16:creationId xmlns:a16="http://schemas.microsoft.com/office/drawing/2014/main" id="{B09CBEED-7929-4C2F-B07C-6D0102BCF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0005" y="3451350"/>
            <a:ext cx="1440000" cy="1440000"/>
          </a:xfrm>
          <a:prstGeom prst="rect">
            <a:avLst/>
          </a:prstGeom>
        </p:spPr>
      </p:pic>
      <p:pic>
        <p:nvPicPr>
          <p:cNvPr id="16" name="Grafinis elementas 15" descr="Į sveikatą">
            <a:extLst>
              <a:ext uri="{FF2B5EF4-FFF2-40B4-BE49-F238E27FC236}">
                <a16:creationId xmlns:a16="http://schemas.microsoft.com/office/drawing/2014/main" id="{4E3A20F1-F1F0-4496-ADA8-1E27C1025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2727" y="3389793"/>
            <a:ext cx="1440000" cy="1440000"/>
          </a:xfrm>
          <a:prstGeom prst="rect">
            <a:avLst/>
          </a:prstGeom>
        </p:spPr>
      </p:pic>
      <p:pic>
        <p:nvPicPr>
          <p:cNvPr id="4104" name="Picture 8" descr="Vaizdo rezultatas pagal užklausą „loft style office“">
            <a:extLst>
              <a:ext uri="{FF2B5EF4-FFF2-40B4-BE49-F238E27FC236}">
                <a16:creationId xmlns:a16="http://schemas.microsoft.com/office/drawing/2014/main" id="{A067B88D-1390-429E-9BA1-F5811AF44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/>
        </p:blipFill>
        <p:spPr bwMode="auto">
          <a:xfrm>
            <a:off x="219543" y="198610"/>
            <a:ext cx="4742503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Tiesioji jungtis 20">
            <a:extLst>
              <a:ext uri="{FF2B5EF4-FFF2-40B4-BE49-F238E27FC236}">
                <a16:creationId xmlns:a16="http://schemas.microsoft.com/office/drawing/2014/main" id="{C5F6286E-4F6D-46D1-B6D1-8DEF27037F68}"/>
              </a:ext>
            </a:extLst>
          </p:cNvPr>
          <p:cNvCxnSpPr/>
          <p:nvPr/>
        </p:nvCxnSpPr>
        <p:spPr>
          <a:xfrm>
            <a:off x="5188806" y="349749"/>
            <a:ext cx="0" cy="279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hape 146">
            <a:extLst>
              <a:ext uri="{FF2B5EF4-FFF2-40B4-BE49-F238E27FC236}">
                <a16:creationId xmlns:a16="http://schemas.microsoft.com/office/drawing/2014/main" id="{50942744-629B-4503-BD0E-CCC9C87005A7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47">
            <a:extLst>
              <a:ext uri="{FF2B5EF4-FFF2-40B4-BE49-F238E27FC236}">
                <a16:creationId xmlns:a16="http://schemas.microsoft.com/office/drawing/2014/main" id="{82DED66B-F917-479D-8745-6F16378E7CFA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48">
            <a:extLst>
              <a:ext uri="{FF2B5EF4-FFF2-40B4-BE49-F238E27FC236}">
                <a16:creationId xmlns:a16="http://schemas.microsoft.com/office/drawing/2014/main" id="{B0086D8B-A1A8-4E67-A3F0-78CB2EC75E78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6695D701-6E49-43B2-8D3C-1003D53D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2727" y="403098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682690" y="1379901"/>
            <a:ext cx="49973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lt-LT" sz="3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lt-LT" sz="3200" b="1" dirty="0">
                <a:solidFill>
                  <a:srgbClr val="0F2A5B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IT SISTEMOS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5482AF-64FA-4F75-9F33-A49041BA35E9}"/>
              </a:ext>
            </a:extLst>
          </p:cNvPr>
          <p:cNvSpPr/>
          <p:nvPr/>
        </p:nvSpPr>
        <p:spPr>
          <a:xfrm>
            <a:off x="373199" y="2598430"/>
            <a:ext cx="1090385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32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t-LT" sz="28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NBFC dirba su įstaigų IT sistemoms (DVS, PA, BA)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28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t-LT" sz="28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Dėl skirtingo sistemų / jų nebuvimo to pačios procedūros atlikimo trukmė skiriasi iki </a:t>
            </a:r>
            <a:r>
              <a:rPr lang="lt-LT" sz="2800" u="sng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2,5 karto</a:t>
            </a:r>
          </a:p>
          <a:p>
            <a:endParaRPr lang="lt-LT" sz="2800" u="sng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t-LT" sz="2800" u="sng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Iššūkis – pereiti prie vieningų sistemų (iki tol diegti tarpinius sprendimus, paprastinančius procesus)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28C57-27C0-4E3A-81BD-6BB572ACD2A6}"/>
              </a:ext>
            </a:extLst>
          </p:cNvPr>
          <p:cNvSpPr/>
          <p:nvPr/>
        </p:nvSpPr>
        <p:spPr>
          <a:xfrm>
            <a:off x="180785" y="443635"/>
            <a:ext cx="4055452" cy="2457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lt-L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t-L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 – 17</a:t>
            </a:r>
          </a:p>
          <a:p>
            <a:pPr algn="ctr"/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– 8</a:t>
            </a:r>
          </a:p>
          <a:p>
            <a:pPr algn="ctr"/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DVS - 6</a:t>
            </a:r>
          </a:p>
        </p:txBody>
      </p:sp>
      <p:pic>
        <p:nvPicPr>
          <p:cNvPr id="13" name="Graphic 12" descr="Presentation with bar chart">
            <a:extLst>
              <a:ext uri="{FF2B5EF4-FFF2-40B4-BE49-F238E27FC236}">
                <a16:creationId xmlns:a16="http://schemas.microsoft.com/office/drawing/2014/main" id="{746FBB0E-BFE0-4686-9F7C-2EA766FBE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7883" y="408006"/>
            <a:ext cx="1443035" cy="1046029"/>
          </a:xfrm>
          <a:prstGeom prst="rect">
            <a:avLst/>
          </a:prstGeom>
        </p:spPr>
      </p:pic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2057D091-D64E-4537-A986-5802239BF178}"/>
              </a:ext>
            </a:extLst>
          </p:cNvPr>
          <p:cNvCxnSpPr>
            <a:cxnSpLocks/>
          </p:cNvCxnSpPr>
          <p:nvPr/>
        </p:nvCxnSpPr>
        <p:spPr>
          <a:xfrm>
            <a:off x="4459463" y="428488"/>
            <a:ext cx="0" cy="24572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F0BD7DE6-87EC-47CA-A912-0C39E133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1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1C9B8B06-9A70-4AE6-8E23-A969501B1ED3}"/>
              </a:ext>
            </a:extLst>
          </p:cNvPr>
          <p:cNvSpPr txBox="1"/>
          <p:nvPr/>
        </p:nvSpPr>
        <p:spPr>
          <a:xfrm>
            <a:off x="3291449" y="455484"/>
            <a:ext cx="575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VEIKLOS SKAITMENINIMAS NBFC</a:t>
            </a:r>
            <a:endParaRPr lang="en-US" sz="3600" dirty="0">
              <a:solidFill>
                <a:srgbClr val="0F2A5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Ovalas 48">
            <a:extLst>
              <a:ext uri="{FF2B5EF4-FFF2-40B4-BE49-F238E27FC236}">
                <a16:creationId xmlns:a16="http://schemas.microsoft.com/office/drawing/2014/main" id="{616DBCD3-622F-4925-9BF6-AA3088483577}"/>
              </a:ext>
            </a:extLst>
          </p:cNvPr>
          <p:cNvSpPr/>
          <p:nvPr/>
        </p:nvSpPr>
        <p:spPr>
          <a:xfrm>
            <a:off x="1697241" y="2295010"/>
            <a:ext cx="1887187" cy="188718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2" name="Ovalas 51">
            <a:extLst>
              <a:ext uri="{FF2B5EF4-FFF2-40B4-BE49-F238E27FC236}">
                <a16:creationId xmlns:a16="http://schemas.microsoft.com/office/drawing/2014/main" id="{5EEA1FEA-F130-4575-870A-084D1C06BAF6}"/>
              </a:ext>
            </a:extLst>
          </p:cNvPr>
          <p:cNvSpPr/>
          <p:nvPr/>
        </p:nvSpPr>
        <p:spPr>
          <a:xfrm>
            <a:off x="5146910" y="2295009"/>
            <a:ext cx="1887187" cy="188718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9" name="Ovalas 58">
            <a:extLst>
              <a:ext uri="{FF2B5EF4-FFF2-40B4-BE49-F238E27FC236}">
                <a16:creationId xmlns:a16="http://schemas.microsoft.com/office/drawing/2014/main" id="{04E9DFE7-C42A-4E84-9AB4-4849AC281573}"/>
              </a:ext>
            </a:extLst>
          </p:cNvPr>
          <p:cNvSpPr/>
          <p:nvPr/>
        </p:nvSpPr>
        <p:spPr>
          <a:xfrm>
            <a:off x="8338107" y="2308345"/>
            <a:ext cx="1887187" cy="188718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" name="Shape 146">
            <a:extLst>
              <a:ext uri="{FF2B5EF4-FFF2-40B4-BE49-F238E27FC236}">
                <a16:creationId xmlns:a16="http://schemas.microsoft.com/office/drawing/2014/main" id="{E68095D8-00AF-4DB7-90EE-42F11060EBCA}"/>
              </a:ext>
            </a:extLst>
          </p:cNvPr>
          <p:cNvSpPr/>
          <p:nvPr/>
        </p:nvSpPr>
        <p:spPr>
          <a:xfrm>
            <a:off x="-10990" y="6705600"/>
            <a:ext cx="4055452" cy="152400"/>
          </a:xfrm>
          <a:prstGeom prst="rect">
            <a:avLst/>
          </a:prstGeom>
          <a:solidFill>
            <a:srgbClr val="0F2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47">
            <a:extLst>
              <a:ext uri="{FF2B5EF4-FFF2-40B4-BE49-F238E27FC236}">
                <a16:creationId xmlns:a16="http://schemas.microsoft.com/office/drawing/2014/main" id="{FE541E8C-3CD5-4107-B3D8-A7AF2E310ECE}"/>
              </a:ext>
            </a:extLst>
          </p:cNvPr>
          <p:cNvSpPr/>
          <p:nvPr/>
        </p:nvSpPr>
        <p:spPr>
          <a:xfrm>
            <a:off x="8136548" y="6705599"/>
            <a:ext cx="4055452" cy="152400"/>
          </a:xfrm>
          <a:prstGeom prst="rect">
            <a:avLst/>
          </a:prstGeom>
          <a:solidFill>
            <a:srgbClr val="FDB8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148">
            <a:extLst>
              <a:ext uri="{FF2B5EF4-FFF2-40B4-BE49-F238E27FC236}">
                <a16:creationId xmlns:a16="http://schemas.microsoft.com/office/drawing/2014/main" id="{D8DEEA24-BA6A-4DC8-9923-AAC12124D891}"/>
              </a:ext>
            </a:extLst>
          </p:cNvPr>
          <p:cNvSpPr/>
          <p:nvPr/>
        </p:nvSpPr>
        <p:spPr>
          <a:xfrm>
            <a:off x="4044462" y="6705598"/>
            <a:ext cx="4092085" cy="152400"/>
          </a:xfrm>
          <a:prstGeom prst="rect">
            <a:avLst/>
          </a:prstGeom>
          <a:solidFill>
            <a:srgbClr val="D20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finis elementas 4" descr="Darbo eiga">
            <a:extLst>
              <a:ext uri="{FF2B5EF4-FFF2-40B4-BE49-F238E27FC236}">
                <a16:creationId xmlns:a16="http://schemas.microsoft.com/office/drawing/2014/main" id="{98B8BAC3-6B3A-4F2A-AA75-A00D7AC20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9449" y="2629216"/>
            <a:ext cx="1152000" cy="1152000"/>
          </a:xfrm>
          <a:prstGeom prst="rect">
            <a:avLst/>
          </a:prstGeom>
        </p:spPr>
      </p:pic>
      <p:pic>
        <p:nvPicPr>
          <p:cNvPr id="9" name="Grafinis elementas 8" descr="Atnaujinti">
            <a:extLst>
              <a:ext uri="{FF2B5EF4-FFF2-40B4-BE49-F238E27FC236}">
                <a16:creationId xmlns:a16="http://schemas.microsoft.com/office/drawing/2014/main" id="{CCE3A678-1A3B-4C3F-86CF-F81DB95F9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1264" y="2678166"/>
            <a:ext cx="1152000" cy="1152000"/>
          </a:xfrm>
          <a:prstGeom prst="rect">
            <a:avLst/>
          </a:prstGeom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F4688ECD-D192-411B-A5D7-33ACCB19E5DF}"/>
              </a:ext>
            </a:extLst>
          </p:cNvPr>
          <p:cNvSpPr/>
          <p:nvPr/>
        </p:nvSpPr>
        <p:spPr>
          <a:xfrm>
            <a:off x="1076055" y="4516403"/>
            <a:ext cx="3278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66612">
              <a:buClrTx/>
              <a:buSzTx/>
              <a:defRPr/>
            </a:pPr>
            <a:r>
              <a:rPr lang="lt-LT" sz="20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NUOLATINĖ PROCESŲ ANALIZĖ IR TOBULINIMAS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66777178-915C-4936-A8BB-87E8C1F2269B}"/>
              </a:ext>
            </a:extLst>
          </p:cNvPr>
          <p:cNvSpPr/>
          <p:nvPr/>
        </p:nvSpPr>
        <p:spPr>
          <a:xfrm>
            <a:off x="4627512" y="4496741"/>
            <a:ext cx="2925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66612">
              <a:buClrTx/>
              <a:buSzTx/>
              <a:defRPr/>
            </a:pPr>
            <a:r>
              <a:rPr lang="lt-LT" sz="20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SKAITMENINIŲ TRANSFORMACIJŲ PLANAVIMAS 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2073E07-8483-428F-B1C5-7BB7B80C61D2}"/>
              </a:ext>
            </a:extLst>
          </p:cNvPr>
          <p:cNvSpPr/>
          <p:nvPr/>
        </p:nvSpPr>
        <p:spPr>
          <a:xfrm>
            <a:off x="7818709" y="4496741"/>
            <a:ext cx="2925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66612">
              <a:buClrTx/>
              <a:buSzTx/>
              <a:defRPr/>
            </a:pPr>
            <a:r>
              <a:rPr lang="lt-LT" sz="2000" b="1" dirty="0">
                <a:solidFill>
                  <a:srgbClr val="0F2A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TRANSFORMACIJŲ (PROJEKTŲ) ĮGYVENDINIMAS</a:t>
            </a:r>
          </a:p>
        </p:txBody>
      </p:sp>
      <p:pic>
        <p:nvPicPr>
          <p:cNvPr id="11" name="Grafinis elementas 10" descr="Debesų kompiuterija">
            <a:extLst>
              <a:ext uri="{FF2B5EF4-FFF2-40B4-BE49-F238E27FC236}">
                <a16:creationId xmlns:a16="http://schemas.microsoft.com/office/drawing/2014/main" id="{7FD83D39-6A30-4D32-8F0E-642B03417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8553" y="2611469"/>
            <a:ext cx="1152000" cy="1152000"/>
          </a:xfrm>
          <a:prstGeom prst="rect">
            <a:avLst/>
          </a:prstGeom>
        </p:spPr>
      </p:pic>
      <p:pic>
        <p:nvPicPr>
          <p:cNvPr id="36" name="Picture 2" descr="Vaizdo rezultatas pagal uÅ¾klausÄ ânacionalinis bendrÅ³jÅ³ funkcijÅ³ centrasâ">
            <a:extLst>
              <a:ext uri="{FF2B5EF4-FFF2-40B4-BE49-F238E27FC236}">
                <a16:creationId xmlns:a16="http://schemas.microsoft.com/office/drawing/2014/main" id="{9F4973A6-70DC-4000-BA94-790F54C9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0141" y="5983416"/>
            <a:ext cx="102866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7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Plačiaekranė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Barišauskienė</dc:creator>
  <cp:lastModifiedBy>Antanas Matusa</cp:lastModifiedBy>
  <cp:revision>271</cp:revision>
  <cp:lastPrinted>2019-10-28T06:48:59Z</cp:lastPrinted>
  <dcterms:created xsi:type="dcterms:W3CDTF">2018-10-24T17:59:01Z</dcterms:created>
  <dcterms:modified xsi:type="dcterms:W3CDTF">2019-12-08T15:32:15Z</dcterms:modified>
</cp:coreProperties>
</file>