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7" r:id="rId3"/>
    <p:sldId id="303" r:id="rId4"/>
    <p:sldId id="304" r:id="rId5"/>
    <p:sldId id="305" r:id="rId6"/>
    <p:sldId id="306" r:id="rId7"/>
    <p:sldId id="318" r:id="rId8"/>
    <p:sldId id="322" r:id="rId9"/>
    <p:sldId id="301" r:id="rId10"/>
    <p:sldId id="309" r:id="rId11"/>
    <p:sldId id="310" r:id="rId12"/>
    <p:sldId id="321" r:id="rId13"/>
    <p:sldId id="314" r:id="rId14"/>
    <p:sldId id="319" r:id="rId15"/>
    <p:sldId id="315" r:id="rId16"/>
    <p:sldId id="320" r:id="rId17"/>
    <p:sldId id="312" r:id="rId18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948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stmarc\Documents\4.%20RA&#352;TAI\RA&#352;TAI%202020\NVI%20onkologija\Naujas%20aplankas\grafika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stmarc\Documents\4.%20RA&#352;TAI\RA&#352;TAI%202020\NVI%20onkologija\Naujas%20aplankas\grafika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idmork\Desktop\nvi\&#8222;Aktyvus%20stacionaras%202015-2019&#8220;%20kopij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idmork\AppData\Local\Microsoft\Windows\INetCache\Content.Outlook\UIW8HTOZ\Aktyvus%20stacionaras%202015-2019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[grafikai.xlsx]CHEM PIVOT!PivotTable21</c:name>
    <c:fmtId val="17"/>
  </c:pivotSource>
  <c:chart>
    <c:autoTitleDeleted val="0"/>
    <c:pivotFmts>
      <c:pivotFmt>
        <c:idx val="0"/>
      </c:pivotFmt>
      <c:pivotFmt>
        <c:idx val="1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</c:marker>
      </c:pivotFmt>
      <c:pivotFmt>
        <c:idx val="2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5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  <c:dLbl>
          <c:idx val="0"/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  <c:dLbl>
          <c:idx val="0"/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  <c:dLbl>
          <c:idx val="0"/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  <c:dLbl>
          <c:idx val="0"/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11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12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13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14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  <c:pivotFmt>
        <c:idx val="15"/>
        <c:spPr>
          <a:gradFill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3.6827082758227846E-2"/>
          <c:y val="0.10213947279425029"/>
          <c:w val="0.93980063009653003"/>
          <c:h val="0.76086140454015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'CHEM PIVOT'!$B$4:$B$5</c:f>
              <c:strCache>
                <c:ptCount val="1"/>
                <c:pt idx="0">
                  <c:v>Ambulatorinės konsultacijos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elete val="1"/>
          </c:dLbls>
          <c:cat>
            <c:strRef>
              <c:f>'CHEM PIVOT'!$A$6:$A$13</c:f>
              <c:strCache>
                <c:ptCount val="7"/>
                <c:pt idx="0">
                  <c:v>Nacionalinis vėžio institutas</c:v>
                </c:pt>
                <c:pt idx="1">
                  <c:v>LSMU ligoninė Kauno klinikos</c:v>
                </c:pt>
                <c:pt idx="2">
                  <c:v>VšĮ Klaipėdos universitetinė 
ligoninė</c:v>
                </c:pt>
                <c:pt idx="3">
                  <c:v>VšĮ VUL Santaros klinikos</c:v>
                </c:pt>
                <c:pt idx="4">
                  <c:v>VšĮ Respublikinė Panevėžio 
ligoninė </c:v>
                </c:pt>
                <c:pt idx="5">
                  <c:v>VšĮ Respublikinė Šiaulių
 ligoninė </c:v>
                </c:pt>
                <c:pt idx="6">
                  <c:v>Kitos 
ASPĮ</c:v>
                </c:pt>
              </c:strCache>
            </c:strRef>
          </c:cat>
          <c:val>
            <c:numRef>
              <c:f>'CHEM PIVOT'!$B$6:$B$13</c:f>
              <c:numCache>
                <c:formatCode>#,##0</c:formatCode>
                <c:ptCount val="7"/>
                <c:pt idx="0">
                  <c:v>7820</c:v>
                </c:pt>
                <c:pt idx="1">
                  <c:v>5552</c:v>
                </c:pt>
                <c:pt idx="2">
                  <c:v>5634</c:v>
                </c:pt>
                <c:pt idx="3">
                  <c:v>2049</c:v>
                </c:pt>
                <c:pt idx="4">
                  <c:v>2771</c:v>
                </c:pt>
                <c:pt idx="5">
                  <c:v>2074</c:v>
                </c:pt>
                <c:pt idx="6">
                  <c:v>373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7-4A10-B096-E450C11B320E}"/>
            </c:ext>
          </c:extLst>
        </c:ser>
        <c:ser>
          <c:idx val="1"/>
          <c:order val="1"/>
          <c:tx>
            <c:strRef>
              <c:f>'CHEM PIVOT'!$C$4:$C$5</c:f>
              <c:strCache>
                <c:ptCount val="1"/>
                <c:pt idx="0">
                  <c:v>Dienos stacionaro paslaugos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elete val="1"/>
          </c:dLbls>
          <c:cat>
            <c:strRef>
              <c:f>'CHEM PIVOT'!$A$6:$A$13</c:f>
              <c:strCache>
                <c:ptCount val="7"/>
                <c:pt idx="0">
                  <c:v>Nacionalinis vėžio institutas</c:v>
                </c:pt>
                <c:pt idx="1">
                  <c:v>LSMU ligoninė Kauno klinikos</c:v>
                </c:pt>
                <c:pt idx="2">
                  <c:v>VšĮ Klaipėdos universitetinė 
ligoninė</c:v>
                </c:pt>
                <c:pt idx="3">
                  <c:v>VšĮ VUL Santaros klinikos</c:v>
                </c:pt>
                <c:pt idx="4">
                  <c:v>VšĮ Respublikinė Panevėžio 
ligoninė </c:v>
                </c:pt>
                <c:pt idx="5">
                  <c:v>VšĮ Respublikinė Šiaulių
 ligoninė </c:v>
                </c:pt>
                <c:pt idx="6">
                  <c:v>Kitos 
ASPĮ</c:v>
                </c:pt>
              </c:strCache>
            </c:strRef>
          </c:cat>
          <c:val>
            <c:numRef>
              <c:f>'CHEM PIVOT'!$C$6:$C$13</c:f>
              <c:numCache>
                <c:formatCode>#,##0</c:formatCode>
                <c:ptCount val="7"/>
                <c:pt idx="0">
                  <c:v>3029</c:v>
                </c:pt>
                <c:pt idx="1">
                  <c:v>2661</c:v>
                </c:pt>
                <c:pt idx="2">
                  <c:v>2868</c:v>
                </c:pt>
                <c:pt idx="3">
                  <c:v>977</c:v>
                </c:pt>
                <c:pt idx="4">
                  <c:v>373</c:v>
                </c:pt>
                <c:pt idx="5">
                  <c:v>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27-4A10-B096-E450C11B320E}"/>
            </c:ext>
          </c:extLst>
        </c:ser>
        <c:ser>
          <c:idx val="2"/>
          <c:order val="2"/>
          <c:tx>
            <c:strRef>
              <c:f>'CHEM PIVOT'!$D$4:$D$5</c:f>
              <c:strCache>
                <c:ptCount val="1"/>
                <c:pt idx="0">
                  <c:v>Stacionarinės paslaugos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elete val="1"/>
          </c:dLbls>
          <c:cat>
            <c:strRef>
              <c:f>'CHEM PIVOT'!$A$6:$A$13</c:f>
              <c:strCache>
                <c:ptCount val="7"/>
                <c:pt idx="0">
                  <c:v>Nacionalinis vėžio institutas</c:v>
                </c:pt>
                <c:pt idx="1">
                  <c:v>LSMU ligoninė Kauno klinikos</c:v>
                </c:pt>
                <c:pt idx="2">
                  <c:v>VšĮ Klaipėdos universitetinė 
ligoninė</c:v>
                </c:pt>
                <c:pt idx="3">
                  <c:v>VšĮ VUL Santaros klinikos</c:v>
                </c:pt>
                <c:pt idx="4">
                  <c:v>VšĮ Respublikinė Panevėžio 
ligoninė </c:v>
                </c:pt>
                <c:pt idx="5">
                  <c:v>VšĮ Respublikinė Šiaulių
 ligoninė </c:v>
                </c:pt>
                <c:pt idx="6">
                  <c:v>Kitos 
ASPĮ</c:v>
                </c:pt>
              </c:strCache>
            </c:strRef>
          </c:cat>
          <c:val>
            <c:numRef>
              <c:f>'CHEM PIVOT'!$D$6:$D$13</c:f>
              <c:numCache>
                <c:formatCode>#,##0</c:formatCode>
                <c:ptCount val="7"/>
                <c:pt idx="0">
                  <c:v>767</c:v>
                </c:pt>
                <c:pt idx="1">
                  <c:v>947</c:v>
                </c:pt>
                <c:pt idx="2">
                  <c:v>524</c:v>
                </c:pt>
                <c:pt idx="3">
                  <c:v>439</c:v>
                </c:pt>
                <c:pt idx="4">
                  <c:v>128</c:v>
                </c:pt>
                <c:pt idx="5">
                  <c:v>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27-4A10-B096-E450C11B320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524852304"/>
        <c:axId val="1558579280"/>
      </c:barChart>
      <c:catAx>
        <c:axId val="152485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58579280"/>
        <c:crosses val="autoZero"/>
        <c:auto val="1"/>
        <c:lblAlgn val="ctr"/>
        <c:lblOffset val="100"/>
        <c:noMultiLvlLbl val="0"/>
      </c:catAx>
      <c:valAx>
        <c:axId val="1558579280"/>
        <c:scaling>
          <c:orientation val="minMax"/>
          <c:max val="8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248523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lt-L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Viso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606E-4962-8312-F2453923546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06E-4962-8312-F2453923546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606E-4962-8312-F2453923546E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06E-4962-8312-F2453923546E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606E-4962-8312-F2453923546E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06E-4962-8312-F2453923546E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06E-4962-8312-F2453923546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606E-4962-8312-F2453923546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06E-4962-8312-F2453923546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606E-4962-8312-F2453923546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606E-4962-8312-F2453923546E}"/>
                </c:ext>
              </c:extLst>
            </c:dLbl>
            <c:dLbl>
              <c:idx val="4"/>
              <c:layout>
                <c:manualLayout>
                  <c:x val="2.5448021628623765E-2"/>
                  <c:y val="5.27708203559149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06E-4962-8312-F2453923546E}"/>
                </c:ext>
              </c:extLst>
            </c:dLbl>
            <c:dLbl>
              <c:idx val="5"/>
              <c:layout>
                <c:manualLayout>
                  <c:x val="-3.6354316612319665E-3"/>
                  <c:y val="3.44157524060314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06E-4962-8312-F2453923546E}"/>
                </c:ext>
              </c:extLst>
            </c:dLbl>
            <c:dLbl>
              <c:idx val="6"/>
              <c:layout>
                <c:manualLayout>
                  <c:x val="6.2089928556611496E-2"/>
                  <c:y val="4.4766307537482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6E-4962-8312-F245392354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Lapas1!$A$2:$A$8</c:f>
              <c:strCache>
                <c:ptCount val="7"/>
                <c:pt idx="0">
                  <c:v>VšĮ VUL Santaros klinikos </c:v>
                </c:pt>
                <c:pt idx="1">
                  <c:v>Kitos ASPĮ</c:v>
                </c:pt>
                <c:pt idx="2">
                  <c:v>LSMU ligoninė Kauno klinikos</c:v>
                </c:pt>
                <c:pt idx="3">
                  <c:v>Nacionalinis vėžio institutas</c:v>
                </c:pt>
                <c:pt idx="4">
                  <c:v>VšĮ Klaipėdos universitetinė ligoninė </c:v>
                </c:pt>
                <c:pt idx="5">
                  <c:v>VšĮ Respublikinė Šiaulių ligoninė </c:v>
                </c:pt>
                <c:pt idx="6">
                  <c:v>VšĮ Respublikinė Panevėžio ligoninė </c:v>
                </c:pt>
              </c:strCache>
            </c:strRef>
          </c:cat>
          <c:val>
            <c:numRef>
              <c:f>Lapas1!$B$2:$B$8</c:f>
              <c:numCache>
                <c:formatCode>0.0%</c:formatCode>
                <c:ptCount val="7"/>
                <c:pt idx="0">
                  <c:v>0.27192416939385894</c:v>
                </c:pt>
                <c:pt idx="1">
                  <c:v>0.23886944409980262</c:v>
                </c:pt>
                <c:pt idx="2">
                  <c:v>0.20605368824701373</c:v>
                </c:pt>
                <c:pt idx="3">
                  <c:v>0.14469272769604591</c:v>
                </c:pt>
                <c:pt idx="4">
                  <c:v>7.3282003006674326E-2</c:v>
                </c:pt>
                <c:pt idx="5">
                  <c:v>3.7271015091452683E-2</c:v>
                </c:pt>
                <c:pt idx="6">
                  <c:v>2.7906952465151867E-2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6E-4962-8312-F2453923546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lt-L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Nacionalinis vėžio institutas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Lapas1!$A$2:$A$10</c:f>
              <c:strCache>
                <c:ptCount val="9"/>
                <c:pt idx="0">
                  <c:v>Ambulatorinės chirurgijos paslaugos</c:v>
                </c:pt>
                <c:pt idx="1">
                  <c:v>Ambulatorinės konsultacijos</c:v>
                </c:pt>
                <c:pt idx="2">
                  <c:v>Dienos stacionaro paslaugos</c:v>
                </c:pt>
                <c:pt idx="3">
                  <c:v>Aktyvaus gydymo paslaugos</c:v>
                </c:pt>
                <c:pt idx="4">
                  <c:v>Brangieji tyrimai ir procedūros</c:v>
                </c:pt>
                <c:pt idx="5">
                  <c:v>Stebėjimo paslaugos</c:v>
                </c:pt>
                <c:pt idx="6">
                  <c:v>Prevencinės programos</c:v>
                </c:pt>
                <c:pt idx="7">
                  <c:v>Dienos chirurgijos paslaugos</c:v>
                </c:pt>
                <c:pt idx="8">
                  <c:v>Priėmimo-skubiosios pagalbos paslaugos</c:v>
                </c:pt>
              </c:strCache>
            </c:strRef>
          </c:cat>
          <c:val>
            <c:numRef>
              <c:f>Lapas1!$B$2:$B$10</c:f>
              <c:numCache>
                <c:formatCode>0.0%</c:formatCode>
                <c:ptCount val="9"/>
                <c:pt idx="0">
                  <c:v>0.51523750879343988</c:v>
                </c:pt>
                <c:pt idx="1">
                  <c:v>0.39938457303733094</c:v>
                </c:pt>
                <c:pt idx="2">
                  <c:v>0.31145320195394766</c:v>
                </c:pt>
                <c:pt idx="3">
                  <c:v>0.23622909273764264</c:v>
                </c:pt>
                <c:pt idx="4">
                  <c:v>0.19859641346909424</c:v>
                </c:pt>
                <c:pt idx="5">
                  <c:v>0.17043971625632406</c:v>
                </c:pt>
                <c:pt idx="6">
                  <c:v>0.16940753199205488</c:v>
                </c:pt>
                <c:pt idx="7">
                  <c:v>0.1390632014711107</c:v>
                </c:pt>
                <c:pt idx="8">
                  <c:v>2.2591319058999974E-2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CD-465C-874E-973305A979B2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Kitos ASPĮ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Lapas1!$A$2:$A$10</c:f>
              <c:strCache>
                <c:ptCount val="9"/>
                <c:pt idx="0">
                  <c:v>Ambulatorinės chirurgijos paslaugos</c:v>
                </c:pt>
                <c:pt idx="1">
                  <c:v>Ambulatorinės konsultacijos</c:v>
                </c:pt>
                <c:pt idx="2">
                  <c:v>Dienos stacionaro paslaugos</c:v>
                </c:pt>
                <c:pt idx="3">
                  <c:v>Aktyvaus gydymo paslaugos</c:v>
                </c:pt>
                <c:pt idx="4">
                  <c:v>Brangieji tyrimai ir procedūros</c:v>
                </c:pt>
                <c:pt idx="5">
                  <c:v>Stebėjimo paslaugos</c:v>
                </c:pt>
                <c:pt idx="6">
                  <c:v>Prevencinės programos</c:v>
                </c:pt>
                <c:pt idx="7">
                  <c:v>Dienos chirurgijos paslaugos</c:v>
                </c:pt>
                <c:pt idx="8">
                  <c:v>Priėmimo-skubiosios pagalbos paslaugos</c:v>
                </c:pt>
              </c:strCache>
            </c:strRef>
          </c:cat>
          <c:val>
            <c:numRef>
              <c:f>Lapas1!$C$2:$C$10</c:f>
              <c:numCache>
                <c:formatCode>0.0%</c:formatCode>
                <c:ptCount val="9"/>
                <c:pt idx="0">
                  <c:v>0.48476249120656012</c:v>
                </c:pt>
                <c:pt idx="1">
                  <c:v>0.60061542696266912</c:v>
                </c:pt>
                <c:pt idx="2">
                  <c:v>0.68854679804605234</c:v>
                </c:pt>
                <c:pt idx="3">
                  <c:v>0.7637709072623573</c:v>
                </c:pt>
                <c:pt idx="4">
                  <c:v>0.80140358653090571</c:v>
                </c:pt>
                <c:pt idx="5">
                  <c:v>0.82956028374367596</c:v>
                </c:pt>
                <c:pt idx="6">
                  <c:v>0.83059246800794517</c:v>
                </c:pt>
                <c:pt idx="7">
                  <c:v>0.86093679852888938</c:v>
                </c:pt>
                <c:pt idx="8">
                  <c:v>0.97740868094099997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CD-465C-874E-973305A979B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446028672"/>
        <c:axId val="446032608"/>
      </c:barChart>
      <c:catAx>
        <c:axId val="446028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46032608"/>
        <c:crosses val="autoZero"/>
        <c:auto val="1"/>
        <c:lblAlgn val="ctr"/>
        <c:lblOffset val="100"/>
        <c:noMultiLvlLbl val="0"/>
      </c:catAx>
      <c:valAx>
        <c:axId val="44603260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46028672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Nacionalinis vėžio institutas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Lapas1!$A$2:$A$10</c:f>
              <c:strCache>
                <c:ptCount val="9"/>
                <c:pt idx="0">
                  <c:v>Ambulatorinės chirurgijos paslaugos</c:v>
                </c:pt>
                <c:pt idx="1">
                  <c:v>Ambulatorinės konsultacijos</c:v>
                </c:pt>
                <c:pt idx="2">
                  <c:v>Dienos stacionaro paslaugos</c:v>
                </c:pt>
                <c:pt idx="3">
                  <c:v>Aktyvaus gydymo paslaugos</c:v>
                </c:pt>
                <c:pt idx="4">
                  <c:v>Prevencinės programos</c:v>
                </c:pt>
                <c:pt idx="5">
                  <c:v>Stebėjimo paslaugos</c:v>
                </c:pt>
                <c:pt idx="6">
                  <c:v>Brangieji tyrimai ir procedūros</c:v>
                </c:pt>
                <c:pt idx="7">
                  <c:v>Dienos chirurgijos paslaugos</c:v>
                </c:pt>
                <c:pt idx="8">
                  <c:v>Priėmimo-skubiosios pagalbos paslaugos</c:v>
                </c:pt>
              </c:strCache>
            </c:strRef>
          </c:cat>
          <c:val>
            <c:numRef>
              <c:f>Lapas1!$B$2:$B$10</c:f>
              <c:numCache>
                <c:formatCode>0.0%</c:formatCode>
                <c:ptCount val="9"/>
                <c:pt idx="0">
                  <c:v>0.31107809202551989</c:v>
                </c:pt>
                <c:pt idx="1">
                  <c:v>0.26558136891243572</c:v>
                </c:pt>
                <c:pt idx="2">
                  <c:v>0.26463339632474236</c:v>
                </c:pt>
                <c:pt idx="3">
                  <c:v>0.16872129719820897</c:v>
                </c:pt>
                <c:pt idx="4">
                  <c:v>0.15905651491649439</c:v>
                </c:pt>
                <c:pt idx="5">
                  <c:v>0.1276247696091922</c:v>
                </c:pt>
                <c:pt idx="6">
                  <c:v>0.11310911031769311</c:v>
                </c:pt>
                <c:pt idx="7">
                  <c:v>8.7064772117766545E-2</c:v>
                </c:pt>
                <c:pt idx="8">
                  <c:v>1.7448193513678149E-2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CD-465C-874E-973305A979B2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Kitos ASPĮ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Lapas1!$A$2:$A$10</c:f>
              <c:strCache>
                <c:ptCount val="9"/>
                <c:pt idx="0">
                  <c:v>Ambulatorinės chirurgijos paslaugos</c:v>
                </c:pt>
                <c:pt idx="1">
                  <c:v>Ambulatorinės konsultacijos</c:v>
                </c:pt>
                <c:pt idx="2">
                  <c:v>Dienos stacionaro paslaugos</c:v>
                </c:pt>
                <c:pt idx="3">
                  <c:v>Aktyvaus gydymo paslaugos</c:v>
                </c:pt>
                <c:pt idx="4">
                  <c:v>Prevencinės programos</c:v>
                </c:pt>
                <c:pt idx="5">
                  <c:v>Stebėjimo paslaugos</c:v>
                </c:pt>
                <c:pt idx="6">
                  <c:v>Brangieji tyrimai ir procedūros</c:v>
                </c:pt>
                <c:pt idx="7">
                  <c:v>Dienos chirurgijos paslaugos</c:v>
                </c:pt>
                <c:pt idx="8">
                  <c:v>Priėmimo-skubiosios pagalbos paslaugos</c:v>
                </c:pt>
              </c:strCache>
            </c:strRef>
          </c:cat>
          <c:val>
            <c:numRef>
              <c:f>Lapas1!$C$2:$C$10</c:f>
              <c:numCache>
                <c:formatCode>0.0%</c:formatCode>
                <c:ptCount val="9"/>
                <c:pt idx="0">
                  <c:v>0.68892190797448016</c:v>
                </c:pt>
                <c:pt idx="1">
                  <c:v>0.73441863108756433</c:v>
                </c:pt>
                <c:pt idx="2">
                  <c:v>0.73536660367525764</c:v>
                </c:pt>
                <c:pt idx="3">
                  <c:v>0.83127870280179095</c:v>
                </c:pt>
                <c:pt idx="4">
                  <c:v>0.84094348508350569</c:v>
                </c:pt>
                <c:pt idx="5">
                  <c:v>0.87237523039080778</c:v>
                </c:pt>
                <c:pt idx="6">
                  <c:v>0.88689088968230689</c:v>
                </c:pt>
                <c:pt idx="7">
                  <c:v>0.91293522788223336</c:v>
                </c:pt>
                <c:pt idx="8">
                  <c:v>0.98255180648632179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CD-465C-874E-973305A979B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446028672"/>
        <c:axId val="446032608"/>
      </c:barChart>
      <c:catAx>
        <c:axId val="446028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46032608"/>
        <c:crosses val="autoZero"/>
        <c:auto val="1"/>
        <c:lblAlgn val="ctr"/>
        <c:lblOffset val="100"/>
        <c:noMultiLvlLbl val="0"/>
      </c:catAx>
      <c:valAx>
        <c:axId val="44603260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46028672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Nacionalinis vėžio institutas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Lapas1!$A$2:$A$6</c:f>
              <c:strCache>
                <c:ptCount val="5"/>
                <c:pt idx="0">
                  <c:v>Vilniaus TLK</c:v>
                </c:pt>
                <c:pt idx="1">
                  <c:v>Kauno TLK</c:v>
                </c:pt>
                <c:pt idx="2">
                  <c:v>Klaipėdos TLK</c:v>
                </c:pt>
                <c:pt idx="3">
                  <c:v>Šiaulių TLK</c:v>
                </c:pt>
                <c:pt idx="4">
                  <c:v>Panevėžio TLK</c:v>
                </c:pt>
              </c:strCache>
            </c:strRef>
          </c:cat>
          <c:val>
            <c:numRef>
              <c:f>Lapas1!$B$2:$B$6</c:f>
              <c:numCache>
                <c:formatCode>0.0%</c:formatCode>
                <c:ptCount val="5"/>
                <c:pt idx="0">
                  <c:v>0.44833858168830415</c:v>
                </c:pt>
                <c:pt idx="1">
                  <c:v>4.2179741284833622E-2</c:v>
                </c:pt>
                <c:pt idx="2">
                  <c:v>3.2949863590758778E-2</c:v>
                </c:pt>
                <c:pt idx="3">
                  <c:v>0.11348141711801361</c:v>
                </c:pt>
                <c:pt idx="4">
                  <c:v>0.34593160512010218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1E-4E37-BC7D-63F9C6CD7B97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VšĮ VUL Santaros klinikos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Lapas1!$A$2:$A$6</c:f>
              <c:strCache>
                <c:ptCount val="5"/>
                <c:pt idx="0">
                  <c:v>Vilniaus TLK</c:v>
                </c:pt>
                <c:pt idx="1">
                  <c:v>Kauno TLK</c:v>
                </c:pt>
                <c:pt idx="2">
                  <c:v>Klaipėdos TLK</c:v>
                </c:pt>
                <c:pt idx="3">
                  <c:v>Šiaulių TLK</c:v>
                </c:pt>
                <c:pt idx="4">
                  <c:v>Panevėžio TLK</c:v>
                </c:pt>
              </c:strCache>
            </c:strRef>
          </c:cat>
          <c:val>
            <c:numRef>
              <c:f>Lapas1!$C$2:$C$6</c:f>
              <c:numCache>
                <c:formatCode>0.0%</c:formatCode>
                <c:ptCount val="5"/>
                <c:pt idx="0">
                  <c:v>0.23657517420527807</c:v>
                </c:pt>
                <c:pt idx="1">
                  <c:v>1.829085203492101E-2</c:v>
                </c:pt>
                <c:pt idx="2">
                  <c:v>4.8486551829754788E-2</c:v>
                </c:pt>
                <c:pt idx="3">
                  <c:v>6.4783772254742661E-2</c:v>
                </c:pt>
                <c:pt idx="4">
                  <c:v>0.12498134542228048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1E-4E37-BC7D-63F9C6CD7B97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LSMU ligoninė Kauno klinikos</c:v>
                </c:pt>
              </c:strCache>
            </c:strRef>
          </c:tx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Lapas1!$A$2:$A$6</c:f>
              <c:strCache>
                <c:ptCount val="5"/>
                <c:pt idx="0">
                  <c:v>Vilniaus TLK</c:v>
                </c:pt>
                <c:pt idx="1">
                  <c:v>Kauno TLK</c:v>
                </c:pt>
                <c:pt idx="2">
                  <c:v>Klaipėdos TLK</c:v>
                </c:pt>
                <c:pt idx="3">
                  <c:v>Šiaulių TLK</c:v>
                </c:pt>
                <c:pt idx="4">
                  <c:v>Panevėžio TLK</c:v>
                </c:pt>
              </c:strCache>
            </c:strRef>
          </c:cat>
          <c:val>
            <c:numRef>
              <c:f>Lapas1!$D$2:$D$6</c:f>
              <c:numCache>
                <c:formatCode>0.0%</c:formatCode>
                <c:ptCount val="5"/>
                <c:pt idx="0">
                  <c:v>6.5040454650021479E-2</c:v>
                </c:pt>
                <c:pt idx="1">
                  <c:v>0.73081911947031952</c:v>
                </c:pt>
                <c:pt idx="2">
                  <c:v>9.1591411330404868E-2</c:v>
                </c:pt>
                <c:pt idx="3">
                  <c:v>0.10218903493642449</c:v>
                </c:pt>
                <c:pt idx="4">
                  <c:v>5.936436056531888E-2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1E-4E37-BC7D-63F9C6CD7B97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VšĮ Klaipėdos universitetinė ligoninė</c:v>
                </c:pt>
              </c:strCache>
            </c:strRef>
          </c:tx>
          <c:spPr>
            <a:solidFill>
              <a:schemeClr val="accent2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Lapas1!$A$2:$A$6</c:f>
              <c:strCache>
                <c:ptCount val="5"/>
                <c:pt idx="0">
                  <c:v>Vilniaus TLK</c:v>
                </c:pt>
                <c:pt idx="1">
                  <c:v>Kauno TLK</c:v>
                </c:pt>
                <c:pt idx="2">
                  <c:v>Klaipėdos TLK</c:v>
                </c:pt>
                <c:pt idx="3">
                  <c:v>Šiaulių TLK</c:v>
                </c:pt>
                <c:pt idx="4">
                  <c:v>Panevėžio TLK</c:v>
                </c:pt>
              </c:strCache>
            </c:strRef>
          </c:cat>
          <c:val>
            <c:numRef>
              <c:f>Lapas1!$E$2:$E$6</c:f>
              <c:numCache>
                <c:formatCode>0.0%</c:formatCode>
                <c:ptCount val="5"/>
                <c:pt idx="0">
                  <c:v>2.0260033065200461E-3</c:v>
                </c:pt>
                <c:pt idx="1">
                  <c:v>4.4348941570932906E-3</c:v>
                </c:pt>
                <c:pt idx="2">
                  <c:v>0.53905865611705905</c:v>
                </c:pt>
                <c:pt idx="3">
                  <c:v>0.17690293195318119</c:v>
                </c:pt>
                <c:pt idx="4">
                  <c:v>3.3829738738577098E-3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1E-4E37-BC7D-63F9C6CD7B97}"/>
            </c:ext>
          </c:extLst>
        </c:ser>
        <c:ser>
          <c:idx val="4"/>
          <c:order val="4"/>
          <c:tx>
            <c:strRef>
              <c:f>Lapas1!$F$1</c:f>
              <c:strCache>
                <c:ptCount val="1"/>
                <c:pt idx="0">
                  <c:v>VšĮ Respublikinė Šiaulių ligoninė</c:v>
                </c:pt>
              </c:strCache>
            </c:strRef>
          </c:tx>
          <c:spPr>
            <a:solidFill>
              <a:schemeClr val="accent4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Lapas1!$A$2:$A$6</c:f>
              <c:strCache>
                <c:ptCount val="5"/>
                <c:pt idx="0">
                  <c:v>Vilniaus TLK</c:v>
                </c:pt>
                <c:pt idx="1">
                  <c:v>Kauno TLK</c:v>
                </c:pt>
                <c:pt idx="2">
                  <c:v>Klaipėdos TLK</c:v>
                </c:pt>
                <c:pt idx="3">
                  <c:v>Šiaulių TLK</c:v>
                </c:pt>
                <c:pt idx="4">
                  <c:v>Panevėžio TLK</c:v>
                </c:pt>
              </c:strCache>
            </c:strRef>
          </c:cat>
          <c:val>
            <c:numRef>
              <c:f>Lapas1!$F$2:$F$6</c:f>
              <c:numCache>
                <c:formatCode>0.0%</c:formatCode>
                <c:ptCount val="5"/>
                <c:pt idx="0">
                  <c:v>1.2042318523518211E-4</c:v>
                </c:pt>
                <c:pt idx="1">
                  <c:v>4.4055592927742619E-4</c:v>
                </c:pt>
                <c:pt idx="2">
                  <c:v>9.5610119403458256E-4</c:v>
                </c:pt>
                <c:pt idx="3">
                  <c:v>0.31411758964363035</c:v>
                </c:pt>
                <c:pt idx="4">
                  <c:v>1.1656221670086939E-2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1E-4E37-BC7D-63F9C6CD7B97}"/>
            </c:ext>
          </c:extLst>
        </c:ser>
        <c:ser>
          <c:idx val="5"/>
          <c:order val="5"/>
          <c:tx>
            <c:strRef>
              <c:f>Lapas1!$G$1</c:f>
              <c:strCache>
                <c:ptCount val="1"/>
                <c:pt idx="0">
                  <c:v>VšĮ Respublikinė Panevėžio ligoninė</c:v>
                </c:pt>
              </c:strCache>
            </c:strRef>
          </c:tx>
          <c:spPr>
            <a:solidFill>
              <a:schemeClr val="accent6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Lapas1!$A$2:$A$6</c:f>
              <c:strCache>
                <c:ptCount val="5"/>
                <c:pt idx="0">
                  <c:v>Vilniaus TLK</c:v>
                </c:pt>
                <c:pt idx="1">
                  <c:v>Kauno TLK</c:v>
                </c:pt>
                <c:pt idx="2">
                  <c:v>Klaipėdos TLK</c:v>
                </c:pt>
                <c:pt idx="3">
                  <c:v>Šiaulių TLK</c:v>
                </c:pt>
                <c:pt idx="4">
                  <c:v>Panevėžio TLK</c:v>
                </c:pt>
              </c:strCache>
            </c:strRef>
          </c:cat>
          <c:val>
            <c:numRef>
              <c:f>Lapas1!$G$2:$G$6</c:f>
              <c:numCache>
                <c:formatCode>0.0%</c:formatCode>
                <c:ptCount val="5"/>
                <c:pt idx="0">
                  <c:v>4.3804713760790251E-4</c:v>
                </c:pt>
                <c:pt idx="1">
                  <c:v>6.5901319163114483E-4</c:v>
                </c:pt>
                <c:pt idx="2">
                  <c:v>2.6544049994232059E-4</c:v>
                </c:pt>
                <c:pt idx="3">
                  <c:v>5.2334679923840858E-3</c:v>
                </c:pt>
                <c:pt idx="4">
                  <c:v>0.22589009838251198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B1E-4E37-BC7D-63F9C6CD7B97}"/>
            </c:ext>
          </c:extLst>
        </c:ser>
        <c:ser>
          <c:idx val="6"/>
          <c:order val="6"/>
          <c:tx>
            <c:strRef>
              <c:f>Lapas1!$H$1</c:f>
              <c:strCache>
                <c:ptCount val="1"/>
                <c:pt idx="0">
                  <c:v>Kitos ASPĮ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Lapas1!$A$2:$A$6</c:f>
              <c:strCache>
                <c:ptCount val="5"/>
                <c:pt idx="0">
                  <c:v>Vilniaus TLK</c:v>
                </c:pt>
                <c:pt idx="1">
                  <c:v>Kauno TLK</c:v>
                </c:pt>
                <c:pt idx="2">
                  <c:v>Klaipėdos TLK</c:v>
                </c:pt>
                <c:pt idx="3">
                  <c:v>Šiaulių TLK</c:v>
                </c:pt>
                <c:pt idx="4">
                  <c:v>Panevėžio TLK</c:v>
                </c:pt>
              </c:strCache>
            </c:strRef>
          </c:cat>
          <c:val>
            <c:numRef>
              <c:f>Lapas1!$H$2:$H$6</c:f>
              <c:numCache>
                <c:formatCode>0.0%</c:formatCode>
                <c:ptCount val="5"/>
                <c:pt idx="0">
                  <c:v>0.24746131582703312</c:v>
                </c:pt>
                <c:pt idx="1">
                  <c:v>0.20317582393192413</c:v>
                </c:pt>
                <c:pt idx="2">
                  <c:v>0.28669197543804542</c:v>
                </c:pt>
                <c:pt idx="3">
                  <c:v>0.22329178610162373</c:v>
                </c:pt>
                <c:pt idx="4">
                  <c:v>0.22879339496584172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1E-4E37-BC7D-63F9C6CD7B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373601160"/>
        <c:axId val="373597552"/>
      </c:barChart>
      <c:catAx>
        <c:axId val="373601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3597552"/>
        <c:crosses val="autoZero"/>
        <c:auto val="1"/>
        <c:lblAlgn val="ctr"/>
        <c:lblOffset val="100"/>
        <c:noMultiLvlLbl val="0"/>
      </c:catAx>
      <c:valAx>
        <c:axId val="37359755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3601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Ambulatorinės konsultacijos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Lapas1!$A$2:$A$8</c:f>
              <c:strCache>
                <c:ptCount val="7"/>
                <c:pt idx="0">
                  <c:v>Nacionalinis vėžio institutas</c:v>
                </c:pt>
                <c:pt idx="1">
                  <c:v>LSMU ligoninė Kauno klinikos</c:v>
                </c:pt>
                <c:pt idx="2">
                  <c:v>VšĮ Klaipėdos universitetinė ligoninė</c:v>
                </c:pt>
                <c:pt idx="3">
                  <c:v>VšĮ VUL Santaros klinikos</c:v>
                </c:pt>
                <c:pt idx="4">
                  <c:v>VšĮ Respublikinė Panevėžio ligoninė </c:v>
                </c:pt>
                <c:pt idx="5">
                  <c:v>VšĮ Respublikinė Šiaulių ligoninė </c:v>
                </c:pt>
                <c:pt idx="6">
                  <c:v>Kitos ASPĮ</c:v>
                </c:pt>
              </c:strCache>
            </c:strRef>
          </c:cat>
          <c:val>
            <c:numRef>
              <c:f>Lapas1!$B$2:$B$8</c:f>
              <c:numCache>
                <c:formatCode>0.0</c:formatCode>
                <c:ptCount val="7"/>
                <c:pt idx="0">
                  <c:v>2.3109974424552431</c:v>
                </c:pt>
                <c:pt idx="1">
                  <c:v>1.7645893371757926</c:v>
                </c:pt>
                <c:pt idx="2">
                  <c:v>2.9565140220092299</c:v>
                </c:pt>
                <c:pt idx="3">
                  <c:v>1.6173743289409468</c:v>
                </c:pt>
                <c:pt idx="4">
                  <c:v>1.8448213641284734</c:v>
                </c:pt>
                <c:pt idx="5">
                  <c:v>2.2111861137897781</c:v>
                </c:pt>
                <c:pt idx="6">
                  <c:v>1.9329758713136729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93-4EEA-AD29-0C32D5309592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Dienos stacionaro paslaugos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Lapas1!$A$2:$A$8</c:f>
              <c:strCache>
                <c:ptCount val="7"/>
                <c:pt idx="0">
                  <c:v>Nacionalinis vėžio institutas</c:v>
                </c:pt>
                <c:pt idx="1">
                  <c:v>LSMU ligoninė Kauno klinikos</c:v>
                </c:pt>
                <c:pt idx="2">
                  <c:v>VšĮ Klaipėdos universitetinė ligoninė</c:v>
                </c:pt>
                <c:pt idx="3">
                  <c:v>VšĮ VUL Santaros klinikos</c:v>
                </c:pt>
                <c:pt idx="4">
                  <c:v>VšĮ Respublikinė Panevėžio ligoninė </c:v>
                </c:pt>
                <c:pt idx="5">
                  <c:v>VšĮ Respublikinė Šiaulių ligoninė </c:v>
                </c:pt>
                <c:pt idx="6">
                  <c:v>Kitos ASPĮ</c:v>
                </c:pt>
              </c:strCache>
            </c:strRef>
          </c:cat>
          <c:val>
            <c:numRef>
              <c:f>Lapas1!$C$2:$C$8</c:f>
              <c:numCache>
                <c:formatCode>#,##0.0</c:formatCode>
                <c:ptCount val="7"/>
                <c:pt idx="0">
                  <c:v>7.3915483657972931</c:v>
                </c:pt>
                <c:pt idx="1">
                  <c:v>8.7267944381811358</c:v>
                </c:pt>
                <c:pt idx="2">
                  <c:v>6.6569037656903767</c:v>
                </c:pt>
                <c:pt idx="3">
                  <c:v>9.2988741044012286</c:v>
                </c:pt>
                <c:pt idx="4">
                  <c:v>7.6836461126005364</c:v>
                </c:pt>
                <c:pt idx="5">
                  <c:v>9.3236196319018401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93-4EEA-AD29-0C32D5309592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Stacionarinės paslaugos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Lapas1!$A$2:$A$8</c:f>
              <c:strCache>
                <c:ptCount val="7"/>
                <c:pt idx="0">
                  <c:v>Nacionalinis vėžio institutas</c:v>
                </c:pt>
                <c:pt idx="1">
                  <c:v>LSMU ligoninė Kauno klinikos</c:v>
                </c:pt>
                <c:pt idx="2">
                  <c:v>VšĮ Klaipėdos universitetinė ligoninė</c:v>
                </c:pt>
                <c:pt idx="3">
                  <c:v>VšĮ VUL Santaros klinikos</c:v>
                </c:pt>
                <c:pt idx="4">
                  <c:v>VšĮ Respublikinė Panevėžio ligoninė </c:v>
                </c:pt>
                <c:pt idx="5">
                  <c:v>VšĮ Respublikinė Šiaulių ligoninė </c:v>
                </c:pt>
                <c:pt idx="6">
                  <c:v>Kitos ASPĮ</c:v>
                </c:pt>
              </c:strCache>
            </c:strRef>
          </c:cat>
          <c:val>
            <c:numRef>
              <c:f>Lapas1!$D$2:$D$8</c:f>
              <c:numCache>
                <c:formatCode>#,##0.0</c:formatCode>
                <c:ptCount val="7"/>
                <c:pt idx="0">
                  <c:v>3.3324641460234679</c:v>
                </c:pt>
                <c:pt idx="1">
                  <c:v>3.9651531151003168</c:v>
                </c:pt>
                <c:pt idx="2">
                  <c:v>4.0038167938931295</c:v>
                </c:pt>
                <c:pt idx="3">
                  <c:v>4.9043280182232349</c:v>
                </c:pt>
                <c:pt idx="4">
                  <c:v>4.8203125</c:v>
                </c:pt>
                <c:pt idx="5">
                  <c:v>3.0236686390532546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93-4EEA-AD29-0C32D53095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58057983"/>
        <c:axId val="398959439"/>
      </c:barChart>
      <c:catAx>
        <c:axId val="35805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98959439"/>
        <c:crosses val="autoZero"/>
        <c:auto val="1"/>
        <c:lblAlgn val="ctr"/>
        <c:lblOffset val="100"/>
        <c:noMultiLvlLbl val="0"/>
      </c:catAx>
      <c:valAx>
        <c:axId val="398959439"/>
        <c:scaling>
          <c:orientation val="minMax"/>
          <c:max val="1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5805798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[grafikai.xlsx]RADIO PIVOT!PivotTable22</c:name>
    <c:fmtId val="13"/>
  </c:pivotSource>
  <c:chart>
    <c:autoTitleDeleted val="0"/>
    <c:pivotFmts>
      <c:pivotFmt>
        <c:idx val="0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  <c:pivotFmt>
        <c:idx val="1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  <c:pivotFmt>
        <c:idx val="2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  <c:pivotFmt>
        <c:idx val="5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  <c:pivotFmt>
        <c:idx val="6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  <c:pivotFmt>
        <c:idx val="7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  <c:pivotFmt>
        <c:idx val="8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  <c:pivotFmt>
        <c:idx val="9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  <c:pivotFmt>
        <c:idx val="10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  <c:pivotFmt>
        <c:idx val="11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  <c:pivotFmt>
        <c:idx val="12"/>
        <c:spPr>
          <a:gradFill rotWithShape="1"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'RADIO PIVOT'!$B$3:$B$4</c:f>
              <c:strCache>
                <c:ptCount val="1"/>
                <c:pt idx="0">
                  <c:v>Ambulatorinės konsultacijos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'RADIO PIVOT'!$A$5:$A$10</c:f>
              <c:strCache>
                <c:ptCount val="5"/>
                <c:pt idx="0">
                  <c:v>Nacionalinis vėžio institutas</c:v>
                </c:pt>
                <c:pt idx="1">
                  <c:v>LSMU ligoninė 
Kauno klinikos</c:v>
                </c:pt>
                <c:pt idx="2">
                  <c:v>VšĮ Klaipėdos universitetinė 
ligoninė </c:v>
                </c:pt>
                <c:pt idx="3">
                  <c:v>VšĮ Respublikinė Šiaulių 
ligoninė </c:v>
                </c:pt>
                <c:pt idx="4">
                  <c:v>VšĮ VUL Santaros klinikos </c:v>
                </c:pt>
              </c:strCache>
            </c:strRef>
          </c:cat>
          <c:val>
            <c:numRef>
              <c:f>'RADIO PIVOT'!$B$5:$B$10</c:f>
              <c:numCache>
                <c:formatCode>#,##0</c:formatCode>
                <c:ptCount val="5"/>
                <c:pt idx="0">
                  <c:v>6809</c:v>
                </c:pt>
                <c:pt idx="1">
                  <c:v>2335</c:v>
                </c:pt>
                <c:pt idx="2">
                  <c:v>1988</c:v>
                </c:pt>
                <c:pt idx="3">
                  <c:v>1181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DE-4A77-A5CB-305CDDE4BC31}"/>
            </c:ext>
          </c:extLst>
        </c:ser>
        <c:ser>
          <c:idx val="1"/>
          <c:order val="1"/>
          <c:tx>
            <c:strRef>
              <c:f>'RADIO PIVOT'!$C$3:$C$4</c:f>
              <c:strCache>
                <c:ptCount val="1"/>
                <c:pt idx="0">
                  <c:v>Dienos stacionaro paslaugos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'RADIO PIVOT'!$A$5:$A$10</c:f>
              <c:strCache>
                <c:ptCount val="5"/>
                <c:pt idx="0">
                  <c:v>Nacionalinis vėžio institutas</c:v>
                </c:pt>
                <c:pt idx="1">
                  <c:v>LSMU ligoninė 
Kauno klinikos</c:v>
                </c:pt>
                <c:pt idx="2">
                  <c:v>VšĮ Klaipėdos universitetinė 
ligoninė </c:v>
                </c:pt>
                <c:pt idx="3">
                  <c:v>VšĮ Respublikinė Šiaulių 
ligoninė </c:v>
                </c:pt>
                <c:pt idx="4">
                  <c:v>VšĮ VUL Santaros klinikos </c:v>
                </c:pt>
              </c:strCache>
            </c:strRef>
          </c:cat>
          <c:val>
            <c:numRef>
              <c:f>'RADIO PIVOT'!$C$5:$C$10</c:f>
              <c:numCache>
                <c:formatCode>#,##0</c:formatCode>
                <c:ptCount val="5"/>
                <c:pt idx="0">
                  <c:v>1688</c:v>
                </c:pt>
                <c:pt idx="1">
                  <c:v>1676</c:v>
                </c:pt>
                <c:pt idx="2">
                  <c:v>814</c:v>
                </c:pt>
                <c:pt idx="3">
                  <c:v>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DE-4A77-A5CB-305CDDE4BC31}"/>
            </c:ext>
          </c:extLst>
        </c:ser>
        <c:ser>
          <c:idx val="2"/>
          <c:order val="2"/>
          <c:tx>
            <c:strRef>
              <c:f>'RADIO PIVOT'!$D$3:$D$4</c:f>
              <c:strCache>
                <c:ptCount val="1"/>
                <c:pt idx="0">
                  <c:v>Stacionarinės paslaugos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'RADIO PIVOT'!$A$5:$A$10</c:f>
              <c:strCache>
                <c:ptCount val="5"/>
                <c:pt idx="0">
                  <c:v>Nacionalinis vėžio institutas</c:v>
                </c:pt>
                <c:pt idx="1">
                  <c:v>LSMU ligoninė 
Kauno klinikos</c:v>
                </c:pt>
                <c:pt idx="2">
                  <c:v>VšĮ Klaipėdos universitetinė 
ligoninė </c:v>
                </c:pt>
                <c:pt idx="3">
                  <c:v>VšĮ Respublikinė Šiaulių 
ligoninė </c:v>
                </c:pt>
                <c:pt idx="4">
                  <c:v>VšĮ VUL Santaros klinikos </c:v>
                </c:pt>
              </c:strCache>
            </c:strRef>
          </c:cat>
          <c:val>
            <c:numRef>
              <c:f>'RADIO PIVOT'!$D$5:$D$10</c:f>
              <c:numCache>
                <c:formatCode>#,##0</c:formatCode>
                <c:ptCount val="5"/>
                <c:pt idx="0">
                  <c:v>1070</c:v>
                </c:pt>
                <c:pt idx="1">
                  <c:v>1029</c:v>
                </c:pt>
                <c:pt idx="2">
                  <c:v>314</c:v>
                </c:pt>
                <c:pt idx="3">
                  <c:v>94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DE-4A77-A5CB-305CDDE4BC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392301024"/>
        <c:axId val="1700205296"/>
      </c:barChart>
      <c:catAx>
        <c:axId val="139230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700205296"/>
        <c:crosses val="autoZero"/>
        <c:auto val="1"/>
        <c:lblAlgn val="ctr"/>
        <c:lblOffset val="100"/>
        <c:noMultiLvlLbl val="0"/>
      </c:catAx>
      <c:valAx>
        <c:axId val="1700205296"/>
        <c:scaling>
          <c:orientation val="minMax"/>
          <c:max val="7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3923010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Ambulatorinės konsultacijos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Lapas1!$A$2:$A$6</c:f>
              <c:strCache>
                <c:ptCount val="5"/>
                <c:pt idx="0">
                  <c:v>Nacionalinis vėžio institutas</c:v>
                </c:pt>
                <c:pt idx="1">
                  <c:v>LSMU ligoninė 
Kauno klinikos</c:v>
                </c:pt>
                <c:pt idx="2">
                  <c:v>VšĮ Klaipėdos universitetinė 
ligoninė </c:v>
                </c:pt>
                <c:pt idx="3">
                  <c:v>VšĮ Respublikinė Šiaulių 
ligoninė </c:v>
                </c:pt>
                <c:pt idx="4">
                  <c:v>VšĮ VUL Santaros klinikos </c:v>
                </c:pt>
              </c:strCache>
            </c:strRef>
          </c:cat>
          <c:val>
            <c:numRef>
              <c:f>Lapas1!$B$2:$B$6</c:f>
              <c:numCache>
                <c:formatCode>0.0</c:formatCode>
                <c:ptCount val="5"/>
                <c:pt idx="0">
                  <c:v>1.2440887061242474</c:v>
                </c:pt>
                <c:pt idx="1">
                  <c:v>1.3396145610278372</c:v>
                </c:pt>
                <c:pt idx="2">
                  <c:v>1.7796780684104627</c:v>
                </c:pt>
                <c:pt idx="3">
                  <c:v>1.1989839119390346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93-4EEA-AD29-0C32D5309592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Dienos stacionaro paslaugos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Lapas1!$A$2:$A$6</c:f>
              <c:strCache>
                <c:ptCount val="5"/>
                <c:pt idx="0">
                  <c:v>Nacionalinis vėžio institutas</c:v>
                </c:pt>
                <c:pt idx="1">
                  <c:v>LSMU ligoninė 
Kauno klinikos</c:v>
                </c:pt>
                <c:pt idx="2">
                  <c:v>VšĮ Klaipėdos universitetinė 
ligoninė </c:v>
                </c:pt>
                <c:pt idx="3">
                  <c:v>VšĮ Respublikinė Šiaulių 
ligoninė </c:v>
                </c:pt>
                <c:pt idx="4">
                  <c:v>VšĮ VUL Santaros klinikos </c:v>
                </c:pt>
              </c:strCache>
            </c:strRef>
          </c:cat>
          <c:val>
            <c:numRef>
              <c:f>Lapas1!$C$2:$C$6</c:f>
              <c:numCache>
                <c:formatCode>0.0</c:formatCode>
                <c:ptCount val="5"/>
                <c:pt idx="0">
                  <c:v>17.591232227488153</c:v>
                </c:pt>
                <c:pt idx="1">
                  <c:v>14.46599045346062</c:v>
                </c:pt>
                <c:pt idx="2">
                  <c:v>21.765356265356264</c:v>
                </c:pt>
                <c:pt idx="3">
                  <c:v>21.566315789473684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93-4EEA-AD29-0C32D5309592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Stacionarinės paslaugos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Lapas1!$A$2:$A$6</c:f>
              <c:strCache>
                <c:ptCount val="5"/>
                <c:pt idx="0">
                  <c:v>Nacionalinis vėžio institutas</c:v>
                </c:pt>
                <c:pt idx="1">
                  <c:v>LSMU ligoninė 
Kauno klinikos</c:v>
                </c:pt>
                <c:pt idx="2">
                  <c:v>VšĮ Klaipėdos universitetinė 
ligoninė </c:v>
                </c:pt>
                <c:pt idx="3">
                  <c:v>VšĮ Respublikinė Šiaulių 
ligoninė </c:v>
                </c:pt>
                <c:pt idx="4">
                  <c:v>VšĮ VUL Santaros klinikos </c:v>
                </c:pt>
              </c:strCache>
            </c:strRef>
          </c:cat>
          <c:val>
            <c:numRef>
              <c:f>Lapas1!$D$2:$D$6</c:f>
              <c:numCache>
                <c:formatCode>0.0</c:formatCode>
                <c:ptCount val="5"/>
                <c:pt idx="0">
                  <c:v>1.5074766355140188</c:v>
                </c:pt>
                <c:pt idx="1">
                  <c:v>1.0767735665694849</c:v>
                </c:pt>
                <c:pt idx="2">
                  <c:v>1.213375796178344</c:v>
                </c:pt>
                <c:pt idx="3">
                  <c:v>1.053191489361702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93-4EEA-AD29-0C32D53095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58057983"/>
        <c:axId val="398959439"/>
      </c:barChart>
      <c:catAx>
        <c:axId val="35805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98959439"/>
        <c:crosses val="autoZero"/>
        <c:auto val="1"/>
        <c:lblAlgn val="ctr"/>
        <c:lblOffset val="100"/>
        <c:noMultiLvlLbl val="0"/>
      </c:catAx>
      <c:valAx>
        <c:axId val="398959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5805798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terapiniai!$A$2</c:f>
              <c:strCache>
                <c:ptCount val="1"/>
                <c:pt idx="0">
                  <c:v>Virškinimo organų piktybinis navikas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terapiniai!$B$1:$J$1</c:f>
              <c:strCache>
                <c:ptCount val="9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Panevėžio ligoninė VšĮ</c:v>
                </c:pt>
                <c:pt idx="5">
                  <c:v>Respublikinė Šiaulių ligoninė VšĮ</c:v>
                </c:pt>
                <c:pt idx="6">
                  <c:v>Kauno klinikinė ligoninė VšĮ</c:v>
                </c:pt>
                <c:pt idx="7">
                  <c:v>Respublikinė Kauno ligoninė VšĮ</c:v>
                </c:pt>
                <c:pt idx="8">
                  <c:v>Respublikinė Klaipėdos ligoninė VšĮ</c:v>
                </c:pt>
              </c:strCache>
            </c:strRef>
          </c:cat>
          <c:val>
            <c:numRef>
              <c:f>terapiniai!$B$2:$J$2</c:f>
              <c:numCache>
                <c:formatCode>General</c:formatCode>
                <c:ptCount val="9"/>
                <c:pt idx="0">
                  <c:v>1029</c:v>
                </c:pt>
                <c:pt idx="1">
                  <c:v>2806</c:v>
                </c:pt>
                <c:pt idx="2">
                  <c:v>672</c:v>
                </c:pt>
                <c:pt idx="3">
                  <c:v>839</c:v>
                </c:pt>
                <c:pt idx="4">
                  <c:v>253</c:v>
                </c:pt>
                <c:pt idx="5">
                  <c:v>454</c:v>
                </c:pt>
                <c:pt idx="6">
                  <c:v>21</c:v>
                </c:pt>
                <c:pt idx="7">
                  <c:v>22</c:v>
                </c:pt>
                <c:pt idx="8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E1-4237-9F46-DFFDF25E059B}"/>
            </c:ext>
          </c:extLst>
        </c:ser>
        <c:ser>
          <c:idx val="1"/>
          <c:order val="1"/>
          <c:tx>
            <c:strRef>
              <c:f>terapiniai!$A$3</c:f>
              <c:strCache>
                <c:ptCount val="1"/>
                <c:pt idx="0">
                  <c:v>Kvėpavimo takų navikai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terapiniai!$B$1:$J$1</c:f>
              <c:strCache>
                <c:ptCount val="9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Panevėžio ligoninė VšĮ</c:v>
                </c:pt>
                <c:pt idx="5">
                  <c:v>Respublikinė Šiaulių ligoninė VšĮ</c:v>
                </c:pt>
                <c:pt idx="6">
                  <c:v>Kauno klinikinė ligoninė VšĮ</c:v>
                </c:pt>
                <c:pt idx="7">
                  <c:v>Respublikinė Kauno ligoninė VšĮ</c:v>
                </c:pt>
                <c:pt idx="8">
                  <c:v>Respublikinė Klaipėdos ligoninė VšĮ</c:v>
                </c:pt>
              </c:strCache>
            </c:strRef>
          </c:cat>
          <c:val>
            <c:numRef>
              <c:f>terapiniai!$B$3:$J$3</c:f>
              <c:numCache>
                <c:formatCode>General</c:formatCode>
                <c:ptCount val="9"/>
                <c:pt idx="0">
                  <c:v>865</c:v>
                </c:pt>
                <c:pt idx="1">
                  <c:v>585</c:v>
                </c:pt>
                <c:pt idx="2">
                  <c:v>925</c:v>
                </c:pt>
                <c:pt idx="3">
                  <c:v>477</c:v>
                </c:pt>
                <c:pt idx="4">
                  <c:v>179</c:v>
                </c:pt>
                <c:pt idx="5">
                  <c:v>175</c:v>
                </c:pt>
                <c:pt idx="6">
                  <c:v>22</c:v>
                </c:pt>
                <c:pt idx="7">
                  <c:v>14</c:v>
                </c:pt>
                <c:pt idx="8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E1-4237-9F46-DFFDF25E059B}"/>
            </c:ext>
          </c:extLst>
        </c:ser>
        <c:ser>
          <c:idx val="2"/>
          <c:order val="2"/>
          <c:tx>
            <c:strRef>
              <c:f>terapiniai!$A$4</c:f>
              <c:strCache>
                <c:ptCount val="1"/>
                <c:pt idx="0">
                  <c:v>Endokrininės ligos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terapiniai!$B$1:$J$1</c:f>
              <c:strCache>
                <c:ptCount val="9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Panevėžio ligoninė VšĮ</c:v>
                </c:pt>
                <c:pt idx="5">
                  <c:v>Respublikinė Šiaulių ligoninė VšĮ</c:v>
                </c:pt>
                <c:pt idx="6">
                  <c:v>Kauno klinikinė ligoninė VšĮ</c:v>
                </c:pt>
                <c:pt idx="7">
                  <c:v>Respublikinė Kauno ligoninė VšĮ</c:v>
                </c:pt>
                <c:pt idx="8">
                  <c:v>Respublikinė Klaipėdos ligoninė VšĮ</c:v>
                </c:pt>
              </c:strCache>
            </c:strRef>
          </c:cat>
          <c:val>
            <c:numRef>
              <c:f>terapiniai!$B$4:$J$4</c:f>
              <c:numCache>
                <c:formatCode>General</c:formatCode>
                <c:ptCount val="9"/>
                <c:pt idx="0">
                  <c:v>520</c:v>
                </c:pt>
                <c:pt idx="1">
                  <c:v>1045</c:v>
                </c:pt>
                <c:pt idx="2">
                  <c:v>202</c:v>
                </c:pt>
                <c:pt idx="3">
                  <c:v>168</c:v>
                </c:pt>
                <c:pt idx="4">
                  <c:v>25</c:v>
                </c:pt>
                <c:pt idx="5">
                  <c:v>19</c:v>
                </c:pt>
                <c:pt idx="6">
                  <c:v>1</c:v>
                </c:pt>
                <c:pt idx="7">
                  <c:v>2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E1-4237-9F46-DFFDF25E059B}"/>
            </c:ext>
          </c:extLst>
        </c:ser>
        <c:ser>
          <c:idx val="3"/>
          <c:order val="3"/>
          <c:tx>
            <c:strRef>
              <c:f>terapiniai!$A$5</c:f>
              <c:strCache>
                <c:ptCount val="1"/>
                <c:pt idx="0">
                  <c:v>Ausų, nosies, burnos ir gerklės piktybinis navikas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terapiniai!$B$1:$J$1</c:f>
              <c:strCache>
                <c:ptCount val="9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Panevėžio ligoninė VšĮ</c:v>
                </c:pt>
                <c:pt idx="5">
                  <c:v>Respublikinė Šiaulių ligoninė VšĮ</c:v>
                </c:pt>
                <c:pt idx="6">
                  <c:v>Kauno klinikinė ligoninė VšĮ</c:v>
                </c:pt>
                <c:pt idx="7">
                  <c:v>Respublikinė Kauno ligoninė VšĮ</c:v>
                </c:pt>
                <c:pt idx="8">
                  <c:v>Respublikinė Klaipėdos ligoninė VšĮ</c:v>
                </c:pt>
              </c:strCache>
            </c:strRef>
          </c:cat>
          <c:val>
            <c:numRef>
              <c:f>terapiniai!$B$5:$J$5</c:f>
              <c:numCache>
                <c:formatCode>General</c:formatCode>
                <c:ptCount val="9"/>
                <c:pt idx="0">
                  <c:v>328</c:v>
                </c:pt>
                <c:pt idx="1">
                  <c:v>455</c:v>
                </c:pt>
                <c:pt idx="2">
                  <c:v>6</c:v>
                </c:pt>
                <c:pt idx="3">
                  <c:v>186</c:v>
                </c:pt>
                <c:pt idx="4">
                  <c:v>29</c:v>
                </c:pt>
                <c:pt idx="5">
                  <c:v>87</c:v>
                </c:pt>
                <c:pt idx="6">
                  <c:v>2</c:v>
                </c:pt>
                <c:pt idx="7">
                  <c:v>1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E1-4237-9F46-DFFDF25E059B}"/>
            </c:ext>
          </c:extLst>
        </c:ser>
        <c:ser>
          <c:idx val="4"/>
          <c:order val="4"/>
          <c:tx>
            <c:strRef>
              <c:f>terapiniai!$A$6</c:f>
              <c:strCache>
                <c:ptCount val="1"/>
                <c:pt idx="0">
                  <c:v>Hepatobiliarinės sistemos ir kasos piktybinis navikas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terapiniai!$B$1:$J$1</c:f>
              <c:strCache>
                <c:ptCount val="9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Panevėžio ligoninė VšĮ</c:v>
                </c:pt>
                <c:pt idx="5">
                  <c:v>Respublikinė Šiaulių ligoninė VšĮ</c:v>
                </c:pt>
                <c:pt idx="6">
                  <c:v>Kauno klinikinė ligoninė VšĮ</c:v>
                </c:pt>
                <c:pt idx="7">
                  <c:v>Respublikinė Kauno ligoninė VšĮ</c:v>
                </c:pt>
                <c:pt idx="8">
                  <c:v>Respublikinė Klaipėdos ligoninė VšĮ</c:v>
                </c:pt>
              </c:strCache>
            </c:strRef>
          </c:cat>
          <c:val>
            <c:numRef>
              <c:f>terapiniai!$B$6:$J$6</c:f>
              <c:numCache>
                <c:formatCode>General</c:formatCode>
                <c:ptCount val="9"/>
                <c:pt idx="0">
                  <c:v>325</c:v>
                </c:pt>
                <c:pt idx="1">
                  <c:v>629</c:v>
                </c:pt>
                <c:pt idx="2">
                  <c:v>559</c:v>
                </c:pt>
                <c:pt idx="3">
                  <c:v>920</c:v>
                </c:pt>
                <c:pt idx="4">
                  <c:v>240</c:v>
                </c:pt>
                <c:pt idx="5">
                  <c:v>96</c:v>
                </c:pt>
                <c:pt idx="6">
                  <c:v>33</c:v>
                </c:pt>
                <c:pt idx="7">
                  <c:v>35</c:v>
                </c:pt>
                <c:pt idx="8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E1-4237-9F46-DFFDF25E05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9294319"/>
        <c:axId val="1224016703"/>
      </c:barChart>
      <c:catAx>
        <c:axId val="122929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24016703"/>
        <c:crosses val="autoZero"/>
        <c:auto val="1"/>
        <c:lblAlgn val="ctr"/>
        <c:lblOffset val="100"/>
        <c:noMultiLvlLbl val="0"/>
      </c:catAx>
      <c:valAx>
        <c:axId val="1224016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/>
                  <a:t>etapų skaičius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2929431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chir!$A$2</c:f>
              <c:strCache>
                <c:ptCount val="1"/>
                <c:pt idx="0">
                  <c:v>Didžiosios procedūros, atliekamos dėl krūties ligų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chir!$B$1:$L$1</c:f>
              <c:strCache>
                <c:ptCount val="11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Klaipėdos ligoninė VšĮ</c:v>
                </c:pt>
                <c:pt idx="5">
                  <c:v>Respublikinė Šiaulių ligoninė VšĮ</c:v>
                </c:pt>
                <c:pt idx="6">
                  <c:v>Respublikinė Panevėžio ligoninė VšĮ</c:v>
                </c:pt>
                <c:pt idx="7">
                  <c:v>Kauno klinikinė ligoninė VšĮ</c:v>
                </c:pt>
                <c:pt idx="8">
                  <c:v>Respublikinė Kauno ligoninė VšĮ</c:v>
                </c:pt>
                <c:pt idx="9">
                  <c:v>Respublikinė Vilniaus universitetinė ligoninė VšĮ</c:v>
                </c:pt>
                <c:pt idx="10">
                  <c:v>Vilniaus miesto klinikinė ligoninė VšĮ</c:v>
                </c:pt>
              </c:strCache>
            </c:strRef>
          </c:cat>
          <c:val>
            <c:numRef>
              <c:f>chir!$B$2:$L$2</c:f>
              <c:numCache>
                <c:formatCode>General</c:formatCode>
                <c:ptCount val="11"/>
                <c:pt idx="0">
                  <c:v>755</c:v>
                </c:pt>
                <c:pt idx="1">
                  <c:v>564</c:v>
                </c:pt>
                <c:pt idx="2">
                  <c:v>150</c:v>
                </c:pt>
                <c:pt idx="3">
                  <c:v>195</c:v>
                </c:pt>
                <c:pt idx="4">
                  <c:v>508</c:v>
                </c:pt>
                <c:pt idx="5">
                  <c:v>74</c:v>
                </c:pt>
                <c:pt idx="6">
                  <c:v>43</c:v>
                </c:pt>
                <c:pt idx="9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81-4572-B355-6F48E7CBCD20}"/>
            </c:ext>
          </c:extLst>
        </c:ser>
        <c:ser>
          <c:idx val="1"/>
          <c:order val="1"/>
          <c:tx>
            <c:strRef>
              <c:f>chir!$A$3</c:f>
              <c:strCache>
                <c:ptCount val="1"/>
                <c:pt idx="0">
                  <c:v>Kitos transuretrinės procedūros (išskyrus prostatektomiją)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chir!$B$1:$L$1</c:f>
              <c:strCache>
                <c:ptCount val="11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Klaipėdos ligoninė VšĮ</c:v>
                </c:pt>
                <c:pt idx="5">
                  <c:v>Respublikinė Šiaulių ligoninė VšĮ</c:v>
                </c:pt>
                <c:pt idx="6">
                  <c:v>Respublikinė Panevėžio ligoninė VšĮ</c:v>
                </c:pt>
                <c:pt idx="7">
                  <c:v>Kauno klinikinė ligoninė VšĮ</c:v>
                </c:pt>
                <c:pt idx="8">
                  <c:v>Respublikinė Kauno ligoninė VšĮ</c:v>
                </c:pt>
                <c:pt idx="9">
                  <c:v>Respublikinė Vilniaus universitetinė ligoninė VšĮ</c:v>
                </c:pt>
                <c:pt idx="10">
                  <c:v>Vilniaus miesto klinikinė ligoninė VšĮ</c:v>
                </c:pt>
              </c:strCache>
            </c:strRef>
          </c:cat>
          <c:val>
            <c:numRef>
              <c:f>chir!$B$3:$L$3</c:f>
              <c:numCache>
                <c:formatCode>General</c:formatCode>
                <c:ptCount val="11"/>
                <c:pt idx="0">
                  <c:v>346</c:v>
                </c:pt>
                <c:pt idx="1">
                  <c:v>449</c:v>
                </c:pt>
                <c:pt idx="2">
                  <c:v>269</c:v>
                </c:pt>
                <c:pt idx="3">
                  <c:v>267</c:v>
                </c:pt>
                <c:pt idx="4">
                  <c:v>286</c:v>
                </c:pt>
                <c:pt idx="5">
                  <c:v>303</c:v>
                </c:pt>
                <c:pt idx="6">
                  <c:v>136</c:v>
                </c:pt>
                <c:pt idx="7">
                  <c:v>248</c:v>
                </c:pt>
                <c:pt idx="9">
                  <c:v>155</c:v>
                </c:pt>
                <c:pt idx="10">
                  <c:v>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81-4572-B355-6F48E7CBCD20}"/>
            </c:ext>
          </c:extLst>
        </c:ser>
        <c:ser>
          <c:idx val="2"/>
          <c:order val="2"/>
          <c:tx>
            <c:strRef>
              <c:f>chir!$A$4</c:f>
              <c:strCache>
                <c:ptCount val="1"/>
                <c:pt idx="0">
                  <c:v>Didžiosios vyro dubens procedūros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chir!$B$1:$L$1</c:f>
              <c:strCache>
                <c:ptCount val="11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Klaipėdos ligoninė VšĮ</c:v>
                </c:pt>
                <c:pt idx="5">
                  <c:v>Respublikinė Šiaulių ligoninė VšĮ</c:v>
                </c:pt>
                <c:pt idx="6">
                  <c:v>Respublikinė Panevėžio ligoninė VšĮ</c:v>
                </c:pt>
                <c:pt idx="7">
                  <c:v>Kauno klinikinė ligoninė VšĮ</c:v>
                </c:pt>
                <c:pt idx="8">
                  <c:v>Respublikinė Kauno ligoninė VšĮ</c:v>
                </c:pt>
                <c:pt idx="9">
                  <c:v>Respublikinė Vilniaus universitetinė ligoninė VšĮ</c:v>
                </c:pt>
                <c:pt idx="10">
                  <c:v>Vilniaus miesto klinikinė ligoninė VšĮ</c:v>
                </c:pt>
              </c:strCache>
            </c:strRef>
          </c:cat>
          <c:val>
            <c:numRef>
              <c:f>chir!$B$4:$L$4</c:f>
              <c:numCache>
                <c:formatCode>General</c:formatCode>
                <c:ptCount val="11"/>
                <c:pt idx="0">
                  <c:v>325</c:v>
                </c:pt>
                <c:pt idx="1">
                  <c:v>206</c:v>
                </c:pt>
                <c:pt idx="2">
                  <c:v>119</c:v>
                </c:pt>
                <c:pt idx="3">
                  <c:v>118</c:v>
                </c:pt>
                <c:pt idx="4">
                  <c:v>87</c:v>
                </c:pt>
                <c:pt idx="5">
                  <c:v>53</c:v>
                </c:pt>
                <c:pt idx="6">
                  <c:v>61</c:v>
                </c:pt>
                <c:pt idx="7">
                  <c:v>79</c:v>
                </c:pt>
                <c:pt idx="9">
                  <c:v>34</c:v>
                </c:pt>
                <c:pt idx="1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81-4572-B355-6F48E7CBCD20}"/>
            </c:ext>
          </c:extLst>
        </c:ser>
        <c:ser>
          <c:idx val="3"/>
          <c:order val="3"/>
          <c:tx>
            <c:strRef>
              <c:f>chir!$A$5</c:f>
              <c:strCache>
                <c:ptCount val="1"/>
                <c:pt idx="0">
                  <c:v>Gimdos ir gimdos priedų procedūros, atliekamos dėl piktybinio naviko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chir!$B$1:$L$1</c:f>
              <c:strCache>
                <c:ptCount val="11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Klaipėdos ligoninė VšĮ</c:v>
                </c:pt>
                <c:pt idx="5">
                  <c:v>Respublikinė Šiaulių ligoninė VšĮ</c:v>
                </c:pt>
                <c:pt idx="6">
                  <c:v>Respublikinė Panevėžio ligoninė VšĮ</c:v>
                </c:pt>
                <c:pt idx="7">
                  <c:v>Kauno klinikinė ligoninė VšĮ</c:v>
                </c:pt>
                <c:pt idx="8">
                  <c:v>Respublikinė Kauno ligoninė VšĮ</c:v>
                </c:pt>
                <c:pt idx="9">
                  <c:v>Respublikinė Vilniaus universitetinė ligoninė VšĮ</c:v>
                </c:pt>
                <c:pt idx="10">
                  <c:v>Vilniaus miesto klinikinė ligoninė VšĮ</c:v>
                </c:pt>
              </c:strCache>
            </c:strRef>
          </c:cat>
          <c:val>
            <c:numRef>
              <c:f>chir!$B$5:$L$5</c:f>
              <c:numCache>
                <c:formatCode>General</c:formatCode>
                <c:ptCount val="11"/>
                <c:pt idx="0">
                  <c:v>284</c:v>
                </c:pt>
                <c:pt idx="1">
                  <c:v>326</c:v>
                </c:pt>
                <c:pt idx="2">
                  <c:v>142</c:v>
                </c:pt>
                <c:pt idx="3">
                  <c:v>109</c:v>
                </c:pt>
                <c:pt idx="4">
                  <c:v>39</c:v>
                </c:pt>
                <c:pt idx="5">
                  <c:v>65</c:v>
                </c:pt>
                <c:pt idx="6">
                  <c:v>43</c:v>
                </c:pt>
                <c:pt idx="7">
                  <c:v>3</c:v>
                </c:pt>
                <c:pt idx="8">
                  <c:v>1</c:v>
                </c:pt>
                <c:pt idx="9">
                  <c:v>2</c:v>
                </c:pt>
                <c:pt idx="1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81-4572-B355-6F48E7CBCD20}"/>
            </c:ext>
          </c:extLst>
        </c:ser>
        <c:ser>
          <c:idx val="4"/>
          <c:order val="4"/>
          <c:tx>
            <c:strRef>
              <c:f>chir!$A$6</c:f>
              <c:strCache>
                <c:ptCount val="1"/>
                <c:pt idx="0">
                  <c:v>Kitos makšties, gimdos kaklelio ir vulvos procedūros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chir!$B$1:$L$1</c:f>
              <c:strCache>
                <c:ptCount val="11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Klaipėdos ligoninė VšĮ</c:v>
                </c:pt>
                <c:pt idx="5">
                  <c:v>Respublikinė Šiaulių ligoninė VšĮ</c:v>
                </c:pt>
                <c:pt idx="6">
                  <c:v>Respublikinė Panevėžio ligoninė VšĮ</c:v>
                </c:pt>
                <c:pt idx="7">
                  <c:v>Kauno klinikinė ligoninė VšĮ</c:v>
                </c:pt>
                <c:pt idx="8">
                  <c:v>Respublikinė Kauno ligoninė VšĮ</c:v>
                </c:pt>
                <c:pt idx="9">
                  <c:v>Respublikinė Vilniaus universitetinė ligoninė VšĮ</c:v>
                </c:pt>
                <c:pt idx="10">
                  <c:v>Vilniaus miesto klinikinė ligoninė VšĮ</c:v>
                </c:pt>
              </c:strCache>
            </c:strRef>
          </c:cat>
          <c:val>
            <c:numRef>
              <c:f>chir!$B$6:$L$6</c:f>
              <c:numCache>
                <c:formatCode>General</c:formatCode>
                <c:ptCount val="11"/>
                <c:pt idx="0">
                  <c:v>230</c:v>
                </c:pt>
                <c:pt idx="1">
                  <c:v>173</c:v>
                </c:pt>
                <c:pt idx="2">
                  <c:v>19</c:v>
                </c:pt>
                <c:pt idx="3">
                  <c:v>58</c:v>
                </c:pt>
                <c:pt idx="4">
                  <c:v>48</c:v>
                </c:pt>
                <c:pt idx="5">
                  <c:v>101</c:v>
                </c:pt>
                <c:pt idx="6">
                  <c:v>51</c:v>
                </c:pt>
                <c:pt idx="7">
                  <c:v>132</c:v>
                </c:pt>
                <c:pt idx="8">
                  <c:v>10</c:v>
                </c:pt>
                <c:pt idx="9">
                  <c:v>49</c:v>
                </c:pt>
                <c:pt idx="1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81-4572-B355-6F48E7CBCD20}"/>
            </c:ext>
          </c:extLst>
        </c:ser>
        <c:ser>
          <c:idx val="5"/>
          <c:order val="5"/>
          <c:tx>
            <c:strRef>
              <c:f>chir!$A$7</c:f>
              <c:strCache>
                <c:ptCount val="1"/>
                <c:pt idx="0">
                  <c:v>Didžiosios plonosios ir storosios žarnos procedūros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chir!$B$1:$L$1</c:f>
              <c:strCache>
                <c:ptCount val="11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Klaipėdos ligoninė VšĮ</c:v>
                </c:pt>
                <c:pt idx="5">
                  <c:v>Respublikinė Šiaulių ligoninė VšĮ</c:v>
                </c:pt>
                <c:pt idx="6">
                  <c:v>Respublikinė Panevėžio ligoninė VšĮ</c:v>
                </c:pt>
                <c:pt idx="7">
                  <c:v>Kauno klinikinė ligoninė VšĮ</c:v>
                </c:pt>
                <c:pt idx="8">
                  <c:v>Respublikinė Kauno ligoninė VšĮ</c:v>
                </c:pt>
                <c:pt idx="9">
                  <c:v>Respublikinė Vilniaus universitetinė ligoninė VšĮ</c:v>
                </c:pt>
                <c:pt idx="10">
                  <c:v>Vilniaus miesto klinikinė ligoninė VšĮ</c:v>
                </c:pt>
              </c:strCache>
            </c:strRef>
          </c:cat>
          <c:val>
            <c:numRef>
              <c:f>chir!$B$7:$L$7</c:f>
              <c:numCache>
                <c:formatCode>General</c:formatCode>
                <c:ptCount val="11"/>
                <c:pt idx="0">
                  <c:v>212</c:v>
                </c:pt>
                <c:pt idx="1">
                  <c:v>487</c:v>
                </c:pt>
                <c:pt idx="2">
                  <c:v>271</c:v>
                </c:pt>
                <c:pt idx="3">
                  <c:v>221</c:v>
                </c:pt>
                <c:pt idx="4">
                  <c:v>69</c:v>
                </c:pt>
                <c:pt idx="5">
                  <c:v>138</c:v>
                </c:pt>
                <c:pt idx="6">
                  <c:v>105</c:v>
                </c:pt>
                <c:pt idx="7">
                  <c:v>61</c:v>
                </c:pt>
                <c:pt idx="8">
                  <c:v>53</c:v>
                </c:pt>
                <c:pt idx="9">
                  <c:v>104</c:v>
                </c:pt>
                <c:pt idx="10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781-4572-B355-6F48E7CBCD20}"/>
            </c:ext>
          </c:extLst>
        </c:ser>
        <c:ser>
          <c:idx val="6"/>
          <c:order val="6"/>
          <c:tx>
            <c:strRef>
              <c:f>chir!$A$8</c:f>
              <c:strCache>
                <c:ptCount val="1"/>
                <c:pt idx="0">
                  <c:v>Inksto, šlapimtakio ir didžiosios šlapimo pūslės procedūros, atliekamos dėl naviko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chir!$B$1:$L$1</c:f>
              <c:strCache>
                <c:ptCount val="11"/>
                <c:pt idx="0">
                  <c:v>Nacionalinis vėžio institutas</c:v>
                </c:pt>
                <c:pt idx="1">
                  <c:v>Lietuvos sveikatos mokslų universiteto ligoninė Kauno klinikos</c:v>
                </c:pt>
                <c:pt idx="2">
                  <c:v>Vilniaus universiteto ligoninės Santaros klinikos VšĮ</c:v>
                </c:pt>
                <c:pt idx="3">
                  <c:v>Klaipėdos universitetinė ligoninė VšĮ</c:v>
                </c:pt>
                <c:pt idx="4">
                  <c:v>Respublikinė Klaipėdos ligoninė VšĮ</c:v>
                </c:pt>
                <c:pt idx="5">
                  <c:v>Respublikinė Šiaulių ligoninė VšĮ</c:v>
                </c:pt>
                <c:pt idx="6">
                  <c:v>Respublikinė Panevėžio ligoninė VšĮ</c:v>
                </c:pt>
                <c:pt idx="7">
                  <c:v>Kauno klinikinė ligoninė VšĮ</c:v>
                </c:pt>
                <c:pt idx="8">
                  <c:v>Respublikinė Kauno ligoninė VšĮ</c:v>
                </c:pt>
                <c:pt idx="9">
                  <c:v>Respublikinė Vilniaus universitetinė ligoninė VšĮ</c:v>
                </c:pt>
                <c:pt idx="10">
                  <c:v>Vilniaus miesto klinikinė ligoninė VšĮ</c:v>
                </c:pt>
              </c:strCache>
            </c:strRef>
          </c:cat>
          <c:val>
            <c:numRef>
              <c:f>chir!$B$8:$L$8</c:f>
              <c:numCache>
                <c:formatCode>General</c:formatCode>
                <c:ptCount val="11"/>
                <c:pt idx="0">
                  <c:v>203</c:v>
                </c:pt>
                <c:pt idx="1">
                  <c:v>257</c:v>
                </c:pt>
                <c:pt idx="2">
                  <c:v>170</c:v>
                </c:pt>
                <c:pt idx="3">
                  <c:v>82</c:v>
                </c:pt>
                <c:pt idx="4">
                  <c:v>56</c:v>
                </c:pt>
                <c:pt idx="5">
                  <c:v>59</c:v>
                </c:pt>
                <c:pt idx="6">
                  <c:v>39</c:v>
                </c:pt>
                <c:pt idx="7">
                  <c:v>31</c:v>
                </c:pt>
                <c:pt idx="9">
                  <c:v>15</c:v>
                </c:pt>
                <c:pt idx="10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81-4572-B355-6F48E7CBCD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542976"/>
        <c:axId val="1849689071"/>
      </c:barChart>
      <c:catAx>
        <c:axId val="7654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49689071"/>
        <c:crosses val="autoZero"/>
        <c:auto val="1"/>
        <c:lblAlgn val="ctr"/>
        <c:lblOffset val="100"/>
        <c:noMultiLvlLbl val="0"/>
      </c:catAx>
      <c:valAx>
        <c:axId val="18496890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t-LT"/>
                  <a:t>etapų skaičius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65429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Dalis nuo visų tos grupės PSDF biudžeto išlaidų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Lapas1!$A$2:$A$15</c:f>
              <c:strCache>
                <c:ptCount val="14"/>
                <c:pt idx="0">
                  <c:v>Dienos stacionaro paslaugos</c:v>
                </c:pt>
                <c:pt idx="1">
                  <c:v>Ambulatorinės chirurgijos paslaugos</c:v>
                </c:pt>
                <c:pt idx="2">
                  <c:v>Slaugos paslaugos</c:v>
                </c:pt>
                <c:pt idx="3">
                  <c:v>Aktyvaus gydymo paslaugos</c:v>
                </c:pt>
                <c:pt idx="4">
                  <c:v>Brangieji tyrimai ir procedūros</c:v>
                </c:pt>
                <c:pt idx="5">
                  <c:v>Reabilitacijos paslaugos</c:v>
                </c:pt>
                <c:pt idx="6">
                  <c:v>Skatinamosios paslaugos</c:v>
                </c:pt>
                <c:pt idx="7">
                  <c:v>Ambulatorinės konsultacijos</c:v>
                </c:pt>
                <c:pt idx="8">
                  <c:v>Transplantacijos paslaugos</c:v>
                </c:pt>
                <c:pt idx="9">
                  <c:v>Dienios chirurgijos paslaugos</c:v>
                </c:pt>
                <c:pt idx="10">
                  <c:v>Prevencinės programos</c:v>
                </c:pt>
                <c:pt idx="11">
                  <c:v>Stebėjimo paslaugos</c:v>
                </c:pt>
                <c:pt idx="12">
                  <c:v>Priėmimo-skubiosios pagalbos paslaugos</c:v>
                </c:pt>
                <c:pt idx="13">
                  <c:v>Stacionarinės paslaugos (Ilgalaikis gydymas)</c:v>
                </c:pt>
              </c:strCache>
            </c:strRef>
          </c:cat>
          <c:val>
            <c:numRef>
              <c:f>Lapas1!$B$2:$B$15</c:f>
              <c:numCache>
                <c:formatCode>0.0%</c:formatCode>
                <c:ptCount val="14"/>
                <c:pt idx="0">
                  <c:v>0.19012362731145865</c:v>
                </c:pt>
                <c:pt idx="1">
                  <c:v>0.18811569343122161</c:v>
                </c:pt>
                <c:pt idx="2">
                  <c:v>7.9330395773349299E-2</c:v>
                </c:pt>
                <c:pt idx="3">
                  <c:v>7.7211784713512505E-2</c:v>
                </c:pt>
                <c:pt idx="4">
                  <c:v>5.783309177293311E-2</c:v>
                </c:pt>
                <c:pt idx="5">
                  <c:v>5.1316419625050215E-2</c:v>
                </c:pt>
                <c:pt idx="6">
                  <c:v>4.0642736113550015E-2</c:v>
                </c:pt>
                <c:pt idx="7">
                  <c:v>3.6185575809974897E-2</c:v>
                </c:pt>
                <c:pt idx="8">
                  <c:v>2.2907837763147608E-2</c:v>
                </c:pt>
                <c:pt idx="9">
                  <c:v>1.5307450795899423E-2</c:v>
                </c:pt>
                <c:pt idx="10">
                  <c:v>6.2026476176151694E-3</c:v>
                </c:pt>
                <c:pt idx="11">
                  <c:v>4.3760882527440498E-3</c:v>
                </c:pt>
                <c:pt idx="12">
                  <c:v>3.3999076856116254E-3</c:v>
                </c:pt>
                <c:pt idx="13" formatCode="0.00%">
                  <c:v>1.0071885758255753E-4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7D-44FD-BCCE-18146E7F18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76533832"/>
        <c:axId val="374902056"/>
      </c:barChart>
      <c:catAx>
        <c:axId val="3765338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4902056"/>
        <c:crosses val="autoZero"/>
        <c:auto val="1"/>
        <c:lblAlgn val="ctr"/>
        <c:lblOffset val="100"/>
        <c:noMultiLvlLbl val="0"/>
      </c:catAx>
      <c:valAx>
        <c:axId val="374902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6533832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Dalis nuo visų tos grupės PSDF biudžeto išlaidų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Lapas1!$A$2:$A$15</c:f>
              <c:strCache>
                <c:ptCount val="14"/>
                <c:pt idx="0">
                  <c:v>Transplantacijos paslaugos</c:v>
                </c:pt>
                <c:pt idx="1">
                  <c:v>Ambulatorinės chirurgijos paslaugos</c:v>
                </c:pt>
                <c:pt idx="2">
                  <c:v>Dienos stacionaro paslaugos</c:v>
                </c:pt>
                <c:pt idx="3">
                  <c:v>Aktyvaus gydymo paslaugos</c:v>
                </c:pt>
                <c:pt idx="4">
                  <c:v>Brangieji tyrimai ir procedūros</c:v>
                </c:pt>
                <c:pt idx="5">
                  <c:v>Slaugos paslaugos</c:v>
                </c:pt>
                <c:pt idx="6">
                  <c:v>Dienos chirurgijos paslaugos</c:v>
                </c:pt>
                <c:pt idx="7">
                  <c:v>Reabilitacijos paslaugos</c:v>
                </c:pt>
                <c:pt idx="8">
                  <c:v>Ambulatorinės konsultacijos</c:v>
                </c:pt>
                <c:pt idx="9">
                  <c:v>Skatinamosios paslaugos</c:v>
                </c:pt>
                <c:pt idx="10">
                  <c:v>Prevencinės programos</c:v>
                </c:pt>
                <c:pt idx="11">
                  <c:v>Stebėjimo paslaugos</c:v>
                </c:pt>
                <c:pt idx="12">
                  <c:v>Priėmimo-skubiosios pagalbos paslaugos</c:v>
                </c:pt>
                <c:pt idx="13">
                  <c:v>Stacionarinės paslaugos (Ilgalaikis gydymas)</c:v>
                </c:pt>
              </c:strCache>
            </c:strRef>
          </c:cat>
          <c:val>
            <c:numRef>
              <c:f>Lapas1!$B$2:$B$15</c:f>
              <c:numCache>
                <c:formatCode>0.0%</c:formatCode>
                <c:ptCount val="14"/>
                <c:pt idx="0">
                  <c:v>0.63264716777715946</c:v>
                </c:pt>
                <c:pt idx="1">
                  <c:v>0.44335230901429679</c:v>
                </c:pt>
                <c:pt idx="2">
                  <c:v>0.22745848685460371</c:v>
                </c:pt>
                <c:pt idx="3">
                  <c:v>0.11502323319553026</c:v>
                </c:pt>
                <c:pt idx="4">
                  <c:v>0.10384709384893184</c:v>
                </c:pt>
                <c:pt idx="5">
                  <c:v>8.5975679171291744E-2</c:v>
                </c:pt>
                <c:pt idx="6">
                  <c:v>7.4371079419885175E-2</c:v>
                </c:pt>
                <c:pt idx="7">
                  <c:v>6.6565680573869121E-2</c:v>
                </c:pt>
                <c:pt idx="8">
                  <c:v>5.8497816687632841E-2</c:v>
                </c:pt>
                <c:pt idx="9">
                  <c:v>5.6780732978024578E-2</c:v>
                </c:pt>
                <c:pt idx="10">
                  <c:v>1.6842711309383005E-2</c:v>
                </c:pt>
                <c:pt idx="11">
                  <c:v>5.8441573872710702E-3</c:v>
                </c:pt>
                <c:pt idx="12">
                  <c:v>4.4020831862385083E-3</c:v>
                </c:pt>
                <c:pt idx="13" formatCode="0.00%">
                  <c:v>1.0071885758255753E-4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7D-44FD-BCCE-18146E7F18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76533832"/>
        <c:axId val="374902056"/>
      </c:barChart>
      <c:catAx>
        <c:axId val="3765338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4902056"/>
        <c:crosses val="autoZero"/>
        <c:auto val="1"/>
        <c:lblAlgn val="ctr"/>
        <c:lblOffset val="100"/>
        <c:noMultiLvlLbl val="0"/>
      </c:catAx>
      <c:valAx>
        <c:axId val="374902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6533832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Viso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606E-4962-8312-F2453923546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06E-4962-8312-F2453923546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606E-4962-8312-F2453923546E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06E-4962-8312-F2453923546E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606E-4962-8312-F2453923546E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06E-4962-8312-F2453923546E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06E-4962-8312-F2453923546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606E-4962-8312-F2453923546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606E-4962-8312-F2453923546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606E-4962-8312-F2453923546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606E-4962-8312-F2453923546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606E-4962-8312-F2453923546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606E-4962-8312-F2453923546E}"/>
                </c:ext>
              </c:extLst>
            </c:dLbl>
            <c:dLbl>
              <c:idx val="6"/>
              <c:layout>
                <c:manualLayout>
                  <c:x val="6.2089928556611496E-2"/>
                  <c:y val="4.4766307537482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6E-4962-8312-F245392354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Lapas1!$A$2:$A$8</c:f>
              <c:strCache>
                <c:ptCount val="7"/>
                <c:pt idx="0">
                  <c:v>Kitos ASPĮ</c:v>
                </c:pt>
                <c:pt idx="1">
                  <c:v>LSMU ligoninė Kauno klinikos</c:v>
                </c:pt>
                <c:pt idx="2">
                  <c:v>Nacionalinis vėžio institutas</c:v>
                </c:pt>
                <c:pt idx="3">
                  <c:v>VšĮ VUL Santaros klinikos</c:v>
                </c:pt>
                <c:pt idx="4">
                  <c:v>VšĮ Klaipėdos universitetinė ligoninė</c:v>
                </c:pt>
                <c:pt idx="5">
                  <c:v>VšĮ Respublikinė Šiaulių ligoninė</c:v>
                </c:pt>
                <c:pt idx="6">
                  <c:v>VšĮ Respublikinė Panevėžio ligoninė</c:v>
                </c:pt>
              </c:strCache>
            </c:strRef>
          </c:cat>
          <c:val>
            <c:numRef>
              <c:f>Lapas1!$B$2:$B$8</c:f>
              <c:numCache>
                <c:formatCode>0.0%</c:formatCode>
                <c:ptCount val="7"/>
                <c:pt idx="0">
                  <c:v>0.23662513863453286</c:v>
                </c:pt>
                <c:pt idx="1">
                  <c:v>0.23355360425197491</c:v>
                </c:pt>
                <c:pt idx="2">
                  <c:v>0.22587472629391417</c:v>
                </c:pt>
                <c:pt idx="3">
                  <c:v>0.11555665542197786</c:v>
                </c:pt>
                <c:pt idx="4">
                  <c:v>0.10860224091708029</c:v>
                </c:pt>
                <c:pt idx="5">
                  <c:v>4.708491862062375E-2</c:v>
                </c:pt>
                <c:pt idx="6">
                  <c:v>3.2702715859896127E-2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6E-4962-8312-F2453923546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15CABDE2-5F76-4DB8-B6C0-EEFC33FC03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77C87596-E473-46D7-AF7B-EBAA36AE76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88D08-D883-4516-8DBC-620C9D2A3D25}" type="datetimeFigureOut">
              <a:rPr lang="lt-LT" smtClean="0"/>
              <a:t>2020.09.09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7E3F9BD4-1BF1-48A9-A77C-1A2768A94ED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9B530E09-0945-4B51-8881-1E70374D0C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6109D2-0BBC-403D-A128-F782B04982E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974640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8B65-A2DB-43D3-8725-2302D8AF9E03}" type="datetimeFigureOut">
              <a:rPr lang="lt-LT" smtClean="0"/>
              <a:t>2020.09.09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11062-9E84-4510-AA27-EE9232CB7A2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7957245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BE1F-30B6-4D81-9771-5C47ABCACA3E}" type="datetime1">
              <a:rPr lang="lt-LT" smtClean="0"/>
              <a:t>2020.09.09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682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BC8AA-E34D-4C72-A509-467805BA2752}" type="datetime1">
              <a:rPr lang="lt-LT" smtClean="0"/>
              <a:t>2020.09.09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80246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703B-80BB-451E-8334-1A5D4192524E}" type="datetime1">
              <a:rPr lang="lt-LT" smtClean="0"/>
              <a:t>2020.09.09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1708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89AD-FDDB-4AF7-AE86-0D1A93A17AC8}" type="datetime1">
              <a:rPr lang="lt-LT" smtClean="0"/>
              <a:t>2020.09.09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90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A2C1-56F5-46A4-827E-7E2AEDEB608E}" type="datetime1">
              <a:rPr lang="lt-LT" smtClean="0"/>
              <a:t>2020.09.09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1229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B9E36-7C75-470A-BD4A-38F4EB084B95}" type="datetime1">
              <a:rPr lang="lt-LT" smtClean="0"/>
              <a:t>2020.09.09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635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14E72-0D7C-4291-AAB4-CB80B52B7646}" type="datetime1">
              <a:rPr lang="lt-LT" smtClean="0"/>
              <a:t>2020.09.09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9213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27F83-6D6A-42F5-9575-F99DBDE29AF6}" type="datetime1">
              <a:rPr lang="lt-LT" smtClean="0"/>
              <a:t>2020.09.09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1415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34B77-5E89-4AA5-B11A-D5BE74D52E31}" type="datetime1">
              <a:rPr lang="lt-LT" smtClean="0"/>
              <a:t>2020.09.09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08195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743E-66F4-4EF3-BBE0-F97CDD403529}" type="datetime1">
              <a:rPr lang="lt-LT" smtClean="0"/>
              <a:t>2020.09.09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020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50E2-4536-4027-BD9F-C5CD3BBD3E1F}" type="datetime1">
              <a:rPr lang="lt-LT" smtClean="0"/>
              <a:t>2020.09.09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/>
              <a:t>VLK SAS</a:t>
            </a:r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5718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299A8-CB65-46DC-8F3E-2AB2AA026A27}" type="datetime1">
              <a:rPr lang="lt-LT" smtClean="0"/>
              <a:t>2020.09.09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t-LT"/>
              <a:t>VLK SAS</a:t>
            </a: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6210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m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m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 descr="Ekrano nukirtima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aveikslėlis 4" descr="Ekrano nukirtima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357" y="607328"/>
            <a:ext cx="1369858" cy="913239"/>
          </a:xfrm>
          <a:prstGeom prst="rect">
            <a:avLst/>
          </a:prstGeom>
        </p:spPr>
      </p:pic>
      <p:sp>
        <p:nvSpPr>
          <p:cNvPr id="7" name="Antraštė 1"/>
          <p:cNvSpPr txBox="1">
            <a:spLocks/>
          </p:cNvSpPr>
          <p:nvPr/>
        </p:nvSpPr>
        <p:spPr>
          <a:xfrm>
            <a:off x="2056370" y="1691245"/>
            <a:ext cx="8079259" cy="182720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t-LT" altLang="lt-LT" sz="3500" b="1" dirty="0">
              <a:solidFill>
                <a:srgbClr val="007456"/>
              </a:solidFill>
              <a:latin typeface="+mn-lt"/>
            </a:endParaRPr>
          </a:p>
          <a:p>
            <a:r>
              <a:rPr lang="lt-LT" altLang="lt-LT" sz="3500" b="1" dirty="0">
                <a:solidFill>
                  <a:srgbClr val="007456"/>
                </a:solidFill>
                <a:latin typeface="+mn-lt"/>
              </a:rPr>
              <a:t>2019 m. onkologijos paslaugų apžvalga</a:t>
            </a:r>
          </a:p>
          <a:p>
            <a:r>
              <a:rPr lang="lt-LT" sz="3500" b="1" dirty="0">
                <a:solidFill>
                  <a:srgbClr val="007456"/>
                </a:solidFill>
                <a:latin typeface="+mn-lt"/>
              </a:rPr>
              <a:t>(pagal SAM darbo grupės poreikį)</a:t>
            </a:r>
            <a:endParaRPr lang="lt-LT" dirty="0">
              <a:latin typeface="+mn-lt"/>
            </a:endParaRPr>
          </a:p>
        </p:txBody>
      </p:sp>
      <p:sp>
        <p:nvSpPr>
          <p:cNvPr id="8" name="Antrinis pavadinimas 2"/>
          <p:cNvSpPr>
            <a:spLocks noGrp="1"/>
          </p:cNvSpPr>
          <p:nvPr>
            <p:ph type="subTitle" idx="1"/>
          </p:nvPr>
        </p:nvSpPr>
        <p:spPr>
          <a:xfrm>
            <a:off x="2830886" y="4133335"/>
            <a:ext cx="6400800" cy="1752600"/>
          </a:xfrm>
        </p:spPr>
        <p:txBody>
          <a:bodyPr/>
          <a:lstStyle/>
          <a:p>
            <a:endParaRPr lang="en-GB" sz="2000" dirty="0">
              <a:solidFill>
                <a:srgbClr val="007456"/>
              </a:solidFill>
              <a:cs typeface="Times New Roman" pitchFamily="18" charset="0"/>
            </a:endParaRPr>
          </a:p>
          <a:p>
            <a:r>
              <a:rPr lang="lt-LT" sz="2000" dirty="0">
                <a:solidFill>
                  <a:srgbClr val="007456"/>
                </a:solidFill>
                <a:cs typeface="Times New Roman" pitchFamily="18" charset="0"/>
              </a:rPr>
              <a:t>Jūratė Sabalienė </a:t>
            </a:r>
          </a:p>
          <a:p>
            <a:r>
              <a:rPr lang="lt-LT" sz="2000" dirty="0">
                <a:solidFill>
                  <a:srgbClr val="007456"/>
                </a:solidFill>
                <a:cs typeface="Times New Roman" pitchFamily="18" charset="0"/>
              </a:rPr>
              <a:t>VLK prie SAM</a:t>
            </a:r>
            <a:r>
              <a:rPr lang="en-GB" sz="2000" dirty="0">
                <a:solidFill>
                  <a:srgbClr val="007456"/>
                </a:solidFill>
                <a:cs typeface="Times New Roman" pitchFamily="18" charset="0"/>
              </a:rPr>
              <a:t> </a:t>
            </a:r>
            <a:r>
              <a:rPr lang="lt-LT" sz="2000" dirty="0">
                <a:solidFill>
                  <a:srgbClr val="007456"/>
                </a:solidFill>
                <a:cs typeface="Times New Roman" pitchFamily="18" charset="0"/>
              </a:rPr>
              <a:t>Statistikos ir analizės skyrius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F24BC8-E6C4-40FE-940B-E59C68908F77}"/>
              </a:ext>
            </a:extLst>
          </p:cNvPr>
          <p:cNvSpPr txBox="1"/>
          <p:nvPr/>
        </p:nvSpPr>
        <p:spPr>
          <a:xfrm>
            <a:off x="5346357" y="6321287"/>
            <a:ext cx="1541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>
                <a:solidFill>
                  <a:srgbClr val="007456"/>
                </a:solidFill>
                <a:cs typeface="Times New Roman" pitchFamily="18" charset="0"/>
              </a:rPr>
              <a:t>2020-06-25</a:t>
            </a:r>
            <a:endParaRPr lang="lt-LT" dirty="0">
              <a:solidFill>
                <a:srgbClr val="007456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645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vadinimas 1">
            <a:extLst>
              <a:ext uri="{FF2B5EF4-FFF2-40B4-BE49-F238E27FC236}">
                <a16:creationId xmlns:a16="http://schemas.microsoft.com/office/drawing/2014/main" id="{9B0345D4-BC77-4D55-87DB-AB9427B45993}"/>
              </a:ext>
            </a:extLst>
          </p:cNvPr>
          <p:cNvSpPr txBox="1">
            <a:spLocks/>
          </p:cNvSpPr>
          <p:nvPr/>
        </p:nvSpPr>
        <p:spPr>
          <a:xfrm>
            <a:off x="1997204" y="2532078"/>
            <a:ext cx="10114225" cy="8311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t-LT" sz="5400" b="1" dirty="0">
                <a:solidFill>
                  <a:srgbClr val="289482"/>
                </a:solidFill>
                <a:latin typeface="+mn-lt"/>
              </a:rPr>
              <a:t>Onkologijos paslaugų finansavimas </a:t>
            </a:r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t-LT" sz="5400" b="1" dirty="0">
                <a:solidFill>
                  <a:srgbClr val="289482"/>
                </a:solidFill>
                <a:latin typeface="+mn-lt"/>
              </a:rPr>
              <a:t>PSDF biudžeto lėšomis</a:t>
            </a:r>
            <a:endParaRPr lang="lt-LT" sz="5400" b="1" dirty="0">
              <a:solidFill>
                <a:srgbClr val="28948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98E10E89-D8BC-42CA-A952-C374A9542B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8" name="Paveikslėlis 7" descr="Ekrano nukirtimas">
            <a:extLst>
              <a:ext uri="{FF2B5EF4-FFF2-40B4-BE49-F238E27FC236}">
                <a16:creationId xmlns:a16="http://schemas.microsoft.com/office/drawing/2014/main" id="{628F3F9C-8AC5-4F35-9A65-A84896875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821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urinio vietos rezervavimo ženklas 10">
            <a:extLst>
              <a:ext uri="{FF2B5EF4-FFF2-40B4-BE49-F238E27FC236}">
                <a16:creationId xmlns:a16="http://schemas.microsoft.com/office/drawing/2014/main" id="{F085C300-9BF3-4ED0-9D48-7467CE7EB8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867315"/>
              </p:ext>
            </p:extLst>
          </p:nvPr>
        </p:nvGraphicFramePr>
        <p:xfrm>
          <a:off x="1497874" y="847725"/>
          <a:ext cx="10598992" cy="5310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avadinimas 1">
            <a:extLst>
              <a:ext uri="{FF2B5EF4-FFF2-40B4-BE49-F238E27FC236}">
                <a16:creationId xmlns:a16="http://schemas.microsoft.com/office/drawing/2014/main" id="{9B0345D4-BC77-4D55-87DB-AB9427B45993}"/>
              </a:ext>
            </a:extLst>
          </p:cNvPr>
          <p:cNvSpPr txBox="1">
            <a:spLocks/>
          </p:cNvSpPr>
          <p:nvPr/>
        </p:nvSpPr>
        <p:spPr>
          <a:xfrm>
            <a:off x="1497874" y="0"/>
            <a:ext cx="10694126" cy="682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t-LT" sz="20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2019 m. PSDF biudžeto lėšų dalis (%), tenkanti sveikatos priežiūros paslaugoms, suteiktoms dėl onkologinių* ligų, palyginti su visomis PSDF biudžeto lėšomis, tenkančiomis atitinkamoms paslaugoms (I)</a:t>
            </a:r>
          </a:p>
        </p:txBody>
      </p:sp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98E10E89-D8BC-42CA-A952-C374A9542B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8" name="Paveikslėlis 7" descr="Ekrano nukirtimas">
            <a:extLst>
              <a:ext uri="{FF2B5EF4-FFF2-40B4-BE49-F238E27FC236}">
                <a16:creationId xmlns:a16="http://schemas.microsoft.com/office/drawing/2014/main" id="{628F3F9C-8AC5-4F35-9A65-A848968753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sp>
        <p:nvSpPr>
          <p:cNvPr id="9" name="Stačiakampis 8">
            <a:extLst>
              <a:ext uri="{FF2B5EF4-FFF2-40B4-BE49-F238E27FC236}">
                <a16:creationId xmlns:a16="http://schemas.microsoft.com/office/drawing/2014/main" id="{205122C1-6D65-43BD-966F-6C2EDDC4FA45}"/>
              </a:ext>
            </a:extLst>
          </p:cNvPr>
          <p:cNvSpPr/>
          <p:nvPr/>
        </p:nvSpPr>
        <p:spPr>
          <a:xfrm>
            <a:off x="1590676" y="6538912"/>
            <a:ext cx="56310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* </a:t>
            </a:r>
            <a:r>
              <a:rPr lang="lt-LT" sz="1400" i="1" dirty="0"/>
              <a:t>Paslaugos dėl priežasčių, kurios pagal TLK-10-AM koduojamos </a:t>
            </a:r>
            <a:r>
              <a:rPr lang="en-US" sz="1400" i="1" dirty="0"/>
              <a:t>C00-C80</a:t>
            </a:r>
            <a:endParaRPr lang="lt-LT" sz="1400" i="1" dirty="0"/>
          </a:p>
        </p:txBody>
      </p:sp>
    </p:spTree>
    <p:extLst>
      <p:ext uri="{BB962C8B-B14F-4D97-AF65-F5344CB8AC3E}">
        <p14:creationId xmlns:p14="http://schemas.microsoft.com/office/powerpoint/2010/main" val="235159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urinio vietos rezervavimo ženklas 10">
            <a:extLst>
              <a:ext uri="{FF2B5EF4-FFF2-40B4-BE49-F238E27FC236}">
                <a16:creationId xmlns:a16="http://schemas.microsoft.com/office/drawing/2014/main" id="{F085C300-9BF3-4ED0-9D48-7467CE7EB8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368217"/>
              </p:ext>
            </p:extLst>
          </p:nvPr>
        </p:nvGraphicFramePr>
        <p:xfrm>
          <a:off x="1497874" y="847725"/>
          <a:ext cx="10598992" cy="5310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avadinimas 1">
            <a:extLst>
              <a:ext uri="{FF2B5EF4-FFF2-40B4-BE49-F238E27FC236}">
                <a16:creationId xmlns:a16="http://schemas.microsoft.com/office/drawing/2014/main" id="{9B0345D4-BC77-4D55-87DB-AB9427B45993}"/>
              </a:ext>
            </a:extLst>
          </p:cNvPr>
          <p:cNvSpPr txBox="1">
            <a:spLocks/>
          </p:cNvSpPr>
          <p:nvPr/>
        </p:nvSpPr>
        <p:spPr>
          <a:xfrm>
            <a:off x="1497874" y="0"/>
            <a:ext cx="10694126" cy="682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2019 m. PSDF </a:t>
            </a:r>
            <a:r>
              <a:rPr lang="lt-LT" sz="20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biudžeto lėšų dalis (%), tenkanti sveikatos priežiūros paslaugoms, suteiktoms dėl onkologinių* ligų, palyginti su visomis PSDF biudžeto lėšomis, tenkančiomis atitinkamoms paslaugoms (II)</a:t>
            </a:r>
          </a:p>
        </p:txBody>
      </p:sp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98E10E89-D8BC-42CA-A952-C374A9542B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8" name="Paveikslėlis 7" descr="Ekrano nukirtimas">
            <a:extLst>
              <a:ext uri="{FF2B5EF4-FFF2-40B4-BE49-F238E27FC236}">
                <a16:creationId xmlns:a16="http://schemas.microsoft.com/office/drawing/2014/main" id="{628F3F9C-8AC5-4F35-9A65-A848968753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sp>
        <p:nvSpPr>
          <p:cNvPr id="9" name="Stačiakampis 8">
            <a:extLst>
              <a:ext uri="{FF2B5EF4-FFF2-40B4-BE49-F238E27FC236}">
                <a16:creationId xmlns:a16="http://schemas.microsoft.com/office/drawing/2014/main" id="{205122C1-6D65-43BD-966F-6C2EDDC4FA45}"/>
              </a:ext>
            </a:extLst>
          </p:cNvPr>
          <p:cNvSpPr/>
          <p:nvPr/>
        </p:nvSpPr>
        <p:spPr>
          <a:xfrm>
            <a:off x="1590676" y="6538912"/>
            <a:ext cx="56611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* </a:t>
            </a:r>
            <a:r>
              <a:rPr lang="lt-LT" sz="1400" i="1" dirty="0"/>
              <a:t>Paslaugos dėl priežasčių, kurios pagal TLK-10-AM koduojamos </a:t>
            </a:r>
            <a:r>
              <a:rPr lang="en-US" sz="1400" i="1" dirty="0"/>
              <a:t>C00-</a:t>
            </a:r>
            <a:r>
              <a:rPr lang="lt-LT" sz="1400" i="1" dirty="0"/>
              <a:t>D48</a:t>
            </a:r>
          </a:p>
        </p:txBody>
      </p:sp>
    </p:spTree>
    <p:extLst>
      <p:ext uri="{BB962C8B-B14F-4D97-AF65-F5344CB8AC3E}">
        <p14:creationId xmlns:p14="http://schemas.microsoft.com/office/powerpoint/2010/main" val="2277732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vadinimas 1">
            <a:extLst>
              <a:ext uri="{FF2B5EF4-FFF2-40B4-BE49-F238E27FC236}">
                <a16:creationId xmlns:a16="http://schemas.microsoft.com/office/drawing/2014/main" id="{9B0345D4-BC77-4D55-87DB-AB9427B45993}"/>
              </a:ext>
            </a:extLst>
          </p:cNvPr>
          <p:cNvSpPr txBox="1">
            <a:spLocks/>
          </p:cNvSpPr>
          <p:nvPr/>
        </p:nvSpPr>
        <p:spPr>
          <a:xfrm>
            <a:off x="1497874" y="0"/>
            <a:ext cx="10694126" cy="682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t-LT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2019 m. PSDF biudžeto lėšų, tenkančių sveikatos priežiūros paslaugoms, suteiktoms dėl onkologinių* ligų, pasiskirstymas (%) pagal paslaugas teikusias ASPĮ</a:t>
            </a:r>
          </a:p>
        </p:txBody>
      </p:sp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98E10E89-D8BC-42CA-A952-C374A9542B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8" name="Paveikslėlis 7" descr="Ekrano nukirtimas">
            <a:extLst>
              <a:ext uri="{FF2B5EF4-FFF2-40B4-BE49-F238E27FC236}">
                <a16:creationId xmlns:a16="http://schemas.microsoft.com/office/drawing/2014/main" id="{628F3F9C-8AC5-4F35-9A65-A84896875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3BE1C7C-D53B-446E-B1C7-6B1ECD8392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6229994"/>
              </p:ext>
            </p:extLst>
          </p:nvPr>
        </p:nvGraphicFramePr>
        <p:xfrm>
          <a:off x="1521314" y="821094"/>
          <a:ext cx="10480186" cy="553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Stačiakampis 8">
            <a:extLst>
              <a:ext uri="{FF2B5EF4-FFF2-40B4-BE49-F238E27FC236}">
                <a16:creationId xmlns:a16="http://schemas.microsoft.com/office/drawing/2014/main" id="{C246DAC7-6D63-497F-A801-16A81DA43BD5}"/>
              </a:ext>
            </a:extLst>
          </p:cNvPr>
          <p:cNvSpPr/>
          <p:nvPr/>
        </p:nvSpPr>
        <p:spPr>
          <a:xfrm>
            <a:off x="1590676" y="6538912"/>
            <a:ext cx="5646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/>
              <a:t>* </a:t>
            </a:r>
            <a:r>
              <a:rPr lang="lt-LT" sz="1400" i="1" dirty="0"/>
              <a:t>Paslaugos dėl priežasčių, kurios pagal TLK-10-AM koduojamos </a:t>
            </a:r>
            <a:r>
              <a:rPr lang="en-US" sz="1400" i="1" dirty="0"/>
              <a:t>C00-C80</a:t>
            </a:r>
            <a:endParaRPr lang="lt-LT" sz="1400" i="1" dirty="0"/>
          </a:p>
        </p:txBody>
      </p:sp>
    </p:spTree>
    <p:extLst>
      <p:ext uri="{BB962C8B-B14F-4D97-AF65-F5344CB8AC3E}">
        <p14:creationId xmlns:p14="http://schemas.microsoft.com/office/powerpoint/2010/main" val="2063812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vadinimas 1">
            <a:extLst>
              <a:ext uri="{FF2B5EF4-FFF2-40B4-BE49-F238E27FC236}">
                <a16:creationId xmlns:a16="http://schemas.microsoft.com/office/drawing/2014/main" id="{9B0345D4-BC77-4D55-87DB-AB9427B45993}"/>
              </a:ext>
            </a:extLst>
          </p:cNvPr>
          <p:cNvSpPr txBox="1">
            <a:spLocks/>
          </p:cNvSpPr>
          <p:nvPr/>
        </p:nvSpPr>
        <p:spPr>
          <a:xfrm>
            <a:off x="1497874" y="0"/>
            <a:ext cx="10694126" cy="682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2019 m. PSDF </a:t>
            </a:r>
            <a:r>
              <a:rPr lang="lt-LT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biudžeto lėšų, tenkančių sveikatos priežiūros paslaugoms, suteiktoms dėl onkologinių</a:t>
            </a:r>
            <a:r>
              <a:rPr lang="en-US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*</a:t>
            </a:r>
            <a:r>
              <a:rPr lang="lt-LT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 ligų, pasiskirstymas (</a:t>
            </a:r>
            <a:r>
              <a:rPr lang="en-US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%</a:t>
            </a:r>
            <a:r>
              <a:rPr lang="lt-LT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)</a:t>
            </a:r>
            <a:r>
              <a:rPr lang="en-US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 </a:t>
            </a:r>
            <a:r>
              <a:rPr lang="lt-LT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pagal paslaugas teikusias ASPĮ</a:t>
            </a:r>
          </a:p>
        </p:txBody>
      </p:sp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98E10E89-D8BC-42CA-A952-C374A9542B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8" name="Paveikslėlis 7" descr="Ekrano nukirtimas">
            <a:extLst>
              <a:ext uri="{FF2B5EF4-FFF2-40B4-BE49-F238E27FC236}">
                <a16:creationId xmlns:a16="http://schemas.microsoft.com/office/drawing/2014/main" id="{628F3F9C-8AC5-4F35-9A65-A84896875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3BE1C7C-D53B-446E-B1C7-6B1ECD8392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6687177"/>
              </p:ext>
            </p:extLst>
          </p:nvPr>
        </p:nvGraphicFramePr>
        <p:xfrm>
          <a:off x="1521314" y="821094"/>
          <a:ext cx="10480186" cy="553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Stačiakampis 8">
            <a:extLst>
              <a:ext uri="{FF2B5EF4-FFF2-40B4-BE49-F238E27FC236}">
                <a16:creationId xmlns:a16="http://schemas.microsoft.com/office/drawing/2014/main" id="{C246DAC7-6D63-497F-A801-16A81DA43BD5}"/>
              </a:ext>
            </a:extLst>
          </p:cNvPr>
          <p:cNvSpPr/>
          <p:nvPr/>
        </p:nvSpPr>
        <p:spPr>
          <a:xfrm>
            <a:off x="1590676" y="6538912"/>
            <a:ext cx="56611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* </a:t>
            </a:r>
            <a:r>
              <a:rPr lang="lt-LT" sz="1400" i="1" dirty="0"/>
              <a:t>Paslaugos dėl priežasčių, kurios pagal TLK-10-AM koduojamos </a:t>
            </a:r>
            <a:r>
              <a:rPr lang="en-US" sz="1400" i="1" dirty="0"/>
              <a:t>C00-</a:t>
            </a:r>
            <a:r>
              <a:rPr lang="lt-LT" sz="1400" i="1" dirty="0"/>
              <a:t>D48</a:t>
            </a:r>
          </a:p>
        </p:txBody>
      </p:sp>
    </p:spTree>
    <p:extLst>
      <p:ext uri="{BB962C8B-B14F-4D97-AF65-F5344CB8AC3E}">
        <p14:creationId xmlns:p14="http://schemas.microsoft.com/office/powerpoint/2010/main" val="1839074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vadinimas 1">
            <a:extLst>
              <a:ext uri="{FF2B5EF4-FFF2-40B4-BE49-F238E27FC236}">
                <a16:creationId xmlns:a16="http://schemas.microsoft.com/office/drawing/2014/main" id="{9B0345D4-BC77-4D55-87DB-AB9427B45993}"/>
              </a:ext>
            </a:extLst>
          </p:cNvPr>
          <p:cNvSpPr txBox="1">
            <a:spLocks/>
          </p:cNvSpPr>
          <p:nvPr/>
        </p:nvSpPr>
        <p:spPr>
          <a:xfrm>
            <a:off x="1426182" y="-1"/>
            <a:ext cx="10765818" cy="942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t-LT" sz="20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2019 m. PSDF biudžeto lėšų, tenkančių sveikatos priežiūros paslaugoms, suteiktoms dėl onkologinių* ligų, pasiskirstymas (%)</a:t>
            </a:r>
            <a:r>
              <a:rPr lang="lt-LT" sz="2000" b="1" dirty="0">
                <a:solidFill>
                  <a:srgbClr val="289482"/>
                </a:solidFill>
              </a:rPr>
              <a:t> </a:t>
            </a:r>
            <a:r>
              <a:rPr lang="lt-LT" sz="20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Nacionaliniame vėžio institute ir kitose ASPĮ pagal paslaugų rūšis</a:t>
            </a:r>
          </a:p>
        </p:txBody>
      </p:sp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98E10E89-D8BC-42CA-A952-C374A9542B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8" name="Paveikslėlis 7" descr="Ekrano nukirtimas">
            <a:extLst>
              <a:ext uri="{FF2B5EF4-FFF2-40B4-BE49-F238E27FC236}">
                <a16:creationId xmlns:a16="http://schemas.microsoft.com/office/drawing/2014/main" id="{628F3F9C-8AC5-4F35-9A65-A84896875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C6014CCB-90CA-4CC2-92C5-51BAED013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0987373"/>
              </p:ext>
            </p:extLst>
          </p:nvPr>
        </p:nvGraphicFramePr>
        <p:xfrm>
          <a:off x="1497875" y="942974"/>
          <a:ext cx="10598992" cy="5413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tačiakampis 9">
            <a:extLst>
              <a:ext uri="{FF2B5EF4-FFF2-40B4-BE49-F238E27FC236}">
                <a16:creationId xmlns:a16="http://schemas.microsoft.com/office/drawing/2014/main" id="{A3AD1027-B068-4EDA-B89F-248A6C095886}"/>
              </a:ext>
            </a:extLst>
          </p:cNvPr>
          <p:cNvSpPr/>
          <p:nvPr/>
        </p:nvSpPr>
        <p:spPr>
          <a:xfrm>
            <a:off x="1590676" y="6538912"/>
            <a:ext cx="5646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* </a:t>
            </a:r>
            <a:r>
              <a:rPr lang="lt-LT" sz="1400" i="1" dirty="0"/>
              <a:t>Paslaugos dėl priežasčių, kurios pagal TLK-10-AM koduojamos </a:t>
            </a:r>
            <a:r>
              <a:rPr lang="en-US" sz="1400" i="1" dirty="0"/>
              <a:t>C00-C80</a:t>
            </a:r>
            <a:endParaRPr lang="lt-LT" sz="1400" i="1" dirty="0"/>
          </a:p>
        </p:txBody>
      </p:sp>
    </p:spTree>
    <p:extLst>
      <p:ext uri="{BB962C8B-B14F-4D97-AF65-F5344CB8AC3E}">
        <p14:creationId xmlns:p14="http://schemas.microsoft.com/office/powerpoint/2010/main" val="584415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vadinimas 1">
            <a:extLst>
              <a:ext uri="{FF2B5EF4-FFF2-40B4-BE49-F238E27FC236}">
                <a16:creationId xmlns:a16="http://schemas.microsoft.com/office/drawing/2014/main" id="{9B0345D4-BC77-4D55-87DB-AB9427B45993}"/>
              </a:ext>
            </a:extLst>
          </p:cNvPr>
          <p:cNvSpPr txBox="1">
            <a:spLocks/>
          </p:cNvSpPr>
          <p:nvPr/>
        </p:nvSpPr>
        <p:spPr>
          <a:xfrm>
            <a:off x="1426182" y="-1"/>
            <a:ext cx="10765818" cy="942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t-LT" sz="20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2019 m. PSDF biudžeto lėšų, tenkančių sveikatos priežiūros paslaugoms, suteiktoms dėl onkologinių* ligų, pasiskirstymas (%)</a:t>
            </a:r>
            <a:r>
              <a:rPr lang="lt-LT" sz="2000" b="1" dirty="0">
                <a:solidFill>
                  <a:srgbClr val="289482"/>
                </a:solidFill>
              </a:rPr>
              <a:t> </a:t>
            </a:r>
            <a:r>
              <a:rPr lang="lt-LT" sz="20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Nacionaliniame vėžio institute ir kitose ASPĮ pagal paslaugų rūšis</a:t>
            </a:r>
          </a:p>
        </p:txBody>
      </p:sp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98E10E89-D8BC-42CA-A952-C374A9542B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8" name="Paveikslėlis 7" descr="Ekrano nukirtimas">
            <a:extLst>
              <a:ext uri="{FF2B5EF4-FFF2-40B4-BE49-F238E27FC236}">
                <a16:creationId xmlns:a16="http://schemas.microsoft.com/office/drawing/2014/main" id="{628F3F9C-8AC5-4F35-9A65-A84896875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C6014CCB-90CA-4CC2-92C5-51BAED013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1198926"/>
              </p:ext>
            </p:extLst>
          </p:nvPr>
        </p:nvGraphicFramePr>
        <p:xfrm>
          <a:off x="1497875" y="942974"/>
          <a:ext cx="10598992" cy="5413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tačiakampis 9">
            <a:extLst>
              <a:ext uri="{FF2B5EF4-FFF2-40B4-BE49-F238E27FC236}">
                <a16:creationId xmlns:a16="http://schemas.microsoft.com/office/drawing/2014/main" id="{A3AD1027-B068-4EDA-B89F-248A6C095886}"/>
              </a:ext>
            </a:extLst>
          </p:cNvPr>
          <p:cNvSpPr/>
          <p:nvPr/>
        </p:nvSpPr>
        <p:spPr>
          <a:xfrm>
            <a:off x="1590676" y="6538912"/>
            <a:ext cx="56611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* </a:t>
            </a:r>
            <a:r>
              <a:rPr lang="lt-LT" sz="1400" i="1" dirty="0"/>
              <a:t>Paslaugos dėl priežasčių, kurios pagal TLK-10-AM koduojamos </a:t>
            </a:r>
            <a:r>
              <a:rPr lang="en-US" sz="1400" i="1" dirty="0"/>
              <a:t>C00-</a:t>
            </a:r>
            <a:r>
              <a:rPr lang="lt-LT" sz="1400" i="1" dirty="0"/>
              <a:t>D48</a:t>
            </a:r>
          </a:p>
        </p:txBody>
      </p:sp>
    </p:spTree>
    <p:extLst>
      <p:ext uri="{BB962C8B-B14F-4D97-AF65-F5344CB8AC3E}">
        <p14:creationId xmlns:p14="http://schemas.microsoft.com/office/powerpoint/2010/main" val="2129184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vadinimas 1">
            <a:extLst>
              <a:ext uri="{FF2B5EF4-FFF2-40B4-BE49-F238E27FC236}">
                <a16:creationId xmlns:a16="http://schemas.microsoft.com/office/drawing/2014/main" id="{9B0345D4-BC77-4D55-87DB-AB9427B45993}"/>
              </a:ext>
            </a:extLst>
          </p:cNvPr>
          <p:cNvSpPr txBox="1">
            <a:spLocks/>
          </p:cNvSpPr>
          <p:nvPr/>
        </p:nvSpPr>
        <p:spPr>
          <a:xfrm>
            <a:off x="1497874" y="0"/>
            <a:ext cx="10694126" cy="887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t-LT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2019 m. PSDF biudžeto lėšų, tenkančių sveikatos priežiūros paslaugoms, suteiktoms dėl onkologinių* ligų, pasiskirstymas (%) pagal paslaugas teikusias ASPĮ </a:t>
            </a:r>
            <a:r>
              <a:rPr lang="lt-LT" sz="2300" b="1">
                <a:solidFill>
                  <a:srgbClr val="289482"/>
                </a:solidFill>
                <a:latin typeface="+mn-lt"/>
                <a:ea typeface="+mn-ea"/>
                <a:cs typeface="+mn-cs"/>
              </a:rPr>
              <a:t>ir paciento </a:t>
            </a:r>
            <a:r>
              <a:rPr lang="lt-LT" sz="2300" b="1" dirty="0">
                <a:solidFill>
                  <a:srgbClr val="289482"/>
                </a:solidFill>
                <a:latin typeface="+mn-lt"/>
                <a:ea typeface="+mn-ea"/>
                <a:cs typeface="+mn-cs"/>
              </a:rPr>
              <a:t>TLK </a:t>
            </a:r>
          </a:p>
        </p:txBody>
      </p:sp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98E10E89-D8BC-42CA-A952-C374A9542B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8" name="Paveikslėlis 7" descr="Ekrano nukirtimas">
            <a:extLst>
              <a:ext uri="{FF2B5EF4-FFF2-40B4-BE49-F238E27FC236}">
                <a16:creationId xmlns:a16="http://schemas.microsoft.com/office/drawing/2014/main" id="{628F3F9C-8AC5-4F35-9A65-A84896875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graphicFrame>
        <p:nvGraphicFramePr>
          <p:cNvPr id="9" name="Turinio vietos rezervavimo ženklas 7">
            <a:extLst>
              <a:ext uri="{FF2B5EF4-FFF2-40B4-BE49-F238E27FC236}">
                <a16:creationId xmlns:a16="http://schemas.microsoft.com/office/drawing/2014/main" id="{A0C0F041-C2F9-47BE-9858-582C32140B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6146599"/>
              </p:ext>
            </p:extLst>
          </p:nvPr>
        </p:nvGraphicFramePr>
        <p:xfrm>
          <a:off x="1497874" y="970384"/>
          <a:ext cx="10598992" cy="5506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tačiakampis 9">
            <a:extLst>
              <a:ext uri="{FF2B5EF4-FFF2-40B4-BE49-F238E27FC236}">
                <a16:creationId xmlns:a16="http://schemas.microsoft.com/office/drawing/2014/main" id="{09FC3829-A1D2-49F9-96FD-E3F18D307AB3}"/>
              </a:ext>
            </a:extLst>
          </p:cNvPr>
          <p:cNvSpPr/>
          <p:nvPr/>
        </p:nvSpPr>
        <p:spPr>
          <a:xfrm>
            <a:off x="1590676" y="6538912"/>
            <a:ext cx="5646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* </a:t>
            </a:r>
            <a:r>
              <a:rPr lang="lt-LT" sz="1400" i="1" dirty="0"/>
              <a:t>Paslaugos dėl priežasčių, kurios pagal TLK-10-AM koduojamos </a:t>
            </a:r>
            <a:r>
              <a:rPr lang="en-US" sz="1400" i="1" dirty="0"/>
              <a:t>C00-C80</a:t>
            </a:r>
            <a:endParaRPr lang="lt-LT" sz="1400" i="1" dirty="0"/>
          </a:p>
        </p:txBody>
      </p:sp>
    </p:spTree>
    <p:extLst>
      <p:ext uri="{BB962C8B-B14F-4D97-AF65-F5344CB8AC3E}">
        <p14:creationId xmlns:p14="http://schemas.microsoft.com/office/powerpoint/2010/main" val="4000947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1" descr="Ekrano nukirtima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5" name="Paveikslėlis 4" descr="Ekrano nukirtima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sp>
        <p:nvSpPr>
          <p:cNvPr id="6" name="Antraštė 1"/>
          <p:cNvSpPr>
            <a:spLocks noGrp="1"/>
          </p:cNvSpPr>
          <p:nvPr>
            <p:ph type="title"/>
          </p:nvPr>
        </p:nvSpPr>
        <p:spPr>
          <a:xfrm>
            <a:off x="1497874" y="3058726"/>
            <a:ext cx="10503861" cy="740547"/>
          </a:xfrm>
        </p:spPr>
        <p:txBody>
          <a:bodyPr>
            <a:noAutofit/>
          </a:bodyPr>
          <a:lstStyle/>
          <a:p>
            <a:pPr algn="ctr"/>
            <a:r>
              <a:rPr lang="lt-LT" sz="5400" b="1" dirty="0">
                <a:solidFill>
                  <a:srgbClr val="289482"/>
                </a:solidFill>
                <a:latin typeface="+mn-lt"/>
              </a:rPr>
              <a:t>Onkologijos chemoterapijos ir radioterapijos paslaugos</a:t>
            </a:r>
          </a:p>
        </p:txBody>
      </p:sp>
    </p:spTree>
    <p:extLst>
      <p:ext uri="{BB962C8B-B14F-4D97-AF65-F5344CB8AC3E}">
        <p14:creationId xmlns:p14="http://schemas.microsoft.com/office/powerpoint/2010/main" val="368044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1" descr="Ekrano nukirtima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5" name="Paveikslėlis 4" descr="Ekrano nukirtima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sp>
        <p:nvSpPr>
          <p:cNvPr id="6" name="Antraštė 1"/>
          <p:cNvSpPr>
            <a:spLocks noGrp="1"/>
          </p:cNvSpPr>
          <p:nvPr>
            <p:ph type="title"/>
          </p:nvPr>
        </p:nvSpPr>
        <p:spPr>
          <a:xfrm>
            <a:off x="1592891" y="7598"/>
            <a:ext cx="10503861" cy="740547"/>
          </a:xfrm>
        </p:spPr>
        <p:txBody>
          <a:bodyPr>
            <a:noAutofit/>
          </a:bodyPr>
          <a:lstStyle/>
          <a:p>
            <a:pPr algn="ctr"/>
            <a:r>
              <a:rPr lang="lt-LT" sz="2400" b="1" dirty="0">
                <a:solidFill>
                  <a:srgbClr val="289482"/>
                </a:solidFill>
                <a:latin typeface="+mn-lt"/>
              </a:rPr>
              <a:t>Onkologijos* chemoterapijos </a:t>
            </a:r>
            <a:r>
              <a:rPr lang="lt-LT" sz="2400" dirty="0">
                <a:solidFill>
                  <a:srgbClr val="289482"/>
                </a:solidFill>
                <a:latin typeface="+mn-lt"/>
              </a:rPr>
              <a:t>paslaugas gavusių unikalių pacientų skaičius</a:t>
            </a:r>
            <a:r>
              <a:rPr lang="en-GB" sz="2400" dirty="0">
                <a:solidFill>
                  <a:srgbClr val="289482"/>
                </a:solidFill>
                <a:latin typeface="+mn-lt"/>
              </a:rPr>
              <a:t> </a:t>
            </a:r>
            <a:r>
              <a:rPr lang="lt-LT" sz="2400" dirty="0">
                <a:solidFill>
                  <a:srgbClr val="289482"/>
                </a:solidFill>
                <a:latin typeface="+mn-lt"/>
              </a:rPr>
              <a:t>2019 m.</a:t>
            </a:r>
            <a:r>
              <a:rPr lang="lt-LT" sz="2400" b="1" dirty="0">
                <a:solidFill>
                  <a:srgbClr val="289482"/>
                </a:solidFill>
                <a:latin typeface="+mn-lt"/>
              </a:rPr>
              <a:t> </a:t>
            </a:r>
            <a:endParaRPr lang="lt-LT" sz="2400" dirty="0">
              <a:solidFill>
                <a:srgbClr val="289482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B9F6EF-228B-4A44-A84A-1D38C48A02B4}"/>
              </a:ext>
            </a:extLst>
          </p:cNvPr>
          <p:cNvSpPr txBox="1"/>
          <p:nvPr/>
        </p:nvSpPr>
        <p:spPr>
          <a:xfrm>
            <a:off x="1592890" y="6437745"/>
            <a:ext cx="9697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i="1" dirty="0"/>
              <a:t>*</a:t>
            </a:r>
            <a:r>
              <a:rPr lang="en-US" sz="1200" i="1" dirty="0"/>
              <a:t> </a:t>
            </a:r>
            <a:r>
              <a:rPr lang="lt-LT" sz="1200" i="1" dirty="0"/>
              <a:t>Onkologijos chemoterapijos paslaugos vertintos, kai TLK-10-AM diagnozių kodai: C00-C80</a:t>
            </a:r>
            <a:endParaRPr lang="en-US" sz="1200" i="1" dirty="0"/>
          </a:p>
          <a:p>
            <a:r>
              <a:rPr lang="en-US" sz="1200" i="1" dirty="0"/>
              <a:t>PASTABA: </a:t>
            </a:r>
            <a:r>
              <a:rPr lang="lt-LT" sz="1200" i="1" dirty="0"/>
              <a:t>skaičiai </a:t>
            </a:r>
            <a:r>
              <a:rPr lang="en-US" sz="1200" i="1" dirty="0"/>
              <a:t>ASP</a:t>
            </a:r>
            <a:r>
              <a:rPr lang="lt-LT" sz="1200" i="1" dirty="0"/>
              <a:t>Į lygmenyje (stulpelyje) nesumuotini, nes tas pats unikalus asmuo konkrečioje įstaigoje galėjo gauti ir kelias paslaugas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82BC4F52-B6B8-43D3-9283-97E77A70FE35}"/>
              </a:ext>
            </a:extLst>
          </p:cNvPr>
          <p:cNvGraphicFramePr>
            <a:graphicFrameLocks/>
          </p:cNvGraphicFramePr>
          <p:nvPr/>
        </p:nvGraphicFramePr>
        <p:xfrm>
          <a:off x="1497874" y="748145"/>
          <a:ext cx="10598878" cy="5608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94991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1" descr="Ekrano nukirtima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5" name="Paveikslėlis 4" descr="Ekrano nukirtima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sp>
        <p:nvSpPr>
          <p:cNvPr id="6" name="Antraštė 1"/>
          <p:cNvSpPr>
            <a:spLocks noGrp="1"/>
          </p:cNvSpPr>
          <p:nvPr>
            <p:ph type="title"/>
          </p:nvPr>
        </p:nvSpPr>
        <p:spPr>
          <a:xfrm>
            <a:off x="1592891" y="7598"/>
            <a:ext cx="10503861" cy="740547"/>
          </a:xfrm>
        </p:spPr>
        <p:txBody>
          <a:bodyPr>
            <a:noAutofit/>
          </a:bodyPr>
          <a:lstStyle/>
          <a:p>
            <a:pPr algn="ctr"/>
            <a:r>
              <a:rPr lang="en-GB" sz="2400" b="1" dirty="0">
                <a:solidFill>
                  <a:srgbClr val="289482"/>
                </a:solidFill>
                <a:latin typeface="+mn-lt"/>
              </a:rPr>
              <a:t>O</a:t>
            </a:r>
            <a:r>
              <a:rPr lang="lt-LT" sz="2400" b="1" dirty="0" err="1">
                <a:solidFill>
                  <a:srgbClr val="289482"/>
                </a:solidFill>
                <a:latin typeface="+mn-lt"/>
              </a:rPr>
              <a:t>nkologijos</a:t>
            </a:r>
            <a:r>
              <a:rPr lang="lt-LT" sz="2400" b="1" dirty="0">
                <a:solidFill>
                  <a:srgbClr val="289482"/>
                </a:solidFill>
                <a:latin typeface="+mn-lt"/>
              </a:rPr>
              <a:t>* chemoterapijos </a:t>
            </a:r>
            <a:r>
              <a:rPr lang="lt-LT" sz="2400" dirty="0">
                <a:solidFill>
                  <a:srgbClr val="289482"/>
                </a:solidFill>
                <a:latin typeface="+mn-lt"/>
              </a:rPr>
              <a:t>paslaugų skaičius, tenkantis vienam unikaliam pacientui</a:t>
            </a:r>
            <a:r>
              <a:rPr lang="en-GB" sz="2400" dirty="0">
                <a:solidFill>
                  <a:srgbClr val="289482"/>
                </a:solidFill>
                <a:latin typeface="+mn-lt"/>
              </a:rPr>
              <a:t> </a:t>
            </a:r>
            <a:r>
              <a:rPr lang="lt-LT" sz="2400" dirty="0">
                <a:solidFill>
                  <a:srgbClr val="289482"/>
                </a:solidFill>
                <a:latin typeface="+mn-lt"/>
              </a:rPr>
              <a:t>2019 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B9F6EF-228B-4A44-A84A-1D38C48A02B4}"/>
              </a:ext>
            </a:extLst>
          </p:cNvPr>
          <p:cNvSpPr txBox="1"/>
          <p:nvPr/>
        </p:nvSpPr>
        <p:spPr>
          <a:xfrm>
            <a:off x="1592890" y="6437745"/>
            <a:ext cx="62535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>
                <a:solidFill>
                  <a:srgbClr val="289482"/>
                </a:solidFill>
              </a:rPr>
              <a:t>*  </a:t>
            </a:r>
            <a:r>
              <a:rPr lang="lt-LT" sz="1200" i="1" dirty="0"/>
              <a:t>Onkologijos chemoterapijos paslaugos vertintos, kai TLK-10-AM diagnozių kodai: C00-C80</a:t>
            </a:r>
          </a:p>
        </p:txBody>
      </p:sp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9016BB82-E8F8-4891-8D92-94E3902445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025215"/>
              </p:ext>
            </p:extLst>
          </p:nvPr>
        </p:nvGraphicFramePr>
        <p:xfrm>
          <a:off x="1521314" y="914400"/>
          <a:ext cx="10670685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53967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1" descr="Ekrano nukirtima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5" name="Paveikslėlis 4" descr="Ekrano nukirtima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sp>
        <p:nvSpPr>
          <p:cNvPr id="6" name="Antraštė 1"/>
          <p:cNvSpPr>
            <a:spLocks noGrp="1"/>
          </p:cNvSpPr>
          <p:nvPr>
            <p:ph type="title"/>
          </p:nvPr>
        </p:nvSpPr>
        <p:spPr>
          <a:xfrm>
            <a:off x="1592891" y="7598"/>
            <a:ext cx="10503861" cy="740547"/>
          </a:xfrm>
        </p:spPr>
        <p:txBody>
          <a:bodyPr>
            <a:noAutofit/>
          </a:bodyPr>
          <a:lstStyle/>
          <a:p>
            <a:pPr algn="ctr"/>
            <a:r>
              <a:rPr lang="lt-LT" sz="2400" b="1" dirty="0">
                <a:solidFill>
                  <a:srgbClr val="289482"/>
                </a:solidFill>
                <a:latin typeface="+mn-lt"/>
              </a:rPr>
              <a:t>Onkologijos* radioterapijos </a:t>
            </a:r>
            <a:r>
              <a:rPr lang="lt-LT" sz="2400" dirty="0">
                <a:solidFill>
                  <a:srgbClr val="289482"/>
                </a:solidFill>
                <a:latin typeface="+mn-lt"/>
              </a:rPr>
              <a:t>paslaugas gavusių unikalių pacientų skaičius</a:t>
            </a:r>
            <a:r>
              <a:rPr lang="en-GB" sz="2400" dirty="0">
                <a:solidFill>
                  <a:srgbClr val="289482"/>
                </a:solidFill>
                <a:latin typeface="+mn-lt"/>
              </a:rPr>
              <a:t> </a:t>
            </a:r>
            <a:r>
              <a:rPr lang="lt-LT" sz="2400" dirty="0">
                <a:solidFill>
                  <a:srgbClr val="289482"/>
                </a:solidFill>
                <a:latin typeface="+mn-lt"/>
              </a:rPr>
              <a:t>2019 m.</a:t>
            </a:r>
            <a:r>
              <a:rPr lang="lt-LT" sz="2400" b="1" dirty="0">
                <a:solidFill>
                  <a:srgbClr val="289482"/>
                </a:solidFill>
                <a:latin typeface="+mn-lt"/>
              </a:rPr>
              <a:t> </a:t>
            </a:r>
            <a:endParaRPr lang="lt-LT" sz="2400" dirty="0">
              <a:solidFill>
                <a:srgbClr val="289482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B9F6EF-228B-4A44-A84A-1D38C48A02B4}"/>
              </a:ext>
            </a:extLst>
          </p:cNvPr>
          <p:cNvSpPr txBox="1"/>
          <p:nvPr/>
        </p:nvSpPr>
        <p:spPr>
          <a:xfrm>
            <a:off x="1592890" y="6437745"/>
            <a:ext cx="9141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i="1" dirty="0"/>
              <a:t>* Onkologijos radioterapijos paslaugos vertintos, kai TLK-10-AM diagnozių kodai: C00-C80</a:t>
            </a:r>
          </a:p>
          <a:p>
            <a:r>
              <a:rPr lang="en-US" sz="1200" i="1" dirty="0"/>
              <a:t>PASTABA: </a:t>
            </a:r>
            <a:r>
              <a:rPr lang="lt-LT" sz="1200" i="1" dirty="0"/>
              <a:t>skaičiai </a:t>
            </a:r>
            <a:r>
              <a:rPr lang="en-US" sz="1200" i="1" dirty="0"/>
              <a:t>ASP</a:t>
            </a:r>
            <a:r>
              <a:rPr lang="lt-LT" sz="1200" i="1" dirty="0"/>
              <a:t>Į lygmenyje (stulpelyje) nesumuotini, nes tas pats unikalus asmuo konkrečioje įstaigoje galėjo gauti ir kelias paslaugas</a:t>
            </a:r>
          </a:p>
          <a:p>
            <a:endParaRPr lang="lt-LT" sz="1200" i="1" dirty="0"/>
          </a:p>
        </p:txBody>
      </p:sp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2D36F246-60A1-43E7-8995-12DD7915AA4A}"/>
              </a:ext>
            </a:extLst>
          </p:cNvPr>
          <p:cNvGraphicFramePr>
            <a:graphicFrameLocks/>
          </p:cNvGraphicFramePr>
          <p:nvPr/>
        </p:nvGraphicFramePr>
        <p:xfrm>
          <a:off x="1497874" y="676275"/>
          <a:ext cx="10598878" cy="5680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02096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1" descr="Ekrano nukirtima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5" name="Paveikslėlis 4" descr="Ekrano nukirtima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sp>
        <p:nvSpPr>
          <p:cNvPr id="6" name="Antraštė 1"/>
          <p:cNvSpPr>
            <a:spLocks noGrp="1"/>
          </p:cNvSpPr>
          <p:nvPr>
            <p:ph type="title"/>
          </p:nvPr>
        </p:nvSpPr>
        <p:spPr>
          <a:xfrm>
            <a:off x="1688138" y="6824"/>
            <a:ext cx="10503861" cy="740547"/>
          </a:xfrm>
        </p:spPr>
        <p:txBody>
          <a:bodyPr>
            <a:noAutofit/>
          </a:bodyPr>
          <a:lstStyle/>
          <a:p>
            <a:pPr algn="ctr"/>
            <a:r>
              <a:rPr lang="lt-LT" sz="2400" b="1" dirty="0">
                <a:solidFill>
                  <a:srgbClr val="289482"/>
                </a:solidFill>
                <a:latin typeface="+mn-lt"/>
              </a:rPr>
              <a:t>Onkologijos* radioterapijos </a:t>
            </a:r>
            <a:r>
              <a:rPr lang="lt-LT" sz="2400" dirty="0">
                <a:solidFill>
                  <a:srgbClr val="289482"/>
                </a:solidFill>
                <a:latin typeface="+mn-lt"/>
              </a:rPr>
              <a:t>paslaugų skaičius, tenkantis vienam unikaliam pacientui</a:t>
            </a:r>
            <a:r>
              <a:rPr lang="en-GB" sz="2400" dirty="0">
                <a:solidFill>
                  <a:srgbClr val="289482"/>
                </a:solidFill>
                <a:latin typeface="+mn-lt"/>
              </a:rPr>
              <a:t> </a:t>
            </a:r>
            <a:r>
              <a:rPr lang="lt-LT" sz="2400" dirty="0">
                <a:solidFill>
                  <a:srgbClr val="289482"/>
                </a:solidFill>
                <a:latin typeface="+mn-lt"/>
              </a:rPr>
              <a:t>2019 m.</a:t>
            </a:r>
            <a:r>
              <a:rPr lang="lt-LT" sz="2400" b="1" dirty="0">
                <a:solidFill>
                  <a:srgbClr val="289482"/>
                </a:solidFill>
                <a:latin typeface="+mn-lt"/>
              </a:rPr>
              <a:t> </a:t>
            </a:r>
            <a:endParaRPr lang="lt-LT" sz="2400" dirty="0">
              <a:solidFill>
                <a:srgbClr val="289482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B9F6EF-228B-4A44-A84A-1D38C48A02B4}"/>
              </a:ext>
            </a:extLst>
          </p:cNvPr>
          <p:cNvSpPr txBox="1"/>
          <p:nvPr/>
        </p:nvSpPr>
        <p:spPr>
          <a:xfrm>
            <a:off x="1592890" y="6437745"/>
            <a:ext cx="6253533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lt-LT" sz="1200" i="1" dirty="0"/>
              <a:t>* Onkologijos radioterapijos paslaugos vertintos, kai TLK-10-AM diagnozių kodai: C00-C80</a:t>
            </a:r>
          </a:p>
        </p:txBody>
      </p:sp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9016BB82-E8F8-4891-8D92-94E3902445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4905489"/>
              </p:ext>
            </p:extLst>
          </p:nvPr>
        </p:nvGraphicFramePr>
        <p:xfrm>
          <a:off x="1521314" y="914400"/>
          <a:ext cx="10670685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25209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vadinimas 1">
            <a:extLst>
              <a:ext uri="{FF2B5EF4-FFF2-40B4-BE49-F238E27FC236}">
                <a16:creationId xmlns:a16="http://schemas.microsoft.com/office/drawing/2014/main" id="{9B0345D4-BC77-4D55-87DB-AB9427B45993}"/>
              </a:ext>
            </a:extLst>
          </p:cNvPr>
          <p:cNvSpPr txBox="1">
            <a:spLocks/>
          </p:cNvSpPr>
          <p:nvPr/>
        </p:nvSpPr>
        <p:spPr>
          <a:xfrm>
            <a:off x="1997204" y="2532078"/>
            <a:ext cx="10114225" cy="8311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t-LT" sz="5400" b="1" dirty="0">
                <a:solidFill>
                  <a:srgbClr val="289482"/>
                </a:solidFill>
                <a:latin typeface="+mn-lt"/>
              </a:rPr>
              <a:t>Stacionarinės paslaugos</a:t>
            </a:r>
            <a:endParaRPr lang="lt-LT" sz="5400" b="1" dirty="0">
              <a:solidFill>
                <a:srgbClr val="28948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98E10E89-D8BC-42CA-A952-C374A9542B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8" name="Paveikslėlis 7" descr="Ekrano nukirtimas">
            <a:extLst>
              <a:ext uri="{FF2B5EF4-FFF2-40B4-BE49-F238E27FC236}">
                <a16:creationId xmlns:a16="http://schemas.microsoft.com/office/drawing/2014/main" id="{628F3F9C-8AC5-4F35-9A65-A84896875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655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veikslėlis 5" descr="Ekrano nukirtimas">
            <a:extLst>
              <a:ext uri="{FF2B5EF4-FFF2-40B4-BE49-F238E27FC236}">
                <a16:creationId xmlns:a16="http://schemas.microsoft.com/office/drawing/2014/main" id="{30306414-8295-4049-96D4-9586D597CF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5860C37-B8D0-4DB6-8C6B-C3C81BFDA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1314" y="136525"/>
            <a:ext cx="10623337" cy="682440"/>
          </a:xfrm>
        </p:spPr>
        <p:txBody>
          <a:bodyPr>
            <a:normAutofit fontScale="90000"/>
          </a:bodyPr>
          <a:lstStyle/>
          <a:p>
            <a:pPr algn="ctr"/>
            <a:r>
              <a:rPr lang="lt-LT" sz="2400" b="1" dirty="0">
                <a:solidFill>
                  <a:srgbClr val="289482"/>
                </a:solidFill>
                <a:latin typeface="+mn-lt"/>
              </a:rPr>
              <a:t>Dažniausi NVI aktyvaus gydymo terapiniai atvejai pagal DRG grupes ir </a:t>
            </a:r>
            <a:br>
              <a:rPr lang="lt-LT" sz="2400" b="1" dirty="0">
                <a:solidFill>
                  <a:srgbClr val="289482"/>
                </a:solidFill>
                <a:latin typeface="+mn-lt"/>
              </a:rPr>
            </a:br>
            <a:r>
              <a:rPr lang="lt-LT" sz="2400" b="1" dirty="0">
                <a:solidFill>
                  <a:srgbClr val="289482"/>
                </a:solidFill>
                <a:latin typeface="+mn-lt"/>
              </a:rPr>
              <a:t>kiek tokių atvejų turi kitos ASPĮ, 2019 m.</a:t>
            </a:r>
            <a:br>
              <a:rPr lang="lt-LT" sz="2400" b="1" dirty="0">
                <a:solidFill>
                  <a:srgbClr val="289482"/>
                </a:solidFill>
                <a:latin typeface="+mn-lt"/>
              </a:rPr>
            </a:br>
            <a:endParaRPr lang="lt-LT" sz="2400" b="1" dirty="0">
              <a:solidFill>
                <a:srgbClr val="289482"/>
              </a:solidFill>
              <a:latin typeface="+mn-lt"/>
            </a:endParaRPr>
          </a:p>
        </p:txBody>
      </p:sp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A4B1E243-D097-4A7E-B30F-74C745EFF6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7AA7EC3F-062C-4258-A675-9695F754ECBB}"/>
              </a:ext>
            </a:extLst>
          </p:cNvPr>
          <p:cNvGraphicFramePr>
            <a:graphicFrameLocks/>
          </p:cNvGraphicFramePr>
          <p:nvPr/>
        </p:nvGraphicFramePr>
        <p:xfrm>
          <a:off x="1521314" y="692458"/>
          <a:ext cx="10490173" cy="5663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438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5DE6B481-AD74-441E-A32F-ACF6A28D80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3434547"/>
              </p:ext>
            </p:extLst>
          </p:nvPr>
        </p:nvGraphicFramePr>
        <p:xfrm>
          <a:off x="1593007" y="528729"/>
          <a:ext cx="10392519" cy="6010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aveikslėlis 6" descr="Ekrano nukirtimas">
            <a:extLst>
              <a:ext uri="{FF2B5EF4-FFF2-40B4-BE49-F238E27FC236}">
                <a16:creationId xmlns:a16="http://schemas.microsoft.com/office/drawing/2014/main" id="{02C453DE-FDDC-4BF0-86CF-F972B0B329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97873" cy="6858000"/>
          </a:xfrm>
          <a:prstGeom prst="rect">
            <a:avLst/>
          </a:prstGeom>
        </p:spPr>
      </p:pic>
      <p:pic>
        <p:nvPicPr>
          <p:cNvPr id="8" name="Paveikslėlis 7" descr="Ekrano nukirtimas">
            <a:extLst>
              <a:ext uri="{FF2B5EF4-FFF2-40B4-BE49-F238E27FC236}">
                <a16:creationId xmlns:a16="http://schemas.microsoft.com/office/drawing/2014/main" id="{C8CD3457-4F41-41E8-9A65-50B5D0A25D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4" y="303689"/>
            <a:ext cx="1331047" cy="887365"/>
          </a:xfrm>
          <a:prstGeom prst="rect">
            <a:avLst/>
          </a:prstGeom>
        </p:spPr>
      </p:pic>
      <p:sp>
        <p:nvSpPr>
          <p:cNvPr id="9" name="Pavadinimas 1">
            <a:extLst>
              <a:ext uri="{FF2B5EF4-FFF2-40B4-BE49-F238E27FC236}">
                <a16:creationId xmlns:a16="http://schemas.microsoft.com/office/drawing/2014/main" id="{09B44D09-A4A1-49B3-844F-D64061865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8663" y="38871"/>
            <a:ext cx="10623337" cy="682440"/>
          </a:xfrm>
        </p:spPr>
        <p:txBody>
          <a:bodyPr>
            <a:normAutofit fontScale="90000"/>
          </a:bodyPr>
          <a:lstStyle/>
          <a:p>
            <a:pPr algn="ctr"/>
            <a:r>
              <a:rPr lang="lt-LT" sz="2400" b="1" dirty="0">
                <a:solidFill>
                  <a:srgbClr val="289482"/>
                </a:solidFill>
                <a:latin typeface="+mn-lt"/>
              </a:rPr>
              <a:t>Dažniausi NVI aktyvaus gydymo chirurginių atvejai pagal DRG grupes ir kiek tokių atvejų turi kitos ASPĮ, 2019 m.</a:t>
            </a:r>
          </a:p>
        </p:txBody>
      </p:sp>
    </p:spTree>
    <p:extLst>
      <p:ext uri="{BB962C8B-B14F-4D97-AF65-F5344CB8AC3E}">
        <p14:creationId xmlns:p14="http://schemas.microsoft.com/office/powerpoint/2010/main" val="565606602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3449</TotalTime>
  <Words>497</Words>
  <Application>Microsoft Office PowerPoint</Application>
  <PresentationFormat>Plačiaekranė</PresentationFormat>
  <Paragraphs>39</Paragraphs>
  <Slides>17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„Office“ tema</vt:lpstr>
      <vt:lpstr>„PowerPoint“ pateiktis</vt:lpstr>
      <vt:lpstr>Onkologijos chemoterapijos ir radioterapijos paslaugos</vt:lpstr>
      <vt:lpstr>Onkologijos* chemoterapijos paslaugas gavusių unikalių pacientų skaičius 2019 m. </vt:lpstr>
      <vt:lpstr>Onkologijos* chemoterapijos paslaugų skaičius, tenkantis vienam unikaliam pacientui 2019 m.</vt:lpstr>
      <vt:lpstr>Onkologijos* radioterapijos paslaugas gavusių unikalių pacientų skaičius 2019 m. </vt:lpstr>
      <vt:lpstr>Onkologijos* radioterapijos paslaugų skaičius, tenkantis vienam unikaliam pacientui 2019 m. </vt:lpstr>
      <vt:lpstr>„PowerPoint“ pateiktis</vt:lpstr>
      <vt:lpstr>Dažniausi NVI aktyvaus gydymo terapiniai atvejai pagal DRG grupes ir  kiek tokių atvejų turi kitos ASPĮ, 2019 m. </vt:lpstr>
      <vt:lpstr>Dažniausi NVI aktyvaus gydymo chirurginių atvejai pagal DRG grupes ir kiek tokių atvejų turi kitos ASPĮ, 2019 m.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Mindaugas Bareikis</dc:creator>
  <cp:lastModifiedBy>Kazys Rušinskas</cp:lastModifiedBy>
  <cp:revision>101</cp:revision>
  <dcterms:created xsi:type="dcterms:W3CDTF">2019-10-10T11:38:03Z</dcterms:created>
  <dcterms:modified xsi:type="dcterms:W3CDTF">2020-09-09T08:56:59Z</dcterms:modified>
</cp:coreProperties>
</file>