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7" r:id="rId3"/>
    <p:sldId id="259" r:id="rId4"/>
    <p:sldId id="260" r:id="rId5"/>
    <p:sldId id="261" r:id="rId6"/>
  </p:sldIdLst>
  <p:sldSz cx="9144000" cy="6858000" type="screen4x3"/>
  <p:notesSz cx="6797675" cy="9926638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8012" autoAdjust="0"/>
  </p:normalViewPr>
  <p:slideViewPr>
    <p:cSldViewPr>
      <p:cViewPr>
        <p:scale>
          <a:sx n="80" d="100"/>
          <a:sy n="80" d="100"/>
        </p:scale>
        <p:origin x="-24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2916" y="-11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13FB0-7470-41EC-87D0-73C3C7BE60BC}" type="datetimeFigureOut">
              <a:rPr lang="lt-LT" smtClean="0"/>
              <a:t>2020-06-10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2DF54-A673-4A60-9BD9-EDAADE7DE8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42691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lt-LT" sz="1200" b="1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2DF54-A673-4A60-9BD9-EDAADE7DE84A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12818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lt-LT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2DF54-A673-4A60-9BD9-EDAADE7DE84A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89731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>
          <a:xfrm>
            <a:off x="230485" y="4603279"/>
            <a:ext cx="6408712" cy="4466987"/>
          </a:xfrm>
        </p:spPr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2DF54-A673-4A60-9BD9-EDAADE7DE84A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46678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2DF54-A673-4A60-9BD9-EDAADE7DE84A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58947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2DF54-A673-4A60-9BD9-EDAADE7DE84A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0473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A2A2-5907-4344-8C9E-F2F274A29FA5}" type="datetime1">
              <a:rPr lang="lt-LT" smtClean="0"/>
              <a:t>2020-06-10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4B03-C2DC-4634-BA3A-F12115763D6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16374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DE7-E53C-4951-B94F-1B25835D58F7}" type="datetime1">
              <a:rPr lang="lt-LT" smtClean="0"/>
              <a:t>2020-06-10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4B03-C2DC-4634-BA3A-F12115763D6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47280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4A3DB-C0DA-4B09-BB63-08F3C3957171}" type="datetime1">
              <a:rPr lang="lt-LT" smtClean="0"/>
              <a:t>2020-06-10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4B03-C2DC-4634-BA3A-F12115763D6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01683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9D13-2837-4A98-B94A-569380234E80}" type="datetime1">
              <a:rPr lang="lt-LT" smtClean="0"/>
              <a:t>2020-06-10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4B03-C2DC-4634-BA3A-F12115763D6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4130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A763-383A-498A-A51F-31ADD9900533}" type="datetime1">
              <a:rPr lang="lt-LT" smtClean="0"/>
              <a:t>2020-06-10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4B03-C2DC-4634-BA3A-F12115763D6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8050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235DC-8BA3-4041-B345-25600DFF1334}" type="datetime1">
              <a:rPr lang="lt-LT" smtClean="0"/>
              <a:t>2020-06-10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4B03-C2DC-4634-BA3A-F12115763D6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425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A8D2-9307-42E9-BEBC-C40BCDA0BB3A}" type="datetime1">
              <a:rPr lang="lt-LT" smtClean="0"/>
              <a:t>2020-06-10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4B03-C2DC-4634-BA3A-F12115763D6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05558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E34C-6202-4BF1-8EC7-B75DE33160DF}" type="datetime1">
              <a:rPr lang="lt-LT" smtClean="0"/>
              <a:t>2020-06-10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4B03-C2DC-4634-BA3A-F12115763D6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42325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8C5-6FA0-4C09-8702-678F65DCE961}" type="datetime1">
              <a:rPr lang="lt-LT" smtClean="0"/>
              <a:t>2020-06-10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4B03-C2DC-4634-BA3A-F12115763D6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67020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1D39-3C24-46F1-995D-012694FDF1DF}" type="datetime1">
              <a:rPr lang="lt-LT" smtClean="0"/>
              <a:t>2020-06-10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4B03-C2DC-4634-BA3A-F12115763D6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7330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EF57-C9B2-470A-A193-36DF0FB9C38A}" type="datetime1">
              <a:rPr lang="lt-LT" smtClean="0"/>
              <a:t>2020-06-10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4B03-C2DC-4634-BA3A-F12115763D6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984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A4084-0871-4132-A4FA-A4E3DBEE5246}" type="datetime1">
              <a:rPr lang="lt-LT" smtClean="0"/>
              <a:t>2020-06-10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44B03-C2DC-4634-BA3A-F12115763D6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36942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3312368"/>
          </a:xfrm>
        </p:spPr>
        <p:txBody>
          <a:bodyPr>
            <a:normAutofit/>
          </a:bodyPr>
          <a:lstStyle/>
          <a:p>
            <a:r>
              <a:rPr lang="lt-LT" b="1" dirty="0" smtClean="0"/>
              <a:t>EK pasiūlymai dėl Daugiametės finansinės programos (DFP) ir Ekonomikos gaivinimo instrumento</a:t>
            </a:r>
            <a:endParaRPr lang="lt-LT" b="1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>
          <a:xfrm>
            <a:off x="6998802" y="6492875"/>
            <a:ext cx="2133600" cy="365125"/>
          </a:xfrm>
        </p:spPr>
        <p:txBody>
          <a:bodyPr/>
          <a:lstStyle/>
          <a:p>
            <a:fld id="{42F44B03-C2DC-4634-BA3A-F12115763D62}" type="slidenum">
              <a:rPr lang="lt-LT" smtClean="0"/>
              <a:t>1</a:t>
            </a:fld>
            <a:endParaRPr lang="lt-LT" dirty="0"/>
          </a:p>
        </p:txBody>
      </p:sp>
      <p:pic>
        <p:nvPicPr>
          <p:cNvPr id="11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" y="1"/>
            <a:ext cx="9141713" cy="1008125"/>
          </a:xfrm>
          <a:prstGeom prst="rect">
            <a:avLst/>
          </a:prstGeom>
        </p:spPr>
      </p:pic>
      <p:sp>
        <p:nvSpPr>
          <p:cNvPr id="5" name="Poraštės vietos rezervavimo ženklas 8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4536504" cy="365125"/>
          </a:xfrm>
        </p:spPr>
        <p:txBody>
          <a:bodyPr/>
          <a:lstStyle/>
          <a:p>
            <a:r>
              <a:rPr lang="lt-LT" sz="2000" dirty="0" smtClean="0">
                <a:solidFill>
                  <a:schemeClr val="tx1"/>
                </a:solidFill>
              </a:rPr>
              <a:t>Finansų ministerija, 2020 m. birželio 10 d.</a:t>
            </a:r>
            <a:endParaRPr lang="lt-LT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378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>
          <a:xfrm>
            <a:off x="6989195" y="6492875"/>
            <a:ext cx="2133600" cy="365125"/>
          </a:xfrm>
        </p:spPr>
        <p:txBody>
          <a:bodyPr/>
          <a:lstStyle/>
          <a:p>
            <a:fld id="{42F44B03-C2DC-4634-BA3A-F12115763D62}" type="slidenum">
              <a:rPr lang="lt-LT" smtClean="0"/>
              <a:t>2</a:t>
            </a:fld>
            <a:endParaRPr lang="lt-LT"/>
          </a:p>
        </p:txBody>
      </p:sp>
      <p:sp>
        <p:nvSpPr>
          <p:cNvPr id="8" name="Antraštė 1"/>
          <p:cNvSpPr txBox="1">
            <a:spLocks/>
          </p:cNvSpPr>
          <p:nvPr/>
        </p:nvSpPr>
        <p:spPr>
          <a:xfrm>
            <a:off x="725021" y="476672"/>
            <a:ext cx="7772400" cy="462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2400" b="1" dirty="0" smtClean="0"/>
              <a:t>EK DFP ir Ekonomikos gaivinimo instrumento pasiūlymai</a:t>
            </a:r>
            <a:endParaRPr lang="lt-LT" sz="2400" b="1" dirty="0"/>
          </a:p>
        </p:txBody>
      </p:sp>
      <p:graphicFrame>
        <p:nvGraphicFramePr>
          <p:cNvPr id="9" name="Lentelė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001023"/>
              </p:ext>
            </p:extLst>
          </p:nvPr>
        </p:nvGraphicFramePr>
        <p:xfrm>
          <a:off x="107505" y="1052736"/>
          <a:ext cx="8928990" cy="5752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330"/>
                <a:gridCol w="2976330"/>
                <a:gridCol w="2976330"/>
              </a:tblGrid>
              <a:tr h="975176"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/>
                        <a:t>2014-2020 m.</a:t>
                      </a:r>
                      <a:r>
                        <a:rPr lang="lt-LT" sz="2000" baseline="0" dirty="0" smtClean="0"/>
                        <a:t> DFP peržiūra (11,5 mlrd. EUR)</a:t>
                      </a:r>
                      <a:endParaRPr lang="lt-L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/>
                        <a:t>2021-2027</a:t>
                      </a:r>
                      <a:r>
                        <a:rPr lang="lt-LT" sz="2000" baseline="0" dirty="0" smtClean="0"/>
                        <a:t> m.  DFP pasiūlymo atnaujinimas </a:t>
                      </a:r>
                    </a:p>
                    <a:p>
                      <a:pPr algn="ctr"/>
                      <a:r>
                        <a:rPr lang="lt-LT" sz="2000" baseline="0" dirty="0" smtClean="0"/>
                        <a:t>(1 100 mlrd. </a:t>
                      </a:r>
                      <a:r>
                        <a:rPr lang="lt-LT" sz="2000" baseline="0" dirty="0" err="1" smtClean="0"/>
                        <a:t>Eur</a:t>
                      </a:r>
                      <a:r>
                        <a:rPr lang="lt-LT" sz="2000" baseline="0" dirty="0" smtClean="0"/>
                        <a:t>)</a:t>
                      </a:r>
                      <a:endParaRPr lang="lt-L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/>
                        <a:t>Ekonomikos gaivinimo instrumentas </a:t>
                      </a:r>
                    </a:p>
                    <a:p>
                      <a:pPr algn="ctr"/>
                      <a:r>
                        <a:rPr lang="lt-LT" sz="2000" dirty="0" smtClean="0"/>
                        <a:t>(750 mlrd. </a:t>
                      </a:r>
                      <a:r>
                        <a:rPr lang="lt-LT" sz="2000" dirty="0" err="1" smtClean="0"/>
                        <a:t>Eur</a:t>
                      </a:r>
                      <a:r>
                        <a:rPr lang="lt-LT" sz="2000" dirty="0" smtClean="0"/>
                        <a:t>)</a:t>
                      </a:r>
                      <a:endParaRPr lang="lt-LT" sz="2000" dirty="0"/>
                    </a:p>
                  </a:txBody>
                  <a:tcPr/>
                </a:tc>
              </a:tr>
              <a:tr h="2933432">
                <a:tc>
                  <a:txBody>
                    <a:bodyPr/>
                    <a:lstStyle/>
                    <a:p>
                      <a:r>
                        <a:rPr lang="lt-LT" sz="2000" dirty="0" smtClean="0"/>
                        <a:t>Tikslas – „įlieti“</a:t>
                      </a:r>
                      <a:r>
                        <a:rPr lang="lt-LT" sz="2000" baseline="0" dirty="0" smtClean="0"/>
                        <a:t> papildomo finansavimo, nelaukiant naujo finansinio laikotarpio pradžios.</a:t>
                      </a:r>
                    </a:p>
                    <a:p>
                      <a:endParaRPr lang="lt-LT" sz="1200" baseline="0" dirty="0" smtClean="0"/>
                    </a:p>
                    <a:p>
                      <a:r>
                        <a:rPr lang="lt-LT" sz="2000" baseline="0" dirty="0" smtClean="0"/>
                        <a:t>Pagrindinės sritys: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lt-LT" sz="2000" baseline="0" dirty="0" smtClean="0"/>
                        <a:t>Sanglauda (5 mlrd.);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lt-LT" sz="2000" baseline="0" dirty="0" smtClean="0"/>
                        <a:t>Mokumo instrumentas (5 mlrd.).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/>
                        <a:t>Kosmetiniai pakeitimai,</a:t>
                      </a:r>
                    </a:p>
                    <a:p>
                      <a:r>
                        <a:rPr lang="lt-LT" sz="2000" dirty="0" smtClean="0"/>
                        <a:t>palyginus</a:t>
                      </a:r>
                      <a:r>
                        <a:rPr lang="lt-LT" sz="2000" baseline="0" dirty="0" smtClean="0"/>
                        <a:t> su 2018 m. pasiūlymu. </a:t>
                      </a:r>
                      <a:endParaRPr lang="lt-LT" sz="2000" dirty="0" smtClean="0"/>
                    </a:p>
                    <a:p>
                      <a:endParaRPr lang="lt-LT" sz="2000" dirty="0" smtClean="0"/>
                    </a:p>
                    <a:p>
                      <a:endParaRPr lang="lt-LT" sz="2000" dirty="0" smtClean="0"/>
                    </a:p>
                    <a:p>
                      <a:endParaRPr lang="lt-LT" sz="2000" dirty="0" smtClean="0"/>
                    </a:p>
                    <a:p>
                      <a:endParaRPr lang="lt-LT" sz="2000" dirty="0" smtClean="0"/>
                    </a:p>
                    <a:p>
                      <a:endParaRPr lang="lt-LT" sz="2000" dirty="0" smtClean="0"/>
                    </a:p>
                    <a:p>
                      <a:endParaRPr lang="lt-LT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/>
                        <a:t>Tikslas – papildomas</a:t>
                      </a:r>
                      <a:r>
                        <a:rPr lang="lt-LT" sz="2000" baseline="0" dirty="0" smtClean="0"/>
                        <a:t> ženklus finansavimas naujo laikotarpio pirmoje pusėje: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lt-LT" sz="2000" baseline="0" dirty="0" smtClean="0"/>
                        <a:t>Ekonomikai gaivinti ir </a:t>
                      </a:r>
                      <a:r>
                        <a:rPr lang="lt-LT" sz="2000" baseline="0" dirty="0" err="1" smtClean="0"/>
                        <a:t>stioprinti</a:t>
                      </a:r>
                      <a:r>
                        <a:rPr lang="lt-LT" sz="2000" baseline="0" dirty="0" smtClean="0"/>
                        <a:t>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lt-LT" sz="2000" baseline="0" dirty="0" smtClean="0"/>
                        <a:t>Žalinimui ir </a:t>
                      </a:r>
                      <a:r>
                        <a:rPr lang="lt-LT" sz="2000" baseline="0" dirty="0" err="1" smtClean="0"/>
                        <a:t>skaitmeninimui</a:t>
                      </a:r>
                      <a:r>
                        <a:rPr lang="lt-LT" sz="2000" baseline="0" dirty="0" smtClean="0"/>
                        <a:t> skatinti.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lt-LT" sz="1200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lt-LT" sz="2000" baseline="0" dirty="0" smtClean="0"/>
                        <a:t>500 </a:t>
                      </a:r>
                      <a:r>
                        <a:rPr lang="lt-LT" sz="2000" baseline="0" dirty="0" err="1" smtClean="0"/>
                        <a:t>mldr</a:t>
                      </a:r>
                      <a:r>
                        <a:rPr lang="lt-LT" sz="2000" baseline="0" dirty="0" smtClean="0"/>
                        <a:t>. </a:t>
                      </a:r>
                      <a:r>
                        <a:rPr lang="lt-LT" sz="2000" baseline="0" dirty="0" err="1" smtClean="0"/>
                        <a:t>Eur</a:t>
                      </a:r>
                      <a:r>
                        <a:rPr lang="lt-LT" sz="2000" baseline="0" dirty="0" smtClean="0"/>
                        <a:t> – dotacijos;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lt-LT" sz="2000" baseline="0" dirty="0" smtClean="0"/>
                        <a:t>250 mlrd. EUR – paskolos</a:t>
                      </a:r>
                    </a:p>
                  </a:txBody>
                  <a:tcPr/>
                </a:tc>
              </a:tr>
              <a:tr h="14242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000" baseline="0" dirty="0" smtClean="0"/>
                        <a:t>Finansuojama iš tradicinių nuosavų išteklių ir valstybių narių įnašų</a:t>
                      </a:r>
                      <a:endParaRPr lang="lt-LT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000" baseline="0" dirty="0" smtClean="0"/>
                        <a:t>Finansuojama iš tradicinių nuosavų išteklių ir valstybių narių įnašų</a:t>
                      </a:r>
                      <a:endParaRPr lang="lt-LT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000" baseline="0" dirty="0" smtClean="0"/>
                        <a:t>Finansuojama iš EK finansų rinkose pasiskolintų lėšų. Skolos grąžinimas nuo 2028 iki 2058 m.</a:t>
                      </a:r>
                      <a:endParaRPr lang="lt-LT" sz="20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" y="2"/>
            <a:ext cx="9141713" cy="404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28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>
          <a:xfrm>
            <a:off x="7009257" y="6484522"/>
            <a:ext cx="2133600" cy="365125"/>
          </a:xfrm>
        </p:spPr>
        <p:txBody>
          <a:bodyPr/>
          <a:lstStyle/>
          <a:p>
            <a:fld id="{42F44B03-C2DC-4634-BA3A-F12115763D62}" type="slidenum">
              <a:rPr lang="lt-LT" smtClean="0"/>
              <a:t>3</a:t>
            </a:fld>
            <a:endParaRPr lang="lt-LT" dirty="0"/>
          </a:p>
        </p:txBody>
      </p:sp>
      <p:sp>
        <p:nvSpPr>
          <p:cNvPr id="6" name="Antraštė 1"/>
          <p:cNvSpPr txBox="1">
            <a:spLocks/>
          </p:cNvSpPr>
          <p:nvPr/>
        </p:nvSpPr>
        <p:spPr>
          <a:xfrm>
            <a:off x="702561" y="620688"/>
            <a:ext cx="77724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2400" b="1" dirty="0" smtClean="0"/>
              <a:t>Ekonomikos gaivinimo instrumentas – </a:t>
            </a:r>
            <a:r>
              <a:rPr lang="lt-LT" sz="2400" b="1" i="1" dirty="0" err="1" smtClean="0"/>
              <a:t>Next</a:t>
            </a:r>
            <a:r>
              <a:rPr lang="lt-LT" sz="2400" b="1" i="1" dirty="0" smtClean="0"/>
              <a:t> </a:t>
            </a:r>
            <a:r>
              <a:rPr lang="lt-LT" sz="2400" b="1" i="1" dirty="0" err="1"/>
              <a:t>G</a:t>
            </a:r>
            <a:r>
              <a:rPr lang="lt-LT" sz="2400" b="1" i="1" dirty="0" err="1" smtClean="0"/>
              <a:t>eneration</a:t>
            </a:r>
            <a:r>
              <a:rPr lang="lt-LT" sz="2400" b="1" i="1" dirty="0" smtClean="0"/>
              <a:t> EU </a:t>
            </a:r>
            <a:r>
              <a:rPr lang="lt-LT" sz="2400" b="1" dirty="0" smtClean="0"/>
              <a:t>(750 mlrd.)</a:t>
            </a:r>
            <a:endParaRPr lang="lt-LT" sz="2400" b="1" dirty="0"/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821362"/>
              </p:ext>
            </p:extLst>
          </p:nvPr>
        </p:nvGraphicFramePr>
        <p:xfrm>
          <a:off x="268281" y="1124744"/>
          <a:ext cx="8640960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880320"/>
                <a:gridCol w="2880320"/>
              </a:tblGrid>
              <a:tr h="936103">
                <a:tc>
                  <a:txBody>
                    <a:bodyPr/>
                    <a:lstStyle/>
                    <a:p>
                      <a:pPr algn="ctr"/>
                      <a:r>
                        <a:rPr lang="lt-LT" sz="2000" noProof="0" dirty="0" smtClean="0"/>
                        <a:t>Finansavimas</a:t>
                      </a:r>
                      <a:r>
                        <a:rPr lang="lt-LT" sz="2000" baseline="0" noProof="0" dirty="0" smtClean="0"/>
                        <a:t> šalių ekonomikų gaivinimui ir transformacijai</a:t>
                      </a:r>
                      <a:endParaRPr lang="lt-LT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/>
                        <a:t>Pagalba privačiam sektoriui</a:t>
                      </a:r>
                      <a:endParaRPr lang="lt-L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/>
                        <a:t>Naujos</a:t>
                      </a:r>
                      <a:r>
                        <a:rPr lang="lt-LT" sz="2000" baseline="0" dirty="0" smtClean="0"/>
                        <a:t> programos, pasimokius iš krizės</a:t>
                      </a:r>
                      <a:endParaRPr lang="lt-LT" sz="2000" dirty="0"/>
                    </a:p>
                  </a:txBody>
                  <a:tcPr/>
                </a:tc>
              </a:tr>
              <a:tr h="2522551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lt-LT" sz="2000" b="1" dirty="0" smtClean="0"/>
                        <a:t>Gaivinimo ir atsparumo priemonė </a:t>
                      </a:r>
                      <a:r>
                        <a:rPr lang="lt-LT" sz="2000" dirty="0" smtClean="0"/>
                        <a:t>(560</a:t>
                      </a:r>
                      <a:r>
                        <a:rPr lang="lt-LT" sz="2000" baseline="0" dirty="0" smtClean="0"/>
                        <a:t> mlrd.);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lt-LT" sz="2000" baseline="0" dirty="0" smtClean="0"/>
                        <a:t>310 mlrd. dotacijos;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lt-LT" sz="2000" baseline="0" dirty="0" smtClean="0"/>
                        <a:t>250 mlrd. paskolos.</a:t>
                      </a:r>
                      <a:endParaRPr lang="lt-LT" sz="200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lt-LT" sz="2000" b="1" dirty="0" smtClean="0"/>
                        <a:t>REACT-EU</a:t>
                      </a:r>
                      <a:r>
                        <a:rPr lang="lt-LT" sz="2000" dirty="0" smtClean="0"/>
                        <a:t> (50 mlrd.) 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lt-LT" sz="2000" b="1" dirty="0" smtClean="0"/>
                        <a:t>JTF</a:t>
                      </a:r>
                      <a:r>
                        <a:rPr lang="lt-LT" sz="2000" dirty="0" smtClean="0"/>
                        <a:t> (papildomai</a:t>
                      </a:r>
                      <a:r>
                        <a:rPr lang="lt-LT" sz="2000" baseline="0" dirty="0" smtClean="0"/>
                        <a:t> 30 mlrd.) </a:t>
                      </a:r>
                      <a:endParaRPr lang="lt-LT" sz="200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lt-LT" sz="2000" b="1" dirty="0" smtClean="0"/>
                        <a:t>Kaimo</a:t>
                      </a:r>
                      <a:r>
                        <a:rPr lang="lt-LT" sz="2000" b="1" baseline="0" dirty="0" smtClean="0"/>
                        <a:t> plėtros programos </a:t>
                      </a:r>
                      <a:r>
                        <a:rPr lang="lt-LT" sz="2000" baseline="0" dirty="0" smtClean="0"/>
                        <a:t>(papildomai 15 mlrd.).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/>
                        <a:t>Mokumo </a:t>
                      </a:r>
                      <a:r>
                        <a:rPr lang="lt-LT" sz="2000" b="1" baseline="0" dirty="0" smtClean="0"/>
                        <a:t>instrumentui </a:t>
                      </a:r>
                      <a:r>
                        <a:rPr lang="lt-LT" sz="2000" b="0" baseline="0" dirty="0" smtClean="0"/>
                        <a:t>(26 mlrd.)</a:t>
                      </a:r>
                      <a:r>
                        <a:rPr lang="lt-LT" sz="2000" baseline="0" dirty="0" smtClean="0"/>
                        <a:t>;</a:t>
                      </a:r>
                    </a:p>
                    <a:p>
                      <a:r>
                        <a:rPr lang="lt-LT" sz="2000" b="1" baseline="0" dirty="0" smtClean="0"/>
                        <a:t>Strateginių Investicijų priemonei </a:t>
                      </a:r>
                      <a:r>
                        <a:rPr lang="lt-LT" sz="2000" baseline="0" dirty="0" smtClean="0"/>
                        <a:t>(15 mlrd.);</a:t>
                      </a:r>
                    </a:p>
                    <a:p>
                      <a:r>
                        <a:rPr lang="lt-LT" sz="2000" b="1" baseline="0" dirty="0" smtClean="0"/>
                        <a:t>INVEST EU </a:t>
                      </a:r>
                      <a:r>
                        <a:rPr lang="lt-LT" sz="2000" b="0" baseline="0" dirty="0" smtClean="0"/>
                        <a:t>(</a:t>
                      </a:r>
                      <a:r>
                        <a:rPr lang="lt-LT" sz="2000" baseline="0" dirty="0" smtClean="0"/>
                        <a:t>15,3 mlrd.).</a:t>
                      </a:r>
                    </a:p>
                    <a:p>
                      <a:endParaRPr lang="lt-LT" sz="2000" baseline="0" dirty="0" smtClean="0"/>
                    </a:p>
                    <a:p>
                      <a:endParaRPr lang="lt-L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i="0" dirty="0" smtClean="0"/>
                        <a:t>EU4Healt</a:t>
                      </a:r>
                      <a:r>
                        <a:rPr lang="lt-LT" sz="2000" b="1" dirty="0" smtClean="0"/>
                        <a:t>h</a:t>
                      </a:r>
                      <a:r>
                        <a:rPr lang="lt-LT" sz="2000" dirty="0" smtClean="0"/>
                        <a:t> (9,4 mlrd.);</a:t>
                      </a:r>
                    </a:p>
                    <a:p>
                      <a:r>
                        <a:rPr lang="lt-LT" sz="2000" b="1" dirty="0" err="1" smtClean="0"/>
                        <a:t>RescEU</a:t>
                      </a:r>
                      <a:r>
                        <a:rPr lang="lt-LT" sz="2000" b="1" dirty="0" smtClean="0"/>
                        <a:t>, Europos Horizonto</a:t>
                      </a:r>
                      <a:r>
                        <a:rPr lang="lt-LT" sz="2000" b="1" baseline="0" dirty="0" smtClean="0"/>
                        <a:t>, </a:t>
                      </a:r>
                      <a:r>
                        <a:rPr lang="lt-LT" sz="2000" b="1" baseline="0" noProof="0" dirty="0" smtClean="0"/>
                        <a:t>kaimynystės, plėtros ir tarptautinio bendradarbiavimo </a:t>
                      </a:r>
                      <a:r>
                        <a:rPr lang="lt-LT" sz="2000" baseline="0" noProof="0" dirty="0" smtClean="0"/>
                        <a:t>programų stiprinimas</a:t>
                      </a:r>
                      <a:r>
                        <a:rPr lang="lt-LT" sz="2000" noProof="0" dirty="0" smtClean="0"/>
                        <a:t>;</a:t>
                      </a:r>
                    </a:p>
                    <a:p>
                      <a:endParaRPr lang="lt-LT" sz="2000" dirty="0" smtClean="0"/>
                    </a:p>
                    <a:p>
                      <a:endParaRPr lang="lt-LT" sz="2000" dirty="0"/>
                    </a:p>
                  </a:txBody>
                  <a:tcPr/>
                </a:tc>
              </a:tr>
              <a:tr h="1520646">
                <a:tc>
                  <a:txBody>
                    <a:bodyPr/>
                    <a:lstStyle/>
                    <a:p>
                      <a:r>
                        <a:rPr lang="lt-LT" sz="2000" dirty="0" smtClean="0"/>
                        <a:t>Glaudi sąsaja su Europos semestru, finansavimas investicijos susijusioms</a:t>
                      </a:r>
                      <a:r>
                        <a:rPr lang="lt-LT" sz="2000" baseline="0" dirty="0" smtClean="0"/>
                        <a:t> su struktūrinėmis reformomis ir ES prioritetais.</a:t>
                      </a:r>
                      <a:endParaRPr lang="lt-L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000" baseline="0" dirty="0" smtClean="0"/>
                        <a:t>Mokumo parama gyvybingoms įmonėms.</a:t>
                      </a:r>
                      <a:endParaRPr lang="lt-LT" sz="2000" dirty="0" smtClean="0"/>
                    </a:p>
                    <a:p>
                      <a:r>
                        <a:rPr lang="lt-LT" sz="2000" dirty="0" smtClean="0"/>
                        <a:t>Finansavimas strateginiams sektoriams</a:t>
                      </a:r>
                      <a:r>
                        <a:rPr lang="lt-LT" sz="2000" baseline="0" dirty="0" smtClean="0"/>
                        <a:t> ir technologijoms;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/>
                        <a:t>Siekis būti pasirengusiems ateities krizėms;</a:t>
                      </a:r>
                    </a:p>
                    <a:p>
                      <a:r>
                        <a:rPr lang="lt-LT" sz="2000" dirty="0" smtClean="0"/>
                        <a:t>Pagalba strateginiams</a:t>
                      </a:r>
                      <a:r>
                        <a:rPr lang="lt-LT" sz="2000" baseline="0" dirty="0" smtClean="0"/>
                        <a:t> partneriams.</a:t>
                      </a:r>
                      <a:endParaRPr lang="lt-LT" sz="2000" dirty="0" smtClean="0"/>
                    </a:p>
                    <a:p>
                      <a:endParaRPr lang="lt-LT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" y="2"/>
            <a:ext cx="9141713" cy="476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292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>
          <a:xfrm>
            <a:off x="7025208" y="6492875"/>
            <a:ext cx="2133600" cy="365125"/>
          </a:xfrm>
        </p:spPr>
        <p:txBody>
          <a:bodyPr/>
          <a:lstStyle/>
          <a:p>
            <a:fld id="{42F44B03-C2DC-4634-BA3A-F12115763D62}" type="slidenum">
              <a:rPr lang="lt-LT" smtClean="0"/>
              <a:t>4</a:t>
            </a:fld>
            <a:endParaRPr lang="lt-LT" dirty="0"/>
          </a:p>
        </p:txBody>
      </p:sp>
      <p:sp>
        <p:nvSpPr>
          <p:cNvPr id="5" name="Antraštė 1"/>
          <p:cNvSpPr txBox="1">
            <a:spLocks noGrp="1"/>
          </p:cNvSpPr>
          <p:nvPr>
            <p:ph type="title"/>
          </p:nvPr>
        </p:nvSpPr>
        <p:spPr>
          <a:xfrm>
            <a:off x="458343" y="908720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2400" b="1" dirty="0" smtClean="0"/>
              <a:t>Lietuvos pozicija</a:t>
            </a:r>
            <a:endParaRPr lang="lt-LT" sz="2400" b="1" dirty="0"/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" y="0"/>
            <a:ext cx="9141713" cy="1008126"/>
          </a:xfrm>
          <a:prstGeom prst="rect">
            <a:avLst/>
          </a:prstGeom>
        </p:spPr>
      </p:pic>
      <p:sp>
        <p:nvSpPr>
          <p:cNvPr id="2" name="Stačiakampis 1"/>
          <p:cNvSpPr/>
          <p:nvPr/>
        </p:nvSpPr>
        <p:spPr>
          <a:xfrm>
            <a:off x="402653" y="1628800"/>
            <a:ext cx="8574870" cy="5458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lt-LT" sz="2000" dirty="0" smtClean="0">
                <a:solidFill>
                  <a:srgbClr val="000000"/>
                </a:solidFill>
                <a:ea typeface="Calibri"/>
                <a:cs typeface="Times New Roman"/>
              </a:rPr>
              <a:t>Pateiktas </a:t>
            </a:r>
            <a:r>
              <a:rPr lang="lt-LT" sz="2000" dirty="0">
                <a:solidFill>
                  <a:srgbClr val="000000"/>
                </a:solidFill>
                <a:ea typeface="Calibri"/>
                <a:cs typeface="Times New Roman"/>
              </a:rPr>
              <a:t>EK pasiūlymas labai svarbus žingsnis, siekiant sklandaus atsigavimo ir tvaraus augimo ilguoju laikotarpiu. </a:t>
            </a:r>
            <a:endParaRPr lang="lt-LT" sz="20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lt-LT" sz="2000" dirty="0" smtClean="0">
                <a:solidFill>
                  <a:srgbClr val="000000"/>
                </a:solidFill>
                <a:ea typeface="Calibri"/>
                <a:cs typeface="Times New Roman"/>
              </a:rPr>
              <a:t>Pozityviai </a:t>
            </a:r>
            <a:r>
              <a:rPr lang="lt-LT" sz="2000" dirty="0">
                <a:solidFill>
                  <a:srgbClr val="000000"/>
                </a:solidFill>
                <a:ea typeface="Calibri"/>
                <a:cs typeface="Times New Roman"/>
              </a:rPr>
              <a:t>vertiname tai, kad visos valstybės narės galės pasinaudoti naujojo Europos gaivinimo instrumento parama. </a:t>
            </a:r>
            <a:endParaRPr lang="lt-LT" sz="20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lt-LT" sz="2000" dirty="0" smtClean="0">
                <a:solidFill>
                  <a:srgbClr val="000000"/>
                </a:solidFill>
                <a:ea typeface="Calibri"/>
                <a:cs typeface="Times New Roman"/>
              </a:rPr>
              <a:t>Tolimesnėse </a:t>
            </a:r>
            <a:r>
              <a:rPr lang="lt-LT" sz="2000" dirty="0">
                <a:solidFill>
                  <a:srgbClr val="000000"/>
                </a:solidFill>
                <a:ea typeface="Calibri"/>
                <a:cs typeface="Times New Roman"/>
              </a:rPr>
              <a:t>derybose sieksime, kad būtų užtikrinti sąžiningi ir objektyvūs šių lėšų skirstymo kriterijai.  </a:t>
            </a:r>
            <a:endParaRPr lang="lt-LT" sz="20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lt-LT" sz="2000" dirty="0" smtClean="0">
                <a:solidFill>
                  <a:srgbClr val="000000"/>
                </a:solidFill>
                <a:ea typeface="Calibri"/>
                <a:cs typeface="Times New Roman"/>
              </a:rPr>
              <a:t>Naująjį </a:t>
            </a:r>
            <a:r>
              <a:rPr lang="lt-LT" sz="2000" dirty="0">
                <a:solidFill>
                  <a:srgbClr val="000000"/>
                </a:solidFill>
                <a:ea typeface="Calibri"/>
                <a:cs typeface="Times New Roman"/>
              </a:rPr>
              <a:t>Ekonomikos gaivinimo instrumentą ir ES 20210-2027 m. DFP vertiname kaip vieną derybų paketą</a:t>
            </a:r>
            <a:r>
              <a:rPr lang="lt-LT" sz="2000" dirty="0" smtClean="0">
                <a:solidFill>
                  <a:srgbClr val="000000"/>
                </a:solidFill>
                <a:ea typeface="Calibri"/>
                <a:cs typeface="Times New Roman"/>
              </a:rPr>
              <a:t>. Derybose dėl DFP Lietuvos prioritetai išlieka nepakitę.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lt-LT" sz="2000" dirty="0" smtClean="0">
                <a:solidFill>
                  <a:srgbClr val="000000"/>
                </a:solidFill>
                <a:ea typeface="Calibri"/>
                <a:cs typeface="Times New Roman"/>
              </a:rPr>
              <a:t>Naujus pasiūlytus ES nuosavus išteklius vertiname atsargiai, korekcijų mechanizmai turi būti panaikinti nuo kito laikotarpio pradžios.</a:t>
            </a:r>
            <a:r>
              <a:rPr lang="lt-LT" sz="2000" dirty="0">
                <a:solidFill>
                  <a:srgbClr val="000000"/>
                </a:solidFill>
                <a:ea typeface="Calibri"/>
                <a:cs typeface="Times New Roman"/>
              </a:rPr>
              <a:t> </a:t>
            </a:r>
            <a:endParaRPr lang="lt-LT" sz="20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lt-LT" sz="2000" dirty="0" smtClean="0">
                <a:solidFill>
                  <a:srgbClr val="000000"/>
                </a:solidFill>
                <a:ea typeface="Calibri"/>
                <a:cs typeface="Times New Roman"/>
              </a:rPr>
              <a:t>Siekiant sklandesnio pasirengimo lėšų panaudojimui, būtina siekti greito sutarimo.</a:t>
            </a:r>
            <a:endParaRPr lang="lt-LT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lt-LT" b="1" dirty="0">
                <a:latin typeface="Times New Roman"/>
                <a:ea typeface="Calibri"/>
                <a:cs typeface="Times New Roman"/>
              </a:rPr>
              <a:t> </a:t>
            </a:r>
            <a:endParaRPr lang="lt-LT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lt-LT" dirty="0">
                <a:latin typeface="Times New Roman"/>
                <a:ea typeface="Calibri"/>
                <a:cs typeface="Times New Roman"/>
              </a:rPr>
              <a:t> </a:t>
            </a:r>
            <a:endParaRPr lang="lt-LT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2159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>
          <a:xfrm>
            <a:off x="6989582" y="6492875"/>
            <a:ext cx="2133600" cy="365125"/>
          </a:xfrm>
        </p:spPr>
        <p:txBody>
          <a:bodyPr/>
          <a:lstStyle/>
          <a:p>
            <a:fld id="{42F44B03-C2DC-4634-BA3A-F12115763D62}" type="slidenum">
              <a:rPr lang="lt-LT" smtClean="0"/>
              <a:t>5</a:t>
            </a:fld>
            <a:endParaRPr lang="lt-LT" dirty="0"/>
          </a:p>
        </p:txBody>
      </p:sp>
      <p:sp>
        <p:nvSpPr>
          <p:cNvPr id="6" name="Antraštė 1"/>
          <p:cNvSpPr txBox="1">
            <a:spLocks noGrp="1"/>
          </p:cNvSpPr>
          <p:nvPr>
            <p:ph type="title"/>
          </p:nvPr>
        </p:nvSpPr>
        <p:spPr>
          <a:xfrm>
            <a:off x="458343" y="1124744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2800" b="1" dirty="0" smtClean="0"/>
              <a:t>EK siūlomas sprendimų priėmimo tvarkaraštis</a:t>
            </a:r>
            <a:endParaRPr lang="lt-LT" sz="2800" b="1" dirty="0"/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580557" y="1556792"/>
            <a:ext cx="8229600" cy="5184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t-LT" sz="2400" b="1" dirty="0" smtClean="0"/>
              <a:t>Iki 2020 m. liepos mėn. politinis sutarimas Europos Vadovų Taryboje dėl visų trijų elementų: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t-LT" sz="2000" b="1" dirty="0" smtClean="0"/>
              <a:t>2014-2020 DFP peržiūros;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t-LT" sz="2000" b="1" dirty="0" smtClean="0"/>
              <a:t>2021-2027 DFP;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t-LT" sz="2000" b="1" dirty="0" smtClean="0"/>
              <a:t>Nuosavų išteklių sprendimo.</a:t>
            </a:r>
          </a:p>
          <a:p>
            <a:pPr algn="just"/>
            <a:endParaRPr lang="lt-LT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t-LT" sz="2400" b="1" dirty="0" smtClean="0"/>
              <a:t>Ankstyvas 2020 m. ruduo – 2014-2020 m. DFP ir susijusių sektorinių teisės aktų patvirtinimas;</a:t>
            </a:r>
          </a:p>
          <a:p>
            <a:pPr algn="just"/>
            <a:endParaRPr lang="lt-LT" sz="24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t-LT" sz="2400" b="1" dirty="0" smtClean="0"/>
              <a:t>2020 m. gruodžio mėn.: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t-LT" sz="2000" b="1" dirty="0" smtClean="0"/>
              <a:t>2021-2027 m. DFP ir susijusių teisės aktų priėmimas;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t-LT" sz="2000" b="1" dirty="0" smtClean="0"/>
              <a:t>Nuosavų išteklių sprendimo priėmimas (būtinas visų ES šalių narių ratifikavimas).</a:t>
            </a:r>
          </a:p>
        </p:txBody>
      </p:sp>
      <p:pic>
        <p:nvPicPr>
          <p:cNvPr id="8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" y="0"/>
            <a:ext cx="9141713" cy="1008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452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486</Words>
  <Application>Microsoft Office PowerPoint</Application>
  <PresentationFormat>Demonstracija ekrane (4:3)</PresentationFormat>
  <Paragraphs>78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5</vt:i4>
      </vt:variant>
    </vt:vector>
  </HeadingPairs>
  <TitlesOfParts>
    <vt:vector size="6" baseType="lpstr">
      <vt:lpstr>Office tema</vt:lpstr>
      <vt:lpstr>EK pasiūlymai dėl Daugiametės finansinės programos (DFP) ir Ekonomikos gaivinimo instrumento</vt:lpstr>
      <vt:lpstr>PowerPoint pristatymas</vt:lpstr>
      <vt:lpstr>PowerPoint pristatymas</vt:lpstr>
      <vt:lpstr>Lietuvos pozicija</vt:lpstr>
      <vt:lpstr>EK siūlomas sprendimų priėmimo tvarkaraštis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Darius Trakelis</dc:creator>
  <cp:lastModifiedBy>Gediminas Rutkauskas</cp:lastModifiedBy>
  <cp:revision>51</cp:revision>
  <cp:lastPrinted>2020-06-01T11:29:01Z</cp:lastPrinted>
  <dcterms:created xsi:type="dcterms:W3CDTF">2020-05-31T10:26:08Z</dcterms:created>
  <dcterms:modified xsi:type="dcterms:W3CDTF">2020-06-10T07:24:15Z</dcterms:modified>
</cp:coreProperties>
</file>