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301" r:id="rId3"/>
    <p:sldId id="302" r:id="rId4"/>
    <p:sldId id="313" r:id="rId5"/>
    <p:sldId id="314" r:id="rId6"/>
    <p:sldId id="328" r:id="rId7"/>
    <p:sldId id="319" r:id="rId8"/>
    <p:sldId id="316" r:id="rId9"/>
    <p:sldId id="325" r:id="rId10"/>
    <p:sldId id="317" r:id="rId11"/>
    <p:sldId id="321" r:id="rId12"/>
    <p:sldId id="322" r:id="rId13"/>
    <p:sldId id="324" r:id="rId14"/>
    <p:sldId id="326" r:id="rId15"/>
  </p:sldIdLst>
  <p:sldSz cx="12192000" cy="6858000"/>
  <p:notesSz cx="6794500" cy="99314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ijauskienė Neringa" initials="AN" lastIdx="0" clrIdx="0">
    <p:extLst/>
  </p:cmAuthor>
  <p:cmAuthor id="2" name="Juste Juste" initials="JJ" lastIdx="1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74D28A"/>
    <a:srgbClr val="94AC74"/>
    <a:srgbClr val="CC99FF"/>
    <a:srgbClr val="FFFFFF"/>
    <a:srgbClr val="A9B1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3" autoAdjust="0"/>
    <p:restoredTop sz="80548" autoAdjust="0"/>
  </p:normalViewPr>
  <p:slideViewPr>
    <p:cSldViewPr snapToGrid="0">
      <p:cViewPr varScale="1">
        <p:scale>
          <a:sx n="82" d="100"/>
          <a:sy n="82" d="100"/>
        </p:scale>
        <p:origin x="8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2DC78A-0BF2-4843-8210-0998D16A07AC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22ADE564-05BE-4B46-A7F9-B9B5A765B11E}">
      <dgm:prSet phldrT="[Text]" custT="1"/>
      <dgm:spPr>
        <a:solidFill>
          <a:schemeClr val="accent3">
            <a:lumMod val="20000"/>
            <a:lumOff val="80000"/>
            <a:alpha val="9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lt-LT" sz="1400" dirty="0" smtClean="0"/>
            <a:t>IS priemonėmis PO pateikia poreikį CPO LT dėl TP ir SP</a:t>
          </a:r>
        </a:p>
        <a:p>
          <a:r>
            <a:rPr lang="lt-LT" sz="1400" dirty="0" smtClean="0"/>
            <a:t>(MVP - savanoriškai)</a:t>
          </a:r>
          <a:endParaRPr lang="en-US" sz="1400" dirty="0"/>
        </a:p>
      </dgm:t>
    </dgm:pt>
    <dgm:pt modelId="{A8C6C39F-8B4C-4FE9-9310-FBEDF938A88A}" type="parTrans" cxnId="{68A5E2F0-DE06-409B-BEEB-FA37011AD23E}">
      <dgm:prSet/>
      <dgm:spPr/>
      <dgm:t>
        <a:bodyPr/>
        <a:lstStyle/>
        <a:p>
          <a:endParaRPr lang="en-US"/>
        </a:p>
      </dgm:t>
    </dgm:pt>
    <dgm:pt modelId="{3D344F30-D474-4883-BBDA-49176442355B}" type="sibTrans" cxnId="{68A5E2F0-DE06-409B-BEEB-FA37011AD23E}">
      <dgm:prSet/>
      <dgm:spPr/>
      <dgm:t>
        <a:bodyPr/>
        <a:lstStyle/>
        <a:p>
          <a:endParaRPr lang="en-US"/>
        </a:p>
      </dgm:t>
    </dgm:pt>
    <dgm:pt modelId="{3C2F29A3-250F-48EA-A062-130879BBD443}">
      <dgm:prSet phldrT="[Text]"/>
      <dgm:spPr>
        <a:solidFill>
          <a:schemeClr val="accent3">
            <a:lumMod val="20000"/>
            <a:lumOff val="80000"/>
            <a:alpha val="9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lt-LT" dirty="0" smtClean="0"/>
            <a:t>Derinamas pirkimų vykdymo grafikas</a:t>
          </a:r>
          <a:endParaRPr lang="en-US" dirty="0"/>
        </a:p>
      </dgm:t>
    </dgm:pt>
    <dgm:pt modelId="{7E9B5CC9-EF34-432C-B5A5-991945C867D5}" type="parTrans" cxnId="{473F2145-8FB5-47E2-93CF-40136B91AFE6}">
      <dgm:prSet/>
      <dgm:spPr/>
      <dgm:t>
        <a:bodyPr/>
        <a:lstStyle/>
        <a:p>
          <a:endParaRPr lang="en-US"/>
        </a:p>
      </dgm:t>
    </dgm:pt>
    <dgm:pt modelId="{DD921B62-E6FB-40E9-8CA5-B59794AB2745}" type="sibTrans" cxnId="{473F2145-8FB5-47E2-93CF-40136B91AFE6}">
      <dgm:prSet/>
      <dgm:spPr/>
      <dgm:t>
        <a:bodyPr/>
        <a:lstStyle/>
        <a:p>
          <a:endParaRPr lang="en-US"/>
        </a:p>
      </dgm:t>
    </dgm:pt>
    <dgm:pt modelId="{42472044-094E-4317-9263-E26F202C12AD}">
      <dgm:prSet phldrT="[Text]"/>
      <dgm:spPr>
        <a:solidFill>
          <a:schemeClr val="accent3">
            <a:lumMod val="20000"/>
            <a:lumOff val="80000"/>
            <a:alpha val="9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lt-LT" dirty="0" smtClean="0"/>
            <a:t>PO ir KC paskelbia planuojamų atlikti pirkimų suvestinę</a:t>
          </a:r>
          <a:endParaRPr lang="en-US" dirty="0"/>
        </a:p>
      </dgm:t>
    </dgm:pt>
    <dgm:pt modelId="{D7A3149C-E3A0-4DAF-8D0F-222E7E83B3DA}" type="parTrans" cxnId="{45267198-CB58-4414-BBDA-8AB5C7807B73}">
      <dgm:prSet/>
      <dgm:spPr/>
      <dgm:t>
        <a:bodyPr/>
        <a:lstStyle/>
        <a:p>
          <a:endParaRPr lang="en-US"/>
        </a:p>
      </dgm:t>
    </dgm:pt>
    <dgm:pt modelId="{5FD3772C-7430-4C7E-8B36-379F4B845FA3}" type="sibTrans" cxnId="{45267198-CB58-4414-BBDA-8AB5C7807B73}">
      <dgm:prSet/>
      <dgm:spPr/>
      <dgm:t>
        <a:bodyPr/>
        <a:lstStyle/>
        <a:p>
          <a:endParaRPr lang="en-US"/>
        </a:p>
      </dgm:t>
    </dgm:pt>
    <dgm:pt modelId="{3049CECC-AEC7-4F78-9D6A-2305380C156B}">
      <dgm:prSet/>
      <dgm:spPr>
        <a:solidFill>
          <a:schemeClr val="accent3">
            <a:lumMod val="20000"/>
            <a:lumOff val="80000"/>
            <a:alpha val="9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lt-LT" dirty="0" smtClean="0"/>
            <a:t>CPO LT pateikia informaciją apie KC priskirtus pirkimus ir rekomendacijas dėl bendrų pirkimų atlikimo</a:t>
          </a:r>
          <a:endParaRPr lang="en-US" dirty="0"/>
        </a:p>
      </dgm:t>
    </dgm:pt>
    <dgm:pt modelId="{B2676F29-EE99-4EE5-AF10-A28C822CDFCA}" type="parTrans" cxnId="{19DD0F54-2C98-4E5B-BCF5-C84D35E7EA47}">
      <dgm:prSet/>
      <dgm:spPr/>
      <dgm:t>
        <a:bodyPr/>
        <a:lstStyle/>
        <a:p>
          <a:endParaRPr lang="en-US"/>
        </a:p>
      </dgm:t>
    </dgm:pt>
    <dgm:pt modelId="{8FE85088-1169-4289-BFD2-2BF624DB83EB}" type="sibTrans" cxnId="{19DD0F54-2C98-4E5B-BCF5-C84D35E7EA47}">
      <dgm:prSet/>
      <dgm:spPr/>
      <dgm:t>
        <a:bodyPr/>
        <a:lstStyle/>
        <a:p>
          <a:endParaRPr lang="en-US"/>
        </a:p>
      </dgm:t>
    </dgm:pt>
    <dgm:pt modelId="{00D90FFA-FB0C-4490-A35B-682FD30CECDA}" type="pres">
      <dgm:prSet presAssocID="{872DC78A-0BF2-4843-8210-0998D16A07AC}" presName="Name0" presStyleCnt="0">
        <dgm:presLayoutVars>
          <dgm:dir/>
          <dgm:resizeHandles val="exact"/>
        </dgm:presLayoutVars>
      </dgm:prSet>
      <dgm:spPr/>
    </dgm:pt>
    <dgm:pt modelId="{E7010670-CAA2-4B15-B18E-3EBF629E69F8}" type="pres">
      <dgm:prSet presAssocID="{22ADE564-05BE-4B46-A7F9-B9B5A765B11E}" presName="composite" presStyleCnt="0"/>
      <dgm:spPr/>
    </dgm:pt>
    <dgm:pt modelId="{86FC98DA-CD4C-46AD-8470-8AC1BA2E9A9F}" type="pres">
      <dgm:prSet presAssocID="{22ADE564-05BE-4B46-A7F9-B9B5A765B11E}" presName="bgChev" presStyleLbl="node1" presStyleIdx="0" presStyleCnt="4"/>
      <dgm:spPr>
        <a:solidFill>
          <a:srgbClr val="C00000"/>
        </a:solidFill>
      </dgm:spPr>
    </dgm:pt>
    <dgm:pt modelId="{35BAF4A3-D014-4F69-BFC0-FD6C319A1905}" type="pres">
      <dgm:prSet presAssocID="{22ADE564-05BE-4B46-A7F9-B9B5A765B11E}" presName="txNode" presStyleLbl="fgAcc1" presStyleIdx="0" presStyleCnt="4" custScaleY="95538" custLinFactNeighborX="-2764" custLinFactNeighborY="577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636009-BD0D-49BE-8BB0-27F36D0EBF48}" type="pres">
      <dgm:prSet presAssocID="{3D344F30-D474-4883-BBDA-49176442355B}" presName="compositeSpace" presStyleCnt="0"/>
      <dgm:spPr/>
    </dgm:pt>
    <dgm:pt modelId="{65F8A11B-22E3-4E17-B940-A0D644956E5F}" type="pres">
      <dgm:prSet presAssocID="{3049CECC-AEC7-4F78-9D6A-2305380C156B}" presName="composite" presStyleCnt="0"/>
      <dgm:spPr/>
    </dgm:pt>
    <dgm:pt modelId="{5EBCEF99-BDDA-4B8A-9A73-5F48B48983EB}" type="pres">
      <dgm:prSet presAssocID="{3049CECC-AEC7-4F78-9D6A-2305380C156B}" presName="bgChev" presStyleLbl="node1" presStyleIdx="1" presStyleCnt="4" custLinFactNeighborX="-1486" custLinFactNeighborY="2001"/>
      <dgm:spPr>
        <a:solidFill>
          <a:srgbClr val="C00000"/>
        </a:solidFill>
      </dgm:spPr>
    </dgm:pt>
    <dgm:pt modelId="{D1C51308-FD42-4A22-A2A8-44D265A2C96C}" type="pres">
      <dgm:prSet presAssocID="{3049CECC-AEC7-4F78-9D6A-2305380C156B}" presName="txNode" presStyleLbl="fgAcc1" presStyleIdx="1" presStyleCnt="4" custLinFactNeighborX="-8232" custLinFactNeighborY="580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D95EBA-09DB-438A-AB1B-3FBD3B9D7C86}" type="pres">
      <dgm:prSet presAssocID="{8FE85088-1169-4289-BFD2-2BF624DB83EB}" presName="compositeSpace" presStyleCnt="0"/>
      <dgm:spPr/>
    </dgm:pt>
    <dgm:pt modelId="{6FBF46A7-B6D6-42CB-8A93-F2974B871CB4}" type="pres">
      <dgm:prSet presAssocID="{3C2F29A3-250F-48EA-A062-130879BBD443}" presName="composite" presStyleCnt="0"/>
      <dgm:spPr/>
    </dgm:pt>
    <dgm:pt modelId="{2B3D47AA-FBBB-458D-A7CC-31D23C6222E6}" type="pres">
      <dgm:prSet presAssocID="{3C2F29A3-250F-48EA-A062-130879BBD443}" presName="bgChev" presStyleLbl="node1" presStyleIdx="2" presStyleCnt="4"/>
      <dgm:spPr>
        <a:solidFill>
          <a:srgbClr val="C00000"/>
        </a:solidFill>
      </dgm:spPr>
    </dgm:pt>
    <dgm:pt modelId="{1CDADFB2-476A-473D-8C21-BC4E3BAA0CCB}" type="pres">
      <dgm:prSet presAssocID="{3C2F29A3-250F-48EA-A062-130879BBD443}" presName="txNode" presStyleLbl="fgAcc1" presStyleIdx="2" presStyleCnt="4" custLinFactNeighborX="0" custLinFactNeighborY="597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7F79B3-AB0C-4384-8325-93E8E7FE1664}" type="pres">
      <dgm:prSet presAssocID="{DD921B62-E6FB-40E9-8CA5-B59794AB2745}" presName="compositeSpace" presStyleCnt="0"/>
      <dgm:spPr/>
    </dgm:pt>
    <dgm:pt modelId="{C06A2A3B-DC6D-4465-A83A-6EC9A79C64ED}" type="pres">
      <dgm:prSet presAssocID="{42472044-094E-4317-9263-E26F202C12AD}" presName="composite" presStyleCnt="0"/>
      <dgm:spPr/>
    </dgm:pt>
    <dgm:pt modelId="{680DE069-4B39-47D8-B2B7-549F0124569A}" type="pres">
      <dgm:prSet presAssocID="{42472044-094E-4317-9263-E26F202C12AD}" presName="bgChev" presStyleLbl="node1" presStyleIdx="3" presStyleCnt="4"/>
      <dgm:spPr>
        <a:solidFill>
          <a:srgbClr val="C00000"/>
        </a:solidFill>
      </dgm:spPr>
    </dgm:pt>
    <dgm:pt modelId="{2C3C7039-FAAF-4C4C-88C6-B66D3D5D6AF1}" type="pres">
      <dgm:prSet presAssocID="{42472044-094E-4317-9263-E26F202C12AD}" presName="txNode" presStyleLbl="fgAcc1" presStyleIdx="3" presStyleCnt="4" custLinFactNeighborX="-10331" custLinFactNeighborY="565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8A5E2F0-DE06-409B-BEEB-FA37011AD23E}" srcId="{872DC78A-0BF2-4843-8210-0998D16A07AC}" destId="{22ADE564-05BE-4B46-A7F9-B9B5A765B11E}" srcOrd="0" destOrd="0" parTransId="{A8C6C39F-8B4C-4FE9-9310-FBEDF938A88A}" sibTransId="{3D344F30-D474-4883-BBDA-49176442355B}"/>
    <dgm:cxn modelId="{C85C1824-2F01-4C76-836F-1FD6068ED6B9}" type="presOf" srcId="{3C2F29A3-250F-48EA-A062-130879BBD443}" destId="{1CDADFB2-476A-473D-8C21-BC4E3BAA0CCB}" srcOrd="0" destOrd="0" presId="urn:microsoft.com/office/officeart/2005/8/layout/chevronAccent+Icon"/>
    <dgm:cxn modelId="{19DD0F54-2C98-4E5B-BCF5-C84D35E7EA47}" srcId="{872DC78A-0BF2-4843-8210-0998D16A07AC}" destId="{3049CECC-AEC7-4F78-9D6A-2305380C156B}" srcOrd="1" destOrd="0" parTransId="{B2676F29-EE99-4EE5-AF10-A28C822CDFCA}" sibTransId="{8FE85088-1169-4289-BFD2-2BF624DB83EB}"/>
    <dgm:cxn modelId="{9EF34FA1-209B-4BCF-826B-00F98AAB249F}" type="presOf" srcId="{42472044-094E-4317-9263-E26F202C12AD}" destId="{2C3C7039-FAAF-4C4C-88C6-B66D3D5D6AF1}" srcOrd="0" destOrd="0" presId="urn:microsoft.com/office/officeart/2005/8/layout/chevronAccent+Icon"/>
    <dgm:cxn modelId="{69DD744A-0D7C-4072-9CCC-C1D93E85A535}" type="presOf" srcId="{872DC78A-0BF2-4843-8210-0998D16A07AC}" destId="{00D90FFA-FB0C-4490-A35B-682FD30CECDA}" srcOrd="0" destOrd="0" presId="urn:microsoft.com/office/officeart/2005/8/layout/chevronAccent+Icon"/>
    <dgm:cxn modelId="{D20FA176-CD93-4299-A236-5C817E81C5C2}" type="presOf" srcId="{22ADE564-05BE-4B46-A7F9-B9B5A765B11E}" destId="{35BAF4A3-D014-4F69-BFC0-FD6C319A1905}" srcOrd="0" destOrd="0" presId="urn:microsoft.com/office/officeart/2005/8/layout/chevronAccent+Icon"/>
    <dgm:cxn modelId="{473F2145-8FB5-47E2-93CF-40136B91AFE6}" srcId="{872DC78A-0BF2-4843-8210-0998D16A07AC}" destId="{3C2F29A3-250F-48EA-A062-130879BBD443}" srcOrd="2" destOrd="0" parTransId="{7E9B5CC9-EF34-432C-B5A5-991945C867D5}" sibTransId="{DD921B62-E6FB-40E9-8CA5-B59794AB2745}"/>
    <dgm:cxn modelId="{DB6EC718-6B56-49D3-919C-AFFDCEE454F6}" type="presOf" srcId="{3049CECC-AEC7-4F78-9D6A-2305380C156B}" destId="{D1C51308-FD42-4A22-A2A8-44D265A2C96C}" srcOrd="0" destOrd="0" presId="urn:microsoft.com/office/officeart/2005/8/layout/chevronAccent+Icon"/>
    <dgm:cxn modelId="{45267198-CB58-4414-BBDA-8AB5C7807B73}" srcId="{872DC78A-0BF2-4843-8210-0998D16A07AC}" destId="{42472044-094E-4317-9263-E26F202C12AD}" srcOrd="3" destOrd="0" parTransId="{D7A3149C-E3A0-4DAF-8D0F-222E7E83B3DA}" sibTransId="{5FD3772C-7430-4C7E-8B36-379F4B845FA3}"/>
    <dgm:cxn modelId="{D3AF0982-93B6-439F-AF5A-6843A8F7EBF5}" type="presParOf" srcId="{00D90FFA-FB0C-4490-A35B-682FD30CECDA}" destId="{E7010670-CAA2-4B15-B18E-3EBF629E69F8}" srcOrd="0" destOrd="0" presId="urn:microsoft.com/office/officeart/2005/8/layout/chevronAccent+Icon"/>
    <dgm:cxn modelId="{8256DDE1-8661-4552-8CAF-F860608C035C}" type="presParOf" srcId="{E7010670-CAA2-4B15-B18E-3EBF629E69F8}" destId="{86FC98DA-CD4C-46AD-8470-8AC1BA2E9A9F}" srcOrd="0" destOrd="0" presId="urn:microsoft.com/office/officeart/2005/8/layout/chevronAccent+Icon"/>
    <dgm:cxn modelId="{D71E11DD-ED1D-44F5-BEB1-B0D8A5427D18}" type="presParOf" srcId="{E7010670-CAA2-4B15-B18E-3EBF629E69F8}" destId="{35BAF4A3-D014-4F69-BFC0-FD6C319A1905}" srcOrd="1" destOrd="0" presId="urn:microsoft.com/office/officeart/2005/8/layout/chevronAccent+Icon"/>
    <dgm:cxn modelId="{33598FBF-A886-4E24-B7CD-B2C79628312C}" type="presParOf" srcId="{00D90FFA-FB0C-4490-A35B-682FD30CECDA}" destId="{85636009-BD0D-49BE-8BB0-27F36D0EBF48}" srcOrd="1" destOrd="0" presId="urn:microsoft.com/office/officeart/2005/8/layout/chevronAccent+Icon"/>
    <dgm:cxn modelId="{0D497DF6-DBE0-4C76-B1C8-7579CD20B985}" type="presParOf" srcId="{00D90FFA-FB0C-4490-A35B-682FD30CECDA}" destId="{65F8A11B-22E3-4E17-B940-A0D644956E5F}" srcOrd="2" destOrd="0" presId="urn:microsoft.com/office/officeart/2005/8/layout/chevronAccent+Icon"/>
    <dgm:cxn modelId="{F8F8E026-E37C-43B1-BC47-1FF0F12CC2EF}" type="presParOf" srcId="{65F8A11B-22E3-4E17-B940-A0D644956E5F}" destId="{5EBCEF99-BDDA-4B8A-9A73-5F48B48983EB}" srcOrd="0" destOrd="0" presId="urn:microsoft.com/office/officeart/2005/8/layout/chevronAccent+Icon"/>
    <dgm:cxn modelId="{DF9D8B1D-C2F7-4A1A-B4E6-7D2F144D8D20}" type="presParOf" srcId="{65F8A11B-22E3-4E17-B940-A0D644956E5F}" destId="{D1C51308-FD42-4A22-A2A8-44D265A2C96C}" srcOrd="1" destOrd="0" presId="urn:microsoft.com/office/officeart/2005/8/layout/chevronAccent+Icon"/>
    <dgm:cxn modelId="{ACB3A797-FD34-44DB-B466-8BCF431FA5EF}" type="presParOf" srcId="{00D90FFA-FB0C-4490-A35B-682FD30CECDA}" destId="{56D95EBA-09DB-438A-AB1B-3FBD3B9D7C86}" srcOrd="3" destOrd="0" presId="urn:microsoft.com/office/officeart/2005/8/layout/chevronAccent+Icon"/>
    <dgm:cxn modelId="{104986A4-861C-40B1-B742-CCEA0192B38A}" type="presParOf" srcId="{00D90FFA-FB0C-4490-A35B-682FD30CECDA}" destId="{6FBF46A7-B6D6-42CB-8A93-F2974B871CB4}" srcOrd="4" destOrd="0" presId="urn:microsoft.com/office/officeart/2005/8/layout/chevronAccent+Icon"/>
    <dgm:cxn modelId="{633DE48A-F5D7-406E-BC57-9275DC24D7E3}" type="presParOf" srcId="{6FBF46A7-B6D6-42CB-8A93-F2974B871CB4}" destId="{2B3D47AA-FBBB-458D-A7CC-31D23C6222E6}" srcOrd="0" destOrd="0" presId="urn:microsoft.com/office/officeart/2005/8/layout/chevronAccent+Icon"/>
    <dgm:cxn modelId="{776B5EB4-7DAF-401A-B34D-31927FD8ECB0}" type="presParOf" srcId="{6FBF46A7-B6D6-42CB-8A93-F2974B871CB4}" destId="{1CDADFB2-476A-473D-8C21-BC4E3BAA0CCB}" srcOrd="1" destOrd="0" presId="urn:microsoft.com/office/officeart/2005/8/layout/chevronAccent+Icon"/>
    <dgm:cxn modelId="{6B34593A-5517-4F93-83B5-7D5EB9A32A06}" type="presParOf" srcId="{00D90FFA-FB0C-4490-A35B-682FD30CECDA}" destId="{837F79B3-AB0C-4384-8325-93E8E7FE1664}" srcOrd="5" destOrd="0" presId="urn:microsoft.com/office/officeart/2005/8/layout/chevronAccent+Icon"/>
    <dgm:cxn modelId="{0CB2F11A-988C-4B17-AB1A-5B2C3BB4B205}" type="presParOf" srcId="{00D90FFA-FB0C-4490-A35B-682FD30CECDA}" destId="{C06A2A3B-DC6D-4465-A83A-6EC9A79C64ED}" srcOrd="6" destOrd="0" presId="urn:microsoft.com/office/officeart/2005/8/layout/chevronAccent+Icon"/>
    <dgm:cxn modelId="{5CEC397A-0C0B-4552-A4D0-2761634EB4A3}" type="presParOf" srcId="{C06A2A3B-DC6D-4465-A83A-6EC9A79C64ED}" destId="{680DE069-4B39-47D8-B2B7-549F0124569A}" srcOrd="0" destOrd="0" presId="urn:microsoft.com/office/officeart/2005/8/layout/chevronAccent+Icon"/>
    <dgm:cxn modelId="{E5F0442C-8767-48D5-A28C-CD40918E117B}" type="presParOf" srcId="{C06A2A3B-DC6D-4465-A83A-6EC9A79C64ED}" destId="{2C3C7039-FAAF-4C4C-88C6-B66D3D5D6AF1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21211F-5C98-472D-8924-F3C80FA28F5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CD780E-9EDD-4DA3-99BC-E911D34C4399}">
      <dgm:prSet phldrT="[Text]" custT="1"/>
      <dgm:spPr>
        <a:solidFill>
          <a:srgbClr val="C00000"/>
        </a:solidFill>
      </dgm:spPr>
      <dgm:t>
        <a:bodyPr/>
        <a:lstStyle/>
        <a:p>
          <a:r>
            <a:rPr lang="lt-LT" sz="1800" b="1" dirty="0" smtClean="0"/>
            <a:t>1</a:t>
          </a:r>
          <a:r>
            <a:rPr lang="lt-LT" sz="1800" b="1" baseline="0" dirty="0" smtClean="0"/>
            <a:t> darbuotojas               15 pirkimų</a:t>
          </a:r>
        </a:p>
        <a:p>
          <a:r>
            <a:rPr lang="lt-LT" sz="1800" b="1" baseline="0" dirty="0" smtClean="0"/>
            <a:t>4 darbuotojams	          1 ekspertas , vadovas</a:t>
          </a:r>
          <a:endParaRPr lang="en-US" sz="1800" b="1" dirty="0"/>
        </a:p>
      </dgm:t>
    </dgm:pt>
    <dgm:pt modelId="{C9BD6596-400A-4CA0-A100-B069DF2CB422}" type="parTrans" cxnId="{08A6177E-4FE8-496E-BC18-9B53CCA23A42}">
      <dgm:prSet/>
      <dgm:spPr/>
      <dgm:t>
        <a:bodyPr/>
        <a:lstStyle/>
        <a:p>
          <a:endParaRPr lang="en-US"/>
        </a:p>
      </dgm:t>
    </dgm:pt>
    <dgm:pt modelId="{362CE2ED-3772-4C91-9D2B-DED03635B6A1}" type="sibTrans" cxnId="{08A6177E-4FE8-496E-BC18-9B53CCA23A42}">
      <dgm:prSet/>
      <dgm:spPr/>
      <dgm:t>
        <a:bodyPr/>
        <a:lstStyle/>
        <a:p>
          <a:endParaRPr lang="en-US"/>
        </a:p>
      </dgm:t>
    </dgm:pt>
    <dgm:pt modelId="{DAE4FA4F-13F3-4CA5-AEA9-AB40A39C263E}">
      <dgm:prSet phldrT="[Text]" custT="1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lt-LT" sz="1800" b="1" dirty="0" smtClean="0"/>
            <a:t>Pirkimai perimami per 5 metus </a:t>
          </a:r>
          <a:endParaRPr lang="en-US" sz="1800" b="1" dirty="0"/>
        </a:p>
      </dgm:t>
    </dgm:pt>
    <dgm:pt modelId="{7540F1C7-CD33-4A28-80E3-E005183268BF}" type="parTrans" cxnId="{75FAAC4B-35AF-4D4B-AADE-90799AB00F38}">
      <dgm:prSet/>
      <dgm:spPr/>
      <dgm:t>
        <a:bodyPr/>
        <a:lstStyle/>
        <a:p>
          <a:endParaRPr lang="en-US"/>
        </a:p>
      </dgm:t>
    </dgm:pt>
    <dgm:pt modelId="{D0BE1EBA-B1D3-4107-85B5-0DAD5FD23DC1}" type="sibTrans" cxnId="{75FAAC4B-35AF-4D4B-AADE-90799AB00F38}">
      <dgm:prSet/>
      <dgm:spPr/>
      <dgm:t>
        <a:bodyPr/>
        <a:lstStyle/>
        <a:p>
          <a:endParaRPr lang="en-US"/>
        </a:p>
      </dgm:t>
    </dgm:pt>
    <dgm:pt modelId="{0BBC9741-95ED-4DFB-951B-C750161D1706}">
      <dgm:prSet phldrT="[Text]" custT="1"/>
      <dgm:spPr>
        <a:solidFill>
          <a:srgbClr val="C00000"/>
        </a:solidFill>
      </dgm:spPr>
      <dgm:t>
        <a:bodyPr/>
        <a:lstStyle/>
        <a:p>
          <a:r>
            <a:rPr lang="lt-LT" sz="1800" b="1" dirty="0" smtClean="0"/>
            <a:t>600 pirkimo procedūros </a:t>
          </a:r>
          <a:r>
            <a:rPr lang="en-US" sz="1800" b="1" dirty="0" smtClean="0"/>
            <a:t>            </a:t>
          </a:r>
          <a:r>
            <a:rPr lang="lt-LT" sz="1800" b="1" dirty="0" smtClean="0"/>
            <a:t>  centralizavimo</a:t>
          </a:r>
          <a:r>
            <a:rPr lang="en-US" sz="1800" b="1" dirty="0" smtClean="0"/>
            <a:t>           </a:t>
          </a:r>
          <a:r>
            <a:rPr lang="lt-LT" sz="1800" b="1" dirty="0" smtClean="0"/>
            <a:t> efektas apie 30 </a:t>
          </a:r>
          <a:r>
            <a:rPr lang="en-US" sz="1800" b="1" dirty="0" smtClean="0"/>
            <a:t>%</a:t>
          </a:r>
          <a:endParaRPr lang="en-US" sz="1800" b="1" dirty="0"/>
        </a:p>
      </dgm:t>
    </dgm:pt>
    <dgm:pt modelId="{43DCA0EB-2F7E-42B6-9550-A664AC08B045}" type="sibTrans" cxnId="{C05E3F83-602E-476C-86C7-65E4F6549E4D}">
      <dgm:prSet/>
      <dgm:spPr/>
      <dgm:t>
        <a:bodyPr/>
        <a:lstStyle/>
        <a:p>
          <a:endParaRPr lang="en-US"/>
        </a:p>
      </dgm:t>
    </dgm:pt>
    <dgm:pt modelId="{40A46A66-62D8-4934-AF88-D506984DDB2B}" type="parTrans" cxnId="{C05E3F83-602E-476C-86C7-65E4F6549E4D}">
      <dgm:prSet/>
      <dgm:spPr/>
      <dgm:t>
        <a:bodyPr/>
        <a:lstStyle/>
        <a:p>
          <a:endParaRPr lang="en-US"/>
        </a:p>
      </dgm:t>
    </dgm:pt>
    <dgm:pt modelId="{CD54184C-85AB-4E9D-B901-4199D7466D09}" type="pres">
      <dgm:prSet presAssocID="{6521211F-5C98-472D-8924-F3C80FA28F5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873830FB-93C7-4DAA-978B-557EC53D3407}" type="pres">
      <dgm:prSet presAssocID="{6521211F-5C98-472D-8924-F3C80FA28F5B}" presName="Name1" presStyleCnt="0"/>
      <dgm:spPr/>
    </dgm:pt>
    <dgm:pt modelId="{CF70B046-5E8D-4961-A178-F62B8C3AAB72}" type="pres">
      <dgm:prSet presAssocID="{6521211F-5C98-472D-8924-F3C80FA28F5B}" presName="cycle" presStyleCnt="0"/>
      <dgm:spPr/>
    </dgm:pt>
    <dgm:pt modelId="{D96787C9-FE2C-4595-ABB3-16F8803666BF}" type="pres">
      <dgm:prSet presAssocID="{6521211F-5C98-472D-8924-F3C80FA28F5B}" presName="srcNode" presStyleLbl="node1" presStyleIdx="0" presStyleCnt="3"/>
      <dgm:spPr/>
    </dgm:pt>
    <dgm:pt modelId="{A3AAF567-0D62-4725-9DB8-5DDD6FEDCF85}" type="pres">
      <dgm:prSet presAssocID="{6521211F-5C98-472D-8924-F3C80FA28F5B}" presName="conn" presStyleLbl="parChTrans1D2" presStyleIdx="0" presStyleCnt="1"/>
      <dgm:spPr/>
      <dgm:t>
        <a:bodyPr/>
        <a:lstStyle/>
        <a:p>
          <a:endParaRPr lang="en-US"/>
        </a:p>
      </dgm:t>
    </dgm:pt>
    <dgm:pt modelId="{AFAF29DE-AD5C-42FB-8829-6D6AD0584082}" type="pres">
      <dgm:prSet presAssocID="{6521211F-5C98-472D-8924-F3C80FA28F5B}" presName="extraNode" presStyleLbl="node1" presStyleIdx="0" presStyleCnt="3"/>
      <dgm:spPr/>
    </dgm:pt>
    <dgm:pt modelId="{6A52CB8C-4AC8-4DF4-AF91-49CB70ECB1FF}" type="pres">
      <dgm:prSet presAssocID="{6521211F-5C98-472D-8924-F3C80FA28F5B}" presName="dstNode" presStyleLbl="node1" presStyleIdx="0" presStyleCnt="3"/>
      <dgm:spPr/>
    </dgm:pt>
    <dgm:pt modelId="{8221BC18-4B4B-459D-9666-0DD2F1EAA4FF}" type="pres">
      <dgm:prSet presAssocID="{0BBC9741-95ED-4DFB-951B-C750161D1706}" presName="text_1" presStyleLbl="node1" presStyleIdx="0" presStyleCnt="3" custScaleX="96033" custScaleY="1002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597CFD-6B8C-49EF-8C4D-789E8E3DC792}" type="pres">
      <dgm:prSet presAssocID="{0BBC9741-95ED-4DFB-951B-C750161D1706}" presName="accent_1" presStyleCnt="0"/>
      <dgm:spPr/>
    </dgm:pt>
    <dgm:pt modelId="{2D044FBA-A8B0-47D9-99BB-66448BF4CB31}" type="pres">
      <dgm:prSet presAssocID="{0BBC9741-95ED-4DFB-951B-C750161D1706}" presName="accentRepeatNode" presStyleLbl="solidFgAcc1" presStyleIdx="0" presStyleCnt="3"/>
      <dgm:spPr>
        <a:solidFill>
          <a:schemeClr val="bg2"/>
        </a:solidFill>
        <a:ln>
          <a:solidFill>
            <a:schemeClr val="bg2"/>
          </a:solidFill>
        </a:ln>
      </dgm:spPr>
    </dgm:pt>
    <dgm:pt modelId="{18E6A42B-6A41-41C4-A003-E7CB21140962}" type="pres">
      <dgm:prSet presAssocID="{F5CD780E-9EDD-4DA3-99BC-E911D34C4399}" presName="text_2" presStyleLbl="node1" presStyleIdx="1" presStyleCnt="3" custLinFactNeighborX="-1319" custLinFactNeighborY="55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4F4D66-1DB0-420A-B7F0-16EDFD67043E}" type="pres">
      <dgm:prSet presAssocID="{F5CD780E-9EDD-4DA3-99BC-E911D34C4399}" presName="accent_2" presStyleCnt="0"/>
      <dgm:spPr/>
    </dgm:pt>
    <dgm:pt modelId="{4FE19A8C-6D19-476D-A027-F4902A4810AE}" type="pres">
      <dgm:prSet presAssocID="{F5CD780E-9EDD-4DA3-99BC-E911D34C4399}" presName="accentRepeatNode" presStyleLbl="solidFgAcc1" presStyleIdx="1" presStyleCnt="3"/>
      <dgm:spPr>
        <a:solidFill>
          <a:schemeClr val="bg2"/>
        </a:solidFill>
        <a:ln>
          <a:solidFill>
            <a:schemeClr val="bg2"/>
          </a:solidFill>
        </a:ln>
      </dgm:spPr>
    </dgm:pt>
    <dgm:pt modelId="{2C918754-6ACE-48F8-B95C-5DB048B4E05D}" type="pres">
      <dgm:prSet presAssocID="{DAE4FA4F-13F3-4CA5-AEA9-AB40A39C263E}" presName="text_3" presStyleLbl="node1" presStyleIdx="2" presStyleCnt="3" custScaleX="966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CD0935-BB28-4CE5-B79E-3558FD1B8D13}" type="pres">
      <dgm:prSet presAssocID="{DAE4FA4F-13F3-4CA5-AEA9-AB40A39C263E}" presName="accent_3" presStyleCnt="0"/>
      <dgm:spPr/>
    </dgm:pt>
    <dgm:pt modelId="{59FBE997-04FF-4C78-BEFB-BF89E6D78A90}" type="pres">
      <dgm:prSet presAssocID="{DAE4FA4F-13F3-4CA5-AEA9-AB40A39C263E}" presName="accentRepeatNode" presStyleLbl="solidFgAcc1" presStyleIdx="2" presStyleCnt="3"/>
      <dgm:spPr>
        <a:solidFill>
          <a:schemeClr val="bg2"/>
        </a:solidFill>
        <a:ln>
          <a:solidFill>
            <a:schemeClr val="bg2"/>
          </a:solidFill>
        </a:ln>
      </dgm:spPr>
    </dgm:pt>
  </dgm:ptLst>
  <dgm:cxnLst>
    <dgm:cxn modelId="{D41218A7-A179-47A3-B830-3B40740F83AB}" type="presOf" srcId="{6521211F-5C98-472D-8924-F3C80FA28F5B}" destId="{CD54184C-85AB-4E9D-B901-4199D7466D09}" srcOrd="0" destOrd="0" presId="urn:microsoft.com/office/officeart/2008/layout/VerticalCurvedList"/>
    <dgm:cxn modelId="{C05E3F83-602E-476C-86C7-65E4F6549E4D}" srcId="{6521211F-5C98-472D-8924-F3C80FA28F5B}" destId="{0BBC9741-95ED-4DFB-951B-C750161D1706}" srcOrd="0" destOrd="0" parTransId="{40A46A66-62D8-4934-AF88-D506984DDB2B}" sibTransId="{43DCA0EB-2F7E-42B6-9550-A664AC08B045}"/>
    <dgm:cxn modelId="{75FAAC4B-35AF-4D4B-AADE-90799AB00F38}" srcId="{6521211F-5C98-472D-8924-F3C80FA28F5B}" destId="{DAE4FA4F-13F3-4CA5-AEA9-AB40A39C263E}" srcOrd="2" destOrd="0" parTransId="{7540F1C7-CD33-4A28-80E3-E005183268BF}" sibTransId="{D0BE1EBA-B1D3-4107-85B5-0DAD5FD23DC1}"/>
    <dgm:cxn modelId="{A8AF8898-0E33-4B81-BC51-B4DAC9A3D14B}" type="presOf" srcId="{F5CD780E-9EDD-4DA3-99BC-E911D34C4399}" destId="{18E6A42B-6A41-41C4-A003-E7CB21140962}" srcOrd="0" destOrd="0" presId="urn:microsoft.com/office/officeart/2008/layout/VerticalCurvedList"/>
    <dgm:cxn modelId="{FC173D5C-19BA-4196-8D8F-702F91997490}" type="presOf" srcId="{0BBC9741-95ED-4DFB-951B-C750161D1706}" destId="{8221BC18-4B4B-459D-9666-0DD2F1EAA4FF}" srcOrd="0" destOrd="0" presId="urn:microsoft.com/office/officeart/2008/layout/VerticalCurvedList"/>
    <dgm:cxn modelId="{4B56C39E-7DF8-4631-A1D0-0681E43ACFF9}" type="presOf" srcId="{DAE4FA4F-13F3-4CA5-AEA9-AB40A39C263E}" destId="{2C918754-6ACE-48F8-B95C-5DB048B4E05D}" srcOrd="0" destOrd="0" presId="urn:microsoft.com/office/officeart/2008/layout/VerticalCurvedList"/>
    <dgm:cxn modelId="{08A6177E-4FE8-496E-BC18-9B53CCA23A42}" srcId="{6521211F-5C98-472D-8924-F3C80FA28F5B}" destId="{F5CD780E-9EDD-4DA3-99BC-E911D34C4399}" srcOrd="1" destOrd="0" parTransId="{C9BD6596-400A-4CA0-A100-B069DF2CB422}" sibTransId="{362CE2ED-3772-4C91-9D2B-DED03635B6A1}"/>
    <dgm:cxn modelId="{5901EB8E-04AF-4CE0-ABAC-6AD3E385B56C}" type="presOf" srcId="{43DCA0EB-2F7E-42B6-9550-A664AC08B045}" destId="{A3AAF567-0D62-4725-9DB8-5DDD6FEDCF85}" srcOrd="0" destOrd="0" presId="urn:microsoft.com/office/officeart/2008/layout/VerticalCurvedList"/>
    <dgm:cxn modelId="{C7502070-50E2-4F5A-B819-839E76A5170F}" type="presParOf" srcId="{CD54184C-85AB-4E9D-B901-4199D7466D09}" destId="{873830FB-93C7-4DAA-978B-557EC53D3407}" srcOrd="0" destOrd="0" presId="urn:microsoft.com/office/officeart/2008/layout/VerticalCurvedList"/>
    <dgm:cxn modelId="{4FF32F16-F895-4AE5-9D49-5636F68E2B9D}" type="presParOf" srcId="{873830FB-93C7-4DAA-978B-557EC53D3407}" destId="{CF70B046-5E8D-4961-A178-F62B8C3AAB72}" srcOrd="0" destOrd="0" presId="urn:microsoft.com/office/officeart/2008/layout/VerticalCurvedList"/>
    <dgm:cxn modelId="{75CB83D3-C47D-4AE3-B885-8A20A0B6E3E5}" type="presParOf" srcId="{CF70B046-5E8D-4961-A178-F62B8C3AAB72}" destId="{D96787C9-FE2C-4595-ABB3-16F8803666BF}" srcOrd="0" destOrd="0" presId="urn:microsoft.com/office/officeart/2008/layout/VerticalCurvedList"/>
    <dgm:cxn modelId="{95B4A678-E13A-420C-B90D-3E4456AD7072}" type="presParOf" srcId="{CF70B046-5E8D-4961-A178-F62B8C3AAB72}" destId="{A3AAF567-0D62-4725-9DB8-5DDD6FEDCF85}" srcOrd="1" destOrd="0" presId="urn:microsoft.com/office/officeart/2008/layout/VerticalCurvedList"/>
    <dgm:cxn modelId="{98825995-7FB7-454D-8EBE-E93815D4443C}" type="presParOf" srcId="{CF70B046-5E8D-4961-A178-F62B8C3AAB72}" destId="{AFAF29DE-AD5C-42FB-8829-6D6AD0584082}" srcOrd="2" destOrd="0" presId="urn:microsoft.com/office/officeart/2008/layout/VerticalCurvedList"/>
    <dgm:cxn modelId="{C6DE7B76-DF4F-4988-B0B9-E4B0C6ADF6C6}" type="presParOf" srcId="{CF70B046-5E8D-4961-A178-F62B8C3AAB72}" destId="{6A52CB8C-4AC8-4DF4-AF91-49CB70ECB1FF}" srcOrd="3" destOrd="0" presId="urn:microsoft.com/office/officeart/2008/layout/VerticalCurvedList"/>
    <dgm:cxn modelId="{AB971CE4-C427-4035-946D-346F5EFCD8DD}" type="presParOf" srcId="{873830FB-93C7-4DAA-978B-557EC53D3407}" destId="{8221BC18-4B4B-459D-9666-0DD2F1EAA4FF}" srcOrd="1" destOrd="0" presId="urn:microsoft.com/office/officeart/2008/layout/VerticalCurvedList"/>
    <dgm:cxn modelId="{23EA614A-0825-4424-B7A2-06FA2D52AB13}" type="presParOf" srcId="{873830FB-93C7-4DAA-978B-557EC53D3407}" destId="{90597CFD-6B8C-49EF-8C4D-789E8E3DC792}" srcOrd="2" destOrd="0" presId="urn:microsoft.com/office/officeart/2008/layout/VerticalCurvedList"/>
    <dgm:cxn modelId="{F0AE5E9F-B3D9-4B17-BB70-8143BA221C05}" type="presParOf" srcId="{90597CFD-6B8C-49EF-8C4D-789E8E3DC792}" destId="{2D044FBA-A8B0-47D9-99BB-66448BF4CB31}" srcOrd="0" destOrd="0" presId="urn:microsoft.com/office/officeart/2008/layout/VerticalCurvedList"/>
    <dgm:cxn modelId="{3B634928-A3D1-4B78-9819-5AEA4E545FC5}" type="presParOf" srcId="{873830FB-93C7-4DAA-978B-557EC53D3407}" destId="{18E6A42B-6A41-41C4-A003-E7CB21140962}" srcOrd="3" destOrd="0" presId="urn:microsoft.com/office/officeart/2008/layout/VerticalCurvedList"/>
    <dgm:cxn modelId="{681F97D7-1A4A-47C6-9C27-C9FB8328D88D}" type="presParOf" srcId="{873830FB-93C7-4DAA-978B-557EC53D3407}" destId="{6D4F4D66-1DB0-420A-B7F0-16EDFD67043E}" srcOrd="4" destOrd="0" presId="urn:microsoft.com/office/officeart/2008/layout/VerticalCurvedList"/>
    <dgm:cxn modelId="{4F4257A4-01F2-4706-8379-9CC3A9C2365C}" type="presParOf" srcId="{6D4F4D66-1DB0-420A-B7F0-16EDFD67043E}" destId="{4FE19A8C-6D19-476D-A027-F4902A4810AE}" srcOrd="0" destOrd="0" presId="urn:microsoft.com/office/officeart/2008/layout/VerticalCurvedList"/>
    <dgm:cxn modelId="{EED1AB55-7524-40DE-8B79-318745DE8753}" type="presParOf" srcId="{873830FB-93C7-4DAA-978B-557EC53D3407}" destId="{2C918754-6ACE-48F8-B95C-5DB048B4E05D}" srcOrd="5" destOrd="0" presId="urn:microsoft.com/office/officeart/2008/layout/VerticalCurvedList"/>
    <dgm:cxn modelId="{F0828F17-8812-4CCB-AE77-0C072D168659}" type="presParOf" srcId="{873830FB-93C7-4DAA-978B-557EC53D3407}" destId="{F2CD0935-BB28-4CE5-B79E-3558FD1B8D13}" srcOrd="6" destOrd="0" presId="urn:microsoft.com/office/officeart/2008/layout/VerticalCurvedList"/>
    <dgm:cxn modelId="{46DA4411-54AC-4287-BC95-5B01B79BF0A4}" type="presParOf" srcId="{F2CD0935-BB28-4CE5-B79E-3558FD1B8D13}" destId="{59FBE997-04FF-4C78-BEFB-BF89E6D78A9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521211F-5C98-472D-8924-F3C80FA28F5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CD780E-9EDD-4DA3-99BC-E911D34C4399}">
      <dgm:prSet phldrT="[Text]" custT="1"/>
      <dgm:spPr>
        <a:solidFill>
          <a:srgbClr val="C00000"/>
        </a:solidFill>
      </dgm:spPr>
      <dgm:t>
        <a:bodyPr/>
        <a:lstStyle/>
        <a:p>
          <a:r>
            <a:rPr lang="lt-LT" sz="1800" b="1" dirty="0" smtClean="0"/>
            <a:t>1</a:t>
          </a:r>
          <a:r>
            <a:rPr lang="lt-LT" sz="1800" b="1" baseline="0" dirty="0" smtClean="0"/>
            <a:t> darbuotojas               15 pirkimų</a:t>
          </a:r>
        </a:p>
        <a:p>
          <a:r>
            <a:rPr lang="lt-LT" sz="1800" b="1" baseline="0" dirty="0" smtClean="0"/>
            <a:t>4 darbuotojams	          1 ekspertas , vadovas</a:t>
          </a:r>
          <a:endParaRPr lang="en-US" sz="1800" b="1" dirty="0"/>
        </a:p>
      </dgm:t>
    </dgm:pt>
    <dgm:pt modelId="{C9BD6596-400A-4CA0-A100-B069DF2CB422}" type="parTrans" cxnId="{08A6177E-4FE8-496E-BC18-9B53CCA23A42}">
      <dgm:prSet/>
      <dgm:spPr/>
      <dgm:t>
        <a:bodyPr/>
        <a:lstStyle/>
        <a:p>
          <a:endParaRPr lang="en-US"/>
        </a:p>
      </dgm:t>
    </dgm:pt>
    <dgm:pt modelId="{362CE2ED-3772-4C91-9D2B-DED03635B6A1}" type="sibTrans" cxnId="{08A6177E-4FE8-496E-BC18-9B53CCA23A42}">
      <dgm:prSet/>
      <dgm:spPr/>
      <dgm:t>
        <a:bodyPr/>
        <a:lstStyle/>
        <a:p>
          <a:endParaRPr lang="en-US"/>
        </a:p>
      </dgm:t>
    </dgm:pt>
    <dgm:pt modelId="{DAE4FA4F-13F3-4CA5-AEA9-AB40A39C263E}">
      <dgm:prSet phldrT="[Text]" custT="1"/>
      <dgm:spPr>
        <a:solidFill>
          <a:srgbClr val="C00000"/>
        </a:solidFill>
        <a:ln>
          <a:solidFill>
            <a:srgbClr val="C00000"/>
          </a:solidFill>
        </a:ln>
      </dgm:spPr>
      <dgm:t>
        <a:bodyPr/>
        <a:lstStyle/>
        <a:p>
          <a:r>
            <a:rPr lang="lt-LT" sz="1800" b="1" dirty="0" smtClean="0"/>
            <a:t>Pirkimai perimami per 5 metus </a:t>
          </a:r>
          <a:endParaRPr lang="en-US" sz="1800" b="1" dirty="0"/>
        </a:p>
      </dgm:t>
    </dgm:pt>
    <dgm:pt modelId="{7540F1C7-CD33-4A28-80E3-E005183268BF}" type="parTrans" cxnId="{75FAAC4B-35AF-4D4B-AADE-90799AB00F38}">
      <dgm:prSet/>
      <dgm:spPr/>
      <dgm:t>
        <a:bodyPr/>
        <a:lstStyle/>
        <a:p>
          <a:endParaRPr lang="en-US"/>
        </a:p>
      </dgm:t>
    </dgm:pt>
    <dgm:pt modelId="{D0BE1EBA-B1D3-4107-85B5-0DAD5FD23DC1}" type="sibTrans" cxnId="{75FAAC4B-35AF-4D4B-AADE-90799AB00F38}">
      <dgm:prSet/>
      <dgm:spPr/>
      <dgm:t>
        <a:bodyPr/>
        <a:lstStyle/>
        <a:p>
          <a:endParaRPr lang="en-US"/>
        </a:p>
      </dgm:t>
    </dgm:pt>
    <dgm:pt modelId="{0BBC9741-95ED-4DFB-951B-C750161D1706}">
      <dgm:prSet phldrT="[Text]" custT="1"/>
      <dgm:spPr>
        <a:solidFill>
          <a:srgbClr val="C00000"/>
        </a:solidFill>
      </dgm:spPr>
      <dgm:t>
        <a:bodyPr/>
        <a:lstStyle/>
        <a:p>
          <a:r>
            <a:rPr lang="lt-LT" sz="1800" b="1" dirty="0" smtClean="0"/>
            <a:t>440 </a:t>
          </a:r>
          <a:r>
            <a:rPr lang="lt-LT" sz="1800" b="1" smtClean="0"/>
            <a:t>pirkimo procedūros </a:t>
          </a:r>
          <a:r>
            <a:rPr lang="en-US" sz="1800" b="1" dirty="0" smtClean="0"/>
            <a:t>            </a:t>
          </a:r>
          <a:r>
            <a:rPr lang="lt-LT" sz="1800" b="1" dirty="0" smtClean="0"/>
            <a:t>  centralizavimo</a:t>
          </a:r>
          <a:r>
            <a:rPr lang="en-US" sz="1800" b="1" dirty="0" smtClean="0"/>
            <a:t>           </a:t>
          </a:r>
          <a:r>
            <a:rPr lang="lt-LT" sz="1800" b="1" dirty="0" smtClean="0"/>
            <a:t> efektas apie 30 </a:t>
          </a:r>
          <a:r>
            <a:rPr lang="en-US" sz="1800" b="1" dirty="0" smtClean="0"/>
            <a:t>%</a:t>
          </a:r>
          <a:endParaRPr lang="en-US" sz="1800" b="1" dirty="0"/>
        </a:p>
      </dgm:t>
    </dgm:pt>
    <dgm:pt modelId="{43DCA0EB-2F7E-42B6-9550-A664AC08B045}" type="sibTrans" cxnId="{C05E3F83-602E-476C-86C7-65E4F6549E4D}">
      <dgm:prSet/>
      <dgm:spPr/>
      <dgm:t>
        <a:bodyPr/>
        <a:lstStyle/>
        <a:p>
          <a:endParaRPr lang="en-US"/>
        </a:p>
      </dgm:t>
    </dgm:pt>
    <dgm:pt modelId="{40A46A66-62D8-4934-AF88-D506984DDB2B}" type="parTrans" cxnId="{C05E3F83-602E-476C-86C7-65E4F6549E4D}">
      <dgm:prSet/>
      <dgm:spPr/>
      <dgm:t>
        <a:bodyPr/>
        <a:lstStyle/>
        <a:p>
          <a:endParaRPr lang="en-US"/>
        </a:p>
      </dgm:t>
    </dgm:pt>
    <dgm:pt modelId="{CD54184C-85AB-4E9D-B901-4199D7466D09}" type="pres">
      <dgm:prSet presAssocID="{6521211F-5C98-472D-8924-F3C80FA28F5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873830FB-93C7-4DAA-978B-557EC53D3407}" type="pres">
      <dgm:prSet presAssocID="{6521211F-5C98-472D-8924-F3C80FA28F5B}" presName="Name1" presStyleCnt="0"/>
      <dgm:spPr/>
    </dgm:pt>
    <dgm:pt modelId="{CF70B046-5E8D-4961-A178-F62B8C3AAB72}" type="pres">
      <dgm:prSet presAssocID="{6521211F-5C98-472D-8924-F3C80FA28F5B}" presName="cycle" presStyleCnt="0"/>
      <dgm:spPr/>
    </dgm:pt>
    <dgm:pt modelId="{D96787C9-FE2C-4595-ABB3-16F8803666BF}" type="pres">
      <dgm:prSet presAssocID="{6521211F-5C98-472D-8924-F3C80FA28F5B}" presName="srcNode" presStyleLbl="node1" presStyleIdx="0" presStyleCnt="3"/>
      <dgm:spPr/>
    </dgm:pt>
    <dgm:pt modelId="{A3AAF567-0D62-4725-9DB8-5DDD6FEDCF85}" type="pres">
      <dgm:prSet presAssocID="{6521211F-5C98-472D-8924-F3C80FA28F5B}" presName="conn" presStyleLbl="parChTrans1D2" presStyleIdx="0" presStyleCnt="1"/>
      <dgm:spPr/>
      <dgm:t>
        <a:bodyPr/>
        <a:lstStyle/>
        <a:p>
          <a:endParaRPr lang="en-US"/>
        </a:p>
      </dgm:t>
    </dgm:pt>
    <dgm:pt modelId="{AFAF29DE-AD5C-42FB-8829-6D6AD0584082}" type="pres">
      <dgm:prSet presAssocID="{6521211F-5C98-472D-8924-F3C80FA28F5B}" presName="extraNode" presStyleLbl="node1" presStyleIdx="0" presStyleCnt="3"/>
      <dgm:spPr/>
    </dgm:pt>
    <dgm:pt modelId="{6A52CB8C-4AC8-4DF4-AF91-49CB70ECB1FF}" type="pres">
      <dgm:prSet presAssocID="{6521211F-5C98-472D-8924-F3C80FA28F5B}" presName="dstNode" presStyleLbl="node1" presStyleIdx="0" presStyleCnt="3"/>
      <dgm:spPr/>
    </dgm:pt>
    <dgm:pt modelId="{8221BC18-4B4B-459D-9666-0DD2F1EAA4FF}" type="pres">
      <dgm:prSet presAssocID="{0BBC9741-95ED-4DFB-951B-C750161D1706}" presName="text_1" presStyleLbl="node1" presStyleIdx="0" presStyleCnt="3" custScaleX="96033" custScaleY="1002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597CFD-6B8C-49EF-8C4D-789E8E3DC792}" type="pres">
      <dgm:prSet presAssocID="{0BBC9741-95ED-4DFB-951B-C750161D1706}" presName="accent_1" presStyleCnt="0"/>
      <dgm:spPr/>
    </dgm:pt>
    <dgm:pt modelId="{2D044FBA-A8B0-47D9-99BB-66448BF4CB31}" type="pres">
      <dgm:prSet presAssocID="{0BBC9741-95ED-4DFB-951B-C750161D1706}" presName="accentRepeatNode" presStyleLbl="solidFgAcc1" presStyleIdx="0" presStyleCnt="3"/>
      <dgm:spPr>
        <a:solidFill>
          <a:schemeClr val="bg2"/>
        </a:solidFill>
        <a:ln>
          <a:solidFill>
            <a:schemeClr val="bg2"/>
          </a:solidFill>
        </a:ln>
      </dgm:spPr>
    </dgm:pt>
    <dgm:pt modelId="{18E6A42B-6A41-41C4-A003-E7CB21140962}" type="pres">
      <dgm:prSet presAssocID="{F5CD780E-9EDD-4DA3-99BC-E911D34C4399}" presName="text_2" presStyleLbl="node1" presStyleIdx="1" presStyleCnt="3" custLinFactNeighborX="-1319" custLinFactNeighborY="55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4F4D66-1DB0-420A-B7F0-16EDFD67043E}" type="pres">
      <dgm:prSet presAssocID="{F5CD780E-9EDD-4DA3-99BC-E911D34C4399}" presName="accent_2" presStyleCnt="0"/>
      <dgm:spPr/>
    </dgm:pt>
    <dgm:pt modelId="{4FE19A8C-6D19-476D-A027-F4902A4810AE}" type="pres">
      <dgm:prSet presAssocID="{F5CD780E-9EDD-4DA3-99BC-E911D34C4399}" presName="accentRepeatNode" presStyleLbl="solidFgAcc1" presStyleIdx="1" presStyleCnt="3"/>
      <dgm:spPr>
        <a:solidFill>
          <a:schemeClr val="bg2"/>
        </a:solidFill>
        <a:ln>
          <a:solidFill>
            <a:schemeClr val="bg2"/>
          </a:solidFill>
        </a:ln>
      </dgm:spPr>
    </dgm:pt>
    <dgm:pt modelId="{2C918754-6ACE-48F8-B95C-5DB048B4E05D}" type="pres">
      <dgm:prSet presAssocID="{DAE4FA4F-13F3-4CA5-AEA9-AB40A39C263E}" presName="text_3" presStyleLbl="node1" presStyleIdx="2" presStyleCnt="3" custScaleX="966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CD0935-BB28-4CE5-B79E-3558FD1B8D13}" type="pres">
      <dgm:prSet presAssocID="{DAE4FA4F-13F3-4CA5-AEA9-AB40A39C263E}" presName="accent_3" presStyleCnt="0"/>
      <dgm:spPr/>
    </dgm:pt>
    <dgm:pt modelId="{59FBE997-04FF-4C78-BEFB-BF89E6D78A90}" type="pres">
      <dgm:prSet presAssocID="{DAE4FA4F-13F3-4CA5-AEA9-AB40A39C263E}" presName="accentRepeatNode" presStyleLbl="solidFgAcc1" presStyleIdx="2" presStyleCnt="3"/>
      <dgm:spPr>
        <a:solidFill>
          <a:schemeClr val="bg2"/>
        </a:solidFill>
        <a:ln>
          <a:solidFill>
            <a:schemeClr val="bg2"/>
          </a:solidFill>
        </a:ln>
      </dgm:spPr>
    </dgm:pt>
  </dgm:ptLst>
  <dgm:cxnLst>
    <dgm:cxn modelId="{D41218A7-A179-47A3-B830-3B40740F83AB}" type="presOf" srcId="{6521211F-5C98-472D-8924-F3C80FA28F5B}" destId="{CD54184C-85AB-4E9D-B901-4199D7466D09}" srcOrd="0" destOrd="0" presId="urn:microsoft.com/office/officeart/2008/layout/VerticalCurvedList"/>
    <dgm:cxn modelId="{C05E3F83-602E-476C-86C7-65E4F6549E4D}" srcId="{6521211F-5C98-472D-8924-F3C80FA28F5B}" destId="{0BBC9741-95ED-4DFB-951B-C750161D1706}" srcOrd="0" destOrd="0" parTransId="{40A46A66-62D8-4934-AF88-D506984DDB2B}" sibTransId="{43DCA0EB-2F7E-42B6-9550-A664AC08B045}"/>
    <dgm:cxn modelId="{75FAAC4B-35AF-4D4B-AADE-90799AB00F38}" srcId="{6521211F-5C98-472D-8924-F3C80FA28F5B}" destId="{DAE4FA4F-13F3-4CA5-AEA9-AB40A39C263E}" srcOrd="2" destOrd="0" parTransId="{7540F1C7-CD33-4A28-80E3-E005183268BF}" sibTransId="{D0BE1EBA-B1D3-4107-85B5-0DAD5FD23DC1}"/>
    <dgm:cxn modelId="{A8AF8898-0E33-4B81-BC51-B4DAC9A3D14B}" type="presOf" srcId="{F5CD780E-9EDD-4DA3-99BC-E911D34C4399}" destId="{18E6A42B-6A41-41C4-A003-E7CB21140962}" srcOrd="0" destOrd="0" presId="urn:microsoft.com/office/officeart/2008/layout/VerticalCurvedList"/>
    <dgm:cxn modelId="{FC173D5C-19BA-4196-8D8F-702F91997490}" type="presOf" srcId="{0BBC9741-95ED-4DFB-951B-C750161D1706}" destId="{8221BC18-4B4B-459D-9666-0DD2F1EAA4FF}" srcOrd="0" destOrd="0" presId="urn:microsoft.com/office/officeart/2008/layout/VerticalCurvedList"/>
    <dgm:cxn modelId="{4B56C39E-7DF8-4631-A1D0-0681E43ACFF9}" type="presOf" srcId="{DAE4FA4F-13F3-4CA5-AEA9-AB40A39C263E}" destId="{2C918754-6ACE-48F8-B95C-5DB048B4E05D}" srcOrd="0" destOrd="0" presId="urn:microsoft.com/office/officeart/2008/layout/VerticalCurvedList"/>
    <dgm:cxn modelId="{08A6177E-4FE8-496E-BC18-9B53CCA23A42}" srcId="{6521211F-5C98-472D-8924-F3C80FA28F5B}" destId="{F5CD780E-9EDD-4DA3-99BC-E911D34C4399}" srcOrd="1" destOrd="0" parTransId="{C9BD6596-400A-4CA0-A100-B069DF2CB422}" sibTransId="{362CE2ED-3772-4C91-9D2B-DED03635B6A1}"/>
    <dgm:cxn modelId="{5901EB8E-04AF-4CE0-ABAC-6AD3E385B56C}" type="presOf" srcId="{43DCA0EB-2F7E-42B6-9550-A664AC08B045}" destId="{A3AAF567-0D62-4725-9DB8-5DDD6FEDCF85}" srcOrd="0" destOrd="0" presId="urn:microsoft.com/office/officeart/2008/layout/VerticalCurvedList"/>
    <dgm:cxn modelId="{C7502070-50E2-4F5A-B819-839E76A5170F}" type="presParOf" srcId="{CD54184C-85AB-4E9D-B901-4199D7466D09}" destId="{873830FB-93C7-4DAA-978B-557EC53D3407}" srcOrd="0" destOrd="0" presId="urn:microsoft.com/office/officeart/2008/layout/VerticalCurvedList"/>
    <dgm:cxn modelId="{4FF32F16-F895-4AE5-9D49-5636F68E2B9D}" type="presParOf" srcId="{873830FB-93C7-4DAA-978B-557EC53D3407}" destId="{CF70B046-5E8D-4961-A178-F62B8C3AAB72}" srcOrd="0" destOrd="0" presId="urn:microsoft.com/office/officeart/2008/layout/VerticalCurvedList"/>
    <dgm:cxn modelId="{75CB83D3-C47D-4AE3-B885-8A20A0B6E3E5}" type="presParOf" srcId="{CF70B046-5E8D-4961-A178-F62B8C3AAB72}" destId="{D96787C9-FE2C-4595-ABB3-16F8803666BF}" srcOrd="0" destOrd="0" presId="urn:microsoft.com/office/officeart/2008/layout/VerticalCurvedList"/>
    <dgm:cxn modelId="{95B4A678-E13A-420C-B90D-3E4456AD7072}" type="presParOf" srcId="{CF70B046-5E8D-4961-A178-F62B8C3AAB72}" destId="{A3AAF567-0D62-4725-9DB8-5DDD6FEDCF85}" srcOrd="1" destOrd="0" presId="urn:microsoft.com/office/officeart/2008/layout/VerticalCurvedList"/>
    <dgm:cxn modelId="{98825995-7FB7-454D-8EBE-E93815D4443C}" type="presParOf" srcId="{CF70B046-5E8D-4961-A178-F62B8C3AAB72}" destId="{AFAF29DE-AD5C-42FB-8829-6D6AD0584082}" srcOrd="2" destOrd="0" presId="urn:microsoft.com/office/officeart/2008/layout/VerticalCurvedList"/>
    <dgm:cxn modelId="{C6DE7B76-DF4F-4988-B0B9-E4B0C6ADF6C6}" type="presParOf" srcId="{CF70B046-5E8D-4961-A178-F62B8C3AAB72}" destId="{6A52CB8C-4AC8-4DF4-AF91-49CB70ECB1FF}" srcOrd="3" destOrd="0" presId="urn:microsoft.com/office/officeart/2008/layout/VerticalCurvedList"/>
    <dgm:cxn modelId="{AB971CE4-C427-4035-946D-346F5EFCD8DD}" type="presParOf" srcId="{873830FB-93C7-4DAA-978B-557EC53D3407}" destId="{8221BC18-4B4B-459D-9666-0DD2F1EAA4FF}" srcOrd="1" destOrd="0" presId="urn:microsoft.com/office/officeart/2008/layout/VerticalCurvedList"/>
    <dgm:cxn modelId="{23EA614A-0825-4424-B7A2-06FA2D52AB13}" type="presParOf" srcId="{873830FB-93C7-4DAA-978B-557EC53D3407}" destId="{90597CFD-6B8C-49EF-8C4D-789E8E3DC792}" srcOrd="2" destOrd="0" presId="urn:microsoft.com/office/officeart/2008/layout/VerticalCurvedList"/>
    <dgm:cxn modelId="{F0AE5E9F-B3D9-4B17-BB70-8143BA221C05}" type="presParOf" srcId="{90597CFD-6B8C-49EF-8C4D-789E8E3DC792}" destId="{2D044FBA-A8B0-47D9-99BB-66448BF4CB31}" srcOrd="0" destOrd="0" presId="urn:microsoft.com/office/officeart/2008/layout/VerticalCurvedList"/>
    <dgm:cxn modelId="{3B634928-A3D1-4B78-9819-5AEA4E545FC5}" type="presParOf" srcId="{873830FB-93C7-4DAA-978B-557EC53D3407}" destId="{18E6A42B-6A41-41C4-A003-E7CB21140962}" srcOrd="3" destOrd="0" presId="urn:microsoft.com/office/officeart/2008/layout/VerticalCurvedList"/>
    <dgm:cxn modelId="{681F97D7-1A4A-47C6-9C27-C9FB8328D88D}" type="presParOf" srcId="{873830FB-93C7-4DAA-978B-557EC53D3407}" destId="{6D4F4D66-1DB0-420A-B7F0-16EDFD67043E}" srcOrd="4" destOrd="0" presId="urn:microsoft.com/office/officeart/2008/layout/VerticalCurvedList"/>
    <dgm:cxn modelId="{4F4257A4-01F2-4706-8379-9CC3A9C2365C}" type="presParOf" srcId="{6D4F4D66-1DB0-420A-B7F0-16EDFD67043E}" destId="{4FE19A8C-6D19-476D-A027-F4902A4810AE}" srcOrd="0" destOrd="0" presId="urn:microsoft.com/office/officeart/2008/layout/VerticalCurvedList"/>
    <dgm:cxn modelId="{EED1AB55-7524-40DE-8B79-318745DE8753}" type="presParOf" srcId="{873830FB-93C7-4DAA-978B-557EC53D3407}" destId="{2C918754-6ACE-48F8-B95C-5DB048B4E05D}" srcOrd="5" destOrd="0" presId="urn:microsoft.com/office/officeart/2008/layout/VerticalCurvedList"/>
    <dgm:cxn modelId="{F0828F17-8812-4CCB-AE77-0C072D168659}" type="presParOf" srcId="{873830FB-93C7-4DAA-978B-557EC53D3407}" destId="{F2CD0935-BB28-4CE5-B79E-3558FD1B8D13}" srcOrd="6" destOrd="0" presId="urn:microsoft.com/office/officeart/2008/layout/VerticalCurvedList"/>
    <dgm:cxn modelId="{46DA4411-54AC-4287-BC95-5B01B79BF0A4}" type="presParOf" srcId="{F2CD0935-BB28-4CE5-B79E-3558FD1B8D13}" destId="{59FBE997-04FF-4C78-BEFB-BF89E6D78A9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FC98DA-CD4C-46AD-8470-8AC1BA2E9A9F}">
      <dsp:nvSpPr>
        <dsp:cNvPr id="0" name=""/>
        <dsp:cNvSpPr/>
      </dsp:nvSpPr>
      <dsp:spPr>
        <a:xfrm>
          <a:off x="5518" y="1101821"/>
          <a:ext cx="2597516" cy="1002641"/>
        </a:xfrm>
        <a:prstGeom prst="chevron">
          <a:avLst>
            <a:gd name="adj" fmla="val 4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BAF4A3-D014-4F69-BFC0-FD6C319A1905}">
      <dsp:nvSpPr>
        <dsp:cNvPr id="0" name=""/>
        <dsp:cNvSpPr/>
      </dsp:nvSpPr>
      <dsp:spPr>
        <a:xfrm>
          <a:off x="637562" y="1953775"/>
          <a:ext cx="2193458" cy="957903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kern="1200" dirty="0" smtClean="0"/>
            <a:t>IS priemonėmis PO pateikia poreikį CPO LT dėl TP ir SP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kern="1200" dirty="0" smtClean="0"/>
            <a:t>(MVP - savanoriškai)</a:t>
          </a:r>
          <a:endParaRPr lang="en-US" sz="1400" kern="1200" dirty="0"/>
        </a:p>
      </dsp:txBody>
      <dsp:txXfrm>
        <a:off x="665618" y="1981831"/>
        <a:ext cx="2137346" cy="901791"/>
      </dsp:txXfrm>
    </dsp:sp>
    <dsp:sp modelId="{5EBCEF99-BDDA-4B8A-9A73-5F48B48983EB}">
      <dsp:nvSpPr>
        <dsp:cNvPr id="0" name=""/>
        <dsp:cNvSpPr/>
      </dsp:nvSpPr>
      <dsp:spPr>
        <a:xfrm>
          <a:off x="2933860" y="1110699"/>
          <a:ext cx="2597516" cy="1002641"/>
        </a:xfrm>
        <a:prstGeom prst="chevron">
          <a:avLst>
            <a:gd name="adj" fmla="val 4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C51308-FD42-4A22-A2A8-44D265A2C96C}">
      <dsp:nvSpPr>
        <dsp:cNvPr id="0" name=""/>
        <dsp:cNvSpPr/>
      </dsp:nvSpPr>
      <dsp:spPr>
        <a:xfrm>
          <a:off x="3484565" y="1922919"/>
          <a:ext cx="2193458" cy="1002641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300" kern="1200" dirty="0" smtClean="0"/>
            <a:t>CPO LT pateikia informaciją apie KC priskirtus pirkimus ir rekomendacijas dėl bendrų pirkimų atlikimo</a:t>
          </a:r>
          <a:endParaRPr lang="en-US" sz="1300" kern="1200" dirty="0"/>
        </a:p>
      </dsp:txBody>
      <dsp:txXfrm>
        <a:off x="3513931" y="1952285"/>
        <a:ext cx="2134726" cy="943909"/>
      </dsp:txXfrm>
    </dsp:sp>
    <dsp:sp modelId="{2B3D47AA-FBBB-458D-A7CC-31D23C6222E6}">
      <dsp:nvSpPr>
        <dsp:cNvPr id="0" name=""/>
        <dsp:cNvSpPr/>
      </dsp:nvSpPr>
      <dsp:spPr>
        <a:xfrm>
          <a:off x="5939400" y="1090636"/>
          <a:ext cx="2597516" cy="1002641"/>
        </a:xfrm>
        <a:prstGeom prst="chevron">
          <a:avLst>
            <a:gd name="adj" fmla="val 4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DADFB2-476A-473D-8C21-BC4E3BAA0CCB}">
      <dsp:nvSpPr>
        <dsp:cNvPr id="0" name=""/>
        <dsp:cNvSpPr/>
      </dsp:nvSpPr>
      <dsp:spPr>
        <a:xfrm>
          <a:off x="6632071" y="1940194"/>
          <a:ext cx="2193458" cy="1002641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300" kern="1200" dirty="0" smtClean="0"/>
            <a:t>Derinamas pirkimų vykdymo grafikas</a:t>
          </a:r>
          <a:endParaRPr lang="en-US" sz="1300" kern="1200" dirty="0"/>
        </a:p>
      </dsp:txBody>
      <dsp:txXfrm>
        <a:off x="6661437" y="1969560"/>
        <a:ext cx="2134726" cy="943909"/>
      </dsp:txXfrm>
    </dsp:sp>
    <dsp:sp modelId="{680DE069-4B39-47D8-B2B7-549F0124569A}">
      <dsp:nvSpPr>
        <dsp:cNvPr id="0" name=""/>
        <dsp:cNvSpPr/>
      </dsp:nvSpPr>
      <dsp:spPr>
        <a:xfrm>
          <a:off x="8906341" y="1090636"/>
          <a:ext cx="2597516" cy="1002641"/>
        </a:xfrm>
        <a:prstGeom prst="chevron">
          <a:avLst>
            <a:gd name="adj" fmla="val 4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3C7039-FAAF-4C4C-88C6-B66D3D5D6AF1}">
      <dsp:nvSpPr>
        <dsp:cNvPr id="0" name=""/>
        <dsp:cNvSpPr/>
      </dsp:nvSpPr>
      <dsp:spPr>
        <a:xfrm>
          <a:off x="9372406" y="1907819"/>
          <a:ext cx="2193458" cy="1002641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300" kern="1200" dirty="0" smtClean="0"/>
            <a:t>PO ir KC paskelbia planuojamų atlikti pirkimų suvestinę</a:t>
          </a:r>
          <a:endParaRPr lang="en-US" sz="1300" kern="1200" dirty="0"/>
        </a:p>
      </dsp:txBody>
      <dsp:txXfrm>
        <a:off x="9401772" y="1937185"/>
        <a:ext cx="2134726" cy="9439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AAF567-0D62-4725-9DB8-5DDD6FEDCF85}">
      <dsp:nvSpPr>
        <dsp:cNvPr id="0" name=""/>
        <dsp:cNvSpPr/>
      </dsp:nvSpPr>
      <dsp:spPr>
        <a:xfrm>
          <a:off x="-5384572" y="-824620"/>
          <a:ext cx="6412151" cy="6412151"/>
        </a:xfrm>
        <a:prstGeom prst="blockArc">
          <a:avLst>
            <a:gd name="adj1" fmla="val 18900000"/>
            <a:gd name="adj2" fmla="val 2700000"/>
            <a:gd name="adj3" fmla="val 337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21BC18-4B4B-459D-9666-0DD2F1EAA4FF}">
      <dsp:nvSpPr>
        <dsp:cNvPr id="0" name=""/>
        <dsp:cNvSpPr/>
      </dsp:nvSpPr>
      <dsp:spPr>
        <a:xfrm>
          <a:off x="778053" y="474885"/>
          <a:ext cx="5662796" cy="955392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56112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b="1" kern="1200" dirty="0" smtClean="0"/>
            <a:t>600 pirkimo procedūros </a:t>
          </a:r>
          <a:r>
            <a:rPr lang="en-US" sz="1800" b="1" kern="1200" dirty="0" smtClean="0"/>
            <a:t>            </a:t>
          </a:r>
          <a:r>
            <a:rPr lang="lt-LT" sz="1800" b="1" kern="1200" dirty="0" smtClean="0"/>
            <a:t>  centralizavimo</a:t>
          </a:r>
          <a:r>
            <a:rPr lang="en-US" sz="1800" b="1" kern="1200" dirty="0" smtClean="0"/>
            <a:t>           </a:t>
          </a:r>
          <a:r>
            <a:rPr lang="lt-LT" sz="1800" b="1" kern="1200" dirty="0" smtClean="0"/>
            <a:t> efektas apie 30 </a:t>
          </a:r>
          <a:r>
            <a:rPr lang="en-US" sz="1800" b="1" kern="1200" dirty="0" smtClean="0"/>
            <a:t>%</a:t>
          </a:r>
          <a:endParaRPr lang="en-US" sz="1800" b="1" kern="1200" dirty="0"/>
        </a:p>
      </dsp:txBody>
      <dsp:txXfrm>
        <a:off x="778053" y="474885"/>
        <a:ext cx="5662796" cy="955392"/>
      </dsp:txXfrm>
    </dsp:sp>
    <dsp:sp modelId="{2D044FBA-A8B0-47D9-99BB-66448BF4CB31}">
      <dsp:nvSpPr>
        <dsp:cNvPr id="0" name=""/>
        <dsp:cNvSpPr/>
      </dsp:nvSpPr>
      <dsp:spPr>
        <a:xfrm>
          <a:off x="65728" y="357218"/>
          <a:ext cx="1190727" cy="1190727"/>
        </a:xfrm>
        <a:prstGeom prst="ellipse">
          <a:avLst/>
        </a:prstGeom>
        <a:solidFill>
          <a:schemeClr val="bg2"/>
        </a:solidFill>
        <a:ln w="127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E6A42B-6A41-41C4-A003-E7CB21140962}">
      <dsp:nvSpPr>
        <dsp:cNvPr id="0" name=""/>
        <dsp:cNvSpPr/>
      </dsp:nvSpPr>
      <dsp:spPr>
        <a:xfrm>
          <a:off x="934144" y="1958289"/>
          <a:ext cx="5550455" cy="952582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56112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b="1" kern="1200" dirty="0" smtClean="0"/>
            <a:t>1</a:t>
          </a:r>
          <a:r>
            <a:rPr lang="lt-LT" sz="1800" b="1" kern="1200" baseline="0" dirty="0" smtClean="0"/>
            <a:t> darbuotojas               15 pirkimų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b="1" kern="1200" baseline="0" dirty="0" smtClean="0"/>
            <a:t>4 darbuotojams	          1 ekspertas , vadovas</a:t>
          </a:r>
          <a:endParaRPr lang="en-US" sz="1800" b="1" kern="1200" dirty="0"/>
        </a:p>
      </dsp:txBody>
      <dsp:txXfrm>
        <a:off x="934144" y="1958289"/>
        <a:ext cx="5550455" cy="952582"/>
      </dsp:txXfrm>
    </dsp:sp>
    <dsp:sp modelId="{4FE19A8C-6D19-476D-A027-F4902A4810AE}">
      <dsp:nvSpPr>
        <dsp:cNvPr id="0" name=""/>
        <dsp:cNvSpPr/>
      </dsp:nvSpPr>
      <dsp:spPr>
        <a:xfrm>
          <a:off x="411991" y="1786091"/>
          <a:ext cx="1190727" cy="1190727"/>
        </a:xfrm>
        <a:prstGeom prst="ellipse">
          <a:avLst/>
        </a:prstGeom>
        <a:solidFill>
          <a:schemeClr val="bg2"/>
        </a:solidFill>
        <a:ln w="127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918754-6ACE-48F8-B95C-5DB048B4E05D}">
      <dsp:nvSpPr>
        <dsp:cNvPr id="0" name=""/>
        <dsp:cNvSpPr/>
      </dsp:nvSpPr>
      <dsp:spPr>
        <a:xfrm>
          <a:off x="759478" y="3334036"/>
          <a:ext cx="5699945" cy="952582"/>
        </a:xfrm>
        <a:prstGeom prst="rect">
          <a:avLst/>
        </a:prstGeom>
        <a:solidFill>
          <a:srgbClr val="C00000"/>
        </a:solidFill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56112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b="1" kern="1200" dirty="0" smtClean="0"/>
            <a:t>Pirkimai perimami per 5 metus </a:t>
          </a:r>
          <a:endParaRPr lang="en-US" sz="1800" b="1" kern="1200" dirty="0"/>
        </a:p>
      </dsp:txBody>
      <dsp:txXfrm>
        <a:off x="759478" y="3334036"/>
        <a:ext cx="5699945" cy="952582"/>
      </dsp:txXfrm>
    </dsp:sp>
    <dsp:sp modelId="{59FBE997-04FF-4C78-BEFB-BF89E6D78A90}">
      <dsp:nvSpPr>
        <dsp:cNvPr id="0" name=""/>
        <dsp:cNvSpPr/>
      </dsp:nvSpPr>
      <dsp:spPr>
        <a:xfrm>
          <a:off x="65728" y="3214964"/>
          <a:ext cx="1190727" cy="1190727"/>
        </a:xfrm>
        <a:prstGeom prst="ellipse">
          <a:avLst/>
        </a:prstGeom>
        <a:solidFill>
          <a:schemeClr val="bg2"/>
        </a:solidFill>
        <a:ln w="127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AAF567-0D62-4725-9DB8-5DDD6FEDCF85}">
      <dsp:nvSpPr>
        <dsp:cNvPr id="0" name=""/>
        <dsp:cNvSpPr/>
      </dsp:nvSpPr>
      <dsp:spPr>
        <a:xfrm>
          <a:off x="-5384572" y="-824620"/>
          <a:ext cx="6412151" cy="6412151"/>
        </a:xfrm>
        <a:prstGeom prst="blockArc">
          <a:avLst>
            <a:gd name="adj1" fmla="val 18900000"/>
            <a:gd name="adj2" fmla="val 2700000"/>
            <a:gd name="adj3" fmla="val 337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21BC18-4B4B-459D-9666-0DD2F1EAA4FF}">
      <dsp:nvSpPr>
        <dsp:cNvPr id="0" name=""/>
        <dsp:cNvSpPr/>
      </dsp:nvSpPr>
      <dsp:spPr>
        <a:xfrm>
          <a:off x="778053" y="474885"/>
          <a:ext cx="5662796" cy="955392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56112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b="1" kern="1200" dirty="0" smtClean="0"/>
            <a:t>440 </a:t>
          </a:r>
          <a:r>
            <a:rPr lang="lt-LT" sz="1800" b="1" kern="1200" smtClean="0"/>
            <a:t>pirkimo procedūros </a:t>
          </a:r>
          <a:r>
            <a:rPr lang="en-US" sz="1800" b="1" kern="1200" dirty="0" smtClean="0"/>
            <a:t>            </a:t>
          </a:r>
          <a:r>
            <a:rPr lang="lt-LT" sz="1800" b="1" kern="1200" dirty="0" smtClean="0"/>
            <a:t>  centralizavimo</a:t>
          </a:r>
          <a:r>
            <a:rPr lang="en-US" sz="1800" b="1" kern="1200" dirty="0" smtClean="0"/>
            <a:t>           </a:t>
          </a:r>
          <a:r>
            <a:rPr lang="lt-LT" sz="1800" b="1" kern="1200" dirty="0" smtClean="0"/>
            <a:t> efektas apie 30 </a:t>
          </a:r>
          <a:r>
            <a:rPr lang="en-US" sz="1800" b="1" kern="1200" dirty="0" smtClean="0"/>
            <a:t>%</a:t>
          </a:r>
          <a:endParaRPr lang="en-US" sz="1800" b="1" kern="1200" dirty="0"/>
        </a:p>
      </dsp:txBody>
      <dsp:txXfrm>
        <a:off x="778053" y="474885"/>
        <a:ext cx="5662796" cy="955392"/>
      </dsp:txXfrm>
    </dsp:sp>
    <dsp:sp modelId="{2D044FBA-A8B0-47D9-99BB-66448BF4CB31}">
      <dsp:nvSpPr>
        <dsp:cNvPr id="0" name=""/>
        <dsp:cNvSpPr/>
      </dsp:nvSpPr>
      <dsp:spPr>
        <a:xfrm>
          <a:off x="65728" y="357218"/>
          <a:ext cx="1190727" cy="1190727"/>
        </a:xfrm>
        <a:prstGeom prst="ellipse">
          <a:avLst/>
        </a:prstGeom>
        <a:solidFill>
          <a:schemeClr val="bg2"/>
        </a:solidFill>
        <a:ln w="127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E6A42B-6A41-41C4-A003-E7CB21140962}">
      <dsp:nvSpPr>
        <dsp:cNvPr id="0" name=""/>
        <dsp:cNvSpPr/>
      </dsp:nvSpPr>
      <dsp:spPr>
        <a:xfrm>
          <a:off x="934144" y="1958289"/>
          <a:ext cx="5550455" cy="952582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56112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b="1" kern="1200" dirty="0" smtClean="0"/>
            <a:t>1</a:t>
          </a:r>
          <a:r>
            <a:rPr lang="lt-LT" sz="1800" b="1" kern="1200" baseline="0" dirty="0" smtClean="0"/>
            <a:t> darbuotojas               15 pirkimų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b="1" kern="1200" baseline="0" dirty="0" smtClean="0"/>
            <a:t>4 darbuotojams	          1 ekspertas , vadovas</a:t>
          </a:r>
          <a:endParaRPr lang="en-US" sz="1800" b="1" kern="1200" dirty="0"/>
        </a:p>
      </dsp:txBody>
      <dsp:txXfrm>
        <a:off x="934144" y="1958289"/>
        <a:ext cx="5550455" cy="952582"/>
      </dsp:txXfrm>
    </dsp:sp>
    <dsp:sp modelId="{4FE19A8C-6D19-476D-A027-F4902A4810AE}">
      <dsp:nvSpPr>
        <dsp:cNvPr id="0" name=""/>
        <dsp:cNvSpPr/>
      </dsp:nvSpPr>
      <dsp:spPr>
        <a:xfrm>
          <a:off x="411991" y="1786091"/>
          <a:ext cx="1190727" cy="1190727"/>
        </a:xfrm>
        <a:prstGeom prst="ellipse">
          <a:avLst/>
        </a:prstGeom>
        <a:solidFill>
          <a:schemeClr val="bg2"/>
        </a:solidFill>
        <a:ln w="127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918754-6ACE-48F8-B95C-5DB048B4E05D}">
      <dsp:nvSpPr>
        <dsp:cNvPr id="0" name=""/>
        <dsp:cNvSpPr/>
      </dsp:nvSpPr>
      <dsp:spPr>
        <a:xfrm>
          <a:off x="759478" y="3334036"/>
          <a:ext cx="5699945" cy="952582"/>
        </a:xfrm>
        <a:prstGeom prst="rect">
          <a:avLst/>
        </a:prstGeom>
        <a:solidFill>
          <a:srgbClr val="C00000"/>
        </a:solidFill>
        <a:ln w="127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56112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800" b="1" kern="1200" dirty="0" smtClean="0"/>
            <a:t>Pirkimai perimami per 5 metus </a:t>
          </a:r>
          <a:endParaRPr lang="en-US" sz="1800" b="1" kern="1200" dirty="0"/>
        </a:p>
      </dsp:txBody>
      <dsp:txXfrm>
        <a:off x="759478" y="3334036"/>
        <a:ext cx="5699945" cy="952582"/>
      </dsp:txXfrm>
    </dsp:sp>
    <dsp:sp modelId="{59FBE997-04FF-4C78-BEFB-BF89E6D78A90}">
      <dsp:nvSpPr>
        <dsp:cNvPr id="0" name=""/>
        <dsp:cNvSpPr/>
      </dsp:nvSpPr>
      <dsp:spPr>
        <a:xfrm>
          <a:off x="65728" y="3214964"/>
          <a:ext cx="1190727" cy="1190727"/>
        </a:xfrm>
        <a:prstGeom prst="ellipse">
          <a:avLst/>
        </a:prstGeom>
        <a:solidFill>
          <a:schemeClr val="bg2"/>
        </a:solidFill>
        <a:ln w="127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16" cy="497524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004" y="0"/>
            <a:ext cx="2944916" cy="497524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r">
              <a:defRPr sz="1200"/>
            </a:lvl1pPr>
          </a:lstStyle>
          <a:p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3877"/>
            <a:ext cx="2944916" cy="497523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004" y="9433877"/>
            <a:ext cx="2944916" cy="497523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r">
              <a:defRPr sz="1200"/>
            </a:lvl1pPr>
          </a:lstStyle>
          <a:p>
            <a:fld id="{33EA9D25-21E5-4C3D-8644-0B9EDED4420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703969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4283" cy="498294"/>
          </a:xfrm>
          <a:prstGeom prst="rect">
            <a:avLst/>
          </a:prstGeom>
        </p:spPr>
        <p:txBody>
          <a:bodyPr vert="horz" lIns="91788" tIns="45894" rIns="91788" bIns="45894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6" y="2"/>
            <a:ext cx="2944283" cy="498294"/>
          </a:xfrm>
          <a:prstGeom prst="rect">
            <a:avLst/>
          </a:prstGeom>
        </p:spPr>
        <p:txBody>
          <a:bodyPr vert="horz" lIns="91788" tIns="45894" rIns="91788" bIns="45894" rtlCol="0"/>
          <a:lstStyle>
            <a:lvl1pPr algn="r">
              <a:defRPr sz="1200"/>
            </a:lvl1pPr>
          </a:lstStyle>
          <a:p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" y="1239838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88" tIns="45894" rIns="91788" bIns="45894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79488"/>
            <a:ext cx="5435600" cy="3910489"/>
          </a:xfrm>
          <a:prstGeom prst="rect">
            <a:avLst/>
          </a:prstGeom>
        </p:spPr>
        <p:txBody>
          <a:bodyPr vert="horz" lIns="91788" tIns="45894" rIns="91788" bIns="4589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8293"/>
          </a:xfrm>
          <a:prstGeom prst="rect">
            <a:avLst/>
          </a:prstGeom>
        </p:spPr>
        <p:txBody>
          <a:bodyPr vert="horz" lIns="91788" tIns="45894" rIns="91788" bIns="45894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6" y="9433107"/>
            <a:ext cx="2944283" cy="498293"/>
          </a:xfrm>
          <a:prstGeom prst="rect">
            <a:avLst/>
          </a:prstGeom>
        </p:spPr>
        <p:txBody>
          <a:bodyPr vert="horz" lIns="91788" tIns="45894" rIns="91788" bIns="45894" rtlCol="0" anchor="b"/>
          <a:lstStyle>
            <a:lvl1pPr algn="r">
              <a:defRPr sz="1200"/>
            </a:lvl1pPr>
          </a:lstStyle>
          <a:p>
            <a:fld id="{4134B657-ACC7-40CC-954B-2DADACE806B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3305004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34B657-ACC7-40CC-954B-2DADACE806B3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99252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34B657-ACC7-40CC-954B-2DADACE806B3}" type="slidenum">
              <a:rPr lang="lt-LT" smtClean="0"/>
              <a:t>10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958126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34B657-ACC7-40CC-954B-2DADACE806B3}" type="slidenum">
              <a:rPr lang="lt-LT" smtClean="0"/>
              <a:t>11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540369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34B657-ACC7-40CC-954B-2DADACE806B3}" type="slidenum">
              <a:rPr lang="lt-LT" smtClean="0"/>
              <a:t>12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304796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34B657-ACC7-40CC-954B-2DADACE806B3}" type="slidenum">
              <a:rPr lang="lt-LT" smtClean="0"/>
              <a:t>13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303764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34B657-ACC7-40CC-954B-2DADACE806B3}" type="slidenum">
              <a:rPr lang="lt-LT" smtClean="0"/>
              <a:t>14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46451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34B657-ACC7-40CC-954B-2DADACE806B3}" type="slidenum">
              <a:rPr lang="lt-LT" smtClean="0"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41469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34B657-ACC7-40CC-954B-2DADACE806B3}" type="slidenum">
              <a:rPr lang="lt-LT" smtClean="0"/>
              <a:t>3</a:t>
            </a:fld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66330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34B657-ACC7-40CC-954B-2DADACE806B3}" type="slidenum">
              <a:rPr lang="lt-LT" smtClean="0"/>
              <a:t>4</a:t>
            </a:fld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798653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34B657-ACC7-40CC-954B-2DADACE806B3}" type="slidenum">
              <a:rPr lang="lt-LT" smtClean="0"/>
              <a:t>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1942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t-LT" altLang="lt-LT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Segoe UI Semibold" panose="020B07020402040202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egoe UI Semibold" panose="020B07020402040202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egoe UI Semibold" panose="020B07020402040202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egoe UI Semibold" panose="020B07020402040202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egoe UI Semibold" panose="020B07020402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 Semibold" panose="020B07020402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 Semibold" panose="020B07020402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 Semibold" panose="020B07020402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 Semibold" panose="020B0702040204020203" pitchFamily="34" charset="0"/>
              </a:defRPr>
            </a:lvl9pPr>
          </a:lstStyle>
          <a:p>
            <a:fld id="{3E33B293-107D-4DC0-9553-DF033A8669FF}" type="slidenum">
              <a:rPr lang="lt-LT" altLang="en-US" smtClean="0">
                <a:latin typeface="Calibri" panose="020F0502020204030204" pitchFamily="34" charset="0"/>
              </a:rPr>
              <a:pPr/>
              <a:t>6</a:t>
            </a:fld>
            <a:endParaRPr lang="lt-LT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2454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34B657-ACC7-40CC-954B-2DADACE806B3}" type="slidenum">
              <a:rPr lang="lt-LT" smtClean="0"/>
              <a:t>7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840827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34B657-ACC7-40CC-954B-2DADACE806B3}" type="slidenum">
              <a:rPr lang="lt-LT" smtClean="0"/>
              <a:t>8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273810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34B657-ACC7-40CC-954B-2DADACE806B3}" type="slidenum">
              <a:rPr lang="lt-LT" smtClean="0"/>
              <a:t>9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10629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6779-556A-46A3-996F-6F05AD31184A}" type="datetimeFigureOut">
              <a:rPr lang="lt-LT" smtClean="0"/>
              <a:t>2019.02.01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90609-4E60-4BD8-81B4-8A6CB64F8D3F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585782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6779-556A-46A3-996F-6F05AD31184A}" type="datetimeFigureOut">
              <a:rPr lang="lt-LT" smtClean="0"/>
              <a:t>2019.02.01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90609-4E60-4BD8-81B4-8A6CB64F8D3F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057359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6779-556A-46A3-996F-6F05AD31184A}" type="datetimeFigureOut">
              <a:rPr lang="lt-LT" smtClean="0"/>
              <a:t>2019.02.01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90609-4E60-4BD8-81B4-8A6CB64F8D3F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824109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3255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6779-556A-46A3-996F-6F05AD31184A}" type="datetimeFigureOut">
              <a:rPr lang="lt-LT" smtClean="0"/>
              <a:t>2019.02.01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90609-4E60-4BD8-81B4-8A6CB64F8D3F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440354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6779-556A-46A3-996F-6F05AD31184A}" type="datetimeFigureOut">
              <a:rPr lang="lt-LT" smtClean="0"/>
              <a:t>2019.02.01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90609-4E60-4BD8-81B4-8A6CB64F8D3F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16897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6779-556A-46A3-996F-6F05AD31184A}" type="datetimeFigureOut">
              <a:rPr lang="lt-LT" smtClean="0"/>
              <a:t>2019.02.01</a:t>
            </a:fld>
            <a:endParaRPr lang="lt-L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90609-4E60-4BD8-81B4-8A6CB64F8D3F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02479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6779-556A-46A3-996F-6F05AD31184A}" type="datetimeFigureOut">
              <a:rPr lang="lt-LT" smtClean="0"/>
              <a:t>2019.02.01</a:t>
            </a:fld>
            <a:endParaRPr lang="lt-L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90609-4E60-4BD8-81B4-8A6CB64F8D3F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422470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6779-556A-46A3-996F-6F05AD31184A}" type="datetimeFigureOut">
              <a:rPr lang="lt-LT" smtClean="0"/>
              <a:t>2019.02.01</a:t>
            </a:fld>
            <a:endParaRPr lang="lt-L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90609-4E60-4BD8-81B4-8A6CB64F8D3F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13045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6779-556A-46A3-996F-6F05AD31184A}" type="datetimeFigureOut">
              <a:rPr lang="lt-LT" smtClean="0"/>
              <a:t>2019.02.01</a:t>
            </a:fld>
            <a:endParaRPr lang="lt-L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90609-4E60-4BD8-81B4-8A6CB64F8D3F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654402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6779-556A-46A3-996F-6F05AD31184A}" type="datetimeFigureOut">
              <a:rPr lang="lt-LT" smtClean="0"/>
              <a:t>2019.02.01</a:t>
            </a:fld>
            <a:endParaRPr lang="lt-L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90609-4E60-4BD8-81B4-8A6CB64F8D3F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482757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6779-556A-46A3-996F-6F05AD31184A}" type="datetimeFigureOut">
              <a:rPr lang="lt-LT" smtClean="0"/>
              <a:t>2019.02.01</a:t>
            </a:fld>
            <a:endParaRPr lang="lt-L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90609-4E60-4BD8-81B4-8A6CB64F8D3F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66344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36779-556A-46A3-996F-6F05AD31184A}" type="datetimeFigureOut">
              <a:rPr lang="lt-LT" smtClean="0"/>
              <a:t>2019.02.01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90609-4E60-4BD8-81B4-8A6CB64F8D3F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476965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3280" y="570939"/>
            <a:ext cx="9895840" cy="2441184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lt-LT" b="1" dirty="0">
                <a:solidFill>
                  <a:schemeClr val="bg1"/>
                </a:solidFill>
              </a:rPr>
              <a:t>Vyriausybei pavaldžių įstaigų viešųjų pirkimų centralizavimo </a:t>
            </a:r>
            <a:r>
              <a:rPr lang="lt-LT" b="1" dirty="0" smtClean="0">
                <a:solidFill>
                  <a:schemeClr val="bg1"/>
                </a:solidFill>
              </a:rPr>
              <a:t>modelis</a:t>
            </a:r>
            <a:r>
              <a:rPr lang="lt-LT" b="1" dirty="0">
                <a:solidFill>
                  <a:schemeClr val="bg1"/>
                </a:solidFill>
              </a:rPr>
              <a:t/>
            </a:r>
            <a:br>
              <a:rPr lang="lt-LT" b="1" dirty="0">
                <a:solidFill>
                  <a:schemeClr val="bg1"/>
                </a:solidFill>
              </a:rPr>
            </a:br>
            <a:endParaRPr lang="lt-LT" b="1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2509" y="2640330"/>
            <a:ext cx="3158139" cy="1517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52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Rectangle 1">
            <a:extLst>
              <a:ext uri="{FF2B5EF4-FFF2-40B4-BE49-F238E27FC236}">
                <a16:creationId xmlns:a16="http://schemas.microsoft.com/office/drawing/2014/main" id="{C437C957-0DF7-4FD5-8CBB-F6C679D3A184}"/>
              </a:ext>
            </a:extLst>
          </p:cNvPr>
          <p:cNvSpPr/>
          <p:nvPr/>
        </p:nvSpPr>
        <p:spPr>
          <a:xfrm>
            <a:off x="1886818" y="3807681"/>
            <a:ext cx="1836000" cy="36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3" name="Rectangle 2">
            <a:extLst>
              <a:ext uri="{FF2B5EF4-FFF2-40B4-BE49-F238E27FC236}">
                <a16:creationId xmlns:a16="http://schemas.microsoft.com/office/drawing/2014/main" id="{66B7452E-C539-4344-B84D-7F23C0AF85E8}"/>
              </a:ext>
            </a:extLst>
          </p:cNvPr>
          <p:cNvSpPr/>
          <p:nvPr/>
        </p:nvSpPr>
        <p:spPr>
          <a:xfrm>
            <a:off x="3725964" y="3807681"/>
            <a:ext cx="1836000" cy="36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4" name="Rectangle 3">
            <a:extLst>
              <a:ext uri="{FF2B5EF4-FFF2-40B4-BE49-F238E27FC236}">
                <a16:creationId xmlns:a16="http://schemas.microsoft.com/office/drawing/2014/main" id="{3402313A-9CA1-47CD-BC8A-0E489B441E56}"/>
              </a:ext>
            </a:extLst>
          </p:cNvPr>
          <p:cNvSpPr/>
          <p:nvPr/>
        </p:nvSpPr>
        <p:spPr>
          <a:xfrm>
            <a:off x="5571857" y="3807681"/>
            <a:ext cx="1836000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5" name="Rectangle 4">
            <a:extLst>
              <a:ext uri="{FF2B5EF4-FFF2-40B4-BE49-F238E27FC236}">
                <a16:creationId xmlns:a16="http://schemas.microsoft.com/office/drawing/2014/main" id="{9001C4F7-7974-4B9B-83CD-17256F6F10C5}"/>
              </a:ext>
            </a:extLst>
          </p:cNvPr>
          <p:cNvSpPr/>
          <p:nvPr/>
        </p:nvSpPr>
        <p:spPr>
          <a:xfrm>
            <a:off x="7409204" y="3807681"/>
            <a:ext cx="1836000" cy="36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6" name="Rectangle 5">
            <a:extLst>
              <a:ext uri="{FF2B5EF4-FFF2-40B4-BE49-F238E27FC236}">
                <a16:creationId xmlns:a16="http://schemas.microsoft.com/office/drawing/2014/main" id="{3A73D6F2-2912-44AE-8568-67DDBF8BC827}"/>
              </a:ext>
            </a:extLst>
          </p:cNvPr>
          <p:cNvSpPr/>
          <p:nvPr/>
        </p:nvSpPr>
        <p:spPr>
          <a:xfrm>
            <a:off x="9260868" y="3807681"/>
            <a:ext cx="1836000" cy="360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7" name="Round Same Side Corner Rectangle 39">
            <a:extLst>
              <a:ext uri="{FF2B5EF4-FFF2-40B4-BE49-F238E27FC236}">
                <a16:creationId xmlns:a16="http://schemas.microsoft.com/office/drawing/2014/main" id="{1658FCCC-7E0A-44A9-8FE5-BE06244AD43E}"/>
              </a:ext>
            </a:extLst>
          </p:cNvPr>
          <p:cNvSpPr/>
          <p:nvPr/>
        </p:nvSpPr>
        <p:spPr>
          <a:xfrm rot="18900000">
            <a:off x="10232247" y="3525996"/>
            <a:ext cx="923370" cy="923370"/>
          </a:xfrm>
          <a:custGeom>
            <a:avLst/>
            <a:gdLst/>
            <a:ahLst/>
            <a:cxnLst/>
            <a:rect l="l" t="t" r="r" b="b"/>
            <a:pathLst>
              <a:path w="923370" h="923370">
                <a:moveTo>
                  <a:pt x="870649" y="52721"/>
                </a:moveTo>
                <a:cubicBezTo>
                  <a:pt x="903223" y="85294"/>
                  <a:pt x="923370" y="130294"/>
                  <a:pt x="923370" y="180000"/>
                </a:cubicBezTo>
                <a:lnTo>
                  <a:pt x="923370" y="914399"/>
                </a:lnTo>
                <a:lnTo>
                  <a:pt x="914399" y="914399"/>
                </a:lnTo>
                <a:lnTo>
                  <a:pt x="914399" y="923370"/>
                </a:lnTo>
                <a:lnTo>
                  <a:pt x="180000" y="923370"/>
                </a:lnTo>
                <a:cubicBezTo>
                  <a:pt x="80589" y="923370"/>
                  <a:pt x="0" y="842781"/>
                  <a:pt x="0" y="743370"/>
                </a:cubicBezTo>
                <a:cubicBezTo>
                  <a:pt x="0" y="643959"/>
                  <a:pt x="80589" y="563370"/>
                  <a:pt x="179999" y="563370"/>
                </a:cubicBezTo>
                <a:lnTo>
                  <a:pt x="563370" y="563370"/>
                </a:lnTo>
                <a:lnTo>
                  <a:pt x="563370" y="180000"/>
                </a:lnTo>
                <a:cubicBezTo>
                  <a:pt x="563370" y="80589"/>
                  <a:pt x="643959" y="0"/>
                  <a:pt x="743370" y="0"/>
                </a:cubicBezTo>
                <a:cubicBezTo>
                  <a:pt x="793076" y="0"/>
                  <a:pt x="838076" y="20147"/>
                  <a:pt x="870649" y="52721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18" name="그룹 417">
            <a:extLst>
              <a:ext uri="{FF2B5EF4-FFF2-40B4-BE49-F238E27FC236}">
                <a16:creationId xmlns:a16="http://schemas.microsoft.com/office/drawing/2014/main" id="{39111552-EC25-4C05-A4F2-9C592B62BB3D}"/>
              </a:ext>
            </a:extLst>
          </p:cNvPr>
          <p:cNvGrpSpPr/>
          <p:nvPr/>
        </p:nvGrpSpPr>
        <p:grpSpPr>
          <a:xfrm>
            <a:off x="3464303" y="3711794"/>
            <a:ext cx="540000" cy="540000"/>
            <a:chOff x="3064244" y="3659540"/>
            <a:chExt cx="540000" cy="540000"/>
          </a:xfrm>
        </p:grpSpPr>
        <p:sp>
          <p:nvSpPr>
            <p:cNvPr id="419" name="Oval 7">
              <a:extLst>
                <a:ext uri="{FF2B5EF4-FFF2-40B4-BE49-F238E27FC236}">
                  <a16:creationId xmlns:a16="http://schemas.microsoft.com/office/drawing/2014/main" id="{BEC3F023-8C01-4853-83DC-AB3A1BB27408}"/>
                </a:ext>
              </a:extLst>
            </p:cNvPr>
            <p:cNvSpPr/>
            <p:nvPr/>
          </p:nvSpPr>
          <p:spPr>
            <a:xfrm>
              <a:off x="3064244" y="3659540"/>
              <a:ext cx="540000" cy="540000"/>
            </a:xfrm>
            <a:prstGeom prst="ellipse">
              <a:avLst/>
            </a:prstGeom>
            <a:solidFill>
              <a:schemeClr val="tx1">
                <a:lumMod val="65000"/>
                <a:lumOff val="35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0" name="Oval 8">
              <a:extLst>
                <a:ext uri="{FF2B5EF4-FFF2-40B4-BE49-F238E27FC236}">
                  <a16:creationId xmlns:a16="http://schemas.microsoft.com/office/drawing/2014/main" id="{D9BD97C0-B450-4B01-9F84-690BAEB9E007}"/>
                </a:ext>
              </a:extLst>
            </p:cNvPr>
            <p:cNvSpPr/>
            <p:nvPr/>
          </p:nvSpPr>
          <p:spPr>
            <a:xfrm>
              <a:off x="3146819" y="3742115"/>
              <a:ext cx="360000" cy="360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21" name="그룹 420">
            <a:extLst>
              <a:ext uri="{FF2B5EF4-FFF2-40B4-BE49-F238E27FC236}">
                <a16:creationId xmlns:a16="http://schemas.microsoft.com/office/drawing/2014/main" id="{D8CDA4E4-A2A7-4B8B-AE45-81566B21C40D}"/>
              </a:ext>
            </a:extLst>
          </p:cNvPr>
          <p:cNvGrpSpPr/>
          <p:nvPr/>
        </p:nvGrpSpPr>
        <p:grpSpPr>
          <a:xfrm>
            <a:off x="5304362" y="3717493"/>
            <a:ext cx="540000" cy="540000"/>
            <a:chOff x="4504969" y="3665239"/>
            <a:chExt cx="540000" cy="540000"/>
          </a:xfrm>
        </p:grpSpPr>
        <p:sp>
          <p:nvSpPr>
            <p:cNvPr id="422" name="Oval 9">
              <a:extLst>
                <a:ext uri="{FF2B5EF4-FFF2-40B4-BE49-F238E27FC236}">
                  <a16:creationId xmlns:a16="http://schemas.microsoft.com/office/drawing/2014/main" id="{B62CD8A4-F49F-4C9F-8EA5-3987355BECB7}"/>
                </a:ext>
              </a:extLst>
            </p:cNvPr>
            <p:cNvSpPr/>
            <p:nvPr/>
          </p:nvSpPr>
          <p:spPr>
            <a:xfrm>
              <a:off x="4504969" y="3665239"/>
              <a:ext cx="540000" cy="540000"/>
            </a:xfrm>
            <a:prstGeom prst="ellipse">
              <a:avLst/>
            </a:prstGeom>
            <a:solidFill>
              <a:schemeClr val="tx1">
                <a:lumMod val="65000"/>
                <a:lumOff val="35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3" name="Oval 10">
              <a:extLst>
                <a:ext uri="{FF2B5EF4-FFF2-40B4-BE49-F238E27FC236}">
                  <a16:creationId xmlns:a16="http://schemas.microsoft.com/office/drawing/2014/main" id="{1F45D765-859C-492B-95F4-AD4EB00DE1B0}"/>
                </a:ext>
              </a:extLst>
            </p:cNvPr>
            <p:cNvSpPr/>
            <p:nvPr/>
          </p:nvSpPr>
          <p:spPr>
            <a:xfrm>
              <a:off x="4587544" y="3747814"/>
              <a:ext cx="360000" cy="360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24" name="그룹 423">
            <a:extLst>
              <a:ext uri="{FF2B5EF4-FFF2-40B4-BE49-F238E27FC236}">
                <a16:creationId xmlns:a16="http://schemas.microsoft.com/office/drawing/2014/main" id="{E449F2B4-CC4E-49AE-8181-78DB20E6A76F}"/>
              </a:ext>
            </a:extLst>
          </p:cNvPr>
          <p:cNvGrpSpPr/>
          <p:nvPr/>
        </p:nvGrpSpPr>
        <p:grpSpPr>
          <a:xfrm>
            <a:off x="7144421" y="3723192"/>
            <a:ext cx="540000" cy="540000"/>
            <a:chOff x="5945694" y="3670938"/>
            <a:chExt cx="540000" cy="540000"/>
          </a:xfrm>
        </p:grpSpPr>
        <p:sp>
          <p:nvSpPr>
            <p:cNvPr id="425" name="Oval 11">
              <a:extLst>
                <a:ext uri="{FF2B5EF4-FFF2-40B4-BE49-F238E27FC236}">
                  <a16:creationId xmlns:a16="http://schemas.microsoft.com/office/drawing/2014/main" id="{CBDD7286-10B8-49ED-A511-A4B172D21992}"/>
                </a:ext>
              </a:extLst>
            </p:cNvPr>
            <p:cNvSpPr/>
            <p:nvPr/>
          </p:nvSpPr>
          <p:spPr>
            <a:xfrm>
              <a:off x="5945694" y="3670938"/>
              <a:ext cx="540000" cy="540000"/>
            </a:xfrm>
            <a:prstGeom prst="ellipse">
              <a:avLst/>
            </a:prstGeom>
            <a:solidFill>
              <a:schemeClr val="tx1">
                <a:lumMod val="65000"/>
                <a:lumOff val="35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6" name="Oval 12">
              <a:extLst>
                <a:ext uri="{FF2B5EF4-FFF2-40B4-BE49-F238E27FC236}">
                  <a16:creationId xmlns:a16="http://schemas.microsoft.com/office/drawing/2014/main" id="{2D311D6C-0AAC-4A8D-92ED-1EC335318E4F}"/>
                </a:ext>
              </a:extLst>
            </p:cNvPr>
            <p:cNvSpPr/>
            <p:nvPr/>
          </p:nvSpPr>
          <p:spPr>
            <a:xfrm>
              <a:off x="6028269" y="3753513"/>
              <a:ext cx="360000" cy="360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27" name="그룹 426">
            <a:extLst>
              <a:ext uri="{FF2B5EF4-FFF2-40B4-BE49-F238E27FC236}">
                <a16:creationId xmlns:a16="http://schemas.microsoft.com/office/drawing/2014/main" id="{89A95C2E-6EBD-4B56-A0C9-FC3E03A51A5F}"/>
              </a:ext>
            </a:extLst>
          </p:cNvPr>
          <p:cNvGrpSpPr/>
          <p:nvPr/>
        </p:nvGrpSpPr>
        <p:grpSpPr>
          <a:xfrm>
            <a:off x="8984481" y="3728891"/>
            <a:ext cx="540000" cy="540000"/>
            <a:chOff x="8984481" y="3676637"/>
            <a:chExt cx="540000" cy="540000"/>
          </a:xfrm>
        </p:grpSpPr>
        <p:sp>
          <p:nvSpPr>
            <p:cNvPr id="428" name="Oval 13">
              <a:extLst>
                <a:ext uri="{FF2B5EF4-FFF2-40B4-BE49-F238E27FC236}">
                  <a16:creationId xmlns:a16="http://schemas.microsoft.com/office/drawing/2014/main" id="{6B45B246-5119-4506-9B77-FCDAF209B557}"/>
                </a:ext>
              </a:extLst>
            </p:cNvPr>
            <p:cNvSpPr/>
            <p:nvPr/>
          </p:nvSpPr>
          <p:spPr>
            <a:xfrm>
              <a:off x="8984481" y="3676637"/>
              <a:ext cx="540000" cy="540000"/>
            </a:xfrm>
            <a:prstGeom prst="ellipse">
              <a:avLst/>
            </a:prstGeom>
            <a:solidFill>
              <a:schemeClr val="tx1">
                <a:lumMod val="65000"/>
                <a:lumOff val="35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9" name="Oval 14">
              <a:extLst>
                <a:ext uri="{FF2B5EF4-FFF2-40B4-BE49-F238E27FC236}">
                  <a16:creationId xmlns:a16="http://schemas.microsoft.com/office/drawing/2014/main" id="{524BBDD4-6FB6-4F7C-AF9A-966EB3CCA979}"/>
                </a:ext>
              </a:extLst>
            </p:cNvPr>
            <p:cNvSpPr/>
            <p:nvPr/>
          </p:nvSpPr>
          <p:spPr>
            <a:xfrm>
              <a:off x="9067056" y="3759212"/>
              <a:ext cx="360000" cy="360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30" name="그룹 429">
            <a:extLst>
              <a:ext uri="{FF2B5EF4-FFF2-40B4-BE49-F238E27FC236}">
                <a16:creationId xmlns:a16="http://schemas.microsoft.com/office/drawing/2014/main" id="{28926A32-0D75-4B11-8B55-ED4E36EAA0DE}"/>
              </a:ext>
            </a:extLst>
          </p:cNvPr>
          <p:cNvGrpSpPr/>
          <p:nvPr/>
        </p:nvGrpSpPr>
        <p:grpSpPr>
          <a:xfrm>
            <a:off x="1624244" y="3717493"/>
            <a:ext cx="540000" cy="540000"/>
            <a:chOff x="1624244" y="3665239"/>
            <a:chExt cx="540000" cy="540000"/>
          </a:xfrm>
        </p:grpSpPr>
        <p:sp>
          <p:nvSpPr>
            <p:cNvPr id="431" name="Oval 15">
              <a:extLst>
                <a:ext uri="{FF2B5EF4-FFF2-40B4-BE49-F238E27FC236}">
                  <a16:creationId xmlns:a16="http://schemas.microsoft.com/office/drawing/2014/main" id="{79A030C6-703C-4CA9-BA6E-66A761AC257E}"/>
                </a:ext>
              </a:extLst>
            </p:cNvPr>
            <p:cNvSpPr/>
            <p:nvPr/>
          </p:nvSpPr>
          <p:spPr>
            <a:xfrm>
              <a:off x="1624244" y="3665239"/>
              <a:ext cx="540000" cy="540000"/>
            </a:xfrm>
            <a:prstGeom prst="ellipse">
              <a:avLst/>
            </a:prstGeom>
            <a:solidFill>
              <a:schemeClr val="tx1">
                <a:lumMod val="65000"/>
                <a:lumOff val="35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32" name="Oval 16">
              <a:extLst>
                <a:ext uri="{FF2B5EF4-FFF2-40B4-BE49-F238E27FC236}">
                  <a16:creationId xmlns:a16="http://schemas.microsoft.com/office/drawing/2014/main" id="{DE9E1146-2C8C-4CDD-9B3D-B2BDE93F20FC}"/>
                </a:ext>
              </a:extLst>
            </p:cNvPr>
            <p:cNvSpPr/>
            <p:nvPr/>
          </p:nvSpPr>
          <p:spPr>
            <a:xfrm>
              <a:off x="1706819" y="3747814"/>
              <a:ext cx="360000" cy="360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33" name="Rounded Rectangle 8">
            <a:extLst>
              <a:ext uri="{FF2B5EF4-FFF2-40B4-BE49-F238E27FC236}">
                <a16:creationId xmlns:a16="http://schemas.microsoft.com/office/drawing/2014/main" id="{C9470494-8B41-4ABB-BA43-D3F0AC0F0913}"/>
              </a:ext>
            </a:extLst>
          </p:cNvPr>
          <p:cNvSpPr/>
          <p:nvPr/>
        </p:nvSpPr>
        <p:spPr>
          <a:xfrm rot="10800000">
            <a:off x="3764596" y="1296251"/>
            <a:ext cx="3595417" cy="2374938"/>
          </a:xfrm>
          <a:custGeom>
            <a:avLst/>
            <a:gdLst/>
            <a:ahLst/>
            <a:cxnLst/>
            <a:rect l="l" t="t" r="r" b="b"/>
            <a:pathLst>
              <a:path w="1260140" h="1872209">
                <a:moveTo>
                  <a:pt x="630071" y="0"/>
                </a:moveTo>
                <a:lnTo>
                  <a:pt x="799749" y="292548"/>
                </a:lnTo>
                <a:lnTo>
                  <a:pt x="1107260" y="292548"/>
                </a:lnTo>
                <a:cubicBezTo>
                  <a:pt x="1191693" y="292548"/>
                  <a:pt x="1260140" y="360995"/>
                  <a:pt x="1260140" y="445428"/>
                </a:cubicBezTo>
                <a:lnTo>
                  <a:pt x="1260140" y="1719329"/>
                </a:lnTo>
                <a:cubicBezTo>
                  <a:pt x="1260140" y="1803762"/>
                  <a:pt x="1191693" y="1872209"/>
                  <a:pt x="1107260" y="1872209"/>
                </a:cubicBezTo>
                <a:lnTo>
                  <a:pt x="152880" y="1872209"/>
                </a:lnTo>
                <a:cubicBezTo>
                  <a:pt x="68447" y="1872209"/>
                  <a:pt x="0" y="1803762"/>
                  <a:pt x="0" y="1719329"/>
                </a:cubicBezTo>
                <a:lnTo>
                  <a:pt x="0" y="445428"/>
                </a:lnTo>
                <a:cubicBezTo>
                  <a:pt x="0" y="360995"/>
                  <a:pt x="68447" y="292548"/>
                  <a:pt x="152880" y="292548"/>
                </a:cubicBezTo>
                <a:lnTo>
                  <a:pt x="460393" y="292548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34" name="직사각형 113">
            <a:extLst>
              <a:ext uri="{FF2B5EF4-FFF2-40B4-BE49-F238E27FC236}">
                <a16:creationId xmlns:a16="http://schemas.microsoft.com/office/drawing/2014/main" id="{133891C9-3DA0-45CE-9AA4-536D78011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4457" y="4409566"/>
            <a:ext cx="6557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2019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35" name="TextBox 434">
            <a:extLst>
              <a:ext uri="{FF2B5EF4-FFF2-40B4-BE49-F238E27FC236}">
                <a16:creationId xmlns:a16="http://schemas.microsoft.com/office/drawing/2014/main" id="{DFBD333C-0C63-4692-9637-4741C12ABF02}"/>
              </a:ext>
            </a:extLst>
          </p:cNvPr>
          <p:cNvSpPr txBox="1"/>
          <p:nvPr/>
        </p:nvSpPr>
        <p:spPr>
          <a:xfrm>
            <a:off x="3372053" y="3221336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2020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36" name="TextBox 435">
            <a:extLst>
              <a:ext uri="{FF2B5EF4-FFF2-40B4-BE49-F238E27FC236}">
                <a16:creationId xmlns:a16="http://schemas.microsoft.com/office/drawing/2014/main" id="{B65D5716-2C36-4762-AEAC-92B5773B3178}"/>
              </a:ext>
            </a:extLst>
          </p:cNvPr>
          <p:cNvSpPr txBox="1"/>
          <p:nvPr/>
        </p:nvSpPr>
        <p:spPr>
          <a:xfrm>
            <a:off x="5219461" y="4409566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2021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37" name="TextBox 436">
            <a:extLst>
              <a:ext uri="{FF2B5EF4-FFF2-40B4-BE49-F238E27FC236}">
                <a16:creationId xmlns:a16="http://schemas.microsoft.com/office/drawing/2014/main" id="{9525E2C1-0B58-4742-99E6-7CEA2F047F18}"/>
              </a:ext>
            </a:extLst>
          </p:cNvPr>
          <p:cNvSpPr txBox="1"/>
          <p:nvPr/>
        </p:nvSpPr>
        <p:spPr>
          <a:xfrm>
            <a:off x="7066869" y="3221336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2022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38" name="TextBox 437">
            <a:extLst>
              <a:ext uri="{FF2B5EF4-FFF2-40B4-BE49-F238E27FC236}">
                <a16:creationId xmlns:a16="http://schemas.microsoft.com/office/drawing/2014/main" id="{D6D0FDE6-C19E-4022-937E-C1CBF3C2CFFE}"/>
              </a:ext>
            </a:extLst>
          </p:cNvPr>
          <p:cNvSpPr txBox="1"/>
          <p:nvPr/>
        </p:nvSpPr>
        <p:spPr>
          <a:xfrm>
            <a:off x="8914275" y="4401272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2023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39" name="Group 23">
            <a:extLst>
              <a:ext uri="{FF2B5EF4-FFF2-40B4-BE49-F238E27FC236}">
                <a16:creationId xmlns:a16="http://schemas.microsoft.com/office/drawing/2014/main" id="{22CEAAC3-A8AF-4488-A9A6-C06B70CBF3CE}"/>
              </a:ext>
            </a:extLst>
          </p:cNvPr>
          <p:cNvGrpSpPr/>
          <p:nvPr/>
        </p:nvGrpSpPr>
        <p:grpSpPr>
          <a:xfrm>
            <a:off x="3906878" y="1601875"/>
            <a:ext cx="3320118" cy="1454604"/>
            <a:chOff x="3372524" y="1811026"/>
            <a:chExt cx="1279385" cy="322439"/>
          </a:xfrm>
        </p:grpSpPr>
        <p:sp>
          <p:nvSpPr>
            <p:cNvPr id="440" name="TextBox 439">
              <a:extLst>
                <a:ext uri="{FF2B5EF4-FFF2-40B4-BE49-F238E27FC236}">
                  <a16:creationId xmlns:a16="http://schemas.microsoft.com/office/drawing/2014/main" id="{7347F45F-0C80-4005-ADB4-6E9DED5F2FC7}"/>
                </a:ext>
              </a:extLst>
            </p:cNvPr>
            <p:cNvSpPr txBox="1"/>
            <p:nvPr/>
          </p:nvSpPr>
          <p:spPr>
            <a:xfrm>
              <a:off x="3391769" y="1811026"/>
              <a:ext cx="1260140" cy="6822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lt-LT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II ETAPAS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1" name="TextBox 440">
              <a:extLst>
                <a:ext uri="{FF2B5EF4-FFF2-40B4-BE49-F238E27FC236}">
                  <a16:creationId xmlns:a16="http://schemas.microsoft.com/office/drawing/2014/main" id="{E300AB09-98BC-4A01-A0F5-464BC87059CC}"/>
                </a:ext>
              </a:extLst>
            </p:cNvPr>
            <p:cNvSpPr txBox="1"/>
            <p:nvPr/>
          </p:nvSpPr>
          <p:spPr>
            <a:xfrm>
              <a:off x="3372524" y="1874213"/>
              <a:ext cx="1260140" cy="2592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50 % pirkimų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Biuro </a:t>
              </a:r>
              <a:r>
                <a:rPr lang="lt-LT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ir veiklos aptarnavimo pirkimai </a:t>
              </a:r>
              <a:r>
                <a:rPr lang="lt-LT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 </a:t>
              </a:r>
              <a:r>
                <a:rPr lang="lt-LT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100 %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altLang="ko-KR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Sveikatos apsaugos srities pirkimai </a:t>
              </a:r>
              <a:r>
                <a:rPr lang="lt-LT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 </a:t>
              </a:r>
              <a:r>
                <a:rPr lang="lt-LT" altLang="ko-KR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100 %</a:t>
              </a:r>
              <a:endParaRPr lang="ko-KR" altLang="en-US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42" name="Rounded Rectangle 8">
            <a:extLst>
              <a:ext uri="{FF2B5EF4-FFF2-40B4-BE49-F238E27FC236}">
                <a16:creationId xmlns:a16="http://schemas.microsoft.com/office/drawing/2014/main" id="{2C4D1C4C-09CF-423F-96B1-E34B7F01E067}"/>
              </a:ext>
            </a:extLst>
          </p:cNvPr>
          <p:cNvSpPr/>
          <p:nvPr/>
        </p:nvSpPr>
        <p:spPr>
          <a:xfrm rot="10800000">
            <a:off x="478896" y="1282870"/>
            <a:ext cx="2830696" cy="2374938"/>
          </a:xfrm>
          <a:custGeom>
            <a:avLst/>
            <a:gdLst/>
            <a:ahLst/>
            <a:cxnLst/>
            <a:rect l="l" t="t" r="r" b="b"/>
            <a:pathLst>
              <a:path w="1260140" h="1872209">
                <a:moveTo>
                  <a:pt x="630071" y="0"/>
                </a:moveTo>
                <a:lnTo>
                  <a:pt x="799749" y="292548"/>
                </a:lnTo>
                <a:lnTo>
                  <a:pt x="1107260" y="292548"/>
                </a:lnTo>
                <a:cubicBezTo>
                  <a:pt x="1191693" y="292548"/>
                  <a:pt x="1260140" y="360995"/>
                  <a:pt x="1260140" y="445428"/>
                </a:cubicBezTo>
                <a:lnTo>
                  <a:pt x="1260140" y="1719329"/>
                </a:lnTo>
                <a:cubicBezTo>
                  <a:pt x="1260140" y="1803762"/>
                  <a:pt x="1191693" y="1872209"/>
                  <a:pt x="1107260" y="1872209"/>
                </a:cubicBezTo>
                <a:lnTo>
                  <a:pt x="152880" y="1872209"/>
                </a:lnTo>
                <a:cubicBezTo>
                  <a:pt x="68447" y="1872209"/>
                  <a:pt x="0" y="1803762"/>
                  <a:pt x="0" y="1719329"/>
                </a:cubicBezTo>
                <a:lnTo>
                  <a:pt x="0" y="445428"/>
                </a:lnTo>
                <a:cubicBezTo>
                  <a:pt x="0" y="360995"/>
                  <a:pt x="68447" y="292548"/>
                  <a:pt x="152880" y="292548"/>
                </a:cubicBezTo>
                <a:lnTo>
                  <a:pt x="460393" y="292548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43" name="Group 29">
            <a:extLst>
              <a:ext uri="{FF2B5EF4-FFF2-40B4-BE49-F238E27FC236}">
                <a16:creationId xmlns:a16="http://schemas.microsoft.com/office/drawing/2014/main" id="{D61F333C-CBC0-4660-89F3-FBFDA7D52472}"/>
              </a:ext>
            </a:extLst>
          </p:cNvPr>
          <p:cNvGrpSpPr/>
          <p:nvPr/>
        </p:nvGrpSpPr>
        <p:grpSpPr>
          <a:xfrm>
            <a:off x="693669" y="1877458"/>
            <a:ext cx="2576978" cy="855855"/>
            <a:chOff x="3531277" y="1757016"/>
            <a:chExt cx="1260140" cy="710735"/>
          </a:xfrm>
        </p:grpSpPr>
        <p:sp>
          <p:nvSpPr>
            <p:cNvPr id="444" name="TextBox 443">
              <a:extLst>
                <a:ext uri="{FF2B5EF4-FFF2-40B4-BE49-F238E27FC236}">
                  <a16:creationId xmlns:a16="http://schemas.microsoft.com/office/drawing/2014/main" id="{49D5A0F7-FD9B-42B4-95E2-BAA3B67F99DD}"/>
                </a:ext>
              </a:extLst>
            </p:cNvPr>
            <p:cNvSpPr txBox="1"/>
            <p:nvPr/>
          </p:nvSpPr>
          <p:spPr>
            <a:xfrm>
              <a:off x="3531277" y="1757016"/>
              <a:ext cx="1260140" cy="25559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lt-LT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2019 m. 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5" name="TextBox 444">
              <a:extLst>
                <a:ext uri="{FF2B5EF4-FFF2-40B4-BE49-F238E27FC236}">
                  <a16:creationId xmlns:a16="http://schemas.microsoft.com/office/drawing/2014/main" id="{5C1F0FAE-375A-4A83-975D-6F0552B2048D}"/>
                </a:ext>
              </a:extLst>
            </p:cNvPr>
            <p:cNvSpPr txBox="1"/>
            <p:nvPr/>
          </p:nvSpPr>
          <p:spPr>
            <a:xfrm>
              <a:off x="3531277" y="2033249"/>
              <a:ext cx="1260140" cy="4345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PASIRENGIMO PROJEKTUI </a:t>
              </a:r>
            </a:p>
            <a:p>
              <a:pPr algn="ctr"/>
              <a:r>
                <a:rPr lang="lt-LT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ETAPAS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46" name="Rounded Rectangle 8">
            <a:extLst>
              <a:ext uri="{FF2B5EF4-FFF2-40B4-BE49-F238E27FC236}">
                <a16:creationId xmlns:a16="http://schemas.microsoft.com/office/drawing/2014/main" id="{C08E0FB8-A4E7-41AC-A5B6-773CF6A20DAC}"/>
              </a:ext>
            </a:extLst>
          </p:cNvPr>
          <p:cNvSpPr/>
          <p:nvPr/>
        </p:nvSpPr>
        <p:spPr>
          <a:xfrm rot="10800000">
            <a:off x="7476036" y="1273244"/>
            <a:ext cx="3556889" cy="2374938"/>
          </a:xfrm>
          <a:custGeom>
            <a:avLst/>
            <a:gdLst/>
            <a:ahLst/>
            <a:cxnLst/>
            <a:rect l="l" t="t" r="r" b="b"/>
            <a:pathLst>
              <a:path w="1260140" h="1872209">
                <a:moveTo>
                  <a:pt x="630071" y="0"/>
                </a:moveTo>
                <a:lnTo>
                  <a:pt x="799749" y="292548"/>
                </a:lnTo>
                <a:lnTo>
                  <a:pt x="1107260" y="292548"/>
                </a:lnTo>
                <a:cubicBezTo>
                  <a:pt x="1191693" y="292548"/>
                  <a:pt x="1260140" y="360995"/>
                  <a:pt x="1260140" y="445428"/>
                </a:cubicBezTo>
                <a:lnTo>
                  <a:pt x="1260140" y="1719329"/>
                </a:lnTo>
                <a:cubicBezTo>
                  <a:pt x="1260140" y="1803762"/>
                  <a:pt x="1191693" y="1872209"/>
                  <a:pt x="1107260" y="1872209"/>
                </a:cubicBezTo>
                <a:lnTo>
                  <a:pt x="152880" y="1872209"/>
                </a:lnTo>
                <a:cubicBezTo>
                  <a:pt x="68447" y="1872209"/>
                  <a:pt x="0" y="1803762"/>
                  <a:pt x="0" y="1719329"/>
                </a:cubicBezTo>
                <a:lnTo>
                  <a:pt x="0" y="445428"/>
                </a:lnTo>
                <a:cubicBezTo>
                  <a:pt x="0" y="360995"/>
                  <a:pt x="68447" y="292548"/>
                  <a:pt x="152880" y="292548"/>
                </a:cubicBezTo>
                <a:lnTo>
                  <a:pt x="460393" y="292548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50" name="Rounded Rectangle 8">
            <a:extLst>
              <a:ext uri="{FF2B5EF4-FFF2-40B4-BE49-F238E27FC236}">
                <a16:creationId xmlns:a16="http://schemas.microsoft.com/office/drawing/2014/main" id="{02ADF88C-DC15-45FF-990D-1ED6D65292F9}"/>
              </a:ext>
            </a:extLst>
          </p:cNvPr>
          <p:cNvSpPr/>
          <p:nvPr/>
        </p:nvSpPr>
        <p:spPr>
          <a:xfrm>
            <a:off x="2037002" y="4310279"/>
            <a:ext cx="3394602" cy="2234341"/>
          </a:xfrm>
          <a:custGeom>
            <a:avLst/>
            <a:gdLst/>
            <a:ahLst/>
            <a:cxnLst/>
            <a:rect l="l" t="t" r="r" b="b"/>
            <a:pathLst>
              <a:path w="1260140" h="1872209">
                <a:moveTo>
                  <a:pt x="630071" y="0"/>
                </a:moveTo>
                <a:lnTo>
                  <a:pt x="799749" y="292548"/>
                </a:lnTo>
                <a:lnTo>
                  <a:pt x="1107260" y="292548"/>
                </a:lnTo>
                <a:cubicBezTo>
                  <a:pt x="1191693" y="292548"/>
                  <a:pt x="1260140" y="360995"/>
                  <a:pt x="1260140" y="445428"/>
                </a:cubicBezTo>
                <a:lnTo>
                  <a:pt x="1260140" y="1719329"/>
                </a:lnTo>
                <a:cubicBezTo>
                  <a:pt x="1260140" y="1803762"/>
                  <a:pt x="1191693" y="1872209"/>
                  <a:pt x="1107260" y="1872209"/>
                </a:cubicBezTo>
                <a:lnTo>
                  <a:pt x="152880" y="1872209"/>
                </a:lnTo>
                <a:cubicBezTo>
                  <a:pt x="68447" y="1872209"/>
                  <a:pt x="0" y="1803762"/>
                  <a:pt x="0" y="1719329"/>
                </a:cubicBezTo>
                <a:lnTo>
                  <a:pt x="0" y="445428"/>
                </a:lnTo>
                <a:cubicBezTo>
                  <a:pt x="0" y="360995"/>
                  <a:pt x="68447" y="292548"/>
                  <a:pt x="152880" y="292548"/>
                </a:cubicBezTo>
                <a:lnTo>
                  <a:pt x="460393" y="292548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rgbClr val="C0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51" name="Group 37">
            <a:extLst>
              <a:ext uri="{FF2B5EF4-FFF2-40B4-BE49-F238E27FC236}">
                <a16:creationId xmlns:a16="http://schemas.microsoft.com/office/drawing/2014/main" id="{612F2AF6-C9D4-45E4-8D15-DAA3EBF1CBFC}"/>
              </a:ext>
            </a:extLst>
          </p:cNvPr>
          <p:cNvGrpSpPr/>
          <p:nvPr/>
        </p:nvGrpSpPr>
        <p:grpSpPr>
          <a:xfrm>
            <a:off x="2077779" y="4857649"/>
            <a:ext cx="3327700" cy="1530113"/>
            <a:chOff x="3262905" y="1978131"/>
            <a:chExt cx="1361691" cy="1215138"/>
          </a:xfrm>
        </p:grpSpPr>
        <p:sp>
          <p:nvSpPr>
            <p:cNvPr id="452" name="TextBox 451">
              <a:extLst>
                <a:ext uri="{FF2B5EF4-FFF2-40B4-BE49-F238E27FC236}">
                  <a16:creationId xmlns:a16="http://schemas.microsoft.com/office/drawing/2014/main" id="{BFCFBB57-A833-4B55-B113-07717659CA4F}"/>
                </a:ext>
              </a:extLst>
            </p:cNvPr>
            <p:cNvSpPr txBox="1"/>
            <p:nvPr/>
          </p:nvSpPr>
          <p:spPr>
            <a:xfrm>
              <a:off x="3303598" y="1978131"/>
              <a:ext cx="1260140" cy="2444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lt-LT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 ETAPAS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3" name="TextBox 452">
              <a:extLst>
                <a:ext uri="{FF2B5EF4-FFF2-40B4-BE49-F238E27FC236}">
                  <a16:creationId xmlns:a16="http://schemas.microsoft.com/office/drawing/2014/main" id="{3C7F73AA-6FEC-431E-8A0A-4D6D8F3C66BF}"/>
                </a:ext>
              </a:extLst>
            </p:cNvPr>
            <p:cNvSpPr txBox="1"/>
            <p:nvPr/>
          </p:nvSpPr>
          <p:spPr>
            <a:xfrm>
              <a:off x="3262905" y="2264472"/>
              <a:ext cx="1361691" cy="9287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25 % pirkimų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lt-LT" altLang="ko-KR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Biuro </a:t>
              </a:r>
              <a:r>
                <a:rPr lang="lt-LT" altLang="ko-KR" sz="1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ir veiklos aptarnavimo pirkimai </a:t>
              </a:r>
              <a:r>
                <a:rPr lang="lt-LT" altLang="ko-KR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 100 %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lt-LT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Sveikatos apsaugos srities pilotiniai projektai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54" name="Rounded Rectangle 8">
            <a:extLst>
              <a:ext uri="{FF2B5EF4-FFF2-40B4-BE49-F238E27FC236}">
                <a16:creationId xmlns:a16="http://schemas.microsoft.com/office/drawing/2014/main" id="{EC1CFBF9-31B9-4B51-B563-E0A831CB16CA}"/>
              </a:ext>
            </a:extLst>
          </p:cNvPr>
          <p:cNvSpPr/>
          <p:nvPr/>
        </p:nvSpPr>
        <p:spPr>
          <a:xfrm>
            <a:off x="5945365" y="4315887"/>
            <a:ext cx="3006530" cy="2188750"/>
          </a:xfrm>
          <a:custGeom>
            <a:avLst/>
            <a:gdLst/>
            <a:ahLst/>
            <a:cxnLst/>
            <a:rect l="l" t="t" r="r" b="b"/>
            <a:pathLst>
              <a:path w="1260140" h="1872209">
                <a:moveTo>
                  <a:pt x="630071" y="0"/>
                </a:moveTo>
                <a:lnTo>
                  <a:pt x="799749" y="292548"/>
                </a:lnTo>
                <a:lnTo>
                  <a:pt x="1107260" y="292548"/>
                </a:lnTo>
                <a:cubicBezTo>
                  <a:pt x="1191693" y="292548"/>
                  <a:pt x="1260140" y="360995"/>
                  <a:pt x="1260140" y="445428"/>
                </a:cubicBezTo>
                <a:lnTo>
                  <a:pt x="1260140" y="1719329"/>
                </a:lnTo>
                <a:cubicBezTo>
                  <a:pt x="1260140" y="1803762"/>
                  <a:pt x="1191693" y="1872209"/>
                  <a:pt x="1107260" y="1872209"/>
                </a:cubicBezTo>
                <a:lnTo>
                  <a:pt x="152880" y="1872209"/>
                </a:lnTo>
                <a:cubicBezTo>
                  <a:pt x="68447" y="1872209"/>
                  <a:pt x="0" y="1803762"/>
                  <a:pt x="0" y="1719329"/>
                </a:cubicBezTo>
                <a:lnTo>
                  <a:pt x="0" y="445428"/>
                </a:lnTo>
                <a:cubicBezTo>
                  <a:pt x="0" y="360995"/>
                  <a:pt x="68447" y="292548"/>
                  <a:pt x="152880" y="292548"/>
                </a:cubicBezTo>
                <a:lnTo>
                  <a:pt x="460393" y="292548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347F45F-0C80-4005-ADB4-6E9DED5F2FC7}"/>
              </a:ext>
            </a:extLst>
          </p:cNvPr>
          <p:cNvSpPr txBox="1"/>
          <p:nvPr/>
        </p:nvSpPr>
        <p:spPr>
          <a:xfrm>
            <a:off x="6166214" y="4751251"/>
            <a:ext cx="2387600" cy="3077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lt-LT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lt-LT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ETAPAS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300AB09-98BC-4A01-A0F5-464BC87059CC}"/>
              </a:ext>
            </a:extLst>
          </p:cNvPr>
          <p:cNvSpPr txBox="1"/>
          <p:nvPr/>
        </p:nvSpPr>
        <p:spPr>
          <a:xfrm>
            <a:off x="6096000" y="5049988"/>
            <a:ext cx="25280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75 % pirkimų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Biuro </a:t>
            </a:r>
            <a:r>
              <a:rPr lang="lt-LT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 veiklos aptarnavimo pirkimai </a:t>
            </a:r>
            <a:r>
              <a:rPr lang="lt-LT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lt-LT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Sveikatos apsaugos srities pirkimai – </a:t>
            </a:r>
            <a:r>
              <a:rPr lang="lt-LT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altLang="ko-KR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srities pirkimai</a:t>
            </a:r>
            <a:r>
              <a:rPr lang="lt-LT" altLang="ko-KR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lt-LT" altLang="ko-KR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100 %</a:t>
            </a:r>
            <a:endParaRPr lang="ko-KR" altLang="en-US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347F45F-0C80-4005-ADB4-6E9DED5F2FC7}"/>
              </a:ext>
            </a:extLst>
          </p:cNvPr>
          <p:cNvSpPr txBox="1"/>
          <p:nvPr/>
        </p:nvSpPr>
        <p:spPr>
          <a:xfrm>
            <a:off x="8108930" y="1286029"/>
            <a:ext cx="2387600" cy="3077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lt-LT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 </a:t>
            </a:r>
            <a:r>
              <a:rPr lang="lt-LT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ETAPAS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300AB09-98BC-4A01-A0F5-464BC87059CC}"/>
              </a:ext>
            </a:extLst>
          </p:cNvPr>
          <p:cNvSpPr txBox="1"/>
          <p:nvPr/>
        </p:nvSpPr>
        <p:spPr>
          <a:xfrm>
            <a:off x="7586996" y="1491197"/>
            <a:ext cx="33376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100 % pirkimų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Biuro ir veiklos aptarnavimo pirkimai – </a:t>
            </a:r>
            <a:r>
              <a:rPr lang="lt-LT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Sveikatos apsaugos srities pirkimai – </a:t>
            </a:r>
            <a:r>
              <a:rPr lang="lt-LT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srities pirkimai – </a:t>
            </a:r>
            <a:r>
              <a:rPr lang="lt-LT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altLang="ko-KR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Statybų ir apyvokos prekės ir paslaugos</a:t>
            </a:r>
            <a:r>
              <a:rPr lang="lt-LT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altLang="ko-KR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lt-LT" altLang="ko-KR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100 %</a:t>
            </a:r>
            <a:endParaRPr lang="ko-KR" altLang="en-US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-2626" y="90805"/>
            <a:ext cx="12192000" cy="8425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3200" b="1" u="sng" dirty="0" smtClean="0">
                <a:solidFill>
                  <a:srgbClr val="C00000"/>
                </a:solidFill>
                <a:latin typeface="+mj-lt"/>
              </a:rPr>
              <a:t>CPO LT KAIP PIRKIMŲ KOMPETENCIJŲ CENTRAS: ETAPAI</a:t>
            </a:r>
            <a:endParaRPr lang="lt-LT" sz="3200" b="1" u="sng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08" name="Rectangle 1">
            <a:extLst>
              <a:ext uri="{FF2B5EF4-FFF2-40B4-BE49-F238E27FC236}">
                <a16:creationId xmlns:a16="http://schemas.microsoft.com/office/drawing/2014/main" id="{C437C957-0DF7-4FD5-8CBB-F6C679D3A184}"/>
              </a:ext>
            </a:extLst>
          </p:cNvPr>
          <p:cNvSpPr/>
          <p:nvPr/>
        </p:nvSpPr>
        <p:spPr>
          <a:xfrm>
            <a:off x="1902482" y="3808880"/>
            <a:ext cx="1836000" cy="36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9" name="Rectangle 2">
            <a:extLst>
              <a:ext uri="{FF2B5EF4-FFF2-40B4-BE49-F238E27FC236}">
                <a16:creationId xmlns:a16="http://schemas.microsoft.com/office/drawing/2014/main" id="{66B7452E-C539-4344-B84D-7F23C0AF85E8}"/>
              </a:ext>
            </a:extLst>
          </p:cNvPr>
          <p:cNvSpPr/>
          <p:nvPr/>
        </p:nvSpPr>
        <p:spPr>
          <a:xfrm>
            <a:off x="3741628" y="3808880"/>
            <a:ext cx="1836000" cy="360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0" name="Rectangle 3">
            <a:extLst>
              <a:ext uri="{FF2B5EF4-FFF2-40B4-BE49-F238E27FC236}">
                <a16:creationId xmlns:a16="http://schemas.microsoft.com/office/drawing/2014/main" id="{3402313A-9CA1-47CD-BC8A-0E489B441E56}"/>
              </a:ext>
            </a:extLst>
          </p:cNvPr>
          <p:cNvSpPr/>
          <p:nvPr/>
        </p:nvSpPr>
        <p:spPr>
          <a:xfrm>
            <a:off x="5587521" y="3808880"/>
            <a:ext cx="1836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1" name="Rectangle 4">
            <a:extLst>
              <a:ext uri="{FF2B5EF4-FFF2-40B4-BE49-F238E27FC236}">
                <a16:creationId xmlns:a16="http://schemas.microsoft.com/office/drawing/2014/main" id="{9001C4F7-7974-4B9B-83CD-17256F6F10C5}"/>
              </a:ext>
            </a:extLst>
          </p:cNvPr>
          <p:cNvSpPr/>
          <p:nvPr/>
        </p:nvSpPr>
        <p:spPr>
          <a:xfrm>
            <a:off x="7424868" y="3808880"/>
            <a:ext cx="1836000" cy="36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2" name="Rounded Rectangle 8">
            <a:extLst>
              <a:ext uri="{FF2B5EF4-FFF2-40B4-BE49-F238E27FC236}">
                <a16:creationId xmlns:a16="http://schemas.microsoft.com/office/drawing/2014/main" id="{C9470494-8B41-4ABB-BA43-D3F0AC0F0913}"/>
              </a:ext>
            </a:extLst>
          </p:cNvPr>
          <p:cNvSpPr/>
          <p:nvPr/>
        </p:nvSpPr>
        <p:spPr>
          <a:xfrm rot="10800000">
            <a:off x="3780260" y="1297450"/>
            <a:ext cx="3595417" cy="2374938"/>
          </a:xfrm>
          <a:custGeom>
            <a:avLst/>
            <a:gdLst/>
            <a:ahLst/>
            <a:cxnLst/>
            <a:rect l="l" t="t" r="r" b="b"/>
            <a:pathLst>
              <a:path w="1260140" h="1872209">
                <a:moveTo>
                  <a:pt x="630071" y="0"/>
                </a:moveTo>
                <a:lnTo>
                  <a:pt x="799749" y="292548"/>
                </a:lnTo>
                <a:lnTo>
                  <a:pt x="1107260" y="292548"/>
                </a:lnTo>
                <a:cubicBezTo>
                  <a:pt x="1191693" y="292548"/>
                  <a:pt x="1260140" y="360995"/>
                  <a:pt x="1260140" y="445428"/>
                </a:cubicBezTo>
                <a:lnTo>
                  <a:pt x="1260140" y="1719329"/>
                </a:lnTo>
                <a:cubicBezTo>
                  <a:pt x="1260140" y="1803762"/>
                  <a:pt x="1191693" y="1872209"/>
                  <a:pt x="1107260" y="1872209"/>
                </a:cubicBezTo>
                <a:lnTo>
                  <a:pt x="152880" y="1872209"/>
                </a:lnTo>
                <a:cubicBezTo>
                  <a:pt x="68447" y="1872209"/>
                  <a:pt x="0" y="1803762"/>
                  <a:pt x="0" y="1719329"/>
                </a:cubicBezTo>
                <a:lnTo>
                  <a:pt x="0" y="445428"/>
                </a:lnTo>
                <a:cubicBezTo>
                  <a:pt x="0" y="360995"/>
                  <a:pt x="68447" y="292548"/>
                  <a:pt x="152880" y="292548"/>
                </a:cubicBezTo>
                <a:lnTo>
                  <a:pt x="460393" y="292548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bg2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13" name="Group 23">
            <a:extLst>
              <a:ext uri="{FF2B5EF4-FFF2-40B4-BE49-F238E27FC236}">
                <a16:creationId xmlns:a16="http://schemas.microsoft.com/office/drawing/2014/main" id="{22CEAAC3-A8AF-4488-A9A6-C06B70CBF3CE}"/>
              </a:ext>
            </a:extLst>
          </p:cNvPr>
          <p:cNvGrpSpPr/>
          <p:nvPr/>
        </p:nvGrpSpPr>
        <p:grpSpPr>
          <a:xfrm>
            <a:off x="3922542" y="1603074"/>
            <a:ext cx="3320118" cy="1454604"/>
            <a:chOff x="3372524" y="1811026"/>
            <a:chExt cx="1279385" cy="322439"/>
          </a:xfrm>
        </p:grpSpPr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7347F45F-0C80-4005-ADB4-6E9DED5F2FC7}"/>
                </a:ext>
              </a:extLst>
            </p:cNvPr>
            <p:cNvSpPr txBox="1"/>
            <p:nvPr/>
          </p:nvSpPr>
          <p:spPr>
            <a:xfrm>
              <a:off x="3391769" y="1811026"/>
              <a:ext cx="1260140" cy="6822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lt-LT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II ETAPAS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E300AB09-98BC-4A01-A0F5-464BC87059CC}"/>
                </a:ext>
              </a:extLst>
            </p:cNvPr>
            <p:cNvSpPr txBox="1"/>
            <p:nvPr/>
          </p:nvSpPr>
          <p:spPr>
            <a:xfrm>
              <a:off x="3372524" y="1874213"/>
              <a:ext cx="1260140" cy="2592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50 % pirkimų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Biuro </a:t>
              </a:r>
              <a:r>
                <a:rPr lang="lt-LT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ir veiklos aptarnavimo pirkimai </a:t>
              </a:r>
              <a:r>
                <a:rPr lang="lt-LT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 </a:t>
              </a:r>
              <a:r>
                <a:rPr lang="lt-LT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100 %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altLang="ko-KR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Sveikatos apsaugos srities pirkimai </a:t>
              </a:r>
              <a:r>
                <a:rPr lang="lt-LT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 </a:t>
              </a:r>
              <a:r>
                <a:rPr lang="lt-LT" altLang="ko-KR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100 %</a:t>
              </a:r>
              <a:endParaRPr lang="ko-KR" altLang="en-US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6" name="Rounded Rectangle 8">
            <a:extLst>
              <a:ext uri="{FF2B5EF4-FFF2-40B4-BE49-F238E27FC236}">
                <a16:creationId xmlns:a16="http://schemas.microsoft.com/office/drawing/2014/main" id="{2C4D1C4C-09CF-423F-96B1-E34B7F01E067}"/>
              </a:ext>
            </a:extLst>
          </p:cNvPr>
          <p:cNvSpPr/>
          <p:nvPr/>
        </p:nvSpPr>
        <p:spPr>
          <a:xfrm rot="10800000">
            <a:off x="234092" y="1296251"/>
            <a:ext cx="3325911" cy="2374223"/>
          </a:xfrm>
          <a:custGeom>
            <a:avLst/>
            <a:gdLst/>
            <a:ahLst/>
            <a:cxnLst/>
            <a:rect l="l" t="t" r="r" b="b"/>
            <a:pathLst>
              <a:path w="1260140" h="1872209">
                <a:moveTo>
                  <a:pt x="630071" y="0"/>
                </a:moveTo>
                <a:lnTo>
                  <a:pt x="799749" y="292548"/>
                </a:lnTo>
                <a:lnTo>
                  <a:pt x="1107260" y="292548"/>
                </a:lnTo>
                <a:cubicBezTo>
                  <a:pt x="1191693" y="292548"/>
                  <a:pt x="1260140" y="360995"/>
                  <a:pt x="1260140" y="445428"/>
                </a:cubicBezTo>
                <a:lnTo>
                  <a:pt x="1260140" y="1719329"/>
                </a:lnTo>
                <a:cubicBezTo>
                  <a:pt x="1260140" y="1803762"/>
                  <a:pt x="1191693" y="1872209"/>
                  <a:pt x="1107260" y="1872209"/>
                </a:cubicBezTo>
                <a:lnTo>
                  <a:pt x="152880" y="1872209"/>
                </a:lnTo>
                <a:cubicBezTo>
                  <a:pt x="68447" y="1872209"/>
                  <a:pt x="0" y="1803762"/>
                  <a:pt x="0" y="1719329"/>
                </a:cubicBezTo>
                <a:lnTo>
                  <a:pt x="0" y="445428"/>
                </a:lnTo>
                <a:cubicBezTo>
                  <a:pt x="0" y="360995"/>
                  <a:pt x="68447" y="292548"/>
                  <a:pt x="152880" y="292548"/>
                </a:cubicBezTo>
                <a:lnTo>
                  <a:pt x="460393" y="292548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7" name="Group 29">
            <a:extLst>
              <a:ext uri="{FF2B5EF4-FFF2-40B4-BE49-F238E27FC236}">
                <a16:creationId xmlns:a16="http://schemas.microsoft.com/office/drawing/2014/main" id="{D61F333C-CBC0-4660-89F3-FBFDA7D52472}"/>
              </a:ext>
            </a:extLst>
          </p:cNvPr>
          <p:cNvGrpSpPr/>
          <p:nvPr/>
        </p:nvGrpSpPr>
        <p:grpSpPr>
          <a:xfrm>
            <a:off x="316936" y="1556984"/>
            <a:ext cx="2886271" cy="1890266"/>
            <a:chOff x="3531277" y="1757016"/>
            <a:chExt cx="1260140" cy="1801595"/>
          </a:xfrm>
        </p:grpSpPr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49D5A0F7-FD9B-42B4-95E2-BAA3B67F99DD}"/>
                </a:ext>
              </a:extLst>
            </p:cNvPr>
            <p:cNvSpPr txBox="1"/>
            <p:nvPr/>
          </p:nvSpPr>
          <p:spPr>
            <a:xfrm>
              <a:off x="3531277" y="1757016"/>
              <a:ext cx="1260140" cy="25559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lt-LT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2019 m. 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5C1F0FAE-375A-4A83-975D-6F0552B2048D}"/>
                </a:ext>
              </a:extLst>
            </p:cNvPr>
            <p:cNvSpPr txBox="1"/>
            <p:nvPr/>
          </p:nvSpPr>
          <p:spPr>
            <a:xfrm>
              <a:off x="3531277" y="2033249"/>
              <a:ext cx="1260140" cy="15253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PASIRENGIMO PROJEKTUI </a:t>
              </a:r>
            </a:p>
            <a:p>
              <a:pPr algn="ctr"/>
              <a:r>
                <a:rPr lang="lt-LT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ETAPAS</a:t>
              </a:r>
            </a:p>
            <a:p>
              <a:pPr algn="ctr"/>
              <a:r>
                <a:rPr lang="lt-LT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pt-BR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ilotini</a:t>
              </a:r>
              <a:r>
                <a:rPr lang="lt-LT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ai</a:t>
              </a:r>
              <a:r>
                <a:rPr lang="pt-BR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projekta</a:t>
              </a:r>
              <a:r>
                <a:rPr lang="lt-LT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i:</a:t>
              </a:r>
              <a:r>
                <a:rPr lang="pt-BR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lt-LT" altLang="ko-KR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Ekonomikos ir inovacijų</a:t>
              </a:r>
              <a:r>
                <a:rPr lang="pt-BR" altLang="ko-KR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pt-BR" altLang="ko-KR" sz="1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ministro valdymo </a:t>
              </a:r>
              <a:r>
                <a:rPr lang="pt-BR" altLang="ko-KR" sz="14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srityje</a:t>
              </a:r>
              <a:r>
                <a:rPr lang="lt-LT" altLang="ko-KR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(EIM+5 įstaigos) ir Psichiatrijos ligoninė</a:t>
              </a:r>
              <a:endParaRPr lang="pt-BR" altLang="ko-KR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0" name="Rounded Rectangle 8">
            <a:extLst>
              <a:ext uri="{FF2B5EF4-FFF2-40B4-BE49-F238E27FC236}">
                <a16:creationId xmlns:a16="http://schemas.microsoft.com/office/drawing/2014/main" id="{C08E0FB8-A4E7-41AC-A5B6-773CF6A20DAC}"/>
              </a:ext>
            </a:extLst>
          </p:cNvPr>
          <p:cNvSpPr/>
          <p:nvPr/>
        </p:nvSpPr>
        <p:spPr>
          <a:xfrm rot="10800000">
            <a:off x="7491700" y="1274443"/>
            <a:ext cx="3556889" cy="2374938"/>
          </a:xfrm>
          <a:custGeom>
            <a:avLst/>
            <a:gdLst/>
            <a:ahLst/>
            <a:cxnLst/>
            <a:rect l="l" t="t" r="r" b="b"/>
            <a:pathLst>
              <a:path w="1260140" h="1872209">
                <a:moveTo>
                  <a:pt x="630071" y="0"/>
                </a:moveTo>
                <a:lnTo>
                  <a:pt x="799749" y="292548"/>
                </a:lnTo>
                <a:lnTo>
                  <a:pt x="1107260" y="292548"/>
                </a:lnTo>
                <a:cubicBezTo>
                  <a:pt x="1191693" y="292548"/>
                  <a:pt x="1260140" y="360995"/>
                  <a:pt x="1260140" y="445428"/>
                </a:cubicBezTo>
                <a:lnTo>
                  <a:pt x="1260140" y="1719329"/>
                </a:lnTo>
                <a:cubicBezTo>
                  <a:pt x="1260140" y="1803762"/>
                  <a:pt x="1191693" y="1872209"/>
                  <a:pt x="1107260" y="1872209"/>
                </a:cubicBezTo>
                <a:lnTo>
                  <a:pt x="152880" y="1872209"/>
                </a:lnTo>
                <a:cubicBezTo>
                  <a:pt x="68447" y="1872209"/>
                  <a:pt x="0" y="1803762"/>
                  <a:pt x="0" y="1719329"/>
                </a:cubicBezTo>
                <a:lnTo>
                  <a:pt x="0" y="445428"/>
                </a:lnTo>
                <a:cubicBezTo>
                  <a:pt x="0" y="360995"/>
                  <a:pt x="68447" y="292548"/>
                  <a:pt x="152880" y="292548"/>
                </a:cubicBezTo>
                <a:lnTo>
                  <a:pt x="460393" y="292548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4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7347F45F-0C80-4005-ADB4-6E9DED5F2FC7}"/>
              </a:ext>
            </a:extLst>
          </p:cNvPr>
          <p:cNvSpPr txBox="1"/>
          <p:nvPr/>
        </p:nvSpPr>
        <p:spPr>
          <a:xfrm>
            <a:off x="8124594" y="1287228"/>
            <a:ext cx="2387600" cy="3077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lt-LT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 </a:t>
            </a:r>
            <a:r>
              <a:rPr lang="lt-LT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ETAPAS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E300AB09-98BC-4A01-A0F5-464BC87059CC}"/>
              </a:ext>
            </a:extLst>
          </p:cNvPr>
          <p:cNvSpPr txBox="1"/>
          <p:nvPr/>
        </p:nvSpPr>
        <p:spPr>
          <a:xfrm>
            <a:off x="7602660" y="1492396"/>
            <a:ext cx="333767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100 % pirkimų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Biuro ir veiklos aptarnavimo pirkimai – </a:t>
            </a:r>
            <a:r>
              <a:rPr lang="lt-LT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Sveikatos apsaugos srities pirkimai – </a:t>
            </a:r>
            <a:r>
              <a:rPr lang="lt-LT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srities pirkimai – </a:t>
            </a:r>
            <a:r>
              <a:rPr lang="lt-LT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altLang="ko-KR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Darbų pirkimai</a:t>
            </a:r>
            <a:r>
              <a:rPr lang="lt-LT" altLang="ko-KR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lt-LT" altLang="ko-KR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100 %</a:t>
            </a:r>
            <a:endParaRPr lang="ko-KR" altLang="en-US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94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u="sng" dirty="0" smtClean="0">
                <a:solidFill>
                  <a:srgbClr val="C00000"/>
                </a:solidFill>
              </a:rPr>
              <a:t/>
            </a:r>
            <a:br>
              <a:rPr lang="lt-LT" u="sng" dirty="0" smtClean="0">
                <a:solidFill>
                  <a:srgbClr val="C00000"/>
                </a:solidFill>
              </a:rPr>
            </a:br>
            <a:r>
              <a:rPr lang="lt-LT" u="sng" dirty="0">
                <a:solidFill>
                  <a:srgbClr val="C00000"/>
                </a:solidFill>
              </a:rPr>
              <a:t/>
            </a:r>
            <a:br>
              <a:rPr lang="lt-LT" u="sng" dirty="0">
                <a:solidFill>
                  <a:srgbClr val="C00000"/>
                </a:solidFill>
              </a:rPr>
            </a:br>
            <a:endParaRPr lang="lt-L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1"/>
          </p:nvPr>
        </p:nvSpPr>
        <p:spPr>
          <a:xfrm>
            <a:off x="0" y="1"/>
            <a:ext cx="12192000" cy="1266092"/>
          </a:xfrm>
        </p:spPr>
        <p:txBody>
          <a:bodyPr>
            <a:normAutofit/>
          </a:bodyPr>
          <a:lstStyle/>
          <a:p>
            <a:r>
              <a:rPr lang="lt-LT" sz="2800" b="1" u="sng" dirty="0" smtClean="0">
                <a:solidFill>
                  <a:srgbClr val="C00000"/>
                </a:solidFill>
                <a:latin typeface="+mj-lt"/>
              </a:rPr>
              <a:t>TB KAIP </a:t>
            </a:r>
            <a:r>
              <a:rPr lang="lt-LT" sz="2800" b="1" u="sng" dirty="0">
                <a:solidFill>
                  <a:srgbClr val="C00000"/>
                </a:solidFill>
                <a:latin typeface="+mj-lt"/>
              </a:rPr>
              <a:t>PIRKIMŲ </a:t>
            </a:r>
            <a:r>
              <a:rPr lang="lt-LT" sz="2800" b="1" u="sng" dirty="0" smtClean="0">
                <a:solidFill>
                  <a:srgbClr val="C00000"/>
                </a:solidFill>
                <a:latin typeface="+mj-lt"/>
              </a:rPr>
              <a:t>KOMPETENCIJŲ </a:t>
            </a:r>
            <a:r>
              <a:rPr lang="lt-LT" sz="2800" b="1" u="sng" dirty="0">
                <a:solidFill>
                  <a:srgbClr val="C00000"/>
                </a:solidFill>
                <a:latin typeface="+mj-lt"/>
              </a:rPr>
              <a:t>CENTRAS: </a:t>
            </a:r>
            <a:r>
              <a:rPr lang="lt-LT" sz="2800" b="1" u="sng" dirty="0" smtClean="0">
                <a:solidFill>
                  <a:srgbClr val="C00000"/>
                </a:solidFill>
                <a:latin typeface="+mj-lt"/>
              </a:rPr>
              <a:t>PRELIMINARIOS APIMTYS  IR ETAPAI</a:t>
            </a:r>
            <a:endParaRPr lang="lt-LT" sz="2800" u="sng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8247" y="2280575"/>
            <a:ext cx="4220307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b="1" dirty="0"/>
              <a:t>Administravimo </a:t>
            </a:r>
            <a:r>
              <a:rPr lang="lt-LT" sz="1200" b="1" dirty="0" smtClean="0"/>
              <a:t>paslaugos;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b="1" dirty="0"/>
              <a:t>Apšvietimo įrenginiai ir elektros </a:t>
            </a:r>
            <a:r>
              <a:rPr lang="lt-LT" sz="1200" b="1" dirty="0" smtClean="0"/>
              <a:t>šviestuvai;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b="1" dirty="0"/>
              <a:t>Architektūros ir susijusios </a:t>
            </a:r>
            <a:r>
              <a:rPr lang="lt-LT" sz="1200" b="1" dirty="0" smtClean="0"/>
              <a:t>paslaugos;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b="1" dirty="0"/>
              <a:t>Cisternos, rezervuarai ir konteineriai; centrinio šildymo radiatoriai ir </a:t>
            </a:r>
            <a:r>
              <a:rPr lang="lt-LT" sz="1200" b="1" dirty="0" smtClean="0"/>
              <a:t>katilai;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b="1" dirty="0"/>
              <a:t>Inžinerijos </a:t>
            </a:r>
            <a:r>
              <a:rPr lang="lt-LT" sz="1200" b="1" dirty="0" smtClean="0"/>
              <a:t>paslaugos;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b="1" dirty="0"/>
              <a:t>Konstrukcijų </a:t>
            </a:r>
            <a:r>
              <a:rPr lang="lt-LT" sz="1200" b="1" dirty="0" smtClean="0"/>
              <a:t>gaminiai;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b="1" dirty="0"/>
              <a:t>Pastato užbaigimo </a:t>
            </a:r>
            <a:r>
              <a:rPr lang="lt-LT" sz="1200" b="1" dirty="0" smtClean="0"/>
              <a:t>darbai;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b="1" dirty="0"/>
              <a:t>Pastatų įrengimo </a:t>
            </a:r>
            <a:r>
              <a:rPr lang="lt-LT" sz="1200" b="1" dirty="0" smtClean="0"/>
              <a:t>darbai;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b="1" dirty="0"/>
              <a:t>Remonto ir priežiūros paslaugos, susijusios su </a:t>
            </a:r>
            <a:r>
              <a:rPr lang="lt-LT" sz="1200" b="1" dirty="0" smtClean="0"/>
              <a:t>pastatais;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1" dirty="0"/>
              <a:t>Statybinės medžiagos ir panašūs </a:t>
            </a:r>
            <a:r>
              <a:rPr lang="pt-BR" sz="1200" b="1" dirty="0" smtClean="0"/>
              <a:t>gaminiai</a:t>
            </a:r>
            <a:r>
              <a:rPr lang="lt-LT" sz="1200" b="1" dirty="0" smtClean="0"/>
              <a:t>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b="1" dirty="0"/>
              <a:t>Statybos </a:t>
            </a:r>
            <a:r>
              <a:rPr lang="lt-LT" sz="1200" b="1" dirty="0" smtClean="0"/>
              <a:t>darbai;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b="1" dirty="0"/>
              <a:t>Statybvietės parengimo </a:t>
            </a:r>
            <a:r>
              <a:rPr lang="lt-LT" sz="1200" b="1" dirty="0" smtClean="0"/>
              <a:t>darbai;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b="1" dirty="0"/>
              <a:t>Su atliekomis susijusios </a:t>
            </a:r>
            <a:r>
              <a:rPr lang="lt-LT" sz="1200" b="1" dirty="0" smtClean="0"/>
              <a:t>paslaugos;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1" dirty="0"/>
              <a:t>Visi ar daliniai statybos ir civilinės inžinerijos </a:t>
            </a:r>
            <a:r>
              <a:rPr lang="pt-BR" sz="1200" b="1" dirty="0" smtClean="0"/>
              <a:t>darbai</a:t>
            </a:r>
            <a:r>
              <a:rPr lang="lt-LT" sz="1200" b="1" dirty="0"/>
              <a:t>.</a:t>
            </a:r>
            <a:endParaRPr lang="lt-LT" sz="1200" b="1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1200" b="1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1200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140409784"/>
              </p:ext>
            </p:extLst>
          </p:nvPr>
        </p:nvGraphicFramePr>
        <p:xfrm>
          <a:off x="4443046" y="1266093"/>
          <a:ext cx="6623539" cy="4762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ight Arrow 5"/>
          <p:cNvSpPr/>
          <p:nvPr/>
        </p:nvSpPr>
        <p:spPr>
          <a:xfrm>
            <a:off x="8399583" y="2024526"/>
            <a:ext cx="527539" cy="167689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8" name="TextBox 7"/>
          <p:cNvSpPr txBox="1"/>
          <p:nvPr/>
        </p:nvSpPr>
        <p:spPr>
          <a:xfrm>
            <a:off x="4616092" y="1869049"/>
            <a:ext cx="10230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t-LT" b="1" dirty="0" smtClean="0"/>
              <a:t>Apie 420</a:t>
            </a:r>
            <a:endParaRPr lang="en-US" b="1" dirty="0" smtClean="0"/>
          </a:p>
          <a:p>
            <a:r>
              <a:rPr lang="lt-LT" b="1" dirty="0" smtClean="0"/>
              <a:t>pirkimų</a:t>
            </a:r>
            <a:endParaRPr lang="lt-LT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871369" y="3311627"/>
            <a:ext cx="11637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t-LT" sz="1600" b="1" dirty="0" smtClean="0"/>
              <a:t>D</a:t>
            </a:r>
            <a:r>
              <a:rPr lang="en-US" sz="1600" b="1" dirty="0" err="1" smtClean="0"/>
              <a:t>arbuotoj</a:t>
            </a:r>
            <a:r>
              <a:rPr lang="lt-LT" sz="1600" b="1" dirty="0" smtClean="0"/>
              <a:t>ų</a:t>
            </a:r>
          </a:p>
          <a:p>
            <a:pPr algn="ctr"/>
            <a:r>
              <a:rPr lang="lt-LT" sz="1600" b="1" dirty="0" smtClean="0"/>
              <a:t>poreikis</a:t>
            </a:r>
            <a:endParaRPr lang="lt-LT" sz="1600" b="1" dirty="0"/>
          </a:p>
        </p:txBody>
      </p:sp>
      <p:sp>
        <p:nvSpPr>
          <p:cNvPr id="10" name="Right Arrow 9"/>
          <p:cNvSpPr/>
          <p:nvPr/>
        </p:nvSpPr>
        <p:spPr>
          <a:xfrm>
            <a:off x="7599718" y="3639995"/>
            <a:ext cx="544655" cy="140677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1" name="TextBox 10"/>
          <p:cNvSpPr txBox="1"/>
          <p:nvPr/>
        </p:nvSpPr>
        <p:spPr>
          <a:xfrm>
            <a:off x="4548554" y="4727860"/>
            <a:ext cx="12309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600" b="1" dirty="0" smtClean="0"/>
              <a:t>2019-</a:t>
            </a:r>
          </a:p>
          <a:p>
            <a:pPr algn="ctr"/>
            <a:r>
              <a:rPr lang="lt-LT" sz="1600" b="1" dirty="0" smtClean="0"/>
              <a:t>2023 m.</a:t>
            </a:r>
            <a:endParaRPr lang="lt-LT" sz="1600" b="1" dirty="0"/>
          </a:p>
        </p:txBody>
      </p:sp>
    </p:spTree>
    <p:extLst>
      <p:ext uri="{BB962C8B-B14F-4D97-AF65-F5344CB8AC3E}">
        <p14:creationId xmlns:p14="http://schemas.microsoft.com/office/powerpoint/2010/main" val="112367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u="sng" dirty="0" smtClean="0">
                <a:solidFill>
                  <a:srgbClr val="C00000"/>
                </a:solidFill>
              </a:rPr>
              <a:t/>
            </a:r>
            <a:br>
              <a:rPr lang="lt-LT" u="sng" dirty="0" smtClean="0">
                <a:solidFill>
                  <a:srgbClr val="C00000"/>
                </a:solidFill>
              </a:rPr>
            </a:br>
            <a:r>
              <a:rPr lang="lt-LT" u="sng" dirty="0">
                <a:solidFill>
                  <a:srgbClr val="C00000"/>
                </a:solidFill>
              </a:rPr>
              <a:t/>
            </a:r>
            <a:br>
              <a:rPr lang="lt-LT" u="sng" dirty="0">
                <a:solidFill>
                  <a:srgbClr val="C00000"/>
                </a:solidFill>
              </a:rPr>
            </a:br>
            <a:endParaRPr lang="lt-L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1"/>
          </p:nvPr>
        </p:nvSpPr>
        <p:spPr>
          <a:xfrm>
            <a:off x="0" y="1"/>
            <a:ext cx="12192000" cy="1266092"/>
          </a:xfrm>
        </p:spPr>
        <p:txBody>
          <a:bodyPr>
            <a:normAutofit/>
          </a:bodyPr>
          <a:lstStyle/>
          <a:p>
            <a:r>
              <a:rPr lang="lt-LT" sz="2800" b="1" u="sng" dirty="0" smtClean="0">
                <a:solidFill>
                  <a:srgbClr val="C00000"/>
                </a:solidFill>
                <a:latin typeface="+mj-lt"/>
              </a:rPr>
              <a:t>TVŪD KAIP </a:t>
            </a:r>
            <a:r>
              <a:rPr lang="lt-LT" sz="2800" b="1" u="sng" dirty="0">
                <a:solidFill>
                  <a:srgbClr val="C00000"/>
                </a:solidFill>
                <a:latin typeface="+mj-lt"/>
              </a:rPr>
              <a:t>PIRKIMŲ </a:t>
            </a:r>
            <a:r>
              <a:rPr lang="lt-LT" sz="2800" b="1" u="sng" dirty="0" smtClean="0">
                <a:solidFill>
                  <a:srgbClr val="C00000"/>
                </a:solidFill>
                <a:latin typeface="+mj-lt"/>
              </a:rPr>
              <a:t>KOMPETENCIJŲ </a:t>
            </a:r>
            <a:r>
              <a:rPr lang="lt-LT" sz="2800" b="1" u="sng" dirty="0">
                <a:solidFill>
                  <a:srgbClr val="C00000"/>
                </a:solidFill>
                <a:latin typeface="+mj-lt"/>
              </a:rPr>
              <a:t>CENTRAS: </a:t>
            </a:r>
            <a:r>
              <a:rPr lang="lt-LT" sz="2800" b="1" u="sng" dirty="0" smtClean="0">
                <a:solidFill>
                  <a:srgbClr val="C00000"/>
                </a:solidFill>
                <a:latin typeface="+mj-lt"/>
              </a:rPr>
              <a:t>PRELIMINARIOS APIMTYS  IR ETAPAI</a:t>
            </a:r>
            <a:endParaRPr lang="lt-LT" sz="2800" u="sng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2739" y="1266093"/>
            <a:ext cx="422030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dirty="0" smtClean="0"/>
              <a:t>Automobilių kėbulai, priekabos arba puspriekabės;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dirty="0" smtClean="0"/>
              <a:t>Įvairi transporto įranga ir atsarginės dalys;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dirty="0" smtClean="0"/>
              <a:t>Kelių transporto paslaugos;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dirty="0" smtClean="0"/>
              <a:t>Kertamosios mašinos;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dirty="0" smtClean="0"/>
              <a:t>Kuras;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dirty="0" smtClean="0"/>
              <a:t>Laivai ir valtys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dirty="0" smtClean="0"/>
              <a:t>Motociklai, dviračiai ir šoninės priekabos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dirty="0" smtClean="0"/>
              <a:t>Motorinės transporto priemonės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 smtClean="0"/>
              <a:t>Naftos, akmens anglies ir alyvos produkta</a:t>
            </a:r>
            <a:r>
              <a:rPr lang="lt-LT" sz="1200" dirty="0" smtClean="0"/>
              <a:t>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dirty="0" smtClean="0"/>
              <a:t>Oro transporto paslaugos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 smtClean="0"/>
              <a:t>Pagalbinės antžeminio, vandens ir oro transporto paslaugos</a:t>
            </a:r>
            <a:r>
              <a:rPr lang="lt-LT" sz="1200" dirty="0"/>
              <a:t>; Remonto, priežiūros ir kitos paslaugos, susijusios su orlaiviais, geležinkeliais, keliais ir jūros įrenginiais; </a:t>
            </a:r>
            <a:endParaRPr lang="lt-LT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dirty="0" smtClean="0"/>
              <a:t>Traktoriai;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/>
              <a:t>Transporto įranga ir pagalbiniai transportavimo </a:t>
            </a:r>
            <a:r>
              <a:rPr lang="pt-BR" sz="1200" dirty="0" smtClean="0"/>
              <a:t>gaminiai</a:t>
            </a:r>
            <a:endParaRPr lang="lt-LT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dirty="0" smtClean="0"/>
              <a:t>Transporto paslaugos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dirty="0"/>
              <a:t>Transporto priemonių ir jų variklių dalys ir pagalbiniai </a:t>
            </a:r>
            <a:r>
              <a:rPr lang="lt-LT" sz="1200" dirty="0" smtClean="0"/>
              <a:t>reikmenys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dirty="0"/>
              <a:t>Transporto priemonių ir su jomis susijusių įrenginių remonto, priežiūros ir kitos </a:t>
            </a:r>
            <a:r>
              <a:rPr lang="lt-LT" sz="1200" dirty="0" smtClean="0"/>
              <a:t>paslaugos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dirty="0" smtClean="0"/>
              <a:t>Žemės </a:t>
            </a:r>
            <a:r>
              <a:rPr lang="lt-LT" sz="1200" dirty="0"/>
              <a:t>ir miškų ūkio mašinos dirvai paruošti ar </a:t>
            </a:r>
            <a:r>
              <a:rPr lang="lt-LT" sz="1200" dirty="0" smtClean="0"/>
              <a:t>kultivuoti;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dirty="0"/>
              <a:t>Žemės </a:t>
            </a:r>
            <a:r>
              <a:rPr lang="lt-LT" sz="1200" dirty="0" err="1"/>
              <a:t>perstūmos</a:t>
            </a:r>
            <a:r>
              <a:rPr lang="lt-LT" sz="1200" dirty="0"/>
              <a:t> ir kasimo mašinos bei susijusios </a:t>
            </a:r>
            <a:r>
              <a:rPr lang="lt-LT" sz="1200" dirty="0" smtClean="0"/>
              <a:t>dalys;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dirty="0"/>
              <a:t>Žemės ūkio mašinos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692582738"/>
              </p:ext>
            </p:extLst>
          </p:nvPr>
        </p:nvGraphicFramePr>
        <p:xfrm>
          <a:off x="4443046" y="1266093"/>
          <a:ext cx="6623539" cy="4762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ight Arrow 5"/>
          <p:cNvSpPr/>
          <p:nvPr/>
        </p:nvSpPr>
        <p:spPr>
          <a:xfrm>
            <a:off x="8399583" y="2024526"/>
            <a:ext cx="527539" cy="167689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8" name="TextBox 7"/>
          <p:cNvSpPr txBox="1"/>
          <p:nvPr/>
        </p:nvSpPr>
        <p:spPr>
          <a:xfrm>
            <a:off x="4589643" y="1869049"/>
            <a:ext cx="10759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t-LT" b="1" dirty="0" smtClean="0"/>
              <a:t>Apie 310 </a:t>
            </a:r>
            <a:endParaRPr lang="en-US" b="1" dirty="0" smtClean="0"/>
          </a:p>
          <a:p>
            <a:r>
              <a:rPr lang="lt-LT" b="1" dirty="0" smtClean="0"/>
              <a:t>pirkimų</a:t>
            </a:r>
            <a:endParaRPr lang="lt-LT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871369" y="3311627"/>
            <a:ext cx="11637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t-LT" sz="1600" b="1" dirty="0" smtClean="0"/>
              <a:t>D</a:t>
            </a:r>
            <a:r>
              <a:rPr lang="en-US" sz="1600" b="1" dirty="0" err="1" smtClean="0"/>
              <a:t>arbuotoj</a:t>
            </a:r>
            <a:r>
              <a:rPr lang="lt-LT" sz="1600" b="1" dirty="0" smtClean="0"/>
              <a:t>ų</a:t>
            </a:r>
          </a:p>
          <a:p>
            <a:pPr algn="ctr"/>
            <a:r>
              <a:rPr lang="lt-LT" sz="1600" b="1" dirty="0" smtClean="0"/>
              <a:t>poreikis</a:t>
            </a:r>
            <a:endParaRPr lang="lt-LT" sz="1600" b="1" dirty="0"/>
          </a:p>
        </p:txBody>
      </p:sp>
      <p:sp>
        <p:nvSpPr>
          <p:cNvPr id="10" name="Right Arrow 9"/>
          <p:cNvSpPr/>
          <p:nvPr/>
        </p:nvSpPr>
        <p:spPr>
          <a:xfrm>
            <a:off x="7599718" y="3639995"/>
            <a:ext cx="544655" cy="140677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1" name="TextBox 10"/>
          <p:cNvSpPr txBox="1"/>
          <p:nvPr/>
        </p:nvSpPr>
        <p:spPr>
          <a:xfrm>
            <a:off x="4548554" y="4727860"/>
            <a:ext cx="12309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600" b="1" dirty="0" smtClean="0"/>
              <a:t>2019-</a:t>
            </a:r>
          </a:p>
          <a:p>
            <a:pPr algn="ctr"/>
            <a:r>
              <a:rPr lang="lt-LT" sz="1600" b="1" dirty="0" smtClean="0"/>
              <a:t>2023 m.</a:t>
            </a:r>
            <a:endParaRPr lang="lt-LT" sz="1600" b="1" dirty="0"/>
          </a:p>
        </p:txBody>
      </p:sp>
    </p:spTree>
    <p:extLst>
      <p:ext uri="{BB962C8B-B14F-4D97-AF65-F5344CB8AC3E}">
        <p14:creationId xmlns:p14="http://schemas.microsoft.com/office/powerpoint/2010/main" val="244183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8874" t="3250" r="9262" b="2494"/>
          <a:stretch/>
        </p:blipFill>
        <p:spPr>
          <a:xfrm>
            <a:off x="5934247" y="3967941"/>
            <a:ext cx="6089254" cy="269886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-2626" y="233045"/>
            <a:ext cx="12192000" cy="548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3200" b="1" u="sng" dirty="0" smtClean="0">
                <a:solidFill>
                  <a:srgbClr val="C00000"/>
                </a:solidFill>
                <a:latin typeface="+mj-lt"/>
              </a:rPr>
              <a:t>MODELIUI REIKALINGI IŠTEKLIAI</a:t>
            </a:r>
            <a:endParaRPr lang="lt-LT" sz="3200" b="1" u="sng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80815" y="3542147"/>
            <a:ext cx="33186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Etatų perskirstymas sistemoje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746639" y="4049354"/>
            <a:ext cx="9992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Visi TP ir SP</a:t>
            </a: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9137" y="670345"/>
            <a:ext cx="3870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Lėšų perskirstymas sistemoje (mln. </a:t>
            </a:r>
            <a:r>
              <a:rPr lang="lt-LT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t-LT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l="5467" t="5118" r="5674" b="1916"/>
          <a:stretch/>
        </p:blipFill>
        <p:spPr>
          <a:xfrm>
            <a:off x="125711" y="1038202"/>
            <a:ext cx="5876987" cy="309090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06167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3600" b="1" u="sng" dirty="0" smtClean="0">
                <a:solidFill>
                  <a:srgbClr val="C00000"/>
                </a:solidFill>
              </a:rPr>
              <a:t>CENTRALIZAVIMO MODELIO REZULTATAS</a:t>
            </a:r>
            <a:endParaRPr lang="lt-LT" sz="3600" b="1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8892" y="1904998"/>
            <a:ext cx="6822831" cy="40386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lt-LT" sz="3600" b="1" dirty="0" smtClean="0"/>
              <a:t>Viešųjų pirkimų funkcijos </a:t>
            </a:r>
            <a:r>
              <a:rPr lang="lt-LT" sz="3600" b="1" dirty="0"/>
              <a:t>centralizavimas leis </a:t>
            </a:r>
            <a:r>
              <a:rPr lang="lt-LT" sz="3600" b="1" dirty="0" smtClean="0"/>
              <a:t>sutaupyti:</a:t>
            </a:r>
          </a:p>
          <a:p>
            <a:pPr marL="0" indent="0">
              <a:buNone/>
            </a:pPr>
            <a:endParaRPr lang="lt-LT" sz="3600" b="1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lt-LT" sz="3600" b="1" dirty="0" smtClean="0"/>
              <a:t> </a:t>
            </a:r>
            <a:r>
              <a:rPr lang="lt-LT" sz="3500" dirty="0"/>
              <a:t>nuo 200 iki 300 mln. eurų per </a:t>
            </a:r>
            <a:r>
              <a:rPr lang="lt-LT" sz="3500" dirty="0" smtClean="0"/>
              <a:t>metus </a:t>
            </a:r>
            <a:r>
              <a:rPr lang="lt-LT" sz="3500" smtClean="0"/>
              <a:t>dėl profesionalumo*</a:t>
            </a:r>
            <a:endParaRPr lang="lt-LT" sz="3500" dirty="0"/>
          </a:p>
          <a:p>
            <a:pPr marL="0" indent="0">
              <a:buNone/>
            </a:pPr>
            <a:endParaRPr lang="lt-LT" sz="35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lt-LT" sz="3500" dirty="0" smtClean="0"/>
              <a:t>6,5 mln. eurų dėl viešųjų </a:t>
            </a:r>
            <a:r>
              <a:rPr lang="lt-LT" sz="3500" dirty="0"/>
              <a:t>pirkimų procedūrų </a:t>
            </a:r>
            <a:r>
              <a:rPr lang="lt-LT" sz="3500" dirty="0" smtClean="0"/>
              <a:t>centralizavimo </a:t>
            </a:r>
            <a:r>
              <a:rPr lang="lt-LT" sz="3500" dirty="0"/>
              <a:t>ir </a:t>
            </a:r>
            <a:r>
              <a:rPr lang="lt-LT" sz="3500" dirty="0" smtClean="0"/>
              <a:t>standartizavimo</a:t>
            </a:r>
            <a:endParaRPr lang="lt-LT" sz="3500" dirty="0"/>
          </a:p>
        </p:txBody>
      </p:sp>
      <p:pic>
        <p:nvPicPr>
          <p:cNvPr id="5" name="Picture 4" descr="APRENDIENDO... CONECTADA : Unidad 3. Socialización rica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21877"/>
            <a:ext cx="4711462" cy="369276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163908" y="6377354"/>
            <a:ext cx="2180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smtClean="0"/>
              <a:t>*</a:t>
            </a:r>
            <a:r>
              <a:rPr lang="lt-LT" dirty="0" err="1" smtClean="0"/>
              <a:t>Civitta</a:t>
            </a:r>
            <a:r>
              <a:rPr lang="lt-LT" dirty="0" smtClean="0"/>
              <a:t> duomenys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48558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6173" y="10905"/>
            <a:ext cx="11333724" cy="745783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lt-LT" sz="3200" b="1" u="sng" dirty="0" smtClean="0">
                <a:solidFill>
                  <a:srgbClr val="C00000"/>
                </a:solidFill>
                <a:ea typeface="+mn-ea"/>
                <a:cs typeface="+mn-cs"/>
              </a:rPr>
              <a:t>SIŪLOMŲ MODELIŲ RAMSČIAI</a:t>
            </a:r>
            <a:endParaRPr lang="lt-LT" sz="3200" b="1" u="sng" dirty="0">
              <a:solidFill>
                <a:srgbClr val="C00000"/>
              </a:solidFill>
              <a:ea typeface="+mn-ea"/>
              <a:cs typeface="+mn-cs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722460" y="1124215"/>
            <a:ext cx="5091566" cy="3216401"/>
          </a:xfrm>
        </p:spPr>
        <p:txBody>
          <a:bodyPr>
            <a:normAutofit/>
          </a:bodyPr>
          <a:lstStyle/>
          <a:p>
            <a:endParaRPr lang="lt-LT" sz="18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lt-LT" sz="1800" dirty="0" smtClean="0"/>
              <a:t>Maksimaliai išnaudojamas </a:t>
            </a:r>
            <a:r>
              <a:rPr lang="lt-LT" sz="1800" b="1" dirty="0" smtClean="0"/>
              <a:t>CPO LT </a:t>
            </a:r>
            <a:r>
              <a:rPr lang="lt-LT" sz="1800" dirty="0" smtClean="0"/>
              <a:t>katalogas</a:t>
            </a:r>
          </a:p>
          <a:p>
            <a:r>
              <a:rPr lang="lt-LT" sz="1800" dirty="0" smtClean="0"/>
              <a:t>Remiamasi sukaupta kompetencija</a:t>
            </a:r>
          </a:p>
          <a:p>
            <a:r>
              <a:rPr lang="lt-LT" sz="1800" dirty="0" smtClean="0"/>
              <a:t>Kompetencijų centrai  kuriami atsižvelgiant į jau priimtus sprendimus dėl pirkimų centralizavimo ir turto valdymo</a:t>
            </a:r>
          </a:p>
          <a:p>
            <a:r>
              <a:rPr lang="lt-LT" sz="1800" dirty="0"/>
              <a:t>Pirkimo pasirengimo ir jo vykdymo procesai – vienose </a:t>
            </a:r>
            <a:r>
              <a:rPr lang="lt-LT" sz="1800" dirty="0" smtClean="0"/>
              <a:t>rankose</a:t>
            </a:r>
          </a:p>
          <a:p>
            <a:r>
              <a:rPr lang="lt-LT" sz="1800" dirty="0" smtClean="0"/>
              <a:t>Keliama viešųjų pirkimų funkcijos reikšmė</a:t>
            </a:r>
          </a:p>
          <a:p>
            <a:endParaRPr lang="lt-LT" sz="1800" dirty="0" smtClean="0"/>
          </a:p>
          <a:p>
            <a:endParaRPr lang="lt-LT" sz="1800" dirty="0" smtClean="0"/>
          </a:p>
          <a:p>
            <a:endParaRPr lang="lt-LT" sz="2000" dirty="0"/>
          </a:p>
        </p:txBody>
      </p:sp>
      <p:grpSp>
        <p:nvGrpSpPr>
          <p:cNvPr id="9" name="Grupė 4"/>
          <p:cNvGrpSpPr/>
          <p:nvPr/>
        </p:nvGrpSpPr>
        <p:grpSpPr>
          <a:xfrm>
            <a:off x="204490" y="4003288"/>
            <a:ext cx="6134870" cy="2521251"/>
            <a:chOff x="1285732" y="713970"/>
            <a:chExt cx="3576797" cy="1966715"/>
          </a:xfrm>
        </p:grpSpPr>
        <p:grpSp>
          <p:nvGrpSpPr>
            <p:cNvPr id="10" name="Grupė 5"/>
            <p:cNvGrpSpPr/>
            <p:nvPr/>
          </p:nvGrpSpPr>
          <p:grpSpPr>
            <a:xfrm>
              <a:off x="1715586" y="713970"/>
              <a:ext cx="2289802" cy="1513358"/>
              <a:chOff x="1705029" y="745470"/>
              <a:chExt cx="2289802" cy="1513358"/>
            </a:xfrm>
          </p:grpSpPr>
          <p:sp>
            <p:nvSpPr>
              <p:cNvPr id="17" name="Freeform 5"/>
              <p:cNvSpPr/>
              <p:nvPr/>
            </p:nvSpPr>
            <p:spPr>
              <a:xfrm>
                <a:off x="2176358" y="904996"/>
                <a:ext cx="1308548" cy="1204781"/>
              </a:xfrm>
              <a:custGeom>
                <a:avLst/>
                <a:gdLst>
                  <a:gd name="connsiteX0" fmla="*/ 0 w 2560320"/>
                  <a:gd name="connsiteY0" fmla="*/ 2362200 h 2362200"/>
                  <a:gd name="connsiteX1" fmla="*/ 1257300 w 2560320"/>
                  <a:gd name="connsiteY1" fmla="*/ 0 h 2362200"/>
                  <a:gd name="connsiteX2" fmla="*/ 2560320 w 2560320"/>
                  <a:gd name="connsiteY2" fmla="*/ 2358390 h 2362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560320" h="2362200">
                    <a:moveTo>
                      <a:pt x="0" y="2362200"/>
                    </a:moveTo>
                    <a:cubicBezTo>
                      <a:pt x="415290" y="1181417"/>
                      <a:pt x="830580" y="635"/>
                      <a:pt x="1257300" y="0"/>
                    </a:cubicBezTo>
                    <a:cubicBezTo>
                      <a:pt x="1684020" y="-635"/>
                      <a:pt x="2122170" y="1178877"/>
                      <a:pt x="2560320" y="2358390"/>
                    </a:cubicBezTo>
                  </a:path>
                </a:pathLst>
              </a:custGeom>
              <a:ln w="57150">
                <a:solidFill>
                  <a:srgbClr val="C00000"/>
                </a:solidFill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en-US" sz="1100"/>
              </a:p>
            </p:txBody>
          </p:sp>
          <p:cxnSp>
            <p:nvCxnSpPr>
              <p:cNvPr id="18" name="Straight Connector 20"/>
              <p:cNvCxnSpPr/>
              <p:nvPr/>
            </p:nvCxnSpPr>
            <p:spPr>
              <a:xfrm>
                <a:off x="2400249" y="802825"/>
                <a:ext cx="0" cy="145479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Freeform 6"/>
              <p:cNvSpPr/>
              <p:nvPr/>
            </p:nvSpPr>
            <p:spPr>
              <a:xfrm rot="10800000">
                <a:off x="2140724" y="913760"/>
                <a:ext cx="1308548" cy="1204781"/>
              </a:xfrm>
              <a:custGeom>
                <a:avLst/>
                <a:gdLst>
                  <a:gd name="connsiteX0" fmla="*/ 0 w 2560320"/>
                  <a:gd name="connsiteY0" fmla="*/ 2362200 h 2362200"/>
                  <a:gd name="connsiteX1" fmla="*/ 1257300 w 2560320"/>
                  <a:gd name="connsiteY1" fmla="*/ 0 h 2362200"/>
                  <a:gd name="connsiteX2" fmla="*/ 2560320 w 2560320"/>
                  <a:gd name="connsiteY2" fmla="*/ 2358390 h 2362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560320" h="2362200">
                    <a:moveTo>
                      <a:pt x="0" y="2362200"/>
                    </a:moveTo>
                    <a:cubicBezTo>
                      <a:pt x="415290" y="1181417"/>
                      <a:pt x="830580" y="635"/>
                      <a:pt x="1257300" y="0"/>
                    </a:cubicBezTo>
                    <a:cubicBezTo>
                      <a:pt x="1684020" y="-635"/>
                      <a:pt x="2122170" y="1178877"/>
                      <a:pt x="2560320" y="2358390"/>
                    </a:cubicBezTo>
                  </a:path>
                </a:pathLst>
              </a:custGeom>
              <a:ln w="57150"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en-US" sz="1100"/>
              </a:p>
            </p:txBody>
          </p:sp>
          <p:cxnSp>
            <p:nvCxnSpPr>
              <p:cNvPr id="20" name="Straight Arrow Connector 10"/>
              <p:cNvCxnSpPr/>
              <p:nvPr/>
            </p:nvCxnSpPr>
            <p:spPr>
              <a:xfrm flipV="1">
                <a:off x="1708846" y="745470"/>
                <a:ext cx="4775" cy="1480006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17"/>
              <p:cNvCxnSpPr/>
              <p:nvPr/>
            </p:nvCxnSpPr>
            <p:spPr>
              <a:xfrm>
                <a:off x="1705029" y="2225476"/>
                <a:ext cx="2289802" cy="0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3229581" y="804038"/>
                <a:ext cx="0" cy="145479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1285732" y="904996"/>
              <a:ext cx="338554" cy="1131306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r>
                <a:rPr lang="lt-LT" sz="1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Skiriamas laikas</a:t>
              </a:r>
              <a:endParaRPr lang="en-US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653753" y="2274706"/>
              <a:ext cx="91574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sz="1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Pasirengimas pirkimui</a:t>
              </a:r>
              <a:endParaRPr lang="en-US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491392" y="2280575"/>
              <a:ext cx="738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sz="1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Procedūrų vykdymas</a:t>
              </a:r>
              <a:endParaRPr lang="en-US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282495" y="2280575"/>
              <a:ext cx="7123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sz="1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Sutarčių vykdymas</a:t>
              </a:r>
              <a:endParaRPr lang="en-US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457977" y="1889906"/>
              <a:ext cx="140455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lt-LT" sz="1000" b="1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Kaip vyksta šiuo metu</a:t>
              </a:r>
              <a:endParaRPr lang="en-US" sz="1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409278" y="998465"/>
              <a:ext cx="100763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sz="1000" b="1" dirty="0" smtClean="0">
                  <a:solidFill>
                    <a:schemeClr val="accent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Ko siekiama</a:t>
              </a:r>
              <a:endParaRPr lang="en-US" sz="1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3" name="Content Placeholder 5"/>
          <p:cNvSpPr txBox="1">
            <a:spLocks/>
          </p:cNvSpPr>
          <p:nvPr/>
        </p:nvSpPr>
        <p:spPr>
          <a:xfrm>
            <a:off x="204490" y="1384040"/>
            <a:ext cx="3862753" cy="3877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t-LT" sz="1800" dirty="0" smtClean="0"/>
              <a:t>BĮ NBFC kuriamas naujas </a:t>
            </a:r>
            <a:r>
              <a:rPr lang="lt-LT" sz="1800" b="1" dirty="0" smtClean="0"/>
              <a:t>VPC</a:t>
            </a:r>
            <a:r>
              <a:rPr lang="lt-LT" sz="1800" dirty="0" smtClean="0"/>
              <a:t> procedūrų vykdymui</a:t>
            </a:r>
          </a:p>
          <a:p>
            <a:r>
              <a:rPr lang="lt-LT" sz="1800" dirty="0" smtClean="0"/>
              <a:t>Poreikiui specifikuoti ir standartizuoti kuriami </a:t>
            </a:r>
            <a:r>
              <a:rPr lang="lt-LT" sz="1800" b="1" dirty="0" smtClean="0"/>
              <a:t>kompetencijos centrai (KC)</a:t>
            </a:r>
          </a:p>
          <a:p>
            <a:r>
              <a:rPr lang="lt-LT" sz="1800" dirty="0" smtClean="0"/>
              <a:t>VPC ir KC </a:t>
            </a:r>
            <a:r>
              <a:rPr lang="lt-LT" sz="1800" b="1" dirty="0" smtClean="0"/>
              <a:t>veikla aiškiai atskiriama</a:t>
            </a:r>
          </a:p>
          <a:p>
            <a:r>
              <a:rPr lang="lt-LT" sz="1800" dirty="0" smtClean="0"/>
              <a:t>Siekiama masto ekonomijos</a:t>
            </a:r>
          </a:p>
          <a:p>
            <a:endParaRPr lang="lt-LT" sz="2000" dirty="0">
              <a:solidFill>
                <a:srgbClr val="C00000"/>
              </a:solidFill>
            </a:endParaRPr>
          </a:p>
        </p:txBody>
      </p:sp>
      <p:sp>
        <p:nvSpPr>
          <p:cNvPr id="3" name="Flowchart: Process 2"/>
          <p:cNvSpPr/>
          <p:nvPr/>
        </p:nvSpPr>
        <p:spPr>
          <a:xfrm>
            <a:off x="6722461" y="868940"/>
            <a:ext cx="5031636" cy="510549"/>
          </a:xfrm>
          <a:prstGeom prst="flowChartProcess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 smtClean="0">
              <a:solidFill>
                <a:schemeClr val="bg1"/>
              </a:solidFill>
            </a:endParaRPr>
          </a:p>
          <a:p>
            <a:pPr algn="ctr"/>
            <a:r>
              <a:rPr lang="lt-LT" dirty="0" smtClean="0">
                <a:solidFill>
                  <a:schemeClr val="bg1"/>
                </a:solidFill>
              </a:rPr>
              <a:t>Ekonomikos ir inovacijų </a:t>
            </a:r>
            <a:r>
              <a:rPr lang="lt-LT" dirty="0">
                <a:solidFill>
                  <a:schemeClr val="bg1"/>
                </a:solidFill>
              </a:rPr>
              <a:t>ministerijos </a:t>
            </a:r>
            <a:r>
              <a:rPr lang="lt-LT" dirty="0" smtClean="0">
                <a:solidFill>
                  <a:schemeClr val="bg1"/>
                </a:solidFill>
              </a:rPr>
              <a:t>modelis</a:t>
            </a:r>
            <a:endParaRPr lang="lt-LT" dirty="0">
              <a:solidFill>
                <a:schemeClr val="bg1"/>
              </a:solidFill>
            </a:endParaRPr>
          </a:p>
          <a:p>
            <a:pPr algn="ctr"/>
            <a:endParaRPr lang="lt-LT" dirty="0">
              <a:solidFill>
                <a:schemeClr val="bg1"/>
              </a:solidFill>
            </a:endParaRPr>
          </a:p>
        </p:txBody>
      </p:sp>
      <p:sp>
        <p:nvSpPr>
          <p:cNvPr id="24" name="Flowchart: Process 23"/>
          <p:cNvSpPr/>
          <p:nvPr/>
        </p:nvSpPr>
        <p:spPr>
          <a:xfrm>
            <a:off x="316173" y="800996"/>
            <a:ext cx="3879293" cy="474557"/>
          </a:xfrm>
          <a:prstGeom prst="flowChartProcess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 err="1" smtClean="0"/>
              <a:t>Civitta</a:t>
            </a:r>
            <a:r>
              <a:rPr lang="lt-LT" dirty="0" smtClean="0"/>
              <a:t> modelis</a:t>
            </a:r>
            <a:endParaRPr lang="lt-LT" dirty="0"/>
          </a:p>
        </p:txBody>
      </p:sp>
      <p:sp>
        <p:nvSpPr>
          <p:cNvPr id="40" name="TextBox 39"/>
          <p:cNvSpPr txBox="1"/>
          <p:nvPr/>
        </p:nvSpPr>
        <p:spPr>
          <a:xfrm>
            <a:off x="8849699" y="52563"/>
            <a:ext cx="2177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dirty="0" smtClean="0">
                <a:solidFill>
                  <a:schemeClr val="bg1"/>
                </a:solidFill>
              </a:rPr>
              <a:t>Vasario 15 – kovo 14 d.</a:t>
            </a:r>
            <a:endParaRPr lang="lt-LT" sz="1600" dirty="0">
              <a:solidFill>
                <a:schemeClr val="bg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722461" y="6056053"/>
            <a:ext cx="5469539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lt-LT" sz="1600" dirty="0" smtClean="0"/>
              <a:t>Optimalus procesas laiko iš kaštų atžvilgiu</a:t>
            </a:r>
            <a:endParaRPr lang="en-US" sz="1600" dirty="0"/>
          </a:p>
        </p:txBody>
      </p:sp>
      <p:sp>
        <p:nvSpPr>
          <p:cNvPr id="49" name="TextBox 48"/>
          <p:cNvSpPr txBox="1"/>
          <p:nvPr/>
        </p:nvSpPr>
        <p:spPr>
          <a:xfrm>
            <a:off x="6731926" y="4779201"/>
            <a:ext cx="5460073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lt-LT" sz="1600" dirty="0" smtClean="0"/>
              <a:t>Pirkimo proceso optimizavimas</a:t>
            </a:r>
            <a:endParaRPr lang="lt-LT" sz="1600" dirty="0"/>
          </a:p>
        </p:txBody>
      </p:sp>
      <p:sp>
        <p:nvSpPr>
          <p:cNvPr id="50" name="TextBox 49"/>
          <p:cNvSpPr txBox="1"/>
          <p:nvPr/>
        </p:nvSpPr>
        <p:spPr>
          <a:xfrm>
            <a:off x="6739494" y="4394520"/>
            <a:ext cx="3843013" cy="33855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square" rtlCol="0">
            <a:spAutoFit/>
          </a:bodyPr>
          <a:lstStyle/>
          <a:p>
            <a:r>
              <a:rPr lang="lt-LT" sz="1600" b="1" dirty="0" smtClean="0">
                <a:solidFill>
                  <a:schemeClr val="bg1"/>
                </a:solidFill>
              </a:rPr>
              <a:t>LAUKIAMA  PAPILDOMA NAUDA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722460" y="5202089"/>
            <a:ext cx="5469539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lt-LT" sz="1600" dirty="0"/>
              <a:t>Gerinamos SVV dalyvavimo sąlygos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731926" y="5637242"/>
            <a:ext cx="5460073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lt-LT" sz="1600" dirty="0" smtClean="0"/>
              <a:t>Stiprinamas profesionalumas</a:t>
            </a:r>
            <a:endParaRPr lang="lt-LT" sz="1600" dirty="0"/>
          </a:p>
        </p:txBody>
      </p:sp>
      <p:sp>
        <p:nvSpPr>
          <p:cNvPr id="54" name="Rectangle 53"/>
          <p:cNvSpPr/>
          <p:nvPr/>
        </p:nvSpPr>
        <p:spPr>
          <a:xfrm>
            <a:off x="6739494" y="4310186"/>
            <a:ext cx="2680684" cy="6903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9" name="TextBox 28"/>
          <p:cNvSpPr txBox="1"/>
          <p:nvPr/>
        </p:nvSpPr>
        <p:spPr>
          <a:xfrm>
            <a:off x="6722460" y="6491206"/>
            <a:ext cx="5460073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lt-LT" sz="1600" dirty="0" smtClean="0"/>
              <a:t>Rinkos informavimas ir konkurencijos skatinimas</a:t>
            </a:r>
            <a:endParaRPr lang="lt-LT" sz="1600" dirty="0"/>
          </a:p>
        </p:txBody>
      </p:sp>
    </p:spTree>
    <p:extLst>
      <p:ext uri="{BB962C8B-B14F-4D97-AF65-F5344CB8AC3E}">
        <p14:creationId xmlns:p14="http://schemas.microsoft.com/office/powerpoint/2010/main" val="3952375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1158"/>
          </a:xfrm>
        </p:spPr>
        <p:txBody>
          <a:bodyPr>
            <a:normAutofit/>
          </a:bodyPr>
          <a:lstStyle/>
          <a:p>
            <a:pPr algn="ctr"/>
            <a:endParaRPr lang="lt-LT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923" y="1220534"/>
            <a:ext cx="12082616" cy="5637466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lt-LT" dirty="0"/>
          </a:p>
          <a:p>
            <a:pPr marL="0" indent="0">
              <a:buNone/>
            </a:pPr>
            <a:endParaRPr lang="lt-LT" dirty="0"/>
          </a:p>
          <a:p>
            <a:pPr marL="0" indent="0">
              <a:buNone/>
            </a:pPr>
            <a:endParaRPr lang="lt-LT" dirty="0"/>
          </a:p>
          <a:p>
            <a:pPr marL="0" indent="0">
              <a:buNone/>
            </a:pPr>
            <a:endParaRPr lang="lt-LT" dirty="0"/>
          </a:p>
          <a:p>
            <a:pPr marL="0" indent="0">
              <a:buNone/>
            </a:pPr>
            <a:endParaRPr lang="lt-LT" dirty="0"/>
          </a:p>
          <a:p>
            <a:pPr marL="0" indent="0">
              <a:buNone/>
            </a:pPr>
            <a:endParaRPr lang="lt-LT" dirty="0"/>
          </a:p>
          <a:p>
            <a:pPr marL="0" indent="0">
              <a:buNone/>
            </a:pPr>
            <a:endParaRPr lang="lt-LT" dirty="0"/>
          </a:p>
          <a:p>
            <a:pPr marL="0" indent="0">
              <a:buNone/>
            </a:pPr>
            <a:endParaRPr lang="lt-LT" dirty="0"/>
          </a:p>
          <a:p>
            <a:pPr marL="0" indent="0">
              <a:buNone/>
            </a:pPr>
            <a:endParaRPr lang="lt-LT" sz="1200" dirty="0"/>
          </a:p>
          <a:p>
            <a:endParaRPr lang="lt-LT" sz="1200" dirty="0"/>
          </a:p>
          <a:p>
            <a:endParaRPr lang="lt-LT" sz="1200" dirty="0"/>
          </a:p>
          <a:p>
            <a:pPr marL="0" indent="0">
              <a:buNone/>
            </a:pPr>
            <a:endParaRPr lang="lt-LT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52087"/>
            <a:ext cx="12192000" cy="570591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476399" y="1885701"/>
            <a:ext cx="3082984" cy="1200329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 rtlCol="0">
            <a:spAutoFit/>
          </a:bodyPr>
          <a:lstStyle/>
          <a:p>
            <a:r>
              <a:rPr lang="lt-LT" b="1" dirty="0" smtClean="0"/>
              <a:t>Centralizuojami tik tarptautiniai ir supaprastinti viešieji pirkimai </a:t>
            </a:r>
          </a:p>
          <a:p>
            <a:r>
              <a:rPr lang="lt-LT" sz="1600" dirty="0" smtClean="0"/>
              <a:t>(247 PO)</a:t>
            </a:r>
            <a:endParaRPr lang="lt-LT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116980" y="1919925"/>
            <a:ext cx="257385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/>
              <a:t>Mažos vertės viešieji pirkimai lieka </a:t>
            </a:r>
            <a:r>
              <a:rPr lang="lt-LT" b="1" dirty="0" smtClean="0"/>
              <a:t>PO </a:t>
            </a:r>
          </a:p>
          <a:p>
            <a:r>
              <a:rPr lang="lt-LT" dirty="0" smtClean="0"/>
              <a:t>*</a:t>
            </a:r>
            <a:r>
              <a:rPr lang="lt-LT" sz="1400" dirty="0" smtClean="0"/>
              <a:t>išskyrus pirkimus CPO LT kataloge</a:t>
            </a:r>
            <a:endParaRPr lang="lt-LT" sz="1400" dirty="0"/>
          </a:p>
        </p:txBody>
      </p:sp>
      <p:sp>
        <p:nvSpPr>
          <p:cNvPr id="12" name="Down Arrow 11"/>
          <p:cNvSpPr/>
          <p:nvPr/>
        </p:nvSpPr>
        <p:spPr>
          <a:xfrm>
            <a:off x="10017891" y="949676"/>
            <a:ext cx="484632" cy="936025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5" name="TextBox 4"/>
          <p:cNvSpPr txBox="1"/>
          <p:nvPr/>
        </p:nvSpPr>
        <p:spPr>
          <a:xfrm>
            <a:off x="9126057" y="1919925"/>
            <a:ext cx="22683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lt-LT" sz="10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1000" dirty="0"/>
          </a:p>
        </p:txBody>
      </p:sp>
      <p:sp>
        <p:nvSpPr>
          <p:cNvPr id="9" name="Rectangle 8"/>
          <p:cNvSpPr/>
          <p:nvPr/>
        </p:nvSpPr>
        <p:spPr>
          <a:xfrm flipV="1">
            <a:off x="1" y="6715308"/>
            <a:ext cx="12191998" cy="14269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lt-LT" dirty="0" smtClean="0"/>
          </a:p>
        </p:txBody>
      </p:sp>
      <p:sp>
        <p:nvSpPr>
          <p:cNvPr id="18" name="Rectangle 17"/>
          <p:cNvSpPr/>
          <p:nvPr/>
        </p:nvSpPr>
        <p:spPr>
          <a:xfrm>
            <a:off x="1" y="200447"/>
            <a:ext cx="121920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3600" b="1" dirty="0" smtClean="0">
              <a:solidFill>
                <a:srgbClr val="C00000"/>
              </a:solidFill>
              <a:latin typeface="+mj-lt"/>
            </a:endParaRPr>
          </a:p>
          <a:p>
            <a:pPr algn="ctr"/>
            <a:r>
              <a:rPr lang="lt-LT" sz="3200" b="1" u="sng" dirty="0" smtClean="0">
                <a:solidFill>
                  <a:srgbClr val="C00000"/>
                </a:solidFill>
                <a:latin typeface="+mj-lt"/>
              </a:rPr>
              <a:t>VIEŠŲJŲ PIRKIMŲ CENTRALIZAVIMO VALDYSENOS MODELIO APIMTIS</a:t>
            </a:r>
          </a:p>
          <a:p>
            <a:pPr algn="ctr"/>
            <a:endParaRPr lang="lt-LT" sz="3600" u="sng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95705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546" y="1425960"/>
            <a:ext cx="12412980" cy="5337810"/>
          </a:xfrm>
        </p:spPr>
        <p:txBody>
          <a:bodyPr/>
          <a:lstStyle/>
          <a:p>
            <a:r>
              <a:rPr lang="lt-LT" dirty="0"/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503872" y="45266"/>
            <a:ext cx="11688128" cy="6394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3200" b="1" u="sng" dirty="0">
                <a:solidFill>
                  <a:srgbClr val="C00000"/>
                </a:solidFill>
                <a:latin typeface="+mj-lt"/>
              </a:rPr>
              <a:t>C</a:t>
            </a:r>
            <a:r>
              <a:rPr lang="lt-LT" sz="3200" b="1" u="sng" dirty="0" smtClean="0">
                <a:solidFill>
                  <a:srgbClr val="C00000"/>
                </a:solidFill>
                <a:latin typeface="+mj-lt"/>
              </a:rPr>
              <a:t>ENTRALIZAVIMO VALDYSENOS MODELIS</a:t>
            </a:r>
            <a:endParaRPr lang="lt-LT" sz="3200" b="1" u="sng" dirty="0">
              <a:solidFill>
                <a:srgbClr val="C00000"/>
              </a:solidFill>
              <a:latin typeface="+mj-lt"/>
            </a:endParaRPr>
          </a:p>
        </p:txBody>
      </p:sp>
      <p:grpSp>
        <p:nvGrpSpPr>
          <p:cNvPr id="96" name="Group 95"/>
          <p:cNvGrpSpPr/>
          <p:nvPr/>
        </p:nvGrpSpPr>
        <p:grpSpPr>
          <a:xfrm>
            <a:off x="2646852" y="914400"/>
            <a:ext cx="7692249" cy="5736066"/>
            <a:chOff x="2612046" y="805469"/>
            <a:chExt cx="9223291" cy="5906763"/>
          </a:xfrm>
        </p:grpSpPr>
        <p:sp>
          <p:nvSpPr>
            <p:cNvPr id="6" name="Rounded Rectangle 5"/>
            <p:cNvSpPr/>
            <p:nvPr/>
          </p:nvSpPr>
          <p:spPr>
            <a:xfrm>
              <a:off x="2945221" y="805469"/>
              <a:ext cx="8486071" cy="1088794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 b="1" dirty="0" smtClean="0"/>
            </a:p>
            <a:p>
              <a:pPr algn="ctr"/>
              <a:r>
                <a:rPr lang="lt-LT" b="1" dirty="0">
                  <a:solidFill>
                    <a:srgbClr val="C00000"/>
                  </a:solidFill>
                </a:rPr>
                <a:t>CPO LT</a:t>
              </a:r>
            </a:p>
            <a:p>
              <a:pPr algn="ctr"/>
              <a:r>
                <a:rPr lang="lt-LT" b="1" dirty="0" smtClean="0">
                  <a:solidFill>
                    <a:schemeClr val="tx1"/>
                  </a:solidFill>
                </a:rPr>
                <a:t>PO pateikto poreikio </a:t>
              </a:r>
              <a:r>
                <a:rPr lang="lt-LT" b="1" dirty="0">
                  <a:solidFill>
                    <a:schemeClr val="tx1"/>
                  </a:solidFill>
                </a:rPr>
                <a:t>valdymas</a:t>
              </a:r>
            </a:p>
            <a:p>
              <a:pPr algn="ctr"/>
              <a:r>
                <a:rPr lang="lt-LT" sz="1000" b="1" dirty="0" smtClean="0">
                  <a:solidFill>
                    <a:schemeClr val="tx1"/>
                  </a:solidFill>
                </a:rPr>
                <a:t>Planavimas </a:t>
              </a:r>
              <a:r>
                <a:rPr lang="lt-LT" sz="1000" b="1" dirty="0">
                  <a:solidFill>
                    <a:schemeClr val="tx1"/>
                  </a:solidFill>
                </a:rPr>
                <a:t>- vienam subjektui siekiant VPĮ 17 str. įtvirtinto racionalaus išteklių panaudojimo</a:t>
              </a:r>
            </a:p>
            <a:p>
              <a:pPr algn="ctr"/>
              <a:r>
                <a:rPr lang="lt-LT" sz="1000" b="1" dirty="0">
                  <a:solidFill>
                    <a:schemeClr val="tx1"/>
                  </a:solidFill>
                </a:rPr>
                <a:t>+ IT sistemos </a:t>
              </a:r>
              <a:r>
                <a:rPr lang="lt-LT" sz="1000" b="1" dirty="0" smtClean="0">
                  <a:solidFill>
                    <a:schemeClr val="tx1"/>
                  </a:solidFill>
                </a:rPr>
                <a:t>pagrindu </a:t>
              </a:r>
              <a:r>
                <a:rPr lang="lt-LT" sz="1000" b="1" dirty="0">
                  <a:solidFill>
                    <a:schemeClr val="tx1"/>
                  </a:solidFill>
                </a:rPr>
                <a:t>+ įtraukiant </a:t>
              </a:r>
              <a:r>
                <a:rPr lang="lt-LT" sz="1000" b="1" dirty="0" smtClean="0">
                  <a:solidFill>
                    <a:schemeClr val="tx1"/>
                  </a:solidFill>
                </a:rPr>
                <a:t>PO </a:t>
              </a:r>
              <a:r>
                <a:rPr lang="lt-LT" sz="1000" b="1" dirty="0">
                  <a:solidFill>
                    <a:schemeClr val="tx1"/>
                  </a:solidFill>
                </a:rPr>
                <a:t>atstovus</a:t>
              </a:r>
            </a:p>
            <a:p>
              <a:pPr algn="ctr"/>
              <a:endParaRPr lang="lt-LT" sz="2400" b="1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8" name="Straight Arrow Connector 7"/>
            <p:cNvCxnSpPr>
              <a:endCxn id="20" idx="0"/>
            </p:cNvCxnSpPr>
            <p:nvPr/>
          </p:nvCxnSpPr>
          <p:spPr>
            <a:xfrm>
              <a:off x="9685071" y="1921505"/>
              <a:ext cx="845597" cy="434132"/>
            </a:xfrm>
            <a:prstGeom prst="straightConnector1">
              <a:avLst/>
            </a:prstGeom>
            <a:ln w="25400">
              <a:solidFill>
                <a:schemeClr val="bg2">
                  <a:lumMod val="75000"/>
                </a:schemeClr>
              </a:solidFill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7197477" y="1937395"/>
              <a:ext cx="6829" cy="384440"/>
            </a:xfrm>
            <a:prstGeom prst="straightConnector1">
              <a:avLst/>
            </a:prstGeom>
            <a:ln w="25400">
              <a:solidFill>
                <a:schemeClr val="bg2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endCxn id="18" idx="0"/>
            </p:cNvCxnSpPr>
            <p:nvPr/>
          </p:nvCxnSpPr>
          <p:spPr>
            <a:xfrm flipH="1">
              <a:off x="3845154" y="1921505"/>
              <a:ext cx="871558" cy="449624"/>
            </a:xfrm>
            <a:prstGeom prst="straightConnector1">
              <a:avLst/>
            </a:prstGeom>
            <a:ln w="25400">
              <a:solidFill>
                <a:schemeClr val="bg2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1" name="Group 90"/>
            <p:cNvGrpSpPr/>
            <p:nvPr/>
          </p:nvGrpSpPr>
          <p:grpSpPr>
            <a:xfrm>
              <a:off x="2787654" y="2353949"/>
              <a:ext cx="8864001" cy="471776"/>
              <a:chOff x="1182656" y="2268009"/>
              <a:chExt cx="9058285" cy="679101"/>
            </a:xfrm>
            <a:solidFill>
              <a:schemeClr val="bg1">
                <a:lumMod val="95000"/>
              </a:schemeClr>
            </a:solidFill>
          </p:grpSpPr>
          <p:sp>
            <p:nvSpPr>
              <p:cNvPr id="18" name="Rounded Rectangle 17"/>
              <p:cNvSpPr/>
              <p:nvPr/>
            </p:nvSpPr>
            <p:spPr>
              <a:xfrm>
                <a:off x="1182656" y="2292740"/>
                <a:ext cx="2161356" cy="654370"/>
              </a:xfrm>
              <a:prstGeom prst="roundRect">
                <a:avLst/>
              </a:prstGeom>
              <a:grpFill/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t-LT" b="1" dirty="0">
                    <a:solidFill>
                      <a:schemeClr val="tx1"/>
                    </a:solidFill>
                  </a:rPr>
                  <a:t>vienetiniai</a:t>
                </a:r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4467194" y="2268009"/>
                <a:ext cx="2370720" cy="657222"/>
              </a:xfrm>
              <a:prstGeom prst="roundRect">
                <a:avLst/>
              </a:prstGeom>
              <a:grpFill/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t-LT" b="1" dirty="0" smtClean="0">
                    <a:solidFill>
                      <a:schemeClr val="tx1"/>
                    </a:solidFill>
                  </a:rPr>
                  <a:t>centralizuojami</a:t>
                </a:r>
                <a:endParaRPr lang="lt-LT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>
                <a:off x="7949825" y="2270438"/>
                <a:ext cx="2291116" cy="624846"/>
              </a:xfrm>
              <a:prstGeom prst="roundRect">
                <a:avLst/>
              </a:prstGeom>
              <a:grpFill/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t-LT" b="1" dirty="0" smtClean="0">
                    <a:solidFill>
                      <a:schemeClr val="tx1"/>
                    </a:solidFill>
                  </a:rPr>
                  <a:t>standartizuojami</a:t>
                </a:r>
                <a:endParaRPr lang="lt-LT" b="1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35" name="Straight Arrow Connector 34"/>
            <p:cNvCxnSpPr>
              <a:stCxn id="18" idx="2"/>
            </p:cNvCxnSpPr>
            <p:nvPr/>
          </p:nvCxnSpPr>
          <p:spPr>
            <a:xfrm>
              <a:off x="3845154" y="2825724"/>
              <a:ext cx="1231078" cy="629554"/>
            </a:xfrm>
            <a:prstGeom prst="straightConnector1">
              <a:avLst/>
            </a:prstGeom>
            <a:ln w="25400">
              <a:solidFill>
                <a:schemeClr val="bg2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7188256" y="2895581"/>
              <a:ext cx="0" cy="509626"/>
            </a:xfrm>
            <a:prstGeom prst="straightConnector1">
              <a:avLst/>
            </a:prstGeom>
            <a:ln w="25400">
              <a:solidFill>
                <a:schemeClr val="bg2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Rectangle 82"/>
            <p:cNvSpPr/>
            <p:nvPr/>
          </p:nvSpPr>
          <p:spPr>
            <a:xfrm>
              <a:off x="6256689" y="6327693"/>
              <a:ext cx="4357268" cy="38453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 sz="1200" b="1" dirty="0" smtClean="0">
                <a:solidFill>
                  <a:schemeClr val="bg1"/>
                </a:solidFill>
                <a:latin typeface="+mj-lt"/>
              </a:endParaRPr>
            </a:p>
            <a:p>
              <a:pPr algn="ctr"/>
              <a:r>
                <a:rPr lang="lt-LT" sz="1200" dirty="0" smtClean="0">
                  <a:solidFill>
                    <a:schemeClr val="tx1"/>
                  </a:solidFill>
                </a:rPr>
                <a:t>Valstybės </a:t>
              </a:r>
              <a:r>
                <a:rPr lang="lt-LT" sz="1200" dirty="0">
                  <a:solidFill>
                    <a:schemeClr val="tx1"/>
                  </a:solidFill>
                </a:rPr>
                <a:t>turto centralizavimas ir maksimalios turto grąžos gavimas </a:t>
              </a:r>
            </a:p>
            <a:p>
              <a:pPr algn="ctr"/>
              <a:endParaRPr lang="lt-LT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105" name="Right Brace 104"/>
            <p:cNvSpPr/>
            <p:nvPr/>
          </p:nvSpPr>
          <p:spPr>
            <a:xfrm rot="5400000">
              <a:off x="8205492" y="3754644"/>
              <a:ext cx="416509" cy="4627756"/>
            </a:xfrm>
            <a:prstGeom prst="rightBrac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2612046" y="3445154"/>
              <a:ext cx="9223291" cy="2463238"/>
              <a:chOff x="2762963" y="3636759"/>
              <a:chExt cx="8699032" cy="2296991"/>
            </a:xfrm>
          </p:grpSpPr>
          <p:sp>
            <p:nvSpPr>
              <p:cNvPr id="30" name="Rounded Rectangle 29"/>
              <p:cNvSpPr>
                <a:spLocks noChangeAspect="1"/>
              </p:cNvSpPr>
              <p:nvPr/>
            </p:nvSpPr>
            <p:spPr>
              <a:xfrm>
                <a:off x="2762963" y="3636759"/>
                <a:ext cx="8699032" cy="2296991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90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 sz="16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Rounded Rectangle 30"/>
              <p:cNvSpPr/>
              <p:nvPr/>
            </p:nvSpPr>
            <p:spPr>
              <a:xfrm>
                <a:off x="7295570" y="4448411"/>
                <a:ext cx="1878643" cy="1430958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t-LT" sz="1600" b="1" dirty="0">
                    <a:solidFill>
                      <a:srgbClr val="C00000"/>
                    </a:solidFill>
                  </a:rPr>
                  <a:t>Turto bankas</a:t>
                </a:r>
              </a:p>
              <a:p>
                <a:pPr algn="ctr"/>
                <a:r>
                  <a:rPr lang="lt-LT" sz="1200" dirty="0">
                    <a:solidFill>
                      <a:schemeClr val="tx1"/>
                    </a:solidFill>
                  </a:rPr>
                  <a:t>Viešųjų pastatų statybos ir remonto pirkimai</a:t>
                </a:r>
              </a:p>
              <a:p>
                <a:pPr algn="ctr"/>
                <a:endParaRPr lang="lt-LT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Rounded Rectangle 31"/>
              <p:cNvSpPr/>
              <p:nvPr/>
            </p:nvSpPr>
            <p:spPr>
              <a:xfrm>
                <a:off x="9331327" y="4448412"/>
                <a:ext cx="1957425" cy="1430957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t-LT" sz="1600" b="1" dirty="0">
                    <a:solidFill>
                      <a:srgbClr val="C00000"/>
                    </a:solidFill>
                  </a:rPr>
                  <a:t>Gynybos resursų agentūra prie KAM</a:t>
                </a:r>
              </a:p>
              <a:p>
                <a:pPr algn="ctr"/>
                <a:r>
                  <a:rPr lang="lt-LT" sz="1100" dirty="0">
                    <a:solidFill>
                      <a:schemeClr val="tx1"/>
                    </a:solidFill>
                  </a:rPr>
                  <a:t>KAM srities pirkimai</a:t>
                </a:r>
              </a:p>
              <a:p>
                <a:pPr algn="ctr"/>
                <a:endParaRPr lang="lt-LT" sz="1200" dirty="0"/>
              </a:p>
            </p:txBody>
          </p:sp>
          <p:sp>
            <p:nvSpPr>
              <p:cNvPr id="33" name="Rounded Rectangle 32"/>
              <p:cNvSpPr/>
              <p:nvPr/>
            </p:nvSpPr>
            <p:spPr>
              <a:xfrm>
                <a:off x="2928590" y="4403060"/>
                <a:ext cx="2020971" cy="1442621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t-LT" sz="1600" b="1" dirty="0">
                    <a:solidFill>
                      <a:srgbClr val="C00000"/>
                    </a:solidFill>
                  </a:rPr>
                  <a:t>CPO LT</a:t>
                </a:r>
              </a:p>
              <a:p>
                <a:pPr algn="ctr"/>
                <a:r>
                  <a:rPr lang="lt-LT" sz="1200" dirty="0">
                    <a:solidFill>
                      <a:schemeClr val="tx1"/>
                    </a:solidFill>
                  </a:rPr>
                  <a:t>Biuro ir veiklos </a:t>
                </a:r>
                <a:r>
                  <a:rPr lang="lt-LT" sz="1200" dirty="0" smtClean="0">
                    <a:solidFill>
                      <a:schemeClr val="tx1"/>
                    </a:solidFill>
                  </a:rPr>
                  <a:t>aptarnavimo-valdymo,</a:t>
                </a:r>
                <a:endParaRPr lang="lt-LT" sz="12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lt-LT" sz="1200" dirty="0">
                    <a:solidFill>
                      <a:schemeClr val="tx1"/>
                    </a:solidFill>
                  </a:rPr>
                  <a:t>Sveikatos srities, IT, infrastruktūros ir </a:t>
                </a:r>
                <a:r>
                  <a:rPr lang="lt-LT" sz="1200" dirty="0" smtClean="0">
                    <a:solidFill>
                      <a:schemeClr val="tx1"/>
                    </a:solidFill>
                  </a:rPr>
                  <a:t>darbų pirkimai</a:t>
                </a:r>
                <a:endParaRPr lang="lt-LT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5115188" y="4440743"/>
                <a:ext cx="2023267" cy="1437325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t-LT" sz="1400" b="1" dirty="0">
                    <a:solidFill>
                      <a:srgbClr val="C00000"/>
                    </a:solidFill>
                  </a:rPr>
                  <a:t>Turto valdymo ir ūkio </a:t>
                </a:r>
                <a:r>
                  <a:rPr lang="lt-LT" sz="1400" b="1" dirty="0" smtClean="0">
                    <a:solidFill>
                      <a:srgbClr val="C00000"/>
                    </a:solidFill>
                  </a:rPr>
                  <a:t>departamentas </a:t>
                </a:r>
                <a:r>
                  <a:rPr lang="lt-LT" sz="1400" b="1" dirty="0">
                    <a:solidFill>
                      <a:srgbClr val="C00000"/>
                    </a:solidFill>
                  </a:rPr>
                  <a:t>prie VRM</a:t>
                </a:r>
              </a:p>
              <a:p>
                <a:pPr algn="ctr"/>
                <a:r>
                  <a:rPr lang="lt-LT" sz="1200" dirty="0" smtClean="0">
                    <a:solidFill>
                      <a:schemeClr val="tx1"/>
                    </a:solidFill>
                  </a:rPr>
                  <a:t>Transporto ir su juo susiję pirkimai</a:t>
                </a: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2648159" y="3605284"/>
              <a:ext cx="9151064" cy="95410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lt-LT" sz="2000" b="1" dirty="0">
                  <a:solidFill>
                    <a:srgbClr val="C00000"/>
                  </a:solidFill>
                </a:rPr>
                <a:t>PIRKIMŲ KOMPETENCIJŲ CENTRAI</a:t>
              </a:r>
            </a:p>
            <a:p>
              <a:pPr algn="ctr"/>
              <a:r>
                <a:rPr lang="lt-LT" sz="1600" dirty="0"/>
                <a:t>(pasirengimas pirkimui + procedūrų vykdymas)</a:t>
              </a:r>
            </a:p>
            <a:p>
              <a:endParaRPr lang="lt-LT" dirty="0"/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11159751" y="2791321"/>
              <a:ext cx="639469" cy="305771"/>
            </a:xfrm>
            <a:prstGeom prst="straightConnector1">
              <a:avLst/>
            </a:prstGeom>
            <a:ln w="25400">
              <a:solidFill>
                <a:schemeClr val="bg2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TextBox 43"/>
          <p:cNvSpPr txBox="1"/>
          <p:nvPr/>
        </p:nvSpPr>
        <p:spPr>
          <a:xfrm>
            <a:off x="10924691" y="5684082"/>
            <a:ext cx="207218" cy="352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t-LT" dirty="0"/>
          </a:p>
        </p:txBody>
      </p:sp>
      <p:sp>
        <p:nvSpPr>
          <p:cNvPr id="45" name="TextBox 44"/>
          <p:cNvSpPr txBox="1"/>
          <p:nvPr/>
        </p:nvSpPr>
        <p:spPr>
          <a:xfrm>
            <a:off x="11077091" y="5836482"/>
            <a:ext cx="207218" cy="352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t-LT" dirty="0"/>
          </a:p>
        </p:txBody>
      </p:sp>
      <p:sp>
        <p:nvSpPr>
          <p:cNvPr id="46" name="TextBox 45"/>
          <p:cNvSpPr txBox="1"/>
          <p:nvPr/>
        </p:nvSpPr>
        <p:spPr>
          <a:xfrm>
            <a:off x="11229491" y="5988882"/>
            <a:ext cx="207218" cy="352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t-LT" dirty="0"/>
          </a:p>
        </p:txBody>
      </p:sp>
      <p:sp>
        <p:nvSpPr>
          <p:cNvPr id="47" name="TextBox 46"/>
          <p:cNvSpPr txBox="1"/>
          <p:nvPr/>
        </p:nvSpPr>
        <p:spPr>
          <a:xfrm>
            <a:off x="11381891" y="6141282"/>
            <a:ext cx="207218" cy="352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t-LT" dirty="0"/>
          </a:p>
        </p:txBody>
      </p:sp>
      <p:sp>
        <p:nvSpPr>
          <p:cNvPr id="48" name="TextBox 47"/>
          <p:cNvSpPr txBox="1"/>
          <p:nvPr/>
        </p:nvSpPr>
        <p:spPr>
          <a:xfrm>
            <a:off x="11534291" y="6293682"/>
            <a:ext cx="207218" cy="352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t-LT" dirty="0"/>
          </a:p>
        </p:txBody>
      </p:sp>
      <p:grpSp>
        <p:nvGrpSpPr>
          <p:cNvPr id="95" name="Group 94"/>
          <p:cNvGrpSpPr/>
          <p:nvPr/>
        </p:nvGrpSpPr>
        <p:grpSpPr>
          <a:xfrm>
            <a:off x="54684" y="2378790"/>
            <a:ext cx="1823777" cy="1528373"/>
            <a:chOff x="54684" y="2378790"/>
            <a:chExt cx="1823777" cy="1528373"/>
          </a:xfrm>
        </p:grpSpPr>
        <p:grpSp>
          <p:nvGrpSpPr>
            <p:cNvPr id="26" name="Group 25"/>
            <p:cNvGrpSpPr/>
            <p:nvPr/>
          </p:nvGrpSpPr>
          <p:grpSpPr>
            <a:xfrm>
              <a:off x="328054" y="2378790"/>
              <a:ext cx="1208645" cy="1071601"/>
              <a:chOff x="1939157" y="446416"/>
              <a:chExt cx="2653083" cy="2653083"/>
            </a:xfr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</p:grpSpPr>
          <p:sp>
            <p:nvSpPr>
              <p:cNvPr id="42" name="Oval 41"/>
              <p:cNvSpPr/>
              <p:nvPr/>
            </p:nvSpPr>
            <p:spPr>
              <a:xfrm>
                <a:off x="1939157" y="446416"/>
                <a:ext cx="2653083" cy="2653083"/>
              </a:xfrm>
              <a:prstGeom prst="ellipse">
                <a:avLst/>
              </a:prstGeom>
              <a:sp3d contourW="12700" prstMaterial="clear">
                <a:bevelT w="177800" h="254000"/>
                <a:bevelB w="152400"/>
              </a:sp3d>
            </p:spPr>
            <p:style>
              <a:lnRef idx="0">
                <a:schemeClr val="l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2">
                  <a:alpha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dk2">
                  <a:alpha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/>
              </a:fontRef>
            </p:style>
          </p:sp>
          <p:sp>
            <p:nvSpPr>
              <p:cNvPr id="43" name="Oval 4"/>
              <p:cNvSpPr txBox="1"/>
              <p:nvPr/>
            </p:nvSpPr>
            <p:spPr>
              <a:xfrm>
                <a:off x="2187068" y="880032"/>
                <a:ext cx="2349324" cy="604247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lvl="0" algn="ctr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lt-LT" kern="1200" dirty="0" smtClean="0"/>
                  <a:t>3</a:t>
                </a:r>
                <a:endParaRPr lang="en-US" kern="1200" dirty="0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669816" y="2835562"/>
              <a:ext cx="1208645" cy="1071601"/>
              <a:chOff x="2621990" y="1234514"/>
              <a:chExt cx="2653083" cy="2653083"/>
            </a:xfr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</p:grpSpPr>
          <p:sp>
            <p:nvSpPr>
              <p:cNvPr id="40" name="Oval 39"/>
              <p:cNvSpPr/>
              <p:nvPr/>
            </p:nvSpPr>
            <p:spPr>
              <a:xfrm>
                <a:off x="2621990" y="1234514"/>
                <a:ext cx="2653083" cy="2653083"/>
              </a:xfrm>
              <a:prstGeom prst="ellipse">
                <a:avLst/>
              </a:prstGeom>
              <a:sp3d contourW="12700" prstMaterial="clear">
                <a:bevelT w="177800" h="254000"/>
                <a:bevelB w="152400"/>
              </a:sp3d>
            </p:spPr>
            <p:style>
              <a:lnRef idx="0">
                <a:schemeClr val="l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2">
                  <a:alpha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dk2">
                  <a:alpha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/>
              </a:fontRef>
            </p:style>
          </p:sp>
          <p:sp>
            <p:nvSpPr>
              <p:cNvPr id="41" name="Oval 6"/>
              <p:cNvSpPr txBox="1"/>
              <p:nvPr/>
            </p:nvSpPr>
            <p:spPr>
              <a:xfrm>
                <a:off x="3433391" y="1919894"/>
                <a:ext cx="1591849" cy="1459195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000" kern="1200" dirty="0" smtClean="0"/>
              </a:p>
              <a:p>
                <a:pPr lvl="0" algn="ctr" defTabSz="2889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2000" b="1" kern="1200" dirty="0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54684" y="2835562"/>
              <a:ext cx="1223642" cy="1071601"/>
              <a:chOff x="1252902" y="1258711"/>
              <a:chExt cx="2653083" cy="2653083"/>
            </a:xfr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</p:grpSpPr>
          <p:sp>
            <p:nvSpPr>
              <p:cNvPr id="38" name="Oval 37"/>
              <p:cNvSpPr/>
              <p:nvPr/>
            </p:nvSpPr>
            <p:spPr>
              <a:xfrm>
                <a:off x="1252902" y="1258711"/>
                <a:ext cx="2653083" cy="2653083"/>
              </a:xfrm>
              <a:prstGeom prst="ellipse">
                <a:avLst/>
              </a:prstGeom>
              <a:sp3d contourW="12700" prstMaterial="clear">
                <a:bevelT w="177800" h="254000"/>
                <a:bevelB w="152400"/>
              </a:sp3d>
            </p:spPr>
            <p:style>
              <a:lnRef idx="0">
                <a:schemeClr val="l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2">
                  <a:alpha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dk2">
                  <a:alpha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/>
              </a:fontRef>
            </p:style>
          </p:sp>
          <p:sp>
            <p:nvSpPr>
              <p:cNvPr id="39" name="Oval 8"/>
              <p:cNvSpPr txBox="1"/>
              <p:nvPr/>
            </p:nvSpPr>
            <p:spPr>
              <a:xfrm>
                <a:off x="1502734" y="1944090"/>
                <a:ext cx="1591849" cy="1459195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000" kern="1200" dirty="0" smtClean="0"/>
              </a:p>
              <a:p>
                <a:pPr lvl="0" algn="ctr" defTabSz="2889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2000" b="1" kern="1200" dirty="0">
                  <a:solidFill>
                    <a:srgbClr val="C00000"/>
                  </a:solidFill>
                </a:endParaRPr>
              </a:p>
            </p:txBody>
          </p:sp>
        </p:grpSp>
        <p:sp>
          <p:nvSpPr>
            <p:cNvPr id="49" name="TextBox 48"/>
            <p:cNvSpPr txBox="1"/>
            <p:nvPr/>
          </p:nvSpPr>
          <p:spPr>
            <a:xfrm>
              <a:off x="782858" y="3462255"/>
              <a:ext cx="277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dirty="0" smtClean="0"/>
                <a:t>2</a:t>
              </a:r>
              <a:endParaRPr lang="lt-LT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767740" y="308480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lt-LT" dirty="0" smtClean="0"/>
                <a:t>1</a:t>
              </a:r>
              <a:endParaRPr lang="lt-LT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157029" y="286992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lt-LT" dirty="0" smtClean="0"/>
                <a:t>2</a:t>
              </a:r>
              <a:endParaRPr lang="lt-LT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33810" y="2910871"/>
              <a:ext cx="2478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dirty="0" smtClean="0"/>
                <a:t>2</a:t>
              </a:r>
              <a:endParaRPr lang="lt-LT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02186" y="335081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lt-LT" dirty="0" smtClean="0"/>
                <a:t>3</a:t>
              </a:r>
              <a:endParaRPr lang="lt-LT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379988" y="337001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lt-LT" dirty="0" smtClean="0"/>
                <a:t>3</a:t>
              </a:r>
              <a:endParaRPr lang="lt-LT" dirty="0"/>
            </a:p>
          </p:txBody>
        </p:sp>
      </p:grpSp>
      <p:sp>
        <p:nvSpPr>
          <p:cNvPr id="50" name="Rectangle 49"/>
          <p:cNvSpPr/>
          <p:nvPr/>
        </p:nvSpPr>
        <p:spPr>
          <a:xfrm>
            <a:off x="50733" y="4011994"/>
            <a:ext cx="2176464" cy="49890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100" dirty="0" smtClean="0"/>
              <a:t>Pagal šį principą  - jau vykdomas pilotinis projektas Ekonomikos ir inovacijų ministro valdymo srityje</a:t>
            </a:r>
            <a:endParaRPr lang="lt-LT" sz="1100" dirty="0"/>
          </a:p>
        </p:txBody>
      </p:sp>
      <p:sp>
        <p:nvSpPr>
          <p:cNvPr id="89" name="Right Arrow 88"/>
          <p:cNvSpPr/>
          <p:nvPr/>
        </p:nvSpPr>
        <p:spPr>
          <a:xfrm>
            <a:off x="1728374" y="2379707"/>
            <a:ext cx="978408" cy="48463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51" name="Rounded Rectangle 32"/>
          <p:cNvSpPr/>
          <p:nvPr/>
        </p:nvSpPr>
        <p:spPr>
          <a:xfrm>
            <a:off x="10346114" y="2533721"/>
            <a:ext cx="1551246" cy="133603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b="1" dirty="0">
                <a:solidFill>
                  <a:srgbClr val="C00000"/>
                </a:solidFill>
              </a:rPr>
              <a:t>CPO LT</a:t>
            </a:r>
          </a:p>
          <a:p>
            <a:pPr algn="ctr"/>
            <a:r>
              <a:rPr lang="lt-LT" sz="1600" dirty="0">
                <a:solidFill>
                  <a:schemeClr val="tx1"/>
                </a:solidFill>
              </a:rPr>
              <a:t>katalogo plėtra</a:t>
            </a:r>
          </a:p>
        </p:txBody>
      </p:sp>
    </p:spTree>
    <p:extLst>
      <p:ext uri="{BB962C8B-B14F-4D97-AF65-F5344CB8AC3E}">
        <p14:creationId xmlns:p14="http://schemas.microsoft.com/office/powerpoint/2010/main" val="195927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8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/>
          </p:nvPr>
        </p:nvGraphicFramePr>
        <p:xfrm>
          <a:off x="133815" y="211874"/>
          <a:ext cx="11797990" cy="3434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91014" y="1639230"/>
            <a:ext cx="2007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 smtClean="0">
                <a:solidFill>
                  <a:schemeClr val="bg1"/>
                </a:solidFill>
              </a:rPr>
              <a:t>Iki gruodžio 31 d.</a:t>
            </a:r>
            <a:endParaRPr lang="lt-LT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55554" y="1639230"/>
            <a:ext cx="18064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 smtClean="0">
                <a:solidFill>
                  <a:schemeClr val="bg1"/>
                </a:solidFill>
              </a:rPr>
              <a:t>Iki vasario 15 d.</a:t>
            </a:r>
            <a:endParaRPr lang="lt-LT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69072" y="1639230"/>
            <a:ext cx="2177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b="1" dirty="0" smtClean="0">
                <a:solidFill>
                  <a:schemeClr val="bg1"/>
                </a:solidFill>
              </a:rPr>
              <a:t>Vasario 15 – kovo 14 d.</a:t>
            </a:r>
            <a:endParaRPr lang="lt-LT" sz="16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515252" y="1639230"/>
            <a:ext cx="1714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 smtClean="0">
                <a:solidFill>
                  <a:schemeClr val="bg1"/>
                </a:solidFill>
              </a:rPr>
              <a:t>Iki kovo 15 d.</a:t>
            </a:r>
            <a:endParaRPr lang="lt-LT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1809" y="6126579"/>
            <a:ext cx="5591124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lt-LT" sz="1600" dirty="0" smtClean="0"/>
              <a:t>Antrinių viešųjų pirkimų tikslų pasiekimas poreikį valdant įstaigai prie VP politiką formuojančios institucijos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531274" y="4683327"/>
            <a:ext cx="5581659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lt-LT" sz="1600" dirty="0" smtClean="0"/>
              <a:t>Bendrai atliekamų pirkimų skaičiaus didėjimas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531275" y="3857623"/>
            <a:ext cx="3641271" cy="40011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square" rtlCol="0">
            <a:spAutoFit/>
          </a:bodyPr>
          <a:lstStyle/>
          <a:p>
            <a:r>
              <a:rPr lang="lt-LT" sz="2000" b="1" dirty="0" smtClean="0">
                <a:solidFill>
                  <a:schemeClr val="bg1"/>
                </a:solidFill>
              </a:rPr>
              <a:t>LAUKIAMAS POVEIKIS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8842" y="5067610"/>
            <a:ext cx="5574091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lt-LT" sz="1600" dirty="0" smtClean="0"/>
              <a:t>Standartizuojamų objektų identifikavimas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525780" y="5473984"/>
            <a:ext cx="5587153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lt-LT" sz="1600" dirty="0" smtClean="0"/>
              <a:t>Rinkos  </a:t>
            </a:r>
            <a:r>
              <a:rPr lang="lt-LT" sz="1600" dirty="0"/>
              <a:t>skatinimas per TS keitimą stebint ir keičiant poreikį ar kitus pirkimų aspektus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538843" y="4299630"/>
            <a:ext cx="5574090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lt-LT" sz="1600" dirty="0" smtClean="0"/>
              <a:t>Pažangus informacijos valdymas</a:t>
            </a:r>
            <a:endParaRPr lang="lt-LT" sz="1600" dirty="0"/>
          </a:p>
        </p:txBody>
      </p:sp>
      <p:sp>
        <p:nvSpPr>
          <p:cNvPr id="15" name="Rectangle 14"/>
          <p:cNvSpPr/>
          <p:nvPr/>
        </p:nvSpPr>
        <p:spPr>
          <a:xfrm>
            <a:off x="538843" y="3739005"/>
            <a:ext cx="2658534" cy="118533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8" name="TextBox 17"/>
          <p:cNvSpPr txBox="1"/>
          <p:nvPr/>
        </p:nvSpPr>
        <p:spPr>
          <a:xfrm>
            <a:off x="829081" y="412420"/>
            <a:ext cx="10745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3200" u="sng" dirty="0" smtClean="0">
                <a:solidFill>
                  <a:srgbClr val="C00000"/>
                </a:solidFill>
              </a:rPr>
              <a:t>POREIKIO VALDYMAS</a:t>
            </a:r>
            <a:endParaRPr lang="lt-LT" sz="3200" u="sng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5" y="4233537"/>
            <a:ext cx="30003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167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lt-LT" sz="3200" u="sng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FUNKCIJŲ PASISKIRSTYMAS TARP PERKANČIŲJŲ ORGANIZACIJŲ IR PIRKIMŲ KOMPETENCIJŲ CENTRŲ</a:t>
            </a:r>
            <a:endParaRPr lang="lt-LT" u="sng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33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Segoe UI Semibold" panose="020B07020402040202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egoe UI Semibold" panose="020B07020402040202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egoe UI Semibold" panose="020B07020402040202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egoe UI Semibold" panose="020B07020402040202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egoe UI Semibold" panose="020B07020402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 Semibold" panose="020B07020402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 Semibold" panose="020B07020402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 Semibold" panose="020B07020402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egoe UI Semibold" panose="020B0702040204020203" pitchFamily="34" charset="0"/>
              </a:defRPr>
            </a:lvl9pPr>
          </a:lstStyle>
          <a:p>
            <a:fld id="{4C8526B4-2843-451D-AF15-2E7592986FEE}" type="slidenum">
              <a:rPr lang="lt-LT" altLang="en-US" smtClean="0">
                <a:solidFill>
                  <a:srgbClr val="FFFFFF"/>
                </a:solidFill>
              </a:rPr>
              <a:pPr/>
              <a:t>6</a:t>
            </a:fld>
            <a:endParaRPr lang="lt-LT" altLang="en-US" smtClean="0">
              <a:solidFill>
                <a:srgbClr val="FFFFFF"/>
              </a:solidFill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96173" y="2265362"/>
            <a:ext cx="993775" cy="1684337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Pirkimo poreikio pateiki-</a:t>
            </a:r>
            <a:r>
              <a:rPr lang="lt-LT" sz="1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</a:t>
            </a:r>
            <a:endParaRPr lang="lt-LT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lowchart: Alternate Process 8"/>
          <p:cNvSpPr/>
          <p:nvPr/>
        </p:nvSpPr>
        <p:spPr>
          <a:xfrm>
            <a:off x="0" y="4227513"/>
            <a:ext cx="1039813" cy="1682750"/>
          </a:xfrm>
          <a:prstGeom prst="flowChartAlternateProcess">
            <a:avLst/>
          </a:prstGeom>
          <a:solidFill>
            <a:srgbClr val="CC3300"/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12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Pirkimų plano </a:t>
            </a:r>
            <a:r>
              <a:rPr lang="lt-LT" sz="1200" b="1" dirty="0">
                <a:solidFill>
                  <a:schemeClr val="bg1"/>
                </a:solidFill>
                <a:cs typeface="Arial" panose="020B0604020202020204" pitchFamily="34" charset="0"/>
              </a:rPr>
              <a:t>projekto parengi-</a:t>
            </a:r>
            <a:r>
              <a:rPr lang="lt-LT" sz="1200" b="1" dirty="0" err="1">
                <a:solidFill>
                  <a:schemeClr val="bg1"/>
                </a:solidFill>
                <a:cs typeface="Arial" panose="020B0604020202020204" pitchFamily="34" charset="0"/>
              </a:rPr>
              <a:t>mas</a:t>
            </a:r>
            <a:endParaRPr lang="lt-LT" sz="12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9" name="Flowchart: Alternate Process 18"/>
          <p:cNvSpPr/>
          <p:nvPr/>
        </p:nvSpPr>
        <p:spPr>
          <a:xfrm>
            <a:off x="1206500" y="2279650"/>
            <a:ext cx="993775" cy="1682750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Pirkimo plano </a:t>
            </a:r>
            <a:r>
              <a:rPr lang="lt-LT" sz="1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patvirti-nimas</a:t>
            </a:r>
            <a:endParaRPr lang="lt-LT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Flowchart: Alternate Process 20"/>
          <p:cNvSpPr/>
          <p:nvPr/>
        </p:nvSpPr>
        <p:spPr>
          <a:xfrm>
            <a:off x="2386013" y="4227513"/>
            <a:ext cx="993775" cy="1682750"/>
          </a:xfrm>
          <a:prstGeom prst="flowChartAlternateProcess">
            <a:avLst/>
          </a:prstGeom>
          <a:solidFill>
            <a:srgbClr val="CC3300"/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1200" b="1" dirty="0">
                <a:solidFill>
                  <a:schemeClr val="bg1"/>
                </a:solidFill>
                <a:cs typeface="Arial" panose="020B0604020202020204" pitchFamily="34" charset="0"/>
              </a:rPr>
              <a:t>Pirkimo sąlygų </a:t>
            </a:r>
            <a:r>
              <a:rPr lang="lt-LT" sz="12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rengimas</a:t>
            </a:r>
            <a:endParaRPr lang="lt-LT" sz="12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2" name="Flowchart: Alternate Process 21"/>
          <p:cNvSpPr/>
          <p:nvPr/>
        </p:nvSpPr>
        <p:spPr>
          <a:xfrm>
            <a:off x="3551238" y="4227513"/>
            <a:ext cx="993775" cy="1682750"/>
          </a:xfrm>
          <a:prstGeom prst="flowChartAlternateProcess">
            <a:avLst/>
          </a:prstGeom>
          <a:solidFill>
            <a:srgbClr val="CC3300"/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1200" b="1" dirty="0">
                <a:solidFill>
                  <a:schemeClr val="bg1"/>
                </a:solidFill>
                <a:cs typeface="Arial" panose="020B0604020202020204" pitchFamily="34" charset="0"/>
              </a:rPr>
              <a:t>Pirkimo </a:t>
            </a:r>
            <a:r>
              <a:rPr lang="lt-LT" sz="12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paskelbimas</a:t>
            </a:r>
            <a:endParaRPr lang="lt-LT" sz="12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3" name="Flowchart: Alternate Process 22"/>
          <p:cNvSpPr/>
          <p:nvPr/>
        </p:nvSpPr>
        <p:spPr>
          <a:xfrm>
            <a:off x="4770438" y="4227513"/>
            <a:ext cx="993775" cy="1682750"/>
          </a:xfrm>
          <a:prstGeom prst="flowChartAlternateProcess">
            <a:avLst/>
          </a:prstGeom>
          <a:solidFill>
            <a:srgbClr val="CC3300"/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1200" b="1" dirty="0">
                <a:solidFill>
                  <a:schemeClr val="bg1"/>
                </a:solidFill>
                <a:cs typeface="Arial" panose="020B0604020202020204" pitchFamily="34" charset="0"/>
              </a:rPr>
              <a:t>Atsakymai į tiekėjų </a:t>
            </a:r>
            <a:r>
              <a:rPr lang="lt-LT" sz="12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klausimus</a:t>
            </a:r>
            <a:endParaRPr lang="lt-LT" sz="12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4" name="Flowchart: Alternate Process 23"/>
          <p:cNvSpPr/>
          <p:nvPr/>
        </p:nvSpPr>
        <p:spPr>
          <a:xfrm>
            <a:off x="5937250" y="4227513"/>
            <a:ext cx="993775" cy="1682750"/>
          </a:xfrm>
          <a:prstGeom prst="flowChartAlternateProcess">
            <a:avLst/>
          </a:prstGeom>
          <a:solidFill>
            <a:srgbClr val="CC3300"/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1200" b="1" dirty="0">
                <a:solidFill>
                  <a:schemeClr val="bg1"/>
                </a:solidFill>
                <a:cs typeface="Arial" panose="020B0604020202020204" pitchFamily="34" charset="0"/>
              </a:rPr>
              <a:t>Tiekėjų </a:t>
            </a:r>
            <a:r>
              <a:rPr lang="lt-LT" sz="12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pasiūlymų vertinimas</a:t>
            </a:r>
            <a:endParaRPr lang="lt-LT" sz="12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5" name="Flowchart: Alternate Process 24"/>
          <p:cNvSpPr/>
          <p:nvPr/>
        </p:nvSpPr>
        <p:spPr>
          <a:xfrm>
            <a:off x="7102475" y="4227513"/>
            <a:ext cx="995363" cy="1682750"/>
          </a:xfrm>
          <a:prstGeom prst="flowChartAlternateProcess">
            <a:avLst/>
          </a:prstGeom>
          <a:solidFill>
            <a:srgbClr val="CC3300"/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12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Pretenzijų nagrinėji-</a:t>
            </a:r>
            <a:r>
              <a:rPr lang="lt-LT" sz="1200" b="1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mas</a:t>
            </a:r>
            <a:endParaRPr lang="lt-LT" sz="12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6" name="Flowchart: Alternate Process 25"/>
          <p:cNvSpPr/>
          <p:nvPr/>
        </p:nvSpPr>
        <p:spPr>
          <a:xfrm>
            <a:off x="8256588" y="4227513"/>
            <a:ext cx="1063258" cy="1682750"/>
          </a:xfrm>
          <a:prstGeom prst="flowChartAlternateProcess">
            <a:avLst/>
          </a:prstGeom>
          <a:solidFill>
            <a:srgbClr val="CC3300"/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12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Dokumentų sutarčiai </a:t>
            </a:r>
            <a:r>
              <a:rPr lang="lt-LT" sz="1200" b="1" dirty="0">
                <a:solidFill>
                  <a:schemeClr val="bg1"/>
                </a:solidFill>
                <a:cs typeface="Arial" panose="020B0604020202020204" pitchFamily="34" charset="0"/>
              </a:rPr>
              <a:t>sudaryti </a:t>
            </a:r>
            <a:r>
              <a:rPr lang="lt-LT" sz="12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pateikimas</a:t>
            </a:r>
            <a:endParaRPr lang="lt-LT" sz="12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27" name="Flowchart: Alternate Process 26"/>
          <p:cNvSpPr/>
          <p:nvPr/>
        </p:nvSpPr>
        <p:spPr>
          <a:xfrm>
            <a:off x="9847385" y="4227513"/>
            <a:ext cx="1080965" cy="1682750"/>
          </a:xfrm>
          <a:prstGeom prst="flowChartAlternateProcess">
            <a:avLst/>
          </a:prstGeom>
          <a:solidFill>
            <a:srgbClr val="CC3300"/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12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Procedūrų ataskaita</a:t>
            </a:r>
            <a:r>
              <a:rPr lang="lt-LT" sz="1200" b="1" dirty="0">
                <a:solidFill>
                  <a:schemeClr val="bg1"/>
                </a:solidFill>
                <a:cs typeface="Arial" panose="020B0604020202020204" pitchFamily="34" charset="0"/>
              </a:rPr>
              <a:t>, </a:t>
            </a:r>
            <a:r>
              <a:rPr lang="lt-LT" sz="12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skelbimas </a:t>
            </a:r>
            <a:r>
              <a:rPr lang="lt-LT" sz="1200" b="1" dirty="0">
                <a:solidFill>
                  <a:schemeClr val="bg1"/>
                </a:solidFill>
                <a:cs typeface="Arial" panose="020B0604020202020204" pitchFamily="34" charset="0"/>
              </a:rPr>
              <a:t>apie sutartį</a:t>
            </a:r>
          </a:p>
        </p:txBody>
      </p:sp>
      <p:sp>
        <p:nvSpPr>
          <p:cNvPr id="28" name="Flowchart: Alternate Process 27"/>
          <p:cNvSpPr/>
          <p:nvPr/>
        </p:nvSpPr>
        <p:spPr>
          <a:xfrm>
            <a:off x="11087100" y="4215790"/>
            <a:ext cx="1093665" cy="1682750"/>
          </a:xfrm>
          <a:prstGeom prst="flowChartAlternateProcess">
            <a:avLst/>
          </a:prstGeom>
          <a:solidFill>
            <a:srgbClr val="CC3300"/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12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Sutarties</a:t>
            </a:r>
            <a:r>
              <a:rPr lang="lt-LT" sz="1200" b="1" dirty="0">
                <a:solidFill>
                  <a:schemeClr val="bg1"/>
                </a:solidFill>
                <a:cs typeface="Arial" panose="020B0604020202020204" pitchFamily="34" charset="0"/>
              </a:rPr>
              <a:t>, </a:t>
            </a:r>
            <a:r>
              <a:rPr lang="lt-LT" sz="12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pasiūlymo paskelbimas </a:t>
            </a:r>
            <a:r>
              <a:rPr lang="lt-LT" sz="1200" b="1" dirty="0">
                <a:solidFill>
                  <a:schemeClr val="bg1"/>
                </a:solidFill>
                <a:cs typeface="Arial" panose="020B0604020202020204" pitchFamily="34" charset="0"/>
              </a:rPr>
              <a:t>CVP IS</a:t>
            </a:r>
          </a:p>
        </p:txBody>
      </p:sp>
      <p:sp>
        <p:nvSpPr>
          <p:cNvPr id="29" name="Flowchart: Alternate Process 28"/>
          <p:cNvSpPr/>
          <p:nvPr/>
        </p:nvSpPr>
        <p:spPr>
          <a:xfrm>
            <a:off x="9123363" y="2279650"/>
            <a:ext cx="1111914" cy="1682750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1200" b="1" dirty="0">
                <a:solidFill>
                  <a:schemeClr val="tx1"/>
                </a:solidFill>
                <a:cs typeface="Arial" panose="020B0604020202020204" pitchFamily="34" charset="0"/>
              </a:rPr>
              <a:t>Pirkimo </a:t>
            </a:r>
            <a:r>
              <a:rPr lang="lt-LT" sz="12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sutarties sudarymas</a:t>
            </a:r>
            <a:endParaRPr lang="lt-LT" sz="1200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30" name="Right Arrow 29"/>
          <p:cNvSpPr/>
          <p:nvPr/>
        </p:nvSpPr>
        <p:spPr>
          <a:xfrm>
            <a:off x="2209800" y="3033713"/>
            <a:ext cx="173038" cy="17462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31" name="Right Arrow 30"/>
          <p:cNvSpPr/>
          <p:nvPr/>
        </p:nvSpPr>
        <p:spPr>
          <a:xfrm>
            <a:off x="3376613" y="5068888"/>
            <a:ext cx="171450" cy="17621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32" name="Right Arrow 31"/>
          <p:cNvSpPr/>
          <p:nvPr/>
        </p:nvSpPr>
        <p:spPr>
          <a:xfrm>
            <a:off x="4572000" y="5068888"/>
            <a:ext cx="173038" cy="17621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33" name="Right Arrow 32"/>
          <p:cNvSpPr/>
          <p:nvPr/>
        </p:nvSpPr>
        <p:spPr>
          <a:xfrm>
            <a:off x="5764213" y="5057775"/>
            <a:ext cx="173037" cy="17462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34" name="Right Arrow 33"/>
          <p:cNvSpPr/>
          <p:nvPr/>
        </p:nvSpPr>
        <p:spPr>
          <a:xfrm>
            <a:off x="6918325" y="5070475"/>
            <a:ext cx="171450" cy="176213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35" name="Right Arrow 34"/>
          <p:cNvSpPr/>
          <p:nvPr/>
        </p:nvSpPr>
        <p:spPr>
          <a:xfrm>
            <a:off x="8097838" y="5068888"/>
            <a:ext cx="171450" cy="17621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36" name="Right Arrow 35"/>
          <p:cNvSpPr/>
          <p:nvPr/>
        </p:nvSpPr>
        <p:spPr>
          <a:xfrm>
            <a:off x="10928350" y="5057775"/>
            <a:ext cx="171450" cy="17462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38" name="Right Arrow 37"/>
          <p:cNvSpPr/>
          <p:nvPr/>
        </p:nvSpPr>
        <p:spPr>
          <a:xfrm rot="5400000">
            <a:off x="387350" y="4000501"/>
            <a:ext cx="173037" cy="17621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39" name="Right Arrow 38"/>
          <p:cNvSpPr/>
          <p:nvPr/>
        </p:nvSpPr>
        <p:spPr>
          <a:xfrm rot="18596401">
            <a:off x="1015206" y="4126707"/>
            <a:ext cx="517525" cy="17621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40" name="Right Arrow 39"/>
          <p:cNvSpPr/>
          <p:nvPr/>
        </p:nvSpPr>
        <p:spPr>
          <a:xfrm rot="5400000">
            <a:off x="2783682" y="4010818"/>
            <a:ext cx="171450" cy="176213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41" name="Right Arrow 40"/>
          <p:cNvSpPr/>
          <p:nvPr/>
        </p:nvSpPr>
        <p:spPr>
          <a:xfrm rot="18596401">
            <a:off x="8970962" y="3987801"/>
            <a:ext cx="244475" cy="1778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sp>
        <p:nvSpPr>
          <p:cNvPr id="42" name="Right Arrow 41"/>
          <p:cNvSpPr/>
          <p:nvPr/>
        </p:nvSpPr>
        <p:spPr>
          <a:xfrm rot="3624695">
            <a:off x="10002044" y="4001294"/>
            <a:ext cx="214313" cy="16827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cxnSp>
        <p:nvCxnSpPr>
          <p:cNvPr id="44" name="Straight Connector 43"/>
          <p:cNvCxnSpPr/>
          <p:nvPr/>
        </p:nvCxnSpPr>
        <p:spPr>
          <a:xfrm flipV="1">
            <a:off x="-46038" y="4121639"/>
            <a:ext cx="12238038" cy="22225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ight Arrow 48"/>
          <p:cNvSpPr/>
          <p:nvPr/>
        </p:nvSpPr>
        <p:spPr>
          <a:xfrm>
            <a:off x="11113" y="1709738"/>
            <a:ext cx="2493962" cy="542925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lt-LT" sz="1600" b="1" dirty="0">
                <a:solidFill>
                  <a:srgbClr val="C00000"/>
                </a:solidFill>
              </a:rPr>
              <a:t>Perkančioji organizacija</a:t>
            </a:r>
          </a:p>
        </p:txBody>
      </p:sp>
      <p:sp>
        <p:nvSpPr>
          <p:cNvPr id="50" name="Right Arrow 49"/>
          <p:cNvSpPr/>
          <p:nvPr/>
        </p:nvSpPr>
        <p:spPr>
          <a:xfrm>
            <a:off x="24120" y="6031890"/>
            <a:ext cx="2551113" cy="542925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lt-LT" sz="1600" b="1" dirty="0" smtClean="0">
                <a:solidFill>
                  <a:srgbClr val="C00000"/>
                </a:solidFill>
              </a:rPr>
              <a:t>Kompetencijų centrai</a:t>
            </a:r>
            <a:endParaRPr lang="lt-LT" sz="1600" b="1" dirty="0">
              <a:solidFill>
                <a:srgbClr val="C00000"/>
              </a:solidFill>
            </a:endParaRPr>
          </a:p>
        </p:txBody>
      </p:sp>
      <p:sp>
        <p:nvSpPr>
          <p:cNvPr id="37" name="Flowchart: Alternate Process 36"/>
          <p:cNvSpPr/>
          <p:nvPr/>
        </p:nvSpPr>
        <p:spPr>
          <a:xfrm>
            <a:off x="24120" y="2265361"/>
            <a:ext cx="1137106" cy="1684337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1200" b="1" dirty="0">
                <a:solidFill>
                  <a:schemeClr val="tx1"/>
                </a:solidFill>
                <a:cs typeface="Arial" panose="020B0604020202020204" pitchFamily="34" charset="0"/>
              </a:rPr>
              <a:t>Pirkimo poreikio </a:t>
            </a:r>
            <a:r>
              <a:rPr lang="lt-LT" sz="12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pateikimas</a:t>
            </a:r>
            <a:endParaRPr lang="lt-LT" sz="1200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43" name="Flowchart: Alternate Process 42"/>
          <p:cNvSpPr/>
          <p:nvPr/>
        </p:nvSpPr>
        <p:spPr>
          <a:xfrm>
            <a:off x="1201652" y="2266949"/>
            <a:ext cx="993775" cy="1682750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12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Pirkimų </a:t>
            </a:r>
            <a:r>
              <a:rPr lang="lt-LT" sz="1200" b="1" dirty="0">
                <a:solidFill>
                  <a:schemeClr val="tx1"/>
                </a:solidFill>
                <a:cs typeface="Arial" panose="020B0604020202020204" pitchFamily="34" charset="0"/>
              </a:rPr>
              <a:t>plano </a:t>
            </a:r>
            <a:r>
              <a:rPr lang="lt-LT" sz="1200" b="1" dirty="0" err="1">
                <a:solidFill>
                  <a:schemeClr val="tx1"/>
                </a:solidFill>
                <a:cs typeface="Arial" panose="020B0604020202020204" pitchFamily="34" charset="0"/>
              </a:rPr>
              <a:t>patvirti-nimas</a:t>
            </a:r>
            <a:endParaRPr lang="lt-LT" sz="1200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45" name="Flowchart: Alternate Process 44"/>
          <p:cNvSpPr/>
          <p:nvPr/>
        </p:nvSpPr>
        <p:spPr>
          <a:xfrm>
            <a:off x="2416885" y="2264089"/>
            <a:ext cx="1041423" cy="1684337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1200" b="1" dirty="0">
                <a:solidFill>
                  <a:schemeClr val="tx1"/>
                </a:solidFill>
                <a:cs typeface="Arial" panose="020B0604020202020204" pitchFamily="34" charset="0"/>
              </a:rPr>
              <a:t>Pirkimo </a:t>
            </a:r>
            <a:r>
              <a:rPr lang="lt-LT" sz="12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paraiškos parengimas</a:t>
            </a:r>
            <a:endParaRPr lang="lt-LT" sz="1200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960143" y="2814778"/>
            <a:ext cx="2947987" cy="10876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t-LT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Prireikus, PO </a:t>
            </a:r>
            <a:r>
              <a:rPr lang="lt-LT" sz="1200" dirty="0">
                <a:solidFill>
                  <a:schemeClr val="tx1"/>
                </a:solidFill>
                <a:cs typeface="Arial" panose="020B0604020202020204" pitchFamily="34" charset="0"/>
              </a:rPr>
              <a:t>atsakingas darbuotojas, </a:t>
            </a:r>
            <a:r>
              <a:rPr lang="lt-LT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teikia </a:t>
            </a:r>
            <a:r>
              <a:rPr lang="lt-LT" sz="1200" dirty="0">
                <a:solidFill>
                  <a:schemeClr val="tx1"/>
                </a:solidFill>
                <a:cs typeface="Arial" panose="020B0604020202020204" pitchFamily="34" charset="0"/>
              </a:rPr>
              <a:t>ekspertines </a:t>
            </a:r>
            <a:r>
              <a:rPr lang="lt-LT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išvadas arba įtraukiamas į </a:t>
            </a:r>
            <a:r>
              <a:rPr lang="lt-LT" sz="1200" dirty="0">
                <a:solidFill>
                  <a:schemeClr val="tx1"/>
                </a:solidFill>
                <a:cs typeface="Arial" panose="020B0604020202020204" pitchFamily="34" charset="0"/>
              </a:rPr>
              <a:t>reikšmingų ir sudėtingų </a:t>
            </a:r>
            <a:r>
              <a:rPr lang="lt-LT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pirkimų komisijos sudėtį</a:t>
            </a:r>
            <a:endParaRPr lang="lt-LT" sz="12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220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4" t="8161" b="3822"/>
          <a:stretch/>
        </p:blipFill>
        <p:spPr>
          <a:xfrm>
            <a:off x="390824" y="1088394"/>
            <a:ext cx="11612753" cy="576983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-24989" y="75303"/>
            <a:ext cx="12192000" cy="548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400" b="1" u="sng" dirty="0" smtClean="0">
                <a:solidFill>
                  <a:srgbClr val="C00000"/>
                </a:solidFill>
                <a:latin typeface="+mj-lt"/>
              </a:rPr>
              <a:t>PIRKIMŲ PASKIRSTYMAS</a:t>
            </a:r>
            <a:endParaRPr lang="lt-LT" sz="2400" b="1" u="sng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47855" y="2284587"/>
            <a:ext cx="1540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2 % (apie 4000 pirkimų)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55768" y="5212107"/>
            <a:ext cx="16791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98 % (apie 200 tūkst. smulkių pirkimų*)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7862" y="2284588"/>
            <a:ext cx="18509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84 % </a:t>
            </a:r>
          </a:p>
          <a:p>
            <a:pPr algn="ctr"/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(apie 1,2 mlrd. </a:t>
            </a:r>
            <a:r>
              <a:rPr lang="lt-L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9841" y="5394442"/>
            <a:ext cx="1812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16% </a:t>
            </a:r>
          </a:p>
          <a:p>
            <a:pPr algn="ctr"/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(apie 200 mln. </a:t>
            </a:r>
            <a:r>
              <a:rPr lang="lt-L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85855" y="1285720"/>
            <a:ext cx="39886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Standartizuoti pirkimai – 20% (apie 800 pirkimų)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85855" y="2184181"/>
            <a:ext cx="2040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Centralizuojami </a:t>
            </a:r>
            <a:r>
              <a:rPr lang="lt-L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pirkimai - 52% </a:t>
            </a: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(apie 2080 pirkimų)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52225" y="3348916"/>
            <a:ext cx="197376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Vienetiniai pirkimai – 28 % (apie 1120 pirkimų</a:t>
            </a: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174480" y="1935550"/>
            <a:ext cx="26600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lt-LT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CPO LT – 53% pirkimų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306443" y="3804036"/>
            <a:ext cx="2660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TVŪD – 11% pirkimų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429354" y="5627605"/>
            <a:ext cx="2660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 – 1% pirkimų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468145" y="4741324"/>
            <a:ext cx="2660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TB – 15% pirkimų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69527" y="5289051"/>
            <a:ext cx="2660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MVP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314943" y="6267524"/>
            <a:ext cx="2660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151425" y="733089"/>
            <a:ext cx="1922435" cy="517988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Pirkimų skaičius</a:t>
            </a:r>
            <a:endParaRPr lang="en-US" sz="1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96395" y="733089"/>
            <a:ext cx="1922435" cy="517988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Pirkimų vertė</a:t>
            </a:r>
            <a:endParaRPr lang="en-US" sz="1600" dirty="0">
              <a:solidFill>
                <a:schemeClr val="accent6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6071011" y="675781"/>
            <a:ext cx="2158589" cy="517988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Centralizavimo tipas</a:t>
            </a:r>
            <a:endParaRPr lang="en-US" sz="1600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9568650" y="675781"/>
            <a:ext cx="1922435" cy="517988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dirty="0" smtClean="0"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Subjektai</a:t>
            </a:r>
            <a:endParaRPr lang="en-US" sz="1600" dirty="0">
              <a:solidFill>
                <a:srgbClr val="CC99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55769" y="6252135"/>
            <a:ext cx="17323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100" dirty="0" smtClean="0"/>
              <a:t>* MVP </a:t>
            </a:r>
            <a:r>
              <a:rPr lang="lt-LT" sz="1100" dirty="0"/>
              <a:t>skaičius mažės plečiant CPO LT katalogą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429354" y="1008720"/>
            <a:ext cx="27376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lt-LT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CPO LT katalogas – </a:t>
            </a:r>
          </a:p>
          <a:p>
            <a:pPr algn="ctr"/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20 % pirkimų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58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Rectangle 1">
            <a:extLst>
              <a:ext uri="{FF2B5EF4-FFF2-40B4-BE49-F238E27FC236}">
                <a16:creationId xmlns:a16="http://schemas.microsoft.com/office/drawing/2014/main" id="{C437C957-0DF7-4FD5-8CBB-F6C679D3A184}"/>
              </a:ext>
            </a:extLst>
          </p:cNvPr>
          <p:cNvSpPr/>
          <p:nvPr/>
        </p:nvSpPr>
        <p:spPr>
          <a:xfrm>
            <a:off x="1886818" y="3807681"/>
            <a:ext cx="1836000" cy="36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3" name="Rectangle 2">
            <a:extLst>
              <a:ext uri="{FF2B5EF4-FFF2-40B4-BE49-F238E27FC236}">
                <a16:creationId xmlns:a16="http://schemas.microsoft.com/office/drawing/2014/main" id="{66B7452E-C539-4344-B84D-7F23C0AF85E8}"/>
              </a:ext>
            </a:extLst>
          </p:cNvPr>
          <p:cNvSpPr/>
          <p:nvPr/>
        </p:nvSpPr>
        <p:spPr>
          <a:xfrm>
            <a:off x="3725964" y="3807681"/>
            <a:ext cx="1836000" cy="36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4" name="Rectangle 3">
            <a:extLst>
              <a:ext uri="{FF2B5EF4-FFF2-40B4-BE49-F238E27FC236}">
                <a16:creationId xmlns:a16="http://schemas.microsoft.com/office/drawing/2014/main" id="{3402313A-9CA1-47CD-BC8A-0E489B441E56}"/>
              </a:ext>
            </a:extLst>
          </p:cNvPr>
          <p:cNvSpPr/>
          <p:nvPr/>
        </p:nvSpPr>
        <p:spPr>
          <a:xfrm>
            <a:off x="5571857" y="3807681"/>
            <a:ext cx="1836000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5" name="Rectangle 4">
            <a:extLst>
              <a:ext uri="{FF2B5EF4-FFF2-40B4-BE49-F238E27FC236}">
                <a16:creationId xmlns:a16="http://schemas.microsoft.com/office/drawing/2014/main" id="{9001C4F7-7974-4B9B-83CD-17256F6F10C5}"/>
              </a:ext>
            </a:extLst>
          </p:cNvPr>
          <p:cNvSpPr/>
          <p:nvPr/>
        </p:nvSpPr>
        <p:spPr>
          <a:xfrm>
            <a:off x="7409204" y="3807681"/>
            <a:ext cx="1836000" cy="36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6" name="Rectangle 5">
            <a:extLst>
              <a:ext uri="{FF2B5EF4-FFF2-40B4-BE49-F238E27FC236}">
                <a16:creationId xmlns:a16="http://schemas.microsoft.com/office/drawing/2014/main" id="{3A73D6F2-2912-44AE-8568-67DDBF8BC827}"/>
              </a:ext>
            </a:extLst>
          </p:cNvPr>
          <p:cNvSpPr/>
          <p:nvPr/>
        </p:nvSpPr>
        <p:spPr>
          <a:xfrm>
            <a:off x="9260868" y="3807681"/>
            <a:ext cx="1836000" cy="360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7" name="Round Same Side Corner Rectangle 39">
            <a:extLst>
              <a:ext uri="{FF2B5EF4-FFF2-40B4-BE49-F238E27FC236}">
                <a16:creationId xmlns:a16="http://schemas.microsoft.com/office/drawing/2014/main" id="{1658FCCC-7E0A-44A9-8FE5-BE06244AD43E}"/>
              </a:ext>
            </a:extLst>
          </p:cNvPr>
          <p:cNvSpPr/>
          <p:nvPr/>
        </p:nvSpPr>
        <p:spPr>
          <a:xfrm rot="18900000">
            <a:off x="10232247" y="3525996"/>
            <a:ext cx="923370" cy="923370"/>
          </a:xfrm>
          <a:custGeom>
            <a:avLst/>
            <a:gdLst/>
            <a:ahLst/>
            <a:cxnLst/>
            <a:rect l="l" t="t" r="r" b="b"/>
            <a:pathLst>
              <a:path w="923370" h="923370">
                <a:moveTo>
                  <a:pt x="870649" y="52721"/>
                </a:moveTo>
                <a:cubicBezTo>
                  <a:pt x="903223" y="85294"/>
                  <a:pt x="923370" y="130294"/>
                  <a:pt x="923370" y="180000"/>
                </a:cubicBezTo>
                <a:lnTo>
                  <a:pt x="923370" y="914399"/>
                </a:lnTo>
                <a:lnTo>
                  <a:pt x="914399" y="914399"/>
                </a:lnTo>
                <a:lnTo>
                  <a:pt x="914399" y="923370"/>
                </a:lnTo>
                <a:lnTo>
                  <a:pt x="180000" y="923370"/>
                </a:lnTo>
                <a:cubicBezTo>
                  <a:pt x="80589" y="923370"/>
                  <a:pt x="0" y="842781"/>
                  <a:pt x="0" y="743370"/>
                </a:cubicBezTo>
                <a:cubicBezTo>
                  <a:pt x="0" y="643959"/>
                  <a:pt x="80589" y="563370"/>
                  <a:pt x="179999" y="563370"/>
                </a:cubicBezTo>
                <a:lnTo>
                  <a:pt x="563370" y="563370"/>
                </a:lnTo>
                <a:lnTo>
                  <a:pt x="563370" y="180000"/>
                </a:lnTo>
                <a:cubicBezTo>
                  <a:pt x="563370" y="80589"/>
                  <a:pt x="643959" y="0"/>
                  <a:pt x="743370" y="0"/>
                </a:cubicBezTo>
                <a:cubicBezTo>
                  <a:pt x="793076" y="0"/>
                  <a:pt x="838076" y="20147"/>
                  <a:pt x="870649" y="52721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18" name="그룹 417">
            <a:extLst>
              <a:ext uri="{FF2B5EF4-FFF2-40B4-BE49-F238E27FC236}">
                <a16:creationId xmlns:a16="http://schemas.microsoft.com/office/drawing/2014/main" id="{39111552-EC25-4C05-A4F2-9C592B62BB3D}"/>
              </a:ext>
            </a:extLst>
          </p:cNvPr>
          <p:cNvGrpSpPr/>
          <p:nvPr/>
        </p:nvGrpSpPr>
        <p:grpSpPr>
          <a:xfrm>
            <a:off x="3464303" y="3711794"/>
            <a:ext cx="540000" cy="540000"/>
            <a:chOff x="3064244" y="3659540"/>
            <a:chExt cx="540000" cy="540000"/>
          </a:xfrm>
        </p:grpSpPr>
        <p:sp>
          <p:nvSpPr>
            <p:cNvPr id="419" name="Oval 7">
              <a:extLst>
                <a:ext uri="{FF2B5EF4-FFF2-40B4-BE49-F238E27FC236}">
                  <a16:creationId xmlns:a16="http://schemas.microsoft.com/office/drawing/2014/main" id="{BEC3F023-8C01-4853-83DC-AB3A1BB27408}"/>
                </a:ext>
              </a:extLst>
            </p:cNvPr>
            <p:cNvSpPr/>
            <p:nvPr/>
          </p:nvSpPr>
          <p:spPr>
            <a:xfrm>
              <a:off x="3064244" y="3659540"/>
              <a:ext cx="540000" cy="540000"/>
            </a:xfrm>
            <a:prstGeom prst="ellipse">
              <a:avLst/>
            </a:prstGeom>
            <a:solidFill>
              <a:schemeClr val="tx1">
                <a:lumMod val="65000"/>
                <a:lumOff val="35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0" name="Oval 8">
              <a:extLst>
                <a:ext uri="{FF2B5EF4-FFF2-40B4-BE49-F238E27FC236}">
                  <a16:creationId xmlns:a16="http://schemas.microsoft.com/office/drawing/2014/main" id="{D9BD97C0-B450-4B01-9F84-690BAEB9E007}"/>
                </a:ext>
              </a:extLst>
            </p:cNvPr>
            <p:cNvSpPr/>
            <p:nvPr/>
          </p:nvSpPr>
          <p:spPr>
            <a:xfrm>
              <a:off x="3146819" y="3742115"/>
              <a:ext cx="360000" cy="360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21" name="그룹 420">
            <a:extLst>
              <a:ext uri="{FF2B5EF4-FFF2-40B4-BE49-F238E27FC236}">
                <a16:creationId xmlns:a16="http://schemas.microsoft.com/office/drawing/2014/main" id="{D8CDA4E4-A2A7-4B8B-AE45-81566B21C40D}"/>
              </a:ext>
            </a:extLst>
          </p:cNvPr>
          <p:cNvGrpSpPr/>
          <p:nvPr/>
        </p:nvGrpSpPr>
        <p:grpSpPr>
          <a:xfrm>
            <a:off x="5304362" y="3717493"/>
            <a:ext cx="540000" cy="540000"/>
            <a:chOff x="4504969" y="3665239"/>
            <a:chExt cx="540000" cy="540000"/>
          </a:xfrm>
        </p:grpSpPr>
        <p:sp>
          <p:nvSpPr>
            <p:cNvPr id="422" name="Oval 9">
              <a:extLst>
                <a:ext uri="{FF2B5EF4-FFF2-40B4-BE49-F238E27FC236}">
                  <a16:creationId xmlns:a16="http://schemas.microsoft.com/office/drawing/2014/main" id="{B62CD8A4-F49F-4C9F-8EA5-3987355BECB7}"/>
                </a:ext>
              </a:extLst>
            </p:cNvPr>
            <p:cNvSpPr/>
            <p:nvPr/>
          </p:nvSpPr>
          <p:spPr>
            <a:xfrm>
              <a:off x="4504969" y="3665239"/>
              <a:ext cx="540000" cy="540000"/>
            </a:xfrm>
            <a:prstGeom prst="ellipse">
              <a:avLst/>
            </a:prstGeom>
            <a:solidFill>
              <a:schemeClr val="tx1">
                <a:lumMod val="65000"/>
                <a:lumOff val="35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3" name="Oval 10">
              <a:extLst>
                <a:ext uri="{FF2B5EF4-FFF2-40B4-BE49-F238E27FC236}">
                  <a16:creationId xmlns:a16="http://schemas.microsoft.com/office/drawing/2014/main" id="{1F45D765-859C-492B-95F4-AD4EB00DE1B0}"/>
                </a:ext>
              </a:extLst>
            </p:cNvPr>
            <p:cNvSpPr/>
            <p:nvPr/>
          </p:nvSpPr>
          <p:spPr>
            <a:xfrm>
              <a:off x="4587544" y="3747814"/>
              <a:ext cx="360000" cy="360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24" name="그룹 423">
            <a:extLst>
              <a:ext uri="{FF2B5EF4-FFF2-40B4-BE49-F238E27FC236}">
                <a16:creationId xmlns:a16="http://schemas.microsoft.com/office/drawing/2014/main" id="{E449F2B4-CC4E-49AE-8181-78DB20E6A76F}"/>
              </a:ext>
            </a:extLst>
          </p:cNvPr>
          <p:cNvGrpSpPr/>
          <p:nvPr/>
        </p:nvGrpSpPr>
        <p:grpSpPr>
          <a:xfrm>
            <a:off x="7144421" y="3723192"/>
            <a:ext cx="540000" cy="540000"/>
            <a:chOff x="5945694" y="3670938"/>
            <a:chExt cx="540000" cy="540000"/>
          </a:xfrm>
        </p:grpSpPr>
        <p:sp>
          <p:nvSpPr>
            <p:cNvPr id="425" name="Oval 11">
              <a:extLst>
                <a:ext uri="{FF2B5EF4-FFF2-40B4-BE49-F238E27FC236}">
                  <a16:creationId xmlns:a16="http://schemas.microsoft.com/office/drawing/2014/main" id="{CBDD7286-10B8-49ED-A511-A4B172D21992}"/>
                </a:ext>
              </a:extLst>
            </p:cNvPr>
            <p:cNvSpPr/>
            <p:nvPr/>
          </p:nvSpPr>
          <p:spPr>
            <a:xfrm>
              <a:off x="5945694" y="3670938"/>
              <a:ext cx="540000" cy="540000"/>
            </a:xfrm>
            <a:prstGeom prst="ellipse">
              <a:avLst/>
            </a:prstGeom>
            <a:solidFill>
              <a:schemeClr val="tx1">
                <a:lumMod val="65000"/>
                <a:lumOff val="35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6" name="Oval 12">
              <a:extLst>
                <a:ext uri="{FF2B5EF4-FFF2-40B4-BE49-F238E27FC236}">
                  <a16:creationId xmlns:a16="http://schemas.microsoft.com/office/drawing/2014/main" id="{2D311D6C-0AAC-4A8D-92ED-1EC335318E4F}"/>
                </a:ext>
              </a:extLst>
            </p:cNvPr>
            <p:cNvSpPr/>
            <p:nvPr/>
          </p:nvSpPr>
          <p:spPr>
            <a:xfrm>
              <a:off x="6028269" y="3753513"/>
              <a:ext cx="360000" cy="360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27" name="그룹 426">
            <a:extLst>
              <a:ext uri="{FF2B5EF4-FFF2-40B4-BE49-F238E27FC236}">
                <a16:creationId xmlns:a16="http://schemas.microsoft.com/office/drawing/2014/main" id="{89A95C2E-6EBD-4B56-A0C9-FC3E03A51A5F}"/>
              </a:ext>
            </a:extLst>
          </p:cNvPr>
          <p:cNvGrpSpPr/>
          <p:nvPr/>
        </p:nvGrpSpPr>
        <p:grpSpPr>
          <a:xfrm>
            <a:off x="8984481" y="3728891"/>
            <a:ext cx="540000" cy="540000"/>
            <a:chOff x="8984481" y="3676637"/>
            <a:chExt cx="540000" cy="540000"/>
          </a:xfrm>
        </p:grpSpPr>
        <p:sp>
          <p:nvSpPr>
            <p:cNvPr id="428" name="Oval 13">
              <a:extLst>
                <a:ext uri="{FF2B5EF4-FFF2-40B4-BE49-F238E27FC236}">
                  <a16:creationId xmlns:a16="http://schemas.microsoft.com/office/drawing/2014/main" id="{6B45B246-5119-4506-9B77-FCDAF209B557}"/>
                </a:ext>
              </a:extLst>
            </p:cNvPr>
            <p:cNvSpPr/>
            <p:nvPr/>
          </p:nvSpPr>
          <p:spPr>
            <a:xfrm>
              <a:off x="8984481" y="3676637"/>
              <a:ext cx="540000" cy="540000"/>
            </a:xfrm>
            <a:prstGeom prst="ellipse">
              <a:avLst/>
            </a:prstGeom>
            <a:solidFill>
              <a:schemeClr val="tx1">
                <a:lumMod val="65000"/>
                <a:lumOff val="35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9" name="Oval 14">
              <a:extLst>
                <a:ext uri="{FF2B5EF4-FFF2-40B4-BE49-F238E27FC236}">
                  <a16:creationId xmlns:a16="http://schemas.microsoft.com/office/drawing/2014/main" id="{524BBDD4-6FB6-4F7C-AF9A-966EB3CCA979}"/>
                </a:ext>
              </a:extLst>
            </p:cNvPr>
            <p:cNvSpPr/>
            <p:nvPr/>
          </p:nvSpPr>
          <p:spPr>
            <a:xfrm>
              <a:off x="9067056" y="3759212"/>
              <a:ext cx="360000" cy="360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30" name="그룹 429">
            <a:extLst>
              <a:ext uri="{FF2B5EF4-FFF2-40B4-BE49-F238E27FC236}">
                <a16:creationId xmlns:a16="http://schemas.microsoft.com/office/drawing/2014/main" id="{28926A32-0D75-4B11-8B55-ED4E36EAA0DE}"/>
              </a:ext>
            </a:extLst>
          </p:cNvPr>
          <p:cNvGrpSpPr/>
          <p:nvPr/>
        </p:nvGrpSpPr>
        <p:grpSpPr>
          <a:xfrm>
            <a:off x="1624244" y="3717493"/>
            <a:ext cx="540000" cy="540000"/>
            <a:chOff x="1624244" y="3665239"/>
            <a:chExt cx="540000" cy="540000"/>
          </a:xfrm>
        </p:grpSpPr>
        <p:sp>
          <p:nvSpPr>
            <p:cNvPr id="431" name="Oval 15">
              <a:extLst>
                <a:ext uri="{FF2B5EF4-FFF2-40B4-BE49-F238E27FC236}">
                  <a16:creationId xmlns:a16="http://schemas.microsoft.com/office/drawing/2014/main" id="{79A030C6-703C-4CA9-BA6E-66A761AC257E}"/>
                </a:ext>
              </a:extLst>
            </p:cNvPr>
            <p:cNvSpPr/>
            <p:nvPr/>
          </p:nvSpPr>
          <p:spPr>
            <a:xfrm>
              <a:off x="1624244" y="3665239"/>
              <a:ext cx="540000" cy="540000"/>
            </a:xfrm>
            <a:prstGeom prst="ellipse">
              <a:avLst/>
            </a:prstGeom>
            <a:solidFill>
              <a:schemeClr val="tx1">
                <a:lumMod val="65000"/>
                <a:lumOff val="35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32" name="Oval 16">
              <a:extLst>
                <a:ext uri="{FF2B5EF4-FFF2-40B4-BE49-F238E27FC236}">
                  <a16:creationId xmlns:a16="http://schemas.microsoft.com/office/drawing/2014/main" id="{DE9E1146-2C8C-4CDD-9B3D-B2BDE93F20FC}"/>
                </a:ext>
              </a:extLst>
            </p:cNvPr>
            <p:cNvSpPr/>
            <p:nvPr/>
          </p:nvSpPr>
          <p:spPr>
            <a:xfrm>
              <a:off x="1706819" y="3747814"/>
              <a:ext cx="360000" cy="360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34" name="직사각형 113">
            <a:extLst>
              <a:ext uri="{FF2B5EF4-FFF2-40B4-BE49-F238E27FC236}">
                <a16:creationId xmlns:a16="http://schemas.microsoft.com/office/drawing/2014/main" id="{133891C9-3DA0-45CE-9AA4-536D78011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4457" y="4409566"/>
            <a:ext cx="6557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2019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35" name="TextBox 434">
            <a:extLst>
              <a:ext uri="{FF2B5EF4-FFF2-40B4-BE49-F238E27FC236}">
                <a16:creationId xmlns:a16="http://schemas.microsoft.com/office/drawing/2014/main" id="{DFBD333C-0C63-4692-9637-4741C12ABF02}"/>
              </a:ext>
            </a:extLst>
          </p:cNvPr>
          <p:cNvSpPr txBox="1"/>
          <p:nvPr/>
        </p:nvSpPr>
        <p:spPr>
          <a:xfrm>
            <a:off x="3372053" y="3221336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2020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36" name="TextBox 435">
            <a:extLst>
              <a:ext uri="{FF2B5EF4-FFF2-40B4-BE49-F238E27FC236}">
                <a16:creationId xmlns:a16="http://schemas.microsoft.com/office/drawing/2014/main" id="{B65D5716-2C36-4762-AEAC-92B5773B3178}"/>
              </a:ext>
            </a:extLst>
          </p:cNvPr>
          <p:cNvSpPr txBox="1"/>
          <p:nvPr/>
        </p:nvSpPr>
        <p:spPr>
          <a:xfrm>
            <a:off x="5219461" y="4409566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2021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37" name="TextBox 436">
            <a:extLst>
              <a:ext uri="{FF2B5EF4-FFF2-40B4-BE49-F238E27FC236}">
                <a16:creationId xmlns:a16="http://schemas.microsoft.com/office/drawing/2014/main" id="{9525E2C1-0B58-4742-99E6-7CEA2F047F18}"/>
              </a:ext>
            </a:extLst>
          </p:cNvPr>
          <p:cNvSpPr txBox="1"/>
          <p:nvPr/>
        </p:nvSpPr>
        <p:spPr>
          <a:xfrm>
            <a:off x="7066869" y="3221336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2022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38" name="TextBox 437">
            <a:extLst>
              <a:ext uri="{FF2B5EF4-FFF2-40B4-BE49-F238E27FC236}">
                <a16:creationId xmlns:a16="http://schemas.microsoft.com/office/drawing/2014/main" id="{D6D0FDE6-C19E-4022-937E-C1CBF3C2CFFE}"/>
              </a:ext>
            </a:extLst>
          </p:cNvPr>
          <p:cNvSpPr txBox="1"/>
          <p:nvPr/>
        </p:nvSpPr>
        <p:spPr>
          <a:xfrm>
            <a:off x="8914275" y="4401272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2023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39" name="Group 23">
            <a:extLst>
              <a:ext uri="{FF2B5EF4-FFF2-40B4-BE49-F238E27FC236}">
                <a16:creationId xmlns:a16="http://schemas.microsoft.com/office/drawing/2014/main" id="{22CEAAC3-A8AF-4488-A9A6-C06B70CBF3CE}"/>
              </a:ext>
            </a:extLst>
          </p:cNvPr>
          <p:cNvGrpSpPr/>
          <p:nvPr/>
        </p:nvGrpSpPr>
        <p:grpSpPr>
          <a:xfrm>
            <a:off x="3906878" y="1601875"/>
            <a:ext cx="3320118" cy="1454604"/>
            <a:chOff x="3372524" y="1811026"/>
            <a:chExt cx="1279385" cy="322439"/>
          </a:xfrm>
        </p:grpSpPr>
        <p:sp>
          <p:nvSpPr>
            <p:cNvPr id="440" name="TextBox 439">
              <a:extLst>
                <a:ext uri="{FF2B5EF4-FFF2-40B4-BE49-F238E27FC236}">
                  <a16:creationId xmlns:a16="http://schemas.microsoft.com/office/drawing/2014/main" id="{7347F45F-0C80-4005-ADB4-6E9DED5F2FC7}"/>
                </a:ext>
              </a:extLst>
            </p:cNvPr>
            <p:cNvSpPr txBox="1"/>
            <p:nvPr/>
          </p:nvSpPr>
          <p:spPr>
            <a:xfrm>
              <a:off x="3391769" y="1811026"/>
              <a:ext cx="1260140" cy="6822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lt-LT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II ETAPAS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1" name="TextBox 440">
              <a:extLst>
                <a:ext uri="{FF2B5EF4-FFF2-40B4-BE49-F238E27FC236}">
                  <a16:creationId xmlns:a16="http://schemas.microsoft.com/office/drawing/2014/main" id="{E300AB09-98BC-4A01-A0F5-464BC87059CC}"/>
                </a:ext>
              </a:extLst>
            </p:cNvPr>
            <p:cNvSpPr txBox="1"/>
            <p:nvPr/>
          </p:nvSpPr>
          <p:spPr>
            <a:xfrm>
              <a:off x="3372524" y="1874213"/>
              <a:ext cx="1260140" cy="2592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50 % pirkimų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Biuro </a:t>
              </a:r>
              <a:r>
                <a:rPr lang="lt-LT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ir veiklos aptarnavimo pirkimai </a:t>
              </a:r>
              <a:r>
                <a:rPr lang="lt-LT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 </a:t>
              </a:r>
              <a:r>
                <a:rPr lang="lt-LT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100 %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altLang="ko-KR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Sveikatos apsaugos srities pirkimai </a:t>
              </a:r>
              <a:r>
                <a:rPr lang="lt-LT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 </a:t>
              </a:r>
              <a:r>
                <a:rPr lang="lt-LT" altLang="ko-KR" sz="1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100 %</a:t>
              </a:r>
              <a:endParaRPr lang="ko-KR" altLang="en-US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42" name="Rounded Rectangle 8">
            <a:extLst>
              <a:ext uri="{FF2B5EF4-FFF2-40B4-BE49-F238E27FC236}">
                <a16:creationId xmlns:a16="http://schemas.microsoft.com/office/drawing/2014/main" id="{2C4D1C4C-09CF-423F-96B1-E34B7F01E067}"/>
              </a:ext>
            </a:extLst>
          </p:cNvPr>
          <p:cNvSpPr/>
          <p:nvPr/>
        </p:nvSpPr>
        <p:spPr>
          <a:xfrm rot="10800000">
            <a:off x="478896" y="1282870"/>
            <a:ext cx="2830696" cy="2374938"/>
          </a:xfrm>
          <a:custGeom>
            <a:avLst/>
            <a:gdLst/>
            <a:ahLst/>
            <a:cxnLst/>
            <a:rect l="l" t="t" r="r" b="b"/>
            <a:pathLst>
              <a:path w="1260140" h="1872209">
                <a:moveTo>
                  <a:pt x="630071" y="0"/>
                </a:moveTo>
                <a:lnTo>
                  <a:pt x="799749" y="292548"/>
                </a:lnTo>
                <a:lnTo>
                  <a:pt x="1107260" y="292548"/>
                </a:lnTo>
                <a:cubicBezTo>
                  <a:pt x="1191693" y="292548"/>
                  <a:pt x="1260140" y="360995"/>
                  <a:pt x="1260140" y="445428"/>
                </a:cubicBezTo>
                <a:lnTo>
                  <a:pt x="1260140" y="1719329"/>
                </a:lnTo>
                <a:cubicBezTo>
                  <a:pt x="1260140" y="1803762"/>
                  <a:pt x="1191693" y="1872209"/>
                  <a:pt x="1107260" y="1872209"/>
                </a:cubicBezTo>
                <a:lnTo>
                  <a:pt x="152880" y="1872209"/>
                </a:lnTo>
                <a:cubicBezTo>
                  <a:pt x="68447" y="1872209"/>
                  <a:pt x="0" y="1803762"/>
                  <a:pt x="0" y="1719329"/>
                </a:cubicBezTo>
                <a:lnTo>
                  <a:pt x="0" y="445428"/>
                </a:lnTo>
                <a:cubicBezTo>
                  <a:pt x="0" y="360995"/>
                  <a:pt x="68447" y="292548"/>
                  <a:pt x="152880" y="292548"/>
                </a:cubicBezTo>
                <a:lnTo>
                  <a:pt x="460393" y="292548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43" name="Group 29">
            <a:extLst>
              <a:ext uri="{FF2B5EF4-FFF2-40B4-BE49-F238E27FC236}">
                <a16:creationId xmlns:a16="http://schemas.microsoft.com/office/drawing/2014/main" id="{D61F333C-CBC0-4660-89F3-FBFDA7D52472}"/>
              </a:ext>
            </a:extLst>
          </p:cNvPr>
          <p:cNvGrpSpPr/>
          <p:nvPr/>
        </p:nvGrpSpPr>
        <p:grpSpPr>
          <a:xfrm>
            <a:off x="693669" y="1877458"/>
            <a:ext cx="2576978" cy="855855"/>
            <a:chOff x="3531277" y="1757016"/>
            <a:chExt cx="1260140" cy="710735"/>
          </a:xfrm>
        </p:grpSpPr>
        <p:sp>
          <p:nvSpPr>
            <p:cNvPr id="444" name="TextBox 443">
              <a:extLst>
                <a:ext uri="{FF2B5EF4-FFF2-40B4-BE49-F238E27FC236}">
                  <a16:creationId xmlns:a16="http://schemas.microsoft.com/office/drawing/2014/main" id="{49D5A0F7-FD9B-42B4-95E2-BAA3B67F99DD}"/>
                </a:ext>
              </a:extLst>
            </p:cNvPr>
            <p:cNvSpPr txBox="1"/>
            <p:nvPr/>
          </p:nvSpPr>
          <p:spPr>
            <a:xfrm>
              <a:off x="3531277" y="1757016"/>
              <a:ext cx="1260140" cy="25559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lt-LT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2019 m. 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5" name="TextBox 444">
              <a:extLst>
                <a:ext uri="{FF2B5EF4-FFF2-40B4-BE49-F238E27FC236}">
                  <a16:creationId xmlns:a16="http://schemas.microsoft.com/office/drawing/2014/main" id="{5C1F0FAE-375A-4A83-975D-6F0552B2048D}"/>
                </a:ext>
              </a:extLst>
            </p:cNvPr>
            <p:cNvSpPr txBox="1"/>
            <p:nvPr/>
          </p:nvSpPr>
          <p:spPr>
            <a:xfrm>
              <a:off x="3531277" y="2033249"/>
              <a:ext cx="1260140" cy="4345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PASIRENGIMO PROJEKTUI </a:t>
              </a:r>
            </a:p>
            <a:p>
              <a:pPr algn="ctr"/>
              <a:r>
                <a:rPr lang="lt-LT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ETAPAS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50" name="Rounded Rectangle 8">
            <a:extLst>
              <a:ext uri="{FF2B5EF4-FFF2-40B4-BE49-F238E27FC236}">
                <a16:creationId xmlns:a16="http://schemas.microsoft.com/office/drawing/2014/main" id="{02ADF88C-DC15-45FF-990D-1ED6D65292F9}"/>
              </a:ext>
            </a:extLst>
          </p:cNvPr>
          <p:cNvSpPr/>
          <p:nvPr/>
        </p:nvSpPr>
        <p:spPr>
          <a:xfrm>
            <a:off x="1999857" y="4331270"/>
            <a:ext cx="3371787" cy="2136438"/>
          </a:xfrm>
          <a:custGeom>
            <a:avLst/>
            <a:gdLst/>
            <a:ahLst/>
            <a:cxnLst/>
            <a:rect l="l" t="t" r="r" b="b"/>
            <a:pathLst>
              <a:path w="1260140" h="1872209">
                <a:moveTo>
                  <a:pt x="630071" y="0"/>
                </a:moveTo>
                <a:lnTo>
                  <a:pt x="799749" y="292548"/>
                </a:lnTo>
                <a:lnTo>
                  <a:pt x="1107260" y="292548"/>
                </a:lnTo>
                <a:cubicBezTo>
                  <a:pt x="1191693" y="292548"/>
                  <a:pt x="1260140" y="360995"/>
                  <a:pt x="1260140" y="445428"/>
                </a:cubicBezTo>
                <a:lnTo>
                  <a:pt x="1260140" y="1719329"/>
                </a:lnTo>
                <a:cubicBezTo>
                  <a:pt x="1260140" y="1803762"/>
                  <a:pt x="1191693" y="1872209"/>
                  <a:pt x="1107260" y="1872209"/>
                </a:cubicBezTo>
                <a:lnTo>
                  <a:pt x="152880" y="1872209"/>
                </a:lnTo>
                <a:cubicBezTo>
                  <a:pt x="68447" y="1872209"/>
                  <a:pt x="0" y="1803762"/>
                  <a:pt x="0" y="1719329"/>
                </a:cubicBezTo>
                <a:lnTo>
                  <a:pt x="0" y="445428"/>
                </a:lnTo>
                <a:cubicBezTo>
                  <a:pt x="0" y="360995"/>
                  <a:pt x="68447" y="292548"/>
                  <a:pt x="152880" y="292548"/>
                </a:cubicBezTo>
                <a:lnTo>
                  <a:pt x="460393" y="292548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rgbClr val="C0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53" name="TextBox 452">
            <a:extLst>
              <a:ext uri="{FF2B5EF4-FFF2-40B4-BE49-F238E27FC236}">
                <a16:creationId xmlns:a16="http://schemas.microsoft.com/office/drawing/2014/main" id="{3C7F73AA-6FEC-431E-8A0A-4D6D8F3C66BF}"/>
              </a:ext>
            </a:extLst>
          </p:cNvPr>
          <p:cNvSpPr txBox="1"/>
          <p:nvPr/>
        </p:nvSpPr>
        <p:spPr>
          <a:xfrm>
            <a:off x="2139931" y="4844322"/>
            <a:ext cx="3079530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lt-LT" altLang="ko-KR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t-LT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t-LT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Tarnybinių kelionių organizavimo paslaugos </a:t>
            </a:r>
          </a:p>
          <a:p>
            <a:pPr algn="ctr"/>
            <a:r>
              <a:rPr lang="lt-LT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Draudimo paslaugos</a:t>
            </a:r>
          </a:p>
          <a:p>
            <a:pPr algn="ctr"/>
            <a:r>
              <a:rPr lang="lt-LT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Audito paslaugos</a:t>
            </a:r>
          </a:p>
          <a:p>
            <a:pPr algn="ctr"/>
            <a:r>
              <a:rPr lang="lt-LT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Biuro ir veiklos aptarnavimo prekės ir paslaugos</a:t>
            </a:r>
          </a:p>
          <a:p>
            <a:pPr algn="ctr"/>
            <a:r>
              <a:rPr lang="lt-LT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Sveikatos apsaugos srities prekės ir paslaugos</a:t>
            </a:r>
            <a:endParaRPr lang="lt-LT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t-LT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t-LT" altLang="ko-KR" sz="10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t-LT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4" name="Rounded Rectangle 8">
            <a:extLst>
              <a:ext uri="{FF2B5EF4-FFF2-40B4-BE49-F238E27FC236}">
                <a16:creationId xmlns:a16="http://schemas.microsoft.com/office/drawing/2014/main" id="{EC1CFBF9-31B9-4B51-B563-E0A831CB16CA}"/>
              </a:ext>
            </a:extLst>
          </p:cNvPr>
          <p:cNvSpPr/>
          <p:nvPr/>
        </p:nvSpPr>
        <p:spPr>
          <a:xfrm>
            <a:off x="5926341" y="4246233"/>
            <a:ext cx="3098799" cy="2221474"/>
          </a:xfrm>
          <a:custGeom>
            <a:avLst/>
            <a:gdLst/>
            <a:ahLst/>
            <a:cxnLst/>
            <a:rect l="l" t="t" r="r" b="b"/>
            <a:pathLst>
              <a:path w="1260140" h="1872209">
                <a:moveTo>
                  <a:pt x="630071" y="0"/>
                </a:moveTo>
                <a:lnTo>
                  <a:pt x="799749" y="292548"/>
                </a:lnTo>
                <a:lnTo>
                  <a:pt x="1107260" y="292548"/>
                </a:lnTo>
                <a:cubicBezTo>
                  <a:pt x="1191693" y="292548"/>
                  <a:pt x="1260140" y="360995"/>
                  <a:pt x="1260140" y="445428"/>
                </a:cubicBezTo>
                <a:lnTo>
                  <a:pt x="1260140" y="1719329"/>
                </a:lnTo>
                <a:cubicBezTo>
                  <a:pt x="1260140" y="1803762"/>
                  <a:pt x="1191693" y="1872209"/>
                  <a:pt x="1107260" y="1872209"/>
                </a:cubicBezTo>
                <a:lnTo>
                  <a:pt x="152880" y="1872209"/>
                </a:lnTo>
                <a:cubicBezTo>
                  <a:pt x="68447" y="1872209"/>
                  <a:pt x="0" y="1803762"/>
                  <a:pt x="0" y="1719329"/>
                </a:cubicBezTo>
                <a:lnTo>
                  <a:pt x="0" y="445428"/>
                </a:lnTo>
                <a:cubicBezTo>
                  <a:pt x="0" y="360995"/>
                  <a:pt x="68447" y="292548"/>
                  <a:pt x="152880" y="292548"/>
                </a:cubicBezTo>
                <a:lnTo>
                  <a:pt x="460393" y="292548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300AB09-98BC-4A01-A0F5-464BC87059CC}"/>
              </a:ext>
            </a:extLst>
          </p:cNvPr>
          <p:cNvSpPr txBox="1"/>
          <p:nvPr/>
        </p:nvSpPr>
        <p:spPr>
          <a:xfrm>
            <a:off x="5967002" y="4684959"/>
            <a:ext cx="290595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lt-LT" altLang="ko-KR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t-LT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t-LT" altLang="ko-KR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t-LT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lt-LT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srities prekės ir </a:t>
            </a:r>
            <a:r>
              <a:rPr lang="lt-LT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paslaugos</a:t>
            </a:r>
          </a:p>
          <a:p>
            <a:pPr algn="ctr"/>
            <a:r>
              <a:rPr lang="lt-LT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Statybos darbų prekės ir paslaugos </a:t>
            </a:r>
            <a:endParaRPr lang="lt-LT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347F45F-0C80-4005-ADB4-6E9DED5F2FC7}"/>
              </a:ext>
            </a:extLst>
          </p:cNvPr>
          <p:cNvSpPr txBox="1"/>
          <p:nvPr/>
        </p:nvSpPr>
        <p:spPr>
          <a:xfrm>
            <a:off x="8108930" y="1286029"/>
            <a:ext cx="2387600" cy="30777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lt-LT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 </a:t>
            </a:r>
            <a:r>
              <a:rPr lang="lt-LT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ETAPAS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-2626" y="90805"/>
            <a:ext cx="12192000" cy="548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3200" b="1" u="sng" dirty="0" smtClean="0">
                <a:solidFill>
                  <a:srgbClr val="C00000"/>
                </a:solidFill>
                <a:latin typeface="+mj-lt"/>
              </a:rPr>
              <a:t>CPO LT ELEKTRONINIO KATALOGO PLĖTRA: ETAPAI</a:t>
            </a:r>
            <a:endParaRPr lang="lt-LT" sz="3200" b="1" u="sng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08" name="Rectangle 1">
            <a:extLst>
              <a:ext uri="{FF2B5EF4-FFF2-40B4-BE49-F238E27FC236}">
                <a16:creationId xmlns:a16="http://schemas.microsoft.com/office/drawing/2014/main" id="{C437C957-0DF7-4FD5-8CBB-F6C679D3A184}"/>
              </a:ext>
            </a:extLst>
          </p:cNvPr>
          <p:cNvSpPr/>
          <p:nvPr/>
        </p:nvSpPr>
        <p:spPr>
          <a:xfrm>
            <a:off x="1902482" y="3808880"/>
            <a:ext cx="1836000" cy="36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9" name="Rectangle 2">
            <a:extLst>
              <a:ext uri="{FF2B5EF4-FFF2-40B4-BE49-F238E27FC236}">
                <a16:creationId xmlns:a16="http://schemas.microsoft.com/office/drawing/2014/main" id="{66B7452E-C539-4344-B84D-7F23C0AF85E8}"/>
              </a:ext>
            </a:extLst>
          </p:cNvPr>
          <p:cNvSpPr/>
          <p:nvPr/>
        </p:nvSpPr>
        <p:spPr>
          <a:xfrm>
            <a:off x="3741628" y="3808880"/>
            <a:ext cx="1836000" cy="360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0" name="Rectangle 3">
            <a:extLst>
              <a:ext uri="{FF2B5EF4-FFF2-40B4-BE49-F238E27FC236}">
                <a16:creationId xmlns:a16="http://schemas.microsoft.com/office/drawing/2014/main" id="{3402313A-9CA1-47CD-BC8A-0E489B441E56}"/>
              </a:ext>
            </a:extLst>
          </p:cNvPr>
          <p:cNvSpPr/>
          <p:nvPr/>
        </p:nvSpPr>
        <p:spPr>
          <a:xfrm>
            <a:off x="5587521" y="3808880"/>
            <a:ext cx="1836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1" name="Rectangle 4">
            <a:extLst>
              <a:ext uri="{FF2B5EF4-FFF2-40B4-BE49-F238E27FC236}">
                <a16:creationId xmlns:a16="http://schemas.microsoft.com/office/drawing/2014/main" id="{9001C4F7-7974-4B9B-83CD-17256F6F10C5}"/>
              </a:ext>
            </a:extLst>
          </p:cNvPr>
          <p:cNvSpPr/>
          <p:nvPr/>
        </p:nvSpPr>
        <p:spPr>
          <a:xfrm>
            <a:off x="7424868" y="3808880"/>
            <a:ext cx="1836000" cy="36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2" name="Rounded Rectangle 8">
            <a:extLst>
              <a:ext uri="{FF2B5EF4-FFF2-40B4-BE49-F238E27FC236}">
                <a16:creationId xmlns:a16="http://schemas.microsoft.com/office/drawing/2014/main" id="{C9470494-8B41-4ABB-BA43-D3F0AC0F0913}"/>
              </a:ext>
            </a:extLst>
          </p:cNvPr>
          <p:cNvSpPr/>
          <p:nvPr/>
        </p:nvSpPr>
        <p:spPr>
          <a:xfrm rot="10800000">
            <a:off x="3915434" y="1262741"/>
            <a:ext cx="3394256" cy="2409110"/>
          </a:xfrm>
          <a:custGeom>
            <a:avLst/>
            <a:gdLst/>
            <a:ahLst/>
            <a:cxnLst/>
            <a:rect l="l" t="t" r="r" b="b"/>
            <a:pathLst>
              <a:path w="1260140" h="1872209">
                <a:moveTo>
                  <a:pt x="630071" y="0"/>
                </a:moveTo>
                <a:lnTo>
                  <a:pt x="799749" y="292548"/>
                </a:lnTo>
                <a:lnTo>
                  <a:pt x="1107260" y="292548"/>
                </a:lnTo>
                <a:cubicBezTo>
                  <a:pt x="1191693" y="292548"/>
                  <a:pt x="1260140" y="360995"/>
                  <a:pt x="1260140" y="445428"/>
                </a:cubicBezTo>
                <a:lnTo>
                  <a:pt x="1260140" y="1719329"/>
                </a:lnTo>
                <a:cubicBezTo>
                  <a:pt x="1260140" y="1803762"/>
                  <a:pt x="1191693" y="1872209"/>
                  <a:pt x="1107260" y="1872209"/>
                </a:cubicBezTo>
                <a:lnTo>
                  <a:pt x="152880" y="1872209"/>
                </a:lnTo>
                <a:cubicBezTo>
                  <a:pt x="68447" y="1872209"/>
                  <a:pt x="0" y="1803762"/>
                  <a:pt x="0" y="1719329"/>
                </a:cubicBezTo>
                <a:lnTo>
                  <a:pt x="0" y="445428"/>
                </a:lnTo>
                <a:cubicBezTo>
                  <a:pt x="0" y="360995"/>
                  <a:pt x="68447" y="292548"/>
                  <a:pt x="152880" y="292548"/>
                </a:cubicBezTo>
                <a:lnTo>
                  <a:pt x="460393" y="292548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bg2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300AB09-98BC-4A01-A0F5-464BC87059CC}"/>
              </a:ext>
            </a:extLst>
          </p:cNvPr>
          <p:cNvSpPr txBox="1"/>
          <p:nvPr/>
        </p:nvSpPr>
        <p:spPr>
          <a:xfrm>
            <a:off x="4032735" y="1424519"/>
            <a:ext cx="3077353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lt-LT" altLang="ko-KR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t-LT" altLang="ko-KR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t-LT" altLang="ko-KR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t-LT" altLang="ko-KR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t-LT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Sveikatos apsaugos srities prekės ir paslaugos</a:t>
            </a:r>
          </a:p>
          <a:p>
            <a:pPr algn="ctr"/>
            <a:r>
              <a:rPr lang="lt-LT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srities prekės ir paslaugos</a:t>
            </a:r>
          </a:p>
          <a:p>
            <a:pPr algn="ctr"/>
            <a:endParaRPr lang="ko-KR" alt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" name="Rounded Rectangle 8">
            <a:extLst>
              <a:ext uri="{FF2B5EF4-FFF2-40B4-BE49-F238E27FC236}">
                <a16:creationId xmlns:a16="http://schemas.microsoft.com/office/drawing/2014/main" id="{2C4D1C4C-09CF-423F-96B1-E34B7F01E067}"/>
              </a:ext>
            </a:extLst>
          </p:cNvPr>
          <p:cNvSpPr/>
          <p:nvPr/>
        </p:nvSpPr>
        <p:spPr>
          <a:xfrm rot="10800000">
            <a:off x="185424" y="1281670"/>
            <a:ext cx="3380018" cy="2364645"/>
          </a:xfrm>
          <a:custGeom>
            <a:avLst/>
            <a:gdLst/>
            <a:ahLst/>
            <a:cxnLst/>
            <a:rect l="l" t="t" r="r" b="b"/>
            <a:pathLst>
              <a:path w="1260140" h="1872209">
                <a:moveTo>
                  <a:pt x="630071" y="0"/>
                </a:moveTo>
                <a:lnTo>
                  <a:pt x="799749" y="292548"/>
                </a:lnTo>
                <a:lnTo>
                  <a:pt x="1107260" y="292548"/>
                </a:lnTo>
                <a:cubicBezTo>
                  <a:pt x="1191693" y="292548"/>
                  <a:pt x="1260140" y="360995"/>
                  <a:pt x="1260140" y="445428"/>
                </a:cubicBezTo>
                <a:lnTo>
                  <a:pt x="1260140" y="1719329"/>
                </a:lnTo>
                <a:cubicBezTo>
                  <a:pt x="1260140" y="1803762"/>
                  <a:pt x="1191693" y="1872209"/>
                  <a:pt x="1107260" y="1872209"/>
                </a:cubicBezTo>
                <a:lnTo>
                  <a:pt x="152880" y="1872209"/>
                </a:lnTo>
                <a:cubicBezTo>
                  <a:pt x="68447" y="1872209"/>
                  <a:pt x="0" y="1803762"/>
                  <a:pt x="0" y="1719329"/>
                </a:cubicBezTo>
                <a:lnTo>
                  <a:pt x="0" y="445428"/>
                </a:lnTo>
                <a:cubicBezTo>
                  <a:pt x="0" y="360995"/>
                  <a:pt x="68447" y="292548"/>
                  <a:pt x="152880" y="292548"/>
                </a:cubicBezTo>
                <a:lnTo>
                  <a:pt x="460393" y="292548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5C1F0FAE-375A-4A83-975D-6F0552B2048D}"/>
              </a:ext>
            </a:extLst>
          </p:cNvPr>
          <p:cNvSpPr txBox="1"/>
          <p:nvPr/>
        </p:nvSpPr>
        <p:spPr>
          <a:xfrm>
            <a:off x="652717" y="1036802"/>
            <a:ext cx="2845210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lt-LT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t-LT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t-LT" altLang="ko-KR" sz="10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t-LT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t-LT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Maisto produktai</a:t>
            </a:r>
          </a:p>
          <a:p>
            <a:pPr algn="ctr"/>
            <a:r>
              <a:rPr lang="lt-LT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Vienkartinės </a:t>
            </a:r>
            <a:r>
              <a:rPr lang="lt-LT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medicinos priemonės</a:t>
            </a:r>
          </a:p>
          <a:p>
            <a:pPr algn="ctr"/>
            <a:r>
              <a:rPr lang="lt-LT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Neypatingų statinių rangos darbai </a:t>
            </a:r>
          </a:p>
          <a:p>
            <a:pPr algn="ctr"/>
            <a:r>
              <a:rPr lang="lt-LT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Kelių (gatvių) horizontalusis ženklinimas </a:t>
            </a:r>
          </a:p>
          <a:p>
            <a:pPr algn="ctr"/>
            <a:r>
              <a:rPr lang="lt-LT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Mokykliniai baldai be projektavimo </a:t>
            </a:r>
          </a:p>
          <a:p>
            <a:pPr algn="ctr"/>
            <a:r>
              <a:rPr lang="lt-LT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Gyvenamųjų ir negyvenamųjų pastatų </a:t>
            </a:r>
            <a:r>
              <a:rPr lang="lt-LT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techninė priežiūra </a:t>
            </a:r>
          </a:p>
          <a:p>
            <a:pPr algn="ctr"/>
            <a:r>
              <a:rPr lang="lt-LT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Interneto ryšio paslaugos </a:t>
            </a:r>
          </a:p>
          <a:p>
            <a:pPr algn="ctr"/>
            <a:r>
              <a:rPr lang="lt-LT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Motorinių transporto priemonių </a:t>
            </a:r>
            <a:r>
              <a:rPr lang="lt-LT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nuoma</a:t>
            </a:r>
            <a:endParaRPr lang="lt-LT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" name="Rounded Rectangle 8">
            <a:extLst>
              <a:ext uri="{FF2B5EF4-FFF2-40B4-BE49-F238E27FC236}">
                <a16:creationId xmlns:a16="http://schemas.microsoft.com/office/drawing/2014/main" id="{C08E0FB8-A4E7-41AC-A5B6-773CF6A20DAC}"/>
              </a:ext>
            </a:extLst>
          </p:cNvPr>
          <p:cNvSpPr/>
          <p:nvPr/>
        </p:nvSpPr>
        <p:spPr>
          <a:xfrm rot="10800000">
            <a:off x="7448529" y="1262741"/>
            <a:ext cx="3556889" cy="2434747"/>
          </a:xfrm>
          <a:custGeom>
            <a:avLst/>
            <a:gdLst/>
            <a:ahLst/>
            <a:cxnLst/>
            <a:rect l="l" t="t" r="r" b="b"/>
            <a:pathLst>
              <a:path w="1260140" h="1872209">
                <a:moveTo>
                  <a:pt x="630071" y="0"/>
                </a:moveTo>
                <a:lnTo>
                  <a:pt x="799749" y="292548"/>
                </a:lnTo>
                <a:lnTo>
                  <a:pt x="1107260" y="292548"/>
                </a:lnTo>
                <a:cubicBezTo>
                  <a:pt x="1191693" y="292548"/>
                  <a:pt x="1260140" y="360995"/>
                  <a:pt x="1260140" y="445428"/>
                </a:cubicBezTo>
                <a:lnTo>
                  <a:pt x="1260140" y="1719329"/>
                </a:lnTo>
                <a:cubicBezTo>
                  <a:pt x="1260140" y="1803762"/>
                  <a:pt x="1191693" y="1872209"/>
                  <a:pt x="1107260" y="1872209"/>
                </a:cubicBezTo>
                <a:lnTo>
                  <a:pt x="152880" y="1872209"/>
                </a:lnTo>
                <a:cubicBezTo>
                  <a:pt x="68447" y="1872209"/>
                  <a:pt x="0" y="1803762"/>
                  <a:pt x="0" y="1719329"/>
                </a:cubicBezTo>
                <a:lnTo>
                  <a:pt x="0" y="445428"/>
                </a:lnTo>
                <a:cubicBezTo>
                  <a:pt x="0" y="360995"/>
                  <a:pt x="68447" y="292548"/>
                  <a:pt x="152880" y="292548"/>
                </a:cubicBezTo>
                <a:lnTo>
                  <a:pt x="460393" y="292548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4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E300AB09-98BC-4A01-A0F5-464BC87059CC}"/>
              </a:ext>
            </a:extLst>
          </p:cNvPr>
          <p:cNvSpPr txBox="1"/>
          <p:nvPr/>
        </p:nvSpPr>
        <p:spPr>
          <a:xfrm>
            <a:off x="7602660" y="2137528"/>
            <a:ext cx="3337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altLang="ko-K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CPO LT elektroninio katalogo palaikymas ir plėtra</a:t>
            </a:r>
            <a:endParaRPr lang="ko-KR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75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-2626" y="90805"/>
            <a:ext cx="11364046" cy="548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800" b="1" u="sng" dirty="0">
                <a:solidFill>
                  <a:srgbClr val="C00000"/>
                </a:solidFill>
                <a:latin typeface="+mj-lt"/>
              </a:rPr>
              <a:t>CPO LT KATALOGO PLĖTRAI REIKALINGI IŠTEKLIAI IR PLANUOJAMI REZULTATAI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4602" y="593055"/>
            <a:ext cx="4761390" cy="2833656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7" name="Group 6"/>
          <p:cNvGrpSpPr/>
          <p:nvPr/>
        </p:nvGrpSpPr>
        <p:grpSpPr>
          <a:xfrm>
            <a:off x="610917" y="593055"/>
            <a:ext cx="11563507" cy="5931439"/>
            <a:chOff x="610917" y="593057"/>
            <a:chExt cx="11563507" cy="5931439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10917" y="593057"/>
              <a:ext cx="5060120" cy="283365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804602" y="3671322"/>
              <a:ext cx="4761390" cy="285317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5" name="Rectangle 4"/>
            <p:cNvSpPr/>
            <p:nvPr/>
          </p:nvSpPr>
          <p:spPr>
            <a:xfrm>
              <a:off x="10548416" y="4770170"/>
              <a:ext cx="1626008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lt-LT" sz="1200" dirty="0" smtClean="0"/>
                <a:t>*VK duomenimis PO sąnaudos 1000  eurų įsigyti </a:t>
              </a:r>
              <a:r>
                <a:rPr lang="lt-LT" sz="1200" smtClean="0"/>
                <a:t>yra apie </a:t>
              </a:r>
              <a:r>
                <a:rPr lang="lt-LT" sz="1200" b="1" dirty="0" smtClean="0"/>
                <a:t>20,54 EUR</a:t>
              </a:r>
              <a:r>
                <a:rPr lang="lt-LT" sz="1200" dirty="0" smtClean="0"/>
                <a:t>. Standartizavus </a:t>
              </a:r>
              <a:r>
                <a:rPr lang="lt-LT" sz="1200" dirty="0"/>
                <a:t>pirkimus vertinant </a:t>
              </a:r>
              <a:r>
                <a:rPr lang="lt-LT" sz="1200" dirty="0" smtClean="0"/>
                <a:t> </a:t>
              </a:r>
              <a:r>
                <a:rPr lang="lt-LT" sz="1200" dirty="0"/>
                <a:t>efektą visos Lietuvos </a:t>
              </a:r>
              <a:r>
                <a:rPr lang="lt-LT" sz="1200" dirty="0" smtClean="0"/>
                <a:t>mastu, CPO LT sąnaudos 1000 EUR įsigyti – </a:t>
              </a:r>
              <a:r>
                <a:rPr lang="lt-LT" sz="1200" b="1" dirty="0" smtClean="0"/>
                <a:t>2 EUR</a:t>
              </a:r>
              <a:r>
                <a:rPr lang="lt-LT" sz="1200" dirty="0" smtClean="0"/>
                <a:t>.</a:t>
              </a:r>
              <a:endParaRPr lang="lt-LT" sz="1200" dirty="0"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6"/>
          <a:srcRect l="2304" r="5260"/>
          <a:stretch/>
        </p:blipFill>
        <p:spPr>
          <a:xfrm>
            <a:off x="619716" y="3671320"/>
            <a:ext cx="5059681" cy="285317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0223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B6F1ABB-FCD7-43A0-AC96-686936935CD6}">
  <we:reference id="wa104051163" version="1.2.0.3" store="en-US" storeType="OMEX"/>
  <we:alternateReferences>
    <we:reference id="WA104051163" version="1.2.0.3" store="WA104051163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10099</TotalTime>
  <Words>1282</Words>
  <Application>Microsoft Office PowerPoint</Application>
  <PresentationFormat>Widescreen</PresentationFormat>
  <Paragraphs>311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맑은 고딕</vt:lpstr>
      <vt:lpstr>Arial</vt:lpstr>
      <vt:lpstr>Calibri</vt:lpstr>
      <vt:lpstr>Calibri Light</vt:lpstr>
      <vt:lpstr>Segoe UI Semibold</vt:lpstr>
      <vt:lpstr>Times New Roman</vt:lpstr>
      <vt:lpstr>Wingdings</vt:lpstr>
      <vt:lpstr>Office Theme</vt:lpstr>
      <vt:lpstr>Vyriausybei pavaldžių įstaigų viešųjų pirkimų centralizavimo modelis </vt:lpstr>
      <vt:lpstr>SIŪLOMŲ MODELIŲ RAMSČIAI</vt:lpstr>
      <vt:lpstr>PowerPoint Presentation</vt:lpstr>
      <vt:lpstr>PowerPoint Presentation</vt:lpstr>
      <vt:lpstr>PowerPoint Presentation</vt:lpstr>
      <vt:lpstr>FUNKCIJŲ PASISKIRSTYMAS TARP PERKANČIŲJŲ ORGANIZACIJŲ IR PIRKIMŲ KOMPETENCIJŲ CENTRŲ</vt:lpstr>
      <vt:lpstr>PowerPoint Presentation</vt:lpstr>
      <vt:lpstr>PowerPoint Presentation</vt:lpstr>
      <vt:lpstr>PowerPoint Presentation</vt:lpstr>
      <vt:lpstr>PowerPoint Presentation</vt:lpstr>
      <vt:lpstr>  </vt:lpstr>
      <vt:lpstr>  </vt:lpstr>
      <vt:lpstr>PowerPoint Presentation</vt:lpstr>
      <vt:lpstr>CENTRALIZAVIMO MODELIO REZULTATAS</vt:lpstr>
    </vt:vector>
  </TitlesOfParts>
  <Company>u 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Vyriausybei pavaldžių įstaigų viešųjų pirkimų centralizavima</dc:title>
  <dc:creator>Andrijauskienė Neringa</dc:creator>
  <cp:lastModifiedBy>Andrijauskienė Neringa</cp:lastModifiedBy>
  <cp:revision>792</cp:revision>
  <cp:lastPrinted>2018-12-31T07:50:33Z</cp:lastPrinted>
  <dcterms:created xsi:type="dcterms:W3CDTF">2018-11-19T13:25:46Z</dcterms:created>
  <dcterms:modified xsi:type="dcterms:W3CDTF">2019-02-01T06:54:04Z</dcterms:modified>
</cp:coreProperties>
</file>