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handoutMasterIdLst>
    <p:handoutMasterId r:id="rId23"/>
  </p:handoutMasterIdLst>
  <p:sldIdLst>
    <p:sldId id="301" r:id="rId2"/>
    <p:sldId id="262" r:id="rId3"/>
    <p:sldId id="299" r:id="rId4"/>
    <p:sldId id="300" r:id="rId5"/>
    <p:sldId id="304" r:id="rId6"/>
    <p:sldId id="263" r:id="rId7"/>
    <p:sldId id="265" r:id="rId8"/>
    <p:sldId id="266" r:id="rId9"/>
    <p:sldId id="291" r:id="rId10"/>
    <p:sldId id="268" r:id="rId11"/>
    <p:sldId id="279" r:id="rId12"/>
    <p:sldId id="283" r:id="rId13"/>
    <p:sldId id="273" r:id="rId14"/>
    <p:sldId id="270" r:id="rId15"/>
    <p:sldId id="275" r:id="rId16"/>
    <p:sldId id="297" r:id="rId17"/>
    <p:sldId id="281" r:id="rId18"/>
    <p:sldId id="285" r:id="rId19"/>
    <p:sldId id="287" r:id="rId20"/>
    <p:sldId id="271" r:id="rId21"/>
  </p:sldIdLst>
  <p:sldSz cx="12192000" cy="6858000"/>
  <p:notesSz cx="6797675" cy="9926638"/>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211" autoAdjust="0"/>
  </p:normalViewPr>
  <p:slideViewPr>
    <p:cSldViewPr snapToGrid="0">
      <p:cViewPr varScale="1">
        <p:scale>
          <a:sx n="96" d="100"/>
          <a:sy n="96" d="100"/>
        </p:scale>
        <p:origin x="115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BBA31B-56D7-46ED-B63C-521E203681C5}"/>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lt-LT"/>
          </a:p>
        </p:txBody>
      </p:sp>
      <p:sp>
        <p:nvSpPr>
          <p:cNvPr id="3" name="Date Placeholder 2">
            <a:extLst>
              <a:ext uri="{FF2B5EF4-FFF2-40B4-BE49-F238E27FC236}">
                <a16:creationId xmlns:a16="http://schemas.microsoft.com/office/drawing/2014/main" id="{2A1CC894-EEAB-40F1-85EA-20F7412EEDFA}"/>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D4BF3803-3260-421B-8951-BBAFAFB511E4}" type="datetimeFigureOut">
              <a:rPr lang="lt-LT" smtClean="0"/>
              <a:pPr/>
              <a:t>2019-03-18</a:t>
            </a:fld>
            <a:endParaRPr lang="lt-LT"/>
          </a:p>
        </p:txBody>
      </p:sp>
      <p:sp>
        <p:nvSpPr>
          <p:cNvPr id="4" name="Footer Placeholder 3">
            <a:extLst>
              <a:ext uri="{FF2B5EF4-FFF2-40B4-BE49-F238E27FC236}">
                <a16:creationId xmlns:a16="http://schemas.microsoft.com/office/drawing/2014/main" id="{014174F9-4DC6-414F-A5FB-BC6AB920073E}"/>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lt-LT"/>
          </a:p>
        </p:txBody>
      </p:sp>
      <p:sp>
        <p:nvSpPr>
          <p:cNvPr id="5" name="Slide Number Placeholder 4">
            <a:extLst>
              <a:ext uri="{FF2B5EF4-FFF2-40B4-BE49-F238E27FC236}">
                <a16:creationId xmlns:a16="http://schemas.microsoft.com/office/drawing/2014/main" id="{221400D5-1267-473E-8015-72E523724885}"/>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0B0B845F-0927-4948-805E-1455EC21A284}" type="slidenum">
              <a:rPr lang="lt-LT" smtClean="0"/>
              <a:pPr/>
              <a:t>‹#›</a:t>
            </a:fld>
            <a:endParaRPr lang="lt-LT"/>
          </a:p>
        </p:txBody>
      </p:sp>
    </p:spTree>
    <p:extLst>
      <p:ext uri="{BB962C8B-B14F-4D97-AF65-F5344CB8AC3E}">
        <p14:creationId xmlns:p14="http://schemas.microsoft.com/office/powerpoint/2010/main" val="17418991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F270CCE-CB06-4BDD-B81A-82B78C8D74AC}" type="datetimeFigureOut">
              <a:rPr lang="lt-LT" smtClean="0"/>
              <a:pPr/>
              <a:t>2019-03-18</a:t>
            </a:fld>
            <a:endParaRPr lang="lt-LT"/>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8B7F304-3666-4E82-A403-6F9C0B45E828}" type="slidenum">
              <a:rPr lang="lt-LT" smtClean="0"/>
              <a:pPr/>
              <a:t>‹#›</a:t>
            </a:fld>
            <a:endParaRPr lang="lt-LT"/>
          </a:p>
        </p:txBody>
      </p:sp>
    </p:spTree>
    <p:extLst>
      <p:ext uri="{BB962C8B-B14F-4D97-AF65-F5344CB8AC3E}">
        <p14:creationId xmlns:p14="http://schemas.microsoft.com/office/powerpoint/2010/main" val="3776398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88B7F304-3666-4E82-A403-6F9C0B45E828}" type="slidenum">
              <a:rPr lang="lt-LT" smtClean="0"/>
              <a:pPr/>
              <a:t>4</a:t>
            </a:fld>
            <a:endParaRPr lang="lt-LT"/>
          </a:p>
        </p:txBody>
      </p:sp>
    </p:spTree>
    <p:extLst>
      <p:ext uri="{BB962C8B-B14F-4D97-AF65-F5344CB8AC3E}">
        <p14:creationId xmlns:p14="http://schemas.microsoft.com/office/powerpoint/2010/main" val="3634760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88B7F304-3666-4E82-A403-6F9C0B45E828}" type="slidenum">
              <a:rPr lang="lt-LT" smtClean="0"/>
              <a:pPr/>
              <a:t>7</a:t>
            </a:fld>
            <a:endParaRPr lang="lt-LT"/>
          </a:p>
        </p:txBody>
      </p:sp>
    </p:spTree>
    <p:extLst>
      <p:ext uri="{BB962C8B-B14F-4D97-AF65-F5344CB8AC3E}">
        <p14:creationId xmlns:p14="http://schemas.microsoft.com/office/powerpoint/2010/main" val="2788432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88B7F304-3666-4E82-A403-6F9C0B45E828}" type="slidenum">
              <a:rPr lang="lt-LT" smtClean="0"/>
              <a:pPr/>
              <a:t>8</a:t>
            </a:fld>
            <a:endParaRPr lang="lt-LT"/>
          </a:p>
        </p:txBody>
      </p:sp>
    </p:spTree>
    <p:extLst>
      <p:ext uri="{BB962C8B-B14F-4D97-AF65-F5344CB8AC3E}">
        <p14:creationId xmlns:p14="http://schemas.microsoft.com/office/powerpoint/2010/main" val="106829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20000"/>
              </a:lnSpc>
              <a:spcBef>
                <a:spcPts val="0"/>
              </a:spcBef>
              <a:buClr>
                <a:srgbClr val="C00000"/>
              </a:buClr>
              <a:buNone/>
            </a:pPr>
            <a:r>
              <a:rPr lang="lt-LT" sz="2000" b="1" dirty="0">
                <a:solidFill>
                  <a:srgbClr val="FF0000"/>
                </a:solidFill>
                <a:latin typeface="Arial Narrow" panose="020B0606020202030204" pitchFamily="34" charset="0"/>
              </a:rPr>
              <a:t>Europos Komisija ir TATENA, kurių inspektoriai 2018 m. lankėsi Lietuvoje ir tikrino branduolines medžiagas turinčius ūkio subjektus</a:t>
            </a:r>
            <a:r>
              <a:rPr lang="en-GB" sz="2000" b="1" dirty="0">
                <a:solidFill>
                  <a:srgbClr val="FF0000"/>
                </a:solidFill>
                <a:latin typeface="Arial Narrow" panose="020B0606020202030204" pitchFamily="34" charset="0"/>
              </a:rPr>
              <a:t>, </a:t>
            </a:r>
            <a:r>
              <a:rPr lang="lt-LT" sz="2000" b="1" dirty="0">
                <a:solidFill>
                  <a:srgbClr val="FF0000"/>
                </a:solidFill>
                <a:latin typeface="Arial Narrow" panose="020B0606020202030204" pitchFamily="34" charset="0"/>
              </a:rPr>
              <a:t>savo</a:t>
            </a:r>
            <a:r>
              <a:rPr lang="en-GB" sz="2000" b="1" dirty="0">
                <a:solidFill>
                  <a:srgbClr val="FF0000"/>
                </a:solidFill>
                <a:latin typeface="Arial Narrow" panose="020B0606020202030204" pitchFamily="34" charset="0"/>
              </a:rPr>
              <a:t> </a:t>
            </a:r>
            <a:r>
              <a:rPr lang="lt-LT" sz="2000" b="1" dirty="0">
                <a:solidFill>
                  <a:srgbClr val="FF0000"/>
                </a:solidFill>
                <a:latin typeface="Arial Narrow" panose="020B0606020202030204" pitchFamily="34" charset="0"/>
              </a:rPr>
              <a:t>patikrinimų iš</a:t>
            </a:r>
            <a:r>
              <a:rPr lang="en-GB" sz="2000" b="1" dirty="0">
                <a:solidFill>
                  <a:srgbClr val="FF0000"/>
                </a:solidFill>
                <a:latin typeface="Arial Narrow" panose="020B0606020202030204" pitchFamily="34" charset="0"/>
              </a:rPr>
              <a:t>vadose </a:t>
            </a:r>
            <a:r>
              <a:rPr lang="lt-LT" sz="2000" b="1" dirty="0">
                <a:solidFill>
                  <a:srgbClr val="FF0000"/>
                </a:solidFill>
                <a:latin typeface="Arial Narrow" panose="020B0606020202030204" pitchFamily="34" charset="0"/>
              </a:rPr>
              <a:t>patvirtino, kad Lietuvos Respublikoje nenustatyta nedeklaruotina veikla.</a:t>
            </a:r>
          </a:p>
        </p:txBody>
      </p:sp>
      <p:sp>
        <p:nvSpPr>
          <p:cNvPr id="4" name="Slide Number Placeholder 3"/>
          <p:cNvSpPr>
            <a:spLocks noGrp="1"/>
          </p:cNvSpPr>
          <p:nvPr>
            <p:ph type="sldNum" sz="quarter" idx="5"/>
          </p:nvPr>
        </p:nvSpPr>
        <p:spPr/>
        <p:txBody>
          <a:bodyPr/>
          <a:lstStyle/>
          <a:p>
            <a:fld id="{88B7F304-3666-4E82-A403-6F9C0B45E828}" type="slidenum">
              <a:rPr lang="lt-LT" smtClean="0"/>
              <a:pPr/>
              <a:t>10</a:t>
            </a:fld>
            <a:endParaRPr lang="lt-LT"/>
          </a:p>
        </p:txBody>
      </p:sp>
    </p:spTree>
    <p:extLst>
      <p:ext uri="{BB962C8B-B14F-4D97-AF65-F5344CB8AC3E}">
        <p14:creationId xmlns:p14="http://schemas.microsoft.com/office/powerpoint/2010/main" val="2114547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88B7F304-3666-4E82-A403-6F9C0B45E828}" type="slidenum">
              <a:rPr lang="lt-LT" smtClean="0"/>
              <a:pPr/>
              <a:t>15</a:t>
            </a:fld>
            <a:endParaRPr lang="lt-LT"/>
          </a:p>
        </p:txBody>
      </p:sp>
    </p:spTree>
    <p:extLst>
      <p:ext uri="{BB962C8B-B14F-4D97-AF65-F5344CB8AC3E}">
        <p14:creationId xmlns:p14="http://schemas.microsoft.com/office/powerpoint/2010/main" val="4007554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88B7F304-3666-4E82-A403-6F9C0B45E828}" type="slidenum">
              <a:rPr lang="lt-LT" smtClean="0"/>
              <a:pPr/>
              <a:t>16</a:t>
            </a:fld>
            <a:endParaRPr lang="lt-LT"/>
          </a:p>
        </p:txBody>
      </p:sp>
    </p:spTree>
    <p:extLst>
      <p:ext uri="{BB962C8B-B14F-4D97-AF65-F5344CB8AC3E}">
        <p14:creationId xmlns:p14="http://schemas.microsoft.com/office/powerpoint/2010/main" val="3548383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88B7F304-3666-4E82-A403-6F9C0B45E828}" type="slidenum">
              <a:rPr lang="lt-LT" smtClean="0"/>
              <a:pPr/>
              <a:t>17</a:t>
            </a:fld>
            <a:endParaRPr lang="lt-LT"/>
          </a:p>
        </p:txBody>
      </p:sp>
    </p:spTree>
    <p:extLst>
      <p:ext uri="{BB962C8B-B14F-4D97-AF65-F5344CB8AC3E}">
        <p14:creationId xmlns:p14="http://schemas.microsoft.com/office/powerpoint/2010/main" val="132683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88B7F304-3666-4E82-A403-6F9C0B45E828}" type="slidenum">
              <a:rPr lang="lt-LT" smtClean="0"/>
              <a:pPr/>
              <a:t>19</a:t>
            </a:fld>
            <a:endParaRPr lang="lt-LT"/>
          </a:p>
        </p:txBody>
      </p:sp>
    </p:spTree>
    <p:extLst>
      <p:ext uri="{BB962C8B-B14F-4D97-AF65-F5344CB8AC3E}">
        <p14:creationId xmlns:p14="http://schemas.microsoft.com/office/powerpoint/2010/main" val="3495948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p:cNvSpPr>
            <a:spLocks noGrp="1"/>
          </p:cNvSpPr>
          <p:nvPr>
            <p:ph type="dt" sz="half" idx="10"/>
          </p:nvPr>
        </p:nvSpPr>
        <p:spPr/>
        <p:txBody>
          <a:bodyPr/>
          <a:lstStyle/>
          <a:p>
            <a:fld id="{26DFA1B1-3BF6-4B45-988A-1F759BF1F1C0}" type="datetime1">
              <a:rPr lang="lt-LT" smtClean="0"/>
              <a:pPr/>
              <a:t>2019-03-18</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8ECB1AA1-2684-4CA5-BDD3-7C7636F29DE8}" type="slidenum">
              <a:rPr lang="lt-LT" smtClean="0"/>
              <a:pPr/>
              <a:t>‹#›</a:t>
            </a:fld>
            <a:endParaRPr lang="lt-LT"/>
          </a:p>
        </p:txBody>
      </p:sp>
    </p:spTree>
    <p:extLst>
      <p:ext uri="{BB962C8B-B14F-4D97-AF65-F5344CB8AC3E}">
        <p14:creationId xmlns:p14="http://schemas.microsoft.com/office/powerpoint/2010/main" val="124357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F821C705-AB14-43F2-918C-CB510B162D7E}" type="datetime1">
              <a:rPr lang="lt-LT" smtClean="0"/>
              <a:pPr/>
              <a:t>2019-03-18</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8ECB1AA1-2684-4CA5-BDD3-7C7636F29DE8}" type="slidenum">
              <a:rPr lang="lt-LT" smtClean="0"/>
              <a:pPr/>
              <a:t>‹#›</a:t>
            </a:fld>
            <a:endParaRPr lang="lt-LT"/>
          </a:p>
        </p:txBody>
      </p:sp>
    </p:spTree>
    <p:extLst>
      <p:ext uri="{BB962C8B-B14F-4D97-AF65-F5344CB8AC3E}">
        <p14:creationId xmlns:p14="http://schemas.microsoft.com/office/powerpoint/2010/main" val="1355585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701EAFFE-C825-49AB-8E79-0BA09553CDB1}" type="datetime1">
              <a:rPr lang="lt-LT" smtClean="0"/>
              <a:pPr/>
              <a:t>2019-03-18</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8ECB1AA1-2684-4CA5-BDD3-7C7636F29DE8}" type="slidenum">
              <a:rPr lang="lt-LT" smtClean="0"/>
              <a:pPr/>
              <a:t>‹#›</a:t>
            </a:fld>
            <a:endParaRPr lang="lt-LT"/>
          </a:p>
        </p:txBody>
      </p:sp>
    </p:spTree>
    <p:extLst>
      <p:ext uri="{BB962C8B-B14F-4D97-AF65-F5344CB8AC3E}">
        <p14:creationId xmlns:p14="http://schemas.microsoft.com/office/powerpoint/2010/main" val="140753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8ACA6613-7586-4752-A97B-5DBEC2AA6314}" type="datetime1">
              <a:rPr lang="lt-LT" smtClean="0"/>
              <a:pPr/>
              <a:t>2019-03-18</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8ECB1AA1-2684-4CA5-BDD3-7C7636F29DE8}" type="slidenum">
              <a:rPr lang="lt-LT" smtClean="0"/>
              <a:pPr/>
              <a:t>‹#›</a:t>
            </a:fld>
            <a:endParaRPr lang="lt-LT"/>
          </a:p>
        </p:txBody>
      </p:sp>
    </p:spTree>
    <p:extLst>
      <p:ext uri="{BB962C8B-B14F-4D97-AF65-F5344CB8AC3E}">
        <p14:creationId xmlns:p14="http://schemas.microsoft.com/office/powerpoint/2010/main" val="223476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2CB83-2320-428B-BE6A-9E1C198FEB5F}" type="datetime1">
              <a:rPr lang="lt-LT" smtClean="0"/>
              <a:pPr/>
              <a:t>2019-03-18</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8ECB1AA1-2684-4CA5-BDD3-7C7636F29DE8}" type="slidenum">
              <a:rPr lang="lt-LT" smtClean="0"/>
              <a:pPr/>
              <a:t>‹#›</a:t>
            </a:fld>
            <a:endParaRPr lang="lt-LT"/>
          </a:p>
        </p:txBody>
      </p:sp>
    </p:spTree>
    <p:extLst>
      <p:ext uri="{BB962C8B-B14F-4D97-AF65-F5344CB8AC3E}">
        <p14:creationId xmlns:p14="http://schemas.microsoft.com/office/powerpoint/2010/main" val="2243455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p:cNvSpPr>
            <a:spLocks noGrp="1"/>
          </p:cNvSpPr>
          <p:nvPr>
            <p:ph type="dt" sz="half" idx="10"/>
          </p:nvPr>
        </p:nvSpPr>
        <p:spPr/>
        <p:txBody>
          <a:bodyPr/>
          <a:lstStyle/>
          <a:p>
            <a:fld id="{085D88DF-5643-46D5-B0D2-DCB541124EDD}" type="datetime1">
              <a:rPr lang="lt-LT" smtClean="0"/>
              <a:pPr/>
              <a:t>2019-03-18</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8ECB1AA1-2684-4CA5-BDD3-7C7636F29DE8}" type="slidenum">
              <a:rPr lang="lt-LT" smtClean="0"/>
              <a:pPr/>
              <a:t>‹#›</a:t>
            </a:fld>
            <a:endParaRPr lang="lt-LT"/>
          </a:p>
        </p:txBody>
      </p:sp>
    </p:spTree>
    <p:extLst>
      <p:ext uri="{BB962C8B-B14F-4D97-AF65-F5344CB8AC3E}">
        <p14:creationId xmlns:p14="http://schemas.microsoft.com/office/powerpoint/2010/main" val="911931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p:cNvSpPr>
            <a:spLocks noGrp="1"/>
          </p:cNvSpPr>
          <p:nvPr>
            <p:ph type="dt" sz="half" idx="10"/>
          </p:nvPr>
        </p:nvSpPr>
        <p:spPr/>
        <p:txBody>
          <a:bodyPr/>
          <a:lstStyle/>
          <a:p>
            <a:fld id="{6DC42504-C497-4F7D-85D0-E90CADD50EFD}" type="datetime1">
              <a:rPr lang="lt-LT" smtClean="0"/>
              <a:pPr/>
              <a:t>2019-03-18</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8ECB1AA1-2684-4CA5-BDD3-7C7636F29DE8}" type="slidenum">
              <a:rPr lang="lt-LT" smtClean="0"/>
              <a:pPr/>
              <a:t>‹#›</a:t>
            </a:fld>
            <a:endParaRPr lang="lt-LT"/>
          </a:p>
        </p:txBody>
      </p:sp>
    </p:spTree>
    <p:extLst>
      <p:ext uri="{BB962C8B-B14F-4D97-AF65-F5344CB8AC3E}">
        <p14:creationId xmlns:p14="http://schemas.microsoft.com/office/powerpoint/2010/main" val="2431666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Date Placeholder 2"/>
          <p:cNvSpPr>
            <a:spLocks noGrp="1"/>
          </p:cNvSpPr>
          <p:nvPr>
            <p:ph type="dt" sz="half" idx="10"/>
          </p:nvPr>
        </p:nvSpPr>
        <p:spPr/>
        <p:txBody>
          <a:bodyPr/>
          <a:lstStyle/>
          <a:p>
            <a:fld id="{33026FD2-73A0-459E-83D8-C11E3CD52BE5}" type="datetime1">
              <a:rPr lang="lt-LT" smtClean="0"/>
              <a:pPr/>
              <a:t>2019-03-18</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8ECB1AA1-2684-4CA5-BDD3-7C7636F29DE8}" type="slidenum">
              <a:rPr lang="lt-LT" smtClean="0"/>
              <a:pPr/>
              <a:t>‹#›</a:t>
            </a:fld>
            <a:endParaRPr lang="lt-LT"/>
          </a:p>
        </p:txBody>
      </p:sp>
    </p:spTree>
    <p:extLst>
      <p:ext uri="{BB962C8B-B14F-4D97-AF65-F5344CB8AC3E}">
        <p14:creationId xmlns:p14="http://schemas.microsoft.com/office/powerpoint/2010/main" val="4276758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2EFF3-A293-49F8-ABE6-FA28D99FBB45}" type="datetime1">
              <a:rPr lang="lt-LT" smtClean="0"/>
              <a:pPr/>
              <a:t>2019-03-18</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8ECB1AA1-2684-4CA5-BDD3-7C7636F29DE8}" type="slidenum">
              <a:rPr lang="lt-LT" smtClean="0"/>
              <a:pPr/>
              <a:t>‹#›</a:t>
            </a:fld>
            <a:endParaRPr lang="lt-LT"/>
          </a:p>
        </p:txBody>
      </p:sp>
    </p:spTree>
    <p:extLst>
      <p:ext uri="{BB962C8B-B14F-4D97-AF65-F5344CB8AC3E}">
        <p14:creationId xmlns:p14="http://schemas.microsoft.com/office/powerpoint/2010/main" val="974628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6AC4B9-2FD3-4CAB-A4DA-701F078497C1}" type="datetime1">
              <a:rPr lang="lt-LT" smtClean="0"/>
              <a:pPr/>
              <a:t>2019-03-18</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8ECB1AA1-2684-4CA5-BDD3-7C7636F29DE8}" type="slidenum">
              <a:rPr lang="lt-LT" smtClean="0"/>
              <a:pPr/>
              <a:t>‹#›</a:t>
            </a:fld>
            <a:endParaRPr lang="lt-LT"/>
          </a:p>
        </p:txBody>
      </p:sp>
    </p:spTree>
    <p:extLst>
      <p:ext uri="{BB962C8B-B14F-4D97-AF65-F5344CB8AC3E}">
        <p14:creationId xmlns:p14="http://schemas.microsoft.com/office/powerpoint/2010/main" val="1185890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lt-L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0B2759-0C1F-4484-BDDB-E2CF70A40B1A}" type="datetime1">
              <a:rPr lang="lt-LT" smtClean="0"/>
              <a:pPr/>
              <a:t>2019-03-18</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8ECB1AA1-2684-4CA5-BDD3-7C7636F29DE8}" type="slidenum">
              <a:rPr lang="lt-LT" smtClean="0"/>
              <a:pPr/>
              <a:t>‹#›</a:t>
            </a:fld>
            <a:endParaRPr lang="lt-LT"/>
          </a:p>
        </p:txBody>
      </p:sp>
    </p:spTree>
    <p:extLst>
      <p:ext uri="{BB962C8B-B14F-4D97-AF65-F5344CB8AC3E}">
        <p14:creationId xmlns:p14="http://schemas.microsoft.com/office/powerpoint/2010/main" val="155639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174438-4F9D-4BA8-937F-0F25EECE87BD}" type="datetime1">
              <a:rPr lang="lt-LT" smtClean="0"/>
              <a:pPr/>
              <a:t>2019-03-18</a:t>
            </a:fld>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CB1AA1-2684-4CA5-BDD3-7C7636F29DE8}" type="slidenum">
              <a:rPr lang="lt-LT" smtClean="0"/>
              <a:pPr/>
              <a:t>‹#›</a:t>
            </a:fld>
            <a:endParaRPr lang="lt-LT"/>
          </a:p>
        </p:txBody>
      </p:sp>
    </p:spTree>
    <p:extLst>
      <p:ext uri="{BB962C8B-B14F-4D97-AF65-F5344CB8AC3E}">
        <p14:creationId xmlns:p14="http://schemas.microsoft.com/office/powerpoint/2010/main" val="21699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6282" y="2047461"/>
            <a:ext cx="11159435" cy="2516940"/>
          </a:xfrm>
        </p:spPr>
        <p:txBody>
          <a:bodyPr>
            <a:noAutofit/>
          </a:bodyPr>
          <a:lstStyle/>
          <a:p>
            <a:r>
              <a:rPr lang="en-GB" sz="4400" dirty="0">
                <a:solidFill>
                  <a:schemeClr val="bg2">
                    <a:lumMod val="50000"/>
                  </a:schemeClr>
                </a:solidFill>
                <a:latin typeface="Arial Narrow" panose="020B0606020202030204" pitchFamily="34" charset="0"/>
              </a:rPr>
              <a:t>VALSTYBINĖS ATOMINĖS ENERGETIKOS SAUGOS INSPEKCIJOS </a:t>
            </a:r>
            <a:br>
              <a:rPr lang="lt-LT" sz="4400" dirty="0">
                <a:solidFill>
                  <a:schemeClr val="bg2">
                    <a:lumMod val="50000"/>
                  </a:schemeClr>
                </a:solidFill>
                <a:latin typeface="Arial Narrow" panose="020B0606020202030204" pitchFamily="34" charset="0"/>
              </a:rPr>
            </a:br>
            <a:r>
              <a:rPr lang="en-GB" sz="4400" dirty="0">
                <a:solidFill>
                  <a:schemeClr val="bg2">
                    <a:lumMod val="50000"/>
                  </a:schemeClr>
                </a:solidFill>
                <a:latin typeface="Arial Narrow" panose="020B0606020202030204" pitchFamily="34" charset="0"/>
              </a:rPr>
              <a:t>201</a:t>
            </a:r>
            <a:r>
              <a:rPr lang="en-US" sz="4400" dirty="0">
                <a:solidFill>
                  <a:schemeClr val="bg2">
                    <a:lumMod val="50000"/>
                  </a:schemeClr>
                </a:solidFill>
                <a:latin typeface="Arial Narrow" panose="020B0606020202030204" pitchFamily="34" charset="0"/>
              </a:rPr>
              <a:t>8</a:t>
            </a:r>
            <a:r>
              <a:rPr lang="en-GB" sz="4400" dirty="0">
                <a:solidFill>
                  <a:schemeClr val="bg2">
                    <a:lumMod val="50000"/>
                  </a:schemeClr>
                </a:solidFill>
                <a:latin typeface="Arial Narrow" panose="020B0606020202030204" pitchFamily="34" charset="0"/>
              </a:rPr>
              <a:t> METŲ VEIKLOS ATASKAITOS </a:t>
            </a:r>
            <a:br>
              <a:rPr lang="lt-LT" sz="4400" dirty="0">
                <a:solidFill>
                  <a:schemeClr val="bg2">
                    <a:lumMod val="50000"/>
                  </a:schemeClr>
                </a:solidFill>
                <a:latin typeface="Arial Narrow" panose="020B0606020202030204" pitchFamily="34" charset="0"/>
              </a:rPr>
            </a:br>
            <a:r>
              <a:rPr lang="en-GB" sz="4400" dirty="0">
                <a:solidFill>
                  <a:schemeClr val="bg2">
                    <a:lumMod val="50000"/>
                  </a:schemeClr>
                </a:solidFill>
                <a:latin typeface="Arial Narrow" panose="020B0606020202030204" pitchFamily="34" charset="0"/>
              </a:rPr>
              <a:t>PRISTATYMAS</a:t>
            </a:r>
          </a:p>
        </p:txBody>
      </p:sp>
      <p:sp>
        <p:nvSpPr>
          <p:cNvPr id="3" name="Subtitle 2"/>
          <p:cNvSpPr>
            <a:spLocks noGrp="1"/>
          </p:cNvSpPr>
          <p:nvPr>
            <p:ph type="subTitle" idx="1"/>
          </p:nvPr>
        </p:nvSpPr>
        <p:spPr>
          <a:xfrm>
            <a:off x="2104588" y="5321999"/>
            <a:ext cx="7988300" cy="1271748"/>
          </a:xfrm>
        </p:spPr>
        <p:txBody>
          <a:bodyPr>
            <a:normAutofit fontScale="92500" lnSpcReduction="10000"/>
          </a:bodyPr>
          <a:lstStyle/>
          <a:p>
            <a:pPr>
              <a:lnSpc>
                <a:spcPct val="100000"/>
              </a:lnSpc>
            </a:pPr>
            <a:r>
              <a:rPr lang="lt-LT" b="1" dirty="0">
                <a:solidFill>
                  <a:schemeClr val="bg2">
                    <a:lumMod val="50000"/>
                  </a:schemeClr>
                </a:solidFill>
                <a:latin typeface="Arial Narrow" panose="020B0606020202030204" pitchFamily="34" charset="0"/>
              </a:rPr>
              <a:t>Michail Demčenko</a:t>
            </a:r>
          </a:p>
          <a:p>
            <a:pPr>
              <a:lnSpc>
                <a:spcPct val="100000"/>
              </a:lnSpc>
            </a:pPr>
            <a:r>
              <a:rPr lang="lt-LT" b="1" dirty="0">
                <a:solidFill>
                  <a:schemeClr val="bg2">
                    <a:lumMod val="50000"/>
                  </a:schemeClr>
                </a:solidFill>
                <a:latin typeface="Arial Narrow" panose="020B0606020202030204" pitchFamily="34" charset="0"/>
              </a:rPr>
              <a:t>Valstybinės atominės energetikos saugos inspekcijos viršininkas</a:t>
            </a:r>
          </a:p>
          <a:p>
            <a:pPr>
              <a:lnSpc>
                <a:spcPct val="100000"/>
              </a:lnSpc>
            </a:pPr>
            <a:r>
              <a:rPr lang="lt-LT" sz="2000" dirty="0">
                <a:solidFill>
                  <a:schemeClr val="bg2">
                    <a:lumMod val="50000"/>
                  </a:schemeClr>
                </a:solidFill>
                <a:latin typeface="Arial Narrow" panose="020B0606020202030204" pitchFamily="34" charset="0"/>
              </a:rPr>
              <a:t>201</a:t>
            </a:r>
            <a:r>
              <a:rPr lang="en-US" sz="2000" dirty="0">
                <a:solidFill>
                  <a:schemeClr val="bg2">
                    <a:lumMod val="50000"/>
                  </a:schemeClr>
                </a:solidFill>
                <a:latin typeface="Arial Narrow" panose="020B0606020202030204" pitchFamily="34" charset="0"/>
              </a:rPr>
              <a:t>9</a:t>
            </a:r>
            <a:r>
              <a:rPr lang="lt-LT" sz="2000" dirty="0">
                <a:solidFill>
                  <a:schemeClr val="bg2">
                    <a:lumMod val="50000"/>
                  </a:schemeClr>
                </a:solidFill>
                <a:latin typeface="Arial Narrow" panose="020B0606020202030204" pitchFamily="34" charset="0"/>
              </a:rPr>
              <a:t> m. kovo </a:t>
            </a:r>
            <a:r>
              <a:rPr lang="en-US" sz="2000" dirty="0">
                <a:solidFill>
                  <a:schemeClr val="bg2">
                    <a:lumMod val="50000"/>
                  </a:schemeClr>
                </a:solidFill>
                <a:latin typeface="Arial Narrow" panose="020B0606020202030204" pitchFamily="34" charset="0"/>
              </a:rPr>
              <a:t>20</a:t>
            </a:r>
            <a:r>
              <a:rPr lang="lt-LT" sz="2000" dirty="0">
                <a:solidFill>
                  <a:schemeClr val="bg2">
                    <a:lumMod val="50000"/>
                  </a:schemeClr>
                </a:solidFill>
                <a:latin typeface="Arial Narrow" panose="020B0606020202030204" pitchFamily="34" charset="0"/>
              </a:rPr>
              <a:t> d.</a:t>
            </a:r>
            <a:endParaRPr lang="en-GB" sz="2000" dirty="0">
              <a:solidFill>
                <a:schemeClr val="bg2">
                  <a:lumMod val="50000"/>
                </a:schemeClr>
              </a:solidFill>
              <a:latin typeface="Arial Narrow" panose="020B0606020202030204" pitchFamily="34" charset="0"/>
            </a:endParaRPr>
          </a:p>
        </p:txBody>
      </p:sp>
      <p:sp>
        <p:nvSpPr>
          <p:cNvPr id="5" name="Rectangle 4"/>
          <p:cNvSpPr/>
          <p:nvPr/>
        </p:nvSpPr>
        <p:spPr>
          <a:xfrm>
            <a:off x="11785600" y="0"/>
            <a:ext cx="304800" cy="6858000"/>
          </a:xfrm>
          <a:prstGeom prst="rect">
            <a:avLst/>
          </a:prstGeom>
          <a:solidFill>
            <a:srgbClr val="CE020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6" name="Content Placeholder 4">
            <a:extLst>
              <a:ext uri="{FF2B5EF4-FFF2-40B4-BE49-F238E27FC236}">
                <a16:creationId xmlns:a16="http://schemas.microsoft.com/office/drawing/2014/main" id="{B713FF71-3F10-4448-ADF8-C59FA48B6F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590" y="233884"/>
            <a:ext cx="872745" cy="1099512"/>
          </a:xfrm>
          <a:prstGeom prst="rect">
            <a:avLst/>
          </a:prstGeom>
        </p:spPr>
      </p:pic>
    </p:spTree>
    <p:extLst>
      <p:ext uri="{BB962C8B-B14F-4D97-AF65-F5344CB8AC3E}">
        <p14:creationId xmlns:p14="http://schemas.microsoft.com/office/powerpoint/2010/main" val="3538933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345" y="315304"/>
            <a:ext cx="11279255" cy="883867"/>
          </a:xfrm>
        </p:spPr>
        <p:txBody>
          <a:bodyPr>
            <a:noAutofit/>
          </a:bodyPr>
          <a:lstStyle/>
          <a:p>
            <a:r>
              <a:rPr lang="lt-LT" sz="3500" b="1" dirty="0">
                <a:solidFill>
                  <a:schemeClr val="bg2">
                    <a:lumMod val="50000"/>
                  </a:schemeClr>
                </a:solidFill>
                <a:latin typeface="Arial Narrow" panose="020B0606020202030204" pitchFamily="34" charset="0"/>
              </a:rPr>
              <a:t>BRANDUOLINIO GINKLO NEPLATINIMO ĮSIPAREIGOJIMŲ ĮGYVENDINIMO PRIEŽIŪRA</a:t>
            </a:r>
          </a:p>
        </p:txBody>
      </p:sp>
      <p:sp>
        <p:nvSpPr>
          <p:cNvPr id="3" name="Content Placeholder 2"/>
          <p:cNvSpPr>
            <a:spLocks noGrp="1"/>
          </p:cNvSpPr>
          <p:nvPr>
            <p:ph idx="1"/>
          </p:nvPr>
        </p:nvSpPr>
        <p:spPr>
          <a:xfrm>
            <a:off x="373747" y="1481652"/>
            <a:ext cx="11411853" cy="3607184"/>
          </a:xfrm>
        </p:spPr>
        <p:txBody>
          <a:bodyPr>
            <a:normAutofit lnSpcReduction="10000"/>
          </a:bodyPr>
          <a:lstStyle/>
          <a:p>
            <a:pPr marL="0" indent="0" algn="just">
              <a:lnSpc>
                <a:spcPct val="120000"/>
              </a:lnSpc>
              <a:spcBef>
                <a:spcPts val="0"/>
              </a:spcBef>
              <a:buClr>
                <a:srgbClr val="C00000"/>
              </a:buClr>
              <a:buNone/>
            </a:pPr>
            <a:r>
              <a:rPr lang="lt-LT" sz="1800" dirty="0">
                <a:solidFill>
                  <a:schemeClr val="bg2">
                    <a:lumMod val="50000"/>
                  </a:schemeClr>
                </a:solidFill>
                <a:latin typeface="Arial Narrow" panose="020B0606020202030204" pitchFamily="34" charset="0"/>
              </a:rPr>
              <a:t>201</a:t>
            </a:r>
            <a:r>
              <a:rPr lang="en-US" sz="1800" dirty="0">
                <a:solidFill>
                  <a:schemeClr val="bg2">
                    <a:lumMod val="50000"/>
                  </a:schemeClr>
                </a:solidFill>
                <a:latin typeface="Arial Narrow" panose="020B0606020202030204" pitchFamily="34" charset="0"/>
              </a:rPr>
              <a:t>8</a:t>
            </a:r>
            <a:r>
              <a:rPr lang="lt-LT" sz="1800" dirty="0">
                <a:solidFill>
                  <a:schemeClr val="bg2">
                    <a:lumMod val="50000"/>
                  </a:schemeClr>
                </a:solidFill>
                <a:latin typeface="Arial Narrow" panose="020B0606020202030204" pitchFamily="34" charset="0"/>
              </a:rPr>
              <a:t> m. VATESI atliko šiuos darbus:</a:t>
            </a:r>
          </a:p>
          <a:p>
            <a:pPr algn="just">
              <a:lnSpc>
                <a:spcPct val="120000"/>
              </a:lnSpc>
              <a:spcBef>
                <a:spcPts val="0"/>
              </a:spcBef>
              <a:buClr>
                <a:srgbClr val="C00000"/>
              </a:buClr>
            </a:pPr>
            <a:r>
              <a:rPr lang="lt-LT" sz="2000" dirty="0">
                <a:solidFill>
                  <a:schemeClr val="bg2">
                    <a:lumMod val="50000"/>
                  </a:schemeClr>
                </a:solidFill>
                <a:latin typeface="Arial Narrow" panose="020B0606020202030204" pitchFamily="34" charset="0"/>
              </a:rPr>
              <a:t>tikrino tiesiogiai Europos Komisijai atsiskaitančių branduolinių medžiagų turėtojų teikiamas ataskaitas ir deklaracijas, konsultavo jas teikiančius ūkio subjektus;</a:t>
            </a:r>
          </a:p>
          <a:p>
            <a:pPr algn="just">
              <a:lnSpc>
                <a:spcPct val="120000"/>
              </a:lnSpc>
              <a:spcBef>
                <a:spcPts val="0"/>
              </a:spcBef>
              <a:buClr>
                <a:srgbClr val="C00000"/>
              </a:buClr>
            </a:pPr>
            <a:r>
              <a:rPr lang="lt-LT" sz="2000" dirty="0">
                <a:solidFill>
                  <a:schemeClr val="bg2">
                    <a:lumMod val="50000"/>
                  </a:schemeClr>
                </a:solidFill>
                <a:latin typeface="Arial Narrow" panose="020B0606020202030204" pitchFamily="34" charset="0"/>
              </a:rPr>
              <a:t>Europos Komisijai teikė ataskaitas ir deklaracijas už branduolines medžiagas, kurias ūkio subjektai apskaito VATESI branduolinių medžiagų balanso zonoje</a:t>
            </a:r>
            <a:r>
              <a:rPr lang="en-GB" sz="2000" dirty="0">
                <a:solidFill>
                  <a:schemeClr val="bg2">
                    <a:lumMod val="50000"/>
                  </a:schemeClr>
                </a:solidFill>
                <a:latin typeface="Arial Narrow" panose="020B0606020202030204" pitchFamily="34" charset="0"/>
              </a:rPr>
              <a:t>;</a:t>
            </a:r>
          </a:p>
          <a:p>
            <a:pPr algn="just">
              <a:lnSpc>
                <a:spcPct val="120000"/>
              </a:lnSpc>
              <a:spcBef>
                <a:spcPts val="0"/>
              </a:spcBef>
              <a:buClr>
                <a:srgbClr val="C00000"/>
              </a:buClr>
            </a:pPr>
            <a:r>
              <a:rPr lang="lt-LT" sz="2000" dirty="0">
                <a:solidFill>
                  <a:schemeClr val="bg2">
                    <a:lumMod val="50000"/>
                  </a:schemeClr>
                </a:solidFill>
                <a:latin typeface="Arial Narrow" panose="020B0606020202030204" pitchFamily="34" charset="0"/>
              </a:rPr>
              <a:t>Įgyvendinant trišalio garantijų susitarimo papildomąjį protokolą, Europos Komisijai bei TATENA teikė deklaracijas apie branduolinės energijos panaudojimą ir kitus su branduolinio kuro ciklu susijusius mokslinius tyrimus ar taikomąją veiklą Lietuvoje.</a:t>
            </a:r>
            <a:endParaRPr lang="en-GB" sz="2000" dirty="0">
              <a:solidFill>
                <a:schemeClr val="bg2">
                  <a:lumMod val="50000"/>
                </a:schemeClr>
              </a:solidFill>
              <a:latin typeface="Arial Narrow" panose="020B0606020202030204" pitchFamily="34" charset="0"/>
            </a:endParaRPr>
          </a:p>
          <a:p>
            <a:pPr algn="just">
              <a:lnSpc>
                <a:spcPct val="120000"/>
              </a:lnSpc>
              <a:spcBef>
                <a:spcPts val="0"/>
              </a:spcBef>
              <a:buClr>
                <a:srgbClr val="C00000"/>
              </a:buClr>
            </a:pPr>
            <a:r>
              <a:rPr lang="lt-LT" sz="2000" dirty="0">
                <a:solidFill>
                  <a:schemeClr val="bg2">
                    <a:lumMod val="50000"/>
                  </a:schemeClr>
                </a:solidFill>
                <a:latin typeface="Arial Narrow" panose="020B0606020202030204" pitchFamily="34" charset="0"/>
              </a:rPr>
              <a:t>2018 m. kartu su kitomis institucijomis vykdė strateginių prekių kontrolę ir teikė išvadas dėl dvejopo naudojimo prekių eksporto. 2018 m. VATESI pateikė 48 išvadas dėl tokių prekių eksporto</a:t>
            </a:r>
            <a:r>
              <a:rPr lang="en-GB" sz="2000" dirty="0">
                <a:solidFill>
                  <a:schemeClr val="bg2">
                    <a:lumMod val="50000"/>
                  </a:schemeClr>
                </a:solidFill>
                <a:latin typeface="Arial Narrow" panose="020B0606020202030204" pitchFamily="34" charset="0"/>
              </a:rPr>
              <a:t>.</a:t>
            </a:r>
          </a:p>
        </p:txBody>
      </p:sp>
      <p:sp>
        <p:nvSpPr>
          <p:cNvPr id="6" name="Slide Number Placeholder 5">
            <a:extLst>
              <a:ext uri="{FF2B5EF4-FFF2-40B4-BE49-F238E27FC236}">
                <a16:creationId xmlns:a16="http://schemas.microsoft.com/office/drawing/2014/main" id="{857BB135-EDC7-48DA-BCD1-F52CAD2CEE31}"/>
              </a:ext>
            </a:extLst>
          </p:cNvPr>
          <p:cNvSpPr>
            <a:spLocks noGrp="1"/>
          </p:cNvSpPr>
          <p:nvPr>
            <p:ph type="sldNum" sz="quarter" idx="12"/>
          </p:nvPr>
        </p:nvSpPr>
        <p:spPr/>
        <p:txBody>
          <a:bodyPr/>
          <a:lstStyle/>
          <a:p>
            <a:fld id="{8ECB1AA1-2684-4CA5-BDD3-7C7636F29DE8}" type="slidenum">
              <a:rPr lang="lt-LT" smtClean="0"/>
              <a:pPr/>
              <a:t>10</a:t>
            </a:fld>
            <a:endParaRPr lang="lt-LT"/>
          </a:p>
        </p:txBody>
      </p:sp>
      <p:pic>
        <p:nvPicPr>
          <p:cNvPr id="4" name="Picture 3">
            <a:extLst>
              <a:ext uri="{FF2B5EF4-FFF2-40B4-BE49-F238E27FC236}">
                <a16:creationId xmlns:a16="http://schemas.microsoft.com/office/drawing/2014/main" id="{AD518472-EC97-4D8B-BCD7-BCD76B2B8EE8}"/>
              </a:ext>
            </a:extLst>
          </p:cNvPr>
          <p:cNvPicPr>
            <a:picLocks noChangeAspect="1"/>
          </p:cNvPicPr>
          <p:nvPr/>
        </p:nvPicPr>
        <p:blipFill>
          <a:blip r:embed="rId3" cstate="print"/>
          <a:stretch>
            <a:fillRect/>
          </a:stretch>
        </p:blipFill>
        <p:spPr>
          <a:xfrm>
            <a:off x="6024206" y="4788052"/>
            <a:ext cx="2649596" cy="1997230"/>
          </a:xfrm>
          <a:prstGeom prst="rect">
            <a:avLst/>
          </a:prstGeom>
        </p:spPr>
      </p:pic>
      <p:pic>
        <p:nvPicPr>
          <p:cNvPr id="8" name="Picture 7">
            <a:extLst>
              <a:ext uri="{FF2B5EF4-FFF2-40B4-BE49-F238E27FC236}">
                <a16:creationId xmlns:a16="http://schemas.microsoft.com/office/drawing/2014/main" id="{693DB42B-49D6-4C67-B14E-7B737C01D88E}"/>
              </a:ext>
            </a:extLst>
          </p:cNvPr>
          <p:cNvPicPr>
            <a:picLocks noChangeAspect="1"/>
          </p:cNvPicPr>
          <p:nvPr/>
        </p:nvPicPr>
        <p:blipFill>
          <a:blip r:embed="rId4" cstate="print"/>
          <a:stretch>
            <a:fillRect/>
          </a:stretch>
        </p:blipFill>
        <p:spPr>
          <a:xfrm>
            <a:off x="8742443" y="4788052"/>
            <a:ext cx="3090731" cy="1997230"/>
          </a:xfrm>
          <a:prstGeom prst="rect">
            <a:avLst/>
          </a:prstGeom>
        </p:spPr>
      </p:pic>
      <p:pic>
        <p:nvPicPr>
          <p:cNvPr id="9" name="Picture 8">
            <a:extLst>
              <a:ext uri="{FF2B5EF4-FFF2-40B4-BE49-F238E27FC236}">
                <a16:creationId xmlns:a16="http://schemas.microsoft.com/office/drawing/2014/main" id="{64FA4C63-5948-4FFD-8927-85C8C24FAB2C}"/>
              </a:ext>
            </a:extLst>
          </p:cNvPr>
          <p:cNvPicPr>
            <a:picLocks noChangeAspect="1"/>
          </p:cNvPicPr>
          <p:nvPr/>
        </p:nvPicPr>
        <p:blipFill>
          <a:blip r:embed="rId5" cstate="print"/>
          <a:stretch>
            <a:fillRect/>
          </a:stretch>
        </p:blipFill>
        <p:spPr>
          <a:xfrm>
            <a:off x="215405" y="4810397"/>
            <a:ext cx="2846453" cy="1975746"/>
          </a:xfrm>
          <a:prstGeom prst="rect">
            <a:avLst/>
          </a:prstGeom>
        </p:spPr>
      </p:pic>
      <p:pic>
        <p:nvPicPr>
          <p:cNvPr id="11" name="Picture 10">
            <a:extLst>
              <a:ext uri="{FF2B5EF4-FFF2-40B4-BE49-F238E27FC236}">
                <a16:creationId xmlns:a16="http://schemas.microsoft.com/office/drawing/2014/main" id="{AAA8FE88-DC67-4B60-8BD4-BDAE8FD27D9E}"/>
              </a:ext>
            </a:extLst>
          </p:cNvPr>
          <p:cNvPicPr>
            <a:picLocks noChangeAspect="1"/>
          </p:cNvPicPr>
          <p:nvPr/>
        </p:nvPicPr>
        <p:blipFill>
          <a:blip r:embed="rId6" cstate="print"/>
          <a:stretch>
            <a:fillRect/>
          </a:stretch>
        </p:blipFill>
        <p:spPr>
          <a:xfrm>
            <a:off x="3204552" y="4788913"/>
            <a:ext cx="2724505" cy="1997230"/>
          </a:xfrm>
          <a:prstGeom prst="rect">
            <a:avLst/>
          </a:prstGeom>
        </p:spPr>
      </p:pic>
    </p:spTree>
    <p:extLst>
      <p:ext uri="{BB962C8B-B14F-4D97-AF65-F5344CB8AC3E}">
        <p14:creationId xmlns:p14="http://schemas.microsoft.com/office/powerpoint/2010/main" val="886427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578" y="-67112"/>
            <a:ext cx="11415843" cy="1335106"/>
          </a:xfrm>
        </p:spPr>
        <p:txBody>
          <a:bodyPr>
            <a:noAutofit/>
          </a:bodyPr>
          <a:lstStyle/>
          <a:p>
            <a:pPr algn="just"/>
            <a:r>
              <a:rPr lang="lt-LT" sz="3500" b="1" dirty="0">
                <a:solidFill>
                  <a:schemeClr val="bg2">
                    <a:lumMod val="50000"/>
                  </a:schemeClr>
                </a:solidFill>
                <a:latin typeface="Arial Narrow" panose="020B0606020202030204" pitchFamily="34" charset="0"/>
              </a:rPr>
              <a:t>LICENCIJAVIMO PROCESAS</a:t>
            </a:r>
          </a:p>
        </p:txBody>
      </p:sp>
      <p:sp>
        <p:nvSpPr>
          <p:cNvPr id="3" name="Content Placeholder 2"/>
          <p:cNvSpPr>
            <a:spLocks noGrp="1"/>
          </p:cNvSpPr>
          <p:nvPr>
            <p:ph idx="1"/>
          </p:nvPr>
        </p:nvSpPr>
        <p:spPr>
          <a:xfrm>
            <a:off x="321578" y="1136708"/>
            <a:ext cx="11548844" cy="5219642"/>
          </a:xfrm>
        </p:spPr>
        <p:txBody>
          <a:bodyPr>
            <a:noAutofit/>
          </a:bodyPr>
          <a:lstStyle/>
          <a:p>
            <a:pPr marL="0" indent="0" algn="just">
              <a:lnSpc>
                <a:spcPct val="120000"/>
              </a:lnSpc>
              <a:spcBef>
                <a:spcPts val="0"/>
              </a:spcBef>
              <a:buClr>
                <a:srgbClr val="C00000"/>
              </a:buClr>
              <a:buNone/>
            </a:pPr>
            <a:r>
              <a:rPr lang="lt-LT" sz="1800" dirty="0">
                <a:solidFill>
                  <a:schemeClr val="bg2">
                    <a:lumMod val="50000"/>
                  </a:schemeClr>
                </a:solidFill>
                <a:latin typeface="Arial Narrow" panose="020B0606020202030204" pitchFamily="34" charset="0"/>
              </a:rPr>
              <a:t>2018 m. VATESI nagrinėjo šias paraiškas</a:t>
            </a:r>
            <a:r>
              <a:rPr lang="lt-LT" sz="1800" b="1" dirty="0">
                <a:solidFill>
                  <a:schemeClr val="bg2">
                    <a:lumMod val="50000"/>
                  </a:schemeClr>
                </a:solidFill>
                <a:latin typeface="Arial Narrow" panose="020B0606020202030204" pitchFamily="34" charset="0"/>
              </a:rPr>
              <a:t>:</a:t>
            </a:r>
          </a:p>
          <a:p>
            <a:pPr algn="just">
              <a:lnSpc>
                <a:spcPct val="120000"/>
              </a:lnSpc>
              <a:spcBef>
                <a:spcPts val="0"/>
              </a:spcBef>
              <a:buClr>
                <a:srgbClr val="C00000"/>
              </a:buClr>
            </a:pPr>
            <a:r>
              <a:rPr lang="lt-LT" sz="1800" dirty="0">
                <a:solidFill>
                  <a:schemeClr val="bg2">
                    <a:lumMod val="50000"/>
                  </a:schemeClr>
                </a:solidFill>
                <a:latin typeface="Arial Narrow" panose="020B0606020202030204" pitchFamily="34" charset="0"/>
              </a:rPr>
              <a:t>Pakeisti Ignalinos AE 2-ojo energijos bloko eksploatavimo licencijos Nr. 12/99(P) sąlygas suteikiant teisę vykdyti turbinų salės įrangos išmontavimą ir </a:t>
            </a:r>
            <a:r>
              <a:rPr lang="lt-LT" sz="1800" dirty="0" err="1">
                <a:solidFill>
                  <a:schemeClr val="bg2">
                    <a:lumMod val="50000"/>
                  </a:schemeClr>
                </a:solidFill>
                <a:latin typeface="Arial Narrow" panose="020B0606020202030204" pitchFamily="34" charset="0"/>
              </a:rPr>
              <a:t>dezaktyvavimą</a:t>
            </a:r>
            <a:r>
              <a:rPr lang="lt-LT" sz="1800" dirty="0">
                <a:solidFill>
                  <a:schemeClr val="bg2">
                    <a:lumMod val="50000"/>
                  </a:schemeClr>
                </a:solidFill>
                <a:latin typeface="Arial Narrow" panose="020B0606020202030204" pitchFamily="34" charset="0"/>
              </a:rPr>
              <a:t> (B9-3(2);</a:t>
            </a:r>
          </a:p>
          <a:p>
            <a:pPr algn="just">
              <a:lnSpc>
                <a:spcPct val="120000"/>
              </a:lnSpc>
              <a:spcBef>
                <a:spcPts val="0"/>
              </a:spcBef>
              <a:buClr>
                <a:srgbClr val="C00000"/>
              </a:buClr>
            </a:pPr>
            <a:r>
              <a:rPr lang="lt-LT" sz="1800" dirty="0">
                <a:solidFill>
                  <a:schemeClr val="bg2">
                    <a:lumMod val="50000"/>
                  </a:schemeClr>
                </a:solidFill>
                <a:latin typeface="Arial Narrow" panose="020B0606020202030204" pitchFamily="34" charset="0"/>
              </a:rPr>
              <a:t>Vykdyti branduolinės energetikos objekto (Maišiagalos radioaktyviųjų atliekų saugyklos) eksploatavimo nutraukimą;</a:t>
            </a:r>
          </a:p>
          <a:p>
            <a:pPr algn="just">
              <a:lnSpc>
                <a:spcPct val="120000"/>
              </a:lnSpc>
              <a:spcBef>
                <a:spcPts val="0"/>
              </a:spcBef>
              <a:buClr>
                <a:srgbClr val="C00000"/>
              </a:buClr>
            </a:pPr>
            <a:r>
              <a:rPr lang="lt-LT" sz="1800" dirty="0">
                <a:solidFill>
                  <a:schemeClr val="bg2">
                    <a:lumMod val="50000"/>
                  </a:schemeClr>
                </a:solidFill>
                <a:latin typeface="Arial Narrow" panose="020B0606020202030204" pitchFamily="34" charset="0"/>
              </a:rPr>
              <a:t>Leidimui pradėti pramoninį Kietųjų radioaktyviųjų atliekų išėmimo ir pradinio apdorojimo įrenginio (B2-1) eksploatavimą;</a:t>
            </a:r>
          </a:p>
          <a:p>
            <a:pPr algn="just">
              <a:lnSpc>
                <a:spcPct val="120000"/>
              </a:lnSpc>
              <a:spcBef>
                <a:spcPts val="0"/>
              </a:spcBef>
              <a:buClr>
                <a:srgbClr val="C00000"/>
              </a:buClr>
            </a:pPr>
            <a:r>
              <a:rPr lang="lt-LT" sz="1800" dirty="0">
                <a:solidFill>
                  <a:schemeClr val="bg2">
                    <a:lumMod val="50000"/>
                  </a:schemeClr>
                </a:solidFill>
                <a:latin typeface="Arial Narrow" panose="020B0606020202030204" pitchFamily="34" charset="0"/>
              </a:rPr>
              <a:t>Leidimui pradėti pramoninį Kietųjų radioaktyviųjų atliekų tvarkymo įrenginio ir kietųjų radioaktyviųjų atliekų saugyklos (B3/4) eksploatavimą;</a:t>
            </a:r>
          </a:p>
          <a:p>
            <a:pPr algn="just">
              <a:lnSpc>
                <a:spcPct val="120000"/>
              </a:lnSpc>
              <a:spcBef>
                <a:spcPts val="0"/>
              </a:spcBef>
              <a:buClr>
                <a:srgbClr val="C00000"/>
              </a:buClr>
            </a:pPr>
            <a:r>
              <a:rPr lang="lt-LT" sz="1800" dirty="0">
                <a:solidFill>
                  <a:schemeClr val="bg2">
                    <a:lumMod val="50000"/>
                  </a:schemeClr>
                </a:solidFill>
                <a:latin typeface="Arial Narrow" panose="020B0606020202030204" pitchFamily="34" charset="0"/>
              </a:rPr>
              <a:t>Licencijai vykdyti Ignalinos AE 1-ojo ir 2-ojo energijos blokų ir kitų su Ignalinos AE eksploatavimu susijusių branduolinės energetikos objektų eksploatavimo nutraukimą;</a:t>
            </a:r>
          </a:p>
          <a:p>
            <a:pPr algn="just">
              <a:lnSpc>
                <a:spcPct val="120000"/>
              </a:lnSpc>
              <a:spcBef>
                <a:spcPts val="0"/>
              </a:spcBef>
              <a:buClr>
                <a:srgbClr val="C00000"/>
              </a:buClr>
            </a:pPr>
            <a:r>
              <a:rPr lang="lt-LT" sz="1800" dirty="0">
                <a:solidFill>
                  <a:schemeClr val="bg2">
                    <a:lumMod val="50000"/>
                  </a:schemeClr>
                </a:solidFill>
                <a:latin typeface="Arial Narrow" panose="020B0606020202030204" pitchFamily="34" charset="0"/>
              </a:rPr>
              <a:t>VĮ IAE vykdyti </a:t>
            </a:r>
            <a:r>
              <a:rPr lang="pt-BR" sz="1800" dirty="0">
                <a:solidFill>
                  <a:schemeClr val="bg2">
                    <a:lumMod val="50000"/>
                  </a:schemeClr>
                </a:solidFill>
                <a:latin typeface="Arial Narrow" panose="020B0606020202030204" pitchFamily="34" charset="0"/>
              </a:rPr>
              <a:t>Maišiagalos</a:t>
            </a:r>
            <a:r>
              <a:rPr lang="lt-LT" sz="1800" dirty="0">
                <a:solidFill>
                  <a:schemeClr val="bg2">
                    <a:lumMod val="50000"/>
                  </a:schemeClr>
                </a:solidFill>
                <a:latin typeface="Arial Narrow" panose="020B0606020202030204" pitchFamily="34" charset="0"/>
              </a:rPr>
              <a:t> radioaktyviųjų atliekų saugyklos</a:t>
            </a:r>
            <a:r>
              <a:rPr lang="en-US" sz="1800" dirty="0">
                <a:solidFill>
                  <a:schemeClr val="bg2">
                    <a:lumMod val="50000"/>
                  </a:schemeClr>
                </a:solidFill>
                <a:latin typeface="Arial Narrow" panose="020B0606020202030204" pitchFamily="34" charset="0"/>
              </a:rPr>
              <a:t> </a:t>
            </a:r>
            <a:r>
              <a:rPr lang="lt-LT" sz="1800" dirty="0">
                <a:solidFill>
                  <a:schemeClr val="bg2">
                    <a:lumMod val="50000"/>
                  </a:schemeClr>
                </a:solidFill>
                <a:latin typeface="Arial Narrow" panose="020B0606020202030204" pitchFamily="34" charset="0"/>
              </a:rPr>
              <a:t>eksploatavimo</a:t>
            </a:r>
            <a:r>
              <a:rPr lang="en-US" sz="1800" dirty="0">
                <a:solidFill>
                  <a:schemeClr val="bg2">
                    <a:lumMod val="50000"/>
                  </a:schemeClr>
                </a:solidFill>
                <a:latin typeface="Arial Narrow" panose="020B0606020202030204" pitchFamily="34" charset="0"/>
              </a:rPr>
              <a:t> </a:t>
            </a:r>
            <a:r>
              <a:rPr lang="lt-LT" sz="1800" dirty="0">
                <a:solidFill>
                  <a:schemeClr val="bg2">
                    <a:lumMod val="50000"/>
                  </a:schemeClr>
                </a:solidFill>
                <a:latin typeface="Arial Narrow" panose="020B0606020202030204" pitchFamily="34" charset="0"/>
              </a:rPr>
              <a:t>veiklą;</a:t>
            </a:r>
          </a:p>
          <a:p>
            <a:pPr algn="just">
              <a:lnSpc>
                <a:spcPct val="120000"/>
              </a:lnSpc>
              <a:spcBef>
                <a:spcPts val="0"/>
              </a:spcBef>
              <a:buClr>
                <a:srgbClr val="C00000"/>
              </a:buClr>
            </a:pPr>
            <a:r>
              <a:rPr lang="lt-LT" sz="1800" dirty="0">
                <a:solidFill>
                  <a:schemeClr val="bg2">
                    <a:lumMod val="50000"/>
                  </a:schemeClr>
                </a:solidFill>
                <a:latin typeface="Arial Narrow" panose="020B0606020202030204" pitchFamily="34" charset="0"/>
              </a:rPr>
              <a:t>Branduolinės saugos įstatymo 1 priede nustatytais kiekiais įsigyti, turėti ir naudoti nurodytas branduolines medžiagas ir daliąsias medžiagas.</a:t>
            </a:r>
          </a:p>
          <a:p>
            <a:pPr marL="0" indent="0" algn="just">
              <a:lnSpc>
                <a:spcPct val="120000"/>
              </a:lnSpc>
              <a:spcBef>
                <a:spcPts val="0"/>
              </a:spcBef>
              <a:buClr>
                <a:srgbClr val="C00000"/>
              </a:buClr>
              <a:buNone/>
            </a:pPr>
            <a:endParaRPr lang="lt-LT" sz="1800" dirty="0">
              <a:solidFill>
                <a:schemeClr val="bg2">
                  <a:lumMod val="50000"/>
                </a:schemeClr>
              </a:solidFill>
              <a:latin typeface="Arial Narrow" panose="020B0606020202030204" pitchFamily="34" charset="0"/>
            </a:endParaRPr>
          </a:p>
          <a:p>
            <a:pPr marL="0" indent="0" algn="just">
              <a:lnSpc>
                <a:spcPct val="120000"/>
              </a:lnSpc>
              <a:spcBef>
                <a:spcPts val="0"/>
              </a:spcBef>
              <a:buClr>
                <a:srgbClr val="C00000"/>
              </a:buClr>
              <a:buNone/>
            </a:pPr>
            <a:r>
              <a:rPr lang="lt-LT" sz="1800" dirty="0">
                <a:solidFill>
                  <a:schemeClr val="bg2">
                    <a:lumMod val="50000"/>
                  </a:schemeClr>
                </a:solidFill>
                <a:latin typeface="Arial Narrow" panose="020B0606020202030204" pitchFamily="34" charset="0"/>
              </a:rPr>
              <a:t>2018 m. pagal RSĮ VATESI išdavė 6 licencijas ir 1 laikinąjį leidimą suteikiančius teisę verstis veikla jonizuojančiosios spinduliuotės aplinkoje branduolinės energetikos objekte. Dviem įmonėms, kurios turėjo VATESI išduotas licencijas, buvo panaikintas licencijų galiojimas.</a:t>
            </a:r>
          </a:p>
        </p:txBody>
      </p:sp>
      <p:sp>
        <p:nvSpPr>
          <p:cNvPr id="6" name="Slide Number Placeholder 5">
            <a:extLst>
              <a:ext uri="{FF2B5EF4-FFF2-40B4-BE49-F238E27FC236}">
                <a16:creationId xmlns:a16="http://schemas.microsoft.com/office/drawing/2014/main" id="{07F78517-1C13-47DA-82D3-DC86B545B53D}"/>
              </a:ext>
            </a:extLst>
          </p:cNvPr>
          <p:cNvSpPr>
            <a:spLocks noGrp="1"/>
          </p:cNvSpPr>
          <p:nvPr>
            <p:ph type="sldNum" sz="quarter" idx="12"/>
          </p:nvPr>
        </p:nvSpPr>
        <p:spPr/>
        <p:txBody>
          <a:bodyPr/>
          <a:lstStyle/>
          <a:p>
            <a:fld id="{8ECB1AA1-2684-4CA5-BDD3-7C7636F29DE8}" type="slidenum">
              <a:rPr lang="lt-LT" smtClean="0"/>
              <a:pPr/>
              <a:t>11</a:t>
            </a:fld>
            <a:endParaRPr lang="lt-LT"/>
          </a:p>
        </p:txBody>
      </p:sp>
    </p:spTree>
    <p:extLst>
      <p:ext uri="{BB962C8B-B14F-4D97-AF65-F5344CB8AC3E}">
        <p14:creationId xmlns:p14="http://schemas.microsoft.com/office/powerpoint/2010/main" val="4129107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30" y="265730"/>
            <a:ext cx="11582370" cy="767372"/>
          </a:xfrm>
        </p:spPr>
        <p:txBody>
          <a:bodyPr>
            <a:noAutofit/>
          </a:bodyPr>
          <a:lstStyle/>
          <a:p>
            <a:r>
              <a:rPr lang="lt-LT" sz="3500" b="1" dirty="0">
                <a:solidFill>
                  <a:schemeClr val="bg2">
                    <a:lumMod val="50000"/>
                  </a:schemeClr>
                </a:solidFill>
                <a:latin typeface="Arial Narrow" panose="020B0606020202030204" pitchFamily="34" charset="0"/>
              </a:rPr>
              <a:t>BRANDUOLINĖS ENERGETIKOS SAUGĄ REGLAMENTUOJANČIŲ TEISĖS AKTŲ RENGIMAS</a:t>
            </a:r>
          </a:p>
        </p:txBody>
      </p:sp>
      <p:sp>
        <p:nvSpPr>
          <p:cNvPr id="3" name="Content Placeholder 2"/>
          <p:cNvSpPr>
            <a:spLocks noGrp="1"/>
          </p:cNvSpPr>
          <p:nvPr>
            <p:ph idx="1"/>
          </p:nvPr>
        </p:nvSpPr>
        <p:spPr>
          <a:xfrm>
            <a:off x="528172" y="1459230"/>
            <a:ext cx="11135656" cy="3926502"/>
          </a:xfrm>
        </p:spPr>
        <p:txBody>
          <a:bodyPr>
            <a:normAutofit/>
          </a:bodyPr>
          <a:lstStyle/>
          <a:p>
            <a:pPr algn="just">
              <a:lnSpc>
                <a:spcPct val="100000"/>
              </a:lnSpc>
              <a:spcBef>
                <a:spcPts val="0"/>
              </a:spcBef>
              <a:buClr>
                <a:srgbClr val="C00000"/>
              </a:buClr>
            </a:pPr>
            <a:r>
              <a:rPr lang="lt-LT" sz="2600" dirty="0">
                <a:solidFill>
                  <a:schemeClr val="bg2">
                    <a:lumMod val="50000"/>
                  </a:schemeClr>
                </a:solidFill>
                <a:latin typeface="Arial Narrow" panose="020B0606020202030204" pitchFamily="34" charset="0"/>
              </a:rPr>
              <a:t>Siekiant užtikrinti efektyvų branduolinės energetikos saugos reglamentavimą, 2018 m. buvo patvirtinti ar pateikti tvirtinti 55 teisės aktai, rengti dar 7 teisės aktų projektai. Šiais pakeitimais buvo siekiama šalinti teisinio reglamentavimo spragas, gerinti ūkio subjektų veiklos priežiūrą, mažinti naštą ūkio subjektams. </a:t>
            </a:r>
          </a:p>
          <a:p>
            <a:pPr algn="just">
              <a:lnSpc>
                <a:spcPct val="100000"/>
              </a:lnSpc>
              <a:spcBef>
                <a:spcPts val="0"/>
              </a:spcBef>
              <a:buClr>
                <a:srgbClr val="C00000"/>
              </a:buClr>
            </a:pPr>
            <a:r>
              <a:rPr lang="lt-LT" sz="2600" dirty="0">
                <a:solidFill>
                  <a:schemeClr val="bg2">
                    <a:lumMod val="50000"/>
                  </a:schemeClr>
                </a:solidFill>
                <a:latin typeface="Arial Narrow" panose="020B0606020202030204" pitchFamily="34" charset="0"/>
              </a:rPr>
              <a:t>VATESI atitinkamais metais planuojami tobulinti teisės aktai nurodomi tų metų Branduolinės saugos normatyvinių techninių dokumentų rengimo ir peržiūros metiniame plane, o planai 5 metams – Branduolinės saugos normatyvinių techninių dokumentų tobulinimo programoje 2015–2019 metams (šie dokumentai skelbiami VATESI interneto svetainėje).</a:t>
            </a:r>
          </a:p>
        </p:txBody>
      </p:sp>
      <p:sp>
        <p:nvSpPr>
          <p:cNvPr id="6" name="Slide Number Placeholder 5">
            <a:extLst>
              <a:ext uri="{FF2B5EF4-FFF2-40B4-BE49-F238E27FC236}">
                <a16:creationId xmlns:a16="http://schemas.microsoft.com/office/drawing/2014/main" id="{2EBF3571-358F-490F-B671-7E751807648F}"/>
              </a:ext>
            </a:extLst>
          </p:cNvPr>
          <p:cNvSpPr>
            <a:spLocks noGrp="1"/>
          </p:cNvSpPr>
          <p:nvPr>
            <p:ph type="sldNum" sz="quarter" idx="12"/>
          </p:nvPr>
        </p:nvSpPr>
        <p:spPr/>
        <p:txBody>
          <a:bodyPr/>
          <a:lstStyle/>
          <a:p>
            <a:fld id="{8ECB1AA1-2684-4CA5-BDD3-7C7636F29DE8}" type="slidenum">
              <a:rPr lang="lt-LT" smtClean="0"/>
              <a:pPr/>
              <a:t>12</a:t>
            </a:fld>
            <a:endParaRPr lang="lt-LT"/>
          </a:p>
        </p:txBody>
      </p:sp>
    </p:spTree>
    <p:extLst>
      <p:ext uri="{BB962C8B-B14F-4D97-AF65-F5344CB8AC3E}">
        <p14:creationId xmlns:p14="http://schemas.microsoft.com/office/powerpoint/2010/main" val="3316068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236" y="170282"/>
            <a:ext cx="10446972" cy="767372"/>
          </a:xfrm>
        </p:spPr>
        <p:txBody>
          <a:bodyPr>
            <a:noAutofit/>
          </a:bodyPr>
          <a:lstStyle/>
          <a:p>
            <a:r>
              <a:rPr lang="lt-LT" sz="3500" b="1" dirty="0">
                <a:solidFill>
                  <a:schemeClr val="bg2">
                    <a:lumMod val="50000"/>
                  </a:schemeClr>
                </a:solidFill>
                <a:latin typeface="Arial Narrow" panose="020B0606020202030204" pitchFamily="34" charset="0"/>
              </a:rPr>
              <a:t>ŪKIO SUBJEKTŲ KONSULTAVIMAS</a:t>
            </a:r>
          </a:p>
        </p:txBody>
      </p:sp>
      <p:sp>
        <p:nvSpPr>
          <p:cNvPr id="3" name="Content Placeholder 2"/>
          <p:cNvSpPr>
            <a:spLocks noGrp="1"/>
          </p:cNvSpPr>
          <p:nvPr>
            <p:ph idx="1"/>
          </p:nvPr>
        </p:nvSpPr>
        <p:spPr>
          <a:xfrm>
            <a:off x="566723" y="1071327"/>
            <a:ext cx="11058553" cy="4494585"/>
          </a:xfrm>
        </p:spPr>
        <p:txBody>
          <a:bodyPr>
            <a:normAutofit/>
          </a:bodyPr>
          <a:lstStyle/>
          <a:p>
            <a:pPr algn="just">
              <a:lnSpc>
                <a:spcPct val="110000"/>
              </a:lnSpc>
              <a:spcBef>
                <a:spcPts val="0"/>
              </a:spcBef>
              <a:buClr>
                <a:srgbClr val="C00000"/>
              </a:buClr>
            </a:pPr>
            <a:r>
              <a:rPr lang="lt-LT" dirty="0">
                <a:solidFill>
                  <a:schemeClr val="bg2">
                    <a:lumMod val="50000"/>
                  </a:schemeClr>
                </a:solidFill>
                <a:latin typeface="Arial Narrow" panose="020B0606020202030204" pitchFamily="34" charset="0"/>
              </a:rPr>
              <a:t>2018 m. VATESI teikė konsultacijas susitikimų su ūkio subjektų atstovais metu, elektroniniu paštu ir telefonu (2018 m. į VATESI buvo kreiptasi 57 kartus).</a:t>
            </a:r>
          </a:p>
          <a:p>
            <a:pPr algn="just">
              <a:lnSpc>
                <a:spcPct val="110000"/>
              </a:lnSpc>
              <a:spcBef>
                <a:spcPts val="0"/>
              </a:spcBef>
              <a:buClr>
                <a:srgbClr val="C00000"/>
              </a:buClr>
            </a:pPr>
            <a:r>
              <a:rPr lang="lt-LT" dirty="0">
                <a:solidFill>
                  <a:schemeClr val="bg2">
                    <a:lumMod val="50000"/>
                  </a:schemeClr>
                </a:solidFill>
                <a:latin typeface="Arial Narrow" panose="020B0606020202030204" pitchFamily="34" charset="0"/>
              </a:rPr>
              <a:t>2018 m. sausio 10 d. buvo patvirtinta rašytinė ir viešai paskelbta atnaujinta konsultacija apie branduolinės energetikos objekto periodinę saugos analizę ir pagrindimą. </a:t>
            </a:r>
          </a:p>
          <a:p>
            <a:pPr algn="just">
              <a:lnSpc>
                <a:spcPct val="110000"/>
              </a:lnSpc>
              <a:spcBef>
                <a:spcPts val="0"/>
              </a:spcBef>
              <a:buClr>
                <a:srgbClr val="C00000"/>
              </a:buClr>
            </a:pPr>
            <a:r>
              <a:rPr lang="lt-LT" dirty="0">
                <a:solidFill>
                  <a:schemeClr val="bg2">
                    <a:lumMod val="50000"/>
                  </a:schemeClr>
                </a:solidFill>
                <a:latin typeface="Arial Narrow" panose="020B0606020202030204" pitchFamily="34" charset="0"/>
              </a:rPr>
              <a:t>Aktualiausi klausimai smulkiesiems ūkio subjektams buvo dėl teisės aktų nuostatų taikymo licencijų branduolinės energetikos srities veiklai su jonizuojančiosios spinduliuotės šaltiniais išdavimo ir veiklos pagal šias licencijas vykdymo, atitikties deklaracijų pildymo srityse bei privalomų vykdyti nurodymų įgyvendinimo.</a:t>
            </a:r>
          </a:p>
        </p:txBody>
      </p:sp>
      <p:sp>
        <p:nvSpPr>
          <p:cNvPr id="6" name="Slide Number Placeholder 5">
            <a:extLst>
              <a:ext uri="{FF2B5EF4-FFF2-40B4-BE49-F238E27FC236}">
                <a16:creationId xmlns:a16="http://schemas.microsoft.com/office/drawing/2014/main" id="{F9D0BB94-6452-4DD0-B3B9-CBA9BC978706}"/>
              </a:ext>
            </a:extLst>
          </p:cNvPr>
          <p:cNvSpPr>
            <a:spLocks noGrp="1"/>
          </p:cNvSpPr>
          <p:nvPr>
            <p:ph type="sldNum" sz="quarter" idx="12"/>
          </p:nvPr>
        </p:nvSpPr>
        <p:spPr/>
        <p:txBody>
          <a:bodyPr/>
          <a:lstStyle/>
          <a:p>
            <a:fld id="{8ECB1AA1-2684-4CA5-BDD3-7C7636F29DE8}" type="slidenum">
              <a:rPr lang="lt-LT" smtClean="0"/>
              <a:pPr/>
              <a:t>13</a:t>
            </a:fld>
            <a:endParaRPr lang="lt-LT"/>
          </a:p>
        </p:txBody>
      </p:sp>
    </p:spTree>
    <p:extLst>
      <p:ext uri="{BB962C8B-B14F-4D97-AF65-F5344CB8AC3E}">
        <p14:creationId xmlns:p14="http://schemas.microsoft.com/office/powerpoint/2010/main" val="693147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127" y="118625"/>
            <a:ext cx="9842500" cy="767372"/>
          </a:xfrm>
        </p:spPr>
        <p:txBody>
          <a:bodyPr>
            <a:normAutofit/>
          </a:bodyPr>
          <a:lstStyle/>
          <a:p>
            <a:r>
              <a:rPr lang="lt-LT" sz="3500" b="1" dirty="0">
                <a:solidFill>
                  <a:schemeClr val="bg2">
                    <a:lumMod val="50000"/>
                  </a:schemeClr>
                </a:solidFill>
                <a:latin typeface="Arial Narrow" panose="020B0606020202030204" pitchFamily="34" charset="0"/>
              </a:rPr>
              <a:t>ŪKIO SUBJEKTŲ VEIKLOS PATIKRINIMAI</a:t>
            </a:r>
          </a:p>
        </p:txBody>
      </p:sp>
      <p:sp>
        <p:nvSpPr>
          <p:cNvPr id="3" name="Content Placeholder 2"/>
          <p:cNvSpPr>
            <a:spLocks noGrp="1"/>
          </p:cNvSpPr>
          <p:nvPr>
            <p:ph idx="1"/>
          </p:nvPr>
        </p:nvSpPr>
        <p:spPr>
          <a:xfrm>
            <a:off x="643127" y="893835"/>
            <a:ext cx="11142473" cy="4340895"/>
          </a:xfrm>
        </p:spPr>
        <p:txBody>
          <a:bodyPr>
            <a:normAutofit fontScale="92500" lnSpcReduction="10000"/>
          </a:bodyPr>
          <a:lstStyle/>
          <a:p>
            <a:pPr marL="0" indent="0" algn="just">
              <a:lnSpc>
                <a:spcPct val="100000"/>
              </a:lnSpc>
              <a:spcBef>
                <a:spcPts val="0"/>
              </a:spcBef>
              <a:buClr>
                <a:srgbClr val="C00000"/>
              </a:buClr>
              <a:buNone/>
            </a:pPr>
            <a:r>
              <a:rPr lang="lt-LT" sz="2200" dirty="0">
                <a:solidFill>
                  <a:schemeClr val="bg2">
                    <a:lumMod val="50000"/>
                  </a:schemeClr>
                </a:solidFill>
                <a:latin typeface="Arial Narrow" panose="020B0606020202030204" pitchFamily="34" charset="0"/>
              </a:rPr>
              <a:t>2018 m. VATESI specialistai atliko 60 ūkio subjektų veiklos patikrinimų</a:t>
            </a:r>
            <a:r>
              <a:rPr lang="lt-LT" sz="2200" b="1" dirty="0">
                <a:solidFill>
                  <a:schemeClr val="bg2">
                    <a:lumMod val="50000"/>
                  </a:schemeClr>
                </a:solidFill>
                <a:latin typeface="Arial Narrow" panose="020B0606020202030204" pitchFamily="34" charset="0"/>
              </a:rPr>
              <a:t>:</a:t>
            </a:r>
          </a:p>
          <a:p>
            <a:pPr algn="just">
              <a:lnSpc>
                <a:spcPct val="100000"/>
              </a:lnSpc>
              <a:spcBef>
                <a:spcPts val="0"/>
              </a:spcBef>
              <a:buClr>
                <a:srgbClr val="C00000"/>
              </a:buClr>
            </a:pPr>
            <a:r>
              <a:rPr lang="lt-LT" sz="2200" dirty="0">
                <a:solidFill>
                  <a:schemeClr val="bg2">
                    <a:lumMod val="50000"/>
                  </a:schemeClr>
                </a:solidFill>
                <a:latin typeface="Arial Narrow" panose="020B0606020202030204" pitchFamily="34" charset="0"/>
              </a:rPr>
              <a:t>47 patikrinimai buvo atlikti VĮ IAE;</a:t>
            </a:r>
          </a:p>
          <a:p>
            <a:pPr algn="just">
              <a:lnSpc>
                <a:spcPct val="100000"/>
              </a:lnSpc>
              <a:spcBef>
                <a:spcPts val="0"/>
              </a:spcBef>
              <a:buClr>
                <a:srgbClr val="C00000"/>
              </a:buClr>
            </a:pPr>
            <a:r>
              <a:rPr lang="lt-LT" sz="2200" dirty="0">
                <a:solidFill>
                  <a:schemeClr val="bg2">
                    <a:lumMod val="50000"/>
                  </a:schemeClr>
                </a:solidFill>
                <a:latin typeface="Arial Narrow" panose="020B0606020202030204" pitchFamily="34" charset="0"/>
              </a:rPr>
              <a:t>Po 1 patikrinimą buvo atlikta Radiacinės saugos centre, Valstybės sienos apsaugos tarnybos prie Lietuvos Respublikos vidaus reikalų ministerijos Ignalinos atominės elektrinės rinktinėje, VšĮ „Vilniaus universiteto ligoninė Santaros klinikos“, VĮ RATA, Lietuvos sveikatos mokslų universiteto ligoninėje Kauno klinikose,</a:t>
            </a:r>
            <a:r>
              <a:rPr lang="en-US" sz="2200" dirty="0">
                <a:solidFill>
                  <a:schemeClr val="bg2">
                    <a:lumMod val="50000"/>
                  </a:schemeClr>
                </a:solidFill>
                <a:latin typeface="Arial Narrow" panose="020B0606020202030204" pitchFamily="34" charset="0"/>
              </a:rPr>
              <a:t> </a:t>
            </a:r>
            <a:r>
              <a:rPr lang="lt-LT" sz="2200" dirty="0">
                <a:solidFill>
                  <a:schemeClr val="bg2">
                    <a:lumMod val="50000"/>
                  </a:schemeClr>
                </a:solidFill>
                <a:latin typeface="Arial Narrow" panose="020B0606020202030204" pitchFamily="34" charset="0"/>
              </a:rPr>
              <a:t>UAB „</a:t>
            </a:r>
            <a:r>
              <a:rPr lang="lt-LT" sz="2200" dirty="0" err="1">
                <a:solidFill>
                  <a:schemeClr val="bg2">
                    <a:lumMod val="50000"/>
                  </a:schemeClr>
                </a:solidFill>
                <a:latin typeface="Arial Narrow" panose="020B0606020202030204" pitchFamily="34" charset="0"/>
              </a:rPr>
              <a:t>Lokmis</a:t>
            </a:r>
            <a:r>
              <a:rPr lang="lt-LT" sz="2200" dirty="0">
                <a:solidFill>
                  <a:schemeClr val="bg2">
                    <a:lumMod val="50000"/>
                  </a:schemeClr>
                </a:solidFill>
                <a:latin typeface="Arial Narrow" panose="020B0606020202030204" pitchFamily="34" charset="0"/>
              </a:rPr>
              <a:t>“, AB „Vilniaus šilumos tinklai“, UAB „</a:t>
            </a:r>
            <a:r>
              <a:rPr lang="lt-LT" sz="2200" dirty="0" err="1">
                <a:solidFill>
                  <a:schemeClr val="bg2">
                    <a:lumMod val="50000"/>
                  </a:schemeClr>
                </a:solidFill>
                <a:latin typeface="Arial Narrow" panose="020B0606020202030204" pitchFamily="34" charset="0"/>
              </a:rPr>
              <a:t>Monrema</a:t>
            </a:r>
            <a:r>
              <a:rPr lang="lt-LT" sz="2200" dirty="0">
                <a:solidFill>
                  <a:schemeClr val="bg2">
                    <a:lumMod val="50000"/>
                  </a:schemeClr>
                </a:solidFill>
                <a:latin typeface="Arial Narrow" panose="020B0606020202030204" pitchFamily="34" charset="0"/>
              </a:rPr>
              <a:t>“, AB „Montuotojas“, UAB „BSS grupė“, UAB „</a:t>
            </a:r>
            <a:r>
              <a:rPr lang="lt-LT" sz="2200" dirty="0" err="1">
                <a:solidFill>
                  <a:schemeClr val="bg2">
                    <a:lumMod val="50000"/>
                  </a:schemeClr>
                </a:solidFill>
                <a:latin typeface="Arial Narrow" panose="020B0606020202030204" pitchFamily="34" charset="0"/>
              </a:rPr>
              <a:t>Corpus</a:t>
            </a:r>
            <a:r>
              <a:rPr lang="lt-LT" sz="2200" dirty="0">
                <a:solidFill>
                  <a:schemeClr val="bg2">
                    <a:lumMod val="50000"/>
                  </a:schemeClr>
                </a:solidFill>
                <a:latin typeface="Arial Narrow" panose="020B0606020202030204" pitchFamily="34" charset="0"/>
              </a:rPr>
              <a:t> A“, UAB „Biuro“ ir UAB „</a:t>
            </a:r>
            <a:r>
              <a:rPr lang="lt-LT" sz="2200" dirty="0" err="1">
                <a:solidFill>
                  <a:schemeClr val="bg2">
                    <a:lumMod val="50000"/>
                  </a:schemeClr>
                </a:solidFill>
                <a:latin typeface="Arial Narrow" panose="020B0606020202030204" pitchFamily="34" charset="0"/>
              </a:rPr>
              <a:t>Emplonet</a:t>
            </a:r>
            <a:r>
              <a:rPr lang="lt-LT" sz="2200" dirty="0">
                <a:solidFill>
                  <a:schemeClr val="bg2">
                    <a:lumMod val="50000"/>
                  </a:schemeClr>
                </a:solidFill>
                <a:latin typeface="Arial Narrow" panose="020B0606020202030204" pitchFamily="34" charset="0"/>
              </a:rPr>
              <a:t>“.</a:t>
            </a:r>
          </a:p>
          <a:p>
            <a:pPr marL="0" indent="0" algn="just">
              <a:lnSpc>
                <a:spcPct val="100000"/>
              </a:lnSpc>
              <a:spcBef>
                <a:spcPts val="0"/>
              </a:spcBef>
              <a:buClr>
                <a:srgbClr val="C00000"/>
              </a:buClr>
              <a:buNone/>
            </a:pPr>
            <a:r>
              <a:rPr lang="lt-LT" sz="2200" dirty="0">
                <a:solidFill>
                  <a:schemeClr val="bg2">
                    <a:lumMod val="50000"/>
                  </a:schemeClr>
                </a:solidFill>
                <a:latin typeface="Arial Narrow" panose="020B0606020202030204" pitchFamily="34" charset="0"/>
              </a:rPr>
              <a:t>2018 m. atliktų patikrinimų metu buvo nustatyti 9 pažeidimai (taikyta poveikio priemonė – privalomas vykdyti nurodymas pašalinti pažeidimus), ir 4 mažareikšmiai teisės aktų reikalavimų pažeidimai (taikyta poveikio priemonė – privalomas vykdyti nurodymas pašalinti mažareikšmius teisės aktų reikalavimų pažeidimus).</a:t>
            </a:r>
          </a:p>
          <a:p>
            <a:pPr marL="0" indent="0" algn="just">
              <a:lnSpc>
                <a:spcPct val="100000"/>
              </a:lnSpc>
              <a:spcBef>
                <a:spcPts val="0"/>
              </a:spcBef>
              <a:buClr>
                <a:srgbClr val="C00000"/>
              </a:buClr>
              <a:buNone/>
            </a:pPr>
            <a:endParaRPr lang="lt-LT" sz="1000" dirty="0">
              <a:solidFill>
                <a:schemeClr val="bg2">
                  <a:lumMod val="50000"/>
                </a:schemeClr>
              </a:solidFill>
              <a:latin typeface="Arial Narrow" panose="020B0606020202030204" pitchFamily="34" charset="0"/>
            </a:endParaRPr>
          </a:p>
          <a:p>
            <a:pPr marL="0" indent="0" algn="just">
              <a:lnSpc>
                <a:spcPct val="100000"/>
              </a:lnSpc>
              <a:spcBef>
                <a:spcPts val="0"/>
              </a:spcBef>
              <a:buClr>
                <a:srgbClr val="C00000"/>
              </a:buClr>
              <a:buNone/>
            </a:pPr>
            <a:r>
              <a:rPr lang="lt-LT" sz="2200" dirty="0">
                <a:solidFill>
                  <a:schemeClr val="bg2">
                    <a:lumMod val="50000"/>
                  </a:schemeClr>
                </a:solidFill>
                <a:latin typeface="Arial Narrow" panose="020B0606020202030204" pitchFamily="34" charset="0"/>
              </a:rPr>
              <a:t>Daugiausia pažeidimų buvo susiję su teisės aktų nuostatų, įpareigojančių ūkio subjektus nustatyti tam tikrų procesų vykdymo tvarką ir laikytis savo vadybos sistemos arba kituose normatyviniuose techniniuose dokumentuose nurodytų įsipareigojimų, nesilaikymu (daugiausiai radioaktyviųjų atliekų tvarkymo ir saugai svarbių konstrukcijų, sistemų ir komponentų montavimo ir eksploatavimo srityse)</a:t>
            </a:r>
            <a:r>
              <a:rPr lang="en-US" sz="2200" dirty="0">
                <a:solidFill>
                  <a:schemeClr val="bg2">
                    <a:lumMod val="50000"/>
                  </a:schemeClr>
                </a:solidFill>
                <a:latin typeface="Arial Narrow" panose="020B0606020202030204" pitchFamily="34" charset="0"/>
              </a:rPr>
              <a:t>.</a:t>
            </a:r>
            <a:endParaRPr lang="lt-LT" dirty="0">
              <a:solidFill>
                <a:schemeClr val="bg2">
                  <a:lumMod val="50000"/>
                </a:schemeClr>
              </a:solidFill>
              <a:latin typeface="Arial Narrow" panose="020B0606020202030204" pitchFamily="34" charset="0"/>
            </a:endParaRPr>
          </a:p>
        </p:txBody>
      </p:sp>
      <p:sp>
        <p:nvSpPr>
          <p:cNvPr id="6" name="Slide Number Placeholder 5">
            <a:extLst>
              <a:ext uri="{FF2B5EF4-FFF2-40B4-BE49-F238E27FC236}">
                <a16:creationId xmlns:a16="http://schemas.microsoft.com/office/drawing/2014/main" id="{197A9C4E-8B09-48AC-835D-2D8F970B840B}"/>
              </a:ext>
            </a:extLst>
          </p:cNvPr>
          <p:cNvSpPr>
            <a:spLocks noGrp="1"/>
          </p:cNvSpPr>
          <p:nvPr>
            <p:ph type="sldNum" sz="quarter" idx="12"/>
          </p:nvPr>
        </p:nvSpPr>
        <p:spPr/>
        <p:txBody>
          <a:bodyPr/>
          <a:lstStyle/>
          <a:p>
            <a:fld id="{8ECB1AA1-2684-4CA5-BDD3-7C7636F29DE8}" type="slidenum">
              <a:rPr lang="lt-LT" smtClean="0"/>
              <a:pPr/>
              <a:t>14</a:t>
            </a:fld>
            <a:endParaRPr lang="lt-LT"/>
          </a:p>
        </p:txBody>
      </p:sp>
      <p:pic>
        <p:nvPicPr>
          <p:cNvPr id="8" name="Picture 7">
            <a:extLst>
              <a:ext uri="{FF2B5EF4-FFF2-40B4-BE49-F238E27FC236}">
                <a16:creationId xmlns:a16="http://schemas.microsoft.com/office/drawing/2014/main" id="{588E2B1F-F1FA-41B7-B885-1B0EEAA23602}"/>
              </a:ext>
            </a:extLst>
          </p:cNvPr>
          <p:cNvPicPr>
            <a:picLocks noChangeAspect="1"/>
          </p:cNvPicPr>
          <p:nvPr/>
        </p:nvPicPr>
        <p:blipFill>
          <a:blip r:embed="rId2" cstate="print"/>
          <a:stretch>
            <a:fillRect/>
          </a:stretch>
        </p:blipFill>
        <p:spPr>
          <a:xfrm>
            <a:off x="739023" y="4941188"/>
            <a:ext cx="2487604" cy="1852514"/>
          </a:xfrm>
          <a:prstGeom prst="rect">
            <a:avLst/>
          </a:prstGeom>
        </p:spPr>
      </p:pic>
      <p:pic>
        <p:nvPicPr>
          <p:cNvPr id="13" name="Picture 12">
            <a:extLst>
              <a:ext uri="{FF2B5EF4-FFF2-40B4-BE49-F238E27FC236}">
                <a16:creationId xmlns:a16="http://schemas.microsoft.com/office/drawing/2014/main" id="{0E8B5C74-944E-4EAE-874A-BC6C45985B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6081" y="4922224"/>
            <a:ext cx="2362032" cy="1852514"/>
          </a:xfrm>
          <a:prstGeom prst="rect">
            <a:avLst/>
          </a:prstGeom>
        </p:spPr>
      </p:pic>
      <p:pic>
        <p:nvPicPr>
          <p:cNvPr id="14" name="Picture 13">
            <a:extLst>
              <a:ext uri="{FF2B5EF4-FFF2-40B4-BE49-F238E27FC236}">
                <a16:creationId xmlns:a16="http://schemas.microsoft.com/office/drawing/2014/main" id="{1EE2F9DB-9214-4027-9667-DFA389BBDCE3}"/>
              </a:ext>
            </a:extLst>
          </p:cNvPr>
          <p:cNvPicPr>
            <a:picLocks noChangeAspect="1"/>
          </p:cNvPicPr>
          <p:nvPr/>
        </p:nvPicPr>
        <p:blipFill>
          <a:blip r:embed="rId4" cstate="print"/>
          <a:stretch>
            <a:fillRect/>
          </a:stretch>
        </p:blipFill>
        <p:spPr>
          <a:xfrm>
            <a:off x="6287567" y="4922224"/>
            <a:ext cx="2437092" cy="1813639"/>
          </a:xfrm>
          <a:prstGeom prst="rect">
            <a:avLst/>
          </a:prstGeom>
        </p:spPr>
      </p:pic>
      <p:pic>
        <p:nvPicPr>
          <p:cNvPr id="15" name="Picture 14">
            <a:extLst>
              <a:ext uri="{FF2B5EF4-FFF2-40B4-BE49-F238E27FC236}">
                <a16:creationId xmlns:a16="http://schemas.microsoft.com/office/drawing/2014/main" id="{87BC9F21-E793-4EBF-AC18-8D6DCCB00BAD}"/>
              </a:ext>
            </a:extLst>
          </p:cNvPr>
          <p:cNvPicPr>
            <a:picLocks noChangeAspect="1"/>
          </p:cNvPicPr>
          <p:nvPr/>
        </p:nvPicPr>
        <p:blipFill>
          <a:blip r:embed="rId5" cstate="print"/>
          <a:stretch>
            <a:fillRect/>
          </a:stretch>
        </p:blipFill>
        <p:spPr>
          <a:xfrm>
            <a:off x="8930255" y="4912630"/>
            <a:ext cx="2855345" cy="1832825"/>
          </a:xfrm>
          <a:prstGeom prst="rect">
            <a:avLst/>
          </a:prstGeom>
        </p:spPr>
      </p:pic>
    </p:spTree>
    <p:extLst>
      <p:ext uri="{BB962C8B-B14F-4D97-AF65-F5344CB8AC3E}">
        <p14:creationId xmlns:p14="http://schemas.microsoft.com/office/powerpoint/2010/main" val="1878341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085" y="240107"/>
            <a:ext cx="11142443" cy="1232232"/>
          </a:xfrm>
        </p:spPr>
        <p:txBody>
          <a:bodyPr>
            <a:noAutofit/>
          </a:bodyPr>
          <a:lstStyle/>
          <a:p>
            <a:r>
              <a:rPr lang="lt-LT" sz="3500" b="1" dirty="0">
                <a:solidFill>
                  <a:schemeClr val="bg2">
                    <a:lumMod val="50000"/>
                  </a:schemeClr>
                </a:solidFill>
                <a:latin typeface="Arial Narrow" panose="020B0606020202030204" pitchFamily="34" charset="0"/>
              </a:rPr>
              <a:t>DALYVAVIMAS NAGRINĖJANT BRANDUOLINĖS SAUGOS REIKALAVIMŲ ĮGYVENDINIMĄ STATOMOJE BALTARUSIJOS AE</a:t>
            </a:r>
          </a:p>
        </p:txBody>
      </p:sp>
      <p:sp>
        <p:nvSpPr>
          <p:cNvPr id="3" name="Content Placeholder 2"/>
          <p:cNvSpPr>
            <a:spLocks noGrp="1"/>
          </p:cNvSpPr>
          <p:nvPr>
            <p:ph idx="1"/>
          </p:nvPr>
        </p:nvSpPr>
        <p:spPr>
          <a:xfrm>
            <a:off x="493086" y="1875295"/>
            <a:ext cx="11142443" cy="4982704"/>
          </a:xfrm>
        </p:spPr>
        <p:txBody>
          <a:bodyPr>
            <a:noAutofit/>
          </a:bodyPr>
          <a:lstStyle/>
          <a:p>
            <a:pPr marL="0" indent="0" algn="just">
              <a:lnSpc>
                <a:spcPct val="110000"/>
              </a:lnSpc>
              <a:spcBef>
                <a:spcPts val="0"/>
              </a:spcBef>
              <a:buClr>
                <a:srgbClr val="C00000"/>
              </a:buClr>
              <a:buNone/>
            </a:pPr>
            <a:r>
              <a:rPr lang="lt-LT" sz="2000" dirty="0">
                <a:solidFill>
                  <a:schemeClr val="bg2">
                    <a:lumMod val="50000"/>
                  </a:schemeClr>
                </a:solidFill>
                <a:latin typeface="Arial Narrow" panose="020B0606020202030204" pitchFamily="34" charset="0"/>
              </a:rPr>
              <a:t>2018 m. VATESI specialistai svariai prisidėjo prie Europos Komisijos ir ENSREG organizuotos Baltarusijos BE streso testų ataskaitos peržiūros, kuri atskleidė daug rimtų Baltarusijos BE projekto trūkumų: </a:t>
            </a:r>
          </a:p>
          <a:p>
            <a:pPr algn="just">
              <a:lnSpc>
                <a:spcPct val="110000"/>
              </a:lnSpc>
              <a:spcBef>
                <a:spcPts val="0"/>
              </a:spcBef>
              <a:buClr>
                <a:srgbClr val="C00000"/>
              </a:buClr>
            </a:pPr>
            <a:r>
              <a:rPr lang="lt-LT" sz="2000" dirty="0">
                <a:solidFill>
                  <a:schemeClr val="bg2">
                    <a:lumMod val="50000"/>
                  </a:schemeClr>
                </a:solidFill>
                <a:latin typeface="Arial Narrow" panose="020B0606020202030204" pitchFamily="34" charset="0"/>
              </a:rPr>
              <a:t>neatliktas išsamus seisminės saugos įvertinimas;</a:t>
            </a:r>
          </a:p>
          <a:p>
            <a:pPr algn="just">
              <a:lnSpc>
                <a:spcPct val="110000"/>
              </a:lnSpc>
              <a:spcBef>
                <a:spcPts val="0"/>
              </a:spcBef>
              <a:buClr>
                <a:srgbClr val="C00000"/>
              </a:buClr>
            </a:pPr>
            <a:r>
              <a:rPr lang="lt-LT" sz="2000" dirty="0">
                <a:solidFill>
                  <a:schemeClr val="bg2">
                    <a:lumMod val="50000"/>
                  </a:schemeClr>
                </a:solidFill>
                <a:latin typeface="Arial Narrow" panose="020B0606020202030204" pitchFamily="34" charset="0"/>
              </a:rPr>
              <a:t>atskleisti Baltarusijos BE projekto trūkumai, susiję su galimu saugos funkcijų praradimu;</a:t>
            </a:r>
          </a:p>
          <a:p>
            <a:pPr algn="just">
              <a:lnSpc>
                <a:spcPct val="110000"/>
              </a:lnSpc>
              <a:spcBef>
                <a:spcPts val="0"/>
              </a:spcBef>
              <a:buClr>
                <a:srgbClr val="C00000"/>
              </a:buClr>
            </a:pPr>
            <a:r>
              <a:rPr lang="lt-LT" sz="2000" dirty="0">
                <a:solidFill>
                  <a:schemeClr val="bg2">
                    <a:lumMod val="50000"/>
                  </a:schemeClr>
                </a:solidFill>
                <a:latin typeface="Arial Narrow" panose="020B0606020202030204" pitchFamily="34" charset="0"/>
              </a:rPr>
              <a:t>pateiktos rekomendacijos sunkiųjų avarijų valdymo srityje. </a:t>
            </a:r>
          </a:p>
          <a:p>
            <a:pPr marL="0" indent="0" algn="just">
              <a:lnSpc>
                <a:spcPct val="110000"/>
              </a:lnSpc>
              <a:spcBef>
                <a:spcPts val="0"/>
              </a:spcBef>
              <a:buClr>
                <a:srgbClr val="C00000"/>
              </a:buClr>
              <a:buNone/>
            </a:pPr>
            <a:r>
              <a:rPr lang="lt-LT" sz="2000" dirty="0">
                <a:solidFill>
                  <a:schemeClr val="bg2">
                    <a:lumMod val="50000"/>
                  </a:schemeClr>
                </a:solidFill>
                <a:latin typeface="Arial Narrow" panose="020B0606020202030204" pitchFamily="34" charset="0"/>
              </a:rPr>
              <a:t>Dalyvaudami ENSREG ir jos įsteigtų darbo grupių, taip pat Europos Sąjungoje įsteigto Branduolinės saugos bendradarbiavimo priemonės (angl. </a:t>
            </a:r>
            <a:r>
              <a:rPr lang="lt-LT" sz="2000" dirty="0" err="1">
                <a:solidFill>
                  <a:schemeClr val="bg2">
                    <a:lumMod val="50000"/>
                  </a:schemeClr>
                </a:solidFill>
                <a:latin typeface="Arial Narrow" panose="020B0606020202030204" pitchFamily="34" charset="0"/>
              </a:rPr>
              <a:t>Instrument</a:t>
            </a:r>
            <a:r>
              <a:rPr lang="lt-LT" sz="2000" dirty="0">
                <a:solidFill>
                  <a:schemeClr val="bg2">
                    <a:lumMod val="50000"/>
                  </a:schemeClr>
                </a:solidFill>
                <a:latin typeface="Arial Narrow" panose="020B0606020202030204" pitchFamily="34" charset="0"/>
              </a:rPr>
              <a:t> </a:t>
            </a:r>
            <a:r>
              <a:rPr lang="lt-LT" sz="2000" dirty="0" err="1">
                <a:solidFill>
                  <a:schemeClr val="bg2">
                    <a:lumMod val="50000"/>
                  </a:schemeClr>
                </a:solidFill>
                <a:latin typeface="Arial Narrow" panose="020B0606020202030204" pitchFamily="34" charset="0"/>
              </a:rPr>
              <a:t>for</a:t>
            </a:r>
            <a:r>
              <a:rPr lang="lt-LT" sz="2000" dirty="0">
                <a:solidFill>
                  <a:schemeClr val="bg2">
                    <a:lumMod val="50000"/>
                  </a:schemeClr>
                </a:solidFill>
                <a:latin typeface="Arial Narrow" panose="020B0606020202030204" pitchFamily="34" charset="0"/>
              </a:rPr>
              <a:t> </a:t>
            </a:r>
            <a:r>
              <a:rPr lang="lt-LT" sz="2000" dirty="0" err="1">
                <a:solidFill>
                  <a:schemeClr val="bg2">
                    <a:lumMod val="50000"/>
                  </a:schemeClr>
                </a:solidFill>
                <a:latin typeface="Arial Narrow" panose="020B0606020202030204" pitchFamily="34" charset="0"/>
              </a:rPr>
              <a:t>Nuclear</a:t>
            </a:r>
            <a:r>
              <a:rPr lang="lt-LT" sz="2000" dirty="0">
                <a:solidFill>
                  <a:schemeClr val="bg2">
                    <a:lumMod val="50000"/>
                  </a:schemeClr>
                </a:solidFill>
                <a:latin typeface="Arial Narrow" panose="020B0606020202030204" pitchFamily="34" charset="0"/>
              </a:rPr>
              <a:t> </a:t>
            </a:r>
            <a:r>
              <a:rPr lang="lt-LT" sz="2000" dirty="0" err="1">
                <a:solidFill>
                  <a:schemeClr val="bg2">
                    <a:lumMod val="50000"/>
                  </a:schemeClr>
                </a:solidFill>
                <a:latin typeface="Arial Narrow" panose="020B0606020202030204" pitchFamily="34" charset="0"/>
              </a:rPr>
              <a:t>Safety</a:t>
            </a:r>
            <a:r>
              <a:rPr lang="lt-LT" sz="2000" dirty="0">
                <a:solidFill>
                  <a:schemeClr val="bg2">
                    <a:lumMod val="50000"/>
                  </a:schemeClr>
                </a:solidFill>
                <a:latin typeface="Arial Narrow" panose="020B0606020202030204" pitchFamily="34" charset="0"/>
              </a:rPr>
              <a:t> </a:t>
            </a:r>
            <a:r>
              <a:rPr lang="lt-LT" sz="2000" dirty="0" err="1">
                <a:solidFill>
                  <a:schemeClr val="bg2">
                    <a:lumMod val="50000"/>
                  </a:schemeClr>
                </a:solidFill>
                <a:latin typeface="Arial Narrow" panose="020B0606020202030204" pitchFamily="34" charset="0"/>
              </a:rPr>
              <a:t>Cooperation</a:t>
            </a:r>
            <a:r>
              <a:rPr lang="lt-LT" sz="2000" dirty="0">
                <a:solidFill>
                  <a:schemeClr val="bg2">
                    <a:lumMod val="50000"/>
                  </a:schemeClr>
                </a:solidFill>
                <a:latin typeface="Arial Narrow" panose="020B0606020202030204" pitchFamily="34" charset="0"/>
              </a:rPr>
              <a:t>, angl. INSC) komiteto veiklose, VATESI specialistai viešino Baltarusijos BE saugos problemas bei teikė pastabas ir pasiūlymus, susijusius su koordinuota Europos Sąjungos parama trečiosioms šalims branduolinės saugos srityje.</a:t>
            </a:r>
          </a:p>
          <a:p>
            <a:pPr marL="0" indent="0" algn="just">
              <a:lnSpc>
                <a:spcPct val="110000"/>
              </a:lnSpc>
              <a:spcBef>
                <a:spcPts val="0"/>
              </a:spcBef>
              <a:buClr>
                <a:srgbClr val="C00000"/>
              </a:buClr>
              <a:buNone/>
            </a:pPr>
            <a:endParaRPr lang="lt-LT" sz="2000" dirty="0">
              <a:solidFill>
                <a:schemeClr val="bg2">
                  <a:lumMod val="50000"/>
                </a:schemeClr>
              </a:solidFill>
              <a:latin typeface="Arial Narrow" panose="020B0606020202030204" pitchFamily="34" charset="0"/>
            </a:endParaRPr>
          </a:p>
          <a:p>
            <a:pPr marL="0" indent="0" algn="just">
              <a:lnSpc>
                <a:spcPct val="110000"/>
              </a:lnSpc>
              <a:spcBef>
                <a:spcPts val="0"/>
              </a:spcBef>
              <a:buClr>
                <a:srgbClr val="C00000"/>
              </a:buClr>
              <a:buNone/>
            </a:pPr>
            <a:r>
              <a:rPr lang="lt-LT" sz="2000" dirty="0">
                <a:solidFill>
                  <a:schemeClr val="bg2">
                    <a:lumMod val="50000"/>
                  </a:schemeClr>
                </a:solidFill>
                <a:latin typeface="Arial Narrow" panose="020B0606020202030204" pitchFamily="34" charset="0"/>
              </a:rPr>
              <a:t>Lietuva, remdamasi Europos šalių ekspertų pateiktų rekomendacijų svarbumu saugai užtikrinti, laikosi pozicijos, kad Baltarusijos BE energijos blokai neturi būti paleisti, kol nebus tinkamai įgyvendintos visos rekomendacijos, taip pat atsakyta ir į visus kitus Lietuvos keliamus saugos klausimus.</a:t>
            </a:r>
          </a:p>
        </p:txBody>
      </p:sp>
      <p:sp>
        <p:nvSpPr>
          <p:cNvPr id="6" name="Slide Number Placeholder 5">
            <a:extLst>
              <a:ext uri="{FF2B5EF4-FFF2-40B4-BE49-F238E27FC236}">
                <a16:creationId xmlns:a16="http://schemas.microsoft.com/office/drawing/2014/main" id="{B6350589-5873-44E6-A3C7-C93EDDB07CAD}"/>
              </a:ext>
            </a:extLst>
          </p:cNvPr>
          <p:cNvSpPr>
            <a:spLocks noGrp="1"/>
          </p:cNvSpPr>
          <p:nvPr>
            <p:ph type="sldNum" sz="quarter" idx="12"/>
          </p:nvPr>
        </p:nvSpPr>
        <p:spPr/>
        <p:txBody>
          <a:bodyPr/>
          <a:lstStyle/>
          <a:p>
            <a:fld id="{8ECB1AA1-2684-4CA5-BDD3-7C7636F29DE8}" type="slidenum">
              <a:rPr lang="lt-LT" smtClean="0"/>
              <a:pPr/>
              <a:t>15</a:t>
            </a:fld>
            <a:endParaRPr lang="lt-LT"/>
          </a:p>
        </p:txBody>
      </p:sp>
    </p:spTree>
    <p:extLst>
      <p:ext uri="{BB962C8B-B14F-4D97-AF65-F5344CB8AC3E}">
        <p14:creationId xmlns:p14="http://schemas.microsoft.com/office/powerpoint/2010/main" val="2411992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953" y="94146"/>
            <a:ext cx="10718741" cy="767372"/>
          </a:xfrm>
        </p:spPr>
        <p:txBody>
          <a:bodyPr>
            <a:noAutofit/>
          </a:bodyPr>
          <a:lstStyle/>
          <a:p>
            <a:r>
              <a:rPr lang="lt-LT" sz="3500" b="1" dirty="0">
                <a:solidFill>
                  <a:schemeClr val="bg2">
                    <a:lumMod val="50000"/>
                  </a:schemeClr>
                </a:solidFill>
                <a:latin typeface="Arial Narrow" panose="020B0606020202030204" pitchFamily="34" charset="0"/>
              </a:rPr>
              <a:t>KITI VYKDYTI DARBAI</a:t>
            </a:r>
          </a:p>
        </p:txBody>
      </p:sp>
      <p:sp>
        <p:nvSpPr>
          <p:cNvPr id="3" name="Content Placeholder 2"/>
          <p:cNvSpPr>
            <a:spLocks noGrp="1"/>
          </p:cNvSpPr>
          <p:nvPr>
            <p:ph idx="1"/>
          </p:nvPr>
        </p:nvSpPr>
        <p:spPr>
          <a:xfrm>
            <a:off x="394953" y="751680"/>
            <a:ext cx="11541943" cy="5604670"/>
          </a:xfrm>
        </p:spPr>
        <p:txBody>
          <a:bodyPr>
            <a:noAutofit/>
          </a:bodyPr>
          <a:lstStyle/>
          <a:p>
            <a:pPr algn="just">
              <a:lnSpc>
                <a:spcPct val="110000"/>
              </a:lnSpc>
              <a:spcBef>
                <a:spcPts val="0"/>
              </a:spcBef>
              <a:buClr>
                <a:srgbClr val="C00000"/>
              </a:buClr>
            </a:pPr>
            <a:r>
              <a:rPr lang="lt-LT" sz="1900" dirty="0">
                <a:solidFill>
                  <a:schemeClr val="bg2">
                    <a:lumMod val="50000"/>
                  </a:schemeClr>
                </a:solidFill>
                <a:latin typeface="Arial Narrow" panose="020B0606020202030204" pitchFamily="34" charset="0"/>
              </a:rPr>
              <a:t>2018 m. gegužės 21 – birželio 1 d. 6-ajame susitariančiųjų šalių pagal Jungtinę panaudoto kuro tvarkymo saugos ir radioaktyviųjų atliekų tvarkymo saugos konvenciją apžvalginiame susitikime Lietuvos delegacija, įskaitant VATESI, pristatė penktąją ataskaitą, kurioje pateikta informacija apie Lietuvos radioaktyviųjų atliekų ir panaudoto branduolinio kuro tvarkymą reglamentuojančius teisės aktus, tvarkymo įrenginių licencijavimą, panaudotų jonizuojančiosios spinduliuotės šaltinių tvarkymo licencijavimą ir jų tvarkymo praktiką, radioaktyviųjų atliekų ir panaudoto branduolinio kuro tvarkymo esamas ir planuojamas saugos gerinimo priemones.</a:t>
            </a:r>
          </a:p>
          <a:p>
            <a:pPr algn="just">
              <a:lnSpc>
                <a:spcPct val="110000"/>
              </a:lnSpc>
              <a:spcBef>
                <a:spcPts val="0"/>
              </a:spcBef>
              <a:buClr>
                <a:srgbClr val="C00000"/>
              </a:buClr>
            </a:pPr>
            <a:r>
              <a:rPr lang="lt-LT" sz="1900" dirty="0">
                <a:solidFill>
                  <a:schemeClr val="bg2">
                    <a:lumMod val="50000"/>
                  </a:schemeClr>
                </a:solidFill>
                <a:latin typeface="Arial Narrow" panose="020B0606020202030204" pitchFamily="34" charset="0"/>
              </a:rPr>
              <a:t>Tęsė 2016 m. Lietuvoje atliktos TATENA Branduolinės bei radiacinės saugos reglamentavimo ir priežiūros tarptautinės vertinimo (angl. </a:t>
            </a:r>
            <a:r>
              <a:rPr lang="lt-LT" sz="1900" dirty="0" err="1">
                <a:solidFill>
                  <a:schemeClr val="bg2">
                    <a:lumMod val="50000"/>
                  </a:schemeClr>
                </a:solidFill>
                <a:latin typeface="Arial Narrow" panose="020B0606020202030204" pitchFamily="34" charset="0"/>
              </a:rPr>
              <a:t>Integrated</a:t>
            </a:r>
            <a:r>
              <a:rPr lang="lt-LT" sz="1900" dirty="0">
                <a:solidFill>
                  <a:schemeClr val="bg2">
                    <a:lumMod val="50000"/>
                  </a:schemeClr>
                </a:solidFill>
                <a:latin typeface="Arial Narrow" panose="020B0606020202030204" pitchFamily="34" charset="0"/>
              </a:rPr>
              <a:t> </a:t>
            </a:r>
            <a:r>
              <a:rPr lang="lt-LT" sz="1900" dirty="0" err="1">
                <a:solidFill>
                  <a:schemeClr val="bg2">
                    <a:lumMod val="50000"/>
                  </a:schemeClr>
                </a:solidFill>
                <a:latin typeface="Arial Narrow" panose="020B0606020202030204" pitchFamily="34" charset="0"/>
              </a:rPr>
              <a:t>Regulatory</a:t>
            </a:r>
            <a:r>
              <a:rPr lang="lt-LT" sz="1900" dirty="0">
                <a:solidFill>
                  <a:schemeClr val="bg2">
                    <a:lumMod val="50000"/>
                  </a:schemeClr>
                </a:solidFill>
                <a:latin typeface="Arial Narrow" panose="020B0606020202030204" pitchFamily="34" charset="0"/>
              </a:rPr>
              <a:t> </a:t>
            </a:r>
            <a:r>
              <a:rPr lang="lt-LT" sz="1900" dirty="0" err="1">
                <a:solidFill>
                  <a:schemeClr val="bg2">
                    <a:lumMod val="50000"/>
                  </a:schemeClr>
                </a:solidFill>
                <a:latin typeface="Arial Narrow" panose="020B0606020202030204" pitchFamily="34" charset="0"/>
              </a:rPr>
              <a:t>Review</a:t>
            </a:r>
            <a:r>
              <a:rPr lang="lt-LT" sz="1900" dirty="0">
                <a:solidFill>
                  <a:schemeClr val="bg2">
                    <a:lumMod val="50000"/>
                  </a:schemeClr>
                </a:solidFill>
                <a:latin typeface="Arial Narrow" panose="020B0606020202030204" pitchFamily="34" charset="0"/>
              </a:rPr>
              <a:t> </a:t>
            </a:r>
            <a:r>
              <a:rPr lang="lt-LT" sz="1900" dirty="0" err="1">
                <a:solidFill>
                  <a:schemeClr val="bg2">
                    <a:lumMod val="50000"/>
                  </a:schemeClr>
                </a:solidFill>
                <a:latin typeface="Arial Narrow" panose="020B0606020202030204" pitchFamily="34" charset="0"/>
              </a:rPr>
              <a:t>Service</a:t>
            </a:r>
            <a:r>
              <a:rPr lang="lt-LT" sz="1900" dirty="0">
                <a:solidFill>
                  <a:schemeClr val="bg2">
                    <a:lumMod val="50000"/>
                  </a:schemeClr>
                </a:solidFill>
                <a:latin typeface="Arial Narrow" panose="020B0606020202030204" pitchFamily="34" charset="0"/>
              </a:rPr>
              <a:t>, IRRS) misijos ataskaitoje pateiktų rekomendacijų ir pasiūlymų įgyvendinimą, siekdama tinkamai pasirengti 2020 m. numatomai atlikti IRRS pakartotinei misijai (angl. IRRS </a:t>
            </a:r>
            <a:r>
              <a:rPr lang="lt-LT" sz="1900" dirty="0" err="1">
                <a:solidFill>
                  <a:schemeClr val="bg2">
                    <a:lumMod val="50000"/>
                  </a:schemeClr>
                </a:solidFill>
                <a:latin typeface="Arial Narrow" panose="020B0606020202030204" pitchFamily="34" charset="0"/>
              </a:rPr>
              <a:t>follow-up</a:t>
            </a:r>
            <a:r>
              <a:rPr lang="lt-LT" sz="1900" dirty="0">
                <a:solidFill>
                  <a:schemeClr val="bg2">
                    <a:lumMod val="50000"/>
                  </a:schemeClr>
                </a:solidFill>
                <a:latin typeface="Arial Narrow" panose="020B0606020202030204" pitchFamily="34" charset="0"/>
              </a:rPr>
              <a:t>).</a:t>
            </a:r>
          </a:p>
          <a:p>
            <a:pPr algn="just">
              <a:lnSpc>
                <a:spcPct val="110000"/>
              </a:lnSpc>
              <a:spcBef>
                <a:spcPts val="0"/>
              </a:spcBef>
              <a:buClr>
                <a:srgbClr val="C00000"/>
              </a:buClr>
            </a:pPr>
            <a:r>
              <a:rPr lang="lt-LT" sz="1900" dirty="0">
                <a:solidFill>
                  <a:schemeClr val="bg2">
                    <a:lumMod val="50000"/>
                  </a:schemeClr>
                </a:solidFill>
                <a:latin typeface="Arial Narrow" panose="020B0606020202030204" pitchFamily="34" charset="0"/>
              </a:rPr>
              <a:t>Tęsė 2017 m. Lietuvoje atliktos TATENA Tarptautinė fizinės saugos patarėjų misijos (angl. International </a:t>
            </a:r>
            <a:r>
              <a:rPr lang="lt-LT" sz="1900" dirty="0" err="1">
                <a:solidFill>
                  <a:schemeClr val="bg2">
                    <a:lumMod val="50000"/>
                  </a:schemeClr>
                </a:solidFill>
                <a:latin typeface="Arial Narrow" panose="020B0606020202030204" pitchFamily="34" charset="0"/>
              </a:rPr>
              <a:t>Physical</a:t>
            </a:r>
            <a:r>
              <a:rPr lang="lt-LT" sz="1900" dirty="0">
                <a:solidFill>
                  <a:schemeClr val="bg2">
                    <a:lumMod val="50000"/>
                  </a:schemeClr>
                </a:solidFill>
                <a:latin typeface="Arial Narrow" panose="020B0606020202030204" pitchFamily="34" charset="0"/>
              </a:rPr>
              <a:t> </a:t>
            </a:r>
            <a:r>
              <a:rPr lang="lt-LT" sz="1900" dirty="0" err="1">
                <a:solidFill>
                  <a:schemeClr val="bg2">
                    <a:lumMod val="50000"/>
                  </a:schemeClr>
                </a:solidFill>
                <a:latin typeface="Arial Narrow" panose="020B0606020202030204" pitchFamily="34" charset="0"/>
              </a:rPr>
              <a:t>Protection</a:t>
            </a:r>
            <a:r>
              <a:rPr lang="lt-LT" sz="1900" dirty="0">
                <a:solidFill>
                  <a:schemeClr val="bg2">
                    <a:lumMod val="50000"/>
                  </a:schemeClr>
                </a:solidFill>
                <a:latin typeface="Arial Narrow" panose="020B0606020202030204" pitchFamily="34" charset="0"/>
              </a:rPr>
              <a:t> </a:t>
            </a:r>
            <a:r>
              <a:rPr lang="lt-LT" sz="1900" dirty="0" err="1">
                <a:solidFill>
                  <a:schemeClr val="bg2">
                    <a:lumMod val="50000"/>
                  </a:schemeClr>
                </a:solidFill>
                <a:latin typeface="Arial Narrow" panose="020B0606020202030204" pitchFamily="34" charset="0"/>
              </a:rPr>
              <a:t>Advisory</a:t>
            </a:r>
            <a:r>
              <a:rPr lang="lt-LT" sz="1900" dirty="0">
                <a:solidFill>
                  <a:schemeClr val="bg2">
                    <a:lumMod val="50000"/>
                  </a:schemeClr>
                </a:solidFill>
                <a:latin typeface="Arial Narrow" panose="020B0606020202030204" pitchFamily="34" charset="0"/>
              </a:rPr>
              <a:t> </a:t>
            </a:r>
            <a:r>
              <a:rPr lang="lt-LT" sz="1900" dirty="0" err="1">
                <a:solidFill>
                  <a:schemeClr val="bg2">
                    <a:lumMod val="50000"/>
                  </a:schemeClr>
                </a:solidFill>
                <a:latin typeface="Arial Narrow" panose="020B0606020202030204" pitchFamily="34" charset="0"/>
              </a:rPr>
              <a:t>Service</a:t>
            </a:r>
            <a:r>
              <a:rPr lang="lt-LT" sz="1900" dirty="0">
                <a:solidFill>
                  <a:schemeClr val="bg2">
                    <a:lumMod val="50000"/>
                  </a:schemeClr>
                </a:solidFill>
                <a:latin typeface="Arial Narrow" panose="020B0606020202030204" pitchFamily="34" charset="0"/>
              </a:rPr>
              <a:t>, IPPAS) misijos ataskaitoje pateiktų VATESI kompetencijai priskirtų rekomendacijų ir pasiūlymų įgyvendinimą.</a:t>
            </a:r>
          </a:p>
          <a:p>
            <a:pPr algn="just">
              <a:lnSpc>
                <a:spcPct val="110000"/>
              </a:lnSpc>
              <a:spcBef>
                <a:spcPts val="0"/>
              </a:spcBef>
              <a:buClr>
                <a:srgbClr val="C00000"/>
              </a:buClr>
            </a:pPr>
            <a:r>
              <a:rPr lang="lt-LT" sz="1900" dirty="0">
                <a:solidFill>
                  <a:schemeClr val="bg2">
                    <a:lumMod val="50000"/>
                  </a:schemeClr>
                </a:solidFill>
                <a:latin typeface="Arial Narrow" panose="020B0606020202030204" pitchFamily="34" charset="0"/>
              </a:rPr>
              <a:t>VATESI integruotą vadybos sistemą sertifikavo pagal Lietuvos standarto LST EN ISO 9001:2015 „Kokybės vadybos sistemos. Reikalavimai“ standarto reikalavimus.</a:t>
            </a:r>
          </a:p>
          <a:p>
            <a:pPr algn="just">
              <a:lnSpc>
                <a:spcPct val="110000"/>
              </a:lnSpc>
              <a:spcBef>
                <a:spcPts val="0"/>
              </a:spcBef>
              <a:buClr>
                <a:srgbClr val="C00000"/>
              </a:buClr>
            </a:pPr>
            <a:r>
              <a:rPr lang="lt-LT" sz="1900" dirty="0">
                <a:solidFill>
                  <a:schemeClr val="bg2">
                    <a:lumMod val="50000"/>
                  </a:schemeClr>
                </a:solidFill>
                <a:latin typeface="Arial Narrow" panose="020B0606020202030204" pitchFamily="34" charset="0"/>
              </a:rPr>
              <a:t>2018 m. dalyvaujant Lietuvos Respublikos vidaus reikalų ministerijai, Lietuvos Respublikos krašto apsaugos ministerijai ir Lietuvos Respublikos valstybės saugumo departamentui VATESI specialistai vertino galimus numatomų grėsmių branduolinės energetikos objektams ir branduolinėms medžiagoms pasikeitimus.</a:t>
            </a:r>
          </a:p>
          <a:p>
            <a:pPr algn="just">
              <a:lnSpc>
                <a:spcPct val="110000"/>
              </a:lnSpc>
              <a:spcBef>
                <a:spcPts val="0"/>
              </a:spcBef>
              <a:buClr>
                <a:srgbClr val="C00000"/>
              </a:buClr>
            </a:pPr>
            <a:r>
              <a:rPr lang="lt-LT" sz="1900" dirty="0">
                <a:solidFill>
                  <a:schemeClr val="bg2">
                    <a:lumMod val="50000"/>
                  </a:schemeClr>
                </a:solidFill>
                <a:latin typeface="Arial Narrow" panose="020B0606020202030204" pitchFamily="34" charset="0"/>
              </a:rPr>
              <a:t>2018 m. atlikus vykdomų funkcijų analizę, </a:t>
            </a:r>
            <a:r>
              <a:rPr lang="lt-LT" sz="1900" b="1" dirty="0">
                <a:solidFill>
                  <a:schemeClr val="bg2">
                    <a:lumMod val="50000"/>
                  </a:schemeClr>
                </a:solidFill>
                <a:latin typeface="Arial Narrow" panose="020B0606020202030204" pitchFamily="34" charset="0"/>
              </a:rPr>
              <a:t>VATESI pareigybių skaičius buvo sumažintas 4 pareigybėmis (</a:t>
            </a:r>
            <a:r>
              <a:rPr lang="lt-LT" sz="1900" dirty="0">
                <a:solidFill>
                  <a:schemeClr val="bg2">
                    <a:lumMod val="50000"/>
                  </a:schemeClr>
                </a:solidFill>
                <a:latin typeface="Arial Narrow" panose="020B0606020202030204" pitchFamily="34" charset="0"/>
              </a:rPr>
              <a:t>nuo 71 </a:t>
            </a:r>
            <a:r>
              <a:rPr lang="lt-LT" sz="1900" b="1" dirty="0">
                <a:solidFill>
                  <a:schemeClr val="bg2">
                    <a:lumMod val="50000"/>
                  </a:schemeClr>
                </a:solidFill>
                <a:latin typeface="Arial Narrow" panose="020B0606020202030204" pitchFamily="34" charset="0"/>
              </a:rPr>
              <a:t>iki 67), arba 6 procentais. Kartu su 2017 m. atliktu mažinimu tai sudaro 11 procentų nuo pradinio skaičiaus </a:t>
            </a:r>
            <a:r>
              <a:rPr lang="lt-LT" sz="1900" dirty="0">
                <a:solidFill>
                  <a:schemeClr val="bg2">
                    <a:lumMod val="50000"/>
                  </a:schemeClr>
                </a:solidFill>
                <a:latin typeface="Arial Narrow" panose="020B0606020202030204" pitchFamily="34" charset="0"/>
              </a:rPr>
              <a:t>(75)</a:t>
            </a:r>
            <a:r>
              <a:rPr lang="lt-LT" sz="1900" b="1" dirty="0">
                <a:solidFill>
                  <a:schemeClr val="bg2">
                    <a:lumMod val="50000"/>
                  </a:schemeClr>
                </a:solidFill>
                <a:latin typeface="Arial Narrow" panose="020B0606020202030204" pitchFamily="34" charset="0"/>
              </a:rPr>
              <a:t>.</a:t>
            </a:r>
          </a:p>
        </p:txBody>
      </p:sp>
      <p:sp>
        <p:nvSpPr>
          <p:cNvPr id="6" name="Slide Number Placeholder 5">
            <a:extLst>
              <a:ext uri="{FF2B5EF4-FFF2-40B4-BE49-F238E27FC236}">
                <a16:creationId xmlns:a16="http://schemas.microsoft.com/office/drawing/2014/main" id="{035A6356-2C18-4B53-A5EE-CEAF1B56130D}"/>
              </a:ext>
            </a:extLst>
          </p:cNvPr>
          <p:cNvSpPr>
            <a:spLocks noGrp="1"/>
          </p:cNvSpPr>
          <p:nvPr>
            <p:ph type="sldNum" sz="quarter" idx="12"/>
          </p:nvPr>
        </p:nvSpPr>
        <p:spPr/>
        <p:txBody>
          <a:bodyPr/>
          <a:lstStyle/>
          <a:p>
            <a:fld id="{8ECB1AA1-2684-4CA5-BDD3-7C7636F29DE8}" type="slidenum">
              <a:rPr lang="lt-LT" smtClean="0"/>
              <a:pPr/>
              <a:t>16</a:t>
            </a:fld>
            <a:endParaRPr lang="lt-LT"/>
          </a:p>
        </p:txBody>
      </p:sp>
    </p:spTree>
    <p:extLst>
      <p:ext uri="{BB962C8B-B14F-4D97-AF65-F5344CB8AC3E}">
        <p14:creationId xmlns:p14="http://schemas.microsoft.com/office/powerpoint/2010/main" val="615269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448" y="0"/>
            <a:ext cx="11520403" cy="728420"/>
          </a:xfrm>
        </p:spPr>
        <p:txBody>
          <a:bodyPr>
            <a:noAutofit/>
          </a:bodyPr>
          <a:lstStyle/>
          <a:p>
            <a:r>
              <a:rPr lang="lt-LT" sz="3500" dirty="0">
                <a:solidFill>
                  <a:schemeClr val="bg2">
                    <a:lumMod val="50000"/>
                  </a:schemeClr>
                </a:solidFill>
                <a:latin typeface="Arial Narrow" panose="020B0606020202030204" pitchFamily="34" charset="0"/>
              </a:rPr>
              <a:t>REZULTATO IR PRODUKTO KRITERIJŲ PASIEKIMO REZULTATAI</a:t>
            </a:r>
          </a:p>
        </p:txBody>
      </p:sp>
      <p:sp>
        <p:nvSpPr>
          <p:cNvPr id="3" name="Slide Number Placeholder 2">
            <a:extLst>
              <a:ext uri="{FF2B5EF4-FFF2-40B4-BE49-F238E27FC236}">
                <a16:creationId xmlns:a16="http://schemas.microsoft.com/office/drawing/2014/main" id="{AD96B1BC-DA0F-490C-AF76-5C27E46DBB19}"/>
              </a:ext>
            </a:extLst>
          </p:cNvPr>
          <p:cNvSpPr>
            <a:spLocks noGrp="1"/>
          </p:cNvSpPr>
          <p:nvPr>
            <p:ph type="sldNum" sz="quarter" idx="12"/>
          </p:nvPr>
        </p:nvSpPr>
        <p:spPr/>
        <p:txBody>
          <a:bodyPr/>
          <a:lstStyle/>
          <a:p>
            <a:fld id="{8ECB1AA1-2684-4CA5-BDD3-7C7636F29DE8}" type="slidenum">
              <a:rPr lang="lt-LT" smtClean="0"/>
              <a:pPr/>
              <a:t>17</a:t>
            </a:fld>
            <a:endParaRPr lang="lt-LT"/>
          </a:p>
        </p:txBody>
      </p:sp>
      <p:graphicFrame>
        <p:nvGraphicFramePr>
          <p:cNvPr id="7" name="Table 6">
            <a:extLst>
              <a:ext uri="{FF2B5EF4-FFF2-40B4-BE49-F238E27FC236}">
                <a16:creationId xmlns:a16="http://schemas.microsoft.com/office/drawing/2014/main" id="{C8CE902E-3BC3-4888-9386-8376921E2048}"/>
              </a:ext>
            </a:extLst>
          </p:cNvPr>
          <p:cNvGraphicFramePr>
            <a:graphicFrameLocks noGrp="1" noChangeAspect="1"/>
          </p:cNvGraphicFramePr>
          <p:nvPr>
            <p:extLst>
              <p:ext uri="{D42A27DB-BD31-4B8C-83A1-F6EECF244321}">
                <p14:modId xmlns:p14="http://schemas.microsoft.com/office/powerpoint/2010/main" val="3372357118"/>
              </p:ext>
            </p:extLst>
          </p:nvPr>
        </p:nvGraphicFramePr>
        <p:xfrm>
          <a:off x="676807" y="588935"/>
          <a:ext cx="10982745" cy="4587497"/>
        </p:xfrm>
        <a:graphic>
          <a:graphicData uri="http://schemas.openxmlformats.org/drawingml/2006/table">
            <a:tbl>
              <a:tblPr firstRow="1" bandRow="1">
                <a:tableStyleId>{2D5ABB26-0587-4C30-8999-92F81FD0307C}</a:tableStyleId>
              </a:tblPr>
              <a:tblGrid>
                <a:gridCol w="1195331">
                  <a:extLst>
                    <a:ext uri="{9D8B030D-6E8A-4147-A177-3AD203B41FA5}">
                      <a16:colId xmlns:a16="http://schemas.microsoft.com/office/drawing/2014/main" val="4213165127"/>
                    </a:ext>
                  </a:extLst>
                </a:gridCol>
                <a:gridCol w="7391132">
                  <a:extLst>
                    <a:ext uri="{9D8B030D-6E8A-4147-A177-3AD203B41FA5}">
                      <a16:colId xmlns:a16="http://schemas.microsoft.com/office/drawing/2014/main" val="3131348485"/>
                    </a:ext>
                  </a:extLst>
                </a:gridCol>
                <a:gridCol w="735495">
                  <a:extLst>
                    <a:ext uri="{9D8B030D-6E8A-4147-A177-3AD203B41FA5}">
                      <a16:colId xmlns:a16="http://schemas.microsoft.com/office/drawing/2014/main" val="1578833119"/>
                    </a:ext>
                  </a:extLst>
                </a:gridCol>
                <a:gridCol w="655983">
                  <a:extLst>
                    <a:ext uri="{9D8B030D-6E8A-4147-A177-3AD203B41FA5}">
                      <a16:colId xmlns:a16="http://schemas.microsoft.com/office/drawing/2014/main" val="1430034167"/>
                    </a:ext>
                  </a:extLst>
                </a:gridCol>
                <a:gridCol w="1004804">
                  <a:extLst>
                    <a:ext uri="{9D8B030D-6E8A-4147-A177-3AD203B41FA5}">
                      <a16:colId xmlns:a16="http://schemas.microsoft.com/office/drawing/2014/main" val="183620474"/>
                    </a:ext>
                  </a:extLst>
                </a:gridCol>
              </a:tblGrid>
              <a:tr h="321286">
                <a:tc rowSpan="2">
                  <a:txBody>
                    <a:bodyPr/>
                    <a:lstStyle/>
                    <a:p>
                      <a:pPr algn="ctr"/>
                      <a:r>
                        <a:rPr lang="lt-LT" sz="1100" dirty="0">
                          <a:latin typeface="+mn-lt"/>
                        </a:rPr>
                        <a:t>Vertinimo kriterijaus kodas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rowSpan="2">
                  <a:txBody>
                    <a:bodyPr/>
                    <a:lstStyle/>
                    <a:p>
                      <a:pPr algn="ctr"/>
                      <a:r>
                        <a:rPr lang="lt-LT" sz="1100" kern="1200" dirty="0">
                          <a:solidFill>
                            <a:schemeClr val="tx1"/>
                          </a:solidFill>
                          <a:effectLst/>
                          <a:latin typeface="+mn-lt"/>
                          <a:ea typeface="+mn-ea"/>
                          <a:cs typeface="+mn-cs"/>
                        </a:rPr>
                        <a:t>Tikslų, uždavinių, vertinimo kriterijų pavadinimai ir mato vienetai</a:t>
                      </a:r>
                      <a:endParaRPr lang="lt-LT" sz="11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gridSpan="3">
                  <a:txBody>
                    <a:bodyPr/>
                    <a:lstStyle/>
                    <a:p>
                      <a:pPr algn="ctr"/>
                      <a:r>
                        <a:rPr lang="lt-LT" sz="1100" dirty="0"/>
                        <a:t>Vertinimo kriterijų reikšmės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pPr algn="ctr"/>
                      <a:endParaRPr lang="lt-L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a:endParaRPr lang="lt-L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01553616"/>
                  </a:ext>
                </a:extLst>
              </a:tr>
              <a:tr h="720382">
                <a:tc vMerge="1">
                  <a:txBody>
                    <a:bodyPr/>
                    <a:lstStyle/>
                    <a:p>
                      <a:endParaRPr lang="lt-LT"/>
                    </a:p>
                  </a:txBody>
                  <a:tcPr/>
                </a:tc>
                <a:tc vMerge="1">
                  <a:txBody>
                    <a:bodyPr/>
                    <a:lstStyle/>
                    <a:p>
                      <a:endParaRPr lang="lt-LT"/>
                    </a:p>
                  </a:txBody>
                  <a:tcPr/>
                </a:tc>
                <a:tc>
                  <a:txBody>
                    <a:bodyPr/>
                    <a:lstStyle/>
                    <a:p>
                      <a:pPr algn="ctr">
                        <a:spcAft>
                          <a:spcPts val="0"/>
                        </a:spcAft>
                      </a:pPr>
                      <a:r>
                        <a:rPr lang="lt-LT" sz="1100" dirty="0">
                          <a:solidFill>
                            <a:srgbClr val="000000"/>
                          </a:solidFill>
                          <a:effectLst/>
                          <a:latin typeface="+mn-lt"/>
                          <a:ea typeface="Times New Roman" panose="02020603050405020304" pitchFamily="18" charset="0"/>
                          <a:cs typeface="Calibri" panose="020F0502020204030204" pitchFamily="34" charset="0"/>
                        </a:rPr>
                        <a:t>2018 m. siektina (planuota) reikšmė</a:t>
                      </a:r>
                      <a:endParaRPr lang="lt-LT" sz="1100" dirty="0">
                        <a:effectLst/>
                        <a:latin typeface="+mn-lt"/>
                        <a:ea typeface="Times New Roman" panose="02020603050405020304" pitchFamily="18" charset="0"/>
                        <a:cs typeface="Calibri" panose="020F0502020204030204" pitchFamily="34"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r>
                        <a:rPr lang="lt-LT" sz="1100" dirty="0">
                          <a:solidFill>
                            <a:srgbClr val="000000"/>
                          </a:solidFill>
                          <a:effectLst/>
                          <a:latin typeface="+mn-lt"/>
                          <a:ea typeface="Times New Roman" panose="02020603050405020304" pitchFamily="18" charset="0"/>
                          <a:cs typeface="Calibri" panose="020F0502020204030204" pitchFamily="34" charset="0"/>
                        </a:rPr>
                        <a:t>2018 m. pasiekta (faktinė) reikšmė</a:t>
                      </a:r>
                      <a:endParaRPr lang="lt-LT" sz="1100" dirty="0">
                        <a:effectLst/>
                        <a:latin typeface="+mn-lt"/>
                        <a:ea typeface="Times New Roman" panose="02020603050405020304" pitchFamily="18" charset="0"/>
                        <a:cs typeface="Calibri" panose="020F0502020204030204" pitchFamily="34"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r>
                        <a:rPr lang="lt-LT" sz="1100" dirty="0">
                          <a:solidFill>
                            <a:srgbClr val="000000"/>
                          </a:solidFill>
                          <a:effectLst/>
                          <a:latin typeface="+mn-lt"/>
                          <a:ea typeface="Times New Roman" panose="02020603050405020304" pitchFamily="18" charset="0"/>
                          <a:cs typeface="Calibri" panose="020F0502020204030204" pitchFamily="34" charset="0"/>
                        </a:rPr>
                        <a:t>Įgyvendinimas</a:t>
                      </a:r>
                      <a:endParaRPr lang="lt-LT" sz="1100" dirty="0">
                        <a:effectLst/>
                        <a:latin typeface="+mn-lt"/>
                        <a:ea typeface="Times New Roman" panose="02020603050405020304" pitchFamily="18" charset="0"/>
                        <a:cs typeface="Calibri" panose="020F0502020204030204" pitchFamily="34" charset="0"/>
                      </a:endParaRPr>
                    </a:p>
                    <a:p>
                      <a:pPr algn="ctr">
                        <a:spcAft>
                          <a:spcPts val="0"/>
                        </a:spcAft>
                      </a:pPr>
                      <a:r>
                        <a:rPr lang="lt-LT" sz="1100" dirty="0">
                          <a:solidFill>
                            <a:srgbClr val="000000"/>
                          </a:solidFill>
                          <a:effectLst/>
                          <a:latin typeface="+mn-lt"/>
                          <a:ea typeface="Times New Roman" panose="02020603050405020304" pitchFamily="18" charset="0"/>
                          <a:cs typeface="Calibri" panose="020F0502020204030204" pitchFamily="34" charset="0"/>
                        </a:rPr>
                        <a:t>(proc.)</a:t>
                      </a:r>
                      <a:endParaRPr lang="lt-LT" sz="1100" dirty="0">
                        <a:effectLst/>
                        <a:latin typeface="+mn-lt"/>
                        <a:ea typeface="Times New Roman" panose="02020603050405020304" pitchFamily="18" charset="0"/>
                        <a:cs typeface="Calibri" panose="020F0502020204030204" pitchFamily="34"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016564029"/>
                  </a:ext>
                </a:extLst>
              </a:tr>
              <a:tr h="219289">
                <a:tc>
                  <a:txBody>
                    <a:bodyPr/>
                    <a:lstStyle/>
                    <a:p>
                      <a:pPr>
                        <a:lnSpc>
                          <a:spcPct val="107000"/>
                        </a:lnSpc>
                        <a:spcAft>
                          <a:spcPts val="0"/>
                        </a:spcAft>
                      </a:pPr>
                      <a:r>
                        <a:rPr lang="lt-LT" sz="1100" dirty="0">
                          <a:effectLst/>
                          <a:latin typeface="+mn-lt"/>
                          <a:ea typeface="Times New Roman" panose="02020603050405020304" pitchFamily="18" charset="0"/>
                          <a:cs typeface="Times New Roman" panose="02020603050405020304" pitchFamily="18" charset="0"/>
                        </a:rPr>
                        <a:t> </a:t>
                      </a:r>
                      <a:endParaRPr lang="lt-LT" sz="1200" dirty="0">
                        <a:effectLst/>
                        <a:latin typeface="+mn-lt"/>
                        <a:ea typeface="Times New Roman" panose="02020603050405020304" pitchFamily="18" charset="0"/>
                        <a:cs typeface="Times New Roman" panose="02020603050405020304" pitchFamily="18" charset="0"/>
                      </a:endParaRPr>
                    </a:p>
                  </a:txBody>
                  <a:tcPr marL="36195" marR="36195"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lt-LT" sz="1100" b="1">
                          <a:effectLst/>
                          <a:latin typeface="+mn-lt"/>
                          <a:ea typeface="Times New Roman" panose="02020603050405020304" pitchFamily="18" charset="0"/>
                          <a:cs typeface="Times New Roman" panose="02020603050405020304" pitchFamily="18" charset="0"/>
                        </a:rPr>
                        <a:t>1 tikslas – užtikrinti veiksmingą branduolinės energetikos saugos valstybinę priežiūrą</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 </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 </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dirty="0">
                          <a:effectLst/>
                          <a:latin typeface="+mn-lt"/>
                          <a:ea typeface="Times New Roman" panose="02020603050405020304" pitchFamily="18" charset="0"/>
                          <a:cs typeface="Times New Roman" panose="02020603050405020304" pitchFamily="18" charset="0"/>
                        </a:rPr>
                        <a:t> </a:t>
                      </a:r>
                      <a:endParaRPr lang="lt-LT" sz="1200" dirty="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0229717"/>
                  </a:ext>
                </a:extLst>
              </a:tr>
              <a:tr h="219289">
                <a:tc>
                  <a:txBody>
                    <a:bodyPr/>
                    <a:lstStyle/>
                    <a:p>
                      <a:pP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R-01-01-01</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lt-LT" sz="1100" dirty="0">
                          <a:effectLst/>
                          <a:latin typeface="+mn-lt"/>
                          <a:ea typeface="Times New Roman" panose="02020603050405020304" pitchFamily="18" charset="0"/>
                          <a:cs typeface="Times New Roman" panose="02020603050405020304" pitchFamily="18" charset="0"/>
                        </a:rPr>
                        <a:t>Laiku pašalintų patikrinimų metu nustatytų pažeidimų dalis (procentais)</a:t>
                      </a:r>
                      <a:endParaRPr lang="lt-LT" sz="1200" dirty="0">
                        <a:effectLst/>
                        <a:latin typeface="+mn-lt"/>
                        <a:ea typeface="Times New Roman" panose="02020603050405020304" pitchFamily="18" charset="0"/>
                        <a:cs typeface="Times New Roman" panose="02020603050405020304" pitchFamily="18" charset="0"/>
                      </a:endParaRPr>
                    </a:p>
                  </a:txBody>
                  <a:tcPr marL="36195" marR="36195"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100</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100</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dirty="0">
                          <a:effectLst/>
                          <a:latin typeface="+mn-lt"/>
                          <a:ea typeface="Times New Roman" panose="02020603050405020304" pitchFamily="18" charset="0"/>
                          <a:cs typeface="Times New Roman" panose="02020603050405020304" pitchFamily="18" charset="0"/>
                        </a:rPr>
                        <a:t>100</a:t>
                      </a:r>
                      <a:endParaRPr lang="lt-LT" sz="1200" dirty="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104164978"/>
                  </a:ext>
                </a:extLst>
              </a:tr>
              <a:tr h="402299">
                <a:tc>
                  <a:txBody>
                    <a:bodyPr/>
                    <a:lstStyle/>
                    <a:p>
                      <a:pP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 </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lt-LT" sz="1100" b="1" dirty="0">
                          <a:effectLst/>
                          <a:latin typeface="+mn-lt"/>
                          <a:ea typeface="Times New Roman" panose="02020603050405020304" pitchFamily="18" charset="0"/>
                          <a:cs typeface="Times New Roman" panose="02020603050405020304" pitchFamily="18" charset="0"/>
                        </a:rPr>
                        <a:t>1 tikslo 1 uždavinys – </a:t>
                      </a:r>
                      <a:r>
                        <a:rPr lang="lt-LT" sz="1100" dirty="0">
                          <a:effectLst/>
                          <a:latin typeface="+mn-lt"/>
                          <a:ea typeface="Times New Roman" panose="02020603050405020304" pitchFamily="18" charset="0"/>
                          <a:cs typeface="Times New Roman" panose="02020603050405020304" pitchFamily="18" charset="0"/>
                        </a:rPr>
                        <a:t>autorizuoti Valstybinei atominės energetikos saugos inspekcijai priskirtas priežiūros srities veiklas ir vykdyti jų priežiūrą</a:t>
                      </a:r>
                      <a:endParaRPr lang="lt-LT" sz="1200" dirty="0">
                        <a:effectLst/>
                        <a:latin typeface="+mn-lt"/>
                        <a:ea typeface="Times New Roman" panose="02020603050405020304" pitchFamily="18" charset="0"/>
                        <a:cs typeface="Times New Roman" panose="02020603050405020304" pitchFamily="18" charset="0"/>
                      </a:endParaRPr>
                    </a:p>
                  </a:txBody>
                  <a:tcPr marL="36195" marR="36195"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 </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 </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dirty="0">
                          <a:effectLst/>
                          <a:latin typeface="+mn-lt"/>
                          <a:ea typeface="Times New Roman" panose="02020603050405020304" pitchFamily="18" charset="0"/>
                          <a:cs typeface="Times New Roman" panose="02020603050405020304" pitchFamily="18" charset="0"/>
                        </a:rPr>
                        <a:t> </a:t>
                      </a:r>
                      <a:endParaRPr lang="lt-LT" sz="1200" dirty="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3054945"/>
                  </a:ext>
                </a:extLst>
              </a:tr>
              <a:tr h="350346">
                <a:tc>
                  <a:txBody>
                    <a:bodyPr/>
                    <a:lstStyle/>
                    <a:p>
                      <a:pP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P-01-01-01-01-01</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Priimtų sprendimų dėl paraiškų gauti ar pakeisti licenciją teisės aktų nustatytais terminais dalis (procentais)</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dirty="0">
                          <a:effectLst/>
                          <a:latin typeface="+mn-lt"/>
                          <a:ea typeface="Times New Roman" panose="02020603050405020304" pitchFamily="18" charset="0"/>
                          <a:cs typeface="Times New Roman" panose="02020603050405020304" pitchFamily="18" charset="0"/>
                        </a:rPr>
                        <a:t>100</a:t>
                      </a:r>
                      <a:endParaRPr lang="lt-LT" sz="1200" dirty="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100</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dirty="0">
                          <a:effectLst/>
                          <a:latin typeface="+mn-lt"/>
                          <a:ea typeface="Times New Roman" panose="02020603050405020304" pitchFamily="18" charset="0"/>
                          <a:cs typeface="Times New Roman" panose="02020603050405020304" pitchFamily="18" charset="0"/>
                        </a:rPr>
                        <a:t>100</a:t>
                      </a:r>
                      <a:endParaRPr lang="lt-LT" sz="1200" dirty="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313209783"/>
                  </a:ext>
                </a:extLst>
              </a:tr>
              <a:tr h="350346">
                <a:tc>
                  <a:txBody>
                    <a:bodyPr/>
                    <a:lstStyle/>
                    <a:p>
                      <a:pP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P-01-01-01-01-02</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lt-LT" sz="1100" dirty="0">
                          <a:effectLst/>
                          <a:latin typeface="+mn-lt"/>
                          <a:ea typeface="Times New Roman" panose="02020603050405020304" pitchFamily="18" charset="0"/>
                          <a:cs typeface="Times New Roman" panose="02020603050405020304" pitchFamily="18" charset="0"/>
                        </a:rPr>
                        <a:t>Tinkamai išnagrinėtų ir įvertintų saugą pagrindžiančių bei kitų saugos požiūriu aktualių dokumentų dalis (procentais)</a:t>
                      </a:r>
                      <a:endParaRPr lang="lt-LT" sz="1200" dirty="0">
                        <a:effectLst/>
                        <a:latin typeface="+mn-lt"/>
                        <a:ea typeface="Times New Roman" panose="02020603050405020304" pitchFamily="18" charset="0"/>
                        <a:cs typeface="Times New Roman" panose="02020603050405020304" pitchFamily="18" charset="0"/>
                      </a:endParaRPr>
                    </a:p>
                  </a:txBody>
                  <a:tcPr marL="36195" marR="36195"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dirty="0">
                          <a:effectLst/>
                          <a:latin typeface="+mn-lt"/>
                          <a:ea typeface="Times New Roman" panose="02020603050405020304" pitchFamily="18" charset="0"/>
                          <a:cs typeface="Times New Roman" panose="02020603050405020304" pitchFamily="18" charset="0"/>
                        </a:rPr>
                        <a:t>100</a:t>
                      </a:r>
                      <a:endParaRPr lang="lt-LT" sz="1200" dirty="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dirty="0">
                          <a:effectLst/>
                          <a:latin typeface="+mn-lt"/>
                          <a:ea typeface="Times New Roman" panose="02020603050405020304" pitchFamily="18" charset="0"/>
                          <a:cs typeface="Times New Roman" panose="02020603050405020304" pitchFamily="18" charset="0"/>
                        </a:rPr>
                        <a:t>99,50</a:t>
                      </a:r>
                      <a:endParaRPr lang="lt-LT" sz="1200" dirty="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dirty="0">
                          <a:effectLst/>
                          <a:latin typeface="+mn-lt"/>
                          <a:ea typeface="Times New Roman" panose="02020603050405020304" pitchFamily="18" charset="0"/>
                          <a:cs typeface="Times New Roman" panose="02020603050405020304" pitchFamily="18" charset="0"/>
                        </a:rPr>
                        <a:t>99,50*</a:t>
                      </a:r>
                      <a:endParaRPr lang="lt-LT" sz="1200" dirty="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8742886"/>
                  </a:ext>
                </a:extLst>
              </a:tr>
              <a:tr h="219289">
                <a:tc>
                  <a:txBody>
                    <a:bodyPr/>
                    <a:lstStyle/>
                    <a:p>
                      <a:pP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P-01-01-01-01-03</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lt-LT" sz="1100" dirty="0">
                          <a:effectLst/>
                          <a:latin typeface="+mn-lt"/>
                          <a:ea typeface="Times New Roman" panose="02020603050405020304" pitchFamily="18" charset="0"/>
                          <a:cs typeface="Times New Roman" panose="02020603050405020304" pitchFamily="18" charset="0"/>
                        </a:rPr>
                        <a:t>Atliktų branduolinės energetikos saugos patikrinimų skaičius</a:t>
                      </a:r>
                      <a:endParaRPr lang="lt-LT" sz="1200" dirty="0">
                        <a:effectLst/>
                        <a:latin typeface="+mn-lt"/>
                        <a:ea typeface="Times New Roman" panose="02020603050405020304" pitchFamily="18" charset="0"/>
                        <a:cs typeface="Times New Roman" panose="02020603050405020304" pitchFamily="18" charset="0"/>
                      </a:endParaRPr>
                    </a:p>
                  </a:txBody>
                  <a:tcPr marL="36195" marR="36195"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40</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60</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dirty="0">
                          <a:effectLst/>
                          <a:latin typeface="+mn-lt"/>
                          <a:ea typeface="Times New Roman" panose="02020603050405020304" pitchFamily="18" charset="0"/>
                          <a:cs typeface="Times New Roman" panose="02020603050405020304" pitchFamily="18" charset="0"/>
                        </a:rPr>
                        <a:t>150**</a:t>
                      </a:r>
                      <a:endParaRPr lang="lt-LT" sz="1200" dirty="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484974491"/>
                  </a:ext>
                </a:extLst>
              </a:tr>
              <a:tr h="402299">
                <a:tc>
                  <a:txBody>
                    <a:bodyPr/>
                    <a:lstStyle/>
                    <a:p>
                      <a:pP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P-01-01-01-01-04</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lt-LT" sz="1100" dirty="0">
                          <a:effectLst/>
                          <a:latin typeface="+mn-lt"/>
                          <a:ea typeface="Times New Roman" panose="02020603050405020304" pitchFamily="18" charset="0"/>
                          <a:cs typeface="Times New Roman" panose="02020603050405020304" pitchFamily="18" charset="0"/>
                        </a:rPr>
                        <a:t>Laiku parengtų ir pateiktų išvadų, ataskaitų, deklaracijų ar kitos informacijos pagal tarptautinius įsipareigojimus branduolinio ginklo neplatinimo srityje dalis (procentais) </a:t>
                      </a:r>
                      <a:endParaRPr lang="lt-LT" sz="1200" dirty="0">
                        <a:effectLst/>
                        <a:latin typeface="+mn-lt"/>
                        <a:ea typeface="Times New Roman" panose="02020603050405020304" pitchFamily="18" charset="0"/>
                        <a:cs typeface="Times New Roman" panose="02020603050405020304" pitchFamily="18" charset="0"/>
                      </a:endParaRPr>
                    </a:p>
                  </a:txBody>
                  <a:tcPr marL="36195" marR="36195"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100</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100</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dirty="0">
                          <a:effectLst/>
                          <a:latin typeface="+mn-lt"/>
                          <a:ea typeface="Times New Roman" panose="02020603050405020304" pitchFamily="18" charset="0"/>
                          <a:cs typeface="Times New Roman" panose="02020603050405020304" pitchFamily="18" charset="0"/>
                        </a:rPr>
                        <a:t>100</a:t>
                      </a:r>
                      <a:endParaRPr lang="lt-LT" sz="1200" dirty="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041241695"/>
                  </a:ext>
                </a:extLst>
              </a:tr>
              <a:tr h="219289">
                <a:tc>
                  <a:txBody>
                    <a:bodyPr/>
                    <a:lstStyle/>
                    <a:p>
                      <a:pP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 </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lt-LT" sz="1100" b="1">
                          <a:effectLst/>
                          <a:latin typeface="+mn-lt"/>
                          <a:ea typeface="Times New Roman" panose="02020603050405020304" pitchFamily="18" charset="0"/>
                          <a:cs typeface="Times New Roman" panose="02020603050405020304" pitchFamily="18" charset="0"/>
                        </a:rPr>
                        <a:t>2 tikslas – Užtikrinti tinkamą branduolinės energetikos saugos valstybinį reguliavimą</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 </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 </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dirty="0">
                          <a:effectLst/>
                          <a:latin typeface="+mn-lt"/>
                          <a:ea typeface="Times New Roman" panose="02020603050405020304" pitchFamily="18" charset="0"/>
                          <a:cs typeface="Times New Roman" panose="02020603050405020304" pitchFamily="18" charset="0"/>
                        </a:rPr>
                        <a:t> </a:t>
                      </a:r>
                      <a:endParaRPr lang="lt-LT" sz="1200" dirty="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1739422"/>
                  </a:ext>
                </a:extLst>
              </a:tr>
              <a:tr h="512996">
                <a:tc>
                  <a:txBody>
                    <a:bodyPr/>
                    <a:lstStyle/>
                    <a:p>
                      <a:pP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R-01-01-02</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lt-LT" sz="1100" dirty="0">
                          <a:effectLst/>
                          <a:latin typeface="+mn-lt"/>
                          <a:ea typeface="Times New Roman" panose="02020603050405020304" pitchFamily="18" charset="0"/>
                          <a:cs typeface="Times New Roman" panose="02020603050405020304" pitchFamily="18" charset="0"/>
                        </a:rPr>
                        <a:t>Ūkio subjektų veiklą reglamentuojančių teisės aktų, kuriuos rengiant pateikė pasiūlymus (ar informavo, kad pasiūlymų neturi) ūkio subjektai, kurių veiklą Valstybinė atominės energetikos saugos inspekcija reglamentuoja ir prižiūri, dalis (procentais)</a:t>
                      </a:r>
                      <a:endParaRPr lang="lt-LT" sz="1200" dirty="0">
                        <a:effectLst/>
                        <a:latin typeface="+mn-lt"/>
                        <a:ea typeface="Times New Roman" panose="02020603050405020304" pitchFamily="18" charset="0"/>
                        <a:cs typeface="Times New Roman" panose="02020603050405020304" pitchFamily="18" charset="0"/>
                      </a:endParaRPr>
                    </a:p>
                  </a:txBody>
                  <a:tcPr marL="36195" marR="36195"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dirty="0">
                          <a:effectLst/>
                          <a:latin typeface="+mn-lt"/>
                          <a:ea typeface="Times New Roman" panose="02020603050405020304" pitchFamily="18" charset="0"/>
                          <a:cs typeface="Times New Roman" panose="02020603050405020304" pitchFamily="18" charset="0"/>
                        </a:rPr>
                        <a:t>100</a:t>
                      </a:r>
                      <a:endParaRPr lang="lt-LT" sz="1200" dirty="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dirty="0">
                          <a:effectLst/>
                          <a:latin typeface="+mn-lt"/>
                          <a:ea typeface="Times New Roman" panose="02020603050405020304" pitchFamily="18" charset="0"/>
                          <a:cs typeface="Times New Roman" panose="02020603050405020304" pitchFamily="18" charset="0"/>
                        </a:rPr>
                        <a:t>100</a:t>
                      </a:r>
                      <a:endParaRPr lang="lt-LT" sz="1200" dirty="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dirty="0">
                          <a:effectLst/>
                          <a:latin typeface="+mn-lt"/>
                          <a:ea typeface="Times New Roman" panose="02020603050405020304" pitchFamily="18" charset="0"/>
                          <a:cs typeface="Times New Roman" panose="02020603050405020304" pitchFamily="18" charset="0"/>
                        </a:rPr>
                        <a:t>100</a:t>
                      </a:r>
                      <a:endParaRPr lang="lt-LT" sz="1200" dirty="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77446545"/>
                  </a:ext>
                </a:extLst>
              </a:tr>
              <a:tr h="248088">
                <a:tc>
                  <a:txBody>
                    <a:bodyPr/>
                    <a:lstStyle/>
                    <a:p>
                      <a:pP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 </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lt-LT" sz="1100" b="1" dirty="0">
                          <a:effectLst/>
                          <a:latin typeface="+mn-lt"/>
                          <a:ea typeface="Times New Roman" panose="02020603050405020304" pitchFamily="18" charset="0"/>
                          <a:cs typeface="Times New Roman" panose="02020603050405020304" pitchFamily="18" charset="0"/>
                        </a:rPr>
                        <a:t>2 tikslo 1 uždavinys</a:t>
                      </a:r>
                      <a:r>
                        <a:rPr lang="lt-LT" sz="1100" dirty="0">
                          <a:effectLst/>
                          <a:latin typeface="+mn-lt"/>
                          <a:ea typeface="Times New Roman" panose="02020603050405020304" pitchFamily="18" charset="0"/>
                          <a:cs typeface="Times New Roman" panose="02020603050405020304" pitchFamily="18" charset="0"/>
                        </a:rPr>
                        <a:t> – tobulinti branduolinės energetikos saugos reglamentavimo ir priežiūros sistemą</a:t>
                      </a:r>
                      <a:endParaRPr lang="lt-LT" sz="1200" dirty="0">
                        <a:effectLst/>
                        <a:latin typeface="+mn-lt"/>
                        <a:ea typeface="Times New Roman" panose="02020603050405020304" pitchFamily="18" charset="0"/>
                        <a:cs typeface="Times New Roman" panose="02020603050405020304" pitchFamily="18" charset="0"/>
                      </a:endParaRPr>
                    </a:p>
                  </a:txBody>
                  <a:tcPr marL="36195" marR="36195"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 </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 </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dirty="0">
                          <a:effectLst/>
                          <a:latin typeface="+mn-lt"/>
                          <a:ea typeface="Times New Roman" panose="02020603050405020304" pitchFamily="18" charset="0"/>
                          <a:cs typeface="Times New Roman" panose="02020603050405020304" pitchFamily="18" charset="0"/>
                        </a:rPr>
                        <a:t> </a:t>
                      </a:r>
                      <a:endParaRPr lang="lt-LT" sz="1200" dirty="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8913562"/>
                  </a:ext>
                </a:extLst>
              </a:tr>
              <a:tr h="402299">
                <a:tc>
                  <a:txBody>
                    <a:bodyPr/>
                    <a:lstStyle/>
                    <a:p>
                      <a:pP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P-01-01-02-01-01</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lt-LT" sz="1100" dirty="0">
                          <a:effectLst/>
                          <a:latin typeface="+mn-lt"/>
                          <a:ea typeface="Times New Roman" panose="02020603050405020304" pitchFamily="18" charset="0"/>
                          <a:cs typeface="Times New Roman" panose="02020603050405020304" pitchFamily="18" charset="0"/>
                        </a:rPr>
                        <a:t>Pateiktų tvirtinti ar patvirtintų teisės aktų, susijusių su Valstybinės atominės energetikos saugos inspekcijos veikla ar branduolinės energetikos sauga, skaičius, vienetais</a:t>
                      </a:r>
                      <a:endParaRPr lang="lt-LT" sz="1200" dirty="0">
                        <a:effectLst/>
                        <a:latin typeface="+mn-lt"/>
                        <a:ea typeface="Times New Roman" panose="02020603050405020304" pitchFamily="18" charset="0"/>
                        <a:cs typeface="Times New Roman" panose="02020603050405020304" pitchFamily="18" charset="0"/>
                      </a:endParaRPr>
                    </a:p>
                  </a:txBody>
                  <a:tcPr marL="36195" marR="36195"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10</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a:effectLst/>
                          <a:latin typeface="+mn-lt"/>
                          <a:ea typeface="Times New Roman" panose="02020603050405020304" pitchFamily="18" charset="0"/>
                          <a:cs typeface="Times New Roman" panose="02020603050405020304" pitchFamily="18" charset="0"/>
                        </a:rPr>
                        <a:t>55</a:t>
                      </a:r>
                      <a:endParaRPr lang="lt-LT" sz="120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lt-LT" sz="1100" dirty="0">
                          <a:effectLst/>
                          <a:latin typeface="+mn-lt"/>
                          <a:ea typeface="Times New Roman" panose="02020603050405020304" pitchFamily="18" charset="0"/>
                          <a:cs typeface="Times New Roman" panose="02020603050405020304" pitchFamily="18" charset="0"/>
                        </a:rPr>
                        <a:t>550***</a:t>
                      </a:r>
                      <a:endParaRPr lang="lt-LT" sz="1200" dirty="0">
                        <a:effectLst/>
                        <a:latin typeface="+mn-lt"/>
                        <a:ea typeface="Times New Roman" panose="02020603050405020304" pitchFamily="18" charset="0"/>
                        <a:cs typeface="Times New Roman" panose="02020603050405020304" pitchFamily="18" charset="0"/>
                      </a:endParaRPr>
                    </a:p>
                  </a:txBody>
                  <a:tcPr marL="36195" marR="36195"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801659625"/>
                  </a:ext>
                </a:extLst>
              </a:tr>
            </a:tbl>
          </a:graphicData>
        </a:graphic>
      </p:graphicFrame>
      <p:sp>
        <p:nvSpPr>
          <p:cNvPr id="10" name="Rectangle 9">
            <a:extLst>
              <a:ext uri="{FF2B5EF4-FFF2-40B4-BE49-F238E27FC236}">
                <a16:creationId xmlns:a16="http://schemas.microsoft.com/office/drawing/2014/main" id="{DA2E558D-C45A-4D5E-B64C-E5753B88E7EC}"/>
              </a:ext>
            </a:extLst>
          </p:cNvPr>
          <p:cNvSpPr/>
          <p:nvPr/>
        </p:nvSpPr>
        <p:spPr>
          <a:xfrm>
            <a:off x="268947" y="5204990"/>
            <a:ext cx="11654106" cy="1692771"/>
          </a:xfrm>
          <a:prstGeom prst="rect">
            <a:avLst/>
          </a:prstGeom>
        </p:spPr>
        <p:txBody>
          <a:bodyPr wrap="square">
            <a:spAutoFit/>
          </a:bodyPr>
          <a:lstStyle/>
          <a:p>
            <a:pPr algn="just">
              <a:buClr>
                <a:srgbClr val="C00000"/>
              </a:buClr>
            </a:pPr>
            <a:r>
              <a:rPr lang="lt-LT" sz="1300" dirty="0">
                <a:solidFill>
                  <a:schemeClr val="bg2">
                    <a:lumMod val="50000"/>
                  </a:schemeClr>
                </a:solidFill>
                <a:latin typeface="Arial Narrow" panose="020B0606020202030204" pitchFamily="34" charset="0"/>
              </a:rPr>
              <a:t>* – produkto vertinimo kriterijaus 2018 m. pasiekta reikšmė buvo 99,5 proc. (siektina reikšmė – 100 proc.), kadangi </a:t>
            </a:r>
            <a:r>
              <a:rPr lang="lt-LT" sz="1300" b="1" dirty="0">
                <a:solidFill>
                  <a:schemeClr val="bg2">
                    <a:lumMod val="50000"/>
                  </a:schemeClr>
                </a:solidFill>
                <a:latin typeface="Arial Narrow" panose="020B0606020202030204" pitchFamily="34" charset="0"/>
              </a:rPr>
              <a:t>1 iš </a:t>
            </a:r>
            <a:r>
              <a:rPr lang="lt-LT" sz="1300" b="1" dirty="0">
                <a:solidFill>
                  <a:schemeClr val="tx1">
                    <a:lumMod val="50000"/>
                    <a:lumOff val="50000"/>
                  </a:schemeClr>
                </a:solidFill>
                <a:latin typeface="Arial Narrow" panose="020B0606020202030204" pitchFamily="34" charset="0"/>
              </a:rPr>
              <a:t>177</a:t>
            </a:r>
            <a:r>
              <a:rPr lang="lt-LT" sz="1300" b="1" dirty="0">
                <a:solidFill>
                  <a:schemeClr val="bg2">
                    <a:lumMod val="50000"/>
                  </a:schemeClr>
                </a:solidFill>
                <a:latin typeface="Arial Narrow" panose="020B0606020202030204" pitchFamily="34" charset="0"/>
              </a:rPr>
              <a:t> </a:t>
            </a:r>
            <a:r>
              <a:rPr lang="lt-LT" sz="1300" dirty="0">
                <a:solidFill>
                  <a:schemeClr val="bg2">
                    <a:lumMod val="50000"/>
                  </a:schemeClr>
                </a:solidFill>
                <a:latin typeface="Arial Narrow" panose="020B0606020202030204" pitchFamily="34" charset="0"/>
              </a:rPr>
              <a:t>gauto saugą pagrindžiančių dokumentų dėl nenumatytų aukštesnio prioriteto skubių darbų buvo išnagrinėtas vėliau teisės aktų nustatyto laiko, bet tas </a:t>
            </a:r>
            <a:r>
              <a:rPr lang="lt-LT" sz="1300" b="1" dirty="0">
                <a:solidFill>
                  <a:schemeClr val="bg2">
                    <a:lumMod val="50000"/>
                  </a:schemeClr>
                </a:solidFill>
                <a:latin typeface="Arial Narrow" panose="020B0606020202030204" pitchFamily="34" charset="0"/>
              </a:rPr>
              <a:t>neturėjo neigiamo poveikio licencijos turėtojo veiklai</a:t>
            </a:r>
            <a:r>
              <a:rPr lang="lt-LT" sz="1300" dirty="0">
                <a:solidFill>
                  <a:schemeClr val="bg2">
                    <a:lumMod val="50000"/>
                  </a:schemeClr>
                </a:solidFill>
                <a:latin typeface="Arial Narrow" panose="020B0606020202030204" pitchFamily="34" charset="0"/>
              </a:rPr>
              <a:t>.</a:t>
            </a:r>
          </a:p>
          <a:p>
            <a:pPr algn="just">
              <a:buClr>
                <a:srgbClr val="C00000"/>
              </a:buClr>
            </a:pPr>
            <a:r>
              <a:rPr lang="lt-LT" sz="1300" dirty="0">
                <a:solidFill>
                  <a:schemeClr val="bg2">
                    <a:lumMod val="50000"/>
                  </a:schemeClr>
                </a:solidFill>
                <a:latin typeface="Arial Narrow" panose="020B0606020202030204" pitchFamily="34" charset="0"/>
              </a:rPr>
              <a:t>** – produkto vertinimo kriterijaus 2018 m. pasiekta reikšmė buvo 150 proc. (siektina 100 proc.), kadangi padidėjo ūkio subjektų, kuriems buvo išduotos licencijos, suteikiančios teisę verstis veikla jonizuojančiosios spinduliuotės aplinkoje branduolinės energetikos objekte, ir mažų kiekių branduolinių medžiagų turėtojų patikrinimų skaičius dėl Branduolinės saugos reikalavimuose BSR-1.1.3-2016 „Valstybinės atominės energetikos saugos inspekcijos patikrinimai“, patvirtintuose Valstybinės atominės energetikos saugos inspekcijos viršininko 2011 m. rugpjūčio 25 d. įsakymu Nr. 22.3-82 „Dėl Branduolinės saugos reikalavimų BSR-1.1.3-2016 „Valstybinės atominės energetikos saugos inspekcijos patikrinimai“ patvirtinimo“ nustatyto periodiškumo.</a:t>
            </a:r>
          </a:p>
          <a:p>
            <a:pPr algn="just">
              <a:buClr>
                <a:srgbClr val="C00000"/>
              </a:buClr>
            </a:pPr>
            <a:r>
              <a:rPr lang="lt-LT" sz="1300" dirty="0">
                <a:solidFill>
                  <a:schemeClr val="bg2">
                    <a:lumMod val="50000"/>
                  </a:schemeClr>
                </a:solidFill>
                <a:latin typeface="Arial Narrow" panose="020B0606020202030204" pitchFamily="34" charset="0"/>
              </a:rPr>
              <a:t>*** – produkto vertinimo kriterijaus  buvo 55 vnt. (siektina reikšmė – 10 vnt.), kadangi rengiant 2018 m. Branduolinės saugos normatyvinių techninių dokumentų rengimo ir peržiūros metiniame plane numatytus teisės aktus iškilo poreikis pakeisti ir kitus susijusius tesės aktus.</a:t>
            </a:r>
          </a:p>
        </p:txBody>
      </p:sp>
    </p:spTree>
    <p:extLst>
      <p:ext uri="{BB962C8B-B14F-4D97-AF65-F5344CB8AC3E}">
        <p14:creationId xmlns:p14="http://schemas.microsoft.com/office/powerpoint/2010/main" val="1158555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856" y="143841"/>
            <a:ext cx="10706100" cy="767372"/>
          </a:xfrm>
        </p:spPr>
        <p:txBody>
          <a:bodyPr>
            <a:noAutofit/>
          </a:bodyPr>
          <a:lstStyle/>
          <a:p>
            <a:r>
              <a:rPr lang="lt-LT" sz="3500" dirty="0">
                <a:solidFill>
                  <a:schemeClr val="bg2">
                    <a:lumMod val="50000"/>
                  </a:schemeClr>
                </a:solidFill>
                <a:latin typeface="Arial Narrow" panose="020B0606020202030204" pitchFamily="34" charset="0"/>
              </a:rPr>
              <a:t>2018 M. VEIKLOS REZULTATAI</a:t>
            </a:r>
          </a:p>
        </p:txBody>
      </p:sp>
      <p:sp>
        <p:nvSpPr>
          <p:cNvPr id="7" name="Slide Number Placeholder 6">
            <a:extLst>
              <a:ext uri="{FF2B5EF4-FFF2-40B4-BE49-F238E27FC236}">
                <a16:creationId xmlns:a16="http://schemas.microsoft.com/office/drawing/2014/main" id="{02E24A0B-1C6C-4D82-A397-EC43E838531F}"/>
              </a:ext>
            </a:extLst>
          </p:cNvPr>
          <p:cNvSpPr>
            <a:spLocks noGrp="1"/>
          </p:cNvSpPr>
          <p:nvPr>
            <p:ph type="sldNum" sz="quarter" idx="12"/>
          </p:nvPr>
        </p:nvSpPr>
        <p:spPr/>
        <p:txBody>
          <a:bodyPr/>
          <a:lstStyle/>
          <a:p>
            <a:fld id="{8ECB1AA1-2684-4CA5-BDD3-7C7636F29DE8}" type="slidenum">
              <a:rPr lang="lt-LT" smtClean="0"/>
              <a:pPr/>
              <a:t>18</a:t>
            </a:fld>
            <a:endParaRPr lang="lt-LT"/>
          </a:p>
        </p:txBody>
      </p:sp>
      <p:sp>
        <p:nvSpPr>
          <p:cNvPr id="9" name="Content Placeholder 2">
            <a:extLst>
              <a:ext uri="{FF2B5EF4-FFF2-40B4-BE49-F238E27FC236}">
                <a16:creationId xmlns:a16="http://schemas.microsoft.com/office/drawing/2014/main" id="{EE84EA26-67FC-4413-BA2A-BB3870485DF0}"/>
              </a:ext>
            </a:extLst>
          </p:cNvPr>
          <p:cNvSpPr>
            <a:spLocks noGrp="1"/>
          </p:cNvSpPr>
          <p:nvPr>
            <p:ph idx="1"/>
          </p:nvPr>
        </p:nvSpPr>
        <p:spPr>
          <a:xfrm>
            <a:off x="414831" y="831447"/>
            <a:ext cx="11541943" cy="4883553"/>
          </a:xfrm>
        </p:spPr>
        <p:txBody>
          <a:bodyPr>
            <a:noAutofit/>
          </a:bodyPr>
          <a:lstStyle/>
          <a:p>
            <a:pPr algn="just">
              <a:lnSpc>
                <a:spcPct val="110000"/>
              </a:lnSpc>
              <a:spcBef>
                <a:spcPts val="0"/>
              </a:spcBef>
              <a:buClr>
                <a:srgbClr val="C00000"/>
              </a:buClr>
            </a:pPr>
            <a:r>
              <a:rPr lang="lt-LT" sz="2400" dirty="0">
                <a:solidFill>
                  <a:schemeClr val="bg2">
                    <a:lumMod val="50000"/>
                  </a:schemeClr>
                </a:solidFill>
                <a:latin typeface="Arial Narrow" panose="020B0606020202030204" pitchFamily="34" charset="0"/>
              </a:rPr>
              <a:t>2018 m. </a:t>
            </a:r>
            <a:r>
              <a:rPr lang="lt-LT" sz="2400" b="1" dirty="0">
                <a:solidFill>
                  <a:schemeClr val="bg2">
                    <a:lumMod val="50000"/>
                  </a:schemeClr>
                </a:solidFill>
                <a:latin typeface="Arial Narrow" panose="020B0606020202030204" pitchFamily="34" charset="0"/>
              </a:rPr>
              <a:t>atliktais darbais ir pasiektais rezultatais VATESI prisidėjo įgyvendinant </a:t>
            </a:r>
            <a:r>
              <a:rPr lang="lt-LT" sz="2400" dirty="0">
                <a:solidFill>
                  <a:schemeClr val="bg2">
                    <a:lumMod val="50000"/>
                  </a:schemeClr>
                </a:solidFill>
                <a:latin typeface="Arial Narrow" panose="020B0606020202030204" pitchFamily="34" charset="0"/>
              </a:rPr>
              <a:t>Lietuvos Respublikos </a:t>
            </a:r>
            <a:r>
              <a:rPr lang="lt-LT" sz="2400" b="1" dirty="0">
                <a:solidFill>
                  <a:schemeClr val="bg2">
                    <a:lumMod val="50000"/>
                  </a:schemeClr>
                </a:solidFill>
                <a:latin typeface="Arial Narrow" panose="020B0606020202030204" pitchFamily="34" charset="0"/>
              </a:rPr>
              <a:t>Vyriausybės programos įgyvendinimo plano</a:t>
            </a:r>
            <a:r>
              <a:rPr lang="lt-LT" sz="2400" dirty="0">
                <a:solidFill>
                  <a:schemeClr val="bg2">
                    <a:lumMod val="50000"/>
                  </a:schemeClr>
                </a:solidFill>
                <a:latin typeface="Arial Narrow" panose="020B0606020202030204" pitchFamily="34" charset="0"/>
              </a:rPr>
              <a:t>, patvirtinto Lietuvos Respublikos Vyriausybės 2017 m. kovo 13 d. nutarimu Nr. 167 „Dėl Lietuvos Respublikos Vyriausybės programos įgyvendinimo plano patvirtinimo“, 4.1.9 </a:t>
            </a:r>
            <a:r>
              <a:rPr lang="lt-LT" sz="2400" b="1" dirty="0">
                <a:solidFill>
                  <a:schemeClr val="bg2">
                    <a:lumMod val="50000"/>
                  </a:schemeClr>
                </a:solidFill>
                <a:latin typeface="Arial Narrow" panose="020B0606020202030204" pitchFamily="34" charset="0"/>
              </a:rPr>
              <a:t>darbą „Saugus ir efektyvus Ignalinos atominės elektrinės eksploatavimo nutraukimas ir radioaktyviųjų atliekų tvarkymas“ </a:t>
            </a:r>
            <a:r>
              <a:rPr lang="lt-LT" sz="2400" dirty="0">
                <a:solidFill>
                  <a:schemeClr val="bg2">
                    <a:lumMod val="50000"/>
                  </a:schemeClr>
                </a:solidFill>
                <a:latin typeface="Arial Narrow" panose="020B0606020202030204" pitchFamily="34" charset="0"/>
              </a:rPr>
              <a:t>ir tinkamai atliko branduolinės energetikos srities veiklos su jonizuojančiosios spinduliuotės šaltiniais (šios veiklos branduolinės saugos, radiacinės saugos, fizinės saugos, branduolinių medžiagų apskaitos ir kontrolės) valstybinio reglamentavimo ir priežiūros funkcijas.</a:t>
            </a:r>
          </a:p>
          <a:p>
            <a:pPr algn="just">
              <a:lnSpc>
                <a:spcPct val="110000"/>
              </a:lnSpc>
              <a:spcBef>
                <a:spcPts val="0"/>
              </a:spcBef>
              <a:buClr>
                <a:srgbClr val="C00000"/>
              </a:buClr>
            </a:pPr>
            <a:r>
              <a:rPr lang="lt-LT" sz="2400" dirty="0">
                <a:solidFill>
                  <a:schemeClr val="bg2">
                    <a:lumMod val="50000"/>
                  </a:schemeClr>
                </a:solidFill>
                <a:latin typeface="Arial Narrow" panose="020B0606020202030204" pitchFamily="34" charset="0"/>
              </a:rPr>
              <a:t>VATESI vykdytos valstybinio reglamentavimo ir priežiūros veiklos rezultatų tiesioginė nauda visuomenei – </a:t>
            </a:r>
            <a:r>
              <a:rPr lang="lt-LT" sz="2400" b="1" dirty="0">
                <a:solidFill>
                  <a:schemeClr val="bg2">
                    <a:lumMod val="50000"/>
                  </a:schemeClr>
                </a:solidFill>
                <a:latin typeface="Arial Narrow" panose="020B0606020202030204" pitchFamily="34" charset="0"/>
              </a:rPr>
              <a:t>užtikrintas aukštas branduolinės energetikos saugos lygis Lietuvos Respublikoje ir visuomenė apsaugota nuo žalingo jonizuojančios spinduliuotės poveikio.</a:t>
            </a:r>
          </a:p>
        </p:txBody>
      </p:sp>
    </p:spTree>
    <p:extLst>
      <p:ext uri="{BB962C8B-B14F-4D97-AF65-F5344CB8AC3E}">
        <p14:creationId xmlns:p14="http://schemas.microsoft.com/office/powerpoint/2010/main" val="3347098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257" y="309055"/>
            <a:ext cx="10476276" cy="767372"/>
          </a:xfrm>
        </p:spPr>
        <p:txBody>
          <a:bodyPr>
            <a:noAutofit/>
          </a:bodyPr>
          <a:lstStyle/>
          <a:p>
            <a:r>
              <a:rPr lang="lt-LT" sz="3500" b="1" dirty="0">
                <a:solidFill>
                  <a:schemeClr val="bg2">
                    <a:lumMod val="50000"/>
                  </a:schemeClr>
                </a:solidFill>
                <a:latin typeface="Arial Narrow" panose="020B0606020202030204" pitchFamily="34" charset="0"/>
              </a:rPr>
              <a:t>ARTIMIAUSIO LAIKOTARPIO VEIKLOS PRIORITETAI</a:t>
            </a:r>
          </a:p>
        </p:txBody>
      </p:sp>
      <p:sp>
        <p:nvSpPr>
          <p:cNvPr id="3" name="Content Placeholder 2"/>
          <p:cNvSpPr>
            <a:spLocks noGrp="1"/>
          </p:cNvSpPr>
          <p:nvPr>
            <p:ph idx="1"/>
          </p:nvPr>
        </p:nvSpPr>
        <p:spPr>
          <a:xfrm>
            <a:off x="419436" y="1076427"/>
            <a:ext cx="11079688" cy="5645048"/>
          </a:xfrm>
        </p:spPr>
        <p:txBody>
          <a:bodyPr>
            <a:normAutofit fontScale="92500" lnSpcReduction="10000"/>
          </a:bodyPr>
          <a:lstStyle/>
          <a:p>
            <a:pPr marL="0" indent="0" algn="just">
              <a:lnSpc>
                <a:spcPct val="100000"/>
              </a:lnSpc>
              <a:spcBef>
                <a:spcPts val="0"/>
              </a:spcBef>
              <a:buClr>
                <a:srgbClr val="C00000"/>
              </a:buClr>
              <a:buNone/>
            </a:pPr>
            <a:r>
              <a:rPr lang="lt-LT" sz="3000" dirty="0">
                <a:solidFill>
                  <a:schemeClr val="bg2">
                    <a:lumMod val="50000"/>
                  </a:schemeClr>
                </a:solidFill>
                <a:latin typeface="Arial Narrow" panose="020B0606020202030204" pitchFamily="34" charset="0"/>
              </a:rPr>
              <a:t>Pagrindiniai 2019 – 2021 m. VATESI veiklos prioritetai yra šie:</a:t>
            </a:r>
          </a:p>
          <a:p>
            <a:pPr marL="0" indent="0" algn="just">
              <a:lnSpc>
                <a:spcPct val="100000"/>
              </a:lnSpc>
              <a:spcBef>
                <a:spcPts val="0"/>
              </a:spcBef>
              <a:buClr>
                <a:srgbClr val="C00000"/>
              </a:buClr>
              <a:buNone/>
            </a:pPr>
            <a:endParaRPr lang="lt-LT" sz="1600" b="1" dirty="0">
              <a:solidFill>
                <a:schemeClr val="bg2">
                  <a:lumMod val="50000"/>
                </a:schemeClr>
              </a:solidFill>
              <a:latin typeface="Arial Narrow" panose="020B0606020202030204" pitchFamily="34" charset="0"/>
            </a:endParaRPr>
          </a:p>
          <a:p>
            <a:pPr algn="just">
              <a:lnSpc>
                <a:spcPct val="100000"/>
              </a:lnSpc>
              <a:spcBef>
                <a:spcPts val="0"/>
              </a:spcBef>
              <a:buClr>
                <a:srgbClr val="C00000"/>
              </a:buClr>
            </a:pPr>
            <a:r>
              <a:rPr lang="lt-LT" sz="3100" dirty="0">
                <a:solidFill>
                  <a:schemeClr val="bg2">
                    <a:lumMod val="50000"/>
                  </a:schemeClr>
                </a:solidFill>
                <a:latin typeface="Arial Narrow" panose="020B0606020202030204" pitchFamily="34" charset="0"/>
              </a:rPr>
              <a:t>Vykdyti galutinai sustabdytų Ignalinos AE energijos blokų ir jų eksploatavimo nutraukimo saugos priežiūrą.</a:t>
            </a:r>
          </a:p>
          <a:p>
            <a:pPr algn="just">
              <a:lnSpc>
                <a:spcPct val="100000"/>
              </a:lnSpc>
              <a:spcBef>
                <a:spcPts val="0"/>
              </a:spcBef>
              <a:buClr>
                <a:srgbClr val="C00000"/>
              </a:buClr>
            </a:pPr>
            <a:r>
              <a:rPr lang="lt-LT" sz="3100" dirty="0">
                <a:solidFill>
                  <a:schemeClr val="bg2">
                    <a:lumMod val="50000"/>
                  </a:schemeClr>
                </a:solidFill>
                <a:latin typeface="Arial Narrow" panose="020B0606020202030204" pitchFamily="34" charset="0"/>
              </a:rPr>
              <a:t>Vykdyti radioaktyviųjų atliekų tvarkymo įrenginių statybos ir eksploatavimo saugos priežiūrą.</a:t>
            </a:r>
          </a:p>
          <a:p>
            <a:pPr algn="just">
              <a:lnSpc>
                <a:spcPct val="100000"/>
              </a:lnSpc>
              <a:spcBef>
                <a:spcPts val="0"/>
              </a:spcBef>
              <a:buClr>
                <a:srgbClr val="C00000"/>
              </a:buClr>
            </a:pPr>
            <a:r>
              <a:rPr lang="lt-LT" sz="3100" dirty="0">
                <a:solidFill>
                  <a:schemeClr val="bg2">
                    <a:lumMod val="50000"/>
                  </a:schemeClr>
                </a:solidFill>
                <a:latin typeface="Arial Narrow" panose="020B0606020202030204" pitchFamily="34" charset="0"/>
              </a:rPr>
              <a:t>Užtikrinti Lietuvos Respublikos prisiimtų tarptautinių branduolinio ginklo neplatinimo įsipareigojimų vykdymą ir vykdymo priežiūrą.</a:t>
            </a:r>
          </a:p>
          <a:p>
            <a:pPr algn="just">
              <a:lnSpc>
                <a:spcPct val="100000"/>
              </a:lnSpc>
              <a:spcBef>
                <a:spcPts val="0"/>
              </a:spcBef>
              <a:buClr>
                <a:srgbClr val="C00000"/>
              </a:buClr>
            </a:pPr>
            <a:r>
              <a:rPr lang="lt-LT" sz="3100" dirty="0">
                <a:solidFill>
                  <a:schemeClr val="bg2">
                    <a:lumMod val="50000"/>
                  </a:schemeClr>
                </a:solidFill>
                <a:latin typeface="Arial Narrow" panose="020B0606020202030204" pitchFamily="34" charset="0"/>
              </a:rPr>
              <a:t>Tobulinti branduolinės saugos reglamentavimo ir priežiūros sistemą.</a:t>
            </a:r>
          </a:p>
          <a:p>
            <a:pPr algn="just">
              <a:lnSpc>
                <a:spcPct val="100000"/>
              </a:lnSpc>
              <a:spcBef>
                <a:spcPts val="0"/>
              </a:spcBef>
              <a:buClr>
                <a:srgbClr val="C00000"/>
              </a:buClr>
            </a:pPr>
            <a:r>
              <a:rPr lang="lt-LT" sz="3100" dirty="0">
                <a:solidFill>
                  <a:schemeClr val="bg2">
                    <a:lumMod val="50000"/>
                  </a:schemeClr>
                </a:solidFill>
                <a:latin typeface="Arial Narrow" panose="020B0606020202030204" pitchFamily="34" charset="0"/>
              </a:rPr>
              <a:t>Pagal kompetenciją dalyvauti kaimyninių šalių branduolinių elektrinių saugos vertinime bei atstovauti šiuo klausimu Lietuvos interesus tarptautinėse organizacijose.</a:t>
            </a:r>
          </a:p>
          <a:p>
            <a:pPr algn="just">
              <a:lnSpc>
                <a:spcPct val="100000"/>
              </a:lnSpc>
              <a:spcBef>
                <a:spcPts val="0"/>
              </a:spcBef>
              <a:buClr>
                <a:srgbClr val="C00000"/>
              </a:buClr>
            </a:pPr>
            <a:r>
              <a:rPr lang="lt-LT" sz="3100" dirty="0">
                <a:solidFill>
                  <a:schemeClr val="bg2">
                    <a:lumMod val="50000"/>
                  </a:schemeClr>
                </a:solidFill>
                <a:latin typeface="Arial Narrow" panose="020B0606020202030204" pitchFamily="34" charset="0"/>
              </a:rPr>
              <a:t>Pagal kompetenciją pasirengti galimoms branduolinėms ir radiologinėms avarijoms Lietuvoje ir už jos ribų. </a:t>
            </a:r>
          </a:p>
        </p:txBody>
      </p:sp>
      <p:sp>
        <p:nvSpPr>
          <p:cNvPr id="6" name="Slide Number Placeholder 5">
            <a:extLst>
              <a:ext uri="{FF2B5EF4-FFF2-40B4-BE49-F238E27FC236}">
                <a16:creationId xmlns:a16="http://schemas.microsoft.com/office/drawing/2014/main" id="{71527181-2BA8-4969-B2FB-D1F637FE65F4}"/>
              </a:ext>
            </a:extLst>
          </p:cNvPr>
          <p:cNvSpPr>
            <a:spLocks noGrp="1"/>
          </p:cNvSpPr>
          <p:nvPr>
            <p:ph type="sldNum" sz="quarter" idx="12"/>
          </p:nvPr>
        </p:nvSpPr>
        <p:spPr/>
        <p:txBody>
          <a:bodyPr/>
          <a:lstStyle/>
          <a:p>
            <a:fld id="{8ECB1AA1-2684-4CA5-BDD3-7C7636F29DE8}" type="slidenum">
              <a:rPr lang="lt-LT" smtClean="0"/>
              <a:pPr/>
              <a:t>19</a:t>
            </a:fld>
            <a:endParaRPr lang="lt-LT"/>
          </a:p>
        </p:txBody>
      </p:sp>
    </p:spTree>
    <p:extLst>
      <p:ext uri="{BB962C8B-B14F-4D97-AF65-F5344CB8AC3E}">
        <p14:creationId xmlns:p14="http://schemas.microsoft.com/office/powerpoint/2010/main" val="1418087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311" y="105520"/>
            <a:ext cx="9842500" cy="767372"/>
          </a:xfrm>
        </p:spPr>
        <p:txBody>
          <a:bodyPr>
            <a:normAutofit/>
          </a:bodyPr>
          <a:lstStyle/>
          <a:p>
            <a:r>
              <a:rPr lang="lt-LT" sz="3500" dirty="0">
                <a:solidFill>
                  <a:schemeClr val="bg2">
                    <a:lumMod val="50000"/>
                  </a:schemeClr>
                </a:solidFill>
                <a:latin typeface="Arial Narrow" panose="020B0606020202030204" pitchFamily="34" charset="0"/>
              </a:rPr>
              <a:t>VATESI PASKIRTIS, VIZIJA, MISIJA</a:t>
            </a:r>
          </a:p>
        </p:txBody>
      </p:sp>
      <p:sp>
        <p:nvSpPr>
          <p:cNvPr id="3" name="Content Placeholder 2"/>
          <p:cNvSpPr>
            <a:spLocks noGrp="1"/>
          </p:cNvSpPr>
          <p:nvPr>
            <p:ph idx="1"/>
          </p:nvPr>
        </p:nvSpPr>
        <p:spPr>
          <a:xfrm>
            <a:off x="331753" y="778731"/>
            <a:ext cx="11312786" cy="3278236"/>
          </a:xfrm>
        </p:spPr>
        <p:txBody>
          <a:bodyPr>
            <a:normAutofit fontScale="25000" lnSpcReduction="20000"/>
          </a:bodyPr>
          <a:lstStyle/>
          <a:p>
            <a:pPr algn="just">
              <a:lnSpc>
                <a:spcPct val="120000"/>
              </a:lnSpc>
              <a:spcBef>
                <a:spcPts val="0"/>
              </a:spcBef>
              <a:buClr>
                <a:srgbClr val="C00000"/>
              </a:buClr>
            </a:pPr>
            <a:r>
              <a:rPr lang="lt-LT" sz="8800" b="1" dirty="0">
                <a:solidFill>
                  <a:schemeClr val="bg2">
                    <a:lumMod val="50000"/>
                  </a:schemeClr>
                </a:solidFill>
                <a:latin typeface="Arial Narrow" panose="020B0606020202030204" pitchFamily="34" charset="0"/>
              </a:rPr>
              <a:t>Valstybinė atominės energetikos saugos inspekcija (VATESI) </a:t>
            </a:r>
            <a:r>
              <a:rPr lang="lt-LT" sz="8800" dirty="0">
                <a:solidFill>
                  <a:schemeClr val="bg2">
                    <a:lumMod val="50000"/>
                  </a:schemeClr>
                </a:solidFill>
                <a:latin typeface="Arial Narrow" panose="020B0606020202030204" pitchFamily="34" charset="0"/>
              </a:rPr>
              <a:t>– branduolinės energetikos srities veiklos su jonizuojančiosios spinduliuotės šaltiniais (šios veiklos branduolinės saugos, radiacinės saugos, branduolinės energetikos objektų, branduolinių ir branduolinio kuro ciklo medžiagų, jonizuojančiosios spinduliuotės šaltinių fizinės saugos, branduolinių medžiagų apskaitos ir kontrolės) valstybinį reglamentavimą ir priežiūrą vykdanti savarankiška valstybės įstaiga. VATESI nustato saugos reikalavimus ir taisykles, prižiūri, kaip jų laikomasi, išduoda licencijas, leidimus bei laikinuosius leidimus, vertina branduolinės energetikos objektų saugą.</a:t>
            </a:r>
          </a:p>
          <a:p>
            <a:pPr algn="just">
              <a:lnSpc>
                <a:spcPct val="120000"/>
              </a:lnSpc>
              <a:spcBef>
                <a:spcPts val="0"/>
              </a:spcBef>
              <a:buClr>
                <a:srgbClr val="C00000"/>
              </a:buClr>
            </a:pPr>
            <a:r>
              <a:rPr lang="lt-LT" sz="8800" b="1" dirty="0">
                <a:solidFill>
                  <a:schemeClr val="bg2">
                    <a:lumMod val="50000"/>
                  </a:schemeClr>
                </a:solidFill>
                <a:latin typeface="Arial Narrow" panose="020B0606020202030204" pitchFamily="34" charset="0"/>
              </a:rPr>
              <a:t>VATESI vizija </a:t>
            </a:r>
            <a:r>
              <a:rPr lang="lt-LT" sz="8800" dirty="0">
                <a:solidFill>
                  <a:schemeClr val="bg2">
                    <a:lumMod val="50000"/>
                  </a:schemeClr>
                </a:solidFill>
                <a:latin typeface="Arial Narrow" panose="020B0606020202030204" pitchFamily="34" charset="0"/>
              </a:rPr>
              <a:t>– būti patikima ir modernia branduolinės energetikos saugą reguliuojančia institucija.</a:t>
            </a:r>
          </a:p>
          <a:p>
            <a:pPr algn="just">
              <a:lnSpc>
                <a:spcPct val="120000"/>
              </a:lnSpc>
              <a:spcBef>
                <a:spcPts val="0"/>
              </a:spcBef>
              <a:buClr>
                <a:srgbClr val="C00000"/>
              </a:buClr>
            </a:pPr>
            <a:r>
              <a:rPr lang="lt-LT" sz="8800" b="1" dirty="0">
                <a:solidFill>
                  <a:schemeClr val="bg2">
                    <a:lumMod val="50000"/>
                  </a:schemeClr>
                </a:solidFill>
                <a:latin typeface="Arial Narrow" panose="020B0606020202030204" pitchFamily="34" charset="0"/>
              </a:rPr>
              <a:t>VATESI misija </a:t>
            </a:r>
            <a:r>
              <a:rPr lang="lt-LT" sz="8800" dirty="0">
                <a:solidFill>
                  <a:schemeClr val="bg2">
                    <a:lumMod val="50000"/>
                  </a:schemeClr>
                </a:solidFill>
                <a:latin typeface="Arial Narrow" panose="020B0606020202030204" pitchFamily="34" charset="0"/>
              </a:rPr>
              <a:t>– </a:t>
            </a:r>
            <a:r>
              <a:rPr lang="lt-LT" sz="8800" b="1" dirty="0">
                <a:solidFill>
                  <a:schemeClr val="bg2">
                    <a:lumMod val="50000"/>
                  </a:schemeClr>
                </a:solidFill>
                <a:latin typeface="Arial Narrow" panose="020B0606020202030204" pitchFamily="34" charset="0"/>
              </a:rPr>
              <a:t>vykdyti branduolinės energetikos objektų ir veiklos, susijusios su branduolinėmis bei branduolinio kuro ciklo medžiagomis, saugos valstybinį reglamentavimą ir priežiūrą, siekiant apsaugoti visuomenę ir aplinką nuo žalingo jonizuojančiosios spinduliuotės poveikio</a:t>
            </a:r>
            <a:r>
              <a:rPr lang="lt-LT" sz="8800" dirty="0">
                <a:solidFill>
                  <a:schemeClr val="bg2">
                    <a:lumMod val="50000"/>
                  </a:schemeClr>
                </a:solidFill>
                <a:latin typeface="Arial Narrow" panose="020B0606020202030204" pitchFamily="34" charset="0"/>
              </a:rPr>
              <a:t>.</a:t>
            </a:r>
          </a:p>
          <a:p>
            <a:pPr>
              <a:buClr>
                <a:srgbClr val="C00000"/>
              </a:buClr>
            </a:pPr>
            <a:endParaRPr lang="lt-LT" dirty="0">
              <a:solidFill>
                <a:schemeClr val="bg2">
                  <a:lumMod val="50000"/>
                </a:schemeClr>
              </a:solidFill>
              <a:latin typeface="Arial Narrow" panose="020B0606020202030204" pitchFamily="34" charset="0"/>
            </a:endParaRPr>
          </a:p>
        </p:txBody>
      </p:sp>
      <p:sp>
        <p:nvSpPr>
          <p:cNvPr id="6" name="Slide Number Placeholder 5">
            <a:extLst>
              <a:ext uri="{FF2B5EF4-FFF2-40B4-BE49-F238E27FC236}">
                <a16:creationId xmlns:a16="http://schemas.microsoft.com/office/drawing/2014/main" id="{6833AD9A-B7FC-4E4A-B7E3-530AD287D31F}"/>
              </a:ext>
            </a:extLst>
          </p:cNvPr>
          <p:cNvSpPr>
            <a:spLocks noGrp="1"/>
          </p:cNvSpPr>
          <p:nvPr>
            <p:ph type="sldNum" sz="quarter" idx="12"/>
          </p:nvPr>
        </p:nvSpPr>
        <p:spPr/>
        <p:txBody>
          <a:bodyPr/>
          <a:lstStyle/>
          <a:p>
            <a:fld id="{8ECB1AA1-2684-4CA5-BDD3-7C7636F29DE8}" type="slidenum">
              <a:rPr lang="lt-LT" smtClean="0"/>
              <a:pPr/>
              <a:t>2</a:t>
            </a:fld>
            <a:endParaRPr lang="lt-LT" dirty="0"/>
          </a:p>
        </p:txBody>
      </p:sp>
      <p:pic>
        <p:nvPicPr>
          <p:cNvPr id="8" name="Picture 7">
            <a:extLst>
              <a:ext uri="{FF2B5EF4-FFF2-40B4-BE49-F238E27FC236}">
                <a16:creationId xmlns:a16="http://schemas.microsoft.com/office/drawing/2014/main" id="{87405A53-4951-477E-A237-A535F78F35E0}"/>
              </a:ext>
            </a:extLst>
          </p:cNvPr>
          <p:cNvPicPr>
            <a:picLocks noChangeAspect="1"/>
          </p:cNvPicPr>
          <p:nvPr/>
        </p:nvPicPr>
        <p:blipFill>
          <a:blip r:embed="rId2" cstate="print"/>
          <a:stretch>
            <a:fillRect/>
          </a:stretch>
        </p:blipFill>
        <p:spPr>
          <a:xfrm>
            <a:off x="8165198" y="4664074"/>
            <a:ext cx="3232578" cy="2067210"/>
          </a:xfrm>
          <a:prstGeom prst="rect">
            <a:avLst/>
          </a:prstGeom>
        </p:spPr>
      </p:pic>
      <p:pic>
        <p:nvPicPr>
          <p:cNvPr id="10" name="Picture 9">
            <a:extLst>
              <a:ext uri="{FF2B5EF4-FFF2-40B4-BE49-F238E27FC236}">
                <a16:creationId xmlns:a16="http://schemas.microsoft.com/office/drawing/2014/main" id="{94E66987-05D4-488C-891C-7CB311AE1D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224" y="4664073"/>
            <a:ext cx="2743201" cy="2057401"/>
          </a:xfrm>
          <a:prstGeom prst="rect">
            <a:avLst/>
          </a:prstGeom>
        </p:spPr>
      </p:pic>
      <p:pic>
        <p:nvPicPr>
          <p:cNvPr id="16" name="Picture 15">
            <a:extLst>
              <a:ext uri="{FF2B5EF4-FFF2-40B4-BE49-F238E27FC236}">
                <a16:creationId xmlns:a16="http://schemas.microsoft.com/office/drawing/2014/main" id="{BE0B3E38-C91E-4B86-865B-4C43C0E96F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07057" y="4664072"/>
            <a:ext cx="3888509" cy="2057401"/>
          </a:xfrm>
          <a:prstGeom prst="rect">
            <a:avLst/>
          </a:prstGeom>
        </p:spPr>
      </p:pic>
    </p:spTree>
    <p:extLst>
      <p:ext uri="{BB962C8B-B14F-4D97-AF65-F5344CB8AC3E}">
        <p14:creationId xmlns:p14="http://schemas.microsoft.com/office/powerpoint/2010/main" val="3207283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2367" y="2119240"/>
            <a:ext cx="10515600" cy="2201091"/>
          </a:xfrm>
        </p:spPr>
        <p:txBody>
          <a:bodyPr>
            <a:normAutofit/>
          </a:bodyPr>
          <a:lstStyle/>
          <a:p>
            <a:pPr marL="0" indent="0" algn="ctr">
              <a:buClr>
                <a:srgbClr val="C00000"/>
              </a:buClr>
              <a:buNone/>
            </a:pPr>
            <a:endParaRPr lang="ru-RU" sz="4400" dirty="0">
              <a:solidFill>
                <a:schemeClr val="bg2">
                  <a:lumMod val="50000"/>
                </a:schemeClr>
              </a:solidFill>
              <a:latin typeface="Arial Narrow" panose="020B0606020202030204" pitchFamily="34" charset="0"/>
            </a:endParaRPr>
          </a:p>
          <a:p>
            <a:pPr marL="0" indent="0" algn="ctr">
              <a:buClr>
                <a:srgbClr val="C00000"/>
              </a:buClr>
              <a:buNone/>
            </a:pPr>
            <a:r>
              <a:rPr lang="lt-LT" sz="6000" dirty="0">
                <a:solidFill>
                  <a:schemeClr val="bg2">
                    <a:lumMod val="50000"/>
                  </a:schemeClr>
                </a:solidFill>
                <a:latin typeface="Arial Narrow" panose="020B0606020202030204" pitchFamily="34" charset="0"/>
              </a:rPr>
              <a:t>Ačiū už dėmesį </a:t>
            </a:r>
            <a:r>
              <a:rPr lang="ru-RU" sz="6000" dirty="0">
                <a:solidFill>
                  <a:schemeClr val="bg2">
                    <a:lumMod val="50000"/>
                  </a:schemeClr>
                </a:solidFill>
                <a:latin typeface="Arial Narrow" panose="020B0606020202030204" pitchFamily="34" charset="0"/>
              </a:rPr>
              <a:t>!</a:t>
            </a:r>
          </a:p>
        </p:txBody>
      </p:sp>
      <p:sp>
        <p:nvSpPr>
          <p:cNvPr id="4" name="Rectangle 3"/>
          <p:cNvSpPr/>
          <p:nvPr/>
        </p:nvSpPr>
        <p:spPr>
          <a:xfrm>
            <a:off x="11785600" y="0"/>
            <a:ext cx="304800" cy="6858000"/>
          </a:xfrm>
          <a:prstGeom prst="rect">
            <a:avLst/>
          </a:prstGeom>
          <a:solidFill>
            <a:srgbClr val="CE020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55" y="99660"/>
            <a:ext cx="872745" cy="1099512"/>
          </a:xfrm>
          <a:prstGeom prst="rect">
            <a:avLst/>
          </a:prstGeom>
        </p:spPr>
      </p:pic>
      <p:sp>
        <p:nvSpPr>
          <p:cNvPr id="2" name="Slide Number Placeholder 1">
            <a:extLst>
              <a:ext uri="{FF2B5EF4-FFF2-40B4-BE49-F238E27FC236}">
                <a16:creationId xmlns:a16="http://schemas.microsoft.com/office/drawing/2014/main" id="{4F77652E-12BD-4179-82E7-B682E4C2470A}"/>
              </a:ext>
            </a:extLst>
          </p:cNvPr>
          <p:cNvSpPr>
            <a:spLocks noGrp="1"/>
          </p:cNvSpPr>
          <p:nvPr>
            <p:ph type="sldNum" sz="quarter" idx="12"/>
          </p:nvPr>
        </p:nvSpPr>
        <p:spPr/>
        <p:txBody>
          <a:bodyPr/>
          <a:lstStyle/>
          <a:p>
            <a:fld id="{8ECB1AA1-2684-4CA5-BDD3-7C7636F29DE8}" type="slidenum">
              <a:rPr lang="lt-LT" smtClean="0"/>
              <a:pPr/>
              <a:t>20</a:t>
            </a:fld>
            <a:endParaRPr lang="lt-LT"/>
          </a:p>
        </p:txBody>
      </p:sp>
    </p:spTree>
    <p:extLst>
      <p:ext uri="{BB962C8B-B14F-4D97-AF65-F5344CB8AC3E}">
        <p14:creationId xmlns:p14="http://schemas.microsoft.com/office/powerpoint/2010/main" val="3354373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12F0A40-46C4-46EA-8ADA-610C05C19DC0}"/>
              </a:ext>
            </a:extLst>
          </p:cNvPr>
          <p:cNvPicPr>
            <a:picLocks noGrp="1" noChangeAspect="1"/>
          </p:cNvPicPr>
          <p:nvPr>
            <p:ph idx="1"/>
          </p:nvPr>
        </p:nvPicPr>
        <p:blipFill>
          <a:blip r:embed="rId2" cstate="print"/>
          <a:stretch>
            <a:fillRect/>
          </a:stretch>
        </p:blipFill>
        <p:spPr>
          <a:xfrm>
            <a:off x="1580508" y="1039866"/>
            <a:ext cx="9030984" cy="5681609"/>
          </a:xfrm>
          <a:prstGeom prst="rect">
            <a:avLst/>
          </a:prstGeom>
        </p:spPr>
      </p:pic>
      <p:sp>
        <p:nvSpPr>
          <p:cNvPr id="4" name="Slide Number Placeholder 3">
            <a:extLst>
              <a:ext uri="{FF2B5EF4-FFF2-40B4-BE49-F238E27FC236}">
                <a16:creationId xmlns:a16="http://schemas.microsoft.com/office/drawing/2014/main" id="{147C82D6-BBC6-4F2E-A259-82B9365FAE60}"/>
              </a:ext>
            </a:extLst>
          </p:cNvPr>
          <p:cNvSpPr>
            <a:spLocks noGrp="1"/>
          </p:cNvSpPr>
          <p:nvPr>
            <p:ph type="sldNum" sz="quarter" idx="12"/>
          </p:nvPr>
        </p:nvSpPr>
        <p:spPr/>
        <p:txBody>
          <a:bodyPr/>
          <a:lstStyle/>
          <a:p>
            <a:fld id="{8ECB1AA1-2684-4CA5-BDD3-7C7636F29DE8}" type="slidenum">
              <a:rPr lang="lt-LT" smtClean="0"/>
              <a:pPr/>
              <a:t>3</a:t>
            </a:fld>
            <a:endParaRPr lang="lt-LT" dirty="0"/>
          </a:p>
        </p:txBody>
      </p:sp>
      <p:sp>
        <p:nvSpPr>
          <p:cNvPr id="6" name="Title 1">
            <a:extLst>
              <a:ext uri="{FF2B5EF4-FFF2-40B4-BE49-F238E27FC236}">
                <a16:creationId xmlns:a16="http://schemas.microsoft.com/office/drawing/2014/main" id="{70A57526-4ECE-49A5-B89E-CB67B303937E}"/>
              </a:ext>
            </a:extLst>
          </p:cNvPr>
          <p:cNvSpPr txBox="1">
            <a:spLocks/>
          </p:cNvSpPr>
          <p:nvPr/>
        </p:nvSpPr>
        <p:spPr>
          <a:xfrm>
            <a:off x="679022" y="136525"/>
            <a:ext cx="11259420" cy="7673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lt-LT" sz="3500" dirty="0">
                <a:solidFill>
                  <a:schemeClr val="bg2">
                    <a:lumMod val="50000"/>
                  </a:schemeClr>
                </a:solidFill>
                <a:latin typeface="Arial Narrow" panose="020B0606020202030204" pitchFamily="34" charset="0"/>
              </a:rPr>
              <a:t>IGNALINOS AE IR SU JA SUSIJĘ RADIOAKTYVIŲJŲ ATLIEKŲ TVARKYMO OBJEKTAI</a:t>
            </a:r>
          </a:p>
        </p:txBody>
      </p:sp>
    </p:spTree>
    <p:extLst>
      <p:ext uri="{BB962C8B-B14F-4D97-AF65-F5344CB8AC3E}">
        <p14:creationId xmlns:p14="http://schemas.microsoft.com/office/powerpoint/2010/main" val="936110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E6C36B7-BFCC-416C-A5C0-67E7B431EF1C}"/>
              </a:ext>
            </a:extLst>
          </p:cNvPr>
          <p:cNvPicPr>
            <a:picLocks noGrp="1" noChangeAspect="1"/>
          </p:cNvPicPr>
          <p:nvPr>
            <p:ph idx="1"/>
          </p:nvPr>
        </p:nvPicPr>
        <p:blipFill>
          <a:blip r:embed="rId3" cstate="print"/>
          <a:stretch>
            <a:fillRect/>
          </a:stretch>
        </p:blipFill>
        <p:spPr>
          <a:xfrm>
            <a:off x="859679" y="1320142"/>
            <a:ext cx="10695397" cy="4917968"/>
          </a:xfrm>
          <a:prstGeom prst="rect">
            <a:avLst/>
          </a:prstGeom>
        </p:spPr>
      </p:pic>
      <p:sp>
        <p:nvSpPr>
          <p:cNvPr id="4" name="Slide Number Placeholder 3">
            <a:extLst>
              <a:ext uri="{FF2B5EF4-FFF2-40B4-BE49-F238E27FC236}">
                <a16:creationId xmlns:a16="http://schemas.microsoft.com/office/drawing/2014/main" id="{CC28A1E4-AA0A-4CEC-84E3-2373B2D4025C}"/>
              </a:ext>
            </a:extLst>
          </p:cNvPr>
          <p:cNvSpPr>
            <a:spLocks noGrp="1"/>
          </p:cNvSpPr>
          <p:nvPr>
            <p:ph type="sldNum" sz="quarter" idx="12"/>
          </p:nvPr>
        </p:nvSpPr>
        <p:spPr/>
        <p:txBody>
          <a:bodyPr/>
          <a:lstStyle/>
          <a:p>
            <a:fld id="{8ECB1AA1-2684-4CA5-BDD3-7C7636F29DE8}" type="slidenum">
              <a:rPr lang="lt-LT" smtClean="0"/>
              <a:pPr/>
              <a:t>4</a:t>
            </a:fld>
            <a:endParaRPr lang="lt-LT" dirty="0"/>
          </a:p>
        </p:txBody>
      </p:sp>
      <p:sp>
        <p:nvSpPr>
          <p:cNvPr id="6" name="Title 1">
            <a:extLst>
              <a:ext uri="{FF2B5EF4-FFF2-40B4-BE49-F238E27FC236}">
                <a16:creationId xmlns:a16="http://schemas.microsoft.com/office/drawing/2014/main" id="{D6C08A54-A03D-4006-9337-CEA5051431EA}"/>
              </a:ext>
            </a:extLst>
          </p:cNvPr>
          <p:cNvSpPr txBox="1">
            <a:spLocks/>
          </p:cNvSpPr>
          <p:nvPr/>
        </p:nvSpPr>
        <p:spPr>
          <a:xfrm>
            <a:off x="466289" y="255626"/>
            <a:ext cx="11341397" cy="7673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lt-LT" sz="3500" dirty="0">
                <a:solidFill>
                  <a:schemeClr val="bg2">
                    <a:lumMod val="50000"/>
                  </a:schemeClr>
                </a:solidFill>
                <a:latin typeface="Arial Narrow" panose="020B0606020202030204" pitchFamily="34" charset="0"/>
              </a:rPr>
              <a:t>VATESI PRIŽIŪRIMOS VEIKLOS IGNALINOS AE AIKŠTELĖJE PERSPEKTYVOS</a:t>
            </a:r>
          </a:p>
        </p:txBody>
      </p:sp>
    </p:spTree>
    <p:extLst>
      <p:ext uri="{BB962C8B-B14F-4D97-AF65-F5344CB8AC3E}">
        <p14:creationId xmlns:p14="http://schemas.microsoft.com/office/powerpoint/2010/main" val="2776662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038" y="59163"/>
            <a:ext cx="10375900" cy="767372"/>
          </a:xfrm>
        </p:spPr>
        <p:txBody>
          <a:bodyPr>
            <a:noAutofit/>
          </a:bodyPr>
          <a:lstStyle/>
          <a:p>
            <a:r>
              <a:rPr lang="lt-LT" sz="3500" dirty="0">
                <a:solidFill>
                  <a:schemeClr val="bg2">
                    <a:lumMod val="50000"/>
                  </a:schemeClr>
                </a:solidFill>
                <a:latin typeface="Arial Narrow" panose="020B0606020202030204" pitchFamily="34" charset="0"/>
              </a:rPr>
              <a:t>STRATEGINIO TIKSLO ĮGYVENDINIMAS (1/3)</a:t>
            </a:r>
          </a:p>
        </p:txBody>
      </p:sp>
      <p:sp>
        <p:nvSpPr>
          <p:cNvPr id="3" name="Content Placeholder 2"/>
          <p:cNvSpPr>
            <a:spLocks noGrp="1"/>
          </p:cNvSpPr>
          <p:nvPr>
            <p:ph idx="1"/>
          </p:nvPr>
        </p:nvSpPr>
        <p:spPr>
          <a:xfrm>
            <a:off x="510038" y="941870"/>
            <a:ext cx="11469526" cy="6041694"/>
          </a:xfrm>
        </p:spPr>
        <p:txBody>
          <a:bodyPr>
            <a:normAutofit fontScale="85000" lnSpcReduction="20000"/>
          </a:bodyPr>
          <a:lstStyle/>
          <a:p>
            <a:pPr marL="0" indent="0" algn="just">
              <a:buClr>
                <a:srgbClr val="C00000"/>
              </a:buClr>
              <a:buNone/>
            </a:pPr>
            <a:r>
              <a:rPr lang="lt-LT" sz="2900" b="1" dirty="0">
                <a:solidFill>
                  <a:schemeClr val="bg2">
                    <a:lumMod val="50000"/>
                  </a:schemeClr>
                </a:solidFill>
                <a:latin typeface="Arial Narrow" panose="020B0606020202030204" pitchFamily="34" charset="0"/>
              </a:rPr>
              <a:t>VATESI strateginis tikslas </a:t>
            </a:r>
            <a:r>
              <a:rPr lang="lt-LT" sz="2900" dirty="0">
                <a:solidFill>
                  <a:schemeClr val="bg2">
                    <a:lumMod val="50000"/>
                  </a:schemeClr>
                </a:solidFill>
                <a:latin typeface="Arial Narrow" panose="020B0606020202030204" pitchFamily="34" charset="0"/>
              </a:rPr>
              <a:t>- vykdant valstybinį reglamentavimą ir priežiūrą, </a:t>
            </a:r>
            <a:r>
              <a:rPr lang="lt-LT" sz="2900" b="1" dirty="0">
                <a:solidFill>
                  <a:schemeClr val="bg2">
                    <a:lumMod val="50000"/>
                  </a:schemeClr>
                </a:solidFill>
                <a:latin typeface="Arial Narrow" panose="020B0606020202030204" pitchFamily="34" charset="0"/>
              </a:rPr>
              <a:t>siekti, kad būtų užtikrintas aukštas branduolinės energetikos saugos lygis</a:t>
            </a:r>
            <a:r>
              <a:rPr lang="lt-LT" sz="2900" dirty="0">
                <a:solidFill>
                  <a:schemeClr val="bg2">
                    <a:lumMod val="50000"/>
                  </a:schemeClr>
                </a:solidFill>
                <a:latin typeface="Arial Narrow" panose="020B0606020202030204" pitchFamily="34" charset="0"/>
              </a:rPr>
              <a:t>. Strateginiam tikslui pasiekti buvo parengta ir 2018 m. vykdoma Branduolinės energetikos saugos reglamentavimo ir priežiūros programa (toliau – Programa), turinti du tikslus:</a:t>
            </a:r>
          </a:p>
          <a:p>
            <a:pPr>
              <a:buClr>
                <a:srgbClr val="C00000"/>
              </a:buClr>
            </a:pPr>
            <a:r>
              <a:rPr lang="lt-LT" sz="2900" dirty="0">
                <a:solidFill>
                  <a:schemeClr val="bg2">
                    <a:lumMod val="50000"/>
                  </a:schemeClr>
                </a:solidFill>
                <a:latin typeface="Arial Narrow" panose="020B0606020202030204" pitchFamily="34" charset="0"/>
              </a:rPr>
              <a:t>Užtikrinti veiksmingą branduolinės energetikos saugos valstybinę priežiūrą;</a:t>
            </a:r>
          </a:p>
          <a:p>
            <a:pPr>
              <a:buClr>
                <a:srgbClr val="C00000"/>
              </a:buClr>
            </a:pPr>
            <a:r>
              <a:rPr lang="lt-LT" sz="2900" dirty="0">
                <a:solidFill>
                  <a:schemeClr val="bg2">
                    <a:lumMod val="50000"/>
                  </a:schemeClr>
                </a:solidFill>
                <a:latin typeface="Arial Narrow" panose="020B0606020202030204" pitchFamily="34" charset="0"/>
              </a:rPr>
              <a:t>Užtikrinti tinkamą branduolinės energetikos saugos valstybinį reguliavimą.</a:t>
            </a:r>
          </a:p>
          <a:p>
            <a:pPr marL="0" indent="0" algn="just">
              <a:buClr>
                <a:srgbClr val="C00000"/>
              </a:buClr>
              <a:buNone/>
            </a:pPr>
            <a:endParaRPr lang="lt-LT" sz="700" dirty="0">
              <a:solidFill>
                <a:schemeClr val="bg2">
                  <a:lumMod val="50000"/>
                </a:schemeClr>
              </a:solidFill>
              <a:latin typeface="Arial Narrow" panose="020B0606020202030204" pitchFamily="34" charset="0"/>
            </a:endParaRPr>
          </a:p>
          <a:p>
            <a:pPr marL="0" indent="0" algn="just">
              <a:buClr>
                <a:srgbClr val="C00000"/>
              </a:buClr>
              <a:buNone/>
            </a:pPr>
            <a:r>
              <a:rPr lang="lt-LT" sz="2900" dirty="0">
                <a:solidFill>
                  <a:schemeClr val="bg2">
                    <a:lumMod val="50000"/>
                  </a:schemeClr>
                </a:solidFill>
                <a:latin typeface="Arial Narrow" panose="020B0606020202030204" pitchFamily="34" charset="0"/>
              </a:rPr>
              <a:t>Strateginio tikslo pasiekimui įvertinti buvo numatyti </a:t>
            </a:r>
            <a:r>
              <a:rPr lang="lt-LT" sz="2900" b="1" dirty="0">
                <a:solidFill>
                  <a:schemeClr val="bg2">
                    <a:lumMod val="50000"/>
                  </a:schemeClr>
                </a:solidFill>
                <a:latin typeface="Arial Narrow" panose="020B0606020202030204" pitchFamily="34" charset="0"/>
              </a:rPr>
              <a:t>du efekto kriterijai, </a:t>
            </a:r>
            <a:r>
              <a:rPr lang="lt-LT" sz="2900" dirty="0">
                <a:solidFill>
                  <a:schemeClr val="bg2">
                    <a:lumMod val="50000"/>
                  </a:schemeClr>
                </a:solidFill>
                <a:latin typeface="Arial Narrow" panose="020B0606020202030204" pitchFamily="34" charset="0"/>
              </a:rPr>
              <a:t>kurie 2018 m. </a:t>
            </a:r>
            <a:r>
              <a:rPr lang="lt-LT" sz="2900" b="1" dirty="0">
                <a:solidFill>
                  <a:schemeClr val="bg2">
                    <a:lumMod val="50000"/>
                  </a:schemeClr>
                </a:solidFill>
                <a:latin typeface="Arial Narrow" panose="020B0606020202030204" pitchFamily="34" charset="0"/>
              </a:rPr>
              <a:t>buvo pasiekti:</a:t>
            </a:r>
          </a:p>
          <a:p>
            <a:pPr algn="just">
              <a:buClr>
                <a:srgbClr val="C00000"/>
              </a:buClr>
            </a:pPr>
            <a:r>
              <a:rPr lang="lt-LT" sz="2900" dirty="0">
                <a:solidFill>
                  <a:schemeClr val="bg2">
                    <a:lumMod val="50000"/>
                  </a:schemeClr>
                </a:solidFill>
                <a:latin typeface="Arial Narrow" panose="020B0606020202030204" pitchFamily="34" charset="0"/>
              </a:rPr>
              <a:t>E-01-01 </a:t>
            </a:r>
            <a:r>
              <a:rPr lang="lt-LT" sz="2900" b="1" dirty="0">
                <a:solidFill>
                  <a:schemeClr val="bg2">
                    <a:lumMod val="50000"/>
                  </a:schemeClr>
                </a:solidFill>
                <a:latin typeface="Arial Narrow" panose="020B0606020202030204" pitchFamily="34" charset="0"/>
              </a:rPr>
              <a:t>antrojo ir aukštesniojo lygio neįprastųjų įvykių pagal </a:t>
            </a:r>
            <a:r>
              <a:rPr lang="lt-LT" sz="2900" dirty="0">
                <a:solidFill>
                  <a:schemeClr val="bg2">
                    <a:lumMod val="50000"/>
                  </a:schemeClr>
                </a:solidFill>
                <a:latin typeface="Arial Narrow" panose="020B0606020202030204" pitchFamily="34" charset="0"/>
              </a:rPr>
              <a:t>Tarptautinę branduolinių ir radiologinių įvykių skalę (</a:t>
            </a:r>
            <a:r>
              <a:rPr lang="lt-LT" sz="2900" b="1" dirty="0">
                <a:solidFill>
                  <a:schemeClr val="bg2">
                    <a:lumMod val="50000"/>
                  </a:schemeClr>
                </a:solidFill>
                <a:latin typeface="Arial Narrow" panose="020B0606020202030204" pitchFamily="34" charset="0"/>
              </a:rPr>
              <a:t>INES</a:t>
            </a:r>
            <a:r>
              <a:rPr lang="lt-LT" sz="2900" dirty="0">
                <a:solidFill>
                  <a:schemeClr val="bg2">
                    <a:lumMod val="50000"/>
                  </a:schemeClr>
                </a:solidFill>
                <a:latin typeface="Arial Narrow" panose="020B0606020202030204" pitchFamily="34" charset="0"/>
              </a:rPr>
              <a:t>)</a:t>
            </a:r>
            <a:r>
              <a:rPr lang="lt-LT" sz="2900" b="1" dirty="0">
                <a:solidFill>
                  <a:schemeClr val="bg2">
                    <a:lumMod val="50000"/>
                  </a:schemeClr>
                </a:solidFill>
                <a:latin typeface="Arial Narrow" panose="020B0606020202030204" pitchFamily="34" charset="0"/>
              </a:rPr>
              <a:t> </a:t>
            </a:r>
            <a:r>
              <a:rPr lang="lt-LT" sz="2900" dirty="0">
                <a:solidFill>
                  <a:schemeClr val="bg2">
                    <a:lumMod val="50000"/>
                  </a:schemeClr>
                </a:solidFill>
                <a:latin typeface="Arial Narrow" panose="020B0606020202030204" pitchFamily="34" charset="0"/>
              </a:rPr>
              <a:t>skaičius Lietuvos Respublikos energetikos objektuose (siektina reikšmė 0). 2018 m. tokių įvykių Lietuvos Respublikoje esančiuose branduolinės energetikos objektuose </a:t>
            </a:r>
            <a:r>
              <a:rPr lang="lt-LT" sz="2900" b="1" dirty="0">
                <a:solidFill>
                  <a:schemeClr val="bg2">
                    <a:lumMod val="50000"/>
                  </a:schemeClr>
                </a:solidFill>
                <a:latin typeface="Arial Narrow" panose="020B0606020202030204" pitchFamily="34" charset="0"/>
              </a:rPr>
              <a:t>nebuvo</a:t>
            </a:r>
            <a:r>
              <a:rPr lang="lt-LT" sz="2900" b="1" i="1" dirty="0">
                <a:solidFill>
                  <a:schemeClr val="bg2">
                    <a:lumMod val="50000"/>
                  </a:schemeClr>
                </a:solidFill>
                <a:latin typeface="Arial Narrow" panose="020B0606020202030204" pitchFamily="34" charset="0"/>
              </a:rPr>
              <a:t>.</a:t>
            </a:r>
          </a:p>
          <a:p>
            <a:pPr algn="just">
              <a:buClr>
                <a:srgbClr val="C00000"/>
              </a:buClr>
            </a:pPr>
            <a:r>
              <a:rPr lang="lt-LT" sz="2900" dirty="0">
                <a:solidFill>
                  <a:schemeClr val="bg2">
                    <a:lumMod val="50000"/>
                  </a:schemeClr>
                </a:solidFill>
                <a:latin typeface="Arial Narrow" panose="020B0606020202030204" pitchFamily="34" charset="0"/>
              </a:rPr>
              <a:t>E-01-02 taikiems tikslams naudojamų Lietuvos Respublikoje esančių branduolinių medžiagų, branduolinių dvejopo naudojimo prekių ir vykdomų mokslinių tyrimų, susijusių su branduolinio kuro ciklu, dalis procentais (siektina reikšmė 100 proc.). 2018 m. Lietuvos Respublikoje esančios </a:t>
            </a:r>
            <a:r>
              <a:rPr lang="lt-LT" sz="2900" b="1" dirty="0">
                <a:solidFill>
                  <a:schemeClr val="bg2">
                    <a:lumMod val="50000"/>
                  </a:schemeClr>
                </a:solidFill>
                <a:latin typeface="Arial Narrow" panose="020B0606020202030204" pitchFamily="34" charset="0"/>
              </a:rPr>
              <a:t>branduolinės medžiagos, </a:t>
            </a:r>
            <a:r>
              <a:rPr lang="lt-LT" sz="2900" dirty="0">
                <a:solidFill>
                  <a:schemeClr val="bg2">
                    <a:lumMod val="50000"/>
                  </a:schemeClr>
                </a:solidFill>
                <a:latin typeface="Arial Narrow" panose="020B0606020202030204" pitchFamily="34" charset="0"/>
              </a:rPr>
              <a:t>branduolinės </a:t>
            </a:r>
            <a:r>
              <a:rPr lang="lt-LT" sz="2900" b="1" dirty="0">
                <a:solidFill>
                  <a:schemeClr val="bg2">
                    <a:lumMod val="50000"/>
                  </a:schemeClr>
                </a:solidFill>
                <a:latin typeface="Arial Narrow" panose="020B0606020202030204" pitchFamily="34" charset="0"/>
              </a:rPr>
              <a:t>dvejopo naudojimo prekės </a:t>
            </a:r>
            <a:r>
              <a:rPr lang="lt-LT" sz="2900" dirty="0">
                <a:solidFill>
                  <a:schemeClr val="bg2">
                    <a:lumMod val="50000"/>
                  </a:schemeClr>
                </a:solidFill>
                <a:latin typeface="Arial Narrow" panose="020B0606020202030204" pitchFamily="34" charset="0"/>
              </a:rPr>
              <a:t>ir vykdomi </a:t>
            </a:r>
            <a:r>
              <a:rPr lang="lt-LT" sz="2900" b="1" dirty="0">
                <a:solidFill>
                  <a:schemeClr val="bg2">
                    <a:lumMod val="50000"/>
                  </a:schemeClr>
                </a:solidFill>
                <a:latin typeface="Arial Narrow" panose="020B0606020202030204" pitchFamily="34" charset="0"/>
              </a:rPr>
              <a:t>mokslinai tyrimai ir taikomoji veikla</a:t>
            </a:r>
            <a:r>
              <a:rPr lang="lt-LT" sz="2900" dirty="0">
                <a:solidFill>
                  <a:schemeClr val="bg2">
                    <a:lumMod val="50000"/>
                  </a:schemeClr>
                </a:solidFill>
                <a:latin typeface="Arial Narrow" panose="020B0606020202030204" pitchFamily="34" charset="0"/>
              </a:rPr>
              <a:t>, susijusi su branduolinio kuro ciklu, buvo 100 proc. naudojama </a:t>
            </a:r>
            <a:r>
              <a:rPr lang="lt-LT" sz="2900" b="1" dirty="0">
                <a:solidFill>
                  <a:schemeClr val="bg2">
                    <a:lumMod val="50000"/>
                  </a:schemeClr>
                </a:solidFill>
                <a:latin typeface="Arial Narrow" panose="020B0606020202030204" pitchFamily="34" charset="0"/>
              </a:rPr>
              <a:t>tik taikiems tikslams</a:t>
            </a:r>
            <a:r>
              <a:rPr lang="lt-LT" sz="2900" i="1" dirty="0">
                <a:solidFill>
                  <a:schemeClr val="bg2">
                    <a:lumMod val="50000"/>
                  </a:schemeClr>
                </a:solidFill>
                <a:latin typeface="Arial Narrow" panose="020B0606020202030204" pitchFamily="34" charset="0"/>
              </a:rPr>
              <a:t>.</a:t>
            </a:r>
          </a:p>
          <a:p>
            <a:pPr marL="0" indent="0">
              <a:buClr>
                <a:srgbClr val="C00000"/>
              </a:buClr>
              <a:buNone/>
            </a:pPr>
            <a:endParaRPr lang="lt-LT" dirty="0">
              <a:solidFill>
                <a:schemeClr val="bg2">
                  <a:lumMod val="50000"/>
                </a:schemeClr>
              </a:solidFill>
              <a:latin typeface="Arial Narrow" panose="020B0606020202030204" pitchFamily="34" charset="0"/>
            </a:endParaRPr>
          </a:p>
        </p:txBody>
      </p:sp>
      <p:sp>
        <p:nvSpPr>
          <p:cNvPr id="6" name="Slide Number Placeholder 5">
            <a:extLst>
              <a:ext uri="{FF2B5EF4-FFF2-40B4-BE49-F238E27FC236}">
                <a16:creationId xmlns:a16="http://schemas.microsoft.com/office/drawing/2014/main" id="{2D52D3A4-FC16-44F2-87D0-9CD3485A652D}"/>
              </a:ext>
            </a:extLst>
          </p:cNvPr>
          <p:cNvSpPr>
            <a:spLocks noGrp="1"/>
          </p:cNvSpPr>
          <p:nvPr>
            <p:ph type="sldNum" sz="quarter" idx="12"/>
          </p:nvPr>
        </p:nvSpPr>
        <p:spPr/>
        <p:txBody>
          <a:bodyPr/>
          <a:lstStyle/>
          <a:p>
            <a:fld id="{8ECB1AA1-2684-4CA5-BDD3-7C7636F29DE8}" type="slidenum">
              <a:rPr lang="lt-LT" smtClean="0"/>
              <a:pPr/>
              <a:t>5</a:t>
            </a:fld>
            <a:endParaRPr lang="lt-LT"/>
          </a:p>
        </p:txBody>
      </p:sp>
    </p:spTree>
    <p:extLst>
      <p:ext uri="{BB962C8B-B14F-4D97-AF65-F5344CB8AC3E}">
        <p14:creationId xmlns:p14="http://schemas.microsoft.com/office/powerpoint/2010/main" val="1508639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038" y="59163"/>
            <a:ext cx="10375900" cy="767372"/>
          </a:xfrm>
        </p:spPr>
        <p:txBody>
          <a:bodyPr>
            <a:noAutofit/>
          </a:bodyPr>
          <a:lstStyle/>
          <a:p>
            <a:r>
              <a:rPr lang="lt-LT" sz="3500" dirty="0">
                <a:solidFill>
                  <a:schemeClr val="bg2">
                    <a:lumMod val="50000"/>
                  </a:schemeClr>
                </a:solidFill>
                <a:latin typeface="Arial Narrow" panose="020B0606020202030204" pitchFamily="34" charset="0"/>
              </a:rPr>
              <a:t>STRATEGINIO TIKSLO ĮGYVENDINIMAS</a:t>
            </a:r>
            <a:r>
              <a:rPr lang="en-US" sz="3500" dirty="0">
                <a:solidFill>
                  <a:schemeClr val="bg2">
                    <a:lumMod val="50000"/>
                  </a:schemeClr>
                </a:solidFill>
                <a:latin typeface="Arial Narrow" panose="020B0606020202030204" pitchFamily="34" charset="0"/>
              </a:rPr>
              <a:t> </a:t>
            </a:r>
            <a:r>
              <a:rPr lang="lt-LT" sz="3500" dirty="0">
                <a:solidFill>
                  <a:schemeClr val="bg2">
                    <a:lumMod val="50000"/>
                  </a:schemeClr>
                </a:solidFill>
                <a:latin typeface="Arial Narrow" panose="020B0606020202030204" pitchFamily="34" charset="0"/>
              </a:rPr>
              <a:t>(2/3)</a:t>
            </a:r>
          </a:p>
        </p:txBody>
      </p:sp>
      <p:sp>
        <p:nvSpPr>
          <p:cNvPr id="3" name="Content Placeholder 2"/>
          <p:cNvSpPr>
            <a:spLocks noGrp="1"/>
          </p:cNvSpPr>
          <p:nvPr>
            <p:ph idx="1"/>
          </p:nvPr>
        </p:nvSpPr>
        <p:spPr>
          <a:xfrm>
            <a:off x="510038" y="816306"/>
            <a:ext cx="11441817" cy="6041694"/>
          </a:xfrm>
        </p:spPr>
        <p:txBody>
          <a:bodyPr>
            <a:normAutofit fontScale="92500" lnSpcReduction="10000"/>
          </a:bodyPr>
          <a:lstStyle/>
          <a:p>
            <a:pPr marL="0" indent="0">
              <a:buClr>
                <a:srgbClr val="C00000"/>
              </a:buClr>
              <a:buNone/>
            </a:pPr>
            <a:r>
              <a:rPr lang="lt-LT" sz="2600" dirty="0">
                <a:solidFill>
                  <a:schemeClr val="bg2">
                    <a:lumMod val="50000"/>
                  </a:schemeClr>
                </a:solidFill>
                <a:latin typeface="Arial Narrow" panose="020B0606020202030204" pitchFamily="34" charset="0"/>
              </a:rPr>
              <a:t>Asignavimų panaudojimas Programai įgyvendinti:</a:t>
            </a:r>
          </a:p>
          <a:p>
            <a:pPr marL="0" indent="0">
              <a:buClr>
                <a:srgbClr val="C00000"/>
              </a:buClr>
              <a:buNone/>
            </a:pPr>
            <a:endParaRPr lang="lt-LT" dirty="0">
              <a:solidFill>
                <a:schemeClr val="bg2">
                  <a:lumMod val="50000"/>
                </a:schemeClr>
              </a:solidFill>
              <a:latin typeface="Arial Narrow" panose="020B0606020202030204" pitchFamily="34" charset="0"/>
            </a:endParaRPr>
          </a:p>
          <a:p>
            <a:pPr marL="0" indent="0">
              <a:buClr>
                <a:srgbClr val="C00000"/>
              </a:buClr>
              <a:buNone/>
            </a:pPr>
            <a:endParaRPr lang="lt-LT" dirty="0">
              <a:solidFill>
                <a:schemeClr val="bg2">
                  <a:lumMod val="50000"/>
                </a:schemeClr>
              </a:solidFill>
              <a:latin typeface="Arial Narrow" panose="020B0606020202030204" pitchFamily="34" charset="0"/>
            </a:endParaRPr>
          </a:p>
          <a:p>
            <a:pPr marL="0" indent="0">
              <a:buClr>
                <a:srgbClr val="C00000"/>
              </a:buClr>
              <a:buNone/>
            </a:pPr>
            <a:endParaRPr lang="lt-LT" dirty="0">
              <a:solidFill>
                <a:schemeClr val="bg2">
                  <a:lumMod val="50000"/>
                </a:schemeClr>
              </a:solidFill>
              <a:latin typeface="Arial Narrow" panose="020B0606020202030204" pitchFamily="34" charset="0"/>
            </a:endParaRPr>
          </a:p>
          <a:p>
            <a:pPr marL="0" indent="0">
              <a:buClr>
                <a:srgbClr val="C00000"/>
              </a:buClr>
              <a:buNone/>
            </a:pPr>
            <a:endParaRPr lang="lt-LT" dirty="0">
              <a:solidFill>
                <a:schemeClr val="bg2">
                  <a:lumMod val="50000"/>
                </a:schemeClr>
              </a:solidFill>
              <a:latin typeface="Arial Narrow" panose="020B0606020202030204" pitchFamily="34" charset="0"/>
            </a:endParaRPr>
          </a:p>
          <a:p>
            <a:pPr marL="0" indent="0">
              <a:buClr>
                <a:srgbClr val="C00000"/>
              </a:buClr>
              <a:buNone/>
            </a:pPr>
            <a:endParaRPr lang="lt-LT" dirty="0">
              <a:solidFill>
                <a:schemeClr val="bg2">
                  <a:lumMod val="50000"/>
                </a:schemeClr>
              </a:solidFill>
              <a:latin typeface="Arial Narrow" panose="020B0606020202030204" pitchFamily="34" charset="0"/>
            </a:endParaRPr>
          </a:p>
          <a:p>
            <a:pPr marL="0" indent="0">
              <a:buClr>
                <a:srgbClr val="C00000"/>
              </a:buClr>
              <a:buNone/>
            </a:pPr>
            <a:endParaRPr lang="lt-LT" dirty="0">
              <a:solidFill>
                <a:schemeClr val="bg2">
                  <a:lumMod val="50000"/>
                </a:schemeClr>
              </a:solidFill>
              <a:latin typeface="Arial Narrow" panose="020B0606020202030204" pitchFamily="34" charset="0"/>
            </a:endParaRPr>
          </a:p>
          <a:p>
            <a:pPr marL="0" indent="0">
              <a:buClr>
                <a:srgbClr val="C00000"/>
              </a:buClr>
              <a:buNone/>
            </a:pPr>
            <a:endParaRPr lang="lt-LT" sz="1700" dirty="0">
              <a:solidFill>
                <a:schemeClr val="bg2">
                  <a:lumMod val="50000"/>
                </a:schemeClr>
              </a:solidFill>
              <a:latin typeface="Arial Narrow" panose="020B0606020202030204" pitchFamily="34" charset="0"/>
            </a:endParaRPr>
          </a:p>
          <a:p>
            <a:pPr marL="0" indent="0">
              <a:buClr>
                <a:srgbClr val="C00000"/>
              </a:buClr>
              <a:buNone/>
            </a:pPr>
            <a:r>
              <a:rPr lang="lt-LT" sz="1700" dirty="0">
                <a:solidFill>
                  <a:schemeClr val="bg2">
                    <a:lumMod val="50000"/>
                  </a:schemeClr>
                </a:solidFill>
                <a:latin typeface="Arial Narrow" panose="020B0606020202030204" pitchFamily="34" charset="0"/>
              </a:rPr>
              <a:t>* – Patikslintame plane asignavimai mažėjo 1,43 proc. (27 tūkst. Eur), kadangi nuo 2018 m. liepos 3 d. </a:t>
            </a:r>
            <a:r>
              <a:rPr lang="lt-LT" sz="1700" b="1" dirty="0">
                <a:solidFill>
                  <a:schemeClr val="bg2">
                    <a:lumMod val="50000"/>
                  </a:schemeClr>
                </a:solidFill>
                <a:latin typeface="Arial Narrow" panose="020B0606020202030204" pitchFamily="34" charset="0"/>
              </a:rPr>
              <a:t>VATESI buhalterinės apskaitos ir personalo administravimo funkcijas pradėjo vykdyti Nacionalinis bendrųjų funkcijų centras</a:t>
            </a:r>
            <a:r>
              <a:rPr lang="lt-LT" sz="1700" dirty="0">
                <a:solidFill>
                  <a:schemeClr val="bg2">
                    <a:lumMod val="50000"/>
                  </a:schemeClr>
                </a:solidFill>
                <a:latin typeface="Arial Narrow" panose="020B0606020202030204" pitchFamily="34" charset="0"/>
              </a:rPr>
              <a:t>, tad VATESI struktūra buvo atitinkamai pertvarkyta sumažinant pareigybių skaičių.</a:t>
            </a:r>
          </a:p>
          <a:p>
            <a:pPr marL="0" indent="0">
              <a:buClr>
                <a:srgbClr val="C00000"/>
              </a:buClr>
              <a:buNone/>
            </a:pPr>
            <a:r>
              <a:rPr lang="lt-LT" sz="1700" dirty="0">
                <a:solidFill>
                  <a:schemeClr val="bg2">
                    <a:lumMod val="50000"/>
                  </a:schemeClr>
                </a:solidFill>
                <a:latin typeface="Arial Narrow" panose="020B0606020202030204" pitchFamily="34" charset="0"/>
              </a:rPr>
              <a:t>** – </a:t>
            </a:r>
            <a:r>
              <a:rPr lang="lt-LT" sz="1700" b="1" dirty="0">
                <a:solidFill>
                  <a:schemeClr val="bg2">
                    <a:lumMod val="50000"/>
                  </a:schemeClr>
                </a:solidFill>
                <a:latin typeface="Arial Narrow" panose="020B0606020202030204" pitchFamily="34" charset="0"/>
              </a:rPr>
              <a:t>Sutaupyta 7,7 proc. </a:t>
            </a:r>
            <a:r>
              <a:rPr lang="lt-LT" sz="1700" dirty="0">
                <a:solidFill>
                  <a:schemeClr val="bg2">
                    <a:lumMod val="50000"/>
                  </a:schemeClr>
                </a:solidFill>
                <a:latin typeface="Arial Narrow" panose="020B0606020202030204" pitchFamily="34" charset="0"/>
              </a:rPr>
              <a:t>(142,5 tūkst. Eur) </a:t>
            </a:r>
            <a:r>
              <a:rPr lang="lt-LT" sz="1700" b="1" dirty="0">
                <a:solidFill>
                  <a:schemeClr val="bg2">
                    <a:lumMod val="50000"/>
                  </a:schemeClr>
                </a:solidFill>
                <a:latin typeface="Arial Narrow" panose="020B0606020202030204" pitchFamily="34" charset="0"/>
              </a:rPr>
              <a:t>asignavimų</a:t>
            </a:r>
            <a:r>
              <a:rPr lang="lt-LT" sz="1700" dirty="0">
                <a:solidFill>
                  <a:schemeClr val="bg2">
                    <a:lumMod val="50000"/>
                  </a:schemeClr>
                </a:solidFill>
                <a:latin typeface="Arial Narrow" panose="020B0606020202030204" pitchFamily="34" charset="0"/>
              </a:rPr>
              <a:t> dėl darbuotojų laikino nedarbingumo, vaiko priežiūros atostogų, laikinai neužimtų pareigybių, taip pat taupiai naudojant prekių ir paslaugų pirkimams skirtas lėšas.</a:t>
            </a:r>
          </a:p>
          <a:p>
            <a:pPr marL="0" indent="0">
              <a:buClr>
                <a:srgbClr val="C00000"/>
              </a:buClr>
              <a:buNone/>
            </a:pPr>
            <a:endParaRPr lang="lt-LT" sz="1200" dirty="0">
              <a:solidFill>
                <a:schemeClr val="bg2">
                  <a:lumMod val="50000"/>
                </a:schemeClr>
              </a:solidFill>
              <a:latin typeface="Arial Narrow" panose="020B0606020202030204" pitchFamily="34" charset="0"/>
            </a:endParaRPr>
          </a:p>
          <a:p>
            <a:pPr marL="0" indent="0" algn="just">
              <a:buClr>
                <a:srgbClr val="C00000"/>
              </a:buClr>
              <a:buNone/>
            </a:pPr>
            <a:r>
              <a:rPr lang="lt-LT" sz="2400" dirty="0">
                <a:solidFill>
                  <a:schemeClr val="bg2">
                    <a:lumMod val="50000"/>
                  </a:schemeClr>
                </a:solidFill>
                <a:latin typeface="Arial Narrow" panose="020B0606020202030204" pitchFamily="34" charset="0"/>
              </a:rPr>
              <a:t>Lėšos, panaudotos Programai įgyvendinti, </a:t>
            </a:r>
            <a:r>
              <a:rPr lang="lt-LT" sz="2400" b="1" dirty="0">
                <a:solidFill>
                  <a:schemeClr val="bg2">
                    <a:lumMod val="50000"/>
                  </a:schemeClr>
                </a:solidFill>
                <a:latin typeface="Arial Narrow" panose="020B0606020202030204" pitchFamily="34" charset="0"/>
              </a:rPr>
              <a:t>užtikrino veiksmingą </a:t>
            </a:r>
            <a:r>
              <a:rPr lang="lt-LT" sz="2400" dirty="0">
                <a:solidFill>
                  <a:schemeClr val="bg2">
                    <a:lumMod val="50000"/>
                  </a:schemeClr>
                </a:solidFill>
                <a:latin typeface="Arial Narrow" panose="020B0606020202030204" pitchFamily="34" charset="0"/>
              </a:rPr>
              <a:t>VATESI vykdomą </a:t>
            </a:r>
            <a:r>
              <a:rPr lang="lt-LT" sz="2400" b="1" dirty="0">
                <a:solidFill>
                  <a:schemeClr val="bg2">
                    <a:lumMod val="50000"/>
                  </a:schemeClr>
                </a:solidFill>
                <a:latin typeface="Arial Narrow" panose="020B0606020202030204" pitchFamily="34" charset="0"/>
              </a:rPr>
              <a:t>branduolinės energetikos saugos valstybinę priežiūrą </a:t>
            </a:r>
            <a:r>
              <a:rPr lang="lt-LT" sz="2400" dirty="0">
                <a:solidFill>
                  <a:schemeClr val="bg2">
                    <a:lumMod val="50000"/>
                  </a:schemeClr>
                </a:solidFill>
                <a:latin typeface="Arial Narrow" panose="020B0606020202030204" pitchFamily="34" charset="0"/>
              </a:rPr>
              <a:t>bei efekto vertinimo kriterijų E-01-01 ir E-01-02 siektinų reikšmių 2018 m. pasiekimą.</a:t>
            </a:r>
          </a:p>
          <a:p>
            <a:pPr marL="0" indent="0">
              <a:buClr>
                <a:srgbClr val="C00000"/>
              </a:buClr>
              <a:buNone/>
            </a:pPr>
            <a:endParaRPr lang="lt-LT" dirty="0">
              <a:solidFill>
                <a:schemeClr val="bg2">
                  <a:lumMod val="50000"/>
                </a:schemeClr>
              </a:solidFill>
              <a:latin typeface="Arial Narrow" panose="020B0606020202030204" pitchFamily="34" charset="0"/>
            </a:endParaRPr>
          </a:p>
          <a:p>
            <a:pPr marL="0" indent="0">
              <a:buClr>
                <a:srgbClr val="C00000"/>
              </a:buClr>
              <a:buNone/>
            </a:pPr>
            <a:endParaRPr lang="lt-LT" dirty="0">
              <a:solidFill>
                <a:schemeClr val="bg2">
                  <a:lumMod val="50000"/>
                </a:schemeClr>
              </a:solidFill>
              <a:latin typeface="Arial Narrow" panose="020B0606020202030204" pitchFamily="34" charset="0"/>
            </a:endParaRPr>
          </a:p>
        </p:txBody>
      </p:sp>
      <p:sp>
        <p:nvSpPr>
          <p:cNvPr id="6" name="Slide Number Placeholder 5">
            <a:extLst>
              <a:ext uri="{FF2B5EF4-FFF2-40B4-BE49-F238E27FC236}">
                <a16:creationId xmlns:a16="http://schemas.microsoft.com/office/drawing/2014/main" id="{2D52D3A4-FC16-44F2-87D0-9CD3485A652D}"/>
              </a:ext>
            </a:extLst>
          </p:cNvPr>
          <p:cNvSpPr>
            <a:spLocks noGrp="1"/>
          </p:cNvSpPr>
          <p:nvPr>
            <p:ph type="sldNum" sz="quarter" idx="12"/>
          </p:nvPr>
        </p:nvSpPr>
        <p:spPr/>
        <p:txBody>
          <a:bodyPr/>
          <a:lstStyle/>
          <a:p>
            <a:fld id="{8ECB1AA1-2684-4CA5-BDD3-7C7636F29DE8}" type="slidenum">
              <a:rPr lang="lt-LT" smtClean="0"/>
              <a:pPr/>
              <a:t>6</a:t>
            </a:fld>
            <a:endParaRPr lang="lt-LT" dirty="0"/>
          </a:p>
        </p:txBody>
      </p:sp>
      <p:pic>
        <p:nvPicPr>
          <p:cNvPr id="5" name="Picture 4">
            <a:extLst>
              <a:ext uri="{FF2B5EF4-FFF2-40B4-BE49-F238E27FC236}">
                <a16:creationId xmlns:a16="http://schemas.microsoft.com/office/drawing/2014/main" id="{0329BD10-0446-4AF6-AA60-55E2A140DCA6}"/>
              </a:ext>
            </a:extLst>
          </p:cNvPr>
          <p:cNvPicPr>
            <a:picLocks noChangeAspect="1"/>
          </p:cNvPicPr>
          <p:nvPr/>
        </p:nvPicPr>
        <p:blipFill>
          <a:blip r:embed="rId2" cstate="print"/>
          <a:stretch>
            <a:fillRect/>
          </a:stretch>
        </p:blipFill>
        <p:spPr>
          <a:xfrm>
            <a:off x="1009650" y="1166092"/>
            <a:ext cx="10172700" cy="3048000"/>
          </a:xfrm>
          <a:prstGeom prst="rect">
            <a:avLst/>
          </a:prstGeom>
        </p:spPr>
      </p:pic>
    </p:spTree>
    <p:extLst>
      <p:ext uri="{BB962C8B-B14F-4D97-AF65-F5344CB8AC3E}">
        <p14:creationId xmlns:p14="http://schemas.microsoft.com/office/powerpoint/2010/main" val="679635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518" y="427204"/>
            <a:ext cx="11512482" cy="767372"/>
          </a:xfrm>
        </p:spPr>
        <p:txBody>
          <a:bodyPr>
            <a:noAutofit/>
          </a:bodyPr>
          <a:lstStyle/>
          <a:p>
            <a:r>
              <a:rPr lang="lt-LT" sz="3300" b="1" dirty="0">
                <a:solidFill>
                  <a:schemeClr val="bg2">
                    <a:lumMod val="50000"/>
                  </a:schemeClr>
                </a:solidFill>
                <a:latin typeface="Arial Narrow" panose="020B0606020202030204" pitchFamily="34" charset="0"/>
              </a:rPr>
              <a:t>SAUGAI SVARBIŲ KONSTRUKCIJŲ, SISTEMŲ IR KOMPONENTŲ PRIEŽIŪRA GALUTINAI SUSTABDYTUOSE ENERGIJOS BLOKUOSE </a:t>
            </a:r>
          </a:p>
        </p:txBody>
      </p:sp>
      <p:sp>
        <p:nvSpPr>
          <p:cNvPr id="3" name="Content Placeholder 2"/>
          <p:cNvSpPr>
            <a:spLocks noGrp="1"/>
          </p:cNvSpPr>
          <p:nvPr>
            <p:ph idx="1"/>
          </p:nvPr>
        </p:nvSpPr>
        <p:spPr>
          <a:xfrm>
            <a:off x="378003" y="1567367"/>
            <a:ext cx="11512482" cy="4351338"/>
          </a:xfrm>
        </p:spPr>
        <p:txBody>
          <a:bodyPr>
            <a:normAutofit/>
          </a:bodyPr>
          <a:lstStyle/>
          <a:p>
            <a:pPr algn="just">
              <a:buClr>
                <a:srgbClr val="C00000"/>
              </a:buClr>
            </a:pPr>
            <a:r>
              <a:rPr lang="lt-LT" sz="2400" dirty="0">
                <a:solidFill>
                  <a:schemeClr val="bg2">
                    <a:lumMod val="50000"/>
                  </a:schemeClr>
                </a:solidFill>
                <a:latin typeface="Arial Narrow" panose="020B0606020202030204" pitchFamily="34" charset="0"/>
              </a:rPr>
              <a:t>2018 m. VATESI peržiūrėjo ir suderino Ignalinos AE 1-ojo energijos bloko periodinio saugos vertinimo ataskaitą, Ignalinos AE 1-ojo ir 2-ojo energijos bloko technologinių reglamentų pakeitimus, VĮ IAE organizacinės struktūros modifikacijos saugą pagrindžiančius dokumentus, 2018 m. Ignalinos AE saugos gerinimo programą, nagrinėjo įrenginių techninės būklės ataskaitas, saugos rodiklių ataskaitas.</a:t>
            </a:r>
          </a:p>
          <a:p>
            <a:pPr algn="just">
              <a:buClr>
                <a:srgbClr val="C00000"/>
              </a:buClr>
            </a:pPr>
            <a:r>
              <a:rPr lang="lt-LT" sz="2400" dirty="0">
                <a:solidFill>
                  <a:schemeClr val="bg2">
                    <a:lumMod val="50000"/>
                  </a:schemeClr>
                </a:solidFill>
                <a:latin typeface="Arial Narrow" panose="020B0606020202030204" pitchFamily="34" charset="0"/>
              </a:rPr>
              <a:t>2018 m. taip pat buvo suderinti Ignalinos AE pateikti 34 techniniai sprendimai dėl saugai svarbių sistemų eksploatavimo ir techninės priežiūros darbų, 19 modifikacijų techninių sprendimų, VATESI komisijoje atestuoti 5 VĮ IAE ir 2 VĮ RATA vadovaujančias pareigas užimantys darbuotojai, dalyvauta 51 VĮ IAE darbuotojo kvalifikacijos patikrinimo egzamine.</a:t>
            </a:r>
          </a:p>
          <a:p>
            <a:pPr marL="0" indent="0" algn="just">
              <a:buClr>
                <a:srgbClr val="C00000"/>
              </a:buClr>
              <a:buNone/>
            </a:pPr>
            <a:endParaRPr lang="lt-LT" dirty="0">
              <a:solidFill>
                <a:schemeClr val="bg2">
                  <a:lumMod val="50000"/>
                </a:schemeClr>
              </a:solidFill>
              <a:latin typeface="Arial Narrow" panose="020B0606020202030204" pitchFamily="34" charset="0"/>
            </a:endParaRPr>
          </a:p>
        </p:txBody>
      </p:sp>
      <p:sp>
        <p:nvSpPr>
          <p:cNvPr id="7" name="Slide Number Placeholder 6">
            <a:extLst>
              <a:ext uri="{FF2B5EF4-FFF2-40B4-BE49-F238E27FC236}">
                <a16:creationId xmlns:a16="http://schemas.microsoft.com/office/drawing/2014/main" id="{4719FB7A-84FC-4D25-9DD3-6F669B6AF803}"/>
              </a:ext>
            </a:extLst>
          </p:cNvPr>
          <p:cNvSpPr>
            <a:spLocks noGrp="1"/>
          </p:cNvSpPr>
          <p:nvPr>
            <p:ph type="sldNum" sz="quarter" idx="12"/>
          </p:nvPr>
        </p:nvSpPr>
        <p:spPr/>
        <p:txBody>
          <a:bodyPr/>
          <a:lstStyle/>
          <a:p>
            <a:fld id="{8ECB1AA1-2684-4CA5-BDD3-7C7636F29DE8}" type="slidenum">
              <a:rPr lang="lt-LT" smtClean="0"/>
              <a:pPr/>
              <a:t>7</a:t>
            </a:fld>
            <a:endParaRPr lang="lt-LT"/>
          </a:p>
        </p:txBody>
      </p:sp>
      <p:pic>
        <p:nvPicPr>
          <p:cNvPr id="10" name="Picture 9">
            <a:extLst>
              <a:ext uri="{FF2B5EF4-FFF2-40B4-BE49-F238E27FC236}">
                <a16:creationId xmlns:a16="http://schemas.microsoft.com/office/drawing/2014/main" id="{B566B37D-D816-4F12-B5AB-8C86D62600CD}"/>
              </a:ext>
            </a:extLst>
          </p:cNvPr>
          <p:cNvPicPr>
            <a:picLocks noChangeAspect="1"/>
          </p:cNvPicPr>
          <p:nvPr/>
        </p:nvPicPr>
        <p:blipFill>
          <a:blip r:embed="rId3" cstate="print"/>
          <a:stretch>
            <a:fillRect/>
          </a:stretch>
        </p:blipFill>
        <p:spPr>
          <a:xfrm>
            <a:off x="774978" y="4782071"/>
            <a:ext cx="2984033" cy="1964380"/>
          </a:xfrm>
          <a:prstGeom prst="rect">
            <a:avLst/>
          </a:prstGeom>
        </p:spPr>
      </p:pic>
      <p:pic>
        <p:nvPicPr>
          <p:cNvPr id="17" name="Picture 3">
            <a:extLst>
              <a:ext uri="{FF2B5EF4-FFF2-40B4-BE49-F238E27FC236}">
                <a16:creationId xmlns:a16="http://schemas.microsoft.com/office/drawing/2014/main" id="{2EEF7EAE-E91F-488B-8ED1-F577329FA8A8}"/>
              </a:ext>
            </a:extLst>
          </p:cNvPr>
          <p:cNvPicPr preferRelativeResize="0">
            <a:picLocks noChangeArrowheads="1"/>
          </p:cNvPicPr>
          <p:nvPr/>
        </p:nvPicPr>
        <p:blipFill>
          <a:blip r:embed="rId4" cstate="print">
            <a:lum bright="-10000"/>
          </a:blip>
          <a:srcRect/>
          <a:stretch>
            <a:fillRect/>
          </a:stretch>
        </p:blipFill>
        <p:spPr bwMode="auto">
          <a:xfrm>
            <a:off x="4748158" y="4757095"/>
            <a:ext cx="3099202" cy="1989355"/>
          </a:xfrm>
          <a:prstGeom prst="rect">
            <a:avLst/>
          </a:prstGeom>
          <a:noFill/>
          <a:ln w="9525">
            <a:solidFill>
              <a:srgbClr val="629DD1"/>
            </a:solidFill>
            <a:miter lim="800000"/>
            <a:headEnd/>
            <a:tailEnd/>
          </a:ln>
        </p:spPr>
      </p:pic>
      <p:pic>
        <p:nvPicPr>
          <p:cNvPr id="8" name="Picture 7">
            <a:extLst>
              <a:ext uri="{FF2B5EF4-FFF2-40B4-BE49-F238E27FC236}">
                <a16:creationId xmlns:a16="http://schemas.microsoft.com/office/drawing/2014/main" id="{30535D08-90B9-42EC-B3AB-66E398B11A59}"/>
              </a:ext>
            </a:extLst>
          </p:cNvPr>
          <p:cNvPicPr>
            <a:picLocks noChangeAspect="1"/>
          </p:cNvPicPr>
          <p:nvPr/>
        </p:nvPicPr>
        <p:blipFill>
          <a:blip r:embed="rId5" cstate="print"/>
          <a:stretch>
            <a:fillRect/>
          </a:stretch>
        </p:blipFill>
        <p:spPr>
          <a:xfrm>
            <a:off x="8424187" y="4782071"/>
            <a:ext cx="2660758" cy="1964379"/>
          </a:xfrm>
          <a:prstGeom prst="rect">
            <a:avLst/>
          </a:prstGeom>
        </p:spPr>
      </p:pic>
    </p:spTree>
    <p:extLst>
      <p:ext uri="{BB962C8B-B14F-4D97-AF65-F5344CB8AC3E}">
        <p14:creationId xmlns:p14="http://schemas.microsoft.com/office/powerpoint/2010/main" val="651018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967" y="162229"/>
            <a:ext cx="11302635" cy="767372"/>
          </a:xfrm>
        </p:spPr>
        <p:txBody>
          <a:bodyPr>
            <a:noAutofit/>
          </a:bodyPr>
          <a:lstStyle/>
          <a:p>
            <a:r>
              <a:rPr lang="lt-LT" sz="3500" b="1" dirty="0">
                <a:solidFill>
                  <a:schemeClr val="bg2">
                    <a:lumMod val="50000"/>
                  </a:schemeClr>
                </a:solidFill>
                <a:latin typeface="Arial Narrow" panose="020B0606020202030204" pitchFamily="34" charset="0"/>
              </a:rPr>
              <a:t>NEBENAUDOJAMOS ĮRANGOS IŠMONTAVIMO IR DEZAKTYVAVIMO SAUGOS PRIEŽIŪRA</a:t>
            </a:r>
          </a:p>
        </p:txBody>
      </p:sp>
      <p:sp>
        <p:nvSpPr>
          <p:cNvPr id="3" name="Content Placeholder 2"/>
          <p:cNvSpPr>
            <a:spLocks noGrp="1"/>
          </p:cNvSpPr>
          <p:nvPr>
            <p:ph idx="1"/>
          </p:nvPr>
        </p:nvSpPr>
        <p:spPr>
          <a:xfrm>
            <a:off x="431481" y="1151763"/>
            <a:ext cx="11529609" cy="3992891"/>
          </a:xfrm>
        </p:spPr>
        <p:txBody>
          <a:bodyPr>
            <a:normAutofit fontScale="77500" lnSpcReduction="20000"/>
          </a:bodyPr>
          <a:lstStyle/>
          <a:p>
            <a:pPr marL="0" indent="0" algn="just">
              <a:buClr>
                <a:srgbClr val="C00000"/>
              </a:buClr>
              <a:buNone/>
            </a:pPr>
            <a:r>
              <a:rPr lang="lt-LT" sz="2600" dirty="0">
                <a:solidFill>
                  <a:schemeClr val="bg2">
                    <a:lumMod val="50000"/>
                  </a:schemeClr>
                </a:solidFill>
                <a:latin typeface="Arial Narrow" panose="020B0606020202030204" pitchFamily="34" charset="0"/>
              </a:rPr>
              <a:t>2018 m. VATESI, vykdydama Ignalinos AE išmontavimo ir </a:t>
            </a:r>
            <a:r>
              <a:rPr lang="lt-LT" sz="2600" dirty="0" err="1">
                <a:solidFill>
                  <a:schemeClr val="bg2">
                    <a:lumMod val="50000"/>
                  </a:schemeClr>
                </a:solidFill>
                <a:latin typeface="Arial Narrow" panose="020B0606020202030204" pitchFamily="34" charset="0"/>
              </a:rPr>
              <a:t>dezaktyvavimo</a:t>
            </a:r>
            <a:r>
              <a:rPr lang="lt-LT" sz="2600" dirty="0">
                <a:solidFill>
                  <a:schemeClr val="bg2">
                    <a:lumMod val="50000"/>
                  </a:schemeClr>
                </a:solidFill>
                <a:latin typeface="Arial Narrow" panose="020B0606020202030204" pitchFamily="34" charset="0"/>
              </a:rPr>
              <a:t> saugos priežiūrą, išnagrinėjo ir suderino:</a:t>
            </a:r>
          </a:p>
          <a:p>
            <a:pPr algn="just">
              <a:buClr>
                <a:srgbClr val="C00000"/>
              </a:buClr>
            </a:pPr>
            <a:r>
              <a:rPr lang="lt-LT" sz="2600" dirty="0">
                <a:solidFill>
                  <a:schemeClr val="bg2">
                    <a:lumMod val="50000"/>
                  </a:schemeClr>
                </a:solidFill>
                <a:latin typeface="Arial Narrow" panose="020B0606020202030204" pitchFamily="34" charset="0"/>
              </a:rPr>
              <a:t>Ignalinos AE 2-ajame energijos bloke (D2) esančių </a:t>
            </a:r>
            <a:r>
              <a:rPr lang="lt-LT" sz="2600" dirty="0" err="1">
                <a:solidFill>
                  <a:schemeClr val="bg2">
                    <a:lumMod val="50000"/>
                  </a:schemeClr>
                </a:solidFill>
                <a:latin typeface="Arial Narrow" panose="020B0606020202030204" pitchFamily="34" charset="0"/>
              </a:rPr>
              <a:t>deaeratorių</a:t>
            </a:r>
            <a:r>
              <a:rPr lang="lt-LT" sz="2600" dirty="0">
                <a:solidFill>
                  <a:schemeClr val="bg2">
                    <a:lumMod val="50000"/>
                  </a:schemeClr>
                </a:solidFill>
                <a:latin typeface="Arial Narrow" panose="020B0606020202030204" pitchFamily="34" charset="0"/>
              </a:rPr>
              <a:t> bei sauso garo sistemų įrangos (B9-7 (2) projektas) išmontavimo ir </a:t>
            </a:r>
            <a:r>
              <a:rPr lang="lt-LT" sz="2600" dirty="0" err="1">
                <a:solidFill>
                  <a:schemeClr val="bg2">
                    <a:lumMod val="50000"/>
                  </a:schemeClr>
                </a:solidFill>
                <a:latin typeface="Arial Narrow" panose="020B0606020202030204" pitchFamily="34" charset="0"/>
              </a:rPr>
              <a:t>dezaktyvavimo</a:t>
            </a:r>
            <a:r>
              <a:rPr lang="lt-LT" sz="2600" dirty="0">
                <a:solidFill>
                  <a:schemeClr val="bg2">
                    <a:lumMod val="50000"/>
                  </a:schemeClr>
                </a:solidFill>
                <a:latin typeface="Arial Narrow" panose="020B0606020202030204" pitchFamily="34" charset="0"/>
              </a:rPr>
              <a:t> projektą bei jo saugos pagrindimo ataskaitą;</a:t>
            </a:r>
          </a:p>
          <a:p>
            <a:pPr algn="just">
              <a:buClr>
                <a:srgbClr val="C00000"/>
              </a:buClr>
            </a:pPr>
            <a:r>
              <a:rPr lang="lt-LT" sz="2600" dirty="0">
                <a:solidFill>
                  <a:schemeClr val="bg2">
                    <a:lumMod val="50000"/>
                  </a:schemeClr>
                </a:solidFill>
                <a:latin typeface="Arial Narrow" panose="020B0606020202030204" pitchFamily="34" charset="0"/>
              </a:rPr>
              <a:t>Ignalinos AE 2-ojo energijos bloko saugos analizės ataskaitos 10 užduoties „Radioaktyviųjų atliekų tvarkymas“ papildymą dėl naujo pirminio radioaktyviųjų atliekų tvarkymo komplekso 130/2 pastate;</a:t>
            </a:r>
          </a:p>
          <a:p>
            <a:pPr algn="just">
              <a:buClr>
                <a:srgbClr val="C00000"/>
              </a:buClr>
            </a:pPr>
            <a:r>
              <a:rPr lang="lt-LT" sz="2600" dirty="0">
                <a:solidFill>
                  <a:schemeClr val="bg2">
                    <a:lumMod val="50000"/>
                  </a:schemeClr>
                </a:solidFill>
                <a:latin typeface="Arial Narrow" panose="020B0606020202030204" pitchFamily="34" charset="0"/>
              </a:rPr>
              <a:t>Ignalinos AE 1-ojo bloko galutinio sustabdymo ir kuro iškrovimo fazės eksploatavimo nutraukimo projekto (U1DP0) papildymą dėl saugai svarbių branduolinės energetikos objekto konstrukcijų, sistemų ir komponentų – reaktoriaus technologinių kanalų, valdymo ir apsaugos sistemos kanalų, reflektoriaus aušinimo kanalų, daugkartinės priverstinės cirkuliacijos kontūro metalo konstrukcijų pakeitimo, jiems atliekant reaktoriaus erdvės sandarumo funkciją, kitais elementais, kurie atliks analogiškas saugos funkcijas ir leis pradėti rengtis įrangos esančios žemiau ir virš 1-ojo energijos bloko aktyviosios zonos išmontavimui ir </a:t>
            </a:r>
            <a:r>
              <a:rPr lang="lt-LT" sz="2600" dirty="0" err="1">
                <a:solidFill>
                  <a:schemeClr val="bg2">
                    <a:lumMod val="50000"/>
                  </a:schemeClr>
                </a:solidFill>
                <a:latin typeface="Arial Narrow" panose="020B0606020202030204" pitchFamily="34" charset="0"/>
              </a:rPr>
              <a:t>dezaktyvavimui</a:t>
            </a:r>
            <a:r>
              <a:rPr lang="lt-LT" sz="2600" dirty="0">
                <a:solidFill>
                  <a:schemeClr val="bg2">
                    <a:lumMod val="50000"/>
                  </a:schemeClr>
                </a:solidFill>
                <a:latin typeface="Arial Narrow" panose="020B0606020202030204" pitchFamily="34" charset="0"/>
              </a:rPr>
              <a:t>;</a:t>
            </a:r>
          </a:p>
          <a:p>
            <a:pPr algn="just">
              <a:buClr>
                <a:srgbClr val="C00000"/>
              </a:buClr>
            </a:pPr>
            <a:r>
              <a:rPr lang="lt-LT" sz="2600" dirty="0">
                <a:solidFill>
                  <a:schemeClr val="bg2">
                    <a:lumMod val="50000"/>
                  </a:schemeClr>
                </a:solidFill>
                <a:latin typeface="Arial Narrow" panose="020B0606020202030204" pitchFamily="34" charset="0"/>
              </a:rPr>
              <a:t>1-ojo energijos bloko skirstomojo grupinio kolektoriaus praplovimo projektą su saugos pagrindimu</a:t>
            </a:r>
            <a:r>
              <a:rPr lang="en-US" sz="2600" dirty="0">
                <a:solidFill>
                  <a:schemeClr val="bg2">
                    <a:lumMod val="50000"/>
                  </a:schemeClr>
                </a:solidFill>
                <a:latin typeface="Arial Narrow" panose="020B0606020202030204" pitchFamily="34" charset="0"/>
              </a:rPr>
              <a:t>;</a:t>
            </a:r>
          </a:p>
          <a:p>
            <a:pPr algn="just">
              <a:buClr>
                <a:srgbClr val="C00000"/>
              </a:buClr>
            </a:pPr>
            <a:r>
              <a:rPr lang="lt-LT" sz="2600" dirty="0">
                <a:solidFill>
                  <a:schemeClr val="bg2">
                    <a:lumMod val="50000"/>
                  </a:schemeClr>
                </a:solidFill>
                <a:latin typeface="Arial Narrow" panose="020B0606020202030204" pitchFamily="34" charset="0"/>
              </a:rPr>
              <a:t>Kitus su eksploatavimo nutraukimu susijusius </a:t>
            </a:r>
            <a:r>
              <a:rPr lang="en-US" sz="2600" dirty="0" err="1">
                <a:solidFill>
                  <a:schemeClr val="bg2">
                    <a:lumMod val="50000"/>
                  </a:schemeClr>
                </a:solidFill>
                <a:latin typeface="Arial Narrow" panose="020B0606020202030204" pitchFamily="34" charset="0"/>
              </a:rPr>
              <a:t>dokumentus</a:t>
            </a:r>
            <a:r>
              <a:rPr lang="en-US" sz="2600" dirty="0">
                <a:solidFill>
                  <a:schemeClr val="bg2">
                    <a:lumMod val="50000"/>
                  </a:schemeClr>
                </a:solidFill>
                <a:latin typeface="Arial Narrow" panose="020B0606020202030204" pitchFamily="34" charset="0"/>
              </a:rPr>
              <a:t>.</a:t>
            </a:r>
            <a:endParaRPr lang="lt-LT" sz="2500" dirty="0">
              <a:solidFill>
                <a:schemeClr val="bg2">
                  <a:lumMod val="50000"/>
                </a:schemeClr>
              </a:solidFill>
              <a:latin typeface="Arial Narrow" panose="020B0606020202030204" pitchFamily="34" charset="0"/>
            </a:endParaRPr>
          </a:p>
          <a:p>
            <a:pPr marL="0" indent="0" algn="just">
              <a:buClr>
                <a:srgbClr val="C00000"/>
              </a:buClr>
              <a:buNone/>
            </a:pPr>
            <a:endParaRPr lang="lt-LT" sz="2500" dirty="0">
              <a:solidFill>
                <a:schemeClr val="bg2">
                  <a:lumMod val="50000"/>
                </a:schemeClr>
              </a:solidFill>
              <a:latin typeface="Arial Narrow" panose="020B0606020202030204" pitchFamily="34" charset="0"/>
            </a:endParaRPr>
          </a:p>
          <a:p>
            <a:pPr algn="just">
              <a:buClr>
                <a:srgbClr val="C00000"/>
              </a:buClr>
            </a:pPr>
            <a:endParaRPr lang="lt-LT" sz="2500" dirty="0">
              <a:solidFill>
                <a:schemeClr val="bg2">
                  <a:lumMod val="50000"/>
                </a:schemeClr>
              </a:solidFill>
              <a:latin typeface="Arial Narrow" panose="020B0606020202030204" pitchFamily="34" charset="0"/>
            </a:endParaRPr>
          </a:p>
          <a:p>
            <a:pPr algn="just">
              <a:buClr>
                <a:srgbClr val="C00000"/>
              </a:buClr>
            </a:pPr>
            <a:endParaRPr lang="lt-LT" dirty="0">
              <a:solidFill>
                <a:schemeClr val="bg2">
                  <a:lumMod val="50000"/>
                </a:schemeClr>
              </a:solidFill>
              <a:latin typeface="Arial Narrow" panose="020B0606020202030204" pitchFamily="34" charset="0"/>
            </a:endParaRPr>
          </a:p>
          <a:p>
            <a:pPr marL="0" indent="0">
              <a:buClr>
                <a:srgbClr val="C00000"/>
              </a:buClr>
              <a:buNone/>
            </a:pPr>
            <a:endParaRPr lang="lt-LT" dirty="0">
              <a:solidFill>
                <a:schemeClr val="bg2">
                  <a:lumMod val="50000"/>
                </a:schemeClr>
              </a:solidFill>
              <a:latin typeface="Arial Narrow" panose="020B0606020202030204" pitchFamily="34" charset="0"/>
            </a:endParaRPr>
          </a:p>
        </p:txBody>
      </p:sp>
      <p:sp>
        <p:nvSpPr>
          <p:cNvPr id="6" name="Slide Number Placeholder 5">
            <a:extLst>
              <a:ext uri="{FF2B5EF4-FFF2-40B4-BE49-F238E27FC236}">
                <a16:creationId xmlns:a16="http://schemas.microsoft.com/office/drawing/2014/main" id="{B2827EF7-20B2-4AEE-ACA9-E4D26B5B56F9}"/>
              </a:ext>
            </a:extLst>
          </p:cNvPr>
          <p:cNvSpPr>
            <a:spLocks noGrp="1"/>
          </p:cNvSpPr>
          <p:nvPr>
            <p:ph type="sldNum" sz="quarter" idx="12"/>
          </p:nvPr>
        </p:nvSpPr>
        <p:spPr/>
        <p:txBody>
          <a:bodyPr/>
          <a:lstStyle/>
          <a:p>
            <a:fld id="{8ECB1AA1-2684-4CA5-BDD3-7C7636F29DE8}" type="slidenum">
              <a:rPr lang="lt-LT" smtClean="0"/>
              <a:pPr/>
              <a:t>8</a:t>
            </a:fld>
            <a:endParaRPr lang="lt-LT"/>
          </a:p>
        </p:txBody>
      </p:sp>
      <p:pic>
        <p:nvPicPr>
          <p:cNvPr id="8" name="Picture 7">
            <a:extLst>
              <a:ext uri="{FF2B5EF4-FFF2-40B4-BE49-F238E27FC236}">
                <a16:creationId xmlns:a16="http://schemas.microsoft.com/office/drawing/2014/main" id="{34620136-98A6-4108-A79A-40481D2786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535" y="5011136"/>
            <a:ext cx="2437440" cy="1749957"/>
          </a:xfrm>
          <a:prstGeom prst="rect">
            <a:avLst/>
          </a:prstGeom>
        </p:spPr>
      </p:pic>
      <p:pic>
        <p:nvPicPr>
          <p:cNvPr id="5" name="Picture 4">
            <a:extLst>
              <a:ext uri="{FF2B5EF4-FFF2-40B4-BE49-F238E27FC236}">
                <a16:creationId xmlns:a16="http://schemas.microsoft.com/office/drawing/2014/main" id="{658AEE97-7A5E-4E7F-8933-56744AD5BEB5}"/>
              </a:ext>
            </a:extLst>
          </p:cNvPr>
          <p:cNvPicPr>
            <a:picLocks noChangeAspect="1"/>
          </p:cNvPicPr>
          <p:nvPr/>
        </p:nvPicPr>
        <p:blipFill>
          <a:blip r:embed="rId4" cstate="print"/>
          <a:stretch>
            <a:fillRect/>
          </a:stretch>
        </p:blipFill>
        <p:spPr>
          <a:xfrm>
            <a:off x="4376698" y="4957322"/>
            <a:ext cx="2801768" cy="1857583"/>
          </a:xfrm>
          <a:prstGeom prst="rect">
            <a:avLst/>
          </a:prstGeom>
        </p:spPr>
      </p:pic>
      <p:pic>
        <p:nvPicPr>
          <p:cNvPr id="9" name="Picture 8">
            <a:extLst>
              <a:ext uri="{FF2B5EF4-FFF2-40B4-BE49-F238E27FC236}">
                <a16:creationId xmlns:a16="http://schemas.microsoft.com/office/drawing/2014/main" id="{D2FA967C-531A-4766-8A30-F624966296FA}"/>
              </a:ext>
            </a:extLst>
          </p:cNvPr>
          <p:cNvPicPr>
            <a:picLocks noChangeAspect="1"/>
          </p:cNvPicPr>
          <p:nvPr/>
        </p:nvPicPr>
        <p:blipFill>
          <a:blip r:embed="rId5" cstate="print"/>
          <a:stretch>
            <a:fillRect/>
          </a:stretch>
        </p:blipFill>
        <p:spPr>
          <a:xfrm>
            <a:off x="7982189" y="4917704"/>
            <a:ext cx="3058094" cy="1861326"/>
          </a:xfrm>
          <a:prstGeom prst="rect">
            <a:avLst/>
          </a:prstGeom>
        </p:spPr>
      </p:pic>
    </p:spTree>
    <p:extLst>
      <p:ext uri="{BB962C8B-B14F-4D97-AF65-F5344CB8AC3E}">
        <p14:creationId xmlns:p14="http://schemas.microsoft.com/office/powerpoint/2010/main" val="53815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135" y="258088"/>
            <a:ext cx="11635265" cy="767372"/>
          </a:xfrm>
        </p:spPr>
        <p:txBody>
          <a:bodyPr>
            <a:noAutofit/>
          </a:bodyPr>
          <a:lstStyle/>
          <a:p>
            <a:r>
              <a:rPr lang="lt-LT" sz="3500" b="1" dirty="0">
                <a:solidFill>
                  <a:schemeClr val="bg2">
                    <a:lumMod val="50000"/>
                  </a:schemeClr>
                </a:solidFill>
                <a:latin typeface="Arial Narrow" panose="020B0606020202030204" pitchFamily="34" charset="0"/>
              </a:rPr>
              <a:t>RADIOAKTYVIŲJŲ ATLIEKŲ TVARKYMO ĮRENGINIŲ SAUGOS VERTINIMAS</a:t>
            </a:r>
          </a:p>
        </p:txBody>
      </p:sp>
      <p:sp>
        <p:nvSpPr>
          <p:cNvPr id="3" name="Content Placeholder 2"/>
          <p:cNvSpPr>
            <a:spLocks noGrp="1"/>
          </p:cNvSpPr>
          <p:nvPr>
            <p:ph idx="1"/>
          </p:nvPr>
        </p:nvSpPr>
        <p:spPr>
          <a:xfrm>
            <a:off x="278771" y="1199172"/>
            <a:ext cx="11315831" cy="3904056"/>
          </a:xfrm>
        </p:spPr>
        <p:txBody>
          <a:bodyPr>
            <a:normAutofit/>
          </a:bodyPr>
          <a:lstStyle/>
          <a:p>
            <a:pPr marL="0" indent="0" algn="just">
              <a:buClr>
                <a:srgbClr val="C00000"/>
              </a:buClr>
              <a:buNone/>
            </a:pPr>
            <a:r>
              <a:rPr lang="lt-LT" sz="2200" dirty="0">
                <a:solidFill>
                  <a:schemeClr val="bg2">
                    <a:lumMod val="50000"/>
                  </a:schemeClr>
                </a:solidFill>
                <a:latin typeface="Arial Narrow" panose="020B0606020202030204" pitchFamily="34" charset="0"/>
              </a:rPr>
              <a:t>2018 m. VATESI išnagrinėjo ir suderino</a:t>
            </a:r>
            <a:r>
              <a:rPr lang="lt-LT" sz="2200" b="1" dirty="0">
                <a:solidFill>
                  <a:schemeClr val="bg2">
                    <a:lumMod val="50000"/>
                  </a:schemeClr>
                </a:solidFill>
                <a:latin typeface="Arial Narrow" panose="020B0606020202030204" pitchFamily="34" charset="0"/>
              </a:rPr>
              <a:t>:</a:t>
            </a:r>
          </a:p>
          <a:p>
            <a:pPr algn="just">
              <a:buClr>
                <a:srgbClr val="C00000"/>
              </a:buClr>
            </a:pPr>
            <a:r>
              <a:rPr lang="lt-LT" sz="2200" dirty="0">
                <a:solidFill>
                  <a:schemeClr val="bg2">
                    <a:lumMod val="50000"/>
                  </a:schemeClr>
                </a:solidFill>
                <a:latin typeface="Arial Narrow" panose="020B0606020202030204" pitchFamily="34" charset="0"/>
              </a:rPr>
              <a:t>Kietųjų radioaktyviųjų atliekų perdirbimo ir saugojimo komplekso (B3/4 projektas) papildomą karštųjų bandymų programą;</a:t>
            </a:r>
          </a:p>
          <a:p>
            <a:pPr algn="just">
              <a:buClr>
                <a:srgbClr val="C00000"/>
              </a:buClr>
            </a:pPr>
            <a:r>
              <a:rPr lang="lt-LT" sz="2200" dirty="0">
                <a:solidFill>
                  <a:schemeClr val="bg2">
                    <a:lumMod val="50000"/>
                  </a:schemeClr>
                </a:solidFill>
                <a:latin typeface="Arial Narrow" panose="020B0606020202030204" pitchFamily="34" charset="0"/>
              </a:rPr>
              <a:t>Kietųjų radioaktyviųjų atliekų išėmimo įrenginių (B2-2 projektas) papildomą karštųjų bandymų programą;</a:t>
            </a:r>
          </a:p>
          <a:p>
            <a:pPr algn="just">
              <a:buClr>
                <a:srgbClr val="C00000"/>
              </a:buClr>
            </a:pPr>
            <a:r>
              <a:rPr lang="lt-LT" sz="2200" dirty="0">
                <a:solidFill>
                  <a:schemeClr val="bg2">
                    <a:lumMod val="50000"/>
                  </a:schemeClr>
                </a:solidFill>
                <a:latin typeface="Arial Narrow" panose="020B0606020202030204" pitchFamily="34" charset="0"/>
              </a:rPr>
              <a:t>Skystųjų radioaktyviųjų atliekų cementavimo komplekso periodinio saugos vertinimo ataskaitą;</a:t>
            </a:r>
          </a:p>
          <a:p>
            <a:pPr algn="just">
              <a:buClr>
                <a:srgbClr val="C00000"/>
              </a:buClr>
            </a:pPr>
            <a:r>
              <a:rPr lang="lt-LT" sz="2200" dirty="0">
                <a:solidFill>
                  <a:schemeClr val="bg2">
                    <a:lumMod val="50000"/>
                  </a:schemeClr>
                </a:solidFill>
                <a:latin typeface="Arial Narrow" panose="020B0606020202030204" pitchFamily="34" charset="0"/>
              </a:rPr>
              <a:t>Cementuotų atliekų saugyklos panaudojimo reaktoriaus kanalų grafito atliekų laikinajam saugojimui saugos analizės ataskaitą.</a:t>
            </a:r>
          </a:p>
        </p:txBody>
      </p:sp>
      <p:sp>
        <p:nvSpPr>
          <p:cNvPr id="6" name="Slide Number Placeholder 5">
            <a:extLst>
              <a:ext uri="{FF2B5EF4-FFF2-40B4-BE49-F238E27FC236}">
                <a16:creationId xmlns:a16="http://schemas.microsoft.com/office/drawing/2014/main" id="{E67B8945-773C-40A0-8899-F83B7F2BFDA0}"/>
              </a:ext>
            </a:extLst>
          </p:cNvPr>
          <p:cNvSpPr>
            <a:spLocks noGrp="1"/>
          </p:cNvSpPr>
          <p:nvPr>
            <p:ph type="sldNum" sz="quarter" idx="12"/>
          </p:nvPr>
        </p:nvSpPr>
        <p:spPr/>
        <p:txBody>
          <a:bodyPr/>
          <a:lstStyle/>
          <a:p>
            <a:fld id="{8ECB1AA1-2684-4CA5-BDD3-7C7636F29DE8}" type="slidenum">
              <a:rPr lang="lt-LT" smtClean="0"/>
              <a:pPr/>
              <a:t>9</a:t>
            </a:fld>
            <a:endParaRPr lang="lt-LT"/>
          </a:p>
        </p:txBody>
      </p:sp>
      <p:pic>
        <p:nvPicPr>
          <p:cNvPr id="4" name="Picture 3">
            <a:extLst>
              <a:ext uri="{FF2B5EF4-FFF2-40B4-BE49-F238E27FC236}">
                <a16:creationId xmlns:a16="http://schemas.microsoft.com/office/drawing/2014/main" id="{F2502AAF-630D-481E-A14D-2DDF4D68703D}"/>
              </a:ext>
            </a:extLst>
          </p:cNvPr>
          <p:cNvPicPr>
            <a:picLocks noChangeAspect="1"/>
          </p:cNvPicPr>
          <p:nvPr/>
        </p:nvPicPr>
        <p:blipFill>
          <a:blip r:embed="rId2" cstate="print"/>
          <a:stretch>
            <a:fillRect/>
          </a:stretch>
        </p:blipFill>
        <p:spPr>
          <a:xfrm>
            <a:off x="9273405" y="3600512"/>
            <a:ext cx="2321197" cy="3043237"/>
          </a:xfrm>
          <a:prstGeom prst="rect">
            <a:avLst/>
          </a:prstGeom>
        </p:spPr>
      </p:pic>
      <p:pic>
        <p:nvPicPr>
          <p:cNvPr id="5" name="Picture 4">
            <a:extLst>
              <a:ext uri="{FF2B5EF4-FFF2-40B4-BE49-F238E27FC236}">
                <a16:creationId xmlns:a16="http://schemas.microsoft.com/office/drawing/2014/main" id="{7CBCDEA7-CBE6-478D-ADDC-10B429A51A4F}"/>
              </a:ext>
            </a:extLst>
          </p:cNvPr>
          <p:cNvPicPr>
            <a:picLocks noChangeAspect="1"/>
          </p:cNvPicPr>
          <p:nvPr/>
        </p:nvPicPr>
        <p:blipFill>
          <a:blip r:embed="rId3" cstate="print"/>
          <a:stretch>
            <a:fillRect/>
          </a:stretch>
        </p:blipFill>
        <p:spPr>
          <a:xfrm>
            <a:off x="132310" y="4305670"/>
            <a:ext cx="2959932" cy="1942540"/>
          </a:xfrm>
          <a:prstGeom prst="rect">
            <a:avLst/>
          </a:prstGeom>
        </p:spPr>
      </p:pic>
      <p:pic>
        <p:nvPicPr>
          <p:cNvPr id="9" name="Picture 8">
            <a:extLst>
              <a:ext uri="{FF2B5EF4-FFF2-40B4-BE49-F238E27FC236}">
                <a16:creationId xmlns:a16="http://schemas.microsoft.com/office/drawing/2014/main" id="{A5E0F465-B585-485A-9A92-472D516B6F3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82" b="-404"/>
          <a:stretch/>
        </p:blipFill>
        <p:spPr>
          <a:xfrm>
            <a:off x="5827672" y="4305670"/>
            <a:ext cx="3092523" cy="1821736"/>
          </a:xfrm>
          <a:prstGeom prst="rect">
            <a:avLst/>
          </a:prstGeom>
        </p:spPr>
      </p:pic>
      <p:pic>
        <p:nvPicPr>
          <p:cNvPr id="8" name="Picture 7">
            <a:extLst>
              <a:ext uri="{FF2B5EF4-FFF2-40B4-BE49-F238E27FC236}">
                <a16:creationId xmlns:a16="http://schemas.microsoft.com/office/drawing/2014/main" id="{C03F77C2-97F1-4C6F-854E-B77235E315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2030" y="3959760"/>
            <a:ext cx="1675854" cy="2579152"/>
          </a:xfrm>
          <a:prstGeom prst="rect">
            <a:avLst/>
          </a:prstGeom>
        </p:spPr>
      </p:pic>
    </p:spTree>
    <p:extLst>
      <p:ext uri="{BB962C8B-B14F-4D97-AF65-F5344CB8AC3E}">
        <p14:creationId xmlns:p14="http://schemas.microsoft.com/office/powerpoint/2010/main" val="299029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TESI ppt_maketas2017_Dariui" id="{3E787B60-1694-4880-8C69-501149A0E115}" vid="{6E177887-923B-479E-9D0C-393833A7A0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VATESI ppt_maketas2017_Dariui</Template>
  <TotalTime>1667</TotalTime>
  <Words>2720</Words>
  <Application>Microsoft Office PowerPoint</Application>
  <PresentationFormat>Plačiaekranė</PresentationFormat>
  <Paragraphs>203</Paragraphs>
  <Slides>20</Slides>
  <Notes>8</Notes>
  <HiddenSlides>0</HiddenSlides>
  <MMClips>0</MMClips>
  <ScaleCrop>false</ScaleCrop>
  <HeadingPairs>
    <vt:vector size="6" baseType="variant">
      <vt:variant>
        <vt:lpstr>Naudojami šriftai</vt:lpstr>
      </vt:variant>
      <vt:variant>
        <vt:i4>5</vt:i4>
      </vt:variant>
      <vt:variant>
        <vt:lpstr>Tema</vt:lpstr>
      </vt:variant>
      <vt:variant>
        <vt:i4>1</vt:i4>
      </vt:variant>
      <vt:variant>
        <vt:lpstr>Skaidrių pavadinimai</vt:lpstr>
      </vt:variant>
      <vt:variant>
        <vt:i4>20</vt:i4>
      </vt:variant>
    </vt:vector>
  </HeadingPairs>
  <TitlesOfParts>
    <vt:vector size="26" baseType="lpstr">
      <vt:lpstr>Arial</vt:lpstr>
      <vt:lpstr>Arial Narrow</vt:lpstr>
      <vt:lpstr>Calibri</vt:lpstr>
      <vt:lpstr>Calibri Light</vt:lpstr>
      <vt:lpstr>Times New Roman</vt:lpstr>
      <vt:lpstr>Office Theme</vt:lpstr>
      <vt:lpstr>VALSTYBINĖS ATOMINĖS ENERGETIKOS SAUGOS INSPEKCIJOS  2018 METŲ VEIKLOS ATASKAITOS  PRISTATYMAS</vt:lpstr>
      <vt:lpstr>VATESI PASKIRTIS, VIZIJA, MISIJA</vt:lpstr>
      <vt:lpstr>„PowerPoint“ pateiktis</vt:lpstr>
      <vt:lpstr>„PowerPoint“ pateiktis</vt:lpstr>
      <vt:lpstr>STRATEGINIO TIKSLO ĮGYVENDINIMAS (1/3)</vt:lpstr>
      <vt:lpstr>STRATEGINIO TIKSLO ĮGYVENDINIMAS (2/3)</vt:lpstr>
      <vt:lpstr>SAUGAI SVARBIŲ KONSTRUKCIJŲ, SISTEMŲ IR KOMPONENTŲ PRIEŽIŪRA GALUTINAI SUSTABDYTUOSE ENERGIJOS BLOKUOSE </vt:lpstr>
      <vt:lpstr>NEBENAUDOJAMOS ĮRANGOS IŠMONTAVIMO IR DEZAKTYVAVIMO SAUGOS PRIEŽIŪRA</vt:lpstr>
      <vt:lpstr>RADIOAKTYVIŲJŲ ATLIEKŲ TVARKYMO ĮRENGINIŲ SAUGOS VERTINIMAS</vt:lpstr>
      <vt:lpstr>BRANDUOLINIO GINKLO NEPLATINIMO ĮSIPAREIGOJIMŲ ĮGYVENDINIMO PRIEŽIŪRA</vt:lpstr>
      <vt:lpstr>LICENCIJAVIMO PROCESAS</vt:lpstr>
      <vt:lpstr>BRANDUOLINĖS ENERGETIKOS SAUGĄ REGLAMENTUOJANČIŲ TEISĖS AKTŲ RENGIMAS</vt:lpstr>
      <vt:lpstr>ŪKIO SUBJEKTŲ KONSULTAVIMAS</vt:lpstr>
      <vt:lpstr>ŪKIO SUBJEKTŲ VEIKLOS PATIKRINIMAI</vt:lpstr>
      <vt:lpstr>DALYVAVIMAS NAGRINĖJANT BRANDUOLINĖS SAUGOS REIKALAVIMŲ ĮGYVENDINIMĄ STATOMOJE BALTARUSIJOS AE</vt:lpstr>
      <vt:lpstr>KITI VYKDYTI DARBAI</vt:lpstr>
      <vt:lpstr>REZULTATO IR PRODUKTO KRITERIJŲ PASIEKIMO REZULTATAI</vt:lpstr>
      <vt:lpstr>2018 M. VEIKLOS REZULTATAI</vt:lpstr>
      <vt:lpstr>ARTIMIAUSIO LAIKOTARPIO VEIKLOS PRIORITETAI</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for regulation of decommissioning of nuclear facilities and radioactive waste management</dc:title>
  <dc:creator>Asta Mensonė</dc:creator>
  <cp:lastModifiedBy>Šarūnė Navickaitė</cp:lastModifiedBy>
  <cp:revision>358</cp:revision>
  <cp:lastPrinted>2019-03-07T14:31:10Z</cp:lastPrinted>
  <dcterms:created xsi:type="dcterms:W3CDTF">2017-04-11T07:13:41Z</dcterms:created>
  <dcterms:modified xsi:type="dcterms:W3CDTF">2019-03-18T08:17:14Z</dcterms:modified>
</cp:coreProperties>
</file>