
<file path=[Content_Types].xml><?xml version="1.0" encoding="utf-8"?>
<Types xmlns="http://schemas.openxmlformats.org/package/2006/content-types">
  <Default ContentType="image/jpeg" Extension="jpg"/>
  <Default ContentType="image/gif" Extension="gif"/>
  <Default ContentType="image/png" Extension="png"/>
  <Default ContentType="application/vnd.openxmlformats-package.relationships+xml" Extension="rels"/>
  <Default ContentType="application/xml" Extension="xml"/>
  <Default ContentType="image/jpeg" Extension="jpeg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viewProps+xml" PartName="/ppt/viewProp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735750" cy="9866300"/>
  <p:defaultTextStyle>
    <a:defPPr lvl="0">
      <a:defRPr lang="en-US"/>
    </a:defPPr>
    <a:lvl1pPr eaLnBrk="0" hangingPunct="0" lvl="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eaLnBrk="0" hangingPunct="0" lvl="1" marL="4572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eaLnBrk="0" hangingPunct="0" lvl="2" marL="9144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eaLnBrk="0" hangingPunct="0" lvl="3" marL="13716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eaLnBrk="0" hangingPunct="0" lvl="4" marL="18288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defTabSz="914400" eaLnBrk="1" hangingPunct="1" latinLnBrk="0" lvl="5" marL="2286000" rtl="0" algn="l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defTabSz="914400" eaLnBrk="1" hangingPunct="1" latinLnBrk="0" lvl="6" marL="2743200" rtl="0" algn="l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defTabSz="914400" eaLnBrk="1" hangingPunct="1" latinLnBrk="0" lvl="7" marL="3200400" rtl="0" algn="l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defTabSz="914400" eaLnBrk="1" hangingPunct="1" latinLnBrk="0" lvl="8" marL="3657600" rtl="0" algn="l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5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1" Type="http://schemas.openxmlformats.org/officeDocument/2006/relationships/slide" Target="slides/slide6.xml"/><Relationship Id="rId14" Type="http://schemas.openxmlformats.org/officeDocument/2006/relationships/slide" Target="slides/slide9.xml"/><Relationship Id="rId7" Type="http://schemas.openxmlformats.org/officeDocument/2006/relationships/slide" Target="slides/slide2.xml"/><Relationship Id="rId2" Type="http://schemas.openxmlformats.org/officeDocument/2006/relationships/viewProps" Target="viewProps1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3" Type="http://schemas.openxmlformats.org/officeDocument/2006/relationships/presProps" Target="presProps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720" tIns="45859" rIns="91720" bIns="458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720" tIns="45859" rIns="91720" bIns="458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173BC6-75D5-4CE0-96DA-B46BE61EAE6D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0" tIns="45859" rIns="91720" bIns="4585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1"/>
            <a:ext cx="5389563" cy="4440238"/>
          </a:xfrm>
          <a:prstGeom prst="rect">
            <a:avLst/>
          </a:prstGeom>
        </p:spPr>
        <p:txBody>
          <a:bodyPr vert="horz" lIns="91720" tIns="45859" rIns="91720" bIns="458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720" tIns="45859" rIns="91720" bIns="458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720" tIns="45859" rIns="91720" bIns="458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4380B7-2A7F-468E-ABDA-4B2D80A96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51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49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CC3704-5741-425A-BF62-2AC762024906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5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336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0" name="Shape 337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0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336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0" name="Shape 337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7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2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380B7-2A7F-468E-ABDA-4B2D80A96D9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89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380B7-2A7F-468E-ABDA-4B2D80A96D9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99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750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5446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4" tIns="45397" rIns="90794" bIns="45397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NOTES HEADER IN UPPER CASE</a:t>
            </a:r>
          </a:p>
        </p:txBody>
      </p:sp>
      <p:sp>
        <p:nvSpPr>
          <p:cNvPr id="140291" name="Rectangle 3"/>
          <p:cNvSpPr txBox="1">
            <a:spLocks noGrp="1" noChangeArrowheads="1"/>
          </p:cNvSpPr>
          <p:nvPr/>
        </p:nvSpPr>
        <p:spPr bwMode="auto">
          <a:xfrm>
            <a:off x="5446713" y="1"/>
            <a:ext cx="1336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4" tIns="45397" rIns="90794" bIns="45397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F97E97-E9C1-4973-906F-D8E78D6A84DB}" type="datetime1">
              <a:rPr lang="sv-SE" altLang="en-US" sz="1000"/>
              <a:pPr algn="r" eaLnBrk="1" hangingPunct="1"/>
              <a:t>2019-04-05</a:t>
            </a:fld>
            <a:endParaRPr lang="en-US" altLang="en-US" sz="1000"/>
          </a:p>
        </p:txBody>
      </p:sp>
      <p:sp>
        <p:nvSpPr>
          <p:cNvPr id="140292" name="Rectangle 7"/>
          <p:cNvSpPr txBox="1">
            <a:spLocks noGrp="1" noChangeArrowheads="1"/>
          </p:cNvSpPr>
          <p:nvPr/>
        </p:nvSpPr>
        <p:spPr bwMode="auto">
          <a:xfrm>
            <a:off x="6032500" y="9363076"/>
            <a:ext cx="750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4" tIns="45397" rIns="90794" bIns="45397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D0C6AF4-5A9F-4F7D-82DB-D357015A36BD}" type="slidenum">
              <a:rPr lang="en-US" altLang="en-US" sz="1000"/>
              <a:pPr algn="r" eaLnBrk="1" hangingPunct="1"/>
              <a:t>11</a:t>
            </a:fld>
            <a:endParaRPr lang="en-US" altLang="en-US" sz="1000"/>
          </a:p>
        </p:txBody>
      </p:sp>
      <p:sp>
        <p:nvSpPr>
          <p:cNvPr id="140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26722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4790867-075A-40A3-9518-C13E4F4051A9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AC3F1-CD83-41B7-8229-A6AE716456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704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48A88E3-E0E0-45E2-B6A1-6B9D7A333B4B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9667-4634-4C2C-9E34-D8774974D5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931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611F182-205B-46EB-8680-54510D711B08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96423-AF78-43D1-91ED-2984E4854B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705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eactor 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49917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untitled.bmp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" y="465138"/>
            <a:ext cx="749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 userDrawn="1"/>
        </p:nvSpPr>
        <p:spPr>
          <a:xfrm>
            <a:off x="84667" y="357188"/>
            <a:ext cx="12022667" cy="6216650"/>
          </a:xfrm>
          <a:prstGeom prst="roundRect">
            <a:avLst>
              <a:gd name="adj" fmla="val 15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75733" y="6578600"/>
            <a:ext cx="11008784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>
                <a:solidFill>
                  <a:prstClr val="white">
                    <a:lumMod val="85000"/>
                  </a:prstClr>
                </a:solidFill>
                <a:latin typeface="+mn-lt"/>
              </a:rPr>
              <a:t>Presentation to the IIDSF Assembly of Contributors     :     Ignalina Nuclear Power Plant     :     London      14 June 2013 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589233" y="5948737"/>
            <a:ext cx="1137007" cy="430391"/>
            <a:chOff x="3524245" y="3987406"/>
            <a:chExt cx="1042993" cy="53458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oup 8"/>
            <p:cNvGrpSpPr/>
            <p:nvPr/>
          </p:nvGrpSpPr>
          <p:grpSpPr>
            <a:xfrm>
              <a:off x="4376738" y="3987406"/>
              <a:ext cx="190500" cy="533401"/>
              <a:chOff x="4219575" y="4139806"/>
              <a:chExt cx="286942" cy="533401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 rot="5400000">
                <a:off x="4302324" y="4057057"/>
                <a:ext cx="121443" cy="286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5400000">
                <a:off x="4302324" y="4469015"/>
                <a:ext cx="121443" cy="286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5400000">
                <a:off x="4302324" y="4266609"/>
                <a:ext cx="121443" cy="286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3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524245" y="3987406"/>
              <a:ext cx="829872" cy="534589"/>
              <a:chOff x="3524245" y="3987406"/>
              <a:chExt cx="829872" cy="534589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4024313" y="3988595"/>
                <a:ext cx="121443" cy="533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4149924" y="3904657"/>
                <a:ext cx="121443" cy="286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4149924" y="4316615"/>
                <a:ext cx="121443" cy="286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4149924" y="4114209"/>
                <a:ext cx="121443" cy="286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6"/>
              <p:cNvSpPr/>
              <p:nvPr/>
            </p:nvSpPr>
            <p:spPr>
              <a:xfrm rot="5400000">
                <a:off x="3860602" y="4255897"/>
                <a:ext cx="121443" cy="246461"/>
              </a:xfrm>
              <a:custGeom>
                <a:avLst/>
                <a:gdLst>
                  <a:gd name="connsiteX0" fmla="*/ 0 w 121443"/>
                  <a:gd name="connsiteY0" fmla="*/ 0 h 129780"/>
                  <a:gd name="connsiteX1" fmla="*/ 121443 w 121443"/>
                  <a:gd name="connsiteY1" fmla="*/ 0 h 129780"/>
                  <a:gd name="connsiteX2" fmla="*/ 121443 w 121443"/>
                  <a:gd name="connsiteY2" fmla="*/ 129780 h 129780"/>
                  <a:gd name="connsiteX3" fmla="*/ 0 w 121443"/>
                  <a:gd name="connsiteY3" fmla="*/ 129780 h 129780"/>
                  <a:gd name="connsiteX4" fmla="*/ 0 w 121443"/>
                  <a:gd name="connsiteY4" fmla="*/ 0 h 129780"/>
                  <a:gd name="connsiteX0" fmla="*/ 0 w 121443"/>
                  <a:gd name="connsiteY0" fmla="*/ 0 h 244080"/>
                  <a:gd name="connsiteX1" fmla="*/ 121443 w 121443"/>
                  <a:gd name="connsiteY1" fmla="*/ 0 h 244080"/>
                  <a:gd name="connsiteX2" fmla="*/ 119065 w 121443"/>
                  <a:gd name="connsiteY2" fmla="*/ 244080 h 244080"/>
                  <a:gd name="connsiteX3" fmla="*/ 0 w 121443"/>
                  <a:gd name="connsiteY3" fmla="*/ 129780 h 244080"/>
                  <a:gd name="connsiteX4" fmla="*/ 0 w 121443"/>
                  <a:gd name="connsiteY4" fmla="*/ 0 h 244080"/>
                  <a:gd name="connsiteX0" fmla="*/ 0 w 121443"/>
                  <a:gd name="connsiteY0" fmla="*/ 0 h 246461"/>
                  <a:gd name="connsiteX1" fmla="*/ 121443 w 121443"/>
                  <a:gd name="connsiteY1" fmla="*/ 0 h 246461"/>
                  <a:gd name="connsiteX2" fmla="*/ 119068 w 121443"/>
                  <a:gd name="connsiteY2" fmla="*/ 246461 h 246461"/>
                  <a:gd name="connsiteX3" fmla="*/ 0 w 121443"/>
                  <a:gd name="connsiteY3" fmla="*/ 129780 h 246461"/>
                  <a:gd name="connsiteX4" fmla="*/ 0 w 121443"/>
                  <a:gd name="connsiteY4" fmla="*/ 0 h 24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43" h="246461">
                    <a:moveTo>
                      <a:pt x="0" y="0"/>
                    </a:moveTo>
                    <a:lnTo>
                      <a:pt x="121443" y="0"/>
                    </a:lnTo>
                    <a:cubicBezTo>
                      <a:pt x="120650" y="81360"/>
                      <a:pt x="119861" y="165101"/>
                      <a:pt x="119068" y="246461"/>
                    </a:cubicBezTo>
                    <a:lnTo>
                      <a:pt x="0" y="1297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7"/>
              <p:cNvSpPr/>
              <p:nvPr/>
            </p:nvSpPr>
            <p:spPr>
              <a:xfrm rot="3117866">
                <a:off x="3744784" y="3941565"/>
                <a:ext cx="188775" cy="629853"/>
              </a:xfrm>
              <a:custGeom>
                <a:avLst/>
                <a:gdLst>
                  <a:gd name="connsiteX0" fmla="*/ 0 w 121443"/>
                  <a:gd name="connsiteY0" fmla="*/ 0 h 286942"/>
                  <a:gd name="connsiteX1" fmla="*/ 121443 w 121443"/>
                  <a:gd name="connsiteY1" fmla="*/ 0 h 286942"/>
                  <a:gd name="connsiteX2" fmla="*/ 121443 w 121443"/>
                  <a:gd name="connsiteY2" fmla="*/ 286942 h 286942"/>
                  <a:gd name="connsiteX3" fmla="*/ 0 w 121443"/>
                  <a:gd name="connsiteY3" fmla="*/ 286942 h 286942"/>
                  <a:gd name="connsiteX4" fmla="*/ 0 w 121443"/>
                  <a:gd name="connsiteY4" fmla="*/ 0 h 286942"/>
                  <a:gd name="connsiteX0" fmla="*/ 0 w 167148"/>
                  <a:gd name="connsiteY0" fmla="*/ 0 h 522236"/>
                  <a:gd name="connsiteX1" fmla="*/ 121443 w 167148"/>
                  <a:gd name="connsiteY1" fmla="*/ 0 h 522236"/>
                  <a:gd name="connsiteX2" fmla="*/ 167148 w 167148"/>
                  <a:gd name="connsiteY2" fmla="*/ 522236 h 522236"/>
                  <a:gd name="connsiteX3" fmla="*/ 0 w 167148"/>
                  <a:gd name="connsiteY3" fmla="*/ 286942 h 522236"/>
                  <a:gd name="connsiteX4" fmla="*/ 0 w 167148"/>
                  <a:gd name="connsiteY4" fmla="*/ 0 h 522236"/>
                  <a:gd name="connsiteX0" fmla="*/ 0 w 167148"/>
                  <a:gd name="connsiteY0" fmla="*/ 0 h 522236"/>
                  <a:gd name="connsiteX1" fmla="*/ 121443 w 167148"/>
                  <a:gd name="connsiteY1" fmla="*/ 0 h 522236"/>
                  <a:gd name="connsiteX2" fmla="*/ 167148 w 167148"/>
                  <a:gd name="connsiteY2" fmla="*/ 522236 h 522236"/>
                  <a:gd name="connsiteX3" fmla="*/ 56613 w 167148"/>
                  <a:gd name="connsiteY3" fmla="*/ 430997 h 522236"/>
                  <a:gd name="connsiteX4" fmla="*/ 0 w 167148"/>
                  <a:gd name="connsiteY4" fmla="*/ 0 h 522236"/>
                  <a:gd name="connsiteX0" fmla="*/ 0 w 176221"/>
                  <a:gd name="connsiteY0" fmla="*/ 0 h 638173"/>
                  <a:gd name="connsiteX1" fmla="*/ 130516 w 176221"/>
                  <a:gd name="connsiteY1" fmla="*/ 115937 h 638173"/>
                  <a:gd name="connsiteX2" fmla="*/ 176221 w 176221"/>
                  <a:gd name="connsiteY2" fmla="*/ 638173 h 638173"/>
                  <a:gd name="connsiteX3" fmla="*/ 65686 w 176221"/>
                  <a:gd name="connsiteY3" fmla="*/ 546934 h 638173"/>
                  <a:gd name="connsiteX4" fmla="*/ 0 w 176221"/>
                  <a:gd name="connsiteY4" fmla="*/ 0 h 638173"/>
                  <a:gd name="connsiteX0" fmla="*/ 0 w 176221"/>
                  <a:gd name="connsiteY0" fmla="*/ 0 h 638173"/>
                  <a:gd name="connsiteX1" fmla="*/ 130516 w 176221"/>
                  <a:gd name="connsiteY1" fmla="*/ 115937 h 638173"/>
                  <a:gd name="connsiteX2" fmla="*/ 176221 w 176221"/>
                  <a:gd name="connsiteY2" fmla="*/ 638173 h 638173"/>
                  <a:gd name="connsiteX3" fmla="*/ 64218 w 176221"/>
                  <a:gd name="connsiteY3" fmla="*/ 548810 h 638173"/>
                  <a:gd name="connsiteX4" fmla="*/ 0 w 176221"/>
                  <a:gd name="connsiteY4" fmla="*/ 0 h 638173"/>
                  <a:gd name="connsiteX0" fmla="*/ 0 w 182256"/>
                  <a:gd name="connsiteY0" fmla="*/ 0 h 645917"/>
                  <a:gd name="connsiteX1" fmla="*/ 130516 w 182256"/>
                  <a:gd name="connsiteY1" fmla="*/ 115937 h 645917"/>
                  <a:gd name="connsiteX2" fmla="*/ 182256 w 182256"/>
                  <a:gd name="connsiteY2" fmla="*/ 645917 h 645917"/>
                  <a:gd name="connsiteX3" fmla="*/ 64218 w 182256"/>
                  <a:gd name="connsiteY3" fmla="*/ 548810 h 645917"/>
                  <a:gd name="connsiteX4" fmla="*/ 0 w 182256"/>
                  <a:gd name="connsiteY4" fmla="*/ 0 h 645917"/>
                  <a:gd name="connsiteX0" fmla="*/ 0 w 182256"/>
                  <a:gd name="connsiteY0" fmla="*/ 0 h 645917"/>
                  <a:gd name="connsiteX1" fmla="*/ 131408 w 182256"/>
                  <a:gd name="connsiteY1" fmla="*/ 95472 h 645917"/>
                  <a:gd name="connsiteX2" fmla="*/ 182256 w 182256"/>
                  <a:gd name="connsiteY2" fmla="*/ 645917 h 645917"/>
                  <a:gd name="connsiteX3" fmla="*/ 64218 w 182256"/>
                  <a:gd name="connsiteY3" fmla="*/ 548810 h 645917"/>
                  <a:gd name="connsiteX4" fmla="*/ 0 w 182256"/>
                  <a:gd name="connsiteY4" fmla="*/ 0 h 645917"/>
                  <a:gd name="connsiteX0" fmla="*/ 0 w 188775"/>
                  <a:gd name="connsiteY0" fmla="*/ 0 h 629853"/>
                  <a:gd name="connsiteX1" fmla="*/ 131408 w 188775"/>
                  <a:gd name="connsiteY1" fmla="*/ 95472 h 629853"/>
                  <a:gd name="connsiteX2" fmla="*/ 188775 w 188775"/>
                  <a:gd name="connsiteY2" fmla="*/ 629853 h 629853"/>
                  <a:gd name="connsiteX3" fmla="*/ 64218 w 188775"/>
                  <a:gd name="connsiteY3" fmla="*/ 548810 h 629853"/>
                  <a:gd name="connsiteX4" fmla="*/ 0 w 188775"/>
                  <a:gd name="connsiteY4" fmla="*/ 0 h 629853"/>
                  <a:gd name="connsiteX0" fmla="*/ 0 w 188775"/>
                  <a:gd name="connsiteY0" fmla="*/ 0 h 629853"/>
                  <a:gd name="connsiteX1" fmla="*/ 131408 w 188775"/>
                  <a:gd name="connsiteY1" fmla="*/ 95472 h 629853"/>
                  <a:gd name="connsiteX2" fmla="*/ 188775 w 188775"/>
                  <a:gd name="connsiteY2" fmla="*/ 629853 h 629853"/>
                  <a:gd name="connsiteX3" fmla="*/ 69921 w 188775"/>
                  <a:gd name="connsiteY3" fmla="*/ 526062 h 629853"/>
                  <a:gd name="connsiteX4" fmla="*/ 0 w 188775"/>
                  <a:gd name="connsiteY4" fmla="*/ 0 h 629853"/>
                  <a:gd name="connsiteX0" fmla="*/ 0 w 188775"/>
                  <a:gd name="connsiteY0" fmla="*/ 0 h 629853"/>
                  <a:gd name="connsiteX1" fmla="*/ 131408 w 188775"/>
                  <a:gd name="connsiteY1" fmla="*/ 95472 h 629853"/>
                  <a:gd name="connsiteX2" fmla="*/ 188775 w 188775"/>
                  <a:gd name="connsiteY2" fmla="*/ 629853 h 629853"/>
                  <a:gd name="connsiteX3" fmla="*/ 63644 w 188775"/>
                  <a:gd name="connsiteY3" fmla="*/ 530222 h 629853"/>
                  <a:gd name="connsiteX4" fmla="*/ 0 w 188775"/>
                  <a:gd name="connsiteY4" fmla="*/ 0 h 62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775" h="629853">
                    <a:moveTo>
                      <a:pt x="0" y="0"/>
                    </a:moveTo>
                    <a:lnTo>
                      <a:pt x="131408" y="95472"/>
                    </a:lnTo>
                    <a:lnTo>
                      <a:pt x="188775" y="629853"/>
                    </a:lnTo>
                    <a:lnTo>
                      <a:pt x="63644" y="5302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3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785" y="274639"/>
            <a:ext cx="7681383" cy="561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76EECBD-C009-417F-99AD-2D8B0052CD0C}" type="datetime1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-271867" y="0"/>
            <a:ext cx="271867" cy="276999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69A14516-ED9F-4C61-8EAD-DA39FC2EF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47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685" y="6156325"/>
            <a:ext cx="157903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685" y="6021388"/>
            <a:ext cx="157903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215900"/>
            <a:ext cx="10754783" cy="5488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23393" y="1118586"/>
            <a:ext cx="10562167" cy="4752975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72000" rIns="72000" bIns="72000"/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 (not used) </a:t>
            </a:r>
          </a:p>
          <a:p>
            <a:pPr lvl="4"/>
            <a:r>
              <a:rPr lang="en-GB" altLang="en-US" noProof="0" dirty="0"/>
              <a:t>Third level (not used)</a:t>
            </a:r>
          </a:p>
          <a:p>
            <a:pPr lvl="3"/>
            <a:endParaRPr lang="en-GB" altLang="en-US" noProof="0" dirty="0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3A0A-CAB4-495F-8C8B-359923BF0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9158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099" y="274638"/>
            <a:ext cx="98933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5531EBC-3DD4-4014-AAA1-F513FBF802AA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F492-309D-4639-B351-6020D96358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679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04D4816-8C02-4777-9D69-AD7C82F521E4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D0317-57D1-4777-90F3-A557BFE27A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649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017FE19-DB8E-48D6-BA32-EC17A1A26A96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80A5-14E9-450D-8DDD-F73E2D015F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64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26A84AB-FD9E-4F0A-A448-6C19121E0C81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B39D-1795-4A04-AB11-6DB1AD88F0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478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1867F3C-5EF0-4F36-81F4-E42D26E23B49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C1A8-7B91-4139-98B1-5F8528CB64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260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1C39BD6-503D-4D74-A507-B7312AEB26BD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AA17-D21F-41CE-8602-80D858D496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3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AA8352D-8693-4743-BC35-2E679C382794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B3FD-66B4-401C-9E60-A242E63A17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445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5C99613-9110-43F0-8A25-A6D007CA032F}" type="datetime1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36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33" y="6457564"/>
            <a:ext cx="27186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C7FD-4794-4DBA-A9E6-BBDA257D35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504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7717" y="36513"/>
            <a:ext cx="99546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1368" y="1325563"/>
            <a:ext cx="99610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</a:p>
        </p:txBody>
      </p:sp>
      <p:sp>
        <p:nvSpPr>
          <p:cNvPr id="16" name="Shape 12"/>
          <p:cNvSpPr>
            <a:spLocks noGrp="1"/>
          </p:cNvSpPr>
          <p:nvPr>
            <p:ph type="sldNum" sz="quarter" idx="4"/>
          </p:nvPr>
        </p:nvSpPr>
        <p:spPr>
          <a:xfrm>
            <a:off x="11081933" y="6460739"/>
            <a:ext cx="271867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/>
            </a:pPr>
            <a:fld id="{A1583A2E-F4C8-4BAB-8BF3-12B8363137BC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1030" name="Group 16"/>
          <p:cNvGrpSpPr>
            <a:grpSpLocks/>
          </p:cNvGrpSpPr>
          <p:nvPr userDrawn="1"/>
        </p:nvGrpSpPr>
        <p:grpSpPr bwMode="auto">
          <a:xfrm>
            <a:off x="0" y="1"/>
            <a:ext cx="12192000" cy="1095375"/>
            <a:chOff x="0" y="252046"/>
            <a:chExt cx="9144000" cy="1340767"/>
          </a:xfrm>
        </p:grpSpPr>
        <p:sp>
          <p:nvSpPr>
            <p:cNvPr id="18" name="Shape 3"/>
            <p:cNvSpPr/>
            <p:nvPr/>
          </p:nvSpPr>
          <p:spPr>
            <a:xfrm>
              <a:off x="0" y="252046"/>
              <a:ext cx="9144000" cy="1340767"/>
            </a:xfrm>
            <a:prstGeom prst="rect">
              <a:avLst/>
            </a:prstGeom>
            <a:gradFill>
              <a:gsLst>
                <a:gs pos="38000">
                  <a:srgbClr val="2F83D7">
                    <a:alpha val="57000"/>
                  </a:srgbClr>
                </a:gs>
                <a:gs pos="83000">
                  <a:srgbClr val="1F5FA0"/>
                </a:gs>
                <a:gs pos="99000">
                  <a:srgbClr val="1F5FA0">
                    <a:alpha val="67000"/>
                  </a:srgbClr>
                </a:gs>
                <a:gs pos="100000">
                  <a:srgbClr val="1EB4DD"/>
                </a:gs>
              </a:gsLst>
              <a:lin ang="156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 defTabSz="914378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lt-LT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4" name="image4.png" descr="master_INPP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256" y="571085"/>
              <a:ext cx="730188" cy="74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1" r:id="rId1"/>
    <p:sldLayoutId id="2147486072" r:id="rId2"/>
    <p:sldLayoutId id="2147486073" r:id="rId3"/>
    <p:sldLayoutId id="2147486074" r:id="rId4"/>
    <p:sldLayoutId id="2147486075" r:id="rId5"/>
    <p:sldLayoutId id="2147486076" r:id="rId6"/>
    <p:sldLayoutId id="2147486077" r:id="rId7"/>
    <p:sldLayoutId id="2147486078" r:id="rId8"/>
    <p:sldLayoutId id="2147486079" r:id="rId9"/>
    <p:sldLayoutId id="2147486080" r:id="rId10"/>
    <p:sldLayoutId id="2147486081" r:id="rId11"/>
    <p:sldLayoutId id="2147486082" r:id="rId12"/>
    <p:sldLayoutId id="214748608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jpg"/><Relationship Id="rId29" Type="http://schemas.openxmlformats.org/officeDocument/2006/relationships/image" Target="../media/image43.png"/><Relationship Id="rId11" Type="http://schemas.openxmlformats.org/officeDocument/2006/relationships/image" Target="../media/image25.jp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10" Type="http://schemas.openxmlformats.org/officeDocument/2006/relationships/image" Target="../media/image24.jpg"/><Relationship Id="rId19" Type="http://schemas.openxmlformats.org/officeDocument/2006/relationships/image" Target="../media/image33.jp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openxmlformats.org/officeDocument/2006/relationships/image" Target="../media/image28.jpg"/><Relationship Id="rId22" Type="http://schemas.openxmlformats.org/officeDocument/2006/relationships/image" Target="../media/image36.jpe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8" Type="http://schemas.openxmlformats.org/officeDocument/2006/relationships/image" Target="../media/image22.jpg"/><Relationship Id="rId51" Type="http://schemas.openxmlformats.org/officeDocument/2006/relationships/image" Target="../media/image65.png"/><Relationship Id="rId3" Type="http://schemas.openxmlformats.org/officeDocument/2006/relationships/image" Target="../media/image17.pn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5" Type="http://schemas.openxmlformats.org/officeDocument/2006/relationships/image" Target="../media/image39.png"/><Relationship Id="rId33" Type="http://schemas.openxmlformats.org/officeDocument/2006/relationships/image" Target="../media/image47.gif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0" Type="http://schemas.openxmlformats.org/officeDocument/2006/relationships/image" Target="../media/image34.jp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4453109" y="6457565"/>
            <a:ext cx="177291" cy="27699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E63944-F8CB-416F-B182-054EB666DD8A}" type="slidenum">
              <a:rPr lang="en-GB" altLang="en-US" sz="1200">
                <a:solidFill>
                  <a:srgbClr val="898989"/>
                </a:solidFill>
                <a:ea typeface="Calibri Light" panose="020F0302020204030204" pitchFamily="34" charset="0"/>
                <a:cs typeface="Arial" panose="020B0604020202020204" pitchFamily="34" charset="0"/>
                <a:sym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  <a:ea typeface="Calibri Light" panose="020F0302020204030204" pitchFamily="34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97FD5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93094" y="1930760"/>
            <a:ext cx="8405812" cy="2076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lt-LT" sz="4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IAE 2018 m. veiklos rezultatai </a:t>
            </a:r>
          </a:p>
          <a:p>
            <a:pPr>
              <a:defRPr/>
            </a:pPr>
            <a:r>
              <a:rPr lang="lt-LT" sz="4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ir ateities planai</a:t>
            </a:r>
          </a:p>
        </p:txBody>
      </p:sp>
      <p:grpSp>
        <p:nvGrpSpPr>
          <p:cNvPr id="112649" name="Group 12"/>
          <p:cNvGrpSpPr>
            <a:grpSpLocks/>
          </p:cNvGrpSpPr>
          <p:nvPr/>
        </p:nvGrpSpPr>
        <p:grpSpPr bwMode="auto">
          <a:xfrm>
            <a:off x="0" y="500857"/>
            <a:ext cx="9144000" cy="1108075"/>
            <a:chOff x="-48680" y="473999"/>
            <a:chExt cx="9192680" cy="1118760"/>
          </a:xfrm>
        </p:grpSpPr>
        <p:sp>
          <p:nvSpPr>
            <p:cNvPr id="14" name="Rectangle 13"/>
            <p:cNvSpPr/>
            <p:nvPr/>
          </p:nvSpPr>
          <p:spPr>
            <a:xfrm>
              <a:off x="2871911" y="473999"/>
              <a:ext cx="6272089" cy="1113951"/>
            </a:xfrm>
            <a:prstGeom prst="rect">
              <a:avLst/>
            </a:prstGeom>
            <a:solidFill>
              <a:srgbClr val="002060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539750" defTabSz="914378" eaLnBrk="1" fontAlgn="auto" hangingPunct="1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lt-LT" altLang="ru-RU" sz="2800" b="1" kern="0" dirty="0">
                  <a:solidFill>
                    <a:prstClr val="white"/>
                  </a:solidFill>
                  <a:latin typeface="Cambria" panose="02040503050406030204" pitchFamily="18" charset="0"/>
                </a:rPr>
                <a:t>VĮ Ignalinos atominė elektrinė</a:t>
              </a:r>
              <a:endParaRPr lang="en-US" altLang="ru-RU" sz="2800" b="1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48680" y="478807"/>
              <a:ext cx="2920591" cy="1113952"/>
            </a:xfrm>
            <a:prstGeom prst="rect">
              <a:avLst/>
            </a:prstGeom>
            <a:solidFill>
              <a:srgbClr val="629DD1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78">
                <a:defRPr/>
              </a:pPr>
              <a:endParaRPr lang="en-US" sz="1600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112650" name="Picture 9" descr="master_IN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776288"/>
            <a:ext cx="781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1" name="TextBox 16"/>
          <p:cNvSpPr txBox="1">
            <a:spLocks noChangeArrowheads="1"/>
          </p:cNvSpPr>
          <p:nvPr/>
        </p:nvSpPr>
        <p:spPr bwMode="auto">
          <a:xfrm>
            <a:off x="7559675" y="5611813"/>
            <a:ext cx="30051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t-LT" altLang="ru-RU" sz="1600" b="1" dirty="0">
                <a:solidFill>
                  <a:srgbClr val="FFFFFF"/>
                </a:solidFill>
                <a:latin typeface="Cambria" panose="02040503050406030204" pitchFamily="18" charset="0"/>
              </a:rPr>
              <a:t>Audrius KAMIENAS</a:t>
            </a:r>
            <a:br>
              <a:rPr lang="lt-LT" altLang="ru-RU" sz="1200" b="1" dirty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lt-LT" altLang="ru-RU" sz="1200" b="1" dirty="0">
                <a:solidFill>
                  <a:srgbClr val="FFFFFF"/>
                </a:solidFill>
                <a:latin typeface="Cambria" panose="02040503050406030204" pitchFamily="18" charset="0"/>
              </a:rPr>
              <a:t>Generalinis direktorius</a:t>
            </a:r>
          </a:p>
          <a:p>
            <a:r>
              <a:rPr lang="lt-LT" altLang="ru-RU" sz="1200" b="1" dirty="0">
                <a:solidFill>
                  <a:srgbClr val="FFFFFF"/>
                </a:solidFill>
                <a:latin typeface="Cambria" panose="02040503050406030204" pitchFamily="18" charset="0"/>
              </a:rPr>
              <a:t>2019-04-10</a:t>
            </a:r>
          </a:p>
          <a:p>
            <a:endParaRPr lang="lt-LT" altLang="ru-RU" sz="12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sldNum" sz="quarter" idx="4294967295"/>
          </p:nvPr>
        </p:nvSpPr>
        <p:spPr>
          <a:xfrm>
            <a:off x="11784632" y="6451039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316" name="Shape 316"/>
          <p:cNvSpPr/>
          <p:nvPr/>
        </p:nvSpPr>
        <p:spPr>
          <a:xfrm>
            <a:off x="479376" y="-156938"/>
            <a:ext cx="9545156" cy="135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lt-LT" altLang="ru-RU" sz="2400" b="1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Lietuvos ir užsienio šalių patirtis Ignalinos AE eksploatavimo nutraukimo projektuose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83966" y="1870338"/>
            <a:ext cx="8440567" cy="307701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4285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24285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4285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24285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000" b="0" i="0" u="none" strike="noStrike" cap="none" spc="0" baseline="0">
                <a:ln>
                  <a:noFill/>
                </a:ln>
                <a:solidFill>
                  <a:srgbClr val="24285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4285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4285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4285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4285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37" y="4612768"/>
            <a:ext cx="943356" cy="8587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41" y="2016852"/>
            <a:ext cx="1184109" cy="8047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93" y="2976353"/>
            <a:ext cx="1571625" cy="2952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37" y="3563276"/>
            <a:ext cx="944357" cy="4292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53" y="4186129"/>
            <a:ext cx="1118288" cy="3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43" y="2763872"/>
            <a:ext cx="641529" cy="70167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93" y="2468003"/>
            <a:ext cx="822497" cy="3786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07" y="2982145"/>
            <a:ext cx="982387" cy="37518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38" y="3601689"/>
            <a:ext cx="1495425" cy="35242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43" y="2030941"/>
            <a:ext cx="790575" cy="7524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12" y="2200693"/>
            <a:ext cx="1066800" cy="571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20" y="3486253"/>
            <a:ext cx="981075" cy="3048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84" y="2968463"/>
            <a:ext cx="850764" cy="33140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13" y="3554909"/>
            <a:ext cx="685524" cy="63122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03" y="3965445"/>
            <a:ext cx="1527165" cy="3174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88" y="2312919"/>
            <a:ext cx="1128681" cy="80445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41" y="3313191"/>
            <a:ext cx="890423" cy="386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89" y="4318276"/>
            <a:ext cx="1266825" cy="3429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60" y="4931409"/>
            <a:ext cx="676275" cy="46672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15" y="4543385"/>
            <a:ext cx="875774" cy="69561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93" y="4968561"/>
            <a:ext cx="879231" cy="56836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06" y="4742006"/>
            <a:ext cx="804419" cy="59483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97" y="5555091"/>
            <a:ext cx="937906" cy="4077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79" y="5781525"/>
            <a:ext cx="1025731" cy="63253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99" y="3929036"/>
            <a:ext cx="978102" cy="61085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05912" y="3533336"/>
            <a:ext cx="1550849" cy="23376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64" y="5750381"/>
            <a:ext cx="1614713" cy="39647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20" y="2043694"/>
            <a:ext cx="740807" cy="76509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88" y="4730161"/>
            <a:ext cx="1217504" cy="92479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27" y="5543212"/>
            <a:ext cx="629617" cy="70683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66" y="5896629"/>
            <a:ext cx="885079" cy="30683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61" y="5692528"/>
            <a:ext cx="969029" cy="64484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87" y="4611053"/>
            <a:ext cx="1030994" cy="5154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26" y="4208400"/>
            <a:ext cx="1070860" cy="6073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29" y="5667204"/>
            <a:ext cx="1076325" cy="5238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66" y="4839862"/>
            <a:ext cx="1140664" cy="8215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10" y="2193129"/>
            <a:ext cx="374017" cy="249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12" y="1735854"/>
            <a:ext cx="337777" cy="225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59" y="1581623"/>
            <a:ext cx="354632" cy="258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54" y="1635371"/>
            <a:ext cx="353688" cy="235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06" y="1633134"/>
            <a:ext cx="322397" cy="214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00" y="1633134"/>
            <a:ext cx="333875" cy="22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47" y="2116639"/>
            <a:ext cx="349445" cy="232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52" y="2804937"/>
            <a:ext cx="302095" cy="201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8" y="3327897"/>
            <a:ext cx="302542" cy="201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59" y="1722365"/>
            <a:ext cx="373238" cy="24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73" y="1634474"/>
            <a:ext cx="323164" cy="215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819" y="2876102"/>
            <a:ext cx="349271" cy="232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63" y="4227484"/>
            <a:ext cx="445747" cy="445747"/>
          </a:xfrm>
          <a:prstGeom prst="rect">
            <a:avLst/>
          </a:prstGeom>
        </p:spPr>
      </p:pic>
      <p:pic>
        <p:nvPicPr>
          <p:cNvPr id="73" name="Picture 72"/>
          <p:cNvPicPr/>
          <p:nvPr/>
        </p:nvPicPr>
        <p:blipFill>
          <a:blip r:embed="rId52"/>
          <a:stretch>
            <a:fillRect/>
          </a:stretch>
        </p:blipFill>
        <p:spPr>
          <a:xfrm>
            <a:off x="8288092" y="3929036"/>
            <a:ext cx="1069653" cy="311452"/>
          </a:xfrm>
          <a:prstGeom prst="rect">
            <a:avLst/>
          </a:prstGeom>
        </p:spPr>
      </p:pic>
      <p:sp>
        <p:nvSpPr>
          <p:cNvPr id="59" name="Shape 485">
            <a:extLst>
              <a:ext uri="{FF2B5EF4-FFF2-40B4-BE49-F238E27FC236}">
                <a16:creationId xmlns:a16="http://schemas.microsoft.com/office/drawing/2014/main" id="{9EE8D0A0-CFB2-4FD5-8CE6-89AC9DB1C28F}"/>
              </a:ext>
            </a:extLst>
          </p:cNvPr>
          <p:cNvSpPr/>
          <p:nvPr/>
        </p:nvSpPr>
        <p:spPr>
          <a:xfrm>
            <a:off x="1" y="6573307"/>
            <a:ext cx="12191999" cy="284693"/>
          </a:xfrm>
          <a:prstGeom prst="rect">
            <a:avLst/>
          </a:prstGeom>
          <a:solidFill>
            <a:srgbClr val="52C3CB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indent="352425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lt-LT" sz="1400" dirty="0">
                <a:latin typeface="Cambria" panose="02040503050406030204" pitchFamily="18" charset="0"/>
                <a:ea typeface="Cambria" panose="02040503050406030204" pitchFamily="18" charset="0"/>
              </a:rPr>
              <a:t>Tarptautinė patirtis IAE uždarymo projektuose</a:t>
            </a:r>
            <a:endParaRPr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2023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9966015" y="6454389"/>
            <a:ext cx="262249" cy="27699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5C20D1-E3C8-4018-988F-04EFF5B7D46C}" type="slidenum">
              <a:rPr lang="en-GB" altLang="en-US" sz="1200">
                <a:solidFill>
                  <a:srgbClr val="898989"/>
                </a:solidFill>
                <a:ea typeface="Calibri Light" panose="020F0302020204030204" pitchFamily="34" charset="0"/>
                <a:cs typeface="Arial" panose="020B0604020202020204" pitchFamily="34" charset="0"/>
                <a:sym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>
              <a:solidFill>
                <a:srgbClr val="898989"/>
              </a:solidFill>
              <a:ea typeface="Calibri Light" panose="020F0302020204030204" pitchFamily="34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grpSp>
        <p:nvGrpSpPr>
          <p:cNvPr id="139267" name="Group 28"/>
          <p:cNvGrpSpPr>
            <a:grpSpLocks noChangeAspect="1"/>
          </p:cNvGrpSpPr>
          <p:nvPr/>
        </p:nvGrpSpPr>
        <p:grpSpPr bwMode="auto">
          <a:xfrm>
            <a:off x="5808663" y="6410325"/>
            <a:ext cx="355600" cy="242888"/>
            <a:chOff x="304800" y="4608513"/>
            <a:chExt cx="403225" cy="274638"/>
          </a:xfrm>
        </p:grpSpPr>
        <p:sp>
          <p:nvSpPr>
            <p:cNvPr id="139276" name="Rectangle 9"/>
            <p:cNvSpPr>
              <a:spLocks noChangeArrowheads="1"/>
            </p:cNvSpPr>
            <p:nvPr/>
          </p:nvSpPr>
          <p:spPr bwMode="auto">
            <a:xfrm>
              <a:off x="304800" y="4608513"/>
              <a:ext cx="403225" cy="274638"/>
            </a:xfrm>
            <a:prstGeom prst="rect">
              <a:avLst/>
            </a:prstGeom>
            <a:solidFill>
              <a:srgbClr val="000099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pic>
          <p:nvPicPr>
            <p:cNvPr id="139277" name="Picture 12" descr="eu sta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7" y="4641851"/>
              <a:ext cx="209550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297FD5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0" y="0"/>
            <a:ext cx="12191999" cy="6890049"/>
          </a:xfrm>
          <a:prstGeom prst="rect">
            <a:avLst/>
          </a:prstGeom>
        </p:spPr>
      </p:pic>
      <p:sp>
        <p:nvSpPr>
          <p:cNvPr id="139269" name="Rectangle 8"/>
          <p:cNvSpPr>
            <a:spLocks noChangeArrowheads="1"/>
          </p:cNvSpPr>
          <p:nvPr/>
        </p:nvSpPr>
        <p:spPr bwMode="auto">
          <a:xfrm>
            <a:off x="0" y="468313"/>
            <a:ext cx="6072188" cy="1420812"/>
          </a:xfrm>
          <a:prstGeom prst="rect">
            <a:avLst/>
          </a:prstGeom>
          <a:solidFill>
            <a:srgbClr val="629DD1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t-LT" alt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VĮ Ignalinos atominė elektrinė</a:t>
            </a:r>
            <a:endParaRPr lang="en-US" altLang="ru-RU" sz="1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9270" name="Rectangle 9"/>
          <p:cNvSpPr>
            <a:spLocks noChangeArrowheads="1"/>
          </p:cNvSpPr>
          <p:nvPr/>
        </p:nvSpPr>
        <p:spPr bwMode="auto">
          <a:xfrm>
            <a:off x="6129338" y="468314"/>
            <a:ext cx="6015334" cy="1393825"/>
          </a:xfrm>
          <a:prstGeom prst="rect">
            <a:avLst/>
          </a:prstGeom>
          <a:solidFill>
            <a:srgbClr val="00206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Elektrinės g. 4, K 47</a:t>
            </a:r>
            <a:r>
              <a:rPr lang="en-US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lt-LT" altLang="ru-RU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Drūkšinių</a:t>
            </a:r>
            <a:r>
              <a:rPr lang="lt-LT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31152 Visagino sav.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Lietuva</a:t>
            </a:r>
            <a:endParaRPr lang="en-US" altLang="ru-RU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lt-LT" altLang="ru-RU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</a:t>
            </a:r>
            <a:r>
              <a:rPr lang="lt-LT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(8 386) 28985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Fak</a:t>
            </a:r>
            <a:r>
              <a:rPr lang="lt-LT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s. (8 386) 24396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</a:t>
            </a:r>
            <a:r>
              <a:rPr lang="lt-LT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lt-LT" altLang="ru-RU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aštas</a:t>
            </a:r>
            <a:r>
              <a:rPr lang="lt-LT" alt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lt-LT" altLang="ru-RU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iae@iae.lt</a:t>
            </a:r>
            <a:endParaRPr lang="lt-LT" altLang="ru-RU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9271" name="Group 10"/>
          <p:cNvGrpSpPr>
            <a:grpSpLocks/>
          </p:cNvGrpSpPr>
          <p:nvPr/>
        </p:nvGrpSpPr>
        <p:grpSpPr bwMode="auto">
          <a:xfrm>
            <a:off x="191344" y="6410325"/>
            <a:ext cx="3312367" cy="341313"/>
            <a:chOff x="297493" y="6391591"/>
            <a:chExt cx="3060158" cy="341632"/>
          </a:xfrm>
        </p:grpSpPr>
        <p:grpSp>
          <p:nvGrpSpPr>
            <p:cNvPr id="139272" name="Group 17"/>
            <p:cNvGrpSpPr>
              <a:grpSpLocks noChangeAspect="1"/>
            </p:cNvGrpSpPr>
            <p:nvPr/>
          </p:nvGrpSpPr>
          <p:grpSpPr bwMode="auto">
            <a:xfrm>
              <a:off x="297493" y="6419465"/>
              <a:ext cx="446929" cy="257853"/>
              <a:chOff x="304800" y="4608513"/>
              <a:chExt cx="403225" cy="274638"/>
            </a:xfrm>
          </p:grpSpPr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304800" y="4609288"/>
                <a:ext cx="403578" cy="274172"/>
              </a:xfrm>
              <a:prstGeom prst="rect">
                <a:avLst/>
              </a:prstGeom>
              <a:solidFill>
                <a:srgbClr val="000099"/>
              </a:solidFill>
              <a:ln w="6350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39275" name="Picture 12" descr="eu star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637" y="4641851"/>
                <a:ext cx="209550" cy="20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9273" name="Text Box 1365"/>
            <p:cNvSpPr txBox="1">
              <a:spLocks noChangeArrowheads="1"/>
            </p:cNvSpPr>
            <p:nvPr/>
          </p:nvSpPr>
          <p:spPr bwMode="auto">
            <a:xfrm>
              <a:off x="744422" y="6391591"/>
              <a:ext cx="2613229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lt-LT" altLang="ru-RU" sz="9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Ignalinos AE eksploatavimo nutraukimo veikla bendrai finansuojama Europos Sąjungos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8834C9-1937-466A-9343-12260583DDA3}"/>
              </a:ext>
            </a:extLst>
          </p:cNvPr>
          <p:cNvSpPr txBox="1"/>
          <p:nvPr/>
        </p:nvSpPr>
        <p:spPr>
          <a:xfrm>
            <a:off x="4007768" y="306896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Ačiū už dėmesį</a:t>
            </a:r>
          </a:p>
        </p:txBody>
      </p:sp>
      <p:pic>
        <p:nvPicPr>
          <p:cNvPr id="15" name="image4.png" descr="master_INPP">
            <a:extLst>
              <a:ext uri="{FF2B5EF4-FFF2-40B4-BE49-F238E27FC236}">
                <a16:creationId xmlns:a16="http://schemas.microsoft.com/office/drawing/2014/main" id="{CEE7F14D-B3F9-4BC2-80FF-F555A2563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" y="872931"/>
            <a:ext cx="973584" cy="6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Shape 329"/>
          <p:cNvSpPr>
            <a:spLocks noChangeArrowheads="1"/>
          </p:cNvSpPr>
          <p:nvPr/>
        </p:nvSpPr>
        <p:spPr bwMode="auto">
          <a:xfrm>
            <a:off x="593950" y="253974"/>
            <a:ext cx="9700989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lt-LT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Ignalinos </a:t>
            </a:r>
            <a:r>
              <a:rPr lang="lt-LT" altLang="ru-RU" sz="28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AE</a:t>
            </a:r>
            <a:r>
              <a:rPr lang="lt-LT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: bendra informacija</a:t>
            </a:r>
          </a:p>
        </p:txBody>
      </p:sp>
      <p:sp>
        <p:nvSpPr>
          <p:cNvPr id="26633" name="Shape 330"/>
          <p:cNvSpPr>
            <a:spLocks noChangeArrowheads="1"/>
          </p:cNvSpPr>
          <p:nvPr/>
        </p:nvSpPr>
        <p:spPr bwMode="auto">
          <a:xfrm>
            <a:off x="593950" y="1550100"/>
            <a:ext cx="68702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v"/>
              <a:defRPr/>
            </a:pPr>
            <a:r>
              <a:rPr lang="lt-LT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Strategija</a:t>
            </a:r>
            <a:r>
              <a:rPr lang="lt-LT" altLang="ru-RU" b="1" dirty="0">
                <a:solidFill>
                  <a:srgbClr val="427FBE"/>
                </a:solidFill>
                <a:latin typeface="Cambria" panose="02040503050406030204" pitchFamily="18" charset="0"/>
              </a:rPr>
              <a:t>:</a:t>
            </a:r>
            <a:r>
              <a:rPr lang="lt-LT" altLang="ru-RU" dirty="0">
                <a:solidFill>
                  <a:srgbClr val="427FBE"/>
                </a:solidFill>
                <a:latin typeface="Cambria" panose="02040503050406030204" pitchFamily="18" charset="0"/>
              </a:rPr>
              <a:t> </a:t>
            </a:r>
            <a:r>
              <a:rPr lang="lt-LT" altLang="ru-RU" b="1" dirty="0">
                <a:solidFill>
                  <a:srgbClr val="595959"/>
                </a:solidFill>
                <a:latin typeface="Cambria" panose="02040503050406030204" pitchFamily="18" charset="0"/>
              </a:rPr>
              <a:t>nedelstinas</a:t>
            </a: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 IAE išmontavimas</a:t>
            </a:r>
          </a:p>
          <a:p>
            <a:pPr marL="0" indent="0" algn="just">
              <a:buSzPct val="100000"/>
              <a:defRPr/>
            </a:pPr>
            <a:endParaRPr lang="lt-LT" altLang="ru-RU" dirty="0">
              <a:solidFill>
                <a:srgbClr val="595959"/>
              </a:solidFill>
              <a:latin typeface="Cambria" panose="02040503050406030204" pitchFamily="18" charset="0"/>
            </a:endParaRPr>
          </a:p>
          <a:p>
            <a:pPr marL="273050" indent="0">
              <a:buSzPct val="100000"/>
              <a:defRPr/>
            </a:pP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Galutinis eksploatavimo nutraukimo planas parengtas 200</a:t>
            </a:r>
            <a:r>
              <a:rPr lang="en-US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4</a:t>
            </a: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 m., atnaujintas </a:t>
            </a:r>
            <a:r>
              <a:rPr lang="lt-LT" altLang="ru-RU" b="1" dirty="0">
                <a:solidFill>
                  <a:srgbClr val="595959"/>
                </a:solidFill>
                <a:latin typeface="Cambria" panose="02040503050406030204" pitchFamily="18" charset="0"/>
              </a:rPr>
              <a:t>2014</a:t>
            </a:r>
            <a:r>
              <a:rPr lang="lt-LT" altLang="ru-RU" b="1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lt-LT" altLang="ru-RU" b="1" dirty="0">
                <a:solidFill>
                  <a:srgbClr val="595959"/>
                </a:solidFill>
                <a:latin typeface="Cambria" panose="02040503050406030204" pitchFamily="18" charset="0"/>
              </a:rPr>
              <a:t>m., </a:t>
            </a: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planas atnaujinti </a:t>
            </a:r>
            <a:r>
              <a:rPr lang="lt-LT" altLang="ru-RU" b="1" dirty="0">
                <a:solidFill>
                  <a:srgbClr val="595959"/>
                </a:solidFill>
                <a:latin typeface="Cambria" panose="02040503050406030204" pitchFamily="18" charset="0"/>
              </a:rPr>
              <a:t>2019 m.</a:t>
            </a:r>
          </a:p>
        </p:txBody>
      </p:sp>
      <p:sp>
        <p:nvSpPr>
          <p:cNvPr id="331" name="Shape 331"/>
          <p:cNvSpPr/>
          <p:nvPr/>
        </p:nvSpPr>
        <p:spPr>
          <a:xfrm>
            <a:off x="631319" y="2644028"/>
            <a:ext cx="6641363" cy="33547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0" tIns="0" rIns="0" bIns="0">
            <a:spAutoFit/>
          </a:bodyPr>
          <a:lstStyle>
            <a:lvl1pPr marL="285750" indent="-285750" defTabSz="912813" hangingPunct="0">
              <a:tabLst>
                <a:tab pos="711200" algn="l"/>
                <a:tab pos="1257300" algn="l"/>
                <a:tab pos="161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912813" hangingPunct="0">
              <a:tabLst>
                <a:tab pos="711200" algn="l"/>
                <a:tab pos="1257300" algn="l"/>
                <a:tab pos="161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912813" hangingPunct="0">
              <a:tabLst>
                <a:tab pos="711200" algn="l"/>
                <a:tab pos="1257300" algn="l"/>
                <a:tab pos="161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912813" hangingPunct="0">
              <a:tabLst>
                <a:tab pos="711200" algn="l"/>
                <a:tab pos="1257300" algn="l"/>
                <a:tab pos="161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912813" hangingPunct="0">
              <a:tabLst>
                <a:tab pos="711200" algn="l"/>
                <a:tab pos="1257300" algn="l"/>
                <a:tab pos="161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912813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257300" algn="l"/>
                <a:tab pos="161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912813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257300" algn="l"/>
                <a:tab pos="161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912813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257300" algn="l"/>
                <a:tab pos="161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912813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257300" algn="l"/>
                <a:tab pos="161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>
              <a:spcBef>
                <a:spcPts val="400"/>
              </a:spcBef>
              <a:buSzPct val="100000"/>
              <a:buFont typeface="Wingdings" panose="05000000000000000000" pitchFamily="2" charset="2"/>
              <a:buChar char="v"/>
              <a:defRPr/>
            </a:pPr>
            <a:endParaRPr lang="lt-LT" altLang="ru-RU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400"/>
              </a:spcBef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alt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Darb</a:t>
            </a:r>
            <a:r>
              <a:rPr lang="lt-LT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ų pabaiga: </a:t>
            </a: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IAE išmontavimo pabaiga - </a:t>
            </a:r>
            <a:r>
              <a:rPr lang="lt-LT" altLang="ru-RU" b="1" dirty="0">
                <a:solidFill>
                  <a:srgbClr val="595959"/>
                </a:solidFill>
                <a:latin typeface="Cambria" panose="02040503050406030204" pitchFamily="18" charset="0"/>
              </a:rPr>
              <a:t>2038</a:t>
            </a: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 m.</a:t>
            </a:r>
          </a:p>
          <a:p>
            <a:pPr algn="just">
              <a:spcBef>
                <a:spcPts val="400"/>
              </a:spcBef>
              <a:buSzPct val="100000"/>
              <a:buFont typeface="Wingdings" panose="05000000000000000000" pitchFamily="2" charset="2"/>
              <a:buChar char="v"/>
              <a:defRPr/>
            </a:pPr>
            <a:endParaRPr lang="lt-LT" altLang="ru-RU" dirty="0">
              <a:solidFill>
                <a:srgbClr val="595959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400"/>
              </a:spcBef>
              <a:buSzPct val="100000"/>
              <a:buFont typeface="Wingdings" panose="05000000000000000000" pitchFamily="2" charset="2"/>
              <a:buChar char="v"/>
              <a:defRPr/>
            </a:pPr>
            <a:r>
              <a:rPr lang="lt-LT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Projekto kaštai: </a:t>
            </a:r>
            <a:r>
              <a:rPr lang="lt-LT" altLang="ru-RU" b="1" dirty="0">
                <a:solidFill>
                  <a:srgbClr val="595959"/>
                </a:solidFill>
                <a:latin typeface="Cambria" panose="02040503050406030204" pitchFamily="18" charset="0"/>
              </a:rPr>
              <a:t>3</a:t>
            </a:r>
            <a:r>
              <a:rPr lang="en-US" altLang="ru-RU" b="1" dirty="0">
                <a:solidFill>
                  <a:srgbClr val="595959"/>
                </a:solidFill>
                <a:latin typeface="Cambria" panose="02040503050406030204" pitchFamily="18" charset="0"/>
              </a:rPr>
              <a:t>,</a:t>
            </a:r>
            <a:r>
              <a:rPr lang="lt-LT" altLang="ru-RU" b="1" dirty="0">
                <a:solidFill>
                  <a:srgbClr val="595959"/>
                </a:solidFill>
                <a:latin typeface="Cambria" panose="02040503050406030204" pitchFamily="18" charset="0"/>
              </a:rPr>
              <a:t>4 mlrd. eurų </a:t>
            </a: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(įskaičiuojant 3% infliaciją ir rizikas)</a:t>
            </a:r>
          </a:p>
          <a:p>
            <a:pPr algn="just">
              <a:spcBef>
                <a:spcPts val="400"/>
              </a:spcBef>
              <a:buSzPct val="100000"/>
              <a:buFont typeface="Wingdings" panose="05000000000000000000" pitchFamily="2" charset="2"/>
              <a:buChar char="v"/>
              <a:defRPr/>
            </a:pPr>
            <a:endParaRPr lang="lt-LT" altLang="ru-RU" dirty="0">
              <a:solidFill>
                <a:srgbClr val="595959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400"/>
              </a:spcBef>
              <a:buSzPct val="100000"/>
              <a:buFont typeface="Wingdings" panose="05000000000000000000" pitchFamily="2" charset="2"/>
              <a:buChar char="v"/>
              <a:defRPr/>
            </a:pPr>
            <a:r>
              <a:rPr lang="lt-LT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Finansavimas: </a:t>
            </a: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didžioji dalis - iš </a:t>
            </a:r>
            <a:r>
              <a:rPr lang="lt-LT" altLang="ru-RU" b="1" dirty="0">
                <a:solidFill>
                  <a:srgbClr val="595959"/>
                </a:solidFill>
                <a:latin typeface="Cambria" panose="02040503050406030204" pitchFamily="18" charset="0"/>
              </a:rPr>
              <a:t>ES Ignalinos programos</a:t>
            </a: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, sukurtos Lietuvai palaikyti vykdant nutraukimo užduotį </a:t>
            </a:r>
            <a:b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</a:br>
            <a:endParaRPr lang="lt-LT" altLang="ru-RU" dirty="0">
              <a:solidFill>
                <a:srgbClr val="595959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400"/>
              </a:spcBef>
              <a:buSzPct val="100000"/>
              <a:buFont typeface="Wingdings" panose="05000000000000000000" pitchFamily="2" charset="2"/>
              <a:buChar char="v"/>
              <a:defRPr/>
            </a:pPr>
            <a:endParaRPr lang="lt-LT" altLang="ru-RU" dirty="0">
              <a:solidFill>
                <a:srgbClr val="595959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lt-LT" altLang="ru-RU" dirty="0">
                <a:solidFill>
                  <a:srgbClr val="595959"/>
                </a:solidFill>
                <a:latin typeface="Cambria" panose="02040503050406030204" pitchFamily="18" charset="0"/>
              </a:rPr>
              <a:t>			</a:t>
            </a:r>
          </a:p>
        </p:txBody>
      </p:sp>
      <p:sp>
        <p:nvSpPr>
          <p:cNvPr id="9" name="Shape 171">
            <a:extLst>
              <a:ext uri="{FF2B5EF4-FFF2-40B4-BE49-F238E27FC236}">
                <a16:creationId xmlns:a16="http://schemas.microsoft.com/office/drawing/2014/main" id="{31C4102B-632F-4333-A41C-99B2377D22E0}"/>
              </a:ext>
            </a:extLst>
          </p:cNvPr>
          <p:cNvSpPr/>
          <p:nvPr/>
        </p:nvSpPr>
        <p:spPr>
          <a:xfrm>
            <a:off x="0" y="6573307"/>
            <a:ext cx="12192000" cy="284693"/>
          </a:xfrm>
          <a:prstGeom prst="rect">
            <a:avLst/>
          </a:prstGeom>
          <a:solidFill>
            <a:srgbClr val="17649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indent="352425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>
              <a:defRPr/>
            </a:pPr>
            <a:r>
              <a:rPr lang="lt-LT" sz="1400" dirty="0">
                <a:latin typeface="Cambria" panose="02040503050406030204" pitchFamily="18" charset="0"/>
              </a:rPr>
              <a:t>Bendra informacija apie projektą</a:t>
            </a:r>
            <a:endParaRPr lang="en-GB" sz="1400" dirty="0">
              <a:latin typeface="Cambria" panose="02040503050406030204" pitchFamily="18" charset="0"/>
            </a:endParaRPr>
          </a:p>
        </p:txBody>
      </p:sp>
      <p:sp>
        <p:nvSpPr>
          <p:cNvPr id="26626" name="Shape 325"/>
          <p:cNvSpPr>
            <a:spLocks noGrp="1"/>
          </p:cNvSpPr>
          <p:nvPr>
            <p:ph type="sldNum" sz="quarter" idx="10"/>
          </p:nvPr>
        </p:nvSpPr>
        <p:spPr bwMode="auto">
          <a:xfrm>
            <a:off x="11856640" y="6573307"/>
            <a:ext cx="184150" cy="2682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fld id="{70372A1F-92BB-433F-86A7-69186E721379}" type="slidenum">
              <a:rPr lang="lt-LT" altLang="ru-RU" sz="140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lt-LT" altLang="ru-RU" sz="14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C5721-8564-48E2-B188-EB3202AA2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64" y="1237784"/>
            <a:ext cx="387017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889645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325"/>
          <p:cNvSpPr>
            <a:spLocks noGrp="1"/>
          </p:cNvSpPr>
          <p:nvPr>
            <p:ph type="sldNum" sz="quarter" idx="10"/>
          </p:nvPr>
        </p:nvSpPr>
        <p:spPr bwMode="auto">
          <a:xfrm>
            <a:off x="10294938" y="6453337"/>
            <a:ext cx="184150" cy="2682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fld id="{70372A1F-92BB-433F-86A7-69186E721379}" type="slidenum">
              <a:rPr lang="lt-LT" altLang="ru-RU" sz="140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lt-LT" altLang="ru-RU" sz="1400" dirty="0">
              <a:solidFill>
                <a:srgbClr val="FFFFFF"/>
              </a:solidFill>
            </a:endParaRPr>
          </a:p>
        </p:txBody>
      </p:sp>
      <p:sp>
        <p:nvSpPr>
          <p:cNvPr id="26632" name="Shape 329"/>
          <p:cNvSpPr>
            <a:spLocks noChangeArrowheads="1"/>
          </p:cNvSpPr>
          <p:nvPr/>
        </p:nvSpPr>
        <p:spPr bwMode="auto">
          <a:xfrm>
            <a:off x="623406" y="253974"/>
            <a:ext cx="9671534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lt-LT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Darbų planas</a:t>
            </a:r>
          </a:p>
        </p:txBody>
      </p:sp>
      <p:sp>
        <p:nvSpPr>
          <p:cNvPr id="15" name="Shape 937">
            <a:extLst>
              <a:ext uri="{FF2B5EF4-FFF2-40B4-BE49-F238E27FC236}">
                <a16:creationId xmlns:a16="http://schemas.microsoft.com/office/drawing/2014/main" id="{C186693C-536A-4233-87A1-595952E5CDE4}"/>
              </a:ext>
            </a:extLst>
          </p:cNvPr>
          <p:cNvSpPr txBox="1">
            <a:spLocks/>
          </p:cNvSpPr>
          <p:nvPr/>
        </p:nvSpPr>
        <p:spPr>
          <a:xfrm>
            <a:off x="11856640" y="6471654"/>
            <a:ext cx="17729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6CB4B4D-7CA3-9044-876B-883B54F8677D}" type="slidenum">
              <a:rPr lang="en-US">
                <a:latin typeface="Cambria" panose="02040503050406030204" pitchFamily="18" charset="0"/>
              </a:rPr>
              <a:pPr/>
              <a:t>3</a:t>
            </a:fld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686FBA-BB34-463B-9DDB-3C1A41CD4396}"/>
              </a:ext>
            </a:extLst>
          </p:cNvPr>
          <p:cNvCxnSpPr>
            <a:cxnSpLocks/>
          </p:cNvCxnSpPr>
          <p:nvPr/>
        </p:nvCxnSpPr>
        <p:spPr>
          <a:xfrm>
            <a:off x="6096000" y="1630716"/>
            <a:ext cx="0" cy="45250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" name="Group 27">
            <a:extLst>
              <a:ext uri="{FF2B5EF4-FFF2-40B4-BE49-F238E27FC236}">
                <a16:creationId xmlns:a16="http://schemas.microsoft.com/office/drawing/2014/main" id="{E6DF5758-6735-430E-AC6B-15823274D138}"/>
              </a:ext>
            </a:extLst>
          </p:cNvPr>
          <p:cNvGrpSpPr>
            <a:grpSpLocks/>
          </p:cNvGrpSpPr>
          <p:nvPr/>
        </p:nvGrpSpPr>
        <p:grpSpPr bwMode="auto">
          <a:xfrm>
            <a:off x="2302120" y="1492708"/>
            <a:ext cx="7579971" cy="4382804"/>
            <a:chOff x="335911" y="1237632"/>
            <a:chExt cx="8549429" cy="4680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A12A7F-CA17-434C-A765-C82FF572B130}"/>
                </a:ext>
              </a:extLst>
            </p:cNvPr>
            <p:cNvCxnSpPr/>
            <p:nvPr/>
          </p:nvCxnSpPr>
          <p:spPr bwMode="auto">
            <a:xfrm>
              <a:off x="335911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279DA5D-36EA-4870-92AF-5CA144F6A1BA}"/>
                </a:ext>
              </a:extLst>
            </p:cNvPr>
            <p:cNvCxnSpPr/>
            <p:nvPr/>
          </p:nvCxnSpPr>
          <p:spPr bwMode="auto">
            <a:xfrm>
              <a:off x="3624643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783F0-F86C-4E41-ABC1-FCDD64D7E13E}"/>
                </a:ext>
              </a:extLst>
            </p:cNvPr>
            <p:cNvCxnSpPr/>
            <p:nvPr/>
          </p:nvCxnSpPr>
          <p:spPr bwMode="auto">
            <a:xfrm flipH="1">
              <a:off x="5159811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B9EA0-1305-4116-B88E-77C5CC60E5A6}"/>
                </a:ext>
              </a:extLst>
            </p:cNvPr>
            <p:cNvCxnSpPr/>
            <p:nvPr/>
          </p:nvCxnSpPr>
          <p:spPr bwMode="auto">
            <a:xfrm>
              <a:off x="5818194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F793DB-EFCD-48D2-9FC4-EF139B90A657}"/>
                </a:ext>
              </a:extLst>
            </p:cNvPr>
            <p:cNvCxnSpPr/>
            <p:nvPr/>
          </p:nvCxnSpPr>
          <p:spPr bwMode="auto">
            <a:xfrm flipH="1">
              <a:off x="2529462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C848FB-7124-4C29-9C10-D4F207A2457C}"/>
                </a:ext>
              </a:extLst>
            </p:cNvPr>
            <p:cNvCxnSpPr/>
            <p:nvPr/>
          </p:nvCxnSpPr>
          <p:spPr bwMode="auto">
            <a:xfrm>
              <a:off x="3406245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B08E790-4CE7-4DDA-A78A-9734132146C3}"/>
                </a:ext>
              </a:extLst>
            </p:cNvPr>
            <p:cNvCxnSpPr/>
            <p:nvPr/>
          </p:nvCxnSpPr>
          <p:spPr bwMode="auto">
            <a:xfrm>
              <a:off x="4283028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C03CA7-DD88-4D7B-9AF7-93DD0CC2E6A8}"/>
                </a:ext>
              </a:extLst>
            </p:cNvPr>
            <p:cNvCxnSpPr/>
            <p:nvPr/>
          </p:nvCxnSpPr>
          <p:spPr bwMode="auto">
            <a:xfrm>
              <a:off x="1651085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8">
              <a:extLst>
                <a:ext uri="{FF2B5EF4-FFF2-40B4-BE49-F238E27FC236}">
                  <a16:creationId xmlns:a16="http://schemas.microsoft.com/office/drawing/2014/main" id="{EB7F407F-1904-4D5C-BA6A-BA1EC9742F02}"/>
                </a:ext>
              </a:extLst>
            </p:cNvPr>
            <p:cNvCxnSpPr/>
            <p:nvPr/>
          </p:nvCxnSpPr>
          <p:spPr bwMode="auto">
            <a:xfrm flipH="1">
              <a:off x="774302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9">
              <a:extLst>
                <a:ext uri="{FF2B5EF4-FFF2-40B4-BE49-F238E27FC236}">
                  <a16:creationId xmlns:a16="http://schemas.microsoft.com/office/drawing/2014/main" id="{2F3EFA7D-F53B-4483-B29F-E0C621E09BB5}"/>
                </a:ext>
              </a:extLst>
            </p:cNvPr>
            <p:cNvCxnSpPr/>
            <p:nvPr/>
          </p:nvCxnSpPr>
          <p:spPr bwMode="auto">
            <a:xfrm>
              <a:off x="2309469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923058-B8BA-447E-BF4F-7FE856C19A13}"/>
                </a:ext>
              </a:extLst>
            </p:cNvPr>
            <p:cNvCxnSpPr/>
            <p:nvPr/>
          </p:nvCxnSpPr>
          <p:spPr bwMode="auto">
            <a:xfrm>
              <a:off x="2747860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8B57518-178D-4A3C-B6B3-22A8B35A19D8}"/>
                </a:ext>
              </a:extLst>
            </p:cNvPr>
            <p:cNvCxnSpPr/>
            <p:nvPr/>
          </p:nvCxnSpPr>
          <p:spPr bwMode="auto">
            <a:xfrm>
              <a:off x="1871077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C80800-246D-48C0-B057-DBC7C71059AB}"/>
                </a:ext>
              </a:extLst>
            </p:cNvPr>
            <p:cNvCxnSpPr/>
            <p:nvPr/>
          </p:nvCxnSpPr>
          <p:spPr bwMode="auto">
            <a:xfrm>
              <a:off x="4064629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3">
              <a:extLst>
                <a:ext uri="{FF2B5EF4-FFF2-40B4-BE49-F238E27FC236}">
                  <a16:creationId xmlns:a16="http://schemas.microsoft.com/office/drawing/2014/main" id="{C369B6E6-D3A5-4F38-B94F-5AC577BA330F}"/>
                </a:ext>
              </a:extLst>
            </p:cNvPr>
            <p:cNvCxnSpPr/>
            <p:nvPr/>
          </p:nvCxnSpPr>
          <p:spPr bwMode="auto">
            <a:xfrm>
              <a:off x="3186252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4">
              <a:extLst>
                <a:ext uri="{FF2B5EF4-FFF2-40B4-BE49-F238E27FC236}">
                  <a16:creationId xmlns:a16="http://schemas.microsoft.com/office/drawing/2014/main" id="{E7317B73-6448-4F6B-A8B0-01426DD6B632}"/>
                </a:ext>
              </a:extLst>
            </p:cNvPr>
            <p:cNvCxnSpPr/>
            <p:nvPr/>
          </p:nvCxnSpPr>
          <p:spPr bwMode="auto">
            <a:xfrm>
              <a:off x="4941411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90E005-61DC-4A4A-BDD0-AABCC533B4EB}"/>
                </a:ext>
              </a:extLst>
            </p:cNvPr>
            <p:cNvCxnSpPr/>
            <p:nvPr/>
          </p:nvCxnSpPr>
          <p:spPr bwMode="auto">
            <a:xfrm>
              <a:off x="5379803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6">
              <a:extLst>
                <a:ext uri="{FF2B5EF4-FFF2-40B4-BE49-F238E27FC236}">
                  <a16:creationId xmlns:a16="http://schemas.microsoft.com/office/drawing/2014/main" id="{16C77B16-7560-4418-A619-42B506099C85}"/>
                </a:ext>
              </a:extLst>
            </p:cNvPr>
            <p:cNvCxnSpPr/>
            <p:nvPr/>
          </p:nvCxnSpPr>
          <p:spPr bwMode="auto">
            <a:xfrm flipH="1">
              <a:off x="4503021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7">
              <a:extLst>
                <a:ext uri="{FF2B5EF4-FFF2-40B4-BE49-F238E27FC236}">
                  <a16:creationId xmlns:a16="http://schemas.microsoft.com/office/drawing/2014/main" id="{3FAA0C81-E939-4620-8681-07210EC28FDD}"/>
                </a:ext>
              </a:extLst>
            </p:cNvPr>
            <p:cNvCxnSpPr/>
            <p:nvPr/>
          </p:nvCxnSpPr>
          <p:spPr bwMode="auto">
            <a:xfrm>
              <a:off x="6256586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8">
              <a:extLst>
                <a:ext uri="{FF2B5EF4-FFF2-40B4-BE49-F238E27FC236}">
                  <a16:creationId xmlns:a16="http://schemas.microsoft.com/office/drawing/2014/main" id="{D5357E92-3D49-486E-A1A2-AA7C3FCB0EB0}"/>
                </a:ext>
              </a:extLst>
            </p:cNvPr>
            <p:cNvCxnSpPr/>
            <p:nvPr/>
          </p:nvCxnSpPr>
          <p:spPr bwMode="auto">
            <a:xfrm flipH="1">
              <a:off x="6038187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9">
              <a:extLst>
                <a:ext uri="{FF2B5EF4-FFF2-40B4-BE49-F238E27FC236}">
                  <a16:creationId xmlns:a16="http://schemas.microsoft.com/office/drawing/2014/main" id="{28898683-A7C5-451D-8389-0B334C5A2308}"/>
                </a:ext>
              </a:extLst>
            </p:cNvPr>
            <p:cNvCxnSpPr/>
            <p:nvPr/>
          </p:nvCxnSpPr>
          <p:spPr bwMode="auto">
            <a:xfrm flipH="1">
              <a:off x="994295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0">
              <a:extLst>
                <a:ext uri="{FF2B5EF4-FFF2-40B4-BE49-F238E27FC236}">
                  <a16:creationId xmlns:a16="http://schemas.microsoft.com/office/drawing/2014/main" id="{29B745BD-CC5A-48B2-9480-342A28B631CA}"/>
                </a:ext>
              </a:extLst>
            </p:cNvPr>
            <p:cNvCxnSpPr/>
            <p:nvPr/>
          </p:nvCxnSpPr>
          <p:spPr bwMode="auto">
            <a:xfrm>
              <a:off x="1432687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41C80FFE-AFCB-4C00-854D-7DDF7720BFC2}"/>
                </a:ext>
              </a:extLst>
            </p:cNvPr>
            <p:cNvCxnSpPr/>
            <p:nvPr/>
          </p:nvCxnSpPr>
          <p:spPr bwMode="auto">
            <a:xfrm flipH="1">
              <a:off x="555904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2">
              <a:extLst>
                <a:ext uri="{FF2B5EF4-FFF2-40B4-BE49-F238E27FC236}">
                  <a16:creationId xmlns:a16="http://schemas.microsoft.com/office/drawing/2014/main" id="{C1E7B2FC-E218-434A-A14E-A25AFF8EEFE0}"/>
                </a:ext>
              </a:extLst>
            </p:cNvPr>
            <p:cNvCxnSpPr/>
            <p:nvPr/>
          </p:nvCxnSpPr>
          <p:spPr bwMode="auto">
            <a:xfrm flipH="1">
              <a:off x="1212694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3">
              <a:extLst>
                <a:ext uri="{FF2B5EF4-FFF2-40B4-BE49-F238E27FC236}">
                  <a16:creationId xmlns:a16="http://schemas.microsoft.com/office/drawing/2014/main" id="{0324C1C6-12DA-4D22-B7A4-609636392FBF}"/>
                </a:ext>
              </a:extLst>
            </p:cNvPr>
            <p:cNvCxnSpPr/>
            <p:nvPr/>
          </p:nvCxnSpPr>
          <p:spPr bwMode="auto">
            <a:xfrm flipH="1">
              <a:off x="2091070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34">
              <a:extLst>
                <a:ext uri="{FF2B5EF4-FFF2-40B4-BE49-F238E27FC236}">
                  <a16:creationId xmlns:a16="http://schemas.microsoft.com/office/drawing/2014/main" id="{7936B9F9-3977-4854-9866-E63F3111227E}"/>
                </a:ext>
              </a:extLst>
            </p:cNvPr>
            <p:cNvCxnSpPr/>
            <p:nvPr/>
          </p:nvCxnSpPr>
          <p:spPr bwMode="auto">
            <a:xfrm flipH="1">
              <a:off x="2967853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5">
              <a:extLst>
                <a:ext uri="{FF2B5EF4-FFF2-40B4-BE49-F238E27FC236}">
                  <a16:creationId xmlns:a16="http://schemas.microsoft.com/office/drawing/2014/main" id="{23539F1B-0AE8-472E-BB6A-949FABC90092}"/>
                </a:ext>
              </a:extLst>
            </p:cNvPr>
            <p:cNvCxnSpPr/>
            <p:nvPr/>
          </p:nvCxnSpPr>
          <p:spPr bwMode="auto">
            <a:xfrm flipH="1">
              <a:off x="3844636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6">
              <a:extLst>
                <a:ext uri="{FF2B5EF4-FFF2-40B4-BE49-F238E27FC236}">
                  <a16:creationId xmlns:a16="http://schemas.microsoft.com/office/drawing/2014/main" id="{D6557A11-D526-4225-A619-83673C689ADA}"/>
                </a:ext>
              </a:extLst>
            </p:cNvPr>
            <p:cNvCxnSpPr/>
            <p:nvPr/>
          </p:nvCxnSpPr>
          <p:spPr bwMode="auto">
            <a:xfrm flipH="1">
              <a:off x="4721419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7">
              <a:extLst>
                <a:ext uri="{FF2B5EF4-FFF2-40B4-BE49-F238E27FC236}">
                  <a16:creationId xmlns:a16="http://schemas.microsoft.com/office/drawing/2014/main" id="{E3EDC1EE-5D9A-4E97-A73C-BA5857AD1826}"/>
                </a:ext>
              </a:extLst>
            </p:cNvPr>
            <p:cNvCxnSpPr/>
            <p:nvPr/>
          </p:nvCxnSpPr>
          <p:spPr bwMode="auto">
            <a:xfrm flipH="1">
              <a:off x="5599796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8">
              <a:extLst>
                <a:ext uri="{FF2B5EF4-FFF2-40B4-BE49-F238E27FC236}">
                  <a16:creationId xmlns:a16="http://schemas.microsoft.com/office/drawing/2014/main" id="{72D32D72-B0C1-4EBD-A60F-B158468706AC}"/>
                </a:ext>
              </a:extLst>
            </p:cNvPr>
            <p:cNvCxnSpPr/>
            <p:nvPr/>
          </p:nvCxnSpPr>
          <p:spPr bwMode="auto">
            <a:xfrm flipH="1">
              <a:off x="6476579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39">
              <a:extLst>
                <a:ext uri="{FF2B5EF4-FFF2-40B4-BE49-F238E27FC236}">
                  <a16:creationId xmlns:a16="http://schemas.microsoft.com/office/drawing/2014/main" id="{586369A0-69A0-4FD8-88E6-4FAB45FCAE03}"/>
                </a:ext>
              </a:extLst>
            </p:cNvPr>
            <p:cNvCxnSpPr/>
            <p:nvPr/>
          </p:nvCxnSpPr>
          <p:spPr bwMode="auto">
            <a:xfrm flipH="1">
              <a:off x="7570166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0">
              <a:extLst>
                <a:ext uri="{FF2B5EF4-FFF2-40B4-BE49-F238E27FC236}">
                  <a16:creationId xmlns:a16="http://schemas.microsoft.com/office/drawing/2014/main" id="{2F7DD208-C782-4565-9010-C3685E075F12}"/>
                </a:ext>
              </a:extLst>
            </p:cNvPr>
            <p:cNvCxnSpPr/>
            <p:nvPr/>
          </p:nvCxnSpPr>
          <p:spPr bwMode="auto">
            <a:xfrm>
              <a:off x="8226956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1">
              <a:extLst>
                <a:ext uri="{FF2B5EF4-FFF2-40B4-BE49-F238E27FC236}">
                  <a16:creationId xmlns:a16="http://schemas.microsoft.com/office/drawing/2014/main" id="{F8EFEF3B-5F21-45E5-8952-A3F2A203228E}"/>
                </a:ext>
              </a:extLst>
            </p:cNvPr>
            <p:cNvCxnSpPr/>
            <p:nvPr/>
          </p:nvCxnSpPr>
          <p:spPr bwMode="auto">
            <a:xfrm>
              <a:off x="6691789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2">
              <a:extLst>
                <a:ext uri="{FF2B5EF4-FFF2-40B4-BE49-F238E27FC236}">
                  <a16:creationId xmlns:a16="http://schemas.microsoft.com/office/drawing/2014/main" id="{48D3BACA-AAA9-462A-835E-4C9B15EF9B2C}"/>
                </a:ext>
              </a:extLst>
            </p:cNvPr>
            <p:cNvCxnSpPr/>
            <p:nvPr/>
          </p:nvCxnSpPr>
          <p:spPr bwMode="auto">
            <a:xfrm>
              <a:off x="7350174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3">
              <a:extLst>
                <a:ext uri="{FF2B5EF4-FFF2-40B4-BE49-F238E27FC236}">
                  <a16:creationId xmlns:a16="http://schemas.microsoft.com/office/drawing/2014/main" id="{F24DE611-5ACA-41D7-BC97-2EF9FB30A4C2}"/>
                </a:ext>
              </a:extLst>
            </p:cNvPr>
            <p:cNvCxnSpPr/>
            <p:nvPr/>
          </p:nvCxnSpPr>
          <p:spPr bwMode="auto">
            <a:xfrm>
              <a:off x="7788564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4">
              <a:extLst>
                <a:ext uri="{FF2B5EF4-FFF2-40B4-BE49-F238E27FC236}">
                  <a16:creationId xmlns:a16="http://schemas.microsoft.com/office/drawing/2014/main" id="{A5B87754-97F0-42F9-BD22-5D7E7C67596F}"/>
                </a:ext>
              </a:extLst>
            </p:cNvPr>
            <p:cNvCxnSpPr/>
            <p:nvPr/>
          </p:nvCxnSpPr>
          <p:spPr bwMode="auto">
            <a:xfrm flipH="1">
              <a:off x="6911782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5">
              <a:extLst>
                <a:ext uri="{FF2B5EF4-FFF2-40B4-BE49-F238E27FC236}">
                  <a16:creationId xmlns:a16="http://schemas.microsoft.com/office/drawing/2014/main" id="{4D07F591-E8FC-4860-97C9-BE8FAE3B851B}"/>
                </a:ext>
              </a:extLst>
            </p:cNvPr>
            <p:cNvCxnSpPr/>
            <p:nvPr/>
          </p:nvCxnSpPr>
          <p:spPr bwMode="auto">
            <a:xfrm>
              <a:off x="8665347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6">
              <a:extLst>
                <a:ext uri="{FF2B5EF4-FFF2-40B4-BE49-F238E27FC236}">
                  <a16:creationId xmlns:a16="http://schemas.microsoft.com/office/drawing/2014/main" id="{1AFE41CC-A5FF-47AF-8DB6-4C95880BD267}"/>
                </a:ext>
              </a:extLst>
            </p:cNvPr>
            <p:cNvCxnSpPr/>
            <p:nvPr/>
          </p:nvCxnSpPr>
          <p:spPr bwMode="auto">
            <a:xfrm flipH="1">
              <a:off x="8446949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7">
              <a:extLst>
                <a:ext uri="{FF2B5EF4-FFF2-40B4-BE49-F238E27FC236}">
                  <a16:creationId xmlns:a16="http://schemas.microsoft.com/office/drawing/2014/main" id="{C51746E0-7770-4DD0-9423-7AAFE1CA27CD}"/>
                </a:ext>
              </a:extLst>
            </p:cNvPr>
            <p:cNvCxnSpPr/>
            <p:nvPr/>
          </p:nvCxnSpPr>
          <p:spPr bwMode="auto">
            <a:xfrm flipH="1">
              <a:off x="7130181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48">
              <a:extLst>
                <a:ext uri="{FF2B5EF4-FFF2-40B4-BE49-F238E27FC236}">
                  <a16:creationId xmlns:a16="http://schemas.microsoft.com/office/drawing/2014/main" id="{8D9958EE-65FA-46FF-9422-D8CAD1952C36}"/>
                </a:ext>
              </a:extLst>
            </p:cNvPr>
            <p:cNvCxnSpPr/>
            <p:nvPr/>
          </p:nvCxnSpPr>
          <p:spPr bwMode="auto">
            <a:xfrm flipH="1">
              <a:off x="8008557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49">
              <a:extLst>
                <a:ext uri="{FF2B5EF4-FFF2-40B4-BE49-F238E27FC236}">
                  <a16:creationId xmlns:a16="http://schemas.microsoft.com/office/drawing/2014/main" id="{7A0E8A45-67C9-4A92-AF5F-B9656079B643}"/>
                </a:ext>
              </a:extLst>
            </p:cNvPr>
            <p:cNvCxnSpPr/>
            <p:nvPr/>
          </p:nvCxnSpPr>
          <p:spPr bwMode="auto">
            <a:xfrm flipH="1">
              <a:off x="8885340" y="1237632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1CF6E2-F8B1-4030-B9EA-8B38AE9F2AE1}"/>
              </a:ext>
            </a:extLst>
          </p:cNvPr>
          <p:cNvGrpSpPr/>
          <p:nvPr/>
        </p:nvGrpSpPr>
        <p:grpSpPr>
          <a:xfrm>
            <a:off x="4280727" y="3805118"/>
            <a:ext cx="5255281" cy="1021894"/>
            <a:chOff x="2750857" y="4027766"/>
            <a:chExt cx="5255281" cy="1021894"/>
          </a:xfrm>
        </p:grpSpPr>
        <p:sp>
          <p:nvSpPr>
            <p:cNvPr id="59" name="AutoShape 33">
              <a:extLst>
                <a:ext uri="{FF2B5EF4-FFF2-40B4-BE49-F238E27FC236}">
                  <a16:creationId xmlns:a16="http://schemas.microsoft.com/office/drawing/2014/main" id="{ED2947EA-9419-41B5-915D-B8B781194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857" y="4027766"/>
              <a:ext cx="5255281" cy="1021894"/>
            </a:xfrm>
            <a:prstGeom prst="homePlate">
              <a:avLst>
                <a:gd name="adj" fmla="val 26456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lt-LT" alt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B2FC78BD-93FA-43D0-9182-F0E89817933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756195" y="4027766"/>
              <a:ext cx="4039892" cy="1021894"/>
            </a:xfrm>
            <a:custGeom>
              <a:avLst/>
              <a:gdLst>
                <a:gd name="T0" fmla="*/ 0 w 2450"/>
                <a:gd name="T1" fmla="*/ 0 h 590"/>
                <a:gd name="T2" fmla="*/ 2147483647 w 2450"/>
                <a:gd name="T3" fmla="*/ 2147483647 h 590"/>
                <a:gd name="T4" fmla="*/ 2147483647 w 2450"/>
                <a:gd name="T5" fmla="*/ 2147483647 h 590"/>
                <a:gd name="T6" fmla="*/ 2147483647 w 2450"/>
                <a:gd name="T7" fmla="*/ 2147483647 h 590"/>
                <a:gd name="T8" fmla="*/ 2147483647 w 2450"/>
                <a:gd name="T9" fmla="*/ 2147483647 h 590"/>
                <a:gd name="T10" fmla="*/ 2147483647 w 2450"/>
                <a:gd name="T11" fmla="*/ 2147483647 h 590"/>
                <a:gd name="T12" fmla="*/ 0 w 2450"/>
                <a:gd name="T13" fmla="*/ 2147483647 h 590"/>
                <a:gd name="T14" fmla="*/ 0 w 2450"/>
                <a:gd name="T15" fmla="*/ 0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0"/>
                <a:gd name="T25" fmla="*/ 0 h 590"/>
                <a:gd name="T26" fmla="*/ 2450 w 2450"/>
                <a:gd name="T27" fmla="*/ 590 h 590"/>
                <a:gd name="connsiteX0" fmla="*/ 0 w 10000"/>
                <a:gd name="connsiteY0" fmla="*/ 0 h 10000"/>
                <a:gd name="connsiteX1" fmla="*/ 3147 w 10000"/>
                <a:gd name="connsiteY1" fmla="*/ 1542 h 10000"/>
                <a:gd name="connsiteX2" fmla="*/ 4110 w 10000"/>
                <a:gd name="connsiteY2" fmla="*/ 6151 h 10000"/>
                <a:gd name="connsiteX3" fmla="*/ 5371 w 10000"/>
                <a:gd name="connsiteY3" fmla="*/ 6915 h 10000"/>
                <a:gd name="connsiteX4" fmla="*/ 5371 w 10000"/>
                <a:gd name="connsiteY4" fmla="*/ 8458 h 10000"/>
                <a:gd name="connsiteX5" fmla="*/ 10000 w 10000"/>
                <a:gd name="connsiteY5" fmla="*/ 10000 h 10000"/>
                <a:gd name="connsiteX6" fmla="*/ 0 w 10000"/>
                <a:gd name="connsiteY6" fmla="*/ 1000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3147 w 10000"/>
                <a:gd name="connsiteY1" fmla="*/ 1542 h 10000"/>
                <a:gd name="connsiteX2" fmla="*/ 4126 w 10000"/>
                <a:gd name="connsiteY2" fmla="*/ 2157 h 10000"/>
                <a:gd name="connsiteX3" fmla="*/ 4110 w 10000"/>
                <a:gd name="connsiteY3" fmla="*/ 6151 h 10000"/>
                <a:gd name="connsiteX4" fmla="*/ 5371 w 10000"/>
                <a:gd name="connsiteY4" fmla="*/ 6915 h 10000"/>
                <a:gd name="connsiteX5" fmla="*/ 5371 w 10000"/>
                <a:gd name="connsiteY5" fmla="*/ 8458 h 10000"/>
                <a:gd name="connsiteX6" fmla="*/ 10000 w 10000"/>
                <a:gd name="connsiteY6" fmla="*/ 10000 h 10000"/>
                <a:gd name="connsiteX7" fmla="*/ 0 w 10000"/>
                <a:gd name="connsiteY7" fmla="*/ 10000 h 10000"/>
                <a:gd name="connsiteX8" fmla="*/ 0 w 10000"/>
                <a:gd name="connsiteY8" fmla="*/ 0 h 10000"/>
                <a:gd name="connsiteX0" fmla="*/ 0 w 10000"/>
                <a:gd name="connsiteY0" fmla="*/ 0 h 10000"/>
                <a:gd name="connsiteX1" fmla="*/ 4126 w 10000"/>
                <a:gd name="connsiteY1" fmla="*/ 2157 h 10000"/>
                <a:gd name="connsiteX2" fmla="*/ 4110 w 10000"/>
                <a:gd name="connsiteY2" fmla="*/ 6151 h 10000"/>
                <a:gd name="connsiteX3" fmla="*/ 5371 w 10000"/>
                <a:gd name="connsiteY3" fmla="*/ 6915 h 10000"/>
                <a:gd name="connsiteX4" fmla="*/ 5371 w 10000"/>
                <a:gd name="connsiteY4" fmla="*/ 8458 h 10000"/>
                <a:gd name="connsiteX5" fmla="*/ 10000 w 10000"/>
                <a:gd name="connsiteY5" fmla="*/ 10000 h 10000"/>
                <a:gd name="connsiteX6" fmla="*/ 0 w 10000"/>
                <a:gd name="connsiteY6" fmla="*/ 1000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4126 w 10000"/>
                <a:gd name="connsiteY1" fmla="*/ 2157 h 10000"/>
                <a:gd name="connsiteX2" fmla="*/ 4110 w 10000"/>
                <a:gd name="connsiteY2" fmla="*/ 6151 h 10000"/>
                <a:gd name="connsiteX3" fmla="*/ 5405 w 10000"/>
                <a:gd name="connsiteY3" fmla="*/ 7010 h 10000"/>
                <a:gd name="connsiteX4" fmla="*/ 5371 w 10000"/>
                <a:gd name="connsiteY4" fmla="*/ 8458 h 10000"/>
                <a:gd name="connsiteX5" fmla="*/ 10000 w 10000"/>
                <a:gd name="connsiteY5" fmla="*/ 10000 h 10000"/>
                <a:gd name="connsiteX6" fmla="*/ 0 w 10000"/>
                <a:gd name="connsiteY6" fmla="*/ 1000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4126 w 10000"/>
                <a:gd name="connsiteY1" fmla="*/ 2157 h 10000"/>
                <a:gd name="connsiteX2" fmla="*/ 4110 w 10000"/>
                <a:gd name="connsiteY2" fmla="*/ 6151 h 10000"/>
                <a:gd name="connsiteX3" fmla="*/ 5405 w 10000"/>
                <a:gd name="connsiteY3" fmla="*/ 7010 h 10000"/>
                <a:gd name="connsiteX4" fmla="*/ 5405 w 10000"/>
                <a:gd name="connsiteY4" fmla="*/ 8485 h 10000"/>
                <a:gd name="connsiteX5" fmla="*/ 10000 w 10000"/>
                <a:gd name="connsiteY5" fmla="*/ 10000 h 10000"/>
                <a:gd name="connsiteX6" fmla="*/ 0 w 10000"/>
                <a:gd name="connsiteY6" fmla="*/ 1000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4126 w 10000"/>
                <a:gd name="connsiteY1" fmla="*/ 2157 h 10000"/>
                <a:gd name="connsiteX2" fmla="*/ 4110 w 10000"/>
                <a:gd name="connsiteY2" fmla="*/ 6151 h 10000"/>
                <a:gd name="connsiteX3" fmla="*/ 5405 w 10000"/>
                <a:gd name="connsiteY3" fmla="*/ 7010 h 10000"/>
                <a:gd name="connsiteX4" fmla="*/ 5395 w 10000"/>
                <a:gd name="connsiteY4" fmla="*/ 8512 h 10000"/>
                <a:gd name="connsiteX5" fmla="*/ 10000 w 10000"/>
                <a:gd name="connsiteY5" fmla="*/ 10000 h 10000"/>
                <a:gd name="connsiteX6" fmla="*/ 0 w 10000"/>
                <a:gd name="connsiteY6" fmla="*/ 10000 h 10000"/>
                <a:gd name="connsiteX7" fmla="*/ 0 w 10000"/>
                <a:gd name="connsiteY7" fmla="*/ 0 h 10000"/>
                <a:gd name="connsiteX0" fmla="*/ 0 w 11138"/>
                <a:gd name="connsiteY0" fmla="*/ 0 h 10000"/>
                <a:gd name="connsiteX1" fmla="*/ 4126 w 11138"/>
                <a:gd name="connsiteY1" fmla="*/ 2157 h 10000"/>
                <a:gd name="connsiteX2" fmla="*/ 4110 w 11138"/>
                <a:gd name="connsiteY2" fmla="*/ 6151 h 10000"/>
                <a:gd name="connsiteX3" fmla="*/ 5405 w 11138"/>
                <a:gd name="connsiteY3" fmla="*/ 7010 h 10000"/>
                <a:gd name="connsiteX4" fmla="*/ 5395 w 11138"/>
                <a:gd name="connsiteY4" fmla="*/ 8512 h 10000"/>
                <a:gd name="connsiteX5" fmla="*/ 11138 w 11138"/>
                <a:gd name="connsiteY5" fmla="*/ 10000 h 10000"/>
                <a:gd name="connsiteX6" fmla="*/ 0 w 11138"/>
                <a:gd name="connsiteY6" fmla="*/ 10000 h 10000"/>
                <a:gd name="connsiteX7" fmla="*/ 0 w 11138"/>
                <a:gd name="connsiteY7" fmla="*/ 0 h 10000"/>
                <a:gd name="connsiteX0" fmla="*/ 0 w 11138"/>
                <a:gd name="connsiteY0" fmla="*/ 0 h 10000"/>
                <a:gd name="connsiteX1" fmla="*/ 4126 w 11138"/>
                <a:gd name="connsiteY1" fmla="*/ 2157 h 10000"/>
                <a:gd name="connsiteX2" fmla="*/ 4110 w 11138"/>
                <a:gd name="connsiteY2" fmla="*/ 6151 h 10000"/>
                <a:gd name="connsiteX3" fmla="*/ 5765 w 11138"/>
                <a:gd name="connsiteY3" fmla="*/ 7169 h 10000"/>
                <a:gd name="connsiteX4" fmla="*/ 5395 w 11138"/>
                <a:gd name="connsiteY4" fmla="*/ 8512 h 10000"/>
                <a:gd name="connsiteX5" fmla="*/ 11138 w 11138"/>
                <a:gd name="connsiteY5" fmla="*/ 10000 h 10000"/>
                <a:gd name="connsiteX6" fmla="*/ 0 w 11138"/>
                <a:gd name="connsiteY6" fmla="*/ 10000 h 10000"/>
                <a:gd name="connsiteX7" fmla="*/ 0 w 11138"/>
                <a:gd name="connsiteY7" fmla="*/ 0 h 10000"/>
                <a:gd name="connsiteX0" fmla="*/ 0 w 11138"/>
                <a:gd name="connsiteY0" fmla="*/ 0 h 10000"/>
                <a:gd name="connsiteX1" fmla="*/ 4126 w 11138"/>
                <a:gd name="connsiteY1" fmla="*/ 2157 h 10000"/>
                <a:gd name="connsiteX2" fmla="*/ 4110 w 11138"/>
                <a:gd name="connsiteY2" fmla="*/ 6151 h 10000"/>
                <a:gd name="connsiteX3" fmla="*/ 5765 w 11138"/>
                <a:gd name="connsiteY3" fmla="*/ 7169 h 10000"/>
                <a:gd name="connsiteX4" fmla="*/ 5745 w 11138"/>
                <a:gd name="connsiteY4" fmla="*/ 8671 h 10000"/>
                <a:gd name="connsiteX5" fmla="*/ 11138 w 11138"/>
                <a:gd name="connsiteY5" fmla="*/ 10000 h 10000"/>
                <a:gd name="connsiteX6" fmla="*/ 0 w 11138"/>
                <a:gd name="connsiteY6" fmla="*/ 10000 h 10000"/>
                <a:gd name="connsiteX7" fmla="*/ 0 w 11138"/>
                <a:gd name="connsiteY7" fmla="*/ 0 h 10000"/>
                <a:gd name="connsiteX0" fmla="*/ 0 w 11138"/>
                <a:gd name="connsiteY0" fmla="*/ 0 h 10000"/>
                <a:gd name="connsiteX1" fmla="*/ 4126 w 11138"/>
                <a:gd name="connsiteY1" fmla="*/ 2157 h 10000"/>
                <a:gd name="connsiteX2" fmla="*/ 4110 w 11138"/>
                <a:gd name="connsiteY2" fmla="*/ 6151 h 10000"/>
                <a:gd name="connsiteX3" fmla="*/ 5814 w 11138"/>
                <a:gd name="connsiteY3" fmla="*/ 7169 h 10000"/>
                <a:gd name="connsiteX4" fmla="*/ 5745 w 11138"/>
                <a:gd name="connsiteY4" fmla="*/ 8671 h 10000"/>
                <a:gd name="connsiteX5" fmla="*/ 11138 w 11138"/>
                <a:gd name="connsiteY5" fmla="*/ 10000 h 10000"/>
                <a:gd name="connsiteX6" fmla="*/ 0 w 11138"/>
                <a:gd name="connsiteY6" fmla="*/ 10000 h 10000"/>
                <a:gd name="connsiteX7" fmla="*/ 0 w 11138"/>
                <a:gd name="connsiteY7" fmla="*/ 0 h 10000"/>
                <a:gd name="connsiteX0" fmla="*/ 0 w 11138"/>
                <a:gd name="connsiteY0" fmla="*/ 0 h 10000"/>
                <a:gd name="connsiteX1" fmla="*/ 4126 w 11138"/>
                <a:gd name="connsiteY1" fmla="*/ 2157 h 10000"/>
                <a:gd name="connsiteX2" fmla="*/ 4110 w 11138"/>
                <a:gd name="connsiteY2" fmla="*/ 6151 h 10000"/>
                <a:gd name="connsiteX3" fmla="*/ 5814 w 11138"/>
                <a:gd name="connsiteY3" fmla="*/ 7169 h 10000"/>
                <a:gd name="connsiteX4" fmla="*/ 5803 w 11138"/>
                <a:gd name="connsiteY4" fmla="*/ 8711 h 10000"/>
                <a:gd name="connsiteX5" fmla="*/ 11138 w 11138"/>
                <a:gd name="connsiteY5" fmla="*/ 10000 h 10000"/>
                <a:gd name="connsiteX6" fmla="*/ 0 w 11138"/>
                <a:gd name="connsiteY6" fmla="*/ 10000 h 10000"/>
                <a:gd name="connsiteX7" fmla="*/ 0 w 11138"/>
                <a:gd name="connsiteY7" fmla="*/ 0 h 10000"/>
                <a:gd name="connsiteX0" fmla="*/ 0 w 11138"/>
                <a:gd name="connsiteY0" fmla="*/ 0 h 10000"/>
                <a:gd name="connsiteX1" fmla="*/ 4126 w 11138"/>
                <a:gd name="connsiteY1" fmla="*/ 2157 h 10000"/>
                <a:gd name="connsiteX2" fmla="*/ 4489 w 11138"/>
                <a:gd name="connsiteY2" fmla="*/ 6469 h 10000"/>
                <a:gd name="connsiteX3" fmla="*/ 5814 w 11138"/>
                <a:gd name="connsiteY3" fmla="*/ 7169 h 10000"/>
                <a:gd name="connsiteX4" fmla="*/ 5803 w 11138"/>
                <a:gd name="connsiteY4" fmla="*/ 8711 h 10000"/>
                <a:gd name="connsiteX5" fmla="*/ 11138 w 11138"/>
                <a:gd name="connsiteY5" fmla="*/ 10000 h 10000"/>
                <a:gd name="connsiteX6" fmla="*/ 0 w 11138"/>
                <a:gd name="connsiteY6" fmla="*/ 10000 h 10000"/>
                <a:gd name="connsiteX7" fmla="*/ 0 w 11138"/>
                <a:gd name="connsiteY7" fmla="*/ 0 h 10000"/>
                <a:gd name="connsiteX0" fmla="*/ 0 w 11138"/>
                <a:gd name="connsiteY0" fmla="*/ 0 h 10000"/>
                <a:gd name="connsiteX1" fmla="*/ 4495 w 11138"/>
                <a:gd name="connsiteY1" fmla="*/ 2834 h 10000"/>
                <a:gd name="connsiteX2" fmla="*/ 4489 w 11138"/>
                <a:gd name="connsiteY2" fmla="*/ 6469 h 10000"/>
                <a:gd name="connsiteX3" fmla="*/ 5814 w 11138"/>
                <a:gd name="connsiteY3" fmla="*/ 7169 h 10000"/>
                <a:gd name="connsiteX4" fmla="*/ 5803 w 11138"/>
                <a:gd name="connsiteY4" fmla="*/ 8711 h 10000"/>
                <a:gd name="connsiteX5" fmla="*/ 11138 w 11138"/>
                <a:gd name="connsiteY5" fmla="*/ 10000 h 10000"/>
                <a:gd name="connsiteX6" fmla="*/ 0 w 11138"/>
                <a:gd name="connsiteY6" fmla="*/ 10000 h 10000"/>
                <a:gd name="connsiteX7" fmla="*/ 0 w 11138"/>
                <a:gd name="connsiteY7" fmla="*/ 0 h 10000"/>
                <a:gd name="connsiteX0" fmla="*/ 0 w 11138"/>
                <a:gd name="connsiteY0" fmla="*/ 0 h 10000"/>
                <a:gd name="connsiteX1" fmla="*/ 4495 w 11138"/>
                <a:gd name="connsiteY1" fmla="*/ 2834 h 10000"/>
                <a:gd name="connsiteX2" fmla="*/ 4489 w 11138"/>
                <a:gd name="connsiteY2" fmla="*/ 6469 h 10000"/>
                <a:gd name="connsiteX3" fmla="*/ 5814 w 11138"/>
                <a:gd name="connsiteY3" fmla="*/ 7169 h 10000"/>
                <a:gd name="connsiteX4" fmla="*/ 6628 w 11138"/>
                <a:gd name="connsiteY4" fmla="*/ 9004 h 10000"/>
                <a:gd name="connsiteX5" fmla="*/ 11138 w 11138"/>
                <a:gd name="connsiteY5" fmla="*/ 10000 h 10000"/>
                <a:gd name="connsiteX6" fmla="*/ 0 w 11138"/>
                <a:gd name="connsiteY6" fmla="*/ 10000 h 10000"/>
                <a:gd name="connsiteX7" fmla="*/ 0 w 11138"/>
                <a:gd name="connsiteY7" fmla="*/ 0 h 10000"/>
                <a:gd name="connsiteX0" fmla="*/ 0 w 11138"/>
                <a:gd name="connsiteY0" fmla="*/ 0 h 10000"/>
                <a:gd name="connsiteX1" fmla="*/ 4495 w 11138"/>
                <a:gd name="connsiteY1" fmla="*/ 2834 h 10000"/>
                <a:gd name="connsiteX2" fmla="*/ 4489 w 11138"/>
                <a:gd name="connsiteY2" fmla="*/ 6469 h 10000"/>
                <a:gd name="connsiteX3" fmla="*/ 6639 w 11138"/>
                <a:gd name="connsiteY3" fmla="*/ 7242 h 10000"/>
                <a:gd name="connsiteX4" fmla="*/ 6628 w 11138"/>
                <a:gd name="connsiteY4" fmla="*/ 9004 h 10000"/>
                <a:gd name="connsiteX5" fmla="*/ 11138 w 11138"/>
                <a:gd name="connsiteY5" fmla="*/ 10000 h 10000"/>
                <a:gd name="connsiteX6" fmla="*/ 0 w 11138"/>
                <a:gd name="connsiteY6" fmla="*/ 10000 h 10000"/>
                <a:gd name="connsiteX7" fmla="*/ 0 w 11138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8" h="10000">
                  <a:moveTo>
                    <a:pt x="0" y="0"/>
                  </a:moveTo>
                  <a:lnTo>
                    <a:pt x="4495" y="2834"/>
                  </a:lnTo>
                  <a:cubicBezTo>
                    <a:pt x="4490" y="4165"/>
                    <a:pt x="4494" y="5138"/>
                    <a:pt x="4489" y="6469"/>
                  </a:cubicBezTo>
                  <a:lnTo>
                    <a:pt x="6639" y="7242"/>
                  </a:lnTo>
                  <a:cubicBezTo>
                    <a:pt x="6628" y="7725"/>
                    <a:pt x="6639" y="8521"/>
                    <a:pt x="6628" y="9004"/>
                  </a:cubicBezTo>
                  <a:lnTo>
                    <a:pt x="11138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61" name="Text Box 41">
              <a:extLst>
                <a:ext uri="{FF2B5EF4-FFF2-40B4-BE49-F238E27FC236}">
                  <a16:creationId xmlns:a16="http://schemas.microsoft.com/office/drawing/2014/main" id="{6004B7E4-AF7B-40B5-9CE3-92745BD3D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5017" y="4136024"/>
              <a:ext cx="1814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t-LT" altLang="ru-RU" sz="12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Po eksploatacinis laikotarpis</a:t>
              </a:r>
              <a:endParaRPr lang="en-GB" altLang="ru-RU" sz="12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629EDA5-050D-4F62-85F7-5B4B745B8D3F}"/>
              </a:ext>
            </a:extLst>
          </p:cNvPr>
          <p:cNvSpPr/>
          <p:nvPr/>
        </p:nvSpPr>
        <p:spPr bwMode="auto">
          <a:xfrm>
            <a:off x="2323189" y="1217352"/>
            <a:ext cx="1941987" cy="228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2000-2009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3E4CA1-2236-4B2B-9B71-7A3ECCC218D6}"/>
              </a:ext>
            </a:extLst>
          </p:cNvPr>
          <p:cNvSpPr/>
          <p:nvPr/>
        </p:nvSpPr>
        <p:spPr bwMode="auto">
          <a:xfrm>
            <a:off x="4275072" y="1217352"/>
            <a:ext cx="1941987" cy="228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2010-2019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51668F8-01B9-4DE9-8C2C-A4285237D73A}"/>
              </a:ext>
            </a:extLst>
          </p:cNvPr>
          <p:cNvSpPr/>
          <p:nvPr/>
        </p:nvSpPr>
        <p:spPr bwMode="auto">
          <a:xfrm>
            <a:off x="6226954" y="1217352"/>
            <a:ext cx="1941987" cy="228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2020-2029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362E1B2-258E-4184-8586-5BB4CB6D407D}"/>
              </a:ext>
            </a:extLst>
          </p:cNvPr>
          <p:cNvSpPr/>
          <p:nvPr/>
        </p:nvSpPr>
        <p:spPr bwMode="auto">
          <a:xfrm>
            <a:off x="8178834" y="1217352"/>
            <a:ext cx="1721500" cy="228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2030-2038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C1542E5-F00F-45ED-A25A-51B5DFD5AB0B}"/>
              </a:ext>
            </a:extLst>
          </p:cNvPr>
          <p:cNvGrpSpPr/>
          <p:nvPr/>
        </p:nvGrpSpPr>
        <p:grpSpPr>
          <a:xfrm>
            <a:off x="1917868" y="1456586"/>
            <a:ext cx="2360889" cy="1207692"/>
            <a:chOff x="387998" y="1679234"/>
            <a:chExt cx="2360889" cy="1207692"/>
          </a:xfrm>
        </p:grpSpPr>
        <p:sp>
          <p:nvSpPr>
            <p:cNvPr id="67" name="AutoShape 31">
              <a:extLst>
                <a:ext uri="{FF2B5EF4-FFF2-40B4-BE49-F238E27FC236}">
                  <a16:creationId xmlns:a16="http://schemas.microsoft.com/office/drawing/2014/main" id="{49C17335-3D8A-42A8-9FAF-35B6254A4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195" y="1789214"/>
              <a:ext cx="2248692" cy="1021894"/>
            </a:xfrm>
            <a:prstGeom prst="homePlate">
              <a:avLst>
                <a:gd name="adj" fmla="val 35451"/>
              </a:avLst>
            </a:prstGeom>
            <a:solidFill>
              <a:srgbClr val="CC9B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lt-LT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8" name="Text Box 32">
              <a:extLst>
                <a:ext uri="{FF2B5EF4-FFF2-40B4-BE49-F238E27FC236}">
                  <a16:creationId xmlns:a16="http://schemas.microsoft.com/office/drawing/2014/main" id="{C5B8D20E-DA90-413A-84B8-B199CF631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98" y="1853364"/>
              <a:ext cx="14628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t-LT" altLang="ru-RU" sz="12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Eksploatacija</a:t>
              </a:r>
              <a:endParaRPr lang="en-GB" altLang="ru-RU" sz="12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76707FB-8721-43E6-A2A2-6BD35C48BEAF}"/>
                </a:ext>
              </a:extLst>
            </p:cNvPr>
            <p:cNvSpPr/>
            <p:nvPr/>
          </p:nvSpPr>
          <p:spPr bwMode="auto">
            <a:xfrm>
              <a:off x="539522" y="1679234"/>
              <a:ext cx="74909" cy="1207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440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713585E-8C81-49ED-B493-FF4959F92551}"/>
                </a:ext>
              </a:extLst>
            </p:cNvPr>
            <p:cNvSpPr/>
            <p:nvPr/>
          </p:nvSpPr>
          <p:spPr bwMode="auto">
            <a:xfrm>
              <a:off x="652592" y="1679234"/>
              <a:ext cx="43815" cy="1207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440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1" name="Text Box 64">
              <a:extLst>
                <a:ext uri="{FF2B5EF4-FFF2-40B4-BE49-F238E27FC236}">
                  <a16:creationId xmlns:a16="http://schemas.microsoft.com/office/drawing/2014/main" id="{4DE6A0AF-0DD6-4787-9855-68D5CF0B3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547" y="2202533"/>
              <a:ext cx="1503013" cy="44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52000" tIns="52000" rIns="52000" bIns="5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t-LT" altLang="ru-RU" sz="1050" dirty="0">
                  <a:solidFill>
                    <a:schemeClr val="bg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Blokas</a:t>
              </a:r>
              <a:r>
                <a:rPr lang="en-US" altLang="ru-RU" sz="1050" dirty="0">
                  <a:solidFill>
                    <a:schemeClr val="bg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1: 1983-2004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t-LT" altLang="ru-RU" sz="1050" dirty="0">
                  <a:solidFill>
                    <a:schemeClr val="bg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Blokas</a:t>
              </a:r>
              <a:r>
                <a:rPr lang="en-US" altLang="ru-RU" sz="1050" dirty="0">
                  <a:solidFill>
                    <a:schemeClr val="bg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2: 1987-2009</a:t>
              </a:r>
              <a:endParaRPr lang="en-GB" altLang="ru-RU" sz="105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66">
            <a:extLst>
              <a:ext uri="{FF2B5EF4-FFF2-40B4-BE49-F238E27FC236}">
                <a16:creationId xmlns:a16="http://schemas.microsoft.com/office/drawing/2014/main" id="{7DA188F0-6509-49F6-957C-C285C3ED393E}"/>
              </a:ext>
            </a:extLst>
          </p:cNvPr>
          <p:cNvGrpSpPr>
            <a:grpSpLocks/>
          </p:cNvGrpSpPr>
          <p:nvPr/>
        </p:nvGrpSpPr>
        <p:grpSpPr bwMode="auto">
          <a:xfrm>
            <a:off x="6226955" y="4926835"/>
            <a:ext cx="3681862" cy="696746"/>
            <a:chOff x="4686920" y="5459613"/>
            <a:chExt cx="4135097" cy="1609562"/>
          </a:xfrm>
          <a:solidFill>
            <a:srgbClr val="00B050"/>
          </a:solidFill>
        </p:grpSpPr>
        <p:sp>
          <p:nvSpPr>
            <p:cNvPr id="73" name="AutoShape 47">
              <a:extLst>
                <a:ext uri="{FF2B5EF4-FFF2-40B4-BE49-F238E27FC236}">
                  <a16:creationId xmlns:a16="http://schemas.microsoft.com/office/drawing/2014/main" id="{EEE1479B-C0DC-421D-A6E2-B22B6A9C9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920" y="5459613"/>
              <a:ext cx="4135097" cy="1609562"/>
            </a:xfrm>
            <a:custGeom>
              <a:avLst/>
              <a:gdLst>
                <a:gd name="connsiteX0" fmla="*/ 0 w 2853560"/>
                <a:gd name="connsiteY0" fmla="*/ 0 h 792000"/>
                <a:gd name="connsiteX1" fmla="*/ 2573580 w 2853560"/>
                <a:gd name="connsiteY1" fmla="*/ 0 h 792000"/>
                <a:gd name="connsiteX2" fmla="*/ 2853560 w 2853560"/>
                <a:gd name="connsiteY2" fmla="*/ 396000 h 792000"/>
                <a:gd name="connsiteX3" fmla="*/ 2573580 w 2853560"/>
                <a:gd name="connsiteY3" fmla="*/ 792000 h 792000"/>
                <a:gd name="connsiteX4" fmla="*/ 0 w 2853560"/>
                <a:gd name="connsiteY4" fmla="*/ 792000 h 792000"/>
                <a:gd name="connsiteX5" fmla="*/ 0 w 2853560"/>
                <a:gd name="connsiteY5" fmla="*/ 0 h 792000"/>
                <a:gd name="connsiteX0" fmla="*/ 1365250 w 2853560"/>
                <a:gd name="connsiteY0" fmla="*/ 0 h 792000"/>
                <a:gd name="connsiteX1" fmla="*/ 2573580 w 2853560"/>
                <a:gd name="connsiteY1" fmla="*/ 0 h 792000"/>
                <a:gd name="connsiteX2" fmla="*/ 2853560 w 2853560"/>
                <a:gd name="connsiteY2" fmla="*/ 396000 h 792000"/>
                <a:gd name="connsiteX3" fmla="*/ 2573580 w 2853560"/>
                <a:gd name="connsiteY3" fmla="*/ 792000 h 792000"/>
                <a:gd name="connsiteX4" fmla="*/ 0 w 2853560"/>
                <a:gd name="connsiteY4" fmla="*/ 792000 h 792000"/>
                <a:gd name="connsiteX5" fmla="*/ 1365250 w 2853560"/>
                <a:gd name="connsiteY5" fmla="*/ 0 h 792000"/>
                <a:gd name="connsiteX0" fmla="*/ 1365250 w 2853560"/>
                <a:gd name="connsiteY0" fmla="*/ 0 h 792000"/>
                <a:gd name="connsiteX1" fmla="*/ 2725980 w 2853560"/>
                <a:gd name="connsiteY1" fmla="*/ 0 h 792000"/>
                <a:gd name="connsiteX2" fmla="*/ 2853560 w 2853560"/>
                <a:gd name="connsiteY2" fmla="*/ 396000 h 792000"/>
                <a:gd name="connsiteX3" fmla="*/ 2573580 w 2853560"/>
                <a:gd name="connsiteY3" fmla="*/ 792000 h 792000"/>
                <a:gd name="connsiteX4" fmla="*/ 0 w 2853560"/>
                <a:gd name="connsiteY4" fmla="*/ 792000 h 792000"/>
                <a:gd name="connsiteX5" fmla="*/ 1365250 w 2853560"/>
                <a:gd name="connsiteY5" fmla="*/ 0 h 792000"/>
                <a:gd name="connsiteX0" fmla="*/ 1365250 w 2853560"/>
                <a:gd name="connsiteY0" fmla="*/ 0 h 792000"/>
                <a:gd name="connsiteX1" fmla="*/ 2725980 w 2853560"/>
                <a:gd name="connsiteY1" fmla="*/ 0 h 792000"/>
                <a:gd name="connsiteX2" fmla="*/ 2853560 w 2853560"/>
                <a:gd name="connsiteY2" fmla="*/ 396000 h 792000"/>
                <a:gd name="connsiteX3" fmla="*/ 2738680 w 2853560"/>
                <a:gd name="connsiteY3" fmla="*/ 779300 h 792000"/>
                <a:gd name="connsiteX4" fmla="*/ 0 w 2853560"/>
                <a:gd name="connsiteY4" fmla="*/ 792000 h 792000"/>
                <a:gd name="connsiteX5" fmla="*/ 1365250 w 2853560"/>
                <a:gd name="connsiteY5" fmla="*/ 0 h 792000"/>
                <a:gd name="connsiteX0" fmla="*/ 1365250 w 2853560"/>
                <a:gd name="connsiteY0" fmla="*/ 12700 h 804700"/>
                <a:gd name="connsiteX1" fmla="*/ 2745030 w 2853560"/>
                <a:gd name="connsiteY1" fmla="*/ 0 h 804700"/>
                <a:gd name="connsiteX2" fmla="*/ 2853560 w 2853560"/>
                <a:gd name="connsiteY2" fmla="*/ 408700 h 804700"/>
                <a:gd name="connsiteX3" fmla="*/ 2738680 w 2853560"/>
                <a:gd name="connsiteY3" fmla="*/ 792000 h 804700"/>
                <a:gd name="connsiteX4" fmla="*/ 0 w 2853560"/>
                <a:gd name="connsiteY4" fmla="*/ 804700 h 804700"/>
                <a:gd name="connsiteX5" fmla="*/ 1365250 w 2853560"/>
                <a:gd name="connsiteY5" fmla="*/ 12700 h 804700"/>
                <a:gd name="connsiteX0" fmla="*/ 1365250 w 2853560"/>
                <a:gd name="connsiteY0" fmla="*/ 12700 h 804700"/>
                <a:gd name="connsiteX1" fmla="*/ 2745030 w 2853560"/>
                <a:gd name="connsiteY1" fmla="*/ 0 h 804700"/>
                <a:gd name="connsiteX2" fmla="*/ 2853560 w 2853560"/>
                <a:gd name="connsiteY2" fmla="*/ 408700 h 804700"/>
                <a:gd name="connsiteX3" fmla="*/ 2738680 w 2853560"/>
                <a:gd name="connsiteY3" fmla="*/ 792000 h 804700"/>
                <a:gd name="connsiteX4" fmla="*/ 0 w 2853560"/>
                <a:gd name="connsiteY4" fmla="*/ 804700 h 804700"/>
                <a:gd name="connsiteX5" fmla="*/ 1365250 w 2853560"/>
                <a:gd name="connsiteY5" fmla="*/ 12700 h 804700"/>
                <a:gd name="connsiteX0" fmla="*/ 1365250 w 2853560"/>
                <a:gd name="connsiteY0" fmla="*/ 12700 h 804700"/>
                <a:gd name="connsiteX1" fmla="*/ 2745030 w 2853560"/>
                <a:gd name="connsiteY1" fmla="*/ 0 h 804700"/>
                <a:gd name="connsiteX2" fmla="*/ 2853560 w 2853560"/>
                <a:gd name="connsiteY2" fmla="*/ 408700 h 804700"/>
                <a:gd name="connsiteX3" fmla="*/ 2738680 w 2853560"/>
                <a:gd name="connsiteY3" fmla="*/ 804700 h 804700"/>
                <a:gd name="connsiteX4" fmla="*/ 0 w 2853560"/>
                <a:gd name="connsiteY4" fmla="*/ 804700 h 804700"/>
                <a:gd name="connsiteX5" fmla="*/ 1365250 w 2853560"/>
                <a:gd name="connsiteY5" fmla="*/ 12700 h 80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560" h="804700">
                  <a:moveTo>
                    <a:pt x="1365250" y="12700"/>
                  </a:moveTo>
                  <a:lnTo>
                    <a:pt x="2745030" y="0"/>
                  </a:lnTo>
                  <a:lnTo>
                    <a:pt x="2853560" y="408700"/>
                  </a:lnTo>
                  <a:lnTo>
                    <a:pt x="2738680" y="804700"/>
                  </a:lnTo>
                  <a:lnTo>
                    <a:pt x="0" y="804700"/>
                  </a:lnTo>
                  <a:lnTo>
                    <a:pt x="1365250" y="1270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lt-LT" altLang="ru-RU" sz="11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4" name="Text Box 48">
              <a:extLst>
                <a:ext uri="{FF2B5EF4-FFF2-40B4-BE49-F238E27FC236}">
                  <a16:creationId xmlns:a16="http://schemas.microsoft.com/office/drawing/2014/main" id="{36261AA8-ECDF-4DE4-AABC-9F92D8150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8910" y="5620184"/>
              <a:ext cx="2055872" cy="9811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t-LT" altLang="ru-RU" sz="1200" b="1" dirty="0">
                  <a:solidFill>
                    <a:schemeClr val="bg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Pastatų griovimas ir aikštelės rekultivacija</a:t>
              </a:r>
              <a:endParaRPr lang="en-GB" altLang="ru-RU" sz="12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EDF183B-FB76-4CBF-B5A6-04721A9DB5EA}"/>
              </a:ext>
            </a:extLst>
          </p:cNvPr>
          <p:cNvGrpSpPr/>
          <p:nvPr/>
        </p:nvGrpSpPr>
        <p:grpSpPr>
          <a:xfrm>
            <a:off x="2330258" y="2673660"/>
            <a:ext cx="4295969" cy="945135"/>
            <a:chOff x="800388" y="2896307"/>
            <a:chExt cx="4295969" cy="945135"/>
          </a:xfrm>
        </p:grpSpPr>
        <p:sp>
          <p:nvSpPr>
            <p:cNvPr id="76" name="AutoShape 54">
              <a:extLst>
                <a:ext uri="{FF2B5EF4-FFF2-40B4-BE49-F238E27FC236}">
                  <a16:creationId xmlns:a16="http://schemas.microsoft.com/office/drawing/2014/main" id="{D66322F7-36E1-49FE-84AA-58F58BFF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388" y="2908490"/>
              <a:ext cx="4295969" cy="932952"/>
            </a:xfrm>
            <a:prstGeom prst="homePlate">
              <a:avLst>
                <a:gd name="adj" fmla="val 27608"/>
              </a:avLst>
            </a:prstGeom>
            <a:solidFill>
              <a:srgbClr val="990033"/>
            </a:solidFill>
            <a:ln>
              <a:headEnd/>
              <a:tailEnd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lt-LT" altLang="ru-RU" sz="7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" name="Text Box 55">
              <a:extLst>
                <a:ext uri="{FF2B5EF4-FFF2-40B4-BE49-F238E27FC236}">
                  <a16:creationId xmlns:a16="http://schemas.microsoft.com/office/drawing/2014/main" id="{08E5170C-99A9-4D46-B8C3-8908C4552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03" y="2896307"/>
              <a:ext cx="3584636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  <a:defRPr/>
              </a:pPr>
              <a:r>
                <a:rPr lang="lt-LT" altLang="ru-RU" sz="12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Pasiruošimas eksploatavimo nutraukimui</a:t>
              </a:r>
              <a:endParaRPr lang="en-US" altLang="ru-RU" sz="1200" b="1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lt-LT" sz="1050" dirty="0">
                  <a:solidFill>
                    <a:prstClr val="white"/>
                  </a:solidFill>
                  <a:latin typeface="Cambria" panose="02040503050406030204" pitchFamily="18" charset="0"/>
                </a:rPr>
                <a:t>Inventorizacija/radiologinė </a:t>
              </a:r>
              <a:r>
                <a:rPr lang="lt-LT" sz="1050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charakterizacija</a:t>
              </a:r>
              <a:r>
                <a:rPr lang="lt-LT" sz="1050" dirty="0">
                  <a:solidFill>
                    <a:prstClr val="white"/>
                  </a:solidFill>
                  <a:latin typeface="Cambria" panose="02040503050406030204" pitchFamily="18" charset="0"/>
                </a:rPr>
                <a:t> / izoliavimas</a:t>
              </a: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lt-LT" sz="1050" dirty="0">
                  <a:solidFill>
                    <a:prstClr val="white"/>
                  </a:solidFill>
                  <a:latin typeface="Cambria" panose="02040503050406030204" pitchFamily="18" charset="0"/>
                </a:rPr>
                <a:t>RA tvarkymo įrenginių statyba</a:t>
              </a: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lt-LT" sz="1050" dirty="0">
                  <a:solidFill>
                    <a:prstClr val="white"/>
                  </a:solidFill>
                  <a:latin typeface="Cambria" panose="02040503050406030204" pitchFamily="18" charset="0"/>
                </a:rPr>
                <a:t>Išmontavimo ir </a:t>
              </a:r>
              <a:r>
                <a:rPr lang="lt-LT" sz="1050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dezaktyvavimo</a:t>
              </a:r>
              <a:r>
                <a:rPr lang="lt-LT" sz="1050" dirty="0">
                  <a:solidFill>
                    <a:prstClr val="white"/>
                  </a:solidFill>
                  <a:latin typeface="Cambria" panose="02040503050406030204" pitchFamily="18" charset="0"/>
                </a:rPr>
                <a:t> projektavimas ir pradžia</a:t>
              </a:r>
            </a:p>
          </p:txBody>
        </p:sp>
      </p:grpSp>
      <p:sp>
        <p:nvSpPr>
          <p:cNvPr id="78" name="Text Box 34">
            <a:extLst>
              <a:ext uri="{FF2B5EF4-FFF2-40B4-BE49-F238E27FC236}">
                <a16:creationId xmlns:a16="http://schemas.microsoft.com/office/drawing/2014/main" id="{E16FA091-E7F9-44BB-A778-7D1DC271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782" y="4024774"/>
            <a:ext cx="3161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altLang="ru-RU" sz="1200" b="1" dirty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rPr>
              <a:t>Išmontavimas ir </a:t>
            </a:r>
            <a:r>
              <a:rPr lang="lt-LT" altLang="ru-RU" sz="1200" b="1" dirty="0" err="1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rPr>
              <a:t>dezaktyvacija</a:t>
            </a:r>
            <a:endParaRPr lang="en-GB" altLang="ru-RU" sz="1200" b="1" dirty="0">
              <a:solidFill>
                <a:schemeClr val="bg1"/>
              </a:solidFill>
              <a:latin typeface="Cambria" panose="02040503050406030204" pitchFamily="18" charset="0"/>
              <a:cs typeface="Arial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5BE1B69-E316-4E45-80EE-05DDB06A3074}"/>
              </a:ext>
            </a:extLst>
          </p:cNvPr>
          <p:cNvGrpSpPr/>
          <p:nvPr/>
        </p:nvGrpSpPr>
        <p:grpSpPr>
          <a:xfrm>
            <a:off x="4597649" y="4107387"/>
            <a:ext cx="2009500" cy="1241952"/>
            <a:chOff x="3067780" y="4330035"/>
            <a:chExt cx="2009500" cy="124195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97E7651-628D-4FD8-AA10-073EE8B5AC33}"/>
                </a:ext>
              </a:extLst>
            </p:cNvPr>
            <p:cNvSpPr/>
            <p:nvPr/>
          </p:nvSpPr>
          <p:spPr>
            <a:xfrm flipH="1">
              <a:off x="3079943" y="4330035"/>
              <a:ext cx="1997337" cy="1241952"/>
            </a:xfrm>
            <a:custGeom>
              <a:avLst/>
              <a:gdLst>
                <a:gd name="connsiteX0" fmla="*/ 0 w 1548000"/>
                <a:gd name="connsiteY0" fmla="*/ 0 h 962552"/>
                <a:gd name="connsiteX1" fmla="*/ 0 w 1548000"/>
                <a:gd name="connsiteY1" fmla="*/ 818552 h 962552"/>
                <a:gd name="connsiteX2" fmla="*/ 0 w 1548000"/>
                <a:gd name="connsiteY2" fmla="*/ 935343 h 962552"/>
                <a:gd name="connsiteX3" fmla="*/ 0 w 1548000"/>
                <a:gd name="connsiteY3" fmla="*/ 962552 h 962552"/>
                <a:gd name="connsiteX4" fmla="*/ 1548000 w 1548000"/>
                <a:gd name="connsiteY4" fmla="*/ 962552 h 962552"/>
                <a:gd name="connsiteX5" fmla="*/ 1548000 w 1548000"/>
                <a:gd name="connsiteY5" fmla="*/ 818552 h 962552"/>
                <a:gd name="connsiteX6" fmla="*/ 70799 w 1548000"/>
                <a:gd name="connsiteY6" fmla="*/ 818552 h 96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000" h="962552">
                  <a:moveTo>
                    <a:pt x="0" y="0"/>
                  </a:moveTo>
                  <a:lnTo>
                    <a:pt x="0" y="818552"/>
                  </a:lnTo>
                  <a:lnTo>
                    <a:pt x="0" y="935343"/>
                  </a:lnTo>
                  <a:lnTo>
                    <a:pt x="0" y="962552"/>
                  </a:lnTo>
                  <a:lnTo>
                    <a:pt x="1548000" y="962552"/>
                  </a:lnTo>
                  <a:lnTo>
                    <a:pt x="1548000" y="818552"/>
                  </a:lnTo>
                  <a:lnTo>
                    <a:pt x="70799" y="81855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Cambria" panose="02040503050406030204" pitchFamily="18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4A70653-3EC9-4C5D-A1B6-4B2F50B37599}"/>
                </a:ext>
              </a:extLst>
            </p:cNvPr>
            <p:cNvSpPr/>
            <p:nvPr/>
          </p:nvSpPr>
          <p:spPr>
            <a:xfrm>
              <a:off x="3067780" y="5386187"/>
              <a:ext cx="1997337" cy="1857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lt-LT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Kuras iškrautas iš blokų</a:t>
              </a:r>
              <a:endPara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C92E9F8-04F8-4432-8381-4C0E29A0E98F}"/>
              </a:ext>
            </a:extLst>
          </p:cNvPr>
          <p:cNvGrpSpPr/>
          <p:nvPr/>
        </p:nvGrpSpPr>
        <p:grpSpPr>
          <a:xfrm>
            <a:off x="3847819" y="4524023"/>
            <a:ext cx="2011634" cy="571350"/>
            <a:chOff x="2302710" y="4731431"/>
            <a:chExt cx="2011634" cy="571350"/>
          </a:xfrm>
        </p:grpSpPr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CA15347A-ADD3-4A09-8A64-889B586F036A}"/>
                </a:ext>
              </a:extLst>
            </p:cNvPr>
            <p:cNvSpPr/>
            <p:nvPr/>
          </p:nvSpPr>
          <p:spPr>
            <a:xfrm flipH="1">
              <a:off x="2317007" y="4731431"/>
              <a:ext cx="1997337" cy="571349"/>
            </a:xfrm>
            <a:custGeom>
              <a:avLst/>
              <a:gdLst>
                <a:gd name="connsiteX0" fmla="*/ 0 w 1548000"/>
                <a:gd name="connsiteY0" fmla="*/ 0 h 442814"/>
                <a:gd name="connsiteX1" fmla="*/ 0 w 1548000"/>
                <a:gd name="connsiteY1" fmla="*/ 298814 h 442814"/>
                <a:gd name="connsiteX2" fmla="*/ 0 w 1548000"/>
                <a:gd name="connsiteY2" fmla="*/ 425645 h 442814"/>
                <a:gd name="connsiteX3" fmla="*/ 0 w 1548000"/>
                <a:gd name="connsiteY3" fmla="*/ 442814 h 442814"/>
                <a:gd name="connsiteX4" fmla="*/ 1548000 w 1548000"/>
                <a:gd name="connsiteY4" fmla="*/ 442814 h 442814"/>
                <a:gd name="connsiteX5" fmla="*/ 1548000 w 1548000"/>
                <a:gd name="connsiteY5" fmla="*/ 298814 h 442814"/>
                <a:gd name="connsiteX6" fmla="*/ 43755 w 1548000"/>
                <a:gd name="connsiteY6" fmla="*/ 298814 h 44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000" h="442814">
                  <a:moveTo>
                    <a:pt x="0" y="0"/>
                  </a:moveTo>
                  <a:lnTo>
                    <a:pt x="0" y="298814"/>
                  </a:lnTo>
                  <a:lnTo>
                    <a:pt x="0" y="425645"/>
                  </a:lnTo>
                  <a:lnTo>
                    <a:pt x="0" y="442814"/>
                  </a:lnTo>
                  <a:lnTo>
                    <a:pt x="1548000" y="442814"/>
                  </a:lnTo>
                  <a:lnTo>
                    <a:pt x="1548000" y="298814"/>
                  </a:lnTo>
                  <a:lnTo>
                    <a:pt x="43755" y="298814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Cambria" panose="02040503050406030204" pitchFamily="18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70233B0-E226-4EAE-888B-14F05B14BF36}"/>
                </a:ext>
              </a:extLst>
            </p:cNvPr>
            <p:cNvSpPr/>
            <p:nvPr/>
          </p:nvSpPr>
          <p:spPr>
            <a:xfrm>
              <a:off x="2302710" y="5116982"/>
              <a:ext cx="1997337" cy="18579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lt-LT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Kuras iškrautas iš 2 reaktoriaus</a:t>
              </a:r>
              <a:endPara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4E66099-554A-4476-A974-69B26A644EC1}"/>
              </a:ext>
            </a:extLst>
          </p:cNvPr>
          <p:cNvGrpSpPr/>
          <p:nvPr/>
        </p:nvGrpSpPr>
        <p:grpSpPr>
          <a:xfrm>
            <a:off x="6631709" y="5863870"/>
            <a:ext cx="3268427" cy="477010"/>
            <a:chOff x="5072337" y="6086518"/>
            <a:chExt cx="3297929" cy="29188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0B7EC4E-A639-40A8-B32F-E9340463D24B}"/>
                </a:ext>
              </a:extLst>
            </p:cNvPr>
            <p:cNvCxnSpPr/>
            <p:nvPr/>
          </p:nvCxnSpPr>
          <p:spPr>
            <a:xfrm flipH="1">
              <a:off x="5072337" y="6232459"/>
              <a:ext cx="329792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ounded Rectangle 83">
              <a:extLst>
                <a:ext uri="{FF2B5EF4-FFF2-40B4-BE49-F238E27FC236}">
                  <a16:creationId xmlns:a16="http://schemas.microsoft.com/office/drawing/2014/main" id="{0384BA19-AE9C-4338-9E92-6C8A57072D2F}"/>
                </a:ext>
              </a:extLst>
            </p:cNvPr>
            <p:cNvSpPr/>
            <p:nvPr/>
          </p:nvSpPr>
          <p:spPr>
            <a:xfrm>
              <a:off x="5731301" y="6086518"/>
              <a:ext cx="1980000" cy="291882"/>
            </a:xfrm>
            <a:prstGeom prst="roundRect">
              <a:avLst/>
            </a:prstGeom>
            <a:solidFill>
              <a:srgbClr val="7F7F7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lt-LT" sz="1100" dirty="0">
                  <a:latin typeface="Cambria" panose="02040503050406030204" pitchFamily="18" charset="0"/>
                </a:rPr>
                <a:t>Eksploatavimo nutraukimo licencija</a:t>
              </a:r>
              <a:endParaRPr lang="en-GB" sz="11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E3A4727-DB42-44B5-8ABE-9F18C334280B}"/>
              </a:ext>
            </a:extLst>
          </p:cNvPr>
          <p:cNvGrpSpPr/>
          <p:nvPr/>
        </p:nvGrpSpPr>
        <p:grpSpPr>
          <a:xfrm>
            <a:off x="2093252" y="5863869"/>
            <a:ext cx="4597092" cy="459925"/>
            <a:chOff x="563382" y="6086518"/>
            <a:chExt cx="4505621" cy="29188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3FA8372-A8DB-4FFC-8961-EF8893A8A0BA}"/>
                </a:ext>
              </a:extLst>
            </p:cNvPr>
            <p:cNvCxnSpPr/>
            <p:nvPr/>
          </p:nvCxnSpPr>
          <p:spPr>
            <a:xfrm>
              <a:off x="563382" y="6232459"/>
              <a:ext cx="4505621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5">
              <a:extLst>
                <a:ext uri="{FF2B5EF4-FFF2-40B4-BE49-F238E27FC236}">
                  <a16:creationId xmlns:a16="http://schemas.microsoft.com/office/drawing/2014/main" id="{7EB6D522-AA57-40DC-A4B0-C6C2C710D036}"/>
                </a:ext>
              </a:extLst>
            </p:cNvPr>
            <p:cNvSpPr/>
            <p:nvPr/>
          </p:nvSpPr>
          <p:spPr>
            <a:xfrm>
              <a:off x="1826192" y="6086518"/>
              <a:ext cx="1980000" cy="291882"/>
            </a:xfrm>
            <a:prstGeom prst="roundRect">
              <a:avLst/>
            </a:prstGeom>
            <a:solidFill>
              <a:srgbClr val="7F7F7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lt-LT" sz="1100" dirty="0">
                  <a:latin typeface="Cambria" panose="02040503050406030204" pitchFamily="18" charset="0"/>
                </a:rPr>
                <a:t>Eksploatacijos licencija</a:t>
              </a:r>
              <a:endParaRPr lang="en-GB" sz="1100" dirty="0">
                <a:latin typeface="Cambria" panose="02040503050406030204" pitchFamily="18" charset="0"/>
              </a:endParaRPr>
            </a:p>
          </p:txBody>
        </p:sp>
      </p:grpSp>
      <p:sp>
        <p:nvSpPr>
          <p:cNvPr id="91" name="Freeform 78">
            <a:extLst>
              <a:ext uri="{FF2B5EF4-FFF2-40B4-BE49-F238E27FC236}">
                <a16:creationId xmlns:a16="http://schemas.microsoft.com/office/drawing/2014/main" id="{539E5BA0-FBAE-48AB-9901-E556C1BDB31B}"/>
              </a:ext>
            </a:extLst>
          </p:cNvPr>
          <p:cNvSpPr/>
          <p:nvPr/>
        </p:nvSpPr>
        <p:spPr>
          <a:xfrm rot="10800000" flipH="1">
            <a:off x="9140496" y="2660681"/>
            <a:ext cx="1391740" cy="1105786"/>
          </a:xfrm>
          <a:custGeom>
            <a:avLst/>
            <a:gdLst>
              <a:gd name="connsiteX0" fmla="*/ 0 w 1548000"/>
              <a:gd name="connsiteY0" fmla="*/ 0 h 442814"/>
              <a:gd name="connsiteX1" fmla="*/ 0 w 1548000"/>
              <a:gd name="connsiteY1" fmla="*/ 298814 h 442814"/>
              <a:gd name="connsiteX2" fmla="*/ 0 w 1548000"/>
              <a:gd name="connsiteY2" fmla="*/ 425645 h 442814"/>
              <a:gd name="connsiteX3" fmla="*/ 0 w 1548000"/>
              <a:gd name="connsiteY3" fmla="*/ 442814 h 442814"/>
              <a:gd name="connsiteX4" fmla="*/ 1548000 w 1548000"/>
              <a:gd name="connsiteY4" fmla="*/ 442814 h 442814"/>
              <a:gd name="connsiteX5" fmla="*/ 1548000 w 1548000"/>
              <a:gd name="connsiteY5" fmla="*/ 298814 h 442814"/>
              <a:gd name="connsiteX6" fmla="*/ 43755 w 1548000"/>
              <a:gd name="connsiteY6" fmla="*/ 298814 h 44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8000" h="442814">
                <a:moveTo>
                  <a:pt x="0" y="0"/>
                </a:moveTo>
                <a:lnTo>
                  <a:pt x="0" y="298814"/>
                </a:lnTo>
                <a:lnTo>
                  <a:pt x="0" y="425645"/>
                </a:lnTo>
                <a:lnTo>
                  <a:pt x="0" y="442814"/>
                </a:lnTo>
                <a:lnTo>
                  <a:pt x="1548000" y="442814"/>
                </a:lnTo>
                <a:lnTo>
                  <a:pt x="1548000" y="298814"/>
                </a:lnTo>
                <a:lnTo>
                  <a:pt x="43755" y="298814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latin typeface="Cambria" panose="02040503050406030204" pitchFamily="18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B9CD1E3-2C29-4396-A8CE-CA00BFBE805B}"/>
              </a:ext>
            </a:extLst>
          </p:cNvPr>
          <p:cNvSpPr/>
          <p:nvPr/>
        </p:nvSpPr>
        <p:spPr>
          <a:xfrm>
            <a:off x="6621654" y="2998011"/>
            <a:ext cx="1997337" cy="185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5906789-FAA7-49D1-A46A-83A2EEDC9458}"/>
              </a:ext>
            </a:extLst>
          </p:cNvPr>
          <p:cNvSpPr txBox="1"/>
          <p:nvPr/>
        </p:nvSpPr>
        <p:spPr>
          <a:xfrm>
            <a:off x="9199649" y="2624179"/>
            <a:ext cx="13777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dirty="0">
                <a:solidFill>
                  <a:srgbClr val="595959"/>
                </a:solidFill>
                <a:latin typeface="Cambria" panose="02040503050406030204" pitchFamily="18" charset="0"/>
              </a:rPr>
              <a:t>Išmontuotas 1 bloko reaktorius</a:t>
            </a:r>
            <a:endParaRPr lang="en-US" sz="1050" dirty="0">
              <a:solidFill>
                <a:srgbClr val="595959"/>
              </a:solidFill>
              <a:latin typeface="Cambria" panose="02040503050406030204" pitchFamily="18" charset="0"/>
            </a:endParaRPr>
          </a:p>
        </p:txBody>
      </p:sp>
      <p:sp>
        <p:nvSpPr>
          <p:cNvPr id="94" name="Freeform 78">
            <a:extLst>
              <a:ext uri="{FF2B5EF4-FFF2-40B4-BE49-F238E27FC236}">
                <a16:creationId xmlns:a16="http://schemas.microsoft.com/office/drawing/2014/main" id="{720CF9B3-05D9-439A-8F30-A847CE30EE25}"/>
              </a:ext>
            </a:extLst>
          </p:cNvPr>
          <p:cNvSpPr/>
          <p:nvPr/>
        </p:nvSpPr>
        <p:spPr>
          <a:xfrm rot="10800000" flipH="1">
            <a:off x="9326501" y="3131218"/>
            <a:ext cx="1264886" cy="1105786"/>
          </a:xfrm>
          <a:custGeom>
            <a:avLst/>
            <a:gdLst>
              <a:gd name="connsiteX0" fmla="*/ 0 w 1548000"/>
              <a:gd name="connsiteY0" fmla="*/ 0 h 442814"/>
              <a:gd name="connsiteX1" fmla="*/ 0 w 1548000"/>
              <a:gd name="connsiteY1" fmla="*/ 298814 h 442814"/>
              <a:gd name="connsiteX2" fmla="*/ 0 w 1548000"/>
              <a:gd name="connsiteY2" fmla="*/ 425645 h 442814"/>
              <a:gd name="connsiteX3" fmla="*/ 0 w 1548000"/>
              <a:gd name="connsiteY3" fmla="*/ 442814 h 442814"/>
              <a:gd name="connsiteX4" fmla="*/ 1548000 w 1548000"/>
              <a:gd name="connsiteY4" fmla="*/ 442814 h 442814"/>
              <a:gd name="connsiteX5" fmla="*/ 1548000 w 1548000"/>
              <a:gd name="connsiteY5" fmla="*/ 298814 h 442814"/>
              <a:gd name="connsiteX6" fmla="*/ 43755 w 1548000"/>
              <a:gd name="connsiteY6" fmla="*/ 298814 h 44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8000" h="442814">
                <a:moveTo>
                  <a:pt x="0" y="0"/>
                </a:moveTo>
                <a:lnTo>
                  <a:pt x="0" y="298814"/>
                </a:lnTo>
                <a:lnTo>
                  <a:pt x="0" y="425645"/>
                </a:lnTo>
                <a:lnTo>
                  <a:pt x="0" y="442814"/>
                </a:lnTo>
                <a:lnTo>
                  <a:pt x="1548000" y="442814"/>
                </a:lnTo>
                <a:lnTo>
                  <a:pt x="1548000" y="298814"/>
                </a:lnTo>
                <a:lnTo>
                  <a:pt x="43755" y="298814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latin typeface="Cambria" panose="020405030504060302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A0B08BF-556E-47A3-967F-6882D58422B6}"/>
              </a:ext>
            </a:extLst>
          </p:cNvPr>
          <p:cNvSpPr txBox="1"/>
          <p:nvPr/>
        </p:nvSpPr>
        <p:spPr>
          <a:xfrm>
            <a:off x="9385655" y="3094716"/>
            <a:ext cx="1332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dirty="0">
                <a:solidFill>
                  <a:srgbClr val="595959"/>
                </a:solidFill>
                <a:latin typeface="Cambria" panose="02040503050406030204" pitchFamily="18" charset="0"/>
              </a:rPr>
              <a:t>Išmontuotas 2 bloko reaktorius</a:t>
            </a:r>
            <a:endParaRPr lang="en-US" sz="1050" dirty="0">
              <a:solidFill>
                <a:srgbClr val="595959"/>
              </a:solidFill>
              <a:latin typeface="Cambria" panose="02040503050406030204" pitchFamily="18" charset="0"/>
            </a:endParaRPr>
          </a:p>
        </p:txBody>
      </p:sp>
      <p:sp>
        <p:nvSpPr>
          <p:cNvPr id="96" name="Shape 171">
            <a:extLst>
              <a:ext uri="{FF2B5EF4-FFF2-40B4-BE49-F238E27FC236}">
                <a16:creationId xmlns:a16="http://schemas.microsoft.com/office/drawing/2014/main" id="{48B1F368-E530-4404-A613-696B76588347}"/>
              </a:ext>
            </a:extLst>
          </p:cNvPr>
          <p:cNvSpPr/>
          <p:nvPr/>
        </p:nvSpPr>
        <p:spPr>
          <a:xfrm>
            <a:off x="0" y="6564618"/>
            <a:ext cx="12192000" cy="284693"/>
          </a:xfrm>
          <a:prstGeom prst="rect">
            <a:avLst/>
          </a:prstGeom>
          <a:solidFill>
            <a:srgbClr val="17649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indent="352425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>
              <a:defRPr/>
            </a:pPr>
            <a:r>
              <a:rPr lang="lt-LT" sz="1400" dirty="0">
                <a:latin typeface="Cambria" panose="02040503050406030204" pitchFamily="18" charset="0"/>
              </a:rPr>
              <a:t>Strategija ir darbų planas</a:t>
            </a:r>
            <a:endParaRPr lang="en-GB" sz="1400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2FF35-3F48-4CA1-BFF2-DCD7890F2AF8}"/>
              </a:ext>
            </a:extLst>
          </p:cNvPr>
          <p:cNvSpPr txBox="1"/>
          <p:nvPr/>
        </p:nvSpPr>
        <p:spPr>
          <a:xfrm rot="16200000">
            <a:off x="5444284" y="1845782"/>
            <a:ext cx="110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2019-04-10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827EAD8-9B14-4BB8-A687-167E3F5ED8DB}"/>
              </a:ext>
            </a:extLst>
          </p:cNvPr>
          <p:cNvCxnSpPr>
            <a:cxnSpLocks/>
          </p:cNvCxnSpPr>
          <p:nvPr/>
        </p:nvCxnSpPr>
        <p:spPr>
          <a:xfrm>
            <a:off x="6682541" y="1630716"/>
            <a:ext cx="19447" cy="4525036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E107ED9-A7CA-4663-BCC3-C653183432E3}"/>
              </a:ext>
            </a:extLst>
          </p:cNvPr>
          <p:cNvSpPr txBox="1"/>
          <p:nvPr/>
        </p:nvSpPr>
        <p:spPr>
          <a:xfrm rot="16200000">
            <a:off x="6008357" y="1835420"/>
            <a:ext cx="110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2022-08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EE2E1-3997-4AA1-9C59-7A0EF04948B0}"/>
              </a:ext>
            </a:extLst>
          </p:cNvPr>
          <p:cNvSpPr txBox="1"/>
          <p:nvPr/>
        </p:nvSpPr>
        <p:spPr>
          <a:xfrm>
            <a:off x="2988963" y="4880933"/>
            <a:ext cx="1472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2018-02-25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D296663-6A93-42CC-B4A9-2B4CDDF151FD}"/>
              </a:ext>
            </a:extLst>
          </p:cNvPr>
          <p:cNvSpPr txBox="1"/>
          <p:nvPr/>
        </p:nvSpPr>
        <p:spPr>
          <a:xfrm>
            <a:off x="8736679" y="2703861"/>
            <a:ext cx="1472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2034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8516CDE-E54A-47A6-89EF-E299C9693920}"/>
              </a:ext>
            </a:extLst>
          </p:cNvPr>
          <p:cNvSpPr txBox="1"/>
          <p:nvPr/>
        </p:nvSpPr>
        <p:spPr>
          <a:xfrm>
            <a:off x="8882961" y="3219046"/>
            <a:ext cx="546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2035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4D9EE12-B9E8-449B-A45F-75CF7026473B}"/>
              </a:ext>
            </a:extLst>
          </p:cNvPr>
          <p:cNvSpPr txBox="1"/>
          <p:nvPr/>
        </p:nvSpPr>
        <p:spPr>
          <a:xfrm>
            <a:off x="9880677" y="5153849"/>
            <a:ext cx="5786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2038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4495843-5713-4DF0-A05A-1DC02D5F944F}"/>
              </a:ext>
            </a:extLst>
          </p:cNvPr>
          <p:cNvSpPr txBox="1"/>
          <p:nvPr/>
        </p:nvSpPr>
        <p:spPr>
          <a:xfrm>
            <a:off x="3968633" y="5134849"/>
            <a:ext cx="807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2022-08</a:t>
            </a:r>
            <a:r>
              <a:rPr lang="lt-LT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52933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/>
        </p:nvSpPr>
        <p:spPr>
          <a:xfrm flipH="1">
            <a:off x="8678562" y="4658496"/>
            <a:ext cx="1656001" cy="165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08" name="Group 808"/>
          <p:cNvGrpSpPr/>
          <p:nvPr/>
        </p:nvGrpSpPr>
        <p:grpSpPr>
          <a:xfrm>
            <a:off x="9257840" y="5266064"/>
            <a:ext cx="616946" cy="484743"/>
            <a:chOff x="0" y="0"/>
            <a:chExt cx="616944" cy="484742"/>
          </a:xfrm>
        </p:grpSpPr>
        <p:sp>
          <p:nvSpPr>
            <p:cNvPr id="806" name="Shape 806"/>
            <p:cNvSpPr/>
            <p:nvPr/>
          </p:nvSpPr>
          <p:spPr>
            <a:xfrm>
              <a:off x="88135" y="0"/>
              <a:ext cx="440675" cy="4847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7" name="Shape 807"/>
            <p:cNvSpPr/>
            <p:nvPr/>
          </p:nvSpPr>
          <p:spPr>
            <a:xfrm>
              <a:off x="0" y="341523"/>
              <a:ext cx="616945" cy="771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39550" y="3746974"/>
            <a:ext cx="2355760" cy="878139"/>
            <a:chOff x="2462122" y="3721428"/>
            <a:chExt cx="2355760" cy="878139"/>
          </a:xfrm>
        </p:grpSpPr>
        <p:sp>
          <p:nvSpPr>
            <p:cNvPr id="766" name="Shape 766"/>
            <p:cNvSpPr/>
            <p:nvPr/>
          </p:nvSpPr>
          <p:spPr>
            <a:xfrm>
              <a:off x="2498532" y="3744536"/>
              <a:ext cx="2302330" cy="855031"/>
            </a:xfrm>
            <a:prstGeom prst="rect">
              <a:avLst/>
            </a:prstGeom>
            <a:solidFill>
              <a:srgbClr val="3C86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lt-LT" sz="15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Kietųjų RA saugojimo kompleksas</a:t>
              </a:r>
              <a:endParaRPr sz="1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2462122" y="3721428"/>
              <a:ext cx="2355760" cy="864001"/>
            </a:xfrm>
            <a:prstGeom prst="rect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33807" y="2698532"/>
            <a:ext cx="2384281" cy="900003"/>
            <a:chOff x="2168817" y="3883507"/>
            <a:chExt cx="1865524" cy="900003"/>
          </a:xfrm>
        </p:grpSpPr>
        <p:sp>
          <p:nvSpPr>
            <p:cNvPr id="762" name="Shape 762"/>
            <p:cNvSpPr/>
            <p:nvPr/>
          </p:nvSpPr>
          <p:spPr>
            <a:xfrm>
              <a:off x="2188368" y="3883507"/>
              <a:ext cx="1839936" cy="900003"/>
            </a:xfrm>
            <a:prstGeom prst="rect">
              <a:avLst/>
            </a:prstGeom>
            <a:solidFill>
              <a:srgbClr val="3C8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168817" y="3905373"/>
              <a:ext cx="1865524" cy="864001"/>
              <a:chOff x="2168817" y="3905373"/>
              <a:chExt cx="1865524" cy="864001"/>
            </a:xfrm>
          </p:grpSpPr>
          <p:sp>
            <p:nvSpPr>
              <p:cNvPr id="763" name="Shape 763"/>
              <p:cNvSpPr/>
              <p:nvPr/>
            </p:nvSpPr>
            <p:spPr>
              <a:xfrm>
                <a:off x="2181610" y="4087101"/>
                <a:ext cx="1839936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lt-LT" sz="150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j-cs"/>
                  </a:rPr>
                  <a:t>Kietųjų RA tvarkymo kompleksas</a:t>
                </a:r>
              </a:p>
            </p:txBody>
          </p:sp>
          <p:sp>
            <p:nvSpPr>
              <p:cNvPr id="833" name="Shape 833"/>
              <p:cNvSpPr/>
              <p:nvPr/>
            </p:nvSpPr>
            <p:spPr>
              <a:xfrm>
                <a:off x="2168817" y="3905373"/>
                <a:ext cx="1865524" cy="864001"/>
              </a:xfrm>
              <a:prstGeom prst="rect">
                <a:avLst/>
              </a:prstGeom>
              <a:ln w="76200">
                <a:solidFill>
                  <a:srgbClr val="FFC000"/>
                </a:solidFill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lIns="45719" rIns="45719" anchor="ctr"/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5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j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29694" y="1338973"/>
            <a:ext cx="2290504" cy="276999"/>
            <a:chOff x="111425" y="1290599"/>
            <a:chExt cx="2290504" cy="276999"/>
          </a:xfrm>
        </p:grpSpPr>
        <p:sp>
          <p:nvSpPr>
            <p:cNvPr id="810" name="Shape 810"/>
            <p:cNvSpPr/>
            <p:nvPr/>
          </p:nvSpPr>
          <p:spPr>
            <a:xfrm>
              <a:off x="111425" y="1303609"/>
              <a:ext cx="372203" cy="169499"/>
            </a:xfrm>
            <a:prstGeom prst="rect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617391" y="1290599"/>
              <a:ext cx="1784538" cy="276999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lnSpc>
                  <a:spcPct val="80000"/>
                </a:lnSpc>
                <a:defRPr sz="1400">
                  <a:solidFill>
                    <a:srgbClr val="80808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lt-LT" sz="1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Eksploatacija</a:t>
              </a:r>
              <a:endParaRPr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18371" y="1322651"/>
            <a:ext cx="2272281" cy="276999"/>
            <a:chOff x="2460606" y="1294009"/>
            <a:chExt cx="2272281" cy="276999"/>
          </a:xfrm>
        </p:grpSpPr>
        <p:sp>
          <p:nvSpPr>
            <p:cNvPr id="827" name="Shape 827"/>
            <p:cNvSpPr/>
            <p:nvPr/>
          </p:nvSpPr>
          <p:spPr>
            <a:xfrm>
              <a:off x="2948349" y="1294009"/>
              <a:ext cx="1784538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lnSpc>
                  <a:spcPct val="80000"/>
                </a:lnSpc>
                <a:defRPr sz="1400">
                  <a:solidFill>
                    <a:srgbClr val="80808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lt-LT" sz="1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„Karštieji“ bandymai</a:t>
              </a:r>
              <a:endParaRPr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>
              <a:off x="2460606" y="1322038"/>
              <a:ext cx="399607" cy="181650"/>
            </a:xfrm>
            <a:prstGeom prst="rect">
              <a:avLst/>
            </a:prstGeom>
            <a:ln w="57150">
              <a:solidFill>
                <a:srgbClr val="FFC000"/>
              </a:solidFill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43133" y="1248899"/>
            <a:ext cx="2289423" cy="276999"/>
            <a:chOff x="5119133" y="1248898"/>
            <a:chExt cx="2289423" cy="276999"/>
          </a:xfrm>
        </p:grpSpPr>
        <p:sp>
          <p:nvSpPr>
            <p:cNvPr id="812" name="Shape 812"/>
            <p:cNvSpPr/>
            <p:nvPr/>
          </p:nvSpPr>
          <p:spPr>
            <a:xfrm>
              <a:off x="5624018" y="1248898"/>
              <a:ext cx="1784538" cy="276999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lnSpc>
                  <a:spcPct val="80000"/>
                </a:lnSpc>
                <a:defRPr sz="1400">
                  <a:solidFill>
                    <a:srgbClr val="80808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lt-LT" sz="1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Įgyvendinama</a:t>
              </a:r>
              <a:endParaRPr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9" name="Shape 829"/>
            <p:cNvSpPr/>
            <p:nvPr/>
          </p:nvSpPr>
          <p:spPr>
            <a:xfrm>
              <a:off x="5119133" y="1304070"/>
              <a:ext cx="391080" cy="157896"/>
            </a:xfrm>
            <a:prstGeom prst="rec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32556" y="1299639"/>
            <a:ext cx="3089940" cy="276999"/>
            <a:chOff x="6968460" y="1297726"/>
            <a:chExt cx="3089940" cy="276999"/>
          </a:xfrm>
        </p:grpSpPr>
        <p:sp>
          <p:nvSpPr>
            <p:cNvPr id="105" name="Shape 810"/>
            <p:cNvSpPr/>
            <p:nvPr/>
          </p:nvSpPr>
          <p:spPr>
            <a:xfrm>
              <a:off x="6968460" y="1323431"/>
              <a:ext cx="372202" cy="149677"/>
            </a:xfrm>
            <a:prstGeom prst="rect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  <p:sp>
          <p:nvSpPr>
            <p:cNvPr id="106" name="Shape 813"/>
            <p:cNvSpPr/>
            <p:nvPr/>
          </p:nvSpPr>
          <p:spPr>
            <a:xfrm>
              <a:off x="7428514" y="1297726"/>
              <a:ext cx="2629886" cy="276999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lnSpc>
                  <a:spcPct val="80000"/>
                </a:lnSpc>
                <a:defRPr sz="1400">
                  <a:solidFill>
                    <a:srgbClr val="80808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lt-LT" sz="1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Pirkimo procedūrų vykdymas</a:t>
              </a:r>
              <a:endParaRPr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96620" y="2779200"/>
            <a:ext cx="2124084" cy="946434"/>
            <a:chOff x="5072620" y="2791729"/>
            <a:chExt cx="1928471" cy="815189"/>
          </a:xfrm>
        </p:grpSpPr>
        <p:sp>
          <p:nvSpPr>
            <p:cNvPr id="79" name="Shape 750">
              <a:extLst>
                <a:ext uri="{FF2B5EF4-FFF2-40B4-BE49-F238E27FC236}">
                  <a16:creationId xmlns:a16="http://schemas.microsoft.com/office/drawing/2014/main" id="{A7C79AA7-789E-4F9B-9667-DA0C3D3E1A44}"/>
                </a:ext>
              </a:extLst>
            </p:cNvPr>
            <p:cNvSpPr/>
            <p:nvPr/>
          </p:nvSpPr>
          <p:spPr>
            <a:xfrm>
              <a:off x="5082599" y="2791729"/>
              <a:ext cx="1908512" cy="809276"/>
            </a:xfrm>
            <a:prstGeom prst="rect">
              <a:avLst/>
            </a:prstGeom>
            <a:solidFill>
              <a:srgbClr val="002060"/>
            </a:solidFill>
            <a:ln w="12700" cap="flat">
              <a:solidFill>
                <a:schemeClr val="accent2">
                  <a:lumMod val="60000"/>
                  <a:lumOff val="4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50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072620" y="2796386"/>
              <a:ext cx="1928471" cy="810532"/>
              <a:chOff x="5072621" y="2769223"/>
              <a:chExt cx="1928471" cy="810532"/>
            </a:xfrm>
          </p:grpSpPr>
          <p:sp>
            <p:nvSpPr>
              <p:cNvPr id="77" name="Shape 810">
                <a:extLst>
                  <a:ext uri="{FF2B5EF4-FFF2-40B4-BE49-F238E27FC236}">
                    <a16:creationId xmlns:a16="http://schemas.microsoft.com/office/drawing/2014/main" id="{B947BE91-0B4D-4DBB-BA60-A59588EB191F}"/>
                  </a:ext>
                </a:extLst>
              </p:cNvPr>
              <p:cNvSpPr/>
              <p:nvPr/>
            </p:nvSpPr>
            <p:spPr>
              <a:xfrm>
                <a:off x="5072621" y="2769223"/>
                <a:ext cx="1928471" cy="810532"/>
              </a:xfrm>
              <a:prstGeom prst="rect">
                <a:avLst/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lIns="45719" rIns="45719" anchor="ctr"/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5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j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4AC539-D007-435F-A0B2-D7AD6C013CE2}"/>
                  </a:ext>
                </a:extLst>
              </p:cNvPr>
              <p:cNvSpPr txBox="1"/>
              <p:nvPr/>
            </p:nvSpPr>
            <p:spPr>
              <a:xfrm>
                <a:off x="5208855" y="2789016"/>
                <a:ext cx="1656001" cy="7848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t-LT" sz="15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Calibri"/>
                  </a:rPr>
                  <a:t>Bitumuotų</a:t>
                </a:r>
                <a:r>
                  <a:rPr lang="lt-LT" sz="15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Calibri"/>
                  </a:rPr>
                  <a:t> RA saugyklos modernizavimas </a:t>
                </a:r>
                <a:endParaRPr lang="en-US" sz="15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Calibri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992400" y="1733425"/>
            <a:ext cx="1908512" cy="892054"/>
            <a:chOff x="6239682" y="4145531"/>
            <a:chExt cx="1908512" cy="892054"/>
          </a:xfrm>
        </p:grpSpPr>
        <p:sp>
          <p:nvSpPr>
            <p:cNvPr id="78" name="Shape 810">
              <a:extLst>
                <a:ext uri="{FF2B5EF4-FFF2-40B4-BE49-F238E27FC236}">
                  <a16:creationId xmlns:a16="http://schemas.microsoft.com/office/drawing/2014/main" id="{6C14375F-0645-4478-AA04-D262D26297F2}"/>
                </a:ext>
              </a:extLst>
            </p:cNvPr>
            <p:cNvSpPr/>
            <p:nvPr/>
          </p:nvSpPr>
          <p:spPr>
            <a:xfrm>
              <a:off x="6239682" y="4145531"/>
              <a:ext cx="1908512" cy="892054"/>
            </a:xfrm>
            <a:prstGeom prst="rect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281824" y="4177881"/>
              <a:ext cx="1856341" cy="838736"/>
              <a:chOff x="7080476" y="1708960"/>
              <a:chExt cx="1856341" cy="838736"/>
            </a:xfrm>
          </p:grpSpPr>
          <p:sp>
            <p:nvSpPr>
              <p:cNvPr id="80" name="Shape 750">
                <a:extLst>
                  <a:ext uri="{FF2B5EF4-FFF2-40B4-BE49-F238E27FC236}">
                    <a16:creationId xmlns:a16="http://schemas.microsoft.com/office/drawing/2014/main" id="{50603D33-C7B7-45C3-8202-65D30AE62CEC}"/>
                  </a:ext>
                </a:extLst>
              </p:cNvPr>
              <p:cNvSpPr/>
              <p:nvPr/>
            </p:nvSpPr>
            <p:spPr>
              <a:xfrm>
                <a:off x="7080476" y="1708960"/>
                <a:ext cx="1856341" cy="838736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solidFill>
                  <a:schemeClr val="tx2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 sz="1500"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16153A5-A859-4C4E-A50B-C8329FFF2E61}"/>
                  </a:ext>
                </a:extLst>
              </p:cNvPr>
              <p:cNvSpPr txBox="1"/>
              <p:nvPr/>
            </p:nvSpPr>
            <p:spPr>
              <a:xfrm>
                <a:off x="7194148" y="1781372"/>
                <a:ext cx="1656001" cy="553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t-LT" sz="15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Calibri"/>
                  </a:rPr>
                  <a:t>Paviršinio atliekyno statyba</a:t>
                </a:r>
                <a:endParaRPr lang="en-US" sz="15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Calibri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626849" y="1740745"/>
            <a:ext cx="2383523" cy="857922"/>
            <a:chOff x="6019338" y="4509545"/>
            <a:chExt cx="2302560" cy="666794"/>
          </a:xfrm>
        </p:grpSpPr>
        <p:sp>
          <p:nvSpPr>
            <p:cNvPr id="781" name="Shape 781"/>
            <p:cNvSpPr/>
            <p:nvPr/>
          </p:nvSpPr>
          <p:spPr>
            <a:xfrm>
              <a:off x="6050184" y="4571861"/>
              <a:ext cx="2263153" cy="556145"/>
            </a:xfrm>
            <a:prstGeom prst="rect">
              <a:avLst/>
            </a:prstGeom>
            <a:solidFill>
              <a:srgbClr val="3C8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50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019338" y="4509545"/>
              <a:ext cx="2302560" cy="666794"/>
              <a:chOff x="2429128" y="1677012"/>
              <a:chExt cx="2302560" cy="666794"/>
            </a:xfrm>
          </p:grpSpPr>
          <p:sp>
            <p:nvSpPr>
              <p:cNvPr id="834" name="Shape 834"/>
              <p:cNvSpPr/>
              <p:nvPr/>
            </p:nvSpPr>
            <p:spPr>
              <a:xfrm>
                <a:off x="2429128" y="1677012"/>
                <a:ext cx="2302560" cy="650683"/>
              </a:xfrm>
              <a:prstGeom prst="rect">
                <a:avLst/>
              </a:prstGeom>
              <a:ln w="76200">
                <a:solidFill>
                  <a:srgbClr val="FFC000"/>
                </a:solidFill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lIns="45719" rIns="45719" anchor="ctr"/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5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j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C59A267-7523-4B7C-A6DD-F77491155DB7}"/>
                  </a:ext>
                </a:extLst>
              </p:cNvPr>
              <p:cNvSpPr txBox="1"/>
              <p:nvPr/>
            </p:nvSpPr>
            <p:spPr>
              <a:xfrm>
                <a:off x="2486745" y="1789812"/>
                <a:ext cx="2244943" cy="553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lt-LT" sz="15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Calibri"/>
                  </a:rPr>
                  <a:t>Atliekų išėmimo kompleksas</a:t>
                </a:r>
                <a:endParaRPr lang="en-US" sz="15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Calibri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50528" y="1779887"/>
            <a:ext cx="2374009" cy="4264517"/>
            <a:chOff x="32258" y="1731513"/>
            <a:chExt cx="2374009" cy="4264517"/>
          </a:xfrm>
        </p:grpSpPr>
        <p:sp>
          <p:nvSpPr>
            <p:cNvPr id="793" name="Shape 793"/>
            <p:cNvSpPr/>
            <p:nvPr/>
          </p:nvSpPr>
          <p:spPr>
            <a:xfrm>
              <a:off x="67076" y="1774361"/>
              <a:ext cx="2233031" cy="630859"/>
            </a:xfrm>
            <a:prstGeom prst="rect">
              <a:avLst/>
            </a:prstGeom>
            <a:solidFill>
              <a:srgbClr val="3C86F2"/>
            </a:solidFill>
            <a:ln w="12700" cap="flat">
              <a:solidFill>
                <a:srgbClr val="00B050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258" y="1731513"/>
              <a:ext cx="2374009" cy="4264517"/>
              <a:chOff x="4938210" y="2137198"/>
              <a:chExt cx="2374009" cy="426451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004829" y="4464213"/>
                <a:ext cx="2230987" cy="537748"/>
                <a:chOff x="282255" y="4778397"/>
                <a:chExt cx="2230987" cy="537748"/>
              </a:xfrm>
            </p:grpSpPr>
            <p:sp>
              <p:nvSpPr>
                <p:cNvPr id="113" name="Shape 801"/>
                <p:cNvSpPr/>
                <p:nvPr/>
              </p:nvSpPr>
              <p:spPr>
                <a:xfrm>
                  <a:off x="310436" y="4830911"/>
                  <a:ext cx="2202805" cy="485234"/>
                </a:xfrm>
                <a:prstGeom prst="rect">
                  <a:avLst/>
                </a:prstGeom>
                <a:solidFill>
                  <a:srgbClr val="3C86F2"/>
                </a:solidFill>
                <a:ln w="12700" cap="flat">
                  <a:solidFill>
                    <a:srgbClr val="00B050"/>
                  </a:solidFill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4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50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j-cs"/>
                  </a:endParaRPr>
                </a:p>
              </p:txBody>
            </p:sp>
            <p:sp>
              <p:nvSpPr>
                <p:cNvPr id="111" name="Shape 821"/>
                <p:cNvSpPr/>
                <p:nvPr/>
              </p:nvSpPr>
              <p:spPr>
                <a:xfrm>
                  <a:off x="282255" y="4778397"/>
                  <a:ext cx="2230987" cy="525498"/>
                </a:xfrm>
                <a:prstGeom prst="rect">
                  <a:avLst/>
                </a:prstGeom>
                <a:ln w="76200">
                  <a:solidFill>
                    <a:srgbClr val="00B050"/>
                  </a:solidFill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algn="ctr">
                    <a:defRPr sz="14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50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j-cs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938210" y="2137198"/>
                <a:ext cx="2374009" cy="4264517"/>
                <a:chOff x="4938210" y="2137198"/>
                <a:chExt cx="2374009" cy="4264517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4938210" y="2137198"/>
                  <a:ext cx="2374009" cy="4264517"/>
                  <a:chOff x="-3280" y="1685899"/>
                  <a:chExt cx="2374009" cy="4264517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37603" y="5277076"/>
                    <a:ext cx="2292260" cy="673340"/>
                    <a:chOff x="3174080" y="4712447"/>
                    <a:chExt cx="2292260" cy="673340"/>
                  </a:xfrm>
                </p:grpSpPr>
                <p:sp>
                  <p:nvSpPr>
                    <p:cNvPr id="814" name="Shape 814"/>
                    <p:cNvSpPr/>
                    <p:nvPr/>
                  </p:nvSpPr>
                  <p:spPr>
                    <a:xfrm>
                      <a:off x="3240233" y="4726501"/>
                      <a:ext cx="2226107" cy="645269"/>
                    </a:xfrm>
                    <a:prstGeom prst="rect">
                      <a:avLst/>
                    </a:prstGeom>
                    <a:solidFill>
                      <a:srgbClr val="3C86F2"/>
                    </a:solidFill>
                    <a:ln w="12700" cap="flat">
                      <a:solidFill>
                        <a:srgbClr val="00B050"/>
                      </a:solidFill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/>
                      <a:endParaRPr sz="1500"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9" name="Shape 819"/>
                    <p:cNvSpPr/>
                    <p:nvPr/>
                  </p:nvSpPr>
                  <p:spPr>
                    <a:xfrm>
                      <a:off x="3221397" y="4712447"/>
                      <a:ext cx="2192949" cy="673340"/>
                    </a:xfrm>
                    <a:prstGeom prst="rect">
                      <a:avLst/>
                    </a:prstGeom>
                    <a:ln w="76200">
                      <a:solidFill>
                        <a:srgbClr val="00B050"/>
                      </a:solidFill>
                    </a:ln>
                    <a:effectLst>
                      <a:outerShdw blurRad="50800" dist="38100" dir="2700000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lIns="45719" rIns="45719" anchor="ctr"/>
                    <a:lstStyle/>
                    <a:p>
                      <a:pPr algn="ctr">
                        <a:defRPr sz="14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endParaRPr sz="15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j-cs"/>
                      </a:endParaRPr>
                    </a:p>
                  </p:txBody>
                </p:sp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36E2941E-6E9A-4A16-AB5C-1222A26C75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4080" y="4796009"/>
                      <a:ext cx="2244943" cy="55399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8" tIns="45718" rIns="45718" bIns="45718" numCol="1" spcCol="38100" rtlCol="0" anchor="t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5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Calibri"/>
                        </a:rPr>
                        <a:t>Nekontroliuojamų lygių matavimo įrenginys</a:t>
                      </a:r>
                      <a:endParaRPr lang="en-US" sz="15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-3280" y="1685899"/>
                    <a:ext cx="2374009" cy="3464127"/>
                    <a:chOff x="-3280" y="1685899"/>
                    <a:chExt cx="2374009" cy="3464127"/>
                  </a:xfrm>
                </p:grpSpPr>
                <p:grpSp>
                  <p:nvGrpSpPr>
                    <p:cNvPr id="117" name="Group 116"/>
                    <p:cNvGrpSpPr/>
                    <p:nvPr/>
                  </p:nvGrpSpPr>
                  <p:grpSpPr>
                    <a:xfrm>
                      <a:off x="57503" y="4695748"/>
                      <a:ext cx="2243965" cy="454278"/>
                      <a:chOff x="3602930" y="5005636"/>
                      <a:chExt cx="1324788" cy="670524"/>
                    </a:xfrm>
                  </p:grpSpPr>
                  <p:sp>
                    <p:nvSpPr>
                      <p:cNvPr id="118" name="Shape 774"/>
                      <p:cNvSpPr/>
                      <p:nvPr/>
                    </p:nvSpPr>
                    <p:spPr>
                      <a:xfrm>
                        <a:off x="3602930" y="5091447"/>
                        <a:ext cx="1296005" cy="476995"/>
                      </a:xfrm>
                      <a:prstGeom prst="rect">
                        <a:avLst/>
                      </a:prstGeom>
                      <a:noFill/>
                      <a:ln w="12700" cap="flat">
                        <a:solidFill>
                          <a:srgbClr val="00B050"/>
                        </a:solidFill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wrap="square" lIns="45719" tIns="45719" rIns="45719" bIns="45719" numCol="1" anchor="ctr">
                        <a:spAutoFit/>
                      </a:bodyPr>
                      <a:lstStyle>
                        <a:lvl1pPr algn="ctr">
                          <a:defRPr sz="1400">
                            <a:solidFill>
                              <a:srgbClr val="FFFFFF"/>
                            </a:solidFill>
                            <a:latin typeface="+mj-lt"/>
                            <a:ea typeface="+mj-ea"/>
                            <a:cs typeface="+mj-cs"/>
                            <a:sym typeface="Calibri"/>
                          </a:defRPr>
                        </a:lvl1pPr>
                      </a:lstStyle>
                      <a:p>
                        <a:endParaRPr sz="1500" dirty="0"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19" name="Shape 821"/>
                      <p:cNvSpPr/>
                      <p:nvPr/>
                    </p:nvSpPr>
                    <p:spPr>
                      <a:xfrm>
                        <a:off x="3605471" y="5005636"/>
                        <a:ext cx="1322247" cy="670524"/>
                      </a:xfrm>
                      <a:prstGeom prst="rect">
                        <a:avLst/>
                      </a:prstGeom>
                      <a:ln w="76200">
                        <a:solidFill>
                          <a:srgbClr val="00B050"/>
                        </a:solidFill>
                      </a:ln>
                      <a:effectLst>
                        <a:outerShdw blurRad="50800" dist="38100" dir="2700000" rotWithShape="0">
                          <a:srgbClr val="000000">
                            <a:alpha val="40000"/>
                          </a:srgbClr>
                        </a:outerShdw>
                      </a:effectLst>
                    </p:spPr>
                    <p:txBody>
                      <a:bodyPr lIns="45719" rIns="45719" anchor="ctr"/>
                      <a:lstStyle/>
                      <a:p>
                        <a:pPr algn="ctr">
                          <a:defRPr sz="1400">
                            <a:solidFill>
                              <a:srgbClr val="FFFFFF"/>
                            </a:solidFill>
                            <a:latin typeface="+mj-lt"/>
                            <a:ea typeface="+mj-ea"/>
                            <a:cs typeface="+mj-cs"/>
                            <a:sym typeface="Calibri"/>
                          </a:defRPr>
                        </a:pPr>
                        <a:endParaRPr sz="1500">
                          <a:solidFill>
                            <a:srgbClr val="FFFF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j-cs"/>
                        </a:endParaRPr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-3280" y="1685899"/>
                      <a:ext cx="2304747" cy="2198176"/>
                      <a:chOff x="-3280" y="1685899"/>
                      <a:chExt cx="2304747" cy="2198176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-3280" y="1685899"/>
                        <a:ext cx="2291969" cy="1405634"/>
                        <a:chOff x="-3280" y="1685899"/>
                        <a:chExt cx="2291969" cy="1405634"/>
                      </a:xfrm>
                    </p:grpSpPr>
                    <p:grpSp>
                      <p:nvGrpSpPr>
                        <p:cNvPr id="6" name="Group 5"/>
                        <p:cNvGrpSpPr/>
                        <p:nvPr/>
                      </p:nvGrpSpPr>
                      <p:grpSpPr>
                        <a:xfrm>
                          <a:off x="40779" y="2463970"/>
                          <a:ext cx="2247910" cy="627563"/>
                          <a:chOff x="51448" y="3920514"/>
                          <a:chExt cx="2247910" cy="627563"/>
                        </a:xfrm>
                      </p:grpSpPr>
                      <p:grpSp>
                        <p:nvGrpSpPr>
                          <p:cNvPr id="761" name="Group 761"/>
                          <p:cNvGrpSpPr/>
                          <p:nvPr/>
                        </p:nvGrpSpPr>
                        <p:grpSpPr>
                          <a:xfrm>
                            <a:off x="51448" y="3920514"/>
                            <a:ext cx="2233475" cy="583823"/>
                            <a:chOff x="-11565" y="-1"/>
                            <a:chExt cx="1010748" cy="722847"/>
                          </a:xfrm>
                        </p:grpSpPr>
                        <p:sp>
                          <p:nvSpPr>
                            <p:cNvPr id="759" name="Shape 759"/>
                            <p:cNvSpPr/>
                            <p:nvPr/>
                          </p:nvSpPr>
                          <p:spPr>
                            <a:xfrm>
                              <a:off x="0" y="-1"/>
                              <a:ext cx="999183" cy="722847"/>
                            </a:xfrm>
                            <a:prstGeom prst="rect">
                              <a:avLst/>
                            </a:prstGeom>
                            <a:solidFill>
                              <a:srgbClr val="3C86F2"/>
                            </a:solidFill>
                            <a:ln w="12700" cap="flat">
                              <a:solidFill>
                                <a:srgbClr val="00B050"/>
                              </a:solidFill>
                              <a:miter lim="400000"/>
                            </a:ln>
                            <a:effectLst/>
                          </p:spPr>
                          <p:txBody>
                            <a:bodyPr wrap="square" lIns="45719" tIns="45719" rIns="45719" bIns="45719" numCol="1" anchor="ctr">
                              <a:noAutofit/>
                            </a:bodyPr>
                            <a:lstStyle/>
                            <a:p>
                              <a:pPr algn="ctr"/>
                              <a:endParaRPr sz="1500"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760" name="Shape 760"/>
                            <p:cNvSpPr/>
                            <p:nvPr/>
                          </p:nvSpPr>
                          <p:spPr>
                            <a:xfrm>
                              <a:off x="-11565" y="201120"/>
                              <a:ext cx="978320" cy="413240"/>
                            </a:xfrm>
                            <a:prstGeom prst="rect">
                              <a:avLst/>
                            </a:prstGeom>
                            <a:solidFill>
                              <a:srgbClr val="3C86F2"/>
                            </a:solidFill>
                            <a:ln w="12700" cap="flat">
                              <a:noFill/>
                              <a:miter lim="400000"/>
                            </a:ln>
                            <a:effectLst/>
                            <a:extLst>
                              <a:ext uri="{C572A759-6A51-4108-AA02-DFA0A04FC94B}">
                                <ma14:wrappingTextBoxFlag xmlns="" xmlns:ma14="http://schemas.microsoft.com/office/mac/drawingml/2011/main" val="1"/>
                              </a:ext>
                            </a:extLst>
                          </p:spPr>
                          <p:txBody>
                            <a:bodyPr wrap="square" lIns="45719" tIns="45719" rIns="45719" bIns="45719" numCol="1" anchor="ctr"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lt-LT" sz="1500" dirty="0">
                                  <a:solidFill>
                                    <a:schemeClr val="bg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Arial"/>
                                </a:rPr>
                                <a:t>Cementuotų RA</a:t>
                              </a:r>
                            </a:p>
                            <a:p>
                              <a:pPr algn="ctr"/>
                              <a:r>
                                <a:rPr lang="lt-LT" sz="1500" dirty="0">
                                  <a:solidFill>
                                    <a:schemeClr val="bg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Arial"/>
                                </a:rPr>
                                <a:t> saugykla</a:t>
                              </a:r>
                              <a:endParaRPr sz="1500" dirty="0">
                                <a:solidFill>
                                  <a:schemeClr val="bg1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Arial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1" name="Shape 821"/>
                          <p:cNvSpPr/>
                          <p:nvPr/>
                        </p:nvSpPr>
                        <p:spPr>
                          <a:xfrm>
                            <a:off x="79646" y="3940803"/>
                            <a:ext cx="2219712" cy="607274"/>
                          </a:xfrm>
                          <a:prstGeom prst="rect">
                            <a:avLst/>
                          </a:prstGeom>
                          <a:ln w="76200">
                            <a:solidFill>
                              <a:srgbClr val="00B050"/>
                            </a:solidFill>
                          </a:ln>
                          <a:effectLst>
                            <a:outerShdw blurRad="50800" dist="38100" dir="27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p:spPr>
                        <p:txBody>
                          <a:bodyPr lIns="45719" rIns="45719" anchor="ctr"/>
                          <a:lstStyle/>
                          <a:p>
                            <a:pPr algn="ctr">
                              <a:defRPr sz="1400">
                                <a:solidFill>
                                  <a:srgbClr val="FFFFFF"/>
                                </a:solidFill>
                                <a:latin typeface="+mj-lt"/>
                                <a:ea typeface="+mj-ea"/>
                                <a:cs typeface="+mj-cs"/>
                                <a:sym typeface="Calibri"/>
                              </a:defRPr>
                            </a:pPr>
                            <a:endParaRPr sz="1500">
                              <a:solidFill>
                                <a:srgbClr val="FFFFFF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j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" name="Group 4"/>
                        <p:cNvGrpSpPr/>
                        <p:nvPr/>
                      </p:nvGrpSpPr>
                      <p:grpSpPr>
                        <a:xfrm>
                          <a:off x="-3280" y="1685899"/>
                          <a:ext cx="2273008" cy="651249"/>
                          <a:chOff x="-3280" y="1685899"/>
                          <a:chExt cx="2273008" cy="651249"/>
                        </a:xfrm>
                      </p:grpSpPr>
                      <p:sp>
                        <p:nvSpPr>
                          <p:cNvPr id="820" name="Shape 820"/>
                          <p:cNvSpPr/>
                          <p:nvPr/>
                        </p:nvSpPr>
                        <p:spPr>
                          <a:xfrm>
                            <a:off x="28277" y="1685899"/>
                            <a:ext cx="2241451" cy="651249"/>
                          </a:xfrm>
                          <a:prstGeom prst="rect">
                            <a:avLst/>
                          </a:prstGeom>
                          <a:ln w="76200">
                            <a:solidFill>
                              <a:srgbClr val="00B050"/>
                            </a:solidFill>
                          </a:ln>
                          <a:effectLst>
                            <a:outerShdw blurRad="50800" dist="38100" dir="27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p:spPr>
                        <p:txBody>
                          <a:bodyPr lIns="45719" rIns="45719" anchor="ctr"/>
                          <a:lstStyle/>
                          <a:p>
                            <a:pPr algn="ctr">
                              <a:defRPr sz="1400">
                                <a:solidFill>
                                  <a:srgbClr val="FFFFFF"/>
                                </a:solidFill>
                                <a:latin typeface="+mj-lt"/>
                                <a:ea typeface="+mj-ea"/>
                                <a:cs typeface="+mj-cs"/>
                                <a:sym typeface="Calibri"/>
                              </a:defRPr>
                            </a:pPr>
                            <a:endParaRPr sz="1500">
                              <a:solidFill>
                                <a:srgbClr val="FFFFFF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j-cs"/>
                            </a:endParaRPr>
                          </a:p>
                        </p:txBody>
                      </p:sp>
                      <p:sp>
                        <p:nvSpPr>
                          <p:cNvPr id="85" name="TextBox 84">
                            <a:extLst>
                              <a:ext uri="{FF2B5EF4-FFF2-40B4-BE49-F238E27FC236}">
                                <a16:creationId xmlns:a16="http://schemas.microsoft.com/office/drawing/2014/main" id="{B4B453BD-3551-440B-9236-A995D45C443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3280" y="1692760"/>
                            <a:ext cx="2244943" cy="553994"/>
                          </a:xfrm>
                          <a:prstGeom prst="rect">
                            <a:avLst/>
                          </a:prstGeom>
                          <a:noFill/>
                          <a:ln w="12700" cap="flat">
                            <a:noFill/>
                            <a:miter lim="400000"/>
                          </a:ln>
                          <a:effectLst/>
                          <a:sp3d/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none"/>
                        </p:style>
                        <p:txBody>
                          <a:bodyPr rot="0" spcFirstLastPara="1" vertOverflow="overflow" horzOverflow="overflow" vert="horz" wrap="square" lIns="45718" tIns="45718" rIns="45718" bIns="45718" numCol="1" spcCol="38100" rtlCol="0" anchor="t">
                            <a:spAutoFit/>
                          </a:bodyPr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lt-LT" sz="1500" dirty="0">
                                <a:solidFill>
                                  <a:schemeClr val="bg1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  <a:sym typeface="Calibri"/>
                              </a:rPr>
                              <a:t>Laikinos PBK </a:t>
                            </a:r>
                          </a:p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lt-LT" sz="1500" dirty="0">
                                <a:solidFill>
                                  <a:schemeClr val="bg1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  <a:sym typeface="Calibri"/>
                              </a:rPr>
                              <a:t>saugyklos</a:t>
                            </a:r>
                            <a:endParaRPr lang="en-US" sz="150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  <a:sym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77003" y="3237368"/>
                        <a:ext cx="2224464" cy="646707"/>
                        <a:chOff x="77003" y="3237368"/>
                        <a:chExt cx="2224464" cy="646707"/>
                      </a:xfrm>
                    </p:grpSpPr>
                    <p:grpSp>
                      <p:nvGrpSpPr>
                        <p:cNvPr id="9" name="Group 8"/>
                        <p:cNvGrpSpPr/>
                        <p:nvPr/>
                      </p:nvGrpSpPr>
                      <p:grpSpPr>
                        <a:xfrm>
                          <a:off x="77003" y="3237368"/>
                          <a:ext cx="2224464" cy="646707"/>
                          <a:chOff x="77003" y="3237368"/>
                          <a:chExt cx="2224464" cy="646707"/>
                        </a:xfrm>
                      </p:grpSpPr>
                      <p:sp>
                        <p:nvSpPr>
                          <p:cNvPr id="801" name="Shape 801"/>
                          <p:cNvSpPr/>
                          <p:nvPr/>
                        </p:nvSpPr>
                        <p:spPr>
                          <a:xfrm>
                            <a:off x="98275" y="3288175"/>
                            <a:ext cx="2203192" cy="566019"/>
                          </a:xfrm>
                          <a:prstGeom prst="rect">
                            <a:avLst/>
                          </a:prstGeom>
                          <a:solidFill>
                            <a:srgbClr val="3C86F2"/>
                          </a:solidFill>
                          <a:ln w="12700" cap="flat">
                            <a:solidFill>
                              <a:srgbClr val="00B050"/>
                            </a:solidFill>
                            <a:miter lim="400000"/>
                          </a:ln>
                          <a:effectLst/>
                        </p:spPr>
                        <p:txBody>
                          <a:bodyPr wrap="square" lIns="45719" tIns="45719" rIns="45719" bIns="45719" numCol="1" anchor="ctr">
                            <a:noAutofit/>
                          </a:bodyPr>
                          <a:lstStyle/>
                          <a:p>
                            <a:pPr algn="ctr">
                              <a:defRPr sz="1400">
                                <a:solidFill>
                                  <a:srgbClr val="FFFFFF"/>
                                </a:solidFill>
                                <a:latin typeface="+mj-lt"/>
                                <a:ea typeface="+mj-ea"/>
                                <a:cs typeface="+mj-cs"/>
                                <a:sym typeface="Calibri"/>
                              </a:defRPr>
                            </a:pPr>
                            <a:endParaRPr sz="1500">
                              <a:solidFill>
                                <a:srgbClr val="FFFFFF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j-cs"/>
                            </a:endParaRPr>
                          </a:p>
                        </p:txBody>
                      </p:sp>
                      <p:sp>
                        <p:nvSpPr>
                          <p:cNvPr id="817" name="Shape 817"/>
                          <p:cNvSpPr/>
                          <p:nvPr/>
                        </p:nvSpPr>
                        <p:spPr>
                          <a:xfrm>
                            <a:off x="77003" y="3237368"/>
                            <a:ext cx="2211686" cy="646707"/>
                          </a:xfrm>
                          <a:prstGeom prst="rect">
                            <a:avLst/>
                          </a:prstGeom>
                          <a:ln w="76200">
                            <a:solidFill>
                              <a:srgbClr val="00B050"/>
                            </a:solidFill>
                          </a:ln>
                          <a:effectLst>
                            <a:outerShdw blurRad="50800" dist="38100" dir="27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p:spPr>
                        <p:txBody>
                          <a:bodyPr lIns="45719" rIns="45719" anchor="ctr"/>
                          <a:lstStyle/>
                          <a:p>
                            <a:pPr algn="ctr">
                              <a:defRPr sz="1400">
                                <a:solidFill>
                                  <a:srgbClr val="FFFFFF"/>
                                </a:solidFill>
                                <a:latin typeface="+mj-lt"/>
                                <a:ea typeface="+mj-ea"/>
                                <a:cs typeface="+mj-cs"/>
                                <a:sym typeface="Calibri"/>
                              </a:defRPr>
                            </a:pPr>
                            <a:endParaRPr sz="1500">
                              <a:solidFill>
                                <a:srgbClr val="FFFFFF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j-cs"/>
                            </a:endParaRPr>
                          </a:p>
                        </p:txBody>
                      </p:sp>
                    </p:grpSp>
                    <p:sp>
                      <p:nvSpPr>
                        <p:cNvPr id="87" name="TextBox 86">
                          <a:extLst>
                            <a:ext uri="{FF2B5EF4-FFF2-40B4-BE49-F238E27FC236}">
                              <a16:creationId xmlns:a16="http://schemas.microsoft.com/office/drawing/2014/main" id="{47083F1E-B81B-476D-9F6E-75F01DDE39B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0436" y="3258392"/>
                          <a:ext cx="2132923" cy="553994"/>
                        </a:xfrm>
                        <a:prstGeom prst="rect">
                          <a:avLst/>
                        </a:prstGeom>
                        <a:noFill/>
                        <a:ln w="12700" cap="flat">
                          <a:solidFill>
                            <a:srgbClr val="00B050"/>
                          </a:solidFill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45718" tIns="45718" rIns="45718" bIns="45718" numCol="1" spcCol="38100" rtlCol="0" anchor="t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lt-LT" sz="150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  <a:sym typeface="Calibri"/>
                            </a:rPr>
                            <a:t>Kietųjų RA </a:t>
                          </a:r>
                        </a:p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lt-LT" sz="150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  <a:sym typeface="Calibri"/>
                            </a:rPr>
                            <a:t>saugykla</a:t>
                          </a:r>
                          <a:endParaRPr lang="en-US" sz="15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  <a:sym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BB358974-EAB9-4A58-87F0-205B6AA7F0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77" y="3983277"/>
                      <a:ext cx="2342452" cy="523216"/>
                    </a:xfrm>
                    <a:prstGeom prst="rect">
                      <a:avLst/>
                    </a:prstGeom>
                    <a:noFill/>
                    <a:ln w="12700" cap="flat">
                      <a:solidFill>
                        <a:srgbClr val="00B050"/>
                      </a:solidFill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8" tIns="45718" rIns="45718" bIns="45718" numCol="1" spcCol="38100" rtlCol="0" anchor="t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Calibri"/>
                        </a:rPr>
                        <a:t>Dezaktyvavimo</a:t>
                      </a:r>
                      <a:endParaRPr lang="lt-LT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Calibri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Calibri"/>
                        </a:rPr>
                        <a:t> įrenginiai</a:t>
                      </a:r>
                      <a:endParaRPr lang="en-US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033010" y="5177204"/>
                  <a:ext cx="2202805" cy="411720"/>
                  <a:chOff x="110129" y="4773098"/>
                  <a:chExt cx="2202805" cy="411720"/>
                </a:xfrm>
              </p:grpSpPr>
              <p:sp>
                <p:nvSpPr>
                  <p:cNvPr id="120" name="Shape 759"/>
                  <p:cNvSpPr/>
                  <p:nvPr/>
                </p:nvSpPr>
                <p:spPr>
                  <a:xfrm>
                    <a:off x="110129" y="4773098"/>
                    <a:ext cx="2202805" cy="411720"/>
                  </a:xfrm>
                  <a:prstGeom prst="rect">
                    <a:avLst/>
                  </a:prstGeom>
                  <a:solidFill>
                    <a:srgbClr val="3C86F2"/>
                  </a:solidFill>
                  <a:ln w="12700" cap="flat">
                    <a:solidFill>
                      <a:srgbClr val="00B050"/>
                    </a:solidFill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 sz="150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A44F178-67F5-4C92-8B9D-D03D7B9E5882}"/>
                      </a:ext>
                    </a:extLst>
                  </p:cNvPr>
                  <p:cNvSpPr txBox="1"/>
                  <p:nvPr/>
                </p:nvSpPr>
                <p:spPr>
                  <a:xfrm>
                    <a:off x="168977" y="4809683"/>
                    <a:ext cx="2039852" cy="32316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8" tIns="45718" rIns="45718" bIns="45718" numCol="1" spcCol="38100" rtlCol="0" anchor="t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lt-LT" sz="15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  <a:sym typeface="Calibri"/>
                      </a:rPr>
                      <a:t>Buferinė saugykla</a:t>
                    </a:r>
                    <a:endParaRPr lang="en-US" sz="1500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27" name="Group 26"/>
          <p:cNvGrpSpPr/>
          <p:nvPr/>
        </p:nvGrpSpPr>
        <p:grpSpPr>
          <a:xfrm>
            <a:off x="6613685" y="1709293"/>
            <a:ext cx="2107019" cy="927992"/>
            <a:chOff x="5018064" y="1711216"/>
            <a:chExt cx="2107019" cy="927992"/>
          </a:xfrm>
        </p:grpSpPr>
        <p:sp>
          <p:nvSpPr>
            <p:cNvPr id="824" name="Shape 824"/>
            <p:cNvSpPr/>
            <p:nvPr/>
          </p:nvSpPr>
          <p:spPr>
            <a:xfrm>
              <a:off x="5018064" y="1711216"/>
              <a:ext cx="2107019" cy="927992"/>
            </a:xfrm>
            <a:prstGeom prst="rect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  <p:grpSp>
          <p:nvGrpSpPr>
            <p:cNvPr id="98" name="Group 752"/>
            <p:cNvGrpSpPr/>
            <p:nvPr/>
          </p:nvGrpSpPr>
          <p:grpSpPr>
            <a:xfrm>
              <a:off x="5074787" y="1729123"/>
              <a:ext cx="2008154" cy="900003"/>
              <a:chOff x="-1838946" y="1308060"/>
              <a:chExt cx="2008153" cy="900002"/>
            </a:xfrm>
          </p:grpSpPr>
          <p:sp>
            <p:nvSpPr>
              <p:cNvPr id="99" name="Shape 750"/>
              <p:cNvSpPr/>
              <p:nvPr/>
            </p:nvSpPr>
            <p:spPr>
              <a:xfrm>
                <a:off x="-1838946" y="1308060"/>
                <a:ext cx="2008152" cy="900002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 sz="1500"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Shape 751"/>
              <p:cNvSpPr/>
              <p:nvPr/>
            </p:nvSpPr>
            <p:spPr>
              <a:xfrm>
                <a:off x="-1829259" y="1464773"/>
                <a:ext cx="1998466" cy="553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rPr lang="lt-LT" sz="15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Landfill</a:t>
                </a:r>
                <a:r>
                  <a:rPr lang="lt-LT" sz="15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atliekyno statyba</a:t>
                </a:r>
                <a:endParaRPr sz="15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86" name="Shape 821"/>
          <p:cNvSpPr/>
          <p:nvPr/>
        </p:nvSpPr>
        <p:spPr>
          <a:xfrm>
            <a:off x="844593" y="4106902"/>
            <a:ext cx="2217436" cy="538879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5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90" name="Shape 329">
            <a:extLst>
              <a:ext uri="{FF2B5EF4-FFF2-40B4-BE49-F238E27FC236}">
                <a16:creationId xmlns:a16="http://schemas.microsoft.com/office/drawing/2014/main" id="{80BA92BD-F3F1-42E2-B58C-00984E73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253974"/>
            <a:ext cx="1051316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lt-LT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Infrastruktūra</a:t>
            </a:r>
          </a:p>
        </p:txBody>
      </p:sp>
      <p:sp>
        <p:nvSpPr>
          <p:cNvPr id="91" name="Shape 171">
            <a:extLst>
              <a:ext uri="{FF2B5EF4-FFF2-40B4-BE49-F238E27FC236}">
                <a16:creationId xmlns:a16="http://schemas.microsoft.com/office/drawing/2014/main" id="{1AB8FDFB-3CE8-418B-8A40-852CD0CC5306}"/>
              </a:ext>
            </a:extLst>
          </p:cNvPr>
          <p:cNvSpPr/>
          <p:nvPr/>
        </p:nvSpPr>
        <p:spPr>
          <a:xfrm>
            <a:off x="0" y="6573307"/>
            <a:ext cx="12192000" cy="284693"/>
          </a:xfrm>
          <a:prstGeom prst="rect">
            <a:avLst/>
          </a:prstGeom>
          <a:solidFill>
            <a:srgbClr val="17649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indent="352425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>
              <a:defRPr/>
            </a:pPr>
            <a:r>
              <a:rPr lang="lt-LT" sz="1400" dirty="0">
                <a:latin typeface="Cambria" panose="02040503050406030204" pitchFamily="18" charset="0"/>
              </a:rPr>
              <a:t>Radioaktyviųjų atliekų tvarkymo infrastruktūra</a:t>
            </a:r>
            <a:endParaRPr lang="en-GB" sz="1400" dirty="0">
              <a:latin typeface="Cambria" panose="02040503050406030204" pitchFamily="18" charset="0"/>
            </a:endParaRPr>
          </a:p>
        </p:txBody>
      </p:sp>
      <p:sp>
        <p:nvSpPr>
          <p:cNvPr id="92" name="Slide Number Placeholder 3">
            <a:extLst>
              <a:ext uri="{FF2B5EF4-FFF2-40B4-BE49-F238E27FC236}">
                <a16:creationId xmlns:a16="http://schemas.microsoft.com/office/drawing/2014/main" id="{9ACAB4F7-288C-4C2C-BD8E-717CD743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975" y="6419462"/>
            <a:ext cx="249425" cy="315102"/>
          </a:xfrm>
        </p:spPr>
        <p:txBody>
          <a:bodyPr/>
          <a:lstStyle/>
          <a:p>
            <a:fld id="{85DC3B5D-60CF-48B5-B132-E260C0F082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1A2E73-D75C-412C-8612-881D4B8E0379}"/>
              </a:ext>
            </a:extLst>
          </p:cNvPr>
          <p:cNvSpPr txBox="1"/>
          <p:nvPr/>
        </p:nvSpPr>
        <p:spPr>
          <a:xfrm>
            <a:off x="8154250" y="5684707"/>
            <a:ext cx="35583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PBK – panaudotas branduolinis kuras</a:t>
            </a:r>
          </a:p>
          <a:p>
            <a:r>
              <a:rPr lang="lt-L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RA – radioaktyvios atliekos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A938027-E775-425B-AD89-F6745497F7F3}"/>
              </a:ext>
            </a:extLst>
          </p:cNvPr>
          <p:cNvSpPr/>
          <p:nvPr/>
        </p:nvSpPr>
        <p:spPr>
          <a:xfrm>
            <a:off x="4412873" y="4713494"/>
            <a:ext cx="792088" cy="65669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3" name="Shape 766">
            <a:extLst>
              <a:ext uri="{FF2B5EF4-FFF2-40B4-BE49-F238E27FC236}">
                <a16:creationId xmlns:a16="http://schemas.microsoft.com/office/drawing/2014/main" id="{D669EB1D-0F96-48D8-B721-1E08CBAA7F3E}"/>
              </a:ext>
            </a:extLst>
          </p:cNvPr>
          <p:cNvSpPr/>
          <p:nvPr/>
        </p:nvSpPr>
        <p:spPr>
          <a:xfrm>
            <a:off x="3675960" y="5411966"/>
            <a:ext cx="2302330" cy="85503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/>
          <a:p>
            <a:pPr algn="ctr"/>
            <a:r>
              <a:rPr lang="lt-LT" sz="15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Rengiamasi leidimo pramoninei eksploatacijai gavimui</a:t>
            </a:r>
            <a:endParaRPr sz="1500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94" name="Shape 823">
            <a:extLst>
              <a:ext uri="{FF2B5EF4-FFF2-40B4-BE49-F238E27FC236}">
                <a16:creationId xmlns:a16="http://schemas.microsoft.com/office/drawing/2014/main" id="{C3621758-2F13-4607-A441-18657CAFAE6D}"/>
              </a:ext>
            </a:extLst>
          </p:cNvPr>
          <p:cNvSpPr/>
          <p:nvPr/>
        </p:nvSpPr>
        <p:spPr>
          <a:xfrm>
            <a:off x="3649245" y="5385118"/>
            <a:ext cx="2355760" cy="864001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5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570008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>
            <a:extLst>
              <a:ext uri="{FF2B5EF4-FFF2-40B4-BE49-F238E27FC236}">
                <a16:creationId xmlns:a16="http://schemas.microsoft.com/office/drawing/2014/main" id="{89167127-BE29-41BC-A3F0-39B13CAE1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65" y="1262843"/>
            <a:ext cx="3996000" cy="25799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/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6101E-7008-4EFF-B026-6D9A08D4F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58" y="1441866"/>
            <a:ext cx="3697420" cy="2306171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7E6EF5E-9B0B-46CA-83BB-ABE70B748401}"/>
              </a:ext>
            </a:extLst>
          </p:cNvPr>
          <p:cNvSpPr/>
          <p:nvPr/>
        </p:nvSpPr>
        <p:spPr>
          <a:xfrm>
            <a:off x="7536849" y="3887308"/>
            <a:ext cx="3993502" cy="25659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960A"/>
              </a:solidFill>
            </a:endParaRPr>
          </a:p>
        </p:txBody>
      </p:sp>
      <p:grpSp>
        <p:nvGrpSpPr>
          <p:cNvPr id="43" name="Group 8">
            <a:extLst>
              <a:ext uri="{FF2B5EF4-FFF2-40B4-BE49-F238E27FC236}">
                <a16:creationId xmlns:a16="http://schemas.microsoft.com/office/drawing/2014/main" id="{A3DF4630-9714-42B0-BB03-8F46B553BBD6}"/>
              </a:ext>
            </a:extLst>
          </p:cNvPr>
          <p:cNvGrpSpPr/>
          <p:nvPr/>
        </p:nvGrpSpPr>
        <p:grpSpPr>
          <a:xfrm>
            <a:off x="3532948" y="1298268"/>
            <a:ext cx="7901999" cy="5175515"/>
            <a:chOff x="648161" y="1274989"/>
            <a:chExt cx="7901999" cy="5175515"/>
          </a:xfrm>
        </p:grpSpPr>
        <p:sp>
          <p:nvSpPr>
            <p:cNvPr id="79" name="Rectangle 5">
              <a:extLst>
                <a:ext uri="{FF2B5EF4-FFF2-40B4-BE49-F238E27FC236}">
                  <a16:creationId xmlns:a16="http://schemas.microsoft.com/office/drawing/2014/main" id="{7086279E-9402-46B2-8041-C626E3AF2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3041" y="1274989"/>
              <a:ext cx="3817119" cy="36219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algn="ctr"/>
              <a:r>
                <a:rPr lang="lt-LT" sz="13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LPBKS</a:t>
              </a:r>
              <a:r>
                <a:rPr lang="en-US" sz="1300" dirty="0">
                  <a:solidFill>
                    <a:schemeClr val="bg1"/>
                  </a:solidFill>
                  <a:latin typeface="Cambria" panose="02040503050406030204" pitchFamily="18" charset="0"/>
                </a:rPr>
                <a:t>: </a:t>
              </a:r>
              <a:r>
                <a:rPr lang="lt-LT" sz="1300" dirty="0">
                  <a:solidFill>
                    <a:schemeClr val="bg1"/>
                  </a:solidFill>
                  <a:latin typeface="Cambria" panose="02040503050406030204" pitchFamily="18" charset="0"/>
                </a:rPr>
                <a:t>100</a:t>
              </a:r>
              <a:r>
                <a:rPr lang="en-US" sz="1300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lt-LT" sz="1300" dirty="0">
                  <a:solidFill>
                    <a:schemeClr val="bg1"/>
                  </a:solidFill>
                  <a:latin typeface="Cambria" panose="02040503050406030204" pitchFamily="18" charset="0"/>
                </a:rPr>
                <a:t>konteineriai</a:t>
              </a:r>
              <a:r>
                <a:rPr lang="en-US" sz="1300" dirty="0">
                  <a:solidFill>
                    <a:schemeClr val="bg1"/>
                  </a:solidFill>
                  <a:latin typeface="Cambria" panose="02040503050406030204" pitchFamily="18" charset="0"/>
                </a:rPr>
                <a:t>/</a:t>
              </a:r>
              <a:r>
                <a:rPr lang="lt-LT" sz="1300" dirty="0">
                  <a:solidFill>
                    <a:schemeClr val="bg1"/>
                  </a:solidFill>
                  <a:latin typeface="Cambria" panose="02040503050406030204" pitchFamily="18" charset="0"/>
                </a:rPr>
                <a:t>9070 </a:t>
              </a:r>
              <a:r>
                <a:rPr lang="lt-LT" sz="13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rinklės</a:t>
              </a:r>
              <a:endParaRPr lang="en-US" sz="13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44" name="Group 17">
              <a:extLst>
                <a:ext uri="{FF2B5EF4-FFF2-40B4-BE49-F238E27FC236}">
                  <a16:creationId xmlns:a16="http://schemas.microsoft.com/office/drawing/2014/main" id="{36DB1045-2C6E-44D9-A4F8-29E3A0ABB7B4}"/>
                </a:ext>
              </a:extLst>
            </p:cNvPr>
            <p:cNvGrpSpPr/>
            <p:nvPr/>
          </p:nvGrpSpPr>
          <p:grpSpPr>
            <a:xfrm>
              <a:off x="648161" y="3880104"/>
              <a:ext cx="4024114" cy="2570400"/>
              <a:chOff x="648161" y="3880104"/>
              <a:chExt cx="4024114" cy="2570400"/>
            </a:xfrm>
          </p:grpSpPr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59B36357-88B3-4355-BE14-3EA884138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161" y="3880104"/>
                <a:ext cx="4024114" cy="257040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2425"/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83" name="Picture 3">
                <a:extLst>
                  <a:ext uri="{FF2B5EF4-FFF2-40B4-BE49-F238E27FC236}">
                    <a16:creationId xmlns:a16="http://schemas.microsoft.com/office/drawing/2014/main" id="{625ED7DE-F8E9-4544-A3CD-13B83350D20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275" y="3970104"/>
                <a:ext cx="3816000" cy="2390400"/>
              </a:xfrm>
              <a:prstGeom prst="rect">
                <a:avLst/>
              </a:prstGeom>
            </p:spPr>
          </p:pic>
        </p:grpSp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455E2609-7972-4457-9455-A503D3174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55" y="6027420"/>
              <a:ext cx="3817119" cy="362194"/>
            </a:xfrm>
            <a:prstGeom prst="rect">
              <a:avLst/>
            </a:prstGeom>
            <a:solidFill>
              <a:srgbClr val="7F8FA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algn="ctr"/>
              <a:r>
                <a:rPr lang="lt-LT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Abiejų blokų reaktoriai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: </a:t>
              </a:r>
              <a:r>
                <a:rPr lang="lt-LT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kuras iškrautas</a:t>
              </a:r>
              <a:endParaRPr lang="en-US" sz="14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1" name="Slide Number Placeholder 1">
            <a:extLst>
              <a:ext uri="{FF2B5EF4-FFF2-40B4-BE49-F238E27FC236}">
                <a16:creationId xmlns:a16="http://schemas.microsoft.com/office/drawing/2014/main" id="{0A73FB1F-3F4A-427E-806D-93850B044F23}"/>
              </a:ext>
            </a:extLst>
          </p:cNvPr>
          <p:cNvSpPr txBox="1">
            <a:spLocks/>
          </p:cNvSpPr>
          <p:nvPr/>
        </p:nvSpPr>
        <p:spPr>
          <a:xfrm>
            <a:off x="8162154" y="65044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defRPr/>
            </a:pPr>
            <a:fld id="{7C80C773-4FF6-4DB1-9A93-9EF473B74C7E}" type="slidenum">
              <a:rPr lang="en-GB" sz="1200">
                <a:solidFill>
                  <a:prstClr val="white"/>
                </a:solidFill>
                <a:latin typeface="Arial" charset="0"/>
                <a:cs typeface="Arial" charset="0"/>
              </a:rPr>
              <a:pPr algn="r" eaLnBrk="1" hangingPunct="1">
                <a:defRPr/>
              </a:pPr>
              <a:t>5</a:t>
            </a:fld>
            <a:endParaRPr lang="en-GB" sz="12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grpSp>
        <p:nvGrpSpPr>
          <p:cNvPr id="86" name="Group 2">
            <a:extLst>
              <a:ext uri="{FF2B5EF4-FFF2-40B4-BE49-F238E27FC236}">
                <a16:creationId xmlns:a16="http://schemas.microsoft.com/office/drawing/2014/main" id="{E66D4EA1-A719-45C0-B2B5-FA4874C1665E}"/>
              </a:ext>
            </a:extLst>
          </p:cNvPr>
          <p:cNvGrpSpPr/>
          <p:nvPr/>
        </p:nvGrpSpPr>
        <p:grpSpPr>
          <a:xfrm>
            <a:off x="3532948" y="1262843"/>
            <a:ext cx="3996000" cy="2570400"/>
            <a:chOff x="676275" y="1234182"/>
            <a:chExt cx="3996000" cy="2570400"/>
          </a:xfrm>
        </p:grpSpPr>
        <p:grpSp>
          <p:nvGrpSpPr>
            <p:cNvPr id="87" name="Group 5">
              <a:extLst>
                <a:ext uri="{FF2B5EF4-FFF2-40B4-BE49-F238E27FC236}">
                  <a16:creationId xmlns:a16="http://schemas.microsoft.com/office/drawing/2014/main" id="{C86CDC6D-C062-42DC-8B36-A64D766E872B}"/>
                </a:ext>
              </a:extLst>
            </p:cNvPr>
            <p:cNvGrpSpPr/>
            <p:nvPr/>
          </p:nvGrpSpPr>
          <p:grpSpPr>
            <a:xfrm>
              <a:off x="676275" y="1234182"/>
              <a:ext cx="3996000" cy="2570400"/>
              <a:chOff x="676275" y="1234182"/>
              <a:chExt cx="3996000" cy="2570400"/>
            </a:xfrm>
          </p:grpSpPr>
          <p:sp>
            <p:nvSpPr>
              <p:cNvPr id="89" name="Rectangle 5">
                <a:extLst>
                  <a:ext uri="{FF2B5EF4-FFF2-40B4-BE49-F238E27FC236}">
                    <a16:creationId xmlns:a16="http://schemas.microsoft.com/office/drawing/2014/main" id="{4D207E39-E822-4676-9CD5-A9D38D747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" y="1234182"/>
                <a:ext cx="3996000" cy="25704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2425"/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90" name="Picture 3">
                <a:extLst>
                  <a:ext uri="{FF2B5EF4-FFF2-40B4-BE49-F238E27FC236}">
                    <a16:creationId xmlns:a16="http://schemas.microsoft.com/office/drawing/2014/main" id="{2580D2F8-F221-46EC-9497-D03E7EB51FFB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 cstate="email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275" y="1323995"/>
                <a:ext cx="3816000" cy="2390775"/>
              </a:xfrm>
              <a:prstGeom prst="rect">
                <a:avLst/>
              </a:prstGeom>
              <a:noFill/>
              <a:ln w="9525">
                <a:solidFill>
                  <a:srgbClr val="629DD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88" name="Rectangle 5">
              <a:extLst>
                <a:ext uri="{FF2B5EF4-FFF2-40B4-BE49-F238E27FC236}">
                  <a16:creationId xmlns:a16="http://schemas.microsoft.com/office/drawing/2014/main" id="{575DE6A1-3B54-44F9-BBD2-C3841859A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55" y="1312449"/>
              <a:ext cx="3817119" cy="362194"/>
            </a:xfrm>
            <a:prstGeom prst="rect">
              <a:avLst/>
            </a:prstGeom>
            <a:solidFill>
              <a:srgbClr val="629D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algn="ctr"/>
              <a:r>
                <a:rPr lang="lt-LT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Blokai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 1+2 </a:t>
              </a:r>
              <a:r>
                <a:rPr lang="lt-LT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išlaikymo baseinai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: </a:t>
              </a:r>
              <a:r>
                <a:rPr lang="lt-LT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6485 </a:t>
              </a:r>
              <a:r>
                <a:rPr lang="lt-LT" sz="14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rinklės</a:t>
              </a:r>
              <a:endParaRPr lang="en-US" sz="14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5" name="Shape 171">
            <a:extLst>
              <a:ext uri="{FF2B5EF4-FFF2-40B4-BE49-F238E27FC236}">
                <a16:creationId xmlns:a16="http://schemas.microsoft.com/office/drawing/2014/main" id="{489735F9-EDCE-4756-986A-6B902BF5D172}"/>
              </a:ext>
            </a:extLst>
          </p:cNvPr>
          <p:cNvSpPr/>
          <p:nvPr/>
        </p:nvSpPr>
        <p:spPr>
          <a:xfrm>
            <a:off x="0" y="6583645"/>
            <a:ext cx="12192000" cy="284693"/>
          </a:xfrm>
          <a:prstGeom prst="rect">
            <a:avLst/>
          </a:prstGeom>
          <a:solidFill>
            <a:srgbClr val="17649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indent="352425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>
              <a:defRPr/>
            </a:pPr>
            <a:r>
              <a:rPr lang="lt-LT" sz="1400" dirty="0">
                <a:latin typeface="Cambria" panose="02040503050406030204" pitchFamily="18" charset="0"/>
              </a:rPr>
              <a:t>Pažanga ir veiklos rezultatai</a:t>
            </a:r>
            <a:endParaRPr lang="en-GB" sz="1400" dirty="0">
              <a:latin typeface="Cambria" panose="02040503050406030204" pitchFamily="18" charset="0"/>
            </a:endParaRPr>
          </a:p>
        </p:txBody>
      </p:sp>
      <p:sp>
        <p:nvSpPr>
          <p:cNvPr id="46" name="Shape 329">
            <a:extLst>
              <a:ext uri="{FF2B5EF4-FFF2-40B4-BE49-F238E27FC236}">
                <a16:creationId xmlns:a16="http://schemas.microsoft.com/office/drawing/2014/main" id="{D9899E95-FCEB-4A6D-9388-89E7DA1A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253974"/>
            <a:ext cx="9887571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lt-LT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Kuras</a:t>
            </a:r>
          </a:p>
          <a:p>
            <a:pPr>
              <a:lnSpc>
                <a:spcPct val="90000"/>
              </a:lnSpc>
              <a:defRPr/>
            </a:pPr>
            <a:r>
              <a:rPr lang="lt-LT" altLang="ru-RU" sz="1400" b="1" dirty="0">
                <a:solidFill>
                  <a:srgbClr val="FFFFFF"/>
                </a:solidFill>
                <a:latin typeface="Cambria" panose="02040503050406030204" pitchFamily="18" charset="0"/>
              </a:rPr>
              <a:t>Statusas balandžio mėn.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1D49268C-48D0-4600-9C8F-0357E7E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975" y="6457564"/>
            <a:ext cx="249425" cy="276999"/>
          </a:xfrm>
        </p:spPr>
        <p:txBody>
          <a:bodyPr/>
          <a:lstStyle/>
          <a:p>
            <a:fld id="{85DC3B5D-60CF-48B5-B132-E260C0F082E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47D08059-F5C1-43B9-9531-3D709969042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email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11" y="3924701"/>
            <a:ext cx="3816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Rectangle 5">
            <a:extLst>
              <a:ext uri="{FF2B5EF4-FFF2-40B4-BE49-F238E27FC236}">
                <a16:creationId xmlns:a16="http://schemas.microsoft.com/office/drawing/2014/main" id="{5B066035-3FD7-402B-A6FB-2FDF5E83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153" y="6069761"/>
            <a:ext cx="3838657" cy="36219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algn="ct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“</a:t>
            </a:r>
            <a:r>
              <a:rPr lang="lt-LT" sz="1400" dirty="0">
                <a:solidFill>
                  <a:schemeClr val="bg1"/>
                </a:solidFill>
                <a:latin typeface="Cambria" panose="02040503050406030204" pitchFamily="18" charset="0"/>
              </a:rPr>
              <a:t>Senoji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” </a:t>
            </a:r>
            <a:r>
              <a:rPr lang="lt-LT" sz="1400" dirty="0">
                <a:solidFill>
                  <a:schemeClr val="bg1"/>
                </a:solidFill>
                <a:latin typeface="Cambria" panose="02040503050406030204" pitchFamily="18" charset="0"/>
              </a:rPr>
              <a:t>saugykla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: 6,016 </a:t>
            </a:r>
            <a:r>
              <a:rPr lang="lt-LT" sz="1400" dirty="0" err="1">
                <a:solidFill>
                  <a:schemeClr val="bg1"/>
                </a:solidFill>
                <a:latin typeface="Cambria" panose="02040503050406030204" pitchFamily="18" charset="0"/>
              </a:rPr>
              <a:t>rinklės</a:t>
            </a: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96" name="Group 67">
            <a:extLst>
              <a:ext uri="{FF2B5EF4-FFF2-40B4-BE49-F238E27FC236}">
                <a16:creationId xmlns:a16="http://schemas.microsoft.com/office/drawing/2014/main" id="{8293A82C-61F9-4738-BD24-07A8979808C8}"/>
              </a:ext>
            </a:extLst>
          </p:cNvPr>
          <p:cNvGrpSpPr/>
          <p:nvPr/>
        </p:nvGrpSpPr>
        <p:grpSpPr>
          <a:xfrm>
            <a:off x="6515213" y="2802189"/>
            <a:ext cx="2128086" cy="2142587"/>
            <a:chOff x="3646141" y="2771891"/>
            <a:chExt cx="2128086" cy="2142587"/>
          </a:xfrm>
        </p:grpSpPr>
        <p:sp>
          <p:nvSpPr>
            <p:cNvPr id="97" name="Rectangle 5">
              <a:extLst>
                <a:ext uri="{FF2B5EF4-FFF2-40B4-BE49-F238E27FC236}">
                  <a16:creationId xmlns:a16="http://schemas.microsoft.com/office/drawing/2014/main" id="{E7E60C1B-73C7-44A4-AA23-3D54B807B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141" y="2771891"/>
              <a:ext cx="1011270" cy="10294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/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Rectangle 5">
              <a:extLst>
                <a:ext uri="{FF2B5EF4-FFF2-40B4-BE49-F238E27FC236}">
                  <a16:creationId xmlns:a16="http://schemas.microsoft.com/office/drawing/2014/main" id="{34254ACE-3A13-4742-83F1-16551E6F3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141" y="3885058"/>
              <a:ext cx="1011270" cy="1029420"/>
            </a:xfrm>
            <a:prstGeom prst="rect">
              <a:avLst/>
            </a:prstGeom>
            <a:solidFill>
              <a:srgbClr val="7F8FA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/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Rectangle 5">
              <a:extLst>
                <a:ext uri="{FF2B5EF4-FFF2-40B4-BE49-F238E27FC236}">
                  <a16:creationId xmlns:a16="http://schemas.microsoft.com/office/drawing/2014/main" id="{2575FB03-2ECE-4214-8D66-CA69F7CDC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957" y="3885058"/>
              <a:ext cx="1011270" cy="1029420"/>
            </a:xfrm>
            <a:prstGeom prst="rect">
              <a:avLst/>
            </a:prstGeom>
            <a:solidFill>
              <a:srgbClr val="4A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/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3BCE7D66-7F02-4E6C-845C-2352FF15D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957" y="2771891"/>
              <a:ext cx="1011270" cy="1029420"/>
            </a:xfrm>
            <a:prstGeom prst="rect">
              <a:avLst/>
            </a:prstGeom>
            <a:solidFill>
              <a:srgbClr val="297FD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/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0B13D3E-F9E2-4BEC-9430-BE658FFD7172}"/>
                </a:ext>
              </a:extLst>
            </p:cNvPr>
            <p:cNvSpPr/>
            <p:nvPr/>
          </p:nvSpPr>
          <p:spPr>
            <a:xfrm>
              <a:off x="3723288" y="2851660"/>
              <a:ext cx="1980000" cy="1981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" name="TextBox 1">
            <a:extLst>
              <a:ext uri="{FF2B5EF4-FFF2-40B4-BE49-F238E27FC236}">
                <a16:creationId xmlns:a16="http://schemas.microsoft.com/office/drawing/2014/main" id="{5F0517E2-F22B-4570-9371-21208E20AC82}"/>
              </a:ext>
            </a:extLst>
          </p:cNvPr>
          <p:cNvSpPr txBox="1"/>
          <p:nvPr/>
        </p:nvSpPr>
        <p:spPr bwMode="auto">
          <a:xfrm>
            <a:off x="6630647" y="4236547"/>
            <a:ext cx="7508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rgbClr val="7F8F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0%</a:t>
            </a:r>
          </a:p>
        </p:txBody>
      </p:sp>
      <p:sp>
        <p:nvSpPr>
          <p:cNvPr id="110" name="Rectangle 5">
            <a:extLst>
              <a:ext uri="{FF2B5EF4-FFF2-40B4-BE49-F238E27FC236}">
                <a16:creationId xmlns:a16="http://schemas.microsoft.com/office/drawing/2014/main" id="{5CCB92EE-70E3-4B88-9252-B37A13234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072" y="3168148"/>
            <a:ext cx="539289" cy="507420"/>
          </a:xfrm>
          <a:prstGeom prst="rect">
            <a:avLst/>
          </a:prstGeom>
          <a:solidFill>
            <a:srgbClr val="297FD5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/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41DBDC1-BE83-497B-AC83-4CA5E004F96D}"/>
              </a:ext>
            </a:extLst>
          </p:cNvPr>
          <p:cNvSpPr txBox="1"/>
          <p:nvPr/>
        </p:nvSpPr>
        <p:spPr bwMode="auto">
          <a:xfrm>
            <a:off x="6628828" y="3238803"/>
            <a:ext cx="7508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32%</a:t>
            </a: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8F17C1C2-2D7C-4036-B123-27E43E0204A4}"/>
              </a:ext>
            </a:extLst>
          </p:cNvPr>
          <p:cNvSpPr/>
          <p:nvPr/>
        </p:nvSpPr>
        <p:spPr>
          <a:xfrm>
            <a:off x="7093254" y="2106897"/>
            <a:ext cx="939262" cy="418130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81A7B-A9EE-401D-AA24-590D637131B2}"/>
              </a:ext>
            </a:extLst>
          </p:cNvPr>
          <p:cNvSpPr txBox="1"/>
          <p:nvPr/>
        </p:nvSpPr>
        <p:spPr>
          <a:xfrm>
            <a:off x="551384" y="1556792"/>
            <a:ext cx="2814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Kuras iškrautas iš reaktorių 15 mėn. anksčiau plano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Visas kuras bus pervežtas į saugyklą iki 2022 m. rugpjūčio mėn.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Išlaikomas 20 proc. spartesnis negu plane kuro pervežimo tempas</a:t>
            </a:r>
            <a:endParaRPr lang="lt-LT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ED0CB72-D0C3-4781-AD18-F3EAEC242CAD}"/>
              </a:ext>
            </a:extLst>
          </p:cNvPr>
          <p:cNvGrpSpPr/>
          <p:nvPr/>
        </p:nvGrpSpPr>
        <p:grpSpPr>
          <a:xfrm>
            <a:off x="7542185" y="3344852"/>
            <a:ext cx="1026491" cy="1085872"/>
            <a:chOff x="4739221" y="4285535"/>
            <a:chExt cx="864000" cy="864000"/>
          </a:xfrm>
        </p:grpSpPr>
        <p:sp>
          <p:nvSpPr>
            <p:cNvPr id="107" name="Rectangle 5">
              <a:extLst>
                <a:ext uri="{FF2B5EF4-FFF2-40B4-BE49-F238E27FC236}">
                  <a16:creationId xmlns:a16="http://schemas.microsoft.com/office/drawing/2014/main" id="{7C691B44-8292-4420-AD7D-2EAA3B2FA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221" y="4285535"/>
              <a:ext cx="864000" cy="86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/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7325035-209D-4417-94E4-914867905C9A}"/>
                </a:ext>
              </a:extLst>
            </p:cNvPr>
            <p:cNvSpPr txBox="1"/>
            <p:nvPr/>
          </p:nvSpPr>
          <p:spPr bwMode="auto">
            <a:xfrm>
              <a:off x="4820826" y="4524171"/>
              <a:ext cx="750888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lt-LT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68</a:t>
              </a:r>
              <a:r>
                <a:rPr lang="en-GB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24182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174607" y="6134361"/>
            <a:ext cx="524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Išmontavimo rezultatai ir 2019 m. planas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1" name="Rectangle 60"/>
          <p:cNvSpPr>
            <a:spLocks noChangeAspect="1"/>
          </p:cNvSpPr>
          <p:nvPr/>
        </p:nvSpPr>
        <p:spPr bwMode="auto">
          <a:xfrm>
            <a:off x="4770858" y="4934759"/>
            <a:ext cx="1123669" cy="576000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</a:ln>
          <a:effectLst/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prstMaterial="powder"/>
        </p:spPr>
        <p:txBody>
          <a:bodyPr anchor="ctr"/>
          <a:lstStyle/>
          <a:p>
            <a:pPr lvl="0" algn="ctr" hangingPunct="1">
              <a:lnSpc>
                <a:spcPct val="90000"/>
              </a:lnSpc>
              <a:defRPr/>
            </a:pP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Dujų ir vėdinimo kontūras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41915" y="2242377"/>
            <a:ext cx="3640042" cy="636505"/>
          </a:xfrm>
          <a:prstGeom prst="rect">
            <a:avLst/>
          </a:prstGeom>
          <a:solidFill>
            <a:srgbClr val="FFC0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extrusionH="508000" prstMaterial="powder"/>
        </p:spPr>
        <p:txBody>
          <a:bodyPr anchor="t" anchorCtr="0"/>
          <a:lstStyle/>
          <a:p>
            <a:pPr lvl="0" algn="ctr" hangingPunct="1">
              <a:defRPr/>
            </a:pPr>
            <a:r>
              <a:rPr lang="lt-L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Turbinų salė 2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47647" y="2402602"/>
            <a:ext cx="3640042" cy="387622"/>
          </a:xfrm>
          <a:prstGeom prst="rect">
            <a:avLst/>
          </a:prstGeom>
          <a:solidFill>
            <a:srgbClr val="FFC0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762000" prstMaterial="powder"/>
        </p:spPr>
        <p:txBody>
          <a:bodyPr anchor="ctr"/>
          <a:lstStyle/>
          <a:p>
            <a:pPr lvl="0" algn="ctr" hangingPunct="1">
              <a:defRPr/>
            </a:pPr>
            <a:r>
              <a:rPr lang="lt-LT" sz="1600" dirty="0">
                <a:latin typeface="Cambria" panose="02040503050406030204" pitchFamily="18" charset="0"/>
                <a:ea typeface="Cambria" panose="02040503050406030204" pitchFamily="18" charset="0"/>
              </a:rPr>
              <a:t>Valdymo, elektros įranga, </a:t>
            </a:r>
            <a:r>
              <a:rPr lang="lt-LT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deaeratoriai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D2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8"/>
          <p:cNvSpPr/>
          <p:nvPr/>
        </p:nvSpPr>
        <p:spPr>
          <a:xfrm flipH="1">
            <a:off x="8891671" y="2440279"/>
            <a:ext cx="497766" cy="789011"/>
          </a:xfrm>
          <a:custGeom>
            <a:avLst/>
            <a:gdLst>
              <a:gd name="connsiteX0" fmla="*/ 0 w 520149"/>
              <a:gd name="connsiteY0" fmla="*/ 0 h 1183309"/>
              <a:gd name="connsiteX1" fmla="*/ 520149 w 520149"/>
              <a:gd name="connsiteY1" fmla="*/ 0 h 1183309"/>
              <a:gd name="connsiteX2" fmla="*/ 520149 w 520149"/>
              <a:gd name="connsiteY2" fmla="*/ 1183309 h 1183309"/>
              <a:gd name="connsiteX3" fmla="*/ 0 w 520149"/>
              <a:gd name="connsiteY3" fmla="*/ 1183309 h 1183309"/>
              <a:gd name="connsiteX4" fmla="*/ 0 w 520149"/>
              <a:gd name="connsiteY4" fmla="*/ 0 h 1183309"/>
              <a:gd name="connsiteX0" fmla="*/ 206 w 520355"/>
              <a:gd name="connsiteY0" fmla="*/ 0 h 1183309"/>
              <a:gd name="connsiteX1" fmla="*/ 520355 w 520355"/>
              <a:gd name="connsiteY1" fmla="*/ 0 h 1183309"/>
              <a:gd name="connsiteX2" fmla="*/ 520355 w 520355"/>
              <a:gd name="connsiteY2" fmla="*/ 1183309 h 1183309"/>
              <a:gd name="connsiteX3" fmla="*/ 206 w 520355"/>
              <a:gd name="connsiteY3" fmla="*/ 1183309 h 1183309"/>
              <a:gd name="connsiteX4" fmla="*/ 0 w 520355"/>
              <a:gd name="connsiteY4" fmla="*/ 336288 h 1183309"/>
              <a:gd name="connsiteX5" fmla="*/ 206 w 520355"/>
              <a:gd name="connsiteY5" fmla="*/ 0 h 1183309"/>
              <a:gd name="connsiteX0" fmla="*/ 206 w 520355"/>
              <a:gd name="connsiteY0" fmla="*/ 0 h 1183309"/>
              <a:gd name="connsiteX1" fmla="*/ 520355 w 520355"/>
              <a:gd name="connsiteY1" fmla="*/ 0 h 1183309"/>
              <a:gd name="connsiteX2" fmla="*/ 520355 w 520355"/>
              <a:gd name="connsiteY2" fmla="*/ 1183309 h 1183309"/>
              <a:gd name="connsiteX3" fmla="*/ 136071 w 520355"/>
              <a:gd name="connsiteY3" fmla="*/ 1182652 h 1183309"/>
              <a:gd name="connsiteX4" fmla="*/ 206 w 520355"/>
              <a:gd name="connsiteY4" fmla="*/ 1183309 h 1183309"/>
              <a:gd name="connsiteX5" fmla="*/ 0 w 520355"/>
              <a:gd name="connsiteY5" fmla="*/ 336288 h 1183309"/>
              <a:gd name="connsiteX6" fmla="*/ 206 w 520355"/>
              <a:gd name="connsiteY6" fmla="*/ 0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206 w 520355"/>
              <a:gd name="connsiteY5" fmla="*/ 1183309 h 1183309"/>
              <a:gd name="connsiteX6" fmla="*/ 91440 w 520355"/>
              <a:gd name="connsiteY6" fmla="*/ 427728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44441 w 520355"/>
              <a:gd name="connsiteY5" fmla="*/ 334224 h 1183309"/>
              <a:gd name="connsiteX6" fmla="*/ 91440 w 520355"/>
              <a:gd name="connsiteY6" fmla="*/ 427728 h 1183309"/>
              <a:gd name="connsiteX0" fmla="*/ 458505 w 978860"/>
              <a:gd name="connsiteY0" fmla="*/ 336288 h 1183309"/>
              <a:gd name="connsiteX1" fmla="*/ 458711 w 978860"/>
              <a:gd name="connsiteY1" fmla="*/ 0 h 1183309"/>
              <a:gd name="connsiteX2" fmla="*/ 978860 w 978860"/>
              <a:gd name="connsiteY2" fmla="*/ 0 h 1183309"/>
              <a:gd name="connsiteX3" fmla="*/ 978860 w 978860"/>
              <a:gd name="connsiteY3" fmla="*/ 1183309 h 1183309"/>
              <a:gd name="connsiteX4" fmla="*/ 594576 w 978860"/>
              <a:gd name="connsiteY4" fmla="*/ 1182652 h 1183309"/>
              <a:gd name="connsiteX5" fmla="*/ 602946 w 978860"/>
              <a:gd name="connsiteY5" fmla="*/ 334224 h 1183309"/>
              <a:gd name="connsiteX6" fmla="*/ 8380 w 978860"/>
              <a:gd name="connsiteY6" fmla="*/ 482156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44441 w 520355"/>
              <a:gd name="connsiteY5" fmla="*/ 334224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38998 w 520355"/>
              <a:gd name="connsiteY5" fmla="*/ 334224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38998 w 520355"/>
              <a:gd name="connsiteY5" fmla="*/ 334224 h 1183309"/>
              <a:gd name="connsiteX6" fmla="*/ 0 w 520355"/>
              <a:gd name="connsiteY6" fmla="*/ 336288 h 11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355" h="1183309">
                <a:moveTo>
                  <a:pt x="0" y="336288"/>
                </a:moveTo>
                <a:cubicBezTo>
                  <a:pt x="69" y="224192"/>
                  <a:pt x="137" y="112096"/>
                  <a:pt x="206" y="0"/>
                </a:cubicBezTo>
                <a:lnTo>
                  <a:pt x="520355" y="0"/>
                </a:lnTo>
                <a:lnTo>
                  <a:pt x="520355" y="1183309"/>
                </a:lnTo>
                <a:lnTo>
                  <a:pt x="136071" y="1182652"/>
                </a:lnTo>
                <a:cubicBezTo>
                  <a:pt x="137047" y="899843"/>
                  <a:pt x="138022" y="617033"/>
                  <a:pt x="138998" y="334224"/>
                </a:cubicBezTo>
                <a:lnTo>
                  <a:pt x="0" y="336288"/>
                </a:lnTo>
                <a:close/>
              </a:path>
            </a:pathLst>
          </a:custGeom>
          <a:solidFill>
            <a:srgbClr val="8E00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444500" prstMaterial="powder"/>
        </p:spPr>
        <p:txBody>
          <a:bodyPr lIns="0" tIns="0" rIns="72000" anchor="t" anchorCtr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B2</a:t>
            </a:r>
            <a:endParaRPr lang="en-GB" sz="1200" kern="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131995" y="3280641"/>
            <a:ext cx="3640042" cy="636505"/>
          </a:xfrm>
          <a:prstGeom prst="rect">
            <a:avLst/>
          </a:prstGeom>
          <a:solidFill>
            <a:srgbClr val="3366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extrusionH="508000" prstMaterial="powder"/>
        </p:spPr>
        <p:txBody>
          <a:bodyPr anchor="t" anchorCtr="0"/>
          <a:lstStyle/>
          <a:p>
            <a:pPr algn="ctr" hangingPunct="1">
              <a:defRPr/>
            </a:pPr>
            <a:r>
              <a:rPr lang="lt-L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Turbinų salė 1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kern="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38827" y="3432435"/>
            <a:ext cx="3640042" cy="387622"/>
          </a:xfrm>
          <a:prstGeom prst="rect">
            <a:avLst/>
          </a:prstGeom>
          <a:solidFill>
            <a:srgbClr val="FFC0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762000" prstMaterial="powder"/>
        </p:spPr>
        <p:txBody>
          <a:bodyPr anchor="ctr"/>
          <a:lstStyle/>
          <a:p>
            <a:pPr lvl="0" algn="ctr" hangingPunct="1">
              <a:defRPr/>
            </a:pPr>
            <a:r>
              <a:rPr lang="lt-LT" sz="1400" dirty="0">
                <a:latin typeface="Cambria" panose="02040503050406030204" pitchFamily="18" charset="0"/>
                <a:ea typeface="Cambria" panose="02040503050406030204" pitchFamily="18" charset="0"/>
              </a:rPr>
              <a:t>Valdymo, elektros įranga, </a:t>
            </a:r>
            <a:r>
              <a:rPr lang="lt-LT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deaeratoriai</a:t>
            </a:r>
            <a:r>
              <a:rPr lang="lt-LT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hangingPunct="1">
              <a:defRPr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D1</a:t>
            </a:r>
            <a:r>
              <a:rPr lang="lt-LT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Rectangle 8"/>
          <p:cNvSpPr/>
          <p:nvPr/>
        </p:nvSpPr>
        <p:spPr>
          <a:xfrm flipH="1">
            <a:off x="5888440" y="3464327"/>
            <a:ext cx="497766" cy="789011"/>
          </a:xfrm>
          <a:custGeom>
            <a:avLst/>
            <a:gdLst>
              <a:gd name="connsiteX0" fmla="*/ 0 w 520149"/>
              <a:gd name="connsiteY0" fmla="*/ 0 h 1183309"/>
              <a:gd name="connsiteX1" fmla="*/ 520149 w 520149"/>
              <a:gd name="connsiteY1" fmla="*/ 0 h 1183309"/>
              <a:gd name="connsiteX2" fmla="*/ 520149 w 520149"/>
              <a:gd name="connsiteY2" fmla="*/ 1183309 h 1183309"/>
              <a:gd name="connsiteX3" fmla="*/ 0 w 520149"/>
              <a:gd name="connsiteY3" fmla="*/ 1183309 h 1183309"/>
              <a:gd name="connsiteX4" fmla="*/ 0 w 520149"/>
              <a:gd name="connsiteY4" fmla="*/ 0 h 1183309"/>
              <a:gd name="connsiteX0" fmla="*/ 206 w 520355"/>
              <a:gd name="connsiteY0" fmla="*/ 0 h 1183309"/>
              <a:gd name="connsiteX1" fmla="*/ 520355 w 520355"/>
              <a:gd name="connsiteY1" fmla="*/ 0 h 1183309"/>
              <a:gd name="connsiteX2" fmla="*/ 520355 w 520355"/>
              <a:gd name="connsiteY2" fmla="*/ 1183309 h 1183309"/>
              <a:gd name="connsiteX3" fmla="*/ 206 w 520355"/>
              <a:gd name="connsiteY3" fmla="*/ 1183309 h 1183309"/>
              <a:gd name="connsiteX4" fmla="*/ 0 w 520355"/>
              <a:gd name="connsiteY4" fmla="*/ 336288 h 1183309"/>
              <a:gd name="connsiteX5" fmla="*/ 206 w 520355"/>
              <a:gd name="connsiteY5" fmla="*/ 0 h 1183309"/>
              <a:gd name="connsiteX0" fmla="*/ 206 w 520355"/>
              <a:gd name="connsiteY0" fmla="*/ 0 h 1183309"/>
              <a:gd name="connsiteX1" fmla="*/ 520355 w 520355"/>
              <a:gd name="connsiteY1" fmla="*/ 0 h 1183309"/>
              <a:gd name="connsiteX2" fmla="*/ 520355 w 520355"/>
              <a:gd name="connsiteY2" fmla="*/ 1183309 h 1183309"/>
              <a:gd name="connsiteX3" fmla="*/ 136071 w 520355"/>
              <a:gd name="connsiteY3" fmla="*/ 1182652 h 1183309"/>
              <a:gd name="connsiteX4" fmla="*/ 206 w 520355"/>
              <a:gd name="connsiteY4" fmla="*/ 1183309 h 1183309"/>
              <a:gd name="connsiteX5" fmla="*/ 0 w 520355"/>
              <a:gd name="connsiteY5" fmla="*/ 336288 h 1183309"/>
              <a:gd name="connsiteX6" fmla="*/ 206 w 520355"/>
              <a:gd name="connsiteY6" fmla="*/ 0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206 w 520355"/>
              <a:gd name="connsiteY5" fmla="*/ 1183309 h 1183309"/>
              <a:gd name="connsiteX6" fmla="*/ 91440 w 520355"/>
              <a:gd name="connsiteY6" fmla="*/ 427728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44441 w 520355"/>
              <a:gd name="connsiteY5" fmla="*/ 334224 h 1183309"/>
              <a:gd name="connsiteX6" fmla="*/ 91440 w 520355"/>
              <a:gd name="connsiteY6" fmla="*/ 427728 h 1183309"/>
              <a:gd name="connsiteX0" fmla="*/ 458505 w 978860"/>
              <a:gd name="connsiteY0" fmla="*/ 336288 h 1183309"/>
              <a:gd name="connsiteX1" fmla="*/ 458711 w 978860"/>
              <a:gd name="connsiteY1" fmla="*/ 0 h 1183309"/>
              <a:gd name="connsiteX2" fmla="*/ 978860 w 978860"/>
              <a:gd name="connsiteY2" fmla="*/ 0 h 1183309"/>
              <a:gd name="connsiteX3" fmla="*/ 978860 w 978860"/>
              <a:gd name="connsiteY3" fmla="*/ 1183309 h 1183309"/>
              <a:gd name="connsiteX4" fmla="*/ 594576 w 978860"/>
              <a:gd name="connsiteY4" fmla="*/ 1182652 h 1183309"/>
              <a:gd name="connsiteX5" fmla="*/ 602946 w 978860"/>
              <a:gd name="connsiteY5" fmla="*/ 334224 h 1183309"/>
              <a:gd name="connsiteX6" fmla="*/ 8380 w 978860"/>
              <a:gd name="connsiteY6" fmla="*/ 482156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44441 w 520355"/>
              <a:gd name="connsiteY5" fmla="*/ 334224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38998 w 520355"/>
              <a:gd name="connsiteY5" fmla="*/ 334224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38998 w 520355"/>
              <a:gd name="connsiteY5" fmla="*/ 334224 h 1183309"/>
              <a:gd name="connsiteX6" fmla="*/ 0 w 520355"/>
              <a:gd name="connsiteY6" fmla="*/ 336288 h 11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355" h="1183309">
                <a:moveTo>
                  <a:pt x="0" y="336288"/>
                </a:moveTo>
                <a:cubicBezTo>
                  <a:pt x="69" y="224192"/>
                  <a:pt x="137" y="112096"/>
                  <a:pt x="206" y="0"/>
                </a:cubicBezTo>
                <a:lnTo>
                  <a:pt x="520355" y="0"/>
                </a:lnTo>
                <a:lnTo>
                  <a:pt x="520355" y="1183309"/>
                </a:lnTo>
                <a:lnTo>
                  <a:pt x="136071" y="1182652"/>
                </a:lnTo>
                <a:cubicBezTo>
                  <a:pt x="137047" y="899843"/>
                  <a:pt x="138022" y="617033"/>
                  <a:pt x="138998" y="334224"/>
                </a:cubicBezTo>
                <a:lnTo>
                  <a:pt x="0" y="336288"/>
                </a:lnTo>
                <a:close/>
              </a:path>
            </a:pathLst>
          </a:custGeom>
          <a:solidFill>
            <a:srgbClr val="8E00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444500" prstMaterial="powder"/>
        </p:spPr>
        <p:txBody>
          <a:bodyPr lIns="108000" tIns="0" rIns="36000" anchor="t" anchorCtr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B1</a:t>
            </a:r>
            <a:endParaRPr lang="en-GB" sz="1600" kern="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305371" y="2753864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50800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Rectangle 12"/>
          <p:cNvSpPr/>
          <p:nvPr/>
        </p:nvSpPr>
        <p:spPr bwMode="auto">
          <a:xfrm>
            <a:off x="8039271" y="2487351"/>
            <a:ext cx="1182987" cy="1199932"/>
          </a:xfrm>
          <a:custGeom>
            <a:avLst/>
            <a:gdLst>
              <a:gd name="connsiteX0" fmla="*/ 0 w 1774127"/>
              <a:gd name="connsiteY0" fmla="*/ 0 h 1447055"/>
              <a:gd name="connsiteX1" fmla="*/ 1774127 w 1774127"/>
              <a:gd name="connsiteY1" fmla="*/ 0 h 1447055"/>
              <a:gd name="connsiteX2" fmla="*/ 1774127 w 1774127"/>
              <a:gd name="connsiteY2" fmla="*/ 1447055 h 1447055"/>
              <a:gd name="connsiteX3" fmla="*/ 0 w 1774127"/>
              <a:gd name="connsiteY3" fmla="*/ 1447055 h 1447055"/>
              <a:gd name="connsiteX4" fmla="*/ 0 w 1774127"/>
              <a:gd name="connsiteY4" fmla="*/ 0 h 1447055"/>
              <a:gd name="connsiteX0" fmla="*/ 0 w 1774127"/>
              <a:gd name="connsiteY0" fmla="*/ 0 h 1447055"/>
              <a:gd name="connsiteX1" fmla="*/ 1774127 w 1774127"/>
              <a:gd name="connsiteY1" fmla="*/ 0 h 1447055"/>
              <a:gd name="connsiteX2" fmla="*/ 1774127 w 1774127"/>
              <a:gd name="connsiteY2" fmla="*/ 1447055 h 1447055"/>
              <a:gd name="connsiteX3" fmla="*/ 579120 w 1774127"/>
              <a:gd name="connsiteY3" fmla="*/ 1444484 h 1447055"/>
              <a:gd name="connsiteX4" fmla="*/ 0 w 1774127"/>
              <a:gd name="connsiteY4" fmla="*/ 1447055 h 1447055"/>
              <a:gd name="connsiteX5" fmla="*/ 0 w 1774127"/>
              <a:gd name="connsiteY5" fmla="*/ 0 h 1447055"/>
              <a:gd name="connsiteX0" fmla="*/ 0 w 1774127"/>
              <a:gd name="connsiteY0" fmla="*/ 0 h 1447055"/>
              <a:gd name="connsiteX1" fmla="*/ 1774127 w 1774127"/>
              <a:gd name="connsiteY1" fmla="*/ 0 h 1447055"/>
              <a:gd name="connsiteX2" fmla="*/ 1774127 w 1774127"/>
              <a:gd name="connsiteY2" fmla="*/ 1447055 h 1447055"/>
              <a:gd name="connsiteX3" fmla="*/ 579120 w 1774127"/>
              <a:gd name="connsiteY3" fmla="*/ 1444484 h 1447055"/>
              <a:gd name="connsiteX4" fmla="*/ 0 w 1774127"/>
              <a:gd name="connsiteY4" fmla="*/ 1447055 h 1447055"/>
              <a:gd name="connsiteX5" fmla="*/ 0 w 1774127"/>
              <a:gd name="connsiteY5" fmla="*/ 0 h 1447055"/>
              <a:gd name="connsiteX0" fmla="*/ 579120 w 1774127"/>
              <a:gd name="connsiteY0" fmla="*/ 1444484 h 1535924"/>
              <a:gd name="connsiteX1" fmla="*/ 0 w 1774127"/>
              <a:gd name="connsiteY1" fmla="*/ 1447055 h 1535924"/>
              <a:gd name="connsiteX2" fmla="*/ 0 w 1774127"/>
              <a:gd name="connsiteY2" fmla="*/ 0 h 1535924"/>
              <a:gd name="connsiteX3" fmla="*/ 1774127 w 1774127"/>
              <a:gd name="connsiteY3" fmla="*/ 0 h 1535924"/>
              <a:gd name="connsiteX4" fmla="*/ 1774127 w 1774127"/>
              <a:gd name="connsiteY4" fmla="*/ 1447055 h 1535924"/>
              <a:gd name="connsiteX5" fmla="*/ 670560 w 1774127"/>
              <a:gd name="connsiteY5" fmla="*/ 1535924 h 1535924"/>
              <a:gd name="connsiteX0" fmla="*/ 579120 w 1774127"/>
              <a:gd name="connsiteY0" fmla="*/ 1444484 h 1448972"/>
              <a:gd name="connsiteX1" fmla="*/ 0 w 1774127"/>
              <a:gd name="connsiteY1" fmla="*/ 1447055 h 1448972"/>
              <a:gd name="connsiteX2" fmla="*/ 0 w 1774127"/>
              <a:gd name="connsiteY2" fmla="*/ 0 h 1448972"/>
              <a:gd name="connsiteX3" fmla="*/ 1774127 w 1774127"/>
              <a:gd name="connsiteY3" fmla="*/ 0 h 1448972"/>
              <a:gd name="connsiteX4" fmla="*/ 1774127 w 1774127"/>
              <a:gd name="connsiteY4" fmla="*/ 1447055 h 1448972"/>
              <a:gd name="connsiteX5" fmla="*/ 1195077 w 1774127"/>
              <a:gd name="connsiteY5" fmla="*/ 1448972 h 1448972"/>
              <a:gd name="connsiteX0" fmla="*/ 579120 w 1774127"/>
              <a:gd name="connsiteY0" fmla="*/ 1444484 h 1448972"/>
              <a:gd name="connsiteX1" fmla="*/ 0 w 1774127"/>
              <a:gd name="connsiteY1" fmla="*/ 1447055 h 1448972"/>
              <a:gd name="connsiteX2" fmla="*/ 0 w 1774127"/>
              <a:gd name="connsiteY2" fmla="*/ 0 h 1448972"/>
              <a:gd name="connsiteX3" fmla="*/ 1774127 w 1774127"/>
              <a:gd name="connsiteY3" fmla="*/ 0 h 1448972"/>
              <a:gd name="connsiteX4" fmla="*/ 1774127 w 1774127"/>
              <a:gd name="connsiteY4" fmla="*/ 1447055 h 1448972"/>
              <a:gd name="connsiteX5" fmla="*/ 1018368 w 1774127"/>
              <a:gd name="connsiteY5" fmla="*/ 1448972 h 1448972"/>
              <a:gd name="connsiteX0" fmla="*/ 579120 w 1774127"/>
              <a:gd name="connsiteY0" fmla="*/ 1444484 h 1448972"/>
              <a:gd name="connsiteX1" fmla="*/ 0 w 1774127"/>
              <a:gd name="connsiteY1" fmla="*/ 1447055 h 1448972"/>
              <a:gd name="connsiteX2" fmla="*/ 0 w 1774127"/>
              <a:gd name="connsiteY2" fmla="*/ 0 h 1448972"/>
              <a:gd name="connsiteX3" fmla="*/ 1774127 w 1774127"/>
              <a:gd name="connsiteY3" fmla="*/ 0 h 1448972"/>
              <a:gd name="connsiteX4" fmla="*/ 1774127 w 1774127"/>
              <a:gd name="connsiteY4" fmla="*/ 1447055 h 1448972"/>
              <a:gd name="connsiteX5" fmla="*/ 1162540 w 1774127"/>
              <a:gd name="connsiteY5" fmla="*/ 1444483 h 1448972"/>
              <a:gd name="connsiteX6" fmla="*/ 1018368 w 1774127"/>
              <a:gd name="connsiteY6" fmla="*/ 1448972 h 1448972"/>
              <a:gd name="connsiteX0" fmla="*/ 579120 w 1774127"/>
              <a:gd name="connsiteY0" fmla="*/ 1444484 h 1448972"/>
              <a:gd name="connsiteX1" fmla="*/ 0 w 1774127"/>
              <a:gd name="connsiteY1" fmla="*/ 1447055 h 1448972"/>
              <a:gd name="connsiteX2" fmla="*/ 0 w 1774127"/>
              <a:gd name="connsiteY2" fmla="*/ 0 h 1448972"/>
              <a:gd name="connsiteX3" fmla="*/ 1774127 w 1774127"/>
              <a:gd name="connsiteY3" fmla="*/ 0 h 1448972"/>
              <a:gd name="connsiteX4" fmla="*/ 1774127 w 1774127"/>
              <a:gd name="connsiteY4" fmla="*/ 1447055 h 1448972"/>
              <a:gd name="connsiteX5" fmla="*/ 1162540 w 1774127"/>
              <a:gd name="connsiteY5" fmla="*/ 1444483 h 1448972"/>
              <a:gd name="connsiteX6" fmla="*/ 1162540 w 1774127"/>
              <a:gd name="connsiteY6" fmla="*/ 1444483 h 1448972"/>
              <a:gd name="connsiteX7" fmla="*/ 1018368 w 1774127"/>
              <a:gd name="connsiteY7" fmla="*/ 1448972 h 1448972"/>
              <a:gd name="connsiteX0" fmla="*/ 579120 w 1774127"/>
              <a:gd name="connsiteY0" fmla="*/ 1444484 h 1937026"/>
              <a:gd name="connsiteX1" fmla="*/ 0 w 1774127"/>
              <a:gd name="connsiteY1" fmla="*/ 1447055 h 1937026"/>
              <a:gd name="connsiteX2" fmla="*/ 0 w 1774127"/>
              <a:gd name="connsiteY2" fmla="*/ 0 h 1937026"/>
              <a:gd name="connsiteX3" fmla="*/ 1774127 w 1774127"/>
              <a:gd name="connsiteY3" fmla="*/ 0 h 1937026"/>
              <a:gd name="connsiteX4" fmla="*/ 1774127 w 1774127"/>
              <a:gd name="connsiteY4" fmla="*/ 1447055 h 1937026"/>
              <a:gd name="connsiteX5" fmla="*/ 1162540 w 1774127"/>
              <a:gd name="connsiteY5" fmla="*/ 1444483 h 1937026"/>
              <a:gd name="connsiteX6" fmla="*/ 1162540 w 1774127"/>
              <a:gd name="connsiteY6" fmla="*/ 1444483 h 1937026"/>
              <a:gd name="connsiteX7" fmla="*/ 1167028 w 1774127"/>
              <a:gd name="connsiteY7" fmla="*/ 1937026 h 1937026"/>
              <a:gd name="connsiteX0" fmla="*/ 579120 w 1774127"/>
              <a:gd name="connsiteY0" fmla="*/ 1444484 h 1946840"/>
              <a:gd name="connsiteX1" fmla="*/ 0 w 1774127"/>
              <a:gd name="connsiteY1" fmla="*/ 1447055 h 1946840"/>
              <a:gd name="connsiteX2" fmla="*/ 0 w 1774127"/>
              <a:gd name="connsiteY2" fmla="*/ 0 h 1946840"/>
              <a:gd name="connsiteX3" fmla="*/ 1774127 w 1774127"/>
              <a:gd name="connsiteY3" fmla="*/ 0 h 1946840"/>
              <a:gd name="connsiteX4" fmla="*/ 1774127 w 1774127"/>
              <a:gd name="connsiteY4" fmla="*/ 1447055 h 1946840"/>
              <a:gd name="connsiteX5" fmla="*/ 1162540 w 1774127"/>
              <a:gd name="connsiteY5" fmla="*/ 1444483 h 1946840"/>
              <a:gd name="connsiteX6" fmla="*/ 1162540 w 1774127"/>
              <a:gd name="connsiteY6" fmla="*/ 1444483 h 1946840"/>
              <a:gd name="connsiteX7" fmla="*/ 1167028 w 1774127"/>
              <a:gd name="connsiteY7" fmla="*/ 1937026 h 1946840"/>
              <a:gd name="connsiteX8" fmla="*/ 1165345 w 1774127"/>
              <a:gd name="connsiteY8" fmla="*/ 1769852 h 1946840"/>
              <a:gd name="connsiteX0" fmla="*/ 579120 w 1774127"/>
              <a:gd name="connsiteY0" fmla="*/ 1444484 h 1938803"/>
              <a:gd name="connsiteX1" fmla="*/ 0 w 1774127"/>
              <a:gd name="connsiteY1" fmla="*/ 1447055 h 1938803"/>
              <a:gd name="connsiteX2" fmla="*/ 0 w 1774127"/>
              <a:gd name="connsiteY2" fmla="*/ 0 h 1938803"/>
              <a:gd name="connsiteX3" fmla="*/ 1774127 w 1774127"/>
              <a:gd name="connsiteY3" fmla="*/ 0 h 1938803"/>
              <a:gd name="connsiteX4" fmla="*/ 1774127 w 1774127"/>
              <a:gd name="connsiteY4" fmla="*/ 1447055 h 1938803"/>
              <a:gd name="connsiteX5" fmla="*/ 1162540 w 1774127"/>
              <a:gd name="connsiteY5" fmla="*/ 1444483 h 1938803"/>
              <a:gd name="connsiteX6" fmla="*/ 1162540 w 1774127"/>
              <a:gd name="connsiteY6" fmla="*/ 1444483 h 1938803"/>
              <a:gd name="connsiteX7" fmla="*/ 1164223 w 1774127"/>
              <a:gd name="connsiteY7" fmla="*/ 1928611 h 1938803"/>
              <a:gd name="connsiteX8" fmla="*/ 1165345 w 1774127"/>
              <a:gd name="connsiteY8" fmla="*/ 1769852 h 1938803"/>
              <a:gd name="connsiteX0" fmla="*/ 579120 w 1774127"/>
              <a:gd name="connsiteY0" fmla="*/ 1444484 h 1769852"/>
              <a:gd name="connsiteX1" fmla="*/ 0 w 1774127"/>
              <a:gd name="connsiteY1" fmla="*/ 1447055 h 1769852"/>
              <a:gd name="connsiteX2" fmla="*/ 0 w 1774127"/>
              <a:gd name="connsiteY2" fmla="*/ 0 h 1769852"/>
              <a:gd name="connsiteX3" fmla="*/ 1774127 w 1774127"/>
              <a:gd name="connsiteY3" fmla="*/ 0 h 1769852"/>
              <a:gd name="connsiteX4" fmla="*/ 1774127 w 1774127"/>
              <a:gd name="connsiteY4" fmla="*/ 1447055 h 1769852"/>
              <a:gd name="connsiteX5" fmla="*/ 1162540 w 1774127"/>
              <a:gd name="connsiteY5" fmla="*/ 1444483 h 1769852"/>
              <a:gd name="connsiteX6" fmla="*/ 1162540 w 1774127"/>
              <a:gd name="connsiteY6" fmla="*/ 1444483 h 1769852"/>
              <a:gd name="connsiteX7" fmla="*/ 1165345 w 1774127"/>
              <a:gd name="connsiteY7" fmla="*/ 1769852 h 1769852"/>
              <a:gd name="connsiteX0" fmla="*/ 579120 w 1774127"/>
              <a:gd name="connsiteY0" fmla="*/ 1444484 h 1943756"/>
              <a:gd name="connsiteX1" fmla="*/ 0 w 1774127"/>
              <a:gd name="connsiteY1" fmla="*/ 1447055 h 1943756"/>
              <a:gd name="connsiteX2" fmla="*/ 0 w 1774127"/>
              <a:gd name="connsiteY2" fmla="*/ 0 h 1943756"/>
              <a:gd name="connsiteX3" fmla="*/ 1774127 w 1774127"/>
              <a:gd name="connsiteY3" fmla="*/ 0 h 1943756"/>
              <a:gd name="connsiteX4" fmla="*/ 1774127 w 1774127"/>
              <a:gd name="connsiteY4" fmla="*/ 1447055 h 1943756"/>
              <a:gd name="connsiteX5" fmla="*/ 1162540 w 1774127"/>
              <a:gd name="connsiteY5" fmla="*/ 1444483 h 1943756"/>
              <a:gd name="connsiteX6" fmla="*/ 1162540 w 1774127"/>
              <a:gd name="connsiteY6" fmla="*/ 1444483 h 1943756"/>
              <a:gd name="connsiteX7" fmla="*/ 1165345 w 1774127"/>
              <a:gd name="connsiteY7" fmla="*/ 1943756 h 1943756"/>
              <a:gd name="connsiteX0" fmla="*/ 579120 w 1774127"/>
              <a:gd name="connsiteY0" fmla="*/ 1444484 h 2044732"/>
              <a:gd name="connsiteX1" fmla="*/ 0 w 1774127"/>
              <a:gd name="connsiteY1" fmla="*/ 1447055 h 2044732"/>
              <a:gd name="connsiteX2" fmla="*/ 0 w 1774127"/>
              <a:gd name="connsiteY2" fmla="*/ 0 h 2044732"/>
              <a:gd name="connsiteX3" fmla="*/ 1774127 w 1774127"/>
              <a:gd name="connsiteY3" fmla="*/ 0 h 2044732"/>
              <a:gd name="connsiteX4" fmla="*/ 1774127 w 1774127"/>
              <a:gd name="connsiteY4" fmla="*/ 1447055 h 2044732"/>
              <a:gd name="connsiteX5" fmla="*/ 1162540 w 1774127"/>
              <a:gd name="connsiteY5" fmla="*/ 1444483 h 2044732"/>
              <a:gd name="connsiteX6" fmla="*/ 1162540 w 1774127"/>
              <a:gd name="connsiteY6" fmla="*/ 1444483 h 2044732"/>
              <a:gd name="connsiteX7" fmla="*/ 1168150 w 1774127"/>
              <a:gd name="connsiteY7" fmla="*/ 2044732 h 2044732"/>
              <a:gd name="connsiteX0" fmla="*/ 579120 w 1774127"/>
              <a:gd name="connsiteY0" fmla="*/ 1444484 h 2047537"/>
              <a:gd name="connsiteX1" fmla="*/ 0 w 1774127"/>
              <a:gd name="connsiteY1" fmla="*/ 1447055 h 2047537"/>
              <a:gd name="connsiteX2" fmla="*/ 0 w 1774127"/>
              <a:gd name="connsiteY2" fmla="*/ 0 h 2047537"/>
              <a:gd name="connsiteX3" fmla="*/ 1774127 w 1774127"/>
              <a:gd name="connsiteY3" fmla="*/ 0 h 2047537"/>
              <a:gd name="connsiteX4" fmla="*/ 1774127 w 1774127"/>
              <a:gd name="connsiteY4" fmla="*/ 1447055 h 2047537"/>
              <a:gd name="connsiteX5" fmla="*/ 1162540 w 1774127"/>
              <a:gd name="connsiteY5" fmla="*/ 1444483 h 2047537"/>
              <a:gd name="connsiteX6" fmla="*/ 1162540 w 1774127"/>
              <a:gd name="connsiteY6" fmla="*/ 1444483 h 2047537"/>
              <a:gd name="connsiteX7" fmla="*/ 1159736 w 1774127"/>
              <a:gd name="connsiteY7" fmla="*/ 2047537 h 2047537"/>
              <a:gd name="connsiteX0" fmla="*/ 579120 w 1774127"/>
              <a:gd name="connsiteY0" fmla="*/ 1444484 h 2050342"/>
              <a:gd name="connsiteX1" fmla="*/ 0 w 1774127"/>
              <a:gd name="connsiteY1" fmla="*/ 1447055 h 2050342"/>
              <a:gd name="connsiteX2" fmla="*/ 0 w 1774127"/>
              <a:gd name="connsiteY2" fmla="*/ 0 h 2050342"/>
              <a:gd name="connsiteX3" fmla="*/ 1774127 w 1774127"/>
              <a:gd name="connsiteY3" fmla="*/ 0 h 2050342"/>
              <a:gd name="connsiteX4" fmla="*/ 1774127 w 1774127"/>
              <a:gd name="connsiteY4" fmla="*/ 1447055 h 2050342"/>
              <a:gd name="connsiteX5" fmla="*/ 1162540 w 1774127"/>
              <a:gd name="connsiteY5" fmla="*/ 1444483 h 2050342"/>
              <a:gd name="connsiteX6" fmla="*/ 1162540 w 1774127"/>
              <a:gd name="connsiteY6" fmla="*/ 1444483 h 2050342"/>
              <a:gd name="connsiteX7" fmla="*/ 1170955 w 1774127"/>
              <a:gd name="connsiteY7" fmla="*/ 2050342 h 2050342"/>
              <a:gd name="connsiteX0" fmla="*/ 579120 w 1774127"/>
              <a:gd name="connsiteY0" fmla="*/ 1444484 h 2052724"/>
              <a:gd name="connsiteX1" fmla="*/ 0 w 1774127"/>
              <a:gd name="connsiteY1" fmla="*/ 1447055 h 2052724"/>
              <a:gd name="connsiteX2" fmla="*/ 0 w 1774127"/>
              <a:gd name="connsiteY2" fmla="*/ 0 h 2052724"/>
              <a:gd name="connsiteX3" fmla="*/ 1774127 w 1774127"/>
              <a:gd name="connsiteY3" fmla="*/ 0 h 2052724"/>
              <a:gd name="connsiteX4" fmla="*/ 1774127 w 1774127"/>
              <a:gd name="connsiteY4" fmla="*/ 1447055 h 2052724"/>
              <a:gd name="connsiteX5" fmla="*/ 1162540 w 1774127"/>
              <a:gd name="connsiteY5" fmla="*/ 1444483 h 2052724"/>
              <a:gd name="connsiteX6" fmla="*/ 1162540 w 1774127"/>
              <a:gd name="connsiteY6" fmla="*/ 1444483 h 2052724"/>
              <a:gd name="connsiteX7" fmla="*/ 1159049 w 1774127"/>
              <a:gd name="connsiteY7" fmla="*/ 2052724 h 2052724"/>
              <a:gd name="connsiteX0" fmla="*/ 579120 w 1774127"/>
              <a:gd name="connsiteY0" fmla="*/ 1444484 h 2052724"/>
              <a:gd name="connsiteX1" fmla="*/ 0 w 1774127"/>
              <a:gd name="connsiteY1" fmla="*/ 1447055 h 2052724"/>
              <a:gd name="connsiteX2" fmla="*/ 0 w 1774127"/>
              <a:gd name="connsiteY2" fmla="*/ 0 h 2052724"/>
              <a:gd name="connsiteX3" fmla="*/ 1774127 w 1774127"/>
              <a:gd name="connsiteY3" fmla="*/ 0 h 2052724"/>
              <a:gd name="connsiteX4" fmla="*/ 1774127 w 1774127"/>
              <a:gd name="connsiteY4" fmla="*/ 1447055 h 2052724"/>
              <a:gd name="connsiteX5" fmla="*/ 1162540 w 1774127"/>
              <a:gd name="connsiteY5" fmla="*/ 1444483 h 2052724"/>
              <a:gd name="connsiteX6" fmla="*/ 1162540 w 1774127"/>
              <a:gd name="connsiteY6" fmla="*/ 1444483 h 2052724"/>
              <a:gd name="connsiteX7" fmla="*/ 1158231 w 1774127"/>
              <a:gd name="connsiteY7" fmla="*/ 1775667 h 2052724"/>
              <a:gd name="connsiteX8" fmla="*/ 1159049 w 1774127"/>
              <a:gd name="connsiteY8" fmla="*/ 2052724 h 2052724"/>
              <a:gd name="connsiteX0" fmla="*/ 579120 w 1774127"/>
              <a:gd name="connsiteY0" fmla="*/ 1444484 h 2024149"/>
              <a:gd name="connsiteX1" fmla="*/ 0 w 1774127"/>
              <a:gd name="connsiteY1" fmla="*/ 1447055 h 2024149"/>
              <a:gd name="connsiteX2" fmla="*/ 0 w 1774127"/>
              <a:gd name="connsiteY2" fmla="*/ 0 h 2024149"/>
              <a:gd name="connsiteX3" fmla="*/ 1774127 w 1774127"/>
              <a:gd name="connsiteY3" fmla="*/ 0 h 2024149"/>
              <a:gd name="connsiteX4" fmla="*/ 1774127 w 1774127"/>
              <a:gd name="connsiteY4" fmla="*/ 1447055 h 2024149"/>
              <a:gd name="connsiteX5" fmla="*/ 1162540 w 1774127"/>
              <a:gd name="connsiteY5" fmla="*/ 1444483 h 2024149"/>
              <a:gd name="connsiteX6" fmla="*/ 1162540 w 1774127"/>
              <a:gd name="connsiteY6" fmla="*/ 1444483 h 2024149"/>
              <a:gd name="connsiteX7" fmla="*/ 1158231 w 1774127"/>
              <a:gd name="connsiteY7" fmla="*/ 1775667 h 2024149"/>
              <a:gd name="connsiteX8" fmla="*/ 835199 w 1774127"/>
              <a:gd name="connsiteY8" fmla="*/ 2024149 h 2024149"/>
              <a:gd name="connsiteX0" fmla="*/ 579120 w 1774127"/>
              <a:gd name="connsiteY0" fmla="*/ 1444484 h 1775667"/>
              <a:gd name="connsiteX1" fmla="*/ 0 w 1774127"/>
              <a:gd name="connsiteY1" fmla="*/ 1447055 h 1775667"/>
              <a:gd name="connsiteX2" fmla="*/ 0 w 1774127"/>
              <a:gd name="connsiteY2" fmla="*/ 0 h 1775667"/>
              <a:gd name="connsiteX3" fmla="*/ 1774127 w 1774127"/>
              <a:gd name="connsiteY3" fmla="*/ 0 h 1775667"/>
              <a:gd name="connsiteX4" fmla="*/ 1774127 w 1774127"/>
              <a:gd name="connsiteY4" fmla="*/ 1447055 h 1775667"/>
              <a:gd name="connsiteX5" fmla="*/ 1162540 w 1774127"/>
              <a:gd name="connsiteY5" fmla="*/ 1444483 h 1775667"/>
              <a:gd name="connsiteX6" fmla="*/ 1162540 w 1774127"/>
              <a:gd name="connsiteY6" fmla="*/ 1444483 h 1775667"/>
              <a:gd name="connsiteX7" fmla="*/ 1158231 w 1774127"/>
              <a:gd name="connsiteY7" fmla="*/ 1775667 h 1775667"/>
              <a:gd name="connsiteX0" fmla="*/ 1005363 w 1774127"/>
              <a:gd name="connsiteY0" fmla="*/ 1449247 h 1775667"/>
              <a:gd name="connsiteX1" fmla="*/ 0 w 1774127"/>
              <a:gd name="connsiteY1" fmla="*/ 1447055 h 1775667"/>
              <a:gd name="connsiteX2" fmla="*/ 0 w 1774127"/>
              <a:gd name="connsiteY2" fmla="*/ 0 h 1775667"/>
              <a:gd name="connsiteX3" fmla="*/ 1774127 w 1774127"/>
              <a:gd name="connsiteY3" fmla="*/ 0 h 1775667"/>
              <a:gd name="connsiteX4" fmla="*/ 1774127 w 1774127"/>
              <a:gd name="connsiteY4" fmla="*/ 1447055 h 1775667"/>
              <a:gd name="connsiteX5" fmla="*/ 1162540 w 1774127"/>
              <a:gd name="connsiteY5" fmla="*/ 1444483 h 1775667"/>
              <a:gd name="connsiteX6" fmla="*/ 1162540 w 1774127"/>
              <a:gd name="connsiteY6" fmla="*/ 1444483 h 1775667"/>
              <a:gd name="connsiteX7" fmla="*/ 1158231 w 1774127"/>
              <a:gd name="connsiteY7" fmla="*/ 1775667 h 1775667"/>
              <a:gd name="connsiteX0" fmla="*/ 1005363 w 1774127"/>
              <a:gd name="connsiteY0" fmla="*/ 1449247 h 1775667"/>
              <a:gd name="connsiteX1" fmla="*/ 577206 w 1774127"/>
              <a:gd name="connsiteY1" fmla="*/ 1449436 h 1775667"/>
              <a:gd name="connsiteX2" fmla="*/ 0 w 1774127"/>
              <a:gd name="connsiteY2" fmla="*/ 1447055 h 1775667"/>
              <a:gd name="connsiteX3" fmla="*/ 0 w 1774127"/>
              <a:gd name="connsiteY3" fmla="*/ 0 h 1775667"/>
              <a:gd name="connsiteX4" fmla="*/ 1774127 w 1774127"/>
              <a:gd name="connsiteY4" fmla="*/ 0 h 1775667"/>
              <a:gd name="connsiteX5" fmla="*/ 1774127 w 1774127"/>
              <a:gd name="connsiteY5" fmla="*/ 1447055 h 1775667"/>
              <a:gd name="connsiteX6" fmla="*/ 1162540 w 1774127"/>
              <a:gd name="connsiteY6" fmla="*/ 1444483 h 1775667"/>
              <a:gd name="connsiteX7" fmla="*/ 1162540 w 1774127"/>
              <a:gd name="connsiteY7" fmla="*/ 1444483 h 1775667"/>
              <a:gd name="connsiteX8" fmla="*/ 1158231 w 1774127"/>
              <a:gd name="connsiteY8" fmla="*/ 1775667 h 1775667"/>
              <a:gd name="connsiteX0" fmla="*/ 1005363 w 1774127"/>
              <a:gd name="connsiteY0" fmla="*/ 1449247 h 1775667"/>
              <a:gd name="connsiteX1" fmla="*/ 577206 w 1774127"/>
              <a:gd name="connsiteY1" fmla="*/ 1449436 h 1775667"/>
              <a:gd name="connsiteX2" fmla="*/ 577206 w 1774127"/>
              <a:gd name="connsiteY2" fmla="*/ 1449436 h 1775667"/>
              <a:gd name="connsiteX3" fmla="*/ 0 w 1774127"/>
              <a:gd name="connsiteY3" fmla="*/ 1447055 h 1775667"/>
              <a:gd name="connsiteX4" fmla="*/ 0 w 1774127"/>
              <a:gd name="connsiteY4" fmla="*/ 0 h 1775667"/>
              <a:gd name="connsiteX5" fmla="*/ 1774127 w 1774127"/>
              <a:gd name="connsiteY5" fmla="*/ 0 h 1775667"/>
              <a:gd name="connsiteX6" fmla="*/ 1774127 w 1774127"/>
              <a:gd name="connsiteY6" fmla="*/ 1447055 h 1775667"/>
              <a:gd name="connsiteX7" fmla="*/ 1162540 w 1774127"/>
              <a:gd name="connsiteY7" fmla="*/ 1444483 h 1775667"/>
              <a:gd name="connsiteX8" fmla="*/ 1162540 w 1774127"/>
              <a:gd name="connsiteY8" fmla="*/ 1444483 h 1775667"/>
              <a:gd name="connsiteX9" fmla="*/ 1158231 w 1774127"/>
              <a:gd name="connsiteY9" fmla="*/ 1775667 h 1775667"/>
              <a:gd name="connsiteX0" fmla="*/ 579119 w 1774127"/>
              <a:gd name="connsiteY0" fmla="*/ 2151716 h 2151716"/>
              <a:gd name="connsiteX1" fmla="*/ 577206 w 1774127"/>
              <a:gd name="connsiteY1" fmla="*/ 1449436 h 2151716"/>
              <a:gd name="connsiteX2" fmla="*/ 577206 w 1774127"/>
              <a:gd name="connsiteY2" fmla="*/ 1449436 h 2151716"/>
              <a:gd name="connsiteX3" fmla="*/ 0 w 1774127"/>
              <a:gd name="connsiteY3" fmla="*/ 1447055 h 2151716"/>
              <a:gd name="connsiteX4" fmla="*/ 0 w 1774127"/>
              <a:gd name="connsiteY4" fmla="*/ 0 h 2151716"/>
              <a:gd name="connsiteX5" fmla="*/ 1774127 w 1774127"/>
              <a:gd name="connsiteY5" fmla="*/ 0 h 2151716"/>
              <a:gd name="connsiteX6" fmla="*/ 1774127 w 1774127"/>
              <a:gd name="connsiteY6" fmla="*/ 1447055 h 2151716"/>
              <a:gd name="connsiteX7" fmla="*/ 1162540 w 1774127"/>
              <a:gd name="connsiteY7" fmla="*/ 1444483 h 2151716"/>
              <a:gd name="connsiteX8" fmla="*/ 1162540 w 1774127"/>
              <a:gd name="connsiteY8" fmla="*/ 1444483 h 2151716"/>
              <a:gd name="connsiteX9" fmla="*/ 1158231 w 1774127"/>
              <a:gd name="connsiteY9" fmla="*/ 1775667 h 2151716"/>
              <a:gd name="connsiteX0" fmla="*/ 579119 w 1774127"/>
              <a:gd name="connsiteY0" fmla="*/ 2151716 h 2151716"/>
              <a:gd name="connsiteX1" fmla="*/ 574825 w 1774127"/>
              <a:gd name="connsiteY1" fmla="*/ 1773285 h 2151716"/>
              <a:gd name="connsiteX2" fmla="*/ 577206 w 1774127"/>
              <a:gd name="connsiteY2" fmla="*/ 1449436 h 2151716"/>
              <a:gd name="connsiteX3" fmla="*/ 577206 w 1774127"/>
              <a:gd name="connsiteY3" fmla="*/ 1449436 h 2151716"/>
              <a:gd name="connsiteX4" fmla="*/ 0 w 1774127"/>
              <a:gd name="connsiteY4" fmla="*/ 1447055 h 2151716"/>
              <a:gd name="connsiteX5" fmla="*/ 0 w 1774127"/>
              <a:gd name="connsiteY5" fmla="*/ 0 h 2151716"/>
              <a:gd name="connsiteX6" fmla="*/ 1774127 w 1774127"/>
              <a:gd name="connsiteY6" fmla="*/ 0 h 2151716"/>
              <a:gd name="connsiteX7" fmla="*/ 1774127 w 1774127"/>
              <a:gd name="connsiteY7" fmla="*/ 1447055 h 2151716"/>
              <a:gd name="connsiteX8" fmla="*/ 1162540 w 1774127"/>
              <a:gd name="connsiteY8" fmla="*/ 1444483 h 2151716"/>
              <a:gd name="connsiteX9" fmla="*/ 1162540 w 1774127"/>
              <a:gd name="connsiteY9" fmla="*/ 1444483 h 2151716"/>
              <a:gd name="connsiteX10" fmla="*/ 1158231 w 1774127"/>
              <a:gd name="connsiteY10" fmla="*/ 1775667 h 2151716"/>
              <a:gd name="connsiteX0" fmla="*/ 579119 w 1774127"/>
              <a:gd name="connsiteY0" fmla="*/ 2151716 h 2151716"/>
              <a:gd name="connsiteX1" fmla="*/ 574825 w 1774127"/>
              <a:gd name="connsiteY1" fmla="*/ 1773285 h 2151716"/>
              <a:gd name="connsiteX2" fmla="*/ 574825 w 1774127"/>
              <a:gd name="connsiteY2" fmla="*/ 1773285 h 2151716"/>
              <a:gd name="connsiteX3" fmla="*/ 577206 w 1774127"/>
              <a:gd name="connsiteY3" fmla="*/ 1449436 h 2151716"/>
              <a:gd name="connsiteX4" fmla="*/ 577206 w 1774127"/>
              <a:gd name="connsiteY4" fmla="*/ 1449436 h 2151716"/>
              <a:gd name="connsiteX5" fmla="*/ 0 w 1774127"/>
              <a:gd name="connsiteY5" fmla="*/ 1447055 h 2151716"/>
              <a:gd name="connsiteX6" fmla="*/ 0 w 1774127"/>
              <a:gd name="connsiteY6" fmla="*/ 0 h 2151716"/>
              <a:gd name="connsiteX7" fmla="*/ 1774127 w 1774127"/>
              <a:gd name="connsiteY7" fmla="*/ 0 h 2151716"/>
              <a:gd name="connsiteX8" fmla="*/ 1774127 w 1774127"/>
              <a:gd name="connsiteY8" fmla="*/ 1447055 h 2151716"/>
              <a:gd name="connsiteX9" fmla="*/ 1162540 w 1774127"/>
              <a:gd name="connsiteY9" fmla="*/ 1444483 h 2151716"/>
              <a:gd name="connsiteX10" fmla="*/ 1162540 w 1774127"/>
              <a:gd name="connsiteY10" fmla="*/ 1444483 h 2151716"/>
              <a:gd name="connsiteX11" fmla="*/ 1158231 w 1774127"/>
              <a:gd name="connsiteY11" fmla="*/ 1775667 h 2151716"/>
              <a:gd name="connsiteX0" fmla="*/ 652938 w 1774127"/>
              <a:gd name="connsiteY0" fmla="*/ 2089803 h 2089803"/>
              <a:gd name="connsiteX1" fmla="*/ 574825 w 1774127"/>
              <a:gd name="connsiteY1" fmla="*/ 1773285 h 2089803"/>
              <a:gd name="connsiteX2" fmla="*/ 574825 w 1774127"/>
              <a:gd name="connsiteY2" fmla="*/ 1773285 h 2089803"/>
              <a:gd name="connsiteX3" fmla="*/ 577206 w 1774127"/>
              <a:gd name="connsiteY3" fmla="*/ 1449436 h 2089803"/>
              <a:gd name="connsiteX4" fmla="*/ 577206 w 1774127"/>
              <a:gd name="connsiteY4" fmla="*/ 1449436 h 2089803"/>
              <a:gd name="connsiteX5" fmla="*/ 0 w 1774127"/>
              <a:gd name="connsiteY5" fmla="*/ 1447055 h 2089803"/>
              <a:gd name="connsiteX6" fmla="*/ 0 w 1774127"/>
              <a:gd name="connsiteY6" fmla="*/ 0 h 2089803"/>
              <a:gd name="connsiteX7" fmla="*/ 1774127 w 1774127"/>
              <a:gd name="connsiteY7" fmla="*/ 0 h 2089803"/>
              <a:gd name="connsiteX8" fmla="*/ 1774127 w 1774127"/>
              <a:gd name="connsiteY8" fmla="*/ 1447055 h 2089803"/>
              <a:gd name="connsiteX9" fmla="*/ 1162540 w 1774127"/>
              <a:gd name="connsiteY9" fmla="*/ 1444483 h 2089803"/>
              <a:gd name="connsiteX10" fmla="*/ 1162540 w 1774127"/>
              <a:gd name="connsiteY10" fmla="*/ 1444483 h 2089803"/>
              <a:gd name="connsiteX11" fmla="*/ 1158231 w 1774127"/>
              <a:gd name="connsiteY11" fmla="*/ 1775667 h 2089803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58231 w 1774127"/>
              <a:gd name="connsiteY10" fmla="*/ 1775667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58231 w 1774127"/>
              <a:gd name="connsiteY10" fmla="*/ 1775667 h 1775667"/>
              <a:gd name="connsiteX11" fmla="*/ 574825 w 1774127"/>
              <a:gd name="connsiteY11" fmla="*/ 1773285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58231 w 1774127"/>
              <a:gd name="connsiteY10" fmla="*/ 1775667 h 1775667"/>
              <a:gd name="connsiteX11" fmla="*/ 574825 w 1774127"/>
              <a:gd name="connsiteY11" fmla="*/ 1773285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58231 w 1774127"/>
              <a:gd name="connsiteY10" fmla="*/ 1775667 h 1775667"/>
              <a:gd name="connsiteX11" fmla="*/ 574825 w 1774127"/>
              <a:gd name="connsiteY11" fmla="*/ 1773285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62994 w 1774127"/>
              <a:gd name="connsiteY10" fmla="*/ 1775667 h 1775667"/>
              <a:gd name="connsiteX11" fmla="*/ 574825 w 1774127"/>
              <a:gd name="connsiteY11" fmla="*/ 1773285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60613 w 1774127"/>
              <a:gd name="connsiteY10" fmla="*/ 1775667 h 1775667"/>
              <a:gd name="connsiteX11" fmla="*/ 574825 w 1774127"/>
              <a:gd name="connsiteY11" fmla="*/ 1773285 h 177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4127" h="1775667">
                <a:moveTo>
                  <a:pt x="574825" y="1773285"/>
                </a:moveTo>
                <a:lnTo>
                  <a:pt x="574825" y="1773285"/>
                </a:lnTo>
                <a:cubicBezTo>
                  <a:pt x="575222" y="1719310"/>
                  <a:pt x="576809" y="1503411"/>
                  <a:pt x="577206" y="1449436"/>
                </a:cubicBezTo>
                <a:lnTo>
                  <a:pt x="577206" y="1449436"/>
                </a:lnTo>
                <a:lnTo>
                  <a:pt x="0" y="1447055"/>
                </a:lnTo>
                <a:lnTo>
                  <a:pt x="0" y="0"/>
                </a:lnTo>
                <a:lnTo>
                  <a:pt x="1774127" y="0"/>
                </a:lnTo>
                <a:lnTo>
                  <a:pt x="1774127" y="1447055"/>
                </a:lnTo>
                <a:lnTo>
                  <a:pt x="1162540" y="1444483"/>
                </a:lnTo>
                <a:lnTo>
                  <a:pt x="1162540" y="1444483"/>
                </a:lnTo>
                <a:cubicBezTo>
                  <a:pt x="1161104" y="1554878"/>
                  <a:pt x="1162049" y="1665272"/>
                  <a:pt x="1160613" y="1775667"/>
                </a:cubicBezTo>
                <a:lnTo>
                  <a:pt x="574825" y="1773285"/>
                </a:lnTo>
                <a:close/>
              </a:path>
            </a:pathLst>
          </a:custGeom>
          <a:solidFill>
            <a:srgbClr val="FF0000"/>
          </a:solidFill>
          <a:ln w="34925" cap="flat" cmpd="sng" algn="ctr">
            <a:noFill/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extrusionH="762000" prstMaterial="powder"/>
        </p:spPr>
        <p:txBody>
          <a:bodyPr lIns="72000" tIns="46800" rIns="72000" bIns="46800" anchor="ctr"/>
          <a:lstStyle/>
          <a:p>
            <a:pPr lvl="0" algn="ctr" hangingPunct="1">
              <a:lnSpc>
                <a:spcPct val="90000"/>
              </a:lnSpc>
              <a:defRPr/>
            </a:pPr>
            <a:r>
              <a:rPr lang="lt-L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Reaktorius/kuras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hangingPunct="1">
              <a:lnSpc>
                <a:spcPct val="90000"/>
              </a:lnSpc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A2</a:t>
            </a:r>
            <a:endParaRPr lang="en-GB" kern="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286013" y="3748808"/>
            <a:ext cx="302289" cy="594283"/>
            <a:chOff x="5733594" y="3447292"/>
            <a:chExt cx="302289" cy="59428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4" name="Oval 73"/>
            <p:cNvSpPr/>
            <p:nvPr/>
          </p:nvSpPr>
          <p:spPr>
            <a:xfrm>
              <a:off x="5733594" y="3753575"/>
              <a:ext cx="288000" cy="288000"/>
            </a:xfrm>
            <a:prstGeom prst="ellipse">
              <a:avLst/>
            </a:prstGeom>
            <a:grpFill/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0">
                <a:rot lat="19086000" lon="19080000" rev="3000000"/>
              </a:camera>
              <a:lightRig rig="threePt" dir="t">
                <a:rot lat="0" lon="0" rev="0"/>
              </a:lightRig>
            </a:scene3d>
            <a:sp3d extrusionH="1270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743120" y="3551030"/>
              <a:ext cx="288000" cy="288000"/>
            </a:xfrm>
            <a:prstGeom prst="ellipse">
              <a:avLst/>
            </a:prstGeom>
            <a:grpFill/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0">
                <a:rot lat="19086000" lon="19080000" rev="3000000"/>
              </a:camera>
              <a:lightRig rig="threePt" dir="t">
                <a:rot lat="0" lon="0" rev="0"/>
              </a:lightRig>
            </a:scene3d>
            <a:sp3d extrusionH="2540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747883" y="3447292"/>
              <a:ext cx="288000" cy="288000"/>
            </a:xfrm>
            <a:prstGeom prst="ellipse">
              <a:avLst/>
            </a:prstGeom>
            <a:grpFill/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0">
                <a:rot lat="19086000" lon="19080000" rev="3000000"/>
              </a:camera>
              <a:lightRig rig="threePt" dir="t">
                <a:rot lat="0" lon="0" rev="0"/>
              </a:lightRig>
            </a:scene3d>
            <a:sp3d extrusionH="1270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7" name="Rectangle 12"/>
          <p:cNvSpPr/>
          <p:nvPr/>
        </p:nvSpPr>
        <p:spPr bwMode="auto">
          <a:xfrm>
            <a:off x="5002992" y="3473773"/>
            <a:ext cx="1182987" cy="1199932"/>
          </a:xfrm>
          <a:custGeom>
            <a:avLst/>
            <a:gdLst>
              <a:gd name="connsiteX0" fmla="*/ 0 w 1774127"/>
              <a:gd name="connsiteY0" fmla="*/ 0 h 1447055"/>
              <a:gd name="connsiteX1" fmla="*/ 1774127 w 1774127"/>
              <a:gd name="connsiteY1" fmla="*/ 0 h 1447055"/>
              <a:gd name="connsiteX2" fmla="*/ 1774127 w 1774127"/>
              <a:gd name="connsiteY2" fmla="*/ 1447055 h 1447055"/>
              <a:gd name="connsiteX3" fmla="*/ 0 w 1774127"/>
              <a:gd name="connsiteY3" fmla="*/ 1447055 h 1447055"/>
              <a:gd name="connsiteX4" fmla="*/ 0 w 1774127"/>
              <a:gd name="connsiteY4" fmla="*/ 0 h 1447055"/>
              <a:gd name="connsiteX0" fmla="*/ 0 w 1774127"/>
              <a:gd name="connsiteY0" fmla="*/ 0 h 1447055"/>
              <a:gd name="connsiteX1" fmla="*/ 1774127 w 1774127"/>
              <a:gd name="connsiteY1" fmla="*/ 0 h 1447055"/>
              <a:gd name="connsiteX2" fmla="*/ 1774127 w 1774127"/>
              <a:gd name="connsiteY2" fmla="*/ 1447055 h 1447055"/>
              <a:gd name="connsiteX3" fmla="*/ 579120 w 1774127"/>
              <a:gd name="connsiteY3" fmla="*/ 1444484 h 1447055"/>
              <a:gd name="connsiteX4" fmla="*/ 0 w 1774127"/>
              <a:gd name="connsiteY4" fmla="*/ 1447055 h 1447055"/>
              <a:gd name="connsiteX5" fmla="*/ 0 w 1774127"/>
              <a:gd name="connsiteY5" fmla="*/ 0 h 1447055"/>
              <a:gd name="connsiteX0" fmla="*/ 0 w 1774127"/>
              <a:gd name="connsiteY0" fmla="*/ 0 h 1447055"/>
              <a:gd name="connsiteX1" fmla="*/ 1774127 w 1774127"/>
              <a:gd name="connsiteY1" fmla="*/ 0 h 1447055"/>
              <a:gd name="connsiteX2" fmla="*/ 1774127 w 1774127"/>
              <a:gd name="connsiteY2" fmla="*/ 1447055 h 1447055"/>
              <a:gd name="connsiteX3" fmla="*/ 579120 w 1774127"/>
              <a:gd name="connsiteY3" fmla="*/ 1444484 h 1447055"/>
              <a:gd name="connsiteX4" fmla="*/ 0 w 1774127"/>
              <a:gd name="connsiteY4" fmla="*/ 1447055 h 1447055"/>
              <a:gd name="connsiteX5" fmla="*/ 0 w 1774127"/>
              <a:gd name="connsiteY5" fmla="*/ 0 h 1447055"/>
              <a:gd name="connsiteX0" fmla="*/ 579120 w 1774127"/>
              <a:gd name="connsiteY0" fmla="*/ 1444484 h 1535924"/>
              <a:gd name="connsiteX1" fmla="*/ 0 w 1774127"/>
              <a:gd name="connsiteY1" fmla="*/ 1447055 h 1535924"/>
              <a:gd name="connsiteX2" fmla="*/ 0 w 1774127"/>
              <a:gd name="connsiteY2" fmla="*/ 0 h 1535924"/>
              <a:gd name="connsiteX3" fmla="*/ 1774127 w 1774127"/>
              <a:gd name="connsiteY3" fmla="*/ 0 h 1535924"/>
              <a:gd name="connsiteX4" fmla="*/ 1774127 w 1774127"/>
              <a:gd name="connsiteY4" fmla="*/ 1447055 h 1535924"/>
              <a:gd name="connsiteX5" fmla="*/ 670560 w 1774127"/>
              <a:gd name="connsiteY5" fmla="*/ 1535924 h 1535924"/>
              <a:gd name="connsiteX0" fmla="*/ 579120 w 1774127"/>
              <a:gd name="connsiteY0" fmla="*/ 1444484 h 1448972"/>
              <a:gd name="connsiteX1" fmla="*/ 0 w 1774127"/>
              <a:gd name="connsiteY1" fmla="*/ 1447055 h 1448972"/>
              <a:gd name="connsiteX2" fmla="*/ 0 w 1774127"/>
              <a:gd name="connsiteY2" fmla="*/ 0 h 1448972"/>
              <a:gd name="connsiteX3" fmla="*/ 1774127 w 1774127"/>
              <a:gd name="connsiteY3" fmla="*/ 0 h 1448972"/>
              <a:gd name="connsiteX4" fmla="*/ 1774127 w 1774127"/>
              <a:gd name="connsiteY4" fmla="*/ 1447055 h 1448972"/>
              <a:gd name="connsiteX5" fmla="*/ 1195077 w 1774127"/>
              <a:gd name="connsiteY5" fmla="*/ 1448972 h 1448972"/>
              <a:gd name="connsiteX0" fmla="*/ 579120 w 1774127"/>
              <a:gd name="connsiteY0" fmla="*/ 1444484 h 1448972"/>
              <a:gd name="connsiteX1" fmla="*/ 0 w 1774127"/>
              <a:gd name="connsiteY1" fmla="*/ 1447055 h 1448972"/>
              <a:gd name="connsiteX2" fmla="*/ 0 w 1774127"/>
              <a:gd name="connsiteY2" fmla="*/ 0 h 1448972"/>
              <a:gd name="connsiteX3" fmla="*/ 1774127 w 1774127"/>
              <a:gd name="connsiteY3" fmla="*/ 0 h 1448972"/>
              <a:gd name="connsiteX4" fmla="*/ 1774127 w 1774127"/>
              <a:gd name="connsiteY4" fmla="*/ 1447055 h 1448972"/>
              <a:gd name="connsiteX5" fmla="*/ 1018368 w 1774127"/>
              <a:gd name="connsiteY5" fmla="*/ 1448972 h 1448972"/>
              <a:gd name="connsiteX0" fmla="*/ 579120 w 1774127"/>
              <a:gd name="connsiteY0" fmla="*/ 1444484 h 1448972"/>
              <a:gd name="connsiteX1" fmla="*/ 0 w 1774127"/>
              <a:gd name="connsiteY1" fmla="*/ 1447055 h 1448972"/>
              <a:gd name="connsiteX2" fmla="*/ 0 w 1774127"/>
              <a:gd name="connsiteY2" fmla="*/ 0 h 1448972"/>
              <a:gd name="connsiteX3" fmla="*/ 1774127 w 1774127"/>
              <a:gd name="connsiteY3" fmla="*/ 0 h 1448972"/>
              <a:gd name="connsiteX4" fmla="*/ 1774127 w 1774127"/>
              <a:gd name="connsiteY4" fmla="*/ 1447055 h 1448972"/>
              <a:gd name="connsiteX5" fmla="*/ 1162540 w 1774127"/>
              <a:gd name="connsiteY5" fmla="*/ 1444483 h 1448972"/>
              <a:gd name="connsiteX6" fmla="*/ 1018368 w 1774127"/>
              <a:gd name="connsiteY6" fmla="*/ 1448972 h 1448972"/>
              <a:gd name="connsiteX0" fmla="*/ 579120 w 1774127"/>
              <a:gd name="connsiteY0" fmla="*/ 1444484 h 1448972"/>
              <a:gd name="connsiteX1" fmla="*/ 0 w 1774127"/>
              <a:gd name="connsiteY1" fmla="*/ 1447055 h 1448972"/>
              <a:gd name="connsiteX2" fmla="*/ 0 w 1774127"/>
              <a:gd name="connsiteY2" fmla="*/ 0 h 1448972"/>
              <a:gd name="connsiteX3" fmla="*/ 1774127 w 1774127"/>
              <a:gd name="connsiteY3" fmla="*/ 0 h 1448972"/>
              <a:gd name="connsiteX4" fmla="*/ 1774127 w 1774127"/>
              <a:gd name="connsiteY4" fmla="*/ 1447055 h 1448972"/>
              <a:gd name="connsiteX5" fmla="*/ 1162540 w 1774127"/>
              <a:gd name="connsiteY5" fmla="*/ 1444483 h 1448972"/>
              <a:gd name="connsiteX6" fmla="*/ 1162540 w 1774127"/>
              <a:gd name="connsiteY6" fmla="*/ 1444483 h 1448972"/>
              <a:gd name="connsiteX7" fmla="*/ 1018368 w 1774127"/>
              <a:gd name="connsiteY7" fmla="*/ 1448972 h 1448972"/>
              <a:gd name="connsiteX0" fmla="*/ 579120 w 1774127"/>
              <a:gd name="connsiteY0" fmla="*/ 1444484 h 1937026"/>
              <a:gd name="connsiteX1" fmla="*/ 0 w 1774127"/>
              <a:gd name="connsiteY1" fmla="*/ 1447055 h 1937026"/>
              <a:gd name="connsiteX2" fmla="*/ 0 w 1774127"/>
              <a:gd name="connsiteY2" fmla="*/ 0 h 1937026"/>
              <a:gd name="connsiteX3" fmla="*/ 1774127 w 1774127"/>
              <a:gd name="connsiteY3" fmla="*/ 0 h 1937026"/>
              <a:gd name="connsiteX4" fmla="*/ 1774127 w 1774127"/>
              <a:gd name="connsiteY4" fmla="*/ 1447055 h 1937026"/>
              <a:gd name="connsiteX5" fmla="*/ 1162540 w 1774127"/>
              <a:gd name="connsiteY5" fmla="*/ 1444483 h 1937026"/>
              <a:gd name="connsiteX6" fmla="*/ 1162540 w 1774127"/>
              <a:gd name="connsiteY6" fmla="*/ 1444483 h 1937026"/>
              <a:gd name="connsiteX7" fmla="*/ 1167028 w 1774127"/>
              <a:gd name="connsiteY7" fmla="*/ 1937026 h 1937026"/>
              <a:gd name="connsiteX0" fmla="*/ 579120 w 1774127"/>
              <a:gd name="connsiteY0" fmla="*/ 1444484 h 1946840"/>
              <a:gd name="connsiteX1" fmla="*/ 0 w 1774127"/>
              <a:gd name="connsiteY1" fmla="*/ 1447055 h 1946840"/>
              <a:gd name="connsiteX2" fmla="*/ 0 w 1774127"/>
              <a:gd name="connsiteY2" fmla="*/ 0 h 1946840"/>
              <a:gd name="connsiteX3" fmla="*/ 1774127 w 1774127"/>
              <a:gd name="connsiteY3" fmla="*/ 0 h 1946840"/>
              <a:gd name="connsiteX4" fmla="*/ 1774127 w 1774127"/>
              <a:gd name="connsiteY4" fmla="*/ 1447055 h 1946840"/>
              <a:gd name="connsiteX5" fmla="*/ 1162540 w 1774127"/>
              <a:gd name="connsiteY5" fmla="*/ 1444483 h 1946840"/>
              <a:gd name="connsiteX6" fmla="*/ 1162540 w 1774127"/>
              <a:gd name="connsiteY6" fmla="*/ 1444483 h 1946840"/>
              <a:gd name="connsiteX7" fmla="*/ 1167028 w 1774127"/>
              <a:gd name="connsiteY7" fmla="*/ 1937026 h 1946840"/>
              <a:gd name="connsiteX8" fmla="*/ 1165345 w 1774127"/>
              <a:gd name="connsiteY8" fmla="*/ 1769852 h 1946840"/>
              <a:gd name="connsiteX0" fmla="*/ 579120 w 1774127"/>
              <a:gd name="connsiteY0" fmla="*/ 1444484 h 1938803"/>
              <a:gd name="connsiteX1" fmla="*/ 0 w 1774127"/>
              <a:gd name="connsiteY1" fmla="*/ 1447055 h 1938803"/>
              <a:gd name="connsiteX2" fmla="*/ 0 w 1774127"/>
              <a:gd name="connsiteY2" fmla="*/ 0 h 1938803"/>
              <a:gd name="connsiteX3" fmla="*/ 1774127 w 1774127"/>
              <a:gd name="connsiteY3" fmla="*/ 0 h 1938803"/>
              <a:gd name="connsiteX4" fmla="*/ 1774127 w 1774127"/>
              <a:gd name="connsiteY4" fmla="*/ 1447055 h 1938803"/>
              <a:gd name="connsiteX5" fmla="*/ 1162540 w 1774127"/>
              <a:gd name="connsiteY5" fmla="*/ 1444483 h 1938803"/>
              <a:gd name="connsiteX6" fmla="*/ 1162540 w 1774127"/>
              <a:gd name="connsiteY6" fmla="*/ 1444483 h 1938803"/>
              <a:gd name="connsiteX7" fmla="*/ 1164223 w 1774127"/>
              <a:gd name="connsiteY7" fmla="*/ 1928611 h 1938803"/>
              <a:gd name="connsiteX8" fmla="*/ 1165345 w 1774127"/>
              <a:gd name="connsiteY8" fmla="*/ 1769852 h 1938803"/>
              <a:gd name="connsiteX0" fmla="*/ 579120 w 1774127"/>
              <a:gd name="connsiteY0" fmla="*/ 1444484 h 1769852"/>
              <a:gd name="connsiteX1" fmla="*/ 0 w 1774127"/>
              <a:gd name="connsiteY1" fmla="*/ 1447055 h 1769852"/>
              <a:gd name="connsiteX2" fmla="*/ 0 w 1774127"/>
              <a:gd name="connsiteY2" fmla="*/ 0 h 1769852"/>
              <a:gd name="connsiteX3" fmla="*/ 1774127 w 1774127"/>
              <a:gd name="connsiteY3" fmla="*/ 0 h 1769852"/>
              <a:gd name="connsiteX4" fmla="*/ 1774127 w 1774127"/>
              <a:gd name="connsiteY4" fmla="*/ 1447055 h 1769852"/>
              <a:gd name="connsiteX5" fmla="*/ 1162540 w 1774127"/>
              <a:gd name="connsiteY5" fmla="*/ 1444483 h 1769852"/>
              <a:gd name="connsiteX6" fmla="*/ 1162540 w 1774127"/>
              <a:gd name="connsiteY6" fmla="*/ 1444483 h 1769852"/>
              <a:gd name="connsiteX7" fmla="*/ 1165345 w 1774127"/>
              <a:gd name="connsiteY7" fmla="*/ 1769852 h 1769852"/>
              <a:gd name="connsiteX0" fmla="*/ 579120 w 1774127"/>
              <a:gd name="connsiteY0" fmla="*/ 1444484 h 1943756"/>
              <a:gd name="connsiteX1" fmla="*/ 0 w 1774127"/>
              <a:gd name="connsiteY1" fmla="*/ 1447055 h 1943756"/>
              <a:gd name="connsiteX2" fmla="*/ 0 w 1774127"/>
              <a:gd name="connsiteY2" fmla="*/ 0 h 1943756"/>
              <a:gd name="connsiteX3" fmla="*/ 1774127 w 1774127"/>
              <a:gd name="connsiteY3" fmla="*/ 0 h 1943756"/>
              <a:gd name="connsiteX4" fmla="*/ 1774127 w 1774127"/>
              <a:gd name="connsiteY4" fmla="*/ 1447055 h 1943756"/>
              <a:gd name="connsiteX5" fmla="*/ 1162540 w 1774127"/>
              <a:gd name="connsiteY5" fmla="*/ 1444483 h 1943756"/>
              <a:gd name="connsiteX6" fmla="*/ 1162540 w 1774127"/>
              <a:gd name="connsiteY6" fmla="*/ 1444483 h 1943756"/>
              <a:gd name="connsiteX7" fmla="*/ 1165345 w 1774127"/>
              <a:gd name="connsiteY7" fmla="*/ 1943756 h 1943756"/>
              <a:gd name="connsiteX0" fmla="*/ 579120 w 1774127"/>
              <a:gd name="connsiteY0" fmla="*/ 1444484 h 2044732"/>
              <a:gd name="connsiteX1" fmla="*/ 0 w 1774127"/>
              <a:gd name="connsiteY1" fmla="*/ 1447055 h 2044732"/>
              <a:gd name="connsiteX2" fmla="*/ 0 w 1774127"/>
              <a:gd name="connsiteY2" fmla="*/ 0 h 2044732"/>
              <a:gd name="connsiteX3" fmla="*/ 1774127 w 1774127"/>
              <a:gd name="connsiteY3" fmla="*/ 0 h 2044732"/>
              <a:gd name="connsiteX4" fmla="*/ 1774127 w 1774127"/>
              <a:gd name="connsiteY4" fmla="*/ 1447055 h 2044732"/>
              <a:gd name="connsiteX5" fmla="*/ 1162540 w 1774127"/>
              <a:gd name="connsiteY5" fmla="*/ 1444483 h 2044732"/>
              <a:gd name="connsiteX6" fmla="*/ 1162540 w 1774127"/>
              <a:gd name="connsiteY6" fmla="*/ 1444483 h 2044732"/>
              <a:gd name="connsiteX7" fmla="*/ 1168150 w 1774127"/>
              <a:gd name="connsiteY7" fmla="*/ 2044732 h 2044732"/>
              <a:gd name="connsiteX0" fmla="*/ 579120 w 1774127"/>
              <a:gd name="connsiteY0" fmla="*/ 1444484 h 2047537"/>
              <a:gd name="connsiteX1" fmla="*/ 0 w 1774127"/>
              <a:gd name="connsiteY1" fmla="*/ 1447055 h 2047537"/>
              <a:gd name="connsiteX2" fmla="*/ 0 w 1774127"/>
              <a:gd name="connsiteY2" fmla="*/ 0 h 2047537"/>
              <a:gd name="connsiteX3" fmla="*/ 1774127 w 1774127"/>
              <a:gd name="connsiteY3" fmla="*/ 0 h 2047537"/>
              <a:gd name="connsiteX4" fmla="*/ 1774127 w 1774127"/>
              <a:gd name="connsiteY4" fmla="*/ 1447055 h 2047537"/>
              <a:gd name="connsiteX5" fmla="*/ 1162540 w 1774127"/>
              <a:gd name="connsiteY5" fmla="*/ 1444483 h 2047537"/>
              <a:gd name="connsiteX6" fmla="*/ 1162540 w 1774127"/>
              <a:gd name="connsiteY6" fmla="*/ 1444483 h 2047537"/>
              <a:gd name="connsiteX7" fmla="*/ 1159736 w 1774127"/>
              <a:gd name="connsiteY7" fmla="*/ 2047537 h 2047537"/>
              <a:gd name="connsiteX0" fmla="*/ 579120 w 1774127"/>
              <a:gd name="connsiteY0" fmla="*/ 1444484 h 2050342"/>
              <a:gd name="connsiteX1" fmla="*/ 0 w 1774127"/>
              <a:gd name="connsiteY1" fmla="*/ 1447055 h 2050342"/>
              <a:gd name="connsiteX2" fmla="*/ 0 w 1774127"/>
              <a:gd name="connsiteY2" fmla="*/ 0 h 2050342"/>
              <a:gd name="connsiteX3" fmla="*/ 1774127 w 1774127"/>
              <a:gd name="connsiteY3" fmla="*/ 0 h 2050342"/>
              <a:gd name="connsiteX4" fmla="*/ 1774127 w 1774127"/>
              <a:gd name="connsiteY4" fmla="*/ 1447055 h 2050342"/>
              <a:gd name="connsiteX5" fmla="*/ 1162540 w 1774127"/>
              <a:gd name="connsiteY5" fmla="*/ 1444483 h 2050342"/>
              <a:gd name="connsiteX6" fmla="*/ 1162540 w 1774127"/>
              <a:gd name="connsiteY6" fmla="*/ 1444483 h 2050342"/>
              <a:gd name="connsiteX7" fmla="*/ 1170955 w 1774127"/>
              <a:gd name="connsiteY7" fmla="*/ 2050342 h 2050342"/>
              <a:gd name="connsiteX0" fmla="*/ 579120 w 1774127"/>
              <a:gd name="connsiteY0" fmla="*/ 1444484 h 2052724"/>
              <a:gd name="connsiteX1" fmla="*/ 0 w 1774127"/>
              <a:gd name="connsiteY1" fmla="*/ 1447055 h 2052724"/>
              <a:gd name="connsiteX2" fmla="*/ 0 w 1774127"/>
              <a:gd name="connsiteY2" fmla="*/ 0 h 2052724"/>
              <a:gd name="connsiteX3" fmla="*/ 1774127 w 1774127"/>
              <a:gd name="connsiteY3" fmla="*/ 0 h 2052724"/>
              <a:gd name="connsiteX4" fmla="*/ 1774127 w 1774127"/>
              <a:gd name="connsiteY4" fmla="*/ 1447055 h 2052724"/>
              <a:gd name="connsiteX5" fmla="*/ 1162540 w 1774127"/>
              <a:gd name="connsiteY5" fmla="*/ 1444483 h 2052724"/>
              <a:gd name="connsiteX6" fmla="*/ 1162540 w 1774127"/>
              <a:gd name="connsiteY6" fmla="*/ 1444483 h 2052724"/>
              <a:gd name="connsiteX7" fmla="*/ 1159049 w 1774127"/>
              <a:gd name="connsiteY7" fmla="*/ 2052724 h 2052724"/>
              <a:gd name="connsiteX0" fmla="*/ 579120 w 1774127"/>
              <a:gd name="connsiteY0" fmla="*/ 1444484 h 2052724"/>
              <a:gd name="connsiteX1" fmla="*/ 0 w 1774127"/>
              <a:gd name="connsiteY1" fmla="*/ 1447055 h 2052724"/>
              <a:gd name="connsiteX2" fmla="*/ 0 w 1774127"/>
              <a:gd name="connsiteY2" fmla="*/ 0 h 2052724"/>
              <a:gd name="connsiteX3" fmla="*/ 1774127 w 1774127"/>
              <a:gd name="connsiteY3" fmla="*/ 0 h 2052724"/>
              <a:gd name="connsiteX4" fmla="*/ 1774127 w 1774127"/>
              <a:gd name="connsiteY4" fmla="*/ 1447055 h 2052724"/>
              <a:gd name="connsiteX5" fmla="*/ 1162540 w 1774127"/>
              <a:gd name="connsiteY5" fmla="*/ 1444483 h 2052724"/>
              <a:gd name="connsiteX6" fmla="*/ 1162540 w 1774127"/>
              <a:gd name="connsiteY6" fmla="*/ 1444483 h 2052724"/>
              <a:gd name="connsiteX7" fmla="*/ 1158231 w 1774127"/>
              <a:gd name="connsiteY7" fmla="*/ 1775667 h 2052724"/>
              <a:gd name="connsiteX8" fmla="*/ 1159049 w 1774127"/>
              <a:gd name="connsiteY8" fmla="*/ 2052724 h 2052724"/>
              <a:gd name="connsiteX0" fmla="*/ 579120 w 1774127"/>
              <a:gd name="connsiteY0" fmla="*/ 1444484 h 2024149"/>
              <a:gd name="connsiteX1" fmla="*/ 0 w 1774127"/>
              <a:gd name="connsiteY1" fmla="*/ 1447055 h 2024149"/>
              <a:gd name="connsiteX2" fmla="*/ 0 w 1774127"/>
              <a:gd name="connsiteY2" fmla="*/ 0 h 2024149"/>
              <a:gd name="connsiteX3" fmla="*/ 1774127 w 1774127"/>
              <a:gd name="connsiteY3" fmla="*/ 0 h 2024149"/>
              <a:gd name="connsiteX4" fmla="*/ 1774127 w 1774127"/>
              <a:gd name="connsiteY4" fmla="*/ 1447055 h 2024149"/>
              <a:gd name="connsiteX5" fmla="*/ 1162540 w 1774127"/>
              <a:gd name="connsiteY5" fmla="*/ 1444483 h 2024149"/>
              <a:gd name="connsiteX6" fmla="*/ 1162540 w 1774127"/>
              <a:gd name="connsiteY6" fmla="*/ 1444483 h 2024149"/>
              <a:gd name="connsiteX7" fmla="*/ 1158231 w 1774127"/>
              <a:gd name="connsiteY7" fmla="*/ 1775667 h 2024149"/>
              <a:gd name="connsiteX8" fmla="*/ 835199 w 1774127"/>
              <a:gd name="connsiteY8" fmla="*/ 2024149 h 2024149"/>
              <a:gd name="connsiteX0" fmla="*/ 579120 w 1774127"/>
              <a:gd name="connsiteY0" fmla="*/ 1444484 h 1775667"/>
              <a:gd name="connsiteX1" fmla="*/ 0 w 1774127"/>
              <a:gd name="connsiteY1" fmla="*/ 1447055 h 1775667"/>
              <a:gd name="connsiteX2" fmla="*/ 0 w 1774127"/>
              <a:gd name="connsiteY2" fmla="*/ 0 h 1775667"/>
              <a:gd name="connsiteX3" fmla="*/ 1774127 w 1774127"/>
              <a:gd name="connsiteY3" fmla="*/ 0 h 1775667"/>
              <a:gd name="connsiteX4" fmla="*/ 1774127 w 1774127"/>
              <a:gd name="connsiteY4" fmla="*/ 1447055 h 1775667"/>
              <a:gd name="connsiteX5" fmla="*/ 1162540 w 1774127"/>
              <a:gd name="connsiteY5" fmla="*/ 1444483 h 1775667"/>
              <a:gd name="connsiteX6" fmla="*/ 1162540 w 1774127"/>
              <a:gd name="connsiteY6" fmla="*/ 1444483 h 1775667"/>
              <a:gd name="connsiteX7" fmla="*/ 1158231 w 1774127"/>
              <a:gd name="connsiteY7" fmla="*/ 1775667 h 1775667"/>
              <a:gd name="connsiteX0" fmla="*/ 1005363 w 1774127"/>
              <a:gd name="connsiteY0" fmla="*/ 1449247 h 1775667"/>
              <a:gd name="connsiteX1" fmla="*/ 0 w 1774127"/>
              <a:gd name="connsiteY1" fmla="*/ 1447055 h 1775667"/>
              <a:gd name="connsiteX2" fmla="*/ 0 w 1774127"/>
              <a:gd name="connsiteY2" fmla="*/ 0 h 1775667"/>
              <a:gd name="connsiteX3" fmla="*/ 1774127 w 1774127"/>
              <a:gd name="connsiteY3" fmla="*/ 0 h 1775667"/>
              <a:gd name="connsiteX4" fmla="*/ 1774127 w 1774127"/>
              <a:gd name="connsiteY4" fmla="*/ 1447055 h 1775667"/>
              <a:gd name="connsiteX5" fmla="*/ 1162540 w 1774127"/>
              <a:gd name="connsiteY5" fmla="*/ 1444483 h 1775667"/>
              <a:gd name="connsiteX6" fmla="*/ 1162540 w 1774127"/>
              <a:gd name="connsiteY6" fmla="*/ 1444483 h 1775667"/>
              <a:gd name="connsiteX7" fmla="*/ 1158231 w 1774127"/>
              <a:gd name="connsiteY7" fmla="*/ 1775667 h 1775667"/>
              <a:gd name="connsiteX0" fmla="*/ 1005363 w 1774127"/>
              <a:gd name="connsiteY0" fmla="*/ 1449247 h 1775667"/>
              <a:gd name="connsiteX1" fmla="*/ 577206 w 1774127"/>
              <a:gd name="connsiteY1" fmla="*/ 1449436 h 1775667"/>
              <a:gd name="connsiteX2" fmla="*/ 0 w 1774127"/>
              <a:gd name="connsiteY2" fmla="*/ 1447055 h 1775667"/>
              <a:gd name="connsiteX3" fmla="*/ 0 w 1774127"/>
              <a:gd name="connsiteY3" fmla="*/ 0 h 1775667"/>
              <a:gd name="connsiteX4" fmla="*/ 1774127 w 1774127"/>
              <a:gd name="connsiteY4" fmla="*/ 0 h 1775667"/>
              <a:gd name="connsiteX5" fmla="*/ 1774127 w 1774127"/>
              <a:gd name="connsiteY5" fmla="*/ 1447055 h 1775667"/>
              <a:gd name="connsiteX6" fmla="*/ 1162540 w 1774127"/>
              <a:gd name="connsiteY6" fmla="*/ 1444483 h 1775667"/>
              <a:gd name="connsiteX7" fmla="*/ 1162540 w 1774127"/>
              <a:gd name="connsiteY7" fmla="*/ 1444483 h 1775667"/>
              <a:gd name="connsiteX8" fmla="*/ 1158231 w 1774127"/>
              <a:gd name="connsiteY8" fmla="*/ 1775667 h 1775667"/>
              <a:gd name="connsiteX0" fmla="*/ 1005363 w 1774127"/>
              <a:gd name="connsiteY0" fmla="*/ 1449247 h 1775667"/>
              <a:gd name="connsiteX1" fmla="*/ 577206 w 1774127"/>
              <a:gd name="connsiteY1" fmla="*/ 1449436 h 1775667"/>
              <a:gd name="connsiteX2" fmla="*/ 577206 w 1774127"/>
              <a:gd name="connsiteY2" fmla="*/ 1449436 h 1775667"/>
              <a:gd name="connsiteX3" fmla="*/ 0 w 1774127"/>
              <a:gd name="connsiteY3" fmla="*/ 1447055 h 1775667"/>
              <a:gd name="connsiteX4" fmla="*/ 0 w 1774127"/>
              <a:gd name="connsiteY4" fmla="*/ 0 h 1775667"/>
              <a:gd name="connsiteX5" fmla="*/ 1774127 w 1774127"/>
              <a:gd name="connsiteY5" fmla="*/ 0 h 1775667"/>
              <a:gd name="connsiteX6" fmla="*/ 1774127 w 1774127"/>
              <a:gd name="connsiteY6" fmla="*/ 1447055 h 1775667"/>
              <a:gd name="connsiteX7" fmla="*/ 1162540 w 1774127"/>
              <a:gd name="connsiteY7" fmla="*/ 1444483 h 1775667"/>
              <a:gd name="connsiteX8" fmla="*/ 1162540 w 1774127"/>
              <a:gd name="connsiteY8" fmla="*/ 1444483 h 1775667"/>
              <a:gd name="connsiteX9" fmla="*/ 1158231 w 1774127"/>
              <a:gd name="connsiteY9" fmla="*/ 1775667 h 1775667"/>
              <a:gd name="connsiteX0" fmla="*/ 579119 w 1774127"/>
              <a:gd name="connsiteY0" fmla="*/ 2151716 h 2151716"/>
              <a:gd name="connsiteX1" fmla="*/ 577206 w 1774127"/>
              <a:gd name="connsiteY1" fmla="*/ 1449436 h 2151716"/>
              <a:gd name="connsiteX2" fmla="*/ 577206 w 1774127"/>
              <a:gd name="connsiteY2" fmla="*/ 1449436 h 2151716"/>
              <a:gd name="connsiteX3" fmla="*/ 0 w 1774127"/>
              <a:gd name="connsiteY3" fmla="*/ 1447055 h 2151716"/>
              <a:gd name="connsiteX4" fmla="*/ 0 w 1774127"/>
              <a:gd name="connsiteY4" fmla="*/ 0 h 2151716"/>
              <a:gd name="connsiteX5" fmla="*/ 1774127 w 1774127"/>
              <a:gd name="connsiteY5" fmla="*/ 0 h 2151716"/>
              <a:gd name="connsiteX6" fmla="*/ 1774127 w 1774127"/>
              <a:gd name="connsiteY6" fmla="*/ 1447055 h 2151716"/>
              <a:gd name="connsiteX7" fmla="*/ 1162540 w 1774127"/>
              <a:gd name="connsiteY7" fmla="*/ 1444483 h 2151716"/>
              <a:gd name="connsiteX8" fmla="*/ 1162540 w 1774127"/>
              <a:gd name="connsiteY8" fmla="*/ 1444483 h 2151716"/>
              <a:gd name="connsiteX9" fmla="*/ 1158231 w 1774127"/>
              <a:gd name="connsiteY9" fmla="*/ 1775667 h 2151716"/>
              <a:gd name="connsiteX0" fmla="*/ 579119 w 1774127"/>
              <a:gd name="connsiteY0" fmla="*/ 2151716 h 2151716"/>
              <a:gd name="connsiteX1" fmla="*/ 574825 w 1774127"/>
              <a:gd name="connsiteY1" fmla="*/ 1773285 h 2151716"/>
              <a:gd name="connsiteX2" fmla="*/ 577206 w 1774127"/>
              <a:gd name="connsiteY2" fmla="*/ 1449436 h 2151716"/>
              <a:gd name="connsiteX3" fmla="*/ 577206 w 1774127"/>
              <a:gd name="connsiteY3" fmla="*/ 1449436 h 2151716"/>
              <a:gd name="connsiteX4" fmla="*/ 0 w 1774127"/>
              <a:gd name="connsiteY4" fmla="*/ 1447055 h 2151716"/>
              <a:gd name="connsiteX5" fmla="*/ 0 w 1774127"/>
              <a:gd name="connsiteY5" fmla="*/ 0 h 2151716"/>
              <a:gd name="connsiteX6" fmla="*/ 1774127 w 1774127"/>
              <a:gd name="connsiteY6" fmla="*/ 0 h 2151716"/>
              <a:gd name="connsiteX7" fmla="*/ 1774127 w 1774127"/>
              <a:gd name="connsiteY7" fmla="*/ 1447055 h 2151716"/>
              <a:gd name="connsiteX8" fmla="*/ 1162540 w 1774127"/>
              <a:gd name="connsiteY8" fmla="*/ 1444483 h 2151716"/>
              <a:gd name="connsiteX9" fmla="*/ 1162540 w 1774127"/>
              <a:gd name="connsiteY9" fmla="*/ 1444483 h 2151716"/>
              <a:gd name="connsiteX10" fmla="*/ 1158231 w 1774127"/>
              <a:gd name="connsiteY10" fmla="*/ 1775667 h 2151716"/>
              <a:gd name="connsiteX0" fmla="*/ 579119 w 1774127"/>
              <a:gd name="connsiteY0" fmla="*/ 2151716 h 2151716"/>
              <a:gd name="connsiteX1" fmla="*/ 574825 w 1774127"/>
              <a:gd name="connsiteY1" fmla="*/ 1773285 h 2151716"/>
              <a:gd name="connsiteX2" fmla="*/ 574825 w 1774127"/>
              <a:gd name="connsiteY2" fmla="*/ 1773285 h 2151716"/>
              <a:gd name="connsiteX3" fmla="*/ 577206 w 1774127"/>
              <a:gd name="connsiteY3" fmla="*/ 1449436 h 2151716"/>
              <a:gd name="connsiteX4" fmla="*/ 577206 w 1774127"/>
              <a:gd name="connsiteY4" fmla="*/ 1449436 h 2151716"/>
              <a:gd name="connsiteX5" fmla="*/ 0 w 1774127"/>
              <a:gd name="connsiteY5" fmla="*/ 1447055 h 2151716"/>
              <a:gd name="connsiteX6" fmla="*/ 0 w 1774127"/>
              <a:gd name="connsiteY6" fmla="*/ 0 h 2151716"/>
              <a:gd name="connsiteX7" fmla="*/ 1774127 w 1774127"/>
              <a:gd name="connsiteY7" fmla="*/ 0 h 2151716"/>
              <a:gd name="connsiteX8" fmla="*/ 1774127 w 1774127"/>
              <a:gd name="connsiteY8" fmla="*/ 1447055 h 2151716"/>
              <a:gd name="connsiteX9" fmla="*/ 1162540 w 1774127"/>
              <a:gd name="connsiteY9" fmla="*/ 1444483 h 2151716"/>
              <a:gd name="connsiteX10" fmla="*/ 1162540 w 1774127"/>
              <a:gd name="connsiteY10" fmla="*/ 1444483 h 2151716"/>
              <a:gd name="connsiteX11" fmla="*/ 1158231 w 1774127"/>
              <a:gd name="connsiteY11" fmla="*/ 1775667 h 2151716"/>
              <a:gd name="connsiteX0" fmla="*/ 652938 w 1774127"/>
              <a:gd name="connsiteY0" fmla="*/ 2089803 h 2089803"/>
              <a:gd name="connsiteX1" fmla="*/ 574825 w 1774127"/>
              <a:gd name="connsiteY1" fmla="*/ 1773285 h 2089803"/>
              <a:gd name="connsiteX2" fmla="*/ 574825 w 1774127"/>
              <a:gd name="connsiteY2" fmla="*/ 1773285 h 2089803"/>
              <a:gd name="connsiteX3" fmla="*/ 577206 w 1774127"/>
              <a:gd name="connsiteY3" fmla="*/ 1449436 h 2089803"/>
              <a:gd name="connsiteX4" fmla="*/ 577206 w 1774127"/>
              <a:gd name="connsiteY4" fmla="*/ 1449436 h 2089803"/>
              <a:gd name="connsiteX5" fmla="*/ 0 w 1774127"/>
              <a:gd name="connsiteY5" fmla="*/ 1447055 h 2089803"/>
              <a:gd name="connsiteX6" fmla="*/ 0 w 1774127"/>
              <a:gd name="connsiteY6" fmla="*/ 0 h 2089803"/>
              <a:gd name="connsiteX7" fmla="*/ 1774127 w 1774127"/>
              <a:gd name="connsiteY7" fmla="*/ 0 h 2089803"/>
              <a:gd name="connsiteX8" fmla="*/ 1774127 w 1774127"/>
              <a:gd name="connsiteY8" fmla="*/ 1447055 h 2089803"/>
              <a:gd name="connsiteX9" fmla="*/ 1162540 w 1774127"/>
              <a:gd name="connsiteY9" fmla="*/ 1444483 h 2089803"/>
              <a:gd name="connsiteX10" fmla="*/ 1162540 w 1774127"/>
              <a:gd name="connsiteY10" fmla="*/ 1444483 h 2089803"/>
              <a:gd name="connsiteX11" fmla="*/ 1158231 w 1774127"/>
              <a:gd name="connsiteY11" fmla="*/ 1775667 h 2089803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58231 w 1774127"/>
              <a:gd name="connsiteY10" fmla="*/ 1775667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58231 w 1774127"/>
              <a:gd name="connsiteY10" fmla="*/ 1775667 h 1775667"/>
              <a:gd name="connsiteX11" fmla="*/ 574825 w 1774127"/>
              <a:gd name="connsiteY11" fmla="*/ 1773285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58231 w 1774127"/>
              <a:gd name="connsiteY10" fmla="*/ 1775667 h 1775667"/>
              <a:gd name="connsiteX11" fmla="*/ 574825 w 1774127"/>
              <a:gd name="connsiteY11" fmla="*/ 1773285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58231 w 1774127"/>
              <a:gd name="connsiteY10" fmla="*/ 1775667 h 1775667"/>
              <a:gd name="connsiteX11" fmla="*/ 574825 w 1774127"/>
              <a:gd name="connsiteY11" fmla="*/ 1773285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62994 w 1774127"/>
              <a:gd name="connsiteY10" fmla="*/ 1775667 h 1775667"/>
              <a:gd name="connsiteX11" fmla="*/ 574825 w 1774127"/>
              <a:gd name="connsiteY11" fmla="*/ 1773285 h 1775667"/>
              <a:gd name="connsiteX0" fmla="*/ 574825 w 1774127"/>
              <a:gd name="connsiteY0" fmla="*/ 1773285 h 1775667"/>
              <a:gd name="connsiteX1" fmla="*/ 574825 w 1774127"/>
              <a:gd name="connsiteY1" fmla="*/ 1773285 h 1775667"/>
              <a:gd name="connsiteX2" fmla="*/ 577206 w 1774127"/>
              <a:gd name="connsiteY2" fmla="*/ 1449436 h 1775667"/>
              <a:gd name="connsiteX3" fmla="*/ 577206 w 1774127"/>
              <a:gd name="connsiteY3" fmla="*/ 1449436 h 1775667"/>
              <a:gd name="connsiteX4" fmla="*/ 0 w 1774127"/>
              <a:gd name="connsiteY4" fmla="*/ 1447055 h 1775667"/>
              <a:gd name="connsiteX5" fmla="*/ 0 w 1774127"/>
              <a:gd name="connsiteY5" fmla="*/ 0 h 1775667"/>
              <a:gd name="connsiteX6" fmla="*/ 1774127 w 1774127"/>
              <a:gd name="connsiteY6" fmla="*/ 0 h 1775667"/>
              <a:gd name="connsiteX7" fmla="*/ 1774127 w 1774127"/>
              <a:gd name="connsiteY7" fmla="*/ 1447055 h 1775667"/>
              <a:gd name="connsiteX8" fmla="*/ 1162540 w 1774127"/>
              <a:gd name="connsiteY8" fmla="*/ 1444483 h 1775667"/>
              <a:gd name="connsiteX9" fmla="*/ 1162540 w 1774127"/>
              <a:gd name="connsiteY9" fmla="*/ 1444483 h 1775667"/>
              <a:gd name="connsiteX10" fmla="*/ 1160613 w 1774127"/>
              <a:gd name="connsiteY10" fmla="*/ 1775667 h 1775667"/>
              <a:gd name="connsiteX11" fmla="*/ 574825 w 1774127"/>
              <a:gd name="connsiteY11" fmla="*/ 1773285 h 177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4127" h="1775667">
                <a:moveTo>
                  <a:pt x="574825" y="1773285"/>
                </a:moveTo>
                <a:lnTo>
                  <a:pt x="574825" y="1773285"/>
                </a:lnTo>
                <a:cubicBezTo>
                  <a:pt x="575222" y="1719310"/>
                  <a:pt x="576809" y="1503411"/>
                  <a:pt x="577206" y="1449436"/>
                </a:cubicBezTo>
                <a:lnTo>
                  <a:pt x="577206" y="1449436"/>
                </a:lnTo>
                <a:lnTo>
                  <a:pt x="0" y="1447055"/>
                </a:lnTo>
                <a:lnTo>
                  <a:pt x="0" y="0"/>
                </a:lnTo>
                <a:lnTo>
                  <a:pt x="1774127" y="0"/>
                </a:lnTo>
                <a:lnTo>
                  <a:pt x="1774127" y="1447055"/>
                </a:lnTo>
                <a:lnTo>
                  <a:pt x="1162540" y="1444483"/>
                </a:lnTo>
                <a:lnTo>
                  <a:pt x="1162540" y="1444483"/>
                </a:lnTo>
                <a:cubicBezTo>
                  <a:pt x="1161104" y="1554878"/>
                  <a:pt x="1162049" y="1665272"/>
                  <a:pt x="1160613" y="1775667"/>
                </a:cubicBezTo>
                <a:lnTo>
                  <a:pt x="574825" y="1773285"/>
                </a:lnTo>
                <a:close/>
              </a:path>
            </a:pathLst>
          </a:custGeom>
          <a:solidFill>
            <a:srgbClr val="0070C0"/>
          </a:solidFill>
          <a:ln w="34925" cap="flat" cmpd="sng" algn="ctr">
            <a:noFill/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extrusionH="762000" prstMaterial="powder"/>
        </p:spPr>
        <p:txBody>
          <a:bodyPr anchor="ctr"/>
          <a:lstStyle/>
          <a:p>
            <a:pPr lvl="0" algn="ctr" hangingPunct="1">
              <a:lnSpc>
                <a:spcPct val="90000"/>
              </a:lnSpc>
              <a:defRPr/>
            </a:pPr>
            <a:r>
              <a:rPr lang="lt-L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Reaktorius/kuras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284841" y="3820058"/>
            <a:ext cx="391078" cy="228599"/>
          </a:xfrm>
          <a:prstGeom prst="rect">
            <a:avLst/>
          </a:prstGeom>
          <a:solidFill>
            <a:srgbClr val="3366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317500" prstMaterial="powder"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117/2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264536" y="4826258"/>
            <a:ext cx="391078" cy="228599"/>
          </a:xfrm>
          <a:prstGeom prst="rect">
            <a:avLst/>
          </a:prstGeom>
          <a:solidFill>
            <a:srgbClr val="3366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317500" prstMaterial="powder"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117/1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771794" y="3904017"/>
            <a:ext cx="756180" cy="636505"/>
          </a:xfrm>
          <a:prstGeom prst="rect">
            <a:avLst/>
          </a:prstGeom>
          <a:solidFill>
            <a:srgbClr val="3366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extrusionH="508000" prstMaterial="powder"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termofikacinė įranga</a:t>
            </a:r>
            <a:endParaRPr lang="en-GB" sz="1200" kern="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061517" y="4270605"/>
            <a:ext cx="756180" cy="387622"/>
          </a:xfrm>
          <a:prstGeom prst="rect">
            <a:avLst/>
          </a:prstGeom>
          <a:solidFill>
            <a:srgbClr val="3366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extrusionH="508000" prstMaterial="powder"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" name="Rectangle 8"/>
          <p:cNvSpPr/>
          <p:nvPr/>
        </p:nvSpPr>
        <p:spPr>
          <a:xfrm>
            <a:off x="7652312" y="3032579"/>
            <a:ext cx="347377" cy="789011"/>
          </a:xfrm>
          <a:custGeom>
            <a:avLst/>
            <a:gdLst>
              <a:gd name="connsiteX0" fmla="*/ 0 w 520149"/>
              <a:gd name="connsiteY0" fmla="*/ 0 h 1183309"/>
              <a:gd name="connsiteX1" fmla="*/ 520149 w 520149"/>
              <a:gd name="connsiteY1" fmla="*/ 0 h 1183309"/>
              <a:gd name="connsiteX2" fmla="*/ 520149 w 520149"/>
              <a:gd name="connsiteY2" fmla="*/ 1183309 h 1183309"/>
              <a:gd name="connsiteX3" fmla="*/ 0 w 520149"/>
              <a:gd name="connsiteY3" fmla="*/ 1183309 h 1183309"/>
              <a:gd name="connsiteX4" fmla="*/ 0 w 520149"/>
              <a:gd name="connsiteY4" fmla="*/ 0 h 1183309"/>
              <a:gd name="connsiteX0" fmla="*/ 206 w 520355"/>
              <a:gd name="connsiteY0" fmla="*/ 0 h 1183309"/>
              <a:gd name="connsiteX1" fmla="*/ 520355 w 520355"/>
              <a:gd name="connsiteY1" fmla="*/ 0 h 1183309"/>
              <a:gd name="connsiteX2" fmla="*/ 520355 w 520355"/>
              <a:gd name="connsiteY2" fmla="*/ 1183309 h 1183309"/>
              <a:gd name="connsiteX3" fmla="*/ 206 w 520355"/>
              <a:gd name="connsiteY3" fmla="*/ 1183309 h 1183309"/>
              <a:gd name="connsiteX4" fmla="*/ 0 w 520355"/>
              <a:gd name="connsiteY4" fmla="*/ 336288 h 1183309"/>
              <a:gd name="connsiteX5" fmla="*/ 206 w 520355"/>
              <a:gd name="connsiteY5" fmla="*/ 0 h 1183309"/>
              <a:gd name="connsiteX0" fmla="*/ 206 w 520355"/>
              <a:gd name="connsiteY0" fmla="*/ 0 h 1183309"/>
              <a:gd name="connsiteX1" fmla="*/ 520355 w 520355"/>
              <a:gd name="connsiteY1" fmla="*/ 0 h 1183309"/>
              <a:gd name="connsiteX2" fmla="*/ 520355 w 520355"/>
              <a:gd name="connsiteY2" fmla="*/ 1183309 h 1183309"/>
              <a:gd name="connsiteX3" fmla="*/ 136071 w 520355"/>
              <a:gd name="connsiteY3" fmla="*/ 1182652 h 1183309"/>
              <a:gd name="connsiteX4" fmla="*/ 206 w 520355"/>
              <a:gd name="connsiteY4" fmla="*/ 1183309 h 1183309"/>
              <a:gd name="connsiteX5" fmla="*/ 0 w 520355"/>
              <a:gd name="connsiteY5" fmla="*/ 336288 h 1183309"/>
              <a:gd name="connsiteX6" fmla="*/ 206 w 520355"/>
              <a:gd name="connsiteY6" fmla="*/ 0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206 w 520355"/>
              <a:gd name="connsiteY5" fmla="*/ 1183309 h 1183309"/>
              <a:gd name="connsiteX6" fmla="*/ 91440 w 520355"/>
              <a:gd name="connsiteY6" fmla="*/ 427728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44441 w 520355"/>
              <a:gd name="connsiteY5" fmla="*/ 334224 h 1183309"/>
              <a:gd name="connsiteX6" fmla="*/ 91440 w 520355"/>
              <a:gd name="connsiteY6" fmla="*/ 427728 h 1183309"/>
              <a:gd name="connsiteX0" fmla="*/ 458505 w 978860"/>
              <a:gd name="connsiteY0" fmla="*/ 336288 h 1183309"/>
              <a:gd name="connsiteX1" fmla="*/ 458711 w 978860"/>
              <a:gd name="connsiteY1" fmla="*/ 0 h 1183309"/>
              <a:gd name="connsiteX2" fmla="*/ 978860 w 978860"/>
              <a:gd name="connsiteY2" fmla="*/ 0 h 1183309"/>
              <a:gd name="connsiteX3" fmla="*/ 978860 w 978860"/>
              <a:gd name="connsiteY3" fmla="*/ 1183309 h 1183309"/>
              <a:gd name="connsiteX4" fmla="*/ 594576 w 978860"/>
              <a:gd name="connsiteY4" fmla="*/ 1182652 h 1183309"/>
              <a:gd name="connsiteX5" fmla="*/ 602946 w 978860"/>
              <a:gd name="connsiteY5" fmla="*/ 334224 h 1183309"/>
              <a:gd name="connsiteX6" fmla="*/ 8380 w 978860"/>
              <a:gd name="connsiteY6" fmla="*/ 482156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44441 w 520355"/>
              <a:gd name="connsiteY5" fmla="*/ 334224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38998 w 520355"/>
              <a:gd name="connsiteY5" fmla="*/ 334224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38998 w 520355"/>
              <a:gd name="connsiteY5" fmla="*/ 334224 h 1183309"/>
              <a:gd name="connsiteX6" fmla="*/ 0 w 520355"/>
              <a:gd name="connsiteY6" fmla="*/ 336288 h 11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355" h="1183309">
                <a:moveTo>
                  <a:pt x="0" y="336288"/>
                </a:moveTo>
                <a:cubicBezTo>
                  <a:pt x="69" y="224192"/>
                  <a:pt x="137" y="112096"/>
                  <a:pt x="206" y="0"/>
                </a:cubicBezTo>
                <a:lnTo>
                  <a:pt x="520355" y="0"/>
                </a:lnTo>
                <a:lnTo>
                  <a:pt x="520355" y="1183309"/>
                </a:lnTo>
                <a:lnTo>
                  <a:pt x="136071" y="1182652"/>
                </a:lnTo>
                <a:cubicBezTo>
                  <a:pt x="137047" y="899843"/>
                  <a:pt x="138022" y="617033"/>
                  <a:pt x="138998" y="334224"/>
                </a:cubicBezTo>
                <a:lnTo>
                  <a:pt x="0" y="336288"/>
                </a:lnTo>
                <a:close/>
              </a:path>
            </a:pathLst>
          </a:custGeom>
          <a:solidFill>
            <a:srgbClr val="FF00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444500" prstMaterial="powder"/>
        </p:spPr>
        <p:txBody>
          <a:bodyPr lIns="0" tIns="0" rIns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V2</a:t>
            </a:r>
          </a:p>
        </p:txBody>
      </p:sp>
      <p:sp>
        <p:nvSpPr>
          <p:cNvPr id="95" name="Rectangle 8"/>
          <p:cNvSpPr/>
          <p:nvPr/>
        </p:nvSpPr>
        <p:spPr>
          <a:xfrm>
            <a:off x="4655615" y="4050756"/>
            <a:ext cx="347377" cy="789011"/>
          </a:xfrm>
          <a:custGeom>
            <a:avLst/>
            <a:gdLst>
              <a:gd name="connsiteX0" fmla="*/ 0 w 520149"/>
              <a:gd name="connsiteY0" fmla="*/ 0 h 1183309"/>
              <a:gd name="connsiteX1" fmla="*/ 520149 w 520149"/>
              <a:gd name="connsiteY1" fmla="*/ 0 h 1183309"/>
              <a:gd name="connsiteX2" fmla="*/ 520149 w 520149"/>
              <a:gd name="connsiteY2" fmla="*/ 1183309 h 1183309"/>
              <a:gd name="connsiteX3" fmla="*/ 0 w 520149"/>
              <a:gd name="connsiteY3" fmla="*/ 1183309 h 1183309"/>
              <a:gd name="connsiteX4" fmla="*/ 0 w 520149"/>
              <a:gd name="connsiteY4" fmla="*/ 0 h 1183309"/>
              <a:gd name="connsiteX0" fmla="*/ 206 w 520355"/>
              <a:gd name="connsiteY0" fmla="*/ 0 h 1183309"/>
              <a:gd name="connsiteX1" fmla="*/ 520355 w 520355"/>
              <a:gd name="connsiteY1" fmla="*/ 0 h 1183309"/>
              <a:gd name="connsiteX2" fmla="*/ 520355 w 520355"/>
              <a:gd name="connsiteY2" fmla="*/ 1183309 h 1183309"/>
              <a:gd name="connsiteX3" fmla="*/ 206 w 520355"/>
              <a:gd name="connsiteY3" fmla="*/ 1183309 h 1183309"/>
              <a:gd name="connsiteX4" fmla="*/ 0 w 520355"/>
              <a:gd name="connsiteY4" fmla="*/ 336288 h 1183309"/>
              <a:gd name="connsiteX5" fmla="*/ 206 w 520355"/>
              <a:gd name="connsiteY5" fmla="*/ 0 h 1183309"/>
              <a:gd name="connsiteX0" fmla="*/ 206 w 520355"/>
              <a:gd name="connsiteY0" fmla="*/ 0 h 1183309"/>
              <a:gd name="connsiteX1" fmla="*/ 520355 w 520355"/>
              <a:gd name="connsiteY1" fmla="*/ 0 h 1183309"/>
              <a:gd name="connsiteX2" fmla="*/ 520355 w 520355"/>
              <a:gd name="connsiteY2" fmla="*/ 1183309 h 1183309"/>
              <a:gd name="connsiteX3" fmla="*/ 136071 w 520355"/>
              <a:gd name="connsiteY3" fmla="*/ 1182652 h 1183309"/>
              <a:gd name="connsiteX4" fmla="*/ 206 w 520355"/>
              <a:gd name="connsiteY4" fmla="*/ 1183309 h 1183309"/>
              <a:gd name="connsiteX5" fmla="*/ 0 w 520355"/>
              <a:gd name="connsiteY5" fmla="*/ 336288 h 1183309"/>
              <a:gd name="connsiteX6" fmla="*/ 206 w 520355"/>
              <a:gd name="connsiteY6" fmla="*/ 0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206 w 520355"/>
              <a:gd name="connsiteY5" fmla="*/ 1183309 h 1183309"/>
              <a:gd name="connsiteX6" fmla="*/ 91440 w 520355"/>
              <a:gd name="connsiteY6" fmla="*/ 427728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44441 w 520355"/>
              <a:gd name="connsiteY5" fmla="*/ 334224 h 1183309"/>
              <a:gd name="connsiteX6" fmla="*/ 91440 w 520355"/>
              <a:gd name="connsiteY6" fmla="*/ 427728 h 1183309"/>
              <a:gd name="connsiteX0" fmla="*/ 458505 w 978860"/>
              <a:gd name="connsiteY0" fmla="*/ 336288 h 1183309"/>
              <a:gd name="connsiteX1" fmla="*/ 458711 w 978860"/>
              <a:gd name="connsiteY1" fmla="*/ 0 h 1183309"/>
              <a:gd name="connsiteX2" fmla="*/ 978860 w 978860"/>
              <a:gd name="connsiteY2" fmla="*/ 0 h 1183309"/>
              <a:gd name="connsiteX3" fmla="*/ 978860 w 978860"/>
              <a:gd name="connsiteY3" fmla="*/ 1183309 h 1183309"/>
              <a:gd name="connsiteX4" fmla="*/ 594576 w 978860"/>
              <a:gd name="connsiteY4" fmla="*/ 1182652 h 1183309"/>
              <a:gd name="connsiteX5" fmla="*/ 602946 w 978860"/>
              <a:gd name="connsiteY5" fmla="*/ 334224 h 1183309"/>
              <a:gd name="connsiteX6" fmla="*/ 8380 w 978860"/>
              <a:gd name="connsiteY6" fmla="*/ 482156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44441 w 520355"/>
              <a:gd name="connsiteY5" fmla="*/ 334224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38998 w 520355"/>
              <a:gd name="connsiteY5" fmla="*/ 334224 h 1183309"/>
              <a:gd name="connsiteX0" fmla="*/ 0 w 520355"/>
              <a:gd name="connsiteY0" fmla="*/ 336288 h 1183309"/>
              <a:gd name="connsiteX1" fmla="*/ 206 w 520355"/>
              <a:gd name="connsiteY1" fmla="*/ 0 h 1183309"/>
              <a:gd name="connsiteX2" fmla="*/ 520355 w 520355"/>
              <a:gd name="connsiteY2" fmla="*/ 0 h 1183309"/>
              <a:gd name="connsiteX3" fmla="*/ 520355 w 520355"/>
              <a:gd name="connsiteY3" fmla="*/ 1183309 h 1183309"/>
              <a:gd name="connsiteX4" fmla="*/ 136071 w 520355"/>
              <a:gd name="connsiteY4" fmla="*/ 1182652 h 1183309"/>
              <a:gd name="connsiteX5" fmla="*/ 138998 w 520355"/>
              <a:gd name="connsiteY5" fmla="*/ 334224 h 1183309"/>
              <a:gd name="connsiteX6" fmla="*/ 0 w 520355"/>
              <a:gd name="connsiteY6" fmla="*/ 336288 h 11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355" h="1183309">
                <a:moveTo>
                  <a:pt x="0" y="336288"/>
                </a:moveTo>
                <a:cubicBezTo>
                  <a:pt x="69" y="224192"/>
                  <a:pt x="137" y="112096"/>
                  <a:pt x="206" y="0"/>
                </a:cubicBezTo>
                <a:lnTo>
                  <a:pt x="520355" y="0"/>
                </a:lnTo>
                <a:lnTo>
                  <a:pt x="520355" y="1183309"/>
                </a:lnTo>
                <a:lnTo>
                  <a:pt x="136071" y="1182652"/>
                </a:lnTo>
                <a:cubicBezTo>
                  <a:pt x="137047" y="899843"/>
                  <a:pt x="138022" y="617033"/>
                  <a:pt x="138998" y="334224"/>
                </a:cubicBezTo>
                <a:lnTo>
                  <a:pt x="0" y="336288"/>
                </a:lnTo>
                <a:close/>
              </a:path>
            </a:pathLst>
          </a:custGeom>
          <a:solidFill>
            <a:srgbClr val="3366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444500" prstMaterial="powder"/>
        </p:spPr>
        <p:txBody>
          <a:bodyPr lIns="0" tIns="0" rIns="0" bIns="54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V1</a:t>
            </a:r>
          </a:p>
        </p:txBody>
      </p:sp>
      <p:sp>
        <p:nvSpPr>
          <p:cNvPr id="59" name="Rectangle 58"/>
          <p:cNvSpPr>
            <a:spLocks noChangeAspect="1"/>
          </p:cNvSpPr>
          <p:nvPr/>
        </p:nvSpPr>
        <p:spPr bwMode="auto">
          <a:xfrm>
            <a:off x="6048018" y="4302599"/>
            <a:ext cx="1123669" cy="576000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</a:ln>
          <a:effectLst/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prstMaterial="powder"/>
        </p:spPr>
        <p:txBody>
          <a:bodyPr anchor="ctr"/>
          <a:lstStyle/>
          <a:p>
            <a:pPr lvl="0" algn="ctr" hangingPunct="1">
              <a:lnSpc>
                <a:spcPct val="90000"/>
              </a:lnSpc>
              <a:defRPr/>
            </a:pP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Vandens valymas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ectangle 59"/>
          <p:cNvSpPr>
            <a:spLocks noChangeAspect="1"/>
          </p:cNvSpPr>
          <p:nvPr/>
        </p:nvSpPr>
        <p:spPr bwMode="auto">
          <a:xfrm>
            <a:off x="9102170" y="3250995"/>
            <a:ext cx="1123669" cy="576000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</a:ln>
          <a:effectLst/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prstMaterial="powder"/>
        </p:spPr>
        <p:txBody>
          <a:bodyPr anchor="ctr"/>
          <a:lstStyle/>
          <a:p>
            <a:pPr lvl="0" algn="ctr" hangingPunct="1">
              <a:lnSpc>
                <a:spcPct val="90000"/>
              </a:lnSpc>
              <a:defRPr/>
            </a:pP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Vandens valymas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 bwMode="auto">
          <a:xfrm>
            <a:off x="7743537" y="3922293"/>
            <a:ext cx="1123669" cy="576000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</a:ln>
          <a:effectLst/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prstMaterial="powder"/>
        </p:spPr>
        <p:txBody>
          <a:bodyPr anchor="ctr"/>
          <a:lstStyle/>
          <a:p>
            <a:pPr lvl="0" algn="ctr" hangingPunct="1">
              <a:lnSpc>
                <a:spcPct val="90000"/>
              </a:lnSpc>
              <a:defRPr/>
            </a:pP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Dujų ir vėdinimo kontūras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7" name="Rectangle 116"/>
          <p:cNvSpPr>
            <a:spLocks noChangeAspect="1"/>
          </p:cNvSpPr>
          <p:nvPr/>
        </p:nvSpPr>
        <p:spPr bwMode="auto">
          <a:xfrm>
            <a:off x="3956248" y="5260134"/>
            <a:ext cx="1123669" cy="576000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</a:ln>
          <a:effectLst/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prstMaterial="powder"/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ECCS</a:t>
            </a:r>
          </a:p>
          <a:p>
            <a:pPr algn="ctr" eaLnBrk="1" hangingPunct="1">
              <a:lnSpc>
                <a:spcPct val="90000"/>
              </a:lnSpc>
            </a:pPr>
            <a:r>
              <a:rPr lang="lt-LT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talpos</a:t>
            </a:r>
            <a:endParaRPr lang="en-GB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 bwMode="auto">
          <a:xfrm>
            <a:off x="7017381" y="4231815"/>
            <a:ext cx="1123669" cy="576000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</a:ln>
          <a:effectLst/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prstMaterial="powder"/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ECCS</a:t>
            </a:r>
          </a:p>
          <a:p>
            <a:pPr algn="ctr" eaLnBrk="1" hangingPunct="1">
              <a:lnSpc>
                <a:spcPct val="90000"/>
              </a:lnSpc>
            </a:pPr>
            <a:r>
              <a:rPr lang="lt-LT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talpos</a:t>
            </a:r>
            <a:endParaRPr lang="en-GB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" name="Rectangle 120"/>
          <p:cNvSpPr>
            <a:spLocks noChangeAspect="1"/>
          </p:cNvSpPr>
          <p:nvPr/>
        </p:nvSpPr>
        <p:spPr bwMode="auto">
          <a:xfrm>
            <a:off x="5648369" y="4975687"/>
            <a:ext cx="1123669" cy="576000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</a:ln>
          <a:effectLst/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prstMaterial="powder"/>
        </p:spPr>
        <p:txBody>
          <a:bodyPr anchor="ctr"/>
          <a:lstStyle/>
          <a:p>
            <a:pPr lvl="0" algn="ctr" hangingPunct="1">
              <a:lnSpc>
                <a:spcPct val="90000"/>
              </a:lnSpc>
              <a:defRPr/>
            </a:pPr>
            <a:r>
              <a:rPr lang="lt-L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blokas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" name="Rectangle 121"/>
          <p:cNvSpPr>
            <a:spLocks noChangeAspect="1"/>
          </p:cNvSpPr>
          <p:nvPr/>
        </p:nvSpPr>
        <p:spPr bwMode="auto">
          <a:xfrm>
            <a:off x="8593372" y="3965337"/>
            <a:ext cx="1123669" cy="576000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</a:ln>
          <a:effectLst/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prstMaterial="powder"/>
        </p:spPr>
        <p:txBody>
          <a:bodyPr anchor="ctr"/>
          <a:lstStyle/>
          <a:p>
            <a:pPr lvl="0" algn="ctr" hangingPunct="1">
              <a:lnSpc>
                <a:spcPct val="90000"/>
              </a:lnSpc>
              <a:defRPr/>
            </a:pPr>
            <a:r>
              <a:rPr lang="lt-L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blokas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263206" y="5753877"/>
            <a:ext cx="216000" cy="216000"/>
          </a:xfrm>
          <a:prstGeom prst="rect">
            <a:avLst/>
          </a:prstGeom>
          <a:solidFill>
            <a:srgbClr val="3366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80000" rev="3000000"/>
            </a:camera>
            <a:lightRig rig="threePt" dir="t">
              <a:rot lat="0" lon="0" rev="0"/>
            </a:lightRig>
          </a:scene3d>
          <a:sp3d extrusionH="254000" prstMaterial="powder"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21142" y="5214946"/>
            <a:ext cx="216000" cy="216000"/>
          </a:xfrm>
          <a:prstGeom prst="rect">
            <a:avLst/>
          </a:prstGeom>
          <a:solidFill>
            <a:srgbClr val="0070C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254000" prstMaterial="powder"/>
        </p:spPr>
        <p:txBody>
          <a:bodyPr anchor="ctr"/>
          <a:lstStyle/>
          <a:p>
            <a:pPr lvl="0" algn="ctr" hangingPunct="1">
              <a:defRPr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42174" y="5484411"/>
            <a:ext cx="216000" cy="216000"/>
          </a:xfrm>
          <a:prstGeom prst="rect">
            <a:avLst/>
          </a:prstGeom>
          <a:solidFill>
            <a:srgbClr val="FFC0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254000" prstMaterial="powder"/>
        </p:spPr>
        <p:txBody>
          <a:bodyPr anchor="ctr"/>
          <a:lstStyle/>
          <a:p>
            <a:pPr lvl="0" algn="ctr" hangingPunct="1">
              <a:defRPr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600110" y="4945481"/>
            <a:ext cx="216000" cy="216000"/>
          </a:xfrm>
          <a:prstGeom prst="rect">
            <a:avLst/>
          </a:prstGeom>
          <a:solidFill>
            <a:srgbClr val="FF0000"/>
          </a:solidFill>
          <a:ln w="34925" cap="flat" cmpd="sng" algn="ctr">
            <a:noFill/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0">
              <a:rot lat="19086000" lon="19067999" rev="3000000"/>
            </a:camera>
            <a:lightRig rig="threePt" dir="t">
              <a:rot lat="0" lon="0" rev="0"/>
            </a:lightRig>
          </a:scene3d>
          <a:sp3d extrusionH="254000" prstMaterial="powder"/>
        </p:spPr>
        <p:txBody>
          <a:bodyPr anchor="ctr"/>
          <a:lstStyle/>
          <a:p>
            <a:pPr lvl="0" algn="ctr" hangingPunct="1">
              <a:defRPr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7556" y="6166416"/>
            <a:ext cx="247672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baigta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5438" y="5874390"/>
            <a:ext cx="247672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vykdoma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73320" y="5582365"/>
            <a:ext cx="247672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projektuojama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41203" y="5290340"/>
            <a:ext cx="247672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planuojama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</p:txBody>
      </p:sp>
      <p:graphicFrame>
        <p:nvGraphicFramePr>
          <p:cNvPr id="53" name="Group 149">
            <a:extLst>
              <a:ext uri="{FF2B5EF4-FFF2-40B4-BE49-F238E27FC236}">
                <a16:creationId xmlns:a16="http://schemas.microsoft.com/office/drawing/2014/main" id="{FE17D4FB-E840-4ADC-BA1A-6DE48883E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75884"/>
              </p:ext>
            </p:extLst>
          </p:nvPr>
        </p:nvGraphicFramePr>
        <p:xfrm>
          <a:off x="407369" y="1210884"/>
          <a:ext cx="7327001" cy="1361123"/>
        </p:xfrm>
        <a:graphic>
          <a:graphicData uri="http://schemas.openxmlformats.org/drawingml/2006/table">
            <a:tbl>
              <a:tblPr/>
              <a:tblGrid>
                <a:gridCol w="195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16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2010-201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7</a:t>
                      </a: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 </a:t>
                      </a:r>
                      <a:b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</a:b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(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iš viso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)</a:t>
                      </a: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 </a:t>
                      </a: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201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8</a:t>
                      </a:r>
                      <a:b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</a:b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(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planas/faktas</a:t>
                      </a: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201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9</a:t>
                      </a:r>
                      <a:b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</a:b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(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planas</a:t>
                      </a: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2010-2038 </a:t>
                      </a:r>
                      <a:b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</a:b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(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iš viso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)</a:t>
                      </a: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Išmontuota įrangos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45</a:t>
                      </a:r>
                      <a:r>
                        <a:rPr kumimoji="0" lang="ru-R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,</a:t>
                      </a:r>
                      <a:r>
                        <a:rPr kumimoji="0" lang="lt-LT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marR="252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4,6/5,1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marR="252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5,3</a:t>
                      </a:r>
                      <a:endParaRPr kumimoji="0" lang="en-GB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marR="252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160,7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marR="252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5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Nekontroliuojamas lygis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36,9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marR="25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4,1/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4</a:t>
                      </a:r>
                      <a:r>
                        <a:rPr kumimoji="0" lang="lt-LT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,5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marR="25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4,0</a:t>
                      </a:r>
                      <a:endParaRPr kumimoji="0" lang="en-GB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marR="25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128,6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marR="25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Rectangle 7">
            <a:extLst>
              <a:ext uri="{FF2B5EF4-FFF2-40B4-BE49-F238E27FC236}">
                <a16:creationId xmlns:a16="http://schemas.microsoft.com/office/drawing/2014/main" id="{FCCDD468-E4B8-47A9-BF7C-B12B8FCF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322220"/>
            <a:ext cx="1301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b="1" i="1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1000 ton</a:t>
            </a:r>
            <a:r>
              <a:rPr lang="lt-LT" altLang="ru-RU" sz="1400" b="1" i="1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GB" altLang="ru-RU" sz="1400" b="1" i="1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GB" altLang="en-US" sz="1400" b="1" i="1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230EDFED-E245-4760-83C6-EEDA2E83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9" y="282065"/>
            <a:ext cx="9593624" cy="713003"/>
          </a:xfrm>
        </p:spPr>
        <p:txBody>
          <a:bodyPr>
            <a:noAutofit/>
          </a:bodyPr>
          <a:lstStyle/>
          <a:p>
            <a:r>
              <a:rPr lang="lt-L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</a:rPr>
              <a:t>Iš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</a:rPr>
              <a:t>montavimas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ahoma" panose="020B0604030504040204" pitchFamily="34" charset="0"/>
            </a:endParaRPr>
          </a:p>
        </p:txBody>
      </p:sp>
      <p:sp>
        <p:nvSpPr>
          <p:cNvPr id="49" name="Shape 171">
            <a:extLst>
              <a:ext uri="{FF2B5EF4-FFF2-40B4-BE49-F238E27FC236}">
                <a16:creationId xmlns:a16="http://schemas.microsoft.com/office/drawing/2014/main" id="{4D3148BA-7CD0-4BCE-B73D-BA13B4865033}"/>
              </a:ext>
            </a:extLst>
          </p:cNvPr>
          <p:cNvSpPr/>
          <p:nvPr/>
        </p:nvSpPr>
        <p:spPr>
          <a:xfrm>
            <a:off x="10824" y="6586779"/>
            <a:ext cx="12181176" cy="284693"/>
          </a:xfrm>
          <a:prstGeom prst="rect">
            <a:avLst/>
          </a:prstGeom>
          <a:solidFill>
            <a:srgbClr val="17649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indent="352425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>
              <a:defRPr/>
            </a:pPr>
            <a:r>
              <a:rPr lang="lt-LT" sz="1400" dirty="0">
                <a:latin typeface="Cambria" panose="02040503050406030204" pitchFamily="18" charset="0"/>
              </a:rPr>
              <a:t>Pažanga ir veiklos rezultatai </a:t>
            </a:r>
            <a:endParaRPr lang="en-GB" sz="1400" dirty="0">
              <a:latin typeface="Cambria" panose="02040503050406030204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D8AC4-0A1E-4BEE-B711-5DCB1EC3938C}"/>
              </a:ext>
            </a:extLst>
          </p:cNvPr>
          <p:cNvSpPr/>
          <p:nvPr/>
        </p:nvSpPr>
        <p:spPr>
          <a:xfrm>
            <a:off x="8649067" y="913394"/>
            <a:ext cx="72000" cy="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bg1">
                <a:lumMod val="95000"/>
              </a:schemeClr>
            </a:solidFill>
          </a:ln>
          <a:effectLst/>
          <a:scene3d>
            <a:camera prst="perspectiveFront" fov="0">
              <a:rot lat="19086000" lon="19080000" rev="3120000"/>
            </a:camera>
            <a:lightRig rig="threePt" dir="t">
              <a:rot lat="0" lon="0" rev="0"/>
            </a:lightRig>
          </a:scene3d>
          <a:sp3d extrusionH="152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CF5FD2-278E-420F-9890-4CAC7991B5BE}"/>
              </a:ext>
            </a:extLst>
          </p:cNvPr>
          <p:cNvSpPr/>
          <p:nvPr/>
        </p:nvSpPr>
        <p:spPr>
          <a:xfrm>
            <a:off x="8649067" y="1187152"/>
            <a:ext cx="72000" cy="72000"/>
          </a:xfrm>
          <a:prstGeom prst="ellipse">
            <a:avLst/>
          </a:prstGeom>
          <a:solidFill>
            <a:srgbClr val="C00000"/>
          </a:solidFill>
          <a:ln w="34925">
            <a:solidFill>
              <a:srgbClr val="FF0000"/>
            </a:solidFill>
          </a:ln>
          <a:effectLst/>
          <a:scene3d>
            <a:camera prst="perspectiveFront" fov="0">
              <a:rot lat="19086000" lon="19080000" rev="3120000"/>
            </a:camera>
            <a:lightRig rig="threePt" dir="t">
              <a:rot lat="0" lon="0" rev="0"/>
            </a:lightRig>
          </a:scene3d>
          <a:sp3d extrusionH="11874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EA6280-C08C-492C-8630-5B3C9E945872}"/>
              </a:ext>
            </a:extLst>
          </p:cNvPr>
          <p:cNvSpPr txBox="1"/>
          <p:nvPr/>
        </p:nvSpPr>
        <p:spPr>
          <a:xfrm>
            <a:off x="7999689" y="1128298"/>
            <a:ext cx="560568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Helvetica"/>
              </a:rPr>
              <a:t>8</a:t>
            </a:r>
            <a:r>
              <a:rPr lang="lt-L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Helvetica"/>
              </a:rPr>
              <a:t>5</a:t>
            </a:r>
            <a:r>
              <a:rPr kumimoji="0" lang="en-GB" sz="1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sym typeface="Helvetica"/>
              </a:rPr>
              <a:t>%</a:t>
            </a:r>
          </a:p>
        </p:txBody>
      </p:sp>
      <p:sp>
        <p:nvSpPr>
          <p:cNvPr id="48" name="Pentagon 61">
            <a:extLst>
              <a:ext uri="{FF2B5EF4-FFF2-40B4-BE49-F238E27FC236}">
                <a16:creationId xmlns:a16="http://schemas.microsoft.com/office/drawing/2014/main" id="{4EA9BB98-F9DC-47BE-9266-7046C1484DA7}"/>
              </a:ext>
            </a:extLst>
          </p:cNvPr>
          <p:cNvSpPr/>
          <p:nvPr/>
        </p:nvSpPr>
        <p:spPr>
          <a:xfrm>
            <a:off x="8456649" y="1198966"/>
            <a:ext cx="138113" cy="13401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2BCBAE5-1EBB-43E5-A68E-D280CEAC5011}"/>
              </a:ext>
            </a:extLst>
          </p:cNvPr>
          <p:cNvSpPr/>
          <p:nvPr/>
        </p:nvSpPr>
        <p:spPr>
          <a:xfrm>
            <a:off x="9781957" y="923068"/>
            <a:ext cx="72000" cy="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bg1">
                <a:lumMod val="95000"/>
              </a:schemeClr>
            </a:solidFill>
          </a:ln>
          <a:effectLst/>
          <a:scene3d>
            <a:camera prst="perspectiveFront" fov="0">
              <a:rot lat="19086000" lon="19080000" rev="3120000"/>
            </a:camera>
            <a:lightRig rig="threePt" dir="t">
              <a:rot lat="0" lon="0" rev="0"/>
            </a:lightRig>
          </a:scene3d>
          <a:sp3d extrusionH="1397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9F084DE-FBF4-48E9-8CD0-DD202B1F3683}"/>
              </a:ext>
            </a:extLst>
          </p:cNvPr>
          <p:cNvSpPr/>
          <p:nvPr/>
        </p:nvSpPr>
        <p:spPr>
          <a:xfrm>
            <a:off x="9763796" y="1805656"/>
            <a:ext cx="72000" cy="72000"/>
          </a:xfrm>
          <a:prstGeom prst="ellipse">
            <a:avLst/>
          </a:prstGeom>
          <a:solidFill>
            <a:srgbClr val="C00000"/>
          </a:solidFill>
          <a:ln w="34925">
            <a:solidFill>
              <a:srgbClr val="FF0000"/>
            </a:solidFill>
          </a:ln>
          <a:effectLst/>
          <a:scene3d>
            <a:camera prst="perspectiveFront" fov="0">
              <a:rot lat="19086000" lon="19080000" rev="3120000"/>
            </a:camera>
            <a:lightRig rig="threePt" dir="t">
              <a:rot lat="0" lon="0" rev="0"/>
            </a:lightRig>
          </a:scene3d>
          <a:sp3d extrusionH="3429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D57128-5191-441B-8A51-918398E61BF9}"/>
              </a:ext>
            </a:extLst>
          </p:cNvPr>
          <p:cNvSpPr txBox="1"/>
          <p:nvPr/>
        </p:nvSpPr>
        <p:spPr>
          <a:xfrm>
            <a:off x="9124843" y="1704135"/>
            <a:ext cx="560568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t-LT"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Helvetica"/>
              </a:rPr>
              <a:t>27</a:t>
            </a:r>
            <a:r>
              <a:rPr kumimoji="0" lang="en-GB" sz="12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sym typeface="Helvetica"/>
              </a:rPr>
              <a:t>%</a:t>
            </a:r>
            <a:endParaRPr kumimoji="0" lang="en-GB" sz="1200" b="1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sym typeface="Helvetica"/>
            </a:endParaRPr>
          </a:p>
        </p:txBody>
      </p:sp>
      <p:sp>
        <p:nvSpPr>
          <p:cNvPr id="63" name="Pentagon 61">
            <a:extLst>
              <a:ext uri="{FF2B5EF4-FFF2-40B4-BE49-F238E27FC236}">
                <a16:creationId xmlns:a16="http://schemas.microsoft.com/office/drawing/2014/main" id="{45F9E052-5705-4E09-8CB5-AC30DCEBDF6D}"/>
              </a:ext>
            </a:extLst>
          </p:cNvPr>
          <p:cNvSpPr/>
          <p:nvPr/>
        </p:nvSpPr>
        <p:spPr>
          <a:xfrm>
            <a:off x="9592102" y="1785466"/>
            <a:ext cx="138113" cy="13401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2B5C4A8-70DB-4C2F-8CAD-78657CEC9A24}"/>
              </a:ext>
            </a:extLst>
          </p:cNvPr>
          <p:cNvSpPr/>
          <p:nvPr/>
        </p:nvSpPr>
        <p:spPr>
          <a:xfrm>
            <a:off x="3884248" y="2787823"/>
            <a:ext cx="72000" cy="72000"/>
          </a:xfrm>
          <a:prstGeom prst="ellipse">
            <a:avLst/>
          </a:prstGeom>
          <a:solidFill>
            <a:srgbClr val="C00000"/>
          </a:solidFill>
          <a:ln w="34925">
            <a:solidFill>
              <a:srgbClr val="FF0000"/>
            </a:solidFill>
          </a:ln>
          <a:effectLst/>
          <a:scene3d>
            <a:camera prst="perspectiveFront" fov="0">
              <a:rot lat="19086000" lon="19080000" rev="3120000"/>
            </a:camera>
            <a:lightRig rig="threePt" dir="t">
              <a:rot lat="0" lon="0" rev="0"/>
            </a:lightRig>
          </a:scene3d>
          <a:sp3d extrusionH="14732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4AF0DB-D290-4B78-BCC2-2AB38E94A2D3}"/>
              </a:ext>
            </a:extLst>
          </p:cNvPr>
          <p:cNvSpPr txBox="1"/>
          <p:nvPr/>
        </p:nvSpPr>
        <p:spPr>
          <a:xfrm>
            <a:off x="3238965" y="2719654"/>
            <a:ext cx="560568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Helvetica"/>
              </a:rPr>
              <a:t>99</a:t>
            </a:r>
            <a:r>
              <a:rPr kumimoji="0" lang="en-GB" sz="1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sym typeface="Helvetica"/>
              </a:rPr>
              <a:t>%</a:t>
            </a:r>
          </a:p>
        </p:txBody>
      </p:sp>
      <p:sp>
        <p:nvSpPr>
          <p:cNvPr id="66" name="Pentagon 4">
            <a:extLst>
              <a:ext uri="{FF2B5EF4-FFF2-40B4-BE49-F238E27FC236}">
                <a16:creationId xmlns:a16="http://schemas.microsoft.com/office/drawing/2014/main" id="{DE9A1B5A-F087-4D7F-8C38-C85E15BA7B4B}"/>
              </a:ext>
            </a:extLst>
          </p:cNvPr>
          <p:cNvSpPr/>
          <p:nvPr/>
        </p:nvSpPr>
        <p:spPr>
          <a:xfrm>
            <a:off x="3686428" y="2785362"/>
            <a:ext cx="138113" cy="13401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753498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7" grpId="0"/>
      <p:bldP spid="48" grpId="0" animBg="1"/>
      <p:bldP spid="50" grpId="0" animBg="1"/>
      <p:bldP spid="51" grpId="0" animBg="1"/>
      <p:bldP spid="52" grpId="0"/>
      <p:bldP spid="63" grpId="0" animBg="1"/>
      <p:bldP spid="64" grpId="0" animBg="1"/>
      <p:bldP spid="65" grpId="0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4EEA8-C598-46C8-9033-C4EF7C9D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983" y="6865370"/>
            <a:ext cx="249425" cy="276999"/>
          </a:xfrm>
        </p:spPr>
        <p:txBody>
          <a:bodyPr/>
          <a:lstStyle/>
          <a:p>
            <a:fld id="{85DC3B5D-60CF-48B5-B132-E260C0F082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hape 316">
            <a:extLst>
              <a:ext uri="{FF2B5EF4-FFF2-40B4-BE49-F238E27FC236}">
                <a16:creationId xmlns:a16="http://schemas.microsoft.com/office/drawing/2014/main" id="{B3CD7BE4-2BF3-49DD-9093-C0526925A9E1}"/>
              </a:ext>
            </a:extLst>
          </p:cNvPr>
          <p:cNvSpPr/>
          <p:nvPr/>
        </p:nvSpPr>
        <p:spPr>
          <a:xfrm>
            <a:off x="479379" y="-49552"/>
            <a:ext cx="9537706" cy="135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lt-LT" alt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Finansavimas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8" name="AutoShape 35">
            <a:extLst>
              <a:ext uri="{FF2B5EF4-FFF2-40B4-BE49-F238E27FC236}">
                <a16:creationId xmlns:a16="http://schemas.microsoft.com/office/drawing/2014/main" id="{7BAA89C1-E3E0-4480-9515-503EC7E718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00453" y="1653585"/>
            <a:ext cx="0" cy="4079671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BB84C-6997-4783-B99D-4E90D443A88C}"/>
              </a:ext>
            </a:extLst>
          </p:cNvPr>
          <p:cNvGrpSpPr/>
          <p:nvPr/>
        </p:nvGrpSpPr>
        <p:grpSpPr>
          <a:xfrm>
            <a:off x="474447" y="3349106"/>
            <a:ext cx="4503324" cy="540000"/>
            <a:chOff x="533487" y="2277706"/>
            <a:chExt cx="3668400" cy="540000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19484066-4C3B-424E-A668-B83D40BB3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87" y="2277706"/>
              <a:ext cx="3668400" cy="54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alt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92E84D63-2892-43EC-87DE-2367525E4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531" y="2517928"/>
              <a:ext cx="3472094" cy="2743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lt-LT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ES</a:t>
              </a:r>
              <a:r>
                <a:rPr lang="en-GB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lt-LT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ir tarptautiniai donorai: </a:t>
              </a:r>
              <a:r>
                <a:rPr lang="en-GB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1568 m</a:t>
              </a:r>
              <a:r>
                <a:rPr lang="en-GB" altLang="en-US" sz="1500" b="1" noProof="1">
                  <a:solidFill>
                    <a:schemeClr val="bg1"/>
                  </a:solidFill>
                  <a:latin typeface="Cambria" panose="02040503050406030204" pitchFamily="18" charset="0"/>
                </a:rPr>
                <a:t>€</a:t>
              </a:r>
              <a:endParaRPr lang="en-US" altLang="en-US" sz="15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lvl="0" eaLnBrk="0" hangingPunct="0"/>
              <a:r>
                <a:rPr lang="en-GB" altLang="en-US" sz="1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endParaRPr lang="en-US" altLang="en-US" sz="11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id="{00452C1B-E381-40A4-AB0F-BEEEF2395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208" y="3346487"/>
            <a:ext cx="1186048" cy="549989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lt-LT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lt-LT" sz="1400" b="1" dirty="0">
                <a:solidFill>
                  <a:srgbClr val="FFFFFF"/>
                </a:solidFill>
                <a:latin typeface="Cambria" panose="02040503050406030204" pitchFamily="18" charset="0"/>
              </a:rPr>
              <a:t>191 </a:t>
            </a:r>
            <a:r>
              <a:rPr lang="en-GB" altLang="en-US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m</a:t>
            </a:r>
            <a:r>
              <a:rPr lang="en-GB" altLang="en-US" sz="1400" b="1" noProof="1">
                <a:solidFill>
                  <a:schemeClr val="bg1"/>
                </a:solidFill>
                <a:latin typeface="Cambria" panose="02040503050406030204" pitchFamily="18" charset="0"/>
              </a:rPr>
              <a:t>€</a:t>
            </a:r>
            <a:r>
              <a:rPr lang="lt-LT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altLang="en-US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26" name="AutoShape 35">
            <a:extLst>
              <a:ext uri="{FF2B5EF4-FFF2-40B4-BE49-F238E27FC236}">
                <a16:creationId xmlns:a16="http://schemas.microsoft.com/office/drawing/2014/main" id="{CF21571D-E921-4099-A533-23F4C79754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4447" y="1824116"/>
            <a:ext cx="1" cy="3765124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97DEBD-3D29-4E45-8021-FF7A2094D356}"/>
              </a:ext>
            </a:extLst>
          </p:cNvPr>
          <p:cNvGrpSpPr/>
          <p:nvPr/>
        </p:nvGrpSpPr>
        <p:grpSpPr>
          <a:xfrm>
            <a:off x="4986487" y="3907031"/>
            <a:ext cx="1580564" cy="586291"/>
            <a:chOff x="5396130" y="2653261"/>
            <a:chExt cx="1862273" cy="586291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00F52D8-1D8B-404C-B07B-3909614683C1}"/>
                </a:ext>
              </a:extLst>
            </p:cNvPr>
            <p:cNvCxnSpPr/>
            <p:nvPr/>
          </p:nvCxnSpPr>
          <p:spPr>
            <a:xfrm>
              <a:off x="5433203" y="2753070"/>
              <a:ext cx="1825200" cy="0"/>
            </a:xfrm>
            <a:prstGeom prst="straightConnector1">
              <a:avLst/>
            </a:pr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21C3D0-6BC3-49FB-AEC0-B63064736936}"/>
                </a:ext>
              </a:extLst>
            </p:cNvPr>
            <p:cNvGrpSpPr/>
            <p:nvPr/>
          </p:nvGrpSpPr>
          <p:grpSpPr>
            <a:xfrm>
              <a:off x="5396130" y="2653261"/>
              <a:ext cx="1843745" cy="586291"/>
              <a:chOff x="5396130" y="2653261"/>
              <a:chExt cx="1843745" cy="58629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05DA27D-5C83-4496-8E2E-E0675E0C530A}"/>
                  </a:ext>
                </a:extLst>
              </p:cNvPr>
              <p:cNvGrpSpPr/>
              <p:nvPr/>
            </p:nvGrpSpPr>
            <p:grpSpPr>
              <a:xfrm>
                <a:off x="5396130" y="2653261"/>
                <a:ext cx="1843745" cy="586291"/>
                <a:chOff x="5398894" y="2653262"/>
                <a:chExt cx="1843745" cy="324000"/>
              </a:xfrm>
            </p:grpSpPr>
            <p:cxnSp>
              <p:nvCxnSpPr>
                <p:cNvPr id="33" name="AutoShape 35">
                  <a:extLst>
                    <a:ext uri="{FF2B5EF4-FFF2-40B4-BE49-F238E27FC236}">
                      <a16:creationId xmlns:a16="http://schemas.microsoft.com/office/drawing/2014/main" id="{EEBC959E-6B4D-48CD-B86F-453FA08EBB3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5398894" y="2653262"/>
                  <a:ext cx="0" cy="324000"/>
                </a:xfrm>
                <a:prstGeom prst="straightConnector1">
                  <a:avLst/>
                </a:prstGeom>
                <a:noFill/>
                <a:ln w="6350" algn="ctr">
                  <a:solidFill>
                    <a:srgbClr val="000000"/>
                  </a:solidFill>
                  <a:prstDash val="dash"/>
                  <a:round/>
                  <a:headEnd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AutoShape 35">
                  <a:extLst>
                    <a:ext uri="{FF2B5EF4-FFF2-40B4-BE49-F238E27FC236}">
                      <a16:creationId xmlns:a16="http://schemas.microsoft.com/office/drawing/2014/main" id="{1EF21A13-3340-40EA-AA22-3292E74F212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7242639" y="2653262"/>
                  <a:ext cx="0" cy="324000"/>
                </a:xfrm>
                <a:prstGeom prst="straightConnector1">
                  <a:avLst/>
                </a:prstGeom>
                <a:noFill/>
                <a:ln w="6350" algn="ctr">
                  <a:solidFill>
                    <a:srgbClr val="000000"/>
                  </a:solidFill>
                  <a:prstDash val="dash"/>
                  <a:round/>
                  <a:headEnd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2" name="Text Box 16">
                <a:extLst>
                  <a:ext uri="{FF2B5EF4-FFF2-40B4-BE49-F238E27FC236}">
                    <a16:creationId xmlns:a16="http://schemas.microsoft.com/office/drawing/2014/main" id="{84785510-22A1-4FA5-B6DA-BD23F4EED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203" y="2796354"/>
                <a:ext cx="1761434" cy="4221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</a:rPr>
                  <a:t>780 m</a:t>
                </a:r>
                <a:r>
                  <a:rPr lang="en-GB" altLang="en-US" sz="1400" b="1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</a:rPr>
                  <a:t>€</a:t>
                </a:r>
              </a:p>
              <a:p>
                <a:pPr algn="ctr"/>
                <a:r>
                  <a:rPr lang="lt-LT" altLang="en-US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</a:rPr>
                  <a:t>deramasi </a:t>
                </a:r>
              </a:p>
              <a:p>
                <a:pPr algn="ctr"/>
                <a:r>
                  <a:rPr lang="en-GB" altLang="en-US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</a:rPr>
                  <a:t>2021-2027</a:t>
                </a:r>
                <a:r>
                  <a:rPr lang="lt-LT" altLang="en-US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</a:rPr>
                  <a:t> m. laikotarpiui</a:t>
                </a:r>
                <a:endParaRPr lang="en-US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37" name="Shape 485">
            <a:extLst>
              <a:ext uri="{FF2B5EF4-FFF2-40B4-BE49-F238E27FC236}">
                <a16:creationId xmlns:a16="http://schemas.microsoft.com/office/drawing/2014/main" id="{71243179-15F8-4508-8450-659C92C91CE3}"/>
              </a:ext>
            </a:extLst>
          </p:cNvPr>
          <p:cNvSpPr/>
          <p:nvPr/>
        </p:nvSpPr>
        <p:spPr>
          <a:xfrm>
            <a:off x="0" y="6573307"/>
            <a:ext cx="12191997" cy="284693"/>
          </a:xfrm>
          <a:prstGeom prst="rect">
            <a:avLst/>
          </a:prstGeom>
          <a:solidFill>
            <a:srgbClr val="52C3CB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indent="352425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lt-LT" sz="1400" dirty="0">
                <a:latin typeface="Cambria" panose="02040503050406030204" pitchFamily="18" charset="0"/>
                <a:ea typeface="Cambria" panose="02040503050406030204" pitchFamily="18" charset="0"/>
              </a:rPr>
              <a:t>Finansavimo iššūkis</a:t>
            </a:r>
            <a:endParaRPr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C90968-99B2-4483-95F2-2BC1A9D18C58}"/>
              </a:ext>
            </a:extLst>
          </p:cNvPr>
          <p:cNvSpPr/>
          <p:nvPr/>
        </p:nvSpPr>
        <p:spPr>
          <a:xfrm>
            <a:off x="474448" y="1328101"/>
            <a:ext cx="9726002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Cambria" panose="02040503050406030204" pitchFamily="18" charset="0"/>
              </a:rPr>
              <a:t>IAE eksploatavimo nutraukimo kaina</a:t>
            </a:r>
            <a:r>
              <a:rPr lang="en-GB" sz="2400" b="1" dirty="0">
                <a:latin typeface="Cambria" panose="02040503050406030204" pitchFamily="18" charset="0"/>
              </a:rPr>
              <a:t>:  </a:t>
            </a:r>
            <a:r>
              <a:rPr lang="lt-LT" sz="2400" b="1" dirty="0">
                <a:latin typeface="Cambria" panose="02040503050406030204" pitchFamily="18" charset="0"/>
              </a:rPr>
              <a:t>3377</a:t>
            </a:r>
            <a:r>
              <a:rPr lang="en-GB" sz="2400" b="1" dirty="0">
                <a:latin typeface="Cambria" panose="02040503050406030204" pitchFamily="18" charset="0"/>
              </a:rPr>
              <a:t> m€</a:t>
            </a:r>
          </a:p>
        </p:txBody>
      </p:sp>
      <p:sp>
        <p:nvSpPr>
          <p:cNvPr id="38" name="AutoShape 11">
            <a:extLst>
              <a:ext uri="{FF2B5EF4-FFF2-40B4-BE49-F238E27FC236}">
                <a16:creationId xmlns:a16="http://schemas.microsoft.com/office/drawing/2014/main" id="{0E973F41-C7C4-4551-84EA-8FCEC315B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792" y="3347716"/>
            <a:ext cx="2236415" cy="541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1400" b="1" dirty="0">
                <a:solidFill>
                  <a:srgbClr val="3F3F3F"/>
                </a:solidFill>
                <a:latin typeface="Cambria" panose="02040503050406030204" pitchFamily="18" charset="0"/>
              </a:rPr>
              <a:t>1331 m</a:t>
            </a:r>
            <a:r>
              <a:rPr lang="en-GB" altLang="en-US" sz="1400" b="1" noProof="1">
                <a:solidFill>
                  <a:srgbClr val="3F3F3F"/>
                </a:solidFill>
                <a:latin typeface="Cambria" panose="02040503050406030204" pitchFamily="18" charset="0"/>
              </a:rPr>
              <a:t>€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DE143D-98D0-46AA-9771-C28BE5344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18" y="2244947"/>
            <a:ext cx="1030303" cy="6203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806246-2149-4EB7-94D5-D8609FD5C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53" y="2215514"/>
            <a:ext cx="997358" cy="61286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98985B7-E84A-4EBB-9E0F-3EB785A3ABA9}"/>
              </a:ext>
            </a:extLst>
          </p:cNvPr>
          <p:cNvGrpSpPr/>
          <p:nvPr/>
        </p:nvGrpSpPr>
        <p:grpSpPr>
          <a:xfrm>
            <a:off x="7206059" y="3934860"/>
            <a:ext cx="2957604" cy="1542086"/>
            <a:chOff x="5396130" y="2653261"/>
            <a:chExt cx="1849847" cy="1542086"/>
          </a:xfrm>
        </p:grpSpPr>
        <p:cxnSp>
          <p:nvCxnSpPr>
            <p:cNvPr id="45" name="AutoShape 35">
              <a:extLst>
                <a:ext uri="{FF2B5EF4-FFF2-40B4-BE49-F238E27FC236}">
                  <a16:creationId xmlns:a16="http://schemas.microsoft.com/office/drawing/2014/main" id="{BE5DE70C-6C40-42F2-B108-6394504416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96130" y="2653261"/>
              <a:ext cx="0" cy="586291"/>
            </a:xfrm>
            <a:prstGeom prst="straightConnector1">
              <a:avLst/>
            </a:prstGeom>
            <a:noFill/>
            <a:ln w="6350" algn="ctr">
              <a:solidFill>
                <a:srgbClr val="000000"/>
              </a:solidFill>
              <a:prstDash val="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44" name="Text Box 16">
              <a:extLst>
                <a:ext uri="{FF2B5EF4-FFF2-40B4-BE49-F238E27FC236}">
                  <a16:creationId xmlns:a16="http://schemas.microsoft.com/office/drawing/2014/main" id="{0B6A419C-2082-4267-84F2-AE9E18AFD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4543" y="3773210"/>
              <a:ext cx="1761434" cy="4221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lt-LT" altLang="en-US" sz="1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Lietuvos indėlis 478</a:t>
              </a:r>
              <a:r>
                <a:rPr lang="en-GB" altLang="en-US" sz="1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 m</a:t>
              </a:r>
              <a:r>
                <a:rPr lang="en-GB" altLang="en-US" sz="1600" b="1" noProof="1">
                  <a:solidFill>
                    <a:srgbClr val="002060"/>
                  </a:solidFill>
                  <a:latin typeface="Cambria" panose="02040503050406030204" pitchFamily="18" charset="0"/>
                </a:rPr>
                <a:t>€</a:t>
              </a:r>
            </a:p>
          </p:txBody>
        </p:sp>
      </p:grpSp>
      <p:sp>
        <p:nvSpPr>
          <p:cNvPr id="47" name="Rectangle 9">
            <a:extLst>
              <a:ext uri="{FF2B5EF4-FFF2-40B4-BE49-F238E27FC236}">
                <a16:creationId xmlns:a16="http://schemas.microsoft.com/office/drawing/2014/main" id="{BCA7312E-A341-4AC3-BEEA-E3D201E4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256" y="3346487"/>
            <a:ext cx="1800186" cy="549989"/>
          </a:xfrm>
          <a:prstGeom prst="rect">
            <a:avLst/>
          </a:prstGeom>
          <a:solidFill>
            <a:srgbClr val="BDE1A3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lt-LT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lt-L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287 </a:t>
            </a:r>
            <a:r>
              <a:rPr lang="en-GB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</a:t>
            </a:r>
            <a:r>
              <a:rPr lang="en-GB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€</a:t>
            </a:r>
            <a:r>
              <a:rPr lang="lt-L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128AB-0BD6-47F0-A6F4-FBB4192D1F2C}"/>
              </a:ext>
            </a:extLst>
          </p:cNvPr>
          <p:cNvSpPr txBox="1"/>
          <p:nvPr/>
        </p:nvSpPr>
        <p:spPr>
          <a:xfrm>
            <a:off x="4759272" y="2277436"/>
            <a:ext cx="2657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poreikis </a:t>
            </a:r>
            <a:r>
              <a:rPr lang="lt-LT" altLang="en-US" sz="1600" b="1" noProof="1">
                <a:solidFill>
                  <a:srgbClr val="002060"/>
                </a:solidFill>
                <a:latin typeface="Cambria" panose="02040503050406030204" pitchFamily="18" charset="0"/>
              </a:rPr>
              <a:t>po 2020 m.</a:t>
            </a:r>
            <a:endParaRPr lang="lt-LT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166480-2493-42B6-8161-5E656A56C8CE}"/>
              </a:ext>
            </a:extLst>
          </p:cNvPr>
          <p:cNvSpPr txBox="1"/>
          <p:nvPr/>
        </p:nvSpPr>
        <p:spPr>
          <a:xfrm>
            <a:off x="2028858" y="5111988"/>
            <a:ext cx="2657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skirta iki 2020 m.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208F7C7-F6AC-4FB2-9540-8EE6B6D22A64}"/>
              </a:ext>
            </a:extLst>
          </p:cNvPr>
          <p:cNvSpPr/>
          <p:nvPr/>
        </p:nvSpPr>
        <p:spPr>
          <a:xfrm rot="5400000">
            <a:off x="2219047" y="2177025"/>
            <a:ext cx="997358" cy="4486558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2F80E51-9997-4F6E-A9DB-6ACC550B7053}"/>
              </a:ext>
            </a:extLst>
          </p:cNvPr>
          <p:cNvSpPr/>
          <p:nvPr/>
        </p:nvSpPr>
        <p:spPr>
          <a:xfrm rot="16200000">
            <a:off x="5729823" y="1870787"/>
            <a:ext cx="716053" cy="2236415"/>
          </a:xfrm>
          <a:prstGeom prst="rightBrace">
            <a:avLst>
              <a:gd name="adj1" fmla="val 8333"/>
              <a:gd name="adj2" fmla="val 51639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3AA32414-8E17-4A18-955B-2280BDB7DB37}"/>
              </a:ext>
            </a:extLst>
          </p:cNvPr>
          <p:cNvSpPr/>
          <p:nvPr/>
        </p:nvSpPr>
        <p:spPr>
          <a:xfrm rot="5400000">
            <a:off x="8208573" y="2957930"/>
            <a:ext cx="997358" cy="2986091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C07B8A2-DEB6-4824-AA17-99B8313EB02B}"/>
              </a:ext>
            </a:extLst>
          </p:cNvPr>
          <p:cNvCxnSpPr>
            <a:cxnSpLocks/>
          </p:cNvCxnSpPr>
          <p:nvPr/>
        </p:nvCxnSpPr>
        <p:spPr>
          <a:xfrm>
            <a:off x="7203262" y="4050124"/>
            <a:ext cx="1196994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 Box 16">
            <a:extLst>
              <a:ext uri="{FF2B5EF4-FFF2-40B4-BE49-F238E27FC236}">
                <a16:creationId xmlns:a16="http://schemas.microsoft.com/office/drawing/2014/main" id="{8FA63C51-AAC6-41FF-8B4C-C1AE7D9D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295" y="4028838"/>
            <a:ext cx="1756957" cy="422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skirta iki </a:t>
            </a:r>
          </a:p>
          <a:p>
            <a:pPr algn="ctr"/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2019-01-01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3BD759-D2B6-4F8F-9479-0CD5B567FA5A}"/>
              </a:ext>
            </a:extLst>
          </p:cNvPr>
          <p:cNvCxnSpPr/>
          <p:nvPr/>
        </p:nvCxnSpPr>
        <p:spPr>
          <a:xfrm>
            <a:off x="8400256" y="3920257"/>
            <a:ext cx="0" cy="5730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3980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1E671-19E5-413B-A670-34367972F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91" y="1236144"/>
            <a:ext cx="7309574" cy="5413375"/>
          </a:xfrm>
        </p:spPr>
        <p:txBody>
          <a:bodyPr/>
          <a:lstStyle/>
          <a:p>
            <a:pPr algn="just" eaLnBrk="1" hangingPunct="1"/>
            <a:r>
              <a:rPr lang="lt-LT" altLang="lt-L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Panaudotas branduolinis kuras iškrautas iš 2 bloko reaktoriaus 15 mėn. anksčiau plano;</a:t>
            </a:r>
          </a:p>
          <a:p>
            <a:pPr marL="0" indent="0" algn="just" eaLnBrk="1" hangingPunct="1">
              <a:buNone/>
            </a:pPr>
            <a:endParaRPr lang="lt-LT" altLang="lt-LT" sz="17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algn="just" eaLnBrk="1" hangingPunct="1"/>
            <a:r>
              <a:rPr lang="lt-L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Užbaigti B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lt-L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„karštieji bandymai“, </a:t>
            </a:r>
            <a:r>
              <a:rPr lang="lt-LT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artimiausiu metu bus užbaigta atnaujinta B3/4 “karštųjų”</a:t>
            </a:r>
            <a:r>
              <a:rPr lang="en-US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lt-LT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bandymų programa;</a:t>
            </a:r>
          </a:p>
          <a:p>
            <a:pPr marL="0" indent="0" algn="just" eaLnBrk="1" hangingPunct="1">
              <a:buNone/>
            </a:pPr>
            <a:endParaRPr lang="lt-LT" alt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r>
              <a:rPr lang="lt-L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Išmontuota daugiau negu 5 tūkst. tonų įrangos (iš viso išmontuota 32 proc. nuo viso įrangos kiekio);</a:t>
            </a:r>
          </a:p>
          <a:p>
            <a:pPr marL="0" indent="0">
              <a:buNone/>
            </a:pPr>
            <a:endParaRPr lang="lt-LT" sz="17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lt-L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Londono </a:t>
            </a:r>
            <a:r>
              <a:rPr lang="lt-LT" altLang="lt-L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Arbitraž</a:t>
            </a:r>
            <a:r>
              <a:rPr lang="en-US" altLang="lt-L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as </a:t>
            </a:r>
            <a:r>
              <a:rPr lang="en-GB" altLang="lt-L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pri</a:t>
            </a:r>
            <a:r>
              <a:rPr lang="lt-LT" altLang="lt-LT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ėmė palankų įmonei sprendimą NUKEM pretenzijoje IAE, priteista kompensuoti visas IAE ir tribunolo patirtas išlaidas;</a:t>
            </a:r>
          </a:p>
          <a:p>
            <a:pPr marL="0" indent="0">
              <a:buNone/>
            </a:pPr>
            <a:endParaRPr lang="lt-LT" alt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 eaLnBrk="1" hangingPunct="1"/>
            <a:r>
              <a:rPr lang="lt-LT" alt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Organizuoti 4 seminarai “Reaktorių išmontavimo patirtis“ su galimais paslaugų tiekėjais iš įvairių pasaulio šalių; </a:t>
            </a:r>
          </a:p>
          <a:p>
            <a:pPr marL="0" indent="0" algn="just" eaLnBrk="1" hangingPunct="1">
              <a:buNone/>
            </a:pPr>
            <a:endParaRPr lang="lt-LT" altLang="ru-RU" sz="17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/>
            <a:r>
              <a:rPr lang="lt-LT" alt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Aktyviai dalyvauta ruošiantis deryboms dėl finansavimo 2021 – 2027 m. finansinėje perspektyvoje.</a:t>
            </a:r>
          </a:p>
        </p:txBody>
      </p:sp>
      <p:sp>
        <p:nvSpPr>
          <p:cNvPr id="7" name="Shape 329">
            <a:extLst>
              <a:ext uri="{FF2B5EF4-FFF2-40B4-BE49-F238E27FC236}">
                <a16:creationId xmlns:a16="http://schemas.microsoft.com/office/drawing/2014/main" id="{A3666D7E-BEF5-4CD0-BDDE-2861A16AD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406374"/>
            <a:ext cx="1044116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lt-LT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Pasiekimai </a:t>
            </a: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2018</a:t>
            </a:r>
            <a:r>
              <a:rPr lang="lt-LT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8" name="Shape 485">
            <a:extLst>
              <a:ext uri="{FF2B5EF4-FFF2-40B4-BE49-F238E27FC236}">
                <a16:creationId xmlns:a16="http://schemas.microsoft.com/office/drawing/2014/main" id="{AB4B95A0-B4E3-4820-8D73-2C765B515C4F}"/>
              </a:ext>
            </a:extLst>
          </p:cNvPr>
          <p:cNvSpPr/>
          <p:nvPr/>
        </p:nvSpPr>
        <p:spPr>
          <a:xfrm>
            <a:off x="1" y="6573307"/>
            <a:ext cx="12191999" cy="284693"/>
          </a:xfrm>
          <a:prstGeom prst="rect">
            <a:avLst/>
          </a:prstGeom>
          <a:solidFill>
            <a:srgbClr val="52C3CB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indent="352425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lt-LT" sz="1400" dirty="0">
                <a:latin typeface="Cambria" panose="02040503050406030204" pitchFamily="18" charset="0"/>
                <a:ea typeface="Cambria" panose="02040503050406030204" pitchFamily="18" charset="0"/>
              </a:rPr>
              <a:t>Veiklos rezultatai </a:t>
            </a:r>
            <a:endParaRPr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0F0F4A5-F310-4007-BB7B-6FFC8373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5858" y="6573307"/>
            <a:ext cx="249425" cy="276999"/>
          </a:xfrm>
        </p:spPr>
        <p:txBody>
          <a:bodyPr/>
          <a:lstStyle/>
          <a:p>
            <a:fld id="{85DC3B5D-60CF-48B5-B132-E260C0F082E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4F3F4-622E-4F21-BF4A-FA8DDBEAD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78" y="1329832"/>
            <a:ext cx="3822351" cy="254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0CFB6-9E4E-4228-ADDF-CED39D749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77" y="3942832"/>
            <a:ext cx="3822351" cy="254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151944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1E671-19E5-413B-A670-34367972F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43704"/>
            <a:ext cx="7992888" cy="541337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Paskelbtas mažo ir vidutinio aktyvumo trumpaamžių radioaktyviųjų atliekų paviršinio atliekyno statybų darbų pirkimas (kovo 14 d.);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lt-LT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Tęsiami trumpaamžių labai mažo aktyvumo atliekų atliekyno įrengimo darbai;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lt-LT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 pradėta Kietųjų radioaktyviųjų atliekų tvarkymo ir saugojimo komplekso pramoninė eksploatacija (B234);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lt-LT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Planuojama patvirtinti atnaujintą Galutinio eksploatavimo nutraukimo plano versiją;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lt-LT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Vyksta pasiruošimas eksploatavimo nutraukimo licencijai iš VATESI  gauti;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lt-LT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Planuojama paskelbti reaktoriaus zonos išmontavimo technologijos ir išmontavimo atliekų saugojimo variantų paslaugų pirkimo konkursą;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lt-LT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t-LT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Įvyko </a:t>
            </a:r>
            <a:r>
              <a:rPr lang="lt-LT" alt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Maišiagalos RA saugyklos eksploatavimo nutraukimo projekto dokumentacijos parengimo paslaugų pirkimo konkursas, pasirašoma sutartis su laimėtoju, bus pradėti darbai.</a:t>
            </a: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hape 329">
            <a:extLst>
              <a:ext uri="{FF2B5EF4-FFF2-40B4-BE49-F238E27FC236}">
                <a16:creationId xmlns:a16="http://schemas.microsoft.com/office/drawing/2014/main" id="{A3666D7E-BEF5-4CD0-BDDE-2861A16AD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406374"/>
            <a:ext cx="1044116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lt-LT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Planuojami darbai </a:t>
            </a: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2019</a:t>
            </a:r>
            <a:endParaRPr lang="lt-LT" altLang="ru-RU" sz="28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Shape 485">
            <a:extLst>
              <a:ext uri="{FF2B5EF4-FFF2-40B4-BE49-F238E27FC236}">
                <a16:creationId xmlns:a16="http://schemas.microsoft.com/office/drawing/2014/main" id="{AB4B95A0-B4E3-4820-8D73-2C765B515C4F}"/>
              </a:ext>
            </a:extLst>
          </p:cNvPr>
          <p:cNvSpPr/>
          <p:nvPr/>
        </p:nvSpPr>
        <p:spPr>
          <a:xfrm>
            <a:off x="1" y="6573307"/>
            <a:ext cx="12191999" cy="284693"/>
          </a:xfrm>
          <a:prstGeom prst="rect">
            <a:avLst/>
          </a:prstGeom>
          <a:solidFill>
            <a:srgbClr val="52C3CB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indent="352425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lt-LT" sz="1400" dirty="0">
                <a:latin typeface="Cambria" panose="02040503050406030204" pitchFamily="18" charset="0"/>
                <a:ea typeface="Cambria" panose="02040503050406030204" pitchFamily="18" charset="0"/>
              </a:rPr>
              <a:t>Veiklos planai ir iššūkiai</a:t>
            </a:r>
            <a:endParaRPr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0F0F4A5-F310-4007-BB7B-6FFC8373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5858" y="6573307"/>
            <a:ext cx="249425" cy="276999"/>
          </a:xfrm>
        </p:spPr>
        <p:txBody>
          <a:bodyPr/>
          <a:lstStyle/>
          <a:p>
            <a:fld id="{85DC3B5D-60CF-48B5-B132-E260C0F082E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6F96CE-9C3E-487B-AAED-D8AB01661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328435"/>
            <a:ext cx="3363083" cy="504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