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2" r:id="rId3"/>
    <p:sldId id="326" r:id="rId4"/>
    <p:sldId id="327" r:id="rId5"/>
    <p:sldId id="328" r:id="rId6"/>
    <p:sldId id="329" r:id="rId7"/>
    <p:sldId id="330" r:id="rId8"/>
    <p:sldId id="332" r:id="rId9"/>
    <p:sldId id="333" r:id="rId10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ina Malukienė" initials="IM" lastIdx="5" clrIdx="0">
    <p:extLst>
      <p:ext uri="{19B8F6BF-5375-455C-9EA6-DF929625EA0E}">
        <p15:presenceInfo xmlns:p15="http://schemas.microsoft.com/office/powerpoint/2012/main" userId="S-1-5-21-4209697224-3871758227-447121003-1632" providerId="AD"/>
      </p:ext>
    </p:extLst>
  </p:cmAuthor>
  <p:cmAuthor id="2" name="Kurk Lietuvai" initials="KL" lastIdx="17" clrIdx="1">
    <p:extLst>
      <p:ext uri="{19B8F6BF-5375-455C-9EA6-DF929625EA0E}">
        <p15:presenceInfo xmlns:p15="http://schemas.microsoft.com/office/powerpoint/2012/main" userId="S-1-5-21-4209697224-3871758227-447121003-24802" providerId="AD"/>
      </p:ext>
    </p:extLst>
  </p:cmAuthor>
  <p:cmAuthor id="3" name="Adrianas Mečkovskis" initials="Adrianas" lastIdx="2" clrIdx="2">
    <p:extLst>
      <p:ext uri="{19B8F6BF-5375-455C-9EA6-DF929625EA0E}">
        <p15:presenceInfo xmlns:p15="http://schemas.microsoft.com/office/powerpoint/2012/main" userId="Adrianas Mečkovsk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69696"/>
    <a:srgbClr val="CC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4591" autoAdjust="0"/>
  </p:normalViewPr>
  <p:slideViewPr>
    <p:cSldViewPr snapToGrid="0"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4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43264-C137-4A03-A1CF-74A6E78F6C26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FFFFA-B85D-44F5-8FD5-5870C5DF54C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778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FFFFA-B85D-44F5-8FD5-5870C5DF54C3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65419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FFFFA-B85D-44F5-8FD5-5870C5DF54C3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4249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šel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86075" y="2903299"/>
            <a:ext cx="3388178" cy="1652373"/>
          </a:xfrm>
        </p:spPr>
        <p:txBody>
          <a:bodyPr anchor="t">
            <a:noAutofit/>
          </a:bodyPr>
          <a:lstStyle>
            <a:lvl1pPr algn="ctr">
              <a:defRPr sz="3800" b="1" baseline="0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Prane</a:t>
            </a:r>
            <a:r>
              <a:rPr lang="lt-LT" dirty="0" smtClean="0"/>
              <a:t>šimo tema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77934" y="4978172"/>
            <a:ext cx="2996293" cy="785813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Myriad Pro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dirty="0" smtClean="0"/>
              <a:t>Pranešėjas: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50" y="6356351"/>
            <a:ext cx="3086100" cy="365125"/>
          </a:xfrm>
        </p:spPr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3477530" y="6390141"/>
            <a:ext cx="2197100" cy="297543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yriad Pro regular"/>
              </a:defRPr>
            </a:lvl1pPr>
          </a:lstStyle>
          <a:p>
            <a:pPr lvl="0"/>
            <a:r>
              <a:rPr lang="en-US" dirty="0" smtClean="0"/>
              <a:t>data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8471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ušč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3726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vadinimas su turini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45229"/>
            <a:ext cx="7886700" cy="3531734"/>
          </a:xfrm>
        </p:spPr>
        <p:txBody>
          <a:bodyPr/>
          <a:lstStyle>
            <a:lvl1pPr marL="2286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1pPr>
            <a:lvl2pPr marL="6858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2pPr>
            <a:lvl3pPr marL="11430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3pPr>
            <a:lvl4pPr marL="16002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4pPr>
            <a:lvl5pPr marL="20574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9841" y="1310138"/>
            <a:ext cx="7886700" cy="1325563"/>
          </a:xfrm>
        </p:spPr>
        <p:txBody>
          <a:bodyPr>
            <a:normAutofit/>
          </a:bodyPr>
          <a:lstStyle>
            <a:lvl1pPr algn="ctr">
              <a:defRPr sz="3800" b="1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02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raštės skyriu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>
            <a:normAutofit/>
          </a:bodyPr>
          <a:lstStyle>
            <a:lvl1pPr algn="ctr">
              <a:defRPr sz="3800" b="1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Myriad Pro regular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7960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iejų stulpelių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635701"/>
            <a:ext cx="3886200" cy="3541262"/>
          </a:xfrm>
        </p:spPr>
        <p:txBody>
          <a:bodyPr/>
          <a:lstStyle>
            <a:lvl1pPr marL="457200" indent="-4572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1pPr>
            <a:lvl2pPr marL="6858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2pPr>
            <a:lvl3pPr marL="11430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3pPr>
            <a:lvl4pPr marL="16002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4pPr>
            <a:lvl5pPr marL="20574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635701"/>
            <a:ext cx="3886200" cy="3541262"/>
          </a:xfrm>
        </p:spPr>
        <p:txBody>
          <a:bodyPr/>
          <a:lstStyle>
            <a:lvl1pPr marL="2286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1pPr>
            <a:lvl2pPr marL="6858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2pPr>
            <a:lvl3pPr marL="11430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3pPr>
            <a:lvl4pPr marL="16002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4pPr>
            <a:lvl5pPr marL="20574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9841" y="1310138"/>
            <a:ext cx="7886700" cy="1325563"/>
          </a:xfrm>
        </p:spPr>
        <p:txBody>
          <a:bodyPr>
            <a:normAutofit/>
          </a:bodyPr>
          <a:lstStyle>
            <a:lvl1pPr algn="ctr">
              <a:defRPr sz="3800" b="1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1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10138"/>
            <a:ext cx="7886700" cy="1325563"/>
          </a:xfrm>
        </p:spPr>
        <p:txBody>
          <a:bodyPr>
            <a:normAutofit/>
          </a:bodyPr>
          <a:lstStyle>
            <a:lvl1pPr algn="ctr">
              <a:defRPr sz="3800" b="1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626175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518807"/>
            <a:ext cx="3868340" cy="2670856"/>
          </a:xfrm>
        </p:spPr>
        <p:txBody>
          <a:bodyPr/>
          <a:lstStyle>
            <a:lvl1pPr marL="2286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1pPr>
            <a:lvl2pPr marL="6858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2pPr>
            <a:lvl3pPr marL="11430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3pPr>
            <a:lvl4pPr marL="16002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4pPr>
            <a:lvl5pPr marL="20574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626175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518807"/>
            <a:ext cx="3887391" cy="2670856"/>
          </a:xfrm>
        </p:spPr>
        <p:txBody>
          <a:bodyPr/>
          <a:lstStyle>
            <a:lvl1pPr marL="2286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1pPr>
            <a:lvl2pPr marL="6858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2pPr>
            <a:lvl3pPr marL="11430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3pPr>
            <a:lvl4pPr marL="16002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4pPr>
            <a:lvl5pPr marL="2057400" indent="-228600">
              <a:buSzPct val="80000"/>
              <a:buFontTx/>
              <a:buBlip>
                <a:blip r:embed="rId3"/>
              </a:buBlip>
              <a:defRPr>
                <a:latin typeface="Myriad Pro regular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011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k pavadinima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9841" y="1963280"/>
            <a:ext cx="7886700" cy="1325563"/>
          </a:xfrm>
        </p:spPr>
        <p:txBody>
          <a:bodyPr>
            <a:normAutofit/>
          </a:bodyPr>
          <a:lstStyle>
            <a:lvl1pPr algn="ctr">
              <a:defRPr sz="3800" b="1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s su diagrama/objekt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420586"/>
            <a:ext cx="4629150" cy="4440465"/>
          </a:xfrm>
        </p:spPr>
        <p:txBody>
          <a:bodyPr/>
          <a:lstStyle>
            <a:lvl1pPr marL="228600" indent="-228600">
              <a:buSzPct val="80000"/>
              <a:buFontTx/>
              <a:buBlip>
                <a:blip r:embed="rId3"/>
              </a:buBlip>
              <a:defRPr sz="3200">
                <a:latin typeface="Myriad Pro regular"/>
              </a:defRPr>
            </a:lvl1pPr>
            <a:lvl2pPr marL="685800" indent="-228600">
              <a:buSzPct val="80000"/>
              <a:buFontTx/>
              <a:buBlip>
                <a:blip r:embed="rId3"/>
              </a:buBlip>
              <a:defRPr sz="2800">
                <a:latin typeface="Myriad Pro regular"/>
              </a:defRPr>
            </a:lvl2pPr>
            <a:lvl3pPr marL="1143000" indent="-228600">
              <a:buSzPct val="80000"/>
              <a:buFontTx/>
              <a:buBlip>
                <a:blip r:embed="rId3"/>
              </a:buBlip>
              <a:defRPr sz="2400">
                <a:latin typeface="Myriad Pro regular"/>
              </a:defRPr>
            </a:lvl3pPr>
            <a:lvl4pPr marL="1600200" indent="-228600">
              <a:buSzPct val="80000"/>
              <a:buFontTx/>
              <a:buBlip>
                <a:blip r:embed="rId3"/>
              </a:buBlip>
              <a:defRPr sz="2000">
                <a:latin typeface="Myriad Pro regular"/>
              </a:defRPr>
            </a:lvl4pPr>
            <a:lvl5pPr marL="2057400" indent="-228600">
              <a:buSzPct val="80000"/>
              <a:buFontTx/>
              <a:buBlip>
                <a:blip r:embed="rId3"/>
              </a:buBlip>
              <a:defRPr sz="2000">
                <a:latin typeface="Myriad Pro regular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29841" y="1420586"/>
            <a:ext cx="2949178" cy="1273175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694214"/>
            <a:ext cx="2949178" cy="3174774"/>
          </a:xfrm>
        </p:spPr>
        <p:txBody>
          <a:bodyPr/>
          <a:lstStyle>
            <a:lvl1pPr marL="0" indent="0">
              <a:buNone/>
              <a:defRPr sz="1600">
                <a:latin typeface="Myriad Pro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011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kstas su paveikslėli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420586"/>
            <a:ext cx="2949178" cy="1273175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tx1">
                    <a:lumMod val="50000"/>
                    <a:lumOff val="50000"/>
                  </a:schemeClr>
                </a:solidFill>
                <a:latin typeface="Myriad Pro regular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420586"/>
            <a:ext cx="4629150" cy="4440465"/>
          </a:xfrm>
        </p:spPr>
        <p:txBody>
          <a:bodyPr anchor="t"/>
          <a:lstStyle>
            <a:lvl1pPr marL="0" indent="0">
              <a:buNone/>
              <a:defRPr sz="3200">
                <a:latin typeface="Myriad Pro regular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694214"/>
            <a:ext cx="2949178" cy="3174774"/>
          </a:xfrm>
        </p:spPr>
        <p:txBody>
          <a:bodyPr/>
          <a:lstStyle>
            <a:lvl1pPr marL="0" indent="0">
              <a:buNone/>
              <a:defRPr sz="1600">
                <a:latin typeface="Myriad Pro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010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8723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99E24-34DC-4002-A7C5-13AD3DB0C90F}" type="datetimeFigureOut">
              <a:rPr lang="lt-LT" smtClean="0"/>
              <a:t>2018-09-28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8E2E-0F2E-4CBD-ADA8-871C858BF60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6673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67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channel/UCTki-K-B-FQ0E0CQ9hDiQn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Vidaus reikalų ministerija</a:t>
            </a:r>
            <a:endParaRPr lang="lt-LT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32507" y="4687093"/>
            <a:ext cx="6934954" cy="785813"/>
          </a:xfrm>
        </p:spPr>
        <p:txBody>
          <a:bodyPr>
            <a:noAutofit/>
          </a:bodyPr>
          <a:lstStyle/>
          <a:p>
            <a:r>
              <a:rPr lang="lt-LT" sz="1800" dirty="0"/>
              <a:t>Valstybės tarnautojų pareigybių aprašymų ir vertinimo metodika.</a:t>
            </a:r>
            <a:br>
              <a:rPr lang="lt-LT" sz="1800" dirty="0"/>
            </a:br>
            <a:r>
              <a:rPr lang="lt-LT" sz="1800" dirty="0" smtClean="0"/>
              <a:t>Pareigybių aprašymų </a:t>
            </a:r>
            <a:r>
              <a:rPr lang="lt-LT" sz="1800" dirty="0"/>
              <a:t>katalogas</a:t>
            </a:r>
            <a:br>
              <a:rPr lang="lt-LT" sz="1800" dirty="0"/>
            </a:br>
            <a:endParaRPr lang="lt-LT" sz="1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lt-LT" dirty="0" smtClean="0"/>
              <a:t>2019 m.</a:t>
            </a:r>
            <a:endParaRPr lang="lt-LT" dirty="0"/>
          </a:p>
        </p:txBody>
      </p:sp>
      <p:pic>
        <p:nvPicPr>
          <p:cNvPr id="5" name="Picture 2" descr="Vaizdo rezultatas pagal uÅ¾klausÄ âvalstybÄs tarnybos departamentasâ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926" y="5170534"/>
            <a:ext cx="957847" cy="104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11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8649" y="2238233"/>
            <a:ext cx="8349887" cy="4062978"/>
          </a:xfrm>
        </p:spPr>
        <p:txBody>
          <a:bodyPr>
            <a:normAutofit/>
          </a:bodyPr>
          <a:lstStyle/>
          <a:p>
            <a:pPr marL="0" lvl="1" indent="0">
              <a:spcAft>
                <a:spcPct val="20000"/>
              </a:spcAft>
              <a:buClr>
                <a:srgbClr val="00B050"/>
              </a:buClr>
              <a:buNone/>
            </a:pPr>
            <a:r>
              <a:rPr lang="lt-LT" sz="1800" b="1" dirty="0" smtClean="0">
                <a:latin typeface="+mn-lt"/>
              </a:rPr>
              <a:t>Įgyvendinant Valstybės tarnautojų pareigybių aprašymo ir vertinimo metodikos (Metodika) nuostatas, sukurtas Pareigybių aprašymų katalogas (Katalogas), kurio tikslas – </a:t>
            </a:r>
            <a:r>
              <a:rPr lang="lt-LT" sz="1800" dirty="0" smtClean="0">
                <a:latin typeface="+mn-lt"/>
              </a:rPr>
              <a:t>standartizuoti pareigybių aprašymus.</a:t>
            </a:r>
          </a:p>
          <a:p>
            <a:pPr marL="0" lvl="1" indent="0">
              <a:spcAft>
                <a:spcPct val="20000"/>
              </a:spcAft>
              <a:buClr>
                <a:srgbClr val="00B050"/>
              </a:buClr>
              <a:buNone/>
            </a:pPr>
            <a:endParaRPr lang="lt-LT" sz="1800" dirty="0">
              <a:latin typeface="+mn-lt"/>
            </a:endParaRPr>
          </a:p>
          <a:p>
            <a:pPr marL="0" lvl="1" indent="0">
              <a:spcAft>
                <a:spcPct val="20000"/>
              </a:spcAft>
              <a:buClr>
                <a:srgbClr val="92D050"/>
              </a:buClr>
              <a:buNone/>
            </a:pPr>
            <a:r>
              <a:rPr lang="lt-LT" sz="1800" b="1" dirty="0" smtClean="0">
                <a:latin typeface="+mn-lt"/>
              </a:rPr>
              <a:t>Katalogo </a:t>
            </a:r>
            <a:r>
              <a:rPr lang="lt-LT" sz="1800" b="1" dirty="0">
                <a:latin typeface="+mn-lt"/>
              </a:rPr>
              <a:t>teikiama </a:t>
            </a:r>
            <a:r>
              <a:rPr lang="lt-LT" sz="1800" b="1" dirty="0" smtClean="0">
                <a:latin typeface="+mn-lt"/>
              </a:rPr>
              <a:t>nauda:</a:t>
            </a:r>
          </a:p>
          <a:p>
            <a:pPr marL="285750" lvl="1" indent="-285750">
              <a:spcAft>
                <a:spcPct val="20000"/>
              </a:spcAft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lt-LT" sz="1800" dirty="0" smtClean="0">
                <a:latin typeface="+mn-lt"/>
              </a:rPr>
              <a:t>leis lengviau ir greičiau </a:t>
            </a:r>
            <a:r>
              <a:rPr lang="lt-LT" sz="1800" dirty="0">
                <a:latin typeface="+mn-lt"/>
              </a:rPr>
              <a:t>paruošti valstybės tarnautojų pareigybių </a:t>
            </a:r>
            <a:r>
              <a:rPr lang="lt-LT" sz="1800" dirty="0" smtClean="0">
                <a:latin typeface="+mn-lt"/>
              </a:rPr>
              <a:t>aprašymus;</a:t>
            </a:r>
            <a:endParaRPr lang="lt-LT" sz="1800" dirty="0" smtClean="0">
              <a:latin typeface="+mn-lt"/>
            </a:endParaRPr>
          </a:p>
          <a:p>
            <a:pPr marL="285750" lvl="1" indent="-285750">
              <a:spcAft>
                <a:spcPct val="20000"/>
              </a:spcAft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lt-LT" sz="1800" dirty="0" smtClean="0">
                <a:latin typeface="+mn-lt"/>
              </a:rPr>
              <a:t>padės </a:t>
            </a:r>
            <a:r>
              <a:rPr lang="lt-LT" sz="1800" dirty="0">
                <a:latin typeface="+mn-lt"/>
              </a:rPr>
              <a:t>paprasčiau ir objektyviau įvertinti, kokių pareigybių </a:t>
            </a:r>
            <a:r>
              <a:rPr lang="lt-LT" sz="1800" dirty="0" smtClean="0">
                <a:latin typeface="+mn-lt"/>
              </a:rPr>
              <a:t>reikia;</a:t>
            </a:r>
            <a:endParaRPr lang="lt-LT" sz="1800" dirty="0" smtClean="0">
              <a:latin typeface="+mn-lt"/>
            </a:endParaRPr>
          </a:p>
          <a:p>
            <a:pPr marL="285750" lvl="1" indent="-285750">
              <a:spcAft>
                <a:spcPct val="20000"/>
              </a:spcAft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lt-LT" sz="1800" dirty="0" smtClean="0">
                <a:latin typeface="+mn-lt"/>
              </a:rPr>
              <a:t>supaprastins </a:t>
            </a:r>
            <a:r>
              <a:rPr lang="lt-LT" sz="1800" dirty="0">
                <a:latin typeface="+mn-lt"/>
              </a:rPr>
              <a:t>specialiųjų reikalavimų pareigybėms </a:t>
            </a:r>
            <a:r>
              <a:rPr lang="lt-LT" sz="1800" dirty="0" smtClean="0">
                <a:latin typeface="+mn-lt"/>
              </a:rPr>
              <a:t>nustatymą;</a:t>
            </a:r>
            <a:endParaRPr lang="lt-LT" sz="1800" dirty="0" smtClean="0">
              <a:latin typeface="+mn-lt"/>
            </a:endParaRPr>
          </a:p>
          <a:p>
            <a:pPr marL="285750" lvl="1" indent="-285750">
              <a:spcAft>
                <a:spcPct val="20000"/>
              </a:spcAft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lt-LT" sz="1800" dirty="0" smtClean="0">
                <a:latin typeface="+mn-lt"/>
              </a:rPr>
              <a:t>padės </a:t>
            </a:r>
            <a:r>
              <a:rPr lang="lt-LT" sz="1800" dirty="0">
                <a:latin typeface="+mn-lt"/>
              </a:rPr>
              <a:t>efektyviau </a:t>
            </a:r>
            <a:r>
              <a:rPr lang="lt-LT" sz="1800" dirty="0" smtClean="0">
                <a:latin typeface="+mn-lt"/>
              </a:rPr>
              <a:t>nustatyti </a:t>
            </a:r>
            <a:r>
              <a:rPr lang="lt-LT" sz="1800" dirty="0">
                <a:latin typeface="+mn-lt"/>
              </a:rPr>
              <a:t>reikiamą pareigybių </a:t>
            </a:r>
            <a:r>
              <a:rPr lang="lt-LT" sz="1800" dirty="0" smtClean="0">
                <a:latin typeface="+mn-lt"/>
              </a:rPr>
              <a:t>skaičių.</a:t>
            </a:r>
            <a:endParaRPr lang="lt-LT" sz="1800" dirty="0" smtClean="0">
              <a:latin typeface="+mn-lt"/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628649" y="1343199"/>
            <a:ext cx="7886700" cy="758556"/>
          </a:xfrm>
        </p:spPr>
        <p:txBody>
          <a:bodyPr>
            <a:normAutofit fontScale="90000"/>
          </a:bodyPr>
          <a:lstStyle/>
          <a:p>
            <a:r>
              <a:rPr lang="lt-LT" sz="3200" dirty="0" smtClean="0">
                <a:solidFill>
                  <a:schemeClr val="tx1"/>
                </a:solidFill>
                <a:latin typeface="+mj-lt"/>
              </a:rPr>
              <a:t>PAREIGYBIŲ APRAŠYMO IR VERTINIMO METODIKOS RENGIMO TIKSLAS IR NAUDA</a:t>
            </a:r>
            <a:endParaRPr lang="lt-LT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62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8649" y="2107475"/>
            <a:ext cx="8349887" cy="4489829"/>
          </a:xfrm>
        </p:spPr>
        <p:txBody>
          <a:bodyPr>
            <a:noAutofit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lt-LT" sz="2400" dirty="0">
                <a:latin typeface="+mn-lt"/>
              </a:rPr>
              <a:t>Valstybės tarnautojų pareigybių aprašymai Kataloge sisteminami taikant du </a:t>
            </a:r>
            <a:r>
              <a:rPr lang="lt-LT" sz="2400" dirty="0" smtClean="0">
                <a:latin typeface="+mn-lt"/>
              </a:rPr>
              <a:t>kriterijus:</a:t>
            </a:r>
            <a:endParaRPr lang="lt-LT" sz="2400" b="1" dirty="0" smtClean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lt-LT" sz="2400" b="1" dirty="0" smtClean="0">
                <a:latin typeface="+mn-lt"/>
              </a:rPr>
              <a:t> Pareigybių hierarchijos</a:t>
            </a:r>
            <a:r>
              <a:rPr lang="lt-LT" sz="2400" dirty="0" smtClean="0">
                <a:latin typeface="+mn-lt"/>
              </a:rPr>
              <a:t> – diferencijuoja pareigybių aprašymus hierarchiniu principu pagal pareigybių lygmenis (vadovai – specialistai</a:t>
            </a:r>
            <a:r>
              <a:rPr lang="lt-LT" sz="2400" dirty="0" smtClean="0">
                <a:latin typeface="+mn-lt"/>
              </a:rPr>
              <a:t>);</a:t>
            </a:r>
            <a:endParaRPr lang="lt-LT" sz="2400" dirty="0" smtClean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lt-LT" sz="2400" b="1" dirty="0" smtClean="0">
                <a:latin typeface="+mn-lt"/>
              </a:rPr>
              <a:t> Veiklos </a:t>
            </a:r>
            <a:r>
              <a:rPr lang="lt-LT" sz="2400" b="1" dirty="0">
                <a:latin typeface="+mn-lt"/>
              </a:rPr>
              <a:t>srities </a:t>
            </a:r>
            <a:r>
              <a:rPr lang="lt-LT" sz="2400" dirty="0">
                <a:latin typeface="+mn-lt"/>
              </a:rPr>
              <a:t>–</a:t>
            </a:r>
            <a:r>
              <a:rPr lang="lt-LT" sz="2400" b="1" dirty="0">
                <a:latin typeface="+mn-lt"/>
              </a:rPr>
              <a:t> </a:t>
            </a:r>
            <a:r>
              <a:rPr lang="lt-LT" sz="2400" dirty="0">
                <a:latin typeface="+mn-lt"/>
              </a:rPr>
              <a:t>diferencijuoja pareigybių aprašymus pagal veiklos </a:t>
            </a:r>
            <a:r>
              <a:rPr lang="lt-LT" sz="2400" dirty="0" smtClean="0">
                <a:latin typeface="+mn-lt"/>
              </a:rPr>
              <a:t>sritis (bendroji </a:t>
            </a:r>
            <a:r>
              <a:rPr lang="lt-LT" sz="2400" dirty="0">
                <a:latin typeface="+mn-lt"/>
              </a:rPr>
              <a:t>veiklos sritis – specialioji veiklos sritis</a:t>
            </a:r>
            <a:r>
              <a:rPr lang="lt-LT" sz="2400" dirty="0" smtClean="0">
                <a:latin typeface="+mn-lt"/>
              </a:rPr>
              <a:t>).</a:t>
            </a:r>
            <a:endParaRPr lang="lt-LT" sz="2400" dirty="0">
              <a:latin typeface="+mn-lt"/>
            </a:endParaRPr>
          </a:p>
          <a:p>
            <a:pPr marL="0" lvl="1" indent="0">
              <a:buNone/>
            </a:pPr>
            <a:endParaRPr lang="lt-LT" dirty="0" smtClean="0">
              <a:latin typeface="+mn-lt"/>
            </a:endParaRPr>
          </a:p>
          <a:p>
            <a:pPr marL="0" lvl="1" indent="0">
              <a:buNone/>
            </a:pPr>
            <a:r>
              <a:rPr lang="lt-LT" sz="2000" dirty="0" smtClean="0">
                <a:latin typeface="+mn-lt"/>
              </a:rPr>
              <a:t>Konkretus </a:t>
            </a:r>
            <a:r>
              <a:rPr lang="lt-LT" sz="2000" dirty="0">
                <a:latin typeface="+mn-lt"/>
              </a:rPr>
              <a:t>pareigybės aprašymas priklauso nuo pareigybės lygmens ir nuo specialiosios ar bendrosios veiklos srities, kuriai priskiriamos konkrečios pareigybės </a:t>
            </a:r>
            <a:r>
              <a:rPr lang="lt-LT" sz="2000" dirty="0" smtClean="0">
                <a:latin typeface="+mn-lt"/>
              </a:rPr>
              <a:t>funkcijos.</a:t>
            </a:r>
            <a:endParaRPr lang="lt-LT" sz="2000" dirty="0">
              <a:latin typeface="+mn-lt"/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353085" y="1393371"/>
            <a:ext cx="8625451" cy="618309"/>
          </a:xfrm>
        </p:spPr>
        <p:txBody>
          <a:bodyPr>
            <a:noAutofit/>
          </a:bodyPr>
          <a:lstStyle/>
          <a:p>
            <a:r>
              <a:rPr lang="lt-LT" sz="2800" dirty="0" smtClean="0">
                <a:solidFill>
                  <a:schemeClr val="tx1"/>
                </a:solidFill>
                <a:latin typeface="+mj-lt"/>
              </a:rPr>
              <a:t>PAREIGYBIŲ APRAŠYMŲ SISTEMINIMO PRINCIPAI</a:t>
            </a:r>
            <a:endParaRPr lang="lt-LT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351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8649" y="1811382"/>
            <a:ext cx="8349887" cy="4489829"/>
          </a:xfrm>
        </p:spPr>
        <p:txBody>
          <a:bodyPr>
            <a:noAutofit/>
          </a:bodyPr>
          <a:lstStyle/>
          <a:p>
            <a:pPr marL="0" lvl="1" indent="0">
              <a:spcAft>
                <a:spcPct val="20000"/>
              </a:spcAft>
              <a:buNone/>
            </a:pPr>
            <a:r>
              <a:rPr lang="lt-LT" sz="1600" dirty="0"/>
              <a:t>Siekiant užtikrinti patogų Katalogo naudojimą, taikomi papildomi pareigybių grupavimo </a:t>
            </a:r>
            <a:r>
              <a:rPr lang="lt-LT" sz="1600" dirty="0" smtClean="0"/>
              <a:t>kriterijai – </a:t>
            </a:r>
            <a:r>
              <a:rPr lang="lt-LT" sz="1600" dirty="0"/>
              <a:t>vadovai ir </a:t>
            </a:r>
            <a:r>
              <a:rPr lang="lt-LT" sz="1600" dirty="0" smtClean="0"/>
              <a:t>specialistai</a:t>
            </a:r>
          </a:p>
          <a:p>
            <a:pPr marL="0" lvl="1" indent="0">
              <a:spcAft>
                <a:spcPct val="20000"/>
              </a:spcAft>
              <a:buNone/>
            </a:pPr>
            <a:endParaRPr lang="lt-LT" sz="1600" dirty="0"/>
          </a:p>
          <a:p>
            <a:pPr marL="0" lvl="1" indent="0">
              <a:spcAft>
                <a:spcPct val="20000"/>
              </a:spcAft>
              <a:buNone/>
            </a:pPr>
            <a:endParaRPr lang="lt-LT" sz="1600" dirty="0"/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353085" y="1193073"/>
            <a:ext cx="8625451" cy="618309"/>
          </a:xfrm>
        </p:spPr>
        <p:txBody>
          <a:bodyPr>
            <a:noAutofit/>
          </a:bodyPr>
          <a:lstStyle/>
          <a:p>
            <a:r>
              <a:rPr lang="lt-LT" sz="2800" dirty="0" smtClean="0">
                <a:solidFill>
                  <a:schemeClr val="tx1"/>
                </a:solidFill>
                <a:latin typeface="+mj-lt"/>
              </a:rPr>
              <a:t>PAREIGYBIŲ LYGMENYS</a:t>
            </a:r>
            <a:endParaRPr lang="lt-LT" sz="2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49" y="2374769"/>
            <a:ext cx="8126052" cy="382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8649" y="1811382"/>
            <a:ext cx="8349887" cy="4489829"/>
          </a:xfrm>
        </p:spPr>
        <p:txBody>
          <a:bodyPr>
            <a:noAutofit/>
          </a:bodyPr>
          <a:lstStyle/>
          <a:p>
            <a:pPr marL="0" lvl="1" indent="0">
              <a:spcAft>
                <a:spcPct val="20000"/>
              </a:spcAft>
              <a:buNone/>
            </a:pPr>
            <a:r>
              <a:rPr lang="lt-LT" sz="1800" dirty="0">
                <a:latin typeface="+mn-lt"/>
              </a:rPr>
              <a:t>Kataloge išskiriama 17 veiklos sričių</a:t>
            </a:r>
          </a:p>
          <a:p>
            <a:pPr marL="0" lvl="1" indent="0">
              <a:spcAft>
                <a:spcPct val="20000"/>
              </a:spcAft>
              <a:buNone/>
            </a:pPr>
            <a:r>
              <a:rPr lang="lt-LT" sz="1800" dirty="0">
                <a:latin typeface="+mn-lt"/>
              </a:rPr>
              <a:t>Siekiant užtikrinti patogų Katalogo naudojimą, taikomi papildomi pareigybių grupavimo kriterijai – specialiosios ir bendrosios veiklos </a:t>
            </a:r>
            <a:r>
              <a:rPr lang="lt-LT" sz="1800" dirty="0" smtClean="0">
                <a:latin typeface="+mn-lt"/>
              </a:rPr>
              <a:t>sritys</a:t>
            </a:r>
          </a:p>
          <a:p>
            <a:pPr marL="0" lvl="1" indent="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None/>
              <a:defRPr/>
            </a:pPr>
            <a:endParaRPr lang="lt-LT" sz="1800" b="1" kern="0" dirty="0" smtClean="0">
              <a:latin typeface="+mn-lt"/>
            </a:endParaRPr>
          </a:p>
          <a:p>
            <a:pPr marL="0" lvl="1" indent="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None/>
              <a:defRPr/>
            </a:pPr>
            <a:r>
              <a:rPr lang="lt-LT" sz="1800" b="1" kern="0" dirty="0" smtClean="0">
                <a:latin typeface="+mn-lt"/>
              </a:rPr>
              <a:t>Specialiosios </a:t>
            </a:r>
            <a:r>
              <a:rPr lang="lt-LT" sz="1800" b="1" kern="0" dirty="0">
                <a:latin typeface="+mn-lt"/>
              </a:rPr>
              <a:t>veiklos sritys:</a:t>
            </a:r>
          </a:p>
          <a:p>
            <a:pPr marL="466725" lvl="1" indent="-28575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sz="1800" kern="0" dirty="0">
                <a:latin typeface="+mn-lt"/>
              </a:rPr>
              <a:t>Politikos </a:t>
            </a:r>
            <a:r>
              <a:rPr lang="lt-LT" sz="1800" kern="0" dirty="0" smtClean="0">
                <a:latin typeface="+mn-lt"/>
              </a:rPr>
              <a:t>formavimas;</a:t>
            </a:r>
            <a:endParaRPr lang="lt-LT" sz="1800" kern="0" dirty="0">
              <a:latin typeface="+mn-lt"/>
            </a:endParaRPr>
          </a:p>
          <a:p>
            <a:pPr marL="466725" lvl="1" indent="-28575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sz="1800" kern="0" dirty="0">
                <a:latin typeface="+mn-lt"/>
              </a:rPr>
              <a:t>Sprendimų priėmimo </a:t>
            </a:r>
            <a:r>
              <a:rPr lang="lt-LT" sz="1800" kern="0" dirty="0" smtClean="0">
                <a:latin typeface="+mn-lt"/>
              </a:rPr>
              <a:t>įgyvendinimas;</a:t>
            </a:r>
            <a:endParaRPr lang="lt-LT" sz="1800" kern="0" dirty="0">
              <a:latin typeface="+mn-lt"/>
            </a:endParaRPr>
          </a:p>
          <a:p>
            <a:pPr marL="466725" lvl="1" indent="-28575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sz="1800" kern="0" dirty="0">
                <a:latin typeface="+mn-lt"/>
              </a:rPr>
              <a:t>Stebėsena ir </a:t>
            </a:r>
            <a:r>
              <a:rPr lang="lt-LT" sz="1800" kern="0" dirty="0" smtClean="0">
                <a:latin typeface="+mn-lt"/>
              </a:rPr>
              <a:t>analizė;</a:t>
            </a:r>
            <a:endParaRPr lang="lt-LT" sz="1800" kern="0" dirty="0">
              <a:latin typeface="+mn-lt"/>
            </a:endParaRPr>
          </a:p>
          <a:p>
            <a:pPr marL="466725" lvl="1" indent="-28575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sz="1800" kern="0" dirty="0">
                <a:latin typeface="+mn-lt"/>
              </a:rPr>
              <a:t>Priežiūra ir </a:t>
            </a:r>
            <a:r>
              <a:rPr lang="lt-LT" sz="1800" kern="0" dirty="0" smtClean="0">
                <a:latin typeface="+mn-lt"/>
              </a:rPr>
              <a:t>kontrolė;</a:t>
            </a:r>
            <a:endParaRPr lang="lt-LT" sz="1800" kern="0" dirty="0">
              <a:latin typeface="+mn-lt"/>
            </a:endParaRPr>
          </a:p>
          <a:p>
            <a:pPr marL="466725" lvl="1" indent="-28575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sz="1800" kern="0" dirty="0">
                <a:latin typeface="+mn-lt"/>
              </a:rPr>
              <a:t>Paslaugos ir </a:t>
            </a:r>
            <a:r>
              <a:rPr lang="lt-LT" sz="1800" kern="0" dirty="0" smtClean="0">
                <a:latin typeface="+mn-lt"/>
              </a:rPr>
              <a:t>aptarnavimas;</a:t>
            </a:r>
            <a:endParaRPr lang="lt-LT" sz="1800" kern="0" dirty="0">
              <a:latin typeface="+mn-lt"/>
            </a:endParaRPr>
          </a:p>
          <a:p>
            <a:pPr marL="466725" lvl="1" indent="-285750" fontAlgn="base">
              <a:lnSpc>
                <a:spcPct val="100000"/>
              </a:lnSpc>
              <a:spcBef>
                <a:spcPts val="0"/>
              </a:spcBef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sz="1800" kern="0" dirty="0">
                <a:latin typeface="+mn-lt"/>
              </a:rPr>
              <a:t>Kitos specialiosios veiklos </a:t>
            </a:r>
            <a:r>
              <a:rPr lang="lt-LT" sz="1800" kern="0" dirty="0" smtClean="0">
                <a:latin typeface="+mn-lt"/>
              </a:rPr>
              <a:t>sritys.</a:t>
            </a:r>
            <a:endParaRPr lang="lt-LT" sz="1800" kern="0" dirty="0">
              <a:latin typeface="+mn-lt"/>
            </a:endParaRPr>
          </a:p>
          <a:p>
            <a:pPr marL="0" lvl="1" indent="0">
              <a:spcAft>
                <a:spcPct val="20000"/>
              </a:spcAft>
              <a:buNone/>
            </a:pPr>
            <a:endParaRPr lang="lt-LT" sz="1600" dirty="0" smtClean="0">
              <a:latin typeface="+mn-lt"/>
            </a:endParaRPr>
          </a:p>
          <a:p>
            <a:pPr marL="0" lvl="1" indent="0">
              <a:spcAft>
                <a:spcPct val="20000"/>
              </a:spcAft>
              <a:buNone/>
            </a:pPr>
            <a:endParaRPr lang="lt-LT" sz="1600" dirty="0"/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353085" y="1193074"/>
            <a:ext cx="8625451" cy="618309"/>
          </a:xfrm>
        </p:spPr>
        <p:txBody>
          <a:bodyPr>
            <a:noAutofit/>
          </a:bodyPr>
          <a:lstStyle/>
          <a:p>
            <a:r>
              <a:rPr lang="lt-LT" sz="2800" dirty="0" smtClean="0">
                <a:solidFill>
                  <a:schemeClr val="tx1"/>
                </a:solidFill>
                <a:latin typeface="+mj-lt"/>
              </a:rPr>
              <a:t>VEIKLOS SRITYS</a:t>
            </a:r>
            <a:endParaRPr lang="lt-LT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03592" y="3032849"/>
            <a:ext cx="4545505" cy="351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lvl="1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defRPr/>
            </a:pPr>
            <a:r>
              <a:rPr lang="lt-LT" b="1" dirty="0"/>
              <a:t>Bendrosios veiklos sritys:</a:t>
            </a:r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Veiklos </a:t>
            </a:r>
            <a:r>
              <a:rPr lang="lt-LT" dirty="0" smtClean="0"/>
              <a:t>planavimas;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Finansų </a:t>
            </a:r>
            <a:r>
              <a:rPr lang="lt-LT" dirty="0" smtClean="0"/>
              <a:t>valdymas;</a:t>
            </a:r>
            <a:endParaRPr lang="lt-LT" dirty="0" smtClean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 smtClean="0"/>
              <a:t>Informacinių </a:t>
            </a:r>
            <a:r>
              <a:rPr lang="lt-LT" dirty="0"/>
              <a:t>technologijų </a:t>
            </a:r>
            <a:r>
              <a:rPr lang="lt-LT" dirty="0" smtClean="0"/>
              <a:t>valdymas;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Personalo </a:t>
            </a:r>
            <a:r>
              <a:rPr lang="lt-LT" dirty="0" smtClean="0"/>
              <a:t>valdymas;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Dokumentų </a:t>
            </a:r>
            <a:r>
              <a:rPr lang="lt-LT" dirty="0" smtClean="0"/>
              <a:t>valdymas;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Turto </a:t>
            </a:r>
            <a:r>
              <a:rPr lang="lt-LT" dirty="0" smtClean="0"/>
              <a:t>valdymas;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Viešieji </a:t>
            </a:r>
            <a:r>
              <a:rPr lang="lt-LT" dirty="0" smtClean="0"/>
              <a:t>ryšiai;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Tarptautiniai </a:t>
            </a:r>
            <a:r>
              <a:rPr lang="lt-LT" dirty="0" smtClean="0"/>
              <a:t>ryšiai;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Vidaus </a:t>
            </a:r>
            <a:r>
              <a:rPr lang="lt-LT" dirty="0" smtClean="0"/>
              <a:t>auditas;</a:t>
            </a:r>
            <a:endParaRPr lang="en-US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/>
              <a:t>Viešieji </a:t>
            </a:r>
            <a:r>
              <a:rPr lang="lt-LT" dirty="0" smtClean="0"/>
              <a:t>pirkimai;</a:t>
            </a:r>
            <a:endParaRPr lang="lt-LT" dirty="0"/>
          </a:p>
          <a:p>
            <a:pPr marL="466725" lvl="1" indent="-285750"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ct val="75000"/>
              <a:buFont typeface="Wingdings" panose="05000000000000000000" pitchFamily="2" charset="2"/>
              <a:buChar char="Ø"/>
            </a:pPr>
            <a:r>
              <a:rPr lang="lt-LT" dirty="0" smtClean="0"/>
              <a:t>Teisė.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534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8649" y="1811382"/>
            <a:ext cx="8349887" cy="4489829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lt-LT" sz="1800" b="1" dirty="0">
                <a:latin typeface="+mn-lt"/>
              </a:rPr>
              <a:t>Bendrosios funkcijos</a:t>
            </a:r>
            <a:endParaRPr lang="lt-LT" sz="1800" dirty="0">
              <a:latin typeface="+mn-lt"/>
            </a:endParaRPr>
          </a:p>
          <a:p>
            <a:pPr marL="0" lvl="1" indent="0">
              <a:buNone/>
            </a:pPr>
            <a:r>
              <a:rPr lang="lt-LT" sz="1800" dirty="0" smtClean="0">
                <a:latin typeface="+mn-lt"/>
              </a:rPr>
              <a:t>Bendrosios pareigybės </a:t>
            </a:r>
            <a:r>
              <a:rPr lang="lt-LT" sz="1800" dirty="0">
                <a:latin typeface="+mn-lt"/>
              </a:rPr>
              <a:t>funkcijos yra standartizuotos, tarpusavyje nesidubliuojančios tam tikros pareigybių lygmens </a:t>
            </a:r>
            <a:r>
              <a:rPr lang="lt-LT" sz="1800" dirty="0" smtClean="0">
                <a:latin typeface="+mn-lt"/>
              </a:rPr>
              <a:t>funkcijos</a:t>
            </a:r>
            <a:r>
              <a:rPr lang="lt-LT" sz="1800" dirty="0">
                <a:latin typeface="+mn-lt"/>
              </a:rPr>
              <a:t>. </a:t>
            </a:r>
            <a:r>
              <a:rPr lang="lt-LT" sz="1800" i="1" dirty="0">
                <a:latin typeface="+mn-lt"/>
              </a:rPr>
              <a:t>Pasirenkamos iš atitinkamo pareigybių aprašymo </a:t>
            </a:r>
            <a:r>
              <a:rPr lang="lt-LT" sz="1800" i="1" dirty="0" smtClean="0">
                <a:latin typeface="+mn-lt"/>
              </a:rPr>
              <a:t>ruošinio.</a:t>
            </a:r>
            <a:endParaRPr lang="lt-LT" sz="1800" i="1" dirty="0">
              <a:latin typeface="+mn-lt"/>
            </a:endParaRPr>
          </a:p>
          <a:p>
            <a:pPr marL="0" lvl="1" indent="0">
              <a:buNone/>
            </a:pPr>
            <a:endParaRPr lang="lt-LT" sz="1800" dirty="0">
              <a:latin typeface="+mn-lt"/>
            </a:endParaRPr>
          </a:p>
          <a:p>
            <a:pPr marL="0" lvl="1" indent="0">
              <a:buNone/>
            </a:pPr>
            <a:r>
              <a:rPr lang="lt-LT" sz="1800" b="1" dirty="0">
                <a:latin typeface="+mn-lt"/>
              </a:rPr>
              <a:t>Specialieji reikalavimai</a:t>
            </a:r>
            <a:endParaRPr lang="lt-LT" sz="1800" dirty="0">
              <a:latin typeface="+mn-lt"/>
            </a:endParaRPr>
          </a:p>
          <a:p>
            <a:pPr marL="0" lvl="1" indent="0">
              <a:buNone/>
            </a:pPr>
            <a:r>
              <a:rPr lang="lt-LT" sz="1800" dirty="0" smtClean="0">
                <a:latin typeface="+mn-lt"/>
              </a:rPr>
              <a:t>Privalomi standartizuoti specialieji </a:t>
            </a:r>
            <a:r>
              <a:rPr lang="lt-LT" sz="1800" dirty="0">
                <a:latin typeface="+mn-lt"/>
              </a:rPr>
              <a:t>reikalavimai apima išsilavinimą, darbo patirtį ir užsienio kalbos </a:t>
            </a:r>
            <a:r>
              <a:rPr lang="lt-LT" sz="1800" dirty="0" smtClean="0">
                <a:latin typeface="+mn-lt"/>
              </a:rPr>
              <a:t>mokėjimą. </a:t>
            </a:r>
            <a:r>
              <a:rPr lang="lt-LT" sz="1800" i="1" dirty="0">
                <a:latin typeface="+mn-lt"/>
              </a:rPr>
              <a:t>Pasirenkami vadovaujantis Metodikos 2 </a:t>
            </a:r>
            <a:r>
              <a:rPr lang="lt-LT" sz="1800" i="1" dirty="0" smtClean="0">
                <a:latin typeface="+mn-lt"/>
              </a:rPr>
              <a:t>priedu.</a:t>
            </a:r>
            <a:endParaRPr lang="lt-LT" sz="1800" dirty="0">
              <a:latin typeface="+mn-lt"/>
            </a:endParaRPr>
          </a:p>
          <a:p>
            <a:pPr marL="0" lvl="1" indent="0">
              <a:buNone/>
            </a:pPr>
            <a:endParaRPr lang="lt-LT" sz="1800" dirty="0">
              <a:latin typeface="+mn-lt"/>
            </a:endParaRPr>
          </a:p>
          <a:p>
            <a:pPr marL="0" lvl="1" indent="0">
              <a:buNone/>
            </a:pPr>
            <a:r>
              <a:rPr lang="lt-LT" sz="1800" b="1" dirty="0">
                <a:latin typeface="+mn-lt"/>
              </a:rPr>
              <a:t>Kompetencijos</a:t>
            </a:r>
          </a:p>
          <a:p>
            <a:pPr marL="0" lvl="1" indent="0">
              <a:buNone/>
            </a:pPr>
            <a:r>
              <a:rPr lang="lt-LT" sz="1800" dirty="0" smtClean="0">
                <a:latin typeface="+mn-lt"/>
              </a:rPr>
              <a:t>Bendruosiuose </a:t>
            </a:r>
            <a:r>
              <a:rPr lang="lt-LT" sz="1800" dirty="0">
                <a:latin typeface="+mn-lt"/>
              </a:rPr>
              <a:t>pareigybių aprašymuose pateikiamos bendrosios, vadybinės ir lyderystės ir (arba) specifinės ir profesinės </a:t>
            </a:r>
            <a:r>
              <a:rPr lang="lt-LT" sz="1800" dirty="0" smtClean="0">
                <a:latin typeface="+mn-lt"/>
              </a:rPr>
              <a:t>kompetencijos. </a:t>
            </a:r>
            <a:r>
              <a:rPr lang="lt-LT" sz="1800" i="1" dirty="0">
                <a:latin typeface="+mn-lt"/>
              </a:rPr>
              <a:t>Pasirenkamos iš atitinkamo pareigybių aprašymo ruošinio, </a:t>
            </a:r>
            <a:r>
              <a:rPr lang="lt-LT" sz="1800" i="1" dirty="0" smtClean="0">
                <a:latin typeface="+mn-lt"/>
              </a:rPr>
              <a:t>išskyrus specialiosios veiklos srities profesines </a:t>
            </a:r>
            <a:r>
              <a:rPr lang="lt-LT" sz="1800" i="1" dirty="0" smtClean="0">
                <a:latin typeface="+mn-lt"/>
              </a:rPr>
              <a:t>kompetencijas.</a:t>
            </a:r>
            <a:endParaRPr lang="lt-LT" sz="1800" i="1" dirty="0">
              <a:latin typeface="+mn-lt"/>
            </a:endParaRPr>
          </a:p>
          <a:p>
            <a:pPr marL="0" lvl="1" indent="0">
              <a:buNone/>
            </a:pPr>
            <a:endParaRPr lang="lt-LT" sz="2000" dirty="0">
              <a:latin typeface="+mn-lt"/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353085" y="1193074"/>
            <a:ext cx="8625451" cy="618309"/>
          </a:xfrm>
        </p:spPr>
        <p:txBody>
          <a:bodyPr>
            <a:noAutofit/>
          </a:bodyPr>
          <a:lstStyle/>
          <a:p>
            <a:r>
              <a:rPr lang="lt-LT" sz="2800" dirty="0" smtClean="0">
                <a:solidFill>
                  <a:schemeClr val="tx1"/>
                </a:solidFill>
                <a:latin typeface="+mj-lt"/>
              </a:rPr>
              <a:t>BENDROJO PAREIGYBĖS APRAŠYMO STRUKTŪRA</a:t>
            </a:r>
            <a:endParaRPr lang="lt-LT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384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8649" y="1811382"/>
            <a:ext cx="8349887" cy="4489829"/>
          </a:xfrm>
        </p:spPr>
        <p:txBody>
          <a:bodyPr>
            <a:noAutofit/>
          </a:bodyPr>
          <a:lstStyle/>
          <a:p>
            <a:pPr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lt-LT" sz="2000" b="1" dirty="0" smtClean="0">
                <a:latin typeface="+mn-lt"/>
              </a:rPr>
              <a:t>Pareigybės pavadinimas ir </a:t>
            </a:r>
            <a:r>
              <a:rPr lang="lt-LT" sz="2000" b="1" dirty="0">
                <a:latin typeface="+mn-lt"/>
              </a:rPr>
              <a:t>charakteristika: </a:t>
            </a:r>
            <a:r>
              <a:rPr lang="lt-LT" sz="2000" dirty="0">
                <a:latin typeface="+mn-lt"/>
              </a:rPr>
              <a:t>apima konkretų pareigybės pavadinimą ir pareigybės </a:t>
            </a:r>
            <a:r>
              <a:rPr lang="lt-LT" sz="2000" dirty="0" smtClean="0">
                <a:latin typeface="+mn-lt"/>
              </a:rPr>
              <a:t>lygmenį.</a:t>
            </a:r>
            <a:endParaRPr lang="lt-LT" sz="2000" dirty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lt-LT" sz="2000" b="1" dirty="0" smtClean="0">
                <a:latin typeface="+mn-lt"/>
              </a:rPr>
              <a:t>Pavaldumas</a:t>
            </a:r>
            <a:r>
              <a:rPr lang="lt-LT" sz="2000" b="1" dirty="0">
                <a:latin typeface="+mn-lt"/>
              </a:rPr>
              <a:t>: </a:t>
            </a:r>
            <a:r>
              <a:rPr lang="lt-LT" sz="2000" dirty="0">
                <a:latin typeface="+mn-lt"/>
              </a:rPr>
              <a:t>nurodoma, kam konkrečias pareigas einantis valstybės tarnautojas yra </a:t>
            </a:r>
            <a:r>
              <a:rPr lang="lt-LT" sz="2000" dirty="0" smtClean="0">
                <a:latin typeface="+mn-lt"/>
              </a:rPr>
              <a:t>pavaldus.</a:t>
            </a:r>
            <a:endParaRPr lang="lt-LT" sz="2000" dirty="0" smtClean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lt-LT" sz="2000" b="1" dirty="0" smtClean="0">
                <a:latin typeface="+mn-lt"/>
              </a:rPr>
              <a:t>Veiklos sritis: </a:t>
            </a:r>
            <a:r>
              <a:rPr lang="lt-LT" sz="2000" dirty="0" smtClean="0">
                <a:latin typeface="+mn-lt"/>
              </a:rPr>
              <a:t>nurodoma </a:t>
            </a:r>
            <a:r>
              <a:rPr lang="lt-LT" sz="2000" dirty="0">
                <a:latin typeface="+mn-lt"/>
              </a:rPr>
              <a:t>pareigybei priskirta pagrindinė veiklos sritis ir papildomos veiklos sritys (jeigu tokios yra </a:t>
            </a:r>
            <a:r>
              <a:rPr lang="lt-LT" sz="2000" dirty="0" smtClean="0">
                <a:latin typeface="+mn-lt"/>
              </a:rPr>
              <a:t>priskirtos</a:t>
            </a:r>
            <a:r>
              <a:rPr lang="lt-LT" sz="2000" dirty="0" smtClean="0">
                <a:latin typeface="+mn-lt"/>
              </a:rPr>
              <a:t>).</a:t>
            </a:r>
            <a:endParaRPr lang="lt-LT" sz="2000" dirty="0" smtClean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lt-LT" sz="2000" b="1" dirty="0" smtClean="0">
                <a:latin typeface="+mn-lt"/>
              </a:rPr>
              <a:t>Specializacija: </a:t>
            </a:r>
            <a:r>
              <a:rPr lang="lt-LT" sz="2000" dirty="0" smtClean="0">
                <a:latin typeface="+mn-lt"/>
              </a:rPr>
              <a:t>nurodoma</a:t>
            </a:r>
            <a:r>
              <a:rPr lang="lt-LT" sz="2000" dirty="0">
                <a:latin typeface="+mn-lt"/>
              </a:rPr>
              <a:t>, kokia yra konkrečios pareigybės specializacija – konkretinama pareigybės darbo sritis, sektorius, segmentas ar </a:t>
            </a:r>
            <a:r>
              <a:rPr lang="lt-LT" sz="2000" dirty="0" smtClean="0">
                <a:latin typeface="+mn-lt"/>
              </a:rPr>
              <a:t>panašiai.</a:t>
            </a:r>
            <a:endParaRPr lang="lt-LT" sz="2000" dirty="0" smtClean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lt-LT" sz="2000" b="1" dirty="0" smtClean="0">
                <a:latin typeface="+mn-lt"/>
              </a:rPr>
              <a:t>Funkcijos: </a:t>
            </a:r>
            <a:r>
              <a:rPr lang="lt-LT" sz="2000" dirty="0" smtClean="0">
                <a:latin typeface="+mn-lt"/>
              </a:rPr>
              <a:t>apima </a:t>
            </a:r>
            <a:r>
              <a:rPr lang="lt-LT" sz="2000" dirty="0">
                <a:latin typeface="+mn-lt"/>
              </a:rPr>
              <a:t>bendrąsias, papildomas ir specialiąsias </a:t>
            </a:r>
            <a:r>
              <a:rPr lang="lt-LT" sz="2000" dirty="0" smtClean="0">
                <a:latin typeface="+mn-lt"/>
              </a:rPr>
              <a:t>funkcijas.</a:t>
            </a:r>
            <a:endParaRPr lang="lt-LT" sz="2000" dirty="0" smtClean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lt-LT" sz="2000" b="1" dirty="0" smtClean="0">
                <a:latin typeface="+mn-lt"/>
              </a:rPr>
              <a:t>Specialieji reikalavimai: </a:t>
            </a:r>
            <a:r>
              <a:rPr lang="lt-LT" sz="2000" dirty="0" smtClean="0">
                <a:latin typeface="+mn-lt"/>
              </a:rPr>
              <a:t>apima </a:t>
            </a:r>
            <a:r>
              <a:rPr lang="lt-LT" sz="2000" dirty="0">
                <a:latin typeface="+mn-lt"/>
              </a:rPr>
              <a:t>privalomus ir papildomus specialiuosius </a:t>
            </a:r>
            <a:r>
              <a:rPr lang="lt-LT" sz="2000" dirty="0" smtClean="0">
                <a:latin typeface="+mn-lt"/>
              </a:rPr>
              <a:t>reikalavimus.</a:t>
            </a:r>
            <a:endParaRPr lang="lt-LT" sz="2000" dirty="0" smtClean="0">
              <a:latin typeface="+mn-lt"/>
            </a:endParaRPr>
          </a:p>
          <a:p>
            <a:pPr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lt-LT" sz="2000" b="1" dirty="0" smtClean="0">
                <a:latin typeface="+mn-lt"/>
              </a:rPr>
              <a:t>Kompetencijos: </a:t>
            </a:r>
            <a:r>
              <a:rPr lang="lt-LT" sz="2000" dirty="0" smtClean="0">
                <a:latin typeface="+mn-lt"/>
              </a:rPr>
              <a:t>nurodomi </a:t>
            </a:r>
            <a:r>
              <a:rPr lang="lt-LT" sz="2000" dirty="0">
                <a:latin typeface="+mn-lt"/>
              </a:rPr>
              <a:t>konkrečiai pareigybei keliami kompetencijų </a:t>
            </a:r>
            <a:r>
              <a:rPr lang="lt-LT" sz="2000" dirty="0" smtClean="0">
                <a:latin typeface="+mn-lt"/>
              </a:rPr>
              <a:t>reikalavimai.</a:t>
            </a:r>
            <a:endParaRPr lang="lt-LT" sz="2000" dirty="0">
              <a:latin typeface="+mn-lt"/>
            </a:endParaRPr>
          </a:p>
          <a:p>
            <a:pPr marL="0" lvl="1" indent="0">
              <a:buNone/>
            </a:pPr>
            <a:endParaRPr lang="lt-LT" sz="2000" dirty="0">
              <a:latin typeface="+mn-lt"/>
            </a:endParaRPr>
          </a:p>
        </p:txBody>
      </p:sp>
      <p:sp>
        <p:nvSpPr>
          <p:cNvPr id="3" name="Antraštė 2"/>
          <p:cNvSpPr>
            <a:spLocks noGrp="1"/>
          </p:cNvSpPr>
          <p:nvPr>
            <p:ph type="title"/>
          </p:nvPr>
        </p:nvSpPr>
        <p:spPr>
          <a:xfrm>
            <a:off x="353085" y="1193074"/>
            <a:ext cx="8625451" cy="618309"/>
          </a:xfrm>
        </p:spPr>
        <p:txBody>
          <a:bodyPr>
            <a:noAutofit/>
          </a:bodyPr>
          <a:lstStyle/>
          <a:p>
            <a:r>
              <a:rPr lang="lt-LT" sz="2800" dirty="0" smtClean="0">
                <a:solidFill>
                  <a:schemeClr val="tx1"/>
                </a:solidFill>
                <a:latin typeface="+mj-lt"/>
              </a:rPr>
              <a:t>KONKRETAUS PAREIGYBĖS APRAŠYMO STRUKTŪRA</a:t>
            </a:r>
            <a:endParaRPr lang="lt-LT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699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628650" y="2060811"/>
            <a:ext cx="8107944" cy="4116151"/>
          </a:xfrm>
        </p:spPr>
        <p:txBody>
          <a:bodyPr>
            <a:normAutofit fontScale="85000" lnSpcReduction="20000"/>
          </a:bodyPr>
          <a:lstStyle/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r>
              <a:rPr lang="lt-LT" sz="1900" dirty="0" smtClean="0">
                <a:latin typeface="+mn-lt"/>
              </a:rPr>
              <a:t>Pareigybės </a:t>
            </a:r>
            <a:r>
              <a:rPr lang="lt-LT" sz="1900" dirty="0">
                <a:latin typeface="+mn-lt"/>
              </a:rPr>
              <a:t>aprašymas rengiamas VATIS. Pareigybių aprašymų ir kompetencijų rengimo funkcionalumas išdėstytas aiškiai ir </a:t>
            </a:r>
            <a:r>
              <a:rPr lang="lt-LT" sz="1900" dirty="0" smtClean="0">
                <a:latin typeface="+mn-lt"/>
              </a:rPr>
              <a:t>patogiai, yra parengta metodinė </a:t>
            </a:r>
            <a:r>
              <a:rPr lang="lt-LT" sz="1900" dirty="0" smtClean="0">
                <a:latin typeface="+mn-lt"/>
              </a:rPr>
              <a:t>medžiaga.</a:t>
            </a:r>
            <a:endParaRPr lang="lt-LT" sz="1900" dirty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endParaRPr lang="lt-LT" sz="1900" dirty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r>
              <a:rPr lang="lt-LT" sz="1900" dirty="0">
                <a:latin typeface="+mn-lt"/>
              </a:rPr>
              <a:t>Yra sukurta apie 100 bendrųjų pareigybių aprašymų </a:t>
            </a:r>
            <a:r>
              <a:rPr lang="lt-LT" sz="1900" dirty="0" smtClean="0">
                <a:latin typeface="+mn-lt"/>
              </a:rPr>
              <a:t>šablonų.</a:t>
            </a:r>
            <a:endParaRPr lang="lt-LT" sz="1900" dirty="0" smtClean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endParaRPr lang="lt-LT" sz="1900" dirty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r>
              <a:rPr lang="lt-LT" sz="1900" dirty="0">
                <a:latin typeface="+mn-lt"/>
              </a:rPr>
              <a:t>Yra pilnai parengtos bendrosios, vadybinės ir lyderystės, specifinės ir bendrosios veiklos srities profesinės </a:t>
            </a:r>
            <a:r>
              <a:rPr lang="lt-LT" sz="1900" dirty="0" smtClean="0">
                <a:latin typeface="+mn-lt"/>
              </a:rPr>
              <a:t>kompetencijos.</a:t>
            </a:r>
            <a:endParaRPr lang="lt-LT" sz="1900" dirty="0" smtClean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endParaRPr lang="lt-LT" sz="1900" dirty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r>
              <a:rPr lang="lt-LT" sz="1900" dirty="0">
                <a:latin typeface="+mn-lt"/>
              </a:rPr>
              <a:t>Vidutiniškai vieno pareigybės aprašymo parengimas užtrunka 10-15 min</a:t>
            </a:r>
            <a:r>
              <a:rPr lang="lt-LT" sz="1900" dirty="0" smtClean="0">
                <a:latin typeface="+mn-lt"/>
              </a:rPr>
              <a:t>. (profesinės kompetencijos </a:t>
            </a:r>
            <a:r>
              <a:rPr lang="lt-LT" sz="1900" dirty="0">
                <a:latin typeface="+mn-lt"/>
              </a:rPr>
              <a:t>– apie 30-40 min</a:t>
            </a:r>
            <a:r>
              <a:rPr lang="lt-LT" sz="1900" dirty="0" smtClean="0">
                <a:latin typeface="+mn-lt"/>
              </a:rPr>
              <a:t>.).</a:t>
            </a:r>
            <a:endParaRPr lang="lt-LT" sz="1900" dirty="0" smtClean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endParaRPr lang="lt-LT" sz="1900" dirty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r>
              <a:rPr lang="lt-LT" sz="1900" dirty="0">
                <a:latin typeface="+mn-lt"/>
              </a:rPr>
              <a:t>Vieną pareigybės aprašymą galima priskirti neribotam skaičiui </a:t>
            </a:r>
            <a:r>
              <a:rPr lang="lt-LT" sz="1900" dirty="0" smtClean="0">
                <a:latin typeface="+mn-lt"/>
              </a:rPr>
              <a:t>pareigybių. Prireikus galima susikurti nestandartinį pareigybės </a:t>
            </a:r>
            <a:r>
              <a:rPr lang="lt-LT" sz="1900" dirty="0" smtClean="0">
                <a:latin typeface="+mn-lt"/>
              </a:rPr>
              <a:t>aprašymą. </a:t>
            </a:r>
            <a:endParaRPr lang="lt-LT" sz="1900" dirty="0" smtClean="0">
              <a:latin typeface="+mn-lt"/>
            </a:endParaRPr>
          </a:p>
          <a:p>
            <a:pPr marL="342900" lvl="2" indent="-34290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Font typeface="Wingdings" panose="05000000000000000000" pitchFamily="2" charset="2"/>
              <a:buChar char="ü"/>
            </a:pPr>
            <a:endParaRPr lang="lt-LT" sz="1900" dirty="0">
              <a:latin typeface="+mn-lt"/>
            </a:endParaRPr>
          </a:p>
          <a:p>
            <a:pPr marL="0" lvl="2" indent="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None/>
            </a:pPr>
            <a:r>
              <a:rPr lang="lt-LT" sz="1900" dirty="0">
                <a:latin typeface="+mn-lt"/>
              </a:rPr>
              <a:t>Daugiau informacijos apie praktinį pareigybės aprašymo ir kompetencijų rengimą </a:t>
            </a:r>
          </a:p>
          <a:p>
            <a:pPr marL="0" lvl="2" indent="0">
              <a:spcBef>
                <a:spcPts val="0"/>
              </a:spcBef>
              <a:spcAft>
                <a:spcPct val="20000"/>
              </a:spcAft>
              <a:buClr>
                <a:srgbClr val="CC3300"/>
              </a:buClr>
              <a:buSzPct val="75000"/>
              <a:buNone/>
            </a:pPr>
            <a:r>
              <a:rPr lang="lt-LT" sz="1900" dirty="0">
                <a:latin typeface="+mn-lt"/>
              </a:rPr>
              <a:t>rasite Valstybės tarnybos </a:t>
            </a:r>
            <a:r>
              <a:rPr lang="lt-LT" sz="1900" dirty="0" smtClean="0">
                <a:latin typeface="+mn-lt"/>
              </a:rPr>
              <a:t>departamento </a:t>
            </a:r>
            <a:r>
              <a:rPr lang="lt-LT" sz="1900" dirty="0" err="1" smtClean="0">
                <a:latin typeface="+mn-lt"/>
              </a:rPr>
              <a:t>Youtube</a:t>
            </a:r>
            <a:r>
              <a:rPr lang="lt-LT" sz="1900" dirty="0" smtClean="0">
                <a:latin typeface="+mn-lt"/>
              </a:rPr>
              <a:t> </a:t>
            </a:r>
            <a:r>
              <a:rPr lang="lt-LT" sz="1900" dirty="0" smtClean="0">
                <a:latin typeface="+mn-lt"/>
              </a:rPr>
              <a:t>kanale.</a:t>
            </a:r>
            <a:endParaRPr lang="lt-LT" sz="1900" dirty="0">
              <a:latin typeface="+mn-lt"/>
            </a:endParaRPr>
          </a:p>
          <a:p>
            <a:pPr marL="0" lvl="2" indent="0">
              <a:spcBef>
                <a:spcPts val="0"/>
              </a:spcBef>
              <a:spcAft>
                <a:spcPct val="20000"/>
              </a:spcAft>
              <a:buClr>
                <a:srgbClr val="92D050"/>
              </a:buClr>
              <a:buSzPct val="75000"/>
              <a:buNone/>
            </a:pPr>
            <a:endParaRPr lang="lt-LT" sz="1900" dirty="0" smtClean="0">
              <a:latin typeface="+mn-lt"/>
            </a:endParaRPr>
          </a:p>
          <a:p>
            <a:pPr marL="0" lvl="2" indent="0">
              <a:spcBef>
                <a:spcPts val="0"/>
              </a:spcBef>
              <a:spcAft>
                <a:spcPct val="20000"/>
              </a:spcAft>
              <a:buClr>
                <a:srgbClr val="92D050"/>
              </a:buClr>
              <a:buSzPct val="75000"/>
              <a:buNone/>
            </a:pPr>
            <a:r>
              <a:rPr lang="lt-LT" sz="1900" dirty="0" smtClean="0">
                <a:latin typeface="+mn-lt"/>
              </a:rPr>
              <a:t>Žiūrėti</a:t>
            </a:r>
            <a:r>
              <a:rPr lang="lt-LT" sz="1900" dirty="0">
                <a:latin typeface="+mn-lt"/>
              </a:rPr>
              <a:t>: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739272" y="1337434"/>
            <a:ext cx="7886700" cy="723375"/>
          </a:xfrm>
        </p:spPr>
        <p:txBody>
          <a:bodyPr>
            <a:normAutofit fontScale="90000"/>
          </a:bodyPr>
          <a:lstStyle/>
          <a:p>
            <a:r>
              <a:rPr lang="lt-LT" sz="2800" dirty="0" smtClean="0">
                <a:solidFill>
                  <a:schemeClr val="tx1"/>
                </a:solidFill>
                <a:latin typeface="+mj-lt"/>
              </a:rPr>
              <a:t>STANDARTIZUOTO PAREIGYBĖS APRAŠYMO NAUDOJIMO GALIMYBĖS</a:t>
            </a:r>
            <a:endParaRPr lang="lt-LT" sz="2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5" name="Paveikslėlis 4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827" y="5364307"/>
            <a:ext cx="648883" cy="648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4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800666" y="1937443"/>
            <a:ext cx="7886700" cy="4239520"/>
          </a:xfrm>
        </p:spPr>
        <p:txBody>
          <a:bodyPr/>
          <a:lstStyle/>
          <a:p>
            <a:pPr marL="0" indent="0">
              <a:buNone/>
            </a:pPr>
            <a:endParaRPr lang="lt-LT" dirty="0"/>
          </a:p>
        </p:txBody>
      </p:sp>
      <p:sp>
        <p:nvSpPr>
          <p:cNvPr id="3" name="Pavadinimas 2"/>
          <p:cNvSpPr>
            <a:spLocks noGrp="1"/>
          </p:cNvSpPr>
          <p:nvPr>
            <p:ph type="title"/>
          </p:nvPr>
        </p:nvSpPr>
        <p:spPr>
          <a:xfrm>
            <a:off x="629841" y="1310139"/>
            <a:ext cx="7886700" cy="627304"/>
          </a:xfrm>
        </p:spPr>
        <p:txBody>
          <a:bodyPr>
            <a:normAutofit/>
          </a:bodyPr>
          <a:lstStyle/>
          <a:p>
            <a:r>
              <a:rPr lang="lt-LT" sz="2800" dirty="0" smtClean="0">
                <a:solidFill>
                  <a:schemeClr val="tx1"/>
                </a:solidFill>
                <a:latin typeface="+mj-lt"/>
              </a:rPr>
              <a:t>KOMPETENCIJŲ IR PAREIGYBIŲ LYGMENŲ MATRICA</a:t>
            </a:r>
            <a:endParaRPr lang="lt-LT" sz="2800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4" name="Group 1003"/>
          <p:cNvGrpSpPr>
            <a:grpSpLocks/>
          </p:cNvGrpSpPr>
          <p:nvPr/>
        </p:nvGrpSpPr>
        <p:grpSpPr bwMode="auto">
          <a:xfrm>
            <a:off x="1846907" y="2379093"/>
            <a:ext cx="5667470" cy="3356220"/>
            <a:chOff x="1481" y="1867"/>
            <a:chExt cx="7526" cy="3994"/>
          </a:xfrm>
        </p:grpSpPr>
        <p:sp>
          <p:nvSpPr>
            <p:cNvPr id="5" name="AutoShape 1004"/>
            <p:cNvSpPr>
              <a:spLocks noChangeArrowheads="1"/>
            </p:cNvSpPr>
            <p:nvPr/>
          </p:nvSpPr>
          <p:spPr bwMode="auto">
            <a:xfrm>
              <a:off x="1481" y="1867"/>
              <a:ext cx="7526" cy="1223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50">
              <a:solidFill>
                <a:srgbClr val="000066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000" b="1" dirty="0" smtClean="0">
                <a:solidFill>
                  <a:srgbClr val="000066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 smtClean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Vadybinės 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ir lyderystės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kompetencijos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6" name="AutoShape 1005"/>
            <p:cNvSpPr>
              <a:spLocks noChangeArrowheads="1"/>
            </p:cNvSpPr>
            <p:nvPr/>
          </p:nvSpPr>
          <p:spPr bwMode="auto">
            <a:xfrm>
              <a:off x="1481" y="3266"/>
              <a:ext cx="7526" cy="1223"/>
            </a:xfrm>
            <a:prstGeom prst="roundRect">
              <a:avLst>
                <a:gd name="adj" fmla="val 16667"/>
              </a:avLst>
            </a:prstGeom>
            <a:solidFill>
              <a:srgbClr val="99FF99"/>
            </a:solidFill>
            <a:ln w="19050">
              <a:solidFill>
                <a:srgbClr val="000066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000" b="1" dirty="0" smtClean="0">
                <a:solidFill>
                  <a:srgbClr val="000066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 smtClean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Bendrosios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kompetencijos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7" name="AutoShape 1006"/>
            <p:cNvSpPr>
              <a:spLocks noChangeArrowheads="1"/>
            </p:cNvSpPr>
            <p:nvPr/>
          </p:nvSpPr>
          <p:spPr bwMode="auto">
            <a:xfrm>
              <a:off x="1481" y="4638"/>
              <a:ext cx="7526" cy="122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19050">
              <a:solidFill>
                <a:srgbClr val="000066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000" b="1" dirty="0" smtClean="0">
                <a:solidFill>
                  <a:srgbClr val="000066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 smtClean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Specifinės </a:t>
              </a: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ir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profesinės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kompetencijos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8" name="AutoShape 1007"/>
            <p:cNvSpPr>
              <a:spLocks noChangeArrowheads="1"/>
            </p:cNvSpPr>
            <p:nvPr/>
          </p:nvSpPr>
          <p:spPr bwMode="auto">
            <a:xfrm>
              <a:off x="3207" y="1990"/>
              <a:ext cx="1724" cy="2336"/>
            </a:xfrm>
            <a:prstGeom prst="roundRect">
              <a:avLst>
                <a:gd name="adj" fmla="val 16667"/>
              </a:avLst>
            </a:prstGeom>
            <a:solidFill>
              <a:srgbClr val="F2F2F2">
                <a:alpha val="20000"/>
              </a:srgbClr>
            </a:solidFill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000" b="1" dirty="0" smtClean="0">
                <a:solidFill>
                  <a:srgbClr val="000066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200" dirty="0" smtClean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200" b="1" dirty="0" smtClean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Įstaigų </a:t>
              </a:r>
              <a:r>
                <a:rPr lang="lt-LT" sz="12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vadovai ir jų pavaduotojai </a:t>
              </a:r>
              <a:endParaRPr lang="lt-LT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9" name="AutoShape 1008"/>
            <p:cNvSpPr>
              <a:spLocks noChangeArrowheads="1"/>
            </p:cNvSpPr>
            <p:nvPr/>
          </p:nvSpPr>
          <p:spPr bwMode="auto">
            <a:xfrm>
              <a:off x="5036" y="1990"/>
              <a:ext cx="1838" cy="3708"/>
            </a:xfrm>
            <a:prstGeom prst="roundRect">
              <a:avLst>
                <a:gd name="adj" fmla="val 16667"/>
              </a:avLst>
            </a:prstGeom>
            <a:solidFill>
              <a:srgbClr val="F2F2F2">
                <a:alpha val="20000"/>
              </a:srgbClr>
            </a:solidFill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1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000" b="1" dirty="0">
                <a:solidFill>
                  <a:srgbClr val="000066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2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Padalinių vadovai ir </a:t>
              </a:r>
              <a:r>
                <a:rPr lang="lt-LT" sz="1200" b="1" dirty="0" smtClean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patarėjai, turintys vadovavimo įgaliojimus</a:t>
              </a:r>
              <a:r>
                <a:rPr lang="lt-LT" sz="12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2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 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0" name="AutoShape 1009"/>
            <p:cNvSpPr>
              <a:spLocks noChangeArrowheads="1"/>
            </p:cNvSpPr>
            <p:nvPr/>
          </p:nvSpPr>
          <p:spPr bwMode="auto">
            <a:xfrm>
              <a:off x="7047" y="3362"/>
              <a:ext cx="1724" cy="2336"/>
            </a:xfrm>
            <a:prstGeom prst="roundRect">
              <a:avLst>
                <a:gd name="adj" fmla="val 16667"/>
              </a:avLst>
            </a:prstGeom>
            <a:solidFill>
              <a:srgbClr val="F2F2F2">
                <a:alpha val="20000"/>
              </a:srgbClr>
            </a:solidFill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1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000" b="1" dirty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 </a:t>
              </a:r>
              <a:endParaRPr lang="lt-LT" sz="1000" b="1" dirty="0" smtClean="0">
                <a:solidFill>
                  <a:srgbClr val="000066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000" b="1" dirty="0">
                <a:solidFill>
                  <a:srgbClr val="000066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endParaRPr lang="lt-LT" sz="1000" b="1" dirty="0" smtClean="0">
                <a:solidFill>
                  <a:srgbClr val="000066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lt-LT" sz="1200" b="1" dirty="0" smtClean="0">
                  <a:solidFill>
                    <a:srgbClr val="000066"/>
                  </a:solidFill>
                  <a:effectLst/>
                  <a:latin typeface="Arial" panose="020B060402020202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Specialistai </a:t>
              </a:r>
              <a:endParaRPr lang="lt-LT" sz="1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87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12577</TotalTime>
  <Words>565</Words>
  <Application>Microsoft Office PowerPoint</Application>
  <PresentationFormat>Demonstracija ekrane (4:3)</PresentationFormat>
  <Paragraphs>106</Paragraphs>
  <Slides>9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7" baseType="lpstr">
      <vt:lpstr>MS Mincho</vt:lpstr>
      <vt:lpstr>Arial</vt:lpstr>
      <vt:lpstr>Calibri</vt:lpstr>
      <vt:lpstr>Calibri Light</vt:lpstr>
      <vt:lpstr>Myriad Pro regular</vt:lpstr>
      <vt:lpstr>Times New Roman</vt:lpstr>
      <vt:lpstr>Wingdings</vt:lpstr>
      <vt:lpstr>Office Theme</vt:lpstr>
      <vt:lpstr>Vidaus reikalų ministerija</vt:lpstr>
      <vt:lpstr>PAREIGYBIŲ APRAŠYMO IR VERTINIMO METODIKOS RENGIMO TIKSLAS IR NAUDA</vt:lpstr>
      <vt:lpstr>PAREIGYBIŲ APRAŠYMŲ SISTEMINIMO PRINCIPAI</vt:lpstr>
      <vt:lpstr>PAREIGYBIŲ LYGMENYS</vt:lpstr>
      <vt:lpstr>VEIKLOS SRITYS</vt:lpstr>
      <vt:lpstr>BENDROJO PAREIGYBĖS APRAŠYMO STRUKTŪRA</vt:lpstr>
      <vt:lpstr>KONKRETAUS PAREIGYBĖS APRAŠYMO STRUKTŪRA</vt:lpstr>
      <vt:lpstr>STANDARTIZUOTO PAREIGYBĖS APRAŠYMO NAUDOJIMO GALIMYBĖS</vt:lpstr>
      <vt:lpstr>KOMPETENCIJŲ IR PAREIGYBIŲ LYGMENŲ MATRICA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RePack by Diakov</dc:creator>
  <cp:lastModifiedBy>Adrianas Mečkovskis</cp:lastModifiedBy>
  <cp:revision>215</cp:revision>
  <dcterms:created xsi:type="dcterms:W3CDTF">2016-08-23T09:35:48Z</dcterms:created>
  <dcterms:modified xsi:type="dcterms:W3CDTF">2018-09-28T07:23:59Z</dcterms:modified>
</cp:coreProperties>
</file>