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2.xml" ContentType="application/vnd.openxmlformats-officedocument.drawingml.chart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4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335" r:id="rId2"/>
    <p:sldId id="445" r:id="rId3"/>
    <p:sldId id="437" r:id="rId4"/>
    <p:sldId id="446" r:id="rId5"/>
    <p:sldId id="447" r:id="rId6"/>
    <p:sldId id="460" r:id="rId7"/>
    <p:sldId id="459" r:id="rId8"/>
    <p:sldId id="441" r:id="rId9"/>
    <p:sldId id="462" r:id="rId10"/>
    <p:sldId id="463" r:id="rId11"/>
    <p:sldId id="461" r:id="rId12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309">
          <p15:clr>
            <a:srgbClr val="A4A3A4"/>
          </p15:clr>
        </p15:guide>
        <p15:guide id="4" pos="19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ius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DEED"/>
    <a:srgbClr val="00517D"/>
    <a:srgbClr val="E7E9F0"/>
    <a:srgbClr val="CCD0DF"/>
    <a:srgbClr val="C9ECFF"/>
    <a:srgbClr val="FFCC00"/>
    <a:srgbClr val="FFFFCC"/>
    <a:srgbClr val="C1D0E1"/>
    <a:srgbClr val="FAC090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Vidutinis stilius 2 – paryškinima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Vidutinis stilius 4 – paryškinima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Vidutinis stilius 3 – paryškinima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utinis stilius 3 – paryškinima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Vidutinis stilius 2 – paryškinima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Tamsus stilius1 – paryškinima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Šviesus stilius 3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inis stilius 1 – paryškinima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 stiliaus, be tinklelio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eminis stilius 1 – paryškinima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Šviesus stilius 1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Šviesus stilius 3 – paryškinima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Vidutinis stilius 2 – paryškinima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8" autoAdjust="0"/>
    <p:restoredTop sz="90282" autoAdjust="0"/>
  </p:normalViewPr>
  <p:slideViewPr>
    <p:cSldViewPr snapToGrid="0">
      <p:cViewPr>
        <p:scale>
          <a:sx n="100" d="100"/>
          <a:sy n="100" d="100"/>
        </p:scale>
        <p:origin x="-534" y="-84"/>
      </p:cViewPr>
      <p:guideLst>
        <p:guide orient="horz" pos="2160"/>
        <p:guide orient="horz" pos="835"/>
        <p:guide pos="3840"/>
        <p:guide pos="1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96" y="-96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m000549\my-doc\trubilaite_l\My%20Documents\Teis&#279;,%20SP,%20DBP\Stabilumas\Stabilumas%202020\Scenarijai%20Stabilumo%20programai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m000549.fm.lt\home\05_FPd\05_04\TNKN\Pristatymui\Grafikas_GG_prezentacijai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96716447886999"/>
          <c:y val="6.5850306412559123E-2"/>
          <c:w val="0.91669072131081386"/>
          <c:h val="0.6214598055346355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pav!$A$4</c:f>
              <c:strCache>
                <c:ptCount val="1"/>
                <c:pt idx="0">
                  <c:v>1 scenarijus</c:v>
                </c:pt>
              </c:strCache>
            </c:strRef>
          </c:tx>
          <c:spPr>
            <a:solidFill>
              <a:srgbClr val="91D5E5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C4-EF43-ACBC-42944B958BE0}"/>
              </c:ext>
            </c:extLst>
          </c:dPt>
          <c:dLbls>
            <c:dLbl>
              <c:idx val="1"/>
              <c:layout>
                <c:manualLayout>
                  <c:x val="-4.3478260869565218E-3"/>
                  <c:y val="-2.151862337432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C4-EF43-ACBC-42944B958B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pav!$B$2:$D$2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pav!$B$4:$D$4</c:f>
              <c:numCache>
                <c:formatCode>0.0</c:formatCode>
                <c:ptCount val="3"/>
                <c:pt idx="0">
                  <c:v>3.9</c:v>
                </c:pt>
                <c:pt idx="1">
                  <c:v>-2.783535974002433</c:v>
                </c:pt>
                <c:pt idx="2">
                  <c:v>5.3617864963911472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C4-EF43-ACBC-42944B958BE0}"/>
            </c:ext>
          </c:extLst>
        </c:ser>
        <c:ser>
          <c:idx val="2"/>
          <c:order val="1"/>
          <c:tx>
            <c:strRef>
              <c:f>pav!$A$5</c:f>
              <c:strCache>
                <c:ptCount val="1"/>
                <c:pt idx="0">
                  <c:v>2 scenarijus</c:v>
                </c:pt>
              </c:strCache>
            </c:strRef>
          </c:tx>
          <c:spPr>
            <a:solidFill>
              <a:srgbClr val="00517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8.7352904357969913E-2"/>
                  <c:y val="6.811897757169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C4-EF43-ACBC-42944B958B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pav!$B$2:$D$2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pav!$B$5:$D$5</c:f>
              <c:numCache>
                <c:formatCode>0.0</c:formatCode>
                <c:ptCount val="3"/>
                <c:pt idx="1">
                  <c:v>-7.271105872214477</c:v>
                </c:pt>
                <c:pt idx="2">
                  <c:v>6.5700456712145581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C4-EF43-ACBC-42944B958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-25"/>
        <c:axId val="95072640"/>
        <c:axId val="95074176"/>
      </c:barChart>
      <c:catAx>
        <c:axId val="9507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lt-LT"/>
          </a:p>
        </c:txPr>
        <c:crossAx val="95074176"/>
        <c:crosses val="autoZero"/>
        <c:auto val="1"/>
        <c:lblAlgn val="ctr"/>
        <c:lblOffset val="100"/>
        <c:noMultiLvlLbl val="0"/>
      </c:catAx>
      <c:valAx>
        <c:axId val="950741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lt-LT"/>
          </a:p>
        </c:txPr>
        <c:crossAx val="95072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9324681516868498"/>
          <c:w val="1"/>
          <c:h val="9.5304343979474473E-2"/>
        </c:manualLayout>
      </c:layout>
      <c:overlay val="0"/>
      <c:txPr>
        <a:bodyPr/>
        <a:lstStyle/>
        <a:p>
          <a:pPr>
            <a:defRPr sz="1600"/>
          </a:pPr>
          <a:endParaRPr lang="lt-L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rebuchet MS" panose="020B0603020202020204" pitchFamily="34" charset="0"/>
        </a:defRPr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'Lapas1 (2)'!$A$23</c:f>
              <c:strCache>
                <c:ptCount val="1"/>
                <c:pt idx="0">
                  <c:v>Skola</c:v>
                </c:pt>
              </c:strCache>
            </c:strRef>
          </c:tx>
          <c:dPt>
            <c:idx val="13"/>
            <c:marker>
              <c:spPr>
                <a:ln>
                  <a:prstDash val="sysDash"/>
                </a:ln>
              </c:spPr>
            </c:marker>
            <c:bubble3D val="0"/>
            <c:spPr>
              <a:ln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A3-1C49-B653-A2A67B523045}"/>
              </c:ext>
            </c:extLst>
          </c:dPt>
          <c:dPt>
            <c:idx val="14"/>
            <c:marker>
              <c:spPr>
                <a:ln>
                  <a:prstDash val="sysDash"/>
                </a:ln>
              </c:spPr>
            </c:marker>
            <c:bubble3D val="0"/>
            <c:spPr>
              <a:ln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A3-1C49-B653-A2A67B523045}"/>
              </c:ext>
            </c:extLst>
          </c:dPt>
          <c:dLbls>
            <c:dLbl>
              <c:idx val="13"/>
              <c:layout>
                <c:manualLayout>
                  <c:x val="-3.106893081534598E-2"/>
                  <c:y val="5.203807001695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A3-1C49-B653-A2A67B523045}"/>
                </c:ext>
              </c:extLst>
            </c:dLbl>
            <c:dLbl>
              <c:idx val="14"/>
              <c:layout>
                <c:manualLayout>
                  <c:x val="-2.9603589371174681E-2"/>
                  <c:y val="4.4150549781897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A3-1C49-B653-A2A67B52304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'Lapas1 (2)'!$B$22:$P$22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2020*</c:v>
                </c:pt>
                <c:pt idx="14">
                  <c:v>2021*</c:v>
                </c:pt>
              </c:strCache>
            </c:strRef>
          </c:cat>
          <c:val>
            <c:numRef>
              <c:f>'Lapas1 (2)'!$B$23:$P$23</c:f>
              <c:numCache>
                <c:formatCode>General</c:formatCode>
                <c:ptCount val="15"/>
                <c:pt idx="0">
                  <c:v>15.9</c:v>
                </c:pt>
                <c:pt idx="1">
                  <c:v>14.6</c:v>
                </c:pt>
                <c:pt idx="2">
                  <c:v>28</c:v>
                </c:pt>
                <c:pt idx="3">
                  <c:v>36.299999999999997</c:v>
                </c:pt>
                <c:pt idx="4">
                  <c:v>37.200000000000003</c:v>
                </c:pt>
                <c:pt idx="5">
                  <c:v>39.799999999999997</c:v>
                </c:pt>
                <c:pt idx="6">
                  <c:v>38.700000000000003</c:v>
                </c:pt>
                <c:pt idx="7">
                  <c:v>40.6</c:v>
                </c:pt>
                <c:pt idx="8">
                  <c:v>42.6</c:v>
                </c:pt>
                <c:pt idx="9">
                  <c:v>39.700000000000003</c:v>
                </c:pt>
                <c:pt idx="10">
                  <c:v>39.1</c:v>
                </c:pt>
                <c:pt idx="11">
                  <c:v>33.799999999999997</c:v>
                </c:pt>
                <c:pt idx="12">
                  <c:v>36.299999999999997</c:v>
                </c:pt>
                <c:pt idx="13">
                  <c:v>35.1</c:v>
                </c:pt>
                <c:pt idx="14">
                  <c:v>34.799999999999997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0A3-1C49-B653-A2A67B523045}"/>
            </c:ext>
          </c:extLst>
        </c:ser>
        <c:ser>
          <c:idx val="1"/>
          <c:order val="1"/>
          <c:tx>
            <c:strRef>
              <c:f>'Lapas1 (2)'!$A$24</c:f>
              <c:strCache>
                <c:ptCount val="1"/>
                <c:pt idx="0">
                  <c:v>Skola, 1 scenarijus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diamond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A3-1C49-B653-A2A67B523045}"/>
                </c:ext>
              </c:extLst>
            </c:dLbl>
            <c:dLbl>
              <c:idx val="13"/>
              <c:layout>
                <c:manualLayout>
                  <c:x val="-2.2276882150318186E-2"/>
                  <c:y val="4.6556243453591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A3-1C49-B653-A2A67B523045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'Lapas1 (2)'!$B$22:$P$22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2020*</c:v>
                </c:pt>
                <c:pt idx="14">
                  <c:v>2021*</c:v>
                </c:pt>
              </c:strCache>
            </c:strRef>
          </c:cat>
          <c:val>
            <c:numRef>
              <c:f>'Lapas1 (2)'!$B$24:$P$24</c:f>
              <c:numCache>
                <c:formatCode>General</c:formatCode>
                <c:ptCount val="15"/>
                <c:pt idx="12">
                  <c:v>36.4</c:v>
                </c:pt>
                <c:pt idx="13">
                  <c:v>46.8</c:v>
                </c:pt>
                <c:pt idx="14">
                  <c:v>47.9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0A3-1C49-B653-A2A67B523045}"/>
            </c:ext>
          </c:extLst>
        </c:ser>
        <c:ser>
          <c:idx val="2"/>
          <c:order val="2"/>
          <c:tx>
            <c:strRef>
              <c:f>'Lapas1 (2)'!$A$25</c:f>
              <c:strCache>
                <c:ptCount val="1"/>
                <c:pt idx="0">
                  <c:v>Skola, 2 scenarijus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diamond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A3-1C49-B653-A2A67B52304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'Lapas1 (2)'!$B$22:$P$22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2020*</c:v>
                </c:pt>
                <c:pt idx="14">
                  <c:v>2021*</c:v>
                </c:pt>
              </c:strCache>
            </c:strRef>
          </c:cat>
          <c:val>
            <c:numRef>
              <c:f>'Lapas1 (2)'!$B$25:$P$25</c:f>
              <c:numCache>
                <c:formatCode>General</c:formatCode>
                <c:ptCount val="15"/>
                <c:pt idx="12">
                  <c:v>36.4</c:v>
                </c:pt>
                <c:pt idx="13">
                  <c:v>50.6</c:v>
                </c:pt>
                <c:pt idx="14">
                  <c:v>52.7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70A3-1C49-B653-A2A67B523045}"/>
            </c:ext>
          </c:extLst>
        </c:ser>
        <c:ser>
          <c:idx val="3"/>
          <c:order val="3"/>
          <c:tx>
            <c:strRef>
              <c:f>'Lapas1 (2)'!$A$49</c:f>
              <c:strCache>
                <c:ptCount val="1"/>
                <c:pt idx="0">
                  <c:v>Balansas</c:v>
                </c:pt>
              </c:strCache>
            </c:strRef>
          </c:tx>
          <c:marker>
            <c:symbol val="circle"/>
            <c:size val="5"/>
          </c:marker>
          <c:dPt>
            <c:idx val="13"/>
            <c:marker>
              <c:spPr>
                <a:ln>
                  <a:prstDash val="sysDash"/>
                </a:ln>
              </c:spPr>
            </c:marker>
            <c:bubble3D val="0"/>
            <c:spPr>
              <a:ln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A3-1C49-B653-A2A67B523045}"/>
              </c:ext>
            </c:extLst>
          </c:dPt>
          <c:dPt>
            <c:idx val="14"/>
            <c:marker>
              <c:spPr>
                <a:ln>
                  <a:prstDash val="sysDash"/>
                </a:ln>
              </c:spPr>
            </c:marker>
            <c:bubble3D val="0"/>
            <c:spPr>
              <a:ln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0A3-1C49-B653-A2A67B523045}"/>
              </c:ext>
            </c:extLst>
          </c:dPt>
          <c:dLbls>
            <c:dLbl>
              <c:idx val="0"/>
              <c:layout>
                <c:manualLayout>
                  <c:x val="-2.698432038502251E-2"/>
                  <c:y val="4.4150549781897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A3-1C49-B653-A2A67B523045}"/>
                </c:ext>
              </c:extLst>
            </c:dLbl>
            <c:dLbl>
              <c:idx val="1"/>
              <c:layout>
                <c:manualLayout>
                  <c:x val="-2.6984320385022516E-2"/>
                  <c:y val="4.80943098994279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A3-1C49-B653-A2A67B523045}"/>
                </c:ext>
              </c:extLst>
            </c:dLbl>
            <c:dLbl>
              <c:idx val="2"/>
              <c:layout>
                <c:manualLayout>
                  <c:x val="-2.5518978940851204E-2"/>
                  <c:y val="5.203807001695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A3-1C49-B653-A2A67B523045}"/>
                </c:ext>
              </c:extLst>
            </c:dLbl>
            <c:dLbl>
              <c:idx val="3"/>
              <c:layout>
                <c:manualLayout>
                  <c:x val="-2.5518978940851204E-2"/>
                  <c:y val="4.4150549781897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A3-1C49-B653-A2A67B523045}"/>
                </c:ext>
              </c:extLst>
            </c:dLbl>
            <c:dLbl>
              <c:idx val="4"/>
              <c:layout>
                <c:manualLayout>
                  <c:x val="-1.8987132917545581E-2"/>
                  <c:y val="5.203807001695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A3-1C49-B653-A2A67B523045}"/>
                </c:ext>
              </c:extLst>
            </c:dLbl>
            <c:dLbl>
              <c:idx val="5"/>
              <c:layout>
                <c:manualLayout>
                  <c:x val="-2.5518978940851204E-2"/>
                  <c:y val="4.80943098994279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0A3-1C49-B653-A2A67B523045}"/>
                </c:ext>
              </c:extLst>
            </c:dLbl>
            <c:dLbl>
              <c:idx val="6"/>
              <c:layout>
                <c:manualLayout>
                  <c:x val="-2.5518978940851204E-2"/>
                  <c:y val="4.020678966436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0A3-1C49-B653-A2A67B523045}"/>
                </c:ext>
              </c:extLst>
            </c:dLbl>
            <c:dLbl>
              <c:idx val="7"/>
              <c:layout>
                <c:manualLayout>
                  <c:x val="-2.2588296052508606E-2"/>
                  <c:y val="5.5981830134488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0A3-1C49-B653-A2A67B523045}"/>
                </c:ext>
              </c:extLst>
            </c:dLbl>
            <c:dLbl>
              <c:idx val="8"/>
              <c:layout>
                <c:manualLayout>
                  <c:x val="-2.5518978940851204E-2"/>
                  <c:y val="5.203807001695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0A3-1C49-B653-A2A67B523045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0A3-1C49-B653-A2A67B52304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'Lapas1 (2)'!$B$48:$P$48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2020*</c:v>
                </c:pt>
                <c:pt idx="14">
                  <c:v>2021*</c:v>
                </c:pt>
              </c:strCache>
            </c:strRef>
          </c:cat>
          <c:val>
            <c:numRef>
              <c:f>'Lapas1 (2)'!$B$49:$P$49</c:f>
              <c:numCache>
                <c:formatCode>General</c:formatCode>
                <c:ptCount val="15"/>
                <c:pt idx="0">
                  <c:v>-0.8</c:v>
                </c:pt>
                <c:pt idx="1">
                  <c:v>-3.1</c:v>
                </c:pt>
                <c:pt idx="2">
                  <c:v>-9.1</c:v>
                </c:pt>
                <c:pt idx="3">
                  <c:v>-6.9</c:v>
                </c:pt>
                <c:pt idx="4">
                  <c:v>-9</c:v>
                </c:pt>
                <c:pt idx="5">
                  <c:v>-3.1</c:v>
                </c:pt>
                <c:pt idx="6">
                  <c:v>-2.6</c:v>
                </c:pt>
                <c:pt idx="7">
                  <c:v>-0.6</c:v>
                </c:pt>
                <c:pt idx="8">
                  <c:v>-0.3</c:v>
                </c:pt>
                <c:pt idx="9">
                  <c:v>0.2</c:v>
                </c:pt>
                <c:pt idx="10">
                  <c:v>0.5</c:v>
                </c:pt>
                <c:pt idx="11">
                  <c:v>0.6</c:v>
                </c:pt>
                <c:pt idx="12">
                  <c:v>0.3</c:v>
                </c:pt>
                <c:pt idx="13">
                  <c:v>0.2</c:v>
                </c:pt>
                <c:pt idx="14">
                  <c:v>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70A3-1C49-B653-A2A67B523045}"/>
            </c:ext>
          </c:extLst>
        </c:ser>
        <c:ser>
          <c:idx val="4"/>
          <c:order val="4"/>
          <c:tx>
            <c:strRef>
              <c:f>'Lapas1 (2)'!$A$50</c:f>
              <c:strCache>
                <c:ptCount val="1"/>
                <c:pt idx="0">
                  <c:v>Balansas, 1 scenarijus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0A3-1C49-B653-A2A67B523045}"/>
                </c:ext>
              </c:extLst>
            </c:dLbl>
            <c:dLbl>
              <c:idx val="14"/>
              <c:layout>
                <c:manualLayout>
                  <c:x val="-3.5388572782816172E-3"/>
                  <c:y val="8.656708724125284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0A3-1C49-B653-A2A67B52304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'Lapas1 (2)'!$B$48:$P$48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2020*</c:v>
                </c:pt>
                <c:pt idx="14">
                  <c:v>2021*</c:v>
                </c:pt>
              </c:strCache>
            </c:strRef>
          </c:cat>
          <c:val>
            <c:numRef>
              <c:f>'Lapas1 (2)'!$B$50:$P$50</c:f>
              <c:numCache>
                <c:formatCode>General</c:formatCode>
                <c:ptCount val="15"/>
                <c:pt idx="12">
                  <c:v>0.3</c:v>
                </c:pt>
                <c:pt idx="13">
                  <c:v>-9.1</c:v>
                </c:pt>
                <c:pt idx="14">
                  <c:v>-2.4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70A3-1C49-B653-A2A67B523045}"/>
            </c:ext>
          </c:extLst>
        </c:ser>
        <c:ser>
          <c:idx val="5"/>
          <c:order val="5"/>
          <c:tx>
            <c:strRef>
              <c:f>'Lapas1 (2)'!$A$51</c:f>
              <c:strCache>
                <c:ptCount val="1"/>
                <c:pt idx="0">
                  <c:v>Balansas, 2 scenarijus</c:v>
                </c:pt>
              </c:strCache>
            </c:strRef>
          </c:tx>
          <c:marker>
            <c:symbol val="circle"/>
            <c:size val="5"/>
          </c:marker>
          <c:dLbls>
            <c:dLbl>
              <c:idx val="12"/>
              <c:layout>
                <c:manualLayout>
                  <c:x val="-2.4295361144360133E-2"/>
                  <c:y val="-5.203775948466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0A3-1C49-B653-A2A67B523045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'Lapas1 (2)'!$B$48:$P$48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2020*</c:v>
                </c:pt>
                <c:pt idx="14">
                  <c:v>2021*</c:v>
                </c:pt>
              </c:strCache>
            </c:strRef>
          </c:cat>
          <c:val>
            <c:numRef>
              <c:f>'Lapas1 (2)'!$B$51:$P$51</c:f>
              <c:numCache>
                <c:formatCode>General</c:formatCode>
                <c:ptCount val="15"/>
                <c:pt idx="12">
                  <c:v>0.3</c:v>
                </c:pt>
                <c:pt idx="13">
                  <c:v>-11.4</c:v>
                </c:pt>
                <c:pt idx="14">
                  <c:v>-3.9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70A3-1C49-B653-A2A67B523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12224"/>
        <c:axId val="95413760"/>
      </c:lineChart>
      <c:catAx>
        <c:axId val="9541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95413760"/>
        <c:crosses val="autoZero"/>
        <c:auto val="1"/>
        <c:lblAlgn val="ctr"/>
        <c:lblOffset val="100"/>
        <c:noMultiLvlLbl val="0"/>
      </c:catAx>
      <c:valAx>
        <c:axId val="95413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5412224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DC-D641-AD53-A8C985071EC2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CDC-D641-AD53-A8C985071EC2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CDC-D641-AD53-A8C985071EC2}"/>
              </c:ext>
            </c:extLst>
          </c:dPt>
          <c:cat>
            <c:strRef>
              <c:f>Lapas1!$A$2:$A$4</c:f>
              <c:strCache>
                <c:ptCount val="2"/>
                <c:pt idx="0">
                  <c:v>11,5% BVP</c:v>
                </c:pt>
                <c:pt idx="1">
                  <c:v>5,6% BVP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DC-D641-AD53-A8C985071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16493372822076E-3"/>
          <c:y val="1.1188954244813138E-2"/>
          <c:w val="0.6070029966959728"/>
          <c:h val="0.9021058174134815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1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D5-1148-9FFF-BF4B3D98CDCA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D5-1148-9FFF-BF4B3D98CDCA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3D5-1148-9FFF-BF4B3D98CDCA}"/>
              </c:ext>
            </c:extLst>
          </c:dPt>
          <c:cat>
            <c:strRef>
              <c:f>Lapas1!$A$2:$A$7</c:f>
              <c:strCache>
                <c:ptCount val="5"/>
                <c:pt idx="1">
                  <c:v>Išlaidų priemonės</c:v>
                </c:pt>
                <c:pt idx="2">
                  <c:v>Pajamų priemonės</c:v>
                </c:pt>
                <c:pt idx="3">
                  <c:v>Garantijos</c:v>
                </c:pt>
                <c:pt idx="4">
                  <c:v>ES perskirstymai</c:v>
                </c:pt>
              </c:strCache>
            </c:strRef>
          </c:cat>
          <c:val>
            <c:numRef>
              <c:f>Lapas1!$B$2:$B$7</c:f>
              <c:numCache>
                <c:formatCode>0</c:formatCode>
                <c:ptCount val="6"/>
                <c:pt idx="1">
                  <c:v>2569.1999999999998</c:v>
                </c:pt>
                <c:pt idx="2">
                  <c:v>486</c:v>
                </c:pt>
                <c:pt idx="3">
                  <c:v>1306</c:v>
                </c:pt>
                <c:pt idx="4">
                  <c:v>386.5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3D5-1148-9FFF-BF4B3D98CDCA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0.51852</cdr:x>
      <cdr:y>0.45095</cdr:y>
    </cdr:from>
    <cdr:to>
      <cdr:x>0.78961</cdr:x>
      <cdr:y>0.62695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2267" y="1407190"/>
          <a:ext cx="1229819" cy="549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bg1"/>
              </a:solidFill>
              <a:latin typeface="Trebuchet MS" panose="020B0603020202020204" pitchFamily="34" charset="0"/>
            </a:rPr>
            <a:t>5,1 </a:t>
          </a:r>
          <a:r>
            <a:rPr lang="en-US" sz="1400" b="1" dirty="0" err="1">
              <a:solidFill>
                <a:schemeClr val="bg1"/>
              </a:solidFill>
              <a:latin typeface="Trebuchet MS" panose="020B0603020202020204" pitchFamily="34" charset="0"/>
            </a:rPr>
            <a:t>mlrd</a:t>
          </a:r>
          <a:r>
            <a:rPr lang="en-US" sz="1400" b="1" dirty="0">
              <a:solidFill>
                <a:schemeClr val="bg1"/>
              </a:solidFill>
              <a:latin typeface="Trebuchet MS" panose="020B0603020202020204" pitchFamily="34" charset="0"/>
            </a:rPr>
            <a:t>. </a:t>
          </a:r>
          <a:r>
            <a:rPr lang="en-US" sz="1400" dirty="0">
              <a:solidFill>
                <a:schemeClr val="bg1"/>
              </a:solidFill>
              <a:latin typeface="Trebuchet MS" panose="020B0603020202020204" pitchFamily="34" charset="0"/>
            </a:rPr>
            <a:t>(11,5% BVP)</a:t>
          </a:r>
          <a:endParaRPr lang="lt-LT" sz="1400" dirty="0">
            <a:solidFill>
              <a:schemeClr val="bg1"/>
            </a:solidFill>
            <a:latin typeface="Trebuchet MS" panose="020B0603020202020204" pitchFamily="34" charset="0"/>
          </a:endParaRPr>
        </a:p>
      </cdr:txBody>
    </cdr:sp>
  </cdr:relSizeAnchor>
  <cdr:relSizeAnchor xmlns:cdr="http://schemas.openxmlformats.org/drawingml/2006/chartDrawing">
    <cdr:from>
      <cdr:x>0.25926</cdr:x>
      <cdr:y>0.3351</cdr:y>
    </cdr:from>
    <cdr:to>
      <cdr:x>0.48154</cdr:x>
      <cdr:y>0.51111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12167" y="1045681"/>
          <a:ext cx="1296481" cy="549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bg1"/>
              </a:solidFill>
              <a:latin typeface="Trebuchet MS" panose="020B0603020202020204" pitchFamily="34" charset="0"/>
            </a:rPr>
            <a:t>2,5 </a:t>
          </a:r>
          <a:r>
            <a:rPr lang="en-US" sz="1400" b="1" dirty="0" err="1">
              <a:solidFill>
                <a:schemeClr val="bg1"/>
              </a:solidFill>
              <a:latin typeface="Trebuchet MS" panose="020B0603020202020204" pitchFamily="34" charset="0"/>
            </a:rPr>
            <a:t>mlrd</a:t>
          </a:r>
          <a:r>
            <a:rPr lang="en-US" sz="1400" b="1" dirty="0">
              <a:solidFill>
                <a:schemeClr val="bg1"/>
              </a:solidFill>
              <a:latin typeface="Trebuchet MS" panose="020B0603020202020204" pitchFamily="34" charset="0"/>
            </a:rPr>
            <a:t>. </a:t>
          </a:r>
          <a:r>
            <a:rPr lang="en-US" sz="1400" dirty="0">
              <a:solidFill>
                <a:schemeClr val="bg1"/>
              </a:solidFill>
              <a:latin typeface="Trebuchet MS" panose="020B0603020202020204" pitchFamily="34" charset="0"/>
            </a:rPr>
            <a:t>(5,6% BVP)</a:t>
          </a:r>
          <a:endParaRPr lang="lt-LT" sz="1400" dirty="0">
            <a:solidFill>
              <a:schemeClr val="bg1"/>
            </a:solidFill>
            <a:latin typeface="Trebuchet MS" panose="020B0603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F40E7-5104-4007-A17D-87F6E82EEB5D}" type="datetimeFigureOut">
              <a:rPr lang="lt-LT" smtClean="0">
                <a:latin typeface="Trebuchet MS" panose="020B0603020202020204" pitchFamily="34" charset="0"/>
              </a:rPr>
              <a:t>2020-04-29</a:t>
            </a:fld>
            <a:endParaRPr lang="lt-LT" dirty="0">
              <a:latin typeface="Trebuchet MS" panose="020B0603020202020204" pitchFamily="34" charset="0"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A7C7C-BED6-4A13-9DE7-5EEE60E784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1078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9" y="4715155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1564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220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ctr" anchorCtr="0">
            <a:noAutofit/>
          </a:bodyPr>
          <a:lstStyle/>
          <a:p>
            <a:endParaRPr sz="1000" dirty="0">
              <a:latin typeface="Trebuchet MS" panose="020B0603020202020204" pitchFamily="34" charset="0"/>
            </a:endParaRP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ctr" anchorCtr="0">
            <a:noAutofit/>
          </a:bodyPr>
          <a:lstStyle/>
          <a:p>
            <a:endParaRPr sz="1000" dirty="0">
              <a:latin typeface="Trebuchet MS" panose="020B0603020202020204" pitchFamily="34" charset="0"/>
            </a:endParaRP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ctr" anchorCtr="0">
            <a:noAutofit/>
          </a:bodyPr>
          <a:lstStyle/>
          <a:p>
            <a:endParaRPr sz="1000" dirty="0">
              <a:latin typeface="Trebuchet MS" panose="020B0603020202020204" pitchFamily="34" charset="0"/>
            </a:endParaRP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71" y="4715157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71" y="4715157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vadinimo skaidrė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554540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  <a:endParaRPr dirty="0"/>
          </a:p>
        </p:txBody>
      </p:sp>
      <p:sp>
        <p:nvSpPr>
          <p:cNvPr id="18" name="Shape 7"/>
          <p:cNvSpPr txBox="1">
            <a:spLocks noGrp="1"/>
          </p:cNvSpPr>
          <p:nvPr>
            <p:ph idx="1"/>
          </p:nvPr>
        </p:nvSpPr>
        <p:spPr>
          <a:xfrm>
            <a:off x="459988" y="1789771"/>
            <a:ext cx="8187782" cy="2718110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t" anchorCtr="0"/>
          <a:lstStyle>
            <a:lvl1pPr marL="171446" marR="0" lvl="0" indent="-38099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37" marR="0" lvl="1" indent="-57149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28" marR="0" lvl="2" indent="-76198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20" marR="0" lvl="3" indent="-85723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12" marR="0" lvl="4" indent="-85723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03" marR="0" lvl="5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795" marR="0" lvl="6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686" marR="0" lvl="7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577" marR="0" lvl="8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7" name="Shape 23"/>
          <p:cNvSpPr txBox="1">
            <a:spLocks noGrp="1"/>
          </p:cNvSpPr>
          <p:nvPr>
            <p:ph type="body" idx="10"/>
          </p:nvPr>
        </p:nvSpPr>
        <p:spPr>
          <a:xfrm>
            <a:off x="459987" y="1226635"/>
            <a:ext cx="8187784" cy="479503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 panose="020B0604020202020204" pitchFamily="34" charset="0"/>
              <a:buNone/>
              <a:defRPr sz="2100" b="1" i="0" u="none" strike="noStrike" cap="none" baseline="0">
                <a:solidFill>
                  <a:schemeClr val="bg1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37" marR="0" lvl="1" indent="-57149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28" marR="0" lvl="2" indent="-76198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20" marR="0" lvl="3" indent="-85723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12" marR="0" lvl="4" indent="-85723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03" marR="0" lvl="5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795" marR="0" lvl="6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686" marR="0" lvl="7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577" marR="0" lvl="8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Shape 10">
            <a:extLst>
              <a:ext uri="{FF2B5EF4-FFF2-40B4-BE49-F238E27FC236}">
                <a16:creationId xmlns="" xmlns:a16="http://schemas.microsoft.com/office/drawing/2014/main" id="{2E963CDB-6DC7-744D-8F96-2ABA4C14C31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647770" y="257118"/>
            <a:ext cx="393285" cy="273844"/>
          </a:xfrm>
          <a:prstGeom prst="rect">
            <a:avLst/>
          </a:prstGeom>
          <a:noFill/>
          <a:ln>
            <a:noFill/>
          </a:ln>
        </p:spPr>
        <p:txBody>
          <a:bodyPr lIns="68567" tIns="34274" rIns="68567" bIns="34274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7"/>
          <p:cNvSpPr txBox="1">
            <a:spLocks noGrp="1"/>
          </p:cNvSpPr>
          <p:nvPr>
            <p:ph idx="1"/>
          </p:nvPr>
        </p:nvSpPr>
        <p:spPr>
          <a:xfrm>
            <a:off x="459988" y="1254514"/>
            <a:ext cx="8187782" cy="3253369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t" anchorCtr="0"/>
          <a:lstStyle>
            <a:lvl1pPr marL="171446" marR="0" lvl="0" indent="-38099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37" marR="0" lvl="1" indent="-57149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28" marR="0" lvl="2" indent="-76198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20" marR="0" lvl="3" indent="-85723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12" marR="0" lvl="4" indent="-85723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03" marR="0" lvl="5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795" marR="0" lvl="6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686" marR="0" lvl="7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577" marR="0" lvl="8" indent="-85723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7" name="Shape 6">
            <a:extLst>
              <a:ext uri="{FF2B5EF4-FFF2-40B4-BE49-F238E27FC236}">
                <a16:creationId xmlns="" xmlns:a16="http://schemas.microsoft.com/office/drawing/2014/main" id="{D3D5B3DC-F920-A741-A039-125EEA1FC5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554540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  <a:endParaRPr dirty="0"/>
          </a:p>
        </p:txBody>
      </p:sp>
      <p:sp>
        <p:nvSpPr>
          <p:cNvPr id="11" name="Shape 10">
            <a:extLst>
              <a:ext uri="{FF2B5EF4-FFF2-40B4-BE49-F238E27FC236}">
                <a16:creationId xmlns="" xmlns:a16="http://schemas.microsoft.com/office/drawing/2014/main" id="{816F6DB3-F380-0F41-B3D4-58270EE1F83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647770" y="257118"/>
            <a:ext cx="393285" cy="273844"/>
          </a:xfrm>
          <a:prstGeom prst="rect">
            <a:avLst/>
          </a:prstGeom>
          <a:noFill/>
          <a:ln>
            <a:noFill/>
          </a:ln>
        </p:spPr>
        <p:txBody>
          <a:bodyPr lIns="68567" tIns="34274" rIns="68567" bIns="34274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962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>
            <a:extLst>
              <a:ext uri="{FF2B5EF4-FFF2-40B4-BE49-F238E27FC236}">
                <a16:creationId xmlns="" xmlns:a16="http://schemas.microsoft.com/office/drawing/2014/main" id="{2CD7CFCB-5A1D-ED44-B964-1F3D7B2170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554540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  <a:endParaRPr dirty="0"/>
          </a:p>
        </p:txBody>
      </p:sp>
      <p:sp>
        <p:nvSpPr>
          <p:cNvPr id="5" name="Shape 10">
            <a:extLst>
              <a:ext uri="{FF2B5EF4-FFF2-40B4-BE49-F238E27FC236}">
                <a16:creationId xmlns="" xmlns:a16="http://schemas.microsoft.com/office/drawing/2014/main" id="{8EAD83B6-A23C-4A40-BA52-5EAA4D6B688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647770" y="257118"/>
            <a:ext cx="393285" cy="273844"/>
          </a:xfrm>
          <a:prstGeom prst="rect">
            <a:avLst/>
          </a:prstGeom>
          <a:noFill/>
          <a:ln>
            <a:noFill/>
          </a:ln>
        </p:spPr>
        <p:txBody>
          <a:bodyPr lIns="68567" tIns="34274" rIns="68567" bIns="34274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5080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5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28650" y="1599643"/>
            <a:ext cx="3886200" cy="303308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29150" y="1599643"/>
            <a:ext cx="3886200" cy="303308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-16338"/>
            <a:ext cx="9144000" cy="967907"/>
          </a:xfrm>
          <a:prstGeom prst="rect">
            <a:avLst/>
          </a:prstGeom>
          <a:solidFill>
            <a:srgbClr val="005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9760324" y="1042147"/>
            <a:ext cx="176972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\</a:t>
            </a:r>
          </a:p>
        </p:txBody>
      </p:sp>
      <p:sp>
        <p:nvSpPr>
          <p:cNvPr id="10" name="Shape 8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it-IT" dirty="0"/>
              <a:t>2017 </a:t>
            </a:r>
            <a:r>
              <a:rPr lang="it-IT" dirty="0" err="1"/>
              <a:t>spalio</a:t>
            </a:r>
            <a:r>
              <a:rPr lang="it-IT" dirty="0"/>
              <a:t> 11 d.</a:t>
            </a:r>
          </a:p>
        </p:txBody>
      </p:sp>
      <p:sp>
        <p:nvSpPr>
          <p:cNvPr id="11" name="Shape 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sk-SK" dirty="0"/>
              <a:t>2018 m. BIUDŽETO</a:t>
            </a:r>
            <a:r>
              <a:rPr lang="en-US" dirty="0"/>
              <a:t> PROJEKTAS</a:t>
            </a:r>
            <a:endParaRPr lang="sk-SK" dirty="0"/>
          </a:p>
        </p:txBody>
      </p:sp>
      <p:sp>
        <p:nvSpPr>
          <p:cNvPr id="12" name="Shape 10"/>
          <p:cNvSpPr txBox="1">
            <a:spLocks noGrp="1"/>
          </p:cNvSpPr>
          <p:nvPr>
            <p:ph type="sldNum" idx="12"/>
          </p:nvPr>
        </p:nvSpPr>
        <p:spPr>
          <a:xfrm>
            <a:off x="7084398" y="4869657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lt-LT" sz="900" smtClean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00" dirty="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33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/>
        </p:nvSpPr>
        <p:spPr>
          <a:xfrm flipV="1">
            <a:off x="0" y="0"/>
            <a:ext cx="9144000" cy="1068512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CD088B-E9CB-174C-BF50-EFD545096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b="16685"/>
          <a:stretch/>
        </p:blipFill>
        <p:spPr>
          <a:xfrm>
            <a:off x="0" y="0"/>
            <a:ext cx="9144000" cy="973458"/>
          </a:xfrm>
          <a:prstGeom prst="rect">
            <a:avLst/>
          </a:prstGeom>
        </p:spPr>
      </p:pic>
      <p:graphicFrame>
        <p:nvGraphicFramePr>
          <p:cNvPr id="2" name="Objektas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745697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"/>
          <p:cNvSpPr/>
          <p:nvPr/>
        </p:nvSpPr>
        <p:spPr>
          <a:xfrm flipV="1">
            <a:off x="0" y="4823350"/>
            <a:ext cx="9144000" cy="320150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7666870" cy="568433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9988" y="1293699"/>
            <a:ext cx="8187782" cy="3381740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5" name="Shape 10"/>
          <p:cNvSpPr txBox="1">
            <a:spLocks noGrp="1"/>
          </p:cNvSpPr>
          <p:nvPr>
            <p:ph type="sldNum" idx="4"/>
          </p:nvPr>
        </p:nvSpPr>
        <p:spPr>
          <a:xfrm>
            <a:off x="8647770" y="257118"/>
            <a:ext cx="393285" cy="273844"/>
          </a:xfrm>
          <a:prstGeom prst="rect">
            <a:avLst/>
          </a:prstGeom>
          <a:noFill/>
          <a:ln>
            <a:noFill/>
          </a:ln>
        </p:spPr>
        <p:txBody>
          <a:bodyPr lIns="68567" tIns="34274" rIns="68567" bIns="34274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01254D4-8E9C-784F-91D8-EFFDE5F5B7EA}"/>
              </a:ext>
            </a:extLst>
          </p:cNvPr>
          <p:cNvCxnSpPr>
            <a:cxnSpLocks/>
          </p:cNvCxnSpPr>
          <p:nvPr userDrawn="1"/>
        </p:nvCxnSpPr>
        <p:spPr>
          <a:xfrm>
            <a:off x="8647770" y="0"/>
            <a:ext cx="0" cy="7089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A557F62-B397-C445-A846-9774A95280EB}"/>
              </a:ext>
            </a:extLst>
          </p:cNvPr>
          <p:cNvCxnSpPr>
            <a:cxnSpLocks/>
          </p:cNvCxnSpPr>
          <p:nvPr userDrawn="1"/>
        </p:nvCxnSpPr>
        <p:spPr>
          <a:xfrm>
            <a:off x="0" y="973462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63" r:id="rId2"/>
    <p:sldLayoutId id="2147483666" r:id="rId3"/>
    <p:sldLayoutId id="2147483667" r:id="rId4"/>
    <p:sldLayoutId id="2147483669" r:id="rId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4000" b="1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33347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Tx/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chart" Target="../charts/char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chart" Target="../charts/chart4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915714-4A8F-4143-8C09-CB75E77FC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2" t="2819" b="32494"/>
          <a:stretch/>
        </p:blipFill>
        <p:spPr>
          <a:xfrm>
            <a:off x="0" y="0"/>
            <a:ext cx="9144000" cy="4021068"/>
          </a:xfrm>
          <a:prstGeom prst="rect">
            <a:avLst/>
          </a:prstGeom>
        </p:spPr>
      </p:pic>
      <p:cxnSp>
        <p:nvCxnSpPr>
          <p:cNvPr id="6" name="Tiesioji jungtis 33">
            <a:extLst>
              <a:ext uri="{FF2B5EF4-FFF2-40B4-BE49-F238E27FC236}">
                <a16:creationId xmlns="" xmlns:a16="http://schemas.microsoft.com/office/drawing/2014/main" id="{BBCA01A2-714E-5F45-85EE-5C061357AEF4}"/>
              </a:ext>
            </a:extLst>
          </p:cNvPr>
          <p:cNvCxnSpPr>
            <a:cxnSpLocks/>
          </p:cNvCxnSpPr>
          <p:nvPr/>
        </p:nvCxnSpPr>
        <p:spPr>
          <a:xfrm>
            <a:off x="0" y="4021069"/>
            <a:ext cx="9144000" cy="0"/>
          </a:xfrm>
          <a:prstGeom prst="line">
            <a:avLst/>
          </a:prstGeom>
          <a:ln w="57150">
            <a:solidFill>
              <a:srgbClr val="35DE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211770-D347-7B43-99DF-F403ECE61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43" y="4181373"/>
            <a:ext cx="2406873" cy="691923"/>
          </a:xfrm>
          <a:prstGeom prst="rect">
            <a:avLst/>
          </a:prstGeom>
        </p:spPr>
      </p:pic>
      <p:sp>
        <p:nvSpPr>
          <p:cNvPr id="8" name="Stačiakampis 5">
            <a:extLst>
              <a:ext uri="{FF2B5EF4-FFF2-40B4-BE49-F238E27FC236}">
                <a16:creationId xmlns="" xmlns:a16="http://schemas.microsoft.com/office/drawing/2014/main" id="{5E1F04D5-94C7-934C-AD0D-4155A40F9750}"/>
              </a:ext>
            </a:extLst>
          </p:cNvPr>
          <p:cNvSpPr/>
          <p:nvPr/>
        </p:nvSpPr>
        <p:spPr>
          <a:xfrm>
            <a:off x="553043" y="2427734"/>
            <a:ext cx="4667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z="3600" b="1" dirty="0">
                <a:solidFill>
                  <a:schemeClr val="bg1"/>
                </a:solidFill>
              </a:rPr>
              <a:t>Lietuvos stabilumo </a:t>
            </a:r>
            <a:r>
              <a:rPr lang="lt-LT" sz="3600" b="1" dirty="0">
                <a:solidFill>
                  <a:srgbClr val="35DEED"/>
                </a:solidFill>
              </a:rPr>
              <a:t>20</a:t>
            </a:r>
            <a:r>
              <a:rPr lang="en-US" sz="3600" b="1" dirty="0">
                <a:solidFill>
                  <a:srgbClr val="35DEED"/>
                </a:solidFill>
              </a:rPr>
              <a:t>20</a:t>
            </a:r>
            <a:r>
              <a:rPr lang="lt-LT" sz="3600" b="1" dirty="0">
                <a:solidFill>
                  <a:srgbClr val="35DEED"/>
                </a:solidFill>
              </a:rPr>
              <a:t> metų programa</a:t>
            </a:r>
            <a:endParaRPr lang="lt-LT" altLang="en-US" sz="3600" b="1" dirty="0">
              <a:solidFill>
                <a:srgbClr val="35DE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0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" y="0"/>
            <a:ext cx="9141714" cy="1008126"/>
          </a:xfrm>
          <a:prstGeom prst="rect">
            <a:avLst/>
          </a:prstGeom>
        </p:spPr>
      </p:pic>
      <p:sp>
        <p:nvSpPr>
          <p:cNvPr id="16" name="Antraštė 1"/>
          <p:cNvSpPr txBox="1">
            <a:spLocks/>
          </p:cNvSpPr>
          <p:nvPr/>
        </p:nvSpPr>
        <p:spPr>
          <a:xfrm>
            <a:off x="214486" y="141480"/>
            <a:ext cx="6181576" cy="702078"/>
          </a:xfrm>
          <a:prstGeom prst="rect">
            <a:avLst/>
          </a:prstGeom>
          <a:noFill/>
          <a:ln>
            <a:noFill/>
          </a:ln>
        </p:spPr>
        <p:txBody>
          <a:bodyPr lIns="68562" tIns="68562" rIns="68562" bIns="68562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eaLnBrk="1" hangingPunct="1">
              <a:lnSpc>
                <a:spcPct val="90000"/>
              </a:lnSpc>
              <a:buClr>
                <a:srgbClr val="273B51"/>
              </a:buClr>
              <a:buFont typeface="Trebuchet MS"/>
              <a:defRPr sz="2800" b="1">
                <a:solidFill>
                  <a:srgbClr val="FFFFFF"/>
                </a:solidFill>
                <a:latin typeface="Trebuchet MS" panose="020B0603020202020204" pitchFamily="34" charset="0"/>
                <a:ea typeface="Trebuchet MS"/>
                <a:cs typeface="Trebuchet MS"/>
              </a:defRPr>
            </a:lvl1pPr>
            <a:lvl2pPr indent="0">
              <a:defRPr sz="1800"/>
            </a:lvl2pPr>
            <a:lvl3pPr indent="0">
              <a:defRPr sz="1800"/>
            </a:lvl3pPr>
            <a:lvl4pPr indent="0">
              <a:defRPr sz="1800"/>
            </a:lvl4pPr>
            <a:lvl5pPr indent="0">
              <a:defRPr sz="1800"/>
            </a:lvl5pPr>
            <a:lvl6pPr indent="0">
              <a:defRPr sz="1800"/>
            </a:lvl6pPr>
            <a:lvl7pPr indent="0">
              <a:defRPr sz="1800"/>
            </a:lvl7pPr>
            <a:lvl8pPr indent="0">
              <a:defRPr sz="1800"/>
            </a:lvl8pPr>
            <a:lvl9pPr indent="0">
              <a:defRPr sz="1800"/>
            </a:lvl9pPr>
          </a:lstStyle>
          <a:p>
            <a:pPr algn="ctr"/>
            <a:r>
              <a:rPr lang="lt-LT" sz="2400" dirty="0"/>
              <a:t>2021-2023 metų biudžetų projektų </a:t>
            </a:r>
            <a:endParaRPr lang="lt-LT" sz="2400" dirty="0" smtClean="0"/>
          </a:p>
          <a:p>
            <a:pPr algn="ctr"/>
            <a:r>
              <a:rPr lang="lt-LT" sz="2400" dirty="0" smtClean="0"/>
              <a:t>rengimo planas ir jo pasikeitimai</a:t>
            </a:r>
            <a:endParaRPr lang="lt-LT" sz="2400" dirty="0"/>
          </a:p>
          <a:p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1007604" y="3635248"/>
            <a:ext cx="1206650" cy="2423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b="1" dirty="0" smtClean="0">
                <a:solidFill>
                  <a:schemeClr val="bg1"/>
                </a:solidFill>
              </a:rPr>
              <a:t>Iki 2020-06-30</a:t>
            </a:r>
            <a:endParaRPr lang="lt-LT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8485" y="2493312"/>
            <a:ext cx="1375154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Vietoj 2020-09-01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lt-L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Tiesioji jungtis 6"/>
          <p:cNvCxnSpPr/>
          <p:nvPr/>
        </p:nvCxnSpPr>
        <p:spPr>
          <a:xfrm>
            <a:off x="76074" y="2890252"/>
            <a:ext cx="9028723" cy="553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uktūrinė schema: rūšiavimas 13"/>
          <p:cNvSpPr/>
          <p:nvPr/>
        </p:nvSpPr>
        <p:spPr>
          <a:xfrm>
            <a:off x="1007604" y="2674229"/>
            <a:ext cx="216024" cy="432048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lt-LT"/>
          </a:p>
        </p:txBody>
      </p:sp>
      <p:sp>
        <p:nvSpPr>
          <p:cNvPr id="18" name="Struktūrinė schema: rūšiavimas 17"/>
          <p:cNvSpPr/>
          <p:nvPr/>
        </p:nvSpPr>
        <p:spPr>
          <a:xfrm>
            <a:off x="1678815" y="2680843"/>
            <a:ext cx="216024" cy="432048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lt-LT"/>
          </a:p>
        </p:txBody>
      </p:sp>
      <p:sp>
        <p:nvSpPr>
          <p:cNvPr id="20" name="Struktūrinė schema: rūšiavimas 19"/>
          <p:cNvSpPr/>
          <p:nvPr/>
        </p:nvSpPr>
        <p:spPr>
          <a:xfrm>
            <a:off x="3319553" y="2679892"/>
            <a:ext cx="216024" cy="432048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lt-LT"/>
          </a:p>
        </p:txBody>
      </p:sp>
      <p:sp>
        <p:nvSpPr>
          <p:cNvPr id="22" name="Struktūrinė schema: rūšiavimas 21"/>
          <p:cNvSpPr/>
          <p:nvPr/>
        </p:nvSpPr>
        <p:spPr>
          <a:xfrm>
            <a:off x="6288050" y="2680843"/>
            <a:ext cx="216024" cy="432048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lt-LT"/>
          </a:p>
        </p:txBody>
      </p:sp>
      <p:sp>
        <p:nvSpPr>
          <p:cNvPr id="24" name="Struktūrinė schema: rūšiavimas 23"/>
          <p:cNvSpPr/>
          <p:nvPr/>
        </p:nvSpPr>
        <p:spPr>
          <a:xfrm>
            <a:off x="7611418" y="2685545"/>
            <a:ext cx="216024" cy="432048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lt-LT"/>
          </a:p>
        </p:txBody>
      </p:sp>
      <p:sp>
        <p:nvSpPr>
          <p:cNvPr id="25" name="Struktūrinė schema: rūšiavimas 24"/>
          <p:cNvSpPr/>
          <p:nvPr/>
        </p:nvSpPr>
        <p:spPr>
          <a:xfrm>
            <a:off x="8534992" y="2674229"/>
            <a:ext cx="216024" cy="432048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lt-LT"/>
          </a:p>
        </p:txBody>
      </p:sp>
      <p:sp>
        <p:nvSpPr>
          <p:cNvPr id="17" name="TextBox 16"/>
          <p:cNvSpPr txBox="1"/>
          <p:nvPr/>
        </p:nvSpPr>
        <p:spPr>
          <a:xfrm>
            <a:off x="490782" y="3490026"/>
            <a:ext cx="95906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Atnaujintas makro scenarijus</a:t>
            </a:r>
            <a:endParaRPr lang="lt-L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8879" y="3508782"/>
            <a:ext cx="98102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Atnaujintos finansinės projekcijos</a:t>
            </a:r>
            <a:endParaRPr lang="lt-L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0561" y="3212797"/>
            <a:ext cx="956766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2020-06-30</a:t>
            </a:r>
            <a:endParaRPr lang="lt-L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0138" y="3214743"/>
            <a:ext cx="89850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lt-L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2020-07-15</a:t>
            </a:r>
            <a:endParaRPr lang="lt-L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05495" y="1357464"/>
            <a:ext cx="1713764" cy="9925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Pasitarimai dėl siektinų rezultatų ir asignavimų maksimalių sumų (MP, FM ir ministrai)</a:t>
            </a:r>
          </a:p>
          <a:p>
            <a:pPr lvl="0" algn="ctr"/>
            <a:r>
              <a:rPr lang="lt-L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2020-07-16 – 2020-07-31</a:t>
            </a:r>
            <a:endParaRPr lang="lt-LT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47442" y="3457783"/>
            <a:ext cx="943635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Maksimalių asignavimų sumų pranešimas</a:t>
            </a:r>
            <a:endParaRPr lang="lt-L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82336" y="3233674"/>
            <a:ext cx="92260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lt-L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2020-08-06</a:t>
            </a:r>
            <a:endParaRPr lang="lt-LT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45399" y="2209884"/>
            <a:ext cx="1264394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Vietoj 2020-09-11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24673" y="3192951"/>
            <a:ext cx="92358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2020-10-16</a:t>
            </a:r>
            <a:endParaRPr lang="lt-L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69584" y="3214743"/>
            <a:ext cx="90884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lt-L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2020-10-12</a:t>
            </a:r>
            <a:endParaRPr lang="lt-LT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49643" y="3490025"/>
            <a:ext cx="1028789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 pateikia 2021-2023  metų biudžeto projektą LRV</a:t>
            </a:r>
            <a:endParaRPr lang="lt-L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35336" y="3455122"/>
            <a:ext cx="1015335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LRV pateikia 2021 metų biudžeto projektą Seimui </a:t>
            </a:r>
            <a:endParaRPr lang="lt-L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6688" y="1116756"/>
            <a:ext cx="2351751" cy="623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AV, išskyrus ministerijos, pateikia FM patikslintus SVP  </a:t>
            </a:r>
          </a:p>
          <a:p>
            <a:pPr algn="ctr"/>
            <a:r>
              <a:rPr lang="lt-LT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2020-08-06 </a:t>
            </a:r>
            <a:r>
              <a:rPr lang="lt-LT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lt-LT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2020-09-04</a:t>
            </a:r>
            <a:endParaRPr lang="lt-LT" sz="12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06688" y="1740004"/>
            <a:ext cx="2351751" cy="8079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 pateikia FM </a:t>
            </a:r>
            <a:r>
              <a:rPr lang="lt-LT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programų sąmatų </a:t>
            </a:r>
            <a:r>
              <a:rPr lang="lt-LT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projektus, investicinių </a:t>
            </a:r>
            <a:r>
              <a:rPr lang="lt-LT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projektų sąrašus ir pačius projektus</a:t>
            </a:r>
            <a:br>
              <a:rPr lang="lt-LT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lt-LT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2020-08-06 - 2020-09-04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68577" y="1107880"/>
            <a:ext cx="917669" cy="13619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Ministerijos pateikia LRVK ir FM patikslintus SVP</a:t>
            </a:r>
          </a:p>
          <a:p>
            <a:pPr algn="ctr"/>
            <a:r>
              <a:rPr lang="lt-L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2020-09-09</a:t>
            </a:r>
            <a:endParaRPr lang="lt-LT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86246" y="1116756"/>
            <a:ext cx="865955" cy="9925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LRVK, FM teikia pastabas  SVP</a:t>
            </a:r>
            <a:br>
              <a:rPr lang="lt-LT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lt-LT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2020-09-19</a:t>
            </a:r>
            <a:endParaRPr lang="lt-LT" sz="12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524" y="1329394"/>
            <a:ext cx="1149104" cy="1146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grupių susitikimai (LRVK, FM ir ministerijų)</a:t>
            </a:r>
          </a:p>
          <a:p>
            <a:pPr lvl="0" algn="ctr"/>
            <a: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2020-06-01 – </a:t>
            </a:r>
            <a: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2020-06-30</a:t>
            </a:r>
            <a:endParaRPr lang="lt-LT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05286" y="2385880"/>
            <a:ext cx="2060662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Vietoj 2020-06-08 – 2020-06-26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46869" y="4284781"/>
            <a:ext cx="1193535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Vietoj 2020-07-01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65948" y="2531581"/>
            <a:ext cx="2108541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Vietoj 2020-07-01 – 2020-08-26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55434" y="4548007"/>
            <a:ext cx="1193535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lt-L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Vietoj 2020-09-28</a:t>
            </a:r>
            <a:endParaRPr lang="lt-L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truktūrinė schema: rūšiavimas 53"/>
          <p:cNvSpPr/>
          <p:nvPr/>
        </p:nvSpPr>
        <p:spPr>
          <a:xfrm>
            <a:off x="7161572" y="2680843"/>
            <a:ext cx="216024" cy="432048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lt-LT"/>
          </a:p>
        </p:txBody>
      </p:sp>
      <p:sp>
        <p:nvSpPr>
          <p:cNvPr id="36" name="TextBox 35"/>
          <p:cNvSpPr txBox="1"/>
          <p:nvPr/>
        </p:nvSpPr>
        <p:spPr>
          <a:xfrm>
            <a:off x="37536" y="2420505"/>
            <a:ext cx="1186093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Vietoj 2020-05-04 – 2020-05-29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5516BF-CEAB-6A42-9380-86570775B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aveikslėlis 7">
            <a:extLst>
              <a:ext uri="{FF2B5EF4-FFF2-40B4-BE49-F238E27FC236}">
                <a16:creationId xmlns="" xmlns:a16="http://schemas.microsoft.com/office/drawing/2014/main" id="{26159C11-D070-DA48-A9BA-EE2036882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36" y="1419622"/>
            <a:ext cx="3344328" cy="20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6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30311DF-1880-8F42-902E-E23BAEC5FAA1}"/>
              </a:ext>
            </a:extLst>
          </p:cNvPr>
          <p:cNvSpPr/>
          <p:nvPr/>
        </p:nvSpPr>
        <p:spPr>
          <a:xfrm>
            <a:off x="4782382" y="1140431"/>
            <a:ext cx="4361618" cy="3616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ktas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0773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tačiakampis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lt-LT" sz="2400" b="1" dirty="0">
              <a:latin typeface="Trebuchet MS"/>
              <a:sym typeface="Trebuchet MS"/>
            </a:endParaRPr>
          </a:p>
        </p:txBody>
      </p:sp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Makroekonomin</a:t>
            </a:r>
            <a:r>
              <a:rPr lang="lt-LT" sz="2400" dirty="0"/>
              <a:t>ė situacija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56404" y="1311340"/>
            <a:ext cx="2773836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lt-LT" altLang="lt-LT" sz="1600" b="1" dirty="0">
                <a:solidFill>
                  <a:srgbClr val="00517D"/>
                </a:solidFill>
                <a:latin typeface="Trebuchet MS" panose="020B0603020202020204" pitchFamily="34" charset="0"/>
                <a:ea typeface="Times New Roman" pitchFamily="18" charset="0"/>
                <a:cs typeface="Arial" pitchFamily="34" charset="0"/>
              </a:rPr>
              <a:t>Lietuvos BVP pokytis, proc.</a:t>
            </a:r>
            <a:endParaRPr lang="lt-LT" altLang="lt-LT" sz="1000" dirty="0">
              <a:solidFill>
                <a:schemeClr val="tx1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graphicFrame>
        <p:nvGraphicFramePr>
          <p:cNvPr id="52" name="Diagrama 51"/>
          <p:cNvGraphicFramePr/>
          <p:nvPr>
            <p:extLst>
              <p:ext uri="{D42A27DB-BD31-4B8C-83A1-F6EECF244321}">
                <p14:modId xmlns:p14="http://schemas.microsoft.com/office/powerpoint/2010/main" val="2488954068"/>
              </p:ext>
            </p:extLst>
          </p:nvPr>
        </p:nvGraphicFramePr>
        <p:xfrm>
          <a:off x="285788" y="1700026"/>
          <a:ext cx="4361618" cy="276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Stačiakampis 19"/>
          <p:cNvSpPr/>
          <p:nvPr/>
        </p:nvSpPr>
        <p:spPr>
          <a:xfrm>
            <a:off x="4939516" y="1414941"/>
            <a:ext cx="4106646" cy="6869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lt-LT" sz="1200" dirty="0">
                <a:solidFill>
                  <a:schemeClr val="tx1"/>
                </a:solidFill>
                <a:latin typeface="Trebuchet MS" panose="020B0603020202020204" pitchFamily="34" charset="0"/>
              </a:rPr>
              <a:t>Ekonomikos smukimo gylis priklauso ne tik nuo ekonominį aktyvumą ribojančių priemonių mūsų šalyje taikymo trukmės, bet ir nuo ekonominės padėties mūsų eksporto rinkose. </a:t>
            </a:r>
          </a:p>
        </p:txBody>
      </p:sp>
      <p:sp>
        <p:nvSpPr>
          <p:cNvPr id="53" name="Stačiakampis 52"/>
          <p:cNvSpPr/>
          <p:nvPr/>
        </p:nvSpPr>
        <p:spPr>
          <a:xfrm>
            <a:off x="4939516" y="2227165"/>
            <a:ext cx="4117172" cy="5087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r>
              <a:rPr lang="lt-LT" sz="1200" dirty="0">
                <a:solidFill>
                  <a:schemeClr val="tx1"/>
                </a:solidFill>
                <a:latin typeface="Trebuchet MS" panose="020B0603020202020204" pitchFamily="34" charset="0"/>
              </a:rPr>
              <a:t>Viena karantino savaitė metinį Lietuvos BVP augimo tempą sumažina apie 0,5 </a:t>
            </a:r>
            <a:r>
              <a:rPr lang="lt-LT" sz="12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p.p</a:t>
            </a:r>
            <a:r>
              <a:rPr lang="lt-LT" sz="12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54" name="Stačiakampis 53"/>
          <p:cNvSpPr/>
          <p:nvPr/>
        </p:nvSpPr>
        <p:spPr>
          <a:xfrm>
            <a:off x="4950042" y="3742551"/>
            <a:ext cx="4106646" cy="7214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lt-LT" sz="1200" dirty="0">
                <a:solidFill>
                  <a:schemeClr val="tx1"/>
                </a:solidFill>
                <a:latin typeface="Trebuchet MS" panose="020B0603020202020204" pitchFamily="34" charset="0"/>
              </a:rPr>
              <a:t>Jeigu iki vasaros viruso plėtra nebus suvaldyta, neatmestina rizika, kad Lietuvos BVP 2020 m. gali smukti daugiau, nei numatyta šiuose scenarijuose. </a:t>
            </a:r>
          </a:p>
        </p:txBody>
      </p:sp>
      <p:sp>
        <p:nvSpPr>
          <p:cNvPr id="55" name="Stačiakampis 54"/>
          <p:cNvSpPr/>
          <p:nvPr/>
        </p:nvSpPr>
        <p:spPr>
          <a:xfrm>
            <a:off x="4939516" y="2861168"/>
            <a:ext cx="4117172" cy="7560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lt-LT" sz="1200" dirty="0">
                <a:solidFill>
                  <a:schemeClr val="tx1"/>
                </a:solidFill>
                <a:latin typeface="Trebuchet MS" panose="020B0603020202020204" pitchFamily="34" charset="0"/>
              </a:rPr>
              <a:t>Daroma prielaida, kad COVID-19 viruso plitimas bus suvaldytas pirmąjį šių metų pusmetį, po kurio ekonominis aktyvumas laipsniškai atsigaus.</a:t>
            </a:r>
          </a:p>
        </p:txBody>
      </p:sp>
      <p:sp>
        <p:nvSpPr>
          <p:cNvPr id="21" name="Datos vietos rezervavimo ženklas 1"/>
          <p:cNvSpPr>
            <a:spLocks noGrp="1"/>
          </p:cNvSpPr>
          <p:nvPr>
            <p:ph type="dt" idx="4294967295"/>
          </p:nvPr>
        </p:nvSpPr>
        <p:spPr>
          <a:xfrm>
            <a:off x="459988" y="4830150"/>
            <a:ext cx="4490054" cy="313350"/>
          </a:xfrm>
          <a:prstGeom prst="rect">
            <a:avLst/>
          </a:prstGeom>
        </p:spPr>
        <p:txBody>
          <a:bodyPr/>
          <a:lstStyle/>
          <a:p>
            <a:r>
              <a:rPr lang="lt-LT" sz="900" dirty="0">
                <a:solidFill>
                  <a:schemeClr val="bg1"/>
                </a:solidFill>
                <a:latin typeface="+mn-lt"/>
              </a:rPr>
              <a:t>Šaltinis: Finansų ministerija, Statistikos departamentas.</a:t>
            </a:r>
            <a:endParaRPr lang="it-IT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Shape 10">
            <a:extLst>
              <a:ext uri="{FF2B5EF4-FFF2-40B4-BE49-F238E27FC236}">
                <a16:creationId xmlns="" xmlns:a16="http://schemas.microsoft.com/office/drawing/2014/main" id="{C3C6DE91-28F7-6149-89E0-F146673B3F3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647770" y="257118"/>
            <a:ext cx="393285" cy="273844"/>
          </a:xfrm>
          <a:prstGeom prst="rect">
            <a:avLst/>
          </a:prstGeom>
          <a:noFill/>
          <a:ln>
            <a:noFill/>
          </a:ln>
        </p:spPr>
        <p:txBody>
          <a:bodyPr lIns="68567" tIns="34274" rIns="68567" bIns="34274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2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5326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as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0434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tačiakampis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lt-LT" sz="2400" b="1" dirty="0">
              <a:latin typeface="Trebuchet MS"/>
              <a:sym typeface="Trebuchet MS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7800230" y="1335819"/>
            <a:ext cx="1155581" cy="2647784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idx="4294967295"/>
          </p:nvPr>
        </p:nvSpPr>
        <p:spPr>
          <a:xfrm>
            <a:off x="461383" y="4832614"/>
            <a:ext cx="2057399" cy="273844"/>
          </a:xfrm>
          <a:prstGeom prst="rect">
            <a:avLst/>
          </a:prstGeom>
        </p:spPr>
        <p:txBody>
          <a:bodyPr/>
          <a:lstStyle/>
          <a:p>
            <a:r>
              <a:rPr lang="lt-LT" sz="900" dirty="0">
                <a:solidFill>
                  <a:schemeClr val="bg1"/>
                </a:solidFill>
                <a:latin typeface="+mn-lt"/>
              </a:rPr>
              <a:t>Šaltinis: Finansų ministerija.</a:t>
            </a:r>
            <a:endParaRPr lang="it-IT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9988" y="205748"/>
            <a:ext cx="8187782" cy="677726"/>
          </a:xfrm>
        </p:spPr>
        <p:txBody>
          <a:bodyPr>
            <a:noAutofit/>
          </a:bodyPr>
          <a:lstStyle/>
          <a:p>
            <a:r>
              <a:rPr lang="lt-LT" sz="2400" dirty="0"/>
              <a:t>Formuojama anticiklinė, ekonomiką </a:t>
            </a:r>
            <a:br>
              <a:rPr lang="lt-LT" sz="2400" dirty="0"/>
            </a:br>
            <a:r>
              <a:rPr lang="lt-LT" sz="2400" dirty="0"/>
              <a:t>skatinanti fiskalinė politika</a:t>
            </a:r>
          </a:p>
        </p:txBody>
      </p:sp>
      <p:graphicFrame>
        <p:nvGraphicFramePr>
          <p:cNvPr id="7" name="Diagra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579477"/>
              </p:ext>
            </p:extLst>
          </p:nvPr>
        </p:nvGraphicFramePr>
        <p:xfrm>
          <a:off x="365236" y="1315945"/>
          <a:ext cx="8666922" cy="298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8639" y="4299267"/>
            <a:ext cx="6901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+mn-lt"/>
              </a:rPr>
              <a:t>* Projekcijos</a:t>
            </a:r>
          </a:p>
          <a:p>
            <a:r>
              <a:rPr lang="lt-LT" dirty="0">
                <a:latin typeface="+mn-lt"/>
              </a:rPr>
              <a:t>** Prognozuota 2019 m. rudenį rengiant 2020 m. biudžeto įstatymą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62617" y="2806814"/>
            <a:ext cx="3260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  <a:endParaRPr lang="lt-LT" dirty="0"/>
          </a:p>
        </p:txBody>
      </p:sp>
      <p:sp>
        <p:nvSpPr>
          <p:cNvPr id="15" name="TextBox 14"/>
          <p:cNvSpPr txBox="1"/>
          <p:nvPr/>
        </p:nvSpPr>
        <p:spPr>
          <a:xfrm>
            <a:off x="8604631" y="2820458"/>
            <a:ext cx="3260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  <a:endParaRPr lang="lt-LT" dirty="0"/>
          </a:p>
        </p:txBody>
      </p:sp>
      <p:sp>
        <p:nvSpPr>
          <p:cNvPr id="16" name="TextBox 15"/>
          <p:cNvSpPr txBox="1"/>
          <p:nvPr/>
        </p:nvSpPr>
        <p:spPr>
          <a:xfrm>
            <a:off x="8629807" y="2137968"/>
            <a:ext cx="3260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  <a:endParaRPr lang="lt-LT" dirty="0"/>
          </a:p>
        </p:txBody>
      </p:sp>
      <p:sp>
        <p:nvSpPr>
          <p:cNvPr id="17" name="TextBox 16"/>
          <p:cNvSpPr txBox="1"/>
          <p:nvPr/>
        </p:nvSpPr>
        <p:spPr>
          <a:xfrm>
            <a:off x="8070568" y="2167907"/>
            <a:ext cx="3260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  <a:endParaRPr lang="lt-LT" dirty="0"/>
          </a:p>
        </p:txBody>
      </p:sp>
      <p:sp>
        <p:nvSpPr>
          <p:cNvPr id="18" name="Stačiakampis 17"/>
          <p:cNvSpPr/>
          <p:nvPr/>
        </p:nvSpPr>
        <p:spPr>
          <a:xfrm rot="16200000">
            <a:off x="-137161" y="2353320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% BVP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20" name="Shape 10">
            <a:extLst>
              <a:ext uri="{FF2B5EF4-FFF2-40B4-BE49-F238E27FC236}">
                <a16:creationId xmlns="" xmlns:a16="http://schemas.microsoft.com/office/drawing/2014/main" id="{67CE9866-DF1B-3B47-B305-F8634529BF55}"/>
              </a:ext>
            </a:extLst>
          </p:cNvPr>
          <p:cNvSpPr txBox="1">
            <a:spLocks/>
          </p:cNvSpPr>
          <p:nvPr/>
        </p:nvSpPr>
        <p:spPr>
          <a:xfrm>
            <a:off x="8647770" y="257118"/>
            <a:ext cx="393285" cy="273844"/>
          </a:xfrm>
          <a:prstGeom prst="rect">
            <a:avLst/>
          </a:prstGeom>
          <a:noFill/>
          <a:ln>
            <a:noFill/>
          </a:ln>
        </p:spPr>
        <p:txBody>
          <a:bodyPr lIns="68567" tIns="34274" rIns="68567" bIns="3427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3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9578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A5A39C8-33F4-1241-B5F9-38BC83A49E22}"/>
              </a:ext>
            </a:extLst>
          </p:cNvPr>
          <p:cNvSpPr/>
          <p:nvPr/>
        </p:nvSpPr>
        <p:spPr>
          <a:xfrm>
            <a:off x="4782382" y="1140431"/>
            <a:ext cx="4361618" cy="3616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ktas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84042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hape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/>
          <a:p>
            <a:pPr>
              <a:buClr>
                <a:schemeClr val="lt1"/>
              </a:buClr>
            </a:pPr>
            <a:r>
              <a:rPr lang="lt-LT" sz="2400" b="1" dirty="0">
                <a:solidFill>
                  <a:schemeClr val="lt1"/>
                </a:solidFill>
              </a:rPr>
              <a:t>2020 </a:t>
            </a:r>
            <a:r>
              <a:rPr lang="en-US" sz="2400" b="1" dirty="0">
                <a:solidFill>
                  <a:schemeClr val="lt1"/>
                </a:solidFill>
              </a:rPr>
              <a:t>met</a:t>
            </a:r>
            <a:r>
              <a:rPr lang="lt-LT" sz="2400" dirty="0">
                <a:solidFill>
                  <a:schemeClr val="lt1"/>
                </a:solidFill>
              </a:rPr>
              <a:t>ų finansų projekcija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20" name="Stačiakampis 19"/>
          <p:cNvSpPr/>
          <p:nvPr/>
        </p:nvSpPr>
        <p:spPr>
          <a:xfrm>
            <a:off x="4930812" y="1404362"/>
            <a:ext cx="4126693" cy="9181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lt-LT" sz="1200" b="1" dirty="0">
                <a:solidFill>
                  <a:srgbClr val="00517D"/>
                </a:solidFill>
                <a:latin typeface="Trebuchet MS" panose="020B0603020202020204" pitchFamily="34" charset="0"/>
              </a:rPr>
              <a:t>2020 m. netaikomos nacionalinės fiskalinės drausmės taisyklės </a:t>
            </a:r>
            <a:r>
              <a:rPr lang="lt-LT" sz="1200" b="1" dirty="0">
                <a:solidFill>
                  <a:schemeClr val="tx1"/>
                </a:solidFill>
                <a:latin typeface="Trebuchet MS" panose="020B0603020202020204" pitchFamily="34" charset="0"/>
              </a:rPr>
              <a:t>-</a:t>
            </a:r>
            <a:r>
              <a:rPr lang="lt-LT" sz="1200" dirty="0">
                <a:solidFill>
                  <a:schemeClr val="tx1"/>
                </a:solidFill>
                <a:latin typeface="Trebuchet MS" panose="020B0603020202020204" pitchFamily="34" charset="0"/>
              </a:rPr>
              <a:t> valdžios sektoriaus balanso rodiklis gali būti pagrįstai neįgyvendintas esant išskirtinėms aplinkybėms, kurių nustatymą Lietuvoje patvirtino V</a:t>
            </a:r>
            <a:r>
              <a:rPr lang="en-US" sz="12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alstyb</a:t>
            </a:r>
            <a:r>
              <a:rPr lang="lt-LT" sz="1200" dirty="0">
                <a:solidFill>
                  <a:schemeClr val="tx1"/>
                </a:solidFill>
                <a:latin typeface="Trebuchet MS" panose="020B0603020202020204" pitchFamily="34" charset="0"/>
              </a:rPr>
              <a:t>ės kontrolė. </a:t>
            </a:r>
          </a:p>
        </p:txBody>
      </p:sp>
      <p:sp>
        <p:nvSpPr>
          <p:cNvPr id="54" name="Stačiakampis 53"/>
          <p:cNvSpPr/>
          <p:nvPr/>
        </p:nvSpPr>
        <p:spPr>
          <a:xfrm>
            <a:off x="4921270" y="2492599"/>
            <a:ext cx="4126693" cy="972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lt-LT" sz="1200" b="1" dirty="0">
                <a:solidFill>
                  <a:srgbClr val="00517D"/>
                </a:solidFill>
                <a:latin typeface="Trebuchet MS" panose="020B0603020202020204" pitchFamily="34" charset="0"/>
              </a:rPr>
              <a:t>2020 m. netaikomos ES fiskalinės drausmės taisyklės -</a:t>
            </a:r>
          </a:p>
          <a:p>
            <a:r>
              <a:rPr lang="lt-LT" sz="1200" dirty="0">
                <a:solidFill>
                  <a:schemeClr val="tx1"/>
                </a:solidFill>
                <a:latin typeface="Trebuchet MS" panose="020B0603020202020204" pitchFamily="34" charset="0"/>
              </a:rPr>
              <a:t>Europos komisija taikys bendrąją Stabilumo ir augimo pakto (</a:t>
            </a:r>
            <a:r>
              <a:rPr lang="lt-LT" sz="12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SAP</a:t>
            </a:r>
            <a:r>
              <a:rPr lang="lt-LT" sz="1200" dirty="0">
                <a:solidFill>
                  <a:schemeClr val="tx1"/>
                </a:solidFill>
                <a:latin typeface="Trebuchet MS" panose="020B0603020202020204" pitchFamily="34" charset="0"/>
              </a:rPr>
              <a:t>) taisyklių išimtį, kai šaliai leidžiama nukrypti nuo </a:t>
            </a:r>
            <a:r>
              <a:rPr lang="lt-LT" sz="12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SAP</a:t>
            </a:r>
            <a:r>
              <a:rPr lang="lt-LT" sz="1200" dirty="0">
                <a:solidFill>
                  <a:schemeClr val="tx1"/>
                </a:solidFill>
                <a:latin typeface="Trebuchet MS" panose="020B0603020202020204" pitchFamily="34" charset="0"/>
              </a:rPr>
              <a:t> taisyklių kovos su COVID-19 priemonių kaštų dydžiu.</a:t>
            </a:r>
          </a:p>
        </p:txBody>
      </p:sp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98926"/>
              </p:ext>
            </p:extLst>
          </p:nvPr>
        </p:nvGraphicFramePr>
        <p:xfrm>
          <a:off x="197514" y="1325366"/>
          <a:ext cx="4389120" cy="259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4903">
                <a:tc>
                  <a:txBody>
                    <a:bodyPr/>
                    <a:lstStyle/>
                    <a:p>
                      <a:endParaRPr lang="lt-LT" sz="12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51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latin typeface="Trebuchet MS" panose="020B0603020202020204" pitchFamily="34" charset="0"/>
                        </a:rPr>
                        <a:t>1 scenarijus </a:t>
                      </a:r>
                      <a:br>
                        <a:rPr lang="lt-LT" sz="1200" dirty="0">
                          <a:latin typeface="Trebuchet MS" panose="020B0603020202020204" pitchFamily="34" charset="0"/>
                        </a:rPr>
                      </a:br>
                      <a:r>
                        <a:rPr lang="lt-LT" sz="1200" dirty="0">
                          <a:latin typeface="Trebuchet MS" panose="020B0603020202020204" pitchFamily="34" charset="0"/>
                        </a:rPr>
                        <a:t>(2,8 proc. BVP smukimas)</a:t>
                      </a:r>
                    </a:p>
                  </a:txBody>
                  <a:tcPr marL="68580" marR="68580" marT="34290" marB="34290">
                    <a:solidFill>
                      <a:srgbClr val="005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dirty="0">
                          <a:latin typeface="Trebuchet MS" panose="020B0603020202020204" pitchFamily="34" charset="0"/>
                        </a:rPr>
                        <a:t>2 scenarijus</a:t>
                      </a:r>
                      <a:br>
                        <a:rPr lang="lt-LT" sz="1200" dirty="0">
                          <a:latin typeface="Trebuchet MS" panose="020B0603020202020204" pitchFamily="34" charset="0"/>
                        </a:rPr>
                      </a:br>
                      <a:r>
                        <a:rPr lang="lt-LT" sz="1200" dirty="0">
                          <a:latin typeface="Trebuchet MS" panose="020B0603020202020204" pitchFamily="34" charset="0"/>
                        </a:rPr>
                        <a:t> (7,3 proc. BVP smukimas)</a:t>
                      </a:r>
                    </a:p>
                  </a:txBody>
                  <a:tcPr marL="68580" marR="68580" marT="34290" marB="34290">
                    <a:solidFill>
                      <a:srgbClr val="0051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431">
                <a:tc>
                  <a:txBody>
                    <a:bodyPr/>
                    <a:lstStyle/>
                    <a:p>
                      <a:r>
                        <a:rPr lang="lt-LT" sz="1200" dirty="0">
                          <a:latin typeface="Trebuchet MS" panose="020B0603020202020204" pitchFamily="34" charset="0"/>
                        </a:rPr>
                        <a:t>Valdžios sektoriaus pajamų pokytis, proc.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n-US" sz="1200" dirty="0">
                          <a:latin typeface="Trebuchet MS" panose="020B0603020202020204" pitchFamily="34" charset="0"/>
                        </a:rPr>
                        <a:t>6,6</a:t>
                      </a:r>
                      <a:endParaRPr lang="lt-LT" sz="12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CCD0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latin typeface="Trebuchet MS" panose="020B0603020202020204" pitchFamily="34" charset="0"/>
                        </a:rPr>
                        <a:t>-11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2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dirty="0">
                          <a:latin typeface="Trebuchet MS" panose="020B0603020202020204" pitchFamily="34" charset="0"/>
                        </a:rPr>
                        <a:t>Valdžios sektoriaus išlaidų pokytis, proc.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latin typeface="Trebuchet MS" panose="020B0603020202020204" pitchFamily="34" charset="0"/>
                        </a:rPr>
                        <a:t>+1</a:t>
                      </a:r>
                      <a:r>
                        <a:rPr lang="en-US" sz="1200" dirty="0">
                          <a:latin typeface="Trebuchet MS" panose="020B0603020202020204" pitchFamily="34" charset="0"/>
                        </a:rPr>
                        <a:t>7</a:t>
                      </a:r>
                      <a:endParaRPr lang="lt-LT" sz="12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latin typeface="Trebuchet MS" panose="020B0603020202020204" pitchFamily="34" charset="0"/>
                        </a:rPr>
                        <a:t>+1</a:t>
                      </a:r>
                      <a:r>
                        <a:rPr lang="en-US" sz="1200" dirty="0">
                          <a:latin typeface="Trebuchet MS" panose="020B0603020202020204" pitchFamily="34" charset="0"/>
                        </a:rPr>
                        <a:t>7</a:t>
                      </a:r>
                      <a:endParaRPr lang="lt-LT" sz="12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931">
                <a:tc>
                  <a:txBody>
                    <a:bodyPr/>
                    <a:lstStyle/>
                    <a:p>
                      <a:r>
                        <a:rPr lang="lt-LT" sz="1200" b="1" dirty="0">
                          <a:latin typeface="Trebuchet MS" panose="020B0603020202020204" pitchFamily="34" charset="0"/>
                        </a:rPr>
                        <a:t>Valdžios sektoriaus</a:t>
                      </a:r>
                      <a:r>
                        <a:rPr lang="lt-LT" sz="1200" b="1" baseline="0" dirty="0">
                          <a:latin typeface="Trebuchet MS" panose="020B0603020202020204" pitchFamily="34" charset="0"/>
                        </a:rPr>
                        <a:t> balansas, proc. BVP</a:t>
                      </a:r>
                      <a:endParaRPr lang="lt-LT" sz="1200" b="1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dirty="0"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n-US" sz="1200" b="1" dirty="0">
                          <a:latin typeface="Trebuchet MS" panose="020B0603020202020204" pitchFamily="34" charset="0"/>
                        </a:rPr>
                        <a:t>9</a:t>
                      </a:r>
                      <a:r>
                        <a:rPr lang="lt-LT" sz="1200" b="1" dirty="0"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en-US" sz="1200" b="1" dirty="0">
                          <a:latin typeface="Trebuchet MS" panose="020B0603020202020204" pitchFamily="34" charset="0"/>
                        </a:rPr>
                        <a:t>1</a:t>
                      </a:r>
                      <a:endParaRPr lang="lt-LT" sz="1200" b="1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dirty="0">
                          <a:latin typeface="Trebuchet MS" panose="020B0603020202020204" pitchFamily="34" charset="0"/>
                        </a:rPr>
                        <a:t>-1</a:t>
                      </a:r>
                      <a:r>
                        <a:rPr lang="en-US" sz="1200" b="1" dirty="0"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lt-LT" sz="1200" b="1" dirty="0"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en-US" sz="1200" b="1" dirty="0">
                          <a:latin typeface="Trebuchet MS" panose="020B0603020202020204" pitchFamily="34" charset="0"/>
                        </a:rPr>
                        <a:t>4</a:t>
                      </a:r>
                      <a:endParaRPr lang="lt-LT" sz="1200" b="1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4931">
                <a:tc>
                  <a:txBody>
                    <a:bodyPr/>
                    <a:lstStyle/>
                    <a:p>
                      <a:r>
                        <a:rPr lang="lt-LT" sz="1200" dirty="0">
                          <a:latin typeface="Trebuchet MS" panose="020B0603020202020204" pitchFamily="34" charset="0"/>
                        </a:rPr>
                        <a:t>Valdžios sektoriaus skola, proc. BVP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latin typeface="Trebuchet MS" panose="020B0603020202020204" pitchFamily="34" charset="0"/>
                        </a:rPr>
                        <a:t>46</a:t>
                      </a:r>
                      <a:r>
                        <a:rPr lang="en-US" sz="1200" dirty="0">
                          <a:latin typeface="Trebuchet MS" panose="020B0603020202020204" pitchFamily="34" charset="0"/>
                        </a:rPr>
                        <a:t>,8</a:t>
                      </a:r>
                      <a:endParaRPr lang="lt-LT" sz="12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latin typeface="Trebuchet MS" panose="020B0603020202020204" pitchFamily="34" charset="0"/>
                        </a:rPr>
                        <a:t>50</a:t>
                      </a:r>
                      <a:r>
                        <a:rPr lang="en-US" sz="1200" dirty="0">
                          <a:latin typeface="Trebuchet MS" panose="020B0603020202020204" pitchFamily="34" charset="0"/>
                        </a:rPr>
                        <a:t>,6</a:t>
                      </a:r>
                      <a:endParaRPr lang="lt-LT" sz="12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Stačiakampis 7"/>
          <p:cNvSpPr/>
          <p:nvPr/>
        </p:nvSpPr>
        <p:spPr>
          <a:xfrm>
            <a:off x="4930812" y="3489852"/>
            <a:ext cx="4126693" cy="972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lt-LT" sz="1200" dirty="0">
                <a:solidFill>
                  <a:schemeClr val="tx1"/>
                </a:solidFill>
                <a:latin typeface="Trebuchet MS" panose="020B0603020202020204" pitchFamily="34" charset="0"/>
              </a:rPr>
              <a:t>Įvertintas Ekonomikos skatinimo ir COVID-19 sukeltų pasekmių mažinimo priemonių plano poveikis finansams.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7514" y="4208191"/>
            <a:ext cx="3148939" cy="2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lt-LT" altLang="lt-LT" sz="1000" dirty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Pokytis vertinimas nuo patvirtinto biudžeto įverčių. </a:t>
            </a:r>
            <a:endParaRPr lang="lt-LT" altLang="lt-LT" sz="1800" dirty="0">
              <a:solidFill>
                <a:schemeClr val="tx1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2" name="Shape 10">
            <a:extLst>
              <a:ext uri="{FF2B5EF4-FFF2-40B4-BE49-F238E27FC236}">
                <a16:creationId xmlns="" xmlns:a16="http://schemas.microsoft.com/office/drawing/2014/main" id="{CCA322B8-8F47-C24B-A6EF-41286D20371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647770" y="257118"/>
            <a:ext cx="393285" cy="273844"/>
          </a:xfrm>
          <a:prstGeom prst="rect">
            <a:avLst/>
          </a:prstGeom>
          <a:noFill/>
          <a:ln>
            <a:noFill/>
          </a:ln>
        </p:spPr>
        <p:txBody>
          <a:bodyPr lIns="68567" tIns="34274" rIns="68567" bIns="34274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4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4650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8BC1349-A030-1446-B56B-605968E88400}"/>
              </a:ext>
            </a:extLst>
          </p:cNvPr>
          <p:cNvSpPr/>
          <p:nvPr/>
        </p:nvSpPr>
        <p:spPr>
          <a:xfrm>
            <a:off x="4782382" y="1140431"/>
            <a:ext cx="4361618" cy="3616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ktas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6927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tačiakampis 19"/>
          <p:cNvSpPr/>
          <p:nvPr/>
        </p:nvSpPr>
        <p:spPr>
          <a:xfrm>
            <a:off x="4927805" y="1405468"/>
            <a:ext cx="4126693" cy="9181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lt-LT" sz="1200" dirty="0">
                <a:solidFill>
                  <a:schemeClr val="tx1"/>
                </a:solidFill>
                <a:latin typeface="Trebuchet MS" panose="020B0603020202020204" pitchFamily="34" charset="0"/>
              </a:rPr>
              <a:t>Dėl didelio neapibrėžtumo šiuo metu </a:t>
            </a:r>
            <a:r>
              <a:rPr lang="lt-LT" sz="1200" b="1" dirty="0">
                <a:solidFill>
                  <a:srgbClr val="00517D"/>
                </a:solidFill>
                <a:latin typeface="Trebuchet MS" panose="020B0603020202020204" pitchFamily="34" charset="0"/>
              </a:rPr>
              <a:t>nėra žinoma, ar formuojant 2021 metų biudžetus bus taikomos </a:t>
            </a:r>
            <a:r>
              <a:rPr lang="lt-LT" sz="1200" b="1" dirty="0">
                <a:solidFill>
                  <a:schemeClr val="tx1"/>
                </a:solidFill>
                <a:latin typeface="Trebuchet MS" panose="020B0603020202020204" pitchFamily="34" charset="0"/>
              </a:rPr>
              <a:t>fiskalinės drausmės taisyklės,</a:t>
            </a:r>
            <a:r>
              <a:rPr lang="lt-LT" sz="1200" dirty="0">
                <a:solidFill>
                  <a:schemeClr val="tx1"/>
                </a:solidFill>
                <a:latin typeface="Trebuchet MS" panose="020B0603020202020204" pitchFamily="34" charset="0"/>
              </a:rPr>
              <a:t> nustatytos ES ir nacionaliniuose teisės aktuose. </a:t>
            </a:r>
            <a:endParaRPr lang="lt-LT" sz="1200" b="1" u="sng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Stačiakampis 53"/>
          <p:cNvSpPr/>
          <p:nvPr/>
        </p:nvSpPr>
        <p:spPr>
          <a:xfrm>
            <a:off x="4927805" y="2419752"/>
            <a:ext cx="4126693" cy="1049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lt-LT" sz="1200" dirty="0">
                <a:solidFill>
                  <a:schemeClr val="tx1"/>
                </a:solidFill>
                <a:latin typeface="Trebuchet MS" panose="020B0603020202020204" pitchFamily="34" charset="0"/>
              </a:rPr>
              <a:t>2021 m. fiskalinės projekcijos </a:t>
            </a:r>
            <a:r>
              <a:rPr lang="lt-LT" sz="1200" b="1" dirty="0">
                <a:solidFill>
                  <a:srgbClr val="00517D"/>
                </a:solidFill>
                <a:latin typeface="Trebuchet MS" panose="020B0603020202020204" pitchFamily="34" charset="0"/>
              </a:rPr>
              <a:t>rengiamos pagal nesikeičiančios politikos prielaidą</a:t>
            </a:r>
            <a:r>
              <a:rPr lang="lt-LT" sz="1200" dirty="0">
                <a:solidFill>
                  <a:srgbClr val="00517D"/>
                </a:solidFill>
                <a:latin typeface="Trebuchet MS" panose="020B0603020202020204" pitchFamily="34" charset="0"/>
              </a:rPr>
              <a:t> </a:t>
            </a:r>
            <a:r>
              <a:rPr lang="lt-LT" sz="1200" dirty="0">
                <a:solidFill>
                  <a:schemeClr val="tx1"/>
                </a:solidFill>
                <a:latin typeface="Trebuchet MS" panose="020B0603020202020204" pitchFamily="34" charset="0"/>
              </a:rPr>
              <a:t>- išlaidų lygis išlaikomas artimas 2020 m. patvirtintoms išlaidoms, įvertinamas baigtinių programų poveikis ir perskaičiavus išlaidas, tiesiogiai ir automatiškai susietas su pajamomis.</a:t>
            </a:r>
          </a:p>
        </p:txBody>
      </p:sp>
      <p:graphicFrame>
        <p:nvGraphicFramePr>
          <p:cNvPr id="9" name="Lentelė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74230"/>
              </p:ext>
            </p:extLst>
          </p:nvPr>
        </p:nvGraphicFramePr>
        <p:xfrm>
          <a:off x="197514" y="1325563"/>
          <a:ext cx="4389120" cy="2622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7580">
                <a:tc>
                  <a:txBody>
                    <a:bodyPr/>
                    <a:lstStyle/>
                    <a:p>
                      <a:endParaRPr lang="lt-LT" sz="12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051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latin typeface="Trebuchet MS" panose="020B0603020202020204" pitchFamily="34" charset="0"/>
                        </a:rPr>
                        <a:t>1 scenarijus </a:t>
                      </a:r>
                      <a:br>
                        <a:rPr lang="lt-LT" sz="1200" dirty="0">
                          <a:latin typeface="Trebuchet MS" panose="020B0603020202020204" pitchFamily="34" charset="0"/>
                        </a:rPr>
                      </a:br>
                      <a:r>
                        <a:rPr lang="lt-LT" sz="1200" dirty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en-US" sz="1200" dirty="0">
                          <a:latin typeface="Trebuchet MS" panose="020B0603020202020204" pitchFamily="34" charset="0"/>
                        </a:rPr>
                        <a:t>5,4</a:t>
                      </a:r>
                      <a:r>
                        <a:rPr lang="lt-LT" sz="1200" dirty="0">
                          <a:latin typeface="Trebuchet MS" panose="020B0603020202020204" pitchFamily="34" charset="0"/>
                        </a:rPr>
                        <a:t> proc. BVP </a:t>
                      </a:r>
                      <a:r>
                        <a:rPr lang="en-US" sz="1200" dirty="0" err="1">
                          <a:latin typeface="Trebuchet MS" panose="020B0603020202020204" pitchFamily="34" charset="0"/>
                        </a:rPr>
                        <a:t>augimas</a:t>
                      </a:r>
                      <a:r>
                        <a:rPr lang="lt-LT" sz="1200" dirty="0">
                          <a:latin typeface="Trebuchet MS" panose="020B0603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rgbClr val="005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dirty="0">
                          <a:latin typeface="Trebuchet MS" panose="020B0603020202020204" pitchFamily="34" charset="0"/>
                        </a:rPr>
                        <a:t>2 scenarijus </a:t>
                      </a:r>
                      <a:br>
                        <a:rPr lang="lt-LT" sz="1200" dirty="0">
                          <a:latin typeface="Trebuchet MS" panose="020B0603020202020204" pitchFamily="34" charset="0"/>
                        </a:rPr>
                      </a:br>
                      <a:r>
                        <a:rPr lang="lt-LT" sz="1200" dirty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en-US" sz="1200" dirty="0">
                          <a:latin typeface="Trebuchet MS" panose="020B0603020202020204" pitchFamily="34" charset="0"/>
                        </a:rPr>
                        <a:t>6,6</a:t>
                      </a:r>
                      <a:r>
                        <a:rPr lang="lt-LT" sz="1200" dirty="0">
                          <a:latin typeface="Trebuchet MS" panose="020B0603020202020204" pitchFamily="34" charset="0"/>
                        </a:rPr>
                        <a:t> proc. BVP </a:t>
                      </a:r>
                      <a:r>
                        <a:rPr lang="en-US" sz="1200" dirty="0" err="1">
                          <a:latin typeface="Trebuchet MS" panose="020B0603020202020204" pitchFamily="34" charset="0"/>
                        </a:rPr>
                        <a:t>augimas</a:t>
                      </a:r>
                      <a:r>
                        <a:rPr lang="lt-LT" sz="1200" dirty="0">
                          <a:latin typeface="Trebuchet MS" panose="020B0603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rgbClr val="0051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852">
                <a:tc>
                  <a:txBody>
                    <a:bodyPr/>
                    <a:lstStyle/>
                    <a:p>
                      <a:r>
                        <a:rPr lang="lt-LT" sz="1200" dirty="0">
                          <a:latin typeface="Trebuchet MS" panose="020B0603020202020204" pitchFamily="34" charset="0"/>
                        </a:rPr>
                        <a:t>Valdžios sektoriaus pajamų pokytis, proc.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latin typeface="Trebuchet MS" panose="020B0603020202020204" pitchFamily="34" charset="0"/>
                        </a:rPr>
                        <a:t>-7</a:t>
                      </a:r>
                      <a:r>
                        <a:rPr lang="en-US" sz="1200" dirty="0">
                          <a:latin typeface="Trebuchet MS" panose="020B0603020202020204" pitchFamily="34" charset="0"/>
                        </a:rPr>
                        <a:t>,3</a:t>
                      </a:r>
                      <a:endParaRPr lang="lt-LT" sz="12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latin typeface="Trebuchet MS" panose="020B0603020202020204" pitchFamily="34" charset="0"/>
                        </a:rPr>
                        <a:t>-1</a:t>
                      </a:r>
                      <a:r>
                        <a:rPr lang="en-US" sz="1200" dirty="0">
                          <a:latin typeface="Trebuchet MS" panose="020B0603020202020204" pitchFamily="34" charset="0"/>
                        </a:rPr>
                        <a:t>1,9</a:t>
                      </a:r>
                      <a:endParaRPr lang="lt-LT" sz="12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3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dirty="0">
                          <a:latin typeface="Trebuchet MS" panose="020B0603020202020204" pitchFamily="34" charset="0"/>
                        </a:rPr>
                        <a:t>Valdžios sektoriaus išlaidų pokytis, proc.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n-US" sz="1200" dirty="0">
                          <a:latin typeface="Trebuchet MS" panose="020B0603020202020204" pitchFamily="34" charset="0"/>
                        </a:rPr>
                        <a:t>0,6</a:t>
                      </a:r>
                      <a:r>
                        <a:rPr lang="lt-LT" sz="1200" dirty="0"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lt-LT" sz="900" dirty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lt-LT" sz="900" baseline="0" dirty="0">
                          <a:latin typeface="Trebuchet MS" panose="020B0603020202020204" pitchFamily="34" charset="0"/>
                        </a:rPr>
                        <a:t>techninės prielaidos)</a:t>
                      </a:r>
                      <a:endParaRPr lang="lt-LT" sz="12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n-US" sz="1200" dirty="0">
                          <a:latin typeface="Trebuchet MS" panose="020B0603020202020204" pitchFamily="34" charset="0"/>
                        </a:rPr>
                        <a:t>1,9</a:t>
                      </a:r>
                      <a:endParaRPr lang="lt-LT" sz="1200" dirty="0"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lt-LT" sz="900" dirty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lt-LT" sz="900" baseline="0" dirty="0">
                          <a:latin typeface="Trebuchet MS" panose="020B0603020202020204" pitchFamily="34" charset="0"/>
                        </a:rPr>
                        <a:t>techninės prielaidos)</a:t>
                      </a:r>
                      <a:endParaRPr lang="lt-LT" sz="12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3852">
                <a:tc>
                  <a:txBody>
                    <a:bodyPr/>
                    <a:lstStyle/>
                    <a:p>
                      <a:r>
                        <a:rPr lang="lt-LT" sz="1200" b="1" dirty="0">
                          <a:latin typeface="Trebuchet MS" panose="020B0603020202020204" pitchFamily="34" charset="0"/>
                        </a:rPr>
                        <a:t>Valdžios sektoriaus</a:t>
                      </a:r>
                      <a:r>
                        <a:rPr lang="lt-LT" sz="1200" b="1" baseline="0" dirty="0">
                          <a:latin typeface="Trebuchet MS" panose="020B0603020202020204" pitchFamily="34" charset="0"/>
                        </a:rPr>
                        <a:t> balansas, proc. BVP</a:t>
                      </a:r>
                      <a:endParaRPr lang="lt-LT" sz="1200" b="1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dirty="0">
                          <a:latin typeface="Trebuchet MS" panose="020B0603020202020204" pitchFamily="34" charset="0"/>
                        </a:rPr>
                        <a:t>-2,4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b="1" dirty="0">
                          <a:latin typeface="Trebuchet MS" panose="020B0603020202020204" pitchFamily="34" charset="0"/>
                        </a:rPr>
                        <a:t>-3,</a:t>
                      </a:r>
                      <a:r>
                        <a:rPr lang="en-US" sz="1200" b="1" dirty="0">
                          <a:latin typeface="Trebuchet MS" panose="020B0603020202020204" pitchFamily="34" charset="0"/>
                        </a:rPr>
                        <a:t>9</a:t>
                      </a:r>
                      <a:endParaRPr lang="lt-LT" sz="1200" b="1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3852">
                <a:tc>
                  <a:txBody>
                    <a:bodyPr/>
                    <a:lstStyle/>
                    <a:p>
                      <a:r>
                        <a:rPr lang="lt-LT" sz="1200" dirty="0">
                          <a:latin typeface="Trebuchet MS" panose="020B0603020202020204" pitchFamily="34" charset="0"/>
                        </a:rPr>
                        <a:t>Valdžios sektoriaus skola, proc. BVP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latin typeface="Trebuchet MS" panose="020B0603020202020204" pitchFamily="34" charset="0"/>
                        </a:rPr>
                        <a:t>47</a:t>
                      </a:r>
                      <a:r>
                        <a:rPr lang="en-US" sz="1200" dirty="0">
                          <a:latin typeface="Trebuchet MS" panose="020B0603020202020204" pitchFamily="34" charset="0"/>
                        </a:rPr>
                        <a:t>,9</a:t>
                      </a:r>
                      <a:endParaRPr lang="lt-LT" sz="12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latin typeface="Trebuchet MS" panose="020B0603020202020204" pitchFamily="34" charset="0"/>
                        </a:rPr>
                        <a:t>52</a:t>
                      </a:r>
                      <a:r>
                        <a:rPr lang="en-US" sz="1200" dirty="0">
                          <a:latin typeface="Trebuchet MS" panose="020B0603020202020204" pitchFamily="34" charset="0"/>
                        </a:rPr>
                        <a:t>,7</a:t>
                      </a:r>
                      <a:endParaRPr lang="lt-LT" sz="12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97514" y="4208191"/>
            <a:ext cx="3148939" cy="2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lt-LT" altLang="lt-LT" sz="1000" dirty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Pokytis vertinimas nuo patvirtinto biudžeto įverčių. </a:t>
            </a:r>
            <a:endParaRPr lang="lt-LT" altLang="lt-LT" sz="1800" dirty="0">
              <a:solidFill>
                <a:schemeClr val="tx1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0" name="Shape 10">
            <a:extLst>
              <a:ext uri="{FF2B5EF4-FFF2-40B4-BE49-F238E27FC236}">
                <a16:creationId xmlns="" xmlns:a16="http://schemas.microsoft.com/office/drawing/2014/main" id="{0F36FFBB-EAC2-0C4F-9597-1D97A9F82445}"/>
              </a:ext>
            </a:extLst>
          </p:cNvPr>
          <p:cNvSpPr txBox="1">
            <a:spLocks/>
          </p:cNvSpPr>
          <p:nvPr/>
        </p:nvSpPr>
        <p:spPr>
          <a:xfrm>
            <a:off x="8647770" y="257118"/>
            <a:ext cx="393285" cy="273844"/>
          </a:xfrm>
          <a:prstGeom prst="rect">
            <a:avLst/>
          </a:prstGeom>
          <a:noFill/>
          <a:ln>
            <a:noFill/>
          </a:ln>
        </p:spPr>
        <p:txBody>
          <a:bodyPr lIns="68567" tIns="34274" rIns="68567" bIns="3427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5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22">
            <a:extLst>
              <a:ext uri="{FF2B5EF4-FFF2-40B4-BE49-F238E27FC236}">
                <a16:creationId xmlns="" xmlns:a16="http://schemas.microsoft.com/office/drawing/2014/main" id="{71D7D3E0-BDC8-754F-B2E1-13C51B392245}"/>
              </a:ext>
            </a:extLst>
          </p:cNvPr>
          <p:cNvSpPr txBox="1">
            <a:spLocks/>
          </p:cNvSpPr>
          <p:nvPr/>
        </p:nvSpPr>
        <p:spPr>
          <a:xfrm>
            <a:off x="459988" y="257118"/>
            <a:ext cx="8187782" cy="55454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pPr>
              <a:buClr>
                <a:schemeClr val="lt1"/>
              </a:buClr>
            </a:pPr>
            <a:r>
              <a:rPr lang="lt-LT" sz="2400" dirty="0">
                <a:solidFill>
                  <a:schemeClr val="lt1"/>
                </a:solidFill>
              </a:rPr>
              <a:t>2021 metų finansų projekcija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52282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2B3B50-11D0-0F40-ACD8-C45BB5D5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COVID-19</a:t>
            </a:r>
            <a:r>
              <a:rPr lang="lt-LT" sz="2400" dirty="0"/>
              <a:t> plano</a:t>
            </a:r>
            <a:r>
              <a:rPr lang="en-US" sz="2400" dirty="0"/>
              <a:t> </a:t>
            </a:r>
            <a:r>
              <a:rPr lang="en-US" sz="2400" dirty="0" err="1"/>
              <a:t>priemon</a:t>
            </a:r>
            <a:r>
              <a:rPr lang="lt-LT" sz="2400" dirty="0"/>
              <a:t>ės</a:t>
            </a:r>
            <a:r>
              <a:rPr lang="en-US" sz="2400" dirty="0"/>
              <a:t> 17,1% BVP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31E7AE2-385F-CD4B-A027-E44062C1766D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6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Datos vietos rezervavimo ženklas 1">
            <a:extLst>
              <a:ext uri="{FF2B5EF4-FFF2-40B4-BE49-F238E27FC236}">
                <a16:creationId xmlns="" xmlns:a16="http://schemas.microsoft.com/office/drawing/2014/main" id="{964AB1C8-89A9-0C40-AC9F-B967E80CDA62}"/>
              </a:ext>
            </a:extLst>
          </p:cNvPr>
          <p:cNvSpPr txBox="1">
            <a:spLocks/>
          </p:cNvSpPr>
          <p:nvPr/>
        </p:nvSpPr>
        <p:spPr>
          <a:xfrm>
            <a:off x="461383" y="4844691"/>
            <a:ext cx="4101362" cy="2571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lt-LT" sz="900" dirty="0">
                <a:solidFill>
                  <a:schemeClr val="bg1"/>
                </a:solidFill>
                <a:latin typeface="+mj-lt"/>
              </a:rPr>
              <a:t>Šaltinis: Finansų ministerija, Lietuvos Respublikos Vyriausybė. </a:t>
            </a:r>
            <a:endParaRPr lang="it-IT" sz="9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Diagrama 19">
            <a:extLst>
              <a:ext uri="{FF2B5EF4-FFF2-40B4-BE49-F238E27FC236}">
                <a16:creationId xmlns="" xmlns:a16="http://schemas.microsoft.com/office/drawing/2014/main" id="{DA5F2E07-AF66-0D40-BDF6-26CF6497C9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37009"/>
              </p:ext>
            </p:extLst>
          </p:nvPr>
        </p:nvGraphicFramePr>
        <p:xfrm>
          <a:off x="34416" y="1347614"/>
          <a:ext cx="4536504" cy="3120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ė 38">
            <a:extLst>
              <a:ext uri="{FF2B5EF4-FFF2-40B4-BE49-F238E27FC236}">
                <a16:creationId xmlns="" xmlns:a16="http://schemas.microsoft.com/office/drawing/2014/main" id="{92D73101-CF4D-4D4A-B6B2-0FFB6C2FA9CD}"/>
              </a:ext>
            </a:extLst>
          </p:cNvPr>
          <p:cNvGrpSpPr/>
          <p:nvPr/>
        </p:nvGrpSpPr>
        <p:grpSpPr>
          <a:xfrm>
            <a:off x="4709413" y="2672079"/>
            <a:ext cx="2805577" cy="830997"/>
            <a:chOff x="288368" y="1263995"/>
            <a:chExt cx="2805577" cy="830997"/>
          </a:xfrm>
        </p:grpSpPr>
        <p:sp>
          <p:nvSpPr>
            <p:cNvPr id="9" name="Stačiakampis 39">
              <a:extLst>
                <a:ext uri="{FF2B5EF4-FFF2-40B4-BE49-F238E27FC236}">
                  <a16:creationId xmlns="" xmlns:a16="http://schemas.microsoft.com/office/drawing/2014/main" id="{D2A19C4B-F5ED-A749-BF18-ABD8F336F6A4}"/>
                </a:ext>
              </a:extLst>
            </p:cNvPr>
            <p:cNvSpPr/>
            <p:nvPr/>
          </p:nvSpPr>
          <p:spPr>
            <a:xfrm>
              <a:off x="288368" y="1625493"/>
              <a:ext cx="12002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t-LT" sz="160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Stačiakampis 40">
              <a:extLst>
                <a:ext uri="{FF2B5EF4-FFF2-40B4-BE49-F238E27FC236}">
                  <a16:creationId xmlns="" xmlns:a16="http://schemas.microsoft.com/office/drawing/2014/main" id="{1793A7B5-CD0D-D24C-8410-5A606229D53E}"/>
                </a:ext>
              </a:extLst>
            </p:cNvPr>
            <p:cNvSpPr/>
            <p:nvPr/>
          </p:nvSpPr>
          <p:spPr>
            <a:xfrm>
              <a:off x="455081" y="1263995"/>
              <a:ext cx="263886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Trebuchet MS" panose="020B0603020202020204" pitchFamily="34" charset="0"/>
                  <a:ea typeface="+mn-ea"/>
                </a:rPr>
                <a:t>Lietuvos</a:t>
              </a:r>
              <a:r>
                <a:rPr lang="en-US" sz="1600" dirty="0">
                  <a:latin typeface="Trebuchet MS" panose="020B0603020202020204" pitchFamily="34" charset="0"/>
                  <a:ea typeface="+mn-ea"/>
                </a:rPr>
                <a:t> </a:t>
              </a:r>
              <a:r>
                <a:rPr lang="en-US" sz="1600" dirty="0" err="1">
                  <a:latin typeface="Trebuchet MS" panose="020B0603020202020204" pitchFamily="34" charset="0"/>
                  <a:ea typeface="+mn-ea"/>
                </a:rPr>
                <a:t>banko</a:t>
              </a:r>
              <a:r>
                <a:rPr lang="en-US" sz="1600" dirty="0">
                  <a:latin typeface="Trebuchet MS" panose="020B0603020202020204" pitchFamily="34" charset="0"/>
                  <a:ea typeface="+mn-ea"/>
                </a:rPr>
                <a:t> </a:t>
              </a:r>
              <a:r>
                <a:rPr lang="en-US" sz="1600" dirty="0" err="1">
                  <a:latin typeface="Trebuchet MS" panose="020B0603020202020204" pitchFamily="34" charset="0"/>
                  <a:ea typeface="+mn-ea"/>
                </a:rPr>
                <a:t>priemon</a:t>
              </a:r>
              <a:r>
                <a:rPr lang="lt-LT" sz="1600" dirty="0">
                  <a:latin typeface="Trebuchet MS" panose="020B0603020202020204" pitchFamily="34" charset="0"/>
                  <a:ea typeface="+mn-ea"/>
                </a:rPr>
                <a:t>ės</a:t>
              </a:r>
              <a:r>
                <a:rPr lang="en-US" sz="1600" dirty="0">
                  <a:latin typeface="Trebuchet MS" panose="020B0603020202020204" pitchFamily="34" charset="0"/>
                  <a:ea typeface="+mn-ea"/>
                </a:rPr>
                <a:t> </a:t>
              </a:r>
            </a:p>
            <a:p>
              <a:r>
                <a:rPr lang="en-US" sz="1600" dirty="0" err="1">
                  <a:latin typeface="Trebuchet MS" panose="020B0603020202020204" pitchFamily="34" charset="0"/>
                  <a:ea typeface="+mn-ea"/>
                </a:rPr>
                <a:t>skolinimo</a:t>
              </a:r>
              <a:r>
                <a:rPr lang="en-US" sz="1600" dirty="0">
                  <a:latin typeface="Trebuchet MS" panose="020B0603020202020204" pitchFamily="34" charset="0"/>
                  <a:ea typeface="+mn-ea"/>
                </a:rPr>
                <a:t> </a:t>
              </a:r>
              <a:r>
                <a:rPr lang="en-US" sz="1600" dirty="0" err="1">
                  <a:latin typeface="Trebuchet MS" panose="020B0603020202020204" pitchFamily="34" charset="0"/>
                  <a:ea typeface="+mn-ea"/>
                </a:rPr>
                <a:t>potencialo</a:t>
              </a:r>
              <a:r>
                <a:rPr lang="en-US" sz="1600" dirty="0">
                  <a:latin typeface="Trebuchet MS" panose="020B0603020202020204" pitchFamily="34" charset="0"/>
                  <a:ea typeface="+mn-ea"/>
                </a:rPr>
                <a:t> </a:t>
              </a:r>
            </a:p>
            <a:p>
              <a:r>
                <a:rPr lang="en-US" sz="1600" dirty="0" err="1">
                  <a:latin typeface="Trebuchet MS" panose="020B0603020202020204" pitchFamily="34" charset="0"/>
                  <a:ea typeface="+mn-ea"/>
                </a:rPr>
                <a:t>padidinimui</a:t>
              </a:r>
              <a:endParaRPr lang="lt-LT" sz="1600" dirty="0">
                <a:latin typeface="Trebuchet MS" panose="020B0603020202020204" pitchFamily="34" charset="0"/>
                <a:ea typeface="+mn-ea"/>
              </a:endParaRPr>
            </a:p>
          </p:txBody>
        </p:sp>
      </p:grpSp>
      <p:grpSp>
        <p:nvGrpSpPr>
          <p:cNvPr id="11" name="Grupė 41">
            <a:extLst>
              <a:ext uri="{FF2B5EF4-FFF2-40B4-BE49-F238E27FC236}">
                <a16:creationId xmlns="" xmlns:a16="http://schemas.microsoft.com/office/drawing/2014/main" id="{0C9C6898-9CD5-894E-80F0-A2B6C8B14317}"/>
              </a:ext>
            </a:extLst>
          </p:cNvPr>
          <p:cNvGrpSpPr/>
          <p:nvPr/>
        </p:nvGrpSpPr>
        <p:grpSpPr>
          <a:xfrm>
            <a:off x="4709413" y="2033303"/>
            <a:ext cx="2780716" cy="584775"/>
            <a:chOff x="298801" y="2144443"/>
            <a:chExt cx="2780716" cy="584775"/>
          </a:xfrm>
        </p:grpSpPr>
        <p:sp>
          <p:nvSpPr>
            <p:cNvPr id="12" name="Stačiakampis 42">
              <a:extLst>
                <a:ext uri="{FF2B5EF4-FFF2-40B4-BE49-F238E27FC236}">
                  <a16:creationId xmlns="" xmlns:a16="http://schemas.microsoft.com/office/drawing/2014/main" id="{F7E832B5-79BB-B84C-93A1-9E64B8BDCF89}"/>
                </a:ext>
              </a:extLst>
            </p:cNvPr>
            <p:cNvSpPr/>
            <p:nvPr/>
          </p:nvSpPr>
          <p:spPr>
            <a:xfrm>
              <a:off x="298801" y="2382830"/>
              <a:ext cx="106808" cy="1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t-LT" sz="160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Stačiakampis 43">
              <a:extLst>
                <a:ext uri="{FF2B5EF4-FFF2-40B4-BE49-F238E27FC236}">
                  <a16:creationId xmlns="" xmlns:a16="http://schemas.microsoft.com/office/drawing/2014/main" id="{28604F10-0288-6A4C-850B-6F02923C1F5F}"/>
                </a:ext>
              </a:extLst>
            </p:cNvPr>
            <p:cNvSpPr/>
            <p:nvPr/>
          </p:nvSpPr>
          <p:spPr>
            <a:xfrm>
              <a:off x="455081" y="2144443"/>
              <a:ext cx="26244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t-LT" sz="1600" dirty="0">
                  <a:latin typeface="Trebuchet MS" panose="020B0603020202020204" pitchFamily="34" charset="0"/>
                  <a:ea typeface="+mn-ea"/>
                </a:rPr>
                <a:t>Vyriausybės patvirtintos </a:t>
              </a:r>
            </a:p>
            <a:p>
              <a:r>
                <a:rPr lang="en-US" sz="1600" dirty="0">
                  <a:latin typeface="Trebuchet MS" panose="020B0603020202020204" pitchFamily="34" charset="0"/>
                  <a:ea typeface="+mn-ea"/>
                </a:rPr>
                <a:t>COVID-19 </a:t>
              </a:r>
              <a:r>
                <a:rPr lang="en-US" sz="1600" dirty="0" err="1">
                  <a:latin typeface="Trebuchet MS" panose="020B0603020202020204" pitchFamily="34" charset="0"/>
                  <a:ea typeface="+mn-ea"/>
                </a:rPr>
                <a:t>plano</a:t>
              </a:r>
              <a:r>
                <a:rPr lang="en-US" sz="1600" dirty="0">
                  <a:latin typeface="Trebuchet MS" panose="020B0603020202020204" pitchFamily="34" charset="0"/>
                  <a:ea typeface="+mn-ea"/>
                </a:rPr>
                <a:t> </a:t>
              </a:r>
              <a:r>
                <a:rPr lang="lt-LT" sz="1600" dirty="0">
                  <a:latin typeface="Trebuchet MS" panose="020B0603020202020204" pitchFamily="34" charset="0"/>
                  <a:ea typeface="+mn-ea"/>
                </a:rPr>
                <a:t>priemonės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734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as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7364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tačiakampis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400" dirty="0"/>
              <a:t>COVID-19 priemonės Stabilumo programoje – </a:t>
            </a:r>
            <a:br>
              <a:rPr lang="lt-LT" sz="2400" dirty="0"/>
            </a:br>
            <a:r>
              <a:rPr lang="lt-LT" sz="2400" dirty="0"/>
              <a:t>4,</a:t>
            </a:r>
            <a:r>
              <a:rPr lang="en-US" sz="2400" dirty="0"/>
              <a:t>7</a:t>
            </a:r>
            <a:r>
              <a:rPr lang="lt-LT" sz="2400" dirty="0"/>
              <a:t> mlrd. </a:t>
            </a:r>
            <a:r>
              <a:rPr lang="en-US" sz="2400" dirty="0"/>
              <a:t>e</a:t>
            </a:r>
            <a:r>
              <a:rPr lang="lt-LT" sz="2400" dirty="0" err="1"/>
              <a:t>urų</a:t>
            </a:r>
            <a:r>
              <a:rPr lang="en-US" sz="2400" dirty="0"/>
              <a:t> (10,6% BVP)</a:t>
            </a:r>
            <a:endParaRPr lang="lt-LT" sz="2400" dirty="0"/>
          </a:p>
        </p:txBody>
      </p:sp>
      <p:graphicFrame>
        <p:nvGraphicFramePr>
          <p:cNvPr id="20" name="Turinio vietos rezervavimo ženklas 1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2376797"/>
              </p:ext>
            </p:extLst>
          </p:nvPr>
        </p:nvGraphicFramePr>
        <p:xfrm>
          <a:off x="762345" y="1443038"/>
          <a:ext cx="4621213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30" name="Grupė 29"/>
          <p:cNvGrpSpPr/>
          <p:nvPr/>
        </p:nvGrpSpPr>
        <p:grpSpPr>
          <a:xfrm>
            <a:off x="196640" y="1211566"/>
            <a:ext cx="3516481" cy="3411730"/>
            <a:chOff x="2977117" y="1232637"/>
            <a:chExt cx="3516481" cy="3411730"/>
          </a:xfrm>
        </p:grpSpPr>
        <p:cxnSp>
          <p:nvCxnSpPr>
            <p:cNvPr id="32" name="Tiesioji jungtis 31"/>
            <p:cNvCxnSpPr/>
            <p:nvPr/>
          </p:nvCxnSpPr>
          <p:spPr>
            <a:xfrm flipH="1">
              <a:off x="4291887" y="4225207"/>
              <a:ext cx="216000" cy="136208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TextBox 1"/>
            <p:cNvSpPr txBox="1"/>
            <p:nvPr/>
          </p:nvSpPr>
          <p:spPr>
            <a:xfrm>
              <a:off x="4996851" y="2715063"/>
              <a:ext cx="1496747" cy="39141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kern="1200" dirty="0">
                  <a:solidFill>
                    <a:srgbClr val="FFFFFF"/>
                  </a:solidFill>
                </a:rPr>
                <a:t>2,6 </a:t>
              </a:r>
              <a:r>
                <a:rPr lang="en-US" sz="1400" b="1" kern="1200" dirty="0" err="1">
                  <a:solidFill>
                    <a:srgbClr val="FFFFFF"/>
                  </a:solidFill>
                </a:rPr>
                <a:t>mlrd</a:t>
              </a:r>
              <a:r>
                <a:rPr lang="en-US" sz="1400" b="1" kern="1200" dirty="0">
                  <a:solidFill>
                    <a:srgbClr val="FFFFFF"/>
                  </a:solidFill>
                </a:rPr>
                <a:t>.</a:t>
              </a:r>
              <a:r>
                <a:rPr lang="lt-LT" sz="1400" b="1" kern="1200" dirty="0">
                  <a:solidFill>
                    <a:srgbClr val="FFFFFF"/>
                  </a:solidFill>
                </a:rPr>
                <a:t> eurų</a:t>
              </a:r>
              <a:r>
                <a:rPr lang="en-US" sz="1400" b="1" kern="1200" dirty="0">
                  <a:solidFill>
                    <a:srgbClr val="FFFFFF"/>
                  </a:solidFill>
                </a:rPr>
                <a:t> </a:t>
              </a:r>
              <a:endParaRPr lang="lt-LT" sz="1400" b="1" kern="1200" dirty="0">
                <a:solidFill>
                  <a:srgbClr val="FFFFFF"/>
                </a:solidFill>
              </a:endParaRPr>
            </a:p>
            <a:p>
              <a:pPr algn="ctr"/>
              <a:r>
                <a:rPr lang="en-US" sz="1400" kern="1200" dirty="0">
                  <a:solidFill>
                    <a:srgbClr val="FFFFFF"/>
                  </a:solidFill>
                </a:rPr>
                <a:t>(5,7 %BVP)</a:t>
              </a:r>
              <a:endParaRPr lang="lt-LT" sz="1400" kern="1200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Box 1"/>
            <p:cNvSpPr txBox="1"/>
            <p:nvPr/>
          </p:nvSpPr>
          <p:spPr>
            <a:xfrm>
              <a:off x="3279559" y="2592821"/>
              <a:ext cx="1944215" cy="56044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kern="1200" dirty="0">
                  <a:solidFill>
                    <a:srgbClr val="FFFFFF"/>
                  </a:solidFill>
                </a:rPr>
                <a:t>1,3 </a:t>
              </a:r>
              <a:r>
                <a:rPr lang="en-US" sz="1400" b="1" kern="1200" dirty="0" err="1">
                  <a:solidFill>
                    <a:srgbClr val="FFFFFF"/>
                  </a:solidFill>
                </a:rPr>
                <a:t>mlrd</a:t>
              </a:r>
              <a:r>
                <a:rPr lang="en-US" sz="1400" b="1" kern="1200" dirty="0">
                  <a:solidFill>
                    <a:srgbClr val="FFFFFF"/>
                  </a:solidFill>
                </a:rPr>
                <a:t>.</a:t>
              </a:r>
              <a:r>
                <a:rPr lang="lt-LT" sz="1400" b="1" kern="1200" dirty="0">
                  <a:solidFill>
                    <a:srgbClr val="FFFFFF"/>
                  </a:solidFill>
                </a:rPr>
                <a:t> eurų</a:t>
              </a:r>
              <a:r>
                <a:rPr lang="en-US" sz="1400" b="1" kern="1200" dirty="0">
                  <a:solidFill>
                    <a:srgbClr val="FFFFFF"/>
                  </a:solidFill>
                </a:rPr>
                <a:t> </a:t>
              </a:r>
              <a:endParaRPr lang="lt-LT" sz="1400" b="1" kern="1200" dirty="0">
                <a:solidFill>
                  <a:srgbClr val="FFFFFF"/>
                </a:solidFill>
              </a:endParaRPr>
            </a:p>
            <a:p>
              <a:pPr algn="ctr"/>
              <a:r>
                <a:rPr lang="en-US" sz="1400" kern="1200" dirty="0">
                  <a:solidFill>
                    <a:srgbClr val="FFFFFF"/>
                  </a:solidFill>
                </a:rPr>
                <a:t>(2,9 %BVP)</a:t>
              </a:r>
              <a:endParaRPr lang="lt-LT" sz="1400" kern="120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1"/>
            <p:cNvSpPr txBox="1"/>
            <p:nvPr/>
          </p:nvSpPr>
          <p:spPr>
            <a:xfrm>
              <a:off x="2977117" y="4083918"/>
              <a:ext cx="1494823" cy="56044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kern="1200" dirty="0"/>
                <a:t>0,5 </a:t>
              </a:r>
              <a:r>
                <a:rPr lang="en-US" sz="1400" b="1" kern="1200" dirty="0" err="1"/>
                <a:t>mlrd</a:t>
              </a:r>
              <a:r>
                <a:rPr lang="en-US" sz="1400" b="1" kern="1200" dirty="0"/>
                <a:t>.</a:t>
              </a:r>
              <a:r>
                <a:rPr lang="lt-LT" sz="1400" b="1" kern="1200" dirty="0"/>
                <a:t> eurų</a:t>
              </a:r>
              <a:r>
                <a:rPr lang="en-US" sz="1400" b="1" kern="1200" dirty="0"/>
                <a:t> </a:t>
              </a:r>
              <a:r>
                <a:rPr lang="en-US" sz="1400" kern="1200" dirty="0"/>
                <a:t>(1,1 %BVP)</a:t>
              </a:r>
              <a:endParaRPr lang="lt-LT" sz="1400" kern="1200" dirty="0"/>
            </a:p>
          </p:txBody>
        </p:sp>
        <p:sp>
          <p:nvSpPr>
            <p:cNvPr id="29" name="TextBox 1"/>
            <p:cNvSpPr txBox="1"/>
            <p:nvPr/>
          </p:nvSpPr>
          <p:spPr>
            <a:xfrm>
              <a:off x="3093531" y="1232637"/>
              <a:ext cx="1402495" cy="56044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kern="1200" dirty="0"/>
                <a:t>0,4 </a:t>
              </a:r>
              <a:r>
                <a:rPr lang="en-US" sz="1400" b="1" kern="1200" dirty="0" err="1"/>
                <a:t>mlrd</a:t>
              </a:r>
              <a:r>
                <a:rPr lang="en-US" sz="1400" b="1" kern="1200" dirty="0"/>
                <a:t>. </a:t>
              </a:r>
              <a:r>
                <a:rPr lang="en-US" sz="1400" b="1" kern="1200" dirty="0" err="1"/>
                <a:t>eur</a:t>
              </a:r>
              <a:r>
                <a:rPr lang="lt-LT" sz="1400" b="1" kern="1200" dirty="0"/>
                <a:t>ų</a:t>
              </a:r>
              <a:r>
                <a:rPr lang="en-US" sz="1400" b="1" kern="1200" dirty="0"/>
                <a:t> </a:t>
              </a:r>
              <a:r>
                <a:rPr lang="en-US" sz="1400" kern="1200" dirty="0"/>
                <a:t>(0,9 %BVP)</a:t>
              </a:r>
              <a:endParaRPr lang="lt-LT" sz="1400" kern="1200" dirty="0"/>
            </a:p>
          </p:txBody>
        </p:sp>
        <p:cxnSp>
          <p:nvCxnSpPr>
            <p:cNvPr id="6" name="Tiesioji jungtis 5"/>
            <p:cNvCxnSpPr/>
            <p:nvPr/>
          </p:nvCxnSpPr>
          <p:spPr>
            <a:xfrm flipH="1" flipV="1">
              <a:off x="4471940" y="1336390"/>
              <a:ext cx="197191" cy="21602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7492596" y="2590468"/>
            <a:ext cx="1548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n-ea"/>
                <a:cs typeface="+mn-cs"/>
              </a:rPr>
              <a:t>neveikia valdžios sektoriaus balanso</a:t>
            </a:r>
          </a:p>
        </p:txBody>
      </p:sp>
      <p:grpSp>
        <p:nvGrpSpPr>
          <p:cNvPr id="2" name="Grupė 1"/>
          <p:cNvGrpSpPr/>
          <p:nvPr/>
        </p:nvGrpSpPr>
        <p:grpSpPr>
          <a:xfrm>
            <a:off x="4112578" y="1536682"/>
            <a:ext cx="2534217" cy="1816431"/>
            <a:chOff x="5133304" y="2042047"/>
            <a:chExt cx="2534217" cy="1816431"/>
          </a:xfrm>
        </p:grpSpPr>
        <p:grpSp>
          <p:nvGrpSpPr>
            <p:cNvPr id="16" name="Grupė 15"/>
            <p:cNvGrpSpPr/>
            <p:nvPr/>
          </p:nvGrpSpPr>
          <p:grpSpPr>
            <a:xfrm>
              <a:off x="5133304" y="3474895"/>
              <a:ext cx="2534217" cy="318112"/>
              <a:chOff x="298801" y="3212552"/>
              <a:chExt cx="2534217" cy="318112"/>
            </a:xfrm>
          </p:grpSpPr>
          <p:sp>
            <p:nvSpPr>
              <p:cNvPr id="36" name="TextBox 1"/>
              <p:cNvSpPr txBox="1"/>
              <p:nvPr/>
            </p:nvSpPr>
            <p:spPr>
              <a:xfrm>
                <a:off x="455081" y="3212552"/>
                <a:ext cx="2377937" cy="318112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lt-LT" sz="1600" dirty="0"/>
                  <a:t>ES lėšų perskirstymas</a:t>
                </a:r>
              </a:p>
              <a:p>
                <a:endParaRPr lang="en-US" sz="1600" dirty="0"/>
              </a:p>
            </p:txBody>
          </p:sp>
          <p:sp>
            <p:nvSpPr>
              <p:cNvPr id="37" name="Stačiakampis 36"/>
              <p:cNvSpPr/>
              <p:nvPr/>
            </p:nvSpPr>
            <p:spPr>
              <a:xfrm>
                <a:off x="298801" y="3325420"/>
                <a:ext cx="106808" cy="10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lt-LT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upė 9"/>
            <p:cNvGrpSpPr/>
            <p:nvPr/>
          </p:nvGrpSpPr>
          <p:grpSpPr>
            <a:xfrm>
              <a:off x="5136083" y="2090834"/>
              <a:ext cx="1949185" cy="338554"/>
              <a:chOff x="301580" y="1263995"/>
              <a:chExt cx="1949185" cy="338554"/>
            </a:xfrm>
          </p:grpSpPr>
          <p:sp>
            <p:nvSpPr>
              <p:cNvPr id="38" name="Stačiakampis 37"/>
              <p:cNvSpPr/>
              <p:nvPr/>
            </p:nvSpPr>
            <p:spPr>
              <a:xfrm>
                <a:off x="301580" y="1394661"/>
                <a:ext cx="106808" cy="10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lt-LT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Stačiakampis 8"/>
              <p:cNvSpPr/>
              <p:nvPr/>
            </p:nvSpPr>
            <p:spPr>
              <a:xfrm>
                <a:off x="455081" y="1263995"/>
                <a:ext cx="17956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sz="1600" dirty="0">
                    <a:latin typeface="Trebuchet MS"/>
                    <a:ea typeface="+mn-ea"/>
                  </a:rPr>
                  <a:t>Išlaidų priemonės</a:t>
                </a:r>
              </a:p>
            </p:txBody>
          </p:sp>
        </p:grpSp>
        <p:grpSp>
          <p:nvGrpSpPr>
            <p:cNvPr id="19" name="Grupė 18"/>
            <p:cNvGrpSpPr/>
            <p:nvPr/>
          </p:nvGrpSpPr>
          <p:grpSpPr>
            <a:xfrm>
              <a:off x="5136083" y="3010004"/>
              <a:ext cx="1297939" cy="338554"/>
              <a:chOff x="298801" y="2144443"/>
              <a:chExt cx="1297939" cy="338554"/>
            </a:xfrm>
          </p:grpSpPr>
          <p:sp>
            <p:nvSpPr>
              <p:cNvPr id="40" name="Stačiakampis 39"/>
              <p:cNvSpPr/>
              <p:nvPr/>
            </p:nvSpPr>
            <p:spPr>
              <a:xfrm>
                <a:off x="298801" y="2275109"/>
                <a:ext cx="106808" cy="108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lt-LT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Stačiakampis 11"/>
              <p:cNvSpPr/>
              <p:nvPr/>
            </p:nvSpPr>
            <p:spPr>
              <a:xfrm>
                <a:off x="455081" y="2144443"/>
                <a:ext cx="11416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sz="1600" dirty="0">
                    <a:latin typeface="Trebuchet MS"/>
                    <a:ea typeface="+mn-ea"/>
                  </a:rPr>
                  <a:t>Garantijos</a:t>
                </a:r>
              </a:p>
            </p:txBody>
          </p:sp>
        </p:grpSp>
        <p:grpSp>
          <p:nvGrpSpPr>
            <p:cNvPr id="18" name="Grupė 17"/>
            <p:cNvGrpSpPr/>
            <p:nvPr/>
          </p:nvGrpSpPr>
          <p:grpSpPr>
            <a:xfrm>
              <a:off x="5133304" y="2574772"/>
              <a:ext cx="2534216" cy="329029"/>
              <a:chOff x="301580" y="2239798"/>
              <a:chExt cx="2534216" cy="329029"/>
            </a:xfrm>
          </p:grpSpPr>
          <p:sp>
            <p:nvSpPr>
              <p:cNvPr id="23" name="TextBox 2"/>
              <p:cNvSpPr txBox="1"/>
              <p:nvPr/>
            </p:nvSpPr>
            <p:spPr>
              <a:xfrm>
                <a:off x="455081" y="2239798"/>
                <a:ext cx="2380715" cy="329029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lt-LT" sz="1600" dirty="0"/>
                  <a:t>Pajamų priemonės</a:t>
                </a:r>
                <a:endParaRPr lang="en-US" sz="1600" dirty="0"/>
              </a:p>
            </p:txBody>
          </p:sp>
          <p:sp>
            <p:nvSpPr>
              <p:cNvPr id="26" name="Stačiakampis 25"/>
              <p:cNvSpPr/>
              <p:nvPr/>
            </p:nvSpPr>
            <p:spPr>
              <a:xfrm>
                <a:off x="301580" y="2350312"/>
                <a:ext cx="106808" cy="108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lt-LT" sz="1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" name="Dešinysis riestinis skliaustas 30"/>
            <p:cNvSpPr/>
            <p:nvPr/>
          </p:nvSpPr>
          <p:spPr>
            <a:xfrm>
              <a:off x="7279822" y="3001715"/>
              <a:ext cx="288032" cy="856763"/>
            </a:xfrm>
            <a:prstGeom prst="rightBrace">
              <a:avLst>
                <a:gd name="adj1" fmla="val 46814"/>
                <a:gd name="adj2" fmla="val 50809"/>
              </a:avLst>
            </a:prstGeom>
            <a:ln w="28575">
              <a:solidFill>
                <a:srgbClr val="35DE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t-LT" sz="1600" kern="1200">
                <a:solidFill>
                  <a:srgbClr val="000000"/>
                </a:solidFill>
              </a:endParaRPr>
            </a:p>
          </p:txBody>
        </p:sp>
        <p:sp>
          <p:nvSpPr>
            <p:cNvPr id="43" name="Dešinysis riestinis skliaustas 42"/>
            <p:cNvSpPr/>
            <p:nvPr/>
          </p:nvSpPr>
          <p:spPr>
            <a:xfrm>
              <a:off x="7279822" y="2042047"/>
              <a:ext cx="288032" cy="856763"/>
            </a:xfrm>
            <a:prstGeom prst="rightBrace">
              <a:avLst>
                <a:gd name="adj1" fmla="val 46814"/>
                <a:gd name="adj2" fmla="val 50809"/>
              </a:avLst>
            </a:prstGeom>
            <a:ln w="28575">
              <a:solidFill>
                <a:srgbClr val="35DE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t-LT" sz="1600" kern="1200">
                <a:solidFill>
                  <a:srgbClr val="000000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493123" y="1630800"/>
            <a:ext cx="1406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n-ea"/>
                <a:cs typeface="+mn-cs"/>
              </a:rPr>
              <a:t>veikia valdžios sektoriaus balansą</a:t>
            </a:r>
          </a:p>
        </p:txBody>
      </p:sp>
      <p:sp>
        <p:nvSpPr>
          <p:cNvPr id="35" name="Datos vietos rezervavimo ženklas 1"/>
          <p:cNvSpPr txBox="1">
            <a:spLocks/>
          </p:cNvSpPr>
          <p:nvPr/>
        </p:nvSpPr>
        <p:spPr>
          <a:xfrm>
            <a:off x="3906010" y="3633332"/>
            <a:ext cx="5237990" cy="1136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182880" tIns="68567" rIns="18288" bIns="68567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892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78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675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56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457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34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24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132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397 </a:t>
            </a:r>
            <a:r>
              <a:rPr lang="en-US" sz="1200" dirty="0" err="1">
                <a:solidFill>
                  <a:srgbClr val="000000"/>
                </a:solidFill>
              </a:rPr>
              <a:t>mln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eur</a:t>
            </a:r>
            <a:r>
              <a:rPr lang="lt-LT" sz="1200" dirty="0">
                <a:solidFill>
                  <a:srgbClr val="000000"/>
                </a:solidFill>
              </a:rPr>
              <a:t>ų</a:t>
            </a:r>
            <a:r>
              <a:rPr lang="en-US" sz="1200" dirty="0">
                <a:solidFill>
                  <a:srgbClr val="000000"/>
                </a:solidFill>
              </a:rPr>
              <a:t> s</a:t>
            </a:r>
            <a:r>
              <a:rPr lang="lt-LT" sz="1200" dirty="0" err="1">
                <a:solidFill>
                  <a:srgbClr val="000000"/>
                </a:solidFill>
              </a:rPr>
              <a:t>kirtumą</a:t>
            </a:r>
            <a:r>
              <a:rPr lang="lt-LT" sz="1200" dirty="0">
                <a:solidFill>
                  <a:srgbClr val="000000"/>
                </a:solidFill>
              </a:rPr>
              <a:t> tarp Vyriausybės patvirtinto </a:t>
            </a:r>
            <a:r>
              <a:rPr lang="lt-LT" sz="1200" dirty="0" err="1">
                <a:solidFill>
                  <a:srgbClr val="000000"/>
                </a:solidFill>
              </a:rPr>
              <a:t>COVID-</a:t>
            </a:r>
            <a:r>
              <a:rPr lang="en-US" sz="1200" dirty="0">
                <a:solidFill>
                  <a:srgbClr val="000000"/>
                </a:solidFill>
              </a:rPr>
              <a:t>19 </a:t>
            </a:r>
            <a:r>
              <a:rPr lang="en-US" sz="1200" dirty="0" err="1">
                <a:solidFill>
                  <a:srgbClr val="000000"/>
                </a:solidFill>
              </a:rPr>
              <a:t>plano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priemoni</a:t>
            </a:r>
            <a:r>
              <a:rPr lang="lt-LT" sz="1200" dirty="0">
                <a:solidFill>
                  <a:srgbClr val="000000"/>
                </a:solidFill>
              </a:rPr>
              <a:t>ų (</a:t>
            </a:r>
            <a:r>
              <a:rPr lang="en-US" sz="1200" dirty="0">
                <a:solidFill>
                  <a:srgbClr val="000000"/>
                </a:solidFill>
              </a:rPr>
              <a:t>5,1 </a:t>
            </a:r>
            <a:r>
              <a:rPr lang="en-US" sz="1200" dirty="0" err="1">
                <a:solidFill>
                  <a:srgbClr val="000000"/>
                </a:solidFill>
              </a:rPr>
              <a:t>mlrd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eur</a:t>
            </a:r>
            <a:r>
              <a:rPr lang="lt-LT" sz="1200" dirty="0">
                <a:solidFill>
                  <a:srgbClr val="000000"/>
                </a:solidFill>
              </a:rPr>
              <a:t>ų) </a:t>
            </a:r>
            <a:r>
              <a:rPr lang="en-US" sz="1200" dirty="0" err="1">
                <a:solidFill>
                  <a:srgbClr val="000000"/>
                </a:solidFill>
              </a:rPr>
              <a:t>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Stabilumo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programoje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lt-LT" sz="1200" dirty="0">
                <a:solidFill>
                  <a:srgbClr val="000000"/>
                </a:solidFill>
              </a:rPr>
              <a:t>įvertintų priemonių sudaro </a:t>
            </a:r>
            <a:r>
              <a:rPr lang="en-US" sz="1200" dirty="0">
                <a:solidFill>
                  <a:srgbClr val="000000"/>
                </a:solidFill>
              </a:rPr>
              <a:t>plane </a:t>
            </a:r>
            <a:r>
              <a:rPr lang="en-US" sz="1200" dirty="0" err="1">
                <a:solidFill>
                  <a:srgbClr val="000000"/>
                </a:solidFill>
              </a:rPr>
              <a:t>numatytos</a:t>
            </a:r>
            <a:r>
              <a:rPr lang="en-US" sz="1200" dirty="0">
                <a:solidFill>
                  <a:srgbClr val="000000"/>
                </a:solidFill>
              </a:rPr>
              <a:t>, bet </a:t>
            </a:r>
            <a:r>
              <a:rPr lang="lt-LT" sz="1200" dirty="0">
                <a:solidFill>
                  <a:srgbClr val="000000"/>
                </a:solidFill>
              </a:rPr>
              <a:t>teisės aktais dar nepaskirto</a:t>
            </a:r>
            <a:r>
              <a:rPr lang="en-US" sz="1200" dirty="0">
                <a:solidFill>
                  <a:srgbClr val="000000"/>
                </a:solidFill>
              </a:rPr>
              <a:t>s</a:t>
            </a:r>
            <a:r>
              <a:rPr lang="lt-LT" sz="1200" dirty="0">
                <a:solidFill>
                  <a:srgbClr val="000000"/>
                </a:solidFill>
              </a:rPr>
              <a:t> sumos: </a:t>
            </a:r>
          </a:p>
          <a:p>
            <a:pPr>
              <a:defRPr/>
            </a:pPr>
            <a:r>
              <a:rPr lang="lt-LT" sz="1200" dirty="0">
                <a:solidFill>
                  <a:srgbClr val="000000"/>
                </a:solidFill>
              </a:rPr>
              <a:t>296,6 mln. sveikatos apsaugai, 100 mln. ekonomikos skatinimui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01878" y="1707745"/>
            <a:ext cx="991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200" dirty="0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3,1</a:t>
            </a:r>
            <a:endParaRPr lang="lt-LT" sz="1600" b="1" kern="1200" dirty="0" smtClean="0">
              <a:solidFill>
                <a:schemeClr val="tx1"/>
              </a:solidFill>
              <a:latin typeface="Trebuchet MS"/>
              <a:ea typeface="+mn-ea"/>
              <a:cs typeface="+mn-cs"/>
            </a:endParaRPr>
          </a:p>
          <a:p>
            <a:pPr algn="ctr"/>
            <a:r>
              <a:rPr lang="en-US" sz="1600" b="1" kern="1200" dirty="0" err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mlrd</a:t>
            </a:r>
            <a:r>
              <a:rPr lang="en-US" sz="1600" b="1" kern="1200" dirty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.</a:t>
            </a:r>
            <a:endParaRPr lang="lt-LT" sz="1600" b="1" kern="1200" dirty="0">
              <a:solidFill>
                <a:schemeClr val="tx1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01878" y="2667413"/>
            <a:ext cx="991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200" dirty="0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1,6</a:t>
            </a:r>
            <a:endParaRPr lang="lt-LT" sz="1600" b="1" kern="1200" dirty="0" smtClean="0">
              <a:solidFill>
                <a:schemeClr val="tx1"/>
              </a:solidFill>
              <a:latin typeface="Trebuchet MS"/>
              <a:ea typeface="+mn-ea"/>
              <a:cs typeface="+mn-cs"/>
            </a:endParaRPr>
          </a:p>
          <a:p>
            <a:pPr algn="ctr"/>
            <a:r>
              <a:rPr lang="en-US" sz="1600" b="1" kern="1200" dirty="0" err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mlrd</a:t>
            </a:r>
            <a:r>
              <a:rPr lang="en-US" sz="1600" b="1" kern="1200" dirty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.</a:t>
            </a:r>
            <a:endParaRPr lang="lt-LT" sz="1600" b="1" kern="1200" dirty="0">
              <a:solidFill>
                <a:schemeClr val="tx1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45" name="Slide Number Placeholder 4">
            <a:extLst>
              <a:ext uri="{FF2B5EF4-FFF2-40B4-BE49-F238E27FC236}">
                <a16:creationId xmlns="" xmlns:a16="http://schemas.microsoft.com/office/drawing/2014/main" id="{91347D28-843A-BA45-AAEF-0A7679F55034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647770" y="257118"/>
            <a:ext cx="393285" cy="273844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7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" name="Datos vietos rezervavimo ženklas 1">
            <a:extLst>
              <a:ext uri="{FF2B5EF4-FFF2-40B4-BE49-F238E27FC236}">
                <a16:creationId xmlns="" xmlns:a16="http://schemas.microsoft.com/office/drawing/2014/main" id="{964AB1C8-89A9-0C40-AC9F-B967E80CDA62}"/>
              </a:ext>
            </a:extLst>
          </p:cNvPr>
          <p:cNvSpPr txBox="1">
            <a:spLocks/>
          </p:cNvSpPr>
          <p:nvPr/>
        </p:nvSpPr>
        <p:spPr>
          <a:xfrm>
            <a:off x="461383" y="4844691"/>
            <a:ext cx="4101362" cy="2571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lt-LT" sz="900" dirty="0">
                <a:solidFill>
                  <a:schemeClr val="bg1"/>
                </a:solidFill>
                <a:latin typeface="+mj-lt"/>
              </a:rPr>
              <a:t>Šaltinis: Finansų ministerija. Dėl apvalinimo suminiai skaičiai gali nesutapti</a:t>
            </a:r>
          </a:p>
        </p:txBody>
      </p:sp>
    </p:spTree>
    <p:extLst>
      <p:ext uri="{BB962C8B-B14F-4D97-AF65-F5344CB8AC3E}">
        <p14:creationId xmlns:p14="http://schemas.microsoft.com/office/powerpoint/2010/main" val="85132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as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13524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tačiakampis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lt-LT" sz="2400" b="1" dirty="0">
              <a:latin typeface="Trebuchet MS"/>
              <a:sym typeface="Trebuchet MS"/>
            </a:endParaRPr>
          </a:p>
        </p:txBody>
      </p:sp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9988" y="184390"/>
            <a:ext cx="8187782" cy="677726"/>
          </a:xfrm>
        </p:spPr>
        <p:txBody>
          <a:bodyPr/>
          <a:lstStyle/>
          <a:p>
            <a:r>
              <a:rPr lang="en-US" sz="2400" dirty="0"/>
              <a:t>2021 </a:t>
            </a:r>
            <a:r>
              <a:rPr lang="lt-LT" sz="2400" dirty="0"/>
              <a:t>m. </a:t>
            </a:r>
            <a:r>
              <a:rPr lang="en-US" sz="2400" dirty="0" err="1"/>
              <a:t>biu</a:t>
            </a:r>
            <a:r>
              <a:rPr lang="lt-LT" sz="2400" dirty="0" err="1"/>
              <a:t>džeto</a:t>
            </a:r>
            <a:r>
              <a:rPr lang="lt-LT" sz="2400" dirty="0"/>
              <a:t> formavimas pagal </a:t>
            </a:r>
            <a:br>
              <a:rPr lang="lt-LT" sz="2400" dirty="0"/>
            </a:br>
            <a:r>
              <a:rPr lang="lt-LT" sz="2400" dirty="0"/>
              <a:t>rudenį atnaujintas prognozes</a:t>
            </a:r>
          </a:p>
        </p:txBody>
      </p:sp>
      <p:grpSp>
        <p:nvGrpSpPr>
          <p:cNvPr id="38" name="Grupė 37"/>
          <p:cNvGrpSpPr/>
          <p:nvPr/>
        </p:nvGrpSpPr>
        <p:grpSpPr>
          <a:xfrm>
            <a:off x="369870" y="1286958"/>
            <a:ext cx="8324551" cy="3324111"/>
            <a:chOff x="259509" y="1406230"/>
            <a:chExt cx="8324551" cy="3324111"/>
          </a:xfrm>
        </p:grpSpPr>
        <p:sp>
          <p:nvSpPr>
            <p:cNvPr id="11" name="Stačiakampis 10"/>
            <p:cNvSpPr/>
            <p:nvPr/>
          </p:nvSpPr>
          <p:spPr>
            <a:xfrm>
              <a:off x="659277" y="2077206"/>
              <a:ext cx="1666467" cy="986755"/>
            </a:xfrm>
            <a:prstGeom prst="rect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>
                  <a:solidFill>
                    <a:schemeClr val="tx1"/>
                  </a:solidFill>
                </a:rPr>
                <a:t>Stabilumo programa -  (</a:t>
              </a:r>
              <a:r>
                <a:rPr lang="lt-LT" dirty="0" err="1">
                  <a:solidFill>
                    <a:schemeClr val="tx1"/>
                  </a:solidFill>
                </a:rPr>
                <a:t>SP</a:t>
              </a:r>
              <a:r>
                <a:rPr lang="lt-LT" dirty="0">
                  <a:solidFill>
                    <a:schemeClr val="tx1"/>
                  </a:solidFill>
                </a:rPr>
                <a:t>) valdžios sektoriaus finansų projekcijos pagal du </a:t>
              </a:r>
              <a:r>
                <a:rPr lang="lt-LT" dirty="0" err="1">
                  <a:solidFill>
                    <a:schemeClr val="tx1"/>
                  </a:solidFill>
                </a:rPr>
                <a:t>ERS</a:t>
              </a:r>
              <a:r>
                <a:rPr lang="lt-LT" dirty="0">
                  <a:solidFill>
                    <a:schemeClr val="tx1"/>
                  </a:solidFill>
                </a:rPr>
                <a:t> scenarijus</a:t>
              </a:r>
            </a:p>
          </p:txBody>
        </p:sp>
        <p:sp>
          <p:nvSpPr>
            <p:cNvPr id="13" name="Stačiakampis 12"/>
            <p:cNvSpPr/>
            <p:nvPr/>
          </p:nvSpPr>
          <p:spPr>
            <a:xfrm>
              <a:off x="3296465" y="2077206"/>
              <a:ext cx="1089329" cy="986755"/>
            </a:xfrm>
            <a:prstGeom prst="rect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>
                  <a:solidFill>
                    <a:schemeClr val="tx1"/>
                  </a:solidFill>
                </a:rPr>
                <a:t>Atnaujinamas Ekonominės raidos scenarijus (</a:t>
              </a:r>
              <a:r>
                <a:rPr lang="lt-LT" dirty="0" err="1">
                  <a:solidFill>
                    <a:schemeClr val="tx1"/>
                  </a:solidFill>
                </a:rPr>
                <a:t>ERS</a:t>
              </a:r>
              <a:r>
                <a:rPr lang="lt-LT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4" name="Stačiakampis 13"/>
            <p:cNvSpPr/>
            <p:nvPr/>
          </p:nvSpPr>
          <p:spPr>
            <a:xfrm>
              <a:off x="4497112" y="2077206"/>
              <a:ext cx="1089329" cy="986755"/>
            </a:xfrm>
            <a:prstGeom prst="rect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>
                  <a:solidFill>
                    <a:schemeClr val="tx1"/>
                  </a:solidFill>
                </a:rPr>
                <a:t>Atnaujinami </a:t>
              </a:r>
              <a:r>
                <a:rPr lang="lt-LT" dirty="0" err="1">
                  <a:solidFill>
                    <a:schemeClr val="tx1"/>
                  </a:solidFill>
                </a:rPr>
                <a:t>ERS</a:t>
              </a:r>
              <a:r>
                <a:rPr lang="lt-LT" dirty="0">
                  <a:solidFill>
                    <a:schemeClr val="tx1"/>
                  </a:solidFill>
                </a:rPr>
                <a:t> ir finansų  projekcijos</a:t>
              </a:r>
            </a:p>
          </p:txBody>
        </p:sp>
        <p:sp>
          <p:nvSpPr>
            <p:cNvPr id="15" name="Stačiakampis 14"/>
            <p:cNvSpPr/>
            <p:nvPr/>
          </p:nvSpPr>
          <p:spPr>
            <a:xfrm>
              <a:off x="5658002" y="2077206"/>
              <a:ext cx="1089329" cy="986755"/>
            </a:xfrm>
            <a:prstGeom prst="rect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>
                  <a:solidFill>
                    <a:schemeClr val="tx1"/>
                  </a:solidFill>
                </a:rPr>
                <a:t>Įvertinamas </a:t>
              </a:r>
              <a:r>
                <a:rPr lang="lt-LT" dirty="0" err="1">
                  <a:solidFill>
                    <a:schemeClr val="tx1"/>
                  </a:solidFill>
                </a:rPr>
                <a:t>COVID-</a:t>
              </a:r>
              <a:r>
                <a:rPr lang="en-US" dirty="0">
                  <a:solidFill>
                    <a:schemeClr val="tx1"/>
                  </a:solidFill>
                </a:rPr>
                <a:t>19 </a:t>
              </a:r>
              <a:r>
                <a:rPr lang="en-US" dirty="0" err="1">
                  <a:solidFill>
                    <a:schemeClr val="tx1"/>
                  </a:solidFill>
                </a:rPr>
                <a:t>plano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lt-LT" dirty="0">
                  <a:solidFill>
                    <a:schemeClr val="tx1"/>
                  </a:solidFill>
                </a:rPr>
                <a:t>įgyvendinimas</a:t>
              </a:r>
            </a:p>
          </p:txBody>
        </p:sp>
        <p:grpSp>
          <p:nvGrpSpPr>
            <p:cNvPr id="27" name="Grupė 26"/>
            <p:cNvGrpSpPr/>
            <p:nvPr/>
          </p:nvGrpSpPr>
          <p:grpSpPr>
            <a:xfrm>
              <a:off x="259509" y="3238484"/>
              <a:ext cx="8324551" cy="292432"/>
              <a:chOff x="362910" y="1303459"/>
              <a:chExt cx="8324551" cy="292432"/>
            </a:xfrm>
          </p:grpSpPr>
          <p:cxnSp>
            <p:nvCxnSpPr>
              <p:cNvPr id="10" name="Tiesioji rodyklės jungtis 9"/>
              <p:cNvCxnSpPr>
                <a:cxnSpLocks/>
              </p:cNvCxnSpPr>
              <p:nvPr/>
            </p:nvCxnSpPr>
            <p:spPr>
              <a:xfrm>
                <a:off x="362910" y="1595891"/>
                <a:ext cx="8057518" cy="0"/>
              </a:xfrm>
              <a:prstGeom prst="straightConnector1">
                <a:avLst/>
              </a:prstGeom>
              <a:ln w="28575">
                <a:solidFill>
                  <a:srgbClr val="35DEED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125109" y="1303459"/>
                <a:ext cx="12722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t-LT" dirty="0">
                    <a:solidFill>
                      <a:schemeClr val="tx1"/>
                    </a:solidFill>
                    <a:latin typeface="+mj-lt"/>
                  </a:rPr>
                  <a:t>gegužės mėn.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30378" y="1303459"/>
                <a:ext cx="12722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t-LT" dirty="0">
                    <a:solidFill>
                      <a:schemeClr val="tx1"/>
                    </a:solidFill>
                    <a:latin typeface="+mj-lt"/>
                  </a:rPr>
                  <a:t>liepos mėn.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343941" y="1303459"/>
                <a:ext cx="12722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t-LT" dirty="0">
                    <a:solidFill>
                      <a:schemeClr val="tx1"/>
                    </a:solidFill>
                    <a:latin typeface="+mj-lt"/>
                  </a:rPr>
                  <a:t>rugsėjo mėn.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995156" y="1303459"/>
                <a:ext cx="169230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t-LT" dirty="0">
                    <a:solidFill>
                      <a:schemeClr val="tx1"/>
                    </a:solidFill>
                    <a:latin typeface="+mj-lt"/>
                  </a:rPr>
                  <a:t>spalio mėn.</a:t>
                </a:r>
              </a:p>
            </p:txBody>
          </p:sp>
        </p:grpSp>
        <p:sp>
          <p:nvSpPr>
            <p:cNvPr id="33" name="Stačiakampis 32"/>
            <p:cNvSpPr/>
            <p:nvPr/>
          </p:nvSpPr>
          <p:spPr>
            <a:xfrm>
              <a:off x="6846717" y="2077206"/>
              <a:ext cx="1089329" cy="986755"/>
            </a:xfrm>
            <a:prstGeom prst="rect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>
                  <a:solidFill>
                    <a:schemeClr val="tx1"/>
                  </a:solidFill>
                </a:rPr>
                <a:t>Įvertinama pasaulinė situacija dėl </a:t>
              </a:r>
              <a:r>
                <a:rPr lang="lt-LT" dirty="0" err="1">
                  <a:solidFill>
                    <a:schemeClr val="tx1"/>
                  </a:solidFill>
                </a:rPr>
                <a:t>COVID-</a:t>
              </a:r>
              <a:r>
                <a:rPr lang="en-US" dirty="0">
                  <a:solidFill>
                    <a:schemeClr val="tx1"/>
                  </a:solidFill>
                </a:rPr>
                <a:t>19 </a:t>
              </a:r>
              <a:r>
                <a:rPr lang="en-US" dirty="0" err="1">
                  <a:solidFill>
                    <a:schemeClr val="tx1"/>
                  </a:solidFill>
                </a:rPr>
                <a:t>pandemijos</a:t>
              </a:r>
              <a:endParaRPr lang="lt-LT" dirty="0">
                <a:solidFill>
                  <a:schemeClr val="tx1"/>
                </a:solidFill>
              </a:endParaRPr>
            </a:p>
          </p:txBody>
        </p:sp>
        <p:sp>
          <p:nvSpPr>
            <p:cNvPr id="25" name="Rodyklė dešinėn 24"/>
            <p:cNvSpPr/>
            <p:nvPr/>
          </p:nvSpPr>
          <p:spPr>
            <a:xfrm>
              <a:off x="3296465" y="1406230"/>
              <a:ext cx="5020562" cy="602000"/>
            </a:xfrm>
            <a:prstGeom prst="rightArrow">
              <a:avLst/>
            </a:prstGeom>
            <a:solidFill>
              <a:srgbClr val="0051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Biud</a:t>
              </a:r>
              <a:r>
                <a:rPr lang="lt-LT" sz="1400" dirty="0" err="1"/>
                <a:t>žeto</a:t>
              </a:r>
              <a:r>
                <a:rPr lang="lt-LT" sz="1400" dirty="0"/>
                <a:t> formavimas</a:t>
              </a:r>
            </a:p>
          </p:txBody>
        </p:sp>
        <p:sp>
          <p:nvSpPr>
            <p:cNvPr id="35" name="Stačiakampis 34"/>
            <p:cNvSpPr/>
            <p:nvPr/>
          </p:nvSpPr>
          <p:spPr>
            <a:xfrm>
              <a:off x="339219" y="3756805"/>
              <a:ext cx="2637188" cy="973536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 err="1">
                  <a:solidFill>
                    <a:schemeClr val="tx1"/>
                  </a:solidFill>
                </a:rPr>
                <a:t>SP</a:t>
              </a:r>
              <a:r>
                <a:rPr lang="lt-LT" dirty="0">
                  <a:solidFill>
                    <a:schemeClr val="tx1"/>
                  </a:solidFill>
                </a:rPr>
                <a:t> 2021 metų projekcija parengta remiantis techninėmis ir nesikeičiančios palyginti su 2020 metais fiskalinės politikos prielaidomis</a:t>
              </a:r>
            </a:p>
          </p:txBody>
        </p:sp>
        <p:sp>
          <p:nvSpPr>
            <p:cNvPr id="36" name="Stačiakampis 35"/>
            <p:cNvSpPr/>
            <p:nvPr/>
          </p:nvSpPr>
          <p:spPr>
            <a:xfrm>
              <a:off x="4945711" y="3756803"/>
              <a:ext cx="2990335" cy="973536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>
                  <a:solidFill>
                    <a:schemeClr val="tx1"/>
                  </a:solidFill>
                </a:rPr>
                <a:t>Atnaujinus projekcijas bus vertinama, kokios politikos reikėtų laikytis </a:t>
              </a:r>
            </a:p>
            <a:p>
              <a:pPr algn="ctr"/>
              <a:r>
                <a:rPr lang="lt-LT" dirty="0">
                  <a:solidFill>
                    <a:schemeClr val="tx1"/>
                  </a:solidFill>
                </a:rPr>
                <a:t>2021 metais, atsižvelgiant </a:t>
              </a:r>
            </a:p>
            <a:p>
              <a:pPr algn="ctr"/>
              <a:r>
                <a:rPr lang="lt-LT" dirty="0">
                  <a:solidFill>
                    <a:schemeClr val="tx1"/>
                  </a:solidFill>
                </a:rPr>
                <a:t>į ekonomikos ciklo būklę</a:t>
              </a:r>
            </a:p>
          </p:txBody>
        </p:sp>
      </p:grpSp>
      <p:sp>
        <p:nvSpPr>
          <p:cNvPr id="23" name="Slide Number Placeholder 4">
            <a:extLst>
              <a:ext uri="{FF2B5EF4-FFF2-40B4-BE49-F238E27FC236}">
                <a16:creationId xmlns="" xmlns:a16="http://schemas.microsoft.com/office/drawing/2014/main" id="{2AED8AA7-2F65-3D4E-AC4B-46DE307034F7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647770" y="257118"/>
            <a:ext cx="393285" cy="273844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8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8752B374-4747-6F4B-B7DC-E514266DD14E}"/>
              </a:ext>
            </a:extLst>
          </p:cNvPr>
          <p:cNvSpPr/>
          <p:nvPr/>
        </p:nvSpPr>
        <p:spPr>
          <a:xfrm>
            <a:off x="1602871" y="3350545"/>
            <a:ext cx="143735" cy="143735"/>
          </a:xfrm>
          <a:prstGeom prst="ellipse">
            <a:avLst/>
          </a:prstGeom>
          <a:solidFill>
            <a:srgbClr val="35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162DF36-25FC-ED40-BF94-54D1DE549CBC}"/>
              </a:ext>
            </a:extLst>
          </p:cNvPr>
          <p:cNvSpPr/>
          <p:nvPr/>
        </p:nvSpPr>
        <p:spPr>
          <a:xfrm>
            <a:off x="4037846" y="3350545"/>
            <a:ext cx="143735" cy="143735"/>
          </a:xfrm>
          <a:prstGeom prst="ellipse">
            <a:avLst/>
          </a:prstGeom>
          <a:solidFill>
            <a:srgbClr val="35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7F17BCD9-B417-8941-80DB-DFFF8102A81A}"/>
              </a:ext>
            </a:extLst>
          </p:cNvPr>
          <p:cNvSpPr/>
          <p:nvPr/>
        </p:nvSpPr>
        <p:spPr>
          <a:xfrm>
            <a:off x="5897468" y="3350545"/>
            <a:ext cx="143735" cy="143735"/>
          </a:xfrm>
          <a:prstGeom prst="ellipse">
            <a:avLst/>
          </a:prstGeom>
          <a:solidFill>
            <a:srgbClr val="35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1C887DD6-421A-9A4A-B3EC-683E1C07048A}"/>
              </a:ext>
            </a:extLst>
          </p:cNvPr>
          <p:cNvSpPr/>
          <p:nvPr/>
        </p:nvSpPr>
        <p:spPr>
          <a:xfrm>
            <a:off x="7767364" y="3350545"/>
            <a:ext cx="143735" cy="143735"/>
          </a:xfrm>
          <a:prstGeom prst="ellipse">
            <a:avLst/>
          </a:prstGeom>
          <a:solidFill>
            <a:srgbClr val="35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8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" y="0"/>
            <a:ext cx="9141714" cy="1008126"/>
          </a:xfrm>
          <a:prstGeom prst="rect">
            <a:avLst/>
          </a:prstGeom>
        </p:spPr>
      </p:pic>
      <p:sp>
        <p:nvSpPr>
          <p:cNvPr id="16" name="Antraštė 1"/>
          <p:cNvSpPr txBox="1">
            <a:spLocks/>
          </p:cNvSpPr>
          <p:nvPr/>
        </p:nvSpPr>
        <p:spPr>
          <a:xfrm>
            <a:off x="143508" y="201106"/>
            <a:ext cx="7076442" cy="812640"/>
          </a:xfrm>
          <a:prstGeom prst="rect">
            <a:avLst/>
          </a:prstGeom>
          <a:noFill/>
          <a:ln>
            <a:noFill/>
          </a:ln>
        </p:spPr>
        <p:txBody>
          <a:bodyPr lIns="68562" tIns="68562" rIns="68562" bIns="68562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44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Clr>
                <a:srgbClr val="273B51"/>
              </a:buClr>
            </a:pPr>
            <a:r>
              <a:rPr lang="lt-LT" sz="2200" dirty="0">
                <a:solidFill>
                  <a:srgbClr val="FFFFFF"/>
                </a:solidFill>
                <a:latin typeface="Trebuchet MS" panose="020B0603020202020204" pitchFamily="34" charset="0"/>
              </a:rPr>
              <a:t>2021-2023 metų </a:t>
            </a:r>
            <a:r>
              <a:rPr lang="lt-LT" sz="2200" dirty="0">
                <a:solidFill>
                  <a:srgbClr val="FFFFFF"/>
                </a:solidFill>
                <a:latin typeface="Trebuchet MS" panose="020B0603020202020204" pitchFamily="34" charset="0"/>
              </a:rPr>
              <a:t>valstybės biudžeto ir savivaldybių biudžetų projektų rengimas ir prioritetai</a:t>
            </a:r>
            <a:endParaRPr lang="lt-LT" sz="22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buClr>
                <a:srgbClr val="273B51"/>
              </a:buClr>
            </a:pPr>
            <a:endParaRPr lang="lt-LT" sz="2200" dirty="0">
              <a:solidFill>
                <a:srgbClr val="FFFFFF"/>
              </a:solidFill>
              <a:latin typeface="Trebuschet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305526" y="1113588"/>
            <a:ext cx="8640960" cy="365984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lt-LT" sz="1400" dirty="0">
                <a:latin typeface="Trebuchet MS"/>
                <a:cs typeface="Arial" panose="020B0604020202020204" pitchFamily="34" charset="0"/>
              </a:rPr>
              <a:t>Siekiant prisidėti prie ekonomikos </a:t>
            </a:r>
            <a:r>
              <a:rPr lang="lt-LT" sz="1400" dirty="0">
                <a:latin typeface="Trebuchet MS"/>
                <a:cs typeface="Arial" panose="020B0604020202020204" pitchFamily="34" charset="0"/>
              </a:rPr>
              <a:t>skatinimo, </a:t>
            </a:r>
            <a:r>
              <a:rPr lang="lt-LT" sz="1400" dirty="0">
                <a:latin typeface="Trebuchet MS"/>
                <a:cs typeface="Arial" panose="020B0604020202020204" pitchFamily="34" charset="0"/>
              </a:rPr>
              <a:t>įvertinus </a:t>
            </a:r>
            <a:r>
              <a:rPr lang="lt-LT" sz="1400" dirty="0" err="1">
                <a:latin typeface="Trebuchet MS"/>
                <a:cs typeface="Arial" panose="020B0604020202020204" pitchFamily="34" charset="0"/>
              </a:rPr>
              <a:t>koronaviruso</a:t>
            </a:r>
            <a:r>
              <a:rPr lang="lt-LT" sz="1400" dirty="0">
                <a:latin typeface="Trebuchet MS"/>
                <a:cs typeface="Arial" panose="020B0604020202020204" pitchFamily="34" charset="0"/>
              </a:rPr>
              <a:t> (COVID-19) plitimo sukeliamas pasekmes ir neapibrėžtą ekonominę situaciją, 2021-2023 metų biudžetų projektai </a:t>
            </a:r>
            <a:r>
              <a:rPr lang="lt-LT" sz="1400" dirty="0">
                <a:latin typeface="Trebuchet MS"/>
                <a:cs typeface="Arial" panose="020B0604020202020204" pitchFamily="34" charset="0"/>
              </a:rPr>
              <a:t>bus rengiami siekiant</a:t>
            </a:r>
          </a:p>
          <a:p>
            <a:pPr marL="257175" indent="-257175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lt-LT" sz="1500" b="1" dirty="0">
                <a:latin typeface="Trebuchet MS"/>
                <a:cs typeface="Arial" panose="020B0604020202020204" pitchFamily="34" charset="0"/>
              </a:rPr>
              <a:t>išlaikyti </a:t>
            </a:r>
            <a:r>
              <a:rPr lang="lt-LT" sz="1500" b="1" dirty="0">
                <a:latin typeface="Trebuchet MS"/>
                <a:cs typeface="Arial" panose="020B0604020202020204" pitchFamily="34" charset="0"/>
              </a:rPr>
              <a:t>2020 metų asignavimų </a:t>
            </a:r>
            <a:r>
              <a:rPr lang="lt-LT" sz="1500" b="1" dirty="0">
                <a:latin typeface="Trebuchet MS"/>
                <a:cs typeface="Arial" panose="020B0604020202020204" pitchFamily="34" charset="0"/>
              </a:rPr>
              <a:t>lygį,</a:t>
            </a:r>
            <a:r>
              <a:rPr lang="lt-LT" sz="1500" i="1" u="sng" dirty="0">
                <a:solidFill>
                  <a:schemeClr val="tx1"/>
                </a:solidFill>
                <a:latin typeface="Trebuchet MS"/>
                <a:cs typeface="Arial" panose="020B0604020202020204" pitchFamily="34" charset="0"/>
              </a:rPr>
              <a:t> </a:t>
            </a:r>
          </a:p>
          <a:p>
            <a:pPr marL="257175" indent="-257175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lt-LT" sz="1500" i="1" dirty="0">
                <a:solidFill>
                  <a:schemeClr val="tx1"/>
                </a:solidFill>
                <a:latin typeface="Trebuchet MS"/>
                <a:cs typeface="Arial" panose="020B0604020202020204" pitchFamily="34" charset="0"/>
              </a:rPr>
              <a:t>„pokyčio“ krepšelio ir papildomas </a:t>
            </a:r>
            <a:r>
              <a:rPr lang="lt-LT" sz="1500" i="1" dirty="0">
                <a:solidFill>
                  <a:schemeClr val="tx1"/>
                </a:solidFill>
                <a:latin typeface="Trebuchet MS"/>
                <a:cs typeface="Arial" panose="020B0604020202020204" pitchFamily="34" charset="0"/>
              </a:rPr>
              <a:t>lėšas </a:t>
            </a:r>
            <a:r>
              <a:rPr lang="lt-LT" sz="1500" i="1" dirty="0">
                <a:solidFill>
                  <a:schemeClr val="tx1"/>
                </a:solidFill>
                <a:latin typeface="Trebuchet MS"/>
                <a:cs typeface="Arial" panose="020B0604020202020204" pitchFamily="34" charset="0"/>
              </a:rPr>
              <a:t>skiriant</a:t>
            </a:r>
            <a:r>
              <a:rPr lang="lt-LT" sz="1500" dirty="0">
                <a:solidFill>
                  <a:schemeClr val="tx1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lt-LT" sz="1500" i="1" dirty="0">
                <a:solidFill>
                  <a:schemeClr val="tx1"/>
                </a:solidFill>
                <a:latin typeface="Trebuchet MS"/>
                <a:cs typeface="Arial" panose="020B0604020202020204" pitchFamily="34" charset="0"/>
              </a:rPr>
              <a:t>šiems prioritetams</a:t>
            </a:r>
            <a:r>
              <a:rPr lang="lt-LT" sz="1500" dirty="0">
                <a:solidFill>
                  <a:schemeClr val="tx1"/>
                </a:solidFill>
                <a:latin typeface="Trebuchet MS"/>
                <a:cs typeface="Arial" panose="020B0604020202020204" pitchFamily="34" charset="0"/>
              </a:rPr>
              <a:t>:</a:t>
            </a:r>
            <a:endParaRPr lang="lt-LT" sz="1500" dirty="0">
              <a:solidFill>
                <a:schemeClr val="tx1"/>
              </a:solidFill>
              <a:latin typeface="Trebuchet MS"/>
              <a:ea typeface="Calibri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lt-LT" sz="1500" dirty="0">
                <a:latin typeface="Trebuchet MS"/>
                <a:ea typeface="Calibri"/>
                <a:cs typeface="Arial" panose="020B0604020202020204" pitchFamily="34" charset="0"/>
              </a:rPr>
              <a:t>įsipareigojimams, </a:t>
            </a:r>
            <a:r>
              <a:rPr lang="lt-LT" sz="1500" dirty="0">
                <a:latin typeface="Trebuchet MS"/>
                <a:ea typeface="Calibri"/>
                <a:cs typeface="Arial" panose="020B0604020202020204" pitchFamily="34" charset="0"/>
              </a:rPr>
              <a:t>kurių planuojamas dydis numatytas teisės </a:t>
            </a:r>
            <a:r>
              <a:rPr lang="lt-LT" sz="1500" dirty="0">
                <a:latin typeface="Trebuchet MS"/>
                <a:ea typeface="Calibri"/>
                <a:cs typeface="Arial" panose="020B0604020202020204" pitchFamily="34" charset="0"/>
              </a:rPr>
              <a:t>aktais </a:t>
            </a:r>
            <a:r>
              <a:rPr lang="lt-LT" sz="1400" dirty="0">
                <a:latin typeface="Trebuchet MS"/>
                <a:ea typeface="Calibri"/>
                <a:cs typeface="Arial" panose="020B0604020202020204" pitchFamily="34" charset="0"/>
              </a:rPr>
              <a:t>(socialinės išmokos, </a:t>
            </a:r>
            <a:r>
              <a:rPr lang="lt-LT" sz="1400" dirty="0">
                <a:latin typeface="Trebuchet MS"/>
                <a:ea typeface="Calibri"/>
                <a:cs typeface="Arial" panose="020B0604020202020204" pitchFamily="34" charset="0"/>
              </a:rPr>
              <a:t>valstybės lėšomis draudžiami </a:t>
            </a:r>
            <a:r>
              <a:rPr lang="lt-LT" sz="1400" dirty="0">
                <a:latin typeface="Trebuchet MS"/>
                <a:ea typeface="Calibri"/>
                <a:cs typeface="Arial" panose="020B0604020202020204" pitchFamily="34" charset="0"/>
              </a:rPr>
              <a:t>asmenys ir pan.);</a:t>
            </a:r>
          </a:p>
          <a:p>
            <a:pPr marL="257175" indent="-257175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lt-LT" sz="1500" dirty="0">
                <a:solidFill>
                  <a:schemeClr val="tx1"/>
                </a:solidFill>
                <a:latin typeface="Trebuchet MS"/>
                <a:ea typeface="Calibri"/>
                <a:cs typeface="Arial" panose="020B0604020202020204" pitchFamily="34" charset="0"/>
              </a:rPr>
              <a:t>Strateginių projektų portfelio tęstinumas;</a:t>
            </a:r>
            <a:endParaRPr lang="lt-LT" sz="1500" dirty="0">
              <a:latin typeface="Trebuchet MS"/>
              <a:ea typeface="Calibri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lt-LT" sz="1500" dirty="0">
                <a:latin typeface="Trebuchet MS"/>
                <a:ea typeface="Calibri"/>
                <a:cs typeface="Arial" panose="020B0604020202020204" pitchFamily="34" charset="0"/>
              </a:rPr>
              <a:t>projektams, finansuojamiems </a:t>
            </a:r>
            <a:r>
              <a:rPr lang="lt-LT" sz="1500" dirty="0">
                <a:latin typeface="Trebuchet MS"/>
                <a:ea typeface="Calibri"/>
                <a:cs typeface="Arial" panose="020B0604020202020204" pitchFamily="34" charset="0"/>
              </a:rPr>
              <a:t>iš ES ir kitos tarptautinės paramos lėšų, užtikrinant nacionalinės dalies </a:t>
            </a:r>
            <a:r>
              <a:rPr lang="lt-LT" sz="1500" dirty="0">
                <a:latin typeface="Trebuchet MS"/>
                <a:ea typeface="Calibri"/>
                <a:cs typeface="Arial" panose="020B0604020202020204" pitchFamily="34" charset="0"/>
              </a:rPr>
              <a:t>finansavimą </a:t>
            </a:r>
            <a:r>
              <a:rPr lang="lt-LT" sz="1400" dirty="0">
                <a:latin typeface="+mj-lt"/>
                <a:ea typeface="Calibri"/>
                <a:cs typeface="Arial" panose="020B0604020202020204" pitchFamily="34" charset="0"/>
              </a:rPr>
              <a:t>(įskaitant ir pagal rengiamą Ilgalaikį ekonomikos skatinimo planą</a:t>
            </a:r>
            <a:r>
              <a:rPr lang="lt-LT" sz="1200" dirty="0">
                <a:latin typeface="+mj-lt"/>
              </a:rPr>
              <a:t>)</a:t>
            </a:r>
            <a:r>
              <a:rPr lang="lt-LT" sz="1400" dirty="0">
                <a:latin typeface="+mj-lt"/>
              </a:rPr>
              <a:t>;</a:t>
            </a:r>
          </a:p>
          <a:p>
            <a:pPr marL="257175" indent="-257175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lt-LT" sz="1500" dirty="0">
                <a:latin typeface="Trebuchet MS"/>
                <a:ea typeface="Calibri"/>
                <a:cs typeface="Arial" panose="020B0604020202020204" pitchFamily="34" charset="0"/>
              </a:rPr>
              <a:t>krašto </a:t>
            </a:r>
            <a:r>
              <a:rPr lang="lt-LT" sz="1500" dirty="0">
                <a:latin typeface="Trebuchet MS"/>
                <a:ea typeface="Calibri"/>
                <a:cs typeface="Arial" panose="020B0604020202020204" pitchFamily="34" charset="0"/>
              </a:rPr>
              <a:t>apsaugos finansavimui, užtikrinant įsipareigojimus </a:t>
            </a:r>
            <a:r>
              <a:rPr lang="lt-LT" sz="1500" dirty="0">
                <a:latin typeface="Trebuchet MS"/>
                <a:ea typeface="Calibri"/>
                <a:cs typeface="Arial" panose="020B0604020202020204" pitchFamily="34" charset="0"/>
              </a:rPr>
              <a:t>NATO;</a:t>
            </a:r>
          </a:p>
          <a:p>
            <a:pPr marL="257175" indent="-257175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lt-LT" sz="1500" dirty="0">
                <a:latin typeface="Trebuchet MS"/>
                <a:ea typeface="Calibri"/>
                <a:cs typeface="Arial" panose="020B0604020202020204" pitchFamily="34" charset="0"/>
              </a:rPr>
              <a:t>įmokų </a:t>
            </a:r>
            <a:r>
              <a:rPr lang="lt-LT" sz="1500" dirty="0">
                <a:latin typeface="Trebuchet MS"/>
                <a:ea typeface="Calibri"/>
                <a:cs typeface="Arial" panose="020B0604020202020204" pitchFamily="34" charset="0"/>
              </a:rPr>
              <a:t>į ES biudžetą (nuosavų išteklių) pervedimo </a:t>
            </a:r>
            <a:r>
              <a:rPr lang="lt-LT" sz="1500" dirty="0">
                <a:latin typeface="Trebuchet MS"/>
                <a:ea typeface="Calibri"/>
                <a:cs typeface="Arial" panose="020B0604020202020204" pitchFamily="34" charset="0"/>
              </a:rPr>
              <a:t>užtikrinimui;</a:t>
            </a:r>
          </a:p>
          <a:p>
            <a:pPr marL="257175" indent="-257175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lt-LT" sz="1500" dirty="0">
                <a:solidFill>
                  <a:schemeClr val="tx1"/>
                </a:solidFill>
                <a:latin typeface="Trebuchet MS"/>
                <a:ea typeface="Calibri"/>
                <a:cs typeface="Arial" panose="020B0604020202020204" pitchFamily="34" charset="0"/>
              </a:rPr>
              <a:t>kompensacijos savivaldybėms.</a:t>
            </a:r>
            <a:endParaRPr lang="en-GB" sz="1600" dirty="0">
              <a:latin typeface="Trebuchet MS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78&quot;/&gt;&lt;CPresentation id=&quot;1&quot;&gt;&lt;m_precDefaultNumber&gt;&lt;m_bNumberIsYear val=&quot;1&quot;/&gt;&lt;m_chMinusSymbol&gt;-&lt;/m_chMinusSymbol&gt;&lt;m_chDecimalSymbol17909&gt;,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2147483647&quot;/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aCfGlPfylP5huv5RKEq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548PL5WlBcwxVlZPPvH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SUQmC0POSNaACc_1qcq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Oazy.PROzF.rLavPi7g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M_prezentacija_blue">
  <a:themeElements>
    <a:clrScheme name="Custom 1">
      <a:dk1>
        <a:srgbClr val="000000"/>
      </a:dk1>
      <a:lt1>
        <a:srgbClr val="FFFFFF"/>
      </a:lt1>
      <a:dk2>
        <a:srgbClr val="273B51"/>
      </a:dk2>
      <a:lt2>
        <a:srgbClr val="E7E6E6"/>
      </a:lt2>
      <a:accent1>
        <a:srgbClr val="1F529F"/>
      </a:accent1>
      <a:accent2>
        <a:srgbClr val="273B51"/>
      </a:accent2>
      <a:accent3>
        <a:srgbClr val="BBBDBF"/>
      </a:accent3>
      <a:accent4>
        <a:srgbClr val="697685"/>
      </a:accent4>
      <a:accent5>
        <a:srgbClr val="48B9D3"/>
      </a:accent5>
      <a:accent6>
        <a:srgbClr val="FFFFFF"/>
      </a:accent6>
      <a:hlink>
        <a:srgbClr val="48B9D3"/>
      </a:hlink>
      <a:folHlink>
        <a:srgbClr val="FFFFFF"/>
      </a:folHlink>
    </a:clrScheme>
    <a:fontScheme name="Prabangus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FM_prezentacija_blue</Template>
  <TotalTime>0</TotalTime>
  <Words>957</Words>
  <Application>Microsoft Office PowerPoint</Application>
  <PresentationFormat>Demonstracija ekrane (16:9)</PresentationFormat>
  <Paragraphs>164</Paragraphs>
  <Slides>11</Slides>
  <Notes>6</Notes>
  <HiddenSlides>0</HiddenSlides>
  <MMClips>0</MMClips>
  <ScaleCrop>false</ScaleCrop>
  <HeadingPairs>
    <vt:vector size="8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9" baseType="lpstr">
      <vt:lpstr>Arial</vt:lpstr>
      <vt:lpstr>Times New Roman</vt:lpstr>
      <vt:lpstr>Trebuschet</vt:lpstr>
      <vt:lpstr>Calibri</vt:lpstr>
      <vt:lpstr>Wingdings</vt:lpstr>
      <vt:lpstr>Trebuchet MS</vt:lpstr>
      <vt:lpstr>FM_prezentacija_blue</vt:lpstr>
      <vt:lpstr>think-cell Slide</vt:lpstr>
      <vt:lpstr>PowerPoint pristatymas</vt:lpstr>
      <vt:lpstr>Makroekonominė situacija</vt:lpstr>
      <vt:lpstr>Formuojama anticiklinė, ekonomiką  skatinanti fiskalinė politika</vt:lpstr>
      <vt:lpstr>2020 metų finansų projekcija</vt:lpstr>
      <vt:lpstr>PowerPoint pristatymas</vt:lpstr>
      <vt:lpstr>COVID-19 plano priemonės 17,1% BVP</vt:lpstr>
      <vt:lpstr>COVID-19 priemonės Stabilumo programoje –  4,7 mlrd. eurų (10,6% BVP)</vt:lpstr>
      <vt:lpstr>2021 m. biudžeto formavimas pagal  rudenį atnaujintas prognozes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2018-03-12T09:42:13Z</dcterms:created>
  <dcterms:modified xsi:type="dcterms:W3CDTF">2020-04-29T06:46:42Z</dcterms:modified>
</cp:coreProperties>
</file>