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8"/>
  </p:notesMasterIdLst>
  <p:handoutMasterIdLst>
    <p:handoutMasterId r:id="rId19"/>
  </p:handoutMasterIdLst>
  <p:sldIdLst>
    <p:sldId id="267" r:id="rId5"/>
    <p:sldId id="400" r:id="rId6"/>
    <p:sldId id="370" r:id="rId7"/>
    <p:sldId id="368" r:id="rId8"/>
    <p:sldId id="386" r:id="rId9"/>
    <p:sldId id="337" r:id="rId10"/>
    <p:sldId id="396" r:id="rId11"/>
    <p:sldId id="405" r:id="rId12"/>
    <p:sldId id="406" r:id="rId13"/>
    <p:sldId id="407" r:id="rId14"/>
    <p:sldId id="403" r:id="rId15"/>
    <p:sldId id="401" r:id="rId16"/>
    <p:sldId id="378" r:id="rId17"/>
  </p:sldIdLst>
  <p:sldSz cx="9906000" cy="6858000" type="A4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9104" autoAdjust="0"/>
  </p:normalViewPr>
  <p:slideViewPr>
    <p:cSldViewPr>
      <p:cViewPr varScale="1">
        <p:scale>
          <a:sx n="68" d="100"/>
          <a:sy n="68" d="100"/>
        </p:scale>
        <p:origin x="234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96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17881C4-C1BC-49C0-A0C6-5EFC26EE6C1F}" type="datetimeFigureOut">
              <a:rPr lang="lt-LT"/>
              <a:pPr>
                <a:defRPr/>
              </a:pPr>
              <a:t>2019.04.08</a:t>
            </a:fld>
            <a:endParaRPr lang="lt-LT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 i="1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i="1">
                <a:latin typeface="Times New Roman" panose="02020603050405020304" pitchFamily="18" charset="0"/>
              </a:defRPr>
            </a:lvl1pPr>
          </a:lstStyle>
          <a:p>
            <a:fld id="{171E3B98-DE5C-46EE-9F10-180ECEE93E70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350597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1" i="1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79346CE-DED3-4596-9C48-479ECFDA32C3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1" i="1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1">
                <a:latin typeface="Times New Roman" panose="02020603050405020304" pitchFamily="18" charset="0"/>
              </a:defRPr>
            </a:lvl1pPr>
          </a:lstStyle>
          <a:p>
            <a:fld id="{01222093-97B7-48F7-A149-2E8152668741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722685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altLang="lt-LT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1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altLang="lt-LT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2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altLang="lt-LT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6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altLang="lt-LT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1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altLang="lt-LT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0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altLang="lt-LT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8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8CD97-66F9-4883-B278-559A2D660583}" type="slidenum">
              <a:rPr lang="en-GB" altLang="lt-LT"/>
              <a:pPr/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42270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DDFD6-69C3-4486-B223-746A01DE0660}" type="slidenum">
              <a:rPr lang="en-GB" altLang="lt-LT"/>
              <a:pPr/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244272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ED5F0-04EC-4CBE-8144-A6A53FF62797}" type="slidenum">
              <a:rPr lang="en-GB" altLang="lt-LT"/>
              <a:pPr/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57425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D2516-F20E-4670-9D03-DD67B1A867DA}" type="slidenum">
              <a:rPr lang="en-GB" altLang="lt-LT"/>
              <a:pPr/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343772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5E81D-AE71-4A11-A309-EE102C2244D5}" type="slidenum">
              <a:rPr lang="en-GB" altLang="lt-LT"/>
              <a:pPr/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254440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A3027-8076-4911-8F26-D2FD4BEB2A83}" type="slidenum">
              <a:rPr lang="en-GB" altLang="lt-LT"/>
              <a:pPr/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412682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66DAB-0F19-47A4-ABEE-1482CD738AD5}" type="slidenum">
              <a:rPr lang="en-GB" altLang="lt-LT"/>
              <a:pPr/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31993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9BA36-389B-4166-940F-964DAD66FA96}" type="slidenum">
              <a:rPr lang="en-GB" altLang="lt-LT"/>
              <a:pPr/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260938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B475-ABBB-47C0-8F5B-86155B7DE276}" type="slidenum">
              <a:rPr lang="en-GB" altLang="lt-LT"/>
              <a:pPr/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70569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A21D9-3098-4851-986C-BB1B1929785D}" type="slidenum">
              <a:rPr lang="en-GB" altLang="lt-LT"/>
              <a:pPr/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300278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E9E97-BBF2-435A-A4BA-05086F029F3D}" type="slidenum">
              <a:rPr lang="en-GB" altLang="lt-LT"/>
              <a:pPr/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53518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3C5F9-B29A-4442-AB56-49D05FBA6FD5}" type="slidenum">
              <a:rPr lang="en-GB" altLang="lt-LT"/>
              <a:pPr/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398124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t-L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t-LT"/>
              <a:t>Click to edit Master text styles</a:t>
            </a:r>
          </a:p>
          <a:p>
            <a:pPr lvl="1"/>
            <a:r>
              <a:rPr lang="en-GB" altLang="lt-LT"/>
              <a:t>Second level</a:t>
            </a:r>
          </a:p>
          <a:p>
            <a:pPr lvl="2"/>
            <a:r>
              <a:rPr lang="en-GB" altLang="lt-LT"/>
              <a:t>Third level</a:t>
            </a:r>
          </a:p>
          <a:p>
            <a:pPr lvl="3"/>
            <a:r>
              <a:rPr lang="en-GB" altLang="lt-LT"/>
              <a:t>Fourth level</a:t>
            </a:r>
          </a:p>
          <a:p>
            <a:pPr lvl="4"/>
            <a:r>
              <a:rPr lang="en-GB" altLang="lt-L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85F61166-7AB0-42BF-ACCF-49E84076D34B}" type="slidenum">
              <a:rPr lang="en-GB" altLang="lt-LT"/>
              <a:pPr/>
              <a:t>‹#›</a:t>
            </a:fld>
            <a:endParaRPr lang="en-GB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template_m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906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741363" y="4076700"/>
            <a:ext cx="1741487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lt-LT" sz="28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2018-2022</a:t>
            </a:r>
            <a:endParaRPr lang="en-GB" sz="280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2" name="Picture 7" descr="ar-papus-nemuno-ziede-nauji-vej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997200"/>
            <a:ext cx="5110163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1600200" y="908050"/>
            <a:ext cx="709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lt-LT" altLang="lt-LT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41363" y="404813"/>
            <a:ext cx="8034337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lt-L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VšĮ „NACIONALINIS ŽIEDAS</a:t>
            </a:r>
            <a:r>
              <a:rPr lang="lt-LT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endParaRPr lang="lt-L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5" name="Paveikslėli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61499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39" y="1"/>
            <a:ext cx="2744888" cy="807737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59" y="6330231"/>
            <a:ext cx="705376" cy="418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471" y="814970"/>
            <a:ext cx="1676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/>
              <a:t> </a:t>
            </a:r>
          </a:p>
          <a:p>
            <a:pPr>
              <a:buFont typeface="Arial" pitchFamily="34" charset="0"/>
              <a:buChar char="•"/>
            </a:pPr>
            <a:endParaRPr lang="lt-L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9789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84515" y="836712"/>
          <a:ext cx="8736968" cy="4907788"/>
        </p:xfrm>
        <a:graphic>
          <a:graphicData uri="http://schemas.openxmlformats.org/drawingml/2006/table">
            <a:tbl>
              <a:tblPr/>
              <a:tblGrid>
                <a:gridCol w="131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391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lt-LT" sz="1000" b="1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          TRASOS</a:t>
                      </a:r>
                      <a:r>
                        <a:rPr lang="lt-LT" sz="1000" b="1" i="0" u="none" strike="noStrike" baseline="0">
                          <a:solidFill>
                            <a:srgbClr val="000000"/>
                          </a:solidFill>
                          <a:latin typeface="Arial Baltic"/>
                        </a:rPr>
                        <a:t> ATNAUJINIMAS </a:t>
                      </a:r>
                      <a:r>
                        <a:rPr lang="lt-LT" sz="1000" b="1" i="0" u="none" strike="noStrike" baseline="0" dirty="0">
                          <a:solidFill>
                            <a:srgbClr val="000000"/>
                          </a:solidFill>
                          <a:latin typeface="Arial Baltic"/>
                        </a:rPr>
                        <a:t>BE AIKŠTELIŲ </a:t>
                      </a:r>
                      <a:r>
                        <a:rPr lang="lt-LT" sz="1000" b="1" i="0" u="none" strike="noStrike" baseline="0">
                          <a:solidFill>
                            <a:srgbClr val="000000"/>
                          </a:solidFill>
                          <a:latin typeface="Arial Baltic"/>
                        </a:rPr>
                        <a:t>IR PAPILDOMOS TRAOS DALIES “U</a:t>
                      </a:r>
                      <a:r>
                        <a:rPr lang="lt-LT" sz="1000" b="1" i="0" u="none" strike="noStrike" baseline="0" dirty="0">
                          <a:solidFill>
                            <a:srgbClr val="000000"/>
                          </a:solidFill>
                          <a:latin typeface="Arial Baltic"/>
                        </a:rPr>
                        <a:t>” ATKARPOS</a:t>
                      </a:r>
                      <a:endParaRPr lang="lt-LT" sz="1000" b="1" i="0" u="none" strike="noStrike" dirty="0">
                        <a:solidFill>
                          <a:srgbClr val="000000"/>
                        </a:solidFill>
                        <a:latin typeface="Arial Baltic"/>
                      </a:endParaRPr>
                    </a:p>
                  </a:txBody>
                  <a:tcPr marL="5409" marR="5409" marT="49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3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09" marR="5409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2018-06-27</a:t>
                      </a:r>
                    </a:p>
                  </a:txBody>
                  <a:tcPr marL="5409" marR="5409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09" marR="5409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09" marR="5409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09" marR="5409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09" marR="5409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Eil. Nr.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Lokalinės sąmatos pavadinimas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Skaičiuojamoji kaina su PVM (tūkst. EUR)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Statybos montavimo darbai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Įrenginiai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Viso su PVM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Viso be PVM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7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Žiedinių lenktynių trasos "Nemuno žiedas" PK00+00-PK20+00 ir PK30+00-PK33+50 rekonstravimas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1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1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Žiedinių lenktynių trasos rekonstravimas (be aikštelių ir U formos atkarpos)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6688,513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6688,513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5527,697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9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2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Viadukas Pk29+46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3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Vandentiekio, nuotekų tinklai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4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Apšvietimas, elektros tinklai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1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Iš viso: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6688,513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6688,513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5527,697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72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lt-LT" sz="800" b="1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Žiedinių lenktynių trasos "Nemuno žiedas" PK20+00-PK30+00 rekonstravimas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1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Žiedinių lenktynių trasos rekonstravimas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1754,585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1754,585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1450,07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2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Atraminės sienutės ir ilginamos pralaidos įrengimas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649,469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649,469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536,751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3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Vandentiekio, nuotekų tinklai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450,883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 27,323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478,206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395,212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1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Iš viso: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2854,937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 27,323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2882,26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2382,033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2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Iš viso Nemuno žiedo trasoje: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9543,45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 27,323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9570,773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7909,73 </a:t>
                      </a:r>
                    </a:p>
                  </a:txBody>
                  <a:tcPr marL="5409" marR="5409" marT="4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87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09" marR="5409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09" marR="5409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09" marR="5409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09" marR="5409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09" marR="5409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09" marR="5409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87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09" marR="5409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latin typeface="Arial Baltic"/>
                      </a:endParaRPr>
                    </a:p>
                  </a:txBody>
                  <a:tcPr marL="5409" marR="5409" marT="49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latin typeface="Arial Baltic"/>
                      </a:endParaRPr>
                    </a:p>
                  </a:txBody>
                  <a:tcPr marL="5409" marR="5409" marT="49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latin typeface="Arial Baltic"/>
                      </a:endParaRPr>
                    </a:p>
                  </a:txBody>
                  <a:tcPr marL="5409" marR="5409" marT="49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latin typeface="Arial Baltic"/>
                      </a:endParaRPr>
                    </a:p>
                  </a:txBody>
                  <a:tcPr marL="5409" marR="5409" marT="49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latin typeface="Arial Baltic"/>
                      </a:endParaRPr>
                    </a:p>
                  </a:txBody>
                  <a:tcPr marL="5409" marR="5409" marT="49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87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09" marR="5409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PDV  G.Sarapinas</a:t>
                      </a:r>
                    </a:p>
                  </a:txBody>
                  <a:tcPr marL="5409" marR="5409" marT="49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latin typeface="Arial Baltic"/>
                      </a:endParaRPr>
                    </a:p>
                  </a:txBody>
                  <a:tcPr marL="5409" marR="5409" marT="49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latin typeface="Arial Baltic"/>
                      </a:endParaRPr>
                    </a:p>
                  </a:txBody>
                  <a:tcPr marL="5409" marR="5409" marT="49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latin typeface="Arial Baltic"/>
                      </a:endParaRPr>
                    </a:p>
                  </a:txBody>
                  <a:tcPr marL="5409" marR="5409" marT="49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 Baltic"/>
                      </a:endParaRPr>
                    </a:p>
                  </a:txBody>
                  <a:tcPr marL="5409" marR="5409" marT="49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9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Siūloma III alternatyva - koncesija</a:t>
            </a:r>
            <a:endParaRPr lang="lt-LT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Privatus investuotojas inicijuoja koncesiją ir pateikia užpildytą klausimyną bei parengia investicinį projektą</a:t>
            </a:r>
          </a:p>
          <a:p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Sąlygose galima nustatyti, kad konkursą laimėjus kitam subjektui, laimėtojas privalės kompensuoti investicinio projekto parengimo kaštus, kurie gali siekti 150-200 tūkst. </a:t>
            </a:r>
            <a:r>
              <a:rPr lang="lt-LT" sz="1600">
                <a:latin typeface="Arial" panose="020B0604020202020204" pitchFamily="34" charset="0"/>
                <a:cs typeface="Arial" panose="020B0604020202020204" pitchFamily="34" charset="0"/>
              </a:rPr>
              <a:t>eurų.</a:t>
            </a: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Valstybė inicijuoja koncesiją ir parengia investicinį projektą</a:t>
            </a:r>
          </a:p>
        </p:txBody>
      </p:sp>
    </p:spTree>
    <p:extLst>
      <p:ext uri="{BB962C8B-B14F-4D97-AF65-F5344CB8AC3E}">
        <p14:creationId xmlns:p14="http://schemas.microsoft.com/office/powerpoint/2010/main" val="219246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9144000" cy="6858000"/>
          </a:xfrm>
        </p:grpSpPr>
        <p:pic>
          <p:nvPicPr>
            <p:cNvPr id="19465" name="Picture 12" descr="template_intern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13" descr="checkered-flag-background copy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56792"/>
              <a:ext cx="9144000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754188" y="6165850"/>
            <a:ext cx="32781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lt-LT" sz="1400" i="1">
              <a:cs typeface="Arial" panose="020B0604020202020204" pitchFamily="34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584200" y="928688"/>
            <a:ext cx="8624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lt-LT" altLang="lt-LT" sz="2000" b="1">
                <a:cs typeface="Arial" panose="020B0604020202020204" pitchFamily="34" charset="0"/>
              </a:rPr>
              <a:t>            </a:t>
            </a:r>
            <a:r>
              <a:rPr lang="en-US" altLang="lt-LT" sz="2000" b="1">
                <a:cs typeface="Arial" panose="020B0604020202020204" pitchFamily="34" charset="0"/>
              </a:rPr>
              <a:t>             </a:t>
            </a:r>
          </a:p>
        </p:txBody>
      </p:sp>
      <p:pic>
        <p:nvPicPr>
          <p:cNvPr id="19461" name="Paveikslėli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913" y="-214313"/>
            <a:ext cx="4102101" cy="120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38563" y="142875"/>
            <a:ext cx="42148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Investuotojas</a:t>
            </a:r>
            <a:endParaRPr lang="lt-LT" sz="2800" b="1" i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463" name="TextBox 14"/>
          <p:cNvSpPr txBox="1">
            <a:spLocks noChangeArrowheads="1"/>
          </p:cNvSpPr>
          <p:nvPr/>
        </p:nvSpPr>
        <p:spPr bwMode="auto">
          <a:xfrm>
            <a:off x="238125" y="1357313"/>
            <a:ext cx="9501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lt-LT" altLang="lt-LT" sz="2000" b="1">
              <a:solidFill>
                <a:srgbClr val="FF0000"/>
              </a:solidFill>
            </a:endParaRPr>
          </a:p>
          <a:p>
            <a:endParaRPr lang="en-US" altLang="lt-LT" sz="2000" b="1"/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273050" y="1844675"/>
            <a:ext cx="94329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lt-LT" altLang="lt-LT"/>
              <a:t> </a:t>
            </a:r>
            <a:r>
              <a:rPr lang="en-US" altLang="lt-LT"/>
              <a:t>Vokietijos kapitalas;</a:t>
            </a:r>
            <a:endParaRPr lang="lt-LT" altLang="lt-LT"/>
          </a:p>
          <a:p>
            <a:pPr>
              <a:buFont typeface="Arial" panose="020B0604020202020204" pitchFamily="34" charset="0"/>
              <a:buChar char="•"/>
            </a:pPr>
            <a:endParaRPr lang="en-US" altLang="lt-LT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/>
              <a:t> Šiuo metu valdo trasą Ispanijoje Circuit de Mallorca;</a:t>
            </a:r>
          </a:p>
          <a:p>
            <a:pPr>
              <a:buFont typeface="Arial" panose="020B0604020202020204" pitchFamily="34" charset="0"/>
              <a:buChar char="•"/>
            </a:pPr>
            <a:endParaRPr lang="lt-LT" altLang="lt-LT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/>
              <a:t> Derybos vyksta nuo 2018 03 mėn. 2 vizitai trasoje, pasirašytas ketinimų protokolas;</a:t>
            </a:r>
          </a:p>
          <a:p>
            <a:pPr>
              <a:buFont typeface="Arial" panose="020B0604020202020204" pitchFamily="34" charset="0"/>
              <a:buChar char="•"/>
            </a:pPr>
            <a:endParaRPr lang="lt-LT" altLang="lt-LT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/>
              <a:t> Investuotojo planai – investuoti ~ 5 000 000 eur;</a:t>
            </a:r>
          </a:p>
          <a:p>
            <a:pPr>
              <a:buFont typeface="Arial" panose="020B0604020202020204" pitchFamily="34" charset="0"/>
              <a:buChar char="•"/>
            </a:pPr>
            <a:endParaRPr lang="lt-LT" altLang="lt-LT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/>
              <a:t> Trasoje būtų galima vykdyti automobilių bandymus; Galėtų vykti Europos čempionatai;</a:t>
            </a:r>
          </a:p>
          <a:p>
            <a:pPr>
              <a:buFont typeface="Arial" panose="020B0604020202020204" pitchFamily="34" charset="0"/>
              <a:buChar char="•"/>
            </a:pPr>
            <a:endParaRPr lang="lt-LT" altLang="lt-LT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/>
              <a:t> Lūkesčiai – ne mažiau nei 160 dienų jo vykdomai veiklai;</a:t>
            </a:r>
          </a:p>
          <a:p>
            <a:pPr>
              <a:buFont typeface="Arial" panose="020B0604020202020204" pitchFamily="34" charset="0"/>
              <a:buChar char="•"/>
            </a:pPr>
            <a:endParaRPr lang="lt-LT" altLang="lt-LT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/>
              <a:t> Mūsų lūkesčiai – federacijų įvardintas dienų skaičius per metus iš anksto sutartomis finansinėmis sąlygomis.</a:t>
            </a:r>
            <a:endParaRPr lang="en-US" altLang="lt-L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lt-LT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lt-LT"/>
          </a:p>
        </p:txBody>
      </p:sp>
      <p:grpSp>
        <p:nvGrpSpPr>
          <p:cNvPr id="24580" name="Group 14"/>
          <p:cNvGrpSpPr>
            <a:grpSpLocks/>
          </p:cNvGrpSpPr>
          <p:nvPr/>
        </p:nvGrpSpPr>
        <p:grpSpPr bwMode="auto">
          <a:xfrm>
            <a:off x="0" y="-71438"/>
            <a:ext cx="9906000" cy="6858001"/>
            <a:chOff x="0" y="0"/>
            <a:chExt cx="9144000" cy="6858000"/>
          </a:xfrm>
        </p:grpSpPr>
        <p:pic>
          <p:nvPicPr>
            <p:cNvPr id="24586" name="Picture 12" descr="template_intern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6" descr="checkered-flag-background copy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56792"/>
              <a:ext cx="9144000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1" name="TextBox 15"/>
          <p:cNvSpPr txBox="1">
            <a:spLocks noChangeArrowheads="1"/>
          </p:cNvSpPr>
          <p:nvPr/>
        </p:nvSpPr>
        <p:spPr bwMode="auto">
          <a:xfrm>
            <a:off x="2322513" y="3000375"/>
            <a:ext cx="564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lt-LT" sz="3600" b="1"/>
              <a:t>A</a:t>
            </a:r>
            <a:r>
              <a:rPr lang="lt-LT" altLang="lt-LT" sz="3600" b="1"/>
              <a:t>ČIŪ UŽ DĖMESĮ</a:t>
            </a:r>
          </a:p>
        </p:txBody>
      </p:sp>
      <p:pic>
        <p:nvPicPr>
          <p:cNvPr id="24582" name="Paveikslėli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350" y="-123825"/>
            <a:ext cx="503078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-214313"/>
            <a:ext cx="10612438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1738313" y="0"/>
            <a:ext cx="6215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lt-LT" altLang="lt-LT" sz="3600" b="1"/>
              <a:t>AČIŪ UŽ DĖMESĮ</a:t>
            </a:r>
            <a:endParaRPr lang="en-US" altLang="lt-LT" sz="3600" b="1"/>
          </a:p>
        </p:txBody>
      </p:sp>
      <p:pic>
        <p:nvPicPr>
          <p:cNvPr id="24585" name="Picture 10" descr="C:\Documents and Settings\User_a\Desktop\ooo\New Folder\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825" y="708025"/>
            <a:ext cx="1061720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0" y="0"/>
            <a:ext cx="9906000" cy="6643688"/>
            <a:chOff x="0" y="0"/>
            <a:chExt cx="9144000" cy="6858000"/>
          </a:xfrm>
        </p:grpSpPr>
        <p:pic>
          <p:nvPicPr>
            <p:cNvPr id="3078" name="Picture 12" descr="template_inter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13" descr="checkered-flag-background copy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80952"/>
              <a:ext cx="9144000" cy="427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2" descr="C:\Users\automanas\Desktop\1-bu\NZ skrajute\IMG_4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4" r="30473"/>
          <a:stretch>
            <a:fillRect/>
          </a:stretch>
        </p:blipFill>
        <p:spPr bwMode="auto">
          <a:xfrm>
            <a:off x="6446838" y="0"/>
            <a:ext cx="3459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0" y="1052513"/>
            <a:ext cx="6113463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lt-LT" altLang="lt-LT" sz="1600" b="1" i="1"/>
          </a:p>
          <a:p>
            <a:endParaRPr lang="lt-LT" altLang="lt-LT" sz="1600" b="1" i="1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600" b="1" i="1"/>
              <a:t> Vienintelė Lietuvoje automobilių bei motociklų žiedinių lenktynių trasa „Nemuno žiedas“ įrengta 1961 metais.</a:t>
            </a:r>
          </a:p>
          <a:p>
            <a:endParaRPr lang="lt-LT" altLang="lt-LT" sz="1600" b="1" i="1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600" b="1" i="1"/>
              <a:t> Įstaigos dalininkai Kūno kultūros ir sporto departamentas 3 balsai, Kauno miesto savivaldybė 1 balsas, Kauno rajono savivaldybė 1 balsas.</a:t>
            </a:r>
          </a:p>
          <a:p>
            <a:endParaRPr lang="lt-LT" altLang="lt-LT" sz="1600" b="1" i="1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600" b="1" i="1"/>
              <a:t> Visus metus čia vyksta treniruotės ir varžybos, o taip pat vykdoma edukacinė veikla, socialinė, pramoginė veikla.</a:t>
            </a:r>
            <a:endParaRPr lang="en-US" altLang="lt-LT" sz="1600" b="1" i="1"/>
          </a:p>
          <a:p>
            <a:endParaRPr lang="en-US" altLang="lt-LT" sz="1600" b="1" i="1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600" b="1" i="1"/>
              <a:t> </a:t>
            </a:r>
            <a:r>
              <a:rPr lang="en-US" altLang="lt-LT" sz="1600" b="1" i="1"/>
              <a:t>Viet</a:t>
            </a:r>
            <a:r>
              <a:rPr lang="lt-LT" altLang="lt-LT" sz="1600" b="1" i="1"/>
              <a:t>ą sau čia gali rasti ne tik profesionalai, tačiau ir automobilių, motociklų bei dviračių sporto mėgėjai, kuriems kasmet yra surengiama </a:t>
            </a:r>
            <a:r>
              <a:rPr lang="en-US" altLang="lt-LT" sz="1600" b="1" i="1"/>
              <a:t>daug</a:t>
            </a:r>
            <a:r>
              <a:rPr lang="lt-LT" altLang="lt-LT" sz="1600" b="1" i="1"/>
              <a:t>uma renginių.</a:t>
            </a:r>
          </a:p>
          <a:p>
            <a:endParaRPr lang="lt-LT" altLang="lt-LT" sz="1600" b="1" i="1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600" b="1" i="1"/>
              <a:t> Pagrindinis objektas, esantis komplekse yra žiedinių lenktynių trasa, kurios ilgis 3350 metrų. </a:t>
            </a:r>
            <a:r>
              <a:rPr lang="lt-LT" altLang="lt-LT" sz="1600" b="1" i="1">
                <a:solidFill>
                  <a:srgbClr val="FF0000"/>
                </a:solidFill>
              </a:rPr>
              <a:t>Trasa iš esmės nerenovuota nuo 1987 metų.</a:t>
            </a:r>
            <a:endParaRPr lang="lt-LT" altLang="lt-LT" sz="1600" b="1" i="1"/>
          </a:p>
          <a:p>
            <a:endParaRPr lang="lt-LT" altLang="lt-LT" sz="1600" b="1" i="1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600" b="1" i="1"/>
              <a:t> Bendras komplekso plotas 74 ha.</a:t>
            </a:r>
            <a:endParaRPr lang="en-US" altLang="lt-LT" sz="1600" b="1" i="1"/>
          </a:p>
          <a:p>
            <a:endParaRPr lang="en-US" altLang="lt-LT" sz="1600" b="1" i="1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600" b="1" i="1"/>
              <a:t> </a:t>
            </a:r>
            <a:r>
              <a:rPr lang="en-US" altLang="lt-LT" sz="1600" b="1" i="1"/>
              <a:t>Per metus </a:t>
            </a:r>
            <a:r>
              <a:rPr lang="lt-LT" altLang="lt-LT" sz="1600" b="1" i="1"/>
              <a:t>įvyksta virš 100 renginių</a:t>
            </a:r>
            <a:r>
              <a:rPr lang="en-US" altLang="lt-LT" sz="1600" b="1" i="1"/>
              <a:t>.</a:t>
            </a:r>
            <a:endParaRPr lang="lt-LT" altLang="lt-LT" sz="1600" i="1"/>
          </a:p>
        </p:txBody>
      </p:sp>
      <p:sp>
        <p:nvSpPr>
          <p:cNvPr id="3077" name="TextBox 16"/>
          <p:cNvSpPr txBox="1">
            <a:spLocks noChangeArrowheads="1"/>
          </p:cNvSpPr>
          <p:nvPr/>
        </p:nvSpPr>
        <p:spPr bwMode="auto">
          <a:xfrm rot="10800000" flipV="1">
            <a:off x="920750" y="115888"/>
            <a:ext cx="433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lt-LT" altLang="lt-LT" b="1" i="1">
                <a:solidFill>
                  <a:schemeClr val="bg1"/>
                </a:solidFill>
              </a:rPr>
              <a:t>Apie ,,Nacionalinį žiedą</a:t>
            </a:r>
            <a:r>
              <a:rPr lang="lt-LT" altLang="lt-LT" b="1">
                <a:solidFill>
                  <a:schemeClr val="bg1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Foto slideshow\DSC_5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7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0" y="1357313"/>
            <a:ext cx="9906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lt-LT" altLang="lt-LT" sz="3200" b="1" i="1" u="sng">
                <a:solidFill>
                  <a:srgbClr val="FFFF00"/>
                </a:solidFill>
              </a:rPr>
              <a:t>PAGRINDINIS TIKSLAS</a:t>
            </a:r>
            <a:r>
              <a:rPr lang="lt-LT" altLang="lt-LT" sz="3200" b="1">
                <a:solidFill>
                  <a:srgbClr val="FFFF00"/>
                </a:solidFill>
              </a:rPr>
              <a:t>:</a:t>
            </a:r>
          </a:p>
          <a:p>
            <a:pPr algn="ctr"/>
            <a:endParaRPr lang="lt-LT" altLang="lt-LT" sz="3200" b="1">
              <a:solidFill>
                <a:srgbClr val="FFFF00"/>
              </a:solidFill>
            </a:endParaRPr>
          </a:p>
          <a:p>
            <a:pPr algn="ctr"/>
            <a:r>
              <a:rPr lang="lt-LT" altLang="lt-LT" sz="3200" b="1">
                <a:solidFill>
                  <a:srgbClr val="FFFF00"/>
                </a:solidFill>
              </a:rPr>
              <a:t>IŠNAUDOTI ESAMĄ OBJEKTO POTENCIALĄ</a:t>
            </a:r>
          </a:p>
          <a:p>
            <a:pPr algn="ctr"/>
            <a:endParaRPr lang="lt-LT" altLang="lt-LT" sz="3200" b="1">
              <a:solidFill>
                <a:srgbClr val="FFFF00"/>
              </a:solidFill>
            </a:endParaRPr>
          </a:p>
          <a:p>
            <a:pPr algn="ctr"/>
            <a:endParaRPr lang="lt-LT" altLang="lt-LT" sz="3200" b="1">
              <a:solidFill>
                <a:srgbClr val="FFFF00"/>
              </a:solidFill>
            </a:endParaRPr>
          </a:p>
          <a:p>
            <a:pPr algn="ctr"/>
            <a:endParaRPr lang="lt-LT" altLang="lt-LT" sz="3200" b="1">
              <a:solidFill>
                <a:srgbClr val="FFFF00"/>
              </a:solidFill>
            </a:endParaRPr>
          </a:p>
          <a:p>
            <a:pPr algn="ctr"/>
            <a:endParaRPr lang="lt-LT" altLang="lt-LT" sz="3200" b="1">
              <a:solidFill>
                <a:srgbClr val="FFFF00"/>
              </a:solidFill>
            </a:endParaRPr>
          </a:p>
          <a:p>
            <a:pPr algn="ctr"/>
            <a:r>
              <a:rPr lang="lt-LT" altLang="lt-LT" sz="3200" b="1">
                <a:solidFill>
                  <a:srgbClr val="FFFF00"/>
                </a:solidFill>
              </a:rPr>
              <a:t>TOKIO TIPO TRASA YRA VIENINTELĖ RYTŲ EUROPOJE</a:t>
            </a:r>
            <a:endParaRPr lang="en-US" altLang="lt-LT"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Foto slideshow\DSC_5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7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81000" y="214313"/>
            <a:ext cx="8929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lt-LT" altLang="lt-LT" sz="2400" b="1">
                <a:solidFill>
                  <a:schemeClr val="bg1"/>
                </a:solidFill>
              </a:rPr>
              <a:t>VšĮ “Nacionalinis žiedas kompleksas šiuo metu:</a:t>
            </a:r>
            <a:endParaRPr lang="en-US" altLang="lt-LT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1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9144000" cy="6858000"/>
          </a:xfrm>
        </p:grpSpPr>
        <p:pic>
          <p:nvPicPr>
            <p:cNvPr id="18443" name="Picture 12" descr="template_intern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3" descr="checkered-flag-background copy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56792"/>
              <a:ext cx="9144000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1754188" y="6165850"/>
            <a:ext cx="32781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lt-LT" sz="1400" i="1">
              <a:cs typeface="Arial" panose="020B0604020202020204" pitchFamily="34" charset="0"/>
            </a:endParaRP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584200" y="928688"/>
            <a:ext cx="8624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lt-LT" altLang="lt-LT" sz="2000" b="1">
                <a:cs typeface="Arial" panose="020B0604020202020204" pitchFamily="34" charset="0"/>
              </a:rPr>
              <a:t>            </a:t>
            </a:r>
            <a:r>
              <a:rPr lang="en-US" altLang="lt-LT" sz="2000" b="1">
                <a:cs typeface="Arial" panose="020B0604020202020204" pitchFamily="34" charset="0"/>
              </a:rPr>
              <a:t>             </a:t>
            </a:r>
          </a:p>
        </p:txBody>
      </p:sp>
      <p:pic>
        <p:nvPicPr>
          <p:cNvPr id="18437" name="Paveikslėli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913" y="-214313"/>
            <a:ext cx="4102101" cy="120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38563" y="142875"/>
            <a:ext cx="42148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ESAMA SITUACIJA</a:t>
            </a:r>
            <a:endParaRPr lang="lt-LT" sz="2800" b="1" i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439" name="TextBox 14"/>
          <p:cNvSpPr txBox="1">
            <a:spLocks noChangeArrowheads="1"/>
          </p:cNvSpPr>
          <p:nvPr/>
        </p:nvSpPr>
        <p:spPr bwMode="auto">
          <a:xfrm>
            <a:off x="238125" y="1357313"/>
            <a:ext cx="95011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lt-LT" b="1"/>
          </a:p>
          <a:p>
            <a:endParaRPr lang="lt-LT" altLang="lt-LT" sz="2000" b="1">
              <a:solidFill>
                <a:srgbClr val="FF0000"/>
              </a:solidFill>
            </a:endParaRPr>
          </a:p>
          <a:p>
            <a:endParaRPr lang="en-US" altLang="lt-LT" sz="2000" b="1"/>
          </a:p>
        </p:txBody>
      </p:sp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85938"/>
            <a:ext cx="4286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1000125"/>
            <a:ext cx="4572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4071938"/>
            <a:ext cx="457200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9144000" cy="6858000"/>
          </a:xfrm>
        </p:grpSpPr>
        <p:pic>
          <p:nvPicPr>
            <p:cNvPr id="20575" name="Picture 12" descr="template_inter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6" name="Picture 9" descr="checkered-flag-background copy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56792"/>
              <a:ext cx="9144000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Rectangle 1026"/>
          <p:cNvSpPr txBox="1">
            <a:spLocks noChangeArrowheads="1"/>
          </p:cNvSpPr>
          <p:nvPr/>
        </p:nvSpPr>
        <p:spPr bwMode="auto">
          <a:xfrm>
            <a:off x="344488" y="1412875"/>
            <a:ext cx="92217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endParaRPr lang="en-US" altLang="lt-LT" i="1">
              <a:cs typeface="Arial" panose="020B0604020202020204" pitchFamily="34" charset="0"/>
            </a:endParaRPr>
          </a:p>
        </p:txBody>
      </p:sp>
      <p:sp>
        <p:nvSpPr>
          <p:cNvPr id="20484" name="AutoShape 8" descr="jpeg&amp;filename=Trasos%20rekonstrukcija"/>
          <p:cNvSpPr>
            <a:spLocks noChangeAspect="1" noChangeArrowheads="1"/>
          </p:cNvSpPr>
          <p:nvPr/>
        </p:nvSpPr>
        <p:spPr bwMode="auto">
          <a:xfrm>
            <a:off x="4787900" y="3276600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lt-LT" altLang="lt-LT" sz="2400" b="1" i="1">
              <a:latin typeface="Times New Roman" panose="02020603050405020304" pitchFamily="18" charset="0"/>
            </a:endParaRPr>
          </a:p>
        </p:txBody>
      </p:sp>
      <p:sp>
        <p:nvSpPr>
          <p:cNvPr id="20485" name="AutoShape 10" descr="jpeg&amp;filename=Trasos%20rekonstrukcija"/>
          <p:cNvSpPr>
            <a:spLocks noChangeAspect="1" noChangeArrowheads="1"/>
          </p:cNvSpPr>
          <p:nvPr/>
        </p:nvSpPr>
        <p:spPr bwMode="auto">
          <a:xfrm>
            <a:off x="4787900" y="3276600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lt-LT" altLang="lt-LT" sz="2400" b="1" i="1">
              <a:latin typeface="Times New Roman" panose="02020603050405020304" pitchFamily="18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584200" y="115888"/>
            <a:ext cx="3863975" cy="446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2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</a:t>
            </a:r>
            <a:endParaRPr lang="lt-LT" sz="2300" b="1" i="1" dirty="0">
              <a:solidFill>
                <a:schemeClr val="bg1"/>
              </a:solidFill>
            </a:endParaRPr>
          </a:p>
        </p:txBody>
      </p:sp>
      <p:pic>
        <p:nvPicPr>
          <p:cNvPr id="20487" name="Paveikslėli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350" y="-123825"/>
            <a:ext cx="526256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1"/>
          <p:cNvSpPr>
            <a:spLocks noChangeArrowheads="1"/>
          </p:cNvSpPr>
          <p:nvPr/>
        </p:nvSpPr>
        <p:spPr bwMode="auto">
          <a:xfrm>
            <a:off x="631825" y="1125538"/>
            <a:ext cx="876141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t-LT" altLang="lt-LT" sz="2400" b="1">
                <a:latin typeface="Calibri" panose="020F0502020204030204" pitchFamily="34" charset="0"/>
              </a:rPr>
              <a:t>                   </a:t>
            </a:r>
            <a:r>
              <a:rPr lang="lt-LT" altLang="lt-LT" sz="2000" b="1">
                <a:latin typeface="Calibri" panose="020F0502020204030204" pitchFamily="34" charset="0"/>
              </a:rPr>
              <a:t>ESAMA SITUACIJA TARPTAUTINĖJE RINKOJE: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•"/>
            </a:pPr>
            <a:endParaRPr lang="lt-LT" altLang="lt-LT" sz="1700" b="1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•"/>
            </a:pPr>
            <a:endParaRPr lang="lt-LT" altLang="lt-LT" b="1">
              <a:latin typeface="Calibri" panose="020F0502020204030204" pitchFamily="34" charset="0"/>
            </a:endParaRPr>
          </a:p>
        </p:txBody>
      </p:sp>
      <p:graphicFrame>
        <p:nvGraphicFramePr>
          <p:cNvPr id="10614" name="Group 374"/>
          <p:cNvGraphicFramePr>
            <a:graphicFrameLocks noGrp="1"/>
          </p:cNvGraphicFramePr>
          <p:nvPr/>
        </p:nvGraphicFramePr>
        <p:xfrm>
          <a:off x="523875" y="1714500"/>
          <a:ext cx="8856662" cy="4456114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0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Šalis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Trasa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Atstumas nuo Kauno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FIA licencija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Savininkas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Kita informacija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Latvija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Rygos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“BIKERNIEKI”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250 km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neatitinkanti jokių FIA reikalavimų</a:t>
                      </a: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Valstybė</a:t>
                      </a: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Šiuo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metu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renovuojama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Pastatyta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SSRS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laikmečiu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6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Estija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Parnu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“AUTO24RING”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450 km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FIA GRADE III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Privatus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Pastatyta SSRS laikmečiu 2012 m. renovuota – bendra projekto suma 5 mln. Eur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Lenkija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“POZNAN”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800 km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FIA GRADE III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Valstybė</a:t>
                      </a:r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Vienintelė (PL) trasa</a:t>
                      </a:r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Švedija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“VETLANDA”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900 km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FIA GRADE III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-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Suomija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“ALASTARO circuit “ 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900 km 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FIA GRADE II 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Čekija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“BRNO”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965 km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FIA GRADE II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Privatus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Vyksta F-1 testai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Suomija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“BOTNIARIG racing circuit”  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1050 km 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FIA GRADE II 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Slovakija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“SLOVAKIA RING”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1100 km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FIA GRADE III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Privatus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Pastatyta 2009 metais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Švedija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“ARVIKA”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1100 km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FIA GRADE III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-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Čekija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“MOST”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1100 km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FIA GRADE II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Privatus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20 km. Nuo Vokietijos sienos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1"/>
          <p:cNvGrpSpPr>
            <a:grpSpLocks/>
          </p:cNvGrpSpPr>
          <p:nvPr/>
        </p:nvGrpSpPr>
        <p:grpSpPr bwMode="auto">
          <a:xfrm>
            <a:off x="0" y="0"/>
            <a:ext cx="9906000" cy="6643688"/>
            <a:chOff x="0" y="0"/>
            <a:chExt cx="9144000" cy="6858009"/>
          </a:xfrm>
        </p:grpSpPr>
        <p:pic>
          <p:nvPicPr>
            <p:cNvPr id="5150" name="Picture 12" descr="template_inter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" name="Picture 13" descr="checkered-flag-background copy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80961"/>
              <a:ext cx="9144000" cy="427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743236"/>
              </p:ext>
            </p:extLst>
          </p:nvPr>
        </p:nvGraphicFramePr>
        <p:xfrm>
          <a:off x="128588" y="1557338"/>
          <a:ext cx="9525000" cy="3110866"/>
        </p:xfrm>
        <a:graphic>
          <a:graphicData uri="http://schemas.openxmlformats.org/drawingml/2006/table">
            <a:tbl>
              <a:tblPr/>
              <a:tblGrid>
                <a:gridCol w="309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I alternatyva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Objekto privatizavimas</a:t>
                      </a:r>
                      <a:endParaRPr kumimoji="0" lang="en-US" altLang="lt-L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II alternatyva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Valstybės investicijos</a:t>
                      </a:r>
                      <a:endParaRPr kumimoji="0" lang="en-US" altLang="lt-L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III alternatyva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Koncesija</a:t>
                      </a:r>
                      <a:endParaRPr kumimoji="0" lang="en-US" altLang="lt-L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Nepriimtinas scenarijus dėl galimybės išsaugoti objektą kaip sporto infrastruktūrą.</a:t>
                      </a:r>
                      <a:endParaRPr kumimoji="0" lang="en-US" altLang="lt-L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t-LT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Šios alternatyvos pasirinkimas sukurtų itin didelės vertės valstybės indėlio, išdėstyto per ilgą laikotarpį, poreikį</a:t>
                      </a:r>
                      <a:endParaRPr kumimoji="0" lang="lt-LT" altLang="lt-L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Greičiausias būdas.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Galimybė pasinaudoti investuotojo “</a:t>
                      </a:r>
                      <a:r>
                        <a:rPr kumimoji="0" lang="lt-LT" altLang="lt-L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Know</a:t>
                      </a:r>
                      <a:r>
                        <a:rPr kumimoji="0" lang="lt-LT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lt-LT" altLang="lt-L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how</a:t>
                      </a:r>
                      <a:r>
                        <a:rPr kumimoji="0" lang="lt-LT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Patekimas į pasaulinį trasų žemėlapį.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Galimybė federacijoms naudotis objektu palankesnėmis sąlygomis.</a:t>
                      </a:r>
                      <a:endParaRPr kumimoji="0" lang="en-US" altLang="lt-L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Privatizavus prarandama galimybė federacijoms naudotis objektu palankesnėmis sąlygomis vystant automobilių bei motociklų sportą.</a:t>
                      </a:r>
                      <a:endParaRPr kumimoji="0" lang="en-US" altLang="lt-L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Net ir valstybei investavus į objekto atnaujinimą, remiantis Konkurencijos tarybos išvada, būtų reikalinga rasti privatų operatorių.</a:t>
                      </a:r>
                      <a:endParaRPr kumimoji="0" lang="en-US" altLang="lt-L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Investuotojui inicijuojant koncesiją - valstybės investicijos nereikalingos.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Valstybės metiniai mokėjimai nereikalingi.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Pasibaigus koncesijos sutarties terminui – objektas atitenka valstybei.</a:t>
                      </a:r>
                      <a:endParaRPr kumimoji="0" lang="en-US" altLang="lt-L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Privatizacijos atveju valstybė praranda visas teises į objektą ir ateityje.</a:t>
                      </a:r>
                      <a:endParaRPr kumimoji="0" lang="en-US" altLang="lt-L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Renovuotos trasos konfigūracija gali neatitikti privataus operatoriaus poreikių</a:t>
                      </a:r>
                      <a:endParaRPr kumimoji="0" lang="en-US" altLang="lt-L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Tarptautinio investuotojo atėjimo atveju – inspiracija kitoms potencialioms užsienio kompanijoms investuoti regione.</a:t>
                      </a:r>
                      <a:endParaRPr kumimoji="0" lang="en-US" altLang="lt-L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Mažai tikėtinas dėl objekto išsaugojimo grėsmės.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Mažai tikėtinas dėl ilgo atnaujinimo termino bei galimos nepakankamos investicijų apimties.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Pigiausias, realiausias bei efektyviausias objekto atnaujinimo būdas.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49" name="Rectangle 10"/>
          <p:cNvSpPr>
            <a:spLocks noChangeArrowheads="1"/>
          </p:cNvSpPr>
          <p:nvPr/>
        </p:nvSpPr>
        <p:spPr bwMode="auto">
          <a:xfrm>
            <a:off x="801688" y="0"/>
            <a:ext cx="3967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lt-LT" altLang="lt-LT" b="1">
                <a:solidFill>
                  <a:schemeClr val="bg1"/>
                </a:solidFill>
              </a:rPr>
              <a:t>VšĮ "Nacionalinis žiedas"</a:t>
            </a:r>
            <a:endParaRPr lang="en-US" altLang="lt-LT" b="1">
              <a:solidFill>
                <a:schemeClr val="bg1"/>
              </a:solidFill>
            </a:endParaRPr>
          </a:p>
          <a:p>
            <a:pPr algn="ctr"/>
            <a:r>
              <a:rPr lang="lt-LT" altLang="lt-LT" b="1">
                <a:solidFill>
                  <a:schemeClr val="bg1"/>
                </a:solidFill>
              </a:rPr>
              <a:t>Galimi objekto vystymo scenarijai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39" y="1"/>
            <a:ext cx="2744888" cy="807737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59" y="6330231"/>
            <a:ext cx="705376" cy="418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471" y="814970"/>
            <a:ext cx="1676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/>
              <a:t> </a:t>
            </a:r>
          </a:p>
          <a:p>
            <a:pPr>
              <a:buFont typeface="Arial" pitchFamily="34" charset="0"/>
              <a:buChar char="•"/>
            </a:pPr>
            <a:endParaRPr lang="lt-L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9789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8500" y="764703"/>
          <a:ext cx="9127011" cy="5616625"/>
        </p:xfrm>
        <a:graphic>
          <a:graphicData uri="http://schemas.openxmlformats.org/drawingml/2006/table">
            <a:tbl>
              <a:tblPr/>
              <a:tblGrid>
                <a:gridCol w="137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7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142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lt-LT" sz="1000" b="1" i="0" u="none" strike="noStrike" dirty="0">
                          <a:solidFill>
                            <a:srgbClr val="000000"/>
                          </a:solidFill>
                          <a:latin typeface="Arial Baltic"/>
                        </a:rPr>
                        <a:t>          PILN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Arial Baltic"/>
                        </a:rPr>
                        <a:t>OS</a:t>
                      </a:r>
                      <a:r>
                        <a:rPr lang="en-GB" sz="1000" b="1" i="0" u="none" strike="noStrike" baseline="0" dirty="0">
                          <a:solidFill>
                            <a:srgbClr val="000000"/>
                          </a:solidFill>
                          <a:latin typeface="Arial Baltic"/>
                        </a:rPr>
                        <a:t> “NEMUNO </a:t>
                      </a:r>
                      <a:r>
                        <a:rPr lang="lt-LT" sz="1000" b="1" i="0" u="none" strike="noStrike" baseline="0" dirty="0">
                          <a:solidFill>
                            <a:srgbClr val="000000"/>
                          </a:solidFill>
                          <a:latin typeface="Arial Baltic"/>
                        </a:rPr>
                        <a:t>ŽIEDO” TRASOS ATNAUJINIMAS</a:t>
                      </a:r>
                      <a:endParaRPr lang="lt-LT" sz="1000" b="1" i="0" u="none" strike="noStrike" dirty="0">
                        <a:solidFill>
                          <a:srgbClr val="000000"/>
                        </a:solidFill>
                        <a:latin typeface="Arial Baltic"/>
                      </a:endParaRPr>
                    </a:p>
                  </a:txBody>
                  <a:tcPr marL="5978" marR="5978" marT="5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87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78" marR="5978" marT="5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2018-06-27</a:t>
                      </a:r>
                    </a:p>
                  </a:txBody>
                  <a:tcPr marL="5978" marR="5978" marT="5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78" marR="5978" marT="5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78" marR="5978" marT="5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78" marR="5978" marT="5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78" marR="5978" marT="5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Eil. Nr.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Lokalinės sąmatos pavadinimas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Skaičiuojamoji kaina su PVM (tūkst. EUR)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Statybos montavimo darbai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Įrenginiai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Viso su PVM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Viso be PVM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1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lt-L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Žiedinių lenktynių trasos "Nemuno žiedas" PK00+00-PK20+00 ir PK30+00-PK33+50 rekonstravimas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1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Žiedinių lenktynių trasos rekonstravimas (su aikštelėmis)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12360,513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12360,513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10215,3  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2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Viadukas Pk29+46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1102,797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1102,797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911,402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3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Vandentiekio, nuotekų tinklai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324,573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 32,731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357,304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295,293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2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4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Apšvietimas, elektros tinklai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145,298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145,298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120,081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0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Iš viso: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13933,181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 32,731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13965,912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11542,076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37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lt-LT" sz="900" b="1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Žiedinių lenktynių trasos "Nemuno žiedas" PK20+00-PK30+00 rekonstravimas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2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1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Žiedinių lenktynių trasos rekonstravimas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1754,585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1754,585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1450,07 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1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2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Atraminės sienutės ir ilginamos pralaidos įrengimas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649,469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649,469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536,751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2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3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Vandentiekio, nuotekų tinklai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450,883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 27,323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478,206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395,212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2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Iš viso: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2854,937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 27,323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2882,26 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2382,033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10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Iš viso Nemuno žiedo trasoje: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16788,118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 60,054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16848,172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MonospaceLT"/>
                        </a:rPr>
                        <a:t> 13924,109</a:t>
                      </a:r>
                    </a:p>
                  </a:txBody>
                  <a:tcPr marL="5978" marR="5978" marT="5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9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39" y="1"/>
            <a:ext cx="2744888" cy="807737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59" y="6330231"/>
            <a:ext cx="705376" cy="418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471" y="814970"/>
            <a:ext cx="1676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/>
              <a:t> </a:t>
            </a:r>
          </a:p>
          <a:p>
            <a:pPr>
              <a:buFont typeface="Arial" pitchFamily="34" charset="0"/>
              <a:buChar char="•"/>
            </a:pPr>
            <a:endParaRPr lang="lt-L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9789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0490" y="764704"/>
          <a:ext cx="9205021" cy="5688634"/>
        </p:xfrm>
        <a:graphic>
          <a:graphicData uri="http://schemas.openxmlformats.org/drawingml/2006/table">
            <a:tbl>
              <a:tblPr/>
              <a:tblGrid>
                <a:gridCol w="1386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970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lt-LT" sz="1000" b="1" i="0" u="none" strike="noStrike" dirty="0">
                          <a:solidFill>
                            <a:srgbClr val="000000"/>
                          </a:solidFill>
                          <a:latin typeface="Arial Baltic"/>
                        </a:rPr>
                        <a:t>          TRASOS</a:t>
                      </a:r>
                      <a:r>
                        <a:rPr lang="lt-LT" sz="1000" b="1" i="0" u="none" strike="noStrike" baseline="0" dirty="0">
                          <a:solidFill>
                            <a:srgbClr val="000000"/>
                          </a:solidFill>
                          <a:latin typeface="Arial Baltic"/>
                        </a:rPr>
                        <a:t> ATNAUJINIMAS</a:t>
                      </a:r>
                      <a:r>
                        <a:rPr lang="lt-LT" sz="1000" b="1" i="0" u="none" strike="noStrike" dirty="0">
                          <a:solidFill>
                            <a:srgbClr val="000000"/>
                          </a:solidFill>
                          <a:latin typeface="Arial Baltic"/>
                        </a:rPr>
                        <a:t> BE AIKŠTELIŲ</a:t>
                      </a:r>
                    </a:p>
                  </a:txBody>
                  <a:tcPr marL="6140" marR="6140" marT="5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40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40" marR="6140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2018-06-27</a:t>
                      </a:r>
                    </a:p>
                  </a:txBody>
                  <a:tcPr marL="6140" marR="6140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40" marR="6140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40" marR="6140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40" marR="6140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40" marR="6140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Eil. Nr.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900" b="0" i="0" u="none" strike="noStrike" dirty="0">
                          <a:solidFill>
                            <a:srgbClr val="000000"/>
                          </a:solidFill>
                          <a:latin typeface="Arial Baltic"/>
                        </a:rPr>
                        <a:t>Lokalinės sąmatos pavadinimas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Skaičiuojamoji kaina su PVM (tūkst. EUR)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Statybos montavimo darbai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Įrenginiai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Viso su PVM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Viso be PVM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48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lt-L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Žiedinių lenktynių trasos "Nemuno žiedas" PK00+00-PK20+00 ir PK30+00-PK33+50 rekonstravimas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1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Žiedinių lenktynių trasos rekonstravimas (be aikštelių)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7870,17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7870,17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6504,273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2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Viadukas Pk29+46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3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Vandentiekio, nuotekų tinklai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4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Apšvietimas, elektros tinklai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0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Iš viso: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7870,17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7870,17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6504,273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05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lt-LT" sz="900" b="1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Žiedinių lenktynių trasos "Nemuno žiedas" PK20+00-PK30+00 rekonstravimas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1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Žiedinių lenktynių trasos rekonstravimas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1754,585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1754,585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1450,07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4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2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Atraminės sienutės ir ilginamos pralaidos įrengimas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649,469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 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649,469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536,751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3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b="0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Vandentiekio, nuotekų tinklai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450,883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 27,323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478,206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395,212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0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Iš viso: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2854,937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 27,323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2882,26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2382,033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60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 Baltic"/>
                        </a:rPr>
                        <a:t>Iš viso Nemuno žiedo trasoje: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10725,107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   27,323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MonospaceLT"/>
                        </a:rPr>
                        <a:t> 10752,43 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MonospaceLT"/>
                        </a:rPr>
                        <a:t>  8886,306</a:t>
                      </a:r>
                    </a:p>
                  </a:txBody>
                  <a:tcPr marL="6140" marR="6140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964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D8ECFFBDDA118244861569856C5AC6C3" ma:contentTypeVersion="0" ma:contentTypeDescription="Kurkite naują dokumentą." ma:contentTypeScope="" ma:versionID="e894898859fc6bec26f1b7b2ed962da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f6efcb3d141a2d8cf8d4aae0174d8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D0F55A-1126-4865-AAAD-E3A83F2A2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3206A5-FBFE-440E-87D0-9FE8CD6A5B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A115B4-D95F-4535-A91A-FA1B01C1D6EB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19481</TotalTime>
  <Words>1145</Words>
  <Application>Microsoft Office PowerPoint</Application>
  <PresentationFormat>A4 Paper (210x297 mm)</PresentationFormat>
  <Paragraphs>355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Arial Baltic</vt:lpstr>
      <vt:lpstr>Calibri</vt:lpstr>
      <vt:lpstr>MonospaceLT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Siūloma III alternatyva - koncesija</vt:lpstr>
      <vt:lpstr>PowerPoint Presentation</vt:lpstr>
      <vt:lpstr>PowerPoint Presentation</vt:lpstr>
    </vt:vector>
  </TitlesOfParts>
  <Company>Kukumaku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4477667e-f70c-49dd-a7fc-30a328f7b7f1</dc:title>
  <dc:creator>Povilas</dc:creator>
  <cp:lastModifiedBy>Jurgita Bžozovska</cp:lastModifiedBy>
  <cp:revision>892</cp:revision>
  <dcterms:created xsi:type="dcterms:W3CDTF">2010-03-13T13:26:44Z</dcterms:created>
  <dcterms:modified xsi:type="dcterms:W3CDTF">2019-04-08T13:23:39Z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0x010100D8ECFFBDDA118244861569856C5AC6C3</vt:lpwstr>
  </property>
</Properties>
</file>