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73" r:id="rId4"/>
    <p:sldId id="299" r:id="rId5"/>
    <p:sldId id="300" r:id="rId6"/>
    <p:sldId id="303" r:id="rId7"/>
    <p:sldId id="301" r:id="rId8"/>
    <p:sldId id="306" r:id="rId9"/>
    <p:sldId id="307" r:id="rId10"/>
    <p:sldId id="308" r:id="rId11"/>
    <p:sldId id="304" r:id="rId12"/>
    <p:sldId id="305" r:id="rId13"/>
  </p:sldIdLst>
  <p:sldSz cx="12192000" cy="6858000"/>
  <p:notesSz cx="9926638" cy="6797675"/>
  <p:defaultTextStyle>
    <a:defPPr>
      <a:defRPr lang="lt-L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Autorius" initials="A" lastIdx="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7" autoAdjust="0"/>
  </p:normalViewPr>
  <p:slideViewPr>
    <p:cSldViewPr>
      <p:cViewPr varScale="1">
        <p:scale>
          <a:sx n="108" d="100"/>
          <a:sy n="108" d="100"/>
        </p:scale>
        <p:origin x="67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Rengimo%20dok%20ir%20ankst%20vers\kaliniu%20skc%20100%20tukst%20diagra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Rengimo%20dok%20ir%20ankst%20vers\kontingentas%20trukme%20personalas%202018-1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Rengimo%20dok%20ir%20ankst%20vers\kontingentas%20trukme%20personalas%202018-1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Rengimo%20dok%20ir%20ankst%20vers\kontingentas%20trukme%20personalas%202018-11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zalos%20atlyginimas%20PT%20ir%20LAV%202018-11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Rengimo%20dok%20ir%20ankst%20vers\ikalinimo%20dinamika%202018-1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Rengimo%20dok%20ir%20ankst%20vers\ikalinimo%20dinamika%202018-1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Lygt%20paleid%20taik%202007-2018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BVA%20taikymas%202007-2017%20m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Knyga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Knyga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Knyga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.laukis\Desktop\Alternatyvos%20BK%20BPK%20BVK\zalos%20atlyginimas%20PT%20ir%20LAV%202018-1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Kalinių skaičius 100 tūkst. gyventojų LT (235) apie 2 kartus viršija kalinių skaičiaus ES VN vidurkį (126)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Suimtieji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5AC-45FD-A10B-BD5D5C34E4BD}"/>
              </c:ext>
            </c:extLst>
          </c:dPt>
          <c:dLbls>
            <c:dLbl>
              <c:idx val="15"/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5AC-45FD-A10B-BD5D5C34E4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Lapas1!$A$2:$A$29</c:f>
              <c:strCache>
                <c:ptCount val="28"/>
                <c:pt idx="0">
                  <c:v>Airija</c:v>
                </c:pt>
                <c:pt idx="1">
                  <c:v>Austrija</c:v>
                </c:pt>
                <c:pt idx="2">
                  <c:v>Belgija</c:v>
                </c:pt>
                <c:pt idx="3">
                  <c:v>Bulgarija</c:v>
                </c:pt>
                <c:pt idx="4">
                  <c:v>Čekija</c:v>
                </c:pt>
                <c:pt idx="5">
                  <c:v>Danija</c:v>
                </c:pt>
                <c:pt idx="6">
                  <c:v>Estija</c:v>
                </c:pt>
                <c:pt idx="7">
                  <c:v>Graikija</c:v>
                </c:pt>
                <c:pt idx="8">
                  <c:v>Ispanija</c:v>
                </c:pt>
                <c:pt idx="9">
                  <c:v>Italija</c:v>
                </c:pt>
                <c:pt idx="10">
                  <c:v>Jungtinė Karalystė</c:v>
                </c:pt>
                <c:pt idx="11">
                  <c:v>Kipras</c:v>
                </c:pt>
                <c:pt idx="12">
                  <c:v>Kroatija</c:v>
                </c:pt>
                <c:pt idx="13">
                  <c:v>Latvija</c:v>
                </c:pt>
                <c:pt idx="14">
                  <c:v>Lenkija</c:v>
                </c:pt>
                <c:pt idx="15">
                  <c:v>Lietuva</c:v>
                </c:pt>
                <c:pt idx="16">
                  <c:v>Liuksemburgas</c:v>
                </c:pt>
                <c:pt idx="17">
                  <c:v>Malta</c:v>
                </c:pt>
                <c:pt idx="18">
                  <c:v>Nyderlandai</c:v>
                </c:pt>
                <c:pt idx="19">
                  <c:v>Portugalija</c:v>
                </c:pt>
                <c:pt idx="20">
                  <c:v>Prancūzija</c:v>
                </c:pt>
                <c:pt idx="21">
                  <c:v>Rumunija</c:v>
                </c:pt>
                <c:pt idx="22">
                  <c:v>Slovakija</c:v>
                </c:pt>
                <c:pt idx="23">
                  <c:v>Slovenija</c:v>
                </c:pt>
                <c:pt idx="24">
                  <c:v>Suomija</c:v>
                </c:pt>
                <c:pt idx="25">
                  <c:v>Švedija</c:v>
                </c:pt>
                <c:pt idx="26">
                  <c:v>Vengrija</c:v>
                </c:pt>
                <c:pt idx="27">
                  <c:v>Vokietija</c:v>
                </c:pt>
              </c:strCache>
            </c:strRef>
          </c:cat>
          <c:val>
            <c:numRef>
              <c:f>Lapas1!$B$2:$B$29</c:f>
              <c:numCache>
                <c:formatCode>General</c:formatCode>
                <c:ptCount val="28"/>
                <c:pt idx="0">
                  <c:v>15</c:v>
                </c:pt>
                <c:pt idx="1">
                  <c:v>21</c:v>
                </c:pt>
                <c:pt idx="2">
                  <c:v>34</c:v>
                </c:pt>
                <c:pt idx="3">
                  <c:v>32</c:v>
                </c:pt>
                <c:pt idx="4">
                  <c:v>17</c:v>
                </c:pt>
                <c:pt idx="5">
                  <c:v>22</c:v>
                </c:pt>
                <c:pt idx="6">
                  <c:v>39</c:v>
                </c:pt>
                <c:pt idx="7">
                  <c:v>30</c:v>
                </c:pt>
                <c:pt idx="8">
                  <c:v>19</c:v>
                </c:pt>
                <c:pt idx="9">
                  <c:v>33</c:v>
                </c:pt>
                <c:pt idx="10">
                  <c:v>16</c:v>
                </c:pt>
                <c:pt idx="11">
                  <c:v>28</c:v>
                </c:pt>
                <c:pt idx="12">
                  <c:v>19</c:v>
                </c:pt>
                <c:pt idx="13">
                  <c:v>54</c:v>
                </c:pt>
                <c:pt idx="14">
                  <c:v>20</c:v>
                </c:pt>
                <c:pt idx="15">
                  <c:v>21</c:v>
                </c:pt>
                <c:pt idx="16">
                  <c:v>47</c:v>
                </c:pt>
                <c:pt idx="17">
                  <c:v>35</c:v>
                </c:pt>
                <c:pt idx="18">
                  <c:v>18</c:v>
                </c:pt>
                <c:pt idx="19">
                  <c:v>21</c:v>
                </c:pt>
                <c:pt idx="20">
                  <c:v>31</c:v>
                </c:pt>
                <c:pt idx="21">
                  <c:v>10</c:v>
                </c:pt>
                <c:pt idx="22">
                  <c:v>31</c:v>
                </c:pt>
                <c:pt idx="23">
                  <c:v>15</c:v>
                </c:pt>
                <c:pt idx="24">
                  <c:v>10</c:v>
                </c:pt>
                <c:pt idx="25">
                  <c:v>18</c:v>
                </c:pt>
                <c:pt idx="26">
                  <c:v>32</c:v>
                </c:pt>
                <c:pt idx="27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AC-45FD-A10B-BD5D5C34E4BD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Nuteistieji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5AC-45FD-A10B-BD5D5C34E4BD}"/>
              </c:ext>
            </c:extLst>
          </c:dPt>
          <c:dLbls>
            <c:dLbl>
              <c:idx val="15"/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5AC-45FD-A10B-BD5D5C34E4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Lapas1!$A$2:$A$29</c:f>
              <c:strCache>
                <c:ptCount val="28"/>
                <c:pt idx="0">
                  <c:v>Airija</c:v>
                </c:pt>
                <c:pt idx="1">
                  <c:v>Austrija</c:v>
                </c:pt>
                <c:pt idx="2">
                  <c:v>Belgija</c:v>
                </c:pt>
                <c:pt idx="3">
                  <c:v>Bulgarija</c:v>
                </c:pt>
                <c:pt idx="4">
                  <c:v>Čekija</c:v>
                </c:pt>
                <c:pt idx="5">
                  <c:v>Danija</c:v>
                </c:pt>
                <c:pt idx="6">
                  <c:v>Estija</c:v>
                </c:pt>
                <c:pt idx="7">
                  <c:v>Graikija</c:v>
                </c:pt>
                <c:pt idx="8">
                  <c:v>Ispanija</c:v>
                </c:pt>
                <c:pt idx="9">
                  <c:v>Italija</c:v>
                </c:pt>
                <c:pt idx="10">
                  <c:v>Jungtinė Karalystė</c:v>
                </c:pt>
                <c:pt idx="11">
                  <c:v>Kipras</c:v>
                </c:pt>
                <c:pt idx="12">
                  <c:v>Kroatija</c:v>
                </c:pt>
                <c:pt idx="13">
                  <c:v>Latvija</c:v>
                </c:pt>
                <c:pt idx="14">
                  <c:v>Lenkija</c:v>
                </c:pt>
                <c:pt idx="15">
                  <c:v>Lietuva</c:v>
                </c:pt>
                <c:pt idx="16">
                  <c:v>Liuksemburgas</c:v>
                </c:pt>
                <c:pt idx="17">
                  <c:v>Malta</c:v>
                </c:pt>
                <c:pt idx="18">
                  <c:v>Nyderlandai</c:v>
                </c:pt>
                <c:pt idx="19">
                  <c:v>Portugalija</c:v>
                </c:pt>
                <c:pt idx="20">
                  <c:v>Prancūzija</c:v>
                </c:pt>
                <c:pt idx="21">
                  <c:v>Rumunija</c:v>
                </c:pt>
                <c:pt idx="22">
                  <c:v>Slovakija</c:v>
                </c:pt>
                <c:pt idx="23">
                  <c:v>Slovenija</c:v>
                </c:pt>
                <c:pt idx="24">
                  <c:v>Suomija</c:v>
                </c:pt>
                <c:pt idx="25">
                  <c:v>Švedija</c:v>
                </c:pt>
                <c:pt idx="26">
                  <c:v>Vengrija</c:v>
                </c:pt>
                <c:pt idx="27">
                  <c:v>Vokietija</c:v>
                </c:pt>
              </c:strCache>
            </c:strRef>
          </c:cat>
          <c:val>
            <c:numRef>
              <c:f>Lapas1!$C$2:$C$29</c:f>
              <c:numCache>
                <c:formatCode>General</c:formatCode>
                <c:ptCount val="28"/>
                <c:pt idx="0">
                  <c:v>63</c:v>
                </c:pt>
                <c:pt idx="1">
                  <c:v>77</c:v>
                </c:pt>
                <c:pt idx="2">
                  <c:v>57</c:v>
                </c:pt>
                <c:pt idx="3">
                  <c:v>71</c:v>
                </c:pt>
                <c:pt idx="4">
                  <c:v>188</c:v>
                </c:pt>
                <c:pt idx="5">
                  <c:v>41</c:v>
                </c:pt>
                <c:pt idx="6">
                  <c:v>156</c:v>
                </c:pt>
                <c:pt idx="7">
                  <c:v>67</c:v>
                </c:pt>
                <c:pt idx="8">
                  <c:v>107</c:v>
                </c:pt>
                <c:pt idx="9">
                  <c:v>63</c:v>
                </c:pt>
                <c:pt idx="10">
                  <c:v>125</c:v>
                </c:pt>
                <c:pt idx="11">
                  <c:v>55</c:v>
                </c:pt>
                <c:pt idx="12">
                  <c:v>59</c:v>
                </c:pt>
                <c:pt idx="13">
                  <c:v>141</c:v>
                </c:pt>
                <c:pt idx="14">
                  <c:v>173</c:v>
                </c:pt>
                <c:pt idx="15">
                  <c:v>214</c:v>
                </c:pt>
                <c:pt idx="16">
                  <c:v>60</c:v>
                </c:pt>
                <c:pt idx="17">
                  <c:v>98</c:v>
                </c:pt>
                <c:pt idx="18">
                  <c:v>43</c:v>
                </c:pt>
                <c:pt idx="19">
                  <c:v>106</c:v>
                </c:pt>
                <c:pt idx="20">
                  <c:v>73</c:v>
                </c:pt>
                <c:pt idx="21">
                  <c:v>101</c:v>
                </c:pt>
                <c:pt idx="22">
                  <c:v>161</c:v>
                </c:pt>
                <c:pt idx="23">
                  <c:v>49</c:v>
                </c:pt>
                <c:pt idx="24">
                  <c:v>41</c:v>
                </c:pt>
                <c:pt idx="25">
                  <c:v>41</c:v>
                </c:pt>
                <c:pt idx="26">
                  <c:v>141</c:v>
                </c:pt>
                <c:pt idx="27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AC-45FD-A10B-BD5D5C34E4B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99533600"/>
        <c:axId val="299533992"/>
      </c:barChart>
      <c:catAx>
        <c:axId val="29953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299533992"/>
        <c:crosses val="autoZero"/>
        <c:auto val="1"/>
        <c:lblAlgn val="ctr"/>
        <c:lblOffset val="100"/>
        <c:noMultiLvlLbl val="0"/>
      </c:catAx>
      <c:valAx>
        <c:axId val="29953399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953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spc="100" normalizeH="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800" cap="non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50 proc. sumažėjęs arešto bausmės taikymas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spc="100" normalizeH="0" baseline="0">
              <a:solidFill>
                <a:schemeClr val="lt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Nuteistųjų atvykusių atlikti arešto bausmės skaičius</c:v>
                </c:pt>
              </c:strCache>
            </c:strRef>
          </c:tx>
          <c:spPr>
            <a:ln w="25400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5"/>
              </a:outerShdw>
            </a:effectLst>
          </c:spPr>
          <c:marker>
            <c:symbol val="none"/>
          </c:marker>
          <c:dLbls>
            <c:spPr>
              <a:solidFill>
                <a:schemeClr val="accent5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Lapas1!$B$1:$C$1</c:f>
              <c:strCache>
                <c:ptCount val="2"/>
                <c:pt idx="0">
                  <c:v>per 2017 m.</c:v>
                </c:pt>
                <c:pt idx="1">
                  <c:v>2020-2021 m</c:v>
                </c:pt>
              </c:strCache>
            </c:strRef>
          </c:cat>
          <c:val>
            <c:numRef>
              <c:f>Lapas1!$B$2:$C$2</c:f>
              <c:numCache>
                <c:formatCode>General</c:formatCode>
                <c:ptCount val="2"/>
                <c:pt idx="0">
                  <c:v>2144</c:v>
                </c:pt>
                <c:pt idx="1">
                  <c:v>1100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01-433C-B3B4-107019932B8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300099312"/>
        <c:axId val="300099704"/>
      </c:lineChart>
      <c:catAx>
        <c:axId val="300099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3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099704"/>
        <c:crosses val="autoZero"/>
        <c:auto val="1"/>
        <c:lblAlgn val="ctr"/>
        <c:lblOffset val="100"/>
        <c:noMultiLvlLbl val="0"/>
      </c:catAx>
      <c:valAx>
        <c:axId val="3000997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009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5"/>
    </a:solidFill>
    <a:ln w="9525" cap="flat" cmpd="sng" algn="ctr">
      <a:solidFill>
        <a:schemeClr val="lt1">
          <a:lumMod val="8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Apie 2 kartus padidėjęs lygtinio paleidimo iš pataisos įstaigų taikymas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lygtinis paleidimas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Lapas1!$A$2:$A$3</c:f>
              <c:strCache>
                <c:ptCount val="2"/>
                <c:pt idx="0">
                  <c:v>2017 m.</c:v>
                </c:pt>
                <c:pt idx="1">
                  <c:v>2020-2021 m.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25.6</c:v>
                </c:pt>
                <c:pt idx="1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21-4800-A854-3908015C48A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paleidimas kt. atvejais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Lapas1!$A$2:$A$3</c:f>
              <c:strCache>
                <c:ptCount val="2"/>
                <c:pt idx="0">
                  <c:v>2017 m.</c:v>
                </c:pt>
                <c:pt idx="1">
                  <c:v>2020-2021 m.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74.400000000000006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21-4800-A854-3908015C48A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00100880"/>
        <c:axId val="300102448"/>
      </c:barChart>
      <c:catAx>
        <c:axId val="300100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102448"/>
        <c:crosses val="autoZero"/>
        <c:auto val="1"/>
        <c:lblAlgn val="ctr"/>
        <c:lblOffset val="100"/>
        <c:noMultiLvlLbl val="0"/>
      </c:catAx>
      <c:valAx>
        <c:axId val="30010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10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lt-LT" sz="1800" cap="non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50 proc. padidėjęs bausmės vykdymo atidėjimo taikymo atvejų skaičius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2017 m.</c:v>
                </c:pt>
              </c:strCache>
            </c:strRef>
          </c:tx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4"/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Lapas1!$A$2:$A$3</c:f>
              <c:strCache>
                <c:ptCount val="2"/>
                <c:pt idx="0">
                  <c:v>2017 m.</c:v>
                </c:pt>
                <c:pt idx="1">
                  <c:v>3-5 m. po projekto nuostatų įgyveninimo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1649</c:v>
                </c:pt>
                <c:pt idx="1">
                  <c:v>2450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C9-496E-AEA3-F5F5EA188D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300095784"/>
        <c:axId val="300822984"/>
      </c:lineChart>
      <c:catAx>
        <c:axId val="300095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1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300822984"/>
        <c:crosses val="autoZero"/>
        <c:auto val="1"/>
        <c:lblAlgn val="ctr"/>
        <c:lblOffset val="100"/>
        <c:noMultiLvlLbl val="0"/>
      </c:catAx>
      <c:valAx>
        <c:axId val="300822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095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4"/>
    </a:solidFill>
    <a:ln w="9525" cap="flat" cmpd="sng" algn="ctr">
      <a:solidFill>
        <a:schemeClr val="accent4"/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0" baseline="0">
                <a:gradFill>
                  <a:gsLst>
                    <a:gs pos="0">
                      <a:schemeClr val="dk1">
                        <a:lumMod val="50000"/>
                        <a:lumOff val="50000"/>
                      </a:schemeClr>
                    </a:gs>
                    <a:gs pos="100000">
                      <a:schemeClr val="dk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20-25 proc. trumpesnis nuteistųjų kalinimas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0" baseline="0">
              <a:gradFill>
                <a:gsLst>
                  <a:gs pos="0">
                    <a:schemeClr val="dk1">
                      <a:lumMod val="50000"/>
                      <a:lumOff val="50000"/>
                    </a:schemeClr>
                  </a:gs>
                  <a:gs pos="100000">
                    <a:schemeClr val="dk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Lapas1!$A$10</c:f>
              <c:strCache>
                <c:ptCount val="1"/>
                <c:pt idx="0">
                  <c:v>nuteistajam paskirtos įkalinimo bausmės vidurkis (mėn.)</c:v>
                </c:pt>
              </c:strCache>
            </c:strRef>
          </c:tx>
          <c:spPr>
            <a:ln w="19050" cap="rnd" cmpd="sng" algn="ctr">
              <a:solidFill>
                <a:schemeClr val="accent1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Lapas1!$B$9:$C$9</c:f>
              <c:strCache>
                <c:ptCount val="2"/>
                <c:pt idx="0">
                  <c:v>2018-01-01</c:v>
                </c:pt>
                <c:pt idx="1">
                  <c:v>3-5 m. po projekte siūlomų nuostatų taikymo</c:v>
                </c:pt>
              </c:strCache>
            </c:strRef>
          </c:cat>
          <c:val>
            <c:numRef>
              <c:f>Lapas1!$B$10:$C$10</c:f>
              <c:numCache>
                <c:formatCode>General</c:formatCode>
                <c:ptCount val="2"/>
                <c:pt idx="0">
                  <c:v>80</c:v>
                </c:pt>
                <c:pt idx="1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53-4A68-8394-D4C5E8C86950}"/>
            </c:ext>
          </c:extLst>
        </c:ser>
        <c:ser>
          <c:idx val="1"/>
          <c:order val="1"/>
          <c:tx>
            <c:strRef>
              <c:f>Lapas1!$A$11</c:f>
              <c:strCache>
                <c:ptCount val="1"/>
                <c:pt idx="0">
                  <c:v>nuteistojo realiai atliktos įkalinimo bausmės vidurkis (mėn.)</c:v>
                </c:pt>
              </c:strCache>
            </c:strRef>
          </c:tx>
          <c:spPr>
            <a:ln w="19050" cap="rnd" cmpd="sng" algn="ctr">
              <a:solidFill>
                <a:schemeClr val="accent3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Lapas1!$B$9:$C$9</c:f>
              <c:strCache>
                <c:ptCount val="2"/>
                <c:pt idx="0">
                  <c:v>2018-01-01</c:v>
                </c:pt>
                <c:pt idx="1">
                  <c:v>3-5 m. po projekte siūlomų nuostatų taikymo</c:v>
                </c:pt>
              </c:strCache>
            </c:strRef>
          </c:cat>
          <c:val>
            <c:numRef>
              <c:f>Lapas1!$B$11:$C$11</c:f>
              <c:numCache>
                <c:formatCode>General</c:formatCode>
                <c:ptCount val="2"/>
                <c:pt idx="0">
                  <c:v>33</c:v>
                </c:pt>
                <c:pt idx="1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53-4A68-8394-D4C5E8C8695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00828864"/>
        <c:axId val="300824552"/>
      </c:lineChart>
      <c:catAx>
        <c:axId val="300828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3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300824552"/>
        <c:crosses val="autoZero"/>
        <c:auto val="1"/>
        <c:lblAlgn val="ctr"/>
        <c:lblOffset val="100"/>
        <c:noMultiLvlLbl val="0"/>
      </c:catAx>
      <c:valAx>
        <c:axId val="300824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0828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100" normalizeH="0" baseline="0">
                <a:solidFill>
                  <a:srgbClr val="FFFF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400" cap="all" baseline="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 15 proc. mažesnis nuteistųjų skaičius įkalinimo įstaigose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100" normalizeH="0" baseline="0">
              <a:solidFill>
                <a:srgbClr val="FFFF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2.4957918721819169E-2"/>
          <c:y val="0.25051336284447323"/>
          <c:w val="0.96339505254133184"/>
          <c:h val="0.60413656800083215"/>
        </c:manualLayout>
      </c:layout>
      <c:lineChart>
        <c:grouping val="standard"/>
        <c:varyColors val="0"/>
        <c:ser>
          <c:idx val="0"/>
          <c:order val="0"/>
          <c:tx>
            <c:strRef>
              <c:f>Lapas1!$A$6</c:f>
              <c:strCache>
                <c:ptCount val="1"/>
                <c:pt idx="0">
                  <c:v>nuteistųjų įkalinimo įstaigose skaičius</c:v>
                </c:pt>
              </c:strCache>
            </c:strRef>
          </c:tx>
          <c:spPr>
            <a:ln w="25400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Lapas1!$B$5:$C$5</c:f>
              <c:strCache>
                <c:ptCount val="2"/>
                <c:pt idx="0">
                  <c:v>2018-01-01</c:v>
                </c:pt>
                <c:pt idx="1">
                  <c:v>2020-2021 m</c:v>
                </c:pt>
              </c:strCache>
            </c:strRef>
          </c:cat>
          <c:val>
            <c:numRef>
              <c:f>Lapas1!$B$6:$C$6</c:f>
              <c:numCache>
                <c:formatCode>General</c:formatCode>
                <c:ptCount val="2"/>
                <c:pt idx="0">
                  <c:v>5734</c:v>
                </c:pt>
                <c:pt idx="1">
                  <c:v>4880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E-4CE9-AB7C-51CA050C065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300824160"/>
        <c:axId val="300825336"/>
      </c:lineChart>
      <c:catAx>
        <c:axId val="30082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3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825336"/>
        <c:crosses val="autoZero"/>
        <c:auto val="1"/>
        <c:lblAlgn val="ctr"/>
        <c:lblOffset val="100"/>
        <c:noMultiLvlLbl val="0"/>
      </c:catAx>
      <c:valAx>
        <c:axId val="3008253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0824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/>
    </a:solidFill>
    <a:ln w="9525" cap="flat" cmpd="sng" algn="ctr">
      <a:solidFill>
        <a:schemeClr val="lt1">
          <a:lumMod val="8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Nuteistųjų laisvės atėmimo bausme iki 3 kartų didesnis žalos atlyginimas nuo nusikaltimų nukentėjusiems asmenims</a:t>
            </a:r>
          </a:p>
        </c:rich>
      </c:tx>
      <c:layout>
        <c:manualLayout>
          <c:xMode val="edge"/>
          <c:yMode val="edge"/>
          <c:x val="0.1487383346294856"/>
          <c:y val="1.430021288925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1"/>
          <c:order val="0"/>
          <c:tx>
            <c:strRef>
              <c:f>Lapas1!$A$16</c:f>
              <c:strCache>
                <c:ptCount val="1"/>
                <c:pt idx="0">
                  <c:v>atlygintos žalos dalis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Lapas1!$B$14:$C$14</c:f>
              <c:strCache>
                <c:ptCount val="2"/>
                <c:pt idx="0">
                  <c:v>2017 m.</c:v>
                </c:pt>
                <c:pt idx="1">
                  <c:v>2021-2022 m.</c:v>
                </c:pt>
              </c:strCache>
            </c:strRef>
          </c:cat>
          <c:val>
            <c:numRef>
              <c:f>Lapas1!$B$16:$C$16</c:f>
              <c:numCache>
                <c:formatCode>General</c:formatCode>
                <c:ptCount val="2"/>
                <c:pt idx="0">
                  <c:v>5.6</c:v>
                </c:pt>
                <c:pt idx="1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F-406C-BDFB-B28C27258B01}"/>
            </c:ext>
          </c:extLst>
        </c:ser>
        <c:ser>
          <c:idx val="0"/>
          <c:order val="1"/>
          <c:tx>
            <c:strRef>
              <c:f>Lapas1!$A$15</c:f>
              <c:strCache>
                <c:ptCount val="1"/>
                <c:pt idx="0">
                  <c:v>neatlygintos žalos dalis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Lapas1!$B$14:$C$14</c:f>
              <c:strCache>
                <c:ptCount val="2"/>
                <c:pt idx="0">
                  <c:v>2017 m.</c:v>
                </c:pt>
                <c:pt idx="1">
                  <c:v>2021-2022 m.</c:v>
                </c:pt>
              </c:strCache>
            </c:strRef>
          </c:cat>
          <c:val>
            <c:numRef>
              <c:f>Lapas1!$B$15:$C$15</c:f>
              <c:numCache>
                <c:formatCode>General</c:formatCode>
                <c:ptCount val="2"/>
                <c:pt idx="0">
                  <c:v>94.4</c:v>
                </c:pt>
                <c:pt idx="1">
                  <c:v>82.5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1F-406C-BDFB-B28C27258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0827688"/>
        <c:axId val="300824944"/>
      </c:barChart>
      <c:catAx>
        <c:axId val="300827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824944"/>
        <c:crosses val="autoZero"/>
        <c:auto val="1"/>
        <c:lblAlgn val="ctr"/>
        <c:lblOffset val="100"/>
        <c:noMultiLvlLbl val="0"/>
      </c:catAx>
      <c:valAx>
        <c:axId val="30082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827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Įkalinimo bausmės LT taikoms net 1/3 nuteistųjų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Lapas1!$A$6</c:f>
              <c:strCache>
                <c:ptCount val="1"/>
                <c:pt idx="0">
                  <c:v>įkalinimo bausmių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Lapas1!$B$5:$F$5</c:f>
              <c:strCache>
                <c:ptCount val="5"/>
                <c:pt idx="0">
                  <c:v>2013 m.</c:v>
                </c:pt>
                <c:pt idx="1">
                  <c:v>2014 m.</c:v>
                </c:pt>
                <c:pt idx="2">
                  <c:v>2015 m.</c:v>
                </c:pt>
                <c:pt idx="3">
                  <c:v>2016 m.</c:v>
                </c:pt>
                <c:pt idx="4">
                  <c:v>2017 m.</c:v>
                </c:pt>
              </c:strCache>
            </c:strRef>
          </c:cat>
          <c:val>
            <c:numRef>
              <c:f>Lapas1!$B$6:$F$6</c:f>
              <c:numCache>
                <c:formatCode>General</c:formatCode>
                <c:ptCount val="5"/>
                <c:pt idx="0">
                  <c:v>33.200000000000003</c:v>
                </c:pt>
                <c:pt idx="1">
                  <c:v>34.700000000000003</c:v>
                </c:pt>
                <c:pt idx="2">
                  <c:v>32.5</c:v>
                </c:pt>
                <c:pt idx="3">
                  <c:v>33.799999999999997</c:v>
                </c:pt>
                <c:pt idx="4">
                  <c:v>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7C-453B-A2B1-EC715506179F}"/>
            </c:ext>
          </c:extLst>
        </c:ser>
        <c:ser>
          <c:idx val="1"/>
          <c:order val="1"/>
          <c:tx>
            <c:strRef>
              <c:f>Lapas1!$A$7</c:f>
              <c:strCache>
                <c:ptCount val="1"/>
                <c:pt idx="0">
                  <c:v>kitų baudžiamosios atsakomybės formų dalis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Lapas1!$B$5:$F$5</c:f>
              <c:strCache>
                <c:ptCount val="5"/>
                <c:pt idx="0">
                  <c:v>2013 m.</c:v>
                </c:pt>
                <c:pt idx="1">
                  <c:v>2014 m.</c:v>
                </c:pt>
                <c:pt idx="2">
                  <c:v>2015 m.</c:v>
                </c:pt>
                <c:pt idx="3">
                  <c:v>2016 m.</c:v>
                </c:pt>
                <c:pt idx="4">
                  <c:v>2017 m.</c:v>
                </c:pt>
              </c:strCache>
            </c:strRef>
          </c:cat>
          <c:val>
            <c:numRef>
              <c:f>Lapas1!$B$7:$F$7</c:f>
              <c:numCache>
                <c:formatCode>General</c:formatCode>
                <c:ptCount val="5"/>
                <c:pt idx="0">
                  <c:v>66.8</c:v>
                </c:pt>
                <c:pt idx="1">
                  <c:v>65.3</c:v>
                </c:pt>
                <c:pt idx="2">
                  <c:v>67.5</c:v>
                </c:pt>
                <c:pt idx="3">
                  <c:v>66.2</c:v>
                </c:pt>
                <c:pt idx="4">
                  <c:v>68.900000000000006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7C-453B-A2B1-EC71550617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99536344"/>
        <c:axId val="299534384"/>
      </c:barChart>
      <c:catAx>
        <c:axId val="299536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9534384"/>
        <c:crosses val="autoZero"/>
        <c:auto val="1"/>
        <c:lblAlgn val="ctr"/>
        <c:lblOffset val="100"/>
        <c:noMultiLvlLbl val="0"/>
      </c:catAx>
      <c:valAx>
        <c:axId val="29953438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9536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>
                <a:latin typeface="Times New Roman" panose="02020603050405020304" pitchFamily="18" charset="0"/>
                <a:cs typeface="Times New Roman" panose="02020603050405020304" pitchFamily="18" charset="0"/>
              </a:rPr>
              <a:t>LT asmenys įkalinami 2-10 kartų dažniau, nei kt. valstybėse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9.0233246653149649E-2"/>
          <c:y val="0.10628572451849731"/>
          <c:w val="0.85438271615653816"/>
          <c:h val="0.748785907703586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Lapas1!$B$9</c:f>
              <c:strCache>
                <c:ptCount val="1"/>
                <c:pt idx="0">
                  <c:v>įkalinimo bausmių dalis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155-431D-9E40-3581FEF367D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Lapas1!$A$10:$A$21</c:f>
              <c:strCache>
                <c:ptCount val="12"/>
                <c:pt idx="0">
                  <c:v>FI</c:v>
                </c:pt>
                <c:pt idx="1">
                  <c:v>DE</c:v>
                </c:pt>
                <c:pt idx="2">
                  <c:v>DK</c:v>
                </c:pt>
                <c:pt idx="3">
                  <c:v>UK</c:v>
                </c:pt>
                <c:pt idx="4">
                  <c:v>PT</c:v>
                </c:pt>
                <c:pt idx="5">
                  <c:v>PL</c:v>
                </c:pt>
                <c:pt idx="6">
                  <c:v>SE</c:v>
                </c:pt>
                <c:pt idx="7">
                  <c:v>HU</c:v>
                </c:pt>
                <c:pt idx="8">
                  <c:v>HR</c:v>
                </c:pt>
                <c:pt idx="9">
                  <c:v>FR</c:v>
                </c:pt>
                <c:pt idx="10">
                  <c:v>NL</c:v>
                </c:pt>
                <c:pt idx="11">
                  <c:v>LT</c:v>
                </c:pt>
              </c:strCache>
            </c:strRef>
          </c:cat>
          <c:val>
            <c:numRef>
              <c:f>Lapas1!$B$10:$B$21</c:f>
              <c:numCache>
                <c:formatCode>General</c:formatCode>
                <c:ptCount val="12"/>
                <c:pt idx="0">
                  <c:v>3.1</c:v>
                </c:pt>
                <c:pt idx="1">
                  <c:v>5.4</c:v>
                </c:pt>
                <c:pt idx="2">
                  <c:v>6.8</c:v>
                </c:pt>
                <c:pt idx="3">
                  <c:v>7.5</c:v>
                </c:pt>
                <c:pt idx="4">
                  <c:v>8.1</c:v>
                </c:pt>
                <c:pt idx="5">
                  <c:v>9.1999999999999993</c:v>
                </c:pt>
                <c:pt idx="6">
                  <c:v>9.6</c:v>
                </c:pt>
                <c:pt idx="7">
                  <c:v>11.6</c:v>
                </c:pt>
                <c:pt idx="8">
                  <c:v>15.6</c:v>
                </c:pt>
                <c:pt idx="9">
                  <c:v>17.8</c:v>
                </c:pt>
                <c:pt idx="10">
                  <c:v>23</c:v>
                </c:pt>
                <c:pt idx="11">
                  <c:v>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55-431D-9E40-3581FEF367D0}"/>
            </c:ext>
          </c:extLst>
        </c:ser>
        <c:ser>
          <c:idx val="1"/>
          <c:order val="1"/>
          <c:tx>
            <c:strRef>
              <c:f>Lapas1!$C$9</c:f>
              <c:strCache>
                <c:ptCount val="1"/>
                <c:pt idx="0">
                  <c:v>kitų baudžiamosios atsakomybės formų dalis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Lapas1!$A$10:$A$21</c:f>
              <c:strCache>
                <c:ptCount val="12"/>
                <c:pt idx="0">
                  <c:v>FI</c:v>
                </c:pt>
                <c:pt idx="1">
                  <c:v>DE</c:v>
                </c:pt>
                <c:pt idx="2">
                  <c:v>DK</c:v>
                </c:pt>
                <c:pt idx="3">
                  <c:v>UK</c:v>
                </c:pt>
                <c:pt idx="4">
                  <c:v>PT</c:v>
                </c:pt>
                <c:pt idx="5">
                  <c:v>PL</c:v>
                </c:pt>
                <c:pt idx="6">
                  <c:v>SE</c:v>
                </c:pt>
                <c:pt idx="7">
                  <c:v>HU</c:v>
                </c:pt>
                <c:pt idx="8">
                  <c:v>HR</c:v>
                </c:pt>
                <c:pt idx="9">
                  <c:v>FR</c:v>
                </c:pt>
                <c:pt idx="10">
                  <c:v>NL</c:v>
                </c:pt>
                <c:pt idx="11">
                  <c:v>LT</c:v>
                </c:pt>
              </c:strCache>
            </c:strRef>
          </c:cat>
          <c:val>
            <c:numRef>
              <c:f>Lapas1!$C$10:$C$21</c:f>
              <c:numCache>
                <c:formatCode>General</c:formatCode>
                <c:ptCount val="12"/>
                <c:pt idx="0">
                  <c:v>96.9</c:v>
                </c:pt>
                <c:pt idx="1">
                  <c:v>94.6</c:v>
                </c:pt>
                <c:pt idx="2">
                  <c:v>93.2</c:v>
                </c:pt>
                <c:pt idx="3">
                  <c:v>92.5</c:v>
                </c:pt>
                <c:pt idx="4">
                  <c:v>91.9</c:v>
                </c:pt>
                <c:pt idx="5">
                  <c:v>90.8</c:v>
                </c:pt>
                <c:pt idx="6">
                  <c:v>90.4</c:v>
                </c:pt>
                <c:pt idx="7">
                  <c:v>88.4</c:v>
                </c:pt>
                <c:pt idx="8">
                  <c:v>84.4</c:v>
                </c:pt>
                <c:pt idx="9">
                  <c:v>82.2</c:v>
                </c:pt>
                <c:pt idx="10">
                  <c:v>77</c:v>
                </c:pt>
                <c:pt idx="11">
                  <c:v>68.900000000000006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55-431D-9E40-3581FEF367D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99535168"/>
        <c:axId val="299535952"/>
      </c:barChart>
      <c:catAx>
        <c:axId val="299535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9535952"/>
        <c:crosses val="autoZero"/>
        <c:auto val="1"/>
        <c:lblAlgn val="ctr"/>
        <c:lblOffset val="100"/>
        <c:noMultiLvlLbl val="0"/>
      </c:catAx>
      <c:valAx>
        <c:axId val="299535952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953516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600" cap="non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10 m. dvigubai sumažėjo lygtinio paleidimo taikymas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5664457540034493"/>
          <c:y val="0.11577359293656998"/>
          <c:w val="0.82062036285795037"/>
          <c:h val="0.77252956246736704"/>
        </c:manualLayout>
      </c:layout>
      <c:barChart>
        <c:barDir val="bar"/>
        <c:grouping val="stacked"/>
        <c:varyColors val="0"/>
        <c:ser>
          <c:idx val="1"/>
          <c:order val="0"/>
          <c:tx>
            <c:strRef>
              <c:f>Lapas1!$A$10</c:f>
              <c:strCache>
                <c:ptCount val="1"/>
                <c:pt idx="0">
                  <c:v>Iš PĮ lygtinai paleistų asmenų dalis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Lapas1!$B$8:$L$8</c:f>
              <c:strCache>
                <c:ptCount val="11"/>
                <c:pt idx="0">
                  <c:v>2007 m.</c:v>
                </c:pt>
                <c:pt idx="1">
                  <c:v>2008 m.</c:v>
                </c:pt>
                <c:pt idx="2">
                  <c:v>2009 m.</c:v>
                </c:pt>
                <c:pt idx="3">
                  <c:v>2010 m.</c:v>
                </c:pt>
                <c:pt idx="4">
                  <c:v>2011 m.</c:v>
                </c:pt>
                <c:pt idx="5">
                  <c:v>2012 m.</c:v>
                </c:pt>
                <c:pt idx="6">
                  <c:v>2013 m.</c:v>
                </c:pt>
                <c:pt idx="7">
                  <c:v>2014 m.</c:v>
                </c:pt>
                <c:pt idx="8">
                  <c:v>2015 m.</c:v>
                </c:pt>
                <c:pt idx="9">
                  <c:v>2016 m.</c:v>
                </c:pt>
                <c:pt idx="10">
                  <c:v>2017 m.</c:v>
                </c:pt>
              </c:strCache>
            </c:strRef>
          </c:cat>
          <c:val>
            <c:numRef>
              <c:f>Lapas1!$B$10:$L$10</c:f>
              <c:numCache>
                <c:formatCode>General</c:formatCode>
                <c:ptCount val="11"/>
                <c:pt idx="0">
                  <c:v>51.4</c:v>
                </c:pt>
                <c:pt idx="1">
                  <c:v>51</c:v>
                </c:pt>
                <c:pt idx="2">
                  <c:v>48.5</c:v>
                </c:pt>
                <c:pt idx="3">
                  <c:v>48.5</c:v>
                </c:pt>
                <c:pt idx="4">
                  <c:v>39.299999999999997</c:v>
                </c:pt>
                <c:pt idx="5">
                  <c:v>36.5</c:v>
                </c:pt>
                <c:pt idx="6">
                  <c:v>34.4</c:v>
                </c:pt>
                <c:pt idx="7">
                  <c:v>30.8</c:v>
                </c:pt>
                <c:pt idx="8">
                  <c:v>31</c:v>
                </c:pt>
                <c:pt idx="9">
                  <c:v>30.4</c:v>
                </c:pt>
                <c:pt idx="10">
                  <c:v>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AD-4518-934C-D2F8F8901CDC}"/>
            </c:ext>
          </c:extLst>
        </c:ser>
        <c:ser>
          <c:idx val="0"/>
          <c:order val="1"/>
          <c:tx>
            <c:strRef>
              <c:f>Lapas1!$A$9</c:f>
              <c:strCache>
                <c:ptCount val="1"/>
                <c:pt idx="0">
                  <c:v>Paleistų atlikus visą bausmę  ar kt. pagrindais dalis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Lapas1!$B$8:$L$8</c:f>
              <c:strCache>
                <c:ptCount val="11"/>
                <c:pt idx="0">
                  <c:v>2007 m.</c:v>
                </c:pt>
                <c:pt idx="1">
                  <c:v>2008 m.</c:v>
                </c:pt>
                <c:pt idx="2">
                  <c:v>2009 m.</c:v>
                </c:pt>
                <c:pt idx="3">
                  <c:v>2010 m.</c:v>
                </c:pt>
                <c:pt idx="4">
                  <c:v>2011 m.</c:v>
                </c:pt>
                <c:pt idx="5">
                  <c:v>2012 m.</c:v>
                </c:pt>
                <c:pt idx="6">
                  <c:v>2013 m.</c:v>
                </c:pt>
                <c:pt idx="7">
                  <c:v>2014 m.</c:v>
                </c:pt>
                <c:pt idx="8">
                  <c:v>2015 m.</c:v>
                </c:pt>
                <c:pt idx="9">
                  <c:v>2016 m.</c:v>
                </c:pt>
                <c:pt idx="10">
                  <c:v>2017 m.</c:v>
                </c:pt>
              </c:strCache>
            </c:strRef>
          </c:cat>
          <c:val>
            <c:numRef>
              <c:f>Lapas1!$B$9:$L$9</c:f>
              <c:numCache>
                <c:formatCode>General</c:formatCode>
                <c:ptCount val="11"/>
                <c:pt idx="0">
                  <c:v>48.6</c:v>
                </c:pt>
                <c:pt idx="1">
                  <c:v>49</c:v>
                </c:pt>
                <c:pt idx="2">
                  <c:v>51.5</c:v>
                </c:pt>
                <c:pt idx="3">
                  <c:v>51.5</c:v>
                </c:pt>
                <c:pt idx="4">
                  <c:v>60.7</c:v>
                </c:pt>
                <c:pt idx="5">
                  <c:v>63.5</c:v>
                </c:pt>
                <c:pt idx="6">
                  <c:v>65.599999999999994</c:v>
                </c:pt>
                <c:pt idx="7">
                  <c:v>68.2</c:v>
                </c:pt>
                <c:pt idx="8">
                  <c:v>69</c:v>
                </c:pt>
                <c:pt idx="9">
                  <c:v>69.599999999999994</c:v>
                </c:pt>
                <c:pt idx="10">
                  <c:v>74.400000000000006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AD-4518-934C-D2F8F8901CD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299537128"/>
        <c:axId val="300096960"/>
      </c:barChart>
      <c:catAx>
        <c:axId val="299537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300096960"/>
        <c:crosses val="autoZero"/>
        <c:auto val="1"/>
        <c:lblAlgn val="ctr"/>
        <c:lblOffset val="100"/>
        <c:noMultiLvlLbl val="0"/>
      </c:catAx>
      <c:valAx>
        <c:axId val="300096960"/>
        <c:scaling>
          <c:orientation val="minMax"/>
          <c:max val="10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cap="non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cap="none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cap="non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crossAx val="299537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 dirty="0"/>
              <a:t>Bausmės vykdymo atidėjimas taikomas tik apie trečdaliui nuteistųjų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5216448602616084"/>
          <c:y val="0.1049053901848911"/>
          <c:w val="0.79347718961759728"/>
          <c:h val="0.7533123580266618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Lapas1!$A$22</c:f>
              <c:strCache>
                <c:ptCount val="1"/>
                <c:pt idx="0">
                  <c:v>Skirtas terminuotas laisvės atėmimas</c:v>
                </c:pt>
              </c:strCache>
            </c:strRef>
          </c:tx>
          <c:spPr>
            <a:solidFill>
              <a:schemeClr val="accent6"/>
            </a:solidFill>
            <a:ln w="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Lapas1!$B$21:$L$21</c:f>
              <c:strCache>
                <c:ptCount val="11"/>
                <c:pt idx="0">
                  <c:v>2007 m.</c:v>
                </c:pt>
                <c:pt idx="1">
                  <c:v>2008 m.</c:v>
                </c:pt>
                <c:pt idx="2">
                  <c:v>2009 m.</c:v>
                </c:pt>
                <c:pt idx="3">
                  <c:v>2010 m.</c:v>
                </c:pt>
                <c:pt idx="4">
                  <c:v>2011 m.</c:v>
                </c:pt>
                <c:pt idx="5">
                  <c:v>2012 m.</c:v>
                </c:pt>
                <c:pt idx="6">
                  <c:v>2013 m.</c:v>
                </c:pt>
                <c:pt idx="7">
                  <c:v>2014 m.</c:v>
                </c:pt>
                <c:pt idx="8">
                  <c:v>2015 m.</c:v>
                </c:pt>
                <c:pt idx="9">
                  <c:v>2016 m.</c:v>
                </c:pt>
                <c:pt idx="10">
                  <c:v>2017 m.</c:v>
                </c:pt>
              </c:strCache>
            </c:strRef>
          </c:cat>
          <c:val>
            <c:numRef>
              <c:f>Lapas1!$B$22:$L$22</c:f>
              <c:numCache>
                <c:formatCode>General</c:formatCode>
                <c:ptCount val="11"/>
                <c:pt idx="0">
                  <c:v>65.5</c:v>
                </c:pt>
                <c:pt idx="1">
                  <c:v>66.599999999999994</c:v>
                </c:pt>
                <c:pt idx="2">
                  <c:v>68.2</c:v>
                </c:pt>
                <c:pt idx="3">
                  <c:v>68.5</c:v>
                </c:pt>
                <c:pt idx="4">
                  <c:v>73.599999999999994</c:v>
                </c:pt>
                <c:pt idx="5">
                  <c:v>74.099999999999994</c:v>
                </c:pt>
                <c:pt idx="6">
                  <c:v>75.900000000000006</c:v>
                </c:pt>
                <c:pt idx="7">
                  <c:v>79.400000000000006</c:v>
                </c:pt>
                <c:pt idx="8">
                  <c:v>74</c:v>
                </c:pt>
                <c:pt idx="9">
                  <c:v>71.099999999999994</c:v>
                </c:pt>
                <c:pt idx="10">
                  <c:v>67.5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A3-4659-9F73-4132D51F422B}"/>
            </c:ext>
          </c:extLst>
        </c:ser>
        <c:ser>
          <c:idx val="1"/>
          <c:order val="1"/>
          <c:tx>
            <c:strRef>
              <c:f>Lapas1!$A$23</c:f>
              <c:strCache>
                <c:ptCount val="1"/>
                <c:pt idx="0">
                  <c:v>Atidėtas termnuoto laisvės atėmimo bausmės vykdymas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Lapas1!$B$21:$L$21</c:f>
              <c:strCache>
                <c:ptCount val="11"/>
                <c:pt idx="0">
                  <c:v>2007 m.</c:v>
                </c:pt>
                <c:pt idx="1">
                  <c:v>2008 m.</c:v>
                </c:pt>
                <c:pt idx="2">
                  <c:v>2009 m.</c:v>
                </c:pt>
                <c:pt idx="3">
                  <c:v>2010 m.</c:v>
                </c:pt>
                <c:pt idx="4">
                  <c:v>2011 m.</c:v>
                </c:pt>
                <c:pt idx="5">
                  <c:v>2012 m.</c:v>
                </c:pt>
                <c:pt idx="6">
                  <c:v>2013 m.</c:v>
                </c:pt>
                <c:pt idx="7">
                  <c:v>2014 m.</c:v>
                </c:pt>
                <c:pt idx="8">
                  <c:v>2015 m.</c:v>
                </c:pt>
                <c:pt idx="9">
                  <c:v>2016 m.</c:v>
                </c:pt>
                <c:pt idx="10">
                  <c:v>2017 m.</c:v>
                </c:pt>
              </c:strCache>
            </c:strRef>
          </c:cat>
          <c:val>
            <c:numRef>
              <c:f>Lapas1!$B$23:$L$23</c:f>
              <c:numCache>
                <c:formatCode>General</c:formatCode>
                <c:ptCount val="11"/>
                <c:pt idx="0">
                  <c:v>34.5</c:v>
                </c:pt>
                <c:pt idx="1">
                  <c:v>33.4</c:v>
                </c:pt>
                <c:pt idx="2">
                  <c:v>31.8</c:v>
                </c:pt>
                <c:pt idx="3">
                  <c:v>31.5</c:v>
                </c:pt>
                <c:pt idx="4">
                  <c:v>26.4</c:v>
                </c:pt>
                <c:pt idx="5">
                  <c:v>25.9</c:v>
                </c:pt>
                <c:pt idx="6">
                  <c:v>24.1</c:v>
                </c:pt>
                <c:pt idx="7">
                  <c:v>20.6</c:v>
                </c:pt>
                <c:pt idx="8">
                  <c:v>26</c:v>
                </c:pt>
                <c:pt idx="9">
                  <c:v>28.9</c:v>
                </c:pt>
                <c:pt idx="10">
                  <c:v>32.5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A3-4659-9F73-4132D51F422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300098136"/>
        <c:axId val="300095392"/>
      </c:barChart>
      <c:catAx>
        <c:axId val="300098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300095392"/>
        <c:crosses val="autoZero"/>
        <c:auto val="1"/>
        <c:lblAlgn val="ctr"/>
        <c:lblOffset val="100"/>
        <c:noMultiLvlLbl val="0"/>
      </c:catAx>
      <c:valAx>
        <c:axId val="300095392"/>
        <c:scaling>
          <c:orientation val="minMax"/>
          <c:max val="10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proc.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crossAx val="300098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Nepakankamas</a:t>
            </a:r>
            <a:r>
              <a:rPr lang="lt-LT" sz="1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dėmesys nuteistųjų resocializacijai</a:t>
            </a:r>
          </a:p>
        </c:rich>
      </c:tx>
      <c:layout>
        <c:manualLayout>
          <c:xMode val="edge"/>
          <c:yMode val="edge"/>
          <c:x val="0.11149217547256654"/>
          <c:y val="2.41459282301966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4386422341962005"/>
          <c:w val="0.72291927881029105"/>
          <c:h val="0.8454303688479057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BCB-41F9-8CB7-36908105D1F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BCB-41F9-8CB7-36908105D1F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Lapas1!$A$2:$A$3</c:f>
              <c:strCache>
                <c:ptCount val="2"/>
                <c:pt idx="0">
                  <c:v>įkalinimo įstaigų apsaugą, nuteistųjų priežiūrą ir kt. f-jas vykdančio personalo skaičius</c:v>
                </c:pt>
                <c:pt idx="1">
                  <c:v>socialinę reabilitaciją vykdančių darbuotojų skaičius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2977</c:v>
                </c:pt>
                <c:pt idx="1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CB-41F9-8CB7-36908105D1F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444444444444449"/>
          <c:y val="9.7538467948005775E-2"/>
          <c:w val="0.34166666666666667"/>
          <c:h val="0.8937243084101766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Didesnė rizika, kad po bausmės atlikimo nuteistasis nusikals pakartotinai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195613185836495E-3"/>
          <c:y val="0.19929730029996667"/>
          <c:w val="0.67353627374736147"/>
          <c:h val="0.8007026997000333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D62-4362-BB6D-FF775A379B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D62-4362-BB6D-FF775A379B9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Lapas1!$A$1:$A$2</c:f>
              <c:strCache>
                <c:ptCount val="2"/>
                <c:pt idx="0">
                  <c:v>pirmą kartą atliekančių įkalinimo bausmę asmenų skč.</c:v>
                </c:pt>
                <c:pt idx="1">
                  <c:v>ne pirmą kartą atleikančių įkalinimo bausmę asmenų skč.</c:v>
                </c:pt>
              </c:strCache>
            </c:strRef>
          </c:cat>
          <c:val>
            <c:numRef>
              <c:f>Lapas1!$B$1:$B$2</c:f>
              <c:numCache>
                <c:formatCode>General</c:formatCode>
                <c:ptCount val="2"/>
                <c:pt idx="0">
                  <c:v>2172</c:v>
                </c:pt>
                <c:pt idx="1">
                  <c:v>3597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D62-4362-BB6D-FF775A379B9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367006840509783"/>
          <c:y val="0.27500416620375512"/>
          <c:w val="0.41541356515942673"/>
          <c:h val="0.6184243417398067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Nuteistojo kalinimas apie 17 kartų brangesnis, nei nuteistojo probacija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Lapas1!$A$1</c:f>
              <c:strCache>
                <c:ptCount val="1"/>
                <c:pt idx="0">
                  <c:v>kalinio išlaikymo išlaidos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Lapas1!$B$1</c:f>
              <c:numCache>
                <c:formatCode>General</c:formatCode>
                <c:ptCount val="1"/>
                <c:pt idx="0">
                  <c:v>23.31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77-42FD-BA5D-EA8DF3530491}"/>
            </c:ext>
          </c:extLst>
        </c:ser>
        <c:ser>
          <c:idx val="1"/>
          <c:order val="1"/>
          <c:tx>
            <c:strRef>
              <c:f>Lapas1!$A$2</c:f>
              <c:strCache>
                <c:ptCount val="1"/>
                <c:pt idx="0">
                  <c:v>priežiūros visuomenėje išlaidos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7.8758512163433544E-3"/>
                  <c:y val="-8.4875562720133283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77-42FD-BA5D-EA8DF35304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Lapas1!$B$2</c:f>
              <c:numCache>
                <c:formatCode>General</c:formatCode>
                <c:ptCount val="1"/>
                <c:pt idx="0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77-42FD-BA5D-EA8DF353049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00102056"/>
        <c:axId val="300101664"/>
      </c:barChart>
      <c:catAx>
        <c:axId val="3001020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lt-LT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nuteistojo paros išlaikymo (priežiūros) išlaidos</a:t>
                </a:r>
              </a:p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lt-LT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2.6670512073831816E-2"/>
              <c:y val="0.200462962962962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101664"/>
        <c:crosses val="autoZero"/>
        <c:auto val="1"/>
        <c:lblAlgn val="ctr"/>
        <c:lblOffset val="100"/>
        <c:noMultiLvlLbl val="0"/>
      </c:catAx>
      <c:valAx>
        <c:axId val="30010166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sz="1400" dirty="0"/>
                  <a:t> €</a:t>
                </a:r>
                <a:endParaRPr lang="en-US" sz="1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102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5363670946588069E-2"/>
          <c:y val="0.88369240303295427"/>
          <c:w val="0.89999994046753229"/>
          <c:h val="8.8529819189268014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400" cap="non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 nuteistasis kali – turtinė žala nukentėjusiam neatlyginama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46197624867078263"/>
          <c:y val="0.20462962962962963"/>
          <c:w val="0.53802375132921743"/>
          <c:h val="0.629942403032954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Lapas1!$A$11</c:f>
              <c:strCache>
                <c:ptCount val="1"/>
                <c:pt idx="0">
                  <c:v>neatlygintos žalos dalis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Lapas1!$B$10:$C$10</c:f>
              <c:strCache>
                <c:ptCount val="2"/>
                <c:pt idx="0">
                  <c:v>turtinės žalos atlyginimas įkalinimo įstaigose</c:v>
                </c:pt>
                <c:pt idx="1">
                  <c:v>turtinės žalos atlyginimas, kai nuteistasis lygtinai paleistas iš PĮ</c:v>
                </c:pt>
              </c:strCache>
            </c:strRef>
          </c:cat>
          <c:val>
            <c:numRef>
              <c:f>Lapas1!$B$11:$C$11</c:f>
              <c:numCache>
                <c:formatCode>General</c:formatCode>
                <c:ptCount val="2"/>
                <c:pt idx="0">
                  <c:v>98.4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FA-4FB9-BA5C-34CF470B743F}"/>
            </c:ext>
          </c:extLst>
        </c:ser>
        <c:ser>
          <c:idx val="1"/>
          <c:order val="1"/>
          <c:tx>
            <c:strRef>
              <c:f>Lapas1!$A$12</c:f>
              <c:strCache>
                <c:ptCount val="1"/>
                <c:pt idx="0">
                  <c:v>atlygintos žalos dalis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Lapas1!$B$10:$C$10</c:f>
              <c:strCache>
                <c:ptCount val="2"/>
                <c:pt idx="0">
                  <c:v>turtinės žalos atlyginimas įkalinimo įstaigose</c:v>
                </c:pt>
                <c:pt idx="1">
                  <c:v>turtinės žalos atlyginimas, kai nuteistasis lygtinai paleistas iš PĮ</c:v>
                </c:pt>
              </c:strCache>
            </c:strRef>
          </c:cat>
          <c:val>
            <c:numRef>
              <c:f>Lapas1!$B$12:$C$12</c:f>
              <c:numCache>
                <c:formatCode>General</c:formatCode>
                <c:ptCount val="2"/>
                <c:pt idx="0">
                  <c:v>1.6</c:v>
                </c:pt>
                <c:pt idx="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FA-4FB9-BA5C-34CF470B743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00102840"/>
        <c:axId val="300097352"/>
      </c:barChart>
      <c:catAx>
        <c:axId val="300102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300097352"/>
        <c:crosses val="autoZero"/>
        <c:auto val="1"/>
        <c:lblAlgn val="ctr"/>
        <c:lblOffset val="100"/>
        <c:noMultiLvlLbl val="0"/>
      </c:catAx>
      <c:valAx>
        <c:axId val="300097352"/>
        <c:scaling>
          <c:orientation val="minMax"/>
          <c:max val="100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dirty="0"/>
                  <a:t>proc.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crossAx val="300102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24420302506072"/>
          <c:y val="0.91147018081073194"/>
          <c:w val="0.7135113955592236"/>
          <c:h val="8.8529819189268014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1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33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1197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cs:styleClr val="auto"/>
    </cs:fontRef>
    <cs:spPr/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915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33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8741F-72FB-4507-9FE1-3AA4BB64E80A}" type="doc">
      <dgm:prSet loTypeId="urn:microsoft.com/office/officeart/2008/layout/VerticalCircleList" loCatId="list" qsTypeId="urn:microsoft.com/office/officeart/2005/8/quickstyle/3d6" qsCatId="3D" csTypeId="urn:microsoft.com/office/officeart/2005/8/colors/colorful5" csCatId="colorful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lt-LT"/>
        </a:p>
      </dgm:t>
    </dgm:pt>
    <dgm:pt modelId="{BF78DC4E-AD2B-452C-BAA0-371DEB015859}">
      <dgm:prSet phldrT="[Tekstas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lt-LT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LYGTINIO PALEIDIMO IŠ PATAISOS ĮSTAIGŲ TAIKYMO PLĖTRA</a:t>
          </a:r>
        </a:p>
      </dgm:t>
    </dgm:pt>
    <dgm:pt modelId="{2029E9A0-CBE8-4458-979B-C1108FB92A71}" type="parTrans" cxnId="{2946FC9F-D765-4760-81E2-D46EF3367069}">
      <dgm:prSet/>
      <dgm:spPr/>
      <dgm:t>
        <a:bodyPr/>
        <a:lstStyle/>
        <a:p>
          <a:endParaRPr lang="lt-LT"/>
        </a:p>
      </dgm:t>
    </dgm:pt>
    <dgm:pt modelId="{08169366-7771-4377-887F-A70F3CCE315A}" type="sibTrans" cxnId="{2946FC9F-D765-4760-81E2-D46EF3367069}">
      <dgm:prSet/>
      <dgm:spPr/>
      <dgm:t>
        <a:bodyPr/>
        <a:lstStyle/>
        <a:p>
          <a:endParaRPr lang="lt-LT"/>
        </a:p>
      </dgm:t>
    </dgm:pt>
    <dgm:pt modelId="{37AB9B47-2B02-4F37-9C4D-8415E6A1ADA4}">
      <dgm:prSet phldrT="[Tekstas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lt-L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AREŠTO BAUSMĖS VYKDYMO ATIDĖJIMAS</a:t>
          </a:r>
        </a:p>
      </dgm:t>
    </dgm:pt>
    <dgm:pt modelId="{28369A72-1A0C-4563-9915-6CF28F094C60}" type="sibTrans" cxnId="{B4BB8AA4-2E9A-450B-8B84-75CEA3B51101}">
      <dgm:prSet/>
      <dgm:spPr/>
      <dgm:t>
        <a:bodyPr/>
        <a:lstStyle/>
        <a:p>
          <a:endParaRPr lang="lt-LT"/>
        </a:p>
      </dgm:t>
    </dgm:pt>
    <dgm:pt modelId="{6A8FA7EB-63EF-40E4-9A00-E44E0894C550}" type="parTrans" cxnId="{B4BB8AA4-2E9A-450B-8B84-75CEA3B51101}">
      <dgm:prSet/>
      <dgm:spPr/>
      <dgm:t>
        <a:bodyPr/>
        <a:lstStyle/>
        <a:p>
          <a:endParaRPr lang="lt-LT"/>
        </a:p>
      </dgm:t>
    </dgm:pt>
    <dgm:pt modelId="{A97ACCB5-3443-4CD5-AF2D-6027945A934B}">
      <dgm:prSet phldrT="[Tekstas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lt-L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ĮKALINIMUI ALTERNATYVIŲ BAUSMIŲ IR BAUDŽIAMOJO POVEIKIO PRIEMONIŲ (pvz., bauda, laisvės apribojimas, įmoka į nukentėjusių asmenų fondą) DAŽNESNIS TAIKYMAS</a:t>
          </a:r>
        </a:p>
      </dgm:t>
    </dgm:pt>
    <dgm:pt modelId="{08EA9490-586E-4988-9619-BA54023BEAF7}" type="sibTrans" cxnId="{67633A4A-75CB-42A1-8FBA-70D4C6A67E5E}">
      <dgm:prSet/>
      <dgm:spPr/>
      <dgm:t>
        <a:bodyPr/>
        <a:lstStyle/>
        <a:p>
          <a:endParaRPr lang="lt-LT"/>
        </a:p>
      </dgm:t>
    </dgm:pt>
    <dgm:pt modelId="{184ACE05-295E-4B05-B2EE-FCB6140EF185}" type="parTrans" cxnId="{67633A4A-75CB-42A1-8FBA-70D4C6A67E5E}">
      <dgm:prSet/>
      <dgm:spPr/>
      <dgm:t>
        <a:bodyPr/>
        <a:lstStyle/>
        <a:p>
          <a:endParaRPr lang="lt-LT"/>
        </a:p>
      </dgm:t>
    </dgm:pt>
    <dgm:pt modelId="{F9FE2A21-0225-4A64-9F97-3897AB576084}">
      <dgm:prSet phldrT="[Tekstas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lt-L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LAISVĖS ATĖMIMO BAUSMĖS VYKDYMO ATIDĖJIMAS IŠ DALIES</a:t>
          </a:r>
        </a:p>
      </dgm:t>
    </dgm:pt>
    <dgm:pt modelId="{E44D3B75-9A84-42BF-BB50-2F997E260C76}" type="sibTrans" cxnId="{C4B18B48-83C2-4F3B-B161-FDE2BB1ED64B}">
      <dgm:prSet/>
      <dgm:spPr/>
      <dgm:t>
        <a:bodyPr/>
        <a:lstStyle/>
        <a:p>
          <a:endParaRPr lang="lt-LT"/>
        </a:p>
      </dgm:t>
    </dgm:pt>
    <dgm:pt modelId="{DD193384-1492-4D2A-90F5-1B546E2F0EBF}" type="parTrans" cxnId="{C4B18B48-83C2-4F3B-B161-FDE2BB1ED64B}">
      <dgm:prSet/>
      <dgm:spPr/>
      <dgm:t>
        <a:bodyPr/>
        <a:lstStyle/>
        <a:p>
          <a:endParaRPr lang="lt-LT"/>
        </a:p>
      </dgm:t>
    </dgm:pt>
    <dgm:pt modelId="{1DA4830F-4F54-465A-AB5C-4AC9DF1678CF}">
      <dgm:prSet phldrT="[Tekstas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lt-LT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BAUSMIŲ VYKDYMO EFEKTYVUMO DIDINIMAS (intensyvi priežiūra, socialinės reabilitacijos planavimas, bendradarbiavimas su kt. įstaigomis ir NVO resocializacijos srityje ir kt.)</a:t>
          </a:r>
        </a:p>
      </dgm:t>
    </dgm:pt>
    <dgm:pt modelId="{B7019BF3-ACE8-4168-A43C-B5FA0D6BAAF6}" type="sibTrans" cxnId="{4BC8BE36-B1F4-446F-8417-3E8A1EFC8310}">
      <dgm:prSet/>
      <dgm:spPr/>
      <dgm:t>
        <a:bodyPr/>
        <a:lstStyle/>
        <a:p>
          <a:endParaRPr lang="lt-LT"/>
        </a:p>
      </dgm:t>
    </dgm:pt>
    <dgm:pt modelId="{FDFE95A7-ACBC-4F36-9B56-914E9F94E5D2}" type="parTrans" cxnId="{4BC8BE36-B1F4-446F-8417-3E8A1EFC8310}">
      <dgm:prSet/>
      <dgm:spPr/>
      <dgm:t>
        <a:bodyPr/>
        <a:lstStyle/>
        <a:p>
          <a:endParaRPr lang="lt-LT"/>
        </a:p>
      </dgm:t>
    </dgm:pt>
    <dgm:pt modelId="{03813303-3782-4B23-AF20-A19B6A934E02}" type="pres">
      <dgm:prSet presAssocID="{9A78741F-72FB-4507-9FE1-3AA4BB64E80A}" presName="Name0" presStyleCnt="0">
        <dgm:presLayoutVars>
          <dgm:dir/>
        </dgm:presLayoutVars>
      </dgm:prSet>
      <dgm:spPr/>
    </dgm:pt>
    <dgm:pt modelId="{A1D40089-E824-43C9-BC58-C4933C617D21}" type="pres">
      <dgm:prSet presAssocID="{A97ACCB5-3443-4CD5-AF2D-6027945A934B}" presName="noChildren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7AB1D495-DBF9-42A4-ACB0-B69FE759EC98}" type="pres">
      <dgm:prSet presAssocID="{A97ACCB5-3443-4CD5-AF2D-6027945A934B}" presName="ga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92908448-9DBB-4664-8B89-2210E9FDEAA3}" type="pres">
      <dgm:prSet presAssocID="{A97ACCB5-3443-4CD5-AF2D-6027945A934B}" presName="medCircle2" presStyleLbl="vennNode1" presStyleIdx="0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9D1FCD7-3A57-43ED-B14A-D5A529ADDF65}" type="pres">
      <dgm:prSet presAssocID="{A97ACCB5-3443-4CD5-AF2D-6027945A934B}" presName="txLvlOnly1" presStyleLbl="revTx" presStyleIdx="0" presStyleCnt="5"/>
      <dgm:spPr/>
    </dgm:pt>
    <dgm:pt modelId="{B9C1BAB2-789C-49B0-A6C6-497C6D6EF938}" type="pres">
      <dgm:prSet presAssocID="{37AB9B47-2B02-4F37-9C4D-8415E6A1ADA4}" presName="noChildren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5D79C6D-A2F7-45CD-BAB1-D0D0C56BBF3C}" type="pres">
      <dgm:prSet presAssocID="{37AB9B47-2B02-4F37-9C4D-8415E6A1ADA4}" presName="ga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58FA7DA-7001-4E3C-B8E4-F1239FDAA0DE}" type="pres">
      <dgm:prSet presAssocID="{37AB9B47-2B02-4F37-9C4D-8415E6A1ADA4}" presName="medCircle2" presStyleLbl="vennNode1" presStyleIdx="1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34964EB3-4500-4167-99AF-7078961E433C}" type="pres">
      <dgm:prSet presAssocID="{37AB9B47-2B02-4F37-9C4D-8415E6A1ADA4}" presName="txLvlOnly1" presStyleLbl="revTx" presStyleIdx="1" presStyleCnt="5"/>
      <dgm:spPr/>
    </dgm:pt>
    <dgm:pt modelId="{10F6712D-F242-46C8-92D3-353817C474E4}" type="pres">
      <dgm:prSet presAssocID="{F9FE2A21-0225-4A64-9F97-3897AB576084}" presName="noChildren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DFD49669-EE5E-4F12-86AD-30A82C19218D}" type="pres">
      <dgm:prSet presAssocID="{F9FE2A21-0225-4A64-9F97-3897AB576084}" presName="ga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CAE28944-3377-42F9-A172-83D240C5D0E8}" type="pres">
      <dgm:prSet presAssocID="{F9FE2A21-0225-4A64-9F97-3897AB576084}" presName="medCircle2" presStyleLbl="vennNode1" presStyleIdx="2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3F6EBB3C-E58F-47D5-9F03-B96B1A89BFDB}" type="pres">
      <dgm:prSet presAssocID="{F9FE2A21-0225-4A64-9F97-3897AB576084}" presName="txLvlOnly1" presStyleLbl="revTx" presStyleIdx="2" presStyleCnt="5"/>
      <dgm:spPr/>
    </dgm:pt>
    <dgm:pt modelId="{CEEE478A-3332-44E8-BB62-BBE70AF7615B}" type="pres">
      <dgm:prSet presAssocID="{BF78DC4E-AD2B-452C-BAA0-371DEB015859}" presName="noChildren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016DDEEC-3268-451D-A507-AC56CFC954FD}" type="pres">
      <dgm:prSet presAssocID="{BF78DC4E-AD2B-452C-BAA0-371DEB015859}" presName="ga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09D7AB1-5463-4514-8FA8-F52E6049EA76}" type="pres">
      <dgm:prSet presAssocID="{BF78DC4E-AD2B-452C-BAA0-371DEB015859}" presName="medCircle2" presStyleLbl="vennNode1" presStyleIdx="3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C5093B83-6575-471D-9C95-1B91DA403A2B}" type="pres">
      <dgm:prSet presAssocID="{BF78DC4E-AD2B-452C-BAA0-371DEB015859}" presName="txLvlOnly1" presStyleLbl="revTx" presStyleIdx="3" presStyleCnt="5"/>
      <dgm:spPr/>
    </dgm:pt>
    <dgm:pt modelId="{2EC40226-E4FA-4167-8D76-CEF527D4268D}" type="pres">
      <dgm:prSet presAssocID="{1DA4830F-4F54-465A-AB5C-4AC9DF1678CF}" presName="noChildren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54296E54-9EF5-4F18-B8FE-34523B959B9E}" type="pres">
      <dgm:prSet presAssocID="{1DA4830F-4F54-465A-AB5C-4AC9DF1678CF}" presName="ga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0ED96D54-938B-4242-BA2E-5AAA6503C2AC}" type="pres">
      <dgm:prSet presAssocID="{1DA4830F-4F54-465A-AB5C-4AC9DF1678CF}" presName="medCircle2" presStyleLbl="vennNode1" presStyleIdx="4" presStyleCnt="5" custAng="5861947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E9338A28-BCD2-4D5B-BEB7-F0738E861A2A}" type="pres">
      <dgm:prSet presAssocID="{1DA4830F-4F54-465A-AB5C-4AC9DF1678CF}" presName="txLvlOnly1" presStyleLbl="revTx" presStyleIdx="4" presStyleCnt="5"/>
      <dgm:spPr/>
    </dgm:pt>
  </dgm:ptLst>
  <dgm:cxnLst>
    <dgm:cxn modelId="{EF77C21F-3B5F-4917-8188-8FE1359F0467}" type="presOf" srcId="{BF78DC4E-AD2B-452C-BAA0-371DEB015859}" destId="{C5093B83-6575-471D-9C95-1B91DA403A2B}" srcOrd="0" destOrd="0" presId="urn:microsoft.com/office/officeart/2008/layout/VerticalCircleList"/>
    <dgm:cxn modelId="{11DB362D-3B19-42D0-BB68-04F86F39DACE}" type="presOf" srcId="{37AB9B47-2B02-4F37-9C4D-8415E6A1ADA4}" destId="{34964EB3-4500-4167-99AF-7078961E433C}" srcOrd="0" destOrd="0" presId="urn:microsoft.com/office/officeart/2008/layout/VerticalCircleList"/>
    <dgm:cxn modelId="{A2EF9833-3537-4D10-BEDA-B0131B9ACD20}" type="presOf" srcId="{F9FE2A21-0225-4A64-9F97-3897AB576084}" destId="{3F6EBB3C-E58F-47D5-9F03-B96B1A89BFDB}" srcOrd="0" destOrd="0" presId="urn:microsoft.com/office/officeart/2008/layout/VerticalCircleList"/>
    <dgm:cxn modelId="{4BC8BE36-B1F4-446F-8417-3E8A1EFC8310}" srcId="{9A78741F-72FB-4507-9FE1-3AA4BB64E80A}" destId="{1DA4830F-4F54-465A-AB5C-4AC9DF1678CF}" srcOrd="4" destOrd="0" parTransId="{FDFE95A7-ACBC-4F36-9B56-914E9F94E5D2}" sibTransId="{B7019BF3-ACE8-4168-A43C-B5FA0D6BAAF6}"/>
    <dgm:cxn modelId="{050D4365-53DB-4158-A768-38C3986C36D1}" type="presOf" srcId="{9A78741F-72FB-4507-9FE1-3AA4BB64E80A}" destId="{03813303-3782-4B23-AF20-A19B6A934E02}" srcOrd="0" destOrd="0" presId="urn:microsoft.com/office/officeart/2008/layout/VerticalCircleList"/>
    <dgm:cxn modelId="{C4B18B48-83C2-4F3B-B161-FDE2BB1ED64B}" srcId="{9A78741F-72FB-4507-9FE1-3AA4BB64E80A}" destId="{F9FE2A21-0225-4A64-9F97-3897AB576084}" srcOrd="2" destOrd="0" parTransId="{DD193384-1492-4D2A-90F5-1B546E2F0EBF}" sibTransId="{E44D3B75-9A84-42BF-BB50-2F997E260C76}"/>
    <dgm:cxn modelId="{67633A4A-75CB-42A1-8FBA-70D4C6A67E5E}" srcId="{9A78741F-72FB-4507-9FE1-3AA4BB64E80A}" destId="{A97ACCB5-3443-4CD5-AF2D-6027945A934B}" srcOrd="0" destOrd="0" parTransId="{184ACE05-295E-4B05-B2EE-FCB6140EF185}" sibTransId="{08EA9490-586E-4988-9619-BA54023BEAF7}"/>
    <dgm:cxn modelId="{DFACF756-CAD1-412E-B7E2-0942FE3E3F0C}" type="presOf" srcId="{A97ACCB5-3443-4CD5-AF2D-6027945A934B}" destId="{49D1FCD7-3A57-43ED-B14A-D5A529ADDF65}" srcOrd="0" destOrd="0" presId="urn:microsoft.com/office/officeart/2008/layout/VerticalCircleList"/>
    <dgm:cxn modelId="{2946FC9F-D765-4760-81E2-D46EF3367069}" srcId="{9A78741F-72FB-4507-9FE1-3AA4BB64E80A}" destId="{BF78DC4E-AD2B-452C-BAA0-371DEB015859}" srcOrd="3" destOrd="0" parTransId="{2029E9A0-CBE8-4458-979B-C1108FB92A71}" sibTransId="{08169366-7771-4377-887F-A70F3CCE315A}"/>
    <dgm:cxn modelId="{B4BB8AA4-2E9A-450B-8B84-75CEA3B51101}" srcId="{9A78741F-72FB-4507-9FE1-3AA4BB64E80A}" destId="{37AB9B47-2B02-4F37-9C4D-8415E6A1ADA4}" srcOrd="1" destOrd="0" parTransId="{6A8FA7EB-63EF-40E4-9A00-E44E0894C550}" sibTransId="{28369A72-1A0C-4563-9915-6CF28F094C60}"/>
    <dgm:cxn modelId="{5D7F7CEB-43F8-405D-8D4A-C402C6A9DA86}" type="presOf" srcId="{1DA4830F-4F54-465A-AB5C-4AC9DF1678CF}" destId="{E9338A28-BCD2-4D5B-BEB7-F0738E861A2A}" srcOrd="0" destOrd="0" presId="urn:microsoft.com/office/officeart/2008/layout/VerticalCircleList"/>
    <dgm:cxn modelId="{B43A4465-EACF-4032-ABC2-FA761D9EF65A}" type="presParOf" srcId="{03813303-3782-4B23-AF20-A19B6A934E02}" destId="{A1D40089-E824-43C9-BC58-C4933C617D21}" srcOrd="0" destOrd="0" presId="urn:microsoft.com/office/officeart/2008/layout/VerticalCircleList"/>
    <dgm:cxn modelId="{E071B444-3609-4337-AF8B-083459AEC38B}" type="presParOf" srcId="{A1D40089-E824-43C9-BC58-C4933C617D21}" destId="{7AB1D495-DBF9-42A4-ACB0-B69FE759EC98}" srcOrd="0" destOrd="0" presId="urn:microsoft.com/office/officeart/2008/layout/VerticalCircleList"/>
    <dgm:cxn modelId="{173D5D8D-5F54-4B95-B058-830277351FD6}" type="presParOf" srcId="{A1D40089-E824-43C9-BC58-C4933C617D21}" destId="{92908448-9DBB-4664-8B89-2210E9FDEAA3}" srcOrd="1" destOrd="0" presId="urn:microsoft.com/office/officeart/2008/layout/VerticalCircleList"/>
    <dgm:cxn modelId="{9CB02257-DA27-4114-B266-09C1C6E8E69F}" type="presParOf" srcId="{A1D40089-E824-43C9-BC58-C4933C617D21}" destId="{49D1FCD7-3A57-43ED-B14A-D5A529ADDF65}" srcOrd="2" destOrd="0" presId="urn:microsoft.com/office/officeart/2008/layout/VerticalCircleList"/>
    <dgm:cxn modelId="{B56F0AA4-360E-471A-8D5D-BEFAAF5A1B5C}" type="presParOf" srcId="{03813303-3782-4B23-AF20-A19B6A934E02}" destId="{B9C1BAB2-789C-49B0-A6C6-497C6D6EF938}" srcOrd="1" destOrd="0" presId="urn:microsoft.com/office/officeart/2008/layout/VerticalCircleList"/>
    <dgm:cxn modelId="{265D00A8-E2E8-43E9-962F-D237D298D996}" type="presParOf" srcId="{B9C1BAB2-789C-49B0-A6C6-497C6D6EF938}" destId="{45D79C6D-A2F7-45CD-BAB1-D0D0C56BBF3C}" srcOrd="0" destOrd="0" presId="urn:microsoft.com/office/officeart/2008/layout/VerticalCircleList"/>
    <dgm:cxn modelId="{536DCA46-7285-4473-9C6D-1B3820F24D3D}" type="presParOf" srcId="{B9C1BAB2-789C-49B0-A6C6-497C6D6EF938}" destId="{658FA7DA-7001-4E3C-B8E4-F1239FDAA0DE}" srcOrd="1" destOrd="0" presId="urn:microsoft.com/office/officeart/2008/layout/VerticalCircleList"/>
    <dgm:cxn modelId="{6E152979-6AC4-4270-AE4A-F4674053C6C1}" type="presParOf" srcId="{B9C1BAB2-789C-49B0-A6C6-497C6D6EF938}" destId="{34964EB3-4500-4167-99AF-7078961E433C}" srcOrd="2" destOrd="0" presId="urn:microsoft.com/office/officeart/2008/layout/VerticalCircleList"/>
    <dgm:cxn modelId="{4B69F843-8971-4926-9306-FA3888A6FCD3}" type="presParOf" srcId="{03813303-3782-4B23-AF20-A19B6A934E02}" destId="{10F6712D-F242-46C8-92D3-353817C474E4}" srcOrd="2" destOrd="0" presId="urn:microsoft.com/office/officeart/2008/layout/VerticalCircleList"/>
    <dgm:cxn modelId="{58ACD2E2-76FB-448A-AC31-B164210E0720}" type="presParOf" srcId="{10F6712D-F242-46C8-92D3-353817C474E4}" destId="{DFD49669-EE5E-4F12-86AD-30A82C19218D}" srcOrd="0" destOrd="0" presId="urn:microsoft.com/office/officeart/2008/layout/VerticalCircleList"/>
    <dgm:cxn modelId="{ED393BA7-77BE-4A4D-AAC7-023FD273D797}" type="presParOf" srcId="{10F6712D-F242-46C8-92D3-353817C474E4}" destId="{CAE28944-3377-42F9-A172-83D240C5D0E8}" srcOrd="1" destOrd="0" presId="urn:microsoft.com/office/officeart/2008/layout/VerticalCircleList"/>
    <dgm:cxn modelId="{9AFE83FD-4736-4F72-989E-A88E1ADE8B5B}" type="presParOf" srcId="{10F6712D-F242-46C8-92D3-353817C474E4}" destId="{3F6EBB3C-E58F-47D5-9F03-B96B1A89BFDB}" srcOrd="2" destOrd="0" presId="urn:microsoft.com/office/officeart/2008/layout/VerticalCircleList"/>
    <dgm:cxn modelId="{30901FF7-8728-4B8D-81E1-6947585870F4}" type="presParOf" srcId="{03813303-3782-4B23-AF20-A19B6A934E02}" destId="{CEEE478A-3332-44E8-BB62-BBE70AF7615B}" srcOrd="3" destOrd="0" presId="urn:microsoft.com/office/officeart/2008/layout/VerticalCircleList"/>
    <dgm:cxn modelId="{97789927-DD5C-4BA4-B8E1-667F3206DF67}" type="presParOf" srcId="{CEEE478A-3332-44E8-BB62-BBE70AF7615B}" destId="{016DDEEC-3268-451D-A507-AC56CFC954FD}" srcOrd="0" destOrd="0" presId="urn:microsoft.com/office/officeart/2008/layout/VerticalCircleList"/>
    <dgm:cxn modelId="{4A7E89C6-F2FA-4F47-B3A5-164BC19F48F2}" type="presParOf" srcId="{CEEE478A-3332-44E8-BB62-BBE70AF7615B}" destId="{609D7AB1-5463-4514-8FA8-F52E6049EA76}" srcOrd="1" destOrd="0" presId="urn:microsoft.com/office/officeart/2008/layout/VerticalCircleList"/>
    <dgm:cxn modelId="{1BFDEF10-79D2-43DB-B90C-3601961CD046}" type="presParOf" srcId="{CEEE478A-3332-44E8-BB62-BBE70AF7615B}" destId="{C5093B83-6575-471D-9C95-1B91DA403A2B}" srcOrd="2" destOrd="0" presId="urn:microsoft.com/office/officeart/2008/layout/VerticalCircleList"/>
    <dgm:cxn modelId="{AA6DD101-39F0-4D82-9545-0FD09CD9469C}" type="presParOf" srcId="{03813303-3782-4B23-AF20-A19B6A934E02}" destId="{2EC40226-E4FA-4167-8D76-CEF527D4268D}" srcOrd="4" destOrd="0" presId="urn:microsoft.com/office/officeart/2008/layout/VerticalCircleList"/>
    <dgm:cxn modelId="{B2EBBB93-8B4B-4432-A69E-3A4F85E92774}" type="presParOf" srcId="{2EC40226-E4FA-4167-8D76-CEF527D4268D}" destId="{54296E54-9EF5-4F18-B8FE-34523B959B9E}" srcOrd="0" destOrd="0" presId="urn:microsoft.com/office/officeart/2008/layout/VerticalCircleList"/>
    <dgm:cxn modelId="{1F3F6F96-CAC5-4F7C-885B-C2857EA1FF98}" type="presParOf" srcId="{2EC40226-E4FA-4167-8D76-CEF527D4268D}" destId="{0ED96D54-938B-4242-BA2E-5AAA6503C2AC}" srcOrd="1" destOrd="0" presId="urn:microsoft.com/office/officeart/2008/layout/VerticalCircleList"/>
    <dgm:cxn modelId="{986FADE4-795C-4A7E-8DBF-D4B558CCD4FA}" type="presParOf" srcId="{2EC40226-E4FA-4167-8D76-CEF527D4268D}" destId="{E9338A28-BCD2-4D5B-BEB7-F0738E861A2A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F6098F-64D6-4EDF-904F-FC3215F2CD3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B7CB2EDB-321C-457B-BB85-FE24DD438E0A}">
      <dgm:prSet phldrT="[Tekstas]" custT="1"/>
      <dgm:spPr>
        <a:solidFill>
          <a:srgbClr val="92D050"/>
        </a:solidFill>
      </dgm:spPr>
      <dgm:t>
        <a:bodyPr/>
        <a:lstStyle/>
        <a:p>
          <a:r>
            <a:rPr lang="lt-L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Iki 1000 asmenų, nepraradusių darbo </a:t>
          </a:r>
        </a:p>
      </dgm:t>
    </dgm:pt>
    <dgm:pt modelId="{B71E302D-7AF6-4744-A14E-D880D280B61D}" type="parTrans" cxnId="{B253BB2E-4313-41A7-A27E-964404B42213}">
      <dgm:prSet/>
      <dgm:spPr/>
      <dgm:t>
        <a:bodyPr/>
        <a:lstStyle/>
        <a:p>
          <a:endParaRPr lang="lt-LT"/>
        </a:p>
      </dgm:t>
    </dgm:pt>
    <dgm:pt modelId="{5D335B58-4CFE-449C-8B1D-770329BE1C18}" type="sibTrans" cxnId="{B253BB2E-4313-41A7-A27E-964404B42213}">
      <dgm:prSet/>
      <dgm:spPr/>
      <dgm:t>
        <a:bodyPr/>
        <a:lstStyle/>
        <a:p>
          <a:endParaRPr lang="lt-LT"/>
        </a:p>
      </dgm:t>
    </dgm:pt>
    <dgm:pt modelId="{672A16C6-E667-4C60-90D5-443A83C69400}">
      <dgm:prSet phldrT="[Tekstas]" custT="1"/>
      <dgm:spPr>
        <a:solidFill>
          <a:srgbClr val="FF0000"/>
        </a:solidFill>
      </dgm:spPr>
      <dgm:t>
        <a:bodyPr/>
        <a:lstStyle/>
        <a:p>
          <a:r>
            <a:rPr lang="lt-L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Iki 700 asmenų, papildžiusių darbuotojų gretas</a:t>
          </a:r>
        </a:p>
      </dgm:t>
    </dgm:pt>
    <dgm:pt modelId="{19C9D5F2-3014-4227-A7A3-919F0B67E3E8}" type="parTrans" cxnId="{DD032342-5DBE-42B4-B05E-BC3D1B2AA985}">
      <dgm:prSet/>
      <dgm:spPr/>
      <dgm:t>
        <a:bodyPr/>
        <a:lstStyle/>
        <a:p>
          <a:endParaRPr lang="lt-LT"/>
        </a:p>
      </dgm:t>
    </dgm:pt>
    <dgm:pt modelId="{6750AA8C-5365-4DDF-9B76-7B12C085B28F}" type="sibTrans" cxnId="{DD032342-5DBE-42B4-B05E-BC3D1B2AA985}">
      <dgm:prSet/>
      <dgm:spPr/>
      <dgm:t>
        <a:bodyPr/>
        <a:lstStyle/>
        <a:p>
          <a:endParaRPr lang="lt-LT"/>
        </a:p>
      </dgm:t>
    </dgm:pt>
    <dgm:pt modelId="{EA5B91AF-BF81-4E6B-85D2-030079826E17}" type="pres">
      <dgm:prSet presAssocID="{86F6098F-64D6-4EDF-904F-FC3215F2CD34}" presName="linearFlow" presStyleCnt="0">
        <dgm:presLayoutVars>
          <dgm:dir/>
          <dgm:resizeHandles val="exact"/>
        </dgm:presLayoutVars>
      </dgm:prSet>
      <dgm:spPr/>
    </dgm:pt>
    <dgm:pt modelId="{9AB90745-9F57-405E-9775-5B8EA562C104}" type="pres">
      <dgm:prSet presAssocID="{B7CB2EDB-321C-457B-BB85-FE24DD438E0A}" presName="composite" presStyleCnt="0"/>
      <dgm:spPr/>
    </dgm:pt>
    <dgm:pt modelId="{F25315C0-54DD-4771-AC11-06BB19F46D1C}" type="pres">
      <dgm:prSet presAssocID="{B7CB2EDB-321C-457B-BB85-FE24DD438E0A}" presName="imgShp" presStyleLbl="fgImgPlace1" presStyleIdx="0" presStyleCnt="2" custScaleX="150589" custScaleY="148120" custLinFactNeighborX="-7583" custLinFactNeighborY="-112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232C8D97-1785-4A44-83D7-76A5B7BAEE01}" type="pres">
      <dgm:prSet presAssocID="{B7CB2EDB-321C-457B-BB85-FE24DD438E0A}" presName="txShp" presStyleLbl="node1" presStyleIdx="0" presStyleCnt="2" custScaleY="124429" custLinFactNeighborX="12798" custLinFactNeighborY="-663">
        <dgm:presLayoutVars>
          <dgm:bulletEnabled val="1"/>
        </dgm:presLayoutVars>
      </dgm:prSet>
      <dgm:spPr/>
    </dgm:pt>
    <dgm:pt modelId="{671310E0-18E0-4AEB-A559-6103DA79131E}" type="pres">
      <dgm:prSet presAssocID="{5D335B58-4CFE-449C-8B1D-770329BE1C18}" presName="spacing" presStyleCnt="0"/>
      <dgm:spPr/>
    </dgm:pt>
    <dgm:pt modelId="{77DAE1B9-0AD7-4104-883C-07ACA49954FF}" type="pres">
      <dgm:prSet presAssocID="{672A16C6-E667-4C60-90D5-443A83C69400}" presName="composite" presStyleCnt="0"/>
      <dgm:spPr/>
    </dgm:pt>
    <dgm:pt modelId="{17F149E0-58DD-4AA2-BEBD-B9019C3A5509}" type="pres">
      <dgm:prSet presAssocID="{672A16C6-E667-4C60-90D5-443A83C69400}" presName="imgShp" presStyleLbl="fgImgPlace1" presStyleIdx="1" presStyleCnt="2" custScaleX="148925" custScaleY="144560" custLinFactNeighborX="-7526" custLinFactNeighborY="-184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</dgm:spPr>
    </dgm:pt>
    <dgm:pt modelId="{57A8CE70-CA61-4D2A-8C22-35226FA1DE0E}" type="pres">
      <dgm:prSet presAssocID="{672A16C6-E667-4C60-90D5-443A83C69400}" presName="txShp" presStyleLbl="node1" presStyleIdx="1" presStyleCnt="2" custScaleX="100625" custScaleY="129061" custLinFactNeighborX="7484" custLinFactNeighborY="2450">
        <dgm:presLayoutVars>
          <dgm:bulletEnabled val="1"/>
        </dgm:presLayoutVars>
      </dgm:prSet>
      <dgm:spPr/>
    </dgm:pt>
  </dgm:ptLst>
  <dgm:cxnLst>
    <dgm:cxn modelId="{B253BB2E-4313-41A7-A27E-964404B42213}" srcId="{86F6098F-64D6-4EDF-904F-FC3215F2CD34}" destId="{B7CB2EDB-321C-457B-BB85-FE24DD438E0A}" srcOrd="0" destOrd="0" parTransId="{B71E302D-7AF6-4744-A14E-D880D280B61D}" sibTransId="{5D335B58-4CFE-449C-8B1D-770329BE1C18}"/>
    <dgm:cxn modelId="{E6CEBB3D-7060-4DFC-BB55-743B5746C61F}" type="presOf" srcId="{86F6098F-64D6-4EDF-904F-FC3215F2CD34}" destId="{EA5B91AF-BF81-4E6B-85D2-030079826E17}" srcOrd="0" destOrd="0" presId="urn:microsoft.com/office/officeart/2005/8/layout/vList3"/>
    <dgm:cxn modelId="{DD032342-5DBE-42B4-B05E-BC3D1B2AA985}" srcId="{86F6098F-64D6-4EDF-904F-FC3215F2CD34}" destId="{672A16C6-E667-4C60-90D5-443A83C69400}" srcOrd="1" destOrd="0" parTransId="{19C9D5F2-3014-4227-A7A3-919F0B67E3E8}" sibTransId="{6750AA8C-5365-4DDF-9B76-7B12C085B28F}"/>
    <dgm:cxn modelId="{5516C5C1-480A-4E31-9710-507B0D136ED9}" type="presOf" srcId="{B7CB2EDB-321C-457B-BB85-FE24DD438E0A}" destId="{232C8D97-1785-4A44-83D7-76A5B7BAEE01}" srcOrd="0" destOrd="0" presId="urn:microsoft.com/office/officeart/2005/8/layout/vList3"/>
    <dgm:cxn modelId="{CF44F7CA-740B-4FB8-903D-04E1E764AC2E}" type="presOf" srcId="{672A16C6-E667-4C60-90D5-443A83C69400}" destId="{57A8CE70-CA61-4D2A-8C22-35226FA1DE0E}" srcOrd="0" destOrd="0" presId="urn:microsoft.com/office/officeart/2005/8/layout/vList3"/>
    <dgm:cxn modelId="{5AA429DA-B22D-4F99-9CCA-0E0DAF53A833}" type="presParOf" srcId="{EA5B91AF-BF81-4E6B-85D2-030079826E17}" destId="{9AB90745-9F57-405E-9775-5B8EA562C104}" srcOrd="0" destOrd="0" presId="urn:microsoft.com/office/officeart/2005/8/layout/vList3"/>
    <dgm:cxn modelId="{4E5C5022-016D-4F70-ACC0-C6E30076011F}" type="presParOf" srcId="{9AB90745-9F57-405E-9775-5B8EA562C104}" destId="{F25315C0-54DD-4771-AC11-06BB19F46D1C}" srcOrd="0" destOrd="0" presId="urn:microsoft.com/office/officeart/2005/8/layout/vList3"/>
    <dgm:cxn modelId="{9F4432F8-7687-4208-881D-CBD768E68161}" type="presParOf" srcId="{9AB90745-9F57-405E-9775-5B8EA562C104}" destId="{232C8D97-1785-4A44-83D7-76A5B7BAEE01}" srcOrd="1" destOrd="0" presId="urn:microsoft.com/office/officeart/2005/8/layout/vList3"/>
    <dgm:cxn modelId="{A3590FA4-F9B9-4259-8802-50C4A4DC62A3}" type="presParOf" srcId="{EA5B91AF-BF81-4E6B-85D2-030079826E17}" destId="{671310E0-18E0-4AEB-A559-6103DA79131E}" srcOrd="1" destOrd="0" presId="urn:microsoft.com/office/officeart/2005/8/layout/vList3"/>
    <dgm:cxn modelId="{6E85F110-C778-42E0-8AD0-7841E2BB4DBA}" type="presParOf" srcId="{EA5B91AF-BF81-4E6B-85D2-030079826E17}" destId="{77DAE1B9-0AD7-4104-883C-07ACA49954FF}" srcOrd="2" destOrd="0" presId="urn:microsoft.com/office/officeart/2005/8/layout/vList3"/>
    <dgm:cxn modelId="{835C3D3A-0C3B-4339-BC6D-56BC3E71148D}" type="presParOf" srcId="{77DAE1B9-0AD7-4104-883C-07ACA49954FF}" destId="{17F149E0-58DD-4AA2-BEBD-B9019C3A5509}" srcOrd="0" destOrd="0" presId="urn:microsoft.com/office/officeart/2005/8/layout/vList3"/>
    <dgm:cxn modelId="{C70EA7F5-EEE8-4253-8422-902D3068716A}" type="presParOf" srcId="{77DAE1B9-0AD7-4104-883C-07ACA49954FF}" destId="{57A8CE70-CA61-4D2A-8C22-35226FA1DE0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772A78-6153-47FA-9994-BD4F95C27102}" type="doc">
      <dgm:prSet loTypeId="urn:microsoft.com/office/officeart/2005/8/layout/radial4" loCatId="relationship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lt-LT"/>
        </a:p>
      </dgm:t>
    </dgm:pt>
    <dgm:pt modelId="{EE6DABFD-82E6-425D-BBCD-E68C9D895D6C}">
      <dgm:prSet phldrT="[Tekstas]" custT="1"/>
      <dgm:spPr/>
      <dgm:t>
        <a:bodyPr/>
        <a:lstStyle/>
        <a:p>
          <a:r>
            <a:rPr lang="lt-LT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1548,9 TŪKST. EURŲ PER 1 M.</a:t>
          </a:r>
        </a:p>
        <a:p>
          <a:r>
            <a:rPr lang="lt-LT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4646,7 TŪKST. EURŲ PER 3 M.</a:t>
          </a:r>
          <a:endParaRPr lang="lt-LT" sz="1800" dirty="0">
            <a:solidFill>
              <a:srgbClr val="FF0000"/>
            </a:solidFill>
          </a:endParaRPr>
        </a:p>
      </dgm:t>
    </dgm:pt>
    <dgm:pt modelId="{25CC7798-8B92-4213-9E65-271FA1A569FF}" type="parTrans" cxnId="{0304B50F-C8DF-4780-A9E0-F1AFA6C12507}">
      <dgm:prSet/>
      <dgm:spPr/>
      <dgm:t>
        <a:bodyPr/>
        <a:lstStyle/>
        <a:p>
          <a:endParaRPr lang="lt-LT"/>
        </a:p>
      </dgm:t>
    </dgm:pt>
    <dgm:pt modelId="{EC762F8A-5DE0-4C14-B61E-A0531B2FF88B}" type="sibTrans" cxnId="{0304B50F-C8DF-4780-A9E0-F1AFA6C12507}">
      <dgm:prSet/>
      <dgm:spPr/>
      <dgm:t>
        <a:bodyPr/>
        <a:lstStyle/>
        <a:p>
          <a:endParaRPr lang="lt-LT"/>
        </a:p>
      </dgm:t>
    </dgm:pt>
    <dgm:pt modelId="{D33EFEA5-E12E-4B75-89CE-44C6EFA67090}">
      <dgm:prSet phldrT="[Tekstas]" custT="1"/>
      <dgm:spPr/>
      <dgm:t>
        <a:bodyPr/>
        <a:lstStyle/>
        <a:p>
          <a:r>
            <a:rPr lang="lt-LT" sz="1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Apie 252 tūkst. eurų</a:t>
          </a:r>
          <a:r>
            <a:rPr lang="lt-LT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lt-L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sumažėjus nuteistųjų arešto bausmes skaičiui (apie 150)</a:t>
          </a:r>
        </a:p>
      </dgm:t>
    </dgm:pt>
    <dgm:pt modelId="{F44E0976-36AF-4597-8CC3-5A136AC4A281}" type="parTrans" cxnId="{E53A2FF7-E376-4603-8E68-EB56ED28D5BC}">
      <dgm:prSet/>
      <dgm:spPr/>
      <dgm:t>
        <a:bodyPr/>
        <a:lstStyle/>
        <a:p>
          <a:endParaRPr lang="lt-LT"/>
        </a:p>
      </dgm:t>
    </dgm:pt>
    <dgm:pt modelId="{6CE61013-432A-4DD7-BF41-3F049807C5F4}" type="sibTrans" cxnId="{E53A2FF7-E376-4603-8E68-EB56ED28D5BC}">
      <dgm:prSet/>
      <dgm:spPr/>
      <dgm:t>
        <a:bodyPr/>
        <a:lstStyle/>
        <a:p>
          <a:endParaRPr lang="lt-LT"/>
        </a:p>
      </dgm:t>
    </dgm:pt>
    <dgm:pt modelId="{48122C65-6147-4B1B-B90A-8EC35DC27846}">
      <dgm:prSet phldrT="[Tekstas]" custT="1"/>
      <dgm:spPr/>
      <dgm:t>
        <a:bodyPr/>
        <a:lstStyle/>
        <a:p>
          <a:r>
            <a:rPr lang="lt-LT" sz="1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Apie 1176 tūkst. eurų</a:t>
          </a:r>
          <a:r>
            <a:rPr lang="lt-LT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lt-L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sumažėjus nuteistųjų terminuota laisvės atėmimo bausme skaičiui (apie 700)</a:t>
          </a:r>
        </a:p>
      </dgm:t>
    </dgm:pt>
    <dgm:pt modelId="{34E56245-9EC1-47C8-B56A-FB1FEFBA366F}" type="parTrans" cxnId="{D9C4EBDC-B518-480E-AA10-1B6090D59AAA}">
      <dgm:prSet/>
      <dgm:spPr/>
      <dgm:t>
        <a:bodyPr/>
        <a:lstStyle/>
        <a:p>
          <a:endParaRPr lang="lt-LT"/>
        </a:p>
      </dgm:t>
    </dgm:pt>
    <dgm:pt modelId="{0A429C69-B373-4EF3-9E11-F8A09CE7B346}" type="sibTrans" cxnId="{D9C4EBDC-B518-480E-AA10-1B6090D59AAA}">
      <dgm:prSet/>
      <dgm:spPr/>
      <dgm:t>
        <a:bodyPr/>
        <a:lstStyle/>
        <a:p>
          <a:endParaRPr lang="lt-LT"/>
        </a:p>
      </dgm:t>
    </dgm:pt>
    <dgm:pt modelId="{A5F9B64C-11EF-4AA9-BCBD-E56228DB6FA7}">
      <dgm:prSet phldrT="[Tekstas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lt-LT" sz="1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Apie 120,9 tūkst. eurų</a:t>
          </a:r>
          <a:r>
            <a:rPr lang="lt-LT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lt-L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lt-L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dalį nuteistųjų (apie 125) perkėlus į atviro tipo pataisos įstaigas, pusiaukelės namus</a:t>
          </a:r>
        </a:p>
      </dgm:t>
    </dgm:pt>
    <dgm:pt modelId="{A5DF69B2-737D-49DD-8489-33D8BC2C300F}" type="parTrans" cxnId="{2B8D8BD3-FEFB-4BD4-AD1B-518CBE3CC764}">
      <dgm:prSet/>
      <dgm:spPr/>
      <dgm:t>
        <a:bodyPr/>
        <a:lstStyle/>
        <a:p>
          <a:endParaRPr lang="lt-LT"/>
        </a:p>
      </dgm:t>
    </dgm:pt>
    <dgm:pt modelId="{410E75C6-8CC4-426F-9C2E-58E47302CC32}" type="sibTrans" cxnId="{2B8D8BD3-FEFB-4BD4-AD1B-518CBE3CC764}">
      <dgm:prSet/>
      <dgm:spPr/>
      <dgm:t>
        <a:bodyPr/>
        <a:lstStyle/>
        <a:p>
          <a:endParaRPr lang="lt-LT"/>
        </a:p>
      </dgm:t>
    </dgm:pt>
    <dgm:pt modelId="{9BFD0858-BDEF-4E87-B1E6-8207B72BA73A}" type="pres">
      <dgm:prSet presAssocID="{6E772A78-6153-47FA-9994-BD4F95C2710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FBFF3C-14D6-4EF2-BA70-0E977B691309}" type="pres">
      <dgm:prSet presAssocID="{EE6DABFD-82E6-425D-BBCD-E68C9D895D6C}" presName="centerShape" presStyleLbl="node0" presStyleIdx="0" presStyleCnt="1" custScaleX="107033" custScaleY="109177"/>
      <dgm:spPr/>
    </dgm:pt>
    <dgm:pt modelId="{1C892B64-18BA-49E4-9105-86657BFC2F24}" type="pres">
      <dgm:prSet presAssocID="{F44E0976-36AF-4597-8CC3-5A136AC4A281}" presName="parTrans" presStyleLbl="bgSibTrans2D1" presStyleIdx="0" presStyleCnt="3"/>
      <dgm:spPr/>
    </dgm:pt>
    <dgm:pt modelId="{C46BD95B-0756-4FDE-B7B5-C6BBB8DED8C3}" type="pres">
      <dgm:prSet presAssocID="{D33EFEA5-E12E-4B75-89CE-44C6EFA67090}" presName="node" presStyleLbl="node1" presStyleIdx="0" presStyleCnt="3" custRadScaleRad="106409" custRadScaleInc="-3308">
        <dgm:presLayoutVars>
          <dgm:bulletEnabled val="1"/>
        </dgm:presLayoutVars>
      </dgm:prSet>
      <dgm:spPr/>
    </dgm:pt>
    <dgm:pt modelId="{2DB20A0B-4058-43E5-8C75-1D75C9A5B7F1}" type="pres">
      <dgm:prSet presAssocID="{34E56245-9EC1-47C8-B56A-FB1FEFBA366F}" presName="parTrans" presStyleLbl="bgSibTrans2D1" presStyleIdx="1" presStyleCnt="3"/>
      <dgm:spPr/>
    </dgm:pt>
    <dgm:pt modelId="{8933110C-3162-46FD-816A-DAD530F20C5F}" type="pres">
      <dgm:prSet presAssocID="{48122C65-6147-4B1B-B90A-8EC35DC27846}" presName="node" presStyleLbl="node1" presStyleIdx="1" presStyleCnt="3" custScaleX="116665" custRadScaleRad="97288" custRadScaleInc="-154">
        <dgm:presLayoutVars>
          <dgm:bulletEnabled val="1"/>
        </dgm:presLayoutVars>
      </dgm:prSet>
      <dgm:spPr/>
    </dgm:pt>
    <dgm:pt modelId="{87F7D239-3738-4B4A-BAF5-DD0735A8F016}" type="pres">
      <dgm:prSet presAssocID="{A5DF69B2-737D-49DD-8489-33D8BC2C300F}" presName="parTrans" presStyleLbl="bgSibTrans2D1" presStyleIdx="2" presStyleCnt="3"/>
      <dgm:spPr/>
    </dgm:pt>
    <dgm:pt modelId="{881CFF42-5960-43C9-AACD-6ABFB9A2D20B}" type="pres">
      <dgm:prSet presAssocID="{A5F9B64C-11EF-4AA9-BCBD-E56228DB6FA7}" presName="node" presStyleLbl="node1" presStyleIdx="2" presStyleCnt="3" custScaleX="111399" custRadScaleRad="106409" custRadScaleInc="3308">
        <dgm:presLayoutVars>
          <dgm:bulletEnabled val="1"/>
        </dgm:presLayoutVars>
      </dgm:prSet>
      <dgm:spPr/>
    </dgm:pt>
  </dgm:ptLst>
  <dgm:cxnLst>
    <dgm:cxn modelId="{F3A66109-8212-4388-9117-0AA87A0B8C7C}" type="presOf" srcId="{A5DF69B2-737D-49DD-8489-33D8BC2C300F}" destId="{87F7D239-3738-4B4A-BAF5-DD0735A8F016}" srcOrd="0" destOrd="0" presId="urn:microsoft.com/office/officeart/2005/8/layout/radial4"/>
    <dgm:cxn modelId="{0304B50F-C8DF-4780-A9E0-F1AFA6C12507}" srcId="{6E772A78-6153-47FA-9994-BD4F95C27102}" destId="{EE6DABFD-82E6-425D-BBCD-E68C9D895D6C}" srcOrd="0" destOrd="0" parTransId="{25CC7798-8B92-4213-9E65-271FA1A569FF}" sibTransId="{EC762F8A-5DE0-4C14-B61E-A0531B2FF88B}"/>
    <dgm:cxn modelId="{07C20B21-7823-4535-92DB-1915B4AB0B0A}" type="presOf" srcId="{EE6DABFD-82E6-425D-BBCD-E68C9D895D6C}" destId="{2FFBFF3C-14D6-4EF2-BA70-0E977B691309}" srcOrd="0" destOrd="0" presId="urn:microsoft.com/office/officeart/2005/8/layout/radial4"/>
    <dgm:cxn modelId="{4E5F253D-CE36-4673-9F62-39702BA08C64}" type="presOf" srcId="{F44E0976-36AF-4597-8CC3-5A136AC4A281}" destId="{1C892B64-18BA-49E4-9105-86657BFC2F24}" srcOrd="0" destOrd="0" presId="urn:microsoft.com/office/officeart/2005/8/layout/radial4"/>
    <dgm:cxn modelId="{338B216B-4F8A-4E3A-BCF7-0BEEDD806749}" type="presOf" srcId="{34E56245-9EC1-47C8-B56A-FB1FEFBA366F}" destId="{2DB20A0B-4058-43E5-8C75-1D75C9A5B7F1}" srcOrd="0" destOrd="0" presId="urn:microsoft.com/office/officeart/2005/8/layout/radial4"/>
    <dgm:cxn modelId="{F89641AB-5841-4810-A7F1-FE3AE196F5E2}" type="presOf" srcId="{6E772A78-6153-47FA-9994-BD4F95C27102}" destId="{9BFD0858-BDEF-4E87-B1E6-8207B72BA73A}" srcOrd="0" destOrd="0" presId="urn:microsoft.com/office/officeart/2005/8/layout/radial4"/>
    <dgm:cxn modelId="{A814DCC9-F455-48C3-9EF4-1B17F3D54E39}" type="presOf" srcId="{48122C65-6147-4B1B-B90A-8EC35DC27846}" destId="{8933110C-3162-46FD-816A-DAD530F20C5F}" srcOrd="0" destOrd="0" presId="urn:microsoft.com/office/officeart/2005/8/layout/radial4"/>
    <dgm:cxn modelId="{2B8D8BD3-FEFB-4BD4-AD1B-518CBE3CC764}" srcId="{EE6DABFD-82E6-425D-BBCD-E68C9D895D6C}" destId="{A5F9B64C-11EF-4AA9-BCBD-E56228DB6FA7}" srcOrd="2" destOrd="0" parTransId="{A5DF69B2-737D-49DD-8489-33D8BC2C300F}" sibTransId="{410E75C6-8CC4-426F-9C2E-58E47302CC32}"/>
    <dgm:cxn modelId="{2611C1D9-A7D4-48DE-A8A6-64A79E01494E}" type="presOf" srcId="{A5F9B64C-11EF-4AA9-BCBD-E56228DB6FA7}" destId="{881CFF42-5960-43C9-AACD-6ABFB9A2D20B}" srcOrd="0" destOrd="0" presId="urn:microsoft.com/office/officeart/2005/8/layout/radial4"/>
    <dgm:cxn modelId="{D9C4EBDC-B518-480E-AA10-1B6090D59AAA}" srcId="{EE6DABFD-82E6-425D-BBCD-E68C9D895D6C}" destId="{48122C65-6147-4B1B-B90A-8EC35DC27846}" srcOrd="1" destOrd="0" parTransId="{34E56245-9EC1-47C8-B56A-FB1FEFBA366F}" sibTransId="{0A429C69-B373-4EF3-9E11-F8A09CE7B346}"/>
    <dgm:cxn modelId="{E53A2FF7-E376-4603-8E68-EB56ED28D5BC}" srcId="{EE6DABFD-82E6-425D-BBCD-E68C9D895D6C}" destId="{D33EFEA5-E12E-4B75-89CE-44C6EFA67090}" srcOrd="0" destOrd="0" parTransId="{F44E0976-36AF-4597-8CC3-5A136AC4A281}" sibTransId="{6CE61013-432A-4DD7-BF41-3F049807C5F4}"/>
    <dgm:cxn modelId="{A64943FB-4877-47C5-B5AC-629DF079B22D}" type="presOf" srcId="{D33EFEA5-E12E-4B75-89CE-44C6EFA67090}" destId="{C46BD95B-0756-4FDE-B7B5-C6BBB8DED8C3}" srcOrd="0" destOrd="0" presId="urn:microsoft.com/office/officeart/2005/8/layout/radial4"/>
    <dgm:cxn modelId="{DC4C4F5F-BF02-4DA3-B42A-7B34E0526735}" type="presParOf" srcId="{9BFD0858-BDEF-4E87-B1E6-8207B72BA73A}" destId="{2FFBFF3C-14D6-4EF2-BA70-0E977B691309}" srcOrd="0" destOrd="0" presId="urn:microsoft.com/office/officeart/2005/8/layout/radial4"/>
    <dgm:cxn modelId="{06DCF31C-510D-436C-A33E-FE4F6F44D8D3}" type="presParOf" srcId="{9BFD0858-BDEF-4E87-B1E6-8207B72BA73A}" destId="{1C892B64-18BA-49E4-9105-86657BFC2F24}" srcOrd="1" destOrd="0" presId="urn:microsoft.com/office/officeart/2005/8/layout/radial4"/>
    <dgm:cxn modelId="{40DF1B55-412B-4618-8010-FB0302455767}" type="presParOf" srcId="{9BFD0858-BDEF-4E87-B1E6-8207B72BA73A}" destId="{C46BD95B-0756-4FDE-B7B5-C6BBB8DED8C3}" srcOrd="2" destOrd="0" presId="urn:microsoft.com/office/officeart/2005/8/layout/radial4"/>
    <dgm:cxn modelId="{DBD246D1-E4E5-4AB4-9512-AC53AAFC194E}" type="presParOf" srcId="{9BFD0858-BDEF-4E87-B1E6-8207B72BA73A}" destId="{2DB20A0B-4058-43E5-8C75-1D75C9A5B7F1}" srcOrd="3" destOrd="0" presId="urn:microsoft.com/office/officeart/2005/8/layout/radial4"/>
    <dgm:cxn modelId="{7F7845A1-6011-479D-B939-276665B4B358}" type="presParOf" srcId="{9BFD0858-BDEF-4E87-B1E6-8207B72BA73A}" destId="{8933110C-3162-46FD-816A-DAD530F20C5F}" srcOrd="4" destOrd="0" presId="urn:microsoft.com/office/officeart/2005/8/layout/radial4"/>
    <dgm:cxn modelId="{305EA005-9665-4A46-98F8-CFE6BD7182B9}" type="presParOf" srcId="{9BFD0858-BDEF-4E87-B1E6-8207B72BA73A}" destId="{87F7D239-3738-4B4A-BAF5-DD0735A8F016}" srcOrd="5" destOrd="0" presId="urn:microsoft.com/office/officeart/2005/8/layout/radial4"/>
    <dgm:cxn modelId="{3A4AC898-57B3-42FF-8F5B-1A029607A275}" type="presParOf" srcId="{9BFD0858-BDEF-4E87-B1E6-8207B72BA73A}" destId="{881CFF42-5960-43C9-AACD-6ABFB9A2D20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824866-7A14-42C8-B9CC-961E3113A3EE}" type="doc">
      <dgm:prSet loTypeId="urn:microsoft.com/office/officeart/2005/8/layout/radial5" loCatId="cycle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lt-LT"/>
        </a:p>
      </dgm:t>
    </dgm:pt>
    <dgm:pt modelId="{A9A4D921-A579-41EF-91A2-51186C8FE3AB}">
      <dgm:prSet phldrT="[Tekstas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Lėšų ekonomija</a:t>
          </a:r>
          <a:endParaRPr lang="lt-LT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B5B1CA-7878-4C0A-B595-5AEF8A8AE4F0}" type="parTrans" cxnId="{22330CDE-7E0B-4A81-B543-9200BFA24069}">
      <dgm:prSet/>
      <dgm:spPr/>
      <dgm:t>
        <a:bodyPr/>
        <a:lstStyle/>
        <a:p>
          <a:endParaRPr lang="lt-LT"/>
        </a:p>
      </dgm:t>
    </dgm:pt>
    <dgm:pt modelId="{4B8CBCA1-D791-4FB8-814E-D3832802694A}" type="sibTrans" cxnId="{22330CDE-7E0B-4A81-B543-9200BFA24069}">
      <dgm:prSet/>
      <dgm:spPr/>
      <dgm:t>
        <a:bodyPr/>
        <a:lstStyle/>
        <a:p>
          <a:endParaRPr lang="lt-LT"/>
        </a:p>
      </dgm:t>
    </dgm:pt>
    <dgm:pt modelId="{CB747296-F164-49AC-9529-1DDE1B1C7AFA}">
      <dgm:prSet phldrT="[Tekstas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lt-LT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Priemonių intensyviai priežiūrai vykdyti plėtra</a:t>
          </a:r>
        </a:p>
      </dgm:t>
    </dgm:pt>
    <dgm:pt modelId="{544255E1-66D2-4030-8981-8CD92E901BA4}" type="parTrans" cxnId="{509684CB-2F4A-4AFF-AB10-3A49563D0468}">
      <dgm:prSet/>
      <dgm:spPr/>
      <dgm:t>
        <a:bodyPr/>
        <a:lstStyle/>
        <a:p>
          <a:endParaRPr lang="lt-LT" dirty="0"/>
        </a:p>
      </dgm:t>
    </dgm:pt>
    <dgm:pt modelId="{8EF3FCC1-D66A-4FA1-BE78-CD1A93B7EEAE}" type="sibTrans" cxnId="{509684CB-2F4A-4AFF-AB10-3A49563D0468}">
      <dgm:prSet/>
      <dgm:spPr/>
      <dgm:t>
        <a:bodyPr/>
        <a:lstStyle/>
        <a:p>
          <a:endParaRPr lang="lt-LT"/>
        </a:p>
      </dgm:t>
    </dgm:pt>
    <dgm:pt modelId="{FBCA05AA-CFF7-45E4-B9DE-D51D153B1CB4}">
      <dgm:prSet phldrT="[Tekstas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lt-LT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Socialinės reabilitacijos stiprinimas ir dinaminės priežiūros pataisos įstaigose plėtra</a:t>
          </a:r>
        </a:p>
      </dgm:t>
    </dgm:pt>
    <dgm:pt modelId="{91BBD631-88F0-4B0B-AB15-77BF1F5FCFA0}" type="parTrans" cxnId="{E21CDBC4-24C7-4D7F-B960-7858A189FCA1}">
      <dgm:prSet/>
      <dgm:spPr/>
      <dgm:t>
        <a:bodyPr/>
        <a:lstStyle/>
        <a:p>
          <a:endParaRPr lang="lt-LT" dirty="0"/>
        </a:p>
      </dgm:t>
    </dgm:pt>
    <dgm:pt modelId="{65D7C171-D690-425A-996A-77C47146F768}" type="sibTrans" cxnId="{E21CDBC4-24C7-4D7F-B960-7858A189FCA1}">
      <dgm:prSet/>
      <dgm:spPr/>
      <dgm:t>
        <a:bodyPr/>
        <a:lstStyle/>
        <a:p>
          <a:endParaRPr lang="lt-LT"/>
        </a:p>
      </dgm:t>
    </dgm:pt>
    <dgm:pt modelId="{015CC2B3-5057-4446-99AC-C2B83345FA51}">
      <dgm:prSet phldrT="[Tekstas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lt-LT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Nuteistųjų užimtumo pataisos įstaigose didinimas</a:t>
          </a:r>
        </a:p>
      </dgm:t>
    </dgm:pt>
    <dgm:pt modelId="{19F669B9-7CA5-499D-AA73-142D18E5571C}" type="parTrans" cxnId="{12CB1D51-C929-4BC2-AB99-04A86019A4E8}">
      <dgm:prSet/>
      <dgm:spPr/>
      <dgm:t>
        <a:bodyPr/>
        <a:lstStyle/>
        <a:p>
          <a:endParaRPr lang="lt-LT" dirty="0"/>
        </a:p>
      </dgm:t>
    </dgm:pt>
    <dgm:pt modelId="{360E26D8-EB34-4A84-8F0B-6F655A136F5E}" type="sibTrans" cxnId="{12CB1D51-C929-4BC2-AB99-04A86019A4E8}">
      <dgm:prSet/>
      <dgm:spPr/>
      <dgm:t>
        <a:bodyPr/>
        <a:lstStyle/>
        <a:p>
          <a:endParaRPr lang="lt-LT"/>
        </a:p>
      </dgm:t>
    </dgm:pt>
    <dgm:pt modelId="{2D71D94F-98C4-40E3-A539-46BAB7299EB3}">
      <dgm:prSet phldrT="[Tekstas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lt-LT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Probacijos tarnybų žmogiškųjų ir materialinių išteklių stiprinimas</a:t>
          </a:r>
        </a:p>
      </dgm:t>
    </dgm:pt>
    <dgm:pt modelId="{DA486EB5-F0DF-4238-A27B-EBD08CEBB68F}" type="parTrans" cxnId="{6D7CA7BE-E4B0-431B-A1BA-880CB4708A2D}">
      <dgm:prSet/>
      <dgm:spPr/>
      <dgm:t>
        <a:bodyPr/>
        <a:lstStyle/>
        <a:p>
          <a:endParaRPr lang="lt-LT" dirty="0"/>
        </a:p>
      </dgm:t>
    </dgm:pt>
    <dgm:pt modelId="{B878A994-AC2A-4466-90D2-690D537FF3FD}" type="sibTrans" cxnId="{6D7CA7BE-E4B0-431B-A1BA-880CB4708A2D}">
      <dgm:prSet/>
      <dgm:spPr/>
      <dgm:t>
        <a:bodyPr/>
        <a:lstStyle/>
        <a:p>
          <a:endParaRPr lang="lt-LT"/>
        </a:p>
      </dgm:t>
    </dgm:pt>
    <dgm:pt modelId="{7CE14FAC-45A1-4A93-BD91-CA5288A67F3E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lt-LT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Atviro tipo pataisos įstaigų plėtra</a:t>
          </a:r>
        </a:p>
      </dgm:t>
    </dgm:pt>
    <dgm:pt modelId="{CA7A4B81-F8C6-49FF-AFF7-D8A27C5A77C7}" type="parTrans" cxnId="{CA33E5CF-2550-4BF4-B912-A1E0EE2A5B5C}">
      <dgm:prSet/>
      <dgm:spPr/>
      <dgm:t>
        <a:bodyPr/>
        <a:lstStyle/>
        <a:p>
          <a:endParaRPr lang="lt-LT" dirty="0"/>
        </a:p>
      </dgm:t>
    </dgm:pt>
    <dgm:pt modelId="{829FFAEE-4A98-4A38-8E8F-DA6EDDF5F59A}" type="sibTrans" cxnId="{CA33E5CF-2550-4BF4-B912-A1E0EE2A5B5C}">
      <dgm:prSet/>
      <dgm:spPr/>
      <dgm:t>
        <a:bodyPr/>
        <a:lstStyle/>
        <a:p>
          <a:endParaRPr lang="lt-LT"/>
        </a:p>
      </dgm:t>
    </dgm:pt>
    <dgm:pt modelId="{CC362BF0-3E50-4ACC-BCBA-E74829F93500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lt-LT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Pataisos įstaigų modernizavimas</a:t>
          </a:r>
        </a:p>
      </dgm:t>
    </dgm:pt>
    <dgm:pt modelId="{08120EA0-87E7-420D-8F23-D8E79A3437E6}" type="parTrans" cxnId="{E24D5660-A2C9-46E4-A88F-BFD19617F2E2}">
      <dgm:prSet/>
      <dgm:spPr/>
      <dgm:t>
        <a:bodyPr/>
        <a:lstStyle/>
        <a:p>
          <a:endParaRPr lang="lt-LT" dirty="0"/>
        </a:p>
      </dgm:t>
    </dgm:pt>
    <dgm:pt modelId="{1A7A1A5A-3815-4855-8CC8-F14FF2FFA0D6}" type="sibTrans" cxnId="{E24D5660-A2C9-46E4-A88F-BFD19617F2E2}">
      <dgm:prSet/>
      <dgm:spPr/>
      <dgm:t>
        <a:bodyPr/>
        <a:lstStyle/>
        <a:p>
          <a:endParaRPr lang="lt-LT"/>
        </a:p>
      </dgm:t>
    </dgm:pt>
    <dgm:pt modelId="{DF1B9603-8E39-46D0-ADC6-864962A4EFB6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lt-LT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Kt. bausmių vykdymo  sistemos modernizavimo priemonių įgyvendinimas</a:t>
          </a:r>
        </a:p>
      </dgm:t>
    </dgm:pt>
    <dgm:pt modelId="{77529E4A-6406-42BA-862F-585F10F34AAF}" type="parTrans" cxnId="{A96235EF-BDDA-4922-9F3F-CA7C55FFB29E}">
      <dgm:prSet/>
      <dgm:spPr/>
      <dgm:t>
        <a:bodyPr/>
        <a:lstStyle/>
        <a:p>
          <a:endParaRPr lang="lt-LT" dirty="0"/>
        </a:p>
      </dgm:t>
    </dgm:pt>
    <dgm:pt modelId="{68920470-6368-4802-A5B1-7FFAF67ED3DB}" type="sibTrans" cxnId="{A96235EF-BDDA-4922-9F3F-CA7C55FFB29E}">
      <dgm:prSet/>
      <dgm:spPr/>
      <dgm:t>
        <a:bodyPr/>
        <a:lstStyle/>
        <a:p>
          <a:endParaRPr lang="lt-LT"/>
        </a:p>
      </dgm:t>
    </dgm:pt>
    <dgm:pt modelId="{5AD31DC9-2D75-40C3-A15D-B63F5F0159DA}" type="pres">
      <dgm:prSet presAssocID="{DD824866-7A14-42C8-B9CC-961E3113A3E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A2F732D-C93F-4A0C-8D6D-E1404492A757}" type="pres">
      <dgm:prSet presAssocID="{A9A4D921-A579-41EF-91A2-51186C8FE3AB}" presName="centerShape" presStyleLbl="node0" presStyleIdx="0" presStyleCnt="1" custScaleX="137500" custScaleY="137500"/>
      <dgm:spPr/>
    </dgm:pt>
    <dgm:pt modelId="{45238BF7-6115-4C01-AA47-9DE476049EC2}" type="pres">
      <dgm:prSet presAssocID="{544255E1-66D2-4030-8981-8CD92E901BA4}" presName="parTrans" presStyleLbl="sibTrans2D1" presStyleIdx="0" presStyleCnt="7"/>
      <dgm:spPr/>
    </dgm:pt>
    <dgm:pt modelId="{B30B2A63-8052-4C88-8C3C-2F9B6D8C5745}" type="pres">
      <dgm:prSet presAssocID="{544255E1-66D2-4030-8981-8CD92E901BA4}" presName="connectorText" presStyleLbl="sibTrans2D1" presStyleIdx="0" presStyleCnt="7"/>
      <dgm:spPr/>
    </dgm:pt>
    <dgm:pt modelId="{99057050-089A-46EF-A647-47687D1A87D9}" type="pres">
      <dgm:prSet presAssocID="{CB747296-F164-49AC-9529-1DDE1B1C7AFA}" presName="node" presStyleLbl="node1" presStyleIdx="0" presStyleCnt="7" custScaleX="107164" custScaleY="107164">
        <dgm:presLayoutVars>
          <dgm:bulletEnabled val="1"/>
        </dgm:presLayoutVars>
      </dgm:prSet>
      <dgm:spPr/>
    </dgm:pt>
    <dgm:pt modelId="{8CAA0802-D0DF-40C3-8A8B-99292F5A5887}" type="pres">
      <dgm:prSet presAssocID="{DA486EB5-F0DF-4238-A27B-EBD08CEBB68F}" presName="parTrans" presStyleLbl="sibTrans2D1" presStyleIdx="1" presStyleCnt="7"/>
      <dgm:spPr/>
    </dgm:pt>
    <dgm:pt modelId="{46BAB5EC-352F-4047-84FA-41085D8F72DA}" type="pres">
      <dgm:prSet presAssocID="{DA486EB5-F0DF-4238-A27B-EBD08CEBB68F}" presName="connectorText" presStyleLbl="sibTrans2D1" presStyleIdx="1" presStyleCnt="7"/>
      <dgm:spPr/>
    </dgm:pt>
    <dgm:pt modelId="{D4F07BE0-04F8-414D-BE4D-1E9A583C6AF4}" type="pres">
      <dgm:prSet presAssocID="{2D71D94F-98C4-40E3-A539-46BAB7299EB3}" presName="node" presStyleLbl="node1" presStyleIdx="1" presStyleCnt="7" custScaleX="107164" custScaleY="107164">
        <dgm:presLayoutVars>
          <dgm:bulletEnabled val="1"/>
        </dgm:presLayoutVars>
      </dgm:prSet>
      <dgm:spPr/>
    </dgm:pt>
    <dgm:pt modelId="{096FCA65-C535-4BE6-B80D-833F93C22960}" type="pres">
      <dgm:prSet presAssocID="{91BBD631-88F0-4B0B-AB15-77BF1F5FCFA0}" presName="parTrans" presStyleLbl="sibTrans2D1" presStyleIdx="2" presStyleCnt="7"/>
      <dgm:spPr/>
    </dgm:pt>
    <dgm:pt modelId="{A34E725A-6624-4CEF-ABE0-6FF941E14467}" type="pres">
      <dgm:prSet presAssocID="{91BBD631-88F0-4B0B-AB15-77BF1F5FCFA0}" presName="connectorText" presStyleLbl="sibTrans2D1" presStyleIdx="2" presStyleCnt="7"/>
      <dgm:spPr/>
    </dgm:pt>
    <dgm:pt modelId="{CDF79A9A-32BA-4447-907C-61F405C455B4}" type="pres">
      <dgm:prSet presAssocID="{FBCA05AA-CFF7-45E4-B9DE-D51D153B1CB4}" presName="node" presStyleLbl="node1" presStyleIdx="2" presStyleCnt="7" custScaleX="107164" custScaleY="107164">
        <dgm:presLayoutVars>
          <dgm:bulletEnabled val="1"/>
        </dgm:presLayoutVars>
      </dgm:prSet>
      <dgm:spPr/>
    </dgm:pt>
    <dgm:pt modelId="{E54F8E3A-B84E-4186-83E1-DF8E05377F22}" type="pres">
      <dgm:prSet presAssocID="{77529E4A-6406-42BA-862F-585F10F34AAF}" presName="parTrans" presStyleLbl="sibTrans2D1" presStyleIdx="3" presStyleCnt="7"/>
      <dgm:spPr/>
    </dgm:pt>
    <dgm:pt modelId="{3824C4B6-3C45-445B-97B9-8E504B0D0D77}" type="pres">
      <dgm:prSet presAssocID="{77529E4A-6406-42BA-862F-585F10F34AAF}" presName="connectorText" presStyleLbl="sibTrans2D1" presStyleIdx="3" presStyleCnt="7"/>
      <dgm:spPr/>
    </dgm:pt>
    <dgm:pt modelId="{5F7D464F-7791-42BF-8C23-3A5368DA89CB}" type="pres">
      <dgm:prSet presAssocID="{DF1B9603-8E39-46D0-ADC6-864962A4EFB6}" presName="node" presStyleLbl="node1" presStyleIdx="3" presStyleCnt="7" custScaleX="107164" custScaleY="107164">
        <dgm:presLayoutVars>
          <dgm:bulletEnabled val="1"/>
        </dgm:presLayoutVars>
      </dgm:prSet>
      <dgm:spPr/>
    </dgm:pt>
    <dgm:pt modelId="{EABAE521-0E10-42C0-8351-FB267818CC07}" type="pres">
      <dgm:prSet presAssocID="{08120EA0-87E7-420D-8F23-D8E79A3437E6}" presName="parTrans" presStyleLbl="sibTrans2D1" presStyleIdx="4" presStyleCnt="7"/>
      <dgm:spPr/>
    </dgm:pt>
    <dgm:pt modelId="{E4C4F9E7-F85F-4B9F-8B96-9ADFDEF55896}" type="pres">
      <dgm:prSet presAssocID="{08120EA0-87E7-420D-8F23-D8E79A3437E6}" presName="connectorText" presStyleLbl="sibTrans2D1" presStyleIdx="4" presStyleCnt="7"/>
      <dgm:spPr/>
    </dgm:pt>
    <dgm:pt modelId="{C021F60F-3EF6-4737-8F14-2A2A5010E27D}" type="pres">
      <dgm:prSet presAssocID="{CC362BF0-3E50-4ACC-BCBA-E74829F93500}" presName="node" presStyleLbl="node1" presStyleIdx="4" presStyleCnt="7" custScaleX="107164" custScaleY="107164">
        <dgm:presLayoutVars>
          <dgm:bulletEnabled val="1"/>
        </dgm:presLayoutVars>
      </dgm:prSet>
      <dgm:spPr/>
    </dgm:pt>
    <dgm:pt modelId="{89CC1AB5-2920-499B-A7E8-210AB8397AA5}" type="pres">
      <dgm:prSet presAssocID="{CA7A4B81-F8C6-49FF-AFF7-D8A27C5A77C7}" presName="parTrans" presStyleLbl="sibTrans2D1" presStyleIdx="5" presStyleCnt="7"/>
      <dgm:spPr/>
    </dgm:pt>
    <dgm:pt modelId="{528036C2-8D51-42CD-ACF0-18B244C55525}" type="pres">
      <dgm:prSet presAssocID="{CA7A4B81-F8C6-49FF-AFF7-D8A27C5A77C7}" presName="connectorText" presStyleLbl="sibTrans2D1" presStyleIdx="5" presStyleCnt="7"/>
      <dgm:spPr/>
    </dgm:pt>
    <dgm:pt modelId="{6295F19E-488C-40D9-9960-858103204959}" type="pres">
      <dgm:prSet presAssocID="{7CE14FAC-45A1-4A93-BD91-CA5288A67F3E}" presName="node" presStyleLbl="node1" presStyleIdx="5" presStyleCnt="7" custScaleX="107164" custScaleY="107164">
        <dgm:presLayoutVars>
          <dgm:bulletEnabled val="1"/>
        </dgm:presLayoutVars>
      </dgm:prSet>
      <dgm:spPr/>
    </dgm:pt>
    <dgm:pt modelId="{523F6285-6196-49AB-A8CD-65684A643498}" type="pres">
      <dgm:prSet presAssocID="{19F669B9-7CA5-499D-AA73-142D18E5571C}" presName="parTrans" presStyleLbl="sibTrans2D1" presStyleIdx="6" presStyleCnt="7"/>
      <dgm:spPr/>
    </dgm:pt>
    <dgm:pt modelId="{BAFDA802-7768-4A3C-9534-B34F7CF32812}" type="pres">
      <dgm:prSet presAssocID="{19F669B9-7CA5-499D-AA73-142D18E5571C}" presName="connectorText" presStyleLbl="sibTrans2D1" presStyleIdx="6" presStyleCnt="7"/>
      <dgm:spPr/>
    </dgm:pt>
    <dgm:pt modelId="{475AECA0-7FB5-4794-82C7-BDB81F596B77}" type="pres">
      <dgm:prSet presAssocID="{015CC2B3-5057-4446-99AC-C2B83345FA51}" presName="node" presStyleLbl="node1" presStyleIdx="6" presStyleCnt="7" custScaleX="107164" custScaleY="107164">
        <dgm:presLayoutVars>
          <dgm:bulletEnabled val="1"/>
        </dgm:presLayoutVars>
      </dgm:prSet>
      <dgm:spPr/>
    </dgm:pt>
  </dgm:ptLst>
  <dgm:cxnLst>
    <dgm:cxn modelId="{742ED210-EC13-437F-AAA8-D2335B7FE44B}" type="presOf" srcId="{015CC2B3-5057-4446-99AC-C2B83345FA51}" destId="{475AECA0-7FB5-4794-82C7-BDB81F596B77}" srcOrd="0" destOrd="0" presId="urn:microsoft.com/office/officeart/2005/8/layout/radial5"/>
    <dgm:cxn modelId="{C2AD2212-B7D5-497D-979F-E4811ECB4B5A}" type="presOf" srcId="{544255E1-66D2-4030-8981-8CD92E901BA4}" destId="{B30B2A63-8052-4C88-8C3C-2F9B6D8C5745}" srcOrd="1" destOrd="0" presId="urn:microsoft.com/office/officeart/2005/8/layout/radial5"/>
    <dgm:cxn modelId="{BDF51C2A-3CDD-4566-A71B-E43F413964A1}" type="presOf" srcId="{A9A4D921-A579-41EF-91A2-51186C8FE3AB}" destId="{8A2F732D-C93F-4A0C-8D6D-E1404492A757}" srcOrd="0" destOrd="0" presId="urn:microsoft.com/office/officeart/2005/8/layout/radial5"/>
    <dgm:cxn modelId="{E87B832C-E740-48B4-8C76-A5877368E000}" type="presOf" srcId="{91BBD631-88F0-4B0B-AB15-77BF1F5FCFA0}" destId="{096FCA65-C535-4BE6-B80D-833F93C22960}" srcOrd="0" destOrd="0" presId="urn:microsoft.com/office/officeart/2005/8/layout/radial5"/>
    <dgm:cxn modelId="{B6C62A32-24CD-498E-B295-B595BCE64BC9}" type="presOf" srcId="{19F669B9-7CA5-499D-AA73-142D18E5571C}" destId="{523F6285-6196-49AB-A8CD-65684A643498}" srcOrd="0" destOrd="0" presId="urn:microsoft.com/office/officeart/2005/8/layout/radial5"/>
    <dgm:cxn modelId="{E24D5660-A2C9-46E4-A88F-BFD19617F2E2}" srcId="{A9A4D921-A579-41EF-91A2-51186C8FE3AB}" destId="{CC362BF0-3E50-4ACC-BCBA-E74829F93500}" srcOrd="4" destOrd="0" parTransId="{08120EA0-87E7-420D-8F23-D8E79A3437E6}" sibTransId="{1A7A1A5A-3815-4855-8CC8-F14FF2FFA0D6}"/>
    <dgm:cxn modelId="{26AE7B44-A129-4E84-9C39-CCD946EEB799}" type="presOf" srcId="{FBCA05AA-CFF7-45E4-B9DE-D51D153B1CB4}" destId="{CDF79A9A-32BA-4447-907C-61F405C455B4}" srcOrd="0" destOrd="0" presId="urn:microsoft.com/office/officeart/2005/8/layout/radial5"/>
    <dgm:cxn modelId="{6B99C645-5E90-49F0-A6B0-6846784F9AB0}" type="presOf" srcId="{DD824866-7A14-42C8-B9CC-961E3113A3EE}" destId="{5AD31DC9-2D75-40C3-A15D-B63F5F0159DA}" srcOrd="0" destOrd="0" presId="urn:microsoft.com/office/officeart/2005/8/layout/radial5"/>
    <dgm:cxn modelId="{3030654B-6D9F-4372-BD51-4BB228BBE298}" type="presOf" srcId="{08120EA0-87E7-420D-8F23-D8E79A3437E6}" destId="{E4C4F9E7-F85F-4B9F-8B96-9ADFDEF55896}" srcOrd="1" destOrd="0" presId="urn:microsoft.com/office/officeart/2005/8/layout/radial5"/>
    <dgm:cxn modelId="{12CB1D51-C929-4BC2-AB99-04A86019A4E8}" srcId="{A9A4D921-A579-41EF-91A2-51186C8FE3AB}" destId="{015CC2B3-5057-4446-99AC-C2B83345FA51}" srcOrd="6" destOrd="0" parTransId="{19F669B9-7CA5-499D-AA73-142D18E5571C}" sibTransId="{360E26D8-EB34-4A84-8F0B-6F655A136F5E}"/>
    <dgm:cxn modelId="{9684C171-C02E-43EE-BC75-3ECAA57F2A90}" type="presOf" srcId="{77529E4A-6406-42BA-862F-585F10F34AAF}" destId="{3824C4B6-3C45-445B-97B9-8E504B0D0D77}" srcOrd="1" destOrd="0" presId="urn:microsoft.com/office/officeart/2005/8/layout/radial5"/>
    <dgm:cxn modelId="{FFA65F54-1AAF-4B93-8D43-E63735DD3FC2}" type="presOf" srcId="{08120EA0-87E7-420D-8F23-D8E79A3437E6}" destId="{EABAE521-0E10-42C0-8351-FB267818CC07}" srcOrd="0" destOrd="0" presId="urn:microsoft.com/office/officeart/2005/8/layout/radial5"/>
    <dgm:cxn modelId="{FEED217A-1371-4FCC-82C6-D23D6AC9EEB5}" type="presOf" srcId="{DA486EB5-F0DF-4238-A27B-EBD08CEBB68F}" destId="{46BAB5EC-352F-4047-84FA-41085D8F72DA}" srcOrd="1" destOrd="0" presId="urn:microsoft.com/office/officeart/2005/8/layout/radial5"/>
    <dgm:cxn modelId="{93A5355A-4032-4441-A208-83F17BFD8512}" type="presOf" srcId="{91BBD631-88F0-4B0B-AB15-77BF1F5FCFA0}" destId="{A34E725A-6624-4CEF-ABE0-6FF941E14467}" srcOrd="1" destOrd="0" presId="urn:microsoft.com/office/officeart/2005/8/layout/radial5"/>
    <dgm:cxn modelId="{F5C4907B-5B4E-4A31-9FE2-A65E905D0A57}" type="presOf" srcId="{DF1B9603-8E39-46D0-ADC6-864962A4EFB6}" destId="{5F7D464F-7791-42BF-8C23-3A5368DA89CB}" srcOrd="0" destOrd="0" presId="urn:microsoft.com/office/officeart/2005/8/layout/radial5"/>
    <dgm:cxn modelId="{48483F93-2A7C-43CF-A84B-104255F07A19}" type="presOf" srcId="{7CE14FAC-45A1-4A93-BD91-CA5288A67F3E}" destId="{6295F19E-488C-40D9-9960-858103204959}" srcOrd="0" destOrd="0" presId="urn:microsoft.com/office/officeart/2005/8/layout/radial5"/>
    <dgm:cxn modelId="{58E51894-F57E-45A2-8192-BB71D1E2AB51}" type="presOf" srcId="{DA486EB5-F0DF-4238-A27B-EBD08CEBB68F}" destId="{8CAA0802-D0DF-40C3-8A8B-99292F5A5887}" srcOrd="0" destOrd="0" presId="urn:microsoft.com/office/officeart/2005/8/layout/radial5"/>
    <dgm:cxn modelId="{EF6C8F9B-D7F9-4DC0-B62C-6F2DA64C011C}" type="presOf" srcId="{CA7A4B81-F8C6-49FF-AFF7-D8A27C5A77C7}" destId="{89CC1AB5-2920-499B-A7E8-210AB8397AA5}" srcOrd="0" destOrd="0" presId="urn:microsoft.com/office/officeart/2005/8/layout/radial5"/>
    <dgm:cxn modelId="{7E771AA2-C9FF-4112-9546-9614B6FF8827}" type="presOf" srcId="{CA7A4B81-F8C6-49FF-AFF7-D8A27C5A77C7}" destId="{528036C2-8D51-42CD-ACF0-18B244C55525}" srcOrd="1" destOrd="0" presId="urn:microsoft.com/office/officeart/2005/8/layout/radial5"/>
    <dgm:cxn modelId="{6D7CA7BE-E4B0-431B-A1BA-880CB4708A2D}" srcId="{A9A4D921-A579-41EF-91A2-51186C8FE3AB}" destId="{2D71D94F-98C4-40E3-A539-46BAB7299EB3}" srcOrd="1" destOrd="0" parTransId="{DA486EB5-F0DF-4238-A27B-EBD08CEBB68F}" sibTransId="{B878A994-AC2A-4466-90D2-690D537FF3FD}"/>
    <dgm:cxn modelId="{E21CDBC4-24C7-4D7F-B960-7858A189FCA1}" srcId="{A9A4D921-A579-41EF-91A2-51186C8FE3AB}" destId="{FBCA05AA-CFF7-45E4-B9DE-D51D153B1CB4}" srcOrd="2" destOrd="0" parTransId="{91BBD631-88F0-4B0B-AB15-77BF1F5FCFA0}" sibTransId="{65D7C171-D690-425A-996A-77C47146F768}"/>
    <dgm:cxn modelId="{328A38C5-4F8A-46C9-AC98-16F4715B1C70}" type="presOf" srcId="{19F669B9-7CA5-499D-AA73-142D18E5571C}" destId="{BAFDA802-7768-4A3C-9534-B34F7CF32812}" srcOrd="1" destOrd="0" presId="urn:microsoft.com/office/officeart/2005/8/layout/radial5"/>
    <dgm:cxn modelId="{509684CB-2F4A-4AFF-AB10-3A49563D0468}" srcId="{A9A4D921-A579-41EF-91A2-51186C8FE3AB}" destId="{CB747296-F164-49AC-9529-1DDE1B1C7AFA}" srcOrd="0" destOrd="0" parTransId="{544255E1-66D2-4030-8981-8CD92E901BA4}" sibTransId="{8EF3FCC1-D66A-4FA1-BE78-CD1A93B7EEAE}"/>
    <dgm:cxn modelId="{CA33E5CF-2550-4BF4-B912-A1E0EE2A5B5C}" srcId="{A9A4D921-A579-41EF-91A2-51186C8FE3AB}" destId="{7CE14FAC-45A1-4A93-BD91-CA5288A67F3E}" srcOrd="5" destOrd="0" parTransId="{CA7A4B81-F8C6-49FF-AFF7-D8A27C5A77C7}" sibTransId="{829FFAEE-4A98-4A38-8E8F-DA6EDDF5F59A}"/>
    <dgm:cxn modelId="{604488D2-8833-4718-8A8D-A93805D58C6F}" type="presOf" srcId="{77529E4A-6406-42BA-862F-585F10F34AAF}" destId="{E54F8E3A-B84E-4186-83E1-DF8E05377F22}" srcOrd="0" destOrd="0" presId="urn:microsoft.com/office/officeart/2005/8/layout/radial5"/>
    <dgm:cxn modelId="{73520CD5-E10A-4C99-9002-3D4F787200EA}" type="presOf" srcId="{2D71D94F-98C4-40E3-A539-46BAB7299EB3}" destId="{D4F07BE0-04F8-414D-BE4D-1E9A583C6AF4}" srcOrd="0" destOrd="0" presId="urn:microsoft.com/office/officeart/2005/8/layout/radial5"/>
    <dgm:cxn modelId="{A27CDED9-1E63-4D72-AD3E-804EA87FDEA1}" type="presOf" srcId="{544255E1-66D2-4030-8981-8CD92E901BA4}" destId="{45238BF7-6115-4C01-AA47-9DE476049EC2}" srcOrd="0" destOrd="0" presId="urn:microsoft.com/office/officeart/2005/8/layout/radial5"/>
    <dgm:cxn modelId="{22330CDE-7E0B-4A81-B543-9200BFA24069}" srcId="{DD824866-7A14-42C8-B9CC-961E3113A3EE}" destId="{A9A4D921-A579-41EF-91A2-51186C8FE3AB}" srcOrd="0" destOrd="0" parTransId="{5CB5B1CA-7878-4C0A-B595-5AEF8A8AE4F0}" sibTransId="{4B8CBCA1-D791-4FB8-814E-D3832802694A}"/>
    <dgm:cxn modelId="{DD03D3E8-5DCF-45BD-99A2-2CFDBFF3ED1B}" type="presOf" srcId="{CC362BF0-3E50-4ACC-BCBA-E74829F93500}" destId="{C021F60F-3EF6-4737-8F14-2A2A5010E27D}" srcOrd="0" destOrd="0" presId="urn:microsoft.com/office/officeart/2005/8/layout/radial5"/>
    <dgm:cxn modelId="{A96235EF-BDDA-4922-9F3F-CA7C55FFB29E}" srcId="{A9A4D921-A579-41EF-91A2-51186C8FE3AB}" destId="{DF1B9603-8E39-46D0-ADC6-864962A4EFB6}" srcOrd="3" destOrd="0" parTransId="{77529E4A-6406-42BA-862F-585F10F34AAF}" sibTransId="{68920470-6368-4802-A5B1-7FFAF67ED3DB}"/>
    <dgm:cxn modelId="{8E4958F5-CDA8-493A-BE4B-A38EA8F34F85}" type="presOf" srcId="{CB747296-F164-49AC-9529-1DDE1B1C7AFA}" destId="{99057050-089A-46EF-A647-47687D1A87D9}" srcOrd="0" destOrd="0" presId="urn:microsoft.com/office/officeart/2005/8/layout/radial5"/>
    <dgm:cxn modelId="{995930F5-4FEE-40F2-A124-15462D2B0133}" type="presParOf" srcId="{5AD31DC9-2D75-40C3-A15D-B63F5F0159DA}" destId="{8A2F732D-C93F-4A0C-8D6D-E1404492A757}" srcOrd="0" destOrd="0" presId="urn:microsoft.com/office/officeart/2005/8/layout/radial5"/>
    <dgm:cxn modelId="{D99FA58F-E3DC-4620-8AF1-83F7A48954FC}" type="presParOf" srcId="{5AD31DC9-2D75-40C3-A15D-B63F5F0159DA}" destId="{45238BF7-6115-4C01-AA47-9DE476049EC2}" srcOrd="1" destOrd="0" presId="urn:microsoft.com/office/officeart/2005/8/layout/radial5"/>
    <dgm:cxn modelId="{579F0312-9FB4-456D-B082-F527FEBEE957}" type="presParOf" srcId="{45238BF7-6115-4C01-AA47-9DE476049EC2}" destId="{B30B2A63-8052-4C88-8C3C-2F9B6D8C5745}" srcOrd="0" destOrd="0" presId="urn:microsoft.com/office/officeart/2005/8/layout/radial5"/>
    <dgm:cxn modelId="{6BA2597D-4DF3-4987-AA44-DBDAE0148D8A}" type="presParOf" srcId="{5AD31DC9-2D75-40C3-A15D-B63F5F0159DA}" destId="{99057050-089A-46EF-A647-47687D1A87D9}" srcOrd="2" destOrd="0" presId="urn:microsoft.com/office/officeart/2005/8/layout/radial5"/>
    <dgm:cxn modelId="{30B7E8DA-64E9-4EA2-9EF4-46ECFABC08E9}" type="presParOf" srcId="{5AD31DC9-2D75-40C3-A15D-B63F5F0159DA}" destId="{8CAA0802-D0DF-40C3-8A8B-99292F5A5887}" srcOrd="3" destOrd="0" presId="urn:microsoft.com/office/officeart/2005/8/layout/radial5"/>
    <dgm:cxn modelId="{9170B2A7-1D73-4E02-92C0-6D9162D3A215}" type="presParOf" srcId="{8CAA0802-D0DF-40C3-8A8B-99292F5A5887}" destId="{46BAB5EC-352F-4047-84FA-41085D8F72DA}" srcOrd="0" destOrd="0" presId="urn:microsoft.com/office/officeart/2005/8/layout/radial5"/>
    <dgm:cxn modelId="{C414014F-B880-47B1-A10C-822994A83E91}" type="presParOf" srcId="{5AD31DC9-2D75-40C3-A15D-B63F5F0159DA}" destId="{D4F07BE0-04F8-414D-BE4D-1E9A583C6AF4}" srcOrd="4" destOrd="0" presId="urn:microsoft.com/office/officeart/2005/8/layout/radial5"/>
    <dgm:cxn modelId="{9386E51E-C30A-4192-9559-BDA6BAD9D68A}" type="presParOf" srcId="{5AD31DC9-2D75-40C3-A15D-B63F5F0159DA}" destId="{096FCA65-C535-4BE6-B80D-833F93C22960}" srcOrd="5" destOrd="0" presId="urn:microsoft.com/office/officeart/2005/8/layout/radial5"/>
    <dgm:cxn modelId="{6399B0A1-2C16-43FC-A3AB-8368FB004670}" type="presParOf" srcId="{096FCA65-C535-4BE6-B80D-833F93C22960}" destId="{A34E725A-6624-4CEF-ABE0-6FF941E14467}" srcOrd="0" destOrd="0" presId="urn:microsoft.com/office/officeart/2005/8/layout/radial5"/>
    <dgm:cxn modelId="{D996DCDB-83A9-49C2-9DE5-8801F3463DC5}" type="presParOf" srcId="{5AD31DC9-2D75-40C3-A15D-B63F5F0159DA}" destId="{CDF79A9A-32BA-4447-907C-61F405C455B4}" srcOrd="6" destOrd="0" presId="urn:microsoft.com/office/officeart/2005/8/layout/radial5"/>
    <dgm:cxn modelId="{9870C109-2F8C-4BF5-AA81-B16A9F5A9B86}" type="presParOf" srcId="{5AD31DC9-2D75-40C3-A15D-B63F5F0159DA}" destId="{E54F8E3A-B84E-4186-83E1-DF8E05377F22}" srcOrd="7" destOrd="0" presId="urn:microsoft.com/office/officeart/2005/8/layout/radial5"/>
    <dgm:cxn modelId="{D55011C9-56BE-462E-AAAE-4CD9269651CC}" type="presParOf" srcId="{E54F8E3A-B84E-4186-83E1-DF8E05377F22}" destId="{3824C4B6-3C45-445B-97B9-8E504B0D0D77}" srcOrd="0" destOrd="0" presId="urn:microsoft.com/office/officeart/2005/8/layout/radial5"/>
    <dgm:cxn modelId="{69D93641-247C-4DD7-804C-4EB6B710D076}" type="presParOf" srcId="{5AD31DC9-2D75-40C3-A15D-B63F5F0159DA}" destId="{5F7D464F-7791-42BF-8C23-3A5368DA89CB}" srcOrd="8" destOrd="0" presId="urn:microsoft.com/office/officeart/2005/8/layout/radial5"/>
    <dgm:cxn modelId="{1DA02A72-AB1B-4A7A-BB84-85FDD1594492}" type="presParOf" srcId="{5AD31DC9-2D75-40C3-A15D-B63F5F0159DA}" destId="{EABAE521-0E10-42C0-8351-FB267818CC07}" srcOrd="9" destOrd="0" presId="urn:microsoft.com/office/officeart/2005/8/layout/radial5"/>
    <dgm:cxn modelId="{A6EECF23-1895-4A16-AF8A-5DC8DCFC53B1}" type="presParOf" srcId="{EABAE521-0E10-42C0-8351-FB267818CC07}" destId="{E4C4F9E7-F85F-4B9F-8B96-9ADFDEF55896}" srcOrd="0" destOrd="0" presId="urn:microsoft.com/office/officeart/2005/8/layout/radial5"/>
    <dgm:cxn modelId="{8A1A8363-0DA2-4175-95BC-F42E8E3CD7AA}" type="presParOf" srcId="{5AD31DC9-2D75-40C3-A15D-B63F5F0159DA}" destId="{C021F60F-3EF6-4737-8F14-2A2A5010E27D}" srcOrd="10" destOrd="0" presId="urn:microsoft.com/office/officeart/2005/8/layout/radial5"/>
    <dgm:cxn modelId="{3C5B39A1-66B6-4D31-8B6D-3FC26A32EE6F}" type="presParOf" srcId="{5AD31DC9-2D75-40C3-A15D-B63F5F0159DA}" destId="{89CC1AB5-2920-499B-A7E8-210AB8397AA5}" srcOrd="11" destOrd="0" presId="urn:microsoft.com/office/officeart/2005/8/layout/radial5"/>
    <dgm:cxn modelId="{04193A61-8FEE-4BF4-BA53-9705862108D4}" type="presParOf" srcId="{89CC1AB5-2920-499B-A7E8-210AB8397AA5}" destId="{528036C2-8D51-42CD-ACF0-18B244C55525}" srcOrd="0" destOrd="0" presId="urn:microsoft.com/office/officeart/2005/8/layout/radial5"/>
    <dgm:cxn modelId="{950A57BD-2311-4912-A251-1FC48AC34351}" type="presParOf" srcId="{5AD31DC9-2D75-40C3-A15D-B63F5F0159DA}" destId="{6295F19E-488C-40D9-9960-858103204959}" srcOrd="12" destOrd="0" presId="urn:microsoft.com/office/officeart/2005/8/layout/radial5"/>
    <dgm:cxn modelId="{9F832DA8-A18A-41A9-8D85-75FFAC444CF1}" type="presParOf" srcId="{5AD31DC9-2D75-40C3-A15D-B63F5F0159DA}" destId="{523F6285-6196-49AB-A8CD-65684A643498}" srcOrd="13" destOrd="0" presId="urn:microsoft.com/office/officeart/2005/8/layout/radial5"/>
    <dgm:cxn modelId="{AB528E64-DBB4-4422-8FF8-8BE96423EB95}" type="presParOf" srcId="{523F6285-6196-49AB-A8CD-65684A643498}" destId="{BAFDA802-7768-4A3C-9534-B34F7CF32812}" srcOrd="0" destOrd="0" presId="urn:microsoft.com/office/officeart/2005/8/layout/radial5"/>
    <dgm:cxn modelId="{1CE72781-806E-41B2-BFE3-123E4DD3B210}" type="presParOf" srcId="{5AD31DC9-2D75-40C3-A15D-B63F5F0159DA}" destId="{475AECA0-7FB5-4794-82C7-BDB81F596B77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3B4A59-D1E7-4CB3-81E8-5485F37CEC3A}" type="doc">
      <dgm:prSet loTypeId="urn:microsoft.com/office/officeart/2005/8/layout/balance1" loCatId="relationship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lt-LT"/>
        </a:p>
      </dgm:t>
    </dgm:pt>
    <dgm:pt modelId="{0062F363-9A95-4871-A533-278ED71D8AE2}">
      <dgm:prSet phldrT="[Tekstas]"/>
      <dgm:spPr/>
      <dgm:t>
        <a:bodyPr/>
        <a:lstStyle/>
        <a:p>
          <a:r>
            <a:rPr lang="lt-LT" b="1" dirty="0"/>
            <a:t>Įkalinimas</a:t>
          </a:r>
        </a:p>
      </dgm:t>
    </dgm:pt>
    <dgm:pt modelId="{620C3807-32D0-466F-AFF4-2D0974CCDB64}" type="parTrans" cxnId="{F3FCBA38-4F72-49F6-81D9-2B6C56D83617}">
      <dgm:prSet/>
      <dgm:spPr/>
      <dgm:t>
        <a:bodyPr/>
        <a:lstStyle/>
        <a:p>
          <a:endParaRPr lang="lt-LT"/>
        </a:p>
      </dgm:t>
    </dgm:pt>
    <dgm:pt modelId="{1940397F-7AF6-422D-A3B1-DCCBB038A81E}" type="sibTrans" cxnId="{F3FCBA38-4F72-49F6-81D9-2B6C56D83617}">
      <dgm:prSet/>
      <dgm:spPr/>
      <dgm:t>
        <a:bodyPr/>
        <a:lstStyle/>
        <a:p>
          <a:endParaRPr lang="lt-LT"/>
        </a:p>
      </dgm:t>
    </dgm:pt>
    <dgm:pt modelId="{2CB83A16-A574-4006-A613-CAFF75DD9CD7}">
      <dgm:prSet phldrT="[Tekstas]"/>
      <dgm:spPr/>
      <dgm:t>
        <a:bodyPr/>
        <a:lstStyle/>
        <a:p>
          <a:r>
            <a:rPr lang="lt-LT" dirty="0"/>
            <a:t>Brangu</a:t>
          </a:r>
        </a:p>
      </dgm:t>
    </dgm:pt>
    <dgm:pt modelId="{34CF6C09-1D7F-4D4D-97B3-891A46FACF75}" type="parTrans" cxnId="{26317DD5-F6CE-4FD8-815F-89F6F1630558}">
      <dgm:prSet/>
      <dgm:spPr/>
      <dgm:t>
        <a:bodyPr/>
        <a:lstStyle/>
        <a:p>
          <a:endParaRPr lang="lt-LT"/>
        </a:p>
      </dgm:t>
    </dgm:pt>
    <dgm:pt modelId="{8AB2E979-8D3A-45AF-8F01-0267319422A0}" type="sibTrans" cxnId="{26317DD5-F6CE-4FD8-815F-89F6F1630558}">
      <dgm:prSet/>
      <dgm:spPr/>
      <dgm:t>
        <a:bodyPr/>
        <a:lstStyle/>
        <a:p>
          <a:endParaRPr lang="lt-LT"/>
        </a:p>
      </dgm:t>
    </dgm:pt>
    <dgm:pt modelId="{AF6BBBF3-A541-49FD-BDD2-69C944370580}">
      <dgm:prSet phldrT="[Tekstas]"/>
      <dgm:spPr/>
      <dgm:t>
        <a:bodyPr/>
        <a:lstStyle/>
        <a:p>
          <a:r>
            <a:rPr lang="lt-LT" dirty="0"/>
            <a:t>Mažas efektas</a:t>
          </a:r>
        </a:p>
      </dgm:t>
    </dgm:pt>
    <dgm:pt modelId="{2330A6E3-389C-4CD5-AC0C-0E7F82C23870}" type="parTrans" cxnId="{2AF1549D-A66F-48CD-AFBD-92135FE4CFDC}">
      <dgm:prSet/>
      <dgm:spPr/>
      <dgm:t>
        <a:bodyPr/>
        <a:lstStyle/>
        <a:p>
          <a:endParaRPr lang="lt-LT"/>
        </a:p>
      </dgm:t>
    </dgm:pt>
    <dgm:pt modelId="{B2E1B47D-72B1-4CB0-9EDE-B9590C28F734}" type="sibTrans" cxnId="{2AF1549D-A66F-48CD-AFBD-92135FE4CFDC}">
      <dgm:prSet/>
      <dgm:spPr/>
      <dgm:t>
        <a:bodyPr/>
        <a:lstStyle/>
        <a:p>
          <a:endParaRPr lang="lt-LT"/>
        </a:p>
      </dgm:t>
    </dgm:pt>
    <dgm:pt modelId="{56A1A6E4-ECB0-4317-9852-9B5DE69F3844}">
      <dgm:prSet phldrT="[Tekstas]"/>
      <dgm:spPr/>
      <dgm:t>
        <a:bodyPr/>
        <a:lstStyle/>
        <a:p>
          <a:r>
            <a:rPr lang="lt-LT" b="1" dirty="0">
              <a:solidFill>
                <a:srgbClr val="FF0000"/>
              </a:solidFill>
            </a:rPr>
            <a:t>Alternatyvios sankcijos ir probacija</a:t>
          </a:r>
        </a:p>
      </dgm:t>
    </dgm:pt>
    <dgm:pt modelId="{059A3788-1367-4490-A652-0FB68DE1E121}" type="parTrans" cxnId="{B7497E6F-CC9D-4EC7-BCAA-88DCBF10DBEB}">
      <dgm:prSet/>
      <dgm:spPr/>
      <dgm:t>
        <a:bodyPr/>
        <a:lstStyle/>
        <a:p>
          <a:endParaRPr lang="lt-LT"/>
        </a:p>
      </dgm:t>
    </dgm:pt>
    <dgm:pt modelId="{6408602F-C9BB-41F4-8D71-859879E29C32}" type="sibTrans" cxnId="{B7497E6F-CC9D-4EC7-BCAA-88DCBF10DBEB}">
      <dgm:prSet/>
      <dgm:spPr/>
      <dgm:t>
        <a:bodyPr/>
        <a:lstStyle/>
        <a:p>
          <a:endParaRPr lang="lt-LT"/>
        </a:p>
      </dgm:t>
    </dgm:pt>
    <dgm:pt modelId="{55CA0C84-4BAA-42D5-A388-37DF37E472EF}">
      <dgm:prSet phldrT="[Tekstas]"/>
      <dgm:spPr/>
      <dgm:t>
        <a:bodyPr/>
        <a:lstStyle/>
        <a:p>
          <a:r>
            <a:rPr lang="lt-LT" b="1" dirty="0">
              <a:solidFill>
                <a:srgbClr val="FF0000"/>
              </a:solidFill>
            </a:rPr>
            <a:t>PIGU</a:t>
          </a:r>
        </a:p>
      </dgm:t>
    </dgm:pt>
    <dgm:pt modelId="{6A741A2A-0544-4283-AF39-D990D98BDB58}" type="parTrans" cxnId="{99BB8552-F5C3-4160-A2B3-FF54F397AF81}">
      <dgm:prSet/>
      <dgm:spPr/>
      <dgm:t>
        <a:bodyPr/>
        <a:lstStyle/>
        <a:p>
          <a:endParaRPr lang="lt-LT"/>
        </a:p>
      </dgm:t>
    </dgm:pt>
    <dgm:pt modelId="{4B03192C-FC1C-49CE-98B7-87E2E2BF7687}" type="sibTrans" cxnId="{99BB8552-F5C3-4160-A2B3-FF54F397AF81}">
      <dgm:prSet/>
      <dgm:spPr/>
      <dgm:t>
        <a:bodyPr/>
        <a:lstStyle/>
        <a:p>
          <a:endParaRPr lang="lt-LT"/>
        </a:p>
      </dgm:t>
    </dgm:pt>
    <dgm:pt modelId="{CB0506B9-2532-4336-AD40-BFCD955CF4E2}">
      <dgm:prSet phldrT="[Tekstas]"/>
      <dgm:spPr/>
      <dgm:t>
        <a:bodyPr/>
        <a:lstStyle/>
        <a:p>
          <a:r>
            <a:rPr lang="lt-LT" b="1" dirty="0">
              <a:solidFill>
                <a:srgbClr val="FF0000"/>
              </a:solidFill>
            </a:rPr>
            <a:t>NAUDINGA</a:t>
          </a:r>
        </a:p>
      </dgm:t>
    </dgm:pt>
    <dgm:pt modelId="{3DFA15BE-351F-402E-AF82-6797384AE334}" type="parTrans" cxnId="{AAAA70FE-A995-4C31-B9D6-2F6A10B069B3}">
      <dgm:prSet/>
      <dgm:spPr/>
      <dgm:t>
        <a:bodyPr/>
        <a:lstStyle/>
        <a:p>
          <a:endParaRPr lang="lt-LT"/>
        </a:p>
      </dgm:t>
    </dgm:pt>
    <dgm:pt modelId="{DCA9837E-C298-4953-9AE9-5590E3728A05}" type="sibTrans" cxnId="{AAAA70FE-A995-4C31-B9D6-2F6A10B069B3}">
      <dgm:prSet/>
      <dgm:spPr/>
      <dgm:t>
        <a:bodyPr/>
        <a:lstStyle/>
        <a:p>
          <a:endParaRPr lang="lt-LT"/>
        </a:p>
      </dgm:t>
    </dgm:pt>
    <dgm:pt modelId="{13CC86D7-AF8E-43AE-B4C0-4F6D0711BF62}">
      <dgm:prSet phldrT="[Tekstas]"/>
      <dgm:spPr/>
      <dgm:t>
        <a:bodyPr/>
        <a:lstStyle/>
        <a:p>
          <a:r>
            <a:rPr lang="lt-LT" b="1" dirty="0">
              <a:solidFill>
                <a:srgbClr val="FF0000"/>
              </a:solidFill>
            </a:rPr>
            <a:t>EFEKTYVU</a:t>
          </a:r>
        </a:p>
      </dgm:t>
    </dgm:pt>
    <dgm:pt modelId="{77E1F4BA-551F-4D8D-B9B2-BA582F3A3CE7}" type="parTrans" cxnId="{9358C504-7167-4A8B-9926-04D0343E0D42}">
      <dgm:prSet/>
      <dgm:spPr/>
      <dgm:t>
        <a:bodyPr/>
        <a:lstStyle/>
        <a:p>
          <a:endParaRPr lang="lt-LT"/>
        </a:p>
      </dgm:t>
    </dgm:pt>
    <dgm:pt modelId="{2B976671-998C-4D29-B620-F07723EE1AAD}" type="sibTrans" cxnId="{9358C504-7167-4A8B-9926-04D0343E0D42}">
      <dgm:prSet/>
      <dgm:spPr/>
      <dgm:t>
        <a:bodyPr/>
        <a:lstStyle/>
        <a:p>
          <a:endParaRPr lang="lt-LT"/>
        </a:p>
      </dgm:t>
    </dgm:pt>
    <dgm:pt modelId="{4C76D833-02D5-43AD-8D8F-B31BEC3DE331}" type="pres">
      <dgm:prSet presAssocID="{DC3B4A59-D1E7-4CB3-81E8-5485F37CEC3A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90E1926A-8DB3-433E-A300-DA30D46BEE3E}" type="pres">
      <dgm:prSet presAssocID="{DC3B4A59-D1E7-4CB3-81E8-5485F37CEC3A}" presName="dummyMaxCanvas" presStyleCnt="0"/>
      <dgm:spPr/>
    </dgm:pt>
    <dgm:pt modelId="{823BEA1D-5FBB-4D3E-9F6F-05EE95976E19}" type="pres">
      <dgm:prSet presAssocID="{DC3B4A59-D1E7-4CB3-81E8-5485F37CEC3A}" presName="parentComposite" presStyleCnt="0"/>
      <dgm:spPr/>
    </dgm:pt>
    <dgm:pt modelId="{2EF4A0F2-1E2F-42F3-849F-E56A02199C99}" type="pres">
      <dgm:prSet presAssocID="{DC3B4A59-D1E7-4CB3-81E8-5485F37CEC3A}" presName="parent1" presStyleLbl="alignAccFollowNode1" presStyleIdx="0" presStyleCnt="4">
        <dgm:presLayoutVars>
          <dgm:chMax val="4"/>
        </dgm:presLayoutVars>
      </dgm:prSet>
      <dgm:spPr/>
    </dgm:pt>
    <dgm:pt modelId="{43C2BE66-BBBB-42F5-AA99-AE78C0284CA1}" type="pres">
      <dgm:prSet presAssocID="{DC3B4A59-D1E7-4CB3-81E8-5485F37CEC3A}" presName="parent2" presStyleLbl="alignAccFollowNode1" presStyleIdx="1" presStyleCnt="4">
        <dgm:presLayoutVars>
          <dgm:chMax val="4"/>
        </dgm:presLayoutVars>
      </dgm:prSet>
      <dgm:spPr/>
    </dgm:pt>
    <dgm:pt modelId="{B82B0A38-D7C0-40AF-A233-09DEDE04AD8C}" type="pres">
      <dgm:prSet presAssocID="{DC3B4A59-D1E7-4CB3-81E8-5485F37CEC3A}" presName="childrenComposite" presStyleCnt="0"/>
      <dgm:spPr/>
    </dgm:pt>
    <dgm:pt modelId="{75937F30-1AC7-4FFD-9631-453E62B25E01}" type="pres">
      <dgm:prSet presAssocID="{DC3B4A59-D1E7-4CB3-81E8-5485F37CEC3A}" presName="dummyMaxCanvas_ChildArea" presStyleCnt="0"/>
      <dgm:spPr/>
    </dgm:pt>
    <dgm:pt modelId="{886E841E-C1CC-4957-95D3-82EF4D464EB4}" type="pres">
      <dgm:prSet presAssocID="{DC3B4A59-D1E7-4CB3-81E8-5485F37CEC3A}" presName="fulcrum" presStyleLbl="alignAccFollowNode1" presStyleIdx="2" presStyleCnt="4"/>
      <dgm:spPr/>
    </dgm:pt>
    <dgm:pt modelId="{BE5B94FF-18FF-4B97-AD7C-BAC384E64A66}" type="pres">
      <dgm:prSet presAssocID="{DC3B4A59-D1E7-4CB3-81E8-5485F37CEC3A}" presName="balance_23" presStyleLbl="alignAccFollowNode1" presStyleIdx="3" presStyleCnt="4">
        <dgm:presLayoutVars>
          <dgm:bulletEnabled val="1"/>
        </dgm:presLayoutVars>
      </dgm:prSet>
      <dgm:spPr/>
    </dgm:pt>
    <dgm:pt modelId="{2282FBBE-E92A-4E67-B5B9-2F97EF9022B6}" type="pres">
      <dgm:prSet presAssocID="{DC3B4A59-D1E7-4CB3-81E8-5485F37CEC3A}" presName="right_23_1" presStyleLbl="node1" presStyleIdx="0" presStyleCnt="5">
        <dgm:presLayoutVars>
          <dgm:bulletEnabled val="1"/>
        </dgm:presLayoutVars>
      </dgm:prSet>
      <dgm:spPr/>
    </dgm:pt>
    <dgm:pt modelId="{0ABDBF2E-00AD-4F23-AA36-CAC8FA4063EC}" type="pres">
      <dgm:prSet presAssocID="{DC3B4A59-D1E7-4CB3-81E8-5485F37CEC3A}" presName="right_23_2" presStyleLbl="node1" presStyleIdx="1" presStyleCnt="5">
        <dgm:presLayoutVars>
          <dgm:bulletEnabled val="1"/>
        </dgm:presLayoutVars>
      </dgm:prSet>
      <dgm:spPr/>
    </dgm:pt>
    <dgm:pt modelId="{EED4679C-2900-4C13-BFDD-12E3FC9B1269}" type="pres">
      <dgm:prSet presAssocID="{DC3B4A59-D1E7-4CB3-81E8-5485F37CEC3A}" presName="right_23_3" presStyleLbl="node1" presStyleIdx="2" presStyleCnt="5">
        <dgm:presLayoutVars>
          <dgm:bulletEnabled val="1"/>
        </dgm:presLayoutVars>
      </dgm:prSet>
      <dgm:spPr/>
    </dgm:pt>
    <dgm:pt modelId="{7254DFFD-2DF1-41F5-B154-0862757EC6A4}" type="pres">
      <dgm:prSet presAssocID="{DC3B4A59-D1E7-4CB3-81E8-5485F37CEC3A}" presName="left_23_1" presStyleLbl="node1" presStyleIdx="3" presStyleCnt="5">
        <dgm:presLayoutVars>
          <dgm:bulletEnabled val="1"/>
        </dgm:presLayoutVars>
      </dgm:prSet>
      <dgm:spPr/>
    </dgm:pt>
    <dgm:pt modelId="{EF0F64DE-9BA6-4E4A-961F-A1D63FE2BB0C}" type="pres">
      <dgm:prSet presAssocID="{DC3B4A59-D1E7-4CB3-81E8-5485F37CEC3A}" presName="left_23_2" presStyleLbl="node1" presStyleIdx="4" presStyleCnt="5">
        <dgm:presLayoutVars>
          <dgm:bulletEnabled val="1"/>
        </dgm:presLayoutVars>
      </dgm:prSet>
      <dgm:spPr/>
    </dgm:pt>
  </dgm:ptLst>
  <dgm:cxnLst>
    <dgm:cxn modelId="{9358C504-7167-4A8B-9926-04D0343E0D42}" srcId="{56A1A6E4-ECB0-4317-9852-9B5DE69F3844}" destId="{13CC86D7-AF8E-43AE-B4C0-4F6D0711BF62}" srcOrd="2" destOrd="0" parTransId="{77E1F4BA-551F-4D8D-B9B2-BA582F3A3CE7}" sibTransId="{2B976671-998C-4D29-B620-F07723EE1AAD}"/>
    <dgm:cxn modelId="{022FDF27-7D06-4C2F-9BFE-63238D346D2F}" type="presOf" srcId="{DC3B4A59-D1E7-4CB3-81E8-5485F37CEC3A}" destId="{4C76D833-02D5-43AD-8D8F-B31BEC3DE331}" srcOrd="0" destOrd="0" presId="urn:microsoft.com/office/officeart/2005/8/layout/balance1"/>
    <dgm:cxn modelId="{F3FCBA38-4F72-49F6-81D9-2B6C56D83617}" srcId="{DC3B4A59-D1E7-4CB3-81E8-5485F37CEC3A}" destId="{0062F363-9A95-4871-A533-278ED71D8AE2}" srcOrd="0" destOrd="0" parTransId="{620C3807-32D0-466F-AFF4-2D0974CCDB64}" sibTransId="{1940397F-7AF6-422D-A3B1-DCCBB038A81E}"/>
    <dgm:cxn modelId="{85201D5E-3DBF-4CDA-965C-AD3A2132FEC2}" type="presOf" srcId="{AF6BBBF3-A541-49FD-BDD2-69C944370580}" destId="{EF0F64DE-9BA6-4E4A-961F-A1D63FE2BB0C}" srcOrd="0" destOrd="0" presId="urn:microsoft.com/office/officeart/2005/8/layout/balance1"/>
    <dgm:cxn modelId="{C2AD2C62-7813-4695-B911-0A9DFF72712F}" type="presOf" srcId="{56A1A6E4-ECB0-4317-9852-9B5DE69F3844}" destId="{43C2BE66-BBBB-42F5-AA99-AE78C0284CA1}" srcOrd="0" destOrd="0" presId="urn:microsoft.com/office/officeart/2005/8/layout/balance1"/>
    <dgm:cxn modelId="{33473C63-F749-409D-B749-CD5CBCB3EF43}" type="presOf" srcId="{55CA0C84-4BAA-42D5-A388-37DF37E472EF}" destId="{2282FBBE-E92A-4E67-B5B9-2F97EF9022B6}" srcOrd="0" destOrd="0" presId="urn:microsoft.com/office/officeart/2005/8/layout/balance1"/>
    <dgm:cxn modelId="{30EAC86C-5012-4E3B-8D13-E88B014F4BEA}" type="presOf" srcId="{13CC86D7-AF8E-43AE-B4C0-4F6D0711BF62}" destId="{EED4679C-2900-4C13-BFDD-12E3FC9B1269}" srcOrd="0" destOrd="0" presId="urn:microsoft.com/office/officeart/2005/8/layout/balance1"/>
    <dgm:cxn modelId="{B7497E6F-CC9D-4EC7-BCAA-88DCBF10DBEB}" srcId="{DC3B4A59-D1E7-4CB3-81E8-5485F37CEC3A}" destId="{56A1A6E4-ECB0-4317-9852-9B5DE69F3844}" srcOrd="1" destOrd="0" parTransId="{059A3788-1367-4490-A652-0FB68DE1E121}" sibTransId="{6408602F-C9BB-41F4-8D71-859879E29C32}"/>
    <dgm:cxn modelId="{99BB8552-F5C3-4160-A2B3-FF54F397AF81}" srcId="{56A1A6E4-ECB0-4317-9852-9B5DE69F3844}" destId="{55CA0C84-4BAA-42D5-A388-37DF37E472EF}" srcOrd="0" destOrd="0" parTransId="{6A741A2A-0544-4283-AF39-D990D98BDB58}" sibTransId="{4B03192C-FC1C-49CE-98B7-87E2E2BF7687}"/>
    <dgm:cxn modelId="{2AF1549D-A66F-48CD-AFBD-92135FE4CFDC}" srcId="{0062F363-9A95-4871-A533-278ED71D8AE2}" destId="{AF6BBBF3-A541-49FD-BDD2-69C944370580}" srcOrd="1" destOrd="0" parTransId="{2330A6E3-389C-4CD5-AC0C-0E7F82C23870}" sibTransId="{B2E1B47D-72B1-4CB0-9EDE-B9590C28F734}"/>
    <dgm:cxn modelId="{123828C1-22AA-47F6-8A29-8B410DCFC438}" type="presOf" srcId="{2CB83A16-A574-4006-A613-CAFF75DD9CD7}" destId="{7254DFFD-2DF1-41F5-B154-0862757EC6A4}" srcOrd="0" destOrd="0" presId="urn:microsoft.com/office/officeart/2005/8/layout/balance1"/>
    <dgm:cxn modelId="{4DE458CF-D7B8-401A-BFBD-EAD6EDFE2196}" type="presOf" srcId="{0062F363-9A95-4871-A533-278ED71D8AE2}" destId="{2EF4A0F2-1E2F-42F3-849F-E56A02199C99}" srcOrd="0" destOrd="0" presId="urn:microsoft.com/office/officeart/2005/8/layout/balance1"/>
    <dgm:cxn modelId="{26317DD5-F6CE-4FD8-815F-89F6F1630558}" srcId="{0062F363-9A95-4871-A533-278ED71D8AE2}" destId="{2CB83A16-A574-4006-A613-CAFF75DD9CD7}" srcOrd="0" destOrd="0" parTransId="{34CF6C09-1D7F-4D4D-97B3-891A46FACF75}" sibTransId="{8AB2E979-8D3A-45AF-8F01-0267319422A0}"/>
    <dgm:cxn modelId="{C72488EB-60A8-43A4-9BF8-0CCDB2EB9D08}" type="presOf" srcId="{CB0506B9-2532-4336-AD40-BFCD955CF4E2}" destId="{0ABDBF2E-00AD-4F23-AA36-CAC8FA4063EC}" srcOrd="0" destOrd="0" presId="urn:microsoft.com/office/officeart/2005/8/layout/balance1"/>
    <dgm:cxn modelId="{AAAA70FE-A995-4C31-B9D6-2F6A10B069B3}" srcId="{56A1A6E4-ECB0-4317-9852-9B5DE69F3844}" destId="{CB0506B9-2532-4336-AD40-BFCD955CF4E2}" srcOrd="1" destOrd="0" parTransId="{3DFA15BE-351F-402E-AF82-6797384AE334}" sibTransId="{DCA9837E-C298-4953-9AE9-5590E3728A05}"/>
    <dgm:cxn modelId="{8E2CCB2A-FFA6-4637-9BA5-F2156C4B4FF6}" type="presParOf" srcId="{4C76D833-02D5-43AD-8D8F-B31BEC3DE331}" destId="{90E1926A-8DB3-433E-A300-DA30D46BEE3E}" srcOrd="0" destOrd="0" presId="urn:microsoft.com/office/officeart/2005/8/layout/balance1"/>
    <dgm:cxn modelId="{CBB665BD-6C88-46D5-BFDB-CBFDD0164A48}" type="presParOf" srcId="{4C76D833-02D5-43AD-8D8F-B31BEC3DE331}" destId="{823BEA1D-5FBB-4D3E-9F6F-05EE95976E19}" srcOrd="1" destOrd="0" presId="urn:microsoft.com/office/officeart/2005/8/layout/balance1"/>
    <dgm:cxn modelId="{F679C8B5-DB85-4E63-BEF5-1FA60DE436A2}" type="presParOf" srcId="{823BEA1D-5FBB-4D3E-9F6F-05EE95976E19}" destId="{2EF4A0F2-1E2F-42F3-849F-E56A02199C99}" srcOrd="0" destOrd="0" presId="urn:microsoft.com/office/officeart/2005/8/layout/balance1"/>
    <dgm:cxn modelId="{786B6A0F-49D6-41E7-8342-AFA27E7868E1}" type="presParOf" srcId="{823BEA1D-5FBB-4D3E-9F6F-05EE95976E19}" destId="{43C2BE66-BBBB-42F5-AA99-AE78C0284CA1}" srcOrd="1" destOrd="0" presId="urn:microsoft.com/office/officeart/2005/8/layout/balance1"/>
    <dgm:cxn modelId="{92F6C529-11C4-4B77-A8A8-996F3F9BCDAB}" type="presParOf" srcId="{4C76D833-02D5-43AD-8D8F-B31BEC3DE331}" destId="{B82B0A38-D7C0-40AF-A233-09DEDE04AD8C}" srcOrd="2" destOrd="0" presId="urn:microsoft.com/office/officeart/2005/8/layout/balance1"/>
    <dgm:cxn modelId="{ECD266D9-8569-4694-9A3C-4012C60E0067}" type="presParOf" srcId="{B82B0A38-D7C0-40AF-A233-09DEDE04AD8C}" destId="{75937F30-1AC7-4FFD-9631-453E62B25E01}" srcOrd="0" destOrd="0" presId="urn:microsoft.com/office/officeart/2005/8/layout/balance1"/>
    <dgm:cxn modelId="{80F67D75-BE7A-4995-A72F-877FD37DFF6F}" type="presParOf" srcId="{B82B0A38-D7C0-40AF-A233-09DEDE04AD8C}" destId="{886E841E-C1CC-4957-95D3-82EF4D464EB4}" srcOrd="1" destOrd="0" presId="urn:microsoft.com/office/officeart/2005/8/layout/balance1"/>
    <dgm:cxn modelId="{CA012AE5-21E5-47FE-9A81-BAC16B2B46A1}" type="presParOf" srcId="{B82B0A38-D7C0-40AF-A233-09DEDE04AD8C}" destId="{BE5B94FF-18FF-4B97-AD7C-BAC384E64A66}" srcOrd="2" destOrd="0" presId="urn:microsoft.com/office/officeart/2005/8/layout/balance1"/>
    <dgm:cxn modelId="{264BA3E4-5BDB-4FDA-8E56-B2606EF001DF}" type="presParOf" srcId="{B82B0A38-D7C0-40AF-A233-09DEDE04AD8C}" destId="{2282FBBE-E92A-4E67-B5B9-2F97EF9022B6}" srcOrd="3" destOrd="0" presId="urn:microsoft.com/office/officeart/2005/8/layout/balance1"/>
    <dgm:cxn modelId="{3DE35F8A-3070-45CF-B1D3-7107088D240A}" type="presParOf" srcId="{B82B0A38-D7C0-40AF-A233-09DEDE04AD8C}" destId="{0ABDBF2E-00AD-4F23-AA36-CAC8FA4063EC}" srcOrd="4" destOrd="0" presId="urn:microsoft.com/office/officeart/2005/8/layout/balance1"/>
    <dgm:cxn modelId="{B1E86540-18DB-4BCD-B573-5D0D2AB28475}" type="presParOf" srcId="{B82B0A38-D7C0-40AF-A233-09DEDE04AD8C}" destId="{EED4679C-2900-4C13-BFDD-12E3FC9B1269}" srcOrd="5" destOrd="0" presId="urn:microsoft.com/office/officeart/2005/8/layout/balance1"/>
    <dgm:cxn modelId="{167C438B-3AD3-46DD-923D-38959EFF6BA5}" type="presParOf" srcId="{B82B0A38-D7C0-40AF-A233-09DEDE04AD8C}" destId="{7254DFFD-2DF1-41F5-B154-0862757EC6A4}" srcOrd="6" destOrd="0" presId="urn:microsoft.com/office/officeart/2005/8/layout/balance1"/>
    <dgm:cxn modelId="{9DB2CB94-0119-4888-9A00-3D3C70B689D7}" type="presParOf" srcId="{B82B0A38-D7C0-40AF-A233-09DEDE04AD8C}" destId="{EF0F64DE-9BA6-4E4A-961F-A1D63FE2BB0C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908448-9DBB-4664-8B89-2210E9FDEAA3}">
      <dsp:nvSpPr>
        <dsp:cNvPr id="0" name=""/>
        <dsp:cNvSpPr/>
      </dsp:nvSpPr>
      <dsp:spPr>
        <a:xfrm>
          <a:off x="1446815" y="829"/>
          <a:ext cx="1108591" cy="1108591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49D1FCD7-3A57-43ED-B14A-D5A529ADDF65}">
      <dsp:nvSpPr>
        <dsp:cNvPr id="0" name=""/>
        <dsp:cNvSpPr/>
      </dsp:nvSpPr>
      <dsp:spPr>
        <a:xfrm>
          <a:off x="2001111" y="829"/>
          <a:ext cx="5914740" cy="1108591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ĮKALINIMUI ALTERNATYVIŲ BAUSMIŲ IR BAUDŽIAMOJO POVEIKIO PRIEMONIŲ (pvz., bauda, laisvės apribojimas, įmoka į nukentėjusių asmenų fondą) DAŽNESNIS TAIKYMAS</a:t>
          </a:r>
        </a:p>
      </dsp:txBody>
      <dsp:txXfrm>
        <a:off x="2001111" y="829"/>
        <a:ext cx="5914740" cy="1108591"/>
      </dsp:txXfrm>
    </dsp:sp>
    <dsp:sp modelId="{658FA7DA-7001-4E3C-B8E4-F1239FDAA0DE}">
      <dsp:nvSpPr>
        <dsp:cNvPr id="0" name=""/>
        <dsp:cNvSpPr/>
      </dsp:nvSpPr>
      <dsp:spPr>
        <a:xfrm>
          <a:off x="1446815" y="1109421"/>
          <a:ext cx="1108591" cy="1108591"/>
        </a:xfrm>
        <a:prstGeom prst="ellipse">
          <a:avLst/>
        </a:prstGeom>
        <a:solidFill>
          <a:schemeClr val="accent5">
            <a:alpha val="50000"/>
            <a:hueOff val="-2483469"/>
            <a:satOff val="9953"/>
            <a:lumOff val="2157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34964EB3-4500-4167-99AF-7078961E433C}">
      <dsp:nvSpPr>
        <dsp:cNvPr id="0" name=""/>
        <dsp:cNvSpPr/>
      </dsp:nvSpPr>
      <dsp:spPr>
        <a:xfrm>
          <a:off x="2001111" y="1109421"/>
          <a:ext cx="5914740" cy="1108591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AREŠTO BAUSMĖS VYKDYMO ATIDĖJIMAS</a:t>
          </a:r>
        </a:p>
      </dsp:txBody>
      <dsp:txXfrm>
        <a:off x="2001111" y="1109421"/>
        <a:ext cx="5914740" cy="1108591"/>
      </dsp:txXfrm>
    </dsp:sp>
    <dsp:sp modelId="{CAE28944-3377-42F9-A172-83D240C5D0E8}">
      <dsp:nvSpPr>
        <dsp:cNvPr id="0" name=""/>
        <dsp:cNvSpPr/>
      </dsp:nvSpPr>
      <dsp:spPr>
        <a:xfrm>
          <a:off x="1446815" y="2218012"/>
          <a:ext cx="1108591" cy="1108591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3F6EBB3C-E58F-47D5-9F03-B96B1A89BFDB}">
      <dsp:nvSpPr>
        <dsp:cNvPr id="0" name=""/>
        <dsp:cNvSpPr/>
      </dsp:nvSpPr>
      <dsp:spPr>
        <a:xfrm>
          <a:off x="2001111" y="2218012"/>
          <a:ext cx="5914740" cy="1108591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LAISVĖS ATĖMIMO BAUSMĖS VYKDYMO ATIDĖJIMAS IŠ DALIES</a:t>
          </a:r>
        </a:p>
      </dsp:txBody>
      <dsp:txXfrm>
        <a:off x="2001111" y="2218012"/>
        <a:ext cx="5914740" cy="1108591"/>
      </dsp:txXfrm>
    </dsp:sp>
    <dsp:sp modelId="{609D7AB1-5463-4514-8FA8-F52E6049EA76}">
      <dsp:nvSpPr>
        <dsp:cNvPr id="0" name=""/>
        <dsp:cNvSpPr/>
      </dsp:nvSpPr>
      <dsp:spPr>
        <a:xfrm>
          <a:off x="1446815" y="3326603"/>
          <a:ext cx="1108591" cy="1108591"/>
        </a:xfrm>
        <a:prstGeom prst="ellipse">
          <a:avLst/>
        </a:prstGeom>
        <a:solidFill>
          <a:schemeClr val="accent5">
            <a:alpha val="50000"/>
            <a:hueOff val="-7450407"/>
            <a:satOff val="29858"/>
            <a:lumOff val="6471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C5093B83-6575-471D-9C95-1B91DA403A2B}">
      <dsp:nvSpPr>
        <dsp:cNvPr id="0" name=""/>
        <dsp:cNvSpPr/>
      </dsp:nvSpPr>
      <dsp:spPr>
        <a:xfrm>
          <a:off x="2001111" y="3326603"/>
          <a:ext cx="5914740" cy="1108591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LYGTINIO PALEIDIMO IŠ PATAISOS ĮSTAIGŲ TAIKYMO PLĖTRA</a:t>
          </a:r>
        </a:p>
      </dsp:txBody>
      <dsp:txXfrm>
        <a:off x="2001111" y="3326603"/>
        <a:ext cx="5914740" cy="1108591"/>
      </dsp:txXfrm>
    </dsp:sp>
    <dsp:sp modelId="{0ED96D54-938B-4242-BA2E-5AAA6503C2AC}">
      <dsp:nvSpPr>
        <dsp:cNvPr id="0" name=""/>
        <dsp:cNvSpPr/>
      </dsp:nvSpPr>
      <dsp:spPr>
        <a:xfrm rot="5861947">
          <a:off x="1446815" y="4435194"/>
          <a:ext cx="1108591" cy="1108591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E9338A28-BCD2-4D5B-BEB7-F0738E861A2A}">
      <dsp:nvSpPr>
        <dsp:cNvPr id="0" name=""/>
        <dsp:cNvSpPr/>
      </dsp:nvSpPr>
      <dsp:spPr>
        <a:xfrm>
          <a:off x="2001111" y="4435194"/>
          <a:ext cx="5914740" cy="1108591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BAUSMIŲ VYKDYMO EFEKTYVUMO DIDINIMAS (intensyvi priežiūra, socialinės reabilitacijos planavimas, bendradarbiavimas su kt. įstaigomis ir NVO resocializacijos srityje ir kt.)</a:t>
          </a:r>
        </a:p>
      </dsp:txBody>
      <dsp:txXfrm>
        <a:off x="2001111" y="4435194"/>
        <a:ext cx="5914740" cy="11085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C8D97-1785-4A44-83D7-76A5B7BAEE01}">
      <dsp:nvSpPr>
        <dsp:cNvPr id="0" name=""/>
        <dsp:cNvSpPr/>
      </dsp:nvSpPr>
      <dsp:spPr>
        <a:xfrm rot="10800000">
          <a:off x="1480724" y="326826"/>
          <a:ext cx="2939347" cy="1842450"/>
        </a:xfrm>
        <a:prstGeom prst="homePlat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2958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Iki 1000 asmenų, nepraradusių darbo </a:t>
          </a:r>
        </a:p>
      </dsp:txBody>
      <dsp:txXfrm rot="10800000">
        <a:off x="1941336" y="326826"/>
        <a:ext cx="2478735" cy="1842450"/>
      </dsp:txXfrm>
    </dsp:sp>
    <dsp:sp modelId="{F25315C0-54DD-4771-AC11-06BB19F46D1C}">
      <dsp:nvSpPr>
        <dsp:cNvPr id="0" name=""/>
        <dsp:cNvSpPr/>
      </dsp:nvSpPr>
      <dsp:spPr>
        <a:xfrm>
          <a:off x="70626" y="144542"/>
          <a:ext cx="2229807" cy="219324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A8CE70-CA61-4D2A-8C22-35226FA1DE0E}">
      <dsp:nvSpPr>
        <dsp:cNvPr id="0" name=""/>
        <dsp:cNvSpPr/>
      </dsp:nvSpPr>
      <dsp:spPr>
        <a:xfrm rot="10800000">
          <a:off x="1462353" y="2947526"/>
          <a:ext cx="2957718" cy="1911037"/>
        </a:xfrm>
        <a:prstGeom prst="homePlat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2958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Iki 700 asmenų, papildžiusių darbuotojų gretas</a:t>
          </a:r>
        </a:p>
      </dsp:txBody>
      <dsp:txXfrm rot="10800000">
        <a:off x="1940112" y="2947526"/>
        <a:ext cx="2479959" cy="1911037"/>
      </dsp:txXfrm>
    </dsp:sp>
    <dsp:sp modelId="{17F149E0-58DD-4AA2-BEBD-B9019C3A5509}">
      <dsp:nvSpPr>
        <dsp:cNvPr id="0" name=""/>
        <dsp:cNvSpPr/>
      </dsp:nvSpPr>
      <dsp:spPr>
        <a:xfrm>
          <a:off x="73037" y="2769210"/>
          <a:ext cx="2205168" cy="214053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FBFF3C-14D6-4EF2-BA70-0E977B691309}">
      <dsp:nvSpPr>
        <dsp:cNvPr id="0" name=""/>
        <dsp:cNvSpPr/>
      </dsp:nvSpPr>
      <dsp:spPr>
        <a:xfrm>
          <a:off x="4041665" y="2655861"/>
          <a:ext cx="2531587" cy="258229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1548,9 TŪKST. EURŲ PER 1 M.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4646,7 TŪKST. EURŲ PER 3 M.</a:t>
          </a:r>
          <a:endParaRPr lang="lt-LT" sz="1800" kern="1200" dirty="0">
            <a:solidFill>
              <a:srgbClr val="FF0000"/>
            </a:solidFill>
          </a:endParaRPr>
        </a:p>
      </dsp:txBody>
      <dsp:txXfrm>
        <a:off x="4412407" y="3034030"/>
        <a:ext cx="1790103" cy="1825960"/>
      </dsp:txXfrm>
    </dsp:sp>
    <dsp:sp modelId="{1C892B64-18BA-49E4-9105-86657BFC2F24}">
      <dsp:nvSpPr>
        <dsp:cNvPr id="0" name=""/>
        <dsp:cNvSpPr/>
      </dsp:nvSpPr>
      <dsp:spPr>
        <a:xfrm rot="12780912">
          <a:off x="2385135" y="2333552"/>
          <a:ext cx="1915924" cy="67409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6BD95B-0756-4FDE-B7B5-C6BBB8DED8C3}">
      <dsp:nvSpPr>
        <dsp:cNvPr id="0" name=""/>
        <dsp:cNvSpPr/>
      </dsp:nvSpPr>
      <dsp:spPr>
        <a:xfrm>
          <a:off x="1416332" y="1249850"/>
          <a:ext cx="2246977" cy="17975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Apie 252 tūkst. eurų</a:t>
          </a:r>
          <a:r>
            <a:rPr lang="lt-LT" sz="18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lt-L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sumažėjus nuteistųjų arešto bausmes skaičiui (apie 150)</a:t>
          </a:r>
        </a:p>
      </dsp:txBody>
      <dsp:txXfrm>
        <a:off x="1468981" y="1302499"/>
        <a:ext cx="2141679" cy="1692284"/>
      </dsp:txXfrm>
    </dsp:sp>
    <dsp:sp modelId="{2DB20A0B-4058-43E5-8C75-1D75C9A5B7F1}">
      <dsp:nvSpPr>
        <dsp:cNvPr id="0" name=""/>
        <dsp:cNvSpPr/>
      </dsp:nvSpPr>
      <dsp:spPr>
        <a:xfrm rot="16194456">
          <a:off x="4488120" y="1408071"/>
          <a:ext cx="1631573" cy="67409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33110C-3162-46FD-816A-DAD530F20C5F}">
      <dsp:nvSpPr>
        <dsp:cNvPr id="0" name=""/>
        <dsp:cNvSpPr/>
      </dsp:nvSpPr>
      <dsp:spPr>
        <a:xfrm>
          <a:off x="3991873" y="30541"/>
          <a:ext cx="2621436" cy="17975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Apie 1176 tūkst. eurų</a:t>
          </a:r>
          <a:r>
            <a:rPr lang="lt-LT" sz="18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lt-L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sumažėjus nuteistųjų terminuota laisvės atėmimo bausme skaičiui (apie 700)</a:t>
          </a:r>
        </a:p>
      </dsp:txBody>
      <dsp:txXfrm>
        <a:off x="4044522" y="83190"/>
        <a:ext cx="2516138" cy="1692284"/>
      </dsp:txXfrm>
    </dsp:sp>
    <dsp:sp modelId="{87F7D239-3738-4B4A-BAF5-DD0735A8F016}">
      <dsp:nvSpPr>
        <dsp:cNvPr id="0" name=""/>
        <dsp:cNvSpPr/>
      </dsp:nvSpPr>
      <dsp:spPr>
        <a:xfrm rot="19619088">
          <a:off x="6313857" y="2333552"/>
          <a:ext cx="1915924" cy="67409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1CFF42-5960-43C9-AACD-6ABFB9A2D20B}">
      <dsp:nvSpPr>
        <dsp:cNvPr id="0" name=""/>
        <dsp:cNvSpPr/>
      </dsp:nvSpPr>
      <dsp:spPr>
        <a:xfrm>
          <a:off x="6823540" y="1249850"/>
          <a:ext cx="2503111" cy="17975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800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Apie 120,9 tūkst. eurų</a:t>
          </a:r>
          <a:r>
            <a:rPr lang="lt-LT" sz="18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lt-L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dalį nuteistųjų (apie 125) perkėlus į atviro tipo pataisos įstaigas, pusiaukelės namus</a:t>
          </a:r>
        </a:p>
      </dsp:txBody>
      <dsp:txXfrm>
        <a:off x="6876189" y="1302499"/>
        <a:ext cx="2397813" cy="16922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F732D-C93F-4A0C-8D6D-E1404492A757}">
      <dsp:nvSpPr>
        <dsp:cNvPr id="0" name=""/>
        <dsp:cNvSpPr/>
      </dsp:nvSpPr>
      <dsp:spPr>
        <a:xfrm>
          <a:off x="3629565" y="2422807"/>
          <a:ext cx="1884869" cy="1884869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Lėšų ekonomija</a:t>
          </a:r>
          <a:endParaRPr lang="lt-LT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05598" y="2698840"/>
        <a:ext cx="1332803" cy="1332803"/>
      </dsp:txXfrm>
    </dsp:sp>
    <dsp:sp modelId="{45238BF7-6115-4C01-AA47-9DE476049EC2}">
      <dsp:nvSpPr>
        <dsp:cNvPr id="0" name=""/>
        <dsp:cNvSpPr/>
      </dsp:nvSpPr>
      <dsp:spPr>
        <a:xfrm rot="16200000">
          <a:off x="4391895" y="1775910"/>
          <a:ext cx="360209" cy="634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</dsp:txBody>
      <dsp:txXfrm>
        <a:off x="4445927" y="1956851"/>
        <a:ext cx="252146" cy="380725"/>
      </dsp:txXfrm>
    </dsp:sp>
    <dsp:sp modelId="{99057050-089A-46EF-A647-47687D1A87D9}">
      <dsp:nvSpPr>
        <dsp:cNvPr id="0" name=""/>
        <dsp:cNvSpPr/>
      </dsp:nvSpPr>
      <dsp:spPr>
        <a:xfrm>
          <a:off x="3671996" y="-56838"/>
          <a:ext cx="1800006" cy="180000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Priemonių intensyviai priežiūrai vykdyti plėtra</a:t>
          </a:r>
        </a:p>
      </dsp:txBody>
      <dsp:txXfrm>
        <a:off x="3935601" y="206767"/>
        <a:ext cx="1272796" cy="1272796"/>
      </dsp:txXfrm>
    </dsp:sp>
    <dsp:sp modelId="{8CAA0802-D0DF-40C3-8A8B-99292F5A5887}">
      <dsp:nvSpPr>
        <dsp:cNvPr id="0" name=""/>
        <dsp:cNvSpPr/>
      </dsp:nvSpPr>
      <dsp:spPr>
        <a:xfrm rot="19285714">
          <a:off x="5386432" y="2254853"/>
          <a:ext cx="360209" cy="634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</dsp:txBody>
      <dsp:txXfrm>
        <a:off x="5398220" y="2415450"/>
        <a:ext cx="252146" cy="380725"/>
      </dsp:txXfrm>
    </dsp:sp>
    <dsp:sp modelId="{D4F07BE0-04F8-414D-BE4D-1E9A583C6AF4}">
      <dsp:nvSpPr>
        <dsp:cNvPr id="0" name=""/>
        <dsp:cNvSpPr/>
      </dsp:nvSpPr>
      <dsp:spPr>
        <a:xfrm>
          <a:off x="5643836" y="892749"/>
          <a:ext cx="1800006" cy="180000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Probacijos tarnybų žmogiškųjų ir materialinių išteklių stiprinimas</a:t>
          </a:r>
        </a:p>
      </dsp:txBody>
      <dsp:txXfrm>
        <a:off x="5907441" y="1156354"/>
        <a:ext cx="1272796" cy="1272796"/>
      </dsp:txXfrm>
    </dsp:sp>
    <dsp:sp modelId="{096FCA65-C535-4BE6-B80D-833F93C22960}">
      <dsp:nvSpPr>
        <dsp:cNvPr id="0" name=""/>
        <dsp:cNvSpPr/>
      </dsp:nvSpPr>
      <dsp:spPr>
        <a:xfrm rot="771429">
          <a:off x="5632062" y="3331030"/>
          <a:ext cx="360209" cy="634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</dsp:txBody>
      <dsp:txXfrm>
        <a:off x="5633417" y="3445916"/>
        <a:ext cx="252146" cy="380725"/>
      </dsp:txXfrm>
    </dsp:sp>
    <dsp:sp modelId="{CDF79A9A-32BA-4447-907C-61F405C455B4}">
      <dsp:nvSpPr>
        <dsp:cNvPr id="0" name=""/>
        <dsp:cNvSpPr/>
      </dsp:nvSpPr>
      <dsp:spPr>
        <a:xfrm>
          <a:off x="6130841" y="3026454"/>
          <a:ext cx="1800006" cy="180000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Socialinės reabilitacijos stiprinimas ir dinaminės priežiūros pataisos įstaigose plėtra</a:t>
          </a:r>
        </a:p>
      </dsp:txBody>
      <dsp:txXfrm>
        <a:off x="6394446" y="3290059"/>
        <a:ext cx="1272796" cy="1272796"/>
      </dsp:txXfrm>
    </dsp:sp>
    <dsp:sp modelId="{E54F8E3A-B84E-4186-83E1-DF8E05377F22}">
      <dsp:nvSpPr>
        <dsp:cNvPr id="0" name=""/>
        <dsp:cNvSpPr/>
      </dsp:nvSpPr>
      <dsp:spPr>
        <a:xfrm rot="3857143">
          <a:off x="4943821" y="4194056"/>
          <a:ext cx="360209" cy="634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</dsp:txBody>
      <dsp:txXfrm>
        <a:off x="4974409" y="4272284"/>
        <a:ext cx="252146" cy="380725"/>
      </dsp:txXfrm>
    </dsp:sp>
    <dsp:sp modelId="{5F7D464F-7791-42BF-8C23-3A5368DA89CB}">
      <dsp:nvSpPr>
        <dsp:cNvPr id="0" name=""/>
        <dsp:cNvSpPr/>
      </dsp:nvSpPr>
      <dsp:spPr>
        <a:xfrm>
          <a:off x="4766285" y="4737552"/>
          <a:ext cx="1800006" cy="180000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Kt. bausmių vykdymo  sistemos modernizavimo priemonių įgyvendinimas</a:t>
          </a:r>
        </a:p>
      </dsp:txBody>
      <dsp:txXfrm>
        <a:off x="5029890" y="5001157"/>
        <a:ext cx="1272796" cy="1272796"/>
      </dsp:txXfrm>
    </dsp:sp>
    <dsp:sp modelId="{EABAE521-0E10-42C0-8351-FB267818CC07}">
      <dsp:nvSpPr>
        <dsp:cNvPr id="0" name=""/>
        <dsp:cNvSpPr/>
      </dsp:nvSpPr>
      <dsp:spPr>
        <a:xfrm rot="6942857">
          <a:off x="3839969" y="4194056"/>
          <a:ext cx="360209" cy="634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</dsp:txBody>
      <dsp:txXfrm rot="10800000">
        <a:off x="3917444" y="4272284"/>
        <a:ext cx="252146" cy="380725"/>
      </dsp:txXfrm>
    </dsp:sp>
    <dsp:sp modelId="{C021F60F-3EF6-4737-8F14-2A2A5010E27D}">
      <dsp:nvSpPr>
        <dsp:cNvPr id="0" name=""/>
        <dsp:cNvSpPr/>
      </dsp:nvSpPr>
      <dsp:spPr>
        <a:xfrm>
          <a:off x="2577708" y="4737552"/>
          <a:ext cx="1800006" cy="180000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Pataisos įstaigų modernizavimas</a:t>
          </a:r>
        </a:p>
      </dsp:txBody>
      <dsp:txXfrm>
        <a:off x="2841313" y="5001157"/>
        <a:ext cx="1272796" cy="1272796"/>
      </dsp:txXfrm>
    </dsp:sp>
    <dsp:sp modelId="{89CC1AB5-2920-499B-A7E8-210AB8397AA5}">
      <dsp:nvSpPr>
        <dsp:cNvPr id="0" name=""/>
        <dsp:cNvSpPr/>
      </dsp:nvSpPr>
      <dsp:spPr>
        <a:xfrm rot="10028571">
          <a:off x="3151728" y="3331030"/>
          <a:ext cx="360209" cy="634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</dsp:txBody>
      <dsp:txXfrm rot="10800000">
        <a:off x="3258436" y="3445916"/>
        <a:ext cx="252146" cy="380725"/>
      </dsp:txXfrm>
    </dsp:sp>
    <dsp:sp modelId="{6295F19E-488C-40D9-9960-858103204959}">
      <dsp:nvSpPr>
        <dsp:cNvPr id="0" name=""/>
        <dsp:cNvSpPr/>
      </dsp:nvSpPr>
      <dsp:spPr>
        <a:xfrm>
          <a:off x="1213152" y="3026454"/>
          <a:ext cx="1800006" cy="180000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Atviro tipo pataisos įstaigų plėtra</a:t>
          </a:r>
        </a:p>
      </dsp:txBody>
      <dsp:txXfrm>
        <a:off x="1476757" y="3290059"/>
        <a:ext cx="1272796" cy="1272796"/>
      </dsp:txXfrm>
    </dsp:sp>
    <dsp:sp modelId="{523F6285-6196-49AB-A8CD-65684A643498}">
      <dsp:nvSpPr>
        <dsp:cNvPr id="0" name=""/>
        <dsp:cNvSpPr/>
      </dsp:nvSpPr>
      <dsp:spPr>
        <a:xfrm rot="13114286">
          <a:off x="3397358" y="2254853"/>
          <a:ext cx="360209" cy="634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</dsp:txBody>
      <dsp:txXfrm rot="10800000">
        <a:off x="3493633" y="2415450"/>
        <a:ext cx="252146" cy="380725"/>
      </dsp:txXfrm>
    </dsp:sp>
    <dsp:sp modelId="{475AECA0-7FB5-4794-82C7-BDB81F596B77}">
      <dsp:nvSpPr>
        <dsp:cNvPr id="0" name=""/>
        <dsp:cNvSpPr/>
      </dsp:nvSpPr>
      <dsp:spPr>
        <a:xfrm>
          <a:off x="1700157" y="892749"/>
          <a:ext cx="1800006" cy="180000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Nuteistųjų užimtumo pataisos įstaigose didinimas</a:t>
          </a:r>
        </a:p>
      </dsp:txBody>
      <dsp:txXfrm>
        <a:off x="1963762" y="1156354"/>
        <a:ext cx="1272796" cy="12727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4A0F2-1E2F-42F3-849F-E56A02199C99}">
      <dsp:nvSpPr>
        <dsp:cNvPr id="0" name=""/>
        <dsp:cNvSpPr/>
      </dsp:nvSpPr>
      <dsp:spPr>
        <a:xfrm>
          <a:off x="3157529" y="0"/>
          <a:ext cx="1864697" cy="103594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900" b="1" kern="1200" dirty="0"/>
            <a:t>Įkalinimas</a:t>
          </a:r>
        </a:p>
      </dsp:txBody>
      <dsp:txXfrm>
        <a:off x="3187871" y="30342"/>
        <a:ext cx="1804013" cy="975258"/>
      </dsp:txXfrm>
    </dsp:sp>
    <dsp:sp modelId="{43C2BE66-BBBB-42F5-AA99-AE78C0284CA1}">
      <dsp:nvSpPr>
        <dsp:cNvPr id="0" name=""/>
        <dsp:cNvSpPr/>
      </dsp:nvSpPr>
      <dsp:spPr>
        <a:xfrm>
          <a:off x="5850981" y="0"/>
          <a:ext cx="1864697" cy="103594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3572285"/>
            <a:satOff val="-4598"/>
            <a:lumOff val="-35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900" b="1" kern="1200" dirty="0">
              <a:solidFill>
                <a:srgbClr val="FF0000"/>
              </a:solidFill>
            </a:rPr>
            <a:t>Alternatyvios sankcijos ir probacija</a:t>
          </a:r>
        </a:p>
      </dsp:txBody>
      <dsp:txXfrm>
        <a:off x="5881323" y="30342"/>
        <a:ext cx="1804013" cy="975258"/>
      </dsp:txXfrm>
    </dsp:sp>
    <dsp:sp modelId="{886E841E-C1CC-4957-95D3-82EF4D464EB4}">
      <dsp:nvSpPr>
        <dsp:cNvPr id="0" name=""/>
        <dsp:cNvSpPr/>
      </dsp:nvSpPr>
      <dsp:spPr>
        <a:xfrm>
          <a:off x="5048125" y="4402756"/>
          <a:ext cx="776957" cy="776957"/>
        </a:xfrm>
        <a:prstGeom prst="triangle">
          <a:avLst/>
        </a:prstGeom>
        <a:solidFill>
          <a:schemeClr val="accent3">
            <a:tint val="40000"/>
            <a:alpha val="90000"/>
            <a:hueOff val="7144569"/>
            <a:satOff val="-9195"/>
            <a:lumOff val="-717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B94FF-18FF-4B97-AD7C-BAC384E64A66}">
      <dsp:nvSpPr>
        <dsp:cNvPr id="0" name=""/>
        <dsp:cNvSpPr/>
      </dsp:nvSpPr>
      <dsp:spPr>
        <a:xfrm rot="240000">
          <a:off x="3105020" y="4069822"/>
          <a:ext cx="4663166" cy="326080"/>
        </a:xfrm>
        <a:prstGeom prst="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82FBBE-E92A-4E67-B5B9-2F97EF9022B6}">
      <dsp:nvSpPr>
        <dsp:cNvPr id="0" name=""/>
        <dsp:cNvSpPr/>
      </dsp:nvSpPr>
      <dsp:spPr>
        <a:xfrm rot="240000">
          <a:off x="5904847" y="3254541"/>
          <a:ext cx="1860559" cy="866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b="1" kern="1200" dirty="0">
              <a:solidFill>
                <a:srgbClr val="FF0000"/>
              </a:solidFill>
            </a:rPr>
            <a:t>PIGU</a:t>
          </a:r>
        </a:p>
      </dsp:txBody>
      <dsp:txXfrm>
        <a:off x="5947162" y="3296856"/>
        <a:ext cx="1775929" cy="782200"/>
      </dsp:txXfrm>
    </dsp:sp>
    <dsp:sp modelId="{0ABDBF2E-00AD-4F23-AA36-CAC8FA4063EC}">
      <dsp:nvSpPr>
        <dsp:cNvPr id="0" name=""/>
        <dsp:cNvSpPr/>
      </dsp:nvSpPr>
      <dsp:spPr>
        <a:xfrm rot="240000">
          <a:off x="5972183" y="2322192"/>
          <a:ext cx="1860559" cy="866830"/>
        </a:xfrm>
        <a:prstGeom prst="round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b="1" kern="1200" dirty="0">
              <a:solidFill>
                <a:srgbClr val="FF0000"/>
              </a:solidFill>
            </a:rPr>
            <a:t>NAUDINGA</a:t>
          </a:r>
        </a:p>
      </dsp:txBody>
      <dsp:txXfrm>
        <a:off x="6014498" y="2364507"/>
        <a:ext cx="1775929" cy="782200"/>
      </dsp:txXfrm>
    </dsp:sp>
    <dsp:sp modelId="{EED4679C-2900-4C13-BFDD-12E3FC9B1269}">
      <dsp:nvSpPr>
        <dsp:cNvPr id="0" name=""/>
        <dsp:cNvSpPr/>
      </dsp:nvSpPr>
      <dsp:spPr>
        <a:xfrm rot="240000">
          <a:off x="6039519" y="1410562"/>
          <a:ext cx="1860559" cy="86683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b="1" kern="1200" dirty="0">
              <a:solidFill>
                <a:srgbClr val="FF0000"/>
              </a:solidFill>
            </a:rPr>
            <a:t>EFEKTYVU</a:t>
          </a:r>
        </a:p>
      </dsp:txBody>
      <dsp:txXfrm>
        <a:off x="6081834" y="1452877"/>
        <a:ext cx="1775929" cy="782200"/>
      </dsp:txXfrm>
    </dsp:sp>
    <dsp:sp modelId="{7254DFFD-2DF1-41F5-B154-0862757EC6A4}">
      <dsp:nvSpPr>
        <dsp:cNvPr id="0" name=""/>
        <dsp:cNvSpPr/>
      </dsp:nvSpPr>
      <dsp:spPr>
        <a:xfrm rot="240000">
          <a:off x="3237294" y="3068071"/>
          <a:ext cx="1860559" cy="866830"/>
        </a:xfrm>
        <a:prstGeom prst="round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/>
            <a:t>Brangu</a:t>
          </a:r>
        </a:p>
      </dsp:txBody>
      <dsp:txXfrm>
        <a:off x="3279609" y="3110386"/>
        <a:ext cx="1775929" cy="782200"/>
      </dsp:txXfrm>
    </dsp:sp>
    <dsp:sp modelId="{EF0F64DE-9BA6-4E4A-961F-A1D63FE2BB0C}">
      <dsp:nvSpPr>
        <dsp:cNvPr id="0" name=""/>
        <dsp:cNvSpPr/>
      </dsp:nvSpPr>
      <dsp:spPr>
        <a:xfrm rot="240000">
          <a:off x="3304630" y="2135722"/>
          <a:ext cx="1860559" cy="86683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/>
            <a:t>Mažas efektas</a:t>
          </a:r>
        </a:p>
      </dsp:txBody>
      <dsp:txXfrm>
        <a:off x="3346945" y="2178037"/>
        <a:ext cx="1775929" cy="782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3E09D-38E2-4A6B-B480-8EA062744A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042675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lt-LT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EED64-EC12-4353-A46C-E5A98B7BDD5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4308766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2925763" y="850900"/>
            <a:ext cx="4075112" cy="2292350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1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52169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10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24172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11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315228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12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3840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2925763" y="850900"/>
            <a:ext cx="4075112" cy="2292350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2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82910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3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41365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4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80267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5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74768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6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42418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7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54846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8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46540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ED64-EC12-4353-A46C-E5A98B7BDD54}" type="slidenum">
              <a:rPr lang="lt-LT" smtClean="0"/>
              <a:t>9</a:t>
            </a:fld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9327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ruošinio paantraštės stiliui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9DC24-8427-44CA-B0FC-25B13C7A69F9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9170F-553C-4472-9303-409F4B9DB997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298714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D1FA2-0383-4FF4-8215-0B713FCE9951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2D950-1E37-4D2A-9461-2F24B01B7EA5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155987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EE06E-69F4-4BF8-8746-C1ABA2DB5B6E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520BE-4DFE-4B0A-A5A0-DFD3DCDBA823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409076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62D9C-6A75-4263-8017-4631DCB81903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3B0BA-CD62-43DA-B9F0-56B2A67719F6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34674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1E15D-2720-48BA-AD9C-EFCEFE1D5912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C40BE-8B12-4565-B0DA-75ED37792BE1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235022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DBC06-CA01-49CE-AA10-B00B5B63402B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C2238-5069-4AD8-A4F4-CCCA7E019437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146382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C33B7-5EF6-4622-ABF8-0D97EDFFBDD1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8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9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CA4D3-E516-4D43-8978-B22C21ABF50D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162073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12688-0984-48E4-ABB5-9F90153A2087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4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5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3F3E5-3240-440C-A578-75CC339650C2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152035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CE52-EC87-43AD-B73A-2F223F764D68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3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8B09D-6F65-4AEB-8B9E-11F0EF83BCA9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253632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39C84-02E4-4AA3-9A65-4EEB9D6095DE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B641D-AC37-4E4A-B789-7A4E67D55530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357825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C2E0F-D9FD-467B-BE5D-871B2832AA4D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A1A12-8336-415D-89EC-D03842DD3A03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  <p:extLst>
      <p:ext uri="{BB962C8B-B14F-4D97-AF65-F5344CB8AC3E}">
        <p14:creationId xmlns:p14="http://schemas.microsoft.com/office/powerpoint/2010/main" val="179541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avadinimo vietos rezervavimo ženklas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/>
              <a:t>Spustelėkite, jei norite keisite ruoš. pav. stilių</a:t>
            </a:r>
          </a:p>
        </p:txBody>
      </p:sp>
      <p:sp>
        <p:nvSpPr>
          <p:cNvPr id="1027" name="Teksto vietos rezervavimo ženklas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/>
              <a:t>Spustelėkite ruošinio teksto stiliams keisti</a:t>
            </a:r>
          </a:p>
          <a:p>
            <a:pPr lvl="1"/>
            <a:r>
              <a:rPr lang="lt-LT" altLang="lt-LT"/>
              <a:t>Antras lygmuo</a:t>
            </a:r>
          </a:p>
          <a:p>
            <a:pPr lvl="2"/>
            <a:r>
              <a:rPr lang="lt-LT" altLang="lt-LT"/>
              <a:t>Trečias lygmuo</a:t>
            </a:r>
          </a:p>
          <a:p>
            <a:pPr lvl="3"/>
            <a:r>
              <a:rPr lang="lt-LT" altLang="lt-LT"/>
              <a:t>Ketvirtas lygmuo</a:t>
            </a:r>
          </a:p>
          <a:p>
            <a:pPr lvl="4"/>
            <a:r>
              <a:rPr lang="lt-LT" alt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283DED-EB5D-4689-AF2C-F21738C0E5D4}" type="datetime1">
              <a:rPr lang="lt-LT" smtClean="0"/>
              <a:t>2018.12.18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7DCA600-1129-4D3B-A9A1-2A5AC4784B81}" type="slidenum">
              <a:rPr lang="lt-LT" altLang="lt-LT"/>
              <a:pPr/>
              <a:t>‹#›</a:t>
            </a:fld>
            <a:endParaRPr lang="lt-LT" altLang="lt-L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15.xm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2"/>
          <p:cNvSpPr>
            <a:spLocks noGrp="1"/>
          </p:cNvSpPr>
          <p:nvPr>
            <p:ph type="ctrTitle"/>
          </p:nvPr>
        </p:nvSpPr>
        <p:spPr>
          <a:xfrm>
            <a:off x="2495600" y="908720"/>
            <a:ext cx="7630616" cy="1944216"/>
          </a:xfrm>
        </p:spPr>
        <p:txBody>
          <a:bodyPr/>
          <a:lstStyle/>
          <a:p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ALTERNATYVŲ ĮKALINIMUI PLĖTOJIMO </a:t>
            </a:r>
            <a:br>
              <a:rPr lang="lt-LT" sz="32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POVEIKIO VERTINIMO IŠVADOS</a:t>
            </a:r>
            <a:b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20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endParaRPr lang="lt-LT" sz="2000" b="1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ntrinis pavadinimas 3"/>
          <p:cNvSpPr>
            <a:spLocks noGrp="1"/>
          </p:cNvSpPr>
          <p:nvPr>
            <p:ph type="subTitle" idx="1"/>
          </p:nvPr>
        </p:nvSpPr>
        <p:spPr>
          <a:xfrm>
            <a:off x="2927648" y="4725144"/>
            <a:ext cx="6400800" cy="1752600"/>
          </a:xfrm>
        </p:spPr>
        <p:txBody>
          <a:bodyPr/>
          <a:lstStyle/>
          <a:p>
            <a:r>
              <a:rPr lang="lt-LT" sz="2000" dirty="0">
                <a:solidFill>
                  <a:schemeClr val="tx1"/>
                </a:solidFill>
                <a:latin typeface="Garamond" panose="02020404030301010803" pitchFamily="18" charset="0"/>
              </a:rPr>
              <a:t>2018 m. </a:t>
            </a:r>
          </a:p>
          <a:p>
            <a:r>
              <a:rPr lang="lt-LT" sz="2000" dirty="0">
                <a:solidFill>
                  <a:schemeClr val="tx1"/>
                </a:solidFill>
                <a:latin typeface="Garamond" panose="02020404030301010803" pitchFamily="18" charset="0"/>
              </a:rPr>
              <a:t>Vilnius</a:t>
            </a:r>
          </a:p>
          <a:p>
            <a:endParaRPr lang="lt-LT" sz="28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LĖŠŲ EKONOMIJA:</a:t>
            </a: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880983136"/>
              </p:ext>
            </p:extLst>
          </p:nvPr>
        </p:nvGraphicFramePr>
        <p:xfrm>
          <a:off x="609600" y="1196752"/>
          <a:ext cx="1074298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616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055279"/>
              </p:ext>
            </p:extLst>
          </p:nvPr>
        </p:nvGraphicFramePr>
        <p:xfrm>
          <a:off x="1524000" y="116632"/>
          <a:ext cx="91440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15041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Dėkojame už dėmesį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911344"/>
              </p:ext>
            </p:extLst>
          </p:nvPr>
        </p:nvGraphicFramePr>
        <p:xfrm>
          <a:off x="551384" y="1387793"/>
          <a:ext cx="10873208" cy="5179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7183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8610920"/>
              </p:ext>
            </p:extLst>
          </p:nvPr>
        </p:nvGraphicFramePr>
        <p:xfrm>
          <a:off x="407368" y="692696"/>
          <a:ext cx="1101722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0318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PROBLEMA. Dažnas įkalinimo bausmių taikymas</a:t>
            </a:r>
          </a:p>
        </p:txBody>
      </p:sp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200270"/>
              </p:ext>
            </p:extLst>
          </p:nvPr>
        </p:nvGraphicFramePr>
        <p:xfrm>
          <a:off x="695400" y="1124744"/>
          <a:ext cx="44644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a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2793672"/>
              </p:ext>
            </p:extLst>
          </p:nvPr>
        </p:nvGraphicFramePr>
        <p:xfrm>
          <a:off x="6456040" y="1113427"/>
          <a:ext cx="4608512" cy="547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84198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PROBLEMA. Atsargus požiūris į probacijos taikymą</a:t>
            </a:r>
          </a:p>
        </p:txBody>
      </p:sp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511925"/>
              </p:ext>
            </p:extLst>
          </p:nvPr>
        </p:nvGraphicFramePr>
        <p:xfrm>
          <a:off x="6240016" y="1052735"/>
          <a:ext cx="5027477" cy="5544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088970"/>
              </p:ext>
            </p:extLst>
          </p:nvPr>
        </p:nvGraphicFramePr>
        <p:xfrm>
          <a:off x="767408" y="1052735"/>
          <a:ext cx="4667436" cy="5544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84139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3062870"/>
              </p:ext>
            </p:extLst>
          </p:nvPr>
        </p:nvGraphicFramePr>
        <p:xfrm>
          <a:off x="6384031" y="704110"/>
          <a:ext cx="504056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avadinimas 1"/>
          <p:cNvSpPr>
            <a:spLocks noGrp="1"/>
          </p:cNvSpPr>
          <p:nvPr>
            <p:ph type="title"/>
          </p:nvPr>
        </p:nvSpPr>
        <p:spPr>
          <a:xfrm>
            <a:off x="695400" y="56762"/>
            <a:ext cx="9487144" cy="562074"/>
          </a:xfrm>
        </p:spPr>
        <p:txBody>
          <a:bodyPr/>
          <a:lstStyle/>
          <a:p>
            <a:pPr algn="l"/>
            <a:b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PASEKMĖS</a:t>
            </a:r>
            <a:b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6664483"/>
              </p:ext>
            </p:extLst>
          </p:nvPr>
        </p:nvGraphicFramePr>
        <p:xfrm>
          <a:off x="695400" y="704110"/>
          <a:ext cx="504056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Diagrama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8195511"/>
              </p:ext>
            </p:extLst>
          </p:nvPr>
        </p:nvGraphicFramePr>
        <p:xfrm>
          <a:off x="6385324" y="3730813"/>
          <a:ext cx="503926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Diagrama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857571"/>
              </p:ext>
            </p:extLst>
          </p:nvPr>
        </p:nvGraphicFramePr>
        <p:xfrm>
          <a:off x="695400" y="3730813"/>
          <a:ext cx="504056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73989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479377" y="274638"/>
            <a:ext cx="8102828" cy="810134"/>
          </a:xfrm>
        </p:spPr>
        <p:txBody>
          <a:bodyPr/>
          <a:lstStyle/>
          <a:p>
            <a:pPr algn="l"/>
            <a:r>
              <a:rPr lang="lt-L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PROJEKTUOSE SIŪLOMOS ALTERNATYVŲ ĮKALINIMUI PLĖTOJIMO SPRENDIMAI:</a:t>
            </a:r>
            <a:b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1466590467"/>
              </p:ext>
            </p:extLst>
          </p:nvPr>
        </p:nvGraphicFramePr>
        <p:xfrm>
          <a:off x="1524000" y="908720"/>
          <a:ext cx="90720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7030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1"/>
          <p:cNvSpPr txBox="1">
            <a:spLocks/>
          </p:cNvSpPr>
          <p:nvPr/>
        </p:nvSpPr>
        <p:spPr bwMode="auto">
          <a:xfrm>
            <a:off x="695400" y="274638"/>
            <a:ext cx="9515400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lt-LT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Laukiami rezultatai:</a:t>
            </a:r>
          </a:p>
        </p:txBody>
      </p:sp>
      <p:graphicFrame>
        <p:nvGraphicFramePr>
          <p:cNvPr id="10" name="Diagrama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7338714"/>
              </p:ext>
            </p:extLst>
          </p:nvPr>
        </p:nvGraphicFramePr>
        <p:xfrm>
          <a:off x="695400" y="1121402"/>
          <a:ext cx="5264799" cy="245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2475431708"/>
              </p:ext>
            </p:extLst>
          </p:nvPr>
        </p:nvGraphicFramePr>
        <p:xfrm>
          <a:off x="6600056" y="1121402"/>
          <a:ext cx="4474840" cy="5375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3947861080"/>
              </p:ext>
            </p:extLst>
          </p:nvPr>
        </p:nvGraphicFramePr>
        <p:xfrm>
          <a:off x="767409" y="3785698"/>
          <a:ext cx="5192790" cy="2711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28341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400737"/>
              </p:ext>
            </p:extLst>
          </p:nvPr>
        </p:nvGraphicFramePr>
        <p:xfrm>
          <a:off x="2207568" y="764704"/>
          <a:ext cx="763284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1339610"/>
              </p:ext>
            </p:extLst>
          </p:nvPr>
        </p:nvGraphicFramePr>
        <p:xfrm>
          <a:off x="2207568" y="3717032"/>
          <a:ext cx="7632848" cy="2595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30970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407368" y="306536"/>
            <a:ext cx="10972800" cy="1143000"/>
          </a:xfrm>
        </p:spPr>
        <p:txBody>
          <a:bodyPr/>
          <a:lstStyle/>
          <a:p>
            <a:pPr algn="l"/>
            <a:r>
              <a:rPr lang="lt-LT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NAUDA VISUOMENEI:</a:t>
            </a:r>
          </a:p>
        </p:txBody>
      </p:sp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27968"/>
              </p:ext>
            </p:extLst>
          </p:nvPr>
        </p:nvGraphicFramePr>
        <p:xfrm>
          <a:off x="767408" y="1052736"/>
          <a:ext cx="478373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2946609031"/>
              </p:ext>
            </p:extLst>
          </p:nvPr>
        </p:nvGraphicFramePr>
        <p:xfrm>
          <a:off x="6955286" y="1449536"/>
          <a:ext cx="4420072" cy="5098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59689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Office PowerPoint</Application>
  <PresentationFormat>Plačiaekranė</PresentationFormat>
  <Paragraphs>74</Paragraphs>
  <Slides>12</Slides>
  <Notes>12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7" baseType="lpstr">
      <vt:lpstr>Arial</vt:lpstr>
      <vt:lpstr>Calibri</vt:lpstr>
      <vt:lpstr>Garamond</vt:lpstr>
      <vt:lpstr>Times New Roman</vt:lpstr>
      <vt:lpstr>Office tema</vt:lpstr>
      <vt:lpstr>        ALTERNATYVŲ ĮKALINIMUI PLĖTOJIMO  POVEIKIO VERTINIMO IŠVADOS    </vt:lpstr>
      <vt:lpstr>„PowerPoint“ pateiktis</vt:lpstr>
      <vt:lpstr>PROBLEMA. Dažnas įkalinimo bausmių taikymas</vt:lpstr>
      <vt:lpstr>PROBLEMA. Atsargus požiūris į probacijos taikymą</vt:lpstr>
      <vt:lpstr> PASEKMĖS </vt:lpstr>
      <vt:lpstr>PROJEKTUOSE SIŪLOMOS ALTERNATYVŲ ĮKALINIMUI PLĖTOJIMO SPRENDIMAI: </vt:lpstr>
      <vt:lpstr>„PowerPoint“ pateiktis</vt:lpstr>
      <vt:lpstr>„PowerPoint“ pateiktis</vt:lpstr>
      <vt:lpstr>NAUDA VISUOMENEI:</vt:lpstr>
      <vt:lpstr>LĖŠŲ EKONOMIJA:</vt:lpstr>
      <vt:lpstr>„PowerPoint“ pateiktis</vt:lpstr>
      <vt:lpstr>Dėkojame už dėmesį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2018-09-24T14:34:14Z</dcterms:created>
  <dcterms:modified xsi:type="dcterms:W3CDTF">2018-12-18T07:23:54Z</dcterms:modified>
</cp:coreProperties>
</file>