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13"/>
  </p:notesMasterIdLst>
  <p:handoutMasterIdLst>
    <p:handoutMasterId r:id="rId14"/>
  </p:handoutMasterIdLst>
  <p:sldIdLst>
    <p:sldId id="654" r:id="rId5"/>
    <p:sldId id="650" r:id="rId6"/>
    <p:sldId id="659" r:id="rId7"/>
    <p:sldId id="656" r:id="rId8"/>
    <p:sldId id="665" r:id="rId9"/>
    <p:sldId id="666" r:id="rId10"/>
    <p:sldId id="664" r:id="rId11"/>
    <p:sldId id="667" r:id="rId12"/>
  </p:sldIdLst>
  <p:sldSz cx="9144000" cy="5143500" type="screen16x9"/>
  <p:notesSz cx="6797675" cy="9926638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 Lukosevicius" initials="TL" lastIdx="11" clrIdx="0">
    <p:extLst>
      <p:ext uri="{19B8F6BF-5375-455C-9EA6-DF929625EA0E}">
        <p15:presenceInfo xmlns:p15="http://schemas.microsoft.com/office/powerpoint/2012/main" userId="S-1-5-21-1639343680-2082710128-3070128069-1199" providerId="AD"/>
      </p:ext>
    </p:extLst>
  </p:cmAuthor>
  <p:cmAuthor id="2" name="Snieguolė Kanapickaitė" initials="SK" lastIdx="3" clrIdx="1">
    <p:extLst>
      <p:ext uri="{19B8F6BF-5375-455C-9EA6-DF929625EA0E}">
        <p15:presenceInfo xmlns:p15="http://schemas.microsoft.com/office/powerpoint/2012/main" userId="S::s.kanapickaite@enmin.lt::b4f95785-22a7-4f22-8fbb-8898c5e3265d" providerId="AD"/>
      </p:ext>
    </p:extLst>
  </p:cmAuthor>
  <p:cmAuthor id="3" name="Ramūnas Dilba" initials="RD" lastIdx="1" clrIdx="2">
    <p:extLst>
      <p:ext uri="{19B8F6BF-5375-455C-9EA6-DF929625EA0E}">
        <p15:presenceInfo xmlns:p15="http://schemas.microsoft.com/office/powerpoint/2012/main" userId="S::r.dilba@enmin.lt::21ad6293-968b-40bf-a004-47ed2fecb602" providerId="AD"/>
      </p:ext>
    </p:extLst>
  </p:cmAuthor>
  <p:cmAuthor id="4" name="Renata Adomaitytė-Šliogerienė" initials="RA" lastIdx="1" clrIdx="3">
    <p:extLst>
      <p:ext uri="{19B8F6BF-5375-455C-9EA6-DF929625EA0E}">
        <p15:presenceInfo xmlns:p15="http://schemas.microsoft.com/office/powerpoint/2012/main" userId="S::r.adomaityte@enmin.lt::a8f30215-2079-4639-8346-6873ae49d129" providerId="AD"/>
      </p:ext>
    </p:extLst>
  </p:cmAuthor>
  <p:cmAuthor id="5" name="Jevgenija Jankevič" initials="JJ" lastIdx="3" clrIdx="4">
    <p:extLst>
      <p:ext uri="{19B8F6BF-5375-455C-9EA6-DF929625EA0E}">
        <p15:presenceInfo xmlns:p15="http://schemas.microsoft.com/office/powerpoint/2012/main" userId="S::j.jankevic@enmin.lt::114a16f6-c4ec-4993-a727-b41611688f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777777"/>
    <a:srgbClr val="D1BA93"/>
    <a:srgbClr val="BCD631"/>
    <a:srgbClr val="FFFFFF"/>
    <a:srgbClr val="08B297"/>
    <a:srgbClr val="633F17"/>
    <a:srgbClr val="F36B21"/>
    <a:srgbClr val="C0C0C0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3E259-25AC-4A56-8A89-C548F2972AD0}" v="3" dt="2020-06-15T13:19:52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1" autoAdjust="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>
        <p:guide orient="horz" pos="27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vgenija Jankevič" userId="114a16f6-c4ec-4993-a727-b41611688fb8" providerId="ADAL" clId="{8523E259-25AC-4A56-8A89-C548F2972AD0}"/>
    <pc:docChg chg="modSld">
      <pc:chgData name="Jevgenija Jankevič" userId="114a16f6-c4ec-4993-a727-b41611688fb8" providerId="ADAL" clId="{8523E259-25AC-4A56-8A89-C548F2972AD0}" dt="2020-06-15T13:19:52.095" v="2" actId="207"/>
      <pc:docMkLst>
        <pc:docMk/>
      </pc:docMkLst>
      <pc:sldChg chg="modSp">
        <pc:chgData name="Jevgenija Jankevič" userId="114a16f6-c4ec-4993-a727-b41611688fb8" providerId="ADAL" clId="{8523E259-25AC-4A56-8A89-C548F2972AD0}" dt="2020-06-15T13:19:52.095" v="2" actId="207"/>
        <pc:sldMkLst>
          <pc:docMk/>
          <pc:sldMk cId="357798779" sldId="664"/>
        </pc:sldMkLst>
        <pc:spChg chg="mod">
          <ac:chgData name="Jevgenija Jankevič" userId="114a16f6-c4ec-4993-a727-b41611688fb8" providerId="ADAL" clId="{8523E259-25AC-4A56-8A89-C548F2972AD0}" dt="2020-06-15T13:19:52.095" v="2" actId="207"/>
          <ac:spMkLst>
            <pc:docMk/>
            <pc:sldMk cId="357798779" sldId="664"/>
            <ac:spMk id="3" creationId="{45DEC04D-6C16-4CA7-826A-345DD0651A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97C8C-C60D-480E-B939-06A82F5F2DFB}" type="datetimeFigureOut">
              <a:rPr lang="lt-LT" smtClean="0"/>
              <a:t>2020-06-15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71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871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CD87-4A45-4157-8ADA-8C7C0E3B56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451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1E74-4261-4AFD-BCE3-C5659583ED6D}" type="datetimeFigureOut">
              <a:rPr lang="lt-LT" smtClean="0"/>
              <a:t>2020-06-15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3CDF6-717D-44DF-89E3-86F4F60C37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082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PPT reikalingų teisinių pakeitimų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617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 userDrawn="1"/>
        </p:nvSpPr>
        <p:spPr>
          <a:xfrm flipV="1">
            <a:off x="0" y="-1"/>
            <a:ext cx="8419641" cy="3940163"/>
          </a:xfrm>
          <a:prstGeom prst="round1Rect">
            <a:avLst/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2742" y="1970056"/>
            <a:ext cx="3124489" cy="899527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742" y="3010570"/>
            <a:ext cx="3124489" cy="92959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8B297"/>
                </a:solidFill>
                <a:latin typeface="Foco" panose="020B0504050202020203" pitchFamily="34" charset="-7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263010" y="3461779"/>
            <a:ext cx="526597" cy="20597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05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612742" y="4628709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D631"/>
                </a:solidFill>
              </a:defRPr>
            </a:lvl1pPr>
          </a:lstStyle>
          <a:p>
            <a:endParaRPr lang="lt-LT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>
              <a:solidFill>
                <a:srgbClr val="C0C0C0"/>
              </a:solidFill>
            </a:endParaRPr>
          </a:p>
        </p:txBody>
      </p:sp>
      <p:sp>
        <p:nvSpPr>
          <p:cNvPr id="10" name="Round Single Corner Rectangle 9"/>
          <p:cNvSpPr/>
          <p:nvPr userDrawn="1"/>
        </p:nvSpPr>
        <p:spPr>
          <a:xfrm flipV="1">
            <a:off x="7019567" y="-1"/>
            <a:ext cx="1400074" cy="3940163"/>
          </a:xfrm>
          <a:prstGeom prst="round1Rect">
            <a:avLst>
              <a:gd name="adj" fmla="val 50000"/>
            </a:avLst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442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86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475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467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 userDrawn="1"/>
        </p:nvSpPr>
        <p:spPr>
          <a:xfrm flipV="1">
            <a:off x="0" y="-1"/>
            <a:ext cx="8419641" cy="3940163"/>
          </a:xfrm>
          <a:prstGeom prst="round1Rect">
            <a:avLst/>
          </a:prstGeom>
          <a:solidFill>
            <a:srgbClr val="D1B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ound Single Corner Rectangle 9"/>
          <p:cNvSpPr/>
          <p:nvPr userDrawn="1"/>
        </p:nvSpPr>
        <p:spPr>
          <a:xfrm flipV="1">
            <a:off x="0" y="-4"/>
            <a:ext cx="8419641" cy="814464"/>
          </a:xfrm>
          <a:prstGeom prst="round1Rect">
            <a:avLst>
              <a:gd name="adj" fmla="val 0"/>
            </a:avLst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2742" y="1970056"/>
            <a:ext cx="3124489" cy="899527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742" y="3010570"/>
            <a:ext cx="3124489" cy="92959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8B297"/>
                </a:solidFill>
                <a:latin typeface="Foco" panose="020B0504050202020203" pitchFamily="34" charset="-7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263010" y="3461779"/>
            <a:ext cx="526597" cy="20597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05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612742" y="4628709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D631"/>
                </a:solidFill>
              </a:defRPr>
            </a:lvl1pPr>
          </a:lstStyle>
          <a:p>
            <a:endParaRPr lang="lt-LT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rot="10800000">
            <a:off x="336062" y="-5"/>
            <a:ext cx="8807938" cy="814465"/>
          </a:xfrm>
          <a:prstGeom prst="round1Rect">
            <a:avLst>
              <a:gd name="adj" fmla="val 45930"/>
            </a:avLst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400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0670"/>
            <a:ext cx="2860986" cy="307766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800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 Light" panose="020B0304050202020203" pitchFamily="34" charset="-70"/>
              </a:defRPr>
            </a:lvl3pPr>
            <a:lvl4pPr>
              <a:buClr>
                <a:srgbClr val="BCD631"/>
              </a:buClr>
              <a:defRPr>
                <a:latin typeface="Foco Light" panose="020B0304050202020203" pitchFamily="34" charset="-70"/>
              </a:defRPr>
            </a:lvl4pPr>
            <a:lvl5pPr>
              <a:buClr>
                <a:srgbClr val="BCD631"/>
              </a:buClr>
              <a:defRPr>
                <a:latin typeface="Foco Light" panose="020B0304050202020203" pitchFamily="34" charset="-7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1008000" y="0"/>
            <a:ext cx="3972738" cy="2241873"/>
          </a:xfrm>
          <a:prstGeom prst="round2SameRect">
            <a:avLst/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4276" y="0"/>
            <a:ext cx="3399472" cy="2159794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tx2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276" y="2457361"/>
            <a:ext cx="4345004" cy="736005"/>
          </a:xfrm>
        </p:spPr>
        <p:txBody>
          <a:bodyPr/>
          <a:lstStyle>
            <a:lvl1pPr marL="0" indent="0">
              <a:buNone/>
              <a:defRPr sz="1800">
                <a:solidFill>
                  <a:srgbClr val="08B297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1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1008000" y="0"/>
            <a:ext cx="3972738" cy="2241873"/>
          </a:xfrm>
          <a:prstGeom prst="round2SameRect">
            <a:avLst/>
          </a:prstGeom>
          <a:solidFill>
            <a:srgbClr val="D1B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4276" y="0"/>
            <a:ext cx="3399472" cy="2159794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tx2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276" y="2457361"/>
            <a:ext cx="4345004" cy="736005"/>
          </a:xfrm>
        </p:spPr>
        <p:txBody>
          <a:bodyPr/>
          <a:lstStyle>
            <a:lvl1pPr marL="0" indent="0">
              <a:buNone/>
              <a:defRPr sz="1800">
                <a:solidFill>
                  <a:srgbClr val="08B297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>
              <a:solidFill>
                <a:srgbClr val="C0C0C0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 flipV="1">
            <a:off x="1007999" y="-4"/>
            <a:ext cx="3972739" cy="814464"/>
          </a:xfrm>
          <a:prstGeom prst="round1Rect">
            <a:avLst>
              <a:gd name="adj" fmla="val 0"/>
            </a:avLst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212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1pPr>
            <a:lvl2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2pPr>
            <a:lvl3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3pPr>
            <a:lvl4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4pPr>
            <a:lvl5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1pPr>
            <a:lvl2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2pPr>
            <a:lvl3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3pPr>
            <a:lvl4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4pPr>
            <a:lvl5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993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4209806-934D-4F9D-BE61-64715C043F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033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605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43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8567823" y="4611916"/>
            <a:ext cx="267843" cy="282216"/>
          </a:xfrm>
          <a:prstGeom prst="roundRect">
            <a:avLst>
              <a:gd name="adj" fmla="val 16666"/>
            </a:avLst>
          </a:prstGeom>
          <a:noFill/>
          <a:ln w="635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1200">
              <a:solidFill>
                <a:schemeClr val="bg2"/>
              </a:solidFill>
              <a:latin typeface="Foco Light" panose="020B0304050202020203" pitchFamily="34" charset="-7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C0C0C0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592035"/>
            <a:ext cx="2640199" cy="1"/>
          </a:xfrm>
          <a:prstGeom prst="line">
            <a:avLst/>
          </a:prstGeom>
          <a:ln w="12700" cap="rnd">
            <a:solidFill>
              <a:srgbClr val="777777"/>
            </a:solidFill>
            <a:prstDash val="solid"/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8096" y="4723258"/>
            <a:ext cx="1912806" cy="3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0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87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Foco" panose="020B0504050202020203" pitchFamily="34" charset="-7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+mj-lt"/>
        <a:buNone/>
        <a:defRPr sz="1600" kern="1200">
          <a:solidFill>
            <a:srgbClr val="633F17"/>
          </a:solidFill>
          <a:latin typeface="Foco" panose="020B0504050202020203" pitchFamily="34" charset="-7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400" kern="1200">
          <a:solidFill>
            <a:schemeClr val="tx1"/>
          </a:solidFill>
          <a:latin typeface="Foco" panose="020B0504050202020203" pitchFamily="34" charset="-7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500" kern="1200">
          <a:solidFill>
            <a:schemeClr val="tx1"/>
          </a:solidFill>
          <a:latin typeface="Foco" panose="020B0504050202020203" pitchFamily="34" charset="-7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350" kern="1200">
          <a:solidFill>
            <a:schemeClr val="tx1"/>
          </a:solidFill>
          <a:latin typeface="Foco" panose="020B0504050202020203" pitchFamily="34" charset="-7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350" kern="1200">
          <a:solidFill>
            <a:schemeClr val="tx1"/>
          </a:solidFill>
          <a:latin typeface="Foco" panose="020B0504050202020203" pitchFamily="34" charset="-7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20746F-6562-4651-9CFC-0ACEAC704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0276" y="1235075"/>
            <a:ext cx="6679956" cy="1171575"/>
          </a:xfrm>
        </p:spPr>
        <p:txBody>
          <a:bodyPr>
            <a:normAutofit/>
          </a:bodyPr>
          <a:lstStyle/>
          <a:p>
            <a:r>
              <a:rPr lang="en-US" altLang="lt-LT" sz="2800" dirty="0">
                <a:latin typeface="+mj-lt"/>
                <a:cs typeface="Calibri Light" panose="020F0302020204030204" pitchFamily="34" charset="0"/>
              </a:rPr>
              <a:t>V</a:t>
            </a:r>
            <a:r>
              <a:rPr lang="lt-LT" altLang="lt-LT" sz="2800" dirty="0">
                <a:latin typeface="+mj-lt"/>
                <a:cs typeface="Calibri Light" panose="020F0302020204030204" pitchFamily="34" charset="0"/>
              </a:rPr>
              <a:t>ĖJO ELEKTRINIŲ PLĖTROS</a:t>
            </a:r>
            <a:r>
              <a:rPr lang="en-US" altLang="lt-LT" sz="28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lt-LT" altLang="lt-LT" sz="2800" dirty="0">
                <a:latin typeface="+mj-lt"/>
                <a:cs typeface="Calibri Light" panose="020F0302020204030204" pitchFamily="34" charset="0"/>
              </a:rPr>
              <a:t>LIETUVOS JŪRINĖJE TERITORIJOJE</a:t>
            </a:r>
            <a:r>
              <a:rPr lang="en-US" altLang="lt-LT" sz="28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lt-LT" altLang="lt-LT" sz="2800" dirty="0">
                <a:latin typeface="+mj-lt"/>
                <a:cs typeface="Calibri Light" panose="020F0302020204030204" pitchFamily="34" charset="0"/>
              </a:rPr>
              <a:t>KONCEPCIJA</a:t>
            </a:r>
            <a:endParaRPr lang="lt-LT" sz="2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A9062-60D4-4128-B063-072407C1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2" y="2837816"/>
            <a:ext cx="9144000" cy="7195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7AAE65-1E92-4DA0-9154-612D27D7E414}"/>
              </a:ext>
            </a:extLst>
          </p:cNvPr>
          <p:cNvGrpSpPr/>
          <p:nvPr/>
        </p:nvGrpSpPr>
        <p:grpSpPr>
          <a:xfrm>
            <a:off x="1270000" y="2406650"/>
            <a:ext cx="831850" cy="1533525"/>
            <a:chOff x="1270000" y="2406650"/>
            <a:chExt cx="831850" cy="15335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45E1E2A-6D2B-4D57-A27B-7A994303D0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000" y="2406650"/>
              <a:ext cx="831850" cy="1533525"/>
            </a:xfrm>
            <a:custGeom>
              <a:avLst/>
              <a:gdLst>
                <a:gd name="T0" fmla="*/ 331 w 337"/>
                <a:gd name="T1" fmla="*/ 316 h 624"/>
                <a:gd name="T2" fmla="*/ 323 w 337"/>
                <a:gd name="T3" fmla="*/ 316 h 624"/>
                <a:gd name="T4" fmla="*/ 305 w 337"/>
                <a:gd name="T5" fmla="*/ 311 h 624"/>
                <a:gd name="T6" fmla="*/ 287 w 337"/>
                <a:gd name="T7" fmla="*/ 316 h 624"/>
                <a:gd name="T8" fmla="*/ 205 w 337"/>
                <a:gd name="T9" fmla="*/ 316 h 624"/>
                <a:gd name="T10" fmla="*/ 198 w 337"/>
                <a:gd name="T11" fmla="*/ 245 h 624"/>
                <a:gd name="T12" fmla="*/ 331 w 337"/>
                <a:gd name="T13" fmla="*/ 245 h 624"/>
                <a:gd name="T14" fmla="*/ 337 w 337"/>
                <a:gd name="T15" fmla="*/ 239 h 624"/>
                <a:gd name="T16" fmla="*/ 331 w 337"/>
                <a:gd name="T17" fmla="*/ 233 h 624"/>
                <a:gd name="T18" fmla="*/ 323 w 337"/>
                <a:gd name="T19" fmla="*/ 233 h 624"/>
                <a:gd name="T20" fmla="*/ 305 w 337"/>
                <a:gd name="T21" fmla="*/ 228 h 624"/>
                <a:gd name="T22" fmla="*/ 287 w 337"/>
                <a:gd name="T23" fmla="*/ 233 h 624"/>
                <a:gd name="T24" fmla="*/ 197 w 337"/>
                <a:gd name="T25" fmla="*/ 233 h 624"/>
                <a:gd name="T26" fmla="*/ 174 w 337"/>
                <a:gd name="T27" fmla="*/ 5 h 624"/>
                <a:gd name="T28" fmla="*/ 168 w 337"/>
                <a:gd name="T29" fmla="*/ 0 h 624"/>
                <a:gd name="T30" fmla="*/ 162 w 337"/>
                <a:gd name="T31" fmla="*/ 5 h 624"/>
                <a:gd name="T32" fmla="*/ 140 w 337"/>
                <a:gd name="T33" fmla="*/ 233 h 624"/>
                <a:gd name="T34" fmla="*/ 40 w 337"/>
                <a:gd name="T35" fmla="*/ 233 h 624"/>
                <a:gd name="T36" fmla="*/ 22 w 337"/>
                <a:gd name="T37" fmla="*/ 228 h 624"/>
                <a:gd name="T38" fmla="*/ 4 w 337"/>
                <a:gd name="T39" fmla="*/ 233 h 624"/>
                <a:gd name="T40" fmla="*/ 0 w 337"/>
                <a:gd name="T41" fmla="*/ 239 h 624"/>
                <a:gd name="T42" fmla="*/ 6 w 337"/>
                <a:gd name="T43" fmla="*/ 245 h 624"/>
                <a:gd name="T44" fmla="*/ 139 w 337"/>
                <a:gd name="T45" fmla="*/ 245 h 624"/>
                <a:gd name="T46" fmla="*/ 131 w 337"/>
                <a:gd name="T47" fmla="*/ 316 h 624"/>
                <a:gd name="T48" fmla="*/ 40 w 337"/>
                <a:gd name="T49" fmla="*/ 316 h 624"/>
                <a:gd name="T50" fmla="*/ 22 w 337"/>
                <a:gd name="T51" fmla="*/ 311 h 624"/>
                <a:gd name="T52" fmla="*/ 4 w 337"/>
                <a:gd name="T53" fmla="*/ 316 h 624"/>
                <a:gd name="T54" fmla="*/ 0 w 337"/>
                <a:gd name="T55" fmla="*/ 322 h 624"/>
                <a:gd name="T56" fmla="*/ 6 w 337"/>
                <a:gd name="T57" fmla="*/ 328 h 624"/>
                <a:gd name="T58" fmla="*/ 130 w 337"/>
                <a:gd name="T59" fmla="*/ 328 h 624"/>
                <a:gd name="T60" fmla="*/ 102 w 337"/>
                <a:gd name="T61" fmla="*/ 618 h 624"/>
                <a:gd name="T62" fmla="*/ 106 w 337"/>
                <a:gd name="T63" fmla="*/ 624 h 624"/>
                <a:gd name="T64" fmla="*/ 108 w 337"/>
                <a:gd name="T65" fmla="*/ 624 h 624"/>
                <a:gd name="T66" fmla="*/ 113 w 337"/>
                <a:gd name="T67" fmla="*/ 620 h 624"/>
                <a:gd name="T68" fmla="*/ 168 w 337"/>
                <a:gd name="T69" fmla="*/ 453 h 624"/>
                <a:gd name="T70" fmla="*/ 223 w 337"/>
                <a:gd name="T71" fmla="*/ 620 h 624"/>
                <a:gd name="T72" fmla="*/ 229 w 337"/>
                <a:gd name="T73" fmla="*/ 624 h 624"/>
                <a:gd name="T74" fmla="*/ 235 w 337"/>
                <a:gd name="T75" fmla="*/ 618 h 624"/>
                <a:gd name="T76" fmla="*/ 234 w 337"/>
                <a:gd name="T77" fmla="*/ 617 h 624"/>
                <a:gd name="T78" fmla="*/ 206 w 337"/>
                <a:gd name="T79" fmla="*/ 328 h 624"/>
                <a:gd name="T80" fmla="*/ 331 w 337"/>
                <a:gd name="T81" fmla="*/ 328 h 624"/>
                <a:gd name="T82" fmla="*/ 337 w 337"/>
                <a:gd name="T83" fmla="*/ 322 h 624"/>
                <a:gd name="T84" fmla="*/ 331 w 337"/>
                <a:gd name="T85" fmla="*/ 316 h 624"/>
                <a:gd name="T86" fmla="*/ 168 w 337"/>
                <a:gd name="T87" fmla="*/ 67 h 624"/>
                <a:gd name="T88" fmla="*/ 184 w 337"/>
                <a:gd name="T89" fmla="*/ 233 h 624"/>
                <a:gd name="T90" fmla="*/ 152 w 337"/>
                <a:gd name="T91" fmla="*/ 233 h 624"/>
                <a:gd name="T92" fmla="*/ 168 w 337"/>
                <a:gd name="T93" fmla="*/ 67 h 624"/>
                <a:gd name="T94" fmla="*/ 151 w 337"/>
                <a:gd name="T95" fmla="*/ 245 h 624"/>
                <a:gd name="T96" fmla="*/ 186 w 337"/>
                <a:gd name="T97" fmla="*/ 245 h 624"/>
                <a:gd name="T98" fmla="*/ 193 w 337"/>
                <a:gd name="T99" fmla="*/ 316 h 624"/>
                <a:gd name="T100" fmla="*/ 144 w 337"/>
                <a:gd name="T101" fmla="*/ 316 h 624"/>
                <a:gd name="T102" fmla="*/ 151 w 337"/>
                <a:gd name="T103" fmla="*/ 245 h 624"/>
                <a:gd name="T104" fmla="*/ 217 w 337"/>
                <a:gd name="T105" fmla="*/ 564 h 624"/>
                <a:gd name="T106" fmla="*/ 174 w 337"/>
                <a:gd name="T107" fmla="*/ 432 h 624"/>
                <a:gd name="T108" fmla="*/ 168 w 337"/>
                <a:gd name="T109" fmla="*/ 428 h 624"/>
                <a:gd name="T110" fmla="*/ 162 w 337"/>
                <a:gd name="T111" fmla="*/ 432 h 624"/>
                <a:gd name="T112" fmla="*/ 119 w 337"/>
                <a:gd name="T113" fmla="*/ 564 h 624"/>
                <a:gd name="T114" fmla="*/ 142 w 337"/>
                <a:gd name="T115" fmla="*/ 328 h 624"/>
                <a:gd name="T116" fmla="*/ 194 w 337"/>
                <a:gd name="T117" fmla="*/ 328 h 624"/>
                <a:gd name="T118" fmla="*/ 217 w 337"/>
                <a:gd name="T119" fmla="*/ 56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7" h="624">
                  <a:moveTo>
                    <a:pt x="331" y="316"/>
                  </a:moveTo>
                  <a:cubicBezTo>
                    <a:pt x="323" y="316"/>
                    <a:pt x="323" y="316"/>
                    <a:pt x="323" y="316"/>
                  </a:cubicBezTo>
                  <a:cubicBezTo>
                    <a:pt x="322" y="313"/>
                    <a:pt x="315" y="311"/>
                    <a:pt x="305" y="311"/>
                  </a:cubicBezTo>
                  <a:cubicBezTo>
                    <a:pt x="296" y="311"/>
                    <a:pt x="288" y="313"/>
                    <a:pt x="287" y="316"/>
                  </a:cubicBezTo>
                  <a:cubicBezTo>
                    <a:pt x="205" y="316"/>
                    <a:pt x="205" y="316"/>
                    <a:pt x="205" y="31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331" y="245"/>
                    <a:pt x="331" y="245"/>
                    <a:pt x="331" y="245"/>
                  </a:cubicBezTo>
                  <a:cubicBezTo>
                    <a:pt x="334" y="245"/>
                    <a:pt x="337" y="242"/>
                    <a:pt x="337" y="239"/>
                  </a:cubicBezTo>
                  <a:cubicBezTo>
                    <a:pt x="337" y="235"/>
                    <a:pt x="334" y="233"/>
                    <a:pt x="331" y="233"/>
                  </a:cubicBezTo>
                  <a:cubicBezTo>
                    <a:pt x="323" y="233"/>
                    <a:pt x="323" y="233"/>
                    <a:pt x="323" y="233"/>
                  </a:cubicBezTo>
                  <a:cubicBezTo>
                    <a:pt x="322" y="230"/>
                    <a:pt x="314" y="228"/>
                    <a:pt x="305" y="228"/>
                  </a:cubicBezTo>
                  <a:cubicBezTo>
                    <a:pt x="296" y="228"/>
                    <a:pt x="289" y="230"/>
                    <a:pt x="287" y="233"/>
                  </a:cubicBezTo>
                  <a:cubicBezTo>
                    <a:pt x="197" y="233"/>
                    <a:pt x="197" y="233"/>
                    <a:pt x="197" y="233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2"/>
                    <a:pt x="171" y="0"/>
                    <a:pt x="168" y="0"/>
                  </a:cubicBezTo>
                  <a:cubicBezTo>
                    <a:pt x="165" y="0"/>
                    <a:pt x="162" y="2"/>
                    <a:pt x="162" y="5"/>
                  </a:cubicBezTo>
                  <a:cubicBezTo>
                    <a:pt x="140" y="233"/>
                    <a:pt x="140" y="233"/>
                    <a:pt x="140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9" y="230"/>
                    <a:pt x="31" y="228"/>
                    <a:pt x="22" y="228"/>
                  </a:cubicBezTo>
                  <a:cubicBezTo>
                    <a:pt x="13" y="228"/>
                    <a:pt x="5" y="230"/>
                    <a:pt x="4" y="233"/>
                  </a:cubicBezTo>
                  <a:cubicBezTo>
                    <a:pt x="2" y="233"/>
                    <a:pt x="0" y="236"/>
                    <a:pt x="0" y="239"/>
                  </a:cubicBezTo>
                  <a:cubicBezTo>
                    <a:pt x="0" y="242"/>
                    <a:pt x="2" y="245"/>
                    <a:pt x="6" y="245"/>
                  </a:cubicBezTo>
                  <a:cubicBezTo>
                    <a:pt x="139" y="245"/>
                    <a:pt x="139" y="245"/>
                    <a:pt x="139" y="245"/>
                  </a:cubicBezTo>
                  <a:cubicBezTo>
                    <a:pt x="131" y="316"/>
                    <a:pt x="131" y="316"/>
                    <a:pt x="131" y="316"/>
                  </a:cubicBezTo>
                  <a:cubicBezTo>
                    <a:pt x="40" y="316"/>
                    <a:pt x="40" y="316"/>
                    <a:pt x="40" y="316"/>
                  </a:cubicBezTo>
                  <a:cubicBezTo>
                    <a:pt x="39" y="313"/>
                    <a:pt x="32" y="311"/>
                    <a:pt x="22" y="311"/>
                  </a:cubicBezTo>
                  <a:cubicBezTo>
                    <a:pt x="13" y="311"/>
                    <a:pt x="5" y="313"/>
                    <a:pt x="4" y="316"/>
                  </a:cubicBezTo>
                  <a:cubicBezTo>
                    <a:pt x="2" y="317"/>
                    <a:pt x="0" y="319"/>
                    <a:pt x="0" y="322"/>
                  </a:cubicBezTo>
                  <a:cubicBezTo>
                    <a:pt x="0" y="325"/>
                    <a:pt x="2" y="328"/>
                    <a:pt x="6" y="328"/>
                  </a:cubicBezTo>
                  <a:cubicBezTo>
                    <a:pt x="130" y="328"/>
                    <a:pt x="130" y="328"/>
                    <a:pt x="130" y="328"/>
                  </a:cubicBezTo>
                  <a:cubicBezTo>
                    <a:pt x="102" y="618"/>
                    <a:pt x="102" y="618"/>
                    <a:pt x="102" y="618"/>
                  </a:cubicBezTo>
                  <a:cubicBezTo>
                    <a:pt x="101" y="621"/>
                    <a:pt x="103" y="624"/>
                    <a:pt x="106" y="624"/>
                  </a:cubicBezTo>
                  <a:cubicBezTo>
                    <a:pt x="107" y="624"/>
                    <a:pt x="107" y="624"/>
                    <a:pt x="108" y="624"/>
                  </a:cubicBezTo>
                  <a:cubicBezTo>
                    <a:pt x="110" y="624"/>
                    <a:pt x="113" y="623"/>
                    <a:pt x="113" y="620"/>
                  </a:cubicBezTo>
                  <a:cubicBezTo>
                    <a:pt x="168" y="453"/>
                    <a:pt x="168" y="453"/>
                    <a:pt x="168" y="453"/>
                  </a:cubicBezTo>
                  <a:cubicBezTo>
                    <a:pt x="223" y="620"/>
                    <a:pt x="223" y="620"/>
                    <a:pt x="223" y="620"/>
                  </a:cubicBezTo>
                  <a:cubicBezTo>
                    <a:pt x="224" y="623"/>
                    <a:pt x="226" y="624"/>
                    <a:pt x="229" y="624"/>
                  </a:cubicBezTo>
                  <a:cubicBezTo>
                    <a:pt x="232" y="624"/>
                    <a:pt x="235" y="622"/>
                    <a:pt x="235" y="618"/>
                  </a:cubicBezTo>
                  <a:cubicBezTo>
                    <a:pt x="235" y="618"/>
                    <a:pt x="235" y="617"/>
                    <a:pt x="234" y="617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331" y="328"/>
                    <a:pt x="331" y="328"/>
                    <a:pt x="331" y="328"/>
                  </a:cubicBezTo>
                  <a:cubicBezTo>
                    <a:pt x="334" y="328"/>
                    <a:pt x="337" y="325"/>
                    <a:pt x="337" y="322"/>
                  </a:cubicBezTo>
                  <a:cubicBezTo>
                    <a:pt x="337" y="319"/>
                    <a:pt x="334" y="316"/>
                    <a:pt x="331" y="316"/>
                  </a:cubicBezTo>
                  <a:close/>
                  <a:moveTo>
                    <a:pt x="168" y="67"/>
                  </a:moveTo>
                  <a:cubicBezTo>
                    <a:pt x="184" y="233"/>
                    <a:pt x="184" y="233"/>
                    <a:pt x="184" y="233"/>
                  </a:cubicBezTo>
                  <a:cubicBezTo>
                    <a:pt x="152" y="233"/>
                    <a:pt x="152" y="233"/>
                    <a:pt x="152" y="233"/>
                  </a:cubicBezTo>
                  <a:lnTo>
                    <a:pt x="168" y="67"/>
                  </a:lnTo>
                  <a:close/>
                  <a:moveTo>
                    <a:pt x="151" y="245"/>
                  </a:moveTo>
                  <a:cubicBezTo>
                    <a:pt x="186" y="245"/>
                    <a:pt x="186" y="245"/>
                    <a:pt x="186" y="245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44" y="316"/>
                    <a:pt x="144" y="316"/>
                    <a:pt x="144" y="316"/>
                  </a:cubicBezTo>
                  <a:lnTo>
                    <a:pt x="151" y="245"/>
                  </a:lnTo>
                  <a:close/>
                  <a:moveTo>
                    <a:pt x="217" y="564"/>
                  </a:moveTo>
                  <a:cubicBezTo>
                    <a:pt x="174" y="432"/>
                    <a:pt x="174" y="432"/>
                    <a:pt x="174" y="432"/>
                  </a:cubicBezTo>
                  <a:cubicBezTo>
                    <a:pt x="173" y="429"/>
                    <a:pt x="171" y="428"/>
                    <a:pt x="168" y="428"/>
                  </a:cubicBezTo>
                  <a:cubicBezTo>
                    <a:pt x="166" y="428"/>
                    <a:pt x="163" y="429"/>
                    <a:pt x="162" y="432"/>
                  </a:cubicBezTo>
                  <a:cubicBezTo>
                    <a:pt x="119" y="564"/>
                    <a:pt x="119" y="564"/>
                    <a:pt x="119" y="564"/>
                  </a:cubicBezTo>
                  <a:cubicBezTo>
                    <a:pt x="142" y="328"/>
                    <a:pt x="142" y="328"/>
                    <a:pt x="142" y="328"/>
                  </a:cubicBezTo>
                  <a:cubicBezTo>
                    <a:pt x="194" y="328"/>
                    <a:pt x="194" y="328"/>
                    <a:pt x="194" y="328"/>
                  </a:cubicBezTo>
                  <a:lnTo>
                    <a:pt x="217" y="564"/>
                  </a:lnTo>
                  <a:close/>
                </a:path>
              </a:pathLst>
            </a:custGeom>
            <a:solidFill>
              <a:srgbClr val="08B2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A92B45-61A7-42E5-A619-1488FC9A4F0A}"/>
                </a:ext>
              </a:extLst>
            </p:cNvPr>
            <p:cNvGrpSpPr/>
            <p:nvPr/>
          </p:nvGrpSpPr>
          <p:grpSpPr>
            <a:xfrm>
              <a:off x="1279525" y="2865438"/>
              <a:ext cx="787400" cy="304800"/>
              <a:chOff x="1279525" y="2865438"/>
              <a:chExt cx="787400" cy="304800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914C19A0-0576-4ACE-A26D-D2E9E54CD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3094038"/>
                <a:ext cx="88900" cy="26988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390DCF37-7AAC-42EB-9ECD-8377E16C2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30702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0DDA88F4-F98D-4B70-BE0C-AE88D7B08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3121025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2" name="Oval 9">
                <a:extLst>
                  <a:ext uri="{FF2B5EF4-FFF2-40B4-BE49-F238E27FC236}">
                    <a16:creationId xmlns:a16="http://schemas.microsoft.com/office/drawing/2014/main" id="{F033E4AF-6CAF-4F51-A9C1-AD5FBE246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31464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21A5B75D-4BDD-47C0-B2EA-BADD06034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025" y="30702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4" name="Oval 11">
                <a:extLst>
                  <a:ext uri="{FF2B5EF4-FFF2-40B4-BE49-F238E27FC236}">
                    <a16:creationId xmlns:a16="http://schemas.microsoft.com/office/drawing/2014/main" id="{F20DCA86-D3E9-4189-86AC-008CF2AF0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025" y="3121025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5" name="Oval 12">
                <a:extLst>
                  <a:ext uri="{FF2B5EF4-FFF2-40B4-BE49-F238E27FC236}">
                    <a16:creationId xmlns:a16="http://schemas.microsoft.com/office/drawing/2014/main" id="{820EECAD-15CF-46F9-9ABD-0F4C037DD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025" y="31464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6" name="Oval 13">
                <a:extLst>
                  <a:ext uri="{FF2B5EF4-FFF2-40B4-BE49-F238E27FC236}">
                    <a16:creationId xmlns:a16="http://schemas.microsoft.com/office/drawing/2014/main" id="{06EEAC37-925E-40A7-B003-5F86D9A44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025" y="3094038"/>
                <a:ext cx="88900" cy="26988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7" name="Oval 14">
                <a:extLst>
                  <a:ext uri="{FF2B5EF4-FFF2-40B4-BE49-F238E27FC236}">
                    <a16:creationId xmlns:a16="http://schemas.microsoft.com/office/drawing/2014/main" id="{ADC0B33C-D6C5-4FB1-9C92-63C7C7326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2865438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583A4AEE-7631-44F6-BCA6-245A31D25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2890838"/>
                <a:ext cx="88900" cy="26988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19" name="Oval 16">
                <a:extLst>
                  <a:ext uri="{FF2B5EF4-FFF2-40B4-BE49-F238E27FC236}">
                    <a16:creationId xmlns:a16="http://schemas.microsoft.com/office/drawing/2014/main" id="{AB280248-BFF9-4C27-992D-128E6C219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025" y="2890838"/>
                <a:ext cx="88900" cy="26988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20" name="Oval 17">
                <a:extLst>
                  <a:ext uri="{FF2B5EF4-FFF2-40B4-BE49-F238E27FC236}">
                    <a16:creationId xmlns:a16="http://schemas.microsoft.com/office/drawing/2014/main" id="{137CE725-1DBB-4229-B616-4E53048B7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025" y="2941638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21" name="Oval 18">
                <a:extLst>
                  <a:ext uri="{FF2B5EF4-FFF2-40B4-BE49-F238E27FC236}">
                    <a16:creationId xmlns:a16="http://schemas.microsoft.com/office/drawing/2014/main" id="{BAF54721-00A1-4007-9357-C6E58EA71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025" y="29178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22" name="Oval 19">
                <a:extLst>
                  <a:ext uri="{FF2B5EF4-FFF2-40B4-BE49-F238E27FC236}">
                    <a16:creationId xmlns:a16="http://schemas.microsoft.com/office/drawing/2014/main" id="{FF4EA527-2291-432F-8C0D-B22138B65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2941638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23" name="Oval 20">
                <a:extLst>
                  <a:ext uri="{FF2B5EF4-FFF2-40B4-BE49-F238E27FC236}">
                    <a16:creationId xmlns:a16="http://schemas.microsoft.com/office/drawing/2014/main" id="{D0BC5BA9-0A3D-461E-B526-5C390E27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025" y="2865438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6B43B73F-ED43-4BAF-8DB1-080EDB471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525" y="29178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02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A3F6E-FEFA-4699-882F-EA00228D2BF7}"/>
              </a:ext>
            </a:extLst>
          </p:cNvPr>
          <p:cNvSpPr/>
          <p:nvPr/>
        </p:nvSpPr>
        <p:spPr>
          <a:xfrm>
            <a:off x="552451" y="207172"/>
            <a:ext cx="678292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TIKSLAI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6DB6CB0D-8CC1-443B-919A-01C25DC1A4A3}"/>
              </a:ext>
            </a:extLst>
          </p:cNvPr>
          <p:cNvSpPr/>
          <p:nvPr/>
        </p:nvSpPr>
        <p:spPr>
          <a:xfrm>
            <a:off x="2704848" y="2315896"/>
            <a:ext cx="2089994" cy="1492152"/>
          </a:xfrm>
          <a:prstGeom prst="roundRect">
            <a:avLst/>
          </a:prstGeom>
          <a:solidFill>
            <a:srgbClr val="08B297"/>
          </a:solidFill>
          <a:ln>
            <a:solidFill>
              <a:srgbClr val="08B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2. </a:t>
            </a:r>
            <a:r>
              <a:rPr lang="lt-LT" sz="1400" dirty="0"/>
              <a:t>Siūlomai koncepcijai dėl teisinio reguliavimo</a:t>
            </a:r>
          </a:p>
        </p:txBody>
      </p:sp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B236FB27-692A-4239-852B-78886A320134}"/>
              </a:ext>
            </a:extLst>
          </p:cNvPr>
          <p:cNvSpPr/>
          <p:nvPr/>
        </p:nvSpPr>
        <p:spPr>
          <a:xfrm>
            <a:off x="552451" y="2322077"/>
            <a:ext cx="2031597" cy="1485971"/>
          </a:xfrm>
          <a:prstGeom prst="roundRect">
            <a:avLst/>
          </a:prstGeom>
          <a:solidFill>
            <a:srgbClr val="08B297"/>
          </a:solidFill>
          <a:ln>
            <a:solidFill>
              <a:srgbClr val="08B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1. </a:t>
            </a:r>
            <a:r>
              <a:rPr lang="lt-LT" sz="1400" dirty="0"/>
              <a:t>Vyriausybės nutarim</a:t>
            </a:r>
            <a:r>
              <a:rPr lang="en-US" sz="1400" dirty="0"/>
              <a:t>ui</a:t>
            </a:r>
            <a:r>
              <a:rPr lang="lt-LT" sz="1400" dirty="0"/>
              <a:t> dėl elektrinių vietų ir galių</a:t>
            </a:r>
          </a:p>
        </p:txBody>
      </p:sp>
      <p:sp>
        <p:nvSpPr>
          <p:cNvPr id="9" name="Rounded Rectangle 30">
            <a:extLst>
              <a:ext uri="{FF2B5EF4-FFF2-40B4-BE49-F238E27FC236}">
                <a16:creationId xmlns:a16="http://schemas.microsoft.com/office/drawing/2014/main" id="{3A871834-F7A9-4EFE-B0E6-C5214DDD98E8}"/>
              </a:ext>
            </a:extLst>
          </p:cNvPr>
          <p:cNvSpPr/>
          <p:nvPr/>
        </p:nvSpPr>
        <p:spPr>
          <a:xfrm>
            <a:off x="594317" y="1302077"/>
            <a:ext cx="4200525" cy="776361"/>
          </a:xfrm>
          <a:prstGeom prst="roundRect">
            <a:avLst/>
          </a:prstGeom>
          <a:solidFill>
            <a:srgbClr val="08B297"/>
          </a:solidFill>
          <a:ln>
            <a:solidFill>
              <a:srgbClr val="08B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lt-LT" sz="1600" b="1" dirty="0">
                <a:solidFill>
                  <a:schemeClr val="bg1"/>
                </a:solidFill>
                <a:latin typeface="Foco Light" panose="020B0304050202020203" pitchFamily="34" charset="-70"/>
              </a:rPr>
              <a:t>PRITARTI</a:t>
            </a:r>
          </a:p>
        </p:txBody>
      </p:sp>
      <p:pic>
        <p:nvPicPr>
          <p:cNvPr id="3" name="Picture 2" descr="A large body of water&#10;&#10;Description automatically generated">
            <a:extLst>
              <a:ext uri="{FF2B5EF4-FFF2-40B4-BE49-F238E27FC236}">
                <a16:creationId xmlns:a16="http://schemas.microsoft.com/office/drawing/2014/main" id="{7CC9FAAE-4B28-4145-8AD3-7F86C87C3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86" y="1302077"/>
            <a:ext cx="3867494" cy="25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9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A3F6E-FEFA-4699-882F-EA00228D2BF7}"/>
              </a:ext>
            </a:extLst>
          </p:cNvPr>
          <p:cNvSpPr/>
          <p:nvPr/>
        </p:nvSpPr>
        <p:spPr>
          <a:xfrm>
            <a:off x="552451" y="207172"/>
            <a:ext cx="678292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tx2"/>
                </a:solidFill>
                <a:latin typeface="+mj-lt"/>
              </a:rPr>
              <a:t>ATRINKTA TERITORIJA VĖJO ELEKTRINIŲ PLĖTRAI JŪROJE</a:t>
            </a:r>
            <a:endParaRPr lang="en-US" sz="2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F2F99D0D-BC69-400F-A1DF-5FD0D1FD5B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893387"/>
            <a:ext cx="5881688" cy="3357144"/>
          </a:xfrm>
          <a:prstGeom prst="rect">
            <a:avLst/>
          </a:prstGeom>
        </p:spPr>
      </p:pic>
      <p:sp>
        <p:nvSpPr>
          <p:cNvPr id="5" name="Rounded Rectangle 31">
            <a:extLst>
              <a:ext uri="{FF2B5EF4-FFF2-40B4-BE49-F238E27FC236}">
                <a16:creationId xmlns:a16="http://schemas.microsoft.com/office/drawing/2014/main" id="{5E9BA829-CE6A-4681-84C4-0F7A58A4BFCC}"/>
              </a:ext>
            </a:extLst>
          </p:cNvPr>
          <p:cNvSpPr/>
          <p:nvPr/>
        </p:nvSpPr>
        <p:spPr>
          <a:xfrm>
            <a:off x="6614584" y="987730"/>
            <a:ext cx="2031597" cy="1485971"/>
          </a:xfrm>
          <a:prstGeom prst="roundRect">
            <a:avLst/>
          </a:prstGeom>
          <a:solidFill>
            <a:srgbClr val="08B297"/>
          </a:solidFill>
          <a:ln>
            <a:solidFill>
              <a:srgbClr val="08B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400" dirty="0"/>
              <a:t>Apie 25</a:t>
            </a:r>
            <a:r>
              <a:rPr lang="en-US" sz="1400" dirty="0"/>
              <a:t>% </a:t>
            </a:r>
            <a:r>
              <a:rPr lang="en-US" sz="1400" dirty="0" err="1"/>
              <a:t>Lietuvos</a:t>
            </a:r>
            <a:r>
              <a:rPr lang="en-US" sz="1400" dirty="0"/>
              <a:t> </a:t>
            </a:r>
            <a:r>
              <a:rPr lang="en-US" sz="1400" dirty="0" err="1"/>
              <a:t>elektros</a:t>
            </a:r>
            <a:r>
              <a:rPr lang="en-US" sz="1400" dirty="0"/>
              <a:t> </a:t>
            </a:r>
            <a:r>
              <a:rPr lang="en-US" sz="1400" dirty="0" err="1"/>
              <a:t>energijos</a:t>
            </a:r>
            <a:r>
              <a:rPr lang="en-US" sz="1400" dirty="0"/>
              <a:t> </a:t>
            </a:r>
            <a:r>
              <a:rPr lang="en-US" sz="1400" dirty="0" err="1"/>
              <a:t>poreikio</a:t>
            </a:r>
            <a:endParaRPr lang="lt-LT" sz="14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48554B83-2497-40D2-9C78-38ECB96BCA38}"/>
              </a:ext>
            </a:extLst>
          </p:cNvPr>
          <p:cNvSpPr/>
          <p:nvPr/>
        </p:nvSpPr>
        <p:spPr>
          <a:xfrm>
            <a:off x="6614584" y="2669799"/>
            <a:ext cx="2031597" cy="1485971"/>
          </a:xfrm>
          <a:prstGeom prst="roundRect">
            <a:avLst/>
          </a:prstGeom>
          <a:solidFill>
            <a:srgbClr val="08B297"/>
          </a:solidFill>
          <a:ln>
            <a:solidFill>
              <a:srgbClr val="08B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/>
              <a:t>Daugiau</a:t>
            </a:r>
            <a:r>
              <a:rPr lang="en-US" sz="1400" dirty="0"/>
              <a:t> </a:t>
            </a:r>
            <a:r>
              <a:rPr lang="en-US" sz="1400" dirty="0" err="1"/>
              <a:t>nei</a:t>
            </a:r>
            <a:r>
              <a:rPr lang="en-US" sz="1400" dirty="0"/>
              <a:t> 1 </a:t>
            </a:r>
            <a:r>
              <a:rPr lang="en-US" sz="1400" dirty="0" err="1"/>
              <a:t>mlrd</a:t>
            </a:r>
            <a:r>
              <a:rPr lang="en-US" sz="1400" dirty="0"/>
              <a:t>. Eur </a:t>
            </a:r>
            <a:r>
              <a:rPr lang="en-US" sz="1400" dirty="0" err="1"/>
              <a:t>priva</a:t>
            </a:r>
            <a:r>
              <a:rPr lang="lt-LT" sz="1400" dirty="0" err="1"/>
              <a:t>čių</a:t>
            </a:r>
            <a:r>
              <a:rPr lang="lt-LT" sz="1400" dirty="0"/>
              <a:t> investicijų</a:t>
            </a:r>
          </a:p>
        </p:txBody>
      </p:sp>
    </p:spTree>
    <p:extLst>
      <p:ext uri="{BB962C8B-B14F-4D97-AF65-F5344CB8AC3E}">
        <p14:creationId xmlns:p14="http://schemas.microsoft.com/office/powerpoint/2010/main" val="314759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A3F6E-FEFA-4699-882F-EA00228D2BF7}"/>
              </a:ext>
            </a:extLst>
          </p:cNvPr>
          <p:cNvSpPr/>
          <p:nvPr/>
        </p:nvSpPr>
        <p:spPr>
          <a:xfrm>
            <a:off x="552450" y="114303"/>
            <a:ext cx="8515349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tx2"/>
                </a:solidFill>
                <a:latin typeface="+mj-lt"/>
              </a:rPr>
              <a:t>DARBO GRUPĖS IDENTIFIKUOTI TOBULINTINI TEISINIO REGULIAVIMO ASPEKTAI</a:t>
            </a:r>
            <a:endParaRPr lang="en-US" sz="2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A92D3E-DAFD-4AA7-9C98-C8FC8B569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05721"/>
              </p:ext>
            </p:extLst>
          </p:nvPr>
        </p:nvGraphicFramePr>
        <p:xfrm>
          <a:off x="352926" y="936124"/>
          <a:ext cx="8515349" cy="358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064">
                  <a:extLst>
                    <a:ext uri="{9D8B030D-6E8A-4147-A177-3AD203B41FA5}">
                      <a16:colId xmlns:a16="http://schemas.microsoft.com/office/drawing/2014/main" val="1057595292"/>
                    </a:ext>
                  </a:extLst>
                </a:gridCol>
                <a:gridCol w="5867285">
                  <a:extLst>
                    <a:ext uri="{9D8B030D-6E8A-4147-A177-3AD203B41FA5}">
                      <a16:colId xmlns:a16="http://schemas.microsoft.com/office/drawing/2014/main" val="3330333485"/>
                    </a:ext>
                  </a:extLst>
                </a:gridCol>
              </a:tblGrid>
              <a:tr h="347388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</a:rPr>
                        <a:t>Klausimas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</a:rPr>
                        <a:t>Rekomendacija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386376"/>
                  </a:ext>
                </a:extLst>
              </a:tr>
              <a:tr h="260541">
                <a:tc>
                  <a:txBody>
                    <a:bodyPr/>
                    <a:lstStyle/>
                    <a:p>
                      <a:r>
                        <a:rPr lang="lt-LT" b="1" dirty="0"/>
                        <a:t>Jūrinio vėjo elektrinių etapai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Vystyti 700 MW vėjo elektrinių parką vienu etapu iki </a:t>
                      </a:r>
                      <a:r>
                        <a:rPr lang="en-US" dirty="0"/>
                        <a:t>2030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756460"/>
                  </a:ext>
                </a:extLst>
              </a:tr>
              <a:tr h="377023">
                <a:tc>
                  <a:txBody>
                    <a:bodyPr/>
                    <a:lstStyle/>
                    <a:p>
                      <a:r>
                        <a:rPr lang="en-US" b="1" dirty="0" err="1"/>
                        <a:t>Elektr</a:t>
                      </a:r>
                      <a:r>
                        <a:rPr lang="lt-LT" b="1" dirty="0" err="1"/>
                        <a:t>inių</a:t>
                      </a:r>
                      <a:r>
                        <a:rPr lang="lt-LT" b="1" dirty="0"/>
                        <a:t> prijungimo modelis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Keisti teisinį reguliavimą  numatant perdavimo sistemos operatoriaus atsakomybę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42664"/>
                  </a:ext>
                </a:extLst>
              </a:tr>
              <a:tr h="621290">
                <a:tc>
                  <a:txBody>
                    <a:bodyPr/>
                    <a:lstStyle/>
                    <a:p>
                      <a:r>
                        <a:rPr lang="lt-LT" b="1" dirty="0"/>
                        <a:t>Elektrinių vietų jūrinėje teritorijoje parinkimas</a:t>
                      </a:r>
                    </a:p>
                    <a:p>
                      <a:endParaRPr lang="lt-L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Atlieka VšĮ Lietuvos energetikos agentūra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11325"/>
                  </a:ext>
                </a:extLst>
              </a:tr>
              <a:tr h="440916">
                <a:tc>
                  <a:txBody>
                    <a:bodyPr/>
                    <a:lstStyle/>
                    <a:p>
                      <a:r>
                        <a:rPr lang="lt-LT" b="1" dirty="0"/>
                        <a:t>Reikalingi tyrimai jūrinio vėjo plėtrai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Atlieka VšĮ Lietuvos energetikos agentūra ir perdavimo sistemos operatorius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85318"/>
                  </a:ext>
                </a:extLst>
              </a:tr>
              <a:tr h="260541">
                <a:tc>
                  <a:txBody>
                    <a:bodyPr/>
                    <a:lstStyle/>
                    <a:p>
                      <a:r>
                        <a:rPr lang="lt-LT" b="1" dirty="0"/>
                        <a:t>Galimi paramos būdai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Keisti teisinį reguliavimą numatant „</a:t>
                      </a:r>
                      <a:r>
                        <a:rPr lang="lt-LT" dirty="0" err="1"/>
                        <a:t>double-sided</a:t>
                      </a:r>
                      <a:r>
                        <a:rPr lang="lt-LT" dirty="0"/>
                        <a:t> </a:t>
                      </a:r>
                      <a:r>
                        <a:rPr lang="lt-LT" dirty="0" err="1"/>
                        <a:t>CfD</a:t>
                      </a:r>
                      <a:r>
                        <a:rPr lang="lt-LT" dirty="0"/>
                        <a:t>“ paramos būdą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01981"/>
                  </a:ext>
                </a:extLst>
              </a:tr>
              <a:tr h="502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b="1" dirty="0"/>
                        <a:t>Leidimų naudoti jūrinę teritoriją reglamentavimas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Keisti teisinį reguliavimą, kad aukciono laimėtoju būtų suteiktas sutikimas dėl žemės naudojimo ir jis būtų atleistas nuo valstybinės žemės nuomos mokesčio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09113"/>
                  </a:ext>
                </a:extLst>
              </a:tr>
              <a:tr h="440916">
                <a:tc>
                  <a:txBody>
                    <a:bodyPr/>
                    <a:lstStyle/>
                    <a:p>
                      <a:r>
                        <a:rPr lang="lt-LT" b="1" dirty="0"/>
                        <a:t>Tiekimo grandinės plėtra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Įvertinti ir numatyti preliminarų plotą Klaipėdos uoste, reikalingą elektrinių komponentų gamybos ir priežiūros veiklai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7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14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A3F6E-FEFA-4699-882F-EA00228D2BF7}"/>
              </a:ext>
            </a:extLst>
          </p:cNvPr>
          <p:cNvSpPr/>
          <p:nvPr/>
        </p:nvSpPr>
        <p:spPr>
          <a:xfrm>
            <a:off x="552451" y="207172"/>
            <a:ext cx="678292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tx2"/>
                </a:solidFill>
                <a:latin typeface="+mj-lt"/>
              </a:rPr>
              <a:t>SIŪLOMO REGLAMENTAVIMO ĮGYVENDINIMO TVARKARAŠTIS</a:t>
            </a:r>
            <a:endParaRPr lang="en-US" sz="2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190FF2F-8E9B-4C54-9CA6-227570866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954645"/>
              </p:ext>
            </p:extLst>
          </p:nvPr>
        </p:nvGraphicFramePr>
        <p:xfrm>
          <a:off x="452438" y="877095"/>
          <a:ext cx="8219121" cy="366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42">
                  <a:extLst>
                    <a:ext uri="{9D8B030D-6E8A-4147-A177-3AD203B41FA5}">
                      <a16:colId xmlns:a16="http://schemas.microsoft.com/office/drawing/2014/main" val="1058836631"/>
                    </a:ext>
                  </a:extLst>
                </a:gridCol>
                <a:gridCol w="2967672">
                  <a:extLst>
                    <a:ext uri="{9D8B030D-6E8A-4147-A177-3AD203B41FA5}">
                      <a16:colId xmlns:a16="http://schemas.microsoft.com/office/drawing/2014/main" val="3005271416"/>
                    </a:ext>
                  </a:extLst>
                </a:gridCol>
                <a:gridCol w="2739707">
                  <a:extLst>
                    <a:ext uri="{9D8B030D-6E8A-4147-A177-3AD203B41FA5}">
                      <a16:colId xmlns:a16="http://schemas.microsoft.com/office/drawing/2014/main" val="481220219"/>
                    </a:ext>
                  </a:extLst>
                </a:gridCol>
              </a:tblGrid>
              <a:tr h="322061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Projekto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etapas</a:t>
                      </a:r>
                      <a:endParaRPr lang="lt-L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dirty="0"/>
                        <a:t>Esminė informacija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Terminas</a:t>
                      </a:r>
                      <a:endParaRPr lang="lt-L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193616"/>
                  </a:ext>
                </a:extLst>
              </a:tr>
              <a:tr h="6770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</a:rPr>
                        <a:t>LRV nutarimas dėl vietų ir galių</a:t>
                      </a:r>
                    </a:p>
                    <a:p>
                      <a:endParaRPr lang="lt-L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700 MW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ir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apibr</a:t>
                      </a:r>
                      <a:r>
                        <a:rPr lang="lt-LT" sz="1400" b="0" dirty="0" err="1">
                          <a:solidFill>
                            <a:schemeClr val="tx1"/>
                          </a:solidFill>
                        </a:rPr>
                        <a:t>ėžta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</a:rPr>
                        <a:t> teritorija</a:t>
                      </a:r>
                    </a:p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b="0" dirty="0">
                          <a:solidFill>
                            <a:schemeClr val="tx1"/>
                          </a:solidFill>
                        </a:rPr>
                        <a:t>Priėmimas -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2020m. </a:t>
                      </a:r>
                      <a:r>
                        <a:rPr lang="lt-LT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ir</a:t>
                      </a:r>
                      <a:r>
                        <a:rPr lang="lt-LT" sz="1400" b="0" dirty="0" err="1">
                          <a:solidFill>
                            <a:schemeClr val="tx1"/>
                          </a:solidFill>
                        </a:rPr>
                        <a:t>želis</a:t>
                      </a:r>
                      <a:endParaRPr lang="lt-LT" sz="1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1400" b="0" dirty="0">
                          <a:solidFill>
                            <a:schemeClr val="tx1"/>
                          </a:solidFill>
                        </a:rPr>
                        <a:t>Įsigaliojimas –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2023 m.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vasaris</a:t>
                      </a:r>
                      <a:endParaRPr lang="lt-LT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820315"/>
                  </a:ext>
                </a:extLst>
              </a:tr>
              <a:tr h="4846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/>
                        <a:t>Įstatymų pakeitimai</a:t>
                      </a:r>
                    </a:p>
                    <a:p>
                      <a:endParaRPr lang="lt-L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/>
                        <a:t>Paramos schemos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ir</a:t>
                      </a:r>
                      <a:r>
                        <a:rPr lang="en-GB" sz="1400" dirty="0"/>
                        <a:t> p</a:t>
                      </a:r>
                      <a:r>
                        <a:rPr lang="lt-LT" sz="1400" dirty="0" err="1"/>
                        <a:t>rijungimo</a:t>
                      </a:r>
                      <a:r>
                        <a:rPr lang="lt-LT" sz="1400" dirty="0"/>
                        <a:t> modelio reglamentavimas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Parengimas</a:t>
                      </a:r>
                      <a:r>
                        <a:rPr lang="en-GB" sz="1400" dirty="0"/>
                        <a:t> – 2020 m. </a:t>
                      </a:r>
                      <a:r>
                        <a:rPr lang="en-GB" sz="1400" dirty="0" err="1"/>
                        <a:t>bir</a:t>
                      </a:r>
                      <a:r>
                        <a:rPr lang="lt-LT" sz="1400" dirty="0" err="1"/>
                        <a:t>želis</a:t>
                      </a:r>
                      <a:r>
                        <a:rPr lang="lt-LT" sz="1400" dirty="0"/>
                        <a:t>, įsigaliojimas – </a:t>
                      </a:r>
                      <a:r>
                        <a:rPr lang="en-GB" sz="1400" dirty="0"/>
                        <a:t>2023 m.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99249"/>
                  </a:ext>
                </a:extLst>
              </a:tr>
              <a:tr h="4429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/>
                        <a:t>Tyrimai ir kiti veiksmai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</a:t>
                      </a:r>
                      <a:r>
                        <a:rPr lang="lt-LT" sz="1400" dirty="0" err="1"/>
                        <a:t>ęsiami</a:t>
                      </a:r>
                      <a:r>
                        <a:rPr lang="lt-LT" sz="1400" dirty="0"/>
                        <a:t> pagal esamą </a:t>
                      </a:r>
                      <a:r>
                        <a:rPr lang="lt-LT" sz="1400" dirty="0" err="1"/>
                        <a:t>reglament</a:t>
                      </a:r>
                      <a:r>
                        <a:rPr lang="en-GB" sz="1400" dirty="0"/>
                        <a:t>a</a:t>
                      </a:r>
                      <a:r>
                        <a:rPr lang="lt-LT" sz="1400" dirty="0" err="1"/>
                        <a:t>vimą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2020</a:t>
                      </a:r>
                      <a:r>
                        <a:rPr lang="lt-LT" sz="1400" dirty="0"/>
                        <a:t>–</a:t>
                      </a:r>
                      <a:r>
                        <a:rPr lang="en-GB" sz="1400" dirty="0"/>
                        <a:t>2022 m.</a:t>
                      </a:r>
                      <a:endParaRPr lang="lt-L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098243"/>
                  </a:ext>
                </a:extLst>
              </a:tr>
              <a:tr h="6842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T</a:t>
                      </a:r>
                      <a:r>
                        <a:rPr lang="lt-LT" sz="1400" b="1" dirty="0" err="1"/>
                        <a:t>inklų</a:t>
                      </a:r>
                      <a:r>
                        <a:rPr lang="en-US" sz="1400" b="1" dirty="0"/>
                        <a:t> pl</a:t>
                      </a:r>
                      <a:r>
                        <a:rPr lang="lt-LT" sz="1400" b="1" dirty="0" err="1"/>
                        <a:t>ėtros</a:t>
                      </a:r>
                      <a:r>
                        <a:rPr lang="lt-LT" sz="1400" b="1" dirty="0"/>
                        <a:t> darbai</a:t>
                      </a:r>
                    </a:p>
                    <a:p>
                      <a:endParaRPr lang="lt-L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/>
                        <a:t>Vadovaujantis nutarimu dėl vietų ir galių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ir</a:t>
                      </a:r>
                      <a:r>
                        <a:rPr lang="lt-LT" sz="1400" dirty="0"/>
                        <a:t>,</a:t>
                      </a:r>
                      <a:r>
                        <a:rPr lang="en-GB" sz="1400" dirty="0"/>
                        <a:t> </a:t>
                      </a:r>
                      <a:r>
                        <a:rPr lang="lt-LT" sz="1400" dirty="0"/>
                        <a:t>priėmus įstatymų pakeitimus, įstatymu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2020</a:t>
                      </a:r>
                      <a:r>
                        <a:rPr lang="lt-LT" sz="1400" dirty="0"/>
                        <a:t>–</a:t>
                      </a:r>
                      <a:r>
                        <a:rPr lang="en-GB" sz="1400" dirty="0"/>
                        <a:t>2028 m.</a:t>
                      </a:r>
                      <a:endParaRPr lang="lt-LT" sz="1400" dirty="0"/>
                    </a:p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46628"/>
                  </a:ext>
                </a:extLst>
              </a:tr>
              <a:tr h="2850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/>
                        <a:t>Konkursas</a:t>
                      </a:r>
                      <a:endParaRPr lang="lt-L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2023 m.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110996"/>
                  </a:ext>
                </a:extLst>
              </a:tr>
              <a:tr h="2850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/>
                        <a:t>Elektrinių statyba</a:t>
                      </a:r>
                      <a:endParaRPr lang="lt-L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2023-2028 m.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94268"/>
                  </a:ext>
                </a:extLst>
              </a:tr>
              <a:tr h="2850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/>
                        <a:t>Elektros energijos gamyba</a:t>
                      </a:r>
                      <a:endParaRPr lang="lt-L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2028 m.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61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32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A3F6E-FEFA-4699-882F-EA00228D2BF7}"/>
              </a:ext>
            </a:extLst>
          </p:cNvPr>
          <p:cNvSpPr/>
          <p:nvPr/>
        </p:nvSpPr>
        <p:spPr>
          <a:xfrm>
            <a:off x="552451" y="207172"/>
            <a:ext cx="8455818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tx2"/>
                </a:solidFill>
                <a:latin typeface="+mj-lt"/>
              </a:rPr>
              <a:t>TYRIMAI IR KITI VEIKSMAI PAGAL GALIOJANTĮ REGULIAVIMĄ (TĘSIAMI)</a:t>
            </a:r>
            <a:endParaRPr lang="en-US" sz="2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9DC48-418F-47DB-B9FD-D481EA5E4D13}"/>
              </a:ext>
            </a:extLst>
          </p:cNvPr>
          <p:cNvSpPr txBox="1"/>
          <p:nvPr/>
        </p:nvSpPr>
        <p:spPr>
          <a:xfrm>
            <a:off x="213363" y="800100"/>
            <a:ext cx="887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/>
              <a:t>Darbų eiga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71105C4C-FDD6-4A77-9CDD-20FB3C851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9955"/>
              </p:ext>
            </p:extLst>
          </p:nvPr>
        </p:nvGraphicFramePr>
        <p:xfrm>
          <a:off x="213363" y="1138654"/>
          <a:ext cx="8879836" cy="347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74">
                  <a:extLst>
                    <a:ext uri="{9D8B030D-6E8A-4147-A177-3AD203B41FA5}">
                      <a16:colId xmlns:a16="http://schemas.microsoft.com/office/drawing/2014/main" val="3967859054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1695537645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4110737119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2846121924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156584436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1606021278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2900421666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3767025615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1468456874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2094579762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285511625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1569311585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1302813380"/>
                    </a:ext>
                  </a:extLst>
                </a:gridCol>
                <a:gridCol w="634274">
                  <a:extLst>
                    <a:ext uri="{9D8B030D-6E8A-4147-A177-3AD203B41FA5}">
                      <a16:colId xmlns:a16="http://schemas.microsoft.com/office/drawing/2014/main" val="2978315896"/>
                    </a:ext>
                  </a:extLst>
                </a:gridCol>
              </a:tblGrid>
              <a:tr h="259503">
                <a:tc gridSpan="2">
                  <a:txBody>
                    <a:bodyPr/>
                    <a:lstStyle/>
                    <a:p>
                      <a:r>
                        <a:rPr lang="lt-LT" dirty="0"/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lt-LT" dirty="0"/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lt-LT" dirty="0"/>
                        <a:t>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lt-LT" dirty="0"/>
                        <a:t>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1810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lt-LT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27380"/>
                  </a:ext>
                </a:extLst>
              </a:tr>
              <a:tr h="2847524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08106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40DC822E-C159-4017-8C38-F79DCDAA78B9}"/>
              </a:ext>
            </a:extLst>
          </p:cNvPr>
          <p:cNvSpPr/>
          <p:nvPr/>
        </p:nvSpPr>
        <p:spPr>
          <a:xfrm>
            <a:off x="853439" y="2074966"/>
            <a:ext cx="1259841" cy="332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100" dirty="0"/>
              <a:t>SP planavimo darbų programa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BCF742-F51D-414A-B3AA-8B7B2EF00148}"/>
              </a:ext>
            </a:extLst>
          </p:cNvPr>
          <p:cNvSpPr/>
          <p:nvPr/>
        </p:nvSpPr>
        <p:spPr>
          <a:xfrm>
            <a:off x="2113280" y="2400574"/>
            <a:ext cx="640076" cy="49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" dirty="0"/>
              <a:t>Atrenkamas SP rengėjas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FAA665-B281-421E-B5A0-156635D202F7}"/>
              </a:ext>
            </a:extLst>
          </p:cNvPr>
          <p:cNvSpPr/>
          <p:nvPr/>
        </p:nvSpPr>
        <p:spPr>
          <a:xfrm>
            <a:off x="2753356" y="2892631"/>
            <a:ext cx="3793067" cy="250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SP ir SPAV rengimas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98701B-69CF-4FF9-8034-01629D1B116D}"/>
              </a:ext>
            </a:extLst>
          </p:cNvPr>
          <p:cNvSpPr/>
          <p:nvPr/>
        </p:nvSpPr>
        <p:spPr>
          <a:xfrm>
            <a:off x="5293355" y="3143244"/>
            <a:ext cx="1253068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" dirty="0"/>
              <a:t>Viešosios konsultacijos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80B208-977E-473B-B2C3-8688F0A2E8A5}"/>
              </a:ext>
            </a:extLst>
          </p:cNvPr>
          <p:cNvSpPr/>
          <p:nvPr/>
        </p:nvSpPr>
        <p:spPr>
          <a:xfrm>
            <a:off x="6546423" y="2892631"/>
            <a:ext cx="640076" cy="58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" dirty="0"/>
              <a:t>SP derinimas, tvirtinimas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497432-679B-4FC6-B89E-9890D8FAE6FB}"/>
              </a:ext>
            </a:extLst>
          </p:cNvPr>
          <p:cNvSpPr txBox="1"/>
          <p:nvPr/>
        </p:nvSpPr>
        <p:spPr>
          <a:xfrm>
            <a:off x="853439" y="1792248"/>
            <a:ext cx="1910081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1200" dirty="0"/>
              <a:t>Pasirengiamasis etapas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10F501-4801-4209-BD69-15337612A242}"/>
              </a:ext>
            </a:extLst>
          </p:cNvPr>
          <p:cNvSpPr txBox="1"/>
          <p:nvPr/>
        </p:nvSpPr>
        <p:spPr>
          <a:xfrm>
            <a:off x="5313677" y="1792247"/>
            <a:ext cx="2489203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1200" dirty="0"/>
              <a:t>Baigiamasis etapas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BBACCA-9521-4231-BB6C-B359CDC61CF9}"/>
              </a:ext>
            </a:extLst>
          </p:cNvPr>
          <p:cNvSpPr txBox="1"/>
          <p:nvPr/>
        </p:nvSpPr>
        <p:spPr>
          <a:xfrm>
            <a:off x="2763520" y="1792247"/>
            <a:ext cx="2539999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t-LT" sz="1200" dirty="0"/>
              <a:t>Rengimo etapas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2A12F9-814A-4732-91D4-3CB2DE7193C7}"/>
              </a:ext>
            </a:extLst>
          </p:cNvPr>
          <p:cNvSpPr/>
          <p:nvPr/>
        </p:nvSpPr>
        <p:spPr>
          <a:xfrm>
            <a:off x="4023360" y="3754233"/>
            <a:ext cx="5069839" cy="250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Tyrimai, reikalingi PAV parengimui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0ECCC7-7815-4523-B00A-FDD7344D2335}"/>
              </a:ext>
            </a:extLst>
          </p:cNvPr>
          <p:cNvSpPr/>
          <p:nvPr/>
        </p:nvSpPr>
        <p:spPr>
          <a:xfrm>
            <a:off x="4023360" y="4218093"/>
            <a:ext cx="5069839" cy="250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Analizė: prijungimas, balansavimas, sąnaudų vertinimas</a:t>
            </a:r>
          </a:p>
        </p:txBody>
      </p:sp>
    </p:spTree>
    <p:extLst>
      <p:ext uri="{BB962C8B-B14F-4D97-AF65-F5344CB8AC3E}">
        <p14:creationId xmlns:p14="http://schemas.microsoft.com/office/powerpoint/2010/main" val="122671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A3F6E-FEFA-4699-882F-EA00228D2BF7}"/>
              </a:ext>
            </a:extLst>
          </p:cNvPr>
          <p:cNvSpPr/>
          <p:nvPr/>
        </p:nvSpPr>
        <p:spPr>
          <a:xfrm>
            <a:off x="552451" y="207172"/>
            <a:ext cx="678292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tx2"/>
                </a:solidFill>
                <a:latin typeface="+mj-lt"/>
              </a:rPr>
              <a:t>BANDRA ĮTAKA ELEKTROS ENERGIJOS KAINAI VARTOTOJAMS</a:t>
            </a:r>
            <a:endParaRPr lang="en-US" sz="2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C04D-6C16-4CA7-826A-345DD0651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40" y="1227845"/>
            <a:ext cx="8303119" cy="3077661"/>
          </a:xfrm>
        </p:spPr>
        <p:txBody>
          <a:bodyPr/>
          <a:lstStyle/>
          <a:p>
            <a:pPr algn="just"/>
            <a:r>
              <a:rPr lang="lt-LT" dirty="0"/>
              <a:t>Taikant paramos modelį „</a:t>
            </a:r>
            <a:r>
              <a:rPr lang="lt-LT" dirty="0" err="1"/>
              <a:t>contract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difference</a:t>
            </a:r>
            <a:r>
              <a:rPr lang="lt-LT" dirty="0"/>
              <a:t>“ ir perdavimo sistemos operatoriui atliekant jūrinių elektrinių sujungimo su sausuma darbus elektros energijos kaina vartotojams padidės 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0,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22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/kW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h (+1,5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 tarifui buitiniams vartotojams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algn="just"/>
            <a:r>
              <a:rPr lang="en-US" b="1" dirty="0" err="1"/>
              <a:t>Gaunamos</a:t>
            </a:r>
            <a:r>
              <a:rPr lang="en-US" b="1" dirty="0"/>
              <a:t> </a:t>
            </a:r>
            <a:r>
              <a:rPr lang="en-US" b="1" dirty="0" err="1"/>
              <a:t>naudos</a:t>
            </a:r>
            <a:r>
              <a:rPr lang="en-US" b="1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/>
              <a:t>v</a:t>
            </a:r>
            <a:r>
              <a:rPr lang="en-US" dirty="0" err="1"/>
              <a:t>ietin</a:t>
            </a:r>
            <a:r>
              <a:rPr lang="lt-LT" dirty="0"/>
              <a:t>ė generacija – </a:t>
            </a:r>
            <a:r>
              <a:rPr lang="en-GB" dirty="0"/>
              <a:t>2,5</a:t>
            </a:r>
            <a:r>
              <a:rPr lang="lt-LT" dirty="0"/>
              <a:t>-</a:t>
            </a:r>
            <a:r>
              <a:rPr lang="en-GB" dirty="0"/>
              <a:t>3 </a:t>
            </a:r>
            <a:r>
              <a:rPr lang="en-GB" dirty="0" err="1"/>
              <a:t>TWh</a:t>
            </a:r>
            <a:r>
              <a:rPr lang="en-GB" dirty="0"/>
              <a:t> per </a:t>
            </a:r>
            <a:r>
              <a:rPr lang="en-GB" dirty="0" err="1"/>
              <a:t>metus</a:t>
            </a:r>
            <a:r>
              <a:rPr lang="en-GB" dirty="0"/>
              <a:t> (</a:t>
            </a:r>
            <a:r>
              <a:rPr lang="en-GB" dirty="0" err="1"/>
              <a:t>Lietuvos</a:t>
            </a:r>
            <a:r>
              <a:rPr lang="en-GB" dirty="0"/>
              <a:t> </a:t>
            </a:r>
            <a:r>
              <a:rPr lang="en-GB" dirty="0" err="1"/>
              <a:t>poreikis</a:t>
            </a:r>
            <a:r>
              <a:rPr lang="en-GB" dirty="0"/>
              <a:t> </a:t>
            </a:r>
            <a:r>
              <a:rPr lang="en-GB" dirty="0" err="1"/>
              <a:t>apie</a:t>
            </a:r>
            <a:r>
              <a:rPr lang="en-GB" dirty="0"/>
              <a:t> 11 </a:t>
            </a:r>
            <a:r>
              <a:rPr lang="en-GB" dirty="0" err="1"/>
              <a:t>TWh</a:t>
            </a:r>
            <a:r>
              <a:rPr lang="en-GB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/>
              <a:t>didės transporto sektoriaus darbuotojų paklaus</a:t>
            </a:r>
            <a:r>
              <a:rPr lang="en-US" dirty="0"/>
              <a:t>a</a:t>
            </a:r>
            <a:r>
              <a:rPr lang="lt-LT" dirty="0"/>
              <a:t>, kadangi didžiausia dalis technikos bus importuojama iš užsienio ir vėliau pervežama į Lietuvą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/>
              <a:t>importuotos įrangos montavimo darbai padidins statybos sektoriaus darbuotojų paklausą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/>
              <a:t>projekto vykdymo ir priežiūros – paslaugų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uosto</a:t>
            </a:r>
            <a:r>
              <a:rPr lang="lt-LT" dirty="0"/>
              <a:t> sektoriaus</a:t>
            </a:r>
            <a:r>
              <a:rPr lang="en-US" dirty="0"/>
              <a:t> </a:t>
            </a:r>
            <a:r>
              <a:rPr lang="en-US" dirty="0" err="1"/>
              <a:t>darbuotoj</a:t>
            </a:r>
            <a:r>
              <a:rPr lang="lt-LT" dirty="0"/>
              <a:t>ų paklausą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dirty="0"/>
              <a:t>šalia vėjo parko bus kuriama infrastruktūra, reikalinga vėjo parko pagamintai elektros energijos persiuntimui į sausumos tinklus, kartu didės statybų, transporto ir paslaugų sektoriaus darbuotojų paklausa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79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A3F6E-FEFA-4699-882F-EA00228D2BF7}"/>
              </a:ext>
            </a:extLst>
          </p:cNvPr>
          <p:cNvSpPr/>
          <p:nvPr/>
        </p:nvSpPr>
        <p:spPr>
          <a:xfrm>
            <a:off x="552450" y="114303"/>
            <a:ext cx="8515349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tx2"/>
                </a:solidFill>
                <a:latin typeface="+mj-lt"/>
              </a:rPr>
              <a:t>APIBENDRINIMAS</a:t>
            </a:r>
            <a:endParaRPr lang="en-US" sz="2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6DDB-47FF-4B15-921D-2312EF875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032919"/>
            <a:ext cx="4083844" cy="3077661"/>
          </a:xfrm>
        </p:spPr>
        <p:txBody>
          <a:bodyPr/>
          <a:lstStyle/>
          <a:p>
            <a:r>
              <a:rPr lang="lt-LT" b="1" dirty="0"/>
              <a:t>Siūloma vėjo elektrinių jūroje reguliavimo koncepcija:</a:t>
            </a:r>
          </a:p>
          <a:p>
            <a:pPr marL="342900" indent="-342900">
              <a:buFont typeface="+mj-lt"/>
              <a:buAutoNum type="arabicPeriod"/>
            </a:pPr>
            <a:r>
              <a:rPr lang="lt-LT" dirty="0"/>
              <a:t>įtvirtinti </a:t>
            </a:r>
            <a:r>
              <a:rPr lang="lt-LT" b="1" dirty="0"/>
              <a:t>numatomą plėtoti galią</a:t>
            </a:r>
            <a:r>
              <a:rPr lang="lt-LT" dirty="0"/>
              <a:t>, siekiant aiškumo potencialiems investuotojams bei tolesnių tyrimų atlikimui</a:t>
            </a:r>
            <a:r>
              <a:rPr lang="en-US" dirty="0"/>
              <a:t>;</a:t>
            </a:r>
            <a:endParaRPr lang="lt-LT" dirty="0"/>
          </a:p>
          <a:p>
            <a:pPr marL="342900" indent="-342900">
              <a:buFont typeface="+mj-lt"/>
              <a:buAutoNum type="arabicPeriod"/>
            </a:pPr>
            <a:r>
              <a:rPr lang="lt-LT" b="1" dirty="0"/>
              <a:t>reglamentuoti paramos schemą </a:t>
            </a:r>
            <a:r>
              <a:rPr lang="lt-LT" dirty="0"/>
              <a:t>ir ją suderinti su EK</a:t>
            </a:r>
            <a:r>
              <a:rPr lang="en-US" dirty="0"/>
              <a:t>;</a:t>
            </a:r>
            <a:endParaRPr lang="lt-LT" dirty="0"/>
          </a:p>
          <a:p>
            <a:pPr marL="342900" indent="-342900">
              <a:buFont typeface="+mj-lt"/>
              <a:buAutoNum type="arabicPeriod"/>
            </a:pPr>
            <a:r>
              <a:rPr lang="lt-LT" dirty="0"/>
              <a:t>nustatyti </a:t>
            </a:r>
            <a:r>
              <a:rPr lang="lt-LT" b="1" dirty="0"/>
              <a:t>perdavimo sistemos operatoriaus atsakomybę už elektros tinklų plėtrą </a:t>
            </a:r>
            <a:r>
              <a:rPr lang="lt-LT" dirty="0"/>
              <a:t>ir šių darbų atlikimo terminus, siekiant užtikrinti tinklų pasirengimą priimti pagamintą elektros energiją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</p:txBody>
      </p:sp>
      <p:pic>
        <p:nvPicPr>
          <p:cNvPr id="5" name="Picture 4" descr="A picture containing table, person, man, sitting&#10;&#10;Description automatically generated">
            <a:extLst>
              <a:ext uri="{FF2B5EF4-FFF2-40B4-BE49-F238E27FC236}">
                <a16:creationId xmlns:a16="http://schemas.microsoft.com/office/drawing/2014/main" id="{A16005EE-8019-4BF0-B83F-7503A8546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62" y="1197136"/>
            <a:ext cx="3926441" cy="26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33463"/>
      </p:ext>
    </p:extLst>
  </p:cSld>
  <p:clrMapOvr>
    <a:masterClrMapping/>
  </p:clrMapOvr>
</p:sld>
</file>

<file path=ppt/theme/theme1.xml><?xml version="1.0" encoding="utf-8"?>
<a:theme xmlns:a="http://schemas.openxmlformats.org/drawingml/2006/main" name="Energetikos1">
  <a:themeElements>
    <a:clrScheme name="Custom 13">
      <a:dk1>
        <a:srgbClr val="4D4D4D"/>
      </a:dk1>
      <a:lt1>
        <a:srgbClr val="FFFFFF"/>
      </a:lt1>
      <a:dk2>
        <a:srgbClr val="FFFFFF"/>
      </a:dk2>
      <a:lt2>
        <a:srgbClr val="42BDA3"/>
      </a:lt2>
      <a:accent1>
        <a:srgbClr val="D1BA93"/>
      </a:accent1>
      <a:accent2>
        <a:srgbClr val="633F17"/>
      </a:accent2>
      <a:accent3>
        <a:srgbClr val="8DD7C7"/>
      </a:accent3>
      <a:accent4>
        <a:srgbClr val="BFD730"/>
      </a:accent4>
      <a:accent5>
        <a:srgbClr val="E5EFAC"/>
      </a:accent5>
      <a:accent6>
        <a:srgbClr val="D9F1EC"/>
      </a:accent6>
      <a:hlink>
        <a:srgbClr val="BFD730"/>
      </a:hlink>
      <a:folHlink>
        <a:srgbClr val="D38E42"/>
      </a:folHlink>
    </a:clrScheme>
    <a:fontScheme name="Custom 1">
      <a:majorFont>
        <a:latin typeface="Foco"/>
        <a:ea typeface=""/>
        <a:cs typeface=""/>
      </a:majorFont>
      <a:minorFont>
        <a:latin typeface="Foc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etikos1" id="{29429016-11C3-4989-8D1C-13EBC6C01ACB}" vid="{2F4B0B70-B342-49F6-8F24-1CC76C55FD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912B10C343514249935E5DFA30D9348F" ma:contentTypeVersion="8" ma:contentTypeDescription="Kurkite naują dokumentą." ma:contentTypeScope="" ma:versionID="180eb12cf6836ad1dae1e7619893e095">
  <xsd:schema xmlns:xsd="http://www.w3.org/2001/XMLSchema" xmlns:xs="http://www.w3.org/2001/XMLSchema" xmlns:p="http://schemas.microsoft.com/office/2006/metadata/properties" xmlns:ns3="dccb55d9-c189-4c3c-8d76-c08c88685631" targetNamespace="http://schemas.microsoft.com/office/2006/metadata/properties" ma:root="true" ma:fieldsID="d618999e90d845003534467fe93ab711" ns3:_="">
    <xsd:import namespace="dccb55d9-c189-4c3c-8d76-c08c886856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b55d9-c189-4c3c-8d76-c08c88685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555C9-1EF1-4BFA-9A94-18FD4BEF0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b55d9-c189-4c3c-8d76-c08c88685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B816A-1A4B-4A54-81FD-C924717346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A9BE27-C3E4-467C-83C3-4F2D2A95E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535</Words>
  <Application>Microsoft Office PowerPoint</Application>
  <PresentationFormat>On-screen Show (16:9)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Foco</vt:lpstr>
      <vt:lpstr>Foco Light</vt:lpstr>
      <vt:lpstr>Energetikos1</vt:lpstr>
      <vt:lpstr>VĖJO ELEKTRINIŲ PLĖTROS LIETUVOS JŪRINĖJE TERITORIJOJE KONCEPCIJA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</dc:creator>
  <cp:lastModifiedBy>Jevgenija Jankevič</cp:lastModifiedBy>
  <cp:revision>24</cp:revision>
  <cp:lastPrinted>2019-03-21T11:54:22Z</cp:lastPrinted>
  <dcterms:created xsi:type="dcterms:W3CDTF">2016-04-12T04:42:49Z</dcterms:created>
  <dcterms:modified xsi:type="dcterms:W3CDTF">2020-06-15T13:19:53Z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0x010100912B10C343514249935E5DFA30D9348F</vt:lpwstr>
  </property>
</Properties>
</file>