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77" r:id="rId4"/>
    <p:sldId id="262" r:id="rId5"/>
    <p:sldId id="271" r:id="rId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3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43"/>
  </p:normalViewPr>
  <p:slideViewPr>
    <p:cSldViewPr snapToGrid="0" snapToObjects="1">
      <p:cViewPr varScale="1">
        <p:scale>
          <a:sx n="71" d="100"/>
          <a:sy n="71" d="100"/>
        </p:scale>
        <p:origin x="-68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irmoji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8070" y="2916621"/>
            <a:ext cx="5838495" cy="732714"/>
          </a:xfrm>
        </p:spPr>
        <p:txBody>
          <a:bodyPr anchor="b">
            <a:normAutofit/>
          </a:bodyPr>
          <a:lstStyle>
            <a:lvl1pPr algn="l">
              <a:defRPr sz="3600" b="1" i="0">
                <a:solidFill>
                  <a:schemeClr val="bg1"/>
                </a:solidFill>
                <a:latin typeface="Oxygen" charset="0"/>
                <a:ea typeface="Oxygen" charset="0"/>
                <a:cs typeface="Oxygen" charset="0"/>
              </a:defRPr>
            </a:lvl1pPr>
          </a:lstStyle>
          <a:p>
            <a:r>
              <a:rPr lang="en-US" dirty="0"/>
              <a:t>TEMOS PAVADINIMAS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8070" y="3649335"/>
            <a:ext cx="5838495" cy="496996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solidFill>
                  <a:schemeClr val="bg1"/>
                </a:solidFill>
                <a:latin typeface="Oxygen Light" charset="0"/>
                <a:ea typeface="Oxygen Light" charset="0"/>
                <a:cs typeface="Oxygen Light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/>
              <a:t>Antraštė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rindinis + antrašt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185213" y="2729672"/>
            <a:ext cx="5642186" cy="550104"/>
          </a:xfrm>
        </p:spPr>
        <p:txBody>
          <a:bodyPr>
            <a:normAutofit/>
          </a:bodyPr>
          <a:lstStyle>
            <a:lvl1pPr marL="0" indent="0" algn="ctr">
              <a:buNone/>
              <a:defRPr sz="3600" b="1" i="0" baseline="0">
                <a:solidFill>
                  <a:srgbClr val="283B4F"/>
                </a:solidFill>
                <a:latin typeface="Oxygen" charset="0"/>
                <a:ea typeface="Oxygen" charset="0"/>
                <a:cs typeface="Oxygen" charset="0"/>
              </a:defRPr>
            </a:lvl1pPr>
          </a:lstStyle>
          <a:p>
            <a:pPr lvl="0"/>
            <a:r>
              <a:rPr lang="en-US" dirty="0"/>
              <a:t>TEMOS PAVADINIMAS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36937" y="3279776"/>
            <a:ext cx="5138737" cy="488184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 baseline="0">
                <a:latin typeface="Oxygen Light" charset="0"/>
                <a:ea typeface="Oxygen Light" charset="0"/>
                <a:cs typeface="Oxygen Light" charset="0"/>
              </a:defRPr>
            </a:lvl1pPr>
          </a:lstStyle>
          <a:p>
            <a:pPr lvl="0"/>
            <a:r>
              <a:rPr lang="lt-LT" dirty="0"/>
              <a:t>Antraštė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as + nuotrau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1134734" y="1497447"/>
            <a:ext cx="5139941" cy="473243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solidFill>
                  <a:srgbClr val="283B4F"/>
                </a:solidFill>
                <a:latin typeface="Oxygen" charset="0"/>
                <a:ea typeface="Oxygen" charset="0"/>
                <a:cs typeface="Oxygen" charset="0"/>
              </a:defRPr>
            </a:lvl1pPr>
          </a:lstStyle>
          <a:p>
            <a:pPr lvl="0"/>
            <a:r>
              <a:rPr lang="en-US" dirty="0"/>
              <a:t>TEMOS PAVADINIMAS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135938" y="1970690"/>
            <a:ext cx="5138737" cy="377824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Oxygen Light" charset="0"/>
                <a:ea typeface="Oxygen Light" charset="0"/>
                <a:cs typeface="Oxygen Light" charset="0"/>
              </a:defRPr>
            </a:lvl1pPr>
          </a:lstStyle>
          <a:p>
            <a:pPr lvl="0"/>
            <a:r>
              <a:rPr lang="lt-LT" dirty="0"/>
              <a:t>Antraštė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135117" y="2568637"/>
            <a:ext cx="5140325" cy="3611449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800" b="0" i="0" u="none" strike="noStrike" smtClean="0">
                <a:effectLst/>
                <a:latin typeface="Oxygen Light" charset="0"/>
                <a:ea typeface="Oxygen Light" charset="0"/>
                <a:cs typeface="Oxygen Light" charset="0"/>
              </a:defRPr>
            </a:lvl1pPr>
          </a:lstStyle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in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Integer </a:t>
            </a:r>
            <a:r>
              <a:rPr lang="en-US" dirty="0" err="1"/>
              <a:t>fringilla</a:t>
            </a:r>
            <a:r>
              <a:rPr lang="en-US" dirty="0"/>
              <a:t>,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mi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libero, id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ac sem.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semper </a:t>
            </a:r>
            <a:r>
              <a:rPr lang="en-US" dirty="0" err="1"/>
              <a:t>tortor</a:t>
            </a:r>
            <a:r>
              <a:rPr lang="en-US" dirty="0"/>
              <a:t>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, vitae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ex.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dictum,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porta magna libero </a:t>
            </a:r>
            <a:r>
              <a:rPr lang="en-US" dirty="0" err="1"/>
              <a:t>nec</a:t>
            </a:r>
            <a:r>
              <a:rPr lang="en-US" dirty="0"/>
              <a:t> mi.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sem.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,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at, </a:t>
            </a:r>
            <a:r>
              <a:rPr lang="en-US" dirty="0" err="1"/>
              <a:t>placerat</a:t>
            </a:r>
            <a:r>
              <a:rPr lang="en-US" dirty="0"/>
              <a:t> ex.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</a:t>
            </a:r>
            <a:br>
              <a:rPr lang="en-US" dirty="0"/>
            </a:br>
            <a:endParaRPr lang="en-US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6669142" y="1497013"/>
            <a:ext cx="4476750" cy="4683125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8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k teks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796143" y="2103211"/>
            <a:ext cx="8782050" cy="2925989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u="none" strike="noStrike" smtClean="0">
                <a:effectLst/>
                <a:latin typeface="Oxygen Light" charset="0"/>
                <a:ea typeface="Oxygen Light" charset="0"/>
                <a:cs typeface="Oxygen Light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in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. Integer </a:t>
            </a:r>
            <a:r>
              <a:rPr lang="en-US" dirty="0" err="1"/>
              <a:t>fringilla</a:t>
            </a:r>
            <a:r>
              <a:rPr lang="en-US" dirty="0"/>
              <a:t>,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mi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maximus</a:t>
            </a:r>
            <a:r>
              <a:rPr lang="en-US" dirty="0"/>
              <a:t> libero, id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ac sem.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semper </a:t>
            </a:r>
            <a:r>
              <a:rPr lang="en-US" dirty="0" err="1"/>
              <a:t>tortor</a:t>
            </a:r>
            <a:r>
              <a:rPr lang="en-US" dirty="0"/>
              <a:t>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suscipit</a:t>
            </a:r>
            <a:r>
              <a:rPr lang="en-US" dirty="0"/>
              <a:t>, vitae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ex. </a:t>
            </a:r>
            <a:r>
              <a:rPr lang="en-US" dirty="0" err="1"/>
              <a:t>Donec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,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dictum,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porta magna libero </a:t>
            </a:r>
            <a:r>
              <a:rPr lang="en-US" dirty="0" err="1"/>
              <a:t>nec</a:t>
            </a:r>
            <a:r>
              <a:rPr lang="en-US" dirty="0"/>
              <a:t> mi.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vestibulum</a:t>
            </a:r>
            <a:r>
              <a:rPr lang="en-US" dirty="0"/>
              <a:t> sem. </a:t>
            </a:r>
            <a:r>
              <a:rPr lang="en-US" dirty="0" err="1"/>
              <a:t>Etiam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, </a:t>
            </a:r>
            <a:r>
              <a:rPr lang="en-US" dirty="0" err="1"/>
              <a:t>pulvinar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at, </a:t>
            </a:r>
            <a:r>
              <a:rPr lang="en-US" dirty="0" err="1"/>
              <a:t>placerat</a:t>
            </a:r>
            <a:r>
              <a:rPr lang="en-US" dirty="0"/>
              <a:t> ex.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,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id. </a:t>
            </a:r>
            <a:r>
              <a:rPr lang="en-US" dirty="0" err="1"/>
              <a:t>Interdum</a:t>
            </a:r>
            <a:r>
              <a:rPr lang="en-US" dirty="0"/>
              <a:t> et </a:t>
            </a:r>
            <a:r>
              <a:rPr lang="en-US" dirty="0" err="1"/>
              <a:t>malesuada</a:t>
            </a:r>
            <a:r>
              <a:rPr lang="en-US" dirty="0"/>
              <a:t> fames ac ante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primis</a:t>
            </a:r>
            <a:r>
              <a:rPr lang="en-US" dirty="0"/>
              <a:t> in </a:t>
            </a:r>
            <a:r>
              <a:rPr lang="en-US" dirty="0" err="1"/>
              <a:t>faucibus</a:t>
            </a:r>
            <a:r>
              <a:rPr lang="en-US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885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1338489" y="1665741"/>
            <a:ext cx="3086100" cy="45227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4555218" y="1665741"/>
            <a:ext cx="3086100" cy="45227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7771946" y="1665741"/>
            <a:ext cx="3086100" cy="452278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0"/>
          </p:nvPr>
        </p:nvSpPr>
        <p:spPr>
          <a:xfrm>
            <a:off x="6465434" y="1535113"/>
            <a:ext cx="4784725" cy="4735512"/>
          </a:xfrm>
        </p:spPr>
        <p:txBody>
          <a:bodyPr/>
          <a:lstStyle/>
          <a:p>
            <a:r>
              <a:rPr lang="en-US"/>
              <a:t>Click icon to add chart</a:t>
            </a:r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759177" y="1535113"/>
            <a:ext cx="5139941" cy="473243"/>
          </a:xfrm>
        </p:spPr>
        <p:txBody>
          <a:bodyPr>
            <a:normAutofit/>
          </a:bodyPr>
          <a:lstStyle>
            <a:lvl1pPr marL="0" indent="0" algn="l">
              <a:buNone/>
              <a:defRPr sz="2800" b="1" i="0" baseline="0">
                <a:solidFill>
                  <a:srgbClr val="283B4F"/>
                </a:solidFill>
                <a:latin typeface="Oxygen" charset="0"/>
                <a:ea typeface="Oxygen" charset="0"/>
                <a:cs typeface="Oxygen" charset="0"/>
              </a:defRPr>
            </a:lvl1pPr>
          </a:lstStyle>
          <a:p>
            <a:pPr lvl="0"/>
            <a:r>
              <a:rPr lang="en-US" dirty="0"/>
              <a:t>TEMOS PAVADINIMAS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760381" y="2008356"/>
            <a:ext cx="5138737" cy="377824"/>
          </a:xfrm>
        </p:spPr>
        <p:txBody>
          <a:bodyPr>
            <a:normAutofit/>
          </a:bodyPr>
          <a:lstStyle>
            <a:lvl1pPr marL="0" indent="0" algn="l">
              <a:buNone/>
              <a:defRPr sz="2000" b="0" i="0" baseline="0">
                <a:latin typeface="Oxygen Light" charset="0"/>
                <a:ea typeface="Oxygen Light" charset="0"/>
                <a:cs typeface="Oxygen Light" charset="0"/>
              </a:defRPr>
            </a:lvl1pPr>
          </a:lstStyle>
          <a:p>
            <a:pPr lvl="0"/>
            <a:r>
              <a:rPr lang="lt-LT" dirty="0"/>
              <a:t>Antraštė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inė skaidr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353928" y="3928992"/>
            <a:ext cx="5300216" cy="732714"/>
          </a:xfrm>
        </p:spPr>
        <p:txBody>
          <a:bodyPr anchor="b">
            <a:normAutofit/>
          </a:bodyPr>
          <a:lstStyle>
            <a:lvl1pPr algn="l">
              <a:defRPr sz="4000" b="1" i="0">
                <a:solidFill>
                  <a:schemeClr val="bg1"/>
                </a:solidFill>
                <a:latin typeface="Oxygen" charset="0"/>
                <a:ea typeface="Oxygen" charset="0"/>
                <a:cs typeface="Oxygen" charset="0"/>
              </a:defRPr>
            </a:lvl1pPr>
          </a:lstStyle>
          <a:p>
            <a:r>
              <a:rPr lang="en-US" dirty="0" err="1"/>
              <a:t>Pagrindinis</a:t>
            </a:r>
            <a:r>
              <a:rPr lang="en-US" dirty="0"/>
              <a:t> </a:t>
            </a:r>
            <a:r>
              <a:rPr lang="en-US" dirty="0" err="1"/>
              <a:t>tekstas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760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879AB-485E-504F-993B-0AE2AF158C0F}" type="datetimeFigureOut">
              <a:rPr lang="en-US" smtClean="0"/>
              <a:t>4/8/2020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A952-CAE9-CF44-A300-4AD3AB3BCC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679" y="3065928"/>
            <a:ext cx="6995180" cy="1298419"/>
          </a:xfrm>
        </p:spPr>
        <p:txBody>
          <a:bodyPr>
            <a:normAutofit fontScale="90000"/>
          </a:bodyPr>
          <a:lstStyle/>
          <a:p>
            <a:pPr algn="ctr"/>
            <a:r>
              <a:rPr lang="lt-LT" dirty="0" smtClean="0"/>
              <a:t>Kultūros skatinimo ir </a:t>
            </a:r>
            <a:r>
              <a:rPr lang="lt-LT" dirty="0" err="1" smtClean="0"/>
              <a:t>koronaviruso</a:t>
            </a:r>
            <a:r>
              <a:rPr lang="lt-LT" dirty="0" smtClean="0"/>
              <a:t> (</a:t>
            </a:r>
            <a:r>
              <a:rPr lang="lt-LT" dirty="0" err="1" smtClean="0"/>
              <a:t>Covid-19)</a:t>
            </a:r>
            <a:r>
              <a:rPr lang="lt-LT" dirty="0" smtClean="0"/>
              <a:t> plitimo sukeltų pasekmių kultūros srityje mažinimo priemonių planas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169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E8FFC4F-CE72-4A56-9751-5D7E267CB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1947" y="717678"/>
            <a:ext cx="11090787" cy="112095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lt-LT" sz="3200" dirty="0"/>
              <a:t>BŪTINA priemonė, </a:t>
            </a:r>
          </a:p>
          <a:p>
            <a:pPr>
              <a:spcBef>
                <a:spcPts val="0"/>
              </a:spcBef>
            </a:pPr>
            <a:r>
              <a:rPr lang="lt-LT" sz="3200" dirty="0"/>
              <a:t>užtikrinant kultūros sektoriaus gyvybingumą: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C228BD81-BBE9-4F63-9E65-CDB2B80E9A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4466" y="2163250"/>
            <a:ext cx="11403067" cy="4139381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200" dirty="0"/>
              <a:t>Siekdama spręsti dėl COVID-19 viruso protrūkio kilusias kultūros sektoriaus problemas, </a:t>
            </a:r>
            <a:r>
              <a:rPr lang="lt-LT" sz="2200" b="1" dirty="0"/>
              <a:t>Kultūros ministerija siūlo suformuoti </a:t>
            </a:r>
            <a:r>
              <a:rPr lang="lt-LT" sz="2200" b="1" dirty="0" smtClean="0"/>
              <a:t>kompleksinį </a:t>
            </a:r>
            <a:r>
              <a:rPr lang="lt-LT" sz="2200" b="1" dirty="0"/>
              <a:t>kultūros sektoriaus skatinimo </a:t>
            </a:r>
            <a:r>
              <a:rPr lang="lt-LT" sz="2200" b="1" dirty="0" smtClean="0"/>
              <a:t>planą</a:t>
            </a:r>
            <a:r>
              <a:rPr lang="lt-LT" sz="2200" dirty="0" smtClean="0"/>
              <a:t>, kurį </a:t>
            </a:r>
            <a:r>
              <a:rPr lang="lt-LT" sz="2200" dirty="0"/>
              <a:t>vykdys Kultūros ministerija, Lietuvos kultūros taryba ir Lietuvos kino centras.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200" dirty="0"/>
              <a:t>Prašome </a:t>
            </a:r>
            <a:r>
              <a:rPr lang="lt-LT" sz="2200" dirty="0" smtClean="0"/>
              <a:t>šiam kompleksiniam priemonių planui </a:t>
            </a:r>
            <a:r>
              <a:rPr lang="lt-LT" sz="2200" dirty="0"/>
              <a:t>skirti papildomus </a:t>
            </a:r>
            <a:r>
              <a:rPr lang="lt-LT" sz="2200" b="1" dirty="0"/>
              <a:t>5 mln. </a:t>
            </a:r>
            <a:r>
              <a:rPr lang="lt-LT" sz="2200" b="1" dirty="0" smtClean="0"/>
              <a:t>EUR</a:t>
            </a:r>
            <a:r>
              <a:rPr lang="lt-LT" sz="2200" dirty="0"/>
              <a:t> </a:t>
            </a:r>
            <a:r>
              <a:rPr lang="lt-LT" sz="2200" dirty="0" smtClean="0"/>
              <a:t>Kultūros ministerijai. </a:t>
            </a:r>
            <a:endParaRPr lang="lt-LT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200" dirty="0" smtClean="0"/>
              <a:t>Šis planas </a:t>
            </a:r>
            <a:r>
              <a:rPr lang="lt-LT" sz="2200" dirty="0"/>
              <a:t>būtų bendro </a:t>
            </a:r>
            <a:r>
              <a:rPr lang="en-GB" sz="2200" dirty="0"/>
              <a:t>LRV </a:t>
            </a:r>
            <a:r>
              <a:rPr lang="en-GB" sz="2200" dirty="0" err="1"/>
              <a:t>vykdomo</a:t>
            </a:r>
            <a:r>
              <a:rPr lang="en-GB" sz="2200" dirty="0"/>
              <a:t> </a:t>
            </a:r>
            <a:r>
              <a:rPr lang="en-GB" sz="2200" dirty="0" err="1"/>
              <a:t>kovos</a:t>
            </a:r>
            <a:r>
              <a:rPr lang="en-GB" sz="2200" dirty="0"/>
              <a:t> </a:t>
            </a:r>
            <a:r>
              <a:rPr lang="en-GB" sz="2200" dirty="0" err="1"/>
              <a:t>su</a:t>
            </a:r>
            <a:r>
              <a:rPr lang="en-GB" sz="2200" dirty="0"/>
              <a:t> </a:t>
            </a:r>
            <a:r>
              <a:rPr lang="en-GB" sz="2200" dirty="0" err="1"/>
              <a:t>pandemijos</a:t>
            </a:r>
            <a:r>
              <a:rPr lang="en-GB" sz="2200" dirty="0"/>
              <a:t> </a:t>
            </a:r>
            <a:r>
              <a:rPr lang="en-GB" sz="2200" dirty="0" err="1"/>
              <a:t>padariniais</a:t>
            </a:r>
            <a:r>
              <a:rPr lang="en-GB" sz="2200" dirty="0"/>
              <a:t> </a:t>
            </a:r>
            <a:r>
              <a:rPr lang="en-GB" sz="2200" dirty="0" err="1"/>
              <a:t>priemonių</a:t>
            </a:r>
            <a:r>
              <a:rPr lang="en-GB" sz="2200" dirty="0"/>
              <a:t> </a:t>
            </a:r>
            <a:r>
              <a:rPr lang="en-GB" sz="2200" dirty="0" err="1"/>
              <a:t>plano</a:t>
            </a:r>
            <a:r>
              <a:rPr lang="en-GB" sz="2200" dirty="0"/>
              <a:t> </a:t>
            </a:r>
            <a:r>
              <a:rPr lang="en-GB" sz="2200" dirty="0" err="1"/>
              <a:t>dalis</a:t>
            </a:r>
            <a:r>
              <a:rPr lang="en-GB" sz="2200" dirty="0"/>
              <a:t>, </a:t>
            </a:r>
            <a:r>
              <a:rPr lang="en-GB" sz="2200" dirty="0" err="1"/>
              <a:t>viešinama</a:t>
            </a:r>
            <a:r>
              <a:rPr lang="en-GB" sz="2200" dirty="0"/>
              <a:t> </a:t>
            </a:r>
            <a:r>
              <a:rPr lang="en-GB" sz="2200" dirty="0" err="1"/>
              <a:t>kartu</a:t>
            </a:r>
            <a:r>
              <a:rPr lang="en-GB" sz="2200" dirty="0"/>
              <a:t> </a:t>
            </a:r>
            <a:r>
              <a:rPr lang="en-GB" sz="2200" dirty="0" err="1"/>
              <a:t>su</a:t>
            </a:r>
            <a:r>
              <a:rPr lang="en-GB" sz="2200" dirty="0"/>
              <a:t> </a:t>
            </a:r>
            <a:r>
              <a:rPr lang="en-GB" sz="2200" dirty="0" err="1"/>
              <a:t>verslo</a:t>
            </a:r>
            <a:r>
              <a:rPr lang="en-GB" sz="2200" dirty="0"/>
              <a:t> </a:t>
            </a:r>
            <a:r>
              <a:rPr lang="en-GB" sz="2200" dirty="0" err="1"/>
              <a:t>bei</a:t>
            </a:r>
            <a:r>
              <a:rPr lang="en-GB" sz="2200" dirty="0"/>
              <a:t> </a:t>
            </a:r>
            <a:r>
              <a:rPr lang="en-GB" sz="2200" dirty="0" err="1"/>
              <a:t>kitų</a:t>
            </a:r>
            <a:r>
              <a:rPr lang="en-GB" sz="2200" dirty="0"/>
              <a:t> </a:t>
            </a:r>
            <a:r>
              <a:rPr lang="en-GB" sz="2200" dirty="0" err="1"/>
              <a:t>sektorių</a:t>
            </a:r>
            <a:r>
              <a:rPr lang="en-GB" sz="2200" dirty="0"/>
              <a:t> </a:t>
            </a:r>
            <a:r>
              <a:rPr lang="en-GB" sz="2200" dirty="0" err="1"/>
              <a:t>skatinimo</a:t>
            </a:r>
            <a:r>
              <a:rPr lang="en-GB" sz="2200" dirty="0"/>
              <a:t> </a:t>
            </a:r>
            <a:r>
              <a:rPr lang="en-GB" sz="2200" dirty="0" err="1"/>
              <a:t>priemonėmis</a:t>
            </a:r>
            <a:r>
              <a:rPr lang="en-GB" sz="2200" dirty="0"/>
              <a:t>. </a:t>
            </a:r>
            <a:endParaRPr lang="lt-LT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sz="2200" dirty="0" smtClean="0"/>
              <a:t>Kompleksinį </a:t>
            </a:r>
            <a:r>
              <a:rPr lang="lt-LT" sz="2200" dirty="0"/>
              <a:t>kultūros sektoriaus skatinimo </a:t>
            </a:r>
            <a:r>
              <a:rPr lang="lt-LT" sz="2200" dirty="0" smtClean="0"/>
              <a:t>priemonių planą </a:t>
            </a:r>
            <a:r>
              <a:rPr lang="lt-LT" sz="2200" dirty="0"/>
              <a:t>sudarytų skubios priemonės, padėsiančios  pajamas praradusiems kūrėjams ir kultūros organizacijoms tęsti veiklą bei gauti pajamų, bei priemonės, leisiančios po karantino ribojimų grįžti prie įprastų veiklos apimčių.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t-LT" sz="22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t-LT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lt-LT" sz="2400" dirty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lt-LT" sz="2400" dirty="0"/>
          </a:p>
          <a:p>
            <a:pPr algn="l"/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240043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E8FFC4F-CE72-4A56-9751-5D7E267CB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0606" y="1169962"/>
            <a:ext cx="11090787" cy="649006"/>
          </a:xfrm>
        </p:spPr>
        <p:txBody>
          <a:bodyPr>
            <a:noAutofit/>
          </a:bodyPr>
          <a:lstStyle/>
          <a:p>
            <a:r>
              <a:rPr lang="lt-LT" sz="3200" dirty="0" smtClean="0"/>
              <a:t>Siūlomos priemonės</a:t>
            </a:r>
            <a:r>
              <a:rPr lang="lt-LT" sz="3200" dirty="0"/>
              <a:t>: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C228BD81-BBE9-4F63-9E65-CDB2B80E9A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15806" y="2025445"/>
            <a:ext cx="11403067" cy="4994787"/>
          </a:xfrm>
        </p:spPr>
        <p:txBody>
          <a:bodyPr>
            <a:noAutofit/>
          </a:bodyPr>
          <a:lstStyle/>
          <a:p>
            <a:pPr algn="l"/>
            <a:r>
              <a:rPr lang="lt-LT" dirty="0"/>
              <a:t> </a:t>
            </a:r>
          </a:p>
          <a:p>
            <a:pPr marL="457200" indent="-457200" algn="just">
              <a:buFont typeface="+mj-lt"/>
              <a:buAutoNum type="arabicParenR"/>
            </a:pPr>
            <a:r>
              <a:rPr lang="lt-LT" dirty="0"/>
              <a:t>reikalinga </a:t>
            </a:r>
            <a:r>
              <a:rPr lang="lt-LT" b="1" dirty="0"/>
              <a:t>skubi kultūros produktų ir paslaugų perkėlimo į skaitmeninę erdvę programa </a:t>
            </a:r>
            <a:r>
              <a:rPr lang="lt-LT" dirty="0"/>
              <a:t>juridiniams asmenims – kultūros organizacijoms, įskaitant NVO ir biudžetinio sektoriaus kultūros įstaigas. </a:t>
            </a:r>
          </a:p>
          <a:p>
            <a:pPr algn="just"/>
            <a:r>
              <a:rPr lang="lt-LT" dirty="0"/>
              <a:t>	</a:t>
            </a:r>
            <a:r>
              <a:rPr lang="lt-LT" sz="1800" dirty="0"/>
              <a:t>- Priemonė skiriama skaitmeninių kultūros produktų ir paslaugų kūrimui, kurios bus kuriamos atliepiant </a:t>
            </a:r>
            <a:r>
              <a:rPr lang="lt-LT" sz="1800" dirty="0" smtClean="0"/>
              <a:t>pasikeitusius </a:t>
            </a:r>
            <a:r>
              <a:rPr lang="lt-LT" sz="1800" dirty="0"/>
              <a:t>kultūros vartojimo poreikius karantino metu ir po jo. </a:t>
            </a:r>
          </a:p>
          <a:p>
            <a:pPr algn="just"/>
            <a:r>
              <a:rPr lang="lt-LT" sz="1800" dirty="0"/>
              <a:t>	- Priemonei įgyvendinti papildomai reikalingi </a:t>
            </a:r>
            <a:r>
              <a:rPr lang="lt-LT" b="1" dirty="0"/>
              <a:t>3 mln. </a:t>
            </a:r>
            <a:r>
              <a:rPr lang="lt-LT" b="1" dirty="0" smtClean="0"/>
              <a:t>EUR, </a:t>
            </a:r>
            <a:r>
              <a:rPr lang="lt-LT" sz="1800" dirty="0" smtClean="0"/>
              <a:t>kuriuos administruotų Lietuvos kultūros taryba. </a:t>
            </a:r>
            <a:endParaRPr lang="lt-LT" sz="1800" dirty="0"/>
          </a:p>
          <a:p>
            <a:pPr algn="just"/>
            <a:r>
              <a:rPr lang="lt-LT" sz="1800" dirty="0"/>
              <a:t>	- Teikti paraiškas galės visos kultūros organizacijos, priemonės įgyvendinimą galima </a:t>
            </a:r>
            <a:r>
              <a:rPr lang="lt-LT" sz="1800" dirty="0" smtClean="0"/>
              <a:t>pradėti nedelsiant balandžio </a:t>
            </a:r>
            <a:r>
              <a:rPr lang="lt-LT" sz="1800" dirty="0"/>
              <a:t>mėn.</a:t>
            </a:r>
          </a:p>
          <a:p>
            <a:pPr algn="l"/>
            <a:endParaRPr lang="lt-LT" sz="1800" dirty="0"/>
          </a:p>
          <a:p>
            <a:pPr marL="457200" lvl="0" indent="-457200" algn="just">
              <a:buFont typeface="+mj-lt"/>
              <a:buAutoNum type="arabicParenR" startAt="2"/>
            </a:pPr>
            <a:r>
              <a:rPr lang="lt-LT" dirty="0" smtClean="0"/>
              <a:t>reikalinga </a:t>
            </a:r>
            <a:r>
              <a:rPr lang="lt-LT" b="1" dirty="0"/>
              <a:t>skirti</a:t>
            </a:r>
            <a:r>
              <a:rPr lang="lt-LT" dirty="0"/>
              <a:t> </a:t>
            </a:r>
            <a:r>
              <a:rPr lang="lt-LT" b="1" dirty="0"/>
              <a:t>2 mln. EUR Lietuvos kino sektoriui</a:t>
            </a:r>
            <a:r>
              <a:rPr lang="lt-LT" dirty="0"/>
              <a:t>, kuriuos administruos Lietuvos kino centras, skirdamas</a:t>
            </a:r>
            <a:r>
              <a:rPr lang="lt-LT" b="1" dirty="0"/>
              <a:t> </a:t>
            </a:r>
            <a:r>
              <a:rPr lang="nn-NO" dirty="0"/>
              <a:t>paramą kino gamybai</a:t>
            </a:r>
            <a:r>
              <a:rPr lang="lt-LT" dirty="0"/>
              <a:t> ir</a:t>
            </a:r>
            <a:r>
              <a:rPr lang="nn-NO" dirty="0"/>
              <a:t> platinimui, </a:t>
            </a:r>
            <a:r>
              <a:rPr lang="lt-LT" dirty="0" smtClean="0"/>
              <a:t>priemonėms</a:t>
            </a:r>
            <a:r>
              <a:rPr lang="lt-LT" dirty="0"/>
              <a:t>, skatinančioms </a:t>
            </a:r>
            <a:r>
              <a:rPr lang="nn-NO" dirty="0"/>
              <a:t>kino teatr</a:t>
            </a:r>
            <a:r>
              <a:rPr lang="lt-LT" dirty="0"/>
              <a:t>ų atsigavimą,</a:t>
            </a:r>
            <a:r>
              <a:rPr lang="nn-NO" dirty="0"/>
              <a:t> naujiems TV ir kino produktams kurti ir kt.</a:t>
            </a:r>
            <a:endParaRPr lang="lt-LT" dirty="0"/>
          </a:p>
          <a:p>
            <a:pPr marL="457200" indent="-457200" algn="just">
              <a:buFont typeface="+mj-lt"/>
              <a:buAutoNum type="arabicParenR" startAt="2"/>
            </a:pPr>
            <a:endParaRPr lang="lt-LT" b="1" dirty="0" smtClean="0"/>
          </a:p>
          <a:p>
            <a:pPr marL="342900" lvl="0" indent="-342900" algn="l">
              <a:buFont typeface="Arial" panose="020B0604020202020204" pitchFamily="34" charset="0"/>
              <a:buChar char="•"/>
            </a:pPr>
            <a:endParaRPr lang="lt-LT" dirty="0"/>
          </a:p>
          <a:p>
            <a:pPr algn="l"/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3702786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E8FFC4F-CE72-4A56-9751-5D7E267CB7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06759" y="1171379"/>
            <a:ext cx="9778481" cy="73198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lt-LT" sz="3200" dirty="0"/>
              <a:t>Kultūros ministerijos jau įgyvendinamos priemonės:</a:t>
            </a:r>
            <a:endParaRPr lang="lt-LT" sz="2000" dirty="0"/>
          </a:p>
          <a:p>
            <a:pPr>
              <a:spcBef>
                <a:spcPts val="0"/>
              </a:spcBef>
            </a:pPr>
            <a:endParaRPr lang="lt-LT" sz="3200" dirty="0"/>
          </a:p>
        </p:txBody>
      </p:sp>
      <p:sp>
        <p:nvSpPr>
          <p:cNvPr id="6" name="Text Placeholder 2">
            <a:extLst>
              <a:ext uri="{FF2B5EF4-FFF2-40B4-BE49-F238E27FC236}">
                <a16:creationId xmlns="" xmlns:a16="http://schemas.microsoft.com/office/drawing/2014/main" id="{C228BD81-BBE9-4F63-9E65-CDB2B80E9A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3124" y="2049506"/>
            <a:ext cx="11384579" cy="4355539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b="1" dirty="0"/>
              <a:t>Skyrus papildomą 2 mln. EUR finansavimą, praplėsta Meno kūrėjų socialinės apsaugos programa.</a:t>
            </a:r>
          </a:p>
          <a:p>
            <a:pPr algn="just"/>
            <a:r>
              <a:rPr lang="lt-LT" b="1" dirty="0"/>
              <a:t>	</a:t>
            </a:r>
            <a:r>
              <a:rPr lang="lt-LT" sz="1800" dirty="0"/>
              <a:t>-</a:t>
            </a:r>
            <a:r>
              <a:rPr lang="lt-LT" sz="1800" b="1" dirty="0"/>
              <a:t> </a:t>
            </a:r>
            <a:r>
              <a:rPr lang="lt-LT" sz="1800" dirty="0"/>
              <a:t>Šiuo metu jau yra skiriamos lėšos kūrybines prastovas patiriantiems kūrėjams. </a:t>
            </a:r>
          </a:p>
          <a:p>
            <a:pPr algn="just"/>
            <a:r>
              <a:rPr lang="lt-LT" sz="1800" dirty="0"/>
              <a:t>	- 3 mėnesius mokamos prastovos padės kūrėjams išgyventi šį sudėtingą laikotarpį ir suplanuoti bei 	pradėti 	įgyvendinti kūrybines veiklas jam pasibaigus.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lt-LT" b="1" dirty="0"/>
              <a:t>Perskirstytos Kultūros rėmimo fondo lėšos, skiriant 600 tūkst. EUR kūrybinėms stipendijoms. </a:t>
            </a:r>
          </a:p>
          <a:p>
            <a:pPr algn="just"/>
            <a:r>
              <a:rPr lang="lt-LT" sz="1800" dirty="0"/>
              <a:t>	- Šiuo metu Lietuvos kultūros taryba jau priima kūrėjų paraiškas. </a:t>
            </a:r>
          </a:p>
          <a:p>
            <a:pPr algn="just"/>
            <a:r>
              <a:rPr lang="lt-LT" sz="1800" dirty="0"/>
              <a:t>	- Planuojama stipendijas skirti daugiau nei 300 kūrėjų, kurie stipendijų dėka šį sudėtingą laikotarpį 	galės </a:t>
            </a:r>
            <a:r>
              <a:rPr lang="lt-LT" sz="1800" dirty="0" smtClean="0"/>
              <a:t>išnaudoti </a:t>
            </a:r>
            <a:r>
              <a:rPr lang="lt-LT" sz="1800" dirty="0"/>
              <a:t>naujiems kūriniams kurti. </a:t>
            </a:r>
            <a:endParaRPr lang="lt-LT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lt-LT" b="1" dirty="0"/>
              <a:t>Perskirstomos daugiau kaip 700 tūkst. EUR kompensacinio atlyginimo už asmeninį atgaminimą lėšas.</a:t>
            </a:r>
            <a:r>
              <a:rPr lang="lt-LT" dirty="0"/>
              <a:t>	</a:t>
            </a:r>
          </a:p>
          <a:p>
            <a:pPr algn="l"/>
            <a:r>
              <a:rPr lang="lt-LT" sz="1800" dirty="0"/>
              <a:t>	- Šiuo metu baigiama derintis su autorių ir gretutinių teisių asociacijomis dėl numatomų </a:t>
            </a:r>
            <a:r>
              <a:rPr lang="lt-LT" sz="1800" dirty="0" smtClean="0"/>
              <a:t>skirti     vienkartinių išmokų </a:t>
            </a:r>
            <a:r>
              <a:rPr lang="lt-LT" sz="1800" dirty="0"/>
              <a:t>individualiai dirbantiems kūrėjams, kurie dėl karantino prarado pajamas.  </a:t>
            </a:r>
          </a:p>
          <a:p>
            <a:pPr algn="l">
              <a:spcBef>
                <a:spcPts val="1200"/>
              </a:spcBef>
              <a:spcAft>
                <a:spcPts val="1200"/>
              </a:spcAft>
            </a:pPr>
            <a:endParaRPr lang="lt-LT" sz="1800" dirty="0"/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lt-LT" sz="1800" dirty="0"/>
          </a:p>
          <a:p>
            <a:pPr marL="457200" indent="-457200" algn="l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endParaRPr lang="lt-LT" sz="1800" dirty="0"/>
          </a:p>
        </p:txBody>
      </p:sp>
    </p:spTree>
    <p:extLst>
      <p:ext uri="{BB962C8B-B14F-4D97-AF65-F5344CB8AC3E}">
        <p14:creationId xmlns:p14="http://schemas.microsoft.com/office/powerpoint/2010/main" val="2297239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049317-6B59-4465-BA48-289D3A271D7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lt-LT" dirty="0"/>
              <a:t>Ačiū už dėmesį.</a:t>
            </a:r>
          </a:p>
        </p:txBody>
      </p:sp>
    </p:spTree>
    <p:extLst>
      <p:ext uri="{BB962C8B-B14F-4D97-AF65-F5344CB8AC3E}">
        <p14:creationId xmlns:p14="http://schemas.microsoft.com/office/powerpoint/2010/main" val="218811772"/>
      </p:ext>
    </p:extLst>
  </p:cSld>
  <p:clrMapOvr>
    <a:masterClrMapping/>
  </p:clrMapOvr>
</p:sld>
</file>

<file path=ppt/theme/theme1.xml><?xml version="1.0" encoding="utf-8"?>
<a:theme xmlns:a="http://schemas.openxmlformats.org/drawingml/2006/main" name="Šablona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INISTERIJA" id="{2019FBF5-9A38-5E4F-B44F-1AB57C6BE8DA}" vid="{EE8C1C1A-75AF-0443-B0C7-5F4EA42BE6A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Šablonas</Template>
  <TotalTime>1513</TotalTime>
  <Words>159</Words>
  <Application>Microsoft Office PowerPoint</Application>
  <PresentationFormat>Custom</PresentationFormat>
  <Paragraphs>30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Šablonas</vt:lpstr>
      <vt:lpstr>Kultūros skatinimo ir koronaviruso (Covid-19) plitimo sukeltų pasekmių kultūros srityje mažinimo priemonių planas</vt:lpstr>
      <vt:lpstr>PowerPoint Presentation</vt:lpstr>
      <vt:lpstr>PowerPoint Presentation</vt:lpstr>
      <vt:lpstr>PowerPoint Presentation</vt:lpstr>
      <vt:lpstr>Ačiū už dėmesį.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</dc:creator>
  <cp:lastModifiedBy>Janina Krušinskaitė</cp:lastModifiedBy>
  <cp:revision>143</cp:revision>
  <cp:lastPrinted>2019-10-28T14:28:46Z</cp:lastPrinted>
  <dcterms:created xsi:type="dcterms:W3CDTF">2019-02-07T06:26:20Z</dcterms:created>
  <dcterms:modified xsi:type="dcterms:W3CDTF">2020-04-08T09:06:47Z</dcterms:modified>
</cp:coreProperties>
</file>