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2" r:id="rId2"/>
    <p:sldId id="258" r:id="rId3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 stiliaus, lentelės tinkleli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Vidutinis stili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2838BEF-8BB2-4498-84A7-C5851F593DF1}" styleName="Vidutinis stilius 4 – paryškinima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368" autoAdjust="0"/>
    <p:restoredTop sz="81155" autoAdjust="0"/>
  </p:normalViewPr>
  <p:slideViewPr>
    <p:cSldViewPr>
      <p:cViewPr varScale="1">
        <p:scale>
          <a:sx n="92" d="100"/>
          <a:sy n="92" d="100"/>
        </p:scale>
        <p:origin x="274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033F73-323E-4CF8-A1C4-7CC74FA34B5B}" type="datetimeFigureOut">
              <a:rPr lang="lt-LT" smtClean="0"/>
              <a:t>2021-11-05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DE410F-E5D2-4809-B2D0-F36D699BEC1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94756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/>
              <a:t>Spustelėję redag. ruoš. paantrš.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9D9FB-5858-42E0-84A3-F28BCF50693C}" type="datetimeFigureOut">
              <a:rPr lang="lt-LT" smtClean="0"/>
              <a:t>2021-11-05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B2A0-2B44-4CB3-93AE-F53F9052660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65987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9D9FB-5858-42E0-84A3-F28BCF50693C}" type="datetimeFigureOut">
              <a:rPr lang="lt-LT" smtClean="0"/>
              <a:t>2021-11-05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B2A0-2B44-4CB3-93AE-F53F9052660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85490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9D9FB-5858-42E0-84A3-F28BCF50693C}" type="datetimeFigureOut">
              <a:rPr lang="lt-LT" smtClean="0"/>
              <a:t>2021-11-05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B2A0-2B44-4CB3-93AE-F53F9052660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65268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9D9FB-5858-42E0-84A3-F28BCF50693C}" type="datetimeFigureOut">
              <a:rPr lang="lt-LT" smtClean="0"/>
              <a:t>2021-11-05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B2A0-2B44-4CB3-93AE-F53F9052660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0016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9D9FB-5858-42E0-84A3-F28BCF50693C}" type="datetimeFigureOut">
              <a:rPr lang="lt-LT" smtClean="0"/>
              <a:t>2021-11-05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B2A0-2B44-4CB3-93AE-F53F9052660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6434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9D9FB-5858-42E0-84A3-F28BCF50693C}" type="datetimeFigureOut">
              <a:rPr lang="lt-LT" smtClean="0"/>
              <a:t>2021-11-05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B2A0-2B44-4CB3-93AE-F53F9052660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64827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9D9FB-5858-42E0-84A3-F28BCF50693C}" type="datetimeFigureOut">
              <a:rPr lang="lt-LT" smtClean="0"/>
              <a:t>2021-11-05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B2A0-2B44-4CB3-93AE-F53F9052660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35350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9D9FB-5858-42E0-84A3-F28BCF50693C}" type="datetimeFigureOut">
              <a:rPr lang="lt-LT" smtClean="0"/>
              <a:t>2021-11-05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B2A0-2B44-4CB3-93AE-F53F9052660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69716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9D9FB-5858-42E0-84A3-F28BCF50693C}" type="datetimeFigureOut">
              <a:rPr lang="lt-LT" smtClean="0"/>
              <a:t>2021-11-05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B2A0-2B44-4CB3-93AE-F53F9052660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04132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9D9FB-5858-42E0-84A3-F28BCF50693C}" type="datetimeFigureOut">
              <a:rPr lang="lt-LT" smtClean="0"/>
              <a:t>2021-11-05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B2A0-2B44-4CB3-93AE-F53F9052660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99821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9D9FB-5858-42E0-84A3-F28BCF50693C}" type="datetimeFigureOut">
              <a:rPr lang="lt-LT" smtClean="0"/>
              <a:t>2021-11-05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B2A0-2B44-4CB3-93AE-F53F9052660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13132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9D9FB-5858-42E0-84A3-F28BCF50693C}" type="datetimeFigureOut">
              <a:rPr lang="lt-LT" smtClean="0"/>
              <a:t>2021-11-05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DB2A0-2B44-4CB3-93AE-F53F9052660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93651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503040"/>
          </a:xfrm>
        </p:spPr>
        <p:txBody>
          <a:bodyPr>
            <a:normAutofit fontScale="90000"/>
          </a:bodyPr>
          <a:lstStyle/>
          <a:p>
            <a:br>
              <a:rPr lang="lt-LT" dirty="0"/>
            </a:br>
            <a:r>
              <a:rPr lang="pt-BR" dirty="0"/>
              <a:t>2021-2030 m. Šeimos politikos stiprinimo plėtros programa</a:t>
            </a:r>
            <a:br>
              <a:rPr lang="pt-BR" dirty="0"/>
            </a:b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929658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Lentelė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8675223"/>
              </p:ext>
            </p:extLst>
          </p:nvPr>
        </p:nvGraphicFramePr>
        <p:xfrm>
          <a:off x="755576" y="1201625"/>
          <a:ext cx="2016224" cy="24025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2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71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  <a:effectLst/>
                        </a:rPr>
                        <a:t>NPP </a:t>
                      </a:r>
                      <a:r>
                        <a:rPr lang="en-US" sz="800" b="1" dirty="0" err="1">
                          <a:solidFill>
                            <a:schemeClr val="tx1"/>
                          </a:solidFill>
                          <a:effectLst/>
                        </a:rPr>
                        <a:t>tikslas</a:t>
                      </a:r>
                      <a:endParaRPr lang="lt-LT" sz="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lt-LT" sz="6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2. Didinti gyventojų socialinę gerovę ir </a:t>
                      </a:r>
                      <a:r>
                        <a:rPr lang="lt-LT" sz="600" dirty="0" err="1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įtrauktį</a:t>
                      </a:r>
                      <a:r>
                        <a:rPr lang="lt-LT" sz="6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, stiprinti sveikatą ir gerinti Lietuvos demografinę padėtį</a:t>
                      </a:r>
                      <a:endParaRPr lang="lt-LT" sz="6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55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NPP 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uždavinys</a:t>
                      </a:r>
                      <a:endParaRPr kumimoji="0" lang="lt-LT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2.5. </a:t>
                      </a:r>
                      <a:r>
                        <a:rPr lang="lt-LT" sz="600" dirty="0">
                          <a:effectLst/>
                        </a:rPr>
                        <a:t>Gerinti aplinką šeimai, siekiant didinti gimstamumą ir gyvenimo kokybę bei sudaryti sąlygas derinti darbo ir šeiminius įsipareigojimus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198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NPP </a:t>
                      </a:r>
                      <a:r>
                        <a:rPr kumimoji="0" lang="lt-LT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uždavinio 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rodikliai</a:t>
                      </a:r>
                      <a:endParaRPr kumimoji="0" lang="lt-LT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t-LT" sz="600" dirty="0">
                          <a:effectLst/>
                          <a:latin typeface="+mn-lt"/>
                          <a:ea typeface="Times New Roman"/>
                          <a:cs typeface="Calibri"/>
                        </a:rPr>
                        <a:t>2.5.1. Namų ūkių su vaikais skurdo rizikos lygis (2025 m.</a:t>
                      </a:r>
                      <a:r>
                        <a:rPr lang="lt-LT" sz="600" baseline="0" dirty="0">
                          <a:effectLst/>
                          <a:latin typeface="+mn-lt"/>
                          <a:ea typeface="Times New Roman"/>
                          <a:cs typeface="Calibri"/>
                        </a:rPr>
                        <a:t> – </a:t>
                      </a:r>
                      <a:r>
                        <a:rPr lang="lt-LT" sz="600" dirty="0">
                          <a:effectLst/>
                          <a:latin typeface="+mn-lt"/>
                          <a:ea typeface="Times New Roman"/>
                          <a:cs typeface="Calibri"/>
                        </a:rPr>
                        <a:t>15 proc., 2030 m. – 12 proc.).</a:t>
                      </a:r>
                      <a:endParaRPr lang="lt-LT" sz="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t-LT" sz="600" dirty="0">
                          <a:effectLst/>
                          <a:latin typeface="+mn-lt"/>
                          <a:ea typeface="Times New Roman"/>
                          <a:cs typeface="Calibri"/>
                        </a:rPr>
                        <a:t>2.5.2. Suminis gimstamumo rodiklis, vaikų skaičius, tenkantis vienai moteriai (2025 m. – 1,7, 2030 m. – 1,75).</a:t>
                      </a:r>
                      <a:endParaRPr lang="lt-LT" sz="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t-LT" sz="600" dirty="0">
                          <a:effectLst/>
                          <a:latin typeface="+mn-lt"/>
                          <a:ea typeface="Times New Roman"/>
                          <a:cs typeface="Calibri"/>
                        </a:rPr>
                        <a:t>2.5.3. Moterų ir vyrų darbo užmokesčio atotrūkis (2025 m. – 11,5 proc., 2030 m. – 10 proc.).</a:t>
                      </a:r>
                      <a:endParaRPr lang="lt-LT" sz="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Lentelė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2974166"/>
              </p:ext>
            </p:extLst>
          </p:nvPr>
        </p:nvGraphicFramePr>
        <p:xfrm>
          <a:off x="3582442" y="1304444"/>
          <a:ext cx="2168566" cy="30523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85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77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</a:t>
                      </a:r>
                      <a:r>
                        <a:rPr kumimoji="0" lang="lt-LT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ždavinio</a:t>
                      </a:r>
                      <a:r>
                        <a:rPr kumimoji="0" lang="lt-LT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lt-LT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problem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os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1. Krizinėse situacijose šeimos operatyviai nesulaukia pagalbos.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  Neužtikrinamos moterų ir vyrų lygios galimybės.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68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 problemos priežastys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1. Fragmentiška ir menkai prieinama krizinių situacijų įveika.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 Vaikų ugdymo ir priežiūros paslaugų prieinamumo trūkumas neigiamai veikia šeimų sprendimą susilaukti daugiau vaikų.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3. Šeimos, priklausančios pažeidžiamų asmenų grupėms, patiria skurdo ir atskirties riziką.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4. Neišplėtotas valstybės institucijų, savivaldybių ir nevyriausybinių organizacijų  bendradarbiavimas šeimos politikos srityje.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5. Dėmesio sveikatai, naudingų įpročių, vertybių ir elgesio formavimui trūkumas.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6. Klaidingos, neišsamios vaiko teisių srities žinios visuomenėje ir praktinio jų taikymo iššūkiai.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 problemos priežastys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1. Stereotipais pagrįsti moterų ir vyrų vaidmenys šeimoje ir visuomenėje bei nepakankamas vyrų įsitraukimas į šeimos gyvenimą.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 Persikertančioji nelygybė (diskriminacija keliais pagrindais).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56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Finansavimo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lt-LT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šaltiniai</a:t>
                      </a:r>
                    </a:p>
                    <a:p>
                      <a:r>
                        <a:rPr lang="lt-LT" sz="800" dirty="0"/>
                        <a:t>- </a:t>
                      </a:r>
                      <a:r>
                        <a:rPr lang="lt-LT" sz="600" dirty="0">
                          <a:latin typeface="+mn-lt"/>
                        </a:rPr>
                        <a:t>Lietuvos Respublikos valstybės biudžetas (34 000,0 tūkst. Eur)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lt-LT" sz="600" dirty="0"/>
                        <a:t>„Europos socialinis fondas“ (134 547,2 tūkst. Eur)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lt-LT" sz="600" dirty="0"/>
                        <a:t>NPP skirta iš viso: 168 547,2 tūkst. 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" name="Lentelė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058935"/>
              </p:ext>
            </p:extLst>
          </p:nvPr>
        </p:nvGraphicFramePr>
        <p:xfrm>
          <a:off x="5868144" y="1304444"/>
          <a:ext cx="2232248" cy="1645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32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36104">
                <a:tc>
                  <a:txBody>
                    <a:bodyPr/>
                    <a:lstStyle/>
                    <a:p>
                      <a:r>
                        <a:rPr lang="lt-LT" sz="600" dirty="0"/>
                        <a:t>1. </a:t>
                      </a:r>
                      <a:r>
                        <a:rPr lang="lt-LT" sz="600"/>
                        <a:t>Gerinti</a:t>
                      </a:r>
                      <a:r>
                        <a:rPr lang="lt-LT" sz="600" baseline="0"/>
                        <a:t> </a:t>
                      </a:r>
                      <a:r>
                        <a:rPr lang="lt-LT" sz="600" dirty="0"/>
                        <a:t>socialinių paslaugų kokybę ir prieinamumą, didinti socialinės paramos veiksmingumą kriziniais atvejais šeimoje.</a:t>
                      </a:r>
                    </a:p>
                    <a:p>
                      <a:r>
                        <a:rPr lang="lt-LT" sz="600" dirty="0"/>
                        <a:t>2. Plėtoti įrodymais pagrįstas programas ir trūkstamas specializuotas paslaugas, skirtas šeimoms, vaikams ir jauniems žmonėms.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600" dirty="0"/>
                        <a:t>3. </a:t>
                      </a:r>
                      <a:r>
                        <a:rPr lang="lt-LT" sz="600" baseline="0" dirty="0"/>
                        <a:t>Padidinti  globojamiems (rūpinamiems) vaikams teikiamą paramą būtiniausiems poreikiams (mitybos, sveikatos priežiūros, ugdymo) užtikrinti.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600" baseline="0" dirty="0"/>
                        <a:t>4. Užtikrinti vaikų priežiūros paslaugų įvairovę ir prieinamumą.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600" baseline="0" dirty="0"/>
                        <a:t>5. Padidinti nemokamo mokinių maitinimo prieinamumą ir paramą mokinio reikmenims įsigyti.</a:t>
                      </a:r>
                    </a:p>
                    <a:p>
                      <a:r>
                        <a:rPr lang="lt-LT" sz="600" baseline="0" dirty="0"/>
                        <a:t>6.  Stiprinti atstovavimą šeimos interesams ir keisti </a:t>
                      </a:r>
                      <a:r>
                        <a:rPr lang="lt-LT" sz="600" baseline="0" dirty="0" err="1"/>
                        <a:t>stigmatizuotą</a:t>
                      </a:r>
                      <a:r>
                        <a:rPr lang="lt-LT" sz="600" baseline="0" dirty="0"/>
                        <a:t> visuomenės požiūrį  į  tam tikras šeimas.</a:t>
                      </a:r>
                    </a:p>
                    <a:p>
                      <a:r>
                        <a:rPr lang="lt-LT" sz="600" baseline="0" dirty="0"/>
                        <a:t>7. Stiprinti vaikų ir jaunimo lytiškumo ugdymą.</a:t>
                      </a:r>
                    </a:p>
                    <a:p>
                      <a:r>
                        <a:rPr lang="lt-LT" sz="600" baseline="0" dirty="0"/>
                        <a:t>8. Stiprinti vaiko teisių įgyvendinimą ir apsaugą.</a:t>
                      </a:r>
                    </a:p>
                    <a:p>
                      <a:r>
                        <a:rPr lang="lt-LT" sz="600" baseline="0" dirty="0"/>
                        <a:t>9. Užtikrinti stereotipais pagrįsto požiūrio į moterų ir vyrų vaidmenis šeimoje bei visuomenėje paplitimo mažėjimą.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Rodyklė dešinėn 4"/>
          <p:cNvSpPr/>
          <p:nvPr/>
        </p:nvSpPr>
        <p:spPr>
          <a:xfrm>
            <a:off x="2843808" y="2132856"/>
            <a:ext cx="57606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7" name="Dešinysis riestinis skliaustas 6"/>
          <p:cNvSpPr/>
          <p:nvPr/>
        </p:nvSpPr>
        <p:spPr>
          <a:xfrm rot="16200000" flipV="1">
            <a:off x="5734834" y="-1306936"/>
            <a:ext cx="213166" cy="4517950"/>
          </a:xfrm>
          <a:prstGeom prst="rightBrace">
            <a:avLst>
              <a:gd name="adj1" fmla="val 49398"/>
              <a:gd name="adj2" fmla="val 4968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0" name="TextBox 9"/>
          <p:cNvSpPr txBox="1"/>
          <p:nvPr/>
        </p:nvSpPr>
        <p:spPr>
          <a:xfrm>
            <a:off x="1115616" y="576337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NPP</a:t>
            </a:r>
            <a:endParaRPr lang="lt-L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7946" y="332656"/>
            <a:ext cx="1931987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4104" y="1058622"/>
            <a:ext cx="1365250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3726" y="1066319"/>
            <a:ext cx="2232248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9253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1835</TotalTime>
  <Words>437</Words>
  <Application>Microsoft Office PowerPoint</Application>
  <PresentationFormat>Demonstracija ekrane (4:3)</PresentationFormat>
  <Paragraphs>36</Paragraphs>
  <Slides>2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tema</vt:lpstr>
      <vt:lpstr> 2021-2030 m. Šeimos politikos stiprinimo plėtros programa </vt:lpstr>
      <vt:lpstr>„PowerPoint“ pateiktis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pristatymas</dc:title>
  <dc:creator>Eliza Miškinytė-Šlempo</dc:creator>
  <cp:lastModifiedBy>Jurgita Bžozovska</cp:lastModifiedBy>
  <cp:revision>69</cp:revision>
  <dcterms:created xsi:type="dcterms:W3CDTF">2020-11-25T16:27:41Z</dcterms:created>
  <dcterms:modified xsi:type="dcterms:W3CDTF">2021-11-05T06:12:14Z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