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8"/>
  </p:notesMasterIdLst>
  <p:sldIdLst>
    <p:sldId id="256" r:id="rId2"/>
    <p:sldId id="261" r:id="rId3"/>
    <p:sldId id="257" r:id="rId4"/>
    <p:sldId id="282" r:id="rId5"/>
    <p:sldId id="291" r:id="rId6"/>
    <p:sldId id="262" r:id="rId7"/>
    <p:sldId id="283" r:id="rId8"/>
    <p:sldId id="270" r:id="rId9"/>
    <p:sldId id="285" r:id="rId10"/>
    <p:sldId id="284" r:id="rId11"/>
    <p:sldId id="281" r:id="rId12"/>
    <p:sldId id="287" r:id="rId13"/>
    <p:sldId id="286" r:id="rId14"/>
    <p:sldId id="288" r:id="rId15"/>
    <p:sldId id="289" r:id="rId16"/>
    <p:sldId id="275" r:id="rId17"/>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a Buškutė" initials="IB" lastIdx="4" clrIdx="0">
    <p:extLst>
      <p:ext uri="{19B8F6BF-5375-455C-9EA6-DF929625EA0E}">
        <p15:presenceInfo xmlns:p15="http://schemas.microsoft.com/office/powerpoint/2012/main" userId="S::Inga.Buskute@socmin.lt::0b325ee1-8177-4f58-8867-e3b27fee9406" providerId="AD"/>
      </p:ext>
    </p:extLst>
  </p:cmAuthor>
  <p:cmAuthor id="2" name="Vitalija Borunova" initials="VB" lastIdx="1" clrIdx="1">
    <p:extLst>
      <p:ext uri="{19B8F6BF-5375-455C-9EA6-DF929625EA0E}">
        <p15:presenceInfo xmlns:p15="http://schemas.microsoft.com/office/powerpoint/2012/main" userId="S::Vitalija.Borunova@socmin.lt::786c0ed3-5cd5-4f5c-851d-4af0a08b74a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Šviesus stilius 1 – paryškinimas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77" autoAdjust="0"/>
    <p:restoredTop sz="90452" autoAdjust="0"/>
  </p:normalViewPr>
  <p:slideViewPr>
    <p:cSldViewPr snapToGrid="0">
      <p:cViewPr varScale="1">
        <p:scale>
          <a:sx n="78" d="100"/>
          <a:sy n="78" d="100"/>
        </p:scale>
        <p:origin x="89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VitalijaV\Desktop\indeksavimo%20mechanizmo%20keitimui\skaidrei%20be%20papildomo%20istorini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lt-LT"/>
              <a:t>Senatvės pensijos augimas 2018-2021</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2875163598238231E-2"/>
          <c:y val="9.8121693121693124E-2"/>
          <c:w val="0.76790542772542447"/>
          <c:h val="0.73303149606299212"/>
        </c:manualLayout>
      </c:layout>
      <c:barChart>
        <c:barDir val="col"/>
        <c:grouping val="clustered"/>
        <c:varyColors val="0"/>
        <c:ser>
          <c:idx val="3"/>
          <c:order val="3"/>
          <c:tx>
            <c:strRef>
              <c:f>Lapas1!$B$5</c:f>
              <c:strCache>
                <c:ptCount val="1"/>
                <c:pt idx="0">
                  <c:v>Vidutinė senatvės pensija</c:v>
                </c:pt>
              </c:strCache>
            </c:strRef>
          </c:tx>
          <c:spPr>
            <a:solidFill>
              <a:schemeClr val="accent4"/>
            </a:solidFill>
            <a:ln>
              <a:noFill/>
            </a:ln>
            <a:effectLst/>
          </c:spPr>
          <c:invertIfNegative val="0"/>
          <c:dLbls>
            <c:dLbl>
              <c:idx val="3"/>
              <c:layout>
                <c:manualLayout>
                  <c:x val="1.9069412662090007E-3"/>
                  <c:y val="-3.676182383707397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832-4213-96E0-A98EAB9BB23F}"/>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Lapas1!$C$1:$F$1</c:f>
              <c:strCache>
                <c:ptCount val="4"/>
                <c:pt idx="0">
                  <c:v>2018*</c:v>
                </c:pt>
                <c:pt idx="1">
                  <c:v>2019</c:v>
                </c:pt>
                <c:pt idx="2">
                  <c:v>2020</c:v>
                </c:pt>
                <c:pt idx="3">
                  <c:v>2021**</c:v>
                </c:pt>
              </c:strCache>
            </c:strRef>
          </c:cat>
          <c:val>
            <c:numRef>
              <c:f>Lapas1!$C$5:$F$5</c:f>
              <c:numCache>
                <c:formatCode>#,##0.0\ [$€-1]</c:formatCode>
                <c:ptCount val="4"/>
                <c:pt idx="0">
                  <c:v>319.35000000000002</c:v>
                </c:pt>
                <c:pt idx="1">
                  <c:v>344.42</c:v>
                </c:pt>
                <c:pt idx="2">
                  <c:v>376.49</c:v>
                </c:pt>
                <c:pt idx="3">
                  <c:v>413.85</c:v>
                </c:pt>
              </c:numCache>
            </c:numRef>
          </c:val>
          <c:extLst>
            <c:ext xmlns:c16="http://schemas.microsoft.com/office/drawing/2014/chart" uri="{C3380CC4-5D6E-409C-BE32-E72D297353CC}">
              <c16:uniqueId val="{00000001-3832-4213-96E0-A98EAB9BB23F}"/>
            </c:ext>
          </c:extLst>
        </c:ser>
        <c:ser>
          <c:idx val="4"/>
          <c:order val="4"/>
          <c:tx>
            <c:strRef>
              <c:f>Lapas1!$B$6</c:f>
              <c:strCache>
                <c:ptCount val="1"/>
                <c:pt idx="0">
                  <c:v>Vidutinė senatvės pensija (be papildomo indeksavimo)</c:v>
                </c:pt>
              </c:strCache>
            </c:strRef>
          </c:tx>
          <c:spPr>
            <a:pattFill prst="wdUpDiag">
              <a:fgClr>
                <a:srgbClr val="FFC000"/>
              </a:fgClr>
              <a:bgClr>
                <a:schemeClr val="bg1"/>
              </a:bgClr>
            </a:pattFill>
            <a:ln>
              <a:noFill/>
            </a:ln>
            <a:effectLst/>
          </c:spPr>
          <c:invertIfNegative val="0"/>
          <c:dLbls>
            <c:dLbl>
              <c:idx val="2"/>
              <c:layout>
                <c:manualLayout>
                  <c:x val="3.8138825324179316E-3"/>
                  <c:y val="1.604170844194906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832-4213-96E0-A98EAB9BB23F}"/>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Lapas1!$C$1:$F$1</c:f>
              <c:strCache>
                <c:ptCount val="4"/>
                <c:pt idx="0">
                  <c:v>2018*</c:v>
                </c:pt>
                <c:pt idx="1">
                  <c:v>2019</c:v>
                </c:pt>
                <c:pt idx="2">
                  <c:v>2020</c:v>
                </c:pt>
                <c:pt idx="3">
                  <c:v>2021**</c:v>
                </c:pt>
              </c:strCache>
            </c:strRef>
          </c:cat>
          <c:val>
            <c:numRef>
              <c:f>Lapas1!$C$6:$F$6</c:f>
              <c:numCache>
                <c:formatCode>General</c:formatCode>
                <c:ptCount val="4"/>
                <c:pt idx="2" formatCode="#,##0.0\ [$€-1]">
                  <c:v>372.69087127940315</c:v>
                </c:pt>
                <c:pt idx="3" formatCode="#,##0.0\ [$€-1]">
                  <c:v>401.17228082681891</c:v>
                </c:pt>
              </c:numCache>
            </c:numRef>
          </c:val>
          <c:extLst>
            <c:ext xmlns:c16="http://schemas.microsoft.com/office/drawing/2014/chart" uri="{C3380CC4-5D6E-409C-BE32-E72D297353CC}">
              <c16:uniqueId val="{00000003-3832-4213-96E0-A98EAB9BB23F}"/>
            </c:ext>
          </c:extLst>
        </c:ser>
        <c:ser>
          <c:idx val="5"/>
          <c:order val="5"/>
          <c:tx>
            <c:strRef>
              <c:f>Lapas1!$B$7</c:f>
              <c:strCache>
                <c:ptCount val="1"/>
                <c:pt idx="0">
                  <c:v>Vidutinė senatvės pensija turint būtinąjį stažą</c:v>
                </c:pt>
              </c:strCache>
            </c:strRef>
          </c:tx>
          <c:spPr>
            <a:solidFill>
              <a:schemeClr val="accent6"/>
            </a:solidFill>
            <a:ln>
              <a:noFill/>
            </a:ln>
            <a:effectLst/>
          </c:spPr>
          <c:invertIfNegative val="0"/>
          <c:dLbls>
            <c:dLbl>
              <c:idx val="3"/>
              <c:layout>
                <c:manualLayout>
                  <c:x val="0"/>
                  <c:y val="8.020854220974532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832-4213-96E0-A98EAB9BB23F}"/>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Lapas1!$C$1:$F$1</c:f>
              <c:strCache>
                <c:ptCount val="4"/>
                <c:pt idx="0">
                  <c:v>2018*</c:v>
                </c:pt>
                <c:pt idx="1">
                  <c:v>2019</c:v>
                </c:pt>
                <c:pt idx="2">
                  <c:v>2020</c:v>
                </c:pt>
                <c:pt idx="3">
                  <c:v>2021**</c:v>
                </c:pt>
              </c:strCache>
            </c:strRef>
          </c:cat>
          <c:val>
            <c:numRef>
              <c:f>Lapas1!$C$7:$F$7</c:f>
              <c:numCache>
                <c:formatCode>#,##0.0\ [$€-1]</c:formatCode>
                <c:ptCount val="4"/>
                <c:pt idx="0">
                  <c:v>337.5</c:v>
                </c:pt>
                <c:pt idx="1">
                  <c:v>364.32</c:v>
                </c:pt>
                <c:pt idx="2">
                  <c:v>399.53</c:v>
                </c:pt>
                <c:pt idx="3">
                  <c:v>440.62</c:v>
                </c:pt>
              </c:numCache>
            </c:numRef>
          </c:val>
          <c:extLst>
            <c:ext xmlns:c16="http://schemas.microsoft.com/office/drawing/2014/chart" uri="{C3380CC4-5D6E-409C-BE32-E72D297353CC}">
              <c16:uniqueId val="{00000005-3832-4213-96E0-A98EAB9BB23F}"/>
            </c:ext>
          </c:extLst>
        </c:ser>
        <c:ser>
          <c:idx val="6"/>
          <c:order val="6"/>
          <c:tx>
            <c:strRef>
              <c:f>Lapas1!$B$8</c:f>
              <c:strCache>
                <c:ptCount val="1"/>
                <c:pt idx="0">
                  <c:v>Vidutinė senatvės pensija turint būtinąjį stažą (be papildomo indeksavimo)</c:v>
                </c:pt>
              </c:strCache>
            </c:strRef>
          </c:tx>
          <c:spPr>
            <a:pattFill prst="wdUpDiag">
              <a:fgClr>
                <a:srgbClr val="92D050"/>
              </a:fgClr>
              <a:bgClr>
                <a:schemeClr val="bg1"/>
              </a:bgClr>
            </a:pattFill>
            <a:ln>
              <a:noFill/>
            </a:ln>
            <a:effectLst/>
          </c:spPr>
          <c:invertIfNegative val="0"/>
          <c:dLbls>
            <c:dLbl>
              <c:idx val="2"/>
              <c:layout>
                <c:manualLayout>
                  <c:x val="7.6277650648360028E-3"/>
                  <c:y val="1.20312813314617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832-4213-96E0-A98EAB9BB23F}"/>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Lapas1!$C$1:$F$1</c:f>
              <c:strCache>
                <c:ptCount val="4"/>
                <c:pt idx="0">
                  <c:v>2018*</c:v>
                </c:pt>
                <c:pt idx="1">
                  <c:v>2019</c:v>
                </c:pt>
                <c:pt idx="2">
                  <c:v>2020</c:v>
                </c:pt>
                <c:pt idx="3">
                  <c:v>2021**</c:v>
                </c:pt>
              </c:strCache>
            </c:strRef>
          </c:cat>
          <c:val>
            <c:numRef>
              <c:f>Lapas1!$C$8:$F$8</c:f>
              <c:numCache>
                <c:formatCode>General</c:formatCode>
                <c:ptCount val="4"/>
                <c:pt idx="2" formatCode="#,##0.0\ [$€-1]">
                  <c:v>393.29483588035896</c:v>
                </c:pt>
                <c:pt idx="3" formatCode="#,##0.0\ [$€-1]">
                  <c:v>424.57931774371337</c:v>
                </c:pt>
              </c:numCache>
            </c:numRef>
          </c:val>
          <c:extLst>
            <c:ext xmlns:c16="http://schemas.microsoft.com/office/drawing/2014/chart" uri="{C3380CC4-5D6E-409C-BE32-E72D297353CC}">
              <c16:uniqueId val="{00000007-3832-4213-96E0-A98EAB9BB23F}"/>
            </c:ext>
          </c:extLst>
        </c:ser>
        <c:dLbls>
          <c:showLegendKey val="0"/>
          <c:showVal val="1"/>
          <c:showCatName val="0"/>
          <c:showSerName val="0"/>
          <c:showPercent val="0"/>
          <c:showBubbleSize val="0"/>
        </c:dLbls>
        <c:gapWidth val="219"/>
        <c:overlap val="-27"/>
        <c:axId val="2007554064"/>
        <c:axId val="2001642576"/>
      </c:barChart>
      <c:lineChart>
        <c:grouping val="standard"/>
        <c:varyColors val="0"/>
        <c:dLbls>
          <c:showLegendKey val="0"/>
          <c:showVal val="1"/>
          <c:showCatName val="0"/>
          <c:showSerName val="0"/>
          <c:showPercent val="0"/>
          <c:showBubbleSize val="0"/>
        </c:dLbls>
        <c:marker val="1"/>
        <c:smooth val="0"/>
        <c:axId val="2079946464"/>
        <c:axId val="1820410576"/>
        <c:extLst>
          <c:ext xmlns:c15="http://schemas.microsoft.com/office/drawing/2012/chart" uri="{02D57815-91ED-43cb-92C2-25804820EDAC}">
            <c15:filteredLineSeries>
              <c15:ser>
                <c:idx val="0"/>
                <c:order val="0"/>
                <c:tx>
                  <c:strRef>
                    <c:extLst>
                      <c:ext uri="{02D57815-91ED-43cb-92C2-25804820EDAC}">
                        <c15:formulaRef>
                          <c15:sqref>Lapas1!$B$2</c15:sqref>
                        </c15:formulaRef>
                      </c:ext>
                    </c:extLst>
                    <c:strCache>
                      <c:ptCount val="1"/>
                      <c:pt idx="0">
                        <c:v>Bazinės pensijos ir apskaitos vieneto vertės indeksavimas, pagal galiojantį indeksavimo mechanizmą</c:v>
                      </c:pt>
                    </c:strCache>
                  </c:strRef>
                </c:tx>
                <c:spPr>
                  <a:ln w="28575" cap="rnd">
                    <a:solidFill>
                      <a:schemeClr val="accent4">
                        <a:lumMod val="50000"/>
                      </a:schemeClr>
                    </a:solidFill>
                    <a:prstDash val="lgDash"/>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Lapas1!$C$1:$F$1</c15:sqref>
                        </c15:formulaRef>
                      </c:ext>
                    </c:extLst>
                    <c:strCache>
                      <c:ptCount val="4"/>
                      <c:pt idx="0">
                        <c:v>2018*</c:v>
                      </c:pt>
                      <c:pt idx="1">
                        <c:v>2019</c:v>
                      </c:pt>
                      <c:pt idx="2">
                        <c:v>2020</c:v>
                      </c:pt>
                      <c:pt idx="3">
                        <c:v>2021**</c:v>
                      </c:pt>
                    </c:strCache>
                  </c:strRef>
                </c:cat>
                <c:val>
                  <c:numRef>
                    <c:extLst>
                      <c:ext uri="{02D57815-91ED-43cb-92C2-25804820EDAC}">
                        <c15:formulaRef>
                          <c15:sqref>Lapas1!$C$2:$F$2</c15:sqref>
                        </c15:formulaRef>
                      </c:ext>
                    </c:extLst>
                    <c:numCache>
                      <c:formatCode>0.00%</c:formatCode>
                      <c:ptCount val="4"/>
                      <c:pt idx="0">
                        <c:v>6.9400000000000003E-2</c:v>
                      </c:pt>
                      <c:pt idx="1">
                        <c:v>7.6299999999999993E-2</c:v>
                      </c:pt>
                      <c:pt idx="2">
                        <c:v>8.1099999999999992E-2</c:v>
                      </c:pt>
                      <c:pt idx="3">
                        <c:v>7.6700000000000004E-2</c:v>
                      </c:pt>
                    </c:numCache>
                  </c:numRef>
                </c:val>
                <c:smooth val="0"/>
                <c:extLst>
                  <c:ext xmlns:c16="http://schemas.microsoft.com/office/drawing/2014/chart" uri="{C3380CC4-5D6E-409C-BE32-E72D297353CC}">
                    <c16:uniqueId val="{00000008-3832-4213-96E0-A98EAB9BB23F}"/>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Lapas1!$B$3</c15:sqref>
                        </c15:formulaRef>
                      </c:ext>
                    </c:extLst>
                    <c:strCache>
                      <c:ptCount val="1"/>
                      <c:pt idx="0">
                        <c:v>Bazinės pensijos indeksavimas (papildomai indeksuojant)</c:v>
                      </c:pt>
                    </c:strCache>
                  </c:strRef>
                </c:tx>
                <c:spPr>
                  <a:ln w="28575" cap="rnd">
                    <a:solidFill>
                      <a:schemeClr val="accent1"/>
                    </a:solidFill>
                    <a:prstDash val="solid"/>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Lapas1!$C$1:$F$1</c15:sqref>
                        </c15:formulaRef>
                      </c:ext>
                    </c:extLst>
                    <c:strCache>
                      <c:ptCount val="4"/>
                      <c:pt idx="0">
                        <c:v>2018*</c:v>
                      </c:pt>
                      <c:pt idx="1">
                        <c:v>2019</c:v>
                      </c:pt>
                      <c:pt idx="2">
                        <c:v>2020</c:v>
                      </c:pt>
                      <c:pt idx="3">
                        <c:v>2021**</c:v>
                      </c:pt>
                    </c:strCache>
                  </c:strRef>
                </c:cat>
                <c:val>
                  <c:numRef>
                    <c:extLst xmlns:c15="http://schemas.microsoft.com/office/drawing/2012/chart">
                      <c:ext xmlns:c15="http://schemas.microsoft.com/office/drawing/2012/chart" uri="{02D57815-91ED-43cb-92C2-25804820EDAC}">
                        <c15:formulaRef>
                          <c15:sqref>Lapas1!$C$3:$F$3</c15:sqref>
                        </c15:formulaRef>
                      </c:ext>
                    </c:extLst>
                    <c:numCache>
                      <c:formatCode>0.00%</c:formatCode>
                      <c:ptCount val="4"/>
                      <c:pt idx="0">
                        <c:v>6.9400000000000003E-2</c:v>
                      </c:pt>
                      <c:pt idx="1">
                        <c:v>7.6299999999999993E-2</c:v>
                      </c:pt>
                      <c:pt idx="2">
                        <c:v>9.9400000000000002E-2</c:v>
                      </c:pt>
                      <c:pt idx="3">
                        <c:v>9.5799999999999996E-2</c:v>
                      </c:pt>
                    </c:numCache>
                  </c:numRef>
                </c:val>
                <c:smooth val="0"/>
                <c:extLst xmlns:c15="http://schemas.microsoft.com/office/drawing/2012/chart">
                  <c:ext xmlns:c16="http://schemas.microsoft.com/office/drawing/2014/chart" uri="{C3380CC4-5D6E-409C-BE32-E72D297353CC}">
                    <c16:uniqueId val="{00000009-3832-4213-96E0-A98EAB9BB23F}"/>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Lapas1!$B$4</c15:sqref>
                        </c15:formulaRef>
                      </c:ext>
                    </c:extLst>
                    <c:strCache>
                      <c:ptCount val="1"/>
                      <c:pt idx="0">
                        <c:v>Apskaitos vieneto vertės indeksavimas (papildomai indeksuojant)</c:v>
                      </c:pt>
                    </c:strCache>
                  </c:strRef>
                </c:tx>
                <c:spPr>
                  <a:ln w="28575" cap="rnd">
                    <a:solidFill>
                      <a:schemeClr val="accent3"/>
                    </a:solidFill>
                    <a:prstDash val="solid"/>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Lapas1!$C$1:$F$1</c15:sqref>
                        </c15:formulaRef>
                      </c:ext>
                    </c:extLst>
                    <c:strCache>
                      <c:ptCount val="4"/>
                      <c:pt idx="0">
                        <c:v>2018*</c:v>
                      </c:pt>
                      <c:pt idx="1">
                        <c:v>2019</c:v>
                      </c:pt>
                      <c:pt idx="2">
                        <c:v>2020</c:v>
                      </c:pt>
                      <c:pt idx="3">
                        <c:v>2021**</c:v>
                      </c:pt>
                    </c:strCache>
                  </c:strRef>
                </c:cat>
                <c:val>
                  <c:numRef>
                    <c:extLst xmlns:c15="http://schemas.microsoft.com/office/drawing/2012/chart">
                      <c:ext xmlns:c15="http://schemas.microsoft.com/office/drawing/2012/chart" uri="{02D57815-91ED-43cb-92C2-25804820EDAC}">
                        <c15:formulaRef>
                          <c15:sqref>Lapas1!$C$4:$F$4</c15:sqref>
                        </c15:formulaRef>
                      </c:ext>
                    </c:extLst>
                    <c:numCache>
                      <c:formatCode>0.00%</c:formatCode>
                      <c:ptCount val="4"/>
                      <c:pt idx="0">
                        <c:v>6.9400000000000003E-2</c:v>
                      </c:pt>
                      <c:pt idx="1">
                        <c:v>7.6299999999999993E-2</c:v>
                      </c:pt>
                      <c:pt idx="2">
                        <c:v>8.1099999999999992E-2</c:v>
                      </c:pt>
                      <c:pt idx="3">
                        <c:v>9.5799999999999996E-2</c:v>
                      </c:pt>
                    </c:numCache>
                  </c:numRef>
                </c:val>
                <c:smooth val="0"/>
                <c:extLst xmlns:c15="http://schemas.microsoft.com/office/drawing/2012/chart">
                  <c:ext xmlns:c16="http://schemas.microsoft.com/office/drawing/2014/chart" uri="{C3380CC4-5D6E-409C-BE32-E72D297353CC}">
                    <c16:uniqueId val="{0000000A-3832-4213-96E0-A98EAB9BB23F}"/>
                  </c:ext>
                </c:extLst>
              </c15:ser>
            </c15:filteredLineSeries>
          </c:ext>
        </c:extLst>
      </c:lineChart>
      <c:catAx>
        <c:axId val="2007554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001642576"/>
        <c:crosses val="autoZero"/>
        <c:auto val="1"/>
        <c:lblAlgn val="ctr"/>
        <c:lblOffset val="100"/>
        <c:noMultiLvlLbl val="0"/>
      </c:catAx>
      <c:valAx>
        <c:axId val="2001642576"/>
        <c:scaling>
          <c:orientation val="minMax"/>
          <c:max val="450"/>
          <c:min val="300"/>
        </c:scaling>
        <c:delete val="0"/>
        <c:axPos val="l"/>
        <c:majorGridlines>
          <c:spPr>
            <a:ln w="9525" cap="flat" cmpd="sng" algn="ctr">
              <a:solidFill>
                <a:schemeClr val="tx1">
                  <a:lumMod val="15000"/>
                  <a:lumOff val="85000"/>
                </a:schemeClr>
              </a:solidFill>
              <a:round/>
            </a:ln>
            <a:effectLst/>
          </c:spPr>
        </c:majorGridlines>
        <c:numFmt formatCode="#,##0\ [$€-1]"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007554064"/>
        <c:crosses val="autoZero"/>
        <c:crossBetween val="between"/>
      </c:valAx>
      <c:valAx>
        <c:axId val="1820410576"/>
        <c:scaling>
          <c:orientation val="minMax"/>
          <c:max val="0.1"/>
        </c:scaling>
        <c:delete val="1"/>
        <c:axPos val="r"/>
        <c:numFmt formatCode="0%" sourceLinked="0"/>
        <c:majorTickMark val="out"/>
        <c:minorTickMark val="none"/>
        <c:tickLblPos val="nextTo"/>
        <c:crossAx val="2079946464"/>
        <c:crosses val="max"/>
        <c:crossBetween val="between"/>
      </c:valAx>
      <c:catAx>
        <c:axId val="2079946464"/>
        <c:scaling>
          <c:orientation val="minMax"/>
        </c:scaling>
        <c:delete val="1"/>
        <c:axPos val="b"/>
        <c:numFmt formatCode="General" sourceLinked="1"/>
        <c:majorTickMark val="out"/>
        <c:minorTickMark val="none"/>
        <c:tickLblPos val="nextTo"/>
        <c:crossAx val="1820410576"/>
        <c:crosses val="autoZero"/>
        <c:auto val="1"/>
        <c:lblAlgn val="ctr"/>
        <c:lblOffset val="100"/>
        <c:noMultiLvlLbl val="0"/>
      </c:catAx>
      <c:spPr>
        <a:noFill/>
        <a:ln>
          <a:noFill/>
        </a:ln>
        <a:effectLst/>
      </c:spPr>
    </c:plotArea>
    <c:legend>
      <c:legendPos val="b"/>
      <c:layout>
        <c:manualLayout>
          <c:xMode val="edge"/>
          <c:yMode val="edge"/>
          <c:x val="0.82529114638702195"/>
          <c:y val="7.5063950339540872E-2"/>
          <c:w val="0.17428872592298958"/>
          <c:h val="0.75562388034828987"/>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5-26T05:30:30.962"/>
    </inkml:context>
    <inkml:brush xml:id="br0">
      <inkml:brushProperty name="width" value="0.025" units="cm"/>
      <inkml:brushProperty name="height" value="0.025" units="cm"/>
      <inkml:brushProperty name="ignorePressure" value="1"/>
    </inkml:brush>
  </inkml:definitions>
  <inkml:trace contextRef="#ctx0" brushRef="#br0">0 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6C9923-29F7-4D4D-A265-E8E74374C010}" type="datetimeFigureOut">
              <a:rPr lang="lt-LT" smtClean="0"/>
              <a:t>2021-07-04</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FF8861-F644-492D-9299-F5FF26C0C6B5}" type="slidenum">
              <a:rPr lang="lt-LT" smtClean="0"/>
              <a:t>‹#›</a:t>
            </a:fld>
            <a:endParaRPr lang="lt-LT"/>
          </a:p>
        </p:txBody>
      </p:sp>
    </p:spTree>
    <p:extLst>
      <p:ext uri="{BB962C8B-B14F-4D97-AF65-F5344CB8AC3E}">
        <p14:creationId xmlns:p14="http://schemas.microsoft.com/office/powerpoint/2010/main" val="2755149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5FF8861-F644-492D-9299-F5FF26C0C6B5}" type="slidenum">
              <a:rPr lang="lt-LT" smtClean="0"/>
              <a:t>5</a:t>
            </a:fld>
            <a:endParaRPr lang="lt-LT"/>
          </a:p>
        </p:txBody>
      </p:sp>
    </p:spTree>
    <p:extLst>
      <p:ext uri="{BB962C8B-B14F-4D97-AF65-F5344CB8AC3E}">
        <p14:creationId xmlns:p14="http://schemas.microsoft.com/office/powerpoint/2010/main" val="1343828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5FF8861-F644-492D-9299-F5FF26C0C6B5}" type="slidenum">
              <a:rPr lang="lt-LT" smtClean="0"/>
              <a:t>6</a:t>
            </a:fld>
            <a:endParaRPr lang="lt-LT"/>
          </a:p>
        </p:txBody>
      </p:sp>
    </p:spTree>
    <p:extLst>
      <p:ext uri="{BB962C8B-B14F-4D97-AF65-F5344CB8AC3E}">
        <p14:creationId xmlns:p14="http://schemas.microsoft.com/office/powerpoint/2010/main" val="3864972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5FF8861-F644-492D-9299-F5FF26C0C6B5}" type="slidenum">
              <a:rPr lang="lt-LT" smtClean="0"/>
              <a:t>8</a:t>
            </a:fld>
            <a:endParaRPr lang="lt-LT"/>
          </a:p>
        </p:txBody>
      </p:sp>
    </p:spTree>
    <p:extLst>
      <p:ext uri="{BB962C8B-B14F-4D97-AF65-F5344CB8AC3E}">
        <p14:creationId xmlns:p14="http://schemas.microsoft.com/office/powerpoint/2010/main" val="1497434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5FF8861-F644-492D-9299-F5FF26C0C6B5}" type="slidenum">
              <a:rPr lang="lt-LT" smtClean="0"/>
              <a:t>9</a:t>
            </a:fld>
            <a:endParaRPr lang="lt-LT"/>
          </a:p>
        </p:txBody>
      </p:sp>
    </p:spTree>
    <p:extLst>
      <p:ext uri="{BB962C8B-B14F-4D97-AF65-F5344CB8AC3E}">
        <p14:creationId xmlns:p14="http://schemas.microsoft.com/office/powerpoint/2010/main" val="98142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5FF8861-F644-492D-9299-F5FF26C0C6B5}" type="slidenum">
              <a:rPr lang="lt-LT" smtClean="0"/>
              <a:t>11</a:t>
            </a:fld>
            <a:endParaRPr lang="lt-LT"/>
          </a:p>
        </p:txBody>
      </p:sp>
    </p:spTree>
    <p:extLst>
      <p:ext uri="{BB962C8B-B14F-4D97-AF65-F5344CB8AC3E}">
        <p14:creationId xmlns:p14="http://schemas.microsoft.com/office/powerpoint/2010/main" val="27917839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5FF8861-F644-492D-9299-F5FF26C0C6B5}" type="slidenum">
              <a:rPr lang="lt-LT" smtClean="0"/>
              <a:t>13</a:t>
            </a:fld>
            <a:endParaRPr lang="lt-LT"/>
          </a:p>
        </p:txBody>
      </p:sp>
    </p:spTree>
    <p:extLst>
      <p:ext uri="{BB962C8B-B14F-4D97-AF65-F5344CB8AC3E}">
        <p14:creationId xmlns:p14="http://schemas.microsoft.com/office/powerpoint/2010/main" val="1499891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5FF8861-F644-492D-9299-F5FF26C0C6B5}" type="slidenum">
              <a:rPr lang="lt-LT" smtClean="0"/>
              <a:t>14</a:t>
            </a:fld>
            <a:endParaRPr lang="lt-LT"/>
          </a:p>
        </p:txBody>
      </p:sp>
    </p:spTree>
    <p:extLst>
      <p:ext uri="{BB962C8B-B14F-4D97-AF65-F5344CB8AC3E}">
        <p14:creationId xmlns:p14="http://schemas.microsoft.com/office/powerpoint/2010/main" val="10684518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5FF8861-F644-492D-9299-F5FF26C0C6B5}" type="slidenum">
              <a:rPr lang="lt-LT" smtClean="0"/>
              <a:t>15</a:t>
            </a:fld>
            <a:endParaRPr lang="lt-LT"/>
          </a:p>
        </p:txBody>
      </p:sp>
    </p:spTree>
    <p:extLst>
      <p:ext uri="{BB962C8B-B14F-4D97-AF65-F5344CB8AC3E}">
        <p14:creationId xmlns:p14="http://schemas.microsoft.com/office/powerpoint/2010/main" val="3373025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5FF8861-F644-492D-9299-F5FF26C0C6B5}" type="slidenum">
              <a:rPr lang="lt-LT" smtClean="0"/>
              <a:t>16</a:t>
            </a:fld>
            <a:endParaRPr lang="lt-LT"/>
          </a:p>
        </p:txBody>
      </p:sp>
    </p:spTree>
    <p:extLst>
      <p:ext uri="{BB962C8B-B14F-4D97-AF65-F5344CB8AC3E}">
        <p14:creationId xmlns:p14="http://schemas.microsoft.com/office/powerpoint/2010/main" val="1071408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D4F435A-8224-4D65-8F87-6BCAC4EB79C7}"/>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p>
        </p:txBody>
      </p:sp>
      <p:sp>
        <p:nvSpPr>
          <p:cNvPr id="3" name="Antrinis pavadinimas 2">
            <a:extLst>
              <a:ext uri="{FF2B5EF4-FFF2-40B4-BE49-F238E27FC236}">
                <a16:creationId xmlns:a16="http://schemas.microsoft.com/office/drawing/2014/main" id="{311A0E64-8320-493A-AF21-6CF32C68AF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a:extLst>
              <a:ext uri="{FF2B5EF4-FFF2-40B4-BE49-F238E27FC236}">
                <a16:creationId xmlns:a16="http://schemas.microsoft.com/office/drawing/2014/main" id="{F3115B31-AB2B-4404-A6DB-85B28827F8F0}"/>
              </a:ext>
            </a:extLst>
          </p:cNvPr>
          <p:cNvSpPr>
            <a:spLocks noGrp="1"/>
          </p:cNvSpPr>
          <p:nvPr>
            <p:ph type="dt" sz="half" idx="10"/>
          </p:nvPr>
        </p:nvSpPr>
        <p:spPr/>
        <p:txBody>
          <a:bodyPr/>
          <a:lstStyle/>
          <a:p>
            <a:fld id="{4E564067-00BE-4E2C-880C-1349B257095C}" type="datetimeFigureOut">
              <a:rPr lang="lt-LT" smtClean="0"/>
              <a:t>2021-07-04</a:t>
            </a:fld>
            <a:endParaRPr lang="lt-LT"/>
          </a:p>
        </p:txBody>
      </p:sp>
      <p:sp>
        <p:nvSpPr>
          <p:cNvPr id="5" name="Poraštės vietos rezervavimo ženklas 4">
            <a:extLst>
              <a:ext uri="{FF2B5EF4-FFF2-40B4-BE49-F238E27FC236}">
                <a16:creationId xmlns:a16="http://schemas.microsoft.com/office/drawing/2014/main" id="{219DD4E6-B761-4290-BEFB-5315E4466B70}"/>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7CF0ECFD-9A0E-42CF-A1BA-0CF03069739E}"/>
              </a:ext>
            </a:extLst>
          </p:cNvPr>
          <p:cNvSpPr>
            <a:spLocks noGrp="1"/>
          </p:cNvSpPr>
          <p:nvPr>
            <p:ph type="sldNum" sz="quarter" idx="12"/>
          </p:nvPr>
        </p:nvSpPr>
        <p:spPr/>
        <p:txBody>
          <a:bodyPr/>
          <a:lstStyle/>
          <a:p>
            <a:fld id="{0E100CD1-3072-4184-AC9A-DBAF1137ABED}" type="slidenum">
              <a:rPr lang="lt-LT" smtClean="0"/>
              <a:t>‹#›</a:t>
            </a:fld>
            <a:endParaRPr lang="lt-LT"/>
          </a:p>
        </p:txBody>
      </p:sp>
    </p:spTree>
    <p:extLst>
      <p:ext uri="{BB962C8B-B14F-4D97-AF65-F5344CB8AC3E}">
        <p14:creationId xmlns:p14="http://schemas.microsoft.com/office/powerpoint/2010/main" val="2657068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8E3177B-F4C7-4D06-B433-D4256F59D09E}"/>
              </a:ext>
            </a:extLst>
          </p:cNvPr>
          <p:cNvSpPr>
            <a:spLocks noGrp="1"/>
          </p:cNvSpPr>
          <p:nvPr>
            <p:ph type="title"/>
          </p:nvPr>
        </p:nvSpPr>
        <p:spPr/>
        <p:txBody>
          <a:bodyPr/>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2350554B-5730-4C3A-9855-AD8C0DA9498A}"/>
              </a:ext>
            </a:extLst>
          </p:cNvPr>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819F774C-52AD-4524-AC68-BF20A137C236}"/>
              </a:ext>
            </a:extLst>
          </p:cNvPr>
          <p:cNvSpPr>
            <a:spLocks noGrp="1"/>
          </p:cNvSpPr>
          <p:nvPr>
            <p:ph type="dt" sz="half" idx="10"/>
          </p:nvPr>
        </p:nvSpPr>
        <p:spPr/>
        <p:txBody>
          <a:bodyPr/>
          <a:lstStyle/>
          <a:p>
            <a:fld id="{4E564067-00BE-4E2C-880C-1349B257095C}" type="datetimeFigureOut">
              <a:rPr lang="lt-LT" smtClean="0"/>
              <a:t>2021-07-04</a:t>
            </a:fld>
            <a:endParaRPr lang="lt-LT"/>
          </a:p>
        </p:txBody>
      </p:sp>
      <p:sp>
        <p:nvSpPr>
          <p:cNvPr id="5" name="Poraštės vietos rezervavimo ženklas 4">
            <a:extLst>
              <a:ext uri="{FF2B5EF4-FFF2-40B4-BE49-F238E27FC236}">
                <a16:creationId xmlns:a16="http://schemas.microsoft.com/office/drawing/2014/main" id="{56FD80F7-9EAE-4775-BD97-BB170A5B7B95}"/>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46D5FC65-5941-421E-8C3D-89957DED14C7}"/>
              </a:ext>
            </a:extLst>
          </p:cNvPr>
          <p:cNvSpPr>
            <a:spLocks noGrp="1"/>
          </p:cNvSpPr>
          <p:nvPr>
            <p:ph type="sldNum" sz="quarter" idx="12"/>
          </p:nvPr>
        </p:nvSpPr>
        <p:spPr/>
        <p:txBody>
          <a:bodyPr/>
          <a:lstStyle/>
          <a:p>
            <a:fld id="{0E100CD1-3072-4184-AC9A-DBAF1137ABED}" type="slidenum">
              <a:rPr lang="lt-LT" smtClean="0"/>
              <a:t>‹#›</a:t>
            </a:fld>
            <a:endParaRPr lang="lt-LT"/>
          </a:p>
        </p:txBody>
      </p:sp>
    </p:spTree>
    <p:extLst>
      <p:ext uri="{BB962C8B-B14F-4D97-AF65-F5344CB8AC3E}">
        <p14:creationId xmlns:p14="http://schemas.microsoft.com/office/powerpoint/2010/main" val="151350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id="{2C00F98A-9362-4338-A88E-B5FEB8E461C1}"/>
              </a:ext>
            </a:extLst>
          </p:cNvPr>
          <p:cNvSpPr>
            <a:spLocks noGrp="1"/>
          </p:cNvSpPr>
          <p:nvPr>
            <p:ph type="title" orient="vert"/>
          </p:nvPr>
        </p:nvSpPr>
        <p:spPr>
          <a:xfrm>
            <a:off x="8724900" y="365125"/>
            <a:ext cx="2628900" cy="5811838"/>
          </a:xfrm>
        </p:spPr>
        <p:txBody>
          <a:bodyPr vert="eaVert"/>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73DCA41C-17CA-45A0-A1B6-5E099B318582}"/>
              </a:ext>
            </a:extLst>
          </p:cNvPr>
          <p:cNvSpPr>
            <a:spLocks noGrp="1"/>
          </p:cNvSpPr>
          <p:nvPr>
            <p:ph type="body" orient="vert" idx="1"/>
          </p:nvPr>
        </p:nvSpPr>
        <p:spPr>
          <a:xfrm>
            <a:off x="838200" y="365125"/>
            <a:ext cx="7734300" cy="581183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19BDB825-C476-4402-B154-B6612797623F}"/>
              </a:ext>
            </a:extLst>
          </p:cNvPr>
          <p:cNvSpPr>
            <a:spLocks noGrp="1"/>
          </p:cNvSpPr>
          <p:nvPr>
            <p:ph type="dt" sz="half" idx="10"/>
          </p:nvPr>
        </p:nvSpPr>
        <p:spPr/>
        <p:txBody>
          <a:bodyPr/>
          <a:lstStyle/>
          <a:p>
            <a:fld id="{4E564067-00BE-4E2C-880C-1349B257095C}" type="datetimeFigureOut">
              <a:rPr lang="lt-LT" smtClean="0"/>
              <a:t>2021-07-04</a:t>
            </a:fld>
            <a:endParaRPr lang="lt-LT"/>
          </a:p>
        </p:txBody>
      </p:sp>
      <p:sp>
        <p:nvSpPr>
          <p:cNvPr id="5" name="Poraštės vietos rezervavimo ženklas 4">
            <a:extLst>
              <a:ext uri="{FF2B5EF4-FFF2-40B4-BE49-F238E27FC236}">
                <a16:creationId xmlns:a16="http://schemas.microsoft.com/office/drawing/2014/main" id="{B5E90B6E-1E7E-4282-B999-FCC1F93E438B}"/>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2DACA62B-3B25-4379-A79E-C21F21A6D989}"/>
              </a:ext>
            </a:extLst>
          </p:cNvPr>
          <p:cNvSpPr>
            <a:spLocks noGrp="1"/>
          </p:cNvSpPr>
          <p:nvPr>
            <p:ph type="sldNum" sz="quarter" idx="12"/>
          </p:nvPr>
        </p:nvSpPr>
        <p:spPr/>
        <p:txBody>
          <a:bodyPr/>
          <a:lstStyle/>
          <a:p>
            <a:fld id="{0E100CD1-3072-4184-AC9A-DBAF1137ABED}" type="slidenum">
              <a:rPr lang="lt-LT" smtClean="0"/>
              <a:t>‹#›</a:t>
            </a:fld>
            <a:endParaRPr lang="lt-LT"/>
          </a:p>
        </p:txBody>
      </p:sp>
    </p:spTree>
    <p:extLst>
      <p:ext uri="{BB962C8B-B14F-4D97-AF65-F5344CB8AC3E}">
        <p14:creationId xmlns:p14="http://schemas.microsoft.com/office/powerpoint/2010/main" val="1528542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38186DD-267C-46B7-8389-00F714C11414}"/>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39806226-1925-4D82-BF9F-FA6EA3691713}"/>
              </a:ext>
            </a:extLst>
          </p:cNvPr>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1072D1CC-A8A9-4689-9EE5-ED306F39B8A8}"/>
              </a:ext>
            </a:extLst>
          </p:cNvPr>
          <p:cNvSpPr>
            <a:spLocks noGrp="1"/>
          </p:cNvSpPr>
          <p:nvPr>
            <p:ph type="dt" sz="half" idx="10"/>
          </p:nvPr>
        </p:nvSpPr>
        <p:spPr/>
        <p:txBody>
          <a:bodyPr/>
          <a:lstStyle/>
          <a:p>
            <a:fld id="{4E564067-00BE-4E2C-880C-1349B257095C}" type="datetimeFigureOut">
              <a:rPr lang="lt-LT" smtClean="0"/>
              <a:t>2021-07-04</a:t>
            </a:fld>
            <a:endParaRPr lang="lt-LT"/>
          </a:p>
        </p:txBody>
      </p:sp>
      <p:sp>
        <p:nvSpPr>
          <p:cNvPr id="5" name="Poraštės vietos rezervavimo ženklas 4">
            <a:extLst>
              <a:ext uri="{FF2B5EF4-FFF2-40B4-BE49-F238E27FC236}">
                <a16:creationId xmlns:a16="http://schemas.microsoft.com/office/drawing/2014/main" id="{3165E213-AE8F-45E4-9B72-663334ACEB5B}"/>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C3165FE4-7EF7-4CFA-8F88-C30F56C246CF}"/>
              </a:ext>
            </a:extLst>
          </p:cNvPr>
          <p:cNvSpPr>
            <a:spLocks noGrp="1"/>
          </p:cNvSpPr>
          <p:nvPr>
            <p:ph type="sldNum" sz="quarter" idx="12"/>
          </p:nvPr>
        </p:nvSpPr>
        <p:spPr/>
        <p:txBody>
          <a:bodyPr/>
          <a:lstStyle/>
          <a:p>
            <a:fld id="{0E100CD1-3072-4184-AC9A-DBAF1137ABED}" type="slidenum">
              <a:rPr lang="lt-LT" smtClean="0"/>
              <a:t>‹#›</a:t>
            </a:fld>
            <a:endParaRPr lang="lt-LT"/>
          </a:p>
        </p:txBody>
      </p:sp>
    </p:spTree>
    <p:extLst>
      <p:ext uri="{BB962C8B-B14F-4D97-AF65-F5344CB8AC3E}">
        <p14:creationId xmlns:p14="http://schemas.microsoft.com/office/powerpoint/2010/main" val="2596448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7792F05-1814-404E-887B-0539DB960ADF}"/>
              </a:ext>
            </a:extLst>
          </p:cNvPr>
          <p:cNvSpPr>
            <a:spLocks noGrp="1"/>
          </p:cNvSpPr>
          <p:nvPr>
            <p:ph type="title"/>
          </p:nvPr>
        </p:nvSpPr>
        <p:spPr>
          <a:xfrm>
            <a:off x="831850" y="1709738"/>
            <a:ext cx="10515600" cy="2852737"/>
          </a:xfrm>
        </p:spPr>
        <p:txBody>
          <a:bodyPr anchor="b"/>
          <a:lstStyle>
            <a:lvl1pPr>
              <a:defRPr sz="6000"/>
            </a:lvl1pPr>
          </a:lstStyle>
          <a:p>
            <a:r>
              <a:rPr lang="lt-LT"/>
              <a:t>Spustelėję redaguokite stilių</a:t>
            </a:r>
          </a:p>
        </p:txBody>
      </p:sp>
      <p:sp>
        <p:nvSpPr>
          <p:cNvPr id="3" name="Teksto vietos rezervavimo ženklas 2">
            <a:extLst>
              <a:ext uri="{FF2B5EF4-FFF2-40B4-BE49-F238E27FC236}">
                <a16:creationId xmlns:a16="http://schemas.microsoft.com/office/drawing/2014/main" id="{FABE4CE6-5F2F-4026-8789-F024E5E015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Spustelėkite, kad galėtumėte redaguoti šablono teksto stilius</a:t>
            </a:r>
          </a:p>
        </p:txBody>
      </p:sp>
      <p:sp>
        <p:nvSpPr>
          <p:cNvPr id="4" name="Datos vietos rezervavimo ženklas 3">
            <a:extLst>
              <a:ext uri="{FF2B5EF4-FFF2-40B4-BE49-F238E27FC236}">
                <a16:creationId xmlns:a16="http://schemas.microsoft.com/office/drawing/2014/main" id="{7E8CEFCB-DA45-4834-B467-A9CC7A376D67}"/>
              </a:ext>
            </a:extLst>
          </p:cNvPr>
          <p:cNvSpPr>
            <a:spLocks noGrp="1"/>
          </p:cNvSpPr>
          <p:nvPr>
            <p:ph type="dt" sz="half" idx="10"/>
          </p:nvPr>
        </p:nvSpPr>
        <p:spPr/>
        <p:txBody>
          <a:bodyPr/>
          <a:lstStyle/>
          <a:p>
            <a:fld id="{4E564067-00BE-4E2C-880C-1349B257095C}" type="datetimeFigureOut">
              <a:rPr lang="lt-LT" smtClean="0"/>
              <a:t>2021-07-04</a:t>
            </a:fld>
            <a:endParaRPr lang="lt-LT"/>
          </a:p>
        </p:txBody>
      </p:sp>
      <p:sp>
        <p:nvSpPr>
          <p:cNvPr id="5" name="Poraštės vietos rezervavimo ženklas 4">
            <a:extLst>
              <a:ext uri="{FF2B5EF4-FFF2-40B4-BE49-F238E27FC236}">
                <a16:creationId xmlns:a16="http://schemas.microsoft.com/office/drawing/2014/main" id="{98A467E4-2BAA-42D2-BBD4-D0977E58E9FC}"/>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331F597B-F4A5-4A42-9C11-013FDC662579}"/>
              </a:ext>
            </a:extLst>
          </p:cNvPr>
          <p:cNvSpPr>
            <a:spLocks noGrp="1"/>
          </p:cNvSpPr>
          <p:nvPr>
            <p:ph type="sldNum" sz="quarter" idx="12"/>
          </p:nvPr>
        </p:nvSpPr>
        <p:spPr/>
        <p:txBody>
          <a:bodyPr/>
          <a:lstStyle/>
          <a:p>
            <a:fld id="{0E100CD1-3072-4184-AC9A-DBAF1137ABED}" type="slidenum">
              <a:rPr lang="lt-LT" smtClean="0"/>
              <a:t>‹#›</a:t>
            </a:fld>
            <a:endParaRPr lang="lt-LT"/>
          </a:p>
        </p:txBody>
      </p:sp>
    </p:spTree>
    <p:extLst>
      <p:ext uri="{BB962C8B-B14F-4D97-AF65-F5344CB8AC3E}">
        <p14:creationId xmlns:p14="http://schemas.microsoft.com/office/powerpoint/2010/main" val="20817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121F243-8C8E-42AB-B9D2-04371A970895}"/>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EC440BBE-264F-4F95-8335-494DA48621DA}"/>
              </a:ext>
            </a:extLst>
          </p:cNvPr>
          <p:cNvSpPr>
            <a:spLocks noGrp="1"/>
          </p:cNvSpPr>
          <p:nvPr>
            <p:ph sz="half" idx="1"/>
          </p:nvPr>
        </p:nvSpPr>
        <p:spPr>
          <a:xfrm>
            <a:off x="838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a:extLst>
              <a:ext uri="{FF2B5EF4-FFF2-40B4-BE49-F238E27FC236}">
                <a16:creationId xmlns:a16="http://schemas.microsoft.com/office/drawing/2014/main" id="{193AA552-8E1B-4A9D-A698-2B16DE954E9A}"/>
              </a:ext>
            </a:extLst>
          </p:cNvPr>
          <p:cNvSpPr>
            <a:spLocks noGrp="1"/>
          </p:cNvSpPr>
          <p:nvPr>
            <p:ph sz="half" idx="2"/>
          </p:nvPr>
        </p:nvSpPr>
        <p:spPr>
          <a:xfrm>
            <a:off x="6172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a:extLst>
              <a:ext uri="{FF2B5EF4-FFF2-40B4-BE49-F238E27FC236}">
                <a16:creationId xmlns:a16="http://schemas.microsoft.com/office/drawing/2014/main" id="{67DDB58F-2B06-44DF-AE1D-69907C21CDAC}"/>
              </a:ext>
            </a:extLst>
          </p:cNvPr>
          <p:cNvSpPr>
            <a:spLocks noGrp="1"/>
          </p:cNvSpPr>
          <p:nvPr>
            <p:ph type="dt" sz="half" idx="10"/>
          </p:nvPr>
        </p:nvSpPr>
        <p:spPr/>
        <p:txBody>
          <a:bodyPr/>
          <a:lstStyle/>
          <a:p>
            <a:fld id="{4E564067-00BE-4E2C-880C-1349B257095C}" type="datetimeFigureOut">
              <a:rPr lang="lt-LT" smtClean="0"/>
              <a:t>2021-07-04</a:t>
            </a:fld>
            <a:endParaRPr lang="lt-LT"/>
          </a:p>
        </p:txBody>
      </p:sp>
      <p:sp>
        <p:nvSpPr>
          <p:cNvPr id="6" name="Poraštės vietos rezervavimo ženklas 5">
            <a:extLst>
              <a:ext uri="{FF2B5EF4-FFF2-40B4-BE49-F238E27FC236}">
                <a16:creationId xmlns:a16="http://schemas.microsoft.com/office/drawing/2014/main" id="{AB246B68-88C0-4CD2-AD0A-9D4DC0DB5E47}"/>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A31040BE-37C2-40E9-AE0D-3B8ABA10EA49}"/>
              </a:ext>
            </a:extLst>
          </p:cNvPr>
          <p:cNvSpPr>
            <a:spLocks noGrp="1"/>
          </p:cNvSpPr>
          <p:nvPr>
            <p:ph type="sldNum" sz="quarter" idx="12"/>
          </p:nvPr>
        </p:nvSpPr>
        <p:spPr/>
        <p:txBody>
          <a:bodyPr/>
          <a:lstStyle/>
          <a:p>
            <a:fld id="{0E100CD1-3072-4184-AC9A-DBAF1137ABED}" type="slidenum">
              <a:rPr lang="lt-LT" smtClean="0"/>
              <a:t>‹#›</a:t>
            </a:fld>
            <a:endParaRPr lang="lt-LT"/>
          </a:p>
        </p:txBody>
      </p:sp>
    </p:spTree>
    <p:extLst>
      <p:ext uri="{BB962C8B-B14F-4D97-AF65-F5344CB8AC3E}">
        <p14:creationId xmlns:p14="http://schemas.microsoft.com/office/powerpoint/2010/main" val="4113933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48EF7F5-AA2F-42BF-88A1-4BCEAA93A9FE}"/>
              </a:ext>
            </a:extLst>
          </p:cNvPr>
          <p:cNvSpPr>
            <a:spLocks noGrp="1"/>
          </p:cNvSpPr>
          <p:nvPr>
            <p:ph type="title"/>
          </p:nvPr>
        </p:nvSpPr>
        <p:spPr>
          <a:xfrm>
            <a:off x="839788" y="365125"/>
            <a:ext cx="10515600" cy="1325563"/>
          </a:xfrm>
        </p:spPr>
        <p:txBody>
          <a:bodyPr/>
          <a:lstStyle/>
          <a:p>
            <a:r>
              <a:rPr lang="lt-LT"/>
              <a:t>Spustelėję redaguokite stilių</a:t>
            </a:r>
          </a:p>
        </p:txBody>
      </p:sp>
      <p:sp>
        <p:nvSpPr>
          <p:cNvPr id="3" name="Teksto vietos rezervavimo ženklas 2">
            <a:extLst>
              <a:ext uri="{FF2B5EF4-FFF2-40B4-BE49-F238E27FC236}">
                <a16:creationId xmlns:a16="http://schemas.microsoft.com/office/drawing/2014/main" id="{5478FDF5-5160-446D-AD95-E554632773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Turinio vietos rezervavimo ženklas 3">
            <a:extLst>
              <a:ext uri="{FF2B5EF4-FFF2-40B4-BE49-F238E27FC236}">
                <a16:creationId xmlns:a16="http://schemas.microsoft.com/office/drawing/2014/main" id="{ADD58E6D-8C95-4DAD-B365-1A5F2170A56B}"/>
              </a:ext>
            </a:extLst>
          </p:cNvPr>
          <p:cNvSpPr>
            <a:spLocks noGrp="1"/>
          </p:cNvSpPr>
          <p:nvPr>
            <p:ph sz="half" idx="2"/>
          </p:nvPr>
        </p:nvSpPr>
        <p:spPr>
          <a:xfrm>
            <a:off x="839788" y="2505075"/>
            <a:ext cx="5157787"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a:extLst>
              <a:ext uri="{FF2B5EF4-FFF2-40B4-BE49-F238E27FC236}">
                <a16:creationId xmlns:a16="http://schemas.microsoft.com/office/drawing/2014/main" id="{793C6204-2320-4F41-A4B4-3CB7F75286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Turinio vietos rezervavimo ženklas 5">
            <a:extLst>
              <a:ext uri="{FF2B5EF4-FFF2-40B4-BE49-F238E27FC236}">
                <a16:creationId xmlns:a16="http://schemas.microsoft.com/office/drawing/2014/main" id="{2AF9E22C-40F2-4FA3-ACAA-598EB1C06A5A}"/>
              </a:ext>
            </a:extLst>
          </p:cNvPr>
          <p:cNvSpPr>
            <a:spLocks noGrp="1"/>
          </p:cNvSpPr>
          <p:nvPr>
            <p:ph sz="quarter" idx="4"/>
          </p:nvPr>
        </p:nvSpPr>
        <p:spPr>
          <a:xfrm>
            <a:off x="6172200" y="2505075"/>
            <a:ext cx="5183188"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a:extLst>
              <a:ext uri="{FF2B5EF4-FFF2-40B4-BE49-F238E27FC236}">
                <a16:creationId xmlns:a16="http://schemas.microsoft.com/office/drawing/2014/main" id="{479C9AFF-4A92-4FF2-99BA-52061148F94D}"/>
              </a:ext>
            </a:extLst>
          </p:cNvPr>
          <p:cNvSpPr>
            <a:spLocks noGrp="1"/>
          </p:cNvSpPr>
          <p:nvPr>
            <p:ph type="dt" sz="half" idx="10"/>
          </p:nvPr>
        </p:nvSpPr>
        <p:spPr/>
        <p:txBody>
          <a:bodyPr/>
          <a:lstStyle/>
          <a:p>
            <a:fld id="{4E564067-00BE-4E2C-880C-1349B257095C}" type="datetimeFigureOut">
              <a:rPr lang="lt-LT" smtClean="0"/>
              <a:t>2021-07-04</a:t>
            </a:fld>
            <a:endParaRPr lang="lt-LT"/>
          </a:p>
        </p:txBody>
      </p:sp>
      <p:sp>
        <p:nvSpPr>
          <p:cNvPr id="8" name="Poraštės vietos rezervavimo ženklas 7">
            <a:extLst>
              <a:ext uri="{FF2B5EF4-FFF2-40B4-BE49-F238E27FC236}">
                <a16:creationId xmlns:a16="http://schemas.microsoft.com/office/drawing/2014/main" id="{B2C0FF00-D652-48AC-8A83-5092212BF05C}"/>
              </a:ext>
            </a:extLst>
          </p:cNvPr>
          <p:cNvSpPr>
            <a:spLocks noGrp="1"/>
          </p:cNvSpPr>
          <p:nvPr>
            <p:ph type="ftr" sz="quarter" idx="11"/>
          </p:nvPr>
        </p:nvSpPr>
        <p:spPr/>
        <p:txBody>
          <a:bodyPr/>
          <a:lstStyle/>
          <a:p>
            <a:endParaRPr lang="lt-LT"/>
          </a:p>
        </p:txBody>
      </p:sp>
      <p:sp>
        <p:nvSpPr>
          <p:cNvPr id="9" name="Skaidrės numerio vietos rezervavimo ženklas 8">
            <a:extLst>
              <a:ext uri="{FF2B5EF4-FFF2-40B4-BE49-F238E27FC236}">
                <a16:creationId xmlns:a16="http://schemas.microsoft.com/office/drawing/2014/main" id="{4648AFB6-94A1-4D5A-83D3-D2BE84A3C99F}"/>
              </a:ext>
            </a:extLst>
          </p:cNvPr>
          <p:cNvSpPr>
            <a:spLocks noGrp="1"/>
          </p:cNvSpPr>
          <p:nvPr>
            <p:ph type="sldNum" sz="quarter" idx="12"/>
          </p:nvPr>
        </p:nvSpPr>
        <p:spPr/>
        <p:txBody>
          <a:bodyPr/>
          <a:lstStyle/>
          <a:p>
            <a:fld id="{0E100CD1-3072-4184-AC9A-DBAF1137ABED}" type="slidenum">
              <a:rPr lang="lt-LT" smtClean="0"/>
              <a:t>‹#›</a:t>
            </a:fld>
            <a:endParaRPr lang="lt-LT"/>
          </a:p>
        </p:txBody>
      </p:sp>
    </p:spTree>
    <p:extLst>
      <p:ext uri="{BB962C8B-B14F-4D97-AF65-F5344CB8AC3E}">
        <p14:creationId xmlns:p14="http://schemas.microsoft.com/office/powerpoint/2010/main" val="1284120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D60253F-9D4E-4549-BEA5-A5462F855FBF}"/>
              </a:ext>
            </a:extLst>
          </p:cNvPr>
          <p:cNvSpPr>
            <a:spLocks noGrp="1"/>
          </p:cNvSpPr>
          <p:nvPr>
            <p:ph type="title"/>
          </p:nvPr>
        </p:nvSpPr>
        <p:spPr/>
        <p:txBody>
          <a:bodyPr/>
          <a:lstStyle/>
          <a:p>
            <a:r>
              <a:rPr lang="lt-LT"/>
              <a:t>Spustelėję redaguokite stilių</a:t>
            </a:r>
          </a:p>
        </p:txBody>
      </p:sp>
      <p:sp>
        <p:nvSpPr>
          <p:cNvPr id="3" name="Datos vietos rezervavimo ženklas 2">
            <a:extLst>
              <a:ext uri="{FF2B5EF4-FFF2-40B4-BE49-F238E27FC236}">
                <a16:creationId xmlns:a16="http://schemas.microsoft.com/office/drawing/2014/main" id="{CB761264-3FEB-475B-80F3-1E46DAE959F2}"/>
              </a:ext>
            </a:extLst>
          </p:cNvPr>
          <p:cNvSpPr>
            <a:spLocks noGrp="1"/>
          </p:cNvSpPr>
          <p:nvPr>
            <p:ph type="dt" sz="half" idx="10"/>
          </p:nvPr>
        </p:nvSpPr>
        <p:spPr/>
        <p:txBody>
          <a:bodyPr/>
          <a:lstStyle/>
          <a:p>
            <a:fld id="{4E564067-00BE-4E2C-880C-1349B257095C}" type="datetimeFigureOut">
              <a:rPr lang="lt-LT" smtClean="0"/>
              <a:t>2021-07-04</a:t>
            </a:fld>
            <a:endParaRPr lang="lt-LT"/>
          </a:p>
        </p:txBody>
      </p:sp>
      <p:sp>
        <p:nvSpPr>
          <p:cNvPr id="4" name="Poraštės vietos rezervavimo ženklas 3">
            <a:extLst>
              <a:ext uri="{FF2B5EF4-FFF2-40B4-BE49-F238E27FC236}">
                <a16:creationId xmlns:a16="http://schemas.microsoft.com/office/drawing/2014/main" id="{19E8B3A6-008A-4790-9F64-2ADA6F29E592}"/>
              </a:ext>
            </a:extLst>
          </p:cNvPr>
          <p:cNvSpPr>
            <a:spLocks noGrp="1"/>
          </p:cNvSpPr>
          <p:nvPr>
            <p:ph type="ftr" sz="quarter" idx="11"/>
          </p:nvPr>
        </p:nvSpPr>
        <p:spPr/>
        <p:txBody>
          <a:bodyPr/>
          <a:lstStyle/>
          <a:p>
            <a:endParaRPr lang="lt-LT"/>
          </a:p>
        </p:txBody>
      </p:sp>
      <p:sp>
        <p:nvSpPr>
          <p:cNvPr id="5" name="Skaidrės numerio vietos rezervavimo ženklas 4">
            <a:extLst>
              <a:ext uri="{FF2B5EF4-FFF2-40B4-BE49-F238E27FC236}">
                <a16:creationId xmlns:a16="http://schemas.microsoft.com/office/drawing/2014/main" id="{642A350B-DC23-4B3E-8B01-BCBFCDE8D028}"/>
              </a:ext>
            </a:extLst>
          </p:cNvPr>
          <p:cNvSpPr>
            <a:spLocks noGrp="1"/>
          </p:cNvSpPr>
          <p:nvPr>
            <p:ph type="sldNum" sz="quarter" idx="12"/>
          </p:nvPr>
        </p:nvSpPr>
        <p:spPr/>
        <p:txBody>
          <a:bodyPr/>
          <a:lstStyle/>
          <a:p>
            <a:fld id="{0E100CD1-3072-4184-AC9A-DBAF1137ABED}" type="slidenum">
              <a:rPr lang="lt-LT" smtClean="0"/>
              <a:t>‹#›</a:t>
            </a:fld>
            <a:endParaRPr lang="lt-LT"/>
          </a:p>
        </p:txBody>
      </p:sp>
    </p:spTree>
    <p:extLst>
      <p:ext uri="{BB962C8B-B14F-4D97-AF65-F5344CB8AC3E}">
        <p14:creationId xmlns:p14="http://schemas.microsoft.com/office/powerpoint/2010/main" val="1700366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id="{FE3CBFB9-408F-4C88-B890-651398CB4DAC}"/>
              </a:ext>
            </a:extLst>
          </p:cNvPr>
          <p:cNvSpPr>
            <a:spLocks noGrp="1"/>
          </p:cNvSpPr>
          <p:nvPr>
            <p:ph type="dt" sz="half" idx="10"/>
          </p:nvPr>
        </p:nvSpPr>
        <p:spPr/>
        <p:txBody>
          <a:bodyPr/>
          <a:lstStyle/>
          <a:p>
            <a:fld id="{4E564067-00BE-4E2C-880C-1349B257095C}" type="datetimeFigureOut">
              <a:rPr lang="lt-LT" smtClean="0"/>
              <a:t>2021-07-04</a:t>
            </a:fld>
            <a:endParaRPr lang="lt-LT"/>
          </a:p>
        </p:txBody>
      </p:sp>
      <p:sp>
        <p:nvSpPr>
          <p:cNvPr id="3" name="Poraštės vietos rezervavimo ženklas 2">
            <a:extLst>
              <a:ext uri="{FF2B5EF4-FFF2-40B4-BE49-F238E27FC236}">
                <a16:creationId xmlns:a16="http://schemas.microsoft.com/office/drawing/2014/main" id="{32D82F2D-266E-4F08-BB21-83D090CB64D2}"/>
              </a:ext>
            </a:extLst>
          </p:cNvPr>
          <p:cNvSpPr>
            <a:spLocks noGrp="1"/>
          </p:cNvSpPr>
          <p:nvPr>
            <p:ph type="ftr" sz="quarter" idx="1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27705D19-B98F-44A6-84FF-F696AFCF8BDB}"/>
              </a:ext>
            </a:extLst>
          </p:cNvPr>
          <p:cNvSpPr>
            <a:spLocks noGrp="1"/>
          </p:cNvSpPr>
          <p:nvPr>
            <p:ph type="sldNum" sz="quarter" idx="12"/>
          </p:nvPr>
        </p:nvSpPr>
        <p:spPr/>
        <p:txBody>
          <a:bodyPr/>
          <a:lstStyle/>
          <a:p>
            <a:fld id="{0E100CD1-3072-4184-AC9A-DBAF1137ABED}" type="slidenum">
              <a:rPr lang="lt-LT" smtClean="0"/>
              <a:t>‹#›</a:t>
            </a:fld>
            <a:endParaRPr lang="lt-LT"/>
          </a:p>
        </p:txBody>
      </p:sp>
    </p:spTree>
    <p:extLst>
      <p:ext uri="{BB962C8B-B14F-4D97-AF65-F5344CB8AC3E}">
        <p14:creationId xmlns:p14="http://schemas.microsoft.com/office/powerpoint/2010/main" val="560840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0C81187-98ED-4F91-B728-0AF11E475DB0}"/>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Turinio vietos rezervavimo ženklas 2">
            <a:extLst>
              <a:ext uri="{FF2B5EF4-FFF2-40B4-BE49-F238E27FC236}">
                <a16:creationId xmlns:a16="http://schemas.microsoft.com/office/drawing/2014/main" id="{668A247E-831D-4BA7-AB94-69476E4B99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a:extLst>
              <a:ext uri="{FF2B5EF4-FFF2-40B4-BE49-F238E27FC236}">
                <a16:creationId xmlns:a16="http://schemas.microsoft.com/office/drawing/2014/main" id="{2649A3EC-3E87-4DA4-B6DC-24A7152C2D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727FE7A7-F843-4F44-A9F0-944185AA5844}"/>
              </a:ext>
            </a:extLst>
          </p:cNvPr>
          <p:cNvSpPr>
            <a:spLocks noGrp="1"/>
          </p:cNvSpPr>
          <p:nvPr>
            <p:ph type="dt" sz="half" idx="10"/>
          </p:nvPr>
        </p:nvSpPr>
        <p:spPr/>
        <p:txBody>
          <a:bodyPr/>
          <a:lstStyle/>
          <a:p>
            <a:fld id="{4E564067-00BE-4E2C-880C-1349B257095C}" type="datetimeFigureOut">
              <a:rPr lang="lt-LT" smtClean="0"/>
              <a:t>2021-07-04</a:t>
            </a:fld>
            <a:endParaRPr lang="lt-LT"/>
          </a:p>
        </p:txBody>
      </p:sp>
      <p:sp>
        <p:nvSpPr>
          <p:cNvPr id="6" name="Poraštės vietos rezervavimo ženklas 5">
            <a:extLst>
              <a:ext uri="{FF2B5EF4-FFF2-40B4-BE49-F238E27FC236}">
                <a16:creationId xmlns:a16="http://schemas.microsoft.com/office/drawing/2014/main" id="{39E71F33-5F04-4867-AC12-52E9B9738B27}"/>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8B77E5DF-56E3-4C47-8820-126E25D1AE5F}"/>
              </a:ext>
            </a:extLst>
          </p:cNvPr>
          <p:cNvSpPr>
            <a:spLocks noGrp="1"/>
          </p:cNvSpPr>
          <p:nvPr>
            <p:ph type="sldNum" sz="quarter" idx="12"/>
          </p:nvPr>
        </p:nvSpPr>
        <p:spPr/>
        <p:txBody>
          <a:bodyPr/>
          <a:lstStyle/>
          <a:p>
            <a:fld id="{0E100CD1-3072-4184-AC9A-DBAF1137ABED}" type="slidenum">
              <a:rPr lang="lt-LT" smtClean="0"/>
              <a:t>‹#›</a:t>
            </a:fld>
            <a:endParaRPr lang="lt-LT"/>
          </a:p>
        </p:txBody>
      </p:sp>
    </p:spTree>
    <p:extLst>
      <p:ext uri="{BB962C8B-B14F-4D97-AF65-F5344CB8AC3E}">
        <p14:creationId xmlns:p14="http://schemas.microsoft.com/office/powerpoint/2010/main" val="1197540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E54ECD3-5E78-4F8D-8175-51E8C7D24D9A}"/>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Paveikslėlio vietos rezervavimo ženklas 2">
            <a:extLst>
              <a:ext uri="{FF2B5EF4-FFF2-40B4-BE49-F238E27FC236}">
                <a16:creationId xmlns:a16="http://schemas.microsoft.com/office/drawing/2014/main" id="{16945BD1-3139-4994-BDF7-3EADA73676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a:extLst>
              <a:ext uri="{FF2B5EF4-FFF2-40B4-BE49-F238E27FC236}">
                <a16:creationId xmlns:a16="http://schemas.microsoft.com/office/drawing/2014/main" id="{40A42F4C-1B7F-459E-BBC5-A0B15725F2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A67812B1-198A-4C5A-B878-96F0B945F148}"/>
              </a:ext>
            </a:extLst>
          </p:cNvPr>
          <p:cNvSpPr>
            <a:spLocks noGrp="1"/>
          </p:cNvSpPr>
          <p:nvPr>
            <p:ph type="dt" sz="half" idx="10"/>
          </p:nvPr>
        </p:nvSpPr>
        <p:spPr/>
        <p:txBody>
          <a:bodyPr/>
          <a:lstStyle/>
          <a:p>
            <a:fld id="{4E564067-00BE-4E2C-880C-1349B257095C}" type="datetimeFigureOut">
              <a:rPr lang="lt-LT" smtClean="0"/>
              <a:t>2021-07-04</a:t>
            </a:fld>
            <a:endParaRPr lang="lt-LT"/>
          </a:p>
        </p:txBody>
      </p:sp>
      <p:sp>
        <p:nvSpPr>
          <p:cNvPr id="6" name="Poraštės vietos rezervavimo ženklas 5">
            <a:extLst>
              <a:ext uri="{FF2B5EF4-FFF2-40B4-BE49-F238E27FC236}">
                <a16:creationId xmlns:a16="http://schemas.microsoft.com/office/drawing/2014/main" id="{A24C6530-2DFF-4E94-B5E4-F8CF409F8FEB}"/>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4C581974-ECDE-4D75-8E60-BBCB845FBF9D}"/>
              </a:ext>
            </a:extLst>
          </p:cNvPr>
          <p:cNvSpPr>
            <a:spLocks noGrp="1"/>
          </p:cNvSpPr>
          <p:nvPr>
            <p:ph type="sldNum" sz="quarter" idx="12"/>
          </p:nvPr>
        </p:nvSpPr>
        <p:spPr/>
        <p:txBody>
          <a:bodyPr/>
          <a:lstStyle/>
          <a:p>
            <a:fld id="{0E100CD1-3072-4184-AC9A-DBAF1137ABED}" type="slidenum">
              <a:rPr lang="lt-LT" smtClean="0"/>
              <a:t>‹#›</a:t>
            </a:fld>
            <a:endParaRPr lang="lt-LT"/>
          </a:p>
        </p:txBody>
      </p:sp>
    </p:spTree>
    <p:extLst>
      <p:ext uri="{BB962C8B-B14F-4D97-AF65-F5344CB8AC3E}">
        <p14:creationId xmlns:p14="http://schemas.microsoft.com/office/powerpoint/2010/main" val="115398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11BF9B88-6459-4AE9-B899-49DD13A27F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p>
        </p:txBody>
      </p:sp>
      <p:sp>
        <p:nvSpPr>
          <p:cNvPr id="3" name="Teksto vietos rezervavimo ženklas 2">
            <a:extLst>
              <a:ext uri="{FF2B5EF4-FFF2-40B4-BE49-F238E27FC236}">
                <a16:creationId xmlns:a16="http://schemas.microsoft.com/office/drawing/2014/main" id="{87A87635-84E6-4C58-914E-3A83B3BB6F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87693791-0EE2-4FBA-B939-4A53FD44DE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564067-00BE-4E2C-880C-1349B257095C}" type="datetimeFigureOut">
              <a:rPr lang="lt-LT" smtClean="0"/>
              <a:t>2021-07-04</a:t>
            </a:fld>
            <a:endParaRPr lang="lt-LT"/>
          </a:p>
        </p:txBody>
      </p:sp>
      <p:sp>
        <p:nvSpPr>
          <p:cNvPr id="5" name="Poraštės vietos rezervavimo ženklas 4">
            <a:extLst>
              <a:ext uri="{FF2B5EF4-FFF2-40B4-BE49-F238E27FC236}">
                <a16:creationId xmlns:a16="http://schemas.microsoft.com/office/drawing/2014/main" id="{98752A10-4571-4B6B-8A9B-49BEECD917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a:extLst>
              <a:ext uri="{FF2B5EF4-FFF2-40B4-BE49-F238E27FC236}">
                <a16:creationId xmlns:a16="http://schemas.microsoft.com/office/drawing/2014/main" id="{BA2553E9-4BEA-4728-84CB-C4525D43A7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100CD1-3072-4184-AC9A-DBAF1137ABED}" type="slidenum">
              <a:rPr lang="lt-LT" smtClean="0"/>
              <a:t>‹#›</a:t>
            </a:fld>
            <a:endParaRPr lang="lt-LT"/>
          </a:p>
        </p:txBody>
      </p:sp>
    </p:spTree>
    <p:extLst>
      <p:ext uri="{BB962C8B-B14F-4D97-AF65-F5344CB8AC3E}">
        <p14:creationId xmlns:p14="http://schemas.microsoft.com/office/powerpoint/2010/main" val="1427754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D9947384-C67B-4D09-87F6-06A568A3D2E6}"/>
              </a:ext>
            </a:extLst>
          </p:cNvPr>
          <p:cNvSpPr>
            <a:spLocks noGrp="1"/>
          </p:cNvSpPr>
          <p:nvPr>
            <p:ph type="title"/>
          </p:nvPr>
        </p:nvSpPr>
        <p:spPr/>
        <p:txBody>
          <a:bodyPr>
            <a:normAutofit/>
          </a:bodyPr>
          <a:lstStyle/>
          <a:p>
            <a:pPr algn="ctr"/>
            <a:r>
              <a:rPr lang="lt-LT" dirty="0"/>
              <a:t>Socialinio draudimo pensijos: </a:t>
            </a:r>
            <a:br>
              <a:rPr lang="lt-LT" dirty="0"/>
            </a:br>
            <a:r>
              <a:rPr lang="lt-LT" b="1" dirty="0"/>
              <a:t>Indeksavimo mechanizmas</a:t>
            </a:r>
          </a:p>
        </p:txBody>
      </p:sp>
      <p:sp>
        <p:nvSpPr>
          <p:cNvPr id="5" name="Turinio vietos rezervavimo ženklas 4">
            <a:extLst>
              <a:ext uri="{FF2B5EF4-FFF2-40B4-BE49-F238E27FC236}">
                <a16:creationId xmlns:a16="http://schemas.microsoft.com/office/drawing/2014/main" id="{FF43B170-EACA-4121-B8A9-3A6D00E846DB}"/>
              </a:ext>
            </a:extLst>
          </p:cNvPr>
          <p:cNvSpPr>
            <a:spLocks noGrp="1"/>
          </p:cNvSpPr>
          <p:nvPr>
            <p:ph idx="1"/>
          </p:nvPr>
        </p:nvSpPr>
        <p:spPr>
          <a:xfrm>
            <a:off x="735291" y="1847655"/>
            <a:ext cx="10618509" cy="4329308"/>
          </a:xfrm>
        </p:spPr>
        <p:txBody>
          <a:bodyPr>
            <a:normAutofit/>
          </a:bodyPr>
          <a:lstStyle/>
          <a:p>
            <a:pPr marL="0" indent="0">
              <a:buNone/>
            </a:pPr>
            <a:r>
              <a:rPr lang="lt-LT" dirty="0"/>
              <a:t> -</a:t>
            </a:r>
            <a:r>
              <a:rPr lang="en-GB" dirty="0"/>
              <a:t> </a:t>
            </a:r>
            <a:r>
              <a:rPr lang="lt-LT" dirty="0"/>
              <a:t> Iki 2017 m. diskreciniai didinimai LRV sprendimu</a:t>
            </a:r>
          </a:p>
          <a:p>
            <a:pPr>
              <a:buFontTx/>
              <a:buChar char="-"/>
            </a:pPr>
            <a:r>
              <a:rPr lang="lt-LT" dirty="0"/>
              <a:t>Automatinis pensijų indeksavimas – nuo 2018 m.:</a:t>
            </a:r>
          </a:p>
          <a:p>
            <a:pPr lvl="1">
              <a:buFontTx/>
              <a:buChar char="-"/>
            </a:pPr>
            <a:r>
              <a:rPr lang="lt-LT" dirty="0"/>
              <a:t>Pagal 7 metų darbo užmokesčio fondo pokyčio vidurkį;</a:t>
            </a:r>
          </a:p>
          <a:p>
            <a:pPr lvl="1">
              <a:buFontTx/>
              <a:buChar char="-"/>
            </a:pPr>
            <a:r>
              <a:rPr lang="lt-LT" dirty="0"/>
              <a:t>Saugikliai įstatyme:	</a:t>
            </a:r>
          </a:p>
          <a:p>
            <a:pPr lvl="1">
              <a:buFontTx/>
              <a:buChar char="-"/>
            </a:pPr>
            <a:r>
              <a:rPr lang="lt-LT" b="1" dirty="0"/>
              <a:t>Indeksuoti galima tik tuo atveju, jei indeksuotoms pensijoms mokėti kalendoriniais metais pensijų rūšyje turime pakankamai pinigų</a:t>
            </a:r>
            <a:r>
              <a:rPr lang="lt-LT" dirty="0"/>
              <a:t>;</a:t>
            </a:r>
          </a:p>
          <a:p>
            <a:pPr lvl="1">
              <a:buFontTx/>
              <a:buChar char="-"/>
            </a:pPr>
            <a:r>
              <a:rPr lang="lt-LT" dirty="0"/>
              <a:t>Jei  indeksuotoms pensijoms pinigų neužteks, bet be indeksavimo planuojamas pensijų rūšies perteklius, išskaičiuojamas toks indeksas, kuris leistų panaudoti 75 proc. pertekliaus;</a:t>
            </a:r>
          </a:p>
          <a:p>
            <a:pPr lvl="1">
              <a:buFontTx/>
              <a:buChar char="-"/>
            </a:pPr>
            <a:r>
              <a:rPr lang="lt-LT" b="1" i="1" dirty="0"/>
              <a:t>Neindeksuojama esant neigiamiems </a:t>
            </a:r>
            <a:r>
              <a:rPr lang="lt-LT" b="1" i="1" dirty="0" err="1"/>
              <a:t>DUFo</a:t>
            </a:r>
            <a:r>
              <a:rPr lang="lt-LT" b="1" i="1" dirty="0"/>
              <a:t> ir BVP pokyčiams skaičiavimo ir (arba) mokėjimo metais. </a:t>
            </a:r>
          </a:p>
          <a:p>
            <a:pPr marL="0" indent="0">
              <a:buNone/>
            </a:pPr>
            <a:endParaRPr lang="lt-LT" dirty="0"/>
          </a:p>
          <a:p>
            <a:pPr marL="0" indent="0">
              <a:buNone/>
            </a:pPr>
            <a:endParaRPr lang="lt-LT" dirty="0"/>
          </a:p>
        </p:txBody>
      </p:sp>
    </p:spTree>
    <p:extLst>
      <p:ext uri="{BB962C8B-B14F-4D97-AF65-F5344CB8AC3E}">
        <p14:creationId xmlns:p14="http://schemas.microsoft.com/office/powerpoint/2010/main" val="1582790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8DE7E82-AEA5-4F74-9D02-C325D43F2478}"/>
              </a:ext>
            </a:extLst>
          </p:cNvPr>
          <p:cNvSpPr>
            <a:spLocks noGrp="1"/>
          </p:cNvSpPr>
          <p:nvPr>
            <p:ph type="title"/>
          </p:nvPr>
        </p:nvSpPr>
        <p:spPr>
          <a:xfrm>
            <a:off x="838200" y="365125"/>
            <a:ext cx="10515600" cy="956779"/>
          </a:xfrm>
        </p:spPr>
        <p:txBody>
          <a:bodyPr>
            <a:normAutofit/>
          </a:bodyPr>
          <a:lstStyle/>
          <a:p>
            <a:pPr algn="ctr"/>
            <a:r>
              <a:rPr lang="lt-LT" sz="2800" dirty="0"/>
              <a:t>Bazinės pensijos padidinimas 1 </a:t>
            </a:r>
            <a:r>
              <a:rPr lang="lt-LT" sz="2800" dirty="0" err="1"/>
              <a:t>p.p</a:t>
            </a:r>
            <a:r>
              <a:rPr lang="lt-LT" sz="2800" dirty="0"/>
              <a:t>. 2021 m. kainuotų 21,1 mln. eurų (valstybės biudžetas)</a:t>
            </a:r>
          </a:p>
        </p:txBody>
      </p:sp>
      <p:sp>
        <p:nvSpPr>
          <p:cNvPr id="3" name="Turinio vietos rezervavimo ženklas 2">
            <a:extLst>
              <a:ext uri="{FF2B5EF4-FFF2-40B4-BE49-F238E27FC236}">
                <a16:creationId xmlns:a16="http://schemas.microsoft.com/office/drawing/2014/main" id="{7D9D2CFC-1A43-4797-A7FB-DB617B7E73AA}"/>
              </a:ext>
            </a:extLst>
          </p:cNvPr>
          <p:cNvSpPr>
            <a:spLocks noGrp="1"/>
          </p:cNvSpPr>
          <p:nvPr>
            <p:ph idx="1"/>
          </p:nvPr>
        </p:nvSpPr>
        <p:spPr>
          <a:xfrm>
            <a:off x="278296" y="1321904"/>
            <a:ext cx="11370365" cy="4855060"/>
          </a:xfrm>
        </p:spPr>
        <p:txBody>
          <a:bodyPr>
            <a:noAutofit/>
          </a:bodyPr>
          <a:lstStyle/>
          <a:p>
            <a:pPr marL="0" indent="0">
              <a:buNone/>
            </a:pPr>
            <a:r>
              <a:rPr lang="lt-LT" sz="2000" dirty="0"/>
              <a:t>Problema: </a:t>
            </a:r>
          </a:p>
          <a:p>
            <a:pPr marL="0" indent="0">
              <a:buNone/>
            </a:pPr>
            <a:r>
              <a:rPr lang="lt-LT" sz="2000" b="1" dirty="0"/>
              <a:t>didžiausią</a:t>
            </a:r>
            <a:r>
              <a:rPr lang="lt-LT" sz="2000" dirty="0"/>
              <a:t> </a:t>
            </a:r>
            <a:r>
              <a:rPr lang="lt-LT" sz="2000" b="1" dirty="0"/>
              <a:t>bazinės pensijos didinimo naudą gauna didesnių pensijų gavėjai</a:t>
            </a:r>
            <a:r>
              <a:rPr lang="lt-LT" sz="2000" dirty="0"/>
              <a:t>, </a:t>
            </a:r>
            <a:r>
              <a:rPr lang="lt-LT" sz="2000" dirty="0" err="1"/>
              <a:t>t.y</a:t>
            </a:r>
            <a:r>
              <a:rPr lang="lt-LT" sz="2000" dirty="0"/>
              <a:t>. asmenys, kurie turi daug stažo.  </a:t>
            </a:r>
          </a:p>
          <a:p>
            <a:pPr marL="0" indent="0">
              <a:buNone/>
            </a:pPr>
            <a:r>
              <a:rPr lang="lt-LT" sz="2000" dirty="0"/>
              <a:t>Bendrosios pensijų dalies dydis (ir didėjimas) priklauso ne tik nuo bazinės pensijos dydžio, bet ir nuo asmens </a:t>
            </a:r>
            <a:r>
              <a:rPr lang="lt-LT" sz="2000" b="1" dirty="0"/>
              <a:t>įgyto stažo</a:t>
            </a:r>
            <a:r>
              <a:rPr lang="lt-LT" sz="2000" dirty="0"/>
              <a:t>. </a:t>
            </a:r>
          </a:p>
          <a:p>
            <a:pPr marL="0" indent="0">
              <a:buNone/>
            </a:pPr>
            <a:r>
              <a:rPr lang="lt-LT" sz="2000" dirty="0"/>
              <a:t>Bendroji pensijos dalis  apskaičiuojama :</a:t>
            </a:r>
          </a:p>
          <a:p>
            <a:pPr marL="0" indent="0">
              <a:buNone/>
            </a:pPr>
            <a:r>
              <a:rPr lang="lt-LT" sz="2000" b="1" dirty="0"/>
              <a:t>Bazinė pensija x </a:t>
            </a:r>
            <a:r>
              <a:rPr lang="el-GR" sz="2000" b="1" dirty="0"/>
              <a:t>β</a:t>
            </a:r>
            <a:r>
              <a:rPr lang="lt-LT" sz="2000" b="1" dirty="0"/>
              <a:t>, </a:t>
            </a:r>
          </a:p>
          <a:p>
            <a:pPr marL="0" indent="0">
              <a:buNone/>
            </a:pPr>
            <a:r>
              <a:rPr lang="lt-LT" sz="2000" dirty="0"/>
              <a:t>Kur </a:t>
            </a:r>
            <a:r>
              <a:rPr lang="el-GR" sz="2000" b="1" dirty="0"/>
              <a:t>β</a:t>
            </a:r>
            <a:r>
              <a:rPr lang="el-GR" sz="2000" dirty="0"/>
              <a:t> </a:t>
            </a:r>
            <a:r>
              <a:rPr lang="lt-LT" sz="2000" dirty="0"/>
              <a:t> - asmens turimas stažas/asmeniui taikomas būtinasis stažas</a:t>
            </a:r>
            <a:endParaRPr lang="lt-LT" sz="2000" i="1" dirty="0"/>
          </a:p>
          <a:p>
            <a:pPr marL="0" indent="0">
              <a:buNone/>
            </a:pPr>
            <a:r>
              <a:rPr lang="lt-LT" sz="2000" i="1" dirty="0"/>
              <a:t>Pavyzdys: </a:t>
            </a:r>
            <a:endParaRPr lang="lt-LT" sz="2000" dirty="0"/>
          </a:p>
          <a:p>
            <a:pPr marL="0" indent="0">
              <a:buNone/>
            </a:pPr>
            <a:r>
              <a:rPr lang="lt-LT" sz="2000" i="1" dirty="0"/>
              <a:t>Kai bazinė pensija didėja 10 eurų, bendroji dalis lygiai 10 eurų padidėja tik tiems, kas turi </a:t>
            </a:r>
            <a:r>
              <a:rPr lang="lt-LT" sz="2000" b="1" i="1" dirty="0"/>
              <a:t>lygiai</a:t>
            </a:r>
            <a:r>
              <a:rPr lang="lt-LT" sz="2000" i="1" dirty="0"/>
              <a:t> būtinąjį stažą. </a:t>
            </a:r>
            <a:endParaRPr lang="lt-LT" sz="2000" dirty="0"/>
          </a:p>
          <a:p>
            <a:pPr marL="0" indent="0">
              <a:buNone/>
            </a:pPr>
            <a:r>
              <a:rPr lang="lt-LT" sz="2000" b="1" i="1" dirty="0"/>
              <a:t>Jei  žmogui galiojo 30 metų stažo reikalavimas, o jis turi 16 metų stažą, bazinei pensijai padidėjus 10 eurų, žmogaus pensija padidėja 10 </a:t>
            </a:r>
            <a:r>
              <a:rPr lang="lt-LT" sz="2000" b="1" i="1" dirty="0" err="1"/>
              <a:t>eur</a:t>
            </a:r>
            <a:r>
              <a:rPr lang="lt-LT" sz="2000" b="1" i="1" dirty="0"/>
              <a:t> x 16/30</a:t>
            </a:r>
            <a:r>
              <a:rPr lang="en-US" sz="2000" b="1" i="1" dirty="0"/>
              <a:t>= 5</a:t>
            </a:r>
            <a:r>
              <a:rPr lang="lt-LT" sz="2000" b="1" i="1" dirty="0"/>
              <a:t>,</a:t>
            </a:r>
            <a:r>
              <a:rPr lang="en-US" sz="2000" b="1" i="1" dirty="0"/>
              <a:t>3 euro</a:t>
            </a:r>
            <a:endParaRPr lang="lt-LT" sz="2000" dirty="0"/>
          </a:p>
          <a:p>
            <a:pPr marL="0" indent="0">
              <a:buNone/>
            </a:pPr>
            <a:r>
              <a:rPr lang="en-US" sz="2000" b="1" i="1" dirty="0" err="1"/>
              <a:t>Jei</a:t>
            </a:r>
            <a:r>
              <a:rPr lang="lt-LT" sz="2000" b="1" i="1" dirty="0"/>
              <a:t> žmogus turi, pvz.,  42 metus stažo, bazinei pensijai padidėjus 10 eurų, konkretaus žmogaus pensija padidėja  10 x 42/30 </a:t>
            </a:r>
            <a:r>
              <a:rPr lang="en-US" sz="2000" b="1" i="1" dirty="0"/>
              <a:t>= 14 </a:t>
            </a:r>
            <a:r>
              <a:rPr lang="en-US" sz="2000" b="1" i="1" dirty="0" err="1"/>
              <a:t>eurų</a:t>
            </a:r>
            <a:endParaRPr lang="lt-LT" sz="2000" dirty="0"/>
          </a:p>
          <a:p>
            <a:pPr marL="0" indent="0">
              <a:buNone/>
            </a:pPr>
            <a:r>
              <a:rPr lang="en-US" sz="2000" dirty="0"/>
              <a:t> </a:t>
            </a:r>
            <a:endParaRPr lang="lt-LT" sz="2000" dirty="0"/>
          </a:p>
          <a:p>
            <a:pPr marL="0" indent="0">
              <a:buNone/>
            </a:pPr>
            <a:endParaRPr lang="lt-LT" sz="2000" dirty="0"/>
          </a:p>
        </p:txBody>
      </p:sp>
    </p:spTree>
    <p:extLst>
      <p:ext uri="{BB962C8B-B14F-4D97-AF65-F5344CB8AC3E}">
        <p14:creationId xmlns:p14="http://schemas.microsoft.com/office/powerpoint/2010/main" val="640625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45F8C148-59C4-429E-81C3-51366C63D009}"/>
              </a:ext>
            </a:extLst>
          </p:cNvPr>
          <p:cNvSpPr>
            <a:spLocks noGrp="1"/>
          </p:cNvSpPr>
          <p:nvPr>
            <p:ph idx="4294967295"/>
          </p:nvPr>
        </p:nvSpPr>
        <p:spPr>
          <a:xfrm>
            <a:off x="403970" y="701040"/>
            <a:ext cx="11351150" cy="2231003"/>
          </a:xfrm>
        </p:spPr>
        <p:txBody>
          <a:bodyPr>
            <a:normAutofit lnSpcReduction="10000"/>
          </a:bodyPr>
          <a:lstStyle/>
          <a:p>
            <a:pPr marL="0" indent="0">
              <a:buNone/>
            </a:pPr>
            <a:r>
              <a:rPr lang="lt-LT" u="sng" dirty="0"/>
              <a:t>Galimas sprendimas: </a:t>
            </a:r>
          </a:p>
          <a:p>
            <a:pPr marL="0" indent="0">
              <a:buNone/>
            </a:pPr>
            <a:r>
              <a:rPr lang="lt-LT" b="1" dirty="0"/>
              <a:t>Keisti bendrosios dalies apskaičiavimą</a:t>
            </a:r>
            <a:r>
              <a:rPr lang="lt-LT" dirty="0"/>
              <a:t>, nustatant, kad asmenims, turintiems nuo minimalaus iki būtinoji stažo, mokama visa bazinė pensija (o ne jos dalis, proporcinga turimam stažui). </a:t>
            </a:r>
          </a:p>
          <a:p>
            <a:pPr marL="0" indent="0">
              <a:buNone/>
            </a:pPr>
            <a:r>
              <a:rPr lang="lt-LT" dirty="0"/>
              <a:t>Turintiems didesnį stažą už būtinąjį, esamas pensijos didėjimas liktų*.</a:t>
            </a:r>
          </a:p>
          <a:p>
            <a:pPr marL="0" indent="0">
              <a:buNone/>
            </a:pPr>
            <a:endParaRPr lang="lt-LT" dirty="0"/>
          </a:p>
        </p:txBody>
      </p:sp>
      <p:sp>
        <p:nvSpPr>
          <p:cNvPr id="7" name="Rectangle 1">
            <a:extLst>
              <a:ext uri="{FF2B5EF4-FFF2-40B4-BE49-F238E27FC236}">
                <a16:creationId xmlns:a16="http://schemas.microsoft.com/office/drawing/2014/main" id="{977E0F28-1032-47A2-8E96-56434857FA40}"/>
              </a:ext>
            </a:extLst>
          </p:cNvPr>
          <p:cNvSpPr>
            <a:spLocks noChangeArrowheads="1"/>
          </p:cNvSpPr>
          <p:nvPr/>
        </p:nvSpPr>
        <p:spPr bwMode="auto">
          <a:xfrm>
            <a:off x="-1136214" y="3544049"/>
            <a:ext cx="18842135" cy="242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a:p>
        </p:txBody>
      </p:sp>
      <p:sp>
        <p:nvSpPr>
          <p:cNvPr id="9" name="TextBox 8">
            <a:extLst>
              <a:ext uri="{FF2B5EF4-FFF2-40B4-BE49-F238E27FC236}">
                <a16:creationId xmlns:a16="http://schemas.microsoft.com/office/drawing/2014/main" id="{C60AEF45-6007-43C0-9C2B-F4B0D2350C4F}"/>
              </a:ext>
            </a:extLst>
          </p:cNvPr>
          <p:cNvSpPr txBox="1"/>
          <p:nvPr/>
        </p:nvSpPr>
        <p:spPr>
          <a:xfrm>
            <a:off x="403970" y="3429000"/>
            <a:ext cx="11208910" cy="3170099"/>
          </a:xfrm>
          <a:prstGeom prst="rect">
            <a:avLst/>
          </a:prstGeom>
          <a:noFill/>
        </p:spPr>
        <p:txBody>
          <a:bodyPr wrap="square" rtlCol="0">
            <a:spAutoFit/>
          </a:bodyPr>
          <a:lstStyle/>
          <a:p>
            <a:r>
              <a:rPr lang="lt-LT" sz="2000" dirty="0"/>
              <a:t>Pakeitus bendrosios dalies skaičiavimą, vidutinė senatvės pensija, neturint būtinojo stažo,  didėtų apie 50 eurų. </a:t>
            </a:r>
          </a:p>
          <a:p>
            <a:r>
              <a:rPr lang="lt-LT" sz="2000" b="1" i="1" dirty="0"/>
              <a:t>Lėšų poreikis 2022 m.  - apie 49 mln. eurų senatvės pensijoms ir apie 18 mln. neįgaliesiems. </a:t>
            </a:r>
          </a:p>
          <a:p>
            <a:endParaRPr lang="lt-LT" sz="2000" i="1" dirty="0"/>
          </a:p>
          <a:p>
            <a:r>
              <a:rPr lang="lt-LT" sz="2000" i="1" dirty="0"/>
              <a:t>* Paskatą dirbti ilgiau, už ilgametį darbą didinant bendrąją pensijos dalį, siūlome palikti. Tai ypač aktualu mažų pajamų gavėjams, kurie be šios  paskatos rečiau būtų motyvuoti dirbti ilgiau. </a:t>
            </a:r>
          </a:p>
          <a:p>
            <a:endParaRPr lang="lt-LT" sz="2000" i="1" dirty="0"/>
          </a:p>
          <a:p>
            <a:r>
              <a:rPr lang="lt-LT" sz="2000" i="1" dirty="0"/>
              <a:t>**  proporcingai išleistoms lėšoms, mažės poreikis mažų pensijų priemokoms. Preliminariais duomenimis, 2022 m. poreikis galėtų mažėti apie 14 mln. eurų per metus (nevertinant neįgaliųjų). Indeksacijai vyksta sparčiau už MVPD augimą, todėl ilgainiui mažų pensijų priemokos turėtų nunykti.</a:t>
            </a:r>
          </a:p>
        </p:txBody>
      </p:sp>
    </p:spTree>
    <p:extLst>
      <p:ext uri="{BB962C8B-B14F-4D97-AF65-F5344CB8AC3E}">
        <p14:creationId xmlns:p14="http://schemas.microsoft.com/office/powerpoint/2010/main" val="1827775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8638C77-5B67-48DC-A774-73E7034AF89F}"/>
              </a:ext>
            </a:extLst>
          </p:cNvPr>
          <p:cNvSpPr>
            <a:spLocks noGrp="1"/>
          </p:cNvSpPr>
          <p:nvPr>
            <p:ph type="ctrTitle" idx="4294967295"/>
          </p:nvPr>
        </p:nvSpPr>
        <p:spPr>
          <a:xfrm>
            <a:off x="0" y="1122363"/>
            <a:ext cx="11887200" cy="2387600"/>
          </a:xfrm>
        </p:spPr>
        <p:txBody>
          <a:bodyPr/>
          <a:lstStyle/>
          <a:p>
            <a:pPr algn="ctr"/>
            <a:r>
              <a:rPr lang="lt-LT" dirty="0"/>
              <a:t>III. Siūlymų poveikis</a:t>
            </a:r>
          </a:p>
        </p:txBody>
      </p:sp>
    </p:spTree>
    <p:extLst>
      <p:ext uri="{BB962C8B-B14F-4D97-AF65-F5344CB8AC3E}">
        <p14:creationId xmlns:p14="http://schemas.microsoft.com/office/powerpoint/2010/main" val="1973338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Lentelė 7">
            <a:extLst>
              <a:ext uri="{FF2B5EF4-FFF2-40B4-BE49-F238E27FC236}">
                <a16:creationId xmlns:a16="http://schemas.microsoft.com/office/drawing/2014/main" id="{39582997-C29A-4054-B2FB-A97D09C17514}"/>
              </a:ext>
            </a:extLst>
          </p:cNvPr>
          <p:cNvGraphicFramePr>
            <a:graphicFrameLocks noGrp="1"/>
          </p:cNvGraphicFramePr>
          <p:nvPr>
            <p:extLst>
              <p:ext uri="{D42A27DB-BD31-4B8C-83A1-F6EECF244321}">
                <p14:modId xmlns:p14="http://schemas.microsoft.com/office/powerpoint/2010/main" val="4208783730"/>
              </p:ext>
            </p:extLst>
          </p:nvPr>
        </p:nvGraphicFramePr>
        <p:xfrm>
          <a:off x="626165" y="954156"/>
          <a:ext cx="11420061" cy="5698104"/>
        </p:xfrm>
        <a:graphic>
          <a:graphicData uri="http://schemas.openxmlformats.org/drawingml/2006/table">
            <a:tbl>
              <a:tblPr/>
              <a:tblGrid>
                <a:gridCol w="2587358">
                  <a:extLst>
                    <a:ext uri="{9D8B030D-6E8A-4147-A177-3AD203B41FA5}">
                      <a16:colId xmlns:a16="http://schemas.microsoft.com/office/drawing/2014/main" val="2668113166"/>
                    </a:ext>
                  </a:extLst>
                </a:gridCol>
                <a:gridCol w="1088475">
                  <a:extLst>
                    <a:ext uri="{9D8B030D-6E8A-4147-A177-3AD203B41FA5}">
                      <a16:colId xmlns:a16="http://schemas.microsoft.com/office/drawing/2014/main" val="1820516763"/>
                    </a:ext>
                  </a:extLst>
                </a:gridCol>
                <a:gridCol w="945724">
                  <a:extLst>
                    <a:ext uri="{9D8B030D-6E8A-4147-A177-3AD203B41FA5}">
                      <a16:colId xmlns:a16="http://schemas.microsoft.com/office/drawing/2014/main" val="2561061552"/>
                    </a:ext>
                  </a:extLst>
                </a:gridCol>
                <a:gridCol w="945724">
                  <a:extLst>
                    <a:ext uri="{9D8B030D-6E8A-4147-A177-3AD203B41FA5}">
                      <a16:colId xmlns:a16="http://schemas.microsoft.com/office/drawing/2014/main" val="787538232"/>
                    </a:ext>
                  </a:extLst>
                </a:gridCol>
                <a:gridCol w="392565">
                  <a:extLst>
                    <a:ext uri="{9D8B030D-6E8A-4147-A177-3AD203B41FA5}">
                      <a16:colId xmlns:a16="http://schemas.microsoft.com/office/drawing/2014/main" val="2264720192"/>
                    </a:ext>
                  </a:extLst>
                </a:gridCol>
                <a:gridCol w="2515982">
                  <a:extLst>
                    <a:ext uri="{9D8B030D-6E8A-4147-A177-3AD203B41FA5}">
                      <a16:colId xmlns:a16="http://schemas.microsoft.com/office/drawing/2014/main" val="3680508237"/>
                    </a:ext>
                  </a:extLst>
                </a:gridCol>
                <a:gridCol w="981411">
                  <a:extLst>
                    <a:ext uri="{9D8B030D-6E8A-4147-A177-3AD203B41FA5}">
                      <a16:colId xmlns:a16="http://schemas.microsoft.com/office/drawing/2014/main" val="4140535736"/>
                    </a:ext>
                  </a:extLst>
                </a:gridCol>
                <a:gridCol w="981411">
                  <a:extLst>
                    <a:ext uri="{9D8B030D-6E8A-4147-A177-3AD203B41FA5}">
                      <a16:colId xmlns:a16="http://schemas.microsoft.com/office/drawing/2014/main" val="1019002279"/>
                    </a:ext>
                  </a:extLst>
                </a:gridCol>
                <a:gridCol w="981411">
                  <a:extLst>
                    <a:ext uri="{9D8B030D-6E8A-4147-A177-3AD203B41FA5}">
                      <a16:colId xmlns:a16="http://schemas.microsoft.com/office/drawing/2014/main" val="2242459029"/>
                    </a:ext>
                  </a:extLst>
                </a:gridCol>
              </a:tblGrid>
              <a:tr h="328868">
                <a:tc>
                  <a:txBody>
                    <a:bodyPr/>
                    <a:lstStyle/>
                    <a:p>
                      <a:pPr algn="ctr" fontAlgn="ctr"/>
                      <a:r>
                        <a:rPr lang="lt-LT" sz="1600" b="0" i="0" u="none" strike="noStrike">
                          <a:solidFill>
                            <a:srgbClr val="000000"/>
                          </a:solidFill>
                          <a:effectLst/>
                          <a:latin typeface="Calibri" panose="020F0502020204030204" pitchFamily="34" charset="0"/>
                        </a:rPr>
                        <a:t> </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8EAADB"/>
                    </a:solidFill>
                  </a:tcPr>
                </a:tc>
                <a:tc>
                  <a:txBody>
                    <a:bodyPr/>
                    <a:lstStyle/>
                    <a:p>
                      <a:pPr algn="ctr" fontAlgn="ctr"/>
                      <a:r>
                        <a:rPr lang="lt-LT" sz="1600" b="0" i="0" u="none" strike="noStrike">
                          <a:solidFill>
                            <a:srgbClr val="000000"/>
                          </a:solidFill>
                          <a:effectLst/>
                          <a:latin typeface="Calibri" panose="020F0502020204030204" pitchFamily="34" charset="0"/>
                        </a:rPr>
                        <a:t>2022</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8EAADB"/>
                    </a:solidFill>
                  </a:tcPr>
                </a:tc>
                <a:tc>
                  <a:txBody>
                    <a:bodyPr/>
                    <a:lstStyle/>
                    <a:p>
                      <a:pPr algn="ctr" fontAlgn="ctr"/>
                      <a:r>
                        <a:rPr lang="lt-LT" sz="1600" b="0" i="0" u="none" strike="noStrike">
                          <a:solidFill>
                            <a:srgbClr val="000000"/>
                          </a:solidFill>
                          <a:effectLst/>
                          <a:latin typeface="Calibri" panose="020F0502020204030204" pitchFamily="34" charset="0"/>
                        </a:rPr>
                        <a:t>2023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8EAADB"/>
                    </a:solidFill>
                  </a:tcPr>
                </a:tc>
                <a:tc>
                  <a:txBody>
                    <a:bodyPr/>
                    <a:lstStyle/>
                    <a:p>
                      <a:pPr algn="ctr" fontAlgn="ctr"/>
                      <a:r>
                        <a:rPr lang="lt-LT" sz="1600" b="0" i="0" u="none" strike="noStrike">
                          <a:solidFill>
                            <a:srgbClr val="000000"/>
                          </a:solidFill>
                          <a:effectLst/>
                          <a:latin typeface="Calibri" panose="020F0502020204030204" pitchFamily="34" charset="0"/>
                        </a:rPr>
                        <a:t>2024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8EAADB"/>
                    </a:solidFill>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algn="ctr" fontAlgn="ctr"/>
                      <a:r>
                        <a:rPr lang="lt-LT" sz="1600" b="0" i="0" u="none" strike="noStrike">
                          <a:solidFill>
                            <a:srgbClr val="000000"/>
                          </a:solidFill>
                          <a:effectLst/>
                          <a:latin typeface="Calibri" panose="020F0502020204030204" pitchFamily="34" charset="0"/>
                        </a:rPr>
                        <a:t> </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8EAADB"/>
                    </a:solidFill>
                  </a:tcPr>
                </a:tc>
                <a:tc>
                  <a:txBody>
                    <a:bodyPr/>
                    <a:lstStyle/>
                    <a:p>
                      <a:pPr algn="ctr" fontAlgn="ctr"/>
                      <a:r>
                        <a:rPr lang="lt-LT" sz="1600" b="0" i="0" u="none" strike="noStrike">
                          <a:solidFill>
                            <a:srgbClr val="000000"/>
                          </a:solidFill>
                          <a:effectLst/>
                          <a:latin typeface="Calibri" panose="020F0502020204030204" pitchFamily="34" charset="0"/>
                        </a:rPr>
                        <a:t>2022</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8EAADB"/>
                    </a:solidFill>
                  </a:tcPr>
                </a:tc>
                <a:tc>
                  <a:txBody>
                    <a:bodyPr/>
                    <a:lstStyle/>
                    <a:p>
                      <a:pPr algn="ctr" fontAlgn="ctr"/>
                      <a:r>
                        <a:rPr lang="lt-LT" sz="1600" b="0" i="0" u="none" strike="noStrike">
                          <a:solidFill>
                            <a:srgbClr val="000000"/>
                          </a:solidFill>
                          <a:effectLst/>
                          <a:latin typeface="Calibri" panose="020F0502020204030204" pitchFamily="34" charset="0"/>
                        </a:rPr>
                        <a:t>2023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8EAADB"/>
                    </a:solidFill>
                  </a:tcPr>
                </a:tc>
                <a:tc>
                  <a:txBody>
                    <a:bodyPr/>
                    <a:lstStyle/>
                    <a:p>
                      <a:pPr algn="ctr" fontAlgn="ctr"/>
                      <a:r>
                        <a:rPr lang="lt-LT" sz="1600" b="0" i="0" u="none" strike="noStrike">
                          <a:solidFill>
                            <a:srgbClr val="000000"/>
                          </a:solidFill>
                          <a:effectLst/>
                          <a:latin typeface="Calibri" panose="020F0502020204030204" pitchFamily="34" charset="0"/>
                        </a:rPr>
                        <a:t>2024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8EAADB"/>
                    </a:solidFill>
                  </a:tcPr>
                </a:tc>
                <a:extLst>
                  <a:ext uri="{0D108BD9-81ED-4DB2-BD59-A6C34878D82A}">
                    <a16:rowId xmlns:a16="http://schemas.microsoft.com/office/drawing/2014/main" val="2465544678"/>
                  </a:ext>
                </a:extLst>
              </a:tr>
              <a:tr h="481950">
                <a:tc gridSpan="4">
                  <a:txBody>
                    <a:bodyPr/>
                    <a:lstStyle/>
                    <a:p>
                      <a:pPr algn="ctr" fontAlgn="ctr"/>
                      <a:r>
                        <a:rPr lang="lt-LT" sz="1600" b="0" i="0" u="none" strike="noStrike">
                          <a:solidFill>
                            <a:srgbClr val="000000"/>
                          </a:solidFill>
                          <a:effectLst/>
                          <a:latin typeface="Calibri" panose="020F0502020204030204" pitchFamily="34" charset="0"/>
                        </a:rPr>
                        <a:t>Dabartinis reglamentavimas </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EAADB"/>
                    </a:solidFill>
                  </a:tcPr>
                </a:tc>
                <a:tc hMerge="1">
                  <a:txBody>
                    <a:bodyPr/>
                    <a:lstStyle/>
                    <a:p>
                      <a:endParaRPr lang="lt-LT"/>
                    </a:p>
                  </a:txBody>
                  <a:tcPr/>
                </a:tc>
                <a:tc hMerge="1">
                  <a:txBody>
                    <a:bodyPr/>
                    <a:lstStyle/>
                    <a:p>
                      <a:endParaRPr lang="lt-LT"/>
                    </a:p>
                  </a:txBody>
                  <a:tcPr/>
                </a:tc>
                <a:tc hMerge="1">
                  <a:txBody>
                    <a:bodyPr/>
                    <a:lstStyle/>
                    <a:p>
                      <a:endParaRPr lang="lt-LT"/>
                    </a:p>
                  </a:txBody>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gridSpan="4">
                  <a:txBody>
                    <a:bodyPr/>
                    <a:lstStyle/>
                    <a:p>
                      <a:pPr algn="ctr" fontAlgn="ctr"/>
                      <a:r>
                        <a:rPr lang="lt-LT" sz="1600" b="0" i="0" u="none" strike="noStrike" dirty="0">
                          <a:solidFill>
                            <a:srgbClr val="000000"/>
                          </a:solidFill>
                          <a:effectLst/>
                          <a:latin typeface="Calibri" panose="020F0502020204030204" pitchFamily="34" charset="0"/>
                        </a:rPr>
                        <a:t>Pokytis su naujomis priemonėmis (kitoks bendrosios dalies skaičiavimas + papildomas individualiosios dalies indeksavimas)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EAADB"/>
                    </a:solidFill>
                  </a:tcPr>
                </a:tc>
                <a:tc hMerge="1">
                  <a:txBody>
                    <a:bodyPr/>
                    <a:lstStyle/>
                    <a:p>
                      <a:endParaRPr lang="lt-LT"/>
                    </a:p>
                  </a:txBody>
                  <a:tcPr/>
                </a:tc>
                <a:tc hMerge="1">
                  <a:txBody>
                    <a:bodyPr/>
                    <a:lstStyle/>
                    <a:p>
                      <a:endParaRPr lang="lt-LT"/>
                    </a:p>
                  </a:txBody>
                  <a:tcPr/>
                </a:tc>
                <a:tc hMerge="1">
                  <a:txBody>
                    <a:bodyPr/>
                    <a:lstStyle/>
                    <a:p>
                      <a:endParaRPr lang="lt-LT"/>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extLst>
                  <a:ext uri="{0D108BD9-81ED-4DB2-BD59-A6C34878D82A}">
                    <a16:rowId xmlns:a16="http://schemas.microsoft.com/office/drawing/2014/main" val="1390986753"/>
                  </a:ext>
                </a:extLst>
              </a:tr>
              <a:tr h="631428">
                <a:tc>
                  <a:txBody>
                    <a:bodyPr/>
                    <a:lstStyle/>
                    <a:p>
                      <a:pPr algn="l" fontAlgn="ctr"/>
                      <a:r>
                        <a:rPr lang="lt-LT" sz="1600" b="0" i="0" u="none" strike="noStrike">
                          <a:solidFill>
                            <a:srgbClr val="000000"/>
                          </a:solidFill>
                          <a:effectLst/>
                          <a:latin typeface="Calibri" panose="020F0502020204030204" pitchFamily="34" charset="0"/>
                        </a:rPr>
                        <a:t>Bazinės pensijos ir apskaitos vieneto indeksavimo procentas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EAADB"/>
                    </a:solidFill>
                  </a:tcPr>
                </a:tc>
                <a:tc>
                  <a:txBody>
                    <a:bodyPr/>
                    <a:lstStyle/>
                    <a:p>
                      <a:pPr algn="ctr" fontAlgn="ctr"/>
                      <a:r>
                        <a:rPr lang="lt-LT" sz="1600" b="0" i="1" u="none" strike="noStrike" dirty="0">
                          <a:solidFill>
                            <a:srgbClr val="000000"/>
                          </a:solidFill>
                          <a:effectLst/>
                          <a:latin typeface="Calibri" panose="020F0502020204030204" pitchFamily="34" charset="0"/>
                        </a:rPr>
                        <a:t>7,93%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8EAADB"/>
                    </a:solidFill>
                  </a:tcPr>
                </a:tc>
                <a:tc>
                  <a:txBody>
                    <a:bodyPr/>
                    <a:lstStyle/>
                    <a:p>
                      <a:pPr algn="ctr" fontAlgn="ctr"/>
                      <a:r>
                        <a:rPr lang="lt-LT" sz="1600" b="0" i="1" u="none" strike="noStrike" dirty="0">
                          <a:solidFill>
                            <a:srgbClr val="000000"/>
                          </a:solidFill>
                          <a:effectLst/>
                          <a:latin typeface="Calibri" panose="020F0502020204030204" pitchFamily="34" charset="0"/>
                        </a:rPr>
                        <a:t>7,09%</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8EAADB"/>
                    </a:solidFill>
                  </a:tcPr>
                </a:tc>
                <a:tc>
                  <a:txBody>
                    <a:bodyPr/>
                    <a:lstStyle/>
                    <a:p>
                      <a:pPr algn="ctr" fontAlgn="ctr"/>
                      <a:r>
                        <a:rPr lang="lt-LT" sz="1600" b="0" i="1" u="none" strike="noStrike" dirty="0">
                          <a:solidFill>
                            <a:srgbClr val="000000"/>
                          </a:solidFill>
                          <a:effectLst/>
                          <a:latin typeface="Calibri" panose="020F0502020204030204" pitchFamily="34" charset="0"/>
                        </a:rPr>
                        <a:t>6,28%</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8EAADB"/>
                    </a:solidFill>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algn="l" fontAlgn="ctr"/>
                      <a:r>
                        <a:rPr lang="lt-LT" sz="1600" b="0" i="0" u="none" strike="noStrike">
                          <a:solidFill>
                            <a:srgbClr val="000000"/>
                          </a:solidFill>
                          <a:effectLst/>
                          <a:latin typeface="Calibri" panose="020F0502020204030204" pitchFamily="34" charset="0"/>
                        </a:rPr>
                        <a:t>Apskaitos vieneto indeksavimo procentas*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EAADB"/>
                    </a:solidFill>
                  </a:tcPr>
                </a:tc>
                <a:tc>
                  <a:txBody>
                    <a:bodyPr/>
                    <a:lstStyle/>
                    <a:p>
                      <a:pPr algn="ctr" fontAlgn="ctr"/>
                      <a:r>
                        <a:rPr lang="lt-LT" sz="1600" b="0" i="1" u="none" strike="noStrike" dirty="0">
                          <a:solidFill>
                            <a:srgbClr val="000000"/>
                          </a:solidFill>
                          <a:effectLst/>
                          <a:latin typeface="Calibri" panose="020F0502020204030204" pitchFamily="34" charset="0"/>
                        </a:rPr>
                        <a:t>12,15%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8EAADB"/>
                    </a:solidFill>
                  </a:tcPr>
                </a:tc>
                <a:tc>
                  <a:txBody>
                    <a:bodyPr/>
                    <a:lstStyle/>
                    <a:p>
                      <a:pPr algn="ctr" fontAlgn="ctr"/>
                      <a:r>
                        <a:rPr lang="lt-LT" sz="1600" b="0" i="1" u="none" strike="noStrike" dirty="0">
                          <a:solidFill>
                            <a:srgbClr val="000000"/>
                          </a:solidFill>
                          <a:effectLst/>
                          <a:latin typeface="Calibri" panose="020F0502020204030204" pitchFamily="34" charset="0"/>
                        </a:rPr>
                        <a:t>8,68%</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8EAADB"/>
                    </a:solidFill>
                  </a:tcPr>
                </a:tc>
                <a:tc>
                  <a:txBody>
                    <a:bodyPr/>
                    <a:lstStyle/>
                    <a:p>
                      <a:pPr marL="0" algn="ctr" defTabSz="914400" rtl="0" eaLnBrk="1" fontAlgn="ctr" latinLnBrk="0" hangingPunct="1"/>
                      <a:r>
                        <a:rPr lang="lt-LT" sz="1600" b="0" i="1" u="none" strike="noStrike" kern="1200" dirty="0">
                          <a:solidFill>
                            <a:srgbClr val="000000"/>
                          </a:solidFill>
                          <a:effectLst/>
                          <a:latin typeface="Calibri" panose="020F0502020204030204" pitchFamily="34" charset="0"/>
                          <a:ea typeface="+mn-ea"/>
                          <a:cs typeface="+mn-cs"/>
                        </a:rPr>
                        <a:t>7,67%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B w="19050" cap="flat" cmpd="sng" algn="ctr">
                      <a:solidFill>
                        <a:srgbClr val="E7E6E6"/>
                      </a:solidFill>
                      <a:prstDash val="solid"/>
                      <a:round/>
                      <a:headEnd type="none" w="med" len="med"/>
                      <a:tailEnd type="none" w="med" len="med"/>
                    </a:lnB>
                    <a:solidFill>
                      <a:srgbClr val="8EAADB"/>
                    </a:solidFill>
                  </a:tcPr>
                </a:tc>
                <a:extLst>
                  <a:ext uri="{0D108BD9-81ED-4DB2-BD59-A6C34878D82A}">
                    <a16:rowId xmlns:a16="http://schemas.microsoft.com/office/drawing/2014/main" val="821653170"/>
                  </a:ext>
                </a:extLst>
              </a:tr>
              <a:tr h="631428">
                <a:tc>
                  <a:txBody>
                    <a:bodyPr/>
                    <a:lstStyle/>
                    <a:p>
                      <a:pPr algn="r" fontAlgn="ctr"/>
                      <a:r>
                        <a:rPr lang="it-IT" sz="1600" b="0" i="1" u="none" strike="noStrike">
                          <a:solidFill>
                            <a:srgbClr val="000000"/>
                          </a:solidFill>
                          <a:effectLst/>
                          <a:latin typeface="Calibri" panose="020F0502020204030204" pitchFamily="34" charset="0"/>
                        </a:rPr>
                        <a:t>Vidutinė socialinio draudimo senatvės pensija, eur</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ctr"/>
                      <a:r>
                        <a:rPr lang="lt-LT" sz="1600" b="0" i="1" u="none" strike="noStrike" dirty="0">
                          <a:solidFill>
                            <a:srgbClr val="FF0000"/>
                          </a:solidFill>
                          <a:effectLst/>
                          <a:latin typeface="Calibri" panose="020F0502020204030204" pitchFamily="34" charset="0"/>
                        </a:rPr>
                        <a:t>447,56</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dirty="0">
                          <a:solidFill>
                            <a:srgbClr val="FF0000"/>
                          </a:solidFill>
                          <a:effectLst/>
                          <a:latin typeface="Calibri" panose="020F0502020204030204" pitchFamily="34" charset="0"/>
                        </a:rPr>
                        <a:t>480,19</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dirty="0">
                          <a:solidFill>
                            <a:srgbClr val="FF0000"/>
                          </a:solidFill>
                          <a:effectLst/>
                          <a:latin typeface="Calibri" panose="020F0502020204030204" pitchFamily="34" charset="0"/>
                        </a:rPr>
                        <a:t>511,30</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w="19050" cap="flat" cmpd="sng" algn="ctr">
                      <a:solidFill>
                        <a:srgbClr val="E7E6E6"/>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algn="r" fontAlgn="ctr"/>
                      <a:r>
                        <a:rPr lang="it-IT" sz="1600" b="0" i="1" u="none" strike="noStrike">
                          <a:solidFill>
                            <a:srgbClr val="000000"/>
                          </a:solidFill>
                          <a:effectLst/>
                          <a:latin typeface="Calibri" panose="020F0502020204030204" pitchFamily="34" charset="0"/>
                        </a:rPr>
                        <a:t>Vidutinė socialinio draudimo senatvės pensija, eur</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ctr"/>
                      <a:r>
                        <a:rPr lang="lt-LT" sz="1600" b="0" i="1" u="none" strike="noStrike">
                          <a:solidFill>
                            <a:srgbClr val="FF0000"/>
                          </a:solidFill>
                          <a:effectLst/>
                          <a:latin typeface="Calibri" panose="020F0502020204030204" pitchFamily="34" charset="0"/>
                        </a:rPr>
                        <a:t>461,9</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a:solidFill>
                            <a:srgbClr val="FF0000"/>
                          </a:solidFill>
                          <a:effectLst/>
                          <a:latin typeface="Calibri" panose="020F0502020204030204" pitchFamily="34" charset="0"/>
                        </a:rPr>
                        <a:t>498,8</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dirty="0">
                          <a:solidFill>
                            <a:srgbClr val="FF0000"/>
                          </a:solidFill>
                          <a:effectLst/>
                          <a:latin typeface="Calibri" panose="020F0502020204030204" pitchFamily="34" charset="0"/>
                        </a:rPr>
                        <a:t>534,1</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extLst>
                  <a:ext uri="{0D108BD9-81ED-4DB2-BD59-A6C34878D82A}">
                    <a16:rowId xmlns:a16="http://schemas.microsoft.com/office/drawing/2014/main" val="4293291827"/>
                  </a:ext>
                </a:extLst>
              </a:tr>
              <a:tr h="933986">
                <a:tc>
                  <a:txBody>
                    <a:bodyPr/>
                    <a:lstStyle/>
                    <a:p>
                      <a:pPr algn="r" fontAlgn="ctr"/>
                      <a:r>
                        <a:rPr lang="lt-LT" sz="1600" b="0" i="1" u="none" strike="noStrike">
                          <a:solidFill>
                            <a:srgbClr val="000000"/>
                          </a:solidFill>
                          <a:effectLst/>
                          <a:latin typeface="Calibri" panose="020F0502020204030204" pitchFamily="34" charset="0"/>
                        </a:rPr>
                        <a:t>Vidutinės socialinio draudimo senatvės pensijos santykis su VDU (neto), proc.</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ctr"/>
                      <a:r>
                        <a:rPr lang="lt-LT" sz="1600" b="0" i="0" u="none" strike="noStrike">
                          <a:solidFill>
                            <a:srgbClr val="000000"/>
                          </a:solidFill>
                          <a:effectLst/>
                          <a:latin typeface="Calibri" panose="020F0502020204030204" pitchFamily="34" charset="0"/>
                        </a:rPr>
                        <a:t>43,5%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0" u="none" strike="noStrike">
                          <a:solidFill>
                            <a:srgbClr val="000000"/>
                          </a:solidFill>
                          <a:effectLst/>
                          <a:latin typeface="Calibri" panose="020F0502020204030204" pitchFamily="34" charset="0"/>
                        </a:rPr>
                        <a:t>44,3%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0" u="none" strike="noStrike">
                          <a:solidFill>
                            <a:srgbClr val="000000"/>
                          </a:solidFill>
                          <a:effectLst/>
                          <a:latin typeface="Calibri" panose="020F0502020204030204" pitchFamily="34" charset="0"/>
                        </a:rPr>
                        <a:t>44,7%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algn="r" fontAlgn="ctr"/>
                      <a:r>
                        <a:rPr lang="lt-LT" sz="1600" b="0" i="1" u="none" strike="noStrike" dirty="0">
                          <a:solidFill>
                            <a:srgbClr val="000000"/>
                          </a:solidFill>
                          <a:effectLst/>
                          <a:latin typeface="Calibri" panose="020F0502020204030204" pitchFamily="34" charset="0"/>
                        </a:rPr>
                        <a:t>Vidutinės socialinio draudimo senatvės pensijos santykis su VDU (</a:t>
                      </a:r>
                      <a:r>
                        <a:rPr lang="lt-LT" sz="1600" b="0" i="1" u="none" strike="noStrike" dirty="0" err="1">
                          <a:solidFill>
                            <a:srgbClr val="000000"/>
                          </a:solidFill>
                          <a:effectLst/>
                          <a:latin typeface="Calibri" panose="020F0502020204030204" pitchFamily="34" charset="0"/>
                        </a:rPr>
                        <a:t>neto</a:t>
                      </a:r>
                      <a:r>
                        <a:rPr lang="lt-LT" sz="1600" b="0" i="1" u="none" strike="noStrike" dirty="0">
                          <a:solidFill>
                            <a:srgbClr val="000000"/>
                          </a:solidFill>
                          <a:effectLst/>
                          <a:latin typeface="Calibri" panose="020F0502020204030204" pitchFamily="34" charset="0"/>
                        </a:rPr>
                        <a:t>), proc.</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ctr"/>
                      <a:r>
                        <a:rPr lang="lt-LT" sz="1600" b="0" i="1" u="none" strike="noStrike">
                          <a:solidFill>
                            <a:srgbClr val="000000"/>
                          </a:solidFill>
                          <a:effectLst/>
                          <a:latin typeface="Calibri" panose="020F0502020204030204" pitchFamily="34" charset="0"/>
                        </a:rPr>
                        <a:t>44,9%</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a:solidFill>
                            <a:srgbClr val="000000"/>
                          </a:solidFill>
                          <a:effectLst/>
                          <a:latin typeface="Calibri" panose="020F0502020204030204" pitchFamily="34" charset="0"/>
                        </a:rPr>
                        <a:t>46,0%</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dirty="0">
                          <a:solidFill>
                            <a:srgbClr val="000000"/>
                          </a:solidFill>
                          <a:effectLst/>
                          <a:latin typeface="Calibri" panose="020F0502020204030204" pitchFamily="34" charset="0"/>
                        </a:rPr>
                        <a:t>46,7%</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extLst>
                  <a:ext uri="{0D108BD9-81ED-4DB2-BD59-A6C34878D82A}">
                    <a16:rowId xmlns:a16="http://schemas.microsoft.com/office/drawing/2014/main" val="518302105"/>
                  </a:ext>
                </a:extLst>
              </a:tr>
              <a:tr h="933986">
                <a:tc>
                  <a:txBody>
                    <a:bodyPr/>
                    <a:lstStyle/>
                    <a:p>
                      <a:pPr algn="r" fontAlgn="ctr"/>
                      <a:r>
                        <a:rPr lang="lt-LT" sz="1600" b="0" i="1" u="none" strike="noStrike">
                          <a:solidFill>
                            <a:srgbClr val="000000"/>
                          </a:solidFill>
                          <a:effectLst/>
                          <a:latin typeface="Calibri" panose="020F0502020204030204" pitchFamily="34" charset="0"/>
                        </a:rPr>
                        <a:t>Vidutinė socialinio draudimo senatvės pensija turint būtinąjį stažą, eur</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ctr"/>
                      <a:r>
                        <a:rPr lang="lt-LT" sz="1600" b="0" i="1" u="none" strike="noStrike">
                          <a:solidFill>
                            <a:srgbClr val="FF0000"/>
                          </a:solidFill>
                          <a:effectLst/>
                          <a:latin typeface="Calibri" panose="020F0502020204030204" pitchFamily="34" charset="0"/>
                        </a:rPr>
                        <a:t>478,11</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a:solidFill>
                            <a:srgbClr val="FF0000"/>
                          </a:solidFill>
                          <a:effectLst/>
                          <a:latin typeface="Calibri" panose="020F0502020204030204" pitchFamily="34" charset="0"/>
                        </a:rPr>
                        <a:t>514,54</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dirty="0">
                          <a:solidFill>
                            <a:srgbClr val="FF0000"/>
                          </a:solidFill>
                          <a:effectLst/>
                          <a:latin typeface="Calibri" panose="020F0502020204030204" pitchFamily="34" charset="0"/>
                        </a:rPr>
                        <a:t>549,56</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w="19050" cap="flat" cmpd="sng" algn="ctr">
                      <a:solidFill>
                        <a:srgbClr val="E7E6E6"/>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algn="r" fontAlgn="ctr"/>
                      <a:r>
                        <a:rPr lang="lt-LT" sz="1600" b="0" i="1" u="none" strike="noStrike">
                          <a:solidFill>
                            <a:srgbClr val="000000"/>
                          </a:solidFill>
                          <a:effectLst/>
                          <a:latin typeface="Calibri" panose="020F0502020204030204" pitchFamily="34" charset="0"/>
                        </a:rPr>
                        <a:t>Vidutinė socialinio draudimo senatvės pensija turint būtinąjį stažą, eur</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ctr"/>
                      <a:r>
                        <a:rPr lang="lt-LT" sz="1600" b="0" i="1" u="none" strike="noStrike" dirty="0">
                          <a:solidFill>
                            <a:srgbClr val="FF0000"/>
                          </a:solidFill>
                          <a:effectLst/>
                          <a:latin typeface="Calibri" panose="020F0502020204030204" pitchFamily="34" charset="0"/>
                        </a:rPr>
                        <a:t>486,3</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a:solidFill>
                            <a:srgbClr val="FF0000"/>
                          </a:solidFill>
                          <a:effectLst/>
                          <a:latin typeface="Calibri" panose="020F0502020204030204" pitchFamily="34" charset="0"/>
                        </a:rPr>
                        <a:t>526,8</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dirty="0">
                          <a:solidFill>
                            <a:srgbClr val="FF0000"/>
                          </a:solidFill>
                          <a:effectLst/>
                          <a:latin typeface="Calibri" panose="020F0502020204030204" pitchFamily="34" charset="0"/>
                        </a:rPr>
                        <a:t>565,9</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extLst>
                  <a:ext uri="{0D108BD9-81ED-4DB2-BD59-A6C34878D82A}">
                    <a16:rowId xmlns:a16="http://schemas.microsoft.com/office/drawing/2014/main" val="2919189973"/>
                  </a:ext>
                </a:extLst>
              </a:tr>
              <a:tr h="1236546">
                <a:tc>
                  <a:txBody>
                    <a:bodyPr/>
                    <a:lstStyle/>
                    <a:p>
                      <a:pPr algn="r" fontAlgn="ctr"/>
                      <a:r>
                        <a:rPr lang="lt-LT" sz="1600" b="0" i="1" u="none" strike="noStrike">
                          <a:solidFill>
                            <a:srgbClr val="000000"/>
                          </a:solidFill>
                          <a:effectLst/>
                          <a:latin typeface="Calibri" panose="020F0502020204030204" pitchFamily="34" charset="0"/>
                        </a:rPr>
                        <a:t>Vidutinė socialinio draudimo senatvės pensijos turint būtinąjį stažą santykis su VDU (neto), proc.</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ctr"/>
                      <a:r>
                        <a:rPr lang="lt-LT" sz="1600" b="0" i="0" u="none" strike="noStrike" dirty="0">
                          <a:solidFill>
                            <a:srgbClr val="000000"/>
                          </a:solidFill>
                          <a:effectLst/>
                          <a:latin typeface="Calibri" panose="020F0502020204030204" pitchFamily="34" charset="0"/>
                        </a:rPr>
                        <a:t>46,5%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ctr"/>
                      <a:r>
                        <a:rPr lang="lt-LT" sz="1600" b="0" i="0" u="none" strike="noStrike">
                          <a:solidFill>
                            <a:srgbClr val="000000"/>
                          </a:solidFill>
                          <a:effectLst/>
                          <a:latin typeface="Calibri" panose="020F0502020204030204" pitchFamily="34" charset="0"/>
                        </a:rPr>
                        <a:t>47,5%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ctr"/>
                      <a:r>
                        <a:rPr lang="lt-LT" sz="1600" b="0" i="0" u="none" strike="noStrike">
                          <a:solidFill>
                            <a:srgbClr val="000000"/>
                          </a:solidFill>
                          <a:effectLst/>
                          <a:latin typeface="Calibri" panose="020F0502020204030204" pitchFamily="34" charset="0"/>
                        </a:rPr>
                        <a:t>48,0%</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algn="r" fontAlgn="ctr"/>
                      <a:r>
                        <a:rPr lang="lt-LT" sz="1600" b="0" i="1" u="none" strike="noStrike">
                          <a:solidFill>
                            <a:srgbClr val="000000"/>
                          </a:solidFill>
                          <a:effectLst/>
                          <a:latin typeface="Calibri" panose="020F0502020204030204" pitchFamily="34" charset="0"/>
                        </a:rPr>
                        <a:t>Vidutinė socialinio draudimo senatvės pensijos turint būtinąjį stažą santykis su VDU (neto), proc.</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ctr"/>
                      <a:r>
                        <a:rPr lang="lt-LT" sz="1600" b="0" i="1" u="none" strike="noStrike">
                          <a:solidFill>
                            <a:srgbClr val="000000"/>
                          </a:solidFill>
                          <a:effectLst/>
                          <a:latin typeface="Calibri" panose="020F0502020204030204" pitchFamily="34" charset="0"/>
                        </a:rPr>
                        <a:t>47,3%</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kern="1200" dirty="0">
                          <a:solidFill>
                            <a:srgbClr val="000000"/>
                          </a:solidFill>
                          <a:effectLst/>
                          <a:latin typeface="Calibri" panose="020F0502020204030204" pitchFamily="34" charset="0"/>
                          <a:ea typeface="+mn-ea"/>
                          <a:cs typeface="+mn-cs"/>
                        </a:rPr>
                        <a:t>48,6</a:t>
                      </a:r>
                      <a:r>
                        <a:rPr lang="lt-LT" sz="1600" b="0" i="1" u="none" strike="noStrike" dirty="0">
                          <a:solidFill>
                            <a:srgbClr val="000000"/>
                          </a:solidFill>
                          <a:effectLst/>
                          <a:latin typeface="Calibri" panose="020F0502020204030204" pitchFamily="34" charset="0"/>
                        </a:rPr>
                        <a:t>%</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tc>
                  <a:txBody>
                    <a:bodyPr/>
                    <a:lstStyle/>
                    <a:p>
                      <a:pPr algn="ctr" fontAlgn="ctr"/>
                      <a:r>
                        <a:rPr lang="lt-LT" sz="1600" b="0" i="1" u="none" strike="noStrike">
                          <a:solidFill>
                            <a:srgbClr val="000000"/>
                          </a:solidFill>
                          <a:effectLst/>
                          <a:latin typeface="Calibri" panose="020F0502020204030204" pitchFamily="34" charset="0"/>
                        </a:rPr>
                        <a:t>49,5%</a:t>
                      </a:r>
                    </a:p>
                  </a:txBody>
                  <a:tcPr marL="7620" marR="7620" marT="7620" marB="0" anchor="ctr">
                    <a:lnL w="19050" cap="flat" cmpd="sng" algn="ctr">
                      <a:solidFill>
                        <a:srgbClr val="E7E6E6"/>
                      </a:solidFill>
                      <a:prstDash val="solid"/>
                      <a:round/>
                      <a:headEnd type="none" w="med" len="med"/>
                      <a:tailEnd type="none" w="med" len="med"/>
                    </a:lnL>
                    <a:lnR w="19050" cap="flat" cmpd="sng" algn="ctr">
                      <a:solidFill>
                        <a:srgbClr val="E7E6E6"/>
                      </a:solidFill>
                      <a:prstDash val="solid"/>
                      <a:round/>
                      <a:headEnd type="none" w="med" len="med"/>
                      <a:tailEnd type="none" w="med" len="med"/>
                    </a:lnR>
                    <a:lnT w="19050" cap="flat" cmpd="sng" algn="ctr">
                      <a:solidFill>
                        <a:srgbClr val="E7E6E6"/>
                      </a:solidFill>
                      <a:prstDash val="solid"/>
                      <a:round/>
                      <a:headEnd type="none" w="med" len="med"/>
                      <a:tailEnd type="none" w="med" len="med"/>
                    </a:lnT>
                    <a:lnB w="19050" cap="flat" cmpd="sng" algn="ctr">
                      <a:solidFill>
                        <a:srgbClr val="E7E6E6"/>
                      </a:solidFill>
                      <a:prstDash val="solid"/>
                      <a:round/>
                      <a:headEnd type="none" w="med" len="med"/>
                      <a:tailEnd type="none" w="med" len="med"/>
                    </a:lnB>
                    <a:solidFill>
                      <a:srgbClr val="B4C6E7"/>
                    </a:solidFill>
                  </a:tcPr>
                </a:tc>
                <a:extLst>
                  <a:ext uri="{0D108BD9-81ED-4DB2-BD59-A6C34878D82A}">
                    <a16:rowId xmlns:a16="http://schemas.microsoft.com/office/drawing/2014/main" val="4044033502"/>
                  </a:ext>
                </a:extLst>
              </a:tr>
              <a:tr h="255102">
                <a:tc>
                  <a:txBody>
                    <a:bodyPr/>
                    <a:lstStyle/>
                    <a:p>
                      <a:pPr algn="l" fontAlgn="b"/>
                      <a:endParaRPr lang="lt-LT" sz="1600" b="0" i="0" u="none" strike="noStrike" dirty="0">
                        <a:solidFill>
                          <a:srgbClr val="000000"/>
                        </a:solidFill>
                        <a:effectLst/>
                        <a:latin typeface="Calibri" panose="020F0502020204030204" pitchFamily="34" charset="0"/>
                      </a:endParaRPr>
                    </a:p>
                  </a:txBody>
                  <a:tcPr marL="7620" marR="7620" marT="7620" marB="0" anchor="b">
                    <a:lnL>
                      <a:noFill/>
                    </a:lnL>
                    <a:lnR>
                      <a:noFill/>
                    </a:lnR>
                    <a:lnT w="19050" cap="flat" cmpd="sng" algn="ctr">
                      <a:solidFill>
                        <a:srgbClr val="FFFFFF"/>
                      </a:solidFill>
                      <a:prstDash val="solid"/>
                      <a:round/>
                      <a:headEnd type="none" w="med" len="med"/>
                      <a:tailEnd type="none" w="med" len="med"/>
                    </a:lnT>
                    <a:lnB>
                      <a:noFill/>
                    </a:lnB>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a:noFill/>
                    </a:lnL>
                    <a:lnR>
                      <a:noFill/>
                    </a:lnR>
                    <a:lnT w="19050" cap="flat" cmpd="sng" algn="ctr">
                      <a:solidFill>
                        <a:srgbClr val="FFFFFF"/>
                      </a:solidFill>
                      <a:prstDash val="solid"/>
                      <a:round/>
                      <a:headEnd type="none" w="med" len="med"/>
                      <a:tailEnd type="none" w="med" len="med"/>
                    </a:lnT>
                    <a:lnB>
                      <a:noFill/>
                    </a:lnB>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a:noFill/>
                    </a:lnL>
                    <a:lnR>
                      <a:noFill/>
                    </a:lnR>
                    <a:lnT w="19050" cap="flat" cmpd="sng" algn="ctr">
                      <a:solidFill>
                        <a:srgbClr val="FFFFFF"/>
                      </a:solidFill>
                      <a:prstDash val="solid"/>
                      <a:round/>
                      <a:headEnd type="none" w="med" len="med"/>
                      <a:tailEnd type="none" w="med" len="med"/>
                    </a:lnT>
                    <a:lnB>
                      <a:noFill/>
                    </a:lnB>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a:noFill/>
                    </a:lnL>
                    <a:lnR>
                      <a:noFill/>
                    </a:lnR>
                    <a:lnT w="19050" cap="flat" cmpd="sng" algn="ctr">
                      <a:solidFill>
                        <a:srgbClr val="FFFFFF"/>
                      </a:solidFill>
                      <a:prstDash val="solid"/>
                      <a:round/>
                      <a:headEnd type="none" w="med" len="med"/>
                      <a:tailEnd type="none" w="med" len="med"/>
                    </a:lnT>
                    <a:lnB>
                      <a:noFill/>
                    </a:lnB>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a:noFill/>
                    </a:lnL>
                    <a:lnR>
                      <a:noFill/>
                    </a:lnR>
                    <a:lnT w="19050" cap="flat" cmpd="sng" algn="ctr">
                      <a:solidFill>
                        <a:srgbClr val="FFFFFF"/>
                      </a:solidFill>
                      <a:prstDash val="solid"/>
                      <a:round/>
                      <a:headEnd type="none" w="med" len="med"/>
                      <a:tailEnd type="none" w="med" len="med"/>
                    </a:lnT>
                    <a:lnB>
                      <a:noFill/>
                    </a:lnB>
                  </a:tcPr>
                </a:tc>
                <a:tc>
                  <a:txBody>
                    <a:bodyPr/>
                    <a:lstStyle/>
                    <a:p>
                      <a:pPr algn="l" fontAlgn="b"/>
                      <a:endParaRPr lang="lt-LT" sz="1600" b="0" i="0" u="none" strike="noStrike" dirty="0">
                        <a:solidFill>
                          <a:srgbClr val="000000"/>
                        </a:solidFill>
                        <a:effectLst/>
                        <a:latin typeface="Calibri" panose="020F0502020204030204" pitchFamily="34" charset="0"/>
                      </a:endParaRPr>
                    </a:p>
                  </a:txBody>
                  <a:tcPr marL="7620" marR="7620" marT="7620" marB="0" anchor="b">
                    <a:lnL>
                      <a:noFill/>
                    </a:lnL>
                    <a:lnR>
                      <a:noFill/>
                    </a:lnR>
                    <a:lnT w="19050" cap="flat" cmpd="sng" algn="ctr">
                      <a:solidFill>
                        <a:srgbClr val="E7E6E6"/>
                      </a:solidFill>
                      <a:prstDash val="solid"/>
                      <a:round/>
                      <a:headEnd type="none" w="med" len="med"/>
                      <a:tailEnd type="none" w="med" len="med"/>
                    </a:lnT>
                    <a:lnB>
                      <a:noFill/>
                    </a:lnB>
                  </a:tcPr>
                </a:tc>
                <a:tc>
                  <a:txBody>
                    <a:bodyPr/>
                    <a:lstStyle/>
                    <a:p>
                      <a:pPr algn="l" fontAlgn="b"/>
                      <a:endParaRPr lang="lt-LT" sz="1600" b="0" i="0" u="none" strike="noStrike" dirty="0">
                        <a:solidFill>
                          <a:srgbClr val="000000"/>
                        </a:solidFill>
                        <a:effectLst/>
                        <a:latin typeface="Calibri" panose="020F0502020204030204" pitchFamily="34" charset="0"/>
                      </a:endParaRPr>
                    </a:p>
                  </a:txBody>
                  <a:tcPr marL="7620" marR="7620" marT="7620" marB="0" anchor="b">
                    <a:lnL>
                      <a:noFill/>
                    </a:lnL>
                    <a:lnR>
                      <a:noFill/>
                    </a:lnR>
                    <a:lnT w="19050" cap="flat" cmpd="sng" algn="ctr">
                      <a:solidFill>
                        <a:srgbClr val="E7E6E6"/>
                      </a:solidFill>
                      <a:prstDash val="solid"/>
                      <a:round/>
                      <a:headEnd type="none" w="med" len="med"/>
                      <a:tailEnd type="none" w="med" len="med"/>
                    </a:lnT>
                    <a:lnB>
                      <a:noFill/>
                    </a:lnB>
                  </a:tcPr>
                </a:tc>
                <a:tc>
                  <a:txBody>
                    <a:bodyPr/>
                    <a:lstStyle/>
                    <a:p>
                      <a:pPr algn="l" fontAlgn="b"/>
                      <a:endParaRPr lang="lt-LT" sz="1600" b="0" i="0" u="none" strike="noStrike" dirty="0">
                        <a:solidFill>
                          <a:srgbClr val="000000"/>
                        </a:solidFill>
                        <a:effectLst/>
                        <a:latin typeface="Calibri" panose="020F0502020204030204" pitchFamily="34" charset="0"/>
                      </a:endParaRPr>
                    </a:p>
                  </a:txBody>
                  <a:tcPr marL="7620" marR="7620" marT="7620" marB="0" anchor="b">
                    <a:lnL>
                      <a:noFill/>
                    </a:lnL>
                    <a:lnR>
                      <a:noFill/>
                    </a:lnR>
                    <a:lnT w="19050" cap="flat" cmpd="sng" algn="ctr">
                      <a:solidFill>
                        <a:srgbClr val="E7E6E6"/>
                      </a:solidFill>
                      <a:prstDash val="solid"/>
                      <a:round/>
                      <a:headEnd type="none" w="med" len="med"/>
                      <a:tailEnd type="none" w="med" len="med"/>
                    </a:lnT>
                    <a:lnB>
                      <a:noFill/>
                    </a:lnB>
                  </a:tcPr>
                </a:tc>
                <a:extLst>
                  <a:ext uri="{0D108BD9-81ED-4DB2-BD59-A6C34878D82A}">
                    <a16:rowId xmlns:a16="http://schemas.microsoft.com/office/drawing/2014/main" val="1681153326"/>
                  </a:ext>
                </a:extLst>
              </a:tr>
              <a:tr h="245943">
                <a:tc gridSpan="7">
                  <a:txBody>
                    <a:bodyPr/>
                    <a:lstStyle/>
                    <a:p>
                      <a:pPr algn="ctr" fontAlgn="ctr"/>
                      <a:r>
                        <a:rPr lang="lt-LT" sz="1600" b="0" i="1" u="none" strike="noStrike" dirty="0">
                          <a:solidFill>
                            <a:srgbClr val="000000"/>
                          </a:solidFill>
                          <a:effectLst/>
                          <a:latin typeface="Calibri" panose="020F0502020204030204" pitchFamily="34" charset="0"/>
                        </a:rPr>
                        <a:t>*bazinės pensijos dydis abiem atvejais  indeksuojamas vienodai,  žr. lentelę pagal dabartinį reglamentavimą</a:t>
                      </a:r>
                    </a:p>
                  </a:txBody>
                  <a:tcPr marL="7620" marR="7620" marT="7620" marB="0" anchor="ctr">
                    <a:lnL>
                      <a:noFill/>
                    </a:lnL>
                    <a:lnR>
                      <a:noFill/>
                    </a:lnR>
                    <a:lnT>
                      <a:noFill/>
                    </a:lnT>
                    <a:lnB>
                      <a:noFill/>
                    </a:lnB>
                    <a:solidFill>
                      <a:srgbClr val="B4C6E7"/>
                    </a:solidFill>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hMerge="1">
                  <a:txBody>
                    <a:bodyPr/>
                    <a:lstStyle/>
                    <a:p>
                      <a:pPr algn="l" fontAlgn="b"/>
                      <a:endParaRPr lang="lt-LT" sz="16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hMerge="1">
                  <a:txBody>
                    <a:bodyPr/>
                    <a:lstStyle/>
                    <a:p>
                      <a:pPr algn="l" fontAlgn="b"/>
                      <a:endParaRPr lang="lt-LT" sz="16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lt-LT" sz="16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lt-LT" sz="16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extLst>
                  <a:ext uri="{0D108BD9-81ED-4DB2-BD59-A6C34878D82A}">
                    <a16:rowId xmlns:a16="http://schemas.microsoft.com/office/drawing/2014/main" val="1015214249"/>
                  </a:ext>
                </a:extLst>
              </a:tr>
            </a:tbl>
          </a:graphicData>
        </a:graphic>
      </p:graphicFrame>
      <p:sp>
        <p:nvSpPr>
          <p:cNvPr id="9" name="TextBox 8">
            <a:extLst>
              <a:ext uri="{FF2B5EF4-FFF2-40B4-BE49-F238E27FC236}">
                <a16:creationId xmlns:a16="http://schemas.microsoft.com/office/drawing/2014/main" id="{3B737B7A-87AC-47E9-BA7F-A01DD95DF953}"/>
              </a:ext>
            </a:extLst>
          </p:cNvPr>
          <p:cNvSpPr txBox="1"/>
          <p:nvPr/>
        </p:nvSpPr>
        <p:spPr>
          <a:xfrm>
            <a:off x="417443" y="308113"/>
            <a:ext cx="11290853" cy="400110"/>
          </a:xfrm>
          <a:prstGeom prst="rect">
            <a:avLst/>
          </a:prstGeom>
          <a:noFill/>
        </p:spPr>
        <p:txBody>
          <a:bodyPr wrap="square" rtlCol="0">
            <a:spAutoFit/>
          </a:bodyPr>
          <a:lstStyle/>
          <a:p>
            <a:pPr algn="ctr"/>
            <a:r>
              <a:rPr lang="lt-LT" sz="2000" dirty="0"/>
              <a:t>Siūlymų poveikis pensijų dydžiams</a:t>
            </a:r>
          </a:p>
        </p:txBody>
      </p:sp>
    </p:spTree>
    <p:extLst>
      <p:ext uri="{BB962C8B-B14F-4D97-AF65-F5344CB8AC3E}">
        <p14:creationId xmlns:p14="http://schemas.microsoft.com/office/powerpoint/2010/main" val="3047400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42EB25C-86CD-4089-A503-DDD802A1CDC2}"/>
              </a:ext>
            </a:extLst>
          </p:cNvPr>
          <p:cNvSpPr>
            <a:spLocks noGrp="1"/>
          </p:cNvSpPr>
          <p:nvPr>
            <p:ph type="title"/>
          </p:nvPr>
        </p:nvSpPr>
        <p:spPr>
          <a:xfrm>
            <a:off x="838200" y="365126"/>
            <a:ext cx="10515600" cy="559214"/>
          </a:xfrm>
        </p:spPr>
        <p:txBody>
          <a:bodyPr>
            <a:normAutofit/>
          </a:bodyPr>
          <a:lstStyle/>
          <a:p>
            <a:pPr algn="ctr"/>
            <a:r>
              <a:rPr lang="lt-LT" sz="2800" dirty="0"/>
              <a:t>Siūlymų poveikis skurdui (vienišo asmens išmoka + naujos priemonės)</a:t>
            </a:r>
          </a:p>
        </p:txBody>
      </p:sp>
      <p:graphicFrame>
        <p:nvGraphicFramePr>
          <p:cNvPr id="6" name="Turinio vietos rezervavimo ženklas 5">
            <a:extLst>
              <a:ext uri="{FF2B5EF4-FFF2-40B4-BE49-F238E27FC236}">
                <a16:creationId xmlns:a16="http://schemas.microsoft.com/office/drawing/2014/main" id="{452B270B-5C0B-422B-98AF-C0642C13AE95}"/>
              </a:ext>
            </a:extLst>
          </p:cNvPr>
          <p:cNvGraphicFramePr>
            <a:graphicFrameLocks noGrp="1"/>
          </p:cNvGraphicFramePr>
          <p:nvPr>
            <p:ph idx="1"/>
            <p:extLst>
              <p:ext uri="{D42A27DB-BD31-4B8C-83A1-F6EECF244321}">
                <p14:modId xmlns:p14="http://schemas.microsoft.com/office/powerpoint/2010/main" val="2920789604"/>
              </p:ext>
            </p:extLst>
          </p:nvPr>
        </p:nvGraphicFramePr>
        <p:xfrm>
          <a:off x="536712" y="924340"/>
          <a:ext cx="11370363" cy="4106395"/>
        </p:xfrm>
        <a:graphic>
          <a:graphicData uri="http://schemas.openxmlformats.org/drawingml/2006/table">
            <a:tbl>
              <a:tblPr firstRow="1" firstCol="1" bandRow="1"/>
              <a:tblGrid>
                <a:gridCol w="1340763">
                  <a:extLst>
                    <a:ext uri="{9D8B030D-6E8A-4147-A177-3AD203B41FA5}">
                      <a16:colId xmlns:a16="http://schemas.microsoft.com/office/drawing/2014/main" val="3109587805"/>
                    </a:ext>
                  </a:extLst>
                </a:gridCol>
                <a:gridCol w="835800">
                  <a:extLst>
                    <a:ext uri="{9D8B030D-6E8A-4147-A177-3AD203B41FA5}">
                      <a16:colId xmlns:a16="http://schemas.microsoft.com/office/drawing/2014/main" val="2952804359"/>
                    </a:ext>
                  </a:extLst>
                </a:gridCol>
                <a:gridCol w="835800">
                  <a:extLst>
                    <a:ext uri="{9D8B030D-6E8A-4147-A177-3AD203B41FA5}">
                      <a16:colId xmlns:a16="http://schemas.microsoft.com/office/drawing/2014/main" val="1186237020"/>
                    </a:ext>
                  </a:extLst>
                </a:gridCol>
                <a:gridCol w="835800">
                  <a:extLst>
                    <a:ext uri="{9D8B030D-6E8A-4147-A177-3AD203B41FA5}">
                      <a16:colId xmlns:a16="http://schemas.microsoft.com/office/drawing/2014/main" val="1344534263"/>
                    </a:ext>
                  </a:extLst>
                </a:gridCol>
                <a:gridCol w="835800">
                  <a:extLst>
                    <a:ext uri="{9D8B030D-6E8A-4147-A177-3AD203B41FA5}">
                      <a16:colId xmlns:a16="http://schemas.microsoft.com/office/drawing/2014/main" val="2299533670"/>
                    </a:ext>
                  </a:extLst>
                </a:gridCol>
                <a:gridCol w="835800">
                  <a:extLst>
                    <a:ext uri="{9D8B030D-6E8A-4147-A177-3AD203B41FA5}">
                      <a16:colId xmlns:a16="http://schemas.microsoft.com/office/drawing/2014/main" val="4239043191"/>
                    </a:ext>
                  </a:extLst>
                </a:gridCol>
                <a:gridCol w="835800">
                  <a:extLst>
                    <a:ext uri="{9D8B030D-6E8A-4147-A177-3AD203B41FA5}">
                      <a16:colId xmlns:a16="http://schemas.microsoft.com/office/drawing/2014/main" val="2114085748"/>
                    </a:ext>
                  </a:extLst>
                </a:gridCol>
                <a:gridCol w="835800">
                  <a:extLst>
                    <a:ext uri="{9D8B030D-6E8A-4147-A177-3AD203B41FA5}">
                      <a16:colId xmlns:a16="http://schemas.microsoft.com/office/drawing/2014/main" val="1338205294"/>
                    </a:ext>
                  </a:extLst>
                </a:gridCol>
                <a:gridCol w="835800">
                  <a:extLst>
                    <a:ext uri="{9D8B030D-6E8A-4147-A177-3AD203B41FA5}">
                      <a16:colId xmlns:a16="http://schemas.microsoft.com/office/drawing/2014/main" val="761484879"/>
                    </a:ext>
                  </a:extLst>
                </a:gridCol>
                <a:gridCol w="835800">
                  <a:extLst>
                    <a:ext uri="{9D8B030D-6E8A-4147-A177-3AD203B41FA5}">
                      <a16:colId xmlns:a16="http://schemas.microsoft.com/office/drawing/2014/main" val="3384873197"/>
                    </a:ext>
                  </a:extLst>
                </a:gridCol>
                <a:gridCol w="835800">
                  <a:extLst>
                    <a:ext uri="{9D8B030D-6E8A-4147-A177-3AD203B41FA5}">
                      <a16:colId xmlns:a16="http://schemas.microsoft.com/office/drawing/2014/main" val="4291881026"/>
                    </a:ext>
                  </a:extLst>
                </a:gridCol>
                <a:gridCol w="835800">
                  <a:extLst>
                    <a:ext uri="{9D8B030D-6E8A-4147-A177-3AD203B41FA5}">
                      <a16:colId xmlns:a16="http://schemas.microsoft.com/office/drawing/2014/main" val="1992762180"/>
                    </a:ext>
                  </a:extLst>
                </a:gridCol>
                <a:gridCol w="835800">
                  <a:extLst>
                    <a:ext uri="{9D8B030D-6E8A-4147-A177-3AD203B41FA5}">
                      <a16:colId xmlns:a16="http://schemas.microsoft.com/office/drawing/2014/main" val="1052467578"/>
                    </a:ext>
                  </a:extLst>
                </a:gridCol>
              </a:tblGrid>
              <a:tr h="535471">
                <a:tc>
                  <a:txBody>
                    <a:bodyPr/>
                    <a:lstStyle/>
                    <a:p>
                      <a:r>
                        <a:rPr lang="lt-LT" sz="1400" dirty="0">
                          <a:effectLst/>
                          <a:latin typeface="Calibri" panose="020F0502020204030204" pitchFamily="34" charset="0"/>
                          <a:ea typeface="Calibri" panose="020F0502020204030204" pitchFamily="34" charset="0"/>
                        </a:rPr>
                        <a:t> </a:t>
                      </a:r>
                      <a:endParaRPr lang="lt-LT" sz="14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1800" b="1" dirty="0">
                          <a:solidFill>
                            <a:srgbClr val="000000"/>
                          </a:solidFill>
                          <a:effectLst/>
                          <a:latin typeface="Calibri" panose="020F0502020204030204" pitchFamily="34" charset="0"/>
                          <a:ea typeface="Calibri" panose="020F0502020204030204" pitchFamily="34" charset="0"/>
                        </a:rPr>
                        <a:t>2022 Bazė</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r>
                        <a:rPr lang="lt-LT" sz="1800" b="1" dirty="0">
                          <a:effectLst/>
                          <a:latin typeface="Calibri" panose="020F0502020204030204" pitchFamily="34" charset="0"/>
                          <a:ea typeface="Calibri" panose="020F0502020204030204" pitchFamily="34" charset="0"/>
                        </a:rPr>
                        <a:t>2022R1</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1800" b="1">
                          <a:effectLst/>
                          <a:latin typeface="Calibri" panose="020F0502020204030204" pitchFamily="34" charset="0"/>
                          <a:ea typeface="Calibri" panose="020F0502020204030204" pitchFamily="34" charset="0"/>
                        </a:rPr>
                        <a:t>2022R2</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1800" b="1" dirty="0">
                          <a:solidFill>
                            <a:srgbClr val="FF0000"/>
                          </a:solidFill>
                          <a:effectLst/>
                          <a:latin typeface="Calibri" panose="020F0502020204030204" pitchFamily="34" charset="0"/>
                          <a:ea typeface="Calibri" panose="020F0502020204030204" pitchFamily="34" charset="0"/>
                        </a:rPr>
                        <a:t>2022R3</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1800" b="1">
                          <a:solidFill>
                            <a:srgbClr val="000000"/>
                          </a:solidFill>
                          <a:effectLst/>
                          <a:latin typeface="Calibri" panose="020F0502020204030204" pitchFamily="34" charset="0"/>
                          <a:ea typeface="Calibri" panose="020F0502020204030204" pitchFamily="34" charset="0"/>
                        </a:rPr>
                        <a:t>2023 Bazė</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r>
                        <a:rPr lang="lt-LT" sz="1800" b="1">
                          <a:effectLst/>
                          <a:latin typeface="Calibri" panose="020F0502020204030204" pitchFamily="34" charset="0"/>
                          <a:ea typeface="Calibri" panose="020F0502020204030204" pitchFamily="34" charset="0"/>
                        </a:rPr>
                        <a:t>2023R1</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1800" b="1">
                          <a:effectLst/>
                          <a:latin typeface="Calibri" panose="020F0502020204030204" pitchFamily="34" charset="0"/>
                          <a:ea typeface="Calibri" panose="020F0502020204030204" pitchFamily="34" charset="0"/>
                        </a:rPr>
                        <a:t>2023R2</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1800" b="1" dirty="0">
                          <a:solidFill>
                            <a:srgbClr val="FF0000"/>
                          </a:solidFill>
                          <a:effectLst/>
                          <a:latin typeface="Calibri" panose="020F0502020204030204" pitchFamily="34" charset="0"/>
                          <a:ea typeface="Calibri" panose="020F0502020204030204" pitchFamily="34" charset="0"/>
                        </a:rPr>
                        <a:t>2023R3</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1800" b="1">
                          <a:solidFill>
                            <a:srgbClr val="000000"/>
                          </a:solidFill>
                          <a:effectLst/>
                          <a:latin typeface="Calibri" panose="020F0502020204030204" pitchFamily="34" charset="0"/>
                          <a:ea typeface="Calibri" panose="020F0502020204030204" pitchFamily="34" charset="0"/>
                        </a:rPr>
                        <a:t>2024 Bazė</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r>
                        <a:rPr lang="lt-LT" sz="1800" b="1">
                          <a:effectLst/>
                          <a:latin typeface="Calibri" panose="020F0502020204030204" pitchFamily="34" charset="0"/>
                          <a:ea typeface="Calibri" panose="020F0502020204030204" pitchFamily="34" charset="0"/>
                        </a:rPr>
                        <a:t>2024R1</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1800" b="1">
                          <a:effectLst/>
                          <a:latin typeface="Calibri" panose="020F0502020204030204" pitchFamily="34" charset="0"/>
                          <a:ea typeface="Calibri" panose="020F0502020204030204" pitchFamily="34" charset="0"/>
                        </a:rPr>
                        <a:t>2024R2</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1800" b="1" dirty="0">
                          <a:solidFill>
                            <a:srgbClr val="FF0000"/>
                          </a:solidFill>
                          <a:effectLst/>
                          <a:latin typeface="Calibri" panose="020F0502020204030204" pitchFamily="34" charset="0"/>
                          <a:ea typeface="Calibri" panose="020F0502020204030204" pitchFamily="34" charset="0"/>
                        </a:rPr>
                        <a:t>2024R3</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3691516"/>
                  </a:ext>
                </a:extLst>
              </a:tr>
              <a:tr h="535471">
                <a:tc>
                  <a:txBody>
                    <a:bodyPr/>
                    <a:lstStyle/>
                    <a:p>
                      <a:r>
                        <a:rPr lang="lt-LT" sz="1400" b="1" dirty="0">
                          <a:effectLst/>
                          <a:latin typeface="Calibri" panose="020F0502020204030204" pitchFamily="34" charset="0"/>
                          <a:ea typeface="Calibri" panose="020F0502020204030204" pitchFamily="34" charset="0"/>
                        </a:rPr>
                        <a:t>lygio pokytis, bendras, proc.</a:t>
                      </a:r>
                      <a:endParaRPr lang="lt-LT" sz="14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0000"/>
                          </a:solidFill>
                          <a:effectLst/>
                          <a:latin typeface="Calibri" panose="020F0502020204030204" pitchFamily="34" charset="0"/>
                          <a:ea typeface="Calibri" panose="020F0502020204030204" pitchFamily="34" charset="0"/>
                        </a:rPr>
                        <a:t>19,6</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dirty="0">
                          <a:effectLst/>
                          <a:latin typeface="Calibri" panose="020F0502020204030204" pitchFamily="34" charset="0"/>
                          <a:ea typeface="Calibri" panose="020F0502020204030204" pitchFamily="34" charset="0"/>
                        </a:rPr>
                        <a:t>-1,4</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effectLst/>
                          <a:latin typeface="Calibri" panose="020F0502020204030204" pitchFamily="34" charset="0"/>
                          <a:ea typeface="Calibri" panose="020F0502020204030204" pitchFamily="34" charset="0"/>
                        </a:rPr>
                        <a:t>0,1</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FF0000"/>
                          </a:solidFill>
                          <a:effectLst/>
                          <a:latin typeface="Calibri" panose="020F0502020204030204" pitchFamily="34" charset="0"/>
                          <a:ea typeface="Calibri" panose="020F0502020204030204" pitchFamily="34" charset="0"/>
                        </a:rPr>
                        <a:t>-1,3</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0000"/>
                          </a:solidFill>
                          <a:effectLst/>
                          <a:latin typeface="Calibri" panose="020F0502020204030204" pitchFamily="34" charset="0"/>
                          <a:ea typeface="Calibri" panose="020F0502020204030204" pitchFamily="34" charset="0"/>
                        </a:rPr>
                        <a:t>19,8</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dirty="0">
                          <a:effectLst/>
                          <a:latin typeface="Calibri" panose="020F0502020204030204" pitchFamily="34" charset="0"/>
                          <a:ea typeface="Calibri" panose="020F0502020204030204" pitchFamily="34" charset="0"/>
                        </a:rPr>
                        <a:t>-1,4</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effectLst/>
                          <a:latin typeface="Calibri" panose="020F0502020204030204" pitchFamily="34" charset="0"/>
                          <a:ea typeface="Calibri" panose="020F0502020204030204" pitchFamily="34" charset="0"/>
                        </a:rPr>
                        <a:t>-0,1</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FF0000"/>
                          </a:solidFill>
                          <a:effectLst/>
                          <a:latin typeface="Calibri" panose="020F0502020204030204" pitchFamily="34" charset="0"/>
                          <a:ea typeface="Calibri" panose="020F0502020204030204" pitchFamily="34" charset="0"/>
                        </a:rPr>
                        <a:t>-1,5</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0000"/>
                          </a:solidFill>
                          <a:effectLst/>
                          <a:latin typeface="Calibri" panose="020F0502020204030204" pitchFamily="34" charset="0"/>
                          <a:ea typeface="Calibri" panose="020F0502020204030204" pitchFamily="34" charset="0"/>
                        </a:rPr>
                        <a:t>20,1</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a:effectLst/>
                          <a:latin typeface="Calibri" panose="020F0502020204030204" pitchFamily="34" charset="0"/>
                          <a:ea typeface="Calibri" panose="020F0502020204030204" pitchFamily="34" charset="0"/>
                        </a:rPr>
                        <a:t>-1,5</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a:effectLst/>
                          <a:latin typeface="Calibri" panose="020F0502020204030204" pitchFamily="34" charset="0"/>
                          <a:ea typeface="Calibri" panose="020F0502020204030204" pitchFamily="34" charset="0"/>
                        </a:rPr>
                        <a:t>-0,1</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FF0000"/>
                          </a:solidFill>
                          <a:effectLst/>
                          <a:latin typeface="Calibri" panose="020F0502020204030204" pitchFamily="34" charset="0"/>
                          <a:ea typeface="Calibri" panose="020F0502020204030204" pitchFamily="34" charset="0"/>
                        </a:rPr>
                        <a:t>-1,4</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0437909"/>
                  </a:ext>
                </a:extLst>
              </a:tr>
              <a:tr h="535471">
                <a:tc>
                  <a:txBody>
                    <a:bodyPr/>
                    <a:lstStyle/>
                    <a:p>
                      <a:r>
                        <a:rPr lang="lt-LT" sz="1400" b="1" dirty="0">
                          <a:effectLst/>
                          <a:latin typeface="Calibri" panose="020F0502020204030204" pitchFamily="34" charset="0"/>
                          <a:ea typeface="Calibri" panose="020F0502020204030204" pitchFamily="34" charset="0"/>
                        </a:rPr>
                        <a:t>lygio pokytis, vaikai (0-18), proc.</a:t>
                      </a:r>
                      <a:endParaRPr lang="lt-LT" sz="14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0000"/>
                          </a:solidFill>
                          <a:effectLst/>
                          <a:latin typeface="Calibri" panose="020F0502020204030204" pitchFamily="34" charset="0"/>
                          <a:ea typeface="Calibri" panose="020F0502020204030204" pitchFamily="34" charset="0"/>
                        </a:rPr>
                        <a:t>17,9</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a:effectLst/>
                          <a:latin typeface="Calibri" panose="020F0502020204030204" pitchFamily="34" charset="0"/>
                          <a:ea typeface="Calibri" panose="020F0502020204030204" pitchFamily="34" charset="0"/>
                        </a:rPr>
                        <a:t>1,4</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effectLst/>
                          <a:latin typeface="Calibri" panose="020F0502020204030204" pitchFamily="34" charset="0"/>
                          <a:ea typeface="Calibri" panose="020F0502020204030204" pitchFamily="34" charset="0"/>
                        </a:rPr>
                        <a:t>0,6</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FF0000"/>
                          </a:solidFill>
                          <a:effectLst/>
                          <a:latin typeface="Calibri" panose="020F0502020204030204" pitchFamily="34" charset="0"/>
                          <a:ea typeface="Calibri" panose="020F0502020204030204" pitchFamily="34" charset="0"/>
                        </a:rPr>
                        <a:t>1,9</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a:solidFill>
                            <a:srgbClr val="000000"/>
                          </a:solidFill>
                          <a:effectLst/>
                          <a:latin typeface="Calibri" panose="020F0502020204030204" pitchFamily="34" charset="0"/>
                          <a:ea typeface="Calibri" panose="020F0502020204030204" pitchFamily="34" charset="0"/>
                        </a:rPr>
                        <a:t>19,1</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a:effectLst/>
                          <a:latin typeface="Calibri" panose="020F0502020204030204" pitchFamily="34" charset="0"/>
                          <a:ea typeface="Calibri" panose="020F0502020204030204" pitchFamily="34" charset="0"/>
                        </a:rPr>
                        <a:t>1,5</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effectLst/>
                          <a:latin typeface="Calibri" panose="020F0502020204030204" pitchFamily="34" charset="0"/>
                          <a:ea typeface="Calibri" panose="020F0502020204030204" pitchFamily="34" charset="0"/>
                        </a:rPr>
                        <a:t>0,1</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FF0000"/>
                          </a:solidFill>
                          <a:effectLst/>
                          <a:latin typeface="Calibri" panose="020F0502020204030204" pitchFamily="34" charset="0"/>
                          <a:ea typeface="Calibri" panose="020F0502020204030204" pitchFamily="34" charset="0"/>
                        </a:rPr>
                        <a:t>1,7</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a:solidFill>
                            <a:srgbClr val="000000"/>
                          </a:solidFill>
                          <a:effectLst/>
                          <a:latin typeface="Calibri" panose="020F0502020204030204" pitchFamily="34" charset="0"/>
                          <a:ea typeface="Calibri" panose="020F0502020204030204" pitchFamily="34" charset="0"/>
                        </a:rPr>
                        <a:t>19,4</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a:effectLst/>
                          <a:latin typeface="Calibri" panose="020F0502020204030204" pitchFamily="34" charset="0"/>
                          <a:ea typeface="Calibri" panose="020F0502020204030204" pitchFamily="34" charset="0"/>
                        </a:rPr>
                        <a:t>1,7</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a:effectLst/>
                          <a:latin typeface="Calibri" panose="020F0502020204030204" pitchFamily="34" charset="0"/>
                          <a:ea typeface="Calibri" panose="020F0502020204030204" pitchFamily="34" charset="0"/>
                        </a:rPr>
                        <a:t>0,3</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FF0000"/>
                          </a:solidFill>
                          <a:effectLst/>
                          <a:latin typeface="Calibri" panose="020F0502020204030204" pitchFamily="34" charset="0"/>
                          <a:ea typeface="Calibri" panose="020F0502020204030204" pitchFamily="34" charset="0"/>
                        </a:rPr>
                        <a:t>2,6</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3625731"/>
                  </a:ext>
                </a:extLst>
              </a:tr>
              <a:tr h="749160">
                <a:tc>
                  <a:txBody>
                    <a:bodyPr/>
                    <a:lstStyle/>
                    <a:p>
                      <a:r>
                        <a:rPr lang="lt-LT" sz="1400" b="1" dirty="0">
                          <a:effectLst/>
                          <a:latin typeface="Calibri" panose="020F0502020204030204" pitchFamily="34" charset="0"/>
                          <a:ea typeface="Calibri" panose="020F0502020204030204" pitchFamily="34" charset="0"/>
                        </a:rPr>
                        <a:t>lygio pokytis, darbingo amžiaus (19-64), proc.</a:t>
                      </a:r>
                      <a:endParaRPr lang="lt-LT" sz="14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0000"/>
                          </a:solidFill>
                          <a:effectLst/>
                          <a:latin typeface="Calibri" panose="020F0502020204030204" pitchFamily="34" charset="0"/>
                          <a:ea typeface="Calibri" panose="020F0502020204030204" pitchFamily="34" charset="0"/>
                        </a:rPr>
                        <a:t>17,2</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a:effectLst/>
                          <a:latin typeface="Calibri" panose="020F0502020204030204" pitchFamily="34" charset="0"/>
                          <a:ea typeface="Calibri" panose="020F0502020204030204" pitchFamily="34" charset="0"/>
                        </a:rPr>
                        <a:t>-1,4</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effectLst/>
                          <a:latin typeface="Calibri" panose="020F0502020204030204" pitchFamily="34" charset="0"/>
                          <a:ea typeface="Calibri" panose="020F0502020204030204" pitchFamily="34" charset="0"/>
                        </a:rPr>
                        <a:t>0,2</a:t>
                      </a:r>
                      <a:endParaRPr lang="lt-LT" sz="1800" dirty="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FF0000"/>
                          </a:solidFill>
                          <a:effectLst/>
                          <a:latin typeface="Calibri" panose="020F0502020204030204" pitchFamily="34" charset="0"/>
                          <a:ea typeface="Calibri" panose="020F0502020204030204" pitchFamily="34" charset="0"/>
                        </a:rPr>
                        <a:t>-1,2</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a:solidFill>
                            <a:srgbClr val="000000"/>
                          </a:solidFill>
                          <a:effectLst/>
                          <a:latin typeface="Calibri" panose="020F0502020204030204" pitchFamily="34" charset="0"/>
                          <a:ea typeface="Calibri" panose="020F0502020204030204" pitchFamily="34" charset="0"/>
                        </a:rPr>
                        <a:t>17,5</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a:effectLst/>
                          <a:latin typeface="Calibri" panose="020F0502020204030204" pitchFamily="34" charset="0"/>
                          <a:ea typeface="Calibri" panose="020F0502020204030204" pitchFamily="34" charset="0"/>
                        </a:rPr>
                        <a:t>-1,5</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a:effectLst/>
                          <a:latin typeface="Calibri" panose="020F0502020204030204" pitchFamily="34" charset="0"/>
                          <a:ea typeface="Calibri" panose="020F0502020204030204" pitchFamily="34" charset="0"/>
                        </a:rPr>
                        <a:t>0,0</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FF0000"/>
                          </a:solidFill>
                          <a:effectLst/>
                          <a:latin typeface="Calibri" panose="020F0502020204030204" pitchFamily="34" charset="0"/>
                          <a:ea typeface="Calibri" panose="020F0502020204030204" pitchFamily="34" charset="0"/>
                        </a:rPr>
                        <a:t>-1,4</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a:solidFill>
                            <a:srgbClr val="000000"/>
                          </a:solidFill>
                          <a:effectLst/>
                          <a:latin typeface="Calibri" panose="020F0502020204030204" pitchFamily="34" charset="0"/>
                          <a:ea typeface="Calibri" panose="020F0502020204030204" pitchFamily="34" charset="0"/>
                        </a:rPr>
                        <a:t>17,9</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a:effectLst/>
                          <a:latin typeface="Calibri" panose="020F0502020204030204" pitchFamily="34" charset="0"/>
                          <a:ea typeface="Calibri" panose="020F0502020204030204" pitchFamily="34" charset="0"/>
                        </a:rPr>
                        <a:t>-1,7</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a:effectLst/>
                          <a:latin typeface="Calibri" panose="020F0502020204030204" pitchFamily="34" charset="0"/>
                          <a:ea typeface="Calibri" panose="020F0502020204030204" pitchFamily="34" charset="0"/>
                        </a:rPr>
                        <a:t>0,1</a:t>
                      </a:r>
                      <a:endParaRPr lang="lt-LT" sz="1800">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FF0000"/>
                          </a:solidFill>
                          <a:effectLst/>
                          <a:latin typeface="Calibri" panose="020F0502020204030204" pitchFamily="34" charset="0"/>
                          <a:ea typeface="Calibri" panose="020F0502020204030204" pitchFamily="34" charset="0"/>
                        </a:rPr>
                        <a:t>-1,5</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804606"/>
                  </a:ext>
                </a:extLst>
              </a:tr>
              <a:tr h="362779">
                <a:tc rowSpan="2">
                  <a:txBody>
                    <a:bodyPr/>
                    <a:lstStyle/>
                    <a:p>
                      <a:r>
                        <a:rPr lang="lt-LT" sz="1400" b="1" dirty="0">
                          <a:solidFill>
                            <a:srgbClr val="FF0000"/>
                          </a:solidFill>
                          <a:effectLst/>
                          <a:latin typeface="Calibri" panose="020F0502020204030204" pitchFamily="34" charset="0"/>
                          <a:ea typeface="Calibri" panose="020F0502020204030204" pitchFamily="34" charset="0"/>
                        </a:rPr>
                        <a:t>lygio pokytis, senyvo amžiaus (65+), proc.</a:t>
                      </a:r>
                      <a:endParaRPr lang="lt-LT" sz="14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r"/>
                      <a:r>
                        <a:rPr lang="lt-LT" sz="1800" dirty="0">
                          <a:solidFill>
                            <a:srgbClr val="FF0000"/>
                          </a:solidFill>
                          <a:effectLst/>
                          <a:latin typeface="Calibri" panose="020F0502020204030204" pitchFamily="34" charset="0"/>
                          <a:ea typeface="Calibri" panose="020F0502020204030204" pitchFamily="34" charset="0"/>
                        </a:rPr>
                        <a:t>28,9</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rowSpan="2">
                  <a:txBody>
                    <a:bodyPr/>
                    <a:lstStyle/>
                    <a:p>
                      <a:pPr algn="r"/>
                      <a:r>
                        <a:rPr lang="lt-LT" sz="1800" dirty="0">
                          <a:solidFill>
                            <a:srgbClr val="FF0000"/>
                          </a:solidFill>
                          <a:effectLst/>
                          <a:latin typeface="Calibri" panose="020F0502020204030204" pitchFamily="34" charset="0"/>
                          <a:ea typeface="Calibri" panose="020F0502020204030204" pitchFamily="34" charset="0"/>
                        </a:rPr>
                        <a:t>-3,6</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r"/>
                      <a:r>
                        <a:rPr lang="lt-LT" sz="1800" dirty="0">
                          <a:solidFill>
                            <a:srgbClr val="FF0000"/>
                          </a:solidFill>
                          <a:effectLst/>
                          <a:latin typeface="Calibri" panose="020F0502020204030204" pitchFamily="34" charset="0"/>
                          <a:ea typeface="Calibri" panose="020F0502020204030204" pitchFamily="34" charset="0"/>
                        </a:rPr>
                        <a:t>-0,7</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b="1" dirty="0">
                          <a:solidFill>
                            <a:srgbClr val="FF0000"/>
                          </a:solidFill>
                          <a:effectLst/>
                          <a:latin typeface="Calibri" panose="020F0502020204030204" pitchFamily="34" charset="0"/>
                          <a:ea typeface="Calibri" panose="020F0502020204030204" pitchFamily="34" charset="0"/>
                        </a:rPr>
                        <a:t>-4,4</a:t>
                      </a:r>
                      <a:endParaRPr lang="lt-LT" sz="1800" b="1"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r"/>
                      <a:r>
                        <a:rPr lang="lt-LT" sz="1800" dirty="0">
                          <a:solidFill>
                            <a:srgbClr val="FF0000"/>
                          </a:solidFill>
                          <a:effectLst/>
                          <a:latin typeface="Calibri" panose="020F0502020204030204" pitchFamily="34" charset="0"/>
                          <a:ea typeface="Calibri" panose="020F0502020204030204" pitchFamily="34" charset="0"/>
                        </a:rPr>
                        <a:t>27,7</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rowSpan="2">
                  <a:txBody>
                    <a:bodyPr/>
                    <a:lstStyle/>
                    <a:p>
                      <a:pPr algn="r"/>
                      <a:r>
                        <a:rPr lang="lt-LT" sz="1800" dirty="0">
                          <a:solidFill>
                            <a:srgbClr val="FF0000"/>
                          </a:solidFill>
                          <a:effectLst/>
                          <a:latin typeface="Calibri" panose="020F0502020204030204" pitchFamily="34" charset="0"/>
                          <a:ea typeface="Calibri" panose="020F0502020204030204" pitchFamily="34" charset="0"/>
                        </a:rPr>
                        <a:t>-3,7</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r"/>
                      <a:r>
                        <a:rPr lang="lt-LT" sz="1800" dirty="0">
                          <a:solidFill>
                            <a:srgbClr val="FF0000"/>
                          </a:solidFill>
                          <a:effectLst/>
                          <a:latin typeface="Calibri" panose="020F0502020204030204" pitchFamily="34" charset="0"/>
                          <a:ea typeface="Calibri" panose="020F0502020204030204" pitchFamily="34" charset="0"/>
                        </a:rPr>
                        <a:t>-0,6</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b="1" dirty="0">
                          <a:solidFill>
                            <a:srgbClr val="FF0000"/>
                          </a:solidFill>
                          <a:effectLst/>
                          <a:latin typeface="Calibri" panose="020F0502020204030204" pitchFamily="34" charset="0"/>
                          <a:ea typeface="Calibri" panose="020F0502020204030204" pitchFamily="34" charset="0"/>
                        </a:rPr>
                        <a:t>-4,4</a:t>
                      </a:r>
                      <a:endParaRPr lang="lt-LT" sz="1800" b="1"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r"/>
                      <a:r>
                        <a:rPr lang="lt-LT" sz="1800" dirty="0">
                          <a:solidFill>
                            <a:srgbClr val="FF0000"/>
                          </a:solidFill>
                          <a:effectLst/>
                          <a:latin typeface="Calibri" panose="020F0502020204030204" pitchFamily="34" charset="0"/>
                          <a:ea typeface="Calibri" panose="020F0502020204030204" pitchFamily="34" charset="0"/>
                        </a:rPr>
                        <a:t>27,3</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rowSpan="2">
                  <a:txBody>
                    <a:bodyPr/>
                    <a:lstStyle/>
                    <a:p>
                      <a:pPr algn="r"/>
                      <a:r>
                        <a:rPr lang="lt-LT" sz="1800" dirty="0">
                          <a:solidFill>
                            <a:srgbClr val="FF0000"/>
                          </a:solidFill>
                          <a:effectLst/>
                          <a:latin typeface="Calibri" panose="020F0502020204030204" pitchFamily="34" charset="0"/>
                          <a:ea typeface="Calibri" panose="020F0502020204030204" pitchFamily="34" charset="0"/>
                        </a:rPr>
                        <a:t>-3,5</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r"/>
                      <a:r>
                        <a:rPr lang="lt-LT" sz="1800" dirty="0">
                          <a:solidFill>
                            <a:srgbClr val="FF0000"/>
                          </a:solidFill>
                          <a:effectLst/>
                          <a:latin typeface="Calibri" panose="020F0502020204030204" pitchFamily="34" charset="0"/>
                          <a:ea typeface="Calibri" panose="020F0502020204030204" pitchFamily="34" charset="0"/>
                        </a:rPr>
                        <a:t>-1,1</a:t>
                      </a:r>
                      <a:endParaRPr lang="lt-LT" sz="1800"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b="1" dirty="0">
                          <a:solidFill>
                            <a:srgbClr val="FF0000"/>
                          </a:solidFill>
                          <a:effectLst/>
                          <a:latin typeface="Calibri" panose="020F0502020204030204" pitchFamily="34" charset="0"/>
                          <a:ea typeface="Calibri" panose="020F0502020204030204" pitchFamily="34" charset="0"/>
                        </a:rPr>
                        <a:t>-4,8</a:t>
                      </a:r>
                      <a:endParaRPr lang="lt-LT" sz="1800" b="1" dirty="0">
                        <a:solidFill>
                          <a:srgbClr val="FF000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7802168"/>
                  </a:ext>
                </a:extLst>
              </a:tr>
              <a:tr h="362779">
                <a:tc vMerge="1">
                  <a:txBody>
                    <a:bodyPr/>
                    <a:lstStyle/>
                    <a:p>
                      <a:endParaRPr lang="lt-LT"/>
                    </a:p>
                  </a:txBody>
                  <a:tcPr/>
                </a:tc>
                <a:tc vMerge="1">
                  <a:txBody>
                    <a:bodyPr/>
                    <a:lstStyle/>
                    <a:p>
                      <a:endParaRPr lang="lt-LT"/>
                    </a:p>
                  </a:txBody>
                  <a:tcPr/>
                </a:tc>
                <a:tc vMerge="1">
                  <a:txBody>
                    <a:bodyPr/>
                    <a:lstStyle/>
                    <a:p>
                      <a:endParaRPr lang="lt-LT"/>
                    </a:p>
                  </a:txBody>
                  <a:tcPr/>
                </a:tc>
                <a:tc vMerge="1">
                  <a:txBody>
                    <a:bodyPr/>
                    <a:lstStyle/>
                    <a:p>
                      <a:endParaRPr lang="lt-LT"/>
                    </a:p>
                  </a:txBody>
                  <a:tcPr/>
                </a:tc>
                <a:tc>
                  <a:txBody>
                    <a:bodyPr/>
                    <a:lstStyle/>
                    <a:p>
                      <a:pPr algn="r"/>
                      <a:r>
                        <a:rPr lang="lt-LT" sz="1800" b="1" dirty="0">
                          <a:solidFill>
                            <a:srgbClr val="FF0000"/>
                          </a:solidFill>
                          <a:effectLst/>
                          <a:latin typeface="Times New Roman" panose="02020603050405020304" pitchFamily="18" charset="0"/>
                          <a:ea typeface="Calibri" panose="020F0502020204030204" pitchFamily="34" charset="0"/>
                        </a:rPr>
                        <a:t>24,5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lt-LT"/>
                    </a:p>
                  </a:txBody>
                  <a:tcPr/>
                </a:tc>
                <a:tc vMerge="1">
                  <a:txBody>
                    <a:bodyPr/>
                    <a:lstStyle/>
                    <a:p>
                      <a:endParaRPr lang="lt-LT"/>
                    </a:p>
                  </a:txBody>
                  <a:tcPr/>
                </a:tc>
                <a:tc vMerge="1">
                  <a:txBody>
                    <a:bodyPr/>
                    <a:lstStyle/>
                    <a:p>
                      <a:endParaRPr lang="lt-LT"/>
                    </a:p>
                  </a:txBody>
                  <a:tcPr/>
                </a:tc>
                <a:tc>
                  <a:txBody>
                    <a:bodyPr/>
                    <a:lstStyle/>
                    <a:p>
                      <a:pPr algn="r"/>
                      <a:r>
                        <a:rPr lang="lt-LT" sz="1800" b="1" dirty="0">
                          <a:solidFill>
                            <a:srgbClr val="FF0000"/>
                          </a:solidFill>
                          <a:effectLst/>
                          <a:latin typeface="Times New Roman" panose="02020603050405020304" pitchFamily="18" charset="0"/>
                          <a:ea typeface="Calibri" panose="020F0502020204030204" pitchFamily="34" charset="0"/>
                        </a:rPr>
                        <a:t>23,3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lt-LT"/>
                    </a:p>
                  </a:txBody>
                  <a:tcPr/>
                </a:tc>
                <a:tc vMerge="1">
                  <a:txBody>
                    <a:bodyPr/>
                    <a:lstStyle/>
                    <a:p>
                      <a:endParaRPr lang="lt-LT"/>
                    </a:p>
                  </a:txBody>
                  <a:tcPr/>
                </a:tc>
                <a:tc vMerge="1">
                  <a:txBody>
                    <a:bodyPr/>
                    <a:lstStyle/>
                    <a:p>
                      <a:endParaRPr lang="lt-LT"/>
                    </a:p>
                  </a:txBody>
                  <a:tcPr/>
                </a:tc>
                <a:tc>
                  <a:txBody>
                    <a:bodyPr/>
                    <a:lstStyle/>
                    <a:p>
                      <a:pPr algn="r"/>
                      <a:r>
                        <a:rPr lang="lt-LT" sz="1800" b="1" dirty="0">
                          <a:solidFill>
                            <a:srgbClr val="FF0000"/>
                          </a:solidFill>
                          <a:effectLst/>
                          <a:latin typeface="Times New Roman" panose="02020603050405020304" pitchFamily="18" charset="0"/>
                          <a:ea typeface="Calibri" panose="020F0502020204030204" pitchFamily="34" charset="0"/>
                        </a:rPr>
                        <a:t>22,5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6212806"/>
                  </a:ext>
                </a:extLst>
              </a:tr>
              <a:tr h="803206">
                <a:tc>
                  <a:txBody>
                    <a:bodyPr/>
                    <a:lstStyle/>
                    <a:p>
                      <a:r>
                        <a:rPr lang="lt-LT" sz="1400" b="1" dirty="0">
                          <a:solidFill>
                            <a:srgbClr val="0070C0"/>
                          </a:solidFill>
                          <a:effectLst/>
                          <a:latin typeface="Calibri" panose="020F0502020204030204" pitchFamily="34" charset="0"/>
                          <a:ea typeface="Calibri" panose="020F0502020204030204" pitchFamily="34" charset="0"/>
                        </a:rPr>
                        <a:t>skurdo gylio pokytis, bendras, proc.</a:t>
                      </a:r>
                      <a:endParaRPr lang="lt-LT" sz="14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22,7</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-3,3</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0,0</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-3,9</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22,5</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-3,3</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0,0</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-3,7</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22,4</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-3,1</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0,1</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lt-LT" sz="1800" dirty="0">
                          <a:solidFill>
                            <a:srgbClr val="0070C0"/>
                          </a:solidFill>
                          <a:effectLst/>
                          <a:latin typeface="Calibri" panose="020F0502020204030204" pitchFamily="34" charset="0"/>
                          <a:ea typeface="Calibri" panose="020F0502020204030204" pitchFamily="34" charset="0"/>
                        </a:rPr>
                        <a:t>-3,9</a:t>
                      </a:r>
                      <a:endParaRPr lang="lt-LT" sz="1800" dirty="0">
                        <a:solidFill>
                          <a:srgbClr val="0070C0"/>
                        </a:solidFill>
                        <a:effectLst/>
                        <a:latin typeface="Times New Roman" panose="02020603050405020304" pitchFamily="18"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7954745"/>
                  </a:ext>
                </a:extLst>
              </a:tr>
            </a:tbl>
          </a:graphicData>
        </a:graphic>
      </p:graphicFrame>
      <p:sp>
        <p:nvSpPr>
          <p:cNvPr id="8" name="TextBox 7">
            <a:extLst>
              <a:ext uri="{FF2B5EF4-FFF2-40B4-BE49-F238E27FC236}">
                <a16:creationId xmlns:a16="http://schemas.microsoft.com/office/drawing/2014/main" id="{B11F87A8-B19D-4A7A-A5A5-C369BBAE28FD}"/>
              </a:ext>
            </a:extLst>
          </p:cNvPr>
          <p:cNvSpPr txBox="1"/>
          <p:nvPr/>
        </p:nvSpPr>
        <p:spPr>
          <a:xfrm>
            <a:off x="450573" y="5030735"/>
            <a:ext cx="11290853" cy="1477328"/>
          </a:xfrm>
          <a:prstGeom prst="rect">
            <a:avLst/>
          </a:prstGeom>
          <a:noFill/>
        </p:spPr>
        <p:txBody>
          <a:bodyPr wrap="square" rtlCol="0">
            <a:spAutoFit/>
          </a:bodyPr>
          <a:lstStyle/>
          <a:p>
            <a:r>
              <a:rPr lang="lt-LT" dirty="0" err="1"/>
              <a:t>Baznis</a:t>
            </a:r>
            <a:r>
              <a:rPr lang="lt-LT" dirty="0"/>
              <a:t> scenarijus – dabartinis reguliavimas (jau su vienišo asmens išmoka)</a:t>
            </a:r>
          </a:p>
          <a:p>
            <a:r>
              <a:rPr lang="lt-LT" dirty="0"/>
              <a:t>R1 – tik bendrosios pensijų dalies formulės keitimas</a:t>
            </a:r>
          </a:p>
          <a:p>
            <a:r>
              <a:rPr lang="lt-LT" dirty="0"/>
              <a:t>R2 – tik individualiosios dalies spartesnis didinimas</a:t>
            </a:r>
          </a:p>
          <a:p>
            <a:r>
              <a:rPr lang="lt-LT" dirty="0"/>
              <a:t>R3 – visos priemonės kartu</a:t>
            </a:r>
          </a:p>
          <a:p>
            <a:r>
              <a:rPr lang="lt-LT" b="1" i="1" dirty="0">
                <a:solidFill>
                  <a:srgbClr val="FF0000"/>
                </a:solidFill>
              </a:rPr>
              <a:t>Pagyvenusių asmenų skurdo lygis 2024 įgyvendinus priemones  - 22,5 proc. (siekiamas – 25 proc.) </a:t>
            </a:r>
          </a:p>
        </p:txBody>
      </p:sp>
    </p:spTree>
    <p:extLst>
      <p:ext uri="{BB962C8B-B14F-4D97-AF65-F5344CB8AC3E}">
        <p14:creationId xmlns:p14="http://schemas.microsoft.com/office/powerpoint/2010/main" val="3806974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E389F97-18FC-4715-A245-BF1DCF8EC6DC}"/>
              </a:ext>
            </a:extLst>
          </p:cNvPr>
          <p:cNvSpPr>
            <a:spLocks noGrp="1"/>
          </p:cNvSpPr>
          <p:nvPr>
            <p:ph type="title"/>
          </p:nvPr>
        </p:nvSpPr>
        <p:spPr>
          <a:xfrm>
            <a:off x="248479" y="151882"/>
            <a:ext cx="11569148" cy="683006"/>
          </a:xfrm>
        </p:spPr>
        <p:txBody>
          <a:bodyPr>
            <a:noAutofit/>
          </a:bodyPr>
          <a:lstStyle/>
          <a:p>
            <a:pPr algn="ctr"/>
            <a:r>
              <a:rPr lang="lt-LT" sz="2800" dirty="0"/>
              <a:t>Pensijų dydžių (</a:t>
            </a:r>
            <a:r>
              <a:rPr lang="lt-LT" sz="2800" dirty="0" err="1"/>
              <a:t>eur</a:t>
            </a:r>
            <a:r>
              <a:rPr lang="lt-LT" sz="2800" dirty="0"/>
              <a:t>) pokyčiai gavėjams,</a:t>
            </a:r>
            <a:br>
              <a:rPr lang="lt-LT" sz="2800" dirty="0"/>
            </a:br>
            <a:r>
              <a:rPr lang="lt-LT" sz="2800" dirty="0"/>
              <a:t> įgyvendinus abi siūlomas priemones </a:t>
            </a:r>
          </a:p>
        </p:txBody>
      </p:sp>
      <p:graphicFrame>
        <p:nvGraphicFramePr>
          <p:cNvPr id="6" name="Turinio vietos rezervavimo ženklas 5">
            <a:extLst>
              <a:ext uri="{FF2B5EF4-FFF2-40B4-BE49-F238E27FC236}">
                <a16:creationId xmlns:a16="http://schemas.microsoft.com/office/drawing/2014/main" id="{773A66F7-042A-4960-B453-8DFF8D72D6D6}"/>
              </a:ext>
            </a:extLst>
          </p:cNvPr>
          <p:cNvGraphicFramePr>
            <a:graphicFrameLocks noGrp="1"/>
          </p:cNvGraphicFramePr>
          <p:nvPr>
            <p:ph idx="1"/>
            <p:extLst>
              <p:ext uri="{D42A27DB-BD31-4B8C-83A1-F6EECF244321}">
                <p14:modId xmlns:p14="http://schemas.microsoft.com/office/powerpoint/2010/main" val="2541822602"/>
              </p:ext>
            </p:extLst>
          </p:nvPr>
        </p:nvGraphicFramePr>
        <p:xfrm>
          <a:off x="576471" y="1053549"/>
          <a:ext cx="11102008" cy="5735493"/>
        </p:xfrm>
        <a:graphic>
          <a:graphicData uri="http://schemas.openxmlformats.org/drawingml/2006/table">
            <a:tbl>
              <a:tblPr/>
              <a:tblGrid>
                <a:gridCol w="2341098">
                  <a:extLst>
                    <a:ext uri="{9D8B030D-6E8A-4147-A177-3AD203B41FA5}">
                      <a16:colId xmlns:a16="http://schemas.microsoft.com/office/drawing/2014/main" val="86631935"/>
                    </a:ext>
                  </a:extLst>
                </a:gridCol>
                <a:gridCol w="1752182">
                  <a:extLst>
                    <a:ext uri="{9D8B030D-6E8A-4147-A177-3AD203B41FA5}">
                      <a16:colId xmlns:a16="http://schemas.microsoft.com/office/drawing/2014/main" val="443296079"/>
                    </a:ext>
                  </a:extLst>
                </a:gridCol>
                <a:gridCol w="1752182">
                  <a:extLst>
                    <a:ext uri="{9D8B030D-6E8A-4147-A177-3AD203B41FA5}">
                      <a16:colId xmlns:a16="http://schemas.microsoft.com/office/drawing/2014/main" val="3313491036"/>
                    </a:ext>
                  </a:extLst>
                </a:gridCol>
                <a:gridCol w="1752182">
                  <a:extLst>
                    <a:ext uri="{9D8B030D-6E8A-4147-A177-3AD203B41FA5}">
                      <a16:colId xmlns:a16="http://schemas.microsoft.com/office/drawing/2014/main" val="207530363"/>
                    </a:ext>
                  </a:extLst>
                </a:gridCol>
                <a:gridCol w="1752182">
                  <a:extLst>
                    <a:ext uri="{9D8B030D-6E8A-4147-A177-3AD203B41FA5}">
                      <a16:colId xmlns:a16="http://schemas.microsoft.com/office/drawing/2014/main" val="119264065"/>
                    </a:ext>
                  </a:extLst>
                </a:gridCol>
                <a:gridCol w="1752182">
                  <a:extLst>
                    <a:ext uri="{9D8B030D-6E8A-4147-A177-3AD203B41FA5}">
                      <a16:colId xmlns:a16="http://schemas.microsoft.com/office/drawing/2014/main" val="1464633064"/>
                    </a:ext>
                  </a:extLst>
                </a:gridCol>
              </a:tblGrid>
              <a:tr h="237232">
                <a:tc>
                  <a:txBody>
                    <a:bodyPr/>
                    <a:lstStyle/>
                    <a:p>
                      <a:pPr algn="ctr" rtl="0" fontAlgn="ctr"/>
                      <a:r>
                        <a:rPr lang="lt-LT" sz="1400" b="0" i="0" u="none" strike="noStrike" dirty="0">
                          <a:solidFill>
                            <a:srgbClr val="000000"/>
                          </a:solidFill>
                          <a:effectLst/>
                          <a:latin typeface="Calibri" panose="020F0502020204030204" pitchFamily="34" charset="0"/>
                        </a:rPr>
                        <a:t>DU, stažas</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chemeClr val="tx1"/>
                          </a:solidFill>
                          <a:effectLst/>
                          <a:latin typeface="Calibri" panose="020F0502020204030204" pitchFamily="34" charset="0"/>
                        </a:rPr>
                        <a:t>15</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30</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35</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37</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42</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3164939835"/>
                  </a:ext>
                </a:extLst>
              </a:tr>
              <a:tr h="316402">
                <a:tc>
                  <a:txBody>
                    <a:bodyPr/>
                    <a:lstStyle/>
                    <a:p>
                      <a:pPr algn="ctr" rtl="0" fontAlgn="ctr"/>
                      <a:r>
                        <a:rPr lang="lt-LT" sz="1400" b="0" i="0" u="none" strike="noStrike" dirty="0">
                          <a:solidFill>
                            <a:srgbClr val="000000"/>
                          </a:solidFill>
                          <a:effectLst/>
                          <a:latin typeface="Calibri" panose="020F0502020204030204" pitchFamily="34" charset="0"/>
                        </a:rPr>
                        <a:t>MMA, 2021 m.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1" i="0" u="none" strike="noStrike" dirty="0">
                          <a:solidFill>
                            <a:schemeClr val="accent2">
                              <a:lumMod val="75000"/>
                            </a:schemeClr>
                          </a:solidFill>
                          <a:effectLst/>
                          <a:latin typeface="Calibri" panose="020F0502020204030204" pitchFamily="34" charset="0"/>
                        </a:rPr>
                        <a:t>122,64</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a:solidFill>
                            <a:srgbClr val="000000"/>
                          </a:solidFill>
                          <a:effectLst/>
                          <a:latin typeface="Calibri" panose="020F0502020204030204" pitchFamily="34" charset="0"/>
                        </a:rPr>
                        <a:t>245,27</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a:solidFill>
                            <a:srgbClr val="000000"/>
                          </a:solidFill>
                          <a:effectLst/>
                          <a:latin typeface="Calibri" panose="020F0502020204030204" pitchFamily="34" charset="0"/>
                        </a:rPr>
                        <a:t>286,15</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dirty="0">
                          <a:solidFill>
                            <a:srgbClr val="000000"/>
                          </a:solidFill>
                          <a:effectLst/>
                          <a:latin typeface="Calibri" panose="020F0502020204030204" pitchFamily="34" charset="0"/>
                        </a:rPr>
                        <a:t>302,50</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dirty="0">
                          <a:solidFill>
                            <a:srgbClr val="000000"/>
                          </a:solidFill>
                          <a:effectLst/>
                          <a:latin typeface="Calibri" panose="020F0502020204030204" pitchFamily="34" charset="0"/>
                        </a:rPr>
                        <a:t>343,38</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extLst>
                  <a:ext uri="{0D108BD9-81ED-4DB2-BD59-A6C34878D82A}">
                    <a16:rowId xmlns:a16="http://schemas.microsoft.com/office/drawing/2014/main" val="1480299297"/>
                  </a:ext>
                </a:extLst>
              </a:tr>
              <a:tr h="316402">
                <a:tc>
                  <a:txBody>
                    <a:bodyPr/>
                    <a:lstStyle/>
                    <a:p>
                      <a:pPr algn="ctr" rtl="0" fontAlgn="ctr"/>
                      <a:r>
                        <a:rPr lang="lt-LT" sz="1400" b="0" i="0" u="none" strike="noStrike">
                          <a:solidFill>
                            <a:srgbClr val="000000"/>
                          </a:solidFill>
                          <a:effectLst/>
                          <a:latin typeface="Calibri" panose="020F0502020204030204" pitchFamily="34" charset="0"/>
                        </a:rPr>
                        <a:t>MMA, 2022 m. + visi siūlymai</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247,33</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280,64</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308,21</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325,82</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369,86</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2129002121"/>
                  </a:ext>
                </a:extLst>
              </a:tr>
              <a:tr h="316402">
                <a:tc>
                  <a:txBody>
                    <a:bodyPr/>
                    <a:lstStyle/>
                    <a:p>
                      <a:pPr algn="ctr" rtl="0" fontAlgn="ctr"/>
                      <a:r>
                        <a:rPr lang="lt-LT" sz="1400" b="0" i="0" u="none" strike="noStrike" dirty="0">
                          <a:solidFill>
                            <a:srgbClr val="000000"/>
                          </a:solidFill>
                          <a:effectLst/>
                          <a:latin typeface="Calibri" panose="020F0502020204030204" pitchFamily="34" charset="0"/>
                        </a:rPr>
                        <a:t>2023 m.</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265,39</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301,60</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331,30</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350,23</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397,56</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557164276"/>
                  </a:ext>
                </a:extLst>
              </a:tr>
              <a:tr h="256541">
                <a:tc>
                  <a:txBody>
                    <a:bodyPr/>
                    <a:lstStyle/>
                    <a:p>
                      <a:pPr algn="ctr" rtl="0" fontAlgn="ctr"/>
                      <a:r>
                        <a:rPr lang="lt-LT" sz="1400" b="0" i="0" u="none" strike="noStrike">
                          <a:solidFill>
                            <a:srgbClr val="000000"/>
                          </a:solidFill>
                          <a:effectLst/>
                          <a:latin typeface="Calibri" panose="020F0502020204030204" pitchFamily="34" charset="0"/>
                        </a:rPr>
                        <a:t>2024 m.</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282,56</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321,55</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353,28</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373,47</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423,94</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3377685945"/>
                  </a:ext>
                </a:extLst>
              </a:tr>
              <a:tr h="237232">
                <a:tc>
                  <a:txBody>
                    <a:bodyPr/>
                    <a:lstStyle/>
                    <a:p>
                      <a:pPr algn="ctr" rtl="0" fontAlgn="ctr"/>
                      <a:r>
                        <a:rPr lang="lt-LT" sz="1400" b="0" i="0" u="none" strike="noStrike" dirty="0">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dirty="0">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425040279"/>
                  </a:ext>
                </a:extLst>
              </a:tr>
              <a:tr h="316402">
                <a:tc>
                  <a:txBody>
                    <a:bodyPr/>
                    <a:lstStyle/>
                    <a:p>
                      <a:pPr algn="ctr" rtl="0" fontAlgn="ctr"/>
                      <a:r>
                        <a:rPr lang="lt-LT" sz="1400" b="0" i="0" u="none" strike="noStrike" dirty="0">
                          <a:solidFill>
                            <a:srgbClr val="000000"/>
                          </a:solidFill>
                          <a:effectLst/>
                          <a:latin typeface="Calibri" panose="020F0502020204030204" pitchFamily="34" charset="0"/>
                        </a:rPr>
                        <a:t>VDU, 2021 m.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1" i="0" u="none" strike="noStrike" dirty="0">
                          <a:solidFill>
                            <a:schemeClr val="accent2">
                              <a:lumMod val="75000"/>
                            </a:schemeClr>
                          </a:solidFill>
                          <a:effectLst/>
                          <a:latin typeface="Calibri" panose="020F0502020204030204" pitchFamily="34" charset="0"/>
                        </a:rPr>
                        <a:t>155,50</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a:solidFill>
                            <a:srgbClr val="000000"/>
                          </a:solidFill>
                          <a:effectLst/>
                          <a:latin typeface="Calibri" panose="020F0502020204030204" pitchFamily="34" charset="0"/>
                        </a:rPr>
                        <a:t>311,00</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dirty="0">
                          <a:solidFill>
                            <a:srgbClr val="000000"/>
                          </a:solidFill>
                          <a:effectLst/>
                          <a:latin typeface="Calibri" panose="020F0502020204030204" pitchFamily="34" charset="0"/>
                        </a:rPr>
                        <a:t>362,83</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a:solidFill>
                            <a:srgbClr val="000000"/>
                          </a:solidFill>
                          <a:effectLst/>
                          <a:latin typeface="Calibri" panose="020F0502020204030204" pitchFamily="34" charset="0"/>
                        </a:rPr>
                        <a:t>383,56</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a:solidFill>
                            <a:srgbClr val="000000"/>
                          </a:solidFill>
                          <a:effectLst/>
                          <a:latin typeface="Calibri" panose="020F0502020204030204" pitchFamily="34" charset="0"/>
                        </a:rPr>
                        <a:t>435,40</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extLst>
                  <a:ext uri="{0D108BD9-81ED-4DB2-BD59-A6C34878D82A}">
                    <a16:rowId xmlns:a16="http://schemas.microsoft.com/office/drawing/2014/main" val="4247445574"/>
                  </a:ext>
                </a:extLst>
              </a:tr>
              <a:tr h="316402">
                <a:tc>
                  <a:txBody>
                    <a:bodyPr/>
                    <a:lstStyle/>
                    <a:p>
                      <a:pPr algn="ctr" rtl="0" fontAlgn="ctr"/>
                      <a:r>
                        <a:rPr lang="fi-FI" sz="1400" b="0" i="0" u="none" strike="noStrike" dirty="0">
                          <a:solidFill>
                            <a:srgbClr val="000000"/>
                          </a:solidFill>
                          <a:effectLst/>
                          <a:latin typeface="Calibri" panose="020F0502020204030204" pitchFamily="34" charset="0"/>
                        </a:rPr>
                        <a:t>VDU, 2022 m. + visi siūlymai</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284,21</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354,41</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394,27</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416,80</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473,13</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3491657121"/>
                  </a:ext>
                </a:extLst>
              </a:tr>
              <a:tr h="316402">
                <a:tc>
                  <a:txBody>
                    <a:bodyPr/>
                    <a:lstStyle/>
                    <a:p>
                      <a:pPr algn="ctr" rtl="0" fontAlgn="ctr"/>
                      <a:r>
                        <a:rPr lang="lt-LT" sz="1400" b="0" i="0" u="none" strike="noStrike">
                          <a:solidFill>
                            <a:srgbClr val="000000"/>
                          </a:solidFill>
                          <a:effectLst/>
                          <a:latin typeface="Calibri" panose="020F0502020204030204" pitchFamily="34" charset="0"/>
                        </a:rPr>
                        <a:t>2023 m.</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305,48</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381,77</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424,83</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449,11</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509,80</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3564068606"/>
                  </a:ext>
                </a:extLst>
              </a:tr>
              <a:tr h="273643">
                <a:tc>
                  <a:txBody>
                    <a:bodyPr/>
                    <a:lstStyle/>
                    <a:p>
                      <a:pPr algn="ctr" rtl="0" fontAlgn="ctr"/>
                      <a:r>
                        <a:rPr lang="lt-LT" sz="1400" b="0" i="0" u="none" strike="noStrike">
                          <a:solidFill>
                            <a:srgbClr val="000000"/>
                          </a:solidFill>
                          <a:effectLst/>
                          <a:latin typeface="Calibri" panose="020F0502020204030204" pitchFamily="34" charset="0"/>
                        </a:rPr>
                        <a:t>2024 m.</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325,72</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407,87</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453,98</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479,93</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544,78</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2592538712"/>
                  </a:ext>
                </a:extLst>
              </a:tr>
              <a:tr h="237232">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488329703"/>
                  </a:ext>
                </a:extLst>
              </a:tr>
              <a:tr h="316402">
                <a:tc>
                  <a:txBody>
                    <a:bodyPr/>
                    <a:lstStyle/>
                    <a:p>
                      <a:pPr algn="ctr" rtl="0" fontAlgn="ctr"/>
                      <a:r>
                        <a:rPr lang="lt-LT" sz="1400" b="0" i="0" u="none" strike="noStrike">
                          <a:solidFill>
                            <a:srgbClr val="000000"/>
                          </a:solidFill>
                          <a:effectLst/>
                          <a:latin typeface="Calibri" panose="020F0502020204030204" pitchFamily="34" charset="0"/>
                        </a:rPr>
                        <a:t>2 VDU, 2021 m.</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1" i="0" u="none" strike="noStrike" dirty="0">
                          <a:solidFill>
                            <a:schemeClr val="accent2">
                              <a:lumMod val="75000"/>
                            </a:schemeClr>
                          </a:solidFill>
                          <a:effectLst/>
                          <a:latin typeface="Calibri" panose="020F0502020204030204" pitchFamily="34" charset="0"/>
                        </a:rPr>
                        <a:t>218,05</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dirty="0">
                          <a:solidFill>
                            <a:srgbClr val="000000"/>
                          </a:solidFill>
                          <a:effectLst/>
                          <a:latin typeface="Calibri" panose="020F0502020204030204" pitchFamily="34" charset="0"/>
                        </a:rPr>
                        <a:t>436,10</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a:solidFill>
                            <a:srgbClr val="000000"/>
                          </a:solidFill>
                          <a:effectLst/>
                          <a:latin typeface="Calibri" panose="020F0502020204030204" pitchFamily="34" charset="0"/>
                        </a:rPr>
                        <a:t>508,78</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a:solidFill>
                            <a:srgbClr val="000000"/>
                          </a:solidFill>
                          <a:effectLst/>
                          <a:latin typeface="Calibri" panose="020F0502020204030204" pitchFamily="34" charset="0"/>
                        </a:rPr>
                        <a:t>537,85</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dirty="0">
                          <a:solidFill>
                            <a:srgbClr val="000000"/>
                          </a:solidFill>
                          <a:effectLst/>
                          <a:latin typeface="Calibri" panose="020F0502020204030204" pitchFamily="34" charset="0"/>
                        </a:rPr>
                        <a:t>610,54</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extLst>
                  <a:ext uri="{0D108BD9-81ED-4DB2-BD59-A6C34878D82A}">
                    <a16:rowId xmlns:a16="http://schemas.microsoft.com/office/drawing/2014/main" val="7054178"/>
                  </a:ext>
                </a:extLst>
              </a:tr>
              <a:tr h="316402">
                <a:tc>
                  <a:txBody>
                    <a:bodyPr/>
                    <a:lstStyle/>
                    <a:p>
                      <a:pPr algn="ctr" rtl="0" fontAlgn="ctr"/>
                      <a:r>
                        <a:rPr lang="fi-FI" sz="1400" b="0" i="0" u="none" strike="noStrike">
                          <a:solidFill>
                            <a:srgbClr val="000000"/>
                          </a:solidFill>
                          <a:effectLst/>
                          <a:latin typeface="Calibri" panose="020F0502020204030204" pitchFamily="34" charset="0"/>
                        </a:rPr>
                        <a:t>2 VDU, 2022 m. + visi siūlymai</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354,41</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494,81</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558,07</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589,96</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669,69</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497314556"/>
                  </a:ext>
                </a:extLst>
              </a:tr>
              <a:tr h="324951">
                <a:tc>
                  <a:txBody>
                    <a:bodyPr/>
                    <a:lstStyle/>
                    <a:p>
                      <a:pPr algn="ctr" rtl="0" fontAlgn="ctr"/>
                      <a:r>
                        <a:rPr lang="lt-LT" sz="1400" b="0" i="0" u="none" strike="noStrike">
                          <a:solidFill>
                            <a:srgbClr val="000000"/>
                          </a:solidFill>
                          <a:effectLst/>
                          <a:latin typeface="Calibri" panose="020F0502020204030204" pitchFamily="34" charset="0"/>
                        </a:rPr>
                        <a:t>2023 m.</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381,77</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534,36</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602,85</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637,30</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723,42</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650447977"/>
                  </a:ext>
                </a:extLst>
              </a:tr>
              <a:tr h="237232">
                <a:tc>
                  <a:txBody>
                    <a:bodyPr/>
                    <a:lstStyle/>
                    <a:p>
                      <a:pPr algn="ctr" rtl="0" fontAlgn="ctr"/>
                      <a:r>
                        <a:rPr lang="lt-LT" sz="1400" b="0" i="0" u="none" strike="noStrike">
                          <a:solidFill>
                            <a:srgbClr val="000000"/>
                          </a:solidFill>
                          <a:effectLst/>
                          <a:latin typeface="Calibri" panose="020F0502020204030204" pitchFamily="34" charset="0"/>
                        </a:rPr>
                        <a:t>2024 m.</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407,87</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572,16</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645,66</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682,55</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774,79</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2341774283"/>
                  </a:ext>
                </a:extLst>
              </a:tr>
              <a:tr h="237232">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dirty="0">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lt-LT" sz="1400" b="0" i="0" u="none" strike="noStrike">
                          <a:solidFill>
                            <a:srgbClr val="000000"/>
                          </a:solidFill>
                          <a:effectLst/>
                          <a:latin typeface="Calibri" panose="020F0502020204030204" pitchFamily="34" charset="0"/>
                        </a:rPr>
                        <a:t>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358252286"/>
                  </a:ext>
                </a:extLst>
              </a:tr>
              <a:tr h="342053">
                <a:tc>
                  <a:txBody>
                    <a:bodyPr/>
                    <a:lstStyle/>
                    <a:p>
                      <a:pPr algn="ctr" rtl="0" fontAlgn="ctr"/>
                      <a:r>
                        <a:rPr lang="lt-LT" sz="1400" b="0" i="0" u="none" strike="noStrike" dirty="0">
                          <a:solidFill>
                            <a:srgbClr val="000000"/>
                          </a:solidFill>
                          <a:effectLst/>
                          <a:latin typeface="Calibri" panose="020F0502020204030204" pitchFamily="34" charset="0"/>
                        </a:rPr>
                        <a:t> 3 VDU, 2021 m. </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1" i="0" u="none" strike="noStrike" dirty="0">
                          <a:solidFill>
                            <a:schemeClr val="accent2">
                              <a:lumMod val="75000"/>
                            </a:schemeClr>
                          </a:solidFill>
                          <a:effectLst/>
                          <a:latin typeface="Calibri" panose="020F0502020204030204" pitchFamily="34" charset="0"/>
                        </a:rPr>
                        <a:t>280,60</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dirty="0">
                          <a:solidFill>
                            <a:srgbClr val="000000"/>
                          </a:solidFill>
                          <a:effectLst/>
                          <a:latin typeface="Calibri" panose="020F0502020204030204" pitchFamily="34" charset="0"/>
                        </a:rPr>
                        <a:t>561,20</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dirty="0">
                          <a:solidFill>
                            <a:srgbClr val="000000"/>
                          </a:solidFill>
                          <a:effectLst/>
                          <a:latin typeface="Calibri" panose="020F0502020204030204" pitchFamily="34" charset="0"/>
                        </a:rPr>
                        <a:t>654,73</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dirty="0">
                          <a:solidFill>
                            <a:srgbClr val="000000"/>
                          </a:solidFill>
                          <a:effectLst/>
                          <a:latin typeface="Calibri" panose="020F0502020204030204" pitchFamily="34" charset="0"/>
                        </a:rPr>
                        <a:t>692,14</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tc>
                  <a:txBody>
                    <a:bodyPr/>
                    <a:lstStyle/>
                    <a:p>
                      <a:pPr algn="ctr" fontAlgn="b"/>
                      <a:r>
                        <a:rPr lang="lt-LT" sz="1400" b="0" i="0" u="none" strike="noStrike" dirty="0">
                          <a:solidFill>
                            <a:srgbClr val="000000"/>
                          </a:solidFill>
                          <a:effectLst/>
                          <a:latin typeface="Calibri" panose="020F0502020204030204" pitchFamily="34" charset="0"/>
                        </a:rPr>
                        <a:t>785,68</a:t>
                      </a:r>
                    </a:p>
                  </a:txBody>
                  <a:tcPr marL="6485" marR="6485" marT="648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4B084"/>
                    </a:solidFill>
                  </a:tcPr>
                </a:tc>
                <a:extLst>
                  <a:ext uri="{0D108BD9-81ED-4DB2-BD59-A6C34878D82A}">
                    <a16:rowId xmlns:a16="http://schemas.microsoft.com/office/drawing/2014/main" val="933867045"/>
                  </a:ext>
                </a:extLst>
              </a:tr>
              <a:tr h="273643">
                <a:tc>
                  <a:txBody>
                    <a:bodyPr/>
                    <a:lstStyle/>
                    <a:p>
                      <a:pPr algn="ctr" rtl="0" fontAlgn="ctr"/>
                      <a:r>
                        <a:rPr lang="fi-FI" sz="1400" b="0" i="0" u="none" strike="noStrike" dirty="0">
                          <a:solidFill>
                            <a:srgbClr val="000000"/>
                          </a:solidFill>
                          <a:effectLst/>
                          <a:latin typeface="Calibri" panose="020F0502020204030204" pitchFamily="34" charset="0"/>
                        </a:rPr>
                        <a:t>3 VDU, 2022 m. + visi siūlymai</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424,61</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635,21</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721,87</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763,12</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866,25</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3723707395"/>
                  </a:ext>
                </a:extLst>
              </a:tr>
              <a:tr h="273643">
                <a:tc>
                  <a:txBody>
                    <a:bodyPr/>
                    <a:lstStyle/>
                    <a:p>
                      <a:pPr algn="ctr" rtl="0" fontAlgn="ctr"/>
                      <a:r>
                        <a:rPr lang="lt-LT" sz="1400" b="0" i="0" u="none" strike="noStrike" dirty="0">
                          <a:solidFill>
                            <a:srgbClr val="000000"/>
                          </a:solidFill>
                          <a:effectLst/>
                          <a:latin typeface="Calibri" panose="020F0502020204030204" pitchFamily="34" charset="0"/>
                        </a:rPr>
                        <a:t>2023 m.</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381,77</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686,94</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780,87</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825,49</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937,04</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1373359975"/>
                  </a:ext>
                </a:extLst>
              </a:tr>
              <a:tr h="273643">
                <a:tc>
                  <a:txBody>
                    <a:bodyPr/>
                    <a:lstStyle/>
                    <a:p>
                      <a:pPr algn="ctr" rtl="0" fontAlgn="ctr"/>
                      <a:r>
                        <a:rPr lang="lt-LT" sz="1400" b="0" i="0" u="none" strike="noStrike">
                          <a:solidFill>
                            <a:srgbClr val="000000"/>
                          </a:solidFill>
                          <a:effectLst/>
                          <a:latin typeface="Calibri" panose="020F0502020204030204" pitchFamily="34" charset="0"/>
                        </a:rPr>
                        <a:t>2024 m.</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8EA9DB"/>
                    </a:solidFill>
                  </a:tcPr>
                </a:tc>
                <a:tc>
                  <a:txBody>
                    <a:bodyPr/>
                    <a:lstStyle/>
                    <a:p>
                      <a:pPr algn="ctr" rtl="0" fontAlgn="ctr"/>
                      <a:r>
                        <a:rPr lang="lt-LT" sz="1400" b="1" i="0" u="none" strike="noStrike" dirty="0">
                          <a:solidFill>
                            <a:schemeClr val="accent2">
                              <a:lumMod val="75000"/>
                            </a:schemeClr>
                          </a:solidFill>
                          <a:effectLst/>
                          <a:latin typeface="Calibri" panose="020F0502020204030204" pitchFamily="34" charset="0"/>
                        </a:rPr>
                        <a:t>490,01</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736,45</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a:solidFill>
                            <a:srgbClr val="000000"/>
                          </a:solidFill>
                          <a:effectLst/>
                          <a:latin typeface="Calibri" panose="020F0502020204030204" pitchFamily="34" charset="0"/>
                        </a:rPr>
                        <a:t>837,33</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885,18</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tc>
                  <a:txBody>
                    <a:bodyPr/>
                    <a:lstStyle/>
                    <a:p>
                      <a:pPr algn="ctr" rtl="0" fontAlgn="ctr"/>
                      <a:r>
                        <a:rPr lang="lt-LT" sz="1400" b="0" i="0" u="none" strike="noStrike" dirty="0">
                          <a:solidFill>
                            <a:srgbClr val="000000"/>
                          </a:solidFill>
                          <a:effectLst/>
                          <a:latin typeface="Calibri" panose="020F0502020204030204" pitchFamily="34" charset="0"/>
                        </a:rPr>
                        <a:t>1004,79</a:t>
                      </a:r>
                    </a:p>
                  </a:txBody>
                  <a:tcPr marL="6485" marR="6485" marT="648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A9DB"/>
                    </a:solidFill>
                  </a:tcPr>
                </a:tc>
                <a:extLst>
                  <a:ext uri="{0D108BD9-81ED-4DB2-BD59-A6C34878D82A}">
                    <a16:rowId xmlns:a16="http://schemas.microsoft.com/office/drawing/2014/main" val="1014573950"/>
                  </a:ext>
                </a:extLst>
              </a:tr>
            </a:tbl>
          </a:graphicData>
        </a:graphic>
      </p:graphicFrame>
    </p:spTree>
    <p:extLst>
      <p:ext uri="{BB962C8B-B14F-4D97-AF65-F5344CB8AC3E}">
        <p14:creationId xmlns:p14="http://schemas.microsoft.com/office/powerpoint/2010/main" val="3039422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Pavadinimas 21">
            <a:extLst>
              <a:ext uri="{FF2B5EF4-FFF2-40B4-BE49-F238E27FC236}">
                <a16:creationId xmlns:a16="http://schemas.microsoft.com/office/drawing/2014/main" id="{F254F859-47E9-424D-9340-1CCE78B2054A}"/>
              </a:ext>
            </a:extLst>
          </p:cNvPr>
          <p:cNvSpPr>
            <a:spLocks noGrp="1"/>
          </p:cNvSpPr>
          <p:nvPr>
            <p:ph type="title" idx="4294967295"/>
          </p:nvPr>
        </p:nvSpPr>
        <p:spPr>
          <a:xfrm>
            <a:off x="0" y="365125"/>
            <a:ext cx="10882313" cy="485775"/>
          </a:xfrm>
          <a:noFill/>
        </p:spPr>
        <p:txBody>
          <a:bodyPr>
            <a:noAutofit/>
          </a:bodyPr>
          <a:lstStyle/>
          <a:p>
            <a:br>
              <a:rPr lang="lt-LT" altLang="lt-LT" sz="1600" dirty="0"/>
            </a:br>
            <a:endParaRPr lang="lt-LT" sz="1600" dirty="0"/>
          </a:p>
        </p:txBody>
      </p:sp>
      <p:sp>
        <p:nvSpPr>
          <p:cNvPr id="21" name="Rectangle 5">
            <a:extLst>
              <a:ext uri="{FF2B5EF4-FFF2-40B4-BE49-F238E27FC236}">
                <a16:creationId xmlns:a16="http://schemas.microsoft.com/office/drawing/2014/main" id="{5EA1CE63-F326-4060-90D4-8AF1E84EE987}"/>
              </a:ext>
            </a:extLst>
          </p:cNvPr>
          <p:cNvSpPr>
            <a:spLocks noChangeArrowheads="1"/>
          </p:cNvSpPr>
          <p:nvPr/>
        </p:nvSpPr>
        <p:spPr bwMode="auto">
          <a:xfrm>
            <a:off x="0" y="-48399"/>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800" b="0" i="0" u="none" strike="noStrike" cap="none" normalizeH="0" baseline="0" dirty="0">
              <a:ln>
                <a:noFill/>
              </a:ln>
              <a:solidFill>
                <a:schemeClr val="tx1"/>
              </a:solidFill>
              <a:effectLst/>
              <a:latin typeface="Arial" panose="020B0604020202020204" pitchFamily="34" charset="0"/>
            </a:endParaRPr>
          </a:p>
        </p:txBody>
      </p:sp>
      <p:sp>
        <p:nvSpPr>
          <p:cNvPr id="23" name="TextBox 22">
            <a:extLst>
              <a:ext uri="{FF2B5EF4-FFF2-40B4-BE49-F238E27FC236}">
                <a16:creationId xmlns:a16="http://schemas.microsoft.com/office/drawing/2014/main" id="{89ACB09F-6B2A-4E7D-9318-56351F863AD1}"/>
              </a:ext>
            </a:extLst>
          </p:cNvPr>
          <p:cNvSpPr txBox="1"/>
          <p:nvPr/>
        </p:nvSpPr>
        <p:spPr>
          <a:xfrm>
            <a:off x="615821" y="431289"/>
            <a:ext cx="11025765" cy="646331"/>
          </a:xfrm>
          <a:prstGeom prst="rect">
            <a:avLst/>
          </a:prstGeom>
          <a:noFill/>
        </p:spPr>
        <p:txBody>
          <a:bodyPr wrap="square" rtlCol="0">
            <a:spAutoFit/>
          </a:bodyPr>
          <a:lstStyle/>
          <a:p>
            <a:pPr algn="ctr"/>
            <a:r>
              <a:rPr lang="en-GB" b="1" dirty="0">
                <a:latin typeface="+mj-lt"/>
              </a:rPr>
              <a:t>PAPILDOMA INFO: L</a:t>
            </a:r>
            <a:r>
              <a:rPr lang="lt-LT" b="1" dirty="0">
                <a:latin typeface="+mj-lt"/>
              </a:rPr>
              <a:t>ĖŠŲ POREIKIS (VB IR SODRA)</a:t>
            </a:r>
          </a:p>
          <a:p>
            <a:pPr algn="ctr"/>
            <a:r>
              <a:rPr lang="lt-LT" b="1" u="sng" dirty="0">
                <a:latin typeface="+mj-lt"/>
              </a:rPr>
              <a:t>Birželio</a:t>
            </a:r>
            <a:r>
              <a:rPr lang="lt-LT" b="1" dirty="0">
                <a:latin typeface="+mj-lt"/>
              </a:rPr>
              <a:t> mėn. ERS</a:t>
            </a:r>
            <a:r>
              <a:rPr lang="lt-LT" dirty="0">
                <a:latin typeface="+mj-lt"/>
              </a:rPr>
              <a:t>  </a:t>
            </a:r>
          </a:p>
        </p:txBody>
      </p:sp>
      <p:sp>
        <p:nvSpPr>
          <p:cNvPr id="30" name="Rectangle 7">
            <a:extLst>
              <a:ext uri="{FF2B5EF4-FFF2-40B4-BE49-F238E27FC236}">
                <a16:creationId xmlns:a16="http://schemas.microsoft.com/office/drawing/2014/main" id="{31525C4E-8D8D-4897-8143-E324EF0E5489}"/>
              </a:ext>
            </a:extLst>
          </p:cNvPr>
          <p:cNvSpPr>
            <a:spLocks noChangeArrowheads="1"/>
          </p:cNvSpPr>
          <p:nvPr/>
        </p:nvSpPr>
        <p:spPr bwMode="auto">
          <a:xfrm>
            <a:off x="328034" y="2780710"/>
            <a:ext cx="1145547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600" b="0" i="0" u="none" strike="noStrike" cap="none" normalizeH="0" baseline="0" dirty="0">
              <a:ln>
                <a:noFill/>
              </a:ln>
              <a:solidFill>
                <a:schemeClr val="tx1"/>
              </a:solidFill>
              <a:effectLst/>
              <a:latin typeface="Arial" panose="020B0604020202020204" pitchFamily="34" charset="0"/>
            </a:endParaRPr>
          </a:p>
        </p:txBody>
      </p:sp>
      <p:sp>
        <p:nvSpPr>
          <p:cNvPr id="4" name="Rectangle 1">
            <a:extLst>
              <a:ext uri="{FF2B5EF4-FFF2-40B4-BE49-F238E27FC236}">
                <a16:creationId xmlns:a16="http://schemas.microsoft.com/office/drawing/2014/main" id="{10C4FD4D-D2B6-4CFF-837B-A6B64DD2B0D7}"/>
              </a:ext>
            </a:extLst>
          </p:cNvPr>
          <p:cNvSpPr>
            <a:spLocks noChangeArrowheads="1"/>
          </p:cNvSpPr>
          <p:nvPr/>
        </p:nvSpPr>
        <p:spPr bwMode="auto">
          <a:xfrm>
            <a:off x="838200" y="30130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222222"/>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5" name="Table 4">
            <a:extLst>
              <a:ext uri="{FF2B5EF4-FFF2-40B4-BE49-F238E27FC236}">
                <a16:creationId xmlns:a16="http://schemas.microsoft.com/office/drawing/2014/main" id="{2CE9D575-CAD1-4782-9260-32BD6292EF31}"/>
              </a:ext>
            </a:extLst>
          </p:cNvPr>
          <p:cNvGraphicFramePr>
            <a:graphicFrameLocks noGrp="1"/>
          </p:cNvGraphicFramePr>
          <p:nvPr>
            <p:extLst>
              <p:ext uri="{D42A27DB-BD31-4B8C-83A1-F6EECF244321}">
                <p14:modId xmlns:p14="http://schemas.microsoft.com/office/powerpoint/2010/main" val="688050797"/>
              </p:ext>
            </p:extLst>
          </p:nvPr>
        </p:nvGraphicFramePr>
        <p:xfrm>
          <a:off x="615821" y="1119673"/>
          <a:ext cx="11036269" cy="5718415"/>
        </p:xfrm>
        <a:graphic>
          <a:graphicData uri="http://schemas.openxmlformats.org/drawingml/2006/table">
            <a:tbl>
              <a:tblPr/>
              <a:tblGrid>
                <a:gridCol w="1411762">
                  <a:extLst>
                    <a:ext uri="{9D8B030D-6E8A-4147-A177-3AD203B41FA5}">
                      <a16:colId xmlns:a16="http://schemas.microsoft.com/office/drawing/2014/main" val="3880039577"/>
                    </a:ext>
                  </a:extLst>
                </a:gridCol>
                <a:gridCol w="2202835">
                  <a:extLst>
                    <a:ext uri="{9D8B030D-6E8A-4147-A177-3AD203B41FA5}">
                      <a16:colId xmlns:a16="http://schemas.microsoft.com/office/drawing/2014/main" val="2969250435"/>
                    </a:ext>
                  </a:extLst>
                </a:gridCol>
                <a:gridCol w="64810">
                  <a:extLst>
                    <a:ext uri="{9D8B030D-6E8A-4147-A177-3AD203B41FA5}">
                      <a16:colId xmlns:a16="http://schemas.microsoft.com/office/drawing/2014/main" val="1335466101"/>
                    </a:ext>
                  </a:extLst>
                </a:gridCol>
                <a:gridCol w="1389955">
                  <a:extLst>
                    <a:ext uri="{9D8B030D-6E8A-4147-A177-3AD203B41FA5}">
                      <a16:colId xmlns:a16="http://schemas.microsoft.com/office/drawing/2014/main" val="2899322917"/>
                    </a:ext>
                  </a:extLst>
                </a:gridCol>
                <a:gridCol w="2183337">
                  <a:extLst>
                    <a:ext uri="{9D8B030D-6E8A-4147-A177-3AD203B41FA5}">
                      <a16:colId xmlns:a16="http://schemas.microsoft.com/office/drawing/2014/main" val="4175509493"/>
                    </a:ext>
                  </a:extLst>
                </a:gridCol>
                <a:gridCol w="1532457">
                  <a:extLst>
                    <a:ext uri="{9D8B030D-6E8A-4147-A177-3AD203B41FA5}">
                      <a16:colId xmlns:a16="http://schemas.microsoft.com/office/drawing/2014/main" val="2595681256"/>
                    </a:ext>
                  </a:extLst>
                </a:gridCol>
                <a:gridCol w="2251113">
                  <a:extLst>
                    <a:ext uri="{9D8B030D-6E8A-4147-A177-3AD203B41FA5}">
                      <a16:colId xmlns:a16="http://schemas.microsoft.com/office/drawing/2014/main" val="1891503893"/>
                    </a:ext>
                  </a:extLst>
                </a:gridCol>
              </a:tblGrid>
              <a:tr h="395786">
                <a:tc gridSpan="3">
                  <a:txBody>
                    <a:bodyPr/>
                    <a:lstStyle/>
                    <a:p>
                      <a:r>
                        <a:rPr lang="en-GB" sz="1400" b="1" dirty="0">
                          <a:effectLst/>
                          <a:latin typeface="Roboto" panose="02000000000000000000" pitchFamily="2" charset="0"/>
                        </a:rPr>
                        <a:t> </a:t>
                      </a:r>
                      <a:endParaRPr lang="en-GB" sz="1400" dirty="0">
                        <a:effectLst/>
                        <a:latin typeface="Roboto" panose="02000000000000000000" pitchFamily="2" charset="0"/>
                      </a:endParaRPr>
                    </a:p>
                    <a:p>
                      <a:r>
                        <a:rPr lang="en-GB" sz="1400" b="1" dirty="0">
                          <a:solidFill>
                            <a:srgbClr val="000000"/>
                          </a:solidFill>
                          <a:effectLst/>
                          <a:latin typeface="Roboto" panose="02000000000000000000" pitchFamily="2" charset="0"/>
                        </a:rPr>
                        <a:t> </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hMerge="1">
                  <a:txBody>
                    <a:bodyPr/>
                    <a:lstStyle/>
                    <a:p>
                      <a:endParaRPr lang="en-GB"/>
                    </a:p>
                  </a:txBody>
                  <a:tcPr/>
                </a:tc>
                <a:tc hMerge="1">
                  <a:txBody>
                    <a:bodyPr/>
                    <a:lstStyle/>
                    <a:p>
                      <a:r>
                        <a:rPr lang="lt-LT" sz="1100" b="1">
                          <a:solidFill>
                            <a:srgbClr val="000000"/>
                          </a:solidFill>
                          <a:effectLst/>
                          <a:latin typeface="Roboto" panose="02000000000000000000" pitchFamily="2" charset="0"/>
                        </a:rPr>
                        <a:t>Iš jų:</a:t>
                      </a:r>
                      <a:endParaRPr lang="lt-LT" sz="110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gridSpan="4">
                  <a:txBody>
                    <a:bodyPr/>
                    <a:lstStyle/>
                    <a:p>
                      <a:r>
                        <a:rPr lang="lt-LT" sz="1400" b="1" dirty="0">
                          <a:solidFill>
                            <a:srgbClr val="000000"/>
                          </a:solidFill>
                          <a:effectLst/>
                          <a:latin typeface="Roboto" panose="02000000000000000000" pitchFamily="2" charset="0"/>
                        </a:rPr>
                        <a:t>Iš jų:</a:t>
                      </a:r>
                      <a:endParaRPr lang="en-GB" sz="1400" dirty="0"/>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hMerge="1">
                  <a:txBody>
                    <a:bodyPr/>
                    <a:lstStyle/>
                    <a:p>
                      <a:endParaRPr lang="en-GB" sz="1200" dirty="0"/>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hMerge="1">
                  <a:txBody>
                    <a:bodyPr/>
                    <a:lstStyle/>
                    <a:p>
                      <a:endParaRPr lang="en-GB" dirty="0"/>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hMerge="1">
                  <a:txBody>
                    <a:bodyPr/>
                    <a:lstStyle/>
                    <a:p>
                      <a:endParaRPr lang="en-GB"/>
                    </a:p>
                  </a:txBody>
                  <a:tcPr>
                    <a:lnL w="12700" cap="flat" cmpd="sng" algn="ctr">
                      <a:solidFill>
                        <a:srgbClr val="FFFFFF"/>
                      </a:solidFill>
                      <a:prstDash val="solid"/>
                      <a:round/>
                      <a:headEnd type="none" w="med" len="med"/>
                      <a:tailEnd type="none" w="med" len="med"/>
                    </a:lnL>
                  </a:tcPr>
                </a:tc>
                <a:extLst>
                  <a:ext uri="{0D108BD9-81ED-4DB2-BD59-A6C34878D82A}">
                    <a16:rowId xmlns:a16="http://schemas.microsoft.com/office/drawing/2014/main" val="2132987265"/>
                  </a:ext>
                </a:extLst>
              </a:tr>
              <a:tr h="1161194">
                <a:tc>
                  <a:txBody>
                    <a:bodyPr/>
                    <a:lstStyle/>
                    <a:p>
                      <a:r>
                        <a:rPr lang="en-GB" sz="1400" b="1">
                          <a:solidFill>
                            <a:srgbClr val="000000"/>
                          </a:solidFill>
                          <a:effectLst/>
                          <a:latin typeface="Roboto" panose="02000000000000000000" pitchFamily="2" charset="0"/>
                        </a:rPr>
                        <a:t> </a:t>
                      </a:r>
                      <a:endParaRPr lang="en-GB" sz="140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a:noFill/>
                    </a:lnB>
                    <a:solidFill>
                      <a:srgbClr val="4472C4"/>
                    </a:solidFill>
                  </a:tcPr>
                </a:tc>
                <a:tc gridSpan="2">
                  <a:txBody>
                    <a:bodyPr/>
                    <a:lstStyle/>
                    <a:p>
                      <a:pPr algn="ctr"/>
                      <a:r>
                        <a:rPr lang="en-GB" sz="1400" b="1" dirty="0">
                          <a:solidFill>
                            <a:srgbClr val="000000"/>
                          </a:solidFill>
                          <a:effectLst/>
                          <a:latin typeface="Roboto" panose="02000000000000000000" pitchFamily="2" charset="0"/>
                        </a:rPr>
                        <a:t>VISAS POREIKIS</a:t>
                      </a:r>
                      <a:endParaRPr lang="en-GB" sz="1400" b="1"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a:noFill/>
                    </a:lnB>
                    <a:solidFill>
                      <a:srgbClr val="CFD5EA"/>
                    </a:solidFill>
                  </a:tcPr>
                </a:tc>
                <a:tc hMerge="1">
                  <a:txBody>
                    <a:bodyPr/>
                    <a:lstStyle/>
                    <a:p>
                      <a:endParaRPr lang="en-GB"/>
                    </a:p>
                  </a:txBody>
                  <a:tcPr/>
                </a:tc>
                <a:tc gridSpan="2">
                  <a:txBody>
                    <a:bodyPr/>
                    <a:lstStyle/>
                    <a:p>
                      <a:pPr algn="ctr"/>
                      <a:r>
                        <a:rPr lang="lt-LT" sz="1400" b="1" dirty="0">
                          <a:solidFill>
                            <a:srgbClr val="000000"/>
                          </a:solidFill>
                          <a:effectLst/>
                          <a:latin typeface="Roboto" panose="02000000000000000000" pitchFamily="2" charset="0"/>
                        </a:rPr>
                        <a:t>VALSTYBĖS BIUDŽETAS</a:t>
                      </a:r>
                      <a:endParaRPr lang="lt-LT" sz="1400" b="1"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a:noFill/>
                    </a:lnB>
                    <a:solidFill>
                      <a:srgbClr val="CFD5EA"/>
                    </a:solidFill>
                  </a:tcPr>
                </a:tc>
                <a:tc hMerge="1">
                  <a:txBody>
                    <a:bodyPr/>
                    <a:lstStyle/>
                    <a:p>
                      <a:endParaRPr lang="lt-LT" sz="1200" b="1"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a:noFill/>
                    </a:lnB>
                    <a:solidFill>
                      <a:srgbClr val="CFD5EA"/>
                    </a:solidFill>
                  </a:tcPr>
                </a:tc>
                <a:tc gridSpan="2">
                  <a:txBody>
                    <a:bodyPr/>
                    <a:lstStyle/>
                    <a:p>
                      <a:pPr algn="ctr"/>
                      <a:r>
                        <a:rPr lang="en-GB" sz="1400" b="1" dirty="0">
                          <a:solidFill>
                            <a:srgbClr val="000000"/>
                          </a:solidFill>
                          <a:effectLst/>
                          <a:latin typeface="Roboto" panose="02000000000000000000" pitchFamily="2" charset="0"/>
                        </a:rPr>
                        <a:t>SODROS BIUDŽETAS</a:t>
                      </a:r>
                      <a:endParaRPr lang="en-GB" sz="1400" b="1"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a:noFill/>
                    </a:lnB>
                    <a:solidFill>
                      <a:srgbClr val="CFD5EA"/>
                    </a:solidFill>
                  </a:tcPr>
                </a:tc>
                <a:tc hMerge="1">
                  <a:txBody>
                    <a:bodyPr/>
                    <a:lstStyle/>
                    <a:p>
                      <a:endParaRPr lang="en-GB"/>
                    </a:p>
                  </a:txBody>
                  <a:tcPr>
                    <a:lnL w="12700" cap="flat" cmpd="sng" algn="ctr">
                      <a:solidFill>
                        <a:srgbClr val="FFFFFF"/>
                      </a:solidFill>
                      <a:prstDash val="solid"/>
                      <a:round/>
                      <a:headEnd type="none" w="med" len="med"/>
                      <a:tailEnd type="none" w="med" len="med"/>
                    </a:lnL>
                  </a:tcPr>
                </a:tc>
                <a:extLst>
                  <a:ext uri="{0D108BD9-81ED-4DB2-BD59-A6C34878D82A}">
                    <a16:rowId xmlns:a16="http://schemas.microsoft.com/office/drawing/2014/main" val="756656893"/>
                  </a:ext>
                </a:extLst>
              </a:tr>
              <a:tr h="581061">
                <a:tc rowSpan="2">
                  <a:txBody>
                    <a:bodyPr/>
                    <a:lstStyle/>
                    <a:p>
                      <a:r>
                        <a:rPr lang="en-GB" sz="1400" b="1" dirty="0">
                          <a:solidFill>
                            <a:srgbClr val="000000"/>
                          </a:solidFill>
                          <a:effectLst/>
                          <a:latin typeface="Roboto" panose="02000000000000000000" pitchFamily="2" charset="0"/>
                        </a:rPr>
                        <a:t>2022</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4472C4"/>
                    </a:solidFill>
                  </a:tcPr>
                </a:tc>
                <a:tc rowSpan="2" gridSpan="2">
                  <a:txBody>
                    <a:bodyPr/>
                    <a:lstStyle/>
                    <a:p>
                      <a:r>
                        <a:rPr lang="lt-LT" sz="1400" dirty="0">
                          <a:solidFill>
                            <a:srgbClr val="000000"/>
                          </a:solidFill>
                          <a:effectLst/>
                          <a:latin typeface="Roboto" panose="02000000000000000000" pitchFamily="2" charset="0"/>
                        </a:rPr>
                        <a:t>433 </a:t>
                      </a:r>
                      <a:r>
                        <a:rPr lang="en-GB" sz="1400" dirty="0" err="1">
                          <a:solidFill>
                            <a:srgbClr val="000000"/>
                          </a:solidFill>
                          <a:effectLst/>
                          <a:latin typeface="Roboto" panose="02000000000000000000" pitchFamily="2" charset="0"/>
                        </a:rPr>
                        <a:t>mln</a:t>
                      </a:r>
                      <a:r>
                        <a:rPr lang="en-GB" sz="1400" dirty="0">
                          <a:solidFill>
                            <a:srgbClr val="000000"/>
                          </a:solidFill>
                          <a:effectLst/>
                          <a:latin typeface="Roboto" panose="02000000000000000000" pitchFamily="2" charset="0"/>
                        </a:rPr>
                        <a:t>. </a:t>
                      </a:r>
                      <a:r>
                        <a:rPr lang="en-GB" sz="1400" dirty="0" err="1">
                          <a:solidFill>
                            <a:srgbClr val="000000"/>
                          </a:solidFill>
                          <a:effectLst/>
                          <a:latin typeface="Roboto" panose="02000000000000000000" pitchFamily="2" charset="0"/>
                        </a:rPr>
                        <a:t>eur</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tc rowSpan="2" hMerge="1">
                  <a:txBody>
                    <a:bodyPr/>
                    <a:lstStyle/>
                    <a:p>
                      <a:endParaRPr lang="en-GB"/>
                    </a:p>
                  </a:txBody>
                  <a:tcPr/>
                </a:tc>
                <a:tc rowSpan="2">
                  <a:txBody>
                    <a:bodyPr/>
                    <a:lstStyle/>
                    <a:p>
                      <a:r>
                        <a:rPr lang="lt-LT" sz="1400" dirty="0">
                          <a:solidFill>
                            <a:srgbClr val="000000"/>
                          </a:solidFill>
                          <a:effectLst/>
                          <a:latin typeface="Roboto" panose="02000000000000000000" pitchFamily="2" charset="0"/>
                        </a:rPr>
                        <a:t>231,6 </a:t>
                      </a:r>
                      <a:r>
                        <a:rPr lang="en-GB" sz="1400" dirty="0" err="1">
                          <a:solidFill>
                            <a:srgbClr val="000000"/>
                          </a:solidFill>
                          <a:effectLst/>
                          <a:latin typeface="Roboto" panose="02000000000000000000" pitchFamily="2" charset="0"/>
                        </a:rPr>
                        <a:t>mln</a:t>
                      </a:r>
                      <a:r>
                        <a:rPr lang="en-GB" sz="1400" dirty="0">
                          <a:solidFill>
                            <a:srgbClr val="000000"/>
                          </a:solidFill>
                          <a:effectLst/>
                          <a:latin typeface="Roboto" panose="02000000000000000000" pitchFamily="2" charset="0"/>
                        </a:rPr>
                        <a:t>. </a:t>
                      </a:r>
                      <a:r>
                        <a:rPr lang="en-GB" sz="1400" dirty="0" err="1">
                          <a:solidFill>
                            <a:srgbClr val="000000"/>
                          </a:solidFill>
                          <a:effectLst/>
                          <a:latin typeface="Roboto" panose="02000000000000000000" pitchFamily="2" charset="0"/>
                        </a:rPr>
                        <a:t>eur</a:t>
                      </a:r>
                      <a:r>
                        <a:rPr lang="lt-LT" sz="1400" dirty="0">
                          <a:solidFill>
                            <a:srgbClr val="000000"/>
                          </a:solidFill>
                          <a:effectLst/>
                          <a:latin typeface="Roboto" panose="02000000000000000000" pitchFamily="2" charset="0"/>
                        </a:rPr>
                        <a:t>, iš jų:</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400" dirty="0">
                          <a:solidFill>
                            <a:srgbClr val="000000"/>
                          </a:solidFill>
                          <a:effectLst/>
                          <a:latin typeface="Roboto" panose="02000000000000000000" pitchFamily="2" charset="0"/>
                        </a:rPr>
                        <a:t>164,6</a:t>
                      </a:r>
                      <a:r>
                        <a:rPr lang="en-GB" sz="1400" dirty="0">
                          <a:solidFill>
                            <a:srgbClr val="000000"/>
                          </a:solidFill>
                          <a:effectLst/>
                          <a:latin typeface="Roboto" panose="02000000000000000000" pitchFamily="2" charset="0"/>
                        </a:rPr>
                        <a:t> </a:t>
                      </a:r>
                      <a:r>
                        <a:rPr lang="en-GB" sz="1400" dirty="0" err="1">
                          <a:solidFill>
                            <a:srgbClr val="000000"/>
                          </a:solidFill>
                          <a:effectLst/>
                          <a:latin typeface="Roboto" panose="02000000000000000000" pitchFamily="2" charset="0"/>
                        </a:rPr>
                        <a:t>mln</a:t>
                      </a:r>
                      <a:r>
                        <a:rPr lang="en-GB" sz="1400" dirty="0">
                          <a:solidFill>
                            <a:srgbClr val="000000"/>
                          </a:solidFill>
                          <a:effectLst/>
                          <a:latin typeface="Roboto" panose="02000000000000000000" pitchFamily="2" charset="0"/>
                        </a:rPr>
                        <a:t>. </a:t>
                      </a:r>
                      <a:r>
                        <a:rPr lang="en-GB" sz="1400" dirty="0" err="1">
                          <a:solidFill>
                            <a:srgbClr val="000000"/>
                          </a:solidFill>
                          <a:effectLst/>
                          <a:latin typeface="Roboto" panose="02000000000000000000" pitchFamily="2" charset="0"/>
                        </a:rPr>
                        <a:t>eur</a:t>
                      </a:r>
                      <a:r>
                        <a:rPr lang="lt-LT" sz="1400" dirty="0">
                          <a:solidFill>
                            <a:srgbClr val="000000"/>
                          </a:solidFill>
                          <a:effectLst/>
                          <a:latin typeface="Roboto" panose="02000000000000000000" pitchFamily="2" charset="0"/>
                        </a:rPr>
                        <a:t> </a:t>
                      </a:r>
                      <a:r>
                        <a:rPr lang="pt-BR" sz="1400" dirty="0">
                          <a:solidFill>
                            <a:srgbClr val="000000"/>
                          </a:solidFill>
                          <a:effectLst/>
                          <a:latin typeface="Roboto" panose="02000000000000000000" pitchFamily="2" charset="0"/>
                        </a:rPr>
                        <a:t>pagrindiniam indeksavimui</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tc rowSpan="2">
                  <a:txBody>
                    <a:bodyPr/>
                    <a:lstStyle/>
                    <a:p>
                      <a:r>
                        <a:rPr lang="lt-LT" sz="1400" dirty="0">
                          <a:solidFill>
                            <a:srgbClr val="000000"/>
                          </a:solidFill>
                          <a:effectLst/>
                          <a:latin typeface="Roboto" panose="02000000000000000000" pitchFamily="2" charset="0"/>
                        </a:rPr>
                        <a:t>201,4 </a:t>
                      </a:r>
                      <a:r>
                        <a:rPr lang="pl-PL" sz="1400" dirty="0">
                          <a:solidFill>
                            <a:srgbClr val="000000"/>
                          </a:solidFill>
                          <a:effectLst/>
                          <a:latin typeface="Roboto" panose="02000000000000000000" pitchFamily="2" charset="0"/>
                        </a:rPr>
                        <a:t>mln. </a:t>
                      </a:r>
                      <a:r>
                        <a:rPr lang="pl-PL" sz="1400" dirty="0" err="1">
                          <a:solidFill>
                            <a:srgbClr val="000000"/>
                          </a:solidFill>
                          <a:effectLst/>
                          <a:latin typeface="Roboto" panose="02000000000000000000" pitchFamily="2" charset="0"/>
                        </a:rPr>
                        <a:t>eur</a:t>
                      </a:r>
                      <a:r>
                        <a:rPr lang="pl-PL" sz="1400" dirty="0">
                          <a:solidFill>
                            <a:srgbClr val="000000"/>
                          </a:solidFill>
                          <a:effectLst/>
                          <a:latin typeface="Roboto" panose="02000000000000000000" pitchFamily="2" charset="0"/>
                        </a:rPr>
                        <a:t>, </a:t>
                      </a:r>
                      <a:r>
                        <a:rPr lang="pl-PL" sz="1400" dirty="0" err="1">
                          <a:solidFill>
                            <a:srgbClr val="000000"/>
                          </a:solidFill>
                          <a:effectLst/>
                          <a:latin typeface="Roboto" panose="02000000000000000000" pitchFamily="2" charset="0"/>
                        </a:rPr>
                        <a:t>iš</a:t>
                      </a:r>
                      <a:r>
                        <a:rPr lang="pl-PL" sz="1400" dirty="0">
                          <a:solidFill>
                            <a:srgbClr val="000000"/>
                          </a:solidFill>
                          <a:effectLst/>
                          <a:latin typeface="Roboto" panose="02000000000000000000" pitchFamily="2" charset="0"/>
                        </a:rPr>
                        <a:t> </a:t>
                      </a:r>
                      <a:r>
                        <a:rPr lang="pl-PL" sz="1400" dirty="0" err="1">
                          <a:solidFill>
                            <a:srgbClr val="000000"/>
                          </a:solidFill>
                          <a:effectLst/>
                          <a:latin typeface="Roboto" panose="02000000000000000000" pitchFamily="2" charset="0"/>
                        </a:rPr>
                        <a:t>jų</a:t>
                      </a:r>
                      <a:r>
                        <a:rPr lang="pl-PL" sz="1400" dirty="0">
                          <a:solidFill>
                            <a:srgbClr val="000000"/>
                          </a:solidFill>
                          <a:effectLst/>
                          <a:latin typeface="Roboto" panose="02000000000000000000" pitchFamily="2" charset="0"/>
                        </a:rPr>
                        <a:t>:</a:t>
                      </a:r>
                      <a:endParaRPr lang="pl-PL"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E9EBF5"/>
                    </a:solidFill>
                  </a:tcPr>
                </a:tc>
                <a:tc>
                  <a:txBody>
                    <a:bodyPr/>
                    <a:lstStyle/>
                    <a:p>
                      <a:r>
                        <a:rPr lang="lt-LT" sz="1400" dirty="0">
                          <a:solidFill>
                            <a:srgbClr val="000000"/>
                          </a:solidFill>
                          <a:effectLst/>
                          <a:latin typeface="Roboto" panose="02000000000000000000" pitchFamily="2" charset="0"/>
                        </a:rPr>
                        <a:t>131,4</a:t>
                      </a:r>
                      <a:r>
                        <a:rPr lang="pt-BR" sz="1400" dirty="0">
                          <a:solidFill>
                            <a:srgbClr val="000000"/>
                          </a:solidFill>
                          <a:effectLst/>
                          <a:latin typeface="Roboto" panose="02000000000000000000" pitchFamily="2" charset="0"/>
                        </a:rPr>
                        <a:t> mln. eur pagrindiniam indeksavimui</a:t>
                      </a:r>
                      <a:endParaRPr lang="pt-BR" sz="1400" dirty="0">
                        <a:effectLst/>
                        <a:latin typeface="Roboto" panose="02000000000000000000" pitchFamily="2"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265656318"/>
                  </a:ext>
                </a:extLst>
              </a:tr>
              <a:tr h="581061">
                <a:tc vMerge="1">
                  <a:txBody>
                    <a:bodyPr/>
                    <a:lstStyle/>
                    <a:p>
                      <a:endParaRPr lang="en-GB"/>
                    </a:p>
                  </a:txBody>
                  <a:tcPr/>
                </a:tc>
                <a:tc gridSpan="2" vMerge="1">
                  <a:txBody>
                    <a:bodyPr/>
                    <a:lstStyle/>
                    <a:p>
                      <a:endParaRPr lang="en-GB"/>
                    </a:p>
                  </a:txBody>
                  <a:tcPr/>
                </a:tc>
                <a:tc hMerge="1" vMerge="1">
                  <a:txBody>
                    <a:bodyPr/>
                    <a:lstStyle/>
                    <a:p>
                      <a:endParaRPr lang="en-GB"/>
                    </a:p>
                  </a:txBody>
                  <a:tcPr/>
                </a:tc>
                <a:tc vMerge="1">
                  <a:txBody>
                    <a:bodyPr/>
                    <a:lstStyle/>
                    <a:p>
                      <a:endParaRPr lang="en-GB"/>
                    </a:p>
                  </a:txBody>
                  <a:tcPr/>
                </a:tc>
                <a:tc>
                  <a:txBody>
                    <a:bodyPr/>
                    <a:lstStyle/>
                    <a:p>
                      <a:r>
                        <a:rPr lang="lt-LT" sz="1400" dirty="0">
                          <a:solidFill>
                            <a:srgbClr val="FF0000"/>
                          </a:solidFill>
                          <a:effectLst/>
                          <a:latin typeface="Roboto" panose="02000000000000000000" pitchFamily="2" charset="0"/>
                        </a:rPr>
                        <a:t>67 mln. </a:t>
                      </a:r>
                      <a:r>
                        <a:rPr lang="lt-LT" sz="1400" dirty="0" err="1">
                          <a:solidFill>
                            <a:srgbClr val="FF0000"/>
                          </a:solidFill>
                          <a:effectLst/>
                          <a:latin typeface="Roboto" panose="02000000000000000000" pitchFamily="2" charset="0"/>
                        </a:rPr>
                        <a:t>eur</a:t>
                      </a:r>
                      <a:r>
                        <a:rPr lang="lt-LT" sz="1400" dirty="0">
                          <a:solidFill>
                            <a:srgbClr val="FF0000"/>
                          </a:solidFill>
                          <a:effectLst/>
                          <a:latin typeface="Roboto" panose="02000000000000000000" pitchFamily="2" charset="0"/>
                        </a:rPr>
                        <a:t> bendrosios pensijos dalies formulės keitimui</a:t>
                      </a:r>
                      <a:endParaRPr lang="en-GB" sz="1400" dirty="0">
                        <a:solidFill>
                          <a:srgbClr val="FF0000"/>
                        </a:solidFill>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lang="en-GB"/>
                    </a:p>
                  </a:txBody>
                  <a:tcPr/>
                </a:tc>
                <a:tc>
                  <a:txBody>
                    <a:bodyPr/>
                    <a:lstStyle/>
                    <a:p>
                      <a:r>
                        <a:rPr lang="lt-LT" sz="1400" dirty="0">
                          <a:solidFill>
                            <a:srgbClr val="FF0000"/>
                          </a:solidFill>
                          <a:effectLst/>
                          <a:latin typeface="Roboto" panose="02000000000000000000" pitchFamily="2" charset="0"/>
                        </a:rPr>
                        <a:t>70</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mln</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eur</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papildomam</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indeksavimui</a:t>
                      </a:r>
                      <a:endParaRPr lang="en-GB" sz="1400" dirty="0">
                        <a:effectLst/>
                        <a:latin typeface="Roboto" panose="02000000000000000000" pitchFamily="2"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4042622612"/>
                  </a:ext>
                </a:extLst>
              </a:tr>
              <a:tr h="581061">
                <a:tc rowSpan="2">
                  <a:txBody>
                    <a:bodyPr/>
                    <a:lstStyle/>
                    <a:p>
                      <a:pPr marL="0" algn="l" defTabSz="914400" rtl="0" eaLnBrk="1" latinLnBrk="0" hangingPunct="1"/>
                      <a:r>
                        <a:rPr lang="en-GB" sz="1400" b="1" kern="1200" dirty="0">
                          <a:solidFill>
                            <a:srgbClr val="000000"/>
                          </a:solidFill>
                          <a:effectLst/>
                          <a:latin typeface="Roboto" panose="02000000000000000000" pitchFamily="2" charset="0"/>
                          <a:ea typeface="+mn-ea"/>
                          <a:cs typeface="+mn-cs"/>
                        </a:rPr>
                        <a:t>2023</a:t>
                      </a: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rowSpan="2" gridSpan="2">
                  <a:txBody>
                    <a:bodyPr/>
                    <a:lstStyle/>
                    <a:p>
                      <a:r>
                        <a:rPr lang="lt-LT" sz="1400" dirty="0">
                          <a:effectLst/>
                          <a:latin typeface="Roboto" panose="02000000000000000000" pitchFamily="2" charset="0"/>
                        </a:rPr>
                        <a:t>470 mln. </a:t>
                      </a:r>
                      <a:r>
                        <a:rPr lang="lt-LT" sz="1400" dirty="0" err="1">
                          <a:effectLst/>
                          <a:latin typeface="Roboto" panose="02000000000000000000" pitchFamily="2" charset="0"/>
                        </a:rPr>
                        <a:t>eur</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rowSpan="2" hMerge="1">
                  <a:txBody>
                    <a:bodyPr/>
                    <a:lstStyle/>
                    <a:p>
                      <a:endParaRPr lang="en-GB"/>
                    </a:p>
                  </a:txBody>
                  <a:tcPr/>
                </a:tc>
                <a:tc rowSpan="2">
                  <a:txBody>
                    <a:bodyPr/>
                    <a:lstStyle/>
                    <a:p>
                      <a:r>
                        <a:rPr lang="lt-LT" sz="1400" dirty="0">
                          <a:solidFill>
                            <a:srgbClr val="000000"/>
                          </a:solidFill>
                          <a:effectLst/>
                          <a:latin typeface="Roboto" panose="02000000000000000000" pitchFamily="2" charset="0"/>
                        </a:rPr>
                        <a:t>235,8 </a:t>
                      </a:r>
                      <a:r>
                        <a:rPr lang="en-GB" sz="1400" dirty="0" err="1">
                          <a:solidFill>
                            <a:srgbClr val="000000"/>
                          </a:solidFill>
                          <a:effectLst/>
                          <a:latin typeface="Roboto" panose="02000000000000000000" pitchFamily="2" charset="0"/>
                        </a:rPr>
                        <a:t>mln</a:t>
                      </a:r>
                      <a:r>
                        <a:rPr lang="en-GB" sz="1400" dirty="0">
                          <a:solidFill>
                            <a:srgbClr val="000000"/>
                          </a:solidFill>
                          <a:effectLst/>
                          <a:latin typeface="Roboto" panose="02000000000000000000" pitchFamily="2" charset="0"/>
                        </a:rPr>
                        <a:t>. </a:t>
                      </a:r>
                      <a:r>
                        <a:rPr lang="en-GB" sz="1400" dirty="0" err="1">
                          <a:solidFill>
                            <a:srgbClr val="000000"/>
                          </a:solidFill>
                          <a:effectLst/>
                          <a:latin typeface="Roboto" panose="02000000000000000000" pitchFamily="2" charset="0"/>
                        </a:rPr>
                        <a:t>eur</a:t>
                      </a:r>
                      <a:r>
                        <a:rPr lang="lt-LT" sz="1400" dirty="0">
                          <a:solidFill>
                            <a:srgbClr val="000000"/>
                          </a:solidFill>
                          <a:effectLst/>
                          <a:latin typeface="Roboto" panose="02000000000000000000" pitchFamily="2" charset="0"/>
                        </a:rPr>
                        <a:t>, iš jų:</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400" dirty="0">
                          <a:solidFill>
                            <a:srgbClr val="000000"/>
                          </a:solidFill>
                          <a:effectLst/>
                          <a:latin typeface="Roboto" panose="02000000000000000000" pitchFamily="2" charset="0"/>
                        </a:rPr>
                        <a:t>161,8</a:t>
                      </a:r>
                      <a:r>
                        <a:rPr lang="en-GB" sz="1400" dirty="0">
                          <a:solidFill>
                            <a:srgbClr val="000000"/>
                          </a:solidFill>
                          <a:effectLst/>
                          <a:latin typeface="Roboto" panose="02000000000000000000" pitchFamily="2" charset="0"/>
                        </a:rPr>
                        <a:t> </a:t>
                      </a:r>
                      <a:r>
                        <a:rPr lang="en-GB" sz="1400" dirty="0" err="1">
                          <a:solidFill>
                            <a:srgbClr val="000000"/>
                          </a:solidFill>
                          <a:effectLst/>
                          <a:latin typeface="Roboto" panose="02000000000000000000" pitchFamily="2" charset="0"/>
                        </a:rPr>
                        <a:t>mln</a:t>
                      </a:r>
                      <a:r>
                        <a:rPr lang="en-GB" sz="1400" dirty="0">
                          <a:solidFill>
                            <a:srgbClr val="000000"/>
                          </a:solidFill>
                          <a:effectLst/>
                          <a:latin typeface="Roboto" panose="02000000000000000000" pitchFamily="2" charset="0"/>
                        </a:rPr>
                        <a:t>. </a:t>
                      </a:r>
                      <a:r>
                        <a:rPr lang="en-GB" sz="1400" dirty="0" err="1">
                          <a:solidFill>
                            <a:srgbClr val="000000"/>
                          </a:solidFill>
                          <a:effectLst/>
                          <a:latin typeface="Roboto" panose="02000000000000000000" pitchFamily="2" charset="0"/>
                        </a:rPr>
                        <a:t>eur</a:t>
                      </a:r>
                      <a:r>
                        <a:rPr lang="lt-LT" sz="1400" dirty="0">
                          <a:solidFill>
                            <a:srgbClr val="000000"/>
                          </a:solidFill>
                          <a:effectLst/>
                          <a:latin typeface="Roboto" panose="02000000000000000000" pitchFamily="2" charset="0"/>
                        </a:rPr>
                        <a:t> </a:t>
                      </a:r>
                      <a:r>
                        <a:rPr lang="pt-BR" sz="1400" dirty="0">
                          <a:solidFill>
                            <a:srgbClr val="000000"/>
                          </a:solidFill>
                          <a:effectLst/>
                          <a:latin typeface="Roboto" panose="02000000000000000000" pitchFamily="2" charset="0"/>
                        </a:rPr>
                        <a:t>pagrindiniam indeksavimui</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rowSpan="2">
                  <a:txBody>
                    <a:bodyPr/>
                    <a:lstStyle/>
                    <a:p>
                      <a:r>
                        <a:rPr lang="lt-LT" sz="1400" dirty="0">
                          <a:solidFill>
                            <a:srgbClr val="000000"/>
                          </a:solidFill>
                          <a:effectLst/>
                          <a:latin typeface="Roboto" panose="02000000000000000000" pitchFamily="2" charset="0"/>
                        </a:rPr>
                        <a:t>234,2 </a:t>
                      </a:r>
                      <a:r>
                        <a:rPr lang="pl-PL" sz="1400" dirty="0">
                          <a:solidFill>
                            <a:srgbClr val="000000"/>
                          </a:solidFill>
                          <a:effectLst/>
                          <a:latin typeface="Roboto" panose="02000000000000000000" pitchFamily="2" charset="0"/>
                        </a:rPr>
                        <a:t>mln. </a:t>
                      </a:r>
                      <a:r>
                        <a:rPr lang="pl-PL" sz="1400" dirty="0" err="1">
                          <a:solidFill>
                            <a:srgbClr val="000000"/>
                          </a:solidFill>
                          <a:effectLst/>
                          <a:latin typeface="Roboto" panose="02000000000000000000" pitchFamily="2" charset="0"/>
                        </a:rPr>
                        <a:t>Eur</a:t>
                      </a:r>
                      <a:r>
                        <a:rPr lang="pl-PL" sz="1400" dirty="0">
                          <a:solidFill>
                            <a:srgbClr val="000000"/>
                          </a:solidFill>
                          <a:effectLst/>
                          <a:latin typeface="Roboto" panose="02000000000000000000" pitchFamily="2" charset="0"/>
                        </a:rPr>
                        <a:t>, </a:t>
                      </a:r>
                      <a:r>
                        <a:rPr lang="pl-PL" sz="1400" dirty="0" err="1">
                          <a:solidFill>
                            <a:srgbClr val="000000"/>
                          </a:solidFill>
                          <a:effectLst/>
                          <a:latin typeface="Roboto" panose="02000000000000000000" pitchFamily="2" charset="0"/>
                        </a:rPr>
                        <a:t>iš</a:t>
                      </a:r>
                      <a:r>
                        <a:rPr lang="pl-PL" sz="1400" dirty="0">
                          <a:solidFill>
                            <a:srgbClr val="000000"/>
                          </a:solidFill>
                          <a:effectLst/>
                          <a:latin typeface="Roboto" panose="02000000000000000000" pitchFamily="2" charset="0"/>
                        </a:rPr>
                        <a:t> </a:t>
                      </a:r>
                      <a:r>
                        <a:rPr lang="pl-PL" sz="1400" dirty="0" err="1">
                          <a:solidFill>
                            <a:srgbClr val="000000"/>
                          </a:solidFill>
                          <a:effectLst/>
                          <a:latin typeface="Roboto" panose="02000000000000000000" pitchFamily="2" charset="0"/>
                        </a:rPr>
                        <a:t>jų</a:t>
                      </a:r>
                      <a:r>
                        <a:rPr lang="pl-PL" sz="1400" dirty="0">
                          <a:solidFill>
                            <a:srgbClr val="000000"/>
                          </a:solidFill>
                          <a:effectLst/>
                          <a:latin typeface="Roboto" panose="02000000000000000000" pitchFamily="2" charset="0"/>
                        </a:rPr>
                        <a:t>:</a:t>
                      </a:r>
                      <a:endParaRPr lang="pl-PL"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r>
                        <a:rPr lang="lt-LT" sz="1400" dirty="0">
                          <a:solidFill>
                            <a:srgbClr val="000000"/>
                          </a:solidFill>
                          <a:effectLst/>
                          <a:latin typeface="Roboto" panose="02000000000000000000" pitchFamily="2" charset="0"/>
                        </a:rPr>
                        <a:t>129,</a:t>
                      </a:r>
                      <a:r>
                        <a:rPr lang="pt-BR" sz="1400" dirty="0">
                          <a:solidFill>
                            <a:srgbClr val="000000"/>
                          </a:solidFill>
                          <a:effectLst/>
                          <a:latin typeface="Roboto" panose="02000000000000000000" pitchFamily="2" charset="0"/>
                        </a:rPr>
                        <a:t>2 mln. eur pagrindiniam indeksavimui</a:t>
                      </a:r>
                      <a:endParaRPr lang="pt-BR" sz="1400" dirty="0">
                        <a:effectLst/>
                        <a:latin typeface="Roboto" panose="02000000000000000000" pitchFamily="2"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077079549"/>
                  </a:ext>
                </a:extLst>
              </a:tr>
              <a:tr h="681965">
                <a:tc vMerge="1">
                  <a:txBody>
                    <a:bodyPr/>
                    <a:lstStyle/>
                    <a:p>
                      <a:endParaRPr lang="en-GB"/>
                    </a:p>
                  </a:txBody>
                  <a:tcPr/>
                </a:tc>
                <a:tc gridSpan="2" vMerge="1">
                  <a:txBody>
                    <a:bodyPr/>
                    <a:lstStyle/>
                    <a:p>
                      <a:endParaRPr lang="en-GB"/>
                    </a:p>
                  </a:txBody>
                  <a:tcPr/>
                </a:tc>
                <a:tc hMerge="1" vMerge="1">
                  <a:txBody>
                    <a:bodyPr/>
                    <a:lstStyle/>
                    <a:p>
                      <a:endParaRPr lang="en-GB"/>
                    </a:p>
                  </a:txBody>
                  <a:tcPr/>
                </a:tc>
                <a:tc vMerge="1">
                  <a:txBody>
                    <a:bodyPr/>
                    <a:lstStyle/>
                    <a:p>
                      <a:endParaRPr lang="en-GB"/>
                    </a:p>
                  </a:txBody>
                  <a:tcPr/>
                </a:tc>
                <a:tc>
                  <a:txBody>
                    <a:bodyPr/>
                    <a:lstStyle/>
                    <a:p>
                      <a:r>
                        <a:rPr lang="lt-LT" sz="1400" dirty="0">
                          <a:solidFill>
                            <a:srgbClr val="FF0000"/>
                          </a:solidFill>
                          <a:effectLst/>
                          <a:latin typeface="Roboto" panose="02000000000000000000" pitchFamily="2" charset="0"/>
                        </a:rPr>
                        <a:t>74 mln. </a:t>
                      </a:r>
                      <a:r>
                        <a:rPr lang="lt-LT" sz="1400" dirty="0" err="1">
                          <a:solidFill>
                            <a:srgbClr val="FF0000"/>
                          </a:solidFill>
                          <a:effectLst/>
                          <a:latin typeface="Roboto" panose="02000000000000000000" pitchFamily="2" charset="0"/>
                        </a:rPr>
                        <a:t>eur</a:t>
                      </a:r>
                      <a:r>
                        <a:rPr lang="lt-LT" sz="1400" dirty="0">
                          <a:solidFill>
                            <a:srgbClr val="FF0000"/>
                          </a:solidFill>
                          <a:effectLst/>
                          <a:latin typeface="Roboto" panose="02000000000000000000" pitchFamily="2" charset="0"/>
                        </a:rPr>
                        <a:t>  bendrosios pensijos dalies formulės keitimui</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vMerge="1">
                  <a:txBody>
                    <a:bodyPr/>
                    <a:lstStyle/>
                    <a:p>
                      <a:endParaRPr lang="en-GB"/>
                    </a:p>
                  </a:txBody>
                  <a:tcPr/>
                </a:tc>
                <a:tc>
                  <a:txBody>
                    <a:bodyPr/>
                    <a:lstStyle/>
                    <a:p>
                      <a:r>
                        <a:rPr lang="lt-LT" sz="1400" dirty="0">
                          <a:solidFill>
                            <a:srgbClr val="FF0000"/>
                          </a:solidFill>
                          <a:effectLst/>
                          <a:latin typeface="Roboto" panose="02000000000000000000" pitchFamily="2" charset="0"/>
                        </a:rPr>
                        <a:t>105</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mln</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eur</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papildomam</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indeksavimui</a:t>
                      </a:r>
                      <a:endParaRPr lang="en-GB" sz="1400" dirty="0">
                        <a:effectLst/>
                        <a:latin typeface="Roboto" panose="02000000000000000000" pitchFamily="2"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57761744"/>
                  </a:ext>
                </a:extLst>
              </a:tr>
              <a:tr h="581061">
                <a:tc rowSpan="2">
                  <a:txBody>
                    <a:bodyPr/>
                    <a:lstStyle/>
                    <a:p>
                      <a:r>
                        <a:rPr lang="en-GB" sz="1400" b="1" dirty="0">
                          <a:solidFill>
                            <a:srgbClr val="000000"/>
                          </a:solidFill>
                          <a:effectLst/>
                          <a:latin typeface="Roboto" panose="02000000000000000000" pitchFamily="2" charset="0"/>
                        </a:rPr>
                        <a:t>2024</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4472C4"/>
                    </a:solidFill>
                  </a:tcPr>
                </a:tc>
                <a:tc rowSpan="2" gridSpan="2">
                  <a:txBody>
                    <a:bodyPr/>
                    <a:lstStyle/>
                    <a:p>
                      <a:r>
                        <a:rPr lang="lt-LT" sz="1400" dirty="0">
                          <a:solidFill>
                            <a:srgbClr val="000000"/>
                          </a:solidFill>
                          <a:effectLst/>
                          <a:latin typeface="Roboto" panose="02000000000000000000" pitchFamily="2" charset="0"/>
                        </a:rPr>
                        <a:t>494 </a:t>
                      </a:r>
                      <a:r>
                        <a:rPr lang="en-GB" sz="1400" dirty="0" err="1">
                          <a:solidFill>
                            <a:srgbClr val="000000"/>
                          </a:solidFill>
                          <a:effectLst/>
                          <a:latin typeface="Roboto" panose="02000000000000000000" pitchFamily="2" charset="0"/>
                        </a:rPr>
                        <a:t>mln</a:t>
                      </a:r>
                      <a:r>
                        <a:rPr lang="en-GB" sz="1400" dirty="0">
                          <a:solidFill>
                            <a:srgbClr val="000000"/>
                          </a:solidFill>
                          <a:effectLst/>
                          <a:latin typeface="Roboto" panose="02000000000000000000" pitchFamily="2" charset="0"/>
                        </a:rPr>
                        <a:t>. </a:t>
                      </a:r>
                      <a:r>
                        <a:rPr lang="en-GB" sz="1400" dirty="0" err="1">
                          <a:solidFill>
                            <a:srgbClr val="000000"/>
                          </a:solidFill>
                          <a:effectLst/>
                          <a:latin typeface="Roboto" panose="02000000000000000000" pitchFamily="2" charset="0"/>
                        </a:rPr>
                        <a:t>eur</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E9EBF5"/>
                    </a:solidFill>
                  </a:tcPr>
                </a:tc>
                <a:tc rowSpan="2" hMerge="1">
                  <a:txBody>
                    <a:bodyPr/>
                    <a:lstStyle/>
                    <a:p>
                      <a:endParaRPr lang="en-GB"/>
                    </a:p>
                  </a:txBody>
                  <a:tcPr/>
                </a:tc>
                <a:tc rowSpan="2">
                  <a:txBody>
                    <a:bodyPr/>
                    <a:lstStyle/>
                    <a:p>
                      <a:r>
                        <a:rPr lang="lt-LT" sz="1400" dirty="0">
                          <a:solidFill>
                            <a:srgbClr val="000000"/>
                          </a:solidFill>
                          <a:effectLst/>
                          <a:latin typeface="Roboto" panose="02000000000000000000" pitchFamily="2" charset="0"/>
                        </a:rPr>
                        <a:t>231,9 </a:t>
                      </a:r>
                      <a:r>
                        <a:rPr lang="en-GB" sz="1400" dirty="0" err="1">
                          <a:solidFill>
                            <a:srgbClr val="000000"/>
                          </a:solidFill>
                          <a:effectLst/>
                          <a:latin typeface="Roboto" panose="02000000000000000000" pitchFamily="2" charset="0"/>
                        </a:rPr>
                        <a:t>mln</a:t>
                      </a:r>
                      <a:r>
                        <a:rPr lang="en-GB" sz="1400" dirty="0">
                          <a:solidFill>
                            <a:srgbClr val="000000"/>
                          </a:solidFill>
                          <a:effectLst/>
                          <a:latin typeface="Roboto" panose="02000000000000000000" pitchFamily="2" charset="0"/>
                        </a:rPr>
                        <a:t>. </a:t>
                      </a:r>
                      <a:r>
                        <a:rPr lang="en-GB" sz="1400" dirty="0" err="1">
                          <a:solidFill>
                            <a:srgbClr val="000000"/>
                          </a:solidFill>
                          <a:effectLst/>
                          <a:latin typeface="Roboto" panose="02000000000000000000" pitchFamily="2" charset="0"/>
                        </a:rPr>
                        <a:t>eur</a:t>
                      </a:r>
                      <a:r>
                        <a:rPr lang="lt-LT" sz="1400" dirty="0">
                          <a:solidFill>
                            <a:srgbClr val="000000"/>
                          </a:solidFill>
                          <a:effectLst/>
                          <a:latin typeface="Roboto" panose="02000000000000000000" pitchFamily="2" charset="0"/>
                        </a:rPr>
                        <a:t>, iš jų:</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E9EB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400" dirty="0">
                          <a:solidFill>
                            <a:srgbClr val="000000"/>
                          </a:solidFill>
                          <a:effectLst/>
                          <a:latin typeface="Roboto" panose="02000000000000000000" pitchFamily="2" charset="0"/>
                        </a:rPr>
                        <a:t>152,9</a:t>
                      </a:r>
                      <a:r>
                        <a:rPr lang="en-GB" sz="1400" dirty="0">
                          <a:solidFill>
                            <a:srgbClr val="000000"/>
                          </a:solidFill>
                          <a:effectLst/>
                          <a:latin typeface="Roboto" panose="02000000000000000000" pitchFamily="2" charset="0"/>
                        </a:rPr>
                        <a:t> </a:t>
                      </a:r>
                      <a:r>
                        <a:rPr lang="en-GB" sz="1400" dirty="0" err="1">
                          <a:solidFill>
                            <a:srgbClr val="000000"/>
                          </a:solidFill>
                          <a:effectLst/>
                          <a:latin typeface="Roboto" panose="02000000000000000000" pitchFamily="2" charset="0"/>
                        </a:rPr>
                        <a:t>mln</a:t>
                      </a:r>
                      <a:r>
                        <a:rPr lang="en-GB" sz="1400" dirty="0">
                          <a:solidFill>
                            <a:srgbClr val="000000"/>
                          </a:solidFill>
                          <a:effectLst/>
                          <a:latin typeface="Roboto" panose="02000000000000000000" pitchFamily="2" charset="0"/>
                        </a:rPr>
                        <a:t>. </a:t>
                      </a:r>
                      <a:r>
                        <a:rPr lang="en-GB" sz="1400" dirty="0" err="1">
                          <a:solidFill>
                            <a:srgbClr val="000000"/>
                          </a:solidFill>
                          <a:effectLst/>
                          <a:latin typeface="Roboto" panose="02000000000000000000" pitchFamily="2" charset="0"/>
                        </a:rPr>
                        <a:t>eur</a:t>
                      </a:r>
                      <a:r>
                        <a:rPr lang="lt-LT" sz="1400" dirty="0">
                          <a:solidFill>
                            <a:srgbClr val="000000"/>
                          </a:solidFill>
                          <a:effectLst/>
                          <a:latin typeface="Roboto" panose="02000000000000000000" pitchFamily="2" charset="0"/>
                        </a:rPr>
                        <a:t> </a:t>
                      </a:r>
                      <a:r>
                        <a:rPr lang="pt-BR" sz="1400" dirty="0">
                          <a:solidFill>
                            <a:srgbClr val="000000"/>
                          </a:solidFill>
                          <a:effectLst/>
                          <a:latin typeface="Roboto" panose="02000000000000000000" pitchFamily="2" charset="0"/>
                        </a:rPr>
                        <a:t>pagrindiniam indeksavimui</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E9EBF5"/>
                    </a:solidFill>
                  </a:tcPr>
                </a:tc>
                <a:tc rowSpan="2">
                  <a:txBody>
                    <a:bodyPr/>
                    <a:lstStyle/>
                    <a:p>
                      <a:r>
                        <a:rPr lang="lt-LT" sz="1400" dirty="0">
                          <a:solidFill>
                            <a:srgbClr val="000000"/>
                          </a:solidFill>
                          <a:effectLst/>
                          <a:latin typeface="Roboto" panose="02000000000000000000" pitchFamily="2" charset="0"/>
                        </a:rPr>
                        <a:t>262,1 </a:t>
                      </a:r>
                      <a:r>
                        <a:rPr lang="pl-PL" sz="1400" dirty="0">
                          <a:solidFill>
                            <a:srgbClr val="000000"/>
                          </a:solidFill>
                          <a:effectLst/>
                          <a:latin typeface="Roboto" panose="02000000000000000000" pitchFamily="2" charset="0"/>
                        </a:rPr>
                        <a:t>mln. </a:t>
                      </a:r>
                      <a:r>
                        <a:rPr lang="pl-PL" sz="1400" dirty="0" err="1">
                          <a:solidFill>
                            <a:srgbClr val="000000"/>
                          </a:solidFill>
                          <a:effectLst/>
                          <a:latin typeface="Roboto" panose="02000000000000000000" pitchFamily="2" charset="0"/>
                        </a:rPr>
                        <a:t>eur</a:t>
                      </a:r>
                      <a:r>
                        <a:rPr lang="pl-PL" sz="1400" dirty="0">
                          <a:solidFill>
                            <a:srgbClr val="000000"/>
                          </a:solidFill>
                          <a:effectLst/>
                          <a:latin typeface="Roboto" panose="02000000000000000000" pitchFamily="2" charset="0"/>
                        </a:rPr>
                        <a:t>, </a:t>
                      </a:r>
                      <a:r>
                        <a:rPr lang="pl-PL" sz="1400" dirty="0" err="1">
                          <a:solidFill>
                            <a:srgbClr val="000000"/>
                          </a:solidFill>
                          <a:effectLst/>
                          <a:latin typeface="Roboto" panose="02000000000000000000" pitchFamily="2" charset="0"/>
                        </a:rPr>
                        <a:t>iš</a:t>
                      </a:r>
                      <a:r>
                        <a:rPr lang="pl-PL" sz="1400" dirty="0">
                          <a:solidFill>
                            <a:srgbClr val="000000"/>
                          </a:solidFill>
                          <a:effectLst/>
                          <a:latin typeface="Roboto" panose="02000000000000000000" pitchFamily="2" charset="0"/>
                        </a:rPr>
                        <a:t> </a:t>
                      </a:r>
                      <a:r>
                        <a:rPr lang="pl-PL" sz="1400" dirty="0" err="1">
                          <a:solidFill>
                            <a:srgbClr val="000000"/>
                          </a:solidFill>
                          <a:effectLst/>
                          <a:latin typeface="Roboto" panose="02000000000000000000" pitchFamily="2" charset="0"/>
                        </a:rPr>
                        <a:t>jų</a:t>
                      </a:r>
                      <a:r>
                        <a:rPr lang="pl-PL" sz="1400" dirty="0">
                          <a:solidFill>
                            <a:srgbClr val="000000"/>
                          </a:solidFill>
                          <a:effectLst/>
                          <a:latin typeface="Roboto" panose="02000000000000000000" pitchFamily="2" charset="0"/>
                        </a:rPr>
                        <a:t>:</a:t>
                      </a:r>
                      <a:endParaRPr lang="pl-PL"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E9EBF5"/>
                    </a:solidFill>
                  </a:tcPr>
                </a:tc>
                <a:tc>
                  <a:txBody>
                    <a:bodyPr/>
                    <a:lstStyle/>
                    <a:p>
                      <a:r>
                        <a:rPr lang="lt-LT" sz="1400" dirty="0">
                          <a:solidFill>
                            <a:srgbClr val="000000"/>
                          </a:solidFill>
                          <a:effectLst/>
                          <a:latin typeface="Roboto" panose="02000000000000000000" pitchFamily="2" charset="0"/>
                        </a:rPr>
                        <a:t>122,1</a:t>
                      </a:r>
                      <a:r>
                        <a:rPr lang="pt-BR" sz="1400" dirty="0">
                          <a:solidFill>
                            <a:srgbClr val="000000"/>
                          </a:solidFill>
                          <a:effectLst/>
                          <a:latin typeface="Roboto" panose="02000000000000000000" pitchFamily="2" charset="0"/>
                        </a:rPr>
                        <a:t> mln. eur pagrindiniam indeksavimui</a:t>
                      </a:r>
                      <a:endParaRPr lang="pt-BR" sz="1400" dirty="0">
                        <a:effectLst/>
                        <a:latin typeface="Roboto" panose="02000000000000000000" pitchFamily="2"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E9EBF5"/>
                    </a:solidFill>
                  </a:tcPr>
                </a:tc>
                <a:extLst>
                  <a:ext uri="{0D108BD9-81ED-4DB2-BD59-A6C34878D82A}">
                    <a16:rowId xmlns:a16="http://schemas.microsoft.com/office/drawing/2014/main" val="2645257465"/>
                  </a:ext>
                </a:extLst>
              </a:tr>
              <a:tr h="581061">
                <a:tc vMerge="1">
                  <a:txBody>
                    <a:bodyPr/>
                    <a:lstStyle/>
                    <a:p>
                      <a:endParaRPr lang="en-GB"/>
                    </a:p>
                  </a:txBody>
                  <a:tcPr/>
                </a:tc>
                <a:tc gridSpan="2" vMerge="1">
                  <a:txBody>
                    <a:bodyPr/>
                    <a:lstStyle/>
                    <a:p>
                      <a:endParaRPr lang="en-GB"/>
                    </a:p>
                  </a:txBody>
                  <a:tcPr/>
                </a:tc>
                <a:tc hMerge="1" vMerge="1">
                  <a:txBody>
                    <a:bodyPr/>
                    <a:lstStyle/>
                    <a:p>
                      <a:endParaRPr lang="en-GB"/>
                    </a:p>
                  </a:txBody>
                  <a:tcPr/>
                </a:tc>
                <a:tc vMerge="1">
                  <a:txBody>
                    <a:bodyPr/>
                    <a:lstStyle/>
                    <a:p>
                      <a:endParaRPr lang="en-GB"/>
                    </a:p>
                  </a:txBody>
                  <a:tcPr/>
                </a:tc>
                <a:tc>
                  <a:txBody>
                    <a:bodyPr/>
                    <a:lstStyle/>
                    <a:p>
                      <a:r>
                        <a:rPr lang="lt-LT" sz="1400" kern="1200" dirty="0">
                          <a:solidFill>
                            <a:srgbClr val="FF0000"/>
                          </a:solidFill>
                          <a:effectLst/>
                          <a:latin typeface="Roboto" panose="02000000000000000000" pitchFamily="2" charset="0"/>
                          <a:ea typeface="+mn-ea"/>
                          <a:cs typeface="+mn-cs"/>
                        </a:rPr>
                        <a:t>79 mln. </a:t>
                      </a:r>
                      <a:r>
                        <a:rPr lang="lt-LT" sz="1400" kern="1200" dirty="0" err="1">
                          <a:solidFill>
                            <a:srgbClr val="FF0000"/>
                          </a:solidFill>
                          <a:effectLst/>
                          <a:latin typeface="Roboto" panose="02000000000000000000" pitchFamily="2" charset="0"/>
                          <a:ea typeface="+mn-ea"/>
                          <a:cs typeface="+mn-cs"/>
                        </a:rPr>
                        <a:t>eur</a:t>
                      </a:r>
                      <a:r>
                        <a:rPr lang="lt-LT" sz="1400" kern="1200" dirty="0">
                          <a:solidFill>
                            <a:srgbClr val="FF0000"/>
                          </a:solidFill>
                          <a:effectLst/>
                          <a:latin typeface="Roboto" panose="02000000000000000000" pitchFamily="2" charset="0"/>
                          <a:ea typeface="+mn-ea"/>
                          <a:cs typeface="+mn-cs"/>
                        </a:rPr>
                        <a:t> bendrosios pensijos dalies </a:t>
                      </a:r>
                      <a:r>
                        <a:rPr lang="lt-LT" sz="1400" dirty="0">
                          <a:solidFill>
                            <a:srgbClr val="FF0000"/>
                          </a:solidFill>
                          <a:effectLst/>
                          <a:latin typeface="Roboto" panose="02000000000000000000" pitchFamily="2" charset="0"/>
                        </a:rPr>
                        <a:t>formulės keitimui</a:t>
                      </a:r>
                      <a:endParaRPr lang="en-GB" sz="1400" dirty="0">
                        <a:effectLst/>
                        <a:latin typeface="Roboto" panose="02000000000000000000" pitchFamily="2" charset="0"/>
                      </a:endParaRPr>
                    </a:p>
                  </a:txBody>
                  <a:tcPr marL="39410" marR="39410" marT="579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a:noFill/>
                    </a:lnB>
                    <a:solidFill>
                      <a:srgbClr val="E9EBF5"/>
                    </a:solidFill>
                  </a:tcPr>
                </a:tc>
                <a:tc vMerge="1">
                  <a:txBody>
                    <a:bodyPr/>
                    <a:lstStyle/>
                    <a:p>
                      <a:endParaRPr lang="en-GB"/>
                    </a:p>
                  </a:txBody>
                  <a:tcPr/>
                </a:tc>
                <a:tc>
                  <a:txBody>
                    <a:bodyPr/>
                    <a:lstStyle/>
                    <a:p>
                      <a:r>
                        <a:rPr lang="en-GB" sz="1400" dirty="0">
                          <a:solidFill>
                            <a:srgbClr val="FF0000"/>
                          </a:solidFill>
                          <a:effectLst/>
                          <a:latin typeface="Roboto" panose="02000000000000000000" pitchFamily="2" charset="0"/>
                        </a:rPr>
                        <a:t>14</a:t>
                      </a:r>
                      <a:r>
                        <a:rPr lang="lt-LT" sz="1400" dirty="0">
                          <a:solidFill>
                            <a:srgbClr val="FF0000"/>
                          </a:solidFill>
                          <a:effectLst/>
                          <a:latin typeface="Roboto" panose="02000000000000000000" pitchFamily="2" charset="0"/>
                        </a:rPr>
                        <a:t>0</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mln</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eur</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papildomam</a:t>
                      </a:r>
                      <a:r>
                        <a:rPr lang="en-GB" sz="1400" dirty="0">
                          <a:solidFill>
                            <a:srgbClr val="FF0000"/>
                          </a:solidFill>
                          <a:effectLst/>
                          <a:latin typeface="Roboto" panose="02000000000000000000" pitchFamily="2" charset="0"/>
                        </a:rPr>
                        <a:t> </a:t>
                      </a:r>
                      <a:r>
                        <a:rPr lang="en-GB" sz="1400" dirty="0" err="1">
                          <a:solidFill>
                            <a:srgbClr val="FF0000"/>
                          </a:solidFill>
                          <a:effectLst/>
                          <a:latin typeface="Roboto" panose="02000000000000000000" pitchFamily="2" charset="0"/>
                        </a:rPr>
                        <a:t>indeksavimui</a:t>
                      </a:r>
                      <a:endParaRPr lang="en-GB" sz="1400" dirty="0">
                        <a:effectLst/>
                        <a:latin typeface="Roboto" panose="02000000000000000000" pitchFamily="2"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9EBF5"/>
                    </a:solidFill>
                  </a:tcPr>
                </a:tc>
                <a:extLst>
                  <a:ext uri="{0D108BD9-81ED-4DB2-BD59-A6C34878D82A}">
                    <a16:rowId xmlns:a16="http://schemas.microsoft.com/office/drawing/2014/main" val="3820620073"/>
                  </a:ext>
                </a:extLst>
              </a:tr>
              <a:tr h="194530">
                <a:tc>
                  <a:txBody>
                    <a:bodyPr/>
                    <a:lstStyle/>
                    <a:p>
                      <a:endParaRPr lang="en-GB" sz="1400" dirty="0">
                        <a:effectLst/>
                        <a:latin typeface="Roboto" panose="02000000000000000000" pitchFamily="2" charset="0"/>
                      </a:endParaRPr>
                    </a:p>
                  </a:txBody>
                  <a:tcPr marL="0" marR="0" marT="0" marB="0" anchor="ctr">
                    <a:lnL>
                      <a:noFill/>
                    </a:lnL>
                    <a:lnR>
                      <a:noFill/>
                    </a:lnR>
                    <a:lnT>
                      <a:noFill/>
                    </a:lnT>
                    <a:lnB>
                      <a:noFill/>
                    </a:lnB>
                    <a:solidFill>
                      <a:srgbClr val="FFFFFF"/>
                    </a:solidFill>
                  </a:tcPr>
                </a:tc>
                <a:tc>
                  <a:txBody>
                    <a:bodyPr/>
                    <a:lstStyle/>
                    <a:p>
                      <a:endParaRPr lang="en-GB" sz="1400">
                        <a:effectLst/>
                        <a:latin typeface="Roboto" panose="02000000000000000000" pitchFamily="2" charset="0"/>
                      </a:endParaRPr>
                    </a:p>
                  </a:txBody>
                  <a:tcPr marL="0" marR="0" marT="0" marB="0" anchor="ctr">
                    <a:lnL>
                      <a:noFill/>
                    </a:lnL>
                    <a:lnR>
                      <a:noFill/>
                    </a:lnR>
                    <a:lnT>
                      <a:noFill/>
                    </a:lnT>
                    <a:lnB>
                      <a:noFill/>
                    </a:lnB>
                    <a:solidFill>
                      <a:srgbClr val="FFFFFF"/>
                    </a:solidFill>
                  </a:tcPr>
                </a:tc>
                <a:tc>
                  <a:txBody>
                    <a:bodyPr/>
                    <a:lstStyle/>
                    <a:p>
                      <a:endParaRPr lang="en-GB" sz="1400">
                        <a:effectLst/>
                        <a:latin typeface="Roboto" panose="02000000000000000000" pitchFamily="2" charset="0"/>
                      </a:endParaRPr>
                    </a:p>
                  </a:txBody>
                  <a:tcPr marL="0" marR="0" marT="0" marB="0" anchor="ctr">
                    <a:lnL>
                      <a:noFill/>
                    </a:lnL>
                    <a:lnR>
                      <a:noFill/>
                    </a:lnR>
                    <a:lnT>
                      <a:noFill/>
                    </a:lnT>
                    <a:lnB>
                      <a:noFill/>
                    </a:lnB>
                    <a:solidFill>
                      <a:srgbClr val="FFFFFF"/>
                    </a:solidFill>
                  </a:tcPr>
                </a:tc>
                <a:tc>
                  <a:txBody>
                    <a:bodyPr/>
                    <a:lstStyle/>
                    <a:p>
                      <a:endParaRPr lang="en-GB" sz="1400">
                        <a:effectLst/>
                        <a:latin typeface="Roboto" panose="02000000000000000000" pitchFamily="2" charset="0"/>
                      </a:endParaRPr>
                    </a:p>
                  </a:txBody>
                  <a:tcPr marL="0" marR="0" marT="0" marB="0" anchor="ctr">
                    <a:lnL>
                      <a:noFill/>
                    </a:lnL>
                    <a:lnR>
                      <a:noFill/>
                    </a:lnR>
                    <a:lnT>
                      <a:noFill/>
                    </a:lnT>
                    <a:lnB>
                      <a:noFill/>
                    </a:lnB>
                    <a:solidFill>
                      <a:srgbClr val="FFFFFF"/>
                    </a:solidFill>
                  </a:tcPr>
                </a:tc>
                <a:tc>
                  <a:txBody>
                    <a:bodyPr/>
                    <a:lstStyle/>
                    <a:p>
                      <a:endParaRPr lang="en-GB" sz="1400" dirty="0">
                        <a:effectLst/>
                        <a:latin typeface="Roboto" panose="02000000000000000000" pitchFamily="2" charset="0"/>
                      </a:endParaRPr>
                    </a:p>
                  </a:txBody>
                  <a:tcPr marL="0" marR="0" marT="0" marB="0" anchor="ctr">
                    <a:lnL>
                      <a:noFill/>
                    </a:lnL>
                    <a:lnR>
                      <a:noFill/>
                    </a:lnR>
                    <a:lnT>
                      <a:noFill/>
                    </a:lnT>
                    <a:lnB>
                      <a:noFill/>
                    </a:lnB>
                    <a:solidFill>
                      <a:srgbClr val="FFFFFF"/>
                    </a:solidFill>
                  </a:tcPr>
                </a:tc>
                <a:tc>
                  <a:txBody>
                    <a:bodyPr/>
                    <a:lstStyle/>
                    <a:p>
                      <a:endParaRPr lang="en-GB" sz="1400">
                        <a:effectLst/>
                        <a:latin typeface="Roboto" panose="02000000000000000000" pitchFamily="2" charset="0"/>
                      </a:endParaRPr>
                    </a:p>
                  </a:txBody>
                  <a:tcPr marL="0" marR="0" marT="0" marB="0" anchor="ctr">
                    <a:lnL>
                      <a:noFill/>
                    </a:lnL>
                    <a:lnR>
                      <a:noFill/>
                    </a:lnR>
                    <a:lnT>
                      <a:noFill/>
                    </a:lnT>
                    <a:lnB>
                      <a:noFill/>
                    </a:lnB>
                    <a:solidFill>
                      <a:srgbClr val="FFFFFF"/>
                    </a:solidFill>
                  </a:tcPr>
                </a:tc>
                <a:tc>
                  <a:txBody>
                    <a:bodyPr/>
                    <a:lstStyle/>
                    <a:p>
                      <a:endParaRPr lang="en-GB" sz="1400" dirty="0">
                        <a:effectLst/>
                        <a:latin typeface="Roboto" panose="02000000000000000000" pitchFamily="2" charset="0"/>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08382695"/>
                  </a:ext>
                </a:extLst>
              </a:tr>
            </a:tbl>
          </a:graphicData>
        </a:graphic>
      </p:graphicFrame>
    </p:spTree>
    <p:extLst>
      <p:ext uri="{BB962C8B-B14F-4D97-AF65-F5344CB8AC3E}">
        <p14:creationId xmlns:p14="http://schemas.microsoft.com/office/powerpoint/2010/main" val="709390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Lentelė 2">
            <a:extLst>
              <a:ext uri="{FF2B5EF4-FFF2-40B4-BE49-F238E27FC236}">
                <a16:creationId xmlns:a16="http://schemas.microsoft.com/office/drawing/2014/main" id="{BF4424A8-897C-4AFF-B026-F5E3079E6651}"/>
              </a:ext>
            </a:extLst>
          </p:cNvPr>
          <p:cNvGraphicFramePr>
            <a:graphicFrameLocks noGrp="1"/>
          </p:cNvGraphicFramePr>
          <p:nvPr>
            <p:extLst>
              <p:ext uri="{D42A27DB-BD31-4B8C-83A1-F6EECF244321}">
                <p14:modId xmlns:p14="http://schemas.microsoft.com/office/powerpoint/2010/main" val="2045499724"/>
              </p:ext>
            </p:extLst>
          </p:nvPr>
        </p:nvGraphicFramePr>
        <p:xfrm>
          <a:off x="393289" y="1396180"/>
          <a:ext cx="11375923" cy="3392130"/>
        </p:xfrm>
        <a:graphic>
          <a:graphicData uri="http://schemas.openxmlformats.org/drawingml/2006/table">
            <a:tbl>
              <a:tblPr firstRow="1" firstCol="1" bandRow="1">
                <a:tableStyleId>{5C22544A-7EE6-4342-B048-85BDC9FD1C3A}</a:tableStyleId>
              </a:tblPr>
              <a:tblGrid>
                <a:gridCol w="6779974">
                  <a:extLst>
                    <a:ext uri="{9D8B030D-6E8A-4147-A177-3AD203B41FA5}">
                      <a16:colId xmlns:a16="http://schemas.microsoft.com/office/drawing/2014/main" val="740945675"/>
                    </a:ext>
                  </a:extLst>
                </a:gridCol>
                <a:gridCol w="1120853">
                  <a:extLst>
                    <a:ext uri="{9D8B030D-6E8A-4147-A177-3AD203B41FA5}">
                      <a16:colId xmlns:a16="http://schemas.microsoft.com/office/drawing/2014/main" val="3828371090"/>
                    </a:ext>
                  </a:extLst>
                </a:gridCol>
                <a:gridCol w="1193574">
                  <a:extLst>
                    <a:ext uri="{9D8B030D-6E8A-4147-A177-3AD203B41FA5}">
                      <a16:colId xmlns:a16="http://schemas.microsoft.com/office/drawing/2014/main" val="529157519"/>
                    </a:ext>
                  </a:extLst>
                </a:gridCol>
                <a:gridCol w="1140761">
                  <a:extLst>
                    <a:ext uri="{9D8B030D-6E8A-4147-A177-3AD203B41FA5}">
                      <a16:colId xmlns:a16="http://schemas.microsoft.com/office/drawing/2014/main" val="2952212980"/>
                    </a:ext>
                  </a:extLst>
                </a:gridCol>
                <a:gridCol w="1140761">
                  <a:extLst>
                    <a:ext uri="{9D8B030D-6E8A-4147-A177-3AD203B41FA5}">
                      <a16:colId xmlns:a16="http://schemas.microsoft.com/office/drawing/2014/main" val="160891440"/>
                    </a:ext>
                  </a:extLst>
                </a:gridCol>
              </a:tblGrid>
              <a:tr h="502149">
                <a:tc>
                  <a:txBody>
                    <a:bodyPr/>
                    <a:lstStyle/>
                    <a:p>
                      <a:pPr>
                        <a:lnSpc>
                          <a:spcPct val="107000"/>
                        </a:lnSpc>
                      </a:pPr>
                      <a:endParaRPr lang="lt-LT" sz="1800" dirty="0">
                        <a:effectLst/>
                        <a:latin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t-LT" sz="1800" dirty="0">
                          <a:effectLst/>
                        </a:rPr>
                        <a:t>2018</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t-LT" sz="1800">
                          <a:effectLst/>
                        </a:rPr>
                        <a:t>2019</a:t>
                      </a:r>
                      <a:endParaRPr lang="lt-LT"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t-LT" sz="1800">
                          <a:effectLst/>
                        </a:rPr>
                        <a:t>2020</a:t>
                      </a:r>
                      <a:endParaRPr lang="lt-LT"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t-LT" sz="1800">
                          <a:effectLst/>
                        </a:rPr>
                        <a:t>2021</a:t>
                      </a:r>
                      <a:endParaRPr lang="lt-LT"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540395524"/>
                  </a:ext>
                </a:extLst>
              </a:tr>
              <a:tr h="963327">
                <a:tc>
                  <a:txBody>
                    <a:bodyPr/>
                    <a:lstStyle/>
                    <a:p>
                      <a:pPr>
                        <a:lnSpc>
                          <a:spcPct val="107000"/>
                        </a:lnSpc>
                        <a:spcAft>
                          <a:spcPts val="800"/>
                        </a:spcAft>
                      </a:pPr>
                      <a:r>
                        <a:rPr lang="lt-LT" sz="1800" dirty="0">
                          <a:effectLst/>
                        </a:rPr>
                        <a:t>Bazinės pensijos ir apskaitos vieneto vertės indeksavimas, pagrindinis indeksavimas (DUF)</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dirty="0">
                          <a:effectLst/>
                        </a:rPr>
                        <a:t>6,94%</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a:effectLst/>
                        </a:rPr>
                        <a:t>7,63%</a:t>
                      </a:r>
                      <a:endParaRPr lang="lt-LT"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a:effectLst/>
                        </a:rPr>
                        <a:t>8,11%</a:t>
                      </a:r>
                      <a:endParaRPr lang="lt-LT"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dirty="0">
                          <a:effectLst/>
                        </a:rPr>
                        <a:t>7,67%</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05108183"/>
                  </a:ext>
                </a:extLst>
              </a:tr>
              <a:tr h="963327">
                <a:tc>
                  <a:txBody>
                    <a:bodyPr/>
                    <a:lstStyle/>
                    <a:p>
                      <a:pPr>
                        <a:lnSpc>
                          <a:spcPct val="107000"/>
                        </a:lnSpc>
                        <a:spcAft>
                          <a:spcPts val="800"/>
                        </a:spcAft>
                      </a:pPr>
                      <a:r>
                        <a:rPr lang="lt-LT" sz="1800" dirty="0">
                          <a:effectLst/>
                        </a:rPr>
                        <a:t>Bazinės pensijos indeksavimas (buvo papildomai indeksuota)</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dirty="0">
                          <a:effectLst/>
                        </a:rPr>
                        <a:t>6,94%</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dirty="0">
                          <a:effectLst/>
                        </a:rPr>
                        <a:t>7,63%</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dirty="0">
                          <a:solidFill>
                            <a:srgbClr val="FF0000"/>
                          </a:solidFill>
                          <a:effectLst/>
                        </a:rPr>
                        <a:t>9,94%</a:t>
                      </a:r>
                      <a:endParaRPr lang="lt-LT"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dirty="0">
                          <a:solidFill>
                            <a:srgbClr val="FF0000"/>
                          </a:solidFill>
                          <a:effectLst/>
                        </a:rPr>
                        <a:t>9,58%</a:t>
                      </a:r>
                      <a:endParaRPr lang="lt-LT"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680831701"/>
                  </a:ext>
                </a:extLst>
              </a:tr>
              <a:tr h="963327">
                <a:tc>
                  <a:txBody>
                    <a:bodyPr/>
                    <a:lstStyle/>
                    <a:p>
                      <a:pPr>
                        <a:lnSpc>
                          <a:spcPct val="107000"/>
                        </a:lnSpc>
                        <a:spcAft>
                          <a:spcPts val="800"/>
                        </a:spcAft>
                      </a:pPr>
                      <a:r>
                        <a:rPr lang="lt-LT" sz="1800" dirty="0">
                          <a:effectLst/>
                        </a:rPr>
                        <a:t>Apskaitos vieneto vertės indeksavimas (buvo papildomai indeksuota)</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a:effectLst/>
                        </a:rPr>
                        <a:t>6,94%</a:t>
                      </a:r>
                      <a:endParaRPr lang="lt-LT"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dirty="0">
                          <a:effectLst/>
                        </a:rPr>
                        <a:t>7,63%</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dirty="0">
                          <a:effectLst/>
                        </a:rPr>
                        <a:t>8,11%</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Bef>
                          <a:spcPts val="600"/>
                        </a:spcBef>
                        <a:spcAft>
                          <a:spcPts val="600"/>
                        </a:spcAft>
                      </a:pPr>
                      <a:r>
                        <a:rPr lang="lt-LT" sz="1800" dirty="0">
                          <a:solidFill>
                            <a:srgbClr val="FF0000"/>
                          </a:solidFill>
                          <a:effectLst/>
                        </a:rPr>
                        <a:t>9,58%</a:t>
                      </a:r>
                      <a:endParaRPr lang="lt-LT"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91955847"/>
                  </a:ext>
                </a:extLst>
              </a:tr>
            </a:tbl>
          </a:graphicData>
        </a:graphic>
      </p:graphicFrame>
      <p:sp>
        <p:nvSpPr>
          <p:cNvPr id="4" name="TextBox 3">
            <a:extLst>
              <a:ext uri="{FF2B5EF4-FFF2-40B4-BE49-F238E27FC236}">
                <a16:creationId xmlns:a16="http://schemas.microsoft.com/office/drawing/2014/main" id="{CE0D4F62-B056-4EC4-B7E2-C50CD930E7C7}"/>
              </a:ext>
            </a:extLst>
          </p:cNvPr>
          <p:cNvSpPr txBox="1"/>
          <p:nvPr/>
        </p:nvSpPr>
        <p:spPr>
          <a:xfrm>
            <a:off x="678426" y="462116"/>
            <a:ext cx="11090786" cy="461665"/>
          </a:xfrm>
          <a:prstGeom prst="rect">
            <a:avLst/>
          </a:prstGeom>
          <a:noFill/>
        </p:spPr>
        <p:txBody>
          <a:bodyPr wrap="square" rtlCol="0">
            <a:spAutoFit/>
          </a:bodyPr>
          <a:lstStyle/>
          <a:p>
            <a:pPr algn="ctr"/>
            <a:r>
              <a:rPr lang="lt-LT" sz="2400" dirty="0"/>
              <a:t>Socialinio draudimo pensijų indeksavimas 2018-2021 </a:t>
            </a:r>
          </a:p>
        </p:txBody>
      </p:sp>
    </p:spTree>
    <p:extLst>
      <p:ext uri="{BB962C8B-B14F-4D97-AF65-F5344CB8AC3E}">
        <p14:creationId xmlns:p14="http://schemas.microsoft.com/office/powerpoint/2010/main" val="2848805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urinio vietos rezervavimo ženklas 5">
            <a:extLst>
              <a:ext uri="{FF2B5EF4-FFF2-40B4-BE49-F238E27FC236}">
                <a16:creationId xmlns:a16="http://schemas.microsoft.com/office/drawing/2014/main" id="{972F3144-CC20-4192-B3D8-98FA9FA97980}"/>
              </a:ext>
            </a:extLst>
          </p:cNvPr>
          <p:cNvGraphicFramePr>
            <a:graphicFrameLocks noGrp="1"/>
          </p:cNvGraphicFramePr>
          <p:nvPr>
            <p:ph idx="4294967295"/>
            <p:extLst>
              <p:ext uri="{D42A27DB-BD31-4B8C-83A1-F6EECF244321}">
                <p14:modId xmlns:p14="http://schemas.microsoft.com/office/powerpoint/2010/main" val="1646129233"/>
              </p:ext>
            </p:extLst>
          </p:nvPr>
        </p:nvGraphicFramePr>
        <p:xfrm>
          <a:off x="462116" y="490195"/>
          <a:ext cx="11280539" cy="554681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ECB3034-01DD-4E36-8BA9-CBBB00398FDC}"/>
              </a:ext>
            </a:extLst>
          </p:cNvPr>
          <p:cNvSpPr txBox="1"/>
          <p:nvPr/>
        </p:nvSpPr>
        <p:spPr>
          <a:xfrm>
            <a:off x="462116" y="5801032"/>
            <a:ext cx="7698658" cy="1200329"/>
          </a:xfrm>
          <a:prstGeom prst="rect">
            <a:avLst/>
          </a:prstGeom>
          <a:noFill/>
        </p:spPr>
        <p:txBody>
          <a:bodyPr wrap="square" rtlCol="0">
            <a:spAutoFit/>
          </a:bodyPr>
          <a:lstStyle/>
          <a:p>
            <a:r>
              <a:rPr lang="lt-LT" dirty="0"/>
              <a:t>*Pensijos dydis, įvertinus pensijų nepriemokų išmokėjimą už 2018 m. sausio - rugsėjo mėn.</a:t>
            </a:r>
          </a:p>
          <a:p>
            <a:r>
              <a:rPr lang="lt-LT" dirty="0"/>
              <a:t>**2021 metų I </a:t>
            </a:r>
            <a:r>
              <a:rPr lang="lt-LT" dirty="0" err="1"/>
              <a:t>ketv</a:t>
            </a:r>
            <a:r>
              <a:rPr lang="lt-LT" dirty="0"/>
              <a:t>. pensijų dydžiai.</a:t>
            </a:r>
          </a:p>
          <a:p>
            <a:endParaRPr lang="lt-LT" dirty="0"/>
          </a:p>
        </p:txBody>
      </p:sp>
    </p:spTree>
    <p:extLst>
      <p:ext uri="{BB962C8B-B14F-4D97-AF65-F5344CB8AC3E}">
        <p14:creationId xmlns:p14="http://schemas.microsoft.com/office/powerpoint/2010/main" val="3159372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8638C77-5B67-48DC-A774-73E7034AF89F}"/>
              </a:ext>
            </a:extLst>
          </p:cNvPr>
          <p:cNvSpPr>
            <a:spLocks noGrp="1"/>
          </p:cNvSpPr>
          <p:nvPr>
            <p:ph type="ctrTitle" idx="4294967295"/>
          </p:nvPr>
        </p:nvSpPr>
        <p:spPr>
          <a:xfrm>
            <a:off x="0" y="1122363"/>
            <a:ext cx="11887200" cy="2387600"/>
          </a:xfrm>
        </p:spPr>
        <p:txBody>
          <a:bodyPr/>
          <a:lstStyle/>
          <a:p>
            <a:pPr algn="ctr"/>
            <a:r>
              <a:rPr lang="lt-LT" dirty="0"/>
              <a:t>I. Indeksavimo mechanizmo modifikavimas</a:t>
            </a:r>
          </a:p>
        </p:txBody>
      </p:sp>
    </p:spTree>
    <p:extLst>
      <p:ext uri="{BB962C8B-B14F-4D97-AF65-F5344CB8AC3E}">
        <p14:creationId xmlns:p14="http://schemas.microsoft.com/office/powerpoint/2010/main" val="1609115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E8A60B4-EC6E-4DE6-9B6E-7E9BACF5E5FE}"/>
              </a:ext>
            </a:extLst>
          </p:cNvPr>
          <p:cNvSpPr>
            <a:spLocks noGrp="1"/>
          </p:cNvSpPr>
          <p:nvPr>
            <p:ph type="title"/>
          </p:nvPr>
        </p:nvSpPr>
        <p:spPr>
          <a:xfrm>
            <a:off x="838200" y="365126"/>
            <a:ext cx="10515600" cy="315912"/>
          </a:xfrm>
        </p:spPr>
        <p:txBody>
          <a:bodyPr>
            <a:normAutofit fontScale="90000"/>
          </a:bodyPr>
          <a:lstStyle/>
          <a:p>
            <a:r>
              <a:rPr lang="lt-LT" dirty="0"/>
              <a:t>Siūlomas indeksavimo mechanizmo tobulinimas</a:t>
            </a:r>
          </a:p>
        </p:txBody>
      </p:sp>
      <p:sp>
        <p:nvSpPr>
          <p:cNvPr id="3" name="Turinio vietos rezervavimo ženklas 2">
            <a:extLst>
              <a:ext uri="{FF2B5EF4-FFF2-40B4-BE49-F238E27FC236}">
                <a16:creationId xmlns:a16="http://schemas.microsoft.com/office/drawing/2014/main" id="{F0C36302-B450-437F-BB68-9364D63185A7}"/>
              </a:ext>
            </a:extLst>
          </p:cNvPr>
          <p:cNvSpPr>
            <a:spLocks noGrp="1"/>
          </p:cNvSpPr>
          <p:nvPr>
            <p:ph idx="1"/>
          </p:nvPr>
        </p:nvSpPr>
        <p:spPr>
          <a:xfrm>
            <a:off x="606287" y="1391477"/>
            <a:ext cx="10747514" cy="4094923"/>
          </a:xfrm>
        </p:spPr>
        <p:txBody>
          <a:bodyPr>
            <a:normAutofit fontScale="92500" lnSpcReduction="10000"/>
          </a:bodyPr>
          <a:lstStyle/>
          <a:p>
            <a:pPr>
              <a:buFontTx/>
              <a:buChar char="-"/>
            </a:pPr>
            <a:r>
              <a:rPr lang="lt-LT" dirty="0"/>
              <a:t>Pagrindinis indeksas apskaičiuojamas pagal esamą indeksavimo formulę. Preliminariais duomenimis, 2022 metais jis būtų 7,</a:t>
            </a:r>
            <a:r>
              <a:rPr lang="en-US" dirty="0"/>
              <a:t>93</a:t>
            </a:r>
            <a:r>
              <a:rPr lang="lt-LT" dirty="0"/>
              <a:t> proc., 2023 m. -  </a:t>
            </a:r>
            <a:r>
              <a:rPr lang="en-US" dirty="0"/>
              <a:t>7</a:t>
            </a:r>
            <a:r>
              <a:rPr lang="lt-LT" dirty="0"/>
              <a:t>,</a:t>
            </a:r>
            <a:r>
              <a:rPr lang="en-US" dirty="0"/>
              <a:t>09</a:t>
            </a:r>
            <a:r>
              <a:rPr lang="lt-LT" dirty="0"/>
              <a:t> proc., 2024 m. -  6,28 proc.*</a:t>
            </a:r>
          </a:p>
          <a:p>
            <a:pPr>
              <a:buFontTx/>
              <a:buChar char="-"/>
            </a:pPr>
            <a:r>
              <a:rPr lang="lt-LT" dirty="0"/>
              <a:t>Esant teigiamam „Sodros“ biudžeto rezultatui, perteklius nukreipiamas papildomam pensijų didinimui, o ne į rezervą.  </a:t>
            </a:r>
          </a:p>
          <a:p>
            <a:pPr>
              <a:buFontTx/>
              <a:buChar char="-"/>
            </a:pPr>
            <a:endParaRPr lang="lt-LT" dirty="0"/>
          </a:p>
          <a:p>
            <a:pPr marL="0" indent="0">
              <a:buNone/>
            </a:pPr>
            <a:endParaRPr lang="lt-LT" dirty="0"/>
          </a:p>
          <a:p>
            <a:pPr marL="0" indent="0">
              <a:buNone/>
            </a:pPr>
            <a:r>
              <a:rPr lang="lt-LT" i="1" dirty="0"/>
              <a:t>Skaičiavimai atlikti, papildomam pensijos </a:t>
            </a:r>
            <a:r>
              <a:rPr lang="lt-LT" b="1" i="1" dirty="0"/>
              <a:t>individualiosios</a:t>
            </a:r>
            <a:r>
              <a:rPr lang="lt-LT" i="1" dirty="0"/>
              <a:t> </a:t>
            </a:r>
            <a:r>
              <a:rPr lang="lt-LT" b="1" i="1" dirty="0"/>
              <a:t>dalies</a:t>
            </a:r>
            <a:r>
              <a:rPr lang="lt-LT" i="1" dirty="0"/>
              <a:t> indeksavimui panaudojant Sodros biudžeto perteklių (</a:t>
            </a:r>
            <a:r>
              <a:rPr lang="lt-LT" b="1" i="1" dirty="0"/>
              <a:t>jei jis būtų ne nukreipiamas į rezervą, o kasmet išnaudojamas papildomam individualiosios dalies didinimui</a:t>
            </a:r>
            <a:r>
              <a:rPr lang="lt-LT" i="1" dirty="0"/>
              <a:t>). </a:t>
            </a:r>
          </a:p>
          <a:p>
            <a:pPr>
              <a:buFontTx/>
              <a:buChar char="-"/>
            </a:pPr>
            <a:endParaRPr lang="lt-LT" dirty="0"/>
          </a:p>
        </p:txBody>
      </p:sp>
      <mc:AlternateContent xmlns:mc="http://schemas.openxmlformats.org/markup-compatibility/2006" xmlns:p14="http://schemas.microsoft.com/office/powerpoint/2010/main">
        <mc:Choice Requires="p14">
          <p:contentPart p14:bwMode="auto" r:id="rId3">
            <p14:nvContentPartPr>
              <p14:cNvPr id="12" name="Rankraštį 11">
                <a:extLst>
                  <a:ext uri="{FF2B5EF4-FFF2-40B4-BE49-F238E27FC236}">
                    <a16:creationId xmlns:a16="http://schemas.microsoft.com/office/drawing/2014/main" id="{407D00DD-D8E5-439D-8E4F-7DF3B73D11FF}"/>
                  </a:ext>
                </a:extLst>
              </p14:cNvPr>
              <p14:cNvContentPartPr/>
              <p14:nvPr/>
            </p14:nvContentPartPr>
            <p14:xfrm>
              <a:off x="4543686" y="3270878"/>
              <a:ext cx="360" cy="360"/>
            </p14:xfrm>
          </p:contentPart>
        </mc:Choice>
        <mc:Fallback xmlns="">
          <p:pic>
            <p:nvPicPr>
              <p:cNvPr id="12" name="Rankraštį 11">
                <a:extLst>
                  <a:ext uri="{FF2B5EF4-FFF2-40B4-BE49-F238E27FC236}">
                    <a16:creationId xmlns:a16="http://schemas.microsoft.com/office/drawing/2014/main" id="{407D00DD-D8E5-439D-8E4F-7DF3B73D11FF}"/>
                  </a:ext>
                </a:extLst>
              </p:cNvPr>
              <p:cNvPicPr/>
              <p:nvPr/>
            </p:nvPicPr>
            <p:blipFill>
              <a:blip r:embed="rId4"/>
              <a:stretch>
                <a:fillRect/>
              </a:stretch>
            </p:blipFill>
            <p:spPr>
              <a:xfrm>
                <a:off x="4539366" y="3266198"/>
                <a:ext cx="9000" cy="9000"/>
              </a:xfrm>
              <a:prstGeom prst="rect">
                <a:avLst/>
              </a:prstGeom>
            </p:spPr>
          </p:pic>
        </mc:Fallback>
      </mc:AlternateContent>
      <p:sp>
        <p:nvSpPr>
          <p:cNvPr id="4" name="TextBox 3">
            <a:extLst>
              <a:ext uri="{FF2B5EF4-FFF2-40B4-BE49-F238E27FC236}">
                <a16:creationId xmlns:a16="http://schemas.microsoft.com/office/drawing/2014/main" id="{FAC2FD3C-4706-431E-AAF1-EE4CE7ECC0F0}"/>
              </a:ext>
            </a:extLst>
          </p:cNvPr>
          <p:cNvSpPr txBox="1"/>
          <p:nvPr/>
        </p:nvSpPr>
        <p:spPr>
          <a:xfrm>
            <a:off x="496957" y="5854148"/>
            <a:ext cx="10515600" cy="646331"/>
          </a:xfrm>
          <a:prstGeom prst="rect">
            <a:avLst/>
          </a:prstGeom>
          <a:noFill/>
        </p:spPr>
        <p:txBody>
          <a:bodyPr wrap="square" rtlCol="0">
            <a:spAutoFit/>
          </a:bodyPr>
          <a:lstStyle/>
          <a:p>
            <a:r>
              <a:rPr lang="lt-LT" i="1" dirty="0"/>
              <a:t>*Atnaujinus Ekonominės raidos scenarijus dydžiai keisis. </a:t>
            </a:r>
          </a:p>
          <a:p>
            <a:endParaRPr lang="lt-LT" dirty="0"/>
          </a:p>
        </p:txBody>
      </p:sp>
    </p:spTree>
    <p:extLst>
      <p:ext uri="{BB962C8B-B14F-4D97-AF65-F5344CB8AC3E}">
        <p14:creationId xmlns:p14="http://schemas.microsoft.com/office/powerpoint/2010/main" val="2629550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Pavadinimas 21">
            <a:extLst>
              <a:ext uri="{FF2B5EF4-FFF2-40B4-BE49-F238E27FC236}">
                <a16:creationId xmlns:a16="http://schemas.microsoft.com/office/drawing/2014/main" id="{F254F859-47E9-424D-9340-1CCE78B2054A}"/>
              </a:ext>
            </a:extLst>
          </p:cNvPr>
          <p:cNvSpPr>
            <a:spLocks noGrp="1"/>
          </p:cNvSpPr>
          <p:nvPr>
            <p:ph type="title" idx="4294967295"/>
          </p:nvPr>
        </p:nvSpPr>
        <p:spPr>
          <a:xfrm>
            <a:off x="0" y="365125"/>
            <a:ext cx="10882313" cy="485775"/>
          </a:xfrm>
        </p:spPr>
        <p:txBody>
          <a:bodyPr>
            <a:noAutofit/>
          </a:bodyPr>
          <a:lstStyle/>
          <a:p>
            <a:br>
              <a:rPr lang="lt-LT" altLang="lt-LT" sz="1600" dirty="0"/>
            </a:br>
            <a:endParaRPr lang="lt-LT" sz="1600" dirty="0"/>
          </a:p>
        </p:txBody>
      </p:sp>
      <p:sp>
        <p:nvSpPr>
          <p:cNvPr id="21" name="Rectangle 5">
            <a:extLst>
              <a:ext uri="{FF2B5EF4-FFF2-40B4-BE49-F238E27FC236}">
                <a16:creationId xmlns:a16="http://schemas.microsoft.com/office/drawing/2014/main" id="{5EA1CE63-F326-4060-90D4-8AF1E84EE987}"/>
              </a:ext>
            </a:extLst>
          </p:cNvPr>
          <p:cNvSpPr>
            <a:spLocks noChangeArrowheads="1"/>
          </p:cNvSpPr>
          <p:nvPr/>
        </p:nvSpPr>
        <p:spPr bwMode="auto">
          <a:xfrm>
            <a:off x="0" y="-48399"/>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800" b="0" i="0" u="none" strike="noStrike" cap="none" normalizeH="0" baseline="0" dirty="0">
              <a:ln>
                <a:noFill/>
              </a:ln>
              <a:solidFill>
                <a:schemeClr val="tx1"/>
              </a:solidFill>
              <a:effectLst/>
              <a:latin typeface="Arial" panose="020B0604020202020204" pitchFamily="34" charset="0"/>
            </a:endParaRPr>
          </a:p>
        </p:txBody>
      </p:sp>
      <p:sp>
        <p:nvSpPr>
          <p:cNvPr id="23" name="TextBox 22">
            <a:extLst>
              <a:ext uri="{FF2B5EF4-FFF2-40B4-BE49-F238E27FC236}">
                <a16:creationId xmlns:a16="http://schemas.microsoft.com/office/drawing/2014/main" id="{89ACB09F-6B2A-4E7D-9318-56351F863AD1}"/>
              </a:ext>
            </a:extLst>
          </p:cNvPr>
          <p:cNvSpPr txBox="1"/>
          <p:nvPr/>
        </p:nvSpPr>
        <p:spPr>
          <a:xfrm>
            <a:off x="184731" y="207390"/>
            <a:ext cx="11169069" cy="1200329"/>
          </a:xfrm>
          <a:prstGeom prst="rect">
            <a:avLst/>
          </a:prstGeom>
          <a:noFill/>
        </p:spPr>
        <p:txBody>
          <a:bodyPr wrap="square" rtlCol="0">
            <a:spAutoFit/>
          </a:bodyPr>
          <a:lstStyle/>
          <a:p>
            <a:r>
              <a:rPr lang="lt-LT" dirty="0"/>
              <a:t>Norint indeksuoti papildomai individualiąją dalį, 1 </a:t>
            </a:r>
            <a:r>
              <a:rPr lang="lt-LT" dirty="0" err="1"/>
              <a:t>p.p</a:t>
            </a:r>
            <a:r>
              <a:rPr lang="lt-LT" dirty="0"/>
              <a:t> kainuotų apie 17 mln. eurų (</a:t>
            </a:r>
            <a:r>
              <a:rPr lang="lt-LT" b="1" dirty="0"/>
              <a:t>2022</a:t>
            </a:r>
            <a:r>
              <a:rPr lang="lt-LT" dirty="0"/>
              <a:t> m</a:t>
            </a:r>
            <a:r>
              <a:rPr lang="lt-LT"/>
              <a:t>., Sodros </a:t>
            </a:r>
            <a:r>
              <a:rPr lang="lt-LT" dirty="0"/>
              <a:t>biudžetas)</a:t>
            </a:r>
          </a:p>
          <a:p>
            <a:r>
              <a:rPr lang="lt-LT" dirty="0"/>
              <a:t>Dėl 1 </a:t>
            </a:r>
            <a:r>
              <a:rPr lang="lt-LT" dirty="0" err="1"/>
              <a:t>p.p</a:t>
            </a:r>
            <a:r>
              <a:rPr lang="lt-LT" dirty="0"/>
              <a:t>. padidinimo individualioji dalis vidutiniškai didėja 1,6 </a:t>
            </a:r>
            <a:r>
              <a:rPr lang="lt-LT" dirty="0" err="1"/>
              <a:t>eur</a:t>
            </a:r>
            <a:endParaRPr lang="lt-LT" dirty="0"/>
          </a:p>
          <a:p>
            <a:endParaRPr lang="lt-LT" dirty="0"/>
          </a:p>
          <a:p>
            <a:endParaRPr lang="lt-LT" dirty="0"/>
          </a:p>
        </p:txBody>
      </p:sp>
      <p:sp>
        <p:nvSpPr>
          <p:cNvPr id="30" name="Rectangle 7">
            <a:extLst>
              <a:ext uri="{FF2B5EF4-FFF2-40B4-BE49-F238E27FC236}">
                <a16:creationId xmlns:a16="http://schemas.microsoft.com/office/drawing/2014/main" id="{31525C4E-8D8D-4897-8143-E324EF0E5489}"/>
              </a:ext>
            </a:extLst>
          </p:cNvPr>
          <p:cNvSpPr>
            <a:spLocks noChangeArrowheads="1"/>
          </p:cNvSpPr>
          <p:nvPr/>
        </p:nvSpPr>
        <p:spPr bwMode="auto">
          <a:xfrm>
            <a:off x="328034" y="2780710"/>
            <a:ext cx="1145547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600" b="0" i="0" u="none" strike="noStrike" cap="none" normalizeH="0" baseline="0" dirty="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A4747D30-05B9-434E-BF6D-C5DFCFC1EA0F}"/>
              </a:ext>
            </a:extLst>
          </p:cNvPr>
          <p:cNvSpPr txBox="1"/>
          <p:nvPr/>
        </p:nvSpPr>
        <p:spPr>
          <a:xfrm>
            <a:off x="258418" y="3010537"/>
            <a:ext cx="11783086" cy="3139321"/>
          </a:xfrm>
          <a:prstGeom prst="rect">
            <a:avLst/>
          </a:prstGeom>
          <a:noFill/>
        </p:spPr>
        <p:txBody>
          <a:bodyPr wrap="square" rtlCol="0">
            <a:spAutoFit/>
          </a:bodyPr>
          <a:lstStyle/>
          <a:p>
            <a:r>
              <a:rPr lang="lt-LT" dirty="0"/>
              <a:t>*prognozė.  Skaičiavimai</a:t>
            </a:r>
            <a:r>
              <a:rPr lang="en-GB" dirty="0"/>
              <a:t>: </a:t>
            </a:r>
            <a:r>
              <a:rPr lang="lt-LT" i="1" dirty="0"/>
              <a:t>ne daugiau kaip</a:t>
            </a:r>
            <a:r>
              <a:rPr lang="lt-LT" dirty="0"/>
              <a:t> 75 proc.  </a:t>
            </a:r>
            <a:r>
              <a:rPr lang="lt-LT" b="1" dirty="0"/>
              <a:t>planuojamo</a:t>
            </a:r>
            <a:r>
              <a:rPr lang="lt-LT" dirty="0"/>
              <a:t> einamųjų metų pertekliaus, atėmus kasos apyvartines lėšas. </a:t>
            </a:r>
          </a:p>
          <a:p>
            <a:r>
              <a:rPr lang="lt-LT" dirty="0"/>
              <a:t>  </a:t>
            </a:r>
            <a:endParaRPr lang="lt-LT" i="1" dirty="0"/>
          </a:p>
          <a:p>
            <a:r>
              <a:rPr lang="lt-LT" i="1" dirty="0"/>
              <a:t>Pirmaisiais ir antraisiais metais naudojama mažiau lėšų, kad papildomas indeksavimas tarp kalendorinių metų pasiskirstytų tolygiai.</a:t>
            </a:r>
          </a:p>
          <a:p>
            <a:endParaRPr lang="lt-LT" dirty="0"/>
          </a:p>
          <a:p>
            <a:endParaRPr lang="lt-LT" dirty="0"/>
          </a:p>
          <a:p>
            <a:r>
              <a:rPr lang="lt-LT" dirty="0"/>
              <a:t>**Dalis kasmet skiriamų lėšų  bus nukreipta papildomam indeksavimui, dalis – ankstesniais metais indeksuotų dydžių palaikymui. Raudonai – pinigai papildomam indeksavimui, geltonai – praėjusių metų indeksavimo rezultato palaikymui</a:t>
            </a:r>
          </a:p>
          <a:p>
            <a:endParaRPr lang="lt-LT" dirty="0"/>
          </a:p>
          <a:p>
            <a:endParaRPr lang="lt-LT" dirty="0"/>
          </a:p>
          <a:p>
            <a:endParaRPr lang="lt-LT" dirty="0"/>
          </a:p>
        </p:txBody>
      </p:sp>
      <p:graphicFrame>
        <p:nvGraphicFramePr>
          <p:cNvPr id="5" name="Lentelė 4">
            <a:extLst>
              <a:ext uri="{FF2B5EF4-FFF2-40B4-BE49-F238E27FC236}">
                <a16:creationId xmlns:a16="http://schemas.microsoft.com/office/drawing/2014/main" id="{2F2BDE2F-F9EF-4CF4-9D23-125866CB036A}"/>
              </a:ext>
            </a:extLst>
          </p:cNvPr>
          <p:cNvGraphicFramePr>
            <a:graphicFrameLocks noGrp="1"/>
          </p:cNvGraphicFramePr>
          <p:nvPr>
            <p:extLst>
              <p:ext uri="{D42A27DB-BD31-4B8C-83A1-F6EECF244321}">
                <p14:modId xmlns:p14="http://schemas.microsoft.com/office/powerpoint/2010/main" val="261350165"/>
              </p:ext>
            </p:extLst>
          </p:nvPr>
        </p:nvGraphicFramePr>
        <p:xfrm>
          <a:off x="328032" y="1008635"/>
          <a:ext cx="11455470" cy="1844167"/>
        </p:xfrm>
        <a:graphic>
          <a:graphicData uri="http://schemas.openxmlformats.org/drawingml/2006/table">
            <a:tbl>
              <a:tblPr firstRow="1" firstCol="1" bandRow="1"/>
              <a:tblGrid>
                <a:gridCol w="5737203">
                  <a:extLst>
                    <a:ext uri="{9D8B030D-6E8A-4147-A177-3AD203B41FA5}">
                      <a16:colId xmlns:a16="http://schemas.microsoft.com/office/drawing/2014/main" val="2507397200"/>
                    </a:ext>
                  </a:extLst>
                </a:gridCol>
                <a:gridCol w="2190686">
                  <a:extLst>
                    <a:ext uri="{9D8B030D-6E8A-4147-A177-3AD203B41FA5}">
                      <a16:colId xmlns:a16="http://schemas.microsoft.com/office/drawing/2014/main" val="2436523433"/>
                    </a:ext>
                  </a:extLst>
                </a:gridCol>
                <a:gridCol w="1659359">
                  <a:extLst>
                    <a:ext uri="{9D8B030D-6E8A-4147-A177-3AD203B41FA5}">
                      <a16:colId xmlns:a16="http://schemas.microsoft.com/office/drawing/2014/main" val="3399895221"/>
                    </a:ext>
                  </a:extLst>
                </a:gridCol>
                <a:gridCol w="1868222">
                  <a:extLst>
                    <a:ext uri="{9D8B030D-6E8A-4147-A177-3AD203B41FA5}">
                      <a16:colId xmlns:a16="http://schemas.microsoft.com/office/drawing/2014/main" val="202080807"/>
                    </a:ext>
                  </a:extLst>
                </a:gridCol>
              </a:tblGrid>
              <a:tr h="239556">
                <a:tc rowSpan="2">
                  <a:txBody>
                    <a:bodyPr/>
                    <a:lstStyle/>
                    <a:p>
                      <a:pPr algn="ctr">
                        <a:lnSpc>
                          <a:spcPct val="107000"/>
                        </a:lnSpc>
                        <a:spcAft>
                          <a:spcPts val="800"/>
                        </a:spcAft>
                      </a:pPr>
                      <a:r>
                        <a:rPr lang="lt-LT"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Papildomam indeksavimui panaudotinos lėšos, mln. </a:t>
                      </a:r>
                      <a:r>
                        <a:rPr lang="lt-LT"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eur</a:t>
                      </a:r>
                      <a:r>
                        <a:rPr lang="lt-LT"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p>
                    <a:p>
                      <a:pPr algn="ctr">
                        <a:lnSpc>
                          <a:spcPct val="107000"/>
                        </a:lnSpc>
                        <a:spcAft>
                          <a:spcPts val="800"/>
                        </a:spcAft>
                      </a:pPr>
                      <a:r>
                        <a:rPr lang="lt-LT"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(2021 m. </a:t>
                      </a:r>
                      <a:r>
                        <a:rPr lang="lt-LT"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birželio</a:t>
                      </a:r>
                      <a:r>
                        <a:rPr lang="lt-LT"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mėn. ERS)</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lt-LT"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2022</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lt-LT"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2023</a:t>
                      </a:r>
                      <a:endParaRPr lang="lt-L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lt-LT"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2024</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59586829"/>
                  </a:ext>
                </a:extLst>
              </a:tr>
              <a:tr h="1532519">
                <a:tc vMerge="1">
                  <a:txBody>
                    <a:bodyPr/>
                    <a:lstStyle/>
                    <a:p>
                      <a:endParaRPr lang="lt-LT"/>
                    </a:p>
                  </a:txBody>
                  <a:tcPr/>
                </a:tc>
                <a:tc>
                  <a:txBody>
                    <a:bodyPr/>
                    <a:lstStyle/>
                    <a:p>
                      <a:pPr algn="ctr">
                        <a:lnSpc>
                          <a:spcPct val="107000"/>
                        </a:lnSpc>
                        <a:spcAft>
                          <a:spcPts val="800"/>
                        </a:spcAft>
                      </a:pPr>
                      <a:r>
                        <a:rPr lang="lt-LT" sz="2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lt-LT" sz="2000" b="1" dirty="0">
                          <a:effectLst/>
                          <a:latin typeface="Calibri" panose="020F0502020204030204" pitchFamily="34" charset="0"/>
                          <a:ea typeface="Calibri" panose="020F0502020204030204" pitchFamily="34" charset="0"/>
                          <a:cs typeface="Times New Roman" panose="02020603050405020304" pitchFamily="18" charset="0"/>
                        </a:rPr>
                        <a:t>105:</a:t>
                      </a:r>
                    </a:p>
                    <a:p>
                      <a:pPr algn="ctr">
                        <a:lnSpc>
                          <a:spcPct val="107000"/>
                        </a:lnSpc>
                        <a:spcAft>
                          <a:spcPts val="800"/>
                        </a:spcAft>
                      </a:pPr>
                      <a:r>
                        <a:rPr lang="lt-LT" sz="2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35</a:t>
                      </a:r>
                      <a:r>
                        <a:rPr lang="lt-LT" sz="2000" b="1" dirty="0">
                          <a:effectLst/>
                          <a:latin typeface="Calibri" panose="020F0502020204030204" pitchFamily="34" charset="0"/>
                          <a:ea typeface="Calibri" panose="020F0502020204030204" pitchFamily="34" charset="0"/>
                          <a:cs typeface="Times New Roman" panose="02020603050405020304" pitchFamily="18" charset="0"/>
                        </a:rPr>
                        <a:t>+</a:t>
                      </a:r>
                      <a:r>
                        <a:rPr lang="lt-LT"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70</a:t>
                      </a:r>
                      <a:r>
                        <a:rPr lang="lt-LT"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endParaRPr lang="lt-LT" sz="20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lt-LT" sz="2000" b="1" dirty="0">
                          <a:effectLst/>
                          <a:latin typeface="Calibri" panose="020F0502020204030204" pitchFamily="34" charset="0"/>
                          <a:ea typeface="Calibri" panose="020F0502020204030204" pitchFamily="34" charset="0"/>
                          <a:cs typeface="Times New Roman" panose="02020603050405020304" pitchFamily="18" charset="0"/>
                        </a:rPr>
                        <a:t>140:</a:t>
                      </a:r>
                    </a:p>
                    <a:p>
                      <a:pPr algn="ctr">
                        <a:lnSpc>
                          <a:spcPct val="107000"/>
                        </a:lnSpc>
                        <a:spcAft>
                          <a:spcPts val="800"/>
                        </a:spcAft>
                      </a:pPr>
                      <a:r>
                        <a:rPr lang="lt-LT" sz="2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35</a:t>
                      </a:r>
                      <a:r>
                        <a:rPr lang="lt-LT" sz="2000" b="1" dirty="0">
                          <a:effectLst/>
                          <a:latin typeface="Calibri" panose="020F0502020204030204" pitchFamily="34" charset="0"/>
                          <a:ea typeface="Calibri" panose="020F0502020204030204" pitchFamily="34" charset="0"/>
                          <a:cs typeface="Times New Roman" panose="02020603050405020304" pitchFamily="18" charset="0"/>
                        </a:rPr>
                        <a:t>+</a:t>
                      </a:r>
                      <a:r>
                        <a:rPr lang="lt-LT"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105</a:t>
                      </a:r>
                      <a:r>
                        <a:rPr lang="lt-LT"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pPr algn="ctr">
                        <a:lnSpc>
                          <a:spcPct val="107000"/>
                        </a:lnSpc>
                        <a:spcAft>
                          <a:spcPts val="800"/>
                        </a:spcAft>
                      </a:pPr>
                      <a:endParaRPr lang="lt-LT"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76778971"/>
                  </a:ext>
                </a:extLst>
              </a:tr>
            </a:tbl>
          </a:graphicData>
        </a:graphic>
      </p:graphicFrame>
    </p:spTree>
    <p:extLst>
      <p:ext uri="{BB962C8B-B14F-4D97-AF65-F5344CB8AC3E}">
        <p14:creationId xmlns:p14="http://schemas.microsoft.com/office/powerpoint/2010/main" val="2215648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8638C77-5B67-48DC-A774-73E7034AF89F}"/>
              </a:ext>
            </a:extLst>
          </p:cNvPr>
          <p:cNvSpPr>
            <a:spLocks noGrp="1"/>
          </p:cNvSpPr>
          <p:nvPr>
            <p:ph type="ctrTitle" idx="4294967295"/>
          </p:nvPr>
        </p:nvSpPr>
        <p:spPr>
          <a:xfrm>
            <a:off x="0" y="1122363"/>
            <a:ext cx="11887200" cy="2387600"/>
          </a:xfrm>
        </p:spPr>
        <p:txBody>
          <a:bodyPr/>
          <a:lstStyle/>
          <a:p>
            <a:pPr algn="ctr"/>
            <a:r>
              <a:rPr lang="lt-LT" dirty="0"/>
              <a:t>II. Mažų pensijų didinimas</a:t>
            </a:r>
          </a:p>
        </p:txBody>
      </p:sp>
    </p:spTree>
    <p:extLst>
      <p:ext uri="{BB962C8B-B14F-4D97-AF65-F5344CB8AC3E}">
        <p14:creationId xmlns:p14="http://schemas.microsoft.com/office/powerpoint/2010/main" val="242355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894D7CC-118A-422B-9B91-161FB0A6C068}"/>
              </a:ext>
            </a:extLst>
          </p:cNvPr>
          <p:cNvSpPr>
            <a:spLocks noGrp="1"/>
          </p:cNvSpPr>
          <p:nvPr>
            <p:ph type="title"/>
          </p:nvPr>
        </p:nvSpPr>
        <p:spPr/>
        <p:txBody>
          <a:bodyPr/>
          <a:lstStyle/>
          <a:p>
            <a:r>
              <a:rPr lang="lt-LT" dirty="0"/>
              <a:t>Mažiausios pensijos*</a:t>
            </a:r>
          </a:p>
        </p:txBody>
      </p:sp>
      <p:graphicFrame>
        <p:nvGraphicFramePr>
          <p:cNvPr id="7" name="Turinio vietos rezervavimo ženklas 6">
            <a:extLst>
              <a:ext uri="{FF2B5EF4-FFF2-40B4-BE49-F238E27FC236}">
                <a16:creationId xmlns:a16="http://schemas.microsoft.com/office/drawing/2014/main" id="{9D11C8F1-91C1-420F-99FF-1E4E8D77565A}"/>
              </a:ext>
            </a:extLst>
          </p:cNvPr>
          <p:cNvGraphicFramePr>
            <a:graphicFrameLocks noGrp="1"/>
          </p:cNvGraphicFramePr>
          <p:nvPr>
            <p:ph idx="1"/>
          </p:nvPr>
        </p:nvGraphicFramePr>
        <p:xfrm>
          <a:off x="581026" y="1466851"/>
          <a:ext cx="10772775" cy="4021616"/>
        </p:xfrm>
        <a:graphic>
          <a:graphicData uri="http://schemas.openxmlformats.org/drawingml/2006/table">
            <a:tbl>
              <a:tblPr firstRow="1" firstCol="1" bandRow="1">
                <a:tableStyleId>{5C22544A-7EE6-4342-B048-85BDC9FD1C3A}</a:tableStyleId>
              </a:tblPr>
              <a:tblGrid>
                <a:gridCol w="4145481">
                  <a:extLst>
                    <a:ext uri="{9D8B030D-6E8A-4147-A177-3AD203B41FA5}">
                      <a16:colId xmlns:a16="http://schemas.microsoft.com/office/drawing/2014/main" val="1616229437"/>
                    </a:ext>
                  </a:extLst>
                </a:gridCol>
                <a:gridCol w="943265">
                  <a:extLst>
                    <a:ext uri="{9D8B030D-6E8A-4147-A177-3AD203B41FA5}">
                      <a16:colId xmlns:a16="http://schemas.microsoft.com/office/drawing/2014/main" val="720398481"/>
                    </a:ext>
                  </a:extLst>
                </a:gridCol>
                <a:gridCol w="943265">
                  <a:extLst>
                    <a:ext uri="{9D8B030D-6E8A-4147-A177-3AD203B41FA5}">
                      <a16:colId xmlns:a16="http://schemas.microsoft.com/office/drawing/2014/main" val="2566709195"/>
                    </a:ext>
                  </a:extLst>
                </a:gridCol>
                <a:gridCol w="982365">
                  <a:extLst>
                    <a:ext uri="{9D8B030D-6E8A-4147-A177-3AD203B41FA5}">
                      <a16:colId xmlns:a16="http://schemas.microsoft.com/office/drawing/2014/main" val="1867040162"/>
                    </a:ext>
                  </a:extLst>
                </a:gridCol>
                <a:gridCol w="943265">
                  <a:extLst>
                    <a:ext uri="{9D8B030D-6E8A-4147-A177-3AD203B41FA5}">
                      <a16:colId xmlns:a16="http://schemas.microsoft.com/office/drawing/2014/main" val="3697648353"/>
                    </a:ext>
                  </a:extLst>
                </a:gridCol>
                <a:gridCol w="938378">
                  <a:extLst>
                    <a:ext uri="{9D8B030D-6E8A-4147-A177-3AD203B41FA5}">
                      <a16:colId xmlns:a16="http://schemas.microsoft.com/office/drawing/2014/main" val="1648315658"/>
                    </a:ext>
                  </a:extLst>
                </a:gridCol>
                <a:gridCol w="938378">
                  <a:extLst>
                    <a:ext uri="{9D8B030D-6E8A-4147-A177-3AD203B41FA5}">
                      <a16:colId xmlns:a16="http://schemas.microsoft.com/office/drawing/2014/main" val="52805184"/>
                    </a:ext>
                  </a:extLst>
                </a:gridCol>
                <a:gridCol w="938378">
                  <a:extLst>
                    <a:ext uri="{9D8B030D-6E8A-4147-A177-3AD203B41FA5}">
                      <a16:colId xmlns:a16="http://schemas.microsoft.com/office/drawing/2014/main" val="687859464"/>
                    </a:ext>
                  </a:extLst>
                </a:gridCol>
              </a:tblGrid>
              <a:tr h="925992">
                <a:tc>
                  <a:txBody>
                    <a:bodyPr/>
                    <a:lstStyle/>
                    <a:p>
                      <a:pPr>
                        <a:lnSpc>
                          <a:spcPct val="106000"/>
                        </a:lnSpc>
                        <a:spcAft>
                          <a:spcPts val="800"/>
                        </a:spcAft>
                      </a:pPr>
                      <a:endParaRPr lang="lt-LT" sz="1600" dirty="0">
                        <a:effectLst/>
                        <a:latin typeface="Calibri" panose="020F0502020204030204" pitchFamily="34" charset="0"/>
                        <a:ea typeface="+mn-ea"/>
                        <a:cs typeface="Times New Roman" panose="02020603050405020304" pitchFamily="18" charset="0"/>
                      </a:endParaRPr>
                    </a:p>
                  </a:txBody>
                  <a:tcPr marL="68580" marR="68580" marT="0" marB="0" anchor="b"/>
                </a:tc>
                <a:tc>
                  <a:txBody>
                    <a:bodyPr/>
                    <a:lstStyle/>
                    <a:p>
                      <a:pPr algn="ctr">
                        <a:lnSpc>
                          <a:spcPct val="106000"/>
                        </a:lnSpc>
                        <a:spcAft>
                          <a:spcPts val="800"/>
                        </a:spcAft>
                      </a:pPr>
                      <a:r>
                        <a:rPr lang="lt-LT" sz="1600" dirty="0">
                          <a:effectLst/>
                          <a:latin typeface="Calibri" panose="020F0502020204030204" pitchFamily="34" charset="0"/>
                          <a:ea typeface="+mn-ea"/>
                          <a:cs typeface="Times New Roman" panose="02020603050405020304" pitchFamily="18" charset="0"/>
                        </a:rPr>
                        <a:t>2018</a:t>
                      </a:r>
                    </a:p>
                  </a:txBody>
                  <a:tcPr marL="68580" marR="68580" marT="0" marB="0" anchor="ctr"/>
                </a:tc>
                <a:tc>
                  <a:txBody>
                    <a:bodyPr/>
                    <a:lstStyle/>
                    <a:p>
                      <a:pPr algn="ctr">
                        <a:lnSpc>
                          <a:spcPct val="106000"/>
                        </a:lnSpc>
                        <a:spcAft>
                          <a:spcPts val="800"/>
                        </a:spcAft>
                      </a:pPr>
                      <a:r>
                        <a:rPr lang="lt-LT" sz="1600" dirty="0">
                          <a:effectLst/>
                          <a:latin typeface="Calibri" panose="020F0502020204030204" pitchFamily="34" charset="0"/>
                          <a:ea typeface="+mn-ea"/>
                          <a:cs typeface="Times New Roman" panose="02020603050405020304" pitchFamily="18" charset="0"/>
                        </a:rPr>
                        <a:t>2019</a:t>
                      </a:r>
                    </a:p>
                  </a:txBody>
                  <a:tcPr marL="68580" marR="68580" marT="0" marB="0" anchor="ctr"/>
                </a:tc>
                <a:tc>
                  <a:txBody>
                    <a:bodyPr/>
                    <a:lstStyle/>
                    <a:p>
                      <a:pPr algn="ctr">
                        <a:lnSpc>
                          <a:spcPct val="106000"/>
                        </a:lnSpc>
                        <a:spcAft>
                          <a:spcPts val="800"/>
                        </a:spcAft>
                      </a:pPr>
                      <a:r>
                        <a:rPr lang="lt-LT" sz="1600" dirty="0">
                          <a:effectLst/>
                          <a:latin typeface="Calibri" panose="020F0502020204030204" pitchFamily="34" charset="0"/>
                          <a:ea typeface="+mn-ea"/>
                          <a:cs typeface="Times New Roman" panose="02020603050405020304" pitchFamily="18" charset="0"/>
                        </a:rPr>
                        <a:t>2020</a:t>
                      </a:r>
                    </a:p>
                  </a:txBody>
                  <a:tcPr marL="68580" marR="68580" marT="0" marB="0" anchor="ctr"/>
                </a:tc>
                <a:tc>
                  <a:txBody>
                    <a:bodyPr/>
                    <a:lstStyle/>
                    <a:p>
                      <a:pPr algn="ctr">
                        <a:lnSpc>
                          <a:spcPct val="106000"/>
                        </a:lnSpc>
                        <a:spcAft>
                          <a:spcPts val="800"/>
                        </a:spcAft>
                      </a:pPr>
                      <a:r>
                        <a:rPr lang="lt-LT" sz="1600" dirty="0">
                          <a:effectLst/>
                          <a:latin typeface="Calibri" panose="020F0502020204030204" pitchFamily="34" charset="0"/>
                          <a:ea typeface="+mn-ea"/>
                          <a:cs typeface="Times New Roman" panose="02020603050405020304" pitchFamily="18" charset="0"/>
                        </a:rPr>
                        <a:t>2021</a:t>
                      </a:r>
                    </a:p>
                  </a:txBody>
                  <a:tcPr marL="68580" marR="68580" marT="0" marB="0" anchor="ctr"/>
                </a:tc>
                <a:tc>
                  <a:txBody>
                    <a:bodyPr/>
                    <a:lstStyle/>
                    <a:p>
                      <a:pPr algn="ctr">
                        <a:lnSpc>
                          <a:spcPct val="106000"/>
                        </a:lnSpc>
                        <a:spcAft>
                          <a:spcPts val="800"/>
                        </a:spcAft>
                      </a:pPr>
                      <a:r>
                        <a:rPr lang="lt-LT" sz="1600" dirty="0">
                          <a:effectLst/>
                          <a:latin typeface="Calibri" panose="020F0502020204030204" pitchFamily="34" charset="0"/>
                          <a:ea typeface="+mn-ea"/>
                          <a:cs typeface="Times New Roman" panose="02020603050405020304" pitchFamily="18" charset="0"/>
                        </a:rPr>
                        <a:t>2022</a:t>
                      </a:r>
                    </a:p>
                  </a:txBody>
                  <a:tcPr marL="68580" marR="68580" marT="0" marB="0" anchor="ctr"/>
                </a:tc>
                <a:tc>
                  <a:txBody>
                    <a:bodyPr/>
                    <a:lstStyle/>
                    <a:p>
                      <a:pPr algn="ctr">
                        <a:lnSpc>
                          <a:spcPct val="106000"/>
                        </a:lnSpc>
                        <a:spcAft>
                          <a:spcPts val="800"/>
                        </a:spcAft>
                      </a:pPr>
                      <a:r>
                        <a:rPr lang="lt-LT" sz="1600" dirty="0">
                          <a:effectLst/>
                          <a:latin typeface="Calibri" panose="020F0502020204030204" pitchFamily="34" charset="0"/>
                          <a:ea typeface="+mn-ea"/>
                          <a:cs typeface="Times New Roman" panose="02020603050405020304" pitchFamily="18" charset="0"/>
                        </a:rPr>
                        <a:t>2023</a:t>
                      </a:r>
                    </a:p>
                  </a:txBody>
                  <a:tcPr marL="68580" marR="68580" marT="0" marB="0" anchor="ctr"/>
                </a:tc>
                <a:tc>
                  <a:txBody>
                    <a:bodyPr/>
                    <a:lstStyle/>
                    <a:p>
                      <a:pPr algn="ctr">
                        <a:lnSpc>
                          <a:spcPct val="106000"/>
                        </a:lnSpc>
                        <a:spcAft>
                          <a:spcPts val="800"/>
                        </a:spcAft>
                      </a:pPr>
                      <a:r>
                        <a:rPr lang="lt-LT" sz="1600" dirty="0">
                          <a:effectLst/>
                          <a:latin typeface="Calibri" panose="020F0502020204030204" pitchFamily="34" charset="0"/>
                          <a:ea typeface="+mn-ea"/>
                          <a:cs typeface="Times New Roman" panose="02020603050405020304" pitchFamily="18" charset="0"/>
                        </a:rPr>
                        <a:t>2024</a:t>
                      </a:r>
                    </a:p>
                  </a:txBody>
                  <a:tcPr marL="68580" marR="68580" marT="0" marB="0" anchor="ctr"/>
                </a:tc>
                <a:extLst>
                  <a:ext uri="{0D108BD9-81ED-4DB2-BD59-A6C34878D82A}">
                    <a16:rowId xmlns:a16="http://schemas.microsoft.com/office/drawing/2014/main" val="495118456"/>
                  </a:ext>
                </a:extLst>
              </a:tr>
              <a:tr h="925992">
                <a:tc>
                  <a:txBody>
                    <a:bodyPr/>
                    <a:lstStyle/>
                    <a:p>
                      <a:pPr>
                        <a:lnSpc>
                          <a:spcPct val="106000"/>
                        </a:lnSpc>
                        <a:spcAft>
                          <a:spcPts val="800"/>
                        </a:spcAft>
                      </a:pPr>
                      <a:r>
                        <a:rPr lang="lt-LT" sz="1600" dirty="0">
                          <a:effectLst/>
                        </a:rPr>
                        <a:t>Vidutinė mažiausia senatvės pensija, </a:t>
                      </a:r>
                      <a:r>
                        <a:rPr lang="lt-LT" sz="1600" dirty="0" err="1">
                          <a:effectLst/>
                        </a:rPr>
                        <a:t>eur</a:t>
                      </a:r>
                      <a:r>
                        <a:rPr lang="lt-LT" sz="1600" dirty="0">
                          <a:effectLst/>
                        </a:rPr>
                        <a:t> (su papildomu indeksavimu)</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210,2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230,1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t-LT" sz="1600" b="1" kern="1200">
                          <a:solidFill>
                            <a:srgbClr val="FF0000"/>
                          </a:solidFill>
                          <a:effectLst/>
                          <a:latin typeface="+mn-lt"/>
                          <a:ea typeface="+mn-ea"/>
                          <a:cs typeface="+mn-cs"/>
                        </a:rPr>
                        <a:t>248,3</a:t>
                      </a:r>
                    </a:p>
                  </a:txBody>
                  <a:tcPr marL="68580" marR="68580" marT="0" marB="0" anchor="ctr"/>
                </a:tc>
                <a:tc>
                  <a:txBody>
                    <a:bodyPr/>
                    <a:lstStyle/>
                    <a:p>
                      <a:pPr algn="ctr">
                        <a:lnSpc>
                          <a:spcPct val="107000"/>
                        </a:lnSpc>
                        <a:spcAft>
                          <a:spcPts val="800"/>
                        </a:spcAft>
                      </a:pPr>
                      <a:r>
                        <a:rPr lang="lt-LT" sz="1600" b="1" kern="1200">
                          <a:solidFill>
                            <a:srgbClr val="FF0000"/>
                          </a:solidFill>
                          <a:effectLst/>
                          <a:latin typeface="+mn-lt"/>
                          <a:ea typeface="+mn-ea"/>
                          <a:cs typeface="+mn-cs"/>
                        </a:rPr>
                        <a:t>266,0</a:t>
                      </a:r>
                    </a:p>
                  </a:txBody>
                  <a:tcPr marL="68580" marR="68580" marT="0" marB="0" anchor="ctr"/>
                </a:tc>
                <a:tc>
                  <a:txBody>
                    <a:bodyPr/>
                    <a:lstStyle/>
                    <a:p>
                      <a:pPr algn="ctr">
                        <a:lnSpc>
                          <a:spcPct val="107000"/>
                        </a:lnSpc>
                        <a:spcAft>
                          <a:spcPts val="800"/>
                        </a:spcAft>
                      </a:pPr>
                      <a:r>
                        <a:rPr lang="lt-LT" sz="1600" b="1" kern="1200" dirty="0">
                          <a:solidFill>
                            <a:srgbClr val="FF0000"/>
                          </a:solidFill>
                          <a:effectLst/>
                          <a:latin typeface="+mn-lt"/>
                          <a:ea typeface="+mn-ea"/>
                          <a:cs typeface="+mn-cs"/>
                        </a:rPr>
                        <a:t>282,7</a:t>
                      </a:r>
                    </a:p>
                  </a:txBody>
                  <a:tcPr marL="68580" marR="68580" marT="0" marB="0" anchor="ctr"/>
                </a:tc>
                <a:extLst>
                  <a:ext uri="{0D108BD9-81ED-4DB2-BD59-A6C34878D82A}">
                    <a16:rowId xmlns:a16="http://schemas.microsoft.com/office/drawing/2014/main" val="820278579"/>
                  </a:ext>
                </a:extLst>
              </a:tr>
              <a:tr h="1243640">
                <a:tc>
                  <a:txBody>
                    <a:bodyPr/>
                    <a:lstStyle/>
                    <a:p>
                      <a:pPr>
                        <a:lnSpc>
                          <a:spcPct val="106000"/>
                        </a:lnSpc>
                        <a:spcAft>
                          <a:spcPts val="800"/>
                        </a:spcAft>
                      </a:pPr>
                      <a:r>
                        <a:rPr lang="lt-LT" sz="1600" dirty="0">
                          <a:effectLst/>
                        </a:rPr>
                        <a:t>Vidutinė mažiausia senatvės pensija, </a:t>
                      </a:r>
                      <a:r>
                        <a:rPr lang="lt-LT" sz="1600" dirty="0" err="1">
                          <a:effectLst/>
                        </a:rPr>
                        <a:t>eur</a:t>
                      </a:r>
                      <a:r>
                        <a:rPr lang="lt-LT" sz="1600" dirty="0">
                          <a:effectLst/>
                        </a:rPr>
                        <a:t> (tik pagrindinis indeksavimas)</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178,8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192,5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207,2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222,7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239,4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255,4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270,4</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58634532"/>
                  </a:ext>
                </a:extLst>
              </a:tr>
              <a:tr h="925992">
                <a:tc>
                  <a:txBody>
                    <a:bodyPr/>
                    <a:lstStyle/>
                    <a:p>
                      <a:pPr>
                        <a:lnSpc>
                          <a:spcPct val="106000"/>
                        </a:lnSpc>
                        <a:spcAft>
                          <a:spcPts val="800"/>
                        </a:spcAft>
                      </a:pPr>
                      <a:r>
                        <a:rPr lang="lt-LT" sz="1600" dirty="0">
                          <a:effectLst/>
                        </a:rPr>
                        <a:t>MVPD, </a:t>
                      </a:r>
                      <a:r>
                        <a:rPr lang="lt-LT" sz="1600" dirty="0" err="1">
                          <a:effectLst/>
                        </a:rPr>
                        <a:t>eur</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245,0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251,0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257,0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260,0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263,0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268,0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6000"/>
                        </a:lnSpc>
                        <a:spcAft>
                          <a:spcPts val="800"/>
                        </a:spcAft>
                      </a:pPr>
                      <a:r>
                        <a:rPr lang="lt-LT" sz="1600" dirty="0">
                          <a:effectLst/>
                        </a:rPr>
                        <a:t>273,0 </a:t>
                      </a: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5935164"/>
                  </a:ext>
                </a:extLst>
              </a:tr>
            </a:tbl>
          </a:graphicData>
        </a:graphic>
      </p:graphicFrame>
      <p:sp>
        <p:nvSpPr>
          <p:cNvPr id="3" name="TextBox 2">
            <a:extLst>
              <a:ext uri="{FF2B5EF4-FFF2-40B4-BE49-F238E27FC236}">
                <a16:creationId xmlns:a16="http://schemas.microsoft.com/office/drawing/2014/main" id="{A6CFF251-13C3-4B28-8C39-E29575D845AF}"/>
              </a:ext>
            </a:extLst>
          </p:cNvPr>
          <p:cNvSpPr txBox="1"/>
          <p:nvPr/>
        </p:nvSpPr>
        <p:spPr>
          <a:xfrm>
            <a:off x="419099" y="5488467"/>
            <a:ext cx="10772775" cy="923330"/>
          </a:xfrm>
          <a:prstGeom prst="rect">
            <a:avLst/>
          </a:prstGeom>
          <a:noFill/>
        </p:spPr>
        <p:txBody>
          <a:bodyPr wrap="square" rtlCol="0">
            <a:spAutoFit/>
          </a:bodyPr>
          <a:lstStyle/>
          <a:p>
            <a:pPr marL="285750" indent="-285750">
              <a:buFont typeface="Arial" panose="020B0604020202020204" pitchFamily="34" charset="0"/>
              <a:buChar char="•"/>
            </a:pPr>
            <a:r>
              <a:rPr lang="lt-LT" dirty="0"/>
              <a:t>Atliekant skaičiavimus, remiamasi Sodros statistika apie vidutinių senatvės pensijų, paskirtų neturint būtinojo stažo, dydžius.  </a:t>
            </a:r>
            <a:r>
              <a:rPr lang="lt-LT" u="sng" dirty="0"/>
              <a:t>Tik pagrindinis indeksavimas</a:t>
            </a:r>
          </a:p>
          <a:p>
            <a:pPr marL="285750" indent="-285750">
              <a:buFont typeface="Arial" panose="020B0604020202020204" pitchFamily="34" charset="0"/>
              <a:buChar char="•"/>
            </a:pPr>
            <a:r>
              <a:rPr lang="lt-LT" dirty="0"/>
              <a:t>Dydžiai nevertinant mažų pensijų priemokų. </a:t>
            </a:r>
          </a:p>
        </p:txBody>
      </p:sp>
    </p:spTree>
    <p:extLst>
      <p:ext uri="{BB962C8B-B14F-4D97-AF65-F5344CB8AC3E}">
        <p14:creationId xmlns:p14="http://schemas.microsoft.com/office/powerpoint/2010/main" val="3149715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Lentelė 3">
            <a:extLst>
              <a:ext uri="{FF2B5EF4-FFF2-40B4-BE49-F238E27FC236}">
                <a16:creationId xmlns:a16="http://schemas.microsoft.com/office/drawing/2014/main" id="{791426ED-F9CD-4C66-9BBF-89914657FEEB}"/>
              </a:ext>
            </a:extLst>
          </p:cNvPr>
          <p:cNvGraphicFramePr>
            <a:graphicFrameLocks noGrp="1"/>
          </p:cNvGraphicFramePr>
          <p:nvPr>
            <p:extLst>
              <p:ext uri="{D42A27DB-BD31-4B8C-83A1-F6EECF244321}">
                <p14:modId xmlns:p14="http://schemas.microsoft.com/office/powerpoint/2010/main" val="1357893193"/>
              </p:ext>
            </p:extLst>
          </p:nvPr>
        </p:nvGraphicFramePr>
        <p:xfrm>
          <a:off x="685800" y="1411357"/>
          <a:ext cx="10545419" cy="3061250"/>
        </p:xfrm>
        <a:graphic>
          <a:graphicData uri="http://schemas.openxmlformats.org/drawingml/2006/table">
            <a:tbl>
              <a:tblPr firstRow="1" firstCol="1" bandRow="1">
                <a:tableStyleId>{5C22544A-7EE6-4342-B048-85BDC9FD1C3A}</a:tableStyleId>
              </a:tblPr>
              <a:tblGrid>
                <a:gridCol w="3270183">
                  <a:extLst>
                    <a:ext uri="{9D8B030D-6E8A-4147-A177-3AD203B41FA5}">
                      <a16:colId xmlns:a16="http://schemas.microsoft.com/office/drawing/2014/main" val="234145824"/>
                    </a:ext>
                  </a:extLst>
                </a:gridCol>
                <a:gridCol w="1763693">
                  <a:extLst>
                    <a:ext uri="{9D8B030D-6E8A-4147-A177-3AD203B41FA5}">
                      <a16:colId xmlns:a16="http://schemas.microsoft.com/office/drawing/2014/main" val="4101128174"/>
                    </a:ext>
                  </a:extLst>
                </a:gridCol>
                <a:gridCol w="1837181">
                  <a:extLst>
                    <a:ext uri="{9D8B030D-6E8A-4147-A177-3AD203B41FA5}">
                      <a16:colId xmlns:a16="http://schemas.microsoft.com/office/drawing/2014/main" val="477778816"/>
                    </a:ext>
                  </a:extLst>
                </a:gridCol>
                <a:gridCol w="1837181">
                  <a:extLst>
                    <a:ext uri="{9D8B030D-6E8A-4147-A177-3AD203B41FA5}">
                      <a16:colId xmlns:a16="http://schemas.microsoft.com/office/drawing/2014/main" val="4135664096"/>
                    </a:ext>
                  </a:extLst>
                </a:gridCol>
                <a:gridCol w="1837181">
                  <a:extLst>
                    <a:ext uri="{9D8B030D-6E8A-4147-A177-3AD203B41FA5}">
                      <a16:colId xmlns:a16="http://schemas.microsoft.com/office/drawing/2014/main" val="1461373616"/>
                    </a:ext>
                  </a:extLst>
                </a:gridCol>
              </a:tblGrid>
              <a:tr h="667910">
                <a:tc gridSpan="5">
                  <a:txBody>
                    <a:bodyPr/>
                    <a:lstStyle/>
                    <a:p>
                      <a:pPr algn="ctr"/>
                      <a:r>
                        <a:rPr kumimoji="0" lang="lt-LT" sz="2000" b="1" i="0" u="none" strike="noStrike" kern="1200" cap="none" spc="0" normalizeH="0" baseline="0" noProof="0" dirty="0">
                          <a:ln>
                            <a:noFill/>
                          </a:ln>
                          <a:solidFill>
                            <a:prstClr val="black"/>
                          </a:solidFill>
                          <a:effectLst/>
                          <a:uLnTx/>
                          <a:uFillTx/>
                          <a:latin typeface="+mn-lt"/>
                          <a:ea typeface="+mn-ea"/>
                          <a:cs typeface="+mn-cs"/>
                        </a:rPr>
                        <a:t>Bazinės </a:t>
                      </a:r>
                      <a:r>
                        <a:rPr lang="lt-LT" sz="2000" b="1" kern="1200" noProof="0" dirty="0">
                          <a:solidFill>
                            <a:schemeClr val="tx1"/>
                          </a:solidFill>
                          <a:latin typeface="+mn-lt"/>
                          <a:ea typeface="+mn-ea"/>
                          <a:cs typeface="+mn-cs"/>
                        </a:rPr>
                        <a:t>pensijos</a:t>
                      </a:r>
                      <a:r>
                        <a:rPr kumimoji="0" lang="lt-LT" sz="2000" b="1" i="0" u="none" strike="noStrike" kern="1200" cap="none" spc="0" normalizeH="0" baseline="0" noProof="0" dirty="0">
                          <a:ln>
                            <a:noFill/>
                          </a:ln>
                          <a:solidFill>
                            <a:prstClr val="black"/>
                          </a:solidFill>
                          <a:effectLst/>
                          <a:uLnTx/>
                          <a:uFillTx/>
                          <a:latin typeface="+mn-lt"/>
                          <a:ea typeface="+mn-ea"/>
                          <a:cs typeface="+mn-cs"/>
                        </a:rPr>
                        <a:t> indeksavimas</a:t>
                      </a:r>
                      <a:endParaRPr lang="lt-LT" sz="2000" b="1" dirty="0"/>
                    </a:p>
                  </a:txBody>
                  <a:tcPr marL="68580" marR="68580" marT="0" marB="0" anchor="b"/>
                </a:tc>
                <a:tc hMerge="1">
                  <a:txBody>
                    <a:bodyPr/>
                    <a:lstStyle/>
                    <a:p>
                      <a:endParaRPr lang="lt-LT" dirty="0"/>
                    </a:p>
                  </a:txBody>
                  <a:tcPr/>
                </a:tc>
                <a:tc hMerge="1">
                  <a:txBody>
                    <a:bodyPr/>
                    <a:lstStyle/>
                    <a:p>
                      <a:endParaRPr lang="lt-LT" dirty="0"/>
                    </a:p>
                  </a:txBody>
                  <a:tcPr/>
                </a:tc>
                <a:tc hMerge="1">
                  <a:txBody>
                    <a:bodyPr/>
                    <a:lstStyle/>
                    <a:p>
                      <a:endParaRPr lang="lt-LT" dirty="0"/>
                    </a:p>
                  </a:txBody>
                  <a:tcPr/>
                </a:tc>
                <a:tc hMerge="1">
                  <a:txBody>
                    <a:bodyPr/>
                    <a:lstStyle/>
                    <a:p>
                      <a:endParaRPr lang="lt-LT" dirty="0"/>
                    </a:p>
                  </a:txBody>
                  <a:tcPr/>
                </a:tc>
                <a:extLst>
                  <a:ext uri="{0D108BD9-81ED-4DB2-BD59-A6C34878D82A}">
                    <a16:rowId xmlns:a16="http://schemas.microsoft.com/office/drawing/2014/main" val="3566983264"/>
                  </a:ext>
                </a:extLst>
              </a:tr>
              <a:tr h="598335">
                <a:tc>
                  <a:txBody>
                    <a:bodyPr/>
                    <a:lstStyle/>
                    <a:p>
                      <a:pPr>
                        <a:lnSpc>
                          <a:spcPct val="107000"/>
                        </a:lnSpc>
                        <a:spcAft>
                          <a:spcPts val="800"/>
                        </a:spcAft>
                      </a:pPr>
                      <a:r>
                        <a:rPr lang="lt-LT" sz="1600" b="1" dirty="0">
                          <a:effectLst/>
                        </a:rPr>
                        <a:t>Indeksavimo tempas</a:t>
                      </a:r>
                      <a:endParaRPr lang="lt-L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lt-LT" sz="1600" b="1">
                          <a:effectLst/>
                        </a:rPr>
                        <a:t> </a:t>
                      </a:r>
                      <a:endParaRPr lang="lt-LT"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a:effectLst/>
                        </a:rPr>
                        <a:t>7,93%</a:t>
                      </a:r>
                      <a:endParaRPr lang="lt-LT"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a:effectLst/>
                        </a:rPr>
                        <a:t>7,09%</a:t>
                      </a:r>
                      <a:endParaRPr lang="lt-LT"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a:effectLst/>
                        </a:rPr>
                        <a:t>6,28%</a:t>
                      </a:r>
                      <a:endParaRPr lang="lt-LT"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076191997"/>
                  </a:ext>
                </a:extLst>
              </a:tr>
              <a:tr h="598335">
                <a:tc>
                  <a:txBody>
                    <a:bodyPr/>
                    <a:lstStyle/>
                    <a:p>
                      <a:pPr>
                        <a:lnSpc>
                          <a:spcPct val="107000"/>
                        </a:lnSpc>
                        <a:spcAft>
                          <a:spcPts val="800"/>
                        </a:spcAft>
                      </a:pPr>
                      <a:r>
                        <a:rPr lang="lt-LT" sz="1600" b="1">
                          <a:effectLst/>
                        </a:rPr>
                        <a:t> </a:t>
                      </a:r>
                      <a:endParaRPr lang="lt-LT"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dirty="0">
                          <a:effectLst/>
                        </a:rPr>
                        <a:t>2021</a:t>
                      </a:r>
                      <a:endParaRPr lang="lt-L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dirty="0">
                          <a:effectLst/>
                        </a:rPr>
                        <a:t>2022</a:t>
                      </a:r>
                      <a:endParaRPr lang="lt-L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dirty="0">
                          <a:effectLst/>
                        </a:rPr>
                        <a:t>2023</a:t>
                      </a:r>
                      <a:endParaRPr lang="lt-L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a:effectLst/>
                        </a:rPr>
                        <a:t>2024</a:t>
                      </a:r>
                      <a:endParaRPr lang="lt-LT"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12127040"/>
                  </a:ext>
                </a:extLst>
              </a:tr>
              <a:tr h="598335">
                <a:tc>
                  <a:txBody>
                    <a:bodyPr/>
                    <a:lstStyle/>
                    <a:p>
                      <a:pPr>
                        <a:lnSpc>
                          <a:spcPct val="107000"/>
                        </a:lnSpc>
                        <a:spcAft>
                          <a:spcPts val="800"/>
                        </a:spcAft>
                      </a:pPr>
                      <a:r>
                        <a:rPr lang="lt-LT" sz="1600" b="1">
                          <a:effectLst/>
                        </a:rPr>
                        <a:t>Bazinė pensija</a:t>
                      </a:r>
                      <a:endParaRPr lang="lt-LT"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dirty="0">
                          <a:effectLst/>
                        </a:rPr>
                        <a:t>198,29</a:t>
                      </a:r>
                      <a:endParaRPr lang="lt-L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a:effectLst/>
                        </a:rPr>
                        <a:t>214,01</a:t>
                      </a:r>
                      <a:endParaRPr lang="lt-LT"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a:effectLst/>
                        </a:rPr>
                        <a:t>229,19</a:t>
                      </a:r>
                      <a:endParaRPr lang="lt-LT"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a:effectLst/>
                        </a:rPr>
                        <a:t>243,58</a:t>
                      </a:r>
                      <a:endParaRPr lang="lt-LT"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3349900"/>
                  </a:ext>
                </a:extLst>
              </a:tr>
              <a:tr h="598335">
                <a:tc>
                  <a:txBody>
                    <a:bodyPr/>
                    <a:lstStyle/>
                    <a:p>
                      <a:pPr>
                        <a:lnSpc>
                          <a:spcPct val="107000"/>
                        </a:lnSpc>
                        <a:spcAft>
                          <a:spcPts val="800"/>
                        </a:spcAft>
                      </a:pPr>
                      <a:r>
                        <a:rPr lang="lt-LT" sz="1600" b="1">
                          <a:effectLst/>
                        </a:rPr>
                        <a:t>MVPD</a:t>
                      </a:r>
                      <a:endParaRPr lang="lt-LT"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dirty="0">
                          <a:effectLst/>
                        </a:rPr>
                        <a:t>260,0</a:t>
                      </a:r>
                      <a:endParaRPr lang="lt-L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dirty="0">
                          <a:effectLst/>
                        </a:rPr>
                        <a:t>263,0</a:t>
                      </a:r>
                      <a:endParaRPr lang="lt-L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dirty="0">
                          <a:effectLst/>
                        </a:rPr>
                        <a:t>268,0</a:t>
                      </a:r>
                      <a:endParaRPr lang="lt-L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800"/>
                        </a:spcAft>
                      </a:pPr>
                      <a:r>
                        <a:rPr lang="lt-LT" sz="1600" b="1" dirty="0">
                          <a:effectLst/>
                        </a:rPr>
                        <a:t>273,0</a:t>
                      </a:r>
                      <a:endParaRPr lang="lt-L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679822477"/>
                  </a:ext>
                </a:extLst>
              </a:tr>
            </a:tbl>
          </a:graphicData>
        </a:graphic>
      </p:graphicFrame>
      <p:sp>
        <p:nvSpPr>
          <p:cNvPr id="6" name="TextBox 5">
            <a:extLst>
              <a:ext uri="{FF2B5EF4-FFF2-40B4-BE49-F238E27FC236}">
                <a16:creationId xmlns:a16="http://schemas.microsoft.com/office/drawing/2014/main" id="{1E7ECBF1-92C8-4FDC-949B-F93CCA8FA75A}"/>
              </a:ext>
            </a:extLst>
          </p:cNvPr>
          <p:cNvSpPr txBox="1"/>
          <p:nvPr/>
        </p:nvSpPr>
        <p:spPr>
          <a:xfrm>
            <a:off x="1225826" y="4999383"/>
            <a:ext cx="8683487" cy="774507"/>
          </a:xfrm>
          <a:prstGeom prst="rect">
            <a:avLst/>
          </a:prstGeom>
          <a:noFill/>
        </p:spPr>
        <p:txBody>
          <a:bodyPr wrap="square" rtlCol="0">
            <a:spAutoFit/>
          </a:bodyPr>
          <a:lstStyle/>
          <a:p>
            <a:pPr>
              <a:lnSpc>
                <a:spcPct val="107000"/>
              </a:lnSpc>
              <a:spcAft>
                <a:spcPts val="800"/>
              </a:spcAft>
            </a:pPr>
            <a:r>
              <a:rPr lang="lt-LT" b="1" dirty="0"/>
              <a:t>2021 m. bazinė pensija yra 76 proc. MVPD</a:t>
            </a:r>
          </a:p>
          <a:p>
            <a:pPr>
              <a:lnSpc>
                <a:spcPct val="107000"/>
              </a:lnSpc>
              <a:spcAft>
                <a:spcPts val="800"/>
              </a:spcAft>
            </a:pPr>
            <a:r>
              <a:rPr lang="lt-LT" b="1" dirty="0"/>
              <a:t>2024 m. bazinė pensija bus 89 proc. MVPD</a:t>
            </a:r>
          </a:p>
        </p:txBody>
      </p:sp>
    </p:spTree>
    <p:extLst>
      <p:ext uri="{BB962C8B-B14F-4D97-AF65-F5344CB8AC3E}">
        <p14:creationId xmlns:p14="http://schemas.microsoft.com/office/powerpoint/2010/main" val="1956002130"/>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1025</TotalTime>
  <Words>1695</Words>
  <Application>Microsoft Office PowerPoint</Application>
  <PresentationFormat>Widescreen</PresentationFormat>
  <Paragraphs>448</Paragraphs>
  <Slides>16</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Roboto</vt:lpstr>
      <vt:lpstr>Times New Roman</vt:lpstr>
      <vt:lpstr>„Office“ tema</vt:lpstr>
      <vt:lpstr>Socialinio draudimo pensijos:  Indeksavimo mechanizmas</vt:lpstr>
      <vt:lpstr>PowerPoint Presentation</vt:lpstr>
      <vt:lpstr>PowerPoint Presentation</vt:lpstr>
      <vt:lpstr>I. Indeksavimo mechanizmo modifikavimas</vt:lpstr>
      <vt:lpstr>Siūlomas indeksavimo mechanizmo tobulinimas</vt:lpstr>
      <vt:lpstr> </vt:lpstr>
      <vt:lpstr>II. Mažų pensijų didinimas</vt:lpstr>
      <vt:lpstr>Mažiausios pensijos*</vt:lpstr>
      <vt:lpstr>PowerPoint Presentation</vt:lpstr>
      <vt:lpstr>Bazinės pensijos padidinimas 1 p.p. 2021 m. kainuotų 21,1 mln. eurų (valstybės biudžetas)</vt:lpstr>
      <vt:lpstr>PowerPoint Presentation</vt:lpstr>
      <vt:lpstr>III. Siūlymų poveikis</vt:lpstr>
      <vt:lpstr>PowerPoint Presentation</vt:lpstr>
      <vt:lpstr>Siūlymų poveikis skurdui (vienišo asmens išmoka + naujos priemonės)</vt:lpstr>
      <vt:lpstr>Pensijų dydžių (eur) pokyčiai gavėjams,  įgyvendinus abi siūlomas priemones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Socialinio draudimo pensijos:  Indeksavimo mechanizmas</dc:title>
  <dc:creator>Inga Buškutė</dc:creator>
  <cp:lastModifiedBy>DRK</cp:lastModifiedBy>
  <cp:revision>154</cp:revision>
  <dcterms:created xsi:type="dcterms:W3CDTF">2021-05-23T08:07:22Z</dcterms:created>
  <dcterms:modified xsi:type="dcterms:W3CDTF">2021-07-04T20:25:15Z</dcterms:modified>
</cp:coreProperties>
</file>