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4"/>
  </p:sldMasterIdLst>
  <p:notesMasterIdLst>
    <p:notesMasterId r:id="rId15"/>
  </p:notesMasterIdLst>
  <p:handoutMasterIdLst>
    <p:handoutMasterId r:id="rId16"/>
  </p:handoutMasterIdLst>
  <p:sldIdLst>
    <p:sldId id="596" r:id="rId5"/>
    <p:sldId id="521" r:id="rId6"/>
    <p:sldId id="579" r:id="rId7"/>
    <p:sldId id="531" r:id="rId8"/>
    <p:sldId id="609" r:id="rId9"/>
    <p:sldId id="988" r:id="rId10"/>
    <p:sldId id="610" r:id="rId11"/>
    <p:sldId id="518" r:id="rId12"/>
    <p:sldId id="538" r:id="rId13"/>
    <p:sldId id="584" r:id="rId14"/>
  </p:sldIdLst>
  <p:sldSz cx="9144000" cy="5143500" type="screen16x9"/>
  <p:notesSz cx="6797675" cy="9926638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2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as Lukosevicius" initials="TL" lastIdx="11" clrIdx="0">
    <p:extLst>
      <p:ext uri="{19B8F6BF-5375-455C-9EA6-DF929625EA0E}">
        <p15:presenceInfo xmlns:p15="http://schemas.microsoft.com/office/powerpoint/2012/main" userId="S-1-5-21-1639343680-2082710128-3070128069-11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D631"/>
    <a:srgbClr val="08B297"/>
    <a:srgbClr val="42BDA4"/>
    <a:srgbClr val="D1BA93"/>
    <a:srgbClr val="FFF6DD"/>
    <a:srgbClr val="F36B21"/>
    <a:srgbClr val="633F17"/>
    <a:srgbClr val="777777"/>
    <a:srgbClr val="33333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0" autoAdjust="0"/>
    <p:restoredTop sz="93184" autoAdjust="0"/>
  </p:normalViewPr>
  <p:slideViewPr>
    <p:cSldViewPr snapToGrid="0">
      <p:cViewPr varScale="1">
        <p:scale>
          <a:sx n="140" d="100"/>
          <a:sy n="140" d="100"/>
        </p:scale>
        <p:origin x="1134" y="120"/>
      </p:cViewPr>
      <p:guideLst>
        <p:guide orient="horz" pos="272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68" y="-87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90" y="2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97C8C-C60D-480E-B939-06A82F5F2DFB}" type="datetimeFigureOut">
              <a:rPr lang="lt-LT" smtClean="0"/>
              <a:t>2021-02-09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711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90" y="9428711"/>
            <a:ext cx="2946400" cy="4979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1CD87-4A45-4157-8ADA-8C7C0E3B566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451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21E74-4261-4AFD-BCE3-C5659583ED6D}" type="datetimeFigureOut">
              <a:rPr lang="lt-LT" smtClean="0"/>
              <a:t>2021-02-09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9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7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7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3CDF6-717D-44DF-89E3-86F4F60C370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70820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CDF6-717D-44DF-89E3-86F4F60C3709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4038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3CDF6-717D-44DF-89E3-86F4F60C370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884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3CDF6-717D-44DF-89E3-86F4F60C3709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699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3CDF6-717D-44DF-89E3-86F4F60C3709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98282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3CDF6-717D-44DF-89E3-86F4F60C3709}" type="slidenum">
              <a:rPr lang="lt-LT" smtClean="0"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3364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73CDF6-717D-44DF-89E3-86F4F60C3709}" type="slidenum">
              <a:rPr lang="lt-LT" smtClean="0"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01707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73CDF6-717D-44DF-89E3-86F4F60C3709}" type="slidenum">
              <a:rPr lang="lt-LT" smtClean="0"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3708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 userDrawn="1"/>
        </p:nvSpPr>
        <p:spPr>
          <a:xfrm flipV="1">
            <a:off x="0" y="-1"/>
            <a:ext cx="8419641" cy="3940163"/>
          </a:xfrm>
          <a:prstGeom prst="round1Rect">
            <a:avLst/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2742" y="1970056"/>
            <a:ext cx="3124489" cy="899527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742" y="3010570"/>
            <a:ext cx="3124489" cy="92959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08B297"/>
                </a:solidFill>
                <a:latin typeface="Foco" panose="020B0504050202020203" pitchFamily="34" charset="-7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263010" y="3461779"/>
            <a:ext cx="526597" cy="20597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1050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612742" y="4628709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D631"/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mtClean="0">
                <a:solidFill>
                  <a:srgbClr val="C0C0C0"/>
                </a:solidFill>
              </a:rPr>
              <a:pPr/>
              <a:t>‹#›</a:t>
            </a:fld>
            <a:endParaRPr lang="lt-LT" dirty="0">
              <a:solidFill>
                <a:srgbClr val="C0C0C0"/>
              </a:solidFill>
            </a:endParaRPr>
          </a:p>
        </p:txBody>
      </p:sp>
      <p:sp>
        <p:nvSpPr>
          <p:cNvPr id="10" name="Round Single Corner Rectangle 9"/>
          <p:cNvSpPr/>
          <p:nvPr userDrawn="1"/>
        </p:nvSpPr>
        <p:spPr>
          <a:xfrm flipV="1">
            <a:off x="7019567" y="-1"/>
            <a:ext cx="1400074" cy="3940163"/>
          </a:xfrm>
          <a:prstGeom prst="round1Rect">
            <a:avLst>
              <a:gd name="adj" fmla="val 50000"/>
            </a:avLst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4425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865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094755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467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ingle Corner Rectangle 8"/>
          <p:cNvSpPr/>
          <p:nvPr userDrawn="1"/>
        </p:nvSpPr>
        <p:spPr>
          <a:xfrm flipV="1">
            <a:off x="0" y="-1"/>
            <a:ext cx="8419641" cy="3940163"/>
          </a:xfrm>
          <a:prstGeom prst="round1Rect">
            <a:avLst/>
          </a:prstGeom>
          <a:solidFill>
            <a:srgbClr val="D1B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Round Single Corner Rectangle 9"/>
          <p:cNvSpPr/>
          <p:nvPr userDrawn="1"/>
        </p:nvSpPr>
        <p:spPr>
          <a:xfrm flipV="1">
            <a:off x="0" y="-4"/>
            <a:ext cx="8419641" cy="814464"/>
          </a:xfrm>
          <a:prstGeom prst="round1Rect">
            <a:avLst>
              <a:gd name="adj" fmla="val 0"/>
            </a:avLst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12742" y="1970056"/>
            <a:ext cx="3124489" cy="899527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2742" y="3010570"/>
            <a:ext cx="3124489" cy="929594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08B297"/>
                </a:solidFill>
                <a:latin typeface="Foco" panose="020B0504050202020203" pitchFamily="34" charset="-7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263010" y="3461779"/>
            <a:ext cx="526597" cy="20597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sz="1050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4612742" y="4628709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CD631"/>
                </a:solidFill>
              </a:defRPr>
            </a:lvl1pPr>
          </a:lstStyle>
          <a:p>
            <a:endParaRPr lang="lt-LT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mtClean="0">
                <a:solidFill>
                  <a:srgbClr val="C0C0C0"/>
                </a:solidFill>
              </a:rPr>
              <a:pPr/>
              <a:t>‹#›</a:t>
            </a:fld>
            <a:endParaRPr lang="lt-LT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1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 userDrawn="1"/>
        </p:nvSpPr>
        <p:spPr>
          <a:xfrm rot="10800000">
            <a:off x="336062" y="-5"/>
            <a:ext cx="8807938" cy="814465"/>
          </a:xfrm>
          <a:prstGeom prst="round1Rect">
            <a:avLst>
              <a:gd name="adj" fmla="val 45930"/>
            </a:avLst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1400" dirty="0">
              <a:solidFill>
                <a:schemeClr val="tx2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8000" y="970670"/>
            <a:ext cx="2860986" cy="3077661"/>
          </a:xfrm>
        </p:spPr>
        <p:txBody>
          <a:bodyPr anchor="ctr">
            <a:noAutofit/>
          </a:bodyPr>
          <a:lstStyle>
            <a:lvl2pPr>
              <a:buClr>
                <a:srgbClr val="BCD631"/>
              </a:buClr>
              <a:defRPr sz="1800" b="1">
                <a:solidFill>
                  <a:srgbClr val="BCD631"/>
                </a:solidFill>
                <a:latin typeface="Foco" panose="020B0504050202020203" pitchFamily="34" charset="-70"/>
              </a:defRPr>
            </a:lvl2pPr>
            <a:lvl3pPr>
              <a:buClr>
                <a:srgbClr val="BCD631"/>
              </a:buClr>
              <a:defRPr>
                <a:latin typeface="Foco Light" panose="020B0304050202020203" pitchFamily="34" charset="-70"/>
              </a:defRPr>
            </a:lvl3pPr>
            <a:lvl4pPr>
              <a:buClr>
                <a:srgbClr val="BCD631"/>
              </a:buClr>
              <a:defRPr>
                <a:latin typeface="Foco Light" panose="020B0304050202020203" pitchFamily="34" charset="-70"/>
              </a:defRPr>
            </a:lvl4pPr>
            <a:lvl5pPr>
              <a:buClr>
                <a:srgbClr val="BCD631"/>
              </a:buClr>
              <a:defRPr>
                <a:latin typeface="Foco Light" panose="020B0304050202020203" pitchFamily="34" charset="-70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mtClean="0">
                <a:solidFill>
                  <a:srgbClr val="C0C0C0"/>
                </a:solidFill>
              </a:rPr>
              <a:pPr/>
              <a:t>‹#›</a:t>
            </a:fld>
            <a:endParaRPr lang="lt-LT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9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0800000">
            <a:off x="1008000" y="0"/>
            <a:ext cx="3972738" cy="2241873"/>
          </a:xfrm>
          <a:prstGeom prst="round2SameRect">
            <a:avLst/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4276" y="0"/>
            <a:ext cx="3399472" cy="2159794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tx2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4276" y="2457361"/>
            <a:ext cx="4345004" cy="736005"/>
          </a:xfrm>
        </p:spPr>
        <p:txBody>
          <a:bodyPr/>
          <a:lstStyle>
            <a:lvl1pPr marL="0" indent="0">
              <a:buNone/>
              <a:defRPr sz="1800">
                <a:solidFill>
                  <a:srgbClr val="08B297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mtClean="0">
                <a:solidFill>
                  <a:srgbClr val="C0C0C0"/>
                </a:solidFill>
              </a:rPr>
              <a:pPr/>
              <a:t>‹#›</a:t>
            </a:fld>
            <a:endParaRPr lang="lt-LT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12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 userDrawn="1"/>
        </p:nvSpPr>
        <p:spPr>
          <a:xfrm rot="10800000">
            <a:off x="1008000" y="0"/>
            <a:ext cx="3972738" cy="2241873"/>
          </a:xfrm>
          <a:prstGeom prst="round2SameRect">
            <a:avLst/>
          </a:prstGeom>
          <a:solidFill>
            <a:srgbClr val="D1B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24276" y="0"/>
            <a:ext cx="3399472" cy="2159794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chemeClr val="tx2"/>
                </a:solidFill>
                <a:latin typeface="Foco" panose="020B0504050202020203" pitchFamily="34" charset="-7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4276" y="2457361"/>
            <a:ext cx="4345004" cy="736005"/>
          </a:xfrm>
        </p:spPr>
        <p:txBody>
          <a:bodyPr/>
          <a:lstStyle>
            <a:lvl1pPr marL="0" indent="0">
              <a:buNone/>
              <a:defRPr sz="1800">
                <a:solidFill>
                  <a:srgbClr val="08B297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342900" rtl="0" eaLnBrk="1" latinLnBrk="0" hangingPunct="1">
              <a:defRPr sz="1400" kern="1200">
                <a:solidFill>
                  <a:srgbClr val="08B29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303639-94B4-4FD1-BE97-274C781AB08B}" type="slidenum">
              <a:rPr lang="lt-LT" smtClean="0">
                <a:solidFill>
                  <a:srgbClr val="C0C0C0"/>
                </a:solidFill>
              </a:rPr>
              <a:pPr/>
              <a:t>‹#›</a:t>
            </a:fld>
            <a:endParaRPr lang="lt-LT" dirty="0">
              <a:solidFill>
                <a:srgbClr val="C0C0C0"/>
              </a:solidFill>
            </a:endParaRPr>
          </a:p>
        </p:txBody>
      </p:sp>
      <p:sp>
        <p:nvSpPr>
          <p:cNvPr id="6" name="Round Single Corner Rectangle 5"/>
          <p:cNvSpPr/>
          <p:nvPr userDrawn="1"/>
        </p:nvSpPr>
        <p:spPr>
          <a:xfrm flipV="1">
            <a:off x="1007999" y="-4"/>
            <a:ext cx="3972739" cy="814464"/>
          </a:xfrm>
          <a:prstGeom prst="round1Rect">
            <a:avLst>
              <a:gd name="adj" fmla="val 0"/>
            </a:avLst>
          </a:prstGeom>
          <a:solidFill>
            <a:srgbClr val="BC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212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1pPr>
            <a:lvl2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2pPr>
            <a:lvl3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3pPr>
            <a:lvl4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4pPr>
            <a:lvl5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1pPr>
            <a:lvl2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2pPr>
            <a:lvl3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3pPr>
            <a:lvl4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4pPr>
            <a:lvl5pPr>
              <a:defRPr>
                <a:solidFill>
                  <a:schemeClr val="tx1"/>
                </a:solidFill>
                <a:latin typeface="Foco Light" panose="020B0304050202020203" pitchFamily="34" charset="-7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459930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4209806-934D-4F9D-BE61-64715C043FF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033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06055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08B297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943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8567823" y="4611916"/>
            <a:ext cx="267843" cy="282216"/>
          </a:xfrm>
          <a:prstGeom prst="roundRect">
            <a:avLst>
              <a:gd name="adj" fmla="val 16666"/>
            </a:avLst>
          </a:prstGeom>
          <a:noFill/>
          <a:ln w="635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lt-LT" sz="1200" dirty="0">
              <a:solidFill>
                <a:schemeClr val="bg2"/>
              </a:solidFill>
              <a:latin typeface="Foco Light" panose="020B0304050202020203" pitchFamily="34" charset="-7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0679" y="4615705"/>
            <a:ext cx="702129" cy="27463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C0C0C0"/>
                </a:solidFill>
                <a:latin typeface="Foco" panose="020B0504050202020203" pitchFamily="34" charset="-70"/>
              </a:defRPr>
            </a:lvl1pPr>
          </a:lstStyle>
          <a:p>
            <a:fld id="{9B303639-94B4-4FD1-BE97-274C781AB08B}" type="slidenum">
              <a:rPr lang="lt-LT" smtClean="0"/>
              <a:pPr/>
              <a:t>‹#›</a:t>
            </a:fld>
            <a:endParaRPr lang="lt-LT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4592035"/>
            <a:ext cx="2640199" cy="1"/>
          </a:xfrm>
          <a:prstGeom prst="line">
            <a:avLst/>
          </a:prstGeom>
          <a:ln w="12700" cap="rnd">
            <a:solidFill>
              <a:srgbClr val="777777"/>
            </a:solidFill>
            <a:prstDash val="solid"/>
            <a:round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8096" y="4723258"/>
            <a:ext cx="1912806" cy="35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0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75" r:id="rId3"/>
    <p:sldLayoutId id="2147483676" r:id="rId4"/>
    <p:sldLayoutId id="2147483687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Foco" panose="020B0504050202020203" pitchFamily="34" charset="-7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+mj-lt"/>
        <a:buNone/>
        <a:defRPr sz="1600" kern="1200">
          <a:solidFill>
            <a:srgbClr val="633F17"/>
          </a:solidFill>
          <a:latin typeface="Foco" panose="020B0504050202020203" pitchFamily="34" charset="-7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+mj-lt"/>
        <a:buNone/>
        <a:defRPr sz="1400" kern="1200">
          <a:solidFill>
            <a:schemeClr val="tx1"/>
          </a:solidFill>
          <a:latin typeface="Foco" panose="020B0504050202020203" pitchFamily="34" charset="-7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+mj-lt"/>
        <a:buNone/>
        <a:defRPr sz="1500" kern="1200">
          <a:solidFill>
            <a:schemeClr val="tx1"/>
          </a:solidFill>
          <a:latin typeface="Foco" panose="020B0504050202020203" pitchFamily="34" charset="-7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+mj-lt"/>
        <a:buNone/>
        <a:defRPr sz="1350" kern="1200">
          <a:solidFill>
            <a:schemeClr val="tx1"/>
          </a:solidFill>
          <a:latin typeface="Foco" panose="020B0504050202020203" pitchFamily="34" charset="-7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+mj-lt"/>
        <a:buNone/>
        <a:defRPr sz="1350" kern="1200">
          <a:solidFill>
            <a:schemeClr val="tx1"/>
          </a:solidFill>
          <a:latin typeface="Foco" panose="020B0504050202020203" pitchFamily="34" charset="-7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63042"/>
            <a:ext cx="9144000" cy="71958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346090" y="1970056"/>
            <a:ext cx="3593054" cy="899527"/>
          </a:xfrm>
        </p:spPr>
        <p:txBody>
          <a:bodyPr>
            <a:normAutofit/>
          </a:bodyPr>
          <a:lstStyle/>
          <a:p>
            <a:r>
              <a:rPr lang="da-DK" dirty="0"/>
              <a:t>ELEKT</a:t>
            </a:r>
            <a:r>
              <a:rPr lang="lt-LT" dirty="0"/>
              <a:t>R</a:t>
            </a:r>
            <a:r>
              <a:rPr lang="da-DK" dirty="0"/>
              <a:t>OS ENERGIJOS KAUPIMO </a:t>
            </a:r>
            <a:r>
              <a:rPr lang="lt-LT" dirty="0"/>
              <a:t>ĮRENGINIŲ</a:t>
            </a:r>
            <a:r>
              <a:rPr lang="en-US" dirty="0"/>
              <a:t> (200 MW)</a:t>
            </a:r>
            <a:r>
              <a:rPr lang="lt-LT" dirty="0"/>
              <a:t> ĮRENGIMO TEISINIS REGULIAVIMAS</a:t>
            </a:r>
            <a:r>
              <a:rPr lang="da-DK" dirty="0"/>
              <a:t> </a:t>
            </a:r>
            <a:endParaRPr lang="lt-LT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12742" y="3010570"/>
            <a:ext cx="3124489" cy="572057"/>
          </a:xfrm>
        </p:spPr>
        <p:txBody>
          <a:bodyPr/>
          <a:lstStyle/>
          <a:p>
            <a:r>
              <a:rPr lang="lt-LT" dirty="0"/>
              <a:t>2021 m. vasario 10 d.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890588" y="3178175"/>
            <a:ext cx="0" cy="0"/>
          </a:xfrm>
          <a:prstGeom prst="line">
            <a:avLst/>
          </a:prstGeom>
          <a:noFill/>
          <a:ln w="11113" cap="flat">
            <a:solidFill>
              <a:srgbClr val="42BDA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t-LT"/>
          </a:p>
        </p:txBody>
      </p:sp>
      <p:grpSp>
        <p:nvGrpSpPr>
          <p:cNvPr id="26" name="Group 25"/>
          <p:cNvGrpSpPr/>
          <p:nvPr/>
        </p:nvGrpSpPr>
        <p:grpSpPr>
          <a:xfrm>
            <a:off x="1452558" y="2743200"/>
            <a:ext cx="649291" cy="1196975"/>
            <a:chOff x="1270000" y="2406650"/>
            <a:chExt cx="831850" cy="1533525"/>
          </a:xfrm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1270000" y="2406650"/>
              <a:ext cx="831850" cy="1533525"/>
            </a:xfrm>
            <a:custGeom>
              <a:avLst/>
              <a:gdLst>
                <a:gd name="T0" fmla="*/ 331 w 337"/>
                <a:gd name="T1" fmla="*/ 316 h 624"/>
                <a:gd name="T2" fmla="*/ 323 w 337"/>
                <a:gd name="T3" fmla="*/ 316 h 624"/>
                <a:gd name="T4" fmla="*/ 305 w 337"/>
                <a:gd name="T5" fmla="*/ 311 h 624"/>
                <a:gd name="T6" fmla="*/ 287 w 337"/>
                <a:gd name="T7" fmla="*/ 316 h 624"/>
                <a:gd name="T8" fmla="*/ 205 w 337"/>
                <a:gd name="T9" fmla="*/ 316 h 624"/>
                <a:gd name="T10" fmla="*/ 198 w 337"/>
                <a:gd name="T11" fmla="*/ 245 h 624"/>
                <a:gd name="T12" fmla="*/ 331 w 337"/>
                <a:gd name="T13" fmla="*/ 245 h 624"/>
                <a:gd name="T14" fmla="*/ 337 w 337"/>
                <a:gd name="T15" fmla="*/ 239 h 624"/>
                <a:gd name="T16" fmla="*/ 331 w 337"/>
                <a:gd name="T17" fmla="*/ 233 h 624"/>
                <a:gd name="T18" fmla="*/ 323 w 337"/>
                <a:gd name="T19" fmla="*/ 233 h 624"/>
                <a:gd name="T20" fmla="*/ 305 w 337"/>
                <a:gd name="T21" fmla="*/ 228 h 624"/>
                <a:gd name="T22" fmla="*/ 287 w 337"/>
                <a:gd name="T23" fmla="*/ 233 h 624"/>
                <a:gd name="T24" fmla="*/ 197 w 337"/>
                <a:gd name="T25" fmla="*/ 233 h 624"/>
                <a:gd name="T26" fmla="*/ 174 w 337"/>
                <a:gd name="T27" fmla="*/ 5 h 624"/>
                <a:gd name="T28" fmla="*/ 168 w 337"/>
                <a:gd name="T29" fmla="*/ 0 h 624"/>
                <a:gd name="T30" fmla="*/ 162 w 337"/>
                <a:gd name="T31" fmla="*/ 5 h 624"/>
                <a:gd name="T32" fmla="*/ 140 w 337"/>
                <a:gd name="T33" fmla="*/ 233 h 624"/>
                <a:gd name="T34" fmla="*/ 40 w 337"/>
                <a:gd name="T35" fmla="*/ 233 h 624"/>
                <a:gd name="T36" fmla="*/ 22 w 337"/>
                <a:gd name="T37" fmla="*/ 228 h 624"/>
                <a:gd name="T38" fmla="*/ 4 w 337"/>
                <a:gd name="T39" fmla="*/ 233 h 624"/>
                <a:gd name="T40" fmla="*/ 0 w 337"/>
                <a:gd name="T41" fmla="*/ 239 h 624"/>
                <a:gd name="T42" fmla="*/ 6 w 337"/>
                <a:gd name="T43" fmla="*/ 245 h 624"/>
                <a:gd name="T44" fmla="*/ 139 w 337"/>
                <a:gd name="T45" fmla="*/ 245 h 624"/>
                <a:gd name="T46" fmla="*/ 131 w 337"/>
                <a:gd name="T47" fmla="*/ 316 h 624"/>
                <a:gd name="T48" fmla="*/ 40 w 337"/>
                <a:gd name="T49" fmla="*/ 316 h 624"/>
                <a:gd name="T50" fmla="*/ 22 w 337"/>
                <a:gd name="T51" fmla="*/ 311 h 624"/>
                <a:gd name="T52" fmla="*/ 4 w 337"/>
                <a:gd name="T53" fmla="*/ 316 h 624"/>
                <a:gd name="T54" fmla="*/ 0 w 337"/>
                <a:gd name="T55" fmla="*/ 322 h 624"/>
                <a:gd name="T56" fmla="*/ 6 w 337"/>
                <a:gd name="T57" fmla="*/ 328 h 624"/>
                <a:gd name="T58" fmla="*/ 130 w 337"/>
                <a:gd name="T59" fmla="*/ 328 h 624"/>
                <a:gd name="T60" fmla="*/ 102 w 337"/>
                <a:gd name="T61" fmla="*/ 618 h 624"/>
                <a:gd name="T62" fmla="*/ 106 w 337"/>
                <a:gd name="T63" fmla="*/ 624 h 624"/>
                <a:gd name="T64" fmla="*/ 108 w 337"/>
                <a:gd name="T65" fmla="*/ 624 h 624"/>
                <a:gd name="T66" fmla="*/ 113 w 337"/>
                <a:gd name="T67" fmla="*/ 620 h 624"/>
                <a:gd name="T68" fmla="*/ 168 w 337"/>
                <a:gd name="T69" fmla="*/ 453 h 624"/>
                <a:gd name="T70" fmla="*/ 223 w 337"/>
                <a:gd name="T71" fmla="*/ 620 h 624"/>
                <a:gd name="T72" fmla="*/ 229 w 337"/>
                <a:gd name="T73" fmla="*/ 624 h 624"/>
                <a:gd name="T74" fmla="*/ 235 w 337"/>
                <a:gd name="T75" fmla="*/ 618 h 624"/>
                <a:gd name="T76" fmla="*/ 234 w 337"/>
                <a:gd name="T77" fmla="*/ 617 h 624"/>
                <a:gd name="T78" fmla="*/ 206 w 337"/>
                <a:gd name="T79" fmla="*/ 328 h 624"/>
                <a:gd name="T80" fmla="*/ 331 w 337"/>
                <a:gd name="T81" fmla="*/ 328 h 624"/>
                <a:gd name="T82" fmla="*/ 337 w 337"/>
                <a:gd name="T83" fmla="*/ 322 h 624"/>
                <a:gd name="T84" fmla="*/ 331 w 337"/>
                <a:gd name="T85" fmla="*/ 316 h 624"/>
                <a:gd name="T86" fmla="*/ 168 w 337"/>
                <a:gd name="T87" fmla="*/ 67 h 624"/>
                <a:gd name="T88" fmla="*/ 184 w 337"/>
                <a:gd name="T89" fmla="*/ 233 h 624"/>
                <a:gd name="T90" fmla="*/ 152 w 337"/>
                <a:gd name="T91" fmla="*/ 233 h 624"/>
                <a:gd name="T92" fmla="*/ 168 w 337"/>
                <a:gd name="T93" fmla="*/ 67 h 624"/>
                <a:gd name="T94" fmla="*/ 151 w 337"/>
                <a:gd name="T95" fmla="*/ 245 h 624"/>
                <a:gd name="T96" fmla="*/ 186 w 337"/>
                <a:gd name="T97" fmla="*/ 245 h 624"/>
                <a:gd name="T98" fmla="*/ 193 w 337"/>
                <a:gd name="T99" fmla="*/ 316 h 624"/>
                <a:gd name="T100" fmla="*/ 144 w 337"/>
                <a:gd name="T101" fmla="*/ 316 h 624"/>
                <a:gd name="T102" fmla="*/ 151 w 337"/>
                <a:gd name="T103" fmla="*/ 245 h 624"/>
                <a:gd name="T104" fmla="*/ 217 w 337"/>
                <a:gd name="T105" fmla="*/ 564 h 624"/>
                <a:gd name="T106" fmla="*/ 174 w 337"/>
                <a:gd name="T107" fmla="*/ 432 h 624"/>
                <a:gd name="T108" fmla="*/ 168 w 337"/>
                <a:gd name="T109" fmla="*/ 428 h 624"/>
                <a:gd name="T110" fmla="*/ 162 w 337"/>
                <a:gd name="T111" fmla="*/ 432 h 624"/>
                <a:gd name="T112" fmla="*/ 119 w 337"/>
                <a:gd name="T113" fmla="*/ 564 h 624"/>
                <a:gd name="T114" fmla="*/ 142 w 337"/>
                <a:gd name="T115" fmla="*/ 328 h 624"/>
                <a:gd name="T116" fmla="*/ 194 w 337"/>
                <a:gd name="T117" fmla="*/ 328 h 624"/>
                <a:gd name="T118" fmla="*/ 217 w 337"/>
                <a:gd name="T119" fmla="*/ 56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7" h="624">
                  <a:moveTo>
                    <a:pt x="331" y="316"/>
                  </a:moveTo>
                  <a:cubicBezTo>
                    <a:pt x="323" y="316"/>
                    <a:pt x="323" y="316"/>
                    <a:pt x="323" y="316"/>
                  </a:cubicBezTo>
                  <a:cubicBezTo>
                    <a:pt x="322" y="313"/>
                    <a:pt x="315" y="311"/>
                    <a:pt x="305" y="311"/>
                  </a:cubicBezTo>
                  <a:cubicBezTo>
                    <a:pt x="296" y="311"/>
                    <a:pt x="288" y="313"/>
                    <a:pt x="287" y="316"/>
                  </a:cubicBezTo>
                  <a:cubicBezTo>
                    <a:pt x="205" y="316"/>
                    <a:pt x="205" y="316"/>
                    <a:pt x="205" y="316"/>
                  </a:cubicBezTo>
                  <a:cubicBezTo>
                    <a:pt x="198" y="245"/>
                    <a:pt x="198" y="245"/>
                    <a:pt x="198" y="245"/>
                  </a:cubicBezTo>
                  <a:cubicBezTo>
                    <a:pt x="331" y="245"/>
                    <a:pt x="331" y="245"/>
                    <a:pt x="331" y="245"/>
                  </a:cubicBezTo>
                  <a:cubicBezTo>
                    <a:pt x="334" y="245"/>
                    <a:pt x="337" y="242"/>
                    <a:pt x="337" y="239"/>
                  </a:cubicBezTo>
                  <a:cubicBezTo>
                    <a:pt x="337" y="235"/>
                    <a:pt x="334" y="233"/>
                    <a:pt x="331" y="233"/>
                  </a:cubicBezTo>
                  <a:cubicBezTo>
                    <a:pt x="323" y="233"/>
                    <a:pt x="323" y="233"/>
                    <a:pt x="323" y="233"/>
                  </a:cubicBezTo>
                  <a:cubicBezTo>
                    <a:pt x="322" y="230"/>
                    <a:pt x="314" y="228"/>
                    <a:pt x="305" y="228"/>
                  </a:cubicBezTo>
                  <a:cubicBezTo>
                    <a:pt x="296" y="228"/>
                    <a:pt x="289" y="230"/>
                    <a:pt x="287" y="233"/>
                  </a:cubicBezTo>
                  <a:cubicBezTo>
                    <a:pt x="197" y="233"/>
                    <a:pt x="197" y="233"/>
                    <a:pt x="197" y="233"/>
                  </a:cubicBezTo>
                  <a:cubicBezTo>
                    <a:pt x="174" y="5"/>
                    <a:pt x="174" y="5"/>
                    <a:pt x="174" y="5"/>
                  </a:cubicBezTo>
                  <a:cubicBezTo>
                    <a:pt x="174" y="2"/>
                    <a:pt x="171" y="0"/>
                    <a:pt x="168" y="0"/>
                  </a:cubicBezTo>
                  <a:cubicBezTo>
                    <a:pt x="165" y="0"/>
                    <a:pt x="162" y="2"/>
                    <a:pt x="162" y="5"/>
                  </a:cubicBezTo>
                  <a:cubicBezTo>
                    <a:pt x="140" y="233"/>
                    <a:pt x="140" y="233"/>
                    <a:pt x="140" y="233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9" y="230"/>
                    <a:pt x="31" y="228"/>
                    <a:pt x="22" y="228"/>
                  </a:cubicBezTo>
                  <a:cubicBezTo>
                    <a:pt x="13" y="228"/>
                    <a:pt x="5" y="230"/>
                    <a:pt x="4" y="233"/>
                  </a:cubicBezTo>
                  <a:cubicBezTo>
                    <a:pt x="2" y="233"/>
                    <a:pt x="0" y="236"/>
                    <a:pt x="0" y="239"/>
                  </a:cubicBezTo>
                  <a:cubicBezTo>
                    <a:pt x="0" y="242"/>
                    <a:pt x="2" y="245"/>
                    <a:pt x="6" y="245"/>
                  </a:cubicBezTo>
                  <a:cubicBezTo>
                    <a:pt x="139" y="245"/>
                    <a:pt x="139" y="245"/>
                    <a:pt x="139" y="245"/>
                  </a:cubicBezTo>
                  <a:cubicBezTo>
                    <a:pt x="131" y="316"/>
                    <a:pt x="131" y="316"/>
                    <a:pt x="131" y="316"/>
                  </a:cubicBezTo>
                  <a:cubicBezTo>
                    <a:pt x="40" y="316"/>
                    <a:pt x="40" y="316"/>
                    <a:pt x="40" y="316"/>
                  </a:cubicBezTo>
                  <a:cubicBezTo>
                    <a:pt x="39" y="313"/>
                    <a:pt x="32" y="311"/>
                    <a:pt x="22" y="311"/>
                  </a:cubicBezTo>
                  <a:cubicBezTo>
                    <a:pt x="13" y="311"/>
                    <a:pt x="5" y="313"/>
                    <a:pt x="4" y="316"/>
                  </a:cubicBezTo>
                  <a:cubicBezTo>
                    <a:pt x="2" y="317"/>
                    <a:pt x="0" y="319"/>
                    <a:pt x="0" y="322"/>
                  </a:cubicBezTo>
                  <a:cubicBezTo>
                    <a:pt x="0" y="325"/>
                    <a:pt x="2" y="328"/>
                    <a:pt x="6" y="328"/>
                  </a:cubicBezTo>
                  <a:cubicBezTo>
                    <a:pt x="130" y="328"/>
                    <a:pt x="130" y="328"/>
                    <a:pt x="130" y="328"/>
                  </a:cubicBezTo>
                  <a:cubicBezTo>
                    <a:pt x="102" y="618"/>
                    <a:pt x="102" y="618"/>
                    <a:pt x="102" y="618"/>
                  </a:cubicBezTo>
                  <a:cubicBezTo>
                    <a:pt x="101" y="621"/>
                    <a:pt x="103" y="624"/>
                    <a:pt x="106" y="624"/>
                  </a:cubicBezTo>
                  <a:cubicBezTo>
                    <a:pt x="107" y="624"/>
                    <a:pt x="107" y="624"/>
                    <a:pt x="108" y="624"/>
                  </a:cubicBezTo>
                  <a:cubicBezTo>
                    <a:pt x="110" y="624"/>
                    <a:pt x="113" y="623"/>
                    <a:pt x="113" y="620"/>
                  </a:cubicBezTo>
                  <a:cubicBezTo>
                    <a:pt x="168" y="453"/>
                    <a:pt x="168" y="453"/>
                    <a:pt x="168" y="453"/>
                  </a:cubicBezTo>
                  <a:cubicBezTo>
                    <a:pt x="223" y="620"/>
                    <a:pt x="223" y="620"/>
                    <a:pt x="223" y="620"/>
                  </a:cubicBezTo>
                  <a:cubicBezTo>
                    <a:pt x="224" y="623"/>
                    <a:pt x="226" y="624"/>
                    <a:pt x="229" y="624"/>
                  </a:cubicBezTo>
                  <a:cubicBezTo>
                    <a:pt x="232" y="624"/>
                    <a:pt x="235" y="622"/>
                    <a:pt x="235" y="618"/>
                  </a:cubicBezTo>
                  <a:cubicBezTo>
                    <a:pt x="235" y="618"/>
                    <a:pt x="235" y="617"/>
                    <a:pt x="234" y="617"/>
                  </a:cubicBezTo>
                  <a:cubicBezTo>
                    <a:pt x="206" y="328"/>
                    <a:pt x="206" y="328"/>
                    <a:pt x="206" y="328"/>
                  </a:cubicBezTo>
                  <a:cubicBezTo>
                    <a:pt x="331" y="328"/>
                    <a:pt x="331" y="328"/>
                    <a:pt x="331" y="328"/>
                  </a:cubicBezTo>
                  <a:cubicBezTo>
                    <a:pt x="334" y="328"/>
                    <a:pt x="337" y="325"/>
                    <a:pt x="337" y="322"/>
                  </a:cubicBezTo>
                  <a:cubicBezTo>
                    <a:pt x="337" y="319"/>
                    <a:pt x="334" y="316"/>
                    <a:pt x="331" y="316"/>
                  </a:cubicBezTo>
                  <a:close/>
                  <a:moveTo>
                    <a:pt x="168" y="67"/>
                  </a:moveTo>
                  <a:cubicBezTo>
                    <a:pt x="184" y="233"/>
                    <a:pt x="184" y="233"/>
                    <a:pt x="184" y="233"/>
                  </a:cubicBezTo>
                  <a:cubicBezTo>
                    <a:pt x="152" y="233"/>
                    <a:pt x="152" y="233"/>
                    <a:pt x="152" y="233"/>
                  </a:cubicBezTo>
                  <a:lnTo>
                    <a:pt x="168" y="67"/>
                  </a:lnTo>
                  <a:close/>
                  <a:moveTo>
                    <a:pt x="151" y="245"/>
                  </a:moveTo>
                  <a:cubicBezTo>
                    <a:pt x="186" y="245"/>
                    <a:pt x="186" y="245"/>
                    <a:pt x="186" y="245"/>
                  </a:cubicBezTo>
                  <a:cubicBezTo>
                    <a:pt x="193" y="316"/>
                    <a:pt x="193" y="316"/>
                    <a:pt x="193" y="316"/>
                  </a:cubicBezTo>
                  <a:cubicBezTo>
                    <a:pt x="144" y="316"/>
                    <a:pt x="144" y="316"/>
                    <a:pt x="144" y="316"/>
                  </a:cubicBezTo>
                  <a:lnTo>
                    <a:pt x="151" y="245"/>
                  </a:lnTo>
                  <a:close/>
                  <a:moveTo>
                    <a:pt x="217" y="564"/>
                  </a:moveTo>
                  <a:cubicBezTo>
                    <a:pt x="174" y="432"/>
                    <a:pt x="174" y="432"/>
                    <a:pt x="174" y="432"/>
                  </a:cubicBezTo>
                  <a:cubicBezTo>
                    <a:pt x="173" y="429"/>
                    <a:pt x="171" y="428"/>
                    <a:pt x="168" y="428"/>
                  </a:cubicBezTo>
                  <a:cubicBezTo>
                    <a:pt x="166" y="428"/>
                    <a:pt x="163" y="429"/>
                    <a:pt x="162" y="432"/>
                  </a:cubicBezTo>
                  <a:cubicBezTo>
                    <a:pt x="119" y="564"/>
                    <a:pt x="119" y="564"/>
                    <a:pt x="119" y="564"/>
                  </a:cubicBezTo>
                  <a:cubicBezTo>
                    <a:pt x="142" y="328"/>
                    <a:pt x="142" y="328"/>
                    <a:pt x="142" y="328"/>
                  </a:cubicBezTo>
                  <a:cubicBezTo>
                    <a:pt x="194" y="328"/>
                    <a:pt x="194" y="328"/>
                    <a:pt x="194" y="328"/>
                  </a:cubicBezTo>
                  <a:lnTo>
                    <a:pt x="217" y="564"/>
                  </a:lnTo>
                  <a:close/>
                </a:path>
              </a:pathLst>
            </a:custGeom>
            <a:solidFill>
              <a:srgbClr val="08B29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279525" y="2865438"/>
              <a:ext cx="787400" cy="304800"/>
              <a:chOff x="1279525" y="2865438"/>
              <a:chExt cx="787400" cy="304800"/>
            </a:xfrm>
          </p:grpSpPr>
          <p:sp>
            <p:nvSpPr>
              <p:cNvPr id="29" name="Oval 6"/>
              <p:cNvSpPr>
                <a:spLocks noChangeArrowheads="1"/>
              </p:cNvSpPr>
              <p:nvPr/>
            </p:nvSpPr>
            <p:spPr bwMode="auto">
              <a:xfrm>
                <a:off x="1279525" y="3094038"/>
                <a:ext cx="88900" cy="26988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>
                <a:off x="1279525" y="3070225"/>
                <a:ext cx="88900" cy="23813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>
                <a:off x="1279525" y="3121025"/>
                <a:ext cx="88900" cy="25400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2" name="Oval 9"/>
              <p:cNvSpPr>
                <a:spLocks noChangeArrowheads="1"/>
              </p:cNvSpPr>
              <p:nvPr/>
            </p:nvSpPr>
            <p:spPr bwMode="auto">
              <a:xfrm>
                <a:off x="1279525" y="3146425"/>
                <a:ext cx="88900" cy="23813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1978025" y="3070225"/>
                <a:ext cx="88900" cy="23813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1978025" y="3121025"/>
                <a:ext cx="88900" cy="25400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1978025" y="3146425"/>
                <a:ext cx="88900" cy="23813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6" name="Oval 13"/>
              <p:cNvSpPr>
                <a:spLocks noChangeArrowheads="1"/>
              </p:cNvSpPr>
              <p:nvPr/>
            </p:nvSpPr>
            <p:spPr bwMode="auto">
              <a:xfrm>
                <a:off x="1978025" y="3094038"/>
                <a:ext cx="88900" cy="26988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7" name="Oval 14"/>
              <p:cNvSpPr>
                <a:spLocks noChangeArrowheads="1"/>
              </p:cNvSpPr>
              <p:nvPr/>
            </p:nvSpPr>
            <p:spPr bwMode="auto">
              <a:xfrm>
                <a:off x="1279525" y="2865438"/>
                <a:ext cx="88900" cy="25400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8" name="Oval 15"/>
              <p:cNvSpPr>
                <a:spLocks noChangeArrowheads="1"/>
              </p:cNvSpPr>
              <p:nvPr/>
            </p:nvSpPr>
            <p:spPr bwMode="auto">
              <a:xfrm>
                <a:off x="1279525" y="2890838"/>
                <a:ext cx="88900" cy="26988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39" name="Oval 16"/>
              <p:cNvSpPr>
                <a:spLocks noChangeArrowheads="1"/>
              </p:cNvSpPr>
              <p:nvPr/>
            </p:nvSpPr>
            <p:spPr bwMode="auto">
              <a:xfrm>
                <a:off x="1978025" y="2890838"/>
                <a:ext cx="88900" cy="26988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40" name="Oval 17"/>
              <p:cNvSpPr>
                <a:spLocks noChangeArrowheads="1"/>
              </p:cNvSpPr>
              <p:nvPr/>
            </p:nvSpPr>
            <p:spPr bwMode="auto">
              <a:xfrm>
                <a:off x="1978025" y="2941638"/>
                <a:ext cx="88900" cy="25400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auto">
              <a:xfrm>
                <a:off x="1978025" y="2917825"/>
                <a:ext cx="88900" cy="23813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42" name="Oval 19"/>
              <p:cNvSpPr>
                <a:spLocks noChangeArrowheads="1"/>
              </p:cNvSpPr>
              <p:nvPr/>
            </p:nvSpPr>
            <p:spPr bwMode="auto">
              <a:xfrm>
                <a:off x="1279525" y="2941638"/>
                <a:ext cx="88900" cy="25400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43" name="Oval 20"/>
              <p:cNvSpPr>
                <a:spLocks noChangeArrowheads="1"/>
              </p:cNvSpPr>
              <p:nvPr/>
            </p:nvSpPr>
            <p:spPr bwMode="auto">
              <a:xfrm>
                <a:off x="1978025" y="2865438"/>
                <a:ext cx="88900" cy="25400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  <p:sp>
            <p:nvSpPr>
              <p:cNvPr id="44" name="Oval 21"/>
              <p:cNvSpPr>
                <a:spLocks noChangeArrowheads="1"/>
              </p:cNvSpPr>
              <p:nvPr/>
            </p:nvSpPr>
            <p:spPr bwMode="auto">
              <a:xfrm>
                <a:off x="1279525" y="2917825"/>
                <a:ext cx="88900" cy="23813"/>
              </a:xfrm>
              <a:prstGeom prst="ellipse">
                <a:avLst/>
              </a:prstGeom>
              <a:solidFill>
                <a:srgbClr val="633F1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lt-L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7454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5BEA02-9A91-4400-B49F-FDCB1B5B3B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0" t="40098" r="5501" b="2083"/>
          <a:stretch/>
        </p:blipFill>
        <p:spPr>
          <a:xfrm>
            <a:off x="1362077" y="991182"/>
            <a:ext cx="6381170" cy="3371268"/>
          </a:xfrm>
          <a:prstGeom prst="rect">
            <a:avLst/>
          </a:prstGeom>
        </p:spPr>
      </p:pic>
      <p:sp>
        <p:nvSpPr>
          <p:cNvPr id="6" name="Round Single Corner Rectangle 5"/>
          <p:cNvSpPr/>
          <p:nvPr/>
        </p:nvSpPr>
        <p:spPr>
          <a:xfrm flipH="1">
            <a:off x="4229100" y="3314700"/>
            <a:ext cx="3514147" cy="1047750"/>
          </a:xfrm>
          <a:prstGeom prst="round1Rect">
            <a:avLst>
              <a:gd name="adj" fmla="val 33031"/>
            </a:avLst>
          </a:prstGeom>
          <a:solidFill>
            <a:srgbClr val="08B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Rectangle 6"/>
          <p:cNvSpPr/>
          <p:nvPr/>
        </p:nvSpPr>
        <p:spPr>
          <a:xfrm>
            <a:off x="5278674" y="3641027"/>
            <a:ext cx="23388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b="1" dirty="0">
                <a:solidFill>
                  <a:schemeClr val="tx2"/>
                </a:solidFill>
              </a:rPr>
              <a:t>KLAUSIMAI – ATSAKYMAI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406878" y="3596017"/>
            <a:ext cx="751996" cy="766433"/>
            <a:chOff x="6868473" y="4495799"/>
            <a:chExt cx="751996" cy="766433"/>
          </a:xfrm>
          <a:solidFill>
            <a:srgbClr val="D1BA93"/>
          </a:solidFill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7353445" y="4663230"/>
              <a:ext cx="119800" cy="40414"/>
            </a:xfrm>
            <a:custGeom>
              <a:avLst/>
              <a:gdLst>
                <a:gd name="T0" fmla="*/ 43 w 53"/>
                <a:gd name="T1" fmla="*/ 0 h 18"/>
                <a:gd name="T2" fmla="*/ 26 w 53"/>
                <a:gd name="T3" fmla="*/ 0 h 18"/>
                <a:gd name="T4" fmla="*/ 0 w 53"/>
                <a:gd name="T5" fmla="*/ 7 h 18"/>
                <a:gd name="T6" fmla="*/ 0 w 53"/>
                <a:gd name="T7" fmla="*/ 8 h 18"/>
                <a:gd name="T8" fmla="*/ 10 w 53"/>
                <a:gd name="T9" fmla="*/ 18 h 18"/>
                <a:gd name="T10" fmla="*/ 43 w 53"/>
                <a:gd name="T11" fmla="*/ 18 h 18"/>
                <a:gd name="T12" fmla="*/ 53 w 53"/>
                <a:gd name="T13" fmla="*/ 9 h 18"/>
                <a:gd name="T14" fmla="*/ 43 w 53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8">
                  <a:moveTo>
                    <a:pt x="43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22" y="0"/>
                    <a:pt x="0" y="3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5" y="18"/>
                    <a:pt x="10" y="18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8" y="18"/>
                    <a:pt x="52" y="14"/>
                    <a:pt x="53" y="9"/>
                  </a:cubicBezTo>
                  <a:cubicBezTo>
                    <a:pt x="53" y="4"/>
                    <a:pt x="48" y="0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412623" y="4709418"/>
              <a:ext cx="31754" cy="552814"/>
            </a:xfrm>
            <a:custGeom>
              <a:avLst/>
              <a:gdLst>
                <a:gd name="T0" fmla="*/ 0 w 22"/>
                <a:gd name="T1" fmla="*/ 383 h 383"/>
                <a:gd name="T2" fmla="*/ 22 w 22"/>
                <a:gd name="T3" fmla="*/ 383 h 383"/>
                <a:gd name="T4" fmla="*/ 14 w 22"/>
                <a:gd name="T5" fmla="*/ 0 h 383"/>
                <a:gd name="T6" fmla="*/ 8 w 22"/>
                <a:gd name="T7" fmla="*/ 0 h 383"/>
                <a:gd name="T8" fmla="*/ 0 w 22"/>
                <a:gd name="T9" fmla="*/ 383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3">
                  <a:moveTo>
                    <a:pt x="0" y="383"/>
                  </a:moveTo>
                  <a:lnTo>
                    <a:pt x="22" y="383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3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7292823" y="4495799"/>
              <a:ext cx="327646" cy="284345"/>
            </a:xfrm>
            <a:custGeom>
              <a:avLst/>
              <a:gdLst>
                <a:gd name="T0" fmla="*/ 67 w 145"/>
                <a:gd name="T1" fmla="*/ 65 h 126"/>
                <a:gd name="T2" fmla="*/ 67 w 145"/>
                <a:gd name="T3" fmla="*/ 0 h 126"/>
                <a:gd name="T4" fmla="*/ 70 w 145"/>
                <a:gd name="T5" fmla="*/ 6 h 126"/>
                <a:gd name="T6" fmla="*/ 74 w 145"/>
                <a:gd name="T7" fmla="*/ 72 h 126"/>
                <a:gd name="T8" fmla="*/ 67 w 145"/>
                <a:gd name="T9" fmla="*/ 69 h 126"/>
                <a:gd name="T10" fmla="*/ 67 w 145"/>
                <a:gd name="T11" fmla="*/ 65 h 126"/>
                <a:gd name="T12" fmla="*/ 59 w 145"/>
                <a:gd name="T13" fmla="*/ 92 h 126"/>
                <a:gd name="T14" fmla="*/ 58 w 145"/>
                <a:gd name="T15" fmla="*/ 84 h 126"/>
                <a:gd name="T16" fmla="*/ 3 w 145"/>
                <a:gd name="T17" fmla="*/ 120 h 126"/>
                <a:gd name="T18" fmla="*/ 0 w 145"/>
                <a:gd name="T19" fmla="*/ 126 h 126"/>
                <a:gd name="T20" fmla="*/ 56 w 145"/>
                <a:gd name="T21" fmla="*/ 94 h 126"/>
                <a:gd name="T22" fmla="*/ 59 w 145"/>
                <a:gd name="T23" fmla="*/ 92 h 126"/>
                <a:gd name="T24" fmla="*/ 85 w 145"/>
                <a:gd name="T25" fmla="*/ 86 h 126"/>
                <a:gd name="T26" fmla="*/ 79 w 145"/>
                <a:gd name="T27" fmla="*/ 90 h 126"/>
                <a:gd name="T28" fmla="*/ 138 w 145"/>
                <a:gd name="T29" fmla="*/ 120 h 126"/>
                <a:gd name="T30" fmla="*/ 145 w 145"/>
                <a:gd name="T31" fmla="*/ 120 h 126"/>
                <a:gd name="T32" fmla="*/ 89 w 145"/>
                <a:gd name="T33" fmla="*/ 88 h 126"/>
                <a:gd name="T34" fmla="*/ 85 w 145"/>
                <a:gd name="T35" fmla="*/ 8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126">
                  <a:moveTo>
                    <a:pt x="67" y="65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8" y="1"/>
                    <a:pt x="70" y="6"/>
                  </a:cubicBezTo>
                  <a:cubicBezTo>
                    <a:pt x="73" y="11"/>
                    <a:pt x="74" y="72"/>
                    <a:pt x="74" y="72"/>
                  </a:cubicBezTo>
                  <a:cubicBezTo>
                    <a:pt x="74" y="72"/>
                    <a:pt x="67" y="73"/>
                    <a:pt x="67" y="69"/>
                  </a:cubicBezTo>
                  <a:cubicBezTo>
                    <a:pt x="67" y="65"/>
                    <a:pt x="67" y="65"/>
                    <a:pt x="67" y="65"/>
                  </a:cubicBezTo>
                  <a:close/>
                  <a:moveTo>
                    <a:pt x="59" y="92"/>
                  </a:moveTo>
                  <a:cubicBezTo>
                    <a:pt x="63" y="90"/>
                    <a:pt x="58" y="84"/>
                    <a:pt x="58" y="84"/>
                  </a:cubicBezTo>
                  <a:cubicBezTo>
                    <a:pt x="58" y="84"/>
                    <a:pt x="6" y="115"/>
                    <a:pt x="3" y="120"/>
                  </a:cubicBezTo>
                  <a:cubicBezTo>
                    <a:pt x="0" y="125"/>
                    <a:pt x="0" y="126"/>
                    <a:pt x="0" y="12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9" y="92"/>
                  </a:cubicBezTo>
                  <a:close/>
                  <a:moveTo>
                    <a:pt x="85" y="86"/>
                  </a:moveTo>
                  <a:cubicBezTo>
                    <a:pt x="81" y="83"/>
                    <a:pt x="79" y="90"/>
                    <a:pt x="79" y="90"/>
                  </a:cubicBezTo>
                  <a:cubicBezTo>
                    <a:pt x="79" y="90"/>
                    <a:pt x="132" y="120"/>
                    <a:pt x="138" y="120"/>
                  </a:cubicBezTo>
                  <a:cubicBezTo>
                    <a:pt x="143" y="120"/>
                    <a:pt x="145" y="120"/>
                    <a:pt x="145" y="120"/>
                  </a:cubicBezTo>
                  <a:cubicBezTo>
                    <a:pt x="89" y="88"/>
                    <a:pt x="89" y="88"/>
                    <a:pt x="89" y="88"/>
                  </a:cubicBezTo>
                  <a:cubicBezTo>
                    <a:pt x="89" y="88"/>
                    <a:pt x="89" y="88"/>
                    <a:pt x="85" y="8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7295711" y="4507345"/>
              <a:ext cx="316099" cy="269911"/>
            </a:xfrm>
            <a:custGeom>
              <a:avLst/>
              <a:gdLst>
                <a:gd name="T0" fmla="*/ 137 w 140"/>
                <a:gd name="T1" fmla="*/ 111 h 120"/>
                <a:gd name="T2" fmla="*/ 140 w 140"/>
                <a:gd name="T3" fmla="*/ 113 h 120"/>
                <a:gd name="T4" fmla="*/ 139 w 140"/>
                <a:gd name="T5" fmla="*/ 115 h 120"/>
                <a:gd name="T6" fmla="*/ 137 w 140"/>
                <a:gd name="T7" fmla="*/ 115 h 120"/>
                <a:gd name="T8" fmla="*/ 135 w 140"/>
                <a:gd name="T9" fmla="*/ 115 h 120"/>
                <a:gd name="T10" fmla="*/ 137 w 140"/>
                <a:gd name="T11" fmla="*/ 111 h 120"/>
                <a:gd name="T12" fmla="*/ 69 w 140"/>
                <a:gd name="T13" fmla="*/ 3 h 120"/>
                <a:gd name="T14" fmla="*/ 70 w 140"/>
                <a:gd name="T15" fmla="*/ 3 h 120"/>
                <a:gd name="T16" fmla="*/ 69 w 140"/>
                <a:gd name="T17" fmla="*/ 1 h 120"/>
                <a:gd name="T18" fmla="*/ 68 w 140"/>
                <a:gd name="T19" fmla="*/ 0 h 120"/>
                <a:gd name="T20" fmla="*/ 66 w 140"/>
                <a:gd name="T21" fmla="*/ 0 h 120"/>
                <a:gd name="T22" fmla="*/ 66 w 140"/>
                <a:gd name="T23" fmla="*/ 3 h 120"/>
                <a:gd name="T24" fmla="*/ 69 w 140"/>
                <a:gd name="T25" fmla="*/ 3 h 120"/>
                <a:gd name="T26" fmla="*/ 11 w 140"/>
                <a:gd name="T27" fmla="*/ 114 h 120"/>
                <a:gd name="T28" fmla="*/ 8 w 140"/>
                <a:gd name="T29" fmla="*/ 110 h 120"/>
                <a:gd name="T30" fmla="*/ 4 w 140"/>
                <a:gd name="T31" fmla="*/ 114 h 120"/>
                <a:gd name="T32" fmla="*/ 6 w 140"/>
                <a:gd name="T33" fmla="*/ 117 h 120"/>
                <a:gd name="T34" fmla="*/ 11 w 140"/>
                <a:gd name="T35" fmla="*/ 114 h 120"/>
                <a:gd name="T36" fmla="*/ 66 w 140"/>
                <a:gd name="T37" fmla="*/ 5 h 120"/>
                <a:gd name="T38" fmla="*/ 66 w 140"/>
                <a:gd name="T39" fmla="*/ 11 h 120"/>
                <a:gd name="T40" fmla="*/ 69 w 140"/>
                <a:gd name="T41" fmla="*/ 10 h 120"/>
                <a:gd name="T42" fmla="*/ 71 w 140"/>
                <a:gd name="T43" fmla="*/ 10 h 120"/>
                <a:gd name="T44" fmla="*/ 70 w 140"/>
                <a:gd name="T45" fmla="*/ 5 h 120"/>
                <a:gd name="T46" fmla="*/ 69 w 140"/>
                <a:gd name="T47" fmla="*/ 5 h 120"/>
                <a:gd name="T48" fmla="*/ 66 w 140"/>
                <a:gd name="T49" fmla="*/ 5 h 120"/>
                <a:gd name="T50" fmla="*/ 3 w 140"/>
                <a:gd name="T51" fmla="*/ 115 h 120"/>
                <a:gd name="T52" fmla="*/ 2 w 140"/>
                <a:gd name="T53" fmla="*/ 115 h 120"/>
                <a:gd name="T54" fmla="*/ 0 w 140"/>
                <a:gd name="T55" fmla="*/ 118 h 120"/>
                <a:gd name="T56" fmla="*/ 1 w 140"/>
                <a:gd name="T57" fmla="*/ 120 h 120"/>
                <a:gd name="T58" fmla="*/ 5 w 140"/>
                <a:gd name="T59" fmla="*/ 118 h 120"/>
                <a:gd name="T60" fmla="*/ 3 w 140"/>
                <a:gd name="T61" fmla="*/ 115 h 120"/>
                <a:gd name="T62" fmla="*/ 131 w 140"/>
                <a:gd name="T63" fmla="*/ 108 h 120"/>
                <a:gd name="T64" fmla="*/ 129 w 140"/>
                <a:gd name="T65" fmla="*/ 112 h 120"/>
                <a:gd name="T66" fmla="*/ 134 w 140"/>
                <a:gd name="T67" fmla="*/ 114 h 120"/>
                <a:gd name="T68" fmla="*/ 136 w 140"/>
                <a:gd name="T69" fmla="*/ 110 h 120"/>
                <a:gd name="T70" fmla="*/ 131 w 140"/>
                <a:gd name="T71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0" h="120">
                  <a:moveTo>
                    <a:pt x="137" y="111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40" y="114"/>
                    <a:pt x="140" y="114"/>
                    <a:pt x="139" y="115"/>
                  </a:cubicBezTo>
                  <a:cubicBezTo>
                    <a:pt x="139" y="115"/>
                    <a:pt x="138" y="115"/>
                    <a:pt x="137" y="115"/>
                  </a:cubicBezTo>
                  <a:cubicBezTo>
                    <a:pt x="136" y="115"/>
                    <a:pt x="136" y="115"/>
                    <a:pt x="135" y="115"/>
                  </a:cubicBezTo>
                  <a:cubicBezTo>
                    <a:pt x="136" y="113"/>
                    <a:pt x="136" y="112"/>
                    <a:pt x="137" y="111"/>
                  </a:cubicBezTo>
                  <a:close/>
                  <a:moveTo>
                    <a:pt x="69" y="3"/>
                  </a:moveTo>
                  <a:cubicBezTo>
                    <a:pt x="69" y="3"/>
                    <a:pt x="70" y="3"/>
                    <a:pt x="70" y="3"/>
                  </a:cubicBezTo>
                  <a:cubicBezTo>
                    <a:pt x="70" y="2"/>
                    <a:pt x="69" y="2"/>
                    <a:pt x="69" y="1"/>
                  </a:cubicBezTo>
                  <a:cubicBezTo>
                    <a:pt x="69" y="1"/>
                    <a:pt x="69" y="0"/>
                    <a:pt x="68" y="0"/>
                  </a:cubicBezTo>
                  <a:cubicBezTo>
                    <a:pt x="67" y="0"/>
                    <a:pt x="67" y="0"/>
                    <a:pt x="66" y="0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7" y="3"/>
                    <a:pt x="68" y="3"/>
                    <a:pt x="69" y="3"/>
                  </a:cubicBezTo>
                  <a:close/>
                  <a:moveTo>
                    <a:pt x="11" y="114"/>
                  </a:moveTo>
                  <a:cubicBezTo>
                    <a:pt x="10" y="113"/>
                    <a:pt x="9" y="112"/>
                    <a:pt x="8" y="110"/>
                  </a:cubicBezTo>
                  <a:cubicBezTo>
                    <a:pt x="6" y="112"/>
                    <a:pt x="5" y="113"/>
                    <a:pt x="4" y="114"/>
                  </a:cubicBezTo>
                  <a:cubicBezTo>
                    <a:pt x="4" y="115"/>
                    <a:pt x="5" y="116"/>
                    <a:pt x="6" y="117"/>
                  </a:cubicBezTo>
                  <a:lnTo>
                    <a:pt x="11" y="114"/>
                  </a:lnTo>
                  <a:close/>
                  <a:moveTo>
                    <a:pt x="66" y="5"/>
                  </a:moveTo>
                  <a:cubicBezTo>
                    <a:pt x="66" y="11"/>
                    <a:pt x="66" y="11"/>
                    <a:pt x="66" y="11"/>
                  </a:cubicBezTo>
                  <a:cubicBezTo>
                    <a:pt x="67" y="10"/>
                    <a:pt x="68" y="10"/>
                    <a:pt x="69" y="10"/>
                  </a:cubicBezTo>
                  <a:cubicBezTo>
                    <a:pt x="70" y="10"/>
                    <a:pt x="70" y="10"/>
                    <a:pt x="71" y="10"/>
                  </a:cubicBezTo>
                  <a:cubicBezTo>
                    <a:pt x="70" y="8"/>
                    <a:pt x="70" y="6"/>
                    <a:pt x="70" y="5"/>
                  </a:cubicBezTo>
                  <a:cubicBezTo>
                    <a:pt x="70" y="5"/>
                    <a:pt x="69" y="5"/>
                    <a:pt x="69" y="5"/>
                  </a:cubicBezTo>
                  <a:cubicBezTo>
                    <a:pt x="68" y="5"/>
                    <a:pt x="67" y="5"/>
                    <a:pt x="66" y="5"/>
                  </a:cubicBezTo>
                  <a:close/>
                  <a:moveTo>
                    <a:pt x="3" y="115"/>
                  </a:moveTo>
                  <a:cubicBezTo>
                    <a:pt x="3" y="115"/>
                    <a:pt x="2" y="115"/>
                    <a:pt x="2" y="115"/>
                  </a:cubicBezTo>
                  <a:cubicBezTo>
                    <a:pt x="1" y="116"/>
                    <a:pt x="1" y="117"/>
                    <a:pt x="0" y="118"/>
                  </a:cubicBezTo>
                  <a:cubicBezTo>
                    <a:pt x="1" y="119"/>
                    <a:pt x="1" y="119"/>
                    <a:pt x="1" y="120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4" y="117"/>
                    <a:pt x="3" y="116"/>
                    <a:pt x="3" y="115"/>
                  </a:cubicBezTo>
                  <a:close/>
                  <a:moveTo>
                    <a:pt x="131" y="108"/>
                  </a:moveTo>
                  <a:cubicBezTo>
                    <a:pt x="130" y="109"/>
                    <a:pt x="129" y="110"/>
                    <a:pt x="129" y="112"/>
                  </a:cubicBezTo>
                  <a:cubicBezTo>
                    <a:pt x="131" y="113"/>
                    <a:pt x="133" y="114"/>
                    <a:pt x="134" y="114"/>
                  </a:cubicBezTo>
                  <a:cubicBezTo>
                    <a:pt x="135" y="113"/>
                    <a:pt x="135" y="112"/>
                    <a:pt x="136" y="110"/>
                  </a:cubicBezTo>
                  <a:lnTo>
                    <a:pt x="131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6968064" y="4985102"/>
              <a:ext cx="92376" cy="36085"/>
            </a:xfrm>
            <a:custGeom>
              <a:avLst/>
              <a:gdLst>
                <a:gd name="T0" fmla="*/ 0 w 64"/>
                <a:gd name="T1" fmla="*/ 25 h 25"/>
                <a:gd name="T2" fmla="*/ 45 w 64"/>
                <a:gd name="T3" fmla="*/ 25 h 25"/>
                <a:gd name="T4" fmla="*/ 64 w 64"/>
                <a:gd name="T5" fmla="*/ 0 h 25"/>
                <a:gd name="T6" fmla="*/ 19 w 64"/>
                <a:gd name="T7" fmla="*/ 0 h 25"/>
                <a:gd name="T8" fmla="*/ 0 w 64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5">
                  <a:moveTo>
                    <a:pt x="0" y="25"/>
                  </a:moveTo>
                  <a:lnTo>
                    <a:pt x="45" y="25"/>
                  </a:lnTo>
                  <a:lnTo>
                    <a:pt x="64" y="0"/>
                  </a:lnTo>
                  <a:lnTo>
                    <a:pt x="19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6934867" y="5028403"/>
              <a:ext cx="93820" cy="36085"/>
            </a:xfrm>
            <a:custGeom>
              <a:avLst/>
              <a:gdLst>
                <a:gd name="T0" fmla="*/ 45 w 65"/>
                <a:gd name="T1" fmla="*/ 25 h 25"/>
                <a:gd name="T2" fmla="*/ 65 w 65"/>
                <a:gd name="T3" fmla="*/ 0 h 25"/>
                <a:gd name="T4" fmla="*/ 18 w 65"/>
                <a:gd name="T5" fmla="*/ 0 h 25"/>
                <a:gd name="T6" fmla="*/ 0 w 65"/>
                <a:gd name="T7" fmla="*/ 25 h 25"/>
                <a:gd name="T8" fmla="*/ 45 w 65"/>
                <a:gd name="T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5">
                  <a:moveTo>
                    <a:pt x="45" y="25"/>
                  </a:moveTo>
                  <a:lnTo>
                    <a:pt x="65" y="0"/>
                  </a:lnTo>
                  <a:lnTo>
                    <a:pt x="18" y="0"/>
                  </a:lnTo>
                  <a:lnTo>
                    <a:pt x="0" y="25"/>
                  </a:lnTo>
                  <a:lnTo>
                    <a:pt x="45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7069100" y="4856642"/>
              <a:ext cx="93820" cy="34641"/>
            </a:xfrm>
            <a:custGeom>
              <a:avLst/>
              <a:gdLst>
                <a:gd name="T0" fmla="*/ 65 w 65"/>
                <a:gd name="T1" fmla="*/ 0 h 24"/>
                <a:gd name="T2" fmla="*/ 19 w 65"/>
                <a:gd name="T3" fmla="*/ 0 h 24"/>
                <a:gd name="T4" fmla="*/ 0 w 65"/>
                <a:gd name="T5" fmla="*/ 24 h 24"/>
                <a:gd name="T6" fmla="*/ 46 w 65"/>
                <a:gd name="T7" fmla="*/ 24 h 24"/>
                <a:gd name="T8" fmla="*/ 65 w 6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4">
                  <a:moveTo>
                    <a:pt x="65" y="0"/>
                  </a:moveTo>
                  <a:lnTo>
                    <a:pt x="19" y="0"/>
                  </a:lnTo>
                  <a:lnTo>
                    <a:pt x="0" y="24"/>
                  </a:lnTo>
                  <a:lnTo>
                    <a:pt x="46" y="24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002705" y="4941801"/>
              <a:ext cx="92376" cy="34641"/>
            </a:xfrm>
            <a:custGeom>
              <a:avLst/>
              <a:gdLst>
                <a:gd name="T0" fmla="*/ 64 w 64"/>
                <a:gd name="T1" fmla="*/ 0 h 24"/>
                <a:gd name="T2" fmla="*/ 18 w 64"/>
                <a:gd name="T3" fmla="*/ 0 h 24"/>
                <a:gd name="T4" fmla="*/ 0 w 64"/>
                <a:gd name="T5" fmla="*/ 24 h 24"/>
                <a:gd name="T6" fmla="*/ 45 w 64"/>
                <a:gd name="T7" fmla="*/ 24 h 24"/>
                <a:gd name="T8" fmla="*/ 64 w 6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64" y="0"/>
                  </a:moveTo>
                  <a:lnTo>
                    <a:pt x="18" y="0"/>
                  </a:lnTo>
                  <a:lnTo>
                    <a:pt x="0" y="24"/>
                  </a:lnTo>
                  <a:lnTo>
                    <a:pt x="45" y="24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891566" y="4985102"/>
              <a:ext cx="95263" cy="36085"/>
            </a:xfrm>
            <a:custGeom>
              <a:avLst/>
              <a:gdLst>
                <a:gd name="T0" fmla="*/ 66 w 66"/>
                <a:gd name="T1" fmla="*/ 0 h 25"/>
                <a:gd name="T2" fmla="*/ 20 w 66"/>
                <a:gd name="T3" fmla="*/ 0 h 25"/>
                <a:gd name="T4" fmla="*/ 0 w 66"/>
                <a:gd name="T5" fmla="*/ 25 h 25"/>
                <a:gd name="T6" fmla="*/ 47 w 66"/>
                <a:gd name="T7" fmla="*/ 25 h 25"/>
                <a:gd name="T8" fmla="*/ 66 w 6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5">
                  <a:moveTo>
                    <a:pt x="66" y="0"/>
                  </a:moveTo>
                  <a:lnTo>
                    <a:pt x="20" y="0"/>
                  </a:lnTo>
                  <a:lnTo>
                    <a:pt x="0" y="25"/>
                  </a:lnTo>
                  <a:lnTo>
                    <a:pt x="47" y="25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959404" y="4899943"/>
              <a:ext cx="93820" cy="33198"/>
            </a:xfrm>
            <a:custGeom>
              <a:avLst/>
              <a:gdLst>
                <a:gd name="T0" fmla="*/ 65 w 65"/>
                <a:gd name="T1" fmla="*/ 0 h 23"/>
                <a:gd name="T2" fmla="*/ 20 w 65"/>
                <a:gd name="T3" fmla="*/ 0 h 23"/>
                <a:gd name="T4" fmla="*/ 0 w 65"/>
                <a:gd name="T5" fmla="*/ 23 h 23"/>
                <a:gd name="T6" fmla="*/ 45 w 65"/>
                <a:gd name="T7" fmla="*/ 23 h 23"/>
                <a:gd name="T8" fmla="*/ 65 w 6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23">
                  <a:moveTo>
                    <a:pt x="65" y="0"/>
                  </a:moveTo>
                  <a:lnTo>
                    <a:pt x="20" y="0"/>
                  </a:lnTo>
                  <a:lnTo>
                    <a:pt x="0" y="23"/>
                  </a:lnTo>
                  <a:lnTo>
                    <a:pt x="45" y="23"/>
                  </a:lnTo>
                  <a:lnTo>
                    <a:pt x="6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92602" y="4856642"/>
              <a:ext cx="95263" cy="34641"/>
            </a:xfrm>
            <a:custGeom>
              <a:avLst/>
              <a:gdLst>
                <a:gd name="T0" fmla="*/ 66 w 66"/>
                <a:gd name="T1" fmla="*/ 0 h 24"/>
                <a:gd name="T2" fmla="*/ 21 w 66"/>
                <a:gd name="T3" fmla="*/ 0 h 24"/>
                <a:gd name="T4" fmla="*/ 0 w 66"/>
                <a:gd name="T5" fmla="*/ 24 h 24"/>
                <a:gd name="T6" fmla="*/ 46 w 66"/>
                <a:gd name="T7" fmla="*/ 24 h 24"/>
                <a:gd name="T8" fmla="*/ 66 w 6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4">
                  <a:moveTo>
                    <a:pt x="66" y="0"/>
                  </a:moveTo>
                  <a:lnTo>
                    <a:pt x="21" y="0"/>
                  </a:lnTo>
                  <a:lnTo>
                    <a:pt x="0" y="24"/>
                  </a:lnTo>
                  <a:lnTo>
                    <a:pt x="46" y="24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924763" y="4941801"/>
              <a:ext cx="95263" cy="34641"/>
            </a:xfrm>
            <a:custGeom>
              <a:avLst/>
              <a:gdLst>
                <a:gd name="T0" fmla="*/ 0 w 66"/>
                <a:gd name="T1" fmla="*/ 24 h 24"/>
                <a:gd name="T2" fmla="*/ 47 w 66"/>
                <a:gd name="T3" fmla="*/ 24 h 24"/>
                <a:gd name="T4" fmla="*/ 66 w 66"/>
                <a:gd name="T5" fmla="*/ 0 h 24"/>
                <a:gd name="T6" fmla="*/ 21 w 66"/>
                <a:gd name="T7" fmla="*/ 0 h 24"/>
                <a:gd name="T8" fmla="*/ 0 w 66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4">
                  <a:moveTo>
                    <a:pt x="0" y="24"/>
                  </a:moveTo>
                  <a:lnTo>
                    <a:pt x="47" y="24"/>
                  </a:lnTo>
                  <a:lnTo>
                    <a:pt x="66" y="0"/>
                  </a:lnTo>
                  <a:lnTo>
                    <a:pt x="21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7035903" y="4899943"/>
              <a:ext cx="92376" cy="33198"/>
            </a:xfrm>
            <a:custGeom>
              <a:avLst/>
              <a:gdLst>
                <a:gd name="T0" fmla="*/ 64 w 64"/>
                <a:gd name="T1" fmla="*/ 0 h 23"/>
                <a:gd name="T2" fmla="*/ 19 w 64"/>
                <a:gd name="T3" fmla="*/ 0 h 23"/>
                <a:gd name="T4" fmla="*/ 0 w 64"/>
                <a:gd name="T5" fmla="*/ 23 h 23"/>
                <a:gd name="T6" fmla="*/ 45 w 64"/>
                <a:gd name="T7" fmla="*/ 23 h 23"/>
                <a:gd name="T8" fmla="*/ 64 w 6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3">
                  <a:moveTo>
                    <a:pt x="64" y="0"/>
                  </a:moveTo>
                  <a:lnTo>
                    <a:pt x="19" y="0"/>
                  </a:lnTo>
                  <a:lnTo>
                    <a:pt x="0" y="23"/>
                  </a:lnTo>
                  <a:lnTo>
                    <a:pt x="45" y="23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180241" y="4809011"/>
              <a:ext cx="83716" cy="38972"/>
            </a:xfrm>
            <a:custGeom>
              <a:avLst/>
              <a:gdLst>
                <a:gd name="T0" fmla="*/ 0 w 37"/>
                <a:gd name="T1" fmla="*/ 17 h 17"/>
                <a:gd name="T2" fmla="*/ 29 w 37"/>
                <a:gd name="T3" fmla="*/ 17 h 17"/>
                <a:gd name="T4" fmla="*/ 35 w 37"/>
                <a:gd name="T5" fmla="*/ 10 h 17"/>
                <a:gd name="T6" fmla="*/ 26 w 37"/>
                <a:gd name="T7" fmla="*/ 0 h 17"/>
                <a:gd name="T8" fmla="*/ 13 w 37"/>
                <a:gd name="T9" fmla="*/ 0 h 17"/>
                <a:gd name="T10" fmla="*/ 0 w 37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7">
                  <a:moveTo>
                    <a:pt x="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7" y="4"/>
                    <a:pt x="34" y="0"/>
                    <a:pt x="26" y="0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7027243" y="4809011"/>
              <a:ext cx="96706" cy="38972"/>
            </a:xfrm>
            <a:custGeom>
              <a:avLst/>
              <a:gdLst>
                <a:gd name="T0" fmla="*/ 0 w 43"/>
                <a:gd name="T1" fmla="*/ 17 h 17"/>
                <a:gd name="T2" fmla="*/ 29 w 43"/>
                <a:gd name="T3" fmla="*/ 17 h 17"/>
                <a:gd name="T4" fmla="*/ 43 w 43"/>
                <a:gd name="T5" fmla="*/ 0 h 17"/>
                <a:gd name="T6" fmla="*/ 29 w 43"/>
                <a:gd name="T7" fmla="*/ 0 h 17"/>
                <a:gd name="T8" fmla="*/ 6 w 43"/>
                <a:gd name="T9" fmla="*/ 10 h 17"/>
                <a:gd name="T10" fmla="*/ 0 w 43"/>
                <a:gd name="T1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7">
                  <a:moveTo>
                    <a:pt x="0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2" y="0"/>
                    <a:pt x="12" y="4"/>
                    <a:pt x="6" y="10"/>
                  </a:cubicBez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7103741" y="4809012"/>
              <a:ext cx="95263" cy="38972"/>
            </a:xfrm>
            <a:custGeom>
              <a:avLst/>
              <a:gdLst>
                <a:gd name="T0" fmla="*/ 20 w 66"/>
                <a:gd name="T1" fmla="*/ 0 h 27"/>
                <a:gd name="T2" fmla="*/ 0 w 66"/>
                <a:gd name="T3" fmla="*/ 27 h 27"/>
                <a:gd name="T4" fmla="*/ 45 w 66"/>
                <a:gd name="T5" fmla="*/ 27 h 27"/>
                <a:gd name="T6" fmla="*/ 66 w 66"/>
                <a:gd name="T7" fmla="*/ 0 h 27"/>
                <a:gd name="T8" fmla="*/ 20 w 6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7">
                  <a:moveTo>
                    <a:pt x="20" y="0"/>
                  </a:moveTo>
                  <a:lnTo>
                    <a:pt x="0" y="27"/>
                  </a:lnTo>
                  <a:lnTo>
                    <a:pt x="45" y="27"/>
                  </a:lnTo>
                  <a:lnTo>
                    <a:pt x="66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7011366" y="5028404"/>
              <a:ext cx="92376" cy="36085"/>
            </a:xfrm>
            <a:custGeom>
              <a:avLst/>
              <a:gdLst>
                <a:gd name="T0" fmla="*/ 41 w 41"/>
                <a:gd name="T1" fmla="*/ 0 h 16"/>
                <a:gd name="T2" fmla="*/ 12 w 41"/>
                <a:gd name="T3" fmla="*/ 0 h 16"/>
                <a:gd name="T4" fmla="*/ 0 w 41"/>
                <a:gd name="T5" fmla="*/ 16 h 16"/>
                <a:gd name="T6" fmla="*/ 13 w 41"/>
                <a:gd name="T7" fmla="*/ 16 h 16"/>
                <a:gd name="T8" fmla="*/ 36 w 41"/>
                <a:gd name="T9" fmla="*/ 6 h 16"/>
                <a:gd name="T10" fmla="*/ 41 w 4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6">
                  <a:moveTo>
                    <a:pt x="41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21" y="16"/>
                    <a:pt x="30" y="12"/>
                    <a:pt x="36" y="6"/>
                  </a:cubicBez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6868473" y="5028406"/>
              <a:ext cx="83716" cy="36085"/>
            </a:xfrm>
            <a:custGeom>
              <a:avLst/>
              <a:gdLst>
                <a:gd name="T0" fmla="*/ 37 w 37"/>
                <a:gd name="T1" fmla="*/ 0 h 16"/>
                <a:gd name="T2" fmla="*/ 8 w 37"/>
                <a:gd name="T3" fmla="*/ 0 h 16"/>
                <a:gd name="T4" fmla="*/ 3 w 37"/>
                <a:gd name="T5" fmla="*/ 6 h 16"/>
                <a:gd name="T6" fmla="*/ 11 w 37"/>
                <a:gd name="T7" fmla="*/ 16 h 16"/>
                <a:gd name="T8" fmla="*/ 24 w 37"/>
                <a:gd name="T9" fmla="*/ 16 h 16"/>
                <a:gd name="T10" fmla="*/ 37 w 37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6">
                  <a:moveTo>
                    <a:pt x="37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2"/>
                    <a:pt x="4" y="16"/>
                    <a:pt x="11" y="16"/>
                  </a:cubicBezTo>
                  <a:cubicBezTo>
                    <a:pt x="24" y="16"/>
                    <a:pt x="24" y="16"/>
                    <a:pt x="24" y="16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7079206" y="4941804"/>
              <a:ext cx="92376" cy="34641"/>
            </a:xfrm>
            <a:custGeom>
              <a:avLst/>
              <a:gdLst>
                <a:gd name="T0" fmla="*/ 0 w 64"/>
                <a:gd name="T1" fmla="*/ 24 h 24"/>
                <a:gd name="T2" fmla="*/ 45 w 64"/>
                <a:gd name="T3" fmla="*/ 24 h 24"/>
                <a:gd name="T4" fmla="*/ 64 w 64"/>
                <a:gd name="T5" fmla="*/ 0 h 24"/>
                <a:gd name="T6" fmla="*/ 18 w 64"/>
                <a:gd name="T7" fmla="*/ 0 h 24"/>
                <a:gd name="T8" fmla="*/ 0 w 6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0" y="24"/>
                  </a:moveTo>
                  <a:lnTo>
                    <a:pt x="45" y="24"/>
                  </a:lnTo>
                  <a:lnTo>
                    <a:pt x="64" y="0"/>
                  </a:lnTo>
                  <a:lnTo>
                    <a:pt x="18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112403" y="4899947"/>
              <a:ext cx="92376" cy="33198"/>
            </a:xfrm>
            <a:custGeom>
              <a:avLst/>
              <a:gdLst>
                <a:gd name="T0" fmla="*/ 64 w 64"/>
                <a:gd name="T1" fmla="*/ 0 h 23"/>
                <a:gd name="T2" fmla="*/ 19 w 64"/>
                <a:gd name="T3" fmla="*/ 0 h 23"/>
                <a:gd name="T4" fmla="*/ 0 w 64"/>
                <a:gd name="T5" fmla="*/ 23 h 23"/>
                <a:gd name="T6" fmla="*/ 45 w 64"/>
                <a:gd name="T7" fmla="*/ 23 h 23"/>
                <a:gd name="T8" fmla="*/ 64 w 64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3">
                  <a:moveTo>
                    <a:pt x="64" y="0"/>
                  </a:moveTo>
                  <a:lnTo>
                    <a:pt x="19" y="0"/>
                  </a:lnTo>
                  <a:lnTo>
                    <a:pt x="0" y="23"/>
                  </a:lnTo>
                  <a:lnTo>
                    <a:pt x="45" y="23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7044564" y="4985107"/>
              <a:ext cx="92376" cy="36085"/>
            </a:xfrm>
            <a:custGeom>
              <a:avLst/>
              <a:gdLst>
                <a:gd name="T0" fmla="*/ 64 w 64"/>
                <a:gd name="T1" fmla="*/ 0 h 25"/>
                <a:gd name="T2" fmla="*/ 19 w 64"/>
                <a:gd name="T3" fmla="*/ 0 h 25"/>
                <a:gd name="T4" fmla="*/ 0 w 64"/>
                <a:gd name="T5" fmla="*/ 25 h 25"/>
                <a:gd name="T6" fmla="*/ 46 w 64"/>
                <a:gd name="T7" fmla="*/ 25 h 25"/>
                <a:gd name="T8" fmla="*/ 64 w 64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5">
                  <a:moveTo>
                    <a:pt x="64" y="0"/>
                  </a:moveTo>
                  <a:lnTo>
                    <a:pt x="19" y="0"/>
                  </a:lnTo>
                  <a:lnTo>
                    <a:pt x="0" y="25"/>
                  </a:lnTo>
                  <a:lnTo>
                    <a:pt x="46" y="25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147044" y="4856646"/>
              <a:ext cx="92376" cy="34641"/>
            </a:xfrm>
            <a:custGeom>
              <a:avLst/>
              <a:gdLst>
                <a:gd name="T0" fmla="*/ 64 w 64"/>
                <a:gd name="T1" fmla="*/ 0 h 24"/>
                <a:gd name="T2" fmla="*/ 18 w 64"/>
                <a:gd name="T3" fmla="*/ 0 h 24"/>
                <a:gd name="T4" fmla="*/ 0 w 64"/>
                <a:gd name="T5" fmla="*/ 24 h 24"/>
                <a:gd name="T6" fmla="*/ 45 w 64"/>
                <a:gd name="T7" fmla="*/ 24 h 24"/>
                <a:gd name="T8" fmla="*/ 64 w 6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4">
                  <a:moveTo>
                    <a:pt x="64" y="0"/>
                  </a:moveTo>
                  <a:lnTo>
                    <a:pt x="18" y="0"/>
                  </a:lnTo>
                  <a:lnTo>
                    <a:pt x="0" y="24"/>
                  </a:lnTo>
                  <a:lnTo>
                    <a:pt x="45" y="24"/>
                  </a:lnTo>
                  <a:lnTo>
                    <a:pt x="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lt-LT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552451" y="180078"/>
            <a:ext cx="20210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2000" b="1" dirty="0">
                <a:solidFill>
                  <a:schemeClr val="bg1"/>
                </a:solidFill>
                <a:latin typeface="Foco" panose="020B0504050202020203" pitchFamily="34" charset="-70"/>
              </a:rPr>
              <a:t>AČIŪ UŽ DĖMESĮ</a:t>
            </a:r>
            <a:r>
              <a:rPr lang="en-US" sz="2000" b="1" dirty="0">
                <a:solidFill>
                  <a:schemeClr val="bg1"/>
                </a:solidFill>
                <a:latin typeface="Foco" panose="020B0504050202020203" pitchFamily="34" charset="-70"/>
              </a:rPr>
              <a:t>!</a:t>
            </a:r>
            <a:endParaRPr lang="en-US" sz="2000" b="1" dirty="0">
              <a:solidFill>
                <a:schemeClr val="bg1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54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2451" y="207172"/>
            <a:ext cx="2314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2000" b="1" dirty="0">
                <a:solidFill>
                  <a:schemeClr val="bg1"/>
                </a:solidFill>
                <a:latin typeface="Foco" panose="020B0504050202020203" pitchFamily="34" charset="-70"/>
              </a:rPr>
              <a:t>PROJEKTO POREIKIS</a:t>
            </a:r>
            <a:endParaRPr lang="lt-LT" sz="2000" b="1" dirty="0">
              <a:solidFill>
                <a:schemeClr val="bg1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59662-A14E-4FA1-BF7B-A5FDD19C550D}"/>
              </a:ext>
            </a:extLst>
          </p:cNvPr>
          <p:cNvSpPr txBox="1"/>
          <p:nvPr/>
        </p:nvSpPr>
        <p:spPr>
          <a:xfrm>
            <a:off x="325552" y="861786"/>
            <a:ext cx="8608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1200" b="1" dirty="0">
                <a:solidFill>
                  <a:schemeClr val="accent4"/>
                </a:solidFill>
              </a:rPr>
              <a:t>Elektros energijos kaupimo įrenginių sistema </a:t>
            </a:r>
            <a:r>
              <a:rPr lang="lt-LT" sz="1200" dirty="0"/>
              <a:t>– strateginis Lietuvos projektas, užtikrinsiantis elektros sistemos stabilumą netikėtos avarijos atveju.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105B0-DBC9-42C0-BAA7-3A1D2D24F3D6}"/>
              </a:ext>
            </a:extLst>
          </p:cNvPr>
          <p:cNvSpPr txBox="1"/>
          <p:nvPr/>
        </p:nvSpPr>
        <p:spPr>
          <a:xfrm>
            <a:off x="1589965" y="4076320"/>
            <a:ext cx="6625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/>
              <a:t>Žala vartotojams ir visai ekonomikai apie </a:t>
            </a:r>
            <a:r>
              <a:rPr lang="lt-LT" sz="1200" b="1" dirty="0">
                <a:solidFill>
                  <a:srgbClr val="FF0000"/>
                </a:solidFill>
              </a:rPr>
              <a:t>170 mln. EUR </a:t>
            </a:r>
            <a:r>
              <a:rPr lang="lt-LT" sz="1200" b="1" dirty="0"/>
              <a:t>per 1 totalios avarijos dieną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EBCE3C-3689-4246-8096-0B9F32FB16EA}"/>
              </a:ext>
            </a:extLst>
          </p:cNvPr>
          <p:cNvSpPr txBox="1"/>
          <p:nvPr/>
        </p:nvSpPr>
        <p:spPr>
          <a:xfrm>
            <a:off x="344028" y="1383735"/>
            <a:ext cx="268889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200" b="1" dirty="0">
                <a:solidFill>
                  <a:schemeClr val="accent4"/>
                </a:solidFill>
              </a:rPr>
              <a:t>Projektą sąlygojusios priežastys: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lt-LT" sz="1200" b="1" dirty="0" err="1"/>
              <a:t>Desinchronizuojant</a:t>
            </a:r>
            <a:r>
              <a:rPr lang="lt-LT" sz="1200" dirty="0"/>
              <a:t> </a:t>
            </a:r>
            <a:r>
              <a:rPr lang="lt-LT" sz="1200" b="1" dirty="0"/>
              <a:t>nuo BRELL </a:t>
            </a:r>
            <a:r>
              <a:rPr lang="lt-LT" sz="1200" dirty="0"/>
              <a:t>žiedo (IPS/UPS) ar avariniu atveju reikalinga </a:t>
            </a:r>
            <a:r>
              <a:rPr lang="lt-LT" sz="1200" b="1" dirty="0"/>
              <a:t>turėti greitą (&lt; 1 s.) avarinį</a:t>
            </a:r>
            <a:r>
              <a:rPr lang="lt-LT" sz="1200" dirty="0"/>
              <a:t> (momentinį) </a:t>
            </a:r>
            <a:r>
              <a:rPr lang="lt-LT" sz="1200" b="1" dirty="0"/>
              <a:t>rezervą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lt-LT" sz="1200" b="1" dirty="0"/>
              <a:t>Nuo 2021 m. Lietuva atsisakė</a:t>
            </a:r>
            <a:r>
              <a:rPr lang="lt-LT" sz="1200" dirty="0"/>
              <a:t> dalyvauti </a:t>
            </a:r>
            <a:r>
              <a:rPr lang="lt-LT" sz="1200" b="1" dirty="0"/>
              <a:t>avarinių rezervų </a:t>
            </a:r>
            <a:r>
              <a:rPr lang="lt-LT" sz="1200" dirty="0"/>
              <a:t>apsikeitime </a:t>
            </a:r>
            <a:r>
              <a:rPr lang="lt-LT" sz="1200" b="1" dirty="0"/>
              <a:t>su BRELL šalimis</a:t>
            </a:r>
            <a:r>
              <a:rPr lang="lt-LT" sz="1200" dirty="0"/>
              <a:t>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lt-LT" sz="1200" b="1" dirty="0"/>
              <a:t>Astravo AE elektrinės </a:t>
            </a:r>
            <a:r>
              <a:rPr lang="lt-LT" sz="1200" dirty="0"/>
              <a:t>keliamos rizikos Lietuvos sistemos patikimumui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9AE2A6-B38F-4A12-9F7E-ABDDB3D0B55D}"/>
              </a:ext>
            </a:extLst>
          </p:cNvPr>
          <p:cNvSpPr txBox="1"/>
          <p:nvPr/>
        </p:nvSpPr>
        <p:spPr>
          <a:xfrm>
            <a:off x="3522703" y="1395533"/>
            <a:ext cx="4795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100" b="1" dirty="0">
                <a:solidFill>
                  <a:srgbClr val="5F411E"/>
                </a:solidFill>
              </a:rPr>
              <a:t>LEES veikimas pagal UPS/IPS sistemos reikalavimus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735CAAD-C311-45EE-AD7E-FBFBFDD76F89}"/>
              </a:ext>
            </a:extLst>
          </p:cNvPr>
          <p:cNvSpPr/>
          <p:nvPr/>
        </p:nvSpPr>
        <p:spPr>
          <a:xfrm>
            <a:off x="5442939" y="2476777"/>
            <a:ext cx="272955" cy="261610"/>
          </a:xfrm>
          <a:prstGeom prst="downArrow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A4ADDB-CD75-4043-BD3A-B2EEEE30CE6C}"/>
              </a:ext>
            </a:extLst>
          </p:cNvPr>
          <p:cNvSpPr txBox="1"/>
          <p:nvPr/>
        </p:nvSpPr>
        <p:spPr>
          <a:xfrm>
            <a:off x="4327234" y="2750496"/>
            <a:ext cx="31867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2"/>
                </a:solidFill>
              </a:rPr>
              <a:t>Lietuvos sistemos izoliuoto darbo veikimas</a:t>
            </a:r>
            <a:endParaRPr lang="lt-LT" sz="1100" b="1" dirty="0">
              <a:solidFill>
                <a:schemeClr val="bg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E1AEF-D367-41A1-97D6-85886A788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997" y="1507019"/>
            <a:ext cx="5693754" cy="897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1AD805-2662-4557-A65D-9A609E26C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997" y="2881301"/>
            <a:ext cx="5693754" cy="91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77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/>
        </p:nvSpPr>
        <p:spPr>
          <a:xfrm rot="16200000">
            <a:off x="5901672" y="-103492"/>
            <a:ext cx="2174829" cy="4309831"/>
          </a:xfrm>
          <a:prstGeom prst="round2SameRect">
            <a:avLst>
              <a:gd name="adj1" fmla="val 8092"/>
              <a:gd name="adj2" fmla="val 0"/>
            </a:avLst>
          </a:prstGeom>
          <a:solidFill>
            <a:srgbClr val="08B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9" name="Round Same Side Corner Rectangle 8"/>
          <p:cNvSpPr/>
          <p:nvPr/>
        </p:nvSpPr>
        <p:spPr>
          <a:xfrm rot="10800000">
            <a:off x="720675" y="1660016"/>
            <a:ext cx="1568759" cy="1405890"/>
          </a:xfrm>
          <a:prstGeom prst="round2SameRect">
            <a:avLst>
              <a:gd name="adj1" fmla="val 8092"/>
              <a:gd name="adj2" fmla="val 0"/>
            </a:avLst>
          </a:prstGeom>
          <a:solidFill>
            <a:srgbClr val="08B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3" name="Picture 2" descr="A picture containing sky, outdoor, solar cell&#10;&#10;Description automatically generated">
            <a:extLst>
              <a:ext uri="{FF2B5EF4-FFF2-40B4-BE49-F238E27FC236}">
                <a16:creationId xmlns:a16="http://schemas.microsoft.com/office/drawing/2014/main" id="{E9D71EE6-0036-4DFD-9070-37D2A07812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043"/>
                    </a14:imgEffect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" t="18888" r="5459" b="6462"/>
          <a:stretch/>
        </p:blipFill>
        <p:spPr>
          <a:xfrm>
            <a:off x="720675" y="1035780"/>
            <a:ext cx="3737025" cy="1836615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4EBDF86-7252-4985-BF42-8D737C07E55C}"/>
              </a:ext>
            </a:extLst>
          </p:cNvPr>
          <p:cNvSpPr txBox="1">
            <a:spLocks/>
          </p:cNvSpPr>
          <p:nvPr/>
        </p:nvSpPr>
        <p:spPr>
          <a:xfrm>
            <a:off x="4934205" y="1035780"/>
            <a:ext cx="4209795" cy="1628775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+mj-lt"/>
              <a:buNone/>
              <a:defRPr sz="1600" kern="1200">
                <a:solidFill>
                  <a:srgbClr val="633F1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CD631"/>
              </a:buClr>
              <a:buFont typeface="+mj-lt"/>
              <a:buNone/>
              <a:defRPr sz="1800" b="1" kern="1200">
                <a:solidFill>
                  <a:srgbClr val="BCD631"/>
                </a:solidFill>
                <a:latin typeface="Foco" panose="020B0504050202020203" pitchFamily="34" charset="-7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CD631"/>
              </a:buClr>
              <a:buFont typeface="+mj-lt"/>
              <a:buNone/>
              <a:defRPr sz="1500" kern="1200">
                <a:solidFill>
                  <a:schemeClr val="tx1"/>
                </a:solidFill>
                <a:latin typeface="Foco" panose="020B0504050202020203" pitchFamily="34" charset="-7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CD631"/>
              </a:buClr>
              <a:buFont typeface="+mj-lt"/>
              <a:buNone/>
              <a:defRPr sz="1350" kern="1200">
                <a:solidFill>
                  <a:schemeClr val="tx1"/>
                </a:solidFill>
                <a:latin typeface="Foco" panose="020B0504050202020203" pitchFamily="34" charset="-7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CD631"/>
              </a:buClr>
              <a:buFont typeface="+mj-lt"/>
              <a:buNone/>
              <a:defRPr sz="1350" kern="1200">
                <a:solidFill>
                  <a:schemeClr val="tx1"/>
                </a:solidFill>
                <a:latin typeface="Foco" panose="020B0504050202020203" pitchFamily="34" charset="-7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  <a:spcBef>
                <a:spcPts val="600"/>
              </a:spcBef>
              <a:buClr>
                <a:srgbClr val="BCD631"/>
              </a:buClr>
              <a:buSzPct val="120000"/>
            </a:pPr>
            <a:r>
              <a:rPr lang="lt-LT" b="1" dirty="0">
                <a:solidFill>
                  <a:schemeClr val="bg1"/>
                </a:solidFill>
                <a:latin typeface="Foco Light" panose="020B0304050202020203" pitchFamily="34" charset="-70"/>
              </a:rPr>
              <a:t>Naudos:</a:t>
            </a:r>
          </a:p>
          <a:p>
            <a:pPr marL="171450" indent="-171450">
              <a:lnSpc>
                <a:spcPts val="1500"/>
              </a:lnSpc>
              <a:spcBef>
                <a:spcPts val="600"/>
              </a:spcBef>
              <a:buClr>
                <a:srgbClr val="BCD631"/>
              </a:buClr>
              <a:buSzPct val="100000"/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  <a:latin typeface="Foco Light" panose="020B0304050202020203" pitchFamily="34" charset="-70"/>
              </a:rPr>
              <a:t>Išvengta </a:t>
            </a:r>
            <a:r>
              <a:rPr lang="en-US" dirty="0" err="1">
                <a:solidFill>
                  <a:schemeClr val="bg1"/>
                </a:solidFill>
                <a:latin typeface="Foco Light" panose="020B0304050202020203" pitchFamily="34" charset="-70"/>
              </a:rPr>
              <a:t>kritiniais</a:t>
            </a:r>
            <a:r>
              <a:rPr lang="en-US" dirty="0">
                <a:solidFill>
                  <a:schemeClr val="bg1"/>
                </a:solidFill>
                <a:latin typeface="Foco Light" panose="020B0304050202020203" pitchFamily="34" charset="-7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Foco Light" panose="020B0304050202020203" pitchFamily="34" charset="-70"/>
              </a:rPr>
              <a:t>momentais</a:t>
            </a:r>
            <a:r>
              <a:rPr lang="en-US" dirty="0">
                <a:solidFill>
                  <a:schemeClr val="bg1"/>
                </a:solidFill>
                <a:latin typeface="Foco Light" panose="020B0304050202020203" pitchFamily="34" charset="-70"/>
              </a:rPr>
              <a:t> </a:t>
            </a:r>
            <a:r>
              <a:rPr lang="lt-LT" dirty="0">
                <a:solidFill>
                  <a:schemeClr val="bg1"/>
                </a:solidFill>
                <a:latin typeface="Foco Light" panose="020B0304050202020203" pitchFamily="34" charset="-70"/>
              </a:rPr>
              <a:t>elektros energijos tiekimo nutrūkimo</a:t>
            </a:r>
          </a:p>
          <a:p>
            <a:pPr marL="171450" indent="-171450">
              <a:lnSpc>
                <a:spcPts val="1500"/>
              </a:lnSpc>
              <a:spcBef>
                <a:spcPts val="600"/>
              </a:spcBef>
              <a:buClr>
                <a:srgbClr val="BCD631"/>
              </a:buClr>
              <a:buSzPct val="100000"/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  <a:latin typeface="Foco Light" panose="020B0304050202020203" pitchFamily="34" charset="-70"/>
              </a:rPr>
              <a:t>Prisidėjimas prie izoliuoto darbo režimo</a:t>
            </a:r>
          </a:p>
          <a:p>
            <a:pPr marL="171450" indent="-171450">
              <a:lnSpc>
                <a:spcPts val="1500"/>
              </a:lnSpc>
              <a:spcBef>
                <a:spcPts val="600"/>
              </a:spcBef>
              <a:buClr>
                <a:srgbClr val="BCD631"/>
              </a:buClr>
              <a:buSzPct val="100000"/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bg1"/>
                </a:solidFill>
                <a:latin typeface="Foco Light" panose="020B0304050202020203" pitchFamily="34" charset="-70"/>
              </a:rPr>
              <a:t>Prisidėjimas prie sistemos atstatymo po totalinės avarijos </a:t>
            </a:r>
          </a:p>
          <a:p>
            <a:pPr marL="171450" indent="-171450">
              <a:lnSpc>
                <a:spcPts val="1500"/>
              </a:lnSpc>
              <a:spcBef>
                <a:spcPts val="600"/>
              </a:spcBef>
              <a:buClr>
                <a:srgbClr val="BCD63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Foco Light" panose="020B0304050202020203" pitchFamily="34" charset="-70"/>
              </a:rPr>
              <a:t>Po 2025 m. </a:t>
            </a:r>
            <a:r>
              <a:rPr lang="lt-LT" dirty="0">
                <a:solidFill>
                  <a:schemeClr val="bg1"/>
                </a:solidFill>
                <a:latin typeface="Foco Light" panose="020B0304050202020203" pitchFamily="34" charset="-70"/>
              </a:rPr>
              <a:t>AEI integracija (galima integruoti nuo 2500 iki 5000 MW AEI (aktualu jūrinio vėjo atžvilgiu)</a:t>
            </a:r>
          </a:p>
          <a:p>
            <a:pPr marL="171450" indent="-171450">
              <a:lnSpc>
                <a:spcPts val="1500"/>
              </a:lnSpc>
              <a:spcBef>
                <a:spcPts val="600"/>
              </a:spcBef>
              <a:buClr>
                <a:srgbClr val="BCD631"/>
              </a:buClr>
              <a:buSzPct val="100000"/>
              <a:buFont typeface="Arial" panose="020B0604020202020204" pitchFamily="34" charset="0"/>
              <a:buChar char="•"/>
            </a:pPr>
            <a:endParaRPr lang="lt-LT" sz="1300" dirty="0">
              <a:solidFill>
                <a:schemeClr val="bg1"/>
              </a:solidFill>
              <a:latin typeface="Foco Light" panose="020B0304050202020203" pitchFamily="34" charset="-70"/>
            </a:endParaRPr>
          </a:p>
          <a:p>
            <a:pPr marL="171450" indent="-171450">
              <a:lnSpc>
                <a:spcPts val="1500"/>
              </a:lnSpc>
              <a:spcBef>
                <a:spcPts val="600"/>
              </a:spcBef>
              <a:buClr>
                <a:srgbClr val="BCD631"/>
              </a:buClr>
              <a:buSzPct val="100000"/>
              <a:buFont typeface="Arial" panose="020B0604020202020204" pitchFamily="34" charset="0"/>
              <a:buChar char="•"/>
            </a:pPr>
            <a:endParaRPr lang="lt-LT" sz="1400" dirty="0">
              <a:solidFill>
                <a:schemeClr val="bg1"/>
              </a:solidFill>
              <a:latin typeface="Foco Light" panose="020B0304050202020203" pitchFamily="34" charset="-7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2D7E06-63BE-4442-9E31-DE3E49C36708}"/>
              </a:ext>
            </a:extLst>
          </p:cNvPr>
          <p:cNvSpPr/>
          <p:nvPr/>
        </p:nvSpPr>
        <p:spPr>
          <a:xfrm>
            <a:off x="6866172" y="3278645"/>
            <a:ext cx="2141028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20">
              <a:lnSpc>
                <a:spcPts val="1500"/>
              </a:lnSpc>
              <a:spcBef>
                <a:spcPts val="600"/>
              </a:spcBef>
              <a:defRPr/>
            </a:pPr>
            <a:r>
              <a:rPr lang="lt-LT" sz="1450" b="1" dirty="0">
                <a:solidFill>
                  <a:srgbClr val="BCD631"/>
                </a:solidFill>
                <a:latin typeface="Foco Light" panose="020B0304050202020203" pitchFamily="34" charset="-70"/>
              </a:rPr>
              <a:t>Įgyvendinimo laikotarpis:</a:t>
            </a:r>
            <a:r>
              <a:rPr lang="lt-LT" sz="1450" dirty="0">
                <a:solidFill>
                  <a:srgbClr val="BCD631"/>
                </a:solidFill>
                <a:latin typeface="Foco Light" panose="020B0304050202020203" pitchFamily="34" charset="-70"/>
              </a:rPr>
              <a:t> </a:t>
            </a:r>
            <a:r>
              <a:rPr lang="lt-LT" sz="1450" dirty="0">
                <a:latin typeface="Foco Light" panose="020B0304050202020203" pitchFamily="34" charset="-70"/>
              </a:rPr>
              <a:t>iki 2022 m. I-II </a:t>
            </a:r>
            <a:r>
              <a:rPr lang="lt-LT" sz="1450" dirty="0" err="1">
                <a:latin typeface="Foco Light" panose="020B0304050202020203" pitchFamily="34" charset="-70"/>
              </a:rPr>
              <a:t>ketv</a:t>
            </a:r>
            <a:r>
              <a:rPr lang="lt-LT" sz="1450" dirty="0">
                <a:latin typeface="Foco Light" panose="020B0304050202020203" pitchFamily="34" charset="-70"/>
              </a:rPr>
              <a:t>.</a:t>
            </a:r>
          </a:p>
          <a:p>
            <a:pPr defTabSz="742920">
              <a:lnSpc>
                <a:spcPts val="1500"/>
              </a:lnSpc>
              <a:spcBef>
                <a:spcPts val="600"/>
              </a:spcBef>
              <a:defRPr/>
            </a:pPr>
            <a:r>
              <a:rPr lang="en-US" sz="1400" dirty="0">
                <a:latin typeface="Foco Light" panose="020B0304050202020203" pitchFamily="34" charset="-70"/>
              </a:rPr>
              <a:t>  </a:t>
            </a:r>
            <a:endParaRPr lang="lt-LT" sz="1400" dirty="0">
              <a:latin typeface="Foco Light" panose="020B0304050202020203" pitchFamily="34" charset="-7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34171" y="3268208"/>
            <a:ext cx="2141028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42920">
              <a:lnSpc>
                <a:spcPts val="1500"/>
              </a:lnSpc>
              <a:defRPr/>
            </a:pPr>
            <a:r>
              <a:rPr lang="lt-LT" sz="1450" b="1" dirty="0">
                <a:solidFill>
                  <a:srgbClr val="BCD631"/>
                </a:solidFill>
                <a:latin typeface="Foco Light" panose="020B0304050202020203" pitchFamily="34" charset="-70"/>
              </a:rPr>
              <a:t>Numatomos </a:t>
            </a:r>
          </a:p>
          <a:p>
            <a:pPr defTabSz="742920">
              <a:lnSpc>
                <a:spcPts val="1500"/>
              </a:lnSpc>
              <a:defRPr/>
            </a:pPr>
            <a:r>
              <a:rPr lang="lt-LT" sz="1450" b="1" dirty="0">
                <a:solidFill>
                  <a:srgbClr val="BCD631"/>
                </a:solidFill>
                <a:latin typeface="Foco Light" panose="020B0304050202020203" pitchFamily="34" charset="-70"/>
              </a:rPr>
              <a:t>Investicijos:</a:t>
            </a:r>
            <a:r>
              <a:rPr lang="lt-LT" sz="1450" dirty="0">
                <a:latin typeface="Foco Light" panose="020B0304050202020203" pitchFamily="34" charset="-70"/>
              </a:rPr>
              <a:t> 105 MEUR.</a:t>
            </a:r>
            <a:r>
              <a:rPr lang="lt-LT" sz="1450" b="1" dirty="0">
                <a:latin typeface="Foco Light" panose="020B0304050202020203" pitchFamily="34" charset="-70"/>
              </a:rPr>
              <a:t> </a:t>
            </a:r>
          </a:p>
          <a:p>
            <a:pPr defTabSz="742920">
              <a:lnSpc>
                <a:spcPts val="1500"/>
              </a:lnSpc>
              <a:spcBef>
                <a:spcPts val="600"/>
              </a:spcBef>
              <a:defRPr/>
            </a:pPr>
            <a:endParaRPr lang="en-US" sz="1400" dirty="0">
              <a:latin typeface="Foco Light" panose="020B0304050202020203" pitchFamily="34" charset="-7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2451" y="180079"/>
            <a:ext cx="36881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2000" b="1" dirty="0">
                <a:solidFill>
                  <a:schemeClr val="bg1"/>
                </a:solidFill>
                <a:latin typeface="Foco" panose="020B0504050202020203" pitchFamily="34" charset="-70"/>
              </a:rPr>
              <a:t>KAUPIMO ĮRENGINIŲ PROJEKTAS</a:t>
            </a:r>
            <a:endParaRPr lang="en-US" sz="2000" b="1" dirty="0">
              <a:solidFill>
                <a:schemeClr val="bg1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822DD-8B75-474D-AEF6-1760B8C6C6D2}"/>
              </a:ext>
            </a:extLst>
          </p:cNvPr>
          <p:cNvSpPr txBox="1"/>
          <p:nvPr/>
        </p:nvSpPr>
        <p:spPr>
          <a:xfrm>
            <a:off x="650631" y="3138839"/>
            <a:ext cx="39213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400" b="1" dirty="0">
                <a:solidFill>
                  <a:schemeClr val="accent4"/>
                </a:solidFill>
              </a:rPr>
              <a:t>Sistemą sudarys – </a:t>
            </a:r>
            <a:r>
              <a:rPr lang="lt-LT" sz="1400" dirty="0"/>
              <a:t>4 energijos kaupimo įrenginiai po 50 MW galios (suminė galia - 200 MW</a:t>
            </a:r>
            <a:r>
              <a:rPr lang="en-US" sz="1400" dirty="0"/>
              <a:t>)</a:t>
            </a:r>
            <a:r>
              <a:rPr lang="lt-LT" sz="1400" dirty="0"/>
              <a:t>.</a:t>
            </a:r>
          </a:p>
          <a:p>
            <a:r>
              <a:rPr lang="lt-LT" sz="1400" b="1" dirty="0">
                <a:solidFill>
                  <a:schemeClr val="accent4"/>
                </a:solidFill>
              </a:rPr>
              <a:t>Technologija – </a:t>
            </a:r>
            <a:r>
              <a:rPr lang="lt-LT" sz="1400" dirty="0"/>
              <a:t> Ličio baterijos.</a:t>
            </a:r>
          </a:p>
          <a:p>
            <a:r>
              <a:rPr lang="lt-LT" sz="1400" b="1" dirty="0">
                <a:solidFill>
                  <a:schemeClr val="accent4"/>
                </a:solidFill>
              </a:rPr>
              <a:t>Vieta –</a:t>
            </a:r>
            <a:r>
              <a:rPr lang="lt-LT" sz="1400" dirty="0"/>
              <a:t> Vilniaus, Alytaus, Utenos ir Šiaulių pastotės.</a:t>
            </a:r>
          </a:p>
        </p:txBody>
      </p:sp>
    </p:spTree>
    <p:extLst>
      <p:ext uri="{BB962C8B-B14F-4D97-AF65-F5344CB8AC3E}">
        <p14:creationId xmlns:p14="http://schemas.microsoft.com/office/powerpoint/2010/main" val="1308211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5884" y="970671"/>
            <a:ext cx="2592476" cy="2484506"/>
          </a:xfrm>
        </p:spPr>
        <p:txBody>
          <a:bodyPr/>
          <a:lstStyle/>
          <a:p>
            <a:r>
              <a:rPr lang="lt-LT" b="1" dirty="0">
                <a:solidFill>
                  <a:srgbClr val="BCD631"/>
                </a:solidFill>
              </a:rPr>
              <a:t>Teikiamų įstatymų projektų tikslas – </a:t>
            </a:r>
            <a:r>
              <a:rPr lang="lt-LT" dirty="0">
                <a:latin typeface="Foco Light" panose="020B0304050202020203" pitchFamily="34" charset="-70"/>
              </a:rPr>
              <a:t>įteisinti kaupimo įrenginio (baterijos) ir jį operuosiančio subjekto statusą ir veiklos sąlygas.</a:t>
            </a:r>
          </a:p>
        </p:txBody>
      </p:sp>
      <p:sp>
        <p:nvSpPr>
          <p:cNvPr id="3" name="Round Single Corner Rectangle 2"/>
          <p:cNvSpPr/>
          <p:nvPr/>
        </p:nvSpPr>
        <p:spPr>
          <a:xfrm rot="10800000">
            <a:off x="3884943" y="2316623"/>
            <a:ext cx="5259650" cy="1647167"/>
          </a:xfrm>
          <a:prstGeom prst="round1Rect">
            <a:avLst>
              <a:gd name="adj" fmla="val 39917"/>
            </a:avLst>
          </a:prstGeom>
          <a:solidFill>
            <a:srgbClr val="D1BA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>
                <a:solidFill>
                  <a:srgbClr val="D1BA93"/>
                </a:solidFill>
              </a:rPr>
              <a:t>elektros energetikos sistemos savarankiškumo ir patikimumo stiprinimo priemonių plano</a:t>
            </a:r>
          </a:p>
        </p:txBody>
      </p:sp>
      <p:sp>
        <p:nvSpPr>
          <p:cNvPr id="4" name="Round Single Corner Rectangle 3"/>
          <p:cNvSpPr/>
          <p:nvPr/>
        </p:nvSpPr>
        <p:spPr>
          <a:xfrm rot="10800000">
            <a:off x="3884658" y="815008"/>
            <a:ext cx="5259341" cy="2250443"/>
          </a:xfrm>
          <a:prstGeom prst="round1Rect">
            <a:avLst>
              <a:gd name="adj" fmla="val 25475"/>
            </a:avLst>
          </a:prstGeom>
          <a:solidFill>
            <a:srgbClr val="08B2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46317" y="672964"/>
            <a:ext cx="4036846" cy="25345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+mj-lt"/>
              <a:buNone/>
              <a:defRPr sz="1600" kern="1200">
                <a:solidFill>
                  <a:srgbClr val="633F17"/>
                </a:solidFill>
                <a:latin typeface="Foco" panose="020B0504050202020203" pitchFamily="34" charset="-7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CD631"/>
              </a:buClr>
              <a:buFont typeface="+mj-lt"/>
              <a:buNone/>
              <a:defRPr sz="1800" b="1" kern="1200">
                <a:solidFill>
                  <a:srgbClr val="BCD631"/>
                </a:solidFill>
                <a:latin typeface="Foco" panose="020B0504050202020203" pitchFamily="34" charset="-7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CD631"/>
              </a:buClr>
              <a:buFont typeface="+mj-lt"/>
              <a:buNone/>
              <a:defRPr sz="1500" kern="1200">
                <a:solidFill>
                  <a:schemeClr val="tx1"/>
                </a:solidFill>
                <a:latin typeface="Foco" panose="020B0504050202020203" pitchFamily="34" charset="-7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CD631"/>
              </a:buClr>
              <a:buFont typeface="+mj-lt"/>
              <a:buNone/>
              <a:defRPr sz="1350" kern="1200">
                <a:solidFill>
                  <a:schemeClr val="tx1"/>
                </a:solidFill>
                <a:latin typeface="Foco" panose="020B0504050202020203" pitchFamily="34" charset="-7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BCD631"/>
              </a:buClr>
              <a:buFont typeface="+mj-lt"/>
              <a:buNone/>
              <a:defRPr sz="1350" kern="1200">
                <a:solidFill>
                  <a:schemeClr val="tx1"/>
                </a:solidFill>
                <a:latin typeface="Foco" panose="020B0504050202020203" pitchFamily="34" charset="-7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CD631"/>
              </a:buClr>
            </a:pPr>
            <a:r>
              <a:rPr lang="lt-LT" b="1" dirty="0">
                <a:solidFill>
                  <a:schemeClr val="tx2"/>
                </a:solidFill>
              </a:rPr>
              <a:t>Naujas reguliavimas įtvirtinamas:</a:t>
            </a:r>
          </a:p>
          <a:p>
            <a:pPr marL="285750" indent="-285750">
              <a:buClr>
                <a:srgbClr val="BCD631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/>
                </a:solidFill>
                <a:latin typeface="Foco Light" panose="020B0304050202020203" pitchFamily="34" charset="-70"/>
              </a:rPr>
              <a:t>Elektros energetikos sistemos sujungimo su kontinentinės Europos elektros tinklais darbui sinchroniniu režimu įstatyme; </a:t>
            </a:r>
          </a:p>
          <a:p>
            <a:pPr marL="285750" indent="-285750">
              <a:buClr>
                <a:srgbClr val="BCD631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/>
                </a:solidFill>
                <a:latin typeface="Foco Light" panose="020B0304050202020203" pitchFamily="34" charset="-70"/>
              </a:rPr>
              <a:t>Elektros energetikos įstatyme;</a:t>
            </a:r>
          </a:p>
          <a:p>
            <a:pPr marL="285750" indent="-285750">
              <a:buClr>
                <a:srgbClr val="BCD631"/>
              </a:buClr>
              <a:buFont typeface="Arial" panose="020B0604020202020204" pitchFamily="34" charset="0"/>
              <a:buChar char="•"/>
            </a:pPr>
            <a:r>
              <a:rPr lang="lt-LT" dirty="0">
                <a:solidFill>
                  <a:schemeClr val="tx2"/>
                </a:solidFill>
                <a:latin typeface="Foco Light" panose="020B0304050202020203" pitchFamily="34" charset="-70"/>
              </a:rPr>
              <a:t>Nacionaliniam saugumui užtikrinti svarbių objektų apsaugos įstatyme.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60" y="1271270"/>
            <a:ext cx="392596" cy="5847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46317" y="3085845"/>
            <a:ext cx="47976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dirty="0">
                <a:solidFill>
                  <a:schemeClr val="bg1"/>
                </a:solidFill>
              </a:rPr>
              <a:t>Įstatymų pakeitimų projektai yra svarbūs komunikuojant su EK dėl baterijos projekto finansavimo iš RRF (</a:t>
            </a:r>
            <a:r>
              <a:rPr lang="lt-LT" sz="1600" i="1" dirty="0" err="1">
                <a:solidFill>
                  <a:schemeClr val="bg1"/>
                </a:solidFill>
              </a:rPr>
              <a:t>recovery</a:t>
            </a:r>
            <a:r>
              <a:rPr lang="lt-LT" sz="1600" i="1" dirty="0">
                <a:solidFill>
                  <a:schemeClr val="bg1"/>
                </a:solidFill>
              </a:rPr>
              <a:t> </a:t>
            </a:r>
            <a:r>
              <a:rPr lang="lt-LT" sz="1600" i="1" dirty="0" err="1">
                <a:solidFill>
                  <a:schemeClr val="bg1"/>
                </a:solidFill>
              </a:rPr>
              <a:t>and</a:t>
            </a:r>
            <a:r>
              <a:rPr lang="lt-LT" sz="1600" i="1" dirty="0">
                <a:solidFill>
                  <a:schemeClr val="bg1"/>
                </a:solidFill>
              </a:rPr>
              <a:t> </a:t>
            </a:r>
            <a:r>
              <a:rPr lang="lt-LT" sz="1600" i="1" dirty="0" err="1">
                <a:solidFill>
                  <a:schemeClr val="bg1"/>
                </a:solidFill>
              </a:rPr>
              <a:t>resilience</a:t>
            </a:r>
            <a:r>
              <a:rPr lang="lt-LT" sz="1600" i="1" dirty="0">
                <a:solidFill>
                  <a:schemeClr val="bg1"/>
                </a:solidFill>
              </a:rPr>
              <a:t> </a:t>
            </a:r>
            <a:r>
              <a:rPr lang="lt-LT" sz="1600" i="1" dirty="0" err="1">
                <a:solidFill>
                  <a:schemeClr val="bg1"/>
                </a:solidFill>
              </a:rPr>
              <a:t>facility</a:t>
            </a:r>
            <a:r>
              <a:rPr lang="lt-LT" sz="1600" dirty="0">
                <a:solidFill>
                  <a:schemeClr val="bg1"/>
                </a:solidFill>
              </a:rPr>
              <a:t>).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95737" y="1855988"/>
            <a:ext cx="9321" cy="2729972"/>
          </a:xfrm>
          <a:prstGeom prst="line">
            <a:avLst/>
          </a:prstGeom>
          <a:ln w="15875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2451" y="207172"/>
            <a:ext cx="35995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2000" b="1" dirty="0">
                <a:solidFill>
                  <a:schemeClr val="bg1"/>
                </a:solidFill>
                <a:latin typeface="Foco" panose="020B0504050202020203" pitchFamily="34" charset="-70"/>
              </a:rPr>
              <a:t>TEISINIO REGULIAVIMO TIKSLAS</a:t>
            </a:r>
            <a:endParaRPr lang="en-US" sz="2000" b="1" dirty="0">
              <a:solidFill>
                <a:schemeClr val="bg1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39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32361E-14BB-4A77-B596-AFD8C40D58A6}"/>
              </a:ext>
            </a:extLst>
          </p:cNvPr>
          <p:cNvSpPr txBox="1"/>
          <p:nvPr/>
        </p:nvSpPr>
        <p:spPr>
          <a:xfrm>
            <a:off x="696990" y="223804"/>
            <a:ext cx="415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>
                <a:solidFill>
                  <a:schemeClr val="tx2"/>
                </a:solidFill>
              </a:rPr>
              <a:t>KAUPIMO ĮRENGINIŲ</a:t>
            </a:r>
            <a:r>
              <a:rPr lang="en-US" sz="2000" b="1" dirty="0">
                <a:solidFill>
                  <a:schemeClr val="tx2"/>
                </a:solidFill>
              </a:rPr>
              <a:t> STATUSAS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B0B53AC-F596-4AF0-BE9D-606BF899AE92}"/>
              </a:ext>
            </a:extLst>
          </p:cNvPr>
          <p:cNvSpPr/>
          <p:nvPr/>
        </p:nvSpPr>
        <p:spPr>
          <a:xfrm>
            <a:off x="330201" y="1163782"/>
            <a:ext cx="8489950" cy="3103418"/>
          </a:xfrm>
          <a:prstGeom prst="roundRect">
            <a:avLst>
              <a:gd name="adj" fmla="val 15616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lt-LT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lt-LT" sz="120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lt-LT" sz="1200" dirty="0">
              <a:solidFill>
                <a:schemeClr val="tx1"/>
              </a:solidFill>
            </a:endParaRPr>
          </a:p>
          <a:p>
            <a:endParaRPr lang="lt-LT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F3441F-C797-400F-ACA9-04D7B28289D5}"/>
              </a:ext>
            </a:extLst>
          </p:cNvPr>
          <p:cNvSpPr txBox="1"/>
          <p:nvPr/>
        </p:nvSpPr>
        <p:spPr>
          <a:xfrm>
            <a:off x="3170830" y="1271508"/>
            <a:ext cx="5507438" cy="2995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lt-LT" dirty="0" err="1"/>
              <a:t>ki</a:t>
            </a:r>
            <a:r>
              <a:rPr lang="lt-LT" dirty="0"/>
              <a:t> Lietuvos elektros energetikos sistemos stabilaus darbo su KET sinchroniniu režimu pradžios </a:t>
            </a:r>
            <a:r>
              <a:rPr lang="lt-LT" b="1" dirty="0"/>
              <a:t>kaupimo įrenginių sistema bus laikoma </a:t>
            </a:r>
            <a:r>
              <a:rPr lang="lt-LT" dirty="0"/>
              <a:t>neatsiejama elektros energetikos sistemos </a:t>
            </a:r>
            <a:r>
              <a:rPr lang="lt-LT" b="1" dirty="0"/>
              <a:t>sinchronizacijos projekto dalimi</a:t>
            </a:r>
            <a:r>
              <a:rPr lang="lt-LT" dirty="0"/>
              <a:t>;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lt-LT" dirty="0"/>
              <a:t>eikia </a:t>
            </a:r>
            <a:r>
              <a:rPr lang="lt-LT" b="1" dirty="0"/>
              <a:t>išimtinai tik izoliuoto darbo rezervo paslaugą </a:t>
            </a:r>
            <a:r>
              <a:rPr lang="lt-LT" dirty="0"/>
              <a:t>(iki sinchronizacijos su KET pradžios);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en-US" b="1" dirty="0"/>
              <a:t>P</a:t>
            </a:r>
            <a:r>
              <a:rPr lang="lt-LT" b="1" dirty="0"/>
              <a:t>o sinchronizacijos</a:t>
            </a:r>
            <a:r>
              <a:rPr lang="lt-LT" dirty="0"/>
              <a:t> su KET konkurso būdu EM nustatyta tvarka bus </a:t>
            </a:r>
            <a:r>
              <a:rPr lang="lt-LT" b="1" dirty="0"/>
              <a:t>perleista elektros energijos rinkos dalyviams</a:t>
            </a:r>
            <a:r>
              <a:rPr lang="lt-LT" dirty="0"/>
              <a:t>;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lt-LT" b="1" dirty="0"/>
              <a:t>Investicijos finansuojamas </a:t>
            </a:r>
            <a:r>
              <a:rPr lang="lt-LT" dirty="0"/>
              <a:t>paskirtojo kaupimo įrenginių valdytojo ir </a:t>
            </a:r>
            <a:r>
              <a:rPr lang="lt-LT" b="1" dirty="0"/>
              <a:t>RRF fondo </a:t>
            </a:r>
            <a:r>
              <a:rPr lang="lt-LT" dirty="0"/>
              <a:t>lėšomis; 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lt-LT" b="1" dirty="0"/>
              <a:t>Kaupimo įrenginiai</a:t>
            </a:r>
            <a:r>
              <a:rPr lang="lt-LT" dirty="0"/>
              <a:t> yra įtraukiami į </a:t>
            </a:r>
            <a:r>
              <a:rPr lang="lt-LT" b="1" dirty="0"/>
              <a:t>nacionaliniam saugumui užtikrinti svarbių įrenginių </a:t>
            </a:r>
            <a:r>
              <a:rPr lang="lt-LT" dirty="0"/>
              <a:t>ir turto sąrašą.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A13DFB8-B668-468B-957A-04A7CA2B7023}"/>
              </a:ext>
            </a:extLst>
          </p:cNvPr>
          <p:cNvSpPr/>
          <p:nvPr/>
        </p:nvSpPr>
        <p:spPr>
          <a:xfrm>
            <a:off x="465732" y="1409700"/>
            <a:ext cx="2590800" cy="2609850"/>
          </a:xfrm>
          <a:prstGeom prst="roundRect">
            <a:avLst/>
          </a:prstGeom>
          <a:noFill/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4485CFD-F217-47E7-B67C-38865CC5AA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38" y="1409700"/>
            <a:ext cx="2590800" cy="26098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3723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32361E-14BB-4A77-B596-AFD8C40D58A6}"/>
              </a:ext>
            </a:extLst>
          </p:cNvPr>
          <p:cNvSpPr txBox="1"/>
          <p:nvPr/>
        </p:nvSpPr>
        <p:spPr>
          <a:xfrm>
            <a:off x="696990" y="223804"/>
            <a:ext cx="5027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>
                <a:solidFill>
                  <a:schemeClr val="tx2"/>
                </a:solidFill>
              </a:rPr>
              <a:t>KAUPIMO ĮRENGINIŲ</a:t>
            </a:r>
            <a:r>
              <a:rPr lang="en-US" sz="2000" b="1" dirty="0">
                <a:solidFill>
                  <a:schemeClr val="tx2"/>
                </a:solidFill>
              </a:rPr>
              <a:t> VALDYTOJO STATUSAS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AB05E21-7D13-4FBD-BA26-CFFFF755BC36}"/>
              </a:ext>
            </a:extLst>
          </p:cNvPr>
          <p:cNvSpPr/>
          <p:nvPr/>
        </p:nvSpPr>
        <p:spPr>
          <a:xfrm>
            <a:off x="374649" y="1025415"/>
            <a:ext cx="8515351" cy="3025711"/>
          </a:xfrm>
          <a:prstGeom prst="roundRect">
            <a:avLst>
              <a:gd name="adj" fmla="val 15616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t-LT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2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200" dirty="0">
              <a:solidFill>
                <a:schemeClr val="tx1"/>
              </a:solidFill>
            </a:endParaRPr>
          </a:p>
        </p:txBody>
      </p:sp>
      <p:pic>
        <p:nvPicPr>
          <p:cNvPr id="10" name="Picture 9" descr="A picture containing indoor, sitting, table, computer&#10;&#10;Description automatically generated">
            <a:extLst>
              <a:ext uri="{FF2B5EF4-FFF2-40B4-BE49-F238E27FC236}">
                <a16:creationId xmlns:a16="http://schemas.microsoft.com/office/drawing/2014/main" id="{3A6EE499-8681-4F4C-93F1-206576A78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9" y="1178843"/>
            <a:ext cx="2681339" cy="2717626"/>
          </a:xfrm>
          <a:prstGeom prst="round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5387AD-3D51-4158-BB89-23FAD8B2BAF5}"/>
              </a:ext>
            </a:extLst>
          </p:cNvPr>
          <p:cNvSpPr txBox="1"/>
          <p:nvPr/>
        </p:nvSpPr>
        <p:spPr>
          <a:xfrm>
            <a:off x="3257348" y="1216995"/>
            <a:ext cx="5632652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BCD631"/>
              </a:buClr>
              <a:buFont typeface="Arial" panose="020B0604020202020204" pitchFamily="34" charset="0"/>
              <a:buChar char="•"/>
            </a:pPr>
            <a:r>
              <a:rPr lang="lt-LT" dirty="0"/>
              <a:t>Kaupimo įrenginių valdytoją EM teikimu </a:t>
            </a:r>
            <a:r>
              <a:rPr lang="lt-LT" b="1" dirty="0"/>
              <a:t>paskiria ir atšaukia LRV</a:t>
            </a:r>
            <a:r>
              <a:rPr lang="lt-LT" dirty="0"/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BCD631"/>
              </a:buClr>
              <a:buFont typeface="Arial" panose="020B0604020202020204" pitchFamily="34" charset="0"/>
              <a:buChar char="•"/>
            </a:pPr>
            <a:r>
              <a:rPr lang="lt-LT" b="1" dirty="0"/>
              <a:t>Draudimas</a:t>
            </a:r>
            <a:r>
              <a:rPr lang="lt-LT" dirty="0"/>
              <a:t> valdytojui </a:t>
            </a:r>
            <a:r>
              <a:rPr lang="lt-LT" b="1" dirty="0"/>
              <a:t>vykdyti</a:t>
            </a:r>
            <a:r>
              <a:rPr lang="lt-LT" dirty="0"/>
              <a:t> </a:t>
            </a:r>
            <a:r>
              <a:rPr lang="lt-LT" b="1" dirty="0"/>
              <a:t>kitą energetikos veiklą</a:t>
            </a:r>
            <a:r>
              <a:rPr lang="lt-LT" dirty="0"/>
              <a:t>, nesusijusią su jo teikiama izoliuoto darbo rezervo paslauga;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BCD631"/>
              </a:buClr>
              <a:buFont typeface="Arial" panose="020B0604020202020204" pitchFamily="34" charset="0"/>
              <a:buChar char="•"/>
            </a:pPr>
            <a:r>
              <a:rPr lang="lt-LT" b="1" dirty="0"/>
              <a:t>Valdytojas įtraukiamas </a:t>
            </a:r>
            <a:r>
              <a:rPr lang="lt-LT" dirty="0"/>
              <a:t>į antros kategorijos </a:t>
            </a:r>
            <a:r>
              <a:rPr lang="lt-LT" b="1" dirty="0"/>
              <a:t>nacionaliniam saugumui </a:t>
            </a:r>
            <a:r>
              <a:rPr lang="lt-LT" dirty="0"/>
              <a:t>užtikrinti </a:t>
            </a:r>
            <a:r>
              <a:rPr lang="lt-LT" b="1" dirty="0"/>
              <a:t>svarbių įmonių sąrašą</a:t>
            </a:r>
            <a:r>
              <a:rPr lang="lt-LT" dirty="0"/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BCD631"/>
              </a:buClr>
              <a:buFont typeface="Arial" panose="020B0604020202020204" pitchFamily="34" charset="0"/>
              <a:buChar char="•"/>
            </a:pPr>
            <a:r>
              <a:rPr lang="lt-LT" b="1" dirty="0"/>
              <a:t>Valdytojo atrinkimui </a:t>
            </a:r>
            <a:r>
              <a:rPr lang="lt-LT" dirty="0"/>
              <a:t>taikomi </a:t>
            </a:r>
            <a:r>
              <a:rPr lang="lt-LT" b="1" dirty="0"/>
              <a:t>reikalavimai </a:t>
            </a:r>
            <a:r>
              <a:rPr lang="lt-LT" dirty="0"/>
              <a:t>turi atitikti </a:t>
            </a:r>
            <a:r>
              <a:rPr lang="lt-LT" b="1" dirty="0"/>
              <a:t>nacionalinio saugumo interesus</a:t>
            </a:r>
            <a:r>
              <a:rPr lang="lt-LT" dirty="0"/>
              <a:t>, yra </a:t>
            </a:r>
            <a:r>
              <a:rPr lang="lt-LT" b="1" dirty="0"/>
              <a:t>valstybės kontroliuojama </a:t>
            </a:r>
            <a:r>
              <a:rPr lang="lt-LT" dirty="0"/>
              <a:t>įmonė bei </a:t>
            </a:r>
            <a:r>
              <a:rPr lang="lt-LT" b="1" dirty="0"/>
              <a:t>turi patirties </a:t>
            </a:r>
            <a:r>
              <a:rPr lang="lt-LT" dirty="0"/>
              <a:t>įgyvendinant </a:t>
            </a:r>
            <a:r>
              <a:rPr lang="lt-LT" b="1" dirty="0"/>
              <a:t>strateginį energetikos projektą</a:t>
            </a:r>
            <a:r>
              <a:rPr lang="lt-LT" dirty="0"/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BCD631"/>
              </a:buClr>
              <a:buFont typeface="Arial" panose="020B0604020202020204" pitchFamily="34" charset="0"/>
              <a:buChar char="•"/>
            </a:pPr>
            <a:r>
              <a:rPr lang="lt-LT" b="1" dirty="0"/>
              <a:t>Veiklos sąnaudos </a:t>
            </a:r>
            <a:r>
              <a:rPr lang="lt-LT" dirty="0"/>
              <a:t>įtraukiamos į </a:t>
            </a:r>
            <a:r>
              <a:rPr lang="lt-LT" b="1" dirty="0"/>
              <a:t>elektros</a:t>
            </a:r>
            <a:r>
              <a:rPr lang="lt-LT" dirty="0"/>
              <a:t> energijos </a:t>
            </a:r>
            <a:r>
              <a:rPr lang="lt-LT" b="1" dirty="0"/>
              <a:t>kainą</a:t>
            </a:r>
            <a:r>
              <a:rPr lang="lt-LT" dirty="0"/>
              <a:t>.</a:t>
            </a:r>
          </a:p>
          <a:p>
            <a:pPr marL="285750" indent="-285750">
              <a:buClr>
                <a:srgbClr val="BCD631"/>
              </a:buClr>
              <a:buFont typeface="Arial" panose="020B0604020202020204" pitchFamily="34" charset="0"/>
              <a:buChar char="•"/>
            </a:pPr>
            <a:endParaRPr lang="lt-LT" dirty="0"/>
          </a:p>
          <a:p>
            <a:pPr marL="285750" indent="-285750">
              <a:buClr>
                <a:srgbClr val="BCD631"/>
              </a:buClr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1CA651-578E-493E-A7D7-7E8C541F5442}"/>
              </a:ext>
            </a:extLst>
          </p:cNvPr>
          <p:cNvSpPr/>
          <p:nvPr/>
        </p:nvSpPr>
        <p:spPr>
          <a:xfrm>
            <a:off x="475329" y="1175503"/>
            <a:ext cx="2681339" cy="2717626"/>
          </a:xfrm>
          <a:prstGeom prst="roundRect">
            <a:avLst/>
          </a:prstGeom>
          <a:noFill/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7024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32361E-14BB-4A77-B596-AFD8C40D58A6}"/>
              </a:ext>
            </a:extLst>
          </p:cNvPr>
          <p:cNvSpPr txBox="1"/>
          <p:nvPr/>
        </p:nvSpPr>
        <p:spPr>
          <a:xfrm>
            <a:off x="696990" y="223804"/>
            <a:ext cx="4156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>
                <a:solidFill>
                  <a:schemeClr val="tx2"/>
                </a:solidFill>
              </a:rPr>
              <a:t>KITOS</a:t>
            </a:r>
            <a:r>
              <a:rPr lang="lt-LT" b="1" dirty="0">
                <a:solidFill>
                  <a:schemeClr val="tx2"/>
                </a:solidFill>
              </a:rPr>
              <a:t> </a:t>
            </a:r>
            <a:r>
              <a:rPr lang="lt-LT" sz="2000" b="1" dirty="0">
                <a:solidFill>
                  <a:schemeClr val="tx2"/>
                </a:solidFill>
              </a:rPr>
              <a:t>NUOSTATOS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225931-0E06-4BB1-AB4D-429E0A2DC197}"/>
              </a:ext>
            </a:extLst>
          </p:cNvPr>
          <p:cNvSpPr/>
          <p:nvPr/>
        </p:nvSpPr>
        <p:spPr>
          <a:xfrm>
            <a:off x="406400" y="965555"/>
            <a:ext cx="8502650" cy="30257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3F1699-41BD-4680-8E56-98FC2C9C6DA2}"/>
              </a:ext>
            </a:extLst>
          </p:cNvPr>
          <p:cNvSpPr txBox="1"/>
          <p:nvPr/>
        </p:nvSpPr>
        <p:spPr>
          <a:xfrm>
            <a:off x="3888188" y="1152234"/>
            <a:ext cx="4658802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lt-LT" b="1" dirty="0"/>
              <a:t>Perdavimo sistemos operatoriui konstatavus </a:t>
            </a:r>
            <a:r>
              <a:rPr lang="lt-LT" dirty="0"/>
              <a:t>sinchronizacijos su KET pradžią, </a:t>
            </a:r>
            <a:r>
              <a:rPr lang="lt-LT" b="1" dirty="0"/>
              <a:t>kaupimo įrenginiai </a:t>
            </a:r>
            <a:r>
              <a:rPr lang="lt-LT" dirty="0"/>
              <a:t>bus</a:t>
            </a:r>
            <a:r>
              <a:rPr lang="lt-LT" b="1" dirty="0"/>
              <a:t> </a:t>
            </a:r>
            <a:r>
              <a:rPr lang="lt-LT" dirty="0"/>
              <a:t>perleidžiami </a:t>
            </a:r>
            <a:r>
              <a:rPr lang="lt-LT" b="1" dirty="0"/>
              <a:t>rinkai</a:t>
            </a:r>
            <a:r>
              <a:rPr lang="lt-LT" dirty="0"/>
              <a:t>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lt-LT" dirty="0"/>
              <a:t>Detaliai </a:t>
            </a:r>
            <a:r>
              <a:rPr lang="lt-LT" b="1" dirty="0"/>
              <a:t>reglamentuota</a:t>
            </a:r>
            <a:r>
              <a:rPr lang="lt-LT" dirty="0"/>
              <a:t> energijos </a:t>
            </a:r>
            <a:r>
              <a:rPr lang="lt-LT" b="1" dirty="0"/>
              <a:t>kaupimo įrenginių prijungimo</a:t>
            </a:r>
            <a:r>
              <a:rPr lang="lt-LT" dirty="0"/>
              <a:t> prie elektros tinklų </a:t>
            </a:r>
            <a:r>
              <a:rPr lang="lt-LT" b="1" dirty="0"/>
              <a:t>tvarka</a:t>
            </a:r>
            <a:r>
              <a:rPr lang="lt-LT" dirty="0"/>
              <a:t> ir sąlygos;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</a:pPr>
            <a:r>
              <a:rPr lang="lt-LT" b="1" dirty="0"/>
              <a:t>Energijos kaupimo veikla vykdoma</a:t>
            </a:r>
            <a:r>
              <a:rPr lang="lt-LT" dirty="0"/>
              <a:t> ir </a:t>
            </a:r>
            <a:r>
              <a:rPr lang="lt-LT" b="1" dirty="0"/>
              <a:t>kaupimo paslaugos </a:t>
            </a:r>
            <a:r>
              <a:rPr lang="lt-LT" dirty="0"/>
              <a:t>elektros energijos rinkoje </a:t>
            </a:r>
            <a:r>
              <a:rPr lang="lt-LT" b="1" dirty="0"/>
              <a:t>teikiamos rinkos sąlygomis</a:t>
            </a:r>
            <a:r>
              <a:rPr lang="lt-LT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sz="1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56BB0E-E764-4EB9-B9FC-EF2935C2A6F8}"/>
              </a:ext>
            </a:extLst>
          </p:cNvPr>
          <p:cNvSpPr/>
          <p:nvPr/>
        </p:nvSpPr>
        <p:spPr>
          <a:xfrm>
            <a:off x="533399" y="1152234"/>
            <a:ext cx="3219027" cy="2631084"/>
          </a:xfrm>
          <a:prstGeom prst="roundRect">
            <a:avLst/>
          </a:prstGeom>
          <a:noFill/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952A6B1-7D4C-463F-B473-8F619E9AB3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152234"/>
            <a:ext cx="3219027" cy="263108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27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9FEE9411-820F-4D9A-9190-397C93B40F74}"/>
              </a:ext>
            </a:extLst>
          </p:cNvPr>
          <p:cNvSpPr/>
          <p:nvPr/>
        </p:nvSpPr>
        <p:spPr>
          <a:xfrm>
            <a:off x="1022361" y="3592878"/>
            <a:ext cx="2002208" cy="65464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100" b="1" dirty="0">
                <a:solidFill>
                  <a:srgbClr val="BCD631"/>
                </a:solidFill>
              </a:rPr>
              <a:t>20</a:t>
            </a:r>
            <a:r>
              <a:rPr lang="en-US" sz="1100" b="1" dirty="0">
                <a:solidFill>
                  <a:srgbClr val="BCD631"/>
                </a:solidFill>
              </a:rPr>
              <a:t>25 </a:t>
            </a:r>
            <a:r>
              <a:rPr lang="lt-LT" sz="1100" b="1" dirty="0">
                <a:solidFill>
                  <a:srgbClr val="BCD631"/>
                </a:solidFill>
              </a:rPr>
              <a:t>m. IV </a:t>
            </a:r>
            <a:r>
              <a:rPr lang="lt-LT" sz="1100" b="1" dirty="0" err="1">
                <a:solidFill>
                  <a:srgbClr val="BCD631"/>
                </a:solidFill>
              </a:rPr>
              <a:t>ketv</a:t>
            </a:r>
            <a:r>
              <a:rPr lang="lt-LT" sz="1100" b="1" dirty="0">
                <a:solidFill>
                  <a:srgbClr val="BCD631"/>
                </a:solidFill>
              </a:rPr>
              <a:t>.</a:t>
            </a:r>
          </a:p>
          <a:p>
            <a:pPr algn="ctr"/>
            <a:r>
              <a:rPr lang="lt-LT" sz="1100" b="1" dirty="0">
                <a:solidFill>
                  <a:schemeClr val="tx1"/>
                </a:solidFill>
              </a:rPr>
              <a:t>Sinchronizacijos projekto pabaiga</a:t>
            </a:r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3156E6EF-C7DF-4719-A800-4BD606CB2C39}"/>
              </a:ext>
            </a:extLst>
          </p:cNvPr>
          <p:cNvSpPr/>
          <p:nvPr/>
        </p:nvSpPr>
        <p:spPr>
          <a:xfrm>
            <a:off x="3979963" y="3592371"/>
            <a:ext cx="1800152" cy="65464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100" b="1" dirty="0">
                <a:solidFill>
                  <a:srgbClr val="BCD631"/>
                </a:solidFill>
              </a:rPr>
              <a:t>2025 m. IV </a:t>
            </a:r>
            <a:r>
              <a:rPr lang="lt-LT" sz="1100" b="1" dirty="0" err="1">
                <a:solidFill>
                  <a:srgbClr val="BCD631"/>
                </a:solidFill>
              </a:rPr>
              <a:t>ketv</a:t>
            </a:r>
            <a:r>
              <a:rPr lang="lt-LT" sz="1100" b="1" dirty="0">
                <a:solidFill>
                  <a:srgbClr val="BCD631"/>
                </a:solidFill>
              </a:rPr>
              <a:t>.</a:t>
            </a:r>
          </a:p>
          <a:p>
            <a:pPr algn="ctr"/>
            <a:r>
              <a:rPr lang="lt-LT" sz="1100" b="1" dirty="0">
                <a:solidFill>
                  <a:schemeClr val="tx1"/>
                </a:solidFill>
              </a:rPr>
              <a:t>LRV sprendimas dėl įgaliojimų panaikinimo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6B79E33E-F417-4E87-BE24-7A12049F61D4}"/>
              </a:ext>
            </a:extLst>
          </p:cNvPr>
          <p:cNvSpPr/>
          <p:nvPr/>
        </p:nvSpPr>
        <p:spPr>
          <a:xfrm>
            <a:off x="6881674" y="3586349"/>
            <a:ext cx="1113604" cy="654641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100" b="1" dirty="0">
                <a:solidFill>
                  <a:srgbClr val="BCD631"/>
                </a:solidFill>
              </a:rPr>
              <a:t>2026 m. I </a:t>
            </a:r>
            <a:r>
              <a:rPr lang="lt-LT" sz="1100" b="1" dirty="0" err="1">
                <a:solidFill>
                  <a:srgbClr val="BCD631"/>
                </a:solidFill>
              </a:rPr>
              <a:t>ketv</a:t>
            </a:r>
            <a:r>
              <a:rPr lang="lt-LT" sz="1100" b="1" dirty="0">
                <a:solidFill>
                  <a:srgbClr val="BCD631"/>
                </a:solidFill>
              </a:rPr>
              <a:t>.</a:t>
            </a:r>
          </a:p>
          <a:p>
            <a:pPr algn="ctr"/>
            <a:r>
              <a:rPr lang="lt-LT" sz="1100" b="1" dirty="0">
                <a:solidFill>
                  <a:schemeClr val="tx1"/>
                </a:solidFill>
              </a:rPr>
              <a:t>Konkursas ir perleidimas</a:t>
            </a:r>
          </a:p>
        </p:txBody>
      </p:sp>
      <p:sp>
        <p:nvSpPr>
          <p:cNvPr id="19" name="Left Bracket 18"/>
          <p:cNvSpPr/>
          <p:nvPr/>
        </p:nvSpPr>
        <p:spPr>
          <a:xfrm>
            <a:off x="6651674" y="3622072"/>
            <a:ext cx="207139" cy="690514"/>
          </a:xfrm>
          <a:prstGeom prst="leftBracket">
            <a:avLst>
              <a:gd name="adj" fmla="val 132789"/>
            </a:avLst>
          </a:prstGeom>
          <a:ln w="19050">
            <a:solidFill>
              <a:srgbClr val="D1B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sp>
        <p:nvSpPr>
          <p:cNvPr id="2" name="Left Bracket 1"/>
          <p:cNvSpPr/>
          <p:nvPr/>
        </p:nvSpPr>
        <p:spPr>
          <a:xfrm>
            <a:off x="922014" y="3622072"/>
            <a:ext cx="207139" cy="690514"/>
          </a:xfrm>
          <a:prstGeom prst="leftBracket">
            <a:avLst>
              <a:gd name="adj" fmla="val 132789"/>
            </a:avLst>
          </a:prstGeom>
          <a:ln w="19050">
            <a:solidFill>
              <a:srgbClr val="D1B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sp>
        <p:nvSpPr>
          <p:cNvPr id="9" name="Left Bracket 8"/>
          <p:cNvSpPr/>
          <p:nvPr/>
        </p:nvSpPr>
        <p:spPr>
          <a:xfrm rot="10800000">
            <a:off x="2859683" y="3622071"/>
            <a:ext cx="207139" cy="690514"/>
          </a:xfrm>
          <a:prstGeom prst="leftBracket">
            <a:avLst>
              <a:gd name="adj" fmla="val 132789"/>
            </a:avLst>
          </a:prstGeom>
          <a:ln w="19050">
            <a:solidFill>
              <a:srgbClr val="D1B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sp>
        <p:nvSpPr>
          <p:cNvPr id="17" name="Left Bracket 16"/>
          <p:cNvSpPr/>
          <p:nvPr/>
        </p:nvSpPr>
        <p:spPr>
          <a:xfrm>
            <a:off x="3779468" y="3622072"/>
            <a:ext cx="207139" cy="690514"/>
          </a:xfrm>
          <a:prstGeom prst="leftBracket">
            <a:avLst>
              <a:gd name="adj" fmla="val 132789"/>
            </a:avLst>
          </a:prstGeom>
          <a:ln w="19050">
            <a:solidFill>
              <a:srgbClr val="D1B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sp>
        <p:nvSpPr>
          <p:cNvPr id="18" name="Left Bracket 17"/>
          <p:cNvSpPr/>
          <p:nvPr/>
        </p:nvSpPr>
        <p:spPr>
          <a:xfrm rot="10800000">
            <a:off x="5825830" y="3622071"/>
            <a:ext cx="207139" cy="690514"/>
          </a:xfrm>
          <a:prstGeom prst="leftBracket">
            <a:avLst>
              <a:gd name="adj" fmla="val 132789"/>
            </a:avLst>
          </a:prstGeom>
          <a:ln w="19050">
            <a:solidFill>
              <a:srgbClr val="D1B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sp>
        <p:nvSpPr>
          <p:cNvPr id="20" name="Left Bracket 19"/>
          <p:cNvSpPr/>
          <p:nvPr/>
        </p:nvSpPr>
        <p:spPr>
          <a:xfrm rot="10800000">
            <a:off x="7995279" y="3622071"/>
            <a:ext cx="207139" cy="690514"/>
          </a:xfrm>
          <a:prstGeom prst="leftBracket">
            <a:avLst>
              <a:gd name="adj" fmla="val 132789"/>
            </a:avLst>
          </a:prstGeom>
          <a:ln w="19050">
            <a:solidFill>
              <a:srgbClr val="D1BA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t-LT" sz="1013"/>
          </a:p>
        </p:txBody>
      </p:sp>
      <p:cxnSp>
        <p:nvCxnSpPr>
          <p:cNvPr id="4" name="Straight Connector 3"/>
          <p:cNvCxnSpPr>
            <a:stCxn id="9" idx="1"/>
            <a:endCxn id="17" idx="1"/>
          </p:cNvCxnSpPr>
          <p:nvPr/>
        </p:nvCxnSpPr>
        <p:spPr>
          <a:xfrm>
            <a:off x="3066822" y="3967328"/>
            <a:ext cx="712646" cy="1"/>
          </a:xfrm>
          <a:prstGeom prst="line">
            <a:avLst/>
          </a:prstGeom>
          <a:ln w="25400" cap="rnd">
            <a:solidFill>
              <a:srgbClr val="D1BA93"/>
            </a:solidFill>
            <a:prstDash val="sysDot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1"/>
            <a:endCxn id="19" idx="1"/>
          </p:cNvCxnSpPr>
          <p:nvPr/>
        </p:nvCxnSpPr>
        <p:spPr>
          <a:xfrm>
            <a:off x="6032969" y="3967328"/>
            <a:ext cx="618705" cy="1"/>
          </a:xfrm>
          <a:prstGeom prst="line">
            <a:avLst/>
          </a:prstGeom>
          <a:ln w="25400" cap="rnd">
            <a:solidFill>
              <a:srgbClr val="D1BA93"/>
            </a:solidFill>
            <a:prstDash val="sysDot"/>
            <a:headEnd type="oval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3611B8A-6CA4-4AA2-AB02-DB7B68A45262}"/>
              </a:ext>
            </a:extLst>
          </p:cNvPr>
          <p:cNvSpPr/>
          <p:nvPr/>
        </p:nvSpPr>
        <p:spPr>
          <a:xfrm>
            <a:off x="5653650" y="890461"/>
            <a:ext cx="1222251" cy="1222251"/>
          </a:xfrm>
          <a:prstGeom prst="ellipse">
            <a:avLst/>
          </a:prstGeom>
          <a:solidFill>
            <a:srgbClr val="08B297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Su da</a:t>
            </a:r>
            <a:r>
              <a:rPr lang="lt-LT" sz="1000" b="1" dirty="0"/>
              <a:t>žnio valdymu nesusijusios paslaugos</a:t>
            </a:r>
            <a:endParaRPr lang="lt-LT" sz="1000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ECB3592-9B3F-4778-9921-FD622C11476B}"/>
              </a:ext>
            </a:extLst>
          </p:cNvPr>
          <p:cNvSpPr/>
          <p:nvPr/>
        </p:nvSpPr>
        <p:spPr>
          <a:xfrm>
            <a:off x="4712677" y="1535608"/>
            <a:ext cx="1222251" cy="1222251"/>
          </a:xfrm>
          <a:prstGeom prst="ellipse">
            <a:avLst/>
          </a:prstGeom>
          <a:solidFill>
            <a:srgbClr val="08B297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Balansavimo paslaugos</a:t>
            </a:r>
            <a:endParaRPr lang="lt-LT" sz="10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25A3D4A-0AF7-4F37-9773-7FD56C97947A}"/>
              </a:ext>
            </a:extLst>
          </p:cNvPr>
          <p:cNvSpPr/>
          <p:nvPr/>
        </p:nvSpPr>
        <p:spPr>
          <a:xfrm>
            <a:off x="5653650" y="2187826"/>
            <a:ext cx="1222251" cy="1222251"/>
          </a:xfrm>
          <a:prstGeom prst="ellipse">
            <a:avLst/>
          </a:prstGeom>
          <a:solidFill>
            <a:srgbClr val="08B297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" b="1" dirty="0"/>
              <a:t>Lankstumo paslaugos</a:t>
            </a:r>
            <a:endParaRPr lang="lt-LT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51" y="1042632"/>
            <a:ext cx="2860986" cy="2297157"/>
          </a:xfrm>
        </p:spPr>
        <p:txBody>
          <a:bodyPr>
            <a:normAutofit/>
          </a:bodyPr>
          <a:lstStyle/>
          <a:p>
            <a:pPr>
              <a:buClr>
                <a:srgbClr val="BCD631"/>
              </a:buClr>
            </a:pPr>
            <a:r>
              <a:rPr lang="lt-LT" b="1" dirty="0">
                <a:solidFill>
                  <a:srgbClr val="BCD631"/>
                </a:solidFill>
              </a:rPr>
              <a:t>Kaupimo įrenginių sistema po 2025 m. – elektros energijos rinkos dalyvis</a:t>
            </a:r>
          </a:p>
          <a:p>
            <a:pPr marL="0" indent="0" algn="just">
              <a:buClr>
                <a:srgbClr val="BCD631"/>
              </a:buClr>
              <a:buNone/>
            </a:pPr>
            <a:r>
              <a:rPr lang="lt-LT" sz="1400" dirty="0">
                <a:solidFill>
                  <a:schemeClr val="tx1"/>
                </a:solidFill>
                <a:latin typeface="Foco Light" panose="020B0304050202020203" pitchFamily="34" charset="-70"/>
              </a:rPr>
              <a:t>Kaupimo įrenginių sistema po sinchronizacijos su KET bus perleista rinkos dalyviams ir galės teikti visas kitas elektros energijos paslaugas.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CB3592-9B3F-4778-9921-FD622C11476B}"/>
              </a:ext>
            </a:extLst>
          </p:cNvPr>
          <p:cNvSpPr/>
          <p:nvPr/>
        </p:nvSpPr>
        <p:spPr>
          <a:xfrm>
            <a:off x="6612992" y="1535608"/>
            <a:ext cx="1222251" cy="1222251"/>
          </a:xfrm>
          <a:prstGeom prst="ellipse">
            <a:avLst/>
          </a:prstGeom>
          <a:solidFill>
            <a:srgbClr val="D1BA93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000" b="1" dirty="0"/>
              <a:t>Dalyvavimas elektros energijos rinkoje</a:t>
            </a:r>
            <a:endParaRPr lang="lt-LT" sz="1000" dirty="0"/>
          </a:p>
        </p:txBody>
      </p:sp>
      <p:sp>
        <p:nvSpPr>
          <p:cNvPr id="22" name="Rectangle 21"/>
          <p:cNvSpPr/>
          <p:nvPr/>
        </p:nvSpPr>
        <p:spPr>
          <a:xfrm>
            <a:off x="552451" y="207172"/>
            <a:ext cx="3415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  <a:latin typeface="Foco" panose="020B0504050202020203" pitchFamily="34" charset="-70"/>
              </a:rPr>
              <a:t>PO SINCHRONIZACIJOS SU KET</a:t>
            </a:r>
            <a:endParaRPr lang="en-US" sz="2000" b="1" dirty="0">
              <a:solidFill>
                <a:schemeClr val="bg1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27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>
            <a:cxnSpLocks/>
          </p:cNvCxnSpPr>
          <p:nvPr/>
        </p:nvCxnSpPr>
        <p:spPr>
          <a:xfrm flipH="1">
            <a:off x="431821" y="3413014"/>
            <a:ext cx="8405056" cy="0"/>
          </a:xfrm>
          <a:prstGeom prst="line">
            <a:avLst/>
          </a:prstGeom>
          <a:ln w="15875" cap="rnd">
            <a:solidFill>
              <a:srgbClr val="777777"/>
            </a:solidFill>
            <a:prstDash val="sysDot"/>
            <a:round/>
            <a:headEnd type="triangle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316121" y="4162659"/>
            <a:ext cx="1399682" cy="261404"/>
          </a:xfrm>
          <a:custGeom>
            <a:avLst/>
            <a:gdLst>
              <a:gd name="connsiteX0" fmla="*/ 0 w 1569667"/>
              <a:gd name="connsiteY0" fmla="*/ 156967 h 2981219"/>
              <a:gd name="connsiteX1" fmla="*/ 156967 w 1569667"/>
              <a:gd name="connsiteY1" fmla="*/ 0 h 2981219"/>
              <a:gd name="connsiteX2" fmla="*/ 1412700 w 1569667"/>
              <a:gd name="connsiteY2" fmla="*/ 0 h 2981219"/>
              <a:gd name="connsiteX3" fmla="*/ 1569667 w 1569667"/>
              <a:gd name="connsiteY3" fmla="*/ 156967 h 2981219"/>
              <a:gd name="connsiteX4" fmla="*/ 1569667 w 1569667"/>
              <a:gd name="connsiteY4" fmla="*/ 2824252 h 2981219"/>
              <a:gd name="connsiteX5" fmla="*/ 1412700 w 1569667"/>
              <a:gd name="connsiteY5" fmla="*/ 2981219 h 2981219"/>
              <a:gd name="connsiteX6" fmla="*/ 156967 w 1569667"/>
              <a:gd name="connsiteY6" fmla="*/ 2981219 h 2981219"/>
              <a:gd name="connsiteX7" fmla="*/ 0 w 1569667"/>
              <a:gd name="connsiteY7" fmla="*/ 2824252 h 2981219"/>
              <a:gd name="connsiteX8" fmla="*/ 0 w 1569667"/>
              <a:gd name="connsiteY8" fmla="*/ 156967 h 298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667" h="2981219">
                <a:moveTo>
                  <a:pt x="0" y="156967"/>
                </a:moveTo>
                <a:cubicBezTo>
                  <a:pt x="0" y="70277"/>
                  <a:pt x="70277" y="0"/>
                  <a:pt x="156967" y="0"/>
                </a:cubicBezTo>
                <a:lnTo>
                  <a:pt x="1412700" y="0"/>
                </a:lnTo>
                <a:cubicBezTo>
                  <a:pt x="1499390" y="0"/>
                  <a:pt x="1569667" y="70277"/>
                  <a:pt x="1569667" y="156967"/>
                </a:cubicBezTo>
                <a:lnTo>
                  <a:pt x="1569667" y="2824252"/>
                </a:lnTo>
                <a:cubicBezTo>
                  <a:pt x="1569667" y="2910942"/>
                  <a:pt x="1499390" y="2981219"/>
                  <a:pt x="1412700" y="2981219"/>
                </a:cubicBezTo>
                <a:lnTo>
                  <a:pt x="156967" y="2981219"/>
                </a:lnTo>
                <a:cubicBezTo>
                  <a:pt x="70277" y="2981219"/>
                  <a:pt x="0" y="2910942"/>
                  <a:pt x="0" y="2824252"/>
                </a:cubicBezTo>
                <a:lnTo>
                  <a:pt x="0" y="15696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54000" rIns="54000" bIns="54000" numCol="1" spcCol="1270" anchor="t" anchorCtr="0">
            <a:spAutoFit/>
          </a:bodyPr>
          <a:lstStyle/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t-LT" sz="1100" dirty="0"/>
              <a:t>Projektui pritarta LRV</a:t>
            </a:r>
            <a:endParaRPr lang="en-US" sz="1100" dirty="0"/>
          </a:p>
        </p:txBody>
      </p:sp>
      <p:sp>
        <p:nvSpPr>
          <p:cNvPr id="31" name="Freeform 30"/>
          <p:cNvSpPr/>
          <p:nvPr/>
        </p:nvSpPr>
        <p:spPr>
          <a:xfrm>
            <a:off x="348376" y="3946874"/>
            <a:ext cx="1041802" cy="244203"/>
          </a:xfrm>
          <a:custGeom>
            <a:avLst/>
            <a:gdLst>
              <a:gd name="connsiteX0" fmla="*/ 0 w 1168324"/>
              <a:gd name="connsiteY0" fmla="*/ 21600 h 216000"/>
              <a:gd name="connsiteX1" fmla="*/ 21600 w 1168324"/>
              <a:gd name="connsiteY1" fmla="*/ 0 h 216000"/>
              <a:gd name="connsiteX2" fmla="*/ 1146724 w 1168324"/>
              <a:gd name="connsiteY2" fmla="*/ 0 h 216000"/>
              <a:gd name="connsiteX3" fmla="*/ 1168324 w 1168324"/>
              <a:gd name="connsiteY3" fmla="*/ 21600 h 216000"/>
              <a:gd name="connsiteX4" fmla="*/ 1168324 w 1168324"/>
              <a:gd name="connsiteY4" fmla="*/ 194400 h 216000"/>
              <a:gd name="connsiteX5" fmla="*/ 1146724 w 1168324"/>
              <a:gd name="connsiteY5" fmla="*/ 216000 h 216000"/>
              <a:gd name="connsiteX6" fmla="*/ 21600 w 1168324"/>
              <a:gd name="connsiteY6" fmla="*/ 216000 h 216000"/>
              <a:gd name="connsiteX7" fmla="*/ 0 w 1168324"/>
              <a:gd name="connsiteY7" fmla="*/ 194400 h 216000"/>
              <a:gd name="connsiteX8" fmla="*/ 0 w 1168324"/>
              <a:gd name="connsiteY8" fmla="*/ 2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324" h="2160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1146724" y="0"/>
                </a:lnTo>
                <a:cubicBezTo>
                  <a:pt x="1158653" y="0"/>
                  <a:pt x="1168324" y="9671"/>
                  <a:pt x="1168324" y="21600"/>
                </a:cubicBezTo>
                <a:lnTo>
                  <a:pt x="1168324" y="194400"/>
                </a:lnTo>
                <a:cubicBezTo>
                  <a:pt x="1168324" y="206329"/>
                  <a:pt x="1158653" y="216000"/>
                  <a:pt x="1146724" y="216000"/>
                </a:cubicBezTo>
                <a:lnTo>
                  <a:pt x="21600" y="216000"/>
                </a:lnTo>
                <a:cubicBezTo>
                  <a:pt x="9671" y="216000"/>
                  <a:pt x="0" y="206329"/>
                  <a:pt x="0" y="1944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68288" numCol="1" spcCol="1270" anchor="t" anchorCtr="0">
            <a:noAutofit/>
          </a:bodyPr>
          <a:lstStyle/>
          <a:p>
            <a:pPr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1200" b="1" dirty="0">
                <a:solidFill>
                  <a:srgbClr val="BCD631"/>
                </a:solidFill>
              </a:rPr>
              <a:t>Rugsėjis</a:t>
            </a:r>
            <a:r>
              <a:rPr lang="en-US" sz="1200" b="1" dirty="0">
                <a:solidFill>
                  <a:srgbClr val="BCD631"/>
                </a:solidFill>
              </a:rPr>
              <a:t> 20</a:t>
            </a:r>
            <a:r>
              <a:rPr lang="lt-LT" sz="1200" b="1" dirty="0">
                <a:solidFill>
                  <a:srgbClr val="BCD631"/>
                </a:solidFill>
              </a:rPr>
              <a:t>20</a:t>
            </a:r>
            <a:endParaRPr lang="en-US" sz="1200" b="1" dirty="0">
              <a:solidFill>
                <a:srgbClr val="BCD631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1142758" y="2415754"/>
            <a:ext cx="1041802" cy="244203"/>
          </a:xfrm>
          <a:custGeom>
            <a:avLst/>
            <a:gdLst>
              <a:gd name="connsiteX0" fmla="*/ 0 w 1168324"/>
              <a:gd name="connsiteY0" fmla="*/ 21600 h 216000"/>
              <a:gd name="connsiteX1" fmla="*/ 21600 w 1168324"/>
              <a:gd name="connsiteY1" fmla="*/ 0 h 216000"/>
              <a:gd name="connsiteX2" fmla="*/ 1146724 w 1168324"/>
              <a:gd name="connsiteY2" fmla="*/ 0 h 216000"/>
              <a:gd name="connsiteX3" fmla="*/ 1168324 w 1168324"/>
              <a:gd name="connsiteY3" fmla="*/ 21600 h 216000"/>
              <a:gd name="connsiteX4" fmla="*/ 1168324 w 1168324"/>
              <a:gd name="connsiteY4" fmla="*/ 194400 h 216000"/>
              <a:gd name="connsiteX5" fmla="*/ 1146724 w 1168324"/>
              <a:gd name="connsiteY5" fmla="*/ 216000 h 216000"/>
              <a:gd name="connsiteX6" fmla="*/ 21600 w 1168324"/>
              <a:gd name="connsiteY6" fmla="*/ 216000 h 216000"/>
              <a:gd name="connsiteX7" fmla="*/ 0 w 1168324"/>
              <a:gd name="connsiteY7" fmla="*/ 194400 h 216000"/>
              <a:gd name="connsiteX8" fmla="*/ 0 w 1168324"/>
              <a:gd name="connsiteY8" fmla="*/ 2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324" h="2160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1146724" y="0"/>
                </a:lnTo>
                <a:cubicBezTo>
                  <a:pt x="1158653" y="0"/>
                  <a:pt x="1168324" y="9671"/>
                  <a:pt x="1168324" y="21600"/>
                </a:cubicBezTo>
                <a:lnTo>
                  <a:pt x="1168324" y="194400"/>
                </a:lnTo>
                <a:cubicBezTo>
                  <a:pt x="1168324" y="206329"/>
                  <a:pt x="1158653" y="216000"/>
                  <a:pt x="1146724" y="216000"/>
                </a:cubicBezTo>
                <a:lnTo>
                  <a:pt x="21600" y="216000"/>
                </a:lnTo>
                <a:cubicBezTo>
                  <a:pt x="9671" y="216000"/>
                  <a:pt x="0" y="206329"/>
                  <a:pt x="0" y="1944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68288" numCol="1" spcCol="1270" anchor="t" anchorCtr="0">
            <a:noAutofit/>
          </a:bodyPr>
          <a:lstStyle/>
          <a:p>
            <a:pPr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1200" b="1" dirty="0">
                <a:solidFill>
                  <a:srgbClr val="BCD631"/>
                </a:solidFill>
              </a:rPr>
              <a:t>Sausis 2021</a:t>
            </a:r>
            <a:endParaRPr lang="en-US" sz="1200" b="1" dirty="0">
              <a:solidFill>
                <a:srgbClr val="BCD631"/>
              </a:solidFill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1769678" y="3854080"/>
            <a:ext cx="1041802" cy="244203"/>
          </a:xfrm>
          <a:custGeom>
            <a:avLst/>
            <a:gdLst>
              <a:gd name="connsiteX0" fmla="*/ 0 w 1168324"/>
              <a:gd name="connsiteY0" fmla="*/ 21600 h 216000"/>
              <a:gd name="connsiteX1" fmla="*/ 21600 w 1168324"/>
              <a:gd name="connsiteY1" fmla="*/ 0 h 216000"/>
              <a:gd name="connsiteX2" fmla="*/ 1146724 w 1168324"/>
              <a:gd name="connsiteY2" fmla="*/ 0 h 216000"/>
              <a:gd name="connsiteX3" fmla="*/ 1168324 w 1168324"/>
              <a:gd name="connsiteY3" fmla="*/ 21600 h 216000"/>
              <a:gd name="connsiteX4" fmla="*/ 1168324 w 1168324"/>
              <a:gd name="connsiteY4" fmla="*/ 194400 h 216000"/>
              <a:gd name="connsiteX5" fmla="*/ 1146724 w 1168324"/>
              <a:gd name="connsiteY5" fmla="*/ 216000 h 216000"/>
              <a:gd name="connsiteX6" fmla="*/ 21600 w 1168324"/>
              <a:gd name="connsiteY6" fmla="*/ 216000 h 216000"/>
              <a:gd name="connsiteX7" fmla="*/ 0 w 1168324"/>
              <a:gd name="connsiteY7" fmla="*/ 194400 h 216000"/>
              <a:gd name="connsiteX8" fmla="*/ 0 w 1168324"/>
              <a:gd name="connsiteY8" fmla="*/ 2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324" h="2160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1146724" y="0"/>
                </a:lnTo>
                <a:cubicBezTo>
                  <a:pt x="1158653" y="0"/>
                  <a:pt x="1168324" y="9671"/>
                  <a:pt x="1168324" y="21600"/>
                </a:cubicBezTo>
                <a:lnTo>
                  <a:pt x="1168324" y="194400"/>
                </a:lnTo>
                <a:cubicBezTo>
                  <a:pt x="1168324" y="206329"/>
                  <a:pt x="1158653" y="216000"/>
                  <a:pt x="1146724" y="216000"/>
                </a:cubicBezTo>
                <a:lnTo>
                  <a:pt x="21600" y="216000"/>
                </a:lnTo>
                <a:cubicBezTo>
                  <a:pt x="9671" y="216000"/>
                  <a:pt x="0" y="206329"/>
                  <a:pt x="0" y="1944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68288" numCol="1" spcCol="1270" anchor="t" anchorCtr="0">
            <a:noAutofit/>
          </a:bodyPr>
          <a:lstStyle/>
          <a:p>
            <a:pPr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BCD631"/>
                </a:solidFill>
              </a:rPr>
              <a:t> </a:t>
            </a:r>
            <a:r>
              <a:rPr lang="lt-LT" sz="1200" b="1" dirty="0">
                <a:solidFill>
                  <a:srgbClr val="BCD631"/>
                </a:solidFill>
              </a:rPr>
              <a:t>Sausis 2021</a:t>
            </a:r>
            <a:endParaRPr lang="en-US" sz="1200" b="1" dirty="0">
              <a:solidFill>
                <a:srgbClr val="BCD631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769038" y="2527358"/>
            <a:ext cx="1041802" cy="244203"/>
          </a:xfrm>
          <a:custGeom>
            <a:avLst/>
            <a:gdLst>
              <a:gd name="connsiteX0" fmla="*/ 0 w 1168324"/>
              <a:gd name="connsiteY0" fmla="*/ 21600 h 216000"/>
              <a:gd name="connsiteX1" fmla="*/ 21600 w 1168324"/>
              <a:gd name="connsiteY1" fmla="*/ 0 h 216000"/>
              <a:gd name="connsiteX2" fmla="*/ 1146724 w 1168324"/>
              <a:gd name="connsiteY2" fmla="*/ 0 h 216000"/>
              <a:gd name="connsiteX3" fmla="*/ 1168324 w 1168324"/>
              <a:gd name="connsiteY3" fmla="*/ 21600 h 216000"/>
              <a:gd name="connsiteX4" fmla="*/ 1168324 w 1168324"/>
              <a:gd name="connsiteY4" fmla="*/ 194400 h 216000"/>
              <a:gd name="connsiteX5" fmla="*/ 1146724 w 1168324"/>
              <a:gd name="connsiteY5" fmla="*/ 216000 h 216000"/>
              <a:gd name="connsiteX6" fmla="*/ 21600 w 1168324"/>
              <a:gd name="connsiteY6" fmla="*/ 216000 h 216000"/>
              <a:gd name="connsiteX7" fmla="*/ 0 w 1168324"/>
              <a:gd name="connsiteY7" fmla="*/ 194400 h 216000"/>
              <a:gd name="connsiteX8" fmla="*/ 0 w 1168324"/>
              <a:gd name="connsiteY8" fmla="*/ 2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324" h="2160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1146724" y="0"/>
                </a:lnTo>
                <a:cubicBezTo>
                  <a:pt x="1158653" y="0"/>
                  <a:pt x="1168324" y="9671"/>
                  <a:pt x="1168324" y="21600"/>
                </a:cubicBezTo>
                <a:lnTo>
                  <a:pt x="1168324" y="194400"/>
                </a:lnTo>
                <a:cubicBezTo>
                  <a:pt x="1168324" y="206329"/>
                  <a:pt x="1158653" y="216000"/>
                  <a:pt x="1146724" y="216000"/>
                </a:cubicBezTo>
                <a:lnTo>
                  <a:pt x="21600" y="216000"/>
                </a:lnTo>
                <a:cubicBezTo>
                  <a:pt x="9671" y="216000"/>
                  <a:pt x="0" y="206329"/>
                  <a:pt x="0" y="1944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68288" numCol="1" spcCol="1270" anchor="t" anchorCtr="0">
            <a:noAutofit/>
          </a:bodyPr>
          <a:lstStyle/>
          <a:p>
            <a:pPr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1200" b="1" dirty="0">
                <a:solidFill>
                  <a:srgbClr val="BCD631"/>
                </a:solidFill>
              </a:rPr>
              <a:t>Rugpjūtis</a:t>
            </a:r>
            <a:r>
              <a:rPr lang="en-US" sz="1200" b="1" dirty="0">
                <a:solidFill>
                  <a:srgbClr val="BCD631"/>
                </a:solidFill>
              </a:rPr>
              <a:t> </a:t>
            </a:r>
            <a:r>
              <a:rPr lang="lt-LT" sz="1200" b="1" dirty="0">
                <a:solidFill>
                  <a:srgbClr val="BCD631"/>
                </a:solidFill>
              </a:rPr>
              <a:t>2021</a:t>
            </a:r>
            <a:endParaRPr lang="en-US" sz="1200" b="1" dirty="0">
              <a:solidFill>
                <a:srgbClr val="BCD631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5845655" y="3842580"/>
            <a:ext cx="1585548" cy="244203"/>
          </a:xfrm>
          <a:custGeom>
            <a:avLst/>
            <a:gdLst>
              <a:gd name="connsiteX0" fmla="*/ 0 w 1168324"/>
              <a:gd name="connsiteY0" fmla="*/ 21600 h 216000"/>
              <a:gd name="connsiteX1" fmla="*/ 21600 w 1168324"/>
              <a:gd name="connsiteY1" fmla="*/ 0 h 216000"/>
              <a:gd name="connsiteX2" fmla="*/ 1146724 w 1168324"/>
              <a:gd name="connsiteY2" fmla="*/ 0 h 216000"/>
              <a:gd name="connsiteX3" fmla="*/ 1168324 w 1168324"/>
              <a:gd name="connsiteY3" fmla="*/ 21600 h 216000"/>
              <a:gd name="connsiteX4" fmla="*/ 1168324 w 1168324"/>
              <a:gd name="connsiteY4" fmla="*/ 194400 h 216000"/>
              <a:gd name="connsiteX5" fmla="*/ 1146724 w 1168324"/>
              <a:gd name="connsiteY5" fmla="*/ 216000 h 216000"/>
              <a:gd name="connsiteX6" fmla="*/ 21600 w 1168324"/>
              <a:gd name="connsiteY6" fmla="*/ 216000 h 216000"/>
              <a:gd name="connsiteX7" fmla="*/ 0 w 1168324"/>
              <a:gd name="connsiteY7" fmla="*/ 194400 h 216000"/>
              <a:gd name="connsiteX8" fmla="*/ 0 w 1168324"/>
              <a:gd name="connsiteY8" fmla="*/ 2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324" h="2160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1146724" y="0"/>
                </a:lnTo>
                <a:cubicBezTo>
                  <a:pt x="1158653" y="0"/>
                  <a:pt x="1168324" y="9671"/>
                  <a:pt x="1168324" y="21600"/>
                </a:cubicBezTo>
                <a:lnTo>
                  <a:pt x="1168324" y="194400"/>
                </a:lnTo>
                <a:cubicBezTo>
                  <a:pt x="1168324" y="206329"/>
                  <a:pt x="1158653" y="216000"/>
                  <a:pt x="1146724" y="216000"/>
                </a:cubicBezTo>
                <a:lnTo>
                  <a:pt x="21600" y="216000"/>
                </a:lnTo>
                <a:cubicBezTo>
                  <a:pt x="9671" y="216000"/>
                  <a:pt x="0" y="206329"/>
                  <a:pt x="0" y="1944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68288" numCol="1" spcCol="1270" anchor="t" anchorCtr="0">
            <a:noAutofit/>
          </a:bodyPr>
          <a:lstStyle/>
          <a:p>
            <a:pPr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1200" b="1" dirty="0">
                <a:solidFill>
                  <a:srgbClr val="BCD631"/>
                </a:solidFill>
              </a:rPr>
              <a:t>Rugpjūtis-gruodis</a:t>
            </a:r>
            <a:r>
              <a:rPr lang="en-US" sz="1200" b="1" dirty="0">
                <a:solidFill>
                  <a:srgbClr val="BCD631"/>
                </a:solidFill>
              </a:rPr>
              <a:t> </a:t>
            </a:r>
            <a:r>
              <a:rPr lang="lt-LT" sz="1200" b="1" dirty="0">
                <a:solidFill>
                  <a:srgbClr val="BCD631"/>
                </a:solidFill>
              </a:rPr>
              <a:t>2021</a:t>
            </a:r>
            <a:endParaRPr lang="en-US" sz="1200" b="1" dirty="0">
              <a:solidFill>
                <a:srgbClr val="BCD631"/>
              </a:solidFill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6389401" y="2321533"/>
            <a:ext cx="1041802" cy="244203"/>
          </a:xfrm>
          <a:custGeom>
            <a:avLst/>
            <a:gdLst>
              <a:gd name="connsiteX0" fmla="*/ 0 w 1168324"/>
              <a:gd name="connsiteY0" fmla="*/ 21600 h 216000"/>
              <a:gd name="connsiteX1" fmla="*/ 21600 w 1168324"/>
              <a:gd name="connsiteY1" fmla="*/ 0 h 216000"/>
              <a:gd name="connsiteX2" fmla="*/ 1146724 w 1168324"/>
              <a:gd name="connsiteY2" fmla="*/ 0 h 216000"/>
              <a:gd name="connsiteX3" fmla="*/ 1168324 w 1168324"/>
              <a:gd name="connsiteY3" fmla="*/ 21600 h 216000"/>
              <a:gd name="connsiteX4" fmla="*/ 1168324 w 1168324"/>
              <a:gd name="connsiteY4" fmla="*/ 194400 h 216000"/>
              <a:gd name="connsiteX5" fmla="*/ 1146724 w 1168324"/>
              <a:gd name="connsiteY5" fmla="*/ 216000 h 216000"/>
              <a:gd name="connsiteX6" fmla="*/ 21600 w 1168324"/>
              <a:gd name="connsiteY6" fmla="*/ 216000 h 216000"/>
              <a:gd name="connsiteX7" fmla="*/ 0 w 1168324"/>
              <a:gd name="connsiteY7" fmla="*/ 194400 h 216000"/>
              <a:gd name="connsiteX8" fmla="*/ 0 w 1168324"/>
              <a:gd name="connsiteY8" fmla="*/ 2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324" h="2160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1146724" y="0"/>
                </a:lnTo>
                <a:cubicBezTo>
                  <a:pt x="1158653" y="0"/>
                  <a:pt x="1168324" y="9671"/>
                  <a:pt x="1168324" y="21600"/>
                </a:cubicBezTo>
                <a:lnTo>
                  <a:pt x="1168324" y="194400"/>
                </a:lnTo>
                <a:cubicBezTo>
                  <a:pt x="1168324" y="206329"/>
                  <a:pt x="1158653" y="216000"/>
                  <a:pt x="1146724" y="216000"/>
                </a:cubicBezTo>
                <a:lnTo>
                  <a:pt x="21600" y="216000"/>
                </a:lnTo>
                <a:cubicBezTo>
                  <a:pt x="9671" y="216000"/>
                  <a:pt x="0" y="206329"/>
                  <a:pt x="0" y="1944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68288" numCol="1" spcCol="1270" anchor="t" anchorCtr="0">
            <a:noAutofit/>
          </a:bodyPr>
          <a:lstStyle/>
          <a:p>
            <a:pPr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1200" b="1" dirty="0">
                <a:solidFill>
                  <a:srgbClr val="BCD631"/>
                </a:solidFill>
              </a:rPr>
              <a:t>Kovas</a:t>
            </a:r>
            <a:r>
              <a:rPr lang="en-US" sz="1200" b="1" dirty="0">
                <a:solidFill>
                  <a:srgbClr val="BCD631"/>
                </a:solidFill>
              </a:rPr>
              <a:t> </a:t>
            </a:r>
            <a:r>
              <a:rPr lang="lt-LT" sz="1200" b="1" dirty="0">
                <a:solidFill>
                  <a:srgbClr val="BCD631"/>
                </a:solidFill>
              </a:rPr>
              <a:t>2022</a:t>
            </a:r>
            <a:endParaRPr lang="en-US" sz="1200" b="1" dirty="0">
              <a:solidFill>
                <a:srgbClr val="BCD631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6359316" y="2517158"/>
            <a:ext cx="1460879" cy="441017"/>
          </a:xfrm>
          <a:custGeom>
            <a:avLst/>
            <a:gdLst>
              <a:gd name="connsiteX0" fmla="*/ 0 w 1569667"/>
              <a:gd name="connsiteY0" fmla="*/ 156967 h 2981219"/>
              <a:gd name="connsiteX1" fmla="*/ 156967 w 1569667"/>
              <a:gd name="connsiteY1" fmla="*/ 0 h 2981219"/>
              <a:gd name="connsiteX2" fmla="*/ 1412700 w 1569667"/>
              <a:gd name="connsiteY2" fmla="*/ 0 h 2981219"/>
              <a:gd name="connsiteX3" fmla="*/ 1569667 w 1569667"/>
              <a:gd name="connsiteY3" fmla="*/ 156967 h 2981219"/>
              <a:gd name="connsiteX4" fmla="*/ 1569667 w 1569667"/>
              <a:gd name="connsiteY4" fmla="*/ 2824252 h 2981219"/>
              <a:gd name="connsiteX5" fmla="*/ 1412700 w 1569667"/>
              <a:gd name="connsiteY5" fmla="*/ 2981219 h 2981219"/>
              <a:gd name="connsiteX6" fmla="*/ 156967 w 1569667"/>
              <a:gd name="connsiteY6" fmla="*/ 2981219 h 2981219"/>
              <a:gd name="connsiteX7" fmla="*/ 0 w 1569667"/>
              <a:gd name="connsiteY7" fmla="*/ 2824252 h 2981219"/>
              <a:gd name="connsiteX8" fmla="*/ 0 w 1569667"/>
              <a:gd name="connsiteY8" fmla="*/ 156967 h 298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667" h="2981219">
                <a:moveTo>
                  <a:pt x="0" y="156967"/>
                </a:moveTo>
                <a:cubicBezTo>
                  <a:pt x="0" y="70277"/>
                  <a:pt x="70277" y="0"/>
                  <a:pt x="156967" y="0"/>
                </a:cubicBezTo>
                <a:lnTo>
                  <a:pt x="1412700" y="0"/>
                </a:lnTo>
                <a:cubicBezTo>
                  <a:pt x="1499390" y="0"/>
                  <a:pt x="1569667" y="70277"/>
                  <a:pt x="1569667" y="156967"/>
                </a:cubicBezTo>
                <a:lnTo>
                  <a:pt x="1569667" y="2824252"/>
                </a:lnTo>
                <a:cubicBezTo>
                  <a:pt x="1569667" y="2910942"/>
                  <a:pt x="1499390" y="2981219"/>
                  <a:pt x="1412700" y="2981219"/>
                </a:cubicBezTo>
                <a:lnTo>
                  <a:pt x="156967" y="2981219"/>
                </a:lnTo>
                <a:cubicBezTo>
                  <a:pt x="70277" y="2981219"/>
                  <a:pt x="0" y="2910942"/>
                  <a:pt x="0" y="2824252"/>
                </a:cubicBezTo>
                <a:lnTo>
                  <a:pt x="0" y="15696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54000" rIns="54000" bIns="81000" numCol="1" spcCol="1270" anchor="t" anchorCtr="0">
            <a:spAutoFit/>
          </a:bodyPr>
          <a:lstStyle/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t-LT" sz="1100" dirty="0"/>
              <a:t>EEKS montavimas ir prijungimas</a:t>
            </a:r>
            <a:endParaRPr lang="en-US" sz="1100" dirty="0"/>
          </a:p>
        </p:txBody>
      </p:sp>
      <p:cxnSp>
        <p:nvCxnSpPr>
          <p:cNvPr id="61" name="Straight Connector 60"/>
          <p:cNvCxnSpPr>
            <a:cxnSpLocks/>
          </p:cNvCxnSpPr>
          <p:nvPr/>
        </p:nvCxnSpPr>
        <p:spPr>
          <a:xfrm>
            <a:off x="552450" y="3419726"/>
            <a:ext cx="0" cy="476968"/>
          </a:xfrm>
          <a:prstGeom prst="line">
            <a:avLst/>
          </a:prstGeom>
          <a:ln w="12700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85639" y="3352915"/>
            <a:ext cx="133623" cy="133623"/>
          </a:xfrm>
          <a:prstGeom prst="ellipse">
            <a:avLst/>
          </a:prstGeom>
          <a:solidFill>
            <a:schemeClr val="bg1"/>
          </a:solidFill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62" name="Straight Connector 61"/>
          <p:cNvCxnSpPr/>
          <p:nvPr/>
        </p:nvCxnSpPr>
        <p:spPr>
          <a:xfrm>
            <a:off x="1974339" y="3361828"/>
            <a:ext cx="0" cy="434359"/>
          </a:xfrm>
          <a:prstGeom prst="line">
            <a:avLst/>
          </a:prstGeom>
          <a:ln w="12700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1907528" y="3352915"/>
            <a:ext cx="133623" cy="133623"/>
          </a:xfrm>
          <a:prstGeom prst="ellipse">
            <a:avLst/>
          </a:prstGeom>
          <a:solidFill>
            <a:schemeClr val="bg1"/>
          </a:solidFill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63" name="Straight Connector 62"/>
          <p:cNvCxnSpPr/>
          <p:nvPr/>
        </p:nvCxnSpPr>
        <p:spPr>
          <a:xfrm>
            <a:off x="5912466" y="3356338"/>
            <a:ext cx="0" cy="476968"/>
          </a:xfrm>
          <a:prstGeom prst="line">
            <a:avLst/>
          </a:prstGeom>
          <a:ln w="12700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845655" y="3344238"/>
            <a:ext cx="133623" cy="133623"/>
          </a:xfrm>
          <a:prstGeom prst="ellipse">
            <a:avLst/>
          </a:prstGeom>
          <a:solidFill>
            <a:schemeClr val="bg1"/>
          </a:solidFill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66" name="Straight Connector 65"/>
          <p:cNvCxnSpPr/>
          <p:nvPr/>
        </p:nvCxnSpPr>
        <p:spPr>
          <a:xfrm>
            <a:off x="6755907" y="2898537"/>
            <a:ext cx="0" cy="500782"/>
          </a:xfrm>
          <a:prstGeom prst="line">
            <a:avLst/>
          </a:prstGeom>
          <a:ln w="12700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687612" y="3346203"/>
            <a:ext cx="133623" cy="133623"/>
          </a:xfrm>
          <a:prstGeom prst="ellipse">
            <a:avLst/>
          </a:prstGeom>
          <a:solidFill>
            <a:schemeClr val="bg1"/>
          </a:solidFill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64" name="Straight Connector 63"/>
          <p:cNvCxnSpPr>
            <a:cxnSpLocks/>
          </p:cNvCxnSpPr>
          <p:nvPr/>
        </p:nvCxnSpPr>
        <p:spPr>
          <a:xfrm>
            <a:off x="1459501" y="3110285"/>
            <a:ext cx="0" cy="316180"/>
          </a:xfrm>
          <a:prstGeom prst="line">
            <a:avLst/>
          </a:prstGeom>
          <a:ln w="12700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392690" y="3359654"/>
            <a:ext cx="133623" cy="133623"/>
          </a:xfrm>
          <a:prstGeom prst="ellipse">
            <a:avLst/>
          </a:prstGeom>
          <a:solidFill>
            <a:schemeClr val="bg1"/>
          </a:solidFill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65" name="Straight Connector 64"/>
          <p:cNvCxnSpPr/>
          <p:nvPr/>
        </p:nvCxnSpPr>
        <p:spPr>
          <a:xfrm>
            <a:off x="4938165" y="2958175"/>
            <a:ext cx="0" cy="500782"/>
          </a:xfrm>
          <a:prstGeom prst="line">
            <a:avLst/>
          </a:prstGeom>
          <a:ln w="12700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4871354" y="3332811"/>
            <a:ext cx="133623" cy="133623"/>
          </a:xfrm>
          <a:prstGeom prst="ellipse">
            <a:avLst/>
          </a:prstGeom>
          <a:solidFill>
            <a:schemeClr val="bg1"/>
          </a:solidFill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8" name="Rectangle 37"/>
          <p:cNvSpPr/>
          <p:nvPr/>
        </p:nvSpPr>
        <p:spPr>
          <a:xfrm>
            <a:off x="552451" y="207172"/>
            <a:ext cx="4133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lt-LT" sz="2000" b="1" dirty="0">
                <a:solidFill>
                  <a:schemeClr val="bg1"/>
                </a:solidFill>
                <a:latin typeface="Foco" panose="020B0504050202020203" pitchFamily="34" charset="-70"/>
              </a:rPr>
              <a:t>PROJEKTO ĮGYVENDINIMO GRAFIKAS</a:t>
            </a:r>
            <a:endParaRPr lang="en-US" sz="2000" b="1" dirty="0">
              <a:solidFill>
                <a:srgbClr val="FF0000"/>
              </a:solidFill>
              <a:latin typeface="Foco" panose="020B0504050202020203" pitchFamily="34" charset="-7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C90AA0-C37B-4AEC-9D40-90E356BE86A5}"/>
              </a:ext>
            </a:extLst>
          </p:cNvPr>
          <p:cNvSpPr txBox="1"/>
          <p:nvPr/>
        </p:nvSpPr>
        <p:spPr>
          <a:xfrm>
            <a:off x="4685183" y="2689718"/>
            <a:ext cx="1460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/>
              <a:t>Baigti EEKS pirkimai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171CEE-5731-4F74-B0DE-78AF4905FB49}"/>
              </a:ext>
            </a:extLst>
          </p:cNvPr>
          <p:cNvSpPr txBox="1"/>
          <p:nvPr/>
        </p:nvSpPr>
        <p:spPr>
          <a:xfrm>
            <a:off x="1071917" y="2554815"/>
            <a:ext cx="15237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050" dirty="0"/>
              <a:t>Priimti reikalingi sprendimai dėl EEKS įgyvendinimo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4C8F65-0F8A-4301-960B-50DECAC4255A}"/>
              </a:ext>
            </a:extLst>
          </p:cNvPr>
          <p:cNvSpPr txBox="1"/>
          <p:nvPr/>
        </p:nvSpPr>
        <p:spPr>
          <a:xfrm>
            <a:off x="5791298" y="4013284"/>
            <a:ext cx="16399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/>
              <a:t>EEKS įrenginių projektavimas ir gamyba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4BB0D8-EDA1-4D0A-825F-3C54818F02A7}"/>
              </a:ext>
            </a:extLst>
          </p:cNvPr>
          <p:cNvSpPr txBox="1"/>
          <p:nvPr/>
        </p:nvSpPr>
        <p:spPr>
          <a:xfrm>
            <a:off x="1747152" y="3993279"/>
            <a:ext cx="15774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/>
              <a:t>EEKĮ projektavimo ir rangos darbų (EPC) pirkimo paskelbimas</a:t>
            </a:r>
          </a:p>
        </p:txBody>
      </p:sp>
      <p:sp>
        <p:nvSpPr>
          <p:cNvPr id="29" name="Freeform 35">
            <a:extLst>
              <a:ext uri="{FF2B5EF4-FFF2-40B4-BE49-F238E27FC236}">
                <a16:creationId xmlns:a16="http://schemas.microsoft.com/office/drawing/2014/main" id="{5B8B047C-F82D-451F-9123-EE35F4C512E9}"/>
              </a:ext>
            </a:extLst>
          </p:cNvPr>
          <p:cNvSpPr/>
          <p:nvPr/>
        </p:nvSpPr>
        <p:spPr>
          <a:xfrm>
            <a:off x="7772590" y="2314794"/>
            <a:ext cx="1041802" cy="244203"/>
          </a:xfrm>
          <a:custGeom>
            <a:avLst/>
            <a:gdLst>
              <a:gd name="connsiteX0" fmla="*/ 0 w 1168324"/>
              <a:gd name="connsiteY0" fmla="*/ 21600 h 216000"/>
              <a:gd name="connsiteX1" fmla="*/ 21600 w 1168324"/>
              <a:gd name="connsiteY1" fmla="*/ 0 h 216000"/>
              <a:gd name="connsiteX2" fmla="*/ 1146724 w 1168324"/>
              <a:gd name="connsiteY2" fmla="*/ 0 h 216000"/>
              <a:gd name="connsiteX3" fmla="*/ 1168324 w 1168324"/>
              <a:gd name="connsiteY3" fmla="*/ 21600 h 216000"/>
              <a:gd name="connsiteX4" fmla="*/ 1168324 w 1168324"/>
              <a:gd name="connsiteY4" fmla="*/ 194400 h 216000"/>
              <a:gd name="connsiteX5" fmla="*/ 1146724 w 1168324"/>
              <a:gd name="connsiteY5" fmla="*/ 216000 h 216000"/>
              <a:gd name="connsiteX6" fmla="*/ 21600 w 1168324"/>
              <a:gd name="connsiteY6" fmla="*/ 216000 h 216000"/>
              <a:gd name="connsiteX7" fmla="*/ 0 w 1168324"/>
              <a:gd name="connsiteY7" fmla="*/ 194400 h 216000"/>
              <a:gd name="connsiteX8" fmla="*/ 0 w 1168324"/>
              <a:gd name="connsiteY8" fmla="*/ 2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324" h="2160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1146724" y="0"/>
                </a:lnTo>
                <a:cubicBezTo>
                  <a:pt x="1158653" y="0"/>
                  <a:pt x="1168324" y="9671"/>
                  <a:pt x="1168324" y="21600"/>
                </a:cubicBezTo>
                <a:lnTo>
                  <a:pt x="1168324" y="194400"/>
                </a:lnTo>
                <a:cubicBezTo>
                  <a:pt x="1168324" y="206329"/>
                  <a:pt x="1158653" y="216000"/>
                  <a:pt x="1146724" y="216000"/>
                </a:cubicBezTo>
                <a:lnTo>
                  <a:pt x="21600" y="216000"/>
                </a:lnTo>
                <a:cubicBezTo>
                  <a:pt x="9671" y="216000"/>
                  <a:pt x="0" y="206329"/>
                  <a:pt x="0" y="1944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68288" numCol="1" spcCol="1270" anchor="t" anchorCtr="0">
            <a:noAutofit/>
          </a:bodyPr>
          <a:lstStyle/>
          <a:p>
            <a:pPr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1200" b="1" dirty="0">
                <a:solidFill>
                  <a:srgbClr val="BCD631"/>
                </a:solidFill>
              </a:rPr>
              <a:t>Birželis</a:t>
            </a:r>
            <a:r>
              <a:rPr lang="en-US" sz="1200" b="1" dirty="0">
                <a:solidFill>
                  <a:srgbClr val="BCD631"/>
                </a:solidFill>
              </a:rPr>
              <a:t> </a:t>
            </a:r>
            <a:r>
              <a:rPr lang="lt-LT" sz="1200" b="1" dirty="0">
                <a:solidFill>
                  <a:srgbClr val="BCD631"/>
                </a:solidFill>
              </a:rPr>
              <a:t>2022</a:t>
            </a:r>
            <a:endParaRPr lang="en-US" sz="1200" b="1" dirty="0">
              <a:solidFill>
                <a:srgbClr val="BCD631"/>
              </a:solidFill>
            </a:endParaRPr>
          </a:p>
        </p:txBody>
      </p:sp>
      <p:sp>
        <p:nvSpPr>
          <p:cNvPr id="30" name="Freeform 52">
            <a:extLst>
              <a:ext uri="{FF2B5EF4-FFF2-40B4-BE49-F238E27FC236}">
                <a16:creationId xmlns:a16="http://schemas.microsoft.com/office/drawing/2014/main" id="{6BDA8F14-972C-4A42-9736-9130946F186C}"/>
              </a:ext>
            </a:extLst>
          </p:cNvPr>
          <p:cNvSpPr/>
          <p:nvPr/>
        </p:nvSpPr>
        <p:spPr>
          <a:xfrm>
            <a:off x="7750105" y="2524069"/>
            <a:ext cx="1237132" cy="441017"/>
          </a:xfrm>
          <a:custGeom>
            <a:avLst/>
            <a:gdLst>
              <a:gd name="connsiteX0" fmla="*/ 0 w 1569667"/>
              <a:gd name="connsiteY0" fmla="*/ 156967 h 2981219"/>
              <a:gd name="connsiteX1" fmla="*/ 156967 w 1569667"/>
              <a:gd name="connsiteY1" fmla="*/ 0 h 2981219"/>
              <a:gd name="connsiteX2" fmla="*/ 1412700 w 1569667"/>
              <a:gd name="connsiteY2" fmla="*/ 0 h 2981219"/>
              <a:gd name="connsiteX3" fmla="*/ 1569667 w 1569667"/>
              <a:gd name="connsiteY3" fmla="*/ 156967 h 2981219"/>
              <a:gd name="connsiteX4" fmla="*/ 1569667 w 1569667"/>
              <a:gd name="connsiteY4" fmla="*/ 2824252 h 2981219"/>
              <a:gd name="connsiteX5" fmla="*/ 1412700 w 1569667"/>
              <a:gd name="connsiteY5" fmla="*/ 2981219 h 2981219"/>
              <a:gd name="connsiteX6" fmla="*/ 156967 w 1569667"/>
              <a:gd name="connsiteY6" fmla="*/ 2981219 h 2981219"/>
              <a:gd name="connsiteX7" fmla="*/ 0 w 1569667"/>
              <a:gd name="connsiteY7" fmla="*/ 2824252 h 2981219"/>
              <a:gd name="connsiteX8" fmla="*/ 0 w 1569667"/>
              <a:gd name="connsiteY8" fmla="*/ 156967 h 298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9667" h="2981219">
                <a:moveTo>
                  <a:pt x="0" y="156967"/>
                </a:moveTo>
                <a:cubicBezTo>
                  <a:pt x="0" y="70277"/>
                  <a:pt x="70277" y="0"/>
                  <a:pt x="156967" y="0"/>
                </a:cubicBezTo>
                <a:lnTo>
                  <a:pt x="1412700" y="0"/>
                </a:lnTo>
                <a:cubicBezTo>
                  <a:pt x="1499390" y="0"/>
                  <a:pt x="1569667" y="70277"/>
                  <a:pt x="1569667" y="156967"/>
                </a:cubicBezTo>
                <a:lnTo>
                  <a:pt x="1569667" y="2824252"/>
                </a:lnTo>
                <a:cubicBezTo>
                  <a:pt x="1569667" y="2910942"/>
                  <a:pt x="1499390" y="2981219"/>
                  <a:pt x="1412700" y="2981219"/>
                </a:cubicBezTo>
                <a:lnTo>
                  <a:pt x="156967" y="2981219"/>
                </a:lnTo>
                <a:cubicBezTo>
                  <a:pt x="70277" y="2981219"/>
                  <a:pt x="0" y="2910942"/>
                  <a:pt x="0" y="2824252"/>
                </a:cubicBezTo>
                <a:lnTo>
                  <a:pt x="0" y="156967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54000" rIns="54000" bIns="81000" numCol="1" spcCol="1270" anchor="t" anchorCtr="0">
            <a:spAutoFit/>
          </a:bodyPr>
          <a:lstStyle/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lt-LT" sz="1100" dirty="0"/>
              <a:t>EEKS testavimas ir veikimo pradžia</a:t>
            </a:r>
            <a:endParaRPr lang="en-US" sz="11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292A148-246C-443C-8B0E-EBDAFCCDFBDF}"/>
              </a:ext>
            </a:extLst>
          </p:cNvPr>
          <p:cNvCxnSpPr/>
          <p:nvPr/>
        </p:nvCxnSpPr>
        <p:spPr>
          <a:xfrm>
            <a:off x="7975605" y="2925683"/>
            <a:ext cx="0" cy="500782"/>
          </a:xfrm>
          <a:prstGeom prst="line">
            <a:avLst/>
          </a:prstGeom>
          <a:ln w="12700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0D481C7-16AA-4371-AB78-76C83306DFDD}"/>
              </a:ext>
            </a:extLst>
          </p:cNvPr>
          <p:cNvSpPr/>
          <p:nvPr/>
        </p:nvSpPr>
        <p:spPr>
          <a:xfrm>
            <a:off x="7908794" y="3341035"/>
            <a:ext cx="133623" cy="133623"/>
          </a:xfrm>
          <a:prstGeom prst="ellipse">
            <a:avLst/>
          </a:prstGeom>
          <a:solidFill>
            <a:schemeClr val="bg1"/>
          </a:solidFill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3" name="Freeform 33">
            <a:extLst>
              <a:ext uri="{FF2B5EF4-FFF2-40B4-BE49-F238E27FC236}">
                <a16:creationId xmlns:a16="http://schemas.microsoft.com/office/drawing/2014/main" id="{6F5948D8-DBB9-432C-8144-A1FF8A49CE91}"/>
              </a:ext>
            </a:extLst>
          </p:cNvPr>
          <p:cNvSpPr/>
          <p:nvPr/>
        </p:nvSpPr>
        <p:spPr>
          <a:xfrm>
            <a:off x="3263780" y="2310055"/>
            <a:ext cx="1041802" cy="244203"/>
          </a:xfrm>
          <a:custGeom>
            <a:avLst/>
            <a:gdLst>
              <a:gd name="connsiteX0" fmla="*/ 0 w 1168324"/>
              <a:gd name="connsiteY0" fmla="*/ 21600 h 216000"/>
              <a:gd name="connsiteX1" fmla="*/ 21600 w 1168324"/>
              <a:gd name="connsiteY1" fmla="*/ 0 h 216000"/>
              <a:gd name="connsiteX2" fmla="*/ 1146724 w 1168324"/>
              <a:gd name="connsiteY2" fmla="*/ 0 h 216000"/>
              <a:gd name="connsiteX3" fmla="*/ 1168324 w 1168324"/>
              <a:gd name="connsiteY3" fmla="*/ 21600 h 216000"/>
              <a:gd name="connsiteX4" fmla="*/ 1168324 w 1168324"/>
              <a:gd name="connsiteY4" fmla="*/ 194400 h 216000"/>
              <a:gd name="connsiteX5" fmla="*/ 1146724 w 1168324"/>
              <a:gd name="connsiteY5" fmla="*/ 216000 h 216000"/>
              <a:gd name="connsiteX6" fmla="*/ 21600 w 1168324"/>
              <a:gd name="connsiteY6" fmla="*/ 216000 h 216000"/>
              <a:gd name="connsiteX7" fmla="*/ 0 w 1168324"/>
              <a:gd name="connsiteY7" fmla="*/ 194400 h 216000"/>
              <a:gd name="connsiteX8" fmla="*/ 0 w 1168324"/>
              <a:gd name="connsiteY8" fmla="*/ 2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324" h="2160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1146724" y="0"/>
                </a:lnTo>
                <a:cubicBezTo>
                  <a:pt x="1158653" y="0"/>
                  <a:pt x="1168324" y="9671"/>
                  <a:pt x="1168324" y="21600"/>
                </a:cubicBezTo>
                <a:lnTo>
                  <a:pt x="1168324" y="194400"/>
                </a:lnTo>
                <a:cubicBezTo>
                  <a:pt x="1168324" y="206329"/>
                  <a:pt x="1158653" y="216000"/>
                  <a:pt x="1146724" y="216000"/>
                </a:cubicBezTo>
                <a:lnTo>
                  <a:pt x="21600" y="216000"/>
                </a:lnTo>
                <a:cubicBezTo>
                  <a:pt x="9671" y="216000"/>
                  <a:pt x="0" y="206329"/>
                  <a:pt x="0" y="1944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68288" numCol="1" spcCol="1270" anchor="t" anchorCtr="0">
            <a:noAutofit/>
          </a:bodyPr>
          <a:lstStyle/>
          <a:p>
            <a:pPr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lt-LT" sz="1200" b="1" dirty="0">
                <a:solidFill>
                  <a:srgbClr val="BCD631"/>
                </a:solidFill>
              </a:rPr>
              <a:t>Balandis</a:t>
            </a:r>
            <a:r>
              <a:rPr lang="en-US" sz="1200" b="1" dirty="0">
                <a:solidFill>
                  <a:srgbClr val="BCD631"/>
                </a:solidFill>
              </a:rPr>
              <a:t> </a:t>
            </a:r>
            <a:r>
              <a:rPr lang="lt-LT" sz="1200" b="1" dirty="0">
                <a:solidFill>
                  <a:srgbClr val="BCD631"/>
                </a:solidFill>
              </a:rPr>
              <a:t>2021</a:t>
            </a:r>
            <a:endParaRPr lang="en-US" sz="1200" b="1" dirty="0">
              <a:solidFill>
                <a:srgbClr val="BCD63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D413ABE-DF4E-482D-844C-26D9E6C4E0BA}"/>
              </a:ext>
            </a:extLst>
          </p:cNvPr>
          <p:cNvCxnSpPr>
            <a:cxnSpLocks/>
          </p:cNvCxnSpPr>
          <p:nvPr/>
        </p:nvCxnSpPr>
        <p:spPr>
          <a:xfrm>
            <a:off x="3507336" y="2958175"/>
            <a:ext cx="0" cy="441144"/>
          </a:xfrm>
          <a:prstGeom prst="line">
            <a:avLst/>
          </a:prstGeom>
          <a:ln w="12700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466FA72-E8F9-416D-A335-594C94D56961}"/>
              </a:ext>
            </a:extLst>
          </p:cNvPr>
          <p:cNvSpPr txBox="1"/>
          <p:nvPr/>
        </p:nvSpPr>
        <p:spPr>
          <a:xfrm>
            <a:off x="3212639" y="2432157"/>
            <a:ext cx="11440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/>
              <a:t>Pateiktas LR RRF planas Europos Komisijai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2F77957-4D28-48B6-B96E-07517108C184}"/>
              </a:ext>
            </a:extLst>
          </p:cNvPr>
          <p:cNvSpPr/>
          <p:nvPr/>
        </p:nvSpPr>
        <p:spPr>
          <a:xfrm>
            <a:off x="3440525" y="3332508"/>
            <a:ext cx="133623" cy="133623"/>
          </a:xfrm>
          <a:prstGeom prst="ellipse">
            <a:avLst/>
          </a:prstGeom>
          <a:solidFill>
            <a:schemeClr val="bg1"/>
          </a:solidFill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650B98AF-8E75-46F4-88C4-3A8CC9CB4541}"/>
              </a:ext>
            </a:extLst>
          </p:cNvPr>
          <p:cNvSpPr/>
          <p:nvPr/>
        </p:nvSpPr>
        <p:spPr>
          <a:xfrm>
            <a:off x="4028708" y="3784783"/>
            <a:ext cx="1041802" cy="244203"/>
          </a:xfrm>
          <a:custGeom>
            <a:avLst/>
            <a:gdLst>
              <a:gd name="connsiteX0" fmla="*/ 0 w 1168324"/>
              <a:gd name="connsiteY0" fmla="*/ 21600 h 216000"/>
              <a:gd name="connsiteX1" fmla="*/ 21600 w 1168324"/>
              <a:gd name="connsiteY1" fmla="*/ 0 h 216000"/>
              <a:gd name="connsiteX2" fmla="*/ 1146724 w 1168324"/>
              <a:gd name="connsiteY2" fmla="*/ 0 h 216000"/>
              <a:gd name="connsiteX3" fmla="*/ 1168324 w 1168324"/>
              <a:gd name="connsiteY3" fmla="*/ 21600 h 216000"/>
              <a:gd name="connsiteX4" fmla="*/ 1168324 w 1168324"/>
              <a:gd name="connsiteY4" fmla="*/ 194400 h 216000"/>
              <a:gd name="connsiteX5" fmla="*/ 1146724 w 1168324"/>
              <a:gd name="connsiteY5" fmla="*/ 216000 h 216000"/>
              <a:gd name="connsiteX6" fmla="*/ 21600 w 1168324"/>
              <a:gd name="connsiteY6" fmla="*/ 216000 h 216000"/>
              <a:gd name="connsiteX7" fmla="*/ 0 w 1168324"/>
              <a:gd name="connsiteY7" fmla="*/ 194400 h 216000"/>
              <a:gd name="connsiteX8" fmla="*/ 0 w 1168324"/>
              <a:gd name="connsiteY8" fmla="*/ 21600 h 2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324" h="216000">
                <a:moveTo>
                  <a:pt x="0" y="21600"/>
                </a:moveTo>
                <a:cubicBezTo>
                  <a:pt x="0" y="9671"/>
                  <a:pt x="9671" y="0"/>
                  <a:pt x="21600" y="0"/>
                </a:cubicBezTo>
                <a:lnTo>
                  <a:pt x="1146724" y="0"/>
                </a:lnTo>
                <a:cubicBezTo>
                  <a:pt x="1158653" y="0"/>
                  <a:pt x="1168324" y="9671"/>
                  <a:pt x="1168324" y="21600"/>
                </a:cubicBezTo>
                <a:lnTo>
                  <a:pt x="1168324" y="194400"/>
                </a:lnTo>
                <a:cubicBezTo>
                  <a:pt x="1168324" y="206329"/>
                  <a:pt x="1158653" y="216000"/>
                  <a:pt x="1146724" y="216000"/>
                </a:cubicBezTo>
                <a:lnTo>
                  <a:pt x="21600" y="216000"/>
                </a:lnTo>
                <a:cubicBezTo>
                  <a:pt x="9671" y="216000"/>
                  <a:pt x="0" y="206329"/>
                  <a:pt x="0" y="194400"/>
                </a:cubicBez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670" tIns="26670" rIns="26670" bIns="68288" numCol="1" spcCol="1270" anchor="t" anchorCtr="0">
            <a:noAutofit/>
          </a:bodyPr>
          <a:lstStyle/>
          <a:p>
            <a:pPr defTabSz="1666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BCD631"/>
                </a:solidFill>
              </a:rPr>
              <a:t> </a:t>
            </a:r>
            <a:r>
              <a:rPr lang="lt-LT" sz="1200" b="1" dirty="0">
                <a:solidFill>
                  <a:srgbClr val="BCD631"/>
                </a:solidFill>
              </a:rPr>
              <a:t>Liepa 2021</a:t>
            </a:r>
            <a:endParaRPr lang="en-US" sz="1200" b="1" dirty="0">
              <a:solidFill>
                <a:srgbClr val="BCD631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4F41579-6505-4F9F-9AAF-CCE8FC6DDBAE}"/>
              </a:ext>
            </a:extLst>
          </p:cNvPr>
          <p:cNvCxnSpPr/>
          <p:nvPr/>
        </p:nvCxnSpPr>
        <p:spPr>
          <a:xfrm>
            <a:off x="4168526" y="3352915"/>
            <a:ext cx="0" cy="434359"/>
          </a:xfrm>
          <a:prstGeom prst="line">
            <a:avLst/>
          </a:prstGeom>
          <a:ln w="12700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C222D5D-6A8F-4942-AE75-D1B6D1870BBE}"/>
              </a:ext>
            </a:extLst>
          </p:cNvPr>
          <p:cNvSpPr txBox="1"/>
          <p:nvPr/>
        </p:nvSpPr>
        <p:spPr>
          <a:xfrm>
            <a:off x="3997359" y="3923170"/>
            <a:ext cx="1577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100" dirty="0"/>
              <a:t>Pasirašyta finansavimo sutartis su EM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7D6A314A-1781-491B-BF67-B0CE2AFEC252}"/>
              </a:ext>
            </a:extLst>
          </p:cNvPr>
          <p:cNvSpPr/>
          <p:nvPr/>
        </p:nvSpPr>
        <p:spPr>
          <a:xfrm>
            <a:off x="4106602" y="3336376"/>
            <a:ext cx="133623" cy="133623"/>
          </a:xfrm>
          <a:prstGeom prst="ellipse">
            <a:avLst/>
          </a:prstGeom>
          <a:solidFill>
            <a:schemeClr val="bg1"/>
          </a:solidFill>
          <a:ln>
            <a:solidFill>
              <a:srgbClr val="BCD6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8A1B03B-7375-4113-9829-74FA7C08E5BC}"/>
              </a:ext>
            </a:extLst>
          </p:cNvPr>
          <p:cNvCxnSpPr>
            <a:cxnSpLocks/>
          </p:cNvCxnSpPr>
          <p:nvPr/>
        </p:nvCxnSpPr>
        <p:spPr>
          <a:xfrm>
            <a:off x="4208535" y="1192510"/>
            <a:ext cx="0" cy="304570"/>
          </a:xfrm>
          <a:prstGeom prst="line">
            <a:avLst/>
          </a:prstGeom>
          <a:ln w="12700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74E2B6B-88E0-4D78-B800-156384CD2BB0}"/>
              </a:ext>
            </a:extLst>
          </p:cNvPr>
          <p:cNvCxnSpPr/>
          <p:nvPr/>
        </p:nvCxnSpPr>
        <p:spPr>
          <a:xfrm>
            <a:off x="1381814" y="1174769"/>
            <a:ext cx="0" cy="304570"/>
          </a:xfrm>
          <a:prstGeom prst="line">
            <a:avLst/>
          </a:prstGeom>
          <a:ln w="12700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FED28037-F773-4702-B803-50B046F565D8}"/>
              </a:ext>
            </a:extLst>
          </p:cNvPr>
          <p:cNvSpPr/>
          <p:nvPr/>
        </p:nvSpPr>
        <p:spPr>
          <a:xfrm>
            <a:off x="384534" y="1429703"/>
            <a:ext cx="2079516" cy="692319"/>
          </a:xfrm>
          <a:prstGeom prst="roundRect">
            <a:avLst/>
          </a:prstGeom>
          <a:solidFill>
            <a:srgbClr val="08B297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50FEC49E-5702-4364-B55C-8270476EF3B7}"/>
              </a:ext>
            </a:extLst>
          </p:cNvPr>
          <p:cNvSpPr/>
          <p:nvPr/>
        </p:nvSpPr>
        <p:spPr>
          <a:xfrm>
            <a:off x="3107427" y="1428986"/>
            <a:ext cx="2181462" cy="679980"/>
          </a:xfrm>
          <a:prstGeom prst="roundRect">
            <a:avLst/>
          </a:prstGeom>
          <a:solidFill>
            <a:srgbClr val="08B29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8" name="Rounded Rectangle 18">
            <a:extLst>
              <a:ext uri="{FF2B5EF4-FFF2-40B4-BE49-F238E27FC236}">
                <a16:creationId xmlns:a16="http://schemas.microsoft.com/office/drawing/2014/main" id="{76FACDC1-F883-498E-B673-877401BCE66C}"/>
              </a:ext>
            </a:extLst>
          </p:cNvPr>
          <p:cNvSpPr/>
          <p:nvPr/>
        </p:nvSpPr>
        <p:spPr>
          <a:xfrm>
            <a:off x="6094817" y="1440719"/>
            <a:ext cx="2539004" cy="649971"/>
          </a:xfrm>
          <a:prstGeom prst="roundRect">
            <a:avLst/>
          </a:prstGeom>
          <a:solidFill>
            <a:srgbClr val="08B29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7CA978B-29C4-4693-9D9E-F5CF219F2BA1}"/>
              </a:ext>
            </a:extLst>
          </p:cNvPr>
          <p:cNvSpPr/>
          <p:nvPr/>
        </p:nvSpPr>
        <p:spPr>
          <a:xfrm>
            <a:off x="1315002" y="1380062"/>
            <a:ext cx="133623" cy="133623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00CA3B7-7BD0-4233-AD3F-D8E9FE20A2E5}"/>
              </a:ext>
            </a:extLst>
          </p:cNvPr>
          <p:cNvSpPr/>
          <p:nvPr/>
        </p:nvSpPr>
        <p:spPr>
          <a:xfrm>
            <a:off x="4141532" y="1374458"/>
            <a:ext cx="133623" cy="133623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D9FF7C8-5527-48D7-B598-4C78E8E18E3A}"/>
              </a:ext>
            </a:extLst>
          </p:cNvPr>
          <p:cNvCxnSpPr/>
          <p:nvPr/>
        </p:nvCxnSpPr>
        <p:spPr>
          <a:xfrm>
            <a:off x="7390874" y="1203662"/>
            <a:ext cx="0" cy="304570"/>
          </a:xfrm>
          <a:prstGeom prst="line">
            <a:avLst/>
          </a:prstGeom>
          <a:ln w="12700" cap="rnd">
            <a:solidFill>
              <a:srgbClr val="77777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B7F885C0-5B9D-40B9-9282-F4E3ABA649FC}"/>
              </a:ext>
            </a:extLst>
          </p:cNvPr>
          <p:cNvSpPr/>
          <p:nvPr/>
        </p:nvSpPr>
        <p:spPr>
          <a:xfrm>
            <a:off x="7336401" y="1367538"/>
            <a:ext cx="133623" cy="133623"/>
          </a:xfrm>
          <a:prstGeom prst="ellipse">
            <a:avLst/>
          </a:prstGeom>
          <a:solidFill>
            <a:schemeClr val="bg1"/>
          </a:solidFill>
          <a:ln>
            <a:solidFill>
              <a:srgbClr val="7777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3B8A6CB-4E36-4BED-A6EF-72C93035C989}"/>
              </a:ext>
            </a:extLst>
          </p:cNvPr>
          <p:cNvSpPr/>
          <p:nvPr/>
        </p:nvSpPr>
        <p:spPr>
          <a:xfrm>
            <a:off x="445978" y="1363682"/>
            <a:ext cx="2200521" cy="84752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lnSpc>
                <a:spcPts val="1500"/>
              </a:lnSpc>
              <a:spcBef>
                <a:spcPts val="600"/>
              </a:spcBef>
              <a:buClr>
                <a:srgbClr val="BCD631"/>
              </a:buClr>
            </a:pPr>
            <a:r>
              <a:rPr lang="lt-LT" sz="1200" b="1" dirty="0">
                <a:solidFill>
                  <a:srgbClr val="333333"/>
                </a:solidFill>
              </a:rPr>
              <a:t>LRV – 2021 m. sausio 8 d.</a:t>
            </a:r>
          </a:p>
          <a:p>
            <a:pPr>
              <a:lnSpc>
                <a:spcPts val="1500"/>
              </a:lnSpc>
              <a:spcBef>
                <a:spcPts val="600"/>
              </a:spcBef>
              <a:buClr>
                <a:srgbClr val="BCD631"/>
              </a:buClr>
            </a:pPr>
            <a:r>
              <a:rPr lang="lt-LT" sz="1200" b="1" dirty="0">
                <a:solidFill>
                  <a:srgbClr val="333333"/>
                </a:solidFill>
              </a:rPr>
              <a:t>LRS – 2021 </a:t>
            </a:r>
            <a:r>
              <a:rPr lang="lt-LT" sz="1200" b="1" dirty="0">
                <a:solidFill>
                  <a:srgbClr val="FF0000"/>
                </a:solidFill>
              </a:rPr>
              <a:t>vasario 10</a:t>
            </a:r>
            <a:r>
              <a:rPr lang="lt-LT" sz="1200" b="1" dirty="0">
                <a:solidFill>
                  <a:srgbClr val="333333"/>
                </a:solidFill>
              </a:rPr>
              <a:t> d.</a:t>
            </a:r>
            <a:endParaRPr lang="lt-LT" sz="1200" dirty="0">
              <a:solidFill>
                <a:srgbClr val="333333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DA97C79-7751-48C4-AB23-852F46F8FE0F}"/>
              </a:ext>
            </a:extLst>
          </p:cNvPr>
          <p:cNvSpPr/>
          <p:nvPr/>
        </p:nvSpPr>
        <p:spPr>
          <a:xfrm>
            <a:off x="3209250" y="1501428"/>
            <a:ext cx="1953285" cy="44038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ts val="1500"/>
              </a:lnSpc>
              <a:spcBef>
                <a:spcPts val="600"/>
              </a:spcBef>
              <a:buClr>
                <a:srgbClr val="BCD631"/>
              </a:buClr>
            </a:pPr>
            <a:r>
              <a:rPr lang="lt-LT" sz="1400" b="1" dirty="0">
                <a:solidFill>
                  <a:srgbClr val="333333"/>
                </a:solidFill>
              </a:rPr>
              <a:t> </a:t>
            </a:r>
            <a:r>
              <a:rPr lang="lt-LT" sz="1200" b="1" dirty="0">
                <a:solidFill>
                  <a:srgbClr val="333333"/>
                </a:solidFill>
              </a:rPr>
              <a:t>2021 m. balandžio 1 d.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6A18708-08BC-40FE-A410-C54813A2E4F0}"/>
              </a:ext>
            </a:extLst>
          </p:cNvPr>
          <p:cNvSpPr/>
          <p:nvPr/>
        </p:nvSpPr>
        <p:spPr>
          <a:xfrm>
            <a:off x="6095879" y="1392596"/>
            <a:ext cx="2545861" cy="693118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>
              <a:lnSpc>
                <a:spcPts val="1500"/>
              </a:lnSpc>
              <a:spcBef>
                <a:spcPts val="600"/>
              </a:spcBef>
              <a:buClr>
                <a:srgbClr val="BCD631"/>
              </a:buClr>
            </a:pPr>
            <a:r>
              <a:rPr lang="lt-LT" sz="1200" b="1" dirty="0">
                <a:solidFill>
                  <a:srgbClr val="333333"/>
                </a:solidFill>
              </a:rPr>
              <a:t>LRV/EM/VERT –  2021 m. kovo 31d.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0E1FA5A-2D66-43C8-81AF-32B1C0091AD8}"/>
              </a:ext>
            </a:extLst>
          </p:cNvPr>
          <p:cNvSpPr txBox="1"/>
          <p:nvPr/>
        </p:nvSpPr>
        <p:spPr>
          <a:xfrm>
            <a:off x="3512354" y="904510"/>
            <a:ext cx="1391981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t-LT" sz="1200" b="1" dirty="0"/>
              <a:t>ĮSIGALIOJIMAS</a:t>
            </a:r>
            <a:endParaRPr lang="en-US" sz="1200" b="1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BF9CD43-EB9A-441B-8A0B-A6A8B04FC220}"/>
              </a:ext>
            </a:extLst>
          </p:cNvPr>
          <p:cNvSpPr/>
          <p:nvPr/>
        </p:nvSpPr>
        <p:spPr>
          <a:xfrm>
            <a:off x="6275389" y="919835"/>
            <a:ext cx="223116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lt-LT" sz="1200" b="1" dirty="0"/>
              <a:t>ĮGYVENDINAMŲ PRIĖMIMAS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71F209A-3186-4979-9752-68D30B2FB39A}"/>
              </a:ext>
            </a:extLst>
          </p:cNvPr>
          <p:cNvSpPr/>
          <p:nvPr/>
        </p:nvSpPr>
        <p:spPr>
          <a:xfrm>
            <a:off x="868569" y="897770"/>
            <a:ext cx="1031237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lt-LT" sz="1200" b="1" dirty="0"/>
              <a:t>PATEIKIMAS</a:t>
            </a:r>
          </a:p>
        </p:txBody>
      </p:sp>
    </p:spTree>
    <p:extLst>
      <p:ext uri="{BB962C8B-B14F-4D97-AF65-F5344CB8AC3E}">
        <p14:creationId xmlns:p14="http://schemas.microsoft.com/office/powerpoint/2010/main" val="1046384919"/>
      </p:ext>
    </p:extLst>
  </p:cSld>
  <p:clrMapOvr>
    <a:masterClrMapping/>
  </p:clrMapOvr>
</p:sld>
</file>

<file path=ppt/theme/theme1.xml><?xml version="1.0" encoding="utf-8"?>
<a:theme xmlns:a="http://schemas.openxmlformats.org/drawingml/2006/main" name="Energetikos1">
  <a:themeElements>
    <a:clrScheme name="Custom 13">
      <a:dk1>
        <a:srgbClr val="4D4D4D"/>
      </a:dk1>
      <a:lt1>
        <a:srgbClr val="FFFFFF"/>
      </a:lt1>
      <a:dk2>
        <a:srgbClr val="FFFFFF"/>
      </a:dk2>
      <a:lt2>
        <a:srgbClr val="42BDA3"/>
      </a:lt2>
      <a:accent1>
        <a:srgbClr val="D1BA93"/>
      </a:accent1>
      <a:accent2>
        <a:srgbClr val="633F17"/>
      </a:accent2>
      <a:accent3>
        <a:srgbClr val="8DD7C7"/>
      </a:accent3>
      <a:accent4>
        <a:srgbClr val="BFD730"/>
      </a:accent4>
      <a:accent5>
        <a:srgbClr val="E5EFAC"/>
      </a:accent5>
      <a:accent6>
        <a:srgbClr val="D9F1EC"/>
      </a:accent6>
      <a:hlink>
        <a:srgbClr val="BFD730"/>
      </a:hlink>
      <a:folHlink>
        <a:srgbClr val="D38E42"/>
      </a:folHlink>
    </a:clrScheme>
    <a:fontScheme name="Custom 1">
      <a:majorFont>
        <a:latin typeface="Foco"/>
        <a:ea typeface=""/>
        <a:cs typeface=""/>
      </a:majorFont>
      <a:minorFont>
        <a:latin typeface="Foc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ergetikos1" id="{29429016-11C3-4989-8D1C-13EBC6C01ACB}" vid="{2F4B0B70-B342-49F6-8F24-1CC76C55FD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6D407E296A106948A0E3F0F54127E0C7" ma:contentTypeVersion="12" ma:contentTypeDescription="Kurkite naują dokumentą." ma:contentTypeScope="" ma:versionID="a794300c14c2fca39c121c7de179f5a0">
  <xsd:schema xmlns:xsd="http://www.w3.org/2001/XMLSchema" xmlns:xs="http://www.w3.org/2001/XMLSchema" xmlns:p="http://schemas.microsoft.com/office/2006/metadata/properties" xmlns:ns2="0923b218-0f9e-43cd-be6f-01374eb3c24a" xmlns:ns3="f342d7bc-d160-4551-b9ef-b032839a489c" targetNamespace="http://schemas.microsoft.com/office/2006/metadata/properties" ma:root="true" ma:fieldsID="1590b319d1ffce90c693e2ad54dfbd11" ns2:_="" ns3:_="">
    <xsd:import namespace="0923b218-0f9e-43cd-be6f-01374eb3c24a"/>
    <xsd:import namespace="f342d7bc-d160-4551-b9ef-b032839a48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3b218-0f9e-43cd-be6f-01374eb3c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2d7bc-d160-4551-b9ef-b032839a48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03BA99-13DD-4350-9F05-883B48498D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542AB6-08D1-4AC6-89A6-700211081504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f342d7bc-d160-4551-b9ef-b032839a489c"/>
    <ds:schemaRef ds:uri="http://schemas.microsoft.com/office/2006/metadata/properties"/>
    <ds:schemaRef ds:uri="http://schemas.openxmlformats.org/package/2006/metadata/core-properties"/>
    <ds:schemaRef ds:uri="0923b218-0f9e-43cd-be6f-01374eb3c24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75F302-1936-49E1-95DF-A0A8B3D4D0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23b218-0f9e-43cd-be6f-01374eb3c24a"/>
    <ds:schemaRef ds:uri="f342d7bc-d160-4551-b9ef-b032839a4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37231</TotalTime>
  <Words>703</Words>
  <Application>Microsoft Office PowerPoint</Application>
  <PresentationFormat>On-screen Show (16:9)</PresentationFormat>
  <Paragraphs>100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Foco</vt:lpstr>
      <vt:lpstr>Foco Light</vt:lpstr>
      <vt:lpstr>Energetikos1</vt:lpstr>
      <vt:lpstr>ELEKTROS ENERGIJOS KAUPIMO ĮRENGINIŲ (200 MW) ĮRENGIMO TEISINIS REGULIAVIMAS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</dc:creator>
  <cp:lastModifiedBy>Dovilė Kapačinskaitė</cp:lastModifiedBy>
  <cp:revision>1694</cp:revision>
  <cp:lastPrinted>2019-03-21T11:54:22Z</cp:lastPrinted>
  <dcterms:created xsi:type="dcterms:W3CDTF">2016-04-12T04:42:49Z</dcterms:created>
  <dcterms:modified xsi:type="dcterms:W3CDTF">2021-02-09T13:19:10Z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0x0101006D407E296A106948A0E3F0F54127E0C7</vt:lpwstr>
  </property>
</Properties>
</file>